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6" r:id="rId3"/>
  </p:sldMasterIdLst>
  <p:notesMasterIdLst>
    <p:notesMasterId r:id="rId114"/>
  </p:notesMasterIdLst>
  <p:sldIdLst>
    <p:sldId id="376" r:id="rId4"/>
    <p:sldId id="407" r:id="rId5"/>
    <p:sldId id="946" r:id="rId6"/>
    <p:sldId id="339" r:id="rId7"/>
    <p:sldId id="341" r:id="rId8"/>
    <p:sldId id="895" r:id="rId9"/>
    <p:sldId id="896" r:id="rId10"/>
    <p:sldId id="904" r:id="rId11"/>
    <p:sldId id="906" r:id="rId12"/>
    <p:sldId id="900" r:id="rId13"/>
    <p:sldId id="901" r:id="rId14"/>
    <p:sldId id="905" r:id="rId15"/>
    <p:sldId id="907" r:id="rId16"/>
    <p:sldId id="908" r:id="rId17"/>
    <p:sldId id="909" r:id="rId18"/>
    <p:sldId id="911" r:id="rId19"/>
    <p:sldId id="903" r:id="rId20"/>
    <p:sldId id="920" r:id="rId21"/>
    <p:sldId id="921" r:id="rId22"/>
    <p:sldId id="912" r:id="rId23"/>
    <p:sldId id="930" r:id="rId24"/>
    <p:sldId id="922" r:id="rId25"/>
    <p:sldId id="931" r:id="rId26"/>
    <p:sldId id="932" r:id="rId27"/>
    <p:sldId id="923" r:id="rId28"/>
    <p:sldId id="933" r:id="rId29"/>
    <p:sldId id="948" r:id="rId30"/>
    <p:sldId id="924" r:id="rId31"/>
    <p:sldId id="949" r:id="rId32"/>
    <p:sldId id="950" r:id="rId33"/>
    <p:sldId id="925" r:id="rId34"/>
    <p:sldId id="926" r:id="rId35"/>
    <p:sldId id="927" r:id="rId36"/>
    <p:sldId id="913" r:id="rId37"/>
    <p:sldId id="914" r:id="rId38"/>
    <p:sldId id="938" r:id="rId39"/>
    <p:sldId id="939" r:id="rId40"/>
    <p:sldId id="928" r:id="rId41"/>
    <p:sldId id="918" r:id="rId42"/>
    <p:sldId id="940" r:id="rId43"/>
    <p:sldId id="941" r:id="rId44"/>
    <p:sldId id="947" r:id="rId45"/>
    <p:sldId id="935" r:id="rId46"/>
    <p:sldId id="936" r:id="rId47"/>
    <p:sldId id="934" r:id="rId48"/>
    <p:sldId id="945" r:id="rId49"/>
    <p:sldId id="937" r:id="rId50"/>
    <p:sldId id="942" r:id="rId51"/>
    <p:sldId id="944" r:id="rId52"/>
    <p:sldId id="943" r:id="rId53"/>
    <p:sldId id="929" r:id="rId54"/>
    <p:sldId id="2586" r:id="rId55"/>
    <p:sldId id="951" r:id="rId56"/>
    <p:sldId id="338" r:id="rId57"/>
    <p:sldId id="2587" r:id="rId58"/>
    <p:sldId id="2604" r:id="rId59"/>
    <p:sldId id="2605" r:id="rId60"/>
    <p:sldId id="662" r:id="rId61"/>
    <p:sldId id="2606" r:id="rId62"/>
    <p:sldId id="2607" r:id="rId63"/>
    <p:sldId id="2608" r:id="rId64"/>
    <p:sldId id="2613" r:id="rId65"/>
    <p:sldId id="660" r:id="rId66"/>
    <p:sldId id="661" r:id="rId67"/>
    <p:sldId id="664" r:id="rId68"/>
    <p:sldId id="2614" r:id="rId69"/>
    <p:sldId id="2609" r:id="rId70"/>
    <p:sldId id="262" r:id="rId71"/>
    <p:sldId id="260" r:id="rId72"/>
    <p:sldId id="340" r:id="rId73"/>
    <p:sldId id="2615" r:id="rId74"/>
    <p:sldId id="2610" r:id="rId75"/>
    <p:sldId id="2611" r:id="rId76"/>
    <p:sldId id="428" r:id="rId77"/>
    <p:sldId id="629" r:id="rId78"/>
    <p:sldId id="627" r:id="rId79"/>
    <p:sldId id="698" r:id="rId80"/>
    <p:sldId id="697" r:id="rId81"/>
    <p:sldId id="2616" r:id="rId82"/>
    <p:sldId id="954" r:id="rId83"/>
    <p:sldId id="373" r:id="rId84"/>
    <p:sldId id="2617" r:id="rId85"/>
    <p:sldId id="605" r:id="rId86"/>
    <p:sldId id="953" r:id="rId87"/>
    <p:sldId id="609" r:id="rId88"/>
    <p:sldId id="2618" r:id="rId89"/>
    <p:sldId id="2619" r:id="rId90"/>
    <p:sldId id="2620" r:id="rId91"/>
    <p:sldId id="308" r:id="rId92"/>
    <p:sldId id="2621" r:id="rId93"/>
    <p:sldId id="2622" r:id="rId94"/>
    <p:sldId id="2623" r:id="rId95"/>
    <p:sldId id="2624" r:id="rId96"/>
    <p:sldId id="2625" r:id="rId97"/>
    <p:sldId id="2612" r:id="rId98"/>
    <p:sldId id="2626" r:id="rId99"/>
    <p:sldId id="2627" r:id="rId100"/>
    <p:sldId id="2628" r:id="rId101"/>
    <p:sldId id="346" r:id="rId102"/>
    <p:sldId id="618" r:id="rId103"/>
    <p:sldId id="2629" r:id="rId104"/>
    <p:sldId id="2630" r:id="rId105"/>
    <p:sldId id="2631" r:id="rId106"/>
    <p:sldId id="297" r:id="rId107"/>
    <p:sldId id="641" r:id="rId108"/>
    <p:sldId id="642" r:id="rId109"/>
    <p:sldId id="643" r:id="rId110"/>
    <p:sldId id="955" r:id="rId111"/>
    <p:sldId id="347" r:id="rId112"/>
    <p:sldId id="387" r:id="rId113"/>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113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el"/>
            <a:t>Επίπεδο 1</a:t>
          </a:r>
        </a:p>
        <a:p>
          <a:r>
            <a:rPr lang="el" err="1"/>
            <a:t>Αντίληψη</a:t>
          </a:r>
          <a:endParaRPr lang="nb-NO"/>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el"/>
            <a:t>Επίπεδο 2</a:t>
          </a:r>
        </a:p>
        <a:p>
          <a:r>
            <a:rPr lang="el" err="1"/>
            <a:t>Κατανόηση</a:t>
          </a:r>
          <a:endParaRPr lang="nb-NO"/>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el"/>
            <a:t>Επίπεδο 3</a:t>
          </a:r>
        </a:p>
        <a:p>
          <a:r>
            <a:rPr lang="el" err="1"/>
            <a:t>Προβολή</a:t>
          </a:r>
          <a:endParaRPr lang="nb-NO"/>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946403" y="0"/>
          <a:ext cx="10725912" cy="522305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73321" y="1566915"/>
          <a:ext cx="3785616" cy="208922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l" sz="4500" kern="1200"/>
            <a:t>Επίπεδο 1</a:t>
          </a:r>
        </a:p>
        <a:p>
          <a:pPr marL="0" lvl="0" indent="0" algn="ctr" defTabSz="2000250">
            <a:lnSpc>
              <a:spcPct val="90000"/>
            </a:lnSpc>
            <a:spcBef>
              <a:spcPct val="0"/>
            </a:spcBef>
            <a:spcAft>
              <a:spcPct val="35000"/>
            </a:spcAft>
            <a:buNone/>
          </a:pPr>
          <a:r>
            <a:rPr lang="el" sz="4500" kern="1200" err="1"/>
            <a:t>Αντίληψη</a:t>
          </a:r>
          <a:endParaRPr lang="nb-NO" sz="4500" kern="1200"/>
        </a:p>
      </dsp:txBody>
      <dsp:txXfrm>
        <a:off x="175308" y="1668902"/>
        <a:ext cx="3581642" cy="1885247"/>
      </dsp:txXfrm>
    </dsp:sp>
    <dsp:sp modelId="{D450C82A-820F-4007-8747-D0E34BB1C67A}">
      <dsp:nvSpPr>
        <dsp:cNvPr id="0" name=""/>
        <dsp:cNvSpPr/>
      </dsp:nvSpPr>
      <dsp:spPr>
        <a:xfrm>
          <a:off x="4416551" y="1566915"/>
          <a:ext cx="3785616" cy="2089221"/>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l" sz="4500" kern="1200"/>
            <a:t>Επίπεδο 2</a:t>
          </a:r>
        </a:p>
        <a:p>
          <a:pPr marL="0" lvl="0" indent="0" algn="ctr" defTabSz="2000250">
            <a:lnSpc>
              <a:spcPct val="90000"/>
            </a:lnSpc>
            <a:spcBef>
              <a:spcPct val="0"/>
            </a:spcBef>
            <a:spcAft>
              <a:spcPct val="35000"/>
            </a:spcAft>
            <a:buNone/>
          </a:pPr>
          <a:r>
            <a:rPr lang="el" sz="4500" kern="1200" err="1"/>
            <a:t>Κατανόηση</a:t>
          </a:r>
          <a:endParaRPr lang="nb-NO" sz="4500" kern="1200"/>
        </a:p>
      </dsp:txBody>
      <dsp:txXfrm>
        <a:off x="4518538" y="1668902"/>
        <a:ext cx="3581642" cy="1885247"/>
      </dsp:txXfrm>
    </dsp:sp>
    <dsp:sp modelId="{719CB80B-CCE4-41E9-BE0F-69472E79C945}">
      <dsp:nvSpPr>
        <dsp:cNvPr id="0" name=""/>
        <dsp:cNvSpPr/>
      </dsp:nvSpPr>
      <dsp:spPr>
        <a:xfrm>
          <a:off x="8759782" y="1566915"/>
          <a:ext cx="3785616" cy="2089221"/>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l" sz="4500" kern="1200"/>
            <a:t>Επίπεδο 3</a:t>
          </a:r>
        </a:p>
        <a:p>
          <a:pPr marL="0" lvl="0" indent="0" algn="ctr" defTabSz="2000250">
            <a:lnSpc>
              <a:spcPct val="90000"/>
            </a:lnSpc>
            <a:spcBef>
              <a:spcPct val="0"/>
            </a:spcBef>
            <a:spcAft>
              <a:spcPct val="35000"/>
            </a:spcAft>
            <a:buNone/>
          </a:pPr>
          <a:r>
            <a:rPr lang="el" sz="4500" kern="1200" err="1"/>
            <a:t>Προβολή</a:t>
          </a:r>
          <a:endParaRPr lang="nb-NO" sz="4500" kern="1200"/>
        </a:p>
      </dsp:txBody>
      <dsp:txXfrm>
        <a:off x="8861769" y="1668902"/>
        <a:ext cx="3581642" cy="18852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s://www.techopedia.com/definition/13370/subdomain" TargetMode="External"/><Relationship Id="rId18" Type="http://schemas.openxmlformats.org/officeDocument/2006/relationships/hyperlink" Target="https://www.techopedia.com/definition/15423/drive-by-download" TargetMode="External"/><Relationship Id="rId26" Type="http://schemas.openxmlformats.org/officeDocument/2006/relationships/hyperlink" Target="https://www.techopedia.com/definition/4018/man-in-the-middle-attack-mitm" TargetMode="External"/><Relationship Id="rId39" Type="http://schemas.openxmlformats.org/officeDocument/2006/relationships/hyperlink" Target="https://www.techopedia.com/definition/24747/cybersecurity" TargetMode="External"/><Relationship Id="rId21" Type="http://schemas.openxmlformats.org/officeDocument/2006/relationships/hyperlink" Target="https://react.dev/" TargetMode="External"/><Relationship Id="rId34" Type="http://schemas.openxmlformats.org/officeDocument/2006/relationships/hyperlink" Target="https://www.techopedia.com/definition/16071/dns-cache-poisoning" TargetMode="External"/><Relationship Id="rId42" Type="http://schemas.openxmlformats.org/officeDocument/2006/relationships/hyperlink" Target="https://www.techopedia.com/definition/3515/operating-system-os" TargetMode="External"/><Relationship Id="rId47" Type="http://schemas.openxmlformats.org/officeDocument/2006/relationships/hyperlink" Target="https://reportfraud.ftc.gov/" TargetMode="External"/><Relationship Id="rId7" Type="http://schemas.openxmlformats.org/officeDocument/2006/relationships/hyperlink" Target="https://www.techopedia.com/definition/31562/dark-web" TargetMode="External"/><Relationship Id="rId2" Type="http://schemas.openxmlformats.org/officeDocument/2006/relationships/slide" Target="../slides/slide39.xml"/><Relationship Id="rId16" Type="http://schemas.openxmlformats.org/officeDocument/2006/relationships/hyperlink" Target="https://www.techopedia.com/definition/13639/inline-frame-iframe" TargetMode="External"/><Relationship Id="rId29" Type="http://schemas.openxmlformats.org/officeDocument/2006/relationships/hyperlink" Target="https://www.techopedia.com/definition/4101/session-hijacking" TargetMode="External"/><Relationship Id="rId1" Type="http://schemas.openxmlformats.org/officeDocument/2006/relationships/notesMaster" Target="../notesMasters/notesMaster1.xml"/><Relationship Id="rId6" Type="http://schemas.openxmlformats.org/officeDocument/2006/relationships/hyperlink" Target="https://www.techopedia.com/definition/15092/phishing-kit" TargetMode="External"/><Relationship Id="rId11" Type="http://schemas.openxmlformats.org/officeDocument/2006/relationships/hyperlink" Target="https://www.techopedia.com/definition/15633/web-filter" TargetMode="External"/><Relationship Id="rId24" Type="http://schemas.openxmlformats.org/officeDocument/2006/relationships/hyperlink" Target="https://www.techopedia.com/definition/24621/static-code-analysis" TargetMode="External"/><Relationship Id="rId32" Type="http://schemas.openxmlformats.org/officeDocument/2006/relationships/hyperlink" Target="https://www.techopedia.com/definition/13594/content-spoofing" TargetMode="External"/><Relationship Id="rId37" Type="http://schemas.openxmlformats.org/officeDocument/2006/relationships/hyperlink" Target="https://www.techopedia.com/definition/brand-impersonation" TargetMode="External"/><Relationship Id="rId40" Type="http://schemas.openxmlformats.org/officeDocument/2006/relationships/hyperlink" Target="https://www.techopedia.com/definition/5361/hypertext-transport-protocol-secure-https" TargetMode="External"/><Relationship Id="rId45" Type="http://schemas.openxmlformats.org/officeDocument/2006/relationships/hyperlink" Target="https://www.techopedia.com/definition/4132/strong-password" TargetMode="External"/><Relationship Id="rId5" Type="http://schemas.openxmlformats.org/officeDocument/2006/relationships/hyperlink" Target="https://www.techopedia.com/how-poisongpt-and-wormgpt-brought-the-generative-ai-boogeyman-to-life" TargetMode="External"/><Relationship Id="rId15" Type="http://schemas.openxmlformats.org/officeDocument/2006/relationships/hyperlink" Target="https://www.techopedia.com/definition/4013/malicious-active-content" TargetMode="External"/><Relationship Id="rId23" Type="http://schemas.openxmlformats.org/officeDocument/2006/relationships/hyperlink" Target="https://www.techopedia.com/definition/4874/dynamic-content-html" TargetMode="External"/><Relationship Id="rId28" Type="http://schemas.openxmlformats.org/officeDocument/2006/relationships/hyperlink" Target="https://www.techopedia.com/definition/10259/credentials" TargetMode="External"/><Relationship Id="rId36" Type="http://schemas.openxmlformats.org/officeDocument/2006/relationships/hyperlink" Target="https://www.techopedia.com/definition/4910/session-cookie" TargetMode="External"/><Relationship Id="rId10" Type="http://schemas.openxmlformats.org/officeDocument/2006/relationships/hyperlink" Target="https://www.techopedia.com/definition/1708/url-redirect" TargetMode="External"/><Relationship Id="rId19" Type="http://schemas.openxmlformats.org/officeDocument/2006/relationships/hyperlink" Target="https://www.techopedia.com/definition/948/encoding" TargetMode="External"/><Relationship Id="rId31" Type="http://schemas.openxmlformats.org/officeDocument/2006/relationships/hyperlink" Target="https://www.techopedia.com/definition/974/unicode" TargetMode="External"/><Relationship Id="rId44" Type="http://schemas.openxmlformats.org/officeDocument/2006/relationships/hyperlink" Target="https://www.techopedia.com/definition/30649/next-generation-firewalls" TargetMode="External"/><Relationship Id="rId4" Type="http://schemas.openxmlformats.org/officeDocument/2006/relationships/hyperlink" Target="https://www.techopedia.com/definition/fear-of-missing-out-fomo" TargetMode="External"/><Relationship Id="rId9" Type="http://schemas.openxmlformats.org/officeDocument/2006/relationships/hyperlink" Target="https://www.techopedia.com/definition/1710/simple-mail-transfer-protocol-smtp" TargetMode="External"/><Relationship Id="rId14" Type="http://schemas.openxmlformats.org/officeDocument/2006/relationships/hyperlink" Target="https://www.techopedia.com/definition/24802/macro-instruction" TargetMode="External"/><Relationship Id="rId22" Type="http://schemas.openxmlformats.org/officeDocument/2006/relationships/hyperlink" Target="https://angular.io/" TargetMode="External"/><Relationship Id="rId27" Type="http://schemas.openxmlformats.org/officeDocument/2006/relationships/hyperlink" Target="https://www.techopedia.com/definition/14682/data-exfiltration" TargetMode="External"/><Relationship Id="rId30" Type="http://schemas.openxmlformats.org/officeDocument/2006/relationships/hyperlink" Target="https://www.techopedia.com/definition/286/tabbed-browsing" TargetMode="External"/><Relationship Id="rId35" Type="http://schemas.openxmlformats.org/officeDocument/2006/relationships/hyperlink" Target="https://www.techopedia.com/definition/24435/cross-site-scripting-xss" TargetMode="External"/><Relationship Id="rId43" Type="http://schemas.openxmlformats.org/officeDocument/2006/relationships/hyperlink" Target="https://www.techopedia.com/antivirus/best-antivirus-software" TargetMode="External"/><Relationship Id="rId8" Type="http://schemas.openxmlformats.org/officeDocument/2006/relationships/hyperlink" Target="https://www.techopedia.com/definition/1664/email-spoofing" TargetMode="External"/><Relationship Id="rId3" Type="http://schemas.openxmlformats.org/officeDocument/2006/relationships/hyperlink" Target="https://www.techopedia.com/the-human-factor-of-cybersecurity-whats-putting-you-at-risk/2/34873" TargetMode="External"/><Relationship Id="rId12" Type="http://schemas.openxmlformats.org/officeDocument/2006/relationships/hyperlink" Target="https://www.techopedia.com/definition/23773/spoof-website" TargetMode="External"/><Relationship Id="rId17" Type="http://schemas.openxmlformats.org/officeDocument/2006/relationships/hyperlink" Target="https://www.techopedia.com/definition/3929/javascript-js" TargetMode="External"/><Relationship Id="rId25" Type="http://schemas.openxmlformats.org/officeDocument/2006/relationships/hyperlink" Target="https://www.techopedia.com/cert-alert-akira-malware-encrypts-your-files-before-demanding-a-ransom" TargetMode="External"/><Relationship Id="rId33" Type="http://schemas.openxmlformats.org/officeDocument/2006/relationships/hyperlink" Target="https://www.techopedia.com/definition/8220/email-filter" TargetMode="External"/><Relationship Id="rId38" Type="http://schemas.openxmlformats.org/officeDocument/2006/relationships/hyperlink" Target="https://www.techopedia.com/definition/4126/sql-injection" TargetMode="External"/><Relationship Id="rId46" Type="http://schemas.openxmlformats.org/officeDocument/2006/relationships/hyperlink" Target="https://www.techopedia.com/definition/13699/twofactor-authentication" TargetMode="External"/><Relationship Id="rId20" Type="http://schemas.openxmlformats.org/officeDocument/2006/relationships/hyperlink" Target="https://www.techopedia.com/definition/16375/obfuscation" TargetMode="External"/><Relationship Id="rId41" Type="http://schemas.openxmlformats.org/officeDocument/2006/relationships/hyperlink" Target="https://www.techopedia.com/definition/4046/personally-identifiable-information-pi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zotero.org/google-docs/?gJiNxQ"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zotero.org/google-docs/?iflXxx" TargetMode="External"/><Relationship Id="rId5" Type="http://schemas.openxmlformats.org/officeDocument/2006/relationships/hyperlink" Target="https://www.zotero.org/google-docs/?zELnIt" TargetMode="External"/><Relationship Id="rId4" Type="http://schemas.openxmlformats.org/officeDocument/2006/relationships/hyperlink" Target="https://www.zotero.org/google-docs/?jTHhv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Situation_awareness#cite_note-:2-1"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en.wikipedia.org/wiki/Situation_awareness#cite_note-7" TargetMode="External"/><Relationship Id="rId4" Type="http://schemas.openxmlformats.org/officeDocument/2006/relationships/hyperlink" Target="https://en.wikipedia.org/wiki/Human_erro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soonline.com/article/3601508/solarwinds-supply-chain-attack-explained-why-organizations-were-not-prepared.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soonline.com/article/567833/equifax-data-breach-faq-what-happened-who-was-affected-what-was-the-impact.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000000"/>
                </a:solidFill>
                <a:effectLst/>
                <a:latin typeface="proxima-nova"/>
              </a:rPr>
              <a:t>ωριμότητα και αποτελεσματικότητα των σύγχρονων προσεγγίσεων για την κυβερνοασφάλεια στον τομέα των = «Θαλάσσιες μεταφορές»</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42813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l" b="1">
                <a:effectLst/>
              </a:rPr>
              <a:t>Email Phishing</a:t>
            </a:r>
            <a:r>
              <a:rPr lang="el"/>
              <a:t>: Ο πιο συνηθισμένος τύπος phishing, όπου οι εισβολείς στέλνουν μηνύματα ηλεκτρονικού ταχυδρομείου που μιμούνται νόμιμες πηγές, όπως τράπεζες ή κυβερνητικές υπηρεσίες, που περιέχουν συνδέσμους προς ψεύτικους ιστότοπους για κλοπή πληροφοριών.</a:t>
            </a:r>
            <a:r>
              <a:rPr lang="el" b="1" err="1">
                <a:effectLst/>
              </a:rPr>
              <a:t>Generative AI στο phishing</a:t>
            </a:r>
            <a:r>
              <a:rPr lang="el"/>
              <a:t>: Οι τεχνολογίες τεχνητής νοημοσύνης επιτρέπουν στους phishers να δημιουργούν πιο πειστικά μηνύματα ηλεκτρονικού ταχυδρομείου που φαίνονται νόμιμα, αυξάνοντας το ποσοστό επιτυχίας των απατών.</a:t>
            </a:r>
            <a:r>
              <a:rPr lang="el" b="1" err="1">
                <a:effectLst/>
              </a:rPr>
              <a:t>Παραδείγματα απάτης ηλεκτρονικού ψαρέματος</a:t>
            </a:r>
            <a:r>
              <a:rPr lang="el" err="1"/>
              <a:t>: </a:t>
            </a:r>
            <a:r>
              <a:rPr lang="el" b="1" err="1">
                <a:effectLst/>
              </a:rPr>
              <a:t>Απάτη τιμολογίων</a:t>
            </a:r>
            <a:r>
              <a:rPr lang="el">
                <a:effectLst/>
              </a:rPr>
              <a:t>: Μηνύματα ηλεκτρονικού ταχυδρομείου από ψεύτικες εταιρείες σχετικά με απλήρωτα τιμολόγια, που οδηγούν σε ψεύτικους ιστότοπους πληρωμών.</a:t>
            </a:r>
          </a:p>
          <a:p>
            <a:pPr>
              <a:buFont typeface="Arial" panose="020B0604020202020204" pitchFamily="34" charset="0"/>
              <a:buChar char="•"/>
            </a:pPr>
            <a:r>
              <a:rPr lang="el" b="1">
                <a:effectLst/>
              </a:rPr>
              <a:t>Απάτη επαναφοράς κωδικού πρόσβασης</a:t>
            </a:r>
            <a:r>
              <a:rPr lang="el">
                <a:effectLst/>
              </a:rPr>
              <a:t>: Μηνύματα ηλεκτρονικού ταχυδρομείου από ψεύτικες εταιρείες για επαναφορά κωδικού πρόσβασης, που οδηγούν σε ψεύτικους ιστότοπους για τη λήψη νέων κωδικών πρόσβασης.</a:t>
            </a:r>
          </a:p>
          <a:p>
            <a:pPr>
              <a:buFont typeface="Arial" panose="020B0604020202020204" pitchFamily="34" charset="0"/>
              <a:buChar char="•"/>
            </a:pPr>
            <a:r>
              <a:rPr lang="el" b="1">
                <a:effectLst/>
              </a:rPr>
              <a:t>Απάτη τεχνικής υποστήριξης</a:t>
            </a:r>
            <a:r>
              <a:rPr lang="el">
                <a:effectLst/>
              </a:rPr>
              <a:t>: Μηνύματα ηλεκτρονικού ταχυδρομείου από ψεύτικη τεχνική υποστήριξη που ζητούν να καλέσουν έναν αριθμό, οδηγώντας σε απάτες απομακρυσμένης πρόσβασης.</a:t>
            </a:r>
          </a:p>
          <a:p>
            <a:r>
              <a:rPr lang="el" b="1">
                <a:effectLst/>
              </a:rPr>
              <a:t>Spear Phishing</a:t>
            </a:r>
            <a:r>
              <a:rPr lang="el"/>
              <a:t>: Στοχευμένες επιθέσεις με χρήση εξατομικευμένων μηνυμάτων ηλεκτρονικού ταχυδρομείου με βάση τα ενδιαφέροντα ή την εργασία του θύματος, καθιστώντας την απάτη πιο πιστευτή.</a:t>
            </a:r>
            <a:r>
              <a:rPr lang="el" b="1" err="1">
                <a:effectLst/>
              </a:rPr>
              <a:t>Φαλαινοθηρία</a:t>
            </a:r>
            <a:r>
              <a:rPr lang="el"/>
              <a:t>: Μια μορφή spear phishing που στοχεύει στελέχη υψηλού προφίλ με στόχο την οικονομική απώλεια ή την παραβίαση δεδομένων.</a:t>
            </a:r>
            <a:r>
              <a:rPr lang="el" b="1" err="1">
                <a:effectLst/>
              </a:rPr>
              <a:t>Smishing</a:t>
            </a:r>
            <a:r>
              <a:rPr lang="el"/>
              <a:t>: Phishing μέσω SMS, αποστολή μηνυμάτων κειμένου με συνδέσμους σε ψεύτικους ιστότοπους για κλοπή προσωπικών πληροφοριών.</a:t>
            </a:r>
            <a:r>
              <a:rPr lang="el" b="1" err="1">
                <a:effectLst/>
              </a:rPr>
              <a:t>Vishing</a:t>
            </a:r>
            <a:r>
              <a:rPr lang="el"/>
              <a:t>: Απάτες τηλεφωνικών κλήσεων που υποδύονται νόμιμες εταιρείες για την εξαγωγή προσωπικών πληροφοριών ή χρημάτων.</a:t>
            </a:r>
            <a:r>
              <a:rPr lang="el" b="1" err="1">
                <a:effectLst/>
              </a:rPr>
              <a:t>Crypto Phishing</a:t>
            </a:r>
            <a:r>
              <a:rPr lang="el"/>
              <a:t>: Στόχευση χρηστών κρυπτονομισμάτων με ψεύτικες ειδοποιήσεις ή δώρα για κλοπή διαπιστευτηρίων σύνδεσης ή χρημάτων.</a:t>
            </a:r>
          </a:p>
          <a:p>
            <a:r>
              <a:rPr lang="el" b="1">
                <a:effectLst/>
              </a:rPr>
              <a:t>Επιθέσεις Watering Hole</a:t>
            </a:r>
            <a:r>
              <a:rPr lang="el"/>
              <a:t>: Παραβίαση ιστότοπων στους οποίους συχνάζει μια ομάδα-στόχος για να μολύνουν τις συσκευές τους ή να κλέψουν διαπιστευτήρια.</a:t>
            </a:r>
          </a:p>
          <a:p>
            <a:r>
              <a:rPr lang="el" b="1" err="1">
                <a:effectLst/>
              </a:rPr>
              <a:t>Κακόβουλες διαφημίσεις</a:t>
            </a:r>
            <a:r>
              <a:rPr lang="el"/>
              <a:t>: Χρήση κακόβουλων διαφημίσεων σε νόμιμους ιστότοπους για ανακατεύθυνση των χρηστών σε σελίδες ηλεκτρονικού ψαρέματος ή μολυσμένες με κακόβουλο λογισμικό.</a:t>
            </a:r>
          </a:p>
          <a:p>
            <a:r>
              <a:rPr lang="el" b="1">
                <a:effectLst/>
              </a:rPr>
              <a:t>Ψαράς Phishing</a:t>
            </a:r>
            <a:r>
              <a:rPr lang="el"/>
              <a:t>: Χρήση μέσων κοινωνικής δικτύωσης για πλαστοπροσωπία λογαριασμών εξυπηρέτησης πελατών ή προσφορά πλαστών δώρων για να κατευθύνετε τα θύματα σε ιστότοπους ηλεκτρονικού ψαρέματος.</a:t>
            </a:r>
          </a:p>
          <a:p>
            <a:r>
              <a:rPr lang="el" b="1">
                <a:effectLst/>
              </a:rPr>
              <a:t>Ψυχολογικές στρατηγικές στο phishing</a:t>
            </a:r>
            <a:r>
              <a:rPr lang="el"/>
              <a:t>: Εκμετάλλευση της ανθρώπινης ψυχολογίας, όπως η επείγουσα ανάγκη, ο φόβος, η περιέργεια και η εξουσία, για να παρακινηθούν τα θύματα να προβούν στις επιθυμητές ενέργειες.</a:t>
            </a:r>
            <a:r>
              <a:rPr lang="el" b="1" err="1">
                <a:effectLst/>
              </a:rPr>
              <a:t>Τεχνικές τεχνικές στο phishing</a:t>
            </a:r>
            <a:r>
              <a:rPr lang="el"/>
              <a:t>: Χρήση πλαστογράφησης email, χειραγώγησης συνδέσμων, πλαστογράφησης τομέα και άλλων τεχνικών μέσων για να γίνουν πιο αποτελεσματικές οι επιθέσεις phishing.</a:t>
            </a:r>
          </a:p>
          <a:p>
            <a:r>
              <a:rPr lang="el" b="1">
                <a:effectLst/>
              </a:rPr>
              <a:t>Πρόληψη επιθέσεων phishing</a:t>
            </a:r>
            <a:r>
              <a:rPr lang="el"/>
              <a:t>: Περιλαμβάνει την προσοχή με τα συνημμένα email και τους συνδέσμους, την επικύρωση διευθύνσεων URL, τη χρήση ισχυρών κωδικών πρόσβασης και ελέγχου ταυτότητας δύο παραγόντων και την ενημέρωση με εργαλεία ασφαλείας.</a:t>
            </a:r>
            <a:r>
              <a:rPr lang="el" b="1" i="0" err="1">
                <a:solidFill>
                  <a:srgbClr val="1C2642"/>
                </a:solidFill>
                <a:effectLst/>
                <a:latin typeface="Inter"/>
              </a:rPr>
              <a:t>Ψυχολογικές στρατηγικές που χρησιμοποιούνται στο phishing</a:t>
            </a:r>
          </a:p>
          <a:p>
            <a:pPr algn="l"/>
            <a:r>
              <a:rPr lang="el" b="0" i="0">
                <a:solidFill>
                  <a:srgbClr val="2E364E"/>
                </a:solidFill>
                <a:effectLst/>
                <a:latin typeface="helveticaregular"/>
              </a:rPr>
              <a:t>Οι στρατηγικές phishing για να κάνουν ένα θύμα να πραγματοποιήσει μια συγκεκριμένη ενέργεια για λογαριασμό του εισβολέα συχνά </a:t>
            </a:r>
            <a:r>
              <a:rPr lang="el" b="0" i="0" u="none" strike="noStrike">
                <a:solidFill>
                  <a:srgbClr val="0070E0"/>
                </a:solidFill>
                <a:effectLst/>
                <a:latin typeface="helveticaregular"/>
                <a:hlinkClick r:id="rId3"/>
              </a:rPr>
              <a:t>εκμεταλλεύονται την ανθρώπινη ψυχολογία</a:t>
            </a:r>
            <a:r>
              <a:rPr lang="el" b="0" i="0">
                <a:solidFill>
                  <a:srgbClr val="2E364E"/>
                </a:solidFill>
                <a:effectLst/>
                <a:latin typeface="helveticaregular"/>
              </a:rPr>
              <a:t>. Μεταμφιεσμένος σε αξιόπιστες οντότητες, δημιουργώντας μια αίσθηση επείγοντος ή κάνοντας έκκληση στην επιθυμία των θυμάτων να βοηθήσουν ή να γίνουν μέλη μιας ομάδας, ένας εισβολέας μπορεί να προκαλέσει παρορμητικές απαντήσεις.</a:t>
            </a:r>
          </a:p>
          <a:p>
            <a:pPr algn="l"/>
            <a:r>
              <a:rPr lang="el" b="0" i="0">
                <a:solidFill>
                  <a:srgbClr val="2E364E"/>
                </a:solidFill>
                <a:effectLst/>
                <a:latin typeface="helveticaregular"/>
              </a:rPr>
              <a:t>Ενώ οι τεχνικές τακτικές όπως η πλαστογράφηση email, η μίμηση τομέα ή η παράδοση κακόβουλου λογισμικού είναι κρίσιμα στοιχεία, είναι η ψυχολογική χειραγώγηση που συχνά καθορίζει την επιτυχία. Κατά ειρωνικό τρόπο, οι περισσότερες από τις στρατηγικές που χρησιμοποιούν οι phishers είναι γνωστές τεχνικές μάρκετινγκ.</a:t>
            </a:r>
          </a:p>
          <a:p>
            <a:pPr algn="l"/>
            <a:r>
              <a:rPr lang="el" b="0" i="0">
                <a:solidFill>
                  <a:srgbClr val="2E364E"/>
                </a:solidFill>
                <a:effectLst/>
                <a:latin typeface="helveticaregular"/>
              </a:rPr>
              <a:t>Οι ψυχολογικές στρατηγικές που χρησιμοποιούνται για την πραγματοποίηση επιτυχημένων επιθέσεων περιλαμβάνουν:</a:t>
            </a:r>
          </a:p>
          <a:p>
            <a:pPr algn="l">
              <a:buFont typeface="Arial" panose="020B0604020202020204" pitchFamily="34" charset="0"/>
              <a:buChar char="•"/>
            </a:pPr>
            <a:r>
              <a:rPr lang="el" b="0" i="0">
                <a:solidFill>
                  <a:srgbClr val="2E364E"/>
                </a:solidFill>
                <a:effectLst/>
                <a:latin typeface="helveticabold"/>
              </a:rPr>
              <a:t>Δημιουργία αίσθησης επείγοντος</a:t>
            </a:r>
            <a:r>
              <a:rPr lang="el" b="0" i="0">
                <a:solidFill>
                  <a:srgbClr val="2E364E"/>
                </a:solidFill>
                <a:effectLst/>
                <a:latin typeface="helveticaregular"/>
              </a:rPr>
              <a:t>: Οι phishers συχνά σχεδιάζουν την επικοινωνία τους ώστε να έχουν την αίσθηση του επείγοντος. Οι άνθρωποι τείνουν να δίνουν προτεραιότητα σε επείγοντα θέματα και είναι πιο πιθανό να ενεργήσουν παρορμητικά όταν αντιλαμβάνονται μια απειλή ευαίσθητη στο χρόνο.</a:t>
            </a:r>
          </a:p>
          <a:p>
            <a:pPr algn="l">
              <a:buFont typeface="Arial" panose="020B0604020202020204" pitchFamily="34" charset="0"/>
              <a:buChar char="•"/>
            </a:pPr>
            <a:r>
              <a:rPr lang="el" b="0" i="0">
                <a:solidFill>
                  <a:srgbClr val="2E364E"/>
                </a:solidFill>
                <a:effectLst/>
                <a:latin typeface="helveticabold"/>
              </a:rPr>
              <a:t>Εμπνέοντας φόβο</a:t>
            </a:r>
            <a:r>
              <a:rPr lang="el" b="0" i="0">
                <a:solidFill>
                  <a:srgbClr val="2E364E"/>
                </a:solidFill>
                <a:effectLst/>
                <a:latin typeface="helveticaregular"/>
              </a:rPr>
              <a:t>: Η επικοινωνία του εισβολέα θα ισχυριστεί ότι ο λογαριασμός του θύματος θα ανασταλεί ή θα ληφθούν νομικά μέτρα εκτός εάν ενεργήσει αμέσως. Τα φοβισμένα άτομα είναι πιο πιθανό να αντιδράσουν παρορμητικά.</a:t>
            </a:r>
          </a:p>
          <a:p>
            <a:pPr algn="l">
              <a:buFont typeface="Arial" panose="020B0604020202020204" pitchFamily="34" charset="0"/>
              <a:buChar char="•"/>
            </a:pPr>
            <a:r>
              <a:rPr lang="el" b="0" i="0">
                <a:solidFill>
                  <a:srgbClr val="2E364E"/>
                </a:solidFill>
                <a:effectLst/>
                <a:latin typeface="helveticabold"/>
              </a:rPr>
              <a:t>Εμπνέοντας την περιέργεια</a:t>
            </a:r>
            <a:r>
              <a:rPr lang="el" b="0" i="0">
                <a:solidFill>
                  <a:srgbClr val="2E364E"/>
                </a:solidFill>
                <a:effectLst/>
                <a:latin typeface="helveticaregular"/>
              </a:rPr>
              <a:t>: Η επικοινωνία του εισβολέα έχει σχεδιαστεί για να κεντρίσει την περιέργεια του θύματος παρέχοντας λανθασμένες πληροφορίες ή δελεαστικές λεπτομέρειες που θα το παρακινήσουν να κάνει κλικ σε έναν σύνδεσμο ή να ανοίξει ένα συνημμένο για να μάθει περισσότερα.</a:t>
            </a:r>
          </a:p>
          <a:p>
            <a:pPr algn="l">
              <a:buFont typeface="Arial" panose="020B0604020202020204" pitchFamily="34" charset="0"/>
              <a:buChar char="•"/>
            </a:pPr>
            <a:r>
              <a:rPr lang="el" b="0" i="0">
                <a:solidFill>
                  <a:srgbClr val="2E364E"/>
                </a:solidFill>
                <a:effectLst/>
                <a:latin typeface="helveticabold"/>
              </a:rPr>
              <a:t>Έκκληση στην Αρχή</a:t>
            </a:r>
            <a:r>
              <a:rPr lang="el" b="0" i="0">
                <a:solidFill>
                  <a:srgbClr val="2E364E"/>
                </a:solidFill>
                <a:effectLst/>
                <a:latin typeface="helveticaregular"/>
              </a:rPr>
              <a:t>: Η επικοινωνία του phisher φαίνεται να προέρχεται από μια αυθεντία όπως ένας Διευθύνων Σύμβουλος, ένας διαχειριστής πληροφορικής ή ένας κυβερνητικός αξιωματούχος.</a:t>
            </a:r>
          </a:p>
          <a:p>
            <a:pPr algn="l">
              <a:buFont typeface="Arial" panose="020B0604020202020204" pitchFamily="34" charset="0"/>
              <a:buChar char="•"/>
            </a:pPr>
            <a:r>
              <a:rPr lang="el" b="0" i="0">
                <a:solidFill>
                  <a:srgbClr val="2E364E"/>
                </a:solidFill>
                <a:effectLst/>
                <a:latin typeface="helveticabold"/>
              </a:rPr>
              <a:t>Έκκληση στην εξοικείωση</a:t>
            </a:r>
            <a:r>
              <a:rPr lang="el" b="0" i="0">
                <a:solidFill>
                  <a:srgbClr val="2E364E"/>
                </a:solidFill>
                <a:effectLst/>
                <a:latin typeface="helveticaregular"/>
              </a:rPr>
              <a:t>: Ο εισβολέας χρησιμοποιεί την εμπιστοσύνη του θύματος σε μια γνωστή επωνυμία, οργανισμό ή άτομο για να δημιουργήσει μια ψευδή αίσθηση ασφάλειας.</a:t>
            </a:r>
          </a:p>
          <a:p>
            <a:pPr algn="l">
              <a:buFont typeface="Arial" panose="020B0604020202020204" pitchFamily="34" charset="0"/>
              <a:buChar char="•"/>
            </a:pPr>
            <a:r>
              <a:rPr lang="el" b="0" i="0">
                <a:solidFill>
                  <a:srgbClr val="2E364E"/>
                </a:solidFill>
                <a:effectLst/>
                <a:latin typeface="helveticabold"/>
              </a:rPr>
              <a:t>Δημιουργία αίσθησης σπανιότητας</a:t>
            </a:r>
            <a:r>
              <a:rPr lang="el" b="0" i="0">
                <a:solidFill>
                  <a:srgbClr val="2E364E"/>
                </a:solidFill>
                <a:effectLst/>
                <a:latin typeface="helveticaregular"/>
              </a:rPr>
              <a:t>: Ο εισβολέας δημιουργεί την αντίληψη της αποκλειστικότητας ή της περιορισμένης διαθεσιμότητας για να παρακινήσει τα θύματα να αναλάβουν δράση γρήγορα.</a:t>
            </a:r>
          </a:p>
          <a:p>
            <a:pPr algn="l">
              <a:buFont typeface="Arial" panose="020B0604020202020204" pitchFamily="34" charset="0"/>
              <a:buChar char="•"/>
            </a:pPr>
            <a:r>
              <a:rPr lang="el" b="0" i="0">
                <a:solidFill>
                  <a:srgbClr val="2E364E"/>
                </a:solidFill>
                <a:effectLst/>
                <a:latin typeface="helveticabold"/>
              </a:rPr>
              <a:t>Εμπνέοντας ενοχή</a:t>
            </a:r>
            <a:r>
              <a:rPr lang="el" b="0" i="0">
                <a:solidFill>
                  <a:srgbClr val="2E364E"/>
                </a:solidFill>
                <a:effectLst/>
                <a:latin typeface="helveticaregular"/>
              </a:rPr>
              <a:t>: Η επικοινωνία του επιτιθέμενου έχει σχεδιαστεί για να κάνει το θύμα να αισθάνεται ένοχο ή να ντρέπεται που δεν συμμορφώνεται με ένα αίτημα, ισχυριζόμενος ότι η επικοινωνία δεν είναι η πρώτη που αποστέλλεται.</a:t>
            </a:r>
          </a:p>
          <a:p>
            <a:pPr algn="l">
              <a:buFont typeface="Arial" panose="020B0604020202020204" pitchFamily="34" charset="0"/>
              <a:buChar char="•"/>
            </a:pPr>
            <a:r>
              <a:rPr lang="el" b="0" i="0">
                <a:solidFill>
                  <a:srgbClr val="2E364E"/>
                </a:solidFill>
                <a:effectLst/>
                <a:latin typeface="helveticabold"/>
              </a:rPr>
              <a:t>Χρήση αποδείξεων κοινωνικής δικτύωσης</a:t>
            </a:r>
            <a:r>
              <a:rPr lang="el" b="0" i="0">
                <a:solidFill>
                  <a:srgbClr val="2E364E"/>
                </a:solidFill>
                <a:effectLst/>
                <a:latin typeface="helveticaregular"/>
              </a:rPr>
              <a:t>: Ο εισβολέας παρέχει ψεύτικες μαρτυρίες, εγκρίσεις ή αναφορές για να κάνει το αίτημα να φαίνεται αξιόπιστο και κοινωνικά επικυρωμένο.</a:t>
            </a:r>
          </a:p>
          <a:p>
            <a:pPr algn="l">
              <a:buFont typeface="Arial" panose="020B0604020202020204" pitchFamily="34" charset="0"/>
              <a:buChar char="•"/>
            </a:pPr>
            <a:r>
              <a:rPr lang="el" b="0" i="0">
                <a:solidFill>
                  <a:srgbClr val="2E364E"/>
                </a:solidFill>
                <a:effectLst/>
                <a:latin typeface="helveticabold"/>
              </a:rPr>
              <a:t>Ενθάρρυνση της αμοιβαιότητας</a:t>
            </a:r>
            <a:r>
              <a:rPr lang="el" b="0" i="0">
                <a:solidFill>
                  <a:srgbClr val="2E364E"/>
                </a:solidFill>
                <a:effectLst/>
                <a:latin typeface="helveticaregular"/>
              </a:rPr>
              <a:t>: Ο επιτιθέμενος προσφέρει κάτι που έχει αντιληπτή αξία στο θύμα (όπως έκπτωση ή δωρεάν) σε αντάλλαγμα για τη λήψη μιας επιθυμητής ενέργειας.</a:t>
            </a:r>
          </a:p>
          <a:p>
            <a:pPr algn="l">
              <a:buFont typeface="Arial" panose="020B0604020202020204" pitchFamily="34" charset="0"/>
              <a:buChar char="•"/>
            </a:pPr>
            <a:r>
              <a:rPr lang="el" b="0" i="0">
                <a:solidFill>
                  <a:srgbClr val="2E364E"/>
                </a:solidFill>
                <a:effectLst/>
                <a:latin typeface="helveticabold"/>
              </a:rPr>
              <a:t>Έκκληση στο παρελθόν</a:t>
            </a:r>
            <a:r>
              <a:rPr lang="el" b="0" i="0">
                <a:solidFill>
                  <a:srgbClr val="2E364E"/>
                </a:solidFill>
                <a:effectLst/>
                <a:latin typeface="helveticaregular"/>
              </a:rPr>
              <a:t>: Η επικοινωνία του εισβολέα περιέχει ένα αίτημα που συνάδει με μια προηγούμενη ενέργεια με την οποία είναι εξοικειωμένο το θύμα.</a:t>
            </a:r>
          </a:p>
          <a:p>
            <a:pPr algn="l">
              <a:buFont typeface="Arial" panose="020B0604020202020204" pitchFamily="34" charset="0"/>
              <a:buChar char="•"/>
            </a:pPr>
            <a:r>
              <a:rPr lang="el" b="0" i="0">
                <a:solidFill>
                  <a:srgbClr val="2E364E"/>
                </a:solidFill>
                <a:effectLst/>
                <a:latin typeface="helveticabold"/>
              </a:rPr>
              <a:t>Έκκληση στη φιλία</a:t>
            </a:r>
            <a:r>
              <a:rPr lang="el" b="0" i="0">
                <a:solidFill>
                  <a:srgbClr val="2E364E"/>
                </a:solidFill>
                <a:effectLst/>
                <a:latin typeface="helveticaregular"/>
              </a:rPr>
              <a:t>: Η επικοινωνία του επιτιθέμενου μιμείται στενά το στυλ γραφής ενός συναδέλφου ή φίλου προκειμένου να μειώσει την επιφυλακή του θύματος.</a:t>
            </a:r>
          </a:p>
          <a:p>
            <a:pPr algn="l">
              <a:buFont typeface="Arial" panose="020B0604020202020204" pitchFamily="34" charset="0"/>
              <a:buChar char="•"/>
            </a:pPr>
            <a:r>
              <a:rPr lang="el" b="0" i="0">
                <a:solidFill>
                  <a:srgbClr val="2E364E"/>
                </a:solidFill>
                <a:effectLst/>
                <a:latin typeface="helveticabold"/>
              </a:rPr>
              <a:t>Εμπνέοντας συμπάθεια</a:t>
            </a:r>
            <a:r>
              <a:rPr lang="el" b="0" i="0">
                <a:solidFill>
                  <a:srgbClr val="2E364E"/>
                </a:solidFill>
                <a:effectLst/>
                <a:latin typeface="helveticaregular"/>
              </a:rPr>
              <a:t>: Η επικοινωνία του επιτιθέμενου έχει σχεδιαστεί για να αξιοποιήσει την αίσθηση συμπάθειας και την επιθυμία του θύματος να βοηθήσει τον επιτιθέμενο να βγει από μια εμπλοκή.</a:t>
            </a:r>
          </a:p>
          <a:p>
            <a:pPr algn="l">
              <a:buFont typeface="Arial" panose="020B0604020202020204" pitchFamily="34" charset="0"/>
              <a:buChar char="•"/>
            </a:pPr>
            <a:r>
              <a:rPr lang="el" b="0" i="0">
                <a:solidFill>
                  <a:srgbClr val="2E364E"/>
                </a:solidFill>
                <a:effectLst/>
                <a:latin typeface="helveticabold"/>
              </a:rPr>
              <a:t>Χρήση FOMO (Fear of Missing Out): Η </a:t>
            </a:r>
            <a:r>
              <a:rPr lang="el" b="0" i="0">
                <a:solidFill>
                  <a:srgbClr val="2E364E"/>
                </a:solidFill>
                <a:effectLst/>
                <a:latin typeface="helveticaregular"/>
              </a:rPr>
              <a:t>επικοινωνία του εισβολέα εκμεταλλεύεται τον φόβο του θύματος </a:t>
            </a:r>
            <a:r>
              <a:rPr lang="el" b="0" i="0" u="none" strike="noStrike">
                <a:solidFill>
                  <a:srgbClr val="0070E0"/>
                </a:solidFill>
                <a:effectLst/>
                <a:latin typeface="helveticaregular"/>
                <a:hlinkClick r:id="rId4"/>
              </a:rPr>
              <a:t>να χάσει</a:t>
            </a:r>
            <a:r>
              <a:rPr lang="el" b="0" i="0">
                <a:solidFill>
                  <a:srgbClr val="2E364E"/>
                </a:solidFill>
                <a:effectLst/>
                <a:latin typeface="helveticaregular"/>
              </a:rPr>
              <a:t> μια ευκαιρία ή ένα γεγονός. Συνήθως, ο απατεώνας θα ισχυριστεί ότι απαιτείται άμεση δράση για να συμμετάσχει.</a:t>
            </a:r>
          </a:p>
          <a:p>
            <a:pPr algn="l">
              <a:buFont typeface="Arial" panose="020B0604020202020204" pitchFamily="34" charset="0"/>
              <a:buChar char="•"/>
            </a:pPr>
            <a:r>
              <a:rPr lang="el" b="0" i="0">
                <a:solidFill>
                  <a:srgbClr val="2E364E"/>
                </a:solidFill>
                <a:effectLst/>
                <a:latin typeface="helveticabold"/>
              </a:rPr>
              <a:t>Έκκληση σε προκαταλήψεις εντός </a:t>
            </a:r>
            <a:r>
              <a:rPr lang="el" b="0" i="0">
                <a:solidFill>
                  <a:srgbClr val="2E364E"/>
                </a:solidFill>
                <a:effectLst/>
                <a:latin typeface="helveticaregular"/>
              </a:rPr>
              <a:t>ομάδας: Η επικοινωνία του εισβολέα έχει σχεδιαστεί για να εμπνέει την αίσθηση ότι ανήκει σε μια κοινωνική ομάδα ή «ομάδα» με την οποία είναι εξοικειωμένο το θύμα. Ο phisher θα δημιουργήσει μηνύματα ηλεκτρονικού ψαρέματος ή μηνύματα που φαίνεται να προέρχονται από πηγές που μοιράζονται μια κοινή ταυτότητα ή χαρακτηριστικό με τον στόχο.</a:t>
            </a:r>
          </a:p>
          <a:p>
            <a:pPr algn="l"/>
            <a:r>
              <a:rPr lang="el" b="1" i="0">
                <a:solidFill>
                  <a:srgbClr val="1C2642"/>
                </a:solidFill>
                <a:effectLst/>
                <a:latin typeface="Inter"/>
              </a:rPr>
              <a:t>Τεχνικές τεχνικές που χρησιμοποιούνται στο phishing</a:t>
            </a:r>
          </a:p>
          <a:p>
            <a:pPr algn="l"/>
            <a:r>
              <a:rPr lang="el" b="0" i="0">
                <a:solidFill>
                  <a:srgbClr val="2E364E"/>
                </a:solidFill>
                <a:effectLst/>
                <a:latin typeface="helveticaregular"/>
              </a:rPr>
              <a:t>Οι παραπάνω ψυχολογικές στρατηγικές, όταν συνδυάζονται με τις παρακάτω τεχνικές τακτικές, είναι αυτές που κάνουν τις επιθέσεις phishing τόσο αποτελεσματικές. Όταν οι παραλήπτες ενεργούν με ψυχολογικά ερεθίσματα, συχνά πέφτουν θύματα των τεχνικών παγίδων που κρύβονται στα μηνύματα ηλεκτρονικού ψαρέματος, στις τηλεφωνικές κλήσεις και στα μηνύματα κειμένου SMS. (Σημείωση του συντάκτη: </a:t>
            </a:r>
            <a:r>
              <a:rPr lang="el" b="0" i="0" u="none" strike="noStrike">
                <a:solidFill>
                  <a:srgbClr val="0070E0"/>
                </a:solidFill>
                <a:effectLst/>
                <a:latin typeface="helveticaregular"/>
                <a:hlinkClick r:id="rId5"/>
              </a:rPr>
              <a:t>Οι επιτιθέμενοι που δεν διαθέτουν τις απαραίτητες τεχνικές δεξιότητες για να πραγματοποιήσουν μια επίθεση</a:t>
            </a:r>
            <a:r>
              <a:rPr lang="el" b="0" i="0">
                <a:solidFill>
                  <a:srgbClr val="2E364E"/>
                </a:solidFill>
                <a:effectLst/>
                <a:latin typeface="helveticaregular"/>
              </a:rPr>
              <a:t> μπορούν να αγοράσουν </a:t>
            </a:r>
            <a:r>
              <a:rPr lang="el" b="0" i="0" u="none" strike="noStrike">
                <a:solidFill>
                  <a:srgbClr val="0070E0"/>
                </a:solidFill>
                <a:effectLst/>
                <a:latin typeface="helveticaregular"/>
                <a:hlinkClick r:id="rId6"/>
              </a:rPr>
              <a:t>κιτ phishing</a:t>
            </a:r>
            <a:r>
              <a:rPr lang="el" b="0" i="0">
                <a:solidFill>
                  <a:srgbClr val="2E364E"/>
                </a:solidFill>
                <a:effectLst/>
                <a:latin typeface="helveticaregular"/>
              </a:rPr>
              <a:t> στον </a:t>
            </a:r>
            <a:r>
              <a:rPr lang="el" b="0" i="0" u="none" strike="noStrike">
                <a:solidFill>
                  <a:srgbClr val="0070E0"/>
                </a:solidFill>
                <a:effectLst/>
                <a:latin typeface="helveticaregular"/>
                <a:hlinkClick r:id="rId7"/>
              </a:rPr>
              <a:t>σκοτεινό ιστό</a:t>
            </a:r>
            <a:r>
              <a:rPr lang="el" b="0" i="0">
                <a:solidFill>
                  <a:srgbClr val="2E364E"/>
                </a:solidFill>
                <a:effectLst/>
                <a:latin typeface="helveticaregular"/>
              </a:rPr>
              <a:t>.)</a:t>
            </a:r>
          </a:p>
          <a:p>
            <a:pPr algn="l"/>
            <a:r>
              <a:rPr lang="el" b="0" i="0">
                <a:solidFill>
                  <a:srgbClr val="2E364E"/>
                </a:solidFill>
                <a:effectLst/>
                <a:latin typeface="helveticaregular"/>
              </a:rPr>
              <a:t>Οι τεχνικές τακτικές που χρησιμοποιούνται συνήθως σε επιθέσεις phishing περιλαμβάνουν:</a:t>
            </a:r>
          </a:p>
          <a:p>
            <a:pPr algn="l"/>
            <a:r>
              <a:rPr lang="el" b="0" i="0">
                <a:solidFill>
                  <a:srgbClr val="2E364E"/>
                </a:solidFill>
                <a:effectLst/>
                <a:latin typeface="helveticabold"/>
              </a:rPr>
              <a:t>Πλαστογράφηση email:</a:t>
            </a:r>
            <a:r>
              <a:rPr lang="el" b="0" i="0">
                <a:solidFill>
                  <a:srgbClr val="2E364E"/>
                </a:solidFill>
                <a:effectLst/>
                <a:latin typeface="helveticaregular"/>
              </a:rPr>
              <a:t> Ο εισβολέας </a:t>
            </a:r>
            <a:r>
              <a:rPr lang="el" b="0" i="0" u="none" strike="noStrike">
                <a:solidFill>
                  <a:srgbClr val="0070E0"/>
                </a:solidFill>
                <a:effectLst/>
                <a:latin typeface="helveticaregular"/>
                <a:hlinkClick r:id="rId8"/>
              </a:rPr>
              <a:t>χειρίζεται τις κεφαλίδες email</a:t>
            </a:r>
            <a:r>
              <a:rPr lang="el" b="0" i="0">
                <a:solidFill>
                  <a:srgbClr val="2E364E"/>
                </a:solidFill>
                <a:effectLst/>
                <a:latin typeface="helveticaregular"/>
              </a:rPr>
              <a:t> ώστε να φαίνεται ότι προέρχονται από αξιόπιστη πηγή. Η πλαστογράφηση email διευκολύνεται από αδυναμίες στο τυπικό πρωτόκολλο για την αποστολή email, το </a:t>
            </a:r>
            <a:r>
              <a:rPr lang="el" b="0" i="0" u="none" strike="noStrike">
                <a:solidFill>
                  <a:srgbClr val="0070E0"/>
                </a:solidFill>
                <a:effectLst/>
                <a:latin typeface="helveticaregular"/>
                <a:hlinkClick r:id="rId9"/>
              </a:rPr>
              <a:t>Simple Mail Transfer Protocol</a:t>
            </a:r>
            <a:r>
              <a:rPr lang="el" b="0" i="0">
                <a:solidFill>
                  <a:srgbClr val="2E364E"/>
                </a:solidFill>
                <a:effectLst/>
                <a:latin typeface="helveticaregular"/>
              </a:rPr>
              <a:t> (SMTP). Το SMTP δεν απαιτεί από τους αποστολείς email να επαληθεύουν την ακρίβεια της διεύθυνσης "Από" που παρέχουν, γεγονός που καθιστά σχετικά εύκολο για τους εισβολείς να πλαστογραφήσουν αυτές τις πληροφορίες.</a:t>
            </a:r>
          </a:p>
          <a:p>
            <a:pPr algn="l"/>
            <a:r>
              <a:rPr lang="el" b="0" i="0">
                <a:solidFill>
                  <a:srgbClr val="2E364E"/>
                </a:solidFill>
                <a:effectLst/>
                <a:latin typeface="helveticabold"/>
              </a:rPr>
              <a:t>Χειρισμός συνδέσμων</a:t>
            </a:r>
            <a:r>
              <a:rPr lang="el" b="0" i="0">
                <a:solidFill>
                  <a:srgbClr val="2E364E"/>
                </a:solidFill>
                <a:effectLst/>
                <a:latin typeface="helveticaregular"/>
              </a:rPr>
              <a:t>: Ο εισβολέας χρησιμοποιεί ψεύτικους συνδέσμους σε μηνύματα ηλεκτρονικού ταχυδρομείου για να </a:t>
            </a:r>
            <a:r>
              <a:rPr lang="el" b="0" i="0" u="none" strike="noStrike">
                <a:solidFill>
                  <a:srgbClr val="0070E0"/>
                </a:solidFill>
                <a:effectLst/>
                <a:latin typeface="helveticaregular"/>
                <a:hlinkClick r:id="rId10"/>
              </a:rPr>
              <a:t>κατευθύνει τα θύματα σε κακόβουλους ιστότοπους</a:t>
            </a:r>
            <a:r>
              <a:rPr lang="el" b="0" i="0">
                <a:solidFill>
                  <a:srgbClr val="2E364E"/>
                </a:solidFill>
                <a:effectLst/>
                <a:latin typeface="helveticaregular"/>
              </a:rPr>
              <a:t>. Οι εισβολείς συχνά ενσωματώνουν ψεύτικες διευθύνσεις URL με νόμιμους υποτομείς για να παρακάμψουν </a:t>
            </a:r>
            <a:r>
              <a:rPr lang="el" b="0" i="0" u="none" strike="noStrike">
                <a:solidFill>
                  <a:srgbClr val="0070E0"/>
                </a:solidFill>
                <a:effectLst/>
                <a:latin typeface="helveticaregular"/>
                <a:hlinkClick r:id="rId11"/>
              </a:rPr>
              <a:t>τα φίλτρα URL</a:t>
            </a:r>
            <a:r>
              <a:rPr lang="el" b="0" i="0">
                <a:solidFill>
                  <a:srgbClr val="2E364E"/>
                </a:solidFill>
                <a:effectLst/>
                <a:latin typeface="helveticaregular"/>
              </a:rPr>
              <a:t>.</a:t>
            </a:r>
          </a:p>
          <a:p>
            <a:pPr algn="l"/>
            <a:r>
              <a:rPr lang="el" b="0" i="0">
                <a:solidFill>
                  <a:srgbClr val="2E364E"/>
                </a:solidFill>
                <a:effectLst/>
                <a:latin typeface="helveticabold"/>
              </a:rPr>
              <a:t>Πλαστογράφηση τομέα</a:t>
            </a:r>
            <a:r>
              <a:rPr lang="el" b="0" i="0">
                <a:solidFill>
                  <a:srgbClr val="2E364E"/>
                </a:solidFill>
                <a:effectLst/>
                <a:latin typeface="helveticaregular"/>
              </a:rPr>
              <a:t>: Ο εισβολέας αγοράζει ονόματα τομέα που </a:t>
            </a:r>
            <a:r>
              <a:rPr lang="el" b="0" i="0" u="none" strike="noStrike">
                <a:solidFill>
                  <a:srgbClr val="0070E0"/>
                </a:solidFill>
                <a:effectLst/>
                <a:latin typeface="helveticaregular"/>
                <a:hlinkClick r:id="rId12"/>
              </a:rPr>
              <a:t>φαίνονται νόμιμα</a:t>
            </a:r>
            <a:r>
              <a:rPr lang="el" b="0" i="0">
                <a:solidFill>
                  <a:srgbClr val="2E364E"/>
                </a:solidFill>
                <a:effectLst/>
                <a:latin typeface="helveticaregular"/>
              </a:rPr>
              <a:t> επειδή μοιάζουν πολύ με νόμιμα και γνωστά ονόματα τομέα.</a:t>
            </a:r>
          </a:p>
          <a:p>
            <a:pPr algn="l"/>
            <a:r>
              <a:rPr lang="el" b="0" i="0">
                <a:solidFill>
                  <a:srgbClr val="2E364E"/>
                </a:solidFill>
                <a:effectLst/>
                <a:latin typeface="helveticabold"/>
              </a:rPr>
              <a:t>Εξαγορά υποτομέα</a:t>
            </a:r>
            <a:r>
              <a:rPr lang="el" b="0" i="0">
                <a:solidFill>
                  <a:srgbClr val="2E364E"/>
                </a:solidFill>
                <a:effectLst/>
                <a:latin typeface="helveticaregular"/>
              </a:rPr>
              <a:t>: Ο εισβολέας εντοπίζει τους ευάλωτους </a:t>
            </a:r>
            <a:r>
              <a:rPr lang="el" b="0" i="0" u="none" strike="noStrike">
                <a:solidFill>
                  <a:srgbClr val="0070E0"/>
                </a:solidFill>
                <a:effectLst/>
                <a:latin typeface="helveticaregular"/>
                <a:hlinkClick r:id="rId13"/>
              </a:rPr>
              <a:t>υποτομείς ενός οργανισμού </a:t>
            </a:r>
            <a:r>
              <a:rPr lang="el" b="0" i="0">
                <a:solidFill>
                  <a:srgbClr val="2E364E"/>
                </a:solidFill>
                <a:effectLst/>
                <a:latin typeface="helveticaregular"/>
              </a:rPr>
              <a:t> και αναλαμβάνει τον έλεγχό τους για να φιλοξενήσει ιστότοπους phishing.</a:t>
            </a:r>
          </a:p>
          <a:p>
            <a:pPr algn="l"/>
            <a:r>
              <a:rPr lang="el" b="0" i="0">
                <a:solidFill>
                  <a:srgbClr val="2E364E"/>
                </a:solidFill>
                <a:effectLst/>
                <a:latin typeface="helveticabold"/>
              </a:rPr>
              <a:t>Επιθέσεις που βασίζονται σε συνημμένα</a:t>
            </a:r>
            <a:r>
              <a:rPr lang="el" b="0" i="0">
                <a:solidFill>
                  <a:srgbClr val="2E364E"/>
                </a:solidFill>
                <a:effectLst/>
                <a:latin typeface="helveticaregular"/>
              </a:rPr>
              <a:t>: Ο εισβολέας στέλνει μηνύματα ηλεκτρονικού ψαρέματος με συνημμένα που περιέχουν μακροεντολές ή σενάρια που εκτελούν κακόβουλο κώδικα. Τα μηνύματα ηλεκτρονικού ταχυδρομείου χρησιμοποιούν συνήθως τακτικές κοινωνικής μηχανικής που έχουν σχεδιαστεί για να πείσουν τον παραλήπτη να ενεργοποιήσει τις </a:t>
            </a:r>
            <a:r>
              <a:rPr lang="el" b="0" i="0" u="none" strike="noStrike">
                <a:solidFill>
                  <a:srgbClr val="0070E0"/>
                </a:solidFill>
                <a:effectLst/>
                <a:latin typeface="helveticaregular"/>
                <a:hlinkClick r:id="rId14"/>
              </a:rPr>
              <a:t>οδηγίες μακροεντολών</a:t>
            </a:r>
            <a:r>
              <a:rPr lang="el" b="0" i="0">
                <a:solidFill>
                  <a:srgbClr val="2E364E"/>
                </a:solidFill>
                <a:effectLst/>
                <a:latin typeface="helveticaregular"/>
              </a:rPr>
              <a:t> ή </a:t>
            </a:r>
            <a:r>
              <a:rPr lang="el" b="0" i="0" u="none" strike="noStrike">
                <a:solidFill>
                  <a:srgbClr val="0070E0"/>
                </a:solidFill>
                <a:effectLst/>
                <a:latin typeface="helveticaregular"/>
                <a:hlinkClick r:id="rId15"/>
              </a:rPr>
              <a:t>τα κακόβουλα σενάρια</a:t>
            </a:r>
            <a:r>
              <a:rPr lang="el" b="0" i="0">
                <a:solidFill>
                  <a:srgbClr val="2E364E"/>
                </a:solidFill>
                <a:effectLst/>
                <a:latin typeface="helveticaregular"/>
              </a:rPr>
              <a:t> μέσα στο συνημμένο.</a:t>
            </a:r>
          </a:p>
          <a:p>
            <a:pPr algn="l"/>
            <a:r>
              <a:rPr lang="el" b="0" i="0">
                <a:solidFill>
                  <a:srgbClr val="2E364E"/>
                </a:solidFill>
                <a:effectLst/>
                <a:latin typeface="helveticabold"/>
              </a:rPr>
              <a:t>Κακόβουλες ανακατευθύνσεις</a:t>
            </a:r>
            <a:r>
              <a:rPr lang="el" b="0" i="0">
                <a:solidFill>
                  <a:srgbClr val="2E364E"/>
                </a:solidFill>
                <a:effectLst/>
                <a:latin typeface="helveticaregular"/>
              </a:rPr>
              <a:t>: Ο εισβολέας χρησιμοποιεί κρυφά </a:t>
            </a:r>
            <a:r>
              <a:rPr lang="el" b="0" i="0" u="none" strike="noStrike" err="1">
                <a:solidFill>
                  <a:srgbClr val="0070E0"/>
                </a:solidFill>
                <a:effectLst/>
                <a:latin typeface="helveticaregular"/>
                <a:hlinkClick r:id="rId16"/>
              </a:rPr>
              <a:t>iframes</a:t>
            </a:r>
            <a:r>
              <a:rPr lang="el" b="0" i="0">
                <a:solidFill>
                  <a:srgbClr val="2E364E"/>
                </a:solidFill>
                <a:effectLst/>
                <a:latin typeface="helveticaregular"/>
              </a:rPr>
              <a:t> ή </a:t>
            </a:r>
            <a:r>
              <a:rPr lang="el" b="0" i="0" u="none" strike="noStrike">
                <a:solidFill>
                  <a:srgbClr val="0070E0"/>
                </a:solidFill>
                <a:effectLst/>
                <a:latin typeface="helveticaregular"/>
                <a:hlinkClick r:id="rId17"/>
              </a:rPr>
              <a:t>JavaScript</a:t>
            </a:r>
            <a:r>
              <a:rPr lang="el" b="0" i="0">
                <a:solidFill>
                  <a:srgbClr val="2E364E"/>
                </a:solidFill>
                <a:effectLst/>
                <a:latin typeface="helveticaregular"/>
              </a:rPr>
              <a:t> για να ανακατευθύνει τα θύματα από νόμιμους ιστότοπους σε σελίδες phishing.</a:t>
            </a:r>
          </a:p>
          <a:p>
            <a:pPr algn="l"/>
            <a:r>
              <a:rPr lang="el" b="0" i="0">
                <a:solidFill>
                  <a:srgbClr val="2E364E"/>
                </a:solidFill>
                <a:effectLst/>
                <a:latin typeface="helveticabold"/>
              </a:rPr>
              <a:t>Λήψεις Drive-By</a:t>
            </a:r>
            <a:r>
              <a:rPr lang="el" b="0" i="0">
                <a:solidFill>
                  <a:srgbClr val="2E364E"/>
                </a:solidFill>
                <a:effectLst/>
                <a:latin typeface="helveticaregular"/>
              </a:rPr>
              <a:t>: Ο εισβολέας εκμεταλλεύεται ευπάθειες στο πρόγραμμα περιήγησης ή στο λογισμικό του θύματος για λήψη </a:t>
            </a:r>
            <a:r>
              <a:rPr lang="el" b="0" i="0" u="none" strike="noStrike">
                <a:solidFill>
                  <a:srgbClr val="0070E0"/>
                </a:solidFill>
                <a:effectLst/>
                <a:latin typeface="helveticaregular"/>
                <a:hlinkClick r:id="rId18"/>
              </a:rPr>
              <a:t>και εγκατάσταση κακόβουλου λογισμικού χωρίς να το γνωρίζει το θύμα</a:t>
            </a:r>
            <a:r>
              <a:rPr lang="el" b="0" i="0">
                <a:solidFill>
                  <a:srgbClr val="2E364E"/>
                </a:solidFill>
                <a:effectLst/>
                <a:latin typeface="helveticaregular"/>
              </a:rPr>
              <a:t>.</a:t>
            </a:r>
          </a:p>
          <a:p>
            <a:pPr algn="l"/>
            <a:r>
              <a:rPr lang="el" b="0" i="0">
                <a:solidFill>
                  <a:srgbClr val="2E364E"/>
                </a:solidFill>
                <a:effectLst/>
                <a:latin typeface="helveticabold"/>
              </a:rPr>
              <a:t>Τεχνικές συσκότισης</a:t>
            </a:r>
            <a:r>
              <a:rPr lang="el" b="0" i="0">
                <a:solidFill>
                  <a:srgbClr val="2E364E"/>
                </a:solidFill>
                <a:effectLst/>
                <a:latin typeface="helveticaregular"/>
              </a:rPr>
              <a:t>: Ο εισβολέας χρησιμοποιεί  τεχνικές </a:t>
            </a:r>
            <a:r>
              <a:rPr lang="el" b="0" i="0" u="none" strike="noStrike">
                <a:solidFill>
                  <a:srgbClr val="0070E0"/>
                </a:solidFill>
                <a:effectLst/>
                <a:latin typeface="helveticaregular"/>
                <a:hlinkClick r:id="rId19"/>
              </a:rPr>
              <a:t>κωδικοποίησης</a:t>
            </a:r>
            <a:r>
              <a:rPr lang="el" b="0" i="0">
                <a:solidFill>
                  <a:srgbClr val="2E364E"/>
                </a:solidFill>
                <a:effectLst/>
                <a:latin typeface="helveticaregular"/>
              </a:rPr>
              <a:t> ή </a:t>
            </a:r>
            <a:r>
              <a:rPr lang="el" b="0" i="0" u="none" strike="noStrike">
                <a:solidFill>
                  <a:srgbClr val="0070E0"/>
                </a:solidFill>
                <a:effectLst/>
                <a:latin typeface="helveticaregular"/>
                <a:hlinkClick r:id="rId20"/>
              </a:rPr>
              <a:t>συσκότισης</a:t>
            </a:r>
            <a:r>
              <a:rPr lang="el" b="0" i="0">
                <a:solidFill>
                  <a:srgbClr val="2E364E"/>
                </a:solidFill>
                <a:effectLst/>
                <a:latin typeface="helveticaregular"/>
              </a:rPr>
              <a:t> για να κρύψει κακόβουλο κώδικα μέσα σε μηνύματα ηλεκτρονικού ταχυδρομείου ή ιστότοπους.</a:t>
            </a:r>
          </a:p>
          <a:p>
            <a:pPr algn="l"/>
            <a:r>
              <a:rPr lang="el" b="0" i="0">
                <a:solidFill>
                  <a:srgbClr val="2E364E"/>
                </a:solidFill>
                <a:effectLst/>
                <a:latin typeface="helveticabold"/>
              </a:rPr>
              <a:t>Δυναμική φόρτωση περιεχομένου</a:t>
            </a:r>
            <a:r>
              <a:rPr lang="el" b="0" i="0">
                <a:solidFill>
                  <a:srgbClr val="2E364E"/>
                </a:solidFill>
                <a:effectLst/>
                <a:latin typeface="helveticaregular"/>
              </a:rPr>
              <a:t>: Ο εισβολέας χρησιμοποιεί μια υπηρεσία web ή ένα πλαίσιο JavaScript, όπως </a:t>
            </a:r>
            <a:r>
              <a:rPr lang="el" b="0" i="0" u="none" strike="noStrike">
                <a:solidFill>
                  <a:srgbClr val="0070E0"/>
                </a:solidFill>
                <a:effectLst/>
                <a:latin typeface="helveticaregular"/>
                <a:hlinkClick r:id="rId21"/>
              </a:rPr>
              <a:t> το React</a:t>
            </a:r>
            <a:r>
              <a:rPr lang="el" b="0" i="0">
                <a:solidFill>
                  <a:srgbClr val="2E364E"/>
                </a:solidFill>
                <a:effectLst/>
                <a:latin typeface="helveticaregular"/>
              </a:rPr>
              <a:t> ή  το </a:t>
            </a:r>
            <a:r>
              <a:rPr lang="el" b="0" i="0" u="none" strike="noStrike">
                <a:solidFill>
                  <a:srgbClr val="0070E0"/>
                </a:solidFill>
                <a:effectLst/>
                <a:latin typeface="helveticaregular"/>
                <a:hlinkClick r:id="rId22"/>
              </a:rPr>
              <a:t>Angular</a:t>
            </a:r>
            <a:r>
              <a:rPr lang="el" b="0" i="0">
                <a:solidFill>
                  <a:srgbClr val="2E364E"/>
                </a:solidFill>
                <a:effectLst/>
                <a:latin typeface="helveticaregular"/>
              </a:rPr>
              <a:t>, για να δημιουργήσει </a:t>
            </a:r>
            <a:r>
              <a:rPr lang="el" b="0" i="0" u="none" strike="noStrike">
                <a:solidFill>
                  <a:srgbClr val="0070E0"/>
                </a:solidFill>
                <a:effectLst/>
                <a:latin typeface="helveticaregular"/>
                <a:hlinkClick r:id="rId23"/>
              </a:rPr>
              <a:t>δυναμικό περιεχόμενο</a:t>
            </a:r>
            <a:r>
              <a:rPr lang="el" b="0" i="0">
                <a:solidFill>
                  <a:srgbClr val="2E364E"/>
                </a:solidFill>
                <a:effectLst/>
                <a:latin typeface="helveticaregular"/>
              </a:rPr>
              <a:t> που δεν είναι ενσωματωμένο στον κώδικα του ιστότοπου. Το δυναμικό περιεχόμενο που δημιουργείται εν κινήσει δεν μπορεί να ανιχνευθεί με </a:t>
            </a:r>
            <a:r>
              <a:rPr lang="el" b="0" i="0" u="none" strike="noStrike">
                <a:solidFill>
                  <a:srgbClr val="0070E0"/>
                </a:solidFill>
                <a:effectLst/>
                <a:latin typeface="helveticaregular"/>
                <a:hlinkClick r:id="rId24"/>
              </a:rPr>
              <a:t>στατική ανάλυση</a:t>
            </a:r>
            <a:r>
              <a:rPr lang="el" b="0" i="0">
                <a:solidFill>
                  <a:srgbClr val="2E364E"/>
                </a:solidFill>
                <a:effectLst/>
                <a:latin typeface="helveticaregular"/>
              </a:rPr>
              <a:t>.</a:t>
            </a:r>
          </a:p>
          <a:p>
            <a:pPr algn="l"/>
            <a:r>
              <a:rPr lang="el" b="0" i="0">
                <a:solidFill>
                  <a:srgbClr val="2E364E"/>
                </a:solidFill>
                <a:effectLst/>
                <a:latin typeface="helveticabold"/>
              </a:rPr>
              <a:t>Επιθέσεις που βασίζονται σε JavaScript</a:t>
            </a:r>
            <a:r>
              <a:rPr lang="el" b="0" i="0">
                <a:solidFill>
                  <a:srgbClr val="2E364E"/>
                </a:solidFill>
                <a:effectLst/>
                <a:latin typeface="helveticaregular"/>
              </a:rPr>
              <a:t>: Ο εισβολέας εισάγει κακόβουλο κώδικα JavaScript σε μηνύματα ηλεκτρονικού ταχυδρομείου ή σε παραβιασμένους ιστότοπους για να </a:t>
            </a:r>
            <a:r>
              <a:rPr lang="el" b="0" i="0" u="none" strike="noStrike">
                <a:solidFill>
                  <a:srgbClr val="0070E0"/>
                </a:solidFill>
                <a:effectLst/>
                <a:latin typeface="helveticaregular"/>
                <a:hlinkClick r:id="rId25"/>
              </a:rPr>
              <a:t>παραδώσει κακόβουλο λογισμικό που επιτρέπει μια επίθεση ransomware</a:t>
            </a:r>
            <a:r>
              <a:rPr lang="el" b="0" i="0">
                <a:solidFill>
                  <a:srgbClr val="2E364E"/>
                </a:solidFill>
                <a:effectLst/>
                <a:latin typeface="helveticaregular"/>
              </a:rPr>
              <a:t>.</a:t>
            </a:r>
          </a:p>
          <a:p>
            <a:pPr algn="l"/>
            <a:r>
              <a:rPr lang="el" b="0" i="0">
                <a:solidFill>
                  <a:srgbClr val="2E364E"/>
                </a:solidFill>
                <a:effectLst/>
                <a:latin typeface="helveticabold"/>
              </a:rPr>
              <a:t>Επιθέσεις Man-in-the-Middle (MitM): Ο</a:t>
            </a:r>
            <a:r>
              <a:rPr lang="el" b="0" i="0">
                <a:solidFill>
                  <a:srgbClr val="2E364E"/>
                </a:solidFill>
                <a:effectLst/>
                <a:latin typeface="helveticaregular"/>
              </a:rPr>
              <a:t> εισβολέας </a:t>
            </a:r>
            <a:r>
              <a:rPr lang="el" b="0" i="0" u="none" strike="noStrike">
                <a:solidFill>
                  <a:srgbClr val="0070E0"/>
                </a:solidFill>
                <a:effectLst/>
                <a:latin typeface="helveticaregular"/>
                <a:hlinkClick r:id="rId26"/>
              </a:rPr>
              <a:t>υποκλέπτει την επικοινωνία μεταξύ του θύματος και ενός νόμιμου ιστότοπου</a:t>
            </a:r>
            <a:r>
              <a:rPr lang="el" b="0" i="0">
                <a:solidFill>
                  <a:srgbClr val="2E364E"/>
                </a:solidFill>
                <a:effectLst/>
                <a:latin typeface="helveticaregular"/>
              </a:rPr>
              <a:t> για να συλλάβει ευαίσθητα δεδομένα.</a:t>
            </a:r>
          </a:p>
          <a:p>
            <a:pPr algn="l"/>
            <a:r>
              <a:rPr lang="el" b="0" i="0">
                <a:solidFill>
                  <a:srgbClr val="2E364E"/>
                </a:solidFill>
                <a:effectLst/>
                <a:latin typeface="helveticabold"/>
              </a:rPr>
              <a:t>Εξαγωγή δεδομένων</a:t>
            </a:r>
            <a:r>
              <a:rPr lang="el" b="0" i="0">
                <a:solidFill>
                  <a:srgbClr val="2E364E"/>
                </a:solidFill>
                <a:effectLst/>
                <a:latin typeface="helveticaregular"/>
              </a:rPr>
              <a:t>: Ο εισβολέας στέλνει </a:t>
            </a:r>
            <a:r>
              <a:rPr lang="el" b="0" i="0" u="none" strike="noStrike">
                <a:solidFill>
                  <a:srgbClr val="0070E0"/>
                </a:solidFill>
                <a:effectLst/>
                <a:latin typeface="helveticaregular"/>
                <a:hlinkClick r:id="rId27"/>
              </a:rPr>
              <a:t>δεδομένα που έχουν κλαπεί από τις συσκευές των θυμάτων</a:t>
            </a:r>
            <a:r>
              <a:rPr lang="el" b="0" i="0">
                <a:solidFill>
                  <a:srgbClr val="2E364E"/>
                </a:solidFill>
                <a:effectLst/>
                <a:latin typeface="helveticaregular"/>
              </a:rPr>
              <a:t> σε έναν διακομιστή που ελέγχει ο εισβολέας, ώστε οι πληροφορίες να μπορούν να χρησιμοποιηθούν αργότερα.</a:t>
            </a:r>
          </a:p>
          <a:p>
            <a:pPr algn="l"/>
            <a:r>
              <a:rPr lang="el" b="0" i="0">
                <a:solidFill>
                  <a:srgbClr val="2E364E"/>
                </a:solidFill>
                <a:effectLst/>
                <a:latin typeface="helveticabold"/>
              </a:rPr>
              <a:t>Συγκομιδή διαπιστευτηρίων</a:t>
            </a:r>
            <a:r>
              <a:rPr lang="el" b="0" i="0">
                <a:solidFill>
                  <a:srgbClr val="2E364E"/>
                </a:solidFill>
                <a:effectLst/>
                <a:latin typeface="helveticaregular"/>
              </a:rPr>
              <a:t>: Ο εισβολέας δημιουργεί ψεύτικες σελίδες σύνδεσης για δημοφιλείς υπηρεσίες για να καταγράψει </a:t>
            </a:r>
            <a:r>
              <a:rPr lang="el" b="0" i="0" u="none" strike="noStrike">
                <a:solidFill>
                  <a:srgbClr val="0070E0"/>
                </a:solidFill>
                <a:effectLst/>
                <a:latin typeface="helveticaregular"/>
                <a:hlinkClick r:id="rId28"/>
              </a:rPr>
              <a:t>ονόματα χρήστη, κωδικούς πρόσβασης και άλλα διαπιστευτήρια</a:t>
            </a:r>
            <a:r>
              <a:rPr lang="el" b="0" i="0">
                <a:solidFill>
                  <a:srgbClr val="2E364E"/>
                </a:solidFill>
                <a:effectLst/>
                <a:latin typeface="helveticaregular"/>
              </a:rPr>
              <a:t>.</a:t>
            </a:r>
          </a:p>
          <a:p>
            <a:pPr algn="l"/>
            <a:r>
              <a:rPr lang="el" b="0" i="0">
                <a:solidFill>
                  <a:srgbClr val="2E364E"/>
                </a:solidFill>
                <a:effectLst/>
                <a:latin typeface="helveticabold"/>
              </a:rPr>
              <a:t>Παραβίαση συνεδρίας</a:t>
            </a:r>
            <a:r>
              <a:rPr lang="el" b="0" i="0">
                <a:solidFill>
                  <a:srgbClr val="2E364E"/>
                </a:solidFill>
                <a:effectLst/>
                <a:latin typeface="helveticaregular"/>
              </a:rPr>
              <a:t>: Ο εισβολέας </a:t>
            </a:r>
            <a:r>
              <a:rPr lang="el" b="0" i="0" u="none" strike="noStrike">
                <a:solidFill>
                  <a:srgbClr val="0070E0"/>
                </a:solidFill>
                <a:effectLst/>
                <a:latin typeface="helveticaregular"/>
                <a:hlinkClick r:id="rId29"/>
              </a:rPr>
              <a:t>κλέβει ενεργά cookie ή διακριτικά περιόδου λειτουργίας</a:t>
            </a:r>
            <a:r>
              <a:rPr lang="el" b="0" i="0">
                <a:solidFill>
                  <a:srgbClr val="2E364E"/>
                </a:solidFill>
                <a:effectLst/>
                <a:latin typeface="helveticaregular"/>
              </a:rPr>
              <a:t> για να πλαστοπροσωπήσει έναν χρήστη και να αποκτήσει μη εξουσιοδοτημένη πρόσβαση στους λογαριασμούς του.</a:t>
            </a:r>
          </a:p>
          <a:p>
            <a:pPr algn="l"/>
            <a:r>
              <a:rPr lang="el" b="0" i="0" err="1">
                <a:solidFill>
                  <a:srgbClr val="2E364E"/>
                </a:solidFill>
                <a:effectLst/>
                <a:latin typeface="helveticabold"/>
              </a:rPr>
              <a:t>Tabnabbing</a:t>
            </a:r>
            <a:r>
              <a:rPr lang="el" b="0" i="0">
                <a:solidFill>
                  <a:srgbClr val="2E364E"/>
                </a:solidFill>
                <a:effectLst/>
                <a:latin typeface="helveticaregular"/>
              </a:rPr>
              <a:t>: Ο εισβολέας εκμεταλλεύεται την εμπιστοσύνη του χρήστη στις </a:t>
            </a:r>
            <a:r>
              <a:rPr lang="el" b="0" i="0" u="none" strike="noStrike">
                <a:solidFill>
                  <a:srgbClr val="0070E0"/>
                </a:solidFill>
                <a:effectLst/>
                <a:latin typeface="helveticaregular"/>
                <a:hlinkClick r:id="rId30"/>
              </a:rPr>
              <a:t>καρτέλες του προγράμματος περιήγησης</a:t>
            </a:r>
            <a:r>
              <a:rPr lang="el" b="0" i="0">
                <a:solidFill>
                  <a:srgbClr val="2E364E"/>
                </a:solidFill>
                <a:effectLst/>
                <a:latin typeface="helveticaregular"/>
              </a:rPr>
              <a:t> αντικαθιστώντας τις ανενεργές καρτέλες με σελίδες phishing.</a:t>
            </a:r>
          </a:p>
          <a:p>
            <a:pPr algn="l"/>
            <a:r>
              <a:rPr lang="el" b="0" i="0">
                <a:solidFill>
                  <a:srgbClr val="2E364E"/>
                </a:solidFill>
                <a:effectLst/>
                <a:latin typeface="helveticabold"/>
              </a:rPr>
              <a:t>Ομόγραφες επιθέσεις</a:t>
            </a:r>
            <a:r>
              <a:rPr lang="el" b="0" i="0">
                <a:solidFill>
                  <a:srgbClr val="2E364E"/>
                </a:solidFill>
                <a:effectLst/>
                <a:latin typeface="helveticaregular"/>
              </a:rPr>
              <a:t>: Ο εισβολέας χρησιμοποιεί </a:t>
            </a:r>
            <a:r>
              <a:rPr lang="el" b="0" i="0" u="none" strike="noStrike">
                <a:solidFill>
                  <a:srgbClr val="0070E0"/>
                </a:solidFill>
                <a:effectLst/>
                <a:latin typeface="helveticaregular"/>
                <a:hlinkClick r:id="rId31"/>
              </a:rPr>
              <a:t> χαρακτήρες Unicode</a:t>
            </a:r>
            <a:r>
              <a:rPr lang="el" b="0" i="0">
                <a:solidFill>
                  <a:srgbClr val="2E364E"/>
                </a:solidFill>
                <a:effectLst/>
                <a:latin typeface="helveticaregular"/>
              </a:rPr>
              <a:t> που μοιάζουν με λατινικούς χαρακτήρες σε ονόματα τομέα για να εξαπατήσει τα θύματα.</a:t>
            </a:r>
          </a:p>
          <a:p>
            <a:pPr algn="l"/>
            <a:r>
              <a:rPr lang="el" b="0" i="0">
                <a:solidFill>
                  <a:srgbClr val="2E364E"/>
                </a:solidFill>
                <a:effectLst/>
                <a:latin typeface="helveticabold"/>
              </a:rPr>
              <a:t>Παραπλάνηση περιεχομένου</a:t>
            </a:r>
            <a:r>
              <a:rPr lang="el" b="0" i="0">
                <a:solidFill>
                  <a:srgbClr val="2E364E"/>
                </a:solidFill>
                <a:effectLst/>
                <a:latin typeface="helveticaregular"/>
              </a:rPr>
              <a:t>: Ο εισβολέας </a:t>
            </a:r>
            <a:r>
              <a:rPr lang="el" b="0" i="0" u="none" strike="noStrike">
                <a:solidFill>
                  <a:srgbClr val="0070E0"/>
                </a:solidFill>
                <a:effectLst/>
                <a:latin typeface="helveticaregular"/>
                <a:hlinkClick r:id="rId32"/>
              </a:rPr>
              <a:t>χειρίζεται περιεχόμενο ιστού σε έναν παραβιασμένο ιστότοπο</a:t>
            </a:r>
            <a:r>
              <a:rPr lang="el" b="0" i="0">
                <a:solidFill>
                  <a:srgbClr val="2E364E"/>
                </a:solidFill>
                <a:effectLst/>
                <a:latin typeface="helveticaregular"/>
              </a:rPr>
              <a:t> για να εξαπατήσει τους επισκέπτες να συμμετάσχουν σε ενέργειες που ωφελούν τον εισβολέα.</a:t>
            </a:r>
          </a:p>
          <a:p>
            <a:pPr algn="l"/>
            <a:r>
              <a:rPr lang="el" b="0" i="0">
                <a:solidFill>
                  <a:srgbClr val="2E364E"/>
                </a:solidFill>
                <a:effectLst/>
                <a:latin typeface="helveticabold"/>
              </a:rPr>
              <a:t>Προώθηση email</a:t>
            </a:r>
            <a:r>
              <a:rPr lang="el" b="0" i="0">
                <a:solidFill>
                  <a:srgbClr val="2E364E"/>
                </a:solidFill>
                <a:effectLst/>
                <a:latin typeface="helveticaregular"/>
              </a:rPr>
              <a:t>: Ο εισβολέας ρυθμίζει </a:t>
            </a:r>
            <a:r>
              <a:rPr lang="el" b="0" i="0" u="none" strike="noStrike">
                <a:solidFill>
                  <a:srgbClr val="0070E0"/>
                </a:solidFill>
                <a:effectLst/>
                <a:latin typeface="helveticaregular"/>
                <a:hlinkClick r:id="rId33"/>
              </a:rPr>
              <a:t>φίλτρα email</a:t>
            </a:r>
            <a:r>
              <a:rPr lang="el" b="0" i="0">
                <a:solidFill>
                  <a:srgbClr val="2E364E"/>
                </a:solidFill>
                <a:effectLst/>
                <a:latin typeface="helveticaregular"/>
              </a:rPr>
              <a:t> (κανόνες) σε παραβιασμένους λογαριασμούς email που θα προωθούν αυτόματα ευαίσθητα μηνύματα που περιέχουν πληροφορίες λογαριασμού στον εισβολέα.</a:t>
            </a:r>
          </a:p>
          <a:p>
            <a:pPr algn="l"/>
            <a:r>
              <a:rPr lang="el" b="0" i="0">
                <a:solidFill>
                  <a:srgbClr val="2E364E"/>
                </a:solidFill>
                <a:effectLst/>
                <a:latin typeface="helveticabold"/>
              </a:rPr>
              <a:t>Πλαστογράφηση DNS</a:t>
            </a:r>
            <a:r>
              <a:rPr lang="el" b="0" i="0">
                <a:solidFill>
                  <a:srgbClr val="2E364E"/>
                </a:solidFill>
                <a:effectLst/>
                <a:latin typeface="helveticaregular"/>
              </a:rPr>
              <a:t>: Ο εισβολέας </a:t>
            </a:r>
            <a:r>
              <a:rPr lang="el" b="0" i="0" u="none" strike="noStrike">
                <a:solidFill>
                  <a:srgbClr val="0070E0"/>
                </a:solidFill>
                <a:effectLst/>
                <a:latin typeface="helveticaregular"/>
                <a:hlinkClick r:id="rId34"/>
              </a:rPr>
              <a:t>χειρίζεται τις εγγραφές DNS</a:t>
            </a:r>
            <a:r>
              <a:rPr lang="el" b="0" i="0">
                <a:solidFill>
                  <a:srgbClr val="2E364E"/>
                </a:solidFill>
                <a:effectLst/>
                <a:latin typeface="helveticaregular"/>
              </a:rPr>
              <a:t> για να ανακατευθύνει τους χρήστες σε ψεύτικους ιστότοπους όταν εισάγουν νόμιμες διευθύνσεις URL.</a:t>
            </a:r>
          </a:p>
          <a:p>
            <a:pPr algn="l"/>
            <a:r>
              <a:rPr lang="el" b="0" i="0">
                <a:solidFill>
                  <a:srgbClr val="2E364E"/>
                </a:solidFill>
                <a:effectLst/>
                <a:latin typeface="helveticabold"/>
              </a:rPr>
              <a:t>Cross-Site Scripting (XSS): Ο</a:t>
            </a:r>
            <a:r>
              <a:rPr lang="el" b="0" i="0">
                <a:solidFill>
                  <a:srgbClr val="2E364E"/>
                </a:solidFill>
                <a:effectLst/>
                <a:latin typeface="helveticaregular"/>
              </a:rPr>
              <a:t> εισβολέας </a:t>
            </a:r>
            <a:r>
              <a:rPr lang="el" b="0" i="0" u="none" strike="noStrike">
                <a:solidFill>
                  <a:srgbClr val="0070E0"/>
                </a:solidFill>
                <a:effectLst/>
                <a:latin typeface="helveticaregular"/>
                <a:hlinkClick r:id="rId35"/>
              </a:rPr>
              <a:t>εισάγει ένα κακόβουλο σενάριο</a:t>
            </a:r>
            <a:r>
              <a:rPr lang="el" b="0" i="0">
                <a:solidFill>
                  <a:srgbClr val="2E364E"/>
                </a:solidFill>
                <a:effectLst/>
                <a:latin typeface="helveticaregular"/>
              </a:rPr>
              <a:t> στον κώδικα μιας ιστοσελίδας που θα εκτελέσει μια ενέργεια για λογαριασμό του εισβολέα. Το XSS μπορεί να χρησιμοποιηθεί για την κλοπή </a:t>
            </a:r>
            <a:r>
              <a:rPr lang="el" b="0" i="0" u="none" strike="noStrike">
                <a:solidFill>
                  <a:srgbClr val="0070E0"/>
                </a:solidFill>
                <a:effectLst/>
                <a:latin typeface="helveticaregular"/>
                <a:hlinkClick r:id="rId36"/>
              </a:rPr>
              <a:t>cookies περιόδου λειτουργίας</a:t>
            </a:r>
            <a:r>
              <a:rPr lang="el" b="0" i="0">
                <a:solidFill>
                  <a:srgbClr val="2E364E"/>
                </a:solidFill>
                <a:effectLst/>
                <a:latin typeface="helveticaregular"/>
              </a:rPr>
              <a:t>, τα οποία μπορεί να περιέχουν διαπιστευτήρια σύνδεσης ή άλλες ευαίσθητες πληροφορίες που επιτρέπουν στον εισβολέα να υποδυθεί το θύμα.</a:t>
            </a:r>
          </a:p>
          <a:p>
            <a:pPr algn="l"/>
            <a:r>
              <a:rPr lang="el" b="0" i="0">
                <a:solidFill>
                  <a:srgbClr val="2E364E"/>
                </a:solidFill>
                <a:effectLst/>
                <a:latin typeface="helveticabold"/>
              </a:rPr>
              <a:t>Πλαστοπροσωπία επωνυμίας</a:t>
            </a:r>
            <a:r>
              <a:rPr lang="el" b="0" i="0">
                <a:solidFill>
                  <a:srgbClr val="2E364E"/>
                </a:solidFill>
                <a:effectLst/>
                <a:latin typeface="helveticaregular"/>
              </a:rPr>
              <a:t>: Ο εισβολέας ζητά ευαίσθητες πληροφορίες από το θύμα </a:t>
            </a:r>
            <a:r>
              <a:rPr lang="el" b="0" i="0" u="none" strike="noStrike">
                <a:solidFill>
                  <a:srgbClr val="0070E0"/>
                </a:solidFill>
                <a:effectLst/>
                <a:latin typeface="helveticaregular"/>
                <a:hlinkClick r:id="rId37"/>
              </a:rPr>
              <a:t>αξιοποιώντας την εμπιστοσύνη που έχει σε μια συγκεκριμένη επωνυμία</a:t>
            </a:r>
            <a:r>
              <a:rPr lang="el" b="0" i="0">
                <a:solidFill>
                  <a:srgbClr val="2E364E"/>
                </a:solidFill>
                <a:effectLst/>
                <a:latin typeface="helveticaregular"/>
              </a:rPr>
              <a:t>.</a:t>
            </a:r>
          </a:p>
          <a:p>
            <a:pPr algn="l"/>
            <a:r>
              <a:rPr lang="el" b="0" i="0">
                <a:solidFill>
                  <a:srgbClr val="2E364E"/>
                </a:solidFill>
                <a:effectLst/>
                <a:latin typeface="helveticabold"/>
              </a:rPr>
              <a:t>Έγχυση SQL</a:t>
            </a:r>
            <a:r>
              <a:rPr lang="el" b="0" i="0">
                <a:solidFill>
                  <a:srgbClr val="2E364E"/>
                </a:solidFill>
                <a:effectLst/>
                <a:latin typeface="helveticaregular"/>
              </a:rPr>
              <a:t>: Ο εισβολέας εισάγει ειδικά κατασκευασμένο κώδικα SQL στα πεδία εισαγωγής ενός ιστότοπου για να αποκτήσει μη εξουσιοδοτημένη πρόσβαση σε βάσεις δεδομένων που χρησιμοποιεί ο ιστότοπος. Ενώ </a:t>
            </a:r>
            <a:r>
              <a:rPr lang="el" b="0" i="0" u="none" strike="noStrike">
                <a:solidFill>
                  <a:srgbClr val="0070E0"/>
                </a:solidFill>
                <a:effectLst/>
                <a:latin typeface="helveticaregular"/>
                <a:hlinkClick r:id="rId38"/>
              </a:rPr>
              <a:t> η έγχυση SQL</a:t>
            </a:r>
            <a:r>
              <a:rPr lang="el" b="0" i="0">
                <a:solidFill>
                  <a:srgbClr val="2E364E"/>
                </a:solidFill>
                <a:effectLst/>
                <a:latin typeface="helveticaregular"/>
              </a:rPr>
              <a:t> συνδέεται συχνότερα με παραβιάσεις δεδομένων και επιθέσεις εφαρμογών ιστού, μπορεί να χρησιμοποιηθεί σε επιθέσεις phishing για τη συλλογή πληροφοριών ή την παράδοση κακόβουλων ωφέλιμων φορτίων.</a:t>
            </a:r>
          </a:p>
          <a:p>
            <a:pPr algn="l"/>
            <a:r>
              <a:rPr lang="el" b="1" i="0">
                <a:solidFill>
                  <a:srgbClr val="1C2642"/>
                </a:solidFill>
                <a:effectLst/>
                <a:latin typeface="Inter"/>
              </a:rPr>
              <a:t>Πώς να αποτρέψετε επιθέσεις phishing</a:t>
            </a:r>
          </a:p>
          <a:p>
            <a:pPr algn="l"/>
            <a:r>
              <a:rPr lang="el" b="0" i="0">
                <a:solidFill>
                  <a:srgbClr val="2E364E"/>
                </a:solidFill>
                <a:effectLst/>
                <a:latin typeface="helveticaregular"/>
              </a:rPr>
              <a:t>Με τις ευαίσθητες πληροφορίες που λαμβάνονται από μια επιτυχημένη απάτη phishing, οι εγκληματίες μπορούν να προκαλέσουν ζημιά στο οικονομικό ιστορικό, την προσωπική φήμη και την επαγγελματική φήμη των θυμάτων τους που μπορεί να χρειαστούν χρόνια για να αποκαλυφθούν. Ο συνδυασμός ψυχολογικών και τεχνικών στοιχείων στις επιθέσεις phishing ενισχύει την αποτελεσματικότητά τους και υπογραμμίζει τη σημασία της εκπαίδευσης στον </a:t>
            </a:r>
            <a:r>
              <a:rPr lang="el" b="0" i="0" u="none" strike="noStrike">
                <a:solidFill>
                  <a:srgbClr val="0070E0"/>
                </a:solidFill>
                <a:effectLst/>
                <a:latin typeface="helveticaregular"/>
                <a:hlinkClick r:id="rId39"/>
              </a:rPr>
              <a:t>κυβερνοχώρο</a:t>
            </a:r>
            <a:r>
              <a:rPr lang="el" b="0" i="0">
                <a:solidFill>
                  <a:srgbClr val="2E364E"/>
                </a:solidFill>
                <a:effectLst/>
                <a:latin typeface="helveticaregular"/>
              </a:rPr>
              <a:t> και της ισχυρής άμυνας για την αντιμετώπιση αυτών των απειλών.</a:t>
            </a:r>
          </a:p>
          <a:p>
            <a:pPr algn="l"/>
            <a:r>
              <a:rPr lang="el" b="0" i="0">
                <a:solidFill>
                  <a:srgbClr val="2E364E"/>
                </a:solidFill>
                <a:effectLst/>
                <a:latin typeface="helveticaregular"/>
              </a:rPr>
              <a:t>Συνιστώνται οι ακόλουθες προφυλάξεις ασφαλείας για την αποτροπή επιτυχών επιθέσεων phishing:</a:t>
            </a:r>
          </a:p>
          <a:p>
            <a:pPr algn="l">
              <a:buFont typeface="Arial" panose="020B0604020202020204" pitchFamily="34" charset="0"/>
              <a:buChar char="•"/>
            </a:pPr>
            <a:r>
              <a:rPr lang="el" b="0" i="0">
                <a:solidFill>
                  <a:srgbClr val="2E364E"/>
                </a:solidFill>
                <a:effectLst/>
                <a:latin typeface="helveticaregular"/>
              </a:rPr>
              <a:t>Μην ανοίγετε ποτέ συνημμένα email που δεν αναμένονται.</a:t>
            </a:r>
          </a:p>
          <a:p>
            <a:pPr algn="l">
              <a:buFont typeface="Arial" panose="020B0604020202020204" pitchFamily="34" charset="0"/>
              <a:buChar char="•"/>
            </a:pPr>
            <a:r>
              <a:rPr lang="el" b="0" i="0">
                <a:solidFill>
                  <a:srgbClr val="2E364E"/>
                </a:solidFill>
                <a:effectLst/>
                <a:latin typeface="helveticaregular"/>
              </a:rPr>
              <a:t>Ποτέ μην κάνετε κλικ σε συνδέσμους email που ζητούν προσωπικά στοιχεία.</a:t>
            </a:r>
          </a:p>
          <a:p>
            <a:pPr algn="l">
              <a:buFont typeface="Arial" panose="020B0604020202020204" pitchFamily="34" charset="0"/>
              <a:buChar char="•"/>
            </a:pPr>
            <a:r>
              <a:rPr lang="el" b="0" i="0">
                <a:solidFill>
                  <a:srgbClr val="2E364E"/>
                </a:solidFill>
                <a:effectLst/>
                <a:latin typeface="helveticaregular"/>
              </a:rPr>
              <a:t>Επικυρώστε μια διεύθυνση URL πριν κάνετε κλικ σε αυτήν, τοποθετώντας τον κέρσορα του ποντικιού πάνω από τον σύνδεσμο για να εμφανιστεί η πραγματική διεύθυνση URL στην οποία οδηγεί. Οι διευθύνσεις URL πρέπει να ταιριάζουν.</a:t>
            </a:r>
          </a:p>
          <a:p>
            <a:pPr algn="l">
              <a:buFont typeface="Arial" panose="020B0604020202020204" pitchFamily="34" charset="0"/>
              <a:buChar char="•"/>
            </a:pPr>
            <a:r>
              <a:rPr lang="el" b="0" i="0">
                <a:solidFill>
                  <a:srgbClr val="2E364E"/>
                </a:solidFill>
                <a:effectLst/>
                <a:latin typeface="helveticaregular"/>
              </a:rPr>
              <a:t>Ποτέ μην κάνετε κλικ σε συνδέσμους που ξεκινούν με HTTP αντί για </a:t>
            </a:r>
            <a:r>
              <a:rPr lang="el" b="0" i="0" u="none" strike="noStrike">
                <a:solidFill>
                  <a:srgbClr val="0070E0"/>
                </a:solidFill>
                <a:effectLst/>
                <a:latin typeface="helveticaregular"/>
                <a:hlinkClick r:id="rId40"/>
              </a:rPr>
              <a:t>HTTPS.</a:t>
            </a:r>
            <a:endParaRPr lang="en-GB" b="0" i="0">
              <a:solidFill>
                <a:srgbClr val="2E364E"/>
              </a:solidFill>
              <a:effectLst/>
              <a:latin typeface="helveticaregular"/>
            </a:endParaRPr>
          </a:p>
          <a:p>
            <a:pPr algn="l">
              <a:buFont typeface="Arial" panose="020B0604020202020204" pitchFamily="34" charset="0"/>
              <a:buChar char="•"/>
            </a:pPr>
            <a:r>
              <a:rPr lang="el" b="0" i="0">
                <a:solidFill>
                  <a:srgbClr val="2E364E"/>
                </a:solidFill>
                <a:effectLst/>
                <a:latin typeface="helveticaregular"/>
              </a:rPr>
              <a:t>Να είστε καχύποπτοι για όλες τις τηλεφωνικές κλήσεις που ζητούν </a:t>
            </a:r>
            <a:r>
              <a:rPr lang="el" b="0" i="0" u="none" strike="noStrike">
                <a:solidFill>
                  <a:srgbClr val="0070E0"/>
                </a:solidFill>
                <a:effectLst/>
                <a:latin typeface="helveticaregular"/>
                <a:hlinkClick r:id="rId41"/>
              </a:rPr>
              <a:t>στοιχεία προσωπικής ταυτοποίησης</a:t>
            </a:r>
            <a:r>
              <a:rPr lang="el" b="0" i="0">
                <a:solidFill>
                  <a:srgbClr val="2E364E"/>
                </a:solidFill>
                <a:effectLst/>
                <a:latin typeface="helveticaregular"/>
              </a:rPr>
              <a:t> (PII) ή τις μεταφορές χρημάτων από έναν λογαριασμό σε άλλο.</a:t>
            </a:r>
          </a:p>
          <a:p>
            <a:pPr algn="l">
              <a:buFont typeface="Arial" panose="020B0604020202020204" pitchFamily="34" charset="0"/>
              <a:buChar char="•"/>
            </a:pPr>
            <a:r>
              <a:rPr lang="el" b="0" i="0">
                <a:solidFill>
                  <a:srgbClr val="2E364E"/>
                </a:solidFill>
                <a:effectLst/>
                <a:latin typeface="helveticaregular"/>
              </a:rPr>
              <a:t>Μην απαντάτε σε κλήσεις κινητών τηλεφώνων από άγνωστους αριθμούς.</a:t>
            </a:r>
          </a:p>
          <a:p>
            <a:pPr algn="l">
              <a:buFont typeface="Arial" panose="020B0604020202020204" pitchFamily="34" charset="0"/>
              <a:buChar char="•"/>
            </a:pPr>
            <a:r>
              <a:rPr lang="el" b="0" i="0">
                <a:solidFill>
                  <a:srgbClr val="2E364E"/>
                </a:solidFill>
                <a:effectLst/>
                <a:latin typeface="helveticaregular"/>
              </a:rPr>
              <a:t>Εάν κάποιος τηλεφωνήσει ισχυριζόμενος ότι προέρχεται από κρατική υπηρεσία ή νόμιμη εταιρεία, κλείστε το τηλέφωνο και καλέστε τον αριθμό στον επίσημο ιστότοπο αυτής της υπηρεσίας ή εταιρείας.</a:t>
            </a:r>
          </a:p>
          <a:p>
            <a:pPr algn="l">
              <a:buFont typeface="Arial" panose="020B0604020202020204" pitchFamily="34" charset="0"/>
              <a:buChar char="•"/>
            </a:pPr>
            <a:r>
              <a:rPr lang="el" b="0" i="0">
                <a:solidFill>
                  <a:srgbClr val="2E364E"/>
                </a:solidFill>
                <a:effectLst/>
                <a:latin typeface="helveticaregular"/>
              </a:rPr>
              <a:t>Ποτέ μην δίνετε αριθμούς πιστωτικών καρτών μέσω τηλεφώνου.</a:t>
            </a:r>
          </a:p>
          <a:p>
            <a:pPr algn="l">
              <a:buFont typeface="Arial" panose="020B0604020202020204" pitchFamily="34" charset="0"/>
              <a:buChar char="•"/>
            </a:pPr>
            <a:r>
              <a:rPr lang="el" b="0" i="0">
                <a:solidFill>
                  <a:srgbClr val="2E364E"/>
                </a:solidFill>
                <a:effectLst/>
                <a:latin typeface="helveticaregular"/>
              </a:rPr>
              <a:t>Να επιτρέπονται πάντα ενημερώσεις για προγράμματα περιήγησης ιστού, </a:t>
            </a:r>
            <a:r>
              <a:rPr lang="el" b="0" i="0" u="none" strike="noStrike">
                <a:solidFill>
                  <a:srgbClr val="0070E0"/>
                </a:solidFill>
                <a:effectLst/>
                <a:latin typeface="helveticaregular"/>
                <a:hlinkClick r:id="rId42"/>
              </a:rPr>
              <a:t>λειτουργικά συστήματα </a:t>
            </a:r>
            <a:r>
              <a:rPr lang="el" b="0" i="0">
                <a:solidFill>
                  <a:srgbClr val="2E364E"/>
                </a:solidFill>
                <a:effectLst/>
                <a:latin typeface="helveticaregular"/>
              </a:rPr>
              <a:t>και εφαρμογές λογισμικού που εκτελούνται τοπικά σε συσκευές προσβάσιμες στο Διαδίκτυο.</a:t>
            </a:r>
          </a:p>
          <a:p>
            <a:pPr algn="l">
              <a:buFont typeface="Arial" panose="020B0604020202020204" pitchFamily="34" charset="0"/>
              <a:buChar char="•"/>
            </a:pPr>
            <a:r>
              <a:rPr lang="el" b="0" i="0">
                <a:solidFill>
                  <a:srgbClr val="2E364E"/>
                </a:solidFill>
                <a:effectLst/>
                <a:latin typeface="helveticaregular"/>
              </a:rPr>
              <a:t>Χρησιμοποιήστε ενημερωμένα εργαλεία ασφάλειας υπολογιστών, όπως </a:t>
            </a:r>
            <a:r>
              <a:rPr lang="el" b="0" i="0" u="none" strike="noStrike">
                <a:solidFill>
                  <a:srgbClr val="0070E0"/>
                </a:solidFill>
                <a:effectLst/>
                <a:latin typeface="helveticaregular"/>
                <a:hlinkClick r:id="rId43"/>
              </a:rPr>
              <a:t>λογισμικό προστασίας από ιούς</a:t>
            </a:r>
            <a:r>
              <a:rPr lang="el" b="0" i="0">
                <a:solidFill>
                  <a:srgbClr val="2E364E"/>
                </a:solidFill>
                <a:effectLst/>
                <a:latin typeface="helveticaregular"/>
              </a:rPr>
              <a:t> και </a:t>
            </a:r>
            <a:r>
              <a:rPr lang="el" b="0" i="0" u="none" strike="noStrike">
                <a:solidFill>
                  <a:srgbClr val="0070E0"/>
                </a:solidFill>
                <a:effectLst/>
                <a:latin typeface="helveticaregular"/>
                <a:hlinkClick r:id="rId44"/>
              </a:rPr>
              <a:t>τείχη προστασίας επόμενης γενιάς</a:t>
            </a:r>
            <a:r>
              <a:rPr lang="el" b="0" i="0">
                <a:solidFill>
                  <a:srgbClr val="2E364E"/>
                </a:solidFill>
                <a:effectLst/>
                <a:latin typeface="helveticaregular"/>
              </a:rPr>
              <a:t>.</a:t>
            </a:r>
          </a:p>
          <a:p>
            <a:pPr algn="l">
              <a:buFont typeface="Arial" panose="020B0604020202020204" pitchFamily="34" charset="0"/>
              <a:buChar char="•"/>
            </a:pPr>
            <a:r>
              <a:rPr lang="el" b="0" i="0">
                <a:solidFill>
                  <a:srgbClr val="2E364E"/>
                </a:solidFill>
                <a:effectLst/>
                <a:latin typeface="helveticaregular"/>
              </a:rPr>
              <a:t>Επαληθεύστε τον αριθμό τηλεφώνου ενός ιστότοπου πριν πραγματοποιήσετε οποιεσδήποτε κλήσεις στον αριθμό τηλεφώνου που παρέχεται σε ένα email.</a:t>
            </a:r>
          </a:p>
          <a:p>
            <a:pPr algn="l">
              <a:buFont typeface="Arial" panose="020B0604020202020204" pitchFamily="34" charset="0"/>
              <a:buChar char="•"/>
            </a:pPr>
            <a:r>
              <a:rPr lang="el" b="0" i="0">
                <a:solidFill>
                  <a:srgbClr val="2E364E"/>
                </a:solidFill>
                <a:effectLst/>
                <a:latin typeface="helveticaregular"/>
              </a:rPr>
              <a:t>Χρησιμοποιήστε </a:t>
            </a:r>
            <a:r>
              <a:rPr lang="el" b="0" i="0" u="none" strike="noStrike">
                <a:solidFill>
                  <a:srgbClr val="0070E0"/>
                </a:solidFill>
                <a:effectLst/>
                <a:latin typeface="helveticaregular"/>
                <a:hlinkClick r:id="rId45"/>
              </a:rPr>
              <a:t>ισχυρούς κωδικούς πρόσβασης</a:t>
            </a:r>
            <a:r>
              <a:rPr lang="el" b="0" i="0">
                <a:solidFill>
                  <a:srgbClr val="2E364E"/>
                </a:solidFill>
                <a:effectLst/>
                <a:latin typeface="helveticaregular"/>
              </a:rPr>
              <a:t> και </a:t>
            </a:r>
            <a:r>
              <a:rPr lang="el" b="0" i="0" u="none" strike="noStrike">
                <a:solidFill>
                  <a:srgbClr val="0070E0"/>
                </a:solidFill>
                <a:effectLst/>
                <a:latin typeface="helveticaregular"/>
                <a:hlinkClick r:id="rId46"/>
              </a:rPr>
              <a:t>έλεγχο ταυτότητας δύο παραγόντων</a:t>
            </a:r>
            <a:r>
              <a:rPr lang="el" b="0" i="0">
                <a:solidFill>
                  <a:srgbClr val="2E364E"/>
                </a:solidFill>
                <a:effectLst/>
                <a:latin typeface="helveticaregular"/>
              </a:rPr>
              <a:t> (2FA) για όλους τους διαδικτυακούς λογαριασμούς.</a:t>
            </a:r>
          </a:p>
          <a:p>
            <a:pPr algn="l">
              <a:buFont typeface="Arial" panose="020B0604020202020204" pitchFamily="34" charset="0"/>
              <a:buChar char="•"/>
            </a:pPr>
            <a:r>
              <a:rPr lang="el" b="0" i="0">
                <a:solidFill>
                  <a:srgbClr val="2E364E"/>
                </a:solidFill>
                <a:effectLst/>
                <a:latin typeface="helveticaregular"/>
              </a:rPr>
              <a:t>Αναφέρετε ύποπτες απάτες στην εταιρεία που υποδύεται ο phisher, καθώς και σε κυβερνητικές αρχές όπως η </a:t>
            </a:r>
            <a:r>
              <a:rPr lang="el" b="0" i="0" u="none" strike="noStrike">
                <a:solidFill>
                  <a:srgbClr val="0070E0"/>
                </a:solidFill>
                <a:effectLst/>
                <a:latin typeface="helveticaregular"/>
                <a:hlinkClick r:id="rId47"/>
              </a:rPr>
              <a:t>Ομοσπονδιακή Επιτροπή Εμπορίου</a:t>
            </a:r>
            <a:r>
              <a:rPr lang="el" b="0" i="0">
                <a:solidFill>
                  <a:srgbClr val="2E364E"/>
                </a:solidFill>
                <a:effectLst/>
                <a:latin typeface="helveticaregular"/>
              </a:rPr>
              <a:t> (FTC).</a:t>
            </a:r>
          </a:p>
          <a:p>
            <a:br>
              <a:rPr lang="en-GB"/>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4611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05064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Οι υποχρεωτικοί ρόλοι είναι</a:t>
            </a:r>
          </a:p>
          <a:p>
            <a:r>
              <a:rPr lang="el"/>
              <a:t>:● Αξιωματικός υπηρεσίαςΈνας αξιωματικός υπηρεσίας πρέπει να φροντίζει για όλα τα εισερχόμενα αιτήματα καθώς και να εκτελεί περιοδικές ή ad hoc δραστηριότητες αφιερωμένες σε αυτόν τον ρόλο.</a:t>
            </a:r>
          </a:p>
          <a:p>
            <a:r>
              <a:rPr lang="el"/>
              <a:t>● Υπεύθυνος διαλογήςΟ αξιωματικός διαλογής πρέπει να αντιμετωπίσει όλα τα περιστατικά που αναφέρονται στην ομάδα ή από αυτήν. Πρέπει να αποφασίσει εάν πρόκειται για ένα περιστατικό που θα χειριστεί η ομάδα, πότε θα το χειριστεί και ποιος θα είναι ο χειριστής του περιστατικού σύμφωνα με τη διαδικασία διαλογής18. Πρέπει να είναι ενημερωμένος με όλες τις τελευταίες τάσεις, τους φορείς επίθεσης και τις μεθόδους που χρησιμοποιούν οι κακοποιοί. Σε πολλές περιπτώσεις οι αξιωματικοί υπηρεσίας είναι και οι αξιωματικοί διαλογής.</a:t>
            </a:r>
          </a:p>
          <a:p>
            <a:r>
              <a:rPr lang="el"/>
              <a:t>● Χειριστής συμβάντωνΟ χειριστής συμβάντων είναι ένας κρίσιμος ρόλος στην ομάδα χειρισμού συμβάντων. Ασχολείται με τα περιστατικά – αναλύοντας δεδομένα, δημιουργώντας λύσεις, επιλύοντας το περιστατικό και επικοινωνώντας με σαφήνεια σχετικά με την πρόοδο που έχει σημειώσει στον διαχειριστή συμβάντων του και προς και με τους κατάλληλους ψηφοφόρους.</a:t>
            </a:r>
          </a:p>
          <a:p>
            <a:r>
              <a:rPr lang="el"/>
              <a:t>● Διαχειριστής συμβάντωνΟ διαχειριστής συμβάντων είναι υπεύθυνος για το συντονισμό όλων των δραστηριοτήτων χειρισμού περιστατικών. Εκπροσωπεί την ομάδα χειρισμού περιστατικών εκτός της ομάδας του.</a:t>
            </a:r>
          </a:p>
          <a:p>
            <a:endParaRPr lang="en-GB"/>
          </a:p>
          <a:p>
            <a:r>
              <a:rPr lang="el"/>
              <a:t>Υπεύθυνος δημοσίων σχέσεωνΤο κύριο καθήκον του υπεύθυνου δημοσίων σχέσεων (PR) είναι να εκπροσωπεί την ομάδα ενώπιον του Τύπου και να παρέχει συμβουλές στα μέλη της ομάδας σε κάθε κατάσταση που θα μπορούσε να έχει συνέπειες δημοσίων σχέσεων. Ο υπεύθυνος δημοσίων σχέσεων είναι ιδιαίτερα σημαντικός εάν είστε κυβερνητική ή εθνική CERT ή CERT που εκπροσωπεί μια εταιρεία με υψηλό προφίλ στα μέσα ενημέρωσης. Εάν δεν έχετε ή δεν μπορείτε να έχετε έναν υπεύθυνο δημοσίων σχέσεων στην ομάδα σας, χρησιμοποιήστε τους πόρους της εταιρείας και αναθέστε αυτόν τον ρόλο στον υπεύθυνο του περιστατικού ή της ομάδας. Να ενημερώνετε πάντα καλά τον υπεύθυνο δημοσίων σχέσεων, αλλά να είστε προσεκτικοί και να γνωστοποιείτε με σαφήνεια ποιο μέρος των πληροφοριών που μοιράζεστε προορίζεται μόνο για εσωτερική χρήση, ώστε να μην αποκαλυφθεί τυχαία. Ένα από τα πιο σημαντικά καθήκοντα για έναν υπεύθυνο δημοσίων σχέσεων είναι να αναπτύξει μια στρατηγική επικοινωνίας κρίσεων. Πρέπει να είστε προετοιμασμένοι για το χειρότερο σε περίπτωση που ένα περιστατικό οδηγήσει σε δύσκολες ερωτήσεις σχετικά με την απάντησή σας ή τον αντίκτυπο στους ψηφοφόρους σας. Ο υπεύθυνος APR θα πρέπει επίσης να παρέχει εκπαίδευση στα μέσα ενημέρωσης για τα μέλη της ομάδας σας.</a:t>
            </a:r>
          </a:p>
          <a:p>
            <a:endParaRPr lang="en-GB"/>
          </a:p>
          <a:p>
            <a:r>
              <a:rPr lang="el"/>
              <a:t>Νομικός ΣύμβουλοςΟ νομικός υπεύθυνος φροντίζει ιδανικά για ειδικές καταστάσεις που προκύπτουν από περιστατικά και τις εσωτερικές διαδικασίες της ομάδας όσον αφορά τη συμμόρφωσή τους με τη νομοθεσία. Ο νομικός σας σύμβουλος μπορεί να σας βοηθήσει πολύ, καθώς γνωρίζει το νόμο, την ευθύνη σας και τις συμβάσεις σας. Φυσικά βοηθάει όταν ο νομικός υπάλληλος κατανοεί τις συγκεκριμένες νομικές πτυχές των θεμάτων πληροφορικής.Ένας νομικός υπάλληλος λειτουργεί γενικά σε δύο περιπτώσεις:● όταν η ομάδα σας χρειάζεται συμβουλές για συγκεκριμένα νομικά ζητήματα σχετικά με τη διαχείριση συμβάντων, τα οποία μπορούν για παράδειγμα να επηρεάσουν τον τρόπο με τον οποίο γίνονται ή παρουσιάζονται οι λειτουργίες, συλλέγονται αποδεικτικά στοιχεία, επαληθεύονται και διατηρούνται δεδομένα,  και ούτω καθεξής. ● όταν ένας ψηφοφόρος ή άλλος ενδιαφερόμενος ζητά νομική συμβουλή από την CERT σας. Η πρώτη περίπτωση είναι τυπική και είναι απαραίτητη στη δουλειά σας. Εάν δεν έχετε διορισμένο νομικό υπάλληλο, θα πρέπει να χρησιμοποιήσετεεξωτερικούς πόρους για να μάθετε τους βασικούς κανόνες για τις καθημερινές σας λειτουργίες. Είναι καλή πρακτική να εκπαιδεύετε ένα ή λίγα μέλη της ομάδας στις πιο σημαντικές νομικές πτυχές που σχετίζονται με τις δραστηριότητές σας. Σε οποιαδήποτε ομάδα μπορείτε συνήθως να βρείτε ένα άτομο που ενδιαφέρεται για τη νομική.</a:t>
            </a:r>
          </a:p>
          <a:p>
            <a:endParaRPr lang="en-GB"/>
          </a:p>
          <a:p>
            <a:r>
              <a:rPr lang="el"/>
              <a:t>Διευθυντής ομάδαςΕάν η ομάδα CERT σας είναι μεγαλύτερη από την ομάδα χειρισμού περιστατικών, υπάρχει ανάγκη για CERT ή διαχειριστή ομάδας. Για παράδειγμα, σε ένα CERT όπου έχετε μια ομάδα χειρισμού περιστατικών, ομάδα Ε&amp;Α, ομάδα εγκληματολογικής ανάλυσης, ομάδα ανάλυσης κακόβουλου λογισμικού και ομάδα ευαισθητοποίησης, η ύπαρξη ενός διαχειριστή ομάδας είναι πραγματικά απαραίτητη. Τα καθήκοντα ενός διευθυντή ομάδας είναι να συντονίζει τις δραστηριότητες της ομάδας, να εξισορροπεί τον φόρτο εργασίας και να παρέχει μια στρατηγική – με λίγα λόγια, να διαχειρίζεται την ομάδα. Όταν αντιμετωπίζετε πολλά περιστατικά ή σημαντικά περιστατικά, ο διευθυντής της ομάδας είναι επίσης ένα σημείο κλιμάκωσης για τον διαχειριστή συμβάντων. Στην περίπτωση που το CERT είναι απλώς ένας μικρός οργανισμός, ενδέχεται να μην είναι δυνατό να έχετε μια ειδική θέση διαχειριστή ομάδας. Σε τέτοιες περιπτώσεις, ίσως η καλύτερη λύση είναι να ορίσετε τον διαχειριστή συμβάντων για να ενεργεί ως διαχειριστής ομάδας. Η υπηρεσία χειρισμού συμβάντων είναι η βασική υπηρεσία CERT και αυτό το άτομο είναι αυτό που γνωρίζει περισσότερο τα ζητήματα που πρέπει να επιλυθούν και να ιεραρχηθούν, ώστε να συντονιστεί η εργασία. Να γνωρίζετε, ωστόσο, ότι η διαχείριση περιστατικών μπορεί να είναι μια πρόκληση. Ενδέχεται να μην υπάρχει διαθέσιμος χρόνος για τη διαχείριση και άλλων τμημάτων του οργανισμού.</a:t>
            </a:r>
          </a:p>
          <a:p>
            <a:endParaRPr lang="en-GB"/>
          </a:p>
          <a:p>
            <a:r>
              <a:rPr lang="el"/>
              <a:t>Χειριστής ανοιχτής γραμμής Εάν έχετε πολλά αιτήματα, ερωτήσεις ή γενικές κλήσεις εκτός από αναφορές συμβάντων, μπορείτε να ορίσετε κάποιον ως χειριστή ανοιχτής γραμμής. Το κύριο καθήκον του χειριστή της ανοιχτής γραμμής είναι να αντιδρά άμεσα σε όλα τα τυπικά αιτήματα και να προωθεί αυτά τα αιτήματα σε άλλα μέλη της ομάδας, όπως απαιτείται. Κανονικά ο αξιωματικός υπηρεσίας θα χειριζόταν αυτόν τον ρόλο. Τα καθήκοντα που σχετίζονται με αυτόν τον ρόλο περιλαμβάνουν τη διαχείριση κλήσεων, την παροχή βασικών απαντήσεων και απαντήσεων σε ερωτήματα και την προώθηση αιτημάτων στα κατάλληλα άτομα.</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192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600"/>
              </a:spcBef>
              <a:spcAft>
                <a:spcPts val="600"/>
              </a:spcAft>
            </a:pPr>
            <a:r>
              <a:rPr lang="el" sz="1800" b="0" i="0" u="none" strike="noStrike">
                <a:solidFill>
                  <a:srgbClr val="000000"/>
                </a:solidFill>
                <a:effectLst/>
                <a:latin typeface="Times New Roman" panose="02020603050405020304" pitchFamily="18" charset="0"/>
              </a:rPr>
              <a:t>Το ECSF είναι αποτέλεσμα κοινής εργασίας του Οργανισμού της Ευρωπαϊκής Ένωσης για την Κυβερνοασφάλεια (ENISA) </a:t>
            </a:r>
            <a:r>
              <a:rPr lang="el" sz="1800" b="0" i="0" u="none" strike="noStrike">
                <a:solidFill>
                  <a:srgbClr val="000000"/>
                </a:solidFill>
                <a:effectLst/>
                <a:latin typeface="Times New Roman" panose="02020603050405020304" pitchFamily="18" charset="0"/>
                <a:hlinkClick r:id="rId3"/>
              </a:rPr>
              <a:t>[28]</a:t>
            </a:r>
            <a:r>
              <a:rPr lang="el" sz="1800" b="0" i="0" u="none" strike="noStrike">
                <a:solidFill>
                  <a:srgbClr val="000000"/>
                </a:solidFill>
                <a:effectLst/>
                <a:latin typeface="Times New Roman" panose="02020603050405020304" pitchFamily="18" charset="0"/>
              </a:rPr>
              <a:t> με μέλη της AdHoc ομάδας εργασίας </a:t>
            </a:r>
            <a:r>
              <a:rPr lang="el" sz="1800" b="0" i="0" u="none" strike="noStrike">
                <a:solidFill>
                  <a:srgbClr val="000000"/>
                </a:solidFill>
                <a:effectLst/>
                <a:latin typeface="Times New Roman" panose="02020603050405020304" pitchFamily="18" charset="0"/>
                <a:hlinkClick r:id="rId4"/>
              </a:rPr>
              <a:t>[5]</a:t>
            </a:r>
            <a:r>
              <a:rPr lang="el" sz="1800" b="0" i="0" u="none" strike="noStrike">
                <a:solidFill>
                  <a:srgbClr val="000000"/>
                </a:solidFill>
                <a:effectLst/>
                <a:latin typeface="Times New Roman" panose="02020603050405020304" pitchFamily="18" charset="0"/>
              </a:rPr>
              <a:t> για τη δημιουργία ενός κοινού πλαισίου που βοηθά στον προσδιορισμό και την ανάθεση καθηκόντων, ικανοτήτων, δεξιοτήτων και γνώσεων σε ρόλους που αφορούν ειδικά την ασφάλεια στον κυβερνοχώρο. Τόσο το πλαίσιο </a:t>
            </a:r>
            <a:r>
              <a:rPr lang="el" sz="1800" b="0" i="0" u="none" strike="noStrike">
                <a:solidFill>
                  <a:srgbClr val="000000"/>
                </a:solidFill>
                <a:effectLst/>
                <a:latin typeface="Times New Roman" panose="02020603050405020304" pitchFamily="18" charset="0"/>
                <a:hlinkClick r:id="rId5"/>
              </a:rPr>
              <a:t>[29]</a:t>
            </a:r>
            <a:r>
              <a:rPr lang="el" sz="1800" b="0" i="0" u="none" strike="noStrike">
                <a:solidFill>
                  <a:srgbClr val="000000"/>
                </a:solidFill>
                <a:effectLst/>
                <a:latin typeface="Times New Roman" panose="02020603050405020304" pitchFamily="18" charset="0"/>
              </a:rPr>
              <a:t> όσο και το «εγχειρίδιο χρήστη» </a:t>
            </a:r>
            <a:r>
              <a:rPr lang="el" sz="1800" b="0" i="0" u="none" strike="noStrike">
                <a:solidFill>
                  <a:srgbClr val="000000"/>
                </a:solidFill>
                <a:effectLst/>
                <a:latin typeface="Times New Roman" panose="02020603050405020304" pitchFamily="18" charset="0"/>
                <a:hlinkClick r:id="rId6"/>
              </a:rPr>
              <a:t>[30]</a:t>
            </a:r>
            <a:r>
              <a:rPr lang="el" sz="1800" b="0" i="0" u="none" strike="noStrike">
                <a:solidFill>
                  <a:srgbClr val="000000"/>
                </a:solidFill>
                <a:effectLst/>
                <a:latin typeface="Times New Roman" panose="02020603050405020304" pitchFamily="18" charset="0"/>
              </a:rPr>
              <a:t> περιγράφουν λεπτομερώς τα ιδιαίτερα χαρακτηριστικά της προσέγγισης, με στόχο τη δημιουργία κοινής αντίληψης μεταξύ όλων των μερών που εμπλέκονται στον τομέα της ασφάλειας στον κυβερνοχώρο, καθώς και την αντιμετώπιση του υφιστάμενου χάσματος μεταξύ της ακαδημαϊκής κοινότητας και του εργατικού δυναμικού στην αγορά εργασίας.</a:t>
            </a:r>
            <a:endParaRPr lang="en-GB" b="0">
              <a:effectLst/>
            </a:endParaRPr>
          </a:p>
          <a:p>
            <a:pPr algn="just" rtl="0">
              <a:spcBef>
                <a:spcPts val="600"/>
              </a:spcBef>
              <a:spcAft>
                <a:spcPts val="600"/>
              </a:spcAft>
            </a:pPr>
            <a:r>
              <a:rPr lang="el" sz="1800" b="0" i="0" u="none" strike="noStrike">
                <a:solidFill>
                  <a:srgbClr val="000000"/>
                </a:solidFill>
                <a:effectLst/>
                <a:latin typeface="Times New Roman" panose="02020603050405020304" pitchFamily="18" charset="0"/>
              </a:rPr>
              <a:t>Συγκεκριμένα, το ECSF ομαδοποιεί όλους τους ρόλους που σχετίζονται με την κυβερνοασφάλεια σε δώδεκα προφίλ: </a:t>
            </a:r>
            <a:endParaRPr lang="en-GB" b="0">
              <a:effectLst/>
            </a:endParaRPr>
          </a:p>
          <a:p>
            <a:br>
              <a:rPr lang="en-GB"/>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5FDF8-7CF9-44AD-BF22-F1C0EE24B8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08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Κατά μέσο όρο, χρειάζονται 277 ημέρες για να εντοπιστεί και να περιοριστεί ένα μεμονωμένο περιστατικό ασφάλειας στον κυβερνοχώρο (IBM Security, 2022). Επομένως, η έγκαιρη αναφορά μπορεί να ελαχιστοποιήσει την έκταση της ζημιάς. Η αναφορά επιτρέπει επίσης σε έναν οργανισμό να μάθει για την αιτία των περιστατικών για να αποτρέψει την επανεμφάνισή τους (Grispos et al., 2014; Mitropoulos et al., 2006). Η αναφορά περιστατικών ασφάλειας στον κυβερνοχώρο μπορεί να μετριάσει τον κίνδυνο με την έναρξη πρωτοβουλιών για την ασφάλεια στον κυβερνοχώρο ή την επανεκπαίδευση του προσωπικού για την προστασία των οργανισμών από παρελθούσες, παρούσες και μελλοντικές επιθέσεις στον κυβερνοχώρο (Lee et al., 2016).</a:t>
            </a:r>
          </a:p>
          <a:p>
            <a:endParaRPr lang="en-GB"/>
          </a:p>
          <a:p>
            <a:r>
              <a:rPr lang="el"/>
              <a:t>δεδομένα από την Έρευνα Εγκλήματος για την Αγγλία και την Ουαλίαέδειξε ότι μόνο το 2% των εγκλημάτων υπολογιστών αναφέρθηκαν το 2019 (Correia, 2022), ενώ άλλεςέρευνες αποκάλυψαν ότι το 62% των επαγγελματιών ασφάλειας στον κυβερνοχώρο πιστεύει ότι το έγκλημα στον κυβερνοχώρο δεν αναφέρεται επαρκώς (ISACA, 2023). Ως εκ τούτου, είναι σημαντικό να κατανοήσουμε ποιοι παράγοντες επηρεάζουν τους υπαλλήλους στην αναφορά περιστατικών ασφάλειας στον κυβερνοχώρο.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00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165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r>
              <a:rPr lang="el" b="1"/>
              <a:t>Η επίγνωση της κατάστασης</a:t>
            </a:r>
            <a:r>
              <a:rPr lang="el"/>
              <a:t> ή </a:t>
            </a:r>
            <a:r>
              <a:rPr lang="el" b="1"/>
              <a:t>η επίγνωση της κατάστασης</a:t>
            </a:r>
            <a:r>
              <a:rPr lang="el"/>
              <a:t> (</a:t>
            </a:r>
            <a:r>
              <a:rPr lang="el" b="1"/>
              <a:t>SA</a:t>
            </a:r>
            <a:r>
              <a:rPr lang="el"/>
              <a:t>) είναι η αντίληψη των περιβαλλοντικών στοιχείων και γεγονότων σε σχέση με το χρόνο ή το χώρο, η κατανόηση της σημασίας τους και η προβολή της μελλοντικής τους κατάστασης.</a:t>
            </a:r>
            <a:r>
              <a:rPr lang="el" baseline="30000">
                <a:hlinkClick r:id="rId3"/>
              </a:rPr>
              <a:t>[1]</a:t>
            </a:r>
            <a:r>
              <a:rPr lang="el"/>
              <a:t> </a:t>
            </a:r>
          </a:p>
          <a:p>
            <a:r>
              <a:rPr lang="el"/>
              <a:t>Έχει αναγνωριστεί ως κρίσιμο θεμέλιο για την επιτυχή λήψη αποφάσεων σε ένα ευρύ φάσμα καταστάσεων, σε καθημερινές καταστάσεις έκτακτης ανάγκης, όπως η επιβολή του νόμου, η αεροπορία, ο έλεγχος εναέριας κυκλοφορίας, η υγειονομική περίθαλψη, οι στρατιωτικές επιχειρήσεις διοίκησης και ελέγχου κ.λπ</a:t>
            </a:r>
            <a:endParaRPr lang="en-US"/>
          </a:p>
          <a:p>
            <a:r>
              <a:rPr lang="el"/>
              <a:t>Η έλλειψη ή η ανεπαρκής επίγνωση της κατάστασης έχει αναγνωριστεί ως ένας από τους κύριους παράγοντες ατυχημάτων που αποδίδονται σε </a:t>
            </a:r>
            <a:r>
              <a:rPr lang="el">
                <a:hlinkClick r:id="rId4" tooltip="Human error"/>
              </a:rPr>
              <a:t>ανθρώπινο λάθος</a:t>
            </a:r>
            <a:r>
              <a:rPr lang="el"/>
              <a:t>.</a:t>
            </a:r>
          </a:p>
          <a:p>
            <a:endParaRPr lang="en-US"/>
          </a:p>
          <a:p>
            <a:r>
              <a:rPr lang="el"/>
              <a:t>Η SA χωρίζεται σε τρία τμήματα: αντίληψη των στοιχείων στο περιβάλλον, κατανόηση της κατάστασης και προβολή της μελλοντικής κατάστασης.</a:t>
            </a:r>
            <a:r>
              <a:rPr lang="el" baseline="30000">
                <a:hlinkClick r:id="rId5"/>
              </a:rPr>
              <a:t>[7]</a:t>
            </a:r>
            <a:r>
              <a:rPr lang="el"/>
              <a:t> </a:t>
            </a:r>
          </a:p>
          <a:p>
            <a:endParaRPr lang="en-US"/>
          </a:p>
          <a:p>
            <a:r>
              <a:rPr lang="el"/>
              <a:t>Έχουν επίσης εντοπιστεί τρεις πτυχές της SA: πολιτείες SA, συστήματα SA και διαδικασίες SA (δύο τελευταίες την επόμενη εβδομάδα)</a:t>
            </a:r>
          </a:p>
          <a:p>
            <a:endParaRPr lang="en-US"/>
          </a:p>
          <a:p>
            <a:r>
              <a:rPr lang="el"/>
              <a:t>Η SA αναφέρει την πραγματική επίγνωση της κατάστασης. </a:t>
            </a:r>
          </a:p>
          <a:p>
            <a:r>
              <a:rPr lang="el" b="1"/>
              <a:t>Αντικείμενα L1)</a:t>
            </a:r>
            <a:r>
              <a:rPr lang="el"/>
              <a:t>: Επίγνωση διαφόρων αντικειμένων στον κόσμο και της τρέχουσας κατάστασής τους. Τα αντικείμενα και η κατάστασή τους μπορεί να είναι ενδεικτικά συγκεκριμένων καταστάσεων (ότι πρόκειται να συμβούν, ότι βρίσκονται σε εξέλιξη κ.λπ.). Στη συνέχεια, συχνά αναφέρονται ως ενδείξεις. </a:t>
            </a:r>
          </a:p>
          <a:p>
            <a:r>
              <a:rPr lang="el" b="1"/>
              <a:t>Πλαίσια (L1): </a:t>
            </a:r>
            <a:r>
              <a:rPr lang="el"/>
              <a:t>Επίγνωση του είδους της κατάστασης που βρίσκεται σε εξέλιξη, π.χ. εισβολή στο διάδρομο όπου ένα αεροσκάφος πρόκειται να συγκρουστεί με κάποιο αντικείμενο στον διάδρομο. </a:t>
            </a:r>
          </a:p>
          <a:p>
            <a:r>
              <a:rPr lang="el" b="1"/>
              <a:t>Επιπτώσεις L2)</a:t>
            </a:r>
            <a:r>
              <a:rPr lang="el"/>
              <a:t>: Επίγνωση των αντικειμένων μέσα στα πλαίσια, του τι σημαίνει η τρέχουσα κατάστασή τους σε μια συγκεκριμένη κατάσταση. Π.χ. οι επιπτώσεις της τρέχουσας ταχύτητας του αεροσκάφους ή της κατάστασης του δικτύου για το CS – συνδέεται με την προβολή (l3) </a:t>
            </a:r>
          </a:p>
          <a:p>
            <a:r>
              <a:rPr lang="el" b="1"/>
              <a:t>Ορίζοντας γεγονότων L3</a:t>
            </a:r>
            <a:r>
              <a:rPr lang="el"/>
              <a:t>: Επίγνωση σχεδίων και γεγονότων στο χρόνο και στο χώρο. Περιλαμβάνει επίγνωση του τι έχει συμβεί (χρήσιμο για τη διάγνωση, για την επίτευξη SA, για την πλαισίωση καταστάσεων). Περιλαμβάνει επίσης πρόγνωση, επίγνωση του τι μπορεί να συμβεί στη συνέχεια. Αυτό περιλαμβάνει αφενός την επίγνωση τόσο του τι μπορεί να συμβεί με βάση τη διάγνωση και την τρέχουσα κατάσταση, όσο και αφετέρου την επίγνωση των τρεχόντων σχεδίων και προθέσεων. </a:t>
            </a:r>
          </a:p>
          <a:p>
            <a:endParaRPr lang="en-US"/>
          </a:p>
          <a:p>
            <a:r>
              <a:rPr lang="el"/>
              <a:t>Τα συστήματα SA αναφέρονται στην κατανομή SA σε ομάδες και μεταξύ αντικειμένων στο περιβάλλον και στην ανταλλαγή SA μεταξύ τμημάτων του συστήματος. Οι διαδικασίες SA αναφέρονται στην ενημέρωση των καταστάσεων SA και σε αυτό που καθοδηγεί την αλλαγή της SA από στιγμή σε στιγμή. Αυτές οι δύο πτυχές θα συζητηθούν την επόμενη εβδομάδα</a:t>
            </a:r>
          </a:p>
          <a:p>
            <a:endParaRPr lang="nb-NO"/>
          </a:p>
          <a:p>
            <a:endParaRPr lang="nb-NO"/>
          </a:p>
          <a:p>
            <a:r>
              <a:rPr lang="el" err="1"/>
              <a:t>Μεταγνώση</a:t>
            </a:r>
            <a:endParaRPr lang="nb-NO"/>
          </a:p>
          <a:p>
            <a:r>
              <a:rPr lang="el" b="1"/>
              <a:t>Η μεταγνώση</a:t>
            </a:r>
            <a:r>
              <a:rPr lang="el"/>
              <a:t> είναι η επίγνωση των δικών του διαδικασιών σκέψης και η κατανόηση των μοτίβων πίσω από αυτές</a:t>
            </a:r>
          </a:p>
          <a:p>
            <a:r>
              <a:rPr lang="el"/>
              <a:t>Δύο συστατικά της μεταγνώσης: (1) γνώση για τη γνώση και (2) ρύθμιση των γνωστικών λειτουργιών</a:t>
            </a:r>
            <a:endParaRPr lang="en-US"/>
          </a:p>
          <a:p>
            <a:endParaRPr lang="en-US"/>
          </a:p>
          <a:p>
            <a:r>
              <a:rPr lang="el"/>
              <a:t>Έλεγχος Επίγνωση κατάστασης</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014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083357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69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163b76ca355_2_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0" name="Google Shape;1400;g163b76ca355_2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130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br>
              <a:rPr lang="nb-NO" b="0">
                <a:effectLst/>
              </a:rPr>
            </a:br>
            <a:r>
              <a:rPr lang="el" sz="1200" b="0" i="0" u="none" strike="noStrike" kern="1200">
                <a:solidFill>
                  <a:schemeClr val="tx1"/>
                </a:solidFill>
                <a:effectLst/>
                <a:latin typeface="+mn-lt"/>
                <a:ea typeface="+mn-ea"/>
                <a:cs typeface="+mn-cs"/>
              </a:rPr>
              <a:t>Chen, Υ., Ramamurthy, Κ., &amp; Wen, K. W. (2012). Συμμόρφωση με την πολιτική ασφάλειας πληροφοριών των οργανισμών: Προσέγγιση ραβδιού ή καρότου;. </a:t>
            </a:r>
            <a:r>
              <a:rPr lang="el" sz="1200" b="0" i="1" u="none" strike="noStrike" kern="1200">
                <a:solidFill>
                  <a:schemeClr val="tx1"/>
                </a:solidFill>
                <a:effectLst/>
                <a:latin typeface="+mn-lt"/>
                <a:ea typeface="+mn-ea"/>
                <a:cs typeface="+mn-cs"/>
              </a:rPr>
              <a:t>Εφημερίδα των Πληροφοριακών Συστημάτων Διαχείρισης</a:t>
            </a:r>
            <a:r>
              <a:rPr lang="el" sz="1200" b="0" i="0" u="none" strike="noStrike" kern="1200">
                <a:solidFill>
                  <a:schemeClr val="tx1"/>
                </a:solidFill>
                <a:effectLst/>
                <a:latin typeface="+mn-lt"/>
                <a:ea typeface="+mn-ea"/>
                <a:cs typeface="+mn-cs"/>
              </a:rPr>
              <a:t>, </a:t>
            </a:r>
            <a:r>
              <a:rPr lang="el" sz="1200" b="0" i="1" u="none" strike="noStrike" kern="1200">
                <a:solidFill>
                  <a:schemeClr val="tx1"/>
                </a:solidFill>
                <a:effectLst/>
                <a:latin typeface="+mn-lt"/>
                <a:ea typeface="+mn-ea"/>
                <a:cs typeface="+mn-cs"/>
              </a:rPr>
              <a:t>29</a:t>
            </a:r>
            <a:r>
              <a:rPr lang="el" sz="1200" b="0" i="0" u="none" strike="noStrike" kern="1200">
                <a:solidFill>
                  <a:schemeClr val="tx1"/>
                </a:solidFill>
                <a:effectLst/>
                <a:latin typeface="+mn-lt"/>
                <a:ea typeface="+mn-ea"/>
                <a:cs typeface="+mn-cs"/>
              </a:rPr>
              <a:t>(3), 157-188.</a:t>
            </a:r>
            <a:endParaRPr lang="nb-NO" b="0">
              <a:effectLst/>
            </a:endParaRPr>
          </a:p>
          <a:p>
            <a:pPr rtl="0"/>
            <a:br>
              <a:rPr lang="nb-NO" b="0">
                <a:effectLst/>
              </a:rPr>
            </a:br>
            <a:r>
              <a:rPr lang="el" sz="1200" b="0" i="0" u="none" strike="noStrike" kern="1200" err="1">
                <a:solidFill>
                  <a:schemeClr val="tx1"/>
                </a:solidFill>
                <a:effectLst/>
                <a:latin typeface="+mn-lt"/>
                <a:ea typeface="+mn-ea"/>
                <a:cs typeface="+mn-cs"/>
              </a:rPr>
              <a:t>Οι βασικές και οι φιλόδοξες αξίες θα οδηγήσουν σε μεγαλύτερη συμμόρφωση, ενώ οι τιμές άδειας παιχνιδιού και τυχαίες τιμές θα οδηγήσουν σε μεγαλύτερη συμμόρφωση - ο ENISA</a:t>
            </a:r>
            <a:endParaRPr lang="nb-NO" b="0">
              <a:effectLst/>
            </a:endParaRPr>
          </a:p>
          <a:p>
            <a:br>
              <a:rPr lang="nb-NO" b="0">
                <a:effectLst/>
              </a:rPr>
            </a:b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2012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Εικόνα: Lee, Μ. Υ. (2007). </a:t>
            </a:r>
            <a:r>
              <a:rPr lang="el" sz="1200" b="0" i="1" u="none" strike="noStrike" kern="1200" err="1">
                <a:solidFill>
                  <a:schemeClr val="tx1"/>
                </a:solidFill>
                <a:effectLst/>
                <a:latin typeface="+mn-lt"/>
                <a:ea typeface="+mn-ea"/>
                <a:cs typeface="+mn-cs"/>
              </a:rPr>
              <a:t>Κατανόηση των αλλαγών στα νοητικά μοντέλα που σχετίζονται με την ομάδα και την εργασία και τις επιπτώσεις τους στην ομαδική και ατομική απόδοση</a:t>
            </a:r>
            <a:r>
              <a:rPr lang="el" sz="1200" b="0" i="0" u="none" strike="noStrike" kern="1200">
                <a:solidFill>
                  <a:schemeClr val="tx1"/>
                </a:solidFill>
                <a:effectLst/>
                <a:latin typeface="+mn-lt"/>
                <a:ea typeface="+mn-ea"/>
                <a:cs typeface="+mn-cs"/>
              </a:rPr>
              <a:t> (Διδακτορική διατριβή, The Florida State University).</a:t>
            </a:r>
            <a:endParaRPr lang="nb-NO" b="0">
              <a:effectLst/>
            </a:endParaRPr>
          </a:p>
          <a:p>
            <a:pPr rtl="0"/>
            <a:br>
              <a:rPr lang="nb-NO" b="0">
                <a:effectLst/>
              </a:rPr>
            </a:br>
            <a:r>
              <a:rPr lang="el" sz="1200" b="0" i="0" u="none" strike="noStrike" kern="1200" err="1">
                <a:solidFill>
                  <a:schemeClr val="tx1"/>
                </a:solidFill>
                <a:effectLst/>
                <a:latin typeface="+mn-lt"/>
                <a:ea typeface="+mn-ea"/>
                <a:cs typeface="+mn-cs"/>
              </a:rPr>
              <a:t>Lencioni, Ρ. Μ. (2002). Κάντε τις αξίες σας να σημαίνουν κάτι. </a:t>
            </a:r>
            <a:r>
              <a:rPr lang="el" sz="1200" b="0" i="1" u="none" strike="noStrike" kern="1200">
                <a:solidFill>
                  <a:schemeClr val="tx1"/>
                </a:solidFill>
                <a:effectLst/>
                <a:latin typeface="+mn-lt"/>
                <a:ea typeface="+mn-ea"/>
                <a:cs typeface="+mn-cs"/>
              </a:rPr>
              <a:t>Επιχειρηματική επιθεώρηση του Χάρβαρντ</a:t>
            </a:r>
            <a:r>
              <a:rPr lang="el" sz="1200" b="0" i="0" u="none" strike="noStrike" kern="1200">
                <a:solidFill>
                  <a:schemeClr val="tx1"/>
                </a:solidFill>
                <a:effectLst/>
                <a:latin typeface="+mn-lt"/>
                <a:ea typeface="+mn-ea"/>
                <a:cs typeface="+mn-cs"/>
              </a:rPr>
              <a:t>, </a:t>
            </a:r>
            <a:r>
              <a:rPr lang="el" sz="1200" b="0" i="1" u="none" strike="noStrike" kern="1200">
                <a:solidFill>
                  <a:schemeClr val="tx1"/>
                </a:solidFill>
                <a:effectLst/>
                <a:latin typeface="+mn-lt"/>
                <a:ea typeface="+mn-ea"/>
                <a:cs typeface="+mn-cs"/>
              </a:rPr>
              <a:t>80</a:t>
            </a:r>
            <a:r>
              <a:rPr lang="el" sz="1200" b="0" i="0" u="none" strike="noStrike" kern="1200">
                <a:solidFill>
                  <a:schemeClr val="tx1"/>
                </a:solidFill>
                <a:effectLst/>
                <a:latin typeface="+mn-lt"/>
                <a:ea typeface="+mn-ea"/>
                <a:cs typeface="+mn-cs"/>
              </a:rPr>
              <a:t>(7), 113-117.</a:t>
            </a:r>
            <a:endParaRPr lang="nb-NO" b="0">
              <a:effectLst/>
            </a:endParaRPr>
          </a:p>
          <a:p>
            <a:pPr rtl="0"/>
            <a:r>
              <a:rPr lang="el" sz="1200" b="0" i="0" u="none" strike="noStrike" kern="1200">
                <a:solidFill>
                  <a:schemeClr val="tx1"/>
                </a:solidFill>
                <a:effectLst/>
                <a:latin typeface="+mn-lt"/>
                <a:ea typeface="+mn-ea"/>
                <a:cs typeface="+mn-cs"/>
              </a:rPr>
              <a:t>Οι εταιρείες θα πρέπει να καθιερώσουν ορισμένους βασικούς ορισμούς για να διασφαλίσουν ότι οι άνθρωποι γνωρίζουν για τι πράγμα μιλάνε και τι προσπαθούν να επιτύχουν. Οργανώστε τις αξίες σε τέσσερις κατηγορίες.</a:t>
            </a:r>
            <a:endParaRPr lang="nb-NO" b="0">
              <a:effectLst/>
            </a:endParaRPr>
          </a:p>
          <a:p>
            <a:pPr rtl="0"/>
            <a:r>
              <a:rPr lang="el" sz="1200" b="0" i="1" u="none" strike="noStrike" kern="1200" err="1">
                <a:solidFill>
                  <a:schemeClr val="tx1"/>
                </a:solidFill>
                <a:effectLst/>
                <a:latin typeface="+mn-lt"/>
                <a:ea typeface="+mn-ea"/>
                <a:cs typeface="+mn-cs"/>
              </a:rPr>
              <a:t>Οι βασικές αξίες</a:t>
            </a:r>
            <a:r>
              <a:rPr lang="el" sz="1200" b="0" i="0" u="none" strike="noStrike" kern="1200">
                <a:solidFill>
                  <a:schemeClr val="tx1"/>
                </a:solidFill>
                <a:effectLst/>
                <a:latin typeface="+mn-lt"/>
                <a:ea typeface="+mn-ea"/>
                <a:cs typeface="+mn-cs"/>
              </a:rPr>
              <a:t> είναι οι βαθιά ριζωμένες αρχές που καθοδηγούν όλες τις ενέργειες μιας εταιρείας και χρησιμεύουν ως πολιτιστικοί ακρογωνιαίοι λίθοι της και δεν μπορούν ποτέ να τεθούν σε κίνδυνο, είτε για ευκολία είτε για βραχυπρόθεσμο οικονομικό όφελος. </a:t>
            </a:r>
            <a:endParaRPr lang="nb-NO" b="0">
              <a:effectLst/>
            </a:endParaRPr>
          </a:p>
          <a:p>
            <a:pPr rtl="0"/>
            <a:r>
              <a:rPr lang="el" sz="1200" b="0" i="1" u="none" strike="noStrike" kern="1200" err="1">
                <a:solidFill>
                  <a:schemeClr val="tx1"/>
                </a:solidFill>
                <a:effectLst/>
                <a:latin typeface="+mn-lt"/>
                <a:ea typeface="+mn-ea"/>
                <a:cs typeface="+mn-cs"/>
              </a:rPr>
              <a:t>Οι φιλόδοξες αξίες</a:t>
            </a:r>
            <a:r>
              <a:rPr lang="el" sz="1200" b="0" i="0" u="none" strike="noStrike" kern="1200">
                <a:solidFill>
                  <a:schemeClr val="tx1"/>
                </a:solidFill>
                <a:effectLst/>
                <a:latin typeface="+mn-lt"/>
                <a:ea typeface="+mn-ea"/>
                <a:cs typeface="+mn-cs"/>
              </a:rPr>
              <a:t> είναι αυτές που χρειάζεται μια εταιρεία για να πετύχει στο μέλλον αλλά επί του παρόντος στερείται. Μια εταιρεία μπορεί να χρειαστεί να αναπτύξει μια νέα αξία για να υποστηρίξει μια νέα στρατηγική ή να ανταποκριθεί στις απαιτήσεις μιας μεταβαλλόμενης αγοράς ή κλάδου. Πρέπει να διαχειρίζονται προσεκτικά για να διασφαλιστεί ότι δεν αραιώνουν τον πυρήνα</a:t>
            </a:r>
            <a:endParaRPr lang="nb-NO" b="0">
              <a:effectLst/>
            </a:endParaRPr>
          </a:p>
          <a:p>
            <a:pPr rtl="0"/>
            <a:r>
              <a:rPr lang="el" sz="1200" b="0" i="1" u="none" strike="noStrike" kern="1200" err="1">
                <a:solidFill>
                  <a:schemeClr val="tx1"/>
                </a:solidFill>
                <a:effectLst/>
                <a:latin typeface="+mn-lt"/>
                <a:ea typeface="+mn-ea"/>
                <a:cs typeface="+mn-cs"/>
              </a:rPr>
              <a:t>Οι αξίες άδειας παιχνιδιού</a:t>
            </a:r>
            <a:r>
              <a:rPr lang="el" sz="1200" b="0" i="0" u="none" strike="noStrike" kern="1200">
                <a:solidFill>
                  <a:schemeClr val="tx1"/>
                </a:solidFill>
                <a:effectLst/>
                <a:latin typeface="+mn-lt"/>
                <a:ea typeface="+mn-ea"/>
                <a:cs typeface="+mn-cs"/>
              </a:rPr>
              <a:t> αντικατοπτρίζουν απλώς τα ελάχιστα πρότυπα συμπεριφοράς και κοινωνικής συμπεριφοράς που απαιτούνται από κάθε εργαζόμενο. </a:t>
            </a:r>
            <a:endParaRPr lang="nb-NO" b="0">
              <a:effectLst/>
            </a:endParaRPr>
          </a:p>
          <a:p>
            <a:pPr rtl="0"/>
            <a:r>
              <a:rPr lang="el" sz="1200" b="0" i="1" u="none" strike="noStrike" kern="1200" err="1">
                <a:solidFill>
                  <a:schemeClr val="tx1"/>
                </a:solidFill>
                <a:effectLst/>
                <a:latin typeface="+mn-lt"/>
                <a:ea typeface="+mn-ea"/>
                <a:cs typeface="+mn-cs"/>
              </a:rPr>
              <a:t>Οι τυχαίες αξίες</a:t>
            </a:r>
            <a:r>
              <a:rPr lang="el" sz="1200" b="0" i="0" u="none" strike="noStrike" kern="1200">
                <a:solidFill>
                  <a:schemeClr val="tx1"/>
                </a:solidFill>
                <a:effectLst/>
                <a:latin typeface="+mn-lt"/>
                <a:ea typeface="+mn-ea"/>
                <a:cs typeface="+mn-cs"/>
              </a:rPr>
              <a:t> προκύπτουν αυθόρμητα χωρίς να καλλιεργούνται από την ηγεσία και επικρατούν με την πάροδο του χρόνου. Συνήθως αντικατοπτρίζουν τα κοινά ενδιαφέροντα ή τις προσωπικότητες των εργαζομένων του οργανισμού. Οι τυχαίες αξίες μπορεί να είναι καλές για μια εταιρεία, όπως όταν δημιουργούν μια ατμόσφαιρα συμμετοχικότητας. Αλλά μπορεί επίσης να είναι αρνητικές δυνάμεις, όπως η αντιμετώπιση της CS ως κάτι που πρέπει να γίνει</a:t>
            </a:r>
            <a:endParaRPr lang="nb-NO" b="0">
              <a:effectLst/>
            </a:endParaRPr>
          </a:p>
          <a:p>
            <a:pPr rtl="0"/>
            <a:br>
              <a:rPr lang="nb-NO" b="0">
                <a:effectLst/>
              </a:rPr>
            </a:b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8317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2130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 sz="1800" b="0" i="0" u="none" strike="noStrike" baseline="0">
                <a:latin typeface="WarnockPro-Regular"/>
              </a:rPr>
              <a:t>Οι περισσότεροι συμμετέχοντες ήταν</a:t>
            </a:r>
          </a:p>
          <a:p>
            <a:pPr algn="l"/>
            <a:r>
              <a:rPr lang="el" sz="1800" b="0" i="0" u="none" strike="noStrike" baseline="0">
                <a:latin typeface="WarnockPro-Regular"/>
              </a:rPr>
              <a:t>νοσηλευτές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64.250), ακολουθούμενοι από γιατρούς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36.029), συμμαχική υγεία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5068), οδοντιάτρους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4139), άγνωστους επαγγελματίες υγείας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2247), παραϊατρικό προσωπικό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744), βοηθούς νοσηλευτών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177 και παθολόγους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37).</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0708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222222"/>
                </a:solidFill>
                <a:effectLst/>
                <a:latin typeface="Arial" panose="020B0604020202020204" pitchFamily="34" charset="0"/>
              </a:rPr>
              <a:t>Shah, Μ. Κ., Gandrakota, Ν., Cimiotti, J. P., Ghose, Ν., Moore, Μ., &amp; Ali, Μ. Κ. (2021). Επιπολασμός και παράγοντες που σχετίζονται με την επαγγελματική εξουθένωση των νοσηλευτών στις ΗΠΑ. </a:t>
            </a:r>
            <a:r>
              <a:rPr lang="el" b="0" i="1">
                <a:solidFill>
                  <a:srgbClr val="222222"/>
                </a:solidFill>
                <a:effectLst/>
                <a:latin typeface="Arial" panose="020B0604020202020204" pitchFamily="34" charset="0"/>
              </a:rPr>
              <a:t>Ανοιχτό δίκτυο JAMA</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4</a:t>
            </a:r>
            <a:r>
              <a:rPr lang="el" b="0" i="0">
                <a:solidFill>
                  <a:srgbClr val="222222"/>
                </a:solidFill>
                <a:effectLst/>
                <a:latin typeface="Arial" panose="020B0604020202020204" pitchFamily="34" charset="0"/>
              </a:rPr>
              <a:t>(2), e2036469-e2036469.</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269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222222"/>
                </a:solidFill>
                <a:effectLst/>
                <a:latin typeface="Arial" panose="020B0604020202020204" pitchFamily="34" charset="0"/>
              </a:rPr>
              <a:t>Collins, Ε. Ι., &amp; Hinds, J. (2021). Διερεύνηση των υποκειμενικών εμπειριών των εργαζομένων σχετικά με τη δημιουργία συνήθειας στην ασφάλεια στον κυβερνοχώρο: Μια ποιοτική έρευνα. </a:t>
            </a:r>
            <a:r>
              <a:rPr lang="el" b="0" i="1">
                <a:solidFill>
                  <a:srgbClr val="222222"/>
                </a:solidFill>
                <a:effectLst/>
                <a:latin typeface="Arial" panose="020B0604020202020204" pitchFamily="34" charset="0"/>
              </a:rPr>
              <a:t>Κυβερνοψυχολογία, Συμπεριφορά και Κοινωνική Δικτύωση</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24</a:t>
            </a:r>
            <a:r>
              <a:rPr lang="el" b="0" i="0">
                <a:solidFill>
                  <a:srgbClr val="222222"/>
                </a:solidFill>
                <a:effectLst/>
                <a:latin typeface="Arial" panose="020B0604020202020204" pitchFamily="34" charset="0"/>
              </a:rPr>
              <a:t>(9), 599-604.</a:t>
            </a:r>
          </a:p>
          <a:p>
            <a:endParaRPr lang="en-GB" b="0" i="0">
              <a:solidFill>
                <a:srgbClr val="222222"/>
              </a:solidFill>
              <a:effectLst/>
              <a:latin typeface="Arial" panose="020B0604020202020204" pitchFamily="34" charset="0"/>
            </a:endParaRPr>
          </a:p>
          <a:p>
            <a:r>
              <a:rPr lang="el" b="0" i="0">
                <a:solidFill>
                  <a:srgbClr val="222222"/>
                </a:solidFill>
                <a:effectLst/>
                <a:latin typeface="Arial" panose="020B0604020202020204" pitchFamily="34" charset="0"/>
              </a:rPr>
              <a:t>Ν=195</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6636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D1F3E-E9A5-0029-4C34-C7E383CD8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6421A-6359-CA26-1FD5-67EC34D1F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0FC93-A124-D865-BBD5-59B682BD4019}"/>
              </a:ext>
            </a:extLst>
          </p:cNvPr>
          <p:cNvSpPr>
            <a:spLocks noGrp="1"/>
          </p:cNvSpPr>
          <p:nvPr>
            <p:ph type="body" idx="1"/>
          </p:nvPr>
        </p:nvSpPr>
        <p:spPr/>
        <p:txBody>
          <a:bodyPr/>
          <a:lstStyle/>
          <a:p>
            <a:r>
              <a:rPr lang="el" b="0" i="0">
                <a:solidFill>
                  <a:srgbClr val="222222"/>
                </a:solidFill>
                <a:effectLst/>
                <a:latin typeface="Arial" panose="020B0604020202020204" pitchFamily="34" charset="0"/>
              </a:rPr>
              <a:t>Collins, Ε. Ι., &amp; Hinds, J. (2021). Διερεύνηση των υποκειμενικών εμπειριών των εργαζομένων σχετικά με τη δημιουργία συνήθειας στην ασφάλεια στον κυβερνοχώρο: Μια ποιοτική έρευνα. </a:t>
            </a:r>
            <a:r>
              <a:rPr lang="el" b="0" i="1">
                <a:solidFill>
                  <a:srgbClr val="222222"/>
                </a:solidFill>
                <a:effectLst/>
                <a:latin typeface="Arial" panose="020B0604020202020204" pitchFamily="34" charset="0"/>
              </a:rPr>
              <a:t>Κυβερνοψυχολογία, Συμπεριφορά και Κοινωνική Δικτύωση</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24</a:t>
            </a:r>
            <a:r>
              <a:rPr lang="el" b="0" i="0">
                <a:solidFill>
                  <a:srgbClr val="222222"/>
                </a:solidFill>
                <a:effectLst/>
                <a:latin typeface="Arial" panose="020B0604020202020204" pitchFamily="34" charset="0"/>
              </a:rPr>
              <a:t>(9), 599-604.</a:t>
            </a:r>
          </a:p>
          <a:p>
            <a:endParaRPr lang="en-GB" b="0" i="0">
              <a:solidFill>
                <a:srgbClr val="222222"/>
              </a:solidFill>
              <a:effectLst/>
              <a:latin typeface="Arial" panose="020B0604020202020204" pitchFamily="34" charset="0"/>
            </a:endParaRPr>
          </a:p>
          <a:p>
            <a:r>
              <a:rPr lang="el" b="0" i="0">
                <a:solidFill>
                  <a:srgbClr val="222222"/>
                </a:solidFill>
                <a:effectLst/>
                <a:latin typeface="Arial" panose="020B0604020202020204" pitchFamily="34" charset="0"/>
              </a:rPr>
              <a:t>Ν=195</a:t>
            </a:r>
            <a:endParaRPr lang="en-GB"/>
          </a:p>
        </p:txBody>
      </p:sp>
      <p:sp>
        <p:nvSpPr>
          <p:cNvPr id="4" name="Slide Number Placeholder 3">
            <a:extLst>
              <a:ext uri="{FF2B5EF4-FFF2-40B4-BE49-F238E27FC236}">
                <a16:creationId xmlns:a16="http://schemas.microsoft.com/office/drawing/2014/main" id="{B7703045-3617-4723-39F6-46A4C16079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7741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78E0-A195-DD23-25EC-0BCA6F8B5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34768-6F3B-C889-F544-275D2F869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27FA8-F126-5B8A-17F1-919E61E3E539}"/>
              </a:ext>
            </a:extLst>
          </p:cNvPr>
          <p:cNvSpPr>
            <a:spLocks noGrp="1"/>
          </p:cNvSpPr>
          <p:nvPr>
            <p:ph type="body" idx="1"/>
          </p:nvPr>
        </p:nvSpPr>
        <p:spPr/>
        <p:txBody>
          <a:bodyPr/>
          <a:lstStyle/>
          <a:p>
            <a:r>
              <a:rPr lang="el" b="0" i="0">
                <a:solidFill>
                  <a:srgbClr val="222222"/>
                </a:solidFill>
                <a:effectLst/>
                <a:latin typeface="Arial" panose="020B0604020202020204" pitchFamily="34" charset="0"/>
              </a:rPr>
              <a:t>Collins, Ε. Ι., &amp; Hinds, J. (2021). Διερεύνηση των υποκειμενικών εμπειριών των εργαζομένων σχετικά με τη δημιουργία συνήθειας στην ασφάλεια στον κυβερνοχώρο: Μια ποιοτική έρευνα. </a:t>
            </a:r>
            <a:r>
              <a:rPr lang="el" b="0" i="1">
                <a:solidFill>
                  <a:srgbClr val="222222"/>
                </a:solidFill>
                <a:effectLst/>
                <a:latin typeface="Arial" panose="020B0604020202020204" pitchFamily="34" charset="0"/>
              </a:rPr>
              <a:t>Κυβερνοψυχολογία, Συμπεριφορά και Κοινωνική Δικτύωση</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24</a:t>
            </a:r>
            <a:r>
              <a:rPr lang="el" b="0" i="0">
                <a:solidFill>
                  <a:srgbClr val="222222"/>
                </a:solidFill>
                <a:effectLst/>
                <a:latin typeface="Arial" panose="020B0604020202020204" pitchFamily="34" charset="0"/>
              </a:rPr>
              <a:t>(9), 599-604.</a:t>
            </a:r>
          </a:p>
          <a:p>
            <a:endParaRPr lang="en-GB" b="0" i="0">
              <a:solidFill>
                <a:srgbClr val="222222"/>
              </a:solidFill>
              <a:effectLst/>
              <a:latin typeface="Arial" panose="020B0604020202020204" pitchFamily="34" charset="0"/>
            </a:endParaRPr>
          </a:p>
          <a:p>
            <a:r>
              <a:rPr lang="el" b="0" i="0">
                <a:solidFill>
                  <a:srgbClr val="222222"/>
                </a:solidFill>
                <a:effectLst/>
                <a:latin typeface="Arial" panose="020B0604020202020204" pitchFamily="34" charset="0"/>
              </a:rPr>
              <a:t>Ν=195</a:t>
            </a:r>
            <a:endParaRPr lang="en-GB"/>
          </a:p>
        </p:txBody>
      </p:sp>
      <p:sp>
        <p:nvSpPr>
          <p:cNvPr id="4" name="Slide Number Placeholder 3">
            <a:extLst>
              <a:ext uri="{FF2B5EF4-FFF2-40B4-BE49-F238E27FC236}">
                <a16:creationId xmlns:a16="http://schemas.microsoft.com/office/drawing/2014/main" id="{C9B8F4D6-C98E-96AB-74B1-A973F59A72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8659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Σήραγγα προσοχής (ή: στένωση προσοχής)</a:t>
            </a:r>
          </a:p>
          <a:p>
            <a:pPr lvl="1"/>
            <a:r>
              <a:rPr lang="el" sz="2100"/>
              <a:t>Η προσοχή δεν μπορεί να διαιρεθεί.</a:t>
            </a:r>
          </a:p>
          <a:p>
            <a:pPr lvl="1"/>
            <a:r>
              <a:rPr lang="el" sz="2100" err="1"/>
              <a:t>Κολλήστε σε συγκεκριμένες λειτουργίες και απορρίψτε κατά λάθος τη σάρωση.</a:t>
            </a:r>
          </a:p>
          <a:p>
            <a:pPr lvl="1"/>
            <a:r>
              <a:rPr lang="el" sz="2100" err="1"/>
              <a:t>Προσοχή στον γορίλα. </a:t>
            </a:r>
          </a:p>
          <a:p>
            <a:r>
              <a:rPr lang="el"/>
              <a:t>Απαιτούμενη παγίδα μνήμης</a:t>
            </a:r>
            <a:endParaRPr lang="de-DE"/>
          </a:p>
          <a:p>
            <a:pPr lvl="1"/>
            <a:r>
              <a:rPr lang="el" sz="2100"/>
              <a:t>Υπερφόρτωση μνήμης εργασίας.</a:t>
            </a:r>
          </a:p>
          <a:p>
            <a:pPr lvl="1"/>
            <a:r>
              <a:rPr lang="el" sz="2100"/>
              <a:t>Ιδιαίτερα ακουστικές πληροφορίες.</a:t>
            </a:r>
          </a:p>
          <a:p>
            <a:r>
              <a:rPr lang="el"/>
              <a:t>Στρεσογόνοι παράγοντες</a:t>
            </a:r>
          </a:p>
          <a:p>
            <a:pPr lvl="1"/>
            <a:r>
              <a:rPr lang="el" sz="2000"/>
              <a:t>Φόρτος εργασίας, άγχος, κόπωση κ.λπ.</a:t>
            </a:r>
          </a:p>
          <a:p>
            <a:pPr lvl="1"/>
            <a:r>
              <a:rPr lang="el" sz="2000"/>
              <a:t>Πίεση χρόνου, αβεβαιότητα κ.λπ.</a:t>
            </a:r>
          </a:p>
          <a:p>
            <a:pPr lvl="1"/>
            <a:r>
              <a:rPr lang="el" sz="2000"/>
              <a:t>Περιορίζει το SA μέσω του περιορισμού του WMC και της επιβράδυνσης της επεξεργασίας πληροφοριών, της πιθανότερης σήραγγας προσοχής, της αποδιοργανωμένης σάρωσης για στοιχεία και της λιγότερης προσοχής σε περιφερειακές ενδείξεις.</a:t>
            </a:r>
          </a:p>
          <a:p>
            <a:r>
              <a:rPr lang="el"/>
              <a:t>Υπερφόρτωση δεδομένων</a:t>
            </a:r>
            <a:endParaRPr lang="de-DE"/>
          </a:p>
          <a:p>
            <a:pPr lvl="1"/>
            <a:r>
              <a:rPr lang="el"/>
              <a:t>Όγκος και ρυθμός μεταβολής</a:t>
            </a:r>
            <a:endParaRPr lang="de-DE"/>
          </a:p>
          <a:p>
            <a:pPr lvl="1"/>
            <a:r>
              <a:rPr lang="el"/>
              <a:t>Περιορισμένη ζώνη ανθρώπινων αισθητηριακών μηχανισμών και μηχανισμών επεξεργασίας πληροφοριών.</a:t>
            </a:r>
          </a:p>
          <a:p>
            <a:pPr lvl="1"/>
            <a:r>
              <a:rPr lang="el"/>
              <a:t>Ο ρυθμός ροής δεδομένων μπορεί να βελτιωθεί σημαντικά με εργονομικές διεπαφές χρήστη</a:t>
            </a:r>
            <a:endParaRPr lang="de-DE"/>
          </a:p>
          <a:p>
            <a:r>
              <a:rPr lang="el" err="1"/>
              <a:t>Άστοχη εξέχουσα θέση</a:t>
            </a:r>
            <a:endParaRPr lang="de-DE"/>
          </a:p>
          <a:p>
            <a:pPr lvl="1"/>
            <a:r>
              <a:rPr lang="el" err="1"/>
              <a:t>Ορισμένα χαρακτηριστικά (μέγεθος, σχήμα, κίνηση, φώτα που αναβοσβήνουν, θόρυβος) έχουν προτεραιότητα στην αισθητηριακή επεξεργασία και την επεξεργασία προσοχής</a:t>
            </a:r>
            <a:endParaRPr lang="de-DE"/>
          </a:p>
          <a:p>
            <a:pPr lvl="1"/>
            <a:r>
              <a:rPr lang="el" err="1"/>
              <a:t>Η υπερβολική ή ακατάλληλη χρήση υποβαθμίζει την SA σε άλλες πληροφορίες</a:t>
            </a:r>
            <a:endParaRPr lang="de-DE"/>
          </a:p>
          <a:p>
            <a:r>
              <a:rPr lang="el" err="1"/>
              <a:t>Λανθασμένα νοητικά μοντέλα</a:t>
            </a:r>
            <a:endParaRPr lang="de-DE"/>
          </a:p>
          <a:p>
            <a:pPr lvl="1"/>
            <a:r>
              <a:rPr lang="el"/>
              <a:t>"Σφάλμα αναπαράστασης"</a:t>
            </a:r>
          </a:p>
          <a:p>
            <a:pPr lvl="1"/>
            <a:r>
              <a:rPr lang="el"/>
              <a:t>Εφαρμόζεται ένα λάθος νοητικό μοντέλο</a:t>
            </a:r>
            <a:endParaRPr lang="de-DE"/>
          </a:p>
          <a:p>
            <a:r>
              <a:rPr lang="el"/>
              <a:t>Σύνδρομο εκτός βρόχου</a:t>
            </a:r>
            <a:endParaRPr lang="de-DE"/>
          </a:p>
          <a:p>
            <a:pPr lvl="1"/>
            <a:r>
              <a:rPr lang="el"/>
              <a:t>Η αυτοματοποίηση μπορεί να εξαλείψει τον υπερβολικό φόρτο εργασίας, αλλά μπορεί επίσης να μειώσει την SA θέτοντας τους ανθρώπους εκτός κύκλου. </a:t>
            </a:r>
          </a:p>
          <a:p>
            <a:pPr lvl="1"/>
            <a:r>
              <a:rPr lang="el"/>
              <a:t>«χρόνος ανάληψης» όταν η αυτοματοποίηση αποτυγχάνει ή δεν είναι εξοπλισμένη για να χειριστεί μια κατάσταση</a:t>
            </a:r>
            <a:endParaRPr lang="de-DE"/>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706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l" b="0" i="0">
                <a:solidFill>
                  <a:srgbClr val="D1D5DB"/>
                </a:solidFill>
                <a:effectLst/>
                <a:latin typeface="Söhne"/>
              </a:rPr>
              <a:t>Σύντομη επισκόπηση του τι σημαίνει ψηφιοποίηση για τη ναυτιλιακή βιομηχανία.</a:t>
            </a:r>
          </a:p>
          <a:p>
            <a:pPr algn="l">
              <a:buFont typeface="Arial" panose="020B0604020202020204" pitchFamily="34" charset="0"/>
              <a:buChar char="•"/>
            </a:pPr>
            <a:r>
              <a:rPr lang="el" b="0" i="0">
                <a:solidFill>
                  <a:srgbClr val="D1D5DB"/>
                </a:solidFill>
                <a:effectLst/>
                <a:latin typeface="Söhne"/>
              </a:rPr>
              <a:t>Εξηγήστε τις δυνατότητες των ψηφιακών τεχνολογιών στη βελτιστοποίηση των θαλάσσιων λειτουργιών.</a:t>
            </a:r>
          </a:p>
          <a:p>
            <a:pPr algn="l">
              <a:buFont typeface="Arial" panose="020B0604020202020204" pitchFamily="34" charset="0"/>
              <a:buChar char="•"/>
            </a:pPr>
            <a:r>
              <a:rPr lang="el" b="0" i="0">
                <a:solidFill>
                  <a:srgbClr val="D1D5DB"/>
                </a:solidFill>
                <a:effectLst/>
                <a:latin typeface="Söhne"/>
              </a:rPr>
              <a:t>Ασταθής βιομηχανία: </a:t>
            </a:r>
            <a:r>
              <a:rPr lang="el" b="0" i="0">
                <a:solidFill>
                  <a:srgbClr val="1F1F1F"/>
                </a:solidFill>
                <a:effectLst/>
                <a:latin typeface="ElsevierGulliver"/>
              </a:rPr>
              <a:t>Η ναυτιλία, ως μέρος της εφοδιαστικής αλυσίδας, είναι μια ασταθής βιομηχανία και βρίσκεται σε ταραχώδη κατάσταση λόγω των διακυμάνσεων των τιμών της ενέργειας, της τεχνολογικής ανωριμότητας και των επερχόμενων αυξήσεων των κανονισμών</a:t>
            </a:r>
            <a:endParaRPr lang="en-US" b="0" i="0">
              <a:solidFill>
                <a:srgbClr val="D1D5DB"/>
              </a:solidFill>
              <a:effectLst/>
              <a:latin typeface="Söhne"/>
            </a:endParaRP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327451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endParaRPr lang="nb-NO" sz="1200" b="0" i="0" u="none" strike="noStrike"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840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Από τα πορίσματα του Ευρωπαϊκού Οργανισμού για την Ασφάλεια Δικτύων και Πληροφοριών (ENISA):</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Η διεξοδική επανεξέταση από τον ENISA οδήγησε σε ορισμένες σαφείς συστάσεις. Θα εξετάσω τώρα και θα επισημάνω τα βασικά συμπεράσματα.</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Για τους υπεύθυνους χάραξης πολιτικής, ο ENISA εντόπισε ένα σαφές μάθημα – διαπίστωσε ότι η αύξηση του γραμματισμού και των δεξιοτήτων στον κυβερνοχώρο είναι μια αποδεδειγμένη μέθοδος για την υποστήριξη των πολιτών για την προστασία της κυβερνοασφάλειάς τους.</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Για τη διοίκηση και την οργανωτική ηγεσία, το αποτέλεσμα των αξιολογήσεων είναι ότι οι ηγέτες των οργανισμών πρέπει να αλλάξουν την οπτική τους σχετικά με το ποιος είναι ο ρόλος και οι ευθύνες τους στη διαχείριση της κυβερνοασφάλειας στον οργανισμό τους. Οι ηγέτες πρέπει να δουν το πρόβλημα όχι ως τεχνικό, με ελάχιστη έως καθόλου εξέταση του αντίκτυπου στους μεμονωμένους υπαλλήλους που εκτελούν τις καθημερινές τους εργασίες. Οργανωτική ηγεσία - ενώ χαίρεστε να συνεχίζετε να λέτε πόσο σημαντική είναι η ασφάλεια για τον οργανισμό, πρέπει να αναλάβετε ενεργό ρόλο για να διασφαλίσετε ότι η συμπεριφορά ασφαλείας που ζητείται από το προσωπικό είναι εφικτή στο πλαίσιο της επιχείρησης. Κάτι τέτοιο μπορεί να δημιουργήσει αυτο-αποτελεσματικότητα.</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9196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Μελέτες με CISO και ειδικούς σε θέματα ασφάλειας έδειξαν την ανάγκη για αλλαγή στο τι συνεπάγεται η δουλειά. Η ουσία είναι να είσαι ορατός και προσιτός. Και εδώ βλέπουμε τη σημασία του «role modeling» και του «coaching» ως μονοπάτι απόδοσης. Δυστυχώς, αυτό που παρατηρείται συχνά είναι ένας τρόπος επικοινωνίας που κάνει ακριβώς το αντίθετο. </a:t>
            </a:r>
            <a:br>
              <a:rPr lang="nb-NO" b="0">
                <a:effectLst/>
              </a:rPr>
            </a:br>
            <a:br>
              <a:rPr lang="nb-NO" b="0">
                <a:effectLst/>
              </a:rPr>
            </a:br>
            <a:r>
              <a:rPr lang="el" sz="1200" b="0" i="0" u="none" strike="noStrike" kern="1200">
                <a:solidFill>
                  <a:schemeClr val="tx1"/>
                </a:solidFill>
                <a:effectLst/>
                <a:latin typeface="+mn-lt"/>
                <a:ea typeface="+mn-ea"/>
                <a:cs typeface="+mn-cs"/>
              </a:rPr>
              <a:t>Για τις ομάδες αντιμετώπισης περιστατικών (CSIRT's /CERT's &amp; SOC's) και το προσωπικό του κέντρου επιχειρήσεων ασφαλείας είναι από τα πιο σημαντικά περιουσιακά στοιχεία για την καταπολέμηση των απειλών στον κυβερνοχώρο. Το να τους δοθεί η δυνατότητα να έχουν καλή απόδοση είναι σαφώς σημαντικό. Ο ENISA διαπίστωσε ότι η επαγγελματική εξουθένωση αποτελεί σοβαρό πρόβλημα. Αυτό θα πρέπει να προκαλέσει ανησυχία, ειδικά δεδομένης της αυξανόμενης έλλειψης επαγγελματιών δεξιοτήτων στον κυβερνοχώρο (Oltsig, 2017). Οι οργανισμοί πρέπει να λάβουν μέτρα για την αποτελεσματική διαχείριση αυτού του πολύτιμου πόρου.</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0579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Για τους προγραμματιστές λογισμικού, η ανασκόπηση αποκάλυψε το παρόμοιο ζήτημα με αυτό που σημείωσε η γνωστή δοκιμιογράφος του Διαδικτύου </a:t>
            </a:r>
            <a:r>
              <a:rPr lang="el" sz="1200" b="0" i="0" u="none" strike="noStrike" kern="1200">
                <a:solidFill>
                  <a:schemeClr val="tx1"/>
                </a:solidFill>
                <a:effectLst/>
                <a:latin typeface="+mn-lt"/>
                <a:ea typeface="+mn-ea"/>
                <a:cs typeface="+mn-cs"/>
                <a:hlinkClick r:id="rId3"/>
              </a:rPr>
              <a:t>Norton (2014)</a:t>
            </a:r>
            <a:r>
              <a:rPr lang="el" sz="1200" b="0" i="0" u="none" strike="noStrike" kern="1200">
                <a:solidFill>
                  <a:schemeClr val="tx1"/>
                </a:solidFill>
                <a:effectLst/>
                <a:latin typeface="+mn-lt"/>
                <a:ea typeface="+mn-ea"/>
                <a:cs typeface="+mn-cs"/>
              </a:rPr>
              <a:t> στο πολυδιαδεδομένο άρθρο γνώμης της για το The Message, ότι «Όλα είναι σπασμένα», καθώς υπάρχουν πρώτα βήματα υψηλού αντίκτυπου που μπορούν να γίνουν για να διευκολυνθεί η παραγωγή πιο ασφαλούς κώδικα για τους προγραμματιστές - διασφαλίζοντας ότι οι πλατφόρμες,  Τα εργαλεία και τα API που χρησιμοποιούν έχουν ασφαλείς προεπιλογές και ρυθμίσεις και αυτός ο κώδικας που αντιγράφεται συχνά ελέγχεται και γίνεται ασφαλής. Ο ENISA τόνισε επίσης ότι η δυνατότητα των εμπειρογνωμόνων σε θέματα ασφάλειας να γίνουν πιο προσιτοί και υποστηρικτικοί μπορεί να οδηγήσει σε μεγαλύτερη —και πιο κρίσιμη νωρίτερα— συνεργασία μεταξύ ασφάλειας και προσωπικού.</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Τονίζοντας εκ νέου αυτό που ανέφερε ο Ric σχετικά με την επίτευξη ισορροπίας σε έναν οργανισμό, αυτοί που διαχειρίζονται και εκπαιδεύουν</a:t>
            </a:r>
            <a:endParaRPr lang="nb-NO" b="0">
              <a:effectLst/>
            </a:endParaRPr>
          </a:p>
          <a:p>
            <a:pPr rtl="0"/>
            <a:r>
              <a:rPr lang="el" sz="1200" b="0" i="0" u="none" strike="noStrike" kern="1200" err="1">
                <a:solidFill>
                  <a:schemeClr val="tx1"/>
                </a:solidFill>
                <a:effectLst/>
                <a:latin typeface="+mn-lt"/>
                <a:ea typeface="+mn-ea"/>
                <a:cs typeface="+mn-cs"/>
              </a:rPr>
              <a:t>πρέπει να βεβαιωθείτε ότι τα προβλήματα που προκύπτουν με την ασφάλεια καταλήγουν στο σωστό γραφείο «βοήθειας» με άτομα που έχουν τις κατάλληλες δεξιότητες. Πρέπει να υπάρχουν σαφείς ρόλοι και ευθύνες με βάση τις δεξιότητες. Και όλο το προσωπικό, όχι μόνο εκείνοι όπως οι προγραμματιστές ή οι ειδικοί σε θέματα ασφάλειας, χρειάζονται χρόνο για να ενημερώνονται για τις απειλές και να ενημερώνουν τις δεξιότητές τους. Έτσι μπορούν να «μιλούν τη γλώσσα» και να μην αποθαρρύνονται από τον κυβερνο-ελιτισμό.</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Και τέλος - η κρίσιμη πτυχή για την καταγραφή των υπολοίπων, δηλαδή όλων των άλλων βασικών ανθρώπων στον οργανισμό σας. Η ραπτική είναι το κλειδί. Ένα μέγεθος δεν ταιριάζει σε όλους. Όπως δείξαμε, οι άνθρωποι πρέπει να αισθάνονται μια αίσθηση σχέσης.</a:t>
            </a:r>
            <a:endParaRPr lang="nb-NO" b="0">
              <a:effectLst/>
            </a:endParaRPr>
          </a:p>
          <a:p>
            <a:pPr rtl="0"/>
            <a:r>
              <a:rPr lang="el" sz="1200" b="0" i="0" u="none" strike="noStrike" kern="1200">
                <a:solidFill>
                  <a:schemeClr val="tx1"/>
                </a:solidFill>
                <a:effectLst/>
                <a:latin typeface="+mn-lt"/>
                <a:ea typeface="+mn-ea"/>
                <a:cs typeface="+mn-cs"/>
              </a:rPr>
              <a:t>Ο αντίπαλός σας προσαρμόζει τις επιθέσεις του, επομένως θα πρέπει να σκεφτείτε να κάνετε το ίδιο εάν θέλετε να αποφύγετε τον πόνο.</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1563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l" b="0" i="0">
                <a:solidFill>
                  <a:srgbClr val="D1D5DB"/>
                </a:solidFill>
                <a:effectLst/>
                <a:latin typeface="Söhne"/>
              </a:rPr>
              <a:t>Εξηγήστε τους ανθρώπινους παράγοντες ως την αλληλεπίδραση των ανθρώπων με στοιχεία ενός συστήματος.</a:t>
            </a:r>
          </a:p>
          <a:p>
            <a:pPr algn="l">
              <a:buFont typeface="Arial" panose="020B0604020202020204" pitchFamily="34" charset="0"/>
              <a:buChar char="•"/>
            </a:pPr>
            <a:r>
              <a:rPr lang="el" b="0" i="0">
                <a:solidFill>
                  <a:srgbClr val="D1D5DB"/>
                </a:solidFill>
                <a:effectLst/>
                <a:latin typeface="Söhne"/>
              </a:rPr>
              <a:t>Συζητήστε γιατί οι ανθρώπινοι παράγοντες είναι ζωτικής σημασίας στις θαλάσσιες επιχειρήσεις.</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79434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sz="1800" b="0" i="0" u="none" strike="noStrike" baseline="0">
                <a:solidFill>
                  <a:srgbClr val="000000"/>
                </a:solidFill>
                <a:latin typeface="Times New Roman" panose="02020603050405020304" pitchFamily="18" charset="0"/>
              </a:rPr>
              <a:t>Ο σκοπός είναι να ελεγχθεί η μέση τιμή της μεταβλητής, με τιμή ελέγχου επτά. Αυτή η τιμή επιλέγεται επειδή πολλές πιστοποιήσεις ασφάλειας στον κυβερνοχώρο (EC-Council, 2020) απαιτούν βαθμολογία μεγαλύτερη ή ίση με 70% για την επιτυχή απόκτησή τους. </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30174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29383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 b="0" i="0">
                <a:solidFill>
                  <a:srgbClr val="0D0D0D"/>
                </a:solidFill>
                <a:effectLst/>
                <a:latin typeface="Söhne"/>
              </a:rPr>
              <a:t>Το πλαίσιο Maritime Cyber Risk Assessment (MaCRA) είναι μια δομημένη προσέγγιση που έχει σχεδιαστεί για τον εντοπισμό, την ανάλυση και τη διαχείριση των κινδύνων στον κυβερνοχώρο στον ναυτιλιακό τομέα. Στοχεύει στην προστασία των θαλάσσιων λειτουργιών, συμπεριλαμβανομένης της ναυτιλίας, της διαχείρισης λιμένων και της εφοδιαστικής αλυσίδας εφοδιασμού, από απειλές και τρωτά σημεία στον κυβερνοχώρο. Το πλαίσιο δίνει έμφαση στην ολοκληρωμένη κατανόηση του θαλάσσιου επιχειρησιακού περιβάλλοντος, στον εντοπισμό πιθανών απειλών στον κυβερνοχώρο, στην ανάλυση των τρωτών σημείων του συστήματος και στην αξιολόγηση των πιθανών επιπτώσεων των συμβάντων στον κυβερνοχώρο στην ασφάλεια και την προστασία του περιβάλλοντος στη θάλασσα. Το πλαίσιο MaCRA χρησιμεύει ως ένας ολοκληρωμένος οδηγός για τους ναυτιλιακούς οργανισμούς για τη συστηματική διαχείριση των κινδύνων στον κυβερνοχώρο, διασφαλίζοντας την ανθεκτικότητα και την ασφάλεια των θαλάσσιων επιχειρήσεων απέναντι στις εξελισσόμενες απειλές στον κυβερνοχώρο. Τα βασικά συστατικά του είναι: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829856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 b="1" i="0" u="sng">
                <a:effectLst/>
                <a:latin typeface="__CiscoSans_b49db9"/>
                <a:hlinkClick r:id="rId3"/>
              </a:rPr>
              <a:t>1. Ηλιακοί άνεμοι</a:t>
            </a:r>
            <a:endParaRPr lang="en-GB" b="1" i="0">
              <a:effectLst/>
              <a:latin typeface="__CiscoSans_b49db9"/>
            </a:endParaRPr>
          </a:p>
          <a:p>
            <a:pPr algn="l"/>
            <a:r>
              <a:rPr lang="el" b="0" i="0">
                <a:solidFill>
                  <a:srgbClr val="374151"/>
                </a:solidFill>
                <a:effectLst/>
                <a:latin typeface="__CiscoSans_b49db9"/>
              </a:rPr>
              <a:t>Τον Δεκέμβριο του 2020, η εταιρεία λογισμικού διαχείρισης δικτύου SolarWinds παραβιάστηκε, με αποτέλεσμα την εκτεταμένη παραβίαση πολλών κυβερνητικών υπηρεσιών και ιδιωτικών εταιρειών. Συνολικά επηρεάστηκαν 18,000 πελάτες και επιχειρήσεις. Η επίθεση εντοπίστηκε σε μια ενημέρωση κακόβουλου λογισμικού που προστέθηκε στο λογισμικό Orion της SolarWinds, αποδεικνύοντας τη σημασία των ασφαλών ενημερώσεων λογισμικού στην αλυσίδα εφοδιασμού.</a:t>
            </a:r>
          </a:p>
          <a:p>
            <a:pPr algn="l"/>
            <a:r>
              <a:rPr lang="el" b="1" i="0" u="sng">
                <a:effectLst/>
                <a:latin typeface="__CiscoSans_b49db9"/>
                <a:hlinkClick r:id="rId4"/>
              </a:rPr>
              <a:t>2. Equifax</a:t>
            </a:r>
            <a:endParaRPr lang="en-GB" b="1" i="0">
              <a:effectLst/>
              <a:latin typeface="__CiscoSans_b49db9"/>
            </a:endParaRPr>
          </a:p>
          <a:p>
            <a:pPr algn="l"/>
            <a:r>
              <a:rPr lang="el" b="0" i="0">
                <a:solidFill>
                  <a:srgbClr val="374151"/>
                </a:solidFill>
                <a:effectLst/>
                <a:latin typeface="__CiscoSans_b49db9"/>
              </a:rPr>
              <a:t>Το 2017, η εταιρεία αναφοράς πιστώσεων της Equifax υπέστη μαζική παραβίαση δεδομένων που επηρέασε 147 εκατομμύρια πελάτες. Η παραβίαση αποδόθηκε αργότερα σε μια ευπάθεια στο λογισμικό του ιστότοπου της Equifax που προκλήθηκε από την αποτυχία επιδιόρθωσης ενός γνωστού ζητήματος ασφαλείας. Αυτή η περίπτωση υπογραμμίζει τη σημασία της σωστής διαχείρισης ενημερώσεων κώδικα στην αλυσίδα εφοδιασμού λογισμικού.</a:t>
            </a:r>
          </a:p>
          <a:p>
            <a:endParaRPr lang="en-GB"/>
          </a:p>
          <a:p>
            <a:pPr algn="l"/>
            <a:r>
              <a:rPr lang="el" b="1" i="0">
                <a:effectLst/>
                <a:latin typeface="__CiscoSans_b49db9"/>
              </a:rPr>
              <a:t>Η μέθοδος, το εύρος και ο αντίκτυπος της επίθεσης SolarWinds</a:t>
            </a:r>
          </a:p>
          <a:p>
            <a:pPr algn="l"/>
            <a:r>
              <a:rPr lang="el" b="0" i="0">
                <a:solidFill>
                  <a:srgbClr val="374151"/>
                </a:solidFill>
                <a:effectLst/>
                <a:latin typeface="__CiscoSans_b49db9"/>
              </a:rPr>
              <a:t>Η επίθεση στην αλυσίδα εφοδιασμού της SolarWinds το 2020 συνέβη λόγω μιας εξελιγμένης επιχείρησης hacking που εισήγαγε κακόβουλο κώδικα στη διαδικασία ανάπτυξης λογισμικού της SolarWinds, συγκεκριμένα στις ενημερώσεις λογισμικού Orion. Οι εισβολείς θα μπορούσαν να διεισδύσουν στα συστήματα κατασκευής της SolarWinds και να εισαγάγουν κακόβουλο λογισμικό, το οποίο εξαπλώθηκε μεταξύ των πελατών ως μέρος νόμιμων ενημερώσεων λογισμικού.</a:t>
            </a:r>
          </a:p>
          <a:p>
            <a:pPr algn="l"/>
            <a:r>
              <a:rPr lang="el" b="0" i="0">
                <a:solidFill>
                  <a:srgbClr val="374151"/>
                </a:solidFill>
                <a:effectLst/>
                <a:latin typeface="__CiscoSans_b49db9"/>
              </a:rPr>
              <a:t>Λόγω του κακόβουλου κώδικα που εισήχθη κατά τη διαδικασία κατασκευής της ενημέρωσης λογισμικού, παρόλο που παραδόθηκε στους πελάτες μέσω ελέγχων ασφαλούς υπογραφής και επαλήθευσης, καθώς η κακόβουλη</a:t>
            </a:r>
          </a:p>
          <a:p>
            <a:pPr algn="l"/>
            <a:r>
              <a:rPr lang="el" b="0" i="0">
                <a:solidFill>
                  <a:srgbClr val="374151"/>
                </a:solidFill>
                <a:effectLst/>
                <a:latin typeface="__CiscoSans_b49db9"/>
              </a:rPr>
              <a:t>Η ένεση έγινε νωρίς στην αλυσίδα, η υπογραφή και η επικύρωση των λήψεων λογισμικού δεν μπορούσαν επίσης να το πιάσουν.</a:t>
            </a:r>
          </a:p>
          <a:p>
            <a:pPr algn="l"/>
            <a:r>
              <a:rPr lang="el" b="0" i="0">
                <a:solidFill>
                  <a:srgbClr val="374151"/>
                </a:solidFill>
                <a:effectLst/>
                <a:latin typeface="__CiscoSans_b49db9"/>
              </a:rPr>
              <a:t>Ήταν μια από τις πιο μαζικές επιθέσεις εφοδιαστικής αλυσίδας που ξεκίνησε το 2018 και χρειάστηκαν σχεδόν 15 μήνες για να ανακαλυφθεί η παραβίαση. Η επίθεση επέτρεψε στους εισβολείς να έχουν πρόσβαση σε ευαίσθητα δεδομένα και συστήματα πολλών οργανισμών που χρησιμοποιούσαν την πλατφόρμα Orion της SolarWinds.</a:t>
            </a:r>
          </a:p>
          <a:p>
            <a:pPr algn="l"/>
            <a:r>
              <a:rPr lang="el" b="1" i="0">
                <a:effectLst/>
                <a:latin typeface="__CiscoSans_b49db9"/>
              </a:rPr>
              <a:t>Η μέθοδος, το πεδίο εφαρμογής και ο αντίκτυπος της παραβίασης της Equifax</a:t>
            </a:r>
          </a:p>
          <a:p>
            <a:pPr algn="l"/>
            <a:r>
              <a:rPr lang="el" b="0" i="0">
                <a:solidFill>
                  <a:srgbClr val="374151"/>
                </a:solidFill>
                <a:effectLst/>
                <a:latin typeface="__CiscoSans_b49db9"/>
              </a:rPr>
              <a:t>Οι εισβολείς θα μπορούσαν να εκμεταλλευτούν αυτήν την ευπάθεια επειδή η Equifax είχε αποτύχει να επιδιορθώσει το επηρεαζόμενο λογισμικό, παρόλο που μια ενημέρωση κώδικα ήταν διαθέσιμη για αρκετούς μήνες πριν συμβεί η παραβίαση. Οι εισβολείς θα μπορούσαν στη συνέχεια να κινηθούν πλευρικά μέσω του δικτύου της Equifax και να διεισδύσουν ευαίσθητα δεδομένα που ανήκουν σε περίπου 147 εκατομμύρια άτομα. Ως αποτέλεσμα, η κύρια αιτία της παραβίασης της εφοδιαστικής αλυσίδας της Equifax ήταν η ανεπαρκής διαχείριση της ασφάλειας των στοιχείων λογισμικού τρίτων σε συνδυασμό με την αποτυχία έγκαιρης εφαρμογής κρίσιμων ενημερώσεων κώδικα ασφαλείας.</a:t>
            </a:r>
          </a:p>
          <a:p>
            <a:pPr algn="l"/>
            <a:r>
              <a:rPr lang="el" b="1" i="0">
                <a:effectLst/>
                <a:latin typeface="__CiscoSans_b49db9"/>
              </a:rPr>
              <a:t>Ποικιλομορφία στις επιθέσεις στην αλυσίδα εφοδιασμού</a:t>
            </a:r>
          </a:p>
          <a:p>
            <a:pPr algn="l"/>
            <a:r>
              <a:rPr lang="el" b="0" i="0">
                <a:solidFill>
                  <a:srgbClr val="374151"/>
                </a:solidFill>
                <a:effectLst/>
                <a:latin typeface="__CiscoSans_b49db9"/>
              </a:rPr>
              <a:t>Αν και παρόμοιες, οι επιθέσεις στην αλυσίδα εφοδιασμού SolarWinds και Equifax διαφέρουν με πολλούς τρόπους. Απλώς αντιπαραβάλλοντας αυτά τα δύο, μπορούμε να έχουμε επίγνωση της ποικιλομορφίας στα μοτίβα επίθεσης.</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1132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Pt"2: Μπορείτε να εφαρμόσετε διάφορα μέτρα, συμπεριλαμβανομένου του κυνηγιού απειλών, της κεντρικής συγκέντρωσης αρχείων καταγραφής και της ανάπτυξης αισθητήρων.</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50629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606041" y="6245267"/>
            <a:ext cx="5222077" cy="684923"/>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l" err="1"/>
              <a:t>Επεξεργαστείτε το κείμενο εδώ</a:t>
            </a:r>
            <a:endParaRPr lang="et-EE"/>
          </a:p>
        </p:txBody>
      </p:sp>
      <p:sp>
        <p:nvSpPr>
          <p:cNvPr id="8" name="Text Placeholder 9"/>
          <p:cNvSpPr>
            <a:spLocks noGrp="1"/>
          </p:cNvSpPr>
          <p:nvPr>
            <p:ph type="body" sz="quarter" idx="13" hasCustomPrompt="1"/>
          </p:nvPr>
        </p:nvSpPr>
        <p:spPr>
          <a:xfrm>
            <a:off x="575310" y="670165"/>
            <a:ext cx="12788266" cy="90627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l"/>
              <a:t>ΕΝΔΙΆΜΕΣΗ ΔΙΑΦΆΝΕΙΑ</a:t>
            </a:r>
          </a:p>
          <a:p>
            <a:pPr lvl="0"/>
            <a:r>
              <a:rPr lang="el"/>
              <a:t>ΣΕ ΔΎΟ ΓΡΑΜΜΈΣ ΕΆΝ ΕΊΝΑΙ ΑΠΑΡΑΊΤΗΤΟ</a:t>
            </a:r>
            <a:endParaRPr lang="en-US"/>
          </a:p>
        </p:txBody>
      </p:sp>
      <p:sp>
        <p:nvSpPr>
          <p:cNvPr id="20" name="Text Placeholder 11"/>
          <p:cNvSpPr>
            <a:spLocks noGrp="1"/>
          </p:cNvSpPr>
          <p:nvPr>
            <p:ph type="body" sz="quarter" idx="21" hasCustomPrompt="1"/>
          </p:nvPr>
        </p:nvSpPr>
        <p:spPr>
          <a:xfrm>
            <a:off x="8265797" y="6245267"/>
            <a:ext cx="5098250" cy="684923"/>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l" err="1"/>
              <a:t>Επεξεργαστείτε το κείμενο εδώ</a:t>
            </a:r>
            <a:endParaRPr lang="et-EE"/>
          </a:p>
        </p:txBody>
      </p:sp>
      <p:sp>
        <p:nvSpPr>
          <p:cNvPr id="3" name="Chart Placeholder 2"/>
          <p:cNvSpPr>
            <a:spLocks noGrp="1"/>
          </p:cNvSpPr>
          <p:nvPr>
            <p:ph type="chart" sz="quarter" idx="22" hasCustomPrompt="1"/>
          </p:nvPr>
        </p:nvSpPr>
        <p:spPr>
          <a:xfrm>
            <a:off x="2606041" y="1954531"/>
            <a:ext cx="5221606" cy="4003596"/>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ένα γράφημα</a:t>
            </a:r>
          </a:p>
        </p:txBody>
      </p:sp>
      <p:sp>
        <p:nvSpPr>
          <p:cNvPr id="5" name="Chart Placeholder 4"/>
          <p:cNvSpPr>
            <a:spLocks noGrp="1"/>
          </p:cNvSpPr>
          <p:nvPr>
            <p:ph type="chart" sz="quarter" idx="23" hasCustomPrompt="1"/>
          </p:nvPr>
        </p:nvSpPr>
        <p:spPr>
          <a:xfrm>
            <a:off x="8265796" y="1954531"/>
            <a:ext cx="5097780" cy="400359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ένα γράφημα</a:t>
            </a:r>
          </a:p>
        </p:txBody>
      </p:sp>
    </p:spTree>
    <p:extLst>
      <p:ext uri="{BB962C8B-B14F-4D97-AF65-F5344CB8AC3E}">
        <p14:creationId xmlns:p14="http://schemas.microsoft.com/office/powerpoint/2010/main" val="366691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hasCustomPrompt="1"/>
          </p:nvPr>
        </p:nvSpPr>
        <p:spPr>
          <a:xfrm>
            <a:off x="2606041" y="659131"/>
            <a:ext cx="6131180" cy="626364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την εικόνα</a:t>
            </a:r>
          </a:p>
        </p:txBody>
      </p:sp>
      <p:sp>
        <p:nvSpPr>
          <p:cNvPr id="10" name="Picture Placeholder 19"/>
          <p:cNvSpPr>
            <a:spLocks noGrp="1"/>
          </p:cNvSpPr>
          <p:nvPr>
            <p:ph type="pic" sz="quarter" idx="19" hasCustomPrompt="1"/>
          </p:nvPr>
        </p:nvSpPr>
        <p:spPr>
          <a:xfrm>
            <a:off x="9014104" y="4151214"/>
            <a:ext cx="4349473" cy="277155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την εικόνα</a:t>
            </a:r>
          </a:p>
        </p:txBody>
      </p:sp>
      <p:sp>
        <p:nvSpPr>
          <p:cNvPr id="11" name="Picture Placeholder 19"/>
          <p:cNvSpPr>
            <a:spLocks noGrp="1"/>
          </p:cNvSpPr>
          <p:nvPr>
            <p:ph type="pic" sz="quarter" idx="20" hasCustomPrompt="1"/>
          </p:nvPr>
        </p:nvSpPr>
        <p:spPr>
          <a:xfrm>
            <a:off x="9014104" y="659130"/>
            <a:ext cx="4349473" cy="325147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την εικόνα</a:t>
            </a:r>
          </a:p>
        </p:txBody>
      </p:sp>
      <p:sp>
        <p:nvSpPr>
          <p:cNvPr id="5"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 altLang="en-US" sz="1440" b="0"/>
              <a:t>ΕΣΘΟΝΙΚΉ ΝΑΥΤΙΚΉ ΑΚΑΔΗΜΊΑ</a:t>
            </a:r>
            <a:endParaRPr lang="en-US" altLang="en-US" sz="1440" b="0"/>
          </a:p>
        </p:txBody>
      </p:sp>
      <p:cxnSp>
        <p:nvCxnSpPr>
          <p:cNvPr id="6" name="Straight Connector 8"/>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841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575310" y="661854"/>
            <a:ext cx="12788266" cy="100399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b="1" i="0"/>
            </a:lvl2pPr>
          </a:lstStyle>
          <a:p>
            <a:pPr lvl="0"/>
            <a:r>
              <a:rPr lang="el"/>
              <a:t>ΕΝΔΙΆΜΕΣΗ ΔΙΑΦΆΝΕΙΑ</a:t>
            </a:r>
          </a:p>
          <a:p>
            <a:pPr lvl="0"/>
            <a:r>
              <a:rPr lang="el"/>
              <a:t>ΣΕ ΔΎΟ ΓΡΑΜΜΈΣ ΕΆΝ ΕΊΝΑΙ ΑΠΑΡΑΊΤΗΤΟ</a:t>
            </a:r>
            <a:endParaRPr lang="en-US"/>
          </a:p>
        </p:txBody>
      </p:sp>
      <p:sp>
        <p:nvSpPr>
          <p:cNvPr id="7" name="Table Placeholder 6"/>
          <p:cNvSpPr>
            <a:spLocks noGrp="1"/>
          </p:cNvSpPr>
          <p:nvPr>
            <p:ph type="tbl" sz="quarter" idx="23"/>
          </p:nvPr>
        </p:nvSpPr>
        <p:spPr>
          <a:xfrm>
            <a:off x="2606040" y="1954531"/>
            <a:ext cx="10757536" cy="4968240"/>
          </a:xfrm>
          <a:prstGeom prst="rect">
            <a:avLst/>
          </a:prstGeom>
        </p:spPr>
        <p:txBody>
          <a:bodyPr/>
          <a:lstStyle>
            <a:lvl1pPr>
              <a:defRPr sz="2160" baseline="0">
                <a:solidFill>
                  <a:schemeClr val="bg1"/>
                </a:solidFill>
                <a:latin typeface="Verdana" charset="0"/>
              </a:defRPr>
            </a:lvl1pPr>
          </a:lstStyle>
          <a:p>
            <a:pPr lvl="0"/>
            <a:r>
              <a:rPr lang="el" noProof="0"/>
              <a:t>Για να προσθέσετε έναν πίνακα, κάντε κλικ στο</a:t>
            </a:r>
            <a:endParaRPr lang="en-US" noProof="0"/>
          </a:p>
        </p:txBody>
      </p:sp>
      <p:sp>
        <p:nvSpPr>
          <p:cNvPr id="4"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 altLang="en-US" sz="1440" b="0"/>
              <a:t>ΕΣΘΟΝΙΚΉ ΝΑΥΤΙΚΉ ΑΚΑΔΗΜΊΑ</a:t>
            </a:r>
            <a:endParaRPr lang="en-US" altLang="en-US" sz="1440" b="0"/>
          </a:p>
        </p:txBody>
      </p:sp>
      <p:cxnSp>
        <p:nvCxnSpPr>
          <p:cNvPr id="5" name="Straight Connector 8"/>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469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0" y="659131"/>
            <a:ext cx="12788263" cy="1013298"/>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l"/>
              <a:t>ΕΝΔΙΆΜΕΣΗ ΔΙΑΦΆΝΕΙΑ</a:t>
            </a:r>
          </a:p>
          <a:p>
            <a:pPr lvl="0"/>
            <a:r>
              <a:rPr lang="el"/>
              <a:t>ΣΕ ΔΎΟ ΓΡΑΜΜΈΣ ΕΆΝ ΕΊΝΑΙ ΑΠΑΡΑΊΤΗΤΟ</a:t>
            </a:r>
            <a:endParaRPr lang="en-US"/>
          </a:p>
        </p:txBody>
      </p:sp>
      <p:sp>
        <p:nvSpPr>
          <p:cNvPr id="12" name="Text Placeholder 11"/>
          <p:cNvSpPr>
            <a:spLocks noGrp="1"/>
          </p:cNvSpPr>
          <p:nvPr>
            <p:ph type="body" sz="quarter" idx="14" hasCustomPrompt="1"/>
          </p:nvPr>
        </p:nvSpPr>
        <p:spPr>
          <a:xfrm>
            <a:off x="2606040" y="1954531"/>
            <a:ext cx="10757534" cy="752778"/>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l" err="1"/>
              <a:t>Επεξεργαστείτε το κείμενο εδώ</a:t>
            </a:r>
            <a:endParaRPr lang="et-EE"/>
          </a:p>
        </p:txBody>
      </p:sp>
      <p:sp>
        <p:nvSpPr>
          <p:cNvPr id="3" name="Picture Placeholder 2"/>
          <p:cNvSpPr>
            <a:spLocks noGrp="1"/>
          </p:cNvSpPr>
          <p:nvPr>
            <p:ph type="pic" sz="quarter" idx="16" hasCustomPrompt="1"/>
          </p:nvPr>
        </p:nvSpPr>
        <p:spPr>
          <a:xfrm>
            <a:off x="2606041" y="2989411"/>
            <a:ext cx="10757533" cy="39333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την εικόνα</a:t>
            </a:r>
          </a:p>
        </p:txBody>
      </p:sp>
      <p:sp>
        <p:nvSpPr>
          <p:cNvPr id="5"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 altLang="en-US" sz="1440" b="0"/>
              <a:t>ΕΣΘΟΝΙΚΉ ΝΑΥΤΙΚΉ ΑΚΑΔΗΜΊΑ</a:t>
            </a:r>
            <a:endParaRPr lang="en-US" altLang="en-US" sz="1440" b="0"/>
          </a:p>
        </p:txBody>
      </p:sp>
      <p:cxnSp>
        <p:nvCxnSpPr>
          <p:cNvPr id="6" name="Straight Connector 8"/>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318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9" name="Pilt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4625401" cy="8229600"/>
          </a:xfrm>
          <a:prstGeom prst="rect">
            <a:avLst/>
          </a:prstGeom>
        </p:spPr>
      </p:pic>
      <p:sp>
        <p:nvSpPr>
          <p:cNvPr id="7" name="Freeform 6"/>
          <p:cNvSpPr/>
          <p:nvPr userDrawn="1"/>
        </p:nvSpPr>
        <p:spPr>
          <a:xfrm>
            <a:off x="-1" y="3975225"/>
            <a:ext cx="14630400" cy="4254376"/>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p>
        </p:txBody>
      </p:sp>
      <p:sp>
        <p:nvSpPr>
          <p:cNvPr id="10" name="Text Placeholder 19"/>
          <p:cNvSpPr>
            <a:spLocks noGrp="1"/>
          </p:cNvSpPr>
          <p:nvPr>
            <p:ph type="body" sz="quarter" idx="11" hasCustomPrompt="1"/>
          </p:nvPr>
        </p:nvSpPr>
        <p:spPr>
          <a:xfrm>
            <a:off x="1178884" y="5757507"/>
            <a:ext cx="12191333" cy="1797536"/>
          </a:xfrm>
          <a:prstGeom prst="rect">
            <a:avLst/>
          </a:prstGeom>
        </p:spPr>
        <p:txBody>
          <a:bodyPr lIns="0" tIns="0" rIns="0" bIns="0">
            <a:norm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1260" b="1" cap="all" baseline="0">
                <a:solidFill>
                  <a:schemeClr val="accent4"/>
                </a:solidFill>
                <a:latin typeface="Verdana" charset="0"/>
              </a:defRPr>
            </a:lvl1pPr>
            <a:lvl2pPr marL="0" indent="0">
              <a:spcBef>
                <a:spcPts val="1200"/>
              </a:spcBef>
              <a:buFontTx/>
              <a:buNone/>
              <a:defRPr sz="1920" b="0">
                <a:solidFill>
                  <a:schemeClr val="accent2"/>
                </a:solidFill>
              </a:defRPr>
            </a:lvl2pPr>
          </a:lstStyle>
          <a:p>
            <a:r>
              <a:rPr lang="el" altLang="en-US" sz="3480">
                <a:solidFill>
                  <a:schemeClr val="tx2"/>
                </a:solidFill>
              </a:rPr>
              <a:t>ΕΝΔΙΆΜΕΣΗ ΔΙΑΦΆΝΕΙΑ</a:t>
            </a:r>
          </a:p>
          <a:p>
            <a:r>
              <a:rPr lang="el" altLang="en-US" sz="3480">
                <a:solidFill>
                  <a:schemeClr val="accent4"/>
                </a:solidFill>
              </a:rPr>
              <a:t>ΣΕ ΔΥΟ Ή ΤΡΕΙΣ</a:t>
            </a:r>
          </a:p>
          <a:p>
            <a:r>
              <a:rPr lang="el" altLang="en-US" sz="3480">
                <a:solidFill>
                  <a:schemeClr val="accent4"/>
                </a:solidFill>
              </a:rPr>
              <a:t>ΓΡΑΜΜΕΣ ΕΑΝ ΧΡΕΙΑΖΕΤΑΙ</a:t>
            </a:r>
            <a:endParaRPr lang="en-US" altLang="en-US" sz="3480">
              <a:solidFill>
                <a:schemeClr val="accent1"/>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7039" y="1679455"/>
            <a:ext cx="4278029" cy="3379418"/>
          </a:xfrm>
          <a:prstGeom prst="rect">
            <a:avLst/>
          </a:prstGeom>
        </p:spPr>
      </p:pic>
      <p:grpSp>
        <p:nvGrpSpPr>
          <p:cNvPr id="2" name="Group 1">
            <a:extLst>
              <a:ext uri="{FF2B5EF4-FFF2-40B4-BE49-F238E27FC236}">
                <a16:creationId xmlns:a16="http://schemas.microsoft.com/office/drawing/2014/main" id="{FEBDE31E-3D40-17A2-B624-D1DEB7B2DC69}"/>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4632D46-9AE1-9CE8-BEFC-EDAD8057B8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4B9C11D2-EF51-BDC9-C2A7-BD687E8BE3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17820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7" name="Pilt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4625401" cy="8229600"/>
          </a:xfrm>
          <a:prstGeom prst="rect">
            <a:avLst/>
          </a:prstGeom>
        </p:spPr>
      </p:pic>
      <p:sp>
        <p:nvSpPr>
          <p:cNvPr id="15" name="Freeform 14"/>
          <p:cNvSpPr/>
          <p:nvPr userDrawn="1"/>
        </p:nvSpPr>
        <p:spPr>
          <a:xfrm>
            <a:off x="-1" y="3975225"/>
            <a:ext cx="14630400" cy="4254376"/>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p>
        </p:txBody>
      </p:sp>
      <p:sp>
        <p:nvSpPr>
          <p:cNvPr id="5" name="TextBox 4"/>
          <p:cNvSpPr txBox="1">
            <a:spLocks noChangeArrowheads="1"/>
          </p:cNvSpPr>
          <p:nvPr userDrawn="1"/>
        </p:nvSpPr>
        <p:spPr bwMode="auto">
          <a:xfrm>
            <a:off x="1" y="-1190625"/>
            <a:ext cx="18473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z="2160"/>
          </a:p>
        </p:txBody>
      </p:sp>
      <p:sp>
        <p:nvSpPr>
          <p:cNvPr id="8" name="Text Placeholder 19"/>
          <p:cNvSpPr>
            <a:spLocks noGrp="1"/>
          </p:cNvSpPr>
          <p:nvPr>
            <p:ph type="body" sz="quarter" idx="11" hasCustomPrompt="1"/>
          </p:nvPr>
        </p:nvSpPr>
        <p:spPr>
          <a:xfrm>
            <a:off x="1178884" y="5757507"/>
            <a:ext cx="12191333" cy="1131973"/>
          </a:xfrm>
          <a:prstGeom prst="rect">
            <a:avLst/>
          </a:prstGeom>
        </p:spPr>
        <p:txBody>
          <a:bodyPr lIns="0" tIns="0" rIns="0" bIns="0">
            <a:norm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3840" b="1" cap="all" baseline="0">
                <a:solidFill>
                  <a:srgbClr val="332B60"/>
                </a:solidFill>
                <a:latin typeface="Verdana" charset="0"/>
              </a:defRPr>
            </a:lvl1pPr>
            <a:lvl2pPr marL="0" indent="0">
              <a:spcBef>
                <a:spcPts val="1200"/>
              </a:spcBef>
              <a:buFontTx/>
              <a:buNone/>
              <a:defRPr sz="1920" b="0">
                <a:solidFill>
                  <a:schemeClr val="accent2"/>
                </a:solidFill>
              </a:defRPr>
            </a:lvl2pPr>
          </a:lstStyle>
          <a:p>
            <a:r>
              <a:rPr lang="el" altLang="en-US"/>
              <a:t>Τεχνολογικό Πανεπιστήμιο του Ταλίν</a:t>
            </a:r>
            <a:endParaRPr lang="et-EE" altLang="en-US"/>
          </a:p>
          <a:p>
            <a:pPr>
              <a:lnSpc>
                <a:spcPct val="100000"/>
              </a:lnSpc>
              <a:spcBef>
                <a:spcPts val="0"/>
              </a:spcBef>
            </a:pPr>
            <a:r>
              <a:rPr lang="el" altLang="en-US"/>
              <a:t>ΕΣΘΟΝΙΚΉ ΝΑΥΤΙΚΉ ΑΚΑΔΗΜΊΑ</a:t>
            </a:r>
          </a:p>
          <a:p>
            <a:r>
              <a:rPr lang="el" altLang="en-US" sz="1920" b="0" cap="none">
                <a:solidFill>
                  <a:schemeClr val="accent2"/>
                </a:solidFill>
              </a:rPr>
              <a:t>Kopli 101, 11712 Ταλίν / Tallinna 9, 93811 Kuressaare</a:t>
            </a:r>
          </a:p>
          <a:p>
            <a:pPr>
              <a:spcBef>
                <a:spcPts val="400"/>
              </a:spcBef>
            </a:pPr>
            <a:r>
              <a:rPr lang="el" altLang="en-US" sz="1920" b="0" cap="none">
                <a:solidFill>
                  <a:schemeClr val="accent2"/>
                </a:solidFill>
              </a:rPr>
              <a:t>Τηλ 613 5500</a:t>
            </a:r>
            <a:endParaRPr lang="en-US" altLang="en-US" sz="1920" cap="none">
              <a:solidFill>
                <a:schemeClr val="accent2"/>
              </a:solidFill>
            </a:endParaRPr>
          </a:p>
          <a:p>
            <a:pPr>
              <a:spcBef>
                <a:spcPts val="400"/>
              </a:spcBef>
            </a:pPr>
            <a:r>
              <a:rPr lang="el" altLang="en-US" sz="1920" cap="none">
                <a:solidFill>
                  <a:schemeClr val="accent2"/>
                </a:solidFill>
                <a:latin typeface="Verdana" panose="020B0604030504040204" pitchFamily="34" charset="0"/>
              </a:rPr>
              <a:t>t</a:t>
            </a:r>
            <a:r>
              <a:rPr lang="el" altLang="en-US" sz="1920" cap="none" err="1">
                <a:solidFill>
                  <a:schemeClr val="accent2"/>
                </a:solidFill>
                <a:latin typeface="Verdana" panose="020B0604030504040204" pitchFamily="34" charset="0"/>
              </a:rPr>
              <a:t>altech.ee/mereakadeemia</a:t>
            </a:r>
            <a:endParaRPr lang="en-US" altLang="en-US" sz="1920" cap="none">
              <a:solidFill>
                <a:schemeClr val="accent2"/>
              </a:solidFill>
            </a:endParaRPr>
          </a:p>
          <a:p>
            <a:pPr>
              <a:lnSpc>
                <a:spcPct val="100000"/>
              </a:lnSpc>
              <a:spcBef>
                <a:spcPts val="0"/>
              </a:spcBef>
            </a:pPr>
            <a:endParaRPr lang="en-US" altLang="en-US"/>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7039" y="1679455"/>
            <a:ext cx="4278029" cy="3379418"/>
          </a:xfrm>
          <a:prstGeom prst="rect">
            <a:avLst/>
          </a:prstGeom>
        </p:spPr>
      </p:pic>
      <p:grpSp>
        <p:nvGrpSpPr>
          <p:cNvPr id="2" name="Group 1">
            <a:extLst>
              <a:ext uri="{FF2B5EF4-FFF2-40B4-BE49-F238E27FC236}">
                <a16:creationId xmlns:a16="http://schemas.microsoft.com/office/drawing/2014/main" id="{9F2C5FC7-CA50-79B7-9800-017D1B752039}"/>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AC95A7A8-32F6-8663-A4F3-3B22EDB61F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F08A99D-C8F4-65C8-CB6D-B90CC4A8C2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94612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83FC00E-FB73-5866-804B-05B6AC28FC3B}"/>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85E278AA-07D8-B673-999F-56C9D02BC5B1}"/>
              </a:ext>
            </a:extLst>
          </p:cNvPr>
          <p:cNvSpPr>
            <a:spLocks noGrp="1"/>
          </p:cNvSpPr>
          <p:nvPr>
            <p:ph type="title"/>
          </p:nvPr>
        </p:nvSpPr>
        <p:spPr/>
        <p:txBody>
          <a:bodyPr/>
          <a:lstStyle>
            <a:lvl1pPr>
              <a:defRPr>
                <a:solidFill>
                  <a:srgbClr val="21274F"/>
                </a:solidFill>
              </a:defRPr>
            </a:lvl1pPr>
          </a:lstStyle>
          <a:p>
            <a:r>
              <a:rPr lang="el"/>
              <a:t>Κάντε κλικ για να επεξεργαστείτε το στυλ</a:t>
            </a:r>
          </a:p>
        </p:txBody>
      </p:sp>
      <p:sp>
        <p:nvSpPr>
          <p:cNvPr id="3" name="Tijdelijke aanduiding voor inhoud 2">
            <a:extLst>
              <a:ext uri="{FF2B5EF4-FFF2-40B4-BE49-F238E27FC236}">
                <a16:creationId xmlns:a16="http://schemas.microsoft.com/office/drawing/2014/main" id="{6D3EFD40-45DE-E0FD-A411-5B3A7DC16A71}"/>
              </a:ext>
            </a:extLst>
          </p:cNvPr>
          <p:cNvSpPr>
            <a:spLocks noGrp="1"/>
          </p:cNvSpPr>
          <p:nvPr>
            <p:ph idx="1"/>
          </p:nvPr>
        </p:nvSpPr>
        <p:spPr/>
        <p:txBody>
          <a:bodyPr/>
          <a:lstStyle>
            <a:lvl1pPr>
              <a:defRPr>
                <a:solidFill>
                  <a:srgbClr val="21274F"/>
                </a:solidFill>
              </a:defRPr>
            </a:lvl1pPr>
            <a:lvl2pPr>
              <a:defRPr>
                <a:solidFill>
                  <a:srgbClr val="21274F"/>
                </a:solidFill>
              </a:defRPr>
            </a:lvl2pPr>
            <a:lvl3pPr>
              <a:defRPr>
                <a:solidFill>
                  <a:srgbClr val="21274F"/>
                </a:solidFill>
              </a:defRPr>
            </a:lvl3pPr>
            <a:lvl4pPr>
              <a:defRPr>
                <a:solidFill>
                  <a:srgbClr val="21274F"/>
                </a:solidFill>
              </a:defRPr>
            </a:lvl4pPr>
            <a:lvl5pPr>
              <a:defRPr>
                <a:solidFill>
                  <a:srgbClr val="21274F"/>
                </a:solidFill>
              </a:defRPr>
            </a:lvl5pPr>
          </a:lstStyle>
          <a:p>
            <a:pPr lvl="0"/>
            <a:r>
              <a:rPr lang="el"/>
              <a:t>Κάντε κλικ για να επεξεργαστείτε το στυλ κειμένου του μοντέλου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Tijdelijke aanduiding voor datum 3">
            <a:extLst>
              <a:ext uri="{FF2B5EF4-FFF2-40B4-BE49-F238E27FC236}">
                <a16:creationId xmlns:a16="http://schemas.microsoft.com/office/drawing/2014/main" id="{BE73B88C-1EE2-3D95-0DA6-DD930F27F9FF}"/>
              </a:ext>
            </a:extLst>
          </p:cNvPr>
          <p:cNvSpPr>
            <a:spLocks noGrp="1"/>
          </p:cNvSpPr>
          <p:nvPr>
            <p:ph type="dt" sz="half" idx="10"/>
          </p:nvPr>
        </p:nvSpPr>
        <p:spPr/>
        <p:txBody>
          <a:bodyPr/>
          <a:lstStyle/>
          <a:p>
            <a:fld id="{953C67B8-CDEF-9241-AD81-3CFA52821425}" type="datetimeFigureOut">
              <a:rPr lang="nl-NL" smtClean="0"/>
              <a:t>16-2-2026</a:t>
            </a:fld>
            <a:endParaRPr lang="nl-NL"/>
          </a:p>
        </p:txBody>
      </p:sp>
      <p:sp>
        <p:nvSpPr>
          <p:cNvPr id="5" name="Tijdelijke aanduiding voor voettekst 4">
            <a:extLst>
              <a:ext uri="{FF2B5EF4-FFF2-40B4-BE49-F238E27FC236}">
                <a16:creationId xmlns:a16="http://schemas.microsoft.com/office/drawing/2014/main" id="{C79C1497-513F-A582-1C08-3C533E87EA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E00D4F-4F30-637B-E316-165327AB77A9}"/>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8" name="Group 7">
            <a:extLst>
              <a:ext uri="{FF2B5EF4-FFF2-40B4-BE49-F238E27FC236}">
                <a16:creationId xmlns:a16="http://schemas.microsoft.com/office/drawing/2014/main" id="{BEDE40B9-7205-323B-8928-F6E274B58157}"/>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6D1E6D2E-9B1E-1994-C7CE-31E3EBA397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95BB505-3ACB-C27C-A4A0-CCA43DDF63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10785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8" name="Afbeelding 7" descr="Εικόνα με εξωτερικό, ουρανό, πουλί&#10;&#10;Περιγραφή που δημιουργείται αυτόματα">
            <a:extLst>
              <a:ext uri="{FF2B5EF4-FFF2-40B4-BE49-F238E27FC236}">
                <a16:creationId xmlns:a16="http://schemas.microsoft.com/office/drawing/2014/main" id="{5C793ED7-EA6B-5232-D748-DC95A19B26FC}"/>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54D84B02-589D-0625-B05D-64215D87D0DF}"/>
              </a:ext>
            </a:extLst>
          </p:cNvPr>
          <p:cNvSpPr>
            <a:spLocks noGrp="1"/>
          </p:cNvSpPr>
          <p:nvPr>
            <p:ph type="title"/>
          </p:nvPr>
        </p:nvSpPr>
        <p:spPr>
          <a:xfrm>
            <a:off x="998220" y="2270103"/>
            <a:ext cx="12618720" cy="3689396"/>
          </a:xfrm>
        </p:spPr>
        <p:txBody>
          <a:bodyPr anchor="ctr" anchorCtr="0"/>
          <a:lstStyle>
            <a:lvl1pPr>
              <a:defRPr sz="7200">
                <a:solidFill>
                  <a:srgbClr val="21274F"/>
                </a:solidFill>
              </a:defRPr>
            </a:lvl1pPr>
          </a:lstStyle>
          <a:p>
            <a:r>
              <a:rPr lang="el"/>
              <a:t>Κάντε κλικ για να επεξεργαστείτε το στυλ</a:t>
            </a:r>
          </a:p>
        </p:txBody>
      </p:sp>
      <p:grpSp>
        <p:nvGrpSpPr>
          <p:cNvPr id="4" name="Group 3">
            <a:extLst>
              <a:ext uri="{FF2B5EF4-FFF2-40B4-BE49-F238E27FC236}">
                <a16:creationId xmlns:a16="http://schemas.microsoft.com/office/drawing/2014/main" id="{290E21F3-C455-2545-D78A-A39538217707}"/>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7E54329-D538-C7C9-1CA8-B05EF03EE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AE61203-5E32-0261-9D6B-748FABB5A0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33823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363BDAF-255D-B87C-9138-0DAB2D866AE2}"/>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DB00243E-923A-BB70-149A-DCD0E692DB05}"/>
              </a:ext>
            </a:extLst>
          </p:cNvPr>
          <p:cNvSpPr>
            <a:spLocks noGrp="1"/>
          </p:cNvSpPr>
          <p:nvPr>
            <p:ph type="title"/>
          </p:nvPr>
        </p:nvSpPr>
        <p:spPr/>
        <p:txBody>
          <a:bodyPr/>
          <a:lstStyle/>
          <a:p>
            <a:r>
              <a:rPr lang="el"/>
              <a:t>Κάντε κλικ για να επεξεργαστείτε το στυλ</a:t>
            </a:r>
          </a:p>
        </p:txBody>
      </p:sp>
      <p:sp>
        <p:nvSpPr>
          <p:cNvPr id="3" name="Tijdelijke aanduiding voor inhoud 2">
            <a:extLst>
              <a:ext uri="{FF2B5EF4-FFF2-40B4-BE49-F238E27FC236}">
                <a16:creationId xmlns:a16="http://schemas.microsoft.com/office/drawing/2014/main" id="{4312CEC8-C962-DEDC-C056-0CE31FABF668}"/>
              </a:ext>
            </a:extLst>
          </p:cNvPr>
          <p:cNvSpPr>
            <a:spLocks noGrp="1"/>
          </p:cNvSpPr>
          <p:nvPr>
            <p:ph sz="half" idx="1"/>
          </p:nvPr>
        </p:nvSpPr>
        <p:spPr>
          <a:xfrm>
            <a:off x="1005840" y="2190750"/>
            <a:ext cx="6217920" cy="5221606"/>
          </a:xfrm>
        </p:spPr>
        <p:txBody>
          <a:bodyPr/>
          <a:lstStyle/>
          <a:p>
            <a:pPr lvl="0"/>
            <a:r>
              <a:rPr lang="el"/>
              <a:t>Κάντε κλικ για να επεξεργαστείτε το στυλ κειμένου του μοντέλου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Tijdelijke aanduiding voor inhoud 3">
            <a:extLst>
              <a:ext uri="{FF2B5EF4-FFF2-40B4-BE49-F238E27FC236}">
                <a16:creationId xmlns:a16="http://schemas.microsoft.com/office/drawing/2014/main" id="{0CE89094-E8FC-484B-1F15-AB3743C2F995}"/>
              </a:ext>
            </a:extLst>
          </p:cNvPr>
          <p:cNvSpPr>
            <a:spLocks noGrp="1"/>
          </p:cNvSpPr>
          <p:nvPr>
            <p:ph sz="half" idx="2"/>
          </p:nvPr>
        </p:nvSpPr>
        <p:spPr>
          <a:xfrm>
            <a:off x="7406640" y="2190750"/>
            <a:ext cx="6217920" cy="5221606"/>
          </a:xfrm>
        </p:spPr>
        <p:txBody>
          <a:bodyPr/>
          <a:lstStyle/>
          <a:p>
            <a:pPr lvl="0"/>
            <a:r>
              <a:rPr lang="el"/>
              <a:t>Κάντε κλικ για να επεξεργαστείτε το στυλ κειμένου του μοντέλου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ijdelijke aanduiding voor datum 4">
            <a:extLst>
              <a:ext uri="{FF2B5EF4-FFF2-40B4-BE49-F238E27FC236}">
                <a16:creationId xmlns:a16="http://schemas.microsoft.com/office/drawing/2014/main" id="{AA7F71E8-C810-D68D-6B2D-461BA6F92336}"/>
              </a:ext>
            </a:extLst>
          </p:cNvPr>
          <p:cNvSpPr>
            <a:spLocks noGrp="1"/>
          </p:cNvSpPr>
          <p:nvPr>
            <p:ph type="dt" sz="half" idx="10"/>
          </p:nvPr>
        </p:nvSpPr>
        <p:spPr/>
        <p:txBody>
          <a:bodyPr/>
          <a:lstStyle/>
          <a:p>
            <a:fld id="{953C67B8-CDEF-9241-AD81-3CFA52821425}" type="datetimeFigureOut">
              <a:rPr lang="nl-NL" smtClean="0"/>
              <a:t>16-2-2026</a:t>
            </a:fld>
            <a:endParaRPr lang="nl-NL"/>
          </a:p>
        </p:txBody>
      </p:sp>
      <p:sp>
        <p:nvSpPr>
          <p:cNvPr id="6" name="Tijdelijke aanduiding voor voettekst 5">
            <a:extLst>
              <a:ext uri="{FF2B5EF4-FFF2-40B4-BE49-F238E27FC236}">
                <a16:creationId xmlns:a16="http://schemas.microsoft.com/office/drawing/2014/main" id="{01EDCC4C-A008-4570-DB94-C9F8E199140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9474A8-68F7-7EFF-1808-0BB6ED402961}"/>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10" name="Group 9">
            <a:extLst>
              <a:ext uri="{FF2B5EF4-FFF2-40B4-BE49-F238E27FC236}">
                <a16:creationId xmlns:a16="http://schemas.microsoft.com/office/drawing/2014/main" id="{734C4627-6B08-32F0-B730-F77EEAE58D12}"/>
              </a:ext>
            </a:extLst>
          </p:cNvPr>
          <p:cNvGrpSpPr/>
          <p:nvPr userDrawn="1"/>
        </p:nvGrpSpPr>
        <p:grpSpPr>
          <a:xfrm>
            <a:off x="10972801" y="7594540"/>
            <a:ext cx="2591913" cy="481557"/>
            <a:chOff x="5179092" y="5483822"/>
            <a:chExt cx="3294001" cy="612000"/>
          </a:xfrm>
        </p:grpSpPr>
        <p:pic>
          <p:nvPicPr>
            <p:cNvPr id="11" name="Picture 10">
              <a:extLst>
                <a:ext uri="{FF2B5EF4-FFF2-40B4-BE49-F238E27FC236}">
                  <a16:creationId xmlns:a16="http://schemas.microsoft.com/office/drawing/2014/main" id="{295D4215-2A40-A243-277D-7F109E9D4E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05B27485-0DE7-2FE3-331C-8F15E6EF24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4454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19A326F-B356-F561-4263-86BCC0AAB759}"/>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95D148CB-8940-740F-5165-2EC3CFD8116B}"/>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a:t>
            </a:r>
          </a:p>
        </p:txBody>
      </p:sp>
      <p:sp>
        <p:nvSpPr>
          <p:cNvPr id="3" name="Tijdelijke aanduiding voor tekst 2">
            <a:extLst>
              <a:ext uri="{FF2B5EF4-FFF2-40B4-BE49-F238E27FC236}">
                <a16:creationId xmlns:a16="http://schemas.microsoft.com/office/drawing/2014/main" id="{3DC9CBF8-2920-B4FD-3A65-68F9C9AA9F86}"/>
              </a:ext>
            </a:extLst>
          </p:cNvPr>
          <p:cNvSpPr>
            <a:spLocks noGrp="1"/>
          </p:cNvSpPr>
          <p:nvPr>
            <p:ph type="body" idx="1"/>
          </p:nvPr>
        </p:nvSpPr>
        <p:spPr>
          <a:xfrm>
            <a:off x="1007746" y="2017396"/>
            <a:ext cx="6189344" cy="988694"/>
          </a:xfrm>
        </p:spPr>
        <p:txBody>
          <a:bodyPr anchor="b"/>
          <a:lstStyle>
            <a:lvl1pPr marL="0" indent="0">
              <a:buNone/>
              <a:defRPr sz="2880" b="1">
                <a:solidFill>
                  <a:srgbClr val="2E4E9C"/>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το στυλ κειμένου του μοντέλου</a:t>
            </a:r>
          </a:p>
        </p:txBody>
      </p:sp>
      <p:sp>
        <p:nvSpPr>
          <p:cNvPr id="4" name="Tijdelijke aanduiding voor inhoud 3">
            <a:extLst>
              <a:ext uri="{FF2B5EF4-FFF2-40B4-BE49-F238E27FC236}">
                <a16:creationId xmlns:a16="http://schemas.microsoft.com/office/drawing/2014/main" id="{30BD4088-131F-B017-CABA-C212D08ED520}"/>
              </a:ext>
            </a:extLst>
          </p:cNvPr>
          <p:cNvSpPr>
            <a:spLocks noGrp="1"/>
          </p:cNvSpPr>
          <p:nvPr>
            <p:ph sz="half" idx="2"/>
          </p:nvPr>
        </p:nvSpPr>
        <p:spPr>
          <a:xfrm>
            <a:off x="1007746" y="3006090"/>
            <a:ext cx="6189344" cy="4421506"/>
          </a:xfrm>
        </p:spPr>
        <p:txBody>
          <a:bodyPr/>
          <a:lstStyle/>
          <a:p>
            <a:pPr lvl="0"/>
            <a:r>
              <a:rPr lang="el"/>
              <a:t>Κάντε κλικ για να επεξεργαστείτε το στυλ κειμένου του μοντέλου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ijdelijke aanduiding voor tekst 4">
            <a:extLst>
              <a:ext uri="{FF2B5EF4-FFF2-40B4-BE49-F238E27FC236}">
                <a16:creationId xmlns:a16="http://schemas.microsoft.com/office/drawing/2014/main" id="{2777DFF0-1EEA-3444-1E36-265D0CB69F42}"/>
              </a:ext>
            </a:extLst>
          </p:cNvPr>
          <p:cNvSpPr>
            <a:spLocks noGrp="1"/>
          </p:cNvSpPr>
          <p:nvPr>
            <p:ph type="body" sz="quarter" idx="3"/>
          </p:nvPr>
        </p:nvSpPr>
        <p:spPr>
          <a:xfrm>
            <a:off x="7406640" y="2017396"/>
            <a:ext cx="6219826" cy="988694"/>
          </a:xfrm>
        </p:spPr>
        <p:txBody>
          <a:bodyPr anchor="b"/>
          <a:lstStyle>
            <a:lvl1pPr marL="0" indent="0">
              <a:buNone/>
              <a:defRPr sz="2880" b="1">
                <a:solidFill>
                  <a:srgbClr val="2E4E9C"/>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το στυλ κειμένου του μοντέλου</a:t>
            </a:r>
          </a:p>
        </p:txBody>
      </p:sp>
      <p:sp>
        <p:nvSpPr>
          <p:cNvPr id="6" name="Tijdelijke aanduiding voor inhoud 5">
            <a:extLst>
              <a:ext uri="{FF2B5EF4-FFF2-40B4-BE49-F238E27FC236}">
                <a16:creationId xmlns:a16="http://schemas.microsoft.com/office/drawing/2014/main" id="{6B713E11-EABB-BB60-8F53-B1CA26609BD4}"/>
              </a:ext>
            </a:extLst>
          </p:cNvPr>
          <p:cNvSpPr>
            <a:spLocks noGrp="1"/>
          </p:cNvSpPr>
          <p:nvPr>
            <p:ph sz="quarter" idx="4"/>
          </p:nvPr>
        </p:nvSpPr>
        <p:spPr>
          <a:xfrm>
            <a:off x="7406640" y="3006090"/>
            <a:ext cx="6219826" cy="4421506"/>
          </a:xfrm>
        </p:spPr>
        <p:txBody>
          <a:bodyPr/>
          <a:lstStyle/>
          <a:p>
            <a:pPr lvl="0"/>
            <a:r>
              <a:rPr lang="el"/>
              <a:t>Κάντε κλικ για να επεξεργαστείτε το στυλ κειμένου του μοντέλου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Tijdelijke aanduiding voor datum 6">
            <a:extLst>
              <a:ext uri="{FF2B5EF4-FFF2-40B4-BE49-F238E27FC236}">
                <a16:creationId xmlns:a16="http://schemas.microsoft.com/office/drawing/2014/main" id="{0E48BB14-25A4-7B57-AEB3-953A41091971}"/>
              </a:ext>
            </a:extLst>
          </p:cNvPr>
          <p:cNvSpPr>
            <a:spLocks noGrp="1"/>
          </p:cNvSpPr>
          <p:nvPr>
            <p:ph type="dt" sz="half" idx="10"/>
          </p:nvPr>
        </p:nvSpPr>
        <p:spPr/>
        <p:txBody>
          <a:bodyPr/>
          <a:lstStyle/>
          <a:p>
            <a:fld id="{953C67B8-CDEF-9241-AD81-3CFA52821425}" type="datetimeFigureOut">
              <a:rPr lang="nl-NL" smtClean="0"/>
              <a:t>16-2-2026</a:t>
            </a:fld>
            <a:endParaRPr lang="nl-NL"/>
          </a:p>
        </p:txBody>
      </p:sp>
      <p:sp>
        <p:nvSpPr>
          <p:cNvPr id="8" name="Tijdelijke aanduiding voor voettekst 7">
            <a:extLst>
              <a:ext uri="{FF2B5EF4-FFF2-40B4-BE49-F238E27FC236}">
                <a16:creationId xmlns:a16="http://schemas.microsoft.com/office/drawing/2014/main" id="{E4FFCB64-BA8B-1268-486D-8BC8184D27E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DF8FD10-B60F-F51A-4F38-8C101D3A8B9B}"/>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12" name="Group 11">
            <a:extLst>
              <a:ext uri="{FF2B5EF4-FFF2-40B4-BE49-F238E27FC236}">
                <a16:creationId xmlns:a16="http://schemas.microsoft.com/office/drawing/2014/main" id="{C53E00DA-14B5-36F0-ED29-3A96CF97F9B6}"/>
              </a:ext>
            </a:extLst>
          </p:cNvPr>
          <p:cNvGrpSpPr/>
          <p:nvPr userDrawn="1"/>
        </p:nvGrpSpPr>
        <p:grpSpPr>
          <a:xfrm>
            <a:off x="10972801" y="7594540"/>
            <a:ext cx="2591913" cy="481557"/>
            <a:chOff x="5179092" y="5483822"/>
            <a:chExt cx="3294001" cy="612000"/>
          </a:xfrm>
        </p:grpSpPr>
        <p:pic>
          <p:nvPicPr>
            <p:cNvPr id="13" name="Picture 12">
              <a:extLst>
                <a:ext uri="{FF2B5EF4-FFF2-40B4-BE49-F238E27FC236}">
                  <a16:creationId xmlns:a16="http://schemas.microsoft.com/office/drawing/2014/main" id="{44A0A8DC-58C7-0AAD-F952-E6817768BA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4" name="Picture 13">
              <a:extLst>
                <a:ext uri="{FF2B5EF4-FFF2-40B4-BE49-F238E27FC236}">
                  <a16:creationId xmlns:a16="http://schemas.microsoft.com/office/drawing/2014/main" id="{E30D2381-719D-1ABA-FD17-EDF097955D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8308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Afbeelding 7" descr="Εικόνα με λευκό&#10;&#10;Περιγραφή που δημιουργείται αυτόματα">
            <a:extLst>
              <a:ext uri="{FF2B5EF4-FFF2-40B4-BE49-F238E27FC236}">
                <a16:creationId xmlns:a16="http://schemas.microsoft.com/office/drawing/2014/main" id="{326ABC0E-430C-AF60-2367-35BCF99C188E}"/>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124636D1-8732-D207-91F4-4918FD77B86A}"/>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a:t>
            </a:r>
          </a:p>
        </p:txBody>
      </p:sp>
      <p:sp>
        <p:nvSpPr>
          <p:cNvPr id="3" name="Tijdelijke aanduiding voor afbeelding 2">
            <a:extLst>
              <a:ext uri="{FF2B5EF4-FFF2-40B4-BE49-F238E27FC236}">
                <a16:creationId xmlns:a16="http://schemas.microsoft.com/office/drawing/2014/main" id="{8143D10D-8363-83ED-4052-087C93222728}"/>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l"/>
              <a:t>Κάντε κλικ στο εικονίδιο για να προσθέσετε μια εικόνα</a:t>
            </a:r>
          </a:p>
        </p:txBody>
      </p:sp>
      <p:sp>
        <p:nvSpPr>
          <p:cNvPr id="4" name="Tijdelijke aanduiding voor tekst 3">
            <a:extLst>
              <a:ext uri="{FF2B5EF4-FFF2-40B4-BE49-F238E27FC236}">
                <a16:creationId xmlns:a16="http://schemas.microsoft.com/office/drawing/2014/main" id="{DA47A23F-79F6-4A3A-75E6-CD639ED9A822}"/>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το στυλ κειμένου του μοντέλου</a:t>
            </a:r>
          </a:p>
        </p:txBody>
      </p:sp>
      <p:sp>
        <p:nvSpPr>
          <p:cNvPr id="5" name="Tijdelijke aanduiding voor datum 4">
            <a:extLst>
              <a:ext uri="{FF2B5EF4-FFF2-40B4-BE49-F238E27FC236}">
                <a16:creationId xmlns:a16="http://schemas.microsoft.com/office/drawing/2014/main" id="{B0499C23-8414-8C31-0008-7AFC044C2598}"/>
              </a:ext>
            </a:extLst>
          </p:cNvPr>
          <p:cNvSpPr>
            <a:spLocks noGrp="1"/>
          </p:cNvSpPr>
          <p:nvPr>
            <p:ph type="dt" sz="half" idx="10"/>
          </p:nvPr>
        </p:nvSpPr>
        <p:spPr/>
        <p:txBody>
          <a:bodyPr/>
          <a:lstStyle/>
          <a:p>
            <a:fld id="{953C67B8-CDEF-9241-AD81-3CFA52821425}" type="datetimeFigureOut">
              <a:rPr lang="nl-NL" smtClean="0"/>
              <a:t>16-2-2026</a:t>
            </a:fld>
            <a:endParaRPr lang="nl-NL"/>
          </a:p>
        </p:txBody>
      </p:sp>
      <p:sp>
        <p:nvSpPr>
          <p:cNvPr id="6" name="Tijdelijke aanduiding voor voettekst 5">
            <a:extLst>
              <a:ext uri="{FF2B5EF4-FFF2-40B4-BE49-F238E27FC236}">
                <a16:creationId xmlns:a16="http://schemas.microsoft.com/office/drawing/2014/main" id="{CF60957F-485E-41EF-9AFF-FD44C0FF4B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1FBCB0D-20DA-20BD-DAA7-B1266925DC5D}"/>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10" name="Group 9">
            <a:extLst>
              <a:ext uri="{FF2B5EF4-FFF2-40B4-BE49-F238E27FC236}">
                <a16:creationId xmlns:a16="http://schemas.microsoft.com/office/drawing/2014/main" id="{EC7996A5-3CA8-A5EA-4287-F3F9EE93C8C7}"/>
              </a:ext>
            </a:extLst>
          </p:cNvPr>
          <p:cNvGrpSpPr/>
          <p:nvPr userDrawn="1"/>
        </p:nvGrpSpPr>
        <p:grpSpPr>
          <a:xfrm>
            <a:off x="10972801" y="7594540"/>
            <a:ext cx="2591913" cy="481557"/>
            <a:chOff x="5179092" y="5483822"/>
            <a:chExt cx="3294001" cy="612000"/>
          </a:xfrm>
        </p:grpSpPr>
        <p:pic>
          <p:nvPicPr>
            <p:cNvPr id="11" name="Picture 10">
              <a:extLst>
                <a:ext uri="{FF2B5EF4-FFF2-40B4-BE49-F238E27FC236}">
                  <a16:creationId xmlns:a16="http://schemas.microsoft.com/office/drawing/2014/main" id="{82004124-727A-2EF9-E7DA-A74A64D6CD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36053D7D-E240-BA95-D3C9-4BC66A458E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64301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8491847-6D06-FE23-FF0B-EB7ED994F689}"/>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AA26E1E5-F4E8-AAE2-B1C8-6F32C2474137}"/>
              </a:ext>
            </a:extLst>
          </p:cNvPr>
          <p:cNvSpPr>
            <a:spLocks noGrp="1"/>
          </p:cNvSpPr>
          <p:nvPr>
            <p:ph type="title"/>
          </p:nvPr>
        </p:nvSpPr>
        <p:spPr/>
        <p:txBody>
          <a:bodyPr/>
          <a:lstStyle/>
          <a:p>
            <a:r>
              <a:rPr lang="el"/>
              <a:t>Κάντε κλικ για να επεξεργαστείτε το στυλ</a:t>
            </a:r>
          </a:p>
        </p:txBody>
      </p:sp>
      <p:sp>
        <p:nvSpPr>
          <p:cNvPr id="3" name="Tijdelijke aanduiding voor datum 2">
            <a:extLst>
              <a:ext uri="{FF2B5EF4-FFF2-40B4-BE49-F238E27FC236}">
                <a16:creationId xmlns:a16="http://schemas.microsoft.com/office/drawing/2014/main" id="{C8E1DB01-4A14-A5B6-7026-FDE0C8D5647F}"/>
              </a:ext>
            </a:extLst>
          </p:cNvPr>
          <p:cNvSpPr>
            <a:spLocks noGrp="1"/>
          </p:cNvSpPr>
          <p:nvPr>
            <p:ph type="dt" sz="half" idx="10"/>
          </p:nvPr>
        </p:nvSpPr>
        <p:spPr/>
        <p:txBody>
          <a:bodyPr/>
          <a:lstStyle/>
          <a:p>
            <a:fld id="{953C67B8-CDEF-9241-AD81-3CFA52821425}" type="datetimeFigureOut">
              <a:rPr lang="nl-NL" smtClean="0"/>
              <a:t>16-2-2026</a:t>
            </a:fld>
            <a:endParaRPr lang="nl-NL"/>
          </a:p>
        </p:txBody>
      </p:sp>
      <p:sp>
        <p:nvSpPr>
          <p:cNvPr id="4" name="Tijdelijke aanduiding voor voettekst 3">
            <a:extLst>
              <a:ext uri="{FF2B5EF4-FFF2-40B4-BE49-F238E27FC236}">
                <a16:creationId xmlns:a16="http://schemas.microsoft.com/office/drawing/2014/main" id="{D99DF93F-FE4E-8258-638B-3442CAE9E36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18F2F6E-8996-2A61-F2C3-07B7931488B7}"/>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7" name="Group 6">
            <a:extLst>
              <a:ext uri="{FF2B5EF4-FFF2-40B4-BE49-F238E27FC236}">
                <a16:creationId xmlns:a16="http://schemas.microsoft.com/office/drawing/2014/main" id="{A5E9C54D-211C-5790-8B4A-75BA49DB426D}"/>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56CC9680-2280-762B-699F-65AF52E1A0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97FBE63B-A083-2CC4-9C94-11AC6ED594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52210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480C1BF-2B3D-9D33-D5B3-5C360BCD350F}"/>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jdelijke aanduiding voor datum 1">
            <a:extLst>
              <a:ext uri="{FF2B5EF4-FFF2-40B4-BE49-F238E27FC236}">
                <a16:creationId xmlns:a16="http://schemas.microsoft.com/office/drawing/2014/main" id="{7CAC1CF2-3054-ED7B-52EF-C5CEEEE9B355}"/>
              </a:ext>
            </a:extLst>
          </p:cNvPr>
          <p:cNvSpPr>
            <a:spLocks noGrp="1"/>
          </p:cNvSpPr>
          <p:nvPr>
            <p:ph type="dt" sz="half" idx="10"/>
          </p:nvPr>
        </p:nvSpPr>
        <p:spPr/>
        <p:txBody>
          <a:bodyPr/>
          <a:lstStyle/>
          <a:p>
            <a:fld id="{953C67B8-CDEF-9241-AD81-3CFA52821425}" type="datetimeFigureOut">
              <a:rPr lang="nl-NL" smtClean="0"/>
              <a:t>16-2-2026</a:t>
            </a:fld>
            <a:endParaRPr lang="nl-NL"/>
          </a:p>
        </p:txBody>
      </p:sp>
      <p:sp>
        <p:nvSpPr>
          <p:cNvPr id="3" name="Tijdelijke aanduiding voor voettekst 2">
            <a:extLst>
              <a:ext uri="{FF2B5EF4-FFF2-40B4-BE49-F238E27FC236}">
                <a16:creationId xmlns:a16="http://schemas.microsoft.com/office/drawing/2014/main" id="{6F387819-DBF2-E4DC-2F5E-CE2037DFD3A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BB7D193-0069-886C-D323-ED5EC1072251}"/>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7" name="Group 6">
            <a:extLst>
              <a:ext uri="{FF2B5EF4-FFF2-40B4-BE49-F238E27FC236}">
                <a16:creationId xmlns:a16="http://schemas.microsoft.com/office/drawing/2014/main" id="{EBA0C0C1-8105-C1F6-461D-A33FBA3381C4}"/>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AF00833B-7C3D-6DC7-54A0-7265E3CC25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10D213D7-27F3-352D-FDA3-EF57C1751F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61638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1" y="659130"/>
            <a:ext cx="12593420" cy="96332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l"/>
              <a:t>ΕΝΔΙΆΜΕΣΗ ΔΙΑΦΆΝΕΙΑ</a:t>
            </a:r>
          </a:p>
          <a:p>
            <a:pPr lvl="0"/>
            <a:r>
              <a:rPr lang="el"/>
              <a:t>ΣΕ ΔΎΟ ΓΡΑΜΜΈΣ ΕΆΝ ΕΊΝΑΙ ΑΠΑΡΑΊΤΗΤΟ</a:t>
            </a:r>
            <a:endParaRPr lang="en-US"/>
          </a:p>
        </p:txBody>
      </p:sp>
      <p:sp>
        <p:nvSpPr>
          <p:cNvPr id="14" name="Chart Placeholder 13"/>
          <p:cNvSpPr>
            <a:spLocks noGrp="1"/>
          </p:cNvSpPr>
          <p:nvPr>
            <p:ph type="chart" sz="quarter" idx="15" hasCustomPrompt="1"/>
          </p:nvPr>
        </p:nvSpPr>
        <p:spPr>
          <a:xfrm>
            <a:off x="2620198" y="3893130"/>
            <a:ext cx="10548533" cy="30370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ένα γράφημα</a:t>
            </a:r>
          </a:p>
        </p:txBody>
      </p:sp>
      <p:sp>
        <p:nvSpPr>
          <p:cNvPr id="16" name="Text Placeholder 15"/>
          <p:cNvSpPr>
            <a:spLocks noGrp="1"/>
          </p:cNvSpPr>
          <p:nvPr>
            <p:ph type="body" sz="quarter" idx="16" hasCustomPrompt="1"/>
          </p:nvPr>
        </p:nvSpPr>
        <p:spPr>
          <a:xfrm>
            <a:off x="2606040" y="2573992"/>
            <a:ext cx="10548533" cy="1082168"/>
          </a:xfrm>
          <a:prstGeom prst="rect">
            <a:avLst/>
          </a:prstGeom>
        </p:spPr>
        <p:txBody>
          <a:bodyPr lIns="0" tIns="0" rIns="0" bIns="0"/>
          <a:lstStyle>
            <a:lvl1pPr marL="274320" indent="-274320">
              <a:buClr>
                <a:schemeClr val="accent4"/>
              </a:buClr>
              <a:buFont typeface="Wingdings" panose="05000000000000000000" pitchFamily="2" charset="2"/>
              <a:buChar char="§"/>
              <a:defRPr sz="2160" baseline="0">
                <a:solidFill>
                  <a:srgbClr val="332B60"/>
                </a:solidFill>
                <a:latin typeface="Verdana" charset="0"/>
              </a:defRPr>
            </a:lvl1pPr>
            <a:lvl2pPr marL="891540" indent="-34290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645920" indent="0">
              <a:buFont typeface="Verdana" panose="020B0604030504040204" pitchFamily="34" charset="0"/>
              <a:buNone/>
              <a:defRPr/>
            </a:lvl4pPr>
          </a:lstStyle>
          <a:p>
            <a:pPr lvl="0"/>
            <a:r>
              <a:rPr lang="el" err="1"/>
              <a:t>Επεξεργαστείτε το κείμενο εδώ</a:t>
            </a:r>
            <a:endParaRPr lang="et-EE"/>
          </a:p>
          <a:p>
            <a:pPr lvl="1"/>
            <a:r>
              <a:rPr lang="el" err="1"/>
              <a:t>Επεξεργαστείτε το κείμενο εδώ</a:t>
            </a:r>
            <a:endParaRPr lang="et-EE"/>
          </a:p>
          <a:p>
            <a:pPr lvl="2"/>
            <a:r>
              <a:rPr lang="el" err="1"/>
              <a:t>Επεξεργαστείτε το κείμενο εδώ</a:t>
            </a:r>
            <a:endParaRPr lang="et-EE"/>
          </a:p>
          <a:p>
            <a:pPr lvl="2"/>
            <a:endParaRPr lang="et-EE"/>
          </a:p>
        </p:txBody>
      </p:sp>
      <p:sp>
        <p:nvSpPr>
          <p:cNvPr id="7" name="Text Placeholder 11"/>
          <p:cNvSpPr>
            <a:spLocks noGrp="1"/>
          </p:cNvSpPr>
          <p:nvPr>
            <p:ph type="body" sz="quarter" idx="18" hasCustomPrompt="1"/>
          </p:nvPr>
        </p:nvSpPr>
        <p:spPr>
          <a:xfrm>
            <a:off x="2606040" y="1954532"/>
            <a:ext cx="10548533" cy="496403"/>
          </a:xfrm>
          <a:prstGeom prst="rect">
            <a:avLst/>
          </a:prstGeom>
        </p:spPr>
        <p:txBody>
          <a:bodyPr lIns="0" tIns="0" rIns="0" bIns="0"/>
          <a:lstStyle>
            <a:lvl1pPr marL="0" marR="0" indent="0" algn="l" defTabSz="1097280"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l" err="1"/>
              <a:t>Επεξεργαστείτε το κείμενο εδώ</a:t>
            </a:r>
            <a:endParaRPr lang="et-EE"/>
          </a:p>
        </p:txBody>
      </p:sp>
      <p:sp>
        <p:nvSpPr>
          <p:cNvPr id="6"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 altLang="en-US" sz="1440" b="0"/>
              <a:t>ΕΣΘΟΝΙΚΉ ΝΑΥΤΙΚΉ ΑΚΑΔΗΜΊΑ</a:t>
            </a:r>
            <a:endParaRPr lang="en-US" altLang="en-US" sz="1440" b="0"/>
          </a:p>
        </p:txBody>
      </p:sp>
      <p:cxnSp>
        <p:nvCxnSpPr>
          <p:cNvPr id="8" name="Straight Connector 7"/>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658450"/>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l"/>
              <a:t>ΕΝΔΙΆΜΕΣΗ ΔΙΑΦΆΝΕΙΑ</a:t>
            </a:r>
          </a:p>
          <a:p>
            <a:pPr lvl="0"/>
            <a:r>
              <a:rPr lang="el"/>
              <a:t>ΣΕ ΔΎΟ ΓΡΑΜΜΈΣ ΕΆΝ ΕΊΝΑΙ ΑΠΑΡΑΊΤΗΤΟ</a:t>
            </a:r>
            <a:endParaRPr lang="en-US"/>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l"/>
              <a:t>Vivamus hendrerit. Proin dapibus. Praesent ultrice ces nulla sit amet lacus.</a:t>
            </a:r>
          </a:p>
          <a:p>
            <a:pPr lvl="1"/>
            <a:r>
              <a:rPr lang="el" err="1"/>
              <a:t>Ut vitae nunc non pede tristique sagittis. Aliquam imperdiet elit vel justo. Quisque porttitor imperiandiet qua.</a:t>
            </a:r>
          </a:p>
          <a:p>
            <a:pPr lvl="2"/>
            <a:r>
              <a:rPr lang="el" err="1"/>
              <a:t>Phasellus vel lectus at orci ornare ultrices. Viva etmus justo est, vulputate eu.</a:t>
            </a:r>
          </a:p>
          <a:p>
            <a:pPr lvl="3"/>
            <a:r>
              <a:rPr lang="el" err="1"/>
              <a:t>Phasellus vel lectus at orci ornare ultrices. Viva etmus justo est, vulputate eu.</a:t>
            </a:r>
          </a:p>
          <a:p>
            <a:pPr lvl="4"/>
            <a:r>
              <a:rPr lang="el" err="1"/>
              <a:t>Phasellus vel lectus at orci ornare ultrices. Viva etmus justo est, vulputate eu.</a:t>
            </a:r>
          </a:p>
          <a:p>
            <a:pPr lvl="0"/>
            <a:r>
              <a:rPr lang="el" err="1"/>
              <a:t>Sed semper augue.</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l" err="1"/>
              <a:t>Sed semper augue.</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l" err="1"/>
              <a:t>Sed semper augue.</a:t>
            </a:r>
          </a:p>
          <a:p>
            <a:pPr lvl="0"/>
            <a:endParaRPr lang="et-EE"/>
          </a:p>
        </p:txBody>
      </p:sp>
    </p:spTree>
    <p:extLst>
      <p:ext uri="{BB962C8B-B14F-4D97-AF65-F5344CB8AC3E}">
        <p14:creationId xmlns:p14="http://schemas.microsoft.com/office/powerpoint/2010/main" val="2045329341"/>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en-GB"/>
          </a:p>
        </p:txBody>
      </p:sp>
      <p:sp>
        <p:nvSpPr>
          <p:cNvPr id="3" name="Undertittel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Κάντε κλικ για να επεξεργαστείτε το στυλ υποτίτλων προτύπου</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16/02/2026</a:t>
            </a:fld>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pic>
        <p:nvPicPr>
          <p:cNvPr id="9" name="Bilde 8"/>
          <p:cNvPicPr>
            <a:picLocks noChangeAspect="1"/>
          </p:cNvPicPr>
          <p:nvPr userDrawn="1"/>
        </p:nvPicPr>
        <p:blipFill>
          <a:blip r:embed="rId2"/>
          <a:stretch>
            <a:fillRect/>
          </a:stretch>
        </p:blipFill>
        <p:spPr>
          <a:xfrm>
            <a:off x="3775768" y="6642463"/>
            <a:ext cx="6556952" cy="1587137"/>
          </a:xfrm>
          <a:prstGeom prst="rect">
            <a:avLst/>
          </a:prstGeom>
        </p:spPr>
      </p:pic>
    </p:spTree>
    <p:extLst>
      <p:ext uri="{BB962C8B-B14F-4D97-AF65-F5344CB8AC3E}">
        <p14:creationId xmlns:p14="http://schemas.microsoft.com/office/powerpoint/2010/main" val="2095081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p4"/>
          <p:cNvSpPr txBox="1">
            <a:spLocks noGrp="1"/>
          </p:cNvSpPr>
          <p:nvPr>
            <p:ph type="title"/>
          </p:nvPr>
        </p:nvSpPr>
        <p:spPr>
          <a:xfrm>
            <a:off x="2086080" y="957720"/>
            <a:ext cx="11248800" cy="159888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2086080" y="3184080"/>
            <a:ext cx="11248800" cy="4066560"/>
          </a:xfrm>
          <a:prstGeom prst="rect">
            <a:avLst/>
          </a:prstGeom>
        </p:spPr>
        <p:txBody>
          <a:bodyPr spcFirstLastPara="1" wrap="square" lIns="91425" tIns="91425" rIns="91425" bIns="91425" anchor="t" anchorCtr="0">
            <a:normAutofit/>
          </a:bodyPr>
          <a:lstStyle>
            <a:lvl1pPr marL="731502" lvl="0" indent="-497827">
              <a:spcBef>
                <a:spcPts val="0"/>
              </a:spcBef>
              <a:spcAft>
                <a:spcPts val="0"/>
              </a:spcAft>
              <a:buSzPts val="1300"/>
              <a:buChar char="●"/>
              <a:defRPr/>
            </a:lvl1pPr>
            <a:lvl2pPr marL="1463004" lvl="1" indent="-477508">
              <a:spcBef>
                <a:spcPts val="0"/>
              </a:spcBef>
              <a:spcAft>
                <a:spcPts val="0"/>
              </a:spcAft>
              <a:buSzPts val="1100"/>
              <a:buChar char="○"/>
              <a:defRPr/>
            </a:lvl2pPr>
            <a:lvl3pPr marL="2194505" lvl="2" indent="-477508">
              <a:spcBef>
                <a:spcPts val="0"/>
              </a:spcBef>
              <a:spcAft>
                <a:spcPts val="0"/>
              </a:spcAft>
              <a:buSzPts val="1100"/>
              <a:buChar char="■"/>
              <a:defRPr/>
            </a:lvl3pPr>
            <a:lvl4pPr marL="2926007" lvl="3" indent="-477508">
              <a:spcBef>
                <a:spcPts val="0"/>
              </a:spcBef>
              <a:spcAft>
                <a:spcPts val="0"/>
              </a:spcAft>
              <a:buSzPts val="1100"/>
              <a:buChar char="●"/>
              <a:defRPr/>
            </a:lvl4pPr>
            <a:lvl5pPr marL="3657509" lvl="4" indent="-477508">
              <a:spcBef>
                <a:spcPts val="0"/>
              </a:spcBef>
              <a:spcAft>
                <a:spcPts val="0"/>
              </a:spcAft>
              <a:buSzPts val="1100"/>
              <a:buChar char="○"/>
              <a:defRPr/>
            </a:lvl5pPr>
            <a:lvl6pPr marL="4389011" lvl="5" indent="-477508">
              <a:spcBef>
                <a:spcPts val="0"/>
              </a:spcBef>
              <a:spcAft>
                <a:spcPts val="0"/>
              </a:spcAft>
              <a:buSzPts val="1100"/>
              <a:buChar char="■"/>
              <a:defRPr/>
            </a:lvl6pPr>
            <a:lvl7pPr marL="5120512" lvl="6" indent="-477508">
              <a:spcBef>
                <a:spcPts val="0"/>
              </a:spcBef>
              <a:spcAft>
                <a:spcPts val="0"/>
              </a:spcAft>
              <a:buSzPts val="1100"/>
              <a:buChar char="●"/>
              <a:defRPr/>
            </a:lvl7pPr>
            <a:lvl8pPr marL="5852014" lvl="7" indent="-477508">
              <a:spcBef>
                <a:spcPts val="0"/>
              </a:spcBef>
              <a:spcAft>
                <a:spcPts val="0"/>
              </a:spcAft>
              <a:buSzPts val="1100"/>
              <a:buChar char="○"/>
              <a:defRPr/>
            </a:lvl8pPr>
            <a:lvl9pPr marL="6583516" lvl="8" indent="-477508">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3521673" y="7579162"/>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3548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6706-94CC-AE5B-A7F6-BCF9AC206D48}"/>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A15FF16F-252D-B890-8C25-4019A205EAE6}"/>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Text Placeholder 3">
            <a:extLst>
              <a:ext uri="{FF2B5EF4-FFF2-40B4-BE49-F238E27FC236}">
                <a16:creationId xmlns:a16="http://schemas.microsoft.com/office/drawing/2014/main" id="{2379B00B-3075-94D9-04A7-4F510B5D98C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B373A165-771B-4AC2-8640-85159ACCBC82}"/>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6" name="Footer Placeholder 5">
            <a:extLst>
              <a:ext uri="{FF2B5EF4-FFF2-40B4-BE49-F238E27FC236}">
                <a16:creationId xmlns:a16="http://schemas.microsoft.com/office/drawing/2014/main" id="{B0D676A6-520F-46BB-B3FA-E4C7F78745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5BF1F-B94C-0E76-E445-698E960A2707}"/>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4162948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280866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19" name="Pilt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4625401" cy="8229600"/>
          </a:xfrm>
          <a:prstGeom prst="rect">
            <a:avLst/>
          </a:prstGeom>
        </p:spPr>
      </p:pic>
      <p:sp>
        <p:nvSpPr>
          <p:cNvPr id="10" name="Freeform 9"/>
          <p:cNvSpPr/>
          <p:nvPr userDrawn="1"/>
        </p:nvSpPr>
        <p:spPr>
          <a:xfrm>
            <a:off x="-1" y="3975225"/>
            <a:ext cx="14630400" cy="4254376"/>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p>
        </p:txBody>
      </p:sp>
      <p:sp>
        <p:nvSpPr>
          <p:cNvPr id="6" name="TextBox 5"/>
          <p:cNvSpPr txBox="1">
            <a:spLocks noChangeArrowheads="1"/>
          </p:cNvSpPr>
          <p:nvPr userDrawn="1"/>
        </p:nvSpPr>
        <p:spPr bwMode="auto">
          <a:xfrm>
            <a:off x="1" y="-1190625"/>
            <a:ext cx="18473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z="2160"/>
          </a:p>
        </p:txBody>
      </p:sp>
      <p:sp>
        <p:nvSpPr>
          <p:cNvPr id="11" name="Text Placeholder 17"/>
          <p:cNvSpPr>
            <a:spLocks noGrp="1"/>
          </p:cNvSpPr>
          <p:nvPr>
            <p:ph type="body" sz="quarter" idx="12" hasCustomPrompt="1"/>
          </p:nvPr>
        </p:nvSpPr>
        <p:spPr>
          <a:xfrm>
            <a:off x="1130731" y="5366545"/>
            <a:ext cx="10670875" cy="616321"/>
          </a:xfrm>
          <a:prstGeom prst="rect">
            <a:avLst/>
          </a:prstGeom>
          <a:noFill/>
        </p:spPr>
        <p:txBody>
          <a:bodyPr lIns="0" tIns="0" rIns="0" bIns="0">
            <a:noAutofit/>
          </a:bodyPr>
          <a:lstStyle>
            <a:lvl1pPr marL="0" marR="0" indent="0" algn="l" defTabSz="1097280" rtl="0" eaLnBrk="1" fontAlgn="auto" latinLnBrk="0" hangingPunct="1">
              <a:lnSpc>
                <a:spcPct val="90000"/>
              </a:lnSpc>
              <a:spcBef>
                <a:spcPts val="1200"/>
              </a:spcBef>
              <a:spcAft>
                <a:spcPts val="0"/>
              </a:spcAft>
              <a:buClrTx/>
              <a:buSzTx/>
              <a:buFont typeface="Arial"/>
              <a:buNone/>
              <a:tabLst/>
              <a:defRPr sz="3840" b="1" i="0" cap="all" baseline="0">
                <a:solidFill>
                  <a:schemeClr val="accent5"/>
                </a:solidFill>
                <a:latin typeface="Verdana" charset="0"/>
              </a:defRPr>
            </a:lvl1pPr>
          </a:lstStyle>
          <a:p>
            <a:r>
              <a:rPr lang="el" sz="4320" err="1"/>
              <a:t>ΤΙΤΛΟΣ ΠΑΡΟΥΣΙΑΣΗΣ</a:t>
            </a:r>
            <a:endParaRPr lang="et-EE" sz="4320">
              <a:solidFill>
                <a:schemeClr val="accent1"/>
              </a:solidFill>
            </a:endParaRPr>
          </a:p>
        </p:txBody>
      </p:sp>
      <p:sp>
        <p:nvSpPr>
          <p:cNvPr id="12" name="Text Placeholder 19"/>
          <p:cNvSpPr>
            <a:spLocks noGrp="1"/>
          </p:cNvSpPr>
          <p:nvPr>
            <p:ph type="body" sz="quarter" idx="13" hasCustomPrompt="1"/>
          </p:nvPr>
        </p:nvSpPr>
        <p:spPr>
          <a:xfrm>
            <a:off x="1157494" y="6949441"/>
            <a:ext cx="5686242" cy="939289"/>
          </a:xfrm>
          <a:prstGeom prst="rect">
            <a:avLst/>
          </a:prstGeom>
        </p:spPr>
        <p:txBody>
          <a:bodyPr lIns="0" tIns="0" rIns="0" bIns="0">
            <a:no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2400" baseline="0">
                <a:solidFill>
                  <a:srgbClr val="332B60"/>
                </a:solidFill>
                <a:latin typeface="Verdana" charset="0"/>
              </a:defRPr>
            </a:lvl1pPr>
          </a:lstStyle>
          <a:p>
            <a:pPr>
              <a:lnSpc>
                <a:spcPct val="100000"/>
              </a:lnSpc>
              <a:spcBef>
                <a:spcPts val="0"/>
              </a:spcBef>
            </a:pPr>
            <a:r>
              <a:rPr lang="el" sz="2160" err="1"/>
              <a:t>Όνομα Επώνυμο</a:t>
            </a:r>
            <a:br>
              <a:rPr lang="et-EE" sz="2160"/>
            </a:br>
            <a:r>
              <a:rPr lang="el" sz="2160" err="1"/>
              <a:t>Σχολής / Ιδρύματος</a:t>
            </a:r>
            <a:endParaRPr lang="et-EE" sz="2160"/>
          </a:p>
          <a:p>
            <a:pPr>
              <a:lnSpc>
                <a:spcPct val="100000"/>
              </a:lnSpc>
              <a:spcBef>
                <a:spcPts val="0"/>
              </a:spcBef>
            </a:pPr>
            <a:r>
              <a:rPr lang="el" sz="2160"/>
              <a:t>Εσθονική Ναυτική Ακαδημία</a:t>
            </a:r>
            <a:endParaRPr lang="et-EE" sz="2160"/>
          </a:p>
        </p:txBody>
      </p:sp>
      <p:sp>
        <p:nvSpPr>
          <p:cNvPr id="14" name="TextBox 13"/>
          <p:cNvSpPr txBox="1"/>
          <p:nvPr userDrawn="1"/>
        </p:nvSpPr>
        <p:spPr>
          <a:xfrm>
            <a:off x="10388259" y="7508693"/>
            <a:ext cx="3209026" cy="424732"/>
          </a:xfrm>
          <a:prstGeom prst="rect">
            <a:avLst/>
          </a:prstGeom>
          <a:noFill/>
        </p:spPr>
        <p:txBody>
          <a:bodyPr wrap="square" rtlCol="0">
            <a:spAutoFit/>
          </a:bodyPr>
          <a:lstStyle/>
          <a:p>
            <a:pPr algn="r"/>
            <a:r>
              <a:rPr lang="el" sz="2160">
                <a:solidFill>
                  <a:srgbClr val="332B60"/>
                </a:solidFill>
                <a:latin typeface="+mn-lt"/>
              </a:rPr>
              <a:t>ΗΗ.ΜΜ.ΕΕΕΕ</a:t>
            </a:r>
          </a:p>
        </p:txBody>
      </p:sp>
      <p:sp>
        <p:nvSpPr>
          <p:cNvPr id="16" name="Text Placeholder 17"/>
          <p:cNvSpPr>
            <a:spLocks noGrp="1"/>
          </p:cNvSpPr>
          <p:nvPr>
            <p:ph type="body" sz="quarter" idx="14" hasCustomPrompt="1"/>
          </p:nvPr>
        </p:nvSpPr>
        <p:spPr>
          <a:xfrm>
            <a:off x="1130731" y="5954080"/>
            <a:ext cx="10670875" cy="577712"/>
          </a:xfrm>
          <a:prstGeom prst="rect">
            <a:avLst/>
          </a:prstGeom>
          <a:noFill/>
        </p:spPr>
        <p:txBody>
          <a:bodyPr lIns="0" tIns="0" rIns="0" bIns="0">
            <a:noAutofit/>
          </a:bodyPr>
          <a:lstStyle>
            <a:lvl1pPr marL="0" marR="0" indent="0" algn="l" defTabSz="1097280" rtl="0" eaLnBrk="1" fontAlgn="auto" latinLnBrk="0" hangingPunct="1">
              <a:lnSpc>
                <a:spcPct val="90000"/>
              </a:lnSpc>
              <a:spcBef>
                <a:spcPts val="1200"/>
              </a:spcBef>
              <a:spcAft>
                <a:spcPts val="0"/>
              </a:spcAft>
              <a:buClrTx/>
              <a:buSzTx/>
              <a:buFont typeface="Arial"/>
              <a:buNone/>
              <a:tabLst/>
              <a:defRPr sz="3840" b="1" i="0" cap="all" baseline="0">
                <a:ln>
                  <a:noFill/>
                </a:ln>
                <a:solidFill>
                  <a:schemeClr val="accent4"/>
                </a:solidFill>
                <a:latin typeface="Verdana" charset="0"/>
              </a:defRPr>
            </a:lvl1pPr>
          </a:lstStyle>
          <a:p>
            <a:r>
              <a:rPr lang="el" sz="4320">
                <a:solidFill>
                  <a:schemeClr val="accent4"/>
                </a:solidFill>
              </a:rPr>
              <a:t>ΣΕ ΔΎΟ ΓΡΑΜΜΈΣ ΕΆΝ ΕΊΝΑΙ ΑΠΑΡΑΊΤΗΤΟ</a:t>
            </a:r>
            <a:endParaRPr lang="et-EE" sz="4320">
              <a:solidFill>
                <a:schemeClr val="accent1"/>
              </a:solidFill>
            </a:endParaRP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7039" y="1679455"/>
            <a:ext cx="4278029" cy="3379418"/>
          </a:xfrm>
          <a:prstGeom prst="rect">
            <a:avLst/>
          </a:prstGeom>
        </p:spPr>
      </p:pic>
      <p:grpSp>
        <p:nvGrpSpPr>
          <p:cNvPr id="2" name="Group 1">
            <a:extLst>
              <a:ext uri="{FF2B5EF4-FFF2-40B4-BE49-F238E27FC236}">
                <a16:creationId xmlns:a16="http://schemas.microsoft.com/office/drawing/2014/main" id="{A0468142-99C5-7D25-01ED-24AD826D0E4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B72ECF2-5775-673C-4B21-E7569AA799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D94B61-3F87-75BB-3177-43C1FDC2E1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1999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l"/>
              <a:t>ΕΝΔΙΆΜΕΣΗ ΔΙΑΦΆΝΕΙΑ</a:t>
            </a:r>
          </a:p>
          <a:p>
            <a:pPr lvl="0"/>
            <a:r>
              <a:rPr lang="el"/>
              <a:t>ΣΕ ΔΎΟ ΓΡΑΜΜΈΣ ΕΆΝ ΕΊΝΑΙ ΑΠΑΡΑΊΤΗΤΟ</a:t>
            </a:r>
            <a:endParaRPr lang="en-US"/>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l"/>
              <a:t>Vivamus hendrerit. Proin dapibus. Praesent ultrice ces nulla sit amet lacus.</a:t>
            </a:r>
          </a:p>
          <a:p>
            <a:pPr lvl="1"/>
            <a:r>
              <a:rPr lang="el" err="1"/>
              <a:t>Ut vitae nunc non pede tristique sagittis. Aliquam imperdiet elit vel justo. Quisque porttitor imperiandiet qua.</a:t>
            </a:r>
          </a:p>
          <a:p>
            <a:pPr lvl="2"/>
            <a:r>
              <a:rPr lang="el" err="1"/>
              <a:t>Phasellus vel lectus at orci ornare ultrices. Viva etmus justo est, vulputate eu.</a:t>
            </a:r>
          </a:p>
          <a:p>
            <a:pPr lvl="3"/>
            <a:r>
              <a:rPr lang="el" err="1"/>
              <a:t>Phasellus vel lectus at orci ornare ultrices. Viva etmus justo est, vulputate eu.</a:t>
            </a:r>
          </a:p>
          <a:p>
            <a:pPr lvl="4"/>
            <a:r>
              <a:rPr lang="el" err="1"/>
              <a:t>Phasellus vel lectus at orci ornare ultrices. Viva etmus justo est, vulputate eu.</a:t>
            </a:r>
          </a:p>
          <a:p>
            <a:pPr lvl="0"/>
            <a:r>
              <a:rPr lang="el" err="1"/>
              <a:t>Sed semper augue.</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l" err="1"/>
              <a:t>Sed semper augue.</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l" err="1"/>
              <a:t>Sed semper augue.</a:t>
            </a:r>
          </a:p>
          <a:p>
            <a:pPr lvl="0"/>
            <a:endParaRPr lang="et-EE"/>
          </a:p>
        </p:txBody>
      </p:sp>
    </p:spTree>
    <p:extLst>
      <p:ext uri="{BB962C8B-B14F-4D97-AF65-F5344CB8AC3E}">
        <p14:creationId xmlns:p14="http://schemas.microsoft.com/office/powerpoint/2010/main" val="574841057"/>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1" y="659130"/>
            <a:ext cx="12593420" cy="96332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l"/>
              <a:t>ΕΝΔΙΆΜΕΣΗ ΔΙΑΦΆΝΕΙΑ</a:t>
            </a:r>
          </a:p>
          <a:p>
            <a:pPr lvl="0"/>
            <a:r>
              <a:rPr lang="el"/>
              <a:t>ΣΕ ΔΎΟ ΓΡΑΜΜΈΣ ΕΆΝ ΕΊΝΑΙ ΑΠΑΡΑΊΤΗΤΟ</a:t>
            </a:r>
            <a:endParaRPr lang="en-US"/>
          </a:p>
        </p:txBody>
      </p:sp>
      <p:sp>
        <p:nvSpPr>
          <p:cNvPr id="14" name="Chart Placeholder 13"/>
          <p:cNvSpPr>
            <a:spLocks noGrp="1"/>
          </p:cNvSpPr>
          <p:nvPr>
            <p:ph type="chart" sz="quarter" idx="15" hasCustomPrompt="1"/>
          </p:nvPr>
        </p:nvSpPr>
        <p:spPr>
          <a:xfrm>
            <a:off x="2620198" y="3893130"/>
            <a:ext cx="10548533" cy="30370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ένα γράφημα</a:t>
            </a:r>
          </a:p>
        </p:txBody>
      </p:sp>
      <p:sp>
        <p:nvSpPr>
          <p:cNvPr id="16" name="Text Placeholder 15"/>
          <p:cNvSpPr>
            <a:spLocks noGrp="1"/>
          </p:cNvSpPr>
          <p:nvPr>
            <p:ph type="body" sz="quarter" idx="16" hasCustomPrompt="1"/>
          </p:nvPr>
        </p:nvSpPr>
        <p:spPr>
          <a:xfrm>
            <a:off x="2606040" y="2573992"/>
            <a:ext cx="10548533" cy="1082168"/>
          </a:xfrm>
          <a:prstGeom prst="rect">
            <a:avLst/>
          </a:prstGeom>
        </p:spPr>
        <p:txBody>
          <a:bodyPr lIns="0" tIns="0" rIns="0" bIns="0"/>
          <a:lstStyle>
            <a:lvl1pPr marL="274320" indent="-274320">
              <a:buClr>
                <a:schemeClr val="accent4"/>
              </a:buClr>
              <a:buFont typeface="Wingdings" panose="05000000000000000000" pitchFamily="2" charset="2"/>
              <a:buChar char="§"/>
              <a:defRPr sz="2160" baseline="0">
                <a:solidFill>
                  <a:srgbClr val="332B60"/>
                </a:solidFill>
                <a:latin typeface="Verdana" charset="0"/>
              </a:defRPr>
            </a:lvl1pPr>
            <a:lvl2pPr marL="891540" indent="-34290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645920" indent="0">
              <a:buFont typeface="Verdana" panose="020B0604030504040204" pitchFamily="34" charset="0"/>
              <a:buNone/>
              <a:defRPr/>
            </a:lvl4pPr>
          </a:lstStyle>
          <a:p>
            <a:pPr lvl="0"/>
            <a:r>
              <a:rPr lang="el" err="1"/>
              <a:t>Επεξεργαστείτε το κείμενο εδώ</a:t>
            </a:r>
            <a:endParaRPr lang="et-EE"/>
          </a:p>
          <a:p>
            <a:pPr lvl="1"/>
            <a:r>
              <a:rPr lang="el" err="1"/>
              <a:t>Επεξεργαστείτε το κείμενο εδώ</a:t>
            </a:r>
            <a:endParaRPr lang="et-EE"/>
          </a:p>
          <a:p>
            <a:pPr lvl="2"/>
            <a:r>
              <a:rPr lang="el" err="1"/>
              <a:t>Επεξεργαστείτε το κείμενο εδώ</a:t>
            </a:r>
            <a:endParaRPr lang="et-EE"/>
          </a:p>
          <a:p>
            <a:pPr lvl="2"/>
            <a:endParaRPr lang="et-EE"/>
          </a:p>
        </p:txBody>
      </p:sp>
      <p:sp>
        <p:nvSpPr>
          <p:cNvPr id="7" name="Text Placeholder 11"/>
          <p:cNvSpPr>
            <a:spLocks noGrp="1"/>
          </p:cNvSpPr>
          <p:nvPr>
            <p:ph type="body" sz="quarter" idx="18" hasCustomPrompt="1"/>
          </p:nvPr>
        </p:nvSpPr>
        <p:spPr>
          <a:xfrm>
            <a:off x="2606040" y="1954532"/>
            <a:ext cx="10548533" cy="496403"/>
          </a:xfrm>
          <a:prstGeom prst="rect">
            <a:avLst/>
          </a:prstGeom>
        </p:spPr>
        <p:txBody>
          <a:bodyPr lIns="0" tIns="0" rIns="0" bIns="0"/>
          <a:lstStyle>
            <a:lvl1pPr marL="0" marR="0" indent="0" algn="l" defTabSz="1097280"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l" err="1"/>
              <a:t>Επεξεργαστείτε το κείμενο εδώ</a:t>
            </a:r>
            <a:endParaRPr lang="et-EE"/>
          </a:p>
        </p:txBody>
      </p:sp>
      <p:sp>
        <p:nvSpPr>
          <p:cNvPr id="6"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 altLang="en-US" sz="1440" b="0"/>
              <a:t>ΕΣΘΟΝΙΚΉ ΝΑΥΤΙΚΉ ΑΚΑΔΗΜΊΑ</a:t>
            </a:r>
            <a:endParaRPr lang="en-US" altLang="en-US" sz="1440" b="0"/>
          </a:p>
        </p:txBody>
      </p:sp>
      <p:cxnSp>
        <p:nvCxnSpPr>
          <p:cNvPr id="8" name="Straight Connector 7"/>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404190"/>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0" y="659131"/>
            <a:ext cx="12788264" cy="97306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l"/>
              <a:t>ΕΝΔΙΆΜΕΣΗ ΔΙΑΦΆΝΕΙΑ</a:t>
            </a:r>
          </a:p>
          <a:p>
            <a:pPr lvl="0"/>
            <a:r>
              <a:rPr lang="el"/>
              <a:t>ΣΕ ΔΎΟ ΓΡΑΜΜΈΣ ΕΆΝ ΕΊΝΑΙ ΑΠΑΡΑΊΤΗΤΟ</a:t>
            </a:r>
            <a:endParaRPr lang="en-US"/>
          </a:p>
        </p:txBody>
      </p:sp>
      <p:sp>
        <p:nvSpPr>
          <p:cNvPr id="12" name="Text Placeholder 11"/>
          <p:cNvSpPr>
            <a:spLocks noGrp="1"/>
          </p:cNvSpPr>
          <p:nvPr>
            <p:ph type="body" sz="quarter" idx="14" hasCustomPrompt="1"/>
          </p:nvPr>
        </p:nvSpPr>
        <p:spPr>
          <a:xfrm>
            <a:off x="2606040" y="1954531"/>
            <a:ext cx="10757534" cy="465638"/>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l" err="1"/>
              <a:t>Επεξεργαστείτε το κείμενο εδώ</a:t>
            </a:r>
            <a:endParaRPr lang="et-EE"/>
          </a:p>
        </p:txBody>
      </p:sp>
      <p:sp>
        <p:nvSpPr>
          <p:cNvPr id="3" name="Picture Placeholder 2"/>
          <p:cNvSpPr>
            <a:spLocks noGrp="1"/>
          </p:cNvSpPr>
          <p:nvPr>
            <p:ph type="pic" sz="quarter" idx="16" hasCustomPrompt="1"/>
          </p:nvPr>
        </p:nvSpPr>
        <p:spPr>
          <a:xfrm>
            <a:off x="2606040" y="2635524"/>
            <a:ext cx="10757536" cy="428724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latin typeface="+mn-lt"/>
              </a:defRPr>
            </a:lvl1pPr>
          </a:lstStyle>
          <a:p>
            <a:pPr lvl="0"/>
            <a:r>
              <a:rPr lang="el" noProof="0"/>
              <a:t>Κάντε κλικ στο εικονίδιο για να προσθέσετε την εικόνα</a:t>
            </a:r>
          </a:p>
        </p:txBody>
      </p:sp>
      <p:sp>
        <p:nvSpPr>
          <p:cNvPr id="5"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 altLang="en-US" sz="1440" b="0"/>
              <a:t>ΕΣΘΟΝΙΚΉ ΝΑΥΤΙΚΉ ΑΚΑΔΗΜΊΑ</a:t>
            </a:r>
            <a:endParaRPr lang="en-US" altLang="en-US" sz="1440" b="0"/>
          </a:p>
        </p:txBody>
      </p:sp>
      <p:cxnSp>
        <p:nvCxnSpPr>
          <p:cNvPr id="6" name="Straight Connector 5"/>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696009"/>
      </p:ext>
    </p:extLst>
  </p:cSld>
  <p:clrMapOvr>
    <a:masterClrMapping/>
  </p:clrMapOvr>
  <p:extLst>
    <p:ext uri="{DCECCB84-F9BA-43D5-87BE-67443E8EF086}">
      <p15:sldGuideLst xmlns:p15="http://schemas.microsoft.com/office/powerpoint/2012/main">
        <p15:guide id="2" orient="horz" pos="3997">
          <p15:clr>
            <a:srgbClr val="FBAE40"/>
          </p15:clr>
        </p15:guide>
        <p15:guide id="3" orient="horz" pos="102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2" y="659130"/>
            <a:ext cx="7331256" cy="90627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l"/>
              <a:t>ΕΝΔΙΆΜΕΣΗ ΔΙΑΦΆΝΕΙΑ</a:t>
            </a:r>
          </a:p>
          <a:p>
            <a:pPr lvl="0"/>
            <a:r>
              <a:rPr lang="el"/>
              <a:t>ΣΕ ΔΎΟ ΓΡΑΜΜΈΣ ΕΆΝ ΕΊΝΑΙ ΑΠΑΡΑΊΤΗΤΟ</a:t>
            </a:r>
            <a:endParaRPr lang="en-US"/>
          </a:p>
        </p:txBody>
      </p:sp>
      <p:sp>
        <p:nvSpPr>
          <p:cNvPr id="12" name="Chart Placeholder 13"/>
          <p:cNvSpPr>
            <a:spLocks noGrp="1"/>
          </p:cNvSpPr>
          <p:nvPr>
            <p:ph type="chart" sz="quarter" idx="15" hasCustomPrompt="1"/>
          </p:nvPr>
        </p:nvSpPr>
        <p:spPr>
          <a:xfrm>
            <a:off x="8265796" y="659131"/>
            <a:ext cx="5097781" cy="626364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latin typeface="+mn-lt"/>
              </a:defRPr>
            </a:lvl1pPr>
          </a:lstStyle>
          <a:p>
            <a:pPr lvl="0"/>
            <a:r>
              <a:rPr lang="el" noProof="0"/>
              <a:t>Κάντε κλικ στο εικονίδιο για να προσθέσετε ένα γράφημα</a:t>
            </a:r>
          </a:p>
        </p:txBody>
      </p:sp>
      <p:sp>
        <p:nvSpPr>
          <p:cNvPr id="17" name="Text Placeholder 11"/>
          <p:cNvSpPr>
            <a:spLocks noGrp="1"/>
          </p:cNvSpPr>
          <p:nvPr>
            <p:ph type="body" sz="quarter" idx="16" hasCustomPrompt="1"/>
          </p:nvPr>
        </p:nvSpPr>
        <p:spPr>
          <a:xfrm>
            <a:off x="2606041" y="1954532"/>
            <a:ext cx="5222077" cy="4968239"/>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chemeClr val="accent4"/>
              </a:buClr>
              <a:buSzTx/>
              <a:buFont typeface="Wingdings" panose="05000000000000000000" pitchFamily="2" charset="2"/>
              <a:buChar char="§"/>
              <a:tabLst/>
              <a:defRPr sz="2160" baseline="0">
                <a:solidFill>
                  <a:srgbClr val="332B60"/>
                </a:solidFill>
                <a:latin typeface="Verdana" charset="0"/>
              </a:defRPr>
            </a:lvl1pPr>
            <a:lvl2pPr marL="822960" indent="-27432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92024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5pPr>
            <a:lvl6pPr marL="301752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6pPr>
            <a:lvl7pPr marL="356616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7pPr>
          </a:lstStyle>
          <a:p>
            <a:pPr lvl="0"/>
            <a:r>
              <a:rPr lang="el" err="1"/>
              <a:t>Επεξεργαστείτε το κείμενο εδώ</a:t>
            </a:r>
            <a:endParaRPr lang="et-EE"/>
          </a:p>
          <a:p>
            <a:pPr lvl="1"/>
            <a:r>
              <a:rPr lang="el" err="1"/>
              <a:t>Επεξεργαστείτε το κείμενο εδώ</a:t>
            </a:r>
            <a:endParaRPr lang="et-EE"/>
          </a:p>
          <a:p>
            <a:pPr lvl="2"/>
            <a:r>
              <a:rPr lang="el" err="1"/>
              <a:t>Επεξεργαστείτε το κείμενο εδώ</a:t>
            </a:r>
            <a:endParaRPr lang="et-EE"/>
          </a:p>
          <a:p>
            <a:pPr lvl="3"/>
            <a:r>
              <a:rPr lang="el" err="1"/>
              <a:t>Επεξεργαστείτε το κείμενο εδώ</a:t>
            </a:r>
            <a:endParaRPr lang="et-EE"/>
          </a:p>
          <a:p>
            <a:pPr lvl="4"/>
            <a:r>
              <a:rPr lang="el" err="1"/>
              <a:t>Επεξεργαστείτε το κείμενο εδώ</a:t>
            </a:r>
            <a:endParaRPr lang="et-EE"/>
          </a:p>
        </p:txBody>
      </p:sp>
    </p:spTree>
    <p:extLst>
      <p:ext uri="{BB962C8B-B14F-4D97-AF65-F5344CB8AC3E}">
        <p14:creationId xmlns:p14="http://schemas.microsoft.com/office/powerpoint/2010/main" val="1626760123"/>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575310" y="659130"/>
            <a:ext cx="7252807" cy="90627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2640" b="1" i="0"/>
            </a:lvl2pPr>
          </a:lstStyle>
          <a:p>
            <a:pPr lvl="0"/>
            <a:r>
              <a:rPr lang="el"/>
              <a:t>ΕΝΔΙΆΜΕΣΗ ΔΙΑΦΆΝΕΙΑ</a:t>
            </a:r>
          </a:p>
          <a:p>
            <a:pPr lvl="0"/>
            <a:r>
              <a:rPr lang="el"/>
              <a:t>ΣΕ ΔΎΟ ΓΡΑΜΜΈΣ ΕΆΝ ΕΊΝΑΙ ΑΠΑΡΑΊΤΗΤΟ</a:t>
            </a:r>
            <a:endParaRPr lang="en-US"/>
          </a:p>
        </p:txBody>
      </p:sp>
      <p:sp>
        <p:nvSpPr>
          <p:cNvPr id="20" name="Picture Placeholder 19"/>
          <p:cNvSpPr>
            <a:spLocks noGrp="1"/>
          </p:cNvSpPr>
          <p:nvPr>
            <p:ph type="pic" sz="quarter" idx="17" hasCustomPrompt="1"/>
          </p:nvPr>
        </p:nvSpPr>
        <p:spPr>
          <a:xfrm>
            <a:off x="8265796" y="659131"/>
            <a:ext cx="5097781" cy="626364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την εικόνα</a:t>
            </a:r>
          </a:p>
        </p:txBody>
      </p:sp>
      <p:sp>
        <p:nvSpPr>
          <p:cNvPr id="8" name="Text Placeholder 11"/>
          <p:cNvSpPr>
            <a:spLocks noGrp="1"/>
          </p:cNvSpPr>
          <p:nvPr>
            <p:ph type="body" sz="quarter" idx="16" hasCustomPrompt="1"/>
          </p:nvPr>
        </p:nvSpPr>
        <p:spPr>
          <a:xfrm>
            <a:off x="2606041" y="1954532"/>
            <a:ext cx="5222077" cy="4968239"/>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chemeClr val="accent4"/>
              </a:buClr>
              <a:buSzTx/>
              <a:buFont typeface="Wingdings" panose="05000000000000000000" pitchFamily="2" charset="2"/>
              <a:buChar char="§"/>
              <a:tabLst/>
              <a:defRPr sz="2160" baseline="0">
                <a:solidFill>
                  <a:srgbClr val="332B60"/>
                </a:solidFill>
                <a:latin typeface="Verdana" charset="0"/>
              </a:defRPr>
            </a:lvl1pPr>
            <a:lvl2pPr marL="822960" indent="-27432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92024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5pPr>
            <a:lvl6pPr marL="3017520" marR="0" indent="-342900" algn="l" defTabSz="1097280" rtl="0" eaLnBrk="1" fontAlgn="base" latinLnBrk="0" hangingPunct="1">
              <a:lnSpc>
                <a:spcPct val="90000"/>
              </a:lnSpc>
              <a:spcBef>
                <a:spcPts val="600"/>
              </a:spcBef>
              <a:spcAft>
                <a:spcPct val="0"/>
              </a:spcAft>
              <a:buClr>
                <a:srgbClr val="E4067E"/>
              </a:buClr>
              <a:buSzTx/>
              <a:buFont typeface="Wingdings" panose="05000000000000000000" pitchFamily="2" charset="2"/>
              <a:buChar char="§"/>
              <a:tabLst/>
              <a:defRPr sz="2160">
                <a:solidFill>
                  <a:srgbClr val="332B60"/>
                </a:solidFill>
              </a:defRPr>
            </a:lvl6pPr>
            <a:lvl7pPr marL="3566160" marR="0" indent="-342900" algn="l" defTabSz="1097280" rtl="0" eaLnBrk="1" fontAlgn="base" latinLnBrk="0" hangingPunct="1">
              <a:lnSpc>
                <a:spcPct val="90000"/>
              </a:lnSpc>
              <a:spcBef>
                <a:spcPts val="600"/>
              </a:spcBef>
              <a:spcAft>
                <a:spcPct val="0"/>
              </a:spcAft>
              <a:buClr>
                <a:srgbClr val="E4067E"/>
              </a:buClr>
              <a:buSzTx/>
              <a:buFont typeface="Wingdings" panose="05000000000000000000" pitchFamily="2" charset="2"/>
              <a:buChar char="§"/>
              <a:tabLst/>
              <a:defRPr sz="2160">
                <a:solidFill>
                  <a:srgbClr val="332B60"/>
                </a:solidFill>
              </a:defRPr>
            </a:lvl7pPr>
          </a:lstStyle>
          <a:p>
            <a:pPr lvl="0"/>
            <a:r>
              <a:rPr lang="el" err="1"/>
              <a:t>Επεξεργαστείτε το κείμενο εδώ</a:t>
            </a:r>
            <a:endParaRPr lang="et-EE"/>
          </a:p>
          <a:p>
            <a:pPr lvl="1"/>
            <a:r>
              <a:rPr lang="el" err="1"/>
              <a:t>Επεξεργαστείτε το κείμενο εδώ</a:t>
            </a:r>
            <a:endParaRPr lang="et-EE"/>
          </a:p>
          <a:p>
            <a:pPr lvl="2"/>
            <a:r>
              <a:rPr lang="el" err="1"/>
              <a:t>Επεξεργαστείτε το κείμενο εδώ</a:t>
            </a:r>
            <a:endParaRPr lang="et-EE"/>
          </a:p>
          <a:p>
            <a:pPr lvl="3"/>
            <a:r>
              <a:rPr lang="el" err="1"/>
              <a:t>Επεξεργαστείτε το κείμενο εδώ</a:t>
            </a:r>
            <a:endParaRPr lang="et-EE"/>
          </a:p>
          <a:p>
            <a:pPr lvl="4"/>
            <a:r>
              <a:rPr lang="el" err="1"/>
              <a:t>Επεξεργαστείτε το κείμενο εδώ</a:t>
            </a:r>
            <a:endParaRPr lang="et-EE"/>
          </a:p>
        </p:txBody>
      </p:sp>
    </p:spTree>
    <p:extLst>
      <p:ext uri="{BB962C8B-B14F-4D97-AF65-F5344CB8AC3E}">
        <p14:creationId xmlns:p14="http://schemas.microsoft.com/office/powerpoint/2010/main" val="2122346529"/>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9FB0DC-AED9-E457-E856-3438FEA391E8}"/>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3E72D60-D682-324E-F68C-BDB16017028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5822525F-AD47-6E6E-7733-18DD7B6C933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6966370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hdr="0" ftr="0"/>
  <p:txStyles>
    <p:titleStyle>
      <a:lvl1pPr algn="l" rtl="0" eaLnBrk="1" fontAlgn="base" hangingPunct="1">
        <a:lnSpc>
          <a:spcPct val="90000"/>
        </a:lnSpc>
        <a:spcBef>
          <a:spcPct val="0"/>
        </a:spcBef>
        <a:spcAft>
          <a:spcPct val="0"/>
        </a:spcAft>
        <a:defRPr sz="5280" kern="1200">
          <a:solidFill>
            <a:schemeClr val="tx1"/>
          </a:solidFill>
          <a:latin typeface="+mj-lt"/>
          <a:ea typeface="+mj-ea"/>
          <a:cs typeface="+mj-cs"/>
        </a:defRPr>
      </a:lvl1pPr>
      <a:lvl2pPr algn="l" rtl="0" eaLnBrk="1" fontAlgn="base" hangingPunct="1">
        <a:lnSpc>
          <a:spcPct val="90000"/>
        </a:lnSpc>
        <a:spcBef>
          <a:spcPct val="0"/>
        </a:spcBef>
        <a:spcAft>
          <a:spcPct val="0"/>
        </a:spcAft>
        <a:defRPr sz="5280">
          <a:solidFill>
            <a:schemeClr val="tx1"/>
          </a:solidFill>
          <a:latin typeface="Verdana" charset="0"/>
        </a:defRPr>
      </a:lvl2pPr>
      <a:lvl3pPr algn="l" rtl="0" eaLnBrk="1" fontAlgn="base" hangingPunct="1">
        <a:lnSpc>
          <a:spcPct val="90000"/>
        </a:lnSpc>
        <a:spcBef>
          <a:spcPct val="0"/>
        </a:spcBef>
        <a:spcAft>
          <a:spcPct val="0"/>
        </a:spcAft>
        <a:defRPr sz="5280">
          <a:solidFill>
            <a:schemeClr val="tx1"/>
          </a:solidFill>
          <a:latin typeface="Verdana" charset="0"/>
        </a:defRPr>
      </a:lvl3pPr>
      <a:lvl4pPr algn="l" rtl="0" eaLnBrk="1" fontAlgn="base" hangingPunct="1">
        <a:lnSpc>
          <a:spcPct val="90000"/>
        </a:lnSpc>
        <a:spcBef>
          <a:spcPct val="0"/>
        </a:spcBef>
        <a:spcAft>
          <a:spcPct val="0"/>
        </a:spcAft>
        <a:defRPr sz="5280">
          <a:solidFill>
            <a:schemeClr val="tx1"/>
          </a:solidFill>
          <a:latin typeface="Verdana" charset="0"/>
        </a:defRPr>
      </a:lvl4pPr>
      <a:lvl5pPr algn="l" rtl="0" eaLnBrk="1" fontAlgn="base" hangingPunct="1">
        <a:lnSpc>
          <a:spcPct val="90000"/>
        </a:lnSpc>
        <a:spcBef>
          <a:spcPct val="0"/>
        </a:spcBef>
        <a:spcAft>
          <a:spcPct val="0"/>
        </a:spcAft>
        <a:defRPr sz="5280">
          <a:solidFill>
            <a:schemeClr val="tx1"/>
          </a:solidFill>
          <a:latin typeface="Verdana" charset="0"/>
        </a:defRPr>
      </a:lvl5pPr>
      <a:lvl6pPr marL="548640" algn="l" rtl="0" eaLnBrk="1" fontAlgn="base" hangingPunct="1">
        <a:lnSpc>
          <a:spcPct val="90000"/>
        </a:lnSpc>
        <a:spcBef>
          <a:spcPct val="0"/>
        </a:spcBef>
        <a:spcAft>
          <a:spcPct val="0"/>
        </a:spcAft>
        <a:defRPr sz="5280">
          <a:solidFill>
            <a:schemeClr val="tx1"/>
          </a:solidFill>
          <a:latin typeface="Calibri Light" charset="0"/>
        </a:defRPr>
      </a:lvl6pPr>
      <a:lvl7pPr marL="1097280" algn="l" rtl="0" eaLnBrk="1" fontAlgn="base" hangingPunct="1">
        <a:lnSpc>
          <a:spcPct val="90000"/>
        </a:lnSpc>
        <a:spcBef>
          <a:spcPct val="0"/>
        </a:spcBef>
        <a:spcAft>
          <a:spcPct val="0"/>
        </a:spcAft>
        <a:defRPr sz="5280">
          <a:solidFill>
            <a:schemeClr val="tx1"/>
          </a:solidFill>
          <a:latin typeface="Calibri Light" charset="0"/>
        </a:defRPr>
      </a:lvl7pPr>
      <a:lvl8pPr marL="1645920" algn="l" rtl="0" eaLnBrk="1" fontAlgn="base" hangingPunct="1">
        <a:lnSpc>
          <a:spcPct val="90000"/>
        </a:lnSpc>
        <a:spcBef>
          <a:spcPct val="0"/>
        </a:spcBef>
        <a:spcAft>
          <a:spcPct val="0"/>
        </a:spcAft>
        <a:defRPr sz="5280">
          <a:solidFill>
            <a:schemeClr val="tx1"/>
          </a:solidFill>
          <a:latin typeface="Calibri Light" charset="0"/>
        </a:defRPr>
      </a:lvl8pPr>
      <a:lvl9pPr marL="2194560" algn="l" rtl="0" eaLnBrk="1" fontAlgn="base" hangingPunct="1">
        <a:lnSpc>
          <a:spcPct val="90000"/>
        </a:lnSpc>
        <a:spcBef>
          <a:spcPct val="0"/>
        </a:spcBef>
        <a:spcAft>
          <a:spcPct val="0"/>
        </a:spcAft>
        <a:defRPr sz="5280">
          <a:solidFill>
            <a:schemeClr val="tx1"/>
          </a:solidFill>
          <a:latin typeface="Calibri Light" charset="0"/>
        </a:defRPr>
      </a:lvl9pPr>
    </p:titleStyle>
    <p:bodyStyle>
      <a:lvl1pPr marL="274320" indent="-274320" algn="l" rtl="0" eaLnBrk="1" fontAlgn="base" hangingPunct="1">
        <a:lnSpc>
          <a:spcPct val="90000"/>
        </a:lnSpc>
        <a:spcBef>
          <a:spcPts val="1200"/>
        </a:spcBef>
        <a:spcAft>
          <a:spcPct val="0"/>
        </a:spcAft>
        <a:buFont typeface="Arial" charset="0"/>
        <a:buChar char="•"/>
        <a:defRPr sz="3360" kern="1200">
          <a:solidFill>
            <a:schemeClr val="tx1"/>
          </a:solidFill>
          <a:latin typeface="+mn-lt"/>
          <a:ea typeface="+mn-ea"/>
          <a:cs typeface="+mn-cs"/>
        </a:defRPr>
      </a:lvl1pPr>
      <a:lvl2pPr marL="822960" indent="-274320" algn="l" rtl="0" eaLnBrk="1" fontAlgn="base" hangingPunct="1">
        <a:lnSpc>
          <a:spcPct val="90000"/>
        </a:lnSpc>
        <a:spcBef>
          <a:spcPts val="600"/>
        </a:spcBef>
        <a:spcAft>
          <a:spcPct val="0"/>
        </a:spcAft>
        <a:buFont typeface="Arial" charset="0"/>
        <a:buChar char="•"/>
        <a:defRPr sz="2880" kern="1200">
          <a:solidFill>
            <a:schemeClr val="tx1"/>
          </a:solidFill>
          <a:latin typeface="+mn-lt"/>
          <a:ea typeface="+mn-ea"/>
          <a:cs typeface="+mn-cs"/>
        </a:defRPr>
      </a:lvl2pPr>
      <a:lvl3pPr marL="1371600" indent="-274320" algn="l" rtl="0" eaLnBrk="1" fontAlgn="base" hangingPunct="1">
        <a:lnSpc>
          <a:spcPct val="90000"/>
        </a:lnSpc>
        <a:spcBef>
          <a:spcPts val="600"/>
        </a:spcBef>
        <a:spcAft>
          <a:spcPct val="0"/>
        </a:spcAft>
        <a:buFont typeface="Arial" charset="0"/>
        <a:buChar char="•"/>
        <a:defRPr sz="2400" kern="1200">
          <a:solidFill>
            <a:schemeClr val="tx1"/>
          </a:solidFill>
          <a:latin typeface="+mn-lt"/>
          <a:ea typeface="+mn-ea"/>
          <a:cs typeface="+mn-cs"/>
        </a:defRPr>
      </a:lvl3pPr>
      <a:lvl4pPr marL="1920240" indent="-274320" algn="l" rtl="0" eaLnBrk="1" fontAlgn="base" hangingPunct="1">
        <a:lnSpc>
          <a:spcPct val="90000"/>
        </a:lnSpc>
        <a:spcBef>
          <a:spcPts val="600"/>
        </a:spcBef>
        <a:spcAft>
          <a:spcPct val="0"/>
        </a:spcAft>
        <a:buFont typeface="Arial" charset="0"/>
        <a:buChar char="•"/>
        <a:defRPr kern="1200">
          <a:solidFill>
            <a:schemeClr val="tx1"/>
          </a:solidFill>
          <a:latin typeface="+mn-lt"/>
          <a:ea typeface="+mn-ea"/>
          <a:cs typeface="+mn-cs"/>
        </a:defRPr>
      </a:lvl4pPr>
      <a:lvl5pPr marL="2468880" indent="-274320" algn="l" rtl="0" eaLnBrk="1" fontAlgn="base" hangingPunct="1">
        <a:lnSpc>
          <a:spcPct val="90000"/>
        </a:lnSpc>
        <a:spcBef>
          <a:spcPts val="600"/>
        </a:spcBef>
        <a:spcAft>
          <a:spcPct val="0"/>
        </a:spcAft>
        <a:buFont typeface="Arial" charset="0"/>
        <a:buChar char="•"/>
        <a:defRPr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302">
          <p15:clr>
            <a:srgbClr val="F26B43"/>
          </p15:clr>
        </p15:guide>
        <p15:guide id="3" pos="1368">
          <p15:clr>
            <a:srgbClr val="F26B43"/>
          </p15:clr>
        </p15:guide>
        <p15:guide id="4" orient="horz" pos="3997">
          <p15:clr>
            <a:srgbClr val="F26B43"/>
          </p15:clr>
        </p15:guide>
        <p15:guide id="5" orient="horz" pos="1026">
          <p15:clr>
            <a:srgbClr val="F26B43"/>
          </p15:clr>
        </p15:guide>
        <p15:guide id="6" orient="horz" pos="34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5ECE09C-19E5-AE1C-C3C4-E6DB399A27F4}"/>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a:t>
            </a:r>
          </a:p>
        </p:txBody>
      </p:sp>
      <p:sp>
        <p:nvSpPr>
          <p:cNvPr id="3" name="Tijdelijke aanduiding voor tekst 2">
            <a:extLst>
              <a:ext uri="{FF2B5EF4-FFF2-40B4-BE49-F238E27FC236}">
                <a16:creationId xmlns:a16="http://schemas.microsoft.com/office/drawing/2014/main" id="{651E27F1-F508-20B5-A529-58A197CC43B9}"/>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Κάντε κλικ για να επεξεργαστείτε το στυλ κειμένου του μοντέλου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Tijdelijke aanduiding voor datum 3">
            <a:extLst>
              <a:ext uri="{FF2B5EF4-FFF2-40B4-BE49-F238E27FC236}">
                <a16:creationId xmlns:a16="http://schemas.microsoft.com/office/drawing/2014/main" id="{CC82648F-A8E5-417C-887B-165B4DE9F15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rgbClr val="B6D5E8"/>
                </a:solidFill>
                <a:latin typeface="Corbel" panose="020B0503020204020204" pitchFamily="34" charset="0"/>
              </a:defRPr>
            </a:lvl1pPr>
          </a:lstStyle>
          <a:p>
            <a:fld id="{953C67B8-CDEF-9241-AD81-3CFA52821425}" type="datetimeFigureOut">
              <a:rPr lang="nl-NL" smtClean="0"/>
              <a:pPr/>
              <a:t>16-2-2026</a:t>
            </a:fld>
            <a:endParaRPr lang="nl-NL"/>
          </a:p>
        </p:txBody>
      </p:sp>
      <p:sp>
        <p:nvSpPr>
          <p:cNvPr id="5" name="Tijdelijke aanduiding voor voettekst 4">
            <a:extLst>
              <a:ext uri="{FF2B5EF4-FFF2-40B4-BE49-F238E27FC236}">
                <a16:creationId xmlns:a16="http://schemas.microsoft.com/office/drawing/2014/main" id="{A829D51B-A441-5159-6E6F-383DA3C660F4}"/>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rgbClr val="B6D5E8"/>
                </a:solidFill>
                <a:latin typeface="Corbel" panose="020B0503020204020204" pitchFamily="34" charset="0"/>
              </a:defRPr>
            </a:lvl1pPr>
          </a:lstStyle>
          <a:p>
            <a:endParaRPr lang="nl-NL"/>
          </a:p>
        </p:txBody>
      </p:sp>
      <p:sp>
        <p:nvSpPr>
          <p:cNvPr id="6" name="Tijdelijke aanduiding voor dianummer 5">
            <a:extLst>
              <a:ext uri="{FF2B5EF4-FFF2-40B4-BE49-F238E27FC236}">
                <a16:creationId xmlns:a16="http://schemas.microsoft.com/office/drawing/2014/main" id="{13C44F62-42B9-6358-AD8B-B6BC42A78A1C}"/>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rgbClr val="B6D5E8"/>
                </a:solidFill>
                <a:latin typeface="Corbel" panose="020B0503020204020204" pitchFamily="34" charset="0"/>
              </a:defRPr>
            </a:lvl1pPr>
          </a:lstStyle>
          <a:p>
            <a:fld id="{7C8AA47E-CAA1-EB4F-8144-A60D729984C3}" type="slidenum">
              <a:rPr lang="nl-NL" smtClean="0"/>
              <a:pPr/>
              <a:t>‹#›</a:t>
            </a:fld>
            <a:endParaRPr lang="nl-NL"/>
          </a:p>
        </p:txBody>
      </p:sp>
      <p:grpSp>
        <p:nvGrpSpPr>
          <p:cNvPr id="7" name="Group 6">
            <a:extLst>
              <a:ext uri="{FF2B5EF4-FFF2-40B4-BE49-F238E27FC236}">
                <a16:creationId xmlns:a16="http://schemas.microsoft.com/office/drawing/2014/main" id="{4190BF52-C579-CEA1-9C16-BD81E844CC78}"/>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46AD1A51-1878-B904-9E44-3612A4B83F7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9764609-1A67-A3B7-431F-4CC8CC4BD6D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8181672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6" r:id="rId8"/>
    <p:sldLayoutId id="2147483677" r:id="rId9"/>
    <p:sldLayoutId id="2147483678" r:id="rId10"/>
    <p:sldLayoutId id="2147483679" r:id="rId11"/>
    <p:sldLayoutId id="2147483680" r:id="rId12"/>
    <p:sldLayoutId id="2147483681" r:id="rId13"/>
  </p:sldLayoutIdLst>
  <p:txStyles>
    <p:titleStyle>
      <a:lvl1pPr algn="l" defTabSz="1097280" rtl="0" eaLnBrk="1" latinLnBrk="0" hangingPunct="1">
        <a:lnSpc>
          <a:spcPct val="90000"/>
        </a:lnSpc>
        <a:spcBef>
          <a:spcPct val="0"/>
        </a:spcBef>
        <a:buNone/>
        <a:defRPr sz="5280" b="1" i="0" kern="1200">
          <a:solidFill>
            <a:srgbClr val="21274F"/>
          </a:solidFill>
          <a:latin typeface="Corbel" panose="020B0503020204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21274F"/>
          </a:solidFill>
          <a:latin typeface="Corbel" panose="020B0503020204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21274F"/>
          </a:solidFill>
          <a:latin typeface="Corbel" panose="020B0503020204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21274F"/>
          </a:solidFill>
          <a:latin typeface="Corbel" panose="020B0503020204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21274F"/>
          </a:solidFill>
          <a:latin typeface="Corbel" panose="020B0503020204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21274F"/>
          </a:solidFill>
          <a:latin typeface="Corbel" panose="020B0503020204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l-NL"/>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1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162.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hyperlink" Target="https://www.enisa.europa.eu/publications/port-cybersecurity-good-practices-for-cybersecurity-in-the-maritime-sector" TargetMode="External"/><Relationship Id="rId2" Type="http://schemas.openxmlformats.org/officeDocument/2006/relationships/hyperlink" Target="https://www.pwc.no/no/publikasjoner/shipping/The-Digital-Transformation-of-Shipping_HE-NO.pdf" TargetMode="External"/><Relationship Id="rId1" Type="http://schemas.openxmlformats.org/officeDocument/2006/relationships/slideLayout" Target="../slideLayouts/slideLayout5.xml"/><Relationship Id="rId4" Type="http://schemas.openxmlformats.org/officeDocument/2006/relationships/hyperlink" Target="https://www.enisa.europa.eu/publications/guidelines-cyber-risk-management-for-por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2.xml"/><Relationship Id="rId7" Type="http://schemas.openxmlformats.org/officeDocument/2006/relationships/image" Target="../media/image66.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6.xml"/><Relationship Id="rId1" Type="http://schemas.openxmlformats.org/officeDocument/2006/relationships/tags" Target="../tags/tag30.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7.xml"/><Relationship Id="rId1" Type="http://schemas.openxmlformats.org/officeDocument/2006/relationships/tags" Target="../tags/tag3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19.xml"/><Relationship Id="rId1" Type="http://schemas.openxmlformats.org/officeDocument/2006/relationships/tags" Target="../tags/tag34.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5.xml"/></Relationships>
</file>

<file path=ppt/slides/_rels/slide6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8.xml"/><Relationship Id="rId1" Type="http://schemas.openxmlformats.org/officeDocument/2006/relationships/video" Target="https://www.youtube.com/embed/rksCTVFtjM4?feature=oembed"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37.png"/></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138.png"/><Relationship Id="rId4" Type="http://schemas.openxmlformats.org/officeDocument/2006/relationships/image" Target="../media/image137.pn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6.xml"/><Relationship Id="rId5" Type="http://schemas.openxmlformats.org/officeDocument/2006/relationships/image" Target="../media/image144.png"/><Relationship Id="rId4" Type="http://schemas.openxmlformats.org/officeDocument/2006/relationships/image" Target="../media/image143.png"/></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16.xml"/><Relationship Id="rId4" Type="http://schemas.openxmlformats.org/officeDocument/2006/relationships/image" Target="../media/image146.png"/></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1.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l" dirty="0"/>
              <a:t>Παρουσίαση: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l" sz="4800">
                <a:solidFill>
                  <a:schemeClr val="tx1"/>
                </a:solidFill>
              </a:rPr>
              <a:t>Θέμα 10: Αξιολόγηση και Διαχείριση Κινδύνων Κυβερνοασφάλειας</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02352-DE72-8526-AFE2-B5016D694098}"/>
              </a:ext>
            </a:extLst>
          </p:cNvPr>
          <p:cNvSpPr>
            <a:spLocks noGrp="1"/>
          </p:cNvSpPr>
          <p:nvPr>
            <p:ph type="body" sz="quarter" idx="13"/>
          </p:nvPr>
        </p:nvSpPr>
        <p:spPr/>
        <p:txBody>
          <a:bodyPr/>
          <a:lstStyle/>
          <a:p>
            <a:endParaRPr lang="nb-NO"/>
          </a:p>
        </p:txBody>
      </p:sp>
      <p:sp>
        <p:nvSpPr>
          <p:cNvPr id="3" name="Text Placeholder 2">
            <a:extLst>
              <a:ext uri="{FF2B5EF4-FFF2-40B4-BE49-F238E27FC236}">
                <a16:creationId xmlns:a16="http://schemas.microsoft.com/office/drawing/2014/main" id="{FB7AE689-BA09-94A2-8F69-21C6588B12A7}"/>
              </a:ext>
            </a:extLst>
          </p:cNvPr>
          <p:cNvSpPr>
            <a:spLocks noGrp="1"/>
          </p:cNvSpPr>
          <p:nvPr>
            <p:ph type="body" sz="quarter" idx="14"/>
          </p:nvPr>
        </p:nvSpPr>
        <p:spPr>
          <a:xfrm>
            <a:off x="4219687" y="1954531"/>
            <a:ext cx="8949043" cy="4968240"/>
          </a:xfrm>
        </p:spPr>
        <p:txBody>
          <a:bodyPr/>
          <a:lstStyle/>
          <a:p>
            <a:endParaRPr lang="nb-NO"/>
          </a:p>
        </p:txBody>
      </p:sp>
      <p:pic>
        <p:nvPicPr>
          <p:cNvPr id="4" name="Picture 3">
            <a:extLst>
              <a:ext uri="{FF2B5EF4-FFF2-40B4-BE49-F238E27FC236}">
                <a16:creationId xmlns:a16="http://schemas.microsoft.com/office/drawing/2014/main" id="{456DDA0D-B203-6C3A-D2DF-B5CE1D2FD3E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681" y="33170"/>
            <a:ext cx="3856412" cy="5163671"/>
          </a:xfrm>
          <a:prstGeom prst="rect">
            <a:avLst/>
          </a:prstGeom>
        </p:spPr>
      </p:pic>
      <p:pic>
        <p:nvPicPr>
          <p:cNvPr id="6" name="Picture 5">
            <a:extLst>
              <a:ext uri="{FF2B5EF4-FFF2-40B4-BE49-F238E27FC236}">
                <a16:creationId xmlns:a16="http://schemas.microsoft.com/office/drawing/2014/main" id="{5C0D874C-3F33-44F8-5E91-5B262AFE4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70" y="4337482"/>
            <a:ext cx="11196856" cy="1937587"/>
          </a:xfrm>
          <a:prstGeom prst="rect">
            <a:avLst/>
          </a:prstGeom>
        </p:spPr>
      </p:pic>
    </p:spTree>
    <p:custDataLst>
      <p:tags r:id="rId1"/>
    </p:custDataLst>
    <p:extLst>
      <p:ext uri="{BB962C8B-B14F-4D97-AF65-F5344CB8AC3E}">
        <p14:creationId xmlns:p14="http://schemas.microsoft.com/office/powerpoint/2010/main" val="29306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77530" y="279787"/>
            <a:ext cx="13459103" cy="7413366"/>
          </a:xfrm>
        </p:spPr>
        <p:txBody>
          <a:bodyPr>
            <a:normAutofit/>
          </a:bodyPr>
          <a:lstStyle/>
          <a:p>
            <a:pPr marL="0" indent="0">
              <a:buNone/>
            </a:pPr>
            <a:r>
              <a:rPr lang="el" sz="2400" dirty="0">
                <a:latin typeface="Arial" charset="0"/>
                <a:ea typeface="Arial" charset="0"/>
                <a:cs typeface="Arial" charset="0"/>
              </a:rPr>
              <a:t>Περιγράψτε τη δραστηριότητα που είδατε (συγκεκριμένη αλλά όχι υπερβολικά λεπτομερής) </a:t>
            </a: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0" indent="0">
              <a:buNone/>
            </a:pPr>
            <a:r>
              <a:rPr lang="el" sz="2400" dirty="0">
                <a:latin typeface="Arial" charset="0"/>
                <a:ea typeface="Arial" charset="0"/>
                <a:cs typeface="Arial" charset="0"/>
              </a:rPr>
              <a:t>Τι είδους περιστατικό πιστεύετε ότι ήταν; </a:t>
            </a: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0" indent="0">
              <a:buNone/>
            </a:pPr>
            <a:r>
              <a:rPr lang="el" sz="2400" dirty="0">
                <a:latin typeface="Arial" charset="0"/>
                <a:ea typeface="Arial" charset="0"/>
                <a:cs typeface="Arial" charset="0"/>
              </a:rPr>
              <a:t>Αν μπορούσατε να προτείνετε κάτι - ποιες ενέργειες πρέπει να γίνουν; </a:t>
            </a:r>
            <a:br>
              <a:rPr lang="nb-NO" sz="2400" dirty="0">
                <a:latin typeface="Arial" charset="0"/>
                <a:ea typeface="Arial" charset="0"/>
                <a:cs typeface="Arial" charset="0"/>
              </a:rPr>
            </a:br>
            <a:endParaRPr lang="en-US" sz="2400" dirty="0">
              <a:latin typeface="Arial" charset="0"/>
              <a:ea typeface="Arial" charset="0"/>
              <a:cs typeface="Arial" charset="0"/>
            </a:endParaRPr>
          </a:p>
        </p:txBody>
      </p:sp>
      <p:grpSp>
        <p:nvGrpSpPr>
          <p:cNvPr id="7" name="Gruppe 6"/>
          <p:cNvGrpSpPr/>
          <p:nvPr/>
        </p:nvGrpSpPr>
        <p:grpSpPr>
          <a:xfrm>
            <a:off x="683812" y="826936"/>
            <a:ext cx="9496508" cy="5073992"/>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Aptos" panose="02110004020202020204"/>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Aptos" panose="02110004020202020204"/>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Aptos" panose="02110004020202020204"/>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2102" y="6799111"/>
            <a:ext cx="7026196" cy="1788082"/>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864108" y="932689"/>
            <a:ext cx="1948694" cy="9459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defRPr/>
            </a:pPr>
            <a:r>
              <a:rPr lang="el" sz="8640">
                <a:solidFill>
                  <a:prstClr val="white"/>
                </a:solidFill>
                <a:latin typeface="Aptos" panose="02110004020202020204"/>
              </a:rPr>
              <a:t>L1</a:t>
            </a:r>
          </a:p>
        </p:txBody>
      </p:sp>
      <p:sp>
        <p:nvSpPr>
          <p:cNvPr id="9" name="Oval 8">
            <a:extLst>
              <a:ext uri="{FF2B5EF4-FFF2-40B4-BE49-F238E27FC236}">
                <a16:creationId xmlns:a16="http://schemas.microsoft.com/office/drawing/2014/main" id="{533472C9-3F7B-C3B3-4D7F-1A0B37B7558B}"/>
              </a:ext>
            </a:extLst>
          </p:cNvPr>
          <p:cNvSpPr/>
          <p:nvPr/>
        </p:nvSpPr>
        <p:spPr>
          <a:xfrm>
            <a:off x="4637238" y="2867260"/>
            <a:ext cx="1948694" cy="945932"/>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defRPr/>
            </a:pPr>
            <a:r>
              <a:rPr lang="el" sz="8640">
                <a:solidFill>
                  <a:prstClr val="white"/>
                </a:solidFill>
                <a:latin typeface="Aptos" panose="02110004020202020204"/>
              </a:rPr>
              <a:t>L2</a:t>
            </a:r>
          </a:p>
        </p:txBody>
      </p:sp>
      <p:sp>
        <p:nvSpPr>
          <p:cNvPr id="10" name="Oval 9">
            <a:extLst>
              <a:ext uri="{FF2B5EF4-FFF2-40B4-BE49-F238E27FC236}">
                <a16:creationId xmlns:a16="http://schemas.microsoft.com/office/drawing/2014/main" id="{938CCD3E-FAC7-88FA-8E7A-AA2C8DC7865A}"/>
              </a:ext>
            </a:extLst>
          </p:cNvPr>
          <p:cNvSpPr/>
          <p:nvPr/>
        </p:nvSpPr>
        <p:spPr>
          <a:xfrm>
            <a:off x="8103108" y="4780383"/>
            <a:ext cx="1948694" cy="945932"/>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defRPr/>
            </a:pPr>
            <a:r>
              <a:rPr lang="el" sz="8640">
                <a:solidFill>
                  <a:prstClr val="white"/>
                </a:solidFill>
                <a:latin typeface="Aptos" panose="02110004020202020204"/>
              </a:rPr>
              <a:t>L3</a:t>
            </a:r>
          </a:p>
        </p:txBody>
      </p:sp>
      <p:pic>
        <p:nvPicPr>
          <p:cNvPr id="15" name="Picture 14">
            <a:extLst>
              <a:ext uri="{FF2B5EF4-FFF2-40B4-BE49-F238E27FC236}">
                <a16:creationId xmlns:a16="http://schemas.microsoft.com/office/drawing/2014/main" id="{C7A1F4C1-A4E1-058A-F4DE-2F6CB30737F1}"/>
              </a:ext>
            </a:extLst>
          </p:cNvPr>
          <p:cNvPicPr>
            <a:picLocks noChangeAspect="1"/>
          </p:cNvPicPr>
          <p:nvPr/>
        </p:nvPicPr>
        <p:blipFill>
          <a:blip r:embed="rId3"/>
          <a:stretch>
            <a:fillRect/>
          </a:stretch>
        </p:blipFill>
        <p:spPr>
          <a:xfrm>
            <a:off x="443237" y="5847150"/>
            <a:ext cx="10574226" cy="1554697"/>
          </a:xfrm>
          <a:prstGeom prst="rect">
            <a:avLst/>
          </a:prstGeom>
        </p:spPr>
      </p:pic>
    </p:spTree>
    <p:extLst>
      <p:ext uri="{BB962C8B-B14F-4D97-AF65-F5344CB8AC3E}">
        <p14:creationId xmlns:p14="http://schemas.microsoft.com/office/powerpoint/2010/main" val="210113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7ECE-15FF-2F17-C4D6-78F8BBD905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5F6A363-6472-7EAE-9416-58FCA675B66D}"/>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B0F4AC14-5C9E-6F70-AC86-316349A001B3}"/>
              </a:ext>
            </a:extLst>
          </p:cNvPr>
          <p:cNvPicPr>
            <a:picLocks noChangeAspect="1"/>
          </p:cNvPicPr>
          <p:nvPr/>
        </p:nvPicPr>
        <p:blipFill>
          <a:blip r:embed="rId2"/>
          <a:stretch>
            <a:fillRect/>
          </a:stretch>
        </p:blipFill>
        <p:spPr>
          <a:xfrm>
            <a:off x="108988" y="0"/>
            <a:ext cx="7511012" cy="4184476"/>
          </a:xfrm>
          <a:prstGeom prst="rect">
            <a:avLst/>
          </a:prstGeom>
        </p:spPr>
      </p:pic>
      <p:pic>
        <p:nvPicPr>
          <p:cNvPr id="5" name="Picture 4">
            <a:extLst>
              <a:ext uri="{FF2B5EF4-FFF2-40B4-BE49-F238E27FC236}">
                <a16:creationId xmlns:a16="http://schemas.microsoft.com/office/drawing/2014/main" id="{2945ADFB-CE45-EFA9-78A2-CF43F1479E75}"/>
              </a:ext>
            </a:extLst>
          </p:cNvPr>
          <p:cNvPicPr>
            <a:picLocks noChangeAspect="1"/>
          </p:cNvPicPr>
          <p:nvPr/>
        </p:nvPicPr>
        <p:blipFill>
          <a:blip r:embed="rId3"/>
          <a:stretch>
            <a:fillRect/>
          </a:stretch>
        </p:blipFill>
        <p:spPr>
          <a:xfrm>
            <a:off x="2028658" y="958666"/>
            <a:ext cx="10931437" cy="6453690"/>
          </a:xfrm>
          <a:prstGeom prst="rect">
            <a:avLst/>
          </a:prstGeom>
        </p:spPr>
      </p:pic>
      <p:pic>
        <p:nvPicPr>
          <p:cNvPr id="9" name="Picture 8">
            <a:extLst>
              <a:ext uri="{FF2B5EF4-FFF2-40B4-BE49-F238E27FC236}">
                <a16:creationId xmlns:a16="http://schemas.microsoft.com/office/drawing/2014/main" id="{36E7A393-3596-A291-E8CD-56AB2CCB6F42}"/>
              </a:ext>
            </a:extLst>
          </p:cNvPr>
          <p:cNvPicPr>
            <a:picLocks noChangeAspect="1"/>
          </p:cNvPicPr>
          <p:nvPr/>
        </p:nvPicPr>
        <p:blipFill>
          <a:blip r:embed="rId4"/>
          <a:stretch>
            <a:fillRect/>
          </a:stretch>
        </p:blipFill>
        <p:spPr>
          <a:xfrm>
            <a:off x="3011598" y="5576141"/>
            <a:ext cx="8436517" cy="2514950"/>
          </a:xfrm>
          <a:prstGeom prst="rect">
            <a:avLst/>
          </a:prstGeom>
        </p:spPr>
      </p:pic>
      <p:sp>
        <p:nvSpPr>
          <p:cNvPr id="10" name="Oval 9">
            <a:extLst>
              <a:ext uri="{FF2B5EF4-FFF2-40B4-BE49-F238E27FC236}">
                <a16:creationId xmlns:a16="http://schemas.microsoft.com/office/drawing/2014/main" id="{C65C8E79-D402-A649-9FA5-58E2A18DA551}"/>
              </a:ext>
            </a:extLst>
          </p:cNvPr>
          <p:cNvSpPr/>
          <p:nvPr/>
        </p:nvSpPr>
        <p:spPr>
          <a:xfrm>
            <a:off x="2694432" y="4184475"/>
            <a:ext cx="2353056" cy="111904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12" name="Picture 11">
            <a:extLst>
              <a:ext uri="{FF2B5EF4-FFF2-40B4-BE49-F238E27FC236}">
                <a16:creationId xmlns:a16="http://schemas.microsoft.com/office/drawing/2014/main" id="{2DAB54B8-5786-302D-BCEA-E95822807C73}"/>
              </a:ext>
            </a:extLst>
          </p:cNvPr>
          <p:cNvPicPr>
            <a:picLocks noChangeAspect="1"/>
          </p:cNvPicPr>
          <p:nvPr/>
        </p:nvPicPr>
        <p:blipFill>
          <a:blip r:embed="rId5"/>
          <a:stretch>
            <a:fillRect/>
          </a:stretch>
        </p:blipFill>
        <p:spPr>
          <a:xfrm>
            <a:off x="5763596" y="655540"/>
            <a:ext cx="8219317" cy="2069119"/>
          </a:xfrm>
          <a:prstGeom prst="rect">
            <a:avLst/>
          </a:prstGeom>
        </p:spPr>
      </p:pic>
      <p:pic>
        <p:nvPicPr>
          <p:cNvPr id="14" name="Picture 13">
            <a:extLst>
              <a:ext uri="{FF2B5EF4-FFF2-40B4-BE49-F238E27FC236}">
                <a16:creationId xmlns:a16="http://schemas.microsoft.com/office/drawing/2014/main" id="{40BAC181-4842-8335-AAC1-EFD592F86E25}"/>
              </a:ext>
            </a:extLst>
          </p:cNvPr>
          <p:cNvPicPr>
            <a:picLocks noChangeAspect="1"/>
          </p:cNvPicPr>
          <p:nvPr/>
        </p:nvPicPr>
        <p:blipFill>
          <a:blip r:embed="rId6"/>
          <a:stretch>
            <a:fillRect/>
          </a:stretch>
        </p:blipFill>
        <p:spPr>
          <a:xfrm>
            <a:off x="5702635" y="2732434"/>
            <a:ext cx="8173591" cy="2069119"/>
          </a:xfrm>
          <a:prstGeom prst="rect">
            <a:avLst/>
          </a:prstGeom>
        </p:spPr>
      </p:pic>
      <p:sp>
        <p:nvSpPr>
          <p:cNvPr id="15" name="Oval 14">
            <a:extLst>
              <a:ext uri="{FF2B5EF4-FFF2-40B4-BE49-F238E27FC236}">
                <a16:creationId xmlns:a16="http://schemas.microsoft.com/office/drawing/2014/main" id="{74E1C802-4F04-84E1-B86C-4A8023248F0B}"/>
              </a:ext>
            </a:extLst>
          </p:cNvPr>
          <p:cNvSpPr/>
          <p:nvPr/>
        </p:nvSpPr>
        <p:spPr>
          <a:xfrm>
            <a:off x="5448545" y="990744"/>
            <a:ext cx="8536792" cy="111904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16" name="Oval 15">
            <a:extLst>
              <a:ext uri="{FF2B5EF4-FFF2-40B4-BE49-F238E27FC236}">
                <a16:creationId xmlns:a16="http://schemas.microsoft.com/office/drawing/2014/main" id="{336533A7-E923-650E-68FC-2BFE6B1CC5C6}"/>
              </a:ext>
            </a:extLst>
          </p:cNvPr>
          <p:cNvSpPr/>
          <p:nvPr/>
        </p:nvSpPr>
        <p:spPr>
          <a:xfrm>
            <a:off x="5702635" y="3730752"/>
            <a:ext cx="5518853" cy="534686"/>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18" name="Picture 17">
            <a:extLst>
              <a:ext uri="{FF2B5EF4-FFF2-40B4-BE49-F238E27FC236}">
                <a16:creationId xmlns:a16="http://schemas.microsoft.com/office/drawing/2014/main" id="{EF2AC6A8-257E-52FF-0CBB-254D4B3137C9}"/>
              </a:ext>
            </a:extLst>
          </p:cNvPr>
          <p:cNvPicPr>
            <a:picLocks noChangeAspect="1"/>
          </p:cNvPicPr>
          <p:nvPr/>
        </p:nvPicPr>
        <p:blipFill>
          <a:blip r:embed="rId7"/>
          <a:stretch>
            <a:fillRect/>
          </a:stretch>
        </p:blipFill>
        <p:spPr>
          <a:xfrm>
            <a:off x="5630146" y="4801553"/>
            <a:ext cx="8127864" cy="1063139"/>
          </a:xfrm>
          <a:prstGeom prst="rect">
            <a:avLst/>
          </a:prstGeom>
        </p:spPr>
      </p:pic>
      <p:sp>
        <p:nvSpPr>
          <p:cNvPr id="21" name="Oval 20">
            <a:extLst>
              <a:ext uri="{FF2B5EF4-FFF2-40B4-BE49-F238E27FC236}">
                <a16:creationId xmlns:a16="http://schemas.microsoft.com/office/drawing/2014/main" id="{91510839-CA9B-07A1-7B3B-6C83AAEED92E}"/>
              </a:ext>
            </a:extLst>
          </p:cNvPr>
          <p:cNvSpPr/>
          <p:nvPr/>
        </p:nvSpPr>
        <p:spPr>
          <a:xfrm>
            <a:off x="5369144" y="5182794"/>
            <a:ext cx="8434592" cy="534686"/>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1987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6BDE-8571-D8A8-1496-9F5FFDE0D1F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07924FC-2D8A-4FF7-C860-2609C7217D3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BE95213-74FD-5FAA-36F2-B2BFDD90F63F}"/>
              </a:ext>
            </a:extLst>
          </p:cNvPr>
          <p:cNvPicPr>
            <a:picLocks noChangeAspect="1"/>
          </p:cNvPicPr>
          <p:nvPr/>
        </p:nvPicPr>
        <p:blipFill>
          <a:blip r:embed="rId2"/>
          <a:stretch>
            <a:fillRect/>
          </a:stretch>
        </p:blipFill>
        <p:spPr>
          <a:xfrm>
            <a:off x="2028658" y="958666"/>
            <a:ext cx="10931437" cy="6453690"/>
          </a:xfrm>
          <a:prstGeom prst="rect">
            <a:avLst/>
          </a:prstGeom>
        </p:spPr>
      </p:pic>
      <p:pic>
        <p:nvPicPr>
          <p:cNvPr id="23" name="Picture 22">
            <a:extLst>
              <a:ext uri="{FF2B5EF4-FFF2-40B4-BE49-F238E27FC236}">
                <a16:creationId xmlns:a16="http://schemas.microsoft.com/office/drawing/2014/main" id="{D9B6218E-1D21-F5BB-F127-22C2EEBD51CB}"/>
              </a:ext>
            </a:extLst>
          </p:cNvPr>
          <p:cNvPicPr>
            <a:picLocks noChangeAspect="1"/>
          </p:cNvPicPr>
          <p:nvPr/>
        </p:nvPicPr>
        <p:blipFill>
          <a:blip r:embed="rId3"/>
          <a:stretch>
            <a:fillRect/>
          </a:stretch>
        </p:blipFill>
        <p:spPr>
          <a:xfrm>
            <a:off x="1916535" y="5439787"/>
            <a:ext cx="10797330" cy="2789813"/>
          </a:xfrm>
          <a:prstGeom prst="rect">
            <a:avLst/>
          </a:prstGeom>
        </p:spPr>
      </p:pic>
      <p:sp>
        <p:nvSpPr>
          <p:cNvPr id="5" name="Oval 4">
            <a:extLst>
              <a:ext uri="{FF2B5EF4-FFF2-40B4-BE49-F238E27FC236}">
                <a16:creationId xmlns:a16="http://schemas.microsoft.com/office/drawing/2014/main" id="{7EDED703-4796-B42C-A773-ED8194F71E4C}"/>
              </a:ext>
            </a:extLst>
          </p:cNvPr>
          <p:cNvSpPr/>
          <p:nvPr/>
        </p:nvSpPr>
        <p:spPr>
          <a:xfrm>
            <a:off x="5401056" y="2190750"/>
            <a:ext cx="7778496" cy="2431793"/>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6" name="Oval 5">
            <a:extLst>
              <a:ext uri="{FF2B5EF4-FFF2-40B4-BE49-F238E27FC236}">
                <a16:creationId xmlns:a16="http://schemas.microsoft.com/office/drawing/2014/main" id="{C3887E2D-3481-C3EB-FFC6-365CE95C8A81}"/>
              </a:ext>
            </a:extLst>
          </p:cNvPr>
          <p:cNvSpPr/>
          <p:nvPr/>
        </p:nvSpPr>
        <p:spPr>
          <a:xfrm>
            <a:off x="2644353" y="4114801"/>
            <a:ext cx="2415328" cy="1367279"/>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cxnSp>
        <p:nvCxnSpPr>
          <p:cNvPr id="8" name="Straight Arrow Connector 7">
            <a:extLst>
              <a:ext uri="{FF2B5EF4-FFF2-40B4-BE49-F238E27FC236}">
                <a16:creationId xmlns:a16="http://schemas.microsoft.com/office/drawing/2014/main" id="{2ACC0116-7BDB-6D62-6920-63A1DC9D7231}"/>
              </a:ext>
            </a:extLst>
          </p:cNvPr>
          <p:cNvCxnSpPr>
            <a:stCxn id="6" idx="6"/>
          </p:cNvCxnSpPr>
          <p:nvPr/>
        </p:nvCxnSpPr>
        <p:spPr>
          <a:xfrm flipV="1">
            <a:off x="5059680" y="3730752"/>
            <a:ext cx="4986528" cy="1067688"/>
          </a:xfrm>
          <a:prstGeom prst="straightConnector1">
            <a:avLst/>
          </a:prstGeom>
          <a:ln w="76200">
            <a:solidFill>
              <a:srgbClr val="DE18DE"/>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78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4E51-F208-C0C2-F3B9-489E53C527B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0EB6832-998E-C81D-B2F9-BF4F1DEE4456}"/>
              </a:ext>
            </a:extLst>
          </p:cNvPr>
          <p:cNvSpPr>
            <a:spLocks noGrp="1"/>
          </p:cNvSpPr>
          <p:nvPr>
            <p:ph idx="1"/>
          </p:nvPr>
        </p:nvSpPr>
        <p:spPr/>
        <p:txBody>
          <a:bodyPr/>
          <a:lstStyle/>
          <a:p>
            <a:endParaRPr lang="en-GB"/>
          </a:p>
        </p:txBody>
      </p:sp>
      <p:pic>
        <p:nvPicPr>
          <p:cNvPr id="2050" name="Picture 2" descr="Αυτο-αποτελεσματικότητα: Η θεωρία των κινήτρων του Bandura στην ψυχολογία">
            <a:extLst>
              <a:ext uri="{FF2B5EF4-FFF2-40B4-BE49-F238E27FC236}">
                <a16:creationId xmlns:a16="http://schemas.microsoft.com/office/drawing/2014/main" id="{56AF6BB6-2E13-8599-9F0C-26C80AA25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196" y="0"/>
            <a:ext cx="10746104"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5218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el" sz="3840">
                <a:solidFill>
                  <a:schemeClr val="accent1"/>
                </a:solidFill>
                <a:latin typeface="Helvetica Neue" charset="0"/>
                <a:ea typeface="Helvetica Neue" charset="0"/>
                <a:cs typeface="Helvetica Neue" charset="0"/>
              </a:rPr>
              <a:t>Σύσταση ανάγνωσης</a:t>
            </a:r>
            <a:endParaRPr lang="en-US" sz="3840">
              <a:solidFill>
                <a:schemeClr val="accent1"/>
              </a:solidFill>
            </a:endParaRPr>
          </a:p>
        </p:txBody>
      </p:sp>
      <p:sp>
        <p:nvSpPr>
          <p:cNvPr id="3" name="TekstSylinder 2"/>
          <p:cNvSpPr txBox="1"/>
          <p:nvPr/>
        </p:nvSpPr>
        <p:spPr>
          <a:xfrm>
            <a:off x="706379" y="4336399"/>
            <a:ext cx="5135261" cy="2308324"/>
          </a:xfrm>
          <a:prstGeom prst="rect">
            <a:avLst/>
          </a:prstGeom>
          <a:noFill/>
        </p:spPr>
        <p:txBody>
          <a:bodyPr wrap="square" rtlCol="0">
            <a:spAutoFit/>
          </a:bodyPr>
          <a:lstStyle/>
          <a:p>
            <a:pPr defTabSz="1097280">
              <a:defRPr/>
            </a:pPr>
            <a:r>
              <a:rPr lang="el" sz="2400">
                <a:solidFill>
                  <a:prstClr val="black"/>
                </a:solidFill>
                <a:latin typeface="Arial" charset="0"/>
                <a:ea typeface="Arial" charset="0"/>
                <a:cs typeface="Arial" charset="0"/>
              </a:rPr>
              <a:t>Μια λεπτομερής αναφορά σχετικά με τις συμπεριφορικές πτυχές της κυβερνοασφάλειας, την τρέχουσα πρακτική, το επιστημονικό υπόβαθρο και τους τρόπους βελτίωσης της κουλτούρας κυβερνοασφάλειας σε έναν οργανισμό.</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pic>
        <p:nvPicPr>
          <p:cNvPr id="23554" name="Picture 2" descr="https://lh5.googleusercontent.com/Wc1l-J1R5ZaGH1fbPwUuKkXlFIw18ljHkJzWyZWLAd64gtpN3dE4OgODHvHPabeD9lvnpFg0btBK7VbKb01yyxx2PNdJD3HZi955VrGP930DfvsVRuE3nqeBXqZDWM9uJGkyuZ4RBr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3610" y="1278967"/>
            <a:ext cx="3334760" cy="25010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h4.googleusercontent.com/JwnadF4clNXp4UuPoFiOQULjlGuvTFjIDaMhmh5uXHTeCs4pq7zNBqMDt0Fi88OcSaXEVIBni9lJLpKwOeXtqnhvJyVoTt9F-sJR_IzTw5Ut2LPCi0N1SLzEg2gMSei22NnwEA-PL4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84019" y="1406768"/>
            <a:ext cx="7478072" cy="206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6608821" y="3625800"/>
            <a:ext cx="7315200" cy="4228850"/>
          </a:xfrm>
          <a:prstGeom prst="rect">
            <a:avLst/>
          </a:prstGeom>
        </p:spPr>
        <p:txBody>
          <a:bodyPr>
            <a:spAutoFit/>
          </a:bodyPr>
          <a:lstStyle/>
          <a:p>
            <a:pPr algn="just" defTabSz="1097280">
              <a:defRPr/>
            </a:pPr>
            <a:r>
              <a:rPr lang="el" sz="1920">
                <a:solidFill>
                  <a:srgbClr val="000000"/>
                </a:solidFill>
                <a:latin typeface="Calibri" charset="0"/>
              </a:rPr>
              <a:t>Ο Οργανισμός της Ευρωπαϊκής Ένωσης για την Ασφάλεια Δικτύων και Πληροφοριών (ENISA) είναι ένα κέντρο εμπειρογνωμοσύνης στον τομέα της ασφάλειας δικτύων και πληροφοριών για την ΕΕ, τα κράτη μέλη της, τον ιδιωτικό τομέα και τους πολίτες της ΕΕ. Ο ENISA συνεργάζεται με αυτές τις ομάδες για την ανάπτυξη συμβουλών και συστάσεων σχετικά με ορθές πρακτικές στον τομέα της ασφάλειας των πληροφοριών. Βοηθά τα κράτη μέλη στην εφαρμογή της σχετικής νομοθεσίας της ΕΕ και εργάζεται για τη βελτίωση της ανθεκτικότητας των υποδομών και των δικτύων πληροφοριών ζωτικής σημασίας της Ευρώπης. Ο ENISA επιδιώκει να ενισχύσει την υπάρχουσα εμπειρογνωμοσύνη στα κράτη μέλη υποστηρίζοντας την ανάπτυξη διασυνοριακών κοινοτήτων που δεσμεύονται να βελτιώσουν την ασφάλεια δικτύων και πληροφοριών σε ολόκληρη την ΕΕ. Περισσότερες πληροφορίες σχετικά με τον ENISA και το έργο του διατίθενται στη διεύθυνση </a:t>
            </a:r>
            <a:r>
              <a:rPr lang="el" sz="1920" b="1" err="1">
                <a:solidFill>
                  <a:srgbClr val="000000"/>
                </a:solidFill>
                <a:latin typeface="Calibri" charset="0"/>
              </a:rPr>
              <a:t>www.enisa.europa.eu</a:t>
            </a:r>
            <a:r>
              <a:rPr lang="el" sz="1920">
                <a:solidFill>
                  <a:srgbClr val="000000"/>
                </a:solidFill>
                <a:latin typeface="Calibri" charset="0"/>
              </a:rPr>
              <a:t>. </a:t>
            </a:r>
            <a:endParaRPr lang="nb-NO" sz="1920">
              <a:solidFill>
                <a:prstClr val="black"/>
              </a:solidFill>
              <a:latin typeface="Aptos" panose="02110004020202020204"/>
            </a:endParaRPr>
          </a:p>
          <a:p>
            <a:pPr defTabSz="1097280">
              <a:defRPr/>
            </a:pPr>
            <a:br>
              <a:rPr lang="nb-NO" sz="1920">
                <a:solidFill>
                  <a:prstClr val="black"/>
                </a:solidFill>
                <a:latin typeface="Aptos" panose="02110004020202020204"/>
              </a:rPr>
            </a:br>
            <a:endParaRPr lang="nb-NO" sz="1920">
              <a:solidFill>
                <a:prstClr val="black"/>
              </a:solidFill>
              <a:latin typeface="Aptos" panose="02110004020202020204"/>
            </a:endParaRPr>
          </a:p>
        </p:txBody>
      </p:sp>
    </p:spTree>
    <p:extLst>
      <p:ext uri="{BB962C8B-B14F-4D97-AF65-F5344CB8AC3E}">
        <p14:creationId xmlns:p14="http://schemas.microsoft.com/office/powerpoint/2010/main" val="14141218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7374937" y="4385412"/>
            <a:ext cx="1557307" cy="215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1" name="TekstSylinder 10"/>
          <p:cNvSpPr txBox="1"/>
          <p:nvPr/>
        </p:nvSpPr>
        <p:spPr>
          <a:xfrm>
            <a:off x="6929588" y="1162983"/>
            <a:ext cx="7773057" cy="6524863"/>
          </a:xfrm>
          <a:prstGeom prst="rect">
            <a:avLst/>
          </a:prstGeom>
          <a:noFill/>
        </p:spPr>
        <p:txBody>
          <a:bodyPr wrap="square" rtlCol="0">
            <a:spAutoFit/>
          </a:bodyPr>
          <a:lstStyle/>
          <a:p>
            <a:pPr defTabSz="1097280">
              <a:defRPr/>
            </a:pPr>
            <a:r>
              <a:rPr lang="el" b="1" u="sng" dirty="0">
                <a:solidFill>
                  <a:prstClr val="black"/>
                </a:solidFill>
                <a:latin typeface="Aptos" panose="02110004020202020204"/>
              </a:rPr>
              <a:t>Διοίκηση και οργανωτική ηγεσία</a:t>
            </a:r>
            <a:endParaRPr lang="nb-NO" b="1" u="sng" dirty="0">
              <a:solidFill>
                <a:prstClr val="black"/>
              </a:solidFill>
              <a:latin typeface="Aptos" panose="02110004020202020204"/>
            </a:endParaRPr>
          </a:p>
          <a:p>
            <a:pPr defTabSz="1097280">
              <a:defRPr/>
            </a:pPr>
            <a:endParaRPr lang="nb-NO" sz="1600" dirty="0">
              <a:solidFill>
                <a:prstClr val="black"/>
              </a:solidFill>
              <a:latin typeface="Aptos" panose="02110004020202020204"/>
            </a:endParaRPr>
          </a:p>
          <a:p>
            <a:pPr marL="342900" indent="-342900" defTabSz="1097280" fontAlgn="base">
              <a:buFont typeface="Arial" charset="0"/>
              <a:buChar char="•"/>
              <a:defRPr/>
            </a:pPr>
            <a:r>
              <a:rPr lang="el" sz="1600" dirty="0">
                <a:solidFill>
                  <a:prstClr val="black"/>
                </a:solidFill>
                <a:latin typeface="Aptos" panose="02110004020202020204"/>
              </a:rPr>
              <a:t>Αναλάβετε την ευθύνη: Αποφασίστε ποιους κινδύνους ασφαλείας θέλουν να διαχειριστούν και δεσμεύστε τους απαιτούμενους πόρους. Αυτό περιλαμβάνει το κόστος αγοράς εξοπλισμού και υπηρεσιών ασφαλείας, αλλά πιο σημαντικό το συνολικό κόστος λειτουργίας αυτών των μέτρων ασφαλείας:</a:t>
            </a:r>
          </a:p>
          <a:p>
            <a:pPr marL="891540" lvl="1" indent="-342900" defTabSz="1097280" fontAlgn="base">
              <a:buFont typeface="Arial" charset="0"/>
              <a:buChar char="•"/>
              <a:defRPr/>
            </a:pPr>
            <a:r>
              <a:rPr lang="el" sz="1600" dirty="0">
                <a:solidFill>
                  <a:prstClr val="black"/>
                </a:solidFill>
                <a:latin typeface="Aptos" panose="02110004020202020204"/>
              </a:rPr>
              <a:t>τον χρόνο που πρέπει να αφιερώσει το προσωπικό για την ασφάλεια</a:t>
            </a:r>
            <a:endParaRPr lang="nb-NO" sz="1600" dirty="0">
              <a:solidFill>
                <a:prstClr val="black"/>
              </a:solidFill>
              <a:latin typeface="Aptos" panose="02110004020202020204"/>
            </a:endParaRPr>
          </a:p>
          <a:p>
            <a:pPr marL="891540" lvl="1" indent="-342900" defTabSz="1097280" fontAlgn="base">
              <a:buFont typeface="Arial" charset="0"/>
              <a:buChar char="•"/>
              <a:defRPr/>
            </a:pPr>
            <a:r>
              <a:rPr lang="el" sz="1600" dirty="0">
                <a:solidFill>
                  <a:prstClr val="black"/>
                </a:solidFill>
                <a:latin typeface="Aptos" panose="02110004020202020204"/>
              </a:rPr>
              <a:t>τον χρόνο και την προσπάθεια που απαιτείται για την αλλαγή των ανασφαλών συμπεριφορών σε ασφαλείς</a:t>
            </a:r>
            <a:endParaRPr lang="nb-NO" sz="1600" dirty="0">
              <a:solidFill>
                <a:prstClr val="black"/>
              </a:solidFill>
              <a:latin typeface="Aptos" panose="02110004020202020204"/>
            </a:endParaRPr>
          </a:p>
          <a:p>
            <a:pPr marL="891540" lvl="1" indent="-342900" defTabSz="1097280" fontAlgn="base">
              <a:buFont typeface="Arial" charset="0"/>
              <a:buChar char="•"/>
              <a:defRPr/>
            </a:pPr>
            <a:r>
              <a:rPr lang="el" sz="1600" dirty="0">
                <a:solidFill>
                  <a:prstClr val="black"/>
                </a:solidFill>
                <a:latin typeface="Aptos" panose="02110004020202020204"/>
              </a:rPr>
              <a:t>επιχείρηση που μπορεί να χαθεί ως αποτέλεσμα της τήρησης των πολιτικών από το προσωπικό</a:t>
            </a:r>
            <a:endParaRPr lang="nb-NO" sz="1600" dirty="0">
              <a:solidFill>
                <a:prstClr val="black"/>
              </a:solidFill>
              <a:latin typeface="Aptos" panose="02110004020202020204"/>
            </a:endParaRPr>
          </a:p>
          <a:p>
            <a:pPr marL="891540" lvl="1" indent="-342900" defTabSz="1097280" fontAlgn="base">
              <a:buFont typeface="Arial" charset="0"/>
              <a:buChar char="•"/>
              <a:defRPr/>
            </a:pPr>
            <a:r>
              <a:rPr lang="el" sz="1600" dirty="0">
                <a:solidFill>
                  <a:prstClr val="black"/>
                </a:solidFill>
                <a:latin typeface="Aptos" panose="02110004020202020204"/>
              </a:rPr>
              <a:t>ανάπτυξη των δεξιοτήτων που χρειάζονται διάφορα τμήματα του οργανισμού</a:t>
            </a:r>
            <a:endParaRPr lang="nb-NO" sz="1600" dirty="0">
              <a:solidFill>
                <a:prstClr val="black"/>
              </a:solidFill>
              <a:latin typeface="Aptos" panose="02110004020202020204"/>
            </a:endParaRPr>
          </a:p>
          <a:p>
            <a:pPr marL="342900" indent="-342900" defTabSz="1097280" fontAlgn="base">
              <a:buFont typeface="Arial" charset="0"/>
              <a:buChar char="•"/>
              <a:defRPr/>
            </a:pPr>
            <a:r>
              <a:rPr lang="el" sz="1600" dirty="0">
                <a:solidFill>
                  <a:prstClr val="black"/>
                </a:solidFill>
                <a:latin typeface="Aptos" panose="02110004020202020204"/>
              </a:rPr>
              <a:t>Δώστε το παράδειγμα: ακολουθείτε πάντα τις πολιτικές ασφαλείας (είστε στόχος υψηλής αξίας) και αφιερώνετε ένα μέρος του χρόνου σας για να συνεργαστείτε με ειδικούς και προσωπικό ασφαλείας για την εξεύρεση εφαρμόσιμων λύσεων στους τομείς εξειδίκευσής σας (π.χ. λειτουργίες, οικονομικά, μάρκετινγκ)</a:t>
            </a:r>
          </a:p>
          <a:p>
            <a:pPr marL="342900" indent="-342900" defTabSz="1097280" fontAlgn="base">
              <a:buFont typeface="Arial" charset="0"/>
              <a:buChar char="•"/>
              <a:defRPr/>
            </a:pPr>
            <a:r>
              <a:rPr lang="el" sz="1600" dirty="0">
                <a:solidFill>
                  <a:prstClr val="black"/>
                </a:solidFill>
                <a:latin typeface="Aptos" panose="02110004020202020204"/>
              </a:rPr>
              <a:t>Διαχειριστείτε τον οργανισμό σας για να βοηθήσετε την ασφάλεια: Η έκθεση διαπίστωσε ότι η αποτελεσματική διαχείριση της ασφάλειας μπορεί να αντλήσει γνώσεις και εργαλεία από την ασφάλεια. Ομοίως, το Ανθρώπινο Δυναμικό μπορεί να βοηθήσει στο σχεδιασμό κινήτρων και KPI και να βοηθήσει στον εντοπισμό του προσωπικού που ενδιαφέρεται να αποκτήσει νέες δεξιότητες και να αναλάβει επιπλέον ευθύνες. Οι επικοινωνίες και το μάρκετινγκ μπορούν να βοηθήσουν στη βελτίωση της αποτελεσματικότητας του υλικού ευαισθητοποίησης. Η αξιοποίηση των δικών σας πόρων και η διάσπαση των σιλό για την επίλυση προβλημάτων είναι μια εργασία διαχείρισης.</a:t>
            </a:r>
          </a:p>
        </p:txBody>
      </p:sp>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συγκεκριμένες ομάδες</a:t>
            </a:r>
            <a:endParaRPr lang="en-US" sz="3840">
              <a:solidFill>
                <a:schemeClr val="accent1"/>
              </a:solidFill>
            </a:endParaRPr>
          </a:p>
        </p:txBody>
      </p:sp>
      <p:sp>
        <p:nvSpPr>
          <p:cNvPr id="3" name="TekstSylinder 2"/>
          <p:cNvSpPr txBox="1"/>
          <p:nvPr/>
        </p:nvSpPr>
        <p:spPr>
          <a:xfrm>
            <a:off x="370390" y="1166730"/>
            <a:ext cx="6251791" cy="6463308"/>
          </a:xfrm>
          <a:prstGeom prst="rect">
            <a:avLst/>
          </a:prstGeom>
          <a:noFill/>
        </p:spPr>
        <p:txBody>
          <a:bodyPr wrap="square" rtlCol="0">
            <a:spAutoFit/>
          </a:bodyPr>
          <a:lstStyle/>
          <a:p>
            <a:pPr defTabSz="1097280">
              <a:defRPr/>
            </a:pPr>
            <a:r>
              <a:rPr lang="el" b="1" u="sng" dirty="0">
                <a:solidFill>
                  <a:prstClr val="black"/>
                </a:solidFill>
                <a:latin typeface="Aptos" panose="02110004020202020204"/>
              </a:rPr>
              <a:t>Υπεύθυνοι χάραξης πολιτικής</a:t>
            </a:r>
          </a:p>
          <a:p>
            <a:pPr defTabSz="1097280">
              <a:defRPr/>
            </a:pPr>
            <a:endParaRPr lang="nb-NO" dirty="0">
              <a:solidFill>
                <a:prstClr val="black"/>
              </a:solidFill>
              <a:latin typeface="Aptos" panose="02110004020202020204"/>
            </a:endParaRPr>
          </a:p>
          <a:p>
            <a:pPr marL="342900" indent="-342900" defTabSz="1097280" fontAlgn="base">
              <a:buFont typeface="Arial" charset="0"/>
              <a:buChar char="•"/>
              <a:defRPr/>
            </a:pPr>
            <a:r>
              <a:rPr lang="el" dirty="0">
                <a:solidFill>
                  <a:prstClr val="black"/>
                </a:solidFill>
                <a:latin typeface="Aptos" panose="02110004020202020204"/>
              </a:rPr>
              <a:t>Βεβαιωθείτε ότι οι ευθύνες ανατίθενται σε όσους έχουν την ικανότητα να εκπληρώσουν αυτές τις ευθύνες</a:t>
            </a:r>
          </a:p>
          <a:p>
            <a:pPr marL="342900" indent="-342900" defTabSz="1097280" fontAlgn="base">
              <a:buFont typeface="Arial" charset="0"/>
              <a:buChar char="•"/>
              <a:defRPr/>
            </a:pPr>
            <a:r>
              <a:rPr lang="el" dirty="0">
                <a:solidFill>
                  <a:prstClr val="black"/>
                </a:solidFill>
                <a:latin typeface="Aptos" panose="02110004020202020204"/>
              </a:rPr>
              <a:t>Υποδείξτε αξιόπιστη ικανότητα - π.χ. πού να αναζητήσετε καθοδήγηση για συγκεκριμένα θέματα.</a:t>
            </a:r>
          </a:p>
          <a:p>
            <a:pPr marL="342900" indent="-342900" defTabSz="1097280" fontAlgn="base">
              <a:buFont typeface="Arial" charset="0"/>
              <a:buChar char="•"/>
              <a:defRPr/>
            </a:pPr>
            <a:r>
              <a:rPr lang="el" dirty="0">
                <a:solidFill>
                  <a:prstClr val="black"/>
                </a:solidFill>
                <a:latin typeface="Aptos" panose="02110004020202020204"/>
              </a:rPr>
              <a:t>Προώθηση της συνεργασίας και της οικοδόμησης εμπιστοσύνης εντός και μεταξύ του οργανισμού. να προωθήσει τον σεβασμό και να απαγορεύσει την ασεβή γλώσσα προς τα ενδιαφερόμενα μέρη</a:t>
            </a:r>
          </a:p>
          <a:p>
            <a:pPr marL="342900" indent="-342900" defTabSz="1097280" fontAlgn="base">
              <a:buFont typeface="Arial" charset="0"/>
              <a:buChar char="•"/>
              <a:defRPr/>
            </a:pPr>
            <a:r>
              <a:rPr lang="el" dirty="0">
                <a:solidFill>
                  <a:prstClr val="black"/>
                </a:solidFill>
                <a:latin typeface="Aptos" panose="02110004020202020204"/>
              </a:rPr>
              <a:t>·Στήριξη της ανάπτυξης και της χρήσης τεκμηριωμένων δεικτών μέτρησης και μέτρων για την αξιολόγηση των δεξιοτήτων, των γνώσεων και της οργανωτικής νοοτροπίας στον τομέα της κυβερνοασφάλειας.</a:t>
            </a:r>
          </a:p>
          <a:p>
            <a:pPr marL="342900" indent="-342900" defTabSz="1097280" fontAlgn="base">
              <a:buFont typeface="Arial" charset="0"/>
              <a:buChar char="•"/>
              <a:defRPr/>
            </a:pPr>
            <a:r>
              <a:rPr lang="el" dirty="0">
                <a:solidFill>
                  <a:prstClr val="black"/>
                </a:solidFill>
                <a:latin typeface="Aptos" panose="02110004020202020204"/>
              </a:rPr>
              <a:t>Ενθάρρυνση και υποστήριξη της συνεργασίας μεταξύ τεχνικών και κοινωνικών / συμπεριφορικών εμπειρογνωμόνων για την αντιμετώπιση συμπεριφορών κυβερνοασφάλειας.</a:t>
            </a:r>
          </a:p>
          <a:p>
            <a:pPr marL="342900" indent="-342900" defTabSz="1097280" fontAlgn="base">
              <a:buFont typeface="Arial" charset="0"/>
              <a:buChar char="•"/>
              <a:defRPr/>
            </a:pPr>
            <a:r>
              <a:rPr lang="el" dirty="0">
                <a:solidFill>
                  <a:prstClr val="black"/>
                </a:solidFill>
                <a:latin typeface="Aptos" panose="02110004020202020204"/>
              </a:rPr>
              <a:t>Μην υποθέτετε ότι η επίγνωση μιας απειλής θα οδηγήσει σε προστατευτική δράση! Οι πολίτες (και οι εργαζόμενοι) χρειάζονται επίσης τις δεξιότητες για να αποφύγουν την απειλή και να κατανοήσουν ότι κάτι τέτοιο θα είναι αποτελεσματικό.</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grpSp>
        <p:nvGrpSpPr>
          <p:cNvPr id="15" name="Gruppe 14"/>
          <p:cNvGrpSpPr/>
          <p:nvPr/>
        </p:nvGrpSpPr>
        <p:grpSpPr>
          <a:xfrm>
            <a:off x="557334" y="3547505"/>
            <a:ext cx="6170290" cy="1016478"/>
            <a:chOff x="659437" y="2673382"/>
            <a:chExt cx="5141908" cy="847065"/>
          </a:xfrm>
        </p:grpSpPr>
        <p:sp>
          <p:nvSpPr>
            <p:cNvPr id="13" name="Avrundet rektangel 12"/>
            <p:cNvSpPr/>
            <p:nvPr/>
          </p:nvSpPr>
          <p:spPr>
            <a:xfrm rot="19508378">
              <a:off x="659437" y="2673382"/>
              <a:ext cx="5072734" cy="84706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4" name="TekstSylinder 13"/>
            <p:cNvSpPr txBox="1"/>
            <p:nvPr/>
          </p:nvSpPr>
          <p:spPr>
            <a:xfrm rot="19494747">
              <a:off x="861495" y="2705172"/>
              <a:ext cx="4939850" cy="615553"/>
            </a:xfrm>
            <a:prstGeom prst="rect">
              <a:avLst/>
            </a:prstGeom>
            <a:noFill/>
          </p:spPr>
          <p:txBody>
            <a:bodyPr wrap="square" rtlCol="0">
              <a:spAutoFit/>
            </a:bodyPr>
            <a:lstStyle/>
            <a:p>
              <a:pPr algn="ctr" defTabSz="1097280">
                <a:defRPr/>
              </a:pPr>
              <a:r>
                <a:rPr lang="el" sz="1400" b="1" dirty="0">
                  <a:solidFill>
                    <a:srgbClr val="FF0000"/>
                  </a:solidFill>
                  <a:latin typeface="Aptos" panose="02110004020202020204"/>
                </a:rPr>
                <a:t>Αύξηση του γραμματισμού και των δεξιοτήτων στον τομέα της κυβερνοασφάλειας. </a:t>
              </a:r>
            </a:p>
            <a:p>
              <a:pPr algn="ctr" defTabSz="1097280">
                <a:defRPr/>
              </a:pPr>
              <a:r>
                <a:rPr lang="el" sz="1400" b="1" dirty="0">
                  <a:solidFill>
                    <a:srgbClr val="FF0000"/>
                  </a:solidFill>
                  <a:latin typeface="Aptos" panose="02110004020202020204"/>
                </a:rPr>
                <a:t>Αντιληπτή ικανότητα.</a:t>
              </a:r>
              <a:endParaRPr lang="nb-NO" sz="1400" dirty="0">
                <a:solidFill>
                  <a:srgbClr val="FF0000"/>
                </a:solidFill>
                <a:latin typeface="Aptos" panose="02110004020202020204"/>
              </a:endParaRPr>
            </a:p>
          </p:txBody>
        </p:sp>
      </p:grpSp>
      <p:grpSp>
        <p:nvGrpSpPr>
          <p:cNvPr id="16" name="Gruppe 15"/>
          <p:cNvGrpSpPr/>
          <p:nvPr/>
        </p:nvGrpSpPr>
        <p:grpSpPr>
          <a:xfrm>
            <a:off x="6947954" y="3827026"/>
            <a:ext cx="6244522" cy="837456"/>
            <a:chOff x="405298" y="2886146"/>
            <a:chExt cx="5203769" cy="697881"/>
          </a:xfrm>
        </p:grpSpPr>
        <p:sp>
          <p:nvSpPr>
            <p:cNvPr id="17" name="Avrundet rektangel 16"/>
            <p:cNvSpPr/>
            <p:nvPr/>
          </p:nvSpPr>
          <p:spPr>
            <a:xfrm rot="19508378">
              <a:off x="405298" y="3037215"/>
              <a:ext cx="5203769" cy="54681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8" name="TekstSylinder 17"/>
            <p:cNvSpPr txBox="1"/>
            <p:nvPr/>
          </p:nvSpPr>
          <p:spPr>
            <a:xfrm rot="19494747">
              <a:off x="1272181" y="2886146"/>
              <a:ext cx="3848174" cy="538610"/>
            </a:xfrm>
            <a:prstGeom prst="rect">
              <a:avLst/>
            </a:prstGeom>
            <a:noFill/>
          </p:spPr>
          <p:txBody>
            <a:bodyPr wrap="square" rtlCol="0">
              <a:spAutoFit/>
            </a:bodyPr>
            <a:lstStyle/>
            <a:p>
              <a:pPr algn="ctr" defTabSz="1097280">
                <a:defRPr/>
              </a:pPr>
              <a:r>
                <a:rPr lang="el" b="1" dirty="0">
                  <a:solidFill>
                    <a:srgbClr val="FF0000"/>
                  </a:solidFill>
                  <a:latin typeface="Aptos" panose="02110004020202020204"/>
                </a:rPr>
                <a:t>Μοντελοποίηση ρόλων – παράγοντας που συμβάλλει στην αυτοαποτελεσματικότητα</a:t>
              </a:r>
              <a:endParaRPr lang="nb-NO" dirty="0">
                <a:solidFill>
                  <a:srgbClr val="FF0000"/>
                </a:solidFill>
                <a:latin typeface="Aptos" panose="02110004020202020204"/>
              </a:endParaRPr>
            </a:p>
          </p:txBody>
        </p:sp>
      </p:grpSp>
    </p:spTree>
    <p:extLst>
      <p:ext uri="{BB962C8B-B14F-4D97-AF65-F5344CB8AC3E}">
        <p14:creationId xmlns:p14="http://schemas.microsoft.com/office/powerpoint/2010/main" val="297995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8001683" y="5778816"/>
            <a:ext cx="362608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0" name="Rektangel 19"/>
          <p:cNvSpPr/>
          <p:nvPr/>
        </p:nvSpPr>
        <p:spPr>
          <a:xfrm>
            <a:off x="8001682" y="4165673"/>
            <a:ext cx="3285841"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2" name="Rektangel 11"/>
          <p:cNvSpPr/>
          <p:nvPr/>
        </p:nvSpPr>
        <p:spPr>
          <a:xfrm>
            <a:off x="793987" y="3525518"/>
            <a:ext cx="237026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9" name="Rektangel 18"/>
          <p:cNvSpPr/>
          <p:nvPr/>
        </p:nvSpPr>
        <p:spPr>
          <a:xfrm>
            <a:off x="793986" y="5942849"/>
            <a:ext cx="2429806"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συγκεκριμένες ομάδες</a:t>
            </a:r>
            <a:endParaRPr lang="en-US" sz="3840">
              <a:solidFill>
                <a:schemeClr val="accent1"/>
              </a:solidFill>
            </a:endParaRPr>
          </a:p>
        </p:txBody>
      </p:sp>
      <p:sp>
        <p:nvSpPr>
          <p:cNvPr id="3" name="TekstSylinder 2"/>
          <p:cNvSpPr txBox="1"/>
          <p:nvPr/>
        </p:nvSpPr>
        <p:spPr>
          <a:xfrm>
            <a:off x="370390" y="1166730"/>
            <a:ext cx="7043043" cy="6217087"/>
          </a:xfrm>
          <a:prstGeom prst="rect">
            <a:avLst/>
          </a:prstGeom>
          <a:noFill/>
        </p:spPr>
        <p:txBody>
          <a:bodyPr wrap="square" rtlCol="0">
            <a:spAutoFit/>
          </a:bodyPr>
          <a:lstStyle/>
          <a:p>
            <a:pPr defTabSz="1097280">
              <a:defRPr/>
            </a:pPr>
            <a:r>
              <a:rPr lang="el" sz="1600" b="1" u="sng" dirty="0">
                <a:solidFill>
                  <a:prstClr val="black"/>
                </a:solidFill>
                <a:latin typeface="Arial" charset="0"/>
                <a:ea typeface="Arial" charset="0"/>
                <a:cs typeface="Arial" charset="0"/>
              </a:rPr>
              <a:t>CISO και ειδικοί σε θέματα ασφάλειας</a:t>
            </a:r>
            <a:endParaRPr lang="nb-NO" sz="1600" b="1" u="sng" dirty="0">
              <a:solidFill>
                <a:prstClr val="black"/>
              </a:solidFill>
              <a:latin typeface="Arial" charset="0"/>
              <a:ea typeface="Arial" charset="0"/>
              <a:cs typeface="Arial" charset="0"/>
            </a:endParaRPr>
          </a:p>
          <a:p>
            <a:pPr defTabSz="1097280">
              <a:defRPr/>
            </a:pPr>
            <a:endParaRPr lang="nb-NO" dirty="0">
              <a:solidFill>
                <a:prstClr val="black"/>
              </a:solidFill>
              <a:latin typeface="Arial" charset="0"/>
              <a:ea typeface="Arial" charset="0"/>
              <a:cs typeface="Arial" charset="0"/>
            </a:endParaRPr>
          </a:p>
          <a:p>
            <a:pPr marL="342900" indent="-342900" defTabSz="1097280" fontAlgn="base">
              <a:buFont typeface="Arial" charset="0"/>
              <a:buChar char="•"/>
              <a:defRPr/>
            </a:pPr>
            <a:r>
              <a:rPr lang="el" sz="1400" dirty="0">
                <a:solidFill>
                  <a:prstClr val="black"/>
                </a:solidFill>
                <a:latin typeface="Arial" charset="0"/>
                <a:ea typeface="Arial" charset="0"/>
                <a:cs typeface="Arial" charset="0"/>
              </a:rPr>
              <a:t>Υπολογίστε τον αντίκτυπο των πολιτικών σας. Οι πολιτικές και τα μέτρα ασφάλειας μπορούν να είναι αποτελεσματικά μόνο εάν υιοθετηθούν και χρησιμοποιηθούν σωστά. Για να διασφαλιστεί αυτό, οι CISO πρέπει να γνωρίζουν τον αντίκτυπο που έχει στο προσωπικό στις καθημερινές επιχειρηματικές λειτουργίες - επομένως θα πρέπει να γνωρίζουν τον χρόνο και την προσπάθεια που απαιτεί η συμμόρφωση πριν θέσουν σε εφαρμογή ένα μέτρο ασφαλείας. Η ρήση του στρατηγού MacArthur «Ποτέ μην δίνεις μια διαταγή που δεν μπορεί να τηρηθεί» θα πρέπει να πλαισιωθεί και να κρεμαστεί πάνω από το γραφείο τους.</a:t>
            </a:r>
          </a:p>
          <a:p>
            <a:pPr marL="342900" indent="-342900" defTabSz="1097280" fontAlgn="base">
              <a:buFont typeface="Arial" charset="0"/>
              <a:buChar char="•"/>
              <a:defRPr/>
            </a:pPr>
            <a:r>
              <a:rPr lang="el" sz="1400" dirty="0">
                <a:solidFill>
                  <a:prstClr val="black"/>
                </a:solidFill>
                <a:latin typeface="Arial" charset="0"/>
                <a:ea typeface="Arial" charset="0"/>
                <a:cs typeface="Arial" charset="0"/>
              </a:rPr>
              <a:t>Να είστε ορατοί και προσιτοί. Οι CISO θα πρέπει να είναι μαζορέτες ασφαλείας, όχι αστυνομικοί - για να προσελκύσουν το προσωπικό, πρέπει να είναι ορατοί και προσιτοί ανά πάσα στιγμή. Και για να οικοδομήσουν εμπιστοσύνη, πρέπει να ακούσουν και να διαπραγματευτούν, αντί να προσπαθούν να «εξαλείψουν» τη μη συμμόρφωση και να στραγγαλίσουν την καινοτομία και τον πειραματισμό.</a:t>
            </a:r>
          </a:p>
          <a:p>
            <a:pPr marL="342900" indent="-342900" defTabSz="1097280" fontAlgn="base">
              <a:buFont typeface="Arial" charset="0"/>
              <a:buChar char="•"/>
              <a:defRPr/>
            </a:pPr>
            <a:r>
              <a:rPr lang="el" sz="1400" dirty="0">
                <a:solidFill>
                  <a:prstClr val="black"/>
                </a:solidFill>
                <a:latin typeface="Arial" charset="0"/>
                <a:ea typeface="Arial" charset="0"/>
                <a:cs typeface="Arial" charset="0"/>
              </a:rPr>
              <a:t>Χρειάζεσαι soft skills. Οι CISO και άλλοι ειδικοί σε θέματα ασφάλειας πρέπει να αποκτήσουν τις «soft skills» για να το κάνουν αυτό αποτελεσματικά. Το πρόγραμμα που αναπτύχθηκε από τους Ashenden &amp; Lawrence (2016) με χρηματοδότηση από το NCSC του Ηνωμένου Βασιλείου είναι μια πρωτοποριακή προσπάθεια που πρέπει να αναπαραχθεί και να ενσωματωθεί σε ακαδημαϊκά και επαγγελματικά μαθήματα ασφάλειας.</a:t>
            </a:r>
          </a:p>
          <a:p>
            <a:pPr marL="342900" indent="-342900" defTabSz="1097280" fontAlgn="base">
              <a:buFont typeface="Arial" charset="0"/>
              <a:buChar char="•"/>
              <a:defRPr/>
            </a:pPr>
            <a:r>
              <a:rPr lang="el" sz="1400" dirty="0">
                <a:solidFill>
                  <a:prstClr val="black"/>
                </a:solidFill>
                <a:latin typeface="Arial" charset="0"/>
                <a:ea typeface="Arial" charset="0"/>
                <a:cs typeface="Arial" charset="0"/>
              </a:rPr>
              <a:t>Σταματήστε να χτυπάτε λεκτικά τους ανθρώπους. Η αποτελεσματική δέσμευση και η εμπιστοσύνη απαιτούν σεβασμό για τους άλλους. Το επάγγελμα της ασφάλειας πρέπει να αναθεωρήσει την οπτική του για τους μη ειδικούς και να αποδεχτεί ότι είναι οι μόνοι ενδιαφερόμενοι στο οικοσύστημα για τους οποίους η ασφάλεια είναι ο πρωταρχικός ρόλος. Και πρέπει να αλλάξουν τη γλώσσα που χρησιμοποιούν για να το αντικατοπτρίζουν αυτό - όχι πλέον να αναφέρονται στους ανθρώπους ως «το πρόβλημα», «ηλίθιοι χρήστες» και «Ο πιο αδύναμος κρίκος».</a:t>
            </a:r>
            <a:endParaRPr lang="nb-NO" sz="140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1" name="TekstSylinder 10"/>
          <p:cNvSpPr txBox="1"/>
          <p:nvPr/>
        </p:nvSpPr>
        <p:spPr>
          <a:xfrm>
            <a:off x="7577257" y="1268182"/>
            <a:ext cx="7053143" cy="6878806"/>
          </a:xfrm>
          <a:prstGeom prst="rect">
            <a:avLst/>
          </a:prstGeom>
          <a:noFill/>
        </p:spPr>
        <p:txBody>
          <a:bodyPr wrap="square" rtlCol="0">
            <a:spAutoFit/>
          </a:bodyPr>
          <a:lstStyle/>
          <a:p>
            <a:pPr defTabSz="1097280">
              <a:defRPr/>
            </a:pPr>
            <a:r>
              <a:rPr lang="el" sz="1680" b="1" u="sng" dirty="0">
                <a:solidFill>
                  <a:prstClr val="black"/>
                </a:solidFill>
                <a:latin typeface="Arial" charset="0"/>
                <a:ea typeface="Arial" charset="0"/>
                <a:cs typeface="Arial" charset="0"/>
              </a:rPr>
              <a:t>CSIRT's /CERT's &amp;; SOC's</a:t>
            </a:r>
            <a:endParaRPr lang="nb-NO" sz="1680" b="1" u="sng" dirty="0">
              <a:solidFill>
                <a:prstClr val="black"/>
              </a:solidFill>
              <a:latin typeface="Arial" charset="0"/>
              <a:ea typeface="Arial" charset="0"/>
              <a:cs typeface="Arial" charset="0"/>
            </a:endParaRPr>
          </a:p>
          <a:p>
            <a:pPr defTabSz="1097280">
              <a:defRPr/>
            </a:pPr>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defRPr/>
            </a:pPr>
            <a:r>
              <a:rPr lang="el" sz="1500" dirty="0">
                <a:solidFill>
                  <a:prstClr val="black"/>
                </a:solidFill>
                <a:latin typeface="Arial" charset="0"/>
                <a:ea typeface="Arial" charset="0"/>
                <a:cs typeface="Arial" charset="0"/>
              </a:rPr>
              <a:t>Φροντίστε το προσωπικό σας. Η επαγγελματική εξουθένωση οφείλεται σε μεγάλο βαθμό στην υπερφόρτωση, αλλά και στην πλήξη μέσω επαναλαμβανόμενων εργασιών. Οι οργανισμοί πρέπει να εξασφαλίσουν επαρκή επίπεδα στελέχωσης - αυτό μπορεί να αποτελέσει πρόκληση σε CSIRT όπου η ζήτηση είναι υψηλή κατά τη διάρκεια περιστατικών, αλλά χαμηλότερη σε άλλες περιόδους. Η πιο ευέλικτη κατανομή καθηκόντων - π.χ. η εργασία του προσωπικού για την ανάπτυξη εργαλείων, τους πόρους δεξιοτήτων και τη δημιουργία ομάδας και την ανταλλαγή γνώσεων μεταξύ των ομάδων - θα ήταν ένας τρόπος για να προχωρήσουμε. Η διαχείριση περιστατικών που επηρεάζουν την ασφάλεια και τα φυσικά συστήματα στον κυβερνοχώρο μπορεί να είναι αγχωτική - οι οργανισμοί χρειάζονται κατάλληλη υποστήριξη για να βοηθήσουν το προσωπικό να αντιμετωπίσει τις συνέπειες.</a:t>
            </a:r>
          </a:p>
          <a:p>
            <a:pPr marL="342900" indent="-342900" defTabSz="1097280" fontAlgn="base">
              <a:buFont typeface="Arial" charset="0"/>
              <a:buChar char="•"/>
              <a:defRPr/>
            </a:pPr>
            <a:r>
              <a:rPr lang="el" sz="1500" dirty="0">
                <a:solidFill>
                  <a:prstClr val="black"/>
                </a:solidFill>
                <a:latin typeface="Arial" charset="0"/>
                <a:ea typeface="Arial" charset="0"/>
                <a:cs typeface="Arial" charset="0"/>
              </a:rPr>
              <a:t>Επενδύστε στην εκπαίδευση και την προσωπική ανάπτυξη. Η κατοχή των δεξιοτήτων και της ικανότητας ανάπτυξης είναι το κλειδί για την αποτελεσματική απόδοση, την αυτοπεποίθηση και την ικανοποίηση από την εργασία του προσωπικού ασφαλείας. Σε ένα ταχέως εξελισσόμενο περιβάλλον απειλών, η χρηματοδότηση για έρευνα και εξειδικευμένες δεξιότητες είναι απαραίτητη και όχι πολυτέλεια. Κάποια ανάπτυξη δεξιοτήτων μπορεί να συμβεί μέσω διαδικτυακών μαθημάτων, αλλά η πρακτική ανάλυση περιπτώσεων, τα master classes και τα wargaming είναι πιο ελκυστικά και αποτελεσματικά.</a:t>
            </a:r>
          </a:p>
          <a:p>
            <a:pPr marL="342900" indent="-342900" defTabSz="1097280" fontAlgn="base">
              <a:buFont typeface="Arial" charset="0"/>
              <a:buChar char="•"/>
              <a:defRPr/>
            </a:pPr>
            <a:r>
              <a:rPr lang="el" sz="1500" dirty="0">
                <a:solidFill>
                  <a:prstClr val="black"/>
                </a:solidFill>
                <a:latin typeface="Arial" charset="0"/>
                <a:ea typeface="Arial" charset="0"/>
                <a:cs typeface="Arial" charset="0"/>
              </a:rPr>
              <a:t>Προσέγγιση ομάδας υποστήριξης και πολλαπλών ομάδων. Η αποτελεσματική άμυνα στον κυβερνοχώρο είναι ένα ομαδικό άθλημα - η οικοδόμηση εμπιστοσύνης μεταξύ των ομάδων αναλυτών και μεταξύ αυτών και της διοίκησης είναι απαραίτητη. Αυτό είναι ένα νέο πρόβλημα για πολλούς οργανισμούς, επομένως μπορεί να απαιτηθούν κάποιες επενδύσεις σε εξωτερική εμπειρογνωμοσύνη (έρευνα ή συμβουλευτική).</a:t>
            </a:r>
          </a:p>
        </p:txBody>
      </p:sp>
      <p:grpSp>
        <p:nvGrpSpPr>
          <p:cNvPr id="15" name="Gruppe 14"/>
          <p:cNvGrpSpPr/>
          <p:nvPr/>
        </p:nvGrpSpPr>
        <p:grpSpPr>
          <a:xfrm>
            <a:off x="315364" y="3629114"/>
            <a:ext cx="6749585" cy="527429"/>
            <a:chOff x="178630" y="3027467"/>
            <a:chExt cx="5624654" cy="439524"/>
          </a:xfrm>
        </p:grpSpPr>
        <p:sp>
          <p:nvSpPr>
            <p:cNvPr id="13" name="Avrundet rektangel 12"/>
            <p:cNvSpPr/>
            <p:nvPr/>
          </p:nvSpPr>
          <p:spPr>
            <a:xfrm rot="19508378">
              <a:off x="178630" y="3027467"/>
              <a:ext cx="5597409" cy="43952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4" name="TekstSylinder 13"/>
            <p:cNvSpPr txBox="1"/>
            <p:nvPr/>
          </p:nvSpPr>
          <p:spPr>
            <a:xfrm rot="19494747">
              <a:off x="209872" y="3086118"/>
              <a:ext cx="5593412" cy="353944"/>
            </a:xfrm>
            <a:prstGeom prst="rect">
              <a:avLst/>
            </a:prstGeom>
            <a:noFill/>
          </p:spPr>
          <p:txBody>
            <a:bodyPr wrap="none" rtlCol="0">
              <a:spAutoFit/>
            </a:bodyPr>
            <a:lstStyle/>
            <a:p>
              <a:pPr algn="ctr" defTabSz="1097280">
                <a:defRPr/>
              </a:pPr>
              <a:r>
                <a:rPr lang="el" sz="1600" b="1" dirty="0">
                  <a:solidFill>
                    <a:srgbClr val="FF0000"/>
                  </a:solidFill>
                  <a:latin typeface="Aptos" panose="02110004020202020204"/>
                </a:rPr>
                <a:t>Αυτοαποτελεσματικότητα</a:t>
              </a:r>
              <a:r>
                <a:rPr lang="el" sz="2160" b="1" dirty="0">
                  <a:solidFill>
                    <a:srgbClr val="FF0000"/>
                  </a:solidFill>
                  <a:latin typeface="Aptos" panose="02110004020202020204"/>
                </a:rPr>
                <a:t>: μοντελοποίηση και καθοδήγηση</a:t>
              </a:r>
            </a:p>
          </p:txBody>
        </p:sp>
      </p:grpSp>
      <p:grpSp>
        <p:nvGrpSpPr>
          <p:cNvPr id="16" name="Gruppe 15"/>
          <p:cNvGrpSpPr/>
          <p:nvPr/>
        </p:nvGrpSpPr>
        <p:grpSpPr>
          <a:xfrm>
            <a:off x="8864917" y="2052485"/>
            <a:ext cx="4612958" cy="771932"/>
            <a:chOff x="1486543" y="2669727"/>
            <a:chExt cx="3844132" cy="643277"/>
          </a:xfrm>
        </p:grpSpPr>
        <p:sp>
          <p:nvSpPr>
            <p:cNvPr id="17" name="Avrundet rektangel 16"/>
            <p:cNvSpPr/>
            <p:nvPr/>
          </p:nvSpPr>
          <p:spPr>
            <a:xfrm rot="19508378">
              <a:off x="1539345" y="2669727"/>
              <a:ext cx="3791330"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8" name="TekstSylinder 17"/>
            <p:cNvSpPr txBox="1"/>
            <p:nvPr/>
          </p:nvSpPr>
          <p:spPr>
            <a:xfrm rot="19494747">
              <a:off x="1486543" y="2843594"/>
              <a:ext cx="3791871" cy="436017"/>
            </a:xfrm>
            <a:prstGeom prst="rect">
              <a:avLst/>
            </a:prstGeom>
            <a:noFill/>
          </p:spPr>
          <p:txBody>
            <a:bodyPr wrap="square" rtlCol="0">
              <a:spAutoFit/>
            </a:bodyPr>
            <a:lstStyle/>
            <a:p>
              <a:pPr algn="ctr" defTabSz="1097280">
                <a:defRPr/>
              </a:pPr>
              <a:r>
                <a:rPr lang="el" sz="1400" b="1" dirty="0">
                  <a:solidFill>
                    <a:srgbClr val="FF0000"/>
                  </a:solidFill>
                  <a:latin typeface="Aptos" panose="02110004020202020204"/>
                </a:rPr>
                <a:t>Αυξήστε τον προσανατολισμό στην εργασία/</a:t>
              </a:r>
            </a:p>
            <a:p>
              <a:pPr algn="ctr" defTabSz="1097280">
                <a:defRPr/>
              </a:pPr>
              <a:r>
                <a:rPr lang="el" sz="1400" b="1" dirty="0">
                  <a:solidFill>
                    <a:srgbClr val="FF0000"/>
                  </a:solidFill>
                  <a:latin typeface="Aptos" panose="02110004020202020204"/>
                </a:rPr>
                <a:t>Εσωτερικό κίνητρο</a:t>
              </a:r>
              <a:endParaRPr lang="nb-NO" sz="1400" b="1" dirty="0">
                <a:solidFill>
                  <a:srgbClr val="FF0000"/>
                </a:solidFill>
                <a:latin typeface="Aptos" panose="02110004020202020204"/>
              </a:endParaRPr>
            </a:p>
          </p:txBody>
        </p:sp>
      </p:grpSp>
      <p:grpSp>
        <p:nvGrpSpPr>
          <p:cNvPr id="23" name="Gruppe 22"/>
          <p:cNvGrpSpPr/>
          <p:nvPr/>
        </p:nvGrpSpPr>
        <p:grpSpPr>
          <a:xfrm>
            <a:off x="2199838" y="5212139"/>
            <a:ext cx="5039930" cy="1225693"/>
            <a:chOff x="909219" y="2761044"/>
            <a:chExt cx="4199942" cy="1021411"/>
          </a:xfrm>
        </p:grpSpPr>
        <p:sp>
          <p:nvSpPr>
            <p:cNvPr id="24" name="Avrundet rektangel 23"/>
            <p:cNvSpPr/>
            <p:nvPr/>
          </p:nvSpPr>
          <p:spPr>
            <a:xfrm rot="19508378">
              <a:off x="909219" y="2761044"/>
              <a:ext cx="4199942" cy="102141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5" name="TekstSylinder 24"/>
            <p:cNvSpPr txBox="1"/>
            <p:nvPr/>
          </p:nvSpPr>
          <p:spPr>
            <a:xfrm rot="19494747">
              <a:off x="1024871" y="2916842"/>
              <a:ext cx="3963425" cy="692498"/>
            </a:xfrm>
            <a:prstGeom prst="rect">
              <a:avLst/>
            </a:prstGeom>
            <a:noFill/>
          </p:spPr>
          <p:txBody>
            <a:bodyPr wrap="none" rtlCol="0">
              <a:spAutoFit/>
            </a:bodyPr>
            <a:lstStyle/>
            <a:p>
              <a:pPr algn="ctr" defTabSz="1097280">
                <a:defRPr/>
              </a:pPr>
              <a:r>
                <a:rPr lang="el" sz="1600" b="1" dirty="0">
                  <a:solidFill>
                    <a:srgbClr val="FF0000"/>
                  </a:solidFill>
                  <a:latin typeface="Aptos" panose="02110004020202020204"/>
                </a:rPr>
                <a:t>Τρόπος επικοινωνίας &amp; ανατροφοδότησης μπορεί</a:t>
              </a:r>
              <a:endParaRPr lang="nb-NO" sz="1600" b="1" dirty="0">
                <a:solidFill>
                  <a:srgbClr val="FF0000"/>
                </a:solidFill>
                <a:latin typeface="Aptos" panose="02110004020202020204"/>
              </a:endParaRPr>
            </a:p>
            <a:p>
              <a:pPr algn="ctr" defTabSz="1097280">
                <a:defRPr/>
              </a:pPr>
              <a:r>
                <a:rPr lang="el" sz="1600" b="1" dirty="0">
                  <a:solidFill>
                    <a:srgbClr val="FF0000"/>
                  </a:solidFill>
                  <a:latin typeface="Aptos" panose="02110004020202020204"/>
                </a:rPr>
                <a:t>οδηγούν σε αυτοαποτελεσματικότητα και</a:t>
              </a:r>
              <a:br>
                <a:rPr lang="nb-NO" sz="1600" b="1" dirty="0">
                  <a:solidFill>
                    <a:srgbClr val="FF0000"/>
                  </a:solidFill>
                  <a:latin typeface="Aptos" panose="02110004020202020204"/>
                </a:rPr>
              </a:br>
              <a:r>
                <a:rPr lang="el" sz="1600" b="1" dirty="0">
                  <a:solidFill>
                    <a:srgbClr val="FF0000"/>
                  </a:solidFill>
                  <a:latin typeface="Aptos" panose="02110004020202020204"/>
                </a:rPr>
                <a:t>μείωση κινήτρων</a:t>
              </a:r>
              <a:endParaRPr lang="nb-NO" sz="1600" b="1" dirty="0">
                <a:solidFill>
                  <a:srgbClr val="FF0000"/>
                </a:solidFill>
                <a:latin typeface="Aptos" panose="02110004020202020204"/>
              </a:endParaRPr>
            </a:p>
          </p:txBody>
        </p:sp>
      </p:grpSp>
      <p:grpSp>
        <p:nvGrpSpPr>
          <p:cNvPr id="26" name="Gruppe 25"/>
          <p:cNvGrpSpPr/>
          <p:nvPr/>
        </p:nvGrpSpPr>
        <p:grpSpPr>
          <a:xfrm>
            <a:off x="9746831" y="5898272"/>
            <a:ext cx="4456121" cy="778839"/>
            <a:chOff x="1403397" y="2769528"/>
            <a:chExt cx="3713434" cy="649032"/>
          </a:xfrm>
        </p:grpSpPr>
        <p:sp>
          <p:nvSpPr>
            <p:cNvPr id="27" name="Avrundet rektangel 26"/>
            <p:cNvSpPr/>
            <p:nvPr/>
          </p:nvSpPr>
          <p:spPr>
            <a:xfrm rot="19508378">
              <a:off x="1572486" y="2775283"/>
              <a:ext cx="3421981"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8" name="TekstSylinder 27"/>
            <p:cNvSpPr txBox="1"/>
            <p:nvPr/>
          </p:nvSpPr>
          <p:spPr>
            <a:xfrm rot="19494747">
              <a:off x="1403397" y="2769528"/>
              <a:ext cx="3713434" cy="630942"/>
            </a:xfrm>
            <a:prstGeom prst="rect">
              <a:avLst/>
            </a:prstGeom>
            <a:noFill/>
          </p:spPr>
          <p:txBody>
            <a:bodyPr wrap="square" rtlCol="0">
              <a:spAutoFit/>
            </a:bodyPr>
            <a:lstStyle/>
            <a:p>
              <a:pPr algn="ctr" defTabSz="1097280">
                <a:defRPr/>
              </a:pPr>
              <a:r>
                <a:rPr lang="el" sz="2160" b="1" dirty="0">
                  <a:solidFill>
                    <a:srgbClr val="FF0000"/>
                  </a:solidFill>
                  <a:latin typeface="Aptos" panose="02110004020202020204"/>
                </a:rPr>
                <a:t>Κίνητρο Αυτοδιάθεση</a:t>
              </a:r>
              <a:endParaRPr lang="nb-NO" sz="2160" b="1" dirty="0">
                <a:solidFill>
                  <a:srgbClr val="FF0000"/>
                </a:solidFill>
                <a:latin typeface="Aptos" panose="02110004020202020204"/>
              </a:endParaRPr>
            </a:p>
            <a:p>
              <a:pPr algn="ctr" defTabSz="1097280">
                <a:defRPr/>
              </a:pPr>
              <a:r>
                <a:rPr lang="el" sz="2160" b="1" dirty="0">
                  <a:solidFill>
                    <a:srgbClr val="FF0000"/>
                  </a:solidFill>
                  <a:latin typeface="Aptos" panose="02110004020202020204"/>
                </a:rPr>
                <a:t>Θεωρία: η ανάγκη για συγγένεια</a:t>
              </a:r>
              <a:endParaRPr lang="nb-NO" sz="2160" b="1" dirty="0">
                <a:solidFill>
                  <a:srgbClr val="FF0000"/>
                </a:solidFill>
                <a:latin typeface="Aptos" panose="02110004020202020204"/>
              </a:endParaRPr>
            </a:p>
          </p:txBody>
        </p:sp>
      </p:grpSp>
    </p:spTree>
    <p:extLst>
      <p:ext uri="{BB962C8B-B14F-4D97-AF65-F5344CB8AC3E}">
        <p14:creationId xmlns:p14="http://schemas.microsoft.com/office/powerpoint/2010/main" val="151527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7260767" y="4928134"/>
            <a:ext cx="5153966" cy="430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3" name="Rektangel 22"/>
          <p:cNvSpPr/>
          <p:nvPr/>
        </p:nvSpPr>
        <p:spPr>
          <a:xfrm>
            <a:off x="11425984" y="4499992"/>
            <a:ext cx="2338142" cy="428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2" name="Rektangel 21"/>
          <p:cNvSpPr/>
          <p:nvPr/>
        </p:nvSpPr>
        <p:spPr>
          <a:xfrm>
            <a:off x="7623209" y="1947717"/>
            <a:ext cx="1771049" cy="40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5" name="Rektangel 24"/>
          <p:cNvSpPr/>
          <p:nvPr/>
        </p:nvSpPr>
        <p:spPr>
          <a:xfrm>
            <a:off x="9375617" y="6320332"/>
            <a:ext cx="1154422" cy="47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1" name="Rektangel 20"/>
          <p:cNvSpPr/>
          <p:nvPr/>
        </p:nvSpPr>
        <p:spPr>
          <a:xfrm>
            <a:off x="1864663" y="5871404"/>
            <a:ext cx="3313729" cy="334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0" name="Rektangel 19"/>
          <p:cNvSpPr/>
          <p:nvPr/>
        </p:nvSpPr>
        <p:spPr>
          <a:xfrm>
            <a:off x="813023" y="3893200"/>
            <a:ext cx="5423502" cy="316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9" name="Rektangel 18"/>
          <p:cNvSpPr/>
          <p:nvPr/>
        </p:nvSpPr>
        <p:spPr>
          <a:xfrm>
            <a:off x="813024" y="1921933"/>
            <a:ext cx="3922606" cy="337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συγκεκριμένες ομάδες</a:t>
            </a:r>
            <a:endParaRPr lang="en-US" sz="3840">
              <a:solidFill>
                <a:schemeClr val="accent1"/>
              </a:solidFill>
            </a:endParaRPr>
          </a:p>
        </p:txBody>
      </p:sp>
      <p:sp>
        <p:nvSpPr>
          <p:cNvPr id="3" name="TekstSylinder 2"/>
          <p:cNvSpPr txBox="1"/>
          <p:nvPr/>
        </p:nvSpPr>
        <p:spPr>
          <a:xfrm>
            <a:off x="370390" y="1166731"/>
            <a:ext cx="6337385" cy="6247864"/>
          </a:xfrm>
          <a:prstGeom prst="rect">
            <a:avLst/>
          </a:prstGeom>
          <a:noFill/>
        </p:spPr>
        <p:txBody>
          <a:bodyPr wrap="square" rtlCol="0">
            <a:spAutoFit/>
          </a:bodyPr>
          <a:lstStyle/>
          <a:p>
            <a:pPr defTabSz="1097280">
              <a:defRPr/>
            </a:pPr>
            <a:r>
              <a:rPr lang="el" sz="2000" b="1" u="sng" dirty="0">
                <a:solidFill>
                  <a:prstClr val="black"/>
                </a:solidFill>
                <a:latin typeface="Arial" charset="0"/>
                <a:ea typeface="Arial" charset="0"/>
                <a:cs typeface="Arial" charset="0"/>
              </a:rPr>
              <a:t>Προγραμματιστές Λογισμικού</a:t>
            </a:r>
          </a:p>
          <a:p>
            <a:pPr defTabSz="1097280">
              <a:defRPr/>
            </a:pPr>
            <a:endParaRPr lang="nb-NO" sz="2000" dirty="0">
              <a:solidFill>
                <a:prstClr val="black"/>
              </a:solidFill>
              <a:latin typeface="Arial" charset="0"/>
              <a:ea typeface="Arial" charset="0"/>
              <a:cs typeface="Arial" charset="0"/>
            </a:endParaRPr>
          </a:p>
          <a:p>
            <a:pPr marL="342900" indent="-342900" defTabSz="1097280" fontAlgn="base">
              <a:buFont typeface="Arial" charset="0"/>
              <a:buChar char="•"/>
              <a:defRPr/>
            </a:pPr>
            <a:r>
              <a:rPr lang="el" sz="2000" dirty="0">
                <a:solidFill>
                  <a:prstClr val="black"/>
                </a:solidFill>
                <a:latin typeface="Arial" charset="0"/>
                <a:ea typeface="Arial" charset="0"/>
                <a:cs typeface="Arial" charset="0"/>
              </a:rPr>
              <a:t>Δεν μπορείτε να είστε ειδικός σε θέματα ασφάλειας, αλλά πρέπει να σκεφτείτε την ασφάλεια από την αρχή (ασφάλεια από το σχεδιασμό) και καθ' όλη τη διάρκεια του κύκλου ζωής (ασφαλής κύκλος ζωής ανάπτυξης λογισμικού). Όσο περισσότερο αφήνετε να σκέφτεστε την ασφάλεια, τόσο πιο ακριβό θα είναι να την κάνετε ασφαλή.</a:t>
            </a:r>
          </a:p>
          <a:p>
            <a:pPr marL="342900" indent="-342900" defTabSz="1097280" fontAlgn="base">
              <a:buFont typeface="Arial" charset="0"/>
              <a:buChar char="•"/>
              <a:defRPr/>
            </a:pPr>
            <a:r>
              <a:rPr lang="el" sz="2000" dirty="0">
                <a:solidFill>
                  <a:prstClr val="black"/>
                </a:solidFill>
                <a:latin typeface="Arial" charset="0"/>
                <a:ea typeface="Arial" charset="0"/>
                <a:cs typeface="Arial" charset="0"/>
              </a:rPr>
              <a:t>Οι ειδικοί σε θέματα ασφάλειας μπορούν να σας συμβουλεύσουν και να σας υποστηρίξουν - συνεργαστείτε μαζί τους και πείτε τους τα πάντα.</a:t>
            </a:r>
          </a:p>
          <a:p>
            <a:pPr marL="342900" indent="-342900" defTabSz="1097280" fontAlgn="base">
              <a:buFont typeface="Arial" charset="0"/>
              <a:buChar char="•"/>
              <a:defRPr/>
            </a:pPr>
            <a:r>
              <a:rPr lang="el" sz="2000" dirty="0">
                <a:solidFill>
                  <a:prstClr val="black"/>
                </a:solidFill>
                <a:latin typeface="Arial" charset="0"/>
                <a:ea typeface="Arial" charset="0"/>
                <a:cs typeface="Arial" charset="0"/>
              </a:rPr>
              <a:t>Εάν ο κώδικάς σας περιλαμβάνει μηχανισμό ασφαλείας, πρέπει να βεβαιωθείτε ότι μπορεί να χρησιμοποιηθεί: πόσος χρόνος θα χρειαστεί; Θα είναι σε θέση να κατανοήσουν τις αποφάσεις που τους ζητάτε να λάβουν; Συνεργαστείτε με ειδικούς χρηστικότητας για να σας βοηθήσουν να σχεδιάσετε και να δοκιμάσετε την ασφάλεια που μπορεί να χρησιμοποιηθεί.</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1" name="TekstSylinder 10"/>
          <p:cNvSpPr txBox="1"/>
          <p:nvPr/>
        </p:nvSpPr>
        <p:spPr>
          <a:xfrm>
            <a:off x="7172660" y="1156399"/>
            <a:ext cx="6822473" cy="5632311"/>
          </a:xfrm>
          <a:prstGeom prst="rect">
            <a:avLst/>
          </a:prstGeom>
          <a:noFill/>
        </p:spPr>
        <p:txBody>
          <a:bodyPr wrap="square" rtlCol="0">
            <a:spAutoFit/>
          </a:bodyPr>
          <a:lstStyle/>
          <a:p>
            <a:pPr defTabSz="1097280">
              <a:defRPr/>
            </a:pPr>
            <a:r>
              <a:rPr lang="el" sz="2400" b="1" u="sng" dirty="0">
                <a:solidFill>
                  <a:prstClr val="black"/>
                </a:solidFill>
                <a:latin typeface="Arial" charset="0"/>
                <a:ea typeface="Arial" charset="0"/>
                <a:cs typeface="Arial" charset="0"/>
              </a:rPr>
              <a:t>Αυτοί που διαχειρίζονται και εκπαιδεύουν</a:t>
            </a:r>
            <a:endParaRPr lang="nb-NO" sz="2400" b="1" u="sng" dirty="0">
              <a:solidFill>
                <a:prstClr val="black"/>
              </a:solidFill>
              <a:latin typeface="Arial" charset="0"/>
              <a:ea typeface="Arial" charset="0"/>
              <a:cs typeface="Arial" charset="0"/>
            </a:endParaRPr>
          </a:p>
          <a:p>
            <a:pPr defTabSz="1097280">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dirty="0">
                <a:solidFill>
                  <a:prstClr val="black"/>
                </a:solidFill>
                <a:latin typeface="Arial" charset="0"/>
                <a:ea typeface="Arial" charset="0"/>
                <a:cs typeface="Arial" charset="0"/>
              </a:rPr>
              <a:t>Υποχρεωτικά μαθήματα ασφάλειας.</a:t>
            </a:r>
          </a:p>
          <a:p>
            <a:pPr marL="411480" indent="-411480" defTabSz="1097280" fontAlgn="base">
              <a:buFont typeface="Arial" charset="0"/>
              <a:buChar char="•"/>
              <a:defRPr/>
            </a:pPr>
            <a:r>
              <a:rPr lang="el" sz="2400" dirty="0">
                <a:solidFill>
                  <a:prstClr val="black"/>
                </a:solidFill>
                <a:latin typeface="Arial" charset="0"/>
                <a:ea typeface="Arial" charset="0"/>
                <a:cs typeface="Arial" charset="0"/>
              </a:rPr>
              <a:t>Διδάξτε να προγραμματίζετε με ασφάλεια, και όχι απλώς πώς να προγραμματίζετε.</a:t>
            </a:r>
          </a:p>
          <a:p>
            <a:pPr marL="411480" indent="-411480" defTabSz="1097280" fontAlgn="base">
              <a:buFont typeface="Arial" charset="0"/>
              <a:buChar char="•"/>
              <a:defRPr/>
            </a:pPr>
            <a:r>
              <a:rPr lang="el" sz="2400" dirty="0">
                <a:solidFill>
                  <a:prstClr val="black"/>
                </a:solidFill>
                <a:latin typeface="Arial" charset="0"/>
                <a:ea typeface="Arial" charset="0"/>
                <a:cs typeface="Arial" charset="0"/>
              </a:rPr>
              <a:t>Το υλικό σε όλες τις άλλες ενότητες θα πρέπει να επανεξεταστεί για να αφαιρεθούν ή να σχολιαστούν παραδείγματα που θα οδηγούσαν σε μη ασφαλή κώδικα.</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defTabSz="1097280">
              <a:defRPr/>
            </a:pPr>
            <a:r>
              <a:rPr lang="el" sz="2400" u="sng" dirty="0">
                <a:solidFill>
                  <a:prstClr val="black"/>
                </a:solidFill>
                <a:latin typeface="Arial" charset="0"/>
                <a:ea typeface="Arial" charset="0"/>
                <a:cs typeface="Arial" charset="0"/>
              </a:rPr>
              <a:t>Διευθυντές ευαισθητοποίησης - για ΟΛΟΥΣ τους άλλους σημαντικούς ανθρώπους στον οργανισμό σας</a:t>
            </a:r>
            <a:br>
              <a:rPr lang="nb-NO" sz="2400" u="sng"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dirty="0">
                <a:solidFill>
                  <a:prstClr val="black"/>
                </a:solidFill>
                <a:latin typeface="Arial" charset="0"/>
                <a:ea typeface="Arial" charset="0"/>
                <a:cs typeface="Arial" charset="0"/>
              </a:rPr>
              <a:t>Η ευαισθητοποίηση που βασίζεται στην ΑΠΕΙΛΗ δεν είναι αποτελεσματική</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dirty="0">
                <a:solidFill>
                  <a:prstClr val="black"/>
                </a:solidFill>
                <a:latin typeface="Arial" charset="0"/>
                <a:ea typeface="Arial" charset="0"/>
                <a:cs typeface="Arial" charset="0"/>
              </a:rPr>
              <a:t>Στρατηγική προσαρμογή εκστρατειών ευαισθητοποίησης</a:t>
            </a:r>
            <a:endParaRPr lang="nb-NO" sz="2400" dirty="0">
              <a:solidFill>
                <a:prstClr val="black"/>
              </a:solidFill>
              <a:latin typeface="Arial" charset="0"/>
              <a:ea typeface="Arial" charset="0"/>
              <a:cs typeface="Arial" charset="0"/>
            </a:endParaRPr>
          </a:p>
        </p:txBody>
      </p:sp>
      <p:grpSp>
        <p:nvGrpSpPr>
          <p:cNvPr id="15" name="Gruppe 14"/>
          <p:cNvGrpSpPr/>
          <p:nvPr/>
        </p:nvGrpSpPr>
        <p:grpSpPr>
          <a:xfrm>
            <a:off x="976589" y="3295061"/>
            <a:ext cx="5290191" cy="1124234"/>
            <a:chOff x="746963" y="2862364"/>
            <a:chExt cx="4408493"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4" name="TekstSylinder 13"/>
            <p:cNvSpPr txBox="1"/>
            <p:nvPr/>
          </p:nvSpPr>
          <p:spPr>
            <a:xfrm rot="19494747">
              <a:off x="857698" y="3019434"/>
              <a:ext cx="4297758" cy="487313"/>
            </a:xfrm>
            <a:prstGeom prst="rect">
              <a:avLst/>
            </a:prstGeom>
            <a:noFill/>
          </p:spPr>
          <p:txBody>
            <a:bodyPr wrap="none" rtlCol="0">
              <a:spAutoFit/>
            </a:bodyPr>
            <a:lstStyle/>
            <a:p>
              <a:pPr algn="ctr" defTabSz="1097280">
                <a:defRPr/>
              </a:pPr>
              <a:r>
                <a:rPr lang="el" sz="1600" b="1" dirty="0">
                  <a:solidFill>
                    <a:srgbClr val="FF0000"/>
                  </a:solidFill>
                  <a:latin typeface="Aptos" panose="02110004020202020204"/>
                </a:rPr>
                <a:t>Αίσθηση συγγένειας (SDT) – Ζωτικής σημασίας για ένα</a:t>
              </a:r>
            </a:p>
            <a:p>
              <a:pPr algn="ctr" defTabSz="1097280">
                <a:defRPr/>
              </a:pPr>
              <a:r>
                <a:rPr lang="el" sz="1600" b="1" dirty="0">
                  <a:solidFill>
                    <a:srgbClr val="FF0000"/>
                  </a:solidFill>
                  <a:latin typeface="Aptos" panose="02110004020202020204"/>
                </a:rPr>
                <a:t>διεπιστημονική ομάδα για να λειτουργήσει</a:t>
              </a:r>
              <a:endParaRPr lang="nb-NO" sz="1600" dirty="0">
                <a:solidFill>
                  <a:srgbClr val="FF0000"/>
                </a:solidFill>
                <a:latin typeface="Aptos" panose="02110004020202020204"/>
              </a:endParaRPr>
            </a:p>
          </p:txBody>
        </p:sp>
      </p:grpSp>
      <p:grpSp>
        <p:nvGrpSpPr>
          <p:cNvPr id="16" name="Gruppe 15"/>
          <p:cNvGrpSpPr/>
          <p:nvPr/>
        </p:nvGrpSpPr>
        <p:grpSpPr>
          <a:xfrm>
            <a:off x="8562341" y="2657834"/>
            <a:ext cx="4249317" cy="887352"/>
            <a:chOff x="1251843" y="2890851"/>
            <a:chExt cx="3541097" cy="739460"/>
          </a:xfrm>
        </p:grpSpPr>
        <p:sp>
          <p:nvSpPr>
            <p:cNvPr id="17" name="Avrundet rektangel 16"/>
            <p:cNvSpPr/>
            <p:nvPr/>
          </p:nvSpPr>
          <p:spPr>
            <a:xfrm rot="19508378">
              <a:off x="1338077" y="2890851"/>
              <a:ext cx="3454863" cy="73946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8" name="TekstSylinder 17"/>
            <p:cNvSpPr txBox="1"/>
            <p:nvPr/>
          </p:nvSpPr>
          <p:spPr>
            <a:xfrm rot="19494747">
              <a:off x="1251843" y="3019435"/>
              <a:ext cx="3509507" cy="487313"/>
            </a:xfrm>
            <a:prstGeom prst="rect">
              <a:avLst/>
            </a:prstGeom>
            <a:noFill/>
          </p:spPr>
          <p:txBody>
            <a:bodyPr wrap="none" rtlCol="0">
              <a:spAutoFit/>
            </a:bodyPr>
            <a:lstStyle/>
            <a:p>
              <a:pPr algn="ctr" defTabSz="1097280">
                <a:defRPr/>
              </a:pPr>
              <a:r>
                <a:rPr lang="el" sz="1600" b="1" dirty="0">
                  <a:solidFill>
                    <a:srgbClr val="FF0000"/>
                  </a:solidFill>
                  <a:latin typeface="Aptos" panose="02110004020202020204"/>
                </a:rPr>
                <a:t>Ώρα για μάθηση &amp; εξάσκηση &gt; </a:t>
              </a:r>
            </a:p>
            <a:p>
              <a:pPr algn="ctr" defTabSz="1097280">
                <a:defRPr/>
              </a:pPr>
              <a:r>
                <a:rPr lang="el" sz="1600" b="1" dirty="0">
                  <a:solidFill>
                    <a:srgbClr val="FF0000"/>
                  </a:solidFill>
                  <a:latin typeface="Aptos" panose="02110004020202020204"/>
                </a:rPr>
                <a:t>Συμμόρφωση / αποφυγή κυβερνοελιτισμού</a:t>
              </a:r>
              <a:endParaRPr lang="nb-NO" sz="1600" dirty="0">
                <a:solidFill>
                  <a:srgbClr val="FF0000"/>
                </a:solidFill>
                <a:latin typeface="Aptos" panose="02110004020202020204"/>
              </a:endParaRPr>
            </a:p>
          </p:txBody>
        </p:sp>
      </p:grpSp>
      <p:grpSp>
        <p:nvGrpSpPr>
          <p:cNvPr id="26" name="Gruppe 25"/>
          <p:cNvGrpSpPr/>
          <p:nvPr/>
        </p:nvGrpSpPr>
        <p:grpSpPr>
          <a:xfrm>
            <a:off x="9933578" y="5910881"/>
            <a:ext cx="4145836" cy="1098977"/>
            <a:chOff x="1331094" y="2801248"/>
            <a:chExt cx="3454863" cy="915814"/>
          </a:xfrm>
        </p:grpSpPr>
        <p:sp>
          <p:nvSpPr>
            <p:cNvPr id="27" name="Avrundet rektangel 26"/>
            <p:cNvSpPr/>
            <p:nvPr/>
          </p:nvSpPr>
          <p:spPr>
            <a:xfrm rot="19508378">
              <a:off x="1331094" y="2801248"/>
              <a:ext cx="3454863" cy="89861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8" name="TekstSylinder 27"/>
            <p:cNvSpPr txBox="1"/>
            <p:nvPr/>
          </p:nvSpPr>
          <p:spPr>
            <a:xfrm rot="19494747">
              <a:off x="1620516" y="2809121"/>
              <a:ext cx="2772179" cy="907941"/>
            </a:xfrm>
            <a:prstGeom prst="rect">
              <a:avLst/>
            </a:prstGeom>
            <a:noFill/>
          </p:spPr>
          <p:txBody>
            <a:bodyPr wrap="none" rtlCol="0">
              <a:spAutoFit/>
            </a:bodyPr>
            <a:lstStyle/>
            <a:p>
              <a:pPr algn="ctr" defTabSz="1097280">
                <a:defRPr/>
              </a:pPr>
              <a:r>
                <a:rPr lang="el" sz="2160" b="1" dirty="0">
                  <a:solidFill>
                    <a:srgbClr val="FF0000"/>
                  </a:solidFill>
                  <a:latin typeface="Aptos" panose="02110004020202020204"/>
                </a:rPr>
                <a:t>Δημιουργήστε μια κουλτούρα </a:t>
              </a:r>
            </a:p>
            <a:p>
              <a:pPr algn="ctr" defTabSz="1097280">
                <a:defRPr/>
              </a:pPr>
              <a:r>
                <a:rPr lang="el" sz="2160" b="1" dirty="0">
                  <a:solidFill>
                    <a:srgbClr val="FF0000"/>
                  </a:solidFill>
                  <a:latin typeface="Aptos" panose="02110004020202020204"/>
                </a:rPr>
                <a:t>ενδυνάμωση για</a:t>
              </a:r>
            </a:p>
            <a:p>
              <a:pPr algn="ctr" defTabSz="1097280">
                <a:defRPr/>
              </a:pPr>
              <a:r>
                <a:rPr lang="el" sz="2160" b="1" dirty="0">
                  <a:solidFill>
                    <a:srgbClr val="FF0000"/>
                  </a:solidFill>
                  <a:latin typeface="Aptos" panose="02110004020202020204"/>
                </a:rPr>
                <a:t>Συμμόρφωση &amp; Τήρηση</a:t>
              </a:r>
              <a:endParaRPr lang="nb-NO" sz="2160" dirty="0">
                <a:solidFill>
                  <a:srgbClr val="FF0000"/>
                </a:solidFill>
                <a:latin typeface="Aptos" panose="02110004020202020204"/>
              </a:endParaRPr>
            </a:p>
          </p:txBody>
        </p:sp>
      </p:grpSp>
    </p:spTree>
    <p:extLst>
      <p:ext uri="{BB962C8B-B14F-4D97-AF65-F5344CB8AC3E}">
        <p14:creationId xmlns:p14="http://schemas.microsoft.com/office/powerpoint/2010/main" val="4040228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05B2-ED22-2A3B-5F47-01B8286DDC2C}"/>
              </a:ext>
            </a:extLst>
          </p:cNvPr>
          <p:cNvSpPr>
            <a:spLocks noGrp="1"/>
          </p:cNvSpPr>
          <p:nvPr>
            <p:ph type="title"/>
          </p:nvPr>
        </p:nvSpPr>
        <p:spPr/>
        <p:txBody>
          <a:bodyPr/>
          <a:lstStyle/>
          <a:p>
            <a:r>
              <a:rPr lang="el"/>
              <a:t>Βασικά Takeaways</a:t>
            </a:r>
            <a:endParaRPr lang="en-GB"/>
          </a:p>
        </p:txBody>
      </p:sp>
      <p:sp>
        <p:nvSpPr>
          <p:cNvPr id="3" name="Content Placeholder 2">
            <a:extLst>
              <a:ext uri="{FF2B5EF4-FFF2-40B4-BE49-F238E27FC236}">
                <a16:creationId xmlns:a16="http://schemas.microsoft.com/office/drawing/2014/main" id="{59914C3A-70D1-B7FE-8F5F-DF6AC43002D8}"/>
              </a:ext>
            </a:extLst>
          </p:cNvPr>
          <p:cNvSpPr>
            <a:spLocks noGrp="1"/>
          </p:cNvSpPr>
          <p:nvPr>
            <p:ph idx="1"/>
          </p:nvPr>
        </p:nvSpPr>
        <p:spPr/>
        <p:txBody>
          <a:bodyPr/>
          <a:lstStyle/>
          <a:p>
            <a:r>
              <a:rPr lang="el"/>
              <a:t>Επικοινωνία- - κέντρο διαχείρισης κρίσεων και αντιμετώπισης περιστατικών</a:t>
            </a:r>
          </a:p>
          <a:p>
            <a:r>
              <a:rPr lang="el"/>
              <a:t>Πολιτισμός</a:t>
            </a:r>
          </a:p>
          <a:p>
            <a:pPr lvl="1"/>
            <a:r>
              <a:rPr lang="el"/>
              <a:t>Ηγεσία και πρότυπο</a:t>
            </a:r>
          </a:p>
          <a:p>
            <a:pPr lvl="1"/>
            <a:endParaRPr lang="nb-NO"/>
          </a:p>
          <a:p>
            <a:r>
              <a:rPr lang="el"/>
              <a:t>Κοινή Εκπαίδευση</a:t>
            </a:r>
          </a:p>
          <a:p>
            <a:r>
              <a:rPr lang="el"/>
              <a:t>Σχεδιασμός επίπτωσης</a:t>
            </a:r>
          </a:p>
          <a:p>
            <a:pPr lvl="1"/>
            <a:endParaRPr lang="en-GB"/>
          </a:p>
        </p:txBody>
      </p:sp>
    </p:spTree>
    <p:extLst>
      <p:ext uri="{BB962C8B-B14F-4D97-AF65-F5344CB8AC3E}">
        <p14:creationId xmlns:p14="http://schemas.microsoft.com/office/powerpoint/2010/main" val="24026773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8575BB-9680-F551-446E-443B62F129D2}"/>
              </a:ext>
            </a:extLst>
          </p:cNvPr>
          <p:cNvSpPr>
            <a:spLocks noGrp="1"/>
          </p:cNvSpPr>
          <p:nvPr>
            <p:ph type="body" sz="quarter" idx="13"/>
          </p:nvPr>
        </p:nvSpPr>
        <p:spPr/>
        <p:txBody>
          <a:bodyPr/>
          <a:lstStyle/>
          <a:p>
            <a:r>
              <a:rPr lang="el"/>
              <a:t>βιβλιογραφικές αναφορές</a:t>
            </a:r>
          </a:p>
        </p:txBody>
      </p:sp>
      <p:sp>
        <p:nvSpPr>
          <p:cNvPr id="3" name="Text Placeholder 2">
            <a:extLst>
              <a:ext uri="{FF2B5EF4-FFF2-40B4-BE49-F238E27FC236}">
                <a16:creationId xmlns:a16="http://schemas.microsoft.com/office/drawing/2014/main" id="{88C5BAB3-308B-2ADE-9D5B-EFEB937CFA68}"/>
              </a:ext>
            </a:extLst>
          </p:cNvPr>
          <p:cNvSpPr>
            <a:spLocks noGrp="1"/>
          </p:cNvSpPr>
          <p:nvPr>
            <p:ph type="body" sz="quarter" idx="14"/>
          </p:nvPr>
        </p:nvSpPr>
        <p:spPr>
          <a:xfrm>
            <a:off x="2606040" y="1129553"/>
            <a:ext cx="10562690" cy="5793218"/>
          </a:xfrm>
        </p:spPr>
        <p:txBody>
          <a:bodyPr/>
          <a:lstStyle/>
          <a:p>
            <a:r>
              <a:rPr lang="el" b="0" i="0" err="1">
                <a:solidFill>
                  <a:srgbClr val="222222"/>
                </a:solidFill>
                <a:effectLst/>
                <a:latin typeface="Arial" panose="020B0604020202020204" pitchFamily="34" charset="0"/>
              </a:rPr>
              <a:t>Tijan, Ε., Jović, Μ., Aksentijević, S., &amp; Pucihar, Α. (2021). Ψηφιακός μετασχηματισμός στον τομέα των θαλάσσιων μεταφορών. </a:t>
            </a:r>
            <a:r>
              <a:rPr lang="el" b="0" i="1" err="1">
                <a:solidFill>
                  <a:srgbClr val="222222"/>
                </a:solidFill>
                <a:effectLst/>
                <a:latin typeface="Arial" panose="020B0604020202020204" pitchFamily="34" charset="0"/>
              </a:rPr>
              <a:t>Τεχνολογική Πρόβλεψη και Κοινωνική Αλλαγή</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170</a:t>
            </a:r>
            <a:r>
              <a:rPr lang="el" b="0" i="0">
                <a:solidFill>
                  <a:srgbClr val="222222"/>
                </a:solidFill>
                <a:effectLst/>
                <a:latin typeface="Arial" panose="020B0604020202020204" pitchFamily="34" charset="0"/>
              </a:rPr>
              <a:t>, 120879.</a:t>
            </a:r>
          </a:p>
          <a:p>
            <a:pPr algn="l"/>
            <a:r>
              <a:rPr lang="el">
                <a:solidFill>
                  <a:srgbClr val="1F1F1F"/>
                </a:solidFill>
                <a:latin typeface="ElsevierSans"/>
              </a:rPr>
              <a:t>PwC Νορβηγίας. (2017).</a:t>
            </a:r>
            <a:r>
              <a:rPr lang="el" b="0" i="0">
                <a:solidFill>
                  <a:srgbClr val="1F1F1F"/>
                </a:solidFill>
                <a:effectLst/>
                <a:latin typeface="ElsevierGulliver"/>
              </a:rPr>
              <a:t>Ο Ψηφιακός Μετασχηματισμός της Ναυτιλίας: Ευκαιρίες και Προκλήσεις για τις Νορβηγικές και Ελληνικές Επιχειρήσεις. </a:t>
            </a:r>
            <a:r>
              <a:rPr lang="el" b="0" i="0">
                <a:solidFill>
                  <a:srgbClr val="707070"/>
                </a:solidFill>
                <a:effectLst/>
                <a:latin typeface="ElsevierGulliver"/>
              </a:rPr>
              <a:t>Ανακτήθηκε από: </a:t>
            </a:r>
            <a:r>
              <a:rPr lang="el" b="0" i="0" u="none" strike="noStrike">
                <a:solidFill>
                  <a:srgbClr val="0272B1"/>
                </a:solidFill>
                <a:effectLst/>
                <a:latin typeface="ElsevierSans"/>
                <a:hlinkClick r:id="rId2"/>
              </a:rPr>
              <a:t>https://www.pwc.no/no/publikasjoner/shipping/The-Digital-Transformation-of-Shipping_HE-NO.pdf</a:t>
            </a:r>
            <a:endParaRPr lang="en-US" b="0" i="0" u="none" strike="noStrike">
              <a:solidFill>
                <a:srgbClr val="0272B1"/>
              </a:solidFill>
              <a:effectLst/>
              <a:latin typeface="ElsevierSans"/>
            </a:endParaRPr>
          </a:p>
          <a:p>
            <a:pPr algn="l"/>
            <a:r>
              <a:rPr lang="el" b="0" i="0" err="1">
                <a:solidFill>
                  <a:srgbClr val="222222"/>
                </a:solidFill>
                <a:effectLst/>
                <a:latin typeface="Arial" panose="020B0604020202020204" pitchFamily="34" charset="0"/>
              </a:rPr>
              <a:t>Ψευτέλης, Θ., &amp; Χονδροκούκης, Γ. (2021). Μελέτη για το ρόλο του ανθρώπινου παράγοντα στην κυβερνοασφάλεια στη θάλασσα. </a:t>
            </a:r>
            <a:r>
              <a:rPr lang="el" b="0" i="1">
                <a:solidFill>
                  <a:srgbClr val="222222"/>
                </a:solidFill>
                <a:effectLst/>
                <a:latin typeface="Arial" panose="020B0604020202020204" pitchFamily="34" charset="0"/>
              </a:rPr>
              <a:t>SPOUDAI-Περιοδικό Οικονομικών και Επιχειρήσεων</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71</a:t>
            </a:r>
            <a:r>
              <a:rPr lang="el" b="0" i="0">
                <a:solidFill>
                  <a:srgbClr val="222222"/>
                </a:solidFill>
                <a:effectLst/>
                <a:latin typeface="Arial" panose="020B0604020202020204" pitchFamily="34" charset="0"/>
              </a:rPr>
              <a:t>(1-2), 55-72.</a:t>
            </a:r>
          </a:p>
          <a:p>
            <a:pPr algn="l"/>
            <a:r>
              <a:rPr lang="el" b="0" i="0">
                <a:solidFill>
                  <a:srgbClr val="222222"/>
                </a:solidFill>
                <a:effectLst/>
                <a:latin typeface="Arial" panose="020B0604020202020204" pitchFamily="34" charset="0"/>
              </a:rPr>
              <a:t>Heering, Dan. (2020). Διασφάλιση της κυβερνοασφάλειας στη ναυτιλία: Αναφορά στους Εσθονούς πλοιοκτήτες. 14. 271-278. 10.12716/1001.14.02.01. </a:t>
            </a:r>
          </a:p>
          <a:p>
            <a:pPr algn="l"/>
            <a:r>
              <a:rPr lang="el">
                <a:solidFill>
                  <a:srgbClr val="222222"/>
                </a:solidFill>
                <a:latin typeface="Arial" panose="020B0604020202020204" pitchFamily="34" charset="0"/>
              </a:rPr>
              <a:t>Ο ENISA. (2019). PORT CYBERSECURITY: Καλές πρακτικές για την ασφάλεια στον κυβερνοχώρο στον ναυτιλιακό τομέα. Ανακτήθηκε διαδικτυακά στη διεύθυνση: </a:t>
            </a:r>
            <a:r>
              <a:rPr lang="el">
                <a:solidFill>
                  <a:srgbClr val="222222"/>
                </a:solidFill>
                <a:latin typeface="Arial" panose="020B0604020202020204" pitchFamily="34" charset="0"/>
                <a:hlinkClick r:id="rId3"/>
              </a:rPr>
              <a:t>https://www.enisa.europa.eu/publications/port-cybersecurity-good-practices-for-cybersecurity-in-the-maritime-sector</a:t>
            </a:r>
            <a:endParaRPr lang="en-US">
              <a:solidFill>
                <a:srgbClr val="222222"/>
              </a:solidFill>
              <a:latin typeface="Arial" panose="020B0604020202020204" pitchFamily="34" charset="0"/>
            </a:endParaRPr>
          </a:p>
          <a:p>
            <a:pPr algn="l"/>
            <a:r>
              <a:rPr lang="el" b="0" i="0">
                <a:solidFill>
                  <a:srgbClr val="222222"/>
                </a:solidFill>
                <a:effectLst/>
                <a:latin typeface="Arial" panose="020B0604020202020204" pitchFamily="34" charset="0"/>
              </a:rPr>
              <a:t>Ο ENISA. (2020). Κατευθυντήριες γραμμές - Διαχείριση κινδύνων στον κυβερνοχώρο για λιμάνια. Ανακτήθηκε διαδικτυακά στη διεύθυνση: </a:t>
            </a:r>
            <a:r>
              <a:rPr lang="el" b="0" i="0">
                <a:solidFill>
                  <a:srgbClr val="222222"/>
                </a:solidFill>
                <a:effectLst/>
                <a:latin typeface="Arial" panose="020B0604020202020204" pitchFamily="34" charset="0"/>
                <a:hlinkClick r:id="rId4"/>
              </a:rPr>
              <a:t>https://www.enisa.europa.eu/publications/guidelines-cyber-risk-management-for-ports/</a:t>
            </a:r>
            <a:endParaRPr lang="en-US" b="0" i="0">
              <a:solidFill>
                <a:srgbClr val="222222"/>
              </a:solidFill>
              <a:effectLst/>
              <a:latin typeface="Arial" panose="020B0604020202020204" pitchFamily="34" charset="0"/>
            </a:endParaRPr>
          </a:p>
          <a:p>
            <a:pPr algn="l"/>
            <a:endParaRPr lang="en-US" b="0" i="0">
              <a:solidFill>
                <a:srgbClr val="707070"/>
              </a:solidFill>
              <a:effectLst/>
              <a:latin typeface="ElsevierSans"/>
            </a:endParaRPr>
          </a:p>
          <a:p>
            <a:endParaRPr lang="nb-NO"/>
          </a:p>
        </p:txBody>
      </p:sp>
    </p:spTree>
    <p:extLst>
      <p:ext uri="{BB962C8B-B14F-4D97-AF65-F5344CB8AC3E}">
        <p14:creationId xmlns:p14="http://schemas.microsoft.com/office/powerpoint/2010/main" val="2661914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DE3DA0-7CDD-1DB7-73DB-42DC1CDF7B95}"/>
              </a:ext>
            </a:extLst>
          </p:cNvPr>
          <p:cNvSpPr>
            <a:spLocks noGrp="1"/>
          </p:cNvSpPr>
          <p:nvPr>
            <p:ph type="body" sz="quarter" idx="13"/>
          </p:nvPr>
        </p:nvSpPr>
        <p:spPr/>
        <p:txBody>
          <a:bodyPr/>
          <a:lstStyle/>
          <a:p>
            <a:endParaRPr lang="nb-NO"/>
          </a:p>
        </p:txBody>
      </p:sp>
      <p:sp>
        <p:nvSpPr>
          <p:cNvPr id="3" name="Text Placeholder 2">
            <a:extLst>
              <a:ext uri="{FF2B5EF4-FFF2-40B4-BE49-F238E27FC236}">
                <a16:creationId xmlns:a16="http://schemas.microsoft.com/office/drawing/2014/main" id="{A038C48D-4909-5C9B-DC2B-4CFA62CA18A0}"/>
              </a:ext>
            </a:extLst>
          </p:cNvPr>
          <p:cNvSpPr>
            <a:spLocks noGrp="1"/>
          </p:cNvSpPr>
          <p:nvPr>
            <p:ph type="body" sz="quarter" idx="14"/>
          </p:nvPr>
        </p:nvSpPr>
        <p:spPr/>
        <p:txBody>
          <a:bodyPr/>
          <a:lstStyle/>
          <a:p>
            <a:endParaRPr lang="nb-NO"/>
          </a:p>
        </p:txBody>
      </p:sp>
      <p:pic>
        <p:nvPicPr>
          <p:cNvPr id="5" name="Picture 4">
            <a:extLst>
              <a:ext uri="{FF2B5EF4-FFF2-40B4-BE49-F238E27FC236}">
                <a16:creationId xmlns:a16="http://schemas.microsoft.com/office/drawing/2014/main" id="{5F05C53B-9946-F9FE-E02C-B39F5AEF9C3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006" y="0"/>
            <a:ext cx="4010935" cy="5559014"/>
          </a:xfrm>
          <a:prstGeom prst="rect">
            <a:avLst/>
          </a:prstGeom>
        </p:spPr>
      </p:pic>
      <p:pic>
        <p:nvPicPr>
          <p:cNvPr id="7" name="Picture 6">
            <a:extLst>
              <a:ext uri="{FF2B5EF4-FFF2-40B4-BE49-F238E27FC236}">
                <a16:creationId xmlns:a16="http://schemas.microsoft.com/office/drawing/2014/main" id="{DD37AB33-931A-8B59-8EA5-AC7C29509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14" y="4807805"/>
            <a:ext cx="12368965" cy="2934115"/>
          </a:xfrm>
          <a:prstGeom prst="rect">
            <a:avLst/>
          </a:prstGeom>
        </p:spPr>
      </p:pic>
    </p:spTree>
    <p:custDataLst>
      <p:tags r:id="rId1"/>
    </p:custDataLst>
    <p:extLst>
      <p:ext uri="{BB962C8B-B14F-4D97-AF65-F5344CB8AC3E}">
        <p14:creationId xmlns:p14="http://schemas.microsoft.com/office/powerpoint/2010/main" val="357994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l"/>
              <a:t>Στείλτε όλες τις ερωτήσεις στους εκπαιδευτές.</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09CD0-994E-C413-7B1E-B67B1BF31D5C}"/>
              </a:ext>
            </a:extLst>
          </p:cNvPr>
          <p:cNvSpPr>
            <a:spLocks noGrp="1"/>
          </p:cNvSpPr>
          <p:nvPr>
            <p:ph type="body" sz="quarter" idx="13"/>
          </p:nvPr>
        </p:nvSpPr>
        <p:spPr/>
        <p:txBody>
          <a:bodyPr/>
          <a:lstStyle/>
          <a:p>
            <a:r>
              <a:rPr lang="el"/>
              <a:t>ENISA (2011)</a:t>
            </a:r>
            <a:endParaRPr lang="en-GB"/>
          </a:p>
        </p:txBody>
      </p:sp>
      <p:sp>
        <p:nvSpPr>
          <p:cNvPr id="3" name="Text Placeholder 2">
            <a:extLst>
              <a:ext uri="{FF2B5EF4-FFF2-40B4-BE49-F238E27FC236}">
                <a16:creationId xmlns:a16="http://schemas.microsoft.com/office/drawing/2014/main" id="{F4748B4D-74D8-EE14-1A42-F00BFCDC911B}"/>
              </a:ext>
            </a:extLst>
          </p:cNvPr>
          <p:cNvSpPr>
            <a:spLocks noGrp="1"/>
          </p:cNvSpPr>
          <p:nvPr>
            <p:ph type="body" sz="quarter" idx="14"/>
          </p:nvPr>
        </p:nvSpPr>
        <p:spPr/>
        <p:txBody>
          <a:bodyPr/>
          <a:lstStyle/>
          <a:p>
            <a:r>
              <a:rPr lang="el"/>
              <a:t>Η κυβερνοασφάλεια βρέθηκε να είναι χαμηλό-ανύπαρκτο επίπεδο στη maritme</a:t>
            </a:r>
          </a:p>
          <a:p>
            <a:r>
              <a:rPr lang="el"/>
              <a:t>80% σφάλμα που προκαλείται από τον άνθρωπο</a:t>
            </a:r>
          </a:p>
          <a:p>
            <a:r>
              <a:rPr lang="el"/>
              <a:t>Συστάσεις:</a:t>
            </a:r>
          </a:p>
          <a:p>
            <a:pPr lvl="1"/>
            <a:r>
              <a:rPr lang="el"/>
              <a:t>την υλοποίηση εκστρατειών κυβερνοασφάλειας και δράσεων κατάρτισης για τα διάφορα εμπλεκόμενα μέρη.</a:t>
            </a:r>
          </a:p>
          <a:p>
            <a:pPr lvl="1"/>
            <a:r>
              <a:rPr lang="el"/>
              <a:t>την εφαρμογή στρατηγικών ασφάλειας για τις Τεχνολογίες Ναυτιλιακών Πληροφοριών και Επικοινωνιών (security by design).</a:t>
            </a:r>
          </a:p>
          <a:p>
            <a:pPr lvl="1"/>
            <a:r>
              <a:rPr lang="el"/>
              <a:t>Προσθήκη της ασφάλειας στον κυβερνοχώρο στις θαλάσσιες πολιτικές.</a:t>
            </a:r>
          </a:p>
          <a:p>
            <a:pPr lvl="1"/>
            <a:r>
              <a:rPr lang="el"/>
              <a:t>προσδιορισμό και την καταχώριση κρίσιμων εμπορευμάτων στον τομέα της ναυτιλίας.</a:t>
            </a:r>
          </a:p>
          <a:p>
            <a:pPr lvl="1"/>
            <a:r>
              <a:rPr lang="el"/>
              <a:t>θέσπιση κοινών πολιτικών ασφάλειας μεταξύ της Ευρωπαϊκής Ένωσης και του Διεθνούς Ναυτιλιακού Οργανισμού (ΔΝΟ).</a:t>
            </a:r>
          </a:p>
          <a:p>
            <a:pPr lvl="1"/>
            <a:r>
              <a:rPr lang="el"/>
              <a:t>καλύτερη ανταλλαγή πληροφοριών μεταξύ των εμπλεκόμενων μερών</a:t>
            </a:r>
          </a:p>
        </p:txBody>
      </p:sp>
    </p:spTree>
    <p:extLst>
      <p:ext uri="{BB962C8B-B14F-4D97-AF65-F5344CB8AC3E}">
        <p14:creationId xmlns:p14="http://schemas.microsoft.com/office/powerpoint/2010/main" val="1157762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l"/>
              <a:t>Διασφάλιση του θαλάσσιου τομέα: Η τριάδα της CIA</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10222030" cy="4968240"/>
          </a:xfrm>
        </p:spPr>
        <p:txBody>
          <a:bodyPr/>
          <a:lstStyle/>
          <a:p>
            <a:r>
              <a:rPr lang="el" b="1" dirty="0"/>
              <a:t>Εμπιστευτικότητα</a:t>
            </a:r>
          </a:p>
          <a:p>
            <a:r>
              <a:rPr lang="el" dirty="0"/>
              <a:t>Τι; </a:t>
            </a:r>
          </a:p>
          <a:p>
            <a:pPr lvl="1"/>
            <a:r>
              <a:rPr lang="el" dirty="0"/>
              <a:t>Προστασία ευαίσθητων θαλάσσιων δεδομένων από μη εξουσιοδοτημένη πρόσβαση.</a:t>
            </a:r>
          </a:p>
          <a:p>
            <a:r>
              <a:rPr lang="el" dirty="0"/>
              <a:t>Γιατί; </a:t>
            </a:r>
          </a:p>
          <a:p>
            <a:pPr lvl="1"/>
            <a:r>
              <a:rPr lang="el" dirty="0"/>
              <a:t>Διασφαλίζει ότι τα επιχειρησιακά σχέδια, οι λεπτομέρειες του φορτίου και οι πληροφορίες του πληρώματος παραμένουν ασφαλείς.</a:t>
            </a:r>
          </a:p>
          <a:p>
            <a:r>
              <a:rPr lang="el" dirty="0"/>
              <a:t>Πώς; </a:t>
            </a:r>
          </a:p>
          <a:p>
            <a:pPr lvl="1"/>
            <a:r>
              <a:rPr lang="el" dirty="0"/>
              <a:t>Χρησιμοποιήστε κρυπτογράφηση, ελέγχους πρόσβασης και ασφαλή κανάλια επικοινωνίας.</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32354" y="1306829"/>
            <a:ext cx="4143138" cy="3852246"/>
          </a:xfrm>
          <a:prstGeom prst="rect">
            <a:avLst/>
          </a:prstGeom>
        </p:spPr>
      </p:pic>
    </p:spTree>
    <p:custDataLst>
      <p:tags r:id="rId1"/>
    </p:custDataLst>
    <p:extLst>
      <p:ext uri="{BB962C8B-B14F-4D97-AF65-F5344CB8AC3E}">
        <p14:creationId xmlns:p14="http://schemas.microsoft.com/office/powerpoint/2010/main" val="91367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l"/>
              <a:t>Διασφάλιση του θαλάσσιου τομέα: Η τριάδα της CIA</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898620" cy="4968240"/>
          </a:xfrm>
        </p:spPr>
        <p:txBody>
          <a:bodyPr/>
          <a:lstStyle/>
          <a:p>
            <a:r>
              <a:rPr lang="el" b="1"/>
              <a:t>Ακεραιότητα</a:t>
            </a:r>
          </a:p>
          <a:p>
            <a:r>
              <a:rPr lang="el"/>
              <a:t>Τι; </a:t>
            </a:r>
          </a:p>
          <a:p>
            <a:pPr lvl="1"/>
            <a:r>
              <a:rPr lang="el"/>
              <a:t>Διατήρηση της ακρίβειας και της αξιοπιστίας των ναυτιλιακών δεδομένων.</a:t>
            </a:r>
          </a:p>
          <a:p>
            <a:r>
              <a:rPr lang="el"/>
              <a:t>Γιατί; </a:t>
            </a:r>
          </a:p>
          <a:p>
            <a:pPr lvl="1"/>
            <a:r>
              <a:rPr lang="el"/>
              <a:t>Η ακριβής πλοήγηση, η αξιόπιστη επικοινωνία και τα επαληθευμένα αρχεία φορτίου είναι απαραίτητα για ασφαλείς θαλάσσιες επιχειρήσεις.</a:t>
            </a:r>
          </a:p>
          <a:p>
            <a:r>
              <a:rPr lang="el"/>
              <a:t>Πώς; </a:t>
            </a:r>
          </a:p>
          <a:p>
            <a:pPr lvl="1"/>
            <a:r>
              <a:rPr lang="el"/>
              <a:t>Εφαρμόστε ελέγχους επικύρωσης δεδομένων, τακτικούς ελέγχους και ασφαλή πρωτόκολλα μετάδοσης δεδομένων.</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137326" y="4051987"/>
            <a:ext cx="4493074" cy="4177613"/>
          </a:xfrm>
          <a:prstGeom prst="rect">
            <a:avLst/>
          </a:prstGeom>
        </p:spPr>
      </p:pic>
    </p:spTree>
    <p:custDataLst>
      <p:tags r:id="rId1"/>
    </p:custDataLst>
    <p:extLst>
      <p:ext uri="{BB962C8B-B14F-4D97-AF65-F5344CB8AC3E}">
        <p14:creationId xmlns:p14="http://schemas.microsoft.com/office/powerpoint/2010/main" val="3289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l"/>
              <a:t>Διασφάλιση του θαλάσσιου τομέα: Η τριάδα της CIA</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lstStyle/>
          <a:p>
            <a:r>
              <a:rPr lang="el" b="1"/>
              <a:t>Διαθεσιμότητα</a:t>
            </a:r>
          </a:p>
          <a:p>
            <a:endParaRPr lang="en-GB" b="1"/>
          </a:p>
          <a:p>
            <a:r>
              <a:rPr lang="el"/>
              <a:t>Τι; </a:t>
            </a:r>
          </a:p>
          <a:p>
            <a:pPr lvl="1"/>
            <a:r>
              <a:rPr lang="el"/>
              <a:t>Εξασφάλιση έγκαιρης πρόσβασης σε θαλάσσια δεδομένα και πόρους.</a:t>
            </a:r>
          </a:p>
          <a:p>
            <a:r>
              <a:rPr lang="el"/>
              <a:t>Γιατί; </a:t>
            </a:r>
          </a:p>
          <a:p>
            <a:pPr lvl="1"/>
            <a:r>
              <a:rPr lang="el"/>
              <a:t>Η πρόσβαση σε GPS, AIS, ενημερώσεις καιρού και κανάλια έκτακτης ανάγκης είναι ζωτικής σημασίας για τη λειτουργική αποτελεσματικότητα και ασφάλεια.</a:t>
            </a:r>
          </a:p>
          <a:p>
            <a:r>
              <a:rPr lang="el"/>
              <a:t>Πώς; </a:t>
            </a:r>
          </a:p>
          <a:p>
            <a:pPr lvl="1"/>
            <a:r>
              <a:rPr lang="el"/>
              <a:t>Διατηρήστε πλεονάζοντα συστήματα, διασφαλίστε την αξιοπιστία του δικτύου και πραγματοποιήστε τακτική συντήρηση του συστήματος.</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64380" y="4051987"/>
            <a:ext cx="4493074" cy="4177613"/>
          </a:xfrm>
          <a:prstGeom prst="rect">
            <a:avLst/>
          </a:prstGeom>
        </p:spPr>
      </p:pic>
    </p:spTree>
    <p:custDataLst>
      <p:tags r:id="rId1"/>
    </p:custDataLst>
    <p:extLst>
      <p:ext uri="{BB962C8B-B14F-4D97-AF65-F5344CB8AC3E}">
        <p14:creationId xmlns:p14="http://schemas.microsoft.com/office/powerpoint/2010/main" val="41376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l"/>
              <a:t>Διασφάλιση του θαλάσσιου τομέα: Η τριάδα της CIA</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lstStyle/>
          <a:p>
            <a:r>
              <a:rPr lang="el" b="1"/>
              <a:t>Προκλήσεις &amp; Λύσεις</a:t>
            </a:r>
          </a:p>
          <a:p>
            <a:endParaRPr lang="en-GB" b="1"/>
          </a:p>
          <a:p>
            <a:r>
              <a:rPr lang="el" b="1"/>
              <a:t>Προκλήσεις</a:t>
            </a:r>
            <a:r>
              <a:rPr lang="el"/>
              <a:t>: Αντιμετώπιση απειλών όπως επιθέσεις στον κυβερνοχώρο, πειρατεία και περιβαλλοντικοί κίνδυνοι.</a:t>
            </a:r>
          </a:p>
          <a:p>
            <a:r>
              <a:rPr lang="el" b="1"/>
              <a:t>Λύσεις: </a:t>
            </a:r>
            <a:r>
              <a:rPr lang="el"/>
              <a:t>Υιοθετήστε ισχυρά μέτρα κυβερνοασφάλειας, συνεχή εκπαίδευση του πληρώματος και εφαρμόστε βέλτιστες πρακτικές στη διαχείριση δεδομένων.</a:t>
            </a:r>
          </a:p>
          <a:p>
            <a:endParaRPr lang="en-GB"/>
          </a:p>
          <a:p>
            <a:r>
              <a:rPr lang="el"/>
              <a:t>Η Τριάδα της CIA είναι αναπόσπαστο μέρος της ασφάλειας και της αποτελεσματικότητας των θαλάσσιων επιχειρήσεων.</a:t>
            </a:r>
          </a:p>
          <a:p>
            <a:r>
              <a:rPr lang="el"/>
              <a:t>Η δέσμευση σε αυτές τις αρχές διασφαλίζει έναν ανθεκτικό θαλάσσιο τομέα.</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64380" y="4051987"/>
            <a:ext cx="4493074" cy="4177613"/>
          </a:xfrm>
          <a:prstGeom prst="rect">
            <a:avLst/>
          </a:prstGeom>
        </p:spPr>
      </p:pic>
    </p:spTree>
    <p:custDataLst>
      <p:tags r:id="rId1"/>
    </p:custDataLst>
    <p:extLst>
      <p:ext uri="{BB962C8B-B14F-4D97-AF65-F5344CB8AC3E}">
        <p14:creationId xmlns:p14="http://schemas.microsoft.com/office/powerpoint/2010/main" val="337261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C5F1B-AF46-6153-C389-D6890FA18F8C}"/>
              </a:ext>
            </a:extLst>
          </p:cNvPr>
          <p:cNvSpPr>
            <a:spLocks noGrp="1"/>
          </p:cNvSpPr>
          <p:nvPr>
            <p:ph type="body" sz="quarter" idx="13"/>
          </p:nvPr>
        </p:nvSpPr>
        <p:spPr/>
        <p:txBody>
          <a:bodyPr/>
          <a:lstStyle/>
          <a:p>
            <a:r>
              <a:rPr lang="el"/>
              <a:t>Διαχείριση Κινδύνων στον Κυβερνοχώρο</a:t>
            </a:r>
            <a:endParaRPr lang="en-GB"/>
          </a:p>
        </p:txBody>
      </p:sp>
      <p:sp>
        <p:nvSpPr>
          <p:cNvPr id="3" name="Text Placeholder 2">
            <a:extLst>
              <a:ext uri="{FF2B5EF4-FFF2-40B4-BE49-F238E27FC236}">
                <a16:creationId xmlns:a16="http://schemas.microsoft.com/office/drawing/2014/main" id="{108FEB12-C185-0C2E-81CC-0E8A2890076E}"/>
              </a:ext>
            </a:extLst>
          </p:cNvPr>
          <p:cNvSpPr>
            <a:spLocks noGrp="1"/>
          </p:cNvSpPr>
          <p:nvPr>
            <p:ph type="body" sz="quarter" idx="14"/>
          </p:nvPr>
        </p:nvSpPr>
        <p:spPr>
          <a:xfrm>
            <a:off x="575310" y="1145663"/>
            <a:ext cx="13603828" cy="5467432"/>
          </a:xfrm>
        </p:spPr>
        <p:txBody>
          <a:bodyPr/>
          <a:lstStyle/>
          <a:p>
            <a:r>
              <a:rPr lang="el" sz="1800" dirty="0"/>
              <a:t>Προσδιορίστε </a:t>
            </a:r>
          </a:p>
          <a:p>
            <a:pPr lvl="1"/>
            <a:r>
              <a:rPr lang="el" sz="1800" dirty="0"/>
              <a:t>Η Λειτουργία Αναγνώρισης βοηθά στην ανάπτυξη μιας οργανωτικής κατανόησης της διαχείρισης των κινδύνων κυβερνοασφάλειας για συστήματα, ανθρώπους, περιουσιακά στοιχεία, δεδομένα και δυνατότητες.</a:t>
            </a:r>
          </a:p>
          <a:p>
            <a:r>
              <a:rPr lang="el" sz="1800" dirty="0"/>
              <a:t>Προστασία </a:t>
            </a:r>
          </a:p>
          <a:p>
            <a:pPr lvl="1"/>
            <a:r>
              <a:rPr lang="el" sz="1800" dirty="0"/>
              <a:t>Η λειτουργία Protect περιγράφει τις κατάλληλες διασφαλίσεις για τη διασφάλιση της παροχής υπηρεσιών υποδομής ζωτικής σημασίας. Η λειτουργία Protect υποστηρίζει τη δυνατότητα περιορισμού ή περιορισμού του αντίκτυπου ενός πιθανού συμβάντος κυβερνοασφάλειας. </a:t>
            </a:r>
          </a:p>
          <a:p>
            <a:r>
              <a:rPr lang="el" sz="1800" dirty="0"/>
              <a:t>Εντοπισμός </a:t>
            </a:r>
          </a:p>
          <a:p>
            <a:pPr lvl="1"/>
            <a:r>
              <a:rPr lang="el" sz="1800" dirty="0"/>
              <a:t>Η λειτουργία ανίχνευσης ορίζει τις κατάλληλες δραστηριότητες για τον εντοπισμό της εμφάνισης ενός συμβάντος κυβερνοασφάλειας. Η λειτουργία ανίχνευσης επιτρέπει την έγκαιρη ανακάλυψη συμβάντων κυβερνοασφάλειας. </a:t>
            </a:r>
          </a:p>
          <a:p>
            <a:r>
              <a:rPr lang="el" sz="1800" dirty="0"/>
              <a:t>Απάντηση </a:t>
            </a:r>
          </a:p>
          <a:p>
            <a:pPr lvl="1"/>
            <a:r>
              <a:rPr lang="el" sz="1800" dirty="0"/>
              <a:t>Η λειτουργία απόκρισης περιλαμβάνει κατάλληλες δραστηριότητες για την ανάληψη δράσης σχετικά με ένα εντοπισμένο περιστατικό κυβερνοασφάλειας. Η λειτουργία απόκρισης υποστηρίζει τη δυνατότητα περιορισμού των επιπτώσεων ενός πιθανού περιστατικού κυβερνοασφάλειας. </a:t>
            </a:r>
          </a:p>
          <a:p>
            <a:r>
              <a:rPr lang="el" sz="1800" dirty="0"/>
              <a:t>Ανάκτηση </a:t>
            </a:r>
          </a:p>
          <a:p>
            <a:pPr lvl="1"/>
            <a:r>
              <a:rPr lang="el" sz="1800" dirty="0"/>
              <a:t>Η Λειτουργία Ανάκτησης προσδιορίζει κατάλληλες δραστηριότητες για τη διατήρηση σχεδίων ανθεκτικότητας και την αποκατάσταση τυχόν δυνατοτήτων ή υπηρεσιών που μειώθηκαν λόγω περιστατικού κυβερνοασφάλειας. Η λειτουργία ανάκτησης υποστηρίζει την έγκαιρη επαναφορά σε κανονικές λειτουργίες, μειώνοντας έτσι τον αντίκτυπο ενός περιστατικού κυβερνοασφάλειας</a:t>
            </a:r>
          </a:p>
        </p:txBody>
      </p:sp>
    </p:spTree>
    <p:extLst>
      <p:ext uri="{BB962C8B-B14F-4D97-AF65-F5344CB8AC3E}">
        <p14:creationId xmlns:p14="http://schemas.microsoft.com/office/powerpoint/2010/main" val="120335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D7DD65-EC53-0394-90E3-DE1216035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045" y="542427"/>
            <a:ext cx="10894310" cy="7144747"/>
          </a:xfrm>
          <a:prstGeom prst="rect">
            <a:avLst/>
          </a:prstGeom>
        </p:spPr>
      </p:pic>
      <p:sp>
        <p:nvSpPr>
          <p:cNvPr id="2" name="Text Placeholder 1">
            <a:extLst>
              <a:ext uri="{FF2B5EF4-FFF2-40B4-BE49-F238E27FC236}">
                <a16:creationId xmlns:a16="http://schemas.microsoft.com/office/drawing/2014/main" id="{F76C14F7-6B2C-31DA-50BF-80EA102E47B4}"/>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9550BBC5-193D-0260-505F-F38C0229A3B1}"/>
              </a:ext>
            </a:extLst>
          </p:cNvPr>
          <p:cNvSpPr>
            <a:spLocks noGrp="1"/>
          </p:cNvSpPr>
          <p:nvPr>
            <p:ph type="body" sz="quarter" idx="14"/>
          </p:nvPr>
        </p:nvSpPr>
        <p:spPr/>
        <p:txBody>
          <a:bodyPr/>
          <a:lstStyle/>
          <a:p>
            <a:endParaRPr lang="en-GB"/>
          </a:p>
        </p:txBody>
      </p:sp>
      <p:pic>
        <p:nvPicPr>
          <p:cNvPr id="1026" name="Picture 2" descr="Λογότυπο">
            <a:extLst>
              <a:ext uri="{FF2B5EF4-FFF2-40B4-BE49-F238E27FC236}">
                <a16:creationId xmlns:a16="http://schemas.microsoft.com/office/drawing/2014/main" id="{479BF719-FF37-CE7B-286B-95F26FF8C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6091" y="336794"/>
            <a:ext cx="3429000" cy="982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208771-699D-5F70-5B07-E8671198F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4667"/>
            <a:ext cx="11534479" cy="4263985"/>
          </a:xfrm>
          <a:prstGeom prst="rect">
            <a:avLst/>
          </a:prstGeom>
        </p:spPr>
      </p:pic>
      <p:pic>
        <p:nvPicPr>
          <p:cNvPr id="7" name="Picture 6">
            <a:extLst>
              <a:ext uri="{FF2B5EF4-FFF2-40B4-BE49-F238E27FC236}">
                <a16:creationId xmlns:a16="http://schemas.microsoft.com/office/drawing/2014/main" id="{D37D831B-FB2D-2D79-EBC6-9FD4DB9534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267" y="2653213"/>
            <a:ext cx="11020058" cy="1600423"/>
          </a:xfrm>
          <a:prstGeom prst="rect">
            <a:avLst/>
          </a:prstGeom>
        </p:spPr>
      </p:pic>
      <p:pic>
        <p:nvPicPr>
          <p:cNvPr id="9" name="Picture 8">
            <a:extLst>
              <a:ext uri="{FF2B5EF4-FFF2-40B4-BE49-F238E27FC236}">
                <a16:creationId xmlns:a16="http://schemas.microsoft.com/office/drawing/2014/main" id="{2F0CBA1F-EB36-8802-FC94-BE76B07F4E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9225" y="0"/>
            <a:ext cx="9311951" cy="8229600"/>
          </a:xfrm>
          <a:prstGeom prst="rect">
            <a:avLst/>
          </a:prstGeom>
        </p:spPr>
      </p:pic>
      <p:pic>
        <p:nvPicPr>
          <p:cNvPr id="11" name="Picture 10">
            <a:extLst>
              <a:ext uri="{FF2B5EF4-FFF2-40B4-BE49-F238E27FC236}">
                <a16:creationId xmlns:a16="http://schemas.microsoft.com/office/drawing/2014/main" id="{6F78D545-90CC-CFAC-9BFB-6EE354B18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3792" y="1108291"/>
            <a:ext cx="10642816" cy="6013019"/>
          </a:xfrm>
          <a:prstGeom prst="rect">
            <a:avLst/>
          </a:prstGeom>
        </p:spPr>
      </p:pic>
      <p:pic>
        <p:nvPicPr>
          <p:cNvPr id="13" name="Picture 12">
            <a:extLst>
              <a:ext uri="{FF2B5EF4-FFF2-40B4-BE49-F238E27FC236}">
                <a16:creationId xmlns:a16="http://schemas.microsoft.com/office/drawing/2014/main" id="{BE2BA3A1-4FB1-8AC3-64ED-7D07B5210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488" y="1306829"/>
            <a:ext cx="12279288" cy="5025701"/>
          </a:xfrm>
          <a:prstGeom prst="rect">
            <a:avLst/>
          </a:prstGeom>
        </p:spPr>
      </p:pic>
      <p:pic>
        <p:nvPicPr>
          <p:cNvPr id="17" name="Picture 16">
            <a:extLst>
              <a:ext uri="{FF2B5EF4-FFF2-40B4-BE49-F238E27FC236}">
                <a16:creationId xmlns:a16="http://schemas.microsoft.com/office/drawing/2014/main" id="{1EE63FB2-A6C2-BF5E-8C99-E33E61EA70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0824" y="1479817"/>
            <a:ext cx="11488753" cy="5269966"/>
          </a:xfrm>
          <a:prstGeom prst="rect">
            <a:avLst/>
          </a:prstGeom>
        </p:spPr>
      </p:pic>
    </p:spTree>
    <p:custDataLst>
      <p:tags r:id="rId1"/>
    </p:custDataLst>
    <p:extLst>
      <p:ext uri="{BB962C8B-B14F-4D97-AF65-F5344CB8AC3E}">
        <p14:creationId xmlns:p14="http://schemas.microsoft.com/office/powerpoint/2010/main" val="90207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D9456-48C1-AAC7-295E-6B92B95AA6B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B4229BD0-2C0C-DCDF-2CBA-CBB5564627A7}"/>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E12CC3D0-0C4A-E8C0-561A-BA8051080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51" y="-209590"/>
            <a:ext cx="14630400" cy="4648241"/>
          </a:xfrm>
          <a:prstGeom prst="rect">
            <a:avLst/>
          </a:prstGeom>
        </p:spPr>
      </p:pic>
      <p:pic>
        <p:nvPicPr>
          <p:cNvPr id="7" name="Picture 6">
            <a:extLst>
              <a:ext uri="{FF2B5EF4-FFF2-40B4-BE49-F238E27FC236}">
                <a16:creationId xmlns:a16="http://schemas.microsoft.com/office/drawing/2014/main" id="{D8EC7EA8-B336-9FCC-DC2B-0D55042CF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4129"/>
            <a:ext cx="14630400" cy="3261342"/>
          </a:xfrm>
          <a:prstGeom prst="rect">
            <a:avLst/>
          </a:prstGeom>
        </p:spPr>
      </p:pic>
      <p:pic>
        <p:nvPicPr>
          <p:cNvPr id="9" name="Picture 8">
            <a:extLst>
              <a:ext uri="{FF2B5EF4-FFF2-40B4-BE49-F238E27FC236}">
                <a16:creationId xmlns:a16="http://schemas.microsoft.com/office/drawing/2014/main" id="{C6084A6F-5B05-305A-F85F-B2581B6FC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33741"/>
            <a:ext cx="14630400" cy="1962118"/>
          </a:xfrm>
          <a:prstGeom prst="rect">
            <a:avLst/>
          </a:prstGeom>
        </p:spPr>
      </p:pic>
      <p:pic>
        <p:nvPicPr>
          <p:cNvPr id="11" name="Picture 10">
            <a:extLst>
              <a:ext uri="{FF2B5EF4-FFF2-40B4-BE49-F238E27FC236}">
                <a16:creationId xmlns:a16="http://schemas.microsoft.com/office/drawing/2014/main" id="{D3038DEB-3C8E-CA87-E9F2-76D2F1FDB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93318"/>
            <a:ext cx="14630400" cy="2642964"/>
          </a:xfrm>
          <a:prstGeom prst="rect">
            <a:avLst/>
          </a:prstGeom>
        </p:spPr>
      </p:pic>
      <p:sp>
        <p:nvSpPr>
          <p:cNvPr id="12" name="Oval 11">
            <a:extLst>
              <a:ext uri="{FF2B5EF4-FFF2-40B4-BE49-F238E27FC236}">
                <a16:creationId xmlns:a16="http://schemas.microsoft.com/office/drawing/2014/main" id="{0C85E743-6F66-4F03-8F28-22F6D3E002BE}"/>
              </a:ext>
            </a:extLst>
          </p:cNvPr>
          <p:cNvSpPr/>
          <p:nvPr/>
        </p:nvSpPr>
        <p:spPr>
          <a:xfrm>
            <a:off x="1999155" y="3893089"/>
            <a:ext cx="2855934" cy="1075159"/>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pic>
        <p:nvPicPr>
          <p:cNvPr id="14" name="Picture 13">
            <a:extLst>
              <a:ext uri="{FF2B5EF4-FFF2-40B4-BE49-F238E27FC236}">
                <a16:creationId xmlns:a16="http://schemas.microsoft.com/office/drawing/2014/main" id="{584E99CF-D39A-0B17-4E2F-6DE247C05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950" y="1403270"/>
            <a:ext cx="14630400" cy="5519501"/>
          </a:xfrm>
          <a:prstGeom prst="rect">
            <a:avLst/>
          </a:prstGeom>
        </p:spPr>
      </p:pic>
      <p:sp>
        <p:nvSpPr>
          <p:cNvPr id="15" name="Oval 14">
            <a:extLst>
              <a:ext uri="{FF2B5EF4-FFF2-40B4-BE49-F238E27FC236}">
                <a16:creationId xmlns:a16="http://schemas.microsoft.com/office/drawing/2014/main" id="{01AD88B1-91C0-B46C-72D8-A27A878FBA9F}"/>
              </a:ext>
            </a:extLst>
          </p:cNvPr>
          <p:cNvSpPr/>
          <p:nvPr/>
        </p:nvSpPr>
        <p:spPr>
          <a:xfrm>
            <a:off x="0" y="4760987"/>
            <a:ext cx="649349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sp>
        <p:nvSpPr>
          <p:cNvPr id="16" name="Oval 15">
            <a:extLst>
              <a:ext uri="{FF2B5EF4-FFF2-40B4-BE49-F238E27FC236}">
                <a16:creationId xmlns:a16="http://schemas.microsoft.com/office/drawing/2014/main" id="{E9FF488A-375E-AF6F-269B-319E875597C0}"/>
              </a:ext>
            </a:extLst>
          </p:cNvPr>
          <p:cNvSpPr/>
          <p:nvPr/>
        </p:nvSpPr>
        <p:spPr>
          <a:xfrm>
            <a:off x="0" y="2683288"/>
            <a:ext cx="1076236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sp>
        <p:nvSpPr>
          <p:cNvPr id="17" name="Oval 16">
            <a:extLst>
              <a:ext uri="{FF2B5EF4-FFF2-40B4-BE49-F238E27FC236}">
                <a16:creationId xmlns:a16="http://schemas.microsoft.com/office/drawing/2014/main" id="{86EA8407-548B-AF5E-CC5D-23E0CFF996D2}"/>
              </a:ext>
            </a:extLst>
          </p:cNvPr>
          <p:cNvSpPr/>
          <p:nvPr/>
        </p:nvSpPr>
        <p:spPr>
          <a:xfrm>
            <a:off x="-343214" y="6019585"/>
            <a:ext cx="15569852"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pic>
        <p:nvPicPr>
          <p:cNvPr id="19" name="Picture 18">
            <a:extLst>
              <a:ext uri="{FF2B5EF4-FFF2-40B4-BE49-F238E27FC236}">
                <a16:creationId xmlns:a16="http://schemas.microsoft.com/office/drawing/2014/main" id="{2A93C4C3-256A-F1B0-7571-A1AB2D56F9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76792"/>
            <a:ext cx="14630400" cy="2276017"/>
          </a:xfrm>
          <a:prstGeom prst="rect">
            <a:avLst/>
          </a:prstGeom>
        </p:spPr>
      </p:pic>
    </p:spTree>
    <p:custDataLst>
      <p:tags r:id="rId1"/>
    </p:custDataLst>
    <p:extLst>
      <p:ext uri="{BB962C8B-B14F-4D97-AF65-F5344CB8AC3E}">
        <p14:creationId xmlns:p14="http://schemas.microsoft.com/office/powerpoint/2010/main" val="6181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l" sz="5760" b="1"/>
              <a:t>Ευχαριστίες</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2400" b="0" i="0">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2400" b="0" i="0">
                <a:effectLst/>
              </a:rPr>
              <a:t>Σύμβαση έργου αριθ.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A58E19-070D-1D32-A83A-0CAE3ABABEE2}"/>
              </a:ext>
            </a:extLst>
          </p:cNvPr>
          <p:cNvSpPr>
            <a:spLocks noGrp="1"/>
          </p:cNvSpPr>
          <p:nvPr>
            <p:ph type="body" sz="quarter" idx="13"/>
          </p:nvPr>
        </p:nvSpPr>
        <p:spPr>
          <a:xfrm>
            <a:off x="575309" y="333763"/>
            <a:ext cx="13479782" cy="973066"/>
          </a:xfrm>
        </p:spPr>
        <p:txBody>
          <a:bodyPr/>
          <a:lstStyle/>
          <a:p>
            <a:r>
              <a:rPr lang="el" dirty="0"/>
              <a:t>Πλαίσιο Αξιολόγησης Κινδύνων στον Κυβερνοχώρο (MaCRA)</a:t>
            </a:r>
            <a:endParaRPr lang="en-GB" dirty="0"/>
          </a:p>
        </p:txBody>
      </p:sp>
      <p:sp>
        <p:nvSpPr>
          <p:cNvPr id="3" name="Text Placeholder 2">
            <a:extLst>
              <a:ext uri="{FF2B5EF4-FFF2-40B4-BE49-F238E27FC236}">
                <a16:creationId xmlns:a16="http://schemas.microsoft.com/office/drawing/2014/main" id="{4DDD3C14-0F8B-4157-8D2F-B5177EA2194D}"/>
              </a:ext>
            </a:extLst>
          </p:cNvPr>
          <p:cNvSpPr>
            <a:spLocks noGrp="1"/>
          </p:cNvSpPr>
          <p:nvPr>
            <p:ph type="body" sz="quarter" idx="14"/>
          </p:nvPr>
        </p:nvSpPr>
        <p:spPr>
          <a:xfrm>
            <a:off x="386714" y="820296"/>
            <a:ext cx="13856971" cy="5673091"/>
          </a:xfrm>
        </p:spPr>
        <p:txBody>
          <a:bodyPr/>
          <a:lstStyle/>
          <a:p>
            <a:pPr algn="l"/>
            <a:r>
              <a:rPr lang="el" sz="2000" b="1" i="0" dirty="0">
                <a:solidFill>
                  <a:srgbClr val="0D0D0D"/>
                </a:solidFill>
                <a:effectLst/>
                <a:latin typeface="Söhne"/>
              </a:rPr>
              <a:t>Ορισμός πεδίου εφαρμογής:</a:t>
            </a:r>
            <a:r>
              <a:rPr lang="el" sz="2000" b="0" i="0" dirty="0">
                <a:solidFill>
                  <a:srgbClr val="0D0D0D"/>
                </a:solidFill>
                <a:effectLst/>
                <a:latin typeface="Söhne"/>
              </a:rPr>
              <a:t> Σαφής καθορισμός των ορίων της αξιολόγησης κινδύνου στον κυβερνοχώρο ώστε να περιλαμβάνει όλες τις σχετικές πτυχές των θαλάσσιων λειτουργιών, από τα συστήματα επί των πλοίων έως τις λιμενικές υποδομές και τα σχετικά δίκτυα εφοδιαστικής αλυσίδας.</a:t>
            </a:r>
          </a:p>
          <a:p>
            <a:pPr algn="l">
              <a:buFont typeface="+mj-lt"/>
              <a:buAutoNum type="arabicPeriod"/>
            </a:pPr>
            <a:r>
              <a:rPr lang="el" sz="2000" b="1" i="0" dirty="0">
                <a:solidFill>
                  <a:srgbClr val="0D0D0D"/>
                </a:solidFill>
                <a:effectLst/>
                <a:latin typeface="Söhne"/>
              </a:rPr>
              <a:t>Αναγνώριση απειλών:</a:t>
            </a:r>
            <a:r>
              <a:rPr lang="el" sz="2000" b="0" i="0" dirty="0">
                <a:solidFill>
                  <a:srgbClr val="0D0D0D"/>
                </a:solidFill>
                <a:effectLst/>
                <a:latin typeface="Söhne"/>
              </a:rPr>
              <a:t> Συστηματικός εντοπισμός πιθανών απειλών στον κυβερνοχώρο που θα μπορούσαν να επηρεάσουν τις θαλάσσιες δραστηριότητες, λαμβάνοντας υπόψη τα μοναδικά χαρακτηριστικά του ναυτιλιακού τομέα και τα αναδυόμενα τοπία απειλών στον κυβερνοχώρο. Περιλαμβάνει πλοία, λιμενικά συστήματα και λειτουργίες εφοδιαστικής αλυσίδας.</a:t>
            </a:r>
          </a:p>
          <a:p>
            <a:pPr algn="l">
              <a:buFont typeface="+mj-lt"/>
              <a:buAutoNum type="arabicPeriod"/>
            </a:pPr>
            <a:r>
              <a:rPr lang="el" sz="2000" b="1" i="0" dirty="0">
                <a:solidFill>
                  <a:srgbClr val="0D0D0D"/>
                </a:solidFill>
                <a:effectLst/>
                <a:latin typeface="Söhne"/>
              </a:rPr>
              <a:t>Ανάλυση ευπάθειας:</a:t>
            </a:r>
            <a:r>
              <a:rPr lang="el" sz="2000" b="0" i="0" dirty="0">
                <a:solidFill>
                  <a:srgbClr val="0D0D0D"/>
                </a:solidFill>
                <a:effectLst/>
                <a:latin typeface="Söhne"/>
              </a:rPr>
              <a:t> Εξέταση θαλάσσιων συστημάτων και διαδικασιών για τον εντοπισμό τρωτών σημείων που θα μπορούσαν να αξιοποιηθούν από απειλές στον κυβερνοχώρο, συμπεριλαμβανομένων τεχνικών αδυναμιών, διαδικαστικών κενών και ανθρώπινων παραγόντων. Δηλαδή δοκιμές διείσδυσης και έλεγχοι ασφαλείας για την αποκάλυψη αδυναμιών.</a:t>
            </a:r>
          </a:p>
          <a:p>
            <a:pPr algn="l">
              <a:buFont typeface="+mj-lt"/>
              <a:buAutoNum type="arabicPeriod"/>
            </a:pPr>
            <a:r>
              <a:rPr lang="el" sz="2000" b="1" i="0" dirty="0">
                <a:solidFill>
                  <a:srgbClr val="0D0D0D"/>
                </a:solidFill>
                <a:effectLst/>
                <a:latin typeface="Söhne"/>
              </a:rPr>
              <a:t>Εκτίμηση επιπτώσεων:</a:t>
            </a:r>
            <a:r>
              <a:rPr lang="el" sz="2000" b="0" i="0" dirty="0">
                <a:solidFill>
                  <a:srgbClr val="0D0D0D"/>
                </a:solidFill>
                <a:effectLst/>
                <a:latin typeface="Söhne"/>
              </a:rPr>
              <a:t> Αξιολόγηση των πιθανών συνεπειών των συμβάντων στον κυβερνοχώρο στις θαλάσσιες επιχειρήσεις, εστιάζοντας σε πτυχές όπως η ασφάλεια, η ασφάλεια, οι περιβαλλοντικές επιπτώσεις και οι οικονομικές απώλειες.</a:t>
            </a:r>
          </a:p>
          <a:p>
            <a:pPr algn="l">
              <a:buFont typeface="+mj-lt"/>
              <a:buAutoNum type="arabicPeriod"/>
            </a:pPr>
            <a:r>
              <a:rPr lang="el" sz="2000" b="1" i="0" dirty="0">
                <a:solidFill>
                  <a:srgbClr val="0D0D0D"/>
                </a:solidFill>
                <a:effectLst/>
                <a:latin typeface="Söhne"/>
              </a:rPr>
              <a:t>Αξιολόγηση κινδύνου:</a:t>
            </a:r>
            <a:r>
              <a:rPr lang="el" sz="2000" b="0" i="0" dirty="0">
                <a:solidFill>
                  <a:srgbClr val="0D0D0D"/>
                </a:solidFill>
                <a:effectLst/>
                <a:latin typeface="Söhne"/>
              </a:rPr>
              <a:t> Συνδυασμός των πληροφοριών από τον εντοπισμό απειλών, την ανάλυση ευπάθειας και την εκτίμηση επιπτώσεων για την αξιολόγηση του συνολικού κινδύνου στον κυβερνοχώρο, ιεραρχώντας τους κινδύνους με βάση την πιθανότητα και τον πιθανό αντίκτυπό τους.</a:t>
            </a:r>
          </a:p>
          <a:p>
            <a:pPr algn="l">
              <a:buFont typeface="+mj-lt"/>
              <a:buAutoNum type="arabicPeriod"/>
            </a:pPr>
            <a:r>
              <a:rPr lang="el" sz="2000" b="1" i="0" dirty="0">
                <a:solidFill>
                  <a:srgbClr val="0D0D0D"/>
                </a:solidFill>
                <a:effectLst/>
                <a:latin typeface="Söhne"/>
              </a:rPr>
              <a:t>Στρατηγικές μετριασμού και απόκρισης:</a:t>
            </a:r>
            <a:r>
              <a:rPr lang="el" sz="2000" b="0" i="0" dirty="0">
                <a:solidFill>
                  <a:srgbClr val="0D0D0D"/>
                </a:solidFill>
                <a:effectLst/>
                <a:latin typeface="Söhne"/>
              </a:rPr>
              <a:t> Ανάπτυξη και εφαρμογή στρατηγικών για τον μετριασμό των εντοπισμένων κινδύνων σε αποδεκτά επίπεδα, συμπεριλαμβανομένων τεχνικών λύσεων, μέτρων πολιτικής και προγραμμάτων κατάρτισης. Επίσης, διαμόρφωση σχεδίων αντιμετώπισης περιστατικών για την ενίσχυση της ανθεκτικότητας και των δυνατοτήτων ανάκαμψης.</a:t>
            </a:r>
          </a:p>
          <a:p>
            <a:pPr algn="l">
              <a:buFont typeface="+mj-lt"/>
              <a:buAutoNum type="arabicPeriod"/>
            </a:pPr>
            <a:r>
              <a:rPr lang="el" sz="2000" b="1" i="0" dirty="0">
                <a:solidFill>
                  <a:srgbClr val="0D0D0D"/>
                </a:solidFill>
                <a:effectLst/>
                <a:latin typeface="Söhne"/>
              </a:rPr>
              <a:t>Ανασκόπηση και συνεχής βελτίωση:</a:t>
            </a:r>
            <a:r>
              <a:rPr lang="el" sz="2000" b="0" i="0" dirty="0">
                <a:solidFill>
                  <a:srgbClr val="0D0D0D"/>
                </a:solidFill>
                <a:effectLst/>
                <a:latin typeface="Söhne"/>
              </a:rPr>
              <a:t> Αναγνωρίζοντας τη δυναμική φύση των απειλών στον κυβερνοχώρο και του θαλάσσιου περιβάλλοντος, το πλαίσιο MaCRA υποστηρίζει τακτικές αναθεωρήσεις και ενημερώσεις στις στρατηγικές αξιολόγησης και μετριασμού κινδύνου, ενισχύοντας μια κουλτούρα συνεχούς βελτίωσης και προσαρμογής.</a:t>
            </a:r>
          </a:p>
          <a:p>
            <a:endParaRPr lang="en-GB" sz="2000" dirty="0"/>
          </a:p>
        </p:txBody>
      </p:sp>
      <p:sp>
        <p:nvSpPr>
          <p:cNvPr id="4" name="Oval 3">
            <a:extLst>
              <a:ext uri="{FF2B5EF4-FFF2-40B4-BE49-F238E27FC236}">
                <a16:creationId xmlns:a16="http://schemas.microsoft.com/office/drawing/2014/main" id="{CFE57786-20A3-F042-9DF3-039EF004DA26}"/>
              </a:ext>
            </a:extLst>
          </p:cNvPr>
          <p:cNvSpPr/>
          <p:nvPr/>
        </p:nvSpPr>
        <p:spPr>
          <a:xfrm>
            <a:off x="-688932" y="1819374"/>
            <a:ext cx="15569852" cy="3471620"/>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spTree>
    <p:extLst>
      <p:ext uri="{BB962C8B-B14F-4D97-AF65-F5344CB8AC3E}">
        <p14:creationId xmlns:p14="http://schemas.microsoft.com/office/powerpoint/2010/main" val="21438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45D463-4878-2CB1-A9E6-91AB8886311F}"/>
              </a:ext>
            </a:extLst>
          </p:cNvPr>
          <p:cNvSpPr>
            <a:spLocks noGrp="1"/>
          </p:cNvSpPr>
          <p:nvPr>
            <p:ph type="body" sz="quarter" idx="13"/>
          </p:nvPr>
        </p:nvSpPr>
        <p:spPr/>
        <p:txBody>
          <a:bodyPr/>
          <a:lstStyle/>
          <a:p>
            <a:r>
              <a:rPr lang="el"/>
              <a:t>Ποιος</a:t>
            </a:r>
            <a:endParaRPr lang="en-GB"/>
          </a:p>
        </p:txBody>
      </p:sp>
      <p:sp>
        <p:nvSpPr>
          <p:cNvPr id="3" name="Text Placeholder 2">
            <a:extLst>
              <a:ext uri="{FF2B5EF4-FFF2-40B4-BE49-F238E27FC236}">
                <a16:creationId xmlns:a16="http://schemas.microsoft.com/office/drawing/2014/main" id="{A07384FE-70C2-4899-6281-A8A249DC3857}"/>
              </a:ext>
            </a:extLst>
          </p:cNvPr>
          <p:cNvSpPr>
            <a:spLocks noGrp="1"/>
          </p:cNvSpPr>
          <p:nvPr>
            <p:ph type="body" sz="quarter" idx="14"/>
          </p:nvPr>
        </p:nvSpPr>
        <p:spPr>
          <a:xfrm>
            <a:off x="920219" y="1887466"/>
            <a:ext cx="10562690" cy="4968240"/>
          </a:xfrm>
        </p:spPr>
        <p:txBody>
          <a:bodyPr/>
          <a:lstStyle/>
          <a:p>
            <a:r>
              <a:rPr lang="el"/>
              <a:t>Εντός του Οργανισμού</a:t>
            </a:r>
          </a:p>
          <a:p>
            <a:pPr lvl="1"/>
            <a:r>
              <a:rPr lang="el"/>
              <a:t>Πολιτικές και διαδικασίες</a:t>
            </a:r>
          </a:p>
          <a:p>
            <a:pPr lvl="1"/>
            <a:r>
              <a:rPr lang="el"/>
              <a:t>Πολιτισμός</a:t>
            </a:r>
          </a:p>
          <a:p>
            <a:pPr lvl="1"/>
            <a:r>
              <a:rPr lang="el"/>
              <a:t>Ιδιώτες</a:t>
            </a:r>
          </a:p>
          <a:p>
            <a:endParaRPr lang="nb-NO"/>
          </a:p>
          <a:p>
            <a:r>
              <a:rPr lang="el"/>
              <a:t>Εξωτερική όψη</a:t>
            </a:r>
          </a:p>
          <a:p>
            <a:pPr lvl="1"/>
            <a:r>
              <a:rPr lang="el"/>
              <a:t>3ο Μέρος</a:t>
            </a:r>
          </a:p>
          <a:p>
            <a:endParaRPr lang="en-GB"/>
          </a:p>
        </p:txBody>
      </p:sp>
      <p:pic>
        <p:nvPicPr>
          <p:cNvPr id="4098" name="Picture 2">
            <a:extLst>
              <a:ext uri="{FF2B5EF4-FFF2-40B4-BE49-F238E27FC236}">
                <a16:creationId xmlns:a16="http://schemas.microsoft.com/office/drawing/2014/main" id="{8B9390D5-0FE9-061C-ED5D-D830DB23A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13"/>
          <a:stretch/>
        </p:blipFill>
        <p:spPr bwMode="auto">
          <a:xfrm>
            <a:off x="6590330" y="403861"/>
            <a:ext cx="8040070" cy="716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1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EAB98C-561C-7ECD-BFA3-3691B8D776BF}"/>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86313A5-E8FA-B3C7-64DF-619BE6538EBD}"/>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A89D1F78-7836-410B-77B3-63EDBA8EB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490" y="4589865"/>
            <a:ext cx="7836911" cy="3573100"/>
          </a:xfrm>
          <a:prstGeom prst="rect">
            <a:avLst/>
          </a:prstGeom>
        </p:spPr>
      </p:pic>
      <p:pic>
        <p:nvPicPr>
          <p:cNvPr id="7" name="Picture 6">
            <a:extLst>
              <a:ext uri="{FF2B5EF4-FFF2-40B4-BE49-F238E27FC236}">
                <a16:creationId xmlns:a16="http://schemas.microsoft.com/office/drawing/2014/main" id="{53FC3D8E-3F5D-E55F-6573-06886B629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931"/>
            <a:ext cx="14630400" cy="5990483"/>
          </a:xfrm>
          <a:prstGeom prst="rect">
            <a:avLst/>
          </a:prstGeom>
        </p:spPr>
      </p:pic>
      <p:pic>
        <p:nvPicPr>
          <p:cNvPr id="6" name="Picture 5">
            <a:extLst>
              <a:ext uri="{FF2B5EF4-FFF2-40B4-BE49-F238E27FC236}">
                <a16:creationId xmlns:a16="http://schemas.microsoft.com/office/drawing/2014/main" id="{ADBA43F9-529D-229C-76C6-0896F872E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0" y="6244550"/>
            <a:ext cx="2205880" cy="1883854"/>
          </a:xfrm>
          <a:prstGeom prst="rect">
            <a:avLst/>
          </a:prstGeom>
        </p:spPr>
      </p:pic>
      <p:grpSp>
        <p:nvGrpSpPr>
          <p:cNvPr id="4" name="Group 3">
            <a:extLst>
              <a:ext uri="{FF2B5EF4-FFF2-40B4-BE49-F238E27FC236}">
                <a16:creationId xmlns:a16="http://schemas.microsoft.com/office/drawing/2014/main" id="{DEAA39A0-727C-9CCD-4B80-FBF0C58D7FAF}"/>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4E68DFB-632F-AD00-C323-F8F9ACF3E0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CC91AC9-39B3-64D3-9A9A-FB6DDFC6FC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2713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B132C-0895-60BD-169F-77F6D5EB8266}"/>
              </a:ext>
            </a:extLst>
          </p:cNvPr>
          <p:cNvSpPr>
            <a:spLocks noGrp="1"/>
          </p:cNvSpPr>
          <p:nvPr>
            <p:ph type="body" sz="quarter" idx="13"/>
          </p:nvPr>
        </p:nvSpPr>
        <p:spPr>
          <a:xfrm>
            <a:off x="575309" y="165998"/>
            <a:ext cx="12593420" cy="973066"/>
          </a:xfrm>
        </p:spPr>
        <p:txBody>
          <a:bodyPr/>
          <a:lstStyle/>
          <a:p>
            <a:r>
              <a:rPr lang="el" dirty="0"/>
              <a:t>Κίνδυνος Εφοδιαστικής Αλυσίδας</a:t>
            </a:r>
            <a:endParaRPr lang="en-GB" dirty="0"/>
          </a:p>
        </p:txBody>
      </p:sp>
      <p:sp>
        <p:nvSpPr>
          <p:cNvPr id="3" name="Text Placeholder 2">
            <a:extLst>
              <a:ext uri="{FF2B5EF4-FFF2-40B4-BE49-F238E27FC236}">
                <a16:creationId xmlns:a16="http://schemas.microsoft.com/office/drawing/2014/main" id="{9DF517ED-C969-5D62-2852-D51CE25B9F00}"/>
              </a:ext>
            </a:extLst>
          </p:cNvPr>
          <p:cNvSpPr>
            <a:spLocks noGrp="1"/>
          </p:cNvSpPr>
          <p:nvPr>
            <p:ph type="body" sz="quarter" idx="14"/>
          </p:nvPr>
        </p:nvSpPr>
        <p:spPr>
          <a:xfrm>
            <a:off x="287653" y="830305"/>
            <a:ext cx="13168731" cy="4968240"/>
          </a:xfrm>
        </p:spPr>
        <p:txBody>
          <a:bodyPr/>
          <a:lstStyle/>
          <a:p>
            <a:pPr algn="l" fontAlgn="auto">
              <a:buFont typeface="+mj-lt"/>
              <a:buAutoNum type="arabicPeriod"/>
            </a:pPr>
            <a:r>
              <a:rPr lang="el" b="1" i="0" dirty="0">
                <a:effectLst/>
                <a:latin typeface="var(--artdeco-reset-typography-font-family-sans)"/>
              </a:rPr>
              <a:t>Διαταραχές από φυσικές καταστροφές:</a:t>
            </a:r>
            <a:r>
              <a:rPr lang="el" b="0" i="0" dirty="0">
                <a:effectLst/>
                <a:latin typeface="var(--artdeco-reset-typography-font-family-sans)"/>
              </a:rPr>
              <a:t> Οι τυφώνες, οι σεισμοί και οι πλημμύρες μπορούν να διαταράξουν τις αλυσίδες εφοδιασμού καταστρέφοντας τις υποδομές, διαταράσσοντας τις διαδρομές μεταφοράς και προκαλώντας καθυστερήσεις ή διακοπές στην παραγωγή.</a:t>
            </a:r>
          </a:p>
          <a:p>
            <a:pPr algn="l" fontAlgn="auto">
              <a:buFont typeface="+mj-lt"/>
              <a:buAutoNum type="arabicPeriod"/>
            </a:pPr>
            <a:r>
              <a:rPr lang="el" b="1" i="0" dirty="0">
                <a:effectLst/>
                <a:latin typeface="var(--artdeco-reset-typography-font-family-sans)"/>
              </a:rPr>
              <a:t>Γεωπολιτικοί κίνδυνοι:</a:t>
            </a:r>
            <a:r>
              <a:rPr lang="el" b="0" i="0" dirty="0">
                <a:effectLst/>
                <a:latin typeface="var(--artdeco-reset-typography-font-family-sans)"/>
              </a:rPr>
              <a:t> Η πολιτική αστάθεια, οι εμπορικοί πόλεμοι και οι κυρώσεις μπορούν να επηρεάσουν τις αλυσίδες εφοδιασμού προκαλώντας καθυστερήσεις ή διαταραχές στη διακίνηση αγαθών ή δημιουργώντας αβεβαιότητα για τις μελλοντικές εμπορικές σχέσεις.</a:t>
            </a:r>
          </a:p>
          <a:p>
            <a:pPr algn="l" fontAlgn="auto">
              <a:buFont typeface="+mj-lt"/>
              <a:buAutoNum type="arabicPeriod"/>
            </a:pPr>
            <a:r>
              <a:rPr lang="el" b="1" i="0" dirty="0">
                <a:effectLst/>
                <a:latin typeface="var(--artdeco-reset-typography-font-family-sans)"/>
              </a:rPr>
              <a:t>Κίνδυνοι κυβερνοασφάλειας:</a:t>
            </a:r>
            <a:r>
              <a:rPr lang="el" b="0" i="0" dirty="0">
                <a:effectLst/>
                <a:latin typeface="var(--artdeco-reset-typography-font-family-sans)"/>
              </a:rPr>
              <a:t> Οι κυβερνοεπιθέσεις μπορούν να θέσουν σε κίνδυνο την ασφάλεια των δεδομένων της εφοδιαστικής αλυσίδας και να διαταράξουν τις λειτουργίες προκαλώντας αστοχίες συστήματος ή παραβιάσεις δεδομένων.</a:t>
            </a:r>
          </a:p>
          <a:p>
            <a:pPr algn="l" fontAlgn="auto">
              <a:buFont typeface="+mj-lt"/>
              <a:buAutoNum type="arabicPeriod"/>
            </a:pPr>
            <a:r>
              <a:rPr lang="el" b="1" i="0" dirty="0">
                <a:effectLst/>
                <a:latin typeface="var(--artdeco-reset-typography-font-family-sans)"/>
              </a:rPr>
              <a:t>Πτώχευση προμηθευτή ή οικονομική αστάθεια:</a:t>
            </a:r>
            <a:r>
              <a:rPr lang="el" b="0" i="0" dirty="0">
                <a:effectLst/>
                <a:latin typeface="var(--artdeco-reset-typography-font-family-sans)"/>
              </a:rPr>
              <a:t> Εάν ένας προμηθευτής χρεοκοπήσει ή αντιμετωπίσει οικονομική αστάθεια, μπορεί να διαταράξει την αλυσίδα εφοδιασμού προκαλώντας καθυστερήσεις ή ελλείψεις βασικών εξαρτημάτων ή υλικών.</a:t>
            </a:r>
          </a:p>
          <a:p>
            <a:pPr algn="l" fontAlgn="auto">
              <a:buFont typeface="+mj-lt"/>
              <a:buAutoNum type="arabicPeriod"/>
            </a:pPr>
            <a:r>
              <a:rPr lang="el" b="1" i="0" dirty="0">
                <a:effectLst/>
                <a:latin typeface="var(--artdeco-reset-typography-font-family-sans)"/>
              </a:rPr>
              <a:t>Θέματα ποιότητας:</a:t>
            </a:r>
            <a:r>
              <a:rPr lang="el" b="0" i="0" dirty="0">
                <a:effectLst/>
                <a:latin typeface="var(--artdeco-reset-typography-font-family-sans)"/>
              </a:rPr>
              <a:t> Ζητήματα ποιότητας με υλικά ή προϊόντα μπορεί να οδηγήσουν σε καθυστερήσεις ή διακοπές στην παραγωγή, καθώς και σε βλάβη στη φήμη μιας εταιρείας.</a:t>
            </a:r>
          </a:p>
          <a:p>
            <a:pPr algn="l" fontAlgn="auto">
              <a:buFont typeface="+mj-lt"/>
              <a:buAutoNum type="arabicPeriod"/>
            </a:pPr>
            <a:r>
              <a:rPr lang="el" b="1" i="0" dirty="0">
                <a:effectLst/>
                <a:latin typeface="var(--artdeco-reset-typography-font-family-sans)"/>
              </a:rPr>
              <a:t>Εργατικές διαφορές:</a:t>
            </a:r>
            <a:r>
              <a:rPr lang="el" b="0" i="0" dirty="0">
                <a:effectLst/>
                <a:latin typeface="var(--artdeco-reset-typography-font-family-sans)"/>
              </a:rPr>
              <a:t> Οι εργατικές διαφορές, συμπεριλαμβανομένων των απεργιών ή των διαμαρτυριών, μπορούν να διαταράξουν την αλυσίδα εφοδιασμού προκαλώντας καθυστερήσεις ή διακοπή λειτουργίας των εγκαταστάσεων παραγωγής ή των οδών μεταφοράς.</a:t>
            </a:r>
          </a:p>
          <a:p>
            <a:pPr algn="l" fontAlgn="auto">
              <a:buFont typeface="+mj-lt"/>
              <a:buAutoNum type="arabicPeriod"/>
            </a:pPr>
            <a:r>
              <a:rPr lang="el" b="1" i="0" dirty="0">
                <a:effectLst/>
                <a:latin typeface="var(--artdeco-reset-typography-font-family-sans)"/>
              </a:rPr>
              <a:t>Διαταραχές στις μεταφορές:</a:t>
            </a:r>
            <a:r>
              <a:rPr lang="el" b="0" i="0" dirty="0">
                <a:effectLst/>
                <a:latin typeface="var(--artdeco-reset-typography-font-family-sans)"/>
              </a:rPr>
              <a:t> Το κλείσιμο λιμανιών ή η συμφόρηση των λιμανιών, οι απεργίες φορτηγών ή οι ελλείψεις καυσίμων, μπορεί να επηρεάσουν τη διακίνηση των εμπορευμάτων και να προκαλέσουν καθυστερήσεις ή διακοπές στην αλυσίδα εφοδιασμού.</a:t>
            </a:r>
          </a:p>
          <a:p>
            <a:endParaRPr lang="en-GB" dirty="0"/>
          </a:p>
        </p:txBody>
      </p:sp>
    </p:spTree>
    <p:extLst>
      <p:ext uri="{BB962C8B-B14F-4D97-AF65-F5344CB8AC3E}">
        <p14:creationId xmlns:p14="http://schemas.microsoft.com/office/powerpoint/2010/main" val="39486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E0D989-B001-E4A0-1D18-21F081AE3A7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A5F5CFDD-3144-E076-ADD6-8B98AADD3FEB}"/>
              </a:ext>
            </a:extLst>
          </p:cNvPr>
          <p:cNvSpPr>
            <a:spLocks noGrp="1"/>
          </p:cNvSpPr>
          <p:nvPr>
            <p:ph type="body" sz="quarter" idx="14"/>
          </p:nvPr>
        </p:nvSpPr>
        <p:spPr/>
        <p:txBody>
          <a:bodyPr/>
          <a:lstStyle/>
          <a:p>
            <a:endParaRPr lang="en-GB"/>
          </a:p>
        </p:txBody>
      </p:sp>
      <p:pic>
        <p:nvPicPr>
          <p:cNvPr id="4" name="Picture 2" descr="Κατανόηση της αύξησης των επιθέσεων στην ασφάλεια της εφοδιαστικής αλυσίδας — ENISA">
            <a:extLst>
              <a:ext uri="{FF2B5EF4-FFF2-40B4-BE49-F238E27FC236}">
                <a16:creationId xmlns:a16="http://schemas.microsoft.com/office/drawing/2014/main" id="{F71D906D-9AD5-E5DE-D432-7CFC6099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827" y="291372"/>
            <a:ext cx="11897957" cy="793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76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534A0-77DB-98FA-D5DF-C8AC0512E2B0}"/>
              </a:ext>
            </a:extLst>
          </p:cNvPr>
          <p:cNvSpPr>
            <a:spLocks noGrp="1"/>
          </p:cNvSpPr>
          <p:nvPr>
            <p:ph type="body" sz="quarter" idx="13"/>
          </p:nvPr>
        </p:nvSpPr>
        <p:spPr/>
        <p:txBody>
          <a:bodyPr/>
          <a:lstStyle/>
          <a:p>
            <a:r>
              <a:rPr lang="el"/>
              <a:t>Επιθέσεις εφοδιαστικής αλυσίδας</a:t>
            </a:r>
            <a:endParaRPr lang="en-GB"/>
          </a:p>
        </p:txBody>
      </p:sp>
      <p:sp>
        <p:nvSpPr>
          <p:cNvPr id="3" name="Text Placeholder 2">
            <a:extLst>
              <a:ext uri="{FF2B5EF4-FFF2-40B4-BE49-F238E27FC236}">
                <a16:creationId xmlns:a16="http://schemas.microsoft.com/office/drawing/2014/main" id="{D02417D1-9FD5-05BA-506F-D1E1391C90ED}"/>
              </a:ext>
            </a:extLst>
          </p:cNvPr>
          <p:cNvSpPr>
            <a:spLocks noGrp="1"/>
          </p:cNvSpPr>
          <p:nvPr>
            <p:ph type="body" sz="quarter" idx="14"/>
          </p:nvPr>
        </p:nvSpPr>
        <p:spPr>
          <a:xfrm>
            <a:off x="750639" y="1495669"/>
            <a:ext cx="13304452" cy="4968240"/>
          </a:xfrm>
        </p:spPr>
        <p:txBody>
          <a:bodyPr/>
          <a:lstStyle/>
          <a:p>
            <a:r>
              <a:rPr lang="el" altLang="en-US"/>
              <a:t>Οι επιθέσεις στην αλυσίδα εφοδιασμού είναι επιθέσεις στον κυβερνοχώρο εναντίον τρίτων προμηθευτών στην αλυσίδα εφοδιασμού ενός οργανισμού. Ιστορικά, οι επιθέσεις στην αλυσίδα εφοδιασμού στόχευαν σε σχέσεις εμπιστοσύνης, όπου οι ανασφαλείς προμηθευτές στην αλυσίδα δέχονταν επίθεση για να αποκτήσουν πρόσβαση στους μεγαλύτερους συνεργάτες τους.</a:t>
            </a:r>
          </a:p>
          <a:p>
            <a:r>
              <a:rPr lang="el"/>
              <a:t>Οι αλυσίδες εφοδιασμού λογισμικού είναι ιδιαίτερα επιρρεπείς σε επιθέσεις, επειδή στους σύγχρονους οργανισμούς ανάπτυξης, το λογισμικό δεν δημιουργείται από την αρχή και χρησιμοποιεί πολλά στοιχεία εκτός ραφιού, όπως API τρίτων, ανοιχτό κώδικα και ιδιόκτητο κώδικα από προμηθευτές λογισμικού. Οποιοδήποτε από αυτά θα μπορούσε να εκτεθεί σε απειλές και τρωτά σημεία ασφαλείας.</a:t>
            </a:r>
          </a:p>
          <a:p>
            <a:r>
              <a:rPr lang="el"/>
              <a:t>Μια επίθεση στην αλυσίδα εφοδιασμού λογισμικού μπορεί να εισάγει κακόβουλο κώδικα σε μια εφαρμογή και να μολύνει όλους τους χρήστες της εφαρμογής, ενώ μια επίθεση στην αλυσίδα εφοδιασμού υλικού θέτει σε κίνδυνο φυσικά στοιχεία και τα χρησιμοποιεί για να διεισδύσει στα συστήματα ενός οργανισμού.</a:t>
            </a:r>
          </a:p>
          <a:p>
            <a:r>
              <a:rPr lang="el"/>
              <a:t> Διαχείριση κινδύνου 3ου</a:t>
            </a:r>
            <a:r>
              <a:rPr lang="el" baseline="30000"/>
              <a:t> μέρους</a:t>
            </a:r>
          </a:p>
        </p:txBody>
      </p:sp>
      <p:pic>
        <p:nvPicPr>
          <p:cNvPr id="1026" name="Picture 2" descr="Κατανόηση της αύξησης των επιθέσεων στην ασφάλεια της εφοδιαστικής αλυσίδας — ENISA">
            <a:extLst>
              <a:ext uri="{FF2B5EF4-FFF2-40B4-BE49-F238E27FC236}">
                <a16:creationId xmlns:a16="http://schemas.microsoft.com/office/drawing/2014/main" id="{CB9B2871-2DED-6519-BC06-02643456D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687" y="5815155"/>
            <a:ext cx="3859481" cy="25750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57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EC632-FC62-7B97-78B5-5CA85E936E36}"/>
              </a:ext>
            </a:extLst>
          </p:cNvPr>
          <p:cNvSpPr>
            <a:spLocks noGrp="1"/>
          </p:cNvSpPr>
          <p:nvPr>
            <p:ph type="body" sz="quarter" idx="13"/>
          </p:nvPr>
        </p:nvSpPr>
        <p:spPr/>
        <p:txBody>
          <a:bodyPr/>
          <a:lstStyle/>
          <a:p>
            <a:r>
              <a:rPr lang="el"/>
              <a:t>Παραδείγματα</a:t>
            </a:r>
            <a:endParaRPr lang="en-GB"/>
          </a:p>
        </p:txBody>
      </p:sp>
      <p:sp>
        <p:nvSpPr>
          <p:cNvPr id="3" name="Text Placeholder 2">
            <a:extLst>
              <a:ext uri="{FF2B5EF4-FFF2-40B4-BE49-F238E27FC236}">
                <a16:creationId xmlns:a16="http://schemas.microsoft.com/office/drawing/2014/main" id="{4C5282FF-53DC-EF50-BB99-AF0F92C304AB}"/>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35D5C97F-9C41-2CE4-C977-7901AF87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2306"/>
            <a:ext cx="14630400" cy="4904989"/>
          </a:xfrm>
          <a:prstGeom prst="rect">
            <a:avLst/>
          </a:prstGeom>
        </p:spPr>
      </p:pic>
    </p:spTree>
    <p:extLst>
      <p:ext uri="{BB962C8B-B14F-4D97-AF65-F5344CB8AC3E}">
        <p14:creationId xmlns:p14="http://schemas.microsoft.com/office/powerpoint/2010/main" val="2199309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2C25A-A23B-B92D-17A8-7EBD3D54E471}"/>
              </a:ext>
            </a:extLst>
          </p:cNvPr>
          <p:cNvSpPr>
            <a:spLocks noGrp="1"/>
          </p:cNvSpPr>
          <p:nvPr>
            <p:ph type="body" sz="quarter" idx="13"/>
          </p:nvPr>
        </p:nvSpPr>
        <p:spPr>
          <a:xfrm>
            <a:off x="0" y="1306829"/>
            <a:ext cx="4369242" cy="1719594"/>
          </a:xfrm>
        </p:spPr>
        <p:txBody>
          <a:bodyPr/>
          <a:lstStyle/>
          <a:p>
            <a:endParaRPr lang="en-GB" dirty="0"/>
          </a:p>
        </p:txBody>
      </p:sp>
      <p:sp>
        <p:nvSpPr>
          <p:cNvPr id="3" name="Text Placeholder 2">
            <a:extLst>
              <a:ext uri="{FF2B5EF4-FFF2-40B4-BE49-F238E27FC236}">
                <a16:creationId xmlns:a16="http://schemas.microsoft.com/office/drawing/2014/main" id="{353CDE29-E308-A96C-50FB-5E08EBD9B11E}"/>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96500EC9-0782-738E-6BA0-999F16CBF69D}"/>
              </a:ext>
            </a:extLst>
          </p:cNvPr>
          <p:cNvPicPr>
            <a:picLocks noChangeAspect="1"/>
          </p:cNvPicPr>
          <p:nvPr/>
        </p:nvPicPr>
        <p:blipFill>
          <a:blip r:embed="rId3"/>
          <a:stretch>
            <a:fillRect/>
          </a:stretch>
        </p:blipFill>
        <p:spPr>
          <a:xfrm>
            <a:off x="2273819" y="-33288"/>
            <a:ext cx="10698480" cy="8229600"/>
          </a:xfrm>
          <a:prstGeom prst="rect">
            <a:avLst/>
          </a:prstGeom>
        </p:spPr>
      </p:pic>
      <p:pic>
        <p:nvPicPr>
          <p:cNvPr id="9" name="Picture 8">
            <a:extLst>
              <a:ext uri="{FF2B5EF4-FFF2-40B4-BE49-F238E27FC236}">
                <a16:creationId xmlns:a16="http://schemas.microsoft.com/office/drawing/2014/main" id="{06F35262-6371-B5EA-95D3-D27E317C90D0}"/>
              </a:ext>
            </a:extLst>
          </p:cNvPr>
          <p:cNvPicPr>
            <a:picLocks noChangeAspect="1"/>
          </p:cNvPicPr>
          <p:nvPr/>
        </p:nvPicPr>
        <p:blipFill>
          <a:blip r:embed="rId4"/>
          <a:stretch>
            <a:fillRect/>
          </a:stretch>
        </p:blipFill>
        <p:spPr>
          <a:xfrm>
            <a:off x="2273819" y="33288"/>
            <a:ext cx="10923544" cy="8229600"/>
          </a:xfrm>
          <a:prstGeom prst="rect">
            <a:avLst/>
          </a:prstGeom>
        </p:spPr>
      </p:pic>
      <p:pic>
        <p:nvPicPr>
          <p:cNvPr id="11" name="Picture 10">
            <a:extLst>
              <a:ext uri="{FF2B5EF4-FFF2-40B4-BE49-F238E27FC236}">
                <a16:creationId xmlns:a16="http://schemas.microsoft.com/office/drawing/2014/main" id="{51E8F27E-2673-C332-ED1C-BD59C3E7AFF1}"/>
              </a:ext>
            </a:extLst>
          </p:cNvPr>
          <p:cNvPicPr>
            <a:picLocks noChangeAspect="1"/>
          </p:cNvPicPr>
          <p:nvPr/>
        </p:nvPicPr>
        <p:blipFill>
          <a:blip r:embed="rId5"/>
          <a:stretch>
            <a:fillRect/>
          </a:stretch>
        </p:blipFill>
        <p:spPr>
          <a:xfrm>
            <a:off x="2779106" y="0"/>
            <a:ext cx="10924739" cy="8229600"/>
          </a:xfrm>
          <a:prstGeom prst="rect">
            <a:avLst/>
          </a:prstGeom>
        </p:spPr>
      </p:pic>
      <p:sp>
        <p:nvSpPr>
          <p:cNvPr id="12" name="Oval 11">
            <a:extLst>
              <a:ext uri="{FF2B5EF4-FFF2-40B4-BE49-F238E27FC236}">
                <a16:creationId xmlns:a16="http://schemas.microsoft.com/office/drawing/2014/main" id="{A66CC87C-EE3C-96ED-A674-417CCA137B29}"/>
              </a:ext>
            </a:extLst>
          </p:cNvPr>
          <p:cNvSpPr/>
          <p:nvPr/>
        </p:nvSpPr>
        <p:spPr>
          <a:xfrm>
            <a:off x="1965960" y="3744327"/>
            <a:ext cx="5952556" cy="1289587"/>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sp>
        <p:nvSpPr>
          <p:cNvPr id="13" name="Oval 12">
            <a:extLst>
              <a:ext uri="{FF2B5EF4-FFF2-40B4-BE49-F238E27FC236}">
                <a16:creationId xmlns:a16="http://schemas.microsoft.com/office/drawing/2014/main" id="{0D50BD2C-E16D-A961-3141-EED22C62F76C}"/>
              </a:ext>
            </a:extLst>
          </p:cNvPr>
          <p:cNvSpPr/>
          <p:nvPr/>
        </p:nvSpPr>
        <p:spPr>
          <a:xfrm>
            <a:off x="1321637" y="7006589"/>
            <a:ext cx="11608168" cy="1289587"/>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spTree>
    <p:custDataLst>
      <p:tags r:id="rId1"/>
    </p:custDataLst>
    <p:extLst>
      <p:ext uri="{BB962C8B-B14F-4D97-AF65-F5344CB8AC3E}">
        <p14:creationId xmlns:p14="http://schemas.microsoft.com/office/powerpoint/2010/main" val="13216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08B66-9817-200F-6C1A-DA277BDC7AA8}"/>
              </a:ext>
            </a:extLst>
          </p:cNvPr>
          <p:cNvSpPr>
            <a:spLocks noGrp="1"/>
          </p:cNvSpPr>
          <p:nvPr>
            <p:ph type="body" sz="quarter" idx="13"/>
          </p:nvPr>
        </p:nvSpPr>
        <p:spPr/>
        <p:txBody>
          <a:bodyPr/>
          <a:lstStyle/>
          <a:p>
            <a:r>
              <a:rPr lang="el"/>
              <a:t>Βήμα 1: Αναγνωρίστε, χαρτογραφήστε και ιεραρχήστε το τοπίο απειλών της εφοδιαστικής αλυσίδας</a:t>
            </a:r>
          </a:p>
          <a:p>
            <a:endParaRPr lang="en-GB"/>
          </a:p>
        </p:txBody>
      </p:sp>
      <p:sp>
        <p:nvSpPr>
          <p:cNvPr id="3" name="Text Placeholder 2">
            <a:extLst>
              <a:ext uri="{FF2B5EF4-FFF2-40B4-BE49-F238E27FC236}">
                <a16:creationId xmlns:a16="http://schemas.microsoft.com/office/drawing/2014/main" id="{50EEDE76-9AB5-5BB1-5D44-0DCAA52F4DE6}"/>
              </a:ext>
            </a:extLst>
          </p:cNvPr>
          <p:cNvSpPr>
            <a:spLocks noGrp="1"/>
          </p:cNvSpPr>
          <p:nvPr>
            <p:ph type="body" sz="quarter" idx="14"/>
          </p:nvPr>
        </p:nvSpPr>
        <p:spPr>
          <a:xfrm>
            <a:off x="1128156" y="1954531"/>
            <a:ext cx="12040574" cy="4968240"/>
          </a:xfrm>
        </p:spPr>
        <p:txBody>
          <a:bodyPr/>
          <a:lstStyle/>
          <a:p>
            <a:pPr algn="l" rtl="0" fontAlgn="auto"/>
            <a:r>
              <a:rPr lang="el" i="0" dirty="0">
                <a:solidFill>
                  <a:srgbClr val="000000"/>
                </a:solidFill>
                <a:effectLst/>
                <a:latin typeface="TWKEverett"/>
              </a:rPr>
              <a:t>Αξιολογήστε όλους τους πιθανούς κινδύνους. I</a:t>
            </a:r>
          </a:p>
          <a:p>
            <a:pPr lvl="1" fontAlgn="auto"/>
            <a:r>
              <a:rPr lang="el" dirty="0">
                <a:solidFill>
                  <a:srgbClr val="000000"/>
                </a:solidFill>
                <a:latin typeface="TWKEverett"/>
              </a:rPr>
              <a:t>Απόδοση</a:t>
            </a:r>
            <a:r>
              <a:rPr lang="el" i="0" dirty="0">
                <a:solidFill>
                  <a:srgbClr val="000000"/>
                </a:solidFill>
                <a:effectLst/>
                <a:latin typeface="TWKEverett"/>
              </a:rPr>
              <a:t>της εφοδιαστικής αλυσίδας </a:t>
            </a:r>
          </a:p>
          <a:p>
            <a:pPr lvl="1" fontAlgn="auto"/>
            <a:r>
              <a:rPr lang="el" i="0" dirty="0">
                <a:solidFill>
                  <a:srgbClr val="000000"/>
                </a:solidFill>
                <a:effectLst/>
                <a:latin typeface="TWKEverett"/>
              </a:rPr>
              <a:t>βασικά στοιχεία με την απογραφή των προμηθευτών και την αξιολόγηση της στάσης ασφαλείας τους.</a:t>
            </a:r>
          </a:p>
          <a:p>
            <a:pPr lvl="1" fontAlgn="auto">
              <a:buFont typeface="Arial" panose="020B0604020202020204" pitchFamily="34" charset="0"/>
              <a:buChar char="•"/>
            </a:pPr>
            <a:r>
              <a:rPr lang="el" b="0" i="0" dirty="0">
                <a:solidFill>
                  <a:srgbClr val="000000"/>
                </a:solidFill>
                <a:effectLst/>
                <a:latin typeface="unset"/>
              </a:rPr>
              <a:t>Ομαδοποίηση προμηθευτών σε προφίλ κινδύνου</a:t>
            </a:r>
          </a:p>
          <a:p>
            <a:pPr lvl="1" fontAlgn="auto">
              <a:buFont typeface="Arial" panose="020B0604020202020204" pitchFamily="34" charset="0"/>
              <a:buChar char="•"/>
            </a:pPr>
            <a:r>
              <a:rPr lang="el" b="0" i="0" dirty="0">
                <a:solidFill>
                  <a:srgbClr val="000000"/>
                </a:solidFill>
                <a:effectLst/>
                <a:latin typeface="unset"/>
              </a:rPr>
              <a:t>Δώστε προτεραιότητα σε κάθε τρίτο μέρος με βάση το επίπεδο ευπάθειας, την πρόσβαση στα δεδομένα και τα συστήματά σας και τον αντίκτυπο στον οργανισμό σας</a:t>
            </a:r>
          </a:p>
          <a:p>
            <a:pPr lvl="1" fontAlgn="auto">
              <a:buFont typeface="Arial" panose="020B0604020202020204" pitchFamily="34" charset="0"/>
              <a:buChar char="•"/>
            </a:pPr>
            <a:r>
              <a:rPr lang="el" b="0" i="0" dirty="0">
                <a:solidFill>
                  <a:srgbClr val="000000"/>
                </a:solidFill>
                <a:effectLst/>
                <a:latin typeface="unset"/>
              </a:rPr>
              <a:t>Χρήση ερωτηματολογίων και επιτόπιων επισκέψεων για την αξιολόγηση της ασφάλειας της εφοδιαστικής αλυσίδας</a:t>
            </a:r>
          </a:p>
          <a:p>
            <a:pPr lvl="1" fontAlgn="auto">
              <a:buFont typeface="Arial" panose="020B0604020202020204" pitchFamily="34" charset="0"/>
              <a:buChar char="•"/>
            </a:pPr>
            <a:r>
              <a:rPr lang="el" b="0" i="0" dirty="0">
                <a:solidFill>
                  <a:srgbClr val="000000"/>
                </a:solidFill>
                <a:effectLst/>
                <a:latin typeface="unset"/>
              </a:rPr>
              <a:t>Προσδιορίστε τις πιο αδύναμες περιοχές στην αλυσίδα εφοδιασμού και συμπληρώστε αυτούς τους προμηθευτές ή ζητήστε τους να βελτιώσουν την ασφάλειά τους</a:t>
            </a:r>
          </a:p>
          <a:p>
            <a:pPr lvl="1" fontAlgn="auto">
              <a:buFont typeface="Arial" panose="020B0604020202020204" pitchFamily="34" charset="0"/>
              <a:buChar char="•"/>
            </a:pPr>
            <a:r>
              <a:rPr lang="el" b="0" i="0" dirty="0">
                <a:solidFill>
                  <a:srgbClr val="000000"/>
                </a:solidFill>
                <a:effectLst/>
                <a:latin typeface="unset"/>
              </a:rPr>
              <a:t>Αξιολογήστε την ασφάλεια των προϊόντων υλικού και λογισμικού που παρέχονται στον οργανισμό σας</a:t>
            </a:r>
          </a:p>
          <a:p>
            <a:pPr lvl="1" fontAlgn="auto">
              <a:buFont typeface="Arial" panose="020B0604020202020204" pitchFamily="34" charset="0"/>
              <a:buChar char="•"/>
            </a:pPr>
            <a:r>
              <a:rPr lang="el" b="0" i="0" dirty="0">
                <a:solidFill>
                  <a:srgbClr val="000000"/>
                </a:solidFill>
                <a:effectLst/>
                <a:latin typeface="unset"/>
              </a:rPr>
              <a:t>Προσδιορισμός των διαδικασιών στην εφοδιαστική αλυσίδα που αποτελούν απειλή για ευαίσθητα δεδομένα και συστήματα και καθορισμός κατάλληλων μέτρων ασφαλείας</a:t>
            </a:r>
          </a:p>
          <a:p>
            <a:endParaRPr lang="en-GB" dirty="0"/>
          </a:p>
        </p:txBody>
      </p:sp>
    </p:spTree>
    <p:extLst>
      <p:ext uri="{BB962C8B-B14F-4D97-AF65-F5344CB8AC3E}">
        <p14:creationId xmlns:p14="http://schemas.microsoft.com/office/powerpoint/2010/main" val="3576188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9F5374-E725-76F6-9654-212CCDC8CB62}"/>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CF90077F-9701-72AB-D12E-DC2A33110DDD}"/>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E1C0271D-938C-06F6-FDB6-A53C03B54E85}"/>
              </a:ext>
            </a:extLst>
          </p:cNvPr>
          <p:cNvPicPr>
            <a:picLocks noChangeAspect="1"/>
          </p:cNvPicPr>
          <p:nvPr/>
        </p:nvPicPr>
        <p:blipFill>
          <a:blip r:embed="rId3"/>
          <a:stretch>
            <a:fillRect/>
          </a:stretch>
        </p:blipFill>
        <p:spPr>
          <a:xfrm>
            <a:off x="142522" y="31082"/>
            <a:ext cx="10517068" cy="2229161"/>
          </a:xfrm>
          <a:prstGeom prst="rect">
            <a:avLst/>
          </a:prstGeom>
        </p:spPr>
      </p:pic>
      <p:pic>
        <p:nvPicPr>
          <p:cNvPr id="7" name="Picture 6">
            <a:extLst>
              <a:ext uri="{FF2B5EF4-FFF2-40B4-BE49-F238E27FC236}">
                <a16:creationId xmlns:a16="http://schemas.microsoft.com/office/drawing/2014/main" id="{44216C85-29DE-5E74-4723-765D10289379}"/>
              </a:ext>
            </a:extLst>
          </p:cNvPr>
          <p:cNvPicPr>
            <a:picLocks noChangeAspect="1"/>
          </p:cNvPicPr>
          <p:nvPr/>
        </p:nvPicPr>
        <p:blipFill>
          <a:blip r:embed="rId4"/>
          <a:stretch>
            <a:fillRect/>
          </a:stretch>
        </p:blipFill>
        <p:spPr>
          <a:xfrm>
            <a:off x="0" y="2095573"/>
            <a:ext cx="8974838" cy="6304871"/>
          </a:xfrm>
          <a:prstGeom prst="rect">
            <a:avLst/>
          </a:prstGeom>
        </p:spPr>
      </p:pic>
      <p:pic>
        <p:nvPicPr>
          <p:cNvPr id="9" name="Picture 8">
            <a:extLst>
              <a:ext uri="{FF2B5EF4-FFF2-40B4-BE49-F238E27FC236}">
                <a16:creationId xmlns:a16="http://schemas.microsoft.com/office/drawing/2014/main" id="{72C00CF4-D648-F31B-D648-0D91F29A5F00}"/>
              </a:ext>
            </a:extLst>
          </p:cNvPr>
          <p:cNvPicPr>
            <a:picLocks noChangeAspect="1"/>
          </p:cNvPicPr>
          <p:nvPr/>
        </p:nvPicPr>
        <p:blipFill>
          <a:blip r:embed="rId5"/>
          <a:stretch>
            <a:fillRect/>
          </a:stretch>
        </p:blipFill>
        <p:spPr>
          <a:xfrm>
            <a:off x="142522" y="3495811"/>
            <a:ext cx="14713634" cy="2191392"/>
          </a:xfrm>
          <a:prstGeom prst="rect">
            <a:avLst/>
          </a:prstGeom>
        </p:spPr>
      </p:pic>
      <p:sp>
        <p:nvSpPr>
          <p:cNvPr id="10" name="Oval 9">
            <a:extLst>
              <a:ext uri="{FF2B5EF4-FFF2-40B4-BE49-F238E27FC236}">
                <a16:creationId xmlns:a16="http://schemas.microsoft.com/office/drawing/2014/main" id="{2C403A67-C58F-7AC2-B4D4-828437E78941}"/>
              </a:ext>
            </a:extLst>
          </p:cNvPr>
          <p:cNvSpPr/>
          <p:nvPr/>
        </p:nvSpPr>
        <p:spPr>
          <a:xfrm>
            <a:off x="-228600" y="3301920"/>
            <a:ext cx="5952556" cy="1289587"/>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spTree>
    <p:custDataLst>
      <p:tags r:id="rId1"/>
    </p:custDataLst>
    <p:extLst>
      <p:ext uri="{BB962C8B-B14F-4D97-AF65-F5344CB8AC3E}">
        <p14:creationId xmlns:p14="http://schemas.microsoft.com/office/powerpoint/2010/main" val="396208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A8534-300A-E7E4-D6A9-B5AB12E50801}"/>
              </a:ext>
            </a:extLst>
          </p:cNvPr>
          <p:cNvSpPr>
            <a:spLocks noGrp="1"/>
          </p:cNvSpPr>
          <p:nvPr>
            <p:ph type="body" sz="quarter" idx="13"/>
          </p:nvPr>
        </p:nvSpPr>
        <p:spPr/>
        <p:txBody>
          <a:bodyPr/>
          <a:lstStyle/>
          <a:p>
            <a:r>
              <a:rPr lang="el" dirty="0"/>
              <a:t>ατζεντα</a:t>
            </a:r>
            <a:endParaRPr lang="en-GB" dirty="0"/>
          </a:p>
        </p:txBody>
      </p:sp>
      <p:sp>
        <p:nvSpPr>
          <p:cNvPr id="3" name="Text Placeholder 2">
            <a:extLst>
              <a:ext uri="{FF2B5EF4-FFF2-40B4-BE49-F238E27FC236}">
                <a16:creationId xmlns:a16="http://schemas.microsoft.com/office/drawing/2014/main" id="{DA15BE0C-C17E-27A8-6D00-B7817B323A86}"/>
              </a:ext>
            </a:extLst>
          </p:cNvPr>
          <p:cNvSpPr>
            <a:spLocks noGrp="1"/>
          </p:cNvSpPr>
          <p:nvPr>
            <p:ph type="body" sz="quarter" idx="14"/>
          </p:nvPr>
        </p:nvSpPr>
        <p:spPr/>
        <p:txBody>
          <a:bodyPr/>
          <a:lstStyle/>
          <a:p>
            <a:r>
              <a:rPr lang="el" dirty="0"/>
              <a:t>Πλαίσιο: Ναυτιλία </a:t>
            </a:r>
          </a:p>
          <a:p>
            <a:r>
              <a:rPr lang="el" dirty="0"/>
              <a:t>Ανθρώπινοι παράγοντες</a:t>
            </a:r>
          </a:p>
          <a:p>
            <a:r>
              <a:rPr lang="el" dirty="0"/>
              <a:t>Εκτίμηση κινδύνου και διαχείριση</a:t>
            </a:r>
          </a:p>
          <a:p>
            <a:r>
              <a:rPr lang="el" dirty="0"/>
              <a:t>Εφοδιαστική αλυσίδα</a:t>
            </a:r>
          </a:p>
          <a:p>
            <a:r>
              <a:rPr lang="el" dirty="0"/>
              <a:t>Άνθρωποι</a:t>
            </a:r>
          </a:p>
          <a:p>
            <a:endParaRPr lang="en-GB" dirty="0"/>
          </a:p>
        </p:txBody>
      </p:sp>
    </p:spTree>
    <p:extLst>
      <p:ext uri="{BB962C8B-B14F-4D97-AF65-F5344CB8AC3E}">
        <p14:creationId xmlns:p14="http://schemas.microsoft.com/office/powerpoint/2010/main" val="2942944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AA140-6FC5-0914-BE06-4E767A1AE6BE}"/>
              </a:ext>
            </a:extLst>
          </p:cNvPr>
          <p:cNvSpPr>
            <a:spLocks noGrp="1"/>
          </p:cNvSpPr>
          <p:nvPr>
            <p:ph type="body" sz="quarter" idx="13"/>
          </p:nvPr>
        </p:nvSpPr>
        <p:spPr/>
        <p:txBody>
          <a:bodyPr/>
          <a:lstStyle/>
          <a:p>
            <a:r>
              <a:rPr lang="el"/>
              <a:t>Η εφοδιαστική μου αλυσίδα</a:t>
            </a:r>
            <a:endParaRPr lang="en-GB"/>
          </a:p>
        </p:txBody>
      </p:sp>
      <p:sp>
        <p:nvSpPr>
          <p:cNvPr id="4" name="Cloud 3">
            <a:extLst>
              <a:ext uri="{FF2B5EF4-FFF2-40B4-BE49-F238E27FC236}">
                <a16:creationId xmlns:a16="http://schemas.microsoft.com/office/drawing/2014/main" id="{5AF36811-FD9B-F06B-762E-2D2D2ECB1572}"/>
              </a:ext>
            </a:extLst>
          </p:cNvPr>
          <p:cNvSpPr/>
          <p:nvPr/>
        </p:nvSpPr>
        <p:spPr>
          <a:xfrm>
            <a:off x="3301540" y="3433105"/>
            <a:ext cx="3914009" cy="2488676"/>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el" sz="2160">
                <a:solidFill>
                  <a:srgbClr val="FFFFFF"/>
                </a:solidFill>
                <a:latin typeface="Verdana"/>
              </a:rPr>
              <a:t>Υπηρεσίες Cloud</a:t>
            </a:r>
            <a:endParaRPr lang="en-GB" sz="2160">
              <a:solidFill>
                <a:srgbClr val="FFFFFF"/>
              </a:solidFill>
              <a:latin typeface="Verdana"/>
            </a:endParaRPr>
          </a:p>
        </p:txBody>
      </p:sp>
      <p:sp>
        <p:nvSpPr>
          <p:cNvPr id="5" name="Rectangle: Rounded Corners 4">
            <a:extLst>
              <a:ext uri="{FF2B5EF4-FFF2-40B4-BE49-F238E27FC236}">
                <a16:creationId xmlns:a16="http://schemas.microsoft.com/office/drawing/2014/main" id="{1A2B1DD6-3D84-632E-2276-759FFE63132B}"/>
              </a:ext>
            </a:extLst>
          </p:cNvPr>
          <p:cNvSpPr/>
          <p:nvPr/>
        </p:nvSpPr>
        <p:spPr>
          <a:xfrm>
            <a:off x="9899390" y="3779541"/>
            <a:ext cx="3359836" cy="1795806"/>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el" sz="2160">
                <a:solidFill>
                  <a:srgbClr val="FFFFFF"/>
                </a:solidFill>
                <a:latin typeface="Verdana"/>
              </a:rPr>
              <a:t>Ο υπολογιστής μου</a:t>
            </a:r>
            <a:endParaRPr lang="en-GB" sz="2160">
              <a:solidFill>
                <a:srgbClr val="FFFFFF"/>
              </a:solidFill>
              <a:latin typeface="Verdana"/>
            </a:endParaRPr>
          </a:p>
        </p:txBody>
      </p:sp>
      <p:cxnSp>
        <p:nvCxnSpPr>
          <p:cNvPr id="7" name="Straight Arrow Connector 6">
            <a:extLst>
              <a:ext uri="{FF2B5EF4-FFF2-40B4-BE49-F238E27FC236}">
                <a16:creationId xmlns:a16="http://schemas.microsoft.com/office/drawing/2014/main" id="{4B06A38E-1E21-B092-2801-85FC9B80E65D}"/>
              </a:ext>
            </a:extLst>
          </p:cNvPr>
          <p:cNvCxnSpPr>
            <a:cxnSpLocks/>
            <a:stCxn id="4" idx="0"/>
            <a:endCxn id="5" idx="1"/>
          </p:cNvCxnSpPr>
          <p:nvPr/>
        </p:nvCxnSpPr>
        <p:spPr>
          <a:xfrm>
            <a:off x="7212287" y="4677444"/>
            <a:ext cx="2687102"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ethanchan1 |  Η τοποθεσία είναι τα γόνατα της μέλισσας">
            <a:extLst>
              <a:ext uri="{FF2B5EF4-FFF2-40B4-BE49-F238E27FC236}">
                <a16:creationId xmlns:a16="http://schemas.microsoft.com/office/drawing/2014/main" id="{FF1FA354-47B3-A4E2-FABE-8B2CCC540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996" y="1"/>
            <a:ext cx="1821097" cy="18210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152CD44-856D-C2F7-F081-BB8BD4290BDD}"/>
              </a:ext>
            </a:extLst>
          </p:cNvPr>
          <p:cNvCxnSpPr>
            <a:cxnSpLocks/>
            <a:stCxn id="1028" idx="2"/>
            <a:endCxn id="4" idx="3"/>
          </p:cNvCxnSpPr>
          <p:nvPr/>
        </p:nvCxnSpPr>
        <p:spPr>
          <a:xfrm>
            <a:off x="5258544" y="1821097"/>
            <a:ext cx="0" cy="17542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56DD80-DA11-E858-63C7-F883611DA923}"/>
              </a:ext>
            </a:extLst>
          </p:cNvPr>
          <p:cNvSpPr/>
          <p:nvPr/>
        </p:nvSpPr>
        <p:spPr>
          <a:xfrm>
            <a:off x="100197" y="6320673"/>
            <a:ext cx="3359836" cy="179580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el" sz="2160">
                <a:solidFill>
                  <a:srgbClr val="FFFFFF"/>
                </a:solidFill>
                <a:latin typeface="Verdana"/>
              </a:rPr>
              <a:t>Ασφάλιση</a:t>
            </a:r>
            <a:endParaRPr lang="en-GB" sz="2160">
              <a:solidFill>
                <a:srgbClr val="FFFFFF"/>
              </a:solidFill>
              <a:latin typeface="Verdana"/>
            </a:endParaRPr>
          </a:p>
        </p:txBody>
      </p:sp>
      <p:cxnSp>
        <p:nvCxnSpPr>
          <p:cNvPr id="20" name="Straight Arrow Connector 19">
            <a:extLst>
              <a:ext uri="{FF2B5EF4-FFF2-40B4-BE49-F238E27FC236}">
                <a16:creationId xmlns:a16="http://schemas.microsoft.com/office/drawing/2014/main" id="{AEBD1ED0-B61E-7647-FB4A-4F5BD88C6BE1}"/>
              </a:ext>
            </a:extLst>
          </p:cNvPr>
          <p:cNvCxnSpPr>
            <a:cxnSpLocks/>
            <a:stCxn id="17" idx="3"/>
            <a:endCxn id="4" idx="1"/>
          </p:cNvCxnSpPr>
          <p:nvPr/>
        </p:nvCxnSpPr>
        <p:spPr>
          <a:xfrm flipV="1">
            <a:off x="3460032" y="5919132"/>
            <a:ext cx="1798512" cy="12994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195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CBF26-5C88-DE16-22E6-8802A169497A}"/>
              </a:ext>
            </a:extLst>
          </p:cNvPr>
          <p:cNvSpPr>
            <a:spLocks noGrp="1"/>
          </p:cNvSpPr>
          <p:nvPr>
            <p:ph type="body" sz="quarter" idx="13"/>
          </p:nvPr>
        </p:nvSpPr>
        <p:spPr/>
        <p:txBody>
          <a:bodyPr/>
          <a:lstStyle/>
          <a:p>
            <a:r>
              <a:rPr lang="el"/>
              <a:t>Βήμα 2: Δημιουργήστε μια πολύπλευρη στρατηγική ασφάλειας της εφοδιαστικής αλυσίδας</a:t>
            </a:r>
          </a:p>
        </p:txBody>
      </p:sp>
      <p:sp>
        <p:nvSpPr>
          <p:cNvPr id="3" name="Text Placeholder 2">
            <a:extLst>
              <a:ext uri="{FF2B5EF4-FFF2-40B4-BE49-F238E27FC236}">
                <a16:creationId xmlns:a16="http://schemas.microsoft.com/office/drawing/2014/main" id="{6328D2BD-1FE1-01F4-E802-A7349C51C610}"/>
              </a:ext>
            </a:extLst>
          </p:cNvPr>
          <p:cNvSpPr>
            <a:spLocks noGrp="1"/>
          </p:cNvSpPr>
          <p:nvPr>
            <p:ph type="body" sz="quarter" idx="14"/>
          </p:nvPr>
        </p:nvSpPr>
        <p:spPr/>
        <p:txBody>
          <a:bodyPr/>
          <a:lstStyle/>
          <a:p>
            <a:r>
              <a:rPr lang="el"/>
              <a:t>Οι επιθέσεις στην αλυσίδα εφοδιασμού μπορεί να έχουν διάφορους στόχους, όπως λύτρα, δολιοφθορά και κλοπή πνευματικής ιδιοκτησίας. Αυτές οι επιθέσεις μπορούν να λάβουν πολλές μορφές, όπως ενέσεις κακόβουλου κώδικα σε νόμιμο λογισμικό, πειρατεία ενημερώσεων λογισμικού και επιθέσεις σε τεχνολογίες πληροφορικής και επιχειρησιακές τεχνολογίες.</a:t>
            </a:r>
          </a:p>
          <a:p>
            <a:endParaRPr lang="en-GB"/>
          </a:p>
          <a:p>
            <a:r>
              <a:rPr lang="el"/>
              <a:t>Οι επιθέσεις στην αλυσίδα εφοδιασμού μπορούν να εκμεταλλευτούν ευπάθειες σε:</a:t>
            </a:r>
          </a:p>
          <a:p>
            <a:pPr lvl="1"/>
            <a:r>
              <a:rPr lang="el"/>
              <a:t>Η φυσική ροή των περιουσιακών στοιχείων — Συμπεριλαμβανομένων των διαδικασιών επεξεργασίας, συσκευασίας και διανομής.</a:t>
            </a:r>
          </a:p>
          <a:p>
            <a:pPr lvl="1"/>
            <a:r>
              <a:rPr lang="el"/>
              <a:t>Η εικονική ροή δεδομένων ή λογισμικού — Όλες οι εικονικές ροές μεταξύ συνδεδεμένων συστημάτων και συσκευών.</a:t>
            </a:r>
          </a:p>
        </p:txBody>
      </p:sp>
    </p:spTree>
    <p:extLst>
      <p:ext uri="{BB962C8B-B14F-4D97-AF65-F5344CB8AC3E}">
        <p14:creationId xmlns:p14="http://schemas.microsoft.com/office/powerpoint/2010/main" val="84444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34D1F-9C40-3C81-748C-7E78137F6B9B}"/>
              </a:ext>
            </a:extLst>
          </p:cNvPr>
          <p:cNvSpPr>
            <a:spLocks noGrp="1"/>
          </p:cNvSpPr>
          <p:nvPr>
            <p:ph type="body" sz="quarter" idx="13"/>
          </p:nvPr>
        </p:nvSpPr>
        <p:spPr/>
        <p:txBody>
          <a:bodyPr/>
          <a:lstStyle/>
          <a:p>
            <a:r>
              <a:rPr lang="el"/>
              <a:t>Βήμα 3: Διαχείριση κινδύνου τελικού σημείου απομακρυσμένης εργασίας</a:t>
            </a:r>
          </a:p>
        </p:txBody>
      </p:sp>
      <p:sp>
        <p:nvSpPr>
          <p:cNvPr id="3" name="Text Placeholder 2">
            <a:extLst>
              <a:ext uri="{FF2B5EF4-FFF2-40B4-BE49-F238E27FC236}">
                <a16:creationId xmlns:a16="http://schemas.microsoft.com/office/drawing/2014/main" id="{30A16A51-9F91-05FE-5859-982C8274C3D8}"/>
              </a:ext>
            </a:extLst>
          </p:cNvPr>
          <p:cNvSpPr>
            <a:spLocks noGrp="1"/>
          </p:cNvSpPr>
          <p:nvPr>
            <p:ph type="body" sz="quarter" idx="14"/>
          </p:nvPr>
        </p:nvSpPr>
        <p:spPr/>
        <p:txBody>
          <a:bodyPr/>
          <a:lstStyle/>
          <a:p>
            <a:r>
              <a:rPr lang="el"/>
              <a:t>Οι οργανισμοί εκτίθενται σε κινδύνους που προκαλούνται από τις μη εξουσιοδοτημένες συμπεριφορές των εργαζομένων των προμηθευτών τους. </a:t>
            </a:r>
          </a:p>
          <a:p>
            <a:r>
              <a:rPr lang="el"/>
              <a:t>Οι συνήθεις κίνδυνοι περιλαμβάνουν απώλεια ή κλοπή συσκευής, λήψη ευαίσθητων δεδομένων από υπαλλήλους χωρίς προστασία εκτός σύνδεσης ή εισαγωγή σκιωδών εφαρμογών πληροφορικής, keylogger, αρχείων και διαφόρων επίμονων απειλών.</a:t>
            </a:r>
          </a:p>
          <a:p>
            <a:r>
              <a:rPr lang="el"/>
              <a:t>Τα παραδοσιακά εργαλεία ασφαλείας, όπως τα εικονικά ιδιωτικά δίκτυα (VPN) και η υποδομή εικονικής επιφάνειας εργασίας (VDI), δεν μπορούν να προστατεύσουν αποτελεσματικά τους οργανισμούς και να μετριάσουν αυτές τις απειλές. Αυτά τα εργαλεία βασίζονται στους τελικούς χρήστες να ακολουθούν τις πολιτικές ασφαλείας πριν και μετά τη σύνδεσή τους σε ασφαλή δίκτυα. Οι οργανισμοί και οι ηγέτες της εφοδιαστικής αλυσίδας πρέπει να παρακολουθούν τον τρόπο με τον οποίο οι απομακρυσμένοι υπάλληλοι χρησιμοποιούν τις συσκευές τους για την προστασία της εφοδιαστικής αλυσίδας.</a:t>
            </a:r>
          </a:p>
        </p:txBody>
      </p:sp>
    </p:spTree>
    <p:extLst>
      <p:ext uri="{BB962C8B-B14F-4D97-AF65-F5344CB8AC3E}">
        <p14:creationId xmlns:p14="http://schemas.microsoft.com/office/powerpoint/2010/main" val="497790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B8064-8BC6-EC73-9A75-5A2340E2E101}"/>
              </a:ext>
            </a:extLst>
          </p:cNvPr>
          <p:cNvSpPr>
            <a:spLocks noGrp="1"/>
          </p:cNvSpPr>
          <p:nvPr>
            <p:ph type="body" sz="quarter" idx="13"/>
          </p:nvPr>
        </p:nvSpPr>
        <p:spPr/>
        <p:txBody>
          <a:bodyPr/>
          <a:lstStyle/>
          <a:p>
            <a:r>
              <a:rPr lang="el"/>
              <a:t>Βήμα 4: Συνεχής παρακολούθηση κινδύνων τρίτων</a:t>
            </a:r>
            <a:endParaRPr lang="en-GB"/>
          </a:p>
        </p:txBody>
      </p:sp>
      <p:sp>
        <p:nvSpPr>
          <p:cNvPr id="3" name="Text Placeholder 2">
            <a:extLst>
              <a:ext uri="{FF2B5EF4-FFF2-40B4-BE49-F238E27FC236}">
                <a16:creationId xmlns:a16="http://schemas.microsoft.com/office/drawing/2014/main" id="{DD502F3B-A173-213D-DA2F-CB1BBA91CAB5}"/>
              </a:ext>
            </a:extLst>
          </p:cNvPr>
          <p:cNvSpPr>
            <a:spLocks noGrp="1"/>
          </p:cNvSpPr>
          <p:nvPr>
            <p:ph type="body" sz="quarter" idx="14"/>
          </p:nvPr>
        </p:nvSpPr>
        <p:spPr/>
        <p:txBody>
          <a:bodyPr/>
          <a:lstStyle/>
          <a:p>
            <a:r>
              <a:rPr lang="el"/>
              <a:t>Προσδιορίστε τα πιο πολύτιμα εταιρικά περιουσιακά στοιχεία, έτσι ώστε ένα αποτελεσματικό πρόγραμμα να μπορεί να δώσει προτεραιότητα σε αυτά που πρέπει να υπερασπιστούν.</a:t>
            </a:r>
          </a:p>
          <a:p>
            <a:pPr lvl="1"/>
            <a:r>
              <a:rPr lang="el"/>
              <a:t>Ιδιοκτησιακές πληροφορίες, πληροφορίες πελατών και πνευματική ιδιοκτησία, </a:t>
            </a:r>
          </a:p>
          <a:p>
            <a:endParaRPr lang="en-GB"/>
          </a:p>
          <a:p>
            <a:r>
              <a:rPr lang="el"/>
              <a:t>Ο εντοπισμός των κινήτρων επίθεσης και των ευαίσθητων περιουσιακών στοιχείων μπορεί να βοηθήσει στον προσδιορισμό:</a:t>
            </a:r>
          </a:p>
          <a:p>
            <a:pPr lvl="1"/>
            <a:r>
              <a:rPr lang="el"/>
              <a:t>Συστήματα και τομείς της εφοδιαστικής αλυσίδας που απαιτούν προστασία και πώς να ιεραρχήσετε τις επενδύσεις στον κυβερνοχώρο. </a:t>
            </a:r>
          </a:p>
          <a:p>
            <a:endParaRPr lang="en-GB"/>
          </a:p>
          <a:p>
            <a:r>
              <a:rPr lang="el"/>
              <a:t>Η συνεχής προστασία της εφοδιαστικής αλυσίδας θα βοηθήσει στην αποκάλυψη αποδεικτικών στοιχείων δραστηριότητας που ήδη συμβαίνει, στην απόκτηση βαθιάς ορατότητας και στον εντοπισμό κενών στην ικανότητα του οργανισμού να εντοπίζει αυτές τις δραστηριότητες</a:t>
            </a:r>
          </a:p>
        </p:txBody>
      </p:sp>
    </p:spTree>
    <p:extLst>
      <p:ext uri="{BB962C8B-B14F-4D97-AF65-F5344CB8AC3E}">
        <p14:creationId xmlns:p14="http://schemas.microsoft.com/office/powerpoint/2010/main" val="1096809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372512-2DC4-46FB-2FF8-5A088D64B2EA}"/>
              </a:ext>
            </a:extLst>
          </p:cNvPr>
          <p:cNvSpPr>
            <a:spLocks noGrp="1"/>
          </p:cNvSpPr>
          <p:nvPr>
            <p:ph type="body" sz="quarter" idx="13"/>
          </p:nvPr>
        </p:nvSpPr>
        <p:spPr>
          <a:xfrm>
            <a:off x="575310" y="659130"/>
            <a:ext cx="4269822" cy="973066"/>
          </a:xfrm>
        </p:spPr>
        <p:txBody>
          <a:bodyPr/>
          <a:lstStyle/>
          <a:p>
            <a:r>
              <a:rPr lang="el" dirty="0"/>
              <a:t>Αξιολόγηση κινδύνου</a:t>
            </a:r>
            <a:endParaRPr lang="en-GB" dirty="0"/>
          </a:p>
        </p:txBody>
      </p:sp>
      <p:sp>
        <p:nvSpPr>
          <p:cNvPr id="3" name="Text Placeholder 2">
            <a:extLst>
              <a:ext uri="{FF2B5EF4-FFF2-40B4-BE49-F238E27FC236}">
                <a16:creationId xmlns:a16="http://schemas.microsoft.com/office/drawing/2014/main" id="{4A1FB4A6-A4B0-3F5B-B942-6218EFC256AC}"/>
              </a:ext>
            </a:extLst>
          </p:cNvPr>
          <p:cNvSpPr>
            <a:spLocks noGrp="1"/>
          </p:cNvSpPr>
          <p:nvPr>
            <p:ph type="body" sz="quarter" idx="14"/>
          </p:nvPr>
        </p:nvSpPr>
        <p:spPr/>
        <p:txBody>
          <a:bodyPr/>
          <a:lstStyle/>
          <a:p>
            <a:endParaRPr lang="en-GB"/>
          </a:p>
        </p:txBody>
      </p:sp>
      <p:pic>
        <p:nvPicPr>
          <p:cNvPr id="1028" name="Picture 4" descr="Δωρεάν Πρότυπα Αξιολόγησης Κινδύνων για την Ασφάλεια στον Κυβερνοχώρο | Έξυπνο φύλλο">
            <a:extLst>
              <a:ext uri="{FF2B5EF4-FFF2-40B4-BE49-F238E27FC236}">
                <a16:creationId xmlns:a16="http://schemas.microsoft.com/office/drawing/2014/main" id="{41526FD1-D3FA-666F-A547-5601B6C24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443" y="0"/>
            <a:ext cx="7652593"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77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6F458B-EEA1-5818-B077-E2F5874030A6}"/>
              </a:ext>
            </a:extLst>
          </p:cNvPr>
          <p:cNvSpPr>
            <a:spLocks noGrp="1"/>
          </p:cNvSpPr>
          <p:nvPr>
            <p:ph type="body" sz="quarter" idx="13"/>
          </p:nvPr>
        </p:nvSpPr>
        <p:spPr/>
        <p:txBody>
          <a:bodyPr/>
          <a:lstStyle/>
          <a:p>
            <a:r>
              <a:rPr lang="el"/>
              <a:t>Στρατηγικές μετριασμού για MTS</a:t>
            </a:r>
            <a:endParaRPr lang="en-GB"/>
          </a:p>
        </p:txBody>
      </p:sp>
      <p:pic>
        <p:nvPicPr>
          <p:cNvPr id="4" name="Picture 3">
            <a:extLst>
              <a:ext uri="{FF2B5EF4-FFF2-40B4-BE49-F238E27FC236}">
                <a16:creationId xmlns:a16="http://schemas.microsoft.com/office/drawing/2014/main" id="{645187D4-74B1-406B-2C9E-514088922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561" y="1120363"/>
            <a:ext cx="9877691" cy="7109237"/>
          </a:xfrm>
          <a:prstGeom prst="rect">
            <a:avLst/>
          </a:prstGeom>
        </p:spPr>
      </p:pic>
    </p:spTree>
    <p:extLst>
      <p:ext uri="{BB962C8B-B14F-4D97-AF65-F5344CB8AC3E}">
        <p14:creationId xmlns:p14="http://schemas.microsoft.com/office/powerpoint/2010/main" val="2463201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68DD5-3358-4624-DA35-F45E32FE852F}"/>
              </a:ext>
            </a:extLst>
          </p:cNvPr>
          <p:cNvSpPr>
            <a:spLocks noGrp="1"/>
          </p:cNvSpPr>
          <p:nvPr>
            <p:ph type="body" sz="quarter" idx="13"/>
          </p:nvPr>
        </p:nvSpPr>
        <p:spPr/>
        <p:txBody>
          <a:bodyPr/>
          <a:lstStyle/>
          <a:p>
            <a:r>
              <a:rPr lang="el"/>
              <a:t>Βέλτιστες πρακτικές</a:t>
            </a:r>
            <a:endParaRPr lang="en-GB"/>
          </a:p>
        </p:txBody>
      </p:sp>
      <p:sp>
        <p:nvSpPr>
          <p:cNvPr id="3" name="Text Placeholder 2">
            <a:extLst>
              <a:ext uri="{FF2B5EF4-FFF2-40B4-BE49-F238E27FC236}">
                <a16:creationId xmlns:a16="http://schemas.microsoft.com/office/drawing/2014/main" id="{6E45F06E-C9F1-FC16-E1AB-8B1DAA92D98E}"/>
              </a:ext>
            </a:extLst>
          </p:cNvPr>
          <p:cNvSpPr>
            <a:spLocks noGrp="1"/>
          </p:cNvSpPr>
          <p:nvPr>
            <p:ph type="body" sz="quarter" idx="14"/>
          </p:nvPr>
        </p:nvSpPr>
        <p:spPr>
          <a:xfrm>
            <a:off x="639317" y="1447800"/>
            <a:ext cx="5513832" cy="4968240"/>
          </a:xfrm>
        </p:spPr>
        <p:txBody>
          <a:bodyPr/>
          <a:lstStyle/>
          <a:p>
            <a:r>
              <a:rPr lang="el"/>
              <a:t>Οι επιχειρήσεις ακολουθούν μια πολύπλευρη προσέγγιση για τον μετριασμό του κινδύνου και οι ορθές πρακτικές μπορούν να μειώσουν σημαντικά το άγχος για απειλές ασφαλείας. </a:t>
            </a:r>
          </a:p>
          <a:p>
            <a:r>
              <a:rPr lang="el"/>
              <a:t>Εκπαιδευτικά προγράμματα κυβερνοασφάλειας, μαζί με ενημερωμένο λογισμικό</a:t>
            </a:r>
          </a:p>
          <a:p>
            <a:r>
              <a:rPr lang="el"/>
              <a:t>Οι λύσεις διαχείρισης προνομιακής πρόσβασης, ο έλεγχος ταυτότητας πολλαπλών παραγόντων και η δυναμική δημιουργία αντιγράφων ασφαλείας δεδομένων είναι όλα βασικά στοιχεία μιας αποτελεσματικής στρατηγικής </a:t>
            </a:r>
          </a:p>
          <a:p>
            <a:r>
              <a:rPr lang="el"/>
              <a:t>Μηδενική εμπιστοσύνη (αρχιτεκτονική)</a:t>
            </a:r>
          </a:p>
        </p:txBody>
      </p:sp>
      <p:sp>
        <p:nvSpPr>
          <p:cNvPr id="4" name="AutoShape 2" descr="Αρχιτεκτονική μηδενικής εμπιστοσύνης: Πλήρης οδηγός 2024 | ΙσχυρόDM">
            <a:extLst>
              <a:ext uri="{FF2B5EF4-FFF2-40B4-BE49-F238E27FC236}">
                <a16:creationId xmlns:a16="http://schemas.microsoft.com/office/drawing/2014/main" id="{C6755391-4EF9-A79F-6DBF-A71FEBFA252B}"/>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1097280" eaLnBrk="0" fontAlgn="base" hangingPunct="0">
              <a:spcBef>
                <a:spcPct val="0"/>
              </a:spcBef>
              <a:spcAft>
                <a:spcPct val="0"/>
              </a:spcAft>
            </a:pPr>
            <a:endParaRPr lang="en-GB" sz="2160">
              <a:solidFill>
                <a:srgbClr val="000000"/>
              </a:solidFill>
              <a:latin typeface="Calibri" pitchFamily="34" charset="0"/>
            </a:endParaRPr>
          </a:p>
        </p:txBody>
      </p:sp>
      <p:pic>
        <p:nvPicPr>
          <p:cNvPr id="5" name="Picture 4">
            <a:extLst>
              <a:ext uri="{FF2B5EF4-FFF2-40B4-BE49-F238E27FC236}">
                <a16:creationId xmlns:a16="http://schemas.microsoft.com/office/drawing/2014/main" id="{BE815700-8E87-02DE-0310-D21F6C877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521" y="1447801"/>
            <a:ext cx="8818895" cy="4960628"/>
          </a:xfrm>
          <a:prstGeom prst="rect">
            <a:avLst/>
          </a:prstGeom>
        </p:spPr>
      </p:pic>
    </p:spTree>
    <p:custDataLst>
      <p:tags r:id="rId1"/>
    </p:custDataLst>
    <p:extLst>
      <p:ext uri="{BB962C8B-B14F-4D97-AF65-F5344CB8AC3E}">
        <p14:creationId xmlns:p14="http://schemas.microsoft.com/office/powerpoint/2010/main" val="40748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D8782B-0AC5-9240-F84B-7C0D35EF85D8}"/>
              </a:ext>
            </a:extLst>
          </p:cNvPr>
          <p:cNvSpPr>
            <a:spLocks noGrp="1"/>
          </p:cNvSpPr>
          <p:nvPr>
            <p:ph type="body" sz="quarter" idx="13"/>
          </p:nvPr>
        </p:nvSpPr>
        <p:spPr/>
        <p:txBody>
          <a:bodyPr/>
          <a:lstStyle/>
          <a:p>
            <a:r>
              <a:rPr lang="el"/>
              <a:t>Έτσι</a:t>
            </a:r>
            <a:endParaRPr lang="en-GB"/>
          </a:p>
        </p:txBody>
      </p:sp>
      <p:sp>
        <p:nvSpPr>
          <p:cNvPr id="3" name="Text Placeholder 2">
            <a:extLst>
              <a:ext uri="{FF2B5EF4-FFF2-40B4-BE49-F238E27FC236}">
                <a16:creationId xmlns:a16="http://schemas.microsoft.com/office/drawing/2014/main" id="{5978C797-C87F-C160-04A9-FEC402175734}"/>
              </a:ext>
            </a:extLst>
          </p:cNvPr>
          <p:cNvSpPr>
            <a:spLocks noGrp="1"/>
          </p:cNvSpPr>
          <p:nvPr>
            <p:ph type="body" sz="quarter" idx="14"/>
          </p:nvPr>
        </p:nvSpPr>
        <p:spPr/>
        <p:txBody>
          <a:bodyPr/>
          <a:lstStyle/>
          <a:p>
            <a:r>
              <a:rPr lang="el"/>
              <a:t>Οι άνθρωποι ως μέρος της εφοδιαστικής αλυσίδας</a:t>
            </a:r>
          </a:p>
          <a:p>
            <a:r>
              <a:rPr lang="el"/>
              <a:t>Εντός του οργανισμού</a:t>
            </a:r>
          </a:p>
          <a:p>
            <a:r>
              <a:rPr lang="el"/>
              <a:t>Εκτός του οργανισμού</a:t>
            </a:r>
          </a:p>
          <a:p>
            <a:endParaRPr lang="nb-NO"/>
          </a:p>
          <a:p>
            <a:endParaRPr lang="nb-NO"/>
          </a:p>
          <a:p>
            <a:endParaRPr lang="nb-NO"/>
          </a:p>
        </p:txBody>
      </p:sp>
    </p:spTree>
    <p:custDataLst>
      <p:tags r:id="rId1"/>
    </p:custDataLst>
    <p:extLst>
      <p:ext uri="{BB962C8B-B14F-4D97-AF65-F5344CB8AC3E}">
        <p14:creationId xmlns:p14="http://schemas.microsoft.com/office/powerpoint/2010/main" val="9238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5AD561-29A2-D20C-E52C-A9EEC451A578}"/>
              </a:ext>
            </a:extLst>
          </p:cNvPr>
          <p:cNvSpPr>
            <a:spLocks noGrp="1"/>
          </p:cNvSpPr>
          <p:nvPr>
            <p:ph type="body" sz="quarter" idx="13"/>
          </p:nvPr>
        </p:nvSpPr>
        <p:spPr/>
        <p:txBody>
          <a:bodyPr/>
          <a:lstStyle/>
          <a:p>
            <a:r>
              <a:rPr lang="el"/>
              <a:t>Ανάλυση προσωπικού κινδύνου</a:t>
            </a:r>
            <a:endParaRPr lang="en-GB"/>
          </a:p>
        </p:txBody>
      </p:sp>
      <p:sp>
        <p:nvSpPr>
          <p:cNvPr id="3" name="Text Placeholder 2">
            <a:extLst>
              <a:ext uri="{FF2B5EF4-FFF2-40B4-BE49-F238E27FC236}">
                <a16:creationId xmlns:a16="http://schemas.microsoft.com/office/drawing/2014/main" id="{426CEFEB-28C4-DF9B-978C-70020CF985ED}"/>
              </a:ext>
            </a:extLst>
          </p:cNvPr>
          <p:cNvSpPr>
            <a:spLocks noGrp="1"/>
          </p:cNvSpPr>
          <p:nvPr>
            <p:ph type="body" sz="quarter" idx="14"/>
          </p:nvPr>
        </p:nvSpPr>
        <p:spPr/>
        <p:txBody>
          <a:bodyPr/>
          <a:lstStyle/>
          <a:p>
            <a:r>
              <a:rPr lang="el"/>
              <a:t>Στην κλίμακα 1-100 ποια είναι η αντιληπτή ευαλωτότητά σας στην κοινωνική μηχανική;</a:t>
            </a:r>
          </a:p>
          <a:p>
            <a:r>
              <a:rPr lang="el"/>
              <a:t>Πόσο σοβαρό θα είναι για εσάς;</a:t>
            </a:r>
          </a:p>
          <a:p>
            <a:endParaRPr lang="nb-NO"/>
          </a:p>
          <a:p>
            <a:endParaRPr lang="nb-NO"/>
          </a:p>
          <a:p>
            <a:r>
              <a:rPr lang="el"/>
              <a:t>Ουρά;</a:t>
            </a:r>
          </a:p>
          <a:p>
            <a:endParaRPr lang="nb-NO"/>
          </a:p>
          <a:p>
            <a:endParaRPr lang="nb-NO"/>
          </a:p>
          <a:p>
            <a:r>
              <a:rPr lang="el"/>
              <a:t>Ποτιστήρι;</a:t>
            </a:r>
          </a:p>
          <a:p>
            <a:endParaRPr lang="en-GB"/>
          </a:p>
        </p:txBody>
      </p:sp>
      <p:pic>
        <p:nvPicPr>
          <p:cNvPr id="2050" name="Picture 2" descr="Watering Hole 101 - Εγκυκλοπαίδεια Απειλών">
            <a:extLst>
              <a:ext uri="{FF2B5EF4-FFF2-40B4-BE49-F238E27FC236}">
                <a16:creationId xmlns:a16="http://schemas.microsoft.com/office/drawing/2014/main" id="{F2F342E0-E385-912C-218E-FE668F6FA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883" y="2565748"/>
            <a:ext cx="6725092" cy="50412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051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A0546-12B2-6DD5-5AFF-99D2C435735A}"/>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D196E831-F2F5-C385-04CE-B854B84A7811}"/>
              </a:ext>
            </a:extLst>
          </p:cNvPr>
          <p:cNvSpPr>
            <a:spLocks noGrp="1"/>
          </p:cNvSpPr>
          <p:nvPr>
            <p:ph type="body" sz="quarter" idx="14"/>
          </p:nvPr>
        </p:nvSpPr>
        <p:spPr/>
        <p:txBody>
          <a:bodyPr/>
          <a:lstStyle/>
          <a:p>
            <a:endParaRPr lang="en-GB"/>
          </a:p>
        </p:txBody>
      </p:sp>
      <p:pic>
        <p:nvPicPr>
          <p:cNvPr id="4" name="Picture 3">
            <a:extLst>
              <a:ext uri="{FF2B5EF4-FFF2-40B4-BE49-F238E27FC236}">
                <a16:creationId xmlns:a16="http://schemas.microsoft.com/office/drawing/2014/main" id="{BDEEC5EE-F04C-9A1D-9DB0-500395D5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793788" cy="8229600"/>
          </a:xfrm>
          <a:prstGeom prst="rect">
            <a:avLst/>
          </a:prstGeom>
        </p:spPr>
      </p:pic>
      <p:pic>
        <p:nvPicPr>
          <p:cNvPr id="3074" name="Picture 2" descr="10 συμβουλές για να προστατευτείτε από μια επίθεση phishing">
            <a:extLst>
              <a:ext uri="{FF2B5EF4-FFF2-40B4-BE49-F238E27FC236}">
                <a16:creationId xmlns:a16="http://schemas.microsoft.com/office/drawing/2014/main" id="{3366C679-71E0-C6D4-B2DA-DDD7DA617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0"/>
            <a:ext cx="5707380"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C3705DC-2D55-A253-809D-A2378E187E5A}"/>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F685F6F8-4C1C-024C-0D81-0295F26E2E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9F24E6B-7F82-B911-F0EA-DBCA52177C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2883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Vertical)">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DC7FD2-4870-44A0-A3EF-721356460BB9}"/>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14340"/>
            <a:ext cx="14630400" cy="8262314"/>
          </a:xfrm>
          <a:prstGeom prst="rect">
            <a:avLst/>
          </a:prstGeom>
        </p:spPr>
      </p:pic>
      <p:sp>
        <p:nvSpPr>
          <p:cNvPr id="5" name="Text Placeholder 4">
            <a:extLst>
              <a:ext uri="{FF2B5EF4-FFF2-40B4-BE49-F238E27FC236}">
                <a16:creationId xmlns:a16="http://schemas.microsoft.com/office/drawing/2014/main" id="{6FA825BC-4C24-3B1F-6A66-F79AB78C1E43}"/>
              </a:ext>
            </a:extLst>
          </p:cNvPr>
          <p:cNvSpPr>
            <a:spLocks noGrp="1"/>
          </p:cNvSpPr>
          <p:nvPr>
            <p:ph type="body" sz="quarter" idx="13"/>
          </p:nvPr>
        </p:nvSpPr>
        <p:spPr/>
        <p:txBody>
          <a:bodyPr/>
          <a:lstStyle/>
          <a:p>
            <a:r>
              <a:rPr lang="el"/>
              <a:t>Ψηφιοποίηση της ναυτιλίας</a:t>
            </a:r>
            <a:endParaRPr lang="nb-NO"/>
          </a:p>
        </p:txBody>
      </p:sp>
      <p:sp>
        <p:nvSpPr>
          <p:cNvPr id="6" name="Text Placeholder 5">
            <a:extLst>
              <a:ext uri="{FF2B5EF4-FFF2-40B4-BE49-F238E27FC236}">
                <a16:creationId xmlns:a16="http://schemas.microsoft.com/office/drawing/2014/main" id="{ED858001-252B-CD32-1D9A-46E824F5CBFD}"/>
              </a:ext>
            </a:extLst>
          </p:cNvPr>
          <p:cNvSpPr>
            <a:spLocks noGrp="1"/>
          </p:cNvSpPr>
          <p:nvPr>
            <p:ph type="body" sz="quarter" idx="14"/>
          </p:nvPr>
        </p:nvSpPr>
        <p:spPr/>
        <p:txBody>
          <a:bodyPr/>
          <a:lstStyle/>
          <a:p>
            <a:r>
              <a:rPr lang="el" err="1"/>
              <a:t>Τι είναι η ψηφιοποίηση της ναυτιλίας</a:t>
            </a:r>
            <a:endParaRPr lang="nb-NO"/>
          </a:p>
          <a:p>
            <a:pPr lvl="1"/>
            <a:r>
              <a:rPr lang="el" b="0" i="0">
                <a:solidFill>
                  <a:srgbClr val="1F1F1F"/>
                </a:solidFill>
                <a:effectLst/>
                <a:latin typeface="ElsevierGulliver"/>
              </a:rPr>
              <a:t>Η DT αναφέρεται σε οργανωτικές αλλαγές, που προκαλούνται από ψηφιακές τεχνολογίες, οι οποίες οδηγούν στον επαναπροσδιορισμό των υφιστάμενων επιχειρηματικών δυνατοτήτων, διαδικασιών και σχέσεων (Tijan et al., 2021)</a:t>
            </a:r>
          </a:p>
          <a:p>
            <a:pPr lvl="1"/>
            <a:r>
              <a:rPr lang="el">
                <a:solidFill>
                  <a:srgbClr val="1F1F1F"/>
                </a:solidFill>
                <a:latin typeface="ElsevierGulliver"/>
              </a:rPr>
              <a:t>Πίσω από άλλους τομείς</a:t>
            </a:r>
            <a:endParaRPr lang="nb-NO"/>
          </a:p>
          <a:p>
            <a:r>
              <a:rPr lang="el" err="1"/>
              <a:t>Σημασια</a:t>
            </a:r>
            <a:endParaRPr lang="nb-NO"/>
          </a:p>
          <a:p>
            <a:pPr lvl="1"/>
            <a:r>
              <a:rPr lang="el"/>
              <a:t>Η ναυτιλία είναι ασταθής βιομηχανία</a:t>
            </a:r>
            <a:endParaRPr lang="nb-NO"/>
          </a:p>
          <a:p>
            <a:pPr lvl="1"/>
            <a:r>
              <a:rPr lang="el"/>
              <a:t>Νέες τεχνολογίες</a:t>
            </a:r>
            <a:endParaRPr lang="nb-NO"/>
          </a:p>
          <a:p>
            <a:pPr lvl="2"/>
            <a:r>
              <a:rPr lang="el"/>
              <a:t>ΙΤ/ΟΤ</a:t>
            </a:r>
          </a:p>
          <a:p>
            <a:r>
              <a:rPr lang="el"/>
              <a:t>Η di</a:t>
            </a:r>
            <a:r>
              <a:rPr lang="el" err="1"/>
              <a:t>gitalization εφαρμόζεται επί του παρόντος σε οκτώ ψηφιακούς τομείς: </a:t>
            </a:r>
          </a:p>
          <a:p>
            <a:pPr lvl="2"/>
            <a:r>
              <a:rPr lang="el"/>
              <a:t>Αυτόνομα οχήματα και ρομποτική. Τεχνητή νοημοσύνη; Μεγάλα δεδομένα; Εικονική, επαυξημένη και μικτή πραγματικότητα. Διαδίκτυο των πραγμάτων; Υπολογιστικό νέφος και υπολογιστική αιχμής. Ψηφιακή ασφάλεια; 3D εκτύπωση; Προσθετική μηχανική</a:t>
            </a:r>
          </a:p>
          <a:p>
            <a:pPr lvl="2"/>
            <a:r>
              <a:rPr lang="el"/>
              <a:t>Στερείται έρευνας ειδικά στον θαλάσσιο τομέα</a:t>
            </a:r>
            <a:endParaRPr lang="nb-NO"/>
          </a:p>
        </p:txBody>
      </p:sp>
    </p:spTree>
    <p:custDataLst>
      <p:tags r:id="rId1"/>
    </p:custDataLst>
    <p:extLst>
      <p:ext uri="{BB962C8B-B14F-4D97-AF65-F5344CB8AC3E}">
        <p14:creationId xmlns:p14="http://schemas.microsoft.com/office/powerpoint/2010/main" val="37073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fade">
                                      <p:cBhvr>
                                        <p:cTn id="3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1243D-4641-E489-CD12-0EF08C233F6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119F9D68-4B1B-53BD-B38F-BD226D0A5F73}"/>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1884428C-94D9-D8F1-737C-EAF91B0B5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625403" cy="6927547"/>
          </a:xfrm>
          <a:prstGeom prst="rect">
            <a:avLst/>
          </a:prstGeom>
        </p:spPr>
      </p:pic>
      <p:pic>
        <p:nvPicPr>
          <p:cNvPr id="7" name="Picture 6">
            <a:extLst>
              <a:ext uri="{FF2B5EF4-FFF2-40B4-BE49-F238E27FC236}">
                <a16:creationId xmlns:a16="http://schemas.microsoft.com/office/drawing/2014/main" id="{FF4BAF65-37B7-77AE-24AC-08DC4D75C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041" y="1198081"/>
            <a:ext cx="11725542" cy="6481140"/>
          </a:xfrm>
          <a:prstGeom prst="rect">
            <a:avLst/>
          </a:prstGeom>
        </p:spPr>
      </p:pic>
    </p:spTree>
    <p:custDataLst>
      <p:tags r:id="rId1"/>
    </p:custDataLst>
    <p:extLst>
      <p:ext uri="{BB962C8B-B14F-4D97-AF65-F5344CB8AC3E}">
        <p14:creationId xmlns:p14="http://schemas.microsoft.com/office/powerpoint/2010/main" val="36864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BB5B6-4B29-C0D6-548A-CF2A653D9187}"/>
              </a:ext>
            </a:extLst>
          </p:cNvPr>
          <p:cNvSpPr>
            <a:spLocks noGrp="1"/>
          </p:cNvSpPr>
          <p:nvPr>
            <p:ph type="body" sz="quarter" idx="13"/>
          </p:nvPr>
        </p:nvSpPr>
        <p:spPr>
          <a:xfrm>
            <a:off x="45881" y="658188"/>
            <a:ext cx="3810974" cy="741547"/>
          </a:xfrm>
        </p:spPr>
        <p:txBody>
          <a:bodyPr/>
          <a:lstStyle/>
          <a:p>
            <a:endParaRPr lang="en-GB" dirty="0"/>
          </a:p>
        </p:txBody>
      </p:sp>
      <p:sp>
        <p:nvSpPr>
          <p:cNvPr id="3" name="Text Placeholder 2">
            <a:extLst>
              <a:ext uri="{FF2B5EF4-FFF2-40B4-BE49-F238E27FC236}">
                <a16:creationId xmlns:a16="http://schemas.microsoft.com/office/drawing/2014/main" id="{D653CDB6-45C2-4BB6-4A0B-B7B7A669F689}"/>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278E50E2-AD8A-35BF-CC46-75A35B695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62" y="1668772"/>
            <a:ext cx="6885269" cy="5016650"/>
          </a:xfrm>
          <a:prstGeom prst="rect">
            <a:avLst/>
          </a:prstGeom>
        </p:spPr>
      </p:pic>
      <p:sp>
        <p:nvSpPr>
          <p:cNvPr id="6" name="Oval 5">
            <a:extLst>
              <a:ext uri="{FF2B5EF4-FFF2-40B4-BE49-F238E27FC236}">
                <a16:creationId xmlns:a16="http://schemas.microsoft.com/office/drawing/2014/main" id="{CFCB9C2D-BB85-495D-81E3-82EC29DCBE88}"/>
              </a:ext>
            </a:extLst>
          </p:cNvPr>
          <p:cNvSpPr/>
          <p:nvPr/>
        </p:nvSpPr>
        <p:spPr>
          <a:xfrm>
            <a:off x="-237744" y="2322576"/>
            <a:ext cx="7680962" cy="2596896"/>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pic>
        <p:nvPicPr>
          <p:cNvPr id="8" name="Picture 7">
            <a:extLst>
              <a:ext uri="{FF2B5EF4-FFF2-40B4-BE49-F238E27FC236}">
                <a16:creationId xmlns:a16="http://schemas.microsoft.com/office/drawing/2014/main" id="{AC69BEB9-440A-7A18-910D-209CF3215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3595" y="193007"/>
            <a:ext cx="12327402" cy="8180785"/>
          </a:xfrm>
          <a:prstGeom prst="rect">
            <a:avLst/>
          </a:prstGeom>
        </p:spPr>
      </p:pic>
      <p:sp>
        <p:nvSpPr>
          <p:cNvPr id="9" name="Oval 8">
            <a:extLst>
              <a:ext uri="{FF2B5EF4-FFF2-40B4-BE49-F238E27FC236}">
                <a16:creationId xmlns:a16="http://schemas.microsoft.com/office/drawing/2014/main" id="{3F2E8396-BA77-3C42-796F-C9383C0C424A}"/>
              </a:ext>
            </a:extLst>
          </p:cNvPr>
          <p:cNvSpPr/>
          <p:nvPr/>
        </p:nvSpPr>
        <p:spPr>
          <a:xfrm>
            <a:off x="1114719" y="1917955"/>
            <a:ext cx="8065856" cy="4730891"/>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cxnSp>
        <p:nvCxnSpPr>
          <p:cNvPr id="11" name="Straight Arrow Connector 10">
            <a:extLst>
              <a:ext uri="{FF2B5EF4-FFF2-40B4-BE49-F238E27FC236}">
                <a16:creationId xmlns:a16="http://schemas.microsoft.com/office/drawing/2014/main" id="{A0B96DFA-4221-DA7E-438A-2B3B376C46C0}"/>
              </a:ext>
            </a:extLst>
          </p:cNvPr>
          <p:cNvCxnSpPr/>
          <p:nvPr/>
        </p:nvCxnSpPr>
        <p:spPr>
          <a:xfrm flipV="1">
            <a:off x="3584448" y="3255264"/>
            <a:ext cx="2432304" cy="5486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AF1723-E98F-5748-0740-99D92951D4C0}"/>
              </a:ext>
            </a:extLst>
          </p:cNvPr>
          <p:cNvCxnSpPr>
            <a:cxnSpLocks/>
          </p:cNvCxnSpPr>
          <p:nvPr/>
        </p:nvCxnSpPr>
        <p:spPr>
          <a:xfrm>
            <a:off x="8165592" y="3255264"/>
            <a:ext cx="2276856" cy="8595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D5F814D-19DA-CD3C-3D8D-4CFE3D1C2644}"/>
              </a:ext>
            </a:extLst>
          </p:cNvPr>
          <p:cNvCxnSpPr>
            <a:cxnSpLocks/>
          </p:cNvCxnSpPr>
          <p:nvPr/>
        </p:nvCxnSpPr>
        <p:spPr>
          <a:xfrm>
            <a:off x="3767328" y="3986785"/>
            <a:ext cx="2084832" cy="16230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8238B7-DC67-9F5F-CFCB-2B26BA2E73DA}"/>
              </a:ext>
            </a:extLst>
          </p:cNvPr>
          <p:cNvCxnSpPr>
            <a:cxnSpLocks/>
          </p:cNvCxnSpPr>
          <p:nvPr/>
        </p:nvCxnSpPr>
        <p:spPr>
          <a:xfrm flipV="1">
            <a:off x="8348473" y="4479991"/>
            <a:ext cx="2428921" cy="9355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103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AA140-6FC5-0914-BE06-4E767A1AE6BE}"/>
              </a:ext>
            </a:extLst>
          </p:cNvPr>
          <p:cNvSpPr>
            <a:spLocks noGrp="1"/>
          </p:cNvSpPr>
          <p:nvPr>
            <p:ph type="body" sz="quarter" idx="13"/>
          </p:nvPr>
        </p:nvSpPr>
        <p:spPr/>
        <p:txBody>
          <a:bodyPr/>
          <a:lstStyle/>
          <a:p>
            <a:r>
              <a:rPr lang="el"/>
              <a:t>Η εφοδιαστική μου αλυσίδα</a:t>
            </a:r>
            <a:endParaRPr lang="en-GB"/>
          </a:p>
        </p:txBody>
      </p:sp>
      <p:sp>
        <p:nvSpPr>
          <p:cNvPr id="4" name="Cloud 3">
            <a:extLst>
              <a:ext uri="{FF2B5EF4-FFF2-40B4-BE49-F238E27FC236}">
                <a16:creationId xmlns:a16="http://schemas.microsoft.com/office/drawing/2014/main" id="{5AF36811-FD9B-F06B-762E-2D2D2ECB1572}"/>
              </a:ext>
            </a:extLst>
          </p:cNvPr>
          <p:cNvSpPr/>
          <p:nvPr/>
        </p:nvSpPr>
        <p:spPr>
          <a:xfrm>
            <a:off x="3301540" y="3433105"/>
            <a:ext cx="3914009" cy="2488676"/>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el" sz="2160">
                <a:solidFill>
                  <a:srgbClr val="FFFFFF"/>
                </a:solidFill>
                <a:latin typeface="Verdana"/>
              </a:rPr>
              <a:t>Υπηρεσίες Cloud</a:t>
            </a:r>
            <a:endParaRPr lang="en-GB" sz="2160">
              <a:solidFill>
                <a:srgbClr val="FFFFFF"/>
              </a:solidFill>
              <a:latin typeface="Verdana"/>
            </a:endParaRPr>
          </a:p>
        </p:txBody>
      </p:sp>
      <p:sp>
        <p:nvSpPr>
          <p:cNvPr id="5" name="Rectangle: Rounded Corners 4">
            <a:extLst>
              <a:ext uri="{FF2B5EF4-FFF2-40B4-BE49-F238E27FC236}">
                <a16:creationId xmlns:a16="http://schemas.microsoft.com/office/drawing/2014/main" id="{1A2B1DD6-3D84-632E-2276-759FFE63132B}"/>
              </a:ext>
            </a:extLst>
          </p:cNvPr>
          <p:cNvSpPr/>
          <p:nvPr/>
        </p:nvSpPr>
        <p:spPr>
          <a:xfrm>
            <a:off x="9899390" y="3779541"/>
            <a:ext cx="3359836" cy="1795806"/>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el" sz="2160">
                <a:solidFill>
                  <a:srgbClr val="FFFFFF"/>
                </a:solidFill>
                <a:latin typeface="Verdana"/>
              </a:rPr>
              <a:t>Ο υπολογιστής μου</a:t>
            </a:r>
            <a:endParaRPr lang="en-GB" sz="2160">
              <a:solidFill>
                <a:srgbClr val="FFFFFF"/>
              </a:solidFill>
              <a:latin typeface="Verdana"/>
            </a:endParaRPr>
          </a:p>
        </p:txBody>
      </p:sp>
      <p:cxnSp>
        <p:nvCxnSpPr>
          <p:cNvPr id="7" name="Straight Arrow Connector 6">
            <a:extLst>
              <a:ext uri="{FF2B5EF4-FFF2-40B4-BE49-F238E27FC236}">
                <a16:creationId xmlns:a16="http://schemas.microsoft.com/office/drawing/2014/main" id="{4B06A38E-1E21-B092-2801-85FC9B80E65D}"/>
              </a:ext>
            </a:extLst>
          </p:cNvPr>
          <p:cNvCxnSpPr>
            <a:cxnSpLocks/>
            <a:stCxn id="4" idx="0"/>
            <a:endCxn id="5" idx="1"/>
          </p:cNvCxnSpPr>
          <p:nvPr/>
        </p:nvCxnSpPr>
        <p:spPr>
          <a:xfrm>
            <a:off x="7212287" y="4677444"/>
            <a:ext cx="2687102"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ethanchan1 |  Η τοποθεσία είναι τα γόνατα της μέλισσας">
            <a:extLst>
              <a:ext uri="{FF2B5EF4-FFF2-40B4-BE49-F238E27FC236}">
                <a16:creationId xmlns:a16="http://schemas.microsoft.com/office/drawing/2014/main" id="{FF1FA354-47B3-A4E2-FABE-8B2CCC540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651" y="1145663"/>
            <a:ext cx="1821097" cy="18210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152CD44-856D-C2F7-F081-BB8BD4290BDD}"/>
              </a:ext>
            </a:extLst>
          </p:cNvPr>
          <p:cNvCxnSpPr>
            <a:cxnSpLocks/>
            <a:stCxn id="1028" idx="2"/>
            <a:endCxn id="4" idx="3"/>
          </p:cNvCxnSpPr>
          <p:nvPr/>
        </p:nvCxnSpPr>
        <p:spPr>
          <a:xfrm flipH="1">
            <a:off x="5258545" y="2966760"/>
            <a:ext cx="2056655" cy="6086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56DD80-DA11-E858-63C7-F883611DA923}"/>
              </a:ext>
            </a:extLst>
          </p:cNvPr>
          <p:cNvSpPr/>
          <p:nvPr/>
        </p:nvSpPr>
        <p:spPr>
          <a:xfrm>
            <a:off x="100197" y="6320673"/>
            <a:ext cx="3359836" cy="179580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el" sz="2160">
                <a:solidFill>
                  <a:srgbClr val="FFFFFF"/>
                </a:solidFill>
                <a:latin typeface="Verdana"/>
              </a:rPr>
              <a:t>Ασφάλιση</a:t>
            </a:r>
            <a:endParaRPr lang="en-GB" sz="2160">
              <a:solidFill>
                <a:srgbClr val="FFFFFF"/>
              </a:solidFill>
              <a:latin typeface="Verdana"/>
            </a:endParaRPr>
          </a:p>
        </p:txBody>
      </p:sp>
      <p:cxnSp>
        <p:nvCxnSpPr>
          <p:cNvPr id="20" name="Straight Arrow Connector 19">
            <a:extLst>
              <a:ext uri="{FF2B5EF4-FFF2-40B4-BE49-F238E27FC236}">
                <a16:creationId xmlns:a16="http://schemas.microsoft.com/office/drawing/2014/main" id="{AEBD1ED0-B61E-7647-FB4A-4F5BD88C6BE1}"/>
              </a:ext>
            </a:extLst>
          </p:cNvPr>
          <p:cNvCxnSpPr>
            <a:cxnSpLocks/>
            <a:stCxn id="17" idx="3"/>
            <a:endCxn id="4" idx="1"/>
          </p:cNvCxnSpPr>
          <p:nvPr/>
        </p:nvCxnSpPr>
        <p:spPr>
          <a:xfrm flipV="1">
            <a:off x="3460032" y="5919132"/>
            <a:ext cx="1798512" cy="12994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38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39D37-0AE9-8A93-94FC-7631F0F7E390}"/>
              </a:ext>
            </a:extLst>
          </p:cNvPr>
          <p:cNvSpPr>
            <a:spLocks noGrp="1"/>
          </p:cNvSpPr>
          <p:nvPr>
            <p:ph type="body" sz="quarter" idx="13"/>
          </p:nvPr>
        </p:nvSpPr>
        <p:spPr/>
        <p:txBody>
          <a:bodyPr/>
          <a:lstStyle/>
          <a:p>
            <a:r>
              <a:rPr lang="el"/>
              <a:t>Εργαλείο ENISA</a:t>
            </a:r>
            <a:endParaRPr lang="en-GB"/>
          </a:p>
        </p:txBody>
      </p:sp>
      <p:sp>
        <p:nvSpPr>
          <p:cNvPr id="3" name="Text Placeholder 2">
            <a:extLst>
              <a:ext uri="{FF2B5EF4-FFF2-40B4-BE49-F238E27FC236}">
                <a16:creationId xmlns:a16="http://schemas.microsoft.com/office/drawing/2014/main" id="{0E31AE0E-3658-098C-B08B-2B73DADE8E5A}"/>
              </a:ext>
            </a:extLst>
          </p:cNvPr>
          <p:cNvSpPr>
            <a:spLocks noGrp="1"/>
          </p:cNvSpPr>
          <p:nvPr>
            <p:ph type="body" sz="quarter" idx="14"/>
          </p:nvPr>
        </p:nvSpPr>
        <p:spPr/>
        <p:txBody>
          <a:bodyPr/>
          <a:lstStyle/>
          <a:p>
            <a:r>
              <a:rPr lang="el"/>
              <a:t>https://www.enisa.europa.eu/risk-level-tool/risk</a:t>
            </a:r>
          </a:p>
        </p:txBody>
      </p:sp>
      <p:pic>
        <p:nvPicPr>
          <p:cNvPr id="7" name="Picture 6">
            <a:extLst>
              <a:ext uri="{FF2B5EF4-FFF2-40B4-BE49-F238E27FC236}">
                <a16:creationId xmlns:a16="http://schemas.microsoft.com/office/drawing/2014/main" id="{09D23D3F-D737-246A-D4BF-D47330663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090" y="2274186"/>
            <a:ext cx="10277856" cy="5044073"/>
          </a:xfrm>
          <a:prstGeom prst="rect">
            <a:avLst/>
          </a:prstGeom>
        </p:spPr>
      </p:pic>
    </p:spTree>
    <p:extLst>
      <p:ext uri="{BB962C8B-B14F-4D97-AF65-F5344CB8AC3E}">
        <p14:creationId xmlns:p14="http://schemas.microsoft.com/office/powerpoint/2010/main" val="4048589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57E3FB-A579-A5BD-F571-631DA32FC946}"/>
              </a:ext>
            </a:extLst>
          </p:cNvPr>
          <p:cNvSpPr>
            <a:spLocks noGrp="1"/>
          </p:cNvSpPr>
          <p:nvPr>
            <p:ph type="body" sz="quarter" idx="13"/>
          </p:nvPr>
        </p:nvSpPr>
        <p:spPr/>
        <p:txBody>
          <a:bodyPr/>
          <a:lstStyle/>
          <a:p>
            <a:r>
              <a:rPr lang="el"/>
              <a:t>Τμήμα V</a:t>
            </a:r>
            <a:endParaRPr lang="en-GB"/>
          </a:p>
        </p:txBody>
      </p:sp>
      <p:sp>
        <p:nvSpPr>
          <p:cNvPr id="3" name="Text Placeholder 2">
            <a:extLst>
              <a:ext uri="{FF2B5EF4-FFF2-40B4-BE49-F238E27FC236}">
                <a16:creationId xmlns:a16="http://schemas.microsoft.com/office/drawing/2014/main" id="{A967DF87-A0A0-843A-EBED-21324DEFF6E0}"/>
              </a:ext>
            </a:extLst>
          </p:cNvPr>
          <p:cNvSpPr>
            <a:spLocks noGrp="1"/>
          </p:cNvSpPr>
          <p:nvPr>
            <p:ph type="body" sz="quarter" idx="14"/>
          </p:nvPr>
        </p:nvSpPr>
        <p:spPr>
          <a:xfrm>
            <a:off x="905256" y="1954528"/>
            <a:ext cx="5586984" cy="4968240"/>
          </a:xfrm>
        </p:spPr>
        <p:txBody>
          <a:bodyPr/>
          <a:lstStyle/>
          <a:p>
            <a:r>
              <a:rPr lang="el" b="1">
                <a:solidFill>
                  <a:srgbClr val="024FA1"/>
                </a:solidFill>
                <a:latin typeface="OpenSans-Bold"/>
              </a:rPr>
              <a:t>Πολιτική ασφαλείας και διαδικασίες για την προστασία των προσωπικών δεδομένων</a:t>
            </a:r>
          </a:p>
          <a:p>
            <a:r>
              <a:rPr lang="el" b="1">
                <a:solidFill>
                  <a:srgbClr val="024FA1"/>
                </a:solidFill>
                <a:latin typeface="OpenSans-Bold"/>
              </a:rPr>
              <a:t>Ρόλοι και αρμοδιότητες</a:t>
            </a:r>
          </a:p>
          <a:p>
            <a:r>
              <a:rPr lang="el" b="1">
                <a:solidFill>
                  <a:srgbClr val="024FA1"/>
                </a:solidFill>
                <a:latin typeface="OpenSans-Bold"/>
              </a:rPr>
              <a:t>Πολιτική ελέγχου πρόσβασης</a:t>
            </a:r>
          </a:p>
          <a:p>
            <a:r>
              <a:rPr lang="el" b="1">
                <a:solidFill>
                  <a:srgbClr val="024FA1"/>
                </a:solidFill>
                <a:latin typeface="OpenSans-Bold"/>
              </a:rPr>
              <a:t>Διαχείριση πόρων/περιουσιακών στοιχείων</a:t>
            </a:r>
          </a:p>
          <a:p>
            <a:r>
              <a:rPr lang="el" b="1">
                <a:solidFill>
                  <a:srgbClr val="024FA1"/>
                </a:solidFill>
                <a:latin typeface="OpenSans-Bold"/>
              </a:rPr>
              <a:t>Διαχείριση αλλαγών</a:t>
            </a:r>
          </a:p>
          <a:p>
            <a:r>
              <a:rPr lang="el" b="1">
                <a:solidFill>
                  <a:srgbClr val="024FA1"/>
                </a:solidFill>
                <a:latin typeface="OpenSans-Bold"/>
              </a:rPr>
              <a:t>Εκτελούντες την επεξεργασία δεδομένων</a:t>
            </a:r>
          </a:p>
          <a:p>
            <a:r>
              <a:rPr lang="el" b="1">
                <a:solidFill>
                  <a:srgbClr val="024FA1"/>
                </a:solidFill>
                <a:latin typeface="OpenSans-Bold"/>
              </a:rPr>
              <a:t>Χειρισμός περιστατικών / Παραβιάσεις προσωπικών δεδομένων</a:t>
            </a:r>
          </a:p>
          <a:p>
            <a:r>
              <a:rPr lang="el" b="1">
                <a:solidFill>
                  <a:srgbClr val="024FA1"/>
                </a:solidFill>
                <a:latin typeface="OpenSans-Bold"/>
              </a:rPr>
              <a:t>Επιχειρησιακή συνέχεια</a:t>
            </a:r>
          </a:p>
          <a:p>
            <a:r>
              <a:rPr lang="el" b="1">
                <a:solidFill>
                  <a:srgbClr val="024FA1"/>
                </a:solidFill>
                <a:latin typeface="OpenSans-Bold"/>
              </a:rPr>
              <a:t>Εμπιστευτικότητα του προσωπικού</a:t>
            </a:r>
          </a:p>
          <a:p>
            <a:r>
              <a:rPr lang="el" b="1">
                <a:solidFill>
                  <a:srgbClr val="024FA1"/>
                </a:solidFill>
                <a:latin typeface="OpenSans-Bold"/>
              </a:rPr>
              <a:t>Εκπαίδευση</a:t>
            </a:r>
          </a:p>
          <a:p>
            <a:r>
              <a:rPr lang="el" b="1">
                <a:solidFill>
                  <a:srgbClr val="024FA1"/>
                </a:solidFill>
                <a:latin typeface="OpenSans-Bold"/>
              </a:rPr>
              <a:t>Έλεγχος πρόσβασης και έλεγχος ταυτότητας</a:t>
            </a:r>
          </a:p>
          <a:p>
            <a:endParaRPr lang="en-GB"/>
          </a:p>
        </p:txBody>
      </p:sp>
      <p:sp>
        <p:nvSpPr>
          <p:cNvPr id="4" name="Text Placeholder 2">
            <a:extLst>
              <a:ext uri="{FF2B5EF4-FFF2-40B4-BE49-F238E27FC236}">
                <a16:creationId xmlns:a16="http://schemas.microsoft.com/office/drawing/2014/main" id="{CED3DB5A-5C9D-4148-5ACC-F69B53376E82}"/>
              </a:ext>
            </a:extLst>
          </p:cNvPr>
          <p:cNvSpPr txBox="1">
            <a:spLocks/>
          </p:cNvSpPr>
          <p:nvPr/>
        </p:nvSpPr>
        <p:spPr>
          <a:xfrm>
            <a:off x="6872018" y="1954528"/>
            <a:ext cx="6130750" cy="496824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kern="1200" smtClean="0">
                <a:solidFill>
                  <a:srgbClr val="332B60"/>
                </a:solidFill>
                <a:latin typeface="+mn-lt"/>
                <a:ea typeface="+mn-ea"/>
                <a:cs typeface="+mn-cs"/>
              </a:defRPr>
            </a:lvl1pPr>
            <a:lvl2pPr marL="742950" indent="-28575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baseline="0">
                <a:solidFill>
                  <a:srgbClr val="332B60"/>
                </a:solidFill>
                <a:latin typeface="+mn-lt"/>
                <a:ea typeface="+mn-ea"/>
                <a:cs typeface="+mn-cs"/>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3pPr>
            <a:lvl4pPr marL="1600200" indent="-22860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a:solidFill>
                  <a:srgbClr val="332B60"/>
                </a:solidFill>
                <a:latin typeface="+mn-lt"/>
                <a:ea typeface="+mn-ea"/>
                <a:cs typeface="+mn-cs"/>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kern="1200">
                <a:solidFill>
                  <a:srgbClr val="332B60"/>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rgbClr val="332B60"/>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defTabSz="1097280">
              <a:spcBef>
                <a:spcPts val="1200"/>
              </a:spcBef>
            </a:pPr>
            <a:r>
              <a:rPr lang="el" altLang="en-US" sz="2160" b="1">
                <a:solidFill>
                  <a:srgbClr val="024FA1"/>
                </a:solidFill>
                <a:latin typeface="OpenSans-Bold"/>
              </a:rPr>
              <a:t>Εκπαίδευση</a:t>
            </a:r>
          </a:p>
          <a:p>
            <a:pPr marL="342900" indent="-342900" defTabSz="1097280">
              <a:spcBef>
                <a:spcPts val="1200"/>
              </a:spcBef>
            </a:pPr>
            <a:r>
              <a:rPr lang="el" altLang="en-US" sz="2160" b="1">
                <a:solidFill>
                  <a:srgbClr val="024FA1"/>
                </a:solidFill>
                <a:latin typeface="OpenSans-Bold"/>
              </a:rPr>
              <a:t>Έλεγχος πρόσβασης και έλεγχος ταυτότητας</a:t>
            </a:r>
          </a:p>
          <a:p>
            <a:pPr marL="342900" indent="-342900" defTabSz="1097280">
              <a:spcBef>
                <a:spcPts val="1200"/>
              </a:spcBef>
            </a:pPr>
            <a:r>
              <a:rPr lang="el" altLang="en-US" sz="2160" b="1">
                <a:solidFill>
                  <a:srgbClr val="024FA1"/>
                </a:solidFill>
                <a:latin typeface="OpenSans-Bold"/>
              </a:rPr>
              <a:t>Καταγραφή και παρακολούθηση</a:t>
            </a:r>
          </a:p>
          <a:p>
            <a:pPr marL="342900" indent="-342900" defTabSz="1097280">
              <a:spcBef>
                <a:spcPts val="1200"/>
              </a:spcBef>
            </a:pPr>
            <a:r>
              <a:rPr lang="el" altLang="en-US" sz="2160" b="1">
                <a:solidFill>
                  <a:srgbClr val="024FA1"/>
                </a:solidFill>
                <a:latin typeface="OpenSans-Bold"/>
              </a:rPr>
              <a:t>Ασφάλεια βάσης δεδομένων διακομιστή</a:t>
            </a:r>
          </a:p>
          <a:p>
            <a:pPr marL="342900" indent="-342900" defTabSz="1097280">
              <a:spcBef>
                <a:spcPts val="1200"/>
              </a:spcBef>
            </a:pPr>
            <a:r>
              <a:rPr lang="el" altLang="en-US" sz="2160" b="1">
                <a:solidFill>
                  <a:srgbClr val="024FA1"/>
                </a:solidFill>
                <a:latin typeface="OpenSans-Bold"/>
              </a:rPr>
              <a:t>Ασφάλεια σταθμού εργασίας</a:t>
            </a:r>
          </a:p>
          <a:p>
            <a:pPr marL="342900" indent="-342900" defTabSz="1097280">
              <a:spcBef>
                <a:spcPts val="1200"/>
              </a:spcBef>
            </a:pPr>
            <a:r>
              <a:rPr lang="el" altLang="en-US" sz="2160" b="1">
                <a:solidFill>
                  <a:srgbClr val="024FA1"/>
                </a:solidFill>
                <a:latin typeface="OpenSans-Bold"/>
              </a:rPr>
              <a:t>Ασφάλεια δικτύων/επικοινωνιών</a:t>
            </a:r>
          </a:p>
          <a:p>
            <a:pPr marL="342900" indent="-342900" defTabSz="1097280">
              <a:spcBef>
                <a:spcPts val="1200"/>
              </a:spcBef>
            </a:pPr>
            <a:r>
              <a:rPr lang="el" altLang="en-US" sz="2160" b="1">
                <a:solidFill>
                  <a:srgbClr val="024FA1"/>
                </a:solidFill>
                <a:latin typeface="OpenSans-Bold"/>
              </a:rPr>
              <a:t>Αντίγραφα ασφαλείας</a:t>
            </a:r>
          </a:p>
          <a:p>
            <a:pPr marL="342900" indent="-342900" defTabSz="1097280">
              <a:spcBef>
                <a:spcPts val="1200"/>
              </a:spcBef>
            </a:pPr>
            <a:r>
              <a:rPr lang="el" altLang="en-US" sz="2160" b="1">
                <a:solidFill>
                  <a:srgbClr val="024FA1"/>
                </a:solidFill>
                <a:latin typeface="OpenSans-Bold"/>
              </a:rPr>
              <a:t>Ασφάλεια κύκλου ζωής εφαρμογών</a:t>
            </a:r>
          </a:p>
          <a:p>
            <a:pPr marL="342900" indent="-342900" defTabSz="1097280">
              <a:spcBef>
                <a:spcPts val="1200"/>
              </a:spcBef>
            </a:pPr>
            <a:r>
              <a:rPr lang="el" altLang="en-US" sz="2160" b="1">
                <a:solidFill>
                  <a:srgbClr val="024FA1"/>
                </a:solidFill>
                <a:latin typeface="OpenSans-Bold"/>
              </a:rPr>
              <a:t>Διαγραφή/απόρριψη δεδομένων</a:t>
            </a:r>
          </a:p>
          <a:p>
            <a:pPr marL="342900" indent="-342900" defTabSz="1097280">
              <a:spcBef>
                <a:spcPts val="1200"/>
              </a:spcBef>
            </a:pPr>
            <a:r>
              <a:rPr lang="el" altLang="en-US" sz="2160" b="1">
                <a:solidFill>
                  <a:srgbClr val="024FA1"/>
                </a:solidFill>
                <a:latin typeface="OpenSans-Bold"/>
              </a:rPr>
              <a:t>Φυσική ασφάλεια</a:t>
            </a:r>
            <a:endParaRPr lang="en-GB" altLang="en-US" sz="2160">
              <a:latin typeface="Verdana"/>
            </a:endParaRPr>
          </a:p>
        </p:txBody>
      </p:sp>
    </p:spTree>
    <p:extLst>
      <p:ext uri="{BB962C8B-B14F-4D97-AF65-F5344CB8AC3E}">
        <p14:creationId xmlns:p14="http://schemas.microsoft.com/office/powerpoint/2010/main" val="3808045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0FB49-4640-98A4-BD21-45EF9C74D2C9}"/>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45CE3E43-2075-7CB6-71C2-4CDC81F183CD}"/>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C8107608-74DA-8317-7A74-A6E0FB0B4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33" y="152930"/>
            <a:ext cx="8534380" cy="2633729"/>
          </a:xfrm>
          <a:prstGeom prst="rect">
            <a:avLst/>
          </a:prstGeom>
        </p:spPr>
      </p:pic>
      <p:pic>
        <p:nvPicPr>
          <p:cNvPr id="7" name="Picture 6">
            <a:extLst>
              <a:ext uri="{FF2B5EF4-FFF2-40B4-BE49-F238E27FC236}">
                <a16:creationId xmlns:a16="http://schemas.microsoft.com/office/drawing/2014/main" id="{B315C276-F32F-E149-A151-83575D9DF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105" y="969035"/>
            <a:ext cx="10448478" cy="3635248"/>
          </a:xfrm>
          <a:prstGeom prst="rect">
            <a:avLst/>
          </a:prstGeom>
        </p:spPr>
      </p:pic>
      <p:pic>
        <p:nvPicPr>
          <p:cNvPr id="9" name="Picture 8">
            <a:extLst>
              <a:ext uri="{FF2B5EF4-FFF2-40B4-BE49-F238E27FC236}">
                <a16:creationId xmlns:a16="http://schemas.microsoft.com/office/drawing/2014/main" id="{3CEAE9D3-E742-632B-2EC8-67E5769B5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3407" y="1798356"/>
            <a:ext cx="10459909" cy="4023922"/>
          </a:xfrm>
          <a:prstGeom prst="rect">
            <a:avLst/>
          </a:prstGeom>
        </p:spPr>
      </p:pic>
      <p:sp>
        <p:nvSpPr>
          <p:cNvPr id="10" name="Oval 9">
            <a:extLst>
              <a:ext uri="{FF2B5EF4-FFF2-40B4-BE49-F238E27FC236}">
                <a16:creationId xmlns:a16="http://schemas.microsoft.com/office/drawing/2014/main" id="{D3A446A9-7907-D889-628E-E19668AAB1B9}"/>
              </a:ext>
            </a:extLst>
          </p:cNvPr>
          <p:cNvSpPr/>
          <p:nvPr/>
        </p:nvSpPr>
        <p:spPr>
          <a:xfrm>
            <a:off x="8065008" y="5394960"/>
            <a:ext cx="2267712" cy="880109"/>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a:solidFill>
                <a:srgbClr val="FFFFFF"/>
              </a:solidFill>
              <a:latin typeface="Verdana"/>
            </a:endParaRPr>
          </a:p>
        </p:txBody>
      </p:sp>
      <p:pic>
        <p:nvPicPr>
          <p:cNvPr id="15" name="Picture 14">
            <a:extLst>
              <a:ext uri="{FF2B5EF4-FFF2-40B4-BE49-F238E27FC236}">
                <a16:creationId xmlns:a16="http://schemas.microsoft.com/office/drawing/2014/main" id="{15B25002-CEFB-1A6E-4212-452DC02209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17121"/>
            <a:ext cx="14753476" cy="6165631"/>
          </a:xfrm>
          <a:prstGeom prst="rect">
            <a:avLst/>
          </a:prstGeom>
        </p:spPr>
      </p:pic>
      <p:pic>
        <p:nvPicPr>
          <p:cNvPr id="12" name="Picture 11">
            <a:extLst>
              <a:ext uri="{FF2B5EF4-FFF2-40B4-BE49-F238E27FC236}">
                <a16:creationId xmlns:a16="http://schemas.microsoft.com/office/drawing/2014/main" id="{7774DFF8-F8F3-382D-DF6D-7FFF8480F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105" y="3176500"/>
            <a:ext cx="13970792" cy="3294422"/>
          </a:xfrm>
          <a:prstGeom prst="rect">
            <a:avLst/>
          </a:prstGeom>
        </p:spPr>
      </p:pic>
      <p:pic>
        <p:nvPicPr>
          <p:cNvPr id="17" name="Picture 16">
            <a:extLst>
              <a:ext uri="{FF2B5EF4-FFF2-40B4-BE49-F238E27FC236}">
                <a16:creationId xmlns:a16="http://schemas.microsoft.com/office/drawing/2014/main" id="{37874DF4-E04A-0017-0DCB-C7F74545A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625" y="1632196"/>
            <a:ext cx="14684266" cy="5800206"/>
          </a:xfrm>
          <a:prstGeom prst="rect">
            <a:avLst/>
          </a:prstGeom>
        </p:spPr>
      </p:pic>
      <p:pic>
        <p:nvPicPr>
          <p:cNvPr id="19" name="Picture 18">
            <a:extLst>
              <a:ext uri="{FF2B5EF4-FFF2-40B4-BE49-F238E27FC236}">
                <a16:creationId xmlns:a16="http://schemas.microsoft.com/office/drawing/2014/main" id="{804D8B94-662D-EB12-0E4A-9206C8B312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142" y="1399317"/>
            <a:ext cx="14385156" cy="6291529"/>
          </a:xfrm>
          <a:prstGeom prst="rect">
            <a:avLst/>
          </a:prstGeom>
        </p:spPr>
      </p:pic>
      <p:pic>
        <p:nvPicPr>
          <p:cNvPr id="21" name="Picture 20">
            <a:extLst>
              <a:ext uri="{FF2B5EF4-FFF2-40B4-BE49-F238E27FC236}">
                <a16:creationId xmlns:a16="http://schemas.microsoft.com/office/drawing/2014/main" id="{45AB3660-111D-C095-B680-0DBF8BD141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133" y="354647"/>
            <a:ext cx="15023243" cy="6911340"/>
          </a:xfrm>
          <a:prstGeom prst="rect">
            <a:avLst/>
          </a:prstGeom>
        </p:spPr>
      </p:pic>
    </p:spTree>
    <p:custDataLst>
      <p:tags r:id="rId1"/>
    </p:custDataLst>
    <p:extLst>
      <p:ext uri="{BB962C8B-B14F-4D97-AF65-F5344CB8AC3E}">
        <p14:creationId xmlns:p14="http://schemas.microsoft.com/office/powerpoint/2010/main" val="29360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21F36-1FAD-7784-95A2-EC92A0493A59}"/>
              </a:ext>
            </a:extLst>
          </p:cNvPr>
          <p:cNvSpPr>
            <a:spLocks noGrp="1"/>
          </p:cNvSpPr>
          <p:nvPr>
            <p:ph type="body" sz="quarter" idx="13"/>
          </p:nvPr>
        </p:nvSpPr>
        <p:spPr/>
        <p:txBody>
          <a:bodyPr/>
          <a:lstStyle/>
          <a:p>
            <a:r>
              <a:rPr lang="el"/>
              <a:t>Ενημέρωση 2023</a:t>
            </a:r>
            <a:endParaRPr lang="en-GB"/>
          </a:p>
        </p:txBody>
      </p:sp>
      <p:sp>
        <p:nvSpPr>
          <p:cNvPr id="3" name="Text Placeholder 2">
            <a:extLst>
              <a:ext uri="{FF2B5EF4-FFF2-40B4-BE49-F238E27FC236}">
                <a16:creationId xmlns:a16="http://schemas.microsoft.com/office/drawing/2014/main" id="{0B4AE786-906A-10D0-3E04-BA58E5130FF1}"/>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6A1325A5-09BD-8D8B-8A67-04FFC4292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795" y="2497230"/>
            <a:ext cx="7384811" cy="3235141"/>
          </a:xfrm>
          <a:prstGeom prst="rect">
            <a:avLst/>
          </a:prstGeom>
        </p:spPr>
      </p:pic>
    </p:spTree>
    <p:extLst>
      <p:ext uri="{BB962C8B-B14F-4D97-AF65-F5344CB8AC3E}">
        <p14:creationId xmlns:p14="http://schemas.microsoft.com/office/powerpoint/2010/main" val="3416169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B6767-3DE1-2EE4-892C-FF6E3B0DEFBF}"/>
              </a:ext>
            </a:extLst>
          </p:cNvPr>
          <p:cNvSpPr>
            <a:spLocks noGrp="1"/>
          </p:cNvSpPr>
          <p:nvPr>
            <p:ph type="body" sz="quarter" idx="13"/>
          </p:nvPr>
        </p:nvSpPr>
        <p:spPr/>
        <p:txBody>
          <a:bodyPr/>
          <a:lstStyle/>
          <a:p>
            <a:r>
              <a:rPr lang="el"/>
              <a:t>Είμαστε ευάλωτοι (AwareGo 2023)</a:t>
            </a:r>
            <a:endParaRPr lang="en-GB"/>
          </a:p>
        </p:txBody>
      </p:sp>
      <p:sp>
        <p:nvSpPr>
          <p:cNvPr id="3" name="Text Placeholder 2">
            <a:extLst>
              <a:ext uri="{FF2B5EF4-FFF2-40B4-BE49-F238E27FC236}">
                <a16:creationId xmlns:a16="http://schemas.microsoft.com/office/drawing/2014/main" id="{FBAF411F-E7EC-9689-C2DE-2C77A2CFE534}"/>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38F493E6-AB78-CB58-55F4-FE9648B8A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86" y="1382649"/>
            <a:ext cx="7670600" cy="5464302"/>
          </a:xfrm>
          <a:prstGeom prst="rect">
            <a:avLst/>
          </a:prstGeom>
        </p:spPr>
      </p:pic>
      <p:pic>
        <p:nvPicPr>
          <p:cNvPr id="7" name="Picture 6">
            <a:extLst>
              <a:ext uri="{FF2B5EF4-FFF2-40B4-BE49-F238E27FC236}">
                <a16:creationId xmlns:a16="http://schemas.microsoft.com/office/drawing/2014/main" id="{23E624E2-074F-2885-B40E-7F1A1A24C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168" y="1117010"/>
            <a:ext cx="8535743" cy="5805761"/>
          </a:xfrm>
          <a:prstGeom prst="rect">
            <a:avLst/>
          </a:prstGeom>
        </p:spPr>
      </p:pic>
      <p:pic>
        <p:nvPicPr>
          <p:cNvPr id="9" name="Picture 8">
            <a:extLst>
              <a:ext uri="{FF2B5EF4-FFF2-40B4-BE49-F238E27FC236}">
                <a16:creationId xmlns:a16="http://schemas.microsoft.com/office/drawing/2014/main" id="{4C13506C-BF3B-3222-0117-C4CDDC84F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785" y="1104466"/>
            <a:ext cx="8614178" cy="6466004"/>
          </a:xfrm>
          <a:prstGeom prst="rect">
            <a:avLst/>
          </a:prstGeom>
        </p:spPr>
      </p:pic>
      <p:pic>
        <p:nvPicPr>
          <p:cNvPr id="11" name="Picture 10">
            <a:extLst>
              <a:ext uri="{FF2B5EF4-FFF2-40B4-BE49-F238E27FC236}">
                <a16:creationId xmlns:a16="http://schemas.microsoft.com/office/drawing/2014/main" id="{833DF4EB-2AD6-F959-23F3-FAB4F29EF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2149" y="468121"/>
            <a:ext cx="4195396" cy="7293358"/>
          </a:xfrm>
          <a:prstGeom prst="rect">
            <a:avLst/>
          </a:prstGeom>
        </p:spPr>
      </p:pic>
      <p:pic>
        <p:nvPicPr>
          <p:cNvPr id="13" name="Picture 12">
            <a:extLst>
              <a:ext uri="{FF2B5EF4-FFF2-40B4-BE49-F238E27FC236}">
                <a16:creationId xmlns:a16="http://schemas.microsoft.com/office/drawing/2014/main" id="{59363BDB-3578-DA9E-06B5-4A39E1F968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996" y="1145664"/>
            <a:ext cx="8237756" cy="6290245"/>
          </a:xfrm>
          <a:prstGeom prst="rect">
            <a:avLst/>
          </a:prstGeom>
        </p:spPr>
      </p:pic>
      <p:pic>
        <p:nvPicPr>
          <p:cNvPr id="15" name="Picture 14">
            <a:extLst>
              <a:ext uri="{FF2B5EF4-FFF2-40B4-BE49-F238E27FC236}">
                <a16:creationId xmlns:a16="http://schemas.microsoft.com/office/drawing/2014/main" id="{E12BAEE6-5BBB-F245-8755-1D0264AAA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2244" y="468119"/>
            <a:ext cx="4645802" cy="7102350"/>
          </a:xfrm>
          <a:prstGeom prst="rect">
            <a:avLst/>
          </a:prstGeom>
        </p:spPr>
      </p:pic>
      <p:pic>
        <p:nvPicPr>
          <p:cNvPr id="17" name="Picture 16">
            <a:extLst>
              <a:ext uri="{FF2B5EF4-FFF2-40B4-BE49-F238E27FC236}">
                <a16:creationId xmlns:a16="http://schemas.microsoft.com/office/drawing/2014/main" id="{E1E6EFDA-CD4C-001A-6F2A-1673B5784C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992" y="1067076"/>
            <a:ext cx="8604701" cy="6368833"/>
          </a:xfrm>
          <a:prstGeom prst="rect">
            <a:avLst/>
          </a:prstGeom>
        </p:spPr>
      </p:pic>
      <p:pic>
        <p:nvPicPr>
          <p:cNvPr id="19" name="Picture 18">
            <a:extLst>
              <a:ext uri="{FF2B5EF4-FFF2-40B4-BE49-F238E27FC236}">
                <a16:creationId xmlns:a16="http://schemas.microsoft.com/office/drawing/2014/main" id="{D3A53E97-576C-79C5-A395-D971FACC3B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6332" y="468121"/>
            <a:ext cx="4941652" cy="7374269"/>
          </a:xfrm>
          <a:prstGeom prst="rect">
            <a:avLst/>
          </a:prstGeom>
        </p:spPr>
      </p:pic>
    </p:spTree>
    <p:custDataLst>
      <p:tags r:id="rId1"/>
    </p:custDataLst>
    <p:extLst>
      <p:ext uri="{BB962C8B-B14F-4D97-AF65-F5344CB8AC3E}">
        <p14:creationId xmlns:p14="http://schemas.microsoft.com/office/powerpoint/2010/main" val="402731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958F1B-3604-0B7F-10DB-697D38A91657}"/>
              </a:ext>
            </a:extLst>
          </p:cNvPr>
          <p:cNvSpPr>
            <a:spLocks noGrp="1"/>
          </p:cNvSpPr>
          <p:nvPr>
            <p:ph type="body" sz="quarter" idx="13"/>
          </p:nvPr>
        </p:nvSpPr>
        <p:spPr/>
        <p:txBody>
          <a:bodyPr/>
          <a:lstStyle/>
          <a:p>
            <a:r>
              <a:rPr lang="el"/>
              <a:t>Ενημέρωση 2023</a:t>
            </a:r>
            <a:endParaRPr lang="en-GB"/>
          </a:p>
        </p:txBody>
      </p:sp>
      <p:sp>
        <p:nvSpPr>
          <p:cNvPr id="3" name="Text Placeholder 2">
            <a:extLst>
              <a:ext uri="{FF2B5EF4-FFF2-40B4-BE49-F238E27FC236}">
                <a16:creationId xmlns:a16="http://schemas.microsoft.com/office/drawing/2014/main" id="{16DC130C-C14C-72D1-294C-6D579786E6D8}"/>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8814947A-434C-E2B5-B1EC-C3D152FDF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7" y="1379981"/>
            <a:ext cx="6960085" cy="6515825"/>
          </a:xfrm>
          <a:prstGeom prst="rect">
            <a:avLst/>
          </a:prstGeom>
        </p:spPr>
      </p:pic>
      <p:pic>
        <p:nvPicPr>
          <p:cNvPr id="9" name="Picture 8">
            <a:extLst>
              <a:ext uri="{FF2B5EF4-FFF2-40B4-BE49-F238E27FC236}">
                <a16:creationId xmlns:a16="http://schemas.microsoft.com/office/drawing/2014/main" id="{A722D504-BAE6-D1A4-F9F7-5986967FE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541" y="1632196"/>
            <a:ext cx="7459493" cy="6067052"/>
          </a:xfrm>
          <a:prstGeom prst="rect">
            <a:avLst/>
          </a:prstGeom>
        </p:spPr>
      </p:pic>
    </p:spTree>
    <p:extLst>
      <p:ext uri="{BB962C8B-B14F-4D97-AF65-F5344CB8AC3E}">
        <p14:creationId xmlns:p14="http://schemas.microsoft.com/office/powerpoint/2010/main" val="3469443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745AA-8F2B-ADE0-7489-FE9B85AFCE2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C343F29E-98C0-4CAD-E1B8-5579C63A48DA}"/>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9F4E4E20-2404-14E4-8538-45E5ADBE7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94" y="1"/>
            <a:ext cx="8024980" cy="3155120"/>
          </a:xfrm>
          <a:prstGeom prst="rect">
            <a:avLst/>
          </a:prstGeom>
        </p:spPr>
      </p:pic>
      <p:pic>
        <p:nvPicPr>
          <p:cNvPr id="9" name="Picture 8">
            <a:extLst>
              <a:ext uri="{FF2B5EF4-FFF2-40B4-BE49-F238E27FC236}">
                <a16:creationId xmlns:a16="http://schemas.microsoft.com/office/drawing/2014/main" id="{A9661694-ABCD-1D5D-8984-C2477CF90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25" y="2430690"/>
            <a:ext cx="7727759" cy="5441440"/>
          </a:xfrm>
          <a:prstGeom prst="rect">
            <a:avLst/>
          </a:prstGeom>
        </p:spPr>
      </p:pic>
      <p:pic>
        <p:nvPicPr>
          <p:cNvPr id="11" name="Picture 10">
            <a:extLst>
              <a:ext uri="{FF2B5EF4-FFF2-40B4-BE49-F238E27FC236}">
                <a16:creationId xmlns:a16="http://schemas.microsoft.com/office/drawing/2014/main" id="{C07C93E2-7ECA-128F-011A-88166BD5B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599" y="2373541"/>
            <a:ext cx="7636306" cy="5910134"/>
          </a:xfrm>
          <a:prstGeom prst="rect">
            <a:avLst/>
          </a:prstGeom>
        </p:spPr>
      </p:pic>
      <p:pic>
        <p:nvPicPr>
          <p:cNvPr id="13" name="Picture 12">
            <a:extLst>
              <a:ext uri="{FF2B5EF4-FFF2-40B4-BE49-F238E27FC236}">
                <a16:creationId xmlns:a16="http://schemas.microsoft.com/office/drawing/2014/main" id="{DDEC135F-0503-3A21-C898-8E5F38519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438" y="2334701"/>
            <a:ext cx="10163102" cy="5894898"/>
          </a:xfrm>
          <a:prstGeom prst="rect">
            <a:avLst/>
          </a:prstGeom>
        </p:spPr>
      </p:pic>
      <p:pic>
        <p:nvPicPr>
          <p:cNvPr id="15" name="Picture 14">
            <a:extLst>
              <a:ext uri="{FF2B5EF4-FFF2-40B4-BE49-F238E27FC236}">
                <a16:creationId xmlns:a16="http://schemas.microsoft.com/office/drawing/2014/main" id="{F466942D-BBF0-734A-7EA6-C486E6844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4444" y="2522070"/>
            <a:ext cx="8212099" cy="5707529"/>
          </a:xfrm>
          <a:prstGeom prst="rect">
            <a:avLst/>
          </a:prstGeom>
        </p:spPr>
      </p:pic>
      <p:pic>
        <p:nvPicPr>
          <p:cNvPr id="17" name="Picture 16">
            <a:extLst>
              <a:ext uri="{FF2B5EF4-FFF2-40B4-BE49-F238E27FC236}">
                <a16:creationId xmlns:a16="http://schemas.microsoft.com/office/drawing/2014/main" id="{5B56B047-1EF3-8499-EDC6-EA486E5F62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471400"/>
            <a:ext cx="14099309" cy="5113846"/>
          </a:xfrm>
          <a:prstGeom prst="rect">
            <a:avLst/>
          </a:prstGeom>
        </p:spPr>
      </p:pic>
    </p:spTree>
    <p:custDataLst>
      <p:tags r:id="rId1"/>
    </p:custDataLst>
    <p:extLst>
      <p:ext uri="{BB962C8B-B14F-4D97-AF65-F5344CB8AC3E}">
        <p14:creationId xmlns:p14="http://schemas.microsoft.com/office/powerpoint/2010/main" val="3304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1E71B3-ABEC-8205-92BF-39CAA54CD02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72892" y="2484441"/>
            <a:ext cx="6610640" cy="3903583"/>
          </a:xfrm>
          <a:prstGeom prst="rect">
            <a:avLst/>
          </a:prstGeom>
        </p:spPr>
      </p:pic>
      <p:sp>
        <p:nvSpPr>
          <p:cNvPr id="2" name="Text Placeholder 1">
            <a:extLst>
              <a:ext uri="{FF2B5EF4-FFF2-40B4-BE49-F238E27FC236}">
                <a16:creationId xmlns:a16="http://schemas.microsoft.com/office/drawing/2014/main" id="{D18ED2E4-8195-910F-422F-EE0674B5A4C5}"/>
              </a:ext>
            </a:extLst>
          </p:cNvPr>
          <p:cNvSpPr>
            <a:spLocks noGrp="1"/>
          </p:cNvSpPr>
          <p:nvPr>
            <p:ph type="body" sz="quarter" idx="13"/>
          </p:nvPr>
        </p:nvSpPr>
        <p:spPr/>
        <p:txBody>
          <a:bodyPr/>
          <a:lstStyle/>
          <a:p>
            <a:r>
              <a:rPr lang="el"/>
              <a:t>Ανθρώπινοι παράγοντες</a:t>
            </a:r>
            <a:endParaRPr lang="nb-NO"/>
          </a:p>
        </p:txBody>
      </p:sp>
      <p:sp>
        <p:nvSpPr>
          <p:cNvPr id="3" name="Text Placeholder 2">
            <a:extLst>
              <a:ext uri="{FF2B5EF4-FFF2-40B4-BE49-F238E27FC236}">
                <a16:creationId xmlns:a16="http://schemas.microsoft.com/office/drawing/2014/main" id="{B5D10EB5-92DF-B154-2223-54CE512AB776}"/>
              </a:ext>
            </a:extLst>
          </p:cNvPr>
          <p:cNvSpPr>
            <a:spLocks noGrp="1"/>
          </p:cNvSpPr>
          <p:nvPr>
            <p:ph type="body" sz="quarter" idx="14"/>
          </p:nvPr>
        </p:nvSpPr>
        <p:spPr>
          <a:xfrm>
            <a:off x="758414" y="1841576"/>
            <a:ext cx="7463117" cy="4968240"/>
          </a:xfrm>
        </p:spPr>
        <p:txBody>
          <a:bodyPr/>
          <a:lstStyle/>
          <a:p>
            <a:r>
              <a:rPr lang="el"/>
              <a:t>Οι ανθρώπινοι παράγοντες αναφέρονται σε περιβαλλοντικούς, οργανωτικούς και εργασιακούς παράγοντες, καθώς και σε ανθρώπινα και ατομικά χαρακτηριστικά, που επηρεάζουν τη συμπεριφορά στην εργασία κατά τρόπο που μπορεί να επηρεάσει την υγεία και την ασφάλεια</a:t>
            </a:r>
          </a:p>
          <a:p>
            <a:pPr lvl="1"/>
            <a:r>
              <a:rPr lang="el"/>
              <a:t>Η δουλειά</a:t>
            </a:r>
          </a:p>
          <a:p>
            <a:pPr lvl="2"/>
            <a:r>
              <a:rPr lang="el"/>
              <a:t>φύση των καθηκόντων, φόρτος εργασίας, περιβάλλον εργασίας, σχεδιασμός διατάξεων απεικόνισης και χειριστηρίων και ρόλος των διαδικασιών</a:t>
            </a:r>
          </a:p>
          <a:p>
            <a:pPr lvl="1"/>
            <a:r>
              <a:rPr lang="el"/>
              <a:t>Το άτομο</a:t>
            </a:r>
          </a:p>
          <a:p>
            <a:pPr lvl="2"/>
            <a:r>
              <a:rPr lang="el"/>
              <a:t>ικανότητες, δεξιότητες, προσωπικότητα, στάση και αντίληψη κινδύνου</a:t>
            </a:r>
          </a:p>
          <a:p>
            <a:pPr lvl="1"/>
            <a:r>
              <a:rPr lang="el"/>
              <a:t>Ο Οργανισμός</a:t>
            </a:r>
          </a:p>
          <a:p>
            <a:pPr lvl="2"/>
            <a:r>
              <a:rPr lang="el" b="1" u="sng"/>
              <a:t>Συχνά παραβλέπεται</a:t>
            </a:r>
          </a:p>
          <a:p>
            <a:pPr lvl="2"/>
            <a:r>
              <a:rPr lang="el"/>
              <a:t>εργασιακά πρότυπα, κουλτούρα του χώρου εργασίας, πόροι, επικοινωνίες, ηγεσία</a:t>
            </a:r>
          </a:p>
          <a:p>
            <a:endParaRPr lang="nb-NO"/>
          </a:p>
        </p:txBody>
      </p:sp>
    </p:spTree>
    <p:custDataLst>
      <p:tags r:id="rId1"/>
    </p:custDataLst>
    <p:extLst>
      <p:ext uri="{BB962C8B-B14F-4D97-AF65-F5344CB8AC3E}">
        <p14:creationId xmlns:p14="http://schemas.microsoft.com/office/powerpoint/2010/main" val="372654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1A3D04-7274-275B-3EAA-E2D07526E7C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30B37E4A-7620-AAF3-E847-B5BCD3762286}"/>
              </a:ext>
            </a:extLst>
          </p:cNvPr>
          <p:cNvSpPr>
            <a:spLocks noGrp="1"/>
          </p:cNvSpPr>
          <p:nvPr>
            <p:ph type="body" sz="quarter" idx="14"/>
          </p:nvPr>
        </p:nvSpPr>
        <p:spPr/>
        <p:txBody>
          <a:bodyPr/>
          <a:lstStyle/>
          <a:p>
            <a:endParaRPr lang="en-GB"/>
          </a:p>
        </p:txBody>
      </p:sp>
      <p:pic>
        <p:nvPicPr>
          <p:cNvPr id="7170" name="Picture 2" descr="Πρότυπο μητρώου κινδύνων στον κυβερνοχώρο">
            <a:extLst>
              <a:ext uri="{FF2B5EF4-FFF2-40B4-BE49-F238E27FC236}">
                <a16:creationId xmlns:a16="http://schemas.microsoft.com/office/drawing/2014/main" id="{0DE56C81-E0BD-7558-4939-854A3BECA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 y="0"/>
            <a:ext cx="1344168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084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9F586-0218-4B65-1DEA-CEBA70AB2A4A}"/>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E2BB2B9F-F9F7-D653-3C42-D5E8576F84C7}"/>
              </a:ext>
            </a:extLst>
          </p:cNvPr>
          <p:cNvSpPr>
            <a:spLocks noGrp="1"/>
          </p:cNvSpPr>
          <p:nvPr>
            <p:ph type="body" sz="quarter" idx="14"/>
          </p:nvPr>
        </p:nvSpPr>
        <p:spPr/>
        <p:txBody>
          <a:bodyPr/>
          <a:lstStyle/>
          <a:p>
            <a:endParaRPr lang="en-GB"/>
          </a:p>
        </p:txBody>
      </p:sp>
      <p:sp>
        <p:nvSpPr>
          <p:cNvPr id="4" name="AutoShape 2" descr="Infographic του IRA">
            <a:extLst>
              <a:ext uri="{FF2B5EF4-FFF2-40B4-BE49-F238E27FC236}">
                <a16:creationId xmlns:a16="http://schemas.microsoft.com/office/drawing/2014/main" id="{9592AB94-66F9-A4F6-7041-E7FC4809AD5C}"/>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1097280" eaLnBrk="0" fontAlgn="base" hangingPunct="0">
              <a:spcBef>
                <a:spcPct val="0"/>
              </a:spcBef>
              <a:spcAft>
                <a:spcPct val="0"/>
              </a:spcAft>
            </a:pPr>
            <a:endParaRPr lang="en-GB" sz="2160">
              <a:solidFill>
                <a:srgbClr val="000000"/>
              </a:solidFill>
              <a:latin typeface="Calibri" pitchFamily="34" charset="0"/>
            </a:endParaRPr>
          </a:p>
        </p:txBody>
      </p:sp>
      <p:pic>
        <p:nvPicPr>
          <p:cNvPr id="5" name="Picture 4">
            <a:extLst>
              <a:ext uri="{FF2B5EF4-FFF2-40B4-BE49-F238E27FC236}">
                <a16:creationId xmlns:a16="http://schemas.microsoft.com/office/drawing/2014/main" id="{87C3A116-D8C2-D0AF-8282-0AB27AC4B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1840230"/>
            <a:ext cx="14573250" cy="4549140"/>
          </a:xfrm>
          <a:prstGeom prst="rect">
            <a:avLst/>
          </a:prstGeom>
        </p:spPr>
      </p:pic>
    </p:spTree>
    <p:extLst>
      <p:ext uri="{BB962C8B-B14F-4D97-AF65-F5344CB8AC3E}">
        <p14:creationId xmlns:p14="http://schemas.microsoft.com/office/powerpoint/2010/main" val="3178107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16F-5877-0CE1-5826-80733952CB6E}"/>
              </a:ext>
            </a:extLst>
          </p:cNvPr>
          <p:cNvSpPr>
            <a:spLocks noGrp="1"/>
          </p:cNvSpPr>
          <p:nvPr>
            <p:ph type="title"/>
          </p:nvPr>
        </p:nvSpPr>
        <p:spPr/>
        <p:txBody>
          <a:bodyPr/>
          <a:lstStyle/>
          <a:p>
            <a:r>
              <a:rPr lang="el"/>
              <a:t>Επίπεδα</a:t>
            </a:r>
            <a:endParaRPr lang="en-GB"/>
          </a:p>
        </p:txBody>
      </p:sp>
      <p:sp>
        <p:nvSpPr>
          <p:cNvPr id="3" name="Content Placeholder 2">
            <a:extLst>
              <a:ext uri="{FF2B5EF4-FFF2-40B4-BE49-F238E27FC236}">
                <a16:creationId xmlns:a16="http://schemas.microsoft.com/office/drawing/2014/main" id="{06D5D617-C4ED-5CB9-1A53-CF66B336699C}"/>
              </a:ext>
            </a:extLst>
          </p:cNvPr>
          <p:cNvSpPr>
            <a:spLocks noGrp="1"/>
          </p:cNvSpPr>
          <p:nvPr>
            <p:ph idx="1"/>
          </p:nvPr>
        </p:nvSpPr>
        <p:spPr>
          <a:xfrm>
            <a:off x="502921" y="3778517"/>
            <a:ext cx="6983730" cy="1203960"/>
          </a:xfrm>
        </p:spPr>
        <p:txBody>
          <a:bodyPr>
            <a:normAutofit fontScale="85000" lnSpcReduction="10000"/>
          </a:bodyPr>
          <a:lstStyle/>
          <a:p>
            <a:pPr marL="0" indent="0" algn="ctr">
              <a:buNone/>
            </a:pPr>
            <a:r>
              <a:rPr lang="el" i="1"/>
              <a:t>Συμβάντα στον κυβερνοχώρο και αντιδράσεις εντός ενός οργανισμού σε ατομικό, κοινωνικό και οργανωτικό επίπεδο</a:t>
            </a:r>
            <a:endParaRPr lang="nb-NO" i="1"/>
          </a:p>
        </p:txBody>
      </p:sp>
      <p:pic>
        <p:nvPicPr>
          <p:cNvPr id="4" name="Picture 1" descr="σελίδα8εικόνα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5717" y="1658594"/>
            <a:ext cx="5465934" cy="5443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8481059" y="7102399"/>
            <a:ext cx="5703570" cy="535531"/>
          </a:xfrm>
          <a:prstGeom prst="rect">
            <a:avLst/>
          </a:prstGeom>
        </p:spPr>
        <p:txBody>
          <a:bodyPr wrap="square">
            <a:spAutoFit/>
          </a:bodyPr>
          <a:lstStyle/>
          <a:p>
            <a:pPr marL="548627" indent="-548627" defTabSz="1097252">
              <a:spcAft>
                <a:spcPts val="600"/>
              </a:spcAft>
              <a:tabLst>
                <a:tab pos="3223181" algn="l"/>
              </a:tabLst>
              <a:defRPr/>
            </a:pPr>
            <a:r>
              <a:rPr lang="el" sz="144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Joinson, Α.Ν., &amp; van Steen, Τ. (2018). Ανθρώπινες πτυχές της ασφάλειας στον κυβερνοχώρο: Αλλαγή συμπεριφοράς ή κουλτούρας; </a:t>
            </a:r>
            <a:r>
              <a:rPr lang="el" sz="144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Ασφάλεια στον κυβερνοχώρο, 1(4),</a:t>
            </a:r>
            <a:r>
              <a:rPr lang="el" sz="144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351-360</a:t>
            </a:r>
            <a:r>
              <a:rPr lang="el" sz="144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440">
              <a:solidFill>
                <a:prstClr val="black"/>
              </a:solidFill>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8988814" y="2531906"/>
            <a:ext cx="5099738" cy="4570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1661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1CA6BA-CA15-840F-2129-35022EAA5B99}"/>
              </a:ext>
            </a:extLst>
          </p:cNvPr>
          <p:cNvSpPr>
            <a:spLocks noGrp="1"/>
          </p:cNvSpPr>
          <p:nvPr>
            <p:ph type="title"/>
          </p:nvPr>
        </p:nvSpPr>
        <p:spPr/>
        <p:txBody>
          <a:bodyPr/>
          <a:lstStyle/>
          <a:p>
            <a:r>
              <a:rPr lang="el"/>
              <a:t>ΝΙΚ-2</a:t>
            </a:r>
            <a:endParaRPr lang="en-GB"/>
          </a:p>
        </p:txBody>
      </p:sp>
      <p:sp>
        <p:nvSpPr>
          <p:cNvPr id="6" name="Content Placeholder 5">
            <a:extLst>
              <a:ext uri="{FF2B5EF4-FFF2-40B4-BE49-F238E27FC236}">
                <a16:creationId xmlns:a16="http://schemas.microsoft.com/office/drawing/2014/main" id="{5D2A4CF0-0B2A-4C65-117D-C179DDF5FAB7}"/>
              </a:ext>
            </a:extLst>
          </p:cNvPr>
          <p:cNvSpPr>
            <a:spLocks noGrp="1"/>
          </p:cNvSpPr>
          <p:nvPr>
            <p:ph idx="1"/>
          </p:nvPr>
        </p:nvSpPr>
        <p:spPr/>
        <p:txBody>
          <a:bodyPr/>
          <a:lstStyle/>
          <a:p>
            <a:endParaRPr lang="en-GB"/>
          </a:p>
        </p:txBody>
      </p:sp>
      <p:sp>
        <p:nvSpPr>
          <p:cNvPr id="7" name="Text Placeholder 6">
            <a:extLst>
              <a:ext uri="{FF2B5EF4-FFF2-40B4-BE49-F238E27FC236}">
                <a16:creationId xmlns:a16="http://schemas.microsoft.com/office/drawing/2014/main" id="{58981D2B-B806-70AD-104A-7142526EB086}"/>
              </a:ext>
            </a:extLst>
          </p:cNvPr>
          <p:cNvSpPr>
            <a:spLocks noGrp="1"/>
          </p:cNvSpPr>
          <p:nvPr>
            <p:ph type="body" sz="half" idx="2"/>
          </p:nvPr>
        </p:nvSpPr>
        <p:spPr/>
        <p:txBody>
          <a:bodyPr/>
          <a:lstStyle/>
          <a:p>
            <a:endParaRPr lang="en-GB"/>
          </a:p>
        </p:txBody>
      </p:sp>
      <p:pic>
        <p:nvPicPr>
          <p:cNvPr id="4" name="Picture 3">
            <a:extLst>
              <a:ext uri="{FF2B5EF4-FFF2-40B4-BE49-F238E27FC236}">
                <a16:creationId xmlns:a16="http://schemas.microsoft.com/office/drawing/2014/main" id="{04B3FD51-BAD0-0102-9800-272DAC8A26CC}"/>
              </a:ext>
            </a:extLst>
          </p:cNvPr>
          <p:cNvPicPr>
            <a:picLocks noChangeAspect="1"/>
          </p:cNvPicPr>
          <p:nvPr/>
        </p:nvPicPr>
        <p:blipFill>
          <a:blip r:embed="rId3"/>
          <a:stretch>
            <a:fillRect/>
          </a:stretch>
        </p:blipFill>
        <p:spPr>
          <a:xfrm>
            <a:off x="2405039" y="544021"/>
            <a:ext cx="10085837" cy="7130126"/>
          </a:xfrm>
          <a:prstGeom prst="rect">
            <a:avLst/>
          </a:prstGeom>
        </p:spPr>
      </p:pic>
      <p:sp>
        <p:nvSpPr>
          <p:cNvPr id="8" name="Oval 7">
            <a:extLst>
              <a:ext uri="{FF2B5EF4-FFF2-40B4-BE49-F238E27FC236}">
                <a16:creationId xmlns:a16="http://schemas.microsoft.com/office/drawing/2014/main" id="{7119A9CE-2759-7793-4AB3-F36E95706609}"/>
              </a:ext>
            </a:extLst>
          </p:cNvPr>
          <p:cNvSpPr/>
          <p:nvPr/>
        </p:nvSpPr>
        <p:spPr>
          <a:xfrm>
            <a:off x="4621720" y="2734450"/>
            <a:ext cx="1351408" cy="2481631"/>
          </a:xfrm>
          <a:prstGeom prst="ellipse">
            <a:avLst/>
          </a:prstGeom>
          <a:noFill/>
          <a:ln w="38100">
            <a:solidFill>
              <a:srgbClr val="DE1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80358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DF55F-2670-AFB7-5C62-4E8D7FD26B01}"/>
              </a:ext>
            </a:extLst>
          </p:cNvPr>
          <p:cNvSpPr>
            <a:spLocks noGrp="1"/>
          </p:cNvSpPr>
          <p:nvPr>
            <p:ph type="title"/>
          </p:nvPr>
        </p:nvSpPr>
        <p:spPr/>
        <p:txBody>
          <a:bodyPr/>
          <a:lstStyle/>
          <a:p>
            <a:r>
              <a:rPr lang="el"/>
              <a:t>Κρίση στον κυβερνοχώρο</a:t>
            </a:r>
            <a:endParaRPr lang="en-GB"/>
          </a:p>
        </p:txBody>
      </p:sp>
      <p:sp>
        <p:nvSpPr>
          <p:cNvPr id="7" name="Content Placeholder 6">
            <a:extLst>
              <a:ext uri="{FF2B5EF4-FFF2-40B4-BE49-F238E27FC236}">
                <a16:creationId xmlns:a16="http://schemas.microsoft.com/office/drawing/2014/main" id="{B7AE5F43-9BE0-5E69-B15D-651779D3D52A}"/>
              </a:ext>
            </a:extLst>
          </p:cNvPr>
          <p:cNvSpPr>
            <a:spLocks noGrp="1"/>
          </p:cNvSpPr>
          <p:nvPr>
            <p:ph idx="1"/>
          </p:nvPr>
        </p:nvSpPr>
        <p:spPr>
          <a:xfrm>
            <a:off x="1005840" y="3012532"/>
            <a:ext cx="12618720" cy="4399823"/>
          </a:xfrm>
        </p:spPr>
        <p:txBody>
          <a:bodyPr>
            <a:normAutofit fontScale="77500" lnSpcReduction="20000"/>
          </a:bodyPr>
          <a:lstStyle/>
          <a:p>
            <a:pPr marL="0" indent="0">
              <a:buNone/>
            </a:pPr>
            <a:r>
              <a:rPr lang="el"/>
              <a:t>Ατομικό επίπεδο</a:t>
            </a:r>
          </a:p>
          <a:p>
            <a:r>
              <a:rPr lang="el" sz="2640"/>
              <a:t> Μια κρίση στον κυβερνοχώρο μπορεί να οδηγήσει σε απώλεια προσωπικών δεδομένων, κλοπή ταυτότητας, οικονομική απώλεια και σημαντική παραβίαση του απορρήτου. Τα άτομα μπορεί να βρουν τα προσωπικά τους στοιχεία παραβιβασμένα, οδηγώντας σε μακροπρόθεσμες επιπτώσεις στην οικονομική και προσωπική τους ζωή</a:t>
            </a:r>
          </a:p>
          <a:p>
            <a:pPr marL="0" indent="0">
              <a:buNone/>
            </a:pPr>
            <a:r>
              <a:rPr lang="el"/>
              <a:t>Οργανωτικό επίπεδο,</a:t>
            </a:r>
          </a:p>
          <a:p>
            <a:r>
              <a:rPr lang="el" sz="2640"/>
              <a:t>Η κρίση στον κυβερνοχώρο μπορεί να οδηγήσει σε λειτουργικές διακοπές, οικονομικές απώλειες, νομικές υποχρεώσεις και βλάβη στη φήμη του οργανισμού. Οι επιχειρήσεις και οι κυβερνητικοί οργανισμοί ενδέχεται να αντιμετωπίσουν προκλήσεις για την ανάκαμψη από τέτοιες κρίσεις, επηρεάζοντας τη βιωσιμότητά τους και την ευρύτερη οικονομία.</a:t>
            </a:r>
          </a:p>
          <a:p>
            <a:pPr marL="0" indent="0">
              <a:buNone/>
            </a:pPr>
            <a:r>
              <a:rPr lang="el"/>
              <a:t>Κοινωνικό επίπεδο</a:t>
            </a:r>
          </a:p>
          <a:p>
            <a:r>
              <a:rPr lang="el" sz="2640"/>
              <a:t>Η κρίση στον κυβερνοχώρο μπορεί να υπονομεύσει την εμπιστοσύνη του κοινού στις ψηφιακές υποδομές και θεσμούς. Μπορεί να διαταράξει βασικές υπηρεσίες, όπως η υγειονομική περίθαλψη, οι υπηρεσίες κοινής ωφέλειας και οι κρατικές υπηρεσίες, επηρεάζοντας την καθημερινή ζωή των πολιτών και τη λειτουργία της κοινωνίας</a:t>
            </a:r>
          </a:p>
        </p:txBody>
      </p:sp>
      <p:sp>
        <p:nvSpPr>
          <p:cNvPr id="9" name="TextBox 8">
            <a:extLst>
              <a:ext uri="{FF2B5EF4-FFF2-40B4-BE49-F238E27FC236}">
                <a16:creationId xmlns:a16="http://schemas.microsoft.com/office/drawing/2014/main" id="{5082193A-5544-D8F5-5664-DE7038CB2F81}"/>
              </a:ext>
            </a:extLst>
          </p:cNvPr>
          <p:cNvSpPr txBox="1"/>
          <p:nvPr/>
        </p:nvSpPr>
        <p:spPr>
          <a:xfrm>
            <a:off x="3547872" y="1636752"/>
            <a:ext cx="7315200" cy="1089529"/>
          </a:xfrm>
          <a:prstGeom prst="rect">
            <a:avLst/>
          </a:prstGeom>
          <a:noFill/>
        </p:spPr>
        <p:txBody>
          <a:bodyPr wrap="square">
            <a:spAutoFit/>
          </a:bodyPr>
          <a:lstStyle/>
          <a:p>
            <a:pPr algn="ctr" defTabSz="1097280">
              <a:defRPr/>
            </a:pPr>
            <a:r>
              <a:rPr lang="el" sz="2160" i="1">
                <a:solidFill>
                  <a:srgbClr val="0D0D0D"/>
                </a:solidFill>
                <a:latin typeface="Söhne"/>
              </a:rPr>
              <a:t>Ένα σημαντικό γεγονός κυβερνοασφάλειας που διαταράσσει την κανονική λειτουργία των ψηφιακών συστημάτων, οδηγώντας σε εκτεταμένες επιπτώσεις σε άτομα, οργανισμούς και κοινωνία. - ΕΝΙΣΑ</a:t>
            </a:r>
            <a:endParaRPr lang="en-GB" sz="2160" i="1">
              <a:solidFill>
                <a:prstClr val="black"/>
              </a:solidFill>
              <a:latin typeface="Aptos" panose="02110004020202020204"/>
            </a:endParaRPr>
          </a:p>
        </p:txBody>
      </p:sp>
    </p:spTree>
    <p:custDataLst>
      <p:tags r:id="rId1"/>
    </p:custDataLst>
    <p:extLst>
      <p:ext uri="{BB962C8B-B14F-4D97-AF65-F5344CB8AC3E}">
        <p14:creationId xmlns:p14="http://schemas.microsoft.com/office/powerpoint/2010/main" val="43835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45D463-4878-2CB1-A9E6-91AB8886311F}"/>
              </a:ext>
            </a:extLst>
          </p:cNvPr>
          <p:cNvSpPr>
            <a:spLocks noGrp="1"/>
          </p:cNvSpPr>
          <p:nvPr>
            <p:ph type="title"/>
          </p:nvPr>
        </p:nvSpPr>
        <p:spPr>
          <a:xfrm>
            <a:off x="1005840" y="438150"/>
            <a:ext cx="12618720" cy="1590676"/>
          </a:xfrm>
        </p:spPr>
        <p:txBody>
          <a:bodyPr anchor="ctr">
            <a:normAutofit/>
          </a:bodyPr>
          <a:lstStyle/>
          <a:p>
            <a:r>
              <a:rPr lang="el"/>
              <a:t>Ποιος</a:t>
            </a:r>
            <a:endParaRPr lang="en-GB"/>
          </a:p>
        </p:txBody>
      </p:sp>
      <p:sp>
        <p:nvSpPr>
          <p:cNvPr id="3" name="Text Placeholder 2">
            <a:extLst>
              <a:ext uri="{FF2B5EF4-FFF2-40B4-BE49-F238E27FC236}">
                <a16:creationId xmlns:a16="http://schemas.microsoft.com/office/drawing/2014/main" id="{A07384FE-70C2-4899-6281-A8A249DC3857}"/>
              </a:ext>
            </a:extLst>
          </p:cNvPr>
          <p:cNvSpPr>
            <a:spLocks noGrp="1"/>
          </p:cNvSpPr>
          <p:nvPr>
            <p:ph sz="half" idx="1"/>
          </p:nvPr>
        </p:nvSpPr>
        <p:spPr>
          <a:xfrm>
            <a:off x="1005840" y="2190750"/>
            <a:ext cx="6217920" cy="5221606"/>
          </a:xfrm>
        </p:spPr>
        <p:txBody>
          <a:bodyPr>
            <a:normAutofit/>
          </a:bodyPr>
          <a:lstStyle/>
          <a:p>
            <a:r>
              <a:rPr lang="el"/>
              <a:t>Εντός του Οργανισμού</a:t>
            </a:r>
          </a:p>
          <a:p>
            <a:pPr lvl="1"/>
            <a:r>
              <a:rPr lang="el" sz="3360"/>
              <a:t>Πολιτικές και διαδικασίες</a:t>
            </a:r>
          </a:p>
          <a:p>
            <a:pPr lvl="1"/>
            <a:r>
              <a:rPr lang="el" sz="3360"/>
              <a:t>Ιδιώτες</a:t>
            </a:r>
          </a:p>
          <a:p>
            <a:pPr lvl="1"/>
            <a:r>
              <a:rPr lang="el" sz="3360"/>
              <a:t>Πολιτισμός</a:t>
            </a:r>
          </a:p>
          <a:p>
            <a:endParaRPr lang="nb-NO"/>
          </a:p>
          <a:p>
            <a:r>
              <a:rPr lang="el"/>
              <a:t>Μεταξύ Τομέων</a:t>
            </a:r>
          </a:p>
        </p:txBody>
      </p:sp>
      <p:pic>
        <p:nvPicPr>
          <p:cNvPr id="4098" name="Picture 2">
            <a:extLst>
              <a:ext uri="{FF2B5EF4-FFF2-40B4-BE49-F238E27FC236}">
                <a16:creationId xmlns:a16="http://schemas.microsoft.com/office/drawing/2014/main" id="{8B9390D5-0FE9-061C-ED5D-D830DB23A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13"/>
          <a:stretch/>
        </p:blipFill>
        <p:spPr bwMode="auto">
          <a:xfrm>
            <a:off x="7584958" y="2190750"/>
            <a:ext cx="5861285" cy="5221606"/>
          </a:xfrm>
          <a:prstGeom prst="rect">
            <a:avLst/>
          </a:prstGeom>
          <a:solidFill>
            <a:srgbClr val="FFFFFF"/>
          </a:solidFill>
        </p:spPr>
      </p:pic>
    </p:spTree>
    <p:extLst>
      <p:ext uri="{BB962C8B-B14F-4D97-AF65-F5344CB8AC3E}">
        <p14:creationId xmlns:p14="http://schemas.microsoft.com/office/powerpoint/2010/main" val="1818636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20E61C-8885-234D-8A2D-3BE65EAFAB35}"/>
              </a:ext>
            </a:extLst>
          </p:cNvPr>
          <p:cNvSpPr>
            <a:spLocks noGrp="1"/>
          </p:cNvSpPr>
          <p:nvPr>
            <p:ph type="title"/>
          </p:nvPr>
        </p:nvSpPr>
        <p:spPr>
          <a:xfrm>
            <a:off x="1005840" y="438150"/>
            <a:ext cx="12618720" cy="1590676"/>
          </a:xfrm>
        </p:spPr>
        <p:txBody>
          <a:bodyPr>
            <a:normAutofit fontScale="90000"/>
          </a:bodyPr>
          <a:lstStyle/>
          <a:p>
            <a:r>
              <a:rPr lang="el"/>
              <a:t>https://enisa.europa.eu/sites/default/files/publications/Incident_Management_guide.pdf</a:t>
            </a:r>
          </a:p>
        </p:txBody>
      </p:sp>
      <p:pic>
        <p:nvPicPr>
          <p:cNvPr id="6" name="Picture 5">
            <a:extLst>
              <a:ext uri="{FF2B5EF4-FFF2-40B4-BE49-F238E27FC236}">
                <a16:creationId xmlns:a16="http://schemas.microsoft.com/office/drawing/2014/main" id="{94C14621-84D1-BBA8-AC2F-2A68AFDCF058}"/>
              </a:ext>
            </a:extLst>
          </p:cNvPr>
          <p:cNvPicPr>
            <a:picLocks noChangeAspect="1"/>
          </p:cNvPicPr>
          <p:nvPr/>
        </p:nvPicPr>
        <p:blipFill>
          <a:blip r:embed="rId2"/>
          <a:srcRect t="27358" r="-3" b="2310"/>
          <a:stretch>
            <a:fillRect/>
          </a:stretch>
        </p:blipFill>
        <p:spPr>
          <a:xfrm>
            <a:off x="1005840" y="2190750"/>
            <a:ext cx="6217920" cy="5221606"/>
          </a:xfrm>
          <a:prstGeom prst="rect">
            <a:avLst/>
          </a:prstGeom>
          <a:noFill/>
        </p:spPr>
      </p:pic>
      <p:sp>
        <p:nvSpPr>
          <p:cNvPr id="13" name="Content Placeholder 3">
            <a:extLst>
              <a:ext uri="{FF2B5EF4-FFF2-40B4-BE49-F238E27FC236}">
                <a16:creationId xmlns:a16="http://schemas.microsoft.com/office/drawing/2014/main" id="{2569DF02-3AF2-7A66-0E3B-99D498F44562}"/>
              </a:ext>
            </a:extLst>
          </p:cNvPr>
          <p:cNvSpPr>
            <a:spLocks noGrp="1"/>
          </p:cNvSpPr>
          <p:nvPr>
            <p:ph sz="half" idx="2"/>
          </p:nvPr>
        </p:nvSpPr>
        <p:spPr>
          <a:xfrm>
            <a:off x="7406640" y="2190750"/>
            <a:ext cx="6217920" cy="5221606"/>
          </a:xfrm>
        </p:spPr>
        <p:txBody>
          <a:bodyPr/>
          <a:lstStyle/>
          <a:p>
            <a:endParaRPr lang="en-US"/>
          </a:p>
        </p:txBody>
      </p:sp>
      <p:pic>
        <p:nvPicPr>
          <p:cNvPr id="8" name="Picture 7">
            <a:extLst>
              <a:ext uri="{FF2B5EF4-FFF2-40B4-BE49-F238E27FC236}">
                <a16:creationId xmlns:a16="http://schemas.microsoft.com/office/drawing/2014/main" id="{A5BF0F66-983C-65A8-A5FD-5908E55949EC}"/>
              </a:ext>
            </a:extLst>
          </p:cNvPr>
          <p:cNvPicPr>
            <a:picLocks noChangeAspect="1"/>
          </p:cNvPicPr>
          <p:nvPr/>
        </p:nvPicPr>
        <p:blipFill>
          <a:blip r:embed="rId3"/>
          <a:stretch>
            <a:fillRect/>
          </a:stretch>
        </p:blipFill>
        <p:spPr>
          <a:xfrm>
            <a:off x="7590115" y="0"/>
            <a:ext cx="6814138" cy="8229600"/>
          </a:xfrm>
          <a:prstGeom prst="rect">
            <a:avLst/>
          </a:prstGeom>
        </p:spPr>
      </p:pic>
    </p:spTree>
    <p:extLst>
      <p:ext uri="{BB962C8B-B14F-4D97-AF65-F5344CB8AC3E}">
        <p14:creationId xmlns:p14="http://schemas.microsoft.com/office/powerpoint/2010/main" val="210853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3E1C-6740-1009-C615-6F84A44C022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F2A6238-5974-AF9D-0504-158F50A37BCB}"/>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C3C531C9-E3F2-084A-8441-51DD0BDFE34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1BD652F7-28DE-3F34-E342-325C079491DB}"/>
              </a:ext>
            </a:extLst>
          </p:cNvPr>
          <p:cNvPicPr>
            <a:picLocks noChangeAspect="1"/>
          </p:cNvPicPr>
          <p:nvPr/>
        </p:nvPicPr>
        <p:blipFill>
          <a:blip r:embed="rId4"/>
          <a:stretch>
            <a:fillRect/>
          </a:stretch>
        </p:blipFill>
        <p:spPr>
          <a:xfrm>
            <a:off x="134628" y="200871"/>
            <a:ext cx="8996665" cy="7590580"/>
          </a:xfrm>
          <a:prstGeom prst="rect">
            <a:avLst/>
          </a:prstGeom>
        </p:spPr>
      </p:pic>
      <p:pic>
        <p:nvPicPr>
          <p:cNvPr id="8" name="Picture 7">
            <a:extLst>
              <a:ext uri="{FF2B5EF4-FFF2-40B4-BE49-F238E27FC236}">
                <a16:creationId xmlns:a16="http://schemas.microsoft.com/office/drawing/2014/main" id="{42DFF89E-933E-1C6F-5D11-3F56B1B42652}"/>
              </a:ext>
            </a:extLst>
          </p:cNvPr>
          <p:cNvPicPr>
            <a:picLocks noChangeAspect="1"/>
          </p:cNvPicPr>
          <p:nvPr/>
        </p:nvPicPr>
        <p:blipFill>
          <a:blip r:embed="rId5"/>
          <a:stretch>
            <a:fillRect/>
          </a:stretch>
        </p:blipFill>
        <p:spPr>
          <a:xfrm>
            <a:off x="5815339" y="0"/>
            <a:ext cx="8815062" cy="8229600"/>
          </a:xfrm>
          <a:prstGeom prst="rect">
            <a:avLst/>
          </a:prstGeom>
        </p:spPr>
      </p:pic>
      <p:pic>
        <p:nvPicPr>
          <p:cNvPr id="10" name="Picture 9">
            <a:extLst>
              <a:ext uri="{FF2B5EF4-FFF2-40B4-BE49-F238E27FC236}">
                <a16:creationId xmlns:a16="http://schemas.microsoft.com/office/drawing/2014/main" id="{4B4D2FFE-4116-38E7-C38A-EE452F17467B}"/>
              </a:ext>
            </a:extLst>
          </p:cNvPr>
          <p:cNvPicPr>
            <a:picLocks noChangeAspect="1"/>
          </p:cNvPicPr>
          <p:nvPr/>
        </p:nvPicPr>
        <p:blipFill>
          <a:blip r:embed="rId6"/>
          <a:stretch>
            <a:fillRect/>
          </a:stretch>
        </p:blipFill>
        <p:spPr>
          <a:xfrm>
            <a:off x="2428193" y="2765872"/>
            <a:ext cx="9774014" cy="2697857"/>
          </a:xfrm>
          <a:prstGeom prst="rect">
            <a:avLst/>
          </a:prstGeom>
        </p:spPr>
      </p:pic>
    </p:spTree>
    <p:custDataLst>
      <p:tags r:id="rId1"/>
    </p:custDataLst>
    <p:extLst>
      <p:ext uri="{BB962C8B-B14F-4D97-AF65-F5344CB8AC3E}">
        <p14:creationId xmlns:p14="http://schemas.microsoft.com/office/powerpoint/2010/main" val="317681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D566-617B-3E9A-A39A-FE8D4FEEB0E7}"/>
              </a:ext>
            </a:extLst>
          </p:cNvPr>
          <p:cNvSpPr>
            <a:spLocks noGrp="1"/>
          </p:cNvSpPr>
          <p:nvPr>
            <p:ph type="title"/>
          </p:nvPr>
        </p:nvSpPr>
        <p:spPr/>
        <p:txBody>
          <a:bodyPr/>
          <a:lstStyle/>
          <a:p>
            <a:r>
              <a:rPr lang="el"/>
              <a:t>Ίσως χρειαζόμαστε μια κοινή γλώσσα</a:t>
            </a:r>
            <a:endParaRPr lang="en-GB"/>
          </a:p>
        </p:txBody>
      </p:sp>
      <p:sp>
        <p:nvSpPr>
          <p:cNvPr id="3" name="Content Placeholder 2">
            <a:extLst>
              <a:ext uri="{FF2B5EF4-FFF2-40B4-BE49-F238E27FC236}">
                <a16:creationId xmlns:a16="http://schemas.microsoft.com/office/drawing/2014/main" id="{7BCD97F1-A841-EB12-C74D-49C9EF39D6BD}"/>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684CD00C-E8D6-0B0A-0191-1CA47226AAF8}"/>
              </a:ext>
            </a:extLst>
          </p:cNvPr>
          <p:cNvPicPr>
            <a:picLocks noChangeAspect="1"/>
          </p:cNvPicPr>
          <p:nvPr/>
        </p:nvPicPr>
        <p:blipFill>
          <a:blip r:embed="rId2"/>
          <a:stretch>
            <a:fillRect/>
          </a:stretch>
        </p:blipFill>
        <p:spPr>
          <a:xfrm>
            <a:off x="488045" y="1752601"/>
            <a:ext cx="6827155" cy="6038850"/>
          </a:xfrm>
          <a:prstGeom prst="rect">
            <a:avLst/>
          </a:prstGeom>
        </p:spPr>
      </p:pic>
      <p:pic>
        <p:nvPicPr>
          <p:cNvPr id="10" name="Picture 9">
            <a:extLst>
              <a:ext uri="{FF2B5EF4-FFF2-40B4-BE49-F238E27FC236}">
                <a16:creationId xmlns:a16="http://schemas.microsoft.com/office/drawing/2014/main" id="{987703FB-FE9F-B992-322E-A2C6182BC421}"/>
              </a:ext>
            </a:extLst>
          </p:cNvPr>
          <p:cNvPicPr>
            <a:picLocks noChangeAspect="1"/>
          </p:cNvPicPr>
          <p:nvPr/>
        </p:nvPicPr>
        <p:blipFill>
          <a:blip r:embed="rId3"/>
          <a:stretch>
            <a:fillRect/>
          </a:stretch>
        </p:blipFill>
        <p:spPr>
          <a:xfrm>
            <a:off x="7188432" y="1431260"/>
            <a:ext cx="7441968" cy="2126276"/>
          </a:xfrm>
          <a:prstGeom prst="rect">
            <a:avLst/>
          </a:prstGeom>
        </p:spPr>
      </p:pic>
      <p:pic>
        <p:nvPicPr>
          <p:cNvPr id="12" name="Picture 11">
            <a:extLst>
              <a:ext uri="{FF2B5EF4-FFF2-40B4-BE49-F238E27FC236}">
                <a16:creationId xmlns:a16="http://schemas.microsoft.com/office/drawing/2014/main" id="{F5AB2B52-F5B4-AE84-36E0-EFD21CCA3D29}"/>
              </a:ext>
            </a:extLst>
          </p:cNvPr>
          <p:cNvPicPr>
            <a:picLocks noChangeAspect="1"/>
          </p:cNvPicPr>
          <p:nvPr/>
        </p:nvPicPr>
        <p:blipFill>
          <a:blip r:embed="rId4"/>
          <a:stretch>
            <a:fillRect/>
          </a:stretch>
        </p:blipFill>
        <p:spPr>
          <a:xfrm>
            <a:off x="7188432" y="2386723"/>
            <a:ext cx="7350516" cy="2720719"/>
          </a:xfrm>
          <a:prstGeom prst="rect">
            <a:avLst/>
          </a:prstGeom>
        </p:spPr>
      </p:pic>
      <p:pic>
        <p:nvPicPr>
          <p:cNvPr id="14" name="Picture 13">
            <a:extLst>
              <a:ext uri="{FF2B5EF4-FFF2-40B4-BE49-F238E27FC236}">
                <a16:creationId xmlns:a16="http://schemas.microsoft.com/office/drawing/2014/main" id="{3FF0A802-44F1-F40D-8938-685CAB39D93F}"/>
              </a:ext>
            </a:extLst>
          </p:cNvPr>
          <p:cNvPicPr>
            <a:picLocks noChangeAspect="1"/>
          </p:cNvPicPr>
          <p:nvPr/>
        </p:nvPicPr>
        <p:blipFill>
          <a:blip r:embed="rId5"/>
          <a:stretch>
            <a:fillRect/>
          </a:stretch>
        </p:blipFill>
        <p:spPr>
          <a:xfrm>
            <a:off x="7188433" y="3915433"/>
            <a:ext cx="7236200" cy="1588992"/>
          </a:xfrm>
          <a:prstGeom prst="rect">
            <a:avLst/>
          </a:prstGeom>
        </p:spPr>
      </p:pic>
      <p:pic>
        <p:nvPicPr>
          <p:cNvPr id="16" name="Picture 15">
            <a:extLst>
              <a:ext uri="{FF2B5EF4-FFF2-40B4-BE49-F238E27FC236}">
                <a16:creationId xmlns:a16="http://schemas.microsoft.com/office/drawing/2014/main" id="{D1C846F6-E732-E03D-D4D5-59A9399ACD38}"/>
              </a:ext>
            </a:extLst>
          </p:cNvPr>
          <p:cNvPicPr>
            <a:picLocks noChangeAspect="1"/>
          </p:cNvPicPr>
          <p:nvPr/>
        </p:nvPicPr>
        <p:blipFill>
          <a:blip r:embed="rId6"/>
          <a:stretch>
            <a:fillRect/>
          </a:stretch>
        </p:blipFill>
        <p:spPr>
          <a:xfrm>
            <a:off x="7068400" y="4801553"/>
            <a:ext cx="7590580" cy="1977666"/>
          </a:xfrm>
          <a:prstGeom prst="rect">
            <a:avLst/>
          </a:prstGeom>
        </p:spPr>
      </p:pic>
      <p:pic>
        <p:nvPicPr>
          <p:cNvPr id="18" name="Picture 17">
            <a:extLst>
              <a:ext uri="{FF2B5EF4-FFF2-40B4-BE49-F238E27FC236}">
                <a16:creationId xmlns:a16="http://schemas.microsoft.com/office/drawing/2014/main" id="{B8320E44-4037-BF7C-124C-2E83A1043A7C}"/>
              </a:ext>
            </a:extLst>
          </p:cNvPr>
          <p:cNvPicPr>
            <a:picLocks noChangeAspect="1"/>
          </p:cNvPicPr>
          <p:nvPr/>
        </p:nvPicPr>
        <p:blipFill>
          <a:blip r:embed="rId7"/>
          <a:stretch>
            <a:fillRect/>
          </a:stretch>
        </p:blipFill>
        <p:spPr>
          <a:xfrm>
            <a:off x="7188433" y="5767351"/>
            <a:ext cx="7819211" cy="960254"/>
          </a:xfrm>
          <a:prstGeom prst="rect">
            <a:avLst/>
          </a:prstGeom>
        </p:spPr>
      </p:pic>
      <p:pic>
        <p:nvPicPr>
          <p:cNvPr id="22" name="Picture 21">
            <a:extLst>
              <a:ext uri="{FF2B5EF4-FFF2-40B4-BE49-F238E27FC236}">
                <a16:creationId xmlns:a16="http://schemas.microsoft.com/office/drawing/2014/main" id="{95E2FEC4-F652-601B-B2EB-89CEFC8CA29F}"/>
              </a:ext>
            </a:extLst>
          </p:cNvPr>
          <p:cNvPicPr>
            <a:picLocks noChangeAspect="1"/>
          </p:cNvPicPr>
          <p:nvPr/>
        </p:nvPicPr>
        <p:blipFill>
          <a:blip r:embed="rId8"/>
          <a:stretch>
            <a:fillRect/>
          </a:stretch>
        </p:blipFill>
        <p:spPr>
          <a:xfrm>
            <a:off x="7315201" y="6664560"/>
            <a:ext cx="7453400" cy="1028844"/>
          </a:xfrm>
          <a:prstGeom prst="rect">
            <a:avLst/>
          </a:prstGeom>
        </p:spPr>
      </p:pic>
    </p:spTree>
    <p:extLst>
      <p:ext uri="{BB962C8B-B14F-4D97-AF65-F5344CB8AC3E}">
        <p14:creationId xmlns:p14="http://schemas.microsoft.com/office/powerpoint/2010/main" val="174201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AD8D-B8F9-2695-63A2-B0F95D9BB0B6}"/>
              </a:ext>
            </a:extLst>
          </p:cNvPr>
          <p:cNvSpPr>
            <a:spLocks noGrp="1"/>
          </p:cNvSpPr>
          <p:nvPr>
            <p:ph type="title"/>
          </p:nvPr>
        </p:nvSpPr>
        <p:spPr>
          <a:xfrm>
            <a:off x="1581374" y="712040"/>
            <a:ext cx="12550306" cy="916320"/>
          </a:xfrm>
        </p:spPr>
        <p:txBody>
          <a:bodyPr>
            <a:normAutofit/>
          </a:bodyPr>
          <a:lstStyle/>
          <a:p>
            <a:endParaRPr lang="en-GB"/>
          </a:p>
        </p:txBody>
      </p:sp>
      <p:sp>
        <p:nvSpPr>
          <p:cNvPr id="3" name="Text Placeholder 2">
            <a:extLst>
              <a:ext uri="{FF2B5EF4-FFF2-40B4-BE49-F238E27FC236}">
                <a16:creationId xmlns:a16="http://schemas.microsoft.com/office/drawing/2014/main" id="{05BD8853-D43D-3B48-9150-07832A2DF2F2}"/>
              </a:ext>
            </a:extLst>
          </p:cNvPr>
          <p:cNvSpPr>
            <a:spLocks noGrp="1"/>
          </p:cNvSpPr>
          <p:nvPr>
            <p:ph type="body" idx="1"/>
          </p:nvPr>
        </p:nvSpPr>
        <p:spPr>
          <a:xfrm>
            <a:off x="498720" y="6393880"/>
            <a:ext cx="13632960" cy="916320"/>
          </a:xfrm>
        </p:spPr>
        <p:txBody>
          <a:bodyPr>
            <a:normAutofit fontScale="92500" lnSpcReduction="20000"/>
          </a:bodyPr>
          <a:lstStyle/>
          <a:p>
            <a:r>
              <a:rPr lang="el"/>
              <a:t>  https://www.enisa.europa.eu/publications/european-cybersecurity-skills-framework-ecsf</a:t>
            </a:r>
          </a:p>
        </p:txBody>
      </p:sp>
      <p:pic>
        <p:nvPicPr>
          <p:cNvPr id="5" name="Picture 4">
            <a:extLst>
              <a:ext uri="{FF2B5EF4-FFF2-40B4-BE49-F238E27FC236}">
                <a16:creationId xmlns:a16="http://schemas.microsoft.com/office/drawing/2014/main" id="{2E0D7F04-208A-A797-83A9-5F28F649680F}"/>
              </a:ext>
            </a:extLst>
          </p:cNvPr>
          <p:cNvPicPr>
            <a:picLocks noChangeAspect="1"/>
          </p:cNvPicPr>
          <p:nvPr/>
        </p:nvPicPr>
        <p:blipFill>
          <a:blip r:embed="rId2"/>
          <a:stretch>
            <a:fillRect/>
          </a:stretch>
        </p:blipFill>
        <p:spPr>
          <a:xfrm>
            <a:off x="1495313" y="877987"/>
            <a:ext cx="12426138" cy="5515892"/>
          </a:xfrm>
          <a:prstGeom prst="rect">
            <a:avLst/>
          </a:prstGeom>
        </p:spPr>
      </p:pic>
    </p:spTree>
    <p:extLst>
      <p:ext uri="{BB962C8B-B14F-4D97-AF65-F5344CB8AC3E}">
        <p14:creationId xmlns:p14="http://schemas.microsoft.com/office/powerpoint/2010/main" val="832451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0AB234-8DA8-9E67-632A-40811E07DF58}"/>
              </a:ext>
            </a:extLst>
          </p:cNvPr>
          <p:cNvSpPr>
            <a:spLocks noGrp="1"/>
          </p:cNvSpPr>
          <p:nvPr>
            <p:ph type="body" sz="quarter" idx="13"/>
          </p:nvPr>
        </p:nvSpPr>
        <p:spPr/>
        <p:txBody>
          <a:bodyPr/>
          <a:lstStyle/>
          <a:p>
            <a:r>
              <a:rPr lang="el"/>
              <a:t>Θαλάσσια ασφάλεια στον κυβερνοχώρο</a:t>
            </a:r>
            <a:endParaRPr lang="nb-NO"/>
          </a:p>
        </p:txBody>
      </p:sp>
      <p:sp>
        <p:nvSpPr>
          <p:cNvPr id="6" name="Text Placeholder 5">
            <a:extLst>
              <a:ext uri="{FF2B5EF4-FFF2-40B4-BE49-F238E27FC236}">
                <a16:creationId xmlns:a16="http://schemas.microsoft.com/office/drawing/2014/main" id="{7CED3F17-543D-A5A5-79D2-79624459BEBD}"/>
              </a:ext>
            </a:extLst>
          </p:cNvPr>
          <p:cNvSpPr>
            <a:spLocks noGrp="1"/>
          </p:cNvSpPr>
          <p:nvPr>
            <p:ph type="body" sz="quarter" idx="14"/>
          </p:nvPr>
        </p:nvSpPr>
        <p:spPr>
          <a:xfrm>
            <a:off x="970207" y="1954531"/>
            <a:ext cx="6882205" cy="4968240"/>
          </a:xfrm>
        </p:spPr>
        <p:txBody>
          <a:bodyPr/>
          <a:lstStyle/>
          <a:p>
            <a:r>
              <a:rPr lang="el"/>
              <a:t>Η ικανότητα προστασίας ή υπεράσπισης της χρήσης του κυβερνοχώρου από κυβερνοεπιθέσεις. (NIST, 2019)</a:t>
            </a:r>
            <a:endParaRPr lang="nb-NO"/>
          </a:p>
          <a:p>
            <a:r>
              <a:rPr lang="el"/>
              <a:t>ENISA (2011)</a:t>
            </a:r>
          </a:p>
          <a:p>
            <a:pPr lvl="1"/>
            <a:r>
              <a:rPr lang="el"/>
              <a:t>«Βασικά ευρήματα αυτού του εργαστηρίου ήταν ότι η θαλάσσια κυβερνοασφάλεια βρίσκεται σε χαμηλό έως ανύπαρκτο επίπεδο λόγω, μεταξύ άλλων, του μικρού αριθμού γνωστών περιστατικών κυβερνοασφάλειας, της έλλειψης δημοσιότητας για αυτά και της απουσίας μηχανισμών για τον εντοπισμό των περιστατικών»</a:t>
            </a:r>
          </a:p>
        </p:txBody>
      </p:sp>
      <p:sp>
        <p:nvSpPr>
          <p:cNvPr id="4" name="Slide Number Placeholder 3">
            <a:extLst>
              <a:ext uri="{FF2B5EF4-FFF2-40B4-BE49-F238E27FC236}">
                <a16:creationId xmlns:a16="http://schemas.microsoft.com/office/drawing/2014/main" id="{C554C04B-028F-A8CE-9992-1CF25A876EC9}"/>
              </a:ext>
            </a:extLst>
          </p:cNvPr>
          <p:cNvSpPr>
            <a:spLocks noGrp="1"/>
          </p:cNvSpPr>
          <p:nvPr>
            <p:ph type="sldNum" idx="4294967295"/>
          </p:nvPr>
        </p:nvSpPr>
        <p:spPr>
          <a:xfrm>
            <a:off x="13752196" y="7461886"/>
            <a:ext cx="878204" cy="628650"/>
          </a:xfrm>
          <a:prstGeom prst="rect">
            <a:avLst/>
          </a:prstGeom>
        </p:spPr>
        <p:txBody>
          <a:bodyPr/>
          <a:lstStyle/>
          <a:p>
            <a:pPr defTabSz="1097280" eaLnBrk="0" fontAlgn="base" hangingPunct="0">
              <a:spcBef>
                <a:spcPct val="0"/>
              </a:spcBef>
              <a:spcAft>
                <a:spcPct val="0"/>
              </a:spcAft>
            </a:pPr>
            <a:fld id="{00000000-1234-1234-1234-123412341234}" type="slidenum">
              <a:rPr lang="en-GB" sz="2160">
                <a:solidFill>
                  <a:srgbClr val="000000"/>
                </a:solidFill>
                <a:latin typeface="Calibri" pitchFamily="34" charset="0"/>
              </a:rPr>
              <a:pPr defTabSz="1097280" eaLnBrk="0" fontAlgn="base" hangingPunct="0">
                <a:spcBef>
                  <a:spcPct val="0"/>
                </a:spcBef>
                <a:spcAft>
                  <a:spcPct val="0"/>
                </a:spcAft>
              </a:pPr>
              <a:t>6</a:t>
            </a:fld>
            <a:endParaRPr lang="en-GB" sz="2160">
              <a:solidFill>
                <a:srgbClr val="000000"/>
              </a:solidFill>
              <a:latin typeface="Calibri" pitchFamily="34" charset="0"/>
            </a:endParaRPr>
          </a:p>
        </p:txBody>
      </p:sp>
      <p:sp>
        <p:nvSpPr>
          <p:cNvPr id="8" name="TextBox 7">
            <a:extLst>
              <a:ext uri="{FF2B5EF4-FFF2-40B4-BE49-F238E27FC236}">
                <a16:creationId xmlns:a16="http://schemas.microsoft.com/office/drawing/2014/main" id="{79CE989C-DBFD-2396-378B-E146A85D3353}"/>
              </a:ext>
            </a:extLst>
          </p:cNvPr>
          <p:cNvSpPr txBox="1"/>
          <p:nvPr/>
        </p:nvSpPr>
        <p:spPr>
          <a:xfrm>
            <a:off x="8086389" y="1806794"/>
            <a:ext cx="6307342" cy="2751522"/>
          </a:xfrm>
          <a:prstGeom prst="rect">
            <a:avLst/>
          </a:prstGeom>
          <a:noFill/>
        </p:spPr>
        <p:txBody>
          <a:bodyPr wrap="square">
            <a:spAutoFit/>
          </a:bodyPr>
          <a:lstStyle/>
          <a:p>
            <a:pPr defTabSz="1097280" eaLnBrk="0" fontAlgn="base" hangingPunct="0">
              <a:spcBef>
                <a:spcPct val="0"/>
              </a:spcBef>
              <a:spcAft>
                <a:spcPct val="0"/>
              </a:spcAft>
            </a:pPr>
            <a:r>
              <a:rPr lang="el" sz="2160" i="1">
                <a:solidFill>
                  <a:srgbClr val="000000"/>
                </a:solidFill>
                <a:latin typeface="Calibri" pitchFamily="34" charset="0"/>
              </a:rPr>
              <a:t>Σύμφωνα με όσα γνωρίζουμε μέχρι στιγμής και τις σχετικές μελέτες, σχεδόν το 80% των ναυτικών ατυχημάτων προκαλούνται, τουλάχιστον εν μέρει, από ανθρώπινο λάθος. Αυτή η παραδοχή ισχύει και για την ασφάλεια στον κυβερνοχώρο στη θάλασσα. Στο πλαίσιο αυτό, απαιτείται εκπαίδευση και ευαισθητοποίηση για την πρόληψη κυβερνοεπιθέσεων, προκειμένου το προσωπικό της ναυτιλίας να είναι σε θέση να εντοπίζει και να εξαλείφει τις κυβερνοαπειλές</a:t>
            </a:r>
            <a:endParaRPr lang="nb-NO" sz="2160" i="1">
              <a:solidFill>
                <a:srgbClr val="000000"/>
              </a:solidFill>
              <a:latin typeface="Calibri" pitchFamily="34" charset="0"/>
            </a:endParaRPr>
          </a:p>
        </p:txBody>
      </p:sp>
    </p:spTree>
    <p:custDataLst>
      <p:tags r:id="rId1"/>
    </p:custDataLst>
    <p:extLst>
      <p:ext uri="{BB962C8B-B14F-4D97-AF65-F5344CB8AC3E}">
        <p14:creationId xmlns:p14="http://schemas.microsoft.com/office/powerpoint/2010/main" val="345684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0E2F-AE05-EA1D-E058-9B11F53CCF00}"/>
              </a:ext>
            </a:extLst>
          </p:cNvPr>
          <p:cNvSpPr>
            <a:spLocks noGrp="1"/>
          </p:cNvSpPr>
          <p:nvPr>
            <p:ph type="title"/>
          </p:nvPr>
        </p:nvSpPr>
        <p:spPr>
          <a:xfrm>
            <a:off x="1005840" y="438150"/>
            <a:ext cx="12618720" cy="1590676"/>
          </a:xfrm>
        </p:spPr>
        <p:txBody>
          <a:bodyPr anchor="ctr">
            <a:normAutofit/>
          </a:bodyPr>
          <a:lstStyle/>
          <a:p>
            <a:r>
              <a:rPr lang="el"/>
              <a:t>Ευρωπαϊκό πλαίσιο δεξιοτήτων κυβερνοασφάλειας (ECSF) του ENISA</a:t>
            </a:r>
          </a:p>
        </p:txBody>
      </p:sp>
      <p:sp>
        <p:nvSpPr>
          <p:cNvPr id="3" name="Text Placeholder 2">
            <a:extLst>
              <a:ext uri="{FF2B5EF4-FFF2-40B4-BE49-F238E27FC236}">
                <a16:creationId xmlns:a16="http://schemas.microsoft.com/office/drawing/2014/main" id="{74F60710-3C20-F78D-4D5B-E0B5AE2F107E}"/>
              </a:ext>
            </a:extLst>
          </p:cNvPr>
          <p:cNvSpPr>
            <a:spLocks noGrp="1"/>
          </p:cNvSpPr>
          <p:nvPr>
            <p:ph idx="1"/>
          </p:nvPr>
        </p:nvSpPr>
        <p:spPr>
          <a:xfrm>
            <a:off x="1005840" y="2190750"/>
            <a:ext cx="12618720" cy="5221606"/>
          </a:xfrm>
        </p:spPr>
        <p:txBody>
          <a:bodyPr>
            <a:normAutofit fontScale="85000" lnSpcReduction="10000"/>
          </a:bodyPr>
          <a:lstStyle/>
          <a:p>
            <a:pPr fontAlgn="base">
              <a:spcBef>
                <a:spcPts val="720"/>
              </a:spcBef>
              <a:buFont typeface="+mj-lt"/>
              <a:buAutoNum type="arabicPeriod"/>
            </a:pPr>
            <a:r>
              <a:rPr lang="el" sz="2400"/>
              <a:t>Διασφαλίζει κοινή ορολογία και κοινή αντίληψη μεταξύ της ζήτησης (χώρος εργασίας, προσλήψεις) και της προσφοράς (επαγγελματικά προσόντα, κατάρτιση) των επαγγελματιών στον τομέα της κυβερνοασφάλειας σε ολόκληρη την ΕΕ.</a:t>
            </a:r>
          </a:p>
          <a:p>
            <a:pPr fontAlgn="base">
              <a:spcBef>
                <a:spcPts val="0"/>
              </a:spcBef>
              <a:buFont typeface="+mj-lt"/>
              <a:buAutoNum type="arabicPeriod"/>
            </a:pPr>
            <a:r>
              <a:rPr lang="el" sz="2400"/>
              <a:t>Υποστηρίζει τον προσδιορισμό των κρίσιμων συνόλων δεξιοτήτων που απαιτούνται από την άποψη του εργατικού δυναμικού. Δίνει τη δυνατότητα στους παρόχους προγραμμάτων μάθησης να υποστηρίξουν την ανάπτυξη αυτού του κρίσιμου συνόλου δεξιοτήτων και βοηθά τους υπεύθυνους χάραξης πολιτικής να υποστηρίξουν στοχευμένες πρωτοβουλίες για τον μετριασμό των κενών που εντοπίζονται στις δεξιότητες.</a:t>
            </a:r>
          </a:p>
          <a:p>
            <a:pPr fontAlgn="base">
              <a:spcBef>
                <a:spcPts val="0"/>
              </a:spcBef>
              <a:buFont typeface="+mj-lt"/>
              <a:buAutoNum type="arabicPeriod"/>
            </a:pPr>
            <a:r>
              <a:rPr lang="el" sz="2400"/>
              <a:t>Διευκολύνει την κατανόηση των κορυφαίων επαγγελματικών ρόλων στον τομέα της κυβερνοασφάλειας και των βασικών δεξιοτήτων που απαιτούν, συμπεριλαμβανομένων των soft skills, μαζί με τις νομοθετικές πτυχές (εάν υπάρχουν</a:t>
            </a:r>
            <a:r>
              <a:rPr lang="el" sz="2400" b="1"/>
              <a:t>). Συγκεκριμένα, δίνει τη δυνατότητα σε μη ειδικούς και τμήματα ανθρώπινου δυναμικού να κατανοήσουν τις απαιτήσεις για τον προγραμματισμό πόρων, τις προσλήψεις και τον προγραμματισμό σταδιοδρομίας για την υποστήριξη της ασφάλειας στον κυβερνοχώρο. </a:t>
            </a:r>
          </a:p>
          <a:p>
            <a:pPr fontAlgn="base">
              <a:spcBef>
                <a:spcPts val="0"/>
              </a:spcBef>
              <a:buFont typeface="+mj-lt"/>
              <a:buAutoNum type="arabicPeriod"/>
            </a:pPr>
            <a:r>
              <a:rPr lang="el" sz="2400"/>
              <a:t>Το πλαίσιο προωθεί την εναρμόνιση στην εκπαίδευση, την κατάρτιση και την ανάπτυξη εργατικού δυναμικού στον τομέα της κυβερνοασφάλειας. Ταυτόχρονα, αυτή η κοινή ευρωπαϊκή γλώσσα στο πλαίσιο των δεξιοτήτων και των ρόλων στον τομέα της κυβερνοασφάλειας συνδέεται καλά με ολόκληρο τον επαγγελματικό τομέα των ΤΠΕ.</a:t>
            </a:r>
          </a:p>
          <a:p>
            <a:pPr fontAlgn="base">
              <a:spcBef>
                <a:spcPts val="0"/>
              </a:spcBef>
              <a:spcAft>
                <a:spcPts val="720"/>
              </a:spcAft>
              <a:buFont typeface="+mj-lt"/>
              <a:buAutoNum type="arabicPeriod"/>
            </a:pPr>
            <a:r>
              <a:rPr lang="el" sz="2400"/>
              <a:t>Συμβάλλει στην επίτευξη ενισχυμένης θωράκισης έναντι κυβερνοεπιθέσεων και στην εγγύηση ασφαλών συστημάτων πληροφορικής (Πληροφορικής) στην κοινωνία. Παρέχει τυποποιημένη δομή και συμβουλές σχετικά με τον τρόπο υλοποίησης της ανάπτυξης ικανοτήτων στο ευρωπαϊκό εργατικό δυναμικό στον τομέα της κυβερνοασφάλειας.</a:t>
            </a:r>
          </a:p>
          <a:p>
            <a:endParaRPr lang="en-GB" sz="2400"/>
          </a:p>
        </p:txBody>
      </p:sp>
    </p:spTree>
    <p:extLst>
      <p:ext uri="{BB962C8B-B14F-4D97-AF65-F5344CB8AC3E}">
        <p14:creationId xmlns:p14="http://schemas.microsoft.com/office/powerpoint/2010/main" val="1241922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EF781EB-5FF3-AA38-8232-1CB894F6C688}"/>
              </a:ext>
            </a:extLst>
          </p:cNvPr>
          <p:cNvSpPr>
            <a:spLocks noGrp="1"/>
          </p:cNvSpPr>
          <p:nvPr>
            <p:ph type="title"/>
          </p:nvPr>
        </p:nvSpPr>
        <p:spPr/>
        <p:txBody>
          <a:bodyPr/>
          <a:lstStyle/>
          <a:p>
            <a:endParaRPr lang="en-GB"/>
          </a:p>
        </p:txBody>
      </p:sp>
      <p:sp>
        <p:nvSpPr>
          <p:cNvPr id="11" name="Text Placeholder 10">
            <a:extLst>
              <a:ext uri="{FF2B5EF4-FFF2-40B4-BE49-F238E27FC236}">
                <a16:creationId xmlns:a16="http://schemas.microsoft.com/office/drawing/2014/main" id="{FFFB2C84-F51E-E3AD-9777-ED5BD23848DC}"/>
              </a:ext>
            </a:extLst>
          </p:cNvPr>
          <p:cNvSpPr>
            <a:spLocks noGrp="1"/>
          </p:cNvSpPr>
          <p:nvPr>
            <p:ph type="body" idx="1"/>
          </p:nvPr>
        </p:nvSpPr>
        <p:spPr/>
        <p:txBody>
          <a:bodyPr/>
          <a:lstStyle/>
          <a:p>
            <a:r>
              <a:rPr lang="el"/>
              <a:t>Μη ειδικοί</a:t>
            </a:r>
            <a:endParaRPr lang="en-GB"/>
          </a:p>
        </p:txBody>
      </p:sp>
      <p:sp>
        <p:nvSpPr>
          <p:cNvPr id="12" name="Content Placeholder 11">
            <a:extLst>
              <a:ext uri="{FF2B5EF4-FFF2-40B4-BE49-F238E27FC236}">
                <a16:creationId xmlns:a16="http://schemas.microsoft.com/office/drawing/2014/main" id="{88D73D31-8CE4-385B-B660-0F888DC20825}"/>
              </a:ext>
            </a:extLst>
          </p:cNvPr>
          <p:cNvSpPr>
            <a:spLocks noGrp="1"/>
          </p:cNvSpPr>
          <p:nvPr>
            <p:ph sz="half" idx="2"/>
          </p:nvPr>
        </p:nvSpPr>
        <p:spPr/>
        <p:txBody>
          <a:bodyPr/>
          <a:lstStyle/>
          <a:p>
            <a:endParaRPr lang="en-GB"/>
          </a:p>
        </p:txBody>
      </p:sp>
      <p:sp>
        <p:nvSpPr>
          <p:cNvPr id="13" name="Text Placeholder 12">
            <a:extLst>
              <a:ext uri="{FF2B5EF4-FFF2-40B4-BE49-F238E27FC236}">
                <a16:creationId xmlns:a16="http://schemas.microsoft.com/office/drawing/2014/main" id="{34B08C26-E7B4-E5A9-4B9E-97DFF8020B60}"/>
              </a:ext>
            </a:extLst>
          </p:cNvPr>
          <p:cNvSpPr>
            <a:spLocks noGrp="1"/>
          </p:cNvSpPr>
          <p:nvPr>
            <p:ph type="body" sz="quarter" idx="3"/>
          </p:nvPr>
        </p:nvSpPr>
        <p:spPr/>
        <p:txBody>
          <a:bodyPr/>
          <a:lstStyle/>
          <a:p>
            <a:r>
              <a:rPr lang="el"/>
              <a:t>Εμπειρογνώμονες</a:t>
            </a:r>
            <a:endParaRPr lang="en-GB"/>
          </a:p>
        </p:txBody>
      </p:sp>
      <p:sp>
        <p:nvSpPr>
          <p:cNvPr id="14" name="Content Placeholder 13">
            <a:extLst>
              <a:ext uri="{FF2B5EF4-FFF2-40B4-BE49-F238E27FC236}">
                <a16:creationId xmlns:a16="http://schemas.microsoft.com/office/drawing/2014/main" id="{29E627BC-A5AF-EC11-FCA5-FF4C2D45B0D7}"/>
              </a:ext>
            </a:extLst>
          </p:cNvPr>
          <p:cNvSpPr>
            <a:spLocks noGrp="1"/>
          </p:cNvSpPr>
          <p:nvPr>
            <p:ph sz="quarter" idx="4"/>
          </p:nvPr>
        </p:nvSpPr>
        <p:spPr/>
        <p:txBody>
          <a:bodyPr/>
          <a:lstStyle/>
          <a:p>
            <a:endParaRPr lang="en-GB"/>
          </a:p>
        </p:txBody>
      </p:sp>
      <p:pic>
        <p:nvPicPr>
          <p:cNvPr id="1026" name="Picture 2">
            <a:extLst>
              <a:ext uri="{FF2B5EF4-FFF2-40B4-BE49-F238E27FC236}">
                <a16:creationId xmlns:a16="http://schemas.microsoft.com/office/drawing/2014/main" id="{2879DACE-E22A-1C33-4A1D-5DC745A367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196" y="3380395"/>
            <a:ext cx="6196320" cy="38313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45D3ED-6A7B-E05D-AD00-ED010B345D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5200" y="3006091"/>
            <a:ext cx="7212871" cy="4070120"/>
          </a:xfrm>
          <a:prstGeom prst="rect">
            <a:avLst/>
          </a:prstGeom>
        </p:spPr>
      </p:pic>
      <p:sp>
        <p:nvSpPr>
          <p:cNvPr id="15" name="Oval 14">
            <a:extLst>
              <a:ext uri="{FF2B5EF4-FFF2-40B4-BE49-F238E27FC236}">
                <a16:creationId xmlns:a16="http://schemas.microsoft.com/office/drawing/2014/main" id="{C07C8433-9275-72A9-3361-F70152457033}"/>
              </a:ext>
            </a:extLst>
          </p:cNvPr>
          <p:cNvSpPr/>
          <p:nvPr/>
        </p:nvSpPr>
        <p:spPr>
          <a:xfrm>
            <a:off x="102328" y="2300089"/>
            <a:ext cx="7094761" cy="5491362"/>
          </a:xfrm>
          <a:prstGeom prst="ellipse">
            <a:avLst/>
          </a:prstGeom>
          <a:noFill/>
          <a:ln w="38100">
            <a:solidFill>
              <a:srgbClr val="DE1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4866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5236A8-F1B2-682D-B0DE-68D1D3AB8EC9}"/>
              </a:ext>
            </a:extLst>
          </p:cNvPr>
          <p:cNvSpPr>
            <a:spLocks noGrp="1"/>
          </p:cNvSpPr>
          <p:nvPr>
            <p:ph type="title"/>
          </p:nvPr>
        </p:nvSpPr>
        <p:spPr/>
        <p:txBody>
          <a:bodyPr/>
          <a:lstStyle/>
          <a:p>
            <a:pPr algn="ctr"/>
            <a:r>
              <a:rPr lang="el" i="1"/>
              <a:t>Αν δείτε κάτι, </a:t>
            </a:r>
            <a:br>
              <a:rPr lang="nb-NO" i="1"/>
            </a:br>
            <a:r>
              <a:rPr lang="el" i="1"/>
              <a:t>πείτε κάτι</a:t>
            </a:r>
            <a:endParaRPr lang="en-GB" i="1"/>
          </a:p>
        </p:txBody>
      </p:sp>
      <p:sp>
        <p:nvSpPr>
          <p:cNvPr id="8" name="Rectangle 7">
            <a:extLst>
              <a:ext uri="{FF2B5EF4-FFF2-40B4-BE49-F238E27FC236}">
                <a16:creationId xmlns:a16="http://schemas.microsoft.com/office/drawing/2014/main" id="{B5EF1D65-F3A4-9D6F-C1E4-51FAEE6AA60D}"/>
              </a:ext>
            </a:extLst>
          </p:cNvPr>
          <p:cNvSpPr/>
          <p:nvPr/>
        </p:nvSpPr>
        <p:spPr>
          <a:xfrm>
            <a:off x="11960352" y="6266688"/>
            <a:ext cx="2438400" cy="7071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l" sz="2160">
                <a:solidFill>
                  <a:prstClr val="white"/>
                </a:solidFill>
                <a:latin typeface="Aptos" panose="02110004020202020204"/>
              </a:rPr>
              <a:t>Εσωτερική ασφάλεια, 2024</a:t>
            </a:r>
            <a:endParaRPr lang="en-GB" sz="2160">
              <a:solidFill>
                <a:prstClr val="white"/>
              </a:solidFill>
              <a:latin typeface="Aptos" panose="02110004020202020204"/>
            </a:endParaRPr>
          </a:p>
        </p:txBody>
      </p:sp>
    </p:spTree>
    <p:extLst>
      <p:ext uri="{BB962C8B-B14F-4D97-AF65-F5344CB8AC3E}">
        <p14:creationId xmlns:p14="http://schemas.microsoft.com/office/powerpoint/2010/main" val="137244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BF4A-1995-5A0E-6AAD-53BDE85E0B9D}"/>
              </a:ext>
            </a:extLst>
          </p:cNvPr>
          <p:cNvSpPr>
            <a:spLocks noGrp="1"/>
          </p:cNvSpPr>
          <p:nvPr>
            <p:ph type="title"/>
          </p:nvPr>
        </p:nvSpPr>
        <p:spPr>
          <a:xfrm>
            <a:off x="1005840" y="438150"/>
            <a:ext cx="12618720" cy="1590676"/>
          </a:xfrm>
        </p:spPr>
        <p:txBody>
          <a:bodyPr anchor="ctr">
            <a:normAutofit/>
          </a:bodyPr>
          <a:lstStyle/>
          <a:p>
            <a:r>
              <a:rPr lang="el"/>
              <a:t>Τι είναι σημαντικό σε μια κατάσταση κρίσης;</a:t>
            </a:r>
            <a:endParaRPr lang="en-GB"/>
          </a:p>
        </p:txBody>
      </p:sp>
      <p:pic>
        <p:nvPicPr>
          <p:cNvPr id="5" name="Picture 4" descr="3D μαύρα ερωτηματικά με ένα κίτρινο ερωτηματικό">
            <a:extLst>
              <a:ext uri="{FF2B5EF4-FFF2-40B4-BE49-F238E27FC236}">
                <a16:creationId xmlns:a16="http://schemas.microsoft.com/office/drawing/2014/main" id="{11E78224-5670-DCB7-56C4-ABCCD349DE63}"/>
              </a:ext>
            </a:extLst>
          </p:cNvPr>
          <p:cNvPicPr>
            <a:picLocks noChangeAspect="1"/>
          </p:cNvPicPr>
          <p:nvPr/>
        </p:nvPicPr>
        <p:blipFill>
          <a:blip r:embed="rId2"/>
          <a:srcRect l="11793" r="1" b="1"/>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7886901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3881E-F3C6-ECA5-3A32-D9229EA4AFDA}"/>
              </a:ext>
            </a:extLst>
          </p:cNvPr>
          <p:cNvSpPr>
            <a:spLocks noGrp="1"/>
          </p:cNvSpPr>
          <p:nvPr>
            <p:ph type="title"/>
          </p:nvPr>
        </p:nvSpPr>
        <p:spPr/>
        <p:txBody>
          <a:bodyPr/>
          <a:lstStyle/>
          <a:p>
            <a:pPr algn="ctr"/>
            <a:r>
              <a:rPr lang="el" i="1"/>
              <a:t>Απαντήσαμε;</a:t>
            </a:r>
            <a:endParaRPr lang="en-GB" i="1"/>
          </a:p>
        </p:txBody>
      </p:sp>
      <p:sp>
        <p:nvSpPr>
          <p:cNvPr id="3" name="Content Placeholder 2">
            <a:extLst>
              <a:ext uri="{FF2B5EF4-FFF2-40B4-BE49-F238E27FC236}">
                <a16:creationId xmlns:a16="http://schemas.microsoft.com/office/drawing/2014/main" id="{CB68932B-4C27-B476-F30A-4CAEB9BD528F}"/>
              </a:ext>
            </a:extLst>
          </p:cNvPr>
          <p:cNvSpPr>
            <a:spLocks noGrp="1"/>
          </p:cNvSpPr>
          <p:nvPr>
            <p:ph idx="1"/>
          </p:nvPr>
        </p:nvSpPr>
        <p:spPr/>
        <p:txBody>
          <a:bodyPr>
            <a:normAutofit/>
          </a:bodyPr>
          <a:lstStyle/>
          <a:p>
            <a:r>
              <a:rPr lang="el"/>
              <a:t>Τι είναι γνωστό;</a:t>
            </a:r>
          </a:p>
          <a:p>
            <a:pPr lvl="1"/>
            <a:r>
              <a:rPr lang="el"/>
              <a:t>Κατάσταση</a:t>
            </a:r>
          </a:p>
          <a:p>
            <a:pPr lvl="1"/>
            <a:r>
              <a:rPr lang="el"/>
              <a:t>Επίπεδα; (Ατομική, κοινωνική, οργανωτική)</a:t>
            </a:r>
          </a:p>
          <a:p>
            <a:pPr lvl="1"/>
            <a:r>
              <a:rPr lang="el"/>
              <a:t>Επιχειρησιακή συνέχεια</a:t>
            </a:r>
          </a:p>
          <a:p>
            <a:endParaRPr lang="nb-NO"/>
          </a:p>
          <a:p>
            <a:r>
              <a:rPr lang="el"/>
              <a:t>Τι είναι άγνωστο;</a:t>
            </a:r>
          </a:p>
          <a:p>
            <a:pPr lvl="1"/>
            <a:r>
              <a:rPr lang="el"/>
              <a:t>Ξέρουμε τι δεν ξέρουμε;</a:t>
            </a:r>
          </a:p>
          <a:p>
            <a:pPr lvl="1"/>
            <a:endParaRPr lang="nb-NO"/>
          </a:p>
          <a:p>
            <a:r>
              <a:rPr lang="el"/>
              <a:t>Ποια είναι τα προβλεπόμενα αποτελέσματα;</a:t>
            </a:r>
          </a:p>
          <a:p>
            <a:pPr lvl="1"/>
            <a:r>
              <a:rPr lang="el"/>
              <a:t>Και πόσο σίγουροι είμαστε σε αυτές τις «προϋποθέσεις»;</a:t>
            </a:r>
            <a:endParaRPr lang="en-GB"/>
          </a:p>
        </p:txBody>
      </p:sp>
    </p:spTree>
    <p:extLst>
      <p:ext uri="{BB962C8B-B14F-4D97-AF65-F5344CB8AC3E}">
        <p14:creationId xmlns:p14="http://schemas.microsoft.com/office/powerpoint/2010/main" val="2592728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61DC-2B2E-309E-5D49-5278CD5C0C2B}"/>
              </a:ext>
            </a:extLst>
          </p:cNvPr>
          <p:cNvSpPr>
            <a:spLocks noGrp="1"/>
          </p:cNvSpPr>
          <p:nvPr>
            <p:ph type="title"/>
          </p:nvPr>
        </p:nvSpPr>
        <p:spPr/>
        <p:txBody>
          <a:bodyPr/>
          <a:lstStyle/>
          <a:p>
            <a:r>
              <a:rPr lang="el"/>
              <a:t>Η αλήθεια</a:t>
            </a:r>
            <a:endParaRPr lang="en-GB"/>
          </a:p>
        </p:txBody>
      </p:sp>
      <p:sp>
        <p:nvSpPr>
          <p:cNvPr id="3" name="Content Placeholder 2">
            <a:extLst>
              <a:ext uri="{FF2B5EF4-FFF2-40B4-BE49-F238E27FC236}">
                <a16:creationId xmlns:a16="http://schemas.microsoft.com/office/drawing/2014/main" id="{EA9697B4-9071-FE71-0109-9D6AA90E6037}"/>
              </a:ext>
            </a:extLst>
          </p:cNvPr>
          <p:cNvSpPr>
            <a:spLocks noGrp="1"/>
          </p:cNvSpPr>
          <p:nvPr>
            <p:ph idx="1"/>
          </p:nvPr>
        </p:nvSpPr>
        <p:spPr/>
        <p:txBody>
          <a:bodyPr/>
          <a:lstStyle/>
          <a:p>
            <a:r>
              <a:rPr lang="el"/>
              <a:t>Πολιτισμός</a:t>
            </a:r>
          </a:p>
          <a:p>
            <a:r>
              <a:rPr lang="el"/>
              <a:t>Συνεργασία </a:t>
            </a:r>
          </a:p>
          <a:p>
            <a:r>
              <a:rPr lang="el"/>
              <a:t>Επικοινωνία</a:t>
            </a:r>
          </a:p>
          <a:p>
            <a:endParaRPr lang="en-GB"/>
          </a:p>
        </p:txBody>
      </p:sp>
      <p:sp>
        <p:nvSpPr>
          <p:cNvPr id="6" name="Oval 5">
            <a:extLst>
              <a:ext uri="{FF2B5EF4-FFF2-40B4-BE49-F238E27FC236}">
                <a16:creationId xmlns:a16="http://schemas.microsoft.com/office/drawing/2014/main" id="{6583B649-D30E-B571-62B2-80C695A57184}"/>
              </a:ext>
            </a:extLst>
          </p:cNvPr>
          <p:cNvSpPr/>
          <p:nvPr/>
        </p:nvSpPr>
        <p:spPr>
          <a:xfrm>
            <a:off x="9179088" y="438149"/>
            <a:ext cx="4172215" cy="32682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l" sz="3840">
                <a:solidFill>
                  <a:prstClr val="white"/>
                </a:solidFill>
                <a:latin typeface="Aptos" panose="02110004020202020204"/>
              </a:rPr>
              <a:t>Οι </a:t>
            </a:r>
            <a:r>
              <a:rPr lang="el" sz="3840" b="1" u="sng">
                <a:solidFill>
                  <a:prstClr val="white"/>
                </a:solidFill>
                <a:latin typeface="Aptos" panose="02110004020202020204"/>
              </a:rPr>
              <a:t>Πολιτικές και οι Διαδικασίες </a:t>
            </a:r>
            <a:r>
              <a:rPr lang="el" sz="3840">
                <a:solidFill>
                  <a:prstClr val="white"/>
                </a:solidFill>
                <a:latin typeface="Aptos" panose="02110004020202020204"/>
              </a:rPr>
              <a:t>είναι δημόσιες;</a:t>
            </a:r>
            <a:endParaRPr lang="en-GB" sz="3840">
              <a:solidFill>
                <a:prstClr val="white"/>
              </a:solidFill>
              <a:latin typeface="Aptos" panose="02110004020202020204"/>
            </a:endParaRPr>
          </a:p>
        </p:txBody>
      </p:sp>
      <p:sp>
        <p:nvSpPr>
          <p:cNvPr id="8" name="Oval 7">
            <a:extLst>
              <a:ext uri="{FF2B5EF4-FFF2-40B4-BE49-F238E27FC236}">
                <a16:creationId xmlns:a16="http://schemas.microsoft.com/office/drawing/2014/main" id="{00A1AC2A-9CB4-F229-12A9-94776E8F828B}"/>
              </a:ext>
            </a:extLst>
          </p:cNvPr>
          <p:cNvSpPr/>
          <p:nvPr/>
        </p:nvSpPr>
        <p:spPr>
          <a:xfrm>
            <a:off x="463297" y="4328249"/>
            <a:ext cx="4988016" cy="3023899"/>
          </a:xfrm>
          <a:prstGeom prst="ellipse">
            <a:avLst/>
          </a:prstGeom>
          <a:solidFill>
            <a:srgbClr val="2EB0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l" sz="2880">
                <a:solidFill>
                  <a:prstClr val="white"/>
                </a:solidFill>
                <a:latin typeface="Aptos" panose="02110004020202020204"/>
              </a:rPr>
              <a:t>Οι </a:t>
            </a:r>
            <a:r>
              <a:rPr lang="el" sz="2880" b="1" u="sng">
                <a:solidFill>
                  <a:prstClr val="white"/>
                </a:solidFill>
                <a:latin typeface="Aptos" panose="02110004020202020204"/>
              </a:rPr>
              <a:t>εργαζόμενοι καθίστανται υπεύθυνοι ή μέρος της λύσης;</a:t>
            </a:r>
            <a:endParaRPr lang="en-GB" sz="2880">
              <a:solidFill>
                <a:prstClr val="white"/>
              </a:solidFill>
              <a:latin typeface="Aptos" panose="02110004020202020204"/>
            </a:endParaRPr>
          </a:p>
        </p:txBody>
      </p:sp>
      <p:sp>
        <p:nvSpPr>
          <p:cNvPr id="9" name="Oval 8">
            <a:extLst>
              <a:ext uri="{FF2B5EF4-FFF2-40B4-BE49-F238E27FC236}">
                <a16:creationId xmlns:a16="http://schemas.microsoft.com/office/drawing/2014/main" id="{91427E1A-2A8F-6CBE-5930-13DDB8DFC94B}"/>
              </a:ext>
            </a:extLst>
          </p:cNvPr>
          <p:cNvSpPr/>
          <p:nvPr/>
        </p:nvSpPr>
        <p:spPr>
          <a:xfrm>
            <a:off x="9179089" y="5239370"/>
            <a:ext cx="4172216" cy="2334910"/>
          </a:xfrm>
          <a:prstGeom prst="ellipse">
            <a:avLst/>
          </a:prstGeom>
          <a:solidFill>
            <a:srgbClr val="D44A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l" sz="3840">
                <a:solidFill>
                  <a:prstClr val="white"/>
                </a:solidFill>
                <a:latin typeface="Aptos" panose="02110004020202020204"/>
              </a:rPr>
              <a:t>Είναι </a:t>
            </a:r>
            <a:r>
              <a:rPr lang="el" sz="3840" b="1" u="sng">
                <a:solidFill>
                  <a:prstClr val="white"/>
                </a:solidFill>
                <a:latin typeface="Aptos" panose="02110004020202020204"/>
              </a:rPr>
              <a:t>οι ηγέτες πρότυπα</a:t>
            </a:r>
            <a:r>
              <a:rPr lang="el" sz="3840">
                <a:solidFill>
                  <a:prstClr val="white"/>
                </a:solidFill>
                <a:latin typeface="Aptos" panose="02110004020202020204"/>
              </a:rPr>
              <a:t>;</a:t>
            </a:r>
            <a:endParaRPr lang="en-GB" sz="3840">
              <a:solidFill>
                <a:prstClr val="white"/>
              </a:solidFill>
              <a:latin typeface="Aptos" panose="02110004020202020204"/>
            </a:endParaRPr>
          </a:p>
        </p:txBody>
      </p:sp>
      <p:sp>
        <p:nvSpPr>
          <p:cNvPr id="10" name="Oval 9">
            <a:extLst>
              <a:ext uri="{FF2B5EF4-FFF2-40B4-BE49-F238E27FC236}">
                <a16:creationId xmlns:a16="http://schemas.microsoft.com/office/drawing/2014/main" id="{A071CDA7-C67D-FC37-EB0D-B796EF48DEB2}"/>
              </a:ext>
            </a:extLst>
          </p:cNvPr>
          <p:cNvSpPr/>
          <p:nvPr/>
        </p:nvSpPr>
        <p:spPr>
          <a:xfrm>
            <a:off x="5451314" y="3160794"/>
            <a:ext cx="4172216" cy="2334910"/>
          </a:xfrm>
          <a:prstGeom prst="ellipse">
            <a:avLst/>
          </a:prstGeom>
          <a:solidFill>
            <a:srgbClr val="D44A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el" sz="3840">
                <a:solidFill>
                  <a:prstClr val="white"/>
                </a:solidFill>
                <a:latin typeface="Aptos" panose="02110004020202020204"/>
              </a:rPr>
              <a:t>Πόσο </a:t>
            </a:r>
            <a:r>
              <a:rPr lang="el" sz="3840" b="1" u="sng">
                <a:solidFill>
                  <a:prstClr val="white"/>
                </a:solidFill>
                <a:latin typeface="Aptos" panose="02110004020202020204"/>
              </a:rPr>
              <a:t>συχνά</a:t>
            </a:r>
            <a:r>
              <a:rPr lang="el" sz="3840">
                <a:solidFill>
                  <a:prstClr val="white"/>
                </a:solidFill>
                <a:latin typeface="Aptos" panose="02110004020202020204"/>
              </a:rPr>
              <a:t> ασκείται η CS;</a:t>
            </a:r>
            <a:endParaRPr lang="en-GB" sz="3840">
              <a:solidFill>
                <a:prstClr val="white"/>
              </a:solidFill>
              <a:latin typeface="Aptos" panose="02110004020202020204"/>
            </a:endParaRPr>
          </a:p>
        </p:txBody>
      </p:sp>
    </p:spTree>
    <p:custDataLst>
      <p:tags r:id="rId1"/>
    </p:custDataLst>
    <p:extLst>
      <p:ext uri="{BB962C8B-B14F-4D97-AF65-F5344CB8AC3E}">
        <p14:creationId xmlns:p14="http://schemas.microsoft.com/office/powerpoint/2010/main" val="4133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51D6-130A-A20C-39CC-624330B5CF7A}"/>
              </a:ext>
            </a:extLst>
          </p:cNvPr>
          <p:cNvSpPr>
            <a:spLocks noGrp="1"/>
          </p:cNvSpPr>
          <p:nvPr>
            <p:ph type="title"/>
          </p:nvPr>
        </p:nvSpPr>
        <p:spPr>
          <a:xfrm>
            <a:off x="1005840" y="438150"/>
            <a:ext cx="12618720" cy="1590676"/>
          </a:xfrm>
        </p:spPr>
        <p:txBody>
          <a:bodyPr anchor="ctr">
            <a:normAutofit/>
          </a:bodyPr>
          <a:lstStyle/>
          <a:p>
            <a:r>
              <a:rPr lang="el"/>
              <a:t>Τι θέλετε στο </a:t>
            </a:r>
            <a:br>
              <a:rPr lang="nb-NO"/>
            </a:br>
            <a:r>
              <a:rPr lang="el" u="sng"/>
              <a:t>Incidence Reponse</a:t>
            </a:r>
            <a:r>
              <a:rPr lang="el"/>
              <a:t>;</a:t>
            </a:r>
            <a:endParaRPr lang="en-GB"/>
          </a:p>
        </p:txBody>
      </p:sp>
      <p:pic>
        <p:nvPicPr>
          <p:cNvPr id="4" name="Picture 3" descr="Σχοινί δεμένο σε παλιό ξύλινο κιγκλίδωμα">
            <a:extLst>
              <a:ext uri="{FF2B5EF4-FFF2-40B4-BE49-F238E27FC236}">
                <a16:creationId xmlns:a16="http://schemas.microsoft.com/office/drawing/2014/main" id="{84C95268-414C-366A-5A11-384A53F93A31}"/>
              </a:ext>
            </a:extLst>
          </p:cNvPr>
          <p:cNvPicPr>
            <a:picLocks noChangeAspect="1"/>
          </p:cNvPicPr>
          <p:nvPr/>
        </p:nvPicPr>
        <p:blipFill>
          <a:blip r:embed="rId2"/>
          <a:srcRect t="20312" b="17696"/>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13601544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152E-1475-7347-17E3-E8D945B35C3D}"/>
              </a:ext>
            </a:extLst>
          </p:cNvPr>
          <p:cNvSpPr>
            <a:spLocks noGrp="1"/>
          </p:cNvSpPr>
          <p:nvPr>
            <p:ph type="title"/>
          </p:nvPr>
        </p:nvSpPr>
        <p:spPr>
          <a:xfrm>
            <a:off x="1005840" y="438150"/>
            <a:ext cx="12618720" cy="1590676"/>
          </a:xfrm>
        </p:spPr>
        <p:txBody>
          <a:bodyPr anchor="ctr">
            <a:normAutofit/>
          </a:bodyPr>
          <a:lstStyle/>
          <a:p>
            <a:r>
              <a:rPr lang="el"/>
              <a:t>Ετοιμότητα &amp; Ανίχνευση (Ανάλυση)</a:t>
            </a:r>
            <a:endParaRPr lang="en-GB"/>
          </a:p>
        </p:txBody>
      </p:sp>
      <p:pic>
        <p:nvPicPr>
          <p:cNvPr id="5" name="Picture 4" descr="Δείγμα που μεταφέρεται με πιπέτα σε τρυβλίο Petri">
            <a:extLst>
              <a:ext uri="{FF2B5EF4-FFF2-40B4-BE49-F238E27FC236}">
                <a16:creationId xmlns:a16="http://schemas.microsoft.com/office/drawing/2014/main" id="{67EA9F6D-10CD-CD38-3BB4-468F4F3010BD}"/>
              </a:ext>
            </a:extLst>
          </p:cNvPr>
          <p:cNvPicPr>
            <a:picLocks noChangeAspect="1"/>
          </p:cNvPicPr>
          <p:nvPr/>
        </p:nvPicPr>
        <p:blipFill>
          <a:blip r:embed="rId2"/>
          <a:srcRect t="27876" b="16767"/>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1402553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E9B6-968B-49AA-8CE1-BBD669372056}"/>
              </a:ext>
            </a:extLst>
          </p:cNvPr>
          <p:cNvSpPr>
            <a:spLocks noGrp="1"/>
          </p:cNvSpPr>
          <p:nvPr>
            <p:ph type="title"/>
          </p:nvPr>
        </p:nvSpPr>
        <p:spPr>
          <a:xfrm>
            <a:off x="914401" y="1365643"/>
            <a:ext cx="4902798" cy="1682964"/>
          </a:xfrm>
        </p:spPr>
        <p:txBody>
          <a:bodyPr anchor="t">
            <a:normAutofit/>
          </a:bodyPr>
          <a:lstStyle/>
          <a:p>
            <a:r>
              <a:rPr lang="el" sz="3840"/>
              <a:t>Επίγνωση της κατάστασης - Ορισμός</a:t>
            </a:r>
          </a:p>
        </p:txBody>
      </p:sp>
      <p:sp>
        <p:nvSpPr>
          <p:cNvPr id="3" name="Content Placeholder 2">
            <a:extLst>
              <a:ext uri="{FF2B5EF4-FFF2-40B4-BE49-F238E27FC236}">
                <a16:creationId xmlns:a16="http://schemas.microsoft.com/office/drawing/2014/main" id="{F55989E4-A427-4D4A-9390-43BD8042CFE6}"/>
              </a:ext>
            </a:extLst>
          </p:cNvPr>
          <p:cNvSpPr>
            <a:spLocks noGrp="1"/>
          </p:cNvSpPr>
          <p:nvPr>
            <p:ph idx="1"/>
          </p:nvPr>
        </p:nvSpPr>
        <p:spPr>
          <a:xfrm>
            <a:off x="914401" y="3061412"/>
            <a:ext cx="4902798" cy="4309448"/>
          </a:xfrm>
        </p:spPr>
        <p:txBody>
          <a:bodyPr>
            <a:normAutofit/>
          </a:bodyPr>
          <a:lstStyle/>
          <a:p>
            <a:pPr marL="0" indent="0">
              <a:buNone/>
            </a:pPr>
            <a:r>
              <a:rPr lang="el" sz="1680" i="1"/>
              <a:t>«Η αντίληψη των στοιχείων στο περιβάλλον μέσα σε έναν όγκο χρόνου και χώρου, η κατανόηση της σημασίας τους και η προβολή της κατάστασής τους στο εγγύς μέλλον». </a:t>
            </a:r>
            <a:r>
              <a:rPr lang="el" sz="1680"/>
              <a:t>(Endsley, 1988, S. 97)</a:t>
            </a:r>
          </a:p>
          <a:p>
            <a:pPr marL="0" indent="0">
              <a:buNone/>
            </a:pPr>
            <a:endParaRPr lang="en-GB" sz="1680"/>
          </a:p>
          <a:p>
            <a:r>
              <a:rPr lang="el" sz="1680"/>
              <a:t>Κατάγεται από την αεροπορία (πιλότοι, έλεγχος εναέριας κυκλοφορίας)</a:t>
            </a:r>
          </a:p>
          <a:p>
            <a:r>
              <a:rPr lang="el" sz="1680"/>
              <a:t>Πυρηνικές εγκαταστάσεις</a:t>
            </a:r>
          </a:p>
          <a:p>
            <a:r>
              <a:rPr lang="el" sz="1680"/>
              <a:t>Στρατιωτικός τομέας</a:t>
            </a:r>
          </a:p>
          <a:p>
            <a:r>
              <a:rPr lang="el" sz="1680"/>
              <a:t>Αποστολή αμαξοστοιχίας</a:t>
            </a:r>
          </a:p>
          <a:p>
            <a:r>
              <a:rPr lang="el" sz="1680"/>
              <a:t>Πρόγνωση καιρού</a:t>
            </a:r>
          </a:p>
          <a:p>
            <a:r>
              <a:rPr lang="el" sz="1680"/>
              <a:t>Οδήγηση και αυτοματοποιημένα οχήματα</a:t>
            </a:r>
          </a:p>
          <a:p>
            <a:r>
              <a:rPr lang="el" sz="1680"/>
              <a:t>Πιο πρόσφατα: ασφάλεια δικτύου</a:t>
            </a:r>
          </a:p>
        </p:txBody>
      </p:sp>
      <p:pic>
        <p:nvPicPr>
          <p:cNvPr id="5" name="Picture 4" descr="Σφαίρα πλέγματος και κόμβων">
            <a:extLst>
              <a:ext uri="{FF2B5EF4-FFF2-40B4-BE49-F238E27FC236}">
                <a16:creationId xmlns:a16="http://schemas.microsoft.com/office/drawing/2014/main" id="{C884A2DD-13FD-F685-01AF-FDD6A2033C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90127" y="122159"/>
            <a:ext cx="6913660" cy="7248701"/>
          </a:xfrm>
          <a:prstGeom prst="ellipse">
            <a:avLst/>
          </a:prstGeom>
          <a:ln>
            <a:noFill/>
          </a:ln>
          <a:effectLst>
            <a:softEdge rad="112500"/>
          </a:effectLst>
        </p:spPr>
      </p:pic>
    </p:spTree>
    <p:extLst>
      <p:ext uri="{BB962C8B-B14F-4D97-AF65-F5344CB8AC3E}">
        <p14:creationId xmlns:p14="http://schemas.microsoft.com/office/powerpoint/2010/main" val="3141255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FEF7-2EB4-4C43-8F4E-65EEC20F2235}"/>
              </a:ext>
            </a:extLst>
          </p:cNvPr>
          <p:cNvSpPr>
            <a:spLocks noGrp="1"/>
          </p:cNvSpPr>
          <p:nvPr>
            <p:ph type="title"/>
          </p:nvPr>
        </p:nvSpPr>
        <p:spPr>
          <a:xfrm>
            <a:off x="1005840" y="668626"/>
            <a:ext cx="12618720" cy="1360199"/>
          </a:xfrm>
        </p:spPr>
        <p:txBody>
          <a:bodyPr>
            <a:normAutofit/>
          </a:bodyPr>
          <a:lstStyle/>
          <a:p>
            <a:pPr algn="ctr"/>
            <a:r>
              <a:rPr lang="el" sz="6240"/>
              <a:t>Επίπεδα SA</a:t>
            </a:r>
          </a:p>
        </p:txBody>
      </p:sp>
      <p:graphicFrame>
        <p:nvGraphicFramePr>
          <p:cNvPr id="4" name="Plassholder for innhold 3"/>
          <p:cNvGraphicFramePr>
            <a:graphicFrameLocks noGrp="1"/>
          </p:cNvGraphicFramePr>
          <p:nvPr>
            <p:ph idx="1"/>
          </p:nvPr>
        </p:nvGraphicFramePr>
        <p:xfrm>
          <a:off x="1005840" y="2194560"/>
          <a:ext cx="1261872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915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EC6EF3-6CBA-DD46-A7D3-C204E536CC5E}"/>
              </a:ext>
            </a:extLst>
          </p:cNvPr>
          <p:cNvSpPr>
            <a:spLocks noGrp="1"/>
          </p:cNvSpPr>
          <p:nvPr>
            <p:ph type="body" sz="quarter" idx="13"/>
          </p:nvPr>
        </p:nvSpPr>
        <p:spPr/>
        <p:txBody>
          <a:bodyPr/>
          <a:lstStyle/>
          <a:p>
            <a:r>
              <a:rPr lang="el"/>
              <a:t>Εξελίξεις στον τομέα της κυβερνοασφάλειας στον τομέα της ναυτιλίας </a:t>
            </a:r>
          </a:p>
          <a:p>
            <a:r>
              <a:rPr lang="el" sz="1920" b="0"/>
              <a:t>(Ψευτέλης &amp; Χονδροκούκης, 2021)</a:t>
            </a:r>
          </a:p>
        </p:txBody>
      </p:sp>
      <p:sp>
        <p:nvSpPr>
          <p:cNvPr id="3" name="Text Placeholder 2">
            <a:extLst>
              <a:ext uri="{FF2B5EF4-FFF2-40B4-BE49-F238E27FC236}">
                <a16:creationId xmlns:a16="http://schemas.microsoft.com/office/drawing/2014/main" id="{79A490F8-BA23-5236-99BB-93011011173A}"/>
              </a:ext>
            </a:extLst>
          </p:cNvPr>
          <p:cNvSpPr>
            <a:spLocks noGrp="1"/>
          </p:cNvSpPr>
          <p:nvPr>
            <p:ph type="body" sz="quarter" idx="14"/>
          </p:nvPr>
        </p:nvSpPr>
        <p:spPr>
          <a:xfrm>
            <a:off x="1234441" y="1954531"/>
            <a:ext cx="7834256" cy="4968240"/>
          </a:xfrm>
        </p:spPr>
        <p:txBody>
          <a:bodyPr/>
          <a:lstStyle/>
          <a:p>
            <a:r>
              <a:rPr lang="el" sz="1680"/>
              <a:t>Βαλτικό και Διεθνές Ναυτιλιακό Συμβούλιο (BIMCO)</a:t>
            </a:r>
          </a:p>
          <a:p>
            <a:pPr lvl="1"/>
            <a:r>
              <a:rPr lang="el" sz="1680"/>
              <a:t>Εντοπισμός απειλών, εντοπισμός τρωτών σημείων, αξιολόγηση της έκθεσης σε κίνδυνο, ανάπτυξη μέτρων προστασίας και ανίχνευσης, κατάρτιση σχεδίων έκτακτης ανάγκης, αντιμετώπιση και ανάκαμψη από περιστατικά ασφάλειας στον κυβερνοχώρο.</a:t>
            </a:r>
          </a:p>
          <a:p>
            <a:r>
              <a:rPr lang="el" sz="1680"/>
              <a:t>Αξιολόγηση Ναυτιλιακών Κινδύνων στον Κυβερνοχώρο (MaCRA)</a:t>
            </a:r>
          </a:p>
          <a:p>
            <a:pPr lvl="1"/>
            <a:r>
              <a:rPr lang="el" sz="1680"/>
              <a:t>πλαίσιο βασισμένο σε μοντέλα για την αξιολόγηση του θαλάσσιου κινδύνου στον κυβερνοχώρο (Tam, 2019). Έχει αναπτυχθεί ένα πλαίσιο για την ποσοτικοποίηση και την προώθηση των θαλάσσιων κινδύνων στον κυβερνοχώρο:</a:t>
            </a:r>
          </a:p>
          <a:p>
            <a:pPr lvl="2"/>
            <a:r>
              <a:rPr lang="el" sz="1680"/>
              <a:t>Συστήματα Πλοήγησης</a:t>
            </a:r>
          </a:p>
          <a:p>
            <a:pPr lvl="2"/>
            <a:r>
              <a:rPr lang="el" sz="1680"/>
              <a:t>Συστήματα εντοπισμού θέσης</a:t>
            </a:r>
          </a:p>
          <a:p>
            <a:pPr lvl="2"/>
            <a:r>
              <a:rPr lang="el" sz="1680"/>
              <a:t>Συστήματα επικοινωνίας και δικτύωσης</a:t>
            </a:r>
          </a:p>
          <a:p>
            <a:pPr lvl="2"/>
            <a:r>
              <a:rPr lang="el" sz="1680"/>
              <a:t>Συστήματα διαχείρισης φορτίων και μηχανημάτων</a:t>
            </a:r>
          </a:p>
          <a:p>
            <a:pPr lvl="2"/>
            <a:r>
              <a:rPr lang="el" sz="1680" b="1"/>
              <a:t>Ανθρώπινος παράγοντας</a:t>
            </a:r>
            <a:endParaRPr lang="nb-NO" sz="1680"/>
          </a:p>
        </p:txBody>
      </p:sp>
      <p:pic>
        <p:nvPicPr>
          <p:cNvPr id="9" name="Picture 8">
            <a:extLst>
              <a:ext uri="{FF2B5EF4-FFF2-40B4-BE49-F238E27FC236}">
                <a16:creationId xmlns:a16="http://schemas.microsoft.com/office/drawing/2014/main" id="{214F2736-BC8E-3446-92F1-38772178B9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41312" y="6043669"/>
            <a:ext cx="7758932" cy="1807844"/>
          </a:xfrm>
          <a:prstGeom prst="rect">
            <a:avLst/>
          </a:prstGeom>
        </p:spPr>
      </p:pic>
    </p:spTree>
    <p:custDataLst>
      <p:tags r:id="rId1"/>
    </p:custDataLst>
    <p:extLst>
      <p:ext uri="{BB962C8B-B14F-4D97-AF65-F5344CB8AC3E}">
        <p14:creationId xmlns:p14="http://schemas.microsoft.com/office/powerpoint/2010/main" val="51280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FACA5D-1E42-4CEF-977E-F095C85CED0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12271" y="13744"/>
            <a:ext cx="9052758" cy="7355366"/>
          </a:xfrm>
          <a:prstGeom prst="rect">
            <a:avLst/>
          </a:prstGeom>
          <a:ln>
            <a:noFill/>
          </a:ln>
        </p:spPr>
      </p:pic>
      <p:sp>
        <p:nvSpPr>
          <p:cNvPr id="5" name="Oval 4">
            <a:extLst>
              <a:ext uri="{FF2B5EF4-FFF2-40B4-BE49-F238E27FC236}">
                <a16:creationId xmlns:a16="http://schemas.microsoft.com/office/drawing/2014/main" id="{8AC2D946-D1A0-4C94-8A79-AF6E2C2C5FF6}"/>
              </a:ext>
            </a:extLst>
          </p:cNvPr>
          <p:cNvSpPr/>
          <p:nvPr/>
        </p:nvSpPr>
        <p:spPr>
          <a:xfrm>
            <a:off x="8382710" y="-144997"/>
            <a:ext cx="1916214" cy="15958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6" name="Oval 15">
            <a:extLst>
              <a:ext uri="{FF2B5EF4-FFF2-40B4-BE49-F238E27FC236}">
                <a16:creationId xmlns:a16="http://schemas.microsoft.com/office/drawing/2014/main" id="{9BC84B08-510A-4639-AC14-CF76B5BE7268}"/>
              </a:ext>
            </a:extLst>
          </p:cNvPr>
          <p:cNvSpPr/>
          <p:nvPr/>
        </p:nvSpPr>
        <p:spPr>
          <a:xfrm>
            <a:off x="8382710" y="6160518"/>
            <a:ext cx="1916214" cy="136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Tree>
    <p:extLst>
      <p:ext uri="{BB962C8B-B14F-4D97-AF65-F5344CB8AC3E}">
        <p14:creationId xmlns:p14="http://schemas.microsoft.com/office/powerpoint/2010/main" val="41712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0"/>
            <a:ext cx="12618720" cy="914311"/>
          </a:xfrm>
        </p:spPr>
        <p:txBody>
          <a:bodyPr>
            <a:normAutofit fontScale="90000"/>
          </a:bodyPr>
          <a:lstStyle/>
          <a:p>
            <a:r>
              <a:rPr lang="el" sz="6240"/>
              <a:t>8 Άλλες απειλές για την Α.Ε.</a:t>
            </a:r>
            <a:endParaRPr lang="nb-NO" sz="6240"/>
          </a:p>
        </p:txBody>
      </p:sp>
      <p:sp>
        <p:nvSpPr>
          <p:cNvPr id="3" name="Plassholder for innhold 2"/>
          <p:cNvSpPr>
            <a:spLocks noGrp="1"/>
          </p:cNvSpPr>
          <p:nvPr>
            <p:ph sz="half" idx="1"/>
          </p:nvPr>
        </p:nvSpPr>
        <p:spPr>
          <a:xfrm>
            <a:off x="1005841" y="1450078"/>
            <a:ext cx="6190112" cy="5564291"/>
          </a:xfrm>
        </p:spPr>
        <p:txBody>
          <a:bodyPr>
            <a:normAutofit fontScale="92500" lnSpcReduction="10000"/>
          </a:bodyPr>
          <a:lstStyle/>
          <a:p>
            <a:r>
              <a:rPr lang="el" sz="2160" err="1"/>
              <a:t>Σήραγγα προσοχής (ή: στένωση προσοχής)</a:t>
            </a:r>
          </a:p>
          <a:p>
            <a:pPr lvl="1"/>
            <a:r>
              <a:rPr lang="el" sz="2160"/>
              <a:t>Η προσοχή δεν μπορεί να διαιρεθεί.</a:t>
            </a:r>
          </a:p>
          <a:p>
            <a:pPr lvl="1"/>
            <a:r>
              <a:rPr lang="el" sz="2160" err="1"/>
              <a:t>Κολλήστε σε συγκεκριμένες λειτουργίες και απορρίψτε κατά λάθος τη σάρωση.</a:t>
            </a:r>
          </a:p>
          <a:p>
            <a:pPr lvl="1"/>
            <a:r>
              <a:rPr lang="el" sz="2160" err="1"/>
              <a:t>Προσοχή στον γορίλα. </a:t>
            </a:r>
          </a:p>
          <a:p>
            <a:r>
              <a:rPr lang="el" sz="2160"/>
              <a:t>Απαιτούμενη παγίδα μνήμης</a:t>
            </a:r>
            <a:endParaRPr lang="de-DE" sz="2160"/>
          </a:p>
          <a:p>
            <a:pPr lvl="1"/>
            <a:r>
              <a:rPr lang="el" sz="2160"/>
              <a:t>Υπερφόρτωση μνήμης εργασίας.</a:t>
            </a:r>
          </a:p>
          <a:p>
            <a:pPr lvl="1"/>
            <a:r>
              <a:rPr lang="el" sz="2160"/>
              <a:t>Ιδιαίτερα ακουστικές πληροφορίες.</a:t>
            </a:r>
          </a:p>
          <a:p>
            <a:r>
              <a:rPr lang="el" sz="2160" b="1"/>
              <a:t>Στρεσογόνοι παράγοντες</a:t>
            </a:r>
          </a:p>
          <a:p>
            <a:pPr lvl="1"/>
            <a:r>
              <a:rPr lang="el" sz="2160" b="1"/>
              <a:t>Φόρτος εργασίας, άγχος, κόπωση κ.λπ.</a:t>
            </a:r>
          </a:p>
          <a:p>
            <a:pPr lvl="1"/>
            <a:r>
              <a:rPr lang="el" sz="2160" b="1"/>
              <a:t>Πίεση χρόνου, αβεβαιότητα κ.λπ.</a:t>
            </a:r>
          </a:p>
          <a:p>
            <a:pPr lvl="1"/>
            <a:r>
              <a:rPr lang="el" sz="2160" b="1"/>
              <a:t>Περιορίζει το SA μέσω του περιορισμού του WMC και της επιβράδυνσης της επεξεργασίας πληροφοριών, της πιθανότερης σήραγγας προσοχής, της αποδιοργανωμένης σάρωσης για στοιχεία και της λιγότερης προσοχής σε περιφερειακές ενδείξεις.</a:t>
            </a:r>
          </a:p>
        </p:txBody>
      </p:sp>
      <p:sp>
        <p:nvSpPr>
          <p:cNvPr id="4" name="Content Placeholder 3">
            <a:extLst>
              <a:ext uri="{FF2B5EF4-FFF2-40B4-BE49-F238E27FC236}">
                <a16:creationId xmlns:a16="http://schemas.microsoft.com/office/drawing/2014/main" id="{79A9C39A-7FFD-43DF-965A-57D23E99A276}"/>
              </a:ext>
            </a:extLst>
          </p:cNvPr>
          <p:cNvSpPr>
            <a:spLocks noGrp="1"/>
          </p:cNvSpPr>
          <p:nvPr>
            <p:ph sz="half" idx="2"/>
          </p:nvPr>
        </p:nvSpPr>
        <p:spPr>
          <a:xfrm>
            <a:off x="7315200" y="1224834"/>
            <a:ext cx="7195950" cy="5564291"/>
          </a:xfrm>
        </p:spPr>
        <p:txBody>
          <a:bodyPr>
            <a:noAutofit/>
          </a:bodyPr>
          <a:lstStyle/>
          <a:p>
            <a:r>
              <a:rPr lang="el" sz="1600" dirty="0"/>
              <a:t>Υπερφόρτωση δεδομένων</a:t>
            </a:r>
            <a:endParaRPr lang="de-DE" sz="1600" dirty="0"/>
          </a:p>
          <a:p>
            <a:pPr lvl="1"/>
            <a:r>
              <a:rPr lang="el" sz="1600" dirty="0"/>
              <a:t>Όγκος και ρυθμός μεταβολής</a:t>
            </a:r>
            <a:endParaRPr lang="de-DE" sz="1600" dirty="0"/>
          </a:p>
          <a:p>
            <a:pPr lvl="1"/>
            <a:r>
              <a:rPr lang="el" sz="1600" dirty="0"/>
              <a:t>Περιορισμένη ζώνη ανθρώπινων αισθητηριακών μηχανισμών και μηχανισμών επεξεργασίας πληροφοριών.</a:t>
            </a:r>
          </a:p>
          <a:p>
            <a:pPr lvl="1"/>
            <a:r>
              <a:rPr lang="el" sz="1600" dirty="0"/>
              <a:t>Ο ρυθμός ροής δεδομένων μπορεί να βελτιωθεί σημαντικά με εργονομικές διεπαφές χρήστη</a:t>
            </a:r>
            <a:endParaRPr lang="de-DE" sz="1600" dirty="0"/>
          </a:p>
          <a:p>
            <a:r>
              <a:rPr lang="el" sz="1600" dirty="0"/>
              <a:t>Άστοχη εξέχουσα θέση</a:t>
            </a:r>
            <a:endParaRPr lang="de-DE" sz="1600" dirty="0"/>
          </a:p>
          <a:p>
            <a:pPr lvl="1"/>
            <a:r>
              <a:rPr lang="el" sz="1600" dirty="0"/>
              <a:t>Ορισμένα χαρακτηριστικά (μέγεθος, σχήμα, κίνηση, φώτα που αναβοσβήνουν, θόρυβος) έχουν προτεραιότητα στην αισθητηριακή επεξεργασία και την επεξεργασία προσοχής</a:t>
            </a:r>
            <a:endParaRPr lang="de-DE" sz="1600" dirty="0"/>
          </a:p>
          <a:p>
            <a:pPr lvl="1"/>
            <a:r>
              <a:rPr lang="el" sz="1600" dirty="0"/>
              <a:t>Η υπερβολική ή ακατάλληλη χρήση υποβαθμίζει την SA σε άλλες πληροφορίες</a:t>
            </a:r>
            <a:endParaRPr lang="de-DE" sz="1600" dirty="0"/>
          </a:p>
          <a:p>
            <a:r>
              <a:rPr lang="el" sz="1600" dirty="0"/>
              <a:t>Λανθασμένα νοητικά μοντέλα</a:t>
            </a:r>
            <a:endParaRPr lang="de-DE" sz="1600" dirty="0"/>
          </a:p>
          <a:p>
            <a:pPr lvl="1"/>
            <a:r>
              <a:rPr lang="el" sz="1600" dirty="0"/>
              <a:t>"Σφάλμα αναπαράστασης"</a:t>
            </a:r>
          </a:p>
          <a:p>
            <a:pPr lvl="1"/>
            <a:r>
              <a:rPr lang="el" sz="1600" dirty="0"/>
              <a:t>Εφαρμόζεται ένα λάθος νοητικό μοντέλο</a:t>
            </a:r>
            <a:endParaRPr lang="de-DE" sz="1600" dirty="0"/>
          </a:p>
          <a:p>
            <a:r>
              <a:rPr lang="el" sz="1600" dirty="0"/>
              <a:t>Σύνδρομο εκτός βρόχου</a:t>
            </a:r>
            <a:endParaRPr lang="de-DE" sz="1600" dirty="0"/>
          </a:p>
          <a:p>
            <a:pPr lvl="1"/>
            <a:r>
              <a:rPr lang="el" sz="1600" dirty="0"/>
              <a:t>Η αυτοματοποίηση μπορεί να εξαλείψει τον υπερβολικό φόρτο εργασίας, αλλά μπορεί επίσης να μειώσει την SA θέτοντας τους ανθρώπους εκτός κύκλου. </a:t>
            </a:r>
          </a:p>
          <a:p>
            <a:r>
              <a:rPr lang="el" sz="1600" dirty="0"/>
              <a:t>«χρόνος ανάληψης» όταν η αυτοματοποίηση αποτυγχάνει ή δεν είναι εξοπλισμένη για να χειριστεί μια κατάσταση</a:t>
            </a:r>
            <a:endParaRPr lang="de-DE" sz="1600" dirty="0"/>
          </a:p>
          <a:p>
            <a:endParaRPr lang="nb-NO" sz="1600" dirty="0"/>
          </a:p>
        </p:txBody>
      </p:sp>
    </p:spTree>
    <p:extLst>
      <p:ext uri="{BB962C8B-B14F-4D97-AF65-F5344CB8AC3E}">
        <p14:creationId xmlns:p14="http://schemas.microsoft.com/office/powerpoint/2010/main" val="203294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8339-D4DE-70DF-D29E-5667CBE0533C}"/>
              </a:ext>
            </a:extLst>
          </p:cNvPr>
          <p:cNvSpPr>
            <a:spLocks noGrp="1"/>
          </p:cNvSpPr>
          <p:nvPr>
            <p:ph type="title"/>
          </p:nvPr>
        </p:nvSpPr>
        <p:spPr>
          <a:xfrm>
            <a:off x="1005840" y="438150"/>
            <a:ext cx="12618720" cy="1590676"/>
          </a:xfrm>
        </p:spPr>
        <p:txBody>
          <a:bodyPr anchor="ctr">
            <a:normAutofit/>
          </a:bodyPr>
          <a:lstStyle/>
          <a:p>
            <a:r>
              <a:rPr lang="el"/>
              <a:t>Στόχος: Να είστε προετοιμασμένοι, να εντοπίσετε και να </a:t>
            </a:r>
            <a:r>
              <a:rPr lang="el" u="sng"/>
              <a:t>αναφέρετε</a:t>
            </a:r>
            <a:r>
              <a:rPr lang="el"/>
              <a:t>!</a:t>
            </a:r>
            <a:endParaRPr lang="en-GB"/>
          </a:p>
        </p:txBody>
      </p:sp>
      <p:pic>
        <p:nvPicPr>
          <p:cNvPr id="6" name="Picture 5" descr="Ένας τοίχος ζωγραφισμένος με ένα βέλος και ένα βελάκι">
            <a:extLst>
              <a:ext uri="{FF2B5EF4-FFF2-40B4-BE49-F238E27FC236}">
                <a16:creationId xmlns:a16="http://schemas.microsoft.com/office/drawing/2014/main" id="{84EC382B-D6A1-CE8B-96E3-957A4FAD86C8}"/>
              </a:ext>
            </a:extLst>
          </p:cNvPr>
          <p:cNvPicPr>
            <a:picLocks noChangeAspect="1"/>
          </p:cNvPicPr>
          <p:nvPr/>
        </p:nvPicPr>
        <p:blipFill>
          <a:blip r:embed="rId2"/>
          <a:srcRect t="20672" b="21454"/>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4029859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F28D-CA2F-9F5E-46A7-B07C6A48210C}"/>
              </a:ext>
            </a:extLst>
          </p:cNvPr>
          <p:cNvSpPr>
            <a:spLocks noGrp="1"/>
          </p:cNvSpPr>
          <p:nvPr>
            <p:ph type="title"/>
          </p:nvPr>
        </p:nvSpPr>
        <p:spPr>
          <a:xfrm>
            <a:off x="1005840" y="438150"/>
            <a:ext cx="12618720" cy="1590676"/>
          </a:xfrm>
        </p:spPr>
        <p:txBody>
          <a:bodyPr anchor="ctr">
            <a:normAutofit/>
          </a:bodyPr>
          <a:lstStyle/>
          <a:p>
            <a:r>
              <a:rPr lang="el"/>
              <a:t>Αναφορά τι; Πώς;</a:t>
            </a:r>
            <a:endParaRPr lang="en-GB"/>
          </a:p>
        </p:txBody>
      </p:sp>
      <p:pic>
        <p:nvPicPr>
          <p:cNvPr id="5" name="Picture 4" descr="Μεγεθυντικός φακός και ερωτηματικό">
            <a:extLst>
              <a:ext uri="{FF2B5EF4-FFF2-40B4-BE49-F238E27FC236}">
                <a16:creationId xmlns:a16="http://schemas.microsoft.com/office/drawing/2014/main" id="{7236AB0C-AEBD-0623-1BC6-E9F48E9DAA96}"/>
              </a:ext>
            </a:extLst>
          </p:cNvPr>
          <p:cNvPicPr>
            <a:picLocks noChangeAspect="1"/>
          </p:cNvPicPr>
          <p:nvPr/>
        </p:nvPicPr>
        <p:blipFill>
          <a:blip r:embed="rId2"/>
          <a:srcRect t="17981" b="8455"/>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1709930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214"/>
          <p:cNvSpPr txBox="1">
            <a:spLocks noGrp="1"/>
          </p:cNvSpPr>
          <p:nvPr>
            <p:ph type="title"/>
          </p:nvPr>
        </p:nvSpPr>
        <p:spPr>
          <a:xfrm>
            <a:off x="1005840" y="438150"/>
            <a:ext cx="12618720" cy="1590676"/>
          </a:xfrm>
          <a:prstGeom prst="rect">
            <a:avLst/>
          </a:prstGeom>
          <a:noFill/>
          <a:ln>
            <a:noFill/>
          </a:ln>
        </p:spPr>
        <p:txBody>
          <a:bodyPr spcFirstLastPara="1" vert="horz" wrap="square" lIns="109720" tIns="54840" rIns="109720" bIns="54840" rtlCol="0" anchor="ctr" anchorCtr="0">
            <a:normAutofit/>
          </a:bodyPr>
          <a:lstStyle/>
          <a:p>
            <a:pPr>
              <a:spcBef>
                <a:spcPts val="0"/>
              </a:spcBef>
              <a:buClr>
                <a:schemeClr val="dk1"/>
              </a:buClr>
              <a:buSzPts val="3300"/>
            </a:pPr>
            <a:r>
              <a:rPr lang="el"/>
              <a:t>Οργανωτική κυβερνοασφάλεια</a:t>
            </a:r>
            <a:endParaRPr/>
          </a:p>
        </p:txBody>
      </p:sp>
      <p:pic>
        <p:nvPicPr>
          <p:cNvPr id="1403" name="Google Shape;1403;p2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28800" y="1630798"/>
            <a:ext cx="10972800" cy="6172200"/>
          </a:xfrm>
          <a:prstGeom prst="rect">
            <a:avLst/>
          </a:prstGeom>
          <a:noFill/>
          <a:ln>
            <a:noFill/>
          </a:ln>
        </p:spPr>
      </p:pic>
    </p:spTree>
    <p:extLst>
      <p:ext uri="{BB962C8B-B14F-4D97-AF65-F5344CB8AC3E}">
        <p14:creationId xmlns:p14="http://schemas.microsoft.com/office/powerpoint/2010/main" val="1696612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A388-4BB3-8953-3608-B6DE80D805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79389" y="566077"/>
            <a:ext cx="7251011" cy="5570483"/>
          </a:xfrm>
          <a:prstGeom prst="rect">
            <a:avLst/>
          </a:prstGeom>
        </p:spPr>
      </p:pic>
      <p:sp>
        <p:nvSpPr>
          <p:cNvPr id="2" name="Title 1">
            <a:extLst>
              <a:ext uri="{FF2B5EF4-FFF2-40B4-BE49-F238E27FC236}">
                <a16:creationId xmlns:a16="http://schemas.microsoft.com/office/drawing/2014/main" id="{8B701478-2F2B-47A8-1396-FE0228E9C42F}"/>
              </a:ext>
            </a:extLst>
          </p:cNvPr>
          <p:cNvSpPr>
            <a:spLocks noGrp="1"/>
          </p:cNvSpPr>
          <p:nvPr>
            <p:ph type="title"/>
          </p:nvPr>
        </p:nvSpPr>
        <p:spPr/>
        <p:txBody>
          <a:bodyPr/>
          <a:lstStyle/>
          <a:p>
            <a:r>
              <a:rPr lang="el" err="1"/>
              <a:t>Οργανωσιακή Κουλτούρα</a:t>
            </a:r>
            <a:endParaRPr lang="nb-NO"/>
          </a:p>
        </p:txBody>
      </p:sp>
      <p:sp>
        <p:nvSpPr>
          <p:cNvPr id="3" name="Content Placeholder 2">
            <a:extLst>
              <a:ext uri="{FF2B5EF4-FFF2-40B4-BE49-F238E27FC236}">
                <a16:creationId xmlns:a16="http://schemas.microsoft.com/office/drawing/2014/main" id="{D8665329-3D23-31A0-F57E-BF1F51EC8FC8}"/>
              </a:ext>
            </a:extLst>
          </p:cNvPr>
          <p:cNvSpPr>
            <a:spLocks noGrp="1"/>
          </p:cNvSpPr>
          <p:nvPr>
            <p:ph idx="1"/>
          </p:nvPr>
        </p:nvSpPr>
        <p:spPr>
          <a:xfrm>
            <a:off x="269569" y="1786989"/>
            <a:ext cx="6638544" cy="5221606"/>
          </a:xfrm>
        </p:spPr>
        <p:txBody>
          <a:bodyPr>
            <a:normAutofit/>
          </a:bodyPr>
          <a:lstStyle/>
          <a:p>
            <a:r>
              <a:rPr lang="el" dirty="0"/>
              <a:t>Ερωτηματολόγιο για τις Ανθρώπινες Πτυχές της Ασφάλειας Πληροφοριών (HAIS-Q)</a:t>
            </a:r>
            <a:endParaRPr lang="nb-NO" dirty="0"/>
          </a:p>
          <a:p>
            <a:pPr lvl="1"/>
            <a:r>
              <a:rPr lang="el" dirty="0"/>
              <a:t>Η ευαισθητοποίηση για την ασφάλεια των πληροφοριών (ISA) είναι αναπόσπαστο στοιχείο για την προστασία ενός οργανισμού από απειλές στον κυβερνοχώρο. </a:t>
            </a:r>
          </a:p>
          <a:p>
            <a:pPr marL="548640" lvl="1" indent="0">
              <a:buNone/>
            </a:pPr>
            <a:endParaRPr lang="nb-NO" dirty="0"/>
          </a:p>
        </p:txBody>
      </p:sp>
      <p:pic>
        <p:nvPicPr>
          <p:cNvPr id="5" name="Picture 4">
            <a:extLst>
              <a:ext uri="{FF2B5EF4-FFF2-40B4-BE49-F238E27FC236}">
                <a16:creationId xmlns:a16="http://schemas.microsoft.com/office/drawing/2014/main" id="{C80B9B84-A54D-A558-4BED-F60411C82A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0683" y="4980060"/>
            <a:ext cx="3409033" cy="3395342"/>
          </a:xfrm>
          <a:prstGeom prst="rect">
            <a:avLst/>
          </a:prstGeom>
        </p:spPr>
      </p:pic>
      <p:sp>
        <p:nvSpPr>
          <p:cNvPr id="6" name="Oval 5">
            <a:extLst>
              <a:ext uri="{FF2B5EF4-FFF2-40B4-BE49-F238E27FC236}">
                <a16:creationId xmlns:a16="http://schemas.microsoft.com/office/drawing/2014/main" id="{40D58F65-956E-2FE5-F289-952ED599734B}"/>
              </a:ext>
            </a:extLst>
          </p:cNvPr>
          <p:cNvSpPr/>
          <p:nvPr/>
        </p:nvSpPr>
        <p:spPr>
          <a:xfrm>
            <a:off x="5709194" y="5237018"/>
            <a:ext cx="3279805" cy="28814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Tree>
    <p:extLst>
      <p:ext uri="{BB962C8B-B14F-4D97-AF65-F5344CB8AC3E}">
        <p14:creationId xmlns:p14="http://schemas.microsoft.com/office/powerpoint/2010/main" val="1134055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51FB-5695-2353-C445-6BAC40A285AD}"/>
              </a:ext>
            </a:extLst>
          </p:cNvPr>
          <p:cNvSpPr>
            <a:spLocks noGrp="1"/>
          </p:cNvSpPr>
          <p:nvPr>
            <p:ph type="title"/>
          </p:nvPr>
        </p:nvSpPr>
        <p:spPr/>
        <p:txBody>
          <a:bodyPr>
            <a:normAutofit fontScale="90000"/>
          </a:bodyPr>
          <a:lstStyle/>
          <a:p>
            <a:r>
              <a:rPr lang="el" err="1"/>
              <a:t>Κουλτούρα Κυβερνοασφάλειας – Οργανωτικό Επίπεδο </a:t>
            </a:r>
            <a:br>
              <a:rPr lang="nb-NO"/>
            </a:br>
            <a:endParaRPr lang="nb-NO"/>
          </a:p>
        </p:txBody>
      </p:sp>
      <p:sp>
        <p:nvSpPr>
          <p:cNvPr id="3" name="Content Placeholder 2">
            <a:extLst>
              <a:ext uri="{FF2B5EF4-FFF2-40B4-BE49-F238E27FC236}">
                <a16:creationId xmlns:a16="http://schemas.microsoft.com/office/drawing/2014/main" id="{8F6E6437-0637-34E7-DC74-6FD24D7DC65D}"/>
              </a:ext>
            </a:extLst>
          </p:cNvPr>
          <p:cNvSpPr>
            <a:spLocks noGrp="1"/>
          </p:cNvSpPr>
          <p:nvPr>
            <p:ph idx="1"/>
          </p:nvPr>
        </p:nvSpPr>
        <p:spPr>
          <a:xfrm>
            <a:off x="1005840" y="1481893"/>
            <a:ext cx="12618720" cy="5930462"/>
          </a:xfrm>
        </p:spPr>
        <p:txBody>
          <a:bodyPr/>
          <a:lstStyle/>
          <a:p>
            <a:pPr lvl="1"/>
            <a:r>
              <a:rPr lang="el"/>
              <a:t>Μετρήστε την κουλτούρα ασφαλείας σας αναλύοντας τις στάσεις και τις αντιλήψεις των εργαζομένων σχετικά με την ασφάλεια στον κυβερνοχώρο και τις προσπάθειές σας για εκπαίδευση σε θέματα ασφάλειας.</a:t>
            </a:r>
            <a:endParaRPr lang="nb-NO"/>
          </a:p>
          <a:p>
            <a:pPr lvl="1"/>
            <a:r>
              <a:rPr lang="el" err="1"/>
              <a:t>Ακούσιες εσωτερικές απειλές</a:t>
            </a:r>
            <a:endParaRPr lang="nb-NO"/>
          </a:p>
          <a:p>
            <a:endParaRPr lang="nb-NO"/>
          </a:p>
        </p:txBody>
      </p:sp>
      <p:pic>
        <p:nvPicPr>
          <p:cNvPr id="5" name="Picture 4">
            <a:extLst>
              <a:ext uri="{FF2B5EF4-FFF2-40B4-BE49-F238E27FC236}">
                <a16:creationId xmlns:a16="http://schemas.microsoft.com/office/drawing/2014/main" id="{B78762C1-DEFF-2A43-352B-84DC001E4A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92760"/>
            <a:ext cx="14630400" cy="5094742"/>
          </a:xfrm>
          <a:prstGeom prst="rect">
            <a:avLst/>
          </a:prstGeom>
        </p:spPr>
      </p:pic>
    </p:spTree>
    <p:extLst>
      <p:ext uri="{BB962C8B-B14F-4D97-AF65-F5344CB8AC3E}">
        <p14:creationId xmlns:p14="http://schemas.microsoft.com/office/powerpoint/2010/main" val="3070939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Οργανωσιακή κουλτούρα (Chen et al, 2012)</a:t>
            </a:r>
            <a:endParaRPr lang="en-US" sz="3840">
              <a:solidFill>
                <a:schemeClr val="accent1"/>
              </a:solidFill>
            </a:endParaRPr>
          </a:p>
        </p:txBody>
      </p:sp>
      <p:sp>
        <p:nvSpPr>
          <p:cNvPr id="3" name="TekstSylinder 2"/>
          <p:cNvSpPr txBox="1"/>
          <p:nvPr/>
        </p:nvSpPr>
        <p:spPr>
          <a:xfrm>
            <a:off x="412504" y="1766035"/>
            <a:ext cx="6395802" cy="3046988"/>
          </a:xfrm>
          <a:prstGeom prst="rect">
            <a:avLst/>
          </a:prstGeom>
          <a:noFill/>
        </p:spPr>
        <p:txBody>
          <a:bodyPr wrap="square" rtlCol="0">
            <a:spAutoFit/>
          </a:bodyPr>
          <a:lstStyle/>
          <a:p>
            <a:pPr defTabSz="1097280">
              <a:defRPr/>
            </a:pPr>
            <a:r>
              <a:rPr lang="el" sz="2400" err="1">
                <a:solidFill>
                  <a:prstClr val="black"/>
                </a:solidFill>
                <a:latin typeface="Arial" charset="0"/>
                <a:ea typeface="Arial" charset="0"/>
                <a:cs typeface="Arial" charset="0"/>
              </a:rPr>
              <a:t>Συμμόρφωση</a:t>
            </a:r>
            <a:endParaRPr lang="nb-NO" sz="2400">
              <a:solidFill>
                <a:prstClr val="black"/>
              </a:solidFill>
              <a:latin typeface="Arial" charset="0"/>
              <a:ea typeface="Arial" charset="0"/>
              <a:cs typeface="Arial" charset="0"/>
            </a:endParaRPr>
          </a:p>
          <a:p>
            <a:pPr defTabSz="1097280">
              <a:defRP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Ακολουθούν οδηγίες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Βάσει κυρώσεων</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a:solidFill>
                  <a:prstClr val="black"/>
                </a:solidFill>
                <a:latin typeface="Arial" charset="0"/>
                <a:ea typeface="Arial" charset="0"/>
                <a:cs typeface="Arial" charset="0"/>
              </a:rPr>
              <a:t>Κίνητρο του εγώ</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Προκαλεί συμπεριφορές φόβου</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a:solidFill>
                  <a:prstClr val="black"/>
                </a:solidFill>
                <a:latin typeface="Arial" charset="0"/>
                <a:ea typeface="Arial" charset="0"/>
                <a:cs typeface="Arial" charset="0"/>
              </a:rPr>
              <a:t>Παθητικές συμπεριφορές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Κυμαινόμενη αυτοαποτελεσματικότητα</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2" name="TekstSylinder 11"/>
          <p:cNvSpPr txBox="1"/>
          <p:nvPr/>
        </p:nvSpPr>
        <p:spPr>
          <a:xfrm>
            <a:off x="6808306" y="1766034"/>
            <a:ext cx="6395802" cy="3046988"/>
          </a:xfrm>
          <a:prstGeom prst="rect">
            <a:avLst/>
          </a:prstGeom>
          <a:noFill/>
        </p:spPr>
        <p:txBody>
          <a:bodyPr wrap="square" rtlCol="0">
            <a:spAutoFit/>
          </a:bodyPr>
          <a:lstStyle/>
          <a:p>
            <a:pPr defTabSz="1097280">
              <a:defRPr/>
            </a:pPr>
            <a:r>
              <a:rPr lang="el" sz="2400" err="1">
                <a:solidFill>
                  <a:prstClr val="black"/>
                </a:solidFill>
                <a:latin typeface="Arial" charset="0"/>
                <a:ea typeface="Arial" charset="0"/>
                <a:cs typeface="Arial" charset="0"/>
              </a:rPr>
              <a:t>Τήρηση</a:t>
            </a:r>
            <a:endParaRPr lang="nb-NO" sz="2400">
              <a:solidFill>
                <a:prstClr val="black"/>
              </a:solidFill>
              <a:latin typeface="Arial" charset="0"/>
              <a:ea typeface="Arial" charset="0"/>
              <a:cs typeface="Arial" charset="0"/>
            </a:endParaRPr>
          </a:p>
          <a:p>
            <a:pPr defTabSz="1097280">
              <a:defRP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a:solidFill>
                  <a:prstClr val="black"/>
                </a:solidFill>
                <a:latin typeface="Arial" charset="0"/>
                <a:ea typeface="Arial" charset="0"/>
                <a:cs typeface="Arial" charset="0"/>
              </a:rPr>
              <a:t>Ολοκληρωμένη κατανόηση</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a:solidFill>
                  <a:prstClr val="black"/>
                </a:solidFill>
                <a:latin typeface="Arial" charset="0"/>
                <a:ea typeface="Arial" charset="0"/>
                <a:cs typeface="Arial" charset="0"/>
              </a:rPr>
              <a:t>Προσανατολισμός εργασιών</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Ενδυναμώνει τον χρήστη</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Αυτοκατευθυνόμενες ασκήσεις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Αυξάνει τις αυτόνομες συμπεριφορές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a:solidFill>
                  <a:prstClr val="black"/>
                </a:solidFill>
                <a:latin typeface="Arial" charset="0"/>
                <a:ea typeface="Arial" charset="0"/>
                <a:cs typeface="Arial" charset="0"/>
              </a:rPr>
              <a:t>Πιο ανθεκτική αυτο-αποτελεσματικότητα</a:t>
            </a:r>
          </a:p>
        </p:txBody>
      </p:sp>
      <p:sp>
        <p:nvSpPr>
          <p:cNvPr id="11" name="TekstSylinder 10"/>
          <p:cNvSpPr txBox="1"/>
          <p:nvPr/>
        </p:nvSpPr>
        <p:spPr>
          <a:xfrm>
            <a:off x="370390" y="5119710"/>
            <a:ext cx="13465626" cy="2751522"/>
          </a:xfrm>
          <a:prstGeom prst="rect">
            <a:avLst/>
          </a:prstGeom>
          <a:noFill/>
        </p:spPr>
        <p:txBody>
          <a:bodyPr wrap="square" rtlCol="0">
            <a:spAutoFit/>
          </a:bodyPr>
          <a:lstStyle/>
          <a:p>
            <a:pPr defTabSz="1097280">
              <a:defRPr/>
            </a:pPr>
            <a:r>
              <a:rPr lang="el" sz="2160">
                <a:solidFill>
                  <a:prstClr val="black"/>
                </a:solidFill>
                <a:latin typeface="Arial" charset="0"/>
                <a:ea typeface="Arial" charset="0"/>
                <a:cs typeface="Arial" charset="0"/>
              </a:rPr>
              <a:t>Τόσο οι πολιτικές συμμόρφωσης όσο και οι πολιτικές συμμόρφωσης πρέπει να χρησιμοποιούνται στην κατάρτιση και την εκπαίδευση CS.</a:t>
            </a:r>
          </a:p>
          <a:p>
            <a:pPr defTabSz="1097280">
              <a:defRPr/>
            </a:pPr>
            <a:r>
              <a:rPr lang="el" sz="2160" err="1">
                <a:solidFill>
                  <a:prstClr val="black"/>
                </a:solidFill>
                <a:latin typeface="Arial" charset="0"/>
                <a:ea typeface="Arial" charset="0"/>
                <a:cs typeface="Arial" charset="0"/>
              </a:rPr>
              <a:t>Οι οργανισμοί πρέπει να έχουν εξέχουσες αξίες, στόχους, διαδικασίες και παρακολούθηση για προγράμματα κατάρτισης και εκπαίδευσης. Οι αξίες και οι στόχοι (αύξηση της συμμόρφωσης) αυξάνουν τις συμπεριφορές και τις διαδικασίες που προσανατολίζονται στην εργασία και η παρακολούθηση αυξάνει τις συμπεριφορές που προσανατολίζονται στο εγώ</a:t>
            </a:r>
          </a:p>
          <a:p>
            <a:pPr defTabSz="1097280">
              <a:defRPr/>
            </a:pPr>
            <a:br>
              <a:rPr lang="en-US" sz="2160">
                <a:solidFill>
                  <a:prstClr val="black"/>
                </a:solidFill>
                <a:latin typeface="Arial" charset="0"/>
                <a:ea typeface="Arial" charset="0"/>
                <a:cs typeface="Arial" charset="0"/>
              </a:rPr>
            </a:br>
            <a:r>
              <a:rPr lang="el" sz="2160">
                <a:solidFill>
                  <a:prstClr val="black"/>
                </a:solidFill>
                <a:latin typeface="Arial" charset="0"/>
                <a:ea typeface="Arial" charset="0"/>
                <a:cs typeface="Arial" charset="0"/>
              </a:rPr>
              <a:t>Τα στυλ ηγεσίας </a:t>
            </a:r>
            <a:r>
              <a:rPr lang="el" sz="2160" b="1">
                <a:solidFill>
                  <a:prstClr val="black"/>
                </a:solidFill>
                <a:latin typeface="Arial" charset="0"/>
                <a:ea typeface="Arial" charset="0"/>
                <a:cs typeface="Arial" charset="0"/>
              </a:rPr>
              <a:t>μεσολαβούν (και μετριάζουν)</a:t>
            </a:r>
            <a:r>
              <a:rPr lang="el" sz="2160">
                <a:solidFill>
                  <a:prstClr val="black"/>
                </a:solidFill>
                <a:latin typeface="Arial" charset="0"/>
                <a:ea typeface="Arial" charset="0"/>
                <a:cs typeface="Arial" charset="0"/>
              </a:rPr>
              <a:t> τις προσεγγίσεις που ακολουθούνται</a:t>
            </a:r>
          </a:p>
          <a:p>
            <a:pPr defTabSz="1097280">
              <a:defRPr/>
            </a:pPr>
            <a:br>
              <a:rPr lang="en-US" sz="2160">
                <a:solidFill>
                  <a:prstClr val="black"/>
                </a:solidFill>
                <a:latin typeface="Arial" charset="0"/>
                <a:ea typeface="Arial" charset="0"/>
                <a:cs typeface="Arial" charset="0"/>
              </a:rPr>
            </a:br>
            <a:endParaRPr lang="en-US" sz="216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226291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fontScale="90000"/>
          </a:bodyPr>
          <a:lstStyle/>
          <a:p>
            <a:r>
              <a:rPr lang="el" sz="3840" err="1">
                <a:solidFill>
                  <a:schemeClr val="accent1"/>
                </a:solidFill>
                <a:latin typeface="Helvetica Neue" charset="0"/>
                <a:ea typeface="Helvetica Neue" charset="0"/>
                <a:cs typeface="Helvetica Neue" charset="0"/>
              </a:rPr>
              <a:t>Οργανωτική Κουλτούρα και Κοινωνικές Πτυχές της Κυβερνοασφάλειας</a:t>
            </a:r>
            <a:endParaRPr lang="en-US" sz="3840">
              <a:solidFill>
                <a:schemeClr val="accent1"/>
              </a:solidFill>
            </a:endParaRPr>
          </a:p>
        </p:txBody>
      </p:sp>
      <p:sp>
        <p:nvSpPr>
          <p:cNvPr id="3" name="TekstSylinder 2"/>
          <p:cNvSpPr txBox="1"/>
          <p:nvPr/>
        </p:nvSpPr>
        <p:spPr>
          <a:xfrm>
            <a:off x="412504" y="1971783"/>
            <a:ext cx="13240537" cy="6001643"/>
          </a:xfrm>
          <a:prstGeom prst="rect">
            <a:avLst/>
          </a:prstGeom>
          <a:noFill/>
        </p:spPr>
        <p:txBody>
          <a:bodyPr wrap="square" rtlCol="0">
            <a:spAutoFit/>
          </a:bodyPr>
          <a:lstStyle/>
          <a:p>
            <a:pPr defTabSz="1097280">
              <a:defRPr/>
            </a:pPr>
            <a:r>
              <a:rPr lang="el" sz="2400">
                <a:solidFill>
                  <a:prstClr val="black"/>
                </a:solidFill>
                <a:latin typeface="Arial" charset="0"/>
                <a:ea typeface="Arial" charset="0"/>
                <a:cs typeface="Arial" charset="0"/>
              </a:rPr>
              <a:t>Είναι η CS μια οργανωτική αξία;</a:t>
            </a:r>
          </a:p>
          <a:p>
            <a:pPr defTabSz="1097280">
              <a:defRP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Πυρήνας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Φιλόδοξος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Άδεια για παιχνίδι</a:t>
            </a: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Τυχαίο</a:t>
            </a: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defRPr/>
            </a:pPr>
            <a:r>
              <a:rPr lang="el" sz="2400" err="1">
                <a:solidFill>
                  <a:prstClr val="black"/>
                </a:solidFill>
                <a:latin typeface="Arial" charset="0"/>
                <a:ea typeface="Arial" charset="0"/>
                <a:cs typeface="Arial" charset="0"/>
              </a:rPr>
              <a:t>Lencioni, 2002</a:t>
            </a:r>
          </a:p>
          <a:p>
            <a:pPr marL="411480" indent="-411480" defTabSz="1097280" fontAlgn="base">
              <a:buFont typeface="Arial" charset="0"/>
              <a:buChar char="•"/>
              <a:defRPr/>
            </a:pPr>
            <a:endParaRPr lang="nb-NO" sz="2400">
              <a:solidFill>
                <a:prstClr val="black"/>
              </a:solidFill>
              <a:latin typeface="Arial" charset="0"/>
              <a:ea typeface="Arial" charset="0"/>
              <a:cs typeface="Arial" charset="0"/>
            </a:endParaRPr>
          </a:p>
          <a:p>
            <a:pPr defTabSz="1097280" fontAlgn="base">
              <a:defRPr/>
            </a:pPr>
            <a:endParaRPr lang="nb-NO" sz="2400">
              <a:solidFill>
                <a:prstClr val="black"/>
              </a:solidFill>
              <a:latin typeface="Arial" charset="0"/>
              <a:ea typeface="Arial" charset="0"/>
              <a:cs typeface="Arial" charset="0"/>
            </a:endParaRPr>
          </a:p>
          <a:p>
            <a:pPr defTabSz="1097280" fontAlgn="base">
              <a:defRPr/>
            </a:pPr>
            <a:endParaRPr lang="nb-NO" sz="2400">
              <a:solidFill>
                <a:prstClr val="black"/>
              </a:solidFill>
              <a:latin typeface="Arial" charset="0"/>
              <a:ea typeface="Arial" charset="0"/>
              <a:cs typeface="Arial" charset="0"/>
            </a:endParaRPr>
          </a:p>
          <a:p>
            <a:pPr defTabSz="1097280">
              <a:defRPr/>
            </a:pPr>
            <a:br>
              <a:rPr lang="nb-NO" sz="2400">
                <a:solidFill>
                  <a:prstClr val="black"/>
                </a:solidFill>
                <a:latin typeface="Arial" charset="0"/>
                <a:ea typeface="Arial" charset="0"/>
                <a:cs typeface="Arial" charset="0"/>
              </a:rPr>
            </a:br>
            <a:endParaRPr lang="nb-NO" sz="2400">
              <a:solidFill>
                <a:prstClr val="black"/>
              </a:solidFill>
              <a:latin typeface="Arial" charset="0"/>
              <a:ea typeface="Arial" charset="0"/>
              <a:cs typeface="Arial" charset="0"/>
            </a:endParaRPr>
          </a:p>
        </p:txBody>
      </p:sp>
      <p:sp>
        <p:nvSpPr>
          <p:cNvPr id="8" name="Rektangel 7"/>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a:solidFill>
                  <a:prstClr val="black"/>
                </a:solidFill>
                <a:latin typeface="Aptos" panose="02110004020202020204"/>
              </a:rPr>
              <a:t> </a:t>
            </a:r>
            <a:endParaRPr lang="nb-NO" sz="2160">
              <a:solidFill>
                <a:prstClr val="black"/>
              </a:solidFill>
              <a:latin typeface="Aptos" panose="02110004020202020204"/>
            </a:endParaRPr>
          </a:p>
        </p:txBody>
      </p:sp>
    </p:spTree>
    <p:extLst>
      <p:ext uri="{BB962C8B-B14F-4D97-AF65-F5344CB8AC3E}">
        <p14:creationId xmlns:p14="http://schemas.microsoft.com/office/powerpoint/2010/main" val="2163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15600" y="2404534"/>
            <a:ext cx="6196079" cy="4901954"/>
          </a:xfrm>
          <a:prstGeom prst="ellipse">
            <a:avLst/>
          </a:prstGeom>
          <a:ln>
            <a:noFill/>
          </a:ln>
          <a:effectLst>
            <a:softEdge rad="112500"/>
          </a:effectLst>
        </p:spPr>
      </p:pic>
      <p:sp>
        <p:nvSpPr>
          <p:cNvPr id="13" name="Tittel 2">
            <a:extLst>
              <a:ext uri="{FF2B5EF4-FFF2-40B4-BE49-F238E27FC236}">
                <a16:creationId xmlns:a16="http://schemas.microsoft.com/office/drawing/2014/main" id="{0130F847-9A87-AB4D-8D0D-FF9DA6C9AB2A}"/>
              </a:ext>
            </a:extLst>
          </p:cNvPr>
          <p:cNvSpPr txBox="1">
            <a:spLocks/>
          </p:cNvSpPr>
          <p:nvPr/>
        </p:nvSpPr>
        <p:spPr>
          <a:xfrm>
            <a:off x="674125" y="157277"/>
            <a:ext cx="13282151" cy="1349654"/>
          </a:xfrm>
          <a:prstGeom prst="rect">
            <a:avLst/>
          </a:prstGeom>
        </p:spPr>
        <p:txBody>
          <a:bodyPr vert="horz" lIns="109728" tIns="54864" rIns="109728" bIns="54864"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defRPr/>
            </a:pPr>
            <a:r>
              <a:rPr lang="el" sz="2880">
                <a:solidFill>
                  <a:prstClr val="black"/>
                </a:solidFill>
                <a:latin typeface="Aptos Display" panose="02110004020202020204"/>
              </a:rPr>
              <a:t>Ακριβής Αναγνωρισμένη Εικόνα Κυβερνοχώρου (RCP) κρίσιμη για τη λήψη αποφάσεων</a:t>
            </a:r>
          </a:p>
        </p:txBody>
      </p:sp>
      <p:sp>
        <p:nvSpPr>
          <p:cNvPr id="3" name="TekstSylinder 2"/>
          <p:cNvSpPr txBox="1"/>
          <p:nvPr/>
        </p:nvSpPr>
        <p:spPr>
          <a:xfrm>
            <a:off x="445313" y="1506931"/>
            <a:ext cx="9186367" cy="6419850"/>
          </a:xfrm>
          <a:prstGeom prst="rect">
            <a:avLst/>
          </a:prstGeom>
        </p:spPr>
        <p:txBody>
          <a:bodyPr vert="horz" lIns="109728" tIns="54864" rIns="109728" bIns="54864" rtlCol="0" anchor="t">
            <a:noAutofit/>
          </a:bodyPr>
          <a:lstStyle/>
          <a:p>
            <a:pPr marL="457188" indent="-274320" defTabSz="1097280">
              <a:lnSpc>
                <a:spcPct val="90000"/>
              </a:lnSpc>
              <a:spcAft>
                <a:spcPts val="720"/>
              </a:spcAft>
              <a:buFont typeface="Arial" panose="020B0604020202020204" pitchFamily="34" charset="0"/>
              <a:buChar char="•"/>
              <a:defRPr/>
            </a:pPr>
            <a:r>
              <a:rPr lang="el" sz="2400" dirty="0">
                <a:solidFill>
                  <a:prstClr val="black"/>
                </a:solidFill>
                <a:latin typeface="Aptos" panose="02110004020202020204"/>
              </a:rPr>
              <a:t>Η λήψη αποφάσεων με βάση την ανθρώπινη αλληλεπίδραση απαιτεί κοινή επίγνωση της κατάστασης του CTS </a:t>
            </a:r>
          </a:p>
          <a:p>
            <a:pPr marL="457188" indent="-274320" defTabSz="1097280">
              <a:lnSpc>
                <a:spcPct val="90000"/>
              </a:lnSpc>
              <a:spcAft>
                <a:spcPts val="720"/>
              </a:spcAft>
              <a:buFont typeface="Arial" panose="020B0604020202020204" pitchFamily="34" charset="0"/>
              <a:buChar char="•"/>
              <a:defRPr/>
            </a:pPr>
            <a:endParaRPr lang="en-US" sz="2400" dirty="0">
              <a:solidFill>
                <a:prstClr val="black"/>
              </a:solidFill>
              <a:latin typeface="Aptos" panose="02110004020202020204"/>
            </a:endParaRPr>
          </a:p>
          <a:p>
            <a:pPr marL="457188" indent="-274320" defTabSz="1097280">
              <a:lnSpc>
                <a:spcPct val="90000"/>
              </a:lnSpc>
              <a:spcAft>
                <a:spcPts val="720"/>
              </a:spcAft>
              <a:buFont typeface="Arial" panose="020B0604020202020204" pitchFamily="34" charset="0"/>
              <a:buChar char="•"/>
              <a:defRPr/>
            </a:pPr>
            <a:r>
              <a:rPr lang="el" sz="2400" b="1" dirty="0">
                <a:solidFill>
                  <a:prstClr val="black"/>
                </a:solidFill>
                <a:latin typeface="Aptos" panose="02110004020202020204"/>
              </a:rPr>
              <a:t>Η επίγνωση της κατάστασης στον κυβερνοχώρο </a:t>
            </a:r>
            <a:r>
              <a:rPr lang="el" sz="2400" dirty="0">
                <a:solidFill>
                  <a:prstClr val="black"/>
                </a:solidFill>
                <a:latin typeface="Aptos" panose="02110004020202020204"/>
              </a:rPr>
              <a:t>(CSA) επηρεάζει τον οργανωτικό έλεγχο στον κυβερνοχώρο </a:t>
            </a:r>
          </a:p>
          <a:p>
            <a:pPr marL="457188" indent="-274320" defTabSz="1097280">
              <a:lnSpc>
                <a:spcPct val="90000"/>
              </a:lnSpc>
              <a:spcAft>
                <a:spcPts val="720"/>
              </a:spcAft>
              <a:buFont typeface="Arial" panose="020B0604020202020204" pitchFamily="34" charset="0"/>
              <a:buChar char="•"/>
              <a:defRPr/>
            </a:pPr>
            <a:endParaRPr lang="en-US" sz="2400" dirty="0">
              <a:solidFill>
                <a:prstClr val="black"/>
              </a:solidFill>
              <a:latin typeface="Aptos" panose="02110004020202020204"/>
            </a:endParaRPr>
          </a:p>
          <a:p>
            <a:pPr marL="457188" indent="-274320" defTabSz="1097280">
              <a:lnSpc>
                <a:spcPct val="90000"/>
              </a:lnSpc>
              <a:spcAft>
                <a:spcPts val="720"/>
              </a:spcAft>
              <a:buFont typeface="Arial" panose="020B0604020202020204" pitchFamily="34" charset="0"/>
              <a:buChar char="•"/>
              <a:defRPr/>
            </a:pPr>
            <a:r>
              <a:rPr lang="el" sz="2400" dirty="0">
                <a:solidFill>
                  <a:prstClr val="black"/>
                </a:solidFill>
                <a:latin typeface="Aptos" panose="02110004020202020204"/>
              </a:rPr>
              <a:t>Barford et al. (2009) 7 κριτήρια για CSA</a:t>
            </a:r>
          </a:p>
          <a:p>
            <a:pPr marL="1280128" lvl="1" indent="-274320" defTabSz="1097280">
              <a:lnSpc>
                <a:spcPct val="90000"/>
              </a:lnSpc>
              <a:spcAft>
                <a:spcPts val="720"/>
              </a:spcAft>
              <a:buFont typeface="Arial" panose="020B0604020202020204" pitchFamily="34" charset="0"/>
              <a:buChar char="•"/>
              <a:defRPr/>
            </a:pPr>
            <a:r>
              <a:rPr lang="el" sz="2400" dirty="0">
                <a:solidFill>
                  <a:prstClr val="black"/>
                </a:solidFill>
                <a:latin typeface="Aptos" panose="02110004020202020204"/>
              </a:rPr>
              <a:t>Επίγνωση της τρέχουσας κατάστασης </a:t>
            </a:r>
          </a:p>
          <a:p>
            <a:pPr marL="1280128" lvl="1" indent="-274320" defTabSz="1097280">
              <a:lnSpc>
                <a:spcPct val="90000"/>
              </a:lnSpc>
              <a:spcAft>
                <a:spcPts val="720"/>
              </a:spcAft>
              <a:buFont typeface="Arial" panose="020B0604020202020204" pitchFamily="34" charset="0"/>
              <a:buChar char="•"/>
              <a:defRPr/>
            </a:pPr>
            <a:r>
              <a:rPr lang="el" sz="2400" dirty="0">
                <a:solidFill>
                  <a:prstClr val="black"/>
                </a:solidFill>
                <a:latin typeface="Aptos" panose="02110004020202020204"/>
              </a:rPr>
              <a:t>Επίγνωση των επιπτώσεων της επίθεσης </a:t>
            </a:r>
          </a:p>
          <a:p>
            <a:pPr marL="1280128" lvl="1" indent="-274320" defTabSz="1097280">
              <a:lnSpc>
                <a:spcPct val="90000"/>
              </a:lnSpc>
              <a:spcAft>
                <a:spcPts val="720"/>
              </a:spcAft>
              <a:buFont typeface="Arial" panose="020B0604020202020204" pitchFamily="34" charset="0"/>
              <a:buChar char="•"/>
              <a:defRPr/>
            </a:pPr>
            <a:r>
              <a:rPr lang="el" sz="2400" dirty="0">
                <a:solidFill>
                  <a:prstClr val="black"/>
                </a:solidFill>
                <a:latin typeface="Aptos" panose="02110004020202020204"/>
              </a:rPr>
              <a:t>Επίγνωση του πώς εξελίσσονται οι καταστάσεις </a:t>
            </a:r>
          </a:p>
          <a:p>
            <a:pPr marL="1280128" lvl="1" indent="-274320" defTabSz="1097280">
              <a:lnSpc>
                <a:spcPct val="90000"/>
              </a:lnSpc>
              <a:spcAft>
                <a:spcPts val="720"/>
              </a:spcAft>
              <a:buFont typeface="Arial" panose="020B0604020202020204" pitchFamily="34" charset="0"/>
              <a:buChar char="•"/>
              <a:defRPr/>
            </a:pPr>
            <a:r>
              <a:rPr lang="el" sz="2400" dirty="0">
                <a:solidFill>
                  <a:prstClr val="black"/>
                </a:solidFill>
                <a:latin typeface="Aptos" panose="02110004020202020204"/>
              </a:rPr>
              <a:t>Επίγνωση της αντίπαλης συμπεριφοράς </a:t>
            </a:r>
          </a:p>
          <a:p>
            <a:pPr marL="1280128" lvl="1" indent="-274320" defTabSz="1097280">
              <a:lnSpc>
                <a:spcPct val="90000"/>
              </a:lnSpc>
              <a:spcAft>
                <a:spcPts val="720"/>
              </a:spcAft>
              <a:buFont typeface="Arial" panose="020B0604020202020204" pitchFamily="34" charset="0"/>
              <a:buChar char="•"/>
              <a:defRPr/>
            </a:pPr>
            <a:r>
              <a:rPr lang="el" sz="2400" dirty="0">
                <a:solidFill>
                  <a:prstClr val="black"/>
                </a:solidFill>
                <a:latin typeface="Aptos" panose="02110004020202020204"/>
              </a:rPr>
              <a:t>Επίγνωση του γιατί και πώς προκαλείται η τρέχουσα κατάσταση </a:t>
            </a:r>
          </a:p>
          <a:p>
            <a:pPr marL="1280128" lvl="1" indent="-274320" defTabSz="1097280">
              <a:lnSpc>
                <a:spcPct val="90000"/>
              </a:lnSpc>
              <a:spcAft>
                <a:spcPts val="720"/>
              </a:spcAft>
              <a:buFont typeface="Arial" panose="020B0604020202020204" pitchFamily="34" charset="0"/>
              <a:buChar char="•"/>
              <a:defRPr/>
            </a:pPr>
            <a:r>
              <a:rPr lang="el" sz="2400" dirty="0">
                <a:solidFill>
                  <a:prstClr val="black"/>
                </a:solidFill>
                <a:latin typeface="Aptos" panose="02110004020202020204"/>
              </a:rPr>
              <a:t>Επίγνωση της ποιότητας και της αξιοπιστίας των πληροφοριών CSA</a:t>
            </a:r>
          </a:p>
          <a:p>
            <a:pPr marL="1280128" lvl="1" indent="-274320" defTabSz="1097280">
              <a:lnSpc>
                <a:spcPct val="90000"/>
              </a:lnSpc>
              <a:spcAft>
                <a:spcPts val="720"/>
              </a:spcAft>
              <a:buFont typeface="Arial" panose="020B0604020202020204" pitchFamily="34" charset="0"/>
              <a:buChar char="•"/>
              <a:defRPr/>
            </a:pPr>
            <a:r>
              <a:rPr lang="el" sz="2400" dirty="0">
                <a:solidFill>
                  <a:prstClr val="black"/>
                </a:solidFill>
                <a:latin typeface="Aptos" panose="02110004020202020204"/>
              </a:rPr>
              <a:t>Αξιολόγηση του εύλογου μέλλοντος της τρέχουσας κατάστασης</a:t>
            </a:r>
          </a:p>
        </p:txBody>
      </p:sp>
      <p:sp>
        <p:nvSpPr>
          <p:cNvPr id="2" name="Plassholder for lysbildenummer 1"/>
          <p:cNvSpPr>
            <a:spLocks noGrp="1"/>
          </p:cNvSpPr>
          <p:nvPr>
            <p:ph type="sldNum" sz="quarter" idx="12"/>
          </p:nvPr>
        </p:nvSpPr>
        <p:spPr>
          <a:xfrm>
            <a:off x="10893247" y="7627621"/>
            <a:ext cx="3291840" cy="438150"/>
          </a:xfrm>
        </p:spPr>
        <p:txBody>
          <a:bodyPr vert="horz" lIns="109728" tIns="54864" rIns="109728" bIns="54864" rtlCol="0" anchor="ctr">
            <a:normAutofit/>
          </a:bodyPr>
          <a:lstStyle/>
          <a:p>
            <a:pPr defTabSz="1097280">
              <a:spcAft>
                <a:spcPts val="720"/>
              </a:spcAft>
              <a:defRPr/>
            </a:pPr>
            <a:fld id="{91853A39-49B3-554A-AE82-85611CEBD8E3}" type="slidenum">
              <a:rPr lang="en-US">
                <a:solidFill>
                  <a:prstClr val="white"/>
                </a:solidFill>
                <a:latin typeface="Calibri" panose="020F0502020204030204"/>
              </a:rPr>
              <a:pPr defTabSz="1097280">
                <a:spcAft>
                  <a:spcPts val="720"/>
                </a:spcAft>
                <a:defRPr/>
              </a:pPr>
              <a:t>79</a:t>
            </a:fld>
            <a:endParaRPr lang="en-US">
              <a:solidFill>
                <a:prstClr val="white"/>
              </a:solidFill>
              <a:latin typeface="Calibri" panose="020F0502020204030204"/>
            </a:endParaRPr>
          </a:p>
        </p:txBody>
      </p:sp>
    </p:spTree>
    <p:extLst>
      <p:ext uri="{BB962C8B-B14F-4D97-AF65-F5344CB8AC3E}">
        <p14:creationId xmlns:p14="http://schemas.microsoft.com/office/powerpoint/2010/main" val="23824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BBADA-6E63-2999-5F9B-D21031AEABA1}"/>
              </a:ext>
            </a:extLst>
          </p:cNvPr>
          <p:cNvSpPr>
            <a:spLocks noGrp="1"/>
          </p:cNvSpPr>
          <p:nvPr>
            <p:ph type="body" sz="quarter" idx="13"/>
          </p:nvPr>
        </p:nvSpPr>
        <p:spPr/>
        <p:txBody>
          <a:bodyPr/>
          <a:lstStyle/>
          <a:p>
            <a:r>
              <a:rPr lang="el"/>
              <a:t>Κυβερνοασφάλεια (NIST 2019)</a:t>
            </a:r>
            <a:endParaRPr lang="en-GB"/>
          </a:p>
        </p:txBody>
      </p:sp>
      <p:sp>
        <p:nvSpPr>
          <p:cNvPr id="3" name="Text Placeholder 2">
            <a:extLst>
              <a:ext uri="{FF2B5EF4-FFF2-40B4-BE49-F238E27FC236}">
                <a16:creationId xmlns:a16="http://schemas.microsoft.com/office/drawing/2014/main" id="{4F884D2E-B09D-7DD0-45D9-0C0FE64A4E3F}"/>
              </a:ext>
            </a:extLst>
          </p:cNvPr>
          <p:cNvSpPr>
            <a:spLocks noGrp="1"/>
          </p:cNvSpPr>
          <p:nvPr>
            <p:ph type="body" sz="quarter" idx="14"/>
          </p:nvPr>
        </p:nvSpPr>
        <p:spPr/>
        <p:txBody>
          <a:bodyPr/>
          <a:lstStyle/>
          <a:p>
            <a:r>
              <a:rPr lang="el" b="1"/>
              <a:t>Def:</a:t>
            </a:r>
            <a:r>
              <a:rPr lang="el"/>
              <a:t>  «Η ικανότητα προστασίας ή υπεράσπισης της χρήσης του κυβερνοχώρου από επιθέσεις στον κυβερνοχώρο». </a:t>
            </a:r>
          </a:p>
          <a:p>
            <a:r>
              <a:rPr lang="el" b="1"/>
              <a:t>Κυβερνοεπίθεση</a:t>
            </a:r>
            <a:r>
              <a:rPr lang="el"/>
              <a:t>: «Μια επίθεση, μέσω του κυβερνοχώρου, με στόχο τη χρήση του κυβερνοχώρου από μια επιχείρηση με σκοπό τη διατάραξη, την απενεργοποίηση, την καταστροφή ή τον κακόβουλο έλεγχο ενός υπολογιστικού περιβάλλοντος/υποδομής ή την καταστροφή της ακεραιότητας των δεδομένων ή την κλοπή ελεγχόμενων πληροφοριών». </a:t>
            </a:r>
          </a:p>
          <a:p>
            <a:r>
              <a:rPr lang="el" b="1"/>
              <a:t>Τα περιστατικά ασφάλειας στον κυβερνοχώρο </a:t>
            </a:r>
            <a:r>
              <a:rPr lang="el"/>
              <a:t>(BIMCO, 2018) μπορεί να προκύψουν ως αποτέλεσμα: </a:t>
            </a:r>
          </a:p>
          <a:p>
            <a:pPr lvl="1"/>
            <a:r>
              <a:rPr lang="el"/>
              <a:t>περιστατικό ασφάλειας στον κυβερνοχώρο, το οποίο επηρεάζει τη διαθεσιμότητα και την ακεραιότητα της επιχειρησιακής τεχνολογίας (OT), για παράδειγμα αλλοίωση δεδομένων χαρτών που τηρούνται σε ηλεκτρονικό σύστημα απεικόνισης χαρτών και πληροφοριών (ECDIS)</a:t>
            </a:r>
          </a:p>
          <a:p>
            <a:pPr lvl="1"/>
            <a:r>
              <a:rPr lang="el"/>
              <a:t>Μια αποτυχία που παρουσιάζεται κατά τη συντήρηση και την ενημέρωση κώδικα λογισμικού </a:t>
            </a:r>
          </a:p>
          <a:p>
            <a:pPr lvl="1"/>
            <a:r>
              <a:rPr lang="el"/>
              <a:t>απώλεια ή χειραγώγηση δεδομένων εξωτερικών αισθητήρων, κρίσιμης σημασίας για τη λειτουργία ενός πλοίου — αυτό περιλαμβάνει, μεταξύ άλλων, τα παγκόσμια δορυφορικά συστήματα πλοήγησης (GNSS). </a:t>
            </a:r>
          </a:p>
        </p:txBody>
      </p:sp>
    </p:spTree>
    <p:custDataLst>
      <p:tags r:id="rId1"/>
    </p:custDataLst>
    <p:extLst>
      <p:ext uri="{BB962C8B-B14F-4D97-AF65-F5344CB8AC3E}">
        <p14:creationId xmlns:p14="http://schemas.microsoft.com/office/powerpoint/2010/main" val="72693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CA78-1CA1-6DBF-3CE3-E4F9A046AF0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99CA4EB-0067-F367-7469-AAF11F448EB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48E4079A-6B50-4C23-CDA8-E3FC063028BA}"/>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9B905852-9BC7-4D01-581C-7D7718925C0E}"/>
              </a:ext>
            </a:extLst>
          </p:cNvPr>
          <p:cNvPicPr>
            <a:picLocks noChangeAspect="1"/>
          </p:cNvPicPr>
          <p:nvPr/>
        </p:nvPicPr>
        <p:blipFill>
          <a:blip r:embed="rId2"/>
          <a:stretch>
            <a:fillRect/>
          </a:stretch>
        </p:blipFill>
        <p:spPr>
          <a:xfrm>
            <a:off x="3668042" y="0"/>
            <a:ext cx="7294316" cy="8229600"/>
          </a:xfrm>
          <a:prstGeom prst="ellipse">
            <a:avLst/>
          </a:prstGeom>
          <a:ln>
            <a:noFill/>
          </a:ln>
          <a:effectLst>
            <a:softEdge rad="112500"/>
          </a:effectLst>
        </p:spPr>
      </p:pic>
    </p:spTree>
    <p:extLst>
      <p:ext uri="{BB962C8B-B14F-4D97-AF65-F5344CB8AC3E}">
        <p14:creationId xmlns:p14="http://schemas.microsoft.com/office/powerpoint/2010/main" val="920940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417" y="292162"/>
            <a:ext cx="7347396" cy="5796404"/>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5242" y="1758966"/>
            <a:ext cx="7265158" cy="4711668"/>
          </a:xfrm>
          <a:prstGeom prst="rect">
            <a:avLst/>
          </a:prstGeom>
        </p:spPr>
      </p:pic>
    </p:spTree>
    <p:extLst>
      <p:ext uri="{BB962C8B-B14F-4D97-AF65-F5344CB8AC3E}">
        <p14:creationId xmlns:p14="http://schemas.microsoft.com/office/powerpoint/2010/main" val="20982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D101-1AAD-538D-E34C-6E1BE2681960}"/>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F96F6D10-DE4D-D812-406B-56298C78B9F8}"/>
              </a:ext>
            </a:extLst>
          </p:cNvPr>
          <p:cNvSpPr>
            <a:spLocks noGrp="1"/>
          </p:cNvSpPr>
          <p:nvPr>
            <p:ph idx="1"/>
          </p:nvPr>
        </p:nvSpPr>
        <p:spPr/>
        <p:txBody>
          <a:bodyPr/>
          <a:lstStyle/>
          <a:p>
            <a:endParaRPr lang="et-EE"/>
          </a:p>
        </p:txBody>
      </p:sp>
      <p:sp>
        <p:nvSpPr>
          <p:cNvPr id="4" name="Date Placeholder 3">
            <a:extLst>
              <a:ext uri="{FF2B5EF4-FFF2-40B4-BE49-F238E27FC236}">
                <a16:creationId xmlns:a16="http://schemas.microsoft.com/office/drawing/2014/main" id="{F1298B83-83E3-E7D1-D492-349245244FD1}"/>
              </a:ext>
            </a:extLst>
          </p:cNvPr>
          <p:cNvSpPr>
            <a:spLocks noGrp="1"/>
          </p:cNvSpPr>
          <p:nvPr>
            <p:ph type="dt" sz="half" idx="10"/>
          </p:nvPr>
        </p:nvSpPr>
        <p:spPr/>
        <p:txBody>
          <a:bodyPr/>
          <a:lstStyle/>
          <a:p>
            <a:pPr defTabSz="1097280">
              <a:defRPr/>
            </a:pPr>
            <a:endParaRPr lang="nb-NO"/>
          </a:p>
        </p:txBody>
      </p:sp>
      <p:sp>
        <p:nvSpPr>
          <p:cNvPr id="5" name="Slide Number Placeholder 4">
            <a:extLst>
              <a:ext uri="{FF2B5EF4-FFF2-40B4-BE49-F238E27FC236}">
                <a16:creationId xmlns:a16="http://schemas.microsoft.com/office/drawing/2014/main" id="{CF0C719D-7A63-2256-2180-7428246F6519}"/>
              </a:ext>
            </a:extLst>
          </p:cNvPr>
          <p:cNvSpPr>
            <a:spLocks noGrp="1"/>
          </p:cNvSpPr>
          <p:nvPr>
            <p:ph type="sldNum" sz="quarter" idx="12"/>
          </p:nvPr>
        </p:nvSpPr>
        <p:spPr/>
        <p:txBody>
          <a:bodyPr/>
          <a:lstStyle/>
          <a:p>
            <a:pPr defTabSz="1097280">
              <a:defRPr/>
            </a:pPr>
            <a:fld id="{A6E6339C-DE17-4E4C-B690-AB7E8B8C7D3B}" type="slidenum">
              <a:rPr lang="nb-NO"/>
              <a:pPr defTabSz="1097280">
                <a:defRPr/>
              </a:pPr>
              <a:t>82</a:t>
            </a:fld>
            <a:endParaRPr lang="nb-NO"/>
          </a:p>
        </p:txBody>
      </p:sp>
      <p:pic>
        <p:nvPicPr>
          <p:cNvPr id="6" name="Picture 5">
            <a:extLst>
              <a:ext uri="{FF2B5EF4-FFF2-40B4-BE49-F238E27FC236}">
                <a16:creationId xmlns:a16="http://schemas.microsoft.com/office/drawing/2014/main" id="{1D343086-CC7A-4F6E-162E-18BFBD255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7486" y="1759102"/>
            <a:ext cx="9715428" cy="4711397"/>
          </a:xfrm>
          <a:prstGeom prst="rect">
            <a:avLst/>
          </a:prstGeom>
        </p:spPr>
      </p:pic>
      <p:sp>
        <p:nvSpPr>
          <p:cNvPr id="7" name="Oval 6">
            <a:extLst>
              <a:ext uri="{FF2B5EF4-FFF2-40B4-BE49-F238E27FC236}">
                <a16:creationId xmlns:a16="http://schemas.microsoft.com/office/drawing/2014/main" id="{0B0BB01A-3C5D-63C4-C46F-1C23705442C6}"/>
              </a:ext>
            </a:extLst>
          </p:cNvPr>
          <p:cNvSpPr/>
          <p:nvPr/>
        </p:nvSpPr>
        <p:spPr>
          <a:xfrm>
            <a:off x="2628901"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
        <p:nvSpPr>
          <p:cNvPr id="8" name="Oval 7">
            <a:extLst>
              <a:ext uri="{FF2B5EF4-FFF2-40B4-BE49-F238E27FC236}">
                <a16:creationId xmlns:a16="http://schemas.microsoft.com/office/drawing/2014/main" id="{02726CE5-24F9-55E7-B682-6EB4B61BFE7E}"/>
              </a:ext>
            </a:extLst>
          </p:cNvPr>
          <p:cNvSpPr/>
          <p:nvPr/>
        </p:nvSpPr>
        <p:spPr>
          <a:xfrm>
            <a:off x="8823925"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
        <p:nvSpPr>
          <p:cNvPr id="9" name="Oval 8">
            <a:extLst>
              <a:ext uri="{FF2B5EF4-FFF2-40B4-BE49-F238E27FC236}">
                <a16:creationId xmlns:a16="http://schemas.microsoft.com/office/drawing/2014/main" id="{C6A457A0-3D9F-B7D6-69FE-8B811645D339}"/>
              </a:ext>
            </a:extLst>
          </p:cNvPr>
          <p:cNvSpPr/>
          <p:nvPr/>
        </p:nvSpPr>
        <p:spPr>
          <a:xfrm>
            <a:off x="251461" y="157734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r>
              <a:rPr lang="el" sz="2160">
                <a:solidFill>
                  <a:prstClr val="white"/>
                </a:solidFill>
                <a:latin typeface="Aptos" panose="02110004020202020204"/>
              </a:rPr>
              <a:t>ΤΟ</a:t>
            </a:r>
            <a:endParaRPr lang="et-EE" sz="2160">
              <a:solidFill>
                <a:prstClr val="white"/>
              </a:solidFill>
              <a:latin typeface="Aptos" panose="02110004020202020204"/>
            </a:endParaRPr>
          </a:p>
        </p:txBody>
      </p:sp>
      <p:sp>
        <p:nvSpPr>
          <p:cNvPr id="10" name="Oval 9">
            <a:extLst>
              <a:ext uri="{FF2B5EF4-FFF2-40B4-BE49-F238E27FC236}">
                <a16:creationId xmlns:a16="http://schemas.microsoft.com/office/drawing/2014/main" id="{0F884AA0-515A-8CCB-0BEF-152CA12C1DB5}"/>
              </a:ext>
            </a:extLst>
          </p:cNvPr>
          <p:cNvSpPr/>
          <p:nvPr/>
        </p:nvSpPr>
        <p:spPr>
          <a:xfrm>
            <a:off x="12344329" y="93726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r>
              <a:rPr lang="el" sz="2160">
                <a:solidFill>
                  <a:prstClr val="white"/>
                </a:solidFill>
                <a:latin typeface="Aptos" panose="02110004020202020204"/>
              </a:rPr>
              <a:t>Υπεύθυνοι λήψης αποφάσεων</a:t>
            </a:r>
            <a:endParaRPr lang="et-EE" sz="2160">
              <a:solidFill>
                <a:prstClr val="white"/>
              </a:solidFill>
              <a:latin typeface="Aptos" panose="02110004020202020204"/>
            </a:endParaRPr>
          </a:p>
        </p:txBody>
      </p:sp>
    </p:spTree>
    <p:extLst>
      <p:ext uri="{BB962C8B-B14F-4D97-AF65-F5344CB8AC3E}">
        <p14:creationId xmlns:p14="http://schemas.microsoft.com/office/powerpoint/2010/main" val="28896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F01E17-3A3F-E4F9-44DD-020A0B68B341}"/>
              </a:ext>
            </a:extLst>
          </p:cNvPr>
          <p:cNvSpPr>
            <a:spLocks noGrp="1"/>
          </p:cNvSpPr>
          <p:nvPr>
            <p:ph type="title"/>
          </p:nvPr>
        </p:nvSpPr>
        <p:spPr>
          <a:xfrm>
            <a:off x="2774344" y="161210"/>
            <a:ext cx="9698352" cy="1132745"/>
          </a:xfrm>
        </p:spPr>
        <p:txBody>
          <a:bodyPr vert="horz" wrap="square" lIns="109728" tIns="54864" rIns="109728" bIns="54864" rtlCol="0" anchor="b" anchorCtr="0">
            <a:normAutofit/>
          </a:bodyPr>
          <a:lstStyle/>
          <a:p>
            <a:pPr algn="ctr"/>
            <a:r>
              <a:rPr lang="el" sz="4800">
                <a:solidFill>
                  <a:schemeClr val="tx1"/>
                </a:solidFill>
                <a:latin typeface="+mj-lt"/>
              </a:rPr>
              <a:t>Τώρα μερικά στερεότυπα</a:t>
            </a:r>
          </a:p>
        </p:txBody>
      </p:sp>
      <p:pic>
        <p:nvPicPr>
          <p:cNvPr id="7" name="Online Media 6" title="The IT crowd - Truest moment about tech support">
            <a:hlinkClick r:id="" action="ppaction://media"/>
            <a:extLst>
              <a:ext uri="{FF2B5EF4-FFF2-40B4-BE49-F238E27FC236}">
                <a16:creationId xmlns:a16="http://schemas.microsoft.com/office/drawing/2014/main" id="{0EA6AB1B-AC28-D005-B60E-E5C9562AE736}"/>
              </a:ext>
            </a:extLst>
          </p:cNvPr>
          <p:cNvPicPr>
            <a:picLocks noGrp="1" noRot="1" noChangeAspect="1"/>
          </p:cNvPicPr>
          <p:nvPr>
            <p:ph idx="1"/>
            <a:videoFile r:link="rId1"/>
          </p:nvPr>
        </p:nvPicPr>
        <p:blipFill>
          <a:blip r:embed="rId3"/>
          <a:stretch>
            <a:fillRect/>
          </a:stretch>
        </p:blipFill>
        <p:spPr>
          <a:xfrm>
            <a:off x="1310640" y="1293956"/>
            <a:ext cx="12009120" cy="6755531"/>
          </a:xfrm>
          <a:prstGeom prst="rect">
            <a:avLst/>
          </a:prstGeom>
          <a:ln w="12700">
            <a:noFill/>
          </a:ln>
        </p:spPr>
      </p:pic>
    </p:spTree>
    <p:extLst>
      <p:ext uri="{BB962C8B-B14F-4D97-AF65-F5344CB8AC3E}">
        <p14:creationId xmlns:p14="http://schemas.microsoft.com/office/powerpoint/2010/main" val="97638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4049FD-1546-CF1A-7DEB-8C246888769A}"/>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E4F76CD5-756E-18D1-3367-32CB823740CB}"/>
              </a:ext>
            </a:extLst>
          </p:cNvPr>
          <p:cNvPicPr>
            <a:picLocks noGrp="1" noChangeAspect="1"/>
          </p:cNvPicPr>
          <p:nvPr>
            <p:ph idx="1"/>
          </p:nvPr>
        </p:nvPicPr>
        <p:blipFill>
          <a:blip r:embed="rId2"/>
          <a:stretch>
            <a:fillRect/>
          </a:stretch>
        </p:blipFill>
        <p:spPr>
          <a:xfrm>
            <a:off x="-92244" y="-54428"/>
            <a:ext cx="5918278" cy="8138160"/>
          </a:xfrm>
          <a:prstGeom prst="rect">
            <a:avLst/>
          </a:prstGeom>
        </p:spPr>
      </p:pic>
      <p:pic>
        <p:nvPicPr>
          <p:cNvPr id="9" name="Picture 8">
            <a:extLst>
              <a:ext uri="{FF2B5EF4-FFF2-40B4-BE49-F238E27FC236}">
                <a16:creationId xmlns:a16="http://schemas.microsoft.com/office/drawing/2014/main" id="{F1A86C28-2140-98C3-ED66-07B6F9EB7452}"/>
              </a:ext>
            </a:extLst>
          </p:cNvPr>
          <p:cNvPicPr>
            <a:picLocks noChangeAspect="1"/>
          </p:cNvPicPr>
          <p:nvPr/>
        </p:nvPicPr>
        <p:blipFill>
          <a:blip r:embed="rId3"/>
          <a:stretch>
            <a:fillRect/>
          </a:stretch>
        </p:blipFill>
        <p:spPr>
          <a:xfrm>
            <a:off x="6039100" y="818575"/>
            <a:ext cx="8768512" cy="5686728"/>
          </a:xfrm>
          <a:prstGeom prst="rect">
            <a:avLst/>
          </a:prstGeom>
        </p:spPr>
      </p:pic>
      <p:sp>
        <p:nvSpPr>
          <p:cNvPr id="10" name="Oval 9">
            <a:extLst>
              <a:ext uri="{FF2B5EF4-FFF2-40B4-BE49-F238E27FC236}">
                <a16:creationId xmlns:a16="http://schemas.microsoft.com/office/drawing/2014/main" id="{94BEA3FB-337A-FD3C-2704-7B13674A777E}"/>
              </a:ext>
            </a:extLst>
          </p:cNvPr>
          <p:cNvSpPr/>
          <p:nvPr/>
        </p:nvSpPr>
        <p:spPr>
          <a:xfrm>
            <a:off x="8820696" y="4451577"/>
            <a:ext cx="1250768" cy="12246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
        <p:nvSpPr>
          <p:cNvPr id="11" name="Oval 10">
            <a:extLst>
              <a:ext uri="{FF2B5EF4-FFF2-40B4-BE49-F238E27FC236}">
                <a16:creationId xmlns:a16="http://schemas.microsoft.com/office/drawing/2014/main" id="{87AD14FF-056E-2811-1CC6-2240CFA8497F}"/>
              </a:ext>
            </a:extLst>
          </p:cNvPr>
          <p:cNvSpPr/>
          <p:nvPr/>
        </p:nvSpPr>
        <p:spPr>
          <a:xfrm>
            <a:off x="380456" y="1428750"/>
            <a:ext cx="2480310" cy="935626"/>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
        <p:nvSpPr>
          <p:cNvPr id="12" name="Oval 11">
            <a:extLst>
              <a:ext uri="{FF2B5EF4-FFF2-40B4-BE49-F238E27FC236}">
                <a16:creationId xmlns:a16="http://schemas.microsoft.com/office/drawing/2014/main" id="{757D413E-7BC8-7BC3-0AC9-B89C64BD171D}"/>
              </a:ext>
            </a:extLst>
          </p:cNvPr>
          <p:cNvSpPr/>
          <p:nvPr/>
        </p:nvSpPr>
        <p:spPr>
          <a:xfrm>
            <a:off x="8252460" y="3863340"/>
            <a:ext cx="847452" cy="8237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
        <p:nvSpPr>
          <p:cNvPr id="13" name="Oval 12">
            <a:extLst>
              <a:ext uri="{FF2B5EF4-FFF2-40B4-BE49-F238E27FC236}">
                <a16:creationId xmlns:a16="http://schemas.microsoft.com/office/drawing/2014/main" id="{9004D088-9CD5-0C08-5F72-80D1E5057CD0}"/>
              </a:ext>
            </a:extLst>
          </p:cNvPr>
          <p:cNvSpPr/>
          <p:nvPr/>
        </p:nvSpPr>
        <p:spPr>
          <a:xfrm>
            <a:off x="708661" y="7033259"/>
            <a:ext cx="1468733" cy="93562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
        <p:nvSpPr>
          <p:cNvPr id="14" name="Oval 13">
            <a:extLst>
              <a:ext uri="{FF2B5EF4-FFF2-40B4-BE49-F238E27FC236}">
                <a16:creationId xmlns:a16="http://schemas.microsoft.com/office/drawing/2014/main" id="{1A7F88AF-1F94-60F5-B988-2DCD9FCC2565}"/>
              </a:ext>
            </a:extLst>
          </p:cNvPr>
          <p:cNvSpPr/>
          <p:nvPr/>
        </p:nvSpPr>
        <p:spPr>
          <a:xfrm>
            <a:off x="12777108" y="1616938"/>
            <a:ext cx="847452"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
        <p:nvSpPr>
          <p:cNvPr id="15" name="Oval 14">
            <a:extLst>
              <a:ext uri="{FF2B5EF4-FFF2-40B4-BE49-F238E27FC236}">
                <a16:creationId xmlns:a16="http://schemas.microsoft.com/office/drawing/2014/main" id="{671D98EF-1974-C3BE-CD66-AFBE25D0F57C}"/>
              </a:ext>
            </a:extLst>
          </p:cNvPr>
          <p:cNvSpPr/>
          <p:nvPr/>
        </p:nvSpPr>
        <p:spPr>
          <a:xfrm>
            <a:off x="2177393" y="6316163"/>
            <a:ext cx="1268729"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
        <p:nvSpPr>
          <p:cNvPr id="16" name="Oval 15">
            <a:extLst>
              <a:ext uri="{FF2B5EF4-FFF2-40B4-BE49-F238E27FC236}">
                <a16:creationId xmlns:a16="http://schemas.microsoft.com/office/drawing/2014/main" id="{ACE0594A-6D46-D977-A608-E1E083D5C0C2}"/>
              </a:ext>
            </a:extLst>
          </p:cNvPr>
          <p:cNvSpPr/>
          <p:nvPr/>
        </p:nvSpPr>
        <p:spPr>
          <a:xfrm>
            <a:off x="13508628" y="4240122"/>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
        <p:nvSpPr>
          <p:cNvPr id="17" name="Oval 16">
            <a:extLst>
              <a:ext uri="{FF2B5EF4-FFF2-40B4-BE49-F238E27FC236}">
                <a16:creationId xmlns:a16="http://schemas.microsoft.com/office/drawing/2014/main" id="{AC3764E5-D0AA-6A41-8CD8-84950048137B}"/>
              </a:ext>
            </a:extLst>
          </p:cNvPr>
          <p:cNvSpPr/>
          <p:nvPr/>
        </p:nvSpPr>
        <p:spPr>
          <a:xfrm>
            <a:off x="582114" y="6115321"/>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a:solidFill>
                <a:prstClr val="white"/>
              </a:solidFill>
              <a:latin typeface="Aptos" panose="02110004020202020204"/>
            </a:endParaRPr>
          </a:p>
        </p:txBody>
      </p:sp>
    </p:spTree>
    <p:extLst>
      <p:ext uri="{BB962C8B-B14F-4D97-AF65-F5344CB8AC3E}">
        <p14:creationId xmlns:p14="http://schemas.microsoft.com/office/powerpoint/2010/main" val="230181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113295" y="79447"/>
            <a:ext cx="14403810" cy="8070707"/>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942086" y="119458"/>
            <a:ext cx="12746228" cy="7990685"/>
          </a:xfrm>
          <a:prstGeom prst="rect">
            <a:avLst/>
          </a:prstGeom>
        </p:spPr>
      </p:pic>
    </p:spTree>
    <p:extLst>
      <p:ext uri="{BB962C8B-B14F-4D97-AF65-F5344CB8AC3E}">
        <p14:creationId xmlns:p14="http://schemas.microsoft.com/office/powerpoint/2010/main" val="22061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28E7-5F52-0F64-B3FA-ABFF6C7DD9DE}"/>
              </a:ext>
            </a:extLst>
          </p:cNvPr>
          <p:cNvSpPr>
            <a:spLocks noGrp="1"/>
          </p:cNvSpPr>
          <p:nvPr>
            <p:ph type="title"/>
          </p:nvPr>
        </p:nvSpPr>
        <p:spPr/>
        <p:txBody>
          <a:bodyPr/>
          <a:lstStyle/>
          <a:p>
            <a:r>
              <a:rPr lang="el"/>
              <a:t>Ποιοι είναι οι μηχανικοί OT;</a:t>
            </a:r>
            <a:endParaRPr lang="en-GB"/>
          </a:p>
        </p:txBody>
      </p:sp>
    </p:spTree>
    <p:extLst>
      <p:ext uri="{BB962C8B-B14F-4D97-AF65-F5344CB8AC3E}">
        <p14:creationId xmlns:p14="http://schemas.microsoft.com/office/powerpoint/2010/main" val="17706485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30E0-2650-6873-77B8-46E7A18EDE9D}"/>
              </a:ext>
            </a:extLst>
          </p:cNvPr>
          <p:cNvSpPr>
            <a:spLocks noGrp="1"/>
          </p:cNvSpPr>
          <p:nvPr>
            <p:ph type="title"/>
          </p:nvPr>
        </p:nvSpPr>
        <p:spPr/>
        <p:txBody>
          <a:bodyPr/>
          <a:lstStyle/>
          <a:p>
            <a:pPr algn="ctr"/>
            <a:r>
              <a:rPr lang="el"/>
              <a:t>Ποιοι είναι οι φόρτοι εργασίας και οι στρεσογόνοι παράγοντες των χειριστών;</a:t>
            </a:r>
            <a:endParaRPr lang="en-GB"/>
          </a:p>
        </p:txBody>
      </p:sp>
    </p:spTree>
    <p:extLst>
      <p:ext uri="{BB962C8B-B14F-4D97-AF65-F5344CB8AC3E}">
        <p14:creationId xmlns:p14="http://schemas.microsoft.com/office/powerpoint/2010/main" val="11528846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C95C-1F6C-5BD5-0151-357408E2EF47}"/>
              </a:ext>
            </a:extLst>
          </p:cNvPr>
          <p:cNvSpPr>
            <a:spLocks noGrp="1"/>
          </p:cNvSpPr>
          <p:nvPr>
            <p:ph type="title"/>
          </p:nvPr>
        </p:nvSpPr>
        <p:spPr/>
        <p:txBody>
          <a:bodyPr/>
          <a:lstStyle/>
          <a:p>
            <a:r>
              <a:rPr lang="el"/>
              <a:t>Γιατί αγωνίζονται οι νοσηλευτές;</a:t>
            </a:r>
            <a:endParaRPr lang="en-GB"/>
          </a:p>
        </p:txBody>
      </p:sp>
      <p:sp>
        <p:nvSpPr>
          <p:cNvPr id="3" name="Text Placeholder 2">
            <a:extLst>
              <a:ext uri="{FF2B5EF4-FFF2-40B4-BE49-F238E27FC236}">
                <a16:creationId xmlns:a16="http://schemas.microsoft.com/office/drawing/2014/main" id="{20290000-7F38-2360-8A76-DE947895F3E4}"/>
              </a:ext>
            </a:extLst>
          </p:cNvPr>
          <p:cNvSpPr>
            <a:spLocks noGrp="1"/>
          </p:cNvSpPr>
          <p:nvPr>
            <p:ph type="body" idx="1"/>
          </p:nvPr>
        </p:nvSpPr>
        <p:spPr>
          <a:xfrm>
            <a:off x="419839" y="2303546"/>
            <a:ext cx="4402774" cy="4066560"/>
          </a:xfrm>
        </p:spPr>
        <p:txBody>
          <a:bodyPr/>
          <a:lstStyle/>
          <a:p>
            <a:r>
              <a:rPr lang="el"/>
              <a:t>Ατομικό</a:t>
            </a:r>
          </a:p>
          <a:p>
            <a:r>
              <a:rPr lang="el"/>
              <a:t>Κοινωνικά</a:t>
            </a:r>
          </a:p>
          <a:p>
            <a:r>
              <a:rPr lang="el"/>
              <a:t>Οργανωτική</a:t>
            </a:r>
            <a:endParaRPr lang="en-GB"/>
          </a:p>
        </p:txBody>
      </p:sp>
      <p:pic>
        <p:nvPicPr>
          <p:cNvPr id="5" name="Picture 4">
            <a:extLst>
              <a:ext uri="{FF2B5EF4-FFF2-40B4-BE49-F238E27FC236}">
                <a16:creationId xmlns:a16="http://schemas.microsoft.com/office/drawing/2014/main" id="{49C696DD-4512-0974-58E4-AAB7DB92A850}"/>
              </a:ext>
            </a:extLst>
          </p:cNvPr>
          <p:cNvPicPr>
            <a:picLocks noChangeAspect="1"/>
          </p:cNvPicPr>
          <p:nvPr/>
        </p:nvPicPr>
        <p:blipFill>
          <a:blip r:embed="rId3"/>
          <a:stretch>
            <a:fillRect/>
          </a:stretch>
        </p:blipFill>
        <p:spPr>
          <a:xfrm>
            <a:off x="5758207" y="4114800"/>
            <a:ext cx="8722307" cy="3509500"/>
          </a:xfrm>
          <a:prstGeom prst="rect">
            <a:avLst/>
          </a:prstGeom>
        </p:spPr>
      </p:pic>
      <p:pic>
        <p:nvPicPr>
          <p:cNvPr id="7" name="Picture 6">
            <a:extLst>
              <a:ext uri="{FF2B5EF4-FFF2-40B4-BE49-F238E27FC236}">
                <a16:creationId xmlns:a16="http://schemas.microsoft.com/office/drawing/2014/main" id="{936EA98F-0C6F-5901-A4CA-4A5944259ACD}"/>
              </a:ext>
            </a:extLst>
          </p:cNvPr>
          <p:cNvPicPr>
            <a:picLocks noChangeAspect="1"/>
          </p:cNvPicPr>
          <p:nvPr/>
        </p:nvPicPr>
        <p:blipFill>
          <a:blip r:embed="rId4"/>
          <a:stretch>
            <a:fillRect/>
          </a:stretch>
        </p:blipFill>
        <p:spPr>
          <a:xfrm>
            <a:off x="5581667" y="1460541"/>
            <a:ext cx="8452246" cy="2641326"/>
          </a:xfrm>
          <a:prstGeom prst="rect">
            <a:avLst/>
          </a:prstGeom>
        </p:spPr>
      </p:pic>
      <p:pic>
        <p:nvPicPr>
          <p:cNvPr id="8" name="Picture 7">
            <a:extLst>
              <a:ext uri="{FF2B5EF4-FFF2-40B4-BE49-F238E27FC236}">
                <a16:creationId xmlns:a16="http://schemas.microsoft.com/office/drawing/2014/main" id="{4BA60B59-5CA9-6E51-5466-FE171528F20C}"/>
              </a:ext>
            </a:extLst>
          </p:cNvPr>
          <p:cNvPicPr>
            <a:picLocks noChangeAspect="1"/>
          </p:cNvPicPr>
          <p:nvPr/>
        </p:nvPicPr>
        <p:blipFill>
          <a:blip r:embed="rId5"/>
          <a:srcRect l="6709" t="5932" r="6133" b="6073"/>
          <a:stretch/>
        </p:blipFill>
        <p:spPr>
          <a:xfrm>
            <a:off x="0" y="6573283"/>
            <a:ext cx="1666240" cy="1599982"/>
          </a:xfrm>
          <a:prstGeom prst="ellipse">
            <a:avLst/>
          </a:prstGeom>
        </p:spPr>
      </p:pic>
      <p:pic>
        <p:nvPicPr>
          <p:cNvPr id="9" name="Bilde 3">
            <a:extLst>
              <a:ext uri="{FF2B5EF4-FFF2-40B4-BE49-F238E27FC236}">
                <a16:creationId xmlns:a16="http://schemas.microsoft.com/office/drawing/2014/main" id="{6EDA70FF-D1C4-335F-9699-241A541A4D01}"/>
              </a:ext>
            </a:extLst>
          </p:cNvPr>
          <p:cNvPicPr>
            <a:picLocks noChangeAspect="1"/>
          </p:cNvPicPr>
          <p:nvPr/>
        </p:nvPicPr>
        <p:blipFill>
          <a:blip r:embed="rId6"/>
          <a:stretch>
            <a:fillRect/>
          </a:stretch>
        </p:blipFill>
        <p:spPr>
          <a:xfrm>
            <a:off x="4469965" y="1767234"/>
            <a:ext cx="10003651" cy="5001826"/>
          </a:xfrm>
          <a:prstGeom prst="rect">
            <a:avLst/>
          </a:prstGeom>
        </p:spPr>
      </p:pic>
      <p:pic>
        <p:nvPicPr>
          <p:cNvPr id="1026" name="Picture 2" descr="PDF] Παρεμβάσεις σε οργανωτικό επίπεδο για τη μείωση του επαγγελματικού άγχους στους εργαζόμενους στον τομέα της υγειονομικής περίθαλψης | Σημασιολογικός μελετητής">
            <a:extLst>
              <a:ext uri="{FF2B5EF4-FFF2-40B4-BE49-F238E27FC236}">
                <a16:creationId xmlns:a16="http://schemas.microsoft.com/office/drawing/2014/main" id="{478E4631-26A2-0091-AB8B-75AA5BA73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059" y="1837450"/>
            <a:ext cx="9216338" cy="547869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599;p94">
            <a:extLst>
              <a:ext uri="{FF2B5EF4-FFF2-40B4-BE49-F238E27FC236}">
                <a16:creationId xmlns:a16="http://schemas.microsoft.com/office/drawing/2014/main" id="{B9E456B3-97F4-8A04-1BBB-0039198A3628}"/>
              </a:ext>
            </a:extLst>
          </p:cNvPr>
          <p:cNvPicPr preferRelativeResize="0"/>
          <p:nvPr/>
        </p:nvPicPr>
        <p:blipFill>
          <a:blip r:embed="rId8">
            <a:alphaModFix/>
          </a:blip>
          <a:stretch>
            <a:fillRect/>
          </a:stretch>
        </p:blipFill>
        <p:spPr>
          <a:xfrm>
            <a:off x="0" y="4509988"/>
            <a:ext cx="4416214" cy="1961707"/>
          </a:xfrm>
          <a:prstGeom prst="rect">
            <a:avLst/>
          </a:prstGeom>
          <a:noFill/>
          <a:ln>
            <a:noFill/>
          </a:ln>
        </p:spPr>
      </p:pic>
    </p:spTree>
    <p:extLst>
      <p:ext uri="{BB962C8B-B14F-4D97-AF65-F5344CB8AC3E}">
        <p14:creationId xmlns:p14="http://schemas.microsoft.com/office/powerpoint/2010/main" val="15571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a:t>Απαιτήσεις Νοσηλευτικού Φόρτου Εργασίας</a:t>
            </a:r>
            <a:endParaRPr lang="en-GB"/>
          </a:p>
        </p:txBody>
      </p:sp>
      <p:sp>
        <p:nvSpPr>
          <p:cNvPr id="3" name="Plassholder for innhold 2"/>
          <p:cNvSpPr>
            <a:spLocks noGrp="1"/>
          </p:cNvSpPr>
          <p:nvPr>
            <p:ph idx="1"/>
          </p:nvPr>
        </p:nvSpPr>
        <p:spPr/>
        <p:txBody>
          <a:bodyPr/>
          <a:lstStyle/>
          <a:p>
            <a:pPr marL="0" indent="0">
              <a:buNone/>
            </a:pPr>
            <a:endParaRPr lang="en-GB"/>
          </a:p>
        </p:txBody>
      </p:sp>
      <p:pic>
        <p:nvPicPr>
          <p:cNvPr id="4" name="Bilde 3"/>
          <p:cNvPicPr>
            <a:picLocks noChangeAspect="1"/>
          </p:cNvPicPr>
          <p:nvPr/>
        </p:nvPicPr>
        <p:blipFill>
          <a:blip r:embed="rId2"/>
          <a:stretch>
            <a:fillRect/>
          </a:stretch>
        </p:blipFill>
        <p:spPr>
          <a:xfrm>
            <a:off x="673513" y="1553074"/>
            <a:ext cx="13447352" cy="6676525"/>
          </a:xfrm>
          <a:prstGeom prst="rect">
            <a:avLst/>
          </a:prstGeom>
        </p:spPr>
      </p:pic>
      <p:sp>
        <p:nvSpPr>
          <p:cNvPr id="5" name="Rectangle: Rounded Corners 4">
            <a:extLst>
              <a:ext uri="{FF2B5EF4-FFF2-40B4-BE49-F238E27FC236}">
                <a16:creationId xmlns:a16="http://schemas.microsoft.com/office/drawing/2014/main" id="{C60ACB12-A48D-EC38-2546-776530004CE2}"/>
              </a:ext>
            </a:extLst>
          </p:cNvPr>
          <p:cNvSpPr/>
          <p:nvPr/>
        </p:nvSpPr>
        <p:spPr>
          <a:xfrm>
            <a:off x="3758184" y="3607308"/>
            <a:ext cx="4677156" cy="3689604"/>
          </a:xfrm>
          <a:prstGeom prst="roundRect">
            <a:avLst/>
          </a:prstGeom>
          <a:noFill/>
          <a:ln w="57150">
            <a:solidFill>
              <a:srgbClr val="E71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428202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055C7-B628-D457-BB50-86CAEA14F223}"/>
              </a:ext>
            </a:extLst>
          </p:cNvPr>
          <p:cNvSpPr>
            <a:spLocks noGrp="1"/>
          </p:cNvSpPr>
          <p:nvPr>
            <p:ph type="body" sz="quarter" idx="13"/>
          </p:nvPr>
        </p:nvSpPr>
        <p:spPr/>
        <p:txBody>
          <a:bodyPr/>
          <a:lstStyle/>
          <a:p>
            <a:r>
              <a:rPr lang="el"/>
              <a:t>Κυβερνοασφάλεια (NIST 2019)</a:t>
            </a:r>
            <a:endParaRPr lang="en-GB"/>
          </a:p>
        </p:txBody>
      </p:sp>
      <p:sp>
        <p:nvSpPr>
          <p:cNvPr id="3" name="Text Placeholder 2">
            <a:extLst>
              <a:ext uri="{FF2B5EF4-FFF2-40B4-BE49-F238E27FC236}">
                <a16:creationId xmlns:a16="http://schemas.microsoft.com/office/drawing/2014/main" id="{665F1D74-462D-9294-E69E-17CB99D099F3}"/>
              </a:ext>
            </a:extLst>
          </p:cNvPr>
          <p:cNvSpPr>
            <a:spLocks noGrp="1"/>
          </p:cNvSpPr>
          <p:nvPr>
            <p:ph type="body" sz="quarter" idx="14"/>
          </p:nvPr>
        </p:nvSpPr>
        <p:spPr>
          <a:xfrm>
            <a:off x="947126" y="1954531"/>
            <a:ext cx="12221604" cy="4968240"/>
          </a:xfrm>
        </p:spPr>
        <p:txBody>
          <a:bodyPr/>
          <a:lstStyle/>
          <a:p>
            <a:r>
              <a:rPr lang="el" b="1"/>
              <a:t>Απειλές</a:t>
            </a:r>
            <a:r>
              <a:rPr lang="el"/>
              <a:t>: «Οποιαδήποτε περίσταση ή γεγονός με δυνατότητα να επηρεάσει αρνητικά τις οργανωτικές λειτουργίες (συμπεριλαμβανομένης της αποστολής, των λειτουργιών, της εικόνας ή της φήμης), τα περιουσιακά στοιχεία του οργανισμού ή τα άτομα μέσω ενός συστήματος πληροφοριών μέσω μη εξουσιοδοτημένης πρόσβασης, καταστροφής, αποκάλυψης, τροποποίησης πληροφοριών ή/και άρνησης υπηρεσίας. Επίσης, η δυνατότητα μιας πηγής απειλής να εκμεταλλευτεί με επιτυχία μια συγκεκριμένη ευπάθεια του συστήματος πληροφοριών». </a:t>
            </a:r>
          </a:p>
          <a:p>
            <a:r>
              <a:rPr lang="el" b="1"/>
              <a:t>Αντίμετρα</a:t>
            </a:r>
            <a:r>
              <a:rPr lang="el"/>
              <a:t>: «Ενέργειες, συσκευές, διαδικασίες, τεχνικές ή άλλα μέτρα που μειώνουν την ευπάθεια ενός συστήματος πληροφοριών».</a:t>
            </a:r>
          </a:p>
          <a:p>
            <a:r>
              <a:rPr lang="el" b="1"/>
              <a:t>Τρωτά σημεία</a:t>
            </a:r>
            <a:r>
              <a:rPr lang="el"/>
              <a:t>: "Αδυναμία σε ένα σύστημα πληροφοριών, διαδικασίες ασφάλειας συστήματος, εσωτερικούς ελέγχους ή εφαρμογή που θα μπορούσε να αξιοποιηθεί ή να ενεργοποιηθεί από μια πηγή απειλής."</a:t>
            </a:r>
          </a:p>
          <a:p>
            <a:pPr lvl="1"/>
            <a:r>
              <a:rPr lang="el" b="1" u="sng"/>
              <a:t>Περιλαμβάνει ανθρώπους</a:t>
            </a:r>
          </a:p>
        </p:txBody>
      </p:sp>
      <p:pic>
        <p:nvPicPr>
          <p:cNvPr id="5" name="Picture 4">
            <a:extLst>
              <a:ext uri="{FF2B5EF4-FFF2-40B4-BE49-F238E27FC236}">
                <a16:creationId xmlns:a16="http://schemas.microsoft.com/office/drawing/2014/main" id="{0F10276B-0050-C0C6-41F0-201741289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087" y="5887310"/>
            <a:ext cx="5955862" cy="2457793"/>
          </a:xfrm>
          <a:prstGeom prst="rect">
            <a:avLst/>
          </a:prstGeom>
        </p:spPr>
      </p:pic>
    </p:spTree>
    <p:custDataLst>
      <p:tags r:id="rId1"/>
    </p:custDataLst>
    <p:extLst>
      <p:ext uri="{BB962C8B-B14F-4D97-AF65-F5344CB8AC3E}">
        <p14:creationId xmlns:p14="http://schemas.microsoft.com/office/powerpoint/2010/main" val="386177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1E0D-5426-9439-2505-E72DFEFC3F46}"/>
              </a:ext>
            </a:extLst>
          </p:cNvPr>
          <p:cNvSpPr>
            <a:spLocks noGrp="1"/>
          </p:cNvSpPr>
          <p:nvPr>
            <p:ph type="title"/>
          </p:nvPr>
        </p:nvSpPr>
        <p:spPr/>
        <p:txBody>
          <a:bodyPr/>
          <a:lstStyle/>
          <a:p>
            <a:r>
              <a:rPr lang="el"/>
              <a:t>Shah et al 2022</a:t>
            </a:r>
            <a:endParaRPr lang="en-GB"/>
          </a:p>
        </p:txBody>
      </p:sp>
      <p:pic>
        <p:nvPicPr>
          <p:cNvPr id="5" name="Content Placeholder 4">
            <a:extLst>
              <a:ext uri="{FF2B5EF4-FFF2-40B4-BE49-F238E27FC236}">
                <a16:creationId xmlns:a16="http://schemas.microsoft.com/office/drawing/2014/main" id="{C1D25BC6-2CA3-7451-4CE0-83DCD3F1CCE2}"/>
              </a:ext>
            </a:extLst>
          </p:cNvPr>
          <p:cNvPicPr>
            <a:picLocks noGrp="1" noChangeAspect="1"/>
          </p:cNvPicPr>
          <p:nvPr>
            <p:ph idx="1"/>
          </p:nvPr>
        </p:nvPicPr>
        <p:blipFill>
          <a:blip r:embed="rId3"/>
          <a:stretch>
            <a:fillRect/>
          </a:stretch>
        </p:blipFill>
        <p:spPr>
          <a:xfrm>
            <a:off x="3058347" y="1679871"/>
            <a:ext cx="9316750" cy="4869859"/>
          </a:xfrm>
        </p:spPr>
      </p:pic>
      <p:sp>
        <p:nvSpPr>
          <p:cNvPr id="7" name="Rectangle: Rounded Corners 6">
            <a:extLst>
              <a:ext uri="{FF2B5EF4-FFF2-40B4-BE49-F238E27FC236}">
                <a16:creationId xmlns:a16="http://schemas.microsoft.com/office/drawing/2014/main" id="{EDA50D81-E3A0-706F-A680-BB3C48FDFD95}"/>
              </a:ext>
            </a:extLst>
          </p:cNvPr>
          <p:cNvSpPr/>
          <p:nvPr/>
        </p:nvSpPr>
        <p:spPr>
          <a:xfrm>
            <a:off x="2907792" y="3607308"/>
            <a:ext cx="9628632" cy="1426464"/>
          </a:xfrm>
          <a:prstGeom prst="roundRect">
            <a:avLst/>
          </a:prstGeom>
          <a:noFill/>
          <a:ln w="57150">
            <a:solidFill>
              <a:srgbClr val="E71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421184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A0DFB-0553-D028-DC26-FE5DC68B1D92}"/>
              </a:ext>
            </a:extLst>
          </p:cNvPr>
          <p:cNvSpPr>
            <a:spLocks noGrp="1"/>
          </p:cNvSpPr>
          <p:nvPr>
            <p:ph type="title"/>
          </p:nvPr>
        </p:nvSpPr>
        <p:spPr>
          <a:xfrm>
            <a:off x="1591056" y="438150"/>
            <a:ext cx="12033504" cy="1590676"/>
          </a:xfrm>
        </p:spPr>
        <p:txBody>
          <a:bodyPr/>
          <a:lstStyle/>
          <a:p>
            <a:r>
              <a:rPr lang="el"/>
              <a:t>Στόχος: Νοσηλευτές </a:t>
            </a:r>
            <a:r>
              <a:rPr lang="el" sz="2880"/>
              <a:t>(Collins &amp; Hinds, 2021)</a:t>
            </a:r>
            <a:endParaRPr lang="en-GB"/>
          </a:p>
        </p:txBody>
      </p:sp>
      <p:sp>
        <p:nvSpPr>
          <p:cNvPr id="3" name="Content Placeholder 2">
            <a:extLst>
              <a:ext uri="{FF2B5EF4-FFF2-40B4-BE49-F238E27FC236}">
                <a16:creationId xmlns:a16="http://schemas.microsoft.com/office/drawing/2014/main" id="{B6024829-6584-C119-04C0-8CA8EE0FCC00}"/>
              </a:ext>
            </a:extLst>
          </p:cNvPr>
          <p:cNvSpPr>
            <a:spLocks noGrp="1"/>
          </p:cNvSpPr>
          <p:nvPr>
            <p:ph idx="1"/>
          </p:nvPr>
        </p:nvSpPr>
        <p:spPr/>
        <p:txBody>
          <a:bodyPr/>
          <a:lstStyle/>
          <a:p>
            <a:r>
              <a:rPr lang="el"/>
              <a:t>Τι νομίζετε ότι πιστεύουν;</a:t>
            </a:r>
            <a:endParaRPr lang="en-GB"/>
          </a:p>
        </p:txBody>
      </p:sp>
      <p:pic>
        <p:nvPicPr>
          <p:cNvPr id="5" name="Picture 4">
            <a:extLst>
              <a:ext uri="{FF2B5EF4-FFF2-40B4-BE49-F238E27FC236}">
                <a16:creationId xmlns:a16="http://schemas.microsoft.com/office/drawing/2014/main" id="{6BD03C66-A5E1-28FC-8F9E-635D9326FBD8}"/>
              </a:ext>
            </a:extLst>
          </p:cNvPr>
          <p:cNvPicPr>
            <a:picLocks noChangeAspect="1"/>
          </p:cNvPicPr>
          <p:nvPr/>
        </p:nvPicPr>
        <p:blipFill>
          <a:blip r:embed="rId3"/>
          <a:stretch>
            <a:fillRect/>
          </a:stretch>
        </p:blipFill>
        <p:spPr>
          <a:xfrm>
            <a:off x="1005841" y="2852842"/>
            <a:ext cx="9625403" cy="3440910"/>
          </a:xfrm>
          <a:prstGeom prst="rect">
            <a:avLst/>
          </a:prstGeom>
        </p:spPr>
      </p:pic>
      <p:pic>
        <p:nvPicPr>
          <p:cNvPr id="7" name="Picture 6">
            <a:extLst>
              <a:ext uri="{FF2B5EF4-FFF2-40B4-BE49-F238E27FC236}">
                <a16:creationId xmlns:a16="http://schemas.microsoft.com/office/drawing/2014/main" id="{C0425581-6667-B0D1-ADBB-67CD194C3010}"/>
              </a:ext>
            </a:extLst>
          </p:cNvPr>
          <p:cNvPicPr>
            <a:picLocks noChangeAspect="1"/>
          </p:cNvPicPr>
          <p:nvPr/>
        </p:nvPicPr>
        <p:blipFill>
          <a:blip r:embed="rId4"/>
          <a:stretch>
            <a:fillRect/>
          </a:stretch>
        </p:blipFill>
        <p:spPr>
          <a:xfrm>
            <a:off x="4460835" y="6023302"/>
            <a:ext cx="9671130" cy="2206298"/>
          </a:xfrm>
          <a:prstGeom prst="rect">
            <a:avLst/>
          </a:prstGeom>
        </p:spPr>
      </p:pic>
    </p:spTree>
    <p:extLst>
      <p:ext uri="{BB962C8B-B14F-4D97-AF65-F5344CB8AC3E}">
        <p14:creationId xmlns:p14="http://schemas.microsoft.com/office/powerpoint/2010/main" val="364557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1044C-FCFC-5108-2845-7D484F619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C0A96-23EC-CD5E-55E0-8496CE0E0EE2}"/>
              </a:ext>
            </a:extLst>
          </p:cNvPr>
          <p:cNvSpPr>
            <a:spLocks noGrp="1"/>
          </p:cNvSpPr>
          <p:nvPr>
            <p:ph type="title"/>
          </p:nvPr>
        </p:nvSpPr>
        <p:spPr/>
        <p:txBody>
          <a:bodyPr/>
          <a:lstStyle/>
          <a:p>
            <a:r>
              <a:rPr lang="el"/>
              <a:t>Στόχος: Νοσηλευτές </a:t>
            </a:r>
            <a:r>
              <a:rPr lang="el" sz="2880"/>
              <a:t>(Collins &amp; Hinds, 2021)</a:t>
            </a:r>
            <a:endParaRPr lang="en-GB"/>
          </a:p>
        </p:txBody>
      </p:sp>
      <p:sp>
        <p:nvSpPr>
          <p:cNvPr id="3" name="Content Placeholder 2">
            <a:extLst>
              <a:ext uri="{FF2B5EF4-FFF2-40B4-BE49-F238E27FC236}">
                <a16:creationId xmlns:a16="http://schemas.microsoft.com/office/drawing/2014/main" id="{5B186B78-1C23-148F-A36D-DAA32B34E108}"/>
              </a:ext>
            </a:extLst>
          </p:cNvPr>
          <p:cNvSpPr>
            <a:spLocks noGrp="1"/>
          </p:cNvSpPr>
          <p:nvPr>
            <p:ph idx="1"/>
          </p:nvPr>
        </p:nvSpPr>
        <p:spPr/>
        <p:txBody>
          <a:bodyPr/>
          <a:lstStyle/>
          <a:p>
            <a:r>
              <a:rPr lang="el"/>
              <a:t>Τι νομίζεις ότι νομίζουν</a:t>
            </a:r>
            <a:endParaRPr lang="en-GB"/>
          </a:p>
        </p:txBody>
      </p:sp>
      <p:pic>
        <p:nvPicPr>
          <p:cNvPr id="5" name="Picture 4">
            <a:extLst>
              <a:ext uri="{FF2B5EF4-FFF2-40B4-BE49-F238E27FC236}">
                <a16:creationId xmlns:a16="http://schemas.microsoft.com/office/drawing/2014/main" id="{4B8D7A7A-47F8-A9DE-ABDB-2463AF38F0B9}"/>
              </a:ext>
            </a:extLst>
          </p:cNvPr>
          <p:cNvPicPr>
            <a:picLocks noChangeAspect="1"/>
          </p:cNvPicPr>
          <p:nvPr/>
        </p:nvPicPr>
        <p:blipFill>
          <a:blip r:embed="rId3"/>
          <a:stretch>
            <a:fillRect/>
          </a:stretch>
        </p:blipFill>
        <p:spPr>
          <a:xfrm>
            <a:off x="491485" y="1591047"/>
            <a:ext cx="9625403" cy="3440910"/>
          </a:xfrm>
          <a:prstGeom prst="rect">
            <a:avLst/>
          </a:prstGeom>
        </p:spPr>
      </p:pic>
      <p:pic>
        <p:nvPicPr>
          <p:cNvPr id="7" name="Picture 6">
            <a:extLst>
              <a:ext uri="{FF2B5EF4-FFF2-40B4-BE49-F238E27FC236}">
                <a16:creationId xmlns:a16="http://schemas.microsoft.com/office/drawing/2014/main" id="{4534D5AD-09B4-D008-21E4-4CBE98881961}"/>
              </a:ext>
            </a:extLst>
          </p:cNvPr>
          <p:cNvPicPr>
            <a:picLocks noChangeAspect="1"/>
          </p:cNvPicPr>
          <p:nvPr/>
        </p:nvPicPr>
        <p:blipFill>
          <a:blip r:embed="rId4"/>
          <a:stretch>
            <a:fillRect/>
          </a:stretch>
        </p:blipFill>
        <p:spPr>
          <a:xfrm>
            <a:off x="2320285" y="2986428"/>
            <a:ext cx="9671130" cy="2206298"/>
          </a:xfrm>
          <a:prstGeom prst="rect">
            <a:avLst/>
          </a:prstGeom>
        </p:spPr>
      </p:pic>
      <p:pic>
        <p:nvPicPr>
          <p:cNvPr id="6" name="Picture 5">
            <a:extLst>
              <a:ext uri="{FF2B5EF4-FFF2-40B4-BE49-F238E27FC236}">
                <a16:creationId xmlns:a16="http://schemas.microsoft.com/office/drawing/2014/main" id="{28E47D3F-E914-8C14-F4B4-D571183CF882}"/>
              </a:ext>
            </a:extLst>
          </p:cNvPr>
          <p:cNvPicPr>
            <a:picLocks noChangeAspect="1"/>
          </p:cNvPicPr>
          <p:nvPr/>
        </p:nvPicPr>
        <p:blipFill>
          <a:blip r:embed="rId5"/>
          <a:stretch>
            <a:fillRect/>
          </a:stretch>
        </p:blipFill>
        <p:spPr>
          <a:xfrm>
            <a:off x="2903230" y="3376985"/>
            <a:ext cx="9602540" cy="3955332"/>
          </a:xfrm>
          <a:prstGeom prst="rect">
            <a:avLst/>
          </a:prstGeom>
        </p:spPr>
      </p:pic>
      <p:sp>
        <p:nvSpPr>
          <p:cNvPr id="4" name="Oval 3">
            <a:extLst>
              <a:ext uri="{FF2B5EF4-FFF2-40B4-BE49-F238E27FC236}">
                <a16:creationId xmlns:a16="http://schemas.microsoft.com/office/drawing/2014/main" id="{48EA3E8E-1209-F33A-403D-A13F42E01365}"/>
              </a:ext>
            </a:extLst>
          </p:cNvPr>
          <p:cNvSpPr/>
          <p:nvPr/>
        </p:nvSpPr>
        <p:spPr>
          <a:xfrm>
            <a:off x="316992" y="3669792"/>
            <a:ext cx="1828800" cy="839570"/>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8BF39326-44D0-EB7B-C3BB-881954AFAC0F}"/>
              </a:ext>
            </a:extLst>
          </p:cNvPr>
          <p:cNvSpPr/>
          <p:nvPr/>
        </p:nvSpPr>
        <p:spPr>
          <a:xfrm>
            <a:off x="3572256" y="5046960"/>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87360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1" presetClass="entr" presetSubtype="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7E83-DFD6-912F-399B-8AEC0BEB5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6CFAF-7D95-58EE-ACAE-E9590380A2DF}"/>
              </a:ext>
            </a:extLst>
          </p:cNvPr>
          <p:cNvSpPr>
            <a:spLocks noGrp="1"/>
          </p:cNvSpPr>
          <p:nvPr>
            <p:ph type="title"/>
          </p:nvPr>
        </p:nvSpPr>
        <p:spPr/>
        <p:txBody>
          <a:bodyPr/>
          <a:lstStyle/>
          <a:p>
            <a:r>
              <a:rPr lang="el"/>
              <a:t>Στόχος: Νοσηλευτές </a:t>
            </a:r>
            <a:r>
              <a:rPr lang="el" sz="2880"/>
              <a:t>(Collins &amp; Hinds, 2021)</a:t>
            </a:r>
            <a:endParaRPr lang="en-GB"/>
          </a:p>
        </p:txBody>
      </p:sp>
      <p:sp>
        <p:nvSpPr>
          <p:cNvPr id="3" name="Content Placeholder 2">
            <a:extLst>
              <a:ext uri="{FF2B5EF4-FFF2-40B4-BE49-F238E27FC236}">
                <a16:creationId xmlns:a16="http://schemas.microsoft.com/office/drawing/2014/main" id="{1A293BAB-A8EB-3EEE-233A-35FF42FA7A80}"/>
              </a:ext>
            </a:extLst>
          </p:cNvPr>
          <p:cNvSpPr>
            <a:spLocks noGrp="1"/>
          </p:cNvSpPr>
          <p:nvPr>
            <p:ph idx="1"/>
          </p:nvPr>
        </p:nvSpPr>
        <p:spPr/>
        <p:txBody>
          <a:bodyPr/>
          <a:lstStyle/>
          <a:p>
            <a:r>
              <a:rPr lang="el"/>
              <a:t>Τι νομίζεις ότι νομίζουν</a:t>
            </a:r>
            <a:endParaRPr lang="en-GB"/>
          </a:p>
        </p:txBody>
      </p:sp>
      <p:pic>
        <p:nvPicPr>
          <p:cNvPr id="5" name="Picture 4">
            <a:extLst>
              <a:ext uri="{FF2B5EF4-FFF2-40B4-BE49-F238E27FC236}">
                <a16:creationId xmlns:a16="http://schemas.microsoft.com/office/drawing/2014/main" id="{E5E8FD34-D064-C65A-C5CE-F71AA5A776DF}"/>
              </a:ext>
            </a:extLst>
          </p:cNvPr>
          <p:cNvPicPr>
            <a:picLocks noChangeAspect="1"/>
          </p:cNvPicPr>
          <p:nvPr/>
        </p:nvPicPr>
        <p:blipFill>
          <a:blip r:embed="rId3"/>
          <a:stretch>
            <a:fillRect/>
          </a:stretch>
        </p:blipFill>
        <p:spPr>
          <a:xfrm>
            <a:off x="491485" y="1591047"/>
            <a:ext cx="9625403" cy="3440910"/>
          </a:xfrm>
          <a:prstGeom prst="rect">
            <a:avLst/>
          </a:prstGeom>
        </p:spPr>
      </p:pic>
      <p:pic>
        <p:nvPicPr>
          <p:cNvPr id="7" name="Picture 6">
            <a:extLst>
              <a:ext uri="{FF2B5EF4-FFF2-40B4-BE49-F238E27FC236}">
                <a16:creationId xmlns:a16="http://schemas.microsoft.com/office/drawing/2014/main" id="{95F7B97D-16B2-01FA-12B4-1AF443E26C47}"/>
              </a:ext>
            </a:extLst>
          </p:cNvPr>
          <p:cNvPicPr>
            <a:picLocks noChangeAspect="1"/>
          </p:cNvPicPr>
          <p:nvPr/>
        </p:nvPicPr>
        <p:blipFill>
          <a:blip r:embed="rId4"/>
          <a:stretch>
            <a:fillRect/>
          </a:stretch>
        </p:blipFill>
        <p:spPr>
          <a:xfrm>
            <a:off x="1999575" y="2595255"/>
            <a:ext cx="9671130" cy="2206298"/>
          </a:xfrm>
          <a:prstGeom prst="rect">
            <a:avLst/>
          </a:prstGeom>
        </p:spPr>
      </p:pic>
      <p:pic>
        <p:nvPicPr>
          <p:cNvPr id="6" name="Picture 5">
            <a:extLst>
              <a:ext uri="{FF2B5EF4-FFF2-40B4-BE49-F238E27FC236}">
                <a16:creationId xmlns:a16="http://schemas.microsoft.com/office/drawing/2014/main" id="{56DFA129-C4C1-8E7A-6135-DBF3499BEC9E}"/>
              </a:ext>
            </a:extLst>
          </p:cNvPr>
          <p:cNvPicPr>
            <a:picLocks noChangeAspect="1"/>
          </p:cNvPicPr>
          <p:nvPr/>
        </p:nvPicPr>
        <p:blipFill>
          <a:blip r:embed="rId5"/>
          <a:stretch>
            <a:fillRect/>
          </a:stretch>
        </p:blipFill>
        <p:spPr>
          <a:xfrm>
            <a:off x="514347" y="3836118"/>
            <a:ext cx="9602540" cy="3955332"/>
          </a:xfrm>
          <a:prstGeom prst="rect">
            <a:avLst/>
          </a:prstGeom>
        </p:spPr>
      </p:pic>
      <p:pic>
        <p:nvPicPr>
          <p:cNvPr id="8" name="Picture 7">
            <a:extLst>
              <a:ext uri="{FF2B5EF4-FFF2-40B4-BE49-F238E27FC236}">
                <a16:creationId xmlns:a16="http://schemas.microsoft.com/office/drawing/2014/main" id="{D5DDA151-03C2-F45A-02E4-8B5B26E88F42}"/>
              </a:ext>
            </a:extLst>
          </p:cNvPr>
          <p:cNvPicPr>
            <a:picLocks noChangeAspect="1"/>
          </p:cNvPicPr>
          <p:nvPr/>
        </p:nvPicPr>
        <p:blipFill>
          <a:blip r:embed="rId6"/>
          <a:stretch>
            <a:fillRect/>
          </a:stretch>
        </p:blipFill>
        <p:spPr>
          <a:xfrm>
            <a:off x="514347" y="438150"/>
            <a:ext cx="9831172" cy="5955862"/>
          </a:xfrm>
          <a:prstGeom prst="rect">
            <a:avLst/>
          </a:prstGeom>
        </p:spPr>
      </p:pic>
      <p:pic>
        <p:nvPicPr>
          <p:cNvPr id="10" name="Picture 9">
            <a:extLst>
              <a:ext uri="{FF2B5EF4-FFF2-40B4-BE49-F238E27FC236}">
                <a16:creationId xmlns:a16="http://schemas.microsoft.com/office/drawing/2014/main" id="{3A3D5822-2AAD-B625-E5C3-F5AB1B649C83}"/>
              </a:ext>
            </a:extLst>
          </p:cNvPr>
          <p:cNvPicPr>
            <a:picLocks noChangeAspect="1"/>
          </p:cNvPicPr>
          <p:nvPr/>
        </p:nvPicPr>
        <p:blipFill>
          <a:blip r:embed="rId7"/>
          <a:stretch>
            <a:fillRect/>
          </a:stretch>
        </p:blipFill>
        <p:spPr>
          <a:xfrm>
            <a:off x="2516863" y="2669130"/>
            <a:ext cx="9911194" cy="4858428"/>
          </a:xfrm>
          <a:prstGeom prst="rect">
            <a:avLst/>
          </a:prstGeom>
        </p:spPr>
      </p:pic>
      <p:sp>
        <p:nvSpPr>
          <p:cNvPr id="4" name="Oval 3">
            <a:extLst>
              <a:ext uri="{FF2B5EF4-FFF2-40B4-BE49-F238E27FC236}">
                <a16:creationId xmlns:a16="http://schemas.microsoft.com/office/drawing/2014/main" id="{6956A099-BCDA-0218-2B4D-E84B76625CF5}"/>
              </a:ext>
            </a:extLst>
          </p:cNvPr>
          <p:cNvSpPr/>
          <p:nvPr/>
        </p:nvSpPr>
        <p:spPr>
          <a:xfrm>
            <a:off x="4059936" y="1165132"/>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9" name="Oval 8">
            <a:extLst>
              <a:ext uri="{FF2B5EF4-FFF2-40B4-BE49-F238E27FC236}">
                <a16:creationId xmlns:a16="http://schemas.microsoft.com/office/drawing/2014/main" id="{3AB0AA37-C3A3-4A64-AB98-438F2A142C73}"/>
              </a:ext>
            </a:extLst>
          </p:cNvPr>
          <p:cNvSpPr/>
          <p:nvPr/>
        </p:nvSpPr>
        <p:spPr>
          <a:xfrm>
            <a:off x="7378274" y="3765435"/>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0919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2292AF0-7D87-EF7E-556E-3EA39DD2CCDF}"/>
              </a:ext>
            </a:extLst>
          </p:cNvPr>
          <p:cNvSpPr/>
          <p:nvPr/>
        </p:nvSpPr>
        <p:spPr>
          <a:xfrm>
            <a:off x="6926579" y="3055372"/>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10" name="Picture 2" descr="Γιατί TC; | Σχετικά | Κοινωνική-Οργανωσιακή Ψυχολογία | Οργάνωση και Ηγεσία | Κολλέγιο Δασκάλων, Πανεπιστήμιο Κολούμπια">
            <a:extLst>
              <a:ext uri="{FF2B5EF4-FFF2-40B4-BE49-F238E27FC236}">
                <a16:creationId xmlns:a16="http://schemas.microsoft.com/office/drawing/2014/main" id="{A5A066F2-BCBF-2981-C766-173E395A15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36" r="8800"/>
          <a:stretch/>
        </p:blipFill>
        <p:spPr bwMode="auto">
          <a:xfrm>
            <a:off x="8828531" y="2028825"/>
            <a:ext cx="5664708" cy="5221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688361-EACB-DC66-F24A-50EF58611D86}"/>
              </a:ext>
            </a:extLst>
          </p:cNvPr>
          <p:cNvSpPr>
            <a:spLocks noGrp="1"/>
          </p:cNvSpPr>
          <p:nvPr>
            <p:ph type="title"/>
          </p:nvPr>
        </p:nvSpPr>
        <p:spPr>
          <a:xfrm>
            <a:off x="353650" y="44571"/>
            <a:ext cx="10171450" cy="1590676"/>
          </a:xfrm>
        </p:spPr>
        <p:txBody>
          <a:bodyPr/>
          <a:lstStyle/>
          <a:p>
            <a:r>
              <a:rPr lang="el" dirty="0"/>
              <a:t>Εγγενές κίνητρο</a:t>
            </a:r>
            <a:endParaRPr lang="en-GB" dirty="0"/>
          </a:p>
        </p:txBody>
      </p:sp>
      <p:sp>
        <p:nvSpPr>
          <p:cNvPr id="3" name="Content Placeholder 2">
            <a:extLst>
              <a:ext uri="{FF2B5EF4-FFF2-40B4-BE49-F238E27FC236}">
                <a16:creationId xmlns:a16="http://schemas.microsoft.com/office/drawing/2014/main" id="{EDA035FC-43C2-23B2-4710-29B2B15F097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F9ABB29-0401-135F-897C-1399AE3E996F}"/>
              </a:ext>
            </a:extLst>
          </p:cNvPr>
          <p:cNvPicPr>
            <a:picLocks noChangeAspect="1"/>
          </p:cNvPicPr>
          <p:nvPr/>
        </p:nvPicPr>
        <p:blipFill>
          <a:blip r:embed="rId3"/>
          <a:stretch>
            <a:fillRect/>
          </a:stretch>
        </p:blipFill>
        <p:spPr>
          <a:xfrm>
            <a:off x="0" y="1869884"/>
            <a:ext cx="10254142" cy="5921567"/>
          </a:xfrm>
          <a:prstGeom prst="rect">
            <a:avLst/>
          </a:prstGeom>
        </p:spPr>
      </p:pic>
      <p:pic>
        <p:nvPicPr>
          <p:cNvPr id="9" name="Picture 8">
            <a:extLst>
              <a:ext uri="{FF2B5EF4-FFF2-40B4-BE49-F238E27FC236}">
                <a16:creationId xmlns:a16="http://schemas.microsoft.com/office/drawing/2014/main" id="{BE6E515D-35E6-9128-A5F0-84D3B1B9ADE3}"/>
              </a:ext>
            </a:extLst>
          </p:cNvPr>
          <p:cNvPicPr>
            <a:picLocks noChangeAspect="1"/>
          </p:cNvPicPr>
          <p:nvPr/>
        </p:nvPicPr>
        <p:blipFill>
          <a:blip r:embed="rId4"/>
          <a:stretch>
            <a:fillRect/>
          </a:stretch>
        </p:blipFill>
        <p:spPr>
          <a:xfrm>
            <a:off x="5259485" y="-249054"/>
            <a:ext cx="9426829" cy="8229600"/>
          </a:xfrm>
          <a:prstGeom prst="rect">
            <a:avLst/>
          </a:prstGeom>
        </p:spPr>
      </p:pic>
      <p:pic>
        <p:nvPicPr>
          <p:cNvPr id="7" name="Picture 6">
            <a:extLst>
              <a:ext uri="{FF2B5EF4-FFF2-40B4-BE49-F238E27FC236}">
                <a16:creationId xmlns:a16="http://schemas.microsoft.com/office/drawing/2014/main" id="{80430497-115C-5A80-18D6-83628FB998D0}"/>
              </a:ext>
            </a:extLst>
          </p:cNvPr>
          <p:cNvPicPr>
            <a:picLocks noChangeAspect="1"/>
          </p:cNvPicPr>
          <p:nvPr/>
        </p:nvPicPr>
        <p:blipFill>
          <a:blip r:embed="rId5"/>
          <a:stretch>
            <a:fillRect/>
          </a:stretch>
        </p:blipFill>
        <p:spPr>
          <a:xfrm>
            <a:off x="1681311" y="1516154"/>
            <a:ext cx="9819740" cy="5761524"/>
          </a:xfrm>
          <a:prstGeom prst="rect">
            <a:avLst/>
          </a:prstGeom>
        </p:spPr>
      </p:pic>
      <p:sp>
        <p:nvSpPr>
          <p:cNvPr id="6" name="Oval 5">
            <a:extLst>
              <a:ext uri="{FF2B5EF4-FFF2-40B4-BE49-F238E27FC236}">
                <a16:creationId xmlns:a16="http://schemas.microsoft.com/office/drawing/2014/main" id="{6F1CCF10-165A-5B50-BE5A-EB03A21C8492}"/>
              </a:ext>
            </a:extLst>
          </p:cNvPr>
          <p:cNvSpPr/>
          <p:nvPr/>
        </p:nvSpPr>
        <p:spPr>
          <a:xfrm>
            <a:off x="7602976" y="1934319"/>
            <a:ext cx="2255520"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69B44054-B7EC-5419-5DBD-B48FFA85AE59}"/>
              </a:ext>
            </a:extLst>
          </p:cNvPr>
          <p:cNvSpPr/>
          <p:nvPr/>
        </p:nvSpPr>
        <p:spPr>
          <a:xfrm>
            <a:off x="3899918" y="6386341"/>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375375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1"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par>
                          <p:cTn id="29" fill="hold">
                            <p:stCondLst>
                              <p:cond delay="2500"/>
                            </p:stCondLst>
                            <p:childTnLst>
                              <p:par>
                                <p:cTn id="30" presetID="21" presetClass="entr" presetSubtype="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Γιατί TC; | Σχετικά | Κοινωνική-Οργανωσιακή Ψυχολογία | Οργάνωση και Ηγεσία | Κολλέγιο Δασκάλων, Πανεπιστήμιο Κολούμπια">
            <a:extLst>
              <a:ext uri="{FF2B5EF4-FFF2-40B4-BE49-F238E27FC236}">
                <a16:creationId xmlns:a16="http://schemas.microsoft.com/office/drawing/2014/main" id="{67619651-0A3D-63AD-8BB7-80CBACCA015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836" r="8800"/>
          <a:stretch/>
        </p:blipFill>
        <p:spPr bwMode="auto">
          <a:xfrm>
            <a:off x="8828531" y="2028825"/>
            <a:ext cx="5664708" cy="5221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6AB9CB-E55C-D1DB-3005-2D578C186665}"/>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BA324FF-7321-6DD1-AF45-0B3E0B7D8299}"/>
              </a:ext>
            </a:extLst>
          </p:cNvPr>
          <p:cNvPicPr>
            <a:picLocks noChangeAspect="1"/>
          </p:cNvPicPr>
          <p:nvPr/>
        </p:nvPicPr>
        <p:blipFill>
          <a:blip r:embed="rId3"/>
          <a:stretch>
            <a:fillRect/>
          </a:stretch>
        </p:blipFill>
        <p:spPr>
          <a:xfrm>
            <a:off x="137161" y="1492641"/>
            <a:ext cx="9340596" cy="6076350"/>
          </a:xfrm>
          <a:prstGeom prst="rect">
            <a:avLst/>
          </a:prstGeom>
        </p:spPr>
      </p:pic>
      <p:pic>
        <p:nvPicPr>
          <p:cNvPr id="8" name="Picture 7">
            <a:extLst>
              <a:ext uri="{FF2B5EF4-FFF2-40B4-BE49-F238E27FC236}">
                <a16:creationId xmlns:a16="http://schemas.microsoft.com/office/drawing/2014/main" id="{04705DCD-FA52-B618-7051-BCAE6CA0C80D}"/>
              </a:ext>
            </a:extLst>
          </p:cNvPr>
          <p:cNvPicPr>
            <a:picLocks noChangeAspect="1"/>
          </p:cNvPicPr>
          <p:nvPr/>
        </p:nvPicPr>
        <p:blipFill>
          <a:blip r:embed="rId4"/>
          <a:stretch>
            <a:fillRect/>
          </a:stretch>
        </p:blipFill>
        <p:spPr>
          <a:xfrm>
            <a:off x="3010368" y="612874"/>
            <a:ext cx="9682561" cy="5212807"/>
          </a:xfrm>
          <a:prstGeom prst="rect">
            <a:avLst/>
          </a:prstGeom>
        </p:spPr>
      </p:pic>
      <p:sp>
        <p:nvSpPr>
          <p:cNvPr id="3" name="Oval 2">
            <a:extLst>
              <a:ext uri="{FF2B5EF4-FFF2-40B4-BE49-F238E27FC236}">
                <a16:creationId xmlns:a16="http://schemas.microsoft.com/office/drawing/2014/main" id="{DE2C2F0D-9E02-A294-D088-7968333AE69C}"/>
              </a:ext>
            </a:extLst>
          </p:cNvPr>
          <p:cNvSpPr/>
          <p:nvPr/>
        </p:nvSpPr>
        <p:spPr>
          <a:xfrm>
            <a:off x="-1" y="6144240"/>
            <a:ext cx="9789119" cy="110619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26757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Γιατί TC; | Σχετικά | Κοινωνική-Οργανωσιακή Ψυχολογία | Οργάνωση και Ηγεσία | Κολλέγιο Δασκάλων, Πανεπιστήμιο Κολούμπια">
            <a:extLst>
              <a:ext uri="{FF2B5EF4-FFF2-40B4-BE49-F238E27FC236}">
                <a16:creationId xmlns:a16="http://schemas.microsoft.com/office/drawing/2014/main" id="{B8A5DB24-C1C4-E875-A752-1033237BC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36" r="8800"/>
          <a:stretch/>
        </p:blipFill>
        <p:spPr bwMode="auto">
          <a:xfrm>
            <a:off x="8828531" y="2028825"/>
            <a:ext cx="5664708" cy="5221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5957CA-8778-D080-B286-B0092399D280}"/>
              </a:ext>
            </a:extLst>
          </p:cNvPr>
          <p:cNvSpPr>
            <a:spLocks noGrp="1"/>
          </p:cNvSpPr>
          <p:nvPr>
            <p:ph type="title"/>
          </p:nvPr>
        </p:nvSpPr>
        <p:spPr/>
        <p:txBody>
          <a:bodyPr/>
          <a:lstStyle/>
          <a:p>
            <a:r>
              <a:rPr lang="el"/>
              <a:t>Πρότυπο</a:t>
            </a:r>
            <a:endParaRPr lang="en-GB"/>
          </a:p>
        </p:txBody>
      </p:sp>
      <p:sp>
        <p:nvSpPr>
          <p:cNvPr id="3" name="Content Placeholder 2">
            <a:extLst>
              <a:ext uri="{FF2B5EF4-FFF2-40B4-BE49-F238E27FC236}">
                <a16:creationId xmlns:a16="http://schemas.microsoft.com/office/drawing/2014/main" id="{E801632E-0094-7BB1-62E0-2B4A9E2E7D7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4044B8C-D830-F113-C361-2FA1C8FA19AF}"/>
              </a:ext>
            </a:extLst>
          </p:cNvPr>
          <p:cNvPicPr>
            <a:picLocks noChangeAspect="1"/>
          </p:cNvPicPr>
          <p:nvPr/>
        </p:nvPicPr>
        <p:blipFill>
          <a:blip r:embed="rId3"/>
          <a:stretch>
            <a:fillRect/>
          </a:stretch>
        </p:blipFill>
        <p:spPr>
          <a:xfrm>
            <a:off x="137161" y="1634330"/>
            <a:ext cx="9865466" cy="6607462"/>
          </a:xfrm>
          <a:prstGeom prst="rect">
            <a:avLst/>
          </a:prstGeom>
        </p:spPr>
      </p:pic>
      <p:sp>
        <p:nvSpPr>
          <p:cNvPr id="4" name="Oval 3">
            <a:extLst>
              <a:ext uri="{FF2B5EF4-FFF2-40B4-BE49-F238E27FC236}">
                <a16:creationId xmlns:a16="http://schemas.microsoft.com/office/drawing/2014/main" id="{4857DDAA-016D-BDF8-E265-77C8D0C9777A}"/>
              </a:ext>
            </a:extLst>
          </p:cNvPr>
          <p:cNvSpPr/>
          <p:nvPr/>
        </p:nvSpPr>
        <p:spPr>
          <a:xfrm>
            <a:off x="7584040" y="2190750"/>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7" name="Oval 6">
            <a:extLst>
              <a:ext uri="{FF2B5EF4-FFF2-40B4-BE49-F238E27FC236}">
                <a16:creationId xmlns:a16="http://schemas.microsoft.com/office/drawing/2014/main" id="{94DEF261-5ED5-1C98-B1D4-9FBFB3BF46FF}"/>
              </a:ext>
            </a:extLst>
          </p:cNvPr>
          <p:cNvSpPr/>
          <p:nvPr/>
        </p:nvSpPr>
        <p:spPr>
          <a:xfrm>
            <a:off x="0" y="6202275"/>
            <a:ext cx="7242048" cy="81037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BE2DFEE9-17C0-C4A2-EBFC-27872B4A5E33}"/>
              </a:ext>
            </a:extLst>
          </p:cNvPr>
          <p:cNvSpPr/>
          <p:nvPr/>
        </p:nvSpPr>
        <p:spPr>
          <a:xfrm>
            <a:off x="1938528" y="5546832"/>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9364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par>
                          <p:cTn id="13" fill="hold">
                            <p:stCondLst>
                              <p:cond delay="2500"/>
                            </p:stCondLst>
                            <p:childTnLst>
                              <p:par>
                                <p:cTn id="14" presetID="21"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026C-110C-320C-E375-9B7E15BAF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E54A3-E68E-6CEA-4970-2652D4C8DBE2}"/>
              </a:ext>
            </a:extLst>
          </p:cNvPr>
          <p:cNvSpPr>
            <a:spLocks noGrp="1"/>
          </p:cNvSpPr>
          <p:nvPr>
            <p:ph type="title"/>
          </p:nvPr>
        </p:nvSpPr>
        <p:spPr>
          <a:xfrm>
            <a:off x="1005840" y="438150"/>
            <a:ext cx="12618720" cy="1590676"/>
          </a:xfrm>
        </p:spPr>
        <p:txBody>
          <a:bodyPr anchor="ctr">
            <a:normAutofit/>
          </a:bodyPr>
          <a:lstStyle/>
          <a:p>
            <a:r>
              <a:rPr lang="el"/>
              <a:t>Αναφορά τι; Πώς;</a:t>
            </a:r>
            <a:endParaRPr lang="en-GB"/>
          </a:p>
        </p:txBody>
      </p:sp>
      <p:pic>
        <p:nvPicPr>
          <p:cNvPr id="5" name="Picture 4" descr="Μεγεθυντικός φακός και ερωτηματικό">
            <a:extLst>
              <a:ext uri="{FF2B5EF4-FFF2-40B4-BE49-F238E27FC236}">
                <a16:creationId xmlns:a16="http://schemas.microsoft.com/office/drawing/2014/main" id="{5A5BF7D0-015F-601B-DCB2-69A71A19A4A6}"/>
              </a:ext>
            </a:extLst>
          </p:cNvPr>
          <p:cNvPicPr>
            <a:picLocks noChangeAspect="1"/>
          </p:cNvPicPr>
          <p:nvPr/>
        </p:nvPicPr>
        <p:blipFill>
          <a:blip r:embed="rId2"/>
          <a:srcRect t="17981" b="8455"/>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28540046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A36023-3652-AB56-3E49-608F7B4F014A}"/>
              </a:ext>
            </a:extLst>
          </p:cNvPr>
          <p:cNvSpPr>
            <a:spLocks noGrp="1"/>
          </p:cNvSpPr>
          <p:nvPr>
            <p:ph type="body" sz="quarter" idx="13"/>
          </p:nvPr>
        </p:nvSpPr>
        <p:spPr/>
        <p:txBody>
          <a:bodyPr/>
          <a:lstStyle/>
          <a:p>
            <a:r>
              <a:rPr lang="el"/>
              <a:t>Πώς να προπονηθείτε</a:t>
            </a:r>
            <a:endParaRPr lang="et-EE"/>
          </a:p>
        </p:txBody>
      </p:sp>
      <p:sp>
        <p:nvSpPr>
          <p:cNvPr id="7" name="Text Placeholder 6">
            <a:extLst>
              <a:ext uri="{FF2B5EF4-FFF2-40B4-BE49-F238E27FC236}">
                <a16:creationId xmlns:a16="http://schemas.microsoft.com/office/drawing/2014/main" id="{3EE0C1B8-C81F-845D-57AD-41867D2FE47C}"/>
              </a:ext>
            </a:extLst>
          </p:cNvPr>
          <p:cNvSpPr>
            <a:spLocks noGrp="1"/>
          </p:cNvSpPr>
          <p:nvPr>
            <p:ph type="body" sz="quarter" idx="14"/>
          </p:nvPr>
        </p:nvSpPr>
        <p:spPr/>
        <p:txBody>
          <a:bodyPr/>
          <a:lstStyle/>
          <a:p>
            <a:endParaRPr lang="et-EE"/>
          </a:p>
        </p:txBody>
      </p:sp>
      <p:sp>
        <p:nvSpPr>
          <p:cNvPr id="4" name="Date Placeholder 3">
            <a:extLst>
              <a:ext uri="{FF2B5EF4-FFF2-40B4-BE49-F238E27FC236}">
                <a16:creationId xmlns:a16="http://schemas.microsoft.com/office/drawing/2014/main" id="{1CA12067-CA4E-EA63-7788-681676A5F4A7}"/>
              </a:ext>
            </a:extLst>
          </p:cNvPr>
          <p:cNvSpPr>
            <a:spLocks noGrp="1"/>
          </p:cNvSpPr>
          <p:nvPr>
            <p:ph type="dt" sz="half" idx="4294967295"/>
          </p:nvPr>
        </p:nvSpPr>
        <p:spPr>
          <a:xfrm>
            <a:off x="1005840" y="7627621"/>
            <a:ext cx="3291840" cy="438150"/>
          </a:xfrm>
          <a:prstGeom prst="rect">
            <a:avLst/>
          </a:prstGeom>
        </p:spPr>
        <p:txBody>
          <a:bodyPr vert="horz" lIns="109728" tIns="54864" rIns="109728" bIns="54864" rtlCol="0" anchor="ctr"/>
          <a:lstStyle>
            <a:defPPr>
              <a:defRPr lang="en-US"/>
            </a:defPPr>
            <a:lvl1pPr algn="l" rtl="0" eaLnBrk="0" fontAlgn="base" hangingPunct="0">
              <a:spcBef>
                <a:spcPct val="0"/>
              </a:spcBef>
              <a:spcAft>
                <a:spcPct val="0"/>
              </a:spcAft>
              <a:defRPr sz="1440" kern="1200">
                <a:solidFill>
                  <a:schemeClr val="tx1">
                    <a:tint val="75000"/>
                  </a:schemeClr>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fld id="{6EF8DDC5-6E39-49E7-89E2-222F5584D36E}" type="datetimeFigureOut">
              <a:rPr lang="de-DE">
                <a:solidFill>
                  <a:prstClr val="black">
                    <a:tint val="75000"/>
                  </a:prstClr>
                </a:solidFill>
              </a:rPr>
              <a:pPr defTabSz="1097280">
                <a:defRPr/>
              </a:pPr>
              <a:t>16.02.2026</a:t>
            </a:fld>
            <a:endParaRPr lang="nb-NO">
              <a:solidFill>
                <a:prstClr val="black">
                  <a:tint val="75000"/>
                </a:prstClr>
              </a:solidFill>
            </a:endParaRPr>
          </a:p>
        </p:txBody>
      </p:sp>
      <p:sp>
        <p:nvSpPr>
          <p:cNvPr id="5" name="Slide Number Placeholder 4">
            <a:extLst>
              <a:ext uri="{FF2B5EF4-FFF2-40B4-BE49-F238E27FC236}">
                <a16:creationId xmlns:a16="http://schemas.microsoft.com/office/drawing/2014/main" id="{ED4699B0-C65E-FDD0-A35D-432CF08D72D2}"/>
              </a:ext>
            </a:extLst>
          </p:cNvPr>
          <p:cNvSpPr>
            <a:spLocks noGrp="1"/>
          </p:cNvSpPr>
          <p:nvPr>
            <p:ph type="sldNum" sz="quarter" idx="4294967295"/>
          </p:nvPr>
        </p:nvSpPr>
        <p:spPr>
          <a:xfrm>
            <a:off x="10332720" y="7627621"/>
            <a:ext cx="3291840" cy="438150"/>
          </a:xfrm>
          <a:prstGeom prst="rect">
            <a:avLst/>
          </a:prstGeom>
        </p:spPr>
        <p:txBody>
          <a:bodyPr vert="horz" lIns="109728" tIns="54864" rIns="109728" bIns="54864" rtlCol="0" anchor="ctr"/>
          <a:lstStyle>
            <a:defPPr>
              <a:defRPr lang="en-US"/>
            </a:defPPr>
            <a:lvl1pPr algn="r" rtl="0" eaLnBrk="0" fontAlgn="base" hangingPunct="0">
              <a:spcBef>
                <a:spcPct val="0"/>
              </a:spcBef>
              <a:spcAft>
                <a:spcPct val="0"/>
              </a:spcAft>
              <a:defRPr sz="1440" kern="1200">
                <a:solidFill>
                  <a:schemeClr val="tx1">
                    <a:tint val="75000"/>
                  </a:schemeClr>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fld id="{AFB950C3-B6C7-4DE8-8136-AF52879A290E}" type="slidenum">
              <a:rPr lang="de-DE">
                <a:solidFill>
                  <a:prstClr val="black">
                    <a:tint val="75000"/>
                  </a:prstClr>
                </a:solidFill>
              </a:rPr>
              <a:pPr defTabSz="1097280">
                <a:defRPr/>
              </a:pPr>
              <a:t>98</a:t>
            </a:fld>
            <a:endParaRPr lang="nb-NO">
              <a:solidFill>
                <a:prstClr val="black">
                  <a:tint val="75000"/>
                </a:prstClr>
              </a:solidFill>
            </a:endParaRPr>
          </a:p>
        </p:txBody>
      </p:sp>
      <p:pic>
        <p:nvPicPr>
          <p:cNvPr id="3074" name="Picture 2" descr="Κίνητρο και συναίσθημα/Βιβλίο/2014/Εμβολιασμός άγχους - Βικιεπιστήμιο">
            <a:extLst>
              <a:ext uri="{FF2B5EF4-FFF2-40B4-BE49-F238E27FC236}">
                <a16:creationId xmlns:a16="http://schemas.microsoft.com/office/drawing/2014/main" id="{21146910-ECCB-4D56-F0D1-ABE65C33D2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36847" y="4006404"/>
            <a:ext cx="5715000" cy="39547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8FBCB0F-6621-8193-A948-BFDBBDAE34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5663"/>
            <a:ext cx="82296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7718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9644" y="1553212"/>
            <a:ext cx="7860280" cy="6496682"/>
          </a:xfrm>
          <a:prstGeom prst="rect">
            <a:avLst/>
          </a:prstGeom>
          <a:effectLst/>
        </p:spPr>
      </p:pic>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0" y="231052"/>
            <a:ext cx="10107168" cy="2128880"/>
          </a:xfrm>
        </p:spPr>
        <p:txBody>
          <a:bodyPr vert="horz" lIns="109728" tIns="54864" rIns="109728" bIns="54864" rtlCol="0" anchor="b">
            <a:normAutofit/>
          </a:bodyPr>
          <a:lstStyle/>
          <a:p>
            <a:r>
              <a:rPr lang="el" sz="4800"/>
              <a:t>Τι να επικοινωνήσετε </a:t>
            </a:r>
          </a:p>
        </p:txBody>
      </p:sp>
      <p:sp>
        <p:nvSpPr>
          <p:cNvPr id="4" name="Oval 3">
            <a:extLst>
              <a:ext uri="{FF2B5EF4-FFF2-40B4-BE49-F238E27FC236}">
                <a16:creationId xmlns:a16="http://schemas.microsoft.com/office/drawing/2014/main" id="{781EE743-2F6F-4D82-BB3F-970F68D37247}"/>
              </a:ext>
            </a:extLst>
          </p:cNvPr>
          <p:cNvSpPr/>
          <p:nvPr/>
        </p:nvSpPr>
        <p:spPr>
          <a:xfrm>
            <a:off x="5522593" y="3352060"/>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GB" sz="2160">
              <a:solidFill>
                <a:prstClr val="white"/>
              </a:solidFill>
              <a:latin typeface="Aptos" panose="02110004020202020204"/>
            </a:endParaRPr>
          </a:p>
        </p:txBody>
      </p:sp>
      <p:sp>
        <p:nvSpPr>
          <p:cNvPr id="5" name="Oval 4">
            <a:extLst>
              <a:ext uri="{FF2B5EF4-FFF2-40B4-BE49-F238E27FC236}">
                <a16:creationId xmlns:a16="http://schemas.microsoft.com/office/drawing/2014/main" id="{99793408-CAA8-FBAB-EEEC-43B38CED7BC7}"/>
              </a:ext>
            </a:extLst>
          </p:cNvPr>
          <p:cNvSpPr/>
          <p:nvPr/>
        </p:nvSpPr>
        <p:spPr>
          <a:xfrm>
            <a:off x="6988819" y="321332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GB" sz="2160">
              <a:solidFill>
                <a:prstClr val="white"/>
              </a:solidFill>
              <a:latin typeface="Aptos" panose="02110004020202020204"/>
            </a:endParaRPr>
          </a:p>
        </p:txBody>
      </p:sp>
      <p:sp>
        <p:nvSpPr>
          <p:cNvPr id="7" name="Oval 6">
            <a:extLst>
              <a:ext uri="{FF2B5EF4-FFF2-40B4-BE49-F238E27FC236}">
                <a16:creationId xmlns:a16="http://schemas.microsoft.com/office/drawing/2014/main" id="{BF5941B6-095B-ABED-667C-21E55E751C12}"/>
              </a:ext>
            </a:extLst>
          </p:cNvPr>
          <p:cNvSpPr/>
          <p:nvPr/>
        </p:nvSpPr>
        <p:spPr>
          <a:xfrm>
            <a:off x="8384125" y="317884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GB" sz="2160">
              <a:solidFill>
                <a:prstClr val="white"/>
              </a:solidFill>
              <a:latin typeface="Aptos" panose="02110004020202020204"/>
            </a:endParaRPr>
          </a:p>
        </p:txBody>
      </p:sp>
      <p:sp>
        <p:nvSpPr>
          <p:cNvPr id="11" name="Content Placeholder 10">
            <a:extLst>
              <a:ext uri="{FF2B5EF4-FFF2-40B4-BE49-F238E27FC236}">
                <a16:creationId xmlns:a16="http://schemas.microsoft.com/office/drawing/2014/main" id="{BD90778C-9E83-CC2F-1B3F-51B3199BFA3C}"/>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2589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0" presetClass="exit" presetSubtype="0" fill="hold" grpId="1"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xit" presetSubtype="21" fill="hold" grpId="1" nodeType="with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26|17.5"/>
</p:tagLst>
</file>

<file path=ppt/tags/tag10.xml><?xml version="1.0" encoding="utf-8"?>
<p:tagLst xmlns:a="http://schemas.openxmlformats.org/drawingml/2006/main" xmlns:r="http://schemas.openxmlformats.org/officeDocument/2006/relationships" xmlns:p="http://schemas.openxmlformats.org/presentationml/2006/main">
  <p:tag name="TIMING" val="|1|2.2|3.8|7.8"/>
</p:tagLst>
</file>

<file path=ppt/tags/tag11.xml><?xml version="1.0" encoding="utf-8"?>
<p:tagLst xmlns:a="http://schemas.openxmlformats.org/drawingml/2006/main" xmlns:r="http://schemas.openxmlformats.org/officeDocument/2006/relationships" xmlns:p="http://schemas.openxmlformats.org/presentationml/2006/main">
  <p:tag name="TIMING" val="|0.8|3.4|3.4|10.6"/>
</p:tagLst>
</file>

<file path=ppt/tags/tag12.xml><?xml version="1.0" encoding="utf-8"?>
<p:tagLst xmlns:a="http://schemas.openxmlformats.org/drawingml/2006/main" xmlns:r="http://schemas.openxmlformats.org/officeDocument/2006/relationships" xmlns:p="http://schemas.openxmlformats.org/presentationml/2006/main">
  <p:tag name="TIMING" val="|0.6|2.5|14.2|9.9|29"/>
</p:tagLst>
</file>

<file path=ppt/tags/tag13.xml><?xml version="1.0" encoding="utf-8"?>
<p:tagLst xmlns:a="http://schemas.openxmlformats.org/drawingml/2006/main" xmlns:r="http://schemas.openxmlformats.org/officeDocument/2006/relationships" xmlns:p="http://schemas.openxmlformats.org/presentationml/2006/main">
  <p:tag name="TIMING" val="|12.2|7.6|11.6|26.8|28.5|56.6"/>
</p:tagLst>
</file>

<file path=ppt/tags/tag14.xml><?xml version="1.0" encoding="utf-8"?>
<p:tagLst xmlns:a="http://schemas.openxmlformats.org/drawingml/2006/main" xmlns:r="http://schemas.openxmlformats.org/officeDocument/2006/relationships" xmlns:p="http://schemas.openxmlformats.org/presentationml/2006/main">
  <p:tag name="TIMING" val="|4.1|27.1|11.5|22.2|3.4|46.1|35.3|21.8"/>
</p:tagLst>
</file>

<file path=ppt/tags/tag15.xml><?xml version="1.0" encoding="utf-8"?>
<p:tagLst xmlns:a="http://schemas.openxmlformats.org/drawingml/2006/main" xmlns:r="http://schemas.openxmlformats.org/officeDocument/2006/relationships" xmlns:p="http://schemas.openxmlformats.org/presentationml/2006/main">
  <p:tag name="TIMING" val="|1.3"/>
</p:tagLst>
</file>

<file path=ppt/tags/tag16.xml><?xml version="1.0" encoding="utf-8"?>
<p:tagLst xmlns:a="http://schemas.openxmlformats.org/drawingml/2006/main" xmlns:r="http://schemas.openxmlformats.org/officeDocument/2006/relationships" xmlns:p="http://schemas.openxmlformats.org/presentationml/2006/main">
  <p:tag name="TIMING" val="|0.7|68.1|55.7|14.7"/>
</p:tagLst>
</file>

<file path=ppt/tags/tag17.xml><?xml version="1.0" encoding="utf-8"?>
<p:tagLst xmlns:a="http://schemas.openxmlformats.org/drawingml/2006/main" xmlns:r="http://schemas.openxmlformats.org/officeDocument/2006/relationships" xmlns:p="http://schemas.openxmlformats.org/presentationml/2006/main">
  <p:tag name="TIMING" val="|0.8|54.3|36.6|49.1|1.9"/>
</p:tagLst>
</file>

<file path=ppt/tags/tag18.xml><?xml version="1.0" encoding="utf-8"?>
<p:tagLst xmlns:a="http://schemas.openxmlformats.org/drawingml/2006/main" xmlns:r="http://schemas.openxmlformats.org/officeDocument/2006/relationships" xmlns:p="http://schemas.openxmlformats.org/presentationml/2006/main">
  <p:tag name="TIMING" val="|31|17.4"/>
</p:tagLst>
</file>

<file path=ppt/tags/tag19.xml><?xml version="1.0" encoding="utf-8"?>
<p:tagLst xmlns:a="http://schemas.openxmlformats.org/drawingml/2006/main" xmlns:r="http://schemas.openxmlformats.org/officeDocument/2006/relationships" xmlns:p="http://schemas.openxmlformats.org/presentationml/2006/main">
  <p:tag name="TIMING" val="|1.1|12.8|7.9"/>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20.xml><?xml version="1.0" encoding="utf-8"?>
<p:tagLst xmlns:a="http://schemas.openxmlformats.org/drawingml/2006/main" xmlns:r="http://schemas.openxmlformats.org/officeDocument/2006/relationships" xmlns:p="http://schemas.openxmlformats.org/presentationml/2006/main">
  <p:tag name="TIMING" val="|1.1|7.2|4|7.6"/>
</p:tagLst>
</file>

<file path=ppt/tags/tag21.xml><?xml version="1.0" encoding="utf-8"?>
<p:tagLst xmlns:a="http://schemas.openxmlformats.org/drawingml/2006/main" xmlns:r="http://schemas.openxmlformats.org/officeDocument/2006/relationships" xmlns:p="http://schemas.openxmlformats.org/presentationml/2006/main">
  <p:tag name="TIMING" val="|0.6|6.2|3.3"/>
</p:tagLst>
</file>

<file path=ppt/tags/tag22.xml><?xml version="1.0" encoding="utf-8"?>
<p:tagLst xmlns:a="http://schemas.openxmlformats.org/drawingml/2006/main" xmlns:r="http://schemas.openxmlformats.org/officeDocument/2006/relationships" xmlns:p="http://schemas.openxmlformats.org/presentationml/2006/main">
  <p:tag name="TIMING" val="|3.1|8|6|1.9"/>
</p:tagLst>
</file>

<file path=ppt/tags/tag23.xml><?xml version="1.0" encoding="utf-8"?>
<p:tagLst xmlns:a="http://schemas.openxmlformats.org/drawingml/2006/main" xmlns:r="http://schemas.openxmlformats.org/officeDocument/2006/relationships" xmlns:p="http://schemas.openxmlformats.org/presentationml/2006/main">
  <p:tag name="TIMING" val="|0.6|4.8"/>
</p:tagLst>
</file>

<file path=ppt/tags/tag24.xml><?xml version="1.0" encoding="utf-8"?>
<p:tagLst xmlns:a="http://schemas.openxmlformats.org/drawingml/2006/main" xmlns:r="http://schemas.openxmlformats.org/officeDocument/2006/relationships" xmlns:p="http://schemas.openxmlformats.org/presentationml/2006/main">
  <p:tag name="TIMING" val="|0.6|26.5"/>
</p:tagLst>
</file>

<file path=ppt/tags/tag25.xml><?xml version="1.0" encoding="utf-8"?>
<p:tagLst xmlns:a="http://schemas.openxmlformats.org/drawingml/2006/main" xmlns:r="http://schemas.openxmlformats.org/officeDocument/2006/relationships" xmlns:p="http://schemas.openxmlformats.org/presentationml/2006/main">
  <p:tag name="TIMING" val="|55.6|4.1|12.8|48.5|30.5|1.2|39"/>
</p:tagLst>
</file>

<file path=ppt/tags/tag26.xml><?xml version="1.0" encoding="utf-8"?>
<p:tagLst xmlns:a="http://schemas.openxmlformats.org/drawingml/2006/main" xmlns:r="http://schemas.openxmlformats.org/officeDocument/2006/relationships" xmlns:p="http://schemas.openxmlformats.org/presentationml/2006/main">
  <p:tag name="TIMING" val="|0.7|0.7|7.9"/>
</p:tagLst>
</file>

<file path=ppt/tags/tag27.xml><?xml version="1.0" encoding="utf-8"?>
<p:tagLst xmlns:a="http://schemas.openxmlformats.org/drawingml/2006/main" xmlns:r="http://schemas.openxmlformats.org/officeDocument/2006/relationships" xmlns:p="http://schemas.openxmlformats.org/presentationml/2006/main">
  <p:tag name="TIMING" val="|2.8|32.6|25.3|1|34.2|16.7|31|33.5"/>
</p:tagLst>
</file>

<file path=ppt/tags/tag28.xml><?xml version="1.0" encoding="utf-8"?>
<p:tagLst xmlns:a="http://schemas.openxmlformats.org/drawingml/2006/main" xmlns:r="http://schemas.openxmlformats.org/officeDocument/2006/relationships" xmlns:p="http://schemas.openxmlformats.org/presentationml/2006/main">
  <p:tag name="TIMING" val="|1.4|13.8|18.4|28|52.9|22.9|35.5|30.8"/>
</p:tagLst>
</file>

<file path=ppt/tags/tag29.xml><?xml version="1.0" encoding="utf-8"?>
<p:tagLst xmlns:a="http://schemas.openxmlformats.org/drawingml/2006/main" xmlns:r="http://schemas.openxmlformats.org/officeDocument/2006/relationships" xmlns:p="http://schemas.openxmlformats.org/presentationml/2006/main">
  <p:tag name="TIMING" val="|4.9|23.3|19.3|29|17.5"/>
</p:tagLst>
</file>

<file path=ppt/tags/tag3.xml><?xml version="1.0" encoding="utf-8"?>
<p:tagLst xmlns:a="http://schemas.openxmlformats.org/drawingml/2006/main" xmlns:r="http://schemas.openxmlformats.org/officeDocument/2006/relationships" xmlns:p="http://schemas.openxmlformats.org/presentationml/2006/main">
  <p:tag name="TIMING" val="|0.9|6.1|34.9"/>
</p:tagLst>
</file>

<file path=ppt/tags/tag30.xml><?xml version="1.0" encoding="utf-8"?>
<p:tagLst xmlns:a="http://schemas.openxmlformats.org/drawingml/2006/main" xmlns:r="http://schemas.openxmlformats.org/officeDocument/2006/relationships" xmlns:p="http://schemas.openxmlformats.org/presentationml/2006/main">
  <p:tag name="TIMING" val="|3.4"/>
</p:tagLst>
</file>

<file path=ppt/tags/tag31.xml><?xml version="1.0" encoding="utf-8"?>
<p:tagLst xmlns:a="http://schemas.openxmlformats.org/drawingml/2006/main" xmlns:r="http://schemas.openxmlformats.org/officeDocument/2006/relationships" xmlns:p="http://schemas.openxmlformats.org/presentationml/2006/main">
  <p:tag name="TIMING" val="|7.4"/>
</p:tagLst>
</file>

<file path=ppt/tags/tag32.xml><?xml version="1.0" encoding="utf-8"?>
<p:tagLst xmlns:a="http://schemas.openxmlformats.org/drawingml/2006/main" xmlns:r="http://schemas.openxmlformats.org/officeDocument/2006/relationships" xmlns:p="http://schemas.openxmlformats.org/presentationml/2006/main">
  <p:tag name="TIMING" val="|11.4|1.3|1.5"/>
</p:tagLst>
</file>

<file path=ppt/tags/tag33.xml><?xml version="1.0" encoding="utf-8"?>
<p:tagLst xmlns:a="http://schemas.openxmlformats.org/drawingml/2006/main" xmlns:r="http://schemas.openxmlformats.org/officeDocument/2006/relationships" xmlns:p="http://schemas.openxmlformats.org/presentationml/2006/main">
  <p:tag name="TIMING" val="|5.2|7.1"/>
</p:tagLst>
</file>

<file path=ppt/tags/tag34.xml><?xml version="1.0" encoding="utf-8"?>
<p:tagLst xmlns:a="http://schemas.openxmlformats.org/drawingml/2006/main" xmlns:r="http://schemas.openxmlformats.org/officeDocument/2006/relationships" xmlns:p="http://schemas.openxmlformats.org/presentationml/2006/main">
  <p:tag name="TIMING" val="|13.9"/>
</p:tagLst>
</file>

<file path=ppt/tags/tag35.xml><?xml version="1.0" encoding="utf-8"?>
<p:tagLst xmlns:a="http://schemas.openxmlformats.org/drawingml/2006/main" xmlns:r="http://schemas.openxmlformats.org/officeDocument/2006/relationships" xmlns:p="http://schemas.openxmlformats.org/presentationml/2006/main">
  <p:tag name="TIMING" val="|28.1|22.6|33.5|19.4"/>
</p:tagLst>
</file>

<file path=ppt/tags/tag4.xml><?xml version="1.0" encoding="utf-8"?>
<p:tagLst xmlns:a="http://schemas.openxmlformats.org/drawingml/2006/main" xmlns:r="http://schemas.openxmlformats.org/officeDocument/2006/relationships" xmlns:p="http://schemas.openxmlformats.org/presentationml/2006/main">
  <p:tag name="TIMING" val="|1.9|28.4|39.7"/>
</p:tagLst>
</file>

<file path=ppt/tags/tag5.xml><?xml version="1.0" encoding="utf-8"?>
<p:tagLst xmlns:a="http://schemas.openxmlformats.org/drawingml/2006/main" xmlns:r="http://schemas.openxmlformats.org/officeDocument/2006/relationships" xmlns:p="http://schemas.openxmlformats.org/presentationml/2006/main">
  <p:tag name="TIMING" val="|0.7|5.5|40.2"/>
</p:tagLst>
</file>

<file path=ppt/tags/tag6.xml><?xml version="1.0" encoding="utf-8"?>
<p:tagLst xmlns:a="http://schemas.openxmlformats.org/drawingml/2006/main" xmlns:r="http://schemas.openxmlformats.org/officeDocument/2006/relationships" xmlns:p="http://schemas.openxmlformats.org/presentationml/2006/main">
  <p:tag name="TIMING" val="|0.8|31.4|11.3"/>
</p:tagLst>
</file>

<file path=ppt/tags/tag7.xml><?xml version="1.0" encoding="utf-8"?>
<p:tagLst xmlns:a="http://schemas.openxmlformats.org/drawingml/2006/main" xmlns:r="http://schemas.openxmlformats.org/officeDocument/2006/relationships" xmlns:p="http://schemas.openxmlformats.org/presentationml/2006/main">
  <p:tag name="TIMING" val="|8.2"/>
</p:tagLst>
</file>

<file path=ppt/tags/tag8.xml><?xml version="1.0" encoding="utf-8"?>
<p:tagLst xmlns:a="http://schemas.openxmlformats.org/drawingml/2006/main" xmlns:r="http://schemas.openxmlformats.org/officeDocument/2006/relationships" xmlns:p="http://schemas.openxmlformats.org/presentationml/2006/main">
  <p:tag name="TIMING" val="|5.9"/>
</p:tagLst>
</file>

<file path=ppt/tags/tag9.xml><?xml version="1.0" encoding="utf-8"?>
<p:tagLst xmlns:a="http://schemas.openxmlformats.org/drawingml/2006/main" xmlns:r="http://schemas.openxmlformats.org/officeDocument/2006/relationships" xmlns:p="http://schemas.openxmlformats.org/presentationml/2006/main">
  <p:tag name="TIMING" val="|14.5|1.1|4.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hena-PPT-Werkdoc2" id="{5C3C21FD-C5C6-B04C-B668-EE24F19D990D}" vid="{CA2975EC-D11D-B848-AF79-310987B7E5F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12157</Words>
  <Application>Microsoft Office PowerPoint</Application>
  <PresentationFormat>Custom</PresentationFormat>
  <Paragraphs>743</Paragraphs>
  <Slides>110</Slides>
  <Notes>33</Notes>
  <HiddenSlides>0</HiddenSlides>
  <MMClips>1</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110</vt:i4>
      </vt:variant>
    </vt:vector>
  </HeadingPairs>
  <TitlesOfParts>
    <vt:vector size="139" baseType="lpstr">
      <vt:lpstr>__CiscoSans_b49db9</vt:lpstr>
      <vt:lpstr>Aptos</vt:lpstr>
      <vt:lpstr>Aptos Display</vt:lpstr>
      <vt:lpstr>Arial</vt:lpstr>
      <vt:lpstr>Calibri</vt:lpstr>
      <vt:lpstr>Calibri Light</vt:lpstr>
      <vt:lpstr>Corbel</vt:lpstr>
      <vt:lpstr>Courier New</vt:lpstr>
      <vt:lpstr>ElsevierGulliver</vt:lpstr>
      <vt:lpstr>ElsevierSans</vt:lpstr>
      <vt:lpstr>Helvetica Neue</vt:lpstr>
      <vt:lpstr>helveticabold</vt:lpstr>
      <vt:lpstr>helveticaregular</vt:lpstr>
      <vt:lpstr>Inter</vt:lpstr>
      <vt:lpstr>MTSY</vt:lpstr>
      <vt:lpstr>OpenSans-Bold</vt:lpstr>
      <vt:lpstr>proxima-nova</vt:lpstr>
      <vt:lpstr>Söhne</vt:lpstr>
      <vt:lpstr>Times New Roman</vt:lpstr>
      <vt:lpstr>TWKEverett</vt:lpstr>
      <vt:lpstr>unset</vt:lpstr>
      <vt:lpstr>var(--artdeco-reset-typography-font-family-sans)</vt:lpstr>
      <vt:lpstr>Verdana</vt:lpstr>
      <vt:lpstr>WarnockPro-It</vt:lpstr>
      <vt:lpstr>WarnockPro-Regular</vt:lpstr>
      <vt:lpstr>Wingdings</vt:lpstr>
      <vt:lpstr>Office Theme</vt:lpstr>
      <vt:lpstr>Office'i kujundus</vt:lpstr>
      <vt:lpstr>Kantoorthema</vt:lpstr>
      <vt:lpstr>PowerPoint Presentation</vt:lpstr>
      <vt:lpstr>Ευχαριστίες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Επίπεδα</vt:lpstr>
      <vt:lpstr>ΝΙΚ-2</vt:lpstr>
      <vt:lpstr>Κρίση στον κυβερνοχώρο</vt:lpstr>
      <vt:lpstr>Ποιος</vt:lpstr>
      <vt:lpstr>https://enisa.europa.eu/sites/default/files/publications/Incident_Management_guide.pdf</vt:lpstr>
      <vt:lpstr>PowerPoint Presentation</vt:lpstr>
      <vt:lpstr>Ίσως χρειαζόμαστε μια κοινή γλώσσα</vt:lpstr>
      <vt:lpstr>PowerPoint Presentation</vt:lpstr>
      <vt:lpstr>Ευρωπαϊκό πλαίσιο δεξιοτήτων κυβερνοασφάλειας (ECSF) του ENISA</vt:lpstr>
      <vt:lpstr>PowerPoint Presentation</vt:lpstr>
      <vt:lpstr>Αν δείτε κάτι,  πείτε κάτι</vt:lpstr>
      <vt:lpstr>Τι είναι σημαντικό σε μια κατάσταση κρίσης;</vt:lpstr>
      <vt:lpstr>Απαντήσαμε;</vt:lpstr>
      <vt:lpstr>Η αλήθεια</vt:lpstr>
      <vt:lpstr>Τι θέλετε στο  Incidence Reponse;</vt:lpstr>
      <vt:lpstr>Ετοιμότητα &amp; Ανίχνευση (Ανάλυση)</vt:lpstr>
      <vt:lpstr>Επίγνωση της κατάστασης - Ορισμός</vt:lpstr>
      <vt:lpstr>Επίπεδα SA</vt:lpstr>
      <vt:lpstr>PowerPoint Presentation</vt:lpstr>
      <vt:lpstr>8 Άλλες απειλές για την Α.Ε.</vt:lpstr>
      <vt:lpstr>Στόχος: Να είστε προετοιμασμένοι, να εντοπίσετε και να αναφέρετε!</vt:lpstr>
      <vt:lpstr>Αναφορά τι; Πώς;</vt:lpstr>
      <vt:lpstr>Οργανωτική κυβερνοασφάλεια</vt:lpstr>
      <vt:lpstr>Οργανωσιακή Κουλτούρα</vt:lpstr>
      <vt:lpstr>Κουλτούρα Κυβερνοασφάλειας – Οργανωτικό Επίπεδο  </vt:lpstr>
      <vt:lpstr>Οργανωσιακή κουλτούρα (Chen et al, 2012)</vt:lpstr>
      <vt:lpstr>Οργανωτική Κουλτούρα και Κοινωνικές Πτυχές της Κυβερνοασφάλειας</vt:lpstr>
      <vt:lpstr>PowerPoint Presentation</vt:lpstr>
      <vt:lpstr>PowerPoint Presentation</vt:lpstr>
      <vt:lpstr>PowerPoint Presentation</vt:lpstr>
      <vt:lpstr>PowerPoint Presentation</vt:lpstr>
      <vt:lpstr>Τώρα μερικά στερεότυπα</vt:lpstr>
      <vt:lpstr>PowerPoint Presentation</vt:lpstr>
      <vt:lpstr>PowerPoint Presentation</vt:lpstr>
      <vt:lpstr>Ποιοι είναι οι μηχανικοί OT;</vt:lpstr>
      <vt:lpstr>Ποιοι είναι οι φόρτοι εργασίας και οι στρεσογόνοι παράγοντες των χειριστών;</vt:lpstr>
      <vt:lpstr>Γιατί αγωνίζονται οι νοσηλευτές;</vt:lpstr>
      <vt:lpstr>Απαιτήσεις Νοσηλευτικού Φόρτου Εργασίας</vt:lpstr>
      <vt:lpstr>Shah et al 2022</vt:lpstr>
      <vt:lpstr>Στόχος: Νοσηλευτές (Collins &amp; Hinds, 2021)</vt:lpstr>
      <vt:lpstr>Στόχος: Νοσηλευτές (Collins &amp; Hinds, 2021)</vt:lpstr>
      <vt:lpstr>Στόχος: Νοσηλευτές (Collins &amp; Hinds, 2021)</vt:lpstr>
      <vt:lpstr>Εγγενές κίνητρο</vt:lpstr>
      <vt:lpstr>PowerPoint Presentation</vt:lpstr>
      <vt:lpstr>Πρότυπο</vt:lpstr>
      <vt:lpstr>Αναφορά τι; Πώς;</vt:lpstr>
      <vt:lpstr>PowerPoint Presentation</vt:lpstr>
      <vt:lpstr>Τι να επικοινωνήσετε </vt:lpstr>
      <vt:lpstr>PowerPoint Presentation</vt:lpstr>
      <vt:lpstr>PowerPoint Presentation</vt:lpstr>
      <vt:lpstr>PowerPoint Presentation</vt:lpstr>
      <vt:lpstr>PowerPoint Presentation</vt:lpstr>
      <vt:lpstr>Σύσταση ανάγνωσης</vt:lpstr>
      <vt:lpstr>Συστάσεις για συγκεκριμένες ομάδες</vt:lpstr>
      <vt:lpstr>Συστάσεις για συγκεκριμένες ομάδες</vt:lpstr>
      <vt:lpstr>Συστάσεις για συγκεκριμένες ομάδες</vt:lpstr>
      <vt:lpstr>Βασικά Takeaways</vt:lpstr>
      <vt:lpstr>PowerPoint Presentation</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22</cp:revision>
  <dcterms:modified xsi:type="dcterms:W3CDTF">2026-02-16T15:22:40Z</dcterms:modified>
</cp:coreProperties>
</file>