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4"/>
    <p:sldMasterId id="2147483653" r:id="rId15"/>
    <p:sldMasterId id="2147483668" r:id="rId16"/>
    <p:sldMasterId id="2147483680" r:id="rId17"/>
  </p:sldMasterIdLst>
  <p:notesMasterIdLst>
    <p:notesMasterId r:id="rId101"/>
  </p:notesMasterIdLst>
  <p:sldIdLst>
    <p:sldId id="376" r:id="rId18"/>
    <p:sldId id="407" r:id="rId19"/>
    <p:sldId id="941" r:id="rId20"/>
    <p:sldId id="942" r:id="rId21"/>
    <p:sldId id="955" r:id="rId22"/>
    <p:sldId id="956" r:id="rId23"/>
    <p:sldId id="904" r:id="rId24"/>
    <p:sldId id="260" r:id="rId25"/>
    <p:sldId id="340" r:id="rId26"/>
    <p:sldId id="337" r:id="rId27"/>
    <p:sldId id="338" r:id="rId28"/>
    <p:sldId id="268" r:id="rId29"/>
    <p:sldId id="273" r:id="rId30"/>
    <p:sldId id="272" r:id="rId31"/>
    <p:sldId id="275" r:id="rId32"/>
    <p:sldId id="269" r:id="rId33"/>
    <p:sldId id="905" r:id="rId34"/>
    <p:sldId id="383" r:id="rId35"/>
    <p:sldId id="906" r:id="rId36"/>
    <p:sldId id="620" r:id="rId37"/>
    <p:sldId id="356" r:id="rId38"/>
    <p:sldId id="353" r:id="rId39"/>
    <p:sldId id="294" r:id="rId40"/>
    <p:sldId id="354" r:id="rId41"/>
    <p:sldId id="259" r:id="rId42"/>
    <p:sldId id="290" r:id="rId43"/>
    <p:sldId id="584" r:id="rId44"/>
    <p:sldId id="932" r:id="rId45"/>
    <p:sldId id="339" r:id="rId46"/>
    <p:sldId id="918" r:id="rId47"/>
    <p:sldId id="322" r:id="rId48"/>
    <p:sldId id="917" r:id="rId49"/>
    <p:sldId id="305" r:id="rId50"/>
    <p:sldId id="938" r:id="rId51"/>
    <p:sldId id="296" r:id="rId52"/>
    <p:sldId id="951" r:id="rId53"/>
    <p:sldId id="952" r:id="rId54"/>
    <p:sldId id="284" r:id="rId55"/>
    <p:sldId id="278" r:id="rId56"/>
    <p:sldId id="285" r:id="rId57"/>
    <p:sldId id="286" r:id="rId58"/>
    <p:sldId id="280" r:id="rId59"/>
    <p:sldId id="949" r:id="rId60"/>
    <p:sldId id="950" r:id="rId61"/>
    <p:sldId id="396" r:id="rId62"/>
    <p:sldId id="389" r:id="rId63"/>
    <p:sldId id="364" r:id="rId64"/>
    <p:sldId id="366" r:id="rId65"/>
    <p:sldId id="397" r:id="rId66"/>
    <p:sldId id="957" r:id="rId67"/>
    <p:sldId id="384" r:id="rId68"/>
    <p:sldId id="391" r:id="rId69"/>
    <p:sldId id="392" r:id="rId70"/>
    <p:sldId id="393" r:id="rId71"/>
    <p:sldId id="394" r:id="rId72"/>
    <p:sldId id="395" r:id="rId73"/>
    <p:sldId id="398" r:id="rId74"/>
    <p:sldId id="948" r:id="rId75"/>
    <p:sldId id="926" r:id="rId76"/>
    <p:sldId id="342" r:id="rId77"/>
    <p:sldId id="927" r:id="rId78"/>
    <p:sldId id="928" r:id="rId79"/>
    <p:sldId id="612" r:id="rId80"/>
    <p:sldId id="298" r:id="rId81"/>
    <p:sldId id="302" r:id="rId82"/>
    <p:sldId id="930" r:id="rId83"/>
    <p:sldId id="373" r:id="rId84"/>
    <p:sldId id="940" r:id="rId85"/>
    <p:sldId id="953" r:id="rId86"/>
    <p:sldId id="945" r:id="rId87"/>
    <p:sldId id="958" r:id="rId88"/>
    <p:sldId id="619" r:id="rId89"/>
    <p:sldId id="618" r:id="rId90"/>
    <p:sldId id="624" r:id="rId91"/>
    <p:sldId id="959" r:id="rId92"/>
    <p:sldId id="617" r:id="rId93"/>
    <p:sldId id="609" r:id="rId94"/>
    <p:sldId id="610" r:id="rId95"/>
    <p:sldId id="605" r:id="rId96"/>
    <p:sldId id="360" r:id="rId97"/>
    <p:sldId id="960" r:id="rId98"/>
    <p:sldId id="912" r:id="rId99"/>
    <p:sldId id="387" r:id="rId10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33" autoAdjust="0"/>
  </p:normalViewPr>
  <p:slideViewPr>
    <p:cSldViewPr snapToGrid="0" snapToObjects="1">
      <p:cViewPr varScale="1">
        <p:scale>
          <a:sx n="83" d="100"/>
          <a:sy n="83"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3.xml"/><Relationship Id="rId11" Type="http://schemas.openxmlformats.org/officeDocument/2006/relationships/customXml" Target="../customXml/item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customXml" Target="../customXml/item12.xml"/><Relationship Id="rId17" Type="http://schemas.openxmlformats.org/officeDocument/2006/relationships/slideMaster" Target="slideMasters/slideMaster4.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customXml" Target="../customXml/item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Level 1</a:t>
          </a:r>
        </a:p>
        <a:p>
          <a:r>
            <a:rPr lang="de-DE" dirty="0" err="1"/>
            <a:t>Perception</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Level 2</a:t>
          </a:r>
        </a:p>
        <a:p>
          <a:r>
            <a:rPr lang="de-DE" dirty="0" err="1"/>
            <a:t>Comprehension</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Level 3</a:t>
          </a:r>
        </a:p>
        <a:p>
          <a:r>
            <a:rPr lang="de-DE" dirty="0" err="1"/>
            <a:t>Projection</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Level 1</a:t>
          </a:r>
        </a:p>
        <a:p>
          <a:r>
            <a:rPr lang="de-DE" dirty="0" err="1"/>
            <a:t>Perception</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Level 2</a:t>
          </a:r>
        </a:p>
        <a:p>
          <a:r>
            <a:rPr lang="de-DE" dirty="0" err="1"/>
            <a:t>Comprehension</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Level 3</a:t>
          </a:r>
        </a:p>
        <a:p>
          <a:r>
            <a:rPr lang="de-DE" dirty="0" err="1"/>
            <a:t>Projection</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Level 1</a:t>
          </a:r>
        </a:p>
        <a:p>
          <a:r>
            <a:rPr lang="de-DE" dirty="0" err="1"/>
            <a:t>Perception</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Level 2</a:t>
          </a:r>
        </a:p>
        <a:p>
          <a:r>
            <a:rPr lang="de-DE" dirty="0" err="1"/>
            <a:t>Comprehension</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Level 3</a:t>
          </a:r>
        </a:p>
        <a:p>
          <a:r>
            <a:rPr lang="de-DE" dirty="0" err="1"/>
            <a:t>Projection</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accent1_2" csCatId="accent1" phldr="1"/>
      <dgm:spPr/>
    </dgm:pt>
    <dgm:pt modelId="{D7FE3124-8026-4399-B9E7-021F4541D646}">
      <dgm:prSet phldrT="[Tekst]"/>
      <dgm:spPr/>
      <dgm:t>
        <a:bodyPr/>
        <a:lstStyle/>
        <a:p>
          <a:r>
            <a:rPr lang="de-DE" dirty="0"/>
            <a:t>Level 1</a:t>
          </a:r>
        </a:p>
        <a:p>
          <a:r>
            <a:rPr lang="de-DE" dirty="0" err="1"/>
            <a:t>Perception</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Level 2</a:t>
          </a:r>
        </a:p>
        <a:p>
          <a:r>
            <a:rPr lang="de-DE" dirty="0" err="1"/>
            <a:t>Comprehension</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Level 3</a:t>
          </a:r>
        </a:p>
        <a:p>
          <a:r>
            <a:rPr lang="de-DE" dirty="0" err="1"/>
            <a:t>Projection</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4EE1A3C9-7F69-4F86-8F10-F97905160B01}" type="pres">
      <dgm:prSet presAssocID="{B796EEE4-1CD6-4FE7-9658-E2DD7542689B}" presName="CompostProcess" presStyleCnt="0">
        <dgm:presLayoutVars>
          <dgm:dir/>
          <dgm:resizeHandles val="exact"/>
        </dgm:presLayoutVars>
      </dgm:prSet>
      <dgm:spPr/>
    </dgm:pt>
    <dgm:pt modelId="{99C8D54D-24BA-4FA6-9849-452E9E141DBC}" type="pres">
      <dgm:prSet presAssocID="{B796EEE4-1CD6-4FE7-9658-E2DD7542689B}" presName="arrow" presStyleLbl="bgShp" presStyleIdx="0" presStyleCnt="1"/>
      <dgm:spPr/>
    </dgm:pt>
    <dgm:pt modelId="{78D2D1B6-F334-4B48-B272-7419F29AEE23}" type="pres">
      <dgm:prSet presAssocID="{B796EEE4-1CD6-4FE7-9658-E2DD7542689B}" presName="linearProcess" presStyleCnt="0"/>
      <dgm:spPr/>
    </dgm:pt>
    <dgm:pt modelId="{10EB2FF2-5E52-4590-A0BC-10ACE1A1694E}" type="pres">
      <dgm:prSet presAssocID="{D7FE3124-8026-4399-B9E7-021F4541D646}" presName="textNode" presStyleLbl="node1" presStyleIdx="0" presStyleCnt="3">
        <dgm:presLayoutVars>
          <dgm:bulletEnabled val="1"/>
        </dgm:presLayoutVars>
      </dgm:prSet>
      <dgm:spPr/>
    </dgm:pt>
    <dgm:pt modelId="{09B04BE6-0F42-42BF-A2F0-F9B7ECF43294}" type="pres">
      <dgm:prSet presAssocID="{673C4DF9-6BD0-4772-8A64-366233725BF0}" presName="sibTrans" presStyleCnt="0"/>
      <dgm:spPr/>
    </dgm:pt>
    <dgm:pt modelId="{1B26BEA6-74A4-4FD4-B6C5-D3F9F698D094}" type="pres">
      <dgm:prSet presAssocID="{9D5132AB-C251-42F7-A9B3-83CF867D73D7}" presName="textNode" presStyleLbl="node1" presStyleIdx="1" presStyleCnt="3">
        <dgm:presLayoutVars>
          <dgm:bulletEnabled val="1"/>
        </dgm:presLayoutVars>
      </dgm:prSet>
      <dgm:spPr/>
    </dgm:pt>
    <dgm:pt modelId="{D4C529C1-452B-4AC7-826B-2F968C3EFBEA}" type="pres">
      <dgm:prSet presAssocID="{7D7E29ED-FD88-4247-B2C4-46D1891CF8D0}" presName="sibTrans" presStyleCnt="0"/>
      <dgm:spPr/>
    </dgm:pt>
    <dgm:pt modelId="{5FF931FF-AF71-4DA7-B809-3AA33CE5C996}" type="pres">
      <dgm:prSet presAssocID="{914AFCBE-331B-431D-AC75-74C245BE3CB6}" presName="textNode" presStyleLbl="node1" presStyleIdx="2" presStyleCnt="3">
        <dgm:presLayoutVars>
          <dgm:bulletEnabled val="1"/>
        </dgm:presLayoutVars>
      </dgm:prSet>
      <dgm:spPr/>
    </dgm:pt>
  </dgm:ptLst>
  <dgm:cxnLst>
    <dgm:cxn modelId="{BB0FBA12-23AA-4B38-A552-3FECA159FFE6}" type="presOf" srcId="{B796EEE4-1CD6-4FE7-9658-E2DD7542689B}" destId="{4EE1A3C9-7F69-4F86-8F10-F97905160B01}" srcOrd="0" destOrd="0" presId="urn:microsoft.com/office/officeart/2005/8/layout/hProcess9"/>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626F828B-680A-44D3-A6CD-27BECB9329BF}" srcId="{B796EEE4-1CD6-4FE7-9658-E2DD7542689B}" destId="{D7FE3124-8026-4399-B9E7-021F4541D646}" srcOrd="0" destOrd="0" parTransId="{98D220BE-1887-4067-9E47-A518F71E6651}" sibTransId="{673C4DF9-6BD0-4772-8A64-366233725BF0}"/>
    <dgm:cxn modelId="{44FF1BB2-74F9-4ED2-B899-294F087C5BAB}" type="presOf" srcId="{9D5132AB-C251-42F7-A9B3-83CF867D73D7}" destId="{1B26BEA6-74A4-4FD4-B6C5-D3F9F698D094}" srcOrd="0" destOrd="0" presId="urn:microsoft.com/office/officeart/2005/8/layout/hProcess9"/>
    <dgm:cxn modelId="{335359B4-CC40-4839-B710-914601EA50F3}" type="presOf" srcId="{914AFCBE-331B-431D-AC75-74C245BE3CB6}" destId="{5FF931FF-AF71-4DA7-B809-3AA33CE5C996}" srcOrd="0" destOrd="0" presId="urn:microsoft.com/office/officeart/2005/8/layout/hProcess9"/>
    <dgm:cxn modelId="{3B840DD6-0A47-4252-8249-87D429728D1B}" type="presOf" srcId="{D7FE3124-8026-4399-B9E7-021F4541D646}" destId="{10EB2FF2-5E52-4590-A0BC-10ACE1A1694E}" srcOrd="0" destOrd="0" presId="urn:microsoft.com/office/officeart/2005/8/layout/hProcess9"/>
    <dgm:cxn modelId="{B37903A8-102B-460D-9E09-88ED57352576}" type="presParOf" srcId="{4EE1A3C9-7F69-4F86-8F10-F97905160B01}" destId="{99C8D54D-24BA-4FA6-9849-452E9E141DBC}" srcOrd="0" destOrd="0" presId="urn:microsoft.com/office/officeart/2005/8/layout/hProcess9"/>
    <dgm:cxn modelId="{3F9061CB-B83D-444C-B72F-2858B506BA58}" type="presParOf" srcId="{4EE1A3C9-7F69-4F86-8F10-F97905160B01}" destId="{78D2D1B6-F334-4B48-B272-7419F29AEE23}" srcOrd="1" destOrd="0" presId="urn:microsoft.com/office/officeart/2005/8/layout/hProcess9"/>
    <dgm:cxn modelId="{4AAECBCC-825C-456D-ADC0-0BEF9CD6E5CB}" type="presParOf" srcId="{78D2D1B6-F334-4B48-B272-7419F29AEE23}" destId="{10EB2FF2-5E52-4590-A0BC-10ACE1A1694E}" srcOrd="0" destOrd="0" presId="urn:microsoft.com/office/officeart/2005/8/layout/hProcess9"/>
    <dgm:cxn modelId="{90D72ED2-3A12-411C-AE56-ADDE8AB48147}" type="presParOf" srcId="{78D2D1B6-F334-4B48-B272-7419F29AEE23}" destId="{09B04BE6-0F42-42BF-A2F0-F9B7ECF43294}" srcOrd="1" destOrd="0" presId="urn:microsoft.com/office/officeart/2005/8/layout/hProcess9"/>
    <dgm:cxn modelId="{DE76CFA2-7906-48C1-8E25-25ECEA3144F6}" type="presParOf" srcId="{78D2D1B6-F334-4B48-B272-7419F29AEE23}" destId="{1B26BEA6-74A4-4FD4-B6C5-D3F9F698D094}" srcOrd="2" destOrd="0" presId="urn:microsoft.com/office/officeart/2005/8/layout/hProcess9"/>
    <dgm:cxn modelId="{9450D16C-5C06-4044-BFED-727DDA9D2312}" type="presParOf" srcId="{78D2D1B6-F334-4B48-B272-7419F29AEE23}" destId="{D4C529C1-452B-4AC7-826B-2F968C3EFBEA}" srcOrd="3" destOrd="0" presId="urn:microsoft.com/office/officeart/2005/8/layout/hProcess9"/>
    <dgm:cxn modelId="{33CB3DCB-259C-4C7E-A328-C7C2E3C4DC25}" type="presParOf" srcId="{78D2D1B6-F334-4B48-B272-7419F29AEE23}" destId="{5FF931FF-AF71-4DA7-B809-3AA33CE5C9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946403" y="0"/>
          <a:ext cx="10725912" cy="522305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96" y="1566915"/>
          <a:ext cx="3889475" cy="20892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Level 1</a:t>
          </a:r>
        </a:p>
        <a:p>
          <a:pPr marL="0" lvl="0" indent="0" algn="ctr" defTabSz="1511300">
            <a:lnSpc>
              <a:spcPct val="90000"/>
            </a:lnSpc>
            <a:spcBef>
              <a:spcPct val="0"/>
            </a:spcBef>
            <a:spcAft>
              <a:spcPct val="35000"/>
            </a:spcAft>
            <a:buNone/>
          </a:pPr>
          <a:r>
            <a:rPr lang="de-DE" sz="3400" kern="1200" dirty="0" err="1"/>
            <a:t>Perception</a:t>
          </a:r>
          <a:endParaRPr lang="nb-NO" sz="3400" kern="1200" dirty="0"/>
        </a:p>
      </dsp:txBody>
      <dsp:txXfrm>
        <a:off x="102083" y="1668902"/>
        <a:ext cx="3685501" cy="1885247"/>
      </dsp:txXfrm>
    </dsp:sp>
    <dsp:sp modelId="{D450C82A-820F-4007-8747-D0E34BB1C67A}">
      <dsp:nvSpPr>
        <dsp:cNvPr id="0" name=""/>
        <dsp:cNvSpPr/>
      </dsp:nvSpPr>
      <dsp:spPr>
        <a:xfrm>
          <a:off x="4364622" y="1566915"/>
          <a:ext cx="3889475" cy="2089221"/>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Level 2</a:t>
          </a:r>
        </a:p>
        <a:p>
          <a:pPr marL="0" lvl="0" indent="0" algn="ctr" defTabSz="1511300">
            <a:lnSpc>
              <a:spcPct val="90000"/>
            </a:lnSpc>
            <a:spcBef>
              <a:spcPct val="0"/>
            </a:spcBef>
            <a:spcAft>
              <a:spcPct val="35000"/>
            </a:spcAft>
            <a:buNone/>
          </a:pPr>
          <a:r>
            <a:rPr lang="de-DE" sz="3400" kern="1200" dirty="0" err="1"/>
            <a:t>Comprehension</a:t>
          </a:r>
          <a:endParaRPr lang="nb-NO" sz="3400" kern="1200" dirty="0"/>
        </a:p>
      </dsp:txBody>
      <dsp:txXfrm>
        <a:off x="4466609" y="1668902"/>
        <a:ext cx="3685501" cy="1885247"/>
      </dsp:txXfrm>
    </dsp:sp>
    <dsp:sp modelId="{719CB80B-CCE4-41E9-BE0F-69472E79C945}">
      <dsp:nvSpPr>
        <dsp:cNvPr id="0" name=""/>
        <dsp:cNvSpPr/>
      </dsp:nvSpPr>
      <dsp:spPr>
        <a:xfrm>
          <a:off x="8729148" y="1566915"/>
          <a:ext cx="3889475" cy="2089221"/>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Level 3</a:t>
          </a:r>
        </a:p>
        <a:p>
          <a:pPr marL="0" lvl="0" indent="0" algn="ctr" defTabSz="1511300">
            <a:lnSpc>
              <a:spcPct val="90000"/>
            </a:lnSpc>
            <a:spcBef>
              <a:spcPct val="0"/>
            </a:spcBef>
            <a:spcAft>
              <a:spcPct val="35000"/>
            </a:spcAft>
            <a:buNone/>
          </a:pPr>
          <a:r>
            <a:rPr lang="de-DE" sz="3400" kern="1200" dirty="0" err="1"/>
            <a:t>Projection</a:t>
          </a:r>
          <a:endParaRPr lang="nb-NO" sz="3400" kern="1200" dirty="0"/>
        </a:p>
      </dsp:txBody>
      <dsp:txXfrm>
        <a:off x="8831135" y="1668902"/>
        <a:ext cx="3685501" cy="1885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92258"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26766"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55974" y="530181"/>
          <a:ext cx="2077814" cy="706908"/>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690482" y="564689"/>
        <a:ext cx="2008798" cy="637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92258"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26766"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55974" y="530181"/>
          <a:ext cx="2077814" cy="706908"/>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690482" y="564689"/>
        <a:ext cx="2008798" cy="637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D54D-24BA-4FA6-9849-452E9E141DBC}">
      <dsp:nvSpPr>
        <dsp:cNvPr id="0" name=""/>
        <dsp:cNvSpPr/>
      </dsp:nvSpPr>
      <dsp:spPr>
        <a:xfrm>
          <a:off x="645071" y="0"/>
          <a:ext cx="7310814" cy="32060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B2FF2-5E52-4590-A0BC-10ACE1A1694E}">
      <dsp:nvSpPr>
        <dsp:cNvPr id="0" name=""/>
        <dsp:cNvSpPr/>
      </dsp:nvSpPr>
      <dsp:spPr>
        <a:xfrm>
          <a:off x="4514" y="961822"/>
          <a:ext cx="270942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Level 1</a:t>
          </a:r>
        </a:p>
        <a:p>
          <a:pPr marL="0" lvl="0" indent="0" algn="ctr" defTabSz="1066800">
            <a:lnSpc>
              <a:spcPct val="90000"/>
            </a:lnSpc>
            <a:spcBef>
              <a:spcPct val="0"/>
            </a:spcBef>
            <a:spcAft>
              <a:spcPct val="35000"/>
            </a:spcAft>
            <a:buNone/>
          </a:pPr>
          <a:r>
            <a:rPr lang="de-DE" sz="2400" kern="1200" dirty="0" err="1"/>
            <a:t>Perception</a:t>
          </a:r>
          <a:endParaRPr lang="nb-NO" sz="2400" kern="1200" dirty="0"/>
        </a:p>
      </dsp:txBody>
      <dsp:txXfrm>
        <a:off x="67117" y="1024425"/>
        <a:ext cx="2584221" cy="1157224"/>
      </dsp:txXfrm>
    </dsp:sp>
    <dsp:sp modelId="{1B26BEA6-74A4-4FD4-B6C5-D3F9F698D094}">
      <dsp:nvSpPr>
        <dsp:cNvPr id="0" name=""/>
        <dsp:cNvSpPr/>
      </dsp:nvSpPr>
      <dsp:spPr>
        <a:xfrm>
          <a:off x="2945765" y="961822"/>
          <a:ext cx="270942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Level 2</a:t>
          </a:r>
        </a:p>
        <a:p>
          <a:pPr marL="0" lvl="0" indent="0" algn="ctr" defTabSz="1066800">
            <a:lnSpc>
              <a:spcPct val="90000"/>
            </a:lnSpc>
            <a:spcBef>
              <a:spcPct val="0"/>
            </a:spcBef>
            <a:spcAft>
              <a:spcPct val="35000"/>
            </a:spcAft>
            <a:buNone/>
          </a:pPr>
          <a:r>
            <a:rPr lang="de-DE" sz="2400" kern="1200" dirty="0" err="1"/>
            <a:t>Comprehension</a:t>
          </a:r>
          <a:endParaRPr lang="nb-NO" sz="2400" kern="1200" dirty="0"/>
        </a:p>
      </dsp:txBody>
      <dsp:txXfrm>
        <a:off x="3008368" y="1024425"/>
        <a:ext cx="2584221" cy="1157224"/>
      </dsp:txXfrm>
    </dsp:sp>
    <dsp:sp modelId="{5FF931FF-AF71-4DA7-B809-3AA33CE5C996}">
      <dsp:nvSpPr>
        <dsp:cNvPr id="0" name=""/>
        <dsp:cNvSpPr/>
      </dsp:nvSpPr>
      <dsp:spPr>
        <a:xfrm>
          <a:off x="5887015" y="961822"/>
          <a:ext cx="270942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Level 3</a:t>
          </a:r>
        </a:p>
        <a:p>
          <a:pPr marL="0" lvl="0" indent="0" algn="ctr" defTabSz="1066800">
            <a:lnSpc>
              <a:spcPct val="90000"/>
            </a:lnSpc>
            <a:spcBef>
              <a:spcPct val="0"/>
            </a:spcBef>
            <a:spcAft>
              <a:spcPct val="35000"/>
            </a:spcAft>
            <a:buNone/>
          </a:pPr>
          <a:r>
            <a:rPr lang="de-DE" sz="2400" kern="1200" dirty="0" err="1"/>
            <a:t>Projection</a:t>
          </a:r>
          <a:endParaRPr lang="nb-NO" sz="2400" kern="1200" dirty="0"/>
        </a:p>
      </dsp:txBody>
      <dsp:txXfrm>
        <a:off x="5949618" y="1024425"/>
        <a:ext cx="2584221" cy="11572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nc.com/associated-press/sony-ceo-call-to-google-got-interview-out.html"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ituation_awareness#cite_note-:2-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Situation_awareness#cite_note-7" TargetMode="External"/><Relationship Id="rId4" Type="http://schemas.openxmlformats.org/officeDocument/2006/relationships/hyperlink" Target="https://en.wikipedia.org/wiki/Human_err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de-DE"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6788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0053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Inattentional</a:t>
            </a:r>
            <a:r>
              <a:rPr lang="nb-NO" dirty="0"/>
              <a:t> </a:t>
            </a:r>
            <a:r>
              <a:rPr lang="nb-NO" dirty="0" err="1"/>
              <a:t>blindness</a:t>
            </a:r>
            <a:r>
              <a:rPr lang="nb-NO" dirty="0"/>
              <a:t> </a:t>
            </a:r>
          </a:p>
          <a:p>
            <a:r>
              <a:rPr lang="nb-NO" dirty="0"/>
              <a:t>¨24 </a:t>
            </a:r>
            <a:r>
              <a:rPr lang="nb-NO" dirty="0" err="1"/>
              <a:t>radiologists</a:t>
            </a:r>
            <a:r>
              <a:rPr lang="nb-NO" dirty="0"/>
              <a:t> to </a:t>
            </a:r>
            <a:r>
              <a:rPr lang="nb-NO" dirty="0" err="1"/>
              <a:t>perform</a:t>
            </a:r>
            <a:r>
              <a:rPr lang="nb-NO" dirty="0"/>
              <a:t> </a:t>
            </a:r>
            <a:r>
              <a:rPr lang="nb-NO" dirty="0" err="1"/>
              <a:t>amiliar</a:t>
            </a:r>
            <a:r>
              <a:rPr lang="nb-NO" dirty="0"/>
              <a:t> </a:t>
            </a:r>
            <a:r>
              <a:rPr lang="nb-NO" dirty="0" err="1"/>
              <a:t>lung</a:t>
            </a:r>
            <a:r>
              <a:rPr lang="nb-NO" dirty="0"/>
              <a:t> – </a:t>
            </a:r>
            <a:r>
              <a:rPr lang="nb-NO" dirty="0" err="1"/>
              <a:t>nodule</a:t>
            </a:r>
            <a:r>
              <a:rPr lang="nb-NO" dirty="0"/>
              <a:t> </a:t>
            </a:r>
            <a:r>
              <a:rPr lang="nb-NO" dirty="0" err="1"/>
              <a:t>detection</a:t>
            </a:r>
            <a:r>
              <a:rPr lang="nb-NO" dirty="0"/>
              <a:t> </a:t>
            </a:r>
            <a:r>
              <a:rPr lang="nb-NO" dirty="0" err="1"/>
              <a:t>task</a:t>
            </a:r>
            <a:r>
              <a:rPr lang="nb-NO" dirty="0"/>
              <a:t> </a:t>
            </a:r>
          </a:p>
          <a:p>
            <a:r>
              <a:rPr lang="nb-NO" dirty="0"/>
              <a:t>A gorilla 48x </a:t>
            </a:r>
            <a:r>
              <a:rPr lang="nb-NO" dirty="0" err="1"/>
              <a:t>bigger</a:t>
            </a:r>
            <a:r>
              <a:rPr lang="nb-NO" dirty="0"/>
              <a:t> </a:t>
            </a:r>
            <a:r>
              <a:rPr lang="nb-NO" dirty="0" err="1"/>
              <a:t>than</a:t>
            </a:r>
            <a:r>
              <a:rPr lang="nb-NO" dirty="0"/>
              <a:t> a </a:t>
            </a:r>
            <a:r>
              <a:rPr lang="nb-NO" dirty="0" err="1"/>
              <a:t>nodule</a:t>
            </a:r>
            <a:r>
              <a:rPr lang="nb-NO" dirty="0"/>
              <a:t> </a:t>
            </a:r>
            <a:r>
              <a:rPr lang="nb-NO" dirty="0" err="1"/>
              <a:t>inserted</a:t>
            </a:r>
            <a:r>
              <a:rPr lang="nb-NO" dirty="0"/>
              <a:t> in </a:t>
            </a:r>
            <a:r>
              <a:rPr lang="nb-NO" dirty="0" err="1"/>
              <a:t>the</a:t>
            </a:r>
            <a:r>
              <a:rPr lang="nb-NO" dirty="0"/>
              <a:t> last case</a:t>
            </a:r>
          </a:p>
          <a:p>
            <a:r>
              <a:rPr lang="nb-NO" dirty="0"/>
              <a:t>Even </a:t>
            </a:r>
            <a:r>
              <a:rPr lang="nb-NO" dirty="0" err="1"/>
              <a:t>experts</a:t>
            </a:r>
            <a:r>
              <a:rPr lang="nb-NO" dirty="0"/>
              <a:t> </a:t>
            </a:r>
            <a:r>
              <a:rPr lang="nb-NO" dirty="0" err="1"/>
              <a:t>are</a:t>
            </a:r>
            <a:r>
              <a:rPr lang="nb-NO" dirty="0"/>
              <a:t> vulnerable</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74549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869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4869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0" i="0" u="none" strike="noStrike" kern="1200" dirty="0">
                <a:solidFill>
                  <a:schemeClr val="tx1"/>
                </a:solidFill>
                <a:effectLst/>
                <a:latin typeface="+mn-lt"/>
                <a:ea typeface="+mn-ea"/>
                <a:cs typeface="+mn-cs"/>
              </a:rPr>
              <a:t>Figure: </a:t>
            </a:r>
            <a:r>
              <a:rPr lang="nb-NO" sz="1200" b="0" i="0" u="none" strike="noStrike" kern="1200" dirty="0" err="1">
                <a:solidFill>
                  <a:schemeClr val="tx1"/>
                </a:solidFill>
                <a:effectLst/>
                <a:latin typeface="+mn-lt"/>
                <a:ea typeface="+mn-ea"/>
                <a:cs typeface="+mn-cs"/>
              </a:rPr>
              <a:t>Relationship</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between</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the</a:t>
            </a:r>
            <a:r>
              <a:rPr lang="nb-NO" sz="1200" b="0" i="0" u="none" strike="noStrike" kern="1200" dirty="0">
                <a:solidFill>
                  <a:schemeClr val="tx1"/>
                </a:solidFill>
                <a:effectLst/>
                <a:latin typeface="+mn-lt"/>
                <a:ea typeface="+mn-ea"/>
                <a:cs typeface="+mn-cs"/>
              </a:rPr>
              <a:t> mental </a:t>
            </a:r>
            <a:r>
              <a:rPr lang="nb-NO" sz="1200" b="0" i="0" u="none" strike="noStrike" kern="1200" dirty="0" err="1">
                <a:solidFill>
                  <a:schemeClr val="tx1"/>
                </a:solidFill>
                <a:effectLst/>
                <a:latin typeface="+mn-lt"/>
                <a:ea typeface="+mn-ea"/>
                <a:cs typeface="+mn-cs"/>
              </a:rPr>
              <a:t>model</a:t>
            </a:r>
            <a:r>
              <a:rPr lang="nb-NO" sz="1200" b="0" i="0" u="none" strike="noStrike" kern="1200" dirty="0">
                <a:solidFill>
                  <a:schemeClr val="tx1"/>
                </a:solidFill>
                <a:effectLst/>
                <a:latin typeface="+mn-lt"/>
                <a:ea typeface="+mn-ea"/>
                <a:cs typeface="+mn-cs"/>
              </a:rPr>
              <a:t> and </a:t>
            </a:r>
            <a:r>
              <a:rPr lang="nb-NO" sz="1200" b="0" i="0" u="none" strike="noStrike" kern="1200" dirty="0" err="1">
                <a:solidFill>
                  <a:schemeClr val="tx1"/>
                </a:solidFill>
                <a:effectLst/>
                <a:latin typeface="+mn-lt"/>
                <a:ea typeface="+mn-ea"/>
                <a:cs typeface="+mn-cs"/>
              </a:rPr>
              <a:t>situation</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awareness,Endsley</a:t>
            </a:r>
            <a:r>
              <a:rPr lang="nb-NO" sz="1200" b="0" i="0" u="none" strike="noStrike" kern="1200" dirty="0">
                <a:solidFill>
                  <a:schemeClr val="tx1"/>
                </a:solidFill>
                <a:effectLst/>
                <a:latin typeface="+mn-lt"/>
                <a:ea typeface="+mn-ea"/>
                <a:cs typeface="+mn-cs"/>
              </a:rPr>
              <a:t>, M. R. (2015). Final </a:t>
            </a:r>
            <a:r>
              <a:rPr lang="nb-NO" sz="1200" b="0" i="0" u="none" strike="noStrike" kern="1200" dirty="0" err="1">
                <a:solidFill>
                  <a:schemeClr val="tx1"/>
                </a:solidFill>
                <a:effectLst/>
                <a:latin typeface="+mn-lt"/>
                <a:ea typeface="+mn-ea"/>
                <a:cs typeface="+mn-cs"/>
              </a:rPr>
              <a:t>reflections</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situation</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awareness</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models</a:t>
            </a:r>
            <a:r>
              <a:rPr lang="nb-NO" sz="1200" b="0" i="0" u="none" strike="noStrike" kern="1200" dirty="0">
                <a:solidFill>
                  <a:schemeClr val="tx1"/>
                </a:solidFill>
                <a:effectLst/>
                <a:latin typeface="+mn-lt"/>
                <a:ea typeface="+mn-ea"/>
                <a:cs typeface="+mn-cs"/>
              </a:rPr>
              <a:t> and </a:t>
            </a:r>
            <a:r>
              <a:rPr lang="nb-NO" sz="1200" b="0" i="0" u="none" strike="noStrike" kern="1200" dirty="0" err="1">
                <a:solidFill>
                  <a:schemeClr val="tx1"/>
                </a:solidFill>
                <a:effectLst/>
                <a:latin typeface="+mn-lt"/>
                <a:ea typeface="+mn-ea"/>
                <a:cs typeface="+mn-cs"/>
              </a:rPr>
              <a:t>measures</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Journal of </a:t>
            </a:r>
            <a:r>
              <a:rPr lang="nb-NO" sz="1200" b="0" i="1" u="none" strike="noStrike" kern="1200" dirty="0" err="1">
                <a:solidFill>
                  <a:schemeClr val="tx1"/>
                </a:solidFill>
                <a:effectLst/>
                <a:latin typeface="+mn-lt"/>
                <a:ea typeface="+mn-ea"/>
                <a:cs typeface="+mn-cs"/>
              </a:rPr>
              <a:t>Cognitive</a:t>
            </a:r>
            <a:r>
              <a:rPr lang="nb-NO" sz="1200" b="0" i="1" u="none" strike="noStrike" kern="1200" dirty="0">
                <a:solidFill>
                  <a:schemeClr val="tx1"/>
                </a:solidFill>
                <a:effectLst/>
                <a:latin typeface="+mn-lt"/>
                <a:ea typeface="+mn-ea"/>
                <a:cs typeface="+mn-cs"/>
              </a:rPr>
              <a:t> Engineering and </a:t>
            </a:r>
            <a:r>
              <a:rPr lang="nb-NO" sz="1200" b="0" i="1" u="none" strike="noStrike" kern="1200" dirty="0" err="1">
                <a:solidFill>
                  <a:schemeClr val="tx1"/>
                </a:solidFill>
                <a:effectLst/>
                <a:latin typeface="+mn-lt"/>
                <a:ea typeface="+mn-ea"/>
                <a:cs typeface="+mn-cs"/>
              </a:rPr>
              <a:t>Decision</a:t>
            </a:r>
            <a:r>
              <a:rPr lang="nb-NO" sz="1200" b="0" i="1" u="none" strike="noStrike" kern="1200" dirty="0">
                <a:solidFill>
                  <a:schemeClr val="tx1"/>
                </a:solidFill>
                <a:effectLst/>
                <a:latin typeface="+mn-lt"/>
                <a:ea typeface="+mn-ea"/>
                <a:cs typeface="+mn-cs"/>
              </a:rPr>
              <a:t> </a:t>
            </a:r>
            <a:r>
              <a:rPr lang="nb-NO" sz="1200" b="0" i="1" u="none" strike="noStrike" kern="1200" dirty="0" err="1">
                <a:solidFill>
                  <a:schemeClr val="tx1"/>
                </a:solidFill>
                <a:effectLst/>
                <a:latin typeface="+mn-lt"/>
                <a:ea typeface="+mn-ea"/>
                <a:cs typeface="+mn-cs"/>
              </a:rPr>
              <a:t>Making</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9</a:t>
            </a:r>
            <a:r>
              <a:rPr lang="nb-NO" sz="1200" b="0" i="0" u="none" strike="noStrike" kern="1200" dirty="0">
                <a:solidFill>
                  <a:schemeClr val="tx1"/>
                </a:solidFill>
                <a:effectLst/>
                <a:latin typeface="+mn-lt"/>
                <a:ea typeface="+mn-ea"/>
                <a:cs typeface="+mn-cs"/>
              </a:rPr>
              <a:t>(1), 101-111.</a:t>
            </a:r>
            <a:endParaRPr lang="nb-NO" b="0" dirty="0">
              <a:effectLst/>
            </a:endParaRPr>
          </a:p>
          <a:p>
            <a:pPr rtl="0"/>
            <a:br>
              <a:rPr lang="nb-NO" b="0" dirty="0">
                <a:effectLst/>
              </a:rPr>
            </a:br>
            <a:r>
              <a:rPr lang="nb-NO" sz="1200" b="0" i="0" u="none" strike="noStrike" kern="1200" dirty="0" err="1">
                <a:solidFill>
                  <a:schemeClr val="tx1"/>
                </a:solidFill>
                <a:effectLst/>
                <a:latin typeface="+mn-lt"/>
                <a:ea typeface="+mn-ea"/>
                <a:cs typeface="+mn-cs"/>
              </a:rPr>
              <a:t>Table</a:t>
            </a:r>
            <a:r>
              <a:rPr lang="nb-NO" sz="1200" b="0" i="0" u="none" strike="noStrike" kern="1200" dirty="0">
                <a:solidFill>
                  <a:schemeClr val="tx1"/>
                </a:solidFill>
                <a:effectLst/>
                <a:latin typeface="+mn-lt"/>
                <a:ea typeface="+mn-ea"/>
                <a:cs typeface="+mn-cs"/>
              </a:rPr>
              <a:t>: Mathieu, J. E., </a:t>
            </a:r>
            <a:r>
              <a:rPr lang="nb-NO" sz="1200" b="0" i="0" u="none" strike="noStrike" kern="1200" dirty="0" err="1">
                <a:solidFill>
                  <a:schemeClr val="tx1"/>
                </a:solidFill>
                <a:effectLst/>
                <a:latin typeface="+mn-lt"/>
                <a:ea typeface="+mn-ea"/>
                <a:cs typeface="+mn-cs"/>
              </a:rPr>
              <a:t>Heffner</a:t>
            </a:r>
            <a:r>
              <a:rPr lang="nb-NO" sz="1200" b="0" i="0" u="none" strike="noStrike" kern="1200" dirty="0">
                <a:solidFill>
                  <a:schemeClr val="tx1"/>
                </a:solidFill>
                <a:effectLst/>
                <a:latin typeface="+mn-lt"/>
                <a:ea typeface="+mn-ea"/>
                <a:cs typeface="+mn-cs"/>
              </a:rPr>
              <a:t>, T. S., Goodwin, G. F., Salas, E., &amp; Cannon-Bowers, J. A. (2000). The </a:t>
            </a:r>
            <a:r>
              <a:rPr lang="nb-NO" sz="1200" b="0" i="0" u="none" strike="noStrike" kern="1200" dirty="0" err="1">
                <a:solidFill>
                  <a:schemeClr val="tx1"/>
                </a:solidFill>
                <a:effectLst/>
                <a:latin typeface="+mn-lt"/>
                <a:ea typeface="+mn-ea"/>
                <a:cs typeface="+mn-cs"/>
              </a:rPr>
              <a:t>influence</a:t>
            </a:r>
            <a:r>
              <a:rPr lang="nb-NO" sz="1200" b="0" i="0" u="none" strike="noStrike" kern="1200" dirty="0">
                <a:solidFill>
                  <a:schemeClr val="tx1"/>
                </a:solidFill>
                <a:effectLst/>
                <a:latin typeface="+mn-lt"/>
                <a:ea typeface="+mn-ea"/>
                <a:cs typeface="+mn-cs"/>
              </a:rPr>
              <a:t> of </a:t>
            </a:r>
            <a:r>
              <a:rPr lang="nb-NO" sz="1200" b="0" i="0" u="none" strike="noStrike" kern="1200" dirty="0" err="1">
                <a:solidFill>
                  <a:schemeClr val="tx1"/>
                </a:solidFill>
                <a:effectLst/>
                <a:latin typeface="+mn-lt"/>
                <a:ea typeface="+mn-ea"/>
                <a:cs typeface="+mn-cs"/>
              </a:rPr>
              <a:t>shared</a:t>
            </a:r>
            <a:r>
              <a:rPr lang="nb-NO" sz="1200" b="0" i="0" u="none" strike="noStrike" kern="1200" dirty="0">
                <a:solidFill>
                  <a:schemeClr val="tx1"/>
                </a:solidFill>
                <a:effectLst/>
                <a:latin typeface="+mn-lt"/>
                <a:ea typeface="+mn-ea"/>
                <a:cs typeface="+mn-cs"/>
              </a:rPr>
              <a:t> mental </a:t>
            </a:r>
            <a:r>
              <a:rPr lang="nb-NO" sz="1200" b="0" i="0" u="none" strike="noStrike" kern="1200" dirty="0" err="1">
                <a:solidFill>
                  <a:schemeClr val="tx1"/>
                </a:solidFill>
                <a:effectLst/>
                <a:latin typeface="+mn-lt"/>
                <a:ea typeface="+mn-ea"/>
                <a:cs typeface="+mn-cs"/>
              </a:rPr>
              <a:t>models</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on</a:t>
            </a:r>
            <a:r>
              <a:rPr lang="nb-NO" sz="1200" b="0" i="0" u="none" strike="noStrike" kern="1200" dirty="0">
                <a:solidFill>
                  <a:schemeClr val="tx1"/>
                </a:solidFill>
                <a:effectLst/>
                <a:latin typeface="+mn-lt"/>
                <a:ea typeface="+mn-ea"/>
                <a:cs typeface="+mn-cs"/>
              </a:rPr>
              <a:t> team </a:t>
            </a:r>
            <a:r>
              <a:rPr lang="nb-NO" sz="1200" b="0" i="0" u="none" strike="noStrike" kern="1200" dirty="0" err="1">
                <a:solidFill>
                  <a:schemeClr val="tx1"/>
                </a:solidFill>
                <a:effectLst/>
                <a:latin typeface="+mn-lt"/>
                <a:ea typeface="+mn-ea"/>
                <a:cs typeface="+mn-cs"/>
              </a:rPr>
              <a:t>process</a:t>
            </a:r>
            <a:r>
              <a:rPr lang="nb-NO" sz="1200" b="0" i="0" u="none" strike="noStrike" kern="1200" dirty="0">
                <a:solidFill>
                  <a:schemeClr val="tx1"/>
                </a:solidFill>
                <a:effectLst/>
                <a:latin typeface="+mn-lt"/>
                <a:ea typeface="+mn-ea"/>
                <a:cs typeface="+mn-cs"/>
              </a:rPr>
              <a:t> and performance. </a:t>
            </a:r>
            <a:r>
              <a:rPr lang="nb-NO" sz="1200" b="0" i="1" u="none" strike="noStrike" kern="1200" dirty="0">
                <a:solidFill>
                  <a:schemeClr val="tx1"/>
                </a:solidFill>
                <a:effectLst/>
                <a:latin typeface="+mn-lt"/>
                <a:ea typeface="+mn-ea"/>
                <a:cs typeface="+mn-cs"/>
              </a:rPr>
              <a:t>Journal of </a:t>
            </a:r>
            <a:r>
              <a:rPr lang="nb-NO" sz="1200" b="0" i="1" u="none" strike="noStrike" kern="1200" dirty="0" err="1">
                <a:solidFill>
                  <a:schemeClr val="tx1"/>
                </a:solidFill>
                <a:effectLst/>
                <a:latin typeface="+mn-lt"/>
                <a:ea typeface="+mn-ea"/>
                <a:cs typeface="+mn-cs"/>
              </a:rPr>
              <a:t>applied</a:t>
            </a:r>
            <a:r>
              <a:rPr lang="nb-NO" sz="1200" b="0" i="1" u="none" strike="noStrike" kern="1200" dirty="0">
                <a:solidFill>
                  <a:schemeClr val="tx1"/>
                </a:solidFill>
                <a:effectLst/>
                <a:latin typeface="+mn-lt"/>
                <a:ea typeface="+mn-ea"/>
                <a:cs typeface="+mn-cs"/>
              </a:rPr>
              <a:t> </a:t>
            </a:r>
            <a:r>
              <a:rPr lang="nb-NO" sz="1200" b="0" i="1" u="none" strike="noStrike" kern="1200" dirty="0" err="1">
                <a:solidFill>
                  <a:schemeClr val="tx1"/>
                </a:solidFill>
                <a:effectLst/>
                <a:latin typeface="+mn-lt"/>
                <a:ea typeface="+mn-ea"/>
                <a:cs typeface="+mn-cs"/>
              </a:rPr>
              <a:t>psychology</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85</a:t>
            </a:r>
            <a:r>
              <a:rPr lang="nb-NO" sz="1200" b="0" i="0" u="none" strike="noStrike" kern="1200" dirty="0">
                <a:solidFill>
                  <a:schemeClr val="tx1"/>
                </a:solidFill>
                <a:effectLst/>
                <a:latin typeface="+mn-lt"/>
                <a:ea typeface="+mn-ea"/>
                <a:cs typeface="+mn-cs"/>
              </a:rPr>
              <a:t>(2), 273.</a:t>
            </a:r>
            <a:endParaRPr lang="nb-NO" b="0" dirty="0">
              <a:effectLst/>
            </a:endParaRPr>
          </a:p>
          <a:p>
            <a:br>
              <a:rPr lang="nb-NO" b="0" dirty="0">
                <a:effectLst/>
              </a:rPr>
            </a:br>
            <a:endParaRPr lang="nb-NO" b="0" dirty="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2010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HS is a </a:t>
            </a:r>
            <a:r>
              <a:rPr lang="en-GB" sz="1200" kern="1200" dirty="0">
                <a:solidFill>
                  <a:schemeClr val="tx1"/>
                </a:solidFill>
                <a:effectLst/>
                <a:latin typeface="+mn-lt"/>
                <a:ea typeface="+mn-ea"/>
                <a:cs typeface="+mn-cs"/>
              </a:rPr>
              <a:t>macrocognitive model that describes functions and processes into a conceptual framework that maps cognitive processes along cyber-physical and tactical-strategic </a:t>
            </a:r>
            <a:r>
              <a:rPr lang="en-GB" sz="1200" kern="1200" dirty="0" err="1">
                <a:solidFill>
                  <a:schemeClr val="tx1"/>
                </a:solidFill>
                <a:effectLst/>
                <a:latin typeface="+mn-lt"/>
                <a:ea typeface="+mn-ea"/>
                <a:cs typeface="+mn-cs"/>
              </a:rPr>
              <a:t>dimensions</a:t>
            </a:r>
            <a:r>
              <a:rPr lang="en-GB" dirty="0" err="1"/>
              <a:t>t</a:t>
            </a:r>
            <a:r>
              <a:rPr lang="en-GB" dirty="0"/>
              <a:t>. Macrocognition emerged from a need to address the broad variety of cognitive processes in a natural setting (Fiore et al., 2010; Hoffman &amp; </a:t>
            </a:r>
            <a:r>
              <a:rPr lang="en-GB" dirty="0" err="1"/>
              <a:t>Mcneese</a:t>
            </a:r>
            <a:r>
              <a:rPr lang="en-GB" dirty="0"/>
              <a:t>, 2009). Macrocognition is subject to a variety of definitions that resemble each other by the commonality of explaining cognition in natural environments and later as ‘the adaptation to complexity’ (Hoffman &amp; </a:t>
            </a:r>
            <a:r>
              <a:rPr lang="en-GB" dirty="0" err="1"/>
              <a:t>McNeese</a:t>
            </a:r>
            <a:r>
              <a:rPr lang="en-GB" dirty="0"/>
              <a:t>,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helps to understand environmental complexity, and how operators behave. Current experience from conducting these exercises have implications for future education and training of operators.</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Currently, there is no consensus on how to assess the performance of teams in a cyber operation context (Forsythe et al., 2013). This may be due to limited understanding of team processes in the complex problem solving environment of the cyber domain, when they are assessed against existing ‘team’ research that is generally considered to have flaws and limitations (Fiore et al, 2010). Therefore we must assumes that good team performance cannot be assessed simply based upon the team who captured the flag first. Instead we argue that there is a need to investigate team processes in cyber defence training exercises as a path to assessing team and judging performance.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a:t>
            </a:r>
            <a:r>
              <a:rPr lang="en-GB" sz="1200" kern="1200" dirty="0" err="1">
                <a:solidFill>
                  <a:schemeClr val="tx1"/>
                </a:solidFill>
                <a:effectLst/>
                <a:latin typeface="+mn-lt"/>
                <a:ea typeface="+mn-ea"/>
                <a:cs typeface="+mn-cs"/>
              </a:rPr>
              <a:t>sensemaking</a:t>
            </a:r>
            <a:r>
              <a:rPr lang="en-GB" sz="1200" kern="1200" dirty="0">
                <a:solidFill>
                  <a:schemeClr val="tx1"/>
                </a:solidFill>
                <a:effectLst/>
                <a:latin typeface="+mn-lt"/>
                <a:ea typeface="+mn-ea"/>
                <a:cs typeface="+mn-cs"/>
              </a:rPr>
              <a:t> is considered a process in macrocognition (Klein et al., 2003), in the cyber context it relies on a state of cyber situational awareness. But it may have several overlaps with metacognition. While experts heavily rely on recognition of patterns in their environment in most domains, this</a:t>
            </a:r>
            <a:r>
              <a:rPr lang="en-GB" sz="1200" kern="1200" baseline="0" dirty="0">
                <a:solidFill>
                  <a:schemeClr val="tx1"/>
                </a:solidFill>
                <a:effectLst/>
                <a:latin typeface="+mn-lt"/>
                <a:ea typeface="+mn-ea"/>
                <a:cs typeface="+mn-cs"/>
              </a:rPr>
              <a:t> is not true in</a:t>
            </a:r>
            <a:r>
              <a:rPr lang="en-GB" sz="1200" kern="1200" dirty="0">
                <a:solidFill>
                  <a:schemeClr val="tx1"/>
                </a:solidFill>
                <a:effectLst/>
                <a:latin typeface="+mn-lt"/>
                <a:ea typeface="+mn-ea"/>
                <a:cs typeface="+mn-cs"/>
              </a:rPr>
              <a:t> cyber</a:t>
            </a:r>
            <a:r>
              <a:rPr lang="en-GB" sz="1200" kern="1200" baseline="0" dirty="0">
                <a:solidFill>
                  <a:schemeClr val="tx1"/>
                </a:solidFill>
                <a:effectLst/>
                <a:latin typeface="+mn-lt"/>
                <a:ea typeface="+mn-ea"/>
                <a:cs typeface="+mn-cs"/>
              </a:rPr>
              <a:t> operations. One </a:t>
            </a:r>
            <a:r>
              <a:rPr lang="en-GB" sz="1200" kern="1200" dirty="0">
                <a:solidFill>
                  <a:schemeClr val="tx1"/>
                </a:solidFill>
                <a:effectLst/>
                <a:latin typeface="+mn-lt"/>
                <a:ea typeface="+mn-ea"/>
                <a:cs typeface="+mn-cs"/>
              </a:rPr>
              <a:t>would probably have to engage in “</a:t>
            </a:r>
            <a:r>
              <a:rPr lang="en-GB" sz="1200" b="1" kern="1200" dirty="0">
                <a:solidFill>
                  <a:schemeClr val="tx1"/>
                </a:solidFill>
                <a:effectLst/>
                <a:latin typeface="+mn-lt"/>
                <a:ea typeface="+mn-ea"/>
                <a:cs typeface="+mn-cs"/>
              </a:rPr>
              <a:t>complex recognition primed decision making strategy</a:t>
            </a:r>
            <a:r>
              <a:rPr lang="en-GB" sz="1200" kern="1200" dirty="0">
                <a:solidFill>
                  <a:schemeClr val="tx1"/>
                </a:solidFill>
                <a:effectLst/>
                <a:latin typeface="+mn-lt"/>
                <a:ea typeface="+mn-ea"/>
                <a:cs typeface="+mn-cs"/>
              </a:rPr>
              <a:t>” (Klein &amp; Klinger, 1991), where the precondition is that the situation does not match the experts’ prior experiences. Hence, the expert cannot apply recognition-primed decision making directly, meaning they are </a:t>
            </a:r>
            <a:r>
              <a:rPr lang="en-GB" sz="1200" b="1" kern="1200" dirty="0">
                <a:solidFill>
                  <a:schemeClr val="tx1"/>
                </a:solidFill>
                <a:effectLst/>
                <a:latin typeface="+mn-lt"/>
                <a:ea typeface="+mn-ea"/>
                <a:cs typeface="+mn-cs"/>
              </a:rPr>
              <a:t>required to engage in learning and discovering new knowledge and exploring new and adaptable ways to tackle the current issue. </a:t>
            </a:r>
            <a:r>
              <a:rPr lang="en-GB" sz="1200" kern="1200" dirty="0">
                <a:solidFill>
                  <a:schemeClr val="tx1"/>
                </a:solidFill>
                <a:effectLst/>
                <a:latin typeface="+mn-lt"/>
                <a:ea typeface="+mn-ea"/>
                <a:cs typeface="+mn-cs"/>
              </a:rPr>
              <a:t>This shifts how team research must be conducted. Hybrid Space framework is appropriate to gain insight into cyber-physical understanding and complex socio-technical</a:t>
            </a:r>
            <a:r>
              <a:rPr lang="en-GB" sz="1200" kern="1200" baseline="0" dirty="0">
                <a:solidFill>
                  <a:schemeClr val="tx1"/>
                </a:solidFill>
                <a:effectLst/>
                <a:latin typeface="+mn-lt"/>
                <a:ea typeface="+mn-ea"/>
                <a:cs typeface="+mn-cs"/>
              </a:rPr>
              <a: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While previous attempts to understand problem detection has been more incremental towards a threshold of detection, more complex domains seem to take advantage of higher level cognitive skills like re-conceptualization </a:t>
            </a:r>
            <a:r>
              <a:rPr lang="en-GB" sz="1200" kern="1200" dirty="0">
                <a:solidFill>
                  <a:schemeClr val="tx1"/>
                </a:solidFill>
                <a:effectLst/>
                <a:latin typeface="+mn-lt"/>
                <a:ea typeface="+mn-ea"/>
                <a:cs typeface="+mn-cs"/>
              </a:rPr>
              <a:t>(Hoffman &amp; Shattuck, 2006; Klein et al., 1999).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the Hybrid Space conceptual framework (Jøsok et al., 2016) describes the environment in which cyber teams operate, the macrocognitive framework (</a:t>
            </a:r>
            <a:r>
              <a:rPr lang="en-GB" sz="1200" kern="1200" dirty="0" err="1">
                <a:solidFill>
                  <a:schemeClr val="tx1"/>
                </a:solidFill>
                <a:effectLst/>
                <a:latin typeface="+mn-lt"/>
                <a:ea typeface="+mn-ea"/>
                <a:cs typeface="+mn-cs"/>
              </a:rPr>
              <a:t>Schraagen</a:t>
            </a:r>
            <a:r>
              <a:rPr lang="en-GB" sz="1200" kern="1200" dirty="0">
                <a:solidFill>
                  <a:schemeClr val="tx1"/>
                </a:solidFill>
                <a:effectLst/>
                <a:latin typeface="+mn-lt"/>
                <a:ea typeface="+mn-ea"/>
                <a:cs typeface="+mn-cs"/>
              </a:rPr>
              <a:t> et al., 2008) adds understanding to the functions and processes that individuals and teams engage in within this space. Knowledge gained from observing and studying cognition in naturalistic settings in a cyber operation context (D'Amico, Whitley, </a:t>
            </a:r>
            <a:r>
              <a:rPr lang="en-GB" sz="1200" kern="1200" dirty="0" err="1">
                <a:solidFill>
                  <a:schemeClr val="tx1"/>
                </a:solidFill>
                <a:effectLst/>
                <a:latin typeface="+mn-lt"/>
                <a:ea typeface="+mn-ea"/>
                <a:cs typeface="+mn-cs"/>
              </a:rPr>
              <a:t>Tesone</a:t>
            </a:r>
            <a:r>
              <a:rPr lang="en-GB" sz="1200" kern="1200" dirty="0">
                <a:solidFill>
                  <a:schemeClr val="tx1"/>
                </a:solidFill>
                <a:effectLst/>
                <a:latin typeface="+mn-lt"/>
                <a:ea typeface="+mn-ea"/>
                <a:cs typeface="+mn-cs"/>
              </a:rPr>
              <a:t>, O'Brien, &amp; Roth, 2005) shed light on the current problems that have to be tackled to ensure that individuals and teams receive proper education and training (Arnold, Harrison, &amp; Conti, 2014) to operate in this complex multi-domain environment. </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66A75E-C629-4FC0-BC09-9153E07C2EAB}"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3522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D10C4C-EAC2-4D66-B9F8-E052F2E25BCC}" type="slidenum">
              <a:rPr kumimoji="0" lang="en-US" altLang="et-E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t-E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907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7848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Operational engineering is distinctly different than technology engineering, which is currently in use today. Technology engineering assumes the value of the technology so its functional utility is not analyzed. This approach adds to the proliferation of technological silos. In many cases it does not perform as intended and thus operator-developed workarounds become the norm.</a:t>
            </a:r>
          </a:p>
          <a:p>
            <a:pPr marL="0" indent="0">
              <a:buNone/>
            </a:pPr>
            <a:endParaRPr lang="en-US" i="1" dirty="0"/>
          </a:p>
          <a:p>
            <a:r>
              <a:rPr lang="en-US" i="1" dirty="0"/>
              <a:t>Operational engineering, as an alternative, is informed by technology and, importantly, by what constitutes mission success. Mission critical events, therefore, become the major design drivers. Operational engineering recognizes risk can continue to rise up to a point beyond which catastrophic mission failure occurs. Such a point is called the critical event horizon. Knowing key points where mission failure can occur is some of the bedrock knowledge of a super-function.</a:t>
            </a:r>
            <a:endParaRPr lang="nb-NO" i="1"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590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3259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90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0062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6474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4639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b="0" dirty="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163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6139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46627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49CADA-391E-164E-AF8F-11EB46B65E6E}"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7227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49CADA-391E-164E-AF8F-11EB46B65E6E}"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1378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0093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46702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0180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6243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877128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sz="1200" dirty="0">
                <a:latin typeface="CMR10"/>
              </a:rPr>
              <a:t> </a:t>
            </a:r>
            <a:endParaRPr lang="en"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BA6836-CC22-2945-B3B2-6A9E1B8BF5FB}" type="slidenum">
              <a:rPr kumimoji="0" lang="en-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6694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9695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Attentional </a:t>
            </a:r>
            <a:r>
              <a:rPr lang="de-DE" dirty="0" err="1"/>
              <a:t>tunneling</a:t>
            </a:r>
            <a:r>
              <a:rPr lang="de-DE" dirty="0"/>
              <a:t> (</a:t>
            </a:r>
            <a:r>
              <a:rPr lang="de-DE" dirty="0" err="1"/>
              <a:t>or</a:t>
            </a:r>
            <a:r>
              <a:rPr lang="de-DE" dirty="0"/>
              <a:t>: </a:t>
            </a:r>
            <a:r>
              <a:rPr lang="de-DE" dirty="0" err="1"/>
              <a:t>attentional</a:t>
            </a:r>
            <a:r>
              <a:rPr lang="de-DE" dirty="0"/>
              <a:t> </a:t>
            </a:r>
            <a:r>
              <a:rPr lang="de-DE" dirty="0" err="1"/>
              <a:t>narrowing</a:t>
            </a:r>
            <a:r>
              <a:rPr lang="de-DE" dirty="0"/>
              <a:t>)</a:t>
            </a:r>
          </a:p>
          <a:p>
            <a:pPr lvl="1"/>
            <a:r>
              <a:rPr lang="de-DE" sz="2100" dirty="0"/>
              <a:t>Attention </a:t>
            </a:r>
            <a:r>
              <a:rPr lang="de-DE" sz="2100" dirty="0" err="1"/>
              <a:t>can</a:t>
            </a:r>
            <a:r>
              <a:rPr lang="de-DE" sz="2100" dirty="0"/>
              <a:t> not </a:t>
            </a:r>
            <a:r>
              <a:rPr lang="de-DE" sz="2100" dirty="0" err="1"/>
              <a:t>be</a:t>
            </a:r>
            <a:r>
              <a:rPr lang="de-DE" sz="2100" dirty="0"/>
              <a:t> </a:t>
            </a:r>
            <a:r>
              <a:rPr lang="de-DE" sz="2100" dirty="0" err="1"/>
              <a:t>divided</a:t>
            </a:r>
            <a:r>
              <a:rPr lang="de-DE" sz="2100" dirty="0"/>
              <a:t>.</a:t>
            </a:r>
          </a:p>
          <a:p>
            <a:pPr lvl="1"/>
            <a:r>
              <a:rPr lang="de-DE" sz="2100" dirty="0" err="1"/>
              <a:t>Get</a:t>
            </a:r>
            <a:r>
              <a:rPr lang="de-DE" sz="2100" dirty="0"/>
              <a:t> </a:t>
            </a:r>
            <a:r>
              <a:rPr lang="de-DE" sz="2100" dirty="0" err="1"/>
              <a:t>hooked</a:t>
            </a:r>
            <a:r>
              <a:rPr lang="de-DE" sz="2100" dirty="0"/>
              <a:t> on </a:t>
            </a:r>
            <a:r>
              <a:rPr lang="de-DE" sz="2100" dirty="0" err="1"/>
              <a:t>particular</a:t>
            </a:r>
            <a:r>
              <a:rPr lang="de-DE" sz="2100" dirty="0"/>
              <a:t> </a:t>
            </a:r>
            <a:r>
              <a:rPr lang="de-DE" sz="2100" dirty="0" err="1"/>
              <a:t>features</a:t>
            </a:r>
            <a:r>
              <a:rPr lang="de-DE" sz="2100" dirty="0"/>
              <a:t> and </a:t>
            </a:r>
            <a:r>
              <a:rPr lang="de-DE" sz="2100" dirty="0" err="1"/>
              <a:t>inadvertently</a:t>
            </a:r>
            <a:r>
              <a:rPr lang="de-DE" sz="2100" dirty="0"/>
              <a:t> </a:t>
            </a:r>
            <a:r>
              <a:rPr lang="de-DE" sz="2100" dirty="0" err="1"/>
              <a:t>drop</a:t>
            </a:r>
            <a:r>
              <a:rPr lang="de-DE" sz="2100" dirty="0"/>
              <a:t> </a:t>
            </a:r>
            <a:r>
              <a:rPr lang="de-DE" sz="2100" dirty="0" err="1"/>
              <a:t>scanning</a:t>
            </a:r>
            <a:r>
              <a:rPr lang="de-DE" sz="2100" dirty="0"/>
              <a:t>.</a:t>
            </a:r>
          </a:p>
          <a:p>
            <a:pPr lvl="1"/>
            <a:r>
              <a:rPr lang="de-DE" sz="2100" dirty="0" err="1"/>
              <a:t>Mind</a:t>
            </a:r>
            <a:r>
              <a:rPr lang="de-DE" sz="2100" dirty="0"/>
              <a:t> </a:t>
            </a:r>
            <a:r>
              <a:rPr lang="de-DE" sz="2100" dirty="0" err="1"/>
              <a:t>the</a:t>
            </a:r>
            <a:r>
              <a:rPr lang="de-DE" sz="2100" dirty="0"/>
              <a:t> Gorilla. </a:t>
            </a:r>
          </a:p>
          <a:p>
            <a:r>
              <a:rPr lang="de-DE" dirty="0"/>
              <a:t>Requisite </a:t>
            </a:r>
            <a:r>
              <a:rPr lang="de-DE" dirty="0" err="1"/>
              <a:t>memory</a:t>
            </a:r>
            <a:r>
              <a:rPr lang="de-DE" dirty="0"/>
              <a:t> </a:t>
            </a:r>
            <a:r>
              <a:rPr lang="de-DE" dirty="0" err="1"/>
              <a:t>trap</a:t>
            </a:r>
            <a:endParaRPr lang="de-DE" dirty="0"/>
          </a:p>
          <a:p>
            <a:pPr lvl="1"/>
            <a:r>
              <a:rPr lang="de-DE" sz="2100" dirty="0"/>
              <a:t>Working </a:t>
            </a:r>
            <a:r>
              <a:rPr lang="de-DE" sz="2100" dirty="0" err="1"/>
              <a:t>memory</a:t>
            </a:r>
            <a:r>
              <a:rPr lang="de-DE" sz="2100" dirty="0"/>
              <a:t> </a:t>
            </a:r>
            <a:r>
              <a:rPr lang="de-DE" sz="2100" dirty="0" err="1"/>
              <a:t>overload</a:t>
            </a:r>
            <a:r>
              <a:rPr lang="de-DE" sz="2100" dirty="0"/>
              <a:t>.</a:t>
            </a:r>
          </a:p>
          <a:p>
            <a:pPr lvl="1"/>
            <a:r>
              <a:rPr lang="de-DE" sz="2100" dirty="0"/>
              <a:t>In </a:t>
            </a:r>
            <a:r>
              <a:rPr lang="de-DE" sz="2100" dirty="0" err="1"/>
              <a:t>particular</a:t>
            </a:r>
            <a:r>
              <a:rPr lang="de-DE" sz="2100" dirty="0"/>
              <a:t> </a:t>
            </a:r>
            <a:r>
              <a:rPr lang="de-DE" sz="2100" dirty="0" err="1"/>
              <a:t>auditory</a:t>
            </a:r>
            <a:r>
              <a:rPr lang="de-DE" sz="2100" dirty="0"/>
              <a:t> </a:t>
            </a:r>
            <a:r>
              <a:rPr lang="de-DE" sz="2100" dirty="0" err="1"/>
              <a:t>information</a:t>
            </a:r>
            <a:r>
              <a:rPr lang="de-DE" sz="2100" dirty="0"/>
              <a:t>.</a:t>
            </a:r>
          </a:p>
          <a:p>
            <a:r>
              <a:rPr lang="de-DE" dirty="0"/>
              <a:t>Stressors</a:t>
            </a:r>
          </a:p>
          <a:p>
            <a:pPr lvl="1"/>
            <a:r>
              <a:rPr lang="de-DE" sz="2000" dirty="0"/>
              <a:t>Workload, </a:t>
            </a:r>
            <a:r>
              <a:rPr lang="de-DE" sz="2000" dirty="0" err="1"/>
              <a:t>anxiety</a:t>
            </a:r>
            <a:r>
              <a:rPr lang="de-DE" sz="2000" dirty="0"/>
              <a:t>, </a:t>
            </a:r>
            <a:r>
              <a:rPr lang="de-DE" sz="2000" dirty="0" err="1"/>
              <a:t>fatigue</a:t>
            </a:r>
            <a:r>
              <a:rPr lang="de-DE" sz="2000" dirty="0"/>
              <a:t>, etc.</a:t>
            </a:r>
          </a:p>
          <a:p>
            <a:pPr lvl="1"/>
            <a:r>
              <a:rPr lang="de-DE" sz="2000" dirty="0"/>
              <a:t>Time </a:t>
            </a:r>
            <a:r>
              <a:rPr lang="de-DE" sz="2000" dirty="0" err="1"/>
              <a:t>pressure</a:t>
            </a:r>
            <a:r>
              <a:rPr lang="de-DE" sz="2000" dirty="0"/>
              <a:t>, </a:t>
            </a:r>
            <a:r>
              <a:rPr lang="de-DE" sz="2000" dirty="0" err="1"/>
              <a:t>uncertainty</a:t>
            </a:r>
            <a:r>
              <a:rPr lang="de-DE" sz="2000" dirty="0"/>
              <a:t>, etc.</a:t>
            </a:r>
          </a:p>
          <a:p>
            <a:pPr lvl="1"/>
            <a:r>
              <a:rPr lang="de-DE" sz="2000" dirty="0"/>
              <a:t>Limits SA via </a:t>
            </a:r>
            <a:r>
              <a:rPr lang="de-DE" sz="2000" dirty="0" err="1"/>
              <a:t>limiting</a:t>
            </a:r>
            <a:r>
              <a:rPr lang="de-DE" sz="2000" dirty="0"/>
              <a:t> WMC and </a:t>
            </a:r>
            <a:r>
              <a:rPr lang="de-DE" sz="2000" dirty="0" err="1"/>
              <a:t>slowing</a:t>
            </a:r>
            <a:r>
              <a:rPr lang="de-DE" sz="2000" dirty="0"/>
              <a:t> down </a:t>
            </a:r>
            <a:r>
              <a:rPr lang="de-DE" sz="2000" dirty="0" err="1"/>
              <a:t>information</a:t>
            </a:r>
            <a:r>
              <a:rPr lang="de-DE" sz="2000" dirty="0"/>
              <a:t> </a:t>
            </a:r>
            <a:r>
              <a:rPr lang="de-DE" sz="2000" dirty="0" err="1"/>
              <a:t>processing</a:t>
            </a:r>
            <a:r>
              <a:rPr lang="de-DE" sz="2000" dirty="0"/>
              <a:t>, </a:t>
            </a:r>
            <a:r>
              <a:rPr lang="de-DE" sz="2000" dirty="0" err="1"/>
              <a:t>more</a:t>
            </a:r>
            <a:r>
              <a:rPr lang="de-DE" sz="2000" dirty="0"/>
              <a:t> </a:t>
            </a:r>
            <a:r>
              <a:rPr lang="de-DE" sz="2000" dirty="0" err="1"/>
              <a:t>likely</a:t>
            </a:r>
            <a:r>
              <a:rPr lang="de-DE" sz="2000" dirty="0"/>
              <a:t> </a:t>
            </a:r>
            <a:r>
              <a:rPr lang="de-DE" sz="2000" dirty="0" err="1"/>
              <a:t>attentional</a:t>
            </a:r>
            <a:r>
              <a:rPr lang="de-DE" sz="2000" dirty="0"/>
              <a:t> </a:t>
            </a:r>
            <a:r>
              <a:rPr lang="de-DE" sz="2000" dirty="0" err="1"/>
              <a:t>tunneling</a:t>
            </a:r>
            <a:r>
              <a:rPr lang="de-DE" sz="2000" dirty="0"/>
              <a:t>, </a:t>
            </a:r>
            <a:r>
              <a:rPr lang="de-DE" sz="2000" dirty="0" err="1"/>
              <a:t>disorganized</a:t>
            </a:r>
            <a:r>
              <a:rPr lang="de-DE" sz="2000" dirty="0"/>
              <a:t> </a:t>
            </a:r>
            <a:r>
              <a:rPr lang="de-DE" sz="2000" dirty="0" err="1"/>
              <a:t>scanning</a:t>
            </a:r>
            <a:r>
              <a:rPr lang="de-DE" sz="2000" dirty="0"/>
              <a:t> </a:t>
            </a:r>
            <a:r>
              <a:rPr lang="de-DE" sz="2000" dirty="0" err="1"/>
              <a:t>for</a:t>
            </a:r>
            <a:r>
              <a:rPr lang="de-DE" sz="2000" dirty="0"/>
              <a:t> </a:t>
            </a:r>
            <a:r>
              <a:rPr lang="de-DE" sz="2000" dirty="0" err="1"/>
              <a:t>elements</a:t>
            </a:r>
            <a:r>
              <a:rPr lang="de-DE" sz="2000" dirty="0"/>
              <a:t> and </a:t>
            </a:r>
            <a:r>
              <a:rPr lang="de-DE" sz="2000" dirty="0" err="1"/>
              <a:t>less</a:t>
            </a:r>
            <a:r>
              <a:rPr lang="de-DE" sz="2000" dirty="0"/>
              <a:t> </a:t>
            </a:r>
            <a:r>
              <a:rPr lang="de-DE" sz="2000" dirty="0" err="1"/>
              <a:t>attention</a:t>
            </a:r>
            <a:r>
              <a:rPr lang="de-DE" sz="2000" dirty="0"/>
              <a:t> </a:t>
            </a:r>
            <a:r>
              <a:rPr lang="de-DE" sz="2000" dirty="0" err="1"/>
              <a:t>to</a:t>
            </a:r>
            <a:r>
              <a:rPr lang="de-DE" sz="2000" dirty="0"/>
              <a:t> </a:t>
            </a:r>
            <a:r>
              <a:rPr lang="de-DE" sz="2000" dirty="0" err="1"/>
              <a:t>peripheral</a:t>
            </a:r>
            <a:r>
              <a:rPr lang="de-DE" sz="2000" dirty="0"/>
              <a:t> </a:t>
            </a:r>
            <a:r>
              <a:rPr lang="de-DE" sz="2000" dirty="0" err="1"/>
              <a:t>cues</a:t>
            </a:r>
            <a:r>
              <a:rPr lang="de-DE" sz="2000" dirty="0"/>
              <a:t>.</a:t>
            </a:r>
          </a:p>
          <a:p>
            <a:r>
              <a:rPr lang="de-DE" dirty="0"/>
              <a:t>Data </a:t>
            </a:r>
            <a:r>
              <a:rPr lang="de-DE" dirty="0" err="1"/>
              <a:t>overload</a:t>
            </a:r>
            <a:endParaRPr lang="de-DE" dirty="0"/>
          </a:p>
          <a:p>
            <a:pPr lvl="1"/>
            <a:r>
              <a:rPr lang="de-DE" dirty="0"/>
              <a:t>Volume and rate </a:t>
            </a:r>
            <a:r>
              <a:rPr lang="de-DE" dirty="0" err="1"/>
              <a:t>of</a:t>
            </a:r>
            <a:r>
              <a:rPr lang="de-DE" dirty="0"/>
              <a:t> </a:t>
            </a:r>
            <a:r>
              <a:rPr lang="de-DE" dirty="0" err="1"/>
              <a:t>change</a:t>
            </a:r>
            <a:endParaRPr lang="de-DE" dirty="0"/>
          </a:p>
          <a:p>
            <a:pPr lvl="1"/>
            <a:r>
              <a:rPr lang="de-DE" dirty="0"/>
              <a:t>Limited </a:t>
            </a:r>
            <a:r>
              <a:rPr lang="de-DE" dirty="0" err="1"/>
              <a:t>bandwith</a:t>
            </a:r>
            <a:r>
              <a:rPr lang="de-DE" dirty="0"/>
              <a:t> </a:t>
            </a:r>
            <a:r>
              <a:rPr lang="de-DE" dirty="0" err="1"/>
              <a:t>of</a:t>
            </a:r>
            <a:r>
              <a:rPr lang="de-DE" dirty="0"/>
              <a:t> human </a:t>
            </a:r>
            <a:r>
              <a:rPr lang="de-DE" dirty="0" err="1"/>
              <a:t>sensory</a:t>
            </a:r>
            <a:r>
              <a:rPr lang="de-DE" dirty="0"/>
              <a:t> and </a:t>
            </a:r>
            <a:r>
              <a:rPr lang="de-DE" dirty="0" err="1"/>
              <a:t>information-processing</a:t>
            </a:r>
            <a:r>
              <a:rPr lang="de-DE" dirty="0"/>
              <a:t> </a:t>
            </a:r>
            <a:r>
              <a:rPr lang="de-DE" dirty="0" err="1"/>
              <a:t>mechanisms</a:t>
            </a:r>
            <a:r>
              <a:rPr lang="de-DE" dirty="0"/>
              <a:t>.</a:t>
            </a:r>
          </a:p>
          <a:p>
            <a:pPr lvl="1"/>
            <a:r>
              <a:rPr lang="de-DE" dirty="0"/>
              <a:t>Rate </a:t>
            </a:r>
            <a:r>
              <a:rPr lang="de-DE" dirty="0" err="1"/>
              <a:t>of</a:t>
            </a:r>
            <a:r>
              <a:rPr lang="de-DE" dirty="0"/>
              <a:t> </a:t>
            </a:r>
            <a:r>
              <a:rPr lang="de-DE" dirty="0" err="1"/>
              <a:t>data</a:t>
            </a:r>
            <a:r>
              <a:rPr lang="de-DE" dirty="0"/>
              <a:t> </a:t>
            </a:r>
            <a:r>
              <a:rPr lang="de-DE" dirty="0" err="1"/>
              <a:t>flow</a:t>
            </a:r>
            <a:r>
              <a:rPr lang="de-DE" dirty="0"/>
              <a:t> </a:t>
            </a:r>
            <a:r>
              <a:rPr lang="de-DE" dirty="0" err="1"/>
              <a:t>can</a:t>
            </a:r>
            <a:r>
              <a:rPr lang="de-DE" dirty="0"/>
              <a:t> </a:t>
            </a:r>
            <a:r>
              <a:rPr lang="de-DE" dirty="0" err="1"/>
              <a:t>be</a:t>
            </a:r>
            <a:r>
              <a:rPr lang="de-DE" dirty="0"/>
              <a:t> </a:t>
            </a:r>
            <a:r>
              <a:rPr lang="de-DE" dirty="0" err="1"/>
              <a:t>enhanced</a:t>
            </a:r>
            <a:r>
              <a:rPr lang="de-DE" dirty="0"/>
              <a:t> </a:t>
            </a:r>
            <a:r>
              <a:rPr lang="de-DE" dirty="0" err="1"/>
              <a:t>significantly</a:t>
            </a:r>
            <a:r>
              <a:rPr lang="de-DE" dirty="0"/>
              <a:t> </a:t>
            </a:r>
            <a:r>
              <a:rPr lang="de-DE" dirty="0" err="1"/>
              <a:t>by</a:t>
            </a:r>
            <a:r>
              <a:rPr lang="de-DE" dirty="0"/>
              <a:t> </a:t>
            </a:r>
            <a:r>
              <a:rPr lang="de-DE" dirty="0" err="1"/>
              <a:t>ergonomic</a:t>
            </a:r>
            <a:r>
              <a:rPr lang="de-DE" dirty="0"/>
              <a:t> </a:t>
            </a:r>
            <a:r>
              <a:rPr lang="de-DE" dirty="0" err="1"/>
              <a:t>user</a:t>
            </a:r>
            <a:r>
              <a:rPr lang="de-DE" dirty="0"/>
              <a:t> </a:t>
            </a:r>
            <a:r>
              <a:rPr lang="de-DE" dirty="0" err="1"/>
              <a:t>interfaces</a:t>
            </a:r>
            <a:endParaRPr lang="de-DE" dirty="0"/>
          </a:p>
          <a:p>
            <a:r>
              <a:rPr lang="de-DE" dirty="0" err="1"/>
              <a:t>Misplaced</a:t>
            </a:r>
            <a:r>
              <a:rPr lang="de-DE" dirty="0"/>
              <a:t> </a:t>
            </a:r>
            <a:r>
              <a:rPr lang="de-DE" dirty="0" err="1"/>
              <a:t>salience</a:t>
            </a:r>
            <a:endParaRPr lang="de-DE" dirty="0"/>
          </a:p>
          <a:p>
            <a:pPr lvl="1"/>
            <a:r>
              <a:rPr lang="de-DE" dirty="0" err="1"/>
              <a:t>Some</a:t>
            </a:r>
            <a:r>
              <a:rPr lang="de-DE" dirty="0"/>
              <a:t> </a:t>
            </a:r>
            <a:r>
              <a:rPr lang="de-DE" dirty="0" err="1"/>
              <a:t>features</a:t>
            </a:r>
            <a:r>
              <a:rPr lang="de-DE" dirty="0"/>
              <a:t> (</a:t>
            </a:r>
            <a:r>
              <a:rPr lang="de-DE" dirty="0" err="1"/>
              <a:t>size</a:t>
            </a:r>
            <a:r>
              <a:rPr lang="de-DE" dirty="0"/>
              <a:t>, </a:t>
            </a:r>
            <a:r>
              <a:rPr lang="de-DE" dirty="0" err="1"/>
              <a:t>shape</a:t>
            </a:r>
            <a:r>
              <a:rPr lang="de-DE" dirty="0"/>
              <a:t>, </a:t>
            </a:r>
            <a:r>
              <a:rPr lang="de-DE" dirty="0" err="1"/>
              <a:t>movement</a:t>
            </a:r>
            <a:r>
              <a:rPr lang="de-DE" dirty="0"/>
              <a:t>, </a:t>
            </a:r>
            <a:r>
              <a:rPr lang="de-DE" dirty="0" err="1"/>
              <a:t>flashing</a:t>
            </a:r>
            <a:r>
              <a:rPr lang="de-DE" dirty="0"/>
              <a:t> </a:t>
            </a:r>
            <a:r>
              <a:rPr lang="de-DE" dirty="0" err="1"/>
              <a:t>lights</a:t>
            </a:r>
            <a:r>
              <a:rPr lang="de-DE" dirty="0"/>
              <a:t>, </a:t>
            </a:r>
            <a:r>
              <a:rPr lang="de-DE" dirty="0" err="1"/>
              <a:t>noise</a:t>
            </a:r>
            <a:r>
              <a:rPr lang="de-DE" dirty="0"/>
              <a:t>) </a:t>
            </a:r>
            <a:r>
              <a:rPr lang="de-DE" dirty="0" err="1"/>
              <a:t>are</a:t>
            </a:r>
            <a:r>
              <a:rPr lang="de-DE" dirty="0"/>
              <a:t> </a:t>
            </a:r>
            <a:r>
              <a:rPr lang="de-DE" dirty="0" err="1"/>
              <a:t>prioritized</a:t>
            </a:r>
            <a:r>
              <a:rPr lang="de-DE" dirty="0"/>
              <a:t> in </a:t>
            </a:r>
            <a:r>
              <a:rPr lang="de-DE" dirty="0" err="1"/>
              <a:t>sensory</a:t>
            </a:r>
            <a:r>
              <a:rPr lang="de-DE" dirty="0"/>
              <a:t> and </a:t>
            </a:r>
            <a:r>
              <a:rPr lang="de-DE" dirty="0" err="1"/>
              <a:t>attentional</a:t>
            </a:r>
            <a:r>
              <a:rPr lang="de-DE" dirty="0"/>
              <a:t> </a:t>
            </a:r>
            <a:r>
              <a:rPr lang="de-DE" dirty="0" err="1"/>
              <a:t>processing</a:t>
            </a:r>
            <a:endParaRPr lang="de-DE" dirty="0"/>
          </a:p>
          <a:p>
            <a:pPr lvl="1"/>
            <a:r>
              <a:rPr lang="de-DE" dirty="0" err="1"/>
              <a:t>Overuse</a:t>
            </a:r>
            <a:r>
              <a:rPr lang="de-DE" dirty="0"/>
              <a:t> </a:t>
            </a:r>
            <a:r>
              <a:rPr lang="de-DE" dirty="0" err="1"/>
              <a:t>or</a:t>
            </a:r>
            <a:r>
              <a:rPr lang="de-DE" dirty="0"/>
              <a:t> </a:t>
            </a:r>
            <a:r>
              <a:rPr lang="de-DE" dirty="0" err="1"/>
              <a:t>inappropriate</a:t>
            </a:r>
            <a:r>
              <a:rPr lang="de-DE" dirty="0"/>
              <a:t> </a:t>
            </a:r>
            <a:r>
              <a:rPr lang="de-DE" dirty="0" err="1"/>
              <a:t>use</a:t>
            </a:r>
            <a:r>
              <a:rPr lang="de-DE" dirty="0"/>
              <a:t> </a:t>
            </a:r>
            <a:r>
              <a:rPr lang="de-DE" dirty="0" err="1"/>
              <a:t>degrades</a:t>
            </a:r>
            <a:r>
              <a:rPr lang="de-DE" dirty="0"/>
              <a:t> SA </a:t>
            </a:r>
            <a:r>
              <a:rPr lang="de-DE" dirty="0" err="1"/>
              <a:t>to</a:t>
            </a:r>
            <a:r>
              <a:rPr lang="de-DE" dirty="0"/>
              <a:t> </a:t>
            </a:r>
            <a:r>
              <a:rPr lang="de-DE" dirty="0" err="1"/>
              <a:t>other</a:t>
            </a:r>
            <a:r>
              <a:rPr lang="de-DE" dirty="0"/>
              <a:t> </a:t>
            </a:r>
            <a:r>
              <a:rPr lang="de-DE" dirty="0" err="1"/>
              <a:t>information</a:t>
            </a:r>
            <a:endParaRPr lang="de-DE" dirty="0"/>
          </a:p>
          <a:p>
            <a:r>
              <a:rPr lang="de-DE" dirty="0" err="1"/>
              <a:t>Errant</a:t>
            </a:r>
            <a:r>
              <a:rPr lang="de-DE" dirty="0"/>
              <a:t> mental </a:t>
            </a:r>
            <a:r>
              <a:rPr lang="de-DE" dirty="0" err="1"/>
              <a:t>models</a:t>
            </a:r>
            <a:endParaRPr lang="de-DE" dirty="0"/>
          </a:p>
          <a:p>
            <a:pPr lvl="1"/>
            <a:r>
              <a:rPr lang="de-DE" dirty="0"/>
              <a:t>„</a:t>
            </a:r>
            <a:r>
              <a:rPr lang="de-DE" dirty="0" err="1"/>
              <a:t>representational</a:t>
            </a:r>
            <a:r>
              <a:rPr lang="de-DE" dirty="0"/>
              <a:t> </a:t>
            </a:r>
            <a:r>
              <a:rPr lang="de-DE" dirty="0" err="1"/>
              <a:t>error</a:t>
            </a:r>
            <a:r>
              <a:rPr lang="de-DE" dirty="0"/>
              <a:t>“</a:t>
            </a:r>
          </a:p>
          <a:p>
            <a:pPr lvl="1"/>
            <a:r>
              <a:rPr lang="de-DE" dirty="0"/>
              <a:t>A </a:t>
            </a:r>
            <a:r>
              <a:rPr lang="de-DE" dirty="0" err="1"/>
              <a:t>wrong</a:t>
            </a:r>
            <a:r>
              <a:rPr lang="de-DE" dirty="0"/>
              <a:t> mental </a:t>
            </a:r>
            <a:r>
              <a:rPr lang="de-DE" dirty="0" err="1"/>
              <a:t>model</a:t>
            </a:r>
            <a:r>
              <a:rPr lang="de-DE" dirty="0"/>
              <a:t> </a:t>
            </a:r>
            <a:r>
              <a:rPr lang="de-DE" dirty="0" err="1"/>
              <a:t>is</a:t>
            </a:r>
            <a:r>
              <a:rPr lang="de-DE" dirty="0"/>
              <a:t> </a:t>
            </a:r>
            <a:r>
              <a:rPr lang="de-DE" dirty="0" err="1"/>
              <a:t>applied</a:t>
            </a:r>
            <a:endParaRPr lang="de-DE" dirty="0"/>
          </a:p>
          <a:p>
            <a:r>
              <a:rPr lang="de-DE" dirty="0"/>
              <a:t>Out </a:t>
            </a:r>
            <a:r>
              <a:rPr lang="de-DE" dirty="0" err="1"/>
              <a:t>of</a:t>
            </a:r>
            <a:r>
              <a:rPr lang="de-DE" dirty="0"/>
              <a:t> </a:t>
            </a:r>
            <a:r>
              <a:rPr lang="de-DE" dirty="0" err="1"/>
              <a:t>the</a:t>
            </a:r>
            <a:r>
              <a:rPr lang="de-DE" dirty="0"/>
              <a:t> loop </a:t>
            </a:r>
            <a:r>
              <a:rPr lang="de-DE" dirty="0" err="1"/>
              <a:t>syndrome</a:t>
            </a:r>
            <a:endParaRPr lang="de-DE" dirty="0"/>
          </a:p>
          <a:p>
            <a:pPr lvl="1"/>
            <a:r>
              <a:rPr lang="de-DE" dirty="0"/>
              <a:t>Automation </a:t>
            </a:r>
            <a:r>
              <a:rPr lang="de-DE" dirty="0" err="1"/>
              <a:t>can</a:t>
            </a:r>
            <a:r>
              <a:rPr lang="de-DE" dirty="0"/>
              <a:t> </a:t>
            </a:r>
            <a:r>
              <a:rPr lang="de-DE" dirty="0" err="1"/>
              <a:t>eliminate</a:t>
            </a:r>
            <a:r>
              <a:rPr lang="de-DE" dirty="0"/>
              <a:t> </a:t>
            </a:r>
            <a:r>
              <a:rPr lang="de-DE" dirty="0" err="1"/>
              <a:t>excessive</a:t>
            </a:r>
            <a:r>
              <a:rPr lang="de-DE" dirty="0"/>
              <a:t> </a:t>
            </a:r>
            <a:r>
              <a:rPr lang="de-DE" dirty="0" err="1"/>
              <a:t>workload</a:t>
            </a:r>
            <a:r>
              <a:rPr lang="de-DE" dirty="0"/>
              <a:t>, but </a:t>
            </a:r>
            <a:r>
              <a:rPr lang="de-DE" dirty="0" err="1"/>
              <a:t>can</a:t>
            </a:r>
            <a:r>
              <a:rPr lang="de-DE" dirty="0"/>
              <a:t> also </a:t>
            </a:r>
            <a:r>
              <a:rPr lang="de-DE" dirty="0" err="1"/>
              <a:t>lower</a:t>
            </a:r>
            <a:r>
              <a:rPr lang="de-DE" dirty="0"/>
              <a:t> SA </a:t>
            </a:r>
            <a:r>
              <a:rPr lang="de-DE" dirty="0" err="1"/>
              <a:t>by</a:t>
            </a:r>
            <a:r>
              <a:rPr lang="de-DE" dirty="0"/>
              <a:t> </a:t>
            </a:r>
            <a:r>
              <a:rPr lang="de-DE" dirty="0" err="1"/>
              <a:t>putting</a:t>
            </a:r>
            <a:r>
              <a:rPr lang="de-DE" dirty="0"/>
              <a:t> </a:t>
            </a:r>
            <a:r>
              <a:rPr lang="de-DE" dirty="0" err="1"/>
              <a:t>people</a:t>
            </a:r>
            <a:r>
              <a:rPr lang="de-DE" dirty="0"/>
              <a:t> out </a:t>
            </a:r>
            <a:r>
              <a:rPr lang="de-DE" dirty="0" err="1"/>
              <a:t>of</a:t>
            </a:r>
            <a:r>
              <a:rPr lang="de-DE" dirty="0"/>
              <a:t> </a:t>
            </a:r>
            <a:r>
              <a:rPr lang="de-DE" dirty="0" err="1"/>
              <a:t>the</a:t>
            </a:r>
            <a:r>
              <a:rPr lang="de-DE" dirty="0"/>
              <a:t> loop. </a:t>
            </a:r>
          </a:p>
          <a:p>
            <a:pPr lvl="1"/>
            <a:r>
              <a:rPr lang="de-DE" dirty="0"/>
              <a:t>„</a:t>
            </a:r>
            <a:r>
              <a:rPr lang="de-DE" dirty="0" err="1"/>
              <a:t>take-over</a:t>
            </a:r>
            <a:r>
              <a:rPr lang="de-DE" dirty="0"/>
              <a:t>-time“ </a:t>
            </a:r>
            <a:r>
              <a:rPr lang="de-DE" dirty="0" err="1"/>
              <a:t>where</a:t>
            </a:r>
            <a:r>
              <a:rPr lang="de-DE" dirty="0"/>
              <a:t> </a:t>
            </a:r>
            <a:r>
              <a:rPr lang="de-DE" dirty="0" err="1"/>
              <a:t>automatisation</a:t>
            </a:r>
            <a:r>
              <a:rPr lang="de-DE" dirty="0"/>
              <a:t> </a:t>
            </a:r>
            <a:r>
              <a:rPr lang="de-DE" dirty="0" err="1"/>
              <a:t>fails</a:t>
            </a:r>
            <a:r>
              <a:rPr lang="de-DE" dirty="0"/>
              <a:t> </a:t>
            </a:r>
            <a:r>
              <a:rPr lang="de-DE" dirty="0" err="1"/>
              <a:t>or</a:t>
            </a:r>
            <a:r>
              <a:rPr lang="de-DE" dirty="0"/>
              <a:t> </a:t>
            </a:r>
            <a:r>
              <a:rPr lang="de-DE" dirty="0" err="1"/>
              <a:t>is</a:t>
            </a:r>
            <a:r>
              <a:rPr lang="de-DE" dirty="0"/>
              <a:t> not </a:t>
            </a:r>
            <a:r>
              <a:rPr lang="de-DE" dirty="0" err="1"/>
              <a:t>equipped</a:t>
            </a:r>
            <a:r>
              <a:rPr lang="de-DE" dirty="0"/>
              <a:t> </a:t>
            </a:r>
            <a:r>
              <a:rPr lang="de-DE" dirty="0" err="1"/>
              <a:t>to</a:t>
            </a:r>
            <a:r>
              <a:rPr lang="de-DE" dirty="0"/>
              <a:t> handle a </a:t>
            </a:r>
            <a:r>
              <a:rPr lang="de-DE" dirty="0" err="1"/>
              <a:t>situation</a:t>
            </a:r>
            <a:endParaRPr lang="de-DE"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89706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Raman, M., &amp; Koka, A. S. (2015, September). The ever-increasing demand for soft skills at workplace: A Study on IT professionals’ perspectives. In </a:t>
            </a:r>
            <a:r>
              <a:rPr lang="en-US" i="1" dirty="0"/>
              <a:t>International Conference on Management and Information Systems</a:t>
            </a:r>
            <a:r>
              <a:rPr lang="en-US" dirty="0"/>
              <a:t> (Vol. 18, pp. 4-8).</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E5CC50-0FD6-4709-BE81-1FD00F1BA533}"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95808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Before an Attack </a:t>
            </a:r>
            <a:endParaRPr lang="en-US" dirty="0"/>
          </a:p>
          <a:p>
            <a:pPr rtl="0"/>
            <a:r>
              <a:rPr lang="en-US" dirty="0"/>
              <a:t>employees and training (periodical), technology will not protect from an attack. </a:t>
            </a:r>
          </a:p>
          <a:p>
            <a:pPr rtl="0"/>
            <a:r>
              <a:rPr lang="en-US" dirty="0"/>
              <a:t>Make sure that your security team is trained periodically. It is also recommended that the best practices around spear phishing (the use of fraudulent emails aimed at specific users to launch an attack) so that your people know how to </a:t>
            </a:r>
            <a:r>
              <a:rPr lang="en-US" dirty="0" err="1"/>
              <a:t>recognise</a:t>
            </a:r>
            <a:r>
              <a:rPr lang="en-US" dirty="0"/>
              <a:t> suspicious emails, links and attachments which can harm your systems. </a:t>
            </a:r>
          </a:p>
          <a:p>
            <a:pPr rtl="0"/>
            <a:r>
              <a:rPr lang="en-US" dirty="0"/>
              <a:t>A trusting work environment coupled with busy people can easily lead to poor split-second decisions around opening emails and exposing your most critical systems to attack, regardless of the sophistication of security technology you’ve deployed. 91 percent of cyberattacks start with a spear phishing email, according to research from </a:t>
            </a:r>
            <a:r>
              <a:rPr lang="en-US" dirty="0" err="1"/>
              <a:t>TechWorld</a:t>
            </a:r>
            <a:r>
              <a:rPr lang="en-US" dirty="0"/>
              <a:t>. So, proactive and sustained education around security risks is critical. Hackers are constantly refining their “phishing” techniques to trick users and you need to not only alert them to the latest threat but remind them to keep security top-of-mind on top of all their other work. </a:t>
            </a:r>
          </a:p>
          <a:p>
            <a:pPr rtl="0"/>
            <a:r>
              <a:rPr lang="en-US" dirty="0"/>
              <a:t>Protecting users from making such damaging mistakes is a big win. So, make sure the C-suite understands the business risks and the significance of developing a proactive strategy. CISOs should also lobby for them to back education programs – financially and personally, by setting the best example of safe computing themselves.</a:t>
            </a:r>
          </a:p>
          <a:p>
            <a:pPr rtl="0"/>
            <a:r>
              <a:rPr lang="en-US" b="1" dirty="0"/>
              <a:t>During an Attack  </a:t>
            </a:r>
            <a:endParaRPr lang="en-US" dirty="0"/>
          </a:p>
          <a:p>
            <a:pPr rtl="0"/>
            <a:r>
              <a:rPr lang="en-US" dirty="0"/>
              <a:t>During an attack, a lack of communications can really hurt. A breach of security is also a breach of trust, and it’s a vital component in customer and partner relations. Every headline about privacy and data breaches, any failure to protect your systems and data will damage your </a:t>
            </a:r>
            <a:r>
              <a:rPr lang="en-US" dirty="0" err="1"/>
              <a:t>organisation</a:t>
            </a:r>
            <a:r>
              <a:rPr lang="en-US" dirty="0"/>
              <a:t> and brand. </a:t>
            </a:r>
          </a:p>
          <a:p>
            <a:pPr rtl="0"/>
            <a:r>
              <a:rPr lang="en-US" dirty="0"/>
              <a:t>The difference between a breach being a minor bump or a major impact to your </a:t>
            </a:r>
            <a:r>
              <a:rPr lang="en-US" dirty="0" err="1"/>
              <a:t>organisation</a:t>
            </a:r>
            <a:r>
              <a:rPr lang="en-US" dirty="0"/>
              <a:t> and its market value, is communication.</a:t>
            </a:r>
          </a:p>
          <a:p>
            <a:pPr rtl="0"/>
            <a:r>
              <a:rPr lang="en-US" dirty="0"/>
              <a:t>Think for a moment, about the impact of proactive and prescriptive notifications for example, to all employees drastically increasing the damage from an attack by compromising even more IT equipment as employees link their laptops to the company network. </a:t>
            </a:r>
          </a:p>
          <a:p>
            <a:pPr rtl="0"/>
            <a:r>
              <a:rPr lang="en-US" dirty="0"/>
              <a:t>Alternate communications platforms, out of band, from the company’s infrastructure, for use during an attack may need to be established, especially if the regular telecommunication network and email systems are compromised, just like in the Sony Pictures </a:t>
            </a:r>
            <a:r>
              <a:rPr lang="en-US" dirty="0">
                <a:hlinkClick r:id="rId3"/>
              </a:rPr>
              <a:t>hack</a:t>
            </a:r>
            <a:r>
              <a:rPr lang="en-US" dirty="0"/>
              <a:t>. While quick and targeted communication with the relevant IT experts will be key, don’t forget you may also need frequent updates with management, legal, marketing, key stakeholders and partners to comply with regulations governing data privacy and security reporting. </a:t>
            </a:r>
          </a:p>
          <a:p>
            <a:pPr rtl="0"/>
            <a:r>
              <a:rPr lang="en-US" b="1" dirty="0"/>
              <a:t>After the Attack</a:t>
            </a:r>
            <a:endParaRPr lang="en-US" dirty="0"/>
          </a:p>
          <a:p>
            <a:pPr rtl="0"/>
            <a:r>
              <a:rPr lang="en-US" dirty="0"/>
              <a:t>History dictates that those </a:t>
            </a:r>
            <a:r>
              <a:rPr lang="en-US" dirty="0" err="1"/>
              <a:t>organisations</a:t>
            </a:r>
            <a:r>
              <a:rPr lang="en-US" dirty="0"/>
              <a:t> that handled communications well after a breach suffered only small fluctuations in stock price and customer confidence. Those that couldn’t get the message out, or bungled the message, suffered far greater and longer-lasting damage. Don’t leave this to chance in a crisis.</a:t>
            </a:r>
          </a:p>
          <a:p>
            <a:pPr rtl="0"/>
            <a:r>
              <a:rPr lang="en-US" dirty="0"/>
              <a:t>A sound post-attack communication plan must describe what happened as honestly and completely as possible. It will explain correction steps taken for all affected parties, and (as soon as possible) what is planned to prevent a recurrence. This is difficult to do in the middle of a crisis, so have a response plan in place. Also have a tested communication system to alert all stakeholders. </a:t>
            </a:r>
          </a:p>
          <a:p>
            <a:pPr rtl="0"/>
            <a:endParaRPr lang="en-US"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42B72-137E-4DCD-9A2D-23A1BF8B93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9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9165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en-US" b="1" dirty="0"/>
              <a:t>Situational awareness</a:t>
            </a:r>
            <a:r>
              <a:rPr lang="en-US" dirty="0"/>
              <a:t> or </a:t>
            </a:r>
            <a:r>
              <a:rPr lang="en-US" b="1" dirty="0"/>
              <a:t>situation awareness</a:t>
            </a:r>
            <a:r>
              <a:rPr lang="en-US" dirty="0"/>
              <a:t> (</a:t>
            </a:r>
            <a:r>
              <a:rPr lang="en-US" b="1" dirty="0"/>
              <a:t>SA</a:t>
            </a:r>
            <a:r>
              <a:rPr lang="en-US" dirty="0"/>
              <a:t>) is the perception of environmental elements and events with respect to time or space, the comprehension of their meaning, and the projection of their future status.</a:t>
            </a:r>
            <a:r>
              <a:rPr lang="en-US" baseline="30000" dirty="0">
                <a:hlinkClick r:id="rId3"/>
              </a:rPr>
              <a:t>[1]</a:t>
            </a:r>
            <a:r>
              <a:rPr lang="en-US" dirty="0"/>
              <a:t> </a:t>
            </a:r>
          </a:p>
          <a:p>
            <a:r>
              <a:rPr lang="en-US" dirty="0"/>
              <a:t>It’s been recognized as a critical foundation for successful decision-making across a broad range of situations, in </a:t>
            </a:r>
            <a:r>
              <a:rPr lang="en-US" dirty="0" err="1"/>
              <a:t>everday</a:t>
            </a:r>
            <a:r>
              <a:rPr lang="en-US" dirty="0"/>
              <a:t> emergency situations, such as law enforcement, aviation, air traffic control, health care, military command and control operations, </a:t>
            </a:r>
            <a:r>
              <a:rPr lang="en-US" dirty="0" err="1"/>
              <a:t>etc</a:t>
            </a:r>
            <a:endParaRPr lang="en-US" dirty="0"/>
          </a:p>
          <a:p>
            <a:r>
              <a:rPr lang="en-US" dirty="0"/>
              <a:t>Lacking or inadequate situation awareness has been identified as one of the primary factors in accidents attributed to </a:t>
            </a:r>
            <a:r>
              <a:rPr lang="en-US" dirty="0">
                <a:hlinkClick r:id="rId4" tooltip="Human error"/>
              </a:rPr>
              <a:t>human error</a:t>
            </a:r>
            <a:r>
              <a:rPr lang="en-US" dirty="0"/>
              <a:t>.</a:t>
            </a:r>
          </a:p>
          <a:p>
            <a:endParaRPr lang="en-US" dirty="0"/>
          </a:p>
          <a:p>
            <a:r>
              <a:rPr lang="en-US" dirty="0"/>
              <a:t>SA is broken down into three segments: perception of the elements in the environment, comprehension of the situation, and projection of future status.</a:t>
            </a:r>
            <a:r>
              <a:rPr lang="en-US" baseline="30000" dirty="0">
                <a:hlinkClick r:id="rId5"/>
              </a:rPr>
              <a:t>[7]</a:t>
            </a:r>
            <a:r>
              <a:rPr lang="en-US" dirty="0"/>
              <a:t> </a:t>
            </a:r>
          </a:p>
          <a:p>
            <a:endParaRPr lang="en-US" dirty="0"/>
          </a:p>
          <a:p>
            <a:r>
              <a:rPr lang="en-US" dirty="0"/>
              <a:t>SA states refers to the actual awareness of the situation. </a:t>
            </a:r>
          </a:p>
          <a:p>
            <a:r>
              <a:rPr lang="en-US" b="1" dirty="0"/>
              <a:t>Objects L1)</a:t>
            </a:r>
            <a:r>
              <a:rPr lang="en-US" dirty="0"/>
              <a:t>: Awareness of various objects in the world, and their current status. Objects and their status may be indicative of particular situations (that they are about to occur, that they are ongoing, etc.). Then they are often referred to as cues. </a:t>
            </a:r>
          </a:p>
          <a:p>
            <a:r>
              <a:rPr lang="en-US" b="1" dirty="0"/>
              <a:t>Frames (L1)</a:t>
            </a:r>
            <a:r>
              <a:rPr lang="en-US" dirty="0"/>
              <a:t>: Awareness of what kind of situation is on-going, e.g. a runway incursion where an aircraft is about to collide with some object on the runway. </a:t>
            </a:r>
          </a:p>
          <a:p>
            <a:r>
              <a:rPr lang="en-US" b="1" dirty="0"/>
              <a:t>Implications L2)</a:t>
            </a:r>
            <a:r>
              <a:rPr lang="en-US" dirty="0"/>
              <a:t>: Awareness of objects within frames, of what their current status means in a particular situation. E.g. the implications of the current speed of the aircraft or network status for CS – gets connected to projection (l3) </a:t>
            </a:r>
          </a:p>
          <a:p>
            <a:r>
              <a:rPr lang="en-US" b="1" dirty="0"/>
              <a:t>Event horizon L3</a:t>
            </a:r>
            <a:r>
              <a:rPr lang="en-US" dirty="0"/>
              <a:t>: An awareness of plans and events in time and space. It includes an awareness of what has happened (useful for diagnosis, to achieve SA, to frame situations). It also includes prognosis, an awareness of what might happen next. That includes on the one hand an awareness both of what might occur based on diagnosis and the current situation, and on the other hand on an awareness of current plans and intentions. </a:t>
            </a:r>
          </a:p>
          <a:p>
            <a:endParaRPr lang="en-US" dirty="0"/>
          </a:p>
          <a:p>
            <a:r>
              <a:rPr lang="en-US" dirty="0"/>
              <a:t>SA systems refers to the distribution of SA in teams and between objects in the environment, and to the exchange of SA between system parts. SA processes refers to the updating of SA states, and what guides the moment-to-moment change of SA.</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501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58</a:t>
            </a:r>
          </a:p>
          <a:p>
            <a:r>
              <a:rPr lang="nb-NO" dirty="0"/>
              <a:t>138</a:t>
            </a:r>
          </a:p>
          <a:p>
            <a:r>
              <a:rPr lang="nb-NO" dirty="0"/>
              <a:t>340</a:t>
            </a:r>
          </a:p>
          <a:p>
            <a:endParaRPr lang="nb-NO"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05637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268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4383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 </a:t>
            </a:r>
            <a:r>
              <a:rPr lang="nb-NO" dirty="0" err="1"/>
              <a:t>then</a:t>
            </a:r>
            <a:r>
              <a:rPr lang="nb-NO" dirty="0"/>
              <a:t> </a:t>
            </a:r>
            <a:r>
              <a:rPr lang="nb-NO" dirty="0" err="1"/>
              <a:t>becomes</a:t>
            </a:r>
            <a:r>
              <a:rPr lang="nb-NO" dirty="0"/>
              <a:t> </a:t>
            </a:r>
            <a:r>
              <a:rPr lang="nb-NO" dirty="0" err="1"/>
              <a:t>metacognitive</a:t>
            </a:r>
            <a:r>
              <a:rPr lang="nb-NO" dirty="0"/>
              <a:t> skills</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8215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606041" y="6245267"/>
            <a:ext cx="5222077" cy="684923"/>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8" name="Text Placeholder 9"/>
          <p:cNvSpPr>
            <a:spLocks noGrp="1"/>
          </p:cNvSpPr>
          <p:nvPr>
            <p:ph type="body" sz="quarter" idx="13" hasCustomPrompt="1"/>
          </p:nvPr>
        </p:nvSpPr>
        <p:spPr>
          <a:xfrm>
            <a:off x="575310" y="670165"/>
            <a:ext cx="12788266"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20" name="Text Placeholder 11"/>
          <p:cNvSpPr>
            <a:spLocks noGrp="1"/>
          </p:cNvSpPr>
          <p:nvPr>
            <p:ph type="body" sz="quarter" idx="21" hasCustomPrompt="1"/>
          </p:nvPr>
        </p:nvSpPr>
        <p:spPr>
          <a:xfrm>
            <a:off x="8265797" y="6245267"/>
            <a:ext cx="5098250" cy="684923"/>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3" name="Chart Placeholder 2"/>
          <p:cNvSpPr>
            <a:spLocks noGrp="1"/>
          </p:cNvSpPr>
          <p:nvPr>
            <p:ph type="chart" sz="quarter" idx="22" hasCustomPrompt="1"/>
          </p:nvPr>
        </p:nvSpPr>
        <p:spPr>
          <a:xfrm>
            <a:off x="2606041" y="1954531"/>
            <a:ext cx="5221606" cy="4003596"/>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a chart</a:t>
            </a:r>
          </a:p>
        </p:txBody>
      </p:sp>
      <p:sp>
        <p:nvSpPr>
          <p:cNvPr id="5" name="Chart Placeholder 4"/>
          <p:cNvSpPr>
            <a:spLocks noGrp="1"/>
          </p:cNvSpPr>
          <p:nvPr>
            <p:ph type="chart" sz="quarter" idx="23" hasCustomPrompt="1"/>
          </p:nvPr>
        </p:nvSpPr>
        <p:spPr>
          <a:xfrm>
            <a:off x="8265796" y="1954531"/>
            <a:ext cx="5097780" cy="400359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a chart</a:t>
            </a:r>
          </a:p>
        </p:txBody>
      </p:sp>
    </p:spTree>
    <p:extLst>
      <p:ext uri="{BB962C8B-B14F-4D97-AF65-F5344CB8AC3E}">
        <p14:creationId xmlns:p14="http://schemas.microsoft.com/office/powerpoint/2010/main" val="104151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hasCustomPrompt="1"/>
          </p:nvPr>
        </p:nvSpPr>
        <p:spPr>
          <a:xfrm>
            <a:off x="2606041" y="659131"/>
            <a:ext cx="6131180"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10" name="Picture Placeholder 19"/>
          <p:cNvSpPr>
            <a:spLocks noGrp="1"/>
          </p:cNvSpPr>
          <p:nvPr>
            <p:ph type="pic" sz="quarter" idx="19" hasCustomPrompt="1"/>
          </p:nvPr>
        </p:nvSpPr>
        <p:spPr>
          <a:xfrm>
            <a:off x="9014104" y="4151214"/>
            <a:ext cx="4349473" cy="277155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11" name="Picture Placeholder 19"/>
          <p:cNvSpPr>
            <a:spLocks noGrp="1"/>
          </p:cNvSpPr>
          <p:nvPr>
            <p:ph type="pic" sz="quarter" idx="20" hasCustomPrompt="1"/>
          </p:nvPr>
        </p:nvSpPr>
        <p:spPr>
          <a:xfrm>
            <a:off x="9014104" y="659130"/>
            <a:ext cx="4349473" cy="325147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6"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59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575310" y="661854"/>
            <a:ext cx="12788266" cy="1003999"/>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3000" b="1" i="0"/>
            </a:lvl2pPr>
          </a:lstStyle>
          <a:p>
            <a:pPr lvl="0"/>
            <a:r>
              <a:rPr lang="et-EE" dirty="0"/>
              <a:t>INTERMEDIATE SLIDE</a:t>
            </a:r>
          </a:p>
          <a:p>
            <a:pPr lvl="0"/>
            <a:r>
              <a:rPr lang="et-EE" dirty="0"/>
              <a:t>ON TWO LINES IF NECESSARY</a:t>
            </a:r>
            <a:endParaRPr lang="en-US" dirty="0"/>
          </a:p>
        </p:txBody>
      </p:sp>
      <p:sp>
        <p:nvSpPr>
          <p:cNvPr id="7" name="Table Placeholder 6"/>
          <p:cNvSpPr>
            <a:spLocks noGrp="1"/>
          </p:cNvSpPr>
          <p:nvPr>
            <p:ph type="tbl" sz="quarter" idx="23"/>
          </p:nvPr>
        </p:nvSpPr>
        <p:spPr>
          <a:xfrm>
            <a:off x="2606040" y="1954531"/>
            <a:ext cx="10757536" cy="4968240"/>
          </a:xfrm>
          <a:prstGeom prst="rect">
            <a:avLst/>
          </a:prstGeom>
        </p:spPr>
        <p:txBody>
          <a:bodyPr/>
          <a:lstStyle>
            <a:lvl1pPr>
              <a:defRPr sz="2160" baseline="0">
                <a:solidFill>
                  <a:schemeClr val="bg1"/>
                </a:solidFill>
                <a:latin typeface="Verdana" charset="0"/>
              </a:defRPr>
            </a:lvl1pPr>
          </a:lstStyle>
          <a:p>
            <a:pPr lvl="0"/>
            <a:r>
              <a:rPr lang="et-EE" noProof="0" dirty="0"/>
              <a:t>Tabeli lisamiseks klõpsake ikooni</a:t>
            </a:r>
            <a:endParaRPr lang="en-US" noProof="0" dirty="0"/>
          </a:p>
        </p:txBody>
      </p:sp>
      <p:sp>
        <p:nvSpPr>
          <p:cNvPr id="4"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5"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4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0" y="659131"/>
            <a:ext cx="12788263" cy="1013298"/>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12" name="Text Placeholder 11"/>
          <p:cNvSpPr>
            <a:spLocks noGrp="1"/>
          </p:cNvSpPr>
          <p:nvPr>
            <p:ph type="body" sz="quarter" idx="14" hasCustomPrompt="1"/>
          </p:nvPr>
        </p:nvSpPr>
        <p:spPr>
          <a:xfrm>
            <a:off x="2606040" y="1954531"/>
            <a:ext cx="10757534" cy="752778"/>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3" name="Picture Placeholder 2"/>
          <p:cNvSpPr>
            <a:spLocks noGrp="1"/>
          </p:cNvSpPr>
          <p:nvPr>
            <p:ph type="pic" sz="quarter" idx="16" hasCustomPrompt="1"/>
          </p:nvPr>
        </p:nvSpPr>
        <p:spPr>
          <a:xfrm>
            <a:off x="2606041" y="2989411"/>
            <a:ext cx="10757533" cy="393336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6"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23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9"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7" name="Freeform 6"/>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dirty="0"/>
          </a:p>
        </p:txBody>
      </p:sp>
      <p:sp>
        <p:nvSpPr>
          <p:cNvPr id="10" name="Text Placeholder 19"/>
          <p:cNvSpPr>
            <a:spLocks noGrp="1"/>
          </p:cNvSpPr>
          <p:nvPr>
            <p:ph type="body" sz="quarter" idx="11" hasCustomPrompt="1"/>
          </p:nvPr>
        </p:nvSpPr>
        <p:spPr>
          <a:xfrm>
            <a:off x="1178884" y="5757507"/>
            <a:ext cx="12191333" cy="1797536"/>
          </a:xfrm>
          <a:prstGeom prst="rect">
            <a:avLst/>
          </a:prstGeom>
        </p:spPr>
        <p:txBody>
          <a:bodyPr lIns="0" tIns="0" rIns="0" bIns="0">
            <a:norm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1260" b="1" cap="all" baseline="0">
                <a:solidFill>
                  <a:schemeClr val="accent4"/>
                </a:solidFill>
                <a:latin typeface="Verdana" charset="0"/>
              </a:defRPr>
            </a:lvl1pPr>
            <a:lvl2pPr marL="0" indent="0">
              <a:spcBef>
                <a:spcPts val="1200"/>
              </a:spcBef>
              <a:buFontTx/>
              <a:buNone/>
              <a:defRPr sz="1920" b="0">
                <a:solidFill>
                  <a:schemeClr val="accent2"/>
                </a:solidFill>
              </a:defRPr>
            </a:lvl2pPr>
          </a:lstStyle>
          <a:p>
            <a:r>
              <a:rPr lang="et-EE" altLang="en-US" sz="3480" dirty="0">
                <a:solidFill>
                  <a:schemeClr val="tx2"/>
                </a:solidFill>
              </a:rPr>
              <a:t>INTERMEDIATE SLIDE</a:t>
            </a:r>
          </a:p>
          <a:p>
            <a:r>
              <a:rPr lang="et-EE" altLang="en-US" sz="3480" dirty="0">
                <a:solidFill>
                  <a:schemeClr val="accent4"/>
                </a:solidFill>
              </a:rPr>
              <a:t>ON TWO OR THREE</a:t>
            </a:r>
          </a:p>
          <a:p>
            <a:r>
              <a:rPr lang="et-EE" altLang="en-US" sz="3480" dirty="0">
                <a:solidFill>
                  <a:schemeClr val="accent4"/>
                </a:solidFill>
              </a:rPr>
              <a:t>LINES IF NECESSARY</a:t>
            </a:r>
            <a:endParaRPr lang="en-US" altLang="en-US" sz="3480" dirty="0">
              <a:solidFill>
                <a:schemeClr val="accent1"/>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C720A41A-B741-AD01-E845-E2C1809B7136}"/>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880DCD1B-E25A-459B-90FC-B8B3734EA6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319113C0-D7AE-3E96-34E3-215F6E5739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2020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7"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15" name="Freeform 14"/>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dirty="0"/>
          </a:p>
        </p:txBody>
      </p:sp>
      <p:sp>
        <p:nvSpPr>
          <p:cNvPr id="5" name="TextBox 4"/>
          <p:cNvSpPr txBox="1">
            <a:spLocks noChangeArrowheads="1"/>
          </p:cNvSpPr>
          <p:nvPr userDrawn="1"/>
        </p:nvSpPr>
        <p:spPr bwMode="auto">
          <a:xfrm>
            <a:off x="1" y="-1190625"/>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z="2160"/>
          </a:p>
        </p:txBody>
      </p:sp>
      <p:sp>
        <p:nvSpPr>
          <p:cNvPr id="8" name="Text Placeholder 19"/>
          <p:cNvSpPr>
            <a:spLocks noGrp="1"/>
          </p:cNvSpPr>
          <p:nvPr>
            <p:ph type="body" sz="quarter" idx="11" hasCustomPrompt="1"/>
          </p:nvPr>
        </p:nvSpPr>
        <p:spPr>
          <a:xfrm>
            <a:off x="1178884" y="5757507"/>
            <a:ext cx="12191333" cy="1131973"/>
          </a:xfrm>
          <a:prstGeom prst="rect">
            <a:avLst/>
          </a:prstGeom>
        </p:spPr>
        <p:txBody>
          <a:bodyPr lIns="0" tIns="0" rIns="0" bIns="0">
            <a:norm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3840" b="1" cap="all" baseline="0">
                <a:solidFill>
                  <a:srgbClr val="332B60"/>
                </a:solidFill>
                <a:latin typeface="Verdana" charset="0"/>
              </a:defRPr>
            </a:lvl1pPr>
            <a:lvl2pPr marL="0" indent="0">
              <a:spcBef>
                <a:spcPts val="1200"/>
              </a:spcBef>
              <a:buFontTx/>
              <a:buNone/>
              <a:defRPr sz="1920" b="0">
                <a:solidFill>
                  <a:schemeClr val="accent2"/>
                </a:solidFill>
              </a:defRPr>
            </a:lvl2pPr>
          </a:lstStyle>
          <a:p>
            <a:r>
              <a:rPr lang="et-EE" altLang="en-US" dirty="0"/>
              <a:t>Tallinn </a:t>
            </a:r>
            <a:r>
              <a:rPr lang="et-EE" altLang="en-US" dirty="0" err="1"/>
              <a:t>university</a:t>
            </a:r>
            <a:r>
              <a:rPr lang="et-EE" altLang="en-US" dirty="0"/>
              <a:t> of </a:t>
            </a:r>
            <a:r>
              <a:rPr lang="et-EE" altLang="en-US" dirty="0" err="1"/>
              <a:t>technology</a:t>
            </a:r>
            <a:endParaRPr lang="et-EE" altLang="en-US" dirty="0"/>
          </a:p>
          <a:p>
            <a:pPr>
              <a:lnSpc>
                <a:spcPct val="100000"/>
              </a:lnSpc>
              <a:spcBef>
                <a:spcPts val="0"/>
              </a:spcBef>
            </a:pPr>
            <a:r>
              <a:rPr lang="en-US" altLang="en-US" dirty="0"/>
              <a:t>ESTONIAN MARITIME ACADEMY</a:t>
            </a:r>
          </a:p>
          <a:p>
            <a:r>
              <a:rPr lang="et-EE" altLang="en-US" sz="1920" b="0" cap="none" dirty="0">
                <a:solidFill>
                  <a:schemeClr val="accent2"/>
                </a:solidFill>
              </a:rPr>
              <a:t>Kopli 101</a:t>
            </a:r>
            <a:r>
              <a:rPr lang="en-US" altLang="en-US" sz="1920" b="0" cap="none" dirty="0">
                <a:solidFill>
                  <a:schemeClr val="accent2"/>
                </a:solidFill>
              </a:rPr>
              <a:t>, 11712 Tallinn</a:t>
            </a:r>
            <a:r>
              <a:rPr lang="et-EE" altLang="en-US" sz="1920" b="0" cap="none" dirty="0">
                <a:solidFill>
                  <a:schemeClr val="accent2"/>
                </a:solidFill>
              </a:rPr>
              <a:t> / Tallinna 9, 93811 Kuressaare</a:t>
            </a:r>
          </a:p>
          <a:p>
            <a:pPr>
              <a:spcBef>
                <a:spcPts val="400"/>
              </a:spcBef>
            </a:pPr>
            <a:r>
              <a:rPr lang="et-EE" altLang="en-US" sz="1920" b="0" cap="none" dirty="0">
                <a:solidFill>
                  <a:schemeClr val="accent2"/>
                </a:solidFill>
              </a:rPr>
              <a:t>Tel 613 5500</a:t>
            </a:r>
            <a:endParaRPr lang="en-US" altLang="en-US" sz="1920" cap="none" dirty="0">
              <a:solidFill>
                <a:schemeClr val="accent2"/>
              </a:solidFill>
            </a:endParaRPr>
          </a:p>
          <a:p>
            <a:pPr>
              <a:spcBef>
                <a:spcPts val="400"/>
              </a:spcBef>
            </a:pPr>
            <a:r>
              <a:rPr lang="en-US" altLang="en-US" sz="1920" cap="none" dirty="0">
                <a:solidFill>
                  <a:schemeClr val="accent2"/>
                </a:solidFill>
                <a:latin typeface="Verdana" panose="020B0604030504040204" pitchFamily="34" charset="0"/>
              </a:rPr>
              <a:t>t</a:t>
            </a:r>
            <a:r>
              <a:rPr lang="et-EE" altLang="en-US" sz="1920" cap="none" dirty="0" err="1">
                <a:solidFill>
                  <a:schemeClr val="accent2"/>
                </a:solidFill>
                <a:latin typeface="Verdana" panose="020B0604030504040204" pitchFamily="34" charset="0"/>
              </a:rPr>
              <a:t>altech</a:t>
            </a:r>
            <a:r>
              <a:rPr lang="en-US" altLang="en-US" sz="1920" cap="none" dirty="0">
                <a:solidFill>
                  <a:schemeClr val="accent2"/>
                </a:solidFill>
                <a:latin typeface="Verdana" panose="020B0604030504040204" pitchFamily="34" charset="0"/>
              </a:rPr>
              <a:t>.</a:t>
            </a:r>
            <a:r>
              <a:rPr lang="en-US" altLang="en-US" sz="1920" cap="none" dirty="0" err="1">
                <a:solidFill>
                  <a:schemeClr val="accent2"/>
                </a:solidFill>
                <a:latin typeface="Verdana" panose="020B0604030504040204" pitchFamily="34" charset="0"/>
              </a:rPr>
              <a:t>ee</a:t>
            </a:r>
            <a:r>
              <a:rPr lang="en-US" altLang="en-US" sz="1920" cap="none" dirty="0">
                <a:solidFill>
                  <a:schemeClr val="accent2"/>
                </a:solidFill>
                <a:latin typeface="Verdana" panose="020B0604030504040204" pitchFamily="34" charset="0"/>
              </a:rPr>
              <a:t>/</a:t>
            </a:r>
            <a:r>
              <a:rPr lang="en-US" altLang="en-US" sz="1920" cap="none" dirty="0" err="1">
                <a:solidFill>
                  <a:schemeClr val="accent2"/>
                </a:solidFill>
                <a:latin typeface="Verdana" panose="020B0604030504040204" pitchFamily="34" charset="0"/>
              </a:rPr>
              <a:t>mereakadeemia</a:t>
            </a:r>
            <a:endParaRPr lang="en-US" altLang="en-US" sz="1920" cap="none" dirty="0">
              <a:solidFill>
                <a:schemeClr val="accent2"/>
              </a:solidFill>
            </a:endParaRPr>
          </a:p>
          <a:p>
            <a:pPr>
              <a:lnSpc>
                <a:spcPct val="100000"/>
              </a:lnSpc>
              <a:spcBef>
                <a:spcPts val="0"/>
              </a:spcBef>
            </a:pPr>
            <a:endParaRPr lang="en-US" alt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F4029BF9-DC42-00D1-7CEA-4F3894B13569}"/>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FA03331-2ACE-F538-8232-A0DF92A28D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FD18AEE-8FF9-5410-B315-1C4634AFFF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85916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en-GB"/>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p:cNvSpPr>
            <a:spLocks noGrp="1"/>
          </p:cNvSpPr>
          <p:nvPr>
            <p:ph type="dt" sz="half" idx="10"/>
          </p:nvPr>
        </p:nvSpPr>
        <p:spPr/>
        <p:txBody>
          <a:bodyPr/>
          <a:lstStyle/>
          <a:p>
            <a:fld id="{A9EB906E-B0C1-4DA3-8BC7-2B2086BE024D}" type="datetimeFigureOut">
              <a:rPr lang="nb-NO" smtClean="0"/>
              <a:t>04.02.2026</a:t>
            </a:fld>
            <a:endParaRPr lang="nb-NO"/>
          </a:p>
        </p:txBody>
      </p:sp>
      <p:sp>
        <p:nvSpPr>
          <p:cNvPr id="5" name="Plassholder for bunntekst 4"/>
          <p:cNvSpPr>
            <a:spLocks noGrp="1"/>
          </p:cNvSpPr>
          <p:nvPr>
            <p:ph type="ftr" sz="quarter" idx="11"/>
          </p:nvPr>
        </p:nvSpPr>
        <p:spPr>
          <a:xfrm>
            <a:off x="4846320" y="7627621"/>
            <a:ext cx="4937760" cy="438150"/>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A6E6339C-DE17-4E4C-B690-AB7E8B8C7D3B}" type="slidenum">
              <a:rPr lang="nb-NO" smtClean="0"/>
              <a:t>‹#›</a:t>
            </a:fld>
            <a:endParaRPr lang="nb-NO"/>
          </a:p>
        </p:txBody>
      </p:sp>
    </p:spTree>
    <p:extLst>
      <p:ext uri="{BB962C8B-B14F-4D97-AF65-F5344CB8AC3E}">
        <p14:creationId xmlns:p14="http://schemas.microsoft.com/office/powerpoint/2010/main" val="4037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en-GB"/>
          </a:p>
        </p:txBody>
      </p:sp>
      <p:sp>
        <p:nvSpPr>
          <p:cNvPr id="3" name="Plassholder for innhold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innhold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lassholder for dato 4"/>
          <p:cNvSpPr>
            <a:spLocks noGrp="1"/>
          </p:cNvSpPr>
          <p:nvPr>
            <p:ph type="dt" sz="half" idx="10"/>
          </p:nvPr>
        </p:nvSpPr>
        <p:spPr/>
        <p:txBody>
          <a:bodyPr/>
          <a:lstStyle/>
          <a:p>
            <a:fld id="{A9EB906E-B0C1-4DA3-8BC7-2B2086BE024D}" type="datetimeFigureOut">
              <a:rPr lang="nb-NO" smtClean="0"/>
              <a:t>04.02.2026</a:t>
            </a:fld>
            <a:endParaRPr lang="nb-NO"/>
          </a:p>
        </p:txBody>
      </p:sp>
      <p:sp>
        <p:nvSpPr>
          <p:cNvPr id="6" name="Plassholder for bunntekst 5"/>
          <p:cNvSpPr>
            <a:spLocks noGrp="1"/>
          </p:cNvSpPr>
          <p:nvPr>
            <p:ph type="ftr" sz="quarter" idx="11"/>
          </p:nvPr>
        </p:nvSpPr>
        <p:spPr>
          <a:xfrm>
            <a:off x="4846320" y="7627621"/>
            <a:ext cx="4937760" cy="438150"/>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A6E6339C-DE17-4E4C-B690-AB7E8B8C7D3B}" type="slidenum">
              <a:rPr lang="nb-NO" smtClean="0"/>
              <a:t>‹#›</a:t>
            </a:fld>
            <a:endParaRPr lang="nb-NO"/>
          </a:p>
        </p:txBody>
      </p:sp>
    </p:spTree>
    <p:extLst>
      <p:ext uri="{BB962C8B-B14F-4D97-AF65-F5344CB8AC3E}">
        <p14:creationId xmlns:p14="http://schemas.microsoft.com/office/powerpoint/2010/main" val="315877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de-DE"/>
              <a:t>Mastertitelformat bearbeiten</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de-DE"/>
              <a:t>Master-Untertitelformat bearbeiten</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6D14DBF4-6D6B-4984-8D76-D88D7B1E1E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84630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3078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558" y="-36008"/>
            <a:ext cx="7277392" cy="8255864"/>
          </a:xfrm>
          <a:prstGeom prst="rect">
            <a:avLst/>
          </a:prstGeom>
        </p:spPr>
      </p:pic>
      <p:sp>
        <p:nvSpPr>
          <p:cNvPr id="2" name="Title 1"/>
          <p:cNvSpPr>
            <a:spLocks noGrp="1"/>
          </p:cNvSpPr>
          <p:nvPr>
            <p:ph type="ctrTitle" hasCustomPrompt="1"/>
          </p:nvPr>
        </p:nvSpPr>
        <p:spPr>
          <a:xfrm>
            <a:off x="8543868" y="868128"/>
            <a:ext cx="5188111" cy="3094862"/>
          </a:xfrm>
        </p:spPr>
        <p:txBody>
          <a:bodyPr anchor="b">
            <a:normAutofit/>
          </a:bodyPr>
          <a:lstStyle>
            <a:lvl1pPr algn="l">
              <a:lnSpc>
                <a:spcPct val="90000"/>
              </a:lnSpc>
              <a:defRPr sz="7200" spc="-6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8553783" y="6298601"/>
            <a:ext cx="5188111" cy="1210710"/>
          </a:xfrm>
        </p:spPr>
        <p:txBody>
          <a:bodyPr lIns="91440" rIns="91440">
            <a:normAutofit/>
          </a:bodyPr>
          <a:lstStyle>
            <a:lvl1pPr marL="0" indent="0" algn="l">
              <a:spcBef>
                <a:spcPts val="0"/>
              </a:spcBef>
              <a:spcAft>
                <a:spcPts val="0"/>
              </a:spcAft>
              <a:buNone/>
              <a:defRPr sz="1920" cap="all" spc="120" baseline="0">
                <a:solidFill>
                  <a:schemeClr val="tx1"/>
                </a:solidFill>
                <a:latin typeface="+mn-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681"/>
            <a:ext cx="7008876" cy="823473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543129" y="4048218"/>
            <a:ext cx="5188111" cy="1210711"/>
          </a:xfrm>
        </p:spPr>
        <p:txBody>
          <a:bodyPr lIns="91440" rIns="91440">
            <a:noAutofit/>
          </a:bodyPr>
          <a:lstStyle>
            <a:lvl1pPr marL="0" indent="0">
              <a:buNone/>
              <a:defRPr sz="7200" b="1">
                <a:solidFill>
                  <a:schemeClr val="tx2"/>
                </a:solidFill>
              </a:defRPr>
            </a:lvl1pPr>
            <a:lvl2pPr marL="241402" indent="0">
              <a:buNone/>
              <a:defRPr/>
            </a:lvl2pPr>
            <a:lvl3pPr marL="460858" indent="0">
              <a:buNone/>
              <a:defRPr/>
            </a:lvl3pPr>
            <a:lvl4pPr marL="680314" indent="0">
              <a:buNone/>
              <a:defRPr/>
            </a:lvl4pPr>
            <a:lvl5pPr marL="899770"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5471467" y="-12798"/>
            <a:ext cx="2316173" cy="82527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3BFD4C7-9C22-E8F3-26F8-B9FD73F57504}"/>
              </a:ext>
            </a:extLst>
          </p:cNvPr>
          <p:cNvGrpSpPr/>
          <p:nvPr userDrawn="1"/>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0A9362C1-F84D-F59A-D0AE-C75D13B285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7AAB01AD-EF6D-3770-9C4F-177DFD46EA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19755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de-DE"/>
              <a:t>Mastertitelformat bearbeiten</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04316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94944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de-DE"/>
              <a:t>Mastertitelformat bearbeiten</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08292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74707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277254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046612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57013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61854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9794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de-DE"/>
              <a:t>Mastertitelformat bearbeiten</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de-DE"/>
              <a:t>Master-Untertitelformat bearbeiten</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6D14DBF4-6D6B-4984-8D76-D88D7B1E1E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60249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6459083" y="2691"/>
            <a:ext cx="8168291" cy="8234977"/>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8364392" y="2015060"/>
            <a:ext cx="5744252" cy="1821978"/>
          </a:xfrm>
        </p:spPr>
        <p:txBody>
          <a:bodyPr anchor="b">
            <a:normAutofit/>
          </a:bodyPr>
          <a:lstStyle>
            <a:lvl1pPr algn="l">
              <a:lnSpc>
                <a:spcPct val="90000"/>
              </a:lnSpc>
              <a:defRPr sz="7200" spc="12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35399" y="-2683"/>
            <a:ext cx="8176949" cy="8245314"/>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8364391" y="4498750"/>
            <a:ext cx="5744254" cy="2709616"/>
          </a:xfrm>
        </p:spPr>
        <p:txBody>
          <a:bodyPr lIns="91440" tIns="0">
            <a:normAutofit/>
          </a:bodyPr>
          <a:lstStyle>
            <a:lvl1pPr marL="0" indent="0">
              <a:spcBef>
                <a:spcPts val="0"/>
              </a:spcBef>
              <a:spcAft>
                <a:spcPts val="0"/>
              </a:spcAft>
              <a:buFont typeface="Courier New" panose="02070309020205020404" pitchFamily="49" charset="0"/>
              <a:buNone/>
              <a:defRPr sz="1920">
                <a:solidFill>
                  <a:schemeClr val="bg1"/>
                </a:solidFill>
              </a:defRPr>
            </a:lvl1pPr>
            <a:lvl2pPr marL="329184" indent="-329184">
              <a:buFont typeface="Courier New" panose="02070309020205020404" pitchFamily="49" charset="0"/>
              <a:buChar char="o"/>
              <a:defRPr sz="1440">
                <a:solidFill>
                  <a:schemeClr val="bg1"/>
                </a:solidFill>
              </a:defRPr>
            </a:lvl2pPr>
            <a:lvl3pPr marL="329184" indent="-329184">
              <a:buFont typeface="Courier New" panose="02070309020205020404" pitchFamily="49" charset="0"/>
              <a:buChar char="o"/>
              <a:defRPr sz="1260">
                <a:solidFill>
                  <a:schemeClr val="bg1"/>
                </a:solidFill>
              </a:defRPr>
            </a:lvl3pPr>
            <a:lvl4pPr marL="329184" indent="-329184">
              <a:buFont typeface="Courier New" panose="02070309020205020404" pitchFamily="49" charset="0"/>
              <a:buChar char="o"/>
              <a:defRPr sz="1260">
                <a:solidFill>
                  <a:schemeClr val="bg1"/>
                </a:solidFill>
              </a:defRPr>
            </a:lvl4pPr>
            <a:lvl5pPr marL="329184" indent="-329184">
              <a:buFont typeface="Courier New" panose="02070309020205020404" pitchFamily="49" charset="0"/>
              <a:buChar char="o"/>
              <a:defRPr sz="1260">
                <a:solidFill>
                  <a:schemeClr val="bg1"/>
                </a:solidFill>
              </a:defRPr>
            </a:lvl5pPr>
          </a:lstStyle>
          <a:p>
            <a:pPr lvl="0"/>
            <a:r>
              <a:rPr lang="en-US" dirty="0"/>
              <a:t>Click to add text</a:t>
            </a:r>
          </a:p>
        </p:txBody>
      </p:sp>
      <p:grpSp>
        <p:nvGrpSpPr>
          <p:cNvPr id="3" name="Group 2">
            <a:extLst>
              <a:ext uri="{FF2B5EF4-FFF2-40B4-BE49-F238E27FC236}">
                <a16:creationId xmlns:a16="http://schemas.microsoft.com/office/drawing/2014/main" id="{2D1226B1-E438-B98C-74AA-15297E2869AC}"/>
              </a:ext>
            </a:extLst>
          </p:cNvPr>
          <p:cNvGrpSpPr/>
          <p:nvPr userDrawn="1"/>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0E1D0B9D-63B5-DAC2-ED23-816BD7F9EB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BD38B8C8-0F76-05A7-0A45-65FC84BF9C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569132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937400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de-DE"/>
              <a:t>Mastertitelformat bearbeiten</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95697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735491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de-DE"/>
              <a:t>Mastertitelformat bearbeiten</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236661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506244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65811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639563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684479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80183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8305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19"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10" name="Freeform 9"/>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dirty="0"/>
          </a:p>
        </p:txBody>
      </p:sp>
      <p:sp>
        <p:nvSpPr>
          <p:cNvPr id="6" name="TextBox 5"/>
          <p:cNvSpPr txBox="1">
            <a:spLocks noChangeArrowheads="1"/>
          </p:cNvSpPr>
          <p:nvPr userDrawn="1"/>
        </p:nvSpPr>
        <p:spPr bwMode="auto">
          <a:xfrm>
            <a:off x="1" y="-1190625"/>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z="2160"/>
          </a:p>
        </p:txBody>
      </p:sp>
      <p:sp>
        <p:nvSpPr>
          <p:cNvPr id="11" name="Text Placeholder 17"/>
          <p:cNvSpPr>
            <a:spLocks noGrp="1"/>
          </p:cNvSpPr>
          <p:nvPr>
            <p:ph type="body" sz="quarter" idx="12" hasCustomPrompt="1"/>
          </p:nvPr>
        </p:nvSpPr>
        <p:spPr>
          <a:xfrm>
            <a:off x="1130731" y="5366545"/>
            <a:ext cx="10670875" cy="616321"/>
          </a:xfrm>
          <a:prstGeom prst="rect">
            <a:avLst/>
          </a:prstGeom>
          <a:noFill/>
        </p:spPr>
        <p:txBody>
          <a:bodyPr lIns="0" tIns="0" rIns="0" bIns="0">
            <a:noAutofit/>
          </a:bodyPr>
          <a:lstStyle>
            <a:lvl1pPr marL="0" marR="0" indent="0" algn="l" defTabSz="1097280" rtl="0" eaLnBrk="1" fontAlgn="auto" latinLnBrk="0" hangingPunct="1">
              <a:lnSpc>
                <a:spcPct val="90000"/>
              </a:lnSpc>
              <a:spcBef>
                <a:spcPts val="1200"/>
              </a:spcBef>
              <a:spcAft>
                <a:spcPts val="0"/>
              </a:spcAft>
              <a:buClrTx/>
              <a:buSzTx/>
              <a:buFont typeface="Arial"/>
              <a:buNone/>
              <a:tabLst/>
              <a:defRPr sz="3840" b="1" i="0" cap="all" baseline="0">
                <a:solidFill>
                  <a:schemeClr val="accent5"/>
                </a:solidFill>
                <a:latin typeface="Verdana" charset="0"/>
              </a:defRPr>
            </a:lvl1pPr>
          </a:lstStyle>
          <a:p>
            <a:r>
              <a:rPr lang="et-EE" sz="4320" dirty="0" err="1"/>
              <a:t>Presentation</a:t>
            </a:r>
            <a:r>
              <a:rPr lang="et-EE" sz="4320" dirty="0"/>
              <a:t> TITLE</a:t>
            </a:r>
            <a:endParaRPr lang="et-EE" sz="4320" dirty="0">
              <a:solidFill>
                <a:schemeClr val="accent1"/>
              </a:solidFill>
            </a:endParaRPr>
          </a:p>
        </p:txBody>
      </p:sp>
      <p:sp>
        <p:nvSpPr>
          <p:cNvPr id="12" name="Text Placeholder 19"/>
          <p:cNvSpPr>
            <a:spLocks noGrp="1"/>
          </p:cNvSpPr>
          <p:nvPr>
            <p:ph type="body" sz="quarter" idx="13" hasCustomPrompt="1"/>
          </p:nvPr>
        </p:nvSpPr>
        <p:spPr>
          <a:xfrm>
            <a:off x="1157494" y="6949441"/>
            <a:ext cx="5686242" cy="939289"/>
          </a:xfrm>
          <a:prstGeom prst="rect">
            <a:avLst/>
          </a:prstGeom>
        </p:spPr>
        <p:txBody>
          <a:bodyPr lIns="0" tIns="0" rIns="0" bIns="0">
            <a:no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2400" baseline="0">
                <a:solidFill>
                  <a:srgbClr val="332B60"/>
                </a:solidFill>
                <a:latin typeface="Verdana" charset="0"/>
              </a:defRPr>
            </a:lvl1pPr>
          </a:lstStyle>
          <a:p>
            <a:pPr>
              <a:lnSpc>
                <a:spcPct val="100000"/>
              </a:lnSpc>
              <a:spcBef>
                <a:spcPts val="0"/>
              </a:spcBef>
            </a:pPr>
            <a:r>
              <a:rPr lang="et-EE" sz="2160" dirty="0" err="1"/>
              <a:t>First</a:t>
            </a:r>
            <a:r>
              <a:rPr lang="et-EE" sz="2160" dirty="0"/>
              <a:t> </a:t>
            </a:r>
            <a:r>
              <a:rPr lang="et-EE" sz="2160" dirty="0" err="1"/>
              <a:t>Name</a:t>
            </a:r>
            <a:r>
              <a:rPr lang="et-EE" sz="2160" dirty="0"/>
              <a:t> Last </a:t>
            </a:r>
            <a:r>
              <a:rPr lang="et-EE" sz="2160" dirty="0" err="1"/>
              <a:t>Name</a:t>
            </a:r>
            <a:br>
              <a:rPr lang="et-EE" sz="2160" dirty="0"/>
            </a:br>
            <a:r>
              <a:rPr lang="et-EE" sz="2160" dirty="0" err="1"/>
              <a:t>Name</a:t>
            </a:r>
            <a:r>
              <a:rPr lang="et-EE" sz="2160" dirty="0"/>
              <a:t> of </a:t>
            </a:r>
            <a:r>
              <a:rPr lang="et-EE" sz="2160" dirty="0" err="1"/>
              <a:t>Faculty</a:t>
            </a:r>
            <a:r>
              <a:rPr lang="et-EE" sz="2160" dirty="0"/>
              <a:t> / </a:t>
            </a:r>
            <a:r>
              <a:rPr lang="et-EE" sz="2160" dirty="0" err="1"/>
              <a:t>Institute</a:t>
            </a:r>
            <a:endParaRPr lang="et-EE" sz="2160" dirty="0"/>
          </a:p>
          <a:p>
            <a:pPr>
              <a:lnSpc>
                <a:spcPct val="100000"/>
              </a:lnSpc>
              <a:spcBef>
                <a:spcPts val="0"/>
              </a:spcBef>
            </a:pPr>
            <a:r>
              <a:rPr lang="en-US" sz="2160" dirty="0"/>
              <a:t>Estonian Maritime Academy</a:t>
            </a:r>
            <a:endParaRPr lang="et-EE" sz="2160" dirty="0"/>
          </a:p>
        </p:txBody>
      </p:sp>
      <p:sp>
        <p:nvSpPr>
          <p:cNvPr id="14" name="TextBox 13"/>
          <p:cNvSpPr txBox="1"/>
          <p:nvPr userDrawn="1"/>
        </p:nvSpPr>
        <p:spPr>
          <a:xfrm>
            <a:off x="10388259" y="7508693"/>
            <a:ext cx="3209026" cy="424732"/>
          </a:xfrm>
          <a:prstGeom prst="rect">
            <a:avLst/>
          </a:prstGeom>
          <a:noFill/>
        </p:spPr>
        <p:txBody>
          <a:bodyPr wrap="square" rtlCol="0">
            <a:spAutoFit/>
          </a:bodyPr>
          <a:lstStyle/>
          <a:p>
            <a:pPr algn="r"/>
            <a:r>
              <a:rPr lang="et-EE" sz="2160" dirty="0">
                <a:solidFill>
                  <a:srgbClr val="332B60"/>
                </a:solidFill>
                <a:latin typeface="+mn-lt"/>
              </a:rPr>
              <a:t>DD.MM.YYYY</a:t>
            </a:r>
          </a:p>
        </p:txBody>
      </p:sp>
      <p:sp>
        <p:nvSpPr>
          <p:cNvPr id="16" name="Text Placeholder 17"/>
          <p:cNvSpPr>
            <a:spLocks noGrp="1"/>
          </p:cNvSpPr>
          <p:nvPr>
            <p:ph type="body" sz="quarter" idx="14" hasCustomPrompt="1"/>
          </p:nvPr>
        </p:nvSpPr>
        <p:spPr>
          <a:xfrm>
            <a:off x="1130731" y="5954080"/>
            <a:ext cx="10670875" cy="577712"/>
          </a:xfrm>
          <a:prstGeom prst="rect">
            <a:avLst/>
          </a:prstGeom>
          <a:noFill/>
        </p:spPr>
        <p:txBody>
          <a:bodyPr lIns="0" tIns="0" rIns="0" bIns="0">
            <a:noAutofit/>
          </a:bodyPr>
          <a:lstStyle>
            <a:lvl1pPr marL="0" marR="0" indent="0" algn="l" defTabSz="1097280" rtl="0" eaLnBrk="1" fontAlgn="auto" latinLnBrk="0" hangingPunct="1">
              <a:lnSpc>
                <a:spcPct val="90000"/>
              </a:lnSpc>
              <a:spcBef>
                <a:spcPts val="1200"/>
              </a:spcBef>
              <a:spcAft>
                <a:spcPts val="0"/>
              </a:spcAft>
              <a:buClrTx/>
              <a:buSzTx/>
              <a:buFont typeface="Arial"/>
              <a:buNone/>
              <a:tabLst/>
              <a:defRPr sz="3840" b="1" i="0" cap="all" baseline="0">
                <a:ln>
                  <a:noFill/>
                </a:ln>
                <a:solidFill>
                  <a:schemeClr val="accent4"/>
                </a:solidFill>
                <a:latin typeface="Verdana" charset="0"/>
              </a:defRPr>
            </a:lvl1pPr>
          </a:lstStyle>
          <a:p>
            <a:r>
              <a:rPr lang="et-EE" sz="4320" dirty="0">
                <a:solidFill>
                  <a:schemeClr val="accent4"/>
                </a:solidFill>
              </a:rPr>
              <a:t>ON TWO LINES IF NECESSARY</a:t>
            </a:r>
            <a:endParaRPr lang="et-EE" sz="4320" dirty="0">
              <a:solidFill>
                <a:schemeClr val="accent1"/>
              </a:solidFill>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42D4AF3D-EA0A-62E0-67B2-394E3E278E48}"/>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06EB1869-D515-4D54-EC67-CBE078E5E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ED91DF85-A054-E4A4-99F0-035EF39D2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119495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7705498"/>
            <a:ext cx="1024837" cy="438150"/>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600" b="1" i="0" smtClean="0">
                <a:latin typeface="Arial"/>
                <a:cs typeface="Arial"/>
              </a:rPr>
              <a:pPr algn="ctr"/>
              <a:t>‹#›</a:t>
            </a:fld>
            <a:endParaRPr lang="nb-NO" sz="1600" b="1" i="0" dirty="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1571510" y="329568"/>
            <a:ext cx="12290425" cy="842077"/>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1571510" y="1510234"/>
            <a:ext cx="12290425" cy="619526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3231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0" y="659130"/>
            <a:ext cx="12593420" cy="97306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21" name="Text Placeholder 11"/>
          <p:cNvSpPr>
            <a:spLocks noGrp="1"/>
          </p:cNvSpPr>
          <p:nvPr>
            <p:ph type="body" sz="quarter" idx="14" hasCustomPrompt="1"/>
          </p:nvPr>
        </p:nvSpPr>
        <p:spPr>
          <a:xfrm>
            <a:off x="2606040" y="1954531"/>
            <a:ext cx="10562690" cy="4968240"/>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lang="en-US" altLang="en-US" sz="2160" smtClean="0">
                <a:solidFill>
                  <a:srgbClr val="332B60"/>
                </a:solidFill>
              </a:defRPr>
            </a:lvl1pPr>
            <a:lvl2pPr marL="891540" indent="-342900">
              <a:buClr>
                <a:srgbClr val="4FBFD3"/>
              </a:buClr>
              <a:buFont typeface="Wingdings" panose="05000000000000000000" pitchFamily="2" charset="2"/>
              <a:buChar char="§"/>
              <a:defRPr sz="2160" baseline="0">
                <a:solidFill>
                  <a:srgbClr val="332B60"/>
                </a:solidFill>
              </a:defRPr>
            </a:lvl2pPr>
            <a:lvl3pPr marL="14401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3pPr>
            <a:lvl4pPr marL="1920240" indent="-274320">
              <a:buClr>
                <a:srgbClr val="4FBFD3"/>
              </a:buClr>
              <a:buFont typeface="Wingdings" panose="05000000000000000000" pitchFamily="2" charset="2"/>
              <a:buChar char="§"/>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5pPr>
            <a:lvl6pPr marL="2674620" marR="0" indent="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None/>
              <a:tabLst/>
              <a:defRPr sz="2160">
                <a:solidFill>
                  <a:srgbClr val="332B60"/>
                </a:solidFill>
              </a:defRPr>
            </a:lvl6pPr>
            <a:lvl7pPr>
              <a:defRPr sz="2160">
                <a:solidFill>
                  <a:srgbClr val="332B60"/>
                </a:solidFill>
              </a:defRPr>
            </a:lvl7pPr>
          </a:lstStyle>
          <a:p>
            <a:pPr lvl="0"/>
            <a:r>
              <a:rPr lang="et-EE" dirty="0"/>
              <a:t>Vivamus </a:t>
            </a:r>
            <a:r>
              <a:rPr lang="et-EE" dirty="0" err="1"/>
              <a:t>hendrerit</a:t>
            </a:r>
            <a:r>
              <a:rPr lang="et-EE" dirty="0"/>
              <a:t>. </a:t>
            </a:r>
            <a:r>
              <a:rPr lang="et-EE" dirty="0" err="1"/>
              <a:t>Proin</a:t>
            </a:r>
            <a:r>
              <a:rPr lang="et-EE" dirty="0"/>
              <a:t> </a:t>
            </a:r>
            <a:r>
              <a:rPr lang="et-EE" dirty="0" err="1"/>
              <a:t>dapibus</a:t>
            </a:r>
            <a:r>
              <a:rPr lang="et-EE" dirty="0"/>
              <a:t>. Praesent </a:t>
            </a:r>
            <a:r>
              <a:rPr lang="et-EE" dirty="0" err="1"/>
              <a:t>ultrice</a:t>
            </a:r>
            <a:r>
              <a:rPr lang="et-EE" dirty="0"/>
              <a:t> </a:t>
            </a:r>
            <a:r>
              <a:rPr lang="et-EE" dirty="0" err="1"/>
              <a:t>ces</a:t>
            </a:r>
            <a:r>
              <a:rPr lang="et-EE" dirty="0"/>
              <a:t> </a:t>
            </a:r>
            <a:r>
              <a:rPr lang="et-EE" dirty="0" err="1"/>
              <a:t>nulla</a:t>
            </a:r>
            <a:r>
              <a:rPr lang="et-EE" dirty="0"/>
              <a:t> </a:t>
            </a:r>
            <a:r>
              <a:rPr lang="et-EE" dirty="0" err="1"/>
              <a:t>sit</a:t>
            </a:r>
            <a:r>
              <a:rPr lang="et-EE" dirty="0"/>
              <a:t> amet </a:t>
            </a:r>
            <a:r>
              <a:rPr lang="et-EE" dirty="0" err="1"/>
              <a:t>lacus</a:t>
            </a:r>
            <a:r>
              <a:rPr lang="et-EE" dirty="0"/>
              <a:t>.</a:t>
            </a:r>
          </a:p>
          <a:p>
            <a:pPr lvl="1"/>
            <a:r>
              <a:rPr lang="et-EE" dirty="0" err="1"/>
              <a:t>Ut</a:t>
            </a:r>
            <a:r>
              <a:rPr lang="et-EE" dirty="0"/>
              <a:t> </a:t>
            </a:r>
            <a:r>
              <a:rPr lang="et-EE" dirty="0" err="1"/>
              <a:t>vitae</a:t>
            </a:r>
            <a:r>
              <a:rPr lang="et-EE" dirty="0"/>
              <a:t> </a:t>
            </a:r>
            <a:r>
              <a:rPr lang="et-EE" dirty="0" err="1"/>
              <a:t>nunc</a:t>
            </a:r>
            <a:r>
              <a:rPr lang="et-EE" dirty="0"/>
              <a:t> non pede </a:t>
            </a:r>
            <a:r>
              <a:rPr lang="et-EE" dirty="0" err="1"/>
              <a:t>tristique</a:t>
            </a:r>
            <a:r>
              <a:rPr lang="et-EE" dirty="0"/>
              <a:t> </a:t>
            </a:r>
            <a:r>
              <a:rPr lang="et-EE" dirty="0" err="1"/>
              <a:t>sagittis</a:t>
            </a:r>
            <a:r>
              <a:rPr lang="et-EE" dirty="0"/>
              <a:t>. </a:t>
            </a:r>
            <a:r>
              <a:rPr lang="et-EE" dirty="0" err="1"/>
              <a:t>Aliquam</a:t>
            </a:r>
            <a:r>
              <a:rPr lang="et-EE" dirty="0"/>
              <a:t> </a:t>
            </a:r>
            <a:r>
              <a:rPr lang="et-EE" dirty="0" err="1"/>
              <a:t>imperdiet</a:t>
            </a:r>
            <a:r>
              <a:rPr lang="et-EE" dirty="0"/>
              <a:t> </a:t>
            </a:r>
            <a:r>
              <a:rPr lang="et-EE" dirty="0" err="1"/>
              <a:t>elit</a:t>
            </a:r>
            <a:r>
              <a:rPr lang="et-EE" dirty="0"/>
              <a:t> </a:t>
            </a:r>
            <a:r>
              <a:rPr lang="et-EE" dirty="0" err="1"/>
              <a:t>vel</a:t>
            </a:r>
            <a:r>
              <a:rPr lang="et-EE" dirty="0"/>
              <a:t> </a:t>
            </a:r>
            <a:r>
              <a:rPr lang="et-EE" dirty="0" err="1"/>
              <a:t>justo</a:t>
            </a:r>
            <a:r>
              <a:rPr lang="et-EE" dirty="0"/>
              <a:t>. </a:t>
            </a:r>
            <a:r>
              <a:rPr lang="et-EE" dirty="0" err="1"/>
              <a:t>Quisque</a:t>
            </a:r>
            <a:r>
              <a:rPr lang="et-EE" dirty="0"/>
              <a:t> </a:t>
            </a:r>
            <a:r>
              <a:rPr lang="et-EE" dirty="0" err="1"/>
              <a:t>porttitor</a:t>
            </a:r>
            <a:r>
              <a:rPr lang="et-EE" dirty="0"/>
              <a:t> </a:t>
            </a:r>
            <a:r>
              <a:rPr lang="et-EE" dirty="0" err="1"/>
              <a:t>imperiandiet</a:t>
            </a:r>
            <a:r>
              <a:rPr lang="et-EE" dirty="0"/>
              <a:t> </a:t>
            </a:r>
            <a:r>
              <a:rPr lang="et-EE" dirty="0" err="1"/>
              <a:t>qua</a:t>
            </a:r>
            <a:r>
              <a:rPr lang="et-EE" dirty="0"/>
              <a:t>.</a:t>
            </a:r>
          </a:p>
          <a:p>
            <a:pPr lvl="2"/>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3"/>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4"/>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0"/>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lvl="0"/>
            <a:endParaRPr lang="et-EE" dirty="0"/>
          </a:p>
        </p:txBody>
      </p:sp>
    </p:spTree>
    <p:extLst>
      <p:ext uri="{BB962C8B-B14F-4D97-AF65-F5344CB8AC3E}">
        <p14:creationId xmlns:p14="http://schemas.microsoft.com/office/powerpoint/2010/main" val="39590214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0" y="659130"/>
            <a:ext cx="12593420" cy="97306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21" name="Text Placeholder 11"/>
          <p:cNvSpPr>
            <a:spLocks noGrp="1"/>
          </p:cNvSpPr>
          <p:nvPr>
            <p:ph type="body" sz="quarter" idx="14" hasCustomPrompt="1"/>
          </p:nvPr>
        </p:nvSpPr>
        <p:spPr>
          <a:xfrm>
            <a:off x="2606040" y="1954531"/>
            <a:ext cx="10562690" cy="4968240"/>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lang="en-US" altLang="en-US" sz="2160" smtClean="0">
                <a:solidFill>
                  <a:srgbClr val="332B60"/>
                </a:solidFill>
              </a:defRPr>
            </a:lvl1pPr>
            <a:lvl2pPr marL="891540" indent="-342900">
              <a:buClr>
                <a:srgbClr val="4FBFD3"/>
              </a:buClr>
              <a:buFont typeface="Wingdings" panose="05000000000000000000" pitchFamily="2" charset="2"/>
              <a:buChar char="§"/>
              <a:defRPr sz="2160" baseline="0">
                <a:solidFill>
                  <a:srgbClr val="332B60"/>
                </a:solidFill>
              </a:defRPr>
            </a:lvl2pPr>
            <a:lvl3pPr marL="14401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3pPr>
            <a:lvl4pPr marL="1920240" indent="-274320">
              <a:buClr>
                <a:srgbClr val="4FBFD3"/>
              </a:buClr>
              <a:buFont typeface="Wingdings" panose="05000000000000000000" pitchFamily="2" charset="2"/>
              <a:buChar char="§"/>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5pPr>
            <a:lvl6pPr marL="2674620" marR="0" indent="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None/>
              <a:tabLst/>
              <a:defRPr sz="2160">
                <a:solidFill>
                  <a:srgbClr val="332B60"/>
                </a:solidFill>
              </a:defRPr>
            </a:lvl6pPr>
            <a:lvl7pPr>
              <a:defRPr sz="2160">
                <a:solidFill>
                  <a:srgbClr val="332B60"/>
                </a:solidFill>
              </a:defRPr>
            </a:lvl7pPr>
          </a:lstStyle>
          <a:p>
            <a:pPr lvl="0"/>
            <a:r>
              <a:rPr lang="et-EE" dirty="0"/>
              <a:t>Vivamus </a:t>
            </a:r>
            <a:r>
              <a:rPr lang="et-EE" dirty="0" err="1"/>
              <a:t>hendrerit</a:t>
            </a:r>
            <a:r>
              <a:rPr lang="et-EE" dirty="0"/>
              <a:t>. </a:t>
            </a:r>
            <a:r>
              <a:rPr lang="et-EE" dirty="0" err="1"/>
              <a:t>Proin</a:t>
            </a:r>
            <a:r>
              <a:rPr lang="et-EE" dirty="0"/>
              <a:t> </a:t>
            </a:r>
            <a:r>
              <a:rPr lang="et-EE" dirty="0" err="1"/>
              <a:t>dapibus</a:t>
            </a:r>
            <a:r>
              <a:rPr lang="et-EE" dirty="0"/>
              <a:t>. Praesent </a:t>
            </a:r>
            <a:r>
              <a:rPr lang="et-EE" dirty="0" err="1"/>
              <a:t>ultrice</a:t>
            </a:r>
            <a:r>
              <a:rPr lang="et-EE" dirty="0"/>
              <a:t> </a:t>
            </a:r>
            <a:r>
              <a:rPr lang="et-EE" dirty="0" err="1"/>
              <a:t>ces</a:t>
            </a:r>
            <a:r>
              <a:rPr lang="et-EE" dirty="0"/>
              <a:t> </a:t>
            </a:r>
            <a:r>
              <a:rPr lang="et-EE" dirty="0" err="1"/>
              <a:t>nulla</a:t>
            </a:r>
            <a:r>
              <a:rPr lang="et-EE" dirty="0"/>
              <a:t> </a:t>
            </a:r>
            <a:r>
              <a:rPr lang="et-EE" dirty="0" err="1"/>
              <a:t>sit</a:t>
            </a:r>
            <a:r>
              <a:rPr lang="et-EE" dirty="0"/>
              <a:t> amet </a:t>
            </a:r>
            <a:r>
              <a:rPr lang="et-EE" dirty="0" err="1"/>
              <a:t>lacus</a:t>
            </a:r>
            <a:r>
              <a:rPr lang="et-EE" dirty="0"/>
              <a:t>.</a:t>
            </a:r>
          </a:p>
          <a:p>
            <a:pPr lvl="1"/>
            <a:r>
              <a:rPr lang="et-EE" dirty="0" err="1"/>
              <a:t>Ut</a:t>
            </a:r>
            <a:r>
              <a:rPr lang="et-EE" dirty="0"/>
              <a:t> </a:t>
            </a:r>
            <a:r>
              <a:rPr lang="et-EE" dirty="0" err="1"/>
              <a:t>vitae</a:t>
            </a:r>
            <a:r>
              <a:rPr lang="et-EE" dirty="0"/>
              <a:t> </a:t>
            </a:r>
            <a:r>
              <a:rPr lang="et-EE" dirty="0" err="1"/>
              <a:t>nunc</a:t>
            </a:r>
            <a:r>
              <a:rPr lang="et-EE" dirty="0"/>
              <a:t> non pede </a:t>
            </a:r>
            <a:r>
              <a:rPr lang="et-EE" dirty="0" err="1"/>
              <a:t>tristique</a:t>
            </a:r>
            <a:r>
              <a:rPr lang="et-EE" dirty="0"/>
              <a:t> </a:t>
            </a:r>
            <a:r>
              <a:rPr lang="et-EE" dirty="0" err="1"/>
              <a:t>sagittis</a:t>
            </a:r>
            <a:r>
              <a:rPr lang="et-EE" dirty="0"/>
              <a:t>. </a:t>
            </a:r>
            <a:r>
              <a:rPr lang="et-EE" dirty="0" err="1"/>
              <a:t>Aliquam</a:t>
            </a:r>
            <a:r>
              <a:rPr lang="et-EE" dirty="0"/>
              <a:t> </a:t>
            </a:r>
            <a:r>
              <a:rPr lang="et-EE" dirty="0" err="1"/>
              <a:t>imperdiet</a:t>
            </a:r>
            <a:r>
              <a:rPr lang="et-EE" dirty="0"/>
              <a:t> </a:t>
            </a:r>
            <a:r>
              <a:rPr lang="et-EE" dirty="0" err="1"/>
              <a:t>elit</a:t>
            </a:r>
            <a:r>
              <a:rPr lang="et-EE" dirty="0"/>
              <a:t> </a:t>
            </a:r>
            <a:r>
              <a:rPr lang="et-EE" dirty="0" err="1"/>
              <a:t>vel</a:t>
            </a:r>
            <a:r>
              <a:rPr lang="et-EE" dirty="0"/>
              <a:t> </a:t>
            </a:r>
            <a:r>
              <a:rPr lang="et-EE" dirty="0" err="1"/>
              <a:t>justo</a:t>
            </a:r>
            <a:r>
              <a:rPr lang="et-EE" dirty="0"/>
              <a:t>. </a:t>
            </a:r>
            <a:r>
              <a:rPr lang="et-EE" dirty="0" err="1"/>
              <a:t>Quisque</a:t>
            </a:r>
            <a:r>
              <a:rPr lang="et-EE" dirty="0"/>
              <a:t> </a:t>
            </a:r>
            <a:r>
              <a:rPr lang="et-EE" dirty="0" err="1"/>
              <a:t>porttitor</a:t>
            </a:r>
            <a:r>
              <a:rPr lang="et-EE" dirty="0"/>
              <a:t> </a:t>
            </a:r>
            <a:r>
              <a:rPr lang="et-EE" dirty="0" err="1"/>
              <a:t>imperiandiet</a:t>
            </a:r>
            <a:r>
              <a:rPr lang="et-EE" dirty="0"/>
              <a:t> </a:t>
            </a:r>
            <a:r>
              <a:rPr lang="et-EE" dirty="0" err="1"/>
              <a:t>qua</a:t>
            </a:r>
            <a:r>
              <a:rPr lang="et-EE" dirty="0"/>
              <a:t>.</a:t>
            </a:r>
          </a:p>
          <a:p>
            <a:pPr lvl="2"/>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3"/>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4"/>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0"/>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lvl="0"/>
            <a:endParaRPr lang="et-EE" dirty="0"/>
          </a:p>
        </p:txBody>
      </p:sp>
    </p:spTree>
    <p:extLst>
      <p:ext uri="{BB962C8B-B14F-4D97-AF65-F5344CB8AC3E}">
        <p14:creationId xmlns:p14="http://schemas.microsoft.com/office/powerpoint/2010/main" val="2831583046"/>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1" y="659130"/>
            <a:ext cx="12593420" cy="96332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3000"/>
            </a:lvl2pPr>
          </a:lstStyle>
          <a:p>
            <a:pPr lvl="0"/>
            <a:r>
              <a:rPr lang="et-EE" dirty="0"/>
              <a:t>INTERMEDIATE SLIDE</a:t>
            </a:r>
          </a:p>
          <a:p>
            <a:pPr lvl="0"/>
            <a:r>
              <a:rPr lang="et-EE" dirty="0"/>
              <a:t>ON TWO LINES IF NECESSARY</a:t>
            </a:r>
            <a:endParaRPr lang="en-US" dirty="0"/>
          </a:p>
        </p:txBody>
      </p:sp>
      <p:sp>
        <p:nvSpPr>
          <p:cNvPr id="14" name="Chart Placeholder 13"/>
          <p:cNvSpPr>
            <a:spLocks noGrp="1"/>
          </p:cNvSpPr>
          <p:nvPr>
            <p:ph type="chart" sz="quarter" idx="15" hasCustomPrompt="1"/>
          </p:nvPr>
        </p:nvSpPr>
        <p:spPr>
          <a:xfrm>
            <a:off x="2620198" y="3893130"/>
            <a:ext cx="10548533" cy="303706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a chart</a:t>
            </a:r>
          </a:p>
        </p:txBody>
      </p:sp>
      <p:sp>
        <p:nvSpPr>
          <p:cNvPr id="16" name="Text Placeholder 15"/>
          <p:cNvSpPr>
            <a:spLocks noGrp="1"/>
          </p:cNvSpPr>
          <p:nvPr>
            <p:ph type="body" sz="quarter" idx="16" hasCustomPrompt="1"/>
          </p:nvPr>
        </p:nvSpPr>
        <p:spPr>
          <a:xfrm>
            <a:off x="2606040" y="2573992"/>
            <a:ext cx="10548533" cy="1082168"/>
          </a:xfrm>
          <a:prstGeom prst="rect">
            <a:avLst/>
          </a:prstGeom>
        </p:spPr>
        <p:txBody>
          <a:bodyPr lIns="0" tIns="0" rIns="0" bIns="0"/>
          <a:lstStyle>
            <a:lvl1pPr marL="274320" indent="-274320">
              <a:buClr>
                <a:schemeClr val="accent4"/>
              </a:buClr>
              <a:buFont typeface="Wingdings" panose="05000000000000000000" pitchFamily="2" charset="2"/>
              <a:buChar char="§"/>
              <a:defRPr sz="2160" baseline="0">
                <a:solidFill>
                  <a:srgbClr val="332B60"/>
                </a:solidFill>
                <a:latin typeface="Verdana" charset="0"/>
              </a:defRPr>
            </a:lvl1pPr>
            <a:lvl2pPr marL="891540" indent="-34290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645920" indent="0">
              <a:buFont typeface="Verdana" panose="020B0604030504040204" pitchFamily="34" charset="0"/>
              <a:buNone/>
              <a:defRPr/>
            </a:lvl4pPr>
          </a:lstStyle>
          <a:p>
            <a:pPr lvl="0"/>
            <a:r>
              <a:rPr lang="et-EE" dirty="0" err="1"/>
              <a:t>Edit</a:t>
            </a:r>
            <a:r>
              <a:rPr lang="et-EE" dirty="0"/>
              <a:t> </a:t>
            </a:r>
            <a:r>
              <a:rPr lang="et-EE" dirty="0" err="1"/>
              <a:t>text</a:t>
            </a:r>
            <a:r>
              <a:rPr lang="et-EE" dirty="0"/>
              <a:t> </a:t>
            </a:r>
            <a:r>
              <a:rPr lang="et-EE" dirty="0" err="1"/>
              <a:t>here</a:t>
            </a:r>
            <a:endParaRPr lang="et-EE" dirty="0"/>
          </a:p>
          <a:p>
            <a:pPr lvl="1"/>
            <a:r>
              <a:rPr lang="et-EE" dirty="0" err="1"/>
              <a:t>Edit</a:t>
            </a:r>
            <a:r>
              <a:rPr lang="et-EE" dirty="0"/>
              <a:t> </a:t>
            </a:r>
            <a:r>
              <a:rPr lang="et-EE" dirty="0" err="1"/>
              <a:t>text</a:t>
            </a:r>
            <a:r>
              <a:rPr lang="et-EE" dirty="0"/>
              <a:t> </a:t>
            </a:r>
            <a:r>
              <a:rPr lang="et-EE" dirty="0" err="1"/>
              <a:t>here</a:t>
            </a:r>
            <a:endParaRPr lang="et-EE" dirty="0"/>
          </a:p>
          <a:p>
            <a:pPr lvl="2"/>
            <a:r>
              <a:rPr lang="et-EE" dirty="0" err="1"/>
              <a:t>Edit</a:t>
            </a:r>
            <a:r>
              <a:rPr lang="et-EE" dirty="0"/>
              <a:t> </a:t>
            </a:r>
            <a:r>
              <a:rPr lang="et-EE" dirty="0" err="1"/>
              <a:t>text</a:t>
            </a:r>
            <a:r>
              <a:rPr lang="et-EE" dirty="0"/>
              <a:t> </a:t>
            </a:r>
            <a:r>
              <a:rPr lang="et-EE" dirty="0" err="1"/>
              <a:t>here</a:t>
            </a:r>
            <a:endParaRPr lang="et-EE" dirty="0"/>
          </a:p>
          <a:p>
            <a:pPr lvl="2"/>
            <a:endParaRPr lang="et-EE" dirty="0"/>
          </a:p>
        </p:txBody>
      </p:sp>
      <p:sp>
        <p:nvSpPr>
          <p:cNvPr id="7" name="Text Placeholder 11"/>
          <p:cNvSpPr>
            <a:spLocks noGrp="1"/>
          </p:cNvSpPr>
          <p:nvPr>
            <p:ph type="body" sz="quarter" idx="18" hasCustomPrompt="1"/>
          </p:nvPr>
        </p:nvSpPr>
        <p:spPr>
          <a:xfrm>
            <a:off x="2606040" y="1954532"/>
            <a:ext cx="10548533" cy="496403"/>
          </a:xfrm>
          <a:prstGeom prst="rect">
            <a:avLst/>
          </a:prstGeom>
        </p:spPr>
        <p:txBody>
          <a:bodyPr lIns="0" tIns="0" rIns="0" bIns="0"/>
          <a:lstStyle>
            <a:lvl1pPr marL="0" marR="0" indent="0" algn="l" defTabSz="1097280" rtl="0" eaLnBrk="1" fontAlgn="auto" latinLnBrk="0" hangingPunct="1">
              <a:lnSpc>
                <a:spcPct val="90000"/>
              </a:lnSpc>
              <a:spcBef>
                <a:spcPts val="1200"/>
              </a:spcBef>
              <a:spcAft>
                <a:spcPts val="0"/>
              </a:spcAft>
              <a:buClrTx/>
              <a:buSzTx/>
              <a:buFont typeface="Wingdings" panose="05000000000000000000" pitchFamily="2" charset="2"/>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6"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8" name="Straight Connector 7"/>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39665"/>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0" y="659131"/>
            <a:ext cx="12788264" cy="97306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12" name="Text Placeholder 11"/>
          <p:cNvSpPr>
            <a:spLocks noGrp="1"/>
          </p:cNvSpPr>
          <p:nvPr>
            <p:ph type="body" sz="quarter" idx="14" hasCustomPrompt="1"/>
          </p:nvPr>
        </p:nvSpPr>
        <p:spPr>
          <a:xfrm>
            <a:off x="2606040" y="1954531"/>
            <a:ext cx="10757534" cy="465638"/>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3" name="Picture Placeholder 2"/>
          <p:cNvSpPr>
            <a:spLocks noGrp="1"/>
          </p:cNvSpPr>
          <p:nvPr>
            <p:ph type="pic" sz="quarter" idx="16" hasCustomPrompt="1"/>
          </p:nvPr>
        </p:nvSpPr>
        <p:spPr>
          <a:xfrm>
            <a:off x="2606040" y="2635524"/>
            <a:ext cx="10757536" cy="428724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latin typeface="+mn-lt"/>
              </a:defRPr>
            </a:lvl1pPr>
          </a:lstStyle>
          <a:p>
            <a:pPr lvl="0"/>
            <a:r>
              <a:rPr lang="en-US" noProof="0" dirty="0"/>
              <a:t>Click the icon to add the picture</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6" name="Straight Connector 5"/>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6810"/>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2" y="659130"/>
            <a:ext cx="7331256"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12" name="Chart Placeholder 13"/>
          <p:cNvSpPr>
            <a:spLocks noGrp="1"/>
          </p:cNvSpPr>
          <p:nvPr>
            <p:ph type="chart" sz="quarter" idx="15" hasCustomPrompt="1"/>
          </p:nvPr>
        </p:nvSpPr>
        <p:spPr>
          <a:xfrm>
            <a:off x="8265796" y="659131"/>
            <a:ext cx="5097781"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latin typeface="+mn-lt"/>
              </a:defRPr>
            </a:lvl1pPr>
          </a:lstStyle>
          <a:p>
            <a:pPr lvl="0"/>
            <a:r>
              <a:rPr lang="en-US" noProof="0" dirty="0"/>
              <a:t>Click the icon to add a chart</a:t>
            </a:r>
          </a:p>
        </p:txBody>
      </p:sp>
      <p:sp>
        <p:nvSpPr>
          <p:cNvPr id="17" name="Text Placeholder 11"/>
          <p:cNvSpPr>
            <a:spLocks noGrp="1"/>
          </p:cNvSpPr>
          <p:nvPr>
            <p:ph type="body" sz="quarter" idx="16" hasCustomPrompt="1"/>
          </p:nvPr>
        </p:nvSpPr>
        <p:spPr>
          <a:xfrm>
            <a:off x="2606041" y="1954532"/>
            <a:ext cx="5222077" cy="4968239"/>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chemeClr val="accent4"/>
              </a:buClr>
              <a:buSzTx/>
              <a:buFont typeface="Wingdings" panose="05000000000000000000" pitchFamily="2" charset="2"/>
              <a:buChar char="§"/>
              <a:tabLst/>
              <a:defRPr sz="2160" baseline="0">
                <a:solidFill>
                  <a:srgbClr val="332B60"/>
                </a:solidFill>
                <a:latin typeface="Verdana" charset="0"/>
              </a:defRPr>
            </a:lvl1pPr>
            <a:lvl2pPr marL="822960" indent="-27432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92024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5pPr>
            <a:lvl6pPr marL="301752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6pPr>
            <a:lvl7pPr marL="356616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7pPr>
          </a:lstStyle>
          <a:p>
            <a:pPr lvl="0"/>
            <a:r>
              <a:rPr lang="et-EE" dirty="0" err="1"/>
              <a:t>Edit</a:t>
            </a:r>
            <a:r>
              <a:rPr lang="et-EE" dirty="0"/>
              <a:t> </a:t>
            </a:r>
            <a:r>
              <a:rPr lang="et-EE" dirty="0" err="1"/>
              <a:t>text</a:t>
            </a:r>
            <a:r>
              <a:rPr lang="et-EE" dirty="0"/>
              <a:t> </a:t>
            </a:r>
            <a:r>
              <a:rPr lang="et-EE" dirty="0" err="1"/>
              <a:t>here</a:t>
            </a:r>
            <a:endParaRPr lang="et-EE" dirty="0"/>
          </a:p>
          <a:p>
            <a:pPr lvl="1"/>
            <a:r>
              <a:rPr lang="et-EE" dirty="0" err="1"/>
              <a:t>Edit</a:t>
            </a:r>
            <a:r>
              <a:rPr lang="et-EE" dirty="0"/>
              <a:t> </a:t>
            </a:r>
            <a:r>
              <a:rPr lang="et-EE" dirty="0" err="1"/>
              <a:t>text</a:t>
            </a:r>
            <a:r>
              <a:rPr lang="et-EE" dirty="0"/>
              <a:t> </a:t>
            </a:r>
            <a:r>
              <a:rPr lang="et-EE" dirty="0" err="1"/>
              <a:t>here</a:t>
            </a:r>
            <a:endParaRPr lang="et-EE" dirty="0"/>
          </a:p>
          <a:p>
            <a:pPr lvl="2"/>
            <a:r>
              <a:rPr lang="et-EE" dirty="0" err="1"/>
              <a:t>Edit</a:t>
            </a:r>
            <a:r>
              <a:rPr lang="et-EE" dirty="0"/>
              <a:t> </a:t>
            </a:r>
            <a:r>
              <a:rPr lang="et-EE" dirty="0" err="1"/>
              <a:t>text</a:t>
            </a:r>
            <a:r>
              <a:rPr lang="et-EE" dirty="0"/>
              <a:t> </a:t>
            </a:r>
            <a:r>
              <a:rPr lang="et-EE" dirty="0" err="1"/>
              <a:t>here</a:t>
            </a:r>
            <a:endParaRPr lang="et-EE" dirty="0"/>
          </a:p>
          <a:p>
            <a:pPr lvl="3"/>
            <a:r>
              <a:rPr lang="et-EE" dirty="0" err="1"/>
              <a:t>Edit</a:t>
            </a:r>
            <a:r>
              <a:rPr lang="et-EE" dirty="0"/>
              <a:t> </a:t>
            </a:r>
            <a:r>
              <a:rPr lang="et-EE" dirty="0" err="1"/>
              <a:t>text</a:t>
            </a:r>
            <a:r>
              <a:rPr lang="et-EE" dirty="0"/>
              <a:t> </a:t>
            </a:r>
            <a:r>
              <a:rPr lang="et-EE" dirty="0" err="1"/>
              <a:t>here</a:t>
            </a:r>
            <a:endParaRPr lang="et-EE" dirty="0"/>
          </a:p>
          <a:p>
            <a:pPr lvl="4"/>
            <a:r>
              <a:rPr lang="et-EE" dirty="0" err="1"/>
              <a:t>Edit</a:t>
            </a:r>
            <a:r>
              <a:rPr lang="et-EE" dirty="0"/>
              <a:t> </a:t>
            </a:r>
            <a:r>
              <a:rPr lang="et-EE" dirty="0" err="1"/>
              <a:t>text</a:t>
            </a:r>
            <a:r>
              <a:rPr lang="et-EE" dirty="0"/>
              <a:t> </a:t>
            </a:r>
            <a:r>
              <a:rPr lang="et-EE" dirty="0" err="1"/>
              <a:t>here</a:t>
            </a:r>
            <a:endParaRPr lang="et-EE" dirty="0"/>
          </a:p>
        </p:txBody>
      </p:sp>
    </p:spTree>
    <p:extLst>
      <p:ext uri="{BB962C8B-B14F-4D97-AF65-F5344CB8AC3E}">
        <p14:creationId xmlns:p14="http://schemas.microsoft.com/office/powerpoint/2010/main" val="435370427"/>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575310" y="659130"/>
            <a:ext cx="7252807"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2640" b="1" i="0"/>
            </a:lvl2pPr>
          </a:lstStyle>
          <a:p>
            <a:pPr lvl="0"/>
            <a:r>
              <a:rPr lang="et-EE" dirty="0"/>
              <a:t>INTERMEDIATE SLIDE</a:t>
            </a:r>
          </a:p>
          <a:p>
            <a:pPr lvl="0"/>
            <a:r>
              <a:rPr lang="et-EE" dirty="0"/>
              <a:t>ON TWO LINES IF NECESSARY</a:t>
            </a:r>
            <a:endParaRPr lang="en-US" dirty="0"/>
          </a:p>
        </p:txBody>
      </p:sp>
      <p:sp>
        <p:nvSpPr>
          <p:cNvPr id="20" name="Picture Placeholder 19"/>
          <p:cNvSpPr>
            <a:spLocks noGrp="1"/>
          </p:cNvSpPr>
          <p:nvPr>
            <p:ph type="pic" sz="quarter" idx="17" hasCustomPrompt="1"/>
          </p:nvPr>
        </p:nvSpPr>
        <p:spPr>
          <a:xfrm>
            <a:off x="8265796" y="659131"/>
            <a:ext cx="5097781"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8" name="Text Placeholder 11"/>
          <p:cNvSpPr>
            <a:spLocks noGrp="1"/>
          </p:cNvSpPr>
          <p:nvPr>
            <p:ph type="body" sz="quarter" idx="16" hasCustomPrompt="1"/>
          </p:nvPr>
        </p:nvSpPr>
        <p:spPr>
          <a:xfrm>
            <a:off x="2606041" y="1954532"/>
            <a:ext cx="5222077" cy="4968239"/>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chemeClr val="accent4"/>
              </a:buClr>
              <a:buSzTx/>
              <a:buFont typeface="Wingdings" panose="05000000000000000000" pitchFamily="2" charset="2"/>
              <a:buChar char="§"/>
              <a:tabLst/>
              <a:defRPr sz="2160" baseline="0">
                <a:solidFill>
                  <a:srgbClr val="332B60"/>
                </a:solidFill>
                <a:latin typeface="Verdana" charset="0"/>
              </a:defRPr>
            </a:lvl1pPr>
            <a:lvl2pPr marL="822960" indent="-27432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92024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5pPr>
            <a:lvl6pPr marL="3017520" marR="0" indent="-342900" algn="l" defTabSz="1097280" rtl="0" eaLnBrk="1" fontAlgn="base" latinLnBrk="0" hangingPunct="1">
              <a:lnSpc>
                <a:spcPct val="90000"/>
              </a:lnSpc>
              <a:spcBef>
                <a:spcPts val="600"/>
              </a:spcBef>
              <a:spcAft>
                <a:spcPct val="0"/>
              </a:spcAft>
              <a:buClr>
                <a:srgbClr val="E4067E"/>
              </a:buClr>
              <a:buSzTx/>
              <a:buFont typeface="Wingdings" panose="05000000000000000000" pitchFamily="2" charset="2"/>
              <a:buChar char="§"/>
              <a:tabLst/>
              <a:defRPr sz="2160">
                <a:solidFill>
                  <a:srgbClr val="332B60"/>
                </a:solidFill>
              </a:defRPr>
            </a:lvl6pPr>
            <a:lvl7pPr marL="3566160" marR="0" indent="-342900" algn="l" defTabSz="1097280" rtl="0" eaLnBrk="1" fontAlgn="base" latinLnBrk="0" hangingPunct="1">
              <a:lnSpc>
                <a:spcPct val="90000"/>
              </a:lnSpc>
              <a:spcBef>
                <a:spcPts val="600"/>
              </a:spcBef>
              <a:spcAft>
                <a:spcPct val="0"/>
              </a:spcAft>
              <a:buClr>
                <a:srgbClr val="E4067E"/>
              </a:buClr>
              <a:buSzTx/>
              <a:buFont typeface="Wingdings" panose="05000000000000000000" pitchFamily="2" charset="2"/>
              <a:buChar char="§"/>
              <a:tabLst/>
              <a:defRPr sz="2160">
                <a:solidFill>
                  <a:srgbClr val="332B60"/>
                </a:solidFill>
              </a:defRPr>
            </a:lvl7pPr>
          </a:lstStyle>
          <a:p>
            <a:pPr lvl="0"/>
            <a:r>
              <a:rPr lang="et-EE" dirty="0" err="1"/>
              <a:t>Edit</a:t>
            </a:r>
            <a:r>
              <a:rPr lang="et-EE" dirty="0"/>
              <a:t> </a:t>
            </a:r>
            <a:r>
              <a:rPr lang="et-EE" dirty="0" err="1"/>
              <a:t>text</a:t>
            </a:r>
            <a:r>
              <a:rPr lang="et-EE" dirty="0"/>
              <a:t> </a:t>
            </a:r>
            <a:r>
              <a:rPr lang="et-EE" dirty="0" err="1"/>
              <a:t>here</a:t>
            </a:r>
            <a:endParaRPr lang="et-EE" dirty="0"/>
          </a:p>
          <a:p>
            <a:pPr lvl="1"/>
            <a:r>
              <a:rPr lang="et-EE" dirty="0" err="1"/>
              <a:t>Edit</a:t>
            </a:r>
            <a:r>
              <a:rPr lang="et-EE" dirty="0"/>
              <a:t> </a:t>
            </a:r>
            <a:r>
              <a:rPr lang="et-EE" dirty="0" err="1"/>
              <a:t>text</a:t>
            </a:r>
            <a:r>
              <a:rPr lang="et-EE" dirty="0"/>
              <a:t> </a:t>
            </a:r>
            <a:r>
              <a:rPr lang="et-EE" dirty="0" err="1"/>
              <a:t>here</a:t>
            </a:r>
            <a:endParaRPr lang="et-EE" dirty="0"/>
          </a:p>
          <a:p>
            <a:pPr lvl="2"/>
            <a:r>
              <a:rPr lang="et-EE" dirty="0" err="1"/>
              <a:t>Edit</a:t>
            </a:r>
            <a:r>
              <a:rPr lang="et-EE" dirty="0"/>
              <a:t> </a:t>
            </a:r>
            <a:r>
              <a:rPr lang="et-EE" dirty="0" err="1"/>
              <a:t>text</a:t>
            </a:r>
            <a:r>
              <a:rPr lang="et-EE" dirty="0"/>
              <a:t> </a:t>
            </a:r>
            <a:r>
              <a:rPr lang="et-EE" dirty="0" err="1"/>
              <a:t>here</a:t>
            </a:r>
            <a:endParaRPr lang="et-EE" dirty="0"/>
          </a:p>
          <a:p>
            <a:pPr lvl="3"/>
            <a:r>
              <a:rPr lang="et-EE" dirty="0" err="1"/>
              <a:t>Edit</a:t>
            </a:r>
            <a:r>
              <a:rPr lang="et-EE" dirty="0"/>
              <a:t> </a:t>
            </a:r>
            <a:r>
              <a:rPr lang="et-EE" dirty="0" err="1"/>
              <a:t>text</a:t>
            </a:r>
            <a:r>
              <a:rPr lang="et-EE" dirty="0"/>
              <a:t> </a:t>
            </a:r>
            <a:r>
              <a:rPr lang="et-EE" dirty="0" err="1"/>
              <a:t>here</a:t>
            </a:r>
            <a:endParaRPr lang="et-EE" dirty="0"/>
          </a:p>
          <a:p>
            <a:pPr lvl="4"/>
            <a:r>
              <a:rPr lang="et-EE" dirty="0" err="1"/>
              <a:t>Edit</a:t>
            </a:r>
            <a:r>
              <a:rPr lang="et-EE" dirty="0"/>
              <a:t> </a:t>
            </a:r>
            <a:r>
              <a:rPr lang="et-EE" dirty="0" err="1"/>
              <a:t>text</a:t>
            </a:r>
            <a:r>
              <a:rPr lang="et-EE" dirty="0"/>
              <a:t> </a:t>
            </a:r>
            <a:r>
              <a:rPr lang="et-EE" dirty="0" err="1"/>
              <a:t>here</a:t>
            </a:r>
            <a:endParaRPr lang="et-EE" dirty="0"/>
          </a:p>
        </p:txBody>
      </p:sp>
    </p:spTree>
    <p:extLst>
      <p:ext uri="{BB962C8B-B14F-4D97-AF65-F5344CB8AC3E}">
        <p14:creationId xmlns:p14="http://schemas.microsoft.com/office/powerpoint/2010/main" val="3845687076"/>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03302C-615A-C3E1-7C63-7D8DE8CC811A}"/>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93B5B20A-6EBA-D301-1627-ECECD33A53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87BFED39-5426-F4A5-F4DF-7BD27BF6E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34528-DCE9-BE07-3EFB-383C43ABF645}"/>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C288CAAC-0C94-3FA0-D2C3-5D5FA300AC3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2321ECA8-38D9-5C28-EA05-048A5D2645D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3757263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hdr="0" ftr="0"/>
  <p:txStyles>
    <p:titleStyle>
      <a:lvl1pPr algn="l" rtl="0" eaLnBrk="1" fontAlgn="base" hangingPunct="1">
        <a:lnSpc>
          <a:spcPct val="90000"/>
        </a:lnSpc>
        <a:spcBef>
          <a:spcPct val="0"/>
        </a:spcBef>
        <a:spcAft>
          <a:spcPct val="0"/>
        </a:spcAft>
        <a:defRPr sz="5280" kern="1200">
          <a:solidFill>
            <a:schemeClr val="tx1"/>
          </a:solidFill>
          <a:latin typeface="+mj-lt"/>
          <a:ea typeface="+mj-ea"/>
          <a:cs typeface="+mj-cs"/>
        </a:defRPr>
      </a:lvl1pPr>
      <a:lvl2pPr algn="l" rtl="0" eaLnBrk="1" fontAlgn="base" hangingPunct="1">
        <a:lnSpc>
          <a:spcPct val="90000"/>
        </a:lnSpc>
        <a:spcBef>
          <a:spcPct val="0"/>
        </a:spcBef>
        <a:spcAft>
          <a:spcPct val="0"/>
        </a:spcAft>
        <a:defRPr sz="5280">
          <a:solidFill>
            <a:schemeClr val="tx1"/>
          </a:solidFill>
          <a:latin typeface="Verdana" charset="0"/>
        </a:defRPr>
      </a:lvl2pPr>
      <a:lvl3pPr algn="l" rtl="0" eaLnBrk="1" fontAlgn="base" hangingPunct="1">
        <a:lnSpc>
          <a:spcPct val="90000"/>
        </a:lnSpc>
        <a:spcBef>
          <a:spcPct val="0"/>
        </a:spcBef>
        <a:spcAft>
          <a:spcPct val="0"/>
        </a:spcAft>
        <a:defRPr sz="5280">
          <a:solidFill>
            <a:schemeClr val="tx1"/>
          </a:solidFill>
          <a:latin typeface="Verdana" charset="0"/>
        </a:defRPr>
      </a:lvl3pPr>
      <a:lvl4pPr algn="l" rtl="0" eaLnBrk="1" fontAlgn="base" hangingPunct="1">
        <a:lnSpc>
          <a:spcPct val="90000"/>
        </a:lnSpc>
        <a:spcBef>
          <a:spcPct val="0"/>
        </a:spcBef>
        <a:spcAft>
          <a:spcPct val="0"/>
        </a:spcAft>
        <a:defRPr sz="5280">
          <a:solidFill>
            <a:schemeClr val="tx1"/>
          </a:solidFill>
          <a:latin typeface="Verdana" charset="0"/>
        </a:defRPr>
      </a:lvl4pPr>
      <a:lvl5pPr algn="l" rtl="0" eaLnBrk="1" fontAlgn="base" hangingPunct="1">
        <a:lnSpc>
          <a:spcPct val="90000"/>
        </a:lnSpc>
        <a:spcBef>
          <a:spcPct val="0"/>
        </a:spcBef>
        <a:spcAft>
          <a:spcPct val="0"/>
        </a:spcAft>
        <a:defRPr sz="5280">
          <a:solidFill>
            <a:schemeClr val="tx1"/>
          </a:solidFill>
          <a:latin typeface="Verdana" charset="0"/>
        </a:defRPr>
      </a:lvl5pPr>
      <a:lvl6pPr marL="548640" algn="l" rtl="0" eaLnBrk="1" fontAlgn="base" hangingPunct="1">
        <a:lnSpc>
          <a:spcPct val="90000"/>
        </a:lnSpc>
        <a:spcBef>
          <a:spcPct val="0"/>
        </a:spcBef>
        <a:spcAft>
          <a:spcPct val="0"/>
        </a:spcAft>
        <a:defRPr sz="5280">
          <a:solidFill>
            <a:schemeClr val="tx1"/>
          </a:solidFill>
          <a:latin typeface="Calibri Light" charset="0"/>
        </a:defRPr>
      </a:lvl6pPr>
      <a:lvl7pPr marL="1097280" algn="l" rtl="0" eaLnBrk="1" fontAlgn="base" hangingPunct="1">
        <a:lnSpc>
          <a:spcPct val="90000"/>
        </a:lnSpc>
        <a:spcBef>
          <a:spcPct val="0"/>
        </a:spcBef>
        <a:spcAft>
          <a:spcPct val="0"/>
        </a:spcAft>
        <a:defRPr sz="5280">
          <a:solidFill>
            <a:schemeClr val="tx1"/>
          </a:solidFill>
          <a:latin typeface="Calibri Light" charset="0"/>
        </a:defRPr>
      </a:lvl7pPr>
      <a:lvl8pPr marL="1645920" algn="l" rtl="0" eaLnBrk="1" fontAlgn="base" hangingPunct="1">
        <a:lnSpc>
          <a:spcPct val="90000"/>
        </a:lnSpc>
        <a:spcBef>
          <a:spcPct val="0"/>
        </a:spcBef>
        <a:spcAft>
          <a:spcPct val="0"/>
        </a:spcAft>
        <a:defRPr sz="5280">
          <a:solidFill>
            <a:schemeClr val="tx1"/>
          </a:solidFill>
          <a:latin typeface="Calibri Light" charset="0"/>
        </a:defRPr>
      </a:lvl8pPr>
      <a:lvl9pPr marL="2194560" algn="l" rtl="0" eaLnBrk="1" fontAlgn="base" hangingPunct="1">
        <a:lnSpc>
          <a:spcPct val="90000"/>
        </a:lnSpc>
        <a:spcBef>
          <a:spcPct val="0"/>
        </a:spcBef>
        <a:spcAft>
          <a:spcPct val="0"/>
        </a:spcAft>
        <a:defRPr sz="5280">
          <a:solidFill>
            <a:schemeClr val="tx1"/>
          </a:solidFill>
          <a:latin typeface="Calibri Light" charset="0"/>
        </a:defRPr>
      </a:lvl9pPr>
    </p:titleStyle>
    <p:bodyStyle>
      <a:lvl1pPr marL="274320" indent="-274320" algn="l" rtl="0" eaLnBrk="1" fontAlgn="base" hangingPunct="1">
        <a:lnSpc>
          <a:spcPct val="90000"/>
        </a:lnSpc>
        <a:spcBef>
          <a:spcPts val="1200"/>
        </a:spcBef>
        <a:spcAft>
          <a:spcPct val="0"/>
        </a:spcAft>
        <a:buFont typeface="Arial" charset="0"/>
        <a:buChar char="•"/>
        <a:defRPr sz="3360" kern="1200">
          <a:solidFill>
            <a:schemeClr val="tx1"/>
          </a:solidFill>
          <a:latin typeface="+mn-lt"/>
          <a:ea typeface="+mn-ea"/>
          <a:cs typeface="+mn-cs"/>
        </a:defRPr>
      </a:lvl1pPr>
      <a:lvl2pPr marL="822960" indent="-274320" algn="l" rtl="0" eaLnBrk="1" fontAlgn="base" hangingPunct="1">
        <a:lnSpc>
          <a:spcPct val="90000"/>
        </a:lnSpc>
        <a:spcBef>
          <a:spcPts val="600"/>
        </a:spcBef>
        <a:spcAft>
          <a:spcPct val="0"/>
        </a:spcAft>
        <a:buFont typeface="Arial" charset="0"/>
        <a:buChar char="•"/>
        <a:defRPr sz="2880" kern="1200">
          <a:solidFill>
            <a:schemeClr val="tx1"/>
          </a:solidFill>
          <a:latin typeface="+mn-lt"/>
          <a:ea typeface="+mn-ea"/>
          <a:cs typeface="+mn-cs"/>
        </a:defRPr>
      </a:lvl2pPr>
      <a:lvl3pPr marL="1371600" indent="-274320" algn="l" rtl="0" eaLnBrk="1" fontAlgn="base" hangingPunct="1">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20240" indent="-274320" algn="l" rtl="0" eaLnBrk="1" fontAlgn="base" hangingPunct="1">
        <a:lnSpc>
          <a:spcPct val="90000"/>
        </a:lnSpc>
        <a:spcBef>
          <a:spcPts val="600"/>
        </a:spcBef>
        <a:spcAft>
          <a:spcPct val="0"/>
        </a:spcAft>
        <a:buFont typeface="Arial" charset="0"/>
        <a:buChar char="•"/>
        <a:defRPr kern="1200">
          <a:solidFill>
            <a:schemeClr val="tx1"/>
          </a:solidFill>
          <a:latin typeface="+mn-lt"/>
          <a:ea typeface="+mn-ea"/>
          <a:cs typeface="+mn-cs"/>
        </a:defRPr>
      </a:lvl4pPr>
      <a:lvl5pPr marL="2468880" indent="-274320" algn="l" rtl="0" eaLnBrk="1" fontAlgn="base" hangingPunct="1">
        <a:lnSpc>
          <a:spcPct val="90000"/>
        </a:lnSpc>
        <a:spcBef>
          <a:spcPts val="600"/>
        </a:spcBef>
        <a:spcAft>
          <a:spcPct val="0"/>
        </a:spcAft>
        <a:buFont typeface="Arial" charset="0"/>
        <a:buChar char="•"/>
        <a:defRPr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8" name="Group 7">
            <a:extLst>
              <a:ext uri="{FF2B5EF4-FFF2-40B4-BE49-F238E27FC236}">
                <a16:creationId xmlns:a16="http://schemas.microsoft.com/office/drawing/2014/main" id="{93411F1D-9A98-8917-2808-F2ABB30AE1B6}"/>
              </a:ext>
            </a:extLst>
          </p:cNvPr>
          <p:cNvGrpSpPr/>
          <p:nvPr userDrawn="1"/>
        </p:nvGrpSpPr>
        <p:grpSpPr>
          <a:xfrm>
            <a:off x="10972801" y="7594540"/>
            <a:ext cx="2591913" cy="481557"/>
            <a:chOff x="5179092" y="5483822"/>
            <a:chExt cx="3294001" cy="612000"/>
          </a:xfrm>
        </p:grpSpPr>
        <p:pic>
          <p:nvPicPr>
            <p:cNvPr id="9" name="Picture 8">
              <a:extLst>
                <a:ext uri="{FF2B5EF4-FFF2-40B4-BE49-F238E27FC236}">
                  <a16:creationId xmlns:a16="http://schemas.microsoft.com/office/drawing/2014/main" id="{B76C22CE-F702-24DE-285C-912B35CB913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F679DE8C-0164-47B6-6DA7-B9F7B09927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024708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7" name="Group 6">
            <a:extLst>
              <a:ext uri="{FF2B5EF4-FFF2-40B4-BE49-F238E27FC236}">
                <a16:creationId xmlns:a16="http://schemas.microsoft.com/office/drawing/2014/main" id="{BB8A0580-E1C9-BBA9-4915-36D0A5BC928A}"/>
              </a:ext>
            </a:extLst>
          </p:cNvPr>
          <p:cNvGrpSpPr/>
          <p:nvPr userDrawn="1"/>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9719D60-A6EC-3200-9CB0-B64E5937EA5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8593F6C6-568A-2B90-27A3-B52B8C70473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5134604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elxVj_ddYf4?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xml"/><Relationship Id="rId1" Type="http://schemas.openxmlformats.org/officeDocument/2006/relationships/customXml" Target="../../customXml/item8.xml"/><Relationship Id="rId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customXml" Target="../../customXml/item10.xml"/><Relationship Id="rId6" Type="http://schemas.openxmlformats.org/officeDocument/2006/relationships/image" Target="../media/image60.png"/><Relationship Id="rId5" Type="http://schemas.openxmlformats.org/officeDocument/2006/relationships/hyperlink" Target="https://www.youtube.com/watch?v=aSBSLYx3rwA" TargetMode="External"/><Relationship Id="rId4"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customXml" Target="../../customXml/item11.xml"/><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8.tiff"/><Relationship Id="rId2" Type="http://schemas.openxmlformats.org/officeDocument/2006/relationships/image" Target="../media/image77.jpe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0.xml"/><Relationship Id="rId5" Type="http://schemas.openxmlformats.org/officeDocument/2006/relationships/image" Target="../media/image82.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97.png"/></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40.xml"/><Relationship Id="rId5" Type="http://schemas.openxmlformats.org/officeDocument/2006/relationships/image" Target="../media/image112.png"/><Relationship Id="rId4" Type="http://schemas.openxmlformats.org/officeDocument/2006/relationships/image" Target="../media/image111.png"/></Relationships>
</file>

<file path=ppt/slides/_rels/slide7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9.xml"/><Relationship Id="rId5" Type="http://schemas.openxmlformats.org/officeDocument/2006/relationships/image" Target="../media/image117.png"/><Relationship Id="rId4" Type="http://schemas.openxmlformats.org/officeDocument/2006/relationships/image" Target="../media/image116.png"/></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7.xml"/><Relationship Id="rId1" Type="http://schemas.openxmlformats.org/officeDocument/2006/relationships/slideLayout" Target="../slideLayouts/slideLayout32.xml"/><Relationship Id="rId5" Type="http://schemas.openxmlformats.org/officeDocument/2006/relationships/image" Target="../media/image122.png"/><Relationship Id="rId4" Type="http://schemas.openxmlformats.org/officeDocument/2006/relationships/image" Target="../media/image121.png"/></Relationships>
</file>

<file path=ppt/slides/_rels/slide7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40.xml"/><Relationship Id="rId1" Type="http://schemas.openxmlformats.org/officeDocument/2006/relationships/video" Target="https://www.youtube.com/embed/rksCTVFtjM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946025" y="868128"/>
            <a:ext cx="5714743" cy="3094862"/>
          </a:xfrm>
        </p:spPr>
        <p:txBody>
          <a:bodyPr anchor="t">
            <a:noAutofit/>
          </a:bodyPr>
          <a:lstStyle/>
          <a:p>
            <a:endParaRPr lang="en-US" sz="2800" dirty="0"/>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946025" y="5378105"/>
            <a:ext cx="6248440" cy="1210710"/>
          </a:xfrm>
        </p:spPr>
        <p:txBody>
          <a:bodyPr>
            <a:normAutofit/>
          </a:bodyPr>
          <a:lstStyle/>
          <a:p>
            <a:r>
              <a:rPr lang="en-US" dirty="0"/>
              <a:t>Presentation by: </a:t>
            </a:r>
          </a:p>
          <a:p>
            <a:r>
              <a:rPr lang="en-US" sz="2400" b="1" cap="none" dirty="0" err="1"/>
              <a:t>RicardoLugo</a:t>
            </a:r>
            <a:endParaRPr lang="en-US" sz="1700" cap="none"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946025" y="1954289"/>
            <a:ext cx="6684375" cy="1210711"/>
          </a:xfrm>
        </p:spPr>
        <p:txBody>
          <a:bodyPr/>
          <a:lstStyle/>
          <a:p>
            <a:r>
              <a:rPr lang="en-US" sz="4800" dirty="0">
                <a:solidFill>
                  <a:schemeClr val="tx1"/>
                </a:solidFill>
              </a:rPr>
              <a:t>Topic 9: </a:t>
            </a:r>
            <a:r>
              <a:rPr lang="en-GB" sz="4800" dirty="0">
                <a:solidFill>
                  <a:schemeClr val="tx1"/>
                </a:solidFill>
              </a:rPr>
              <a:t>Strategic Communications and </a:t>
            </a:r>
            <a:r>
              <a:rPr lang="en-GB" sz="4800" dirty="0" err="1">
                <a:solidFill>
                  <a:schemeClr val="tx1"/>
                </a:solidFill>
              </a:rPr>
              <a:t>CyberSecurity</a:t>
            </a:r>
            <a:endParaRPr lang="en-GB" sz="4800" dirty="0">
              <a:solidFill>
                <a:schemeClr val="tx1"/>
              </a:solidFill>
            </a:endParaRP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grpSp>
        <p:nvGrpSpPr>
          <p:cNvPr id="2" name="Group 1">
            <a:extLst>
              <a:ext uri="{FF2B5EF4-FFF2-40B4-BE49-F238E27FC236}">
                <a16:creationId xmlns:a16="http://schemas.microsoft.com/office/drawing/2014/main" id="{ABF25152-ECFC-F87E-6A60-9E7B0D98374B}"/>
              </a:ext>
            </a:extLst>
          </p:cNvPr>
          <p:cNvGrpSpPr/>
          <p:nvPr/>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8" name="Picture Placeholder 7" descr="A screenshot of a computer training&#10;&#10;Description automatically generated">
            <a:extLst>
              <a:ext uri="{FF2B5EF4-FFF2-40B4-BE49-F238E27FC236}">
                <a16:creationId xmlns:a16="http://schemas.microsoft.com/office/drawing/2014/main" id="{50970EFB-319E-7174-E221-FC24ED09B21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7B9F-FA52-4414-925D-67836CA18AB6}"/>
              </a:ext>
            </a:extLst>
          </p:cNvPr>
          <p:cNvSpPr>
            <a:spLocks noGrp="1"/>
          </p:cNvSpPr>
          <p:nvPr>
            <p:ph type="title"/>
          </p:nvPr>
        </p:nvSpPr>
        <p:spPr>
          <a:xfrm>
            <a:off x="1005840" y="438151"/>
            <a:ext cx="12618720" cy="773962"/>
          </a:xfrm>
        </p:spPr>
        <p:txBody>
          <a:bodyPr>
            <a:normAutofit fontScale="90000"/>
          </a:bodyPr>
          <a:lstStyle/>
          <a:p>
            <a:r>
              <a:rPr lang="nb-NO" dirty="0"/>
              <a:t>From My </a:t>
            </a:r>
            <a:r>
              <a:rPr lang="nb-NO" dirty="0" err="1"/>
              <a:t>Domain</a:t>
            </a:r>
            <a:endParaRPr lang="nb-NO" dirty="0"/>
          </a:p>
        </p:txBody>
      </p:sp>
      <p:pic>
        <p:nvPicPr>
          <p:cNvPr id="4" name="Online Media 3" title="How To Improve Your Awareness &amp; Decision Making In Football">
            <a:hlinkClick r:id="" action="ppaction://media"/>
            <a:extLst>
              <a:ext uri="{FF2B5EF4-FFF2-40B4-BE49-F238E27FC236}">
                <a16:creationId xmlns:a16="http://schemas.microsoft.com/office/drawing/2014/main" id="{98B38AAC-94EA-4CF0-99E6-5C6BE3E977F4}"/>
              </a:ext>
            </a:extLst>
          </p:cNvPr>
          <p:cNvPicPr>
            <a:picLocks noGrp="1" noRot="1" noChangeAspect="1"/>
          </p:cNvPicPr>
          <p:nvPr>
            <p:ph idx="1"/>
            <a:videoFile r:link="rId1"/>
          </p:nvPr>
        </p:nvPicPr>
        <p:blipFill>
          <a:blip r:embed="rId4"/>
          <a:stretch>
            <a:fillRect/>
          </a:stretch>
        </p:blipFill>
        <p:spPr>
          <a:xfrm>
            <a:off x="3283613" y="2083442"/>
            <a:ext cx="8063173" cy="4535926"/>
          </a:xfrm>
          <a:prstGeom prst="rect">
            <a:avLst/>
          </a:prstGeom>
        </p:spPr>
      </p:pic>
    </p:spTree>
    <p:extLst>
      <p:ext uri="{BB962C8B-B14F-4D97-AF65-F5344CB8AC3E}">
        <p14:creationId xmlns:p14="http://schemas.microsoft.com/office/powerpoint/2010/main" val="2182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22E2-4519-4908-B6B3-EBF22ED79675}"/>
              </a:ext>
            </a:extLst>
          </p:cNvPr>
          <p:cNvSpPr>
            <a:spLocks noGrp="1"/>
          </p:cNvSpPr>
          <p:nvPr>
            <p:ph type="title"/>
          </p:nvPr>
        </p:nvSpPr>
        <p:spPr/>
        <p:txBody>
          <a:bodyPr/>
          <a:lstStyle/>
          <a:p>
            <a:endParaRPr lang="nb-NO" dirty="0"/>
          </a:p>
        </p:txBody>
      </p:sp>
      <p:sp>
        <p:nvSpPr>
          <p:cNvPr id="3" name="Content Placeholder 2">
            <a:extLst>
              <a:ext uri="{FF2B5EF4-FFF2-40B4-BE49-F238E27FC236}">
                <a16:creationId xmlns:a16="http://schemas.microsoft.com/office/drawing/2014/main" id="{918AD2A0-83D1-4A3F-BBD0-19CED6797757}"/>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27BFA920-C001-48F1-860A-310F871649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0439" y="82273"/>
            <a:ext cx="6659612" cy="2982250"/>
          </a:xfrm>
          <a:prstGeom prst="rect">
            <a:avLst/>
          </a:prstGeom>
        </p:spPr>
      </p:pic>
      <p:pic>
        <p:nvPicPr>
          <p:cNvPr id="7" name="Picture 6">
            <a:extLst>
              <a:ext uri="{FF2B5EF4-FFF2-40B4-BE49-F238E27FC236}">
                <a16:creationId xmlns:a16="http://schemas.microsoft.com/office/drawing/2014/main" id="{5A6513BB-8CEE-4B09-8C30-66B67FDECA02}"/>
              </a:ext>
            </a:extLst>
          </p:cNvPr>
          <p:cNvPicPr>
            <a:picLocks noChangeAspect="1"/>
          </p:cNvPicPr>
          <p:nvPr/>
        </p:nvPicPr>
        <p:blipFill>
          <a:blip r:embed="rId3"/>
          <a:stretch>
            <a:fillRect/>
          </a:stretch>
        </p:blipFill>
        <p:spPr>
          <a:xfrm>
            <a:off x="276793" y="1491125"/>
            <a:ext cx="7110452" cy="2995078"/>
          </a:xfrm>
          <a:prstGeom prst="rect">
            <a:avLst/>
          </a:prstGeom>
        </p:spPr>
      </p:pic>
      <p:pic>
        <p:nvPicPr>
          <p:cNvPr id="9" name="Picture 8">
            <a:extLst>
              <a:ext uri="{FF2B5EF4-FFF2-40B4-BE49-F238E27FC236}">
                <a16:creationId xmlns:a16="http://schemas.microsoft.com/office/drawing/2014/main" id="{8F77A7C1-1F49-4FF6-893D-B7B55976C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9699" y="2465861"/>
            <a:ext cx="8267930" cy="3712342"/>
          </a:xfrm>
          <a:prstGeom prst="rect">
            <a:avLst/>
          </a:prstGeom>
        </p:spPr>
      </p:pic>
      <p:pic>
        <p:nvPicPr>
          <p:cNvPr id="11" name="Picture 10">
            <a:extLst>
              <a:ext uri="{FF2B5EF4-FFF2-40B4-BE49-F238E27FC236}">
                <a16:creationId xmlns:a16="http://schemas.microsoft.com/office/drawing/2014/main" id="{1CCB62CC-503E-406E-9E06-76B993217854}"/>
              </a:ext>
            </a:extLst>
          </p:cNvPr>
          <p:cNvPicPr>
            <a:picLocks noChangeAspect="1"/>
          </p:cNvPicPr>
          <p:nvPr/>
        </p:nvPicPr>
        <p:blipFill>
          <a:blip r:embed="rId5"/>
          <a:stretch>
            <a:fillRect/>
          </a:stretch>
        </p:blipFill>
        <p:spPr>
          <a:xfrm>
            <a:off x="7626741" y="4486203"/>
            <a:ext cx="6721778" cy="3646679"/>
          </a:xfrm>
          <a:prstGeom prst="rect">
            <a:avLst/>
          </a:prstGeom>
        </p:spPr>
      </p:pic>
    </p:spTree>
    <p:extLst>
      <p:ext uri="{BB962C8B-B14F-4D97-AF65-F5344CB8AC3E}">
        <p14:creationId xmlns:p14="http://schemas.microsoft.com/office/powerpoint/2010/main" val="29450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8715" y="755120"/>
            <a:ext cx="4206594" cy="1946785"/>
          </a:xfrm>
        </p:spPr>
        <p:txBody>
          <a:bodyPr>
            <a:normAutofit/>
          </a:bodyPr>
          <a:lstStyle/>
          <a:p>
            <a:r>
              <a:rPr lang="de-DE" sz="4440"/>
              <a:t>Bottom-up / data-driven processing</a:t>
            </a:r>
            <a:endParaRPr lang="nb-NO" sz="4440"/>
          </a:p>
        </p:txBody>
      </p:sp>
      <p:sp>
        <p:nvSpPr>
          <p:cNvPr id="3" name="Plassholder for innhold 2"/>
          <p:cNvSpPr>
            <a:spLocks noGrp="1"/>
          </p:cNvSpPr>
          <p:nvPr>
            <p:ph idx="1"/>
          </p:nvPr>
        </p:nvSpPr>
        <p:spPr>
          <a:xfrm>
            <a:off x="778717" y="2926081"/>
            <a:ext cx="4206593" cy="4542503"/>
          </a:xfrm>
        </p:spPr>
        <p:txBody>
          <a:bodyPr>
            <a:normAutofit fontScale="92500" lnSpcReduction="20000"/>
          </a:bodyPr>
          <a:lstStyle/>
          <a:p>
            <a:r>
              <a:rPr lang="de-DE" sz="1920"/>
              <a:t>Short-term sensory memory, perception, working memory and long-term memory form SA.</a:t>
            </a:r>
          </a:p>
          <a:p>
            <a:r>
              <a:rPr lang="de-DE" sz="1920"/>
              <a:t>Initial processing of environmental elements parallel and pre-attentive.</a:t>
            </a:r>
          </a:p>
          <a:p>
            <a:r>
              <a:rPr lang="de-DE" sz="1920"/>
              <a:t>Certain properties are detected, such as spatial proximity, color, simple properties or shapes and movement, providing cues for further focalized attention (focalzied attention= conscious and higher cognition).</a:t>
            </a:r>
          </a:p>
          <a:p>
            <a:r>
              <a:rPr lang="de-DE" sz="1920"/>
              <a:t>But: previously learned information (mental models) shape our expectations of what is „normal“ and guide our perception.</a:t>
            </a:r>
          </a:p>
          <a:p>
            <a:pPr marL="0" indent="0">
              <a:buNone/>
            </a:pPr>
            <a:endParaRPr lang="nb-NO" sz="1920"/>
          </a:p>
        </p:txBody>
      </p:sp>
      <p:pic>
        <p:nvPicPr>
          <p:cNvPr id="4" name="Picture 3">
            <a:extLst>
              <a:ext uri="{FF2B5EF4-FFF2-40B4-BE49-F238E27FC236}">
                <a16:creationId xmlns:a16="http://schemas.microsoft.com/office/drawing/2014/main" id="{FE1C22A1-D49A-439F-AA37-B6B108066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7035" y="1178429"/>
            <a:ext cx="7223197" cy="5868847"/>
          </a:xfrm>
          <a:prstGeom prst="rect">
            <a:avLst/>
          </a:prstGeom>
          <a:effectLst/>
        </p:spPr>
      </p:pic>
    </p:spTree>
    <p:extLst>
      <p:ext uri="{BB962C8B-B14F-4D97-AF65-F5344CB8AC3E}">
        <p14:creationId xmlns:p14="http://schemas.microsoft.com/office/powerpoint/2010/main" val="3029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7472" y="1027416"/>
            <a:ext cx="5472701" cy="1353682"/>
          </a:xfrm>
        </p:spPr>
        <p:txBody>
          <a:bodyPr anchor="ctr">
            <a:normAutofit/>
          </a:bodyPr>
          <a:lstStyle/>
          <a:p>
            <a:r>
              <a:rPr lang="de-DE" sz="4800"/>
              <a:t>Pattern Matching</a:t>
            </a:r>
            <a:endParaRPr lang="nb-NO" sz="4800"/>
          </a:p>
        </p:txBody>
      </p:sp>
      <p:sp>
        <p:nvSpPr>
          <p:cNvPr id="3" name="Plassholder for innhold 2"/>
          <p:cNvSpPr>
            <a:spLocks noGrp="1"/>
          </p:cNvSpPr>
          <p:nvPr>
            <p:ph idx="1"/>
          </p:nvPr>
        </p:nvSpPr>
        <p:spPr>
          <a:xfrm>
            <a:off x="708863" y="2796607"/>
            <a:ext cx="5471310" cy="4775502"/>
          </a:xfrm>
        </p:spPr>
        <p:txBody>
          <a:bodyPr anchor="ctr">
            <a:normAutofit lnSpcReduction="10000"/>
          </a:bodyPr>
          <a:lstStyle/>
          <a:p>
            <a:r>
              <a:rPr lang="de-DE" sz="1680" dirty="0" err="1"/>
              <a:t>Activated</a:t>
            </a:r>
            <a:r>
              <a:rPr lang="de-DE" sz="1680" dirty="0"/>
              <a:t> </a:t>
            </a:r>
            <a:r>
              <a:rPr lang="de-DE" sz="1680" dirty="0" err="1"/>
              <a:t>by</a:t>
            </a:r>
            <a:r>
              <a:rPr lang="de-DE" sz="1680" dirty="0"/>
              <a:t> „</a:t>
            </a:r>
            <a:r>
              <a:rPr lang="de-DE" sz="1680" dirty="0" err="1"/>
              <a:t>pattern</a:t>
            </a:r>
            <a:r>
              <a:rPr lang="de-DE" sz="1680" dirty="0"/>
              <a:t> </a:t>
            </a:r>
            <a:r>
              <a:rPr lang="de-DE" sz="1680" dirty="0" err="1"/>
              <a:t>matching</a:t>
            </a:r>
            <a:r>
              <a:rPr lang="de-DE" sz="1680" dirty="0"/>
              <a:t>“: „oh, </a:t>
            </a:r>
            <a:r>
              <a:rPr lang="de-DE" sz="1680" dirty="0" err="1"/>
              <a:t>this</a:t>
            </a:r>
            <a:r>
              <a:rPr lang="de-DE" sz="1680" dirty="0"/>
              <a:t> </a:t>
            </a:r>
            <a:r>
              <a:rPr lang="de-DE" sz="1680" dirty="0" err="1"/>
              <a:t>is</a:t>
            </a:r>
            <a:r>
              <a:rPr lang="de-DE" sz="1680" dirty="0"/>
              <a:t> just like </a:t>
            </a:r>
            <a:r>
              <a:rPr lang="de-DE" sz="1680" dirty="0" err="1"/>
              <a:t>what</a:t>
            </a:r>
            <a:r>
              <a:rPr lang="de-DE" sz="1680" dirty="0"/>
              <a:t> </a:t>
            </a:r>
            <a:r>
              <a:rPr lang="de-DE" sz="1680" dirty="0" err="1"/>
              <a:t>happened</a:t>
            </a:r>
            <a:r>
              <a:rPr lang="de-DE" sz="1680" dirty="0"/>
              <a:t> last </a:t>
            </a:r>
            <a:r>
              <a:rPr lang="de-DE" sz="1680" dirty="0" err="1"/>
              <a:t>month</a:t>
            </a:r>
            <a:r>
              <a:rPr lang="de-DE" sz="1680" dirty="0"/>
              <a:t>!“ – „</a:t>
            </a:r>
            <a:r>
              <a:rPr lang="de-DE" sz="1680" dirty="0" err="1"/>
              <a:t>this</a:t>
            </a:r>
            <a:r>
              <a:rPr lang="de-DE" sz="1680" dirty="0"/>
              <a:t> </a:t>
            </a:r>
            <a:r>
              <a:rPr lang="de-DE" sz="1680" dirty="0" err="1"/>
              <a:t>is</a:t>
            </a:r>
            <a:r>
              <a:rPr lang="de-DE" sz="1680" dirty="0"/>
              <a:t> just like </a:t>
            </a:r>
            <a:r>
              <a:rPr lang="de-DE" sz="1680" dirty="0" err="1"/>
              <a:t>what</a:t>
            </a:r>
            <a:r>
              <a:rPr lang="de-DE" sz="1680" dirty="0"/>
              <a:t> </a:t>
            </a:r>
            <a:r>
              <a:rPr lang="de-DE" sz="1680" dirty="0" err="1"/>
              <a:t>happened</a:t>
            </a:r>
            <a:r>
              <a:rPr lang="de-DE" sz="1680" dirty="0"/>
              <a:t> </a:t>
            </a:r>
            <a:r>
              <a:rPr lang="de-DE" sz="1680" dirty="0" err="1"/>
              <a:t>to</a:t>
            </a:r>
            <a:r>
              <a:rPr lang="de-DE" sz="1680" dirty="0"/>
              <a:t> the </a:t>
            </a:r>
            <a:r>
              <a:rPr lang="de-DE" sz="1680" dirty="0" err="1"/>
              <a:t>aircrew</a:t>
            </a:r>
            <a:r>
              <a:rPr lang="de-DE" sz="1680" dirty="0"/>
              <a:t> in the </a:t>
            </a:r>
            <a:r>
              <a:rPr lang="de-DE" sz="1680" dirty="0" err="1"/>
              <a:t>Azores</a:t>
            </a:r>
            <a:r>
              <a:rPr lang="de-DE" sz="1680" dirty="0"/>
              <a:t> </a:t>
            </a:r>
            <a:r>
              <a:rPr lang="de-DE" sz="1680" dirty="0" err="1"/>
              <a:t>incident</a:t>
            </a:r>
            <a:r>
              <a:rPr lang="de-DE" sz="1680" dirty="0"/>
              <a:t>!“</a:t>
            </a:r>
          </a:p>
          <a:p>
            <a:r>
              <a:rPr lang="de-DE" sz="1680" dirty="0"/>
              <a:t>„Recognition-</a:t>
            </a:r>
            <a:r>
              <a:rPr lang="de-DE" sz="1680" dirty="0" err="1"/>
              <a:t>primed</a:t>
            </a:r>
            <a:r>
              <a:rPr lang="de-DE" sz="1680" dirty="0"/>
              <a:t> </a:t>
            </a:r>
            <a:r>
              <a:rPr lang="de-DE" sz="1680" dirty="0" err="1"/>
              <a:t>decision-making</a:t>
            </a:r>
            <a:r>
              <a:rPr lang="de-DE" sz="1680" dirty="0"/>
              <a:t>“.</a:t>
            </a:r>
          </a:p>
          <a:p>
            <a:r>
              <a:rPr lang="de-DE" sz="1680" dirty="0"/>
              <a:t>Shortcut for SA and </a:t>
            </a:r>
            <a:r>
              <a:rPr lang="de-DE" sz="1680" dirty="0" err="1"/>
              <a:t>decision-making</a:t>
            </a:r>
            <a:r>
              <a:rPr lang="de-DE" sz="1680" dirty="0"/>
              <a:t>: Processing </a:t>
            </a:r>
            <a:r>
              <a:rPr lang="de-DE" sz="1680" dirty="0" err="1"/>
              <a:t>data</a:t>
            </a:r>
            <a:r>
              <a:rPr lang="de-DE" sz="1680" dirty="0"/>
              <a:t> </a:t>
            </a:r>
            <a:r>
              <a:rPr lang="de-DE" sz="1680" dirty="0" err="1"/>
              <a:t>to</a:t>
            </a:r>
            <a:r>
              <a:rPr lang="de-DE" sz="1680" dirty="0"/>
              <a:t> </a:t>
            </a:r>
            <a:r>
              <a:rPr lang="de-DE" sz="1680" dirty="0" err="1"/>
              <a:t>determine</a:t>
            </a:r>
            <a:r>
              <a:rPr lang="de-DE" sz="1680" dirty="0"/>
              <a:t> Level 2 </a:t>
            </a:r>
            <a:r>
              <a:rPr lang="de-DE" sz="1680" dirty="0" err="1"/>
              <a:t>or</a:t>
            </a:r>
            <a:r>
              <a:rPr lang="de-DE" sz="1680" dirty="0"/>
              <a:t> 3 (</a:t>
            </a:r>
            <a:r>
              <a:rPr lang="de-DE" sz="1680" dirty="0" err="1"/>
              <a:t>requires</a:t>
            </a:r>
            <a:r>
              <a:rPr lang="de-DE" sz="1680" dirty="0"/>
              <a:t> </a:t>
            </a:r>
            <a:r>
              <a:rPr lang="de-DE" sz="1680" dirty="0" err="1"/>
              <a:t>working</a:t>
            </a:r>
            <a:r>
              <a:rPr lang="de-DE" sz="1680" dirty="0"/>
              <a:t> </a:t>
            </a:r>
            <a:r>
              <a:rPr lang="de-DE" sz="1680" dirty="0" err="1"/>
              <a:t>memory</a:t>
            </a:r>
            <a:r>
              <a:rPr lang="de-DE" sz="1680" dirty="0"/>
              <a:t> </a:t>
            </a:r>
            <a:r>
              <a:rPr lang="de-DE" sz="1680" dirty="0" err="1"/>
              <a:t>or</a:t>
            </a:r>
            <a:r>
              <a:rPr lang="de-DE" sz="1680" dirty="0"/>
              <a:t> </a:t>
            </a:r>
            <a:r>
              <a:rPr lang="de-DE" sz="1680" dirty="0" err="1"/>
              <a:t>exercising</a:t>
            </a:r>
            <a:r>
              <a:rPr lang="de-DE" sz="1680" dirty="0"/>
              <a:t> the mental </a:t>
            </a:r>
            <a:r>
              <a:rPr lang="de-DE" sz="1680" dirty="0" err="1"/>
              <a:t>model</a:t>
            </a:r>
            <a:r>
              <a:rPr lang="de-DE" sz="1680" dirty="0"/>
              <a:t>), that </a:t>
            </a:r>
            <a:r>
              <a:rPr lang="de-DE" sz="1680" dirty="0" err="1"/>
              <a:t>information</a:t>
            </a:r>
            <a:r>
              <a:rPr lang="de-DE" sz="1680" dirty="0"/>
              <a:t> </a:t>
            </a:r>
            <a:r>
              <a:rPr lang="de-DE" sz="1680" dirty="0" err="1"/>
              <a:t>is</a:t>
            </a:r>
            <a:r>
              <a:rPr lang="de-DE" sz="1680" dirty="0"/>
              <a:t> </a:t>
            </a:r>
            <a:r>
              <a:rPr lang="de-DE" sz="1680" dirty="0" err="1"/>
              <a:t>already</a:t>
            </a:r>
            <a:r>
              <a:rPr lang="de-DE" sz="1680" dirty="0"/>
              <a:t> </a:t>
            </a:r>
            <a:r>
              <a:rPr lang="de-DE" sz="1680" dirty="0" err="1"/>
              <a:t>part</a:t>
            </a:r>
            <a:r>
              <a:rPr lang="de-DE" sz="1680" dirty="0"/>
              <a:t> of </a:t>
            </a:r>
            <a:r>
              <a:rPr lang="de-DE" sz="1680" dirty="0" err="1"/>
              <a:t>experience</a:t>
            </a:r>
            <a:r>
              <a:rPr lang="de-DE" sz="1680" dirty="0"/>
              <a:t> („Schema“) and </a:t>
            </a:r>
            <a:r>
              <a:rPr lang="de-DE" sz="1680" dirty="0" err="1"/>
              <a:t>must</a:t>
            </a:r>
            <a:r>
              <a:rPr lang="de-DE" sz="1680" dirty="0"/>
              <a:t> </a:t>
            </a:r>
            <a:r>
              <a:rPr lang="de-DE" sz="1680" dirty="0" err="1"/>
              <a:t>only</a:t>
            </a:r>
            <a:r>
              <a:rPr lang="de-DE" sz="1680" dirty="0"/>
              <a:t> </a:t>
            </a:r>
            <a:r>
              <a:rPr lang="de-DE" sz="1680" dirty="0" err="1"/>
              <a:t>be</a:t>
            </a:r>
            <a:r>
              <a:rPr lang="de-DE" sz="1680" dirty="0"/>
              <a:t> </a:t>
            </a:r>
            <a:r>
              <a:rPr lang="de-DE" sz="1680" dirty="0" err="1"/>
              <a:t>recalled</a:t>
            </a:r>
            <a:r>
              <a:rPr lang="de-DE" sz="1680" dirty="0"/>
              <a:t>.</a:t>
            </a:r>
          </a:p>
          <a:p>
            <a:r>
              <a:rPr lang="de-DE" sz="1680" dirty="0"/>
              <a:t>The </a:t>
            </a:r>
            <a:r>
              <a:rPr lang="de-DE" sz="1680" dirty="0" err="1"/>
              <a:t>crucial</a:t>
            </a:r>
            <a:r>
              <a:rPr lang="de-DE" sz="1680" dirty="0"/>
              <a:t> </a:t>
            </a:r>
            <a:r>
              <a:rPr lang="de-DE" sz="1680" dirty="0" err="1"/>
              <a:t>point</a:t>
            </a:r>
            <a:r>
              <a:rPr lang="de-DE" sz="1680" dirty="0"/>
              <a:t> </a:t>
            </a:r>
            <a:r>
              <a:rPr lang="de-DE" sz="1680" dirty="0" err="1"/>
              <a:t>here</a:t>
            </a:r>
            <a:r>
              <a:rPr lang="de-DE" sz="1680" dirty="0"/>
              <a:t> </a:t>
            </a:r>
            <a:r>
              <a:rPr lang="de-DE" sz="1680" dirty="0" err="1"/>
              <a:t>is</a:t>
            </a:r>
            <a:r>
              <a:rPr lang="de-DE" sz="1680" dirty="0"/>
              <a:t> </a:t>
            </a:r>
            <a:r>
              <a:rPr lang="de-DE" sz="1680" dirty="0" err="1"/>
              <a:t>to</a:t>
            </a:r>
            <a:r>
              <a:rPr lang="de-DE" sz="1680" dirty="0"/>
              <a:t> </a:t>
            </a:r>
            <a:r>
              <a:rPr lang="de-DE" sz="1680" dirty="0" err="1"/>
              <a:t>recognize</a:t>
            </a:r>
            <a:r>
              <a:rPr lang="de-DE" sz="1680" dirty="0"/>
              <a:t> the „</a:t>
            </a:r>
            <a:r>
              <a:rPr lang="de-DE" sz="1680" dirty="0" err="1"/>
              <a:t>critical</a:t>
            </a:r>
            <a:r>
              <a:rPr lang="de-DE" sz="1680" dirty="0"/>
              <a:t> </a:t>
            </a:r>
            <a:r>
              <a:rPr lang="de-DE" sz="1680" dirty="0" err="1"/>
              <a:t>cues</a:t>
            </a:r>
            <a:r>
              <a:rPr lang="de-DE" sz="1680" dirty="0"/>
              <a:t>“ and </a:t>
            </a:r>
            <a:r>
              <a:rPr lang="de-DE" sz="1680" dirty="0" err="1"/>
              <a:t>having</a:t>
            </a:r>
            <a:r>
              <a:rPr lang="de-DE" sz="1680" dirty="0"/>
              <a:t> a </a:t>
            </a:r>
            <a:r>
              <a:rPr lang="de-DE" sz="1680" dirty="0" err="1"/>
              <a:t>good</a:t>
            </a:r>
            <a:r>
              <a:rPr lang="de-DE" sz="1680" dirty="0"/>
              <a:t> stock of </a:t>
            </a:r>
            <a:r>
              <a:rPr lang="de-DE" sz="1680" dirty="0" err="1"/>
              <a:t>these</a:t>
            </a:r>
            <a:r>
              <a:rPr lang="de-DE" sz="1680" dirty="0"/>
              <a:t> in </a:t>
            </a:r>
            <a:r>
              <a:rPr lang="de-DE" sz="1680" dirty="0" err="1"/>
              <a:t>memory</a:t>
            </a:r>
            <a:r>
              <a:rPr lang="de-DE" sz="1680" dirty="0"/>
              <a:t>.</a:t>
            </a:r>
          </a:p>
          <a:p>
            <a:r>
              <a:rPr lang="de-DE" sz="1680" dirty="0"/>
              <a:t>Thus Levels 2 &amp; 3 (</a:t>
            </a:r>
            <a:r>
              <a:rPr lang="de-DE" sz="1680" dirty="0" err="1"/>
              <a:t>Comprehension</a:t>
            </a:r>
            <a:r>
              <a:rPr lang="de-DE" sz="1680" dirty="0"/>
              <a:t>, </a:t>
            </a:r>
            <a:r>
              <a:rPr lang="de-DE" sz="1680" dirty="0" err="1"/>
              <a:t>Projection</a:t>
            </a:r>
            <a:r>
              <a:rPr lang="de-DE" sz="1680" dirty="0"/>
              <a:t>) </a:t>
            </a:r>
            <a:r>
              <a:rPr lang="de-DE" sz="1680" dirty="0" err="1"/>
              <a:t>are</a:t>
            </a:r>
            <a:r>
              <a:rPr lang="de-DE" sz="1680" dirty="0"/>
              <a:t> „</a:t>
            </a:r>
            <a:r>
              <a:rPr lang="de-DE" sz="1680" dirty="0" err="1"/>
              <a:t>filled</a:t>
            </a:r>
            <a:r>
              <a:rPr lang="de-DE" sz="1680" dirty="0"/>
              <a:t> in“ </a:t>
            </a:r>
            <a:r>
              <a:rPr lang="de-DE" sz="1680" dirty="0" err="1"/>
              <a:t>following</a:t>
            </a:r>
            <a:r>
              <a:rPr lang="de-DE" sz="1680" dirty="0"/>
              <a:t> </a:t>
            </a:r>
            <a:r>
              <a:rPr lang="de-DE" sz="1680" dirty="0" err="1"/>
              <a:t>pattern</a:t>
            </a:r>
            <a:r>
              <a:rPr lang="de-DE" sz="1680" dirty="0"/>
              <a:t> </a:t>
            </a:r>
            <a:r>
              <a:rPr lang="de-DE" sz="1680" dirty="0" err="1"/>
              <a:t>matching</a:t>
            </a:r>
            <a:r>
              <a:rPr lang="de-DE" sz="1680" dirty="0"/>
              <a:t>.</a:t>
            </a:r>
          </a:p>
          <a:p>
            <a:r>
              <a:rPr lang="de-DE" sz="1680" dirty="0" err="1"/>
              <a:t>Similarity</a:t>
            </a:r>
            <a:r>
              <a:rPr lang="de-DE" sz="1680" dirty="0"/>
              <a:t> </a:t>
            </a:r>
            <a:r>
              <a:rPr lang="de-DE" sz="1680" dirty="0" err="1"/>
              <a:t>is</a:t>
            </a:r>
            <a:r>
              <a:rPr lang="de-DE" sz="1680" dirty="0"/>
              <a:t> </a:t>
            </a:r>
            <a:r>
              <a:rPr lang="de-DE" sz="1680" dirty="0" err="1"/>
              <a:t>sufficient</a:t>
            </a:r>
            <a:r>
              <a:rPr lang="de-DE" sz="1680" dirty="0"/>
              <a:t>, </a:t>
            </a:r>
            <a:r>
              <a:rPr lang="de-DE" sz="1680" dirty="0" err="1"/>
              <a:t>depending</a:t>
            </a:r>
            <a:r>
              <a:rPr lang="de-DE" sz="1680" dirty="0"/>
              <a:t> on </a:t>
            </a:r>
            <a:r>
              <a:rPr lang="de-DE" sz="1680" dirty="0" err="1"/>
              <a:t>pattern-matching</a:t>
            </a:r>
            <a:r>
              <a:rPr lang="de-DE" sz="1680" dirty="0"/>
              <a:t> </a:t>
            </a:r>
            <a:r>
              <a:rPr lang="de-DE" sz="1680" dirty="0" err="1"/>
              <a:t>abilities</a:t>
            </a:r>
            <a:r>
              <a:rPr lang="de-DE" sz="1680" dirty="0"/>
              <a:t>.</a:t>
            </a:r>
          </a:p>
          <a:p>
            <a:endParaRPr lang="nb-NO" sz="1680" dirty="0"/>
          </a:p>
        </p:txBody>
      </p:sp>
      <p:pic>
        <p:nvPicPr>
          <p:cNvPr id="6" name="Picture 5" descr="Diagram&#10;&#10;Description automatically generated">
            <a:extLst>
              <a:ext uri="{FF2B5EF4-FFF2-40B4-BE49-F238E27FC236}">
                <a16:creationId xmlns:a16="http://schemas.microsoft.com/office/drawing/2014/main" id="{64A0F2A8-DD1C-492E-8673-F1707A2AF4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80" r="17674" b="6"/>
          <a:stretch/>
        </p:blipFill>
        <p:spPr>
          <a:xfrm>
            <a:off x="7315199" y="1334469"/>
            <a:ext cx="6347166" cy="5560662"/>
          </a:xfrm>
          <a:prstGeom prst="rect">
            <a:avLst/>
          </a:prstGeom>
        </p:spPr>
      </p:pic>
      <p:graphicFrame>
        <p:nvGraphicFramePr>
          <p:cNvPr id="16" name="Plassholder for innhold 3">
            <a:extLst>
              <a:ext uri="{FF2B5EF4-FFF2-40B4-BE49-F238E27FC236}">
                <a16:creationId xmlns:a16="http://schemas.microsoft.com/office/drawing/2014/main" id="{A484F5C5-36FA-4985-A16C-46E39AC0705D}"/>
              </a:ext>
            </a:extLst>
          </p:cNvPr>
          <p:cNvGraphicFramePr>
            <a:graphicFrameLocks/>
          </p:cNvGraphicFramePr>
          <p:nvPr/>
        </p:nvGraphicFramePr>
        <p:xfrm>
          <a:off x="7600392" y="6461566"/>
          <a:ext cx="6926048" cy="176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59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692720"/>
          </a:xfrm>
        </p:spPr>
        <p:txBody>
          <a:bodyPr>
            <a:normAutofit fontScale="90000"/>
          </a:bodyPr>
          <a:lstStyle/>
          <a:p>
            <a:r>
              <a:rPr lang="de-DE" dirty="0"/>
              <a:t>Mental Models</a:t>
            </a:r>
            <a:endParaRPr lang="nb-NO" dirty="0"/>
          </a:p>
        </p:txBody>
      </p:sp>
      <p:sp>
        <p:nvSpPr>
          <p:cNvPr id="3" name="Plassholder for innhold 2"/>
          <p:cNvSpPr>
            <a:spLocks noGrp="1"/>
          </p:cNvSpPr>
          <p:nvPr>
            <p:ph idx="1"/>
          </p:nvPr>
        </p:nvSpPr>
        <p:spPr>
          <a:xfrm>
            <a:off x="1005841" y="2190750"/>
            <a:ext cx="6395202" cy="5221606"/>
          </a:xfrm>
        </p:spPr>
        <p:txBody>
          <a:bodyPr>
            <a:normAutofit fontScale="62500" lnSpcReduction="20000"/>
          </a:bodyPr>
          <a:lstStyle/>
          <a:p>
            <a:r>
              <a:rPr lang="de-DE" dirty="0" err="1"/>
              <a:t>Mechanisms</a:t>
            </a:r>
            <a:r>
              <a:rPr lang="de-DE" dirty="0"/>
              <a:t> </a:t>
            </a:r>
            <a:r>
              <a:rPr lang="de-DE" dirty="0" err="1"/>
              <a:t>whereby</a:t>
            </a:r>
            <a:r>
              <a:rPr lang="de-DE" dirty="0"/>
              <a:t> </a:t>
            </a:r>
            <a:r>
              <a:rPr lang="de-DE" dirty="0" err="1"/>
              <a:t>humans</a:t>
            </a:r>
            <a:r>
              <a:rPr lang="de-DE" dirty="0"/>
              <a:t> </a:t>
            </a:r>
            <a:r>
              <a:rPr lang="de-DE" dirty="0" err="1"/>
              <a:t>are</a:t>
            </a:r>
            <a:r>
              <a:rPr lang="de-DE" dirty="0"/>
              <a:t> </a:t>
            </a:r>
            <a:r>
              <a:rPr lang="de-DE" dirty="0" err="1"/>
              <a:t>able</a:t>
            </a:r>
            <a:r>
              <a:rPr lang="de-DE" dirty="0"/>
              <a:t> </a:t>
            </a:r>
            <a:r>
              <a:rPr lang="de-DE" dirty="0" err="1"/>
              <a:t>to</a:t>
            </a:r>
            <a:r>
              <a:rPr lang="de-DE" dirty="0"/>
              <a:t> </a:t>
            </a:r>
            <a:r>
              <a:rPr lang="de-DE" dirty="0" err="1"/>
              <a:t>generate</a:t>
            </a:r>
            <a:r>
              <a:rPr lang="de-DE" dirty="0"/>
              <a:t> </a:t>
            </a:r>
            <a:r>
              <a:rPr lang="de-DE" dirty="0" err="1"/>
              <a:t>descriptions</a:t>
            </a:r>
            <a:r>
              <a:rPr lang="de-DE" dirty="0"/>
              <a:t> </a:t>
            </a:r>
            <a:r>
              <a:rPr lang="de-DE" dirty="0" err="1"/>
              <a:t>of</a:t>
            </a:r>
            <a:r>
              <a:rPr lang="de-DE" dirty="0"/>
              <a:t> </a:t>
            </a:r>
            <a:r>
              <a:rPr lang="de-DE" dirty="0" err="1"/>
              <a:t>system</a:t>
            </a:r>
            <a:r>
              <a:rPr lang="de-DE" dirty="0"/>
              <a:t> </a:t>
            </a:r>
            <a:r>
              <a:rPr lang="de-DE" dirty="0" err="1"/>
              <a:t>purpose</a:t>
            </a:r>
            <a:r>
              <a:rPr lang="de-DE" dirty="0"/>
              <a:t> and form, </a:t>
            </a:r>
            <a:r>
              <a:rPr lang="de-DE" dirty="0" err="1"/>
              <a:t>explanations</a:t>
            </a:r>
            <a:r>
              <a:rPr lang="de-DE" dirty="0"/>
              <a:t> </a:t>
            </a:r>
            <a:r>
              <a:rPr lang="de-DE" dirty="0" err="1"/>
              <a:t>of</a:t>
            </a:r>
            <a:r>
              <a:rPr lang="de-DE" dirty="0"/>
              <a:t> </a:t>
            </a:r>
            <a:r>
              <a:rPr lang="de-DE" dirty="0" err="1"/>
              <a:t>system</a:t>
            </a:r>
            <a:r>
              <a:rPr lang="de-DE" dirty="0"/>
              <a:t> </a:t>
            </a:r>
            <a:r>
              <a:rPr lang="de-DE" dirty="0" err="1"/>
              <a:t>functioning</a:t>
            </a:r>
            <a:r>
              <a:rPr lang="de-DE" dirty="0"/>
              <a:t> and </a:t>
            </a:r>
            <a:r>
              <a:rPr lang="de-DE" dirty="0" err="1"/>
              <a:t>observed</a:t>
            </a:r>
            <a:r>
              <a:rPr lang="de-DE" dirty="0"/>
              <a:t> </a:t>
            </a:r>
            <a:r>
              <a:rPr lang="de-DE" dirty="0" err="1"/>
              <a:t>system</a:t>
            </a:r>
            <a:r>
              <a:rPr lang="de-DE" dirty="0"/>
              <a:t> </a:t>
            </a:r>
            <a:r>
              <a:rPr lang="de-DE" dirty="0" err="1"/>
              <a:t>states</a:t>
            </a:r>
            <a:r>
              <a:rPr lang="de-DE" dirty="0"/>
              <a:t>, and </a:t>
            </a:r>
            <a:r>
              <a:rPr lang="de-DE" dirty="0" err="1"/>
              <a:t>predictions</a:t>
            </a:r>
            <a:r>
              <a:rPr lang="de-DE" dirty="0"/>
              <a:t> </a:t>
            </a:r>
            <a:r>
              <a:rPr lang="de-DE" dirty="0" err="1"/>
              <a:t>of</a:t>
            </a:r>
            <a:r>
              <a:rPr lang="de-DE" dirty="0"/>
              <a:t> </a:t>
            </a:r>
            <a:r>
              <a:rPr lang="de-DE" dirty="0" err="1"/>
              <a:t>future</a:t>
            </a:r>
            <a:r>
              <a:rPr lang="de-DE" dirty="0"/>
              <a:t> </a:t>
            </a:r>
            <a:r>
              <a:rPr lang="de-DE" dirty="0" err="1"/>
              <a:t>states</a:t>
            </a:r>
            <a:r>
              <a:rPr lang="de-DE" dirty="0"/>
              <a:t>. </a:t>
            </a:r>
            <a:r>
              <a:rPr lang="de-DE" sz="2760" dirty="0"/>
              <a:t>(</a:t>
            </a:r>
            <a:r>
              <a:rPr lang="de-DE" sz="2760" dirty="0" err="1"/>
              <a:t>Rouse</a:t>
            </a:r>
            <a:r>
              <a:rPr lang="de-DE" sz="2760" dirty="0"/>
              <a:t> &amp; Morris, 1985).</a:t>
            </a:r>
          </a:p>
          <a:p>
            <a:r>
              <a:rPr lang="de-DE" dirty="0"/>
              <a:t>Knowledge </a:t>
            </a:r>
            <a:r>
              <a:rPr lang="de-DE" dirty="0" err="1"/>
              <a:t>regarding</a:t>
            </a:r>
            <a:r>
              <a:rPr lang="de-DE" dirty="0"/>
              <a:t> </a:t>
            </a:r>
            <a:r>
              <a:rPr lang="de-DE" dirty="0" err="1"/>
              <a:t>which</a:t>
            </a:r>
            <a:r>
              <a:rPr lang="de-DE" dirty="0"/>
              <a:t> </a:t>
            </a:r>
            <a:r>
              <a:rPr lang="de-DE" dirty="0" err="1"/>
              <a:t>aspects</a:t>
            </a:r>
            <a:r>
              <a:rPr lang="de-DE" dirty="0"/>
              <a:t> </a:t>
            </a:r>
            <a:r>
              <a:rPr lang="de-DE" dirty="0" err="1"/>
              <a:t>of</a:t>
            </a:r>
            <a:r>
              <a:rPr lang="de-DE" dirty="0"/>
              <a:t> </a:t>
            </a:r>
            <a:r>
              <a:rPr lang="de-DE" dirty="0" err="1"/>
              <a:t>environment</a:t>
            </a:r>
            <a:r>
              <a:rPr lang="de-DE" dirty="0"/>
              <a:t> </a:t>
            </a:r>
            <a:r>
              <a:rPr lang="de-DE" dirty="0" err="1"/>
              <a:t>are</a:t>
            </a:r>
            <a:r>
              <a:rPr lang="de-DE" dirty="0"/>
              <a:t> relevant; </a:t>
            </a:r>
            <a:r>
              <a:rPr lang="de-DE" dirty="0" err="1"/>
              <a:t>identify</a:t>
            </a:r>
            <a:r>
              <a:rPr lang="de-DE" dirty="0"/>
              <a:t> </a:t>
            </a:r>
            <a:r>
              <a:rPr lang="de-DE" dirty="0" err="1"/>
              <a:t>critical</a:t>
            </a:r>
            <a:r>
              <a:rPr lang="de-DE" dirty="0"/>
              <a:t> </a:t>
            </a:r>
            <a:r>
              <a:rPr lang="de-DE" dirty="0" err="1"/>
              <a:t>cues</a:t>
            </a:r>
            <a:r>
              <a:rPr lang="de-DE" dirty="0"/>
              <a:t>, </a:t>
            </a:r>
            <a:r>
              <a:rPr lang="de-DE" dirty="0" err="1"/>
              <a:t>direct</a:t>
            </a:r>
            <a:r>
              <a:rPr lang="de-DE" dirty="0"/>
              <a:t> </a:t>
            </a:r>
            <a:r>
              <a:rPr lang="de-DE" dirty="0" err="1"/>
              <a:t>attention</a:t>
            </a:r>
            <a:r>
              <a:rPr lang="de-DE" dirty="0"/>
              <a:t> </a:t>
            </a:r>
            <a:r>
              <a:rPr lang="de-DE" dirty="0" err="1"/>
              <a:t>to</a:t>
            </a:r>
            <a:r>
              <a:rPr lang="de-DE" dirty="0"/>
              <a:t> </a:t>
            </a:r>
            <a:r>
              <a:rPr lang="de-DE" dirty="0" err="1"/>
              <a:t>these</a:t>
            </a:r>
            <a:r>
              <a:rPr lang="de-DE" dirty="0"/>
              <a:t>, </a:t>
            </a:r>
            <a:r>
              <a:rPr lang="de-DE" dirty="0" err="1"/>
              <a:t>classify</a:t>
            </a:r>
            <a:r>
              <a:rPr lang="de-DE" dirty="0"/>
              <a:t> </a:t>
            </a:r>
            <a:r>
              <a:rPr lang="de-DE" dirty="0" err="1"/>
              <a:t>information</a:t>
            </a:r>
            <a:r>
              <a:rPr lang="de-DE" dirty="0"/>
              <a:t>, </a:t>
            </a:r>
            <a:r>
              <a:rPr lang="de-DE" dirty="0" err="1"/>
              <a:t>making</a:t>
            </a:r>
            <a:r>
              <a:rPr lang="de-DE" dirty="0"/>
              <a:t> </a:t>
            </a:r>
            <a:r>
              <a:rPr lang="de-DE" dirty="0" err="1"/>
              <a:t>this</a:t>
            </a:r>
            <a:r>
              <a:rPr lang="de-DE" dirty="0"/>
              <a:t> </a:t>
            </a:r>
            <a:r>
              <a:rPr lang="de-DE" dirty="0" err="1"/>
              <a:t>process</a:t>
            </a:r>
            <a:r>
              <a:rPr lang="de-DE" dirty="0"/>
              <a:t> </a:t>
            </a:r>
            <a:r>
              <a:rPr lang="de-DE" dirty="0" err="1"/>
              <a:t>more</a:t>
            </a:r>
            <a:r>
              <a:rPr lang="de-DE" dirty="0"/>
              <a:t> </a:t>
            </a:r>
            <a:r>
              <a:rPr lang="de-DE" dirty="0" err="1"/>
              <a:t>efficient</a:t>
            </a:r>
            <a:r>
              <a:rPr lang="de-DE" dirty="0"/>
              <a:t> in large </a:t>
            </a:r>
            <a:r>
              <a:rPr lang="de-DE" dirty="0" err="1"/>
              <a:t>amounts</a:t>
            </a:r>
            <a:r>
              <a:rPr lang="de-DE" dirty="0"/>
              <a:t> </a:t>
            </a:r>
            <a:r>
              <a:rPr lang="de-DE" dirty="0" err="1"/>
              <a:t>of</a:t>
            </a:r>
            <a:r>
              <a:rPr lang="de-DE" dirty="0"/>
              <a:t> </a:t>
            </a:r>
            <a:r>
              <a:rPr lang="de-DE" dirty="0" err="1"/>
              <a:t>data</a:t>
            </a:r>
            <a:r>
              <a:rPr lang="de-DE" dirty="0"/>
              <a:t>.</a:t>
            </a:r>
          </a:p>
          <a:p>
            <a:r>
              <a:rPr lang="de-DE" dirty="0" err="1"/>
              <a:t>Helps</a:t>
            </a:r>
            <a:r>
              <a:rPr lang="de-DE" dirty="0"/>
              <a:t> </a:t>
            </a:r>
            <a:r>
              <a:rPr lang="de-DE" dirty="0" err="1"/>
              <a:t>to</a:t>
            </a:r>
            <a:r>
              <a:rPr lang="de-DE" dirty="0"/>
              <a:t> </a:t>
            </a:r>
            <a:r>
              <a:rPr lang="de-DE" dirty="0" err="1"/>
              <a:t>integrate</a:t>
            </a:r>
            <a:r>
              <a:rPr lang="de-DE" dirty="0"/>
              <a:t> </a:t>
            </a:r>
            <a:r>
              <a:rPr lang="de-DE" dirty="0" err="1"/>
              <a:t>elements</a:t>
            </a:r>
            <a:r>
              <a:rPr lang="de-DE" dirty="0"/>
              <a:t> </a:t>
            </a:r>
            <a:r>
              <a:rPr lang="de-DE" dirty="0" err="1"/>
              <a:t>efficiently</a:t>
            </a:r>
            <a:r>
              <a:rPr lang="de-DE" dirty="0"/>
              <a:t> </a:t>
            </a:r>
            <a:r>
              <a:rPr lang="de-DE" dirty="0" err="1"/>
              <a:t>to</a:t>
            </a:r>
            <a:r>
              <a:rPr lang="de-DE" dirty="0"/>
              <a:t> form an </a:t>
            </a:r>
            <a:r>
              <a:rPr lang="de-DE" dirty="0" err="1"/>
              <a:t>understnading</a:t>
            </a:r>
            <a:r>
              <a:rPr lang="de-DE" dirty="0"/>
              <a:t> </a:t>
            </a:r>
            <a:r>
              <a:rPr lang="de-DE" dirty="0" err="1"/>
              <a:t>of</a:t>
            </a:r>
            <a:r>
              <a:rPr lang="de-DE" dirty="0"/>
              <a:t> </a:t>
            </a:r>
            <a:r>
              <a:rPr lang="de-DE" dirty="0" err="1"/>
              <a:t>their</a:t>
            </a:r>
            <a:r>
              <a:rPr lang="de-DE" dirty="0"/>
              <a:t> total </a:t>
            </a:r>
            <a:r>
              <a:rPr lang="de-DE" dirty="0" err="1"/>
              <a:t>meaning</a:t>
            </a:r>
            <a:r>
              <a:rPr lang="de-DE" dirty="0"/>
              <a:t> (Level 2) in </a:t>
            </a:r>
            <a:r>
              <a:rPr lang="de-DE" dirty="0" err="1"/>
              <a:t>terms</a:t>
            </a:r>
            <a:r>
              <a:rPr lang="de-DE" dirty="0"/>
              <a:t> </a:t>
            </a:r>
            <a:r>
              <a:rPr lang="de-DE" dirty="0" err="1"/>
              <a:t>of</a:t>
            </a:r>
            <a:r>
              <a:rPr lang="de-DE" dirty="0"/>
              <a:t> </a:t>
            </a:r>
            <a:r>
              <a:rPr lang="de-DE" dirty="0" err="1"/>
              <a:t>the</a:t>
            </a:r>
            <a:r>
              <a:rPr lang="de-DE" dirty="0"/>
              <a:t> </a:t>
            </a:r>
            <a:r>
              <a:rPr lang="de-DE" dirty="0" err="1"/>
              <a:t>goals</a:t>
            </a:r>
            <a:r>
              <a:rPr lang="de-DE" dirty="0"/>
              <a:t>.</a:t>
            </a:r>
          </a:p>
          <a:p>
            <a:r>
              <a:rPr lang="de-DE" dirty="0" err="1"/>
              <a:t>Helps</a:t>
            </a:r>
            <a:r>
              <a:rPr lang="de-DE" dirty="0"/>
              <a:t> </a:t>
            </a:r>
            <a:r>
              <a:rPr lang="de-DE" dirty="0" err="1"/>
              <a:t>to</a:t>
            </a:r>
            <a:r>
              <a:rPr lang="de-DE" dirty="0"/>
              <a:t> </a:t>
            </a:r>
            <a:r>
              <a:rPr lang="de-DE" dirty="0" err="1"/>
              <a:t>project</a:t>
            </a:r>
            <a:r>
              <a:rPr lang="de-DE" dirty="0"/>
              <a:t> </a:t>
            </a:r>
            <a:r>
              <a:rPr lang="de-DE" dirty="0" err="1"/>
              <a:t>future</a:t>
            </a:r>
            <a:r>
              <a:rPr lang="de-DE" dirty="0"/>
              <a:t> </a:t>
            </a:r>
            <a:r>
              <a:rPr lang="de-DE" dirty="0" err="1"/>
              <a:t>states</a:t>
            </a:r>
            <a:r>
              <a:rPr lang="de-DE" dirty="0"/>
              <a:t> </a:t>
            </a:r>
            <a:r>
              <a:rPr lang="de-DE" dirty="0" err="1"/>
              <a:t>accurately</a:t>
            </a:r>
            <a:r>
              <a:rPr lang="de-DE" dirty="0"/>
              <a:t> and </a:t>
            </a:r>
            <a:r>
              <a:rPr lang="de-DE" dirty="0" err="1"/>
              <a:t>efficiently</a:t>
            </a:r>
            <a:r>
              <a:rPr lang="de-DE" dirty="0"/>
              <a:t> </a:t>
            </a:r>
            <a:r>
              <a:rPr lang="de-DE" dirty="0" err="1"/>
              <a:t>based</a:t>
            </a:r>
            <a:r>
              <a:rPr lang="de-DE" dirty="0"/>
              <a:t> on </a:t>
            </a:r>
            <a:r>
              <a:rPr lang="de-DE" dirty="0" err="1"/>
              <a:t>current</a:t>
            </a:r>
            <a:r>
              <a:rPr lang="de-DE" dirty="0"/>
              <a:t> </a:t>
            </a:r>
            <a:r>
              <a:rPr lang="de-DE" dirty="0" err="1"/>
              <a:t>states</a:t>
            </a:r>
            <a:r>
              <a:rPr lang="de-DE" dirty="0"/>
              <a:t> and </a:t>
            </a:r>
            <a:r>
              <a:rPr lang="de-DE" dirty="0" err="1"/>
              <a:t>dynamics</a:t>
            </a:r>
            <a:r>
              <a:rPr lang="de-DE" dirty="0"/>
              <a:t>. (Level 3)</a:t>
            </a:r>
          </a:p>
          <a:p>
            <a:endParaRPr lang="nb-NO" dirty="0"/>
          </a:p>
        </p:txBody>
      </p:sp>
      <p:sp>
        <p:nvSpPr>
          <p:cNvPr id="5" name="TekstSylinder 4"/>
          <p:cNvSpPr txBox="1"/>
          <p:nvPr/>
        </p:nvSpPr>
        <p:spPr>
          <a:xfrm>
            <a:off x="12551764" y="5730003"/>
            <a:ext cx="1888017" cy="424732"/>
          </a:xfrm>
          <a:prstGeom prst="rect">
            <a:avLst/>
          </a:prstGeom>
          <a:noFill/>
        </p:spPr>
        <p:txBody>
          <a:bodyPr wrap="none" rtlCol="0">
            <a:spAutoFit/>
          </a:bodyPr>
          <a:lstStyle/>
          <a:p>
            <a:pPr defTabSz="1097280" eaLnBrk="0" fontAlgn="base" hangingPunct="0">
              <a:spcBef>
                <a:spcPct val="0"/>
              </a:spcBef>
              <a:spcAft>
                <a:spcPct val="0"/>
              </a:spcAft>
            </a:pPr>
            <a:r>
              <a:rPr lang="de-DE" sz="2160" dirty="0">
                <a:solidFill>
                  <a:srgbClr val="000000"/>
                </a:solidFill>
                <a:latin typeface="Calibri" pitchFamily="34" charset="0"/>
              </a:rPr>
              <a:t>(</a:t>
            </a:r>
            <a:r>
              <a:rPr lang="de-DE" sz="2160" dirty="0" err="1">
                <a:solidFill>
                  <a:srgbClr val="000000"/>
                </a:solidFill>
                <a:latin typeface="Calibri" pitchFamily="34" charset="0"/>
              </a:rPr>
              <a:t>Endsley</a:t>
            </a:r>
            <a:r>
              <a:rPr lang="de-DE" sz="2160" dirty="0">
                <a:solidFill>
                  <a:srgbClr val="000000"/>
                </a:solidFill>
                <a:latin typeface="Calibri" pitchFamily="34" charset="0"/>
              </a:rPr>
              <a:t>, 2000)</a:t>
            </a:r>
            <a:endParaRPr lang="nb-NO" sz="2160" dirty="0">
              <a:solidFill>
                <a:srgbClr val="000000"/>
              </a:solidFill>
              <a:latin typeface="Calibri" pitchFamily="34" charset="0"/>
            </a:endParaRPr>
          </a:p>
        </p:txBody>
      </p:sp>
      <p:pic>
        <p:nvPicPr>
          <p:cNvPr id="6" name="Picture 5">
            <a:extLst>
              <a:ext uri="{FF2B5EF4-FFF2-40B4-BE49-F238E27FC236}">
                <a16:creationId xmlns:a16="http://schemas.microsoft.com/office/drawing/2014/main" id="{4F70E42C-0E07-4D8F-A043-FF874161BA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2448" y="1130870"/>
            <a:ext cx="6815984" cy="4552236"/>
          </a:xfrm>
          <a:prstGeom prst="rect">
            <a:avLst/>
          </a:prstGeom>
        </p:spPr>
      </p:pic>
      <p:graphicFrame>
        <p:nvGraphicFramePr>
          <p:cNvPr id="7" name="Plassholder for innhold 3">
            <a:extLst>
              <a:ext uri="{FF2B5EF4-FFF2-40B4-BE49-F238E27FC236}">
                <a16:creationId xmlns:a16="http://schemas.microsoft.com/office/drawing/2014/main" id="{E6C8BBE0-85C4-46B8-9FC3-40341D18CEFD}"/>
              </a:ext>
            </a:extLst>
          </p:cNvPr>
          <p:cNvGraphicFramePr>
            <a:graphicFrameLocks/>
          </p:cNvGraphicFramePr>
          <p:nvPr/>
        </p:nvGraphicFramePr>
        <p:xfrm>
          <a:off x="7352384" y="6213012"/>
          <a:ext cx="6926048" cy="176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309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xfrm>
            <a:off x="1005840" y="438151"/>
            <a:ext cx="12618720" cy="793490"/>
          </a:xfrm>
        </p:spPr>
        <p:txBody>
          <a:bodyPr>
            <a:normAutofit fontScale="90000"/>
          </a:bodyPr>
          <a:lstStyle/>
          <a:p>
            <a:r>
              <a:rPr lang="de-DE" dirty="0" err="1"/>
              <a:t>Interrelationship</a:t>
            </a:r>
            <a:r>
              <a:rPr lang="de-DE" dirty="0"/>
              <a:t> </a:t>
            </a:r>
            <a:r>
              <a:rPr lang="de-DE" dirty="0" err="1"/>
              <a:t>between</a:t>
            </a:r>
            <a:r>
              <a:rPr lang="de-DE" dirty="0"/>
              <a:t> SA </a:t>
            </a:r>
            <a:r>
              <a:rPr lang="de-DE" dirty="0" err="1"/>
              <a:t>levels</a:t>
            </a:r>
            <a:endParaRPr lang="nb-NO" dirty="0"/>
          </a:p>
        </p:txBody>
      </p:sp>
      <p:graphicFrame>
        <p:nvGraphicFramePr>
          <p:cNvPr id="4" name="Plassholder for innhold 3"/>
          <p:cNvGraphicFramePr>
            <a:graphicFrameLocks noGrp="1"/>
          </p:cNvGraphicFramePr>
          <p:nvPr>
            <p:ph idx="1"/>
          </p:nvPr>
        </p:nvGraphicFramePr>
        <p:xfrm>
          <a:off x="2752532" y="1317404"/>
          <a:ext cx="8600958" cy="320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e 1"/>
          <p:cNvGrpSpPr/>
          <p:nvPr/>
        </p:nvGrpSpPr>
        <p:grpSpPr>
          <a:xfrm>
            <a:off x="4277153" y="3857275"/>
            <a:ext cx="5581572" cy="751968"/>
            <a:chOff x="3564294" y="3214396"/>
            <a:chExt cx="4651310" cy="626640"/>
          </a:xfrm>
        </p:grpSpPr>
        <p:sp>
          <p:nvSpPr>
            <p:cNvPr id="6" name="Venstrebuet pil 5"/>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sp>
          <p:nvSpPr>
            <p:cNvPr id="7" name="Venstrebuet pil 6"/>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grpSp>
      <p:sp>
        <p:nvSpPr>
          <p:cNvPr id="9" name="TekstSylinder 8"/>
          <p:cNvSpPr txBox="1"/>
          <p:nvPr/>
        </p:nvSpPr>
        <p:spPr>
          <a:xfrm>
            <a:off x="3287174" y="5859601"/>
            <a:ext cx="7860108" cy="2086725"/>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de-DE" sz="2160" dirty="0">
                <a:solidFill>
                  <a:srgbClr val="000000"/>
                </a:solidFill>
                <a:latin typeface="Calibri" pitchFamily="34" charset="0"/>
              </a:rPr>
              <a:t>Match </a:t>
            </a:r>
            <a:r>
              <a:rPr lang="de-DE" sz="2160" dirty="0" err="1">
                <a:solidFill>
                  <a:srgbClr val="000000"/>
                </a:solidFill>
                <a:latin typeface="Calibri" pitchFamily="34" charset="0"/>
              </a:rPr>
              <a:t>patterns</a:t>
            </a:r>
            <a:r>
              <a:rPr lang="de-DE" sz="2160" dirty="0">
                <a:solidFill>
                  <a:srgbClr val="000000"/>
                </a:solidFill>
                <a:latin typeface="Calibri" pitchFamily="34" charset="0"/>
              </a:rPr>
              <a:t> </a:t>
            </a:r>
            <a:r>
              <a:rPr lang="de-DE" sz="2160" dirty="0" err="1">
                <a:solidFill>
                  <a:srgbClr val="000000"/>
                </a:solidFill>
                <a:latin typeface="Calibri" pitchFamily="34" charset="0"/>
              </a:rPr>
              <a:t>based</a:t>
            </a:r>
            <a:r>
              <a:rPr lang="de-DE" sz="2160" dirty="0">
                <a:solidFill>
                  <a:srgbClr val="000000"/>
                </a:solidFill>
                <a:latin typeface="Calibri" pitchFamily="34" charset="0"/>
              </a:rPr>
              <a:t> on </a:t>
            </a:r>
            <a:r>
              <a:rPr lang="de-DE" sz="2160" dirty="0" err="1">
                <a:solidFill>
                  <a:srgbClr val="000000"/>
                </a:solidFill>
                <a:latin typeface="Calibri" pitchFamily="34" charset="0"/>
              </a:rPr>
              <a:t>experience</a:t>
            </a:r>
            <a:r>
              <a:rPr lang="de-DE" sz="2160" dirty="0">
                <a:solidFill>
                  <a:srgbClr val="000000"/>
                </a:solidFill>
                <a:latin typeface="Calibri" pitchFamily="34" charset="0"/>
              </a:rPr>
              <a:t> and </a:t>
            </a:r>
            <a:r>
              <a:rPr lang="de-DE" sz="2160" dirty="0" err="1">
                <a:solidFill>
                  <a:srgbClr val="000000"/>
                </a:solidFill>
                <a:latin typeface="Calibri" pitchFamily="34" charset="0"/>
              </a:rPr>
              <a:t>accelerate</a:t>
            </a:r>
            <a:r>
              <a:rPr lang="de-DE" sz="2160" dirty="0">
                <a:solidFill>
                  <a:srgbClr val="000000"/>
                </a:solidFill>
                <a:latin typeface="Calibri" pitchFamily="34" charset="0"/>
              </a:rPr>
              <a:t> L2 and L3.</a:t>
            </a:r>
          </a:p>
          <a:p>
            <a:pPr marL="342900" indent="-342900" defTabSz="1097280" eaLnBrk="0" fontAlgn="base" hangingPunct="0">
              <a:spcBef>
                <a:spcPct val="0"/>
              </a:spcBef>
              <a:spcAft>
                <a:spcPct val="0"/>
              </a:spcAft>
              <a:buFont typeface="Arial" panose="020B0604020202020204" pitchFamily="34" charset="0"/>
              <a:buChar char="•"/>
            </a:pPr>
            <a:r>
              <a:rPr lang="de-DE" sz="2160" dirty="0">
                <a:solidFill>
                  <a:srgbClr val="000000"/>
                </a:solidFill>
                <a:latin typeface="Calibri" pitchFamily="34" charset="0"/>
              </a:rPr>
              <a:t>Goal-</a:t>
            </a:r>
            <a:r>
              <a:rPr lang="de-DE" sz="2160" dirty="0" err="1">
                <a:solidFill>
                  <a:srgbClr val="000000"/>
                </a:solidFill>
                <a:latin typeface="Calibri" pitchFamily="34" charset="0"/>
              </a:rPr>
              <a:t>driven</a:t>
            </a:r>
            <a:r>
              <a:rPr lang="de-DE" sz="2160" dirty="0">
                <a:solidFill>
                  <a:srgbClr val="000000"/>
                </a:solidFill>
                <a:latin typeface="Calibri" pitchFamily="34" charset="0"/>
              </a:rPr>
              <a:t> </a:t>
            </a:r>
            <a:r>
              <a:rPr lang="de-DE" sz="2160" dirty="0" err="1">
                <a:solidFill>
                  <a:srgbClr val="000000"/>
                </a:solidFill>
                <a:latin typeface="Calibri" pitchFamily="34" charset="0"/>
              </a:rPr>
              <a:t>filling</a:t>
            </a:r>
            <a:r>
              <a:rPr lang="de-DE" sz="2160" dirty="0">
                <a:solidFill>
                  <a:srgbClr val="000000"/>
                </a:solidFill>
                <a:latin typeface="Calibri" pitchFamily="34" charset="0"/>
              </a:rPr>
              <a:t> </a:t>
            </a:r>
            <a:r>
              <a:rPr lang="de-DE" sz="2160" dirty="0" err="1">
                <a:solidFill>
                  <a:srgbClr val="000000"/>
                </a:solidFill>
                <a:latin typeface="Calibri" pitchFamily="34" charset="0"/>
              </a:rPr>
              <a:t>of</a:t>
            </a:r>
            <a:r>
              <a:rPr lang="de-DE" sz="2160" dirty="0">
                <a:solidFill>
                  <a:srgbClr val="000000"/>
                </a:solidFill>
                <a:latin typeface="Calibri" pitchFamily="34" charset="0"/>
              </a:rPr>
              <a:t> L1.</a:t>
            </a:r>
          </a:p>
          <a:p>
            <a:pPr marL="342900" indent="-342900" defTabSz="1097280" eaLnBrk="0" fontAlgn="base" hangingPunct="0">
              <a:spcBef>
                <a:spcPct val="0"/>
              </a:spcBef>
              <a:spcAft>
                <a:spcPct val="0"/>
              </a:spcAft>
              <a:buFont typeface="Arial" panose="020B0604020202020204" pitchFamily="34" charset="0"/>
              <a:buChar char="•"/>
            </a:pPr>
            <a:r>
              <a:rPr lang="de-DE" sz="2160" dirty="0">
                <a:solidFill>
                  <a:srgbClr val="000000"/>
                </a:solidFill>
                <a:latin typeface="Calibri" pitchFamily="34" charset="0"/>
              </a:rPr>
              <a:t>Iterative </a:t>
            </a:r>
            <a:r>
              <a:rPr lang="de-DE" sz="2160" dirty="0" err="1">
                <a:solidFill>
                  <a:srgbClr val="000000"/>
                </a:solidFill>
                <a:latin typeface="Calibri" pitchFamily="34" charset="0"/>
              </a:rPr>
              <a:t>process</a:t>
            </a:r>
            <a:r>
              <a:rPr lang="de-DE" sz="2160" dirty="0">
                <a:solidFill>
                  <a:srgbClr val="000000"/>
                </a:solidFill>
                <a:latin typeface="Calibri" pitchFamily="34" charset="0"/>
              </a:rPr>
              <a:t> </a:t>
            </a:r>
            <a:r>
              <a:rPr lang="de-DE" sz="2160" dirty="0" err="1">
                <a:solidFill>
                  <a:srgbClr val="000000"/>
                </a:solidFill>
                <a:latin typeface="Calibri" pitchFamily="34" charset="0"/>
              </a:rPr>
              <a:t>to</a:t>
            </a:r>
            <a:r>
              <a:rPr lang="de-DE" sz="2160" dirty="0">
                <a:solidFill>
                  <a:srgbClr val="000000"/>
                </a:solidFill>
                <a:latin typeface="Calibri" pitchFamily="34" charset="0"/>
              </a:rPr>
              <a:t> </a:t>
            </a:r>
            <a:r>
              <a:rPr lang="de-DE" sz="2160" dirty="0" err="1">
                <a:solidFill>
                  <a:srgbClr val="000000"/>
                </a:solidFill>
                <a:latin typeface="Calibri" pitchFamily="34" charset="0"/>
              </a:rPr>
              <a:t>search</a:t>
            </a:r>
            <a:r>
              <a:rPr lang="de-DE" sz="2160" dirty="0">
                <a:solidFill>
                  <a:srgbClr val="000000"/>
                </a:solidFill>
                <a:latin typeface="Calibri" pitchFamily="34" charset="0"/>
              </a:rPr>
              <a:t> and </a:t>
            </a:r>
            <a:r>
              <a:rPr lang="de-DE" sz="2160" dirty="0" err="1">
                <a:solidFill>
                  <a:srgbClr val="000000"/>
                </a:solidFill>
                <a:latin typeface="Calibri" pitchFamily="34" charset="0"/>
              </a:rPr>
              <a:t>analyze</a:t>
            </a:r>
            <a:r>
              <a:rPr lang="de-DE" sz="2160" dirty="0">
                <a:solidFill>
                  <a:srgbClr val="000000"/>
                </a:solidFill>
                <a:latin typeface="Calibri" pitchFamily="34" charset="0"/>
              </a:rPr>
              <a:t> goal-relevant </a:t>
            </a:r>
            <a:r>
              <a:rPr lang="de-DE" sz="2160" dirty="0" err="1">
                <a:solidFill>
                  <a:srgbClr val="000000"/>
                </a:solidFill>
                <a:latin typeface="Calibri" pitchFamily="34" charset="0"/>
              </a:rPr>
              <a:t>data</a:t>
            </a:r>
            <a:r>
              <a:rPr lang="de-DE" sz="2160" dirty="0">
                <a:solidFill>
                  <a:srgbClr val="000000"/>
                </a:solidFill>
                <a:latin typeface="Calibri" pitchFamily="34" charset="0"/>
              </a:rPr>
              <a:t>.</a:t>
            </a:r>
          </a:p>
          <a:p>
            <a:pPr marL="342900" indent="-342900" defTabSz="1097280" eaLnBrk="0" fontAlgn="base" hangingPunct="0">
              <a:spcBef>
                <a:spcPct val="0"/>
              </a:spcBef>
              <a:spcAft>
                <a:spcPct val="0"/>
              </a:spcAft>
              <a:buFont typeface="Arial" panose="020B0604020202020204" pitchFamily="34" charset="0"/>
              <a:buChar char="•"/>
            </a:pPr>
            <a:r>
              <a:rPr lang="de-DE" sz="2160" dirty="0" err="1">
                <a:solidFill>
                  <a:srgbClr val="000000"/>
                </a:solidFill>
                <a:latin typeface="Calibri" pitchFamily="34" charset="0"/>
              </a:rPr>
              <a:t>Highly</a:t>
            </a:r>
            <a:r>
              <a:rPr lang="de-DE" sz="2160" dirty="0">
                <a:solidFill>
                  <a:srgbClr val="000000"/>
                </a:solidFill>
                <a:latin typeface="Calibri" pitchFamily="34" charset="0"/>
              </a:rPr>
              <a:t> </a:t>
            </a:r>
            <a:r>
              <a:rPr lang="de-DE" sz="2160" dirty="0" err="1">
                <a:solidFill>
                  <a:srgbClr val="000000"/>
                </a:solidFill>
                <a:latin typeface="Calibri" pitchFamily="34" charset="0"/>
              </a:rPr>
              <a:t>efficient</a:t>
            </a:r>
            <a:r>
              <a:rPr lang="de-DE" sz="2160" dirty="0">
                <a:solidFill>
                  <a:srgbClr val="000000"/>
                </a:solidFill>
                <a:latin typeface="Calibri" pitchFamily="34" charset="0"/>
              </a:rPr>
              <a:t> SA </a:t>
            </a:r>
            <a:r>
              <a:rPr lang="de-DE" sz="2160" dirty="0" err="1">
                <a:solidFill>
                  <a:srgbClr val="000000"/>
                </a:solidFill>
                <a:latin typeface="Calibri" pitchFamily="34" charset="0"/>
              </a:rPr>
              <a:t>generation</a:t>
            </a:r>
            <a:r>
              <a:rPr lang="de-DE" sz="2160" dirty="0">
                <a:solidFill>
                  <a:srgbClr val="000000"/>
                </a:solidFill>
                <a:latin typeface="Calibri" pitchFamily="34" charset="0"/>
              </a:rPr>
              <a:t> </a:t>
            </a:r>
            <a:r>
              <a:rPr lang="de-DE" sz="2160" dirty="0" err="1">
                <a:solidFill>
                  <a:srgbClr val="000000"/>
                </a:solidFill>
                <a:latin typeface="Calibri" pitchFamily="34" charset="0"/>
              </a:rPr>
              <a:t>process</a:t>
            </a:r>
            <a:r>
              <a:rPr lang="de-DE" sz="2160" dirty="0">
                <a:solidFill>
                  <a:srgbClr val="000000"/>
                </a:solidFill>
                <a:latin typeface="Calibri" pitchFamily="34" charset="0"/>
              </a:rPr>
              <a:t>.</a:t>
            </a:r>
          </a:p>
          <a:p>
            <a:pPr marL="342900" indent="-342900" defTabSz="1097280" eaLnBrk="0" fontAlgn="base" hangingPunct="0">
              <a:spcBef>
                <a:spcPct val="0"/>
              </a:spcBef>
              <a:spcAft>
                <a:spcPct val="0"/>
              </a:spcAft>
              <a:buFont typeface="Arial" panose="020B0604020202020204" pitchFamily="34" charset="0"/>
              <a:buChar char="•"/>
            </a:pPr>
            <a:r>
              <a:rPr lang="de-DE" sz="2160" dirty="0">
                <a:solidFill>
                  <a:srgbClr val="000000"/>
                </a:solidFill>
                <a:latin typeface="Calibri" pitchFamily="34" charset="0"/>
              </a:rPr>
              <a:t>Vulnerable </a:t>
            </a:r>
            <a:r>
              <a:rPr lang="de-DE" sz="2160" dirty="0" err="1">
                <a:solidFill>
                  <a:srgbClr val="000000"/>
                </a:solidFill>
                <a:latin typeface="Calibri" pitchFamily="34" charset="0"/>
              </a:rPr>
              <a:t>to</a:t>
            </a:r>
            <a:r>
              <a:rPr lang="de-DE" sz="2160" dirty="0">
                <a:solidFill>
                  <a:srgbClr val="000000"/>
                </a:solidFill>
                <a:latin typeface="Calibri" pitchFamily="34" charset="0"/>
              </a:rPr>
              <a:t> </a:t>
            </a:r>
            <a:r>
              <a:rPr lang="de-DE" sz="2160" dirty="0" err="1">
                <a:solidFill>
                  <a:srgbClr val="000000"/>
                </a:solidFill>
                <a:latin typeface="Calibri" pitchFamily="34" charset="0"/>
              </a:rPr>
              <a:t>biases</a:t>
            </a:r>
            <a:r>
              <a:rPr lang="de-DE" sz="2160" dirty="0">
                <a:solidFill>
                  <a:srgbClr val="000000"/>
                </a:solidFill>
                <a:latin typeface="Calibri" pitchFamily="34" charset="0"/>
              </a:rPr>
              <a:t> such </a:t>
            </a:r>
            <a:r>
              <a:rPr lang="de-DE" sz="2160" dirty="0" err="1">
                <a:solidFill>
                  <a:srgbClr val="000000"/>
                </a:solidFill>
                <a:latin typeface="Calibri" pitchFamily="34" charset="0"/>
              </a:rPr>
              <a:t>as</a:t>
            </a:r>
            <a:r>
              <a:rPr lang="de-DE" sz="2160" dirty="0">
                <a:solidFill>
                  <a:srgbClr val="000000"/>
                </a:solidFill>
                <a:latin typeface="Calibri" pitchFamily="34" charset="0"/>
              </a:rPr>
              <a:t> </a:t>
            </a:r>
            <a:r>
              <a:rPr lang="de-DE" sz="2160" dirty="0" err="1">
                <a:solidFill>
                  <a:srgbClr val="000000"/>
                </a:solidFill>
                <a:latin typeface="Calibri" pitchFamily="34" charset="0"/>
              </a:rPr>
              <a:t>Anchoring</a:t>
            </a:r>
            <a:r>
              <a:rPr lang="de-DE" sz="2160" dirty="0">
                <a:solidFill>
                  <a:srgbClr val="000000"/>
                </a:solidFill>
                <a:latin typeface="Calibri" pitchFamily="34" charset="0"/>
              </a:rPr>
              <a:t> and </a:t>
            </a:r>
            <a:r>
              <a:rPr lang="de-DE" sz="2160" dirty="0" err="1">
                <a:solidFill>
                  <a:srgbClr val="000000"/>
                </a:solidFill>
                <a:latin typeface="Calibri" pitchFamily="34" charset="0"/>
              </a:rPr>
              <a:t>Confirmation</a:t>
            </a:r>
            <a:r>
              <a:rPr lang="de-DE" sz="2160" dirty="0">
                <a:solidFill>
                  <a:srgbClr val="000000"/>
                </a:solidFill>
                <a:latin typeface="Calibri" pitchFamily="34" charset="0"/>
              </a:rPr>
              <a:t> Bias.</a:t>
            </a:r>
          </a:p>
          <a:p>
            <a:pPr defTabSz="1097280" eaLnBrk="0" fontAlgn="base" hangingPunct="0">
              <a:spcBef>
                <a:spcPct val="0"/>
              </a:spcBef>
              <a:spcAft>
                <a:spcPct val="0"/>
              </a:spcAft>
            </a:pPr>
            <a:endParaRPr lang="nb-NO" sz="2160" dirty="0">
              <a:solidFill>
                <a:srgbClr val="000000"/>
              </a:solidFill>
              <a:latin typeface="Calibri" pitchFamily="34" charset="0"/>
            </a:endParaRPr>
          </a:p>
        </p:txBody>
      </p:sp>
      <p:grpSp>
        <p:nvGrpSpPr>
          <p:cNvPr id="8" name="Gruppe 7"/>
          <p:cNvGrpSpPr/>
          <p:nvPr/>
        </p:nvGrpSpPr>
        <p:grpSpPr>
          <a:xfrm rot="10800000">
            <a:off x="4277153" y="1317404"/>
            <a:ext cx="5581572" cy="751968"/>
            <a:chOff x="3564294" y="3214396"/>
            <a:chExt cx="4651310" cy="626640"/>
          </a:xfrm>
        </p:grpSpPr>
        <p:sp>
          <p:nvSpPr>
            <p:cNvPr id="10" name="Venstrebuet pil 9"/>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sp>
          <p:nvSpPr>
            <p:cNvPr id="11" name="Venstrebuet pil 10"/>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grpSp>
      <p:sp>
        <p:nvSpPr>
          <p:cNvPr id="3" name="TekstSylinder 2"/>
          <p:cNvSpPr txBox="1"/>
          <p:nvPr/>
        </p:nvSpPr>
        <p:spPr>
          <a:xfrm>
            <a:off x="9997364" y="1267018"/>
            <a:ext cx="2742634"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1097280" eaLnBrk="0" fontAlgn="base" hangingPunct="0">
              <a:spcBef>
                <a:spcPct val="0"/>
              </a:spcBef>
              <a:spcAft>
                <a:spcPct val="0"/>
              </a:spcAft>
            </a:pPr>
            <a:r>
              <a:rPr lang="de-DE" sz="2160" dirty="0" err="1">
                <a:solidFill>
                  <a:srgbClr val="FFFFFF"/>
                </a:solidFill>
                <a:latin typeface="Verdana"/>
              </a:rPr>
              <a:t>data-driven</a:t>
            </a:r>
            <a:r>
              <a:rPr lang="de-DE" sz="2160" dirty="0">
                <a:solidFill>
                  <a:srgbClr val="FFFFFF"/>
                </a:solidFill>
                <a:latin typeface="Verdana"/>
              </a:rPr>
              <a:t>/ BU</a:t>
            </a:r>
            <a:endParaRPr lang="nb-NO" sz="2160" dirty="0">
              <a:solidFill>
                <a:srgbClr val="FFFFFF"/>
              </a:solidFill>
              <a:latin typeface="Verdana"/>
            </a:endParaRPr>
          </a:p>
        </p:txBody>
      </p:sp>
      <p:sp>
        <p:nvSpPr>
          <p:cNvPr id="12" name="TekstSylinder 11"/>
          <p:cNvSpPr txBox="1"/>
          <p:nvPr/>
        </p:nvSpPr>
        <p:spPr>
          <a:xfrm>
            <a:off x="7802805" y="4991922"/>
            <a:ext cx="2488526"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1097280" eaLnBrk="0" fontAlgn="base" hangingPunct="0">
              <a:spcBef>
                <a:spcPct val="0"/>
              </a:spcBef>
              <a:spcAft>
                <a:spcPct val="0"/>
              </a:spcAft>
            </a:pPr>
            <a:r>
              <a:rPr lang="de-DE" sz="2160" dirty="0">
                <a:solidFill>
                  <a:srgbClr val="FFFFFF"/>
                </a:solidFill>
                <a:latin typeface="Verdana"/>
              </a:rPr>
              <a:t>goal-</a:t>
            </a:r>
            <a:r>
              <a:rPr lang="de-DE" sz="2160" dirty="0" err="1">
                <a:solidFill>
                  <a:srgbClr val="FFFFFF"/>
                </a:solidFill>
                <a:latin typeface="Verdana"/>
              </a:rPr>
              <a:t>driven</a:t>
            </a:r>
            <a:r>
              <a:rPr lang="de-DE" sz="2160" dirty="0">
                <a:solidFill>
                  <a:srgbClr val="FFFFFF"/>
                </a:solidFill>
                <a:latin typeface="Verdana"/>
              </a:rPr>
              <a:t>/ TD</a:t>
            </a:r>
            <a:endParaRPr lang="nb-NO" sz="2160" dirty="0">
              <a:solidFill>
                <a:srgbClr val="FFFFFF"/>
              </a:solidFill>
              <a:latin typeface="Verdana"/>
            </a:endParaRPr>
          </a:p>
        </p:txBody>
      </p:sp>
      <p:sp>
        <p:nvSpPr>
          <p:cNvPr id="13" name="Pil ned 12"/>
          <p:cNvSpPr/>
          <p:nvPr/>
        </p:nvSpPr>
        <p:spPr>
          <a:xfrm>
            <a:off x="6820677" y="4926563"/>
            <a:ext cx="793102" cy="705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392816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894262"/>
          </a:xfrm>
        </p:spPr>
        <p:txBody>
          <a:bodyPr/>
          <a:lstStyle/>
          <a:p>
            <a:r>
              <a:rPr lang="de-DE" dirty="0" err="1"/>
              <a:t>Factors</a:t>
            </a:r>
            <a:r>
              <a:rPr lang="de-DE" dirty="0"/>
              <a:t> </a:t>
            </a:r>
            <a:r>
              <a:rPr lang="de-DE" dirty="0" err="1"/>
              <a:t>affecting</a:t>
            </a:r>
            <a:r>
              <a:rPr lang="de-DE" dirty="0"/>
              <a:t> SA in </a:t>
            </a:r>
            <a:r>
              <a:rPr lang="de-DE" dirty="0" err="1"/>
              <a:t>novices</a:t>
            </a:r>
            <a:r>
              <a:rPr lang="de-DE" dirty="0"/>
              <a:t> and </a:t>
            </a:r>
            <a:r>
              <a:rPr lang="de-DE" dirty="0" err="1"/>
              <a:t>experts</a:t>
            </a:r>
            <a:endParaRPr lang="nb-NO" dirty="0"/>
          </a:p>
        </p:txBody>
      </p:sp>
      <p:sp>
        <p:nvSpPr>
          <p:cNvPr id="5" name="Pil mot venstre og høyre 4"/>
          <p:cNvSpPr/>
          <p:nvPr/>
        </p:nvSpPr>
        <p:spPr>
          <a:xfrm>
            <a:off x="3784497" y="3840480"/>
            <a:ext cx="6594877" cy="1757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de-DE" sz="2160" dirty="0" err="1">
                <a:solidFill>
                  <a:srgbClr val="FFFFFF"/>
                </a:solidFill>
                <a:latin typeface="Verdana"/>
              </a:rPr>
              <a:t>Novice</a:t>
            </a:r>
            <a:r>
              <a:rPr lang="de-DE" sz="2160" dirty="0">
                <a:solidFill>
                  <a:srgbClr val="FFFFFF"/>
                </a:solidFill>
                <a:latin typeface="Verdana"/>
              </a:rPr>
              <a:t>                                Expert                                                     </a:t>
            </a:r>
            <a:endParaRPr lang="nb-NO" sz="2160" dirty="0">
              <a:solidFill>
                <a:srgbClr val="FFFFFF"/>
              </a:solidFill>
              <a:latin typeface="Verdana"/>
            </a:endParaRPr>
          </a:p>
        </p:txBody>
      </p:sp>
      <p:sp>
        <p:nvSpPr>
          <p:cNvPr id="6" name="TekstSylinder 5"/>
          <p:cNvSpPr txBox="1"/>
          <p:nvPr/>
        </p:nvSpPr>
        <p:spPr>
          <a:xfrm>
            <a:off x="274321" y="4331625"/>
            <a:ext cx="3660865" cy="757130"/>
          </a:xfrm>
          <a:prstGeom prst="rect">
            <a:avLst/>
          </a:prstGeom>
          <a:noFill/>
        </p:spPr>
        <p:txBody>
          <a:bodyPr wrap="square" rtlCol="0">
            <a:spAutoFit/>
          </a:bodyPr>
          <a:lstStyle/>
          <a:p>
            <a:pPr defTabSz="1097280" eaLnBrk="0" fontAlgn="base" hangingPunct="0">
              <a:spcBef>
                <a:spcPct val="0"/>
              </a:spcBef>
              <a:spcAft>
                <a:spcPct val="0"/>
              </a:spcAft>
            </a:pPr>
            <a:r>
              <a:rPr lang="de-DE" sz="2160" dirty="0">
                <a:solidFill>
                  <a:srgbClr val="000000"/>
                </a:solidFill>
                <a:latin typeface="Calibri" pitchFamily="34" charset="0"/>
              </a:rPr>
              <a:t>SA </a:t>
            </a:r>
            <a:r>
              <a:rPr lang="de-DE" sz="2160" dirty="0" err="1">
                <a:solidFill>
                  <a:srgbClr val="000000"/>
                </a:solidFill>
                <a:latin typeface="Calibri" pitchFamily="34" charset="0"/>
              </a:rPr>
              <a:t>is</a:t>
            </a:r>
            <a:r>
              <a:rPr lang="de-DE" sz="2160" dirty="0">
                <a:solidFill>
                  <a:srgbClr val="000000"/>
                </a:solidFill>
                <a:latin typeface="Calibri" pitchFamily="34" charset="0"/>
              </a:rPr>
              <a:t> </a:t>
            </a:r>
            <a:r>
              <a:rPr lang="de-DE" sz="2160" dirty="0" err="1">
                <a:solidFill>
                  <a:srgbClr val="000000"/>
                </a:solidFill>
                <a:latin typeface="Calibri" pitchFamily="34" charset="0"/>
              </a:rPr>
              <a:t>demanding</a:t>
            </a:r>
            <a:r>
              <a:rPr lang="de-DE" sz="2160" dirty="0">
                <a:solidFill>
                  <a:srgbClr val="000000"/>
                </a:solidFill>
                <a:latin typeface="Calibri" pitchFamily="34" charset="0"/>
              </a:rPr>
              <a:t>, </a:t>
            </a:r>
            <a:r>
              <a:rPr lang="de-DE" sz="2160" dirty="0" err="1">
                <a:solidFill>
                  <a:srgbClr val="000000"/>
                </a:solidFill>
                <a:latin typeface="Calibri" pitchFamily="34" charset="0"/>
              </a:rPr>
              <a:t>frequently</a:t>
            </a:r>
            <a:r>
              <a:rPr lang="de-DE" sz="2160" dirty="0">
                <a:solidFill>
                  <a:srgbClr val="000000"/>
                </a:solidFill>
                <a:latin typeface="Calibri" pitchFamily="34" charset="0"/>
              </a:rPr>
              <a:t> </a:t>
            </a:r>
            <a:r>
              <a:rPr lang="de-DE" sz="2160" dirty="0" err="1">
                <a:solidFill>
                  <a:srgbClr val="000000"/>
                </a:solidFill>
                <a:latin typeface="Calibri" pitchFamily="34" charset="0"/>
              </a:rPr>
              <a:t>incomplete</a:t>
            </a:r>
            <a:r>
              <a:rPr lang="de-DE" sz="2160" dirty="0">
                <a:solidFill>
                  <a:srgbClr val="000000"/>
                </a:solidFill>
                <a:latin typeface="Calibri" pitchFamily="34" charset="0"/>
              </a:rPr>
              <a:t> and </a:t>
            </a:r>
            <a:r>
              <a:rPr lang="de-DE" sz="2160" dirty="0" err="1">
                <a:solidFill>
                  <a:srgbClr val="000000"/>
                </a:solidFill>
                <a:latin typeface="Calibri" pitchFamily="34" charset="0"/>
              </a:rPr>
              <a:t>erroneous</a:t>
            </a:r>
            <a:endParaRPr lang="nb-NO" sz="2160" dirty="0">
              <a:solidFill>
                <a:srgbClr val="000000"/>
              </a:solidFill>
              <a:latin typeface="Calibri" pitchFamily="34" charset="0"/>
            </a:endParaRPr>
          </a:p>
        </p:txBody>
      </p:sp>
      <p:sp>
        <p:nvSpPr>
          <p:cNvPr id="7" name="TekstSylinder 6"/>
          <p:cNvSpPr txBox="1"/>
          <p:nvPr/>
        </p:nvSpPr>
        <p:spPr>
          <a:xfrm>
            <a:off x="9695440" y="4165425"/>
            <a:ext cx="4934960" cy="1089529"/>
          </a:xfrm>
          <a:prstGeom prst="rect">
            <a:avLst/>
          </a:prstGeom>
          <a:noFill/>
        </p:spPr>
        <p:txBody>
          <a:bodyPr wrap="square" rtlCol="0">
            <a:spAutoFit/>
          </a:bodyPr>
          <a:lstStyle/>
          <a:p>
            <a:pPr algn="r" defTabSz="1097280" eaLnBrk="0" fontAlgn="base" hangingPunct="0">
              <a:spcBef>
                <a:spcPct val="0"/>
              </a:spcBef>
              <a:spcAft>
                <a:spcPct val="0"/>
              </a:spcAft>
            </a:pPr>
            <a:r>
              <a:rPr lang="de-DE" sz="2160" dirty="0">
                <a:solidFill>
                  <a:srgbClr val="000000"/>
                </a:solidFill>
                <a:latin typeface="Calibri" pitchFamily="34" charset="0"/>
              </a:rPr>
              <a:t>SA </a:t>
            </a:r>
            <a:r>
              <a:rPr lang="de-DE" sz="2160" dirty="0" err="1">
                <a:solidFill>
                  <a:srgbClr val="000000"/>
                </a:solidFill>
                <a:latin typeface="Calibri" pitchFamily="34" charset="0"/>
              </a:rPr>
              <a:t>is</a:t>
            </a:r>
            <a:r>
              <a:rPr lang="de-DE" sz="2160" dirty="0">
                <a:solidFill>
                  <a:srgbClr val="000000"/>
                </a:solidFill>
                <a:latin typeface="Calibri" pitchFamily="34" charset="0"/>
              </a:rPr>
              <a:t> fast, </a:t>
            </a:r>
            <a:r>
              <a:rPr lang="de-DE" sz="2160" dirty="0" err="1">
                <a:solidFill>
                  <a:srgbClr val="000000"/>
                </a:solidFill>
                <a:latin typeface="Calibri" pitchFamily="34" charset="0"/>
              </a:rPr>
              <a:t>can</a:t>
            </a:r>
            <a:r>
              <a:rPr lang="de-DE" sz="2160" dirty="0">
                <a:solidFill>
                  <a:srgbClr val="000000"/>
                </a:solidFill>
                <a:latin typeface="Calibri" pitchFamily="34" charset="0"/>
              </a:rPr>
              <a:t> </a:t>
            </a:r>
            <a:r>
              <a:rPr lang="de-DE" sz="2160" dirty="0" err="1">
                <a:solidFill>
                  <a:srgbClr val="000000"/>
                </a:solidFill>
                <a:latin typeface="Calibri" pitchFamily="34" charset="0"/>
              </a:rPr>
              <a:t>be</a:t>
            </a:r>
            <a:r>
              <a:rPr lang="de-DE" sz="2160" dirty="0">
                <a:solidFill>
                  <a:srgbClr val="000000"/>
                </a:solidFill>
                <a:latin typeface="Calibri" pitchFamily="34" charset="0"/>
              </a:rPr>
              <a:t> </a:t>
            </a:r>
            <a:r>
              <a:rPr lang="de-DE" sz="2160" dirty="0" err="1">
                <a:solidFill>
                  <a:srgbClr val="000000"/>
                </a:solidFill>
                <a:latin typeface="Calibri" pitchFamily="34" charset="0"/>
              </a:rPr>
              <a:t>effortless</a:t>
            </a:r>
            <a:r>
              <a:rPr lang="de-DE" sz="2160" dirty="0">
                <a:solidFill>
                  <a:srgbClr val="000000"/>
                </a:solidFill>
                <a:latin typeface="Calibri" pitchFamily="34" charset="0"/>
              </a:rPr>
              <a:t>, </a:t>
            </a:r>
            <a:r>
              <a:rPr lang="de-DE" sz="2160" dirty="0" err="1">
                <a:solidFill>
                  <a:srgbClr val="000000"/>
                </a:solidFill>
                <a:latin typeface="Calibri" pitchFamily="34" charset="0"/>
              </a:rPr>
              <a:t>more</a:t>
            </a:r>
            <a:r>
              <a:rPr lang="de-DE" sz="2160" dirty="0">
                <a:solidFill>
                  <a:srgbClr val="000000"/>
                </a:solidFill>
                <a:latin typeface="Calibri" pitchFamily="34" charset="0"/>
              </a:rPr>
              <a:t> </a:t>
            </a:r>
            <a:r>
              <a:rPr lang="de-DE" sz="2160" dirty="0" err="1">
                <a:solidFill>
                  <a:srgbClr val="000000"/>
                </a:solidFill>
                <a:latin typeface="Calibri" pitchFamily="34" charset="0"/>
              </a:rPr>
              <a:t>complete</a:t>
            </a:r>
            <a:r>
              <a:rPr lang="de-DE" sz="2160" dirty="0">
                <a:solidFill>
                  <a:srgbClr val="000000"/>
                </a:solidFill>
                <a:latin typeface="Calibri" pitchFamily="34" charset="0"/>
              </a:rPr>
              <a:t>, </a:t>
            </a:r>
            <a:r>
              <a:rPr lang="de-DE" sz="2160" dirty="0" err="1">
                <a:solidFill>
                  <a:srgbClr val="000000"/>
                </a:solidFill>
                <a:latin typeface="Calibri" pitchFamily="34" charset="0"/>
              </a:rPr>
              <a:t>greater</a:t>
            </a:r>
            <a:r>
              <a:rPr lang="de-DE" sz="2160" dirty="0">
                <a:solidFill>
                  <a:srgbClr val="000000"/>
                </a:solidFill>
                <a:latin typeface="Calibri" pitchFamily="34" charset="0"/>
              </a:rPr>
              <a:t> </a:t>
            </a:r>
            <a:r>
              <a:rPr lang="de-DE" sz="2160" dirty="0" err="1">
                <a:solidFill>
                  <a:srgbClr val="000000"/>
                </a:solidFill>
                <a:latin typeface="Calibri" pitchFamily="34" charset="0"/>
              </a:rPr>
              <a:t>comprehension</a:t>
            </a:r>
            <a:r>
              <a:rPr lang="de-DE" sz="2160" dirty="0">
                <a:solidFill>
                  <a:srgbClr val="000000"/>
                </a:solidFill>
                <a:latin typeface="Calibri" pitchFamily="34" charset="0"/>
              </a:rPr>
              <a:t> &amp; </a:t>
            </a:r>
            <a:r>
              <a:rPr lang="de-DE" sz="2160" dirty="0" err="1">
                <a:solidFill>
                  <a:srgbClr val="000000"/>
                </a:solidFill>
                <a:latin typeface="Calibri" pitchFamily="34" charset="0"/>
              </a:rPr>
              <a:t>projection</a:t>
            </a:r>
            <a:endParaRPr lang="nb-NO" sz="2160" dirty="0">
              <a:solidFill>
                <a:srgbClr val="000000"/>
              </a:solidFill>
              <a:latin typeface="Calibri" pitchFamily="34" charset="0"/>
            </a:endParaRPr>
          </a:p>
        </p:txBody>
      </p:sp>
      <p:sp>
        <p:nvSpPr>
          <p:cNvPr id="8" name="TekstSylinder 7"/>
          <p:cNvSpPr txBox="1"/>
          <p:nvPr/>
        </p:nvSpPr>
        <p:spPr>
          <a:xfrm>
            <a:off x="628650" y="5598367"/>
            <a:ext cx="4510372" cy="757130"/>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de-DE" sz="2160" b="1" dirty="0">
                <a:solidFill>
                  <a:srgbClr val="000000"/>
                </a:solidFill>
                <a:latin typeface="Calibri" pitchFamily="34" charset="0"/>
              </a:rPr>
              <a:t>Limited </a:t>
            </a:r>
            <a:r>
              <a:rPr lang="de-DE" sz="2160" b="1" dirty="0" err="1">
                <a:solidFill>
                  <a:srgbClr val="000000"/>
                </a:solidFill>
                <a:latin typeface="Calibri" pitchFamily="34" charset="0"/>
              </a:rPr>
              <a:t>attention</a:t>
            </a:r>
            <a:endParaRPr lang="de-DE" sz="2160" b="1"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2160" b="1" dirty="0">
                <a:solidFill>
                  <a:srgbClr val="000000"/>
                </a:solidFill>
                <a:latin typeface="Calibri" pitchFamily="34" charset="0"/>
              </a:rPr>
              <a:t>Limited </a:t>
            </a:r>
            <a:r>
              <a:rPr lang="de-DE" sz="2160" b="1" dirty="0" err="1">
                <a:solidFill>
                  <a:srgbClr val="000000"/>
                </a:solidFill>
                <a:latin typeface="Calibri" pitchFamily="34" charset="0"/>
              </a:rPr>
              <a:t>working</a:t>
            </a:r>
            <a:r>
              <a:rPr lang="de-DE" sz="2160" b="1" dirty="0">
                <a:solidFill>
                  <a:srgbClr val="000000"/>
                </a:solidFill>
                <a:latin typeface="Calibri" pitchFamily="34" charset="0"/>
              </a:rPr>
              <a:t> </a:t>
            </a:r>
            <a:r>
              <a:rPr lang="de-DE" sz="2160" b="1" dirty="0" err="1">
                <a:solidFill>
                  <a:srgbClr val="000000"/>
                </a:solidFill>
                <a:latin typeface="Calibri" pitchFamily="34" charset="0"/>
              </a:rPr>
              <a:t>memory</a:t>
            </a:r>
            <a:endParaRPr lang="nb-NO" sz="2160" b="1" dirty="0">
              <a:solidFill>
                <a:srgbClr val="000000"/>
              </a:solidFill>
              <a:latin typeface="Calibri" pitchFamily="34" charset="0"/>
            </a:endParaRPr>
          </a:p>
        </p:txBody>
      </p:sp>
      <p:sp>
        <p:nvSpPr>
          <p:cNvPr id="9" name="TekstSylinder 8"/>
          <p:cNvSpPr txBox="1"/>
          <p:nvPr/>
        </p:nvSpPr>
        <p:spPr>
          <a:xfrm>
            <a:off x="8992780" y="5835311"/>
            <a:ext cx="5612627" cy="1274195"/>
          </a:xfrm>
          <a:prstGeom prst="rect">
            <a:avLst/>
          </a:prstGeom>
          <a:noFill/>
        </p:spPr>
        <p:txBody>
          <a:bodyPr wrap="non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de-DE" sz="1920" dirty="0">
                <a:solidFill>
                  <a:srgbClr val="000000"/>
                </a:solidFill>
                <a:latin typeface="Calibri" pitchFamily="34" charset="0"/>
              </a:rPr>
              <a:t>Schema </a:t>
            </a:r>
            <a:r>
              <a:rPr lang="de-DE" sz="1920" dirty="0" err="1">
                <a:solidFill>
                  <a:srgbClr val="000000"/>
                </a:solidFill>
                <a:latin typeface="Calibri" pitchFamily="34" charset="0"/>
              </a:rPr>
              <a:t>of</a:t>
            </a:r>
            <a:r>
              <a:rPr lang="de-DE" sz="1920" dirty="0">
                <a:solidFill>
                  <a:srgbClr val="000000"/>
                </a:solidFill>
                <a:latin typeface="Calibri" pitchFamily="34" charset="0"/>
              </a:rPr>
              <a:t> </a:t>
            </a:r>
            <a:r>
              <a:rPr lang="de-DE" sz="1920" dirty="0" err="1">
                <a:solidFill>
                  <a:srgbClr val="000000"/>
                </a:solidFill>
                <a:latin typeface="Calibri" pitchFamily="34" charset="0"/>
              </a:rPr>
              <a:t>prototypical</a:t>
            </a:r>
            <a:r>
              <a:rPr lang="de-DE" sz="1920" dirty="0">
                <a:solidFill>
                  <a:srgbClr val="000000"/>
                </a:solidFill>
                <a:latin typeface="Calibri" pitchFamily="34" charset="0"/>
              </a:rPr>
              <a:t> </a:t>
            </a:r>
            <a:r>
              <a:rPr lang="de-DE" sz="1920" dirty="0" err="1">
                <a:solidFill>
                  <a:srgbClr val="000000"/>
                </a:solidFill>
                <a:latin typeface="Calibri" pitchFamily="34" charset="0"/>
              </a:rPr>
              <a:t>situations</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1920" dirty="0">
                <a:solidFill>
                  <a:srgbClr val="000000"/>
                </a:solidFill>
                <a:latin typeface="Calibri" pitchFamily="34" charset="0"/>
              </a:rPr>
              <a:t>Mental </a:t>
            </a:r>
            <a:r>
              <a:rPr lang="de-DE" sz="1920" dirty="0" err="1">
                <a:solidFill>
                  <a:srgbClr val="000000"/>
                </a:solidFill>
                <a:latin typeface="Calibri" pitchFamily="34" charset="0"/>
              </a:rPr>
              <a:t>models</a:t>
            </a:r>
            <a:r>
              <a:rPr lang="de-DE" sz="1920" dirty="0">
                <a:solidFill>
                  <a:srgbClr val="000000"/>
                </a:solidFill>
                <a:latin typeface="Calibri" pitchFamily="34" charset="0"/>
              </a:rPr>
              <a:t> </a:t>
            </a:r>
            <a:r>
              <a:rPr lang="de-DE" sz="1920" dirty="0" err="1">
                <a:solidFill>
                  <a:srgbClr val="000000"/>
                </a:solidFill>
                <a:latin typeface="Calibri" pitchFamily="34" charset="0"/>
              </a:rPr>
              <a:t>of</a:t>
            </a:r>
            <a:r>
              <a:rPr lang="de-DE" sz="1920" dirty="0">
                <a:solidFill>
                  <a:srgbClr val="000000"/>
                </a:solidFill>
                <a:latin typeface="Calibri" pitchFamily="34" charset="0"/>
              </a:rPr>
              <a:t> </a:t>
            </a:r>
            <a:r>
              <a:rPr lang="de-DE" sz="1920" dirty="0" err="1">
                <a:solidFill>
                  <a:srgbClr val="000000"/>
                </a:solidFill>
                <a:latin typeface="Calibri" pitchFamily="34" charset="0"/>
              </a:rPr>
              <a:t>domain</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1920" dirty="0" err="1">
                <a:solidFill>
                  <a:srgbClr val="000000"/>
                </a:solidFill>
                <a:latin typeface="Calibri" pitchFamily="34" charset="0"/>
              </a:rPr>
              <a:t>Automaticity</a:t>
            </a:r>
            <a:r>
              <a:rPr lang="de-DE" sz="1920" dirty="0">
                <a:solidFill>
                  <a:srgbClr val="000000"/>
                </a:solidFill>
                <a:latin typeface="Calibri" pitchFamily="34" charset="0"/>
              </a:rPr>
              <a:t> </a:t>
            </a:r>
            <a:r>
              <a:rPr lang="de-DE" sz="1920" dirty="0" err="1">
                <a:solidFill>
                  <a:srgbClr val="000000"/>
                </a:solidFill>
                <a:latin typeface="Calibri" pitchFamily="34" charset="0"/>
              </a:rPr>
              <a:t>of</a:t>
            </a:r>
            <a:r>
              <a:rPr lang="de-DE" sz="1920" dirty="0">
                <a:solidFill>
                  <a:srgbClr val="000000"/>
                </a:solidFill>
                <a:latin typeface="Calibri" pitchFamily="34" charset="0"/>
              </a:rPr>
              <a:t> </a:t>
            </a:r>
            <a:r>
              <a:rPr lang="de-DE" sz="1920" dirty="0" err="1">
                <a:solidFill>
                  <a:srgbClr val="000000"/>
                </a:solidFill>
                <a:latin typeface="Calibri" pitchFamily="34" charset="0"/>
              </a:rPr>
              <a:t>processes</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1920" dirty="0" err="1">
                <a:solidFill>
                  <a:srgbClr val="000000"/>
                </a:solidFill>
                <a:latin typeface="Calibri" pitchFamily="34" charset="0"/>
              </a:rPr>
              <a:t>Learned</a:t>
            </a:r>
            <a:r>
              <a:rPr lang="de-DE" sz="1920" dirty="0">
                <a:solidFill>
                  <a:srgbClr val="000000"/>
                </a:solidFill>
                <a:latin typeface="Calibri" pitchFamily="34" charset="0"/>
              </a:rPr>
              <a:t> </a:t>
            </a:r>
            <a:r>
              <a:rPr lang="de-DE" sz="1920" dirty="0" err="1">
                <a:solidFill>
                  <a:srgbClr val="000000"/>
                </a:solidFill>
                <a:latin typeface="Calibri" pitchFamily="34" charset="0"/>
              </a:rPr>
              <a:t>skills</a:t>
            </a:r>
            <a:r>
              <a:rPr lang="de-DE" sz="1920" dirty="0">
                <a:solidFill>
                  <a:srgbClr val="000000"/>
                </a:solidFill>
                <a:latin typeface="Calibri" pitchFamily="34" charset="0"/>
              </a:rPr>
              <a:t> (e.g. </a:t>
            </a:r>
            <a:r>
              <a:rPr lang="de-DE" sz="1920" dirty="0" err="1">
                <a:solidFill>
                  <a:srgbClr val="000000"/>
                </a:solidFill>
                <a:latin typeface="Calibri" pitchFamily="34" charset="0"/>
              </a:rPr>
              <a:t>scan</a:t>
            </a:r>
            <a:r>
              <a:rPr lang="de-DE" sz="1920" dirty="0">
                <a:solidFill>
                  <a:srgbClr val="000000"/>
                </a:solidFill>
                <a:latin typeface="Calibri" pitchFamily="34" charset="0"/>
              </a:rPr>
              <a:t> </a:t>
            </a:r>
            <a:r>
              <a:rPr lang="de-DE" sz="1920" dirty="0" err="1">
                <a:solidFill>
                  <a:srgbClr val="000000"/>
                </a:solidFill>
                <a:latin typeface="Calibri" pitchFamily="34" charset="0"/>
              </a:rPr>
              <a:t>patterns</a:t>
            </a:r>
            <a:r>
              <a:rPr lang="de-DE" sz="1920" dirty="0">
                <a:solidFill>
                  <a:srgbClr val="000000"/>
                </a:solidFill>
                <a:latin typeface="Calibri" pitchFamily="34" charset="0"/>
              </a:rPr>
              <a:t>, </a:t>
            </a:r>
            <a:r>
              <a:rPr lang="de-DE" sz="1920" dirty="0" err="1">
                <a:solidFill>
                  <a:srgbClr val="000000"/>
                </a:solidFill>
                <a:latin typeface="Calibri" pitchFamily="34" charset="0"/>
              </a:rPr>
              <a:t>communications</a:t>
            </a:r>
            <a:r>
              <a:rPr lang="de-DE" sz="1920" dirty="0">
                <a:solidFill>
                  <a:srgbClr val="000000"/>
                </a:solidFill>
                <a:latin typeface="Calibri" pitchFamily="34" charset="0"/>
              </a:rPr>
              <a:t>)</a:t>
            </a:r>
            <a:endParaRPr lang="nb-NO" sz="1920" dirty="0">
              <a:solidFill>
                <a:srgbClr val="000000"/>
              </a:solidFill>
              <a:latin typeface="Calibri" pitchFamily="34" charset="0"/>
            </a:endParaRPr>
          </a:p>
        </p:txBody>
      </p:sp>
    </p:spTree>
    <p:extLst>
      <p:ext uri="{BB962C8B-B14F-4D97-AF65-F5344CB8AC3E}">
        <p14:creationId xmlns:p14="http://schemas.microsoft.com/office/powerpoint/2010/main" val="26002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394790"/>
            <a:ext cx="6736697" cy="2561718"/>
          </a:xfrm>
          <a:prstGeom prst="rect">
            <a:avLst/>
          </a:prstGeom>
        </p:spPr>
      </p:pic>
      <p:pic>
        <p:nvPicPr>
          <p:cNvPr id="6" name="Bilde 5"/>
          <p:cNvPicPr>
            <a:picLocks noChangeAspect="1"/>
          </p:cNvPicPr>
          <p:nvPr/>
        </p:nvPicPr>
        <p:blipFill>
          <a:blip r:embed="rId4"/>
          <a:stretch>
            <a:fillRect/>
          </a:stretch>
        </p:blipFill>
        <p:spPr>
          <a:xfrm>
            <a:off x="11466799" y="2608839"/>
            <a:ext cx="3163601" cy="3099038"/>
          </a:xfrm>
          <a:prstGeom prst="rect">
            <a:avLst/>
          </a:prstGeom>
        </p:spPr>
      </p:pic>
      <p:pic>
        <p:nvPicPr>
          <p:cNvPr id="7" name="Bild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8031" y="48691"/>
            <a:ext cx="4007435" cy="8219333"/>
          </a:xfrm>
          <a:prstGeom prst="rect">
            <a:avLst/>
          </a:prstGeom>
        </p:spPr>
      </p:pic>
      <p:sp>
        <p:nvSpPr>
          <p:cNvPr id="8" name="Ellipse 7"/>
          <p:cNvSpPr/>
          <p:nvPr/>
        </p:nvSpPr>
        <p:spPr>
          <a:xfrm>
            <a:off x="9797403" y="1634462"/>
            <a:ext cx="470263" cy="515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ln>
                <a:solidFill>
                  <a:srgbClr val="FF0000"/>
                </a:solidFill>
              </a:ln>
              <a:noFill/>
              <a:latin typeface="Verdana"/>
            </a:endParaRPr>
          </a:p>
        </p:txBody>
      </p:sp>
      <p:sp>
        <p:nvSpPr>
          <p:cNvPr id="2" name="Oval 1">
            <a:extLst>
              <a:ext uri="{FF2B5EF4-FFF2-40B4-BE49-F238E27FC236}">
                <a16:creationId xmlns:a16="http://schemas.microsoft.com/office/drawing/2014/main" id="{280F3254-5F8F-4529-AAFB-89D92A53D26F}"/>
              </a:ext>
            </a:extLst>
          </p:cNvPr>
          <p:cNvSpPr/>
          <p:nvPr/>
        </p:nvSpPr>
        <p:spPr>
          <a:xfrm>
            <a:off x="7315200" y="5460883"/>
            <a:ext cx="3338623" cy="29983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17363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988820"/>
            <a:ext cx="10972800" cy="3789046"/>
          </a:xfrm>
          <a:prstGeom prst="rect">
            <a:avLst/>
          </a:prstGeom>
        </p:spPr>
      </p:pic>
      <p:pic>
        <p:nvPicPr>
          <p:cNvPr id="22" name="Bild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1988820"/>
            <a:ext cx="10972800" cy="5586062"/>
          </a:xfrm>
          <a:prstGeom prst="rect">
            <a:avLst/>
          </a:prstGeom>
        </p:spPr>
      </p:pic>
      <p:pic>
        <p:nvPicPr>
          <p:cNvPr id="23" name="Bild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0" y="1474470"/>
            <a:ext cx="10972800" cy="6100414"/>
          </a:xfrm>
          <a:prstGeom prst="rect">
            <a:avLst/>
          </a:prstGeom>
        </p:spPr>
      </p:pic>
      <p:pic>
        <p:nvPicPr>
          <p:cNvPr id="24" name="Bild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8800" y="826412"/>
            <a:ext cx="10972800" cy="6748470"/>
          </a:xfrm>
          <a:prstGeom prst="rect">
            <a:avLst/>
          </a:prstGeom>
        </p:spPr>
      </p:pic>
      <p:pic>
        <p:nvPicPr>
          <p:cNvPr id="25" name="Bild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8800" y="634366"/>
            <a:ext cx="10972800" cy="6940516"/>
          </a:xfrm>
          <a:prstGeom prst="rect">
            <a:avLst/>
          </a:prstGeom>
        </p:spPr>
      </p:pic>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E4067E"/>
                </a:solidFill>
                <a:latin typeface="Helvetica Neue" charset="0"/>
                <a:ea typeface="Helvetica Neue" charset="0"/>
                <a:cs typeface="Helvetica Neue" charset="0"/>
              </a:rPr>
              <a:t>Situational Awareness and Cyber Situational Awareness</a:t>
            </a:r>
            <a:endParaRPr lang="en-US" sz="3840" b="1" dirty="0">
              <a:solidFill>
                <a:srgbClr val="E4067E"/>
              </a:solidFill>
              <a:latin typeface="Verdana"/>
            </a:endParaRPr>
          </a:p>
        </p:txBody>
      </p:sp>
      <p:sp>
        <p:nvSpPr>
          <p:cNvPr id="2" name="TekstSylinder 1"/>
          <p:cNvSpPr txBox="1"/>
          <p:nvPr/>
        </p:nvSpPr>
        <p:spPr>
          <a:xfrm>
            <a:off x="12801600" y="6985042"/>
            <a:ext cx="1342740"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srgbClr val="000000"/>
                </a:solidFill>
                <a:latin typeface="Helvetica Neue" charset="0"/>
                <a:ea typeface="Helvetica Neue" charset="0"/>
                <a:cs typeface="Helvetica Neue" charset="0"/>
              </a:rPr>
              <a:t>Endsley, 1995</a:t>
            </a:r>
            <a:endParaRPr lang="en-US" sz="1440" i="1" dirty="0">
              <a:solidFill>
                <a:srgbClr val="000000"/>
              </a:solidFill>
              <a:latin typeface="Calibri" pitchFamily="34" charset="0"/>
            </a:endParaRPr>
          </a:p>
          <a:p>
            <a:pPr defTabSz="1097280" eaLnBrk="0" fontAlgn="base" hangingPunct="0">
              <a:spcBef>
                <a:spcPct val="0"/>
              </a:spcBef>
              <a:spcAft>
                <a:spcPct val="0"/>
              </a:spcAft>
            </a:pPr>
            <a:endParaRPr lang="en-US" sz="2160" dirty="0">
              <a:solidFill>
                <a:srgbClr val="000000"/>
              </a:solidFill>
              <a:latin typeface="Calibri" pitchFamily="34" charset="0"/>
            </a:endParaRPr>
          </a:p>
        </p:txBody>
      </p:sp>
      <p:sp>
        <p:nvSpPr>
          <p:cNvPr id="19" name="TekstSylinder 18"/>
          <p:cNvSpPr txBox="1"/>
          <p:nvPr/>
        </p:nvSpPr>
        <p:spPr>
          <a:xfrm>
            <a:off x="12754215" y="7274498"/>
            <a:ext cx="1754006"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srgbClr val="000000"/>
                </a:solidFill>
                <a:latin typeface="Helvetica Neue" charset="0"/>
                <a:ea typeface="Helvetica Neue" charset="0"/>
                <a:cs typeface="Helvetica Neue" charset="0"/>
              </a:rPr>
              <a:t>Barford et al., 2009</a:t>
            </a:r>
            <a:endParaRPr lang="en-US" sz="1440" i="1" dirty="0">
              <a:solidFill>
                <a:srgbClr val="000000"/>
              </a:solidFill>
              <a:latin typeface="Calibri" pitchFamily="34" charset="0"/>
            </a:endParaRPr>
          </a:p>
          <a:p>
            <a:pPr defTabSz="1097280" eaLnBrk="0" fontAlgn="base" hangingPunct="0">
              <a:spcBef>
                <a:spcPct val="0"/>
              </a:spcBef>
              <a:spcAft>
                <a:spcPct val="0"/>
              </a:spcAft>
            </a:pPr>
            <a:endParaRPr lang="en-US" sz="2160" dirty="0">
              <a:solidFill>
                <a:srgbClr val="000000"/>
              </a:solidFill>
              <a:latin typeface="Calibri" pitchFamily="34" charset="0"/>
            </a:endParaRPr>
          </a:p>
        </p:txBody>
      </p:sp>
      <p:sp>
        <p:nvSpPr>
          <p:cNvPr id="26" name="TekstSylinder 25"/>
          <p:cNvSpPr txBox="1"/>
          <p:nvPr/>
        </p:nvSpPr>
        <p:spPr>
          <a:xfrm>
            <a:off x="222813" y="3983632"/>
            <a:ext cx="2870908" cy="535531"/>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srgbClr val="000000"/>
                </a:solidFill>
                <a:latin typeface="Helvetica Neue" charset="0"/>
                <a:ea typeface="Helvetica Neue" charset="0"/>
                <a:cs typeface="Helvetica Neue" charset="0"/>
              </a:rPr>
              <a:t>CSA: starts with perceiving indicators of compromise</a:t>
            </a:r>
          </a:p>
        </p:txBody>
      </p:sp>
      <p:grpSp>
        <p:nvGrpSpPr>
          <p:cNvPr id="11" name="Gruppe 10"/>
          <p:cNvGrpSpPr/>
          <p:nvPr/>
        </p:nvGrpSpPr>
        <p:grpSpPr>
          <a:xfrm>
            <a:off x="332426" y="2078599"/>
            <a:ext cx="4361494" cy="1380881"/>
            <a:chOff x="277022" y="1732166"/>
            <a:chExt cx="3634578" cy="1150734"/>
          </a:xfrm>
        </p:grpSpPr>
        <p:sp>
          <p:nvSpPr>
            <p:cNvPr id="20" name="TekstSylinder 19"/>
            <p:cNvSpPr txBox="1"/>
            <p:nvPr/>
          </p:nvSpPr>
          <p:spPr>
            <a:xfrm>
              <a:off x="277022" y="1732166"/>
              <a:ext cx="2821777" cy="723275"/>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srgbClr val="000000"/>
                  </a:solidFill>
                  <a:latin typeface="Helvetica Neue" charset="0"/>
                  <a:ea typeface="Helvetica Neue" charset="0"/>
                  <a:cs typeface="Helvetica Neue" charset="0"/>
                </a:rPr>
                <a:t>SA: bottom-up perceptual processes</a:t>
              </a:r>
            </a:p>
            <a:p>
              <a:pPr defTabSz="1097280" eaLnBrk="0" fontAlgn="base" hangingPunct="0">
                <a:spcBef>
                  <a:spcPct val="0"/>
                </a:spcBef>
                <a:spcAft>
                  <a:spcPct val="0"/>
                </a:spcAft>
              </a:pPr>
              <a:r>
                <a:rPr lang="en-US" sz="1440" dirty="0">
                  <a:solidFill>
                    <a:srgbClr val="000000"/>
                  </a:solidFill>
                  <a:latin typeface="Helvetica Neue" charset="0"/>
                  <a:ea typeface="Helvetica Neue" charset="0"/>
                  <a:cs typeface="Helvetica Neue" charset="0"/>
                </a:rPr>
                <a:t>going from concrete to abstract</a:t>
              </a:r>
              <a:endParaRPr lang="en-US" sz="1440" dirty="0">
                <a:solidFill>
                  <a:srgbClr val="000000"/>
                </a:solidFill>
                <a:latin typeface="Calibri" pitchFamily="34" charset="0"/>
              </a:endParaRPr>
            </a:p>
            <a:p>
              <a:pPr defTabSz="1097280" eaLnBrk="0" fontAlgn="base" hangingPunct="0">
                <a:spcBef>
                  <a:spcPct val="0"/>
                </a:spcBef>
                <a:spcAft>
                  <a:spcPct val="0"/>
                </a:spcAft>
              </a:pPr>
              <a:endParaRPr lang="en-US" sz="2160" dirty="0">
                <a:solidFill>
                  <a:srgbClr val="000000"/>
                </a:solidFill>
                <a:latin typeface="Calibri" pitchFamily="34" charset="0"/>
              </a:endParaRPr>
            </a:p>
          </p:txBody>
        </p:sp>
        <p:cxnSp>
          <p:nvCxnSpPr>
            <p:cNvPr id="27" name="Rett pil 26"/>
            <p:cNvCxnSpPr/>
            <p:nvPr/>
          </p:nvCxnSpPr>
          <p:spPr>
            <a:xfrm>
              <a:off x="2540000" y="2120900"/>
              <a:ext cx="13716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32427" y="4454194"/>
            <a:ext cx="2870908" cy="798254"/>
            <a:chOff x="277022" y="3711828"/>
            <a:chExt cx="2392423" cy="665212"/>
          </a:xfrm>
        </p:grpSpPr>
        <p:cxnSp>
          <p:nvCxnSpPr>
            <p:cNvPr id="28" name="Rett pil 27"/>
            <p:cNvCxnSpPr/>
            <p:nvPr/>
          </p:nvCxnSpPr>
          <p:spPr>
            <a:xfrm>
              <a:off x="1687910" y="3950430"/>
              <a:ext cx="509190" cy="426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277022" y="3711828"/>
              <a:ext cx="2392423" cy="261610"/>
            </a:xfrm>
            <a:prstGeom prst="rect">
              <a:avLst/>
            </a:prstGeom>
            <a:noFill/>
          </p:spPr>
          <p:txBody>
            <a:bodyPr wrap="square" rtlCol="0">
              <a:spAutoFit/>
            </a:bodyPr>
            <a:lstStyle/>
            <a:p>
              <a:pPr marL="205740" indent="-205740" defTabSz="1097280" eaLnBrk="0" fontAlgn="base" hangingPunct="0">
                <a:spcBef>
                  <a:spcPct val="0"/>
                </a:spcBef>
                <a:spcAft>
                  <a:spcPct val="0"/>
                </a:spcAft>
                <a:buFont typeface="Arial" charset="0"/>
                <a:buChar char="•"/>
              </a:pPr>
              <a:r>
                <a:rPr lang="en-US" sz="1440">
                  <a:solidFill>
                    <a:srgbClr val="000000"/>
                  </a:solidFill>
                  <a:latin typeface="Helvetica Neue" charset="0"/>
                  <a:ea typeface="Helvetica Neue" charset="0"/>
                  <a:cs typeface="Helvetica Neue" charset="0"/>
                </a:rPr>
                <a:t>Already </a:t>
              </a:r>
              <a:r>
                <a:rPr lang="en-US" sz="1440" dirty="0">
                  <a:solidFill>
                    <a:srgbClr val="000000"/>
                  </a:solidFill>
                  <a:latin typeface="Helvetica Neue" charset="0"/>
                  <a:ea typeface="Helvetica Neue" charset="0"/>
                  <a:cs typeface="Helvetica Neue" charset="0"/>
                </a:rPr>
                <a:t>abstract </a:t>
              </a:r>
              <a:endParaRPr lang="en-US" sz="2160" dirty="0">
                <a:solidFill>
                  <a:srgbClr val="000000"/>
                </a:solidFill>
                <a:latin typeface="Calibri" pitchFamily="34" charset="0"/>
              </a:endParaRPr>
            </a:p>
          </p:txBody>
        </p:sp>
      </p:grpSp>
      <p:sp>
        <p:nvSpPr>
          <p:cNvPr id="3" name="Explosion: 8 Points 2">
            <a:extLst>
              <a:ext uri="{FF2B5EF4-FFF2-40B4-BE49-F238E27FC236}">
                <a16:creationId xmlns:a16="http://schemas.microsoft.com/office/drawing/2014/main" id="{6E484559-EAF9-5E69-DE76-F957D00C14FB}"/>
              </a:ext>
            </a:extLst>
          </p:cNvPr>
          <p:cNvSpPr/>
          <p:nvPr/>
        </p:nvSpPr>
        <p:spPr>
          <a:xfrm>
            <a:off x="8904942" y="534256"/>
            <a:ext cx="2474717" cy="1991008"/>
          </a:xfrm>
          <a:prstGeom prst="irregularSeal1">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Stress</a:t>
            </a:r>
            <a:endParaRPr lang="et-EE" sz="2160" dirty="0">
              <a:solidFill>
                <a:srgbClr val="FFFFFF"/>
              </a:solidFill>
              <a:latin typeface="Verdana"/>
            </a:endParaRPr>
          </a:p>
        </p:txBody>
      </p:sp>
      <p:sp>
        <p:nvSpPr>
          <p:cNvPr id="4" name="Explosion: 8 Points 3">
            <a:extLst>
              <a:ext uri="{FF2B5EF4-FFF2-40B4-BE49-F238E27FC236}">
                <a16:creationId xmlns:a16="http://schemas.microsoft.com/office/drawing/2014/main" id="{CEC4BD0F-C13B-5BA6-5A9E-4CA73D63D795}"/>
              </a:ext>
            </a:extLst>
          </p:cNvPr>
          <p:cNvSpPr/>
          <p:nvPr/>
        </p:nvSpPr>
        <p:spPr>
          <a:xfrm>
            <a:off x="11604439" y="5071817"/>
            <a:ext cx="2474717" cy="1991008"/>
          </a:xfrm>
          <a:prstGeom prst="irregularSeal1">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Stress</a:t>
            </a:r>
            <a:endParaRPr lang="et-EE" sz="2160" dirty="0">
              <a:solidFill>
                <a:srgbClr val="FFFFFF"/>
              </a:solidFill>
              <a:latin typeface="Verdana"/>
            </a:endParaRPr>
          </a:p>
        </p:txBody>
      </p:sp>
    </p:spTree>
    <p:extLst>
      <p:ext uri="{BB962C8B-B14F-4D97-AF65-F5344CB8AC3E}">
        <p14:creationId xmlns:p14="http://schemas.microsoft.com/office/powerpoint/2010/main" val="60964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0"/>
            <a:ext cx="12618720" cy="914311"/>
          </a:xfrm>
        </p:spPr>
        <p:txBody>
          <a:bodyPr>
            <a:normAutofit fontScale="90000"/>
          </a:bodyPr>
          <a:lstStyle/>
          <a:p>
            <a:r>
              <a:rPr lang="de-DE" sz="6240" dirty="0"/>
              <a:t>8 </a:t>
            </a:r>
            <a:r>
              <a:rPr lang="de-DE" sz="6240"/>
              <a:t>Other Threats to </a:t>
            </a:r>
            <a:r>
              <a:rPr lang="de-DE" sz="6240" dirty="0"/>
              <a:t>SA</a:t>
            </a:r>
            <a:endParaRPr lang="nb-NO" sz="6240" dirty="0"/>
          </a:p>
        </p:txBody>
      </p:sp>
      <p:sp>
        <p:nvSpPr>
          <p:cNvPr id="3" name="Plassholder for innhold 2"/>
          <p:cNvSpPr>
            <a:spLocks noGrp="1"/>
          </p:cNvSpPr>
          <p:nvPr>
            <p:ph sz="half" idx="1"/>
          </p:nvPr>
        </p:nvSpPr>
        <p:spPr>
          <a:xfrm>
            <a:off x="1005841" y="1450078"/>
            <a:ext cx="6190112" cy="5564291"/>
          </a:xfrm>
        </p:spPr>
        <p:txBody>
          <a:bodyPr>
            <a:normAutofit fontScale="92500" lnSpcReduction="20000"/>
          </a:bodyPr>
          <a:lstStyle/>
          <a:p>
            <a:r>
              <a:rPr lang="de-DE" sz="2160" dirty="0" err="1"/>
              <a:t>Attentional</a:t>
            </a:r>
            <a:r>
              <a:rPr lang="de-DE" sz="2160" dirty="0"/>
              <a:t> </a:t>
            </a:r>
            <a:r>
              <a:rPr lang="de-DE" sz="2160" dirty="0" err="1"/>
              <a:t>tunneling</a:t>
            </a:r>
            <a:r>
              <a:rPr lang="de-DE" sz="2160" dirty="0"/>
              <a:t> (</a:t>
            </a:r>
            <a:r>
              <a:rPr lang="de-DE" sz="2160" dirty="0" err="1"/>
              <a:t>or</a:t>
            </a:r>
            <a:r>
              <a:rPr lang="de-DE" sz="2160" dirty="0"/>
              <a:t>: </a:t>
            </a:r>
            <a:r>
              <a:rPr lang="de-DE" sz="2160" dirty="0" err="1"/>
              <a:t>attentional</a:t>
            </a:r>
            <a:r>
              <a:rPr lang="de-DE" sz="2160" dirty="0"/>
              <a:t> </a:t>
            </a:r>
            <a:r>
              <a:rPr lang="de-DE" sz="2160" dirty="0" err="1"/>
              <a:t>narrowing</a:t>
            </a:r>
            <a:r>
              <a:rPr lang="de-DE" sz="2160" dirty="0"/>
              <a:t>)</a:t>
            </a:r>
          </a:p>
          <a:p>
            <a:pPr lvl="1"/>
            <a:r>
              <a:rPr lang="de-DE" sz="2160" dirty="0"/>
              <a:t>Attention </a:t>
            </a:r>
            <a:r>
              <a:rPr lang="de-DE" sz="2160" dirty="0" err="1"/>
              <a:t>can</a:t>
            </a:r>
            <a:r>
              <a:rPr lang="de-DE" sz="2160" dirty="0"/>
              <a:t> not </a:t>
            </a:r>
            <a:r>
              <a:rPr lang="de-DE" sz="2160" dirty="0" err="1"/>
              <a:t>be</a:t>
            </a:r>
            <a:r>
              <a:rPr lang="de-DE" sz="2160" dirty="0"/>
              <a:t> </a:t>
            </a:r>
            <a:r>
              <a:rPr lang="de-DE" sz="2160" dirty="0" err="1"/>
              <a:t>divided</a:t>
            </a:r>
            <a:r>
              <a:rPr lang="de-DE" sz="2160" dirty="0"/>
              <a:t>.</a:t>
            </a:r>
          </a:p>
          <a:p>
            <a:pPr lvl="1"/>
            <a:r>
              <a:rPr lang="de-DE" sz="2160" dirty="0" err="1"/>
              <a:t>Get</a:t>
            </a:r>
            <a:r>
              <a:rPr lang="de-DE" sz="2160" dirty="0"/>
              <a:t> </a:t>
            </a:r>
            <a:r>
              <a:rPr lang="de-DE" sz="2160" dirty="0" err="1"/>
              <a:t>hooked</a:t>
            </a:r>
            <a:r>
              <a:rPr lang="de-DE" sz="2160" dirty="0"/>
              <a:t> on </a:t>
            </a:r>
            <a:r>
              <a:rPr lang="de-DE" sz="2160" dirty="0" err="1"/>
              <a:t>particular</a:t>
            </a:r>
            <a:r>
              <a:rPr lang="de-DE" sz="2160" dirty="0"/>
              <a:t> </a:t>
            </a:r>
            <a:r>
              <a:rPr lang="de-DE" sz="2160" dirty="0" err="1"/>
              <a:t>features</a:t>
            </a:r>
            <a:r>
              <a:rPr lang="de-DE" sz="2160" dirty="0"/>
              <a:t> and </a:t>
            </a:r>
            <a:r>
              <a:rPr lang="de-DE" sz="2160" dirty="0" err="1"/>
              <a:t>inadvertently</a:t>
            </a:r>
            <a:r>
              <a:rPr lang="de-DE" sz="2160" dirty="0"/>
              <a:t> </a:t>
            </a:r>
            <a:r>
              <a:rPr lang="de-DE" sz="2160" dirty="0" err="1"/>
              <a:t>drop</a:t>
            </a:r>
            <a:r>
              <a:rPr lang="de-DE" sz="2160" dirty="0"/>
              <a:t> </a:t>
            </a:r>
            <a:r>
              <a:rPr lang="de-DE" sz="2160" dirty="0" err="1"/>
              <a:t>scanning</a:t>
            </a:r>
            <a:r>
              <a:rPr lang="de-DE" sz="2160" dirty="0"/>
              <a:t>.</a:t>
            </a:r>
          </a:p>
          <a:p>
            <a:pPr marL="0" indent="0">
              <a:buNone/>
            </a:pPr>
            <a:endParaRPr lang="de-DE" sz="2160" dirty="0"/>
          </a:p>
          <a:p>
            <a:r>
              <a:rPr lang="de-DE" sz="2160" dirty="0"/>
              <a:t>Requisite </a:t>
            </a:r>
            <a:r>
              <a:rPr lang="de-DE" sz="2160" dirty="0" err="1"/>
              <a:t>memory</a:t>
            </a:r>
            <a:r>
              <a:rPr lang="de-DE" sz="2160" dirty="0"/>
              <a:t> </a:t>
            </a:r>
            <a:r>
              <a:rPr lang="de-DE" sz="2160" dirty="0" err="1"/>
              <a:t>trap</a:t>
            </a:r>
            <a:endParaRPr lang="de-DE" sz="2160" dirty="0"/>
          </a:p>
          <a:p>
            <a:pPr lvl="1"/>
            <a:r>
              <a:rPr lang="de-DE" sz="2160" dirty="0"/>
              <a:t>Working </a:t>
            </a:r>
            <a:r>
              <a:rPr lang="de-DE" sz="2160" dirty="0" err="1"/>
              <a:t>memory</a:t>
            </a:r>
            <a:r>
              <a:rPr lang="de-DE" sz="2160" dirty="0"/>
              <a:t> </a:t>
            </a:r>
            <a:r>
              <a:rPr lang="de-DE" sz="2160" dirty="0" err="1"/>
              <a:t>overload</a:t>
            </a:r>
            <a:r>
              <a:rPr lang="de-DE" sz="2160" dirty="0"/>
              <a:t>.</a:t>
            </a:r>
          </a:p>
          <a:p>
            <a:pPr lvl="1"/>
            <a:r>
              <a:rPr lang="de-DE" sz="2160" dirty="0"/>
              <a:t>In </a:t>
            </a:r>
            <a:r>
              <a:rPr lang="de-DE" sz="2160" dirty="0" err="1"/>
              <a:t>particular</a:t>
            </a:r>
            <a:r>
              <a:rPr lang="de-DE" sz="2160" dirty="0"/>
              <a:t> </a:t>
            </a:r>
            <a:r>
              <a:rPr lang="de-DE" sz="2160" dirty="0" err="1"/>
              <a:t>auditory</a:t>
            </a:r>
            <a:r>
              <a:rPr lang="de-DE" sz="2160" dirty="0"/>
              <a:t> </a:t>
            </a:r>
            <a:r>
              <a:rPr lang="de-DE" sz="2160" dirty="0" err="1"/>
              <a:t>information</a:t>
            </a:r>
            <a:r>
              <a:rPr lang="de-DE" sz="2160" dirty="0"/>
              <a:t>.</a:t>
            </a:r>
          </a:p>
          <a:p>
            <a:endParaRPr lang="de-DE" sz="2160" dirty="0"/>
          </a:p>
          <a:p>
            <a:r>
              <a:rPr lang="de-DE" sz="2160" dirty="0"/>
              <a:t>Stressors</a:t>
            </a:r>
          </a:p>
          <a:p>
            <a:pPr lvl="1"/>
            <a:r>
              <a:rPr lang="de-DE" sz="2160" dirty="0"/>
              <a:t>Workload, </a:t>
            </a:r>
            <a:r>
              <a:rPr lang="de-DE" sz="2160" dirty="0" err="1"/>
              <a:t>anxiety</a:t>
            </a:r>
            <a:r>
              <a:rPr lang="de-DE" sz="2160" dirty="0"/>
              <a:t>, </a:t>
            </a:r>
            <a:r>
              <a:rPr lang="de-DE" sz="2160" dirty="0" err="1"/>
              <a:t>fatigue</a:t>
            </a:r>
            <a:r>
              <a:rPr lang="de-DE" sz="2160" dirty="0"/>
              <a:t>, etc.</a:t>
            </a:r>
          </a:p>
          <a:p>
            <a:pPr lvl="1"/>
            <a:r>
              <a:rPr lang="de-DE" sz="2160" dirty="0"/>
              <a:t>Time </a:t>
            </a:r>
            <a:r>
              <a:rPr lang="de-DE" sz="2160" dirty="0" err="1"/>
              <a:t>pressure</a:t>
            </a:r>
            <a:r>
              <a:rPr lang="de-DE" sz="2160" dirty="0"/>
              <a:t>, </a:t>
            </a:r>
            <a:r>
              <a:rPr lang="de-DE" sz="2160" dirty="0" err="1"/>
              <a:t>uncertainty</a:t>
            </a:r>
            <a:r>
              <a:rPr lang="de-DE" sz="2160" dirty="0"/>
              <a:t>, etc.</a:t>
            </a:r>
          </a:p>
          <a:p>
            <a:pPr lvl="1"/>
            <a:r>
              <a:rPr lang="de-DE" sz="2160" dirty="0"/>
              <a:t>Limits SA via </a:t>
            </a:r>
            <a:r>
              <a:rPr lang="de-DE" sz="2160" dirty="0" err="1"/>
              <a:t>limiting</a:t>
            </a:r>
            <a:r>
              <a:rPr lang="de-DE" sz="2160" dirty="0"/>
              <a:t> WMC and </a:t>
            </a:r>
            <a:r>
              <a:rPr lang="de-DE" sz="2160" dirty="0" err="1"/>
              <a:t>slowing</a:t>
            </a:r>
            <a:r>
              <a:rPr lang="de-DE" sz="2160" dirty="0"/>
              <a:t> down </a:t>
            </a:r>
            <a:r>
              <a:rPr lang="de-DE" sz="2160" dirty="0" err="1"/>
              <a:t>information</a:t>
            </a:r>
            <a:r>
              <a:rPr lang="de-DE" sz="2160" dirty="0"/>
              <a:t> </a:t>
            </a:r>
            <a:r>
              <a:rPr lang="de-DE" sz="2160" dirty="0" err="1"/>
              <a:t>processing</a:t>
            </a:r>
            <a:r>
              <a:rPr lang="de-DE" sz="2160" dirty="0"/>
              <a:t>, </a:t>
            </a:r>
            <a:r>
              <a:rPr lang="de-DE" sz="2160" dirty="0" err="1"/>
              <a:t>more</a:t>
            </a:r>
            <a:r>
              <a:rPr lang="de-DE" sz="2160" dirty="0"/>
              <a:t> </a:t>
            </a:r>
            <a:r>
              <a:rPr lang="de-DE" sz="2160" dirty="0" err="1"/>
              <a:t>likely</a:t>
            </a:r>
            <a:r>
              <a:rPr lang="de-DE" sz="2160" dirty="0"/>
              <a:t> </a:t>
            </a:r>
            <a:r>
              <a:rPr lang="de-DE" sz="2160" dirty="0" err="1"/>
              <a:t>attentional</a:t>
            </a:r>
            <a:r>
              <a:rPr lang="de-DE" sz="2160" dirty="0"/>
              <a:t> </a:t>
            </a:r>
            <a:r>
              <a:rPr lang="de-DE" sz="2160" dirty="0" err="1"/>
              <a:t>tunneling</a:t>
            </a:r>
            <a:r>
              <a:rPr lang="de-DE" sz="2160" dirty="0"/>
              <a:t>, </a:t>
            </a:r>
            <a:r>
              <a:rPr lang="de-DE" sz="2160" dirty="0" err="1"/>
              <a:t>disorganized</a:t>
            </a:r>
            <a:r>
              <a:rPr lang="de-DE" sz="2160" dirty="0"/>
              <a:t> </a:t>
            </a:r>
            <a:r>
              <a:rPr lang="de-DE" sz="2160" dirty="0" err="1"/>
              <a:t>scanning</a:t>
            </a:r>
            <a:r>
              <a:rPr lang="de-DE" sz="2160" dirty="0"/>
              <a:t> for </a:t>
            </a:r>
            <a:r>
              <a:rPr lang="de-DE" sz="2160" dirty="0" err="1"/>
              <a:t>elements</a:t>
            </a:r>
            <a:r>
              <a:rPr lang="de-DE" sz="2160" dirty="0"/>
              <a:t> and </a:t>
            </a:r>
            <a:r>
              <a:rPr lang="de-DE" sz="2160" dirty="0" err="1"/>
              <a:t>less</a:t>
            </a:r>
            <a:r>
              <a:rPr lang="de-DE" sz="2160" dirty="0"/>
              <a:t> </a:t>
            </a:r>
            <a:r>
              <a:rPr lang="de-DE" sz="2160" dirty="0" err="1"/>
              <a:t>attention</a:t>
            </a:r>
            <a:r>
              <a:rPr lang="de-DE" sz="2160" dirty="0"/>
              <a:t> </a:t>
            </a:r>
            <a:r>
              <a:rPr lang="de-DE" sz="2160" dirty="0" err="1"/>
              <a:t>to</a:t>
            </a:r>
            <a:r>
              <a:rPr lang="de-DE" sz="2160" dirty="0"/>
              <a:t> </a:t>
            </a:r>
            <a:r>
              <a:rPr lang="de-DE" sz="2160" dirty="0" err="1"/>
              <a:t>peripheral</a:t>
            </a:r>
            <a:r>
              <a:rPr lang="de-DE" sz="2160" dirty="0"/>
              <a:t> </a:t>
            </a:r>
            <a:r>
              <a:rPr lang="de-DE" sz="2160" dirty="0" err="1"/>
              <a:t>cues</a:t>
            </a:r>
            <a:r>
              <a:rPr lang="de-DE" sz="2160" dirty="0"/>
              <a:t>.</a:t>
            </a:r>
          </a:p>
        </p:txBody>
      </p:sp>
      <p:sp>
        <p:nvSpPr>
          <p:cNvPr id="4" name="Content Placeholder 3">
            <a:extLst>
              <a:ext uri="{FF2B5EF4-FFF2-40B4-BE49-F238E27FC236}">
                <a16:creationId xmlns:a16="http://schemas.microsoft.com/office/drawing/2014/main" id="{79A9C39A-7FFD-43DF-965A-57D23E99A276}"/>
              </a:ext>
            </a:extLst>
          </p:cNvPr>
          <p:cNvSpPr>
            <a:spLocks noGrp="1"/>
          </p:cNvSpPr>
          <p:nvPr>
            <p:ph sz="half" idx="2"/>
          </p:nvPr>
        </p:nvSpPr>
        <p:spPr>
          <a:xfrm>
            <a:off x="7434450" y="1462340"/>
            <a:ext cx="6749369" cy="5564291"/>
          </a:xfrm>
        </p:spPr>
        <p:txBody>
          <a:bodyPr>
            <a:noAutofit/>
          </a:bodyPr>
          <a:lstStyle/>
          <a:p>
            <a:r>
              <a:rPr lang="de-DE" sz="1920" dirty="0"/>
              <a:t>Data </a:t>
            </a:r>
            <a:r>
              <a:rPr lang="de-DE" sz="1920" dirty="0" err="1"/>
              <a:t>overload</a:t>
            </a:r>
            <a:endParaRPr lang="de-DE" sz="1920" dirty="0"/>
          </a:p>
          <a:p>
            <a:pPr lvl="1"/>
            <a:r>
              <a:rPr lang="de-DE" sz="1920" dirty="0"/>
              <a:t>Volume and rate of </a:t>
            </a:r>
            <a:r>
              <a:rPr lang="de-DE" sz="1920" dirty="0" err="1"/>
              <a:t>change</a:t>
            </a:r>
            <a:endParaRPr lang="de-DE" sz="1920" dirty="0"/>
          </a:p>
          <a:p>
            <a:pPr lvl="1"/>
            <a:r>
              <a:rPr lang="de-DE" sz="1920" dirty="0"/>
              <a:t>Limited </a:t>
            </a:r>
            <a:r>
              <a:rPr lang="de-DE" sz="1920" dirty="0" err="1"/>
              <a:t>bandwith</a:t>
            </a:r>
            <a:r>
              <a:rPr lang="de-DE" sz="1920" dirty="0"/>
              <a:t> of human </a:t>
            </a:r>
            <a:r>
              <a:rPr lang="de-DE" sz="1920" dirty="0" err="1"/>
              <a:t>sensory</a:t>
            </a:r>
            <a:r>
              <a:rPr lang="de-DE" sz="1920" dirty="0"/>
              <a:t> and </a:t>
            </a:r>
            <a:r>
              <a:rPr lang="de-DE" sz="1920" dirty="0" err="1"/>
              <a:t>information-processing</a:t>
            </a:r>
            <a:r>
              <a:rPr lang="de-DE" sz="1920" dirty="0"/>
              <a:t> </a:t>
            </a:r>
            <a:r>
              <a:rPr lang="de-DE" sz="1920" dirty="0" err="1"/>
              <a:t>mechanisms</a:t>
            </a:r>
            <a:r>
              <a:rPr lang="de-DE" sz="1920" dirty="0"/>
              <a:t>.</a:t>
            </a:r>
          </a:p>
          <a:p>
            <a:pPr lvl="1"/>
            <a:r>
              <a:rPr lang="de-DE" sz="1920" dirty="0"/>
              <a:t>Rate of </a:t>
            </a:r>
            <a:r>
              <a:rPr lang="de-DE" sz="1920" dirty="0" err="1"/>
              <a:t>data</a:t>
            </a:r>
            <a:r>
              <a:rPr lang="de-DE" sz="1920" dirty="0"/>
              <a:t> </a:t>
            </a:r>
            <a:r>
              <a:rPr lang="de-DE" sz="1920" dirty="0" err="1"/>
              <a:t>flow</a:t>
            </a:r>
            <a:r>
              <a:rPr lang="de-DE" sz="1920" dirty="0"/>
              <a:t> </a:t>
            </a:r>
            <a:r>
              <a:rPr lang="de-DE" sz="1920" dirty="0" err="1"/>
              <a:t>can</a:t>
            </a:r>
            <a:r>
              <a:rPr lang="de-DE" sz="1920" dirty="0"/>
              <a:t> </a:t>
            </a:r>
            <a:r>
              <a:rPr lang="de-DE" sz="1920" dirty="0" err="1"/>
              <a:t>be</a:t>
            </a:r>
            <a:r>
              <a:rPr lang="de-DE" sz="1920" dirty="0"/>
              <a:t> </a:t>
            </a:r>
            <a:r>
              <a:rPr lang="de-DE" sz="1920" dirty="0" err="1"/>
              <a:t>enhanced</a:t>
            </a:r>
            <a:r>
              <a:rPr lang="de-DE" sz="1920" dirty="0"/>
              <a:t> </a:t>
            </a:r>
            <a:r>
              <a:rPr lang="de-DE" sz="1920" dirty="0" err="1"/>
              <a:t>significantly</a:t>
            </a:r>
            <a:r>
              <a:rPr lang="de-DE" sz="1920" dirty="0"/>
              <a:t> </a:t>
            </a:r>
            <a:r>
              <a:rPr lang="de-DE" sz="1920" dirty="0" err="1"/>
              <a:t>by</a:t>
            </a:r>
            <a:r>
              <a:rPr lang="de-DE" sz="1920" dirty="0"/>
              <a:t> </a:t>
            </a:r>
            <a:r>
              <a:rPr lang="de-DE" sz="1920" dirty="0" err="1"/>
              <a:t>ergonomic</a:t>
            </a:r>
            <a:r>
              <a:rPr lang="de-DE" sz="1920" dirty="0"/>
              <a:t> </a:t>
            </a:r>
            <a:r>
              <a:rPr lang="de-DE" sz="1920" dirty="0" err="1"/>
              <a:t>user</a:t>
            </a:r>
            <a:r>
              <a:rPr lang="de-DE" sz="1920" dirty="0"/>
              <a:t> </a:t>
            </a:r>
            <a:r>
              <a:rPr lang="de-DE" sz="1920" dirty="0" err="1"/>
              <a:t>interfaces</a:t>
            </a:r>
            <a:endParaRPr lang="de-DE" sz="1920" dirty="0"/>
          </a:p>
          <a:p>
            <a:r>
              <a:rPr lang="de-DE" sz="1920" dirty="0" err="1"/>
              <a:t>Misplaced</a:t>
            </a:r>
            <a:r>
              <a:rPr lang="de-DE" sz="1920" dirty="0"/>
              <a:t> </a:t>
            </a:r>
            <a:r>
              <a:rPr lang="de-DE" sz="1920" dirty="0" err="1"/>
              <a:t>salience</a:t>
            </a:r>
            <a:endParaRPr lang="de-DE" sz="1920" dirty="0"/>
          </a:p>
          <a:p>
            <a:pPr lvl="1"/>
            <a:r>
              <a:rPr lang="de-DE" sz="1920" dirty="0" err="1"/>
              <a:t>Some</a:t>
            </a:r>
            <a:r>
              <a:rPr lang="de-DE" sz="1920" dirty="0"/>
              <a:t> </a:t>
            </a:r>
            <a:r>
              <a:rPr lang="de-DE" sz="1920" dirty="0" err="1"/>
              <a:t>features</a:t>
            </a:r>
            <a:r>
              <a:rPr lang="de-DE" sz="1920" dirty="0"/>
              <a:t> (</a:t>
            </a:r>
            <a:r>
              <a:rPr lang="de-DE" sz="1920" dirty="0" err="1"/>
              <a:t>size</a:t>
            </a:r>
            <a:r>
              <a:rPr lang="de-DE" sz="1920" dirty="0"/>
              <a:t>, </a:t>
            </a:r>
            <a:r>
              <a:rPr lang="de-DE" sz="1920" dirty="0" err="1"/>
              <a:t>shape</a:t>
            </a:r>
            <a:r>
              <a:rPr lang="de-DE" sz="1920" dirty="0"/>
              <a:t>, </a:t>
            </a:r>
            <a:r>
              <a:rPr lang="de-DE" sz="1920" dirty="0" err="1"/>
              <a:t>movement</a:t>
            </a:r>
            <a:r>
              <a:rPr lang="de-DE" sz="1920" dirty="0"/>
              <a:t>, </a:t>
            </a:r>
            <a:r>
              <a:rPr lang="de-DE" sz="1920" dirty="0" err="1"/>
              <a:t>flashing</a:t>
            </a:r>
            <a:r>
              <a:rPr lang="de-DE" sz="1920" dirty="0"/>
              <a:t> </a:t>
            </a:r>
            <a:r>
              <a:rPr lang="de-DE" sz="1920" dirty="0" err="1"/>
              <a:t>lights</a:t>
            </a:r>
            <a:r>
              <a:rPr lang="de-DE" sz="1920" dirty="0"/>
              <a:t>, </a:t>
            </a:r>
            <a:r>
              <a:rPr lang="de-DE" sz="1920" dirty="0" err="1"/>
              <a:t>noise</a:t>
            </a:r>
            <a:r>
              <a:rPr lang="de-DE" sz="1920" dirty="0"/>
              <a:t>) </a:t>
            </a:r>
            <a:r>
              <a:rPr lang="de-DE" sz="1920" dirty="0" err="1"/>
              <a:t>are</a:t>
            </a:r>
            <a:r>
              <a:rPr lang="de-DE" sz="1920" dirty="0"/>
              <a:t> </a:t>
            </a:r>
            <a:r>
              <a:rPr lang="de-DE" sz="1920" dirty="0" err="1"/>
              <a:t>prioritized</a:t>
            </a:r>
            <a:r>
              <a:rPr lang="de-DE" sz="1920" dirty="0"/>
              <a:t> in </a:t>
            </a:r>
            <a:r>
              <a:rPr lang="de-DE" sz="1920" dirty="0" err="1"/>
              <a:t>sensory</a:t>
            </a:r>
            <a:r>
              <a:rPr lang="de-DE" sz="1920" dirty="0"/>
              <a:t> and </a:t>
            </a:r>
            <a:r>
              <a:rPr lang="de-DE" sz="1920" dirty="0" err="1"/>
              <a:t>attentional</a:t>
            </a:r>
            <a:r>
              <a:rPr lang="de-DE" sz="1920" dirty="0"/>
              <a:t> </a:t>
            </a:r>
            <a:r>
              <a:rPr lang="de-DE" sz="1920" dirty="0" err="1"/>
              <a:t>processing</a:t>
            </a:r>
            <a:endParaRPr lang="de-DE" sz="1920" dirty="0"/>
          </a:p>
          <a:p>
            <a:pPr lvl="1"/>
            <a:r>
              <a:rPr lang="de-DE" sz="1920" dirty="0" err="1"/>
              <a:t>Overuse</a:t>
            </a:r>
            <a:r>
              <a:rPr lang="de-DE" sz="1920" dirty="0"/>
              <a:t> </a:t>
            </a:r>
            <a:r>
              <a:rPr lang="de-DE" sz="1920" dirty="0" err="1"/>
              <a:t>or</a:t>
            </a:r>
            <a:r>
              <a:rPr lang="de-DE" sz="1920" dirty="0"/>
              <a:t> </a:t>
            </a:r>
            <a:r>
              <a:rPr lang="de-DE" sz="1920" dirty="0" err="1"/>
              <a:t>inappropriate</a:t>
            </a:r>
            <a:r>
              <a:rPr lang="de-DE" sz="1920" dirty="0"/>
              <a:t> </a:t>
            </a:r>
            <a:r>
              <a:rPr lang="de-DE" sz="1920" dirty="0" err="1"/>
              <a:t>use</a:t>
            </a:r>
            <a:r>
              <a:rPr lang="de-DE" sz="1920" dirty="0"/>
              <a:t> </a:t>
            </a:r>
            <a:r>
              <a:rPr lang="de-DE" sz="1920" dirty="0" err="1"/>
              <a:t>degrades</a:t>
            </a:r>
            <a:r>
              <a:rPr lang="de-DE" sz="1920" dirty="0"/>
              <a:t> SA </a:t>
            </a:r>
            <a:r>
              <a:rPr lang="de-DE" sz="1920" dirty="0" err="1"/>
              <a:t>to</a:t>
            </a:r>
            <a:r>
              <a:rPr lang="de-DE" sz="1920" dirty="0"/>
              <a:t> </a:t>
            </a:r>
            <a:r>
              <a:rPr lang="de-DE" sz="1920" dirty="0" err="1"/>
              <a:t>other</a:t>
            </a:r>
            <a:r>
              <a:rPr lang="de-DE" sz="1920" dirty="0"/>
              <a:t> </a:t>
            </a:r>
            <a:r>
              <a:rPr lang="de-DE" sz="1920" dirty="0" err="1"/>
              <a:t>information</a:t>
            </a:r>
            <a:endParaRPr lang="de-DE" sz="1920" dirty="0"/>
          </a:p>
          <a:p>
            <a:r>
              <a:rPr lang="de-DE" sz="1920" dirty="0" err="1"/>
              <a:t>Errant</a:t>
            </a:r>
            <a:r>
              <a:rPr lang="de-DE" sz="1920" dirty="0"/>
              <a:t> mental </a:t>
            </a:r>
            <a:r>
              <a:rPr lang="de-DE" sz="1920" dirty="0" err="1"/>
              <a:t>models</a:t>
            </a:r>
            <a:endParaRPr lang="de-DE" sz="1920" dirty="0"/>
          </a:p>
          <a:p>
            <a:pPr lvl="1"/>
            <a:r>
              <a:rPr lang="de-DE" sz="1920" dirty="0"/>
              <a:t>„</a:t>
            </a:r>
            <a:r>
              <a:rPr lang="de-DE" sz="1920" dirty="0" err="1"/>
              <a:t>representational</a:t>
            </a:r>
            <a:r>
              <a:rPr lang="de-DE" sz="1920" dirty="0"/>
              <a:t> </a:t>
            </a:r>
            <a:r>
              <a:rPr lang="de-DE" sz="1920" dirty="0" err="1"/>
              <a:t>error</a:t>
            </a:r>
            <a:r>
              <a:rPr lang="de-DE" sz="1920" dirty="0"/>
              <a:t>“</a:t>
            </a:r>
          </a:p>
          <a:p>
            <a:pPr lvl="1"/>
            <a:r>
              <a:rPr lang="de-DE" sz="1920" dirty="0"/>
              <a:t>A </a:t>
            </a:r>
            <a:r>
              <a:rPr lang="de-DE" sz="1920" dirty="0" err="1"/>
              <a:t>wrong</a:t>
            </a:r>
            <a:r>
              <a:rPr lang="de-DE" sz="1920" dirty="0"/>
              <a:t> mental </a:t>
            </a:r>
            <a:r>
              <a:rPr lang="de-DE" sz="1920" dirty="0" err="1"/>
              <a:t>model</a:t>
            </a:r>
            <a:r>
              <a:rPr lang="de-DE" sz="1920" dirty="0"/>
              <a:t> </a:t>
            </a:r>
            <a:r>
              <a:rPr lang="de-DE" sz="1920" dirty="0" err="1"/>
              <a:t>is</a:t>
            </a:r>
            <a:r>
              <a:rPr lang="de-DE" sz="1920" dirty="0"/>
              <a:t> </a:t>
            </a:r>
            <a:r>
              <a:rPr lang="de-DE" sz="1920" dirty="0" err="1"/>
              <a:t>applied</a:t>
            </a:r>
            <a:endParaRPr lang="de-DE" sz="1920" dirty="0"/>
          </a:p>
          <a:p>
            <a:r>
              <a:rPr lang="de-DE" sz="1920" dirty="0"/>
              <a:t>Out of the loop </a:t>
            </a:r>
            <a:r>
              <a:rPr lang="de-DE" sz="1920" dirty="0" err="1"/>
              <a:t>syndrome</a:t>
            </a:r>
            <a:endParaRPr lang="de-DE" sz="1920" dirty="0"/>
          </a:p>
          <a:p>
            <a:pPr lvl="1"/>
            <a:r>
              <a:rPr lang="de-DE" sz="1920" dirty="0"/>
              <a:t>Automation </a:t>
            </a:r>
            <a:r>
              <a:rPr lang="de-DE" sz="1920" dirty="0" err="1"/>
              <a:t>can</a:t>
            </a:r>
            <a:r>
              <a:rPr lang="de-DE" sz="1920" dirty="0"/>
              <a:t> </a:t>
            </a:r>
            <a:r>
              <a:rPr lang="de-DE" sz="1920" dirty="0" err="1"/>
              <a:t>eliminate</a:t>
            </a:r>
            <a:r>
              <a:rPr lang="de-DE" sz="1920" dirty="0"/>
              <a:t> </a:t>
            </a:r>
            <a:r>
              <a:rPr lang="de-DE" sz="1920" dirty="0" err="1"/>
              <a:t>excessive</a:t>
            </a:r>
            <a:r>
              <a:rPr lang="de-DE" sz="1920" dirty="0"/>
              <a:t> </a:t>
            </a:r>
            <a:r>
              <a:rPr lang="de-DE" sz="1920" dirty="0" err="1"/>
              <a:t>workload</a:t>
            </a:r>
            <a:r>
              <a:rPr lang="de-DE" sz="1920" dirty="0"/>
              <a:t>, but </a:t>
            </a:r>
            <a:r>
              <a:rPr lang="de-DE" sz="1920" dirty="0" err="1"/>
              <a:t>can</a:t>
            </a:r>
            <a:r>
              <a:rPr lang="de-DE" sz="1920" dirty="0"/>
              <a:t> also </a:t>
            </a:r>
            <a:r>
              <a:rPr lang="de-DE" sz="1920" dirty="0" err="1"/>
              <a:t>lower</a:t>
            </a:r>
            <a:r>
              <a:rPr lang="de-DE" sz="1920" dirty="0"/>
              <a:t> SA </a:t>
            </a:r>
            <a:r>
              <a:rPr lang="de-DE" sz="1920" dirty="0" err="1"/>
              <a:t>by</a:t>
            </a:r>
            <a:r>
              <a:rPr lang="de-DE" sz="1920" dirty="0"/>
              <a:t> </a:t>
            </a:r>
            <a:r>
              <a:rPr lang="de-DE" sz="1920" dirty="0" err="1"/>
              <a:t>putting</a:t>
            </a:r>
            <a:r>
              <a:rPr lang="de-DE" sz="1920" dirty="0"/>
              <a:t> </a:t>
            </a:r>
            <a:r>
              <a:rPr lang="de-DE" sz="1920" dirty="0" err="1"/>
              <a:t>people</a:t>
            </a:r>
            <a:r>
              <a:rPr lang="de-DE" sz="1920" dirty="0"/>
              <a:t> out of the loop. </a:t>
            </a:r>
          </a:p>
          <a:p>
            <a:r>
              <a:rPr lang="de-DE" sz="1920" dirty="0"/>
              <a:t>„</a:t>
            </a:r>
            <a:r>
              <a:rPr lang="de-DE" sz="1920" dirty="0" err="1"/>
              <a:t>take-over</a:t>
            </a:r>
            <a:r>
              <a:rPr lang="de-DE" sz="1920" dirty="0"/>
              <a:t>-time“ </a:t>
            </a:r>
            <a:r>
              <a:rPr lang="de-DE" sz="1920" dirty="0" err="1"/>
              <a:t>where</a:t>
            </a:r>
            <a:r>
              <a:rPr lang="de-DE" sz="1920" dirty="0"/>
              <a:t> </a:t>
            </a:r>
            <a:r>
              <a:rPr lang="de-DE" sz="1920" dirty="0" err="1"/>
              <a:t>automatisation</a:t>
            </a:r>
            <a:r>
              <a:rPr lang="de-DE" sz="1920" dirty="0"/>
              <a:t> </a:t>
            </a:r>
            <a:r>
              <a:rPr lang="de-DE" sz="1920" dirty="0" err="1"/>
              <a:t>fails</a:t>
            </a:r>
            <a:r>
              <a:rPr lang="de-DE" sz="1920" dirty="0"/>
              <a:t> </a:t>
            </a:r>
            <a:r>
              <a:rPr lang="de-DE" sz="1920" dirty="0" err="1"/>
              <a:t>or</a:t>
            </a:r>
            <a:r>
              <a:rPr lang="de-DE" sz="1920" dirty="0"/>
              <a:t> </a:t>
            </a:r>
            <a:r>
              <a:rPr lang="de-DE" sz="1920" dirty="0" err="1"/>
              <a:t>is</a:t>
            </a:r>
            <a:r>
              <a:rPr lang="de-DE" sz="1920" dirty="0"/>
              <a:t> not </a:t>
            </a:r>
            <a:r>
              <a:rPr lang="de-DE" sz="1920" dirty="0" err="1"/>
              <a:t>equipped</a:t>
            </a:r>
            <a:r>
              <a:rPr lang="de-DE" sz="1920" dirty="0"/>
              <a:t> </a:t>
            </a:r>
            <a:r>
              <a:rPr lang="de-DE" sz="1920" dirty="0" err="1"/>
              <a:t>to</a:t>
            </a:r>
            <a:r>
              <a:rPr lang="de-DE" sz="1920" dirty="0"/>
              <a:t> handle a </a:t>
            </a:r>
            <a:r>
              <a:rPr lang="de-DE" sz="1920" dirty="0" err="1"/>
              <a:t>situation</a:t>
            </a:r>
            <a:endParaRPr lang="de-DE" sz="1920" dirty="0"/>
          </a:p>
          <a:p>
            <a:endParaRPr lang="nb-NO" sz="1920" dirty="0"/>
          </a:p>
        </p:txBody>
      </p:sp>
    </p:spTree>
    <p:extLst>
      <p:ext uri="{BB962C8B-B14F-4D97-AF65-F5344CB8AC3E}">
        <p14:creationId xmlns:p14="http://schemas.microsoft.com/office/powerpoint/2010/main" val="20329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sp>
        <p:nvSpPr>
          <p:cNvPr id="2" name="Title 94">
            <a:extLst>
              <a:ext uri="{FF2B5EF4-FFF2-40B4-BE49-F238E27FC236}">
                <a16:creationId xmlns:a16="http://schemas.microsoft.com/office/drawing/2014/main" id="{7756903B-8F4C-AF9C-0003-DFC6020F757E}"/>
              </a:ext>
            </a:extLst>
          </p:cNvPr>
          <p:cNvSpPr>
            <a:spLocks noGrp="1"/>
          </p:cNvSpPr>
          <p:nvPr>
            <p:ph type="ctrTitle"/>
          </p:nvPr>
        </p:nvSpPr>
        <p:spPr>
          <a:xfrm>
            <a:off x="7772400" y="868128"/>
            <a:ext cx="6561089" cy="1297556"/>
          </a:xfrm>
        </p:spPr>
        <p:txBody>
          <a:bodyPr>
            <a:noAutofit/>
          </a:bodyPr>
          <a:lstStyle/>
          <a:p>
            <a:r>
              <a:rPr lang="en-US" sz="5760" b="1" dirty="0"/>
              <a:t>Acknowledgement</a:t>
            </a:r>
          </a:p>
        </p:txBody>
      </p:sp>
      <p:sp>
        <p:nvSpPr>
          <p:cNvPr id="3" name="Text Placeholder 14">
            <a:extLst>
              <a:ext uri="{FF2B5EF4-FFF2-40B4-BE49-F238E27FC236}">
                <a16:creationId xmlns:a16="http://schemas.microsoft.com/office/drawing/2014/main" id="{93D28EA7-99A1-8FAD-E39B-AF6C31772915}"/>
              </a:ext>
            </a:extLst>
          </p:cNvPr>
          <p:cNvSpPr txBox="1">
            <a:spLocks/>
          </p:cNvSpPr>
          <p:nvPr/>
        </p:nvSpPr>
        <p:spPr>
          <a:xfrm>
            <a:off x="7797756" y="2372421"/>
            <a:ext cx="6649764" cy="30838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b="0" i="0" dirty="0">
                <a:effectLst/>
              </a:rPr>
              <a:t>Co-funded by the European Union. Views and opinions expressed are however those of the author(s) only and do not necessarily reflect those of the European Union or HADEA. Neither the European Union nor the granting authority can be held responsible for them.</a:t>
            </a:r>
          </a:p>
          <a:p>
            <a:pPr algn="just"/>
            <a:r>
              <a:rPr lang="en-GB" sz="2400" b="0" i="0" dirty="0">
                <a:effectLst/>
              </a:rPr>
              <a:t>Project Agreement no. 101083594</a:t>
            </a:r>
          </a:p>
        </p:txBody>
      </p:sp>
      <p:grpSp>
        <p:nvGrpSpPr>
          <p:cNvPr id="7" name="Group 6">
            <a:extLst>
              <a:ext uri="{FF2B5EF4-FFF2-40B4-BE49-F238E27FC236}">
                <a16:creationId xmlns:a16="http://schemas.microsoft.com/office/drawing/2014/main" id="{F202EC2E-9D8F-7DB9-DA92-0AA925ACC56A}"/>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C1A5B1E-31DD-9C7E-E79A-AFC987352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73D5C77E-356B-2B62-196C-2F6DE96B4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0" name="Picture Placeholder 9" descr="A screenshot of a computer training&#10;&#10;Description automatically generated">
            <a:extLst>
              <a:ext uri="{FF2B5EF4-FFF2-40B4-BE49-F238E27FC236}">
                <a16:creationId xmlns:a16="http://schemas.microsoft.com/office/drawing/2014/main" id="{BC655B53-FBA0-4F55-E9D2-19239DB6E54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0390" y="285366"/>
            <a:ext cx="13889621" cy="881364"/>
          </a:xfrm>
        </p:spPr>
        <p:txBody>
          <a:bodyPr>
            <a:normAutofit/>
          </a:bodyPr>
          <a:lstStyle/>
          <a:p>
            <a:r>
              <a:rPr lang="nb-NO" sz="3840" dirty="0" err="1">
                <a:solidFill>
                  <a:schemeClr val="accent1"/>
                </a:solidFill>
                <a:latin typeface="Helvetica Neue" charset="0"/>
                <a:ea typeface="Helvetica Neue" charset="0"/>
                <a:cs typeface="Helvetica Neue" charset="0"/>
              </a:rPr>
              <a:t>Social</a:t>
            </a:r>
            <a:r>
              <a:rPr lang="nb-NO" sz="3840" dirty="0">
                <a:solidFill>
                  <a:schemeClr val="accent1"/>
                </a:solidFill>
                <a:latin typeface="Helvetica Neue" charset="0"/>
                <a:ea typeface="Helvetica Neue" charset="0"/>
                <a:cs typeface="Helvetica Neue" charset="0"/>
              </a:rPr>
              <a:t> </a:t>
            </a:r>
            <a:r>
              <a:rPr lang="nb-NO" sz="3840" dirty="0" err="1">
                <a:solidFill>
                  <a:schemeClr val="accent1"/>
                </a:solidFill>
                <a:latin typeface="Helvetica Neue" charset="0"/>
                <a:ea typeface="Helvetica Neue" charset="0"/>
                <a:cs typeface="Helvetica Neue" charset="0"/>
              </a:rPr>
              <a:t>Aspect</a:t>
            </a:r>
            <a:r>
              <a:rPr lang="nb-NO" sz="3840" dirty="0">
                <a:solidFill>
                  <a:schemeClr val="accent1"/>
                </a:solidFill>
                <a:latin typeface="Helvetica Neue" charset="0"/>
                <a:ea typeface="Helvetica Neue" charset="0"/>
                <a:cs typeface="Helvetica Neue" charset="0"/>
              </a:rPr>
              <a:t> of CS, SA &amp; SMM</a:t>
            </a:r>
            <a:endParaRPr lang="en-US" sz="3840" dirty="0">
              <a:solidFill>
                <a:schemeClr val="accent1"/>
              </a:solidFill>
            </a:endParaRPr>
          </a:p>
        </p:txBody>
      </p:sp>
      <p:sp>
        <p:nvSpPr>
          <p:cNvPr id="3" name="TekstSylinder 2"/>
          <p:cNvSpPr txBox="1"/>
          <p:nvPr/>
        </p:nvSpPr>
        <p:spPr>
          <a:xfrm>
            <a:off x="370390" y="1420191"/>
            <a:ext cx="6395802" cy="461665"/>
          </a:xfrm>
          <a:prstGeom prst="rect">
            <a:avLst/>
          </a:prstGeom>
          <a:noFill/>
        </p:spPr>
        <p:txBody>
          <a:bodyPr wrap="square" rtlCol="0">
            <a:spAutoFit/>
          </a:bodyPr>
          <a:lstStyle/>
          <a:p>
            <a:pPr defTabSz="1097280" eaLnBrk="0" fontAlgn="base" hangingPunct="0">
              <a:spcBef>
                <a:spcPct val="0"/>
              </a:spcBef>
              <a:spcAft>
                <a:spcPct val="0"/>
              </a:spcAft>
            </a:pPr>
            <a:r>
              <a:rPr lang="nb-NO" sz="2400" dirty="0">
                <a:solidFill>
                  <a:srgbClr val="000000"/>
                </a:solidFill>
                <a:latin typeface="Arial" charset="0"/>
                <a:ea typeface="Arial" charset="0"/>
                <a:cs typeface="Arial" charset="0"/>
              </a:rPr>
              <a:t>Shared Mental Models</a:t>
            </a:r>
          </a:p>
        </p:txBody>
      </p:sp>
      <p:sp>
        <p:nvSpPr>
          <p:cNvPr id="8" name="Rektangel 7"/>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dirty="0">
                <a:solidFill>
                  <a:srgbClr val="000000"/>
                </a:solidFill>
                <a:latin typeface="Calibri" pitchFamily="34" charset="0"/>
              </a:rPr>
              <a:t> </a:t>
            </a:r>
            <a:endParaRPr lang="nb-NO" sz="2160" dirty="0">
              <a:solidFill>
                <a:srgbClr val="000000"/>
              </a:solidFill>
              <a:latin typeface="Calibri" pitchFamily="34" charset="0"/>
            </a:endParaRPr>
          </a:p>
        </p:txBody>
      </p:sp>
      <p:sp>
        <p:nvSpPr>
          <p:cNvPr id="9" name="Rektangel 8"/>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dirty="0">
                <a:solidFill>
                  <a:srgbClr val="000000"/>
                </a:solidFill>
                <a:latin typeface="Calibri" pitchFamily="34" charset="0"/>
              </a:rPr>
              <a:t> </a:t>
            </a:r>
            <a:endParaRPr lang="nb-NO" sz="2160" dirty="0">
              <a:solidFill>
                <a:srgbClr val="000000"/>
              </a:solidFill>
              <a:latin typeface="Calibri" pitchFamily="34" charset="0"/>
            </a:endParaRPr>
          </a:p>
        </p:txBody>
      </p:sp>
      <p:sp>
        <p:nvSpPr>
          <p:cNvPr id="10" name="Rektangel 9"/>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dirty="0">
                <a:solidFill>
                  <a:srgbClr val="000000"/>
                </a:solidFill>
                <a:latin typeface="Calibri" pitchFamily="34" charset="0"/>
              </a:rPr>
              <a:t> </a:t>
            </a:r>
            <a:endParaRPr lang="nb-NO" sz="2160" dirty="0">
              <a:solidFill>
                <a:srgbClr val="000000"/>
              </a:solidFill>
              <a:latin typeface="Calibri" pitchFamily="34" charset="0"/>
            </a:endParaRPr>
          </a:p>
        </p:txBody>
      </p:sp>
      <p:pic>
        <p:nvPicPr>
          <p:cNvPr id="16388" name="Picture 4" descr="https://lh4.googleusercontent.com/pPZZYsY-XEaBZprFZ61HujUmjnwajwJV0_ue9uDLtEgK7tL7RiMeYriZ3OOtSyWZw_dUwVNH9tp_16oYEVgclbPKyvcmMg5C4MKXGplx7PKzPrB2Sjpe6W1TNhkLB1ITuPiHOMqSP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1908" y="1303021"/>
            <a:ext cx="5918635" cy="6007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4.googleusercontent.com/4p62KCdXnJBxdSqK9TL-7AAqixr3btkUXn26PyKmywisr3CBInvEIQUv84pDk1qZgJp4SUFIMiaKU49NrRoaElfjzgoC5Jz3afh7dVJGaS0m8MKK2MoSfz6aRCl45qudb8PYy-H8">
            <a:extLst>
              <a:ext uri="{FF2B5EF4-FFF2-40B4-BE49-F238E27FC236}">
                <a16:creationId xmlns:a16="http://schemas.microsoft.com/office/drawing/2014/main" id="{C9E23181-2191-40CF-90AC-F572CC0BB8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273" y="2493306"/>
            <a:ext cx="6610388" cy="42165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408CB9F-C670-4AF2-A52D-1564EE67265D}"/>
              </a:ext>
            </a:extLst>
          </p:cNvPr>
          <p:cNvSpPr/>
          <p:nvPr/>
        </p:nvSpPr>
        <p:spPr>
          <a:xfrm>
            <a:off x="419858" y="2493306"/>
            <a:ext cx="2212295" cy="1136698"/>
          </a:xfrm>
          <a:prstGeom prst="roundRect">
            <a:avLst/>
          </a:prstGeom>
          <a:noFill/>
          <a:ln w="19050">
            <a:solidFill>
              <a:srgbClr val="80E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nb-NO" sz="2160" dirty="0" err="1">
                <a:solidFill>
                  <a:srgbClr val="000000"/>
                </a:solidFill>
                <a:latin typeface="Verdana"/>
              </a:rPr>
              <a:t>Schema</a:t>
            </a:r>
            <a:endParaRPr lang="nb-NO" sz="2160" dirty="0">
              <a:solidFill>
                <a:srgbClr val="000000"/>
              </a:solidFill>
              <a:latin typeface="Verdana"/>
            </a:endParaRPr>
          </a:p>
          <a:p>
            <a:pPr marL="342900" indent="-342900" defTabSz="1097280" eaLnBrk="0" fontAlgn="base" hangingPunct="0">
              <a:spcBef>
                <a:spcPct val="0"/>
              </a:spcBef>
              <a:spcAft>
                <a:spcPct val="0"/>
              </a:spcAft>
              <a:buFont typeface="Arial" panose="020B0604020202020204" pitchFamily="34" charset="0"/>
              <a:buChar char="•"/>
            </a:pPr>
            <a:r>
              <a:rPr lang="nb-NO" sz="1320" dirty="0">
                <a:solidFill>
                  <a:srgbClr val="000000"/>
                </a:solidFill>
                <a:latin typeface="Verdana"/>
              </a:rPr>
              <a:t>Objects</a:t>
            </a:r>
          </a:p>
          <a:p>
            <a:pPr marL="342900" indent="-342900" defTabSz="1097280" eaLnBrk="0" fontAlgn="base" hangingPunct="0">
              <a:spcBef>
                <a:spcPct val="0"/>
              </a:spcBef>
              <a:spcAft>
                <a:spcPct val="0"/>
              </a:spcAft>
              <a:buFont typeface="Arial" panose="020B0604020202020204" pitchFamily="34" charset="0"/>
              <a:buChar char="•"/>
            </a:pPr>
            <a:r>
              <a:rPr lang="nb-NO" sz="1320" dirty="0">
                <a:solidFill>
                  <a:srgbClr val="000000"/>
                </a:solidFill>
                <a:latin typeface="Verdana"/>
              </a:rPr>
              <a:t>Scenario</a:t>
            </a:r>
          </a:p>
          <a:p>
            <a:pPr marL="342900" indent="-342900" defTabSz="1097280" eaLnBrk="0" fontAlgn="base" hangingPunct="0">
              <a:spcBef>
                <a:spcPct val="0"/>
              </a:spcBef>
              <a:spcAft>
                <a:spcPct val="0"/>
              </a:spcAft>
              <a:buFont typeface="Arial" panose="020B0604020202020204" pitchFamily="34" charset="0"/>
              <a:buChar char="•"/>
            </a:pPr>
            <a:r>
              <a:rPr lang="nb-NO" sz="1320" dirty="0">
                <a:solidFill>
                  <a:srgbClr val="000000"/>
                </a:solidFill>
                <a:latin typeface="Verdana"/>
              </a:rPr>
              <a:t>Order of </a:t>
            </a:r>
            <a:r>
              <a:rPr lang="nb-NO" sz="1320" dirty="0" err="1">
                <a:solidFill>
                  <a:srgbClr val="000000"/>
                </a:solidFill>
                <a:latin typeface="Verdana"/>
              </a:rPr>
              <a:t>effect</a:t>
            </a:r>
            <a:endParaRPr lang="nb-NO" sz="1320" dirty="0">
              <a:solidFill>
                <a:srgbClr val="000000"/>
              </a:solidFill>
              <a:latin typeface="Verdana"/>
            </a:endParaRPr>
          </a:p>
          <a:p>
            <a:pPr algn="ctr" defTabSz="1097280" eaLnBrk="0" fontAlgn="base" hangingPunct="0">
              <a:spcBef>
                <a:spcPct val="0"/>
              </a:spcBef>
              <a:spcAft>
                <a:spcPct val="0"/>
              </a:spcAft>
            </a:pPr>
            <a:endParaRPr lang="nb-NO" sz="2160" dirty="0">
              <a:solidFill>
                <a:srgbClr val="000000"/>
              </a:solidFill>
              <a:latin typeface="Verdana"/>
            </a:endParaRPr>
          </a:p>
        </p:txBody>
      </p:sp>
      <p:cxnSp>
        <p:nvCxnSpPr>
          <p:cNvPr id="14" name="Straight Arrow Connector 13">
            <a:extLst>
              <a:ext uri="{FF2B5EF4-FFF2-40B4-BE49-F238E27FC236}">
                <a16:creationId xmlns:a16="http://schemas.microsoft.com/office/drawing/2014/main" id="{3BD4CAE0-B037-4640-BEE0-683D5F698B2A}"/>
              </a:ext>
            </a:extLst>
          </p:cNvPr>
          <p:cNvCxnSpPr/>
          <p:nvPr/>
        </p:nvCxnSpPr>
        <p:spPr>
          <a:xfrm>
            <a:off x="2632152" y="3061655"/>
            <a:ext cx="339648" cy="0"/>
          </a:xfrm>
          <a:prstGeom prst="straightConnector1">
            <a:avLst/>
          </a:prstGeom>
          <a:ln w="19050">
            <a:solidFill>
              <a:srgbClr val="80ECE4"/>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FEA1C3C-4B0B-162A-C25F-90F8CBDB5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9523" y="5457058"/>
            <a:ext cx="2613942" cy="2603444"/>
          </a:xfrm>
          <a:prstGeom prst="rect">
            <a:avLst/>
          </a:prstGeom>
        </p:spPr>
      </p:pic>
      <p:sp>
        <p:nvSpPr>
          <p:cNvPr id="5" name="Oval 4">
            <a:extLst>
              <a:ext uri="{FF2B5EF4-FFF2-40B4-BE49-F238E27FC236}">
                <a16:creationId xmlns:a16="http://schemas.microsoft.com/office/drawing/2014/main" id="{EED90DA0-50B5-53CB-CA8C-EE32793040B5}"/>
              </a:ext>
            </a:extLst>
          </p:cNvPr>
          <p:cNvSpPr/>
          <p:nvPr/>
        </p:nvSpPr>
        <p:spPr>
          <a:xfrm>
            <a:off x="5999010" y="6448727"/>
            <a:ext cx="1691926" cy="1611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341230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B14E-C0D8-4456-AC91-8C78EC5DBDA5}"/>
              </a:ext>
            </a:extLst>
          </p:cNvPr>
          <p:cNvSpPr>
            <a:spLocks noGrp="1"/>
          </p:cNvSpPr>
          <p:nvPr>
            <p:ph type="title"/>
          </p:nvPr>
        </p:nvSpPr>
        <p:spPr>
          <a:xfrm>
            <a:off x="1364443" y="731521"/>
            <a:ext cx="10258063" cy="1538951"/>
          </a:xfrm>
        </p:spPr>
        <p:txBody>
          <a:bodyPr>
            <a:normAutofit/>
          </a:bodyPr>
          <a:lstStyle/>
          <a:p>
            <a:r>
              <a:rPr lang="nb-NO"/>
              <a:t>Team Cognition</a:t>
            </a:r>
          </a:p>
        </p:txBody>
      </p:sp>
      <p:sp>
        <p:nvSpPr>
          <p:cNvPr id="5" name="Content Placeholder 4">
            <a:extLst>
              <a:ext uri="{FF2B5EF4-FFF2-40B4-BE49-F238E27FC236}">
                <a16:creationId xmlns:a16="http://schemas.microsoft.com/office/drawing/2014/main" id="{6878A224-8492-425E-9DAD-6AFA72ADB406}"/>
              </a:ext>
            </a:extLst>
          </p:cNvPr>
          <p:cNvSpPr>
            <a:spLocks noGrp="1"/>
          </p:cNvSpPr>
          <p:nvPr>
            <p:ph idx="1"/>
          </p:nvPr>
        </p:nvSpPr>
        <p:spPr>
          <a:xfrm>
            <a:off x="1364442" y="2576830"/>
            <a:ext cx="10258063" cy="4891673"/>
          </a:xfrm>
        </p:spPr>
        <p:txBody>
          <a:bodyPr>
            <a:normAutofit lnSpcReduction="10000"/>
          </a:bodyPr>
          <a:lstStyle/>
          <a:p>
            <a:r>
              <a:rPr lang="nb-NO" sz="2400"/>
              <a:t>Cognitive processes that arise from complex and dynamic interactions (Salas &amp; Fiore 2004)</a:t>
            </a:r>
          </a:p>
          <a:p>
            <a:endParaRPr lang="nb-NO" sz="2400"/>
          </a:p>
          <a:p>
            <a:pPr marL="0" indent="0">
              <a:buNone/>
            </a:pPr>
            <a:r>
              <a:rPr lang="nb-NO" sz="2400"/>
              <a:t>Goal: </a:t>
            </a:r>
          </a:p>
          <a:p>
            <a:r>
              <a:rPr lang="nb-NO" sz="2400"/>
              <a:t>How can technology be used augment shared situational assessments</a:t>
            </a:r>
          </a:p>
          <a:p>
            <a:pPr lvl="1"/>
            <a:r>
              <a:rPr lang="nb-NO" sz="2400"/>
              <a:t>Situated cognition (SA)</a:t>
            </a:r>
          </a:p>
          <a:p>
            <a:pPr lvl="1"/>
            <a:r>
              <a:rPr lang="nb-NO" sz="2400"/>
              <a:t>Distributed cognition </a:t>
            </a:r>
          </a:p>
          <a:p>
            <a:pPr lvl="2"/>
            <a:r>
              <a:rPr lang="nb-NO"/>
              <a:t>What</a:t>
            </a:r>
            <a:r>
              <a:rPr lang="nb-NO" dirty="0"/>
              <a:t> </a:t>
            </a:r>
            <a:r>
              <a:rPr lang="nb-NO"/>
              <a:t>the</a:t>
            </a:r>
            <a:r>
              <a:rPr lang="nb-NO" dirty="0"/>
              <a:t> </a:t>
            </a:r>
            <a:r>
              <a:rPr lang="nb-NO"/>
              <a:t>individuals</a:t>
            </a:r>
            <a:r>
              <a:rPr lang="nb-NO" dirty="0"/>
              <a:t> </a:t>
            </a:r>
            <a:r>
              <a:rPr lang="nb-NO"/>
              <a:t>know</a:t>
            </a:r>
            <a:r>
              <a:rPr lang="nb-NO" dirty="0"/>
              <a:t> </a:t>
            </a:r>
            <a:r>
              <a:rPr lang="nb-NO"/>
              <a:t>individually</a:t>
            </a:r>
            <a:endParaRPr lang="nb-NO" dirty="0"/>
          </a:p>
          <a:p>
            <a:pPr lvl="1"/>
            <a:r>
              <a:rPr lang="nb-NO" sz="2400"/>
              <a:t>Communication processes</a:t>
            </a:r>
          </a:p>
          <a:p>
            <a:pPr lvl="2"/>
            <a:r>
              <a:rPr lang="nb-NO"/>
              <a:t>Facilitating</a:t>
            </a:r>
            <a:r>
              <a:rPr lang="nb-NO" dirty="0"/>
              <a:t>, </a:t>
            </a:r>
            <a:r>
              <a:rPr lang="nb-NO"/>
              <a:t>debilitating</a:t>
            </a:r>
            <a:endParaRPr lang="nb-NO" dirty="0"/>
          </a:p>
          <a:p>
            <a:pPr lvl="1"/>
            <a:r>
              <a:rPr lang="nb-NO" sz="2400"/>
              <a:t>Team Cognition</a:t>
            </a:r>
          </a:p>
          <a:p>
            <a:pPr lvl="1"/>
            <a:endParaRPr lang="nb-NO" sz="2400"/>
          </a:p>
        </p:txBody>
      </p:sp>
    </p:spTree>
    <p:extLst>
      <p:ext uri="{BB962C8B-B14F-4D97-AF65-F5344CB8AC3E}">
        <p14:creationId xmlns:p14="http://schemas.microsoft.com/office/powerpoint/2010/main" val="303796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4442" y="731517"/>
            <a:ext cx="11270905" cy="1597009"/>
          </a:xfrm>
        </p:spPr>
        <p:txBody>
          <a:bodyPr>
            <a:normAutofit/>
          </a:bodyPr>
          <a:lstStyle/>
          <a:p>
            <a:r>
              <a:rPr lang="nb-NO" dirty="0" err="1"/>
              <a:t>Macrocognition</a:t>
            </a:r>
            <a:endParaRPr lang="en-GB" dirty="0"/>
          </a:p>
        </p:txBody>
      </p:sp>
      <p:sp>
        <p:nvSpPr>
          <p:cNvPr id="3" name="Plassholder for innhold 2"/>
          <p:cNvSpPr>
            <a:spLocks noGrp="1"/>
          </p:cNvSpPr>
          <p:nvPr>
            <p:ph idx="1"/>
          </p:nvPr>
        </p:nvSpPr>
        <p:spPr>
          <a:xfrm>
            <a:off x="1364441" y="2638035"/>
            <a:ext cx="5950759" cy="4701328"/>
          </a:xfrm>
        </p:spPr>
        <p:txBody>
          <a:bodyPr>
            <a:normAutofit/>
          </a:bodyPr>
          <a:lstStyle/>
          <a:p>
            <a:r>
              <a:rPr lang="nb-NO" sz="2040"/>
              <a:t>Sensemaking</a:t>
            </a:r>
          </a:p>
          <a:p>
            <a:pPr lvl="1"/>
            <a:r>
              <a:rPr lang="nb-NO" sz="2040"/>
              <a:t>Problems</a:t>
            </a:r>
          </a:p>
          <a:p>
            <a:pPr lvl="1"/>
            <a:r>
              <a:rPr lang="nb-NO" sz="2040"/>
              <a:t>Team Performance</a:t>
            </a:r>
          </a:p>
          <a:p>
            <a:pPr lvl="1"/>
            <a:r>
              <a:rPr lang="nb-NO" sz="2040"/>
              <a:t>Situational </a:t>
            </a:r>
          </a:p>
          <a:p>
            <a:pPr lvl="2"/>
            <a:r>
              <a:rPr lang="nb-NO" sz="2040"/>
              <a:t>Proximal – Distal factors influence on tactical-strategic decisions</a:t>
            </a:r>
          </a:p>
          <a:p>
            <a:r>
              <a:rPr lang="nb-NO" sz="2040"/>
              <a:t>Team </a:t>
            </a:r>
          </a:p>
          <a:p>
            <a:pPr lvl="2"/>
            <a:r>
              <a:rPr lang="nb-NO" sz="2040"/>
              <a:t>Coordination, communication</a:t>
            </a:r>
          </a:p>
          <a:p>
            <a:r>
              <a:rPr lang="nb-NO" sz="2040"/>
              <a:t>Individual</a:t>
            </a:r>
          </a:p>
          <a:p>
            <a:pPr lvl="1"/>
            <a:r>
              <a:rPr lang="nb-NO" sz="2040"/>
              <a:t>PxE (Lewin, 1956)</a:t>
            </a:r>
          </a:p>
          <a:p>
            <a:pPr lvl="1"/>
            <a:r>
              <a:rPr lang="nb-NO" sz="2040"/>
              <a:t>Cognitions &amp; Metacognitions</a:t>
            </a:r>
          </a:p>
          <a:p>
            <a:pPr lvl="1"/>
            <a:r>
              <a:rPr lang="nb-NO" sz="2040"/>
              <a:t>Regulatory processes </a:t>
            </a:r>
          </a:p>
          <a:p>
            <a:pPr lvl="1"/>
            <a:endParaRPr lang="nb-NO" sz="2040"/>
          </a:p>
          <a:p>
            <a:pPr lvl="2"/>
            <a:endParaRPr lang="nb-NO" sz="2040"/>
          </a:p>
          <a:p>
            <a:pPr lvl="1"/>
            <a:endParaRPr lang="en-GB" sz="2040"/>
          </a:p>
        </p:txBody>
      </p:sp>
      <p:pic>
        <p:nvPicPr>
          <p:cNvPr id="5" name="Picture 4">
            <a:extLst>
              <a:ext uri="{FF2B5EF4-FFF2-40B4-BE49-F238E27FC236}">
                <a16:creationId xmlns:a16="http://schemas.microsoft.com/office/drawing/2014/main" id="{84F205AB-7D10-4E30-A545-389537726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3490" y="2621897"/>
            <a:ext cx="4625705" cy="4507098"/>
          </a:xfrm>
          <a:prstGeom prst="rect">
            <a:avLst/>
          </a:prstGeom>
        </p:spPr>
      </p:pic>
    </p:spTree>
    <p:extLst>
      <p:ext uri="{BB962C8B-B14F-4D97-AF65-F5344CB8AC3E}">
        <p14:creationId xmlns:p14="http://schemas.microsoft.com/office/powerpoint/2010/main" val="40491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0130F847-9A87-AB4D-8D0D-FF9DA6C9AB2A}"/>
              </a:ext>
            </a:extLst>
          </p:cNvPr>
          <p:cNvSpPr txBox="1">
            <a:spLocks/>
          </p:cNvSpPr>
          <p:nvPr/>
        </p:nvSpPr>
        <p:spPr>
          <a:xfrm>
            <a:off x="1005841" y="772161"/>
            <a:ext cx="4666231" cy="2160631"/>
          </a:xfrm>
          <a:prstGeom prst="rect">
            <a:avLst/>
          </a:prstGeom>
        </p:spPr>
        <p:txBody>
          <a:bodyPr vert="horz" lIns="109728" tIns="54864" rIns="109728" bIns="54864" rtlCol="0" anchor="ctr" anchorCtr="0">
            <a:normAutofit fontScale="92500" lnSpcReduction="2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3720">
                <a:solidFill>
                  <a:srgbClr val="000000"/>
                </a:solidFill>
                <a:latin typeface="Verdana"/>
              </a:rPr>
              <a:t>Cognitive Engineering approaches to communication in the HS</a:t>
            </a:r>
          </a:p>
        </p:txBody>
      </p:sp>
      <p:sp>
        <p:nvSpPr>
          <p:cNvPr id="2" name="TekstSylinder 1"/>
          <p:cNvSpPr txBox="1"/>
          <p:nvPr/>
        </p:nvSpPr>
        <p:spPr>
          <a:xfrm>
            <a:off x="1005841" y="3148058"/>
            <a:ext cx="4666234" cy="4264297"/>
          </a:xfrm>
          <a:prstGeom prst="rect">
            <a:avLst/>
          </a:prstGeom>
        </p:spPr>
        <p:txBody>
          <a:bodyPr vert="horz" lIns="109728" tIns="54864" rIns="109728" bIns="54864" rtlCol="0">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srgbClr val="000000"/>
                </a:solidFill>
                <a:latin typeface="Calibri" pitchFamily="34" charset="0"/>
              </a:rPr>
              <a:t>Orienting, Locating, Bridging (OLB) model (Knox et al., 2018)</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srgbClr val="000000"/>
                </a:solidFill>
                <a:latin typeface="Calibri" pitchFamily="34" charset="0"/>
              </a:rPr>
              <a:t>Foster metacognitive awareness of own and a partner’s location within the HS</a:t>
            </a:r>
            <a:br>
              <a:rPr lang="en-US" sz="2400" dirty="0">
                <a:solidFill>
                  <a:srgbClr val="000000"/>
                </a:solidFill>
                <a:latin typeface="Calibri" pitchFamily="34" charset="0"/>
              </a:rPr>
            </a:br>
            <a:r>
              <a:rPr lang="en-US" sz="2400" dirty="0">
                <a:solidFill>
                  <a:srgbClr val="000000"/>
                </a:solidFill>
                <a:latin typeface="Calibri" pitchFamily="34" charset="0"/>
              </a:rPr>
              <a:t>to improve flow of communication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srgbClr val="000000"/>
                </a:solidFill>
                <a:latin typeface="Calibri" pitchFamily="34" charset="0"/>
              </a:rPr>
              <a:t>Situational Analysis and Shared Mental Modelling</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srgbClr val="000000"/>
              </a:solidFill>
              <a:latin typeface="Calibri" pitchFamily="34" charset="0"/>
            </a:endParaRPr>
          </a:p>
        </p:txBody>
      </p:sp>
      <p:pic>
        <p:nvPicPr>
          <p:cNvPr id="7" name="Picture 6">
            <a:extLst>
              <a:ext uri="{FF2B5EF4-FFF2-40B4-BE49-F238E27FC236}">
                <a16:creationId xmlns:a16="http://schemas.microsoft.com/office/drawing/2014/main" id="{BD3B7EDF-2EFB-4BC3-AA8A-9F7A1ABEBC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5602" y="771881"/>
            <a:ext cx="3235010" cy="3149879"/>
          </a:xfrm>
          <a:prstGeom prst="rect">
            <a:avLst/>
          </a:prstGeom>
        </p:spPr>
      </p:pic>
      <p:pic>
        <p:nvPicPr>
          <p:cNvPr id="3" name="Bilde 2"/>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8467976" y="4782313"/>
            <a:ext cx="5390264" cy="2156106"/>
          </a:xfrm>
          <a:prstGeom prst="rect">
            <a:avLst/>
          </a:prstGeom>
        </p:spPr>
      </p:pic>
      <p:sp>
        <p:nvSpPr>
          <p:cNvPr id="6" name="Plassholder for lysbildenummer 5"/>
          <p:cNvSpPr>
            <a:spLocks noGrp="1"/>
          </p:cNvSpPr>
          <p:nvPr>
            <p:ph type="sldNum" sz="quarter" idx="12"/>
          </p:nvPr>
        </p:nvSpPr>
        <p:spPr>
          <a:xfrm>
            <a:off x="10332720" y="7627621"/>
            <a:ext cx="3291840" cy="438150"/>
          </a:xfrm>
        </p:spPr>
        <p:txBody>
          <a:bodyPr vert="horz" lIns="109728" tIns="54864" rIns="109728" bIns="54864" rtlCol="0" anchor="ctr">
            <a:normAutofit lnSpcReduction="10000"/>
          </a:bodyPr>
          <a:lstStyle/>
          <a:p>
            <a:pPr defTabSz="1097280" eaLnBrk="0" fontAlgn="base" hangingPunct="0">
              <a:spcBef>
                <a:spcPct val="0"/>
              </a:spcBef>
              <a:spcAft>
                <a:spcPts val="720"/>
              </a:spcAft>
            </a:pPr>
            <a:fld id="{91853A39-49B3-554A-AE82-85611CEBD8E3}" type="slidenum">
              <a:rPr lang="en-US" sz="2160">
                <a:solidFill>
                  <a:srgbClr val="000000"/>
                </a:solidFill>
                <a:latin typeface="Calibri" pitchFamily="34" charset="0"/>
              </a:rPr>
              <a:pPr defTabSz="1097280" eaLnBrk="0" fontAlgn="base" hangingPunct="0">
                <a:spcBef>
                  <a:spcPct val="0"/>
                </a:spcBef>
                <a:spcAft>
                  <a:spcPts val="720"/>
                </a:spcAft>
              </a:pPr>
              <a:t>23</a:t>
            </a:fld>
            <a:endParaRPr lang="en-US" sz="2160">
              <a:solidFill>
                <a:srgbClr val="000000"/>
              </a:solidFill>
              <a:latin typeface="Calibri" pitchFamily="34" charset="0"/>
            </a:endParaRPr>
          </a:p>
        </p:txBody>
      </p:sp>
    </p:spTree>
    <p:extLst>
      <p:ext uri="{BB962C8B-B14F-4D97-AF65-F5344CB8AC3E}">
        <p14:creationId xmlns:p14="http://schemas.microsoft.com/office/powerpoint/2010/main" val="15784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p:cNvGrpSpPr/>
          <p:nvPr/>
        </p:nvGrpSpPr>
        <p:grpSpPr>
          <a:xfrm>
            <a:off x="8271858" y="3990522"/>
            <a:ext cx="2431940" cy="2958686"/>
            <a:chOff x="5219953" y="2388031"/>
            <a:chExt cx="1519963" cy="1849179"/>
          </a:xfrm>
        </p:grpSpPr>
        <p:pic>
          <p:nvPicPr>
            <p:cNvPr id="33" name="Bild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34" name="Bilde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sp>
        <p:nvSpPr>
          <p:cNvPr id="5" name="Plassholder for lysbildenummer 4"/>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sz="2160">
                <a:solidFill>
                  <a:srgbClr val="000000"/>
                </a:solidFill>
                <a:latin typeface="Calibri" pitchFamily="34" charset="0"/>
              </a:rPr>
              <a:pPr defTabSz="1097280" eaLnBrk="0" fontAlgn="base" hangingPunct="0">
                <a:spcBef>
                  <a:spcPct val="0"/>
                </a:spcBef>
                <a:spcAft>
                  <a:spcPct val="0"/>
                </a:spcAft>
              </a:pPr>
              <a:t>24</a:t>
            </a:fld>
            <a:endParaRPr lang="nb-NO" sz="2160" dirty="0">
              <a:solidFill>
                <a:srgbClr val="000000"/>
              </a:solidFill>
              <a:latin typeface="Calibri" pitchFamily="34" charset="0"/>
            </a:endParaRPr>
          </a:p>
        </p:txBody>
      </p:sp>
      <p:pic>
        <p:nvPicPr>
          <p:cNvPr id="12" name="Bild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41069" y="2896417"/>
            <a:ext cx="5399874" cy="1190425"/>
          </a:xfrm>
          <a:prstGeom prst="rect">
            <a:avLst/>
          </a:prstGeom>
        </p:spPr>
      </p:pic>
      <p:sp>
        <p:nvSpPr>
          <p:cNvPr id="15" name="TekstSylinder 14"/>
          <p:cNvSpPr txBox="1"/>
          <p:nvPr/>
        </p:nvSpPr>
        <p:spPr>
          <a:xfrm>
            <a:off x="502913" y="942413"/>
            <a:ext cx="9298123" cy="156966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1920" b="1" dirty="0" err="1">
                <a:solidFill>
                  <a:srgbClr val="000000"/>
                </a:solidFill>
                <a:latin typeface="Calibri" pitchFamily="34" charset="0"/>
              </a:rPr>
              <a:t>Communication</a:t>
            </a:r>
            <a:r>
              <a:rPr lang="nb-NO" sz="1920" dirty="0">
                <a:solidFill>
                  <a:srgbClr val="000000"/>
                </a:solidFill>
                <a:latin typeface="Calibri" pitchFamily="34" charset="0"/>
              </a:rPr>
              <a:t> </a:t>
            </a:r>
            <a:r>
              <a:rPr lang="nb-NO" sz="1920" dirty="0" err="1">
                <a:solidFill>
                  <a:srgbClr val="000000"/>
                </a:solidFill>
                <a:latin typeface="Calibri" pitchFamily="34" charset="0"/>
              </a:rPr>
              <a:t>between</a:t>
            </a:r>
            <a:r>
              <a:rPr lang="nb-NO" sz="1920" dirty="0">
                <a:solidFill>
                  <a:srgbClr val="000000"/>
                </a:solidFill>
                <a:latin typeface="Calibri" pitchFamily="34" charset="0"/>
              </a:rPr>
              <a:t> </a:t>
            </a:r>
            <a:r>
              <a:rPr lang="nb-NO" sz="1920" dirty="0" err="1">
                <a:solidFill>
                  <a:srgbClr val="000000"/>
                </a:solidFill>
                <a:latin typeface="Calibri" pitchFamily="34" charset="0"/>
              </a:rPr>
              <a:t>humans</a:t>
            </a:r>
            <a:r>
              <a:rPr lang="nb-NO" sz="1920" dirty="0">
                <a:solidFill>
                  <a:srgbClr val="000000"/>
                </a:solidFill>
                <a:latin typeface="Calibri" pitchFamily="34" charset="0"/>
              </a:rPr>
              <a:t> at </a:t>
            </a:r>
            <a:r>
              <a:rPr lang="nb-NO" sz="1920" dirty="0" err="1">
                <a:solidFill>
                  <a:srgbClr val="000000"/>
                </a:solidFill>
                <a:latin typeface="Calibri" pitchFamily="34" charset="0"/>
              </a:rPr>
              <a:t>the</a:t>
            </a:r>
            <a:r>
              <a:rPr lang="nb-NO" sz="1920" dirty="0">
                <a:solidFill>
                  <a:srgbClr val="000000"/>
                </a:solidFill>
                <a:latin typeface="Calibri" pitchFamily="34" charset="0"/>
              </a:rPr>
              <a:t> </a:t>
            </a:r>
            <a:r>
              <a:rPr lang="nb-NO" sz="1920" dirty="0" err="1">
                <a:solidFill>
                  <a:srgbClr val="000000"/>
                </a:solidFill>
                <a:latin typeface="Calibri" pitchFamily="34" charset="0"/>
              </a:rPr>
              <a:t>core</a:t>
            </a:r>
            <a:r>
              <a:rPr lang="nb-NO" sz="1920" dirty="0">
                <a:solidFill>
                  <a:srgbClr val="000000"/>
                </a:solidFill>
                <a:latin typeface="Calibri" pitchFamily="34" charset="0"/>
              </a:rPr>
              <a:t> of cyber </a:t>
            </a:r>
            <a:r>
              <a:rPr lang="nb-NO" sz="1920" dirty="0" err="1">
                <a:solidFill>
                  <a:srgbClr val="000000"/>
                </a:solidFill>
                <a:latin typeface="Calibri" pitchFamily="34" charset="0"/>
              </a:rPr>
              <a:t>defense</a:t>
            </a:r>
            <a:r>
              <a:rPr lang="nb-NO" sz="1920" dirty="0">
                <a:solidFill>
                  <a:srgbClr val="000000"/>
                </a:solidFill>
                <a:latin typeface="Calibri" pitchFamily="34" charset="0"/>
              </a:rPr>
              <a:t> </a:t>
            </a:r>
            <a:r>
              <a:rPr lang="nb-NO" sz="1920" dirty="0" err="1">
                <a:solidFill>
                  <a:srgbClr val="000000"/>
                </a:solidFill>
                <a:latin typeface="Calibri" pitchFamily="34" charset="0"/>
              </a:rPr>
              <a:t>decision-making</a:t>
            </a:r>
            <a:endParaRPr lang="nb-NO" sz="192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192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1920" dirty="0" err="1">
                <a:solidFill>
                  <a:srgbClr val="000000"/>
                </a:solidFill>
                <a:latin typeface="Calibri" pitchFamily="34" charset="0"/>
              </a:rPr>
              <a:t>Communication</a:t>
            </a:r>
            <a:r>
              <a:rPr lang="nb-NO" sz="1920" dirty="0">
                <a:solidFill>
                  <a:srgbClr val="000000"/>
                </a:solidFill>
                <a:latin typeface="Calibri" pitchFamily="34" charset="0"/>
              </a:rPr>
              <a:t> in </a:t>
            </a:r>
            <a:r>
              <a:rPr lang="nb-NO" sz="1920" dirty="0" err="1">
                <a:solidFill>
                  <a:srgbClr val="000000"/>
                </a:solidFill>
                <a:latin typeface="Calibri" pitchFamily="34" charset="0"/>
              </a:rPr>
              <a:t>CTSs</a:t>
            </a:r>
            <a:r>
              <a:rPr lang="nb-NO" sz="1920" dirty="0">
                <a:solidFill>
                  <a:srgbClr val="000000"/>
                </a:solidFill>
                <a:latin typeface="Calibri" pitchFamily="34" charset="0"/>
              </a:rPr>
              <a:t> is like a software design-problem</a:t>
            </a:r>
            <a:br>
              <a:rPr lang="nb-NO" sz="1920" dirty="0">
                <a:solidFill>
                  <a:srgbClr val="000000"/>
                </a:solidFill>
                <a:latin typeface="Calibri" pitchFamily="34" charset="0"/>
              </a:rPr>
            </a:br>
            <a:endParaRPr lang="nb-NO" sz="192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1920" dirty="0" err="1">
                <a:solidFill>
                  <a:srgbClr val="000000"/>
                </a:solidFill>
                <a:latin typeface="Calibri" pitchFamily="34" charset="0"/>
              </a:rPr>
              <a:t>Communication</a:t>
            </a:r>
            <a:r>
              <a:rPr lang="nb-NO" sz="1920" dirty="0">
                <a:solidFill>
                  <a:srgbClr val="000000"/>
                </a:solidFill>
                <a:latin typeface="Calibri" pitchFamily="34" charset="0"/>
              </a:rPr>
              <a:t> must be </a:t>
            </a:r>
            <a:r>
              <a:rPr lang="nb-NO" sz="1920" dirty="0" err="1">
                <a:solidFill>
                  <a:srgbClr val="000000"/>
                </a:solidFill>
                <a:latin typeface="Calibri" pitchFamily="34" charset="0"/>
              </a:rPr>
              <a:t>modular</a:t>
            </a:r>
            <a:r>
              <a:rPr lang="nb-NO" sz="1920" dirty="0">
                <a:solidFill>
                  <a:srgbClr val="000000"/>
                </a:solidFill>
                <a:latin typeface="Calibri" pitchFamily="34" charset="0"/>
              </a:rPr>
              <a:t> (</a:t>
            </a:r>
            <a:r>
              <a:rPr lang="nb-NO" sz="1920" dirty="0" err="1">
                <a:solidFill>
                  <a:srgbClr val="000000"/>
                </a:solidFill>
                <a:latin typeface="Calibri" pitchFamily="34" charset="0"/>
              </a:rPr>
              <a:t>frictionless</a:t>
            </a:r>
            <a:r>
              <a:rPr lang="nb-NO" sz="1920" dirty="0">
                <a:solidFill>
                  <a:srgbClr val="000000"/>
                </a:solidFill>
                <a:latin typeface="Calibri" pitchFamily="34" charset="0"/>
              </a:rPr>
              <a:t>) </a:t>
            </a:r>
            <a:r>
              <a:rPr lang="nb-NO" sz="1920" dirty="0" err="1">
                <a:solidFill>
                  <a:srgbClr val="000000"/>
                </a:solidFill>
                <a:latin typeface="Calibri" pitchFamily="34" charset="0"/>
              </a:rPr>
              <a:t>enough</a:t>
            </a:r>
            <a:r>
              <a:rPr lang="nb-NO" sz="1920" dirty="0">
                <a:solidFill>
                  <a:srgbClr val="000000"/>
                </a:solidFill>
                <a:latin typeface="Calibri" pitchFamily="34" charset="0"/>
              </a:rPr>
              <a:t> to be </a:t>
            </a:r>
            <a:r>
              <a:rPr lang="nb-NO" sz="1920" dirty="0" err="1">
                <a:solidFill>
                  <a:srgbClr val="000000"/>
                </a:solidFill>
                <a:latin typeface="Calibri" pitchFamily="34" charset="0"/>
              </a:rPr>
              <a:t>useful</a:t>
            </a:r>
            <a:r>
              <a:rPr lang="nb-NO" sz="1920" dirty="0">
                <a:solidFill>
                  <a:srgbClr val="000000"/>
                </a:solidFill>
                <a:latin typeface="Calibri" pitchFamily="34" charset="0"/>
              </a:rPr>
              <a:t> for all stakeholders</a:t>
            </a:r>
          </a:p>
        </p:txBody>
      </p:sp>
      <p:pic>
        <p:nvPicPr>
          <p:cNvPr id="19" name="Bild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2238" y="2896416"/>
            <a:ext cx="2766700" cy="4109078"/>
          </a:xfrm>
          <a:prstGeom prst="rect">
            <a:avLst/>
          </a:prstGeom>
        </p:spPr>
      </p:pic>
      <p:grpSp>
        <p:nvGrpSpPr>
          <p:cNvPr id="17" name="Gruppe 16"/>
          <p:cNvGrpSpPr/>
          <p:nvPr/>
        </p:nvGrpSpPr>
        <p:grpSpPr>
          <a:xfrm>
            <a:off x="5298937" y="2896417"/>
            <a:ext cx="1469939" cy="4164638"/>
            <a:chOff x="3311835" y="1675093"/>
            <a:chExt cx="918712" cy="2602899"/>
          </a:xfrm>
        </p:grpSpPr>
        <p:pic>
          <p:nvPicPr>
            <p:cNvPr id="20" name="Bild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22" name="Bilde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27" name="Bilde 2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695009" y="4046810"/>
            <a:ext cx="945932" cy="2489778"/>
          </a:xfrm>
          <a:prstGeom prst="rect">
            <a:avLst/>
          </a:prstGeom>
        </p:spPr>
      </p:pic>
      <p:grpSp>
        <p:nvGrpSpPr>
          <p:cNvPr id="32" name="Gruppe 31"/>
          <p:cNvGrpSpPr/>
          <p:nvPr/>
        </p:nvGrpSpPr>
        <p:grpSpPr>
          <a:xfrm>
            <a:off x="6642913" y="4056496"/>
            <a:ext cx="1912475" cy="2622340"/>
            <a:chOff x="4218435" y="2388031"/>
            <a:chExt cx="1195297" cy="1638962"/>
          </a:xfrm>
        </p:grpSpPr>
        <p:pic>
          <p:nvPicPr>
            <p:cNvPr id="28" name="Bilde 2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29" name="Bilde 2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sp>
        <p:nvSpPr>
          <p:cNvPr id="37"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srgbClr val="000000"/>
                </a:solidFill>
                <a:latin typeface="Helvetica Neue" charset="0"/>
                <a:ea typeface="Helvetica Neue" charset="0"/>
                <a:cs typeface="Helvetica Neue" charset="0"/>
              </a:rPr>
              <a:t>Human </a:t>
            </a:r>
            <a:r>
              <a:rPr lang="nb-NO" sz="3200" dirty="0" err="1">
                <a:solidFill>
                  <a:srgbClr val="000000"/>
                </a:solidFill>
                <a:latin typeface="Helvetica Neue" charset="0"/>
                <a:ea typeface="Helvetica Neue" charset="0"/>
                <a:cs typeface="Helvetica Neue" charset="0"/>
              </a:rPr>
              <a:t>communication</a:t>
            </a:r>
            <a:r>
              <a:rPr lang="nb-NO" sz="3200" dirty="0">
                <a:solidFill>
                  <a:srgbClr val="000000"/>
                </a:solidFill>
                <a:latin typeface="Helvetica Neue" charset="0"/>
                <a:ea typeface="Helvetica Neue" charset="0"/>
                <a:cs typeface="Helvetica Neue" charset="0"/>
              </a:rPr>
              <a:t> in Cyber </a:t>
            </a:r>
            <a:r>
              <a:rPr lang="nb-NO" sz="3200" dirty="0" err="1">
                <a:solidFill>
                  <a:srgbClr val="000000"/>
                </a:solidFill>
                <a:latin typeface="Helvetica Neue" charset="0"/>
                <a:ea typeface="Helvetica Neue" charset="0"/>
                <a:cs typeface="Helvetica Neue" charset="0"/>
              </a:rPr>
              <a:t>Threat</a:t>
            </a:r>
            <a:r>
              <a:rPr lang="nb-NO" sz="3200" dirty="0">
                <a:solidFill>
                  <a:srgbClr val="000000"/>
                </a:solidFill>
                <a:latin typeface="Helvetica Neue" charset="0"/>
                <a:ea typeface="Helvetica Neue" charset="0"/>
                <a:cs typeface="Helvetica Neue" charset="0"/>
              </a:rPr>
              <a:t> </a:t>
            </a:r>
            <a:r>
              <a:rPr lang="nb-NO" sz="3200" dirty="0" err="1">
                <a:solidFill>
                  <a:srgbClr val="000000"/>
                </a:solidFill>
                <a:latin typeface="Helvetica Neue" charset="0"/>
                <a:ea typeface="Helvetica Neue" charset="0"/>
                <a:cs typeface="Helvetica Neue" charset="0"/>
              </a:rPr>
              <a:t>Situations</a:t>
            </a:r>
            <a:r>
              <a:rPr lang="nb-NO" sz="3200" dirty="0">
                <a:solidFill>
                  <a:srgbClr val="000000"/>
                </a:solidFill>
                <a:latin typeface="Helvetica Neue" charset="0"/>
                <a:ea typeface="Helvetica Neue" charset="0"/>
                <a:cs typeface="Helvetica Neue" charset="0"/>
              </a:rPr>
              <a:t> (</a:t>
            </a:r>
            <a:r>
              <a:rPr lang="nb-NO" sz="3200" dirty="0" err="1">
                <a:solidFill>
                  <a:srgbClr val="000000"/>
                </a:solidFill>
                <a:latin typeface="Helvetica Neue" charset="0"/>
                <a:ea typeface="Helvetica Neue" charset="0"/>
                <a:cs typeface="Helvetica Neue" charset="0"/>
              </a:rPr>
              <a:t>CTSs</a:t>
            </a:r>
            <a:r>
              <a:rPr lang="nb-NO" sz="3200" dirty="0">
                <a:solidFill>
                  <a:srgbClr val="000000"/>
                </a:solidFill>
                <a:latin typeface="Helvetica Neue" charset="0"/>
                <a:ea typeface="Helvetica Neue" charset="0"/>
                <a:cs typeface="Helvetica Neue" charset="0"/>
              </a:rPr>
              <a:t>)</a:t>
            </a:r>
          </a:p>
        </p:txBody>
      </p:sp>
    </p:spTree>
    <p:extLst>
      <p:ext uri="{BB962C8B-B14F-4D97-AF65-F5344CB8AC3E}">
        <p14:creationId xmlns:p14="http://schemas.microsoft.com/office/powerpoint/2010/main" val="18012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4.googleusercontent.com/4p62KCdXnJBxdSqK9TL-7AAqixr3btkUXn26PyKmywisr3CBInvEIQUv84pDk1qZgJp4SUFIMiaKU49NrRoaElfjzgoC5Jz3afh7dVJGaS0m8MKK2MoSfz6aRCl45qudb8PYy-H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8649" y="242806"/>
            <a:ext cx="7658939" cy="4885436"/>
          </a:xfrm>
          <a:prstGeom prst="rect">
            <a:avLst/>
          </a:prstGeom>
          <a:noFill/>
          <a:extLst>
            <a:ext uri="{909E8E84-426E-40DD-AFC4-6F175D3DCCD1}">
              <a14:hiddenFill xmlns:a14="http://schemas.microsoft.com/office/drawing/2010/main">
                <a:solidFill>
                  <a:srgbClr val="FFFFFF"/>
                </a:solidFill>
              </a14:hiddenFill>
            </a:ext>
          </a:extLst>
        </p:spPr>
      </p:pic>
      <p:sp>
        <p:nvSpPr>
          <p:cNvPr id="5"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E4067E"/>
                </a:solidFill>
                <a:latin typeface="Helvetica Neue" charset="0"/>
                <a:ea typeface="Helvetica Neue" charset="0"/>
                <a:cs typeface="Helvetica Neue" charset="0"/>
              </a:rPr>
              <a:t>Situational Awareness (SA): Endsley</a:t>
            </a:r>
            <a:endParaRPr lang="en-US" sz="3840" b="1" dirty="0">
              <a:solidFill>
                <a:srgbClr val="E4067E"/>
              </a:solidFill>
              <a:latin typeface="Verdana"/>
            </a:endParaRPr>
          </a:p>
        </p:txBody>
      </p:sp>
      <p:sp>
        <p:nvSpPr>
          <p:cNvPr id="7" name="TekstSylinder 6"/>
          <p:cNvSpPr txBox="1"/>
          <p:nvPr/>
        </p:nvSpPr>
        <p:spPr>
          <a:xfrm>
            <a:off x="536333" y="1051883"/>
            <a:ext cx="7280248" cy="2751522"/>
          </a:xfrm>
          <a:prstGeom prst="rect">
            <a:avLst/>
          </a:prstGeom>
          <a:noFill/>
        </p:spPr>
        <p:txBody>
          <a:bodyPr wrap="square" rtlCol="0">
            <a:spAutoFit/>
          </a:bodyPr>
          <a:lstStyle/>
          <a:p>
            <a:pPr defTabSz="1097280" eaLnBrk="0" fontAlgn="base" hangingPunct="0">
              <a:spcBef>
                <a:spcPct val="0"/>
              </a:spcBef>
              <a:spcAft>
                <a:spcPct val="0"/>
              </a:spcAft>
            </a:pPr>
            <a:r>
              <a:rPr lang="nb-NO" sz="1920" b="1" dirty="0">
                <a:solidFill>
                  <a:srgbClr val="000000"/>
                </a:solidFill>
                <a:latin typeface="Arial" charset="0"/>
                <a:ea typeface="Arial" charset="0"/>
                <a:cs typeface="Arial" charset="0"/>
              </a:rPr>
              <a:t>Level 1 SA: </a:t>
            </a:r>
            <a:r>
              <a:rPr lang="nb-NO" sz="1920" dirty="0" err="1">
                <a:solidFill>
                  <a:srgbClr val="000000"/>
                </a:solidFill>
                <a:latin typeface="Arial" charset="0"/>
                <a:ea typeface="Arial" charset="0"/>
                <a:cs typeface="Arial" charset="0"/>
              </a:rPr>
              <a:t>Perception</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920" dirty="0" err="1">
                <a:solidFill>
                  <a:srgbClr val="000000"/>
                </a:solidFill>
                <a:latin typeface="Arial" charset="0"/>
                <a:ea typeface="Arial" charset="0"/>
                <a:cs typeface="Arial" charset="0"/>
              </a:rPr>
              <a:t>Something</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happens</a:t>
            </a:r>
            <a:r>
              <a:rPr lang="nb-NO" sz="1920" dirty="0">
                <a:solidFill>
                  <a:srgbClr val="000000"/>
                </a:solidFill>
                <a:latin typeface="Arial" charset="0"/>
                <a:ea typeface="Arial" charset="0"/>
                <a:cs typeface="Arial" charset="0"/>
              </a:rPr>
              <a:t> (or not)</a:t>
            </a:r>
          </a:p>
          <a:p>
            <a:pPr marL="457188" indent="-457188" defTabSz="1097280" eaLnBrk="0" fontAlgn="base" hangingPunct="0">
              <a:spcBef>
                <a:spcPct val="0"/>
              </a:spcBef>
              <a:spcAft>
                <a:spcPct val="0"/>
              </a:spcAft>
              <a:buFont typeface="Arial" charset="0"/>
              <a:buChar char="•"/>
            </a:pPr>
            <a:endParaRPr lang="nb-NO" sz="1920" dirty="0">
              <a:solidFill>
                <a:srgbClr val="000000"/>
              </a:solidFill>
              <a:latin typeface="Arial" charset="0"/>
              <a:ea typeface="Arial" charset="0"/>
              <a:cs typeface="Arial" charset="0"/>
            </a:endParaRPr>
          </a:p>
          <a:p>
            <a:pPr defTabSz="1097280" eaLnBrk="0" fontAlgn="base" hangingPunct="0">
              <a:spcBef>
                <a:spcPct val="0"/>
              </a:spcBef>
              <a:spcAft>
                <a:spcPct val="0"/>
              </a:spcAft>
            </a:pPr>
            <a:r>
              <a:rPr lang="nb-NO" sz="1920" b="1" dirty="0">
                <a:solidFill>
                  <a:srgbClr val="000000"/>
                </a:solidFill>
                <a:latin typeface="Arial" charset="0"/>
                <a:ea typeface="Arial" charset="0"/>
                <a:cs typeface="Arial" charset="0"/>
              </a:rPr>
              <a:t>Level 2 SA: </a:t>
            </a:r>
            <a:r>
              <a:rPr lang="nb-NO" sz="1920" dirty="0" err="1">
                <a:solidFill>
                  <a:srgbClr val="000000"/>
                </a:solidFill>
                <a:latin typeface="Arial" charset="0"/>
                <a:ea typeface="Arial" charset="0"/>
                <a:cs typeface="Arial" charset="0"/>
              </a:rPr>
              <a:t>Cpmprehension</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920" dirty="0" err="1">
                <a:solidFill>
                  <a:srgbClr val="000000"/>
                </a:solidFill>
                <a:latin typeface="Arial" charset="0"/>
                <a:ea typeface="Arial" charset="0"/>
                <a:cs typeface="Arial" charset="0"/>
              </a:rPr>
              <a:t>Why</a:t>
            </a:r>
            <a:r>
              <a:rPr lang="nb-NO" sz="1920" dirty="0">
                <a:solidFill>
                  <a:srgbClr val="000000"/>
                </a:solidFill>
                <a:latin typeface="Arial" charset="0"/>
                <a:ea typeface="Arial" charset="0"/>
                <a:cs typeface="Arial" charset="0"/>
              </a:rPr>
              <a:t> is it happening </a:t>
            </a:r>
            <a:r>
              <a:rPr lang="nb-NO" sz="1920" dirty="0" err="1">
                <a:solidFill>
                  <a:srgbClr val="000000"/>
                </a:solidFill>
                <a:latin typeface="Arial" charset="0"/>
                <a:ea typeface="Arial" charset="0"/>
                <a:cs typeface="Arial" charset="0"/>
              </a:rPr>
              <a:t>what</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are</a:t>
            </a:r>
            <a:r>
              <a:rPr lang="nb-NO" sz="1920" dirty="0">
                <a:solidFill>
                  <a:srgbClr val="000000"/>
                </a:solidFill>
                <a:latin typeface="Arial" charset="0"/>
                <a:ea typeface="Arial" charset="0"/>
                <a:cs typeface="Arial" charset="0"/>
              </a:rPr>
              <a:t> the </a:t>
            </a:r>
            <a:r>
              <a:rPr lang="nb-NO" sz="1920" dirty="0" err="1">
                <a:solidFill>
                  <a:srgbClr val="000000"/>
                </a:solidFill>
                <a:latin typeface="Arial" charset="0"/>
                <a:ea typeface="Arial" charset="0"/>
                <a:cs typeface="Arial" charset="0"/>
              </a:rPr>
              <a:t>consequences</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nb-NO" sz="1920" dirty="0">
              <a:solidFill>
                <a:srgbClr val="000000"/>
              </a:solidFill>
              <a:latin typeface="Arial" charset="0"/>
              <a:ea typeface="Arial" charset="0"/>
              <a:cs typeface="Arial" charset="0"/>
            </a:endParaRPr>
          </a:p>
          <a:p>
            <a:pPr defTabSz="1097280" eaLnBrk="0" fontAlgn="base" hangingPunct="0">
              <a:spcBef>
                <a:spcPct val="0"/>
              </a:spcBef>
              <a:spcAft>
                <a:spcPct val="0"/>
              </a:spcAft>
            </a:pPr>
            <a:r>
              <a:rPr lang="nb-NO" sz="1920" b="1" dirty="0">
                <a:solidFill>
                  <a:srgbClr val="000000"/>
                </a:solidFill>
                <a:latin typeface="Arial" charset="0"/>
                <a:ea typeface="Arial" charset="0"/>
                <a:cs typeface="Arial" charset="0"/>
              </a:rPr>
              <a:t>Level 3 SA: </a:t>
            </a:r>
            <a:r>
              <a:rPr lang="nb-NO" sz="1920" dirty="0" err="1">
                <a:solidFill>
                  <a:srgbClr val="000000"/>
                </a:solidFill>
                <a:latin typeface="Arial" charset="0"/>
                <a:ea typeface="Arial" charset="0"/>
                <a:cs typeface="Arial" charset="0"/>
              </a:rPr>
              <a:t>Projection</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920" dirty="0" err="1">
                <a:solidFill>
                  <a:srgbClr val="000000"/>
                </a:solidFill>
                <a:latin typeface="Arial" charset="0"/>
                <a:ea typeface="Arial" charset="0"/>
                <a:cs typeface="Arial" charset="0"/>
              </a:rPr>
              <a:t>What</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can</a:t>
            </a:r>
            <a:r>
              <a:rPr lang="nb-NO" sz="1920" dirty="0">
                <a:solidFill>
                  <a:srgbClr val="000000"/>
                </a:solidFill>
                <a:latin typeface="Arial" charset="0"/>
                <a:ea typeface="Arial" charset="0"/>
                <a:cs typeface="Arial" charset="0"/>
              </a:rPr>
              <a:t> and </a:t>
            </a:r>
            <a:r>
              <a:rPr lang="nb-NO" sz="1920" dirty="0" err="1">
                <a:solidFill>
                  <a:srgbClr val="000000"/>
                </a:solidFill>
                <a:latin typeface="Arial" charset="0"/>
                <a:ea typeface="Arial" charset="0"/>
                <a:cs typeface="Arial" charset="0"/>
              </a:rPr>
              <a:t>will</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happen</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What</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can</a:t>
            </a:r>
            <a:r>
              <a:rPr lang="nb-NO" sz="1920" dirty="0">
                <a:solidFill>
                  <a:srgbClr val="000000"/>
                </a:solidFill>
                <a:latin typeface="Arial" charset="0"/>
                <a:ea typeface="Arial" charset="0"/>
                <a:cs typeface="Arial" charset="0"/>
              </a:rPr>
              <a:t> be the </a:t>
            </a:r>
            <a:r>
              <a:rPr lang="nb-NO" sz="1920" dirty="0" err="1">
                <a:solidFill>
                  <a:srgbClr val="000000"/>
                </a:solidFill>
                <a:latin typeface="Arial" charset="0"/>
                <a:ea typeface="Arial" charset="0"/>
                <a:cs typeface="Arial" charset="0"/>
              </a:rPr>
              <a:t>possible</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consequences</a:t>
            </a:r>
            <a:r>
              <a:rPr lang="nb-NO" sz="1920" dirty="0">
                <a:solidFill>
                  <a:srgbClr val="000000"/>
                </a:solidFill>
                <a:latin typeface="Arial" charset="0"/>
                <a:ea typeface="Arial" charset="0"/>
                <a:cs typeface="Arial" charset="0"/>
              </a:rPr>
              <a:t>?</a:t>
            </a:r>
          </a:p>
        </p:txBody>
      </p:sp>
      <p:pic>
        <p:nvPicPr>
          <p:cNvPr id="20" name="Picture 19">
            <a:extLst>
              <a:ext uri="{FF2B5EF4-FFF2-40B4-BE49-F238E27FC236}">
                <a16:creationId xmlns:a16="http://schemas.microsoft.com/office/drawing/2014/main" id="{8508EB84-7182-4C88-8344-51AE0FC3F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5414" y="5744860"/>
            <a:ext cx="1499746" cy="1419272"/>
          </a:xfrm>
          <a:prstGeom prst="rect">
            <a:avLst/>
          </a:prstGeom>
        </p:spPr>
      </p:pic>
      <p:pic>
        <p:nvPicPr>
          <p:cNvPr id="21" name="Picture 20">
            <a:extLst>
              <a:ext uri="{FF2B5EF4-FFF2-40B4-BE49-F238E27FC236}">
                <a16:creationId xmlns:a16="http://schemas.microsoft.com/office/drawing/2014/main" id="{8377EB53-3A3A-42D6-A9F9-944409A41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2618" y="4325588"/>
            <a:ext cx="1499746" cy="1419272"/>
          </a:xfrm>
          <a:prstGeom prst="rect">
            <a:avLst/>
          </a:prstGeom>
        </p:spPr>
      </p:pic>
      <p:pic>
        <p:nvPicPr>
          <p:cNvPr id="22" name="Picture 21">
            <a:extLst>
              <a:ext uri="{FF2B5EF4-FFF2-40B4-BE49-F238E27FC236}">
                <a16:creationId xmlns:a16="http://schemas.microsoft.com/office/drawing/2014/main" id="{11229686-C1A4-4DA3-9BF2-14D1BFD3DD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8830" y="6817644"/>
            <a:ext cx="1499746" cy="1411956"/>
          </a:xfrm>
          <a:prstGeom prst="rect">
            <a:avLst/>
          </a:prstGeom>
        </p:spPr>
      </p:pic>
      <p:sp>
        <p:nvSpPr>
          <p:cNvPr id="28" name="TextBox 27">
            <a:extLst>
              <a:ext uri="{FF2B5EF4-FFF2-40B4-BE49-F238E27FC236}">
                <a16:creationId xmlns:a16="http://schemas.microsoft.com/office/drawing/2014/main" id="{E0124046-8769-4D50-AFBD-097CB80B207B}"/>
              </a:ext>
            </a:extLst>
          </p:cNvPr>
          <p:cNvSpPr txBox="1"/>
          <p:nvPr/>
        </p:nvSpPr>
        <p:spPr>
          <a:xfrm flipH="1">
            <a:off x="4678679" y="4153507"/>
            <a:ext cx="2951227" cy="757130"/>
          </a:xfrm>
          <a:prstGeom prst="rect">
            <a:avLst/>
          </a:prstGeom>
          <a:noFill/>
        </p:spPr>
        <p:txBody>
          <a:bodyPr wrap="square" rtlCol="0">
            <a:spAutoFit/>
          </a:bodyPr>
          <a:lstStyle/>
          <a:p>
            <a:pPr defTabSz="1097280" eaLnBrk="0" fontAlgn="base" hangingPunct="0">
              <a:spcBef>
                <a:spcPct val="0"/>
              </a:spcBef>
              <a:spcAft>
                <a:spcPct val="0"/>
              </a:spcAft>
            </a:pPr>
            <a:r>
              <a:rPr lang="nb-NO" sz="2160" dirty="0" err="1">
                <a:solidFill>
                  <a:srgbClr val="000000"/>
                </a:solidFill>
                <a:latin typeface="Calibri" pitchFamily="34" charset="0"/>
              </a:rPr>
              <a:t>Shared</a:t>
            </a:r>
            <a:r>
              <a:rPr lang="nb-NO" sz="2160" dirty="0">
                <a:solidFill>
                  <a:srgbClr val="000000"/>
                </a:solidFill>
                <a:latin typeface="Calibri" pitchFamily="34" charset="0"/>
              </a:rPr>
              <a:t> Mental Models</a:t>
            </a:r>
          </a:p>
          <a:p>
            <a:pPr algn="ctr" defTabSz="1097280" eaLnBrk="0" fontAlgn="base" hangingPunct="0">
              <a:spcBef>
                <a:spcPct val="0"/>
              </a:spcBef>
              <a:spcAft>
                <a:spcPct val="0"/>
              </a:spcAft>
            </a:pPr>
            <a:r>
              <a:rPr lang="nb-NO" sz="2160" dirty="0">
                <a:solidFill>
                  <a:srgbClr val="000000"/>
                </a:solidFill>
                <a:latin typeface="Calibri" pitchFamily="34" charset="0"/>
              </a:rPr>
              <a:t>SA</a:t>
            </a:r>
            <a:r>
              <a:rPr lang="nb-NO" sz="2160" baseline="-25000" dirty="0">
                <a:solidFill>
                  <a:srgbClr val="000000"/>
                </a:solidFill>
                <a:latin typeface="Calibri" pitchFamily="34" charset="0"/>
              </a:rPr>
              <a:t>1</a:t>
            </a:r>
            <a:r>
              <a:rPr lang="nb-NO" sz="2160" dirty="0">
                <a:solidFill>
                  <a:srgbClr val="000000"/>
                </a:solidFill>
                <a:latin typeface="Calibri" pitchFamily="34" charset="0"/>
              </a:rPr>
              <a:t>+SA</a:t>
            </a:r>
            <a:r>
              <a:rPr lang="nb-NO" sz="2160" baseline="-25000" dirty="0">
                <a:solidFill>
                  <a:srgbClr val="000000"/>
                </a:solidFill>
                <a:latin typeface="Calibri" pitchFamily="34" charset="0"/>
              </a:rPr>
              <a:t>2</a:t>
            </a:r>
            <a:r>
              <a:rPr lang="nb-NO" sz="2160" dirty="0">
                <a:solidFill>
                  <a:srgbClr val="000000"/>
                </a:solidFill>
                <a:latin typeface="Calibri" pitchFamily="34" charset="0"/>
              </a:rPr>
              <a:t>+SA</a:t>
            </a:r>
            <a:r>
              <a:rPr lang="nb-NO" sz="2160" baseline="-25000" dirty="0">
                <a:solidFill>
                  <a:srgbClr val="000000"/>
                </a:solidFill>
                <a:latin typeface="Calibri" pitchFamily="34" charset="0"/>
              </a:rPr>
              <a:t>3</a:t>
            </a:r>
          </a:p>
        </p:txBody>
      </p:sp>
    </p:spTree>
    <p:extLst>
      <p:ext uri="{BB962C8B-B14F-4D97-AF65-F5344CB8AC3E}">
        <p14:creationId xmlns:p14="http://schemas.microsoft.com/office/powerpoint/2010/main" val="2032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3138 -0.03194 L 0.41549 -0.17731 " pathEditMode="relative" rAng="0" ptsTypes="AA">
                                      <p:cBhvr>
                                        <p:cTn id="18" dur="2000" fill="hold"/>
                                        <p:tgtEl>
                                          <p:spTgt spid="22"/>
                                        </p:tgtEl>
                                        <p:attrNameLst>
                                          <p:attrName>ppt_x</p:attrName>
                                          <p:attrName>ppt_y</p:attrName>
                                        </p:attrNameLst>
                                      </p:cBhvr>
                                      <p:rCtr x="19206" y="-7269"/>
                                    </p:animMotion>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1.66667E-6 4.44444E-6 L 0.36575 0.09421 " pathEditMode="relative" rAng="0" ptsTypes="AA">
                                      <p:cBhvr>
                                        <p:cTn id="21" dur="2000" fill="hold"/>
                                        <p:tgtEl>
                                          <p:spTgt spid="21"/>
                                        </p:tgtEl>
                                        <p:attrNameLst>
                                          <p:attrName>ppt_x</p:attrName>
                                          <p:attrName>ppt_y</p:attrName>
                                        </p:attrNameLst>
                                      </p:cBhvr>
                                      <p:rCtr x="18281" y="4699"/>
                                    </p:animMotion>
                                  </p:childTnLst>
                                </p:cTn>
                              </p:par>
                              <p:par>
                                <p:cTn id="22" presetID="42" presetClass="path" presetSubtype="0" accel="50000" decel="50000" fill="hold" nodeType="withEffect">
                                  <p:stCondLst>
                                    <p:cond delay="0"/>
                                  </p:stCondLst>
                                  <p:childTnLst>
                                    <p:animMotion origin="layout" path="M -4.58333E-6 7.40741E-7 L 0.2405 -0.02546 " pathEditMode="relative" rAng="0" ptsTypes="AA">
                                      <p:cBhvr>
                                        <p:cTn id="23" dur="2000" fill="hold"/>
                                        <p:tgtEl>
                                          <p:spTgt spid="20"/>
                                        </p:tgtEl>
                                        <p:attrNameLst>
                                          <p:attrName>ppt_x</p:attrName>
                                          <p:attrName>ppt_y</p:attrName>
                                        </p:attrNameLst>
                                      </p:cBhvr>
                                      <p:rCtr x="12018"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1162" y="7791451"/>
            <a:ext cx="801788" cy="438150"/>
          </a:xfrm>
        </p:spPr>
        <p:txBody>
          <a:bodyPr/>
          <a:lstStyle/>
          <a:p>
            <a:pPr defTabSz="1097280" eaLnBrk="0" fontAlgn="base" hangingPunct="0">
              <a:spcBef>
                <a:spcPct val="0"/>
              </a:spcBef>
              <a:spcAft>
                <a:spcPct val="0"/>
              </a:spcAft>
            </a:pPr>
            <a:fld id="{91853A39-49B3-554A-AE82-85611CEBD8E3}" type="slidenum">
              <a:rPr lang="nb-NO" sz="2160">
                <a:solidFill>
                  <a:srgbClr val="000000"/>
                </a:solidFill>
                <a:latin typeface="Calibri" pitchFamily="34" charset="0"/>
              </a:rPr>
              <a:pPr defTabSz="1097280" eaLnBrk="0" fontAlgn="base" hangingPunct="0">
                <a:spcBef>
                  <a:spcPct val="0"/>
                </a:spcBef>
                <a:spcAft>
                  <a:spcPct val="0"/>
                </a:spcAft>
              </a:pPr>
              <a:t>26</a:t>
            </a:fld>
            <a:endParaRPr lang="nb-NO" sz="2160" dirty="0">
              <a:solidFill>
                <a:srgbClr val="000000"/>
              </a:solidFill>
              <a:latin typeface="Calibri" pitchFamily="34" charset="0"/>
            </a:endParaRPr>
          </a:p>
        </p:txBody>
      </p:sp>
      <p:pic>
        <p:nvPicPr>
          <p:cNvPr id="11" name="Bilde 10"/>
          <p:cNvPicPr>
            <a:picLocks noChangeAspect="1"/>
          </p:cNvPicPr>
          <p:nvPr/>
        </p:nvPicPr>
        <p:blipFill rotWithShape="1">
          <a:blip r:embed="rId3" cstate="email">
            <a:extLst>
              <a:ext uri="{28A0092B-C50C-407E-A947-70E740481C1C}">
                <a14:useLocalDpi xmlns:a14="http://schemas.microsoft.com/office/drawing/2010/main"/>
              </a:ext>
            </a:extLst>
          </a:blip>
          <a:srcRect b="-9"/>
          <a:stretch/>
        </p:blipFill>
        <p:spPr>
          <a:xfrm>
            <a:off x="1630989" y="7248181"/>
            <a:ext cx="12190172" cy="762344"/>
          </a:xfrm>
          <a:prstGeom prst="rect">
            <a:avLst/>
          </a:prstGeom>
        </p:spPr>
      </p:pic>
      <p:pic>
        <p:nvPicPr>
          <p:cNvPr id="12" name="Bild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69459" y="2002087"/>
            <a:ext cx="3114361" cy="4705613"/>
          </a:xfrm>
          <a:prstGeom prst="rect">
            <a:avLst/>
          </a:prstGeom>
        </p:spPr>
      </p:pic>
      <p:grpSp>
        <p:nvGrpSpPr>
          <p:cNvPr id="17" name="Gruppe 16"/>
          <p:cNvGrpSpPr/>
          <p:nvPr/>
        </p:nvGrpSpPr>
        <p:grpSpPr>
          <a:xfrm>
            <a:off x="4752642" y="1867949"/>
            <a:ext cx="5946865" cy="4730213"/>
            <a:chOff x="3027150" y="648182"/>
            <a:chExt cx="3716791" cy="2956383"/>
          </a:xfrm>
        </p:grpSpPr>
        <p:pic>
          <p:nvPicPr>
            <p:cNvPr id="8" name="Bild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27150" y="648182"/>
              <a:ext cx="3716791" cy="2956383"/>
            </a:xfrm>
            <a:prstGeom prst="rect">
              <a:avLst/>
            </a:prstGeom>
          </p:spPr>
        </p:pic>
        <p:sp>
          <p:nvSpPr>
            <p:cNvPr id="13" name="Rektangel 12"/>
            <p:cNvSpPr/>
            <p:nvPr/>
          </p:nvSpPr>
          <p:spPr>
            <a:xfrm>
              <a:off x="3069604" y="648182"/>
              <a:ext cx="344928" cy="2777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grpSp>
      <p:sp>
        <p:nvSpPr>
          <p:cNvPr id="14" name="Rektangel 13"/>
          <p:cNvSpPr/>
          <p:nvPr/>
        </p:nvSpPr>
        <p:spPr>
          <a:xfrm>
            <a:off x="10876752" y="1014282"/>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5" name="Rektangel 14"/>
          <p:cNvSpPr/>
          <p:nvPr/>
        </p:nvSpPr>
        <p:spPr>
          <a:xfrm>
            <a:off x="10876752" y="2723408"/>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6" name="Rektangel 15"/>
          <p:cNvSpPr/>
          <p:nvPr/>
        </p:nvSpPr>
        <p:spPr>
          <a:xfrm>
            <a:off x="10810934" y="4233056"/>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8" name="TekstSylinder 17"/>
          <p:cNvSpPr txBox="1"/>
          <p:nvPr/>
        </p:nvSpPr>
        <p:spPr>
          <a:xfrm>
            <a:off x="447257" y="1082695"/>
            <a:ext cx="5371470" cy="4795159"/>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Interconnectedness</a:t>
            </a:r>
            <a:r>
              <a:rPr lang="nb-NO" sz="2240" dirty="0">
                <a:solidFill>
                  <a:srgbClr val="000000"/>
                </a:solidFill>
                <a:latin typeface="Calibri" pitchFamily="34" charset="0"/>
              </a:rPr>
              <a:t> </a:t>
            </a:r>
            <a:r>
              <a:rPr lang="nb-NO" sz="2240" dirty="0" err="1">
                <a:solidFill>
                  <a:srgbClr val="000000"/>
                </a:solidFill>
                <a:latin typeface="Calibri" pitchFamily="34" charset="0"/>
              </a:rPr>
              <a:t>between</a:t>
            </a:r>
            <a:r>
              <a:rPr lang="nb-NO" sz="2240" dirty="0">
                <a:solidFill>
                  <a:srgbClr val="000000"/>
                </a:solidFill>
                <a:latin typeface="Calibri" pitchFamily="34" charset="0"/>
              </a:rPr>
              <a:t> agents and</a:t>
            </a:r>
            <a:br>
              <a:rPr lang="nb-NO" sz="2240" dirty="0">
                <a:solidFill>
                  <a:srgbClr val="000000"/>
                </a:solidFill>
                <a:latin typeface="Calibri" pitchFamily="34" charset="0"/>
              </a:rPr>
            </a:br>
            <a:r>
              <a:rPr lang="nb-NO" sz="2240" dirty="0" err="1">
                <a:solidFill>
                  <a:srgbClr val="000000"/>
                </a:solidFill>
                <a:latin typeface="Calibri" pitchFamily="34" charset="0"/>
              </a:rPr>
              <a:t>assets</a:t>
            </a:r>
            <a:r>
              <a:rPr lang="nb-NO" sz="2240" dirty="0">
                <a:solidFill>
                  <a:srgbClr val="000000"/>
                </a:solidFill>
                <a:latin typeface="Calibri" pitchFamily="34" charset="0"/>
              </a:rPr>
              <a:t> in </a:t>
            </a:r>
            <a:r>
              <a:rPr lang="nb-NO" sz="2240" dirty="0" err="1">
                <a:solidFill>
                  <a:srgbClr val="000000"/>
                </a:solidFill>
                <a:latin typeface="Calibri" pitchFamily="34" charset="0"/>
              </a:rPr>
              <a:t>the</a:t>
            </a:r>
            <a:r>
              <a:rPr lang="nb-NO" sz="2240" dirty="0">
                <a:solidFill>
                  <a:srgbClr val="000000"/>
                </a:solidFill>
                <a:latin typeface="Calibri" pitchFamily="34" charset="0"/>
              </a:rPr>
              <a:t> STS </a:t>
            </a:r>
            <a:r>
              <a:rPr lang="nb-NO" sz="2240" dirty="0">
                <a:solidFill>
                  <a:srgbClr val="000000"/>
                </a:solidFill>
                <a:latin typeface="Calibri" pitchFamily="34" charset="0"/>
                <a:sym typeface="Wingdings"/>
              </a:rPr>
              <a:t> </a:t>
            </a:r>
            <a:r>
              <a:rPr lang="nb-NO" sz="2240" b="1" dirty="0" err="1">
                <a:solidFill>
                  <a:srgbClr val="000000"/>
                </a:solidFill>
                <a:latin typeface="Calibri" pitchFamily="34" charset="0"/>
                <a:sym typeface="Wingdings"/>
              </a:rPr>
              <a:t>decision-making</a:t>
            </a:r>
            <a:br>
              <a:rPr lang="nb-NO" sz="2240" b="1" dirty="0">
                <a:solidFill>
                  <a:srgbClr val="000000"/>
                </a:solidFill>
                <a:latin typeface="Calibri" pitchFamily="34" charset="0"/>
                <a:sym typeface="Wingdings"/>
              </a:rPr>
            </a:br>
            <a:r>
              <a:rPr lang="nb-NO" sz="1440" dirty="0">
                <a:solidFill>
                  <a:srgbClr val="FFFFFF">
                    <a:lumMod val="75000"/>
                  </a:srgbClr>
                </a:solidFill>
                <a:latin typeface="Calibri" pitchFamily="34" charset="0"/>
              </a:rPr>
              <a:t>(Tikka-Ringas et al., 2014) </a:t>
            </a:r>
            <a:endParaRPr lang="nb-NO" sz="1440" b="1" dirty="0">
              <a:solidFill>
                <a:srgbClr val="FFFFFF">
                  <a:lumMod val="75000"/>
                </a:srgbClr>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Persisting</a:t>
            </a:r>
            <a:r>
              <a:rPr lang="nb-NO" sz="2240" dirty="0">
                <a:solidFill>
                  <a:srgbClr val="000000"/>
                </a:solidFill>
                <a:latin typeface="Calibri" pitchFamily="34" charset="0"/>
              </a:rPr>
              <a:t> element of </a:t>
            </a:r>
            <a:r>
              <a:rPr lang="nb-NO" sz="2240" dirty="0" err="1">
                <a:solidFill>
                  <a:srgbClr val="000000"/>
                </a:solidFill>
                <a:latin typeface="Calibri" pitchFamily="34" charset="0"/>
              </a:rPr>
              <a:t>uncertainty</a:t>
            </a:r>
            <a:br>
              <a:rPr lang="nb-NO" sz="2240" dirty="0">
                <a:solidFill>
                  <a:srgbClr val="000000"/>
                </a:solidFill>
                <a:latin typeface="Calibri" pitchFamily="34" charset="0"/>
              </a:rPr>
            </a:br>
            <a:endParaRPr lang="nb-NO" sz="224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Multiple </a:t>
            </a:r>
            <a:r>
              <a:rPr lang="nb-NO" sz="2240" dirty="0" err="1">
                <a:solidFill>
                  <a:srgbClr val="000000"/>
                </a:solidFill>
                <a:latin typeface="Calibri" pitchFamily="34" charset="0"/>
              </a:rPr>
              <a:t>impact-dimensions</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Client </a:t>
            </a:r>
            <a:r>
              <a:rPr lang="nb-NO" sz="2240" dirty="0" err="1">
                <a:solidFill>
                  <a:srgbClr val="000000"/>
                </a:solidFill>
                <a:latin typeface="Calibri" pitchFamily="34" charset="0"/>
              </a:rPr>
              <a:t>assets</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Third party </a:t>
            </a:r>
            <a:r>
              <a:rPr lang="nb-NO" sz="2240" dirty="0" err="1">
                <a:solidFill>
                  <a:srgbClr val="000000"/>
                </a:solidFill>
                <a:latin typeface="Calibri" pitchFamily="34" charset="0"/>
              </a:rPr>
              <a:t>assets</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Agents in </a:t>
            </a:r>
            <a:r>
              <a:rPr lang="nb-NO" sz="2240" dirty="0" err="1">
                <a:solidFill>
                  <a:srgbClr val="000000"/>
                </a:solidFill>
                <a:latin typeface="Calibri" pitchFamily="34" charset="0"/>
              </a:rPr>
              <a:t>the</a:t>
            </a:r>
            <a:r>
              <a:rPr lang="nb-NO" sz="2240" dirty="0">
                <a:solidFill>
                  <a:srgbClr val="000000"/>
                </a:solidFill>
                <a:latin typeface="Calibri" pitchFamily="34" charset="0"/>
              </a:rPr>
              <a:t> </a:t>
            </a:r>
            <a:r>
              <a:rPr lang="nb-NO" sz="2240" dirty="0" err="1">
                <a:solidFill>
                  <a:srgbClr val="000000"/>
                </a:solidFill>
                <a:latin typeface="Calibri" pitchFamily="34" charset="0"/>
              </a:rPr>
              <a:t>network</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Adversarial</a:t>
            </a:r>
            <a:r>
              <a:rPr lang="nb-NO" sz="2240" dirty="0">
                <a:solidFill>
                  <a:srgbClr val="000000"/>
                </a:solidFill>
                <a:latin typeface="Calibri" pitchFamily="34" charset="0"/>
              </a:rPr>
              <a:t> </a:t>
            </a:r>
            <a:r>
              <a:rPr lang="nb-NO" sz="2240" dirty="0" err="1">
                <a:solidFill>
                  <a:srgbClr val="000000"/>
                </a:solidFill>
                <a:latin typeface="Calibri" pitchFamily="34" charset="0"/>
              </a:rPr>
              <a:t>behavior</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Etc....</a:t>
            </a:r>
          </a:p>
          <a:p>
            <a:pPr marL="1188690" lvl="1" indent="-457188" defTabSz="1097280" eaLnBrk="0" fontAlgn="base" hangingPunct="0">
              <a:spcBef>
                <a:spcPct val="0"/>
              </a:spcBef>
              <a:spcAft>
                <a:spcPct val="0"/>
              </a:spcAft>
              <a:buFont typeface="Arial" charset="0"/>
              <a:buChar char="•"/>
            </a:pPr>
            <a:endParaRPr lang="nb-NO" sz="224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srgbClr val="000000"/>
              </a:solidFill>
              <a:latin typeface="Calibri" pitchFamily="34" charset="0"/>
            </a:endParaRPr>
          </a:p>
        </p:txBody>
      </p:sp>
      <p:sp>
        <p:nvSpPr>
          <p:cNvPr id="2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srgbClr val="000000"/>
                </a:solidFill>
                <a:latin typeface="Helvetica Neue" charset="0"/>
                <a:ea typeface="Helvetica Neue" charset="0"/>
                <a:cs typeface="Helvetica Neue" charset="0"/>
              </a:rPr>
              <a:t>Decision-Making</a:t>
            </a:r>
            <a:r>
              <a:rPr lang="nb-NO" sz="3200" dirty="0">
                <a:solidFill>
                  <a:srgbClr val="000000"/>
                </a:solidFill>
                <a:latin typeface="Helvetica Neue" charset="0"/>
                <a:ea typeface="Helvetica Neue" charset="0"/>
                <a:cs typeface="Helvetica Neue" charset="0"/>
              </a:rPr>
              <a:t> in </a:t>
            </a:r>
            <a:r>
              <a:rPr lang="nb-NO" sz="3200" dirty="0" err="1">
                <a:solidFill>
                  <a:srgbClr val="000000"/>
                </a:solidFill>
                <a:latin typeface="Helvetica Neue" charset="0"/>
                <a:ea typeface="Helvetica Neue" charset="0"/>
                <a:cs typeface="Helvetica Neue" charset="0"/>
              </a:rPr>
              <a:t>Socio</a:t>
            </a:r>
            <a:r>
              <a:rPr lang="nb-NO" sz="3200" dirty="0">
                <a:solidFill>
                  <a:srgbClr val="000000"/>
                </a:solidFill>
                <a:latin typeface="Helvetica Neue" charset="0"/>
                <a:ea typeface="Helvetica Neue" charset="0"/>
                <a:cs typeface="Helvetica Neue" charset="0"/>
              </a:rPr>
              <a:t>-Technical Systems</a:t>
            </a:r>
          </a:p>
        </p:txBody>
      </p:sp>
    </p:spTree>
    <p:extLst>
      <p:ext uri="{BB962C8B-B14F-4D97-AF65-F5344CB8AC3E}">
        <p14:creationId xmlns:p14="http://schemas.microsoft.com/office/powerpoint/2010/main" val="14412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E4067E"/>
                </a:solidFill>
                <a:latin typeface="Helvetica Neue" charset="0"/>
                <a:ea typeface="Helvetica Neue" charset="0"/>
                <a:cs typeface="Helvetica Neue" charset="0"/>
              </a:rPr>
              <a:t>Situational Awareness vs Situational Understanding</a:t>
            </a:r>
            <a:endParaRPr lang="en-US" sz="3840" b="1" dirty="0">
              <a:solidFill>
                <a:srgbClr val="E4067E"/>
              </a:solidFill>
              <a:latin typeface="Verdana"/>
            </a:endParaRPr>
          </a:p>
        </p:txBody>
      </p:sp>
      <p:pic>
        <p:nvPicPr>
          <p:cNvPr id="4" name="Picture 3">
            <a:extLst>
              <a:ext uri="{FF2B5EF4-FFF2-40B4-BE49-F238E27FC236}">
                <a16:creationId xmlns:a16="http://schemas.microsoft.com/office/drawing/2014/main" id="{55301961-7749-4F86-8BF9-062C40A67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649" y="918552"/>
            <a:ext cx="8733948" cy="6450125"/>
          </a:xfrm>
          <a:prstGeom prst="rect">
            <a:avLst/>
          </a:prstGeom>
        </p:spPr>
      </p:pic>
      <p:sp>
        <p:nvSpPr>
          <p:cNvPr id="13" name="Content Placeholder 12">
            <a:extLst>
              <a:ext uri="{FF2B5EF4-FFF2-40B4-BE49-F238E27FC236}">
                <a16:creationId xmlns:a16="http://schemas.microsoft.com/office/drawing/2014/main" id="{956FE7F2-36B4-4217-82F5-220BC70F27A3}"/>
              </a:ext>
            </a:extLst>
          </p:cNvPr>
          <p:cNvSpPr>
            <a:spLocks noGrp="1"/>
          </p:cNvSpPr>
          <p:nvPr>
            <p:ph idx="1"/>
          </p:nvPr>
        </p:nvSpPr>
        <p:spPr/>
        <p:txBody>
          <a:bodyPr/>
          <a:lstStyle/>
          <a:p>
            <a:pPr marL="0" indent="0">
              <a:buNone/>
            </a:pPr>
            <a:endParaRPr lang="nb-NO" dirty="0"/>
          </a:p>
        </p:txBody>
      </p:sp>
    </p:spTree>
    <p:extLst>
      <p:ext uri="{BB962C8B-B14F-4D97-AF65-F5344CB8AC3E}">
        <p14:creationId xmlns:p14="http://schemas.microsoft.com/office/powerpoint/2010/main" val="186771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24">
            <a:extLst>
              <a:ext uri="{FF2B5EF4-FFF2-40B4-BE49-F238E27FC236}">
                <a16:creationId xmlns:a16="http://schemas.microsoft.com/office/drawing/2014/main" id="{CF0AA4BB-A560-B06D-B073-7944D3ADB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26458"/>
            <a:ext cx="8280284" cy="5237446"/>
          </a:xfrm>
          <a:prstGeom prst="rect">
            <a:avLst/>
          </a:prstGeom>
        </p:spPr>
      </p:pic>
      <p:sp>
        <p:nvSpPr>
          <p:cNvPr id="2" name="Title 1">
            <a:extLst>
              <a:ext uri="{FF2B5EF4-FFF2-40B4-BE49-F238E27FC236}">
                <a16:creationId xmlns:a16="http://schemas.microsoft.com/office/drawing/2014/main" id="{034A4386-003E-B829-1263-8EE5743B70DD}"/>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8490CB92-7147-3879-3C59-35F528EA55F4}"/>
              </a:ext>
            </a:extLst>
          </p:cNvPr>
          <p:cNvSpPr>
            <a:spLocks noGrp="1"/>
          </p:cNvSpPr>
          <p:nvPr>
            <p:ph idx="1"/>
          </p:nvPr>
        </p:nvSpPr>
        <p:spPr/>
        <p:txBody>
          <a:bodyPr/>
          <a:lstStyle/>
          <a:p>
            <a:endParaRPr lang="et-EE"/>
          </a:p>
        </p:txBody>
      </p:sp>
      <p:sp>
        <p:nvSpPr>
          <p:cNvPr id="4" name="Date Placeholder 3">
            <a:extLst>
              <a:ext uri="{FF2B5EF4-FFF2-40B4-BE49-F238E27FC236}">
                <a16:creationId xmlns:a16="http://schemas.microsoft.com/office/drawing/2014/main" id="{49F6A6C0-B784-D255-6CFC-1D1E24C028BB}"/>
              </a:ext>
            </a:extLst>
          </p:cNvPr>
          <p:cNvSpPr>
            <a:spLocks noGrp="1"/>
          </p:cNvSpPr>
          <p:nvPr>
            <p:ph type="dt" sz="half" idx="10"/>
          </p:nvPr>
        </p:nvSpPr>
        <p:spPr/>
        <p:txBody>
          <a:bodyPr/>
          <a:lstStyle/>
          <a:p>
            <a:pPr defTabSz="1097280" eaLnBrk="0" fontAlgn="base" hangingPunct="0">
              <a:spcBef>
                <a:spcPct val="0"/>
              </a:spcBef>
              <a:spcAft>
                <a:spcPct val="0"/>
              </a:spcAft>
            </a:pPr>
            <a:fld id="{5C6C5E88-3166-43AE-B6E4-F5FBDE536C00}" type="datetime1">
              <a:rPr lang="nb-NO" sz="2160">
                <a:solidFill>
                  <a:srgbClr val="000000"/>
                </a:solidFill>
                <a:latin typeface="Calibri" pitchFamily="34" charset="0"/>
              </a:rPr>
              <a:pPr defTabSz="1097280" eaLnBrk="0" fontAlgn="base" hangingPunct="0">
                <a:spcBef>
                  <a:spcPct val="0"/>
                </a:spcBef>
                <a:spcAft>
                  <a:spcPct val="0"/>
                </a:spcAft>
              </a:pPr>
              <a:t>04.02.2026</a:t>
            </a:fld>
            <a:endParaRPr lang="nb-NO" sz="2160">
              <a:solidFill>
                <a:srgbClr val="000000"/>
              </a:solidFill>
              <a:latin typeface="Calibri" pitchFamily="34" charset="0"/>
            </a:endParaRPr>
          </a:p>
        </p:txBody>
      </p:sp>
      <p:sp>
        <p:nvSpPr>
          <p:cNvPr id="5" name="Slide Number Placeholder 4">
            <a:extLst>
              <a:ext uri="{FF2B5EF4-FFF2-40B4-BE49-F238E27FC236}">
                <a16:creationId xmlns:a16="http://schemas.microsoft.com/office/drawing/2014/main" id="{F98D6E68-BA55-F638-1806-CBEDF1D2787C}"/>
              </a:ext>
            </a:extLst>
          </p:cNvPr>
          <p:cNvSpPr>
            <a:spLocks noGrp="1"/>
          </p:cNvSpPr>
          <p:nvPr>
            <p:ph type="sldNum" sz="quarter" idx="12"/>
          </p:nvPr>
        </p:nvSpPr>
        <p:spPr/>
        <p:txBody>
          <a:bodyPr/>
          <a:lstStyle/>
          <a:p>
            <a:pPr defTabSz="1097280" eaLnBrk="0" fontAlgn="base" hangingPunct="0">
              <a:spcBef>
                <a:spcPct val="0"/>
              </a:spcBef>
              <a:spcAft>
                <a:spcPct val="0"/>
              </a:spcAft>
            </a:pPr>
            <a:fld id="{A6E6339C-DE17-4E4C-B690-AB7E8B8C7D3B}" type="slidenum">
              <a:rPr lang="nb-NO" sz="2160">
                <a:solidFill>
                  <a:srgbClr val="000000"/>
                </a:solidFill>
                <a:latin typeface="Calibri" pitchFamily="34" charset="0"/>
              </a:rPr>
              <a:pPr defTabSz="1097280" eaLnBrk="0" fontAlgn="base" hangingPunct="0">
                <a:spcBef>
                  <a:spcPct val="0"/>
                </a:spcBef>
                <a:spcAft>
                  <a:spcPct val="0"/>
                </a:spcAft>
              </a:pPr>
              <a:t>28</a:t>
            </a:fld>
            <a:endParaRPr lang="nb-NO" sz="2160">
              <a:solidFill>
                <a:srgbClr val="000000"/>
              </a:solidFill>
              <a:latin typeface="Calibri" pitchFamily="34" charset="0"/>
            </a:endParaRPr>
          </a:p>
        </p:txBody>
      </p:sp>
      <p:pic>
        <p:nvPicPr>
          <p:cNvPr id="6" name="Picture 5">
            <a:extLst>
              <a:ext uri="{FF2B5EF4-FFF2-40B4-BE49-F238E27FC236}">
                <a16:creationId xmlns:a16="http://schemas.microsoft.com/office/drawing/2014/main" id="{A109CA01-724A-0E08-40EB-9CCE0302F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917" y="2844561"/>
            <a:ext cx="6138416" cy="2229013"/>
          </a:xfrm>
          <a:prstGeom prst="rect">
            <a:avLst/>
          </a:prstGeom>
        </p:spPr>
      </p:pic>
      <p:sp>
        <p:nvSpPr>
          <p:cNvPr id="8" name="Oval 7">
            <a:extLst>
              <a:ext uri="{FF2B5EF4-FFF2-40B4-BE49-F238E27FC236}">
                <a16:creationId xmlns:a16="http://schemas.microsoft.com/office/drawing/2014/main" id="{4E2CB84F-E3E7-E156-00BA-241DE192984B}"/>
              </a:ext>
            </a:extLst>
          </p:cNvPr>
          <p:cNvSpPr/>
          <p:nvPr/>
        </p:nvSpPr>
        <p:spPr>
          <a:xfrm>
            <a:off x="8120761" y="2503171"/>
            <a:ext cx="2491740" cy="115443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srgbClr val="FFFFFF"/>
              </a:solidFill>
              <a:latin typeface="Verdana"/>
            </a:endParaRPr>
          </a:p>
        </p:txBody>
      </p:sp>
      <p:sp>
        <p:nvSpPr>
          <p:cNvPr id="10" name="Oval 9">
            <a:extLst>
              <a:ext uri="{FF2B5EF4-FFF2-40B4-BE49-F238E27FC236}">
                <a16:creationId xmlns:a16="http://schemas.microsoft.com/office/drawing/2014/main" id="{91BA20EB-7A80-0753-0277-896CAD3BCDDD}"/>
              </a:ext>
            </a:extLst>
          </p:cNvPr>
          <p:cNvSpPr/>
          <p:nvPr/>
        </p:nvSpPr>
        <p:spPr>
          <a:xfrm>
            <a:off x="10612502" y="2503170"/>
            <a:ext cx="3646676" cy="134874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srgbClr val="FFFFFF"/>
              </a:solidFill>
              <a:latin typeface="Verdana"/>
            </a:endParaRPr>
          </a:p>
        </p:txBody>
      </p:sp>
      <p:cxnSp>
        <p:nvCxnSpPr>
          <p:cNvPr id="12" name="Straight Arrow Connector 11">
            <a:extLst>
              <a:ext uri="{FF2B5EF4-FFF2-40B4-BE49-F238E27FC236}">
                <a16:creationId xmlns:a16="http://schemas.microsoft.com/office/drawing/2014/main" id="{FD944A82-249F-90FC-5162-811C33F3C6C7}"/>
              </a:ext>
            </a:extLst>
          </p:cNvPr>
          <p:cNvCxnSpPr>
            <a:stCxn id="8" idx="2"/>
          </p:cNvCxnSpPr>
          <p:nvPr/>
        </p:nvCxnSpPr>
        <p:spPr>
          <a:xfrm flipH="1" flipV="1">
            <a:off x="5120641" y="1748790"/>
            <a:ext cx="3000121" cy="1331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B4B966-0DF2-AD0B-E955-BBBBB5D6E2E4}"/>
              </a:ext>
            </a:extLst>
          </p:cNvPr>
          <p:cNvCxnSpPr>
            <a:cxnSpLocks/>
            <a:stCxn id="10" idx="0"/>
          </p:cNvCxnSpPr>
          <p:nvPr/>
        </p:nvCxnSpPr>
        <p:spPr>
          <a:xfrm flipH="1" flipV="1">
            <a:off x="5120640" y="1748790"/>
            <a:ext cx="7315200" cy="7543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71CAA9-3C09-49A3-CA5C-03AEA341BE8C}"/>
              </a:ext>
            </a:extLst>
          </p:cNvPr>
          <p:cNvCxnSpPr>
            <a:cxnSpLocks/>
            <a:stCxn id="10" idx="4"/>
          </p:cNvCxnSpPr>
          <p:nvPr/>
        </p:nvCxnSpPr>
        <p:spPr>
          <a:xfrm flipH="1">
            <a:off x="7315200" y="3851911"/>
            <a:ext cx="5120640" cy="1740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866CEC-08DF-400B-0B9B-C6B5AF9B1471}"/>
              </a:ext>
            </a:extLst>
          </p:cNvPr>
          <p:cNvSpPr/>
          <p:nvPr/>
        </p:nvSpPr>
        <p:spPr>
          <a:xfrm>
            <a:off x="8520032" y="3614155"/>
            <a:ext cx="606320" cy="1107996"/>
          </a:xfrm>
          <a:prstGeom prst="rect">
            <a:avLst/>
          </a:prstGeom>
          <a:noFill/>
        </p:spPr>
        <p:txBody>
          <a:bodyPr wrap="none" lIns="109728" tIns="54864" rIns="109728" bIns="54864">
            <a:spAutoFit/>
          </a:bodyPr>
          <a:lstStyle/>
          <a:p>
            <a:pPr algn="ctr" defTabSz="1097280" eaLnBrk="0" fontAlgn="base" hangingPunct="0">
              <a:spcBef>
                <a:spcPct val="0"/>
              </a:spcBef>
              <a:spcAft>
                <a:spcPct val="0"/>
              </a:spcAft>
            </a:pPr>
            <a:r>
              <a:rPr lang="en-US" sz="6480" dirty="0">
                <a:ln w="0"/>
                <a:solidFill>
                  <a:srgbClr val="E4067E"/>
                </a:solidFill>
                <a:effectLst>
                  <a:outerShdw blurRad="38100" dist="25400" dir="5400000" algn="ctr" rotWithShape="0">
                    <a:srgbClr val="6E747A">
                      <a:alpha val="43000"/>
                    </a:srgbClr>
                  </a:outerShdw>
                </a:effectLst>
                <a:latin typeface="Calibri" pitchFamily="34" charset="0"/>
              </a:rPr>
              <a:t>?</a:t>
            </a:r>
          </a:p>
        </p:txBody>
      </p:sp>
    </p:spTree>
    <p:extLst>
      <p:ext uri="{BB962C8B-B14F-4D97-AF65-F5344CB8AC3E}">
        <p14:creationId xmlns:p14="http://schemas.microsoft.com/office/powerpoint/2010/main" val="11426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4F21-3198-4304-8DBD-D726B23D67E4}"/>
              </a:ext>
            </a:extLst>
          </p:cNvPr>
          <p:cNvSpPr>
            <a:spLocks noGrp="1"/>
          </p:cNvSpPr>
          <p:nvPr>
            <p:ph type="title"/>
          </p:nvPr>
        </p:nvSpPr>
        <p:spPr>
          <a:xfrm>
            <a:off x="907275" y="247660"/>
            <a:ext cx="12074530" cy="640721"/>
          </a:xfrm>
        </p:spPr>
        <p:txBody>
          <a:bodyPr vert="horz" lIns="109728" tIns="54864" rIns="109728" bIns="54864" rtlCol="0" anchor="b">
            <a:normAutofit fontScale="90000"/>
          </a:bodyPr>
          <a:lstStyle/>
          <a:p>
            <a:r>
              <a:rPr lang="en-US" sz="4560" dirty="0"/>
              <a:t>Cyber Security and Situational Analysis</a:t>
            </a:r>
          </a:p>
        </p:txBody>
      </p:sp>
      <p:sp>
        <p:nvSpPr>
          <p:cNvPr id="14" name="Content Placeholder 13">
            <a:extLst>
              <a:ext uri="{FF2B5EF4-FFF2-40B4-BE49-F238E27FC236}">
                <a16:creationId xmlns:a16="http://schemas.microsoft.com/office/drawing/2014/main" id="{C53E61C8-B876-465D-BFE8-3C7942C0E1B7}"/>
              </a:ext>
            </a:extLst>
          </p:cNvPr>
          <p:cNvSpPr>
            <a:spLocks noGrp="1"/>
          </p:cNvSpPr>
          <p:nvPr>
            <p:ph idx="1"/>
          </p:nvPr>
        </p:nvSpPr>
        <p:spPr>
          <a:xfrm>
            <a:off x="757123" y="3368650"/>
            <a:ext cx="4114800" cy="4092854"/>
          </a:xfrm>
        </p:spPr>
        <p:txBody>
          <a:bodyPr anchor="t">
            <a:normAutofit/>
          </a:bodyPr>
          <a:lstStyle/>
          <a:p>
            <a:endParaRPr lang="en-US" sz="2640"/>
          </a:p>
        </p:txBody>
      </p:sp>
      <p:pic>
        <p:nvPicPr>
          <p:cNvPr id="5" name="Content Placeholder 4" descr="Graphical user interface, application&#10;&#10;Description automatically generated">
            <a:extLst>
              <a:ext uri="{FF2B5EF4-FFF2-40B4-BE49-F238E27FC236}">
                <a16:creationId xmlns:a16="http://schemas.microsoft.com/office/drawing/2014/main" id="{7A6F1BFD-DEDB-45DD-A738-499750207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154" y="1408144"/>
            <a:ext cx="12074530" cy="6791922"/>
          </a:xfrm>
          <a:prstGeom prst="rect">
            <a:avLst/>
          </a:prstGeom>
        </p:spPr>
      </p:pic>
    </p:spTree>
    <p:extLst>
      <p:ext uri="{BB962C8B-B14F-4D97-AF65-F5344CB8AC3E}">
        <p14:creationId xmlns:p14="http://schemas.microsoft.com/office/powerpoint/2010/main" val="369318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DC3E17-71A5-A8D4-C5B0-04843457110D}"/>
              </a:ext>
            </a:extLst>
          </p:cNvPr>
          <p:cNvSpPr>
            <a:spLocks noGrp="1"/>
          </p:cNvSpPr>
          <p:nvPr>
            <p:ph type="body" sz="quarter" idx="13"/>
          </p:nvPr>
        </p:nvSpPr>
        <p:spPr/>
        <p:txBody>
          <a:bodyPr/>
          <a:lstStyle/>
          <a:p>
            <a:r>
              <a:rPr lang="nb-NO" dirty="0"/>
              <a:t>Today</a:t>
            </a:r>
            <a:endParaRPr lang="et-EE" dirty="0"/>
          </a:p>
        </p:txBody>
      </p:sp>
      <p:sp>
        <p:nvSpPr>
          <p:cNvPr id="6" name="Text Placeholder 5">
            <a:extLst>
              <a:ext uri="{FF2B5EF4-FFF2-40B4-BE49-F238E27FC236}">
                <a16:creationId xmlns:a16="http://schemas.microsoft.com/office/drawing/2014/main" id="{7371F2FE-DB84-B974-A550-D5B7CE78FA12}"/>
              </a:ext>
            </a:extLst>
          </p:cNvPr>
          <p:cNvSpPr>
            <a:spLocks noGrp="1"/>
          </p:cNvSpPr>
          <p:nvPr>
            <p:ph type="body" sz="quarter" idx="14"/>
          </p:nvPr>
        </p:nvSpPr>
        <p:spPr/>
        <p:txBody>
          <a:bodyPr/>
          <a:lstStyle/>
          <a:p>
            <a:r>
              <a:rPr lang="nb-NO" dirty="0"/>
              <a:t>What are you expecting to learn today?</a:t>
            </a:r>
          </a:p>
          <a:p>
            <a:r>
              <a:rPr lang="nb-NO" dirty="0"/>
              <a:t>How confident are you about this?</a:t>
            </a:r>
          </a:p>
          <a:p>
            <a:endParaRPr lang="nb-NO" dirty="0"/>
          </a:p>
          <a:p>
            <a:r>
              <a:rPr lang="nb-NO" dirty="0"/>
              <a:t>Situational Awareness (the human kind)</a:t>
            </a:r>
          </a:p>
          <a:p>
            <a:r>
              <a:rPr lang="nb-NO" dirty="0"/>
              <a:t>Shared Mental Modelling</a:t>
            </a:r>
          </a:p>
          <a:p>
            <a:r>
              <a:rPr lang="nb-NO" dirty="0"/>
              <a:t>Communication and Cybersecurity</a:t>
            </a:r>
          </a:p>
          <a:p>
            <a:pPr lvl="1"/>
            <a:r>
              <a:rPr lang="nb-NO" dirty="0"/>
              <a:t>Aspects and challenges</a:t>
            </a:r>
          </a:p>
          <a:p>
            <a:r>
              <a:rPr lang="nb-NO" dirty="0"/>
              <a:t>Some research</a:t>
            </a:r>
          </a:p>
          <a:p>
            <a:endParaRPr lang="nb-NO" dirty="0"/>
          </a:p>
          <a:p>
            <a:endParaRPr lang="et-EE" dirty="0"/>
          </a:p>
        </p:txBody>
      </p:sp>
    </p:spTree>
    <p:extLst>
      <p:ext uri="{BB962C8B-B14F-4D97-AF65-F5344CB8AC3E}">
        <p14:creationId xmlns:p14="http://schemas.microsoft.com/office/powerpoint/2010/main" val="36591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arn(inVertic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0066" y="704227"/>
            <a:ext cx="4475872" cy="4064996"/>
          </a:xfrm>
        </p:spPr>
        <p:txBody>
          <a:bodyPr anchor="b">
            <a:normAutofit/>
          </a:bodyPr>
          <a:lstStyle/>
          <a:p>
            <a:pPr algn="r"/>
            <a:r>
              <a:rPr lang="de-DE" sz="4800" dirty="0"/>
              <a:t>About </a:t>
            </a:r>
            <a:r>
              <a:rPr lang="de-DE" sz="4800" dirty="0" err="1"/>
              <a:t>visualizations</a:t>
            </a:r>
            <a:endParaRPr lang="nb-NO" sz="4800" dirty="0"/>
          </a:p>
        </p:txBody>
      </p:sp>
      <p:sp>
        <p:nvSpPr>
          <p:cNvPr id="3" name="Plassholder for innhold 2"/>
          <p:cNvSpPr>
            <a:spLocks noGrp="1"/>
          </p:cNvSpPr>
          <p:nvPr>
            <p:ph idx="1"/>
          </p:nvPr>
        </p:nvSpPr>
        <p:spPr>
          <a:xfrm>
            <a:off x="5772312" y="779377"/>
            <a:ext cx="7866416" cy="6655256"/>
          </a:xfrm>
        </p:spPr>
        <p:txBody>
          <a:bodyPr anchor="ctr">
            <a:normAutofit fontScale="92500" lnSpcReduction="10000"/>
          </a:bodyPr>
          <a:lstStyle/>
          <a:p>
            <a:pPr marL="0" indent="0">
              <a:buNone/>
            </a:pPr>
            <a:r>
              <a:rPr lang="en-US" sz="1920" i="1" dirty="0"/>
              <a:t>“Cyber operations provide a unique challenge in terms of the sheer size of the networks involved and their inherent level of dynamics. Understanding the topography of the cyber network is a key component to being able to understand the potential impact of a particular event or attack on a given mission or operation. This has proven to be quite challenging in many cases. </a:t>
            </a:r>
            <a:r>
              <a:rPr lang="en-US" sz="1920" b="1" i="1" dirty="0"/>
              <a:t>New research will be need to help operators to better visualize existing networks, particularly as they change</a:t>
            </a:r>
            <a:r>
              <a:rPr lang="en-US" sz="1920" i="1" dirty="0"/>
              <a:t>. As we develop networks that dynamically morph as a function of their design, as well as a function of other factors (e.g. computers or software getting added or deleted, mobile users joining the network at various locations and times), the understandability of the network will be severely strained. New methods to support operators by mapping system topology to operational decisions are needed. This research will need to address not just abstract visualization, but also the types of display support that are needed for </a:t>
            </a:r>
            <a:r>
              <a:rPr lang="en-US" sz="1920" b="1" i="1" dirty="0"/>
              <a:t>addressing the various types of comprehension and projection needs of operators who are answering very real questions about the system’s performance </a:t>
            </a:r>
            <a:r>
              <a:rPr lang="en-US" sz="1920" i="1" dirty="0"/>
              <a:t>(e.g. see Table 1 ). For example, displays that assist the operator in assessing the impact of a malicious activity on current protection schemes and needed assets. </a:t>
            </a:r>
            <a:r>
              <a:rPr lang="en-US" sz="1920" b="1" i="1" dirty="0"/>
              <a:t>These sorts of SA requirements have been found to be very poorly supported in </a:t>
            </a:r>
            <a:r>
              <a:rPr lang="nb-NO" sz="1920" b="1" i="1" dirty="0"/>
              <a:t>many existing tools.» </a:t>
            </a:r>
          </a:p>
          <a:p>
            <a:endParaRPr lang="de-DE" sz="1920" dirty="0"/>
          </a:p>
          <a:p>
            <a:pPr marL="0" indent="0">
              <a:buNone/>
            </a:pPr>
            <a:r>
              <a:rPr lang="de-DE" sz="1920" dirty="0" err="1"/>
              <a:t>Endsley</a:t>
            </a:r>
            <a:r>
              <a:rPr lang="de-DE" sz="1920" dirty="0"/>
              <a:t> (</a:t>
            </a:r>
            <a:r>
              <a:rPr lang="de-DE" sz="1920" dirty="0" err="1"/>
              <a:t>since</a:t>
            </a:r>
            <a:r>
              <a:rPr lang="de-DE" sz="1920" dirty="0"/>
              <a:t> 2014)</a:t>
            </a:r>
            <a:endParaRPr lang="nb-NO" sz="1920" dirty="0"/>
          </a:p>
        </p:txBody>
      </p:sp>
    </p:spTree>
    <p:custDataLst>
      <p:custData r:id="rId1"/>
      <p:tags r:id="rId2"/>
    </p:custDataLst>
    <p:extLst>
      <p:ext uri="{BB962C8B-B14F-4D97-AF65-F5344CB8AC3E}">
        <p14:creationId xmlns:p14="http://schemas.microsoft.com/office/powerpoint/2010/main" val="179977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791210"/>
          </a:xfrm>
        </p:spPr>
        <p:txBody>
          <a:bodyPr>
            <a:normAutofit fontScale="90000"/>
          </a:bodyPr>
          <a:lstStyle/>
          <a:p>
            <a:r>
              <a:rPr lang="de-DE" dirty="0"/>
              <a:t>SA-</a:t>
            </a:r>
            <a:r>
              <a:rPr lang="de-DE" dirty="0" err="1"/>
              <a:t>improving</a:t>
            </a:r>
            <a:r>
              <a:rPr lang="de-DE" dirty="0"/>
              <a:t> </a:t>
            </a:r>
            <a:r>
              <a:rPr lang="de-DE" dirty="0" err="1"/>
              <a:t>visualizations</a:t>
            </a:r>
            <a:r>
              <a:rPr lang="de-DE" dirty="0"/>
              <a:t>: a </a:t>
            </a:r>
            <a:r>
              <a:rPr lang="de-DE" dirty="0">
                <a:hlinkClick r:id="rId5"/>
              </a:rPr>
              <a:t>SCADA-</a:t>
            </a:r>
            <a:r>
              <a:rPr lang="de-DE" dirty="0" err="1">
                <a:hlinkClick r:id="rId5"/>
              </a:rPr>
              <a:t>example</a:t>
            </a:r>
            <a:endParaRPr lang="nb-NO" dirty="0"/>
          </a:p>
        </p:txBody>
      </p:sp>
      <p:pic>
        <p:nvPicPr>
          <p:cNvPr id="5" name="Plassholder for innhold 4"/>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06400" y="1556229"/>
            <a:ext cx="13290773" cy="5799611"/>
          </a:xfrm>
        </p:spPr>
      </p:pic>
      <p:sp>
        <p:nvSpPr>
          <p:cNvPr id="6" name="Ellipse 5"/>
          <p:cNvSpPr/>
          <p:nvPr/>
        </p:nvSpPr>
        <p:spPr>
          <a:xfrm>
            <a:off x="406401" y="1452880"/>
            <a:ext cx="2631439"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7" name="Ellipse 6"/>
          <p:cNvSpPr/>
          <p:nvPr/>
        </p:nvSpPr>
        <p:spPr>
          <a:xfrm>
            <a:off x="2545080" y="3895129"/>
            <a:ext cx="1280160" cy="4918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8" name="Ellipse 7"/>
          <p:cNvSpPr/>
          <p:nvPr/>
        </p:nvSpPr>
        <p:spPr>
          <a:xfrm>
            <a:off x="4043680" y="3826112"/>
            <a:ext cx="1381760"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9" name="Ellipse 8"/>
          <p:cNvSpPr/>
          <p:nvPr/>
        </p:nvSpPr>
        <p:spPr>
          <a:xfrm>
            <a:off x="6278880" y="3832066"/>
            <a:ext cx="1259842"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Tree>
    <p:custDataLst>
      <p:custData r:id="rId1"/>
      <p:tags r:id="rId2"/>
    </p:custDataLst>
    <p:extLst>
      <p:ext uri="{BB962C8B-B14F-4D97-AF65-F5344CB8AC3E}">
        <p14:creationId xmlns:p14="http://schemas.microsoft.com/office/powerpoint/2010/main" val="1943646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CE4492-81C9-601F-88E2-999B11A81E3E}"/>
              </a:ext>
            </a:extLst>
          </p:cNvPr>
          <p:cNvSpPr>
            <a:spLocks noGrp="1"/>
          </p:cNvSpPr>
          <p:nvPr>
            <p:ph type="body" sz="quarter" idx="13"/>
          </p:nvPr>
        </p:nvSpPr>
        <p:spPr/>
        <p:txBody>
          <a:bodyPr/>
          <a:lstStyle/>
          <a:p>
            <a:endParaRPr lang="nb-NO" dirty="0"/>
          </a:p>
        </p:txBody>
      </p:sp>
      <p:sp>
        <p:nvSpPr>
          <p:cNvPr id="6" name="Text Placeholder 5">
            <a:extLst>
              <a:ext uri="{FF2B5EF4-FFF2-40B4-BE49-F238E27FC236}">
                <a16:creationId xmlns:a16="http://schemas.microsoft.com/office/drawing/2014/main" id="{E7F55C89-3AA0-92C5-7928-F6B538D64F7F}"/>
              </a:ext>
            </a:extLst>
          </p:cNvPr>
          <p:cNvSpPr>
            <a:spLocks noGrp="1"/>
          </p:cNvSpPr>
          <p:nvPr>
            <p:ph type="body" sz="quarter" idx="14"/>
          </p:nvPr>
        </p:nvSpPr>
        <p:spPr>
          <a:xfrm>
            <a:off x="1757306" y="3635056"/>
            <a:ext cx="8409875" cy="3242070"/>
          </a:xfrm>
        </p:spPr>
        <p:txBody>
          <a:bodyPr/>
          <a:lstStyle/>
          <a:p>
            <a:r>
              <a:rPr lang="en-US" dirty="0"/>
              <a:t>first study comparing the e􀀀</a:t>
            </a:r>
            <a:r>
              <a:rPr lang="en-US" dirty="0" err="1"/>
              <a:t>ect</a:t>
            </a:r>
            <a:r>
              <a:rPr lang="en-US" dirty="0"/>
              <a:t> of 3D mixed reality and 2D visualizations of network topology on dyadic cyber team communication and cyber situational awareness. Using 3D mixed reality visualizations resulted in better cyber situational awareness and team communication.</a:t>
            </a:r>
            <a:endParaRPr lang="nb-NO" dirty="0"/>
          </a:p>
        </p:txBody>
      </p:sp>
      <p:pic>
        <p:nvPicPr>
          <p:cNvPr id="8" name="Picture 7">
            <a:extLst>
              <a:ext uri="{FF2B5EF4-FFF2-40B4-BE49-F238E27FC236}">
                <a16:creationId xmlns:a16="http://schemas.microsoft.com/office/drawing/2014/main" id="{ACC5868E-6FE6-DD69-03AE-46DA2106A5F9}"/>
              </a:ext>
            </a:extLst>
          </p:cNvPr>
          <p:cNvPicPr>
            <a:picLocks noChangeAspect="1"/>
          </p:cNvPicPr>
          <p:nvPr/>
        </p:nvPicPr>
        <p:blipFill>
          <a:blip r:embed="rId2"/>
          <a:stretch>
            <a:fillRect/>
          </a:stretch>
        </p:blipFill>
        <p:spPr>
          <a:xfrm>
            <a:off x="285791" y="228361"/>
            <a:ext cx="6824663" cy="3452341"/>
          </a:xfrm>
          <a:prstGeom prst="rect">
            <a:avLst/>
          </a:prstGeom>
        </p:spPr>
      </p:pic>
      <p:pic>
        <p:nvPicPr>
          <p:cNvPr id="10" name="Picture 9">
            <a:extLst>
              <a:ext uri="{FF2B5EF4-FFF2-40B4-BE49-F238E27FC236}">
                <a16:creationId xmlns:a16="http://schemas.microsoft.com/office/drawing/2014/main" id="{A885DE32-FDD6-4C95-4A76-45F9DFE8E4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7306" y="442427"/>
            <a:ext cx="9728353" cy="6463282"/>
          </a:xfrm>
          <a:prstGeom prst="rect">
            <a:avLst/>
          </a:prstGeom>
        </p:spPr>
      </p:pic>
      <p:pic>
        <p:nvPicPr>
          <p:cNvPr id="12" name="Picture 11">
            <a:extLst>
              <a:ext uri="{FF2B5EF4-FFF2-40B4-BE49-F238E27FC236}">
                <a16:creationId xmlns:a16="http://schemas.microsoft.com/office/drawing/2014/main" id="{51CBB104-C303-7C6D-5DED-8678C39254A7}"/>
              </a:ext>
            </a:extLst>
          </p:cNvPr>
          <p:cNvPicPr>
            <a:picLocks noChangeAspect="1"/>
          </p:cNvPicPr>
          <p:nvPr/>
        </p:nvPicPr>
        <p:blipFill>
          <a:blip r:embed="rId4"/>
          <a:stretch>
            <a:fillRect/>
          </a:stretch>
        </p:blipFill>
        <p:spPr>
          <a:xfrm>
            <a:off x="2868532" y="603775"/>
            <a:ext cx="9728287" cy="7201906"/>
          </a:xfrm>
          <a:prstGeom prst="rect">
            <a:avLst/>
          </a:prstGeom>
        </p:spPr>
      </p:pic>
    </p:spTree>
    <p:extLst>
      <p:ext uri="{BB962C8B-B14F-4D97-AF65-F5344CB8AC3E}">
        <p14:creationId xmlns:p14="http://schemas.microsoft.com/office/powerpoint/2010/main" val="14949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4444" y="658368"/>
            <a:ext cx="11452086" cy="1426464"/>
          </a:xfrm>
        </p:spPr>
        <p:txBody>
          <a:bodyPr>
            <a:normAutofit/>
          </a:bodyPr>
          <a:lstStyle/>
          <a:p>
            <a:r>
              <a:rPr lang="de-DE" sz="4920">
                <a:solidFill>
                  <a:schemeClr val="tx1">
                    <a:lumMod val="85000"/>
                    <a:lumOff val="15000"/>
                  </a:schemeClr>
                </a:solidFill>
              </a:rPr>
              <a:t>Summary: Principles of SA-centered design</a:t>
            </a:r>
            <a:endParaRPr lang="nb-NO" sz="4920">
              <a:solidFill>
                <a:schemeClr val="tx1">
                  <a:lumMod val="85000"/>
                  <a:lumOff val="15000"/>
                </a:schemeClr>
              </a:solidFill>
            </a:endParaRPr>
          </a:p>
        </p:txBody>
      </p:sp>
      <p:sp>
        <p:nvSpPr>
          <p:cNvPr id="3" name="Plassholder for innhold 2"/>
          <p:cNvSpPr>
            <a:spLocks noGrp="1"/>
          </p:cNvSpPr>
          <p:nvPr>
            <p:ph idx="1"/>
          </p:nvPr>
        </p:nvSpPr>
        <p:spPr>
          <a:xfrm>
            <a:off x="2349585" y="2918119"/>
            <a:ext cx="9931231" cy="3984037"/>
          </a:xfrm>
        </p:spPr>
        <p:txBody>
          <a:bodyPr anchor="ctr">
            <a:normAutofit/>
          </a:bodyPr>
          <a:lstStyle/>
          <a:p>
            <a:r>
              <a:rPr lang="de-DE" sz="1560">
                <a:solidFill>
                  <a:schemeClr val="tx1">
                    <a:lumMod val="85000"/>
                    <a:lumOff val="15000"/>
                  </a:schemeClr>
                </a:solidFill>
              </a:rPr>
              <a:t>Organize technology around the user‘s goals, tasks, and abilities.</a:t>
            </a:r>
          </a:p>
          <a:p>
            <a:pPr lvl="1"/>
            <a:r>
              <a:rPr lang="de-DE" sz="1560">
                <a:solidFill>
                  <a:schemeClr val="tx1">
                    <a:lumMod val="85000"/>
                    <a:lumOff val="15000"/>
                  </a:schemeClr>
                </a:solidFill>
              </a:rPr>
              <a:t>Interfaces and capabilities need to be designed to support the changing goals of the operator in a dynamic fashion.</a:t>
            </a:r>
            <a:br>
              <a:rPr lang="de-DE" sz="1560">
                <a:solidFill>
                  <a:schemeClr val="tx1">
                    <a:lumMod val="85000"/>
                    <a:lumOff val="15000"/>
                  </a:schemeClr>
                </a:solidFill>
              </a:rPr>
            </a:br>
            <a:endParaRPr lang="de-DE" sz="1560">
              <a:solidFill>
                <a:schemeClr val="tx1">
                  <a:lumMod val="85000"/>
                  <a:lumOff val="15000"/>
                </a:schemeClr>
              </a:solidFill>
            </a:endParaRPr>
          </a:p>
          <a:p>
            <a:r>
              <a:rPr lang="de-DE" sz="1560">
                <a:solidFill>
                  <a:schemeClr val="tx1">
                    <a:lumMod val="85000"/>
                    <a:lumOff val="15000"/>
                  </a:schemeClr>
                </a:solidFill>
              </a:rPr>
              <a:t>Technology should be organized around the way users process information and make decisions.</a:t>
            </a:r>
          </a:p>
          <a:p>
            <a:pPr lvl="1"/>
            <a:r>
              <a:rPr lang="de-DE" sz="1560">
                <a:solidFill>
                  <a:schemeClr val="tx1">
                    <a:lumMod val="85000"/>
                    <a:lumOff val="15000"/>
                  </a:schemeClr>
                </a:solidFill>
              </a:rPr>
              <a:t>Before decisions are made in complex domains, users try to achieve understanding of the situation as a whole. Goes beyond simply perceiving state of environment, there must be understanding of its meaning in light of current goals.</a:t>
            </a:r>
            <a:br>
              <a:rPr lang="de-DE" sz="1560">
                <a:solidFill>
                  <a:schemeClr val="tx1">
                    <a:lumMod val="85000"/>
                    <a:lumOff val="15000"/>
                  </a:schemeClr>
                </a:solidFill>
              </a:rPr>
            </a:br>
            <a:endParaRPr lang="de-DE" sz="1560">
              <a:solidFill>
                <a:schemeClr val="tx1">
                  <a:lumMod val="85000"/>
                  <a:lumOff val="15000"/>
                </a:schemeClr>
              </a:solidFill>
            </a:endParaRPr>
          </a:p>
          <a:p>
            <a:r>
              <a:rPr lang="de-DE" sz="1560">
                <a:solidFill>
                  <a:schemeClr val="tx1">
                    <a:lumMod val="85000"/>
                    <a:lumOff val="15000"/>
                  </a:schemeClr>
                </a:solidFill>
              </a:rPr>
              <a:t>Technology must keep the user in control and aware of the state of the system</a:t>
            </a:r>
          </a:p>
          <a:p>
            <a:pPr lvl="1"/>
            <a:r>
              <a:rPr lang="de-DE" sz="1560">
                <a:solidFill>
                  <a:schemeClr val="tx1">
                    <a:lumMod val="85000"/>
                    <a:lumOff val="15000"/>
                  </a:schemeClr>
                </a:solidFill>
              </a:rPr>
              <a:t>High levels of automation -&gt; user put out of loop -&gt; SA compromised and prolonged take-over time. Involvement should be kept sufficiently high or interface designed to allow for SA maintenance or regaining SA.</a:t>
            </a:r>
          </a:p>
          <a:p>
            <a:r>
              <a:rPr lang="de-DE" sz="1560">
                <a:solidFill>
                  <a:schemeClr val="tx1">
                    <a:lumMod val="85000"/>
                    <a:lumOff val="15000"/>
                  </a:schemeClr>
                </a:solidFill>
              </a:rPr>
              <a:t>Technology can aid in organizing and making information available to users</a:t>
            </a:r>
          </a:p>
          <a:p>
            <a:endParaRPr lang="nb-NO" sz="1560">
              <a:solidFill>
                <a:schemeClr val="tx1">
                  <a:lumMod val="85000"/>
                  <a:lumOff val="15000"/>
                </a:schemeClr>
              </a:solidFill>
            </a:endParaRPr>
          </a:p>
        </p:txBody>
      </p:sp>
    </p:spTree>
    <p:custDataLst>
      <p:custData r:id="rId1"/>
      <p:tags r:id="rId2"/>
    </p:custDataLst>
    <p:extLst>
      <p:ext uri="{BB962C8B-B14F-4D97-AF65-F5344CB8AC3E}">
        <p14:creationId xmlns:p14="http://schemas.microsoft.com/office/powerpoint/2010/main" val="18936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3FC1F-178A-C5BC-E434-A37D5FF7785A}"/>
              </a:ext>
            </a:extLst>
          </p:cNvPr>
          <p:cNvSpPr>
            <a:spLocks noGrp="1"/>
          </p:cNvSpPr>
          <p:nvPr>
            <p:ph type="title"/>
          </p:nvPr>
        </p:nvSpPr>
        <p:spPr/>
        <p:txBody>
          <a:bodyPr/>
          <a:lstStyle/>
          <a:p>
            <a:pPr algn="ctr"/>
            <a:r>
              <a:rPr lang="nb-NO" dirty="0"/>
              <a:t>Communication of RCP</a:t>
            </a:r>
            <a:endParaRPr lang="et-EE" dirty="0"/>
          </a:p>
        </p:txBody>
      </p:sp>
      <p:sp>
        <p:nvSpPr>
          <p:cNvPr id="5" name="Text Placeholder 4">
            <a:extLst>
              <a:ext uri="{FF2B5EF4-FFF2-40B4-BE49-F238E27FC236}">
                <a16:creationId xmlns:a16="http://schemas.microsoft.com/office/drawing/2014/main" id="{A87AA7A4-BDE3-4143-4B28-B0C07B9005BF}"/>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3993261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35</a:t>
            </a:fld>
            <a:endParaRPr lang="nb-NO">
              <a:solidFill>
                <a:prstClr val="black">
                  <a:tint val="75000"/>
                </a:prstClr>
              </a:solidFill>
              <a:latin typeface="Calibri" pitchFamily="34" charset="0"/>
            </a:endParaRPr>
          </a:p>
        </p:txBody>
      </p:sp>
      <p:sp>
        <p:nvSpPr>
          <p:cNvPr id="1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Current</a:t>
            </a:r>
            <a:r>
              <a:rPr lang="nb-NO" sz="3200" dirty="0">
                <a:solidFill>
                  <a:prstClr val="black"/>
                </a:solidFill>
                <a:latin typeface="Helvetica Neue" charset="0"/>
                <a:ea typeface="Helvetica Neue" charset="0"/>
                <a:cs typeface="Helvetica Neue" charset="0"/>
              </a:rPr>
              <a:t> problems </a:t>
            </a:r>
            <a:r>
              <a:rPr lang="nb-NO" sz="3200" dirty="0" err="1">
                <a:solidFill>
                  <a:prstClr val="black"/>
                </a:solidFill>
                <a:latin typeface="Helvetica Neue" charset="0"/>
                <a:ea typeface="Helvetica Neue" charset="0"/>
                <a:cs typeface="Helvetica Neue" charset="0"/>
              </a:rPr>
              <a:t>facing</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the</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field</a:t>
            </a:r>
            <a:r>
              <a:rPr lang="nb-NO" sz="3200" dirty="0">
                <a:solidFill>
                  <a:prstClr val="black"/>
                </a:solidFill>
                <a:latin typeface="Helvetica Neue" charset="0"/>
                <a:ea typeface="Helvetica Neue" charset="0"/>
                <a:cs typeface="Helvetica Neue" charset="0"/>
              </a:rPr>
              <a:t> and </a:t>
            </a:r>
            <a:r>
              <a:rPr lang="nb-NO" sz="3200" dirty="0" err="1">
                <a:solidFill>
                  <a:prstClr val="black"/>
                </a:solidFill>
                <a:latin typeface="Helvetica Neue" charset="0"/>
                <a:ea typeface="Helvetica Neue" charset="0"/>
                <a:cs typeface="Helvetica Neue" charset="0"/>
              </a:rPr>
              <a:t>scientific</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literature</a:t>
            </a:r>
            <a:r>
              <a:rPr lang="nb-NO" sz="3200" dirty="0">
                <a:solidFill>
                  <a:prstClr val="black"/>
                </a:solidFill>
                <a:latin typeface="Helvetica Neue" charset="0"/>
                <a:ea typeface="Helvetica Neue" charset="0"/>
                <a:cs typeface="Helvetica Neue" charset="0"/>
              </a:rPr>
              <a:t> </a:t>
            </a:r>
          </a:p>
        </p:txBody>
      </p:sp>
      <p:sp>
        <p:nvSpPr>
          <p:cNvPr id="2" name="TekstSylinder 1"/>
          <p:cNvSpPr txBox="1"/>
          <p:nvPr/>
        </p:nvSpPr>
        <p:spPr>
          <a:xfrm>
            <a:off x="1092651" y="1592678"/>
            <a:ext cx="10766602" cy="353943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Knowledge gap </a:t>
            </a:r>
            <a:r>
              <a:rPr lang="nb-NO" sz="2240" dirty="0" err="1">
                <a:solidFill>
                  <a:prstClr val="black"/>
                </a:solidFill>
                <a:latin typeface="Calibri" pitchFamily="34" charset="0"/>
              </a:rPr>
              <a:t>between</a:t>
            </a:r>
            <a:r>
              <a:rPr lang="nb-NO" sz="2240" dirty="0">
                <a:solidFill>
                  <a:prstClr val="black"/>
                </a:solidFill>
                <a:latin typeface="Calibri" pitchFamily="34" charset="0"/>
              </a:rPr>
              <a:t> </a:t>
            </a:r>
            <a:r>
              <a:rPr lang="nb-NO" sz="2240" dirty="0" err="1">
                <a:solidFill>
                  <a:prstClr val="black"/>
                </a:solidFill>
                <a:latin typeface="Calibri" pitchFamily="34" charset="0"/>
              </a:rPr>
              <a:t>COs</a:t>
            </a:r>
            <a:r>
              <a:rPr lang="nb-NO" sz="2240" dirty="0">
                <a:solidFill>
                  <a:prstClr val="black"/>
                </a:solidFill>
                <a:latin typeface="Calibri" pitchFamily="34" charset="0"/>
              </a:rPr>
              <a:t> and </a:t>
            </a:r>
            <a:r>
              <a:rPr lang="nb-NO" sz="2240" dirty="0" err="1">
                <a:solidFill>
                  <a:prstClr val="black"/>
                </a:solidFill>
                <a:latin typeface="Calibri" pitchFamily="34" charset="0"/>
              </a:rPr>
              <a:t>decision</a:t>
            </a:r>
            <a:r>
              <a:rPr lang="nb-NO" sz="2240" dirty="0">
                <a:solidFill>
                  <a:prstClr val="black"/>
                </a:solidFill>
                <a:latin typeface="Calibri" pitchFamily="34" charset="0"/>
              </a:rPr>
              <a:t>-makers.</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High </a:t>
            </a:r>
            <a:r>
              <a:rPr lang="nb-NO" sz="2240" dirty="0" err="1">
                <a:solidFill>
                  <a:prstClr val="black"/>
                </a:solidFill>
                <a:latin typeface="Calibri" pitchFamily="34" charset="0"/>
              </a:rPr>
              <a:t>levels</a:t>
            </a:r>
            <a:r>
              <a:rPr lang="nb-NO" sz="2240" dirty="0">
                <a:solidFill>
                  <a:prstClr val="black"/>
                </a:solidFill>
                <a:latin typeface="Calibri" pitchFamily="34" charset="0"/>
              </a:rPr>
              <a:t> of </a:t>
            </a:r>
            <a:r>
              <a:rPr lang="nb-NO" sz="2240" dirty="0" err="1">
                <a:solidFill>
                  <a:prstClr val="black"/>
                </a:solidFill>
                <a:latin typeface="Calibri" pitchFamily="34" charset="0"/>
              </a:rPr>
              <a:t>situational</a:t>
            </a:r>
            <a:r>
              <a:rPr lang="nb-NO" sz="2240" dirty="0">
                <a:solidFill>
                  <a:prstClr val="black"/>
                </a:solidFill>
                <a:latin typeface="Calibri" pitchFamily="34" charset="0"/>
              </a:rPr>
              <a:t> </a:t>
            </a:r>
            <a:r>
              <a:rPr lang="nb-NO" sz="2240" dirty="0" err="1">
                <a:solidFill>
                  <a:prstClr val="black"/>
                </a:solidFill>
                <a:latin typeface="Calibri" pitchFamily="34" charset="0"/>
              </a:rPr>
              <a:t>uncertainty</a:t>
            </a:r>
            <a:r>
              <a:rPr lang="nb-NO" sz="2240" dirty="0">
                <a:solidFill>
                  <a:prstClr val="black"/>
                </a:solidFill>
                <a:latin typeface="Calibri" pitchFamily="34" charset="0"/>
              </a:rPr>
              <a:t> </a:t>
            </a:r>
            <a:r>
              <a:rPr lang="nb-NO" sz="2240" dirty="0" err="1">
                <a:solidFill>
                  <a:prstClr val="black"/>
                </a:solidFill>
                <a:latin typeface="Calibri" pitchFamily="34" charset="0"/>
              </a:rPr>
              <a:t>impedes</a:t>
            </a:r>
            <a:r>
              <a:rPr lang="nb-NO" sz="2240" dirty="0">
                <a:solidFill>
                  <a:prstClr val="black"/>
                </a:solidFill>
                <a:latin typeface="Calibri" pitchFamily="34" charset="0"/>
              </a:rPr>
              <a:t> </a:t>
            </a:r>
            <a:r>
              <a:rPr lang="nb-NO" sz="2240" dirty="0" err="1">
                <a:solidFill>
                  <a:prstClr val="black"/>
                </a:solidFill>
                <a:latin typeface="Calibri" pitchFamily="34" charset="0"/>
              </a:rPr>
              <a:t>communication</a:t>
            </a:r>
            <a:r>
              <a:rPr lang="nb-NO" sz="2240" dirty="0">
                <a:solidFill>
                  <a:prstClr val="black"/>
                </a:solidFill>
                <a:latin typeface="Calibri" pitchFamily="34" charset="0"/>
              </a:rPr>
              <a:t> and </a:t>
            </a:r>
            <a:r>
              <a:rPr lang="nb-NO" sz="2240" dirty="0" err="1">
                <a:solidFill>
                  <a:prstClr val="black"/>
                </a:solidFill>
                <a:latin typeface="Calibri" pitchFamily="34" charset="0"/>
              </a:rPr>
              <a:t>decision-making</a:t>
            </a:r>
            <a:r>
              <a:rPr lang="nb-NO" sz="2240" dirty="0">
                <a:solidFill>
                  <a:prstClr val="black"/>
                </a:solidFill>
                <a:latin typeface="Calibri" pitchFamily="34" charset="0"/>
              </a:rPr>
              <a:t>.</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How cyber </a:t>
            </a:r>
            <a:r>
              <a:rPr lang="nb-NO" sz="2240" dirty="0" err="1">
                <a:solidFill>
                  <a:prstClr val="black"/>
                </a:solidFill>
                <a:latin typeface="Calibri" pitchFamily="34" charset="0"/>
              </a:rPr>
              <a:t>threats</a:t>
            </a:r>
            <a:r>
              <a:rPr lang="nb-NO" sz="2240" dirty="0">
                <a:solidFill>
                  <a:prstClr val="black"/>
                </a:solidFill>
                <a:latin typeface="Calibri" pitchFamily="34" charset="0"/>
              </a:rPr>
              <a:t> </a:t>
            </a:r>
            <a:r>
              <a:rPr lang="nb-NO" sz="2240" dirty="0" err="1">
                <a:solidFill>
                  <a:prstClr val="black"/>
                </a:solidFill>
                <a:latin typeface="Calibri" pitchFamily="34" charset="0"/>
              </a:rPr>
              <a:t>are</a:t>
            </a:r>
            <a:r>
              <a:rPr lang="nb-NO" sz="2240" dirty="0">
                <a:solidFill>
                  <a:prstClr val="black"/>
                </a:solidFill>
                <a:latin typeface="Calibri" pitchFamily="34" charset="0"/>
              </a:rPr>
              <a:t> </a:t>
            </a:r>
            <a:r>
              <a:rPr lang="nb-NO" sz="2240" dirty="0" err="1">
                <a:solidFill>
                  <a:prstClr val="black"/>
                </a:solidFill>
                <a:latin typeface="Calibri" pitchFamily="34" charset="0"/>
              </a:rPr>
              <a:t>communicated</a:t>
            </a:r>
            <a:r>
              <a:rPr lang="nb-NO" sz="2240" dirty="0">
                <a:solidFill>
                  <a:prstClr val="black"/>
                </a:solidFill>
                <a:latin typeface="Calibri" pitchFamily="34" charset="0"/>
              </a:rPr>
              <a:t> and </a:t>
            </a:r>
            <a:r>
              <a:rPr lang="nb-NO" sz="2240" dirty="0" err="1">
                <a:solidFill>
                  <a:prstClr val="black"/>
                </a:solidFill>
                <a:latin typeface="Calibri" pitchFamily="34" charset="0"/>
              </a:rPr>
              <a:t>acted</a:t>
            </a:r>
            <a:r>
              <a:rPr lang="nb-NO" sz="2240" dirty="0">
                <a:solidFill>
                  <a:prstClr val="black"/>
                </a:solidFill>
                <a:latin typeface="Calibri" pitchFamily="34" charset="0"/>
              </a:rPr>
              <a:t> </a:t>
            </a:r>
            <a:r>
              <a:rPr lang="nb-NO" sz="2240" dirty="0" err="1">
                <a:solidFill>
                  <a:prstClr val="black"/>
                </a:solidFill>
                <a:latin typeface="Calibri" pitchFamily="34" charset="0"/>
              </a:rPr>
              <a:t>upon</a:t>
            </a:r>
            <a:r>
              <a:rPr lang="nb-NO" sz="2240" dirty="0">
                <a:solidFill>
                  <a:prstClr val="black"/>
                </a:solidFill>
                <a:latin typeface="Calibri" pitchFamily="34" charset="0"/>
              </a:rPr>
              <a:t> in </a:t>
            </a:r>
            <a:r>
              <a:rPr lang="nb-NO" sz="2240" dirty="0" err="1">
                <a:solidFill>
                  <a:prstClr val="black"/>
                </a:solidFill>
                <a:latin typeface="Calibri" pitchFamily="34" charset="0"/>
              </a:rPr>
              <a:t>the</a:t>
            </a:r>
            <a:r>
              <a:rPr lang="nb-NO" sz="2240" dirty="0">
                <a:solidFill>
                  <a:prstClr val="black"/>
                </a:solidFill>
                <a:latin typeface="Calibri" pitchFamily="34" charset="0"/>
              </a:rPr>
              <a:t> </a:t>
            </a:r>
            <a:r>
              <a:rPr lang="nb-NO" sz="2240" dirty="0" err="1">
                <a:solidFill>
                  <a:prstClr val="black"/>
                </a:solidFill>
                <a:latin typeface="Calibri" pitchFamily="34" charset="0"/>
              </a:rPr>
              <a:t>physical</a:t>
            </a:r>
            <a:r>
              <a:rPr lang="nb-NO" sz="2240" dirty="0">
                <a:solidFill>
                  <a:prstClr val="black"/>
                </a:solidFill>
                <a:latin typeface="Calibri" pitchFamily="34" charset="0"/>
              </a:rPr>
              <a:t> </a:t>
            </a:r>
            <a:r>
              <a:rPr lang="nb-NO" sz="2240" dirty="0" err="1">
                <a:solidFill>
                  <a:prstClr val="black"/>
                </a:solidFill>
                <a:latin typeface="Calibri" pitchFamily="34" charset="0"/>
              </a:rPr>
              <a:t>world</a:t>
            </a:r>
            <a:br>
              <a:rPr lang="nb-NO" sz="2240" dirty="0">
                <a:solidFill>
                  <a:prstClr val="black"/>
                </a:solidFill>
                <a:latin typeface="Calibri" pitchFamily="34" charset="0"/>
              </a:rPr>
            </a:br>
            <a:r>
              <a:rPr lang="nb-NO" sz="2240" dirty="0">
                <a:solidFill>
                  <a:prstClr val="black"/>
                </a:solidFill>
                <a:latin typeface="Calibri" pitchFamily="34" charset="0"/>
              </a:rPr>
              <a:t>is not </a:t>
            </a:r>
            <a:r>
              <a:rPr lang="nb-NO" sz="2240" dirty="0" err="1">
                <a:solidFill>
                  <a:prstClr val="black"/>
                </a:solidFill>
                <a:latin typeface="Calibri" pitchFamily="34" charset="0"/>
              </a:rPr>
              <a:t>well</a:t>
            </a:r>
            <a:r>
              <a:rPr lang="nb-NO" sz="2240" dirty="0">
                <a:solidFill>
                  <a:prstClr val="black"/>
                </a:solidFill>
                <a:latin typeface="Calibri" pitchFamily="34" charset="0"/>
              </a:rPr>
              <a:t> </a:t>
            </a:r>
            <a:r>
              <a:rPr lang="nb-NO" sz="2240" dirty="0" err="1">
                <a:solidFill>
                  <a:prstClr val="black"/>
                </a:solidFill>
                <a:latin typeface="Calibri" pitchFamily="34" charset="0"/>
              </a:rPr>
              <a:t>understood</a:t>
            </a:r>
            <a:r>
              <a:rPr lang="nb-NO" sz="2240" dirty="0">
                <a:solidFill>
                  <a:prstClr val="black"/>
                </a:solidFill>
                <a:latin typeface="Calibri" pitchFamily="34" charset="0"/>
              </a:rPr>
              <a:t>.</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No </a:t>
            </a:r>
            <a:r>
              <a:rPr lang="nb-NO" sz="2240" dirty="0" err="1">
                <a:solidFill>
                  <a:prstClr val="black"/>
                </a:solidFill>
                <a:latin typeface="Calibri" pitchFamily="34" charset="0"/>
              </a:rPr>
              <a:t>established</a:t>
            </a:r>
            <a:r>
              <a:rPr lang="nb-NO" sz="2240" dirty="0">
                <a:solidFill>
                  <a:prstClr val="black"/>
                </a:solidFill>
                <a:latin typeface="Calibri" pitchFamily="34" charset="0"/>
              </a:rPr>
              <a:t> </a:t>
            </a:r>
            <a:r>
              <a:rPr lang="nb-NO" sz="2240" dirty="0" err="1">
                <a:solidFill>
                  <a:prstClr val="black"/>
                </a:solidFill>
                <a:latin typeface="Calibri" pitchFamily="34" charset="0"/>
              </a:rPr>
              <a:t>common</a:t>
            </a:r>
            <a:r>
              <a:rPr lang="nb-NO" sz="2240" dirty="0">
                <a:solidFill>
                  <a:prstClr val="black"/>
                </a:solidFill>
                <a:latin typeface="Calibri" pitchFamily="34" charset="0"/>
              </a:rPr>
              <a:t> best </a:t>
            </a:r>
            <a:r>
              <a:rPr lang="nb-NO" sz="2240" dirty="0" err="1">
                <a:solidFill>
                  <a:prstClr val="black"/>
                </a:solidFill>
                <a:latin typeface="Calibri" pitchFamily="34" charset="0"/>
              </a:rPr>
              <a:t>practices</a:t>
            </a:r>
            <a:r>
              <a:rPr lang="nb-NO" sz="2240" dirty="0">
                <a:solidFill>
                  <a:prstClr val="black"/>
                </a:solidFill>
                <a:latin typeface="Calibri" pitchFamily="34" charset="0"/>
              </a:rPr>
              <a:t> for </a:t>
            </a:r>
            <a:r>
              <a:rPr lang="nb-NO" sz="2240" dirty="0" err="1">
                <a:solidFill>
                  <a:prstClr val="black"/>
                </a:solidFill>
                <a:latin typeface="Calibri" pitchFamily="34" charset="0"/>
              </a:rPr>
              <a:t>communication</a:t>
            </a:r>
            <a:r>
              <a:rPr lang="nb-NO" sz="2240" dirty="0">
                <a:solidFill>
                  <a:prstClr val="black"/>
                </a:solidFill>
                <a:latin typeface="Calibri" pitchFamily="34" charset="0"/>
              </a:rPr>
              <a:t>. </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Human </a:t>
            </a:r>
            <a:r>
              <a:rPr lang="nb-NO" sz="2240" dirty="0" err="1">
                <a:solidFill>
                  <a:prstClr val="black"/>
                </a:solidFill>
                <a:latin typeface="Calibri" pitchFamily="34" charset="0"/>
              </a:rPr>
              <a:t>factors</a:t>
            </a:r>
            <a:r>
              <a:rPr lang="nb-NO" sz="2240" dirty="0">
                <a:solidFill>
                  <a:prstClr val="black"/>
                </a:solidFill>
                <a:latin typeface="Calibri" pitchFamily="34" charset="0"/>
              </a:rPr>
              <a:t> in cybersecurity have </a:t>
            </a:r>
            <a:r>
              <a:rPr lang="nb-NO" sz="2240" dirty="0" err="1">
                <a:solidFill>
                  <a:prstClr val="black"/>
                </a:solidFill>
                <a:latin typeface="Calibri" pitchFamily="34" charset="0"/>
              </a:rPr>
              <a:t>been</a:t>
            </a:r>
            <a:r>
              <a:rPr lang="nb-NO" sz="2240" dirty="0">
                <a:solidFill>
                  <a:prstClr val="black"/>
                </a:solidFill>
                <a:latin typeface="Calibri" pitchFamily="34" charset="0"/>
              </a:rPr>
              <a:t> </a:t>
            </a:r>
            <a:r>
              <a:rPr lang="nb-NO" sz="2240" dirty="0" err="1">
                <a:solidFill>
                  <a:prstClr val="black"/>
                </a:solidFill>
                <a:latin typeface="Calibri" pitchFamily="34" charset="0"/>
              </a:rPr>
              <a:t>ignored</a:t>
            </a:r>
            <a:r>
              <a:rPr lang="nb-NO" sz="2240" dirty="0">
                <a:solidFill>
                  <a:prstClr val="black"/>
                </a:solidFill>
                <a:latin typeface="Calibri" pitchFamily="34" charset="0"/>
              </a:rPr>
              <a:t> for a </a:t>
            </a:r>
            <a:r>
              <a:rPr lang="nb-NO" sz="2240" dirty="0" err="1">
                <a:solidFill>
                  <a:prstClr val="black"/>
                </a:solidFill>
                <a:latin typeface="Calibri" pitchFamily="34" charset="0"/>
              </a:rPr>
              <a:t>long</a:t>
            </a:r>
            <a:r>
              <a:rPr lang="nb-NO" sz="2240" dirty="0">
                <a:solidFill>
                  <a:prstClr val="black"/>
                </a:solidFill>
                <a:latin typeface="Calibri" pitchFamily="34" charset="0"/>
              </a:rPr>
              <a:t> time = </a:t>
            </a:r>
            <a:r>
              <a:rPr lang="nb-NO" sz="2240" dirty="0" err="1">
                <a:solidFill>
                  <a:prstClr val="black"/>
                </a:solidFill>
                <a:latin typeface="Calibri" pitchFamily="34" charset="0"/>
              </a:rPr>
              <a:t>very</a:t>
            </a:r>
            <a:r>
              <a:rPr lang="nb-NO" sz="2240" dirty="0">
                <a:solidFill>
                  <a:prstClr val="black"/>
                </a:solidFill>
                <a:latin typeface="Calibri" pitchFamily="34" charset="0"/>
              </a:rPr>
              <a:t> </a:t>
            </a:r>
            <a:r>
              <a:rPr lang="nb-NO" sz="2240" dirty="0" err="1">
                <a:solidFill>
                  <a:prstClr val="black"/>
                </a:solidFill>
                <a:latin typeface="Calibri" pitchFamily="34" charset="0"/>
              </a:rPr>
              <a:t>little</a:t>
            </a:r>
            <a:r>
              <a:rPr lang="nb-NO" sz="2240" dirty="0">
                <a:solidFill>
                  <a:prstClr val="black"/>
                </a:solidFill>
                <a:latin typeface="Calibri" pitchFamily="34" charset="0"/>
              </a:rPr>
              <a:t> </a:t>
            </a:r>
            <a:r>
              <a:rPr lang="nb-NO" sz="2240" dirty="0" err="1">
                <a:solidFill>
                  <a:prstClr val="black"/>
                </a:solidFill>
                <a:latin typeface="Calibri" pitchFamily="34" charset="0"/>
              </a:rPr>
              <a:t>research</a:t>
            </a:r>
            <a:r>
              <a:rPr lang="nb-NO" sz="2240" dirty="0">
                <a:solidFill>
                  <a:prstClr val="black"/>
                </a:solidFill>
                <a:latin typeface="Calibri" pitchFamily="34" charset="0"/>
              </a:rPr>
              <a:t>.</a:t>
            </a:r>
          </a:p>
        </p:txBody>
      </p:sp>
      <p:sp>
        <p:nvSpPr>
          <p:cNvPr id="4" name="TekstSylinder 3"/>
          <p:cNvSpPr txBox="1"/>
          <p:nvPr/>
        </p:nvSpPr>
        <p:spPr>
          <a:xfrm>
            <a:off x="1780477" y="5773084"/>
            <a:ext cx="9163342" cy="486287"/>
          </a:xfrm>
          <a:prstGeom prst="rect">
            <a:avLst/>
          </a:prstGeom>
          <a:noFill/>
        </p:spPr>
        <p:txBody>
          <a:bodyPr wrap="none" rtlCol="0">
            <a:spAutoFit/>
          </a:bodyPr>
          <a:lstStyle/>
          <a:p>
            <a:pPr defTabSz="1097280" eaLnBrk="0" fontAlgn="base" hangingPunct="0">
              <a:spcBef>
                <a:spcPct val="0"/>
              </a:spcBef>
              <a:spcAft>
                <a:spcPct val="0"/>
              </a:spcAft>
            </a:pPr>
            <a:r>
              <a:rPr lang="nb-NO" sz="2560" b="1" dirty="0">
                <a:solidFill>
                  <a:prstClr val="black"/>
                </a:solidFill>
                <a:latin typeface="Calibri" pitchFamily="34" charset="0"/>
              </a:rPr>
              <a:t>First </a:t>
            </a:r>
            <a:r>
              <a:rPr lang="nb-NO" sz="2560" b="1" dirty="0" err="1">
                <a:solidFill>
                  <a:prstClr val="black"/>
                </a:solidFill>
                <a:latin typeface="Calibri" pitchFamily="34" charset="0"/>
              </a:rPr>
              <a:t>step</a:t>
            </a:r>
            <a:r>
              <a:rPr lang="nb-NO" sz="2560" b="1" dirty="0">
                <a:solidFill>
                  <a:prstClr val="black"/>
                </a:solidFill>
                <a:latin typeface="Calibri" pitchFamily="34" charset="0"/>
              </a:rPr>
              <a:t> </a:t>
            </a:r>
            <a:r>
              <a:rPr lang="nb-NO" sz="2560" b="1" dirty="0" err="1">
                <a:solidFill>
                  <a:prstClr val="black"/>
                </a:solidFill>
                <a:latin typeface="Calibri" pitchFamily="34" charset="0"/>
              </a:rPr>
              <a:t>towards</a:t>
            </a:r>
            <a:r>
              <a:rPr lang="nb-NO" sz="2560" b="1" dirty="0">
                <a:solidFill>
                  <a:prstClr val="black"/>
                </a:solidFill>
                <a:latin typeface="Calibri" pitchFamily="34" charset="0"/>
              </a:rPr>
              <a:t> </a:t>
            </a:r>
            <a:r>
              <a:rPr lang="nb-NO" sz="2560" b="1" dirty="0" err="1">
                <a:solidFill>
                  <a:prstClr val="black"/>
                </a:solidFill>
                <a:latin typeface="Calibri" pitchFamily="34" charset="0"/>
              </a:rPr>
              <a:t>solution</a:t>
            </a:r>
            <a:r>
              <a:rPr lang="nb-NO" sz="2560" b="1" dirty="0">
                <a:solidFill>
                  <a:prstClr val="black"/>
                </a:solidFill>
                <a:latin typeface="Calibri" pitchFamily="34" charset="0"/>
              </a:rPr>
              <a:t>: </a:t>
            </a:r>
            <a:r>
              <a:rPr lang="nb-NO" sz="2560" b="1" dirty="0" err="1">
                <a:solidFill>
                  <a:prstClr val="black"/>
                </a:solidFill>
                <a:latin typeface="Calibri" pitchFamily="34" charset="0"/>
              </a:rPr>
              <a:t>systematic</a:t>
            </a:r>
            <a:r>
              <a:rPr lang="nb-NO" sz="2560" b="1" dirty="0">
                <a:solidFill>
                  <a:prstClr val="black"/>
                </a:solidFill>
                <a:latin typeface="Calibri" pitchFamily="34" charset="0"/>
              </a:rPr>
              <a:t> review of </a:t>
            </a:r>
            <a:r>
              <a:rPr lang="nb-NO" sz="2560" b="1" dirty="0" err="1">
                <a:solidFill>
                  <a:prstClr val="black"/>
                </a:solidFill>
                <a:latin typeface="Calibri" pitchFamily="34" charset="0"/>
              </a:rPr>
              <a:t>current</a:t>
            </a:r>
            <a:r>
              <a:rPr lang="nb-NO" sz="2560" b="1" dirty="0">
                <a:solidFill>
                  <a:prstClr val="black"/>
                </a:solidFill>
                <a:latin typeface="Calibri" pitchFamily="34" charset="0"/>
              </a:rPr>
              <a:t> </a:t>
            </a:r>
            <a:r>
              <a:rPr lang="nb-NO" sz="2560" b="1" dirty="0" err="1">
                <a:solidFill>
                  <a:prstClr val="black"/>
                </a:solidFill>
                <a:latin typeface="Calibri" pitchFamily="34" charset="0"/>
              </a:rPr>
              <a:t>literature</a:t>
            </a:r>
            <a:endParaRPr lang="nb-NO" sz="2560" b="1" dirty="0">
              <a:solidFill>
                <a:prstClr val="black"/>
              </a:solidFill>
              <a:latin typeface="Calibri" pitchFamily="34" charset="0"/>
            </a:endParaRPr>
          </a:p>
        </p:txBody>
      </p:sp>
    </p:spTree>
    <p:extLst>
      <p:ext uri="{BB962C8B-B14F-4D97-AF65-F5344CB8AC3E}">
        <p14:creationId xmlns:p14="http://schemas.microsoft.com/office/powerpoint/2010/main" val="9399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36</a:t>
            </a:fld>
            <a:endParaRPr lang="nb-NO">
              <a:solidFill>
                <a:prstClr val="black">
                  <a:tint val="75000"/>
                </a:prstClr>
              </a:solidFill>
              <a:latin typeface="Calibri" pitchFamily="34" charset="0"/>
            </a:endParaRPr>
          </a:p>
        </p:txBody>
      </p:sp>
      <p:sp>
        <p:nvSpPr>
          <p:cNvPr id="4" name="TekstSylinder 3"/>
          <p:cNvSpPr txBox="1"/>
          <p:nvPr/>
        </p:nvSpPr>
        <p:spPr>
          <a:xfrm>
            <a:off x="262063" y="1934255"/>
            <a:ext cx="6386437" cy="3933384"/>
          </a:xfrm>
          <a:prstGeom prst="rect">
            <a:avLst/>
          </a:prstGeom>
          <a:noFill/>
        </p:spPr>
        <p:txBody>
          <a:bodyPr wrap="square" rtlCol="0">
            <a:spAutoFit/>
          </a:bodyPr>
          <a:lstStyle/>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Identify literature on human-human communication in CTSs through database searches.</a:t>
            </a:r>
            <a:br>
              <a:rPr lang="en-US" sz="1920" dirty="0">
                <a:solidFill>
                  <a:prstClr val="black"/>
                </a:solidFill>
                <a:latin typeface="Calibri" pitchFamily="34" charset="0"/>
              </a:rPr>
            </a:br>
            <a:endParaRPr lang="nb-NO" sz="1920" dirty="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Categorize the publications according to type and methodological approaches.</a:t>
            </a:r>
            <a:br>
              <a:rPr lang="en-US" sz="1920" dirty="0">
                <a:solidFill>
                  <a:prstClr val="black"/>
                </a:solidFill>
                <a:latin typeface="Calibri" pitchFamily="34" charset="0"/>
              </a:rPr>
            </a:br>
            <a:endParaRPr lang="nb-NO" sz="1920" dirty="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Provide a summary of the selected articles in order of methodological approaches and which aspect of communication that was studied.</a:t>
            </a:r>
            <a:br>
              <a:rPr lang="en-US" sz="1920" dirty="0">
                <a:solidFill>
                  <a:prstClr val="black"/>
                </a:solidFill>
                <a:latin typeface="Calibri" pitchFamily="34" charset="0"/>
              </a:rPr>
            </a:br>
            <a:endParaRPr lang="nb-NO" sz="1920" dirty="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Synthesis and discussion of findings followed by suggestions for future research.</a:t>
            </a:r>
            <a:endParaRPr lang="nb-NO" sz="1920" dirty="0">
              <a:solidFill>
                <a:prstClr val="black"/>
              </a:solidFill>
              <a:latin typeface="Calibri" pitchFamily="34" charset="0"/>
            </a:endParaRPr>
          </a:p>
          <a:p>
            <a:pPr defTabSz="1097280" eaLnBrk="0" fontAlgn="base" hangingPunct="0">
              <a:spcBef>
                <a:spcPct val="0"/>
              </a:spcBef>
              <a:spcAft>
                <a:spcPct val="0"/>
              </a:spcAft>
            </a:pPr>
            <a:endParaRPr lang="nb-NO" sz="1920" dirty="0">
              <a:solidFill>
                <a:prstClr val="black"/>
              </a:solidFill>
              <a:latin typeface="Calibri" pitchFamily="34" charset="0"/>
            </a:endParaRPr>
          </a:p>
        </p:txBody>
      </p:sp>
      <p:pic>
        <p:nvPicPr>
          <p:cNvPr id="11" name="Bild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1801" y="2285154"/>
            <a:ext cx="6148472" cy="3286987"/>
          </a:xfrm>
          <a:prstGeom prst="rect">
            <a:avLst/>
          </a:prstGeom>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Methods</a:t>
            </a:r>
          </a:p>
        </p:txBody>
      </p:sp>
    </p:spTree>
    <p:extLst>
      <p:ext uri="{BB962C8B-B14F-4D97-AF65-F5344CB8AC3E}">
        <p14:creationId xmlns:p14="http://schemas.microsoft.com/office/powerpoint/2010/main" val="18308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a:xfrm>
            <a:off x="13838174"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37</a:t>
            </a:fld>
            <a:endParaRPr lang="nb-NO">
              <a:solidFill>
                <a:prstClr val="black">
                  <a:tint val="75000"/>
                </a:prstClr>
              </a:solidFill>
              <a:latin typeface="Calibri" pitchFamily="34" charset="0"/>
            </a:endParaRPr>
          </a:p>
        </p:txBody>
      </p:sp>
      <p:pic>
        <p:nvPicPr>
          <p:cNvPr id="2" name="Bild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8525" y="1995139"/>
            <a:ext cx="5400490" cy="5169110"/>
          </a:xfrm>
          <a:prstGeom prst="rect">
            <a:avLst/>
          </a:prstGeom>
        </p:spPr>
      </p:pic>
      <p:sp>
        <p:nvSpPr>
          <p:cNvPr id="4" name="TekstSylinder 3"/>
          <p:cNvSpPr txBox="1"/>
          <p:nvPr/>
        </p:nvSpPr>
        <p:spPr>
          <a:xfrm>
            <a:off x="176371" y="3632602"/>
            <a:ext cx="6370398" cy="486287"/>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560" dirty="0" err="1">
                <a:solidFill>
                  <a:prstClr val="black"/>
                </a:solidFill>
                <a:latin typeface="Calibri" pitchFamily="34" charset="0"/>
              </a:rPr>
              <a:t>Very</a:t>
            </a:r>
            <a:r>
              <a:rPr lang="nb-NO" sz="2560" dirty="0">
                <a:solidFill>
                  <a:prstClr val="black"/>
                </a:solidFill>
                <a:latin typeface="Calibri" pitchFamily="34" charset="0"/>
              </a:rPr>
              <a:t> </a:t>
            </a:r>
            <a:r>
              <a:rPr lang="nb-NO" sz="2560" dirty="0" err="1">
                <a:solidFill>
                  <a:prstClr val="black"/>
                </a:solidFill>
                <a:latin typeface="Calibri" pitchFamily="34" charset="0"/>
              </a:rPr>
              <a:t>few</a:t>
            </a:r>
            <a:r>
              <a:rPr lang="nb-NO" sz="2560" dirty="0">
                <a:solidFill>
                  <a:prstClr val="black"/>
                </a:solidFill>
                <a:latin typeface="Calibri" pitchFamily="34" charset="0"/>
              </a:rPr>
              <a:t> studies; </a:t>
            </a:r>
            <a:r>
              <a:rPr lang="nb-NO" sz="2560" dirty="0" err="1">
                <a:solidFill>
                  <a:prstClr val="black"/>
                </a:solidFill>
                <a:latin typeface="Calibri" pitchFamily="34" charset="0"/>
              </a:rPr>
              <a:t>only</a:t>
            </a:r>
            <a:r>
              <a:rPr lang="nb-NO" sz="2560" dirty="0">
                <a:solidFill>
                  <a:prstClr val="black"/>
                </a:solidFill>
                <a:latin typeface="Calibri" pitchFamily="34" charset="0"/>
              </a:rPr>
              <a:t> 17 studies </a:t>
            </a:r>
            <a:r>
              <a:rPr lang="nb-NO" sz="2560" dirty="0" err="1">
                <a:solidFill>
                  <a:prstClr val="black"/>
                </a:solidFill>
                <a:latin typeface="Calibri" pitchFamily="34" charset="0"/>
              </a:rPr>
              <a:t>fit</a:t>
            </a:r>
            <a:r>
              <a:rPr lang="nb-NO" sz="2560" dirty="0">
                <a:solidFill>
                  <a:prstClr val="black"/>
                </a:solidFill>
                <a:latin typeface="Calibri" pitchFamily="34" charset="0"/>
              </a:rPr>
              <a:t> </a:t>
            </a:r>
            <a:r>
              <a:rPr lang="nb-NO" sz="2560" dirty="0" err="1">
                <a:solidFill>
                  <a:prstClr val="black"/>
                </a:solidFill>
                <a:latin typeface="Calibri" pitchFamily="34" charset="0"/>
              </a:rPr>
              <a:t>criteria</a:t>
            </a:r>
            <a:endParaRPr lang="nb-NO" sz="2560" dirty="0">
              <a:solidFill>
                <a:prstClr val="black"/>
              </a:solidFill>
              <a:latin typeface="Calibri" pitchFamily="34" charset="0"/>
            </a:endParaRPr>
          </a:p>
        </p:txBody>
      </p:sp>
      <p:sp>
        <p:nvSpPr>
          <p:cNvPr id="16"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Number of studies </a:t>
            </a:r>
            <a:r>
              <a:rPr lang="nb-NO" sz="3200" dirty="0" err="1">
                <a:solidFill>
                  <a:prstClr val="black"/>
                </a:solidFill>
                <a:latin typeface="Helvetica Neue" charset="0"/>
                <a:ea typeface="Helvetica Neue" charset="0"/>
                <a:cs typeface="Helvetica Neue" charset="0"/>
              </a:rPr>
              <a:t>identified</a:t>
            </a:r>
            <a:r>
              <a:rPr lang="nb-NO" sz="3200" dirty="0">
                <a:solidFill>
                  <a:prstClr val="black"/>
                </a:solidFill>
                <a:latin typeface="Helvetica Neue" charset="0"/>
                <a:ea typeface="Helvetica Neue" charset="0"/>
                <a:cs typeface="Helvetica Neue" charset="0"/>
              </a:rPr>
              <a:t> in different </a:t>
            </a:r>
            <a:r>
              <a:rPr lang="nb-NO" sz="3200" dirty="0" err="1">
                <a:solidFill>
                  <a:prstClr val="black"/>
                </a:solidFill>
                <a:latin typeface="Helvetica Neue" charset="0"/>
                <a:ea typeface="Helvetica Neue" charset="0"/>
                <a:cs typeface="Helvetica Neue" charset="0"/>
              </a:rPr>
              <a:t>phases</a:t>
            </a:r>
            <a:r>
              <a:rPr lang="nb-NO" sz="3200" dirty="0">
                <a:solidFill>
                  <a:prstClr val="black"/>
                </a:solidFill>
                <a:latin typeface="Helvetica Neue" charset="0"/>
                <a:ea typeface="Helvetica Neue" charset="0"/>
                <a:cs typeface="Helvetica Neue" charset="0"/>
              </a:rPr>
              <a:t> of </a:t>
            </a:r>
            <a:r>
              <a:rPr lang="nb-NO" sz="3200" dirty="0" err="1">
                <a:solidFill>
                  <a:prstClr val="black"/>
                </a:solidFill>
                <a:latin typeface="Helvetica Neue" charset="0"/>
                <a:ea typeface="Helvetica Neue" charset="0"/>
                <a:cs typeface="Helvetica Neue" charset="0"/>
              </a:rPr>
              <a:t>the</a:t>
            </a:r>
            <a:r>
              <a:rPr lang="nb-NO" sz="3200" dirty="0">
                <a:solidFill>
                  <a:prstClr val="black"/>
                </a:solidFill>
                <a:latin typeface="Helvetica Neue" charset="0"/>
                <a:ea typeface="Helvetica Neue" charset="0"/>
                <a:cs typeface="Helvetica Neue" charset="0"/>
              </a:rPr>
              <a:t> review</a:t>
            </a:r>
          </a:p>
        </p:txBody>
      </p:sp>
    </p:spTree>
    <p:extLst>
      <p:ext uri="{BB962C8B-B14F-4D97-AF65-F5344CB8AC3E}">
        <p14:creationId xmlns:p14="http://schemas.microsoft.com/office/powerpoint/2010/main" val="160608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38</a:t>
            </a:fld>
            <a:endParaRPr lang="nb-NO">
              <a:solidFill>
                <a:prstClr val="black">
                  <a:tint val="75000"/>
                </a:prstClr>
              </a:solidFill>
              <a:latin typeface="Calibri" pitchFamily="34" charset="0"/>
            </a:endParaRPr>
          </a:p>
        </p:txBody>
      </p:sp>
      <p:pic>
        <p:nvPicPr>
          <p:cNvPr id="16" name="Bild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3047" y="2396292"/>
            <a:ext cx="6610775" cy="3034045"/>
          </a:xfrm>
          <a:prstGeom prst="rect">
            <a:avLst/>
          </a:prstGeom>
        </p:spPr>
      </p:pic>
      <p:sp>
        <p:nvSpPr>
          <p:cNvPr id="17" name="TekstSylinder 16"/>
          <p:cNvSpPr txBox="1"/>
          <p:nvPr/>
        </p:nvSpPr>
        <p:spPr>
          <a:xfrm>
            <a:off x="516460" y="1686664"/>
            <a:ext cx="5492722" cy="457356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Approx</a:t>
            </a:r>
            <a:r>
              <a:rPr lang="nb-NO" sz="2240" dirty="0">
                <a:solidFill>
                  <a:prstClr val="black"/>
                </a:solidFill>
                <a:latin typeface="Calibri" pitchFamily="34" charset="0"/>
              </a:rPr>
              <a:t>. 50/50 </a:t>
            </a:r>
            <a:r>
              <a:rPr lang="nb-NO" sz="2240" dirty="0" err="1">
                <a:solidFill>
                  <a:prstClr val="black"/>
                </a:solidFill>
                <a:latin typeface="Calibri" pitchFamily="34" charset="0"/>
              </a:rPr>
              <a:t>qualitative</a:t>
            </a:r>
            <a:r>
              <a:rPr lang="nb-NO" sz="2240" dirty="0">
                <a:solidFill>
                  <a:prstClr val="black"/>
                </a:solidFill>
                <a:latin typeface="Calibri" pitchFamily="34" charset="0"/>
              </a:rPr>
              <a:t> and </a:t>
            </a:r>
            <a:br>
              <a:rPr lang="nb-NO" sz="2240" dirty="0">
                <a:solidFill>
                  <a:prstClr val="black"/>
                </a:solidFill>
                <a:latin typeface="Calibri" pitchFamily="34" charset="0"/>
              </a:rPr>
            </a:br>
            <a:r>
              <a:rPr lang="nb-NO" sz="2240" dirty="0" err="1">
                <a:solidFill>
                  <a:prstClr val="black"/>
                </a:solidFill>
                <a:latin typeface="Calibri" pitchFamily="34" charset="0"/>
              </a:rPr>
              <a:t>quantitative</a:t>
            </a:r>
            <a:r>
              <a:rPr lang="nb-NO" sz="2240" dirty="0">
                <a:solidFill>
                  <a:prstClr val="black"/>
                </a:solidFill>
                <a:latin typeface="Calibri" pitchFamily="34" charset="0"/>
              </a:rPr>
              <a:t>/</a:t>
            </a:r>
            <a:r>
              <a:rPr lang="nb-NO" sz="2240" dirty="0" err="1">
                <a:solidFill>
                  <a:prstClr val="black"/>
                </a:solidFill>
                <a:latin typeface="Calibri" pitchFamily="34" charset="0"/>
              </a:rPr>
              <a:t>mixed</a:t>
            </a:r>
            <a:r>
              <a:rPr lang="nb-NO" sz="2240" dirty="0">
                <a:solidFill>
                  <a:prstClr val="black"/>
                </a:solidFill>
                <a:latin typeface="Calibri" pitchFamily="34" charset="0"/>
              </a:rPr>
              <a:t> studies</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Mostly</a:t>
            </a:r>
            <a:r>
              <a:rPr lang="nb-NO" sz="2240" dirty="0">
                <a:solidFill>
                  <a:prstClr val="black"/>
                </a:solidFill>
                <a:latin typeface="Calibri" pitchFamily="34" charset="0"/>
              </a:rPr>
              <a:t> </a:t>
            </a:r>
            <a:r>
              <a:rPr lang="nb-NO" sz="2240" dirty="0" err="1">
                <a:solidFill>
                  <a:prstClr val="black"/>
                </a:solidFill>
                <a:latin typeface="Calibri" pitchFamily="34" charset="0"/>
              </a:rPr>
              <a:t>empirical</a:t>
            </a:r>
            <a:r>
              <a:rPr lang="nb-NO" sz="2240" dirty="0">
                <a:solidFill>
                  <a:prstClr val="black"/>
                </a:solidFill>
                <a:latin typeface="Calibri" pitchFamily="34" charset="0"/>
              </a:rPr>
              <a:t> and </a:t>
            </a:r>
            <a:r>
              <a:rPr lang="nb-NO" sz="2240" dirty="0" err="1">
                <a:solidFill>
                  <a:prstClr val="black"/>
                </a:solidFill>
                <a:latin typeface="Calibri" pitchFamily="34" charset="0"/>
              </a:rPr>
              <a:t>exploratory</a:t>
            </a: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Only</a:t>
            </a:r>
            <a:r>
              <a:rPr lang="nb-NO" sz="2240" dirty="0">
                <a:solidFill>
                  <a:prstClr val="black"/>
                </a:solidFill>
                <a:latin typeface="Calibri" pitchFamily="34" charset="0"/>
              </a:rPr>
              <a:t> </a:t>
            </a:r>
            <a:r>
              <a:rPr lang="nb-NO" sz="2240" dirty="0" err="1">
                <a:solidFill>
                  <a:prstClr val="black"/>
                </a:solidFill>
                <a:latin typeface="Calibri" pitchFamily="34" charset="0"/>
              </a:rPr>
              <a:t>one</a:t>
            </a:r>
            <a:r>
              <a:rPr lang="nb-NO" sz="2240" dirty="0">
                <a:solidFill>
                  <a:prstClr val="black"/>
                </a:solidFill>
                <a:latin typeface="Calibri" pitchFamily="34" charset="0"/>
              </a:rPr>
              <a:t> </a:t>
            </a:r>
            <a:r>
              <a:rPr lang="nb-NO" sz="2240" dirty="0" err="1">
                <a:solidFill>
                  <a:prstClr val="black"/>
                </a:solidFill>
                <a:latin typeface="Calibri" pitchFamily="34" charset="0"/>
              </a:rPr>
              <a:t>experiment</a:t>
            </a: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No studies prior to 2012; avg. </a:t>
            </a:r>
            <a:r>
              <a:rPr lang="nb-NO" sz="2240" dirty="0" err="1">
                <a:solidFill>
                  <a:prstClr val="black"/>
                </a:solidFill>
                <a:latin typeface="Calibri" pitchFamily="34" charset="0"/>
              </a:rPr>
              <a:t>year</a:t>
            </a:r>
            <a:r>
              <a:rPr lang="nb-NO" sz="2240" dirty="0">
                <a:solidFill>
                  <a:prstClr val="black"/>
                </a:solidFill>
                <a:latin typeface="Calibri" pitchFamily="34" charset="0"/>
              </a:rPr>
              <a:t> 2016</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10 studies </a:t>
            </a:r>
            <a:r>
              <a:rPr lang="nb-NO" sz="2240" dirty="0" err="1">
                <a:solidFill>
                  <a:prstClr val="black"/>
                </a:solidFill>
                <a:latin typeface="Calibri" pitchFamily="34" charset="0"/>
              </a:rPr>
              <a:t>assessed</a:t>
            </a:r>
            <a:r>
              <a:rPr lang="nb-NO" sz="2240" dirty="0">
                <a:solidFill>
                  <a:prstClr val="black"/>
                </a:solidFill>
                <a:latin typeface="Calibri" pitchFamily="34" charset="0"/>
              </a:rPr>
              <a:t> </a:t>
            </a:r>
            <a:r>
              <a:rPr lang="nb-NO" sz="2240" dirty="0" err="1">
                <a:solidFill>
                  <a:prstClr val="black"/>
                </a:solidFill>
                <a:latin typeface="Calibri" pitchFamily="34" charset="0"/>
              </a:rPr>
              <a:t>cognitive</a:t>
            </a:r>
            <a:r>
              <a:rPr lang="nb-NO" sz="2240" dirty="0">
                <a:solidFill>
                  <a:prstClr val="black"/>
                </a:solidFill>
                <a:latin typeface="Calibri" pitchFamily="34" charset="0"/>
              </a:rPr>
              <a:t> </a:t>
            </a:r>
            <a:r>
              <a:rPr lang="nb-NO" sz="2240" dirty="0" err="1">
                <a:solidFill>
                  <a:prstClr val="black"/>
                </a:solidFill>
                <a:latin typeface="Calibri" pitchFamily="34" charset="0"/>
              </a:rPr>
              <a:t>factors</a:t>
            </a: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Half of </a:t>
            </a:r>
            <a:r>
              <a:rPr lang="nb-NO" sz="2240" dirty="0" err="1">
                <a:solidFill>
                  <a:prstClr val="black"/>
                </a:solidFill>
                <a:latin typeface="Calibri" pitchFamily="34" charset="0"/>
              </a:rPr>
              <a:t>quantitative</a:t>
            </a:r>
            <a:r>
              <a:rPr lang="nb-NO" sz="2240" dirty="0">
                <a:solidFill>
                  <a:prstClr val="black"/>
                </a:solidFill>
                <a:latin typeface="Calibri" pitchFamily="34" charset="0"/>
              </a:rPr>
              <a:t> studies do not report </a:t>
            </a:r>
            <a:br>
              <a:rPr lang="nb-NO" sz="2240" dirty="0">
                <a:solidFill>
                  <a:prstClr val="black"/>
                </a:solidFill>
                <a:latin typeface="Calibri" pitchFamily="34" charset="0"/>
              </a:rPr>
            </a:br>
            <a:r>
              <a:rPr lang="nb-NO" sz="2240" dirty="0" err="1">
                <a:solidFill>
                  <a:prstClr val="black"/>
                </a:solidFill>
                <a:latin typeface="Calibri" pitchFamily="34" charset="0"/>
              </a:rPr>
              <a:t>effect</a:t>
            </a:r>
            <a:r>
              <a:rPr lang="nb-NO" sz="2240" dirty="0">
                <a:solidFill>
                  <a:prstClr val="black"/>
                </a:solidFill>
                <a:latin typeface="Calibri" pitchFamily="34" charset="0"/>
              </a:rPr>
              <a:t> </a:t>
            </a:r>
            <a:r>
              <a:rPr lang="nb-NO" sz="2240" dirty="0" err="1">
                <a:solidFill>
                  <a:prstClr val="black"/>
                </a:solidFill>
                <a:latin typeface="Calibri" pitchFamily="34" charset="0"/>
              </a:rPr>
              <a:t>sizes</a:t>
            </a:r>
            <a:r>
              <a:rPr lang="nb-NO" sz="2240" dirty="0">
                <a:solidFill>
                  <a:prstClr val="black"/>
                </a:solidFill>
                <a:latin typeface="Calibri" pitchFamily="34" charset="0"/>
              </a:rPr>
              <a:t>; 1 </a:t>
            </a:r>
            <a:r>
              <a:rPr lang="nb-NO" sz="2240" dirty="0" err="1">
                <a:solidFill>
                  <a:prstClr val="black"/>
                </a:solidFill>
                <a:latin typeface="Calibri" pitchFamily="34" charset="0"/>
              </a:rPr>
              <a:t>did</a:t>
            </a:r>
            <a:r>
              <a:rPr lang="nb-NO" sz="2240" dirty="0">
                <a:solidFill>
                  <a:prstClr val="black"/>
                </a:solidFill>
                <a:latin typeface="Calibri" pitchFamily="34" charset="0"/>
              </a:rPr>
              <a:t> not report p-</a:t>
            </a:r>
            <a:r>
              <a:rPr lang="nb-NO" sz="2240" dirty="0" err="1">
                <a:solidFill>
                  <a:prstClr val="black"/>
                </a:solidFill>
                <a:latin typeface="Calibri" pitchFamily="34" charset="0"/>
              </a:rPr>
              <a:t>value</a:t>
            </a:r>
            <a:endParaRPr lang="nb-NO" sz="2240" dirty="0">
              <a:solidFill>
                <a:prstClr val="black"/>
              </a:solidFill>
              <a:latin typeface="Calibri" pitchFamily="34" charset="0"/>
            </a:endParaRPr>
          </a:p>
        </p:txBody>
      </p:sp>
      <p:sp>
        <p:nvSpPr>
          <p:cNvPr id="19"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Types and </a:t>
            </a:r>
            <a:r>
              <a:rPr lang="nb-NO" sz="3200" dirty="0" err="1">
                <a:solidFill>
                  <a:prstClr val="black"/>
                </a:solidFill>
                <a:latin typeface="Helvetica Neue" charset="0"/>
                <a:ea typeface="Helvetica Neue" charset="0"/>
                <a:cs typeface="Helvetica Neue" charset="0"/>
              </a:rPr>
              <a:t>methodology</a:t>
            </a:r>
            <a:r>
              <a:rPr lang="nb-NO" sz="3200" dirty="0">
                <a:solidFill>
                  <a:prstClr val="black"/>
                </a:solidFill>
                <a:latin typeface="Helvetica Neue" charset="0"/>
                <a:ea typeface="Helvetica Neue" charset="0"/>
                <a:cs typeface="Helvetica Neue" charset="0"/>
              </a:rPr>
              <a:t> of </a:t>
            </a:r>
            <a:r>
              <a:rPr lang="nb-NO" sz="3200" dirty="0" err="1">
                <a:solidFill>
                  <a:prstClr val="black"/>
                </a:solidFill>
                <a:latin typeface="Helvetica Neue" charset="0"/>
                <a:ea typeface="Helvetica Neue" charset="0"/>
                <a:cs typeface="Helvetica Neue" charset="0"/>
              </a:rPr>
              <a:t>identified</a:t>
            </a:r>
            <a:r>
              <a:rPr lang="nb-NO" sz="3200" dirty="0">
                <a:solidFill>
                  <a:prstClr val="black"/>
                </a:solidFill>
                <a:latin typeface="Helvetica Neue" charset="0"/>
                <a:ea typeface="Helvetica Neue" charset="0"/>
                <a:cs typeface="Helvetica Neue" charset="0"/>
              </a:rPr>
              <a:t> studies</a:t>
            </a:r>
          </a:p>
        </p:txBody>
      </p:sp>
    </p:spTree>
    <p:extLst>
      <p:ext uri="{BB962C8B-B14F-4D97-AF65-F5344CB8AC3E}">
        <p14:creationId xmlns:p14="http://schemas.microsoft.com/office/powerpoint/2010/main" val="6355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lysbildenummer 7"/>
          <p:cNvSpPr>
            <a:spLocks noGrp="1"/>
          </p:cNvSpPr>
          <p:nvPr>
            <p:ph type="sldNum" sz="quarter" idx="12"/>
          </p:nvPr>
        </p:nvSpPr>
        <p:spPr>
          <a:xfrm>
            <a:off x="13821163"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39</a:t>
            </a:fld>
            <a:endParaRPr lang="nb-NO">
              <a:solidFill>
                <a:prstClr val="black">
                  <a:tint val="75000"/>
                </a:prstClr>
              </a:solidFill>
              <a:latin typeface="Calibri" pitchFamily="34" charset="0"/>
            </a:endParaRPr>
          </a:p>
        </p:txBody>
      </p:sp>
      <p:sp>
        <p:nvSpPr>
          <p:cNvPr id="13"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Information </a:t>
            </a:r>
            <a:r>
              <a:rPr lang="nb-NO" sz="3200" dirty="0" err="1">
                <a:solidFill>
                  <a:prstClr val="black"/>
                </a:solidFill>
                <a:latin typeface="Helvetica Neue" charset="0"/>
                <a:ea typeface="Helvetica Neue" charset="0"/>
                <a:cs typeface="Helvetica Neue" charset="0"/>
              </a:rPr>
              <a:t>requirements</a:t>
            </a:r>
            <a:r>
              <a:rPr lang="nb-NO" sz="3200" dirty="0">
                <a:solidFill>
                  <a:prstClr val="black"/>
                </a:solidFill>
                <a:latin typeface="Helvetica Neue" charset="0"/>
                <a:ea typeface="Helvetica Neue" charset="0"/>
                <a:cs typeface="Helvetica Neue" charset="0"/>
              </a:rPr>
              <a:t> for stakeholders RCP</a:t>
            </a:r>
          </a:p>
        </p:txBody>
      </p:sp>
      <p:sp>
        <p:nvSpPr>
          <p:cNvPr id="2" name="TekstSylinder 1"/>
          <p:cNvSpPr txBox="1"/>
          <p:nvPr/>
        </p:nvSpPr>
        <p:spPr>
          <a:xfrm>
            <a:off x="447257" y="1831138"/>
            <a:ext cx="9029972" cy="2665345"/>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Only</a:t>
            </a:r>
            <a:r>
              <a:rPr lang="nb-NO" sz="2160" dirty="0">
                <a:solidFill>
                  <a:prstClr val="black"/>
                </a:solidFill>
                <a:latin typeface="Calibri" pitchFamily="34" charset="0"/>
              </a:rPr>
              <a:t> </a:t>
            </a:r>
            <a:r>
              <a:rPr lang="nb-NO" sz="2160" dirty="0" err="1">
                <a:solidFill>
                  <a:prstClr val="black"/>
                </a:solidFill>
                <a:latin typeface="Calibri" pitchFamily="34" charset="0"/>
              </a:rPr>
              <a:t>one</a:t>
            </a:r>
            <a:r>
              <a:rPr lang="nb-NO" sz="2160" dirty="0">
                <a:solidFill>
                  <a:prstClr val="black"/>
                </a:solidFill>
                <a:latin typeface="Calibri" pitchFamily="34" charset="0"/>
              </a:rPr>
              <a:t> </a:t>
            </a:r>
            <a:r>
              <a:rPr lang="nb-NO" sz="2160" dirty="0" err="1">
                <a:solidFill>
                  <a:prstClr val="black"/>
                </a:solidFill>
                <a:latin typeface="Calibri" pitchFamily="34" charset="0"/>
              </a:rPr>
              <a:t>study</a:t>
            </a:r>
            <a:r>
              <a:rPr lang="nb-NO" sz="2160" dirty="0">
                <a:solidFill>
                  <a:prstClr val="black"/>
                </a:solidFill>
                <a:latin typeface="Calibri" pitchFamily="34" charset="0"/>
              </a:rPr>
              <a:t> </a:t>
            </a:r>
            <a:r>
              <a:rPr lang="nb-NO" sz="2160" dirty="0" err="1">
                <a:solidFill>
                  <a:prstClr val="black"/>
                </a:solidFill>
                <a:latin typeface="Calibri" pitchFamily="34" charset="0"/>
              </a:rPr>
              <a:t>assessed</a:t>
            </a:r>
            <a:r>
              <a:rPr lang="nb-NO" sz="2160" dirty="0">
                <a:solidFill>
                  <a:prstClr val="black"/>
                </a:solidFill>
                <a:latin typeface="Calibri" pitchFamily="34" charset="0"/>
              </a:rPr>
              <a:t> </a:t>
            </a:r>
            <a:r>
              <a:rPr lang="nb-NO" sz="2160" dirty="0" err="1">
                <a:solidFill>
                  <a:prstClr val="black"/>
                </a:solidFill>
                <a:latin typeface="Calibri" pitchFamily="34" charset="0"/>
              </a:rPr>
              <a:t>what</a:t>
            </a:r>
            <a:r>
              <a:rPr lang="nb-NO" sz="2160" dirty="0">
                <a:solidFill>
                  <a:prstClr val="black"/>
                </a:solidFill>
                <a:latin typeface="Calibri" pitchFamily="34" charset="0"/>
              </a:rPr>
              <a:t> </a:t>
            </a:r>
            <a:r>
              <a:rPr lang="nb-NO" sz="2160" dirty="0" err="1">
                <a:solidFill>
                  <a:prstClr val="black"/>
                </a:solidFill>
                <a:latin typeface="Calibri" pitchFamily="34" charset="0"/>
              </a:rPr>
              <a:t>information</a:t>
            </a:r>
            <a:r>
              <a:rPr lang="nb-NO" sz="2160" dirty="0">
                <a:solidFill>
                  <a:prstClr val="black"/>
                </a:solidFill>
                <a:latin typeface="Calibri" pitchFamily="34" charset="0"/>
              </a:rPr>
              <a:t> </a:t>
            </a:r>
            <a:r>
              <a:rPr lang="nb-NO" sz="2160" dirty="0" err="1">
                <a:solidFill>
                  <a:prstClr val="black"/>
                </a:solidFill>
                <a:latin typeface="Calibri" pitchFamily="34" charset="0"/>
              </a:rPr>
              <a:t>was</a:t>
            </a:r>
            <a:r>
              <a:rPr lang="nb-NO" sz="2160" dirty="0">
                <a:solidFill>
                  <a:prstClr val="black"/>
                </a:solidFill>
                <a:latin typeface="Calibri" pitchFamily="34" charset="0"/>
              </a:rPr>
              <a:t> </a:t>
            </a:r>
            <a:r>
              <a:rPr lang="nb-NO" sz="2160" dirty="0" err="1">
                <a:solidFill>
                  <a:prstClr val="black"/>
                </a:solidFill>
                <a:latin typeface="Calibri" pitchFamily="34" charset="0"/>
              </a:rPr>
              <a:t>useful</a:t>
            </a:r>
            <a:r>
              <a:rPr lang="nb-NO" sz="2160" dirty="0">
                <a:solidFill>
                  <a:prstClr val="black"/>
                </a:solidFill>
                <a:latin typeface="Calibri" pitchFamily="34" charset="0"/>
              </a:rPr>
              <a:t> for stakeholders RCP</a:t>
            </a:r>
            <a:br>
              <a:rPr lang="nb-NO" sz="2160" dirty="0">
                <a:solidFill>
                  <a:prstClr val="black"/>
                </a:solidFill>
                <a:latin typeface="Calibri" pitchFamily="34" charset="0"/>
              </a:rPr>
            </a:br>
            <a:r>
              <a:rPr lang="en-US" sz="1600" dirty="0">
                <a:solidFill>
                  <a:prstClr val="white">
                    <a:lumMod val="75000"/>
                  </a:prstClr>
                </a:solidFill>
                <a:latin typeface="Calibri" pitchFamily="34" charset="0"/>
              </a:rPr>
              <a:t> (</a:t>
            </a:r>
            <a:r>
              <a:rPr lang="en-US" sz="1600" dirty="0" err="1">
                <a:solidFill>
                  <a:prstClr val="white">
                    <a:lumMod val="75000"/>
                  </a:prstClr>
                </a:solidFill>
                <a:latin typeface="Calibri" pitchFamily="34" charset="0"/>
              </a:rPr>
              <a:t>Varga</a:t>
            </a:r>
            <a:r>
              <a:rPr lang="en-US" sz="1600" dirty="0">
                <a:solidFill>
                  <a:prstClr val="white">
                    <a:lumMod val="75000"/>
                  </a:prstClr>
                </a:solidFill>
                <a:latin typeface="Calibri" pitchFamily="34" charset="0"/>
              </a:rPr>
              <a:t> et al., 2018)</a:t>
            </a:r>
            <a:r>
              <a:rPr lang="nb-NO" sz="1600" dirty="0">
                <a:solidFill>
                  <a:prstClr val="white">
                    <a:lumMod val="75000"/>
                  </a:prstClr>
                </a:solidFill>
                <a:latin typeface="Calibri" pitchFamily="34" charset="0"/>
              </a:rPr>
              <a:t> </a:t>
            </a:r>
          </a:p>
          <a:p>
            <a:pPr defTabSz="1097280" eaLnBrk="0" fontAlgn="base" hangingPunct="0">
              <a:spcBef>
                <a:spcPct val="0"/>
              </a:spcBef>
              <a:spcAft>
                <a:spcPct val="0"/>
              </a:spcAft>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a:solidFill>
                  <a:prstClr val="black"/>
                </a:solidFill>
                <a:latin typeface="Calibri" pitchFamily="34" charset="0"/>
              </a:rPr>
              <a:t>None of </a:t>
            </a:r>
            <a:r>
              <a:rPr lang="nb-NO" sz="2160" dirty="0" err="1">
                <a:solidFill>
                  <a:prstClr val="black"/>
                </a:solidFill>
                <a:latin typeface="Calibri" pitchFamily="34" charset="0"/>
              </a:rPr>
              <a:t>the</a:t>
            </a:r>
            <a:r>
              <a:rPr lang="nb-NO" sz="2160" dirty="0">
                <a:solidFill>
                  <a:prstClr val="black"/>
                </a:solidFill>
                <a:latin typeface="Calibri" pitchFamily="34" charset="0"/>
              </a:rPr>
              <a:t> stakeholders </a:t>
            </a:r>
            <a:r>
              <a:rPr lang="nb-NO" sz="2160" dirty="0" err="1">
                <a:solidFill>
                  <a:prstClr val="black"/>
                </a:solidFill>
                <a:latin typeface="Calibri" pitchFamily="34" charset="0"/>
              </a:rPr>
              <a:t>listed</a:t>
            </a:r>
            <a:r>
              <a:rPr lang="nb-NO" sz="2160" dirty="0">
                <a:solidFill>
                  <a:prstClr val="black"/>
                </a:solidFill>
                <a:latin typeface="Calibri" pitchFamily="34" charset="0"/>
              </a:rPr>
              <a:t> </a:t>
            </a:r>
            <a:r>
              <a:rPr lang="nb-NO" sz="2160" dirty="0" err="1">
                <a:solidFill>
                  <a:prstClr val="black"/>
                </a:solidFill>
                <a:latin typeface="Calibri" pitchFamily="34" charset="0"/>
              </a:rPr>
              <a:t>information</a:t>
            </a:r>
            <a:r>
              <a:rPr lang="nb-NO" sz="2160" dirty="0">
                <a:solidFill>
                  <a:prstClr val="black"/>
                </a:solidFill>
                <a:latin typeface="Calibri" pitchFamily="34" charset="0"/>
              </a:rPr>
              <a:t> </a:t>
            </a:r>
            <a:r>
              <a:rPr lang="nb-NO" sz="2160" dirty="0" err="1">
                <a:solidFill>
                  <a:prstClr val="black"/>
                </a:solidFill>
                <a:latin typeface="Calibri" pitchFamily="34" charset="0"/>
              </a:rPr>
              <a:t>on</a:t>
            </a:r>
            <a:r>
              <a:rPr lang="nb-NO" sz="2160" dirty="0">
                <a:solidFill>
                  <a:prstClr val="black"/>
                </a:solidFill>
                <a:latin typeface="Calibri" pitchFamily="34" charset="0"/>
              </a:rPr>
              <a:t> </a:t>
            </a:r>
            <a:r>
              <a:rPr lang="nb-NO" sz="2160" dirty="0" err="1">
                <a:solidFill>
                  <a:prstClr val="black"/>
                </a:solidFill>
                <a:latin typeface="Calibri" pitchFamily="34" charset="0"/>
              </a:rPr>
              <a:t>adversarial</a:t>
            </a:r>
            <a:r>
              <a:rPr lang="nb-NO" sz="2160" dirty="0">
                <a:solidFill>
                  <a:prstClr val="black"/>
                </a:solidFill>
                <a:latin typeface="Calibri" pitchFamily="34" charset="0"/>
              </a:rPr>
              <a:t> </a:t>
            </a:r>
            <a:r>
              <a:rPr lang="nb-NO" sz="2160" dirty="0" err="1">
                <a:solidFill>
                  <a:prstClr val="black"/>
                </a:solidFill>
                <a:latin typeface="Calibri" pitchFamily="34" charset="0"/>
              </a:rPr>
              <a:t>behavior</a:t>
            </a:r>
            <a:endParaRPr lang="nb-NO" sz="216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Barford</a:t>
            </a:r>
            <a:r>
              <a:rPr lang="nb-NO" sz="2160" dirty="0">
                <a:solidFill>
                  <a:prstClr val="black"/>
                </a:solidFill>
                <a:latin typeface="Calibri" pitchFamily="34" charset="0"/>
              </a:rPr>
              <a:t> et al. (2009) 4th </a:t>
            </a:r>
            <a:r>
              <a:rPr lang="nb-NO" sz="2160" dirty="0" err="1">
                <a:solidFill>
                  <a:prstClr val="black"/>
                </a:solidFill>
                <a:latin typeface="Calibri" pitchFamily="34" charset="0"/>
              </a:rPr>
              <a:t>criteria</a:t>
            </a:r>
            <a:r>
              <a:rPr lang="nb-NO" sz="2160" dirty="0">
                <a:solidFill>
                  <a:prstClr val="black"/>
                </a:solidFill>
                <a:latin typeface="Calibri" pitchFamily="34" charset="0"/>
              </a:rPr>
              <a:t> for CSA...</a:t>
            </a:r>
          </a:p>
          <a:p>
            <a:pPr defTabSz="1097280" eaLnBrk="0" fontAlgn="base" hangingPunct="0">
              <a:spcBef>
                <a:spcPct val="0"/>
              </a:spcBef>
              <a:spcAft>
                <a:spcPct val="0"/>
              </a:spcAft>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a:solidFill>
                  <a:prstClr val="black"/>
                </a:solidFill>
                <a:latin typeface="Calibri" pitchFamily="34" charset="0"/>
              </a:rPr>
              <a:t>Stakeholder blindspots in cyber </a:t>
            </a:r>
            <a:r>
              <a:rPr lang="nb-NO" sz="2160" dirty="0" err="1">
                <a:solidFill>
                  <a:prstClr val="black"/>
                </a:solidFill>
                <a:latin typeface="Calibri" pitchFamily="34" charset="0"/>
              </a:rPr>
              <a:t>domain</a:t>
            </a:r>
            <a:r>
              <a:rPr lang="nb-NO" sz="2160" dirty="0">
                <a:solidFill>
                  <a:prstClr val="black"/>
                </a:solidFill>
                <a:latin typeface="Calibri" pitchFamily="34" charset="0"/>
              </a:rPr>
              <a:t>? </a:t>
            </a:r>
          </a:p>
          <a:p>
            <a:pPr marL="1188690" lvl="1"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Use</a:t>
            </a:r>
            <a:r>
              <a:rPr lang="nb-NO" sz="2160" dirty="0">
                <a:solidFill>
                  <a:prstClr val="black"/>
                </a:solidFill>
                <a:latin typeface="Calibri" pitchFamily="34" charset="0"/>
              </a:rPr>
              <a:t> case for HS </a:t>
            </a:r>
            <a:r>
              <a:rPr lang="nb-NO" sz="2160" dirty="0" err="1">
                <a:solidFill>
                  <a:prstClr val="black"/>
                </a:solidFill>
                <a:latin typeface="Calibri" pitchFamily="34" charset="0"/>
              </a:rPr>
              <a:t>framework</a:t>
            </a:r>
            <a:r>
              <a:rPr lang="nb-NO" sz="2160" dirty="0">
                <a:solidFill>
                  <a:prstClr val="black"/>
                </a:solidFill>
                <a:latin typeface="Calibri" pitchFamily="34" charset="0"/>
              </a:rPr>
              <a:t> and OLB </a:t>
            </a:r>
            <a:r>
              <a:rPr lang="nb-NO" sz="2160" dirty="0" err="1">
                <a:solidFill>
                  <a:prstClr val="black"/>
                </a:solidFill>
                <a:latin typeface="Calibri" pitchFamily="34" charset="0"/>
              </a:rPr>
              <a:t>model</a:t>
            </a:r>
            <a:endParaRPr lang="nb-NO" sz="2160" dirty="0">
              <a:solidFill>
                <a:prstClr val="black"/>
              </a:solidFill>
              <a:latin typeface="Calibri" pitchFamily="34" charset="0"/>
            </a:endParaRPr>
          </a:p>
        </p:txBody>
      </p:sp>
      <p:pic>
        <p:nvPicPr>
          <p:cNvPr id="12" name="Bild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2734" y="4732043"/>
            <a:ext cx="6494812" cy="2585550"/>
          </a:xfrm>
          <a:prstGeom prst="rect">
            <a:avLst/>
          </a:prstGeom>
        </p:spPr>
      </p:pic>
    </p:spTree>
    <p:extLst>
      <p:ext uri="{BB962C8B-B14F-4D97-AF65-F5344CB8AC3E}">
        <p14:creationId xmlns:p14="http://schemas.microsoft.com/office/powerpoint/2010/main" val="2284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B0CA5-3253-AB7E-3933-27307249A3C6}"/>
              </a:ext>
            </a:extLst>
          </p:cNvPr>
          <p:cNvSpPr>
            <a:spLocks noGrp="1"/>
          </p:cNvSpPr>
          <p:nvPr>
            <p:ph type="body" sz="quarter" idx="13"/>
          </p:nvPr>
        </p:nvSpPr>
        <p:spPr>
          <a:xfrm>
            <a:off x="574336" y="619125"/>
            <a:ext cx="12593420" cy="973066"/>
          </a:xfrm>
        </p:spPr>
        <p:txBody>
          <a:bodyPr/>
          <a:lstStyle/>
          <a:p>
            <a:r>
              <a:rPr lang="nb-NO" dirty="0"/>
              <a:t>What is a cyber Incident</a:t>
            </a:r>
            <a:endParaRPr lang="et-EE" dirty="0"/>
          </a:p>
        </p:txBody>
      </p:sp>
      <p:sp>
        <p:nvSpPr>
          <p:cNvPr id="3" name="Text Placeholder 2">
            <a:extLst>
              <a:ext uri="{FF2B5EF4-FFF2-40B4-BE49-F238E27FC236}">
                <a16:creationId xmlns:a16="http://schemas.microsoft.com/office/drawing/2014/main" id="{424D6A4D-3968-26BA-EE59-7A38C997F32B}"/>
              </a:ext>
            </a:extLst>
          </p:cNvPr>
          <p:cNvSpPr>
            <a:spLocks noGrp="1"/>
          </p:cNvSpPr>
          <p:nvPr>
            <p:ph type="body" sz="quarter" idx="14"/>
          </p:nvPr>
        </p:nvSpPr>
        <p:spPr/>
        <p:txBody>
          <a:bodyPr/>
          <a:lstStyle/>
          <a:p>
            <a:endParaRPr lang="et-EE" dirty="0"/>
          </a:p>
        </p:txBody>
      </p:sp>
      <p:pic>
        <p:nvPicPr>
          <p:cNvPr id="1026" name="Picture 2">
            <a:extLst>
              <a:ext uri="{FF2B5EF4-FFF2-40B4-BE49-F238E27FC236}">
                <a16:creationId xmlns:a16="http://schemas.microsoft.com/office/drawing/2014/main" id="{2879DACE-E22A-1C33-4A1D-5DC745A367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614" y="2073895"/>
            <a:ext cx="6196320" cy="3831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45D3ED-6A7B-E05D-AD00-ED010B345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954532"/>
            <a:ext cx="7212871" cy="4070120"/>
          </a:xfrm>
          <a:prstGeom prst="rect">
            <a:avLst/>
          </a:prstGeom>
        </p:spPr>
      </p:pic>
      <p:sp>
        <p:nvSpPr>
          <p:cNvPr id="5" name="Oval 4">
            <a:extLst>
              <a:ext uri="{FF2B5EF4-FFF2-40B4-BE49-F238E27FC236}">
                <a16:creationId xmlns:a16="http://schemas.microsoft.com/office/drawing/2014/main" id="{745B1FC3-F31B-8B67-4A9F-6CA23038FDD6}"/>
              </a:ext>
            </a:extLst>
          </p:cNvPr>
          <p:cNvSpPr/>
          <p:nvPr/>
        </p:nvSpPr>
        <p:spPr>
          <a:xfrm>
            <a:off x="8237171" y="6501871"/>
            <a:ext cx="2649815" cy="1410702"/>
          </a:xfrm>
          <a:prstGeom prst="ellipse">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Proactive Capabilities</a:t>
            </a:r>
            <a:endParaRPr lang="et-EE" sz="2160" dirty="0">
              <a:solidFill>
                <a:srgbClr val="FFFFFF"/>
              </a:solidFill>
              <a:latin typeface="Verdana"/>
            </a:endParaRPr>
          </a:p>
        </p:txBody>
      </p:sp>
      <p:sp>
        <p:nvSpPr>
          <p:cNvPr id="6" name="Oval 5">
            <a:extLst>
              <a:ext uri="{FF2B5EF4-FFF2-40B4-BE49-F238E27FC236}">
                <a16:creationId xmlns:a16="http://schemas.microsoft.com/office/drawing/2014/main" id="{0C4765B6-85C0-D2E5-2D6E-5826B30F3281}"/>
              </a:ext>
            </a:extLst>
          </p:cNvPr>
          <p:cNvSpPr/>
          <p:nvPr/>
        </p:nvSpPr>
        <p:spPr>
          <a:xfrm>
            <a:off x="11768700" y="6569871"/>
            <a:ext cx="2759372" cy="1410702"/>
          </a:xfrm>
          <a:prstGeom prst="ellipse">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Responsive Capabilities</a:t>
            </a:r>
            <a:endParaRPr lang="et-EE" sz="2160" dirty="0">
              <a:solidFill>
                <a:srgbClr val="FFFFFF"/>
              </a:solidFill>
              <a:latin typeface="Verdana"/>
            </a:endParaRPr>
          </a:p>
        </p:txBody>
      </p:sp>
      <p:cxnSp>
        <p:nvCxnSpPr>
          <p:cNvPr id="8" name="Straight Arrow Connector 7">
            <a:extLst>
              <a:ext uri="{FF2B5EF4-FFF2-40B4-BE49-F238E27FC236}">
                <a16:creationId xmlns:a16="http://schemas.microsoft.com/office/drawing/2014/main" id="{EA15D183-A2F4-0F67-05BC-0CDC508000D0}"/>
              </a:ext>
            </a:extLst>
          </p:cNvPr>
          <p:cNvCxnSpPr>
            <a:stCxn id="5" idx="0"/>
          </p:cNvCxnSpPr>
          <p:nvPr/>
        </p:nvCxnSpPr>
        <p:spPr>
          <a:xfrm flipV="1">
            <a:off x="9562079" y="5120641"/>
            <a:ext cx="0" cy="13812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F35188-28F7-0B72-DD7C-0656AC928AC6}"/>
              </a:ext>
            </a:extLst>
          </p:cNvPr>
          <p:cNvCxnSpPr>
            <a:cxnSpLocks/>
            <a:stCxn id="6" idx="0"/>
          </p:cNvCxnSpPr>
          <p:nvPr/>
        </p:nvCxnSpPr>
        <p:spPr>
          <a:xfrm flipH="1" flipV="1">
            <a:off x="12670065" y="4834891"/>
            <a:ext cx="478321" cy="17349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60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40</a:t>
            </a:fld>
            <a:endParaRPr lang="nb-NO">
              <a:solidFill>
                <a:prstClr val="black">
                  <a:tint val="75000"/>
                </a:prstClr>
              </a:solidFill>
              <a:latin typeface="Calibri" pitchFamily="34" charset="0"/>
            </a:endParaRPr>
          </a:p>
        </p:txBody>
      </p:sp>
      <p:sp>
        <p:nvSpPr>
          <p:cNvPr id="12"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Considerations</a:t>
            </a:r>
            <a:r>
              <a:rPr lang="nb-NO" sz="3200" dirty="0">
                <a:solidFill>
                  <a:prstClr val="black"/>
                </a:solidFill>
                <a:latin typeface="Helvetica Neue" charset="0"/>
                <a:ea typeface="Helvetica Neue" charset="0"/>
                <a:cs typeface="Helvetica Neue" charset="0"/>
              </a:rPr>
              <a:t> for flow of cyber </a:t>
            </a:r>
            <a:r>
              <a:rPr lang="nb-NO" sz="3200" dirty="0" err="1">
                <a:solidFill>
                  <a:prstClr val="black"/>
                </a:solidFill>
                <a:latin typeface="Helvetica Neue" charset="0"/>
                <a:ea typeface="Helvetica Neue" charset="0"/>
                <a:cs typeface="Helvetica Neue" charset="0"/>
              </a:rPr>
              <a:t>threat</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communication</a:t>
            </a:r>
            <a:endParaRPr lang="nb-NO" sz="3200" dirty="0">
              <a:solidFill>
                <a:prstClr val="black"/>
              </a:solidFill>
              <a:latin typeface="Helvetica Neue" charset="0"/>
              <a:ea typeface="Helvetica Neue" charset="0"/>
              <a:cs typeface="Helvetica Neue" charset="0"/>
            </a:endParaRPr>
          </a:p>
        </p:txBody>
      </p:sp>
      <p:sp>
        <p:nvSpPr>
          <p:cNvPr id="2" name="TekstSylinder 1"/>
          <p:cNvSpPr txBox="1"/>
          <p:nvPr/>
        </p:nvSpPr>
        <p:spPr>
          <a:xfrm>
            <a:off x="516459" y="2043906"/>
            <a:ext cx="6383158" cy="3083921"/>
          </a:xfrm>
          <a:prstGeom prst="rect">
            <a:avLst/>
          </a:prstGeom>
          <a:noFill/>
        </p:spPr>
        <p:txBody>
          <a:bodyPr wrap="none" rtlCol="0">
            <a:spAutoFit/>
          </a:bodyPr>
          <a:lstStyle/>
          <a:p>
            <a:pPr defTabSz="1097280" eaLnBrk="0" fontAlgn="base" hangingPunct="0">
              <a:spcBef>
                <a:spcPct val="0"/>
              </a:spcBef>
              <a:spcAft>
                <a:spcPct val="0"/>
              </a:spcAft>
            </a:pPr>
            <a:r>
              <a:rPr lang="nb-NO" sz="2160" dirty="0" err="1">
                <a:solidFill>
                  <a:prstClr val="black"/>
                </a:solidFill>
                <a:latin typeface="Calibri" pitchFamily="34" charset="0"/>
              </a:rPr>
              <a:t>Enriched</a:t>
            </a:r>
            <a:r>
              <a:rPr lang="nb-NO" sz="2160" dirty="0">
                <a:solidFill>
                  <a:prstClr val="black"/>
                </a:solidFill>
                <a:latin typeface="Calibri" pitchFamily="34" charset="0"/>
              </a:rPr>
              <a:t> one-</a:t>
            </a:r>
            <a:r>
              <a:rPr lang="nb-NO" sz="2160" dirty="0" err="1">
                <a:solidFill>
                  <a:prstClr val="black"/>
                </a:solidFill>
                <a:latin typeface="Calibri" pitchFamily="34" charset="0"/>
              </a:rPr>
              <a:t>way</a:t>
            </a:r>
            <a:r>
              <a:rPr lang="nb-NO" sz="2160" dirty="0">
                <a:solidFill>
                  <a:prstClr val="black"/>
                </a:solidFill>
                <a:latin typeface="Calibri" pitchFamily="34" charset="0"/>
              </a:rPr>
              <a:t> </a:t>
            </a:r>
            <a:r>
              <a:rPr lang="nb-NO" sz="2160" dirty="0" err="1">
                <a:solidFill>
                  <a:prstClr val="black"/>
                </a:solidFill>
                <a:latin typeface="Calibri" pitchFamily="34" charset="0"/>
              </a:rPr>
              <a:t>communication</a:t>
            </a:r>
            <a:endParaRPr lang="nb-NO" sz="216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Friction</a:t>
            </a:r>
            <a:r>
              <a:rPr lang="nb-NO" sz="2160" dirty="0">
                <a:solidFill>
                  <a:prstClr val="black"/>
                </a:solidFill>
                <a:latin typeface="Calibri" pitchFamily="34" charset="0"/>
              </a:rPr>
              <a:t>/</a:t>
            </a:r>
            <a:r>
              <a:rPr lang="nb-NO" sz="2160" dirty="0" err="1">
                <a:solidFill>
                  <a:prstClr val="black"/>
                </a:solidFill>
                <a:latin typeface="Calibri" pitchFamily="34" charset="0"/>
              </a:rPr>
              <a:t>modularity</a:t>
            </a:r>
            <a:r>
              <a:rPr lang="nb-NO" sz="2160" dirty="0">
                <a:solidFill>
                  <a:prstClr val="black"/>
                </a:solidFill>
                <a:latin typeface="Calibri" pitchFamily="34" charset="0"/>
              </a:rPr>
              <a:t> </a:t>
            </a:r>
            <a:r>
              <a:rPr lang="nb-NO" sz="2160" dirty="0">
                <a:solidFill>
                  <a:prstClr val="black"/>
                </a:solidFill>
                <a:latin typeface="Calibri" pitchFamily="34" charset="0"/>
                <a:sym typeface="Wingdings"/>
              </a:rPr>
              <a:t> HS, OLB </a:t>
            </a:r>
            <a:r>
              <a:rPr lang="nb-NO" sz="2160" dirty="0" err="1">
                <a:solidFill>
                  <a:prstClr val="black"/>
                </a:solidFill>
                <a:latin typeface="Calibri" pitchFamily="34" charset="0"/>
                <a:sym typeface="Wingdings"/>
              </a:rPr>
              <a:t>model</a:t>
            </a:r>
            <a:endParaRPr lang="nb-NO" sz="2160" dirty="0">
              <a:solidFill>
                <a:prstClr val="black"/>
              </a:solidFill>
              <a:latin typeface="Calibri" pitchFamily="34" charset="0"/>
            </a:endParaRPr>
          </a:p>
          <a:p>
            <a:pPr defTabSz="1097280" eaLnBrk="0" fontAlgn="base" hangingPunct="0">
              <a:spcBef>
                <a:spcPct val="0"/>
              </a:spcBef>
              <a:spcAft>
                <a:spcPct val="0"/>
              </a:spcAft>
            </a:pPr>
            <a:endParaRPr lang="nb-NO" sz="2160" dirty="0">
              <a:solidFill>
                <a:prstClr val="black"/>
              </a:solidFill>
              <a:latin typeface="Calibri" pitchFamily="34" charset="0"/>
            </a:endParaRPr>
          </a:p>
          <a:p>
            <a:pPr defTabSz="1097280" eaLnBrk="0" fontAlgn="base" hangingPunct="0">
              <a:spcBef>
                <a:spcPct val="0"/>
              </a:spcBef>
              <a:spcAft>
                <a:spcPct val="0"/>
              </a:spcAft>
            </a:pPr>
            <a:r>
              <a:rPr lang="en-US" sz="2160" dirty="0">
                <a:solidFill>
                  <a:prstClr val="black"/>
                </a:solidFill>
                <a:latin typeface="Calibri" pitchFamily="34" charset="0"/>
              </a:rPr>
              <a:t>Effective team mental models and transactive memory</a:t>
            </a:r>
          </a:p>
          <a:p>
            <a:pPr defTabSz="1097280" eaLnBrk="0" fontAlgn="base" hangingPunct="0">
              <a:spcBef>
                <a:spcPct val="0"/>
              </a:spcBef>
              <a:spcAft>
                <a:spcPct val="0"/>
              </a:spcAft>
            </a:pPr>
            <a:endParaRPr lang="en-US" sz="2160" dirty="0">
              <a:solidFill>
                <a:prstClr val="black"/>
              </a:solidFill>
              <a:latin typeface="Calibri" pitchFamily="34" charset="0"/>
            </a:endParaRPr>
          </a:p>
          <a:p>
            <a:pPr defTabSz="1097280" eaLnBrk="0" fontAlgn="base" hangingPunct="0">
              <a:spcBef>
                <a:spcPct val="0"/>
              </a:spcBef>
              <a:spcAft>
                <a:spcPct val="0"/>
              </a:spcAft>
            </a:pPr>
            <a:r>
              <a:rPr lang="en-US" sz="2160" dirty="0">
                <a:solidFill>
                  <a:prstClr val="black"/>
                </a:solidFill>
                <a:latin typeface="Calibri" pitchFamily="34" charset="0"/>
              </a:rPr>
              <a:t>Needs to be updated prior to threat occurrence to save</a:t>
            </a:r>
            <a:br>
              <a:rPr lang="en-US" sz="2160" dirty="0">
                <a:solidFill>
                  <a:prstClr val="black"/>
                </a:solidFill>
                <a:latin typeface="Calibri" pitchFamily="34" charset="0"/>
              </a:rPr>
            </a:br>
            <a:r>
              <a:rPr lang="en-US" sz="2160" dirty="0">
                <a:solidFill>
                  <a:prstClr val="black"/>
                </a:solidFill>
                <a:latin typeface="Calibri" pitchFamily="34" charset="0"/>
              </a:rPr>
              <a:t>time and reduce need for communication</a:t>
            </a:r>
          </a:p>
          <a:p>
            <a:pPr defTabSz="1097280" eaLnBrk="0" fontAlgn="base" hangingPunct="0">
              <a:spcBef>
                <a:spcPct val="0"/>
              </a:spcBef>
              <a:spcAft>
                <a:spcPct val="0"/>
              </a:spcAft>
            </a:pPr>
            <a:endParaRPr lang="en-US" sz="2160" dirty="0">
              <a:solidFill>
                <a:prstClr val="black"/>
              </a:solidFill>
              <a:latin typeface="Calibri" pitchFamily="34" charset="0"/>
            </a:endParaRPr>
          </a:p>
          <a:p>
            <a:pPr defTabSz="1097280" eaLnBrk="0" fontAlgn="base" hangingPunct="0">
              <a:spcBef>
                <a:spcPct val="0"/>
              </a:spcBef>
              <a:spcAft>
                <a:spcPct val="0"/>
              </a:spcAft>
            </a:pPr>
            <a:r>
              <a:rPr lang="en-US" sz="2160" dirty="0">
                <a:solidFill>
                  <a:prstClr val="black"/>
                </a:solidFill>
                <a:latin typeface="Calibri" pitchFamily="34" charset="0"/>
              </a:rPr>
              <a:t>Training, briefings, electronic maps of expertise</a:t>
            </a:r>
            <a:r>
              <a:rPr lang="mr-IN" sz="2160" dirty="0">
                <a:solidFill>
                  <a:prstClr val="black"/>
                </a:solidFill>
                <a:latin typeface="Calibri" pitchFamily="34" charset="0"/>
                <a:cs typeface="Mangal" panose="02040503050203030202" pitchFamily="18" charset="0"/>
              </a:rPr>
              <a:t>…</a:t>
            </a:r>
            <a:r>
              <a:rPr lang="en-US" sz="2160" dirty="0">
                <a:solidFill>
                  <a:prstClr val="black"/>
                </a:solidFill>
                <a:latin typeface="Calibri" pitchFamily="34" charset="0"/>
              </a:rPr>
              <a:t> </a:t>
            </a:r>
            <a:endParaRPr lang="nb-NO" sz="2160" dirty="0">
              <a:solidFill>
                <a:prstClr val="black"/>
              </a:solidFill>
              <a:latin typeface="Calibri" pitchFamily="34" charset="0"/>
            </a:endParaRPr>
          </a:p>
        </p:txBody>
      </p:sp>
      <p:grpSp>
        <p:nvGrpSpPr>
          <p:cNvPr id="5" name="Gruppe 4"/>
          <p:cNvGrpSpPr/>
          <p:nvPr/>
        </p:nvGrpSpPr>
        <p:grpSpPr>
          <a:xfrm>
            <a:off x="9704070" y="1418768"/>
            <a:ext cx="3979750" cy="6205042"/>
            <a:chOff x="6504974" y="701702"/>
            <a:chExt cx="2047413" cy="3875024"/>
          </a:xfrm>
        </p:grpSpPr>
        <p:pic>
          <p:nvPicPr>
            <p:cNvPr id="7" name="Bild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9144" y="811579"/>
              <a:ext cx="1943243" cy="3765147"/>
            </a:xfrm>
            <a:prstGeom prst="rect">
              <a:avLst/>
            </a:prstGeom>
          </p:spPr>
        </p:pic>
        <p:sp>
          <p:nvSpPr>
            <p:cNvPr id="3" name="Rektangel 2"/>
            <p:cNvSpPr/>
            <p:nvPr/>
          </p:nvSpPr>
          <p:spPr>
            <a:xfrm>
              <a:off x="6504974" y="701702"/>
              <a:ext cx="451412" cy="37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
          <p:nvSpPr>
            <p:cNvPr id="10" name="Rektangel 9"/>
            <p:cNvSpPr/>
            <p:nvPr/>
          </p:nvSpPr>
          <p:spPr>
            <a:xfrm>
              <a:off x="6609144" y="2746755"/>
              <a:ext cx="451412" cy="37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grpSp>
    </p:spTree>
    <p:extLst>
      <p:ext uri="{BB962C8B-B14F-4D97-AF65-F5344CB8AC3E}">
        <p14:creationId xmlns:p14="http://schemas.microsoft.com/office/powerpoint/2010/main" val="8811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41</a:t>
            </a:fld>
            <a:endParaRPr lang="nb-NO" dirty="0">
              <a:solidFill>
                <a:prstClr val="black">
                  <a:tint val="75000"/>
                </a:prstClr>
              </a:solidFill>
              <a:latin typeface="Calibri" pitchFamily="34" charset="0"/>
            </a:endParaRPr>
          </a:p>
        </p:txBody>
      </p:sp>
      <p:sp>
        <p:nvSpPr>
          <p:cNvPr id="15" name="Tittel 2">
            <a:extLst>
              <a:ext uri="{FF2B5EF4-FFF2-40B4-BE49-F238E27FC236}">
                <a16:creationId xmlns:a16="http://schemas.microsoft.com/office/drawing/2014/main" id="{0130F847-9A87-AB4D-8D0D-FF9DA6C9AB2A}"/>
              </a:ext>
            </a:extLst>
          </p:cNvPr>
          <p:cNvSpPr txBox="1">
            <a:spLocks/>
          </p:cNvSpPr>
          <p:nvPr/>
        </p:nvSpPr>
        <p:spPr>
          <a:xfrm>
            <a:off x="516459" y="138417"/>
            <a:ext cx="13928746" cy="1132618"/>
          </a:xfrm>
          <a:prstGeom prst="rect">
            <a:avLst/>
          </a:prstGeom>
        </p:spPr>
        <p:txBody>
          <a:bodyPr vert="horz" wrap="square"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Amount</a:t>
            </a:r>
            <a:r>
              <a:rPr lang="nb-NO" sz="3200" dirty="0">
                <a:solidFill>
                  <a:prstClr val="black"/>
                </a:solidFill>
                <a:latin typeface="Helvetica Neue" charset="0"/>
                <a:ea typeface="Helvetica Neue" charset="0"/>
                <a:cs typeface="Helvetica Neue" charset="0"/>
              </a:rPr>
              <a:t> and </a:t>
            </a:r>
            <a:r>
              <a:rPr lang="nb-NO" sz="3200" dirty="0" err="1">
                <a:solidFill>
                  <a:prstClr val="black"/>
                </a:solidFill>
                <a:latin typeface="Helvetica Neue" charset="0"/>
                <a:ea typeface="Helvetica Neue" charset="0"/>
                <a:cs typeface="Helvetica Neue" charset="0"/>
              </a:rPr>
              <a:t>characteritics</a:t>
            </a:r>
            <a:r>
              <a:rPr lang="nb-NO" sz="3200" dirty="0">
                <a:solidFill>
                  <a:prstClr val="black"/>
                </a:solidFill>
                <a:latin typeface="Helvetica Neue" charset="0"/>
                <a:ea typeface="Helvetica Neue" charset="0"/>
                <a:cs typeface="Helvetica Neue" charset="0"/>
              </a:rPr>
              <a:t> of </a:t>
            </a:r>
            <a:r>
              <a:rPr lang="nb-NO" sz="3200" dirty="0" err="1">
                <a:solidFill>
                  <a:prstClr val="black"/>
                </a:solidFill>
                <a:latin typeface="Helvetica Neue" charset="0"/>
                <a:ea typeface="Helvetica Neue" charset="0"/>
                <a:cs typeface="Helvetica Neue" charset="0"/>
              </a:rPr>
              <a:t>communication</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according</a:t>
            </a:r>
            <a:r>
              <a:rPr lang="nb-NO" sz="3200" dirty="0">
                <a:solidFill>
                  <a:prstClr val="black"/>
                </a:solidFill>
                <a:latin typeface="Helvetica Neue" charset="0"/>
                <a:ea typeface="Helvetica Neue" charset="0"/>
                <a:cs typeface="Helvetica Neue" charset="0"/>
              </a:rPr>
              <a:t> to </a:t>
            </a:r>
            <a:r>
              <a:rPr lang="nb-NO" sz="3200" dirty="0" err="1">
                <a:solidFill>
                  <a:prstClr val="black"/>
                </a:solidFill>
                <a:latin typeface="Helvetica Neue" charset="0"/>
                <a:ea typeface="Helvetica Neue" charset="0"/>
                <a:cs typeface="Helvetica Neue" charset="0"/>
              </a:rPr>
              <a:t>shifting</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situatonal</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demands</a:t>
            </a:r>
            <a:r>
              <a:rPr lang="nb-NO" sz="3200" dirty="0">
                <a:solidFill>
                  <a:prstClr val="black"/>
                </a:solidFill>
                <a:latin typeface="Helvetica Neue" charset="0"/>
                <a:ea typeface="Helvetica Neue" charset="0"/>
                <a:cs typeface="Helvetica Neue" charset="0"/>
              </a:rPr>
              <a:t> </a:t>
            </a:r>
          </a:p>
        </p:txBody>
      </p:sp>
      <p:sp>
        <p:nvSpPr>
          <p:cNvPr id="2" name="TekstSylinder 1"/>
          <p:cNvSpPr txBox="1"/>
          <p:nvPr/>
        </p:nvSpPr>
        <p:spPr>
          <a:xfrm>
            <a:off x="516460" y="2348515"/>
            <a:ext cx="12873134" cy="5262979"/>
          </a:xfrm>
          <a:prstGeom prst="rect">
            <a:avLst/>
          </a:prstGeom>
          <a:noFill/>
        </p:spPr>
        <p:txBody>
          <a:bodyPr wrap="square" rtlCol="0">
            <a:spAutoFit/>
          </a:bodyPr>
          <a:lstStyle/>
          <a:p>
            <a:pPr defTabSz="1097280" eaLnBrk="0" fontAlgn="base" hangingPunct="0">
              <a:spcBef>
                <a:spcPct val="0"/>
              </a:spcBef>
              <a:spcAft>
                <a:spcPct val="0"/>
              </a:spcAft>
            </a:pPr>
            <a:r>
              <a:rPr lang="en-US" sz="2240" dirty="0">
                <a:solidFill>
                  <a:prstClr val="black"/>
                </a:solidFill>
                <a:latin typeface="Calibri" pitchFamily="34" charset="0"/>
              </a:rPr>
              <a:t>Too much communication during cyber threat incidents can be detrimental to performance</a:t>
            </a:r>
          </a:p>
          <a:p>
            <a:pPr defTabSz="1097280" eaLnBrk="0" fontAlgn="base" hangingPunct="0">
              <a:spcBef>
                <a:spcPct val="0"/>
              </a:spcBef>
              <a:spcAft>
                <a:spcPct val="0"/>
              </a:spcAft>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Might depend on level of expertise </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Might depend on quality and type of communication and nature of task</a:t>
            </a:r>
          </a:p>
          <a:p>
            <a:pPr marL="1188690" lvl="1"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Under-communication and lack of feedback</a:t>
            </a:r>
          </a:p>
          <a:p>
            <a:pPr marL="1188690" lvl="1"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Cognitive load</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Handling of maintenance tasks, unforeseen scenarios, update task progression and help</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Distributed team leadership might mitigate some of the problems</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548640" lvl="1" defTabSz="1097280" eaLnBrk="0" fontAlgn="base" hangingPunct="0">
              <a:spcBef>
                <a:spcPct val="0"/>
              </a:spcBef>
              <a:spcAft>
                <a:spcPct val="0"/>
              </a:spcAft>
            </a:pPr>
            <a:endParaRPr lang="nb-NO" sz="2240" dirty="0">
              <a:solidFill>
                <a:prstClr val="black"/>
              </a:solidFill>
              <a:latin typeface="Calibri" pitchFamily="34" charset="0"/>
            </a:endParaRPr>
          </a:p>
        </p:txBody>
      </p:sp>
    </p:spTree>
    <p:extLst>
      <p:ext uri="{BB962C8B-B14F-4D97-AF65-F5344CB8AC3E}">
        <p14:creationId xmlns:p14="http://schemas.microsoft.com/office/powerpoint/2010/main" val="11247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pPr defTabSz="1097280" eaLnBrk="0" fontAlgn="base" hangingPunct="0">
                <a:spcBef>
                  <a:spcPct val="0"/>
                </a:spcBef>
                <a:spcAft>
                  <a:spcPct val="0"/>
                </a:spcAft>
              </a:pPr>
              <a:t>42</a:t>
            </a:fld>
            <a:endParaRPr lang="nb-NO" dirty="0">
              <a:solidFill>
                <a:prstClr val="black">
                  <a:tint val="75000"/>
                </a:prstClr>
              </a:solidFill>
              <a:latin typeface="Calibri" pitchFamily="34" charset="0"/>
            </a:endParaRPr>
          </a:p>
        </p:txBody>
      </p:sp>
      <p:sp>
        <p:nvSpPr>
          <p:cNvPr id="8"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Summary</a:t>
            </a:r>
            <a:r>
              <a:rPr lang="nb-NO" sz="3200" dirty="0">
                <a:solidFill>
                  <a:prstClr val="black"/>
                </a:solidFill>
                <a:latin typeface="Helvetica Neue" charset="0"/>
                <a:ea typeface="Helvetica Neue" charset="0"/>
                <a:cs typeface="Helvetica Neue" charset="0"/>
              </a:rPr>
              <a:t> and </a:t>
            </a:r>
            <a:r>
              <a:rPr lang="nb-NO" sz="3200" dirty="0" err="1">
                <a:solidFill>
                  <a:prstClr val="black"/>
                </a:solidFill>
                <a:latin typeface="Helvetica Neue" charset="0"/>
                <a:ea typeface="Helvetica Neue" charset="0"/>
                <a:cs typeface="Helvetica Neue" charset="0"/>
              </a:rPr>
              <a:t>Conclusions</a:t>
            </a:r>
            <a:endParaRPr lang="nb-NO" sz="3200" dirty="0">
              <a:solidFill>
                <a:prstClr val="black"/>
              </a:solidFill>
              <a:latin typeface="Helvetica Neue" charset="0"/>
              <a:ea typeface="Helvetica Neue" charset="0"/>
              <a:cs typeface="Helvetica Neue" charset="0"/>
            </a:endParaRPr>
          </a:p>
        </p:txBody>
      </p:sp>
      <p:sp>
        <p:nvSpPr>
          <p:cNvPr id="9" name="TekstSylinder 8"/>
          <p:cNvSpPr txBox="1"/>
          <p:nvPr/>
        </p:nvSpPr>
        <p:spPr>
          <a:xfrm>
            <a:off x="680506" y="1978870"/>
            <a:ext cx="9134552" cy="2086725"/>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Only</a:t>
            </a:r>
            <a:r>
              <a:rPr lang="nb-NO" sz="2160" dirty="0">
                <a:solidFill>
                  <a:prstClr val="black"/>
                </a:solidFill>
                <a:latin typeface="Calibri" pitchFamily="34" charset="0"/>
              </a:rPr>
              <a:t> 17 studies; </a:t>
            </a:r>
            <a:r>
              <a:rPr lang="nb-NO" sz="2160" dirty="0" err="1">
                <a:solidFill>
                  <a:prstClr val="black"/>
                </a:solidFill>
                <a:latin typeface="Calibri" pitchFamily="34" charset="0"/>
              </a:rPr>
              <a:t>only</a:t>
            </a:r>
            <a:r>
              <a:rPr lang="nb-NO" sz="2160" dirty="0">
                <a:solidFill>
                  <a:prstClr val="black"/>
                </a:solidFill>
                <a:latin typeface="Calibri" pitchFamily="34" charset="0"/>
              </a:rPr>
              <a:t> </a:t>
            </a:r>
            <a:r>
              <a:rPr lang="nb-NO" sz="2160" dirty="0" err="1">
                <a:solidFill>
                  <a:prstClr val="black"/>
                </a:solidFill>
                <a:latin typeface="Calibri" pitchFamily="34" charset="0"/>
              </a:rPr>
              <a:t>one</a:t>
            </a:r>
            <a:r>
              <a:rPr lang="nb-NO" sz="2160" dirty="0">
                <a:solidFill>
                  <a:prstClr val="black"/>
                </a:solidFill>
                <a:latin typeface="Calibri" pitchFamily="34" charset="0"/>
              </a:rPr>
              <a:t> </a:t>
            </a:r>
            <a:r>
              <a:rPr lang="nb-NO" sz="2160" dirty="0" err="1">
                <a:solidFill>
                  <a:prstClr val="black"/>
                </a:solidFill>
                <a:latin typeface="Calibri" pitchFamily="34" charset="0"/>
              </a:rPr>
              <a:t>experiment</a:t>
            </a:r>
            <a:r>
              <a:rPr lang="nb-NO" sz="2160" dirty="0">
                <a:solidFill>
                  <a:prstClr val="black"/>
                </a:solidFill>
                <a:latin typeface="Calibri" pitchFamily="34" charset="0"/>
              </a:rPr>
              <a:t>; </a:t>
            </a:r>
            <a:r>
              <a:rPr lang="nb-NO" sz="2160" dirty="0" err="1">
                <a:solidFill>
                  <a:prstClr val="black"/>
                </a:solidFill>
                <a:latin typeface="Calibri" pitchFamily="34" charset="0"/>
              </a:rPr>
              <a:t>little</a:t>
            </a:r>
            <a:r>
              <a:rPr lang="nb-NO" sz="2160" dirty="0">
                <a:solidFill>
                  <a:prstClr val="black"/>
                </a:solidFill>
                <a:latin typeface="Calibri" pitchFamily="34" charset="0"/>
              </a:rPr>
              <a:t> </a:t>
            </a:r>
            <a:r>
              <a:rPr lang="nb-NO" sz="2160" dirty="0" err="1">
                <a:solidFill>
                  <a:prstClr val="black"/>
                </a:solidFill>
                <a:latin typeface="Calibri" pitchFamily="34" charset="0"/>
              </a:rPr>
              <a:t>reporting</a:t>
            </a:r>
            <a:r>
              <a:rPr lang="nb-NO" sz="2160" dirty="0">
                <a:solidFill>
                  <a:prstClr val="black"/>
                </a:solidFill>
                <a:latin typeface="Calibri" pitchFamily="34" charset="0"/>
              </a:rPr>
              <a:t> of </a:t>
            </a:r>
            <a:r>
              <a:rPr lang="nb-NO" sz="2160" dirty="0" err="1">
                <a:solidFill>
                  <a:prstClr val="black"/>
                </a:solidFill>
                <a:latin typeface="Calibri" pitchFamily="34" charset="0"/>
              </a:rPr>
              <a:t>useful</a:t>
            </a:r>
            <a:r>
              <a:rPr lang="nb-NO" sz="2160" dirty="0">
                <a:solidFill>
                  <a:prstClr val="black"/>
                </a:solidFill>
                <a:latin typeface="Calibri" pitchFamily="34" charset="0"/>
              </a:rPr>
              <a:t> </a:t>
            </a:r>
            <a:r>
              <a:rPr lang="nb-NO" sz="2160" dirty="0" err="1">
                <a:solidFill>
                  <a:prstClr val="black"/>
                </a:solidFill>
                <a:latin typeface="Calibri" pitchFamily="34" charset="0"/>
              </a:rPr>
              <a:t>statistics</a:t>
            </a: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Few</a:t>
            </a:r>
            <a:r>
              <a:rPr lang="nb-NO" sz="2160" dirty="0">
                <a:solidFill>
                  <a:prstClr val="black"/>
                </a:solidFill>
                <a:latin typeface="Calibri" pitchFamily="34" charset="0"/>
              </a:rPr>
              <a:t> </a:t>
            </a:r>
            <a:r>
              <a:rPr lang="nb-NO" sz="2160" dirty="0" err="1">
                <a:solidFill>
                  <a:prstClr val="black"/>
                </a:solidFill>
                <a:latin typeface="Calibri" pitchFamily="34" charset="0"/>
              </a:rPr>
              <a:t>replication</a:t>
            </a:r>
            <a:r>
              <a:rPr lang="nb-NO" sz="2160" dirty="0">
                <a:solidFill>
                  <a:prstClr val="black"/>
                </a:solidFill>
                <a:latin typeface="Calibri" pitchFamily="34" charset="0"/>
              </a:rPr>
              <a:t> studies </a:t>
            </a:r>
            <a:r>
              <a:rPr lang="nb-NO" sz="2160" dirty="0" err="1">
                <a:solidFill>
                  <a:prstClr val="black"/>
                </a:solidFill>
                <a:latin typeface="Calibri" pitchFamily="34" charset="0"/>
              </a:rPr>
              <a:t>but</a:t>
            </a:r>
            <a:r>
              <a:rPr lang="nb-NO" sz="2160" dirty="0">
                <a:solidFill>
                  <a:prstClr val="black"/>
                </a:solidFill>
                <a:latin typeface="Calibri" pitchFamily="34" charset="0"/>
              </a:rPr>
              <a:t> all studies </a:t>
            </a:r>
            <a:r>
              <a:rPr lang="nb-NO" sz="2160" dirty="0" err="1">
                <a:solidFill>
                  <a:prstClr val="black"/>
                </a:solidFill>
                <a:latin typeface="Calibri" pitchFamily="34" charset="0"/>
              </a:rPr>
              <a:t>converge</a:t>
            </a:r>
            <a:r>
              <a:rPr lang="nb-NO" sz="2160" dirty="0">
                <a:solidFill>
                  <a:prstClr val="black"/>
                </a:solidFill>
                <a:latin typeface="Calibri" pitchFamily="34" charset="0"/>
              </a:rPr>
              <a:t> </a:t>
            </a:r>
            <a:r>
              <a:rPr lang="nb-NO" sz="2160" dirty="0" err="1">
                <a:solidFill>
                  <a:prstClr val="black"/>
                </a:solidFill>
                <a:latin typeface="Calibri" pitchFamily="34" charset="0"/>
              </a:rPr>
              <a:t>on</a:t>
            </a:r>
            <a:r>
              <a:rPr lang="nb-NO" sz="2160" dirty="0">
                <a:solidFill>
                  <a:prstClr val="black"/>
                </a:solidFill>
                <a:latin typeface="Calibri" pitchFamily="34" charset="0"/>
              </a:rPr>
              <a:t> </a:t>
            </a:r>
            <a:r>
              <a:rPr lang="nb-NO" sz="2160" dirty="0" err="1">
                <a:solidFill>
                  <a:prstClr val="black"/>
                </a:solidFill>
                <a:latin typeface="Calibri" pitchFamily="34" charset="0"/>
              </a:rPr>
              <a:t>common</a:t>
            </a:r>
            <a:r>
              <a:rPr lang="nb-NO" sz="2160" dirty="0">
                <a:solidFill>
                  <a:prstClr val="black"/>
                </a:solidFill>
                <a:latin typeface="Calibri" pitchFamily="34" charset="0"/>
              </a:rPr>
              <a:t> </a:t>
            </a:r>
            <a:r>
              <a:rPr lang="nb-NO" sz="2160" dirty="0" err="1">
                <a:solidFill>
                  <a:prstClr val="black"/>
                </a:solidFill>
                <a:latin typeface="Calibri" pitchFamily="34" charset="0"/>
              </a:rPr>
              <a:t>principles</a:t>
            </a: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Few</a:t>
            </a:r>
            <a:r>
              <a:rPr lang="nb-NO" sz="2160" dirty="0">
                <a:solidFill>
                  <a:prstClr val="black"/>
                </a:solidFill>
                <a:latin typeface="Calibri" pitchFamily="34" charset="0"/>
              </a:rPr>
              <a:t> studies report </a:t>
            </a:r>
            <a:r>
              <a:rPr lang="nb-NO" sz="2160" dirty="0" err="1">
                <a:solidFill>
                  <a:prstClr val="black"/>
                </a:solidFill>
                <a:latin typeface="Calibri" pitchFamily="34" charset="0"/>
              </a:rPr>
              <a:t>which</a:t>
            </a:r>
            <a:r>
              <a:rPr lang="nb-NO" sz="2160" dirty="0">
                <a:solidFill>
                  <a:prstClr val="black"/>
                </a:solidFill>
                <a:latin typeface="Calibri" pitchFamily="34" charset="0"/>
              </a:rPr>
              <a:t> </a:t>
            </a:r>
            <a:r>
              <a:rPr lang="nb-NO" sz="2160" dirty="0" err="1">
                <a:solidFill>
                  <a:prstClr val="black"/>
                </a:solidFill>
                <a:latin typeface="Calibri" pitchFamily="34" charset="0"/>
              </a:rPr>
              <a:t>sectors</a:t>
            </a:r>
            <a:r>
              <a:rPr lang="nb-NO" sz="2160" dirty="0">
                <a:solidFill>
                  <a:prstClr val="black"/>
                </a:solidFill>
                <a:latin typeface="Calibri" pitchFamily="34" charset="0"/>
              </a:rPr>
              <a:t> </a:t>
            </a:r>
            <a:r>
              <a:rPr lang="nb-NO" sz="2160" dirty="0" err="1">
                <a:solidFill>
                  <a:prstClr val="black"/>
                </a:solidFill>
                <a:latin typeface="Calibri" pitchFamily="34" charset="0"/>
              </a:rPr>
              <a:t>participants</a:t>
            </a:r>
            <a:r>
              <a:rPr lang="nb-NO" sz="2160" dirty="0">
                <a:solidFill>
                  <a:prstClr val="black"/>
                </a:solidFill>
                <a:latin typeface="Calibri" pitchFamily="34" charset="0"/>
              </a:rPr>
              <a:t> </a:t>
            </a:r>
            <a:r>
              <a:rPr lang="nb-NO" sz="2160" dirty="0" err="1">
                <a:solidFill>
                  <a:prstClr val="black"/>
                </a:solidFill>
                <a:latin typeface="Calibri" pitchFamily="34" charset="0"/>
              </a:rPr>
              <a:t>belong</a:t>
            </a:r>
            <a:r>
              <a:rPr lang="nb-NO" sz="2160" dirty="0">
                <a:solidFill>
                  <a:prstClr val="black"/>
                </a:solidFill>
                <a:latin typeface="Calibri" pitchFamily="34" charset="0"/>
              </a:rPr>
              <a:t> to </a:t>
            </a:r>
            <a:r>
              <a:rPr lang="nb-NO" sz="2160" dirty="0">
                <a:solidFill>
                  <a:prstClr val="black"/>
                </a:solidFill>
                <a:latin typeface="Calibri" pitchFamily="34" charset="0"/>
                <a:sym typeface="Wingdings"/>
              </a:rPr>
              <a:t> </a:t>
            </a:r>
            <a:r>
              <a:rPr lang="nb-NO" sz="2160" dirty="0" err="1">
                <a:solidFill>
                  <a:prstClr val="black"/>
                </a:solidFill>
                <a:latin typeface="Calibri" pitchFamily="34" charset="0"/>
                <a:sym typeface="Wingdings"/>
              </a:rPr>
              <a:t>who</a:t>
            </a:r>
            <a:r>
              <a:rPr lang="nb-NO" sz="2160" dirty="0">
                <a:solidFill>
                  <a:prstClr val="black"/>
                </a:solidFill>
                <a:latin typeface="Calibri" pitchFamily="34" charset="0"/>
                <a:sym typeface="Wingdings"/>
              </a:rPr>
              <a:t> </a:t>
            </a:r>
            <a:r>
              <a:rPr lang="nb-NO" sz="2160" dirty="0" err="1">
                <a:solidFill>
                  <a:prstClr val="black"/>
                </a:solidFill>
                <a:latin typeface="Calibri" pitchFamily="34" charset="0"/>
                <a:sym typeface="Wingdings"/>
              </a:rPr>
              <a:t>are</a:t>
            </a:r>
            <a:r>
              <a:rPr lang="nb-NO" sz="2160" dirty="0">
                <a:solidFill>
                  <a:prstClr val="black"/>
                </a:solidFill>
                <a:latin typeface="Calibri" pitchFamily="34" charset="0"/>
                <a:sym typeface="Wingdings"/>
              </a:rPr>
              <a:t> </a:t>
            </a:r>
            <a:r>
              <a:rPr lang="nb-NO" sz="2160" dirty="0" err="1">
                <a:solidFill>
                  <a:prstClr val="black"/>
                </a:solidFill>
                <a:latin typeface="Calibri" pitchFamily="34" charset="0"/>
                <a:sym typeface="Wingdings"/>
              </a:rPr>
              <a:t>findings</a:t>
            </a:r>
            <a:br>
              <a:rPr lang="nb-NO" sz="2160" dirty="0">
                <a:solidFill>
                  <a:prstClr val="black"/>
                </a:solidFill>
                <a:latin typeface="Calibri" pitchFamily="34" charset="0"/>
                <a:sym typeface="Wingdings"/>
              </a:rPr>
            </a:br>
            <a:r>
              <a:rPr lang="nb-NO" sz="2160" dirty="0">
                <a:solidFill>
                  <a:prstClr val="black"/>
                </a:solidFill>
                <a:latin typeface="Calibri" pitchFamily="34" charset="0"/>
                <a:sym typeface="Wingdings"/>
              </a:rPr>
              <a:t>relevant for?</a:t>
            </a:r>
            <a:endParaRPr lang="nb-NO" sz="2160" dirty="0">
              <a:solidFill>
                <a:prstClr val="black"/>
              </a:solidFill>
              <a:latin typeface="Calibri" pitchFamily="34" charset="0"/>
            </a:endParaRPr>
          </a:p>
        </p:txBody>
      </p:sp>
    </p:spTree>
    <p:extLst>
      <p:ext uri="{BB962C8B-B14F-4D97-AF65-F5344CB8AC3E}">
        <p14:creationId xmlns:p14="http://schemas.microsoft.com/office/powerpoint/2010/main" val="9094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77513" y="2434757"/>
            <a:ext cx="13475369" cy="2450263"/>
          </a:xfrm>
        </p:spPr>
        <p:txBody>
          <a:bodyPr>
            <a:normAutofit fontScale="90000"/>
          </a:bodyPr>
          <a:lstStyle/>
          <a:p>
            <a:r>
              <a:rPr lang="nb-NO" sz="4800" dirty="0">
                <a:solidFill>
                  <a:schemeClr val="accent1"/>
                </a:solidFill>
                <a:latin typeface="Helvetica Neue" charset="0"/>
                <a:ea typeface="Helvetica Neue" charset="0"/>
                <a:cs typeface="Helvetica Neue" charset="0"/>
              </a:rPr>
              <a:t>A 3D Mixed </a:t>
            </a:r>
            <a:r>
              <a:rPr lang="nb-NO" sz="4800" dirty="0" err="1">
                <a:solidFill>
                  <a:schemeClr val="accent1"/>
                </a:solidFill>
                <a:latin typeface="Helvetica Neue" charset="0"/>
                <a:ea typeface="Helvetica Neue" charset="0"/>
                <a:cs typeface="Helvetica Neue" charset="0"/>
              </a:rPr>
              <a:t>Reality</a:t>
            </a:r>
            <a:r>
              <a:rPr lang="nb-NO" sz="4800" dirty="0">
                <a:solidFill>
                  <a:schemeClr val="accent1"/>
                </a:solidFill>
                <a:latin typeface="Helvetica Neue" charset="0"/>
                <a:ea typeface="Helvetica Neue" charset="0"/>
                <a:cs typeface="Helvetica Neue" charset="0"/>
              </a:rPr>
              <a:t> </a:t>
            </a:r>
            <a:r>
              <a:rPr lang="nb-NO" sz="4800" dirty="0" err="1">
                <a:solidFill>
                  <a:schemeClr val="accent1"/>
                </a:solidFill>
                <a:latin typeface="Helvetica Neue" charset="0"/>
                <a:ea typeface="Helvetica Neue" charset="0"/>
                <a:cs typeface="Helvetica Neue" charset="0"/>
              </a:rPr>
              <a:t>Visualization</a:t>
            </a:r>
            <a:r>
              <a:rPr lang="nb-NO" sz="4800" dirty="0">
                <a:solidFill>
                  <a:schemeClr val="accent1"/>
                </a:solidFill>
                <a:latin typeface="Helvetica Neue" charset="0"/>
                <a:ea typeface="Helvetica Neue" charset="0"/>
                <a:cs typeface="Helvetica Neue" charset="0"/>
              </a:rPr>
              <a:t> of Network </a:t>
            </a:r>
            <a:r>
              <a:rPr lang="nb-NO" sz="4800" dirty="0" err="1">
                <a:solidFill>
                  <a:schemeClr val="accent1"/>
                </a:solidFill>
                <a:latin typeface="Helvetica Neue" charset="0"/>
                <a:ea typeface="Helvetica Neue" charset="0"/>
                <a:cs typeface="Helvetica Neue" charset="0"/>
              </a:rPr>
              <a:t>Topology</a:t>
            </a:r>
            <a:r>
              <a:rPr lang="nb-NO" sz="4800" dirty="0">
                <a:solidFill>
                  <a:schemeClr val="accent1"/>
                </a:solidFill>
                <a:latin typeface="Helvetica Neue" charset="0"/>
                <a:ea typeface="Helvetica Neue" charset="0"/>
                <a:cs typeface="Helvetica Neue" charset="0"/>
              </a:rPr>
              <a:t> and Activity </a:t>
            </a:r>
            <a:r>
              <a:rPr lang="nb-NO" sz="4800" dirty="0" err="1">
                <a:solidFill>
                  <a:schemeClr val="accent1"/>
                </a:solidFill>
                <a:latin typeface="Helvetica Neue" charset="0"/>
                <a:ea typeface="Helvetica Neue" charset="0"/>
                <a:cs typeface="Helvetica Neue" charset="0"/>
              </a:rPr>
              <a:t>Results</a:t>
            </a:r>
            <a:r>
              <a:rPr lang="nb-NO" sz="4800" dirty="0">
                <a:solidFill>
                  <a:schemeClr val="accent1"/>
                </a:solidFill>
                <a:latin typeface="Helvetica Neue" charset="0"/>
                <a:ea typeface="Helvetica Neue" charset="0"/>
                <a:cs typeface="Helvetica Neue" charset="0"/>
              </a:rPr>
              <a:t> in Better </a:t>
            </a:r>
            <a:r>
              <a:rPr lang="nb-NO" sz="4800" dirty="0" err="1">
                <a:solidFill>
                  <a:schemeClr val="accent1"/>
                </a:solidFill>
                <a:latin typeface="Helvetica Neue" charset="0"/>
                <a:ea typeface="Helvetica Neue" charset="0"/>
                <a:cs typeface="Helvetica Neue" charset="0"/>
              </a:rPr>
              <a:t>Dyadic</a:t>
            </a:r>
            <a:r>
              <a:rPr lang="nb-NO" sz="4800" dirty="0">
                <a:solidFill>
                  <a:schemeClr val="accent1"/>
                </a:solidFill>
                <a:latin typeface="Helvetica Neue" charset="0"/>
                <a:ea typeface="Helvetica Neue" charset="0"/>
                <a:cs typeface="Helvetica Neue" charset="0"/>
              </a:rPr>
              <a:t> Cyber Team </a:t>
            </a:r>
            <a:r>
              <a:rPr lang="nb-NO" sz="4800" dirty="0" err="1">
                <a:solidFill>
                  <a:schemeClr val="accent1"/>
                </a:solidFill>
                <a:latin typeface="Helvetica Neue" charset="0"/>
                <a:ea typeface="Helvetica Neue" charset="0"/>
                <a:cs typeface="Helvetica Neue" charset="0"/>
              </a:rPr>
              <a:t>Communication</a:t>
            </a:r>
            <a:r>
              <a:rPr lang="nb-NO" sz="4800" dirty="0">
                <a:solidFill>
                  <a:schemeClr val="accent1"/>
                </a:solidFill>
                <a:latin typeface="Helvetica Neue" charset="0"/>
                <a:ea typeface="Helvetica Neue" charset="0"/>
                <a:cs typeface="Helvetica Neue" charset="0"/>
              </a:rPr>
              <a:t> and Cyber </a:t>
            </a:r>
            <a:r>
              <a:rPr lang="nb-NO" sz="4800" dirty="0" err="1">
                <a:solidFill>
                  <a:schemeClr val="accent1"/>
                </a:solidFill>
                <a:latin typeface="Helvetica Neue" charset="0"/>
                <a:ea typeface="Helvetica Neue" charset="0"/>
                <a:cs typeface="Helvetica Neue" charset="0"/>
              </a:rPr>
              <a:t>Situational</a:t>
            </a:r>
            <a:r>
              <a:rPr lang="nb-NO" sz="4800" dirty="0">
                <a:solidFill>
                  <a:schemeClr val="accent1"/>
                </a:solidFill>
                <a:latin typeface="Helvetica Neue" charset="0"/>
                <a:ea typeface="Helvetica Neue" charset="0"/>
                <a:cs typeface="Helvetica Neue" charset="0"/>
              </a:rPr>
              <a:t> </a:t>
            </a:r>
            <a:r>
              <a:rPr lang="nb-NO" sz="4800" dirty="0" err="1">
                <a:solidFill>
                  <a:schemeClr val="accent1"/>
                </a:solidFill>
                <a:latin typeface="Helvetica Neue" charset="0"/>
                <a:ea typeface="Helvetica Neue" charset="0"/>
                <a:cs typeface="Helvetica Neue" charset="0"/>
              </a:rPr>
              <a:t>Awareness</a:t>
            </a:r>
            <a:endParaRPr lang="nb-NO" sz="4800" b="1" dirty="0">
              <a:solidFill>
                <a:schemeClr val="accent1"/>
              </a:solidFill>
              <a:latin typeface="Helvetica Neue" charset="0"/>
              <a:ea typeface="Helvetica Neue" charset="0"/>
              <a:cs typeface="Helvetica Neue" charset="0"/>
            </a:endParaRPr>
          </a:p>
        </p:txBody>
      </p:sp>
      <p:sp>
        <p:nvSpPr>
          <p:cNvPr id="3" name="Undertittel 2"/>
          <p:cNvSpPr>
            <a:spLocks noGrp="1"/>
          </p:cNvSpPr>
          <p:nvPr>
            <p:ph type="subTitle" idx="1"/>
          </p:nvPr>
        </p:nvSpPr>
        <p:spPr>
          <a:xfrm>
            <a:off x="1" y="5455857"/>
            <a:ext cx="14630400" cy="1659323"/>
          </a:xfrm>
        </p:spPr>
        <p:txBody>
          <a:bodyPr>
            <a:normAutofit fontScale="85000" lnSpcReduction="20000"/>
          </a:bodyPr>
          <a:lstStyle/>
          <a:p>
            <a:r>
              <a:rPr lang="is-IS" sz="1440" dirty="0">
                <a:latin typeface="Verdana" charset="0"/>
                <a:ea typeface="Verdana" charset="0"/>
                <a:cs typeface="Verdana" charset="0"/>
              </a:rPr>
              <a:t>Torvald F. Ask</a:t>
            </a:r>
          </a:p>
          <a:p>
            <a:r>
              <a:rPr lang="is-IS" sz="1440" dirty="0">
                <a:latin typeface="Verdana" charset="0"/>
                <a:ea typeface="Verdana" charset="0"/>
                <a:cs typeface="Verdana" charset="0"/>
              </a:rPr>
              <a:t>Dr. Kaur Kullman</a:t>
            </a:r>
          </a:p>
          <a:p>
            <a:r>
              <a:rPr lang="is-IS" sz="1440" dirty="0">
                <a:latin typeface="Verdana" charset="0"/>
                <a:ea typeface="Verdana" charset="0"/>
                <a:cs typeface="Verdana" charset="0"/>
              </a:rPr>
              <a:t>Dr. Ricardo Lugo</a:t>
            </a:r>
          </a:p>
          <a:p>
            <a:r>
              <a:rPr lang="is-IS" sz="1440" dirty="0">
                <a:latin typeface="Verdana" charset="0"/>
                <a:ea typeface="Verdana" charset="0"/>
                <a:cs typeface="Verdana" charset="0"/>
              </a:rPr>
              <a:t>Dr. Benjamin J. Knox</a:t>
            </a:r>
          </a:p>
          <a:p>
            <a:r>
              <a:rPr lang="is-IS" sz="1440" dirty="0">
                <a:latin typeface="Verdana" charset="0"/>
                <a:ea typeface="Verdana" charset="0"/>
                <a:cs typeface="Verdana" charset="0"/>
              </a:rPr>
              <a:t>Dr. Don Engel</a:t>
            </a:r>
          </a:p>
          <a:p>
            <a:r>
              <a:rPr lang="is-IS" sz="1440" dirty="0">
                <a:latin typeface="Verdana" charset="0"/>
                <a:ea typeface="Verdana" charset="0"/>
                <a:cs typeface="Verdana" charset="0"/>
              </a:rPr>
              <a:t>Prof. Dr. Stefan Sütterlin</a:t>
            </a:r>
          </a:p>
        </p:txBody>
      </p:sp>
      <p:sp>
        <p:nvSpPr>
          <p:cNvPr id="4" name="Rektangel 3"/>
          <p:cNvSpPr/>
          <p:nvPr/>
        </p:nvSpPr>
        <p:spPr>
          <a:xfrm>
            <a:off x="-2" y="2"/>
            <a:ext cx="14630401" cy="14861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Tree>
    <p:extLst>
      <p:ext uri="{BB962C8B-B14F-4D97-AF65-F5344CB8AC3E}">
        <p14:creationId xmlns:p14="http://schemas.microsoft.com/office/powerpoint/2010/main" val="3650842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988820"/>
            <a:ext cx="10972800" cy="3789046"/>
          </a:xfrm>
          <a:prstGeom prst="rect">
            <a:avLst/>
          </a:prstGeom>
        </p:spPr>
      </p:pic>
      <p:pic>
        <p:nvPicPr>
          <p:cNvPr id="22" name="Bild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1988820"/>
            <a:ext cx="10972800" cy="5586062"/>
          </a:xfrm>
          <a:prstGeom prst="rect">
            <a:avLst/>
          </a:prstGeom>
        </p:spPr>
      </p:pic>
      <p:pic>
        <p:nvPicPr>
          <p:cNvPr id="23" name="Bild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0" y="1474470"/>
            <a:ext cx="10972800" cy="6100414"/>
          </a:xfrm>
          <a:prstGeom prst="rect">
            <a:avLst/>
          </a:prstGeom>
        </p:spPr>
      </p:pic>
      <p:pic>
        <p:nvPicPr>
          <p:cNvPr id="24" name="Bild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8800" y="826412"/>
            <a:ext cx="10972800" cy="6748470"/>
          </a:xfrm>
          <a:prstGeom prst="rect">
            <a:avLst/>
          </a:prstGeom>
        </p:spPr>
      </p:pic>
      <p:pic>
        <p:nvPicPr>
          <p:cNvPr id="25" name="Bild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8800" y="634366"/>
            <a:ext cx="10972800" cy="6940516"/>
          </a:xfrm>
          <a:prstGeom prst="rect">
            <a:avLst/>
          </a:prstGeom>
        </p:spPr>
      </p:pic>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4472C4"/>
                </a:solidFill>
                <a:latin typeface="Helvetica Neue" charset="0"/>
                <a:ea typeface="Helvetica Neue" charset="0"/>
                <a:cs typeface="Helvetica Neue" charset="0"/>
              </a:rPr>
              <a:t>Situational Awareness and Cyber Situational Awareness</a:t>
            </a:r>
            <a:endParaRPr lang="en-US" sz="3840" b="1" dirty="0">
              <a:solidFill>
                <a:srgbClr val="4472C4"/>
              </a:solidFill>
              <a:latin typeface="Calibri Light" panose="020F0302020204030204"/>
            </a:endParaRPr>
          </a:p>
        </p:txBody>
      </p:sp>
      <p:sp>
        <p:nvSpPr>
          <p:cNvPr id="2" name="TekstSylinder 1"/>
          <p:cNvSpPr txBox="1"/>
          <p:nvPr/>
        </p:nvSpPr>
        <p:spPr>
          <a:xfrm>
            <a:off x="12801600" y="6985042"/>
            <a:ext cx="1342740"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prstClr val="black"/>
                </a:solidFill>
                <a:latin typeface="Helvetica Neue" charset="0"/>
                <a:ea typeface="Helvetica Neue" charset="0"/>
                <a:cs typeface="Helvetica Neue" charset="0"/>
              </a:rPr>
              <a:t>Endsley, 1995</a:t>
            </a:r>
            <a:endParaRPr lang="en-US" sz="1440" i="1" dirty="0">
              <a:solidFill>
                <a:prstClr val="black"/>
              </a:solidFill>
              <a:latin typeface="Calibri" pitchFamily="34" charset="0"/>
            </a:endParaRPr>
          </a:p>
          <a:p>
            <a:pPr defTabSz="1097280" eaLnBrk="0" fontAlgn="base" hangingPunct="0">
              <a:spcBef>
                <a:spcPct val="0"/>
              </a:spcBef>
              <a:spcAft>
                <a:spcPct val="0"/>
              </a:spcAft>
            </a:pPr>
            <a:endParaRPr lang="en-US" sz="2160" dirty="0">
              <a:solidFill>
                <a:prstClr val="black"/>
              </a:solidFill>
              <a:latin typeface="Calibri" pitchFamily="34" charset="0"/>
            </a:endParaRPr>
          </a:p>
        </p:txBody>
      </p:sp>
      <p:sp>
        <p:nvSpPr>
          <p:cNvPr id="19" name="TekstSylinder 18"/>
          <p:cNvSpPr txBox="1"/>
          <p:nvPr/>
        </p:nvSpPr>
        <p:spPr>
          <a:xfrm>
            <a:off x="12754215" y="7274498"/>
            <a:ext cx="1754006"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prstClr val="black"/>
                </a:solidFill>
                <a:latin typeface="Helvetica Neue" charset="0"/>
                <a:ea typeface="Helvetica Neue" charset="0"/>
                <a:cs typeface="Helvetica Neue" charset="0"/>
              </a:rPr>
              <a:t>Barford et al., 2009</a:t>
            </a:r>
            <a:endParaRPr lang="en-US" sz="1440" i="1" dirty="0">
              <a:solidFill>
                <a:prstClr val="black"/>
              </a:solidFill>
              <a:latin typeface="Calibri" pitchFamily="34" charset="0"/>
            </a:endParaRPr>
          </a:p>
          <a:p>
            <a:pPr defTabSz="1097280" eaLnBrk="0" fontAlgn="base" hangingPunct="0">
              <a:spcBef>
                <a:spcPct val="0"/>
              </a:spcBef>
              <a:spcAft>
                <a:spcPct val="0"/>
              </a:spcAft>
            </a:pPr>
            <a:endParaRPr lang="en-US" sz="2160" dirty="0">
              <a:solidFill>
                <a:prstClr val="black"/>
              </a:solidFill>
              <a:latin typeface="Calibri" pitchFamily="34" charset="0"/>
            </a:endParaRPr>
          </a:p>
        </p:txBody>
      </p:sp>
      <p:sp>
        <p:nvSpPr>
          <p:cNvPr id="26" name="TekstSylinder 25"/>
          <p:cNvSpPr txBox="1"/>
          <p:nvPr/>
        </p:nvSpPr>
        <p:spPr>
          <a:xfrm>
            <a:off x="222813" y="3983632"/>
            <a:ext cx="2870908" cy="535531"/>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prstClr val="black"/>
                </a:solidFill>
                <a:latin typeface="Helvetica Neue" charset="0"/>
                <a:ea typeface="Helvetica Neue" charset="0"/>
                <a:cs typeface="Helvetica Neue" charset="0"/>
              </a:rPr>
              <a:t>CSA: starts with perceiving indicators of compromise</a:t>
            </a:r>
          </a:p>
        </p:txBody>
      </p:sp>
      <p:grpSp>
        <p:nvGrpSpPr>
          <p:cNvPr id="11" name="Gruppe 10"/>
          <p:cNvGrpSpPr/>
          <p:nvPr/>
        </p:nvGrpSpPr>
        <p:grpSpPr>
          <a:xfrm>
            <a:off x="332426" y="2078599"/>
            <a:ext cx="4361494" cy="1380881"/>
            <a:chOff x="277022" y="1732166"/>
            <a:chExt cx="3634578" cy="1150734"/>
          </a:xfrm>
        </p:grpSpPr>
        <p:sp>
          <p:nvSpPr>
            <p:cNvPr id="20" name="TekstSylinder 19"/>
            <p:cNvSpPr txBox="1"/>
            <p:nvPr/>
          </p:nvSpPr>
          <p:spPr>
            <a:xfrm>
              <a:off x="277022" y="1732166"/>
              <a:ext cx="2821777" cy="723275"/>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prstClr val="black"/>
                  </a:solidFill>
                  <a:latin typeface="Helvetica Neue" charset="0"/>
                  <a:ea typeface="Helvetica Neue" charset="0"/>
                  <a:cs typeface="Helvetica Neue" charset="0"/>
                </a:rPr>
                <a:t>SA: bottom-up perceptual processes</a:t>
              </a:r>
            </a:p>
            <a:p>
              <a:pPr defTabSz="1097280" eaLnBrk="0" fontAlgn="base" hangingPunct="0">
                <a:spcBef>
                  <a:spcPct val="0"/>
                </a:spcBef>
                <a:spcAft>
                  <a:spcPct val="0"/>
                </a:spcAft>
              </a:pPr>
              <a:r>
                <a:rPr lang="en-US" sz="1440" dirty="0">
                  <a:solidFill>
                    <a:prstClr val="black"/>
                  </a:solidFill>
                  <a:latin typeface="Helvetica Neue" charset="0"/>
                  <a:ea typeface="Helvetica Neue" charset="0"/>
                  <a:cs typeface="Helvetica Neue" charset="0"/>
                </a:rPr>
                <a:t>going from concrete to abstract</a:t>
              </a:r>
              <a:endParaRPr lang="en-US" sz="1440" dirty="0">
                <a:solidFill>
                  <a:prstClr val="black"/>
                </a:solidFill>
                <a:latin typeface="Calibri" pitchFamily="34" charset="0"/>
              </a:endParaRPr>
            </a:p>
            <a:p>
              <a:pPr defTabSz="1097280" eaLnBrk="0" fontAlgn="base" hangingPunct="0">
                <a:spcBef>
                  <a:spcPct val="0"/>
                </a:spcBef>
                <a:spcAft>
                  <a:spcPct val="0"/>
                </a:spcAft>
              </a:pPr>
              <a:endParaRPr lang="en-US" sz="2160" dirty="0">
                <a:solidFill>
                  <a:prstClr val="black"/>
                </a:solidFill>
                <a:latin typeface="Calibri" pitchFamily="34" charset="0"/>
              </a:endParaRPr>
            </a:p>
          </p:txBody>
        </p:sp>
        <p:cxnSp>
          <p:nvCxnSpPr>
            <p:cNvPr id="27" name="Rett pil 26"/>
            <p:cNvCxnSpPr/>
            <p:nvPr/>
          </p:nvCxnSpPr>
          <p:spPr>
            <a:xfrm>
              <a:off x="2540000" y="2120900"/>
              <a:ext cx="13716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32427" y="4454194"/>
            <a:ext cx="2870908" cy="798254"/>
            <a:chOff x="277022" y="3711828"/>
            <a:chExt cx="2392423" cy="665212"/>
          </a:xfrm>
        </p:grpSpPr>
        <p:cxnSp>
          <p:nvCxnSpPr>
            <p:cNvPr id="28" name="Rett pil 27"/>
            <p:cNvCxnSpPr/>
            <p:nvPr/>
          </p:nvCxnSpPr>
          <p:spPr>
            <a:xfrm>
              <a:off x="1687910" y="3950430"/>
              <a:ext cx="509190" cy="426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277022" y="3711828"/>
              <a:ext cx="2392423" cy="261610"/>
            </a:xfrm>
            <a:prstGeom prst="rect">
              <a:avLst/>
            </a:prstGeom>
            <a:noFill/>
          </p:spPr>
          <p:txBody>
            <a:bodyPr wrap="square" rtlCol="0">
              <a:spAutoFit/>
            </a:bodyPr>
            <a:lstStyle/>
            <a:p>
              <a:pPr marL="205740" indent="-205740" defTabSz="1097280" eaLnBrk="0" fontAlgn="base" hangingPunct="0">
                <a:spcBef>
                  <a:spcPct val="0"/>
                </a:spcBef>
                <a:spcAft>
                  <a:spcPct val="0"/>
                </a:spcAft>
                <a:buFont typeface="Arial" charset="0"/>
                <a:buChar char="•"/>
              </a:pPr>
              <a:r>
                <a:rPr lang="en-US" sz="1440">
                  <a:solidFill>
                    <a:prstClr val="black"/>
                  </a:solidFill>
                  <a:latin typeface="Helvetica Neue" charset="0"/>
                  <a:ea typeface="Helvetica Neue" charset="0"/>
                  <a:cs typeface="Helvetica Neue" charset="0"/>
                </a:rPr>
                <a:t>Already </a:t>
              </a:r>
              <a:r>
                <a:rPr lang="en-US" sz="1440" dirty="0">
                  <a:solidFill>
                    <a:prstClr val="black"/>
                  </a:solidFill>
                  <a:latin typeface="Helvetica Neue" charset="0"/>
                  <a:ea typeface="Helvetica Neue" charset="0"/>
                  <a:cs typeface="Helvetica Neue" charset="0"/>
                </a:rPr>
                <a:t>abstract </a:t>
              </a:r>
              <a:endParaRPr lang="en-US" sz="2160" dirty="0">
                <a:solidFill>
                  <a:prstClr val="black"/>
                </a:solidFill>
                <a:latin typeface="Calibri" pitchFamily="34" charset="0"/>
              </a:endParaRPr>
            </a:p>
          </p:txBody>
        </p:sp>
      </p:grpSp>
    </p:spTree>
    <p:extLst>
      <p:ext uri="{BB962C8B-B14F-4D97-AF65-F5344CB8AC3E}">
        <p14:creationId xmlns:p14="http://schemas.microsoft.com/office/powerpoint/2010/main" val="4422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4472C4"/>
                </a:solidFill>
                <a:latin typeface="Helvetica Neue" charset="0"/>
                <a:ea typeface="Helvetica Neue" charset="0"/>
                <a:cs typeface="Helvetica Neue" charset="0"/>
              </a:rPr>
              <a:t>Situational Awareness</a:t>
            </a:r>
            <a:endParaRPr lang="en-US" sz="3840" b="1" dirty="0">
              <a:solidFill>
                <a:srgbClr val="4472C4"/>
              </a:solidFill>
              <a:latin typeface="Calibri Light" panose="020F0302020204030204"/>
            </a:endParaRPr>
          </a:p>
        </p:txBody>
      </p:sp>
      <p:sp>
        <p:nvSpPr>
          <p:cNvPr id="3" name="TekstSylinder 2"/>
          <p:cNvSpPr txBox="1"/>
          <p:nvPr/>
        </p:nvSpPr>
        <p:spPr>
          <a:xfrm>
            <a:off x="609061" y="4809186"/>
            <a:ext cx="13117124" cy="2751522"/>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charset="0"/>
              <a:buChar char="•"/>
            </a:pPr>
            <a:r>
              <a:rPr lang="en-US" sz="2160" dirty="0">
                <a:solidFill>
                  <a:prstClr val="black"/>
                </a:solidFill>
                <a:latin typeface="Arial" charset="0"/>
                <a:ea typeface="Arial" charset="0"/>
                <a:cs typeface="Arial" charset="0"/>
              </a:rPr>
              <a:t>Cyber defense decision-making in cyber threat situations is based on communication between a human cyber analyst and a human decision-maker</a:t>
            </a:r>
          </a:p>
          <a:p>
            <a:pPr defTabSz="1097280" eaLnBrk="0" fontAlgn="base" hangingPunct="0">
              <a:spcBef>
                <a:spcPct val="0"/>
              </a:spcBef>
              <a:spcAft>
                <a:spcPct val="0"/>
              </a:spcAft>
            </a:pP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n-US" sz="2160" dirty="0">
                <a:solidFill>
                  <a:prstClr val="black"/>
                </a:solidFill>
                <a:latin typeface="Arial" charset="0"/>
                <a:ea typeface="Arial" charset="0"/>
                <a:cs typeface="Arial" charset="0"/>
              </a:rPr>
              <a:t>The aim of communication is for cyber analysts to share their CSA with the decision-maker</a:t>
            </a:r>
          </a:p>
          <a:p>
            <a:pPr marL="342900" indent="-342900" defTabSz="1097280" eaLnBrk="0" fontAlgn="base" hangingPunct="0">
              <a:spcBef>
                <a:spcPct val="0"/>
              </a:spcBef>
              <a:spcAft>
                <a:spcPct val="0"/>
              </a:spcAft>
              <a:buFont typeface="Arial" charset="0"/>
              <a:buChar char="•"/>
            </a:pP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n-US" sz="2160" dirty="0">
                <a:solidFill>
                  <a:prstClr val="black"/>
                </a:solidFill>
                <a:latin typeface="Arial" charset="0"/>
                <a:ea typeface="Arial" charset="0"/>
                <a:cs typeface="Arial" charset="0"/>
              </a:rPr>
              <a:t>The shared CSA is the basis for decision-making </a:t>
            </a:r>
            <a:r>
              <a:rPr lang="en-US" sz="2160" dirty="0">
                <a:solidFill>
                  <a:prstClr val="black"/>
                </a:solidFill>
                <a:latin typeface="Arial" charset="0"/>
                <a:ea typeface="Arial" charset="0"/>
                <a:cs typeface="Arial" charset="0"/>
                <a:sym typeface="Wingdings"/>
              </a:rPr>
              <a:t> communication errors influence decision-making</a:t>
            </a: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en-US" sz="2160" dirty="0">
              <a:solidFill>
                <a:prstClr val="black"/>
              </a:solidFill>
              <a:latin typeface="Arial" charset="0"/>
              <a:ea typeface="Arial" charset="0"/>
              <a:cs typeface="Arial" charset="0"/>
            </a:endParaRPr>
          </a:p>
        </p:txBody>
      </p:sp>
      <p:pic>
        <p:nvPicPr>
          <p:cNvPr id="20" name="Bild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8514" y="1014097"/>
            <a:ext cx="10124196" cy="3285455"/>
          </a:xfrm>
          <a:prstGeom prst="rect">
            <a:avLst/>
          </a:prstGeom>
        </p:spPr>
      </p:pic>
    </p:spTree>
    <p:extLst>
      <p:ext uri="{BB962C8B-B14F-4D97-AF65-F5344CB8AC3E}">
        <p14:creationId xmlns:p14="http://schemas.microsoft.com/office/powerpoint/2010/main" val="36871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734" y="-57313"/>
            <a:ext cx="14630399" cy="82296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dirty="0">
              <a:solidFill>
                <a:prstClr val="white"/>
              </a:solidFill>
              <a:latin typeface="Calibri" panose="020F0502020204030204"/>
            </a:endParaRPr>
          </a:p>
        </p:txBody>
      </p:sp>
      <p:sp>
        <p:nvSpPr>
          <p:cNvPr id="8" name="Tittel 1"/>
          <p:cNvSpPr>
            <a:spLocks noGrp="1"/>
          </p:cNvSpPr>
          <p:nvPr>
            <p:ph type="title"/>
          </p:nvPr>
        </p:nvSpPr>
        <p:spPr>
          <a:xfrm>
            <a:off x="192676" y="162629"/>
            <a:ext cx="14157581" cy="1093686"/>
          </a:xfrm>
        </p:spPr>
        <p:txBody>
          <a:bodyPr>
            <a:noAutofit/>
          </a:bodyPr>
          <a:lstStyle/>
          <a:p>
            <a:r>
              <a:rPr lang="nb-NO" sz="7200" b="1" dirty="0">
                <a:solidFill>
                  <a:schemeClr val="bg1"/>
                </a:solidFill>
                <a:latin typeface="Helvetica Neue" charset="0"/>
                <a:ea typeface="Helvetica Neue" charset="0"/>
                <a:cs typeface="Helvetica Neue" charset="0"/>
              </a:rPr>
              <a:t>Questions</a:t>
            </a:r>
          </a:p>
        </p:txBody>
      </p:sp>
      <p:sp>
        <p:nvSpPr>
          <p:cNvPr id="9" name="Tittel 1"/>
          <p:cNvSpPr txBox="1">
            <a:spLocks/>
          </p:cNvSpPr>
          <p:nvPr/>
        </p:nvSpPr>
        <p:spPr>
          <a:xfrm>
            <a:off x="707036" y="1756947"/>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b="1" dirty="0">
                <a:solidFill>
                  <a:prstClr val="white"/>
                </a:solidFill>
                <a:latin typeface="Arial" charset="0"/>
                <a:ea typeface="Arial" charset="0"/>
                <a:cs typeface="Arial" charset="0"/>
              </a:rPr>
              <a:t>What do we know?</a:t>
            </a:r>
          </a:p>
          <a:p>
            <a:pPr marL="548640" indent="-548640" defTabSz="1097280">
              <a:lnSpc>
                <a:spcPct val="100000"/>
              </a:lnSpc>
              <a:spcBef>
                <a:spcPts val="0"/>
              </a:spcBef>
              <a:buFont typeface="+mj-lt"/>
              <a:buAutoNum type="arabicPeriod"/>
              <a:defRPr/>
            </a:pPr>
            <a:r>
              <a:rPr lang="en-US" sz="2880" dirty="0">
                <a:solidFill>
                  <a:prstClr val="white"/>
                </a:solidFill>
                <a:latin typeface="Arial" charset="0"/>
                <a:ea typeface="Arial" charset="0"/>
                <a:cs typeface="Arial" charset="0"/>
              </a:rPr>
              <a:t>Cyber operators do not have direct sensory access to the environment they want to perceive, understand or predict the future state of.</a:t>
            </a:r>
          </a:p>
          <a:p>
            <a:pPr marL="548640" indent="-548640" defTabSz="1097280">
              <a:lnSpc>
                <a:spcPct val="100000"/>
              </a:lnSpc>
              <a:spcBef>
                <a:spcPts val="0"/>
              </a:spcBef>
              <a:buFont typeface="+mj-lt"/>
              <a:buAutoNum type="arabicPeriod"/>
              <a:defRPr/>
            </a:pPr>
            <a:r>
              <a:rPr lang="en-US" sz="2880" dirty="0">
                <a:solidFill>
                  <a:prstClr val="white"/>
                </a:solidFill>
                <a:latin typeface="Arial" charset="0"/>
                <a:ea typeface="Arial" charset="0"/>
                <a:cs typeface="Arial" charset="0"/>
              </a:rPr>
              <a:t>Consequence </a:t>
            </a:r>
            <a:r>
              <a:rPr lang="en-US" sz="2880" dirty="0">
                <a:solidFill>
                  <a:prstClr val="white"/>
                </a:solidFill>
                <a:latin typeface="Arial" charset="0"/>
                <a:ea typeface="Arial" charset="0"/>
                <a:cs typeface="Arial" charset="0"/>
                <a:sym typeface="Wingdings"/>
              </a:rPr>
              <a:t> </a:t>
            </a:r>
            <a:r>
              <a:rPr lang="en-US" sz="2880" dirty="0">
                <a:solidFill>
                  <a:prstClr val="white"/>
                </a:solidFill>
                <a:latin typeface="Arial" charset="0"/>
                <a:ea typeface="Arial" charset="0"/>
                <a:cs typeface="Arial" charset="0"/>
              </a:rPr>
              <a:t>Cyber threat information is complex and communicating one’s CSA is difficult if people have different mental models of the cyber domain.</a:t>
            </a:r>
          </a:p>
          <a:p>
            <a:pPr marL="548640" indent="-54864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i="1" dirty="0">
                <a:solidFill>
                  <a:prstClr val="white"/>
                </a:solidFill>
                <a:latin typeface="Arial" charset="0"/>
                <a:ea typeface="Arial" charset="0"/>
                <a:cs typeface="Arial" charset="0"/>
              </a:rPr>
              <a:t>Q</a:t>
            </a:r>
            <a:r>
              <a:rPr lang="en-US" sz="2880" dirty="0">
                <a:solidFill>
                  <a:prstClr val="white"/>
                </a:solidFill>
                <a:latin typeface="Arial" charset="0"/>
                <a:ea typeface="Arial" charset="0"/>
                <a:cs typeface="Arial" charset="0"/>
              </a:rPr>
              <a:t>: Is there a way to present cyber threat information that provide teams with the same mental models of their cyber domain (their network)? </a:t>
            </a:r>
          </a:p>
          <a:p>
            <a:pPr defTabSz="1097280">
              <a:lnSpc>
                <a:spcPct val="100000"/>
              </a:lnSpc>
              <a:spcBef>
                <a:spcPts val="0"/>
              </a:spcBef>
              <a:defRPr/>
            </a:pPr>
            <a:r>
              <a:rPr lang="en-US" sz="2880" dirty="0">
                <a:solidFill>
                  <a:prstClr val="white"/>
                </a:solidFill>
                <a:latin typeface="Arial" charset="0"/>
                <a:ea typeface="Arial" charset="0"/>
                <a:cs typeface="Arial" charset="0"/>
              </a:rPr>
              <a:t>Q: Will it improve CSA, communication, and decision-making?</a:t>
            </a:r>
          </a:p>
          <a:p>
            <a:pPr defTabSz="1097280">
              <a:lnSpc>
                <a:spcPct val="100000"/>
              </a:lnSpc>
              <a:spcBef>
                <a:spcPts val="0"/>
              </a:spcBef>
              <a:defRPr/>
            </a:pPr>
            <a:endParaRPr lang="en-US" sz="288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5196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734" y="-57313"/>
            <a:ext cx="14630399" cy="82296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dirty="0">
              <a:solidFill>
                <a:prstClr val="white"/>
              </a:solidFill>
              <a:latin typeface="Calibri" panose="020F0502020204030204"/>
            </a:endParaRPr>
          </a:p>
        </p:txBody>
      </p:sp>
      <p:sp>
        <p:nvSpPr>
          <p:cNvPr id="8" name="Tittel 1"/>
          <p:cNvSpPr>
            <a:spLocks noGrp="1"/>
          </p:cNvSpPr>
          <p:nvPr>
            <p:ph type="title"/>
          </p:nvPr>
        </p:nvSpPr>
        <p:spPr>
          <a:xfrm>
            <a:off x="192676" y="162629"/>
            <a:ext cx="14157581" cy="1093686"/>
          </a:xfrm>
        </p:spPr>
        <p:txBody>
          <a:bodyPr>
            <a:noAutofit/>
          </a:bodyPr>
          <a:lstStyle/>
          <a:p>
            <a:r>
              <a:rPr lang="nb-NO" sz="7200" b="1" dirty="0">
                <a:solidFill>
                  <a:schemeClr val="bg1"/>
                </a:solidFill>
                <a:latin typeface="Helvetica Neue" charset="0"/>
                <a:ea typeface="Helvetica Neue" charset="0"/>
                <a:cs typeface="Helvetica Neue" charset="0"/>
              </a:rPr>
              <a:t>Questions</a:t>
            </a:r>
          </a:p>
        </p:txBody>
      </p:sp>
      <p:sp>
        <p:nvSpPr>
          <p:cNvPr id="9" name="Tittel 1"/>
          <p:cNvSpPr txBox="1">
            <a:spLocks/>
          </p:cNvSpPr>
          <p:nvPr/>
        </p:nvSpPr>
        <p:spPr>
          <a:xfrm>
            <a:off x="707036" y="1756947"/>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b="1" dirty="0">
                <a:solidFill>
                  <a:prstClr val="white"/>
                </a:solidFill>
                <a:latin typeface="Arial" charset="0"/>
                <a:ea typeface="Arial" charset="0"/>
                <a:cs typeface="Arial" charset="0"/>
              </a:rPr>
              <a:t>What do we know?</a:t>
            </a:r>
          </a:p>
          <a:p>
            <a:pPr marL="548640" indent="-548640" defTabSz="1097280">
              <a:lnSpc>
                <a:spcPct val="100000"/>
              </a:lnSpc>
              <a:spcBef>
                <a:spcPts val="0"/>
              </a:spcBef>
              <a:buFont typeface="+mj-lt"/>
              <a:buAutoNum type="arabicPeriod" startAt="3"/>
              <a:defRPr/>
            </a:pPr>
            <a:r>
              <a:rPr lang="en-US" sz="2880" dirty="0">
                <a:solidFill>
                  <a:prstClr val="white"/>
                </a:solidFill>
                <a:latin typeface="Arial" charset="0"/>
                <a:ea typeface="Arial" charset="0"/>
                <a:cs typeface="Arial" charset="0"/>
              </a:rPr>
              <a:t>Traditional visual representations of network topology are 2D schematics or graphs that do not scale well with increased (but necessary) complexity.   </a:t>
            </a:r>
          </a:p>
          <a:p>
            <a:pPr marL="548640" indent="-548640" defTabSz="1097280">
              <a:lnSpc>
                <a:spcPct val="100000"/>
              </a:lnSpc>
              <a:spcBef>
                <a:spcPts val="0"/>
              </a:spcBef>
              <a:buFont typeface="+mj-lt"/>
              <a:buAutoNum type="arabicPeriod" startAt="3"/>
              <a:defRPr/>
            </a:pPr>
            <a:r>
              <a:rPr lang="en-US" sz="2880" dirty="0">
                <a:solidFill>
                  <a:prstClr val="white"/>
                </a:solidFill>
                <a:latin typeface="Arial" charset="0"/>
                <a:ea typeface="Arial" charset="0"/>
                <a:cs typeface="Arial" charset="0"/>
              </a:rPr>
              <a:t>The human brain is designed to understand events in time and space and processes this information without conscious effort.</a:t>
            </a:r>
          </a:p>
          <a:p>
            <a:pPr marL="548640" indent="-548640" defTabSz="1097280">
              <a:lnSpc>
                <a:spcPct val="100000"/>
              </a:lnSpc>
              <a:spcBef>
                <a:spcPts val="0"/>
              </a:spcBef>
              <a:buFont typeface="+mj-lt"/>
              <a:buAutoNum type="arabicPeriod" startAt="3"/>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i="1" dirty="0">
                <a:solidFill>
                  <a:prstClr val="white"/>
                </a:solidFill>
                <a:latin typeface="Arial" charset="0"/>
                <a:ea typeface="Arial" charset="0"/>
                <a:cs typeface="Arial" charset="0"/>
              </a:rPr>
              <a:t>Q</a:t>
            </a:r>
            <a:r>
              <a:rPr lang="en-US" sz="2880" dirty="0">
                <a:solidFill>
                  <a:prstClr val="white"/>
                </a:solidFill>
                <a:latin typeface="Arial" charset="0"/>
                <a:ea typeface="Arial" charset="0"/>
                <a:cs typeface="Arial" charset="0"/>
              </a:rPr>
              <a:t>: Will a 3D mixed reality visualization of network topology result in better CSA, team communication and decision-making compared to 2D visualizations?  </a:t>
            </a:r>
          </a:p>
        </p:txBody>
      </p:sp>
      <p:grpSp>
        <p:nvGrpSpPr>
          <p:cNvPr id="10" name="Gruppe 9"/>
          <p:cNvGrpSpPr/>
          <p:nvPr/>
        </p:nvGrpSpPr>
        <p:grpSpPr>
          <a:xfrm>
            <a:off x="192676" y="7113889"/>
            <a:ext cx="14422482" cy="1148784"/>
            <a:chOff x="160563" y="5928241"/>
            <a:chExt cx="12018735" cy="957320"/>
          </a:xfrm>
        </p:grpSpPr>
        <p:grpSp>
          <p:nvGrpSpPr>
            <p:cNvPr id="2" name="Gruppe 1"/>
            <p:cNvGrpSpPr/>
            <p:nvPr/>
          </p:nvGrpSpPr>
          <p:grpSpPr>
            <a:xfrm>
              <a:off x="160563" y="5928241"/>
              <a:ext cx="12018735" cy="957320"/>
              <a:chOff x="160563" y="5928241"/>
              <a:chExt cx="12018735" cy="957320"/>
            </a:xfrm>
          </p:grpSpPr>
          <p:grpSp>
            <p:nvGrpSpPr>
              <p:cNvPr id="6" name="Gruppe 5"/>
              <p:cNvGrpSpPr/>
              <p:nvPr/>
            </p:nvGrpSpPr>
            <p:grpSpPr>
              <a:xfrm>
                <a:off x="7824987" y="5928241"/>
                <a:ext cx="4354311" cy="957320"/>
                <a:chOff x="7824987" y="5928241"/>
                <a:chExt cx="4354311" cy="957320"/>
              </a:xfrm>
            </p:grpSpPr>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1977" y="6192369"/>
                  <a:ext cx="3327321" cy="693192"/>
                </a:xfrm>
                <a:prstGeom prst="rect">
                  <a:avLst/>
                </a:prstGeom>
              </p:spPr>
            </p:pic>
            <p:pic>
              <p:nvPicPr>
                <p:cNvPr id="12" name="Bild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987" y="5928241"/>
                  <a:ext cx="887113" cy="887113"/>
                </a:xfrm>
                <a:prstGeom prst="rect">
                  <a:avLst/>
                </a:prstGeom>
              </p:spPr>
            </p:pic>
          </p:grpSp>
          <p:pic>
            <p:nvPicPr>
              <p:cNvPr id="13" name="Bilde 12">
                <a:extLst>
                  <a:ext uri="{FF2B5EF4-FFF2-40B4-BE49-F238E27FC236}">
                    <a16:creationId xmlns:a16="http://schemas.microsoft.com/office/drawing/2014/main" id="{A71F1799-6D83-B042-96E3-C1F8A01F93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563" y="6416383"/>
                <a:ext cx="3230337" cy="301338"/>
              </a:xfrm>
              <a:prstGeom prst="rect">
                <a:avLst/>
              </a:prstGeom>
            </p:spPr>
          </p:pic>
        </p:grpSp>
        <p:pic>
          <p:nvPicPr>
            <p:cNvPr id="5" name="Bild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1589" y="6285819"/>
              <a:ext cx="3895859" cy="524420"/>
            </a:xfrm>
            <a:prstGeom prst="rect">
              <a:avLst/>
            </a:prstGeom>
          </p:spPr>
        </p:pic>
      </p:grpSp>
    </p:spTree>
    <p:extLst>
      <p:ext uri="{BB962C8B-B14F-4D97-AF65-F5344CB8AC3E}">
        <p14:creationId xmlns:p14="http://schemas.microsoft.com/office/powerpoint/2010/main" val="18819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7889" y="1291913"/>
            <a:ext cx="10022096" cy="4559956"/>
          </a:xfrm>
          <a:prstGeom prst="rect">
            <a:avLst/>
          </a:prstGeom>
        </p:spPr>
      </p:pic>
      <p:sp>
        <p:nvSpPr>
          <p:cNvPr id="10" name="Tittel 1"/>
          <p:cNvSpPr>
            <a:spLocks noGrp="1"/>
          </p:cNvSpPr>
          <p:nvPr>
            <p:ph type="title"/>
          </p:nvPr>
        </p:nvSpPr>
        <p:spPr>
          <a:xfrm>
            <a:off x="192676" y="162629"/>
            <a:ext cx="14157581" cy="1093686"/>
          </a:xfrm>
        </p:spPr>
        <p:txBody>
          <a:bodyPr>
            <a:noAutofit/>
          </a:bodyPr>
          <a:lstStyle/>
          <a:p>
            <a:r>
              <a:rPr lang="nb-NO" sz="7200" b="1" dirty="0">
                <a:solidFill>
                  <a:schemeClr val="accent1"/>
                </a:solidFill>
                <a:latin typeface="Helvetica Neue" charset="0"/>
                <a:ea typeface="Helvetica Neue" charset="0"/>
                <a:cs typeface="Helvetica Neue" charset="0"/>
              </a:rPr>
              <a:t>Methods</a:t>
            </a: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sp>
        <p:nvSpPr>
          <p:cNvPr id="3" name="TekstSylinder 2"/>
          <p:cNvSpPr txBox="1"/>
          <p:nvPr/>
        </p:nvSpPr>
        <p:spPr>
          <a:xfrm>
            <a:off x="222813" y="2017679"/>
            <a:ext cx="6299908" cy="6001643"/>
          </a:xfrm>
          <a:prstGeom prst="rect">
            <a:avLst/>
          </a:prstGeom>
          <a:noFill/>
        </p:spPr>
        <p:txBody>
          <a:bodyPr wrap="square" rtlCol="0">
            <a:spAutoFit/>
          </a:bodyPr>
          <a:lstStyle/>
          <a:p>
            <a:pPr defTabSz="1097280" eaLnBrk="0" fontAlgn="base" hangingPunct="0">
              <a:spcBef>
                <a:spcPct val="0"/>
              </a:spcBef>
              <a:spcAft>
                <a:spcPct val="0"/>
              </a:spcAft>
            </a:pPr>
            <a:r>
              <a:rPr lang="en-US" sz="1920" b="1" dirty="0">
                <a:solidFill>
                  <a:prstClr val="black"/>
                </a:solidFill>
                <a:latin typeface="Arial" charset="0"/>
                <a:ea typeface="Arial" charset="0"/>
                <a:cs typeface="Arial" charset="0"/>
              </a:rPr>
              <a:t>Cyber cadets at CISK</a:t>
            </a:r>
          </a:p>
          <a:p>
            <a:pPr defTabSz="1097280" eaLnBrk="0" fontAlgn="base" hangingPunct="0">
              <a:spcBef>
                <a:spcPct val="0"/>
              </a:spcBef>
              <a:spcAft>
                <a:spcPct val="0"/>
              </a:spcAft>
            </a:pPr>
            <a:r>
              <a:rPr lang="en-US" sz="1920" b="1" dirty="0">
                <a:solidFill>
                  <a:prstClr val="black"/>
                </a:solidFill>
                <a:latin typeface="Arial" charset="0"/>
                <a:ea typeface="Arial" charset="0"/>
                <a:cs typeface="Arial" charset="0"/>
              </a:rPr>
              <a:t>N = 22, mean age = 22.5, female = 5</a:t>
            </a:r>
          </a:p>
          <a:p>
            <a:pPr marL="342900" indent="-342900" defTabSz="1097280" eaLnBrk="0" fontAlgn="base" hangingPunct="0">
              <a:spcBef>
                <a:spcPct val="0"/>
              </a:spcBef>
              <a:spcAft>
                <a:spcPct val="0"/>
              </a:spcAft>
              <a:buFont typeface="Arial" charset="0"/>
              <a:buChar char="•"/>
            </a:pPr>
            <a:r>
              <a:rPr lang="en-US" sz="1920" dirty="0">
                <a:solidFill>
                  <a:prstClr val="black"/>
                </a:solidFill>
                <a:latin typeface="Arial" charset="0"/>
                <a:ea typeface="Arial" charset="0"/>
                <a:cs typeface="Arial" charset="0"/>
              </a:rPr>
              <a:t>Divided in cooperative dyads</a:t>
            </a:r>
          </a:p>
          <a:p>
            <a:pPr marL="342900" indent="-342900" defTabSz="1097280" eaLnBrk="0" fontAlgn="base" hangingPunct="0">
              <a:spcBef>
                <a:spcPct val="0"/>
              </a:spcBef>
              <a:spcAft>
                <a:spcPct val="0"/>
              </a:spcAft>
              <a:buFont typeface="Arial" charset="0"/>
              <a:buChar char="•"/>
            </a:pPr>
            <a:r>
              <a:rPr lang="en-US" sz="1920" dirty="0">
                <a:solidFill>
                  <a:prstClr val="black"/>
                </a:solidFill>
                <a:latin typeface="Arial" charset="0"/>
                <a:ea typeface="Arial" charset="0"/>
                <a:cs typeface="Arial" charset="0"/>
              </a:rPr>
              <a:t>Two groups seeing the same network data  </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Arkime (2D), n = 10</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VDE (3D), n = 12</a:t>
            </a: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en-US" sz="1920" b="1" dirty="0">
                <a:solidFill>
                  <a:prstClr val="black"/>
                </a:solidFill>
                <a:latin typeface="Arial" charset="0"/>
                <a:ea typeface="Arial" charset="0"/>
                <a:cs typeface="Arial" charset="0"/>
              </a:rPr>
              <a:t>Three tasks</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Explain the normal network topology (layout) to teammate</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Find adversaries (red team) targeting the allied (blue team) network during simulated attack</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Find where the network was abused for red team access (lateral movements)</a:t>
            </a: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411480" indent="-411480" defTabSz="1097280" eaLnBrk="0" fontAlgn="base" hangingPunct="0">
              <a:spcBef>
                <a:spcPct val="0"/>
              </a:spcBef>
              <a:spcAft>
                <a:spcPct val="0"/>
              </a:spcAft>
              <a:buFont typeface="Arial" charset="0"/>
              <a:buChar char="•"/>
            </a:pPr>
            <a:r>
              <a:rPr lang="en-US" sz="1920" b="1" dirty="0">
                <a:solidFill>
                  <a:prstClr val="black"/>
                </a:solidFill>
                <a:latin typeface="Arial" charset="0"/>
                <a:ea typeface="Arial" charset="0"/>
                <a:cs typeface="Arial" charset="0"/>
              </a:rPr>
              <a:t>Network data from NATO 2022 Locked Shields cyber defense exercise </a:t>
            </a:r>
          </a:p>
          <a:p>
            <a:pPr marL="548640" lvl="1" defTabSz="1097280" eaLnBrk="0" fontAlgn="base" hangingPunct="0">
              <a:spcBef>
                <a:spcPct val="0"/>
              </a:spcBef>
              <a:spcAft>
                <a:spcPct val="0"/>
              </a:spcAft>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2571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7200" b="1" dirty="0">
                <a:solidFill>
                  <a:schemeClr val="accent1"/>
                </a:solidFill>
                <a:latin typeface="Helvetica Neue" charset="0"/>
                <a:ea typeface="Helvetica Neue" charset="0"/>
                <a:cs typeface="Helvetica Neue" charset="0"/>
              </a:rPr>
              <a:t>Methods</a:t>
            </a: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sp>
        <p:nvSpPr>
          <p:cNvPr id="3" name="TekstSylinder 2"/>
          <p:cNvSpPr txBox="1"/>
          <p:nvPr/>
        </p:nvSpPr>
        <p:spPr>
          <a:xfrm>
            <a:off x="420933" y="1200513"/>
            <a:ext cx="11771068" cy="2973122"/>
          </a:xfrm>
          <a:prstGeom prst="rect">
            <a:avLst/>
          </a:prstGeom>
          <a:noFill/>
        </p:spPr>
        <p:txBody>
          <a:bodyPr wrap="square" rtlCol="0">
            <a:spAutoFit/>
          </a:bodyPr>
          <a:lstStyle/>
          <a:p>
            <a:pPr defTabSz="1097280" eaLnBrk="0" fontAlgn="base" hangingPunct="0">
              <a:spcBef>
                <a:spcPct val="0"/>
              </a:spcBef>
              <a:spcAft>
                <a:spcPct val="0"/>
              </a:spcAft>
            </a:pPr>
            <a:r>
              <a:rPr lang="en-US" sz="3360" b="1" dirty="0">
                <a:solidFill>
                  <a:prstClr val="black"/>
                </a:solidFill>
                <a:latin typeface="Arial" charset="0"/>
                <a:ea typeface="Arial" charset="0"/>
                <a:cs typeface="Arial" charset="0"/>
              </a:rPr>
              <a:t>Outcomes</a:t>
            </a:r>
            <a:endParaRPr lang="en-US" sz="2400" b="1" dirty="0">
              <a:solidFill>
                <a:prstClr val="black"/>
              </a:solidFill>
              <a:latin typeface="Arial" charset="0"/>
              <a:ea typeface="Arial" charset="0"/>
              <a:cs typeface="Arial" charset="0"/>
            </a:endParaRPr>
          </a:p>
          <a:p>
            <a:pPr defTabSz="1097280" eaLnBrk="0" fontAlgn="base" hangingPunct="0">
              <a:spcBef>
                <a:spcPct val="0"/>
              </a:spcBef>
              <a:spcAft>
                <a:spcPct val="0"/>
              </a:spcAft>
            </a:pPr>
            <a:endParaRPr lang="en-US" sz="1920" b="1" dirty="0">
              <a:solidFill>
                <a:prstClr val="black"/>
              </a:solidFill>
              <a:latin typeface="Arial" charset="0"/>
              <a:ea typeface="Arial" charset="0"/>
              <a:cs typeface="Arial" charset="0"/>
            </a:endParaRP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Topology recognition in 2D</a:t>
            </a: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Cyber situational awareness (CSA)</a:t>
            </a: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Observed communication &amp; Self-reported communication demands</a:t>
            </a: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Decision-making</a:t>
            </a:r>
          </a:p>
          <a:p>
            <a:pPr marL="411480"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p:txBody>
      </p:sp>
      <p:pic>
        <p:nvPicPr>
          <p:cNvPr id="15" name="Bild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40694" y="3607487"/>
            <a:ext cx="10124196" cy="3285455"/>
          </a:xfrm>
          <a:prstGeom prst="rect">
            <a:avLst/>
          </a:prstGeom>
        </p:spPr>
      </p:pic>
      <p:cxnSp>
        <p:nvCxnSpPr>
          <p:cNvPr id="5" name="Rett pil 4"/>
          <p:cNvCxnSpPr/>
          <p:nvPr/>
        </p:nvCxnSpPr>
        <p:spPr>
          <a:xfrm>
            <a:off x="3455664" y="2388580"/>
            <a:ext cx="2850802" cy="15661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flipH="1">
            <a:off x="5029200" y="2757544"/>
            <a:ext cx="176311" cy="1771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 31"/>
          <p:cNvCxnSpPr/>
          <p:nvPr/>
        </p:nvCxnSpPr>
        <p:spPr>
          <a:xfrm>
            <a:off x="7039830" y="3120196"/>
            <a:ext cx="1683026" cy="2899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tt pil 45"/>
          <p:cNvCxnSpPr/>
          <p:nvPr/>
        </p:nvCxnSpPr>
        <p:spPr>
          <a:xfrm>
            <a:off x="3261017" y="3396692"/>
            <a:ext cx="5461840" cy="1455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wrap="square" lIns="109728" tIns="54864" rIns="109728" bIns="54864" rtlCol="0" anchor="b" anchorCtr="0">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srgbClr val="000000"/>
                </a:solidFill>
                <a:latin typeface="Verdana"/>
              </a:rPr>
              <a:t>Security Operation Centers (SOCs)</a:t>
            </a:r>
          </a:p>
        </p:txBody>
      </p:sp>
      <p:sp>
        <p:nvSpPr>
          <p:cNvPr id="4" name="TekstSylinder 3"/>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srgbClr val="000000"/>
                </a:solidFill>
                <a:latin typeface="Calibri" pitchFamily="34" charset="0"/>
              </a:rPr>
              <a:t>Organizations assign their cybersecurity operations to SOCs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srgbClr val="000000"/>
                </a:solidFill>
                <a:latin typeface="Calibri" pitchFamily="34" charset="0"/>
              </a:rPr>
              <a:t>SOC teams cover multiple security activities and analyze </a:t>
            </a:r>
            <a:br>
              <a:rPr lang="en-US" sz="2400">
                <a:solidFill>
                  <a:srgbClr val="000000"/>
                </a:solidFill>
                <a:latin typeface="Calibri" pitchFamily="34" charset="0"/>
              </a:rPr>
            </a:br>
            <a:r>
              <a:rPr lang="en-US" sz="2400">
                <a:solidFill>
                  <a:srgbClr val="000000"/>
                </a:solidFill>
                <a:latin typeface="Calibri" pitchFamily="34" charset="0"/>
              </a:rPr>
              <a:t>large and continuous streams of data </a:t>
            </a:r>
            <a:br>
              <a:rPr lang="en-US" sz="2400">
                <a:solidFill>
                  <a:srgbClr val="000000"/>
                </a:solidFill>
                <a:latin typeface="Calibri" pitchFamily="34" charset="0"/>
              </a:rPr>
            </a:b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srgbClr val="000000"/>
                </a:solidFill>
                <a:latin typeface="Calibri" pitchFamily="34" charset="0"/>
              </a:rPr>
              <a:t>Technical tasks and decision-making assigned to different </a:t>
            </a:r>
            <a:br>
              <a:rPr lang="en-US" sz="2400">
                <a:solidFill>
                  <a:srgbClr val="000000"/>
                </a:solidFill>
                <a:latin typeface="Calibri" pitchFamily="34" charset="0"/>
              </a:rPr>
            </a:br>
            <a:r>
              <a:rPr lang="en-US" sz="2400">
                <a:solidFill>
                  <a:srgbClr val="000000"/>
                </a:solidFill>
                <a:latin typeface="Calibri" pitchFamily="34" charset="0"/>
              </a:rPr>
              <a:t>positions in the SOC (Muniz et al., 2015)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801" y="586942"/>
            <a:ext cx="4263485" cy="6559208"/>
          </a:xfrm>
          <a:prstGeom prst="rect">
            <a:avLst/>
          </a:prstGeom>
        </p:spPr>
      </p:pic>
    </p:spTree>
    <p:extLst>
      <p:ext uri="{BB962C8B-B14F-4D97-AF65-F5344CB8AC3E}">
        <p14:creationId xmlns:p14="http://schemas.microsoft.com/office/powerpoint/2010/main" val="27869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9654" y="1424650"/>
            <a:ext cx="7980602" cy="5632556"/>
          </a:xfrm>
          <a:prstGeom prst="rect">
            <a:avLst/>
          </a:prstGeom>
        </p:spPr>
      </p:pic>
      <p:sp>
        <p:nvSpPr>
          <p:cNvPr id="10" name="Tittel 1"/>
          <p:cNvSpPr>
            <a:spLocks noGrp="1"/>
          </p:cNvSpPr>
          <p:nvPr>
            <p:ph type="title"/>
          </p:nvPr>
        </p:nvSpPr>
        <p:spPr>
          <a:xfrm>
            <a:off x="192676" y="162629"/>
            <a:ext cx="14157581" cy="1093686"/>
          </a:xfrm>
        </p:spPr>
        <p:txBody>
          <a:bodyPr>
            <a:noAutofit/>
          </a:bodyPr>
          <a:lstStyle/>
          <a:p>
            <a:r>
              <a:rPr lang="nb-NO" b="1" dirty="0" err="1">
                <a:solidFill>
                  <a:schemeClr val="accent1"/>
                </a:solidFill>
                <a:latin typeface="Helvetica Neue" charset="0"/>
                <a:ea typeface="Helvetica Neue" charset="0"/>
                <a:cs typeface="Helvetica Neue" charset="0"/>
              </a:rPr>
              <a:t>Visualizations</a:t>
            </a:r>
            <a:r>
              <a:rPr lang="nb-NO" b="1" dirty="0">
                <a:solidFill>
                  <a:schemeClr val="accent1"/>
                </a:solidFill>
                <a:latin typeface="Helvetica Neue" charset="0"/>
                <a:ea typeface="Helvetica Neue" charset="0"/>
                <a:cs typeface="Helvetica Neue" charset="0"/>
              </a:rPr>
              <a:t> in </a:t>
            </a:r>
            <a:r>
              <a:rPr lang="nb-NO" b="1" dirty="0" err="1">
                <a:solidFill>
                  <a:schemeClr val="accent1"/>
                </a:solidFill>
                <a:latin typeface="Helvetica Neue" charset="0"/>
                <a:ea typeface="Helvetica Neue" charset="0"/>
                <a:cs typeface="Helvetica Neue" charset="0"/>
              </a:rPr>
              <a:t>the</a:t>
            </a:r>
            <a:r>
              <a:rPr lang="nb-NO" b="1" dirty="0">
                <a:solidFill>
                  <a:schemeClr val="accent1"/>
                </a:solidFill>
                <a:latin typeface="Helvetica Neue" charset="0"/>
                <a:ea typeface="Helvetica Neue" charset="0"/>
                <a:cs typeface="Helvetica Neue" charset="0"/>
              </a:rPr>
              <a:t> Arkime (2D) </a:t>
            </a:r>
            <a:r>
              <a:rPr lang="nb-NO" b="1" dirty="0" err="1">
                <a:solidFill>
                  <a:schemeClr val="accent1"/>
                </a:solidFill>
                <a:latin typeface="Helvetica Neue" charset="0"/>
                <a:ea typeface="Helvetica Neue" charset="0"/>
                <a:cs typeface="Helvetica Neue" charset="0"/>
              </a:rPr>
              <a:t>condition</a:t>
            </a:r>
            <a:endParaRPr lang="nb-NO"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 text</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grpSp>
        <p:nvGrpSpPr>
          <p:cNvPr id="9" name="Gruppe 8"/>
          <p:cNvGrpSpPr/>
          <p:nvPr/>
        </p:nvGrpSpPr>
        <p:grpSpPr>
          <a:xfrm>
            <a:off x="192676" y="2096219"/>
            <a:ext cx="5848986" cy="3755650"/>
            <a:chOff x="140708" y="1900270"/>
            <a:chExt cx="4874155" cy="3129708"/>
          </a:xfrm>
        </p:grpSpPr>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563" y="1910102"/>
              <a:ext cx="4834636" cy="3106734"/>
            </a:xfrm>
            <a:prstGeom prst="rect">
              <a:avLst/>
            </a:prstGeom>
          </p:spPr>
        </p:pic>
        <p:sp>
          <p:nvSpPr>
            <p:cNvPr id="8" name="Ramme 7"/>
            <p:cNvSpPr/>
            <p:nvPr/>
          </p:nvSpPr>
          <p:spPr>
            <a:xfrm>
              <a:off x="140708" y="1900270"/>
              <a:ext cx="4874155" cy="3129708"/>
            </a:xfrm>
            <a:prstGeom prst="frame">
              <a:avLst>
                <a:gd name="adj1" fmla="val 6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black"/>
                </a:solidFill>
                <a:latin typeface="Calibri" panose="020F0502020204030204"/>
              </a:endParaRPr>
            </a:p>
          </p:txBody>
        </p:sp>
      </p:grpSp>
      <p:sp>
        <p:nvSpPr>
          <p:cNvPr id="18" name="TextBox 10">
            <a:extLst>
              <a:ext uri="{FF2B5EF4-FFF2-40B4-BE49-F238E27FC236}">
                <a16:creationId xmlns:a16="http://schemas.microsoft.com/office/drawing/2014/main" id="{3F10889E-77CE-4808-ABA1-298F09A9637B}"/>
              </a:ext>
            </a:extLst>
          </p:cNvPr>
          <p:cNvSpPr txBox="1"/>
          <p:nvPr/>
        </p:nvSpPr>
        <p:spPr>
          <a:xfrm>
            <a:off x="192676" y="5863667"/>
            <a:ext cx="3082159" cy="350865"/>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2D </a:t>
            </a:r>
            <a:r>
              <a:rPr lang="nb-NO" sz="1680" dirty="0" err="1">
                <a:solidFill>
                  <a:prstClr val="black"/>
                </a:solidFill>
                <a:latin typeface="Arial" charset="0"/>
                <a:ea typeface="Arial" charset="0"/>
                <a:cs typeface="Arial" charset="0"/>
              </a:rPr>
              <a:t>Schematics</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on</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paper</a:t>
            </a:r>
            <a:endParaRPr lang="nb-NO" sz="1680" dirty="0">
              <a:solidFill>
                <a:prstClr val="black"/>
              </a:solidFill>
              <a:latin typeface="Arial" charset="0"/>
              <a:ea typeface="Arial" charset="0"/>
              <a:cs typeface="Arial" charset="0"/>
            </a:endParaRPr>
          </a:p>
        </p:txBody>
      </p:sp>
      <p:sp>
        <p:nvSpPr>
          <p:cNvPr id="23" name="TextBox 10">
            <a:extLst>
              <a:ext uri="{FF2B5EF4-FFF2-40B4-BE49-F238E27FC236}">
                <a16:creationId xmlns:a16="http://schemas.microsoft.com/office/drawing/2014/main" id="{3F10889E-77CE-4808-ABA1-298F09A9637B}"/>
              </a:ext>
            </a:extLst>
          </p:cNvPr>
          <p:cNvSpPr txBox="1"/>
          <p:nvPr/>
        </p:nvSpPr>
        <p:spPr>
          <a:xfrm>
            <a:off x="10058400" y="6772787"/>
            <a:ext cx="4398677" cy="350865"/>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Graph </a:t>
            </a:r>
            <a:r>
              <a:rPr lang="nb-NO" sz="1680" dirty="0" err="1">
                <a:solidFill>
                  <a:prstClr val="black"/>
                </a:solidFill>
                <a:latin typeface="Arial" charset="0"/>
                <a:ea typeface="Arial" charset="0"/>
                <a:cs typeface="Arial" charset="0"/>
              </a:rPr>
              <a:t>view</a:t>
            </a:r>
            <a:r>
              <a:rPr lang="nb-NO" sz="1680" dirty="0">
                <a:solidFill>
                  <a:prstClr val="black"/>
                </a:solidFill>
                <a:latin typeface="Arial" charset="0"/>
                <a:ea typeface="Arial" charset="0"/>
                <a:cs typeface="Arial" charset="0"/>
              </a:rPr>
              <a:t> of </a:t>
            </a:r>
            <a:r>
              <a:rPr lang="nb-NO" sz="1680" dirty="0" err="1">
                <a:solidFill>
                  <a:prstClr val="black"/>
                </a:solidFill>
                <a:latin typeface="Arial" charset="0"/>
                <a:ea typeface="Arial" charset="0"/>
                <a:cs typeface="Arial" charset="0"/>
              </a:rPr>
              <a:t>network</a:t>
            </a:r>
            <a:r>
              <a:rPr lang="nb-NO" sz="1680" dirty="0">
                <a:solidFill>
                  <a:prstClr val="black"/>
                </a:solidFill>
                <a:latin typeface="Arial" charset="0"/>
                <a:ea typeface="Arial" charset="0"/>
                <a:cs typeface="Arial" charset="0"/>
              </a:rPr>
              <a:t> in Arkime software</a:t>
            </a:r>
          </a:p>
        </p:txBody>
      </p:sp>
      <p:grpSp>
        <p:nvGrpSpPr>
          <p:cNvPr id="27" name="Gruppe 26"/>
          <p:cNvGrpSpPr/>
          <p:nvPr/>
        </p:nvGrpSpPr>
        <p:grpSpPr>
          <a:xfrm>
            <a:off x="11308080" y="3370863"/>
            <a:ext cx="4610959" cy="504360"/>
            <a:chOff x="9423400" y="2809050"/>
            <a:chExt cx="3842466" cy="420300"/>
          </a:xfrm>
        </p:grpSpPr>
        <p:cxnSp>
          <p:nvCxnSpPr>
            <p:cNvPr id="17" name="Rett pil 16"/>
            <p:cNvCxnSpPr/>
            <p:nvPr/>
          </p:nvCxnSpPr>
          <p:spPr>
            <a:xfrm flipH="1" flipV="1">
              <a:off x="9423400" y="2809050"/>
              <a:ext cx="711200" cy="295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0">
              <a:extLst>
                <a:ext uri="{FF2B5EF4-FFF2-40B4-BE49-F238E27FC236}">
                  <a16:creationId xmlns:a16="http://schemas.microsoft.com/office/drawing/2014/main" id="{3F10889E-77CE-4808-ABA1-298F09A9637B}"/>
                </a:ext>
              </a:extLst>
            </p:cNvPr>
            <p:cNvSpPr txBox="1"/>
            <p:nvPr/>
          </p:nvSpPr>
          <p:spPr>
            <a:xfrm>
              <a:off x="10064152" y="2936962"/>
              <a:ext cx="3201714" cy="292388"/>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Node = host/IP </a:t>
              </a:r>
              <a:r>
                <a:rPr lang="en-US" sz="1680" dirty="0">
                  <a:solidFill>
                    <a:prstClr val="black"/>
                  </a:solidFill>
                  <a:latin typeface="Arial" charset="0"/>
                  <a:ea typeface="Arial" charset="0"/>
                  <a:cs typeface="Arial" charset="0"/>
                </a:rPr>
                <a:t>address</a:t>
              </a:r>
            </a:p>
          </p:txBody>
        </p:sp>
      </p:grpSp>
      <p:grpSp>
        <p:nvGrpSpPr>
          <p:cNvPr id="29" name="Gruppe 28"/>
          <p:cNvGrpSpPr/>
          <p:nvPr/>
        </p:nvGrpSpPr>
        <p:grpSpPr>
          <a:xfrm>
            <a:off x="8318647" y="2018628"/>
            <a:ext cx="2256822" cy="1197012"/>
            <a:chOff x="6932205" y="1682190"/>
            <a:chExt cx="1880685" cy="997510"/>
          </a:xfrm>
        </p:grpSpPr>
        <p:cxnSp>
          <p:nvCxnSpPr>
            <p:cNvPr id="24" name="Rett pil 23"/>
            <p:cNvCxnSpPr>
              <a:stCxn id="25" idx="2"/>
            </p:cNvCxnSpPr>
            <p:nvPr/>
          </p:nvCxnSpPr>
          <p:spPr>
            <a:xfrm>
              <a:off x="7872548" y="2190022"/>
              <a:ext cx="760749" cy="4896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3F10889E-77CE-4808-ABA1-298F09A9637B}"/>
                </a:ext>
              </a:extLst>
            </p:cNvPr>
            <p:cNvSpPr txBox="1"/>
            <p:nvPr/>
          </p:nvSpPr>
          <p:spPr>
            <a:xfrm>
              <a:off x="6932205" y="1682190"/>
              <a:ext cx="1880685" cy="507832"/>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Edge: </a:t>
              </a:r>
              <a:r>
                <a:rPr lang="nb-NO" sz="1680" dirty="0" err="1">
                  <a:solidFill>
                    <a:prstClr val="black"/>
                  </a:solidFill>
                  <a:latin typeface="Arial" charset="0"/>
                  <a:ea typeface="Arial" charset="0"/>
                  <a:cs typeface="Arial" charset="0"/>
                </a:rPr>
                <a:t>connection</a:t>
              </a:r>
              <a:endParaRPr lang="nb-NO" sz="168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Edge </a:t>
              </a:r>
              <a:r>
                <a:rPr lang="nb-NO" sz="1680" dirty="0" err="1">
                  <a:solidFill>
                    <a:prstClr val="black"/>
                  </a:solidFill>
                  <a:latin typeface="Arial" charset="0"/>
                  <a:ea typeface="Arial" charset="0"/>
                  <a:cs typeface="Arial" charset="0"/>
                </a:rPr>
                <a:t>width</a:t>
              </a:r>
              <a:r>
                <a:rPr lang="nb-NO" sz="1680" dirty="0">
                  <a:solidFill>
                    <a:prstClr val="black"/>
                  </a:solidFill>
                  <a:latin typeface="Arial" charset="0"/>
                  <a:ea typeface="Arial" charset="0"/>
                  <a:cs typeface="Arial" charset="0"/>
                </a:rPr>
                <a:t> = </a:t>
              </a:r>
              <a:r>
                <a:rPr lang="nb-NO" sz="1680" dirty="0" err="1">
                  <a:solidFill>
                    <a:prstClr val="black"/>
                  </a:solidFill>
                  <a:latin typeface="Arial" charset="0"/>
                  <a:ea typeface="Arial" charset="0"/>
                  <a:cs typeface="Arial" charset="0"/>
                </a:rPr>
                <a:t>traffic</a:t>
              </a:r>
              <a:r>
                <a:rPr lang="nb-NO" sz="1680" dirty="0">
                  <a:solidFill>
                    <a:prstClr val="black"/>
                  </a:solidFill>
                  <a:latin typeface="Arial" charset="0"/>
                  <a:ea typeface="Arial" charset="0"/>
                  <a:cs typeface="Arial" charset="0"/>
                </a:rPr>
                <a:t> </a:t>
              </a:r>
              <a:endParaRPr lang="en-US" sz="1680" dirty="0">
                <a:solidFill>
                  <a:prstClr val="black"/>
                </a:solidFill>
                <a:latin typeface="Arial" charset="0"/>
                <a:ea typeface="Arial" charset="0"/>
                <a:cs typeface="Arial" charset="0"/>
              </a:endParaRPr>
            </a:p>
          </p:txBody>
        </p:sp>
      </p:grpSp>
      <p:sp>
        <p:nvSpPr>
          <p:cNvPr id="30" name="TextBox 10">
            <a:extLst>
              <a:ext uri="{FF2B5EF4-FFF2-40B4-BE49-F238E27FC236}">
                <a16:creationId xmlns:a16="http://schemas.microsoft.com/office/drawing/2014/main" id="{3F10889E-77CE-4808-ABA1-298F09A9637B}"/>
              </a:ext>
            </a:extLst>
          </p:cNvPr>
          <p:cNvSpPr txBox="1"/>
          <p:nvPr/>
        </p:nvSpPr>
        <p:spPr>
          <a:xfrm>
            <a:off x="2156936" y="6670085"/>
            <a:ext cx="6629400" cy="609398"/>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charset="0"/>
              <a:buChar char="•"/>
            </a:pPr>
            <a:r>
              <a:rPr lang="nb-NO" sz="1680" dirty="0" err="1">
                <a:solidFill>
                  <a:prstClr val="black"/>
                </a:solidFill>
                <a:latin typeface="Arial" charset="0"/>
                <a:ea typeface="Arial" charset="0"/>
                <a:cs typeface="Arial" charset="0"/>
              </a:rPr>
              <a:t>Click</a:t>
            </a:r>
            <a:r>
              <a:rPr lang="nb-NO" sz="1680" dirty="0">
                <a:solidFill>
                  <a:prstClr val="black"/>
                </a:solidFill>
                <a:latin typeface="Arial" charset="0"/>
                <a:ea typeface="Arial" charset="0"/>
                <a:cs typeface="Arial" charset="0"/>
              </a:rPr>
              <a:t> node to </a:t>
            </a:r>
            <a:r>
              <a:rPr lang="nb-NO" sz="1680" dirty="0" err="1">
                <a:solidFill>
                  <a:prstClr val="black"/>
                </a:solidFill>
                <a:latin typeface="Arial" charset="0"/>
                <a:ea typeface="Arial" charset="0"/>
                <a:cs typeface="Arial" charset="0"/>
              </a:rPr>
              <a:t>see</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exclusive</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connections</a:t>
            </a:r>
            <a:endParaRPr lang="nb-NO" sz="168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680" dirty="0">
                <a:solidFill>
                  <a:prstClr val="black"/>
                </a:solidFill>
                <a:latin typeface="Arial" charset="0"/>
                <a:ea typeface="Arial" charset="0"/>
                <a:cs typeface="Arial" charset="0"/>
              </a:rPr>
              <a:t>Hover over </a:t>
            </a:r>
            <a:r>
              <a:rPr lang="nb-NO" sz="1680" dirty="0" err="1">
                <a:solidFill>
                  <a:prstClr val="black"/>
                </a:solidFill>
                <a:latin typeface="Arial" charset="0"/>
                <a:ea typeface="Arial" charset="0"/>
                <a:cs typeface="Arial" charset="0"/>
              </a:rPr>
              <a:t>edge</a:t>
            </a:r>
            <a:r>
              <a:rPr lang="nb-NO" sz="1680" dirty="0">
                <a:solidFill>
                  <a:prstClr val="black"/>
                </a:solidFill>
                <a:latin typeface="Arial" charset="0"/>
                <a:ea typeface="Arial" charset="0"/>
                <a:cs typeface="Arial" charset="0"/>
              </a:rPr>
              <a:t> to </a:t>
            </a:r>
            <a:r>
              <a:rPr lang="nb-NO" sz="1680" dirty="0" err="1">
                <a:solidFill>
                  <a:prstClr val="black"/>
                </a:solidFill>
                <a:latin typeface="Arial" charset="0"/>
                <a:ea typeface="Arial" charset="0"/>
                <a:cs typeface="Arial" charset="0"/>
              </a:rPr>
              <a:t>see</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traffic</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statistic</a:t>
            </a:r>
            <a:r>
              <a:rPr lang="nb-NO" sz="1680" dirty="0">
                <a:solidFill>
                  <a:prstClr val="black"/>
                </a:solidFill>
                <a:latin typeface="Arial" charset="0"/>
                <a:ea typeface="Arial" charset="0"/>
                <a:cs typeface="Arial" charset="0"/>
              </a:rPr>
              <a:t> (e.g. 9000 sessions)</a:t>
            </a:r>
          </a:p>
        </p:txBody>
      </p:sp>
    </p:spTree>
    <p:extLst>
      <p:ext uri="{BB962C8B-B14F-4D97-AF65-F5344CB8AC3E}">
        <p14:creationId xmlns:p14="http://schemas.microsoft.com/office/powerpoint/2010/main" val="1604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b="1" dirty="0" err="1">
                <a:solidFill>
                  <a:schemeClr val="accent1"/>
                </a:solidFill>
                <a:latin typeface="Helvetica Neue" charset="0"/>
                <a:ea typeface="Helvetica Neue" charset="0"/>
                <a:cs typeface="Helvetica Neue" charset="0"/>
              </a:rPr>
              <a:t>Visualizations</a:t>
            </a:r>
            <a:r>
              <a:rPr lang="nb-NO" b="1" dirty="0">
                <a:solidFill>
                  <a:schemeClr val="accent1"/>
                </a:solidFill>
                <a:latin typeface="Helvetica Neue" charset="0"/>
                <a:ea typeface="Helvetica Neue" charset="0"/>
                <a:cs typeface="Helvetica Neue" charset="0"/>
              </a:rPr>
              <a:t> in </a:t>
            </a:r>
            <a:r>
              <a:rPr lang="nb-NO" b="1" dirty="0" err="1">
                <a:solidFill>
                  <a:schemeClr val="accent1"/>
                </a:solidFill>
                <a:latin typeface="Helvetica Neue" charset="0"/>
                <a:ea typeface="Helvetica Neue" charset="0"/>
                <a:cs typeface="Helvetica Neue" charset="0"/>
              </a:rPr>
              <a:t>the</a:t>
            </a:r>
            <a:r>
              <a:rPr lang="nb-NO" b="1" dirty="0">
                <a:solidFill>
                  <a:schemeClr val="accent1"/>
                </a:solidFill>
                <a:latin typeface="Helvetica Neue" charset="0"/>
                <a:ea typeface="Helvetica Neue" charset="0"/>
                <a:cs typeface="Helvetica Neue" charset="0"/>
              </a:rPr>
              <a:t> VDE (3D) </a:t>
            </a:r>
            <a:r>
              <a:rPr lang="nb-NO" b="1" dirty="0" err="1">
                <a:solidFill>
                  <a:schemeClr val="accent1"/>
                </a:solidFill>
                <a:latin typeface="Helvetica Neue" charset="0"/>
                <a:ea typeface="Helvetica Neue" charset="0"/>
                <a:cs typeface="Helvetica Neue" charset="0"/>
              </a:rPr>
              <a:t>condition</a:t>
            </a:r>
            <a:endParaRPr lang="nb-NO"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 text</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679" y="1559404"/>
            <a:ext cx="8530442" cy="4707294"/>
          </a:xfrm>
          <a:prstGeom prst="rect">
            <a:avLst/>
          </a:prstGeom>
        </p:spPr>
      </p:pic>
      <p:grpSp>
        <p:nvGrpSpPr>
          <p:cNvPr id="9" name="Gruppe 8"/>
          <p:cNvGrpSpPr/>
          <p:nvPr/>
        </p:nvGrpSpPr>
        <p:grpSpPr>
          <a:xfrm>
            <a:off x="9409372" y="1559404"/>
            <a:ext cx="4751850" cy="4729573"/>
            <a:chOff x="7841143" y="1299503"/>
            <a:chExt cx="3959875" cy="3941311"/>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143" y="1299503"/>
              <a:ext cx="3959875" cy="3941311"/>
            </a:xfrm>
            <a:prstGeom prst="rect">
              <a:avLst/>
            </a:prstGeom>
          </p:spPr>
        </p:pic>
        <p:sp>
          <p:nvSpPr>
            <p:cNvPr id="7" name="Kube 6"/>
            <p:cNvSpPr/>
            <p:nvPr/>
          </p:nvSpPr>
          <p:spPr>
            <a:xfrm>
              <a:off x="9073147" y="3564466"/>
              <a:ext cx="292770" cy="232921"/>
            </a:xfrm>
            <a:prstGeom prst="cube">
              <a:avLst/>
            </a:prstGeom>
            <a:solidFill>
              <a:schemeClr val="bg1">
                <a:alpha val="78000"/>
              </a:schemeClr>
            </a:solidFill>
            <a:ln>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grpSp>
      <p:sp>
        <p:nvSpPr>
          <p:cNvPr id="18" name="TextBox 10">
            <a:extLst>
              <a:ext uri="{FF2B5EF4-FFF2-40B4-BE49-F238E27FC236}">
                <a16:creationId xmlns:a16="http://schemas.microsoft.com/office/drawing/2014/main" id="{3F10889E-77CE-4808-ABA1-298F09A9637B}"/>
              </a:ext>
            </a:extLst>
          </p:cNvPr>
          <p:cNvSpPr txBox="1"/>
          <p:nvPr/>
        </p:nvSpPr>
        <p:spPr>
          <a:xfrm>
            <a:off x="430678" y="6278908"/>
            <a:ext cx="7722722" cy="867930"/>
          </a:xfrm>
          <a:prstGeom prst="rect">
            <a:avLst/>
          </a:prstGeom>
          <a:noFill/>
        </p:spPr>
        <p:txBody>
          <a:bodyPr wrap="square" rtlCol="0">
            <a:spAutoFit/>
          </a:bodyPr>
          <a:lstStyle/>
          <a:p>
            <a:pPr defTabSz="1097280" eaLnBrk="0" fontAlgn="base" hangingPunct="0">
              <a:spcBef>
                <a:spcPct val="0"/>
              </a:spcBef>
              <a:spcAft>
                <a:spcPct val="0"/>
              </a:spcAft>
            </a:pPr>
            <a:r>
              <a:rPr lang="nb-NO" sz="1680" dirty="0" err="1">
                <a:solidFill>
                  <a:prstClr val="black"/>
                </a:solidFill>
                <a:latin typeface="Arial" charset="0"/>
                <a:ea typeface="Arial" charset="0"/>
                <a:cs typeface="Arial" charset="0"/>
              </a:rPr>
              <a:t>Overview</a:t>
            </a:r>
            <a:r>
              <a:rPr lang="nb-NO" sz="1680" dirty="0">
                <a:solidFill>
                  <a:prstClr val="black"/>
                </a:solidFill>
                <a:latin typeface="Arial" charset="0"/>
                <a:ea typeface="Arial" charset="0"/>
                <a:cs typeface="Arial" charset="0"/>
              </a:rPr>
              <a:t> of </a:t>
            </a:r>
            <a:r>
              <a:rPr lang="nb-NO" sz="1680" dirty="0" err="1">
                <a:solidFill>
                  <a:prstClr val="black"/>
                </a:solidFill>
                <a:latin typeface="Arial" charset="0"/>
                <a:ea typeface="Arial" charset="0"/>
                <a:cs typeface="Arial" charset="0"/>
              </a:rPr>
              <a:t>network</a:t>
            </a:r>
            <a:r>
              <a:rPr lang="nb-NO" sz="1680" dirty="0">
                <a:solidFill>
                  <a:prstClr val="black"/>
                </a:solidFill>
                <a:latin typeface="Arial" charset="0"/>
                <a:ea typeface="Arial" charset="0"/>
                <a:cs typeface="Arial" charset="0"/>
              </a:rPr>
              <a:t> in VDE, </a:t>
            </a:r>
            <a:r>
              <a:rPr lang="nb-NO" sz="1680" dirty="0" err="1">
                <a:solidFill>
                  <a:prstClr val="black"/>
                </a:solidFill>
                <a:latin typeface="Arial" charset="0"/>
                <a:ea typeface="Arial" charset="0"/>
                <a:cs typeface="Arial" charset="0"/>
              </a:rPr>
              <a:t>visualized</a:t>
            </a:r>
            <a:r>
              <a:rPr lang="nb-NO" sz="1680" dirty="0">
                <a:solidFill>
                  <a:prstClr val="black"/>
                </a:solidFill>
                <a:latin typeface="Arial" charset="0"/>
                <a:ea typeface="Arial" charset="0"/>
                <a:cs typeface="Arial" charset="0"/>
              </a:rPr>
              <a:t> in </a:t>
            </a:r>
            <a:r>
              <a:rPr lang="nb-NO" sz="1680" dirty="0" err="1">
                <a:solidFill>
                  <a:prstClr val="black"/>
                </a:solidFill>
                <a:latin typeface="Arial" charset="0"/>
                <a:ea typeface="Arial" charset="0"/>
                <a:cs typeface="Arial" charset="0"/>
              </a:rPr>
              <a:t>mixed</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reality</a:t>
            </a:r>
            <a:r>
              <a:rPr lang="nb-NO" sz="1680" dirty="0">
                <a:solidFill>
                  <a:prstClr val="black"/>
                </a:solidFill>
                <a:latin typeface="Arial" charset="0"/>
                <a:ea typeface="Arial" charset="0"/>
                <a:cs typeface="Arial" charset="0"/>
              </a:rPr>
              <a:t> with </a:t>
            </a:r>
            <a:r>
              <a:rPr lang="nb-NO" sz="1680" dirty="0" err="1">
                <a:solidFill>
                  <a:prstClr val="black"/>
                </a:solidFill>
                <a:latin typeface="Arial" charset="0"/>
                <a:ea typeface="Arial" charset="0"/>
                <a:cs typeface="Arial" charset="0"/>
              </a:rPr>
              <a:t>HoloLens</a:t>
            </a:r>
            <a:r>
              <a:rPr lang="nb-NO" sz="1680" dirty="0">
                <a:solidFill>
                  <a:prstClr val="black"/>
                </a:solidFill>
                <a:latin typeface="Arial" charset="0"/>
                <a:ea typeface="Arial" charset="0"/>
                <a:cs typeface="Arial" charset="0"/>
              </a:rPr>
              <a:t> 2</a:t>
            </a:r>
          </a:p>
          <a:p>
            <a:pPr marL="342900" indent="-342900" defTabSz="1097280" eaLnBrk="0" fontAlgn="base" hangingPunct="0">
              <a:spcBef>
                <a:spcPct val="0"/>
              </a:spcBef>
              <a:spcAft>
                <a:spcPct val="0"/>
              </a:spcAft>
              <a:buFont typeface="Arial" charset="0"/>
              <a:buChar char="•"/>
            </a:pPr>
            <a:r>
              <a:rPr lang="nb-NO" sz="1680" dirty="0">
                <a:solidFill>
                  <a:prstClr val="black"/>
                </a:solidFill>
                <a:latin typeface="Arial" charset="0"/>
                <a:ea typeface="Arial" charset="0"/>
                <a:cs typeface="Arial" charset="0"/>
              </a:rPr>
              <a:t>Box = node/host. </a:t>
            </a:r>
            <a:r>
              <a:rPr lang="nb-NO" sz="1680" dirty="0" err="1">
                <a:solidFill>
                  <a:prstClr val="black"/>
                </a:solidFill>
                <a:latin typeface="Arial" charset="0"/>
                <a:ea typeface="Arial" charset="0"/>
                <a:cs typeface="Arial" charset="0"/>
              </a:rPr>
              <a:t>Can</a:t>
            </a:r>
            <a:r>
              <a:rPr lang="nb-NO" sz="1680" dirty="0">
                <a:solidFill>
                  <a:prstClr val="black"/>
                </a:solidFill>
                <a:latin typeface="Arial" charset="0"/>
                <a:ea typeface="Arial" charset="0"/>
                <a:cs typeface="Arial" charset="0"/>
              </a:rPr>
              <a:t> be </a:t>
            </a:r>
            <a:r>
              <a:rPr lang="nb-NO" sz="1680" dirty="0" err="1">
                <a:solidFill>
                  <a:prstClr val="black"/>
                </a:solidFill>
                <a:latin typeface="Arial" charset="0"/>
                <a:ea typeface="Arial" charset="0"/>
                <a:cs typeface="Arial" charset="0"/>
              </a:rPr>
              <a:t>pinched</a:t>
            </a:r>
            <a:r>
              <a:rPr lang="nb-NO" sz="1680" dirty="0">
                <a:solidFill>
                  <a:prstClr val="black"/>
                </a:solidFill>
                <a:latin typeface="Arial" charset="0"/>
                <a:ea typeface="Arial" charset="0"/>
                <a:cs typeface="Arial" charset="0"/>
              </a:rPr>
              <a:t> and </a:t>
            </a:r>
            <a:r>
              <a:rPr lang="nb-NO" sz="1680" dirty="0" err="1">
                <a:solidFill>
                  <a:prstClr val="black"/>
                </a:solidFill>
                <a:latin typeface="Arial" charset="0"/>
                <a:ea typeface="Arial" charset="0"/>
                <a:cs typeface="Arial" charset="0"/>
              </a:rPr>
              <a:t>lifted</a:t>
            </a:r>
            <a:r>
              <a:rPr lang="nb-NO" sz="1680" dirty="0">
                <a:solidFill>
                  <a:prstClr val="black"/>
                </a:solidFill>
                <a:latin typeface="Arial" charset="0"/>
                <a:ea typeface="Arial" charset="0"/>
                <a:cs typeface="Arial" charset="0"/>
              </a:rPr>
              <a:t> to </a:t>
            </a:r>
            <a:r>
              <a:rPr lang="nb-NO" sz="1680" dirty="0" err="1">
                <a:solidFill>
                  <a:prstClr val="black"/>
                </a:solidFill>
                <a:latin typeface="Arial" charset="0"/>
                <a:ea typeface="Arial" charset="0"/>
                <a:cs typeface="Arial" charset="0"/>
              </a:rPr>
              <a:t>better</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see</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connections</a:t>
            </a:r>
            <a:endParaRPr lang="nb-NO" sz="168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680" dirty="0">
                <a:solidFill>
                  <a:prstClr val="black"/>
                </a:solidFill>
                <a:latin typeface="Arial" charset="0"/>
                <a:ea typeface="Arial" charset="0"/>
                <a:cs typeface="Arial" charset="0"/>
              </a:rPr>
              <a:t>Edge = </a:t>
            </a:r>
            <a:r>
              <a:rPr lang="nb-NO" sz="1680" dirty="0" err="1">
                <a:solidFill>
                  <a:prstClr val="black"/>
                </a:solidFill>
                <a:latin typeface="Arial" charset="0"/>
                <a:ea typeface="Arial" charset="0"/>
                <a:cs typeface="Arial" charset="0"/>
              </a:rPr>
              <a:t>connection</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between</a:t>
            </a:r>
            <a:r>
              <a:rPr lang="nb-NO" sz="1680" dirty="0">
                <a:solidFill>
                  <a:prstClr val="black"/>
                </a:solidFill>
                <a:latin typeface="Arial" charset="0"/>
                <a:ea typeface="Arial" charset="0"/>
                <a:cs typeface="Arial" charset="0"/>
              </a:rPr>
              <a:t> nodes, </a:t>
            </a:r>
            <a:r>
              <a:rPr lang="nb-NO" sz="1680" dirty="0" err="1">
                <a:solidFill>
                  <a:prstClr val="black"/>
                </a:solidFill>
                <a:latin typeface="Arial" charset="0"/>
                <a:ea typeface="Arial" charset="0"/>
                <a:cs typeface="Arial" charset="0"/>
              </a:rPr>
              <a:t>brightness</a:t>
            </a:r>
            <a:r>
              <a:rPr lang="nb-NO" sz="1680" dirty="0">
                <a:solidFill>
                  <a:prstClr val="black"/>
                </a:solidFill>
                <a:latin typeface="Arial" charset="0"/>
                <a:ea typeface="Arial" charset="0"/>
                <a:cs typeface="Arial" charset="0"/>
              </a:rPr>
              <a:t> = </a:t>
            </a:r>
            <a:r>
              <a:rPr lang="nb-NO" sz="1680" dirty="0" err="1">
                <a:solidFill>
                  <a:prstClr val="black"/>
                </a:solidFill>
                <a:latin typeface="Arial" charset="0"/>
                <a:ea typeface="Arial" charset="0"/>
                <a:cs typeface="Arial" charset="0"/>
              </a:rPr>
              <a:t>traffic</a:t>
            </a:r>
            <a:endParaRPr lang="nb-NO" sz="1680" dirty="0">
              <a:solidFill>
                <a:prstClr val="black"/>
              </a:solidFill>
              <a:latin typeface="Arial" charset="0"/>
              <a:ea typeface="Arial" charset="0"/>
              <a:cs typeface="Arial" charset="0"/>
            </a:endParaRPr>
          </a:p>
        </p:txBody>
      </p:sp>
      <p:sp>
        <p:nvSpPr>
          <p:cNvPr id="22" name="TextBox 10">
            <a:extLst>
              <a:ext uri="{FF2B5EF4-FFF2-40B4-BE49-F238E27FC236}">
                <a16:creationId xmlns:a16="http://schemas.microsoft.com/office/drawing/2014/main" id="{3F10889E-77CE-4808-ABA1-298F09A9637B}"/>
              </a:ext>
            </a:extLst>
          </p:cNvPr>
          <p:cNvSpPr txBox="1"/>
          <p:nvPr/>
        </p:nvSpPr>
        <p:spPr>
          <a:xfrm>
            <a:off x="9409371" y="6296170"/>
            <a:ext cx="5339017" cy="350865"/>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Close-up of </a:t>
            </a:r>
            <a:r>
              <a:rPr lang="nb-NO" sz="1680" dirty="0" err="1">
                <a:solidFill>
                  <a:prstClr val="black"/>
                </a:solidFill>
                <a:latin typeface="Arial" charset="0"/>
                <a:ea typeface="Arial" charset="0"/>
                <a:cs typeface="Arial" charset="0"/>
              </a:rPr>
              <a:t>user</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mechanics</a:t>
            </a:r>
            <a:r>
              <a:rPr lang="nb-NO" sz="1680" dirty="0">
                <a:solidFill>
                  <a:prstClr val="black"/>
                </a:solidFill>
                <a:latin typeface="Arial" charset="0"/>
                <a:ea typeface="Arial" charset="0"/>
                <a:cs typeface="Arial" charset="0"/>
              </a:rPr>
              <a:t> in VDE </a:t>
            </a:r>
            <a:r>
              <a:rPr lang="nb-NO" sz="1080" i="1" dirty="0">
                <a:solidFill>
                  <a:prstClr val="white">
                    <a:lumMod val="65000"/>
                  </a:prstClr>
                </a:solidFill>
                <a:latin typeface="Calibri" pitchFamily="34" charset="0"/>
              </a:rPr>
              <a:t>Kullman &amp; Engel, 2022</a:t>
            </a:r>
            <a:endParaRPr lang="nb-NO" sz="1080" i="1" dirty="0">
              <a:solidFill>
                <a:prstClr val="white">
                  <a:lumMod val="65000"/>
                </a:prstClr>
              </a:solidFill>
              <a:latin typeface="Arial" charset="0"/>
              <a:ea typeface="Arial" charset="0"/>
              <a:cs typeface="Arial" charset="0"/>
            </a:endParaRPr>
          </a:p>
        </p:txBody>
      </p:sp>
      <p:sp>
        <p:nvSpPr>
          <p:cNvPr id="17" name="TekstSylinder 16"/>
          <p:cNvSpPr txBox="1"/>
          <p:nvPr/>
        </p:nvSpPr>
        <p:spPr>
          <a:xfrm>
            <a:off x="12890597" y="7227033"/>
            <a:ext cx="1539204" cy="313932"/>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prstClr val="black"/>
                </a:solidFill>
                <a:latin typeface="Helvetica Neue" charset="0"/>
                <a:ea typeface="Helvetica Neue" charset="0"/>
                <a:cs typeface="Helvetica Neue" charset="0"/>
              </a:rPr>
              <a:t>Kaur et al., 2018</a:t>
            </a:r>
            <a:endParaRPr lang="en-US" sz="2160" dirty="0">
              <a:solidFill>
                <a:prstClr val="black"/>
              </a:solidFill>
              <a:latin typeface="Calibri" pitchFamily="34" charset="0"/>
            </a:endParaRPr>
          </a:p>
        </p:txBody>
      </p:sp>
    </p:spTree>
    <p:extLst>
      <p:ext uri="{BB962C8B-B14F-4D97-AF65-F5344CB8AC3E}">
        <p14:creationId xmlns:p14="http://schemas.microsoft.com/office/powerpoint/2010/main" val="857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3840" b="1" dirty="0" err="1">
                <a:solidFill>
                  <a:schemeClr val="accent1"/>
                </a:solidFill>
                <a:latin typeface="Helvetica Neue" charset="0"/>
                <a:ea typeface="Helvetica Neue" charset="0"/>
                <a:cs typeface="Helvetica Neue" charset="0"/>
              </a:rPr>
              <a:t>Communication</a:t>
            </a:r>
            <a:r>
              <a:rPr lang="nb-NO" sz="3840" b="1" dirty="0">
                <a:solidFill>
                  <a:schemeClr val="accent1"/>
                </a:solidFill>
                <a:latin typeface="Helvetica Neue" charset="0"/>
                <a:ea typeface="Helvetica Neue" charset="0"/>
                <a:cs typeface="Helvetica Neue" charset="0"/>
              </a:rPr>
              <a:t> is </a:t>
            </a:r>
            <a:r>
              <a:rPr lang="nb-NO" sz="3840" b="1" dirty="0" err="1">
                <a:solidFill>
                  <a:schemeClr val="accent1"/>
                </a:solidFill>
                <a:latin typeface="Helvetica Neue" charset="0"/>
                <a:ea typeface="Helvetica Neue" charset="0"/>
                <a:cs typeface="Helvetica Neue" charset="0"/>
              </a:rPr>
              <a:t>better</a:t>
            </a:r>
            <a:r>
              <a:rPr lang="nb-NO" sz="3840" b="1" dirty="0">
                <a:solidFill>
                  <a:schemeClr val="accent1"/>
                </a:solidFill>
                <a:latin typeface="Helvetica Neue" charset="0"/>
                <a:ea typeface="Helvetica Neue" charset="0"/>
                <a:cs typeface="Helvetica Neue" charset="0"/>
              </a:rPr>
              <a:t> in </a:t>
            </a:r>
            <a:r>
              <a:rPr lang="nb-NO" sz="3840" b="1" dirty="0" err="1">
                <a:solidFill>
                  <a:schemeClr val="accent1"/>
                </a:solidFill>
                <a:latin typeface="Helvetica Neue" charset="0"/>
                <a:ea typeface="Helvetica Neue" charset="0"/>
                <a:cs typeface="Helvetica Neue" charset="0"/>
              </a:rPr>
              <a:t>the</a:t>
            </a:r>
            <a:r>
              <a:rPr lang="nb-NO" sz="3840" b="1" dirty="0">
                <a:solidFill>
                  <a:schemeClr val="accent1"/>
                </a:solidFill>
                <a:latin typeface="Helvetica Neue" charset="0"/>
                <a:ea typeface="Helvetica Neue" charset="0"/>
                <a:cs typeface="Helvetica Neue" charset="0"/>
              </a:rPr>
              <a:t> VDE </a:t>
            </a:r>
            <a:r>
              <a:rPr lang="nb-NO" sz="3840" b="1" dirty="0" err="1">
                <a:solidFill>
                  <a:schemeClr val="accent1"/>
                </a:solidFill>
                <a:latin typeface="Helvetica Neue" charset="0"/>
                <a:ea typeface="Helvetica Neue" charset="0"/>
                <a:cs typeface="Helvetica Neue" charset="0"/>
              </a:rPr>
              <a:t>group</a:t>
            </a:r>
            <a:endParaRPr lang="nb-NO" sz="3840"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 text</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sp>
        <p:nvSpPr>
          <p:cNvPr id="22" name="TekstSylinder 21"/>
          <p:cNvSpPr txBox="1"/>
          <p:nvPr/>
        </p:nvSpPr>
        <p:spPr>
          <a:xfrm>
            <a:off x="460642" y="1137350"/>
            <a:ext cx="14136806" cy="350865"/>
          </a:xfrm>
          <a:prstGeom prst="rect">
            <a:avLst/>
          </a:prstGeom>
          <a:noFill/>
        </p:spPr>
        <p:txBody>
          <a:bodyPr wrap="square" rtlCol="0">
            <a:spAutoFit/>
          </a:bodyPr>
          <a:lstStyle/>
          <a:p>
            <a:pPr defTabSz="1097280" eaLnBrk="0" fontAlgn="base" hangingPunct="0">
              <a:spcBef>
                <a:spcPct val="0"/>
              </a:spcBef>
              <a:spcAft>
                <a:spcPct val="0"/>
              </a:spcAft>
            </a:pPr>
            <a:r>
              <a:rPr lang="nb-NO" sz="1680" b="1" dirty="0" err="1">
                <a:solidFill>
                  <a:prstClr val="black"/>
                </a:solidFill>
                <a:latin typeface="Arial" charset="0"/>
                <a:ea typeface="Arial" charset="0"/>
                <a:cs typeface="Arial" charset="0"/>
              </a:rPr>
              <a:t>Structured</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observation</a:t>
            </a:r>
            <a:r>
              <a:rPr lang="nb-NO" sz="1680" b="1" dirty="0">
                <a:solidFill>
                  <a:prstClr val="black"/>
                </a:solidFill>
                <a:latin typeface="Arial" charset="0"/>
                <a:ea typeface="Arial" charset="0"/>
                <a:cs typeface="Arial" charset="0"/>
              </a:rPr>
              <a:t> (</a:t>
            </a:r>
            <a:r>
              <a:rPr lang="mr-IN" sz="1680" b="1" dirty="0">
                <a:solidFill>
                  <a:prstClr val="black"/>
                </a:solidFill>
                <a:latin typeface="Arial" charset="0"/>
                <a:ea typeface="Arial" charset="0"/>
                <a:cs typeface="Arial" charset="0"/>
              </a:rPr>
              <a:t>ICC = .871</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noting</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the</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frequency</a:t>
            </a:r>
            <a:r>
              <a:rPr lang="nb-NO" sz="1680" b="1" dirty="0">
                <a:solidFill>
                  <a:prstClr val="black"/>
                </a:solidFill>
                <a:latin typeface="Arial" charset="0"/>
                <a:ea typeface="Arial" charset="0"/>
                <a:cs typeface="Arial" charset="0"/>
              </a:rPr>
              <a:t> of </a:t>
            </a:r>
            <a:r>
              <a:rPr lang="nb-NO" sz="1680" b="1" dirty="0" err="1">
                <a:solidFill>
                  <a:prstClr val="black"/>
                </a:solidFill>
                <a:latin typeface="Arial" charset="0"/>
                <a:ea typeface="Arial" charset="0"/>
                <a:cs typeface="Arial" charset="0"/>
              </a:rPr>
              <a:t>communication</a:t>
            </a:r>
            <a:r>
              <a:rPr lang="nb-NO" sz="1680" b="1" dirty="0">
                <a:solidFill>
                  <a:prstClr val="black"/>
                </a:solidFill>
                <a:latin typeface="Arial" charset="0"/>
                <a:ea typeface="Arial" charset="0"/>
                <a:cs typeface="Arial" charset="0"/>
              </a:rPr>
              <a:t> types + </a:t>
            </a:r>
            <a:r>
              <a:rPr lang="nb-NO" sz="1680" b="1" dirty="0" err="1">
                <a:solidFill>
                  <a:prstClr val="black"/>
                </a:solidFill>
                <a:latin typeface="Arial" charset="0"/>
                <a:ea typeface="Arial" charset="0"/>
                <a:cs typeface="Arial" charset="0"/>
              </a:rPr>
              <a:t>self-reported</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communication</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demands</a:t>
            </a:r>
            <a:endParaRPr lang="en-US" sz="1680" dirty="0">
              <a:solidFill>
                <a:prstClr val="black"/>
              </a:solidFill>
              <a:latin typeface="Arial" charset="0"/>
              <a:ea typeface="Arial" charset="0"/>
              <a:cs typeface="Arial" charset="0"/>
            </a:endParaRPr>
          </a:p>
        </p:txBody>
      </p:sp>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6767" y="2520359"/>
            <a:ext cx="2722038" cy="3007031"/>
          </a:xfrm>
          <a:prstGeom prst="rect">
            <a:avLst/>
          </a:prstGeom>
        </p:spPr>
      </p:pic>
      <p:pic>
        <p:nvPicPr>
          <p:cNvPr id="23" name="Bild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70308" y="2530811"/>
            <a:ext cx="3054456" cy="3000096"/>
          </a:xfrm>
          <a:prstGeom prst="rect">
            <a:avLst/>
          </a:prstGeom>
        </p:spPr>
      </p:pic>
      <p:pic>
        <p:nvPicPr>
          <p:cNvPr id="24" name="Bild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5335" y="2462318"/>
            <a:ext cx="3148907" cy="3007031"/>
          </a:xfrm>
          <a:prstGeom prst="rect">
            <a:avLst/>
          </a:prstGeom>
        </p:spPr>
      </p:pic>
      <p:pic>
        <p:nvPicPr>
          <p:cNvPr id="25" name="Bild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5887" y="2379573"/>
            <a:ext cx="2954447" cy="3102964"/>
          </a:xfrm>
          <a:prstGeom prst="rect">
            <a:avLst/>
          </a:prstGeom>
        </p:spPr>
      </p:pic>
      <p:sp>
        <p:nvSpPr>
          <p:cNvPr id="6" name="TekstSylinder 5"/>
          <p:cNvSpPr txBox="1"/>
          <p:nvPr/>
        </p:nvSpPr>
        <p:spPr>
          <a:xfrm>
            <a:off x="1029660" y="5631072"/>
            <a:ext cx="2728632" cy="313932"/>
          </a:xfrm>
          <a:prstGeom prst="rect">
            <a:avLst/>
          </a:prstGeom>
          <a:noFill/>
        </p:spPr>
        <p:txBody>
          <a:bodyPr wrap="none" rtlCol="0">
            <a:spAutoFit/>
          </a:bodyPr>
          <a:lstStyle/>
          <a:p>
            <a:pPr defTabSz="1097280" eaLnBrk="0" fontAlgn="base" hangingPunct="0">
              <a:spcBef>
                <a:spcPct val="0"/>
              </a:spcBef>
              <a:spcAft>
                <a:spcPct val="0"/>
              </a:spcAft>
            </a:pPr>
            <a:r>
              <a:rPr lang="mr-IN" sz="1440" i="1" dirty="0" err="1">
                <a:solidFill>
                  <a:prstClr val="black"/>
                </a:solidFill>
                <a:latin typeface="Arial" charset="0"/>
                <a:ea typeface="Arial" charset="0"/>
                <a:cs typeface="Arial" charset="0"/>
              </a:rPr>
              <a:t>H</a:t>
            </a:r>
            <a:r>
              <a:rPr lang="mr-IN" sz="1440" dirty="0">
                <a:solidFill>
                  <a:prstClr val="black"/>
                </a:solidFill>
                <a:latin typeface="Arial" charset="0"/>
                <a:ea typeface="Arial" charset="0"/>
                <a:cs typeface="Arial" charset="0"/>
              </a:rPr>
              <a:t>(1) =</a:t>
            </a:r>
            <a:r>
              <a:rPr lang="nb-NO" sz="1440" dirty="0">
                <a:solidFill>
                  <a:prstClr val="black"/>
                </a:solidFill>
                <a:latin typeface="Arial" charset="0"/>
                <a:ea typeface="Arial" charset="0"/>
                <a:cs typeface="Arial" charset="0"/>
              </a:rPr>
              <a:t> </a:t>
            </a:r>
            <a:r>
              <a:rPr lang="mr-IN" sz="1440" dirty="0">
                <a:solidFill>
                  <a:prstClr val="black"/>
                </a:solidFill>
                <a:latin typeface="Arial" charset="0"/>
                <a:ea typeface="Arial" charset="0"/>
                <a:cs typeface="Arial" charset="0"/>
              </a:rPr>
              <a:t>3.91, </a:t>
            </a:r>
            <a:r>
              <a:rPr lang="mr-IN" sz="1440" i="1" dirty="0" err="1">
                <a:solidFill>
                  <a:prstClr val="black"/>
                </a:solidFill>
                <a:latin typeface="Arial" charset="0"/>
                <a:ea typeface="Arial" charset="0"/>
                <a:cs typeface="Arial" charset="0"/>
              </a:rPr>
              <a:t>p</a:t>
            </a:r>
            <a:r>
              <a:rPr lang="mr-IN" sz="1440" dirty="0">
                <a:solidFill>
                  <a:prstClr val="black"/>
                </a:solidFill>
                <a:latin typeface="Arial" charset="0"/>
                <a:ea typeface="Arial" charset="0"/>
                <a:cs typeface="Arial" charset="0"/>
              </a:rPr>
              <a:t> = .048, η</a:t>
            </a:r>
            <a:r>
              <a:rPr lang="mr-IN" sz="1440" baseline="30000" dirty="0">
                <a:solidFill>
                  <a:prstClr val="black"/>
                </a:solidFill>
                <a:latin typeface="Arial" charset="0"/>
                <a:ea typeface="Arial" charset="0"/>
                <a:cs typeface="Arial" charset="0"/>
              </a:rPr>
              <a:t>2</a:t>
            </a:r>
            <a:r>
              <a:rPr lang="mr-IN" sz="1440" dirty="0">
                <a:solidFill>
                  <a:prstClr val="black"/>
                </a:solidFill>
                <a:latin typeface="Arial" charset="0"/>
                <a:ea typeface="Arial" charset="0"/>
                <a:cs typeface="Arial" charset="0"/>
              </a:rPr>
              <a:t> = .145</a:t>
            </a:r>
            <a:endParaRPr lang="en-US" sz="1440" dirty="0">
              <a:solidFill>
                <a:prstClr val="black"/>
              </a:solidFill>
              <a:latin typeface="Arial" charset="0"/>
              <a:ea typeface="Arial" charset="0"/>
              <a:cs typeface="Arial" charset="0"/>
            </a:endParaRPr>
          </a:p>
        </p:txBody>
      </p:sp>
      <p:sp>
        <p:nvSpPr>
          <p:cNvPr id="26" name="TekstSylinder 25"/>
          <p:cNvSpPr txBox="1"/>
          <p:nvPr/>
        </p:nvSpPr>
        <p:spPr>
          <a:xfrm>
            <a:off x="5195248" y="5585170"/>
            <a:ext cx="2800767" cy="313932"/>
          </a:xfrm>
          <a:prstGeom prst="rect">
            <a:avLst/>
          </a:prstGeom>
          <a:noFill/>
        </p:spPr>
        <p:txBody>
          <a:bodyPr wrap="none" rtlCol="0">
            <a:spAutoFit/>
          </a:bodyPr>
          <a:lstStyle/>
          <a:p>
            <a:pPr defTabSz="1097280" eaLnBrk="0" fontAlgn="base" hangingPunct="0">
              <a:spcBef>
                <a:spcPct val="0"/>
              </a:spcBef>
              <a:spcAft>
                <a:spcPct val="0"/>
              </a:spcAft>
            </a:pPr>
            <a:r>
              <a:rPr lang="mr-IN" sz="1440" i="1" dirty="0" err="1">
                <a:solidFill>
                  <a:prstClr val="black"/>
                </a:solidFill>
                <a:latin typeface="Arial" charset="0"/>
                <a:ea typeface="Arial" charset="0"/>
                <a:cs typeface="Arial" charset="0"/>
              </a:rPr>
              <a:t>F</a:t>
            </a:r>
            <a:r>
              <a:rPr lang="mr-IN" sz="1440" dirty="0">
                <a:solidFill>
                  <a:prstClr val="black"/>
                </a:solidFill>
                <a:latin typeface="Arial" charset="0"/>
                <a:ea typeface="Arial" charset="0"/>
                <a:cs typeface="Arial" charset="0"/>
              </a:rPr>
              <a:t>(1), = 5.62, </a:t>
            </a:r>
            <a:r>
              <a:rPr lang="mr-IN" sz="1440" i="1" dirty="0" err="1">
                <a:solidFill>
                  <a:prstClr val="black"/>
                </a:solidFill>
                <a:latin typeface="Arial" charset="0"/>
                <a:ea typeface="Arial" charset="0"/>
                <a:cs typeface="Arial" charset="0"/>
              </a:rPr>
              <a:t>p</a:t>
            </a:r>
            <a:r>
              <a:rPr lang="mr-IN" sz="1440" dirty="0">
                <a:solidFill>
                  <a:prstClr val="black"/>
                </a:solidFill>
                <a:latin typeface="Arial" charset="0"/>
                <a:ea typeface="Arial" charset="0"/>
                <a:cs typeface="Arial" charset="0"/>
              </a:rPr>
              <a:t> = .028, ω</a:t>
            </a:r>
            <a:r>
              <a:rPr lang="mr-IN" sz="1440" baseline="30000" dirty="0">
                <a:solidFill>
                  <a:prstClr val="black"/>
                </a:solidFill>
                <a:latin typeface="Arial" charset="0"/>
                <a:ea typeface="Arial" charset="0"/>
                <a:cs typeface="Arial" charset="0"/>
              </a:rPr>
              <a:t>2</a:t>
            </a:r>
            <a:r>
              <a:rPr lang="mr-IN" sz="1440" dirty="0">
                <a:solidFill>
                  <a:prstClr val="black"/>
                </a:solidFill>
                <a:latin typeface="Arial" charset="0"/>
                <a:ea typeface="Arial" charset="0"/>
                <a:cs typeface="Arial" charset="0"/>
              </a:rPr>
              <a:t> = .174</a:t>
            </a:r>
            <a:endParaRPr lang="en-US" sz="1440" dirty="0">
              <a:solidFill>
                <a:prstClr val="black"/>
              </a:solidFill>
              <a:latin typeface="Arial" charset="0"/>
              <a:ea typeface="Arial" charset="0"/>
              <a:cs typeface="Arial" charset="0"/>
            </a:endParaRPr>
          </a:p>
        </p:txBody>
      </p:sp>
      <p:sp>
        <p:nvSpPr>
          <p:cNvPr id="27" name="TekstSylinder 26"/>
          <p:cNvSpPr txBox="1"/>
          <p:nvPr/>
        </p:nvSpPr>
        <p:spPr>
          <a:xfrm>
            <a:off x="1801988" y="1861705"/>
            <a:ext cx="1192955" cy="350865"/>
          </a:xfrm>
          <a:prstGeom prst="rect">
            <a:avLst/>
          </a:prstGeom>
          <a:noFill/>
        </p:spPr>
        <p:txBody>
          <a:bodyPr wrap="none" rtlCol="0">
            <a:spAutoFit/>
          </a:bodyPr>
          <a:lstStyle/>
          <a:p>
            <a:pPr defTabSz="1097280" eaLnBrk="0" fontAlgn="base" hangingPunct="0">
              <a:spcBef>
                <a:spcPct val="0"/>
              </a:spcBef>
              <a:spcAft>
                <a:spcPct val="0"/>
              </a:spcAft>
            </a:pPr>
            <a:r>
              <a:rPr lang="nb-NO" sz="1680" dirty="0" err="1">
                <a:solidFill>
                  <a:prstClr val="black"/>
                </a:solidFill>
                <a:latin typeface="Arial" charset="0"/>
                <a:ea typeface="Arial" charset="0"/>
                <a:cs typeface="Arial" charset="0"/>
              </a:rPr>
              <a:t>Self</a:t>
            </a:r>
            <a:r>
              <a:rPr lang="nb-NO" sz="1680" dirty="0">
                <a:solidFill>
                  <a:prstClr val="black"/>
                </a:solidFill>
                <a:latin typeface="Arial" charset="0"/>
                <a:ea typeface="Arial" charset="0"/>
                <a:cs typeface="Arial" charset="0"/>
              </a:rPr>
              <a:t>-report</a:t>
            </a:r>
            <a:endParaRPr lang="en-US" sz="1680" dirty="0">
              <a:solidFill>
                <a:prstClr val="black"/>
              </a:solidFill>
              <a:latin typeface="Arial" charset="0"/>
              <a:ea typeface="Arial" charset="0"/>
              <a:cs typeface="Arial" charset="0"/>
            </a:endParaRPr>
          </a:p>
        </p:txBody>
      </p:sp>
      <p:sp>
        <p:nvSpPr>
          <p:cNvPr id="28" name="TekstSylinder 27"/>
          <p:cNvSpPr txBox="1"/>
          <p:nvPr/>
        </p:nvSpPr>
        <p:spPr>
          <a:xfrm>
            <a:off x="8864119" y="1750179"/>
            <a:ext cx="1455848" cy="350865"/>
          </a:xfrm>
          <a:prstGeom prst="rect">
            <a:avLst/>
          </a:prstGeom>
          <a:noFill/>
        </p:spPr>
        <p:txBody>
          <a:bodyPr wrap="none" rtlCol="0">
            <a:spAutoFit/>
          </a:bodyPr>
          <a:lstStyle/>
          <a:p>
            <a:pPr defTabSz="1097280" eaLnBrk="0" fontAlgn="base" hangingPunct="0">
              <a:spcBef>
                <a:spcPct val="0"/>
              </a:spcBef>
              <a:spcAft>
                <a:spcPct val="0"/>
              </a:spcAft>
            </a:pPr>
            <a:r>
              <a:rPr lang="nb-NO" sz="1680">
                <a:solidFill>
                  <a:prstClr val="black"/>
                </a:solidFill>
                <a:latin typeface="Arial" charset="0"/>
                <a:ea typeface="Arial" charset="0"/>
                <a:cs typeface="Arial" charset="0"/>
              </a:rPr>
              <a:t>Observations</a:t>
            </a:r>
            <a:endParaRPr lang="en-US" sz="1680" dirty="0">
              <a:solidFill>
                <a:prstClr val="black"/>
              </a:solidFill>
              <a:latin typeface="Arial" charset="0"/>
              <a:ea typeface="Arial" charset="0"/>
              <a:cs typeface="Arial" charset="0"/>
            </a:endParaRPr>
          </a:p>
        </p:txBody>
      </p:sp>
      <p:sp>
        <p:nvSpPr>
          <p:cNvPr id="7" name="TekstSylinder 6"/>
          <p:cNvSpPr txBox="1"/>
          <p:nvPr/>
        </p:nvSpPr>
        <p:spPr>
          <a:xfrm>
            <a:off x="8546018" y="5585169"/>
            <a:ext cx="2985113" cy="313932"/>
          </a:xfrm>
          <a:prstGeom prst="rect">
            <a:avLst/>
          </a:prstGeom>
          <a:noFill/>
        </p:spPr>
        <p:txBody>
          <a:bodyPr wrap="none" rtlCol="0">
            <a:spAutoFit/>
          </a:bodyPr>
          <a:lstStyle/>
          <a:p>
            <a:pPr defTabSz="1097280" eaLnBrk="0" fontAlgn="base" hangingPunct="0">
              <a:spcBef>
                <a:spcPct val="0"/>
              </a:spcBef>
              <a:spcAft>
                <a:spcPct val="0"/>
              </a:spcAft>
            </a:pPr>
            <a:r>
              <a:rPr lang="is-IS" sz="1440" i="1" dirty="0">
                <a:solidFill>
                  <a:prstClr val="black"/>
                </a:solidFill>
                <a:latin typeface="Arial" charset="0"/>
                <a:ea typeface="Arial" charset="0"/>
                <a:cs typeface="Arial" charset="0"/>
              </a:rPr>
              <a:t>H</a:t>
            </a:r>
            <a:r>
              <a:rPr lang="is-IS" sz="1440" dirty="0">
                <a:solidFill>
                  <a:prstClr val="black"/>
                </a:solidFill>
                <a:latin typeface="Arial" charset="0"/>
                <a:ea typeface="Arial" charset="0"/>
                <a:cs typeface="Arial" charset="0"/>
              </a:rPr>
              <a:t>(1), = 15.968, </a:t>
            </a:r>
            <a:r>
              <a:rPr lang="is-IS" sz="1440" i="1" dirty="0">
                <a:solidFill>
                  <a:prstClr val="black"/>
                </a:solidFill>
                <a:latin typeface="Arial" charset="0"/>
                <a:ea typeface="Arial" charset="0"/>
                <a:cs typeface="Arial" charset="0"/>
              </a:rPr>
              <a:t>p</a:t>
            </a:r>
            <a:r>
              <a:rPr lang="is-IS" sz="1440" dirty="0">
                <a:solidFill>
                  <a:prstClr val="black"/>
                </a:solidFill>
                <a:latin typeface="Arial" charset="0"/>
                <a:ea typeface="Arial" charset="0"/>
                <a:cs typeface="Arial" charset="0"/>
              </a:rPr>
              <a:t> &lt; .001, η</a:t>
            </a:r>
            <a:r>
              <a:rPr lang="is-IS" sz="1440" baseline="30000" dirty="0">
                <a:solidFill>
                  <a:prstClr val="black"/>
                </a:solidFill>
                <a:latin typeface="Arial" charset="0"/>
                <a:ea typeface="Arial" charset="0"/>
                <a:cs typeface="Arial" charset="0"/>
              </a:rPr>
              <a:t>2</a:t>
            </a:r>
            <a:r>
              <a:rPr lang="is-IS" sz="1440" dirty="0">
                <a:solidFill>
                  <a:prstClr val="black"/>
                </a:solidFill>
                <a:latin typeface="Arial" charset="0"/>
                <a:ea typeface="Arial" charset="0"/>
                <a:cs typeface="Arial" charset="0"/>
              </a:rPr>
              <a:t> = .748</a:t>
            </a:r>
            <a:endParaRPr lang="en-US" sz="1440" dirty="0">
              <a:solidFill>
                <a:prstClr val="black"/>
              </a:solidFill>
              <a:latin typeface="Arial" charset="0"/>
              <a:ea typeface="Arial" charset="0"/>
              <a:cs typeface="Arial" charset="0"/>
            </a:endParaRPr>
          </a:p>
        </p:txBody>
      </p:sp>
      <p:sp>
        <p:nvSpPr>
          <p:cNvPr id="29" name="TekstSylinder 28"/>
          <p:cNvSpPr txBox="1"/>
          <p:nvPr/>
        </p:nvSpPr>
        <p:spPr>
          <a:xfrm>
            <a:off x="1428423" y="6037637"/>
            <a:ext cx="1924886" cy="424732"/>
          </a:xfrm>
          <a:prstGeom prst="rect">
            <a:avLst/>
          </a:prstGeom>
          <a:noFill/>
        </p:spPr>
        <p:txBody>
          <a:bodyPr wrap="none" rtlCol="0">
            <a:spAutoFit/>
          </a:bodyPr>
          <a:lstStyle/>
          <a:p>
            <a:pPr defTabSz="1097280" eaLnBrk="0" fontAlgn="base" hangingPunct="0">
              <a:spcBef>
                <a:spcPct val="0"/>
              </a:spcBef>
              <a:spcAft>
                <a:spcPct val="0"/>
              </a:spcAft>
            </a:pPr>
            <a:r>
              <a:rPr lang="is-IS" sz="2160" dirty="0">
                <a:solidFill>
                  <a:prstClr val="black"/>
                </a:solidFill>
                <a:latin typeface="Arial" charset="0"/>
                <a:ea typeface="Arial" charset="0"/>
                <a:cs typeface="Arial" charset="0"/>
              </a:rPr>
              <a:t>Kruskal-Wallis</a:t>
            </a:r>
            <a:endParaRPr lang="en-US" sz="2160" dirty="0">
              <a:solidFill>
                <a:prstClr val="black"/>
              </a:solidFill>
              <a:latin typeface="Arial" charset="0"/>
              <a:ea typeface="Arial" charset="0"/>
              <a:cs typeface="Arial" charset="0"/>
            </a:endParaRPr>
          </a:p>
        </p:txBody>
      </p:sp>
      <p:sp>
        <p:nvSpPr>
          <p:cNvPr id="30" name="TekstSylinder 29"/>
          <p:cNvSpPr txBox="1"/>
          <p:nvPr/>
        </p:nvSpPr>
        <p:spPr>
          <a:xfrm>
            <a:off x="9072700" y="6020203"/>
            <a:ext cx="1924886" cy="424732"/>
          </a:xfrm>
          <a:prstGeom prst="rect">
            <a:avLst/>
          </a:prstGeom>
          <a:noFill/>
        </p:spPr>
        <p:txBody>
          <a:bodyPr wrap="none" rtlCol="0">
            <a:spAutoFit/>
          </a:bodyPr>
          <a:lstStyle/>
          <a:p>
            <a:pPr defTabSz="1097280" eaLnBrk="0" fontAlgn="base" hangingPunct="0">
              <a:spcBef>
                <a:spcPct val="0"/>
              </a:spcBef>
              <a:spcAft>
                <a:spcPct val="0"/>
              </a:spcAft>
            </a:pPr>
            <a:r>
              <a:rPr lang="is-IS" sz="2160" dirty="0">
                <a:solidFill>
                  <a:prstClr val="black"/>
                </a:solidFill>
                <a:latin typeface="Arial" charset="0"/>
                <a:ea typeface="Arial" charset="0"/>
                <a:cs typeface="Arial" charset="0"/>
              </a:rPr>
              <a:t>Kruskal-Wallis</a:t>
            </a:r>
            <a:endParaRPr lang="en-US" sz="2160" dirty="0">
              <a:solidFill>
                <a:prstClr val="black"/>
              </a:solidFill>
              <a:latin typeface="Arial" charset="0"/>
              <a:ea typeface="Arial" charset="0"/>
              <a:cs typeface="Arial" charset="0"/>
            </a:endParaRPr>
          </a:p>
        </p:txBody>
      </p:sp>
      <p:sp>
        <p:nvSpPr>
          <p:cNvPr id="31" name="TekstSylinder 30"/>
          <p:cNvSpPr txBox="1"/>
          <p:nvPr/>
        </p:nvSpPr>
        <p:spPr>
          <a:xfrm>
            <a:off x="6143441" y="6037637"/>
            <a:ext cx="1132298" cy="424732"/>
          </a:xfrm>
          <a:prstGeom prst="rect">
            <a:avLst/>
          </a:prstGeom>
          <a:noFill/>
        </p:spPr>
        <p:txBody>
          <a:bodyPr wrap="none" rtlCol="0">
            <a:spAutoFit/>
          </a:bodyPr>
          <a:lstStyle/>
          <a:p>
            <a:pPr defTabSz="1097280" eaLnBrk="0" fontAlgn="base" hangingPunct="0">
              <a:spcBef>
                <a:spcPct val="0"/>
              </a:spcBef>
              <a:spcAft>
                <a:spcPct val="0"/>
              </a:spcAft>
            </a:pPr>
            <a:r>
              <a:rPr lang="is-IS" sz="2160">
                <a:solidFill>
                  <a:prstClr val="black"/>
                </a:solidFill>
                <a:latin typeface="Arial" charset="0"/>
                <a:ea typeface="Arial" charset="0"/>
                <a:cs typeface="Arial" charset="0"/>
              </a:rPr>
              <a:t>ANOVA</a:t>
            </a:r>
            <a:endParaRPr lang="en-US" sz="2160" dirty="0">
              <a:solidFill>
                <a:prstClr val="black"/>
              </a:solidFill>
              <a:latin typeface="Arial" charset="0"/>
              <a:ea typeface="Arial" charset="0"/>
              <a:cs typeface="Arial" charset="0"/>
            </a:endParaRPr>
          </a:p>
        </p:txBody>
      </p:sp>
      <p:sp>
        <p:nvSpPr>
          <p:cNvPr id="8" name="TekstSylinder 7"/>
          <p:cNvSpPr txBox="1"/>
          <p:nvPr/>
        </p:nvSpPr>
        <p:spPr>
          <a:xfrm>
            <a:off x="11811685" y="5575271"/>
            <a:ext cx="2728632" cy="313932"/>
          </a:xfrm>
          <a:prstGeom prst="rect">
            <a:avLst/>
          </a:prstGeom>
          <a:noFill/>
        </p:spPr>
        <p:txBody>
          <a:bodyPr wrap="none" rtlCol="0">
            <a:spAutoFit/>
          </a:bodyPr>
          <a:lstStyle/>
          <a:p>
            <a:pPr defTabSz="1097280" eaLnBrk="0" fontAlgn="base" hangingPunct="0">
              <a:spcBef>
                <a:spcPct val="0"/>
              </a:spcBef>
              <a:spcAft>
                <a:spcPct val="0"/>
              </a:spcAft>
            </a:pPr>
            <a:r>
              <a:rPr lang="mr-IN" sz="1440" i="1" dirty="0" err="1">
                <a:solidFill>
                  <a:prstClr val="black"/>
                </a:solidFill>
                <a:latin typeface="Arial" charset="0"/>
                <a:ea typeface="Arial" charset="0"/>
                <a:cs typeface="Arial" charset="0"/>
              </a:rPr>
              <a:t>H</a:t>
            </a:r>
            <a:r>
              <a:rPr lang="mr-IN" sz="1440" dirty="0">
                <a:solidFill>
                  <a:prstClr val="black"/>
                </a:solidFill>
                <a:latin typeface="Arial" charset="0"/>
                <a:ea typeface="Arial" charset="0"/>
                <a:cs typeface="Arial" charset="0"/>
              </a:rPr>
              <a:t>(1), = 4.10, </a:t>
            </a:r>
            <a:r>
              <a:rPr lang="mr-IN" sz="1440" i="1" dirty="0" err="1">
                <a:solidFill>
                  <a:prstClr val="black"/>
                </a:solidFill>
                <a:latin typeface="Arial" charset="0"/>
                <a:ea typeface="Arial" charset="0"/>
                <a:cs typeface="Arial" charset="0"/>
              </a:rPr>
              <a:t>p</a:t>
            </a:r>
            <a:r>
              <a:rPr lang="mr-IN" sz="1440" dirty="0">
                <a:solidFill>
                  <a:prstClr val="black"/>
                </a:solidFill>
                <a:latin typeface="Arial" charset="0"/>
                <a:ea typeface="Arial" charset="0"/>
                <a:cs typeface="Arial" charset="0"/>
              </a:rPr>
              <a:t> = .043, η</a:t>
            </a:r>
            <a:r>
              <a:rPr lang="mr-IN" sz="1440" baseline="30000" dirty="0">
                <a:solidFill>
                  <a:prstClr val="black"/>
                </a:solidFill>
                <a:latin typeface="Arial" charset="0"/>
                <a:ea typeface="Arial" charset="0"/>
                <a:cs typeface="Arial" charset="0"/>
              </a:rPr>
              <a:t>2</a:t>
            </a:r>
            <a:r>
              <a:rPr lang="mr-IN" sz="1440" dirty="0">
                <a:solidFill>
                  <a:prstClr val="black"/>
                </a:solidFill>
                <a:latin typeface="Arial" charset="0"/>
                <a:ea typeface="Arial" charset="0"/>
                <a:cs typeface="Arial" charset="0"/>
              </a:rPr>
              <a:t> =.155</a:t>
            </a:r>
            <a:endParaRPr lang="en-US" sz="1440" dirty="0">
              <a:solidFill>
                <a:prstClr val="black"/>
              </a:solidFill>
              <a:latin typeface="Arial" charset="0"/>
              <a:ea typeface="Arial" charset="0"/>
              <a:cs typeface="Arial" charset="0"/>
            </a:endParaRPr>
          </a:p>
        </p:txBody>
      </p:sp>
      <p:sp>
        <p:nvSpPr>
          <p:cNvPr id="32" name="TekstSylinder 31"/>
          <p:cNvSpPr txBox="1"/>
          <p:nvPr/>
        </p:nvSpPr>
        <p:spPr>
          <a:xfrm>
            <a:off x="12219103" y="6037637"/>
            <a:ext cx="1924886" cy="424732"/>
          </a:xfrm>
          <a:prstGeom prst="rect">
            <a:avLst/>
          </a:prstGeom>
          <a:noFill/>
        </p:spPr>
        <p:txBody>
          <a:bodyPr wrap="none" rtlCol="0">
            <a:spAutoFit/>
          </a:bodyPr>
          <a:lstStyle/>
          <a:p>
            <a:pPr defTabSz="1097280" eaLnBrk="0" fontAlgn="base" hangingPunct="0">
              <a:spcBef>
                <a:spcPct val="0"/>
              </a:spcBef>
              <a:spcAft>
                <a:spcPct val="0"/>
              </a:spcAft>
            </a:pPr>
            <a:r>
              <a:rPr lang="is-IS" sz="2160" dirty="0">
                <a:solidFill>
                  <a:prstClr val="black"/>
                </a:solidFill>
                <a:latin typeface="Arial" charset="0"/>
                <a:ea typeface="Arial" charset="0"/>
                <a:cs typeface="Arial" charset="0"/>
              </a:rPr>
              <a:t>Kruskal-Wallis</a:t>
            </a:r>
            <a:endParaRPr lang="en-US" sz="216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7350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3840" b="1" dirty="0" err="1">
                <a:solidFill>
                  <a:schemeClr val="accent1"/>
                </a:solidFill>
                <a:latin typeface="Helvetica Neue" charset="0"/>
                <a:ea typeface="Helvetica Neue" charset="0"/>
                <a:cs typeface="Helvetica Neue" charset="0"/>
              </a:rPr>
              <a:t>Communication</a:t>
            </a:r>
            <a:r>
              <a:rPr lang="nb-NO" sz="3840" b="1" dirty="0">
                <a:solidFill>
                  <a:schemeClr val="accent1"/>
                </a:solidFill>
                <a:latin typeface="Helvetica Neue" charset="0"/>
                <a:ea typeface="Helvetica Neue" charset="0"/>
                <a:cs typeface="Helvetica Neue" charset="0"/>
              </a:rPr>
              <a:t> is </a:t>
            </a:r>
            <a:r>
              <a:rPr lang="nb-NO" sz="3840" b="1" dirty="0" err="1">
                <a:solidFill>
                  <a:schemeClr val="accent1"/>
                </a:solidFill>
                <a:latin typeface="Helvetica Neue" charset="0"/>
                <a:ea typeface="Helvetica Neue" charset="0"/>
                <a:cs typeface="Helvetica Neue" charset="0"/>
              </a:rPr>
              <a:t>better</a:t>
            </a:r>
            <a:r>
              <a:rPr lang="nb-NO" sz="3840" b="1" dirty="0">
                <a:solidFill>
                  <a:schemeClr val="accent1"/>
                </a:solidFill>
                <a:latin typeface="Helvetica Neue" charset="0"/>
                <a:ea typeface="Helvetica Neue" charset="0"/>
                <a:cs typeface="Helvetica Neue" charset="0"/>
              </a:rPr>
              <a:t> in </a:t>
            </a:r>
            <a:r>
              <a:rPr lang="nb-NO" sz="3840" b="1" dirty="0" err="1">
                <a:solidFill>
                  <a:schemeClr val="accent1"/>
                </a:solidFill>
                <a:latin typeface="Helvetica Neue" charset="0"/>
                <a:ea typeface="Helvetica Neue" charset="0"/>
                <a:cs typeface="Helvetica Neue" charset="0"/>
              </a:rPr>
              <a:t>the</a:t>
            </a:r>
            <a:r>
              <a:rPr lang="nb-NO" sz="3840" b="1" dirty="0">
                <a:solidFill>
                  <a:schemeClr val="accent1"/>
                </a:solidFill>
                <a:latin typeface="Helvetica Neue" charset="0"/>
                <a:ea typeface="Helvetica Neue" charset="0"/>
                <a:cs typeface="Helvetica Neue" charset="0"/>
              </a:rPr>
              <a:t> VDE </a:t>
            </a:r>
            <a:r>
              <a:rPr lang="nb-NO" sz="3840" b="1" dirty="0" err="1">
                <a:solidFill>
                  <a:schemeClr val="accent1"/>
                </a:solidFill>
                <a:latin typeface="Helvetica Neue" charset="0"/>
                <a:ea typeface="Helvetica Neue" charset="0"/>
                <a:cs typeface="Helvetica Neue" charset="0"/>
              </a:rPr>
              <a:t>group</a:t>
            </a:r>
            <a:endParaRPr lang="nb-NO" sz="3840"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 text</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6716" y="2077161"/>
            <a:ext cx="3101359" cy="3490175"/>
          </a:xfrm>
          <a:prstGeom prst="rect">
            <a:avLst/>
          </a:prstGeom>
        </p:spPr>
      </p:pic>
      <p:sp>
        <p:nvSpPr>
          <p:cNvPr id="2" name="TekstSylinder 1"/>
          <p:cNvSpPr txBox="1"/>
          <p:nvPr/>
        </p:nvSpPr>
        <p:spPr>
          <a:xfrm>
            <a:off x="4908318" y="1667045"/>
            <a:ext cx="9441938" cy="4856714"/>
          </a:xfrm>
          <a:prstGeom prst="rect">
            <a:avLst/>
          </a:prstGeom>
          <a:noFill/>
        </p:spPr>
        <p:txBody>
          <a:bodyPr wrap="square" rtlCol="0">
            <a:spAutoFit/>
          </a:bodyPr>
          <a:lstStyle/>
          <a:p>
            <a:pPr defTabSz="1097280" eaLnBrk="0" fontAlgn="base" hangingPunct="0">
              <a:spcBef>
                <a:spcPct val="0"/>
              </a:spcBef>
              <a:spcAft>
                <a:spcPct val="0"/>
              </a:spcAft>
            </a:pPr>
            <a:r>
              <a:rPr lang="nb-NO" sz="2160" b="1" dirty="0">
                <a:solidFill>
                  <a:prstClr val="black"/>
                </a:solidFill>
                <a:latin typeface="Arial" charset="0"/>
                <a:ea typeface="Arial" charset="0"/>
                <a:cs typeface="Arial" charset="0"/>
              </a:rPr>
              <a:t>Task two task resolution was a significant negative predictor of :</a:t>
            </a:r>
          </a:p>
          <a:p>
            <a:pPr defTabSz="1097280" eaLnBrk="0" fontAlgn="base" hangingPunct="0">
              <a:spcBef>
                <a:spcPct val="0"/>
              </a:spcBef>
              <a:spcAft>
                <a:spcPct val="0"/>
              </a:spcAft>
            </a:pPr>
            <a:endParaRPr lang="nb-NO" sz="2160" b="1"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Total identified RT hosts </a:t>
            </a:r>
            <a:r>
              <a:rPr lang="nb-NO" sz="2160" dirty="0" err="1">
                <a:solidFill>
                  <a:prstClr val="black"/>
                </a:solidFill>
                <a:latin typeface="Arial" charset="0"/>
                <a:ea typeface="Arial" charset="0"/>
                <a:cs typeface="Arial" charset="0"/>
              </a:rPr>
              <a:t>targeting</a:t>
            </a:r>
            <a:r>
              <a:rPr lang="nb-NO" sz="2160" dirty="0">
                <a:solidFill>
                  <a:prstClr val="black"/>
                </a:solidFill>
                <a:latin typeface="Arial" charset="0"/>
                <a:ea typeface="Arial" charset="0"/>
                <a:cs typeface="Arial" charset="0"/>
              </a:rPr>
              <a:t> BT systems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-.763,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&lt; .001,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.561,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27.845</a:t>
            </a: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 </a:t>
            </a: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Correctly</a:t>
            </a:r>
            <a:r>
              <a:rPr lang="nb-NO" sz="2160" dirty="0">
                <a:solidFill>
                  <a:prstClr val="black"/>
                </a:solidFill>
                <a:latin typeface="Arial" charset="0"/>
                <a:ea typeface="Arial" charset="0"/>
                <a:cs typeface="Arial" charset="0"/>
              </a:rPr>
              <a:t> identified RT hosts </a:t>
            </a:r>
            <a:r>
              <a:rPr lang="nb-NO" sz="2160" dirty="0" err="1">
                <a:solidFill>
                  <a:prstClr val="black"/>
                </a:solidFill>
                <a:latin typeface="Arial" charset="0"/>
                <a:ea typeface="Arial" charset="0"/>
                <a:cs typeface="Arial" charset="0"/>
              </a:rPr>
              <a:t>targeting</a:t>
            </a:r>
            <a:r>
              <a:rPr lang="nb-NO" sz="2160" dirty="0">
                <a:solidFill>
                  <a:prstClr val="black"/>
                </a:solidFill>
                <a:latin typeface="Arial" charset="0"/>
                <a:ea typeface="Arial" charset="0"/>
                <a:cs typeface="Arial" charset="0"/>
              </a:rPr>
              <a:t> BT systems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-.630,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 .002,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=.366,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13.142</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Traffic</a:t>
            </a:r>
            <a:r>
              <a:rPr lang="nb-NO" sz="2160" dirty="0">
                <a:solidFill>
                  <a:prstClr val="black"/>
                </a:solidFill>
                <a:latin typeface="Arial" charset="0"/>
                <a:ea typeface="Arial" charset="0"/>
                <a:cs typeface="Arial" charset="0"/>
              </a:rPr>
              <a:t> </a:t>
            </a:r>
            <a:r>
              <a:rPr lang="nb-NO" sz="2160" dirty="0" err="1">
                <a:solidFill>
                  <a:prstClr val="black"/>
                </a:solidFill>
                <a:latin typeface="Arial" charset="0"/>
                <a:ea typeface="Arial" charset="0"/>
                <a:cs typeface="Arial" charset="0"/>
              </a:rPr>
              <a:t>associated</a:t>
            </a:r>
            <a:r>
              <a:rPr lang="nb-NO" sz="2160" dirty="0">
                <a:solidFill>
                  <a:prstClr val="black"/>
                </a:solidFill>
                <a:latin typeface="Arial" charset="0"/>
                <a:ea typeface="Arial" charset="0"/>
                <a:cs typeface="Arial" charset="0"/>
              </a:rPr>
              <a:t> with </a:t>
            </a:r>
            <a:r>
              <a:rPr lang="nb-NO" sz="2160" dirty="0" err="1">
                <a:solidFill>
                  <a:prstClr val="black"/>
                </a:solidFill>
                <a:latin typeface="Arial" charset="0"/>
                <a:ea typeface="Arial" charset="0"/>
                <a:cs typeface="Arial" charset="0"/>
              </a:rPr>
              <a:t>correctly</a:t>
            </a:r>
            <a:r>
              <a:rPr lang="nb-NO" sz="2160" dirty="0">
                <a:solidFill>
                  <a:prstClr val="black"/>
                </a:solidFill>
                <a:latin typeface="Arial" charset="0"/>
                <a:ea typeface="Arial" charset="0"/>
                <a:cs typeface="Arial" charset="0"/>
              </a:rPr>
              <a:t> identified RT hosts </a:t>
            </a:r>
            <a:r>
              <a:rPr lang="nb-NO" sz="2160" dirty="0" err="1">
                <a:solidFill>
                  <a:prstClr val="black"/>
                </a:solidFill>
                <a:latin typeface="Arial" charset="0"/>
                <a:ea typeface="Arial" charset="0"/>
                <a:cs typeface="Arial" charset="0"/>
              </a:rPr>
              <a:t>targeting</a:t>
            </a:r>
            <a:r>
              <a:rPr lang="nb-NO" sz="2160" dirty="0">
                <a:solidFill>
                  <a:prstClr val="black"/>
                </a:solidFill>
                <a:latin typeface="Arial" charset="0"/>
                <a:ea typeface="Arial" charset="0"/>
                <a:cs typeface="Arial" charset="0"/>
              </a:rPr>
              <a:t> BT systems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-.665,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&lt; .001,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.415,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15.889 </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Identifying</a:t>
            </a:r>
            <a:r>
              <a:rPr lang="nb-NO" sz="2160" dirty="0">
                <a:solidFill>
                  <a:prstClr val="black"/>
                </a:solidFill>
                <a:latin typeface="Arial" charset="0"/>
                <a:ea typeface="Arial" charset="0"/>
                <a:cs typeface="Arial" charset="0"/>
              </a:rPr>
              <a:t> </a:t>
            </a:r>
            <a:r>
              <a:rPr lang="nb-NO" sz="2160" dirty="0" err="1">
                <a:solidFill>
                  <a:prstClr val="black"/>
                </a:solidFill>
                <a:latin typeface="Arial" charset="0"/>
                <a:ea typeface="Arial" charset="0"/>
                <a:cs typeface="Arial" charset="0"/>
              </a:rPr>
              <a:t>compromised</a:t>
            </a:r>
            <a:r>
              <a:rPr lang="nb-NO" sz="2160" dirty="0">
                <a:solidFill>
                  <a:prstClr val="black"/>
                </a:solidFill>
                <a:latin typeface="Arial" charset="0"/>
                <a:ea typeface="Arial" charset="0"/>
                <a:cs typeface="Arial" charset="0"/>
              </a:rPr>
              <a:t> BT segments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-.547,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 .008,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.264,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8.531 </a:t>
            </a:r>
            <a:br>
              <a:rPr lang="nb-NO" sz="2880" dirty="0">
                <a:solidFill>
                  <a:prstClr val="black"/>
                </a:solidFill>
                <a:latin typeface="Arial" charset="0"/>
                <a:ea typeface="Arial" charset="0"/>
                <a:cs typeface="Arial" charset="0"/>
              </a:rPr>
            </a:br>
            <a:endParaRPr lang="en-US" sz="2880" dirty="0">
              <a:solidFill>
                <a:prstClr val="black"/>
              </a:solidFill>
              <a:latin typeface="Arial" charset="0"/>
              <a:ea typeface="Arial" charset="0"/>
              <a:cs typeface="Arial" charset="0"/>
            </a:endParaRPr>
          </a:p>
        </p:txBody>
      </p:sp>
      <p:sp>
        <p:nvSpPr>
          <p:cNvPr id="9" name="TekstSylinder 8"/>
          <p:cNvSpPr txBox="1"/>
          <p:nvPr/>
        </p:nvSpPr>
        <p:spPr>
          <a:xfrm>
            <a:off x="318646" y="1076455"/>
            <a:ext cx="14031611" cy="350865"/>
          </a:xfrm>
          <a:prstGeom prst="rect">
            <a:avLst/>
          </a:prstGeom>
          <a:noFill/>
        </p:spPr>
        <p:txBody>
          <a:bodyPr wrap="square" rtlCol="0">
            <a:spAutoFit/>
          </a:bodyPr>
          <a:lstStyle/>
          <a:p>
            <a:pPr defTabSz="1097280" eaLnBrk="0" fontAlgn="base" hangingPunct="0">
              <a:spcBef>
                <a:spcPct val="0"/>
              </a:spcBef>
              <a:spcAft>
                <a:spcPct val="0"/>
              </a:spcAft>
            </a:pPr>
            <a:r>
              <a:rPr lang="en-US" sz="1680" dirty="0">
                <a:solidFill>
                  <a:prstClr val="black"/>
                </a:solidFill>
                <a:latin typeface="Arial" charset="0"/>
                <a:ea typeface="Arial" charset="0"/>
                <a:cs typeface="Arial" charset="0"/>
              </a:rPr>
              <a:t>Linear regression analysis on communication variables and SA variables that were significantly different between groups</a:t>
            </a:r>
          </a:p>
        </p:txBody>
      </p:sp>
    </p:spTree>
    <p:extLst>
      <p:ext uri="{BB962C8B-B14F-4D97-AF65-F5344CB8AC3E}">
        <p14:creationId xmlns:p14="http://schemas.microsoft.com/office/powerpoint/2010/main" val="17062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3840" b="1" dirty="0" err="1">
                <a:solidFill>
                  <a:schemeClr val="accent1"/>
                </a:solidFill>
                <a:latin typeface="Helvetica Neue" charset="0"/>
                <a:ea typeface="Helvetica Neue" charset="0"/>
                <a:cs typeface="Helvetica Neue" charset="0"/>
              </a:rPr>
              <a:t>Communication</a:t>
            </a:r>
            <a:r>
              <a:rPr lang="nb-NO" sz="3840" b="1" dirty="0">
                <a:solidFill>
                  <a:schemeClr val="accent1"/>
                </a:solidFill>
                <a:latin typeface="Helvetica Neue" charset="0"/>
                <a:ea typeface="Helvetica Neue" charset="0"/>
                <a:cs typeface="Helvetica Neue" charset="0"/>
              </a:rPr>
              <a:t> is </a:t>
            </a:r>
            <a:r>
              <a:rPr lang="nb-NO" sz="3840" b="1" dirty="0" err="1">
                <a:solidFill>
                  <a:schemeClr val="accent1"/>
                </a:solidFill>
                <a:latin typeface="Helvetica Neue" charset="0"/>
                <a:ea typeface="Helvetica Neue" charset="0"/>
                <a:cs typeface="Helvetica Neue" charset="0"/>
              </a:rPr>
              <a:t>better</a:t>
            </a:r>
            <a:r>
              <a:rPr lang="nb-NO" sz="3840" b="1" dirty="0">
                <a:solidFill>
                  <a:schemeClr val="accent1"/>
                </a:solidFill>
                <a:latin typeface="Helvetica Neue" charset="0"/>
                <a:ea typeface="Helvetica Neue" charset="0"/>
                <a:cs typeface="Helvetica Neue" charset="0"/>
              </a:rPr>
              <a:t> in </a:t>
            </a:r>
            <a:r>
              <a:rPr lang="nb-NO" sz="3840" b="1" dirty="0" err="1">
                <a:solidFill>
                  <a:schemeClr val="accent1"/>
                </a:solidFill>
                <a:latin typeface="Helvetica Neue" charset="0"/>
                <a:ea typeface="Helvetica Neue" charset="0"/>
                <a:cs typeface="Helvetica Neue" charset="0"/>
              </a:rPr>
              <a:t>the</a:t>
            </a:r>
            <a:r>
              <a:rPr lang="nb-NO" sz="3840" b="1" dirty="0">
                <a:solidFill>
                  <a:schemeClr val="accent1"/>
                </a:solidFill>
                <a:latin typeface="Helvetica Neue" charset="0"/>
                <a:ea typeface="Helvetica Neue" charset="0"/>
                <a:cs typeface="Helvetica Neue" charset="0"/>
              </a:rPr>
              <a:t> VDE </a:t>
            </a:r>
            <a:r>
              <a:rPr lang="nb-NO" sz="3840" b="1" dirty="0" err="1">
                <a:solidFill>
                  <a:schemeClr val="accent1"/>
                </a:solidFill>
                <a:latin typeface="Helvetica Neue" charset="0"/>
                <a:ea typeface="Helvetica Neue" charset="0"/>
                <a:cs typeface="Helvetica Neue" charset="0"/>
              </a:rPr>
              <a:t>group</a:t>
            </a:r>
            <a:endParaRPr lang="nb-NO" sz="3840"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All the text</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One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Two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three</a:t>
            </a:r>
          </a:p>
        </p:txBody>
      </p:sp>
      <p:sp>
        <p:nvSpPr>
          <p:cNvPr id="2" name="TekstSylinder 1"/>
          <p:cNvSpPr txBox="1"/>
          <p:nvPr/>
        </p:nvSpPr>
        <p:spPr>
          <a:xfrm>
            <a:off x="4645481" y="1581599"/>
            <a:ext cx="9441938" cy="3083921"/>
          </a:xfrm>
          <a:prstGeom prst="rect">
            <a:avLst/>
          </a:prstGeom>
          <a:noFill/>
        </p:spPr>
        <p:txBody>
          <a:bodyPr wrap="square" rtlCol="0">
            <a:spAutoFit/>
          </a:bodyPr>
          <a:lstStyle/>
          <a:p>
            <a:pPr defTabSz="1097280" eaLnBrk="0" fontAlgn="base" hangingPunct="0">
              <a:spcBef>
                <a:spcPct val="0"/>
              </a:spcBef>
              <a:spcAft>
                <a:spcPct val="0"/>
              </a:spcAft>
            </a:pPr>
            <a:r>
              <a:rPr lang="nb-NO" sz="2160" b="1" dirty="0">
                <a:solidFill>
                  <a:prstClr val="black"/>
                </a:solidFill>
                <a:latin typeface="Arial" charset="0"/>
                <a:ea typeface="Arial" charset="0"/>
                <a:cs typeface="Arial" charset="0"/>
              </a:rPr>
              <a:t>Task </a:t>
            </a:r>
            <a:r>
              <a:rPr lang="nb-NO" sz="2160" b="1" dirty="0" err="1">
                <a:solidFill>
                  <a:prstClr val="black"/>
                </a:solidFill>
                <a:latin typeface="Arial" charset="0"/>
                <a:ea typeface="Arial" charset="0"/>
                <a:cs typeface="Arial" charset="0"/>
              </a:rPr>
              <a:t>two</a:t>
            </a:r>
            <a:r>
              <a:rPr lang="nb-NO" sz="2160" b="1" dirty="0">
                <a:solidFill>
                  <a:prstClr val="black"/>
                </a:solidFill>
                <a:latin typeface="Arial" charset="0"/>
                <a:ea typeface="Arial" charset="0"/>
                <a:cs typeface="Arial" charset="0"/>
              </a:rPr>
              <a:t> task </a:t>
            </a:r>
            <a:r>
              <a:rPr lang="nb-NO" sz="2160" b="1" dirty="0" err="1">
                <a:solidFill>
                  <a:prstClr val="black"/>
                </a:solidFill>
                <a:latin typeface="Arial" charset="0"/>
                <a:ea typeface="Arial" charset="0"/>
                <a:cs typeface="Arial" charset="0"/>
              </a:rPr>
              <a:t>communication</a:t>
            </a:r>
            <a:r>
              <a:rPr lang="nb-NO" sz="2160" b="1" dirty="0">
                <a:solidFill>
                  <a:prstClr val="black"/>
                </a:solidFill>
                <a:latin typeface="Arial" charset="0"/>
                <a:ea typeface="Arial" charset="0"/>
                <a:cs typeface="Arial" charset="0"/>
              </a:rPr>
              <a:t> </a:t>
            </a:r>
            <a:r>
              <a:rPr lang="nb-NO" sz="2160" b="1" dirty="0" err="1">
                <a:solidFill>
                  <a:prstClr val="black"/>
                </a:solidFill>
                <a:latin typeface="Arial" charset="0"/>
                <a:ea typeface="Arial" charset="0"/>
                <a:cs typeface="Arial" charset="0"/>
              </a:rPr>
              <a:t>dysfunction</a:t>
            </a:r>
            <a:r>
              <a:rPr lang="nb-NO" sz="2160" b="1" dirty="0">
                <a:solidFill>
                  <a:prstClr val="black"/>
                </a:solidFill>
                <a:latin typeface="Arial" charset="0"/>
                <a:ea typeface="Arial" charset="0"/>
                <a:cs typeface="Arial" charset="0"/>
              </a:rPr>
              <a:t> was a </a:t>
            </a:r>
            <a:r>
              <a:rPr lang="nb-NO" sz="2160" b="1" dirty="0" err="1">
                <a:solidFill>
                  <a:prstClr val="black"/>
                </a:solidFill>
                <a:latin typeface="Arial" charset="0"/>
                <a:ea typeface="Arial" charset="0"/>
                <a:cs typeface="Arial" charset="0"/>
              </a:rPr>
              <a:t>significant</a:t>
            </a:r>
            <a:r>
              <a:rPr lang="nb-NO" sz="2160" b="1" dirty="0">
                <a:solidFill>
                  <a:prstClr val="black"/>
                </a:solidFill>
                <a:latin typeface="Arial" charset="0"/>
                <a:ea typeface="Arial" charset="0"/>
                <a:cs typeface="Arial" charset="0"/>
              </a:rPr>
              <a:t> negative </a:t>
            </a:r>
            <a:r>
              <a:rPr lang="nb-NO" sz="2160" b="1" dirty="0" err="1">
                <a:solidFill>
                  <a:prstClr val="black"/>
                </a:solidFill>
                <a:latin typeface="Arial" charset="0"/>
                <a:ea typeface="Arial" charset="0"/>
                <a:cs typeface="Arial" charset="0"/>
              </a:rPr>
              <a:t>predictor</a:t>
            </a:r>
            <a:r>
              <a:rPr lang="nb-NO" sz="2160" b="1" dirty="0">
                <a:solidFill>
                  <a:prstClr val="black"/>
                </a:solidFill>
                <a:latin typeface="Arial" charset="0"/>
                <a:ea typeface="Arial" charset="0"/>
                <a:cs typeface="Arial" charset="0"/>
              </a:rPr>
              <a:t> of </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The </a:t>
            </a:r>
            <a:r>
              <a:rPr lang="nb-NO" sz="2160" dirty="0" err="1">
                <a:solidFill>
                  <a:prstClr val="black"/>
                </a:solidFill>
                <a:latin typeface="Arial" charset="0"/>
                <a:ea typeface="Arial" charset="0"/>
                <a:cs typeface="Arial" charset="0"/>
              </a:rPr>
              <a:t>accuracy</a:t>
            </a:r>
            <a:r>
              <a:rPr lang="nb-NO" sz="2160" dirty="0">
                <a:solidFill>
                  <a:prstClr val="black"/>
                </a:solidFill>
                <a:latin typeface="Arial" charset="0"/>
                <a:ea typeface="Arial" charset="0"/>
                <a:cs typeface="Arial" charset="0"/>
              </a:rPr>
              <a:t> of </a:t>
            </a:r>
            <a:r>
              <a:rPr lang="nb-NO" sz="2160" dirty="0" err="1">
                <a:solidFill>
                  <a:prstClr val="black"/>
                </a:solidFill>
                <a:latin typeface="Arial" charset="0"/>
                <a:ea typeface="Arial" charset="0"/>
                <a:cs typeface="Arial" charset="0"/>
              </a:rPr>
              <a:t>the</a:t>
            </a:r>
            <a:r>
              <a:rPr lang="nb-NO" sz="2160" dirty="0">
                <a:solidFill>
                  <a:prstClr val="black"/>
                </a:solidFill>
                <a:latin typeface="Arial" charset="0"/>
                <a:ea typeface="Arial" charset="0"/>
                <a:cs typeface="Arial" charset="0"/>
              </a:rPr>
              <a:t> </a:t>
            </a:r>
            <a:r>
              <a:rPr lang="nb-NO" sz="2160" dirty="0" err="1">
                <a:solidFill>
                  <a:prstClr val="black"/>
                </a:solidFill>
                <a:latin typeface="Arial" charset="0"/>
                <a:ea typeface="Arial" charset="0"/>
                <a:cs typeface="Arial" charset="0"/>
              </a:rPr>
              <a:t>description</a:t>
            </a:r>
            <a:r>
              <a:rPr lang="nb-NO" sz="2160" dirty="0">
                <a:solidFill>
                  <a:prstClr val="black"/>
                </a:solidFill>
                <a:latin typeface="Arial" charset="0"/>
                <a:ea typeface="Arial" charset="0"/>
                <a:cs typeface="Arial" charset="0"/>
              </a:rPr>
              <a:t> of </a:t>
            </a:r>
            <a:r>
              <a:rPr lang="nb-NO" sz="2160" dirty="0" err="1">
                <a:solidFill>
                  <a:prstClr val="black"/>
                </a:solidFill>
                <a:latin typeface="Arial" charset="0"/>
                <a:ea typeface="Arial" charset="0"/>
                <a:cs typeface="Arial" charset="0"/>
              </a:rPr>
              <a:t>network</a:t>
            </a:r>
            <a:r>
              <a:rPr lang="nb-NO" sz="2160" dirty="0">
                <a:solidFill>
                  <a:prstClr val="black"/>
                </a:solidFill>
                <a:latin typeface="Arial" charset="0"/>
                <a:ea typeface="Arial" charset="0"/>
                <a:cs typeface="Arial" charset="0"/>
              </a:rPr>
              <a:t> </a:t>
            </a:r>
            <a:r>
              <a:rPr lang="nb-NO" sz="2160" dirty="0" err="1">
                <a:solidFill>
                  <a:prstClr val="black"/>
                </a:solidFill>
                <a:latin typeface="Arial" charset="0"/>
                <a:ea typeface="Arial" charset="0"/>
                <a:cs typeface="Arial" charset="0"/>
              </a:rPr>
              <a:t>activity</a:t>
            </a:r>
            <a:endParaRPr lang="nb-NO"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-.524,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 .012,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.238,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=7.553</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Confidence</a:t>
            </a:r>
            <a:r>
              <a:rPr lang="nb-NO" sz="2160" dirty="0">
                <a:solidFill>
                  <a:prstClr val="black"/>
                </a:solidFill>
                <a:latin typeface="Arial" charset="0"/>
                <a:ea typeface="Arial" charset="0"/>
                <a:cs typeface="Arial" charset="0"/>
              </a:rPr>
              <a:t> in </a:t>
            </a:r>
            <a:r>
              <a:rPr lang="nb-NO" sz="2160" dirty="0" err="1">
                <a:solidFill>
                  <a:prstClr val="black"/>
                </a:solidFill>
                <a:latin typeface="Arial" charset="0"/>
                <a:ea typeface="Arial" charset="0"/>
                <a:cs typeface="Arial" charset="0"/>
              </a:rPr>
              <a:t>having</a:t>
            </a:r>
            <a:r>
              <a:rPr lang="nb-NO" sz="2160" dirty="0">
                <a:solidFill>
                  <a:prstClr val="black"/>
                </a:solidFill>
                <a:latin typeface="Arial" charset="0"/>
                <a:ea typeface="Arial" charset="0"/>
                <a:cs typeface="Arial" charset="0"/>
              </a:rPr>
              <a:t> identified BT hosts </a:t>
            </a:r>
            <a:r>
              <a:rPr lang="nb-NO" sz="2160" dirty="0" err="1">
                <a:solidFill>
                  <a:prstClr val="black"/>
                </a:solidFill>
                <a:latin typeface="Arial" charset="0"/>
                <a:ea typeface="Arial" charset="0"/>
                <a:cs typeface="Arial" charset="0"/>
              </a:rPr>
              <a:t>abused</a:t>
            </a:r>
            <a:r>
              <a:rPr lang="nb-NO" sz="2160" dirty="0">
                <a:solidFill>
                  <a:prstClr val="black"/>
                </a:solidFill>
                <a:latin typeface="Arial" charset="0"/>
                <a:ea typeface="Arial" charset="0"/>
                <a:cs typeface="Arial" charset="0"/>
              </a:rPr>
              <a:t> to </a:t>
            </a:r>
            <a:r>
              <a:rPr lang="nb-NO" sz="2160" dirty="0" err="1">
                <a:solidFill>
                  <a:prstClr val="black"/>
                </a:solidFill>
                <a:latin typeface="Arial" charset="0"/>
                <a:ea typeface="Arial" charset="0"/>
                <a:cs typeface="Arial" charset="0"/>
              </a:rPr>
              <a:t>access</a:t>
            </a:r>
            <a:r>
              <a:rPr lang="nb-NO" sz="2160" dirty="0">
                <a:solidFill>
                  <a:prstClr val="black"/>
                </a:solidFill>
                <a:latin typeface="Arial" charset="0"/>
                <a:ea typeface="Arial" charset="0"/>
                <a:cs typeface="Arial" charset="0"/>
              </a:rPr>
              <a:t> </a:t>
            </a:r>
            <a:r>
              <a:rPr lang="nb-NO" sz="2160" dirty="0" err="1">
                <a:solidFill>
                  <a:prstClr val="black"/>
                </a:solidFill>
                <a:latin typeface="Arial" charset="0"/>
                <a:ea typeface="Arial" charset="0"/>
                <a:cs typeface="Arial" charset="0"/>
              </a:rPr>
              <a:t>network</a:t>
            </a:r>
            <a:endParaRPr lang="nb-NO"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-.525,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 .012,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.239,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7.594 </a:t>
            </a:r>
            <a:br>
              <a:rPr lang="nb-NO" sz="2160" dirty="0">
                <a:solidFill>
                  <a:prstClr val="black"/>
                </a:solidFill>
                <a:latin typeface="Arial" charset="0"/>
                <a:ea typeface="Arial" charset="0"/>
                <a:cs typeface="Arial" charset="0"/>
              </a:rPr>
            </a:br>
            <a:endParaRPr lang="nb-NO" sz="2160" b="1" dirty="0">
              <a:solidFill>
                <a:prstClr val="black"/>
              </a:solidFill>
              <a:latin typeface="Arial" charset="0"/>
              <a:ea typeface="Arial" charset="0"/>
              <a:cs typeface="Arial" charset="0"/>
            </a:endParaRPr>
          </a:p>
        </p:txBody>
      </p:sp>
      <p:pic>
        <p:nvPicPr>
          <p:cNvPr id="31" name="Bilde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1080" y="4664947"/>
            <a:ext cx="2642629" cy="2978136"/>
          </a:xfrm>
          <a:prstGeom prst="rect">
            <a:avLst/>
          </a:prstGeom>
        </p:spPr>
      </p:pic>
      <p:sp>
        <p:nvSpPr>
          <p:cNvPr id="33" name="TekstSylinder 32"/>
          <p:cNvSpPr txBox="1"/>
          <p:nvPr/>
        </p:nvSpPr>
        <p:spPr>
          <a:xfrm>
            <a:off x="4645481" y="4799273"/>
            <a:ext cx="9441938" cy="2086725"/>
          </a:xfrm>
          <a:prstGeom prst="rect">
            <a:avLst/>
          </a:prstGeom>
          <a:noFill/>
        </p:spPr>
        <p:txBody>
          <a:bodyPr wrap="square" rtlCol="0">
            <a:spAutoFit/>
          </a:bodyPr>
          <a:lstStyle/>
          <a:p>
            <a:pPr defTabSz="1097280" eaLnBrk="0" fontAlgn="base" hangingPunct="0">
              <a:spcBef>
                <a:spcPct val="0"/>
              </a:spcBef>
              <a:spcAft>
                <a:spcPct val="0"/>
              </a:spcAft>
            </a:pPr>
            <a:r>
              <a:rPr lang="nb-NO" sz="2160" b="1" dirty="0" err="1">
                <a:solidFill>
                  <a:prstClr val="black"/>
                </a:solidFill>
                <a:latin typeface="Arial" charset="0"/>
                <a:ea typeface="Arial" charset="0"/>
                <a:cs typeface="Arial" charset="0"/>
              </a:rPr>
              <a:t>Self-reported</a:t>
            </a:r>
            <a:r>
              <a:rPr lang="nb-NO" sz="2160" b="1" dirty="0">
                <a:solidFill>
                  <a:prstClr val="black"/>
                </a:solidFill>
                <a:latin typeface="Arial" charset="0"/>
                <a:ea typeface="Arial" charset="0"/>
                <a:cs typeface="Arial" charset="0"/>
              </a:rPr>
              <a:t> </a:t>
            </a:r>
            <a:r>
              <a:rPr lang="nb-NO" sz="2160" b="1" dirty="0" err="1">
                <a:solidFill>
                  <a:prstClr val="black"/>
                </a:solidFill>
                <a:latin typeface="Arial" charset="0"/>
                <a:ea typeface="Arial" charset="0"/>
                <a:cs typeface="Arial" charset="0"/>
              </a:rPr>
              <a:t>communication</a:t>
            </a:r>
            <a:r>
              <a:rPr lang="nb-NO" sz="2160" b="1" dirty="0">
                <a:solidFill>
                  <a:prstClr val="black"/>
                </a:solidFill>
                <a:latin typeface="Arial" charset="0"/>
                <a:ea typeface="Arial" charset="0"/>
                <a:cs typeface="Arial" charset="0"/>
              </a:rPr>
              <a:t> </a:t>
            </a:r>
            <a:r>
              <a:rPr lang="nb-NO" sz="2160" b="1" dirty="0" err="1">
                <a:solidFill>
                  <a:prstClr val="black"/>
                </a:solidFill>
                <a:latin typeface="Arial" charset="0"/>
                <a:ea typeface="Arial" charset="0"/>
                <a:cs typeface="Arial" charset="0"/>
              </a:rPr>
              <a:t>demand</a:t>
            </a:r>
            <a:r>
              <a:rPr lang="nb-NO" sz="2160" b="1" dirty="0">
                <a:solidFill>
                  <a:prstClr val="black"/>
                </a:solidFill>
                <a:latin typeface="Arial" charset="0"/>
                <a:ea typeface="Arial" charset="0"/>
                <a:cs typeface="Arial" charset="0"/>
              </a:rPr>
              <a:t> was a </a:t>
            </a:r>
            <a:r>
              <a:rPr lang="nb-NO" sz="2160" b="1" dirty="0" err="1">
                <a:solidFill>
                  <a:prstClr val="black"/>
                </a:solidFill>
                <a:latin typeface="Arial" charset="0"/>
                <a:ea typeface="Arial" charset="0"/>
                <a:cs typeface="Arial" charset="0"/>
              </a:rPr>
              <a:t>significant</a:t>
            </a:r>
            <a:r>
              <a:rPr lang="nb-NO" sz="2160" b="1" dirty="0">
                <a:solidFill>
                  <a:prstClr val="black"/>
                </a:solidFill>
                <a:latin typeface="Arial" charset="0"/>
                <a:ea typeface="Arial" charset="0"/>
                <a:cs typeface="Arial" charset="0"/>
              </a:rPr>
              <a:t> negative </a:t>
            </a:r>
            <a:r>
              <a:rPr lang="nb-NO" sz="2160" b="1" dirty="0" err="1">
                <a:solidFill>
                  <a:prstClr val="black"/>
                </a:solidFill>
                <a:latin typeface="Arial" charset="0"/>
                <a:ea typeface="Arial" charset="0"/>
                <a:cs typeface="Arial" charset="0"/>
              </a:rPr>
              <a:t>predictor</a:t>
            </a:r>
            <a:r>
              <a:rPr lang="nb-NO" sz="2160" b="1" dirty="0">
                <a:solidFill>
                  <a:prstClr val="black"/>
                </a:solidFill>
                <a:latin typeface="Arial" charset="0"/>
                <a:ea typeface="Arial" charset="0"/>
                <a:cs typeface="Arial" charset="0"/>
              </a:rPr>
              <a:t> of </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Correctly</a:t>
            </a:r>
            <a:r>
              <a:rPr lang="nb-NO" sz="2160" dirty="0">
                <a:solidFill>
                  <a:prstClr val="black"/>
                </a:solidFill>
                <a:latin typeface="Arial" charset="0"/>
                <a:ea typeface="Arial" charset="0"/>
                <a:cs typeface="Arial" charset="0"/>
              </a:rPr>
              <a:t> identified RT hosts </a:t>
            </a:r>
            <a:r>
              <a:rPr lang="nb-NO" sz="2160" dirty="0" err="1">
                <a:solidFill>
                  <a:prstClr val="black"/>
                </a:solidFill>
                <a:latin typeface="Arial" charset="0"/>
                <a:ea typeface="Arial" charset="0"/>
                <a:cs typeface="Arial" charset="0"/>
              </a:rPr>
              <a:t>targeting</a:t>
            </a:r>
            <a:r>
              <a:rPr lang="nb-NO" sz="2160" dirty="0">
                <a:solidFill>
                  <a:prstClr val="black"/>
                </a:solidFill>
                <a:latin typeface="Arial" charset="0"/>
                <a:ea typeface="Arial" charset="0"/>
                <a:cs typeface="Arial" charset="0"/>
              </a:rPr>
              <a:t> BT systems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-.454, </a:t>
            </a:r>
            <a:r>
              <a:rPr lang="nb-NO" sz="2160" i="1" dirty="0">
                <a:solidFill>
                  <a:prstClr val="black"/>
                </a:solidFill>
                <a:latin typeface="Arial" charset="0"/>
                <a:ea typeface="Arial" charset="0"/>
                <a:cs typeface="Arial" charset="0"/>
              </a:rPr>
              <a:t>p</a:t>
            </a:r>
            <a:r>
              <a:rPr lang="nb-NO" sz="2160" dirty="0">
                <a:solidFill>
                  <a:prstClr val="black"/>
                </a:solidFill>
                <a:latin typeface="Arial" charset="0"/>
                <a:ea typeface="Arial" charset="0"/>
                <a:cs typeface="Arial" charset="0"/>
              </a:rPr>
              <a:t> = .034,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.166,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5.178 </a:t>
            </a:r>
            <a:br>
              <a:rPr lang="nb-NO" sz="2160" dirty="0">
                <a:solidFill>
                  <a:prstClr val="black"/>
                </a:solidFill>
                <a:latin typeface="Arial" charset="0"/>
                <a:ea typeface="Arial" charset="0"/>
                <a:cs typeface="Arial" charset="0"/>
              </a:rPr>
            </a:br>
            <a:endParaRPr lang="nb-NO" sz="2160" b="1" dirty="0">
              <a:solidFill>
                <a:prstClr val="black"/>
              </a:solidFill>
              <a:latin typeface="Arial" charset="0"/>
              <a:ea typeface="Arial" charset="0"/>
              <a:cs typeface="Arial" charset="0"/>
            </a:endParaRPr>
          </a:p>
        </p:txBody>
      </p:sp>
      <p:sp>
        <p:nvSpPr>
          <p:cNvPr id="34" name="TekstSylinder 33"/>
          <p:cNvSpPr txBox="1"/>
          <p:nvPr/>
        </p:nvSpPr>
        <p:spPr>
          <a:xfrm>
            <a:off x="318646" y="1076455"/>
            <a:ext cx="14031611" cy="350865"/>
          </a:xfrm>
          <a:prstGeom prst="rect">
            <a:avLst/>
          </a:prstGeom>
          <a:noFill/>
        </p:spPr>
        <p:txBody>
          <a:bodyPr wrap="square" rtlCol="0">
            <a:spAutoFit/>
          </a:bodyPr>
          <a:lstStyle/>
          <a:p>
            <a:pPr defTabSz="1097280" eaLnBrk="0" fontAlgn="base" hangingPunct="0">
              <a:spcBef>
                <a:spcPct val="0"/>
              </a:spcBef>
              <a:spcAft>
                <a:spcPct val="0"/>
              </a:spcAft>
            </a:pPr>
            <a:r>
              <a:rPr lang="en-US" sz="1680" dirty="0">
                <a:solidFill>
                  <a:prstClr val="black"/>
                </a:solidFill>
                <a:latin typeface="Arial" charset="0"/>
                <a:ea typeface="Arial" charset="0"/>
                <a:cs typeface="Arial" charset="0"/>
              </a:rPr>
              <a:t>Linear regression analysis on communication variables and SA variables that were significantly different between groups</a:t>
            </a:r>
          </a:p>
        </p:txBody>
      </p:sp>
      <p:pic>
        <p:nvPicPr>
          <p:cNvPr id="22" name="Bild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1079" y="1664851"/>
            <a:ext cx="2803398" cy="3000096"/>
          </a:xfrm>
          <a:prstGeom prst="rect">
            <a:avLst/>
          </a:prstGeom>
        </p:spPr>
      </p:pic>
    </p:spTree>
    <p:extLst>
      <p:ext uri="{BB962C8B-B14F-4D97-AF65-F5344CB8AC3E}">
        <p14:creationId xmlns:p14="http://schemas.microsoft.com/office/powerpoint/2010/main" val="32007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pic>
        <p:nvPicPr>
          <p:cNvPr id="12" name="Picture 11" descr="A 3D pattern of ring shapes connected by lines">
            <a:extLst>
              <a:ext uri="{FF2B5EF4-FFF2-40B4-BE49-F238E27FC236}">
                <a16:creationId xmlns:a16="http://schemas.microsoft.com/office/drawing/2014/main" id="{7F686BF1-81BD-474C-16A8-9AF622DD21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
            <a:ext cx="11603570" cy="8229588"/>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dirty="0">
              <a:solidFill>
                <a:prstClr val="white"/>
              </a:solidFill>
              <a:latin typeface="Calibri" panose="020F0502020204030204"/>
            </a:endParaRPr>
          </a:p>
        </p:txBody>
      </p:sp>
      <p:sp>
        <p:nvSpPr>
          <p:cNvPr id="10" name="Tittel 1"/>
          <p:cNvSpPr>
            <a:spLocks noGrp="1"/>
          </p:cNvSpPr>
          <p:nvPr>
            <p:ph type="title"/>
          </p:nvPr>
        </p:nvSpPr>
        <p:spPr>
          <a:xfrm>
            <a:off x="6150024" y="438150"/>
            <a:ext cx="7474536" cy="2279894"/>
          </a:xfrm>
        </p:spPr>
        <p:txBody>
          <a:bodyPr vert="horz" wrap="square" lIns="109728" tIns="54864" rIns="109728" bIns="54864" rtlCol="0" anchor="ctr" anchorCtr="0">
            <a:normAutofit/>
          </a:bodyPr>
          <a:lstStyle/>
          <a:p>
            <a:r>
              <a:rPr lang="en-US" sz="4800" b="1" dirty="0"/>
              <a:t>Condition had no effect on decision-making</a:t>
            </a:r>
          </a:p>
        </p:txBody>
      </p:sp>
      <p:sp>
        <p:nvSpPr>
          <p:cNvPr id="4" name="TekstSylinder 3"/>
          <p:cNvSpPr txBox="1"/>
          <p:nvPr/>
        </p:nvSpPr>
        <p:spPr>
          <a:xfrm>
            <a:off x="6146369" y="2921041"/>
            <a:ext cx="8307924" cy="4870409"/>
          </a:xfrm>
          <a:prstGeom prst="rect">
            <a:avLst/>
          </a:prstGeom>
        </p:spPr>
        <p:txBody>
          <a:bodyPr vert="horz" lIns="109728" tIns="54864" rIns="109728" bIns="54864" rtlCol="0">
            <a:noAutofit/>
          </a:bodyPr>
          <a:lstStyle/>
          <a:p>
            <a:pPr defTabSz="1097280" fontAlgn="base">
              <a:lnSpc>
                <a:spcPct val="90000"/>
              </a:lnSpc>
              <a:spcBef>
                <a:spcPct val="0"/>
              </a:spcBef>
              <a:spcAft>
                <a:spcPts val="720"/>
              </a:spcAft>
            </a:pPr>
            <a:r>
              <a:rPr lang="en-US" sz="1920" b="1" dirty="0">
                <a:solidFill>
                  <a:prstClr val="black"/>
                </a:solidFill>
                <a:latin typeface="Calibri" panose="020F0502020204030204"/>
              </a:rPr>
              <a:t>Forced decision-making choice task: If you could only pick one course of action, which would you pick?</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Cut off all connectivity from the friendly networks to outside </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Start incident response on selected hosts </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Launch attacks against the hosts that the suspected adversaries might be using</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Cut off connectivity to a selection of network segments</a:t>
            </a: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defTabSz="1097280" fontAlgn="base">
              <a:lnSpc>
                <a:spcPct val="90000"/>
              </a:lnSpc>
              <a:spcBef>
                <a:spcPct val="0"/>
              </a:spcBef>
              <a:spcAft>
                <a:spcPts val="720"/>
              </a:spcAft>
            </a:pPr>
            <a:r>
              <a:rPr lang="en-US" sz="1920" b="1" dirty="0">
                <a:solidFill>
                  <a:prstClr val="black"/>
                </a:solidFill>
                <a:latin typeface="Calibri" panose="020F0502020204030204"/>
              </a:rPr>
              <a:t>Answers:</a:t>
            </a:r>
          </a:p>
          <a:p>
            <a:pPr defTabSz="1097280" fontAlgn="base">
              <a:lnSpc>
                <a:spcPct val="90000"/>
              </a:lnSpc>
              <a:spcBef>
                <a:spcPct val="0"/>
              </a:spcBef>
              <a:spcAft>
                <a:spcPts val="720"/>
              </a:spcAft>
            </a:pPr>
            <a:r>
              <a:rPr lang="en-US" sz="1920" dirty="0">
                <a:solidFill>
                  <a:prstClr val="black"/>
                </a:solidFill>
                <a:latin typeface="Calibri" panose="020F0502020204030204"/>
              </a:rPr>
              <a:t>2. Start incident response on selected hosts” option on the forced-choice decision-making task (n = 20). </a:t>
            </a:r>
          </a:p>
          <a:p>
            <a:pPr defTabSz="1097280" fontAlgn="base">
              <a:lnSpc>
                <a:spcPct val="90000"/>
              </a:lnSpc>
              <a:spcBef>
                <a:spcPct val="0"/>
              </a:spcBef>
              <a:spcAft>
                <a:spcPts val="720"/>
              </a:spcAft>
            </a:pPr>
            <a:r>
              <a:rPr lang="en-US" sz="1920" dirty="0">
                <a:solidFill>
                  <a:prstClr val="black"/>
                </a:solidFill>
                <a:latin typeface="Calibri" panose="020F0502020204030204"/>
              </a:rPr>
              <a:t>1. Cut off all connectivity from the friendly networks to outside (n = 1, VDE) </a:t>
            </a:r>
          </a:p>
          <a:p>
            <a:pPr defTabSz="1097280" fontAlgn="base">
              <a:lnSpc>
                <a:spcPct val="90000"/>
              </a:lnSpc>
              <a:spcBef>
                <a:spcPct val="0"/>
              </a:spcBef>
              <a:spcAft>
                <a:spcPts val="720"/>
              </a:spcAft>
            </a:pPr>
            <a:r>
              <a:rPr lang="en-US" sz="1920" dirty="0">
                <a:solidFill>
                  <a:prstClr val="black"/>
                </a:solidFill>
                <a:latin typeface="Calibri" panose="020F0502020204030204"/>
              </a:rPr>
              <a:t>4. Cut off connectivity to a selection of network segments (n = 1, VDE)</a:t>
            </a:r>
          </a:p>
          <a:p>
            <a:pPr marL="548640" lvl="1"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p:txBody>
      </p:sp>
    </p:spTree>
    <p:extLst>
      <p:ext uri="{BB962C8B-B14F-4D97-AF65-F5344CB8AC3E}">
        <p14:creationId xmlns:p14="http://schemas.microsoft.com/office/powerpoint/2010/main" val="10822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pic>
        <p:nvPicPr>
          <p:cNvPr id="23" name="Picture 22">
            <a:extLst>
              <a:ext uri="{FF2B5EF4-FFF2-40B4-BE49-F238E27FC236}">
                <a16:creationId xmlns:a16="http://schemas.microsoft.com/office/drawing/2014/main" id="{985E604A-BAA0-7480-5734-ED858EB6FF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 y="12"/>
            <a:ext cx="11603570" cy="8229588"/>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dirty="0">
              <a:solidFill>
                <a:prstClr val="white"/>
              </a:solidFill>
              <a:latin typeface="Calibri" panose="020F0502020204030204"/>
            </a:endParaRPr>
          </a:p>
        </p:txBody>
      </p:sp>
      <p:sp>
        <p:nvSpPr>
          <p:cNvPr id="10" name="Tittel 1"/>
          <p:cNvSpPr>
            <a:spLocks noGrp="1"/>
          </p:cNvSpPr>
          <p:nvPr>
            <p:ph type="title"/>
          </p:nvPr>
        </p:nvSpPr>
        <p:spPr>
          <a:xfrm>
            <a:off x="6150023" y="45309"/>
            <a:ext cx="7474536" cy="1248398"/>
          </a:xfrm>
        </p:spPr>
        <p:txBody>
          <a:bodyPr vert="horz" wrap="square" lIns="109728" tIns="54864" rIns="109728" bIns="54864" rtlCol="0" anchor="ctr" anchorCtr="0">
            <a:normAutofit/>
          </a:bodyPr>
          <a:lstStyle/>
          <a:p>
            <a:r>
              <a:rPr lang="en-US" sz="4800" b="1" dirty="0"/>
              <a:t>Summary and discussion</a:t>
            </a:r>
          </a:p>
        </p:txBody>
      </p:sp>
      <p:sp>
        <p:nvSpPr>
          <p:cNvPr id="2" name="TekstSylinder 1"/>
          <p:cNvSpPr txBox="1"/>
          <p:nvPr/>
        </p:nvSpPr>
        <p:spPr>
          <a:xfrm>
            <a:off x="6001012" y="948266"/>
            <a:ext cx="8625728" cy="7281322"/>
          </a:xfrm>
          <a:prstGeom prst="rect">
            <a:avLst/>
          </a:prstGeom>
        </p:spPr>
        <p:txBody>
          <a:bodyPr vert="horz" lIns="109728" tIns="54864" rIns="109728" bIns="54864" rtlCol="0">
            <a:noAutofit/>
          </a:bodyPr>
          <a:lstStyle/>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rPr>
              <a:t>The 3D mixed reality visualization did not give a false sense of confidence as suggested by 3D group having lower </a:t>
            </a:r>
            <a:r>
              <a:rPr lang="en-US" sz="1920" dirty="0" err="1">
                <a:solidFill>
                  <a:prstClr val="black"/>
                </a:solidFill>
                <a:latin typeface="Calibri" panose="020F0502020204030204"/>
              </a:rPr>
              <a:t>condifence</a:t>
            </a:r>
            <a:r>
              <a:rPr lang="en-US" sz="1920" dirty="0">
                <a:solidFill>
                  <a:prstClr val="black"/>
                </a:solidFill>
                <a:latin typeface="Calibri" panose="020F0502020204030204"/>
              </a:rPr>
              <a:t> when having lower network topology recognition scores</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rPr>
              <a:t>Overconfident cybersecurity professionals are worse at detecting cyber threats </a:t>
            </a:r>
            <a:r>
              <a:rPr lang="en-US" sz="1920" i="1" dirty="0">
                <a:solidFill>
                  <a:prstClr val="black"/>
                </a:solidFill>
                <a:latin typeface="Calibri" panose="020F0502020204030204"/>
              </a:rPr>
              <a:t>(</a:t>
            </a:r>
            <a:r>
              <a:rPr lang="en-US" sz="1920" i="1" dirty="0" err="1">
                <a:solidFill>
                  <a:prstClr val="black"/>
                </a:solidFill>
                <a:latin typeface="Calibri" panose="020F0502020204030204"/>
              </a:rPr>
              <a:t>Butavicius</a:t>
            </a:r>
            <a:r>
              <a:rPr lang="en-US" sz="1920" i="1" dirty="0">
                <a:solidFill>
                  <a:prstClr val="black"/>
                </a:solidFill>
                <a:latin typeface="Calibri" panose="020F0502020204030204"/>
              </a:rPr>
              <a:t> et al., 2016; </a:t>
            </a:r>
            <a:r>
              <a:rPr lang="en-US" sz="1920" i="1" dirty="0" err="1">
                <a:solidFill>
                  <a:prstClr val="black"/>
                </a:solidFill>
                <a:latin typeface="Calibri" panose="020F0502020204030204"/>
              </a:rPr>
              <a:t>Jampen</a:t>
            </a:r>
            <a:r>
              <a:rPr lang="en-US" sz="1920" i="1" dirty="0">
                <a:solidFill>
                  <a:prstClr val="black"/>
                </a:solidFill>
                <a:latin typeface="Calibri" panose="020F0502020204030204"/>
              </a:rPr>
              <a:t> et al., 2020; </a:t>
            </a:r>
            <a:r>
              <a:rPr lang="en-US" sz="1920" i="1" dirty="0" err="1">
                <a:solidFill>
                  <a:prstClr val="black"/>
                </a:solidFill>
                <a:latin typeface="Calibri" panose="020F0502020204030204"/>
              </a:rPr>
              <a:t>Sütterlin</a:t>
            </a:r>
            <a:r>
              <a:rPr lang="en-US" sz="1920" i="1" dirty="0">
                <a:solidFill>
                  <a:prstClr val="black"/>
                </a:solidFill>
                <a:latin typeface="Calibri" panose="020F0502020204030204"/>
              </a:rPr>
              <a:t> et al., 2022)</a:t>
            </a:r>
            <a:r>
              <a:rPr lang="en-US" sz="1920" dirty="0">
                <a:solidFill>
                  <a:prstClr val="black"/>
                </a:solidFill>
                <a:latin typeface="Calibri" panose="020F0502020204030204"/>
              </a:rPr>
              <a:t>.</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rPr>
              <a:t>Participants in the 3D group had higher scores on CSA measures </a:t>
            </a:r>
            <a:r>
              <a:rPr lang="en-US" sz="1920" dirty="0">
                <a:solidFill>
                  <a:prstClr val="black"/>
                </a:solidFill>
                <a:latin typeface="Calibri" panose="020F0502020204030204"/>
                <a:sym typeface="Wingdings"/>
              </a:rPr>
              <a:t> especially pronounced for the task where they were supposed to identify top 5 red team hosts targeting blue team systems</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3D group had better scores on both self-reported and observed communication measures</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Communication measures that were different between groups predicted performance on CSA variables that also were different between groups </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Most participants picked the same decision regardless of CSA  cohort effects (training) or sample size? Will increasing sample size or heterogeneity change decisions-making outcomes?</a:t>
            </a: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sym typeface="Wingdings"/>
            </a:endParaRPr>
          </a:p>
          <a:p>
            <a:pPr indent="-274320" defTabSz="1097280" fontAlgn="base">
              <a:lnSpc>
                <a:spcPct val="90000"/>
              </a:lnSpc>
              <a:spcBef>
                <a:spcPct val="0"/>
              </a:spcBef>
              <a:spcAft>
                <a:spcPts val="720"/>
              </a:spcAft>
              <a:buFont typeface="Arial" panose="020B0604020202020204" pitchFamily="34" charset="0"/>
              <a:buChar char="•"/>
            </a:pPr>
            <a:r>
              <a:rPr lang="en-US" sz="1920" b="1" dirty="0">
                <a:solidFill>
                  <a:prstClr val="black"/>
                </a:solidFill>
                <a:latin typeface="Calibri" panose="020F0502020204030204"/>
                <a:sym typeface="Wingdings"/>
              </a:rPr>
              <a:t>Limitations</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Experiment lasted 2 hours  cyber analysts that work with network intrusion detection systems work for 12 hours at a time</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Increasing number of alarms degrade cyber analyst performance </a:t>
            </a:r>
            <a:r>
              <a:rPr lang="en-US" sz="1920" i="1" dirty="0">
                <a:solidFill>
                  <a:prstClr val="black"/>
                </a:solidFill>
                <a:latin typeface="Calibri" panose="020F0502020204030204"/>
                <a:sym typeface="Wingdings"/>
              </a:rPr>
              <a:t>(</a:t>
            </a:r>
            <a:r>
              <a:rPr lang="en-US" sz="1920" i="1" dirty="0" err="1">
                <a:solidFill>
                  <a:prstClr val="black"/>
                </a:solidFill>
                <a:latin typeface="Calibri" panose="020F0502020204030204"/>
                <a:sym typeface="Wingdings"/>
              </a:rPr>
              <a:t>Agyepong</a:t>
            </a:r>
            <a:r>
              <a:rPr lang="en-US" sz="1920" i="1" dirty="0">
                <a:solidFill>
                  <a:prstClr val="black"/>
                </a:solidFill>
                <a:latin typeface="Calibri" panose="020F0502020204030204"/>
                <a:sym typeface="Wingdings"/>
              </a:rPr>
              <a:t> et al., 2019)</a:t>
            </a:r>
            <a:r>
              <a:rPr lang="en-US" sz="1920" dirty="0">
                <a:solidFill>
                  <a:prstClr val="black"/>
                </a:solidFill>
                <a:latin typeface="Calibri" panose="020F0502020204030204"/>
                <a:sym typeface="Wingdings"/>
              </a:rPr>
              <a:t>  no alarms in study</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Ranking connections between hosts based on traffic is a process that is automated  more realistic to use VDE for communication and CSA sharing when cyber analyst already knows the state of the network</a:t>
            </a:r>
          </a:p>
          <a:p>
            <a:pPr marL="342900"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br>
              <a:rPr lang="en-US" sz="1920" dirty="0">
                <a:solidFill>
                  <a:prstClr val="black"/>
                </a:solidFill>
                <a:latin typeface="Calibri" panose="020F0502020204030204"/>
              </a:rPr>
            </a:br>
            <a:endParaRPr lang="en-US" sz="1920" b="1" dirty="0">
              <a:solidFill>
                <a:prstClr val="black"/>
              </a:solidFill>
              <a:latin typeface="Calibri" panose="020F0502020204030204"/>
            </a:endParaRPr>
          </a:p>
        </p:txBody>
      </p:sp>
    </p:spTree>
    <p:extLst>
      <p:ext uri="{BB962C8B-B14F-4D97-AF65-F5344CB8AC3E}">
        <p14:creationId xmlns:p14="http://schemas.microsoft.com/office/powerpoint/2010/main" val="2115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0" name="Tittel 1"/>
          <p:cNvSpPr>
            <a:spLocks noGrp="1"/>
          </p:cNvSpPr>
          <p:nvPr>
            <p:ph type="title"/>
          </p:nvPr>
        </p:nvSpPr>
        <p:spPr>
          <a:xfrm>
            <a:off x="6357314" y="395021"/>
            <a:ext cx="7501332" cy="2139696"/>
          </a:xfrm>
        </p:spPr>
        <p:txBody>
          <a:bodyPr anchor="b">
            <a:normAutofit/>
          </a:bodyPr>
          <a:lstStyle/>
          <a:p>
            <a:r>
              <a:rPr lang="nb-NO" sz="6480" b="1">
                <a:latin typeface="Helvetica Neue" charset="0"/>
                <a:ea typeface="Helvetica Neue" charset="0"/>
                <a:cs typeface="Helvetica Neue" charset="0"/>
              </a:rPr>
              <a:t>Conclusion</a:t>
            </a:r>
          </a:p>
        </p:txBody>
      </p:sp>
      <p:pic>
        <p:nvPicPr>
          <p:cNvPr id="23" name="Picture 22" descr="Sphere of mesh and nodes">
            <a:extLst>
              <a:ext uri="{FF2B5EF4-FFF2-40B4-BE49-F238E27FC236}">
                <a16:creationId xmlns:a16="http://schemas.microsoft.com/office/drawing/2014/main" id="{5560CD00-07F1-C66A-A9A6-2A421CC4A4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
            <a:ext cx="5588813" cy="822958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7315" y="2849936"/>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3744759B-6A63-13AE-AC76-BD0881DA638F}"/>
              </a:ext>
            </a:extLst>
          </p:cNvPr>
          <p:cNvSpPr>
            <a:spLocks noGrp="1"/>
          </p:cNvSpPr>
          <p:nvPr>
            <p:ph idx="1"/>
          </p:nvPr>
        </p:nvSpPr>
        <p:spPr>
          <a:xfrm>
            <a:off x="6357314" y="3247949"/>
            <a:ext cx="7501332" cy="4180637"/>
          </a:xfrm>
        </p:spPr>
        <p:txBody>
          <a:bodyPr>
            <a:normAutofit/>
          </a:bodyPr>
          <a:lstStyle/>
          <a:p>
            <a:pPr marL="342900" indent="-342900">
              <a:buFont typeface="Arial" charset="0"/>
              <a:buChar char="•"/>
            </a:pPr>
            <a:r>
              <a:rPr lang="en-US" sz="2400" dirty="0">
                <a:latin typeface="Arial" charset="0"/>
                <a:ea typeface="Arial" charset="0"/>
                <a:cs typeface="Arial" charset="0"/>
              </a:rPr>
              <a:t>A 3D mixed reality visualization of network topology improves CSA and communication in cooperating dyads during simulated network attack </a:t>
            </a:r>
          </a:p>
          <a:p>
            <a:pPr marL="342900" indent="-342900">
              <a:buFont typeface="Arial" charset="0"/>
              <a:buChar char="•"/>
            </a:pPr>
            <a:endParaRPr lang="en-US" sz="2400" dirty="0">
              <a:latin typeface="Arial" charset="0"/>
              <a:ea typeface="Arial" charset="0"/>
              <a:cs typeface="Arial" charset="0"/>
            </a:endParaRPr>
          </a:p>
          <a:p>
            <a:pPr marL="342900" indent="-342900">
              <a:buFont typeface="Arial" charset="0"/>
              <a:buChar char="•"/>
            </a:pPr>
            <a:r>
              <a:rPr lang="en-US" sz="2400" dirty="0">
                <a:latin typeface="Arial" charset="0"/>
                <a:ea typeface="Arial" charset="0"/>
                <a:cs typeface="Arial" charset="0"/>
              </a:rPr>
              <a:t>Applying psychological and neuroscientific knowledge about perception can improve analytical and communication processes in complex socio-technical working environments </a:t>
            </a:r>
            <a:r>
              <a:rPr lang="en-US" sz="2400" dirty="0">
                <a:latin typeface="Arial" charset="0"/>
                <a:ea typeface="Arial" charset="0"/>
                <a:cs typeface="Arial" charset="0"/>
                <a:sym typeface="Wingdings"/>
              </a:rPr>
              <a:t> more need for psychological inputs to user-centric design in cybersecurity</a:t>
            </a:r>
          </a:p>
          <a:p>
            <a:endParaRPr lang="en-GB" sz="2400" dirty="0"/>
          </a:p>
        </p:txBody>
      </p:sp>
    </p:spTree>
    <p:extLst>
      <p:ext uri="{BB962C8B-B14F-4D97-AF65-F5344CB8AC3E}">
        <p14:creationId xmlns:p14="http://schemas.microsoft.com/office/powerpoint/2010/main" val="12589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4A3C-8694-9072-A878-7FF52EBAA00A}"/>
              </a:ext>
            </a:extLst>
          </p:cNvPr>
          <p:cNvSpPr>
            <a:spLocks noGrp="1"/>
          </p:cNvSpPr>
          <p:nvPr>
            <p:ph type="title"/>
          </p:nvPr>
        </p:nvSpPr>
        <p:spPr>
          <a:xfrm>
            <a:off x="442288" y="3397622"/>
            <a:ext cx="4506901" cy="1434353"/>
          </a:xfrm>
        </p:spPr>
        <p:txBody>
          <a:bodyPr vert="horz" wrap="square" lIns="109728" tIns="54864" rIns="109728" bIns="54864" rtlCol="0" anchor="t" anchorCtr="0">
            <a:normAutofit/>
          </a:bodyPr>
          <a:lstStyle/>
          <a:p>
            <a:r>
              <a:rPr lang="en-US" sz="4440" dirty="0"/>
              <a:t>What to Communicate</a:t>
            </a:r>
          </a:p>
        </p:txBody>
      </p:sp>
      <p:pic>
        <p:nvPicPr>
          <p:cNvPr id="4" name="Content Placeholder 3">
            <a:extLst>
              <a:ext uri="{FF2B5EF4-FFF2-40B4-BE49-F238E27FC236}">
                <a16:creationId xmlns:a16="http://schemas.microsoft.com/office/drawing/2014/main" id="{53755FE7-124C-D688-1BC3-34308BE7A0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02913" y="592248"/>
            <a:ext cx="8670898" cy="7045105"/>
          </a:xfrm>
          <a:prstGeom prst="rect">
            <a:avLst/>
          </a:prstGeom>
        </p:spPr>
      </p:pic>
    </p:spTree>
    <p:extLst>
      <p:ext uri="{BB962C8B-B14F-4D97-AF65-F5344CB8AC3E}">
        <p14:creationId xmlns:p14="http://schemas.microsoft.com/office/powerpoint/2010/main" val="3290883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wrap="square"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prstClr val="black"/>
                </a:solidFill>
                <a:latin typeface="Calibri Light" panose="020F0302020204030204"/>
              </a:rPr>
              <a:t>Security Operation Centers (SOCs)</a:t>
            </a:r>
          </a:p>
        </p:txBody>
      </p:sp>
      <p:sp>
        <p:nvSpPr>
          <p:cNvPr id="4" name="TekstSylinder 3"/>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prstClr val="black"/>
                </a:solidFill>
                <a:latin typeface="Calibri" pitchFamily="34" charset="0"/>
              </a:rPr>
              <a:t>Organizations assign their cybersecurity operations to SOCs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prstClr val="black"/>
                </a:solidFill>
                <a:latin typeface="Calibri" pitchFamily="34" charset="0"/>
              </a:rPr>
              <a:t>SOC teams cover multiple security activities and analyze </a:t>
            </a:r>
            <a:br>
              <a:rPr lang="en-US" sz="2400">
                <a:solidFill>
                  <a:prstClr val="black"/>
                </a:solidFill>
                <a:latin typeface="Calibri" pitchFamily="34" charset="0"/>
              </a:rPr>
            </a:br>
            <a:r>
              <a:rPr lang="en-US" sz="2400">
                <a:solidFill>
                  <a:prstClr val="black"/>
                </a:solidFill>
                <a:latin typeface="Calibri" pitchFamily="34" charset="0"/>
              </a:rPr>
              <a:t>large and continuous streams of data </a:t>
            </a:r>
            <a:br>
              <a:rPr lang="en-US" sz="2400">
                <a:solidFill>
                  <a:prstClr val="black"/>
                </a:solidFill>
                <a:latin typeface="Calibri" pitchFamily="34" charset="0"/>
              </a:rPr>
            </a:b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prstClr val="black"/>
                </a:solidFill>
                <a:latin typeface="Calibri" pitchFamily="34" charset="0"/>
              </a:rPr>
              <a:t>Technical tasks and decision-making assigned to different </a:t>
            </a:r>
            <a:br>
              <a:rPr lang="en-US" sz="2400">
                <a:solidFill>
                  <a:prstClr val="black"/>
                </a:solidFill>
                <a:latin typeface="Calibri" pitchFamily="34" charset="0"/>
              </a:rPr>
            </a:br>
            <a:r>
              <a:rPr lang="en-US" sz="2400">
                <a:solidFill>
                  <a:prstClr val="black"/>
                </a:solidFill>
                <a:latin typeface="Calibri" pitchFamily="34" charset="0"/>
              </a:rPr>
              <a:t>positions in the SOC (Muniz et al., 2015)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801" y="586942"/>
            <a:ext cx="4263485" cy="6559208"/>
          </a:xfrm>
          <a:prstGeom prst="rect">
            <a:avLst/>
          </a:prstGeom>
        </p:spPr>
      </p:pic>
    </p:spTree>
    <p:extLst>
      <p:ext uri="{BB962C8B-B14F-4D97-AF65-F5344CB8AC3E}">
        <p14:creationId xmlns:p14="http://schemas.microsoft.com/office/powerpoint/2010/main" val="3353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srgbClr val="000000"/>
                </a:solidFill>
                <a:latin typeface="Verdana"/>
              </a:rPr>
              <a:t>Socio-Technical Systems (STSs)</a:t>
            </a:r>
          </a:p>
        </p:txBody>
      </p:sp>
      <p:sp>
        <p:nvSpPr>
          <p:cNvPr id="16" name="TekstSylinder 15"/>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Cyber Operators (</a:t>
            </a:r>
            <a:r>
              <a:rPr lang="en-US" sz="2040" b="1">
                <a:solidFill>
                  <a:srgbClr val="000000"/>
                </a:solidFill>
                <a:latin typeface="Calibri" pitchFamily="34" charset="0"/>
              </a:rPr>
              <a:t>COs</a:t>
            </a:r>
            <a:r>
              <a:rPr lang="en-US" sz="2040">
                <a:solidFill>
                  <a:srgbClr val="000000"/>
                </a:solidFill>
                <a:latin typeface="Calibri" pitchFamily="34" charset="0"/>
              </a:rPr>
              <a:t>) = Technical personnel in SOCs</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Face challenges spanning the cyber, physical, and social domain (Jøsok et al., 2016)</a:t>
            </a: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Human-machine and human-human interaction = </a:t>
            </a:r>
            <a:r>
              <a:rPr lang="en-US" sz="2040" b="1">
                <a:solidFill>
                  <a:srgbClr val="000000"/>
                </a:solidFill>
                <a:latin typeface="Calibri" pitchFamily="34" charset="0"/>
              </a:rPr>
              <a:t>STS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Cyber-physical working environment is subject to high rates of change and innovation</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931" y="1658712"/>
            <a:ext cx="6241228" cy="4415668"/>
          </a:xfrm>
          <a:prstGeom prst="rect">
            <a:avLst/>
          </a:prstGeom>
        </p:spPr>
      </p:pic>
      <p:sp>
        <p:nvSpPr>
          <p:cNvPr id="2" name="Plassholder for lysbildenummer 1"/>
          <p:cNvSpPr>
            <a:spLocks noGrp="1"/>
          </p:cNvSpPr>
          <p:nvPr>
            <p:ph type="sldNum" sz="quarter" idx="12"/>
          </p:nvPr>
        </p:nvSpPr>
        <p:spPr>
          <a:xfrm>
            <a:off x="14045184" y="7746797"/>
            <a:ext cx="537667" cy="438150"/>
          </a:xfrm>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sz="1320">
                <a:solidFill>
                  <a:srgbClr val="FFFFFF"/>
                </a:solidFill>
                <a:latin typeface="Calibri" pitchFamily="34" charset="0"/>
              </a:rPr>
              <a:pPr defTabSz="1097280" eaLnBrk="0" fontAlgn="base" hangingPunct="0">
                <a:spcBef>
                  <a:spcPct val="0"/>
                </a:spcBef>
                <a:spcAft>
                  <a:spcPts val="720"/>
                </a:spcAft>
              </a:pPr>
              <a:t>6</a:t>
            </a:fld>
            <a:endParaRPr lang="en-US" sz="1320">
              <a:solidFill>
                <a:srgbClr val="FFFFFF"/>
              </a:solidFill>
              <a:latin typeface="Calibri" pitchFamily="34" charset="0"/>
            </a:endParaRPr>
          </a:p>
        </p:txBody>
      </p:sp>
    </p:spTree>
    <p:extLst>
      <p:ext uri="{BB962C8B-B14F-4D97-AF65-F5344CB8AC3E}">
        <p14:creationId xmlns:p14="http://schemas.microsoft.com/office/powerpoint/2010/main" val="105233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prstClr val="black"/>
                </a:solidFill>
                <a:latin typeface="Calibri Light" panose="020F0302020204030204"/>
              </a:rPr>
              <a:t>Socio-Technical Systems (STSs)</a:t>
            </a:r>
          </a:p>
        </p:txBody>
      </p:sp>
      <p:sp>
        <p:nvSpPr>
          <p:cNvPr id="16" name="TekstSylinder 15"/>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Cyber Operators (</a:t>
            </a:r>
            <a:r>
              <a:rPr lang="en-US" sz="2040" b="1">
                <a:solidFill>
                  <a:prstClr val="black"/>
                </a:solidFill>
                <a:latin typeface="Calibri" pitchFamily="34" charset="0"/>
              </a:rPr>
              <a:t>COs</a:t>
            </a:r>
            <a:r>
              <a:rPr lang="en-US" sz="2040">
                <a:solidFill>
                  <a:prstClr val="black"/>
                </a:solidFill>
                <a:latin typeface="Calibri" pitchFamily="34" charset="0"/>
              </a:rPr>
              <a:t>) = Technical personnel in SOCs</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Face challenges spanning the cyber, physical, and social domain (Jøsok et al., 2016)</a:t>
            </a: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Human-machine and human-human interaction = </a:t>
            </a:r>
            <a:r>
              <a:rPr lang="en-US" sz="2040" b="1">
                <a:solidFill>
                  <a:prstClr val="black"/>
                </a:solidFill>
                <a:latin typeface="Calibri" pitchFamily="34" charset="0"/>
              </a:rPr>
              <a:t>STS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Cyber-physical working environment is subject to high rates of change and innovation</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931" y="1658712"/>
            <a:ext cx="6241228" cy="4415668"/>
          </a:xfrm>
          <a:prstGeom prst="rect">
            <a:avLst/>
          </a:prstGeom>
        </p:spPr>
      </p:pic>
      <p:sp>
        <p:nvSpPr>
          <p:cNvPr id="2" name="Plassholder for lysbildenummer 1"/>
          <p:cNvSpPr>
            <a:spLocks noGrp="1"/>
          </p:cNvSpPr>
          <p:nvPr>
            <p:ph type="sldNum" sz="quarter" idx="12"/>
          </p:nvPr>
        </p:nvSpPr>
        <p:spPr>
          <a:xfrm>
            <a:off x="14045184" y="7746797"/>
            <a:ext cx="537667" cy="438150"/>
          </a:xfrm>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sz="1320">
                <a:solidFill>
                  <a:srgbClr val="FFFFFF"/>
                </a:solidFill>
                <a:latin typeface="Calibri" pitchFamily="34" charset="0"/>
              </a:rPr>
              <a:pPr defTabSz="1097280" eaLnBrk="0" fontAlgn="base" hangingPunct="0">
                <a:spcBef>
                  <a:spcPct val="0"/>
                </a:spcBef>
                <a:spcAft>
                  <a:spcPts val="720"/>
                </a:spcAft>
              </a:pPr>
              <a:t>60</a:t>
            </a:fld>
            <a:endParaRPr lang="en-US" sz="1320">
              <a:solidFill>
                <a:srgbClr val="FFFFFF"/>
              </a:solidFill>
              <a:latin typeface="Calibri" pitchFamily="34" charset="0"/>
            </a:endParaRPr>
          </a:p>
        </p:txBody>
      </p:sp>
    </p:spTree>
    <p:extLst>
      <p:ext uri="{BB962C8B-B14F-4D97-AF65-F5344CB8AC3E}">
        <p14:creationId xmlns:p14="http://schemas.microsoft.com/office/powerpoint/2010/main" val="1026142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5600" y="2404534"/>
            <a:ext cx="6196079" cy="4901954"/>
          </a:xfrm>
          <a:prstGeom prst="ellipse">
            <a:avLst/>
          </a:prstGeom>
          <a:ln>
            <a:noFill/>
          </a:ln>
          <a:effectLst>
            <a:softEdge rad="1125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674125" y="157277"/>
            <a:ext cx="13282151" cy="1349654"/>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2880" dirty="0">
                <a:solidFill>
                  <a:prstClr val="black"/>
                </a:solidFill>
                <a:latin typeface="Calibri Light" panose="020F0302020204030204"/>
              </a:rPr>
              <a:t>Accurate Recognized Cyber Picture (RCP) critical for Decision-Making</a:t>
            </a:r>
          </a:p>
        </p:txBody>
      </p:sp>
      <p:sp>
        <p:nvSpPr>
          <p:cNvPr id="3" name="TekstSylinder 2"/>
          <p:cNvSpPr txBox="1"/>
          <p:nvPr/>
        </p:nvSpPr>
        <p:spPr>
          <a:xfrm>
            <a:off x="445313" y="1645919"/>
            <a:ext cx="9186367" cy="6419850"/>
          </a:xfrm>
          <a:prstGeom prst="rect">
            <a:avLst/>
          </a:prstGeom>
        </p:spPr>
        <p:txBody>
          <a:bodyPr vert="horz" lIns="109728" tIns="54864" rIns="109728" bIns="54864" rtlCol="0" anchor="t">
            <a:no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Decision-making based on human interaction requires shared situational awareness of the CTS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b="1" dirty="0">
                <a:solidFill>
                  <a:prstClr val="black"/>
                </a:solidFill>
                <a:latin typeface="Calibri" pitchFamily="34" charset="0"/>
              </a:rPr>
              <a:t>Cyber Situational Awareness </a:t>
            </a:r>
            <a:r>
              <a:rPr lang="en-US" sz="2400" dirty="0">
                <a:solidFill>
                  <a:prstClr val="black"/>
                </a:solidFill>
                <a:latin typeface="Calibri" pitchFamily="34" charset="0"/>
              </a:rPr>
              <a:t>(CSA) influence organizational control in its cyberspace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Barford et al. (2009) 7 criteria for CSA</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Awareness of the current situation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Awareness of the impact of the attack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Awareness of how situations evolve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Awareness of adversarial behavior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Awareness of why and how the current situation is caused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Awareness of quality and trustworthiness of CSA info</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Assessment of plausible futures of the current situation</a:t>
            </a: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eaLnBrk="0" fontAlgn="base" hangingPunct="0">
              <a:spcBef>
                <a:spcPct val="0"/>
              </a:spcBef>
              <a:spcAft>
                <a:spcPts val="720"/>
              </a:spcAft>
              <a:defRPr/>
            </a:pPr>
            <a:fld id="{91853A39-49B3-554A-AE82-85611CEBD8E3}" type="slidenum">
              <a:rPr lang="en-US">
                <a:solidFill>
                  <a:prstClr val="white"/>
                </a:solidFill>
                <a:latin typeface="Calibri" panose="020F0502020204030204"/>
              </a:rPr>
              <a:pPr defTabSz="1097280" eaLnBrk="0" fontAlgn="base" hangingPunct="0">
                <a:spcBef>
                  <a:spcPct val="0"/>
                </a:spcBef>
                <a:spcAft>
                  <a:spcPts val="720"/>
                </a:spcAft>
                <a:defRPr/>
              </a:pPr>
              <a:t>61</a:t>
            </a:fld>
            <a:endParaRPr lang="en-US">
              <a:solidFill>
                <a:prstClr val="white"/>
              </a:solidFill>
              <a:latin typeface="Calibri" panose="020F0502020204030204"/>
            </a:endParaRPr>
          </a:p>
        </p:txBody>
      </p:sp>
    </p:spTree>
    <p:extLst>
      <p:ext uri="{BB962C8B-B14F-4D97-AF65-F5344CB8AC3E}">
        <p14:creationId xmlns:p14="http://schemas.microsoft.com/office/powerpoint/2010/main" val="27847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174736" y="1561140"/>
            <a:ext cx="6455664" cy="5107321"/>
          </a:xfrm>
          <a:prstGeom prst="rect">
            <a:avLst/>
          </a:prstGeom>
          <a:effectLst>
            <a:softEdge rad="6350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445313" y="1393546"/>
            <a:ext cx="6339535" cy="1349654"/>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3360" dirty="0">
                <a:solidFill>
                  <a:prstClr val="black"/>
                </a:solidFill>
                <a:latin typeface="Calibri Light" panose="020F0302020204030204"/>
              </a:rPr>
              <a:t>Accurate Recognized Cyber Picture (RCP) critical for Decision-Making</a:t>
            </a:r>
          </a:p>
        </p:txBody>
      </p:sp>
      <p:sp>
        <p:nvSpPr>
          <p:cNvPr id="3" name="TekstSylinder 2"/>
          <p:cNvSpPr txBox="1"/>
          <p:nvPr/>
        </p:nvSpPr>
        <p:spPr>
          <a:xfrm>
            <a:off x="445313" y="3261665"/>
            <a:ext cx="7729423" cy="3848710"/>
          </a:xfrm>
          <a:prstGeom prst="rect">
            <a:avLst/>
          </a:prstGeom>
        </p:spPr>
        <p:txBody>
          <a:bodyPr vert="horz" lIns="109728" tIns="54864" rIns="109728" bIns="54864" rtlCol="0" anchor="t">
            <a:no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Accurate </a:t>
            </a:r>
            <a:r>
              <a:rPr lang="en-US" sz="2880" b="1" dirty="0">
                <a:solidFill>
                  <a:prstClr val="black"/>
                </a:solidFill>
                <a:latin typeface="Calibri" pitchFamily="34" charset="0"/>
              </a:rPr>
              <a:t>RCP</a:t>
            </a:r>
            <a:r>
              <a:rPr lang="en-US" sz="2880" dirty="0">
                <a:solidFill>
                  <a:prstClr val="black"/>
                </a:solidFill>
                <a:latin typeface="Calibri" pitchFamily="34" charset="0"/>
              </a:rPr>
              <a:t> </a:t>
            </a:r>
            <a:r>
              <a:rPr lang="en-US" sz="2880" dirty="0" err="1">
                <a:solidFill>
                  <a:prstClr val="black"/>
                </a:solidFill>
                <a:latin typeface="Calibri" pitchFamily="34" charset="0"/>
              </a:rPr>
              <a:t>cruical</a:t>
            </a:r>
            <a:r>
              <a:rPr lang="en-US" sz="2880" dirty="0">
                <a:solidFill>
                  <a:prstClr val="black"/>
                </a:solidFill>
                <a:latin typeface="Calibri" pitchFamily="34" charset="0"/>
              </a:rPr>
              <a:t> for CSA</a:t>
            </a: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RCPs consist of actively selected and actionable information specifically pertaining to CTS</a:t>
            </a: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COs investigate threats to create RCP </a:t>
            </a:r>
            <a:r>
              <a:rPr lang="en-US" sz="2880" dirty="0">
                <a:solidFill>
                  <a:prstClr val="black"/>
                </a:solidFill>
                <a:latin typeface="Calibri" pitchFamily="34" charset="0"/>
                <a:sym typeface="Wingdings"/>
              </a:rPr>
              <a:t> Share RCP (</a:t>
            </a:r>
            <a:r>
              <a:rPr lang="en-US" sz="2880" b="1" dirty="0" err="1">
                <a:solidFill>
                  <a:prstClr val="black"/>
                </a:solidFill>
                <a:latin typeface="Calibri" pitchFamily="34" charset="0"/>
                <a:sym typeface="Wingdings"/>
              </a:rPr>
              <a:t>sRCP</a:t>
            </a:r>
            <a:r>
              <a:rPr lang="en-US" sz="2880" dirty="0">
                <a:solidFill>
                  <a:prstClr val="black"/>
                </a:solidFill>
                <a:latin typeface="Calibri" pitchFamily="34" charset="0"/>
                <a:sym typeface="Wingdings"/>
              </a:rPr>
              <a:t>) with decision-maker </a:t>
            </a:r>
            <a:endParaRPr lang="en-US" sz="2880" dirty="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Cyber-to-physical relay of RCP is subject to many challenges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880" dirty="0">
              <a:solidFill>
                <a:prstClr val="black"/>
              </a:solidFill>
              <a:latin typeface="Calibri" pitchFamily="34" charset="0"/>
            </a:endParaRP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eaLnBrk="0" fontAlgn="base" hangingPunct="0">
              <a:spcBef>
                <a:spcPct val="0"/>
              </a:spcBef>
              <a:spcAft>
                <a:spcPts val="720"/>
              </a:spcAft>
              <a:defRPr/>
            </a:pPr>
            <a:fld id="{91853A39-49B3-554A-AE82-85611CEBD8E3}" type="slidenum">
              <a:rPr lang="en-US">
                <a:solidFill>
                  <a:prstClr val="white"/>
                </a:solidFill>
                <a:latin typeface="Calibri" panose="020F0502020204030204"/>
              </a:rPr>
              <a:pPr defTabSz="1097280" eaLnBrk="0" fontAlgn="base" hangingPunct="0">
                <a:spcBef>
                  <a:spcPct val="0"/>
                </a:spcBef>
                <a:spcAft>
                  <a:spcPts val="720"/>
                </a:spcAft>
                <a:defRPr/>
              </a:pPr>
              <a:t>62</a:t>
            </a:fld>
            <a:endParaRPr lang="en-US">
              <a:solidFill>
                <a:prstClr val="white"/>
              </a:solidFill>
              <a:latin typeface="Calibri" panose="020F0502020204030204"/>
            </a:endParaRPr>
          </a:p>
        </p:txBody>
      </p:sp>
    </p:spTree>
    <p:extLst>
      <p:ext uri="{BB962C8B-B14F-4D97-AF65-F5344CB8AC3E}">
        <p14:creationId xmlns:p14="http://schemas.microsoft.com/office/powerpoint/2010/main" val="11318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FFC5-6B57-45F8-86F7-A7A6FE870176}"/>
              </a:ext>
            </a:extLst>
          </p:cNvPr>
          <p:cNvSpPr>
            <a:spLocks noGrp="1"/>
          </p:cNvSpPr>
          <p:nvPr>
            <p:ph type="title"/>
          </p:nvPr>
        </p:nvSpPr>
        <p:spPr/>
        <p:txBody>
          <a:bodyPr/>
          <a:lstStyle/>
          <a:p>
            <a:r>
              <a:rPr lang="nb-NO" dirty="0"/>
              <a:t>Research in </a:t>
            </a:r>
            <a:r>
              <a:rPr lang="nb-NO" dirty="0" err="1"/>
              <a:t>Communication</a:t>
            </a:r>
            <a:r>
              <a:rPr lang="nb-NO" dirty="0"/>
              <a:t> in CDX</a:t>
            </a:r>
          </a:p>
        </p:txBody>
      </p:sp>
      <p:sp>
        <p:nvSpPr>
          <p:cNvPr id="5" name="Text Placeholder 4">
            <a:extLst>
              <a:ext uri="{FF2B5EF4-FFF2-40B4-BE49-F238E27FC236}">
                <a16:creationId xmlns:a16="http://schemas.microsoft.com/office/drawing/2014/main" id="{B87E04C8-4F85-4B87-9BC3-76B9DE87B60A}"/>
              </a:ext>
            </a:extLst>
          </p:cNvPr>
          <p:cNvSpPr>
            <a:spLocks noGrp="1"/>
          </p:cNvSpPr>
          <p:nvPr>
            <p:ph type="body" idx="1"/>
          </p:nvPr>
        </p:nvSpPr>
        <p:spPr/>
        <p:txBody>
          <a:bodyPr/>
          <a:lstStyle/>
          <a:p>
            <a:r>
              <a:rPr lang="nb-NO" dirty="0" err="1"/>
              <a:t>Novices</a:t>
            </a:r>
            <a:endParaRPr lang="nb-NO" dirty="0"/>
          </a:p>
        </p:txBody>
      </p:sp>
      <p:sp>
        <p:nvSpPr>
          <p:cNvPr id="6" name="Content Placeholder 5">
            <a:extLst>
              <a:ext uri="{FF2B5EF4-FFF2-40B4-BE49-F238E27FC236}">
                <a16:creationId xmlns:a16="http://schemas.microsoft.com/office/drawing/2014/main" id="{33F708F0-39D7-4DAC-ACAD-9C85C0C8BC31}"/>
              </a:ext>
            </a:extLst>
          </p:cNvPr>
          <p:cNvSpPr>
            <a:spLocks noGrp="1"/>
          </p:cNvSpPr>
          <p:nvPr>
            <p:ph sz="half" idx="2"/>
          </p:nvPr>
        </p:nvSpPr>
        <p:spPr/>
        <p:txBody>
          <a:bodyPr>
            <a:normAutofit fontScale="47500" lnSpcReduction="20000"/>
          </a:bodyPr>
          <a:lstStyle/>
          <a:p>
            <a:r>
              <a:rPr lang="en-GB" sz="4560" b="1" dirty="0"/>
              <a:t>Cyber-physical interactions</a:t>
            </a:r>
            <a:r>
              <a:rPr lang="en-GB" sz="4560" dirty="0"/>
              <a:t> facilitated by team communication and coordination demands and restricted by dissatisfaction with team performance. </a:t>
            </a:r>
          </a:p>
          <a:p>
            <a:r>
              <a:rPr lang="en-GB" sz="4560" b="1" dirty="0"/>
              <a:t>Strategic – tactical decision making </a:t>
            </a:r>
            <a:r>
              <a:rPr lang="en-GB" sz="4560" dirty="0"/>
              <a:t>facilitated through Communication Demands but restricted through higher time-share demands. </a:t>
            </a:r>
          </a:p>
          <a:p>
            <a:endParaRPr lang="en-GB" sz="4560" dirty="0"/>
          </a:p>
          <a:p>
            <a:r>
              <a:rPr lang="en-GB" sz="4560" dirty="0"/>
              <a:t>Novices are dependent on communication interactions</a:t>
            </a:r>
          </a:p>
          <a:p>
            <a:pPr lvl="1"/>
            <a:r>
              <a:rPr lang="en-GB" sz="4080" dirty="0"/>
              <a:t>Difference task workloads and team-task workloads</a:t>
            </a:r>
          </a:p>
          <a:p>
            <a:pPr marL="0" indent="0">
              <a:buNone/>
            </a:pPr>
            <a:r>
              <a:rPr lang="en-US" sz="2040" dirty="0"/>
              <a:t>Lugo, R. G., &amp; Sütterlin, S. (2018, July). Cyber officer profiles and performance factors. In </a:t>
            </a:r>
            <a:r>
              <a:rPr lang="en-US" sz="2040" i="1" dirty="0"/>
              <a:t>International Conference on Engineering Psychology and Cognitive Ergonomics</a:t>
            </a:r>
            <a:r>
              <a:rPr lang="en-US" sz="2040" dirty="0"/>
              <a:t> (pp. 181-190). Springer, Cham.</a:t>
            </a:r>
            <a:endParaRPr lang="en-GB" sz="2040" dirty="0"/>
          </a:p>
          <a:p>
            <a:endParaRPr lang="nb-NO" dirty="0"/>
          </a:p>
        </p:txBody>
      </p:sp>
      <p:sp>
        <p:nvSpPr>
          <p:cNvPr id="7" name="Text Placeholder 6">
            <a:extLst>
              <a:ext uri="{FF2B5EF4-FFF2-40B4-BE49-F238E27FC236}">
                <a16:creationId xmlns:a16="http://schemas.microsoft.com/office/drawing/2014/main" id="{1DC9E424-E7B7-4AAB-A306-D8346D89AE71}"/>
              </a:ext>
            </a:extLst>
          </p:cNvPr>
          <p:cNvSpPr>
            <a:spLocks noGrp="1"/>
          </p:cNvSpPr>
          <p:nvPr>
            <p:ph type="body" sz="quarter" idx="3"/>
          </p:nvPr>
        </p:nvSpPr>
        <p:spPr/>
        <p:txBody>
          <a:bodyPr/>
          <a:lstStyle/>
          <a:p>
            <a:r>
              <a:rPr lang="nb-NO" dirty="0"/>
              <a:t>Experts</a:t>
            </a:r>
          </a:p>
        </p:txBody>
      </p:sp>
      <p:sp>
        <p:nvSpPr>
          <p:cNvPr id="8" name="Content Placeholder 7">
            <a:extLst>
              <a:ext uri="{FF2B5EF4-FFF2-40B4-BE49-F238E27FC236}">
                <a16:creationId xmlns:a16="http://schemas.microsoft.com/office/drawing/2014/main" id="{7BA84550-3B8F-420C-BBF9-C02C2591A7F3}"/>
              </a:ext>
            </a:extLst>
          </p:cNvPr>
          <p:cNvSpPr>
            <a:spLocks noGrp="1"/>
          </p:cNvSpPr>
          <p:nvPr>
            <p:ph sz="quarter" idx="4"/>
          </p:nvPr>
        </p:nvSpPr>
        <p:spPr/>
        <p:txBody>
          <a:bodyPr>
            <a:normAutofit fontScale="47500" lnSpcReduction="20000"/>
          </a:bodyPr>
          <a:lstStyle/>
          <a:p>
            <a:pPr marL="0" indent="0">
              <a:buNone/>
            </a:pPr>
            <a:r>
              <a:rPr lang="en-US" sz="4560" i="1" dirty="0"/>
              <a:t>“effective collaboration, experience, and functional role-specialization within the teams are important factors that determine the success of these teams in the competition and are important observational predictors of the timely detection and effective mitigation of ongoing cyber attacks. These results support theories of team maturation and the development of functional team cognition applied to mastering cybersecurity”</a:t>
            </a:r>
          </a:p>
          <a:p>
            <a:r>
              <a:rPr lang="nb-NO" sz="4560" dirty="0"/>
              <a:t>Experts </a:t>
            </a:r>
            <a:r>
              <a:rPr lang="nb-NO" sz="4560" dirty="0" err="1"/>
              <a:t>need</a:t>
            </a:r>
            <a:r>
              <a:rPr lang="nb-NO" sz="4560" dirty="0"/>
              <a:t> less </a:t>
            </a:r>
            <a:r>
              <a:rPr lang="nb-NO" sz="4560" dirty="0" err="1"/>
              <a:t>communication</a:t>
            </a:r>
            <a:r>
              <a:rPr lang="nb-NO" sz="4560" dirty="0"/>
              <a:t> </a:t>
            </a:r>
          </a:p>
          <a:p>
            <a:r>
              <a:rPr lang="nb-NO" sz="4560" dirty="0"/>
              <a:t>More </a:t>
            </a:r>
            <a:r>
              <a:rPr lang="nb-NO" sz="4560" dirty="0" err="1"/>
              <a:t>experience</a:t>
            </a:r>
            <a:r>
              <a:rPr lang="nb-NO" sz="4560" dirty="0"/>
              <a:t> </a:t>
            </a:r>
            <a:r>
              <a:rPr lang="nb-NO" sz="4560" dirty="0" err="1"/>
              <a:t>requires</a:t>
            </a:r>
            <a:r>
              <a:rPr lang="nb-NO" sz="4560" dirty="0"/>
              <a:t> less </a:t>
            </a:r>
            <a:r>
              <a:rPr lang="nb-NO" sz="4560" dirty="0" err="1"/>
              <a:t>leadership</a:t>
            </a:r>
            <a:endParaRPr lang="nb-NO" sz="4560" dirty="0"/>
          </a:p>
          <a:p>
            <a:endParaRPr lang="nb-NO" sz="1320" dirty="0"/>
          </a:p>
          <a:p>
            <a:endParaRPr lang="nb-NO" sz="1920" dirty="0"/>
          </a:p>
          <a:p>
            <a:pPr marL="0" indent="0">
              <a:buNone/>
            </a:pPr>
            <a:r>
              <a:rPr lang="nb-NO" sz="1920" dirty="0"/>
              <a:t>Buchler, N., La Fleur, C. G., Hoffman, B., </a:t>
            </a:r>
            <a:r>
              <a:rPr lang="nb-NO" sz="1920" dirty="0" err="1"/>
              <a:t>Rajivan</a:t>
            </a:r>
            <a:r>
              <a:rPr lang="nb-NO" sz="1920" dirty="0"/>
              <a:t>, P., </a:t>
            </a:r>
            <a:r>
              <a:rPr lang="nb-NO" sz="1920" dirty="0" err="1"/>
              <a:t>Marusich</a:t>
            </a:r>
            <a:r>
              <a:rPr lang="nb-NO" sz="1920" dirty="0"/>
              <a:t>, L., &amp; </a:t>
            </a:r>
            <a:r>
              <a:rPr lang="nb-NO" sz="1920" dirty="0" err="1"/>
              <a:t>Lightner</a:t>
            </a:r>
            <a:r>
              <a:rPr lang="nb-NO" sz="1920" dirty="0"/>
              <a:t>, L. (2018). Cyber </a:t>
            </a:r>
            <a:r>
              <a:rPr lang="nb-NO" sz="1920" dirty="0" err="1"/>
              <a:t>teaming</a:t>
            </a:r>
            <a:r>
              <a:rPr lang="nb-NO" sz="1920" dirty="0"/>
              <a:t> and </a:t>
            </a:r>
            <a:r>
              <a:rPr lang="nb-NO" sz="1920" dirty="0" err="1"/>
              <a:t>role</a:t>
            </a:r>
            <a:r>
              <a:rPr lang="nb-NO" sz="1920" dirty="0"/>
              <a:t> </a:t>
            </a:r>
            <a:r>
              <a:rPr lang="nb-NO" sz="1920" dirty="0" err="1"/>
              <a:t>specialization</a:t>
            </a:r>
            <a:r>
              <a:rPr lang="nb-NO" sz="1920" dirty="0"/>
              <a:t> in a cyber </a:t>
            </a:r>
            <a:r>
              <a:rPr lang="nb-NO" sz="1920" dirty="0" err="1"/>
              <a:t>security</a:t>
            </a:r>
            <a:r>
              <a:rPr lang="nb-NO" sz="1920" dirty="0"/>
              <a:t> </a:t>
            </a:r>
            <a:r>
              <a:rPr lang="nb-NO" sz="1920" dirty="0" err="1"/>
              <a:t>defense</a:t>
            </a:r>
            <a:r>
              <a:rPr lang="nb-NO" sz="1920" dirty="0"/>
              <a:t> </a:t>
            </a:r>
            <a:r>
              <a:rPr lang="nb-NO" sz="1920" dirty="0" err="1"/>
              <a:t>competition</a:t>
            </a:r>
            <a:r>
              <a:rPr lang="nb-NO" sz="1920" dirty="0"/>
              <a:t>. </a:t>
            </a:r>
            <a:r>
              <a:rPr lang="nb-NO" sz="1920" i="1" dirty="0"/>
              <a:t>Frontiers in </a:t>
            </a:r>
            <a:r>
              <a:rPr lang="nb-NO" sz="1920" i="1" dirty="0" err="1"/>
              <a:t>psychology</a:t>
            </a:r>
            <a:r>
              <a:rPr lang="nb-NO" sz="1920" dirty="0"/>
              <a:t>, </a:t>
            </a:r>
            <a:r>
              <a:rPr lang="nb-NO" sz="1920" i="1" dirty="0"/>
              <a:t>9</a:t>
            </a:r>
            <a:r>
              <a:rPr lang="nb-NO" sz="1920" dirty="0"/>
              <a:t>, 2133.</a:t>
            </a:r>
          </a:p>
        </p:txBody>
      </p:sp>
    </p:spTree>
    <p:extLst>
      <p:ext uri="{BB962C8B-B14F-4D97-AF65-F5344CB8AC3E}">
        <p14:creationId xmlns:p14="http://schemas.microsoft.com/office/powerpoint/2010/main" val="3518447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66656" y="548640"/>
            <a:ext cx="13091568" cy="1642336"/>
          </a:xfrm>
          <a:prstGeom prst="rect">
            <a:avLst/>
          </a:prstGeom>
        </p:spPr>
        <p:txBody>
          <a:bodyPr vert="horz" lIns="146304" tIns="73152" rIns="146304" bIns="7315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97280" fontAlgn="base">
              <a:lnSpc>
                <a:spcPct val="90000"/>
              </a:lnSpc>
              <a:spcAft>
                <a:spcPts val="960"/>
              </a:spcAft>
            </a:pPr>
            <a:r>
              <a:rPr lang="en-US" sz="4960" dirty="0">
                <a:solidFill>
                  <a:prstClr val="black"/>
                </a:solidFill>
                <a:latin typeface="Calibri Light" panose="020F0302020204030204"/>
              </a:rPr>
              <a:t>Orient-Locate-Bridge – The role of </a:t>
            </a:r>
            <a:r>
              <a:rPr lang="en-US" sz="4960" dirty="0" err="1">
                <a:solidFill>
                  <a:prstClr val="black"/>
                </a:solidFill>
                <a:latin typeface="Calibri Light" panose="020F0302020204030204"/>
              </a:rPr>
              <a:t>Cognisance</a:t>
            </a:r>
            <a:r>
              <a:rPr lang="en-US" sz="4960" dirty="0">
                <a:solidFill>
                  <a:prstClr val="black"/>
                </a:solidFill>
                <a:latin typeface="Calibri Light" panose="020F0302020204030204"/>
              </a:rPr>
              <a:t> and Communication (Knox et al, 2018)</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56" y="2739616"/>
            <a:ext cx="13269472" cy="4014013"/>
          </a:xfrm>
          <a:prstGeom prst="rect">
            <a:avLst/>
          </a:prstGeom>
        </p:spPr>
      </p:pic>
      <p:pic>
        <p:nvPicPr>
          <p:cNvPr id="6" name="Bilde 3" descr="Diagram&#10;&#10;Description automatically generated">
            <a:extLst>
              <a:ext uri="{FF2B5EF4-FFF2-40B4-BE49-F238E27FC236}">
                <a16:creationId xmlns:a16="http://schemas.microsoft.com/office/drawing/2014/main" id="{A948327F-B1F7-4C93-937A-9140B2A10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4418" y="6353626"/>
            <a:ext cx="1770301" cy="1770301"/>
          </a:xfrm>
          <a:prstGeom prst="rect">
            <a:avLst/>
          </a:prstGeom>
          <a:noFill/>
        </p:spPr>
      </p:pic>
    </p:spTree>
    <p:extLst>
      <p:ext uri="{BB962C8B-B14F-4D97-AF65-F5344CB8AC3E}">
        <p14:creationId xmlns:p14="http://schemas.microsoft.com/office/powerpoint/2010/main" val="4108942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0F17-924C-5441-88F8-67D6998B6CE9}"/>
              </a:ext>
            </a:extLst>
          </p:cNvPr>
          <p:cNvSpPr>
            <a:spLocks noGrp="1"/>
          </p:cNvSpPr>
          <p:nvPr>
            <p:ph type="title"/>
          </p:nvPr>
        </p:nvSpPr>
        <p:spPr>
          <a:xfrm>
            <a:off x="1310065" y="306263"/>
            <a:ext cx="12487214" cy="491225"/>
          </a:xfrm>
        </p:spPr>
        <p:txBody>
          <a:bodyPr/>
          <a:lstStyle/>
          <a:p>
            <a:r>
              <a:rPr lang="en" sz="2880" dirty="0">
                <a:latin typeface="Palatino Linotype" panose="02040502050505030304" pitchFamily="18" charset="0"/>
              </a:rPr>
              <a:t>Cognisance as a Human Factor</a:t>
            </a:r>
            <a:endParaRPr lang="en-NO" sz="2880" dirty="0">
              <a:latin typeface="Palatino Linotype" panose="02040502050505030304" pitchFamily="18" charset="0"/>
            </a:endParaRPr>
          </a:p>
        </p:txBody>
      </p:sp>
      <p:pic>
        <p:nvPicPr>
          <p:cNvPr id="4" name="Picture 1" descr="page5image20772880">
            <a:extLst>
              <a:ext uri="{FF2B5EF4-FFF2-40B4-BE49-F238E27FC236}">
                <a16:creationId xmlns:a16="http://schemas.microsoft.com/office/drawing/2014/main" id="{A832D8F4-7817-0641-9777-F8167E74F57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59817" y="3383499"/>
            <a:ext cx="5978586" cy="391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map&#10;&#10;Description automatically generated">
            <a:extLst>
              <a:ext uri="{FF2B5EF4-FFF2-40B4-BE49-F238E27FC236}">
                <a16:creationId xmlns:a16="http://schemas.microsoft.com/office/drawing/2014/main" id="{5A4A65C3-6444-7E43-A3CF-01D1F39E94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0846352" y="-36311"/>
            <a:ext cx="2255934" cy="4929378"/>
          </a:xfrm>
          <a:prstGeom prst="rect">
            <a:avLst/>
          </a:prstGeom>
        </p:spPr>
      </p:pic>
      <p:sp>
        <p:nvSpPr>
          <p:cNvPr id="7" name="Rectangle 6">
            <a:extLst>
              <a:ext uri="{FF2B5EF4-FFF2-40B4-BE49-F238E27FC236}">
                <a16:creationId xmlns:a16="http://schemas.microsoft.com/office/drawing/2014/main" id="{49ED7DB7-065F-9D47-BD69-437C2F2302E7}"/>
              </a:ext>
            </a:extLst>
          </p:cNvPr>
          <p:cNvSpPr/>
          <p:nvPr/>
        </p:nvSpPr>
        <p:spPr>
          <a:xfrm>
            <a:off x="1264717" y="1059656"/>
            <a:ext cx="8184083" cy="2308324"/>
          </a:xfrm>
          <a:prstGeom prst="rect">
            <a:avLst/>
          </a:prstGeom>
        </p:spPr>
        <p:txBody>
          <a:bodyPr wrap="square">
            <a:spAutoFit/>
          </a:bodyPr>
          <a:lstStyle/>
          <a:p>
            <a:pPr defTabSz="1097280" eaLnBrk="0" fontAlgn="base" hangingPunct="0">
              <a:spcBef>
                <a:spcPct val="0"/>
              </a:spcBef>
              <a:spcAft>
                <a:spcPct val="0"/>
              </a:spcAft>
            </a:pPr>
            <a:r>
              <a:rPr lang="en-GB" sz="2880" dirty="0">
                <a:solidFill>
                  <a:prstClr val="black"/>
                </a:solidFill>
                <a:latin typeface="Palatino Linotype" panose="02040502050505030304" pitchFamily="18" charset="0"/>
              </a:rPr>
              <a:t>To present an approach to training that supports better situational awareness</a:t>
            </a:r>
          </a:p>
          <a:p>
            <a:pPr marL="411480" indent="-411480" defTabSz="1097280" eaLnBrk="0" fontAlgn="base" hangingPunct="0">
              <a:spcBef>
                <a:spcPct val="0"/>
              </a:spcBef>
              <a:spcAft>
                <a:spcPct val="0"/>
              </a:spcAft>
              <a:buFont typeface="Arial" panose="020B0604020202020204" pitchFamily="34" charset="0"/>
              <a:buChar char="•"/>
            </a:pPr>
            <a:r>
              <a:rPr lang="en-GB" sz="2880" dirty="0">
                <a:solidFill>
                  <a:prstClr val="black"/>
                </a:solidFill>
                <a:latin typeface="Palatino Linotype" panose="02040502050505030304" pitchFamily="18" charset="0"/>
              </a:rPr>
              <a:t>Training</a:t>
            </a:r>
          </a:p>
          <a:p>
            <a:pPr marL="411480" indent="-411480" defTabSz="1097280" eaLnBrk="0" fontAlgn="base" hangingPunct="0">
              <a:spcBef>
                <a:spcPct val="0"/>
              </a:spcBef>
              <a:spcAft>
                <a:spcPct val="0"/>
              </a:spcAft>
              <a:buFont typeface="Arial" panose="020B0604020202020204" pitchFamily="34" charset="0"/>
              <a:buChar char="•"/>
            </a:pPr>
            <a:r>
              <a:rPr lang="en-GB" sz="2880" dirty="0">
                <a:solidFill>
                  <a:prstClr val="black"/>
                </a:solidFill>
                <a:latin typeface="Palatino Linotype" panose="02040502050505030304" pitchFamily="18" charset="0"/>
              </a:rPr>
              <a:t>Incidence response</a:t>
            </a:r>
          </a:p>
          <a:p>
            <a:pPr defTabSz="1097280" eaLnBrk="0" fontAlgn="base" hangingPunct="0">
              <a:spcBef>
                <a:spcPct val="0"/>
              </a:spcBef>
              <a:spcAft>
                <a:spcPct val="0"/>
              </a:spcAft>
            </a:pPr>
            <a:endParaRPr lang="en-GB" sz="2880" dirty="0">
              <a:solidFill>
                <a:prstClr val="black"/>
              </a:solidFill>
              <a:latin typeface="Palatino Linotype" panose="02040502050505030304" pitchFamily="18" charset="0"/>
            </a:endParaRPr>
          </a:p>
        </p:txBody>
      </p:sp>
      <p:sp>
        <p:nvSpPr>
          <p:cNvPr id="3" name="TextBox 2">
            <a:extLst>
              <a:ext uri="{FF2B5EF4-FFF2-40B4-BE49-F238E27FC236}">
                <a16:creationId xmlns:a16="http://schemas.microsoft.com/office/drawing/2014/main" id="{118F14A5-6590-8B4E-9396-6EBE08A59A4C}"/>
              </a:ext>
            </a:extLst>
          </p:cNvPr>
          <p:cNvSpPr txBox="1"/>
          <p:nvPr/>
        </p:nvSpPr>
        <p:spPr>
          <a:xfrm>
            <a:off x="9509631" y="3605629"/>
            <a:ext cx="4198456" cy="338554"/>
          </a:xfrm>
          <a:prstGeom prst="rect">
            <a:avLst/>
          </a:prstGeom>
          <a:noFill/>
        </p:spPr>
        <p:txBody>
          <a:bodyPr wrap="square" rtlCol="0">
            <a:spAutoFit/>
          </a:bodyPr>
          <a:lstStyle/>
          <a:p>
            <a:pPr defTabSz="1097280" eaLnBrk="0" fontAlgn="base" hangingPunct="0">
              <a:spcBef>
                <a:spcPct val="0"/>
              </a:spcBef>
              <a:spcAft>
                <a:spcPct val="0"/>
              </a:spcAft>
            </a:pPr>
            <a:r>
              <a:rPr lang="en-NO" sz="1600" dirty="0">
                <a:solidFill>
                  <a:prstClr val="black"/>
                </a:solidFill>
                <a:latin typeface="Palatino Linotype" panose="02040502050505030304" pitchFamily="18" charset="0"/>
              </a:rPr>
              <a:t>Snapshot of SOC Retrospective-timeline [1]</a:t>
            </a:r>
          </a:p>
        </p:txBody>
      </p:sp>
      <p:sp>
        <p:nvSpPr>
          <p:cNvPr id="8" name="Rectangle 7">
            <a:extLst>
              <a:ext uri="{FF2B5EF4-FFF2-40B4-BE49-F238E27FC236}">
                <a16:creationId xmlns:a16="http://schemas.microsoft.com/office/drawing/2014/main" id="{10C6B923-AE5D-484F-A20C-33E37A2652FA}"/>
              </a:ext>
            </a:extLst>
          </p:cNvPr>
          <p:cNvSpPr/>
          <p:nvPr/>
        </p:nvSpPr>
        <p:spPr>
          <a:xfrm>
            <a:off x="8238317" y="5330985"/>
            <a:ext cx="5304220" cy="486287"/>
          </a:xfrm>
          <a:prstGeom prst="rect">
            <a:avLst/>
          </a:prstGeom>
          <a:ln>
            <a:solidFill>
              <a:schemeClr val="tx1"/>
            </a:solidFill>
          </a:ln>
        </p:spPr>
        <p:txBody>
          <a:bodyPr wrap="square">
            <a:spAutoFit/>
          </a:bodyPr>
          <a:lstStyle/>
          <a:p>
            <a:pPr defTabSz="1097280" eaLnBrk="0" fontAlgn="base" hangingPunct="0">
              <a:spcBef>
                <a:spcPct val="0"/>
              </a:spcBef>
              <a:spcAft>
                <a:spcPct val="0"/>
              </a:spcAft>
            </a:pPr>
            <a:r>
              <a:rPr lang="en" sz="2560" b="1" dirty="0">
                <a:solidFill>
                  <a:prstClr val="black"/>
                </a:solidFill>
                <a:latin typeface="Palatino Linotype" panose="02040502050505030304" pitchFamily="18" charset="0"/>
              </a:rPr>
              <a:t>The role of Table Top Exercises</a:t>
            </a:r>
            <a:endParaRPr lang="en-NO" sz="256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815808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0130F847-9A87-AB4D-8D0D-FF9DA6C9AB2A}"/>
              </a:ext>
            </a:extLst>
          </p:cNvPr>
          <p:cNvSpPr txBox="1">
            <a:spLocks/>
          </p:cNvSpPr>
          <p:nvPr/>
        </p:nvSpPr>
        <p:spPr>
          <a:xfrm>
            <a:off x="768096" y="395021"/>
            <a:ext cx="8273491" cy="2139696"/>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5040">
                <a:solidFill>
                  <a:prstClr val="black"/>
                </a:solidFill>
                <a:latin typeface="Calibri Light" panose="020F0302020204030204"/>
              </a:rPr>
              <a:t>COs collaborative practices during RCP creation and sharing</a:t>
            </a:r>
          </a:p>
        </p:txBody>
      </p:sp>
      <p:sp>
        <p:nvSpPr>
          <p:cNvPr id="2" name="TekstSylinder 1"/>
          <p:cNvSpPr txBox="1"/>
          <p:nvPr/>
        </p:nvSpPr>
        <p:spPr>
          <a:xfrm>
            <a:off x="768096" y="2668694"/>
            <a:ext cx="9012598" cy="4759892"/>
          </a:xfrm>
          <a:prstGeom prst="rect">
            <a:avLst/>
          </a:prstGeom>
        </p:spPr>
        <p:txBody>
          <a:bodyPr vert="horz" lIns="109728" tIns="54864" rIns="109728" bIns="54864" rtlCol="0">
            <a:noAutofit/>
          </a:bodyPr>
          <a:lstStyle/>
          <a:p>
            <a:pPr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COs communicate with other COs when tailoring RCPs to their clients</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Less common further up in SOC organizational hierarchy</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b="1" dirty="0">
                <a:solidFill>
                  <a:prstClr val="black"/>
                </a:solidFill>
                <a:latin typeface="Calibri" pitchFamily="34" charset="0"/>
              </a:rPr>
              <a:t>HS</a:t>
            </a:r>
            <a:r>
              <a:rPr lang="en-US" sz="2880" dirty="0">
                <a:solidFill>
                  <a:prstClr val="black"/>
                </a:solidFill>
                <a:latin typeface="Calibri" pitchFamily="34" charset="0"/>
              </a:rPr>
              <a:t>: Problems when DM and COs are located in different quadrants</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Beliefs and expectations affect sharing and absorption </a:t>
            </a:r>
            <a:r>
              <a:rPr lang="en-US" sz="2880" dirty="0">
                <a:solidFill>
                  <a:prstClr val="black"/>
                </a:solidFill>
                <a:latin typeface="Calibri" pitchFamily="34" charset="0"/>
                <a:sym typeface="Wingdings"/>
              </a:rPr>
              <a:t> RCP and CSA</a:t>
            </a:r>
            <a:endParaRPr lang="en-US" sz="2880" dirty="0">
              <a:solidFill>
                <a:prstClr val="black"/>
              </a:solidFill>
              <a:latin typeface="Calibri" pitchFamily="34" charset="0"/>
            </a:endParaRP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880" dirty="0">
              <a:solidFill>
                <a:prstClr val="black"/>
              </a:solidFill>
              <a:latin typeface="Calibri" pitchFamily="34" charset="0"/>
            </a:endParaRPr>
          </a:p>
          <a:p>
            <a:pPr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Centralized/official systems are circumvented</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Information sharing between COs not incentivized</a:t>
            </a:r>
          </a:p>
        </p:txBody>
      </p:sp>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5206" y="395020"/>
            <a:ext cx="2679863" cy="4115963"/>
          </a:xfrm>
          <a:prstGeom prst="rect">
            <a:avLst/>
          </a:prstGeom>
        </p:spPr>
      </p:pic>
      <p:pic>
        <p:nvPicPr>
          <p:cNvPr id="12" name="Bilde 2">
            <a:extLst>
              <a:ext uri="{FF2B5EF4-FFF2-40B4-BE49-F238E27FC236}">
                <a16:creationId xmlns:a16="http://schemas.microsoft.com/office/drawing/2014/main" id="{364B61D2-056F-400C-8434-563D620F7E4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9436608" y="5247767"/>
            <a:ext cx="4795114" cy="1906056"/>
          </a:xfrm>
          <a:prstGeom prst="rect">
            <a:avLst/>
          </a:prstGeom>
        </p:spPr>
      </p:pic>
      <p:sp>
        <p:nvSpPr>
          <p:cNvPr id="4" name="Plassholder for lysbildenummer 3"/>
          <p:cNvSpPr>
            <a:spLocks noGrp="1"/>
          </p:cNvSpPr>
          <p:nvPr>
            <p:ph type="sldNum" sz="quarter" idx="12"/>
          </p:nvPr>
        </p:nvSpPr>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a:solidFill>
                  <a:prstClr val="black">
                    <a:tint val="75000"/>
                  </a:prstClr>
                </a:solidFill>
                <a:latin typeface="Calibri" pitchFamily="34" charset="0"/>
              </a:rPr>
              <a:pPr defTabSz="1097280" eaLnBrk="0" fontAlgn="base" hangingPunct="0">
                <a:spcBef>
                  <a:spcPct val="0"/>
                </a:spcBef>
                <a:spcAft>
                  <a:spcPts val="720"/>
                </a:spcAft>
              </a:pPr>
              <a:t>66</a:t>
            </a:fld>
            <a:endParaRPr lang="en-US">
              <a:solidFill>
                <a:prstClr val="black">
                  <a:tint val="75000"/>
                </a:prstClr>
              </a:solidFill>
              <a:latin typeface="Calibri" pitchFamily="34" charset="0"/>
            </a:endParaRPr>
          </a:p>
        </p:txBody>
      </p:sp>
    </p:spTree>
    <p:extLst>
      <p:ext uri="{BB962C8B-B14F-4D97-AF65-F5344CB8AC3E}">
        <p14:creationId xmlns:p14="http://schemas.microsoft.com/office/powerpoint/2010/main" val="13261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3E15DCB-420E-4CFA-A719-948C341C2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17" y="292162"/>
            <a:ext cx="7347396" cy="5796404"/>
          </a:xfrm>
          <a:prstGeom prst="rect">
            <a:avLst/>
          </a:prstGeom>
        </p:spPr>
      </p:pic>
      <p:pic>
        <p:nvPicPr>
          <p:cNvPr id="5" name="Grafik 4">
            <a:extLst>
              <a:ext uri="{FF2B5EF4-FFF2-40B4-BE49-F238E27FC236}">
                <a16:creationId xmlns:a16="http://schemas.microsoft.com/office/drawing/2014/main" id="{DFBF0D82-66E9-4138-A664-4B06978F3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4813" y="1758966"/>
            <a:ext cx="7265158" cy="4711668"/>
          </a:xfrm>
          <a:prstGeom prst="rect">
            <a:avLst/>
          </a:prstGeom>
        </p:spPr>
      </p:pic>
    </p:spTree>
    <p:extLst>
      <p:ext uri="{BB962C8B-B14F-4D97-AF65-F5344CB8AC3E}">
        <p14:creationId xmlns:p14="http://schemas.microsoft.com/office/powerpoint/2010/main" val="552621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D101-1AAD-538D-E34C-6E1BE2681960}"/>
              </a:ext>
            </a:extLst>
          </p:cNvPr>
          <p:cNvSpPr>
            <a:spLocks noGrp="1"/>
          </p:cNvSpPr>
          <p:nvPr>
            <p:ph type="title"/>
          </p:nvPr>
        </p:nvSpPr>
        <p:spPr/>
        <p:txBody>
          <a:bodyPr/>
          <a:lstStyle/>
          <a:p>
            <a:endParaRPr lang="et-EE" dirty="0"/>
          </a:p>
        </p:txBody>
      </p:sp>
      <p:sp>
        <p:nvSpPr>
          <p:cNvPr id="3" name="Content Placeholder 2">
            <a:extLst>
              <a:ext uri="{FF2B5EF4-FFF2-40B4-BE49-F238E27FC236}">
                <a16:creationId xmlns:a16="http://schemas.microsoft.com/office/drawing/2014/main" id="{F96F6D10-DE4D-D812-406B-56298C78B9F8}"/>
              </a:ext>
            </a:extLst>
          </p:cNvPr>
          <p:cNvSpPr>
            <a:spLocks noGrp="1"/>
          </p:cNvSpPr>
          <p:nvPr>
            <p:ph idx="1"/>
          </p:nvPr>
        </p:nvSpPr>
        <p:spPr/>
        <p:txBody>
          <a:bodyPr/>
          <a:lstStyle/>
          <a:p>
            <a:endParaRPr lang="et-EE" dirty="0"/>
          </a:p>
        </p:txBody>
      </p:sp>
      <p:sp>
        <p:nvSpPr>
          <p:cNvPr id="4" name="Date Placeholder 3">
            <a:extLst>
              <a:ext uri="{FF2B5EF4-FFF2-40B4-BE49-F238E27FC236}">
                <a16:creationId xmlns:a16="http://schemas.microsoft.com/office/drawing/2014/main" id="{F1298B83-83E3-E7D1-D492-349245244FD1}"/>
              </a:ext>
            </a:extLst>
          </p:cNvPr>
          <p:cNvSpPr>
            <a:spLocks noGrp="1"/>
          </p:cNvSpPr>
          <p:nvPr>
            <p:ph type="dt" sz="half" idx="10"/>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9EB906E-B0C1-4DA3-8BC7-2B2086BE024D}" type="datetimeFigureOut">
              <a:rPr lang="nb-NO" sz="2160">
                <a:solidFill>
                  <a:prstClr val="black"/>
                </a:solidFill>
              </a:rPr>
              <a:pPr defTabSz="1097280"/>
              <a:t>04.02.2026</a:t>
            </a:fld>
            <a:endParaRPr lang="nb-NO" sz="2160" dirty="0">
              <a:solidFill>
                <a:prstClr val="black"/>
              </a:solidFill>
            </a:endParaRPr>
          </a:p>
        </p:txBody>
      </p:sp>
      <p:sp>
        <p:nvSpPr>
          <p:cNvPr id="5" name="Slide Number Placeholder 4">
            <a:extLst>
              <a:ext uri="{FF2B5EF4-FFF2-40B4-BE49-F238E27FC236}">
                <a16:creationId xmlns:a16="http://schemas.microsoft.com/office/drawing/2014/main" id="{CF0C719D-7A63-2256-2180-7428246F6519}"/>
              </a:ext>
            </a:extLst>
          </p:cNvPr>
          <p:cNvSpPr>
            <a:spLocks noGrp="1"/>
          </p:cNvSpPr>
          <p:nvPr>
            <p:ph type="sldNum" sz="quarter" idx="12"/>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6E6339C-DE17-4E4C-B690-AB7E8B8C7D3B}" type="slidenum">
              <a:rPr lang="nb-NO" sz="2160">
                <a:solidFill>
                  <a:prstClr val="black"/>
                </a:solidFill>
              </a:rPr>
              <a:pPr defTabSz="1097280"/>
              <a:t>68</a:t>
            </a:fld>
            <a:endParaRPr lang="nb-NO" sz="2160">
              <a:solidFill>
                <a:prstClr val="black"/>
              </a:solidFill>
            </a:endParaRPr>
          </a:p>
        </p:txBody>
      </p:sp>
      <p:pic>
        <p:nvPicPr>
          <p:cNvPr id="6" name="Picture 5">
            <a:extLst>
              <a:ext uri="{FF2B5EF4-FFF2-40B4-BE49-F238E27FC236}">
                <a16:creationId xmlns:a16="http://schemas.microsoft.com/office/drawing/2014/main" id="{1D343086-CC7A-4F6E-162E-18BFBD2558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486" y="1759102"/>
            <a:ext cx="9715428" cy="4711397"/>
          </a:xfrm>
          <a:prstGeom prst="rect">
            <a:avLst/>
          </a:prstGeom>
        </p:spPr>
      </p:pic>
      <p:sp>
        <p:nvSpPr>
          <p:cNvPr id="7" name="Oval 6">
            <a:extLst>
              <a:ext uri="{FF2B5EF4-FFF2-40B4-BE49-F238E27FC236}">
                <a16:creationId xmlns:a16="http://schemas.microsoft.com/office/drawing/2014/main" id="{0B0BB01A-3C5D-63C4-C46F-1C23705442C6}"/>
              </a:ext>
            </a:extLst>
          </p:cNvPr>
          <p:cNvSpPr/>
          <p:nvPr/>
        </p:nvSpPr>
        <p:spPr>
          <a:xfrm>
            <a:off x="2628901" y="1668780"/>
            <a:ext cx="3348990" cy="521208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8" name="Oval 7">
            <a:extLst>
              <a:ext uri="{FF2B5EF4-FFF2-40B4-BE49-F238E27FC236}">
                <a16:creationId xmlns:a16="http://schemas.microsoft.com/office/drawing/2014/main" id="{02726CE5-24F9-55E7-B682-6EB4B61BFE7E}"/>
              </a:ext>
            </a:extLst>
          </p:cNvPr>
          <p:cNvSpPr/>
          <p:nvPr/>
        </p:nvSpPr>
        <p:spPr>
          <a:xfrm>
            <a:off x="8823925" y="1668780"/>
            <a:ext cx="3348990" cy="521208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9" name="Oval 8">
            <a:extLst>
              <a:ext uri="{FF2B5EF4-FFF2-40B4-BE49-F238E27FC236}">
                <a16:creationId xmlns:a16="http://schemas.microsoft.com/office/drawing/2014/main" id="{C6A457A0-3D9F-B7D6-69FE-8B811645D339}"/>
              </a:ext>
            </a:extLst>
          </p:cNvPr>
          <p:cNvSpPr/>
          <p:nvPr/>
        </p:nvSpPr>
        <p:spPr>
          <a:xfrm>
            <a:off x="251461" y="1577341"/>
            <a:ext cx="2206026" cy="2251710"/>
          </a:xfrm>
          <a:prstGeom prst="ellipse">
            <a:avLst/>
          </a:prstGeom>
          <a:solidFill>
            <a:srgbClr val="E406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prstClr val="white"/>
                </a:solidFill>
                <a:latin typeface="Calibri" panose="020F0502020204030204"/>
              </a:rPr>
              <a:t>IT</a:t>
            </a:r>
            <a:endParaRPr lang="et-EE" sz="2160" dirty="0">
              <a:solidFill>
                <a:prstClr val="white"/>
              </a:solidFill>
              <a:latin typeface="Calibri" panose="020F0502020204030204"/>
            </a:endParaRPr>
          </a:p>
        </p:txBody>
      </p:sp>
      <p:sp>
        <p:nvSpPr>
          <p:cNvPr id="10" name="Oval 9">
            <a:extLst>
              <a:ext uri="{FF2B5EF4-FFF2-40B4-BE49-F238E27FC236}">
                <a16:creationId xmlns:a16="http://schemas.microsoft.com/office/drawing/2014/main" id="{0F884AA0-515A-8CCB-0BEF-152CA12C1DB5}"/>
              </a:ext>
            </a:extLst>
          </p:cNvPr>
          <p:cNvSpPr/>
          <p:nvPr/>
        </p:nvSpPr>
        <p:spPr>
          <a:xfrm>
            <a:off x="12344329" y="937261"/>
            <a:ext cx="2206026" cy="2251710"/>
          </a:xfrm>
          <a:prstGeom prst="ellipse">
            <a:avLst/>
          </a:prstGeom>
          <a:solidFill>
            <a:srgbClr val="E406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prstClr val="white"/>
                </a:solidFill>
                <a:latin typeface="Calibri" panose="020F0502020204030204"/>
              </a:rPr>
              <a:t>Decision Makers</a:t>
            </a:r>
            <a:endParaRPr lang="et-EE" sz="2160" dirty="0">
              <a:solidFill>
                <a:prstClr val="white"/>
              </a:solidFill>
              <a:latin typeface="Calibri" panose="020F0502020204030204"/>
            </a:endParaRPr>
          </a:p>
        </p:txBody>
      </p:sp>
    </p:spTree>
    <p:extLst>
      <p:ext uri="{BB962C8B-B14F-4D97-AF65-F5344CB8AC3E}">
        <p14:creationId xmlns:p14="http://schemas.microsoft.com/office/powerpoint/2010/main" val="20159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049FD-1546-CF1A-7DEB-8C246888769A}"/>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E4F76CD5-756E-18D1-3367-32CB823740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244" y="-54428"/>
            <a:ext cx="5918278" cy="8138160"/>
          </a:xfrm>
          <a:prstGeom prst="rect">
            <a:avLst/>
          </a:prstGeom>
        </p:spPr>
      </p:pic>
      <p:pic>
        <p:nvPicPr>
          <p:cNvPr id="9" name="Picture 8">
            <a:extLst>
              <a:ext uri="{FF2B5EF4-FFF2-40B4-BE49-F238E27FC236}">
                <a16:creationId xmlns:a16="http://schemas.microsoft.com/office/drawing/2014/main" id="{F1A86C28-2140-98C3-ED66-07B6F9EB74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9100" y="818575"/>
            <a:ext cx="8768512" cy="5686728"/>
          </a:xfrm>
          <a:prstGeom prst="rect">
            <a:avLst/>
          </a:prstGeom>
        </p:spPr>
      </p:pic>
      <p:sp>
        <p:nvSpPr>
          <p:cNvPr id="10" name="Oval 9">
            <a:extLst>
              <a:ext uri="{FF2B5EF4-FFF2-40B4-BE49-F238E27FC236}">
                <a16:creationId xmlns:a16="http://schemas.microsoft.com/office/drawing/2014/main" id="{94BEA3FB-337A-FD3C-2704-7B13674A777E}"/>
              </a:ext>
            </a:extLst>
          </p:cNvPr>
          <p:cNvSpPr/>
          <p:nvPr/>
        </p:nvSpPr>
        <p:spPr>
          <a:xfrm>
            <a:off x="8820696" y="4451577"/>
            <a:ext cx="1250768" cy="1224643"/>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1" name="Oval 10">
            <a:extLst>
              <a:ext uri="{FF2B5EF4-FFF2-40B4-BE49-F238E27FC236}">
                <a16:creationId xmlns:a16="http://schemas.microsoft.com/office/drawing/2014/main" id="{87AD14FF-056E-2811-1CC6-2240CFA8497F}"/>
              </a:ext>
            </a:extLst>
          </p:cNvPr>
          <p:cNvSpPr/>
          <p:nvPr/>
        </p:nvSpPr>
        <p:spPr>
          <a:xfrm>
            <a:off x="380456" y="1428750"/>
            <a:ext cx="2480310" cy="935626"/>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2" name="Oval 11">
            <a:extLst>
              <a:ext uri="{FF2B5EF4-FFF2-40B4-BE49-F238E27FC236}">
                <a16:creationId xmlns:a16="http://schemas.microsoft.com/office/drawing/2014/main" id="{757D413E-7BC8-7BC3-0AC9-B89C64BD171D}"/>
              </a:ext>
            </a:extLst>
          </p:cNvPr>
          <p:cNvSpPr/>
          <p:nvPr/>
        </p:nvSpPr>
        <p:spPr>
          <a:xfrm>
            <a:off x="8252460" y="3863340"/>
            <a:ext cx="847452" cy="8237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3" name="Oval 12">
            <a:extLst>
              <a:ext uri="{FF2B5EF4-FFF2-40B4-BE49-F238E27FC236}">
                <a16:creationId xmlns:a16="http://schemas.microsoft.com/office/drawing/2014/main" id="{9004D088-9CD5-0C08-5F72-80D1E5057CD0}"/>
              </a:ext>
            </a:extLst>
          </p:cNvPr>
          <p:cNvSpPr/>
          <p:nvPr/>
        </p:nvSpPr>
        <p:spPr>
          <a:xfrm>
            <a:off x="708661" y="7033259"/>
            <a:ext cx="1468733" cy="9356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4" name="Oval 13">
            <a:extLst>
              <a:ext uri="{FF2B5EF4-FFF2-40B4-BE49-F238E27FC236}">
                <a16:creationId xmlns:a16="http://schemas.microsoft.com/office/drawing/2014/main" id="{1A7F88AF-1F94-60F5-B988-2DCD9FCC2565}"/>
              </a:ext>
            </a:extLst>
          </p:cNvPr>
          <p:cNvSpPr/>
          <p:nvPr/>
        </p:nvSpPr>
        <p:spPr>
          <a:xfrm>
            <a:off x="12777108" y="1616938"/>
            <a:ext cx="847452" cy="8237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671D98EF-1974-C3BE-CD66-AFBE25D0F57C}"/>
              </a:ext>
            </a:extLst>
          </p:cNvPr>
          <p:cNvSpPr/>
          <p:nvPr/>
        </p:nvSpPr>
        <p:spPr>
          <a:xfrm>
            <a:off x="2177393" y="6316163"/>
            <a:ext cx="1268729" cy="8237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6" name="Oval 15">
            <a:extLst>
              <a:ext uri="{FF2B5EF4-FFF2-40B4-BE49-F238E27FC236}">
                <a16:creationId xmlns:a16="http://schemas.microsoft.com/office/drawing/2014/main" id="{ACE0594A-6D46-D977-A608-E1E083D5C0C2}"/>
              </a:ext>
            </a:extLst>
          </p:cNvPr>
          <p:cNvSpPr/>
          <p:nvPr/>
        </p:nvSpPr>
        <p:spPr>
          <a:xfrm>
            <a:off x="13508628" y="4240122"/>
            <a:ext cx="847452" cy="8237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7" name="Oval 16">
            <a:extLst>
              <a:ext uri="{FF2B5EF4-FFF2-40B4-BE49-F238E27FC236}">
                <a16:creationId xmlns:a16="http://schemas.microsoft.com/office/drawing/2014/main" id="{AC3764E5-D0AA-6A41-8CD8-84950048137B}"/>
              </a:ext>
            </a:extLst>
          </p:cNvPr>
          <p:cNvSpPr/>
          <p:nvPr/>
        </p:nvSpPr>
        <p:spPr>
          <a:xfrm>
            <a:off x="582114" y="6115321"/>
            <a:ext cx="847452" cy="8237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Tree>
    <p:extLst>
      <p:ext uri="{BB962C8B-B14F-4D97-AF65-F5344CB8AC3E}">
        <p14:creationId xmlns:p14="http://schemas.microsoft.com/office/powerpoint/2010/main" val="15637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E9B6-968B-49AA-8CE1-BBD669372056}"/>
              </a:ext>
            </a:extLst>
          </p:cNvPr>
          <p:cNvSpPr>
            <a:spLocks noGrp="1"/>
          </p:cNvSpPr>
          <p:nvPr>
            <p:ph type="title"/>
          </p:nvPr>
        </p:nvSpPr>
        <p:spPr>
          <a:xfrm>
            <a:off x="914401" y="1365643"/>
            <a:ext cx="4902798" cy="1682964"/>
          </a:xfrm>
        </p:spPr>
        <p:txBody>
          <a:bodyPr anchor="t">
            <a:normAutofit/>
          </a:bodyPr>
          <a:lstStyle/>
          <a:p>
            <a:r>
              <a:rPr lang="en-GB" sz="3840"/>
              <a:t>Situation Awareness - Definition</a:t>
            </a:r>
          </a:p>
        </p:txBody>
      </p:sp>
      <p:sp>
        <p:nvSpPr>
          <p:cNvPr id="3" name="Content Placeholder 2">
            <a:extLst>
              <a:ext uri="{FF2B5EF4-FFF2-40B4-BE49-F238E27FC236}">
                <a16:creationId xmlns:a16="http://schemas.microsoft.com/office/drawing/2014/main" id="{F55989E4-A427-4D4A-9390-43BD8042CFE6}"/>
              </a:ext>
            </a:extLst>
          </p:cNvPr>
          <p:cNvSpPr>
            <a:spLocks noGrp="1"/>
          </p:cNvSpPr>
          <p:nvPr>
            <p:ph idx="1"/>
          </p:nvPr>
        </p:nvSpPr>
        <p:spPr>
          <a:xfrm>
            <a:off x="914401" y="3061412"/>
            <a:ext cx="4902798" cy="4309448"/>
          </a:xfrm>
        </p:spPr>
        <p:txBody>
          <a:bodyPr>
            <a:normAutofit lnSpcReduction="10000"/>
          </a:bodyPr>
          <a:lstStyle/>
          <a:p>
            <a:pPr marL="0" indent="0">
              <a:buNone/>
            </a:pPr>
            <a:r>
              <a:rPr lang="en-GB" sz="1680" i="1"/>
              <a:t>“The perception of the elements in the environment within a volume of time and space, the comprehension of their meaning and the projection of their status in the near future.” </a:t>
            </a:r>
            <a:r>
              <a:rPr lang="en-GB" sz="1680"/>
              <a:t>(Endsley, 1988, S. 97)</a:t>
            </a:r>
          </a:p>
          <a:p>
            <a:pPr marL="0" indent="0">
              <a:buNone/>
            </a:pPr>
            <a:endParaRPr lang="en-GB" sz="1680"/>
          </a:p>
          <a:p>
            <a:r>
              <a:rPr lang="en-GB" sz="1680"/>
              <a:t>Originally from aviation (pilots, air traffic control)</a:t>
            </a:r>
          </a:p>
          <a:p>
            <a:r>
              <a:rPr lang="en-GB" sz="1680"/>
              <a:t>Nuclear facilities</a:t>
            </a:r>
          </a:p>
          <a:p>
            <a:r>
              <a:rPr lang="en-GB" sz="1680"/>
              <a:t>Military domain</a:t>
            </a:r>
          </a:p>
          <a:p>
            <a:r>
              <a:rPr lang="en-GB" sz="1680"/>
              <a:t>Train dispatching</a:t>
            </a:r>
          </a:p>
          <a:p>
            <a:r>
              <a:rPr lang="en-GB" sz="1680"/>
              <a:t>Weather forecasting</a:t>
            </a:r>
          </a:p>
          <a:p>
            <a:r>
              <a:rPr lang="en-GB" sz="1680"/>
              <a:t>Driving and automated vehicles</a:t>
            </a:r>
          </a:p>
          <a:p>
            <a:r>
              <a:rPr lang="en-GB" sz="1680"/>
              <a:t>More recently: network security</a:t>
            </a:r>
          </a:p>
        </p:txBody>
      </p:sp>
      <p:pic>
        <p:nvPicPr>
          <p:cNvPr id="5" name="Picture 4" descr="Sphere of mesh and nodes">
            <a:extLst>
              <a:ext uri="{FF2B5EF4-FFF2-40B4-BE49-F238E27FC236}">
                <a16:creationId xmlns:a16="http://schemas.microsoft.com/office/drawing/2014/main" id="{C884A2DD-13FD-F685-01AF-FDD6A2033C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1190" y="12"/>
            <a:ext cx="7849210" cy="8229588"/>
          </a:xfrm>
          <a:prstGeom prst="rect">
            <a:avLst/>
          </a:prstGeom>
        </p:spPr>
      </p:pic>
    </p:spTree>
    <p:extLst>
      <p:ext uri="{BB962C8B-B14F-4D97-AF65-F5344CB8AC3E}">
        <p14:creationId xmlns:p14="http://schemas.microsoft.com/office/powerpoint/2010/main" val="3141255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A36023-3652-AB56-3E49-608F7B4F014A}"/>
              </a:ext>
            </a:extLst>
          </p:cNvPr>
          <p:cNvSpPr>
            <a:spLocks noGrp="1"/>
          </p:cNvSpPr>
          <p:nvPr>
            <p:ph type="body" sz="quarter" idx="13"/>
          </p:nvPr>
        </p:nvSpPr>
        <p:spPr/>
        <p:txBody>
          <a:bodyPr/>
          <a:lstStyle/>
          <a:p>
            <a:r>
              <a:rPr lang="nb-NO" dirty="0"/>
              <a:t>How to train</a:t>
            </a:r>
            <a:endParaRPr lang="et-EE" dirty="0"/>
          </a:p>
        </p:txBody>
      </p:sp>
      <p:sp>
        <p:nvSpPr>
          <p:cNvPr id="7" name="Text Placeholder 6">
            <a:extLst>
              <a:ext uri="{FF2B5EF4-FFF2-40B4-BE49-F238E27FC236}">
                <a16:creationId xmlns:a16="http://schemas.microsoft.com/office/drawing/2014/main" id="{3EE0C1B8-C81F-845D-57AD-41867D2FE47C}"/>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1CA12067-CA4E-EA63-7788-681676A5F4A7}"/>
              </a:ext>
            </a:extLst>
          </p:cNvPr>
          <p:cNvSpPr>
            <a:spLocks noGrp="1"/>
          </p:cNvSpPr>
          <p:nvPr>
            <p:ph type="dt" sz="half" idx="4294967295"/>
          </p:nvPr>
        </p:nvSpPr>
        <p:spPr>
          <a:xfrm>
            <a:off x="1005840" y="7627621"/>
            <a:ext cx="3291840" cy="438150"/>
          </a:xfrm>
          <a:prstGeom prst="rect">
            <a:avLst/>
          </a:prstGeom>
        </p:spPr>
        <p:txBody>
          <a:bodyPr vert="horz" lIns="109728" tIns="54864" rIns="109728" bIns="54864" rtlCol="0" anchor="ctr"/>
          <a:lstStyle>
            <a:defPPr>
              <a:defRPr lang="en-US"/>
            </a:defPPr>
            <a:lvl1pPr algn="l" rtl="0" eaLnBrk="0" fontAlgn="base" hangingPunct="0">
              <a:spcBef>
                <a:spcPct val="0"/>
              </a:spcBef>
              <a:spcAft>
                <a:spcPct val="0"/>
              </a:spcAft>
              <a:defRPr sz="1440" kern="1200">
                <a:solidFill>
                  <a:schemeClr val="tx1">
                    <a:tint val="75000"/>
                  </a:schemeClr>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6EF8DDC5-6E39-49E7-89E2-222F5584D36E}" type="datetimeFigureOut">
              <a:rPr lang="de-DE">
                <a:solidFill>
                  <a:prstClr val="black">
                    <a:tint val="75000"/>
                  </a:prstClr>
                </a:solidFill>
              </a:rPr>
              <a:pPr defTabSz="1097280"/>
              <a:t>04.02.2026</a:t>
            </a:fld>
            <a:endParaRPr lang="nb-NO">
              <a:solidFill>
                <a:prstClr val="black">
                  <a:tint val="75000"/>
                </a:prstClr>
              </a:solidFill>
            </a:endParaRPr>
          </a:p>
        </p:txBody>
      </p:sp>
      <p:sp>
        <p:nvSpPr>
          <p:cNvPr id="5" name="Slide Number Placeholder 4">
            <a:extLst>
              <a:ext uri="{FF2B5EF4-FFF2-40B4-BE49-F238E27FC236}">
                <a16:creationId xmlns:a16="http://schemas.microsoft.com/office/drawing/2014/main" id="{ED4699B0-C65E-FDD0-A35D-432CF08D72D2}"/>
              </a:ext>
            </a:extLst>
          </p:cNvPr>
          <p:cNvSpPr>
            <a:spLocks noGrp="1"/>
          </p:cNvSpPr>
          <p:nvPr>
            <p:ph type="sldNum" sz="quarter" idx="4294967295"/>
          </p:nvPr>
        </p:nvSpPr>
        <p:spPr>
          <a:xfrm>
            <a:off x="10332720" y="7627621"/>
            <a:ext cx="3291840" cy="438150"/>
          </a:xfrm>
          <a:prstGeom prst="rect">
            <a:avLst/>
          </a:prstGeom>
        </p:spPr>
        <p:txBody>
          <a:bodyPr vert="horz" lIns="109728" tIns="54864" rIns="109728" bIns="54864" rtlCol="0" anchor="ctr"/>
          <a:lstStyle>
            <a:defPPr>
              <a:defRPr lang="en-US"/>
            </a:defPPr>
            <a:lvl1pPr algn="r" rtl="0" eaLnBrk="0" fontAlgn="base" hangingPunct="0">
              <a:spcBef>
                <a:spcPct val="0"/>
              </a:spcBef>
              <a:spcAft>
                <a:spcPct val="0"/>
              </a:spcAft>
              <a:defRPr sz="1440" kern="1200">
                <a:solidFill>
                  <a:schemeClr val="tx1">
                    <a:tint val="75000"/>
                  </a:schemeClr>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FB950C3-B6C7-4DE8-8136-AF52879A290E}" type="slidenum">
              <a:rPr lang="de-DE">
                <a:solidFill>
                  <a:prstClr val="black">
                    <a:tint val="75000"/>
                  </a:prstClr>
                </a:solidFill>
              </a:rPr>
              <a:pPr defTabSz="1097280"/>
              <a:t>70</a:t>
            </a:fld>
            <a:endParaRPr lang="nb-NO">
              <a:solidFill>
                <a:prstClr val="black">
                  <a:tint val="75000"/>
                </a:prstClr>
              </a:solidFill>
            </a:endParaRPr>
          </a:p>
        </p:txBody>
      </p:sp>
      <p:pic>
        <p:nvPicPr>
          <p:cNvPr id="3074" name="Picture 2" descr="Motivation and emotion/Book/2014/Stress inoculation - Wikiversity">
            <a:extLst>
              <a:ext uri="{FF2B5EF4-FFF2-40B4-BE49-F238E27FC236}">
                <a16:creationId xmlns:a16="http://schemas.microsoft.com/office/drawing/2014/main" id="{21146910-ECCB-4D56-F0D1-ABE65C33D2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36847" y="4006404"/>
            <a:ext cx="5715000" cy="3954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8FBCB0F-6621-8193-A948-BFDBBDAE3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5663"/>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78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F966-4264-48E9-A52F-66595B1BEAE1}"/>
              </a:ext>
            </a:extLst>
          </p:cNvPr>
          <p:cNvSpPr>
            <a:spLocks noGrp="1"/>
          </p:cNvSpPr>
          <p:nvPr>
            <p:ph type="title"/>
          </p:nvPr>
        </p:nvSpPr>
        <p:spPr>
          <a:xfrm>
            <a:off x="1" y="231052"/>
            <a:ext cx="4912520" cy="2128880"/>
          </a:xfrm>
        </p:spPr>
        <p:txBody>
          <a:bodyPr vert="horz" lIns="109728" tIns="54864" rIns="109728" bIns="54864" rtlCol="0" anchor="b">
            <a:normAutofit/>
          </a:bodyPr>
          <a:lstStyle/>
          <a:p>
            <a:r>
              <a:rPr lang="en-US" sz="4800" dirty="0"/>
              <a:t>What to Communicate - SITREPS</a:t>
            </a:r>
          </a:p>
        </p:txBody>
      </p:sp>
      <p:pic>
        <p:nvPicPr>
          <p:cNvPr id="6" name="Picture 5">
            <a:extLst>
              <a:ext uri="{FF2B5EF4-FFF2-40B4-BE49-F238E27FC236}">
                <a16:creationId xmlns:a16="http://schemas.microsoft.com/office/drawing/2014/main" id="{F4D4DCC2-BE39-48AA-BB00-667FFF3C7E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6693" y="1592837"/>
            <a:ext cx="7005451" cy="5043926"/>
          </a:xfrm>
          <a:prstGeom prst="rect">
            <a:avLst/>
          </a:prstGeom>
        </p:spPr>
      </p:pic>
      <p:pic>
        <p:nvPicPr>
          <p:cNvPr id="8" name="Content Placeholder 7">
            <a:extLst>
              <a:ext uri="{FF2B5EF4-FFF2-40B4-BE49-F238E27FC236}">
                <a16:creationId xmlns:a16="http://schemas.microsoft.com/office/drawing/2014/main" id="{E2AA6BAE-8757-43B3-9EA6-D7AC2520E808}"/>
              </a:ext>
            </a:extLst>
          </p:cNvPr>
          <p:cNvPicPr>
            <a:picLocks noGrp="1" noChangeAspect="1"/>
          </p:cNvPicPr>
          <p:nvPr>
            <p:ph sz="half" idx="2"/>
          </p:nvPr>
        </p:nvPicPr>
        <p:blipFill>
          <a:blip r:embed="rId4"/>
          <a:stretch>
            <a:fillRect/>
          </a:stretch>
        </p:blipFill>
        <p:spPr>
          <a:xfrm>
            <a:off x="6835140" y="2359932"/>
            <a:ext cx="7679803" cy="5183868"/>
          </a:xfrm>
          <a:prstGeom prst="rect">
            <a:avLst/>
          </a:prstGeom>
        </p:spPr>
      </p:pic>
      <p:pic>
        <p:nvPicPr>
          <p:cNvPr id="10" name="Picture 9">
            <a:extLst>
              <a:ext uri="{FF2B5EF4-FFF2-40B4-BE49-F238E27FC236}">
                <a16:creationId xmlns:a16="http://schemas.microsoft.com/office/drawing/2014/main" id="{A9E8293F-2416-4490-B1A1-2FAFF5D953FA}"/>
              </a:ext>
            </a:extLst>
          </p:cNvPr>
          <p:cNvPicPr>
            <a:picLocks noChangeAspect="1"/>
          </p:cNvPicPr>
          <p:nvPr/>
        </p:nvPicPr>
        <p:blipFill>
          <a:blip r:embed="rId5"/>
          <a:stretch>
            <a:fillRect/>
          </a:stretch>
        </p:blipFill>
        <p:spPr>
          <a:xfrm>
            <a:off x="5716693" y="742824"/>
            <a:ext cx="8323231" cy="7255724"/>
          </a:xfrm>
          <a:prstGeom prst="rect">
            <a:avLst/>
          </a:prstGeom>
        </p:spPr>
      </p:pic>
      <p:pic>
        <p:nvPicPr>
          <p:cNvPr id="3" name="Picture 2">
            <a:extLst>
              <a:ext uri="{FF2B5EF4-FFF2-40B4-BE49-F238E27FC236}">
                <a16:creationId xmlns:a16="http://schemas.microsoft.com/office/drawing/2014/main" id="{DF8E192D-0D53-D498-8877-CF453B878F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3977" y="2359933"/>
            <a:ext cx="5589854" cy="4541756"/>
          </a:xfrm>
          <a:prstGeom prst="rect">
            <a:avLst/>
          </a:prstGeom>
          <a:effectLst/>
        </p:spPr>
      </p:pic>
      <p:sp>
        <p:nvSpPr>
          <p:cNvPr id="4" name="Oval 3">
            <a:extLst>
              <a:ext uri="{FF2B5EF4-FFF2-40B4-BE49-F238E27FC236}">
                <a16:creationId xmlns:a16="http://schemas.microsoft.com/office/drawing/2014/main" id="{781EE743-2F6F-4D82-BB3F-970F68D37247}"/>
              </a:ext>
            </a:extLst>
          </p:cNvPr>
          <p:cNvSpPr/>
          <p:nvPr/>
        </p:nvSpPr>
        <p:spPr>
          <a:xfrm>
            <a:off x="926085"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5" name="Oval 4">
            <a:extLst>
              <a:ext uri="{FF2B5EF4-FFF2-40B4-BE49-F238E27FC236}">
                <a16:creationId xmlns:a16="http://schemas.microsoft.com/office/drawing/2014/main" id="{99793408-CAA8-FBAB-EEEC-43B38CED7BC7}"/>
              </a:ext>
            </a:extLst>
          </p:cNvPr>
          <p:cNvSpPr/>
          <p:nvPr/>
        </p:nvSpPr>
        <p:spPr>
          <a:xfrm>
            <a:off x="2025824"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7" name="Oval 6">
            <a:extLst>
              <a:ext uri="{FF2B5EF4-FFF2-40B4-BE49-F238E27FC236}">
                <a16:creationId xmlns:a16="http://schemas.microsoft.com/office/drawing/2014/main" id="{BF5941B6-095B-ABED-667C-21E55E751C12}"/>
              </a:ext>
            </a:extLst>
          </p:cNvPr>
          <p:cNvSpPr/>
          <p:nvPr/>
        </p:nvSpPr>
        <p:spPr>
          <a:xfrm>
            <a:off x="3007453" y="3398304"/>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Tree>
    <p:extLst>
      <p:ext uri="{BB962C8B-B14F-4D97-AF65-F5344CB8AC3E}">
        <p14:creationId xmlns:p14="http://schemas.microsoft.com/office/powerpoint/2010/main" val="2589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xit" presetSubtype="21" fill="hold" grpId="1" nodeType="with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8762" y="845446"/>
            <a:ext cx="7841170" cy="3425438"/>
          </a:xfrm>
        </p:spPr>
      </p:pic>
      <p:sp>
        <p:nvSpPr>
          <p:cNvPr id="9" name="Plassholder for innhold 2"/>
          <p:cNvSpPr txBox="1">
            <a:spLocks/>
          </p:cNvSpPr>
          <p:nvPr/>
        </p:nvSpPr>
        <p:spPr>
          <a:xfrm>
            <a:off x="528762" y="440131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How </a:t>
            </a:r>
            <a:r>
              <a:rPr lang="nb-NO" sz="3360" dirty="0" err="1">
                <a:solidFill>
                  <a:srgbClr val="000000"/>
                </a:solidFill>
                <a:latin typeface="Arial" charset="0"/>
                <a:ea typeface="Arial" charset="0"/>
                <a:cs typeface="Arial" charset="0"/>
              </a:rPr>
              <a:t>critical</a:t>
            </a:r>
            <a:r>
              <a:rPr lang="nb-NO" sz="3360" dirty="0">
                <a:solidFill>
                  <a:srgbClr val="000000"/>
                </a:solidFill>
                <a:latin typeface="Arial" charset="0"/>
                <a:ea typeface="Arial" charset="0"/>
                <a:cs typeface="Arial" charset="0"/>
              </a:rPr>
              <a:t> is </a:t>
            </a:r>
            <a:r>
              <a:rPr lang="nb-NO" sz="3360" dirty="0" err="1">
                <a:solidFill>
                  <a:srgbClr val="000000"/>
                </a:solidFill>
                <a:latin typeface="Arial" charset="0"/>
                <a:ea typeface="Arial" charset="0"/>
                <a:cs typeface="Arial" charset="0"/>
              </a:rPr>
              <a:t>the</a:t>
            </a:r>
            <a:r>
              <a:rPr lang="nb-NO" sz="3360" dirty="0">
                <a:solidFill>
                  <a:srgbClr val="000000"/>
                </a:solidFill>
                <a:latin typeface="Arial" charset="0"/>
                <a:ea typeface="Arial" charset="0"/>
                <a:cs typeface="Arial" charset="0"/>
              </a:rPr>
              <a:t> system?</a:t>
            </a:r>
            <a:endParaRPr lang="en-US" sz="3360" dirty="0">
              <a:solidFill>
                <a:srgbClr val="000000"/>
              </a:solidFill>
              <a:latin typeface="Arial" charset="0"/>
              <a:ea typeface="Arial" charset="0"/>
              <a:cs typeface="Arial" charset="0"/>
            </a:endParaRPr>
          </a:p>
        </p:txBody>
      </p:sp>
      <p:sp>
        <p:nvSpPr>
          <p:cNvPr id="10" name="Plassholder for innhold 2"/>
          <p:cNvSpPr txBox="1">
            <a:spLocks/>
          </p:cNvSpPr>
          <p:nvPr/>
        </p:nvSpPr>
        <p:spPr>
          <a:xfrm>
            <a:off x="711642" y="218826"/>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err="1">
                <a:solidFill>
                  <a:srgbClr val="000000"/>
                </a:solidFill>
                <a:latin typeface="Arial" charset="0"/>
                <a:ea typeface="Arial" charset="0"/>
                <a:cs typeface="Arial" charset="0"/>
              </a:rPr>
              <a:t>Where</a:t>
            </a:r>
            <a:r>
              <a:rPr lang="nb-NO" sz="3360" dirty="0">
                <a:solidFill>
                  <a:srgbClr val="000000"/>
                </a:solidFill>
                <a:latin typeface="Arial" charset="0"/>
                <a:ea typeface="Arial" charset="0"/>
                <a:cs typeface="Arial" charset="0"/>
              </a:rPr>
              <a:t> in </a:t>
            </a:r>
            <a:r>
              <a:rPr lang="nb-NO" sz="3360" dirty="0" err="1">
                <a:solidFill>
                  <a:srgbClr val="000000"/>
                </a:solidFill>
                <a:latin typeface="Arial" charset="0"/>
                <a:ea typeface="Arial" charset="0"/>
                <a:cs typeface="Arial" charset="0"/>
              </a:rPr>
              <a:t>the</a:t>
            </a:r>
            <a:r>
              <a:rPr lang="nb-NO" sz="3360" dirty="0">
                <a:solidFill>
                  <a:srgbClr val="000000"/>
                </a:solidFill>
                <a:latin typeface="Arial" charset="0"/>
                <a:ea typeface="Arial" charset="0"/>
                <a:cs typeface="Arial" charset="0"/>
              </a:rPr>
              <a:t> Kill Chain is </a:t>
            </a:r>
            <a:r>
              <a:rPr lang="nb-NO" sz="3360" dirty="0" err="1">
                <a:solidFill>
                  <a:srgbClr val="000000"/>
                </a:solidFill>
                <a:latin typeface="Arial" charset="0"/>
                <a:ea typeface="Arial" charset="0"/>
                <a:cs typeface="Arial" charset="0"/>
              </a:rPr>
              <a:t>attack</a:t>
            </a:r>
            <a:r>
              <a:rPr lang="nb-NO" sz="3360" dirty="0">
                <a:solidFill>
                  <a:srgbClr val="000000"/>
                </a:solidFill>
                <a:latin typeface="Arial" charset="0"/>
                <a:ea typeface="Arial" charset="0"/>
                <a:cs typeface="Arial" charset="0"/>
              </a:rPr>
              <a:t> 1?</a:t>
            </a:r>
            <a:endParaRPr lang="en-US" sz="3360" dirty="0">
              <a:solidFill>
                <a:srgbClr val="000000"/>
              </a:solidFill>
              <a:latin typeface="Arial" charset="0"/>
              <a:ea typeface="Arial" charset="0"/>
              <a:cs typeface="Arial" charset="0"/>
            </a:endParaRPr>
          </a:p>
        </p:txBody>
      </p:sp>
      <p:pic>
        <p:nvPicPr>
          <p:cNvPr id="12" name="Bild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8259" y="1158755"/>
            <a:ext cx="3582204" cy="1827286"/>
          </a:xfrm>
          <a:prstGeom prst="rect">
            <a:avLst/>
          </a:prstGeom>
        </p:spPr>
      </p:pic>
      <p:sp>
        <p:nvSpPr>
          <p:cNvPr id="13" name="Plassholder for innhold 2"/>
          <p:cNvSpPr txBox="1">
            <a:spLocks/>
          </p:cNvSpPr>
          <p:nvPr/>
        </p:nvSpPr>
        <p:spPr>
          <a:xfrm>
            <a:off x="528762" y="580456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How severe was </a:t>
            </a:r>
            <a:r>
              <a:rPr lang="nb-NO" sz="3360" dirty="0" err="1">
                <a:solidFill>
                  <a:srgbClr val="000000"/>
                </a:solidFill>
                <a:latin typeface="Arial" charset="0"/>
                <a:ea typeface="Arial" charset="0"/>
                <a:cs typeface="Arial" charset="0"/>
              </a:rPr>
              <a:t>the</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attack</a:t>
            </a:r>
            <a:r>
              <a:rPr lang="nb-NO" sz="3360" dirty="0">
                <a:solidFill>
                  <a:srgbClr val="000000"/>
                </a:solidFill>
                <a:latin typeface="Arial" charset="0"/>
                <a:ea typeface="Arial" charset="0"/>
                <a:cs typeface="Arial" charset="0"/>
              </a:rPr>
              <a:t>? </a:t>
            </a:r>
            <a:endParaRPr lang="en-US" sz="3360" dirty="0">
              <a:solidFill>
                <a:srgbClr val="000000"/>
              </a:solidFill>
              <a:latin typeface="Arial" charset="0"/>
              <a:ea typeface="Arial" charset="0"/>
              <a:cs typeface="Arial" charset="0"/>
            </a:endParaRPr>
          </a:p>
        </p:txBody>
      </p:sp>
      <p:pic>
        <p:nvPicPr>
          <p:cNvPr id="14" name="Bild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8762" y="5047514"/>
            <a:ext cx="9860280" cy="731520"/>
          </a:xfrm>
          <a:prstGeom prst="rect">
            <a:avLst/>
          </a:prstGeom>
        </p:spPr>
      </p:pic>
      <p:pic>
        <p:nvPicPr>
          <p:cNvPr id="15" name="Bild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1642" y="6622392"/>
            <a:ext cx="9921240" cy="853440"/>
          </a:xfrm>
          <a:prstGeom prst="rect">
            <a:avLst/>
          </a:prstGeom>
        </p:spPr>
      </p:pic>
    </p:spTree>
    <p:extLst>
      <p:ext uri="{BB962C8B-B14F-4D97-AF65-F5344CB8AC3E}">
        <p14:creationId xmlns:p14="http://schemas.microsoft.com/office/powerpoint/2010/main" val="2651977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28762" y="218827"/>
            <a:ext cx="12618720" cy="7764282"/>
          </a:xfrm>
        </p:spPr>
        <p:txBody>
          <a:bodyPr/>
          <a:lstStyle/>
          <a:p>
            <a:pPr marL="0" indent="0">
              <a:buNone/>
            </a:pPr>
            <a:r>
              <a:rPr lang="nb-NO" dirty="0" err="1">
                <a:latin typeface="Arial" charset="0"/>
                <a:ea typeface="Arial" charset="0"/>
                <a:cs typeface="Arial" charset="0"/>
              </a:rPr>
              <a:t>Describe</a:t>
            </a:r>
            <a:r>
              <a:rPr lang="nb-NO" dirty="0">
                <a:latin typeface="Arial" charset="0"/>
                <a:ea typeface="Arial" charset="0"/>
                <a:cs typeface="Arial" charset="0"/>
              </a:rPr>
              <a:t> </a:t>
            </a:r>
            <a:r>
              <a:rPr lang="nb-NO" dirty="0" err="1">
                <a:latin typeface="Arial" charset="0"/>
                <a:ea typeface="Arial" charset="0"/>
                <a:cs typeface="Arial" charset="0"/>
              </a:rPr>
              <a:t>the</a:t>
            </a:r>
            <a:r>
              <a:rPr lang="nb-NO" dirty="0">
                <a:latin typeface="Arial" charset="0"/>
                <a:ea typeface="Arial" charset="0"/>
                <a:cs typeface="Arial" charset="0"/>
              </a:rPr>
              <a:t> </a:t>
            </a:r>
            <a:r>
              <a:rPr lang="nb-NO" dirty="0" err="1">
                <a:latin typeface="Arial" charset="0"/>
                <a:ea typeface="Arial" charset="0"/>
                <a:cs typeface="Arial" charset="0"/>
              </a:rPr>
              <a:t>activity</a:t>
            </a:r>
            <a:r>
              <a:rPr lang="nb-NO" dirty="0">
                <a:latin typeface="Arial" charset="0"/>
                <a:ea typeface="Arial" charset="0"/>
                <a:cs typeface="Arial" charset="0"/>
              </a:rPr>
              <a:t> </a:t>
            </a:r>
            <a:r>
              <a:rPr lang="nb-NO" dirty="0" err="1">
                <a:latin typeface="Arial" charset="0"/>
                <a:ea typeface="Arial" charset="0"/>
                <a:cs typeface="Arial" charset="0"/>
              </a:rPr>
              <a:t>you</a:t>
            </a:r>
            <a:r>
              <a:rPr lang="nb-NO" dirty="0">
                <a:latin typeface="Arial" charset="0"/>
                <a:ea typeface="Arial" charset="0"/>
                <a:cs typeface="Arial" charset="0"/>
              </a:rPr>
              <a:t> </a:t>
            </a:r>
            <a:r>
              <a:rPr lang="nb-NO" dirty="0" err="1">
                <a:latin typeface="Arial" charset="0"/>
                <a:ea typeface="Arial" charset="0"/>
                <a:cs typeface="Arial" charset="0"/>
              </a:rPr>
              <a:t>saw</a:t>
            </a:r>
            <a:r>
              <a:rPr lang="nb-NO" dirty="0">
                <a:latin typeface="Arial" charset="0"/>
                <a:ea typeface="Arial" charset="0"/>
                <a:cs typeface="Arial" charset="0"/>
              </a:rPr>
              <a:t> (</a:t>
            </a:r>
            <a:r>
              <a:rPr lang="nb-NO" dirty="0" err="1">
                <a:latin typeface="Arial" charset="0"/>
                <a:ea typeface="Arial" charset="0"/>
                <a:cs typeface="Arial" charset="0"/>
              </a:rPr>
              <a:t>specific</a:t>
            </a:r>
            <a:r>
              <a:rPr lang="nb-NO" dirty="0">
                <a:latin typeface="Arial" charset="0"/>
                <a:ea typeface="Arial" charset="0"/>
                <a:cs typeface="Arial" charset="0"/>
              </a:rPr>
              <a:t> </a:t>
            </a:r>
            <a:r>
              <a:rPr lang="nb-NO" dirty="0" err="1">
                <a:latin typeface="Arial" charset="0"/>
                <a:ea typeface="Arial" charset="0"/>
                <a:cs typeface="Arial" charset="0"/>
              </a:rPr>
              <a:t>but</a:t>
            </a:r>
            <a:r>
              <a:rPr lang="nb-NO" dirty="0">
                <a:latin typeface="Arial" charset="0"/>
                <a:ea typeface="Arial" charset="0"/>
                <a:cs typeface="Arial" charset="0"/>
              </a:rPr>
              <a:t> not </a:t>
            </a:r>
            <a:r>
              <a:rPr lang="nb-NO" dirty="0" err="1">
                <a:latin typeface="Arial" charset="0"/>
                <a:ea typeface="Arial" charset="0"/>
                <a:cs typeface="Arial" charset="0"/>
              </a:rPr>
              <a:t>overly</a:t>
            </a:r>
            <a:r>
              <a:rPr lang="nb-NO" dirty="0">
                <a:latin typeface="Arial" charset="0"/>
                <a:ea typeface="Arial" charset="0"/>
                <a:cs typeface="Arial" charset="0"/>
              </a:rPr>
              <a:t> </a:t>
            </a:r>
            <a:r>
              <a:rPr lang="nb-NO" dirty="0" err="1">
                <a:latin typeface="Arial" charset="0"/>
                <a:ea typeface="Arial" charset="0"/>
                <a:cs typeface="Arial" charset="0"/>
              </a:rPr>
              <a:t>detailed</a:t>
            </a:r>
            <a:r>
              <a:rPr lang="nb-NO" dirty="0">
                <a:latin typeface="Arial" charset="0"/>
                <a:ea typeface="Arial" charset="0"/>
                <a:cs typeface="Arial" charset="0"/>
              </a:rPr>
              <a:t>) </a:t>
            </a: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0" indent="0">
              <a:buNone/>
            </a:pPr>
            <a:r>
              <a:rPr lang="nb-NO" dirty="0" err="1">
                <a:latin typeface="Arial" charset="0"/>
                <a:ea typeface="Arial" charset="0"/>
                <a:cs typeface="Arial" charset="0"/>
              </a:rPr>
              <a:t>What</a:t>
            </a:r>
            <a:r>
              <a:rPr lang="nb-NO" dirty="0">
                <a:latin typeface="Arial" charset="0"/>
                <a:ea typeface="Arial" charset="0"/>
                <a:cs typeface="Arial" charset="0"/>
              </a:rPr>
              <a:t> type of </a:t>
            </a:r>
            <a:r>
              <a:rPr lang="nb-NO" dirty="0" err="1">
                <a:latin typeface="Arial" charset="0"/>
                <a:ea typeface="Arial" charset="0"/>
                <a:cs typeface="Arial" charset="0"/>
              </a:rPr>
              <a:t>incident</a:t>
            </a:r>
            <a:r>
              <a:rPr lang="nb-NO" dirty="0">
                <a:latin typeface="Arial" charset="0"/>
                <a:ea typeface="Arial" charset="0"/>
                <a:cs typeface="Arial" charset="0"/>
              </a:rPr>
              <a:t> do </a:t>
            </a:r>
            <a:r>
              <a:rPr lang="nb-NO" dirty="0" err="1">
                <a:latin typeface="Arial" charset="0"/>
                <a:ea typeface="Arial" charset="0"/>
                <a:cs typeface="Arial" charset="0"/>
              </a:rPr>
              <a:t>you</a:t>
            </a:r>
            <a:r>
              <a:rPr lang="nb-NO" dirty="0">
                <a:latin typeface="Arial" charset="0"/>
                <a:ea typeface="Arial" charset="0"/>
                <a:cs typeface="Arial" charset="0"/>
              </a:rPr>
              <a:t> </a:t>
            </a:r>
            <a:r>
              <a:rPr lang="nb-NO" dirty="0" err="1">
                <a:latin typeface="Arial" charset="0"/>
                <a:ea typeface="Arial" charset="0"/>
                <a:cs typeface="Arial" charset="0"/>
              </a:rPr>
              <a:t>think</a:t>
            </a:r>
            <a:r>
              <a:rPr lang="nb-NO" dirty="0">
                <a:latin typeface="Arial" charset="0"/>
                <a:ea typeface="Arial" charset="0"/>
                <a:cs typeface="Arial" charset="0"/>
              </a:rPr>
              <a:t> it was? </a:t>
            </a: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0" indent="0">
              <a:buNone/>
            </a:pPr>
            <a:r>
              <a:rPr lang="nb-NO" dirty="0">
                <a:latin typeface="Arial" charset="0"/>
                <a:ea typeface="Arial" charset="0"/>
                <a:cs typeface="Arial" charset="0"/>
              </a:rPr>
              <a:t>If </a:t>
            </a:r>
            <a:r>
              <a:rPr lang="nb-NO" dirty="0" err="1">
                <a:latin typeface="Arial" charset="0"/>
                <a:ea typeface="Arial" charset="0"/>
                <a:cs typeface="Arial" charset="0"/>
              </a:rPr>
              <a:t>you</a:t>
            </a:r>
            <a:r>
              <a:rPr lang="nb-NO" dirty="0">
                <a:latin typeface="Arial" charset="0"/>
                <a:ea typeface="Arial" charset="0"/>
                <a:cs typeface="Arial" charset="0"/>
              </a:rPr>
              <a:t> </a:t>
            </a:r>
            <a:r>
              <a:rPr lang="nb-NO" dirty="0" err="1">
                <a:latin typeface="Arial" charset="0"/>
                <a:ea typeface="Arial" charset="0"/>
                <a:cs typeface="Arial" charset="0"/>
              </a:rPr>
              <a:t>could</a:t>
            </a:r>
            <a:r>
              <a:rPr lang="nb-NO" dirty="0">
                <a:latin typeface="Arial" charset="0"/>
                <a:ea typeface="Arial" charset="0"/>
                <a:cs typeface="Arial" charset="0"/>
              </a:rPr>
              <a:t> </a:t>
            </a:r>
            <a:r>
              <a:rPr lang="nb-NO" dirty="0" err="1">
                <a:latin typeface="Arial" charset="0"/>
                <a:ea typeface="Arial" charset="0"/>
                <a:cs typeface="Arial" charset="0"/>
              </a:rPr>
              <a:t>suggest</a:t>
            </a:r>
            <a:r>
              <a:rPr lang="nb-NO" dirty="0">
                <a:latin typeface="Arial" charset="0"/>
                <a:ea typeface="Arial" charset="0"/>
                <a:cs typeface="Arial" charset="0"/>
              </a:rPr>
              <a:t> </a:t>
            </a:r>
            <a:r>
              <a:rPr lang="nb-NO" dirty="0" err="1">
                <a:latin typeface="Arial" charset="0"/>
                <a:ea typeface="Arial" charset="0"/>
                <a:cs typeface="Arial" charset="0"/>
              </a:rPr>
              <a:t>anything</a:t>
            </a:r>
            <a:r>
              <a:rPr lang="nb-NO" dirty="0">
                <a:latin typeface="Arial" charset="0"/>
                <a:ea typeface="Arial" charset="0"/>
                <a:cs typeface="Arial" charset="0"/>
              </a:rPr>
              <a:t> - </a:t>
            </a:r>
            <a:r>
              <a:rPr lang="nb-NO" dirty="0" err="1">
                <a:latin typeface="Arial" charset="0"/>
                <a:ea typeface="Arial" charset="0"/>
                <a:cs typeface="Arial" charset="0"/>
              </a:rPr>
              <a:t>which</a:t>
            </a:r>
            <a:r>
              <a:rPr lang="nb-NO" dirty="0">
                <a:latin typeface="Arial" charset="0"/>
                <a:ea typeface="Arial" charset="0"/>
                <a:cs typeface="Arial" charset="0"/>
              </a:rPr>
              <a:t> </a:t>
            </a:r>
            <a:r>
              <a:rPr lang="nb-NO" dirty="0" err="1">
                <a:latin typeface="Arial" charset="0"/>
                <a:ea typeface="Arial" charset="0"/>
                <a:cs typeface="Arial" charset="0"/>
              </a:rPr>
              <a:t>actions</a:t>
            </a:r>
            <a:r>
              <a:rPr lang="nb-NO" dirty="0">
                <a:latin typeface="Arial" charset="0"/>
                <a:ea typeface="Arial" charset="0"/>
                <a:cs typeface="Arial" charset="0"/>
              </a:rPr>
              <a:t> </a:t>
            </a:r>
            <a:r>
              <a:rPr lang="nb-NO" dirty="0" err="1">
                <a:latin typeface="Arial" charset="0"/>
                <a:ea typeface="Arial" charset="0"/>
                <a:cs typeface="Arial" charset="0"/>
              </a:rPr>
              <a:t>should</a:t>
            </a:r>
            <a:r>
              <a:rPr lang="nb-NO" dirty="0">
                <a:latin typeface="Arial" charset="0"/>
                <a:ea typeface="Arial" charset="0"/>
                <a:cs typeface="Arial" charset="0"/>
              </a:rPr>
              <a:t> be done? </a:t>
            </a:r>
            <a:br>
              <a:rPr lang="nb-NO" dirty="0">
                <a:latin typeface="Arial" charset="0"/>
                <a:ea typeface="Arial" charset="0"/>
                <a:cs typeface="Arial" charset="0"/>
              </a:rPr>
            </a:br>
            <a:endParaRPr lang="en-US" dirty="0">
              <a:latin typeface="Arial" charset="0"/>
              <a:ea typeface="Arial" charset="0"/>
              <a:cs typeface="Arial" charset="0"/>
            </a:endParaRPr>
          </a:p>
        </p:txBody>
      </p:sp>
      <p:grpSp>
        <p:nvGrpSpPr>
          <p:cNvPr id="7" name="Gruppe 6"/>
          <p:cNvGrpSpPr/>
          <p:nvPr/>
        </p:nvGrpSpPr>
        <p:grpSpPr>
          <a:xfrm>
            <a:off x="683812" y="826936"/>
            <a:ext cx="13421802" cy="6666215"/>
            <a:chOff x="569843" y="689113"/>
            <a:chExt cx="11184835" cy="5555179"/>
          </a:xfrm>
        </p:grpSpPr>
        <p:sp>
          <p:nvSpPr>
            <p:cNvPr id="4" name="Ramme 3"/>
            <p:cNvSpPr/>
            <p:nvPr/>
          </p:nvSpPr>
          <p:spPr>
            <a:xfrm>
              <a:off x="569843" y="689113"/>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sp>
          <p:nvSpPr>
            <p:cNvPr id="5" name="Ramme 4"/>
            <p:cNvSpPr/>
            <p:nvPr/>
          </p:nvSpPr>
          <p:spPr>
            <a:xfrm>
              <a:off x="569843" y="2708481"/>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sp>
          <p:nvSpPr>
            <p:cNvPr id="6" name="Ramme 5"/>
            <p:cNvSpPr/>
            <p:nvPr/>
          </p:nvSpPr>
          <p:spPr>
            <a:xfrm>
              <a:off x="569843" y="4826310"/>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grpSp>
      <p:pic>
        <p:nvPicPr>
          <p:cNvPr id="2" name="Picture 1">
            <a:extLst>
              <a:ext uri="{FF2B5EF4-FFF2-40B4-BE49-F238E27FC236}">
                <a16:creationId xmlns:a16="http://schemas.microsoft.com/office/drawing/2014/main" id="{62AD3FA7-2B5A-83EB-A98F-05972AE5F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7488" y="7188403"/>
            <a:ext cx="5512303" cy="1402814"/>
          </a:xfrm>
          <a:prstGeom prst="rect">
            <a:avLst/>
          </a:prstGeom>
        </p:spPr>
      </p:pic>
      <p:sp>
        <p:nvSpPr>
          <p:cNvPr id="8" name="Oval 7">
            <a:extLst>
              <a:ext uri="{FF2B5EF4-FFF2-40B4-BE49-F238E27FC236}">
                <a16:creationId xmlns:a16="http://schemas.microsoft.com/office/drawing/2014/main" id="{F4343CE9-8995-AEBC-B46C-6E22B2F0F636}"/>
              </a:ext>
            </a:extLst>
          </p:cNvPr>
          <p:cNvSpPr/>
          <p:nvPr/>
        </p:nvSpPr>
        <p:spPr>
          <a:xfrm>
            <a:off x="864108" y="932688"/>
            <a:ext cx="2921508" cy="14776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nb-NO" sz="8640" dirty="0">
                <a:solidFill>
                  <a:srgbClr val="FFFFFF"/>
                </a:solidFill>
                <a:latin typeface="Verdana"/>
              </a:rPr>
              <a:t>L1</a:t>
            </a:r>
          </a:p>
        </p:txBody>
      </p:sp>
      <p:sp>
        <p:nvSpPr>
          <p:cNvPr id="9" name="Oval 8">
            <a:extLst>
              <a:ext uri="{FF2B5EF4-FFF2-40B4-BE49-F238E27FC236}">
                <a16:creationId xmlns:a16="http://schemas.microsoft.com/office/drawing/2014/main" id="{533472C9-3F7B-C3B3-4D7F-1A0B37B7558B}"/>
              </a:ext>
            </a:extLst>
          </p:cNvPr>
          <p:cNvSpPr/>
          <p:nvPr/>
        </p:nvSpPr>
        <p:spPr>
          <a:xfrm>
            <a:off x="3474720" y="3362130"/>
            <a:ext cx="2921508" cy="1477673"/>
          </a:xfrm>
          <a:prstGeom prst="ellipse">
            <a:avLst/>
          </a:prstGeom>
          <a:solidFill>
            <a:srgbClr val="8E5677"/>
          </a:solidFill>
          <a:ln>
            <a:solidFill>
              <a:srgbClr val="A12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nb-NO" sz="8640" dirty="0">
                <a:solidFill>
                  <a:srgbClr val="FFFFFF"/>
                </a:solidFill>
                <a:latin typeface="Verdana"/>
              </a:rPr>
              <a:t>L2</a:t>
            </a:r>
          </a:p>
        </p:txBody>
      </p:sp>
      <p:sp>
        <p:nvSpPr>
          <p:cNvPr id="10" name="Oval 9">
            <a:extLst>
              <a:ext uri="{FF2B5EF4-FFF2-40B4-BE49-F238E27FC236}">
                <a16:creationId xmlns:a16="http://schemas.microsoft.com/office/drawing/2014/main" id="{938CCD3E-FAC7-88FA-8E7A-AA2C8DC7865A}"/>
              </a:ext>
            </a:extLst>
          </p:cNvPr>
          <p:cNvSpPr/>
          <p:nvPr/>
        </p:nvSpPr>
        <p:spPr>
          <a:xfrm>
            <a:off x="6519672" y="5924992"/>
            <a:ext cx="2921508" cy="1477673"/>
          </a:xfrm>
          <a:prstGeom prst="ellipse">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nb-NO" sz="8640" dirty="0">
                <a:solidFill>
                  <a:srgbClr val="FFFFFF"/>
                </a:solidFill>
                <a:latin typeface="Verdana"/>
              </a:rPr>
              <a:t>L3</a:t>
            </a:r>
          </a:p>
        </p:txBody>
      </p:sp>
    </p:spTree>
    <p:extLst>
      <p:ext uri="{BB962C8B-B14F-4D97-AF65-F5344CB8AC3E}">
        <p14:creationId xmlns:p14="http://schemas.microsoft.com/office/powerpoint/2010/main" val="21011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txBox="1">
            <a:spLocks/>
          </p:cNvSpPr>
          <p:nvPr/>
        </p:nvSpPr>
        <p:spPr>
          <a:xfrm>
            <a:off x="387854" y="34474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How </a:t>
            </a:r>
            <a:r>
              <a:rPr lang="nb-NO" sz="3360" dirty="0" err="1">
                <a:solidFill>
                  <a:srgbClr val="000000"/>
                </a:solidFill>
                <a:latin typeface="Arial" charset="0"/>
                <a:ea typeface="Arial" charset="0"/>
                <a:cs typeface="Arial" charset="0"/>
              </a:rPr>
              <a:t>high</a:t>
            </a:r>
            <a:r>
              <a:rPr lang="nb-NO" sz="3360" dirty="0">
                <a:solidFill>
                  <a:srgbClr val="000000"/>
                </a:solidFill>
                <a:latin typeface="Arial" charset="0"/>
                <a:ea typeface="Arial" charset="0"/>
                <a:cs typeface="Arial" charset="0"/>
              </a:rPr>
              <a:t> is </a:t>
            </a:r>
            <a:r>
              <a:rPr lang="nb-NO" sz="3360" dirty="0" err="1">
                <a:solidFill>
                  <a:srgbClr val="000000"/>
                </a:solidFill>
                <a:latin typeface="Arial" charset="0"/>
                <a:ea typeface="Arial" charset="0"/>
                <a:cs typeface="Arial" charset="0"/>
              </a:rPr>
              <a:t>the</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quality</a:t>
            </a:r>
            <a:r>
              <a:rPr lang="nb-NO" sz="3360" dirty="0">
                <a:solidFill>
                  <a:srgbClr val="000000"/>
                </a:solidFill>
                <a:latin typeface="Arial" charset="0"/>
                <a:ea typeface="Arial" charset="0"/>
                <a:cs typeface="Arial" charset="0"/>
              </a:rPr>
              <a:t>/</a:t>
            </a:r>
            <a:r>
              <a:rPr lang="nb-NO" sz="3360" dirty="0" err="1">
                <a:solidFill>
                  <a:srgbClr val="000000"/>
                </a:solidFill>
                <a:latin typeface="Arial" charset="0"/>
                <a:ea typeface="Arial" charset="0"/>
                <a:cs typeface="Arial" charset="0"/>
              </a:rPr>
              <a:t>trustworthiness</a:t>
            </a:r>
            <a:r>
              <a:rPr lang="nb-NO" sz="3360" dirty="0">
                <a:solidFill>
                  <a:srgbClr val="000000"/>
                </a:solidFill>
                <a:latin typeface="Arial" charset="0"/>
                <a:ea typeface="Arial" charset="0"/>
                <a:cs typeface="Arial" charset="0"/>
              </a:rPr>
              <a:t> of </a:t>
            </a:r>
            <a:r>
              <a:rPr lang="nb-NO" sz="3360" dirty="0" err="1">
                <a:solidFill>
                  <a:srgbClr val="000000"/>
                </a:solidFill>
                <a:latin typeface="Arial" charset="0"/>
                <a:ea typeface="Arial" charset="0"/>
                <a:cs typeface="Arial" charset="0"/>
              </a:rPr>
              <a:t>your</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threat</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information</a:t>
            </a:r>
            <a:r>
              <a:rPr lang="nb-NO" sz="3360" dirty="0">
                <a:solidFill>
                  <a:srgbClr val="000000"/>
                </a:solidFill>
                <a:latin typeface="Arial" charset="0"/>
                <a:ea typeface="Arial" charset="0"/>
                <a:cs typeface="Arial" charset="0"/>
              </a:rPr>
              <a:t>?</a:t>
            </a:r>
            <a:endParaRPr lang="en-US" sz="3360" dirty="0">
              <a:solidFill>
                <a:srgbClr val="000000"/>
              </a:solidFill>
              <a:latin typeface="Arial" charset="0"/>
              <a:ea typeface="Arial" charset="0"/>
              <a:cs typeface="Arial" charset="0"/>
            </a:endParaRPr>
          </a:p>
        </p:txBody>
      </p:sp>
      <p:pic>
        <p:nvPicPr>
          <p:cNvPr id="5" name="Bil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854" y="971363"/>
            <a:ext cx="9692640" cy="76200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894" y="2705724"/>
            <a:ext cx="9753600" cy="731520"/>
          </a:xfrm>
          <a:prstGeom prst="rect">
            <a:avLst/>
          </a:prstGeom>
        </p:spPr>
      </p:pic>
      <p:sp>
        <p:nvSpPr>
          <p:cNvPr id="7" name="Plassholder for innhold 2"/>
          <p:cNvSpPr txBox="1">
            <a:spLocks/>
          </p:cNvSpPr>
          <p:nvPr/>
        </p:nvSpPr>
        <p:spPr>
          <a:xfrm>
            <a:off x="387854" y="188123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How </a:t>
            </a:r>
            <a:r>
              <a:rPr lang="nb-NO" sz="3360" dirty="0" err="1">
                <a:solidFill>
                  <a:srgbClr val="000000"/>
                </a:solidFill>
                <a:latin typeface="Arial" charset="0"/>
                <a:ea typeface="Arial" charset="0"/>
                <a:cs typeface="Arial" charset="0"/>
              </a:rPr>
              <a:t>urgent</a:t>
            </a:r>
            <a:r>
              <a:rPr lang="nb-NO" sz="3360" dirty="0">
                <a:solidFill>
                  <a:srgbClr val="000000"/>
                </a:solidFill>
                <a:latin typeface="Arial" charset="0"/>
                <a:ea typeface="Arial" charset="0"/>
                <a:cs typeface="Arial" charset="0"/>
              </a:rPr>
              <a:t> is it to </a:t>
            </a:r>
            <a:r>
              <a:rPr lang="nb-NO" sz="3360" dirty="0" err="1">
                <a:solidFill>
                  <a:srgbClr val="000000"/>
                </a:solidFill>
                <a:latin typeface="Arial" charset="0"/>
                <a:ea typeface="Arial" charset="0"/>
                <a:cs typeface="Arial" charset="0"/>
              </a:rPr>
              <a:t>take</a:t>
            </a:r>
            <a:r>
              <a:rPr lang="nb-NO" sz="3360" dirty="0">
                <a:solidFill>
                  <a:srgbClr val="000000"/>
                </a:solidFill>
                <a:latin typeface="Arial" charset="0"/>
                <a:ea typeface="Arial" charset="0"/>
                <a:cs typeface="Arial" charset="0"/>
              </a:rPr>
              <a:t> action?</a:t>
            </a:r>
            <a:endParaRPr lang="en-US" sz="3360" dirty="0">
              <a:solidFill>
                <a:srgbClr val="000000"/>
              </a:solidFill>
              <a:latin typeface="Arial" charset="0"/>
              <a:ea typeface="Arial" charset="0"/>
              <a:cs typeface="Arial" charset="0"/>
            </a:endParaRPr>
          </a:p>
        </p:txBody>
      </p:sp>
      <p:sp>
        <p:nvSpPr>
          <p:cNvPr id="8" name="Plassholder for innhold 2"/>
          <p:cNvSpPr txBox="1">
            <a:spLocks/>
          </p:cNvSpPr>
          <p:nvPr/>
        </p:nvSpPr>
        <p:spPr>
          <a:xfrm>
            <a:off x="326894" y="3635115"/>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How </a:t>
            </a:r>
            <a:r>
              <a:rPr lang="nb-NO" sz="3360" dirty="0" err="1">
                <a:solidFill>
                  <a:srgbClr val="000000"/>
                </a:solidFill>
                <a:latin typeface="Arial" charset="0"/>
                <a:ea typeface="Arial" charset="0"/>
                <a:cs typeface="Arial" charset="0"/>
              </a:rPr>
              <a:t>confident</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are</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you</a:t>
            </a:r>
            <a:r>
              <a:rPr lang="nb-NO" sz="3360" dirty="0">
                <a:solidFill>
                  <a:srgbClr val="000000"/>
                </a:solidFill>
                <a:latin typeface="Arial" charset="0"/>
                <a:ea typeface="Arial" charset="0"/>
                <a:cs typeface="Arial" charset="0"/>
              </a:rPr>
              <a:t> in </a:t>
            </a:r>
            <a:r>
              <a:rPr lang="nb-NO" sz="3360" dirty="0" err="1">
                <a:solidFill>
                  <a:srgbClr val="000000"/>
                </a:solidFill>
                <a:latin typeface="Arial" charset="0"/>
                <a:ea typeface="Arial" charset="0"/>
                <a:cs typeface="Arial" charset="0"/>
              </a:rPr>
              <a:t>the</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descriptions</a:t>
            </a:r>
            <a:r>
              <a:rPr lang="nb-NO" sz="3360" dirty="0">
                <a:solidFill>
                  <a:srgbClr val="000000"/>
                </a:solidFill>
                <a:latin typeface="Arial" charset="0"/>
                <a:ea typeface="Arial" charset="0"/>
                <a:cs typeface="Arial" charset="0"/>
              </a:rPr>
              <a:t> </a:t>
            </a:r>
            <a:r>
              <a:rPr lang="nb-NO" sz="3360" dirty="0" err="1">
                <a:solidFill>
                  <a:srgbClr val="000000"/>
                </a:solidFill>
                <a:latin typeface="Arial" charset="0"/>
                <a:ea typeface="Arial" charset="0"/>
                <a:cs typeface="Arial" charset="0"/>
              </a:rPr>
              <a:t>above</a:t>
            </a:r>
            <a:r>
              <a:rPr lang="nb-NO" sz="3360" dirty="0">
                <a:solidFill>
                  <a:srgbClr val="000000"/>
                </a:solidFill>
                <a:latin typeface="Arial" charset="0"/>
                <a:ea typeface="Arial" charset="0"/>
                <a:cs typeface="Arial" charset="0"/>
              </a:rPr>
              <a:t> </a:t>
            </a:r>
            <a:r>
              <a:rPr lang="en-US" sz="3360" dirty="0">
                <a:solidFill>
                  <a:srgbClr val="000000"/>
                </a:solidFill>
                <a:latin typeface="Arial" charset="0"/>
                <a:ea typeface="Arial" charset="0"/>
                <a:cs typeface="Arial" charset="0"/>
              </a:rPr>
              <a:t>(0-100%)</a:t>
            </a:r>
            <a:r>
              <a:rPr lang="nb-NO" sz="3360" dirty="0">
                <a:solidFill>
                  <a:srgbClr val="000000"/>
                </a:solidFill>
                <a:latin typeface="Arial" charset="0"/>
                <a:ea typeface="Arial" charset="0"/>
                <a:cs typeface="Arial" charset="0"/>
              </a:rPr>
              <a:t>?</a:t>
            </a:r>
            <a:endParaRPr lang="en-US" sz="3360" dirty="0">
              <a:solidFill>
                <a:srgbClr val="000000"/>
              </a:solidFill>
              <a:latin typeface="Arial" charset="0"/>
              <a:ea typeface="Arial" charset="0"/>
              <a:cs typeface="Arial" charset="0"/>
            </a:endParaRPr>
          </a:p>
        </p:txBody>
      </p:sp>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7854" y="4459604"/>
            <a:ext cx="6659880" cy="533400"/>
          </a:xfrm>
          <a:prstGeom prst="rect">
            <a:avLst/>
          </a:prstGeom>
        </p:spPr>
      </p:pic>
      <p:pic>
        <p:nvPicPr>
          <p:cNvPr id="2" name="Picture 1" descr="page8image31863184">
            <a:extLst>
              <a:ext uri="{FF2B5EF4-FFF2-40B4-BE49-F238E27FC236}">
                <a16:creationId xmlns:a16="http://schemas.microsoft.com/office/drawing/2014/main" id="{35E6AA32-C626-2ED5-E266-66EDEB33AE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76818" y="4667972"/>
            <a:ext cx="3465728" cy="345169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1FF2EF2-46A0-116E-10B6-295674073C18}"/>
              </a:ext>
            </a:extLst>
          </p:cNvPr>
          <p:cNvSpPr/>
          <p:nvPr/>
        </p:nvSpPr>
        <p:spPr>
          <a:xfrm>
            <a:off x="11317660" y="6008915"/>
            <a:ext cx="2403565" cy="2110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nb-NO" sz="2160">
              <a:solidFill>
                <a:srgbClr val="FFFFFF"/>
              </a:solidFill>
              <a:latin typeface="Verdana"/>
            </a:endParaRPr>
          </a:p>
        </p:txBody>
      </p:sp>
    </p:spTree>
    <p:extLst>
      <p:ext uri="{BB962C8B-B14F-4D97-AF65-F5344CB8AC3E}">
        <p14:creationId xmlns:p14="http://schemas.microsoft.com/office/powerpoint/2010/main" val="36470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4E08-04B3-D55C-F825-33237F94B10E}"/>
              </a:ext>
            </a:extLst>
          </p:cNvPr>
          <p:cNvSpPr>
            <a:spLocks noGrp="1"/>
          </p:cNvSpPr>
          <p:nvPr>
            <p:ph type="title"/>
          </p:nvPr>
        </p:nvSpPr>
        <p:spPr/>
        <p:txBody>
          <a:bodyPr/>
          <a:lstStyle/>
          <a:p>
            <a:r>
              <a:rPr lang="nb-NO" dirty="0"/>
              <a:t>Why?</a:t>
            </a:r>
            <a:endParaRPr lang="en-GB" dirty="0"/>
          </a:p>
        </p:txBody>
      </p:sp>
      <p:sp>
        <p:nvSpPr>
          <p:cNvPr id="3" name="Content Placeholder 2">
            <a:extLst>
              <a:ext uri="{FF2B5EF4-FFF2-40B4-BE49-F238E27FC236}">
                <a16:creationId xmlns:a16="http://schemas.microsoft.com/office/drawing/2014/main" id="{45663003-2380-D22E-4081-D32ADE0747D3}"/>
              </a:ext>
            </a:extLst>
          </p:cNvPr>
          <p:cNvSpPr>
            <a:spLocks noGrp="1"/>
          </p:cNvSpPr>
          <p:nvPr>
            <p:ph idx="1"/>
          </p:nvPr>
        </p:nvSpPr>
        <p:spPr/>
        <p:txBody>
          <a:bodyPr>
            <a:normAutofit fontScale="92500" lnSpcReduction="10000"/>
          </a:bodyPr>
          <a:lstStyle/>
          <a:p>
            <a:r>
              <a:rPr lang="nb-NO" dirty="0"/>
              <a:t>Level 1</a:t>
            </a:r>
          </a:p>
          <a:p>
            <a:pPr lvl="1"/>
            <a:r>
              <a:rPr lang="nb-NO" dirty="0"/>
              <a:t>Between COs</a:t>
            </a:r>
          </a:p>
          <a:p>
            <a:pPr lvl="1"/>
            <a:r>
              <a:rPr lang="nb-NO" dirty="0"/>
              <a:t>Between CO + CISO</a:t>
            </a:r>
          </a:p>
          <a:p>
            <a:pPr lvl="1"/>
            <a:r>
              <a:rPr lang="nb-NO" dirty="0"/>
              <a:t>Between CO/CISO+DM</a:t>
            </a:r>
          </a:p>
          <a:p>
            <a:r>
              <a:rPr lang="nb-NO" dirty="0"/>
              <a:t>Level 2</a:t>
            </a:r>
          </a:p>
          <a:p>
            <a:pPr lvl="1"/>
            <a:r>
              <a:rPr lang="nb-NO" dirty="0"/>
              <a:t>Between COs</a:t>
            </a:r>
          </a:p>
          <a:p>
            <a:pPr lvl="1"/>
            <a:r>
              <a:rPr lang="nb-NO" dirty="0"/>
              <a:t>Between CO + CISO</a:t>
            </a:r>
          </a:p>
          <a:p>
            <a:pPr lvl="1"/>
            <a:r>
              <a:rPr lang="nb-NO" dirty="0"/>
              <a:t>Between CO/CISO+DM</a:t>
            </a:r>
          </a:p>
          <a:p>
            <a:r>
              <a:rPr lang="nb-NO" dirty="0"/>
              <a:t>Level 3</a:t>
            </a:r>
          </a:p>
          <a:p>
            <a:pPr lvl="1"/>
            <a:r>
              <a:rPr lang="nb-NO" dirty="0"/>
              <a:t>Between COs</a:t>
            </a:r>
          </a:p>
          <a:p>
            <a:pPr lvl="1"/>
            <a:r>
              <a:rPr lang="nb-NO" dirty="0"/>
              <a:t>Between CO + CISO</a:t>
            </a:r>
          </a:p>
          <a:p>
            <a:pPr lvl="1"/>
            <a:r>
              <a:rPr lang="nb-NO" dirty="0"/>
              <a:t>Between CO/CISO+DM</a:t>
            </a:r>
          </a:p>
        </p:txBody>
      </p:sp>
      <p:pic>
        <p:nvPicPr>
          <p:cNvPr id="4" name="Picture 3">
            <a:extLst>
              <a:ext uri="{FF2B5EF4-FFF2-40B4-BE49-F238E27FC236}">
                <a16:creationId xmlns:a16="http://schemas.microsoft.com/office/drawing/2014/main" id="{37F0EFB1-5287-543A-8890-FF4BF34640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9496" y="438151"/>
            <a:ext cx="8255065" cy="6707240"/>
          </a:xfrm>
          <a:prstGeom prst="rect">
            <a:avLst/>
          </a:prstGeom>
          <a:effectLst/>
        </p:spPr>
      </p:pic>
      <p:sp>
        <p:nvSpPr>
          <p:cNvPr id="5" name="Oval 4">
            <a:extLst>
              <a:ext uri="{FF2B5EF4-FFF2-40B4-BE49-F238E27FC236}">
                <a16:creationId xmlns:a16="http://schemas.microsoft.com/office/drawing/2014/main" id="{D9D47767-83ED-DA42-F287-E2B01E51184F}"/>
              </a:ext>
            </a:extLst>
          </p:cNvPr>
          <p:cNvSpPr/>
          <p:nvPr/>
        </p:nvSpPr>
        <p:spPr>
          <a:xfrm>
            <a:off x="6701511" y="2258955"/>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6" name="Oval 5">
            <a:extLst>
              <a:ext uri="{FF2B5EF4-FFF2-40B4-BE49-F238E27FC236}">
                <a16:creationId xmlns:a16="http://schemas.microsoft.com/office/drawing/2014/main" id="{AB004264-F954-9B64-4601-ADCD554B9B03}"/>
              </a:ext>
            </a:extLst>
          </p:cNvPr>
          <p:cNvSpPr/>
          <p:nvPr/>
        </p:nvSpPr>
        <p:spPr>
          <a:xfrm>
            <a:off x="8162816" y="2236326"/>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7" name="Oval 6">
            <a:extLst>
              <a:ext uri="{FF2B5EF4-FFF2-40B4-BE49-F238E27FC236}">
                <a16:creationId xmlns:a16="http://schemas.microsoft.com/office/drawing/2014/main" id="{7170F9AC-90F0-4E32-8F1D-01174F56176A}"/>
              </a:ext>
            </a:extLst>
          </p:cNvPr>
          <p:cNvSpPr/>
          <p:nvPr/>
        </p:nvSpPr>
        <p:spPr>
          <a:xfrm>
            <a:off x="9688185" y="2213696"/>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Tree>
    <p:extLst>
      <p:ext uri="{BB962C8B-B14F-4D97-AF65-F5344CB8AC3E}">
        <p14:creationId xmlns:p14="http://schemas.microsoft.com/office/powerpoint/2010/main" val="11889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6186-C942-1010-1168-076FE7FB0145}"/>
              </a:ext>
            </a:extLst>
          </p:cNvPr>
          <p:cNvSpPr>
            <a:spLocks noGrp="1"/>
          </p:cNvSpPr>
          <p:nvPr>
            <p:ph type="title"/>
          </p:nvPr>
        </p:nvSpPr>
        <p:spPr>
          <a:xfrm>
            <a:off x="1364442" y="731517"/>
            <a:ext cx="11270905" cy="1597009"/>
          </a:xfrm>
        </p:spPr>
        <p:txBody>
          <a:bodyPr>
            <a:normAutofit/>
          </a:bodyPr>
          <a:lstStyle/>
          <a:p>
            <a:r>
              <a:rPr lang="nb-NO" dirty="0" err="1"/>
              <a:t>Let’s</a:t>
            </a:r>
            <a:r>
              <a:rPr lang="nb-NO" dirty="0"/>
              <a:t> talk</a:t>
            </a:r>
          </a:p>
        </p:txBody>
      </p:sp>
      <p:sp>
        <p:nvSpPr>
          <p:cNvPr id="3" name="Content Placeholder 2">
            <a:extLst>
              <a:ext uri="{FF2B5EF4-FFF2-40B4-BE49-F238E27FC236}">
                <a16:creationId xmlns:a16="http://schemas.microsoft.com/office/drawing/2014/main" id="{465473AD-3C37-558D-C21A-D066819F9B71}"/>
              </a:ext>
            </a:extLst>
          </p:cNvPr>
          <p:cNvSpPr>
            <a:spLocks noGrp="1"/>
          </p:cNvSpPr>
          <p:nvPr>
            <p:ph idx="1"/>
          </p:nvPr>
        </p:nvSpPr>
        <p:spPr>
          <a:xfrm>
            <a:off x="1364441" y="2638035"/>
            <a:ext cx="3960280" cy="4701328"/>
          </a:xfrm>
        </p:spPr>
        <p:txBody>
          <a:bodyPr>
            <a:normAutofit/>
          </a:bodyPr>
          <a:lstStyle/>
          <a:p>
            <a:r>
              <a:rPr lang="nb-NO" sz="2400" dirty="0"/>
              <a:t>HOW </a:t>
            </a:r>
            <a:r>
              <a:rPr lang="nb-NO" sz="2400" dirty="0" err="1"/>
              <a:t>are</a:t>
            </a:r>
            <a:r>
              <a:rPr lang="nb-NO" sz="2400" dirty="0"/>
              <a:t> </a:t>
            </a:r>
            <a:r>
              <a:rPr lang="nb-NO" sz="2400" dirty="0" err="1"/>
              <a:t>you</a:t>
            </a:r>
            <a:r>
              <a:rPr lang="nb-NO" sz="2400" dirty="0"/>
              <a:t> </a:t>
            </a:r>
            <a:r>
              <a:rPr lang="nb-NO" sz="2400" dirty="0" err="1"/>
              <a:t>with</a:t>
            </a:r>
            <a:r>
              <a:rPr lang="nb-NO" sz="2400" dirty="0"/>
              <a:t> </a:t>
            </a:r>
            <a:r>
              <a:rPr lang="nb-NO" sz="2400" dirty="0" err="1"/>
              <a:t>communication</a:t>
            </a:r>
            <a:r>
              <a:rPr lang="nb-NO" sz="2400" dirty="0"/>
              <a:t>?</a:t>
            </a:r>
          </a:p>
          <a:p>
            <a:r>
              <a:rPr lang="nb-NO" sz="2400" dirty="0"/>
              <a:t>How do </a:t>
            </a:r>
            <a:r>
              <a:rPr lang="nb-NO" sz="2400" dirty="0" err="1"/>
              <a:t>you</a:t>
            </a:r>
            <a:r>
              <a:rPr lang="nb-NO" sz="2400" dirty="0"/>
              <a:t> </a:t>
            </a:r>
            <a:r>
              <a:rPr lang="nb-NO" sz="2400" dirty="0" err="1"/>
              <a:t>prefer</a:t>
            </a:r>
            <a:r>
              <a:rPr lang="nb-NO" sz="2400" dirty="0"/>
              <a:t> to be </a:t>
            </a:r>
            <a:r>
              <a:rPr lang="nb-NO" sz="2400" dirty="0" err="1"/>
              <a:t>talked</a:t>
            </a:r>
            <a:r>
              <a:rPr lang="nb-NO" sz="2400" dirty="0"/>
              <a:t> to?</a:t>
            </a:r>
          </a:p>
          <a:p>
            <a:pPr lvl="1"/>
            <a:r>
              <a:rPr lang="nb-NO" sz="2400" dirty="0"/>
              <a:t>Under </a:t>
            </a:r>
            <a:r>
              <a:rPr lang="nb-NO" sz="2400" dirty="0" err="1"/>
              <a:t>pressure</a:t>
            </a:r>
            <a:r>
              <a:rPr lang="nb-NO" sz="2400" dirty="0"/>
              <a:t>?</a:t>
            </a:r>
          </a:p>
          <a:p>
            <a:pPr lvl="1"/>
            <a:r>
              <a:rPr lang="nb-NO" sz="2400" dirty="0"/>
              <a:t>CS </a:t>
            </a:r>
            <a:r>
              <a:rPr lang="nb-NO" sz="2400" dirty="0" err="1"/>
              <a:t>attack</a:t>
            </a:r>
            <a:r>
              <a:rPr lang="nb-NO" sz="2400" dirty="0"/>
              <a:t>?</a:t>
            </a:r>
          </a:p>
          <a:p>
            <a:r>
              <a:rPr lang="nb-NO" sz="2400" dirty="0"/>
              <a:t>How do SITREPS </a:t>
            </a:r>
            <a:r>
              <a:rPr lang="nb-NO" sz="2400" dirty="0" err="1"/>
              <a:t>differ</a:t>
            </a:r>
            <a:r>
              <a:rPr lang="nb-NO" sz="2400" dirty="0"/>
              <a:t>? </a:t>
            </a:r>
          </a:p>
          <a:p>
            <a:pPr lvl="1"/>
            <a:r>
              <a:rPr lang="nb-NO" sz="1920" dirty="0">
                <a:sym typeface="Wingdings" panose="05000000000000000000" pitchFamily="2" charset="2"/>
              </a:rPr>
              <a:t>COCO</a:t>
            </a:r>
          </a:p>
          <a:p>
            <a:pPr lvl="1"/>
            <a:r>
              <a:rPr lang="nb-NO" sz="1920" dirty="0"/>
              <a:t>CO</a:t>
            </a:r>
            <a:r>
              <a:rPr lang="nb-NO" sz="1920" dirty="0">
                <a:sym typeface="Wingdings" panose="05000000000000000000" pitchFamily="2" charset="2"/>
              </a:rPr>
              <a:t>CISO</a:t>
            </a:r>
          </a:p>
          <a:p>
            <a:pPr lvl="1"/>
            <a:r>
              <a:rPr lang="nb-NO" sz="1920" dirty="0">
                <a:sym typeface="Wingdings" panose="05000000000000000000" pitchFamily="2" charset="2"/>
              </a:rPr>
              <a:t>CISODM/Client</a:t>
            </a:r>
            <a:endParaRPr lang="nb-NO" sz="1920" dirty="0"/>
          </a:p>
        </p:txBody>
      </p:sp>
      <p:grpSp>
        <p:nvGrpSpPr>
          <p:cNvPr id="4" name="Gruppe 34">
            <a:extLst>
              <a:ext uri="{FF2B5EF4-FFF2-40B4-BE49-F238E27FC236}">
                <a16:creationId xmlns:a16="http://schemas.microsoft.com/office/drawing/2014/main" id="{02159A56-EC37-E982-1FD2-A0212BEDC7F8}"/>
              </a:ext>
            </a:extLst>
          </p:cNvPr>
          <p:cNvGrpSpPr/>
          <p:nvPr/>
        </p:nvGrpSpPr>
        <p:grpSpPr>
          <a:xfrm>
            <a:off x="11261314" y="3586463"/>
            <a:ext cx="2431940" cy="2958686"/>
            <a:chOff x="5219953" y="2388031"/>
            <a:chExt cx="1519963" cy="1849179"/>
          </a:xfrm>
        </p:grpSpPr>
        <p:pic>
          <p:nvPicPr>
            <p:cNvPr id="5" name="Bilde 32">
              <a:extLst>
                <a:ext uri="{FF2B5EF4-FFF2-40B4-BE49-F238E27FC236}">
                  <a16:creationId xmlns:a16="http://schemas.microsoft.com/office/drawing/2014/main" id="{C4EAACA4-3F23-E65A-D21A-23796287B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7" name="Bilde 33">
              <a:extLst>
                <a:ext uri="{FF2B5EF4-FFF2-40B4-BE49-F238E27FC236}">
                  <a16:creationId xmlns:a16="http://schemas.microsoft.com/office/drawing/2014/main" id="{877D3A38-A1FF-4965-F20D-D8F9AC1CE2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pic>
        <p:nvPicPr>
          <p:cNvPr id="8" name="Bilde 11">
            <a:extLst>
              <a:ext uri="{FF2B5EF4-FFF2-40B4-BE49-F238E27FC236}">
                <a16:creationId xmlns:a16="http://schemas.microsoft.com/office/drawing/2014/main" id="{8F877801-73AB-83EA-3056-D5376F5EDA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30525" y="2492358"/>
            <a:ext cx="5399874" cy="1190425"/>
          </a:xfrm>
          <a:prstGeom prst="rect">
            <a:avLst/>
          </a:prstGeom>
        </p:spPr>
      </p:pic>
      <p:pic>
        <p:nvPicPr>
          <p:cNvPr id="9" name="Bilde 18">
            <a:extLst>
              <a:ext uri="{FF2B5EF4-FFF2-40B4-BE49-F238E27FC236}">
                <a16:creationId xmlns:a16="http://schemas.microsoft.com/office/drawing/2014/main" id="{2E28D3CC-1E57-F92A-583D-4C72F1123B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21695" y="2492357"/>
            <a:ext cx="2766700" cy="4109078"/>
          </a:xfrm>
          <a:prstGeom prst="rect">
            <a:avLst/>
          </a:prstGeom>
        </p:spPr>
      </p:pic>
      <p:grpSp>
        <p:nvGrpSpPr>
          <p:cNvPr id="10" name="Gruppe 16">
            <a:extLst>
              <a:ext uri="{FF2B5EF4-FFF2-40B4-BE49-F238E27FC236}">
                <a16:creationId xmlns:a16="http://schemas.microsoft.com/office/drawing/2014/main" id="{984C5F73-1A81-6ED7-445F-4658A09C6E02}"/>
              </a:ext>
            </a:extLst>
          </p:cNvPr>
          <p:cNvGrpSpPr/>
          <p:nvPr/>
        </p:nvGrpSpPr>
        <p:grpSpPr>
          <a:xfrm>
            <a:off x="8288393" y="2492358"/>
            <a:ext cx="1469939" cy="4164638"/>
            <a:chOff x="3311835" y="1675093"/>
            <a:chExt cx="918712" cy="2602899"/>
          </a:xfrm>
        </p:grpSpPr>
        <p:pic>
          <p:nvPicPr>
            <p:cNvPr id="12" name="Bilde 19">
              <a:extLst>
                <a:ext uri="{FF2B5EF4-FFF2-40B4-BE49-F238E27FC236}">
                  <a16:creationId xmlns:a16="http://schemas.microsoft.com/office/drawing/2014/main" id="{F77A2417-2683-7C02-189D-FFABCD294C0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14" name="Bilde 21">
              <a:extLst>
                <a:ext uri="{FF2B5EF4-FFF2-40B4-BE49-F238E27FC236}">
                  <a16:creationId xmlns:a16="http://schemas.microsoft.com/office/drawing/2014/main" id="{A0EC21FF-223A-7B1D-A94B-E88A8B42F2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16" name="Bilde 26">
            <a:extLst>
              <a:ext uri="{FF2B5EF4-FFF2-40B4-BE49-F238E27FC236}">
                <a16:creationId xmlns:a16="http://schemas.microsoft.com/office/drawing/2014/main" id="{9A268EAD-AD82-FEEC-86A1-87E9B9FE5B7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684466" y="3642751"/>
            <a:ext cx="945932" cy="2489778"/>
          </a:xfrm>
          <a:prstGeom prst="rect">
            <a:avLst/>
          </a:prstGeom>
        </p:spPr>
      </p:pic>
      <p:grpSp>
        <p:nvGrpSpPr>
          <p:cNvPr id="17" name="Gruppe 31">
            <a:extLst>
              <a:ext uri="{FF2B5EF4-FFF2-40B4-BE49-F238E27FC236}">
                <a16:creationId xmlns:a16="http://schemas.microsoft.com/office/drawing/2014/main" id="{1FFCECBF-E1F1-93C9-BC52-5B495C677B7B}"/>
              </a:ext>
            </a:extLst>
          </p:cNvPr>
          <p:cNvGrpSpPr/>
          <p:nvPr/>
        </p:nvGrpSpPr>
        <p:grpSpPr>
          <a:xfrm>
            <a:off x="9632369" y="3652437"/>
            <a:ext cx="1912475" cy="2622340"/>
            <a:chOff x="4218435" y="2388031"/>
            <a:chExt cx="1195297" cy="1638962"/>
          </a:xfrm>
        </p:grpSpPr>
        <p:pic>
          <p:nvPicPr>
            <p:cNvPr id="18" name="Bilde 27">
              <a:extLst>
                <a:ext uri="{FF2B5EF4-FFF2-40B4-BE49-F238E27FC236}">
                  <a16:creationId xmlns:a16="http://schemas.microsoft.com/office/drawing/2014/main" id="{86FAC496-0A8B-31DD-13ED-61CF65C930B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19" name="Bilde 28">
              <a:extLst>
                <a:ext uri="{FF2B5EF4-FFF2-40B4-BE49-F238E27FC236}">
                  <a16:creationId xmlns:a16="http://schemas.microsoft.com/office/drawing/2014/main" id="{9BA0DA02-24F7-BD64-D08F-32DB2099520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cxnSp>
        <p:nvCxnSpPr>
          <p:cNvPr id="20" name="Connector: Curved 19">
            <a:extLst>
              <a:ext uri="{FF2B5EF4-FFF2-40B4-BE49-F238E27FC236}">
                <a16:creationId xmlns:a16="http://schemas.microsoft.com/office/drawing/2014/main" id="{920E0D2E-36FD-0101-D20D-E8D73A6BFC97}"/>
              </a:ext>
            </a:extLst>
          </p:cNvPr>
          <p:cNvCxnSpPr>
            <a:endCxn id="19" idx="2"/>
          </p:cNvCxnSpPr>
          <p:nvPr/>
        </p:nvCxnSpPr>
        <p:spPr>
          <a:xfrm>
            <a:off x="5993261" y="3586463"/>
            <a:ext cx="4261075" cy="372641"/>
          </a:xfrm>
          <a:prstGeom prst="curvedConnector4">
            <a:avLst>
              <a:gd name="adj1" fmla="val 27572"/>
              <a:gd name="adj2" fmla="val -39690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CF4BDC32-39CC-2840-E3B6-826F94ACF6A7}"/>
              </a:ext>
            </a:extLst>
          </p:cNvPr>
          <p:cNvCxnSpPr>
            <a:cxnSpLocks/>
            <a:endCxn id="18" idx="3"/>
          </p:cNvCxnSpPr>
          <p:nvPr/>
        </p:nvCxnSpPr>
        <p:spPr>
          <a:xfrm>
            <a:off x="5993261" y="4842862"/>
            <a:ext cx="5551583" cy="274079"/>
          </a:xfrm>
          <a:prstGeom prst="curvedConnector5">
            <a:avLst>
              <a:gd name="adj1" fmla="val 33769"/>
              <a:gd name="adj2" fmla="val 697600"/>
              <a:gd name="adj3" fmla="val 94564"/>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4B4401-EDDD-C0C5-9AD5-5A297A83D0E1}"/>
              </a:ext>
            </a:extLst>
          </p:cNvPr>
          <p:cNvSpPr txBox="1"/>
          <p:nvPr/>
        </p:nvSpPr>
        <p:spPr>
          <a:xfrm>
            <a:off x="5948474" y="156649"/>
            <a:ext cx="7317485" cy="2456057"/>
          </a:xfrm>
          <a:prstGeom prst="rect">
            <a:avLst/>
          </a:prstGeom>
          <a:noFill/>
        </p:spPr>
        <p:txBody>
          <a:bodyPr wrap="square">
            <a:spAutoFit/>
          </a:bodyPr>
          <a:lstStyle/>
          <a:p>
            <a:pPr defTabSz="1097280" eaLnBrk="0" fontAlgn="base" hangingPunct="0">
              <a:spcBef>
                <a:spcPct val="0"/>
              </a:spcBef>
              <a:spcAft>
                <a:spcPct val="0"/>
              </a:spcAft>
              <a:defRPr/>
            </a:pPr>
            <a:r>
              <a:rPr lang="nb-NO" sz="1920" b="1" u="sng" dirty="0">
                <a:solidFill>
                  <a:prstClr val="black"/>
                </a:solidFill>
                <a:latin typeface="Helvetica Neue" charset="0"/>
                <a:ea typeface="Helvetica Neue" charset="0"/>
                <a:cs typeface="Helvetica Neue" charset="0"/>
              </a:rPr>
              <a:t>Human </a:t>
            </a:r>
            <a:r>
              <a:rPr lang="nb-NO" sz="1920" b="1" u="sng" dirty="0" err="1">
                <a:solidFill>
                  <a:prstClr val="black"/>
                </a:solidFill>
                <a:latin typeface="Helvetica Neue" charset="0"/>
                <a:ea typeface="Helvetica Neue" charset="0"/>
                <a:cs typeface="Helvetica Neue" charset="0"/>
              </a:rPr>
              <a:t>communication</a:t>
            </a:r>
            <a:r>
              <a:rPr lang="nb-NO" sz="1920" b="1" u="sng" dirty="0">
                <a:solidFill>
                  <a:prstClr val="black"/>
                </a:solidFill>
                <a:latin typeface="Helvetica Neue" charset="0"/>
                <a:ea typeface="Helvetica Neue" charset="0"/>
                <a:cs typeface="Helvetica Neue" charset="0"/>
              </a:rPr>
              <a:t> in Cyber </a:t>
            </a:r>
            <a:r>
              <a:rPr lang="nb-NO" sz="1920" b="1" u="sng" dirty="0" err="1">
                <a:solidFill>
                  <a:prstClr val="black"/>
                </a:solidFill>
                <a:latin typeface="Helvetica Neue" charset="0"/>
                <a:ea typeface="Helvetica Neue" charset="0"/>
                <a:cs typeface="Helvetica Neue" charset="0"/>
              </a:rPr>
              <a:t>Threat</a:t>
            </a:r>
            <a:r>
              <a:rPr lang="nb-NO" sz="1920" b="1" u="sng" dirty="0">
                <a:solidFill>
                  <a:prstClr val="black"/>
                </a:solidFill>
                <a:latin typeface="Helvetica Neue" charset="0"/>
                <a:ea typeface="Helvetica Neue" charset="0"/>
                <a:cs typeface="Helvetica Neue" charset="0"/>
              </a:rPr>
              <a:t> </a:t>
            </a:r>
            <a:r>
              <a:rPr lang="nb-NO" sz="1920" b="1" u="sng" dirty="0" err="1">
                <a:solidFill>
                  <a:prstClr val="black"/>
                </a:solidFill>
                <a:latin typeface="Helvetica Neue" charset="0"/>
                <a:ea typeface="Helvetica Neue" charset="0"/>
                <a:cs typeface="Helvetica Neue" charset="0"/>
              </a:rPr>
              <a:t>Situations</a:t>
            </a:r>
            <a:r>
              <a:rPr lang="nb-NO" sz="1920" b="1" u="sng" dirty="0">
                <a:solidFill>
                  <a:prstClr val="black"/>
                </a:solidFill>
                <a:latin typeface="Helvetica Neue" charset="0"/>
                <a:ea typeface="Helvetica Neue" charset="0"/>
                <a:cs typeface="Helvetica Neue" charset="0"/>
              </a:rPr>
              <a:t> (</a:t>
            </a:r>
            <a:r>
              <a:rPr lang="nb-NO" sz="1920" b="1" u="sng" dirty="0" err="1">
                <a:solidFill>
                  <a:prstClr val="black"/>
                </a:solidFill>
                <a:latin typeface="Helvetica Neue" charset="0"/>
                <a:ea typeface="Helvetica Neue" charset="0"/>
                <a:cs typeface="Helvetica Neue" charset="0"/>
              </a:rPr>
              <a:t>CTSs</a:t>
            </a:r>
            <a:r>
              <a:rPr lang="nb-NO" sz="1920" b="1" u="sng" dirty="0">
                <a:solidFill>
                  <a:prstClr val="black"/>
                </a:solidFill>
                <a:latin typeface="Helvetica Neue" charset="0"/>
                <a:ea typeface="Helvetica Neue" charset="0"/>
                <a:cs typeface="Helvetica Neue" charset="0"/>
              </a:rPr>
              <a:t>)</a:t>
            </a:r>
          </a:p>
          <a:p>
            <a:pPr defTabSz="1097280">
              <a:defRPr/>
            </a:pPr>
            <a:r>
              <a:rPr lang="nb-NO" sz="1920" b="1" dirty="0" err="1">
                <a:solidFill>
                  <a:prstClr val="black"/>
                </a:solidFill>
                <a:latin typeface="Calibri" panose="020F0502020204030204"/>
              </a:rPr>
              <a:t>Communication</a:t>
            </a:r>
            <a:r>
              <a:rPr lang="nb-NO" sz="1920" dirty="0">
                <a:solidFill>
                  <a:prstClr val="black"/>
                </a:solidFill>
                <a:latin typeface="Calibri" panose="020F0502020204030204"/>
              </a:rPr>
              <a:t> </a:t>
            </a:r>
            <a:r>
              <a:rPr lang="nb-NO" sz="1920" dirty="0" err="1">
                <a:solidFill>
                  <a:prstClr val="black"/>
                </a:solidFill>
                <a:latin typeface="Calibri" panose="020F0502020204030204"/>
              </a:rPr>
              <a:t>between</a:t>
            </a:r>
            <a:r>
              <a:rPr lang="nb-NO" sz="1920" dirty="0">
                <a:solidFill>
                  <a:prstClr val="black"/>
                </a:solidFill>
                <a:latin typeface="Calibri" panose="020F0502020204030204"/>
              </a:rPr>
              <a:t> </a:t>
            </a:r>
            <a:r>
              <a:rPr lang="nb-NO" sz="1920" dirty="0" err="1">
                <a:solidFill>
                  <a:prstClr val="black"/>
                </a:solidFill>
                <a:latin typeface="Calibri" panose="020F0502020204030204"/>
              </a:rPr>
              <a:t>humans</a:t>
            </a:r>
            <a:r>
              <a:rPr lang="nb-NO" sz="1920" dirty="0">
                <a:solidFill>
                  <a:prstClr val="black"/>
                </a:solidFill>
                <a:latin typeface="Calibri" panose="020F0502020204030204"/>
              </a:rPr>
              <a:t> at the </a:t>
            </a:r>
            <a:r>
              <a:rPr lang="nb-NO" sz="1920" dirty="0" err="1">
                <a:solidFill>
                  <a:prstClr val="black"/>
                </a:solidFill>
                <a:latin typeface="Calibri" panose="020F0502020204030204"/>
              </a:rPr>
              <a:t>core</a:t>
            </a:r>
            <a:r>
              <a:rPr lang="nb-NO" sz="1920" dirty="0">
                <a:solidFill>
                  <a:prstClr val="black"/>
                </a:solidFill>
                <a:latin typeface="Calibri" panose="020F0502020204030204"/>
              </a:rPr>
              <a:t> of cyber </a:t>
            </a:r>
            <a:r>
              <a:rPr lang="nb-NO" sz="1920" dirty="0" err="1">
                <a:solidFill>
                  <a:prstClr val="black"/>
                </a:solidFill>
                <a:latin typeface="Calibri" panose="020F0502020204030204"/>
              </a:rPr>
              <a:t>defense</a:t>
            </a:r>
            <a:r>
              <a:rPr lang="nb-NO" sz="1920" dirty="0">
                <a:solidFill>
                  <a:prstClr val="black"/>
                </a:solidFill>
                <a:latin typeface="Calibri" panose="020F0502020204030204"/>
              </a:rPr>
              <a:t> </a:t>
            </a:r>
            <a:r>
              <a:rPr lang="nb-NO" sz="1920" dirty="0" err="1">
                <a:solidFill>
                  <a:prstClr val="black"/>
                </a:solidFill>
                <a:latin typeface="Calibri" panose="020F0502020204030204"/>
              </a:rPr>
              <a:t>decision-making</a:t>
            </a:r>
            <a:endParaRPr lang="nb-NO" sz="1920" dirty="0">
              <a:solidFill>
                <a:prstClr val="black"/>
              </a:solidFill>
              <a:latin typeface="Calibri" panose="020F0502020204030204"/>
            </a:endParaRPr>
          </a:p>
          <a:p>
            <a:pPr marL="457188" indent="-457188" defTabSz="1097280">
              <a:buFont typeface="Arial" charset="0"/>
              <a:buChar char="•"/>
              <a:defRPr/>
            </a:pPr>
            <a:endParaRPr lang="nb-NO" sz="1920" dirty="0">
              <a:solidFill>
                <a:prstClr val="black"/>
              </a:solidFill>
              <a:latin typeface="Calibri" panose="020F0502020204030204"/>
            </a:endParaRPr>
          </a:p>
          <a:p>
            <a:pPr defTabSz="1097280">
              <a:defRPr/>
            </a:pPr>
            <a:r>
              <a:rPr lang="nb-NO" sz="1920" dirty="0" err="1">
                <a:solidFill>
                  <a:prstClr val="black"/>
                </a:solidFill>
                <a:latin typeface="Calibri" panose="020F0502020204030204"/>
              </a:rPr>
              <a:t>Communication</a:t>
            </a:r>
            <a:r>
              <a:rPr lang="nb-NO" sz="1920" dirty="0">
                <a:solidFill>
                  <a:prstClr val="black"/>
                </a:solidFill>
                <a:latin typeface="Calibri" panose="020F0502020204030204"/>
              </a:rPr>
              <a:t> in </a:t>
            </a:r>
            <a:r>
              <a:rPr lang="nb-NO" sz="1920" dirty="0" err="1">
                <a:solidFill>
                  <a:prstClr val="black"/>
                </a:solidFill>
                <a:latin typeface="Calibri" panose="020F0502020204030204"/>
              </a:rPr>
              <a:t>CTSs</a:t>
            </a:r>
            <a:r>
              <a:rPr lang="nb-NO" sz="1920" dirty="0">
                <a:solidFill>
                  <a:prstClr val="black"/>
                </a:solidFill>
                <a:latin typeface="Calibri" panose="020F0502020204030204"/>
              </a:rPr>
              <a:t> is like a software design-problem</a:t>
            </a:r>
            <a:br>
              <a:rPr lang="nb-NO" sz="1920" dirty="0">
                <a:solidFill>
                  <a:prstClr val="black"/>
                </a:solidFill>
                <a:latin typeface="Calibri" panose="020F0502020204030204"/>
              </a:rPr>
            </a:br>
            <a:endParaRPr lang="nb-NO" sz="1920" dirty="0">
              <a:solidFill>
                <a:prstClr val="black"/>
              </a:solidFill>
              <a:latin typeface="Calibri" panose="020F0502020204030204"/>
            </a:endParaRPr>
          </a:p>
          <a:p>
            <a:pPr defTabSz="1097280">
              <a:defRPr/>
            </a:pPr>
            <a:r>
              <a:rPr lang="nb-NO" sz="1920" dirty="0" err="1">
                <a:solidFill>
                  <a:prstClr val="black"/>
                </a:solidFill>
                <a:latin typeface="Calibri" panose="020F0502020204030204"/>
              </a:rPr>
              <a:t>Communication</a:t>
            </a:r>
            <a:r>
              <a:rPr lang="nb-NO" sz="1920" dirty="0">
                <a:solidFill>
                  <a:prstClr val="black"/>
                </a:solidFill>
                <a:latin typeface="Calibri" panose="020F0502020204030204"/>
              </a:rPr>
              <a:t> must be </a:t>
            </a:r>
            <a:r>
              <a:rPr lang="nb-NO" sz="1920" dirty="0" err="1">
                <a:solidFill>
                  <a:prstClr val="black"/>
                </a:solidFill>
                <a:latin typeface="Calibri" panose="020F0502020204030204"/>
              </a:rPr>
              <a:t>modular</a:t>
            </a:r>
            <a:r>
              <a:rPr lang="nb-NO" sz="1920" dirty="0">
                <a:solidFill>
                  <a:prstClr val="black"/>
                </a:solidFill>
                <a:latin typeface="Calibri" panose="020F0502020204030204"/>
              </a:rPr>
              <a:t> (</a:t>
            </a:r>
            <a:r>
              <a:rPr lang="nb-NO" sz="1920" dirty="0" err="1">
                <a:solidFill>
                  <a:prstClr val="black"/>
                </a:solidFill>
                <a:latin typeface="Calibri" panose="020F0502020204030204"/>
              </a:rPr>
              <a:t>frictionless</a:t>
            </a:r>
            <a:r>
              <a:rPr lang="nb-NO" sz="1920" dirty="0">
                <a:solidFill>
                  <a:prstClr val="black"/>
                </a:solidFill>
                <a:latin typeface="Calibri" panose="020F0502020204030204"/>
              </a:rPr>
              <a:t>) </a:t>
            </a:r>
            <a:r>
              <a:rPr lang="nb-NO" sz="1920" dirty="0" err="1">
                <a:solidFill>
                  <a:prstClr val="black"/>
                </a:solidFill>
                <a:latin typeface="Calibri" panose="020F0502020204030204"/>
              </a:rPr>
              <a:t>enough</a:t>
            </a:r>
            <a:r>
              <a:rPr lang="nb-NO" sz="1920" dirty="0">
                <a:solidFill>
                  <a:prstClr val="black"/>
                </a:solidFill>
                <a:latin typeface="Calibri" panose="020F0502020204030204"/>
              </a:rPr>
              <a:t> to be </a:t>
            </a:r>
            <a:r>
              <a:rPr lang="nb-NO" sz="1920" dirty="0" err="1">
                <a:solidFill>
                  <a:prstClr val="black"/>
                </a:solidFill>
                <a:latin typeface="Calibri" panose="020F0502020204030204"/>
              </a:rPr>
              <a:t>useful</a:t>
            </a:r>
            <a:r>
              <a:rPr lang="nb-NO" sz="1920" dirty="0">
                <a:solidFill>
                  <a:prstClr val="black"/>
                </a:solidFill>
                <a:latin typeface="Calibri" panose="020F0502020204030204"/>
              </a:rPr>
              <a:t> for all stakeholders</a:t>
            </a:r>
          </a:p>
        </p:txBody>
      </p:sp>
    </p:spTree>
    <p:extLst>
      <p:ext uri="{BB962C8B-B14F-4D97-AF65-F5344CB8AC3E}">
        <p14:creationId xmlns:p14="http://schemas.microsoft.com/office/powerpoint/2010/main" val="22634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2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FBA1-CAD2-75CE-23E7-134AF7E416BE}"/>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BBBADD3A-7F9B-49BB-A361-1F8FD9AC15E7}"/>
              </a:ext>
            </a:extLst>
          </p:cNvPr>
          <p:cNvSpPr>
            <a:spLocks noGrp="1"/>
          </p:cNvSpPr>
          <p:nvPr>
            <p:ph sz="half" idx="1"/>
          </p:nvPr>
        </p:nvSpPr>
        <p:spPr/>
        <p:txBody>
          <a:bodyPr/>
          <a:lstStyle/>
          <a:p>
            <a:endParaRPr lang="nb-NO"/>
          </a:p>
        </p:txBody>
      </p:sp>
      <p:sp>
        <p:nvSpPr>
          <p:cNvPr id="4" name="Content Placeholder 3">
            <a:extLst>
              <a:ext uri="{FF2B5EF4-FFF2-40B4-BE49-F238E27FC236}">
                <a16:creationId xmlns:a16="http://schemas.microsoft.com/office/drawing/2014/main" id="{9E82DE8F-3F8E-4E1F-23FE-2A54208A4FDF}"/>
              </a:ext>
            </a:extLst>
          </p:cNvPr>
          <p:cNvSpPr>
            <a:spLocks noGrp="1"/>
          </p:cNvSpPr>
          <p:nvPr>
            <p:ph sz="half" idx="2"/>
          </p:nvPr>
        </p:nvSpPr>
        <p:spPr/>
        <p:txBody>
          <a:bodyPr/>
          <a:lstStyle/>
          <a:p>
            <a:endParaRPr lang="nb-NO"/>
          </a:p>
        </p:txBody>
      </p:sp>
      <p:pic>
        <p:nvPicPr>
          <p:cNvPr id="6" name="Picture 5">
            <a:extLst>
              <a:ext uri="{FF2B5EF4-FFF2-40B4-BE49-F238E27FC236}">
                <a16:creationId xmlns:a16="http://schemas.microsoft.com/office/drawing/2014/main" id="{5FA7315F-0B55-9F31-3517-FAF03BA2B4B8}"/>
              </a:ext>
            </a:extLst>
          </p:cNvPr>
          <p:cNvPicPr>
            <a:picLocks noChangeAspect="1"/>
          </p:cNvPicPr>
          <p:nvPr/>
        </p:nvPicPr>
        <p:blipFill>
          <a:blip r:embed="rId2"/>
          <a:stretch>
            <a:fillRect/>
          </a:stretch>
        </p:blipFill>
        <p:spPr>
          <a:xfrm>
            <a:off x="113295" y="79447"/>
            <a:ext cx="14403810" cy="8070707"/>
          </a:xfrm>
          <a:prstGeom prst="rect">
            <a:avLst/>
          </a:prstGeom>
        </p:spPr>
      </p:pic>
      <p:pic>
        <p:nvPicPr>
          <p:cNvPr id="8" name="Picture 7">
            <a:extLst>
              <a:ext uri="{FF2B5EF4-FFF2-40B4-BE49-F238E27FC236}">
                <a16:creationId xmlns:a16="http://schemas.microsoft.com/office/drawing/2014/main" id="{7283FECB-8E26-06B3-6BF6-CFCDA86FF3A3}"/>
              </a:ext>
            </a:extLst>
          </p:cNvPr>
          <p:cNvPicPr>
            <a:picLocks noChangeAspect="1"/>
          </p:cNvPicPr>
          <p:nvPr/>
        </p:nvPicPr>
        <p:blipFill>
          <a:blip r:embed="rId3"/>
          <a:stretch>
            <a:fillRect/>
          </a:stretch>
        </p:blipFill>
        <p:spPr>
          <a:xfrm>
            <a:off x="942086" y="119458"/>
            <a:ext cx="12746228" cy="7990685"/>
          </a:xfrm>
          <a:prstGeom prst="rect">
            <a:avLst/>
          </a:prstGeom>
        </p:spPr>
      </p:pic>
    </p:spTree>
    <p:extLst>
      <p:ext uri="{BB962C8B-B14F-4D97-AF65-F5344CB8AC3E}">
        <p14:creationId xmlns:p14="http://schemas.microsoft.com/office/powerpoint/2010/main" val="24225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7CF8-6C8B-5645-BE66-859BA2AE9A2F}"/>
              </a:ext>
            </a:extLst>
          </p:cNvPr>
          <p:cNvSpPr>
            <a:spLocks noGrp="1"/>
          </p:cNvSpPr>
          <p:nvPr>
            <p:ph type="title"/>
          </p:nvPr>
        </p:nvSpPr>
        <p:spPr>
          <a:xfrm>
            <a:off x="1005840" y="438151"/>
            <a:ext cx="12618720" cy="602569"/>
          </a:xfrm>
        </p:spPr>
        <p:txBody>
          <a:bodyPr>
            <a:normAutofit fontScale="90000"/>
          </a:bodyPr>
          <a:lstStyle/>
          <a:p>
            <a:r>
              <a:rPr lang="nb-NO" dirty="0" err="1"/>
              <a:t>Raman</a:t>
            </a:r>
            <a:r>
              <a:rPr lang="nb-NO" dirty="0"/>
              <a:t> &amp; Koka, 2015</a:t>
            </a:r>
          </a:p>
        </p:txBody>
      </p:sp>
      <p:sp>
        <p:nvSpPr>
          <p:cNvPr id="4" name="Content Placeholder 3">
            <a:extLst>
              <a:ext uri="{FF2B5EF4-FFF2-40B4-BE49-F238E27FC236}">
                <a16:creationId xmlns:a16="http://schemas.microsoft.com/office/drawing/2014/main" id="{E7462DE3-6FB5-F9B9-FF4E-4FE25B3CF027}"/>
              </a:ext>
            </a:extLst>
          </p:cNvPr>
          <p:cNvSpPr>
            <a:spLocks noGrp="1"/>
          </p:cNvSpPr>
          <p:nvPr>
            <p:ph sz="half" idx="1"/>
          </p:nvPr>
        </p:nvSpPr>
        <p:spPr/>
        <p:txBody>
          <a:bodyPr/>
          <a:lstStyle/>
          <a:p>
            <a:endParaRPr lang="nb-NO"/>
          </a:p>
        </p:txBody>
      </p:sp>
      <p:pic>
        <p:nvPicPr>
          <p:cNvPr id="6" name="Picture 5">
            <a:extLst>
              <a:ext uri="{FF2B5EF4-FFF2-40B4-BE49-F238E27FC236}">
                <a16:creationId xmlns:a16="http://schemas.microsoft.com/office/drawing/2014/main" id="{318DDF07-6A7F-861A-F063-338CC37EEB34}"/>
              </a:ext>
            </a:extLst>
          </p:cNvPr>
          <p:cNvPicPr>
            <a:picLocks noChangeAspect="1"/>
          </p:cNvPicPr>
          <p:nvPr/>
        </p:nvPicPr>
        <p:blipFill>
          <a:blip r:embed="rId3"/>
          <a:stretch>
            <a:fillRect/>
          </a:stretch>
        </p:blipFill>
        <p:spPr>
          <a:xfrm>
            <a:off x="1266866" y="2788735"/>
            <a:ext cx="13363535" cy="2652130"/>
          </a:xfrm>
          <a:prstGeom prst="rect">
            <a:avLst/>
          </a:prstGeom>
        </p:spPr>
      </p:pic>
      <p:pic>
        <p:nvPicPr>
          <p:cNvPr id="10" name="Picture 9">
            <a:extLst>
              <a:ext uri="{FF2B5EF4-FFF2-40B4-BE49-F238E27FC236}">
                <a16:creationId xmlns:a16="http://schemas.microsoft.com/office/drawing/2014/main" id="{051D5D05-33C9-FA60-E1CD-47500DD1338C}"/>
              </a:ext>
            </a:extLst>
          </p:cNvPr>
          <p:cNvPicPr>
            <a:picLocks noChangeAspect="1"/>
          </p:cNvPicPr>
          <p:nvPr/>
        </p:nvPicPr>
        <p:blipFill>
          <a:blip r:embed="rId4"/>
          <a:stretch>
            <a:fillRect/>
          </a:stretch>
        </p:blipFill>
        <p:spPr>
          <a:xfrm>
            <a:off x="398204" y="1938328"/>
            <a:ext cx="13968245" cy="4153048"/>
          </a:xfrm>
          <a:prstGeom prst="rect">
            <a:avLst/>
          </a:prstGeom>
        </p:spPr>
      </p:pic>
      <p:pic>
        <p:nvPicPr>
          <p:cNvPr id="12" name="Picture 11">
            <a:extLst>
              <a:ext uri="{FF2B5EF4-FFF2-40B4-BE49-F238E27FC236}">
                <a16:creationId xmlns:a16="http://schemas.microsoft.com/office/drawing/2014/main" id="{E03BD534-F050-35E3-6FF4-B7D0E32D9DC2}"/>
              </a:ext>
            </a:extLst>
          </p:cNvPr>
          <p:cNvPicPr>
            <a:picLocks noChangeAspect="1"/>
          </p:cNvPicPr>
          <p:nvPr/>
        </p:nvPicPr>
        <p:blipFill>
          <a:blip r:embed="rId5"/>
          <a:stretch>
            <a:fillRect/>
          </a:stretch>
        </p:blipFill>
        <p:spPr>
          <a:xfrm>
            <a:off x="398205" y="1040718"/>
            <a:ext cx="14142479" cy="6628930"/>
          </a:xfrm>
          <a:prstGeom prst="rect">
            <a:avLst/>
          </a:prstGeom>
        </p:spPr>
      </p:pic>
    </p:spTree>
    <p:extLst>
      <p:ext uri="{BB962C8B-B14F-4D97-AF65-F5344CB8AC3E}">
        <p14:creationId xmlns:p14="http://schemas.microsoft.com/office/powerpoint/2010/main" val="7774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01E17-3A3F-E4F9-44DD-020A0B68B341}"/>
              </a:ext>
            </a:extLst>
          </p:cNvPr>
          <p:cNvSpPr>
            <a:spLocks noGrp="1"/>
          </p:cNvSpPr>
          <p:nvPr>
            <p:ph type="title"/>
          </p:nvPr>
        </p:nvSpPr>
        <p:spPr>
          <a:xfrm>
            <a:off x="2457352" y="5537882"/>
            <a:ext cx="9698352" cy="1132745"/>
          </a:xfrm>
        </p:spPr>
        <p:txBody>
          <a:bodyPr vert="horz" wrap="square" lIns="109728" tIns="54864" rIns="109728" bIns="54864" rtlCol="0" anchor="b" anchorCtr="0">
            <a:normAutofit/>
          </a:bodyPr>
          <a:lstStyle/>
          <a:p>
            <a:pPr algn="ctr"/>
            <a:r>
              <a:rPr lang="en-US" sz="4800"/>
              <a:t>Now some stereotypes</a:t>
            </a:r>
          </a:p>
        </p:txBody>
      </p:sp>
      <p:pic>
        <p:nvPicPr>
          <p:cNvPr id="7" name="Online Media 6" title="The IT crowd - Truest moment about tech support">
            <a:hlinkClick r:id="" action="ppaction://media"/>
            <a:extLst>
              <a:ext uri="{FF2B5EF4-FFF2-40B4-BE49-F238E27FC236}">
                <a16:creationId xmlns:a16="http://schemas.microsoft.com/office/drawing/2014/main" id="{0EA6AB1B-AC28-D005-B60E-E5C9562AE736}"/>
              </a:ext>
            </a:extLst>
          </p:cNvPr>
          <p:cNvPicPr>
            <a:picLocks noGrp="1" noRot="1" noChangeAspect="1"/>
          </p:cNvPicPr>
          <p:nvPr>
            <p:ph idx="1"/>
            <a:videoFile r:link="rId1"/>
          </p:nvPr>
        </p:nvPicPr>
        <p:blipFill>
          <a:blip r:embed="rId3"/>
          <a:stretch>
            <a:fillRect/>
          </a:stretch>
        </p:blipFill>
        <p:spPr>
          <a:xfrm>
            <a:off x="72390" y="76201"/>
            <a:ext cx="14257020" cy="8020050"/>
          </a:xfrm>
          <a:prstGeom prst="rect">
            <a:avLst/>
          </a:prstGeom>
          <a:ln w="12700">
            <a:noFill/>
          </a:ln>
        </p:spPr>
      </p:pic>
    </p:spTree>
    <p:extLst>
      <p:ext uri="{BB962C8B-B14F-4D97-AF65-F5344CB8AC3E}">
        <p14:creationId xmlns:p14="http://schemas.microsoft.com/office/powerpoint/2010/main" val="9763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FEF7-2EB4-4C43-8F4E-65EEC20F2235}"/>
              </a:ext>
            </a:extLst>
          </p:cNvPr>
          <p:cNvSpPr>
            <a:spLocks noGrp="1"/>
          </p:cNvSpPr>
          <p:nvPr>
            <p:ph type="title"/>
          </p:nvPr>
        </p:nvSpPr>
        <p:spPr>
          <a:xfrm>
            <a:off x="1005840" y="668626"/>
            <a:ext cx="12618720" cy="1360199"/>
          </a:xfrm>
        </p:spPr>
        <p:txBody>
          <a:bodyPr>
            <a:normAutofit/>
          </a:bodyPr>
          <a:lstStyle/>
          <a:p>
            <a:pPr algn="ctr"/>
            <a:r>
              <a:rPr lang="en-GB" sz="6240"/>
              <a:t>Levels of SA</a:t>
            </a:r>
          </a:p>
        </p:txBody>
      </p:sp>
      <p:graphicFrame>
        <p:nvGraphicFramePr>
          <p:cNvPr id="4" name="Plassholder for innhold 3"/>
          <p:cNvGraphicFramePr>
            <a:graphicFrameLocks noGrp="1"/>
          </p:cNvGraphicFramePr>
          <p:nvPr>
            <p:ph idx="1"/>
          </p:nvPr>
        </p:nvGraphicFramePr>
        <p:xfrm>
          <a:off x="1005840" y="2194560"/>
          <a:ext cx="1261872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9151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7409-4D91-4421-9FB2-00AA8986CD44}"/>
              </a:ext>
            </a:extLst>
          </p:cNvPr>
          <p:cNvSpPr>
            <a:spLocks noGrp="1"/>
          </p:cNvSpPr>
          <p:nvPr>
            <p:ph type="title"/>
          </p:nvPr>
        </p:nvSpPr>
        <p:spPr/>
        <p:txBody>
          <a:bodyPr/>
          <a:lstStyle/>
          <a:p>
            <a:r>
              <a:rPr lang="nb-NO" dirty="0"/>
              <a:t>Using SMM for </a:t>
            </a:r>
            <a:r>
              <a:rPr lang="nb-NO" dirty="0" err="1"/>
              <a:t>Mitigating</a:t>
            </a:r>
            <a:r>
              <a:rPr lang="nb-NO" dirty="0"/>
              <a:t> CS Attacks</a:t>
            </a:r>
          </a:p>
        </p:txBody>
      </p:sp>
      <p:sp>
        <p:nvSpPr>
          <p:cNvPr id="5" name="Content Placeholder 4">
            <a:extLst>
              <a:ext uri="{FF2B5EF4-FFF2-40B4-BE49-F238E27FC236}">
                <a16:creationId xmlns:a16="http://schemas.microsoft.com/office/drawing/2014/main" id="{31892BD1-DF70-493A-BA77-97B3ACCA8B15}"/>
              </a:ext>
            </a:extLst>
          </p:cNvPr>
          <p:cNvSpPr>
            <a:spLocks noGrp="1"/>
          </p:cNvSpPr>
          <p:nvPr>
            <p:ph idx="1"/>
          </p:nvPr>
        </p:nvSpPr>
        <p:spPr/>
        <p:txBody>
          <a:bodyPr/>
          <a:lstStyle/>
          <a:p>
            <a:r>
              <a:rPr lang="nb-NO" dirty="0" err="1"/>
              <a:t>Before</a:t>
            </a:r>
            <a:r>
              <a:rPr lang="nb-NO" dirty="0"/>
              <a:t> Attack</a:t>
            </a:r>
          </a:p>
          <a:p>
            <a:pPr lvl="1"/>
            <a:r>
              <a:rPr lang="nb-NO" dirty="0"/>
              <a:t>Training </a:t>
            </a:r>
          </a:p>
          <a:p>
            <a:pPr lvl="2"/>
            <a:r>
              <a:rPr lang="nb-NO" dirty="0"/>
              <a:t>Technical, </a:t>
            </a:r>
            <a:r>
              <a:rPr lang="nb-NO" dirty="0" err="1"/>
              <a:t>behaviors</a:t>
            </a:r>
            <a:r>
              <a:rPr lang="nb-NO" dirty="0"/>
              <a:t>, </a:t>
            </a:r>
            <a:r>
              <a:rPr lang="nb-NO" dirty="0" err="1"/>
              <a:t>communication</a:t>
            </a:r>
            <a:endParaRPr lang="nb-NO" dirty="0"/>
          </a:p>
          <a:p>
            <a:r>
              <a:rPr lang="nb-NO" dirty="0"/>
              <a:t>During </a:t>
            </a:r>
            <a:r>
              <a:rPr lang="nb-NO" dirty="0" err="1"/>
              <a:t>Attck</a:t>
            </a:r>
            <a:endParaRPr lang="nb-NO" dirty="0"/>
          </a:p>
          <a:p>
            <a:pPr lvl="1"/>
            <a:r>
              <a:rPr lang="nb-NO" dirty="0" err="1"/>
              <a:t>Communication</a:t>
            </a:r>
            <a:r>
              <a:rPr lang="nb-NO" dirty="0"/>
              <a:t>, </a:t>
            </a:r>
            <a:r>
              <a:rPr lang="nb-NO" dirty="0" err="1"/>
              <a:t>Psychological</a:t>
            </a:r>
            <a:r>
              <a:rPr lang="nb-NO" dirty="0"/>
              <a:t> </a:t>
            </a:r>
            <a:r>
              <a:rPr lang="nb-NO" dirty="0" err="1"/>
              <a:t>Safety</a:t>
            </a:r>
            <a:r>
              <a:rPr lang="nb-NO" dirty="0"/>
              <a:t> in </a:t>
            </a:r>
            <a:r>
              <a:rPr lang="nb-NO" dirty="0" err="1"/>
              <a:t>the</a:t>
            </a:r>
            <a:r>
              <a:rPr lang="nb-NO" dirty="0"/>
              <a:t> </a:t>
            </a:r>
            <a:r>
              <a:rPr lang="nb-NO" dirty="0" err="1"/>
              <a:t>workplace</a:t>
            </a:r>
            <a:endParaRPr lang="nb-NO" dirty="0"/>
          </a:p>
          <a:p>
            <a:r>
              <a:rPr lang="nb-NO" dirty="0" err="1"/>
              <a:t>After</a:t>
            </a:r>
            <a:r>
              <a:rPr lang="nb-NO" dirty="0"/>
              <a:t> Attack</a:t>
            </a:r>
          </a:p>
          <a:p>
            <a:pPr lvl="1"/>
            <a:r>
              <a:rPr lang="nb-NO" dirty="0"/>
              <a:t>Good </a:t>
            </a:r>
            <a:r>
              <a:rPr lang="nb-NO" dirty="0" err="1"/>
              <a:t>communication</a:t>
            </a:r>
            <a:r>
              <a:rPr lang="nb-NO" dirty="0"/>
              <a:t> </a:t>
            </a:r>
            <a:r>
              <a:rPr lang="nb-NO" dirty="0" err="1"/>
              <a:t>helps</a:t>
            </a:r>
            <a:r>
              <a:rPr lang="nb-NO" dirty="0"/>
              <a:t> </a:t>
            </a:r>
            <a:r>
              <a:rPr lang="nb-NO" dirty="0" err="1"/>
              <a:t>maintain</a:t>
            </a:r>
            <a:r>
              <a:rPr lang="nb-NO" dirty="0"/>
              <a:t> </a:t>
            </a:r>
            <a:r>
              <a:rPr lang="nb-NO" dirty="0" err="1"/>
              <a:t>financial</a:t>
            </a:r>
            <a:r>
              <a:rPr lang="nb-NO" dirty="0"/>
              <a:t> </a:t>
            </a:r>
            <a:r>
              <a:rPr lang="nb-NO" dirty="0" err="1"/>
              <a:t>interestes</a:t>
            </a:r>
            <a:endParaRPr lang="nb-NO" dirty="0"/>
          </a:p>
          <a:p>
            <a:pPr lvl="1"/>
            <a:r>
              <a:rPr lang="nb-NO" dirty="0"/>
              <a:t>Critical </a:t>
            </a:r>
            <a:r>
              <a:rPr lang="nb-NO" dirty="0" err="1"/>
              <a:t>Incidence</a:t>
            </a:r>
            <a:r>
              <a:rPr lang="nb-NO" dirty="0"/>
              <a:t> </a:t>
            </a:r>
            <a:r>
              <a:rPr lang="nb-NO" dirty="0" err="1"/>
              <a:t>Review</a:t>
            </a:r>
            <a:endParaRPr lang="nb-NO" dirty="0"/>
          </a:p>
          <a:p>
            <a:pPr lvl="2"/>
            <a:r>
              <a:rPr lang="nb-NO" dirty="0"/>
              <a:t>Create/update communication plan</a:t>
            </a:r>
          </a:p>
        </p:txBody>
      </p:sp>
    </p:spTree>
    <p:extLst>
      <p:ext uri="{BB962C8B-B14F-4D97-AF65-F5344CB8AC3E}">
        <p14:creationId xmlns:p14="http://schemas.microsoft.com/office/powerpoint/2010/main" val="1474353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2AA2D052-1D97-A64F-C3E1-A69037B7AF37}"/>
              </a:ext>
            </a:extLst>
          </p:cNvPr>
          <p:cNvSpPr>
            <a:spLocks noGrp="1"/>
          </p:cNvSpPr>
          <p:nvPr>
            <p:ph type="title"/>
          </p:nvPr>
        </p:nvSpPr>
        <p:spPr>
          <a:xfrm>
            <a:off x="768096" y="390444"/>
            <a:ext cx="5242322" cy="2348209"/>
          </a:xfrm>
        </p:spPr>
        <p:txBody>
          <a:bodyPr vert="horz" wrap="square" lIns="109728" tIns="54864" rIns="109728" bIns="54864" rtlCol="0" anchor="b" anchorCtr="0">
            <a:normAutofit/>
          </a:bodyPr>
          <a:lstStyle/>
          <a:p>
            <a:r>
              <a:rPr lang="en-US" sz="6480"/>
              <a:t>Summary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096" y="3104393"/>
            <a:ext cx="4169664" cy="21946"/>
          </a:xfrm>
          <a:custGeom>
            <a:avLst/>
            <a:gdLst>
              <a:gd name="csX0" fmla="*/ 0 w 4169664"/>
              <a:gd name="csY0" fmla="*/ 0 h 21946"/>
              <a:gd name="csX1" fmla="*/ 694944 w 4169664"/>
              <a:gd name="csY1" fmla="*/ 0 h 21946"/>
              <a:gd name="csX2" fmla="*/ 1473281 w 4169664"/>
              <a:gd name="csY2" fmla="*/ 0 h 21946"/>
              <a:gd name="csX3" fmla="*/ 2084832 w 4169664"/>
              <a:gd name="csY3" fmla="*/ 0 h 21946"/>
              <a:gd name="csX4" fmla="*/ 2696383 w 4169664"/>
              <a:gd name="csY4" fmla="*/ 0 h 21946"/>
              <a:gd name="csX5" fmla="*/ 3433023 w 4169664"/>
              <a:gd name="csY5" fmla="*/ 0 h 21946"/>
              <a:gd name="csX6" fmla="*/ 4169664 w 4169664"/>
              <a:gd name="csY6" fmla="*/ 0 h 21946"/>
              <a:gd name="csX7" fmla="*/ 4169664 w 4169664"/>
              <a:gd name="csY7" fmla="*/ 21946 h 21946"/>
              <a:gd name="csX8" fmla="*/ 3391327 w 4169664"/>
              <a:gd name="csY8" fmla="*/ 21946 h 21946"/>
              <a:gd name="csX9" fmla="*/ 2654686 w 4169664"/>
              <a:gd name="csY9" fmla="*/ 21946 h 21946"/>
              <a:gd name="csX10" fmla="*/ 1959742 w 4169664"/>
              <a:gd name="csY10" fmla="*/ 21946 h 21946"/>
              <a:gd name="csX11" fmla="*/ 1223101 w 4169664"/>
              <a:gd name="csY11" fmla="*/ 21946 h 21946"/>
              <a:gd name="csX12" fmla="*/ 0 w 4169664"/>
              <a:gd name="csY12" fmla="*/ 21946 h 21946"/>
              <a:gd name="csX13" fmla="*/ 0 w 4169664"/>
              <a:gd name="csY13"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C0635B-A605-E956-4996-C74ACF9BBA9D}"/>
              </a:ext>
            </a:extLst>
          </p:cNvPr>
          <p:cNvSpPr>
            <a:spLocks noGrp="1"/>
          </p:cNvSpPr>
          <p:nvPr>
            <p:ph idx="1"/>
          </p:nvPr>
        </p:nvSpPr>
        <p:spPr>
          <a:xfrm>
            <a:off x="768097" y="3447479"/>
            <a:ext cx="5092307" cy="3984802"/>
          </a:xfrm>
        </p:spPr>
        <p:txBody>
          <a:bodyPr vert="horz" lIns="109728" tIns="54864" rIns="109728" bIns="54864" rtlCol="0">
            <a:normAutofit/>
          </a:bodyPr>
          <a:lstStyle/>
          <a:p>
            <a:r>
              <a:rPr lang="en-US" sz="2400"/>
              <a:t>Did you meet your expectations?</a:t>
            </a:r>
          </a:p>
          <a:p>
            <a:r>
              <a:rPr lang="en-US" sz="2400"/>
              <a:t>How confident are you about this?</a:t>
            </a:r>
          </a:p>
          <a:p>
            <a:endParaRPr lang="en-US" sz="2400"/>
          </a:p>
          <a:p>
            <a:r>
              <a:rPr lang="en-US" sz="2400"/>
              <a:t>How can this be understood in different contexts?</a:t>
            </a:r>
          </a:p>
          <a:p>
            <a:endParaRPr lang="en-US" sz="2400"/>
          </a:p>
          <a:p>
            <a:r>
              <a:rPr lang="en-US" sz="2400"/>
              <a:t>How can I apply this to my experiences (learning/work)?</a:t>
            </a:r>
          </a:p>
        </p:txBody>
      </p:sp>
      <p:pic>
        <p:nvPicPr>
          <p:cNvPr id="5" name="Picture 4">
            <a:extLst>
              <a:ext uri="{FF2B5EF4-FFF2-40B4-BE49-F238E27FC236}">
                <a16:creationId xmlns:a16="http://schemas.microsoft.com/office/drawing/2014/main" id="{401BB550-797C-9CF8-3D29-9F04C8556B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74043" y="12"/>
            <a:ext cx="8254530" cy="822958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39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8575BB-9680-F551-446E-443B62F129D2}"/>
              </a:ext>
            </a:extLst>
          </p:cNvPr>
          <p:cNvSpPr>
            <a:spLocks noGrp="1"/>
          </p:cNvSpPr>
          <p:nvPr>
            <p:ph type="body" sz="quarter" idx="13"/>
          </p:nvPr>
        </p:nvSpPr>
        <p:spPr/>
        <p:txBody>
          <a:bodyPr/>
          <a:lstStyle/>
          <a:p>
            <a:r>
              <a:rPr lang="nb-NO" dirty="0"/>
              <a:t>References</a:t>
            </a:r>
          </a:p>
        </p:txBody>
      </p:sp>
      <p:sp>
        <p:nvSpPr>
          <p:cNvPr id="3" name="Text Placeholder 2">
            <a:extLst>
              <a:ext uri="{FF2B5EF4-FFF2-40B4-BE49-F238E27FC236}">
                <a16:creationId xmlns:a16="http://schemas.microsoft.com/office/drawing/2014/main" id="{88C5BAB3-308B-2ADE-9D5B-EFEB937CFA68}"/>
              </a:ext>
            </a:extLst>
          </p:cNvPr>
          <p:cNvSpPr>
            <a:spLocks noGrp="1"/>
          </p:cNvSpPr>
          <p:nvPr>
            <p:ph type="body" sz="quarter" idx="14"/>
          </p:nvPr>
        </p:nvSpPr>
        <p:spPr>
          <a:xfrm>
            <a:off x="575309" y="897775"/>
            <a:ext cx="12593422" cy="6024997"/>
          </a:xfrm>
        </p:spPr>
        <p:txBody>
          <a:bodyPr/>
          <a:lstStyle/>
          <a:p>
            <a:pPr algn="l"/>
            <a:endParaRPr lang="en-US" sz="1680" dirty="0">
              <a:solidFill>
                <a:srgbClr val="707070"/>
              </a:solidFill>
              <a:latin typeface="ElsevierSans"/>
            </a:endParaRPr>
          </a:p>
          <a:p>
            <a:pPr rtl="0"/>
            <a:r>
              <a:rPr lang="nb-NO" sz="1680" dirty="0">
                <a:solidFill>
                  <a:schemeClr val="tx1"/>
                </a:solidFill>
              </a:rPr>
              <a:t>Endsley, M. R. (2015). Final reflections: situation awareness models and measures. </a:t>
            </a:r>
            <a:r>
              <a:rPr lang="nb-NO" sz="1680" i="1" dirty="0">
                <a:solidFill>
                  <a:schemeClr val="tx1"/>
                </a:solidFill>
              </a:rPr>
              <a:t>Journal of Cognitive Engineering and Decision Making</a:t>
            </a:r>
            <a:r>
              <a:rPr lang="nb-NO" sz="1680" dirty="0">
                <a:solidFill>
                  <a:schemeClr val="tx1"/>
                </a:solidFill>
              </a:rPr>
              <a:t>, </a:t>
            </a:r>
            <a:r>
              <a:rPr lang="nb-NO" sz="1680" i="1" dirty="0">
                <a:solidFill>
                  <a:schemeClr val="tx1"/>
                </a:solidFill>
              </a:rPr>
              <a:t>9</a:t>
            </a:r>
            <a:r>
              <a:rPr lang="nb-NO" sz="1680" dirty="0">
                <a:solidFill>
                  <a:schemeClr val="tx1"/>
                </a:solidFill>
              </a:rPr>
              <a:t>(1), 101-111.</a:t>
            </a:r>
          </a:p>
          <a:p>
            <a:pPr rtl="0"/>
            <a:r>
              <a:rPr lang="nb-NO" sz="1680" dirty="0">
                <a:solidFill>
                  <a:schemeClr val="tx1"/>
                </a:solidFill>
              </a:rPr>
              <a:t>Mathieu, J. E., Heffner, T. S., Goodwin, G. F., Salas, E., &amp; Cannon-Bowers, J. A. (2000). The influence of shared mental models on team process and performance. </a:t>
            </a:r>
            <a:r>
              <a:rPr lang="nb-NO" sz="1680" i="1" dirty="0">
                <a:solidFill>
                  <a:schemeClr val="tx1"/>
                </a:solidFill>
              </a:rPr>
              <a:t>Journal of applied psychology</a:t>
            </a:r>
            <a:r>
              <a:rPr lang="nb-NO" sz="1680" dirty="0">
                <a:solidFill>
                  <a:schemeClr val="tx1"/>
                </a:solidFill>
              </a:rPr>
              <a:t>, </a:t>
            </a:r>
            <a:r>
              <a:rPr lang="nb-NO" sz="1680" i="1" dirty="0">
                <a:solidFill>
                  <a:schemeClr val="tx1"/>
                </a:solidFill>
              </a:rPr>
              <a:t>85</a:t>
            </a:r>
            <a:r>
              <a:rPr lang="nb-NO" sz="1680" dirty="0">
                <a:solidFill>
                  <a:schemeClr val="tx1"/>
                </a:solidFill>
              </a:rPr>
              <a:t>(2), 273.</a:t>
            </a:r>
          </a:p>
          <a:p>
            <a:pPr rtl="0"/>
            <a:r>
              <a:rPr lang="en-US" sz="1680" dirty="0">
                <a:solidFill>
                  <a:srgbClr val="222222"/>
                </a:solidFill>
                <a:latin typeface="Arial" panose="020B0604020202020204" pitchFamily="34" charset="0"/>
              </a:rPr>
              <a:t>Endsley, M. R. (1988, October). Design and evaluation for situation awareness enhancement. In </a:t>
            </a:r>
            <a:r>
              <a:rPr lang="en-US" sz="1680" i="1" dirty="0">
                <a:solidFill>
                  <a:srgbClr val="222222"/>
                </a:solidFill>
                <a:latin typeface="Arial" panose="020B0604020202020204" pitchFamily="34" charset="0"/>
              </a:rPr>
              <a:t>Proceedings of the Human Factors Society annual meeting</a:t>
            </a:r>
            <a:r>
              <a:rPr lang="en-US" sz="1680" dirty="0">
                <a:solidFill>
                  <a:srgbClr val="222222"/>
                </a:solidFill>
                <a:latin typeface="Arial" panose="020B0604020202020204" pitchFamily="34" charset="0"/>
              </a:rPr>
              <a:t> (Vol. 32, No. 2, pp. 97-101). Sage CA: Los Angeles, CA: Sage Publications.</a:t>
            </a:r>
          </a:p>
          <a:p>
            <a:pPr rtl="0"/>
            <a:r>
              <a:rPr lang="et-EE" sz="1680" dirty="0">
                <a:solidFill>
                  <a:srgbClr val="222222"/>
                </a:solidFill>
                <a:latin typeface="Arial" panose="020B0604020202020204" pitchFamily="34" charset="0"/>
              </a:rPr>
              <a:t>Ask, T. F., Knox, B. J., Lugo, R. G., Hoffmann, L., &amp; Sütterlin, S. (2023, </a:t>
            </a:r>
            <a:r>
              <a:rPr lang="et-EE" sz="1680" dirty="0" err="1">
                <a:solidFill>
                  <a:srgbClr val="222222"/>
                </a:solidFill>
                <a:latin typeface="Arial" panose="020B0604020202020204" pitchFamily="34" charset="0"/>
              </a:rPr>
              <a:t>June</a:t>
            </a:r>
            <a:r>
              <a:rPr lang="et-EE" sz="1680" dirty="0">
                <a:solidFill>
                  <a:srgbClr val="222222"/>
                </a:solidFill>
                <a:latin typeface="Arial" panose="020B0604020202020204" pitchFamily="34" charset="0"/>
              </a:rPr>
              <a:t>). </a:t>
            </a:r>
            <a:r>
              <a:rPr lang="et-EE" sz="1680" dirty="0" err="1">
                <a:solidFill>
                  <a:srgbClr val="222222"/>
                </a:solidFill>
                <a:latin typeface="Arial" panose="020B0604020202020204" pitchFamily="34" charset="0"/>
              </a:rPr>
              <a:t>Gamification</a:t>
            </a:r>
            <a:r>
              <a:rPr lang="et-EE" sz="1680" dirty="0">
                <a:solidFill>
                  <a:srgbClr val="222222"/>
                </a:solidFill>
                <a:latin typeface="Arial" panose="020B0604020202020204" pitchFamily="34" charset="0"/>
              </a:rPr>
              <a:t> as a neuroergonomic </a:t>
            </a:r>
            <a:r>
              <a:rPr lang="et-EE" sz="1680" dirty="0" err="1">
                <a:solidFill>
                  <a:srgbClr val="222222"/>
                </a:solidFill>
                <a:latin typeface="Arial" panose="020B0604020202020204" pitchFamily="34" charset="0"/>
              </a:rPr>
              <a:t>approach</a:t>
            </a:r>
            <a:r>
              <a:rPr lang="et-EE" sz="1680" dirty="0">
                <a:solidFill>
                  <a:srgbClr val="222222"/>
                </a:solidFill>
                <a:latin typeface="Arial" panose="020B0604020202020204" pitchFamily="34" charset="0"/>
              </a:rPr>
              <a:t> </a:t>
            </a:r>
            <a:r>
              <a:rPr lang="et-EE" sz="1680" dirty="0" err="1">
                <a:solidFill>
                  <a:srgbClr val="222222"/>
                </a:solidFill>
                <a:latin typeface="Arial" panose="020B0604020202020204" pitchFamily="34" charset="0"/>
              </a:rPr>
              <a:t>to</a:t>
            </a:r>
            <a:r>
              <a:rPr lang="et-EE" sz="1680" dirty="0">
                <a:solidFill>
                  <a:srgbClr val="222222"/>
                </a:solidFill>
                <a:latin typeface="Arial" panose="020B0604020202020204" pitchFamily="34" charset="0"/>
              </a:rPr>
              <a:t> </a:t>
            </a:r>
            <a:r>
              <a:rPr lang="et-EE" sz="1680" dirty="0" err="1">
                <a:solidFill>
                  <a:srgbClr val="222222"/>
                </a:solidFill>
                <a:latin typeface="Arial" panose="020B0604020202020204" pitchFamily="34" charset="0"/>
              </a:rPr>
              <a:t>improving</a:t>
            </a:r>
            <a:r>
              <a:rPr lang="et-EE" sz="1680" dirty="0">
                <a:solidFill>
                  <a:srgbClr val="222222"/>
                </a:solidFill>
                <a:latin typeface="Arial" panose="020B0604020202020204" pitchFamily="34" charset="0"/>
              </a:rPr>
              <a:t> interpersonal </a:t>
            </a:r>
            <a:r>
              <a:rPr lang="et-EE" sz="1680" dirty="0" err="1">
                <a:solidFill>
                  <a:srgbClr val="222222"/>
                </a:solidFill>
                <a:latin typeface="Arial" panose="020B0604020202020204" pitchFamily="34" charset="0"/>
              </a:rPr>
              <a:t>situational</a:t>
            </a:r>
            <a:r>
              <a:rPr lang="et-EE" sz="1680" dirty="0">
                <a:solidFill>
                  <a:srgbClr val="222222"/>
                </a:solidFill>
                <a:latin typeface="Arial" panose="020B0604020202020204" pitchFamily="34" charset="0"/>
              </a:rPr>
              <a:t> </a:t>
            </a:r>
            <a:r>
              <a:rPr lang="et-EE" sz="1680" dirty="0" err="1">
                <a:solidFill>
                  <a:srgbClr val="222222"/>
                </a:solidFill>
                <a:latin typeface="Arial" panose="020B0604020202020204" pitchFamily="34" charset="0"/>
              </a:rPr>
              <a:t>awareness</a:t>
            </a:r>
            <a:r>
              <a:rPr lang="et-EE" sz="1680" dirty="0">
                <a:solidFill>
                  <a:srgbClr val="222222"/>
                </a:solidFill>
                <a:latin typeface="Arial" panose="020B0604020202020204" pitchFamily="34" charset="0"/>
              </a:rPr>
              <a:t> in </a:t>
            </a:r>
            <a:r>
              <a:rPr lang="et-EE" sz="1680" dirty="0" err="1">
                <a:solidFill>
                  <a:srgbClr val="222222"/>
                </a:solidFill>
                <a:latin typeface="Arial" panose="020B0604020202020204" pitchFamily="34" charset="0"/>
              </a:rPr>
              <a:t>cyber</a:t>
            </a:r>
            <a:r>
              <a:rPr lang="et-EE" sz="1680" dirty="0">
                <a:solidFill>
                  <a:srgbClr val="222222"/>
                </a:solidFill>
                <a:latin typeface="Arial" panose="020B0604020202020204" pitchFamily="34" charset="0"/>
              </a:rPr>
              <a:t> </a:t>
            </a:r>
            <a:r>
              <a:rPr lang="et-EE" sz="1680" dirty="0" err="1">
                <a:solidFill>
                  <a:srgbClr val="222222"/>
                </a:solidFill>
                <a:latin typeface="Arial" panose="020B0604020202020204" pitchFamily="34" charset="0"/>
              </a:rPr>
              <a:t>defense</a:t>
            </a:r>
            <a:r>
              <a:rPr lang="et-EE" sz="1680" dirty="0">
                <a:solidFill>
                  <a:srgbClr val="222222"/>
                </a:solidFill>
                <a:latin typeface="Arial" panose="020B0604020202020204" pitchFamily="34" charset="0"/>
              </a:rPr>
              <a:t>. In </a:t>
            </a:r>
            <a:r>
              <a:rPr lang="et-EE" sz="1680" i="1" dirty="0">
                <a:solidFill>
                  <a:srgbClr val="222222"/>
                </a:solidFill>
                <a:latin typeface="Arial" panose="020B0604020202020204" pitchFamily="34" charset="0"/>
              </a:rPr>
              <a:t>Frontiers in Education</a:t>
            </a:r>
            <a:r>
              <a:rPr lang="et-EE" sz="1680" dirty="0">
                <a:solidFill>
                  <a:srgbClr val="222222"/>
                </a:solidFill>
                <a:latin typeface="Arial" panose="020B0604020202020204" pitchFamily="34" charset="0"/>
              </a:rPr>
              <a:t> (</a:t>
            </a:r>
            <a:r>
              <a:rPr lang="et-EE" sz="1680" dirty="0" err="1">
                <a:solidFill>
                  <a:srgbClr val="222222"/>
                </a:solidFill>
                <a:latin typeface="Arial" panose="020B0604020202020204" pitchFamily="34" charset="0"/>
              </a:rPr>
              <a:t>Vol</a:t>
            </a:r>
            <a:r>
              <a:rPr lang="et-EE" sz="1680" dirty="0">
                <a:solidFill>
                  <a:srgbClr val="222222"/>
                </a:solidFill>
                <a:latin typeface="Arial" panose="020B0604020202020204" pitchFamily="34" charset="0"/>
              </a:rPr>
              <a:t>. 8, p. 988043). Frontiers.</a:t>
            </a:r>
            <a:endParaRPr lang="nb-NO" sz="1680" dirty="0">
              <a:solidFill>
                <a:srgbClr val="222222"/>
              </a:solidFill>
              <a:latin typeface="Arial" panose="020B0604020202020204" pitchFamily="34" charset="0"/>
            </a:endParaRPr>
          </a:p>
          <a:p>
            <a:pPr rtl="0"/>
            <a:r>
              <a:rPr lang="en-US" sz="1680" dirty="0">
                <a:solidFill>
                  <a:srgbClr val="222222"/>
                </a:solidFill>
                <a:latin typeface="Arial" panose="020B0604020202020204" pitchFamily="34" charset="0"/>
              </a:rPr>
              <a:t>Berg, H. P. (2013). Human factors and safety culture in maritime safety. </a:t>
            </a:r>
            <a:r>
              <a:rPr lang="en-US" sz="1680" i="1" dirty="0">
                <a:solidFill>
                  <a:srgbClr val="222222"/>
                </a:solidFill>
                <a:latin typeface="Arial" panose="020B0604020202020204" pitchFamily="34" charset="0"/>
              </a:rPr>
              <a:t>Marine Navigation and Safety of Sea Transportation: STCW, Maritime Education and Training (MET), Human Resources and Crew Manning, Maritime Policy, Logistics and Economic Matters</a:t>
            </a:r>
            <a:r>
              <a:rPr lang="en-US" sz="1680" dirty="0">
                <a:solidFill>
                  <a:srgbClr val="222222"/>
                </a:solidFill>
                <a:latin typeface="Arial" panose="020B0604020202020204" pitchFamily="34" charset="0"/>
              </a:rPr>
              <a:t>, </a:t>
            </a:r>
            <a:r>
              <a:rPr lang="en-US" sz="1680" i="1" dirty="0">
                <a:solidFill>
                  <a:srgbClr val="222222"/>
                </a:solidFill>
                <a:latin typeface="Arial" panose="020B0604020202020204" pitchFamily="34" charset="0"/>
              </a:rPr>
              <a:t>107</a:t>
            </a:r>
            <a:r>
              <a:rPr lang="en-US" sz="1680" dirty="0">
                <a:solidFill>
                  <a:srgbClr val="222222"/>
                </a:solidFill>
                <a:latin typeface="Arial" panose="020B0604020202020204" pitchFamily="34" charset="0"/>
              </a:rPr>
              <a:t>, 107-115.</a:t>
            </a:r>
          </a:p>
          <a:p>
            <a:r>
              <a:rPr lang="nb-NO" sz="1680" dirty="0">
                <a:solidFill>
                  <a:schemeClr val="tx1"/>
                </a:solidFill>
              </a:rPr>
              <a:t>Chen, Y., Ramamurthy, K., &amp; Wen, K. W. (2012). Organizations' information security policy compliance: Stick or carrot approach?. </a:t>
            </a:r>
            <a:r>
              <a:rPr lang="nb-NO" sz="1680" i="1" dirty="0">
                <a:solidFill>
                  <a:schemeClr val="tx1"/>
                </a:solidFill>
              </a:rPr>
              <a:t>Journal of Management Information Systems</a:t>
            </a:r>
            <a:r>
              <a:rPr lang="nb-NO" sz="1680" dirty="0">
                <a:solidFill>
                  <a:schemeClr val="tx1"/>
                </a:solidFill>
              </a:rPr>
              <a:t>, </a:t>
            </a:r>
            <a:r>
              <a:rPr lang="nb-NO" sz="1680" i="1" dirty="0">
                <a:solidFill>
                  <a:schemeClr val="tx1"/>
                </a:solidFill>
              </a:rPr>
              <a:t>29</a:t>
            </a:r>
            <a:r>
              <a:rPr lang="nb-NO" sz="1680" dirty="0">
                <a:solidFill>
                  <a:schemeClr val="tx1"/>
                </a:solidFill>
              </a:rPr>
              <a:t>(3), 157-188.</a:t>
            </a:r>
          </a:p>
          <a:p>
            <a:r>
              <a:rPr lang="en-US" altLang="en-US" sz="1680" dirty="0">
                <a:solidFill>
                  <a:srgbClr val="000000"/>
                </a:solidFill>
              </a:rPr>
              <a:t>Psychological Safety and Learning Behavior in Work Teams. </a:t>
            </a:r>
            <a:r>
              <a:rPr lang="en-US" altLang="en-US" sz="1680" i="1" dirty="0">
                <a:solidFill>
                  <a:srgbClr val="000000"/>
                </a:solidFill>
              </a:rPr>
              <a:t>Administrative Science Quarterly</a:t>
            </a:r>
            <a:r>
              <a:rPr lang="en-US" altLang="en-US" sz="1680" dirty="0">
                <a:solidFill>
                  <a:srgbClr val="000000"/>
                </a:solidFill>
              </a:rPr>
              <a:t>, Vol. 44, No. 2 (Jun., 1999), pp. 350-383, Amy Edmondson </a:t>
            </a:r>
          </a:p>
          <a:p>
            <a:r>
              <a:rPr lang="en-US" sz="1680" dirty="0" err="1">
                <a:solidFill>
                  <a:srgbClr val="222222"/>
                </a:solidFill>
                <a:latin typeface="Arial" panose="020B0604020202020204" pitchFamily="34" charset="0"/>
              </a:rPr>
              <a:t>Sætrevik</a:t>
            </a:r>
            <a:r>
              <a:rPr lang="en-US" sz="1680" dirty="0">
                <a:solidFill>
                  <a:srgbClr val="222222"/>
                </a:solidFill>
                <a:latin typeface="Arial" panose="020B0604020202020204" pitchFamily="34" charset="0"/>
              </a:rPr>
              <a:t>, B., &amp; </a:t>
            </a:r>
            <a:r>
              <a:rPr lang="en-US" sz="1680" dirty="0" err="1">
                <a:solidFill>
                  <a:srgbClr val="222222"/>
                </a:solidFill>
                <a:latin typeface="Arial" panose="020B0604020202020204" pitchFamily="34" charset="0"/>
              </a:rPr>
              <a:t>Hystad</a:t>
            </a:r>
            <a:r>
              <a:rPr lang="en-US" sz="1680" dirty="0">
                <a:solidFill>
                  <a:srgbClr val="222222"/>
                </a:solidFill>
                <a:latin typeface="Arial" panose="020B0604020202020204" pitchFamily="34" charset="0"/>
              </a:rPr>
              <a:t>, S. W. (2017). Situation awareness as a determinant for unsafe actions and subjective risk assessment on offshore attendant vessels. </a:t>
            </a:r>
            <a:r>
              <a:rPr lang="en-US" sz="1680" i="1" dirty="0">
                <a:solidFill>
                  <a:srgbClr val="222222"/>
                </a:solidFill>
                <a:latin typeface="Arial" panose="020B0604020202020204" pitchFamily="34" charset="0"/>
              </a:rPr>
              <a:t>Safety science</a:t>
            </a:r>
            <a:r>
              <a:rPr lang="en-US" sz="1680" dirty="0">
                <a:solidFill>
                  <a:srgbClr val="222222"/>
                </a:solidFill>
                <a:latin typeface="Arial" panose="020B0604020202020204" pitchFamily="34" charset="0"/>
              </a:rPr>
              <a:t>, </a:t>
            </a:r>
            <a:r>
              <a:rPr lang="en-US" sz="1680" i="1" dirty="0">
                <a:solidFill>
                  <a:srgbClr val="222222"/>
                </a:solidFill>
                <a:latin typeface="Arial" panose="020B0604020202020204" pitchFamily="34" charset="0"/>
              </a:rPr>
              <a:t>93</a:t>
            </a:r>
            <a:r>
              <a:rPr lang="en-US" sz="1680" dirty="0">
                <a:solidFill>
                  <a:srgbClr val="222222"/>
                </a:solidFill>
                <a:latin typeface="Arial" panose="020B0604020202020204" pitchFamily="34" charset="0"/>
              </a:rPr>
              <a:t>, 214-221.</a:t>
            </a:r>
          </a:p>
          <a:p>
            <a:r>
              <a:rPr lang="en-US" sz="1680" dirty="0" err="1">
                <a:solidFill>
                  <a:srgbClr val="222222"/>
                </a:solidFill>
                <a:latin typeface="Arial" panose="020B0604020202020204" pitchFamily="34" charset="0"/>
              </a:rPr>
              <a:t>Borgersen</a:t>
            </a:r>
            <a:r>
              <a:rPr lang="en-US" sz="1680" dirty="0">
                <a:solidFill>
                  <a:srgbClr val="222222"/>
                </a:solidFill>
                <a:latin typeface="Arial" panose="020B0604020202020204" pitchFamily="34" charset="0"/>
              </a:rPr>
              <a:t>, H. C., </a:t>
            </a:r>
            <a:r>
              <a:rPr lang="en-US" sz="1680" dirty="0" err="1">
                <a:solidFill>
                  <a:srgbClr val="222222"/>
                </a:solidFill>
                <a:latin typeface="Arial" panose="020B0604020202020204" pitchFamily="34" charset="0"/>
              </a:rPr>
              <a:t>Hystad</a:t>
            </a:r>
            <a:r>
              <a:rPr lang="en-US" sz="1680" dirty="0">
                <a:solidFill>
                  <a:srgbClr val="222222"/>
                </a:solidFill>
                <a:latin typeface="Arial" panose="020B0604020202020204" pitchFamily="34" charset="0"/>
              </a:rPr>
              <a:t>, S. W., Larsson, G., &amp; Eid, J. (2014). Authentic leadership and safety climate among seafarers. </a:t>
            </a:r>
            <a:r>
              <a:rPr lang="en-US" sz="1680" i="1" dirty="0">
                <a:solidFill>
                  <a:srgbClr val="222222"/>
                </a:solidFill>
                <a:latin typeface="Arial" panose="020B0604020202020204" pitchFamily="34" charset="0"/>
              </a:rPr>
              <a:t>Journal of Leadership &amp; Organizational Studies</a:t>
            </a:r>
            <a:r>
              <a:rPr lang="en-US" sz="1680" dirty="0">
                <a:solidFill>
                  <a:srgbClr val="222222"/>
                </a:solidFill>
                <a:latin typeface="Arial" panose="020B0604020202020204" pitchFamily="34" charset="0"/>
              </a:rPr>
              <a:t>, </a:t>
            </a:r>
            <a:r>
              <a:rPr lang="en-US" sz="1680" i="1" dirty="0">
                <a:solidFill>
                  <a:srgbClr val="222222"/>
                </a:solidFill>
                <a:latin typeface="Arial" panose="020B0604020202020204" pitchFamily="34" charset="0"/>
              </a:rPr>
              <a:t>21</a:t>
            </a:r>
            <a:r>
              <a:rPr lang="en-US" sz="1680" dirty="0">
                <a:solidFill>
                  <a:srgbClr val="222222"/>
                </a:solidFill>
                <a:latin typeface="Arial" panose="020B0604020202020204" pitchFamily="34" charset="0"/>
              </a:rPr>
              <a:t>(4), 394-402.</a:t>
            </a:r>
            <a:endParaRPr lang="en-US" sz="1680" dirty="0">
              <a:solidFill>
                <a:srgbClr val="000000"/>
              </a:solidFill>
              <a:latin typeface="Arial" panose="020B0604020202020204" pitchFamily="34" charset="0"/>
            </a:endParaRPr>
          </a:p>
          <a:p>
            <a:endParaRPr lang="en-US" altLang="en-US" sz="1680" dirty="0">
              <a:solidFill>
                <a:srgbClr val="000000"/>
              </a:solidFill>
            </a:endParaRPr>
          </a:p>
          <a:p>
            <a:pPr marL="0" indent="0">
              <a:buNone/>
            </a:pPr>
            <a:endParaRPr lang="nb-NO" sz="1680" dirty="0"/>
          </a:p>
          <a:p>
            <a:pPr rtl="0"/>
            <a:endParaRPr lang="en-US" sz="1680" dirty="0">
              <a:solidFill>
                <a:srgbClr val="222222"/>
              </a:solidFill>
              <a:latin typeface="Arial" panose="020B0604020202020204" pitchFamily="34" charset="0"/>
            </a:endParaRPr>
          </a:p>
          <a:p>
            <a:pPr rtl="0"/>
            <a:endParaRPr lang="nb-NO" sz="1680" dirty="0">
              <a:solidFill>
                <a:srgbClr val="222222"/>
              </a:solidFill>
              <a:latin typeface="Arial" panose="020B0604020202020204" pitchFamily="34" charset="0"/>
            </a:endParaRPr>
          </a:p>
          <a:p>
            <a:pPr rtl="0"/>
            <a:endParaRPr lang="nb-NO" sz="1680" dirty="0"/>
          </a:p>
          <a:p>
            <a:endParaRPr lang="nb-NO" sz="1680" dirty="0"/>
          </a:p>
        </p:txBody>
      </p:sp>
    </p:spTree>
    <p:extLst>
      <p:ext uri="{BB962C8B-B14F-4D97-AF65-F5344CB8AC3E}">
        <p14:creationId xmlns:p14="http://schemas.microsoft.com/office/powerpoint/2010/main" val="2527607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p:txBody>
          <a:bodyPr/>
          <a:lstStyle/>
          <a:p>
            <a:r>
              <a:rPr lang="en-US" dirty="0"/>
              <a:t>Thank you</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p:txBody>
          <a:bodyPr/>
          <a:lstStyle/>
          <a:p>
            <a:r>
              <a:rPr lang="en-US" dirty="0"/>
              <a:t>Please send all questions to trainers.</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871645" y="1"/>
            <a:ext cx="3514660" cy="8245736"/>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sz="2160"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FACA5D-1E42-4CEF-977E-F095C85CED0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12271" y="0"/>
            <a:ext cx="9052758" cy="7355366"/>
          </a:xfrm>
          <a:prstGeom prst="rect">
            <a:avLst/>
          </a:prstGeom>
          <a:ln>
            <a:noFill/>
          </a:ln>
        </p:spPr>
      </p:pic>
      <p:sp>
        <p:nvSpPr>
          <p:cNvPr id="5" name="Oval 4">
            <a:extLst>
              <a:ext uri="{FF2B5EF4-FFF2-40B4-BE49-F238E27FC236}">
                <a16:creationId xmlns:a16="http://schemas.microsoft.com/office/drawing/2014/main" id="{8AC2D946-D1A0-4C94-8A79-AF6E2C2C5FF6}"/>
              </a:ext>
            </a:extLst>
          </p:cNvPr>
          <p:cNvSpPr/>
          <p:nvPr/>
        </p:nvSpPr>
        <p:spPr>
          <a:xfrm>
            <a:off x="8071735" y="-144997"/>
            <a:ext cx="2512446" cy="1939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
        <p:nvSpPr>
          <p:cNvPr id="16" name="Oval 15">
            <a:extLst>
              <a:ext uri="{FF2B5EF4-FFF2-40B4-BE49-F238E27FC236}">
                <a16:creationId xmlns:a16="http://schemas.microsoft.com/office/drawing/2014/main" id="{9BC84B08-510A-4639-AC14-CF76B5BE7268}"/>
              </a:ext>
            </a:extLst>
          </p:cNvPr>
          <p:cNvSpPr/>
          <p:nvPr/>
        </p:nvSpPr>
        <p:spPr>
          <a:xfrm>
            <a:off x="8382710" y="6160518"/>
            <a:ext cx="1916214" cy="13673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
        <p:nvSpPr>
          <p:cNvPr id="18" name="Oval 17">
            <a:extLst>
              <a:ext uri="{FF2B5EF4-FFF2-40B4-BE49-F238E27FC236}">
                <a16:creationId xmlns:a16="http://schemas.microsoft.com/office/drawing/2014/main" id="{741CBC8A-8AAD-479B-96F1-AF98FB5E876E}"/>
              </a:ext>
            </a:extLst>
          </p:cNvPr>
          <p:cNvSpPr/>
          <p:nvPr/>
        </p:nvSpPr>
        <p:spPr>
          <a:xfrm>
            <a:off x="5783581" y="4374275"/>
            <a:ext cx="5125424" cy="17862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41712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BB03D41D-4BFA-41FD-ACC2-DD60DD1FC08D}"/>
  <p:tag name="ATHENA.CUSTOMXMLCONTENT" val="&lt;?xml version=&quot;1.0&quot;?&gt;&lt;athena xmlns=&quot;http://schemas.microsoft.com/edu/athena&quot; version=&quot;0.1.3517.0&quot;&gt;&lt;timings duration=&quot;30315&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BB9D9CB8-123F-466D-B3EF-229A32CE9CED}"/>
  <p:tag name="ATHENA.CUSTOMXMLCONTENT" val="&lt;?xml version=&quot;1.0&quot;?&gt;&lt;athena xmlns=&quot;http://schemas.microsoft.com/edu/athena&quot; version=&quot;0.1.3517.0&quot;&gt;&lt;timings duration=&quot;16450&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32364869-BC91-4869-9F2D-9AD341E48D6F}"/>
  <p:tag name="ATHENA.CUSTOMXMLCONTENT" val="&lt;?xml version=&quot;1.0&quot;?&gt;&lt;athena xmlns=&quot;http://schemas.microsoft.com/edu/athena&quot; version=&quot;0.1.3517.0&quot;&gt;&lt;timings duration=&quot;8534&quot;/&gt;&lt;/athen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D0A7A2-7BE6-4EA9-B9F9-99CA4DBC03F3}" vid="{1ECF88F3-7EA2-44A5-BDE5-1200A1A52E6A}"/>
    </a:ext>
  </a:extLst>
</a:theme>
</file>

<file path=ppt/theme/theme2.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517.0">
  <timings duration="115509"/>
</athena>
</file>

<file path=customXml/item10.xml><?xml version="1.0" encoding="utf-8"?>
<athena xmlns="http://schemas.microsoft.com/edu/athena" version="0.1.3517.0">
  <timings duration="16450"/>
</athena>
</file>

<file path=customXml/item11.xml><?xml version="1.0" encoding="utf-8"?>
<athena xmlns="http://schemas.microsoft.com/edu/athena" version="0.1.3517.0">
  <timings duration="8534"/>
</athena>
</file>

<file path=customXml/item12.xml><?xml version="1.0" encoding="utf-8"?>
<athena xmlns="http://schemas.microsoft.com/edu/athena" version="0.1.3517.0">
  <timings duration="142812"/>
</athena>
</file>

<file path=customXml/item13.xml><?xml version="1.0" encoding="utf-8"?>
<athena xmlns="http://schemas.microsoft.com/edu/athena" version="0.1.3517.0">
  <timings duration="30315"/>
</athena>
</file>

<file path=customXml/item2.xml><?xml version="1.0" encoding="utf-8"?>
<athena xmlns="http://schemas.microsoft.com/edu/athena" version="0.1.3517.0">
  <timings duration="71339"/>
</athena>
</file>

<file path=customXml/item3.xml><?xml version="1.0" encoding="utf-8"?>
<athena xmlns="http://schemas.microsoft.com/edu/athena" version="0.1.3517.0">
  <timings duration="8534"/>
</athena>
</file>

<file path=customXml/item4.xml><?xml version="1.0" encoding="utf-8"?>
<athena xmlns="http://schemas.microsoft.com/edu/athena" version="0.1.3517.0">
  <timings duration="174614"/>
</athena>
</file>

<file path=customXml/item5.xml><?xml version="1.0" encoding="utf-8"?>
<athena xmlns="http://schemas.microsoft.com/edu/athena" version="0.1.3517.0">
  <ink scale="0.7224563">AAEAAAD/////AQAAAAAAAAAMAgAAAE9BdXRob3JQUFQsIFZlcnNpb249MC4xLjM1MTcuMCwgQ3VsdHVyZT1uZXV0cmFsLCBQdWJsaWNLZXlUb2tlbj0zMWJmMzg1NmFkMzY0ZTM1BQEAAAALSW5rTWF0dGVyVjEDAAAADUxpc3RgMStfaXRlbXMMTGlzdGAxK19zaXplD0xpc3RgMStfdmVyc2lvbgQAABdTaGFyZWQuSW5raW5nLklua0F0b21bXQIAAAAICAIAAAAJAwAAAAIAAAAWAAAABwMAAAAAAQAAAAQAAAAECUlua0F0b21WMQIAAAAJBAAAAAkFAAAADQIFBAAAAAtQZW5TdHJva2VWMQQAAAAKQXR0cmlidXRlcwVUcmFjZQlTdGFydFRpbWUEVHlwZQQEAAQPUGVuQXR0cmlidXRlc1YxAgAAAApJbmtUcmFjZVYxAgAAABAMQWN0aW9uVHlwZVYxAgAAAAIAAAAJBgAAAAkHAAAA+XMAAAAAAAAF+P///wxBY3Rpb25UeXBlVjEBAAAAB3ZhbHVlX18ACAIAAAAAAAAABQUAAAANQ2xlYXJDYW52YXNWMQIAAAAJU3RhcnRUaW1lBFR5cGUABBAMQWN0aW9uVHlwZVYxAgAAAAIAAACrF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AAAAAAAA4D8AAAA/AAAAAAAAAAAL</ink>
</athena>
</file>

<file path=customXml/item6.xml><?xml version="1.0" encoding="utf-8"?>
<athena xmlns="http://schemas.microsoft.com/edu/athena" version="0.1.3517.0">
  <timings duration="362101"/>
</athena>
</file>

<file path=customXml/item7.xml><?xml version="1.0" encoding="utf-8"?>
<athena xmlns="http://schemas.microsoft.com/edu/athena" version="0.1.3517.0">
  <timings duration="116444"/>
</athena>
</file>

<file path=customXml/item8.xml><?xml version="1.0" encoding="utf-8"?>
<athena xmlns="http://schemas.microsoft.com/edu/athena" version="0.1.3517.0">
  <timings duration="30315"/>
</athena>
</file>

<file path=customXml/item9.xml><?xml version="1.0" encoding="utf-8"?>
<athena xmlns="http://schemas.microsoft.com/edu/athena" version="0.1.3517.0">
  <timings duration="16450"/>
</athena>
</file>

<file path=customXml/itemProps1.xml><?xml version="1.0" encoding="utf-8"?>
<ds:datastoreItem xmlns:ds="http://schemas.openxmlformats.org/officeDocument/2006/customXml" ds:itemID="{2AFA4837-5DBE-43EC-9E30-B0B2F9E98A9E}">
  <ds:schemaRefs>
    <ds:schemaRef ds:uri="http://schemas.microsoft.com/edu/athena"/>
  </ds:schemaRefs>
</ds:datastoreItem>
</file>

<file path=customXml/itemProps10.xml><?xml version="1.0" encoding="utf-8"?>
<ds:datastoreItem xmlns:ds="http://schemas.openxmlformats.org/officeDocument/2006/customXml" ds:itemID="{62C9948B-D880-4ED7-8B4C-9071F1A6786F}">
  <ds:schemaRefs>
    <ds:schemaRef ds:uri="http://schemas.microsoft.com/edu/athena"/>
  </ds:schemaRefs>
</ds:datastoreItem>
</file>

<file path=customXml/itemProps11.xml><?xml version="1.0" encoding="utf-8"?>
<ds:datastoreItem xmlns:ds="http://schemas.openxmlformats.org/officeDocument/2006/customXml" ds:itemID="{32364869-BC91-4869-9F2D-9AD341E48D6F}">
  <ds:schemaRefs>
    <ds:schemaRef ds:uri="http://schemas.microsoft.com/edu/athena"/>
  </ds:schemaRefs>
</ds:datastoreItem>
</file>

<file path=customXml/itemProps12.xml><?xml version="1.0" encoding="utf-8"?>
<ds:datastoreItem xmlns:ds="http://schemas.openxmlformats.org/officeDocument/2006/customXml" ds:itemID="{D1864494-59E7-498D-913D-0F65D06F6411}">
  <ds:schemaRefs>
    <ds:schemaRef ds:uri="http://schemas.microsoft.com/edu/athena"/>
  </ds:schemaRefs>
</ds:datastoreItem>
</file>

<file path=customXml/itemProps13.xml><?xml version="1.0" encoding="utf-8"?>
<ds:datastoreItem xmlns:ds="http://schemas.openxmlformats.org/officeDocument/2006/customXml" ds:itemID="{F6085EBF-E351-4347-ACF1-426D1FF82272}">
  <ds:schemaRefs>
    <ds:schemaRef ds:uri="http://schemas.microsoft.com/edu/athena"/>
  </ds:schemaRefs>
</ds:datastoreItem>
</file>

<file path=customXml/itemProps2.xml><?xml version="1.0" encoding="utf-8"?>
<ds:datastoreItem xmlns:ds="http://schemas.openxmlformats.org/officeDocument/2006/customXml" ds:itemID="{B4852DDA-C7C3-44E4-894C-4AFE6144B566}">
  <ds:schemaRefs>
    <ds:schemaRef ds:uri="http://schemas.microsoft.com/edu/athena"/>
  </ds:schemaRefs>
</ds:datastoreItem>
</file>

<file path=customXml/itemProps3.xml><?xml version="1.0" encoding="utf-8"?>
<ds:datastoreItem xmlns:ds="http://schemas.openxmlformats.org/officeDocument/2006/customXml" ds:itemID="{20122FD5-5037-4161-8198-972A16235E07}">
  <ds:schemaRefs>
    <ds:schemaRef ds:uri="http://schemas.microsoft.com/edu/athena"/>
  </ds:schemaRefs>
</ds:datastoreItem>
</file>

<file path=customXml/itemProps4.xml><?xml version="1.0" encoding="utf-8"?>
<ds:datastoreItem xmlns:ds="http://schemas.openxmlformats.org/officeDocument/2006/customXml" ds:itemID="{FCB9D366-B166-4412-B972-8FB427140357}">
  <ds:schemaRefs>
    <ds:schemaRef ds:uri="http://schemas.microsoft.com/edu/athena"/>
  </ds:schemaRefs>
</ds:datastoreItem>
</file>

<file path=customXml/itemProps5.xml><?xml version="1.0" encoding="utf-8"?>
<ds:datastoreItem xmlns:ds="http://schemas.openxmlformats.org/officeDocument/2006/customXml" ds:itemID="{D1771139-3510-40CE-B05F-331E41900058}">
  <ds:schemaRefs>
    <ds:schemaRef ds:uri="http://schemas.microsoft.com/edu/athena"/>
  </ds:schemaRefs>
</ds:datastoreItem>
</file>

<file path=customXml/itemProps6.xml><?xml version="1.0" encoding="utf-8"?>
<ds:datastoreItem xmlns:ds="http://schemas.openxmlformats.org/officeDocument/2006/customXml" ds:itemID="{52142907-A74C-498B-AF41-5E7E2D039A7E}">
  <ds:schemaRefs>
    <ds:schemaRef ds:uri="http://schemas.microsoft.com/edu/athena"/>
  </ds:schemaRefs>
</ds:datastoreItem>
</file>

<file path=customXml/itemProps7.xml><?xml version="1.0" encoding="utf-8"?>
<ds:datastoreItem xmlns:ds="http://schemas.openxmlformats.org/officeDocument/2006/customXml" ds:itemID="{3E201CF2-03EC-4A84-B6FB-06068A722A58}">
  <ds:schemaRefs>
    <ds:schemaRef ds:uri="http://schemas.microsoft.com/edu/athena"/>
  </ds:schemaRefs>
</ds:datastoreItem>
</file>

<file path=customXml/itemProps8.xml><?xml version="1.0" encoding="utf-8"?>
<ds:datastoreItem xmlns:ds="http://schemas.openxmlformats.org/officeDocument/2006/customXml" ds:itemID="{BB03D41D-4BFA-41FD-ACC2-DD60DD1FC08D}">
  <ds:schemaRefs>
    <ds:schemaRef ds:uri="http://schemas.microsoft.com/edu/athena"/>
  </ds:schemaRefs>
</ds:datastoreItem>
</file>

<file path=customXml/itemProps9.xml><?xml version="1.0" encoding="utf-8"?>
<ds:datastoreItem xmlns:ds="http://schemas.openxmlformats.org/officeDocument/2006/customXml" ds:itemID="{2805EC88-4562-4B5F-8A30-4A6D6CFF927D}">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33</TotalTime>
  <Words>6936</Words>
  <Application>Microsoft Office PowerPoint</Application>
  <PresentationFormat>Custom</PresentationFormat>
  <Paragraphs>742</Paragraphs>
  <Slides>83</Slides>
  <Notes>38</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83</vt:i4>
      </vt:variant>
    </vt:vector>
  </HeadingPairs>
  <TitlesOfParts>
    <vt:vector size="97" baseType="lpstr">
      <vt:lpstr>Arial</vt:lpstr>
      <vt:lpstr>Calibri</vt:lpstr>
      <vt:lpstr>Calibri Light</vt:lpstr>
      <vt:lpstr>CMR10</vt:lpstr>
      <vt:lpstr>Courier New</vt:lpstr>
      <vt:lpstr>ElsevierSans</vt:lpstr>
      <vt:lpstr>Helvetica Neue</vt:lpstr>
      <vt:lpstr>Palatino Linotype</vt:lpstr>
      <vt:lpstr>Verdana</vt:lpstr>
      <vt:lpstr>Wingdings</vt:lpstr>
      <vt:lpstr>Office Theme</vt:lpstr>
      <vt:lpstr>Office'i kujundus</vt:lpstr>
      <vt:lpstr>Office</vt:lpstr>
      <vt:lpstr>1_Office</vt:lpstr>
      <vt:lpstr>PowerPoint Presentation</vt:lpstr>
      <vt:lpstr>Acknowledgement</vt:lpstr>
      <vt:lpstr>PowerPoint Presentation</vt:lpstr>
      <vt:lpstr>PowerPoint Presentation</vt:lpstr>
      <vt:lpstr>PowerPoint Presentation</vt:lpstr>
      <vt:lpstr>PowerPoint Presentation</vt:lpstr>
      <vt:lpstr>Situation Awareness - Definition</vt:lpstr>
      <vt:lpstr>Levels of SA</vt:lpstr>
      <vt:lpstr>PowerPoint Presentation</vt:lpstr>
      <vt:lpstr>From My Domain</vt:lpstr>
      <vt:lpstr>PowerPoint Presentation</vt:lpstr>
      <vt:lpstr>Bottom-up / data-driven processing</vt:lpstr>
      <vt:lpstr>Pattern Matching</vt:lpstr>
      <vt:lpstr>Mental Models</vt:lpstr>
      <vt:lpstr>Interrelationship between SA levels</vt:lpstr>
      <vt:lpstr>Factors affecting SA in novices and experts</vt:lpstr>
      <vt:lpstr>PowerPoint Presentation</vt:lpstr>
      <vt:lpstr>PowerPoint Presentation</vt:lpstr>
      <vt:lpstr>8 Other Threats to SA</vt:lpstr>
      <vt:lpstr>Social Aspect of CS, SA &amp; SMM</vt:lpstr>
      <vt:lpstr>Team Cognition</vt:lpstr>
      <vt:lpstr>Macrocognition</vt:lpstr>
      <vt:lpstr>PowerPoint Presentation</vt:lpstr>
      <vt:lpstr>PowerPoint Presentation</vt:lpstr>
      <vt:lpstr>PowerPoint Presentation</vt:lpstr>
      <vt:lpstr>PowerPoint Presentation</vt:lpstr>
      <vt:lpstr>PowerPoint Presentation</vt:lpstr>
      <vt:lpstr>PowerPoint Presentation</vt:lpstr>
      <vt:lpstr>Cyber Security and Situational Analysis</vt:lpstr>
      <vt:lpstr>About visualizations</vt:lpstr>
      <vt:lpstr>SA-improving visualizations: a SCADA-example</vt:lpstr>
      <vt:lpstr>PowerPoint Presentation</vt:lpstr>
      <vt:lpstr>Summary: Principles of SA-centered design</vt:lpstr>
      <vt:lpstr>Communication of RCP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3D Mixed Reality Visualization of Network Topology and Activity Results in Better Dyadic Cyber Team Communication and Cyber Situational Awareness</vt:lpstr>
      <vt:lpstr>PowerPoint Presentation</vt:lpstr>
      <vt:lpstr>PowerPoint Presentation</vt:lpstr>
      <vt:lpstr>Questions</vt:lpstr>
      <vt:lpstr>Questions</vt:lpstr>
      <vt:lpstr>Methods</vt:lpstr>
      <vt:lpstr>Methods</vt:lpstr>
      <vt:lpstr>Visualizations in the Arkime (2D) condition</vt:lpstr>
      <vt:lpstr>Visualizations in the VDE (3D) condition</vt:lpstr>
      <vt:lpstr>Communication is better in the VDE group</vt:lpstr>
      <vt:lpstr>Communication is better in the VDE group</vt:lpstr>
      <vt:lpstr>Communication is better in the VDE group</vt:lpstr>
      <vt:lpstr>Condition had no effect on decision-making</vt:lpstr>
      <vt:lpstr>Summary and discussion</vt:lpstr>
      <vt:lpstr>Conclusion</vt:lpstr>
      <vt:lpstr>What to Communicate</vt:lpstr>
      <vt:lpstr>PowerPoint Presentation</vt:lpstr>
      <vt:lpstr>PowerPoint Presentation</vt:lpstr>
      <vt:lpstr>PowerPoint Presentation</vt:lpstr>
      <vt:lpstr>PowerPoint Presentation</vt:lpstr>
      <vt:lpstr>Research in Communication in CDX</vt:lpstr>
      <vt:lpstr>PowerPoint Presentation</vt:lpstr>
      <vt:lpstr>Cognisance as a Human Factor</vt:lpstr>
      <vt:lpstr>PowerPoint Presentation</vt:lpstr>
      <vt:lpstr>PowerPoint Presentation</vt:lpstr>
      <vt:lpstr>PowerPoint Presentation</vt:lpstr>
      <vt:lpstr>PowerPoint Presentation</vt:lpstr>
      <vt:lpstr>PowerPoint Presentation</vt:lpstr>
      <vt:lpstr>What to Communicate - SITREPS</vt:lpstr>
      <vt:lpstr>PowerPoint Presentation</vt:lpstr>
      <vt:lpstr>PowerPoint Presentation</vt:lpstr>
      <vt:lpstr>PowerPoint Presentation</vt:lpstr>
      <vt:lpstr>Why?</vt:lpstr>
      <vt:lpstr>Let’s talk</vt:lpstr>
      <vt:lpstr>PowerPoint Presentation</vt:lpstr>
      <vt:lpstr>Raman &amp; Koka, 2015</vt:lpstr>
      <vt:lpstr>Now some stereotypes</vt:lpstr>
      <vt:lpstr>Using SMM for Mitigating CS Attacks</vt:lpstr>
      <vt:lpstr>Summary</vt:lpstr>
      <vt:lpstr>PowerPoint Presentation</vt:lpstr>
      <vt:lpstr>Thank you</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CyberSecPro Module-1-Professional Training</dc:subject>
  <dc:creator>Ricardo Gregorio Lugo</dc:creator>
  <cp:lastModifiedBy>Ricardo Gregorio Lugo</cp:lastModifiedBy>
  <cp:revision>11</cp:revision>
  <dcterms:created xsi:type="dcterms:W3CDTF">2026-02-04T08:41:44Z</dcterms:created>
  <dcterms:modified xsi:type="dcterms:W3CDTF">2026-02-04T10:24:09Z</dcterms:modified>
</cp:coreProperties>
</file>