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6"/>
  </p:sldMasterIdLst>
  <p:notesMasterIdLst>
    <p:notesMasterId r:id="rId59"/>
  </p:notesMasterIdLst>
  <p:handoutMasterIdLst>
    <p:handoutMasterId r:id="rId60"/>
  </p:handoutMasterIdLst>
  <p:sldIdLst>
    <p:sldId id="376" r:id="rId7"/>
    <p:sldId id="410" r:id="rId8"/>
    <p:sldId id="388" r:id="rId9"/>
    <p:sldId id="656" r:id="rId10"/>
    <p:sldId id="649" r:id="rId11"/>
    <p:sldId id="350" r:id="rId12"/>
    <p:sldId id="594" r:id="rId13"/>
    <p:sldId id="659" r:id="rId14"/>
    <p:sldId id="906" r:id="rId15"/>
    <p:sldId id="907" r:id="rId16"/>
    <p:sldId id="662" r:id="rId17"/>
    <p:sldId id="620" r:id="rId18"/>
    <p:sldId id="621" r:id="rId19"/>
    <p:sldId id="622" r:id="rId20"/>
    <p:sldId id="623" r:id="rId21"/>
    <p:sldId id="262" r:id="rId22"/>
    <p:sldId id="617" r:id="rId23"/>
    <p:sldId id="314" r:id="rId24"/>
    <p:sldId id="323" r:id="rId25"/>
    <p:sldId id="457" r:id="rId26"/>
    <p:sldId id="458" r:id="rId27"/>
    <p:sldId id="326" r:id="rId28"/>
    <p:sldId id="467" r:id="rId29"/>
    <p:sldId id="474" r:id="rId30"/>
    <p:sldId id="295" r:id="rId31"/>
    <p:sldId id="275" r:id="rId32"/>
    <p:sldId id="293" r:id="rId33"/>
    <p:sldId id="306" r:id="rId34"/>
    <p:sldId id="618" r:id="rId35"/>
    <p:sldId id="469" r:id="rId36"/>
    <p:sldId id="468" r:id="rId37"/>
    <p:sldId id="614" r:id="rId38"/>
    <p:sldId id="311" r:id="rId39"/>
    <p:sldId id="616" r:id="rId40"/>
    <p:sldId id="612" r:id="rId41"/>
    <p:sldId id="289" r:id="rId42"/>
    <p:sldId id="613" r:id="rId43"/>
    <p:sldId id="310" r:id="rId44"/>
    <p:sldId id="309" r:id="rId45"/>
    <p:sldId id="611" r:id="rId46"/>
    <p:sldId id="327" r:id="rId47"/>
    <p:sldId id="257" r:id="rId48"/>
    <p:sldId id="598" r:id="rId49"/>
    <p:sldId id="599" r:id="rId50"/>
    <p:sldId id="292" r:id="rId51"/>
    <p:sldId id="596" r:id="rId52"/>
    <p:sldId id="597" r:id="rId53"/>
    <p:sldId id="284" r:id="rId54"/>
    <p:sldId id="301" r:id="rId55"/>
    <p:sldId id="619" r:id="rId56"/>
    <p:sldId id="650" r:id="rId57"/>
    <p:sldId id="38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howGuides="1">
      <p:cViewPr varScale="1">
        <p:scale>
          <a:sx n="105" d="100"/>
          <a:sy n="105" d="100"/>
        </p:scale>
        <p:origin x="834"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customXml" Target="../customXml/item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9ACAC-DF4F-49FA-80B1-518EBE129F92}" type="doc">
      <dgm:prSet loTypeId="urn:microsoft.com/office/officeart/2005/8/layout/chevron2" loCatId="process" qsTypeId="urn:microsoft.com/office/officeart/2005/8/quickstyle/simple5" qsCatId="simple" csTypeId="urn:microsoft.com/office/officeart/2005/8/colors/accent3_2" csCatId="accent3" phldr="1"/>
      <dgm:spPr/>
      <dgm:t>
        <a:bodyPr/>
        <a:lstStyle/>
        <a:p>
          <a:endParaRPr lang="nb-NO"/>
        </a:p>
      </dgm:t>
    </dgm:pt>
    <dgm:pt modelId="{59AD03DC-DF8E-4761-A513-3E9888677F37}">
      <dgm:prSet phldrT="[Tekst]"/>
      <dgm:spPr/>
      <dgm:t>
        <a:bodyPr/>
        <a:lstStyle/>
        <a:p>
          <a:r>
            <a:rPr lang="de-DE" dirty="0"/>
            <a:t>Research</a:t>
          </a:r>
          <a:endParaRPr lang="nb-NO" dirty="0"/>
        </a:p>
      </dgm:t>
    </dgm:pt>
    <dgm:pt modelId="{513AE0BA-05FC-43A8-98B8-A3346E519E8F}" type="parTrans" cxnId="{4D8B98F8-4D44-4CDB-92E0-9B0ED00A7FA9}">
      <dgm:prSet/>
      <dgm:spPr/>
      <dgm:t>
        <a:bodyPr/>
        <a:lstStyle/>
        <a:p>
          <a:endParaRPr lang="nb-NO"/>
        </a:p>
      </dgm:t>
    </dgm:pt>
    <dgm:pt modelId="{3C0B92A2-D15E-4771-B453-E7E28BDB6E9C}" type="sibTrans" cxnId="{4D8B98F8-4D44-4CDB-92E0-9B0ED00A7FA9}">
      <dgm:prSet/>
      <dgm:spPr/>
      <dgm:t>
        <a:bodyPr/>
        <a:lstStyle/>
        <a:p>
          <a:endParaRPr lang="nb-NO"/>
        </a:p>
      </dgm:t>
    </dgm:pt>
    <dgm:pt modelId="{EF5E0CC2-66C7-4BEF-B7F9-442AF283D461}">
      <dgm:prSet phldrT="[Tekst]"/>
      <dgm:spPr/>
      <dgm:t>
        <a:bodyPr/>
        <a:lstStyle/>
        <a:p>
          <a:r>
            <a:rPr lang="de-DE" dirty="0"/>
            <a:t>Reconnaissance (Aufklärung).</a:t>
          </a:r>
          <a:endParaRPr lang="nb-NO" dirty="0"/>
        </a:p>
      </dgm:t>
    </dgm:pt>
    <dgm:pt modelId="{8DDACE4D-ED9B-4F0D-8E16-C3C81FB63287}" type="parTrans" cxnId="{B96AD841-65DE-4FFC-B518-5A0A7B6E02FB}">
      <dgm:prSet/>
      <dgm:spPr/>
      <dgm:t>
        <a:bodyPr/>
        <a:lstStyle/>
        <a:p>
          <a:endParaRPr lang="nb-NO"/>
        </a:p>
      </dgm:t>
    </dgm:pt>
    <dgm:pt modelId="{ACC6A7EF-0E60-46B7-8E68-EC929C25803C}" type="sibTrans" cxnId="{B96AD841-65DE-4FFC-B518-5A0A7B6E02FB}">
      <dgm:prSet/>
      <dgm:spPr/>
      <dgm:t>
        <a:bodyPr/>
        <a:lstStyle/>
        <a:p>
          <a:endParaRPr lang="nb-NO"/>
        </a:p>
      </dgm:t>
    </dgm:pt>
    <dgm:pt modelId="{F3F0DA96-E8EF-4B01-AC14-56FF771DF25C}">
      <dgm:prSet phldrT="[Tekst]"/>
      <dgm:spPr/>
      <dgm:t>
        <a:bodyPr/>
        <a:lstStyle/>
        <a:p>
          <a:r>
            <a:rPr lang="de-DE" dirty="0" err="1"/>
            <a:t>Identify</a:t>
          </a:r>
          <a:r>
            <a:rPr lang="de-DE" dirty="0"/>
            <a:t> individual/organisational </a:t>
          </a:r>
          <a:r>
            <a:rPr lang="de-DE" dirty="0" err="1"/>
            <a:t>vulnerabilities</a:t>
          </a:r>
          <a:r>
            <a:rPr lang="de-DE" dirty="0"/>
            <a:t>.</a:t>
          </a:r>
          <a:endParaRPr lang="nb-NO" dirty="0"/>
        </a:p>
      </dgm:t>
    </dgm:pt>
    <dgm:pt modelId="{0D3FCB33-2670-47EC-84C9-67CE0F2E58A7}" type="parTrans" cxnId="{D11A1319-6EFE-48E4-98E0-00733E79FD0B}">
      <dgm:prSet/>
      <dgm:spPr/>
      <dgm:t>
        <a:bodyPr/>
        <a:lstStyle/>
        <a:p>
          <a:endParaRPr lang="nb-NO"/>
        </a:p>
      </dgm:t>
    </dgm:pt>
    <dgm:pt modelId="{58B7CE76-BEFD-4A2C-AD0F-8E31755BF17F}" type="sibTrans" cxnId="{D11A1319-6EFE-48E4-98E0-00733E79FD0B}">
      <dgm:prSet/>
      <dgm:spPr/>
      <dgm:t>
        <a:bodyPr/>
        <a:lstStyle/>
        <a:p>
          <a:endParaRPr lang="nb-NO"/>
        </a:p>
      </dgm:t>
    </dgm:pt>
    <dgm:pt modelId="{A0A0D61F-40CE-45B8-A992-16CDF4A4308F}">
      <dgm:prSet phldrT="[Tekst]"/>
      <dgm:spPr/>
      <dgm:t>
        <a:bodyPr/>
        <a:lstStyle/>
        <a:p>
          <a:r>
            <a:rPr lang="de-DE" dirty="0"/>
            <a:t>Hook</a:t>
          </a:r>
          <a:endParaRPr lang="nb-NO" dirty="0"/>
        </a:p>
      </dgm:t>
    </dgm:pt>
    <dgm:pt modelId="{E2BB902E-C63E-4763-A4D6-A4745B3BA57F}" type="parTrans" cxnId="{C3F07DDC-ACBE-4C6C-9A00-A8E45CF7F74D}">
      <dgm:prSet/>
      <dgm:spPr/>
      <dgm:t>
        <a:bodyPr/>
        <a:lstStyle/>
        <a:p>
          <a:endParaRPr lang="nb-NO"/>
        </a:p>
      </dgm:t>
    </dgm:pt>
    <dgm:pt modelId="{416DB559-498A-40A9-95A5-9EF8F69C6343}" type="sibTrans" cxnId="{C3F07DDC-ACBE-4C6C-9A00-A8E45CF7F74D}">
      <dgm:prSet/>
      <dgm:spPr/>
      <dgm:t>
        <a:bodyPr/>
        <a:lstStyle/>
        <a:p>
          <a:endParaRPr lang="nb-NO"/>
        </a:p>
      </dgm:t>
    </dgm:pt>
    <dgm:pt modelId="{35EC7770-8D4D-41C0-B6C3-D80664C104A3}">
      <dgm:prSet phldrT="[Tekst]"/>
      <dgm:spPr/>
      <dgm:t>
        <a:bodyPr/>
        <a:lstStyle/>
        <a:p>
          <a:r>
            <a:rPr lang="de-DE" dirty="0" err="1"/>
            <a:t>Initiate</a:t>
          </a:r>
          <a:r>
            <a:rPr lang="de-DE" dirty="0"/>
            <a:t> </a:t>
          </a:r>
          <a:r>
            <a:rPr lang="de-DE" dirty="0" err="1"/>
            <a:t>communication</a:t>
          </a:r>
          <a:r>
            <a:rPr lang="de-DE" dirty="0"/>
            <a:t> </a:t>
          </a:r>
          <a:r>
            <a:rPr lang="de-DE" dirty="0" err="1"/>
            <a:t>with</a:t>
          </a:r>
          <a:r>
            <a:rPr lang="de-DE" dirty="0"/>
            <a:t> potential </a:t>
          </a:r>
          <a:r>
            <a:rPr lang="de-DE" dirty="0" err="1"/>
            <a:t>victim</a:t>
          </a:r>
          <a:r>
            <a:rPr lang="de-DE" dirty="0"/>
            <a:t>.</a:t>
          </a:r>
          <a:endParaRPr lang="nb-NO" dirty="0"/>
        </a:p>
      </dgm:t>
    </dgm:pt>
    <dgm:pt modelId="{F4CCB56E-A210-4EB7-96B2-E281328FBDE6}" type="parTrans" cxnId="{54A93B25-4447-4B8B-B58F-745B3374AC9F}">
      <dgm:prSet/>
      <dgm:spPr/>
      <dgm:t>
        <a:bodyPr/>
        <a:lstStyle/>
        <a:p>
          <a:endParaRPr lang="nb-NO"/>
        </a:p>
      </dgm:t>
    </dgm:pt>
    <dgm:pt modelId="{A2AF743A-3176-4AC5-88A4-5F1553F35894}" type="sibTrans" cxnId="{54A93B25-4447-4B8B-B58F-745B3374AC9F}">
      <dgm:prSet/>
      <dgm:spPr/>
      <dgm:t>
        <a:bodyPr/>
        <a:lstStyle/>
        <a:p>
          <a:endParaRPr lang="nb-NO"/>
        </a:p>
      </dgm:t>
    </dgm:pt>
    <dgm:pt modelId="{97900B1E-6743-4292-BF72-E718180855E5}">
      <dgm:prSet phldrT="[Tekst]"/>
      <dgm:spPr/>
      <dgm:t>
        <a:bodyPr/>
        <a:lstStyle/>
        <a:p>
          <a:r>
            <a:rPr lang="de-DE" dirty="0" err="1"/>
            <a:t>Engage</a:t>
          </a:r>
          <a:r>
            <a:rPr lang="de-DE" dirty="0"/>
            <a:t>, </a:t>
          </a:r>
          <a:r>
            <a:rPr lang="de-DE" dirty="0" err="1"/>
            <a:t>spin</a:t>
          </a:r>
          <a:r>
            <a:rPr lang="de-DE" dirty="0"/>
            <a:t> </a:t>
          </a:r>
          <a:r>
            <a:rPr lang="de-DE" dirty="0" err="1"/>
            <a:t>story</a:t>
          </a:r>
          <a:r>
            <a:rPr lang="de-DE" dirty="0"/>
            <a:t>, </a:t>
          </a:r>
          <a:r>
            <a:rPr lang="de-DE" dirty="0" err="1"/>
            <a:t>build</a:t>
          </a:r>
          <a:r>
            <a:rPr lang="de-DE" dirty="0"/>
            <a:t> </a:t>
          </a:r>
          <a:r>
            <a:rPr lang="de-DE" dirty="0" err="1"/>
            <a:t>trust</a:t>
          </a:r>
          <a:r>
            <a:rPr lang="de-DE" dirty="0"/>
            <a:t>, </a:t>
          </a:r>
          <a:r>
            <a:rPr lang="de-DE" dirty="0" err="1"/>
            <a:t>take</a:t>
          </a:r>
          <a:r>
            <a:rPr lang="de-DE" dirty="0"/>
            <a:t> </a:t>
          </a:r>
          <a:r>
            <a:rPr lang="de-DE" dirty="0" err="1"/>
            <a:t>control</a:t>
          </a:r>
          <a:r>
            <a:rPr lang="de-DE" dirty="0"/>
            <a:t>.</a:t>
          </a:r>
          <a:endParaRPr lang="nb-NO" dirty="0"/>
        </a:p>
      </dgm:t>
    </dgm:pt>
    <dgm:pt modelId="{35BFE15F-F758-4EF1-A7F5-4B937AEB9FF7}" type="parTrans" cxnId="{D45E398C-D193-4835-B1BE-7641C2D376CE}">
      <dgm:prSet/>
      <dgm:spPr/>
      <dgm:t>
        <a:bodyPr/>
        <a:lstStyle/>
        <a:p>
          <a:endParaRPr lang="nb-NO"/>
        </a:p>
      </dgm:t>
    </dgm:pt>
    <dgm:pt modelId="{B464543B-4618-441E-9455-0674FF0022F3}" type="sibTrans" cxnId="{D45E398C-D193-4835-B1BE-7641C2D376CE}">
      <dgm:prSet/>
      <dgm:spPr/>
      <dgm:t>
        <a:bodyPr/>
        <a:lstStyle/>
        <a:p>
          <a:endParaRPr lang="nb-NO"/>
        </a:p>
      </dgm:t>
    </dgm:pt>
    <dgm:pt modelId="{F7FE6302-88A1-4AF1-B4A2-2A97BDDE7B5E}">
      <dgm:prSet phldrT="[Tekst]"/>
      <dgm:spPr/>
      <dgm:t>
        <a:bodyPr/>
        <a:lstStyle/>
        <a:p>
          <a:r>
            <a:rPr lang="de-DE" dirty="0"/>
            <a:t>Play</a:t>
          </a:r>
          <a:endParaRPr lang="nb-NO" dirty="0"/>
        </a:p>
      </dgm:t>
    </dgm:pt>
    <dgm:pt modelId="{223D4C8F-B8B8-4C1B-AC12-E922FEBC6A2E}" type="parTrans" cxnId="{BD6BBF3F-B353-4AE2-80F2-7DA10996BDFD}">
      <dgm:prSet/>
      <dgm:spPr/>
      <dgm:t>
        <a:bodyPr/>
        <a:lstStyle/>
        <a:p>
          <a:endParaRPr lang="nb-NO"/>
        </a:p>
      </dgm:t>
    </dgm:pt>
    <dgm:pt modelId="{0BB02B26-824F-4BBC-BD35-9E0FBC8333E8}" type="sibTrans" cxnId="{BD6BBF3F-B353-4AE2-80F2-7DA10996BDFD}">
      <dgm:prSet/>
      <dgm:spPr/>
      <dgm:t>
        <a:bodyPr/>
        <a:lstStyle/>
        <a:p>
          <a:endParaRPr lang="nb-NO"/>
        </a:p>
      </dgm:t>
    </dgm:pt>
    <dgm:pt modelId="{560C1A1A-6AF7-4659-A779-5693E78955AB}">
      <dgm:prSet phldrT="[Tekst]"/>
      <dgm:spPr/>
      <dgm:t>
        <a:bodyPr/>
        <a:lstStyle/>
        <a:p>
          <a:r>
            <a:rPr lang="de-DE" dirty="0" err="1"/>
            <a:t>Accomplish</a:t>
          </a:r>
          <a:r>
            <a:rPr lang="de-DE" dirty="0"/>
            <a:t> </a:t>
          </a:r>
          <a:r>
            <a:rPr lang="de-DE" dirty="0" err="1"/>
            <a:t>purpose</a:t>
          </a:r>
          <a:r>
            <a:rPr lang="de-DE" dirty="0"/>
            <a:t> </a:t>
          </a:r>
          <a:r>
            <a:rPr lang="de-DE" dirty="0" err="1"/>
            <a:t>of</a:t>
          </a:r>
          <a:r>
            <a:rPr lang="de-DE" dirty="0"/>
            <a:t> </a:t>
          </a:r>
          <a:r>
            <a:rPr lang="de-DE" dirty="0" err="1"/>
            <a:t>attack</a:t>
          </a:r>
          <a:r>
            <a:rPr lang="de-DE" dirty="0"/>
            <a:t>.</a:t>
          </a:r>
          <a:endParaRPr lang="nb-NO" dirty="0"/>
        </a:p>
      </dgm:t>
    </dgm:pt>
    <dgm:pt modelId="{D3B1CF30-DEA4-4202-BFFB-B3C99F9C2975}" type="parTrans" cxnId="{4D2A9998-B2F6-49D9-AF93-C6F4A659757E}">
      <dgm:prSet/>
      <dgm:spPr/>
      <dgm:t>
        <a:bodyPr/>
        <a:lstStyle/>
        <a:p>
          <a:endParaRPr lang="nb-NO"/>
        </a:p>
      </dgm:t>
    </dgm:pt>
    <dgm:pt modelId="{4F6F31B8-988C-4906-8E1E-61C884E58927}" type="sibTrans" cxnId="{4D2A9998-B2F6-49D9-AF93-C6F4A659757E}">
      <dgm:prSet/>
      <dgm:spPr/>
      <dgm:t>
        <a:bodyPr/>
        <a:lstStyle/>
        <a:p>
          <a:endParaRPr lang="nb-NO"/>
        </a:p>
      </dgm:t>
    </dgm:pt>
    <dgm:pt modelId="{F0F7FE9A-4FBF-4BF6-A3EB-E3B8018081A0}">
      <dgm:prSet phldrT="[Tekst]"/>
      <dgm:spPr/>
      <dgm:t>
        <a:bodyPr/>
        <a:lstStyle/>
        <a:p>
          <a:r>
            <a:rPr lang="de-DE" dirty="0" err="1"/>
            <a:t>Compromise</a:t>
          </a:r>
          <a:r>
            <a:rPr lang="de-DE" dirty="0"/>
            <a:t> </a:t>
          </a:r>
          <a:r>
            <a:rPr lang="de-DE" dirty="0" err="1"/>
            <a:t>the</a:t>
          </a:r>
          <a:r>
            <a:rPr lang="de-DE" dirty="0"/>
            <a:t> </a:t>
          </a:r>
          <a:r>
            <a:rPr lang="de-DE" dirty="0" err="1"/>
            <a:t>system</a:t>
          </a:r>
          <a:r>
            <a:rPr lang="de-DE" dirty="0"/>
            <a:t>.</a:t>
          </a:r>
          <a:endParaRPr lang="nb-NO" dirty="0"/>
        </a:p>
      </dgm:t>
    </dgm:pt>
    <dgm:pt modelId="{C51F623B-6D86-4FE6-828C-5575296A0C75}" type="parTrans" cxnId="{D38C0F26-CF21-4B57-B34D-7952FC718693}">
      <dgm:prSet/>
      <dgm:spPr/>
      <dgm:t>
        <a:bodyPr/>
        <a:lstStyle/>
        <a:p>
          <a:endParaRPr lang="nb-NO"/>
        </a:p>
      </dgm:t>
    </dgm:pt>
    <dgm:pt modelId="{35163F6F-5B0B-4A60-B1DC-DBB997AA609A}" type="sibTrans" cxnId="{D38C0F26-CF21-4B57-B34D-7952FC718693}">
      <dgm:prSet/>
      <dgm:spPr/>
      <dgm:t>
        <a:bodyPr/>
        <a:lstStyle/>
        <a:p>
          <a:endParaRPr lang="nb-NO"/>
        </a:p>
      </dgm:t>
    </dgm:pt>
    <dgm:pt modelId="{7DDF972C-D41A-4A0E-8860-6C5847197BF9}">
      <dgm:prSet/>
      <dgm:spPr/>
      <dgm:t>
        <a:bodyPr/>
        <a:lstStyle/>
        <a:p>
          <a:r>
            <a:rPr lang="de-DE" dirty="0"/>
            <a:t>Exit</a:t>
          </a:r>
          <a:endParaRPr lang="nb-NO" dirty="0"/>
        </a:p>
      </dgm:t>
    </dgm:pt>
    <dgm:pt modelId="{AA095A58-FD89-4CBB-BED2-F8AB84F5A06A}" type="parTrans" cxnId="{D4EAAED7-24E2-4C75-852E-076A77E86A1B}">
      <dgm:prSet/>
      <dgm:spPr/>
      <dgm:t>
        <a:bodyPr/>
        <a:lstStyle/>
        <a:p>
          <a:endParaRPr lang="nb-NO"/>
        </a:p>
      </dgm:t>
    </dgm:pt>
    <dgm:pt modelId="{709EF09D-BEF6-48CF-A867-416EE9C5AC6B}" type="sibTrans" cxnId="{D4EAAED7-24E2-4C75-852E-076A77E86A1B}">
      <dgm:prSet/>
      <dgm:spPr/>
      <dgm:t>
        <a:bodyPr/>
        <a:lstStyle/>
        <a:p>
          <a:endParaRPr lang="nb-NO"/>
        </a:p>
      </dgm:t>
    </dgm:pt>
    <dgm:pt modelId="{150753A5-407D-457A-B590-CC4BE02F5387}">
      <dgm:prSet/>
      <dgm:spPr/>
      <dgm:t>
        <a:bodyPr/>
        <a:lstStyle/>
        <a:p>
          <a:r>
            <a:rPr lang="de-DE" dirty="0" err="1"/>
            <a:t>Finalize</a:t>
          </a:r>
          <a:r>
            <a:rPr lang="de-DE" dirty="0"/>
            <a:t> </a:t>
          </a:r>
          <a:r>
            <a:rPr lang="de-DE" dirty="0" err="1"/>
            <a:t>interaction</a:t>
          </a:r>
          <a:r>
            <a:rPr lang="de-DE" dirty="0"/>
            <a:t> </a:t>
          </a:r>
          <a:r>
            <a:rPr lang="de-DE" dirty="0" err="1"/>
            <a:t>with</a:t>
          </a:r>
          <a:r>
            <a:rPr lang="de-DE" dirty="0"/>
            <a:t> </a:t>
          </a:r>
          <a:r>
            <a:rPr lang="de-DE" dirty="0" err="1"/>
            <a:t>victim</a:t>
          </a:r>
          <a:r>
            <a:rPr lang="de-DE" dirty="0"/>
            <a:t>, </a:t>
          </a:r>
          <a:r>
            <a:rPr lang="de-DE" dirty="0" err="1"/>
            <a:t>preferably</a:t>
          </a:r>
          <a:r>
            <a:rPr lang="de-DE" dirty="0"/>
            <a:t> </a:t>
          </a:r>
          <a:r>
            <a:rPr lang="de-DE" dirty="0" err="1"/>
            <a:t>without</a:t>
          </a:r>
          <a:r>
            <a:rPr lang="de-DE" dirty="0"/>
            <a:t> </a:t>
          </a:r>
          <a:r>
            <a:rPr lang="de-DE" dirty="0" err="1"/>
            <a:t>arousing</a:t>
          </a:r>
          <a:r>
            <a:rPr lang="de-DE" dirty="0"/>
            <a:t> </a:t>
          </a:r>
          <a:r>
            <a:rPr lang="de-DE" dirty="0" err="1"/>
            <a:t>any</a:t>
          </a:r>
          <a:r>
            <a:rPr lang="de-DE" dirty="0"/>
            <a:t> </a:t>
          </a:r>
          <a:r>
            <a:rPr lang="de-DE" dirty="0" err="1"/>
            <a:t>suspicions</a:t>
          </a:r>
          <a:r>
            <a:rPr lang="de-DE" dirty="0"/>
            <a:t>.</a:t>
          </a:r>
          <a:endParaRPr lang="nb-NO" dirty="0"/>
        </a:p>
      </dgm:t>
    </dgm:pt>
    <dgm:pt modelId="{30F00B80-C45B-409E-A8BE-5D75016F23B8}" type="parTrans" cxnId="{4FBF99BA-018F-4530-9E20-7739F1F52B5A}">
      <dgm:prSet/>
      <dgm:spPr/>
      <dgm:t>
        <a:bodyPr/>
        <a:lstStyle/>
        <a:p>
          <a:endParaRPr lang="nb-NO"/>
        </a:p>
      </dgm:t>
    </dgm:pt>
    <dgm:pt modelId="{77D2EDA2-D4CC-47A8-A8E5-DD9D1708DB00}" type="sibTrans" cxnId="{4FBF99BA-018F-4530-9E20-7739F1F52B5A}">
      <dgm:prSet/>
      <dgm:spPr/>
      <dgm:t>
        <a:bodyPr/>
        <a:lstStyle/>
        <a:p>
          <a:endParaRPr lang="nb-NO"/>
        </a:p>
      </dgm:t>
    </dgm:pt>
    <dgm:pt modelId="{7D5DEB28-FC89-4DFB-A091-703BD8C9C189}">
      <dgm:prSet/>
      <dgm:spPr/>
      <dgm:t>
        <a:bodyPr/>
        <a:lstStyle/>
        <a:p>
          <a:r>
            <a:rPr lang="de-DE" dirty="0" err="1"/>
            <a:t>Disappear</a:t>
          </a:r>
          <a:r>
            <a:rPr lang="de-DE" dirty="0"/>
            <a:t>, </a:t>
          </a:r>
          <a:r>
            <a:rPr lang="de-DE" dirty="0" err="1"/>
            <a:t>erase</a:t>
          </a:r>
          <a:r>
            <a:rPr lang="de-DE" dirty="0"/>
            <a:t> </a:t>
          </a:r>
          <a:r>
            <a:rPr lang="de-DE" dirty="0" err="1"/>
            <a:t>traces</a:t>
          </a:r>
          <a:r>
            <a:rPr lang="de-DE" dirty="0"/>
            <a:t>.</a:t>
          </a:r>
          <a:endParaRPr lang="nb-NO" dirty="0"/>
        </a:p>
      </dgm:t>
    </dgm:pt>
    <dgm:pt modelId="{42F5EA68-DC91-46B4-88FE-2E3863BCEF81}" type="parTrans" cxnId="{F23893E6-7318-4A7A-89DC-E9448252CED0}">
      <dgm:prSet/>
      <dgm:spPr/>
      <dgm:t>
        <a:bodyPr/>
        <a:lstStyle/>
        <a:p>
          <a:endParaRPr lang="nb-NO"/>
        </a:p>
      </dgm:t>
    </dgm:pt>
    <dgm:pt modelId="{09DB1186-F445-41D8-A22D-4D5164629E97}" type="sibTrans" cxnId="{F23893E6-7318-4A7A-89DC-E9448252CED0}">
      <dgm:prSet/>
      <dgm:spPr/>
      <dgm:t>
        <a:bodyPr/>
        <a:lstStyle/>
        <a:p>
          <a:endParaRPr lang="nb-NO"/>
        </a:p>
      </dgm:t>
    </dgm:pt>
    <dgm:pt modelId="{2A99FB2D-C40C-411C-8E3A-8DC8608233DA}" type="pres">
      <dgm:prSet presAssocID="{CB59ACAC-DF4F-49FA-80B1-518EBE129F92}" presName="linearFlow" presStyleCnt="0">
        <dgm:presLayoutVars>
          <dgm:dir/>
          <dgm:animLvl val="lvl"/>
          <dgm:resizeHandles val="exact"/>
        </dgm:presLayoutVars>
      </dgm:prSet>
      <dgm:spPr/>
    </dgm:pt>
    <dgm:pt modelId="{AFDE0ADF-3621-46CD-BDF4-97F23F30BC28}" type="pres">
      <dgm:prSet presAssocID="{59AD03DC-DF8E-4761-A513-3E9888677F37}" presName="composite" presStyleCnt="0"/>
      <dgm:spPr/>
    </dgm:pt>
    <dgm:pt modelId="{64A8FCBB-DC7F-4268-ADCA-105D0B43CB16}" type="pres">
      <dgm:prSet presAssocID="{59AD03DC-DF8E-4761-A513-3E9888677F37}" presName="parentText" presStyleLbl="alignNode1" presStyleIdx="0" presStyleCnt="4">
        <dgm:presLayoutVars>
          <dgm:chMax val="1"/>
          <dgm:bulletEnabled val="1"/>
        </dgm:presLayoutVars>
      </dgm:prSet>
      <dgm:spPr/>
    </dgm:pt>
    <dgm:pt modelId="{2697741C-D9E8-45DA-9AA9-7E26D817B087}" type="pres">
      <dgm:prSet presAssocID="{59AD03DC-DF8E-4761-A513-3E9888677F37}" presName="descendantText" presStyleLbl="alignAcc1" presStyleIdx="0" presStyleCnt="4">
        <dgm:presLayoutVars>
          <dgm:bulletEnabled val="1"/>
        </dgm:presLayoutVars>
      </dgm:prSet>
      <dgm:spPr/>
    </dgm:pt>
    <dgm:pt modelId="{5DB3C82A-5A3C-4895-A0B3-BC5A3B5B3DFA}" type="pres">
      <dgm:prSet presAssocID="{3C0B92A2-D15E-4771-B453-E7E28BDB6E9C}" presName="sp" presStyleCnt="0"/>
      <dgm:spPr/>
    </dgm:pt>
    <dgm:pt modelId="{19E630C8-836B-4BD2-B8E6-182FE7E32ED1}" type="pres">
      <dgm:prSet presAssocID="{A0A0D61F-40CE-45B8-A992-16CDF4A4308F}" presName="composite" presStyleCnt="0"/>
      <dgm:spPr/>
    </dgm:pt>
    <dgm:pt modelId="{209321F3-CED5-4498-9018-BD468F32F16D}" type="pres">
      <dgm:prSet presAssocID="{A0A0D61F-40CE-45B8-A992-16CDF4A4308F}" presName="parentText" presStyleLbl="alignNode1" presStyleIdx="1" presStyleCnt="4">
        <dgm:presLayoutVars>
          <dgm:chMax val="1"/>
          <dgm:bulletEnabled val="1"/>
        </dgm:presLayoutVars>
      </dgm:prSet>
      <dgm:spPr/>
    </dgm:pt>
    <dgm:pt modelId="{0C0F82F0-306D-4F31-8B77-62269E887CE5}" type="pres">
      <dgm:prSet presAssocID="{A0A0D61F-40CE-45B8-A992-16CDF4A4308F}" presName="descendantText" presStyleLbl="alignAcc1" presStyleIdx="1" presStyleCnt="4">
        <dgm:presLayoutVars>
          <dgm:bulletEnabled val="1"/>
        </dgm:presLayoutVars>
      </dgm:prSet>
      <dgm:spPr/>
    </dgm:pt>
    <dgm:pt modelId="{9C16FACB-8D2E-4F92-9F15-AA15E45379F1}" type="pres">
      <dgm:prSet presAssocID="{416DB559-498A-40A9-95A5-9EF8F69C6343}" presName="sp" presStyleCnt="0"/>
      <dgm:spPr/>
    </dgm:pt>
    <dgm:pt modelId="{CB2AFC85-94E5-4F21-A909-217B786AB02C}" type="pres">
      <dgm:prSet presAssocID="{F7FE6302-88A1-4AF1-B4A2-2A97BDDE7B5E}" presName="composite" presStyleCnt="0"/>
      <dgm:spPr/>
    </dgm:pt>
    <dgm:pt modelId="{8AE33DE7-128B-4879-B07A-877E6D940D10}" type="pres">
      <dgm:prSet presAssocID="{F7FE6302-88A1-4AF1-B4A2-2A97BDDE7B5E}" presName="parentText" presStyleLbl="alignNode1" presStyleIdx="2" presStyleCnt="4">
        <dgm:presLayoutVars>
          <dgm:chMax val="1"/>
          <dgm:bulletEnabled val="1"/>
        </dgm:presLayoutVars>
      </dgm:prSet>
      <dgm:spPr/>
    </dgm:pt>
    <dgm:pt modelId="{D57FE753-27F6-42B1-B1D7-0A9E40656A40}" type="pres">
      <dgm:prSet presAssocID="{F7FE6302-88A1-4AF1-B4A2-2A97BDDE7B5E}" presName="descendantText" presStyleLbl="alignAcc1" presStyleIdx="2" presStyleCnt="4">
        <dgm:presLayoutVars>
          <dgm:bulletEnabled val="1"/>
        </dgm:presLayoutVars>
      </dgm:prSet>
      <dgm:spPr/>
    </dgm:pt>
    <dgm:pt modelId="{3D2F9A50-7133-4660-9040-48FEE2BFA9CE}" type="pres">
      <dgm:prSet presAssocID="{0BB02B26-824F-4BBC-BD35-9E0FBC8333E8}" presName="sp" presStyleCnt="0"/>
      <dgm:spPr/>
    </dgm:pt>
    <dgm:pt modelId="{8873379D-1C92-4716-AAA1-3B8AC09AE9BD}" type="pres">
      <dgm:prSet presAssocID="{7DDF972C-D41A-4A0E-8860-6C5847197BF9}" presName="composite" presStyleCnt="0"/>
      <dgm:spPr/>
    </dgm:pt>
    <dgm:pt modelId="{412EE925-C71D-4622-A704-9A04D27F7558}" type="pres">
      <dgm:prSet presAssocID="{7DDF972C-D41A-4A0E-8860-6C5847197BF9}" presName="parentText" presStyleLbl="alignNode1" presStyleIdx="3" presStyleCnt="4">
        <dgm:presLayoutVars>
          <dgm:chMax val="1"/>
          <dgm:bulletEnabled val="1"/>
        </dgm:presLayoutVars>
      </dgm:prSet>
      <dgm:spPr/>
    </dgm:pt>
    <dgm:pt modelId="{FCA4C29C-2A73-42CD-A6D0-4CB7E95D7FBC}" type="pres">
      <dgm:prSet presAssocID="{7DDF972C-D41A-4A0E-8860-6C5847197BF9}" presName="descendantText" presStyleLbl="alignAcc1" presStyleIdx="3" presStyleCnt="4">
        <dgm:presLayoutVars>
          <dgm:bulletEnabled val="1"/>
        </dgm:presLayoutVars>
      </dgm:prSet>
      <dgm:spPr/>
    </dgm:pt>
  </dgm:ptLst>
  <dgm:cxnLst>
    <dgm:cxn modelId="{4DA6C005-0083-4051-9E0E-B412B560DF27}" type="presOf" srcId="{A0A0D61F-40CE-45B8-A992-16CDF4A4308F}" destId="{209321F3-CED5-4498-9018-BD468F32F16D}" srcOrd="0" destOrd="0" presId="urn:microsoft.com/office/officeart/2005/8/layout/chevron2"/>
    <dgm:cxn modelId="{1E684D10-EF12-467C-9520-CB930839ACFC}" type="presOf" srcId="{F7FE6302-88A1-4AF1-B4A2-2A97BDDE7B5E}" destId="{8AE33DE7-128B-4879-B07A-877E6D940D10}" srcOrd="0" destOrd="0" presId="urn:microsoft.com/office/officeart/2005/8/layout/chevron2"/>
    <dgm:cxn modelId="{D11A1319-6EFE-48E4-98E0-00733E79FD0B}" srcId="{59AD03DC-DF8E-4761-A513-3E9888677F37}" destId="{F3F0DA96-E8EF-4B01-AC14-56FF771DF25C}" srcOrd="1" destOrd="0" parTransId="{0D3FCB33-2670-47EC-84C9-67CE0F2E58A7}" sibTransId="{58B7CE76-BEFD-4A2C-AD0F-8E31755BF17F}"/>
    <dgm:cxn modelId="{D2F1D41A-1CAA-4D76-B59A-D5494F4F5D87}" type="presOf" srcId="{560C1A1A-6AF7-4659-A779-5693E78955AB}" destId="{D57FE753-27F6-42B1-B1D7-0A9E40656A40}" srcOrd="0" destOrd="0" presId="urn:microsoft.com/office/officeart/2005/8/layout/chevron2"/>
    <dgm:cxn modelId="{54A93B25-4447-4B8B-B58F-745B3374AC9F}" srcId="{A0A0D61F-40CE-45B8-A992-16CDF4A4308F}" destId="{35EC7770-8D4D-41C0-B6C3-D80664C104A3}" srcOrd="0" destOrd="0" parTransId="{F4CCB56E-A210-4EB7-96B2-E281328FBDE6}" sibTransId="{A2AF743A-3176-4AC5-88A4-5F1553F35894}"/>
    <dgm:cxn modelId="{D38C0F26-CF21-4B57-B34D-7952FC718693}" srcId="{F7FE6302-88A1-4AF1-B4A2-2A97BDDE7B5E}" destId="{F0F7FE9A-4FBF-4BF6-A3EB-E3B8018081A0}" srcOrd="1" destOrd="0" parTransId="{C51F623B-6D86-4FE6-828C-5575296A0C75}" sibTransId="{35163F6F-5B0B-4A60-B1DC-DBB997AA609A}"/>
    <dgm:cxn modelId="{73E92B33-C7E8-4138-82F5-6F0F156C76CF}" type="presOf" srcId="{F3F0DA96-E8EF-4B01-AC14-56FF771DF25C}" destId="{2697741C-D9E8-45DA-9AA9-7E26D817B087}" srcOrd="0" destOrd="1" presId="urn:microsoft.com/office/officeart/2005/8/layout/chevron2"/>
    <dgm:cxn modelId="{BD6BBF3F-B353-4AE2-80F2-7DA10996BDFD}" srcId="{CB59ACAC-DF4F-49FA-80B1-518EBE129F92}" destId="{F7FE6302-88A1-4AF1-B4A2-2A97BDDE7B5E}" srcOrd="2" destOrd="0" parTransId="{223D4C8F-B8B8-4C1B-AC12-E922FEBC6A2E}" sibTransId="{0BB02B26-824F-4BBC-BD35-9E0FBC8333E8}"/>
    <dgm:cxn modelId="{B96AD841-65DE-4FFC-B518-5A0A7B6E02FB}" srcId="{59AD03DC-DF8E-4761-A513-3E9888677F37}" destId="{EF5E0CC2-66C7-4BEF-B7F9-442AF283D461}" srcOrd="0" destOrd="0" parTransId="{8DDACE4D-ED9B-4F0D-8E16-C3C81FB63287}" sibTransId="{ACC6A7EF-0E60-46B7-8E68-EC929C25803C}"/>
    <dgm:cxn modelId="{FFC18C42-CCDD-48BC-B271-3F712A4E6D8F}" type="presOf" srcId="{35EC7770-8D4D-41C0-B6C3-D80664C104A3}" destId="{0C0F82F0-306D-4F31-8B77-62269E887CE5}" srcOrd="0" destOrd="0" presId="urn:microsoft.com/office/officeart/2005/8/layout/chevron2"/>
    <dgm:cxn modelId="{E138C94F-8DE9-46BD-A030-0239ACBB07D3}" type="presOf" srcId="{59AD03DC-DF8E-4761-A513-3E9888677F37}" destId="{64A8FCBB-DC7F-4268-ADCA-105D0B43CB16}" srcOrd="0" destOrd="0" presId="urn:microsoft.com/office/officeart/2005/8/layout/chevron2"/>
    <dgm:cxn modelId="{E2358659-ABBD-40DD-8D28-2DAAC31DA42F}" type="presOf" srcId="{97900B1E-6743-4292-BF72-E718180855E5}" destId="{0C0F82F0-306D-4F31-8B77-62269E887CE5}" srcOrd="0" destOrd="1" presId="urn:microsoft.com/office/officeart/2005/8/layout/chevron2"/>
    <dgm:cxn modelId="{D45E398C-D193-4835-B1BE-7641C2D376CE}" srcId="{A0A0D61F-40CE-45B8-A992-16CDF4A4308F}" destId="{97900B1E-6743-4292-BF72-E718180855E5}" srcOrd="1" destOrd="0" parTransId="{35BFE15F-F758-4EF1-A7F5-4B937AEB9FF7}" sibTransId="{B464543B-4618-441E-9455-0674FF0022F3}"/>
    <dgm:cxn modelId="{4D2A9998-B2F6-49D9-AF93-C6F4A659757E}" srcId="{F7FE6302-88A1-4AF1-B4A2-2A97BDDE7B5E}" destId="{560C1A1A-6AF7-4659-A779-5693E78955AB}" srcOrd="0" destOrd="0" parTransId="{D3B1CF30-DEA4-4202-BFFB-B3C99F9C2975}" sibTransId="{4F6F31B8-988C-4906-8E1E-61C884E58927}"/>
    <dgm:cxn modelId="{DB03C5A3-87AA-413A-8A06-75B54A78CC08}" type="presOf" srcId="{CB59ACAC-DF4F-49FA-80B1-518EBE129F92}" destId="{2A99FB2D-C40C-411C-8E3A-8DC8608233DA}" srcOrd="0" destOrd="0" presId="urn:microsoft.com/office/officeart/2005/8/layout/chevron2"/>
    <dgm:cxn modelId="{170E80AB-3D03-4FBA-9E23-4AD1AA7FBA0D}" type="presOf" srcId="{F0F7FE9A-4FBF-4BF6-A3EB-E3B8018081A0}" destId="{D57FE753-27F6-42B1-B1D7-0A9E40656A40}" srcOrd="0" destOrd="1" presId="urn:microsoft.com/office/officeart/2005/8/layout/chevron2"/>
    <dgm:cxn modelId="{CFADBCB9-CC98-40DE-AD1B-9374ADCA37EA}" type="presOf" srcId="{150753A5-407D-457A-B590-CC4BE02F5387}" destId="{FCA4C29C-2A73-42CD-A6D0-4CB7E95D7FBC}" srcOrd="0" destOrd="0" presId="urn:microsoft.com/office/officeart/2005/8/layout/chevron2"/>
    <dgm:cxn modelId="{4FBF99BA-018F-4530-9E20-7739F1F52B5A}" srcId="{7DDF972C-D41A-4A0E-8860-6C5847197BF9}" destId="{150753A5-407D-457A-B590-CC4BE02F5387}" srcOrd="0" destOrd="0" parTransId="{30F00B80-C45B-409E-A8BE-5D75016F23B8}" sibTransId="{77D2EDA2-D4CC-47A8-A8E5-DD9D1708DB00}"/>
    <dgm:cxn modelId="{D4EAAED7-24E2-4C75-852E-076A77E86A1B}" srcId="{CB59ACAC-DF4F-49FA-80B1-518EBE129F92}" destId="{7DDF972C-D41A-4A0E-8860-6C5847197BF9}" srcOrd="3" destOrd="0" parTransId="{AA095A58-FD89-4CBB-BED2-F8AB84F5A06A}" sibTransId="{709EF09D-BEF6-48CF-A867-416EE9C5AC6B}"/>
    <dgm:cxn modelId="{C3F07DDC-ACBE-4C6C-9A00-A8E45CF7F74D}" srcId="{CB59ACAC-DF4F-49FA-80B1-518EBE129F92}" destId="{A0A0D61F-40CE-45B8-A992-16CDF4A4308F}" srcOrd="1" destOrd="0" parTransId="{E2BB902E-C63E-4763-A4D6-A4745B3BA57F}" sibTransId="{416DB559-498A-40A9-95A5-9EF8F69C6343}"/>
    <dgm:cxn modelId="{F23893E6-7318-4A7A-89DC-E9448252CED0}" srcId="{7DDF972C-D41A-4A0E-8860-6C5847197BF9}" destId="{7D5DEB28-FC89-4DFB-A091-703BD8C9C189}" srcOrd="1" destOrd="0" parTransId="{42F5EA68-DC91-46B4-88FE-2E3863BCEF81}" sibTransId="{09DB1186-F445-41D8-A22D-4D5164629E97}"/>
    <dgm:cxn modelId="{92D5A9E7-D2ED-48A1-B28B-6861FE39DFE2}" type="presOf" srcId="{7D5DEB28-FC89-4DFB-A091-703BD8C9C189}" destId="{FCA4C29C-2A73-42CD-A6D0-4CB7E95D7FBC}" srcOrd="0" destOrd="1" presId="urn:microsoft.com/office/officeart/2005/8/layout/chevron2"/>
    <dgm:cxn modelId="{4D8B98F8-4D44-4CDB-92E0-9B0ED00A7FA9}" srcId="{CB59ACAC-DF4F-49FA-80B1-518EBE129F92}" destId="{59AD03DC-DF8E-4761-A513-3E9888677F37}" srcOrd="0" destOrd="0" parTransId="{513AE0BA-05FC-43A8-98B8-A3346E519E8F}" sibTransId="{3C0B92A2-D15E-4771-B453-E7E28BDB6E9C}"/>
    <dgm:cxn modelId="{710B7FFC-201C-4549-B490-074970F58267}" type="presOf" srcId="{EF5E0CC2-66C7-4BEF-B7F9-442AF283D461}" destId="{2697741C-D9E8-45DA-9AA9-7E26D817B087}" srcOrd="0" destOrd="0" presId="urn:microsoft.com/office/officeart/2005/8/layout/chevron2"/>
    <dgm:cxn modelId="{778314FF-53DD-4C7D-AFAD-11732DA18628}" type="presOf" srcId="{7DDF972C-D41A-4A0E-8860-6C5847197BF9}" destId="{412EE925-C71D-4622-A704-9A04D27F7558}" srcOrd="0" destOrd="0" presId="urn:microsoft.com/office/officeart/2005/8/layout/chevron2"/>
    <dgm:cxn modelId="{8A90777A-8303-4CA5-AAFE-83E12E1C93FD}" type="presParOf" srcId="{2A99FB2D-C40C-411C-8E3A-8DC8608233DA}" destId="{AFDE0ADF-3621-46CD-BDF4-97F23F30BC28}" srcOrd="0" destOrd="0" presId="urn:microsoft.com/office/officeart/2005/8/layout/chevron2"/>
    <dgm:cxn modelId="{354FF6CB-C946-48F1-8831-C92DAB336D20}" type="presParOf" srcId="{AFDE0ADF-3621-46CD-BDF4-97F23F30BC28}" destId="{64A8FCBB-DC7F-4268-ADCA-105D0B43CB16}" srcOrd="0" destOrd="0" presId="urn:microsoft.com/office/officeart/2005/8/layout/chevron2"/>
    <dgm:cxn modelId="{2C5B3B4C-BEB6-48A3-A226-EF3F4B791062}" type="presParOf" srcId="{AFDE0ADF-3621-46CD-BDF4-97F23F30BC28}" destId="{2697741C-D9E8-45DA-9AA9-7E26D817B087}" srcOrd="1" destOrd="0" presId="urn:microsoft.com/office/officeart/2005/8/layout/chevron2"/>
    <dgm:cxn modelId="{3156AAE1-B947-4538-AA6A-E8166AE2A0AD}" type="presParOf" srcId="{2A99FB2D-C40C-411C-8E3A-8DC8608233DA}" destId="{5DB3C82A-5A3C-4895-A0B3-BC5A3B5B3DFA}" srcOrd="1" destOrd="0" presId="urn:microsoft.com/office/officeart/2005/8/layout/chevron2"/>
    <dgm:cxn modelId="{9BE213E0-0420-46EB-B79B-4067957D6567}" type="presParOf" srcId="{2A99FB2D-C40C-411C-8E3A-8DC8608233DA}" destId="{19E630C8-836B-4BD2-B8E6-182FE7E32ED1}" srcOrd="2" destOrd="0" presId="urn:microsoft.com/office/officeart/2005/8/layout/chevron2"/>
    <dgm:cxn modelId="{3F132CE5-C4FE-43D5-8678-42E015FA2D30}" type="presParOf" srcId="{19E630C8-836B-4BD2-B8E6-182FE7E32ED1}" destId="{209321F3-CED5-4498-9018-BD468F32F16D}" srcOrd="0" destOrd="0" presId="urn:microsoft.com/office/officeart/2005/8/layout/chevron2"/>
    <dgm:cxn modelId="{C6493D20-762A-4559-8F24-5A7D9BC1BACB}" type="presParOf" srcId="{19E630C8-836B-4BD2-B8E6-182FE7E32ED1}" destId="{0C0F82F0-306D-4F31-8B77-62269E887CE5}" srcOrd="1" destOrd="0" presId="urn:microsoft.com/office/officeart/2005/8/layout/chevron2"/>
    <dgm:cxn modelId="{00499A3F-6A2C-44A4-B897-B16767FEF64F}" type="presParOf" srcId="{2A99FB2D-C40C-411C-8E3A-8DC8608233DA}" destId="{9C16FACB-8D2E-4F92-9F15-AA15E45379F1}" srcOrd="3" destOrd="0" presId="urn:microsoft.com/office/officeart/2005/8/layout/chevron2"/>
    <dgm:cxn modelId="{BECFB4E3-4EFE-40FF-AF19-596A98AA36AE}" type="presParOf" srcId="{2A99FB2D-C40C-411C-8E3A-8DC8608233DA}" destId="{CB2AFC85-94E5-4F21-A909-217B786AB02C}" srcOrd="4" destOrd="0" presId="urn:microsoft.com/office/officeart/2005/8/layout/chevron2"/>
    <dgm:cxn modelId="{AE9FCA49-3E26-47D1-ACBC-D6AD0841B572}" type="presParOf" srcId="{CB2AFC85-94E5-4F21-A909-217B786AB02C}" destId="{8AE33DE7-128B-4879-B07A-877E6D940D10}" srcOrd="0" destOrd="0" presId="urn:microsoft.com/office/officeart/2005/8/layout/chevron2"/>
    <dgm:cxn modelId="{60BF9905-D94A-4777-A553-2A1D8112C530}" type="presParOf" srcId="{CB2AFC85-94E5-4F21-A909-217B786AB02C}" destId="{D57FE753-27F6-42B1-B1D7-0A9E40656A40}" srcOrd="1" destOrd="0" presId="urn:microsoft.com/office/officeart/2005/8/layout/chevron2"/>
    <dgm:cxn modelId="{F69ABE8B-635E-4F2E-9844-35AC6DE4B200}" type="presParOf" srcId="{2A99FB2D-C40C-411C-8E3A-8DC8608233DA}" destId="{3D2F9A50-7133-4660-9040-48FEE2BFA9CE}" srcOrd="5" destOrd="0" presId="urn:microsoft.com/office/officeart/2005/8/layout/chevron2"/>
    <dgm:cxn modelId="{80ACD617-3D66-419D-899D-AC1BDD9B488A}" type="presParOf" srcId="{2A99FB2D-C40C-411C-8E3A-8DC8608233DA}" destId="{8873379D-1C92-4716-AAA1-3B8AC09AE9BD}" srcOrd="6" destOrd="0" presId="urn:microsoft.com/office/officeart/2005/8/layout/chevron2"/>
    <dgm:cxn modelId="{D9A8DC41-858F-496A-9EDC-D9C986615A21}" type="presParOf" srcId="{8873379D-1C92-4716-AAA1-3B8AC09AE9BD}" destId="{412EE925-C71D-4622-A704-9A04D27F7558}" srcOrd="0" destOrd="0" presId="urn:microsoft.com/office/officeart/2005/8/layout/chevron2"/>
    <dgm:cxn modelId="{895B434E-F469-4BFD-8738-A2875C2855F1}" type="presParOf" srcId="{8873379D-1C92-4716-AAA1-3B8AC09AE9BD}" destId="{FCA4C29C-2A73-42CD-A6D0-4CB7E95D7FB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1CBBDE-F99F-43D9-8449-73A8B1C91717}" type="doc">
      <dgm:prSet loTypeId="urn:microsoft.com/office/officeart/2005/8/layout/process1" loCatId="process" qsTypeId="urn:microsoft.com/office/officeart/2005/8/quickstyle/simple1" qsCatId="simple" csTypeId="urn:microsoft.com/office/officeart/2005/8/colors/accent1_2" csCatId="accent1" phldr="1"/>
      <dgm:spPr/>
    </dgm:pt>
    <dgm:pt modelId="{D71404F3-B336-4FC1-867D-A62A36F863FE}">
      <dgm:prSet phldrT="[Text]"/>
      <dgm:spPr/>
      <dgm:t>
        <a:bodyPr/>
        <a:lstStyle/>
        <a:p>
          <a:r>
            <a:rPr lang="de-DE" dirty="0"/>
            <a:t>Awareness</a:t>
          </a:r>
        </a:p>
      </dgm:t>
    </dgm:pt>
    <dgm:pt modelId="{85EDD14F-A8BA-461F-9F8C-A4AF77F618DF}" type="parTrans" cxnId="{FF9B4B5D-4AEE-4958-9CAB-56A469249F72}">
      <dgm:prSet/>
      <dgm:spPr/>
      <dgm:t>
        <a:bodyPr/>
        <a:lstStyle/>
        <a:p>
          <a:endParaRPr lang="de-DE"/>
        </a:p>
      </dgm:t>
    </dgm:pt>
    <dgm:pt modelId="{F704E922-8D23-4671-99F2-D9E1FA73547B}" type="sibTrans" cxnId="{FF9B4B5D-4AEE-4958-9CAB-56A469249F72}">
      <dgm:prSet/>
      <dgm:spPr/>
      <dgm:t>
        <a:bodyPr/>
        <a:lstStyle/>
        <a:p>
          <a:endParaRPr lang="de-DE"/>
        </a:p>
      </dgm:t>
    </dgm:pt>
    <dgm:pt modelId="{0A783234-D1CF-446E-9DC5-F5BBAD7F15B5}">
      <dgm:prSet phldrT="[Text]"/>
      <dgm:spPr/>
      <dgm:t>
        <a:bodyPr/>
        <a:lstStyle/>
        <a:p>
          <a:r>
            <a:rPr lang="de-DE" dirty="0"/>
            <a:t>Intention</a:t>
          </a:r>
        </a:p>
      </dgm:t>
    </dgm:pt>
    <dgm:pt modelId="{9BB7EFBC-4198-4036-ACEF-649DDE0F5B5E}" type="parTrans" cxnId="{0D2A5940-2F81-475E-8599-912C8AD85009}">
      <dgm:prSet/>
      <dgm:spPr/>
      <dgm:t>
        <a:bodyPr/>
        <a:lstStyle/>
        <a:p>
          <a:endParaRPr lang="de-DE"/>
        </a:p>
      </dgm:t>
    </dgm:pt>
    <dgm:pt modelId="{3C75CE10-B0C6-4949-B843-37F0D345BC6B}" type="sibTrans" cxnId="{0D2A5940-2F81-475E-8599-912C8AD85009}">
      <dgm:prSet/>
      <dgm:spPr/>
      <dgm:t>
        <a:bodyPr/>
        <a:lstStyle/>
        <a:p>
          <a:endParaRPr lang="de-DE"/>
        </a:p>
      </dgm:t>
    </dgm:pt>
    <dgm:pt modelId="{AF59A758-541E-426B-8E81-B8B3E14B33A7}">
      <dgm:prSet phldrT="[Text]"/>
      <dgm:spPr/>
      <dgm:t>
        <a:bodyPr/>
        <a:lstStyle/>
        <a:p>
          <a:r>
            <a:rPr lang="de-DE" dirty="0" err="1"/>
            <a:t>Behavior</a:t>
          </a:r>
          <a:endParaRPr lang="de-DE" dirty="0"/>
        </a:p>
      </dgm:t>
    </dgm:pt>
    <dgm:pt modelId="{DF18F947-DEC7-474C-AE1C-CEEBE49888DC}" type="parTrans" cxnId="{C2B0494F-AF20-49FD-B7D7-11164C006ECC}">
      <dgm:prSet/>
      <dgm:spPr/>
      <dgm:t>
        <a:bodyPr/>
        <a:lstStyle/>
        <a:p>
          <a:endParaRPr lang="de-DE"/>
        </a:p>
      </dgm:t>
    </dgm:pt>
    <dgm:pt modelId="{8ADEFA33-D30F-49BB-89A3-2BF6F89D47D6}" type="sibTrans" cxnId="{C2B0494F-AF20-49FD-B7D7-11164C006ECC}">
      <dgm:prSet/>
      <dgm:spPr/>
      <dgm:t>
        <a:bodyPr/>
        <a:lstStyle/>
        <a:p>
          <a:endParaRPr lang="de-DE"/>
        </a:p>
      </dgm:t>
    </dgm:pt>
    <dgm:pt modelId="{A07DE839-5CE8-4E0A-B5EF-E77F50C67E63}">
      <dgm:prSet/>
      <dgm:spPr/>
      <dgm:t>
        <a:bodyPr/>
        <a:lstStyle/>
        <a:p>
          <a:r>
            <a:rPr lang="de-DE" dirty="0"/>
            <a:t>Habit</a:t>
          </a:r>
        </a:p>
      </dgm:t>
    </dgm:pt>
    <dgm:pt modelId="{8D738F0B-E723-4436-A0BF-F09A7F56206F}" type="parTrans" cxnId="{1BCC206A-85F6-4C77-8C33-2D99FB9AA34C}">
      <dgm:prSet/>
      <dgm:spPr/>
      <dgm:t>
        <a:bodyPr/>
        <a:lstStyle/>
        <a:p>
          <a:endParaRPr lang="de-DE"/>
        </a:p>
      </dgm:t>
    </dgm:pt>
    <dgm:pt modelId="{D3BA95EF-002A-4183-816E-25AFB3806122}" type="sibTrans" cxnId="{1BCC206A-85F6-4C77-8C33-2D99FB9AA34C}">
      <dgm:prSet/>
      <dgm:spPr/>
      <dgm:t>
        <a:bodyPr/>
        <a:lstStyle/>
        <a:p>
          <a:endParaRPr lang="de-DE"/>
        </a:p>
      </dgm:t>
    </dgm:pt>
    <dgm:pt modelId="{4364E435-C34A-45AA-8789-F72F6571B6E2}" type="pres">
      <dgm:prSet presAssocID="{271CBBDE-F99F-43D9-8449-73A8B1C91717}" presName="Name0" presStyleCnt="0">
        <dgm:presLayoutVars>
          <dgm:dir/>
          <dgm:resizeHandles val="exact"/>
        </dgm:presLayoutVars>
      </dgm:prSet>
      <dgm:spPr/>
    </dgm:pt>
    <dgm:pt modelId="{646DB97B-E498-409C-AFCC-CAAB27BD19C8}" type="pres">
      <dgm:prSet presAssocID="{D71404F3-B336-4FC1-867D-A62A36F863FE}" presName="node" presStyleLbl="node1" presStyleIdx="0" presStyleCnt="4">
        <dgm:presLayoutVars>
          <dgm:bulletEnabled val="1"/>
        </dgm:presLayoutVars>
      </dgm:prSet>
      <dgm:spPr/>
    </dgm:pt>
    <dgm:pt modelId="{B8B44662-230D-4A96-9F66-BACD4097B651}" type="pres">
      <dgm:prSet presAssocID="{F704E922-8D23-4671-99F2-D9E1FA73547B}" presName="sibTrans" presStyleLbl="sibTrans2D1" presStyleIdx="0" presStyleCnt="3"/>
      <dgm:spPr/>
    </dgm:pt>
    <dgm:pt modelId="{6B24FEC3-BFD0-44C7-AB7C-1CDFB502E6D8}" type="pres">
      <dgm:prSet presAssocID="{F704E922-8D23-4671-99F2-D9E1FA73547B}" presName="connectorText" presStyleLbl="sibTrans2D1" presStyleIdx="0" presStyleCnt="3"/>
      <dgm:spPr/>
    </dgm:pt>
    <dgm:pt modelId="{7A0D681C-F985-4788-BFCC-1570093EBCDF}" type="pres">
      <dgm:prSet presAssocID="{0A783234-D1CF-446E-9DC5-F5BBAD7F15B5}" presName="node" presStyleLbl="node1" presStyleIdx="1" presStyleCnt="4">
        <dgm:presLayoutVars>
          <dgm:bulletEnabled val="1"/>
        </dgm:presLayoutVars>
      </dgm:prSet>
      <dgm:spPr/>
    </dgm:pt>
    <dgm:pt modelId="{49A80D76-A1B8-4CBA-BF34-4BD6D0873714}" type="pres">
      <dgm:prSet presAssocID="{3C75CE10-B0C6-4949-B843-37F0D345BC6B}" presName="sibTrans" presStyleLbl="sibTrans2D1" presStyleIdx="1" presStyleCnt="3"/>
      <dgm:spPr/>
    </dgm:pt>
    <dgm:pt modelId="{95C844B4-CCC5-4DFF-B3A6-06CBA22C4021}" type="pres">
      <dgm:prSet presAssocID="{3C75CE10-B0C6-4949-B843-37F0D345BC6B}" presName="connectorText" presStyleLbl="sibTrans2D1" presStyleIdx="1" presStyleCnt="3"/>
      <dgm:spPr/>
    </dgm:pt>
    <dgm:pt modelId="{7E557506-D4B6-4A08-B99D-93EB2617E0EC}" type="pres">
      <dgm:prSet presAssocID="{AF59A758-541E-426B-8E81-B8B3E14B33A7}" presName="node" presStyleLbl="node1" presStyleIdx="2" presStyleCnt="4">
        <dgm:presLayoutVars>
          <dgm:bulletEnabled val="1"/>
        </dgm:presLayoutVars>
      </dgm:prSet>
      <dgm:spPr/>
    </dgm:pt>
    <dgm:pt modelId="{670F50B2-78B0-4E56-8BF3-431AA8733231}" type="pres">
      <dgm:prSet presAssocID="{8ADEFA33-D30F-49BB-89A3-2BF6F89D47D6}" presName="sibTrans" presStyleLbl="sibTrans2D1" presStyleIdx="2" presStyleCnt="3"/>
      <dgm:spPr/>
    </dgm:pt>
    <dgm:pt modelId="{793A8C51-EF2A-4F57-AF9A-E8751635A192}" type="pres">
      <dgm:prSet presAssocID="{8ADEFA33-D30F-49BB-89A3-2BF6F89D47D6}" presName="connectorText" presStyleLbl="sibTrans2D1" presStyleIdx="2" presStyleCnt="3"/>
      <dgm:spPr/>
    </dgm:pt>
    <dgm:pt modelId="{38488D8B-1680-4945-8379-8023C674C203}" type="pres">
      <dgm:prSet presAssocID="{A07DE839-5CE8-4E0A-B5EF-E77F50C67E63}" presName="node" presStyleLbl="node1" presStyleIdx="3" presStyleCnt="4">
        <dgm:presLayoutVars>
          <dgm:bulletEnabled val="1"/>
        </dgm:presLayoutVars>
      </dgm:prSet>
      <dgm:spPr/>
    </dgm:pt>
  </dgm:ptLst>
  <dgm:cxnLst>
    <dgm:cxn modelId="{A305D901-7CA3-4438-9EBE-7E8CD00414AC}" type="presOf" srcId="{F704E922-8D23-4671-99F2-D9E1FA73547B}" destId="{B8B44662-230D-4A96-9F66-BACD4097B651}" srcOrd="0" destOrd="0" presId="urn:microsoft.com/office/officeart/2005/8/layout/process1"/>
    <dgm:cxn modelId="{8BA20E02-7453-48E9-9C76-87110175F21E}" type="presOf" srcId="{D71404F3-B336-4FC1-867D-A62A36F863FE}" destId="{646DB97B-E498-409C-AFCC-CAAB27BD19C8}" srcOrd="0" destOrd="0" presId="urn:microsoft.com/office/officeart/2005/8/layout/process1"/>
    <dgm:cxn modelId="{3CCCA104-BB8E-48EF-B361-39EF552F45A5}" type="presOf" srcId="{271CBBDE-F99F-43D9-8449-73A8B1C91717}" destId="{4364E435-C34A-45AA-8789-F72F6571B6E2}" srcOrd="0" destOrd="0" presId="urn:microsoft.com/office/officeart/2005/8/layout/process1"/>
    <dgm:cxn modelId="{0D2A5940-2F81-475E-8599-912C8AD85009}" srcId="{271CBBDE-F99F-43D9-8449-73A8B1C91717}" destId="{0A783234-D1CF-446E-9DC5-F5BBAD7F15B5}" srcOrd="1" destOrd="0" parTransId="{9BB7EFBC-4198-4036-ACEF-649DDE0F5B5E}" sibTransId="{3C75CE10-B0C6-4949-B843-37F0D345BC6B}"/>
    <dgm:cxn modelId="{FF9B4B5D-4AEE-4958-9CAB-56A469249F72}" srcId="{271CBBDE-F99F-43D9-8449-73A8B1C91717}" destId="{D71404F3-B336-4FC1-867D-A62A36F863FE}" srcOrd="0" destOrd="0" parTransId="{85EDD14F-A8BA-461F-9F8C-A4AF77F618DF}" sibTransId="{F704E922-8D23-4671-99F2-D9E1FA73547B}"/>
    <dgm:cxn modelId="{6BC3F967-5560-4512-ACB1-45A9BC8C88EA}" type="presOf" srcId="{0A783234-D1CF-446E-9DC5-F5BBAD7F15B5}" destId="{7A0D681C-F985-4788-BFCC-1570093EBCDF}" srcOrd="0" destOrd="0" presId="urn:microsoft.com/office/officeart/2005/8/layout/process1"/>
    <dgm:cxn modelId="{1BCC206A-85F6-4C77-8C33-2D99FB9AA34C}" srcId="{271CBBDE-F99F-43D9-8449-73A8B1C91717}" destId="{A07DE839-5CE8-4E0A-B5EF-E77F50C67E63}" srcOrd="3" destOrd="0" parTransId="{8D738F0B-E723-4436-A0BF-F09A7F56206F}" sibTransId="{D3BA95EF-002A-4183-816E-25AFB3806122}"/>
    <dgm:cxn modelId="{C2B0494F-AF20-49FD-B7D7-11164C006ECC}" srcId="{271CBBDE-F99F-43D9-8449-73A8B1C91717}" destId="{AF59A758-541E-426B-8E81-B8B3E14B33A7}" srcOrd="2" destOrd="0" parTransId="{DF18F947-DEC7-474C-AE1C-CEEBE49888DC}" sibTransId="{8ADEFA33-D30F-49BB-89A3-2BF6F89D47D6}"/>
    <dgm:cxn modelId="{65D9C972-A0E4-47A0-84C0-1D95AFD271BB}" type="presOf" srcId="{3C75CE10-B0C6-4949-B843-37F0D345BC6B}" destId="{49A80D76-A1B8-4CBA-BF34-4BD6D0873714}" srcOrd="0" destOrd="0" presId="urn:microsoft.com/office/officeart/2005/8/layout/process1"/>
    <dgm:cxn modelId="{AA34EA7C-5F44-44AF-8DD4-9993B712D129}" type="presOf" srcId="{8ADEFA33-D30F-49BB-89A3-2BF6F89D47D6}" destId="{670F50B2-78B0-4E56-8BF3-431AA8733231}" srcOrd="0" destOrd="0" presId="urn:microsoft.com/office/officeart/2005/8/layout/process1"/>
    <dgm:cxn modelId="{9CE5A687-1ADB-46BB-87A2-634AF12339C4}" type="presOf" srcId="{3C75CE10-B0C6-4949-B843-37F0D345BC6B}" destId="{95C844B4-CCC5-4DFF-B3A6-06CBA22C4021}" srcOrd="1" destOrd="0" presId="urn:microsoft.com/office/officeart/2005/8/layout/process1"/>
    <dgm:cxn modelId="{7E69F187-B458-4723-9EFD-DB9C290DA1DA}" type="presOf" srcId="{8ADEFA33-D30F-49BB-89A3-2BF6F89D47D6}" destId="{793A8C51-EF2A-4F57-AF9A-E8751635A192}" srcOrd="1" destOrd="0" presId="urn:microsoft.com/office/officeart/2005/8/layout/process1"/>
    <dgm:cxn modelId="{A5454FAE-F555-4AD3-834A-E7AE81311616}" type="presOf" srcId="{AF59A758-541E-426B-8E81-B8B3E14B33A7}" destId="{7E557506-D4B6-4A08-B99D-93EB2617E0EC}" srcOrd="0" destOrd="0" presId="urn:microsoft.com/office/officeart/2005/8/layout/process1"/>
    <dgm:cxn modelId="{6854F1EC-D522-4D73-AD0F-419F25FCE2A6}" type="presOf" srcId="{F704E922-8D23-4671-99F2-D9E1FA73547B}" destId="{6B24FEC3-BFD0-44C7-AB7C-1CDFB502E6D8}" srcOrd="1" destOrd="0" presId="urn:microsoft.com/office/officeart/2005/8/layout/process1"/>
    <dgm:cxn modelId="{1A7631F7-2C09-43E5-A373-59EC6959556E}" type="presOf" srcId="{A07DE839-5CE8-4E0A-B5EF-E77F50C67E63}" destId="{38488D8B-1680-4945-8379-8023C674C203}" srcOrd="0" destOrd="0" presId="urn:microsoft.com/office/officeart/2005/8/layout/process1"/>
    <dgm:cxn modelId="{79A76C92-C8AE-42D3-9C9C-C7B49F5AA62D}" type="presParOf" srcId="{4364E435-C34A-45AA-8789-F72F6571B6E2}" destId="{646DB97B-E498-409C-AFCC-CAAB27BD19C8}" srcOrd="0" destOrd="0" presId="urn:microsoft.com/office/officeart/2005/8/layout/process1"/>
    <dgm:cxn modelId="{AEB5B02B-50DA-49D6-AB2E-304F30323C30}" type="presParOf" srcId="{4364E435-C34A-45AA-8789-F72F6571B6E2}" destId="{B8B44662-230D-4A96-9F66-BACD4097B651}" srcOrd="1" destOrd="0" presId="urn:microsoft.com/office/officeart/2005/8/layout/process1"/>
    <dgm:cxn modelId="{33EA3737-AD5F-4186-B567-A996AD189431}" type="presParOf" srcId="{B8B44662-230D-4A96-9F66-BACD4097B651}" destId="{6B24FEC3-BFD0-44C7-AB7C-1CDFB502E6D8}" srcOrd="0" destOrd="0" presId="urn:microsoft.com/office/officeart/2005/8/layout/process1"/>
    <dgm:cxn modelId="{85B82A92-D35E-448A-8C6D-4FD3212B816A}" type="presParOf" srcId="{4364E435-C34A-45AA-8789-F72F6571B6E2}" destId="{7A0D681C-F985-4788-BFCC-1570093EBCDF}" srcOrd="2" destOrd="0" presId="urn:microsoft.com/office/officeart/2005/8/layout/process1"/>
    <dgm:cxn modelId="{1737CFC0-AA02-4228-818A-249D15C3DA6A}" type="presParOf" srcId="{4364E435-C34A-45AA-8789-F72F6571B6E2}" destId="{49A80D76-A1B8-4CBA-BF34-4BD6D0873714}" srcOrd="3" destOrd="0" presId="urn:microsoft.com/office/officeart/2005/8/layout/process1"/>
    <dgm:cxn modelId="{74FF6C0D-3A19-4DB6-B606-AD077B308904}" type="presParOf" srcId="{49A80D76-A1B8-4CBA-BF34-4BD6D0873714}" destId="{95C844B4-CCC5-4DFF-B3A6-06CBA22C4021}" srcOrd="0" destOrd="0" presId="urn:microsoft.com/office/officeart/2005/8/layout/process1"/>
    <dgm:cxn modelId="{7D86A89B-145D-4511-B113-8E2ABE683116}" type="presParOf" srcId="{4364E435-C34A-45AA-8789-F72F6571B6E2}" destId="{7E557506-D4B6-4A08-B99D-93EB2617E0EC}" srcOrd="4" destOrd="0" presId="urn:microsoft.com/office/officeart/2005/8/layout/process1"/>
    <dgm:cxn modelId="{85FE6AFC-C508-40E9-834B-8C6B0BC7899D}" type="presParOf" srcId="{4364E435-C34A-45AA-8789-F72F6571B6E2}" destId="{670F50B2-78B0-4E56-8BF3-431AA8733231}" srcOrd="5" destOrd="0" presId="urn:microsoft.com/office/officeart/2005/8/layout/process1"/>
    <dgm:cxn modelId="{A0815DB8-5F74-4227-A7A6-8E0DC4CCA12A}" type="presParOf" srcId="{670F50B2-78B0-4E56-8BF3-431AA8733231}" destId="{793A8C51-EF2A-4F57-AF9A-E8751635A192}" srcOrd="0" destOrd="0" presId="urn:microsoft.com/office/officeart/2005/8/layout/process1"/>
    <dgm:cxn modelId="{663C69DB-1701-4ED2-AE30-1B13E20361C6}" type="presParOf" srcId="{4364E435-C34A-45AA-8789-F72F6571B6E2}" destId="{38488D8B-1680-4945-8379-8023C674C20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8FCBB-DC7F-4268-ADCA-105D0B43CB16}">
      <dsp:nvSpPr>
        <dsp:cNvPr id="0" name=""/>
        <dsp:cNvSpPr/>
      </dsp:nvSpPr>
      <dsp:spPr>
        <a:xfrm rot="5400000">
          <a:off x="-185966" y="189497"/>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Research</a:t>
          </a:r>
          <a:endParaRPr lang="nb-NO" sz="1400" kern="1200" dirty="0"/>
        </a:p>
      </dsp:txBody>
      <dsp:txXfrm rot="-5400000">
        <a:off x="1" y="437452"/>
        <a:ext cx="867844" cy="371933"/>
      </dsp:txXfrm>
    </dsp:sp>
    <dsp:sp modelId="{2697741C-D9E8-45DA-9AA9-7E26D817B087}">
      <dsp:nvSpPr>
        <dsp:cNvPr id="0" name=""/>
        <dsp:cNvSpPr/>
      </dsp:nvSpPr>
      <dsp:spPr>
        <a:xfrm rot="5400000">
          <a:off x="2723394" y="-1852019"/>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Reconnaissance (Aufklärung).</a:t>
          </a:r>
          <a:endParaRPr lang="nb-NO" sz="1500" kern="1200" dirty="0"/>
        </a:p>
        <a:p>
          <a:pPr marL="114300" lvl="1" indent="-114300" algn="l" defTabSz="666750">
            <a:lnSpc>
              <a:spcPct val="90000"/>
            </a:lnSpc>
            <a:spcBef>
              <a:spcPct val="0"/>
            </a:spcBef>
            <a:spcAft>
              <a:spcPct val="15000"/>
            </a:spcAft>
            <a:buChar char="•"/>
          </a:pPr>
          <a:r>
            <a:rPr lang="de-DE" sz="1500" kern="1200" dirty="0" err="1"/>
            <a:t>Identify</a:t>
          </a:r>
          <a:r>
            <a:rPr lang="de-DE" sz="1500" kern="1200" dirty="0"/>
            <a:t> individual/organisational </a:t>
          </a:r>
          <a:r>
            <a:rPr lang="de-DE" sz="1500" kern="1200" dirty="0" err="1"/>
            <a:t>vulnerabilities</a:t>
          </a:r>
          <a:r>
            <a:rPr lang="de-DE" sz="1500" kern="1200" dirty="0"/>
            <a:t>.</a:t>
          </a:r>
          <a:endParaRPr lang="nb-NO" sz="1500" kern="1200" dirty="0"/>
        </a:p>
      </dsp:txBody>
      <dsp:txXfrm rot="-5400000">
        <a:off x="867845" y="42869"/>
        <a:ext cx="4477616" cy="727177"/>
      </dsp:txXfrm>
    </dsp:sp>
    <dsp:sp modelId="{209321F3-CED5-4498-9018-BD468F32F16D}">
      <dsp:nvSpPr>
        <dsp:cNvPr id="0" name=""/>
        <dsp:cNvSpPr/>
      </dsp:nvSpPr>
      <dsp:spPr>
        <a:xfrm rot="5400000">
          <a:off x="-185966" y="1282538"/>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Hook</a:t>
          </a:r>
          <a:endParaRPr lang="nb-NO" sz="1400" kern="1200" dirty="0"/>
        </a:p>
      </dsp:txBody>
      <dsp:txXfrm rot="-5400000">
        <a:off x="1" y="1530493"/>
        <a:ext cx="867844" cy="371933"/>
      </dsp:txXfrm>
    </dsp:sp>
    <dsp:sp modelId="{0C0F82F0-306D-4F31-8B77-62269E887CE5}">
      <dsp:nvSpPr>
        <dsp:cNvPr id="0" name=""/>
        <dsp:cNvSpPr/>
      </dsp:nvSpPr>
      <dsp:spPr>
        <a:xfrm rot="5400000">
          <a:off x="2723394" y="-758978"/>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err="1"/>
            <a:t>Initiate</a:t>
          </a:r>
          <a:r>
            <a:rPr lang="de-DE" sz="1500" kern="1200" dirty="0"/>
            <a:t> </a:t>
          </a:r>
          <a:r>
            <a:rPr lang="de-DE" sz="1500" kern="1200" dirty="0" err="1"/>
            <a:t>communication</a:t>
          </a:r>
          <a:r>
            <a:rPr lang="de-DE" sz="1500" kern="1200" dirty="0"/>
            <a:t> </a:t>
          </a:r>
          <a:r>
            <a:rPr lang="de-DE" sz="1500" kern="1200" dirty="0" err="1"/>
            <a:t>with</a:t>
          </a:r>
          <a:r>
            <a:rPr lang="de-DE" sz="1500" kern="1200" dirty="0"/>
            <a:t> potential </a:t>
          </a:r>
          <a:r>
            <a:rPr lang="de-DE" sz="1500" kern="1200" dirty="0" err="1"/>
            <a:t>victim</a:t>
          </a:r>
          <a:r>
            <a:rPr lang="de-DE" sz="1500" kern="1200" dirty="0"/>
            <a:t>.</a:t>
          </a:r>
          <a:endParaRPr lang="nb-NO" sz="1500" kern="1200" dirty="0"/>
        </a:p>
        <a:p>
          <a:pPr marL="114300" lvl="1" indent="-114300" algn="l" defTabSz="666750">
            <a:lnSpc>
              <a:spcPct val="90000"/>
            </a:lnSpc>
            <a:spcBef>
              <a:spcPct val="0"/>
            </a:spcBef>
            <a:spcAft>
              <a:spcPct val="15000"/>
            </a:spcAft>
            <a:buChar char="•"/>
          </a:pPr>
          <a:r>
            <a:rPr lang="de-DE" sz="1500" kern="1200" dirty="0" err="1"/>
            <a:t>Engage</a:t>
          </a:r>
          <a:r>
            <a:rPr lang="de-DE" sz="1500" kern="1200" dirty="0"/>
            <a:t>, </a:t>
          </a:r>
          <a:r>
            <a:rPr lang="de-DE" sz="1500" kern="1200" dirty="0" err="1"/>
            <a:t>spin</a:t>
          </a:r>
          <a:r>
            <a:rPr lang="de-DE" sz="1500" kern="1200" dirty="0"/>
            <a:t> </a:t>
          </a:r>
          <a:r>
            <a:rPr lang="de-DE" sz="1500" kern="1200" dirty="0" err="1"/>
            <a:t>story</a:t>
          </a:r>
          <a:r>
            <a:rPr lang="de-DE" sz="1500" kern="1200" dirty="0"/>
            <a:t>, </a:t>
          </a:r>
          <a:r>
            <a:rPr lang="de-DE" sz="1500" kern="1200" dirty="0" err="1"/>
            <a:t>build</a:t>
          </a:r>
          <a:r>
            <a:rPr lang="de-DE" sz="1500" kern="1200" dirty="0"/>
            <a:t> </a:t>
          </a:r>
          <a:r>
            <a:rPr lang="de-DE" sz="1500" kern="1200" dirty="0" err="1"/>
            <a:t>trust</a:t>
          </a:r>
          <a:r>
            <a:rPr lang="de-DE" sz="1500" kern="1200" dirty="0"/>
            <a:t>, </a:t>
          </a:r>
          <a:r>
            <a:rPr lang="de-DE" sz="1500" kern="1200" dirty="0" err="1"/>
            <a:t>take</a:t>
          </a:r>
          <a:r>
            <a:rPr lang="de-DE" sz="1500" kern="1200" dirty="0"/>
            <a:t> </a:t>
          </a:r>
          <a:r>
            <a:rPr lang="de-DE" sz="1500" kern="1200" dirty="0" err="1"/>
            <a:t>control</a:t>
          </a:r>
          <a:r>
            <a:rPr lang="de-DE" sz="1500" kern="1200" dirty="0"/>
            <a:t>.</a:t>
          </a:r>
          <a:endParaRPr lang="nb-NO" sz="1500" kern="1200" dirty="0"/>
        </a:p>
      </dsp:txBody>
      <dsp:txXfrm rot="-5400000">
        <a:off x="867845" y="1135910"/>
        <a:ext cx="4477616" cy="727177"/>
      </dsp:txXfrm>
    </dsp:sp>
    <dsp:sp modelId="{8AE33DE7-128B-4879-B07A-877E6D940D10}">
      <dsp:nvSpPr>
        <dsp:cNvPr id="0" name=""/>
        <dsp:cNvSpPr/>
      </dsp:nvSpPr>
      <dsp:spPr>
        <a:xfrm rot="5400000">
          <a:off x="-185966" y="2375579"/>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Play</a:t>
          </a:r>
          <a:endParaRPr lang="nb-NO" sz="1400" kern="1200" dirty="0"/>
        </a:p>
      </dsp:txBody>
      <dsp:txXfrm rot="-5400000">
        <a:off x="1" y="2623534"/>
        <a:ext cx="867844" cy="371933"/>
      </dsp:txXfrm>
    </dsp:sp>
    <dsp:sp modelId="{D57FE753-27F6-42B1-B1D7-0A9E40656A40}">
      <dsp:nvSpPr>
        <dsp:cNvPr id="0" name=""/>
        <dsp:cNvSpPr/>
      </dsp:nvSpPr>
      <dsp:spPr>
        <a:xfrm rot="5400000">
          <a:off x="2723394" y="334063"/>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err="1"/>
            <a:t>Accomplish</a:t>
          </a:r>
          <a:r>
            <a:rPr lang="de-DE" sz="1500" kern="1200" dirty="0"/>
            <a:t> </a:t>
          </a:r>
          <a:r>
            <a:rPr lang="de-DE" sz="1500" kern="1200" dirty="0" err="1"/>
            <a:t>purpose</a:t>
          </a:r>
          <a:r>
            <a:rPr lang="de-DE" sz="1500" kern="1200" dirty="0"/>
            <a:t> </a:t>
          </a:r>
          <a:r>
            <a:rPr lang="de-DE" sz="1500" kern="1200" dirty="0" err="1"/>
            <a:t>of</a:t>
          </a:r>
          <a:r>
            <a:rPr lang="de-DE" sz="1500" kern="1200" dirty="0"/>
            <a:t> </a:t>
          </a:r>
          <a:r>
            <a:rPr lang="de-DE" sz="1500" kern="1200" dirty="0" err="1"/>
            <a:t>attack</a:t>
          </a:r>
          <a:r>
            <a:rPr lang="de-DE" sz="1500" kern="1200" dirty="0"/>
            <a:t>.</a:t>
          </a:r>
          <a:endParaRPr lang="nb-NO" sz="1500" kern="1200" dirty="0"/>
        </a:p>
        <a:p>
          <a:pPr marL="114300" lvl="1" indent="-114300" algn="l" defTabSz="666750">
            <a:lnSpc>
              <a:spcPct val="90000"/>
            </a:lnSpc>
            <a:spcBef>
              <a:spcPct val="0"/>
            </a:spcBef>
            <a:spcAft>
              <a:spcPct val="15000"/>
            </a:spcAft>
            <a:buChar char="•"/>
          </a:pPr>
          <a:r>
            <a:rPr lang="de-DE" sz="1500" kern="1200" dirty="0" err="1"/>
            <a:t>Compromise</a:t>
          </a:r>
          <a:r>
            <a:rPr lang="de-DE" sz="1500" kern="1200" dirty="0"/>
            <a:t> </a:t>
          </a:r>
          <a:r>
            <a:rPr lang="de-DE" sz="1500" kern="1200" dirty="0" err="1"/>
            <a:t>the</a:t>
          </a:r>
          <a:r>
            <a:rPr lang="de-DE" sz="1500" kern="1200" dirty="0"/>
            <a:t> </a:t>
          </a:r>
          <a:r>
            <a:rPr lang="de-DE" sz="1500" kern="1200" dirty="0" err="1"/>
            <a:t>system</a:t>
          </a:r>
          <a:r>
            <a:rPr lang="de-DE" sz="1500" kern="1200" dirty="0"/>
            <a:t>.</a:t>
          </a:r>
          <a:endParaRPr lang="nb-NO" sz="1500" kern="1200" dirty="0"/>
        </a:p>
      </dsp:txBody>
      <dsp:txXfrm rot="-5400000">
        <a:off x="867845" y="2228952"/>
        <a:ext cx="4477616" cy="727177"/>
      </dsp:txXfrm>
    </dsp:sp>
    <dsp:sp modelId="{412EE925-C71D-4622-A704-9A04D27F7558}">
      <dsp:nvSpPr>
        <dsp:cNvPr id="0" name=""/>
        <dsp:cNvSpPr/>
      </dsp:nvSpPr>
      <dsp:spPr>
        <a:xfrm rot="5400000">
          <a:off x="-185966" y="3468621"/>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Exit</a:t>
          </a:r>
          <a:endParaRPr lang="nb-NO" sz="1400" kern="1200" dirty="0"/>
        </a:p>
      </dsp:txBody>
      <dsp:txXfrm rot="-5400000">
        <a:off x="1" y="3716576"/>
        <a:ext cx="867844" cy="371933"/>
      </dsp:txXfrm>
    </dsp:sp>
    <dsp:sp modelId="{FCA4C29C-2A73-42CD-A6D0-4CB7E95D7FBC}">
      <dsp:nvSpPr>
        <dsp:cNvPr id="0" name=""/>
        <dsp:cNvSpPr/>
      </dsp:nvSpPr>
      <dsp:spPr>
        <a:xfrm rot="5400000">
          <a:off x="2723394" y="1427104"/>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err="1"/>
            <a:t>Finalize</a:t>
          </a:r>
          <a:r>
            <a:rPr lang="de-DE" sz="1500" kern="1200" dirty="0"/>
            <a:t> </a:t>
          </a:r>
          <a:r>
            <a:rPr lang="de-DE" sz="1500" kern="1200" dirty="0" err="1"/>
            <a:t>interaction</a:t>
          </a:r>
          <a:r>
            <a:rPr lang="de-DE" sz="1500" kern="1200" dirty="0"/>
            <a:t> </a:t>
          </a:r>
          <a:r>
            <a:rPr lang="de-DE" sz="1500" kern="1200" dirty="0" err="1"/>
            <a:t>with</a:t>
          </a:r>
          <a:r>
            <a:rPr lang="de-DE" sz="1500" kern="1200" dirty="0"/>
            <a:t> </a:t>
          </a:r>
          <a:r>
            <a:rPr lang="de-DE" sz="1500" kern="1200" dirty="0" err="1"/>
            <a:t>victim</a:t>
          </a:r>
          <a:r>
            <a:rPr lang="de-DE" sz="1500" kern="1200" dirty="0"/>
            <a:t>, </a:t>
          </a:r>
          <a:r>
            <a:rPr lang="de-DE" sz="1500" kern="1200" dirty="0" err="1"/>
            <a:t>preferably</a:t>
          </a:r>
          <a:r>
            <a:rPr lang="de-DE" sz="1500" kern="1200" dirty="0"/>
            <a:t> </a:t>
          </a:r>
          <a:r>
            <a:rPr lang="de-DE" sz="1500" kern="1200" dirty="0" err="1"/>
            <a:t>without</a:t>
          </a:r>
          <a:r>
            <a:rPr lang="de-DE" sz="1500" kern="1200" dirty="0"/>
            <a:t> </a:t>
          </a:r>
          <a:r>
            <a:rPr lang="de-DE" sz="1500" kern="1200" dirty="0" err="1"/>
            <a:t>arousing</a:t>
          </a:r>
          <a:r>
            <a:rPr lang="de-DE" sz="1500" kern="1200" dirty="0"/>
            <a:t> </a:t>
          </a:r>
          <a:r>
            <a:rPr lang="de-DE" sz="1500" kern="1200" dirty="0" err="1"/>
            <a:t>any</a:t>
          </a:r>
          <a:r>
            <a:rPr lang="de-DE" sz="1500" kern="1200" dirty="0"/>
            <a:t> </a:t>
          </a:r>
          <a:r>
            <a:rPr lang="de-DE" sz="1500" kern="1200" dirty="0" err="1"/>
            <a:t>suspicions</a:t>
          </a:r>
          <a:r>
            <a:rPr lang="de-DE" sz="1500" kern="1200" dirty="0"/>
            <a:t>.</a:t>
          </a:r>
          <a:endParaRPr lang="nb-NO" sz="1500" kern="1200" dirty="0"/>
        </a:p>
        <a:p>
          <a:pPr marL="114300" lvl="1" indent="-114300" algn="l" defTabSz="666750">
            <a:lnSpc>
              <a:spcPct val="90000"/>
            </a:lnSpc>
            <a:spcBef>
              <a:spcPct val="0"/>
            </a:spcBef>
            <a:spcAft>
              <a:spcPct val="15000"/>
            </a:spcAft>
            <a:buChar char="•"/>
          </a:pPr>
          <a:r>
            <a:rPr lang="de-DE" sz="1500" kern="1200" dirty="0" err="1"/>
            <a:t>Disappear</a:t>
          </a:r>
          <a:r>
            <a:rPr lang="de-DE" sz="1500" kern="1200" dirty="0"/>
            <a:t>, </a:t>
          </a:r>
          <a:r>
            <a:rPr lang="de-DE" sz="1500" kern="1200" dirty="0" err="1"/>
            <a:t>erase</a:t>
          </a:r>
          <a:r>
            <a:rPr lang="de-DE" sz="1500" kern="1200" dirty="0"/>
            <a:t> </a:t>
          </a:r>
          <a:r>
            <a:rPr lang="de-DE" sz="1500" kern="1200" dirty="0" err="1"/>
            <a:t>traces</a:t>
          </a:r>
          <a:r>
            <a:rPr lang="de-DE" sz="1500" kern="1200" dirty="0"/>
            <a:t>.</a:t>
          </a:r>
          <a:endParaRPr lang="nb-NO" sz="1500" kern="1200" dirty="0"/>
        </a:p>
      </dsp:txBody>
      <dsp:txXfrm rot="-5400000">
        <a:off x="867845" y="3321993"/>
        <a:ext cx="4477616" cy="727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B97B-E498-409C-AFCC-CAAB27BD19C8}">
      <dsp:nvSpPr>
        <dsp:cNvPr id="0" name=""/>
        <dsp:cNvSpPr/>
      </dsp:nvSpPr>
      <dsp:spPr>
        <a:xfrm>
          <a:off x="1715"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Awareness</a:t>
          </a:r>
        </a:p>
      </dsp:txBody>
      <dsp:txXfrm>
        <a:off x="14897" y="317819"/>
        <a:ext cx="723733" cy="423694"/>
      </dsp:txXfrm>
    </dsp:sp>
    <dsp:sp modelId="{B8B44662-230D-4A96-9F66-BACD4097B651}">
      <dsp:nvSpPr>
        <dsp:cNvPr id="0" name=""/>
        <dsp:cNvSpPr/>
      </dsp:nvSpPr>
      <dsp:spPr>
        <a:xfrm>
          <a:off x="826822"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826822" y="473859"/>
        <a:ext cx="111314" cy="111614"/>
      </dsp:txXfrm>
    </dsp:sp>
    <dsp:sp modelId="{7A0D681C-F985-4788-BFCC-1570093EBCDF}">
      <dsp:nvSpPr>
        <dsp:cNvPr id="0" name=""/>
        <dsp:cNvSpPr/>
      </dsp:nvSpPr>
      <dsp:spPr>
        <a:xfrm>
          <a:off x="1051851"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Intention</a:t>
          </a:r>
        </a:p>
      </dsp:txBody>
      <dsp:txXfrm>
        <a:off x="1065033" y="317819"/>
        <a:ext cx="723733" cy="423694"/>
      </dsp:txXfrm>
    </dsp:sp>
    <dsp:sp modelId="{49A80D76-A1B8-4CBA-BF34-4BD6D0873714}">
      <dsp:nvSpPr>
        <dsp:cNvPr id="0" name=""/>
        <dsp:cNvSpPr/>
      </dsp:nvSpPr>
      <dsp:spPr>
        <a:xfrm>
          <a:off x="1876958"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1876958" y="473859"/>
        <a:ext cx="111314" cy="111614"/>
      </dsp:txXfrm>
    </dsp:sp>
    <dsp:sp modelId="{7E557506-D4B6-4A08-B99D-93EB2617E0EC}">
      <dsp:nvSpPr>
        <dsp:cNvPr id="0" name=""/>
        <dsp:cNvSpPr/>
      </dsp:nvSpPr>
      <dsp:spPr>
        <a:xfrm>
          <a:off x="2101987"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err="1"/>
            <a:t>Behavior</a:t>
          </a:r>
          <a:endParaRPr lang="de-DE" sz="900" kern="1200" dirty="0"/>
        </a:p>
      </dsp:txBody>
      <dsp:txXfrm>
        <a:off x="2115169" y="317819"/>
        <a:ext cx="723733" cy="423694"/>
      </dsp:txXfrm>
    </dsp:sp>
    <dsp:sp modelId="{670F50B2-78B0-4E56-8BF3-431AA8733231}">
      <dsp:nvSpPr>
        <dsp:cNvPr id="0" name=""/>
        <dsp:cNvSpPr/>
      </dsp:nvSpPr>
      <dsp:spPr>
        <a:xfrm>
          <a:off x="2927094"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2927094" y="473859"/>
        <a:ext cx="111314" cy="111614"/>
      </dsp:txXfrm>
    </dsp:sp>
    <dsp:sp modelId="{38488D8B-1680-4945-8379-8023C674C203}">
      <dsp:nvSpPr>
        <dsp:cNvPr id="0" name=""/>
        <dsp:cNvSpPr/>
      </dsp:nvSpPr>
      <dsp:spPr>
        <a:xfrm>
          <a:off x="3152124"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Habit</a:t>
          </a:r>
        </a:p>
      </dsp:txBody>
      <dsp:txXfrm>
        <a:off x="3165306" y="317819"/>
        <a:ext cx="723733" cy="4236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2/2/2026</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2/2/2026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utm_source=chatgpt.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58750" indent="0">
              <a:buNone/>
            </a:pPr>
            <a:r>
              <a:rPr lang="de-DE" dirty="0"/>
              <a:t>Hier haben wir kurz – nicht direkt prüfungsrelevant – eine grobe Skizze.</a:t>
            </a:r>
            <a:r>
              <a:rPr lang="de-DE" baseline="0" dirty="0"/>
              <a:t> Die orangenen Bereiche verarbeiten emotionale Eindrücke und die blauen und violetten sind an der Regulation des Impacts von emotionalen Informationen zuständig. Sie sehen also den Unterschied zw. subkortikal und präfrontal.</a:t>
            </a:r>
          </a:p>
          <a:p>
            <a:pPr marL="158750" indent="0">
              <a:buNone/>
            </a:pPr>
            <a:r>
              <a:rPr lang="de-DE" baseline="0" dirty="0"/>
              <a:t>Emotionale Einflüsse sind natürlich sinnvoll – sie geben wichtige Signale relevant für gesunde soziale Interaktion, gute Entscheidungen, sind wichtig für Empathie </a:t>
            </a:r>
            <a:r>
              <a:rPr lang="de-DE" baseline="0" dirty="0" err="1"/>
              <a:t>usw</a:t>
            </a:r>
            <a:r>
              <a:rPr lang="de-DE" baseline="0" dirty="0"/>
              <a:t> </a:t>
            </a:r>
            <a:r>
              <a:rPr lang="de-DE" baseline="0" dirty="0" err="1"/>
              <a:t>usw</a:t>
            </a:r>
            <a:r>
              <a:rPr lang="de-DE" baseline="0" dirty="0"/>
              <a:t> – es geht also nicht um die Unterdrückung von Emotionen, sondern um die Regulation auf das korrekte und in der Situation angepasste Niveau.</a:t>
            </a:r>
          </a:p>
          <a:p>
            <a:pPr marL="158750" indent="0">
              <a:buNone/>
            </a:pPr>
            <a:r>
              <a:rPr lang="de-DE" baseline="0" dirty="0"/>
              <a:t>Das ist jetzt alles stark vereinfacht. Natürlich gibt es nicht „emotionale Informationen“ und natürlich sind noch viel mehr Bereiche involviert, so einfach lässt sich das aber nicht darstellen.</a:t>
            </a:r>
          </a:p>
          <a:p>
            <a:pPr marL="158750" indent="0">
              <a:buNone/>
            </a:pPr>
            <a:r>
              <a:rPr lang="de-DE" baseline="0" dirty="0"/>
              <a:t>Für uns soll das jetzt so erstmal genug sein, dass wir wissen, dass es eine neuroanatomische und neurophysiologische (also die Funktionen betreffende) bekannte Bereiche gibt denen sich die verschiedenen Denkstile zuordnen lassen. Auf diese Art hat man in der Forschung gelernt zu verstehen, wie verschiedene chemische Zustände (z.B. durch Drogen), Medikamente oder Verletzungen, Demenzformen usw. die Handlungskontrolle und emotionale Zustände beeinflussen und erklären.</a:t>
            </a:r>
            <a:endParaRPr lang="nb-NO" dirty="0"/>
          </a:p>
        </p:txBody>
      </p:sp>
    </p:spTree>
    <p:extLst>
      <p:ext uri="{BB962C8B-B14F-4D97-AF65-F5344CB8AC3E}">
        <p14:creationId xmlns:p14="http://schemas.microsoft.com/office/powerpoint/2010/main" val="17490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Im sog. SE </a:t>
            </a:r>
            <a:r>
              <a:rPr lang="de-DE" sz="1200" b="0" i="0" u="none" strike="noStrike" kern="1200" baseline="0" dirty="0" err="1">
                <a:solidFill>
                  <a:schemeClr val="tx1"/>
                </a:solidFill>
                <a:latin typeface="+mn-lt"/>
                <a:ea typeface="+mn-ea"/>
                <a:cs typeface="+mn-cs"/>
              </a:rPr>
              <a:t>Personality</a:t>
            </a:r>
            <a:r>
              <a:rPr lang="de-DE" sz="1200" b="0" i="0" u="none" strike="noStrike" kern="1200" baseline="0" dirty="0">
                <a:solidFill>
                  <a:schemeClr val="tx1"/>
                </a:solidFill>
                <a:latin typeface="+mn-lt"/>
                <a:ea typeface="+mn-ea"/>
                <a:cs typeface="+mn-cs"/>
              </a:rPr>
              <a:t> Framework hat </a:t>
            </a:r>
            <a:r>
              <a:rPr lang="de-DE" sz="1200" b="0" i="0" u="none" strike="noStrike" kern="1200" baseline="0" dirty="0" err="1">
                <a:solidFill>
                  <a:schemeClr val="tx1"/>
                </a:solidFill>
                <a:latin typeface="+mn-lt"/>
                <a:ea typeface="+mn-ea"/>
                <a:cs typeface="+mn-cs"/>
              </a:rPr>
              <a:t>Uebelacker</a:t>
            </a:r>
            <a:r>
              <a:rPr lang="de-DE" sz="1200" b="0" i="0" u="none" strike="noStrike" kern="1200" baseline="0" dirty="0">
                <a:solidFill>
                  <a:schemeClr val="tx1"/>
                </a:solidFill>
                <a:latin typeface="+mn-lt"/>
                <a:ea typeface="+mn-ea"/>
                <a:cs typeface="+mn-cs"/>
              </a:rPr>
              <a:t> diese Überzeugungstechniken dann mit Persönlichkeitsfaktoren der Big-5 kombiniert und auf theoretischer Basis erklärt, welche Persönlichkeitstypen am ehesten auf welche Überzeugungsstrategien ansprechen, und welche SE Techniken diese wiederum am meisten ausnutzen. Sozusagen eine Übersicht von „</a:t>
            </a:r>
            <a:r>
              <a:rPr lang="de-DE" sz="1200" b="0" i="0" u="none" strike="noStrike" kern="1200" baseline="0" dirty="0" err="1">
                <a:solidFill>
                  <a:schemeClr val="tx1"/>
                </a:solidFill>
                <a:latin typeface="+mn-lt"/>
                <a:ea typeface="+mn-ea"/>
                <a:cs typeface="+mn-cs"/>
              </a:rPr>
              <a:t>exploits</a:t>
            </a:r>
            <a:r>
              <a:rPr lang="de-DE" sz="1200" b="0" i="0" u="none" strike="noStrike" kern="1200" baseline="0" dirty="0">
                <a:solidFill>
                  <a:schemeClr val="tx1"/>
                </a:solidFill>
                <a:latin typeface="+mn-lt"/>
                <a:ea typeface="+mn-ea"/>
                <a:cs typeface="+mn-cs"/>
              </a:rPr>
              <a:t>“, wenn man so will.</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Conscientiousness</a:t>
            </a:r>
            <a:r>
              <a:rPr lang="de-DE" sz="1200" b="0" i="0" u="none" strike="noStrike" kern="1200" baseline="0" dirty="0">
                <a:solidFill>
                  <a:schemeClr val="tx1"/>
                </a:solidFill>
                <a:latin typeface="+mn-lt"/>
                <a:ea typeface="+mn-ea"/>
                <a:cs typeface="+mn-cs"/>
              </a:rPr>
              <a:t> – also Gewissenhaftigkeit – bedeutet dass Menschen sich sehr an existierende Regeln halten, soziale Normen, und allg. Gepflogenheiten. Es ist daher anzunehmen dass Personen mit hohen </a:t>
            </a:r>
            <a:r>
              <a:rPr lang="de-DE" sz="1200" b="0" i="0" u="none" strike="noStrike" kern="1200" baseline="0" dirty="0" err="1">
                <a:solidFill>
                  <a:schemeClr val="tx1"/>
                </a:solidFill>
                <a:latin typeface="+mn-lt"/>
                <a:ea typeface="+mn-ea"/>
                <a:cs typeface="+mn-cs"/>
              </a:rPr>
              <a:t>Scores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ehere</a:t>
            </a:r>
            <a:r>
              <a:rPr lang="de-DE" sz="1200" b="0" i="0" u="none" strike="noStrike" kern="1200" baseline="0" dirty="0">
                <a:solidFill>
                  <a:schemeClr val="tx1"/>
                </a:solidFill>
                <a:latin typeface="+mn-lt"/>
                <a:ea typeface="+mn-ea"/>
                <a:cs typeface="+mn-cs"/>
              </a:rPr>
              <a:t> ansprechen auf SE Attacken in denen sich der Angreifer der Überzeugungsstrategien Autorität, Reziprozität und </a:t>
            </a:r>
            <a:r>
              <a:rPr lang="de-DE" sz="1200" b="0" i="0" u="none" strike="noStrike" kern="1200" baseline="0" dirty="0" err="1">
                <a:solidFill>
                  <a:schemeClr val="tx1"/>
                </a:solidFill>
                <a:latin typeface="+mn-lt"/>
                <a:ea typeface="+mn-ea"/>
                <a:cs typeface="+mn-cs"/>
              </a:rPr>
              <a:t>Commitment</a:t>
            </a:r>
            <a:r>
              <a:rPr lang="de-DE" sz="1200" b="0" i="0" u="none" strike="noStrike" kern="1200" baseline="0" dirty="0">
                <a:solidFill>
                  <a:schemeClr val="tx1"/>
                </a:solidFill>
                <a:latin typeface="+mn-lt"/>
                <a:ea typeface="+mn-ea"/>
                <a:cs typeface="+mn-cs"/>
              </a:rPr>
              <a:t> bedient. Beispiel: In den meisten Organisationen erhalten hochrangige VIPS besondere Behandlung. Sich für einen VIP am Telefon oder via eines </a:t>
            </a:r>
            <a:r>
              <a:rPr lang="de-DE" sz="1200" b="0" i="0" u="none" strike="noStrike" kern="1200" baseline="0" dirty="0" err="1">
                <a:solidFill>
                  <a:schemeClr val="tx1"/>
                </a:solidFill>
                <a:latin typeface="+mn-lt"/>
                <a:ea typeface="+mn-ea"/>
                <a:cs typeface="+mn-cs"/>
              </a:rPr>
              <a:t>DeepFakes</a:t>
            </a:r>
            <a:r>
              <a:rPr lang="de-DE" sz="1200" b="0" i="0" u="none" strike="noStrike" kern="1200" baseline="0" dirty="0">
                <a:solidFill>
                  <a:schemeClr val="tx1"/>
                </a:solidFill>
                <a:latin typeface="+mn-lt"/>
                <a:ea typeface="+mn-ea"/>
                <a:cs typeface="+mn-cs"/>
              </a:rPr>
              <a:t> auszugeben und den </a:t>
            </a:r>
            <a:r>
              <a:rPr lang="de-DE" sz="1200" b="0" i="0" u="none" strike="noStrike" kern="1200" baseline="0" dirty="0" err="1">
                <a:solidFill>
                  <a:schemeClr val="tx1"/>
                </a:solidFill>
                <a:latin typeface="+mn-lt"/>
                <a:ea typeface="+mn-ea"/>
                <a:cs typeface="+mn-cs"/>
              </a:rPr>
              <a:t>Reset</a:t>
            </a:r>
            <a:r>
              <a:rPr lang="de-DE" sz="1200" b="0" i="0" u="none" strike="noStrike" kern="1200" baseline="0" dirty="0">
                <a:solidFill>
                  <a:schemeClr val="tx1"/>
                </a:solidFill>
                <a:latin typeface="+mn-lt"/>
                <a:ea typeface="+mn-ea"/>
                <a:cs typeface="+mn-cs"/>
              </a:rPr>
              <a:t> eines Passworts zu fordern hat hier größere Erfolgschancen. Was eine Organisation hier tun kann ist das Bewusstsein dafür zu schärfen, dass in sog. „</a:t>
            </a:r>
            <a:r>
              <a:rPr lang="de-DE" sz="1200" b="0" i="0" u="none" strike="noStrike" kern="1200" baseline="0" dirty="0" err="1">
                <a:solidFill>
                  <a:schemeClr val="tx1"/>
                </a:solidFill>
                <a:latin typeface="+mn-lt"/>
                <a:ea typeface="+mn-ea"/>
                <a:cs typeface="+mn-cs"/>
              </a:rPr>
              <a:t>scarcity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attacks</a:t>
            </a:r>
            <a:r>
              <a:rPr lang="de-DE" sz="1200" b="0" i="0" u="none" strike="noStrike" kern="1200" baseline="0" dirty="0">
                <a:solidFill>
                  <a:schemeClr val="tx1"/>
                </a:solidFill>
                <a:latin typeface="+mn-lt"/>
                <a:ea typeface="+mn-ea"/>
                <a:cs typeface="+mn-cs"/>
              </a:rPr>
              <a:t>“, wo Notfallprotokolle notwendig werden mit denen man wenig Routine hat, erst einmal die Glaubwürdigkeit einer Anordnung über Routinen geprüft wird. Außerdem hilft es hier besonders, ausbleibende Meldungen aus Angst und Scham zu vermeiden, indem man eine Organisationssicherheitskultur pflegt bei denen das Melden menschlicher Fehler nicht sanktioniert sondern anerkannt wird.</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Extraversion: Extravertierte Menschen sozialisieren sich gern und suchen nach neuen Anreizen und Herausforderungen. Sie haben Lust am Besonderen. Sehr extravertierte Menschen suchen oft soziale Aufmerksamkeit und sind im Gegensatz eher bereit, für den Preis der sozialen Anerkennung auch interne Informationen auszutauschen, wenn sie etwas Vertrauen gefasst haben. Eine Möglichkeit mit sehr extravertieren umzugehen ist ihnen zu schmeicheln und sie damit zu belohnen, bspw. indem man ihre Erfolge bei </a:t>
            </a:r>
            <a:r>
              <a:rPr lang="de-DE" sz="1200" b="0" i="0" u="none" strike="noStrike" kern="1200" baseline="0" dirty="0" err="1">
                <a:solidFill>
                  <a:schemeClr val="tx1"/>
                </a:solidFill>
                <a:latin typeface="+mn-lt"/>
                <a:ea typeface="+mn-ea"/>
                <a:cs typeface="+mn-cs"/>
              </a:rPr>
              <a:t>Cybersecurity</a:t>
            </a:r>
            <a:r>
              <a:rPr lang="de-DE" sz="1200" b="0" i="0" u="none" strike="noStrike" kern="1200" baseline="0" dirty="0">
                <a:solidFill>
                  <a:schemeClr val="tx1"/>
                </a:solidFill>
                <a:latin typeface="+mn-lt"/>
                <a:ea typeface="+mn-ea"/>
                <a:cs typeface="+mn-cs"/>
              </a:rPr>
              <a:t>-Awareness-Trainings individualisiert und im Intranet hervorhebt, oder Vorschläge zur Verbesserung der Sicherheit explizit und gut für andere sichtbar belohnt.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Agreeableness</a:t>
            </a:r>
            <a:r>
              <a:rPr lang="de-DE" sz="1200" b="0" i="0" u="none" strike="noStrike" kern="1200" baseline="0" dirty="0">
                <a:solidFill>
                  <a:schemeClr val="tx1"/>
                </a:solidFill>
                <a:latin typeface="+mn-lt"/>
                <a:ea typeface="+mn-ea"/>
                <a:cs typeface="+mn-cs"/>
              </a:rPr>
              <a:t>/Verträglichkeit: Menschen die hier hohe Punktzahlen erreichen sind die, die wir als besonders „nett“ und angenehm, verträglich eben, wahrnehmen. Sie haben generell eine starke Tendenz anderen Menschen – auch die ihnen nicht persönlich bekannt sind – zu vertrauen. Also ein Vertrauensvorschuss für Mitmenschen, geringes Misstrauen. Hier sind „</a:t>
            </a:r>
            <a:r>
              <a:rPr lang="de-DE" sz="1200" b="0" i="0" u="none" strike="noStrike" kern="1200" baseline="0" dirty="0" err="1">
                <a:solidFill>
                  <a:schemeClr val="tx1"/>
                </a:solidFill>
                <a:latin typeface="+mn-lt"/>
                <a:ea typeface="+mn-ea"/>
                <a:cs typeface="+mn-cs"/>
              </a:rPr>
              <a:t>Farming</a:t>
            </a:r>
            <a:r>
              <a:rPr lang="de-DE" sz="1200" b="0" i="0" u="none" strike="noStrike" kern="1200" baseline="0" dirty="0">
                <a:solidFill>
                  <a:schemeClr val="tx1"/>
                </a:solidFill>
                <a:latin typeface="+mn-lt"/>
                <a:ea typeface="+mn-ea"/>
                <a:cs typeface="+mn-cs"/>
              </a:rPr>
              <a:t>“-Ansätze potenziell erfolgreicher. Wenn ein SE sich </a:t>
            </a:r>
            <a:r>
              <a:rPr lang="de-DE" sz="1200" b="0" i="0" u="none" strike="noStrike" kern="1200" baseline="0" dirty="0" err="1">
                <a:solidFill>
                  <a:schemeClr val="tx1"/>
                </a:solidFill>
                <a:latin typeface="+mn-lt"/>
                <a:ea typeface="+mn-ea"/>
                <a:cs typeface="+mn-cs"/>
              </a:rPr>
              <a:t>bsp.</a:t>
            </a:r>
            <a:r>
              <a:rPr lang="de-DE" sz="1200" b="0" i="0" u="none" strike="noStrike" kern="1200" baseline="0" dirty="0">
                <a:solidFill>
                  <a:schemeClr val="tx1"/>
                </a:solidFill>
                <a:latin typeface="+mn-lt"/>
                <a:ea typeface="+mn-ea"/>
                <a:cs typeface="+mn-cs"/>
              </a:rPr>
              <a:t> Zeit nimmt, ist das Teilen privater und persönlicher Informationen hier wahrscheinlicher. Hier gibt es ebenfalls eine höhere Vulnerabilität gegenüber Autorität, Reziprozität, </a:t>
            </a:r>
            <a:r>
              <a:rPr lang="de-DE" sz="1200" b="0" i="0" u="none" strike="noStrike" kern="1200" baseline="0" dirty="0" err="1">
                <a:solidFill>
                  <a:schemeClr val="tx1"/>
                </a:solidFill>
                <a:latin typeface="+mn-lt"/>
                <a:ea typeface="+mn-ea"/>
                <a:cs typeface="+mn-cs"/>
              </a:rPr>
              <a:t>Liking</a:t>
            </a:r>
            <a:r>
              <a:rPr lang="de-DE" sz="1200" b="0" i="0" u="none" strike="noStrike" kern="1200" baseline="0" dirty="0">
                <a:solidFill>
                  <a:schemeClr val="tx1"/>
                </a:solidFill>
                <a:latin typeface="+mn-lt"/>
                <a:ea typeface="+mn-ea"/>
                <a:cs typeface="+mn-cs"/>
              </a:rPr>
              <a:t> und </a:t>
            </a:r>
            <a:r>
              <a:rPr lang="de-DE" sz="1200" b="0" i="0" u="none" strike="noStrike" kern="1200" baseline="0" dirty="0" err="1">
                <a:solidFill>
                  <a:schemeClr val="tx1"/>
                </a:solidFill>
                <a:latin typeface="+mn-lt"/>
                <a:ea typeface="+mn-ea"/>
                <a:cs typeface="+mn-cs"/>
              </a:rPr>
              <a:t>Social</a:t>
            </a:r>
            <a:r>
              <a:rPr lang="de-DE" sz="1200" b="0" i="0" u="none" strike="noStrike" kern="1200" baseline="0" dirty="0">
                <a:solidFill>
                  <a:schemeClr val="tx1"/>
                </a:solidFill>
                <a:latin typeface="+mn-lt"/>
                <a:ea typeface="+mn-ea"/>
                <a:cs typeface="+mn-cs"/>
              </a:rPr>
              <a:t> Proof. Auch der Hinweis auf andere Autoritäten kann hier helfen („Ihr Chef XY sagte dass das okay geht wenn Sie mir das direkt schicken“). Verträgliche Menschen neigen auch eher dazu, soziale Konflikte zu vermeiden – ein verärgerter Kommunikationspartner der droht die Geduld zu verlieren, kommt hier eher zum Ziel. Beispiel Attacke: Ein kleines Geschenk zum noch schnelleren Vertrauensaufbau, danach bitten um einen Gefallen um aus einer unangenehmen sozialen Situation zu helfen. </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Offenheit für Erfahrungen: Offenheit gegenüber dem neuen, unbekannten, ist grundsätzlich ein Risiko aus dieser Sicht. Da offene Menschen am ehesten immer alternative Sichtweisen einnehmen, sind sie weniger manipulierbar und weniger durch ihre Optionen einengende Überzeugungen zu steuern. Evtl. ist </a:t>
            </a:r>
            <a:r>
              <a:rPr lang="de-DE" sz="1200" b="0" i="0" u="none" strike="noStrike" kern="1200" baseline="0" dirty="0" err="1">
                <a:solidFill>
                  <a:schemeClr val="tx1"/>
                </a:solidFill>
                <a:latin typeface="+mn-lt"/>
                <a:ea typeface="+mn-ea"/>
                <a:cs typeface="+mn-cs"/>
              </a:rPr>
              <a:t>Scarcity</a:t>
            </a:r>
            <a:r>
              <a:rPr lang="de-DE" sz="1200" b="0" i="0" u="none" strike="noStrike" kern="1200" baseline="0" dirty="0">
                <a:solidFill>
                  <a:schemeClr val="tx1"/>
                </a:solidFill>
                <a:latin typeface="+mn-lt"/>
                <a:ea typeface="+mn-ea"/>
                <a:cs typeface="+mn-cs"/>
              </a:rPr>
              <a:t>, also Knappheit, etwas zum Einhaken. Wenn bspw. dazu aufgerufen wird, im Gegenzug zu einer mit einer Überraschung versehenen Preisausschreibung Verbesserungsvorschläge für eine Website zu machen, sich aber nur die ersten 10 Personen einer bestimmten Gruppe einloggen können, dann wäre dies evtl. hier erfolgreich.</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Neuotizismus</a:t>
            </a:r>
            <a:r>
              <a:rPr lang="de-DE" sz="1200" b="0" i="0" u="none" strike="noStrike" kern="1200" baseline="0" dirty="0">
                <a:solidFill>
                  <a:schemeClr val="tx1"/>
                </a:solidFill>
                <a:latin typeface="+mn-lt"/>
                <a:ea typeface="+mn-ea"/>
                <a:cs typeface="+mn-cs"/>
              </a:rPr>
              <a:t>, also emotionale Instabilität: Neurotische Menschen sind eher misstrauisch und pessimistisch. D.h. sie sind eher weniger anfällig. Wenn überhaupt, dann gegenüber Autoritäten die die Macht haben eine Bedrohung also eine Quelle negativen Affekts, darzustellen, worauf neurotische Menschen besonders reagieren. Aber das ist so noch nicht belegt und es sieht so aus als wären neurotische Menschen etwas erfolgreicher im Erkennen und Abwehren von SE. Ein Problem kann sein das Neurotiker eher zu Angst neigen und evtl. begangene Fehler ungern zugeben – das ist aber nicht das gleiche wie die Anfälligkeit gegenüber SE Attacken.</a:t>
            </a:r>
          </a:p>
          <a:p>
            <a:endParaRPr lang="de-DE" sz="1200" b="0" i="0" u="none" strike="noStrike" kern="1200" baseline="0" dirty="0">
              <a:solidFill>
                <a:schemeClr val="tx1"/>
              </a:solidFill>
              <a:latin typeface="+mn-lt"/>
              <a:ea typeface="+mn-ea"/>
              <a:cs typeface="+mn-cs"/>
            </a:endParaRPr>
          </a:p>
          <a:p>
            <a:endParaRPr lang="de-DE"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28</a:t>
            </a:fld>
            <a:endParaRPr lang="nb-NO"/>
          </a:p>
        </p:txBody>
      </p:sp>
    </p:spTree>
    <p:extLst>
      <p:ext uri="{BB962C8B-B14F-4D97-AF65-F5344CB8AC3E}">
        <p14:creationId xmlns:p14="http://schemas.microsoft.com/office/powerpoint/2010/main" val="426669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Jeder kennt den Ausdruck „nach dem Bauchgefühl entscheiden“ und kennt das Konzept Intuition.</a:t>
            </a:r>
          </a:p>
          <a:p>
            <a:pPr marL="0" lvl="0" indent="0" algn="l" rtl="0">
              <a:spcBef>
                <a:spcPts val="0"/>
              </a:spcBef>
              <a:spcAft>
                <a:spcPts val="0"/>
              </a:spcAft>
              <a:buNone/>
            </a:pPr>
            <a:r>
              <a:rPr lang="de-DE" dirty="0"/>
              <a:t>Was weniger bekannt ist, ist dass Intuition existiert, relativ</a:t>
            </a:r>
            <a:r>
              <a:rPr lang="de-DE" baseline="0" dirty="0"/>
              <a:t> einfach nachweisbar ist, und auch biologisch – genauer: </a:t>
            </a:r>
            <a:r>
              <a:rPr lang="de-DE" baseline="0" dirty="0" err="1"/>
              <a:t>neurophyisiologisch</a:t>
            </a:r>
            <a:r>
              <a:rPr lang="de-DE" baseline="0" dirty="0"/>
              <a:t> – gut erklärbar und verstanden ist.</a:t>
            </a:r>
          </a:p>
          <a:p>
            <a:pPr marL="0" lvl="0" indent="0" algn="l" rtl="0">
              <a:spcBef>
                <a:spcPts val="0"/>
              </a:spcBef>
              <a:spcAft>
                <a:spcPts val="0"/>
              </a:spcAft>
              <a:buNone/>
            </a:pPr>
            <a:r>
              <a:rPr lang="de-DE" baseline="0" dirty="0"/>
              <a:t>Genauer genommen sind beteiligte Strukturen bestimmte – sog. </a:t>
            </a:r>
            <a:r>
              <a:rPr lang="de-DE" baseline="0" dirty="0" err="1"/>
              <a:t>ventromediale</a:t>
            </a:r>
            <a:r>
              <a:rPr lang="de-DE" baseline="0" dirty="0"/>
              <a:t> – Teile des PFC – wo Entscheidungen mit bestimmt werden, der </a:t>
            </a:r>
            <a:r>
              <a:rPr lang="de-DE" baseline="0" dirty="0" err="1"/>
              <a:t>anteriore</a:t>
            </a:r>
            <a:r>
              <a:rPr lang="de-DE" baseline="0" dirty="0"/>
              <a:t> </a:t>
            </a:r>
            <a:r>
              <a:rPr lang="de-DE" baseline="0" dirty="0" err="1"/>
              <a:t>insuläre</a:t>
            </a:r>
            <a:r>
              <a:rPr lang="de-DE" baseline="0" dirty="0"/>
              <a:t> Kortex, der Signale aus dem </a:t>
            </a:r>
            <a:r>
              <a:rPr lang="de-DE" baseline="0" dirty="0" err="1"/>
              <a:t>Körperinenren</a:t>
            </a:r>
            <a:r>
              <a:rPr lang="de-DE" baseline="0" dirty="0"/>
              <a:t> – ja! Bauchgefühle eben – „</a:t>
            </a:r>
            <a:r>
              <a:rPr lang="de-DE" baseline="0" dirty="0" err="1"/>
              <a:t>mapped</a:t>
            </a:r>
            <a:r>
              <a:rPr lang="de-DE" baseline="0" dirty="0"/>
              <a:t>“, d.h. zentralnervös, also im Gehirn – repräsentiert, und der afferente 10. </a:t>
            </a:r>
            <a:r>
              <a:rPr lang="de-DE" baseline="0" dirty="0" err="1"/>
              <a:t>Hirnnerv</a:t>
            </a:r>
            <a:r>
              <a:rPr lang="de-DE" baseline="0" dirty="0"/>
              <a:t>, der </a:t>
            </a:r>
            <a:r>
              <a:rPr lang="de-DE" baseline="0" dirty="0" err="1"/>
              <a:t>nervus</a:t>
            </a:r>
            <a:r>
              <a:rPr lang="de-DE" baseline="0" dirty="0"/>
              <a:t> </a:t>
            </a:r>
            <a:r>
              <a:rPr lang="de-DE" baseline="0" dirty="0" err="1"/>
              <a:t>vagus</a:t>
            </a:r>
            <a:r>
              <a:rPr lang="de-DE" baseline="0" dirty="0"/>
              <a:t>, also der von den Eingeweiden ins Hirn geleiteten sensorischen Signale leitende Nerv. Und noch einige andere. Kurzum: die Strukturen sind recht klar und involvieren zentralnervöse und periphere Nervenstrukturen und Hirnbereiche die in Körperwahrnehmung, Emotionsverarbeitung und die Integration von Emotion und Rationalen Abwägungen zuständige Hirnbereiche.</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err="1"/>
              <a:t>Inuitives</a:t>
            </a:r>
            <a:r>
              <a:rPr lang="de-DE" baseline="0" dirty="0"/>
              <a:t> Denken ist stark von Gefühlen beeinflusst und es funktioniert evolutionär gesehen relativ gut. Es funktioniert immer dort gut, wo eine deutliche emotionale Komponente in einer Entscheidung sinnvoller ist als rein rational-logisches Denken. Das ist vor allem in sozialen Interaktionen oft der Fall. Wenn man bspw. jemandem misstraut, ohne genau erklären zu können warum.</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Das Erfassen von Intuition ist relativ einfach. Schon seit 1994 gibt es die sogenannte „Iowa </a:t>
            </a:r>
            <a:r>
              <a:rPr lang="de-DE" baseline="0" dirty="0" err="1"/>
              <a:t>Gambling</a:t>
            </a:r>
            <a:r>
              <a:rPr lang="de-DE" baseline="0" dirty="0"/>
              <a:t> Task“. [ERKLÄR IGT]</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Diese simple Aufgabe – die es zumindest vor ein paar Jahren auch als Android-App gab (ohne die Hautleitwiderstandsmessung) – ist ein psychophysiologischer Beleg für das Vorhandensein für Entscheidungen sinnvoller Informationen, die </a:t>
            </a:r>
            <a:r>
              <a:rPr lang="de-DE" baseline="0" dirty="0" err="1"/>
              <a:t>unbewsust</a:t>
            </a:r>
            <a:r>
              <a:rPr lang="de-DE" baseline="0" dirty="0"/>
              <a:t> vorhanden sind und genutzt werden, unsere „freien Entscheidungen“ beeinflussen und eine nicht unwesentliche Auswirkung auf bspw. unser Kaufverhalten, die Wirkung von Werbung, von sozialen Manipulationen, usw. haben. </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Dies ist also der Mechanismus mit dem Emotionen subtiler Art Wirkungen auf als rational empfundene Entscheidungen erklären. </a:t>
            </a:r>
          </a:p>
          <a:p>
            <a:pPr marL="0" lvl="0" indent="0" algn="l" rtl="0">
              <a:spcBef>
                <a:spcPts val="0"/>
              </a:spcBef>
              <a:spcAft>
                <a:spcPts val="0"/>
              </a:spcAft>
              <a:buNone/>
            </a:pPr>
            <a:r>
              <a:rPr lang="de-DE" baseline="0" dirty="0"/>
              <a:t>In Cyberpsychologie geht es eben nicht nur um das Beschreiben von Verhalten, sondern um den Versuch, die Ursachen dafür herauszufinden – Denken Sie davon wie von einer Art „Reverse Engineering“ – wir wissen dass Verhalten emotional und unbewusst beeinflusst werden kann – und hier ist die Erklärung wie. Welches Problem Sie damit Lösen können? Das ist keine entscheidende Frage in diesem Bereich. Aber ja, es gibt Möglichkeiten, bspw. können Sie mit TMS die Feedbackschleife aus dem Körper manipulieren und Intuition verstärken. Auch erklärt dieses Phänomen warum Personen mit Substanzabhängigkeiten häufig irrationale Entscheidungen treffen in solchen Aufgaben.</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Wardle</a:t>
            </a:r>
            <a:r>
              <a:rPr lang="de-DE" dirty="0"/>
              <a:t> 2017</a:t>
            </a:r>
          </a:p>
        </p:txBody>
      </p:sp>
      <p:sp>
        <p:nvSpPr>
          <p:cNvPr id="4" name="Foliennummernplatzhalter 3"/>
          <p:cNvSpPr>
            <a:spLocks noGrp="1"/>
          </p:cNvSpPr>
          <p:nvPr>
            <p:ph type="sldNum" sz="quarter" idx="5"/>
          </p:nvPr>
        </p:nvSpPr>
        <p:spPr/>
        <p:txBody>
          <a:bodyPr/>
          <a:lstStyle/>
          <a:p>
            <a:fld id="{080BAE4B-D2B9-460E-8224-393CEA3C67A0}" type="slidenum">
              <a:rPr lang="de-DE" smtClean="0"/>
              <a:t>32</a:t>
            </a:fld>
            <a:endParaRPr lang="de-DE"/>
          </a:p>
        </p:txBody>
      </p:sp>
    </p:spTree>
    <p:extLst>
      <p:ext uri="{BB962C8B-B14F-4D97-AF65-F5344CB8AC3E}">
        <p14:creationId xmlns:p14="http://schemas.microsoft.com/office/powerpoint/2010/main" val="4198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In dieser Übersicht</a:t>
            </a:r>
            <a:r>
              <a:rPr lang="de-DE" baseline="0" dirty="0"/>
              <a:t> sehen sie, wie die zuvor genannten Spielelemente direkt verschiedene die Motivation beeinflussende psychologische Funktionen aktivieren und Bedürfnisse erfüllen. Sie können hier langsam die jeweiligen Spielelemente anschauen und sich überlegen, wie unterschiedliche Menschen mit unterschiedlich stark ausgeprägten Bedürfnissen auf die verschiedenen Spielelemente reagieren, auch abhängig von Alter, Geschlecht, Erfahrung, sozialen Fähigkeiten usw.</a:t>
            </a:r>
          </a:p>
          <a:p>
            <a:endParaRPr lang="de-DE" dirty="0"/>
          </a:p>
          <a:p>
            <a:r>
              <a:rPr lang="de-DE" baseline="0" dirty="0"/>
              <a:t>Ich empfehle Ihnen hier zur Vertiefung auch den im Teams-Ordner hochgeladenen Originalartikel von Sailer 2013, wo Sie auch nochmal eine Übersicht finden.</a:t>
            </a:r>
          </a:p>
          <a:p>
            <a:endParaRPr lang="de-DE" baseline="0" dirty="0"/>
          </a:p>
          <a:p>
            <a:r>
              <a:rPr lang="de-DE" baseline="0" dirty="0"/>
              <a:t>Beachten Sie hier auch, dass all diese Spielelemente in einem Zusammenhang stehen, d.h. insbesondere miteinander interagieren, nicht nur unabhängig voneinander, also additiv, wirken. Die resultierenden positiven Emotionen, das Gefühl der Immersion </a:t>
            </a:r>
            <a:r>
              <a:rPr lang="de-DE" baseline="0" dirty="0" err="1"/>
              <a:t>bzw</a:t>
            </a:r>
            <a:r>
              <a:rPr lang="de-DE" baseline="0" dirty="0"/>
              <a:t> das Aufgehen im Spiel in einem sog. Flow State, erfordern das Zusammenspiel vieler Elemente die dann gesammelt positive Emotionen erzeugen.</a:t>
            </a:r>
          </a:p>
          <a:p>
            <a:endParaRPr lang="de-DE" baseline="0" dirty="0"/>
          </a:p>
          <a:p>
            <a:endParaRPr lang="de-DE" baseline="0" dirty="0"/>
          </a:p>
          <a:p>
            <a:endParaRPr lang="nb-NO" dirty="0"/>
          </a:p>
        </p:txBody>
      </p:sp>
      <p:sp>
        <p:nvSpPr>
          <p:cNvPr id="4" name="Plassholder for lysbildenummer 3"/>
          <p:cNvSpPr>
            <a:spLocks noGrp="1"/>
          </p:cNvSpPr>
          <p:nvPr>
            <p:ph type="sldNum" sz="quarter" idx="10"/>
          </p:nvPr>
        </p:nvSpPr>
        <p:spPr/>
        <p:txBody>
          <a:bodyPr/>
          <a:lstStyle/>
          <a:p>
            <a:fld id="{4CE1AA19-841D-48DD-9976-39E7A4BA87C2}" type="slidenum">
              <a:rPr lang="nb-NO" smtClean="0"/>
              <a:t>35</a:t>
            </a:fld>
            <a:endParaRPr lang="nb-NO"/>
          </a:p>
        </p:txBody>
      </p:sp>
    </p:spTree>
    <p:extLst>
      <p:ext uri="{BB962C8B-B14F-4D97-AF65-F5344CB8AC3E}">
        <p14:creationId xmlns:p14="http://schemas.microsoft.com/office/powerpoint/2010/main" val="1586314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Die </a:t>
            </a:r>
            <a:r>
              <a:rPr lang="en-US" b="1" dirty="0" err="1"/>
              <a:t>sog</a:t>
            </a:r>
            <a:r>
              <a:rPr lang="en-US" b="1" dirty="0"/>
              <a:t>. Self-determination-</a:t>
            </a:r>
            <a:r>
              <a:rPr lang="en-US" b="1" dirty="0" err="1"/>
              <a:t>Theorie</a:t>
            </a:r>
            <a:r>
              <a:rPr lang="en-US" b="1" dirty="0"/>
              <a:t> </a:t>
            </a:r>
            <a:r>
              <a:rPr lang="en-US" b="1" dirty="0" err="1"/>
              <a:t>versucht</a:t>
            </a:r>
            <a:r>
              <a:rPr lang="en-US" b="1" dirty="0"/>
              <a:t> </a:t>
            </a:r>
            <a:r>
              <a:rPr lang="en-US" b="1" dirty="0" err="1"/>
              <a:t>zu</a:t>
            </a:r>
            <a:r>
              <a:rPr lang="en-US" b="1" dirty="0"/>
              <a:t> </a:t>
            </a:r>
            <a:r>
              <a:rPr lang="en-US" b="1" dirty="0" err="1"/>
              <a:t>beschreiben</a:t>
            </a:r>
            <a:r>
              <a:rPr lang="en-US" b="1" dirty="0"/>
              <a:t>, </a:t>
            </a:r>
            <a:r>
              <a:rPr lang="en-US" b="1" dirty="0" err="1"/>
              <a:t>wie</a:t>
            </a:r>
            <a:r>
              <a:rPr lang="en-US" b="1" baseline="0" dirty="0"/>
              <a:t> Menschen </a:t>
            </a:r>
            <a:r>
              <a:rPr lang="en-US" b="1" baseline="0" dirty="0" err="1"/>
              <a:t>motiviert</a:t>
            </a:r>
            <a:r>
              <a:rPr lang="en-US" b="1" baseline="0" dirty="0"/>
              <a:t> warden </a:t>
            </a:r>
            <a:r>
              <a:rPr lang="en-US" b="1" baseline="0" dirty="0" err="1"/>
              <a:t>Entscheidungen</a:t>
            </a:r>
            <a:r>
              <a:rPr lang="en-US" b="1" baseline="0" dirty="0"/>
              <a:t> </a:t>
            </a:r>
            <a:r>
              <a:rPr lang="en-US" b="1" baseline="0" dirty="0" err="1"/>
              <a:t>zu</a:t>
            </a:r>
            <a:r>
              <a:rPr lang="en-US" b="1" baseline="0" dirty="0"/>
              <a:t> </a:t>
            </a:r>
            <a:r>
              <a:rPr lang="en-US" b="1" baseline="0" dirty="0" err="1"/>
              <a:t>treffen</a:t>
            </a:r>
            <a:r>
              <a:rPr lang="en-US" b="1" baseline="0" dirty="0"/>
              <a:t>. </a:t>
            </a:r>
            <a:r>
              <a:rPr lang="en-US" b="1" baseline="0" dirty="0" err="1"/>
              <a:t>Externe</a:t>
            </a:r>
            <a:r>
              <a:rPr lang="en-US" b="1" baseline="0" dirty="0"/>
              <a:t> </a:t>
            </a:r>
            <a:r>
              <a:rPr lang="en-US" b="1" baseline="0" dirty="0" err="1"/>
              <a:t>Störeinflüsse</a:t>
            </a:r>
            <a:r>
              <a:rPr lang="en-US" b="1" baseline="0" dirty="0"/>
              <a:t> warden </a:t>
            </a:r>
            <a:r>
              <a:rPr lang="en-US" b="1" baseline="0" dirty="0" err="1"/>
              <a:t>dabei</a:t>
            </a:r>
            <a:r>
              <a:rPr lang="en-US" b="1" baseline="0" dirty="0"/>
              <a:t> </a:t>
            </a:r>
            <a:r>
              <a:rPr lang="en-US" b="1" baseline="0" dirty="0" err="1"/>
              <a:t>ausgeklammert</a:t>
            </a:r>
            <a:r>
              <a:rPr lang="en-US" b="1" baseline="0" dirty="0"/>
              <a:t>, da </a:t>
            </a:r>
            <a:r>
              <a:rPr lang="en-US" b="1" baseline="0" dirty="0" err="1"/>
              <a:t>es</a:t>
            </a:r>
            <a:r>
              <a:rPr lang="en-US" b="1" baseline="0" dirty="0"/>
              <a:t> </a:t>
            </a:r>
            <a:r>
              <a:rPr lang="en-US" b="1" baseline="0" dirty="0" err="1"/>
              <a:t>hier</a:t>
            </a:r>
            <a:r>
              <a:rPr lang="en-US" b="1" baseline="0" dirty="0"/>
              <a:t> </a:t>
            </a:r>
            <a:r>
              <a:rPr lang="en-US" b="1" baseline="0" dirty="0" err="1"/>
              <a:t>nur</a:t>
            </a:r>
            <a:r>
              <a:rPr lang="en-US" b="1" baseline="0" dirty="0"/>
              <a:t> um </a:t>
            </a:r>
            <a:r>
              <a:rPr lang="en-US" b="1" baseline="0" dirty="0" err="1"/>
              <a:t>selbstmotivierte</a:t>
            </a:r>
            <a:r>
              <a:rPr lang="en-US" b="1" baseline="0" dirty="0"/>
              <a:t> und </a:t>
            </a:r>
            <a:r>
              <a:rPr lang="en-US" b="1" baseline="0" dirty="0" err="1"/>
              <a:t>selbstbestimmte</a:t>
            </a:r>
            <a:r>
              <a:rPr lang="en-US" b="1" baseline="0" dirty="0"/>
              <a:t> </a:t>
            </a:r>
            <a:r>
              <a:rPr lang="en-US" b="1" baseline="0" dirty="0" err="1"/>
              <a:t>Handlungen</a:t>
            </a:r>
            <a:r>
              <a:rPr lang="en-US" b="1" baseline="0" dirty="0"/>
              <a:t> </a:t>
            </a:r>
            <a:r>
              <a:rPr lang="en-US" b="1" baseline="0" dirty="0" err="1"/>
              <a:t>geht</a:t>
            </a:r>
            <a:r>
              <a:rPr lang="en-US" b="1" baseline="0" dirty="0"/>
              <a:t>. Man </a:t>
            </a:r>
            <a:r>
              <a:rPr lang="en-US" b="1" baseline="0" dirty="0" err="1"/>
              <a:t>spricht</a:t>
            </a:r>
            <a:r>
              <a:rPr lang="en-US" b="1" baseline="0" dirty="0"/>
              <a:t> </a:t>
            </a:r>
            <a:r>
              <a:rPr lang="en-US" b="1" baseline="0" dirty="0" err="1"/>
              <a:t>auch</a:t>
            </a:r>
            <a:r>
              <a:rPr lang="en-US" b="1" baseline="0" dirty="0"/>
              <a:t> von </a:t>
            </a:r>
            <a:r>
              <a:rPr lang="en-US" b="1" baseline="0" dirty="0" err="1"/>
              <a:t>intrinsischer</a:t>
            </a:r>
            <a:r>
              <a:rPr lang="en-US" b="1" baseline="0" dirty="0"/>
              <a:t> Motivation, also die Motivation die </a:t>
            </a:r>
            <a:r>
              <a:rPr lang="en-US" b="1" baseline="0" dirty="0" err="1"/>
              <a:t>bedeutet</a:t>
            </a:r>
            <a:r>
              <a:rPr lang="en-US" b="1" baseline="0" dirty="0"/>
              <a:t>, </a:t>
            </a:r>
            <a:r>
              <a:rPr lang="en-US" b="1" baseline="0" dirty="0" err="1"/>
              <a:t>dass</a:t>
            </a:r>
            <a:r>
              <a:rPr lang="en-US" b="1" baseline="0" dirty="0"/>
              <a:t> </a:t>
            </a:r>
            <a:r>
              <a:rPr lang="en-US" b="1" baseline="0" dirty="0" err="1"/>
              <a:t>eine</a:t>
            </a:r>
            <a:r>
              <a:rPr lang="en-US" b="1" baseline="0" dirty="0"/>
              <a:t> </a:t>
            </a:r>
            <a:r>
              <a:rPr lang="en-US" b="1" baseline="0" dirty="0" err="1"/>
              <a:t>Handlung</a:t>
            </a:r>
            <a:r>
              <a:rPr lang="en-US" b="1" baseline="0" dirty="0"/>
              <a:t> “in </a:t>
            </a:r>
            <a:r>
              <a:rPr lang="en-US" b="1" baseline="0" dirty="0" err="1"/>
              <a:t>sich</a:t>
            </a:r>
            <a:r>
              <a:rPr lang="en-US" b="1" baseline="0" dirty="0"/>
              <a:t> </a:t>
            </a:r>
            <a:r>
              <a:rPr lang="en-US" b="1" baseline="0" dirty="0" err="1"/>
              <a:t>selbst</a:t>
            </a:r>
            <a:r>
              <a:rPr lang="en-US" b="1" baseline="0" dirty="0"/>
              <a:t>” </a:t>
            </a:r>
            <a:r>
              <a:rPr lang="en-US" b="1" baseline="0" dirty="0" err="1"/>
              <a:t>belohnend</a:t>
            </a:r>
            <a:r>
              <a:rPr lang="en-US" b="1" baseline="0" dirty="0"/>
              <a:t> </a:t>
            </a:r>
            <a:r>
              <a:rPr lang="en-US" b="1" baseline="0" dirty="0" err="1"/>
              <a:t>ist</a:t>
            </a:r>
            <a:r>
              <a:rPr lang="en-US" b="1" baseline="0" dirty="0"/>
              <a:t> und </a:t>
            </a:r>
            <a:r>
              <a:rPr lang="en-US" b="1" baseline="0" dirty="0" err="1"/>
              <a:t>nicht</a:t>
            </a:r>
            <a:r>
              <a:rPr lang="en-US" b="1" baseline="0" dirty="0"/>
              <a:t> </a:t>
            </a:r>
            <a:r>
              <a:rPr lang="en-US" b="1" baseline="0" dirty="0" err="1"/>
              <a:t>im</a:t>
            </a:r>
            <a:r>
              <a:rPr lang="en-US" b="1" baseline="0" dirty="0"/>
              <a:t> Tausch </a:t>
            </a:r>
            <a:r>
              <a:rPr lang="en-US" b="1" baseline="0" dirty="0" err="1"/>
              <a:t>für</a:t>
            </a:r>
            <a:r>
              <a:rPr lang="en-US" b="1" baseline="0" dirty="0"/>
              <a:t> </a:t>
            </a:r>
            <a:r>
              <a:rPr lang="en-US" b="1" baseline="0" dirty="0" err="1"/>
              <a:t>eine</a:t>
            </a:r>
            <a:r>
              <a:rPr lang="en-US" b="1" baseline="0" dirty="0"/>
              <a:t> </a:t>
            </a:r>
            <a:r>
              <a:rPr lang="en-US" b="1" baseline="0" dirty="0" err="1"/>
              <a:t>Gegenleistung</a:t>
            </a:r>
            <a:r>
              <a:rPr lang="en-US" b="1" baseline="0" dirty="0"/>
              <a:t> </a:t>
            </a:r>
            <a:r>
              <a:rPr lang="en-US" b="1" baseline="0" dirty="0" err="1"/>
              <a:t>erbracht</a:t>
            </a:r>
            <a:r>
              <a:rPr lang="en-US" b="1" baseline="0" dirty="0"/>
              <a:t> </a:t>
            </a:r>
            <a:r>
              <a:rPr lang="en-US" b="1" baseline="0" dirty="0" err="1"/>
              <a:t>wird</a:t>
            </a:r>
            <a:r>
              <a:rPr lang="en-US" b="1" baseline="0" dirty="0"/>
              <a:t> – so </a:t>
            </a:r>
            <a:r>
              <a:rPr lang="en-US" b="1" baseline="0" dirty="0" err="1"/>
              <a:t>wie</a:t>
            </a:r>
            <a:r>
              <a:rPr lang="en-US" b="1" baseline="0" dirty="0"/>
              <a:t> man das ja </a:t>
            </a:r>
            <a:r>
              <a:rPr lang="en-US" b="1" baseline="0" dirty="0" err="1"/>
              <a:t>auch</a:t>
            </a:r>
            <a:r>
              <a:rPr lang="en-US" b="1" baseline="0" dirty="0"/>
              <a:t> </a:t>
            </a:r>
            <a:r>
              <a:rPr lang="en-US" b="1" baseline="0" dirty="0" err="1"/>
              <a:t>bei</a:t>
            </a:r>
            <a:r>
              <a:rPr lang="en-US" b="1" baseline="0" dirty="0"/>
              <a:t> </a:t>
            </a:r>
            <a:r>
              <a:rPr lang="en-US" b="1" baseline="0" dirty="0" err="1"/>
              <a:t>Spielen</a:t>
            </a:r>
            <a:r>
              <a:rPr lang="en-US" b="1" baseline="0" dirty="0"/>
              <a:t> </a:t>
            </a:r>
            <a:r>
              <a:rPr lang="en-US" b="1" baseline="0" dirty="0" err="1"/>
              <a:t>sieht</a:t>
            </a:r>
            <a:r>
              <a:rPr lang="en-US" b="1" baseline="0" dirty="0"/>
              <a:t>. </a:t>
            </a:r>
            <a:r>
              <a:rPr lang="en-US" b="1" baseline="0" dirty="0" err="1"/>
              <a:t>Durch</a:t>
            </a:r>
            <a:r>
              <a:rPr lang="en-US" b="1" baseline="0" dirty="0"/>
              <a:t> </a:t>
            </a:r>
            <a:r>
              <a:rPr lang="en-US" b="1" baseline="0" dirty="0" err="1"/>
              <a:t>externe</a:t>
            </a:r>
            <a:r>
              <a:rPr lang="en-US" b="1" baseline="0" dirty="0"/>
              <a:t> </a:t>
            </a:r>
            <a:r>
              <a:rPr lang="en-US" b="1" baseline="0" dirty="0" err="1"/>
              <a:t>Einflüsse</a:t>
            </a:r>
            <a:r>
              <a:rPr lang="en-US" b="1" baseline="0" dirty="0"/>
              <a:t> </a:t>
            </a:r>
            <a:r>
              <a:rPr lang="en-US" b="1" baseline="0" dirty="0" err="1"/>
              <a:t>wie</a:t>
            </a:r>
            <a:r>
              <a:rPr lang="en-US" b="1" baseline="0" dirty="0"/>
              <a:t> </a:t>
            </a:r>
            <a:r>
              <a:rPr lang="en-US" b="1" baseline="0" dirty="0" err="1"/>
              <a:t>Spielelemente</a:t>
            </a:r>
            <a:r>
              <a:rPr lang="en-US" b="1" baseline="0" dirty="0"/>
              <a:t> </a:t>
            </a:r>
            <a:r>
              <a:rPr lang="en-US" b="1" baseline="0" dirty="0" err="1"/>
              <a:t>kann</a:t>
            </a:r>
            <a:r>
              <a:rPr lang="en-US" b="1" baseline="0" dirty="0"/>
              <a:t> </a:t>
            </a:r>
            <a:r>
              <a:rPr lang="en-US" b="1" baseline="0" dirty="0" err="1"/>
              <a:t>extrinsische</a:t>
            </a:r>
            <a:r>
              <a:rPr lang="en-US" b="1" baseline="0" dirty="0"/>
              <a:t> Motivation </a:t>
            </a:r>
            <a:r>
              <a:rPr lang="en-US" b="1" baseline="0" dirty="0" err="1"/>
              <a:t>ausgelöst</a:t>
            </a:r>
            <a:r>
              <a:rPr lang="en-US" b="1" baseline="0" dirty="0"/>
              <a:t> </a:t>
            </a:r>
            <a:r>
              <a:rPr lang="en-US" b="1" baseline="0" dirty="0" err="1"/>
              <a:t>werden</a:t>
            </a:r>
            <a:r>
              <a:rPr lang="en-US" b="1" baseline="0" dirty="0"/>
              <a:t>.</a:t>
            </a:r>
          </a:p>
          <a:p>
            <a:r>
              <a:rPr lang="en-US" b="1" baseline="0" dirty="0" err="1"/>
              <a:t>Drei</a:t>
            </a:r>
            <a:r>
              <a:rPr lang="en-US" b="1" baseline="0" dirty="0"/>
              <a:t> </a:t>
            </a:r>
            <a:r>
              <a:rPr lang="en-US" b="1" baseline="0" dirty="0" err="1"/>
              <a:t>basale</a:t>
            </a:r>
            <a:r>
              <a:rPr lang="en-US" b="1" baseline="0" dirty="0"/>
              <a:t> </a:t>
            </a:r>
            <a:r>
              <a:rPr lang="en-US" b="1" baseline="0" dirty="0" err="1"/>
              <a:t>psychologische</a:t>
            </a:r>
            <a:r>
              <a:rPr lang="en-US" b="1" baseline="0" dirty="0"/>
              <a:t> </a:t>
            </a:r>
            <a:r>
              <a:rPr lang="en-US" b="1" baseline="0" dirty="0" err="1"/>
              <a:t>Bedürfnisse</a:t>
            </a:r>
            <a:r>
              <a:rPr lang="en-US" b="1" baseline="0" dirty="0"/>
              <a:t> </a:t>
            </a:r>
            <a:r>
              <a:rPr lang="en-US" b="1" baseline="0" dirty="0" err="1"/>
              <a:t>müssen</a:t>
            </a:r>
            <a:r>
              <a:rPr lang="en-US" b="1" baseline="0" dirty="0"/>
              <a:t> </a:t>
            </a:r>
            <a:r>
              <a:rPr lang="en-US" b="1" baseline="0" dirty="0" err="1"/>
              <a:t>nach</a:t>
            </a:r>
            <a:r>
              <a:rPr lang="en-US" b="1" baseline="0" dirty="0"/>
              <a:t> </a:t>
            </a:r>
            <a:r>
              <a:rPr lang="en-US" b="1" baseline="0" dirty="0" err="1"/>
              <a:t>dieser</a:t>
            </a:r>
            <a:r>
              <a:rPr lang="en-US" b="1" baseline="0" dirty="0"/>
              <a:t> </a:t>
            </a:r>
            <a:r>
              <a:rPr lang="en-US" b="1" baseline="0" dirty="0" err="1"/>
              <a:t>Theorie</a:t>
            </a:r>
            <a:r>
              <a:rPr lang="en-US" b="1" baseline="0" dirty="0"/>
              <a:t> </a:t>
            </a:r>
            <a:r>
              <a:rPr lang="en-US" b="1" baseline="0" dirty="0" err="1"/>
              <a:t>erfüllt</a:t>
            </a:r>
            <a:r>
              <a:rPr lang="en-US" b="1" baseline="0" dirty="0"/>
              <a:t> sein, um </a:t>
            </a:r>
            <a:r>
              <a:rPr lang="en-US" b="1" baseline="0" dirty="0" err="1"/>
              <a:t>ein</a:t>
            </a:r>
            <a:r>
              <a:rPr lang="en-US" b="1" baseline="0" dirty="0"/>
              <a:t> </a:t>
            </a:r>
            <a:r>
              <a:rPr lang="en-US" b="1" baseline="0" dirty="0" err="1"/>
              <a:t>Verhalten</a:t>
            </a:r>
            <a:r>
              <a:rPr lang="en-US" b="1" baseline="0" dirty="0"/>
              <a:t> </a:t>
            </a:r>
            <a:r>
              <a:rPr lang="en-US" b="1" baseline="0" dirty="0" err="1"/>
              <a:t>zu</a:t>
            </a:r>
            <a:r>
              <a:rPr lang="en-US" b="1" baseline="0" dirty="0"/>
              <a:t> </a:t>
            </a:r>
            <a:r>
              <a:rPr lang="en-US" b="1" baseline="0" dirty="0" err="1"/>
              <a:t>initiieren</a:t>
            </a:r>
            <a:r>
              <a:rPr lang="en-US" b="1" baseline="0" dirty="0"/>
              <a:t>, und </a:t>
            </a:r>
            <a:r>
              <a:rPr lang="en-US" b="1" baseline="0" dirty="0" err="1"/>
              <a:t>tragen</a:t>
            </a:r>
            <a:r>
              <a:rPr lang="en-US" b="1" baseline="0" dirty="0"/>
              <a:t> </a:t>
            </a:r>
            <a:r>
              <a:rPr lang="en-US" b="1" baseline="0" dirty="0" err="1"/>
              <a:t>auch</a:t>
            </a:r>
            <a:r>
              <a:rPr lang="en-US" b="1" baseline="0" dirty="0"/>
              <a:t> </a:t>
            </a:r>
            <a:r>
              <a:rPr lang="en-US" b="1" baseline="0" dirty="0" err="1"/>
              <a:t>langfristig</a:t>
            </a:r>
            <a:r>
              <a:rPr lang="en-US" b="1" baseline="0" dirty="0"/>
              <a:t> </a:t>
            </a:r>
            <a:r>
              <a:rPr lang="en-US" b="1" baseline="0" dirty="0" err="1"/>
              <a:t>zu</a:t>
            </a:r>
            <a:r>
              <a:rPr lang="en-US" b="1" baseline="0" dirty="0"/>
              <a:t> </a:t>
            </a:r>
            <a:r>
              <a:rPr lang="en-US" b="1" baseline="0" dirty="0" err="1"/>
              <a:t>Zufriedenheit</a:t>
            </a:r>
            <a:r>
              <a:rPr lang="en-US" b="1" baseline="0" dirty="0"/>
              <a:t> </a:t>
            </a:r>
            <a:r>
              <a:rPr lang="en-US" b="1" baseline="0" dirty="0" err="1"/>
              <a:t>bei</a:t>
            </a:r>
            <a:r>
              <a:rPr lang="en-US" b="1" baseline="0" dirty="0"/>
              <a:t>. </a:t>
            </a:r>
            <a:r>
              <a:rPr lang="en-US" b="1" baseline="0" dirty="0" err="1"/>
              <a:t>Hierbei</a:t>
            </a:r>
            <a:r>
              <a:rPr lang="en-US" b="1" baseline="0" dirty="0"/>
              <a:t> </a:t>
            </a:r>
            <a:r>
              <a:rPr lang="en-US" b="1" baseline="0" dirty="0" err="1"/>
              <a:t>handelt</a:t>
            </a:r>
            <a:r>
              <a:rPr lang="en-US" b="1" baseline="0" dirty="0"/>
              <a:t> </a:t>
            </a:r>
            <a:r>
              <a:rPr lang="en-US" b="1" baseline="0" dirty="0" err="1"/>
              <a:t>es</a:t>
            </a:r>
            <a:r>
              <a:rPr lang="en-US" b="1" baseline="0" dirty="0"/>
              <a:t> </a:t>
            </a:r>
            <a:r>
              <a:rPr lang="en-US" b="1" baseline="0" dirty="0" err="1"/>
              <a:t>sich</a:t>
            </a:r>
            <a:r>
              <a:rPr lang="en-US" b="1" baseline="0" dirty="0"/>
              <a:t> um </a:t>
            </a:r>
            <a:r>
              <a:rPr lang="en-US" b="1" baseline="0" dirty="0" err="1"/>
              <a:t>Autonomie</a:t>
            </a:r>
            <a:r>
              <a:rPr lang="en-US" b="1" baseline="0" dirty="0"/>
              <a:t>, </a:t>
            </a:r>
            <a:r>
              <a:rPr lang="en-US" b="1" baseline="0" dirty="0" err="1"/>
              <a:t>Kompetenz</a:t>
            </a:r>
            <a:r>
              <a:rPr lang="en-US" b="1" baseline="0" dirty="0"/>
              <a:t> und </a:t>
            </a:r>
            <a:r>
              <a:rPr lang="en-US" b="1" baseline="0" dirty="0" err="1"/>
              <a:t>Beziehung</a:t>
            </a:r>
            <a:r>
              <a:rPr lang="en-US" b="1" baseline="0" dirty="0"/>
              <a:t>. </a:t>
            </a:r>
            <a:r>
              <a:rPr lang="en-US" b="1" baseline="0" dirty="0" err="1"/>
              <a:t>Wenn</a:t>
            </a:r>
            <a:r>
              <a:rPr lang="en-US" b="1" baseline="0" dirty="0"/>
              <a:t> </a:t>
            </a:r>
            <a:r>
              <a:rPr lang="en-US" b="1" baseline="0" dirty="0" err="1"/>
              <a:t>diese</a:t>
            </a:r>
            <a:r>
              <a:rPr lang="en-US" b="1" baseline="0" dirty="0"/>
              <a:t> </a:t>
            </a:r>
            <a:r>
              <a:rPr lang="en-US" b="1" baseline="0" dirty="0" err="1"/>
              <a:t>drei</a:t>
            </a:r>
            <a:r>
              <a:rPr lang="en-US" b="1" baseline="0" dirty="0"/>
              <a:t> </a:t>
            </a:r>
            <a:r>
              <a:rPr lang="en-US" b="1" baseline="0" dirty="0" err="1"/>
              <a:t>Bedürfnisse</a:t>
            </a:r>
            <a:r>
              <a:rPr lang="en-US" b="1" baseline="0" dirty="0"/>
              <a:t> </a:t>
            </a:r>
            <a:r>
              <a:rPr lang="en-US" b="1" baseline="0" dirty="0" err="1"/>
              <a:t>bedient</a:t>
            </a:r>
            <a:r>
              <a:rPr lang="en-US" b="1" baseline="0" dirty="0"/>
              <a:t> und </a:t>
            </a:r>
            <a:r>
              <a:rPr lang="en-US" b="1" baseline="0" dirty="0" err="1"/>
              <a:t>als</a:t>
            </a:r>
            <a:r>
              <a:rPr lang="en-US" b="1" baseline="0" dirty="0"/>
              <a:t> </a:t>
            </a:r>
            <a:r>
              <a:rPr lang="en-US" b="1" baseline="0" dirty="0" err="1"/>
              <a:t>erfüllt</a:t>
            </a:r>
            <a:r>
              <a:rPr lang="en-US" b="1" baseline="0" dirty="0"/>
              <a:t> </a:t>
            </a:r>
            <a:r>
              <a:rPr lang="en-US" b="1" baseline="0" dirty="0" err="1"/>
              <a:t>wahrgenommen</a:t>
            </a:r>
            <a:r>
              <a:rPr lang="en-US" b="1" baseline="0" dirty="0"/>
              <a:t> </a:t>
            </a:r>
            <a:r>
              <a:rPr lang="en-US" b="1" baseline="0" dirty="0" err="1"/>
              <a:t>werden</a:t>
            </a:r>
            <a:r>
              <a:rPr lang="en-US" b="1" baseline="0" dirty="0"/>
              <a:t>, </a:t>
            </a:r>
            <a:r>
              <a:rPr lang="en-US" b="1" baseline="0" dirty="0" err="1"/>
              <a:t>entsteht</a:t>
            </a:r>
            <a:r>
              <a:rPr lang="en-US" b="1" baseline="0" dirty="0"/>
              <a:t> die Motivation </a:t>
            </a:r>
            <a:r>
              <a:rPr lang="en-US" b="1" baseline="0" dirty="0" err="1"/>
              <a:t>zur</a:t>
            </a:r>
            <a:r>
              <a:rPr lang="en-US" b="1" baseline="0" dirty="0"/>
              <a:t> </a:t>
            </a:r>
            <a:r>
              <a:rPr lang="en-US" b="1" baseline="0" dirty="0" err="1"/>
              <a:t>selbstbestimmten</a:t>
            </a:r>
            <a:r>
              <a:rPr lang="en-US" b="1" baseline="0" dirty="0"/>
              <a:t> </a:t>
            </a:r>
            <a:r>
              <a:rPr lang="en-US" b="1" baseline="0" dirty="0" err="1"/>
              <a:t>Handlung</a:t>
            </a:r>
            <a:r>
              <a:rPr lang="en-US" b="1" baseline="0" dirty="0"/>
              <a:t>.</a:t>
            </a:r>
          </a:p>
          <a:p>
            <a:endParaRPr lang="en-US" b="1" baseline="0" dirty="0"/>
          </a:p>
          <a:p>
            <a:r>
              <a:rPr lang="en-US" b="1" baseline="0" dirty="0"/>
              <a:t>In der </a:t>
            </a:r>
            <a:r>
              <a:rPr lang="en-US" b="1" baseline="0" dirty="0" err="1"/>
              <a:t>Tabelle</a:t>
            </a:r>
            <a:r>
              <a:rPr lang="en-US" b="1" baseline="0" dirty="0"/>
              <a:t> </a:t>
            </a:r>
            <a:r>
              <a:rPr lang="en-US" b="1" baseline="0" dirty="0" err="1"/>
              <a:t>unten</a:t>
            </a:r>
            <a:r>
              <a:rPr lang="en-US" b="1" baseline="0" dirty="0"/>
              <a:t> </a:t>
            </a:r>
            <a:r>
              <a:rPr lang="en-US" b="1" baseline="0" dirty="0" err="1"/>
              <a:t>können</a:t>
            </a:r>
            <a:r>
              <a:rPr lang="en-US" b="1" baseline="0" dirty="0"/>
              <a:t> </a:t>
            </a:r>
            <a:r>
              <a:rPr lang="en-US" b="1" baseline="0" dirty="0" err="1"/>
              <a:t>Sie</a:t>
            </a:r>
            <a:r>
              <a:rPr lang="en-US" b="1" baseline="0" dirty="0"/>
              <a:t> </a:t>
            </a:r>
            <a:r>
              <a:rPr lang="en-US" b="1" baseline="0" dirty="0" err="1"/>
              <a:t>sehen</a:t>
            </a:r>
            <a:r>
              <a:rPr lang="en-US" b="1" baseline="0" dirty="0"/>
              <a:t>, </a:t>
            </a:r>
            <a:r>
              <a:rPr lang="en-US" b="1" baseline="0" dirty="0" err="1"/>
              <a:t>wie</a:t>
            </a:r>
            <a:r>
              <a:rPr lang="en-US" b="1" baseline="0" dirty="0"/>
              <a:t> </a:t>
            </a:r>
            <a:r>
              <a:rPr lang="en-US" b="1" baseline="0" dirty="0" err="1"/>
              <a:t>diese</a:t>
            </a:r>
            <a:r>
              <a:rPr lang="en-US" b="1" baseline="0" dirty="0"/>
              <a:t> </a:t>
            </a:r>
            <a:r>
              <a:rPr lang="en-US" b="1" baseline="0" dirty="0" err="1"/>
              <a:t>drei</a:t>
            </a:r>
            <a:r>
              <a:rPr lang="en-US" b="1" baseline="0" dirty="0"/>
              <a:t> </a:t>
            </a:r>
            <a:r>
              <a:rPr lang="en-US" b="1" baseline="0" dirty="0" err="1"/>
              <a:t>Bedürfnisse</a:t>
            </a:r>
            <a:r>
              <a:rPr lang="en-US" b="1" baseline="0" dirty="0"/>
              <a:t> </a:t>
            </a:r>
            <a:r>
              <a:rPr lang="en-US" b="1" baseline="0" dirty="0" err="1"/>
              <a:t>durch</a:t>
            </a:r>
            <a:r>
              <a:rPr lang="en-US" b="1" baseline="0" dirty="0"/>
              <a:t> Mechanics/</a:t>
            </a:r>
            <a:r>
              <a:rPr lang="en-US" b="1" baseline="0" dirty="0" err="1"/>
              <a:t>Mechanismen</a:t>
            </a:r>
            <a:r>
              <a:rPr lang="en-US" b="1" baseline="0" dirty="0"/>
              <a:t> </a:t>
            </a:r>
            <a:r>
              <a:rPr lang="en-US" b="1" baseline="0" dirty="0" err="1"/>
              <a:t>adressiert</a:t>
            </a:r>
            <a:r>
              <a:rPr lang="en-US" b="1" baseline="0" dirty="0"/>
              <a:t> </a:t>
            </a:r>
            <a:r>
              <a:rPr lang="en-US" b="1" baseline="0" dirty="0" err="1"/>
              <a:t>adressiert</a:t>
            </a:r>
            <a:r>
              <a:rPr lang="en-US" b="1" baseline="0" dirty="0"/>
              <a:t> warden und </a:t>
            </a:r>
            <a:r>
              <a:rPr lang="en-US" b="1" baseline="0" dirty="0" err="1"/>
              <a:t>wie</a:t>
            </a:r>
            <a:r>
              <a:rPr lang="en-US" b="1" baseline="0" dirty="0"/>
              <a:t> </a:t>
            </a:r>
            <a:r>
              <a:rPr lang="en-US" b="1" baseline="0" dirty="0" err="1"/>
              <a:t>verschiedene</a:t>
            </a:r>
            <a:r>
              <a:rPr lang="en-US" b="1" baseline="0" dirty="0"/>
              <a:t> </a:t>
            </a:r>
            <a:r>
              <a:rPr lang="en-US" b="1" baseline="0" dirty="0" err="1"/>
              <a:t>Spielelemente</a:t>
            </a:r>
            <a:r>
              <a:rPr lang="en-US" b="1" baseline="0" dirty="0"/>
              <a:t> </a:t>
            </a:r>
            <a:r>
              <a:rPr lang="en-US" b="1" baseline="0" dirty="0" err="1"/>
              <a:t>diese</a:t>
            </a:r>
            <a:r>
              <a:rPr lang="en-US" b="1" baseline="0" dirty="0"/>
              <a:t> auf </a:t>
            </a:r>
            <a:r>
              <a:rPr lang="en-US" b="1" baseline="0" dirty="0" err="1"/>
              <a:t>unterschiedliche</a:t>
            </a:r>
            <a:r>
              <a:rPr lang="en-US" b="1" baseline="0" dirty="0"/>
              <a:t> Weise </a:t>
            </a:r>
            <a:r>
              <a:rPr lang="en-US" b="1" baseline="0" dirty="0" err="1"/>
              <a:t>erfüllen</a:t>
            </a:r>
            <a:r>
              <a:rPr lang="en-US" b="1" baseline="0" dirty="0"/>
              <a:t>. Das </a:t>
            </a:r>
            <a:r>
              <a:rPr lang="en-US" b="1" baseline="0" dirty="0" err="1"/>
              <a:t>Bedürfnis</a:t>
            </a:r>
            <a:r>
              <a:rPr lang="en-US" b="1" baseline="0" dirty="0"/>
              <a:t> </a:t>
            </a:r>
            <a:r>
              <a:rPr lang="en-US" b="1" baseline="0" dirty="0" err="1"/>
              <a:t>nach</a:t>
            </a:r>
            <a:r>
              <a:rPr lang="en-US" b="1" baseline="0" dirty="0"/>
              <a:t> </a:t>
            </a:r>
            <a:r>
              <a:rPr lang="en-US" b="1" baseline="0" dirty="0" err="1"/>
              <a:t>Autonomie</a:t>
            </a:r>
            <a:r>
              <a:rPr lang="en-US" b="1" baseline="0" dirty="0"/>
              <a:t> </a:t>
            </a:r>
            <a:r>
              <a:rPr lang="en-US" b="1" baseline="0" dirty="0" err="1"/>
              <a:t>wird</a:t>
            </a:r>
            <a:r>
              <a:rPr lang="en-US" b="1" baseline="0" dirty="0"/>
              <a:t> </a:t>
            </a:r>
            <a:r>
              <a:rPr lang="en-US" b="1" baseline="0" dirty="0" err="1"/>
              <a:t>hierbei</a:t>
            </a:r>
            <a:r>
              <a:rPr lang="en-US" b="1" baseline="0" dirty="0"/>
              <a:t> </a:t>
            </a:r>
            <a:r>
              <a:rPr lang="en-US" b="1" baseline="0" dirty="0" err="1"/>
              <a:t>aufgeteilt</a:t>
            </a:r>
            <a:r>
              <a:rPr lang="en-US" b="1" baseline="0" dirty="0"/>
              <a:t> in </a:t>
            </a:r>
            <a:r>
              <a:rPr lang="en-US" b="1" baseline="0" dirty="0" err="1"/>
              <a:t>zwei</a:t>
            </a:r>
            <a:r>
              <a:rPr lang="en-US" b="1" baseline="0" dirty="0"/>
              <a:t> </a:t>
            </a:r>
            <a:r>
              <a:rPr lang="en-US" b="1" baseline="0" dirty="0" err="1"/>
              <a:t>Unterformen</a:t>
            </a:r>
            <a:r>
              <a:rPr lang="en-US" b="1" baseline="0" dirty="0"/>
              <a:t>, das </a:t>
            </a:r>
            <a:r>
              <a:rPr lang="en-US" b="1" baseline="0" dirty="0" err="1"/>
              <a:t>Gefühl</a:t>
            </a:r>
            <a:r>
              <a:rPr lang="en-US" b="1" baseline="0" dirty="0"/>
              <a:t> </a:t>
            </a:r>
            <a:r>
              <a:rPr lang="en-US" b="1" baseline="0" dirty="0" err="1"/>
              <a:t>selbst</a:t>
            </a:r>
            <a:r>
              <a:rPr lang="en-US" b="1" baseline="0" dirty="0"/>
              <a:t> </a:t>
            </a:r>
            <a:r>
              <a:rPr lang="en-US" b="1" baseline="0" dirty="0" err="1"/>
              <a:t>Entscheidungen</a:t>
            </a:r>
            <a:r>
              <a:rPr lang="en-US" b="1" baseline="0" dirty="0"/>
              <a:t> </a:t>
            </a:r>
            <a:r>
              <a:rPr lang="en-US" b="1" baseline="0" dirty="0" err="1"/>
              <a:t>treffen</a:t>
            </a:r>
            <a:r>
              <a:rPr lang="en-US" b="1" baseline="0" dirty="0"/>
              <a:t> </a:t>
            </a:r>
            <a:r>
              <a:rPr lang="en-US" b="1" baseline="0" dirty="0" err="1"/>
              <a:t>zu</a:t>
            </a:r>
            <a:r>
              <a:rPr lang="en-US" b="1" baseline="0" dirty="0"/>
              <a:t> </a:t>
            </a:r>
            <a:r>
              <a:rPr lang="en-US" b="1" baseline="0" dirty="0" err="1"/>
              <a:t>können</a:t>
            </a:r>
            <a:r>
              <a:rPr lang="en-US" b="1" baseline="0" dirty="0"/>
              <a:t> un </a:t>
            </a:r>
            <a:r>
              <a:rPr lang="en-US" b="1" baseline="0" dirty="0" err="1"/>
              <a:t>ddas</a:t>
            </a:r>
            <a:r>
              <a:rPr lang="en-US" b="1" baseline="0" dirty="0"/>
              <a:t> </a:t>
            </a:r>
            <a:r>
              <a:rPr lang="en-US" b="1" baseline="0" dirty="0" err="1"/>
              <a:t>Gefühl</a:t>
            </a:r>
            <a:r>
              <a:rPr lang="en-US" b="1" baseline="0" dirty="0"/>
              <a:t> </a:t>
            </a:r>
            <a:r>
              <a:rPr lang="en-US" b="1" baseline="0" dirty="0" err="1"/>
              <a:t>dass</a:t>
            </a:r>
            <a:r>
              <a:rPr lang="en-US" b="1" baseline="0" dirty="0"/>
              <a:t> die </a:t>
            </a:r>
            <a:r>
              <a:rPr lang="en-US" b="1" baseline="0" dirty="0" err="1"/>
              <a:t>selbstgewählte</a:t>
            </a:r>
            <a:r>
              <a:rPr lang="en-US" b="1" baseline="0" dirty="0"/>
              <a:t> </a:t>
            </a:r>
            <a:r>
              <a:rPr lang="en-US" b="1" baseline="0" dirty="0" err="1"/>
              <a:t>Aufgabe</a:t>
            </a:r>
            <a:r>
              <a:rPr lang="en-US" b="1" baseline="0" dirty="0"/>
              <a:t> </a:t>
            </a:r>
            <a:r>
              <a:rPr lang="en-US" b="1" baseline="0" dirty="0" err="1"/>
              <a:t>bedeutungsvoll</a:t>
            </a:r>
            <a:r>
              <a:rPr lang="en-US" b="1" baseline="0" dirty="0"/>
              <a:t>/</a:t>
            </a:r>
            <a:r>
              <a:rPr lang="en-US" b="1" baseline="0" dirty="0" err="1"/>
              <a:t>sinnvoll</a:t>
            </a:r>
            <a:r>
              <a:rPr lang="en-US" b="1" baseline="0" dirty="0"/>
              <a:t> </a:t>
            </a:r>
            <a:r>
              <a:rPr lang="en-US" b="1" baseline="0" dirty="0" err="1"/>
              <a:t>ist</a:t>
            </a:r>
            <a:r>
              <a:rPr lang="en-US" b="1" baseline="0" dirty="0"/>
              <a:t>.</a:t>
            </a:r>
          </a:p>
          <a:p>
            <a:endParaRPr lang="en-US" b="1" baseline="0" dirty="0"/>
          </a:p>
        </p:txBody>
      </p:sp>
      <p:sp>
        <p:nvSpPr>
          <p:cNvPr id="4" name="Plassholder for lysbildenummer 3"/>
          <p:cNvSpPr>
            <a:spLocks noGrp="1"/>
          </p:cNvSpPr>
          <p:nvPr>
            <p:ph type="sldNum" sz="quarter" idx="10"/>
          </p:nvPr>
        </p:nvSpPr>
        <p:spPr/>
        <p:txBody>
          <a:bodyPr/>
          <a:lstStyle/>
          <a:p>
            <a:fld id="{4CE1AA19-841D-48DD-9976-39E7A4BA87C2}" type="slidenum">
              <a:rPr lang="nb-NO" smtClean="0"/>
              <a:t>36</a:t>
            </a:fld>
            <a:endParaRPr lang="nb-NO"/>
          </a:p>
        </p:txBody>
      </p:sp>
    </p:spTree>
    <p:extLst>
      <p:ext uri="{BB962C8B-B14F-4D97-AF65-F5344CB8AC3E}">
        <p14:creationId xmlns:p14="http://schemas.microsoft.com/office/powerpoint/2010/main" val="3389059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Das Anforderung und Fähigkeit ausgewogen sein sollten, hatten wir gerade schon erwähnt. Der</a:t>
            </a:r>
            <a:r>
              <a:rPr lang="de-DE" baseline="0" dirty="0"/>
              <a:t> Zusammenhang ist ja bei allen Spielen wichtig – also dass das Spiel schwieriger wird während man sich darin verbessert. Man spricht hier auch von der </a:t>
            </a:r>
            <a:r>
              <a:rPr lang="de-DE" baseline="0" dirty="0" err="1"/>
              <a:t>skills</a:t>
            </a:r>
            <a:r>
              <a:rPr lang="de-DE" baseline="0" dirty="0"/>
              <a:t>-</a:t>
            </a:r>
            <a:r>
              <a:rPr lang="de-DE" baseline="0" dirty="0" err="1"/>
              <a:t>challenge</a:t>
            </a:r>
            <a:r>
              <a:rPr lang="de-DE" baseline="0" dirty="0"/>
              <a:t>-balance.</a:t>
            </a:r>
          </a:p>
          <a:p>
            <a:endParaRPr lang="de-DE" dirty="0"/>
          </a:p>
          <a:p>
            <a:r>
              <a:rPr lang="de-DE" dirty="0"/>
              <a:t>Das ursprüngliche klassische Model (rechts oben), das „</a:t>
            </a:r>
            <a:r>
              <a:rPr lang="de-DE" dirty="0" err="1"/>
              <a:t>channel</a:t>
            </a:r>
            <a:r>
              <a:rPr lang="de-DE" dirty="0"/>
              <a:t> </a:t>
            </a:r>
            <a:r>
              <a:rPr lang="de-DE" dirty="0" err="1"/>
              <a:t>model</a:t>
            </a:r>
            <a:r>
              <a:rPr lang="de-DE" dirty="0"/>
              <a:t>“ ging davon aus, dass optimaler Flow dann gegeben ist wenn Anforderung und Fähigkeit in</a:t>
            </a:r>
            <a:r>
              <a:rPr lang="de-DE" baseline="0" dirty="0"/>
              <a:t> einem ausgewogenen Verhältnis stehen – und dass Flow unabhängig vom Niveau des Spielers entstehen kann. Selbst Anfänger können also dann </a:t>
            </a:r>
            <a:r>
              <a:rPr lang="de-DE" baseline="0" dirty="0" err="1"/>
              <a:t>flow-states</a:t>
            </a:r>
            <a:r>
              <a:rPr lang="de-DE" baseline="0" dirty="0"/>
              <a:t> erleben wenn sie ein neues Spiel beginnen.</a:t>
            </a:r>
          </a:p>
          <a:p>
            <a:endParaRPr lang="de-DE" dirty="0"/>
          </a:p>
          <a:p>
            <a:r>
              <a:rPr lang="de-DE" dirty="0"/>
              <a:t>Eine Alternative zu diesem klassischen Modell, und vermutlich relevanter bei größeren</a:t>
            </a:r>
            <a:r>
              <a:rPr lang="de-DE" baseline="0" dirty="0"/>
              <a:t> Spielen die eine größere Leistungsspanne abdecken – also mehr Levels, breitere Anforderungsprofile – ist das sogenannte </a:t>
            </a:r>
            <a:r>
              <a:rPr lang="de-DE" baseline="0" dirty="0" err="1"/>
              <a:t>Quadrantenmodell</a:t>
            </a:r>
            <a:r>
              <a:rPr lang="de-DE" baseline="0" dirty="0"/>
              <a:t> (rechts unten). Spieler mit geringen Skills die fühlen dass sie ein wenig herausforderndes Spiel auf niedrigem Niveau spielen, enden eher in Apathie. Nach diesem Modell das für viele Computerspiele vermutlich das passendere ist, ist ein gewisser </a:t>
            </a:r>
            <a:r>
              <a:rPr lang="de-DE" baseline="0" dirty="0" err="1"/>
              <a:t>Skill</a:t>
            </a:r>
            <a:r>
              <a:rPr lang="de-DE" baseline="0" dirty="0"/>
              <a:t>-Level vorausgesetzt. Das impliziert dass der Einstieg in ein neues Spiel nicht zu lange dauern sollte – etwas was man im Design der Game </a:t>
            </a:r>
            <a:r>
              <a:rPr lang="de-DE" baseline="0" dirty="0" err="1"/>
              <a:t>Mechanics</a:t>
            </a:r>
            <a:r>
              <a:rPr lang="de-DE" baseline="0" dirty="0"/>
              <a:t> (Schwierigkeit von </a:t>
            </a:r>
            <a:r>
              <a:rPr lang="de-DE" baseline="0" dirty="0" err="1"/>
              <a:t>Quests</a:t>
            </a:r>
            <a:r>
              <a:rPr lang="de-DE" baseline="0" dirty="0"/>
              <a:t>, Auswahl der Gegner usw.) berücksichtigen sollte.</a:t>
            </a:r>
          </a:p>
          <a:p>
            <a:endParaRPr lang="de-DE" dirty="0"/>
          </a:p>
          <a:p>
            <a:r>
              <a:rPr lang="en-US" sz="1200" b="0" i="0" u="none" strike="noStrike" kern="1200" baseline="0" dirty="0">
                <a:solidFill>
                  <a:schemeClr val="tx1"/>
                </a:solidFill>
                <a:latin typeface="+mn-lt"/>
                <a:ea typeface="+mn-ea"/>
                <a:cs typeface="+mn-cs"/>
              </a:rPr>
              <a:t>Der </a:t>
            </a:r>
            <a:r>
              <a:rPr lang="en-US" sz="1200" b="0" i="0" u="none" strike="noStrike" kern="1200" baseline="0" dirty="0" err="1">
                <a:solidFill>
                  <a:schemeClr val="tx1"/>
                </a:solidFill>
                <a:latin typeface="+mn-lt"/>
                <a:ea typeface="+mn-ea"/>
                <a:cs typeface="+mn-cs"/>
              </a:rPr>
              <a:t>Kreis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eine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ausführlichere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Darstellung</a:t>
            </a:r>
            <a:r>
              <a:rPr lang="en-US" sz="1200" b="0" i="0" u="none" strike="noStrike" kern="1200" baseline="0" dirty="0">
                <a:solidFill>
                  <a:schemeClr val="tx1"/>
                </a:solidFill>
                <a:latin typeface="+mn-lt"/>
                <a:ea typeface="+mn-ea"/>
                <a:cs typeface="+mn-cs"/>
              </a:rPr>
              <a:t> des </a:t>
            </a:r>
            <a:r>
              <a:rPr lang="en-US" sz="1200" b="0" i="0" u="none" strike="noStrike" kern="1200" baseline="0" dirty="0" err="1">
                <a:solidFill>
                  <a:schemeClr val="tx1"/>
                </a:solidFill>
                <a:latin typeface="+mn-lt"/>
                <a:ea typeface="+mn-ea"/>
                <a:cs typeface="+mn-cs"/>
              </a:rPr>
              <a:t>Quadranten-Modells</a:t>
            </a:r>
            <a:r>
              <a:rPr lang="en-US" sz="1200" b="0" i="0" u="none" strike="noStrike" kern="1200" baseline="0" dirty="0">
                <a:solidFill>
                  <a:schemeClr val="tx1"/>
                </a:solidFill>
                <a:latin typeface="+mn-lt"/>
                <a:ea typeface="+mn-ea"/>
                <a:cs typeface="+mn-cs"/>
              </a:rPr>
              <a:t> und </a:t>
            </a:r>
            <a:r>
              <a:rPr lang="en-US" sz="1200" b="0" i="0" u="none" strike="noStrike" kern="1200" baseline="0" dirty="0" err="1">
                <a:solidFill>
                  <a:schemeClr val="tx1"/>
                </a:solidFill>
                <a:latin typeface="+mn-lt"/>
                <a:ea typeface="+mn-ea"/>
                <a:cs typeface="+mn-cs"/>
              </a:rPr>
              <a:t>beschreibt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etwas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genauer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welche</a:t>
            </a:r>
            <a:r>
              <a:rPr lang="en-US" sz="1200" b="0" i="0" u="none" strike="noStrike" kern="1200" baseline="0" dirty="0">
                <a:solidFill>
                  <a:schemeClr val="tx1"/>
                </a:solidFill>
                <a:latin typeface="+mn-lt"/>
                <a:ea typeface="+mn-ea"/>
                <a:cs typeface="+mn-cs"/>
              </a:rPr>
              <a:t> skill-challenge-</a:t>
            </a:r>
            <a:r>
              <a:rPr lang="en-US" sz="1200" b="0" i="0" u="none" strike="noStrike" kern="1200" baseline="0" dirty="0" err="1">
                <a:solidFill>
                  <a:schemeClr val="tx1"/>
                </a:solidFill>
                <a:latin typeface="+mn-lt"/>
                <a:ea typeface="+mn-ea"/>
                <a:cs typeface="+mn-cs"/>
              </a:rPr>
              <a:t>Kombination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welcher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Reaktion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führen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Grün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motiviert</a:t>
            </a:r>
            <a:r>
              <a:rPr lang="en-US" sz="1200" b="0" i="0" u="none" strike="noStrike" kern="1200" baseline="0" dirty="0">
                <a:solidFill>
                  <a:schemeClr val="tx1"/>
                </a:solidFill>
                <a:latin typeface="+mn-lt"/>
                <a:ea typeface="+mn-ea"/>
                <a:cs typeface="+mn-cs"/>
              </a:rPr>
              <a:t>, rot </a:t>
            </a:r>
            <a:r>
              <a:rPr lang="en-US" sz="1200" b="0" i="0" u="none" strike="noStrike" kern="1200" baseline="0" dirty="0" err="1">
                <a:solidFill>
                  <a:schemeClr val="tx1"/>
                </a:solidFill>
                <a:latin typeface="+mn-lt"/>
                <a:ea typeface="+mn-ea"/>
                <a:cs typeface="+mn-cs"/>
              </a:rPr>
              <a:t>schreckt</a:t>
            </a:r>
            <a:r>
              <a:rPr lang="en-US" sz="1200" b="0" i="0" u="none" strike="noStrike" kern="1200" baseline="0" dirty="0">
                <a:solidFill>
                  <a:schemeClr val="tx1"/>
                </a:solidFill>
                <a:latin typeface="+mn-lt"/>
                <a:ea typeface="+mn-ea"/>
                <a:cs typeface="+mn-cs"/>
              </a:rPr>
              <a:t> ab und </a:t>
            </a:r>
            <a:r>
              <a:rPr lang="en-US" sz="1200" b="0" i="0" u="none" strike="noStrike" kern="1200" baseline="0" dirty="0" err="1">
                <a:solidFill>
                  <a:schemeClr val="tx1"/>
                </a:solidFill>
                <a:latin typeface="+mn-lt"/>
                <a:ea typeface="+mn-ea"/>
                <a:cs typeface="+mn-cs"/>
              </a:rPr>
              <a:t>führt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zur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Vermeidung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blau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eine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zeitlang</a:t>
            </a:r>
            <a:r>
              <a:rPr lang="en-US" sz="1200" b="0" i="0" u="none" strike="noStrike" kern="1200" baseline="0" dirty="0">
                <a:solidFill>
                  <a:schemeClr val="tx1"/>
                </a:solidFill>
                <a:latin typeface="+mn-lt"/>
                <a:ea typeface="+mn-ea"/>
                <a:cs typeface="+mn-cs"/>
              </a:rPr>
              <a:t> das </a:t>
            </a:r>
            <a:r>
              <a:rPr lang="en-US" sz="1200" b="0" i="0" u="none" strike="noStrike" kern="1200" baseline="0" dirty="0" err="1">
                <a:solidFill>
                  <a:schemeClr val="tx1"/>
                </a:solidFill>
                <a:latin typeface="+mn-lt"/>
                <a:ea typeface="+mn-ea"/>
                <a:cs typeface="+mn-cs"/>
              </a:rPr>
              <a:t>Verhalten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aufrechterhalten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Auch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nicht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immer</a:t>
            </a:r>
            <a:r>
              <a:rPr lang="en-US" sz="1200" b="0" i="0" u="none" strike="noStrike" kern="1200" baseline="0" dirty="0">
                <a:solidFill>
                  <a:schemeClr val="tx1"/>
                </a:solidFill>
                <a:latin typeface="+mn-lt"/>
                <a:ea typeface="+mn-ea"/>
                <a:cs typeface="+mn-cs"/>
              </a:rPr>
              <a:t> von </a:t>
            </a:r>
            <a:r>
              <a:rPr lang="en-US" sz="1200" b="0" i="0" u="none" strike="noStrike" kern="1200" baseline="0" dirty="0" err="1">
                <a:solidFill>
                  <a:schemeClr val="tx1"/>
                </a:solidFill>
                <a:latin typeface="+mn-lt"/>
                <a:ea typeface="+mn-ea"/>
                <a:cs typeface="+mn-cs"/>
              </a:rPr>
              <a:t>vornherein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klar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welchem</a:t>
            </a:r>
            <a:r>
              <a:rPr lang="en-US" sz="1200" b="0" i="0" u="none" strike="noStrike" kern="1200" baseline="0" dirty="0">
                <a:solidFill>
                  <a:schemeClr val="tx1"/>
                </a:solidFill>
                <a:latin typeface="+mn-lt"/>
                <a:ea typeface="+mn-ea"/>
                <a:cs typeface="+mn-cs"/>
              </a:rPr>
              <a:t> Spiel welches Modell das </a:t>
            </a:r>
            <a:r>
              <a:rPr lang="en-US" sz="1200" b="0" i="0" u="none" strike="noStrike" kern="1200" baseline="0" dirty="0" err="1">
                <a:solidFill>
                  <a:schemeClr val="tx1"/>
                </a:solidFill>
                <a:latin typeface="+mn-lt"/>
                <a:ea typeface="+mn-ea"/>
                <a:cs typeface="+mn-cs"/>
              </a:rPr>
              <a:t>bessere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scheint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aber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doch</a:t>
            </a:r>
            <a:r>
              <a:rPr lang="en-US" sz="1200" b="0" i="0" u="none" strike="noStrike" kern="1200" baseline="0" dirty="0">
                <a:solidFill>
                  <a:schemeClr val="tx1"/>
                </a:solidFill>
                <a:latin typeface="+mn-lt"/>
                <a:ea typeface="+mn-ea"/>
                <a:cs typeface="+mn-cs"/>
              </a:rPr>
              <a:t> so </a:t>
            </a:r>
            <a:r>
              <a:rPr lang="en-US" sz="1200" b="0" i="0" u="none" strike="noStrike" kern="1200" baseline="0" dirty="0" err="1">
                <a:solidFill>
                  <a:schemeClr val="tx1"/>
                </a:solidFill>
                <a:latin typeface="+mn-lt"/>
                <a:ea typeface="+mn-ea"/>
                <a:cs typeface="+mn-cs"/>
              </a:rPr>
              <a:t>zu</a:t>
            </a:r>
            <a:r>
              <a:rPr lang="en-US" sz="1200" b="0" i="0" u="none" strike="noStrike" kern="1200" baseline="0" dirty="0">
                <a:solidFill>
                  <a:schemeClr val="tx1"/>
                </a:solidFill>
                <a:latin typeface="+mn-lt"/>
                <a:ea typeface="+mn-ea"/>
                <a:cs typeface="+mn-cs"/>
              </a:rPr>
              <a:t> sein, </a:t>
            </a:r>
            <a:r>
              <a:rPr lang="en-US" sz="1200" b="0" i="0" u="none" strike="noStrike" kern="1200" baseline="0" dirty="0" err="1">
                <a:solidFill>
                  <a:schemeClr val="tx1"/>
                </a:solidFill>
                <a:latin typeface="+mn-lt"/>
                <a:ea typeface="+mn-ea"/>
                <a:cs typeface="+mn-cs"/>
              </a:rPr>
              <a:t>dass</a:t>
            </a:r>
            <a:r>
              <a:rPr lang="en-US" sz="1200" b="0" i="0" u="none" strike="noStrike" kern="1200" baseline="0" dirty="0">
                <a:solidFill>
                  <a:schemeClr val="tx1"/>
                </a:solidFill>
                <a:latin typeface="+mn-lt"/>
                <a:ea typeface="+mn-ea"/>
                <a:cs typeface="+mn-cs"/>
              </a:rPr>
              <a:t> der flow-state </a:t>
            </a:r>
            <a:r>
              <a:rPr lang="en-US" sz="1200" b="0" i="0" u="none" strike="noStrike" kern="1200" baseline="0" dirty="0" err="1">
                <a:solidFill>
                  <a:schemeClr val="tx1"/>
                </a:solidFill>
                <a:latin typeface="+mn-lt"/>
                <a:ea typeface="+mn-ea"/>
                <a:cs typeface="+mn-cs"/>
              </a:rPr>
              <a:t>als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stärker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wahrgenommen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wird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bei</a:t>
            </a:r>
            <a:r>
              <a:rPr lang="en-US" sz="1200" b="0" i="0" u="none" strike="noStrike" kern="1200" baseline="0" dirty="0">
                <a:solidFill>
                  <a:schemeClr val="tx1"/>
                </a:solidFill>
                <a:latin typeface="+mn-lt"/>
                <a:ea typeface="+mn-ea"/>
                <a:cs typeface="+mn-cs"/>
              </a:rPr>
              <a:t> Menschen </a:t>
            </a:r>
            <a:r>
              <a:rPr lang="en-US" sz="1200" b="0" i="0" u="none" strike="noStrike" kern="1200" baseline="0" dirty="0" err="1">
                <a:solidFill>
                  <a:schemeClr val="tx1"/>
                </a:solidFill>
                <a:latin typeface="+mn-lt"/>
                <a:ea typeface="+mn-ea"/>
                <a:cs typeface="+mn-cs"/>
              </a:rPr>
              <a:t>mit</a:t>
            </a:r>
            <a:r>
              <a:rPr lang="en-US" sz="1200" b="0" i="0" u="none" strike="noStrike" kern="1200" baseline="0" dirty="0">
                <a:solidFill>
                  <a:schemeClr val="tx1"/>
                </a:solidFill>
                <a:latin typeface="+mn-lt"/>
                <a:ea typeface="+mn-ea"/>
                <a:cs typeface="+mn-cs"/>
              </a:rPr>
              <a:t> higher skills. </a:t>
            </a:r>
            <a:r>
              <a:rPr lang="en-US" sz="1200" b="0" i="0" u="none" strike="noStrike" kern="1200" baseline="0" dirty="0" err="1">
                <a:solidFill>
                  <a:schemeClr val="tx1"/>
                </a:solidFill>
                <a:latin typeface="+mn-lt"/>
                <a:ea typeface="+mn-ea"/>
                <a:cs typeface="+mn-cs"/>
              </a:rPr>
              <a:t>Eine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Möglichkeit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dass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sie</a:t>
            </a:r>
            <a:r>
              <a:rPr lang="en-US" sz="1200" b="0" i="0" u="none" strike="noStrike" kern="1200" baseline="0" dirty="0">
                <a:solidFill>
                  <a:schemeClr val="tx1"/>
                </a:solidFill>
                <a:latin typeface="+mn-lt"/>
                <a:ea typeface="+mn-ea"/>
                <a:cs typeface="+mn-cs"/>
              </a:rPr>
              <a:t> das Spiel so gut </a:t>
            </a:r>
            <a:r>
              <a:rPr lang="en-US" sz="1200" b="0" i="0" u="none" strike="noStrike" kern="1200" baseline="0" dirty="0" err="1">
                <a:solidFill>
                  <a:schemeClr val="tx1"/>
                </a:solidFill>
                <a:latin typeface="+mn-lt"/>
                <a:ea typeface="+mn-ea"/>
                <a:cs typeface="+mn-cs"/>
              </a:rPr>
              <a:t>beherrschen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dass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weniger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kognitive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Ressourcen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für</a:t>
            </a:r>
            <a:r>
              <a:rPr lang="en-US" sz="1200" b="0" i="0" u="none" strike="noStrike" kern="1200" baseline="0" dirty="0">
                <a:solidFill>
                  <a:schemeClr val="tx1"/>
                </a:solidFill>
                <a:latin typeface="+mn-lt"/>
                <a:ea typeface="+mn-ea"/>
                <a:cs typeface="+mn-cs"/>
              </a:rPr>
              <a:t> profane </a:t>
            </a:r>
            <a:r>
              <a:rPr lang="en-US" sz="1200" b="0" i="0" u="none" strike="noStrike" kern="1200" baseline="0" dirty="0" err="1">
                <a:solidFill>
                  <a:schemeClr val="tx1"/>
                </a:solidFill>
                <a:latin typeface="+mn-lt"/>
                <a:ea typeface="+mn-ea"/>
                <a:cs typeface="+mn-cs"/>
              </a:rPr>
              <a:t>Tätigkeiten</a:t>
            </a:r>
            <a:r>
              <a:rPr lang="en-US" sz="1200" b="0" i="0" u="none" strike="noStrike" kern="1200" baseline="0" dirty="0">
                <a:solidFill>
                  <a:schemeClr val="tx1"/>
                </a:solidFill>
                <a:latin typeface="+mn-lt"/>
                <a:ea typeface="+mn-ea"/>
                <a:cs typeface="+mn-cs"/>
              </a:rPr>
              <a:t> der </a:t>
            </a:r>
            <a:r>
              <a:rPr lang="en-US" sz="1200" b="0" i="0" u="none" strike="noStrike" kern="1200" baseline="0" dirty="0" err="1">
                <a:solidFill>
                  <a:schemeClr val="tx1"/>
                </a:solidFill>
                <a:latin typeface="+mn-lt"/>
                <a:ea typeface="+mn-ea"/>
                <a:cs typeface="+mn-cs"/>
              </a:rPr>
              <a:t>Steuerung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notwendig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weniger</a:t>
            </a:r>
            <a:r>
              <a:rPr lang="en-US" sz="1200" b="0" i="0" u="none" strike="noStrike" kern="1200" baseline="0" dirty="0">
                <a:solidFill>
                  <a:schemeClr val="tx1"/>
                </a:solidFill>
                <a:latin typeface="+mn-lt"/>
                <a:ea typeface="+mn-ea"/>
                <a:cs typeface="+mn-cs"/>
              </a:rPr>
              <a:t> Novelty-</a:t>
            </a:r>
            <a:r>
              <a:rPr lang="en-US" sz="1200" b="0" i="0" u="none" strike="noStrike" kern="1200" baseline="0" dirty="0" err="1">
                <a:solidFill>
                  <a:schemeClr val="tx1"/>
                </a:solidFill>
                <a:latin typeface="+mn-lt"/>
                <a:ea typeface="+mn-ea"/>
                <a:cs typeface="+mn-cs"/>
              </a:rPr>
              <a:t>Reize</a:t>
            </a:r>
            <a:r>
              <a:rPr lang="en-US" sz="1200" b="0" i="0" u="none" strike="noStrike" kern="1200" baseline="0" dirty="0">
                <a:solidFill>
                  <a:schemeClr val="tx1"/>
                </a:solidFill>
                <a:latin typeface="+mn-lt"/>
                <a:ea typeface="+mn-ea"/>
                <a:cs typeface="+mn-cs"/>
              </a:rPr>
              <a:t> den State </a:t>
            </a:r>
            <a:r>
              <a:rPr lang="en-US" sz="1200" b="0" i="0" u="none" strike="noStrike" kern="1200" baseline="0" dirty="0" err="1">
                <a:solidFill>
                  <a:schemeClr val="tx1"/>
                </a:solidFill>
                <a:latin typeface="+mn-lt"/>
                <a:ea typeface="+mn-ea"/>
                <a:cs typeface="+mn-cs"/>
              </a:rPr>
              <a:t>stören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indem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Aufmerksamkeit</a:t>
            </a:r>
            <a:r>
              <a:rPr lang="en-US" sz="1200" b="0" i="0" u="none" strike="noStrike" kern="1200" baseline="0" dirty="0">
                <a:solidFill>
                  <a:schemeClr val="tx1"/>
                </a:solidFill>
                <a:latin typeface="+mn-lt"/>
                <a:ea typeface="+mn-ea"/>
                <a:cs typeface="+mn-cs"/>
              </a:rPr>
              <a:t> auf </a:t>
            </a:r>
            <a:r>
              <a:rPr lang="en-US" sz="1200" b="0" i="0" u="none" strike="noStrike" kern="1200" baseline="0" dirty="0" err="1">
                <a:solidFill>
                  <a:schemeClr val="tx1"/>
                </a:solidFill>
                <a:latin typeface="+mn-lt"/>
                <a:ea typeface="+mn-ea"/>
                <a:cs typeface="+mn-cs"/>
              </a:rPr>
              <a:t>sich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ziehen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4CE1AA19-841D-48DD-9976-39E7A4BA87C2}" type="slidenum">
              <a:rPr lang="nb-NO" smtClean="0"/>
              <a:t>37</a:t>
            </a:fld>
            <a:endParaRPr lang="nb-NO"/>
          </a:p>
        </p:txBody>
      </p:sp>
    </p:spTree>
    <p:extLst>
      <p:ext uri="{BB962C8B-B14F-4D97-AF65-F5344CB8AC3E}">
        <p14:creationId xmlns:p14="http://schemas.microsoft.com/office/powerpoint/2010/main" val="202848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sz="1200" b="0" i="1" u="none" strike="noStrike" kern="1200" baseline="0" dirty="0">
                <a:solidFill>
                  <a:schemeClr val="tx1"/>
                </a:solidFill>
                <a:latin typeface="+mn-lt"/>
                <a:ea typeface="+mn-ea"/>
                <a:cs typeface="+mn-cs"/>
              </a:rPr>
              <a:t>Unter </a:t>
            </a:r>
            <a:r>
              <a:rPr lang="de-DE" sz="1200" b="0" i="1" u="none" strike="noStrike" kern="1200" baseline="0" dirty="0" err="1">
                <a:solidFill>
                  <a:schemeClr val="tx1"/>
                </a:solidFill>
                <a:latin typeface="+mn-lt"/>
                <a:ea typeface="+mn-ea"/>
                <a:cs typeface="+mn-cs"/>
              </a:rPr>
              <a:t>Attack-Vectors</a:t>
            </a:r>
            <a:r>
              <a:rPr lang="de-DE" sz="1200" b="0" i="1" u="none" strike="noStrike" kern="1200" baseline="0" dirty="0">
                <a:solidFill>
                  <a:schemeClr val="tx1"/>
                </a:solidFill>
                <a:latin typeface="+mn-lt"/>
                <a:ea typeface="+mn-ea"/>
                <a:cs typeface="+mn-cs"/>
              </a:rPr>
              <a:t> verstehen wir wie sonst auch im CS Bereich verschiedene taktische und strategische Angriffsformen. Wenn wir die technischen Hilfsmittel mal ausklammern, so sind diese klassischen Methoden immer noch extrem effizient. Stellen Sie sich einmal vor wie viel technischen Aufwand sie sich sparen wenn Sie jemandem beim Passwort eingeben über die Schulter schauen oder sensitive Daten aus der Mülltonne fischen können.</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Beim </a:t>
            </a:r>
            <a:r>
              <a:rPr lang="de-DE" sz="1200" b="0" i="1" u="none" strike="noStrike" kern="1200" baseline="0" dirty="0" err="1">
                <a:solidFill>
                  <a:schemeClr val="tx1"/>
                </a:solidFill>
                <a:latin typeface="+mn-lt"/>
                <a:ea typeface="+mn-ea"/>
                <a:cs typeface="+mn-cs"/>
              </a:rPr>
              <a:t>Tailgating</a:t>
            </a:r>
            <a:r>
              <a:rPr lang="de-DE" sz="1200" b="0" i="1" u="none" strike="noStrike" kern="1200" baseline="0" dirty="0">
                <a:solidFill>
                  <a:schemeClr val="tx1"/>
                </a:solidFill>
                <a:latin typeface="+mn-lt"/>
                <a:ea typeface="+mn-ea"/>
                <a:cs typeface="+mn-cs"/>
              </a:rPr>
              <a:t> folgt man einer Person die legitimen Zugang zu zugangsbeschränkten Orten, d.h. hängt sich einfach an jemanden dran. Man kann eine Kiste tragen und darum bitten dass ihm die vorausgehende Person die Tür aufhält, oder die Tür einfach selbst aufhalten. Gerade seit es keine oder kaum Raucherzimmer in Unternehmen gibt, ergeben sich dadurch für physische Pen-Tester beliebte Möglichkeiten in Gebäude zu kommen.</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Impersonating</a:t>
            </a:r>
            <a:r>
              <a:rPr lang="de-DE" sz="1200" b="0" i="1" u="none" strike="noStrike" kern="1200" baseline="0" dirty="0">
                <a:solidFill>
                  <a:schemeClr val="tx1"/>
                </a:solidFill>
                <a:latin typeface="+mn-lt"/>
                <a:ea typeface="+mn-ea"/>
                <a:cs typeface="+mn-cs"/>
              </a:rPr>
              <a:t> bedeutet dass man die Identität einer anderen Person annimmt und so von deren Glaubwürdigkeit profitiert. Wenn man das Ausgeben für jemand anderen in einem physischen Kontext nutzt um Zugang zu sensitiven Bereichen zu ergaunern, sich also so bspw. eine Schlüsselkarte organisiert, würde man das </a:t>
            </a:r>
            <a:r>
              <a:rPr lang="de-DE" sz="1200" b="0" i="1" u="none" strike="noStrike" kern="1200" baseline="0" dirty="0" err="1">
                <a:solidFill>
                  <a:schemeClr val="tx1"/>
                </a:solidFill>
                <a:latin typeface="+mn-lt"/>
                <a:ea typeface="+mn-ea"/>
                <a:cs typeface="+mn-cs"/>
              </a:rPr>
              <a:t>Piggybacking</a:t>
            </a:r>
            <a:r>
              <a:rPr lang="de-DE" sz="1200" b="0" i="1" u="none" strike="noStrike" kern="1200" baseline="0" dirty="0">
                <a:solidFill>
                  <a:schemeClr val="tx1"/>
                </a:solidFill>
                <a:latin typeface="+mn-lt"/>
                <a:ea typeface="+mn-ea"/>
                <a:cs typeface="+mn-cs"/>
              </a:rPr>
              <a:t> nennen. </a:t>
            </a:r>
            <a:r>
              <a:rPr lang="de-DE" sz="1200" b="0" i="1" u="none" strike="noStrike" kern="1200" baseline="0" dirty="0" err="1">
                <a:solidFill>
                  <a:schemeClr val="tx1"/>
                </a:solidFill>
                <a:latin typeface="+mn-lt"/>
                <a:ea typeface="+mn-ea"/>
                <a:cs typeface="+mn-cs"/>
              </a:rPr>
              <a:t>Impersonating</a:t>
            </a:r>
            <a:r>
              <a:rPr lang="de-DE" sz="1200" b="0" i="1" u="none" strike="noStrike" kern="1200" baseline="0" dirty="0">
                <a:solidFill>
                  <a:schemeClr val="tx1"/>
                </a:solidFill>
                <a:latin typeface="+mn-lt"/>
                <a:ea typeface="+mn-ea"/>
                <a:cs typeface="+mn-cs"/>
              </a:rPr>
              <a:t> nutzt </a:t>
            </a:r>
            <a:r>
              <a:rPr lang="de-DE" sz="1200" b="0" i="1" u="none" strike="noStrike" kern="1200" baseline="0" dirty="0" err="1">
                <a:solidFill>
                  <a:schemeClr val="tx1"/>
                </a:solidFill>
                <a:latin typeface="+mn-lt"/>
                <a:ea typeface="+mn-ea"/>
                <a:cs typeface="+mn-cs"/>
              </a:rPr>
              <a:t>überlicherweise</a:t>
            </a:r>
            <a:r>
              <a:rPr lang="de-DE" sz="1200" b="0" i="1" u="none" strike="noStrike" kern="1200" baseline="0" dirty="0">
                <a:solidFill>
                  <a:schemeClr val="tx1"/>
                </a:solidFill>
                <a:latin typeface="+mn-lt"/>
                <a:ea typeface="+mn-ea"/>
                <a:cs typeface="+mn-cs"/>
              </a:rPr>
              <a:t> Personen die Autorität oder Glaubwürdigkeit haben, oder beides. Bekannt auch die Anrufe von IT-Technikern die vorgeben ein technisches Problem zu lösen, dass sie einem selbst aufgehalst haben.</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Eavesdropping</a:t>
            </a:r>
            <a:r>
              <a:rPr lang="de-DE" sz="1200" b="0" i="1" u="none" strike="noStrike" kern="1200" baseline="0" dirty="0">
                <a:solidFill>
                  <a:schemeClr val="tx1"/>
                </a:solidFill>
                <a:latin typeface="+mn-lt"/>
                <a:ea typeface="+mn-ea"/>
                <a:cs typeface="+mn-cs"/>
              </a:rPr>
              <a:t>: Lauschen – das kann das simple belauschen von Konversationen von Menschen in der Nähe sein (im Zug, Büro), oder auch das aktive Abhören und Mitlesen von Emails, Anrufen, </a:t>
            </a:r>
            <a:r>
              <a:rPr lang="de-DE" sz="1200" b="0" i="1" u="none" strike="noStrike" kern="1200" baseline="0" dirty="0" err="1">
                <a:solidFill>
                  <a:schemeClr val="tx1"/>
                </a:solidFill>
                <a:latin typeface="+mn-lt"/>
                <a:ea typeface="+mn-ea"/>
                <a:cs typeface="+mn-cs"/>
              </a:rPr>
              <a:t>u.ä.</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Shoulder</a:t>
            </a:r>
            <a:r>
              <a:rPr lang="de-DE" sz="1200" b="0" i="1" u="none" strike="noStrike" kern="1200" baseline="0" dirty="0">
                <a:solidFill>
                  <a:schemeClr val="tx1"/>
                </a:solidFill>
                <a:latin typeface="+mn-lt"/>
                <a:ea typeface="+mn-ea"/>
                <a:cs typeface="+mn-cs"/>
              </a:rPr>
              <a:t>-surfing – wie der Name schon sagt – jemandem bei der Eingabe von Zugangsdaten zuschauen – viel einfacher als man glauben mag.</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Dumpster-Diving</a:t>
            </a:r>
            <a:r>
              <a:rPr lang="de-DE" sz="1200" b="0" i="1" u="none" strike="noStrike" kern="1200" baseline="0" dirty="0">
                <a:solidFill>
                  <a:schemeClr val="tx1"/>
                </a:solidFill>
                <a:latin typeface="+mn-lt"/>
                <a:ea typeface="+mn-ea"/>
                <a:cs typeface="+mn-cs"/>
              </a:rPr>
              <a:t>: Den Müll von </a:t>
            </a:r>
            <a:r>
              <a:rPr lang="de-DE" sz="1200" b="0" i="1" u="none" strike="noStrike" kern="1200" baseline="0" dirty="0" err="1">
                <a:solidFill>
                  <a:schemeClr val="tx1"/>
                </a:solidFill>
                <a:latin typeface="+mn-lt"/>
                <a:ea typeface="+mn-ea"/>
                <a:cs typeface="+mn-cs"/>
              </a:rPr>
              <a:t>jmd</a:t>
            </a:r>
            <a:r>
              <a:rPr lang="de-DE" sz="1200" b="0" i="1" u="none" strike="noStrike" kern="1200" baseline="0" dirty="0">
                <a:solidFill>
                  <a:schemeClr val="tx1"/>
                </a:solidFill>
                <a:latin typeface="+mn-lt"/>
                <a:ea typeface="+mn-ea"/>
                <a:cs typeface="+mn-cs"/>
              </a:rPr>
              <a:t> durchgehen – da die meisten Leute privat keinen Aktenvernichter benutzen, lässt sich hier wenn man etwas Zeit und Zugang hat, einiges an Daten sammeln.</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Beim </a:t>
            </a:r>
            <a:r>
              <a:rPr lang="de-DE" sz="1200" b="0" i="1" u="none" strike="noStrike" kern="1200" baseline="0" dirty="0" err="1">
                <a:solidFill>
                  <a:schemeClr val="tx1"/>
                </a:solidFill>
                <a:latin typeface="+mn-lt"/>
                <a:ea typeface="+mn-ea"/>
                <a:cs typeface="+mn-cs"/>
              </a:rPr>
              <a:t>reverse</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social</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engineering</a:t>
            </a:r>
            <a:r>
              <a:rPr lang="de-DE" sz="1200" b="0" i="1" u="none" strike="noStrike" kern="1200" baseline="0" dirty="0">
                <a:solidFill>
                  <a:schemeClr val="tx1"/>
                </a:solidFill>
                <a:latin typeface="+mn-lt"/>
                <a:ea typeface="+mn-ea"/>
                <a:cs typeface="+mn-cs"/>
              </a:rPr>
              <a:t> verleitet der Angreifer eine Person dazu, selbst die Initiative zu ergreifen und wartet einfach. D.h. man kreiert erst ein Problem, und ist dann die Anlaufstelle für schnelle Hilfe, was besonders unauffällig wirkt. Auch hier können die Kombination aus Malware und IT-Hotlines ein gutes Beispiel sein. </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SE-Methoden lassen sich natürlich auch zum Gegenangriff anwenden - Der Australier Karl Rock betreibt einen </a:t>
            </a:r>
            <a:r>
              <a:rPr lang="de-DE" sz="1200" b="0" i="1" u="none" strike="noStrike" kern="1200" baseline="0" dirty="0" err="1">
                <a:solidFill>
                  <a:schemeClr val="tx1"/>
                </a:solidFill>
                <a:latin typeface="+mn-lt"/>
                <a:ea typeface="+mn-ea"/>
                <a:cs typeface="+mn-cs"/>
              </a:rPr>
              <a:t>Youtube</a:t>
            </a:r>
            <a:r>
              <a:rPr lang="de-DE" sz="1200" b="0" i="1" u="none" strike="noStrike" kern="1200" baseline="0" dirty="0">
                <a:solidFill>
                  <a:schemeClr val="tx1"/>
                </a:solidFill>
                <a:latin typeface="+mn-lt"/>
                <a:ea typeface="+mn-ea"/>
                <a:cs typeface="+mn-cs"/>
              </a:rPr>
              <a:t> Kanal bei dem er sich in auf Betrug </a:t>
            </a:r>
            <a:r>
              <a:rPr lang="de-DE" sz="1200" b="0" i="1" u="none" strike="noStrike" kern="1200" baseline="0" dirty="0" err="1">
                <a:solidFill>
                  <a:schemeClr val="tx1"/>
                </a:solidFill>
                <a:latin typeface="+mn-lt"/>
                <a:ea typeface="+mn-ea"/>
                <a:cs typeface="+mn-cs"/>
              </a:rPr>
              <a:t>spezialiserte</a:t>
            </a:r>
            <a:r>
              <a:rPr lang="de-DE" sz="1200" b="0" i="1" u="none" strike="noStrike" kern="1200" baseline="0" dirty="0">
                <a:solidFill>
                  <a:schemeClr val="tx1"/>
                </a:solidFill>
                <a:latin typeface="+mn-lt"/>
                <a:ea typeface="+mn-ea"/>
                <a:cs typeface="+mn-cs"/>
              </a:rPr>
              <a:t> indische Callcenter hackt und in einer Kombination aus </a:t>
            </a:r>
            <a:r>
              <a:rPr lang="de-DE" sz="1200" b="0" i="1" u="none" strike="noStrike" kern="1200" baseline="0" dirty="0" err="1">
                <a:solidFill>
                  <a:schemeClr val="tx1"/>
                </a:solidFill>
                <a:latin typeface="+mn-lt"/>
                <a:ea typeface="+mn-ea"/>
                <a:cs typeface="+mn-cs"/>
              </a:rPr>
              <a:t>Impersonating</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Eavesdropping</a:t>
            </a:r>
            <a:r>
              <a:rPr lang="de-DE" sz="1200" b="0" i="1" u="none" strike="noStrike" kern="1200" baseline="0" dirty="0">
                <a:solidFill>
                  <a:schemeClr val="tx1"/>
                </a:solidFill>
                <a:latin typeface="+mn-lt"/>
                <a:ea typeface="+mn-ea"/>
                <a:cs typeface="+mn-cs"/>
              </a:rPr>
              <a:t> und </a:t>
            </a:r>
            <a:r>
              <a:rPr lang="de-DE" sz="1200" b="0" i="1" u="none" strike="noStrike" kern="1200" baseline="0" dirty="0" err="1">
                <a:solidFill>
                  <a:schemeClr val="tx1"/>
                </a:solidFill>
                <a:latin typeface="+mn-lt"/>
                <a:ea typeface="+mn-ea"/>
                <a:cs typeface="+mn-cs"/>
              </a:rPr>
              <a:t>reverse</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social</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engineering</a:t>
            </a:r>
            <a:r>
              <a:rPr lang="de-DE" sz="1200" b="0" i="1" u="none" strike="noStrike" kern="1200" baseline="0" dirty="0">
                <a:solidFill>
                  <a:schemeClr val="tx1"/>
                </a:solidFill>
                <a:latin typeface="+mn-lt"/>
                <a:ea typeface="+mn-ea"/>
                <a:cs typeface="+mn-cs"/>
              </a:rPr>
              <a:t> e-</a:t>
            </a:r>
            <a:r>
              <a:rPr lang="de-DE" sz="1200" b="0" i="1" u="none" strike="noStrike" kern="1200" baseline="0" dirty="0" err="1">
                <a:solidFill>
                  <a:schemeClr val="tx1"/>
                </a:solidFill>
                <a:latin typeface="+mn-lt"/>
                <a:ea typeface="+mn-ea"/>
                <a:cs typeface="+mn-cs"/>
              </a:rPr>
              <a:t>commerce</a:t>
            </a:r>
            <a:r>
              <a:rPr lang="de-DE" sz="1200" b="0" i="1" u="none" strike="noStrike" kern="1200" baseline="0" dirty="0">
                <a:solidFill>
                  <a:schemeClr val="tx1"/>
                </a:solidFill>
                <a:latin typeface="+mn-lt"/>
                <a:ea typeface="+mn-ea"/>
                <a:cs typeface="+mn-cs"/>
              </a:rPr>
              <a:t>-Betrüger entlarvt and bloßstellt.</a:t>
            </a:r>
          </a:p>
          <a:p>
            <a:endParaRPr lang="nb-NO" sz="1200" b="0" i="1"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38</a:t>
            </a:fld>
            <a:endParaRPr lang="nb-NO"/>
          </a:p>
        </p:txBody>
      </p:sp>
    </p:spTree>
    <p:extLst>
      <p:ext uri="{BB962C8B-B14F-4D97-AF65-F5344CB8AC3E}">
        <p14:creationId xmlns:p14="http://schemas.microsoft.com/office/powerpoint/2010/main" val="52415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Parallel zur bekannten kill-</a:t>
            </a:r>
            <a:r>
              <a:rPr lang="de-DE" dirty="0" err="1"/>
              <a:t>chain</a:t>
            </a:r>
            <a:r>
              <a:rPr lang="de-DE" dirty="0"/>
              <a:t> </a:t>
            </a:r>
            <a:r>
              <a:rPr lang="de-DE" dirty="0" err="1"/>
              <a:t>by</a:t>
            </a:r>
            <a:r>
              <a:rPr lang="de-DE" dirty="0"/>
              <a:t> cyber-attacken lässt sich auch dieses vereinfachte Phasenmodell für SE-Angriffsvektoren</a:t>
            </a:r>
            <a:r>
              <a:rPr lang="de-DE" baseline="0" dirty="0"/>
              <a:t> aufzeigen, die der kill-</a:t>
            </a:r>
            <a:r>
              <a:rPr lang="de-DE" baseline="0" dirty="0" err="1"/>
              <a:t>chain</a:t>
            </a:r>
            <a:r>
              <a:rPr lang="de-DE" baseline="0" dirty="0"/>
              <a:t> von Lockheed-Martin sehr ähnelt. Man hat der vielen vielleicht bekannten LM-Kill-</a:t>
            </a:r>
            <a:r>
              <a:rPr lang="de-DE" baseline="0" dirty="0" err="1"/>
              <a:t>chain</a:t>
            </a:r>
            <a:r>
              <a:rPr lang="de-DE" baseline="0" dirty="0"/>
              <a:t> ja auch vorgeworfen, dass sie zu sehr auf Malware fokussiert, daher ist diese Abwandlung von Breda et al. hier evtl. sinnvoll.</a:t>
            </a:r>
          </a:p>
          <a:p>
            <a:endParaRPr lang="de-DE" dirty="0"/>
          </a:p>
          <a:p>
            <a:r>
              <a:rPr lang="de-DE" dirty="0"/>
              <a:t>Ich denke die Schritte sind einigermaßen einleuchtend und selbsterklärend.</a:t>
            </a:r>
          </a:p>
          <a:p>
            <a:endParaRPr lang="de-DE" dirty="0"/>
          </a:p>
          <a:p>
            <a:r>
              <a:rPr lang="de-DE" dirty="0"/>
              <a:t>„</a:t>
            </a:r>
            <a:r>
              <a:rPr lang="de-DE" dirty="0" err="1"/>
              <a:t>build</a:t>
            </a:r>
            <a:r>
              <a:rPr lang="de-DE" dirty="0"/>
              <a:t> </a:t>
            </a:r>
            <a:r>
              <a:rPr lang="de-DE" dirty="0" err="1"/>
              <a:t>trust</a:t>
            </a:r>
            <a:r>
              <a:rPr lang="de-DE" dirty="0"/>
              <a:t>“ kann alles sein von einer längeren Bekanntschaft bis zu einer Entscheidung über das Design einer Mail, welches Vertrauen erzeugen soll (bspw. wiedererkennen vertrauenswürdiger Logos </a:t>
            </a:r>
            <a:r>
              <a:rPr lang="de-DE" dirty="0" err="1"/>
              <a:t>etc</a:t>
            </a:r>
            <a:r>
              <a:rPr lang="de-DE" dirty="0"/>
              <a:t>).</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39</a:t>
            </a:fld>
            <a:endParaRPr lang="nb-NO"/>
          </a:p>
        </p:txBody>
      </p:sp>
    </p:spTree>
    <p:extLst>
      <p:ext uri="{BB962C8B-B14F-4D97-AF65-F5344CB8AC3E}">
        <p14:creationId xmlns:p14="http://schemas.microsoft.com/office/powerpoint/2010/main" val="39038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49224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wie gut wir sind, bestimmt unser Handeln, sondern wie gut wir glauben zu sein.</a:t>
            </a:r>
          </a:p>
          <a:p>
            <a:r>
              <a:rPr lang="de-DE" dirty="0"/>
              <a:t>Diesen „glauben“ – Selbstwirksamkeitserwartung </a:t>
            </a:r>
            <a:r>
              <a:rPr lang="de-DE" dirty="0" err="1"/>
              <a:t>bzw</a:t>
            </a:r>
            <a:r>
              <a:rPr lang="de-DE" dirty="0"/>
              <a:t> Self-</a:t>
            </a:r>
            <a:r>
              <a:rPr lang="de-DE" dirty="0" err="1"/>
              <a:t>efficacy</a:t>
            </a:r>
            <a:r>
              <a:rPr lang="de-DE" dirty="0"/>
              <a:t>, wird durch folgende Faktoren bestimmt: frühere </a:t>
            </a:r>
            <a:r>
              <a:rPr lang="de-DE" dirty="0" err="1"/>
              <a:t>performance</a:t>
            </a:r>
            <a:r>
              <a:rPr lang="de-DE" dirty="0"/>
              <a:t>, Lernbemühungen/-aufwand (viel lernen und schlechte Note: ungerecht), verbaler Zuspruch, positive Stimmung UND </a:t>
            </a:r>
            <a:r>
              <a:rPr lang="de-DE" dirty="0" err="1"/>
              <a:t>arousal</a:t>
            </a:r>
            <a:r>
              <a:rPr lang="de-DE" dirty="0"/>
              <a:t>.</a:t>
            </a:r>
          </a:p>
          <a:p>
            <a:r>
              <a:rPr lang="de-DE" dirty="0"/>
              <a:t>Unsere Selbsteinschätzung von </a:t>
            </a:r>
            <a:r>
              <a:rPr lang="de-DE" dirty="0" err="1"/>
              <a:t>Ph.Vulnerabilität</a:t>
            </a:r>
            <a:r>
              <a:rPr lang="de-DE" dirty="0"/>
              <a:t> ist der wohl wichtigste Prädiktor ob wir uns Mühe geben eine Email genau anzuschauen, oder ob wir oberflächlich darüber hinweggehen. </a:t>
            </a:r>
          </a:p>
          <a:p>
            <a:r>
              <a:rPr lang="de-DE" dirty="0"/>
              <a:t>Unsere SE hängt also von </a:t>
            </a:r>
            <a:r>
              <a:rPr lang="de-DE" dirty="0" err="1"/>
              <a:t>performance</a:t>
            </a:r>
            <a:r>
              <a:rPr lang="de-DE" dirty="0"/>
              <a:t> </a:t>
            </a:r>
            <a:r>
              <a:rPr lang="de-DE" dirty="0" err="1"/>
              <a:t>accomplishment</a:t>
            </a:r>
            <a:r>
              <a:rPr lang="de-DE" dirty="0"/>
              <a:t> ab, dies liegt in der Vergangenheit. Das </a:t>
            </a:r>
            <a:r>
              <a:rPr lang="de-DE" dirty="0" err="1"/>
              <a:t>problem</a:t>
            </a:r>
            <a:r>
              <a:rPr lang="de-DE" dirty="0"/>
              <a:t> bei </a:t>
            </a:r>
            <a:r>
              <a:rPr lang="de-DE" dirty="0" err="1"/>
              <a:t>Ph</a:t>
            </a:r>
            <a:r>
              <a:rPr lang="de-DE" dirty="0"/>
              <a:t> ist dass wir es ja nicht bemerken, wenn wir falsch liegen, und nur bemerken, wenn wir eine </a:t>
            </a:r>
            <a:r>
              <a:rPr lang="de-DE" dirty="0" err="1"/>
              <a:t>Ph</a:t>
            </a:r>
            <a:r>
              <a:rPr lang="de-DE" dirty="0"/>
              <a:t> zu erkennen glauben. Damit sind die besonders guten </a:t>
            </a:r>
            <a:r>
              <a:rPr lang="de-DE" dirty="0" err="1"/>
              <a:t>Ph</a:t>
            </a:r>
            <a:r>
              <a:rPr lang="de-DE" dirty="0"/>
              <a:t>. Nicht Teil der Gleichung. Da die guten per </a:t>
            </a:r>
            <a:r>
              <a:rPr lang="de-DE" dirty="0" err="1"/>
              <a:t>definition</a:t>
            </a:r>
            <a:r>
              <a:rPr lang="de-DE" dirty="0"/>
              <a:t> nicht wahrgenommen werden, machen Sie nicht den Prototyp dessen aus, was wir für eine </a:t>
            </a:r>
            <a:r>
              <a:rPr lang="de-DE" dirty="0" err="1"/>
              <a:t>Ph.mail</a:t>
            </a:r>
            <a:r>
              <a:rPr lang="de-DE" dirty="0"/>
              <a:t> halten.</a:t>
            </a:r>
          </a:p>
          <a:p>
            <a:endParaRPr lang="de-DE" dirty="0"/>
          </a:p>
          <a:p>
            <a:r>
              <a:rPr lang="de-DE" dirty="0"/>
              <a:t>Was wir hier sehen ist also dass wir al „</a:t>
            </a:r>
            <a:r>
              <a:rPr lang="de-DE" dirty="0" err="1"/>
              <a:t>performance</a:t>
            </a:r>
            <a:r>
              <a:rPr lang="de-DE" dirty="0"/>
              <a:t> </a:t>
            </a:r>
            <a:r>
              <a:rPr lang="de-DE" dirty="0" err="1"/>
              <a:t>accomplishment</a:t>
            </a:r>
            <a:r>
              <a:rPr lang="de-DE" dirty="0"/>
              <a:t>“ nur Daten zur Verfügung haben (Erfolge), die eine nicht repräsentative Positiv-Auswahl von (einfacheren) </a:t>
            </a:r>
            <a:r>
              <a:rPr lang="de-DE" dirty="0" err="1"/>
              <a:t>Ph.mails</a:t>
            </a:r>
            <a:r>
              <a:rPr lang="de-DE" dirty="0"/>
              <a:t> darstellen. Das führt zu einer Erhöhung der SE. Phishing-Simulationen können durch Rückmeldungen von Fehlleistungen und differenzierteren Lernerfahrungen allerdings korrigierend eingreifen.</a:t>
            </a:r>
          </a:p>
        </p:txBody>
      </p:sp>
      <p:sp>
        <p:nvSpPr>
          <p:cNvPr id="4" name="Foliennummernplatzhalter 3"/>
          <p:cNvSpPr>
            <a:spLocks noGrp="1"/>
          </p:cNvSpPr>
          <p:nvPr>
            <p:ph type="sldNum" sz="quarter" idx="5"/>
          </p:nvPr>
        </p:nvSpPr>
        <p:spPr/>
        <p:txBody>
          <a:bodyPr/>
          <a:lstStyle/>
          <a:p>
            <a:fld id="{B6922229-5D2D-4017-902A-98F50ED5E5CC}" type="slidenum">
              <a:rPr lang="de-DE" smtClean="0"/>
              <a:t>40</a:t>
            </a:fld>
            <a:endParaRPr lang="de-DE"/>
          </a:p>
        </p:txBody>
      </p:sp>
    </p:spTree>
    <p:extLst>
      <p:ext uri="{BB962C8B-B14F-4D97-AF65-F5344CB8AC3E}">
        <p14:creationId xmlns:p14="http://schemas.microsoft.com/office/powerpoint/2010/main" val="82928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B0A61B9-21CE-48F8-AABA-8D499884ECBD}" type="slidenum">
              <a:rPr lang="de-DE" smtClean="0"/>
              <a:t>41</a:t>
            </a:fld>
            <a:endParaRPr lang="de-DE"/>
          </a:p>
        </p:txBody>
      </p:sp>
    </p:spTree>
    <p:extLst>
      <p:ext uri="{BB962C8B-B14F-4D97-AF65-F5344CB8AC3E}">
        <p14:creationId xmlns:p14="http://schemas.microsoft.com/office/powerpoint/2010/main" val="817998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3FCB679C-477F-4ADA-A871-DCAFB5E861C6}" type="slidenum">
              <a:rPr lang="nb-NO" smtClean="0"/>
              <a:t>43</a:t>
            </a:fld>
            <a:endParaRPr lang="nb-NO"/>
          </a:p>
        </p:txBody>
      </p:sp>
    </p:spTree>
    <p:extLst>
      <p:ext uri="{BB962C8B-B14F-4D97-AF65-F5344CB8AC3E}">
        <p14:creationId xmlns:p14="http://schemas.microsoft.com/office/powerpoint/2010/main" val="154746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3FCB679C-477F-4ADA-A871-DCAFB5E861C6}" type="slidenum">
              <a:rPr lang="nb-NO" smtClean="0"/>
              <a:t>44</a:t>
            </a:fld>
            <a:endParaRPr lang="nb-NO"/>
          </a:p>
        </p:txBody>
      </p:sp>
    </p:spTree>
    <p:extLst>
      <p:ext uri="{BB962C8B-B14F-4D97-AF65-F5344CB8AC3E}">
        <p14:creationId xmlns:p14="http://schemas.microsoft.com/office/powerpoint/2010/main" val="3649794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FCB679C-477F-4ADA-A871-DCAFB5E861C6}" type="slidenum">
              <a:rPr lang="nb-NO" smtClean="0"/>
              <a:t>45</a:t>
            </a:fld>
            <a:endParaRPr lang="nb-NO"/>
          </a:p>
        </p:txBody>
      </p:sp>
    </p:spTree>
    <p:extLst>
      <p:ext uri="{BB962C8B-B14F-4D97-AF65-F5344CB8AC3E}">
        <p14:creationId xmlns:p14="http://schemas.microsoft.com/office/powerpoint/2010/main" val="1780309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B4BB15D-C2FF-4EAE-83DB-C077C219DBE7}" type="slidenum">
              <a:rPr lang="de-DE" smtClean="0"/>
              <a:t>46</a:t>
            </a:fld>
            <a:endParaRPr lang="de-DE"/>
          </a:p>
        </p:txBody>
      </p:sp>
    </p:spTree>
    <p:extLst>
      <p:ext uri="{BB962C8B-B14F-4D97-AF65-F5344CB8AC3E}">
        <p14:creationId xmlns:p14="http://schemas.microsoft.com/office/powerpoint/2010/main" val="1524244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dann…. Rechtfertigungsmöglichkeiten.</a:t>
            </a:r>
          </a:p>
        </p:txBody>
      </p:sp>
      <p:sp>
        <p:nvSpPr>
          <p:cNvPr id="4" name="Foliennummernplatzhalter 3"/>
          <p:cNvSpPr>
            <a:spLocks noGrp="1"/>
          </p:cNvSpPr>
          <p:nvPr>
            <p:ph type="sldNum" sz="quarter" idx="5"/>
          </p:nvPr>
        </p:nvSpPr>
        <p:spPr/>
        <p:txBody>
          <a:bodyPr/>
          <a:lstStyle/>
          <a:p>
            <a:fld id="{4B4BB15D-C2FF-4EAE-83DB-C077C219DBE7}" type="slidenum">
              <a:rPr lang="de-DE" smtClean="0"/>
              <a:t>47</a:t>
            </a:fld>
            <a:endParaRPr lang="de-DE"/>
          </a:p>
        </p:txBody>
      </p:sp>
    </p:spTree>
    <p:extLst>
      <p:ext uri="{BB962C8B-B14F-4D97-AF65-F5344CB8AC3E}">
        <p14:creationId xmlns:p14="http://schemas.microsoft.com/office/powerpoint/2010/main" val="4170533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Nun bestehen Gruppen natürlich aus Einzelpersonen, die jeweils ihren eigenen Anfälligkeiten in Entscheidungsprozessen ausgesetzt sind. Insbesondere bei interdisziplinären Teams oder solchen die sich aus Personen mit mehrheitlich unerfahrenen Personen zusammensetzen, spielt der Dunning-Kruger Effekt (Oder Kruger-Dunning-Effekt) sehr oft eine wichtige Rolle. Wenn sie glauben, dass in ihrer Gruppe ein Risiko besteht dass ein wesentlicher Teil der Mitglieder noch in der zeitlichen Anfangsphase dieses im Effekt beschriebenen Zeitverlaufes steht, dann müssen Sie besonders vorsichtig sein und ggf. die Gruppenentscheidungen noch einmal anderweitig überprüfen lassen, bspw. Experten hinzuziehen, versuchen durch gezielte Gegenargumente die Robustheit einer Argumentation zu prüfen oder die Gruppe erweitern.</a:t>
            </a:r>
          </a:p>
          <a:p>
            <a:r>
              <a:rPr lang="de-DE" dirty="0"/>
              <a:t>Der DKE beschreibt das Problem, dass bei mangelndem oder nur bruchstückhaft vorhandenem Wissen die eigene mangelnde Kompetenz nicht wahrgenommen werden kann. Das Erkennen der Komplexität einer Situation setzt ein gewisses Grundverständnis voraus. </a:t>
            </a:r>
          </a:p>
          <a:p>
            <a:r>
              <a:rPr lang="de-DE" dirty="0"/>
              <a:t>Vielleicht erkenne Sie sich in der Abbildung wieder wenn Sie an bestimmte Module denken oder evtl. auch das Studium allgemein, Aufgaben im Praktikum oder ähnliches.</a:t>
            </a:r>
          </a:p>
          <a:p>
            <a:endParaRPr lang="de-DE" dirty="0"/>
          </a:p>
          <a:p>
            <a:r>
              <a:rPr lang="de-DE" dirty="0"/>
              <a:t>Ein Bereich in dem es besonders wichtig ist sich an diesen Effekt zu erinnern ist die interdisziplinäre Zusammenarbeit. Wenn Sie vor einem gemeinsamen Problem stehen und gemeinsam mit Leuten mit anderen fachlichen Hintergründen diskutieren, oder auch und gerade wenn Sie Menschen mit anderem fachlichem Hintergrund von Ihrem Standpunkt überzeugen wollen. Es kann schwierig sein bei Personen anderer Disziplinen einzuschätzen, wo in der KD-Kurve sie sich gerade befinden. Bei anderen Fächern können wir fachliche Kompetenz naturgemäß nicht einschätzen, bestenfalls die Kompetenz zu vermitteln/zu präsentieren, aber nicht vorhandene zugrundeliegende Kompetenzen. Daher verwenden wir </a:t>
            </a:r>
            <a:r>
              <a:rPr lang="de-DE" dirty="0" err="1"/>
              <a:t>Proxies</a:t>
            </a:r>
            <a:r>
              <a:rPr lang="de-DE" dirty="0"/>
              <a:t>, also Ersatzindikatoren die Kompetenz signalisieren, wie bspw. Titel und geschützte Berufsbezeichnungen. Geschützte Bezeichnungen wie „Zahnarzt“, „Psychotherapeut“ oder „staatlich geprüfte XY“ weisen darauf hin, dass man Kriterien und Ausbildungen erfüllt hat die von Dauer und Intensität ein Ankommen am Ende der Experience-Achse signalisiert. Wenn man das Konzept aber nicht auf berufliche Laufbahnen, sondern nur auf einzelne Projekte oder Anwendungen bezieht, ist es schon viel schwieriger. Wie Sie sicher leicht erkennen, kann dies in sicherheitsrelevanten Fragestellungen, bspw. Cybersecurity, ein Risikofaktor darstellen. Suchen Sie also in interdisziplinären Teams nach Informationen die Ihnen helfen können eine Person auf der Kruger-Dunning-Kurve zu lokalisieren, wenn Sie von dieser Person direkt oder indirekt abhängen.</a:t>
            </a:r>
          </a:p>
          <a:p>
            <a:endParaRPr lang="de-DE" dirty="0"/>
          </a:p>
          <a:p>
            <a:r>
              <a:rPr lang="de-DE" dirty="0"/>
              <a:t>Wenn Sie also für Teammitglieder </a:t>
            </a:r>
            <a:r>
              <a:rPr lang="de-DE" dirty="0" err="1"/>
              <a:t>Veantwortung</a:t>
            </a:r>
            <a:r>
              <a:rPr lang="de-DE" dirty="0"/>
              <a:t> haben die wesentlich weniger Erfahrung haben als Sie, kann es sinnvoll sein zu erkennen wenn diese im „Valley </a:t>
            </a:r>
            <a:r>
              <a:rPr lang="de-DE" dirty="0" err="1"/>
              <a:t>of</a:t>
            </a:r>
            <a:r>
              <a:rPr lang="de-DE" dirty="0"/>
              <a:t> </a:t>
            </a:r>
            <a:r>
              <a:rPr lang="de-DE" dirty="0" err="1"/>
              <a:t>Despair</a:t>
            </a:r>
            <a:r>
              <a:rPr lang="de-DE" dirty="0"/>
              <a:t>“ sind, und sie ggf. darauf bereits vorzubereiten um die Motivation zu fördern und sichtbare Lernschritte zu ermöglichen – also das Aufgabenprofil so anzupassen dass Teilaufgaben gut zu bewältigen sind, Erfolgserlebnisse passieren und so die Erfahrung allmählich wächst. Gleichzeitig geht es nicht darum Scheitern bei risikoarmen Aufgaben immer zu vermeiden, weil das Durchschreiten dieses Valley </a:t>
            </a:r>
            <a:r>
              <a:rPr lang="de-DE" dirty="0" err="1"/>
              <a:t>of</a:t>
            </a:r>
            <a:r>
              <a:rPr lang="de-DE" dirty="0"/>
              <a:t> </a:t>
            </a:r>
            <a:r>
              <a:rPr lang="de-DE" dirty="0" err="1"/>
              <a:t>Despair</a:t>
            </a:r>
            <a:r>
              <a:rPr lang="de-DE" dirty="0"/>
              <a:t> sehr nützlich sein kann um eine realistische Selbsteinschätzung zu entwickeln. Nur wenn die eigenen Grenzen einmal erkannt wurden, vermeidet man auf Dauer das Risiko einer Selbstüberschätzung und die damit verbundenen Risiken. Sehr hilfreich ist das aktive Einholen von Feedback von anderen.</a:t>
            </a:r>
          </a:p>
          <a:p>
            <a:endParaRPr lang="de-DE" dirty="0"/>
          </a:p>
          <a:p>
            <a:endParaRPr lang="de-DE" dirty="0"/>
          </a:p>
          <a:p>
            <a:endParaRPr lang="de-DE" dirty="0"/>
          </a:p>
          <a:p>
            <a:r>
              <a:rPr lang="de-DE" dirty="0"/>
              <a:t>lm</a:t>
            </a:r>
          </a:p>
          <a:p>
            <a:endParaRPr lang="de-DE" dirty="0"/>
          </a:p>
          <a:p>
            <a:r>
              <a:rPr lang="de-DE" dirty="0"/>
              <a:t>Wichtig für interdisziplinäre </a:t>
            </a:r>
            <a:r>
              <a:rPr lang="de-DE" dirty="0" err="1"/>
              <a:t>teams</a:t>
            </a:r>
            <a:r>
              <a:rPr lang="de-DE" dirty="0"/>
              <a:t>!</a:t>
            </a:r>
          </a:p>
          <a:p>
            <a:r>
              <a:rPr lang="de-DE" dirty="0"/>
              <a:t>Glaubwürdigkeit liegt v.a. an </a:t>
            </a:r>
            <a:r>
              <a:rPr lang="de-DE" dirty="0" err="1"/>
              <a:t>Proxies</a:t>
            </a:r>
            <a:r>
              <a:rPr lang="de-DE" dirty="0"/>
              <a:t>. </a:t>
            </a:r>
            <a:r>
              <a:rPr lang="de-DE" dirty="0" err="1"/>
              <a:t>Bspw</a:t>
            </a:r>
            <a:r>
              <a:rPr lang="de-DE" dirty="0"/>
              <a:t> Titel.</a:t>
            </a:r>
          </a:p>
          <a:p>
            <a:endParaRPr lang="de-DE" dirty="0"/>
          </a:p>
          <a:p>
            <a:r>
              <a:rPr lang="de-DE" dirty="0"/>
              <a:t>Doch was wenn der DKE für Leute in der Gruppe eintritt? Zu hohe Confidence in Gruppenentscheidungen</a:t>
            </a:r>
          </a:p>
          <a:p>
            <a:endParaRPr lang="de-DE" dirty="0"/>
          </a:p>
          <a:p>
            <a:r>
              <a:rPr lang="de-DE" dirty="0"/>
              <a:t>Typisch auch für </a:t>
            </a:r>
            <a:r>
              <a:rPr lang="de-DE" dirty="0" err="1"/>
              <a:t>psychologie“fans</a:t>
            </a:r>
            <a:r>
              <a:rPr lang="de-DE" dirty="0"/>
              <a:t>“.</a:t>
            </a:r>
            <a:endParaRPr lang="nb-NO" dirty="0"/>
          </a:p>
        </p:txBody>
      </p:sp>
      <p:sp>
        <p:nvSpPr>
          <p:cNvPr id="4" name="Plassholder for lysbildenummer 3"/>
          <p:cNvSpPr>
            <a:spLocks noGrp="1"/>
          </p:cNvSpPr>
          <p:nvPr>
            <p:ph type="sldNum" sz="quarter" idx="5"/>
          </p:nvPr>
        </p:nvSpPr>
        <p:spPr/>
        <p:txBody>
          <a:bodyPr/>
          <a:lstStyle/>
          <a:p>
            <a:fld id="{151E4704-78F7-486C-834E-58F677435EFB}" type="slidenum">
              <a:rPr lang="nb-NO" smtClean="0"/>
              <a:t>49</a:t>
            </a:fld>
            <a:endParaRPr lang="nb-NO"/>
          </a:p>
        </p:txBody>
      </p:sp>
    </p:spTree>
    <p:extLst>
      <p:ext uri="{BB962C8B-B14F-4D97-AF65-F5344CB8AC3E}">
        <p14:creationId xmlns:p14="http://schemas.microsoft.com/office/powerpoint/2010/main" val="388624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https://www.isaca.org/resources/isaca-journal/issues/2019/volume-2/implementing-a-cybersecurity-culture</a:t>
            </a:r>
          </a:p>
          <a:p>
            <a:r>
              <a:rPr lang="en-GB" dirty="0"/>
              <a:t>The ISACA article "Implementing a Cybersecurity Culture" emphasizes the importance of fostering a cybersecurity culture within organizations to enhance information security. It defines cybersecurity culture as the collective knowledge, beliefs, perceptions, attitudes, assumptions, norms, and values of individuals regarding cybersecurity, which manifest in their </a:t>
            </a:r>
            <a:r>
              <a:rPr lang="en-GB" dirty="0" err="1"/>
              <a:t>behavior</a:t>
            </a:r>
            <a:r>
              <a:rPr lang="en-GB" dirty="0"/>
              <a:t> with information technologies. </a:t>
            </a:r>
            <a:r>
              <a:rPr lang="en-GB" dirty="0">
                <a:hlinkClick r:id="rId3"/>
              </a:rPr>
              <a:t>ISACA</a:t>
            </a:r>
            <a:endParaRPr lang="en-GB" dirty="0"/>
          </a:p>
          <a:p>
            <a:r>
              <a:rPr lang="en-GB" dirty="0"/>
              <a:t>Key components of a robust cybersecurity culture include:</a:t>
            </a:r>
          </a:p>
          <a:p>
            <a:pPr>
              <a:buFont typeface="Arial" panose="020B0604020202020204" pitchFamily="34" charset="0"/>
              <a:buChar char="•"/>
            </a:pPr>
            <a:r>
              <a:rPr lang="en-GB" b="1" dirty="0"/>
              <a:t>Trust</a:t>
            </a:r>
            <a:r>
              <a:rPr lang="en-GB" dirty="0"/>
              <a:t>: Building interpersonal trust among coworkers to facilitate open communication about security concerns.</a:t>
            </a:r>
          </a:p>
          <a:p>
            <a:pPr>
              <a:buFont typeface="Arial" panose="020B0604020202020204" pitchFamily="34" charset="0"/>
              <a:buChar char="•"/>
            </a:pPr>
            <a:r>
              <a:rPr lang="en-GB" b="1" dirty="0"/>
              <a:t>Information Systems</a:t>
            </a:r>
            <a:r>
              <a:rPr lang="en-GB" dirty="0"/>
              <a:t>: Implementing systems that effectively convert data into actionable information.</a:t>
            </a:r>
          </a:p>
          <a:p>
            <a:pPr>
              <a:buFont typeface="Arial" panose="020B0604020202020204" pitchFamily="34" charset="0"/>
              <a:buChar char="•"/>
            </a:pPr>
            <a:r>
              <a:rPr lang="en-GB" b="1" dirty="0"/>
              <a:t>Communication</a:t>
            </a:r>
            <a:r>
              <a:rPr lang="en-GB" dirty="0"/>
              <a:t>: Encouraging human interactions necessary for knowledge transfer and security awareness.</a:t>
            </a:r>
          </a:p>
          <a:p>
            <a:pPr>
              <a:buFont typeface="Arial" panose="020B0604020202020204" pitchFamily="34" charset="0"/>
              <a:buChar char="•"/>
            </a:pPr>
            <a:r>
              <a:rPr lang="en-GB" b="1" dirty="0"/>
              <a:t>Organizational Structure</a:t>
            </a:r>
            <a:r>
              <a:rPr lang="en-GB" dirty="0"/>
              <a:t>: Designing structures that promote knowledge sharing and accountability in security practices.</a:t>
            </a:r>
          </a:p>
          <a:p>
            <a:pPr>
              <a:buFont typeface="Arial" panose="020B0604020202020204" pitchFamily="34" charset="0"/>
              <a:buChar char="•"/>
            </a:pPr>
            <a:r>
              <a:rPr lang="en-GB" b="1" dirty="0"/>
              <a:t>Reward Systems</a:t>
            </a:r>
            <a:r>
              <a:rPr lang="en-GB" dirty="0"/>
              <a:t>: Establishing motivating mechanisms to encourage adherence to security protocols.</a:t>
            </a:r>
          </a:p>
          <a:p>
            <a:r>
              <a:rPr lang="en-GB" dirty="0"/>
              <a:t>The article also highlights the need for continuous research to define and measure cybersecurity culture effectively, suggesting that this area presents opportunities for further study by scholars and practitioners.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0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Different management skills required by manager level (Adapted from Daft, 2003; Dance, 2011; Katz, 1974)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DB9-0DBE-4B71-BCB6-EB44613F1D0F}" type="slidenum">
              <a:rPr kumimoji="0" lang="en-US" alt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14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From European Network and Information Security </a:t>
            </a:r>
            <a:r>
              <a:rPr lang="nb-NO" sz="1200" b="0" i="0" u="none" strike="noStrike" kern="1200" dirty="0" err="1">
                <a:solidFill>
                  <a:schemeClr val="tx1"/>
                </a:solidFill>
                <a:effectLst/>
                <a:latin typeface="+mn-lt"/>
                <a:ea typeface="+mn-ea"/>
                <a:cs typeface="+mn-cs"/>
              </a:rPr>
              <a:t>Agency</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findings</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thorough</a:t>
            </a:r>
            <a:r>
              <a:rPr lang="nb-NO" sz="1200" b="0" i="0" u="none" strike="noStrike" kern="1200" dirty="0">
                <a:solidFill>
                  <a:schemeClr val="tx1"/>
                </a:solidFill>
                <a:effectLst/>
                <a:latin typeface="+mn-lt"/>
                <a:ea typeface="+mn-ea"/>
                <a:cs typeface="+mn-cs"/>
              </a:rPr>
              <a:t> review by ENISA lead to </a:t>
            </a:r>
            <a:r>
              <a:rPr lang="nb-NO" sz="1200" b="0" i="0" u="none" strike="noStrike" kern="1200" dirty="0" err="1">
                <a:solidFill>
                  <a:schemeClr val="tx1"/>
                </a:solidFill>
                <a:effectLst/>
                <a:latin typeface="+mn-lt"/>
                <a:ea typeface="+mn-ea"/>
                <a:cs typeface="+mn-cs"/>
              </a:rPr>
              <a:t>some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recommendations</a:t>
            </a:r>
            <a:r>
              <a:rPr lang="nb-NO" sz="1200" b="0" i="0" u="none" strike="noStrike" kern="1200" dirty="0">
                <a:solidFill>
                  <a:schemeClr val="tx1"/>
                </a:solidFill>
                <a:effectLst/>
                <a:latin typeface="+mn-lt"/>
                <a:ea typeface="+mn-ea"/>
                <a:cs typeface="+mn-cs"/>
              </a:rPr>
              <a:t>. I </a:t>
            </a:r>
            <a:r>
              <a:rPr lang="nb-NO" sz="1200" b="0" i="0" u="none" strike="noStrike" kern="1200" dirty="0" err="1">
                <a:solidFill>
                  <a:schemeClr val="tx1"/>
                </a:solidFill>
                <a:effectLst/>
                <a:latin typeface="+mn-lt"/>
                <a:ea typeface="+mn-ea"/>
                <a:cs typeface="+mn-cs"/>
              </a:rPr>
              <a:t>will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through</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highlight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takeaways</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Policy makers ENISA </a:t>
            </a:r>
            <a:r>
              <a:rPr lang="nb-NO" sz="1200" b="0" i="0" u="none" strike="noStrike" kern="1200" dirty="0" err="1">
                <a:solidFill>
                  <a:schemeClr val="tx1"/>
                </a:solidFill>
                <a:effectLst/>
                <a:latin typeface="+mn-lt"/>
                <a:ea typeface="+mn-ea"/>
                <a:cs typeface="+mn-cs"/>
              </a:rPr>
              <a:t>identified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lesson</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increasing</a:t>
            </a:r>
            <a:r>
              <a:rPr lang="nb-NO" sz="1200" b="0" i="0" u="none" strike="noStrike" kern="1200" dirty="0">
                <a:solidFill>
                  <a:schemeClr val="tx1"/>
                </a:solidFill>
                <a:effectLst/>
                <a:latin typeface="+mn-lt"/>
                <a:ea typeface="+mn-ea"/>
                <a:cs typeface="+mn-cs"/>
              </a:rPr>
              <a:t> cybersecurity </a:t>
            </a:r>
            <a:r>
              <a:rPr lang="nb-NO" sz="1200" b="0" i="0" u="none" strike="noStrike" kern="1200" dirty="0" err="1">
                <a:solidFill>
                  <a:schemeClr val="tx1"/>
                </a:solidFill>
                <a:effectLst/>
                <a:latin typeface="+mn-lt"/>
                <a:ea typeface="+mn-ea"/>
                <a:cs typeface="+mn-cs"/>
              </a:rPr>
              <a:t>literacy</a:t>
            </a:r>
            <a:r>
              <a:rPr lang="nb-NO" sz="1200" b="0" i="0" u="none" strike="noStrike" kern="1200" dirty="0">
                <a:solidFill>
                  <a:schemeClr val="tx1"/>
                </a:solidFill>
                <a:effectLst/>
                <a:latin typeface="+mn-lt"/>
                <a:ea typeface="+mn-ea"/>
                <a:cs typeface="+mn-cs"/>
              </a:rPr>
              <a:t> and skills is an </a:t>
            </a:r>
            <a:r>
              <a:rPr lang="nb-NO" sz="1200" b="0" i="0" u="none" strike="noStrike" kern="1200" dirty="0" err="1">
                <a:solidFill>
                  <a:schemeClr val="tx1"/>
                </a:solidFill>
                <a:effectLst/>
                <a:latin typeface="+mn-lt"/>
                <a:ea typeface="+mn-ea"/>
                <a:cs typeface="+mn-cs"/>
              </a:rPr>
              <a:t>evidenced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method</a:t>
            </a:r>
            <a:r>
              <a:rPr lang="nb-NO" sz="1200" b="0" i="0" u="none" strike="noStrike" kern="1200" dirty="0">
                <a:solidFill>
                  <a:schemeClr val="tx1"/>
                </a:solidFill>
                <a:effectLst/>
                <a:latin typeface="+mn-lt"/>
                <a:ea typeface="+mn-ea"/>
                <a:cs typeface="+mn-cs"/>
              </a:rPr>
              <a:t> to support </a:t>
            </a:r>
            <a:r>
              <a:rPr lang="nb-NO" sz="1200" b="0" i="0" u="none" strike="noStrike" kern="1200" dirty="0" err="1">
                <a:solidFill>
                  <a:schemeClr val="tx1"/>
                </a:solidFill>
                <a:effectLst/>
                <a:latin typeface="+mn-lt"/>
                <a:ea typeface="+mn-ea"/>
                <a:cs typeface="+mn-cs"/>
              </a:rPr>
              <a:t>citizens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protect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cybersecurity.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For Management and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outcome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reviews</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perspective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managing</a:t>
            </a:r>
            <a:r>
              <a:rPr lang="nb-NO" sz="1200" b="0" i="0" u="none" strike="noStrike" kern="1200" dirty="0">
                <a:solidFill>
                  <a:schemeClr val="tx1"/>
                </a:solidFill>
                <a:effectLst/>
                <a:latin typeface="+mn-lt"/>
                <a:ea typeface="+mn-ea"/>
                <a:cs typeface="+mn-cs"/>
              </a:rPr>
              <a:t> cybersecurity in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Leaders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problem not as a </a:t>
            </a:r>
            <a:r>
              <a:rPr lang="nb-NO" sz="1200" b="0" i="0" u="none" strike="noStrike" kern="1200" dirty="0" err="1">
                <a:solidFill>
                  <a:schemeClr val="tx1"/>
                </a:solidFill>
                <a:effectLst/>
                <a:latin typeface="+mn-lt"/>
                <a:ea typeface="+mn-ea"/>
                <a:cs typeface="+mn-cs"/>
              </a:rPr>
              <a:t>technical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little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consideration</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impact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individual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employees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about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daily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work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tasks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leadership</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while</a:t>
            </a:r>
            <a:r>
              <a:rPr lang="nb-NO" sz="1200" b="0" i="0" u="none" strike="noStrike" kern="1200" dirty="0">
                <a:solidFill>
                  <a:schemeClr val="tx1"/>
                </a:solidFill>
                <a:effectLst/>
                <a:latin typeface="+mn-lt"/>
                <a:ea typeface="+mn-ea"/>
                <a:cs typeface="+mn-cs"/>
              </a:rPr>
              <a:t> happy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saying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how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is to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an </a:t>
            </a:r>
            <a:r>
              <a:rPr lang="nb-NO" sz="1200" b="0" i="0" u="none" strike="noStrike" kern="1200" dirty="0" err="1">
                <a:solidFill>
                  <a:schemeClr val="tx1"/>
                </a:solidFill>
                <a:effectLst/>
                <a:latin typeface="+mn-lt"/>
                <a:ea typeface="+mn-ea"/>
                <a:cs typeface="+mn-cs"/>
              </a:rPr>
              <a:t>active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ensure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behaviour</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asked</a:t>
            </a:r>
            <a:r>
              <a:rPr lang="nb-NO" sz="1200" b="0" i="0" u="none" strike="noStrike" kern="1200" dirty="0">
                <a:solidFill>
                  <a:schemeClr val="tx1"/>
                </a:solidFill>
                <a:effectLst/>
                <a:latin typeface="+mn-lt"/>
                <a:ea typeface="+mn-ea"/>
                <a:cs typeface="+mn-cs"/>
              </a:rPr>
              <a:t> for is </a:t>
            </a:r>
            <a:r>
              <a:rPr lang="nb-NO" sz="1200" b="0" i="0" u="none" strike="noStrike" kern="1200" dirty="0" err="1">
                <a:solidFill>
                  <a:schemeClr val="tx1"/>
                </a:solidFill>
                <a:effectLst/>
                <a:latin typeface="+mn-lt"/>
                <a:ea typeface="+mn-ea"/>
                <a:cs typeface="+mn-cs"/>
              </a:rPr>
              <a:t>doable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context</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business.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build</a:t>
            </a:r>
            <a:r>
              <a:rPr lang="nb-NO" sz="1200" b="0" i="0" u="none" strike="noStrike" kern="1200" dirty="0">
                <a:solidFill>
                  <a:schemeClr val="tx1"/>
                </a:solidFill>
                <a:effectLst/>
                <a:latin typeface="+mn-lt"/>
                <a:ea typeface="+mn-ea"/>
                <a:cs typeface="+mn-cs"/>
              </a:rPr>
              <a:t> self-efficacy.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5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Studies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CISOs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showed</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for a </a:t>
            </a:r>
            <a:r>
              <a:rPr lang="nb-NO" sz="1200" b="0" i="0" u="none" strike="noStrike" kern="1200" dirty="0" err="1">
                <a:solidFill>
                  <a:schemeClr val="tx1"/>
                </a:solidFill>
                <a:effectLst/>
                <a:latin typeface="+mn-lt"/>
                <a:ea typeface="+mn-ea"/>
                <a:cs typeface="+mn-cs"/>
              </a:rPr>
              <a:t>shift</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job</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entails</a:t>
            </a:r>
            <a:r>
              <a:rPr lang="nb-NO" sz="1200" b="0" i="0" u="none" strike="noStrike" kern="1200" dirty="0">
                <a:solidFill>
                  <a:schemeClr val="tx1"/>
                </a:solidFill>
                <a:effectLst/>
                <a:latin typeface="+mn-lt"/>
                <a:ea typeface="+mn-ea"/>
                <a:cs typeface="+mn-cs"/>
              </a:rPr>
              <a:t>. The crux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visible and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Here </a:t>
            </a:r>
            <a:r>
              <a:rPr lang="nb-NO" sz="1200" b="0" i="0" u="none" strike="noStrike" kern="1200" dirty="0" err="1">
                <a:solidFill>
                  <a:schemeClr val="tx1"/>
                </a:solidFill>
                <a:effectLst/>
                <a:latin typeface="+mn-lt"/>
                <a:ea typeface="+mn-ea"/>
                <a:cs typeface="+mn-cs"/>
              </a:rPr>
              <a:t>again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importance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role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modelling</a:t>
            </a:r>
            <a:r>
              <a:rPr lang="nb-NO" sz="1200" b="0" i="0" u="none" strike="noStrike" kern="1200" dirty="0">
                <a:solidFill>
                  <a:schemeClr val="tx1"/>
                </a:solidFill>
                <a:effectLst/>
                <a:latin typeface="+mn-lt"/>
                <a:ea typeface="+mn-ea"/>
                <a:cs typeface="+mn-cs"/>
              </a:rPr>
              <a:t>’ and ‘coaching’ as a performance </a:t>
            </a:r>
            <a:r>
              <a:rPr lang="nb-NO" sz="1200" b="0" i="0" u="none" strike="noStrike" kern="1200" dirty="0" err="1">
                <a:solidFill>
                  <a:schemeClr val="tx1"/>
                </a:solidFill>
                <a:effectLst/>
                <a:latin typeface="+mn-lt"/>
                <a:ea typeface="+mn-ea"/>
                <a:cs typeface="+mn-cs"/>
              </a:rPr>
              <a:t>pathway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Unfortunately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often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observed</a:t>
            </a:r>
            <a:r>
              <a:rPr lang="nb-NO" sz="1200" b="0" i="0" u="none" strike="noStrike" kern="1200" dirty="0">
                <a:solidFill>
                  <a:schemeClr val="tx1"/>
                </a:solidFill>
                <a:effectLst/>
                <a:latin typeface="+mn-lt"/>
                <a:ea typeface="+mn-ea"/>
                <a:cs typeface="+mn-cs"/>
              </a:rPr>
              <a:t> is a mode of </a:t>
            </a:r>
            <a:r>
              <a:rPr lang="nb-NO" sz="1200" b="0" i="0" u="none" strike="noStrike" kern="1200" dirty="0" err="1">
                <a:solidFill>
                  <a:schemeClr val="tx1"/>
                </a:solidFill>
                <a:effectLst/>
                <a:latin typeface="+mn-lt"/>
                <a:ea typeface="+mn-ea"/>
                <a:cs typeface="+mn-cs"/>
              </a:rPr>
              <a:t>communication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exactly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opposite</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For </a:t>
            </a:r>
            <a:r>
              <a:rPr lang="nb-NO" sz="1200" b="0" i="0" u="none" strike="noStrike" kern="1200" dirty="0" err="1">
                <a:solidFill>
                  <a:schemeClr val="tx1"/>
                </a:solidFill>
                <a:effectLst/>
                <a:latin typeface="+mn-lt"/>
                <a:ea typeface="+mn-ea"/>
                <a:cs typeface="+mn-cs"/>
              </a:rPr>
              <a:t>Incident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response</a:t>
            </a:r>
            <a:r>
              <a:rPr lang="nb-NO" sz="1200" b="0" i="0" u="none" strike="noStrike" kern="1200" dirty="0">
                <a:solidFill>
                  <a:schemeClr val="tx1"/>
                </a:solidFill>
                <a:effectLst/>
                <a:latin typeface="+mn-lt"/>
                <a:ea typeface="+mn-ea"/>
                <a:cs typeface="+mn-cs"/>
              </a:rPr>
              <a:t> teams (</a:t>
            </a:r>
            <a:r>
              <a:rPr lang="nb-NO" sz="1200" b="0" i="0" u="none" strike="noStrike" kern="1200" dirty="0" err="1">
                <a:solidFill>
                  <a:schemeClr val="tx1"/>
                </a:solidFill>
                <a:effectLst/>
                <a:latin typeface="+mn-lt"/>
                <a:ea typeface="+mn-ea"/>
                <a:cs typeface="+mn-cs"/>
              </a:rPr>
              <a:t>CSIRT’s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CERT’s</a:t>
            </a:r>
            <a:r>
              <a:rPr lang="nb-NO" sz="1200" b="0" i="0" u="none" strike="noStrike" kern="1200" dirty="0">
                <a:solidFill>
                  <a:schemeClr val="tx1"/>
                </a:solidFill>
                <a:effectLst/>
                <a:latin typeface="+mn-lt"/>
                <a:ea typeface="+mn-ea"/>
                <a:cs typeface="+mn-cs"/>
              </a:rPr>
              <a:t> &amp; </a:t>
            </a:r>
            <a:r>
              <a:rPr lang="nb-NO" sz="1200" b="0" i="0" u="none" strike="noStrike" kern="1200" dirty="0" err="1">
                <a:solidFill>
                  <a:schemeClr val="tx1"/>
                </a:solidFill>
                <a:effectLst/>
                <a:latin typeface="+mn-lt"/>
                <a:ea typeface="+mn-ea"/>
                <a:cs typeface="+mn-cs"/>
              </a:rPr>
              <a:t>SOC’s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operations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centre</a:t>
            </a:r>
            <a:r>
              <a:rPr lang="nb-NO" sz="1200" b="0" i="0" u="none" strike="noStrike" kern="1200" dirty="0">
                <a:solidFill>
                  <a:schemeClr val="tx1"/>
                </a:solidFill>
                <a:effectLst/>
                <a:latin typeface="+mn-lt"/>
                <a:ea typeface="+mn-ea"/>
                <a:cs typeface="+mn-cs"/>
              </a:rPr>
              <a:t> staff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among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most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assets</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fight </a:t>
            </a:r>
            <a:r>
              <a:rPr lang="nb-NO" sz="1200" b="0" i="0" u="none" strike="noStrike" kern="1200" dirty="0" err="1">
                <a:solidFill>
                  <a:schemeClr val="tx1"/>
                </a:solidFill>
                <a:effectLst/>
                <a:latin typeface="+mn-lt"/>
                <a:ea typeface="+mn-ea"/>
                <a:cs typeface="+mn-cs"/>
              </a:rPr>
              <a:t>against</a:t>
            </a:r>
            <a:r>
              <a:rPr lang="nb-NO" sz="1200" b="0" i="0" u="none" strike="noStrike" kern="1200" dirty="0">
                <a:solidFill>
                  <a:schemeClr val="tx1"/>
                </a:solidFill>
                <a:effectLst/>
                <a:latin typeface="+mn-lt"/>
                <a:ea typeface="+mn-ea"/>
                <a:cs typeface="+mn-cs"/>
              </a:rPr>
              <a:t> cyber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them</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perform</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clearly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ENISA </a:t>
            </a:r>
            <a:r>
              <a:rPr lang="nb-NO" sz="1200" b="0" i="0" u="none" strike="noStrike" kern="1200" dirty="0" err="1">
                <a:solidFill>
                  <a:schemeClr val="tx1"/>
                </a:solidFill>
                <a:effectLst/>
                <a:latin typeface="+mn-lt"/>
                <a:ea typeface="+mn-ea"/>
                <a:cs typeface="+mn-cs"/>
              </a:rPr>
              <a:t>found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burnout</a:t>
            </a:r>
            <a:r>
              <a:rPr lang="nb-NO" sz="1200" b="0" i="0" u="none" strike="noStrike" kern="1200" dirty="0">
                <a:solidFill>
                  <a:schemeClr val="tx1"/>
                </a:solidFill>
                <a:effectLst/>
                <a:latin typeface="+mn-lt"/>
                <a:ea typeface="+mn-ea"/>
                <a:cs typeface="+mn-cs"/>
              </a:rPr>
              <a:t> is a </a:t>
            </a:r>
            <a:r>
              <a:rPr lang="nb-NO" sz="1200" b="0" i="0" u="none" strike="noStrike" kern="1200" dirty="0" err="1">
                <a:solidFill>
                  <a:schemeClr val="tx1"/>
                </a:solidFill>
                <a:effectLst/>
                <a:latin typeface="+mn-lt"/>
                <a:ea typeface="+mn-ea"/>
                <a:cs typeface="+mn-cs"/>
              </a:rPr>
              <a:t>serious</a:t>
            </a:r>
            <a:r>
              <a:rPr lang="nb-NO" sz="1200" b="0" i="0" u="none" strike="noStrike" kern="1200" dirty="0">
                <a:solidFill>
                  <a:schemeClr val="tx1"/>
                </a:solidFill>
                <a:effectLst/>
                <a:latin typeface="+mn-lt"/>
                <a:ea typeface="+mn-ea"/>
                <a:cs typeface="+mn-cs"/>
              </a:rPr>
              <a:t> problem. This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give</a:t>
            </a:r>
            <a:r>
              <a:rPr lang="nb-NO" sz="1200" b="0" i="0" u="none" strike="noStrike" kern="1200" dirty="0">
                <a:solidFill>
                  <a:schemeClr val="tx1"/>
                </a:solidFill>
                <a:effectLst/>
                <a:latin typeface="+mn-lt"/>
                <a:ea typeface="+mn-ea"/>
                <a:cs typeface="+mn-cs"/>
              </a:rPr>
              <a:t> rise for </a:t>
            </a:r>
            <a:r>
              <a:rPr lang="nb-NO" sz="1200" b="0" i="0" u="none" strike="noStrike" kern="1200" dirty="0" err="1">
                <a:solidFill>
                  <a:schemeClr val="tx1"/>
                </a:solidFill>
                <a:effectLst/>
                <a:latin typeface="+mn-lt"/>
                <a:ea typeface="+mn-ea"/>
                <a:cs typeface="+mn-cs"/>
              </a:rPr>
              <a:t>concern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especially</a:t>
            </a:r>
            <a:r>
              <a:rPr lang="nb-NO" sz="1200" b="0" i="0" u="none" strike="noStrike" kern="1200" dirty="0">
                <a:solidFill>
                  <a:schemeClr val="tx1"/>
                </a:solidFill>
                <a:effectLst/>
                <a:latin typeface="+mn-lt"/>
                <a:ea typeface="+mn-ea"/>
                <a:cs typeface="+mn-cs"/>
              </a:rPr>
              <a:t> given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growing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shortage</a:t>
            </a:r>
            <a:r>
              <a:rPr lang="nb-NO" sz="1200" b="0" i="0" u="none" strike="noStrike" kern="1200" dirty="0">
                <a:solidFill>
                  <a:schemeClr val="tx1"/>
                </a:solidFill>
                <a:effectLst/>
                <a:latin typeface="+mn-lt"/>
                <a:ea typeface="+mn-ea"/>
                <a:cs typeface="+mn-cs"/>
              </a:rPr>
              <a:t> of cyber skills </a:t>
            </a:r>
            <a:r>
              <a:rPr lang="nb-NO" sz="1200" b="0" i="0" u="none" strike="noStrike" kern="1200" dirty="0" err="1">
                <a:solidFill>
                  <a:schemeClr val="tx1"/>
                </a:solidFill>
                <a:effectLst/>
                <a:latin typeface="+mn-lt"/>
                <a:ea typeface="+mn-ea"/>
                <a:cs typeface="+mn-cs"/>
              </a:rPr>
              <a:t>professionals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Organisations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take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this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precious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resource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effectively</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1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For Software Developers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review </a:t>
            </a:r>
            <a:r>
              <a:rPr lang="nb-NO" sz="1200" b="0" i="0" u="none" strike="noStrike" kern="1200" dirty="0" err="1">
                <a:solidFill>
                  <a:schemeClr val="tx1"/>
                </a:solidFill>
                <a:effectLst/>
                <a:latin typeface="+mn-lt"/>
                <a:ea typeface="+mn-ea"/>
                <a:cs typeface="+mn-cs"/>
              </a:rPr>
              <a:t>revealed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similar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issue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well-known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internet</a:t>
            </a:r>
            <a:r>
              <a:rPr lang="nb-NO" sz="1200" b="0" i="0" u="none" strike="noStrike" kern="1200" dirty="0">
                <a:solidFill>
                  <a:schemeClr val="tx1"/>
                </a:solidFill>
                <a:effectLst/>
                <a:latin typeface="+mn-lt"/>
                <a:ea typeface="+mn-ea"/>
                <a:cs typeface="+mn-cs"/>
              </a:rPr>
              <a:t> essayist </a:t>
            </a:r>
            <a:r>
              <a:rPr lang="nb-NO" sz="1200" b="0" i="0" u="none" strike="noStrike" kern="1200" dirty="0">
                <a:solidFill>
                  <a:schemeClr val="tx1"/>
                </a:solidFill>
                <a:effectLst/>
                <a:latin typeface="+mn-lt"/>
                <a:ea typeface="+mn-ea"/>
                <a:cs typeface="+mn-cs"/>
                <a:hlinkClick r:id="rId3"/>
              </a:rPr>
              <a:t>Norton (2014)</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noted</a:t>
            </a:r>
            <a:r>
              <a:rPr lang="nb-NO" sz="1200" b="0" i="0" u="none" strike="noStrike" kern="1200" dirty="0">
                <a:solidFill>
                  <a:schemeClr val="tx1"/>
                </a:solidFill>
                <a:effectLst/>
                <a:latin typeface="+mn-lt"/>
                <a:ea typeface="+mn-ea"/>
                <a:cs typeface="+mn-cs"/>
              </a:rPr>
              <a:t> in her </a:t>
            </a:r>
            <a:r>
              <a:rPr lang="nb-NO" sz="1200" b="0" i="0" u="none" strike="noStrike" kern="1200" dirty="0" err="1">
                <a:solidFill>
                  <a:schemeClr val="tx1"/>
                </a:solidFill>
                <a:effectLst/>
                <a:latin typeface="+mn-lt"/>
                <a:ea typeface="+mn-ea"/>
                <a:cs typeface="+mn-cs"/>
              </a:rPr>
              <a:t>much-shared</a:t>
            </a:r>
            <a:r>
              <a:rPr lang="nb-NO" sz="1200" b="0" i="0" u="none" strike="noStrike" kern="1200" dirty="0">
                <a:solidFill>
                  <a:schemeClr val="tx1"/>
                </a:solidFill>
                <a:effectLst/>
                <a:latin typeface="+mn-lt"/>
                <a:ea typeface="+mn-ea"/>
                <a:cs typeface="+mn-cs"/>
              </a:rPr>
              <a:t> opinion </a:t>
            </a:r>
            <a:r>
              <a:rPr lang="nb-NO" sz="1200" b="0" i="0" u="none" strike="noStrike" kern="1200" dirty="0" err="1">
                <a:solidFill>
                  <a:schemeClr val="tx1"/>
                </a:solidFill>
                <a:effectLst/>
                <a:latin typeface="+mn-lt"/>
                <a:ea typeface="+mn-ea"/>
                <a:cs typeface="+mn-cs"/>
              </a:rPr>
              <a:t>piece</a:t>
            </a:r>
            <a:r>
              <a:rPr lang="nb-NO" sz="1200" b="0" i="0" u="none" strike="noStrike" kern="1200" dirty="0">
                <a:solidFill>
                  <a:schemeClr val="tx1"/>
                </a:solidFill>
                <a:effectLst/>
                <a:latin typeface="+mn-lt"/>
                <a:ea typeface="+mn-ea"/>
                <a:cs typeface="+mn-cs"/>
              </a:rPr>
              <a:t> for The Message,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Everything</a:t>
            </a:r>
            <a:r>
              <a:rPr lang="nb-NO" sz="1200" b="0" i="0" u="none" strike="noStrike" kern="1200" dirty="0">
                <a:solidFill>
                  <a:schemeClr val="tx1"/>
                </a:solidFill>
                <a:effectLst/>
                <a:latin typeface="+mn-lt"/>
                <a:ea typeface="+mn-ea"/>
                <a:cs typeface="+mn-cs"/>
              </a:rPr>
              <a:t> is broken.” in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high-impact</a:t>
            </a:r>
            <a:r>
              <a:rPr lang="nb-NO" sz="1200" b="0" i="0" u="none" strike="noStrike" kern="1200" dirty="0">
                <a:solidFill>
                  <a:schemeClr val="tx1"/>
                </a:solidFill>
                <a:effectLst/>
                <a:latin typeface="+mn-lt"/>
                <a:ea typeface="+mn-ea"/>
                <a:cs typeface="+mn-cs"/>
              </a:rPr>
              <a:t> first </a:t>
            </a:r>
            <a:r>
              <a:rPr lang="nb-NO" sz="1200" b="0" i="0" u="none" strike="noStrike" kern="1200" dirty="0" err="1">
                <a:solidFill>
                  <a:schemeClr val="tx1"/>
                </a:solidFill>
                <a:effectLst/>
                <a:latin typeface="+mn-lt"/>
                <a:ea typeface="+mn-ea"/>
                <a:cs typeface="+mn-cs"/>
              </a:rPr>
              <a:t>steps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be taken to make it </a:t>
            </a:r>
            <a:r>
              <a:rPr lang="nb-NO" sz="1200" b="0" i="0" u="none" strike="noStrike" kern="1200" dirty="0" err="1">
                <a:solidFill>
                  <a:schemeClr val="tx1"/>
                </a:solidFill>
                <a:effectLst/>
                <a:latin typeface="+mn-lt"/>
                <a:ea typeface="+mn-ea"/>
                <a:cs typeface="+mn-cs"/>
              </a:rPr>
              <a:t>easy</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produce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 by </a:t>
            </a:r>
            <a:r>
              <a:rPr lang="nb-NO" sz="1200" b="0" i="0" u="none" strike="noStrike" kern="1200" dirty="0" err="1">
                <a:solidFill>
                  <a:schemeClr val="tx1"/>
                </a:solidFill>
                <a:effectLst/>
                <a:latin typeface="+mn-lt"/>
                <a:ea typeface="+mn-ea"/>
                <a:cs typeface="+mn-cs"/>
              </a:rPr>
              <a:t>ensuring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platforms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tools</a:t>
            </a:r>
            <a:r>
              <a:rPr lang="nb-NO" sz="1200" b="0" i="0" u="none" strike="noStrike" kern="1200" dirty="0">
                <a:solidFill>
                  <a:schemeClr val="tx1"/>
                </a:solidFill>
                <a:effectLst/>
                <a:latin typeface="+mn-lt"/>
                <a:ea typeface="+mn-ea"/>
                <a:cs typeface="+mn-cs"/>
              </a:rPr>
              <a:t> and APIs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use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secure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defaults</a:t>
            </a:r>
            <a:r>
              <a:rPr lang="nb-NO" sz="1200" b="0" i="0" u="none" strike="noStrike" kern="1200" dirty="0">
                <a:solidFill>
                  <a:schemeClr val="tx1"/>
                </a:solidFill>
                <a:effectLst/>
                <a:latin typeface="+mn-lt"/>
                <a:ea typeface="+mn-ea"/>
                <a:cs typeface="+mn-cs"/>
              </a:rPr>
              <a:t> and settings, and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code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frequently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copied</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vetted</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made</a:t>
            </a:r>
            <a:r>
              <a:rPr lang="nb-NO" sz="1200" b="0" i="0" u="none" strike="noStrike" kern="1200" dirty="0">
                <a:solidFill>
                  <a:schemeClr val="tx1"/>
                </a:solidFill>
                <a:effectLst/>
                <a:latin typeface="+mn-lt"/>
                <a:ea typeface="+mn-ea"/>
                <a:cs typeface="+mn-cs"/>
              </a:rPr>
              <a:t> safe. ENISA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highlighted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enabling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experts</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become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approachable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supportive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lead to more - and most </a:t>
            </a:r>
            <a:r>
              <a:rPr lang="nb-NO" sz="1200" b="0" i="0" u="none" strike="noStrike" kern="1200" dirty="0" err="1">
                <a:solidFill>
                  <a:schemeClr val="tx1"/>
                </a:solidFill>
                <a:effectLst/>
                <a:latin typeface="+mn-lt"/>
                <a:ea typeface="+mn-ea"/>
                <a:cs typeface="+mn-cs"/>
              </a:rPr>
              <a:t>critically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earlier</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engagement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between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and staff.</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Re </a:t>
            </a:r>
            <a:r>
              <a:rPr lang="nb-NO" sz="1200" b="0" i="0" u="none" strike="noStrike" kern="1200" dirty="0" err="1">
                <a:solidFill>
                  <a:schemeClr val="tx1"/>
                </a:solidFill>
                <a:effectLst/>
                <a:latin typeface="+mn-lt"/>
                <a:ea typeface="+mn-ea"/>
                <a:cs typeface="+mn-cs"/>
              </a:rPr>
              <a:t>emphasising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Ric</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mentioned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regarding</a:t>
            </a:r>
            <a:r>
              <a:rPr lang="nb-NO" sz="1200" b="0" i="0" u="none" strike="noStrike" kern="1200" dirty="0">
                <a:solidFill>
                  <a:schemeClr val="tx1"/>
                </a:solidFill>
                <a:effectLst/>
                <a:latin typeface="+mn-lt"/>
                <a:ea typeface="+mn-ea"/>
                <a:cs typeface="+mn-cs"/>
              </a:rPr>
              <a:t> striking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balance</a:t>
            </a:r>
            <a:r>
              <a:rPr lang="nb-NO" sz="1200" b="0" i="0" u="none" strike="noStrike" kern="1200" dirty="0">
                <a:solidFill>
                  <a:schemeClr val="tx1"/>
                </a:solidFill>
                <a:effectLst/>
                <a:latin typeface="+mn-lt"/>
                <a:ea typeface="+mn-ea"/>
                <a:cs typeface="+mn-cs"/>
              </a:rPr>
              <a:t> in an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manage</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educate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make sure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problems </a:t>
            </a:r>
            <a:r>
              <a:rPr lang="nb-NO" sz="1200" b="0" i="0" u="none" strike="noStrike" kern="1200" dirty="0" err="1">
                <a:solidFill>
                  <a:schemeClr val="tx1"/>
                </a:solidFill>
                <a:effectLst/>
                <a:latin typeface="+mn-lt"/>
                <a:ea typeface="+mn-ea"/>
                <a:cs typeface="+mn-cs"/>
              </a:rPr>
              <a:t>arising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end up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a:t>
            </a:r>
            <a:r>
              <a:rPr lang="nb-NO" sz="1200" b="0" i="0" u="none" strike="noStrike" kern="1200" dirty="0" err="1">
                <a:solidFill>
                  <a:schemeClr val="tx1"/>
                </a:solidFill>
                <a:effectLst/>
                <a:latin typeface="+mn-lt"/>
                <a:ea typeface="+mn-ea"/>
                <a:cs typeface="+mn-cs"/>
              </a:rPr>
              <a:t>help</a:t>
            </a:r>
            <a:r>
              <a:rPr lang="nb-NO" sz="1200" b="0" i="0" u="none" strike="noStrike" kern="1200" dirty="0">
                <a:solidFill>
                  <a:schemeClr val="tx1"/>
                </a:solidFill>
                <a:effectLst/>
                <a:latin typeface="+mn-lt"/>
                <a:ea typeface="+mn-ea"/>
                <a:cs typeface="+mn-cs"/>
              </a:rPr>
              <a:t>” desk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right skills.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needs</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clear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roles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responsibilities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based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upon</a:t>
            </a:r>
            <a:r>
              <a:rPr lang="nb-NO" sz="1200" b="0" i="0" u="none" strike="noStrike" kern="1200" dirty="0">
                <a:solidFill>
                  <a:schemeClr val="tx1"/>
                </a:solidFill>
                <a:effectLst/>
                <a:latin typeface="+mn-lt"/>
                <a:ea typeface="+mn-ea"/>
                <a:cs typeface="+mn-cs"/>
              </a:rPr>
              <a:t> skills. And all staff, not just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developers</a:t>
            </a:r>
            <a:r>
              <a:rPr lang="nb-NO" sz="1200" b="0" i="0" u="none" strike="noStrike" kern="1200" dirty="0">
                <a:solidFill>
                  <a:schemeClr val="tx1"/>
                </a:solidFill>
                <a:effectLst/>
                <a:latin typeface="+mn-lt"/>
                <a:ea typeface="+mn-ea"/>
                <a:cs typeface="+mn-cs"/>
              </a:rPr>
              <a:t> or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specialists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time to </a:t>
            </a:r>
            <a:r>
              <a:rPr lang="nb-NO" sz="1200" b="0" i="0" u="none" strike="noStrike" kern="1200" dirty="0" err="1">
                <a:solidFill>
                  <a:schemeClr val="tx1"/>
                </a:solidFill>
                <a:effectLst/>
                <a:latin typeface="+mn-lt"/>
                <a:ea typeface="+mn-ea"/>
                <a:cs typeface="+mn-cs"/>
              </a:rPr>
              <a:t>keep</a:t>
            </a:r>
            <a:r>
              <a:rPr lang="nb-NO" sz="1200" b="0" i="0" u="none" strike="noStrike" kern="1200" dirty="0">
                <a:solidFill>
                  <a:schemeClr val="tx1"/>
                </a:solidFill>
                <a:effectLst/>
                <a:latin typeface="+mn-lt"/>
                <a:ea typeface="+mn-ea"/>
                <a:cs typeface="+mn-cs"/>
              </a:rPr>
              <a:t> up-to-date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threats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update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skills. So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speak</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language</a:t>
            </a:r>
            <a:r>
              <a:rPr lang="nb-NO" sz="1200" b="0" i="0" u="none" strike="noStrike" kern="1200" dirty="0">
                <a:solidFill>
                  <a:schemeClr val="tx1"/>
                </a:solidFill>
                <a:effectLst/>
                <a:latin typeface="+mn-lt"/>
                <a:ea typeface="+mn-ea"/>
                <a:cs typeface="+mn-cs"/>
              </a:rPr>
              <a:t>’ and not be </a:t>
            </a:r>
            <a:r>
              <a:rPr lang="nb-NO" sz="1200" b="0" i="0" u="none" strike="noStrike" kern="1200" dirty="0" err="1">
                <a:solidFill>
                  <a:schemeClr val="tx1"/>
                </a:solidFill>
                <a:effectLst/>
                <a:latin typeface="+mn-lt"/>
                <a:ea typeface="+mn-ea"/>
                <a:cs typeface="+mn-cs"/>
              </a:rPr>
              <a:t>demotivated</a:t>
            </a:r>
            <a:r>
              <a:rPr lang="nb-NO" sz="1200" b="0" i="0" u="none" strike="noStrike" kern="1200" dirty="0">
                <a:solidFill>
                  <a:schemeClr val="tx1"/>
                </a:solidFill>
                <a:effectLst/>
                <a:latin typeface="+mn-lt"/>
                <a:ea typeface="+mn-ea"/>
                <a:cs typeface="+mn-cs"/>
              </a:rPr>
              <a:t> by cyber-</a:t>
            </a:r>
            <a:r>
              <a:rPr lang="nb-NO" sz="1200" b="0" i="0" u="none" strike="noStrike" kern="1200" dirty="0" err="1">
                <a:solidFill>
                  <a:schemeClr val="tx1"/>
                </a:solidFill>
                <a:effectLst/>
                <a:latin typeface="+mn-lt"/>
                <a:ea typeface="+mn-ea"/>
                <a:cs typeface="+mn-cs"/>
              </a:rPr>
              <a:t>elitism</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And </a:t>
            </a:r>
            <a:r>
              <a:rPr lang="nb-NO" sz="1200" b="0" i="0" u="none" strike="noStrike" kern="1200" dirty="0" err="1">
                <a:solidFill>
                  <a:schemeClr val="tx1"/>
                </a:solidFill>
                <a:effectLst/>
                <a:latin typeface="+mn-lt"/>
                <a:ea typeface="+mn-ea"/>
                <a:cs typeface="+mn-cs"/>
              </a:rPr>
              <a:t>lastly</a:t>
            </a:r>
            <a:r>
              <a:rPr lang="nb-NO" sz="1200" b="0" i="0" u="none" strike="noStrike" kern="1200" dirty="0">
                <a:solidFill>
                  <a:schemeClr val="tx1"/>
                </a:solidFill>
                <a:effectLst/>
                <a:latin typeface="+mn-lt"/>
                <a:ea typeface="+mn-ea"/>
                <a:cs typeface="+mn-cs"/>
              </a:rPr>
              <a:t> -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critical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aspect</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capturing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rest, </a:t>
            </a:r>
            <a:r>
              <a:rPr lang="nb-NO" sz="1200" b="0" i="0" u="none" strike="noStrike" kern="1200" dirty="0" err="1">
                <a:solidFill>
                  <a:schemeClr val="tx1"/>
                </a:solidFill>
                <a:effectLst/>
                <a:latin typeface="+mn-lt"/>
                <a:ea typeface="+mn-ea"/>
                <a:cs typeface="+mn-cs"/>
              </a:rPr>
              <a:t>meaning</a:t>
            </a:r>
            <a:r>
              <a:rPr lang="nb-NO" sz="1200" b="0" i="0" u="none" strike="noStrike" kern="1200" dirty="0">
                <a:solidFill>
                  <a:schemeClr val="tx1"/>
                </a:solidFill>
                <a:effectLst/>
                <a:latin typeface="+mn-lt"/>
                <a:ea typeface="+mn-ea"/>
                <a:cs typeface="+mn-cs"/>
              </a:rPr>
              <a:t> all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other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essential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your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organisation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One </a:t>
            </a:r>
            <a:r>
              <a:rPr lang="nb-NO" sz="1200" b="0" i="0" u="none" strike="noStrike" kern="1200" dirty="0" err="1">
                <a:solidFill>
                  <a:schemeClr val="tx1"/>
                </a:solidFill>
                <a:effectLst/>
                <a:latin typeface="+mn-lt"/>
                <a:ea typeface="+mn-ea"/>
                <a:cs typeface="+mn-cs"/>
              </a:rPr>
              <a:t>size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does</a:t>
            </a:r>
            <a:r>
              <a:rPr lang="nb-NO" sz="1200" b="0" i="0" u="none" strike="noStrike" kern="1200" dirty="0">
                <a:solidFill>
                  <a:schemeClr val="tx1"/>
                </a:solidFill>
                <a:effectLst/>
                <a:latin typeface="+mn-lt"/>
                <a:ea typeface="+mn-ea"/>
                <a:cs typeface="+mn-cs"/>
              </a:rPr>
              <a:t> not </a:t>
            </a:r>
            <a:r>
              <a:rPr lang="nb-NO" sz="1200" b="0" i="0" u="none" strike="noStrike" kern="1200" dirty="0" err="1">
                <a:solidFill>
                  <a:schemeClr val="tx1"/>
                </a:solidFill>
                <a:effectLst/>
                <a:latin typeface="+mn-lt"/>
                <a:ea typeface="+mn-ea"/>
                <a:cs typeface="+mn-cs"/>
              </a:rPr>
              <a:t>fit</a:t>
            </a:r>
            <a:r>
              <a:rPr lang="nb-NO" sz="1200" b="0" i="0" u="none" strike="noStrike" kern="1200" dirty="0">
                <a:solidFill>
                  <a:schemeClr val="tx1"/>
                </a:solidFill>
                <a:effectLst/>
                <a:latin typeface="+mn-lt"/>
                <a:ea typeface="+mn-ea"/>
                <a:cs typeface="+mn-cs"/>
              </a:rPr>
              <a:t> all. As </a:t>
            </a:r>
            <a:r>
              <a:rPr lang="nb-NO" sz="1200" b="0" i="0" u="none" strike="noStrike" kern="1200" dirty="0" err="1">
                <a:solidFill>
                  <a:schemeClr val="tx1"/>
                </a:solidFill>
                <a:effectLst/>
                <a:latin typeface="+mn-lt"/>
                <a:ea typeface="+mn-ea"/>
                <a:cs typeface="+mn-cs"/>
              </a:rPr>
              <a:t>we</a:t>
            </a:r>
            <a:r>
              <a:rPr lang="nb-NO" sz="1200" b="0" i="0" u="none" strike="noStrike" kern="1200" dirty="0">
                <a:solidFill>
                  <a:schemeClr val="tx1"/>
                </a:solidFill>
                <a:effectLst/>
                <a:latin typeface="+mn-lt"/>
                <a:ea typeface="+mn-ea"/>
                <a:cs typeface="+mn-cs"/>
              </a:rPr>
              <a:t> have </a:t>
            </a:r>
            <a:r>
              <a:rPr lang="nb-NO" sz="1200" b="0" i="0" u="none" strike="noStrike" kern="1200" dirty="0" err="1">
                <a:solidFill>
                  <a:schemeClr val="tx1"/>
                </a:solidFill>
                <a:effectLst/>
                <a:latin typeface="+mn-lt"/>
                <a:ea typeface="+mn-ea"/>
                <a:cs typeface="+mn-cs"/>
              </a:rPr>
              <a:t>shown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people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feel</a:t>
            </a:r>
            <a:r>
              <a:rPr lang="nb-NO" sz="1200" b="0" i="0" u="none" strike="noStrike" kern="1200" dirty="0">
                <a:solidFill>
                  <a:schemeClr val="tx1"/>
                </a:solidFill>
                <a:effectLst/>
                <a:latin typeface="+mn-lt"/>
                <a:ea typeface="+mn-ea"/>
                <a:cs typeface="+mn-cs"/>
              </a:rPr>
              <a:t> a </a:t>
            </a:r>
            <a:r>
              <a:rPr lang="nb-NO" sz="1200" b="0" i="0" u="none" strike="noStrike" kern="1200" dirty="0" err="1">
                <a:solidFill>
                  <a:schemeClr val="tx1"/>
                </a:solidFill>
                <a:effectLst/>
                <a:latin typeface="+mn-lt"/>
                <a:ea typeface="+mn-ea"/>
                <a:cs typeface="+mn-cs"/>
              </a:rPr>
              <a:t>sense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relatedness</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a:solidFill>
                  <a:schemeClr val="tx1"/>
                </a:solidFill>
                <a:effectLst/>
                <a:latin typeface="+mn-lt"/>
                <a:ea typeface="+mn-ea"/>
                <a:cs typeface="+mn-cs"/>
              </a:rPr>
              <a:t>Your </a:t>
            </a:r>
            <a:r>
              <a:rPr lang="nb-NO" sz="1200" b="0" i="0" u="none" strike="noStrike" kern="1200" dirty="0" err="1">
                <a:solidFill>
                  <a:schemeClr val="tx1"/>
                </a:solidFill>
                <a:effectLst/>
                <a:latin typeface="+mn-lt"/>
                <a:ea typeface="+mn-ea"/>
                <a:cs typeface="+mn-cs"/>
              </a:rPr>
              <a:t>adversary</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tailoring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attacks</a:t>
            </a:r>
            <a:r>
              <a:rPr lang="nb-NO" sz="1200" b="0" i="0" u="none" strike="noStrike" kern="1200" dirty="0">
                <a:solidFill>
                  <a:schemeClr val="tx1"/>
                </a:solidFill>
                <a:effectLst/>
                <a:latin typeface="+mn-lt"/>
                <a:ea typeface="+mn-ea"/>
                <a:cs typeface="+mn-cs"/>
              </a:rPr>
              <a:t> so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should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consider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doing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same </a:t>
            </a:r>
            <a:r>
              <a:rPr lang="nb-NO" sz="1200" b="0" i="0" u="none" strike="noStrike" kern="1200" dirty="0" err="1">
                <a:solidFill>
                  <a:schemeClr val="tx1"/>
                </a:solidFill>
                <a:effectLst/>
                <a:latin typeface="+mn-lt"/>
                <a:ea typeface="+mn-ea"/>
                <a:cs typeface="+mn-cs"/>
              </a:rPr>
              <a:t>if</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you</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want</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avoid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pain</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6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51a339e10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a51a339e10_2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Hier</a:t>
            </a:r>
            <a:r>
              <a:rPr lang="en-GB" dirty="0"/>
              <a:t> </a:t>
            </a:r>
            <a:r>
              <a:rPr lang="en-GB" dirty="0" err="1"/>
              <a:t>ein</a:t>
            </a:r>
            <a:r>
              <a:rPr lang="en-GB" dirty="0"/>
              <a:t> </a:t>
            </a:r>
            <a:r>
              <a:rPr lang="en-GB" dirty="0" err="1"/>
              <a:t>Beispiel</a:t>
            </a:r>
            <a:r>
              <a:rPr lang="en-GB" dirty="0"/>
              <a:t> </a:t>
            </a:r>
            <a:r>
              <a:rPr lang="en-GB" dirty="0" err="1"/>
              <a:t>aus</a:t>
            </a:r>
            <a:r>
              <a:rPr lang="en-GB" dirty="0"/>
              <a:t> </a:t>
            </a:r>
            <a:r>
              <a:rPr lang="en-GB" dirty="0" err="1"/>
              <a:t>einem</a:t>
            </a:r>
            <a:r>
              <a:rPr lang="en-GB" dirty="0"/>
              <a:t> </a:t>
            </a:r>
            <a:r>
              <a:rPr lang="en-GB" dirty="0" err="1"/>
              <a:t>Bericht</a:t>
            </a:r>
            <a:r>
              <a:rPr lang="en-GB" baseline="0" dirty="0"/>
              <a:t> </a:t>
            </a:r>
            <a:r>
              <a:rPr lang="en-GB" dirty="0" err="1"/>
              <a:t>vom</a:t>
            </a:r>
            <a:r>
              <a:rPr lang="en-GB" dirty="0"/>
              <a:t> </a:t>
            </a:r>
            <a:r>
              <a:rPr lang="en-GB" dirty="0" err="1"/>
              <a:t>norwegischen</a:t>
            </a:r>
            <a:r>
              <a:rPr lang="en-GB" dirty="0"/>
              <a:t> </a:t>
            </a:r>
            <a:r>
              <a:rPr lang="en-GB" dirty="0" err="1"/>
              <a:t>Äquivalenz</a:t>
            </a:r>
            <a:r>
              <a:rPr lang="en-GB" baseline="0" dirty="0"/>
              <a:t> </a:t>
            </a:r>
            <a:r>
              <a:rPr lang="en-GB" baseline="0" dirty="0" err="1"/>
              <a:t>dessen</a:t>
            </a:r>
            <a:r>
              <a:rPr lang="en-GB" baseline="0" dirty="0"/>
              <a:t> was </a:t>
            </a:r>
            <a:r>
              <a:rPr lang="en-GB" baseline="0" dirty="0" err="1"/>
              <a:t>wir</a:t>
            </a:r>
            <a:r>
              <a:rPr lang="en-GB" baseline="0" dirty="0"/>
              <a:t> </a:t>
            </a:r>
            <a:r>
              <a:rPr lang="en-GB" baseline="0" dirty="0" err="1"/>
              <a:t>Verbraucherschutzzentrale</a:t>
            </a:r>
            <a:r>
              <a:rPr lang="en-GB" baseline="0" dirty="0"/>
              <a:t> </a:t>
            </a:r>
            <a:r>
              <a:rPr lang="en-GB" baseline="0" dirty="0" err="1"/>
              <a:t>nennen</a:t>
            </a:r>
            <a:r>
              <a:rPr lang="en-GB" baseline="0" dirty="0"/>
              <a:t>. </a:t>
            </a:r>
            <a:r>
              <a:rPr lang="en-GB" baseline="0" dirty="0" err="1"/>
              <a:t>Hier</a:t>
            </a:r>
            <a:r>
              <a:rPr lang="en-GB" baseline="0" dirty="0"/>
              <a:t> hat man </a:t>
            </a:r>
            <a:r>
              <a:rPr lang="en-GB" baseline="0" dirty="0" err="1"/>
              <a:t>sich</a:t>
            </a:r>
            <a:r>
              <a:rPr lang="en-GB" baseline="0" dirty="0"/>
              <a:t> das </a:t>
            </a:r>
            <a:r>
              <a:rPr lang="en-GB" baseline="0" dirty="0" err="1"/>
              <a:t>Kontoeröffnen</a:t>
            </a:r>
            <a:r>
              <a:rPr lang="en-GB" baseline="0" dirty="0"/>
              <a:t> von Facebook </a:t>
            </a:r>
            <a:r>
              <a:rPr lang="en-GB" baseline="0" dirty="0" err="1"/>
              <a:t>vorgenommen</a:t>
            </a:r>
            <a:r>
              <a:rPr lang="en-GB" baseline="0" dirty="0"/>
              <a:t>. </a:t>
            </a:r>
            <a:r>
              <a:rPr lang="en-GB" baseline="0" dirty="0" err="1"/>
              <a:t>Entsprechende</a:t>
            </a:r>
            <a:r>
              <a:rPr lang="en-GB" baseline="0" dirty="0"/>
              <a:t> </a:t>
            </a:r>
            <a:r>
              <a:rPr lang="en-GB" baseline="0" dirty="0" err="1"/>
              <a:t>ähnliche</a:t>
            </a:r>
            <a:r>
              <a:rPr lang="en-GB" baseline="0" dirty="0"/>
              <a:t> </a:t>
            </a:r>
            <a:r>
              <a:rPr lang="en-GB" baseline="0" dirty="0" err="1"/>
              <a:t>Berichte</a:t>
            </a:r>
            <a:r>
              <a:rPr lang="en-GB" baseline="0" dirty="0"/>
              <a:t> </a:t>
            </a:r>
            <a:r>
              <a:rPr lang="en-GB" baseline="0" dirty="0" err="1"/>
              <a:t>gibt</a:t>
            </a:r>
            <a:r>
              <a:rPr lang="en-GB" baseline="0" dirty="0"/>
              <a:t> </a:t>
            </a:r>
            <a:r>
              <a:rPr lang="en-GB" baseline="0" dirty="0" err="1"/>
              <a:t>es</a:t>
            </a:r>
            <a:r>
              <a:rPr lang="en-GB" baseline="0" dirty="0"/>
              <a:t> </a:t>
            </a:r>
            <a:r>
              <a:rPr lang="en-GB" baseline="0" dirty="0" err="1"/>
              <a:t>natürlich</a:t>
            </a:r>
            <a:r>
              <a:rPr lang="en-GB" baseline="0" dirty="0"/>
              <a:t> </a:t>
            </a:r>
            <a:r>
              <a:rPr lang="en-GB" baseline="0" dirty="0" err="1"/>
              <a:t>auch</a:t>
            </a:r>
            <a:r>
              <a:rPr lang="en-GB" baseline="0" dirty="0"/>
              <a:t> </a:t>
            </a:r>
            <a:r>
              <a:rPr lang="en-GB" baseline="0" dirty="0" err="1"/>
              <a:t>zu</a:t>
            </a:r>
            <a:r>
              <a:rPr lang="en-GB" baseline="0" dirty="0"/>
              <a:t> </a:t>
            </a:r>
            <a:r>
              <a:rPr lang="en-GB" baseline="0" dirty="0" err="1"/>
              <a:t>anderen</a:t>
            </a:r>
            <a:r>
              <a:rPr lang="en-GB" baseline="0" dirty="0"/>
              <a:t> </a:t>
            </a:r>
            <a:r>
              <a:rPr lang="en-GB" baseline="0" dirty="0" err="1"/>
              <a:t>Anbietern</a:t>
            </a:r>
            <a:r>
              <a:rPr lang="en-GB"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err="1"/>
              <a:t>Sie</a:t>
            </a:r>
            <a:r>
              <a:rPr lang="en-GB" baseline="0" dirty="0"/>
              <a:t> </a:t>
            </a:r>
            <a:r>
              <a:rPr lang="en-GB" baseline="0" dirty="0" err="1"/>
              <a:t>sehen</a:t>
            </a:r>
            <a:r>
              <a:rPr lang="en-GB" baseline="0" dirty="0"/>
              <a:t> </a:t>
            </a:r>
            <a:r>
              <a:rPr lang="en-GB" baseline="0" dirty="0" err="1"/>
              <a:t>hier</a:t>
            </a:r>
            <a:r>
              <a:rPr lang="en-GB" baseline="0" dirty="0"/>
              <a:t> in </a:t>
            </a:r>
            <a:r>
              <a:rPr lang="en-GB" baseline="0" dirty="0" err="1"/>
              <a:t>grün</a:t>
            </a:r>
            <a:r>
              <a:rPr lang="en-GB" baseline="0" dirty="0"/>
              <a:t> den </a:t>
            </a:r>
            <a:r>
              <a:rPr lang="en-GB" baseline="0" dirty="0" err="1"/>
              <a:t>Pfad</a:t>
            </a:r>
            <a:r>
              <a:rPr lang="en-GB" baseline="0" dirty="0"/>
              <a:t> “des </a:t>
            </a:r>
            <a:r>
              <a:rPr lang="en-GB" baseline="0" dirty="0" err="1"/>
              <a:t>geringsten</a:t>
            </a:r>
            <a:r>
              <a:rPr lang="en-GB" baseline="0" dirty="0"/>
              <a:t> </a:t>
            </a:r>
            <a:r>
              <a:rPr lang="en-GB" baseline="0" dirty="0" err="1"/>
              <a:t>Aufwandes</a:t>
            </a:r>
            <a:r>
              <a:rPr lang="en-GB" baseline="0" dirty="0"/>
              <a:t>”, der </a:t>
            </a:r>
            <a:r>
              <a:rPr lang="en-GB" baseline="0" dirty="0" err="1"/>
              <a:t>kaum</a:t>
            </a:r>
            <a:r>
              <a:rPr lang="en-GB" baseline="0" dirty="0"/>
              <a:t> </a:t>
            </a:r>
            <a:r>
              <a:rPr lang="en-GB" baseline="0" dirty="0" err="1"/>
              <a:t>kognitiven</a:t>
            </a:r>
            <a:r>
              <a:rPr lang="en-GB" baseline="0" dirty="0"/>
              <a:t> </a:t>
            </a:r>
            <a:r>
              <a:rPr lang="en-GB" baseline="0" dirty="0" err="1"/>
              <a:t>Aufwand</a:t>
            </a:r>
            <a:r>
              <a:rPr lang="en-GB" baseline="0" dirty="0"/>
              <a:t> </a:t>
            </a:r>
            <a:r>
              <a:rPr lang="en-GB" baseline="0" dirty="0" err="1"/>
              <a:t>oder</a:t>
            </a:r>
            <a:r>
              <a:rPr lang="en-GB" baseline="0" dirty="0"/>
              <a:t> </a:t>
            </a:r>
            <a:r>
              <a:rPr lang="en-GB" baseline="0" dirty="0" err="1"/>
              <a:t>aktive</a:t>
            </a:r>
            <a:r>
              <a:rPr lang="en-GB" baseline="0" dirty="0"/>
              <a:t> opt-outs </a:t>
            </a:r>
            <a:r>
              <a:rPr lang="en-GB" baseline="0" dirty="0" err="1"/>
              <a:t>aus</a:t>
            </a:r>
            <a:r>
              <a:rPr lang="en-GB" baseline="0" dirty="0"/>
              <a:t> default-</a:t>
            </a:r>
            <a:r>
              <a:rPr lang="en-GB" baseline="0" dirty="0" err="1"/>
              <a:t>Einstellungen</a:t>
            </a:r>
            <a:r>
              <a:rPr lang="en-GB" baseline="0" dirty="0"/>
              <a:t> </a:t>
            </a:r>
            <a:r>
              <a:rPr lang="en-GB" baseline="0" dirty="0" err="1"/>
              <a:t>verlangt</a:t>
            </a:r>
            <a:r>
              <a:rPr lang="en-GB" baseline="0" dirty="0"/>
              <a:t>. </a:t>
            </a:r>
            <a:r>
              <a:rPr lang="en-GB" baseline="0" dirty="0" err="1"/>
              <a:t>Hier</a:t>
            </a:r>
            <a:r>
              <a:rPr lang="en-GB" baseline="0" dirty="0"/>
              <a:t> </a:t>
            </a:r>
            <a:r>
              <a:rPr lang="en-GB" baseline="0" dirty="0" err="1"/>
              <a:t>klicken</a:t>
            </a:r>
            <a:r>
              <a:rPr lang="en-GB" baseline="0" dirty="0"/>
              <a:t> </a:t>
            </a:r>
            <a:r>
              <a:rPr lang="en-GB" baseline="0" dirty="0" err="1"/>
              <a:t>Sie</a:t>
            </a:r>
            <a:r>
              <a:rPr lang="en-GB" baseline="0" dirty="0"/>
              <a:t> </a:t>
            </a:r>
            <a:r>
              <a:rPr lang="en-GB" baseline="0" dirty="0" err="1"/>
              <a:t>sich</a:t>
            </a:r>
            <a:r>
              <a:rPr lang="en-GB" baseline="0" dirty="0"/>
              <a:t> </a:t>
            </a:r>
            <a:r>
              <a:rPr lang="en-GB" baseline="0" dirty="0" err="1"/>
              <a:t>einfach</a:t>
            </a:r>
            <a:r>
              <a:rPr lang="en-GB" baseline="0" dirty="0"/>
              <a:t> </a:t>
            </a:r>
            <a:r>
              <a:rPr lang="en-GB" baseline="0" dirty="0" err="1"/>
              <a:t>rasch</a:t>
            </a:r>
            <a:r>
              <a:rPr lang="en-GB" baseline="0" dirty="0"/>
              <a:t> </a:t>
            </a:r>
            <a:r>
              <a:rPr lang="en-GB" baseline="0" dirty="0" err="1"/>
              <a:t>durch</a:t>
            </a:r>
            <a:r>
              <a:rPr lang="en-GB" baseline="0" dirty="0"/>
              <a:t>, </a:t>
            </a:r>
            <a:r>
              <a:rPr lang="en-GB" baseline="0" dirty="0" err="1"/>
              <a:t>akzeptieren</a:t>
            </a:r>
            <a:r>
              <a:rPr lang="en-GB" baseline="0" dirty="0"/>
              <a:t> </a:t>
            </a:r>
            <a:r>
              <a:rPr lang="en-GB" baseline="0" dirty="0" err="1"/>
              <a:t>u.a</a:t>
            </a:r>
            <a:r>
              <a:rPr lang="en-GB" baseline="0" dirty="0"/>
              <a:t>. </a:t>
            </a:r>
            <a:r>
              <a:rPr lang="en-GB" baseline="0" dirty="0" err="1"/>
              <a:t>personalisierte</a:t>
            </a:r>
            <a:r>
              <a:rPr lang="en-GB" baseline="0" dirty="0"/>
              <a:t> </a:t>
            </a:r>
            <a:r>
              <a:rPr lang="en-GB" baseline="0" dirty="0" err="1"/>
              <a:t>Werbung</a:t>
            </a:r>
            <a:r>
              <a:rPr lang="en-GB" baseline="0" dirty="0"/>
              <a:t> </a:t>
            </a:r>
            <a:r>
              <a:rPr lang="en-GB" baseline="0" dirty="0" err="1"/>
              <a:t>aufgrund</a:t>
            </a:r>
            <a:r>
              <a:rPr lang="en-GB" baseline="0" dirty="0"/>
              <a:t> </a:t>
            </a:r>
            <a:r>
              <a:rPr lang="en-GB" baseline="0" dirty="0" err="1"/>
              <a:t>tiefergehender</a:t>
            </a:r>
            <a:r>
              <a:rPr lang="en-GB" baseline="0" dirty="0"/>
              <a:t> </a:t>
            </a:r>
            <a:r>
              <a:rPr lang="en-GB" baseline="0" dirty="0" err="1"/>
              <a:t>Analysen</a:t>
            </a:r>
            <a:r>
              <a:rPr lang="en-GB" baseline="0" dirty="0"/>
              <a:t> </a:t>
            </a:r>
            <a:r>
              <a:rPr lang="en-GB" baseline="0" dirty="0" err="1"/>
              <a:t>ihres</a:t>
            </a:r>
            <a:r>
              <a:rPr lang="en-GB" baseline="0" dirty="0"/>
              <a:t> </a:t>
            </a:r>
            <a:r>
              <a:rPr lang="en-GB" baseline="0" dirty="0" err="1"/>
              <a:t>Nutzerverhaltens</a:t>
            </a:r>
            <a:r>
              <a:rPr lang="en-GB" baseline="0" dirty="0"/>
              <a:t>, das </a:t>
            </a:r>
            <a:r>
              <a:rPr lang="en-GB" baseline="0" dirty="0" err="1"/>
              <a:t>Teilen</a:t>
            </a:r>
            <a:r>
              <a:rPr lang="en-GB" baseline="0" dirty="0"/>
              <a:t> </a:t>
            </a:r>
            <a:r>
              <a:rPr lang="en-GB" baseline="0" dirty="0" err="1"/>
              <a:t>Ihrer</a:t>
            </a:r>
            <a:r>
              <a:rPr lang="en-GB" baseline="0" dirty="0"/>
              <a:t> </a:t>
            </a:r>
            <a:r>
              <a:rPr lang="en-GB" baseline="0" dirty="0" err="1"/>
              <a:t>Nutzerdaten</a:t>
            </a:r>
            <a:r>
              <a:rPr lang="en-GB" baseline="0" dirty="0"/>
              <a:t> </a:t>
            </a:r>
            <a:r>
              <a:rPr lang="en-GB" baseline="0" dirty="0" err="1"/>
              <a:t>mit</a:t>
            </a:r>
            <a:r>
              <a:rPr lang="en-GB" baseline="0" dirty="0"/>
              <a:t> </a:t>
            </a:r>
            <a:r>
              <a:rPr lang="en-GB" baseline="0" dirty="0" err="1"/>
              <a:t>anderen</a:t>
            </a:r>
            <a:r>
              <a:rPr lang="en-GB" baseline="0" dirty="0"/>
              <a:t> </a:t>
            </a:r>
            <a:r>
              <a:rPr lang="en-GB" baseline="0" dirty="0" err="1"/>
              <a:t>Geschäftspartnern</a:t>
            </a:r>
            <a:r>
              <a:rPr lang="en-GB" baseline="0" dirty="0"/>
              <a:t> von Facebook, </a:t>
            </a:r>
            <a:r>
              <a:rPr lang="en-GB" baseline="0" dirty="0" err="1"/>
              <a:t>Verarbeitung</a:t>
            </a:r>
            <a:r>
              <a:rPr lang="en-GB" baseline="0" dirty="0"/>
              <a:t> </a:t>
            </a:r>
            <a:r>
              <a:rPr lang="en-GB" baseline="0" dirty="0" err="1"/>
              <a:t>biometrischer</a:t>
            </a:r>
            <a:r>
              <a:rPr lang="en-GB" baseline="0" dirty="0"/>
              <a:t> </a:t>
            </a:r>
            <a:r>
              <a:rPr lang="en-GB" baseline="0" dirty="0" err="1"/>
              <a:t>Daten</a:t>
            </a:r>
            <a:r>
              <a:rPr lang="en-GB" baseline="0" dirty="0"/>
              <a:t> und </a:t>
            </a:r>
            <a:r>
              <a:rPr lang="en-GB" baseline="0" dirty="0" err="1"/>
              <a:t>natürlich</a:t>
            </a:r>
            <a:r>
              <a:rPr lang="en-GB" baseline="0" dirty="0"/>
              <a:t> </a:t>
            </a:r>
            <a:r>
              <a:rPr lang="en-GB" baseline="0" dirty="0" err="1"/>
              <a:t>ganz</a:t>
            </a:r>
            <a:r>
              <a:rPr lang="en-GB" baseline="0" dirty="0"/>
              <a:t> am </a:t>
            </a:r>
            <a:r>
              <a:rPr lang="en-GB" baseline="0" dirty="0" err="1"/>
              <a:t>Ende</a:t>
            </a:r>
            <a:r>
              <a:rPr lang="en-GB" baseline="0" dirty="0"/>
              <a:t> </a:t>
            </a:r>
            <a:r>
              <a:rPr lang="en-GB" baseline="0" dirty="0" err="1"/>
              <a:t>erst</a:t>
            </a:r>
            <a:r>
              <a:rPr lang="en-GB" baseline="0" dirty="0"/>
              <a:t> die </a:t>
            </a:r>
            <a:r>
              <a:rPr lang="en-GB" baseline="0" dirty="0" err="1"/>
              <a:t>Allgemeinen</a:t>
            </a:r>
            <a:r>
              <a:rPr lang="en-GB" baseline="0" dirty="0"/>
              <a:t> </a:t>
            </a:r>
            <a:r>
              <a:rPr lang="en-GB" baseline="0" dirty="0" err="1"/>
              <a:t>Geschäftsbedingungen</a:t>
            </a:r>
            <a:r>
              <a:rPr lang="en-GB" baseline="0" dirty="0"/>
              <a:t>.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Falls </a:t>
            </a:r>
            <a:r>
              <a:rPr lang="en-GB" baseline="0" dirty="0" err="1"/>
              <a:t>Sie</a:t>
            </a:r>
            <a:r>
              <a:rPr lang="en-GB" baseline="0" dirty="0"/>
              <a:t> </a:t>
            </a:r>
            <a:r>
              <a:rPr lang="en-GB" baseline="0" dirty="0" err="1"/>
              <a:t>diese</a:t>
            </a:r>
            <a:r>
              <a:rPr lang="en-GB" baseline="0" dirty="0"/>
              <a:t> “</a:t>
            </a:r>
            <a:r>
              <a:rPr lang="en-GB" baseline="0" dirty="0" err="1"/>
              <a:t>freiwilligen</a:t>
            </a:r>
            <a:r>
              <a:rPr lang="en-GB" baseline="0" dirty="0"/>
              <a:t>” </a:t>
            </a:r>
            <a:r>
              <a:rPr lang="en-GB" baseline="0" dirty="0" err="1"/>
              <a:t>Einverständniserklärungen</a:t>
            </a:r>
            <a:r>
              <a:rPr lang="en-GB" baseline="0" dirty="0"/>
              <a:t> </a:t>
            </a:r>
            <a:r>
              <a:rPr lang="en-GB" baseline="0" dirty="0" err="1"/>
              <a:t>nicht</a:t>
            </a:r>
            <a:r>
              <a:rPr lang="en-GB" baseline="0" dirty="0"/>
              <a:t> </a:t>
            </a:r>
            <a:r>
              <a:rPr lang="en-GB" baseline="0" dirty="0" err="1"/>
              <a:t>abgeben</a:t>
            </a:r>
            <a:r>
              <a:rPr lang="en-GB" baseline="0" dirty="0"/>
              <a:t> </a:t>
            </a:r>
            <a:r>
              <a:rPr lang="en-GB" baseline="0" dirty="0" err="1"/>
              <a:t>wollen</a:t>
            </a:r>
            <a:r>
              <a:rPr lang="en-GB" baseline="0" dirty="0"/>
              <a:t>, </a:t>
            </a:r>
            <a:r>
              <a:rPr lang="en-GB" baseline="0" dirty="0" err="1"/>
              <a:t>müssen</a:t>
            </a:r>
            <a:r>
              <a:rPr lang="en-GB" baseline="0" dirty="0"/>
              <a:t> </a:t>
            </a:r>
            <a:r>
              <a:rPr lang="en-GB" baseline="0" dirty="0" err="1"/>
              <a:t>Sie</a:t>
            </a:r>
            <a:r>
              <a:rPr lang="en-GB" baseline="0" dirty="0"/>
              <a:t> </a:t>
            </a:r>
            <a:r>
              <a:rPr lang="en-GB" baseline="0" dirty="0" err="1"/>
              <a:t>sich</a:t>
            </a:r>
            <a:r>
              <a:rPr lang="en-GB" baseline="0" dirty="0"/>
              <a:t> </a:t>
            </a:r>
            <a:r>
              <a:rPr lang="en-GB" baseline="0" dirty="0" err="1"/>
              <a:t>durch</a:t>
            </a:r>
            <a:r>
              <a:rPr lang="en-GB" baseline="0" dirty="0"/>
              <a:t> </a:t>
            </a:r>
            <a:r>
              <a:rPr lang="en-GB" baseline="0" dirty="0" err="1"/>
              <a:t>ein</a:t>
            </a:r>
            <a:r>
              <a:rPr lang="en-GB" baseline="0" dirty="0"/>
              <a:t> Labyrinth von </a:t>
            </a:r>
            <a:r>
              <a:rPr lang="en-GB" baseline="0" dirty="0" err="1"/>
              <a:t>Menüs</a:t>
            </a:r>
            <a:r>
              <a:rPr lang="en-GB" baseline="0" dirty="0"/>
              <a:t> </a:t>
            </a:r>
            <a:r>
              <a:rPr lang="en-GB" baseline="0" dirty="0" err="1"/>
              <a:t>mit</a:t>
            </a:r>
            <a:r>
              <a:rPr lang="en-GB" baseline="0" dirty="0"/>
              <a:t> </a:t>
            </a:r>
            <a:r>
              <a:rPr lang="en-GB" baseline="0" dirty="0" err="1"/>
              <a:t>teilweise</a:t>
            </a:r>
            <a:r>
              <a:rPr lang="en-GB" baseline="0" dirty="0"/>
              <a:t> </a:t>
            </a:r>
            <a:r>
              <a:rPr lang="en-GB" baseline="0" dirty="0" err="1"/>
              <a:t>kontraintuitiven</a:t>
            </a:r>
            <a:r>
              <a:rPr lang="en-GB" baseline="0" dirty="0"/>
              <a:t> </a:t>
            </a:r>
            <a:r>
              <a:rPr lang="en-GB" baseline="0" dirty="0" err="1"/>
              <a:t>Anweisungen</a:t>
            </a:r>
            <a:r>
              <a:rPr lang="en-GB" baseline="0" dirty="0"/>
              <a:t> (</a:t>
            </a:r>
            <a:r>
              <a:rPr lang="en-GB" baseline="0" dirty="0" err="1"/>
              <a:t>doppelte</a:t>
            </a:r>
            <a:r>
              <a:rPr lang="en-GB" baseline="0" dirty="0"/>
              <a:t> </a:t>
            </a:r>
            <a:r>
              <a:rPr lang="en-GB" baseline="0" dirty="0" err="1"/>
              <a:t>Verneinungen</a:t>
            </a:r>
            <a:r>
              <a:rPr lang="en-GB" baseline="0" dirty="0"/>
              <a:t> </a:t>
            </a:r>
            <a:r>
              <a:rPr lang="en-GB" baseline="0" dirty="0" err="1"/>
              <a:t>o.ä</a:t>
            </a:r>
            <a:r>
              <a:rPr lang="en-GB" baseline="0" dirty="0"/>
              <a:t>.) </a:t>
            </a:r>
            <a:r>
              <a:rPr lang="en-GB" baseline="0" dirty="0" err="1"/>
              <a:t>durcharbeiten</a:t>
            </a:r>
            <a:r>
              <a:rPr lang="en-GB"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dirty="0" err="1"/>
              <a:t>Sie</a:t>
            </a:r>
            <a:r>
              <a:rPr lang="en-GB" dirty="0"/>
              <a:t> </a:t>
            </a:r>
            <a:r>
              <a:rPr lang="en-GB" dirty="0" err="1"/>
              <a:t>haben</a:t>
            </a:r>
            <a:r>
              <a:rPr lang="en-GB" dirty="0"/>
              <a:t> </a:t>
            </a:r>
            <a:r>
              <a:rPr lang="en-GB" dirty="0" err="1"/>
              <a:t>es</a:t>
            </a:r>
            <a:r>
              <a:rPr lang="en-GB" dirty="0"/>
              <a:t> </a:t>
            </a:r>
            <a:r>
              <a:rPr lang="en-GB" dirty="0" err="1"/>
              <a:t>hier</a:t>
            </a:r>
            <a:r>
              <a:rPr lang="en-GB" baseline="0" dirty="0"/>
              <a:t> also </a:t>
            </a:r>
            <a:r>
              <a:rPr lang="en-GB" baseline="0" dirty="0" err="1"/>
              <a:t>zu</a:t>
            </a:r>
            <a:r>
              <a:rPr lang="en-GB" baseline="0" dirty="0"/>
              <a:t> </a:t>
            </a:r>
            <a:r>
              <a:rPr lang="en-GB" baseline="0" dirty="0" err="1"/>
              <a:t>tun</a:t>
            </a:r>
            <a:r>
              <a:rPr lang="en-GB" baseline="0" dirty="0"/>
              <a:t> </a:t>
            </a:r>
            <a:r>
              <a:rPr lang="en-GB" baseline="0" dirty="0" err="1"/>
              <a:t>mit</a:t>
            </a:r>
            <a:r>
              <a:rPr lang="en-GB" baseline="0" dirty="0"/>
              <a:t> </a:t>
            </a:r>
            <a:r>
              <a:rPr lang="en-GB" baseline="0" dirty="0" err="1"/>
              <a:t>intrusiven</a:t>
            </a:r>
            <a:r>
              <a:rPr lang="en-GB" baseline="0" dirty="0"/>
              <a:t> “default settings”, </a:t>
            </a:r>
            <a:r>
              <a:rPr lang="en-GB" baseline="0" dirty="0" err="1"/>
              <a:t>irreführenden</a:t>
            </a:r>
            <a:r>
              <a:rPr lang="en-GB" baseline="0" dirty="0"/>
              <a:t> </a:t>
            </a:r>
            <a:r>
              <a:rPr lang="en-GB" baseline="0" dirty="0" err="1"/>
              <a:t>Formulierungen</a:t>
            </a:r>
            <a:r>
              <a:rPr lang="en-GB" baseline="0" dirty="0"/>
              <a:t>, </a:t>
            </a:r>
            <a:r>
              <a:rPr lang="en-GB" baseline="0" dirty="0" err="1"/>
              <a:t>dem</a:t>
            </a:r>
            <a:r>
              <a:rPr lang="en-GB" baseline="0" dirty="0"/>
              <a:t> </a:t>
            </a:r>
            <a:r>
              <a:rPr lang="en-GB" baseline="0" dirty="0" err="1"/>
              <a:t>Vermitteln</a:t>
            </a:r>
            <a:r>
              <a:rPr lang="en-GB" baseline="0" dirty="0"/>
              <a:t> </a:t>
            </a:r>
            <a:r>
              <a:rPr lang="en-GB" baseline="0" dirty="0" err="1"/>
              <a:t>einer</a:t>
            </a:r>
            <a:r>
              <a:rPr lang="en-GB" baseline="0" dirty="0"/>
              <a:t> Illusion von </a:t>
            </a:r>
            <a:r>
              <a:rPr lang="en-GB" baseline="0" dirty="0" err="1"/>
              <a:t>Kontrolle</a:t>
            </a:r>
            <a:r>
              <a:rPr lang="en-GB" baseline="0" dirty="0"/>
              <a:t> und </a:t>
            </a:r>
            <a:r>
              <a:rPr lang="en-GB" baseline="0" dirty="0" err="1"/>
              <a:t>Auswahl</a:t>
            </a:r>
            <a:r>
              <a:rPr lang="en-GB" baseline="0" dirty="0"/>
              <a:t>, </a:t>
            </a:r>
            <a:r>
              <a:rPr lang="en-GB" baseline="0" dirty="0" err="1"/>
              <a:t>dem</a:t>
            </a:r>
            <a:r>
              <a:rPr lang="en-GB" baseline="0" dirty="0"/>
              <a:t> </a:t>
            </a:r>
            <a:r>
              <a:rPr lang="en-GB" baseline="0" dirty="0" err="1"/>
              <a:t>Verstecken</a:t>
            </a:r>
            <a:r>
              <a:rPr lang="en-GB" baseline="0" dirty="0"/>
              <a:t> von privacy-</a:t>
            </a:r>
            <a:r>
              <a:rPr lang="en-GB" baseline="0" dirty="0" err="1"/>
              <a:t>freundlichen</a:t>
            </a:r>
            <a:r>
              <a:rPr lang="en-GB" baseline="0" dirty="0"/>
              <a:t> </a:t>
            </a:r>
            <a:r>
              <a:rPr lang="en-GB" baseline="0" dirty="0" err="1"/>
              <a:t>Wahlen</a:t>
            </a:r>
            <a:r>
              <a:rPr lang="en-GB" baseline="0" dirty="0"/>
              <a:t>, take-it-or-leave-it </a:t>
            </a:r>
            <a:r>
              <a:rPr lang="en-GB" baseline="0" dirty="0" err="1"/>
              <a:t>Entscheidungen</a:t>
            </a:r>
            <a:r>
              <a:rPr lang="en-GB" baseline="0" dirty="0"/>
              <a:t>, und </a:t>
            </a:r>
            <a:r>
              <a:rPr lang="en-GB" baseline="0" dirty="0" err="1"/>
              <a:t>allgemein</a:t>
            </a:r>
            <a:r>
              <a:rPr lang="en-GB" baseline="0" dirty="0"/>
              <a:t> </a:t>
            </a:r>
            <a:r>
              <a:rPr lang="en-GB" baseline="0" dirty="0" err="1"/>
              <a:t>einer</a:t>
            </a:r>
            <a:r>
              <a:rPr lang="en-GB" baseline="0" dirty="0"/>
              <a:t> Interface-</a:t>
            </a:r>
            <a:r>
              <a:rPr lang="en-GB" baseline="0" dirty="0" err="1"/>
              <a:t>Architektur</a:t>
            </a:r>
            <a:r>
              <a:rPr lang="en-GB" baseline="0" dirty="0"/>
              <a:t> wo die </a:t>
            </a:r>
            <a:r>
              <a:rPr lang="en-GB" baseline="0" dirty="0" err="1"/>
              <a:t>privatfreundlichen</a:t>
            </a:r>
            <a:r>
              <a:rPr lang="en-GB" baseline="0" dirty="0"/>
              <a:t> </a:t>
            </a:r>
            <a:r>
              <a:rPr lang="en-GB" baseline="0" dirty="0" err="1"/>
              <a:t>Alternativen</a:t>
            </a:r>
            <a:r>
              <a:rPr lang="en-GB" baseline="0" dirty="0"/>
              <a:t> </a:t>
            </a:r>
            <a:r>
              <a:rPr lang="en-GB" baseline="0" dirty="0" err="1"/>
              <a:t>immer</a:t>
            </a:r>
            <a:r>
              <a:rPr lang="en-GB" baseline="0" dirty="0"/>
              <a:t> </a:t>
            </a:r>
            <a:r>
              <a:rPr lang="en-GB" baseline="0" dirty="0" err="1"/>
              <a:t>mit</a:t>
            </a:r>
            <a:r>
              <a:rPr lang="en-GB" baseline="0" dirty="0"/>
              <a:t> </a:t>
            </a:r>
            <a:r>
              <a:rPr lang="en-GB" baseline="0" dirty="0" err="1"/>
              <a:t>wesentlich</a:t>
            </a:r>
            <a:r>
              <a:rPr lang="en-GB" baseline="0" dirty="0"/>
              <a:t> </a:t>
            </a:r>
            <a:r>
              <a:rPr lang="en-GB" baseline="0" dirty="0" err="1"/>
              <a:t>mehr</a:t>
            </a:r>
            <a:r>
              <a:rPr lang="en-GB" baseline="0" dirty="0"/>
              <a:t> </a:t>
            </a:r>
            <a:r>
              <a:rPr lang="en-GB" baseline="0" dirty="0" err="1"/>
              <a:t>Aufwand</a:t>
            </a:r>
            <a:r>
              <a:rPr lang="en-GB" baseline="0" dirty="0"/>
              <a:t> </a:t>
            </a:r>
            <a:r>
              <a:rPr lang="en-GB" baseline="0" dirty="0" err="1"/>
              <a:t>verbunden</a:t>
            </a:r>
            <a:r>
              <a:rPr lang="en-GB" baseline="0" dirty="0"/>
              <a:t> </a:t>
            </a:r>
            <a:r>
              <a:rPr lang="en-GB" baseline="0" dirty="0" err="1"/>
              <a:t>sind</a:t>
            </a:r>
            <a:r>
              <a:rPr lang="en-GB" baseline="0" dirty="0"/>
              <a:t>.</a:t>
            </a:r>
          </a:p>
        </p:txBody>
      </p:sp>
      <p:sp>
        <p:nvSpPr>
          <p:cNvPr id="167" name="Google Shape;167;ga51a339e10_2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62B2BE6-1125-8C1F-C258-A66B0A09C54A}"/>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1A7C37B-070D-1FB9-8916-4A6B4C5287A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8D1FBF1-9659-128F-C72A-9A7A6405ACCE}"/>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1370BC95-7AE2-04B3-C9CF-3B8D6248C3DB}"/>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BC6EAEB-6D0B-C430-776B-A1953BB7694F}"/>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B30FE55-AF17-6DEF-2776-29EA53D55A7F}"/>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BAE4C8A-6E4C-DF61-D3B5-0EA3623F8FF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1A4A788-D71D-2B83-B4B2-B093A982D74D}"/>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B9C544-7C1E-151F-E6BB-1CB90926CFDD}"/>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5E5EDEF-198E-B383-E6FD-4560D1D93BFE}"/>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F962C472-3086-F445-AFE2-9AA786C6240B}"/>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A06938-C8D8-5AC7-87C6-11B4443DA20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BE1D79C-69C9-4DF8-95EF-DFCCBD83E168}"/>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37A2956-9C35-7FC5-23EE-F9C6570AE6C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A3BE988-9E14-8D31-BB70-B22E5613D216}"/>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A9AE3220-6E3F-7E15-6C83-00D6EC1A434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8C52085-EA77-1B72-F6A3-0654186E099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F8606EA-0EEC-B915-51A7-21BDF240EF5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CC2B32B2-C55B-33D8-0FA8-9416658DC5C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6493D15-B15D-506D-D227-EBAD9D09D105}"/>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D1F8917-DABC-18B0-3B2F-9917EDDE94E4}"/>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E04-7A00-FF8A-4AEB-7EC1917BB6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8EEB61-E257-6DA9-5743-56EB3E5E3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B24C1-71F0-5D99-3497-97704BFC0AA8}"/>
              </a:ext>
            </a:extLst>
          </p:cNvPr>
          <p:cNvSpPr>
            <a:spLocks noGrp="1"/>
          </p:cNvSpPr>
          <p:nvPr>
            <p:ph type="dt" sz="half" idx="10"/>
          </p:nvPr>
        </p:nvSpPr>
        <p:spPr/>
        <p:txBody>
          <a:bodyPr/>
          <a:lstStyle/>
          <a:p>
            <a:fld id="{4BA23CA1-9920-470A-A7BA-ECD9676719E4}" type="datetimeFigureOut">
              <a:rPr lang="en-GB" smtClean="0"/>
              <a:t>02/02/2026</a:t>
            </a:fld>
            <a:endParaRPr lang="en-GB"/>
          </a:p>
        </p:txBody>
      </p:sp>
      <p:sp>
        <p:nvSpPr>
          <p:cNvPr id="5" name="Footer Placeholder 4">
            <a:extLst>
              <a:ext uri="{FF2B5EF4-FFF2-40B4-BE49-F238E27FC236}">
                <a16:creationId xmlns:a16="http://schemas.microsoft.com/office/drawing/2014/main" id="{881C35B0-B4BB-FDD0-1D14-6B650F96C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24FB6-2D14-2AA2-D1C8-914A7A77CF6C}"/>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259992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1" y="274639"/>
            <a:ext cx="10242021" cy="701731"/>
          </a:xfrm>
        </p:spPr>
        <p:txBody>
          <a:bodyPr wrap="square" anchor="t" anchorCtr="0">
            <a:spAutoFit/>
          </a:bodyPr>
          <a:lstStyle/>
          <a:p>
            <a:r>
              <a:rPr lang="en-US"/>
              <a:t>Click to edit Master title style</a:t>
            </a:r>
            <a:endParaRPr lang="nb-NO" dirty="0"/>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1" y="1258528"/>
            <a:ext cx="10242021" cy="5162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38621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lang="en-US"/>
              <a:t>Click to edit Master title style</a:t>
            </a:r>
            <a:endParaRPr/>
          </a:p>
        </p:txBody>
      </p:sp>
      <p:sp>
        <p:nvSpPr>
          <p:cNvPr id="21"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2659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DCBE1-7671-4AFD-A51D-8DE208DE1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Untertitel 2">
            <a:extLst>
              <a:ext uri="{FF2B5EF4-FFF2-40B4-BE49-F238E27FC236}">
                <a16:creationId xmlns:a16="http://schemas.microsoft.com/office/drawing/2014/main" id="{55C330D4-1347-79AC-8667-B8F0CD49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umsplatzhalter 3">
            <a:extLst>
              <a:ext uri="{FF2B5EF4-FFF2-40B4-BE49-F238E27FC236}">
                <a16:creationId xmlns:a16="http://schemas.microsoft.com/office/drawing/2014/main" id="{856F3DAC-EC76-DCD8-31D5-CE8AC460301C}"/>
              </a:ext>
            </a:extLst>
          </p:cNvPr>
          <p:cNvSpPr>
            <a:spLocks noGrp="1"/>
          </p:cNvSpPr>
          <p:nvPr>
            <p:ph type="dt" sz="half" idx="10"/>
          </p:nvPr>
        </p:nvSpPr>
        <p:spPr/>
        <p:txBody>
          <a:bodyPr/>
          <a:lstStyle/>
          <a:p>
            <a:fld id="{6D1D4FB9-A9C7-4743-80DA-CDBE55C414FF}" type="datetimeFigureOut">
              <a:rPr lang="de-DE" smtClean="0"/>
              <a:t>02.02.2026</a:t>
            </a:fld>
            <a:endParaRPr lang="de-DE"/>
          </a:p>
        </p:txBody>
      </p:sp>
      <p:sp>
        <p:nvSpPr>
          <p:cNvPr id="5" name="Fußzeilenplatzhalter 4">
            <a:extLst>
              <a:ext uri="{FF2B5EF4-FFF2-40B4-BE49-F238E27FC236}">
                <a16:creationId xmlns:a16="http://schemas.microsoft.com/office/drawing/2014/main" id="{2B076912-390E-E9A1-7446-C732E09AD2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2E4F3C-F7CA-F875-2C7E-D84B6FCC8AD5}"/>
              </a:ext>
            </a:extLst>
          </p:cNvPr>
          <p:cNvSpPr>
            <a:spLocks noGrp="1"/>
          </p:cNvSpPr>
          <p:nvPr>
            <p:ph type="sldNum" sz="quarter" idx="12"/>
          </p:nvPr>
        </p:nvSpPr>
        <p:spPr/>
        <p:txBody>
          <a:bodyPr/>
          <a:lstStyle/>
          <a:p>
            <a:fld id="{B85F91EE-824B-4D74-80CF-867EFB929C89}" type="slidenum">
              <a:rPr lang="de-DE" smtClean="0"/>
              <a:t>‹#›</a:t>
            </a:fld>
            <a:endParaRPr lang="de-DE"/>
          </a:p>
        </p:txBody>
      </p:sp>
    </p:spTree>
    <p:extLst>
      <p:ext uri="{BB962C8B-B14F-4D97-AF65-F5344CB8AC3E}">
        <p14:creationId xmlns:p14="http://schemas.microsoft.com/office/powerpoint/2010/main" val="3650786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grpSp>
        <p:nvGrpSpPr>
          <p:cNvPr id="2" name="Group 1">
            <a:extLst>
              <a:ext uri="{FF2B5EF4-FFF2-40B4-BE49-F238E27FC236}">
                <a16:creationId xmlns:a16="http://schemas.microsoft.com/office/drawing/2014/main" id="{CEAB1C56-819A-4478-E7CD-999DAE3A6A81}"/>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66D67D7D-9BCC-C68B-D479-78ECC08FF1A4}"/>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9DE1D48-C10D-54C2-5E9C-1077FEF7BBB0}"/>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634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39636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CE34E40D-B55C-727F-7B9C-AD47002EB46D}"/>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4726C4F-EA33-B870-FB01-CDD6C861AD7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45ECE51-C9BC-1FBC-DC7E-83F2BF33F42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A345BD88-FD11-11F8-9C2C-EE091B3C06C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676BFBBB-B7A9-F10D-DEFD-66DE9C6DBDA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98DB236-2B7C-E822-C125-206C56E19BA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6C55C438-9B47-E489-DB5E-D780185F725A}"/>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2380ACE9-03BD-D5DF-9571-4FABEDF6FBD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D7DC830-DE7F-8625-1985-8014485D152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6FE9371E-03D3-3AB4-1FA6-954E7AA7BFEE}"/>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EA3DCF5C-9B81-732C-D5E4-296DC4EAAA5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C49586C-1935-392A-D718-07A5DF5CCE0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707CCBDF-1983-F1EA-AE26-11EEF968F16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554B12F-735E-10B5-39C6-70EE257A6A03}"/>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245CD5F-31FC-3256-B943-5FB300D4B023}"/>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2" name="Group 1">
            <a:extLst>
              <a:ext uri="{FF2B5EF4-FFF2-40B4-BE49-F238E27FC236}">
                <a16:creationId xmlns:a16="http://schemas.microsoft.com/office/drawing/2014/main" id="{DF3DD99C-C416-6548-39FE-72DAF2875A0F}"/>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2569D17-3895-C549-91EF-A9FBD01CA876}"/>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AFCC547-7C84-530B-61CC-A443D4B5D461}"/>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grpSp>
        <p:nvGrpSpPr>
          <p:cNvPr id="4" name="Group 3">
            <a:extLst>
              <a:ext uri="{FF2B5EF4-FFF2-40B4-BE49-F238E27FC236}">
                <a16:creationId xmlns:a16="http://schemas.microsoft.com/office/drawing/2014/main" id="{AD79A539-DAD4-F4F6-5C7E-84F60266EDB1}"/>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DCD730B-A608-81EA-A8C0-B666973F05C4}"/>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2AF4FA72-3989-8E61-EDE9-99A6683F1381}"/>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4" name="Group 3">
            <a:extLst>
              <a:ext uri="{FF2B5EF4-FFF2-40B4-BE49-F238E27FC236}">
                <a16:creationId xmlns:a16="http://schemas.microsoft.com/office/drawing/2014/main" id="{4DFB4160-8B69-0D55-19C7-F36D8C063EE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A68BBBEC-E598-68FB-9133-1AACB561BBCE}"/>
                </a:ext>
              </a:extLst>
            </p:cNvPr>
            <p:cNvPicPr>
              <a:picLocks noChangeAspect="1"/>
            </p:cNvPicPr>
            <p:nvPr/>
          </p:nvPicPr>
          <p:blipFill>
            <a:blip r:embed="rId2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2EF63B75-8B50-037B-609D-9A14922DB0C6}"/>
                </a:ext>
              </a:extLst>
            </p:cNvPr>
            <p:cNvPicPr>
              <a:picLocks noChangeAspect="1"/>
            </p:cNvPicPr>
            <p:nvPr/>
          </p:nvPicPr>
          <p:blipFill>
            <a:blip r:embed="rId2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 id="2147483761" r:id="rId20"/>
    <p:sldLayoutId id="2147483762" r:id="rId21"/>
    <p:sldLayoutId id="2147483763" r:id="rId22"/>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nisa.europa.eu/publications/cyber-security-culture-in-organisations"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JG698U2Mvo" TargetMode="Externa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ubNF9QNEQLA&amp;t=2s" TargetMode="External"/><Relationship Id="rId2" Type="http://schemas.openxmlformats.org/officeDocument/2006/relationships/slideLayout" Target="../slideLayouts/slideLayout3.xml"/><Relationship Id="rId1" Type="http://schemas.openxmlformats.org/officeDocument/2006/relationships/video" Target="https://www.youtube.com/embed/LRFMuGBP15U?feature=oembed"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hAuUtDQIkn0?feature=oembed"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64.emf"/><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diagramLayout" Target="../diagrams/layout2.xml"/><Relationship Id="rId7" Type="http://schemas.openxmlformats.org/officeDocument/2006/relationships/image" Target="../media/image73.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6.svg"/><Relationship Id="rId4" Type="http://schemas.openxmlformats.org/officeDocument/2006/relationships/diagramQuickStyle" Target="../diagrams/quickStyle2.xml"/><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video" Target="NULL" TargetMode="External"/><Relationship Id="rId7" Type="http://schemas.openxmlformats.org/officeDocument/2006/relationships/slideLayout" Target="../slideLayouts/slideLayout17.xml"/><Relationship Id="rId2" Type="http://schemas.openxmlformats.org/officeDocument/2006/relationships/tags" Target="../tags/tag1.xml"/><Relationship Id="rId1" Type="http://schemas.openxmlformats.org/officeDocument/2006/relationships/customXml" Target="../../customXml/item1.xml"/><Relationship Id="rId6" Type="http://schemas.microsoft.com/office/2007/relationships/media" Target="../media/media1.mp4"/><Relationship Id="rId11" Type="http://schemas.openxmlformats.org/officeDocument/2006/relationships/image" Target="../media/image94.png"/><Relationship Id="rId5" Type="http://schemas.openxmlformats.org/officeDocument/2006/relationships/tags" Target="../tags/tag2.xml"/><Relationship Id="rId10" Type="http://schemas.openxmlformats.org/officeDocument/2006/relationships/hyperlink" Target="https://www.sw-engineering-candies.com/blog-1/how-good-i-really-am-as-developer--the-dunning-kruger-effect-in-software-engineering" TargetMode="External"/><Relationship Id="rId4" Type="http://schemas.openxmlformats.org/officeDocument/2006/relationships/customXml" Target="../../customXml/item4.xml"/><Relationship Id="rId9" Type="http://schemas.openxmlformats.org/officeDocument/2006/relationships/image" Target="../media/image93.jp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nisa.europa.eu/publications/european-cybersecurity-skills-framework-ecsf"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843510" cy="2579052"/>
          </a:xfrm>
        </p:spPr>
        <p:txBody>
          <a:bodyPr>
            <a:noAutofit/>
          </a:bodyPr>
          <a:lstStyle/>
          <a:p>
            <a:r>
              <a:rPr lang="en-US" sz="4800" dirty="0"/>
              <a:t>Topic1 – Introduction to Human Factors in Cybersecurity</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n-US" dirty="0"/>
              <a:t>Presentation by: </a:t>
            </a:r>
          </a:p>
          <a:p>
            <a:r>
              <a:rPr lang="en-US" dirty="0"/>
              <a:t>Ricardo G. Lugo</a:t>
            </a:r>
          </a:p>
        </p:txBody>
      </p:sp>
      <p:pic>
        <p:nvPicPr>
          <p:cNvPr id="11" name="Picture Placeholder 10" descr="A screenshot of a computer training">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0A1CD-B794-68DD-6B48-7553E6E59FB5}"/>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93CF86D1-08F2-955C-2CF3-758CFF9B7546}"/>
              </a:ext>
            </a:extLst>
          </p:cNvPr>
          <p:cNvSpPr>
            <a:spLocks noGrp="1"/>
          </p:cNvSpPr>
          <p:nvPr>
            <p:ph type="subTitle" idx="1"/>
          </p:nvPr>
        </p:nvSpPr>
        <p:spPr/>
        <p:txBody>
          <a:bodyPr/>
          <a:lstStyle/>
          <a:p>
            <a:endParaRPr lang="en-GB"/>
          </a:p>
        </p:txBody>
      </p:sp>
      <p:sp>
        <p:nvSpPr>
          <p:cNvPr id="7" name="Picture Placeholder 6">
            <a:extLst>
              <a:ext uri="{FF2B5EF4-FFF2-40B4-BE49-F238E27FC236}">
                <a16:creationId xmlns:a16="http://schemas.microsoft.com/office/drawing/2014/main" id="{153A8BA7-3C00-A121-E7DE-05B6DBFB7A4B}"/>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1E9333D1-C2E1-2F66-5779-78E7C0718BDB}"/>
              </a:ext>
            </a:extLst>
          </p:cNvPr>
          <p:cNvSpPr>
            <a:spLocks noGrp="1"/>
          </p:cNvSpPr>
          <p:nvPr>
            <p:ph type="body" sz="quarter" idx="12"/>
          </p:nvPr>
        </p:nvSpPr>
        <p:spPr/>
        <p:txBody>
          <a:bodyPr>
            <a:normAutofit/>
          </a:bodyPr>
          <a:lstStyle/>
          <a:p>
            <a:r>
              <a:rPr lang="en-GB" dirty="0">
                <a:hlinkClick r:id="rId2"/>
              </a:rPr>
              <a:t>https://www.enisa.europa.eu/publications/cyber-security-culture-in-organisations</a:t>
            </a:r>
            <a:r>
              <a:rPr lang="en-GB" dirty="0"/>
              <a:t> </a:t>
            </a:r>
          </a:p>
        </p:txBody>
      </p:sp>
      <p:pic>
        <p:nvPicPr>
          <p:cNvPr id="5" name="Picture 4">
            <a:extLst>
              <a:ext uri="{FF2B5EF4-FFF2-40B4-BE49-F238E27FC236}">
                <a16:creationId xmlns:a16="http://schemas.microsoft.com/office/drawing/2014/main" id="{C6F085E0-7CBA-F3D8-612F-C609840ED28E}"/>
              </a:ext>
            </a:extLst>
          </p:cNvPr>
          <p:cNvPicPr>
            <a:picLocks noChangeAspect="1"/>
          </p:cNvPicPr>
          <p:nvPr/>
        </p:nvPicPr>
        <p:blipFill>
          <a:blip r:embed="rId3"/>
          <a:stretch>
            <a:fillRect/>
          </a:stretch>
        </p:blipFill>
        <p:spPr>
          <a:xfrm>
            <a:off x="1129552" y="361637"/>
            <a:ext cx="10748929" cy="4763528"/>
          </a:xfrm>
          <a:prstGeom prst="rect">
            <a:avLst/>
          </a:prstGeom>
        </p:spPr>
      </p:pic>
    </p:spTree>
    <p:extLst>
      <p:ext uri="{BB962C8B-B14F-4D97-AF65-F5344CB8AC3E}">
        <p14:creationId xmlns:p14="http://schemas.microsoft.com/office/powerpoint/2010/main" val="194074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D566-617B-3E9A-A39A-FE8D4FEEB0E7}"/>
              </a:ext>
            </a:extLst>
          </p:cNvPr>
          <p:cNvSpPr>
            <a:spLocks noGrp="1"/>
          </p:cNvSpPr>
          <p:nvPr>
            <p:ph type="ctrTitle"/>
          </p:nvPr>
        </p:nvSpPr>
        <p:spPr>
          <a:xfrm>
            <a:off x="337457" y="151342"/>
            <a:ext cx="11683069" cy="667282"/>
          </a:xfrm>
        </p:spPr>
        <p:txBody>
          <a:bodyPr>
            <a:normAutofit/>
          </a:bodyPr>
          <a:lstStyle/>
          <a:p>
            <a:r>
              <a:rPr lang="nb-NO" dirty="0"/>
              <a:t>Maybe we need a common language</a:t>
            </a:r>
            <a:endParaRPr lang="en-GB" dirty="0"/>
          </a:p>
        </p:txBody>
      </p:sp>
      <p:sp>
        <p:nvSpPr>
          <p:cNvPr id="4" name="Subtitle 3">
            <a:extLst>
              <a:ext uri="{FF2B5EF4-FFF2-40B4-BE49-F238E27FC236}">
                <a16:creationId xmlns:a16="http://schemas.microsoft.com/office/drawing/2014/main" id="{612A36E2-A97F-D219-8E6B-2BDCDA8D12BD}"/>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256C3811-E67D-701B-1E14-5E4AFCAD4CD3}"/>
              </a:ext>
            </a:extLst>
          </p:cNvPr>
          <p:cNvSpPr>
            <a:spLocks noGrp="1"/>
          </p:cNvSpPr>
          <p:nvPr>
            <p:ph type="body" sz="quarter" idx="12"/>
          </p:nvPr>
        </p:nvSpPr>
        <p:spPr/>
        <p:txBody>
          <a:bodyPr/>
          <a:lstStyle/>
          <a:p>
            <a:endParaRPr lang="en-GB"/>
          </a:p>
        </p:txBody>
      </p:sp>
      <p:pic>
        <p:nvPicPr>
          <p:cNvPr id="8" name="Picture 7">
            <a:extLst>
              <a:ext uri="{FF2B5EF4-FFF2-40B4-BE49-F238E27FC236}">
                <a16:creationId xmlns:a16="http://schemas.microsoft.com/office/drawing/2014/main" id="{684CD00C-E8D6-0B0A-0191-1CA47226AA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26" y="886108"/>
            <a:ext cx="5689296" cy="5032375"/>
          </a:xfrm>
          <a:prstGeom prst="rect">
            <a:avLst/>
          </a:prstGeom>
        </p:spPr>
      </p:pic>
      <p:pic>
        <p:nvPicPr>
          <p:cNvPr id="10" name="Picture 9">
            <a:extLst>
              <a:ext uri="{FF2B5EF4-FFF2-40B4-BE49-F238E27FC236}">
                <a16:creationId xmlns:a16="http://schemas.microsoft.com/office/drawing/2014/main" id="{987703FB-FE9F-B992-322E-A2C6182BC421}"/>
              </a:ext>
            </a:extLst>
          </p:cNvPr>
          <p:cNvPicPr>
            <a:picLocks noChangeAspect="1"/>
          </p:cNvPicPr>
          <p:nvPr/>
        </p:nvPicPr>
        <p:blipFill>
          <a:blip r:embed="rId3"/>
          <a:stretch>
            <a:fillRect/>
          </a:stretch>
        </p:blipFill>
        <p:spPr>
          <a:xfrm>
            <a:off x="5914150" y="729143"/>
            <a:ext cx="6201640" cy="1771897"/>
          </a:xfrm>
          <a:prstGeom prst="rect">
            <a:avLst/>
          </a:prstGeom>
        </p:spPr>
      </p:pic>
      <p:pic>
        <p:nvPicPr>
          <p:cNvPr id="12" name="Picture 11">
            <a:extLst>
              <a:ext uri="{FF2B5EF4-FFF2-40B4-BE49-F238E27FC236}">
                <a16:creationId xmlns:a16="http://schemas.microsoft.com/office/drawing/2014/main" id="{F5AB2B52-F5B4-AE84-36E0-EFD21CCA3D29}"/>
              </a:ext>
            </a:extLst>
          </p:cNvPr>
          <p:cNvPicPr>
            <a:picLocks noChangeAspect="1"/>
          </p:cNvPicPr>
          <p:nvPr/>
        </p:nvPicPr>
        <p:blipFill>
          <a:blip r:embed="rId4"/>
          <a:stretch>
            <a:fillRect/>
          </a:stretch>
        </p:blipFill>
        <p:spPr>
          <a:xfrm>
            <a:off x="5914150" y="1331612"/>
            <a:ext cx="6125430" cy="2267266"/>
          </a:xfrm>
          <a:prstGeom prst="rect">
            <a:avLst/>
          </a:prstGeom>
        </p:spPr>
      </p:pic>
      <p:pic>
        <p:nvPicPr>
          <p:cNvPr id="14" name="Picture 13">
            <a:extLst>
              <a:ext uri="{FF2B5EF4-FFF2-40B4-BE49-F238E27FC236}">
                <a16:creationId xmlns:a16="http://schemas.microsoft.com/office/drawing/2014/main" id="{3FF0A802-44F1-F40D-8938-685CAB39D93F}"/>
              </a:ext>
            </a:extLst>
          </p:cNvPr>
          <p:cNvPicPr>
            <a:picLocks noChangeAspect="1"/>
          </p:cNvPicPr>
          <p:nvPr/>
        </p:nvPicPr>
        <p:blipFill>
          <a:blip r:embed="rId5"/>
          <a:stretch>
            <a:fillRect/>
          </a:stretch>
        </p:blipFill>
        <p:spPr>
          <a:xfrm>
            <a:off x="5914150" y="2204802"/>
            <a:ext cx="6030167" cy="1324160"/>
          </a:xfrm>
          <a:prstGeom prst="rect">
            <a:avLst/>
          </a:prstGeom>
        </p:spPr>
      </p:pic>
      <p:pic>
        <p:nvPicPr>
          <p:cNvPr id="16" name="Picture 15">
            <a:extLst>
              <a:ext uri="{FF2B5EF4-FFF2-40B4-BE49-F238E27FC236}">
                <a16:creationId xmlns:a16="http://schemas.microsoft.com/office/drawing/2014/main" id="{D1C846F6-E732-E03D-D4D5-59A9399ACD38}"/>
              </a:ext>
            </a:extLst>
          </p:cNvPr>
          <p:cNvPicPr>
            <a:picLocks noChangeAspect="1"/>
          </p:cNvPicPr>
          <p:nvPr/>
        </p:nvPicPr>
        <p:blipFill>
          <a:blip r:embed="rId6"/>
          <a:stretch>
            <a:fillRect/>
          </a:stretch>
        </p:blipFill>
        <p:spPr>
          <a:xfrm>
            <a:off x="5914150" y="2773765"/>
            <a:ext cx="6325483" cy="1648055"/>
          </a:xfrm>
          <a:prstGeom prst="rect">
            <a:avLst/>
          </a:prstGeom>
        </p:spPr>
      </p:pic>
      <p:pic>
        <p:nvPicPr>
          <p:cNvPr id="18" name="Picture 17">
            <a:extLst>
              <a:ext uri="{FF2B5EF4-FFF2-40B4-BE49-F238E27FC236}">
                <a16:creationId xmlns:a16="http://schemas.microsoft.com/office/drawing/2014/main" id="{B8320E44-4037-BF7C-124C-2E83A1043A7C}"/>
              </a:ext>
            </a:extLst>
          </p:cNvPr>
          <p:cNvPicPr>
            <a:picLocks noChangeAspect="1"/>
          </p:cNvPicPr>
          <p:nvPr/>
        </p:nvPicPr>
        <p:blipFill>
          <a:blip r:embed="rId7"/>
          <a:stretch>
            <a:fillRect/>
          </a:stretch>
        </p:blipFill>
        <p:spPr>
          <a:xfrm>
            <a:off x="5914150" y="3764762"/>
            <a:ext cx="6516009" cy="800212"/>
          </a:xfrm>
          <a:prstGeom prst="rect">
            <a:avLst/>
          </a:prstGeom>
        </p:spPr>
      </p:pic>
      <p:pic>
        <p:nvPicPr>
          <p:cNvPr id="22" name="Picture 21">
            <a:extLst>
              <a:ext uri="{FF2B5EF4-FFF2-40B4-BE49-F238E27FC236}">
                <a16:creationId xmlns:a16="http://schemas.microsoft.com/office/drawing/2014/main" id="{95E2FEC4-F652-601B-B2EB-89CEFC8CA29F}"/>
              </a:ext>
            </a:extLst>
          </p:cNvPr>
          <p:cNvPicPr>
            <a:picLocks noChangeAspect="1"/>
          </p:cNvPicPr>
          <p:nvPr/>
        </p:nvPicPr>
        <p:blipFill>
          <a:blip r:embed="rId8"/>
          <a:stretch>
            <a:fillRect/>
          </a:stretch>
        </p:blipFill>
        <p:spPr>
          <a:xfrm>
            <a:off x="5914150" y="4519959"/>
            <a:ext cx="6211167" cy="857370"/>
          </a:xfrm>
          <a:prstGeom prst="rect">
            <a:avLst/>
          </a:prstGeom>
        </p:spPr>
      </p:pic>
    </p:spTree>
    <p:extLst>
      <p:ext uri="{BB962C8B-B14F-4D97-AF65-F5344CB8AC3E}">
        <p14:creationId xmlns:p14="http://schemas.microsoft.com/office/powerpoint/2010/main" val="1742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402771" y="198414"/>
            <a:ext cx="11200579" cy="714149"/>
          </a:xfrm>
        </p:spPr>
        <p:txBody>
          <a:bodyPr>
            <a:normAutofit/>
          </a:bodyPr>
          <a:lstStyle/>
          <a:p>
            <a:r>
              <a:rPr lang="nb-NO" sz="3200" dirty="0">
                <a:solidFill>
                  <a:schemeClr val="accent1"/>
                </a:solidFill>
                <a:latin typeface="Helvetica Neue" charset="0"/>
                <a:ea typeface="Helvetica Neue" charset="0"/>
                <a:cs typeface="Helvetica Neue" charset="0"/>
              </a:rPr>
              <a:t>Reading </a:t>
            </a:r>
            <a:r>
              <a:rPr lang="nb-NO" sz="3200" dirty="0" err="1">
                <a:solidFill>
                  <a:schemeClr val="accent1"/>
                </a:solidFill>
                <a:latin typeface="Helvetica Neue" charset="0"/>
                <a:ea typeface="Helvetica Neue" charset="0"/>
                <a:cs typeface="Helvetica Neue" charset="0"/>
              </a:rPr>
              <a:t>recommendation</a:t>
            </a:r>
            <a:endParaRPr lang="en-US" sz="3200" dirty="0">
              <a:solidFill>
                <a:schemeClr val="accent1"/>
              </a:solidFill>
            </a:endParaRPr>
          </a:p>
        </p:txBody>
      </p:sp>
      <p:sp>
        <p:nvSpPr>
          <p:cNvPr id="3" name="TekstSylinder 2"/>
          <p:cNvSpPr txBox="1"/>
          <p:nvPr/>
        </p:nvSpPr>
        <p:spPr>
          <a:xfrm>
            <a:off x="588649" y="3613666"/>
            <a:ext cx="42793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detailed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report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about</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behavioural</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aspects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of cybersecurity,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current</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practice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scientific</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background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ways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improve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cybersecurity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culture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in an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organization</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9242" y="1389364"/>
            <a:ext cx="2778967" cy="208422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32900" y="1190984"/>
            <a:ext cx="6231727" cy="1719097"/>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4837464" y="3065570"/>
            <a:ext cx="6096000" cy="3600986"/>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chemeClr val="bg1"/>
                </a:solidFill>
                <a:effectLst/>
                <a:uLnTx/>
                <a:uFillTx/>
                <a:latin typeface="Calibri" charset="0"/>
                <a:ea typeface="+mn-ea"/>
                <a:cs typeface="+mn-cs"/>
              </a:rPr>
              <a:t>The European Union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Agency</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for Network and Information Security (ENISA) is 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centre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of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network</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and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information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security</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expertise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for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EU,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its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member</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states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private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sector</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and EU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citizens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ENISA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works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with</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these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groups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to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develop</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advice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and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recommendations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good</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practice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in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information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security</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It assists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member</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states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in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implementing</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relevant EU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legislation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and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works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to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improve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resilience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of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Europe’s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critical</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information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infrastructure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and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networks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ENISA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seeks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to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enhance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existing</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expertise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in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member</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states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by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supporting</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development</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of cross-border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communities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committed</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to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improving</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network</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and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information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security</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throughout</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the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EU. More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information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about</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ENISA and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its</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work</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can</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be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found</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t>
            </a:r>
            <a:r>
              <a:rPr kumimoji="0" lang="nb-NO" sz="1600" b="1" i="0" u="none" strike="noStrike" kern="1200" cap="none" spc="0" normalizeH="0" baseline="0" noProof="0" dirty="0" err="1">
                <a:ln>
                  <a:noFill/>
                </a:ln>
                <a:solidFill>
                  <a:schemeClr val="bg1"/>
                </a:solidFill>
                <a:effectLst/>
                <a:uLnTx/>
                <a:uFillTx/>
                <a:latin typeface="Calibri" charset="0"/>
                <a:ea typeface="+mn-ea"/>
                <a:cs typeface="+mn-cs"/>
              </a:rPr>
              <a:t>www.enisa.europa.eu</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endPar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39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6145781" y="3654510"/>
            <a:ext cx="1297756" cy="179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kstSylinder 10"/>
          <p:cNvSpPr txBox="1"/>
          <p:nvPr/>
        </p:nvSpPr>
        <p:spPr>
          <a:xfrm>
            <a:off x="6096000" y="1228397"/>
            <a:ext cx="5615237"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rPr>
              <a:t>Management and </a:t>
            </a:r>
            <a:r>
              <a:rPr kumimoji="0" lang="nb-NO" sz="1600" b="1" i="0" u="sng" strike="noStrike" kern="1200" cap="none" spc="0" normalizeH="0" baseline="0" noProof="0" dirty="0" err="1">
                <a:ln>
                  <a:noFill/>
                </a:ln>
                <a:solidFill>
                  <a:schemeClr val="bg1"/>
                </a:solidFill>
                <a:effectLst/>
                <a:uLnTx/>
                <a:uFillTx/>
                <a:latin typeface="Aptos" panose="02110004020202020204"/>
                <a:ea typeface="+mn-ea"/>
                <a:cs typeface="+mn-cs"/>
              </a:rPr>
              <a:t>organisational</a:t>
            </a:r>
            <a:r>
              <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1" i="0" u="sng" strike="noStrike" kern="1200" cap="none" spc="0" normalizeH="0" baseline="0" noProof="0" dirty="0" err="1">
                <a:ln>
                  <a:noFill/>
                </a:ln>
                <a:solidFill>
                  <a:schemeClr val="bg1"/>
                </a:solidFill>
                <a:effectLst/>
                <a:uLnTx/>
                <a:uFillTx/>
                <a:latin typeface="Aptos" panose="02110004020202020204"/>
                <a:ea typeface="+mn-ea"/>
                <a:cs typeface="+mn-cs"/>
              </a:rPr>
              <a:t>leadership</a:t>
            </a:r>
            <a:endPar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Take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responsibility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Decide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which</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risks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want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manage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commit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resources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required</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This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includes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cost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buying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equipment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and services,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but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more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important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total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cost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of operating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those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measures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time staff have to spend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time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effort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required</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change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insecure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behaviours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into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ones</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business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that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be lost as 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result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of staff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following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policies</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building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skills different parts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organisation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need</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Lead by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example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always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follow</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policies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you</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are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high-value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target)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commit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portion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your</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time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work</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with</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specialists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and staff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finding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workable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solutions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in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your</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areas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expertise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(e.g.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operations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finance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marketing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Manage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your</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organisation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help</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The report has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found</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that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effective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management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security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can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draw</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knowledge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tools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from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safety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Similarly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Human Resources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can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assist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with</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design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incentives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and KPIs,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helping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identify</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staff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who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are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interested</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in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acquiring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new</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skills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take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extra</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responsibilities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Communications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marketing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can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help</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improve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effectiveness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of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awareness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materials. Leveraging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your</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own</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resources</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breaking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down silos 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solve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problems is a management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task</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p>
        </p:txBody>
      </p:sp>
      <p:sp>
        <p:nvSpPr>
          <p:cNvPr id="2" name="Tittel 1"/>
          <p:cNvSpPr>
            <a:spLocks noGrp="1"/>
          </p:cNvSpPr>
          <p:nvPr>
            <p:ph type="ctrTitle"/>
          </p:nvPr>
        </p:nvSpPr>
        <p:spPr>
          <a:xfrm>
            <a:off x="308658" y="325133"/>
            <a:ext cx="11574684" cy="790055"/>
          </a:xfrm>
        </p:spPr>
        <p:txBody>
          <a:bodyPr>
            <a:normAutofit/>
          </a:bodyPr>
          <a:lstStyle/>
          <a:p>
            <a:r>
              <a:rPr lang="nb-NO" sz="3200" dirty="0" err="1">
                <a:solidFill>
                  <a:schemeClr val="accent1"/>
                </a:solidFill>
                <a:latin typeface="Helvetica Neue" charset="0"/>
                <a:ea typeface="Helvetica Neue" charset="0"/>
                <a:cs typeface="Helvetica Neue" charset="0"/>
              </a:rPr>
              <a:t>Recommendations</a:t>
            </a:r>
            <a:r>
              <a:rPr lang="nb-NO" sz="3200" dirty="0">
                <a:solidFill>
                  <a:schemeClr val="accent1"/>
                </a:solidFill>
                <a:latin typeface="Helvetica Neue" charset="0"/>
                <a:ea typeface="Helvetica Neue" charset="0"/>
                <a:cs typeface="Helvetica Neue" charset="0"/>
              </a:rPr>
              <a:t> for </a:t>
            </a:r>
            <a:r>
              <a:rPr lang="nb-NO" sz="3200" dirty="0" err="1">
                <a:solidFill>
                  <a:schemeClr val="accent1"/>
                </a:solidFill>
                <a:latin typeface="Helvetica Neue" charset="0"/>
                <a:ea typeface="Helvetica Neue" charset="0"/>
                <a:cs typeface="Helvetica Neue" charset="0"/>
              </a:rPr>
              <a:t>specific</a:t>
            </a:r>
            <a:r>
              <a:rPr lang="nb-NO" sz="3200" dirty="0">
                <a:solidFill>
                  <a:schemeClr val="accent1"/>
                </a:solidFill>
                <a:latin typeface="Helvetica Neue" charset="0"/>
                <a:ea typeface="Helvetica Neue" charset="0"/>
                <a:cs typeface="Helvetica Neue" charset="0"/>
              </a:rPr>
              <a:t> </a:t>
            </a:r>
            <a:r>
              <a:rPr lang="nb-NO" sz="3200" dirty="0" err="1">
                <a:solidFill>
                  <a:schemeClr val="accent1"/>
                </a:solidFill>
                <a:latin typeface="Helvetica Neue" charset="0"/>
                <a:ea typeface="Helvetica Neue" charset="0"/>
                <a:cs typeface="Helvetica Neue" charset="0"/>
              </a:rPr>
              <a:t>groups</a:t>
            </a:r>
            <a:endParaRPr lang="en-US" sz="3200" dirty="0">
              <a:solidFill>
                <a:schemeClr val="accent1"/>
              </a:solidFill>
            </a:endParaRPr>
          </a:p>
        </p:txBody>
      </p:sp>
      <p:sp>
        <p:nvSpPr>
          <p:cNvPr id="3" name="TekstSylinder 2"/>
          <p:cNvSpPr txBox="1"/>
          <p:nvPr/>
        </p:nvSpPr>
        <p:spPr>
          <a:xfrm>
            <a:off x="308658" y="1228397"/>
            <a:ext cx="5209826"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rPr>
              <a:t>Policy Makers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Ensure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responsibilities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are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assigned</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those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who</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have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capability</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discharge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those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responsibilities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Signpost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trustworthy</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competence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 e.g.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where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look</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for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guidance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on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specific</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issues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Promoting</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collaboration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trust-</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building</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within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across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organisation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promote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respect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ban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disrespectful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language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about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stakeholders</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Support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development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use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of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evidence-based</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metrics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measures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assess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cybersecurity skills,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knowledge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organisational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culture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Encourage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support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collaboration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between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technical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social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behavioural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domain</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experts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in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tackling</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cybersecurity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behaviours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Don’t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assume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that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awareness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of 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threat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will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lead 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protective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action! Citizens (and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workers</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also</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need</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skills 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avoid</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threat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and an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understanding</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that</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doing</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so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will</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be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effective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484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6668069" y="4815680"/>
            <a:ext cx="3021736"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ktangel 19"/>
          <p:cNvSpPr/>
          <p:nvPr/>
        </p:nvSpPr>
        <p:spPr>
          <a:xfrm>
            <a:off x="6668068" y="3471394"/>
            <a:ext cx="2738201"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ktangel 11"/>
          <p:cNvSpPr/>
          <p:nvPr/>
        </p:nvSpPr>
        <p:spPr>
          <a:xfrm>
            <a:off x="661655" y="2937932"/>
            <a:ext cx="1975219"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ktangel 18"/>
          <p:cNvSpPr/>
          <p:nvPr/>
        </p:nvSpPr>
        <p:spPr>
          <a:xfrm>
            <a:off x="661655" y="4952374"/>
            <a:ext cx="2024838"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p:cNvSpPr>
            <a:spLocks noGrp="1"/>
          </p:cNvSpPr>
          <p:nvPr>
            <p:ph type="ctrTitle"/>
          </p:nvPr>
        </p:nvSpPr>
        <p:spPr>
          <a:xfrm>
            <a:off x="52122" y="134317"/>
            <a:ext cx="12100343" cy="763899"/>
          </a:xfrm>
        </p:spPr>
        <p:txBody>
          <a:bodyPr>
            <a:normAutofit/>
          </a:bodyPr>
          <a:lstStyle/>
          <a:p>
            <a:r>
              <a:rPr lang="nb-NO" sz="3200" dirty="0" err="1">
                <a:solidFill>
                  <a:schemeClr val="accent1"/>
                </a:solidFill>
                <a:latin typeface="Helvetica Neue" charset="0"/>
                <a:ea typeface="Helvetica Neue" charset="0"/>
                <a:cs typeface="Helvetica Neue" charset="0"/>
              </a:rPr>
              <a:t>Recommendations</a:t>
            </a:r>
            <a:r>
              <a:rPr lang="nb-NO" sz="3200" dirty="0">
                <a:solidFill>
                  <a:schemeClr val="accent1"/>
                </a:solidFill>
                <a:latin typeface="Helvetica Neue" charset="0"/>
                <a:ea typeface="Helvetica Neue" charset="0"/>
                <a:cs typeface="Helvetica Neue" charset="0"/>
              </a:rPr>
              <a:t> for </a:t>
            </a:r>
            <a:r>
              <a:rPr lang="nb-NO" sz="3200" dirty="0" err="1">
                <a:solidFill>
                  <a:schemeClr val="accent1"/>
                </a:solidFill>
                <a:latin typeface="Helvetica Neue" charset="0"/>
                <a:ea typeface="Helvetica Neue" charset="0"/>
                <a:cs typeface="Helvetica Neue" charset="0"/>
              </a:rPr>
              <a:t>specific</a:t>
            </a:r>
            <a:r>
              <a:rPr lang="nb-NO" sz="3200" dirty="0">
                <a:solidFill>
                  <a:schemeClr val="accent1"/>
                </a:solidFill>
                <a:latin typeface="Helvetica Neue" charset="0"/>
                <a:ea typeface="Helvetica Neue" charset="0"/>
                <a:cs typeface="Helvetica Neue" charset="0"/>
              </a:rPr>
              <a:t> </a:t>
            </a:r>
            <a:r>
              <a:rPr lang="nb-NO" sz="3200" dirty="0" err="1">
                <a:solidFill>
                  <a:schemeClr val="accent1"/>
                </a:solidFill>
                <a:latin typeface="Helvetica Neue" charset="0"/>
                <a:ea typeface="Helvetica Neue" charset="0"/>
                <a:cs typeface="Helvetica Neue" charset="0"/>
              </a:rPr>
              <a:t>groups</a:t>
            </a:r>
            <a:endParaRPr lang="en-US" sz="3200" dirty="0">
              <a:solidFill>
                <a:schemeClr val="accent1"/>
              </a:solidFill>
            </a:endParaRPr>
          </a:p>
        </p:txBody>
      </p:sp>
      <p:sp>
        <p:nvSpPr>
          <p:cNvPr id="15" name="Subtitle 14">
            <a:extLst>
              <a:ext uri="{FF2B5EF4-FFF2-40B4-BE49-F238E27FC236}">
                <a16:creationId xmlns:a16="http://schemas.microsoft.com/office/drawing/2014/main" id="{454E63EC-204F-5817-A1F6-048BF2B389C3}"/>
              </a:ext>
            </a:extLst>
          </p:cNvPr>
          <p:cNvSpPr>
            <a:spLocks noGrp="1"/>
          </p:cNvSpPr>
          <p:nvPr>
            <p:ph type="subTitle" idx="1"/>
          </p:nvPr>
        </p:nvSpPr>
        <p:spPr/>
        <p:txBody>
          <a:bodyPr/>
          <a:lstStyle/>
          <a:p>
            <a:endParaRPr lang="en-GB"/>
          </a:p>
        </p:txBody>
      </p:sp>
      <p:sp>
        <p:nvSpPr>
          <p:cNvPr id="17" name="Text Placeholder 16">
            <a:extLst>
              <a:ext uri="{FF2B5EF4-FFF2-40B4-BE49-F238E27FC236}">
                <a16:creationId xmlns:a16="http://schemas.microsoft.com/office/drawing/2014/main" id="{79D1C5C0-B5CD-FF32-3451-520C4D11AA0E}"/>
              </a:ext>
            </a:extLst>
          </p:cNvPr>
          <p:cNvSpPr>
            <a:spLocks noGrp="1"/>
          </p:cNvSpPr>
          <p:nvPr>
            <p:ph type="body" sz="quarter" idx="12"/>
          </p:nvPr>
        </p:nvSpPr>
        <p:spPr/>
        <p:txBody>
          <a:bodyPr/>
          <a:lstStyle/>
          <a:p>
            <a:endParaRPr lang="en-GB"/>
          </a:p>
        </p:txBody>
      </p:sp>
      <p:sp>
        <p:nvSpPr>
          <p:cNvPr id="3" name="TekstSylinder 2"/>
          <p:cNvSpPr txBox="1"/>
          <p:nvPr/>
        </p:nvSpPr>
        <p:spPr>
          <a:xfrm>
            <a:off x="308658" y="972275"/>
            <a:ext cx="487118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CISO and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specialists</a:t>
            </a:r>
            <a:endPar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Calculate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impact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of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your</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policies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Security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policies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measures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can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only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effective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if</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adopted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used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correctly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ensure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this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CISOs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know</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impact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it has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staff in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daily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business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operations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 so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should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know</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time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effort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compliance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requires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before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putting 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measure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in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place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General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MacArthur’s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dictum ‘Never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give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 order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that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can’t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obeyed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should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framed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hung</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over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their</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desk.</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Be visible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approachable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CISOs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should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cheerleaders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not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policemen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engage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staff,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be visible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approachable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all times. And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build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trust,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listen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negotiate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rather</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than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try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‘stamp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out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non-</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compliance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throttle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innovation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experimentation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soft skills.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CISOs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other</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specialists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acquire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‘soft skills’ to do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this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effectively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programme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developed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by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Ashenden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&amp; Lawrence (2016)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with</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funding by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UK NCSC is 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pioneer</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effort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that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should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be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replicated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become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incorporated</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into</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academic</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professional</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courses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Stop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verbally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bashing</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people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Effective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engagement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trust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require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respect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for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others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profession</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needs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revise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its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perspective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of non-</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specialists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accept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only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stakeholders in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ecosystem</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for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whom</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is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primary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roles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must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change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language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use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reflect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this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no</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more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referring</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humans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as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problem’, ‘stupid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users</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Weakest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Link.’z</a:t>
            </a:r>
            <a:endPar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kstSylinder 10"/>
          <p:cNvSpPr txBox="1"/>
          <p:nvPr/>
        </p:nvSpPr>
        <p:spPr>
          <a:xfrm>
            <a:off x="6314381" y="1056818"/>
            <a:ext cx="4871186" cy="497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CSIRT’s</a:t>
            </a: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CERT’s</a:t>
            </a: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 &amp;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SOC’s</a:t>
            </a:r>
            <a:endPar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Look</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after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your</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staff.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Burnout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is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largely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driven by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overload</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also</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by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boredom</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through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repetitive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tasks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Organisations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ensure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sufficient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staffing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levels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this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can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be 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challenge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in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CSIRTs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where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demand</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is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high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during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incidents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lower</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during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other</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times. More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flexible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task</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allocations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 e.g.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having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staff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work</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tool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development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skills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resources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team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building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knowledge-sharing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between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teams -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would</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be 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way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forward.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Managing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incidents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affecting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safety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cyber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physical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systems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can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stressful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organisations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appropriate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support 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help</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staff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deal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with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aftermath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Invest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in training and personal growth.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Having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skills,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ability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grow</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are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key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for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effective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performance,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confidence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job</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satisfaction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of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staff. In 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rapidly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evolving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threat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environment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funding for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research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specialist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skills is an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essential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not 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luxury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Some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skill-</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building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can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happen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through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online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courses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hands-on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case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analysis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master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classes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wargaming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are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more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engaging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effective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Support team and multi-team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approaches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Effective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cybersecurity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defence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is a team sport -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building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trust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among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analyst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teams, and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between</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them</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and management is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essential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This is 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new</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problem for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many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organisations</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some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investment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in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external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expertise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research</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or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consultancy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may</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required</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48193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6050639" y="4106778"/>
            <a:ext cx="4294972" cy="358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ktangel 22"/>
          <p:cNvSpPr/>
          <p:nvPr/>
        </p:nvSpPr>
        <p:spPr>
          <a:xfrm>
            <a:off x="9521653" y="3749993"/>
            <a:ext cx="1948452" cy="356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ktangel 21"/>
          <p:cNvSpPr/>
          <p:nvPr/>
        </p:nvSpPr>
        <p:spPr>
          <a:xfrm>
            <a:off x="6352674" y="1623097"/>
            <a:ext cx="1475874" cy="337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ktangel 24"/>
          <p:cNvSpPr/>
          <p:nvPr/>
        </p:nvSpPr>
        <p:spPr>
          <a:xfrm>
            <a:off x="7813014" y="5266943"/>
            <a:ext cx="962018" cy="398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ktangel 20"/>
          <p:cNvSpPr/>
          <p:nvPr/>
        </p:nvSpPr>
        <p:spPr>
          <a:xfrm>
            <a:off x="1553885" y="4892836"/>
            <a:ext cx="2761441" cy="2790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ktangel 19"/>
          <p:cNvSpPr/>
          <p:nvPr/>
        </p:nvSpPr>
        <p:spPr>
          <a:xfrm>
            <a:off x="677519" y="3244333"/>
            <a:ext cx="4519585" cy="2634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ktangel 18"/>
          <p:cNvSpPr/>
          <p:nvPr/>
        </p:nvSpPr>
        <p:spPr>
          <a:xfrm>
            <a:off x="677520" y="1601611"/>
            <a:ext cx="3268838" cy="2815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p:cNvSpPr>
            <a:spLocks noGrp="1"/>
          </p:cNvSpPr>
          <p:nvPr>
            <p:ph type="ctrTitle"/>
          </p:nvPr>
        </p:nvSpPr>
        <p:spPr>
          <a:xfrm>
            <a:off x="1" y="-24387"/>
            <a:ext cx="12192000" cy="796984"/>
          </a:xfrm>
        </p:spPr>
        <p:txBody>
          <a:bodyPr>
            <a:normAutofit/>
          </a:bodyPr>
          <a:lstStyle/>
          <a:p>
            <a:r>
              <a:rPr lang="nb-NO" sz="3200" dirty="0" err="1">
                <a:solidFill>
                  <a:schemeClr val="accent1"/>
                </a:solidFill>
                <a:latin typeface="Helvetica Neue" charset="0"/>
                <a:ea typeface="Helvetica Neue" charset="0"/>
                <a:cs typeface="Helvetica Neue" charset="0"/>
              </a:rPr>
              <a:t>Recommendations</a:t>
            </a:r>
            <a:r>
              <a:rPr lang="nb-NO" sz="3200" dirty="0">
                <a:solidFill>
                  <a:schemeClr val="accent1"/>
                </a:solidFill>
                <a:latin typeface="Helvetica Neue" charset="0"/>
                <a:ea typeface="Helvetica Neue" charset="0"/>
                <a:cs typeface="Helvetica Neue" charset="0"/>
              </a:rPr>
              <a:t> for </a:t>
            </a:r>
            <a:r>
              <a:rPr lang="nb-NO" sz="3200" dirty="0" err="1">
                <a:solidFill>
                  <a:schemeClr val="accent1"/>
                </a:solidFill>
                <a:latin typeface="Helvetica Neue" charset="0"/>
                <a:ea typeface="Helvetica Neue" charset="0"/>
                <a:cs typeface="Helvetica Neue" charset="0"/>
              </a:rPr>
              <a:t>specific</a:t>
            </a:r>
            <a:r>
              <a:rPr lang="nb-NO" sz="3200" dirty="0">
                <a:solidFill>
                  <a:schemeClr val="accent1"/>
                </a:solidFill>
                <a:latin typeface="Helvetica Neue" charset="0"/>
                <a:ea typeface="Helvetica Neue" charset="0"/>
                <a:cs typeface="Helvetica Neue" charset="0"/>
              </a:rPr>
              <a:t> </a:t>
            </a:r>
            <a:r>
              <a:rPr lang="nb-NO" sz="3200" dirty="0" err="1">
                <a:solidFill>
                  <a:schemeClr val="accent1"/>
                </a:solidFill>
                <a:latin typeface="Helvetica Neue" charset="0"/>
                <a:ea typeface="Helvetica Neue" charset="0"/>
                <a:cs typeface="Helvetica Neue" charset="0"/>
              </a:rPr>
              <a:t>groups</a:t>
            </a:r>
            <a:endParaRPr lang="en-US" sz="3200" dirty="0">
              <a:solidFill>
                <a:schemeClr val="accent1"/>
              </a:solidFill>
            </a:endParaRPr>
          </a:p>
        </p:txBody>
      </p:sp>
      <p:sp>
        <p:nvSpPr>
          <p:cNvPr id="4" name="Subtitle 3">
            <a:extLst>
              <a:ext uri="{FF2B5EF4-FFF2-40B4-BE49-F238E27FC236}">
                <a16:creationId xmlns:a16="http://schemas.microsoft.com/office/drawing/2014/main" id="{A532AB9B-088D-2DF0-6E80-67D14C72CA9F}"/>
              </a:ext>
            </a:extLst>
          </p:cNvPr>
          <p:cNvSpPr>
            <a:spLocks noGrp="1"/>
          </p:cNvSpPr>
          <p:nvPr>
            <p:ph type="subTitle" idx="1"/>
          </p:nvPr>
        </p:nvSpPr>
        <p:spPr/>
        <p:txBody>
          <a:bodyPr/>
          <a:lstStyle/>
          <a:p>
            <a:endParaRPr lang="en-GB"/>
          </a:p>
        </p:txBody>
      </p:sp>
      <p:sp>
        <p:nvSpPr>
          <p:cNvPr id="3" name="TekstSylinder 2"/>
          <p:cNvSpPr txBox="1"/>
          <p:nvPr/>
        </p:nvSpPr>
        <p:spPr>
          <a:xfrm>
            <a:off x="308658" y="972275"/>
            <a:ext cx="528115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sng" strike="noStrike" kern="1200" cap="none" spc="0" normalizeH="0" baseline="0" noProof="0" dirty="0">
                <a:ln>
                  <a:noFill/>
                </a:ln>
                <a:solidFill>
                  <a:prstClr val="black"/>
                </a:solidFill>
                <a:effectLst/>
                <a:uLnTx/>
                <a:uFillTx/>
                <a:latin typeface="Arial" charset="0"/>
                <a:ea typeface="Arial" charset="0"/>
                <a:cs typeface="Arial" charset="0"/>
              </a:rPr>
              <a:t>Software Developers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cannot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be 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expert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but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need</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think</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about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from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start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by design) and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throughout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whole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lifecycle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software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development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lifecycle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The longer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leave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thinking</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about</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more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expensive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it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will</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be to make it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Security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experts</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can</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advise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and support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work</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with</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them</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and tell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them</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everything</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If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your</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code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includes</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mechanism</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need</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to make sure it is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usable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how</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much</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time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will</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it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take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Will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be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able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to understand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decisions</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are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asking</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them</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take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Work</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with</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usability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experts</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to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help</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design and test for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usable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kstSylinder 2">
            <a:extLst>
              <a:ext uri="{FF2B5EF4-FFF2-40B4-BE49-F238E27FC236}">
                <a16:creationId xmlns:a16="http://schemas.microsoft.com/office/drawing/2014/main" id="{45639D62-8CEF-B100-D396-89ABF2D9F3C2}"/>
              </a:ext>
            </a:extLst>
          </p:cNvPr>
          <p:cNvSpPr txBox="1"/>
          <p:nvPr/>
        </p:nvSpPr>
        <p:spPr>
          <a:xfrm>
            <a:off x="308658" y="964622"/>
            <a:ext cx="528115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sng" strike="noStrike" kern="1200" cap="none" spc="0" normalizeH="0" baseline="0" noProof="0" dirty="0">
                <a:ln>
                  <a:noFill/>
                </a:ln>
                <a:solidFill>
                  <a:schemeClr val="bg1"/>
                </a:solidFill>
                <a:effectLst/>
                <a:uLnTx/>
                <a:uFillTx/>
                <a:latin typeface="Arial" charset="0"/>
                <a:ea typeface="Arial" charset="0"/>
                <a:cs typeface="Arial" charset="0"/>
              </a:rPr>
              <a:t>Software Developers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cannot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be 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expert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but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think</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about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from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start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by design) and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throughout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whole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lifecycle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software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development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lifecycle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The longer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leave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thinking</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about</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more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expensive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it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will</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be to make it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Security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experts</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can</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advise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and support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work</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with</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them</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and tell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them</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everything</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If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your</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code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includes</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mechanism</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need</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to make sure it is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usable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how</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much</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time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will</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it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take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Will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able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to understand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decisions</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are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asking</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them</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take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Work</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with</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usability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experts</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help</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you</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design and test for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usable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p>
        </p:txBody>
      </p:sp>
      <p:sp>
        <p:nvSpPr>
          <p:cNvPr id="12" name="TekstSylinder 10">
            <a:extLst>
              <a:ext uri="{FF2B5EF4-FFF2-40B4-BE49-F238E27FC236}">
                <a16:creationId xmlns:a16="http://schemas.microsoft.com/office/drawing/2014/main" id="{E62E0C46-2676-DFC5-12A0-7C7DD274D362}"/>
              </a:ext>
            </a:extLst>
          </p:cNvPr>
          <p:cNvSpPr txBox="1"/>
          <p:nvPr/>
        </p:nvSpPr>
        <p:spPr>
          <a:xfrm>
            <a:off x="5977217" y="963825"/>
            <a:ext cx="568539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Those</a:t>
            </a:r>
            <a:r>
              <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who</a:t>
            </a:r>
            <a:r>
              <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manage</a:t>
            </a:r>
            <a:r>
              <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rPr>
              <a:t> and </a:t>
            </a: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educate</a:t>
            </a:r>
            <a:endPar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Compulsory</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security</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courses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Teach</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to program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securely</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rather</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than</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just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how</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to program.</a:t>
            </a: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Material in all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other</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modules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should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be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reviewed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to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remove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or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annotate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examples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that</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would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lead to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insecure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code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t>
            </a:r>
            <a:b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b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Awareness</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raising</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managers - for ALL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the</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other</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important</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people</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in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your</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organisation</a:t>
            </a:r>
            <a:b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b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Awareness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based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around</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THREAT not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effective</a:t>
            </a: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Strategically</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tailoring</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awareness</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campaigns</a:t>
            </a: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6925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FB9D4-C2AD-1A4A-2CB2-938B27BEA08E}"/>
              </a:ext>
            </a:extLst>
          </p:cNvPr>
          <p:cNvSpPr>
            <a:spLocks noGrp="1"/>
          </p:cNvSpPr>
          <p:nvPr>
            <p:ph type="ctrTitle"/>
          </p:nvPr>
        </p:nvSpPr>
        <p:spPr/>
        <p:txBody>
          <a:bodyPr>
            <a:normAutofit fontScale="90000"/>
          </a:bodyPr>
          <a:lstStyle/>
          <a:p>
            <a:r>
              <a:rPr lang="de-DE" dirty="0"/>
              <a:t>Now some </a:t>
            </a:r>
            <a:r>
              <a:rPr lang="de-DE" dirty="0" err="1"/>
              <a:t>selected</a:t>
            </a:r>
            <a:r>
              <a:rPr lang="de-DE" dirty="0"/>
              <a:t> </a:t>
            </a:r>
            <a:r>
              <a:rPr lang="de-DE" dirty="0" err="1"/>
              <a:t>snippets</a:t>
            </a:r>
            <a:r>
              <a:rPr lang="de-DE" dirty="0"/>
              <a:t> </a:t>
            </a:r>
            <a:r>
              <a:rPr lang="de-DE" dirty="0" err="1"/>
              <a:t>about</a:t>
            </a:r>
            <a:r>
              <a:rPr lang="de-DE" dirty="0"/>
              <a:t> what </a:t>
            </a:r>
            <a:r>
              <a:rPr lang="de-DE" dirty="0" err="1"/>
              <a:t>to</a:t>
            </a:r>
            <a:r>
              <a:rPr lang="de-DE" dirty="0"/>
              <a:t> expect</a:t>
            </a:r>
          </a:p>
        </p:txBody>
      </p:sp>
      <p:sp>
        <p:nvSpPr>
          <p:cNvPr id="3" name="Subtitle 2">
            <a:extLst>
              <a:ext uri="{FF2B5EF4-FFF2-40B4-BE49-F238E27FC236}">
                <a16:creationId xmlns:a16="http://schemas.microsoft.com/office/drawing/2014/main" id="{E4AC4468-E101-02C5-4639-2AA53E800500}"/>
              </a:ext>
            </a:extLst>
          </p:cNvPr>
          <p:cNvSpPr>
            <a:spLocks noGrp="1"/>
          </p:cNvSpPr>
          <p:nvPr>
            <p:ph type="subTitle" idx="1"/>
          </p:nvPr>
        </p:nvSpPr>
        <p:spPr/>
        <p:txBody>
          <a:bodyPr/>
          <a:lstStyle/>
          <a:p>
            <a:endParaRPr lang="en-GB"/>
          </a:p>
        </p:txBody>
      </p:sp>
      <p:sp>
        <p:nvSpPr>
          <p:cNvPr id="5" name="Picture Placeholder 4">
            <a:extLst>
              <a:ext uri="{FF2B5EF4-FFF2-40B4-BE49-F238E27FC236}">
                <a16:creationId xmlns:a16="http://schemas.microsoft.com/office/drawing/2014/main" id="{C3D2F389-353E-BC84-4D0C-560EF2734F2F}"/>
              </a:ext>
            </a:extLst>
          </p:cNvPr>
          <p:cNvSpPr>
            <a:spLocks noGrp="1"/>
          </p:cNvSpPr>
          <p:nvPr>
            <p:ph type="pic" sz="quarter" idx="11"/>
          </p:nvPr>
        </p:nvSpPr>
        <p:spPr/>
        <p:txBody>
          <a:bodyPr/>
          <a:lstStyle/>
          <a:p>
            <a:endParaRPr lang="en-GB"/>
          </a:p>
        </p:txBody>
      </p:sp>
      <p:sp>
        <p:nvSpPr>
          <p:cNvPr id="6" name="Text Placeholder 5">
            <a:extLst>
              <a:ext uri="{FF2B5EF4-FFF2-40B4-BE49-F238E27FC236}">
                <a16:creationId xmlns:a16="http://schemas.microsoft.com/office/drawing/2014/main" id="{3B3F359B-4E5F-FDBB-DE86-DC4F52273675}"/>
              </a:ext>
            </a:extLst>
          </p:cNvPr>
          <p:cNvSpPr>
            <a:spLocks noGrp="1"/>
          </p:cNvSpPr>
          <p:nvPr>
            <p:ph type="body" sz="quarter" idx="12"/>
          </p:nvPr>
        </p:nvSpPr>
        <p:spPr/>
        <p:txBody>
          <a:bodyPr/>
          <a:lstStyle/>
          <a:p>
            <a:endParaRPr lang="en-GB" dirty="0"/>
          </a:p>
        </p:txBody>
      </p:sp>
      <p:pic>
        <p:nvPicPr>
          <p:cNvPr id="4" name="Grafik 3">
            <a:extLst>
              <a:ext uri="{FF2B5EF4-FFF2-40B4-BE49-F238E27FC236}">
                <a16:creationId xmlns:a16="http://schemas.microsoft.com/office/drawing/2014/main" id="{2C5D1487-3943-C9E5-651B-A396F0526526}"/>
              </a:ext>
            </a:extLst>
          </p:cNvPr>
          <p:cNvPicPr>
            <a:picLocks noChangeAspect="1"/>
          </p:cNvPicPr>
          <p:nvPr/>
        </p:nvPicPr>
        <p:blipFill>
          <a:blip r:embed="rId2"/>
          <a:stretch>
            <a:fillRect/>
          </a:stretch>
        </p:blipFill>
        <p:spPr>
          <a:xfrm>
            <a:off x="350565" y="800799"/>
            <a:ext cx="4594043" cy="5245437"/>
          </a:xfrm>
          <a:prstGeom prst="rect">
            <a:avLst/>
          </a:prstGeom>
        </p:spPr>
      </p:pic>
    </p:spTree>
    <p:extLst>
      <p:ext uri="{BB962C8B-B14F-4D97-AF65-F5344CB8AC3E}">
        <p14:creationId xmlns:p14="http://schemas.microsoft.com/office/powerpoint/2010/main" val="1510991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a:stretch/>
        </p:blipFill>
        <p:spPr>
          <a:xfrm>
            <a:off x="145123" y="25786"/>
            <a:ext cx="6902288" cy="6832215"/>
          </a:xfrm>
          <a:prstGeom prst="rect">
            <a:avLst/>
          </a:prstGeom>
          <a:noFill/>
          <a:ln>
            <a:noFill/>
          </a:ln>
        </p:spPr>
      </p:pic>
      <p:sp>
        <p:nvSpPr>
          <p:cNvPr id="170" name="Google Shape;170;p31"/>
          <p:cNvSpPr txBox="1"/>
          <p:nvPr/>
        </p:nvSpPr>
        <p:spPr>
          <a:xfrm>
            <a:off x="7240451" y="340861"/>
            <a:ext cx="1396151" cy="461665"/>
          </a:xfrm>
          <a:prstGeom prst="rect">
            <a:avLst/>
          </a:prstGeom>
          <a:noFill/>
          <a:ln>
            <a:noFill/>
          </a:ln>
        </p:spPr>
        <p:txBody>
          <a:bodyPr spcFirstLastPara="1" wrap="square" lIns="91433" tIns="45700" rIns="91433" bIns="45700" anchor="t" anchorCtr="0">
            <a:noAutofit/>
          </a:bodyPr>
          <a:lstStyle/>
          <a:p>
            <a:r>
              <a:rPr lang="en-GB" sz="2400" b="1">
                <a:solidFill>
                  <a:schemeClr val="dk1"/>
                </a:solidFill>
                <a:latin typeface="Calibri"/>
                <a:ea typeface="Calibri"/>
                <a:cs typeface="Calibri"/>
                <a:sym typeface="Calibri"/>
              </a:rPr>
              <a:t>Facebook</a:t>
            </a:r>
            <a:endParaRPr sz="2400" b="1">
              <a:solidFill>
                <a:schemeClr val="dk1"/>
              </a:solidFill>
              <a:latin typeface="Calibri"/>
              <a:ea typeface="Calibri"/>
              <a:cs typeface="Calibri"/>
              <a:sym typeface="Calibri"/>
            </a:endParaRPr>
          </a:p>
        </p:txBody>
      </p:sp>
      <p:sp>
        <p:nvSpPr>
          <p:cNvPr id="171" name="Google Shape;171;p31"/>
          <p:cNvSpPr txBox="1"/>
          <p:nvPr/>
        </p:nvSpPr>
        <p:spPr>
          <a:xfrm>
            <a:off x="7243379" y="313008"/>
            <a:ext cx="3531200" cy="369200"/>
          </a:xfrm>
          <a:prstGeom prst="rect">
            <a:avLst/>
          </a:prstGeom>
          <a:noFill/>
          <a:ln>
            <a:noFill/>
          </a:ln>
        </p:spPr>
        <p:txBody>
          <a:bodyPr spcFirstLastPara="1" wrap="square" lIns="91433" tIns="45700" rIns="91433" bIns="45700" anchor="t" anchorCtr="0">
            <a:noAutofit/>
          </a:bodyPr>
          <a:lstStyle/>
          <a:p>
            <a:r>
              <a:rPr lang="en-GB" sz="1333">
                <a:solidFill>
                  <a:schemeClr val="bg1"/>
                </a:solidFill>
                <a:latin typeface="Calibri"/>
                <a:ea typeface="Calibri"/>
                <a:cs typeface="Calibri"/>
                <a:sym typeface="Calibri"/>
              </a:rPr>
              <a:t>(Norwegian Consumer Protection Agency, 2019)</a:t>
            </a:r>
            <a:endParaRPr sz="1333">
              <a:solidFill>
                <a:schemeClr val="bg1"/>
              </a:solidFill>
              <a:latin typeface="Calibri"/>
              <a:ea typeface="Calibri"/>
              <a:cs typeface="Calibri"/>
              <a:sym typeface="Calibri"/>
            </a:endParaRPr>
          </a:p>
        </p:txBody>
      </p:sp>
      <p:sp>
        <p:nvSpPr>
          <p:cNvPr id="2" name="Title 1">
            <a:extLst>
              <a:ext uri="{FF2B5EF4-FFF2-40B4-BE49-F238E27FC236}">
                <a16:creationId xmlns:a16="http://schemas.microsoft.com/office/drawing/2014/main" id="{43D4A3B2-1F7D-B6BC-AD04-3127EA6313D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C9829C7-6B48-134C-FA89-FEFF9A3BE771}"/>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D5716232-6EAF-E53E-526D-2247C55F4412}"/>
              </a:ext>
            </a:extLst>
          </p:cNvPr>
          <p:cNvSpPr>
            <a:spLocks noGrp="1"/>
          </p:cNvSpPr>
          <p:nvPr>
            <p:ph type="body" sz="quarter" idx="12"/>
          </p:nvPr>
        </p:nvSpPr>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84D12-C78D-4F30-BA5E-3009E70B4B2B}"/>
              </a:ext>
            </a:extLst>
          </p:cNvPr>
          <p:cNvPicPr>
            <a:picLocks noChangeAspect="1"/>
          </p:cNvPicPr>
          <p:nvPr/>
        </p:nvPicPr>
        <p:blipFill>
          <a:blip r:embed="rId3"/>
          <a:stretch>
            <a:fillRect/>
          </a:stretch>
        </p:blipFill>
        <p:spPr>
          <a:xfrm>
            <a:off x="2746629" y="637594"/>
            <a:ext cx="7156023" cy="5582812"/>
          </a:xfrm>
          <a:prstGeom prst="rect">
            <a:avLst/>
          </a:prstGeom>
        </p:spPr>
      </p:pic>
      <p:sp>
        <p:nvSpPr>
          <p:cNvPr id="8" name="Title 7">
            <a:extLst>
              <a:ext uri="{FF2B5EF4-FFF2-40B4-BE49-F238E27FC236}">
                <a16:creationId xmlns:a16="http://schemas.microsoft.com/office/drawing/2014/main" id="{22D63198-20EA-2043-D8AB-3560CA9CF686}"/>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75683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A4C384-9CA9-7F1F-05B7-A0A466EF7BD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5D6D331-8547-A341-BCD9-BB140760A868}"/>
              </a:ext>
            </a:extLst>
          </p:cNvPr>
          <p:cNvSpPr>
            <a:spLocks noGrp="1"/>
          </p:cNvSpPr>
          <p:nvPr>
            <p:ph type="body" idx="1"/>
          </p:nvPr>
        </p:nvSpPr>
        <p:spPr>
          <a:solidFill>
            <a:schemeClr val="tx1"/>
          </a:solidFill>
        </p:spPr>
        <p:txBody>
          <a:bodyPr>
            <a:normAutofit/>
          </a:bodyPr>
          <a:lstStyle/>
          <a:p>
            <a:pPr marL="0" indent="0" algn="ctr" defTabSz="117198">
              <a:lnSpc>
                <a:spcPct val="80000"/>
              </a:lnSpc>
              <a:buSzTx/>
              <a:buNone/>
            </a:pPr>
            <a:r>
              <a:rPr lang="en-GB" sz="2800" dirty="0">
                <a:solidFill>
                  <a:schemeClr val="bg1"/>
                </a:solidFill>
              </a:rPr>
              <a:t>I can read your mind.</a:t>
            </a:r>
          </a:p>
          <a:p>
            <a:pPr marL="0" indent="0" algn="ctr" defTabSz="117198">
              <a:lnSpc>
                <a:spcPct val="80000"/>
              </a:lnSpc>
              <a:buSzTx/>
              <a:buNone/>
            </a:pPr>
            <a:r>
              <a:rPr lang="en-GB" sz="2800" dirty="0">
                <a:solidFill>
                  <a:schemeClr val="bg1"/>
                </a:solidFill>
              </a:rPr>
              <a:t>Look at the 6 cards below.</a:t>
            </a:r>
          </a:p>
          <a:p>
            <a:pPr marL="0" indent="0" algn="ctr" defTabSz="117198">
              <a:lnSpc>
                <a:spcPct val="80000"/>
              </a:lnSpc>
              <a:buSzTx/>
              <a:buNone/>
            </a:pPr>
            <a:r>
              <a:rPr lang="en-GB" sz="2800" dirty="0">
                <a:solidFill>
                  <a:schemeClr val="bg1"/>
                </a:solidFill>
              </a:rPr>
              <a:t>Now pick </a:t>
            </a:r>
            <a:r>
              <a:rPr lang="en-GB" sz="2800" u="sng" dirty="0">
                <a:solidFill>
                  <a:schemeClr val="bg1"/>
                </a:solidFill>
              </a:rPr>
              <a:t>one card</a:t>
            </a:r>
            <a:r>
              <a:rPr lang="en-GB" sz="2800" dirty="0">
                <a:solidFill>
                  <a:schemeClr val="bg1"/>
                </a:solidFill>
              </a:rPr>
              <a:t>, just one, and remember that card.</a:t>
            </a:r>
          </a:p>
          <a:p>
            <a:pPr marL="0" indent="0" algn="ctr" defTabSz="117198">
              <a:lnSpc>
                <a:spcPct val="80000"/>
              </a:lnSpc>
              <a:buSzTx/>
              <a:buNone/>
              <a:defRPr sz="3100"/>
            </a:pPr>
            <a:r>
              <a:rPr lang="en-GB" dirty="0">
                <a:solidFill>
                  <a:schemeClr val="bg1"/>
                </a:solidFill>
              </a:rPr>
              <a:t>Hold that card in your mind.</a:t>
            </a:r>
          </a:p>
          <a:p>
            <a:pPr marL="0" indent="0" algn="ctr" defTabSz="117198">
              <a:lnSpc>
                <a:spcPct val="80000"/>
              </a:lnSpc>
              <a:buSzTx/>
              <a:buNone/>
              <a:defRPr sz="3100"/>
            </a:pPr>
            <a:r>
              <a:rPr lang="en-GB" dirty="0">
                <a:solidFill>
                  <a:schemeClr val="bg1"/>
                </a:solidFill>
              </a:rPr>
              <a:t>Concentrate!</a:t>
            </a:r>
          </a:p>
          <a:p>
            <a:endParaRPr lang="en-GB" dirty="0">
              <a:solidFill>
                <a:schemeClr val="bg1"/>
              </a:solidFill>
            </a:endParaRPr>
          </a:p>
        </p:txBody>
      </p:sp>
      <p:sp>
        <p:nvSpPr>
          <p:cNvPr id="189"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190" name="cards1.png" descr="cards1.png"/>
          <p:cNvPicPr>
            <a:picLocks/>
          </p:cNvPicPr>
          <p:nvPr/>
        </p:nvPicPr>
        <p:blipFill>
          <a:blip r:embed="rId2"/>
          <a:stretch>
            <a:fillRect/>
          </a:stretch>
        </p:blipFill>
        <p:spPr>
          <a:xfrm>
            <a:off x="3994176" y="4203652"/>
            <a:ext cx="4203651" cy="914177"/>
          </a:xfrm>
          <a:prstGeom prst="rect">
            <a:avLst/>
          </a:prstGeom>
          <a:ln w="12700">
            <a:miter lim="400000"/>
          </a:ln>
        </p:spPr>
      </p:pic>
      <p:sp>
        <p:nvSpPr>
          <p:cNvPr id="192"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Tree>
    <p:extLst>
      <p:ext uri="{BB962C8B-B14F-4D97-AF65-F5344CB8AC3E}">
        <p14:creationId xmlns:p14="http://schemas.microsoft.com/office/powerpoint/2010/main" val="3077242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n-US" sz="4800" dirty="0"/>
              <a:t>Acknowledgement</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1600" i="1"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1600" i="1" dirty="0">
                <a:effectLst/>
              </a:rPr>
              <a:t>Project Agreement no. 101083594</a:t>
            </a:r>
          </a:p>
        </p:txBody>
      </p:sp>
      <p:pic>
        <p:nvPicPr>
          <p:cNvPr id="14" name="Picture Placeholder 13" descr="A screenshot of a computer training&#10;&#10;Description automatically generated">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59F2ECC6-E4D1-F243-A97D-DC966D7E06E3}"/>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66687">
              <a:buSzTx/>
              <a:buNone/>
              <a:defRPr sz="3400"/>
            </a:pPr>
            <a:r>
              <a:rPr lang="en-GB" sz="2800" dirty="0">
                <a:solidFill>
                  <a:schemeClr val="bg1"/>
                </a:solidFill>
              </a:rPr>
              <a:t>Are you thinking of your card?</a:t>
            </a:r>
          </a:p>
          <a:p>
            <a:pPr marL="0" indent="0" algn="ctr" defTabSz="166687">
              <a:buSzTx/>
              <a:buNone/>
              <a:defRPr sz="3400"/>
            </a:pPr>
            <a:r>
              <a:rPr lang="en-GB" sz="2800" dirty="0">
                <a:solidFill>
                  <a:schemeClr val="bg1"/>
                </a:solidFill>
              </a:rPr>
              <a:t>Excellent.</a:t>
            </a:r>
          </a:p>
          <a:p>
            <a:pPr marL="0" indent="0" algn="ctr" defTabSz="166687">
              <a:buSzTx/>
              <a:buNone/>
              <a:defRPr sz="3400"/>
            </a:pPr>
            <a:r>
              <a:rPr lang="en-GB" sz="2800" dirty="0">
                <a:solidFill>
                  <a:schemeClr val="bg1"/>
                </a:solidFill>
              </a:rPr>
              <a:t>Now through the power of PowerPoint, I will read your mind…</a:t>
            </a:r>
          </a:p>
        </p:txBody>
      </p:sp>
      <p:sp>
        <p:nvSpPr>
          <p:cNvPr id="195"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196" name="cards1.png" descr="cards1.png"/>
          <p:cNvPicPr>
            <a:picLocks/>
          </p:cNvPicPr>
          <p:nvPr/>
        </p:nvPicPr>
        <p:blipFill>
          <a:blip r:embed="rId2"/>
          <a:stretch>
            <a:fillRect/>
          </a:stretch>
        </p:blipFill>
        <p:spPr>
          <a:xfrm>
            <a:off x="3994176" y="4203652"/>
            <a:ext cx="4203651" cy="914177"/>
          </a:xfrm>
          <a:prstGeom prst="rect">
            <a:avLst/>
          </a:prstGeom>
          <a:ln w="12700">
            <a:miter lim="400000"/>
          </a:ln>
        </p:spPr>
      </p:pic>
      <p:pic>
        <p:nvPicPr>
          <p:cNvPr id="198" name="image.jpg" descr="image.jpg"/>
          <p:cNvPicPr>
            <a:picLocks/>
          </p:cNvPicPr>
          <p:nvPr/>
        </p:nvPicPr>
        <p:blipFill>
          <a:blip r:embed="rId3"/>
          <a:srcRect l="56524"/>
          <a:stretch>
            <a:fillRect/>
          </a:stretch>
        </p:blipFill>
        <p:spPr>
          <a:xfrm>
            <a:off x="5791274" y="4203652"/>
            <a:ext cx="609452" cy="914177"/>
          </a:xfrm>
          <a:prstGeom prst="rect">
            <a:avLst/>
          </a:prstGeom>
          <a:ln w="12700">
            <a:miter lim="400000"/>
          </a:ln>
        </p:spPr>
      </p:pic>
      <p:sp>
        <p:nvSpPr>
          <p:cNvPr id="199"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32B762E5-386B-D6CC-3279-9943FB603EA3}"/>
              </a:ext>
            </a:extLst>
          </p:cNvPr>
          <p:cNvSpPr>
            <a:spLocks noGrp="1"/>
          </p:cNvSpPr>
          <p:nvPr>
            <p:ph type="title"/>
          </p:nvPr>
        </p:nvSpPr>
        <p:spPr/>
        <p:txBody>
          <a:bodyPr/>
          <a:lstStyle/>
          <a:p>
            <a:endParaRPr lang="en-GB" dirty="0"/>
          </a:p>
        </p:txBody>
      </p:sp>
      <p:sp>
        <p:nvSpPr>
          <p:cNvPr id="7" name="Text Placeholder 6">
            <a:extLst>
              <a:ext uri="{FF2B5EF4-FFF2-40B4-BE49-F238E27FC236}">
                <a16:creationId xmlns:a16="http://schemas.microsoft.com/office/drawing/2014/main" id="{AF94A840-2549-B0C7-A632-7CDEA065582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13951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iterate>
                                    <p:tmAbs val="0"/>
                                  </p:iterate>
                                  <p:childTnLst>
                                    <p:animEffect transition="out" filter="wipe(up)">
                                      <p:cBhvr>
                                        <p:cTn id="6" dur="500" fill="hold"/>
                                        <p:tgtEl>
                                          <p:spTgt spid="196"/>
                                        </p:tgtEl>
                                      </p:cBhvr>
                                    </p:animEffect>
                                    <p:set>
                                      <p:cBhvr>
                                        <p:cTn id="7" fill="hold">
                                          <p:stCondLst>
                                            <p:cond delay="499"/>
                                          </p:stCondLst>
                                        </p:cTn>
                                        <p:tgtEl>
                                          <p:spTgt spid="196"/>
                                        </p:tgtEl>
                                        <p:attrNameLst>
                                          <p:attrName>style.visibility</p:attrName>
                                        </p:attrNameLst>
                                      </p:cBhvr>
                                      <p:to>
                                        <p:strVal val="hidden"/>
                                      </p:to>
                                    </p:set>
                                  </p:childTnLst>
                                </p:cTn>
                              </p:par>
                            </p:childTnLst>
                          </p:cTn>
                        </p:par>
                        <p:par>
                          <p:cTn id="8" fill="hold">
                            <p:stCondLst>
                              <p:cond delay="500"/>
                            </p:stCondLst>
                            <p:childTnLst>
                              <p:par>
                                <p:cTn id="9" presetID="19" presetClass="entr" presetSubtype="10" fill="hold" grpId="0" nodeType="afterEffect">
                                  <p:stCondLst>
                                    <p:cond delay="0"/>
                                  </p:stCondLst>
                                  <p:iterate>
                                    <p:tmAbs val="0"/>
                                  </p:iterate>
                                  <p:childTnLst>
                                    <p:set>
                                      <p:cBhvr>
                                        <p:cTn id="10" fill="hold"/>
                                        <p:tgtEl>
                                          <p:spTgt spid="198"/>
                                        </p:tgtEl>
                                        <p:attrNameLst>
                                          <p:attrName>style.visibility</p:attrName>
                                        </p:attrNameLst>
                                      </p:cBhvr>
                                      <p:to>
                                        <p:strVal val="visible"/>
                                      </p:to>
                                    </p:set>
                                    <p:anim calcmode="lin" valueType="num">
                                      <p:cBhvr>
                                        <p:cTn id="11" dur="1000" fill="hold"/>
                                        <p:tgtEl>
                                          <p:spTgt spid="198"/>
                                        </p:tgtEl>
                                        <p:attrNameLst>
                                          <p:attrName>ppt_w</p:attrName>
                                        </p:attrNameLst>
                                      </p:cBhvr>
                                      <p:tavLst>
                                        <p:tav tm="0" fmla="#ppt_w*sin(2.5*pi*$)">
                                          <p:val>
                                            <p:fltVal val="0"/>
                                          </p:val>
                                        </p:tav>
                                        <p:tav tm="100000">
                                          <p:val>
                                            <p:fltVal val="1"/>
                                          </p:val>
                                        </p:tav>
                                      </p:tavLst>
                                    </p:anim>
                                    <p:anim calcmode="lin" valueType="num">
                                      <p:cBhvr>
                                        <p:cTn id="12" dur="1000" fill="hold"/>
                                        <p:tgtEl>
                                          <p:spTgt spid="1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advAuto="0"/>
      <p:bldP spid="19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0FB1329-22BB-E647-B7F0-DE92C7CC9E6E}"/>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17198">
              <a:buSzTx/>
              <a:buNone/>
              <a:defRPr sz="3400"/>
            </a:pPr>
            <a:r>
              <a:rPr lang="en-GB" sz="2800" dirty="0">
                <a:solidFill>
                  <a:schemeClr val="bg1"/>
                </a:solidFill>
              </a:rPr>
              <a:t>Ok, I’ve got it.</a:t>
            </a:r>
          </a:p>
          <a:p>
            <a:pPr marL="0" indent="0" algn="ctr" defTabSz="117198">
              <a:buSzTx/>
              <a:buNone/>
              <a:defRPr sz="3400"/>
            </a:pPr>
            <a:r>
              <a:rPr lang="en-GB" sz="2800" dirty="0">
                <a:solidFill>
                  <a:schemeClr val="bg1"/>
                </a:solidFill>
              </a:rPr>
              <a:t>I know which card you chose.</a:t>
            </a:r>
          </a:p>
          <a:p>
            <a:pPr marL="0" indent="0" algn="ctr" defTabSz="117198">
              <a:buSzTx/>
              <a:buNone/>
              <a:defRPr sz="3400"/>
            </a:pPr>
            <a:r>
              <a:rPr lang="en-GB" sz="2800" dirty="0">
                <a:solidFill>
                  <a:schemeClr val="bg1"/>
                </a:solidFill>
              </a:rPr>
              <a:t>I will now make your card disappear…</a:t>
            </a:r>
          </a:p>
        </p:txBody>
      </p:sp>
      <p:sp>
        <p:nvSpPr>
          <p:cNvPr id="202"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204" name="image.jpg" descr="image.jpg"/>
          <p:cNvPicPr>
            <a:picLocks/>
          </p:cNvPicPr>
          <p:nvPr/>
        </p:nvPicPr>
        <p:blipFill>
          <a:blip r:embed="rId2"/>
          <a:srcRect l="56524"/>
          <a:stretch>
            <a:fillRect/>
          </a:stretch>
        </p:blipFill>
        <p:spPr>
          <a:xfrm>
            <a:off x="5791274" y="4203652"/>
            <a:ext cx="609452" cy="914177"/>
          </a:xfrm>
          <a:prstGeom prst="rect">
            <a:avLst/>
          </a:prstGeom>
          <a:ln w="12700">
            <a:miter lim="400000"/>
          </a:ln>
        </p:spPr>
      </p:pic>
      <p:sp>
        <p:nvSpPr>
          <p:cNvPr id="205"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4A873803-4B19-335F-2748-FDF897D60164}"/>
              </a:ext>
            </a:extLst>
          </p:cNvPr>
          <p:cNvSpPr>
            <a:spLocks noGrp="1"/>
          </p:cNvSpPr>
          <p:nvPr>
            <p:ph type="title"/>
          </p:nvPr>
        </p:nvSpPr>
        <p:spPr/>
        <p:txBody>
          <a:bodyPr/>
          <a:lstStyle/>
          <a:p>
            <a:endParaRPr lang="en-GB"/>
          </a:p>
        </p:txBody>
      </p:sp>
      <p:sp>
        <p:nvSpPr>
          <p:cNvPr id="8" name="Text Placeholder 7">
            <a:extLst>
              <a:ext uri="{FF2B5EF4-FFF2-40B4-BE49-F238E27FC236}">
                <a16:creationId xmlns:a16="http://schemas.microsoft.com/office/drawing/2014/main" id="{A234E140-CB40-3E1B-38A1-D4AD819DEA7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188423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90A509-8DD5-DC47-8F67-31D69B0E4C1A}"/>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17198">
              <a:buSzTx/>
              <a:buNone/>
              <a:defRPr sz="3400"/>
            </a:pPr>
            <a:r>
              <a:rPr lang="en-GB" sz="2800" dirty="0">
                <a:solidFill>
                  <a:schemeClr val="bg1"/>
                </a:solidFill>
              </a:rPr>
              <a:t>Abracadabra!</a:t>
            </a:r>
          </a:p>
          <a:p>
            <a:pPr marL="0" indent="0" algn="ctr" defTabSz="117198">
              <a:buSzTx/>
              <a:buNone/>
              <a:defRPr sz="3400"/>
            </a:pPr>
            <a:r>
              <a:rPr lang="en-GB" sz="2800" dirty="0">
                <a:solidFill>
                  <a:schemeClr val="bg1"/>
                </a:solidFill>
              </a:rPr>
              <a:t>Your card is gone!</a:t>
            </a:r>
          </a:p>
          <a:p>
            <a:pPr marL="0" indent="0" algn="ctr" defTabSz="117198">
              <a:buSzTx/>
              <a:buNone/>
              <a:defRPr sz="3400"/>
            </a:pPr>
            <a:endParaRPr lang="en-GB" sz="2800" dirty="0">
              <a:solidFill>
                <a:schemeClr val="bg1"/>
              </a:solidFill>
            </a:endParaRPr>
          </a:p>
          <a:p>
            <a:pPr marL="0" indent="0" algn="ctr" defTabSz="117198">
              <a:buSzTx/>
              <a:buNone/>
              <a:defRPr sz="3400"/>
            </a:pPr>
            <a:r>
              <a:rPr lang="en-GB" sz="2800" dirty="0">
                <a:solidFill>
                  <a:schemeClr val="bg1"/>
                </a:solidFill>
              </a:rPr>
              <a:t>Amazing, isn’t it?</a:t>
            </a:r>
          </a:p>
        </p:txBody>
      </p:sp>
      <p:sp>
        <p:nvSpPr>
          <p:cNvPr id="208"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210" name="image.jpg" descr="image.jpg"/>
          <p:cNvPicPr>
            <a:picLocks/>
          </p:cNvPicPr>
          <p:nvPr/>
        </p:nvPicPr>
        <p:blipFill>
          <a:blip r:embed="rId2"/>
          <a:srcRect l="56524"/>
          <a:stretch>
            <a:fillRect/>
          </a:stretch>
        </p:blipFill>
        <p:spPr>
          <a:xfrm>
            <a:off x="5791274" y="4203652"/>
            <a:ext cx="609452" cy="914177"/>
          </a:xfrm>
          <a:prstGeom prst="rect">
            <a:avLst/>
          </a:prstGeom>
          <a:ln w="12700">
            <a:miter lim="400000"/>
          </a:ln>
        </p:spPr>
      </p:pic>
      <p:pic>
        <p:nvPicPr>
          <p:cNvPr id="211" name="cards2.png" descr="cards2.png"/>
          <p:cNvPicPr>
            <a:picLocks/>
          </p:cNvPicPr>
          <p:nvPr/>
        </p:nvPicPr>
        <p:blipFill>
          <a:blip r:embed="rId3"/>
          <a:stretch>
            <a:fillRect/>
          </a:stretch>
        </p:blipFill>
        <p:spPr>
          <a:xfrm>
            <a:off x="4343550" y="4221510"/>
            <a:ext cx="3504903" cy="915294"/>
          </a:xfrm>
          <a:prstGeom prst="rect">
            <a:avLst/>
          </a:prstGeom>
          <a:ln w="12700">
            <a:miter lim="400000"/>
          </a:ln>
        </p:spPr>
      </p:pic>
      <p:sp>
        <p:nvSpPr>
          <p:cNvPr id="212" name="Chevron">
            <a:hlinkClick r:id="" action="ppaction://hlinkshowjump?jump=endshow"/>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5E247F8B-C0B0-BD2D-5D57-D60CEAC004A4}"/>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F395D34B-A390-D24A-C3B7-523EC3F8524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31083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xit" presetSubtype="10" fill="hold" grpId="0" nodeType="afterEffect">
                                  <p:stCondLst>
                                    <p:cond delay="0"/>
                                  </p:stCondLst>
                                  <p:iterate>
                                    <p:tmAbs val="0"/>
                                  </p:iterate>
                                  <p:childTnLst>
                                    <p:anim calcmode="lin" valueType="num">
                                      <p:cBhvr>
                                        <p:cTn id="6" dur="1000" fill="hold"/>
                                        <p:tgtEl>
                                          <p:spTgt spid="210"/>
                                        </p:tgtEl>
                                        <p:attrNameLst>
                                          <p:attrName>ppt_h</p:attrName>
                                        </p:attrNameLst>
                                      </p:cBhvr>
                                      <p:tavLst>
                                        <p:tav tm="0">
                                          <p:val>
                                            <p:strVal val="ppt_h"/>
                                          </p:val>
                                        </p:tav>
                                        <p:tav tm="100000">
                                          <p:val>
                                            <p:strVal val="ppt_h"/>
                                          </p:val>
                                        </p:tav>
                                      </p:tavLst>
                                    </p:anim>
                                    <p:anim calcmode="lin" valueType="num">
                                      <p:cBhvr>
                                        <p:cTn id="7" dur="1000" fill="hold"/>
                                        <p:tgtEl>
                                          <p:spTgt spid="2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fill="hold">
                                          <p:stCondLst>
                                            <p:cond delay="999"/>
                                          </p:stCondLst>
                                        </p:cTn>
                                        <p:tgtEl>
                                          <p:spTgt spid="210"/>
                                        </p:tgtEl>
                                        <p:attrNameLst>
                                          <p:attrName>style.visibility</p:attrName>
                                        </p:attrNameLst>
                                      </p:cBhvr>
                                      <p:to>
                                        <p:strVal val="hidden"/>
                                      </p:to>
                                    </p:set>
                                  </p:childTnLst>
                                </p:cTn>
                              </p:par>
                            </p:childTnLst>
                          </p:cTn>
                        </p:par>
                        <p:par>
                          <p:cTn id="9" fill="hold">
                            <p:stCondLst>
                              <p:cond delay="1000"/>
                            </p:stCondLst>
                            <p:childTnLst>
                              <p:par>
                                <p:cTn id="10" presetID="22" presetClass="entr" presetSubtype="1" fill="hold" grpId="0" nodeType="afterEffect">
                                  <p:stCondLst>
                                    <p:cond delay="0"/>
                                  </p:stCondLst>
                                  <p:iterate>
                                    <p:tmAbs val="0"/>
                                  </p:iterate>
                                  <p:childTnLst>
                                    <p:set>
                                      <p:cBhvr>
                                        <p:cTn id="11" fill="hold"/>
                                        <p:tgtEl>
                                          <p:spTgt spid="211"/>
                                        </p:tgtEl>
                                        <p:attrNameLst>
                                          <p:attrName>style.visibility</p:attrName>
                                        </p:attrNameLst>
                                      </p:cBhvr>
                                      <p:to>
                                        <p:strVal val="visible"/>
                                      </p:to>
                                    </p:set>
                                    <p:animEffect transition="in" filter="wipe(up)">
                                      <p:cBhvr>
                                        <p:cTn id="1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advAuto="0"/>
      <p:bldP spid="21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8C9033-6254-07E5-F358-E5FDD28D0353}"/>
              </a:ext>
            </a:extLst>
          </p:cNvPr>
          <p:cNvSpPr>
            <a:spLocks noGrp="1"/>
          </p:cNvSpPr>
          <p:nvPr>
            <p:ph type="ctrTitle"/>
          </p:nvPr>
        </p:nvSpPr>
        <p:spPr>
          <a:xfrm>
            <a:off x="0" y="139582"/>
            <a:ext cx="12192000" cy="757945"/>
          </a:xfrm>
        </p:spPr>
        <p:txBody>
          <a:bodyPr/>
          <a:lstStyle/>
          <a:p>
            <a:r>
              <a:rPr lang="de-DE" dirty="0" err="1"/>
              <a:t>What</a:t>
            </a:r>
            <a:r>
              <a:rPr lang="de-DE" dirty="0"/>
              <a:t> </a:t>
            </a:r>
            <a:r>
              <a:rPr lang="de-DE" dirty="0" err="1"/>
              <a:t>happened</a:t>
            </a:r>
            <a:r>
              <a:rPr lang="de-DE" dirty="0"/>
              <a:t>?</a:t>
            </a:r>
          </a:p>
        </p:txBody>
      </p:sp>
      <p:sp>
        <p:nvSpPr>
          <p:cNvPr id="3" name="Subtitle 2">
            <a:extLst>
              <a:ext uri="{FF2B5EF4-FFF2-40B4-BE49-F238E27FC236}">
                <a16:creationId xmlns:a16="http://schemas.microsoft.com/office/drawing/2014/main" id="{81D503AE-CA82-D72C-07CF-3FD493938F1B}"/>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F6F9291-6384-BFCA-CE93-5EEE364D51A7}"/>
              </a:ext>
            </a:extLst>
          </p:cNvPr>
          <p:cNvSpPr>
            <a:spLocks noGrp="1"/>
          </p:cNvSpPr>
          <p:nvPr>
            <p:ph type="body" sz="quarter" idx="12"/>
          </p:nvPr>
        </p:nvSpPr>
        <p:spPr/>
        <p:txBody>
          <a:bodyPr/>
          <a:lstStyle/>
          <a:p>
            <a:endParaRPr lang="en-GB"/>
          </a:p>
        </p:txBody>
      </p:sp>
      <p:pic>
        <p:nvPicPr>
          <p:cNvPr id="5" name="Grafik 4">
            <a:extLst>
              <a:ext uri="{FF2B5EF4-FFF2-40B4-BE49-F238E27FC236}">
                <a16:creationId xmlns:a16="http://schemas.microsoft.com/office/drawing/2014/main" id="{07B31E30-513A-08B8-251F-AC197AE4E163}"/>
              </a:ext>
            </a:extLst>
          </p:cNvPr>
          <p:cNvPicPr>
            <a:picLocks noChangeAspect="1"/>
          </p:cNvPicPr>
          <p:nvPr/>
        </p:nvPicPr>
        <p:blipFill>
          <a:blip r:embed="rId2"/>
          <a:stretch>
            <a:fillRect/>
          </a:stretch>
        </p:blipFill>
        <p:spPr>
          <a:xfrm>
            <a:off x="462912" y="1690688"/>
            <a:ext cx="5633088" cy="3990586"/>
          </a:xfrm>
          <a:prstGeom prst="rect">
            <a:avLst/>
          </a:prstGeom>
        </p:spPr>
      </p:pic>
      <p:sp>
        <p:nvSpPr>
          <p:cNvPr id="7" name="Textfeld 6">
            <a:extLst>
              <a:ext uri="{FF2B5EF4-FFF2-40B4-BE49-F238E27FC236}">
                <a16:creationId xmlns:a16="http://schemas.microsoft.com/office/drawing/2014/main" id="{4A4DDAA7-9DF2-1B30-6C88-B57B19F2CD24}"/>
              </a:ext>
            </a:extLst>
          </p:cNvPr>
          <p:cNvSpPr txBox="1"/>
          <p:nvPr/>
        </p:nvSpPr>
        <p:spPr>
          <a:xfrm>
            <a:off x="6621050" y="1767872"/>
            <a:ext cx="4207699" cy="369332"/>
          </a:xfrm>
          <a:prstGeom prst="rect">
            <a:avLst/>
          </a:prstGeom>
          <a:noFill/>
        </p:spPr>
        <p:txBody>
          <a:bodyPr wrap="square">
            <a:spAutoFit/>
          </a:bodyPr>
          <a:lstStyle/>
          <a:p>
            <a:r>
              <a:rPr lang="en-US" dirty="0">
                <a:hlinkClick r:id="rId3"/>
              </a:rPr>
              <a:t>(3030) selective attention test - YouTube</a:t>
            </a:r>
            <a:endParaRPr lang="de-DE" dirty="0"/>
          </a:p>
        </p:txBody>
      </p:sp>
    </p:spTree>
    <p:extLst>
      <p:ext uri="{BB962C8B-B14F-4D97-AF65-F5344CB8AC3E}">
        <p14:creationId xmlns:p14="http://schemas.microsoft.com/office/powerpoint/2010/main" val="2570168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7480678-DCE5-D77D-F07C-D374B248CC63}"/>
              </a:ext>
            </a:extLst>
          </p:cNvPr>
          <p:cNvSpPr txBox="1"/>
          <p:nvPr/>
        </p:nvSpPr>
        <p:spPr>
          <a:xfrm>
            <a:off x="1290088" y="5441434"/>
            <a:ext cx="6096000" cy="369332"/>
          </a:xfrm>
          <a:prstGeom prst="rect">
            <a:avLst/>
          </a:prstGeom>
          <a:noFill/>
        </p:spPr>
        <p:txBody>
          <a:bodyPr wrap="square">
            <a:spAutoFit/>
          </a:bodyPr>
          <a:lstStyle/>
          <a:p>
            <a:r>
              <a:rPr lang="en-US" dirty="0">
                <a:hlinkClick r:id="rId3"/>
              </a:rPr>
              <a:t>(601) Test Your Awareness : Whodunnit? - YouTube</a:t>
            </a:r>
            <a:endParaRPr lang="de-DE" dirty="0"/>
          </a:p>
        </p:txBody>
      </p:sp>
      <p:pic>
        <p:nvPicPr>
          <p:cNvPr id="2" name="Online Media 1" title="Test Your Awareness: Whodunnit">
            <a:hlinkClick r:id="" action="ppaction://media"/>
            <a:extLst>
              <a:ext uri="{FF2B5EF4-FFF2-40B4-BE49-F238E27FC236}">
                <a16:creationId xmlns:a16="http://schemas.microsoft.com/office/drawing/2014/main" id="{84893F3C-B0B2-7789-7576-AA8C1BE81381}"/>
              </a:ext>
            </a:extLst>
          </p:cNvPr>
          <p:cNvPicPr>
            <a:picLocks noRot="1" noChangeAspect="1"/>
          </p:cNvPicPr>
          <p:nvPr>
            <a:videoFile r:link="rId1"/>
          </p:nvPr>
        </p:nvPicPr>
        <p:blipFill>
          <a:blip r:embed="rId4"/>
          <a:stretch>
            <a:fillRect/>
          </a:stretch>
        </p:blipFill>
        <p:spPr>
          <a:xfrm>
            <a:off x="2817581" y="877454"/>
            <a:ext cx="7499437" cy="4237182"/>
          </a:xfrm>
          <a:prstGeom prst="rect">
            <a:avLst/>
          </a:prstGeom>
        </p:spPr>
      </p:pic>
      <p:sp>
        <p:nvSpPr>
          <p:cNvPr id="3" name="Title 2">
            <a:extLst>
              <a:ext uri="{FF2B5EF4-FFF2-40B4-BE49-F238E27FC236}">
                <a16:creationId xmlns:a16="http://schemas.microsoft.com/office/drawing/2014/main" id="{E9B8B0FA-9414-379B-FD4B-468F385FEB39}"/>
              </a:ext>
            </a:extLst>
          </p:cNvPr>
          <p:cNvSpPr>
            <a:spLocks noGrp="1"/>
          </p:cNvSpPr>
          <p:nvPr>
            <p:ph type="ctrTitle"/>
          </p:nvPr>
        </p:nvSpPr>
        <p:spPr/>
        <p:txBody>
          <a:bodyPr/>
          <a:lstStyle/>
          <a:p>
            <a:endParaRPr lang="en-GB"/>
          </a:p>
        </p:txBody>
      </p:sp>
      <p:sp>
        <p:nvSpPr>
          <p:cNvPr id="4" name="Subtitle 3">
            <a:extLst>
              <a:ext uri="{FF2B5EF4-FFF2-40B4-BE49-F238E27FC236}">
                <a16:creationId xmlns:a16="http://schemas.microsoft.com/office/drawing/2014/main" id="{A8740240-AAD0-42BD-9432-25BFAD35B864}"/>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32A8414-303B-0718-5AF0-FBA2E23CF3B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8857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19D03CD-A3A9-6A6E-0E64-B2391DB162FD}"/>
              </a:ext>
            </a:extLst>
          </p:cNvPr>
          <p:cNvPicPr>
            <a:picLocks noChangeAspect="1"/>
          </p:cNvPicPr>
          <p:nvPr/>
        </p:nvPicPr>
        <p:blipFill>
          <a:blip r:embed="rId2"/>
          <a:stretch>
            <a:fillRect/>
          </a:stretch>
        </p:blipFill>
        <p:spPr>
          <a:xfrm>
            <a:off x="723191" y="958743"/>
            <a:ext cx="10745617" cy="4940513"/>
          </a:xfrm>
          <a:prstGeom prst="rect">
            <a:avLst/>
          </a:prstGeom>
        </p:spPr>
      </p:pic>
      <p:sp>
        <p:nvSpPr>
          <p:cNvPr id="2" name="Title 1">
            <a:extLst>
              <a:ext uri="{FF2B5EF4-FFF2-40B4-BE49-F238E27FC236}">
                <a16:creationId xmlns:a16="http://schemas.microsoft.com/office/drawing/2014/main" id="{E8679831-96A7-2EC7-70A7-416863B7367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3A5C59FD-AE44-7283-8CD7-68AD46C26948}"/>
              </a:ext>
            </a:extLst>
          </p:cNvPr>
          <p:cNvSpPr>
            <a:spLocks noGrp="1"/>
          </p:cNvSpPr>
          <p:nvPr>
            <p:ph type="subTitle" idx="1"/>
          </p:nvPr>
        </p:nvSpPr>
        <p:spPr/>
        <p:txBody>
          <a:bodyPr/>
          <a:lstStyle/>
          <a:p>
            <a:endParaRPr lang="en-GB" dirty="0"/>
          </a:p>
        </p:txBody>
      </p:sp>
      <p:sp>
        <p:nvSpPr>
          <p:cNvPr id="6" name="Text Placeholder 5">
            <a:extLst>
              <a:ext uri="{FF2B5EF4-FFF2-40B4-BE49-F238E27FC236}">
                <a16:creationId xmlns:a16="http://schemas.microsoft.com/office/drawing/2014/main" id="{6DEEAC0A-F4F4-AE24-8247-B6D564C1819B}"/>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130155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ocial Engineering"/>
          <p:cNvSpPr txBox="1">
            <a:spLocks noGrp="1"/>
          </p:cNvSpPr>
          <p:nvPr>
            <p:ph type="title"/>
          </p:nvPr>
        </p:nvSpPr>
        <p:spPr>
          <a:xfrm>
            <a:off x="609602" y="273049"/>
            <a:ext cx="4011084" cy="1162051"/>
          </a:xfrm>
        </p:spPr>
        <p:txBody>
          <a:bodyPr anchor="b">
            <a:normAutofit/>
          </a:bodyPr>
          <a:lstStyle/>
          <a:p>
            <a:r>
              <a:t>Social Engineering</a:t>
            </a:r>
          </a:p>
        </p:txBody>
      </p:sp>
      <p:pic>
        <p:nvPicPr>
          <p:cNvPr id="4" name="Picture Placeholder 3">
            <a:extLst>
              <a:ext uri="{FF2B5EF4-FFF2-40B4-BE49-F238E27FC236}">
                <a16:creationId xmlns:a16="http://schemas.microsoft.com/office/drawing/2014/main" id="{F0353A01-281F-DB70-DC8C-DB00D8144EEE}"/>
              </a:ext>
            </a:extLst>
          </p:cNvPr>
          <p:cNvPicPr>
            <a:picLocks noGrp="1" noChangeAspect="1"/>
          </p:cNvPicPr>
          <p:nvPr>
            <p:ph idx="1"/>
          </p:nvPr>
        </p:nvPicPr>
        <p:blipFill>
          <a:blip r:embed="rId2"/>
          <a:stretch>
            <a:fillRect/>
          </a:stretch>
        </p:blipFill>
        <p:spPr>
          <a:xfrm>
            <a:off x="4766733" y="851990"/>
            <a:ext cx="6815667" cy="4695237"/>
          </a:xfrm>
          <a:prstGeom prst="rect">
            <a:avLst/>
          </a:prstGeom>
          <a:noFill/>
        </p:spPr>
      </p:pic>
      <p:sp>
        <p:nvSpPr>
          <p:cNvPr id="180" name="Social Engineering is the acquisition of sensitive information or inappropriate access privileges by an outsider, based upon the building of an inappropriate trust relationship with insiders.…"/>
          <p:cNvSpPr txBox="1">
            <a:spLocks noGrp="1"/>
          </p:cNvSpPr>
          <p:nvPr>
            <p:ph type="body" sz="half" idx="2"/>
          </p:nvPr>
        </p:nvSpPr>
        <p:spPr>
          <a:xfrm>
            <a:off x="609602" y="1435102"/>
            <a:ext cx="4011084" cy="4691063"/>
          </a:xfrm>
        </p:spPr>
        <p:txBody>
          <a:bodyPr vert="horz" lIns="0" tIns="0" rIns="0" bIns="0">
            <a:normAutofit/>
          </a:bodyPr>
          <a:lstStyle/>
          <a:p>
            <a:pPr marL="267881"/>
            <a:r>
              <a:rPr dirty="0"/>
              <a:t>Social Engineering is the acquisition of sensitive information or inappropriate access privileges by an outsider, based upon the building of an inappropriate trust relationship with insiders.</a:t>
            </a:r>
            <a:endParaRPr lang="en-GB" dirty="0"/>
          </a:p>
          <a:p>
            <a:pPr marL="267881"/>
            <a:endParaRPr dirty="0"/>
          </a:p>
          <a:p>
            <a:pPr marL="267881"/>
            <a:r>
              <a:rPr dirty="0"/>
              <a:t>The goal of social engineering is to trick someone into providing valuable information or access to that information.</a:t>
            </a:r>
          </a:p>
        </p:txBody>
      </p:sp>
      <p:sp>
        <p:nvSpPr>
          <p:cNvPr id="185" name="Footer Placeholder 4">
            <a:extLst>
              <a:ext uri="{FF2B5EF4-FFF2-40B4-BE49-F238E27FC236}">
                <a16:creationId xmlns:a16="http://schemas.microsoft.com/office/drawing/2014/main" id="{75E137A3-68E2-551C-6AB4-C91EA9A52F1F}"/>
              </a:ext>
            </a:extLst>
          </p:cNvPr>
          <p:cNvSpPr>
            <a:spLocks noGrp="1"/>
          </p:cNvSpPr>
          <p:nvPr>
            <p:ph type="ftr" sz="quarter" idx="11"/>
          </p:nvPr>
        </p:nvSpPr>
        <p:spPr>
          <a:xfrm>
            <a:off x="643051" y="6221324"/>
            <a:ext cx="6818262" cy="365125"/>
          </a:xfrm>
        </p:spPr>
        <p:txBody>
          <a:bodyPr/>
          <a:lstStyle/>
          <a:p>
            <a:endParaRPr lang="en-US"/>
          </a:p>
        </p:txBody>
      </p:sp>
      <p:sp>
        <p:nvSpPr>
          <p:cNvPr id="187" name="Slide Number Placeholder 5">
            <a:extLst>
              <a:ext uri="{FF2B5EF4-FFF2-40B4-BE49-F238E27FC236}">
                <a16:creationId xmlns:a16="http://schemas.microsoft.com/office/drawing/2014/main" id="{8613C806-A3C0-B8C8-13AC-20B407AE8D35}"/>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26</a:t>
            </a:fld>
            <a:endParaRPr lang="en-US"/>
          </a:p>
        </p:txBody>
      </p:sp>
    </p:spTree>
    <p:extLst>
      <p:ext uri="{BB962C8B-B14F-4D97-AF65-F5344CB8AC3E}">
        <p14:creationId xmlns:p14="http://schemas.microsoft.com/office/powerpoint/2010/main" val="26005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ctrTitle"/>
          </p:nvPr>
        </p:nvSpPr>
        <p:spPr>
          <a:prstGeom prst="rect">
            <a:avLst/>
          </a:prstGeom>
        </p:spPr>
        <p:txBody>
          <a:bodyPr spcFirstLastPara="1" vert="horz" wrap="square" lIns="121900" tIns="121900" rIns="121900" bIns="121900" rtlCol="0" anchor="t" anchorCtr="0">
            <a:noAutofit/>
          </a:bodyPr>
          <a:lstStyle/>
          <a:p>
            <a:r>
              <a:rPr lang="en-GB" sz="2400" i="1" dirty="0">
                <a:solidFill>
                  <a:schemeClr val="dk2"/>
                </a:solidFill>
              </a:rPr>
              <a:t>(very) little examples</a:t>
            </a:r>
            <a:endParaRPr dirty="0"/>
          </a:p>
        </p:txBody>
      </p:sp>
      <p:sp>
        <p:nvSpPr>
          <p:cNvPr id="2" name="Subtitle 1">
            <a:extLst>
              <a:ext uri="{FF2B5EF4-FFF2-40B4-BE49-F238E27FC236}">
                <a16:creationId xmlns:a16="http://schemas.microsoft.com/office/drawing/2014/main" id="{8F93568C-F39F-4BAC-6679-60E8914EB8BD}"/>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A96DD457-D1DC-F376-8443-73C5CD731219}"/>
              </a:ext>
            </a:extLst>
          </p:cNvPr>
          <p:cNvSpPr>
            <a:spLocks noGrp="1"/>
          </p:cNvSpPr>
          <p:nvPr>
            <p:ph type="body" sz="quarter" idx="12"/>
          </p:nvPr>
        </p:nvSpPr>
        <p:spPr/>
        <p:txBody>
          <a:bodyPr/>
          <a:lstStyle/>
          <a:p>
            <a:endParaRPr lang="en-GB"/>
          </a:p>
        </p:txBody>
      </p:sp>
      <p:pic>
        <p:nvPicPr>
          <p:cNvPr id="4" name="Online Media 3" title="InfoSec: Social Engineering">
            <a:hlinkClick r:id="" action="ppaction://media"/>
            <a:extLst>
              <a:ext uri="{FF2B5EF4-FFF2-40B4-BE49-F238E27FC236}">
                <a16:creationId xmlns:a16="http://schemas.microsoft.com/office/drawing/2014/main" id="{1F8D586F-F719-18F6-B5B7-B1593FC628CC}"/>
              </a:ext>
            </a:extLst>
          </p:cNvPr>
          <p:cNvPicPr>
            <a:picLocks noRot="1" noChangeAspect="1"/>
          </p:cNvPicPr>
          <p:nvPr>
            <a:videoFile r:link="rId1"/>
          </p:nvPr>
        </p:nvPicPr>
        <p:blipFill>
          <a:blip r:embed="rId4"/>
          <a:stretch>
            <a:fillRect/>
          </a:stretch>
        </p:blipFill>
        <p:spPr>
          <a:xfrm>
            <a:off x="1529095" y="1267587"/>
            <a:ext cx="9133809" cy="5160602"/>
          </a:xfrm>
          <a:prstGeom prst="rect">
            <a:avLst/>
          </a:prstGeom>
        </p:spPr>
      </p:pic>
    </p:spTree>
    <p:extLst>
      <p:ext uri="{BB962C8B-B14F-4D97-AF65-F5344CB8AC3E}">
        <p14:creationId xmlns:p14="http://schemas.microsoft.com/office/powerpoint/2010/main" val="345869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Social</a:t>
            </a:r>
            <a:r>
              <a:rPr lang="de-DE" dirty="0"/>
              <a:t> Engineering </a:t>
            </a:r>
            <a:r>
              <a:rPr lang="de-DE" dirty="0" err="1"/>
              <a:t>Personality</a:t>
            </a:r>
            <a:r>
              <a:rPr lang="de-DE" dirty="0"/>
              <a:t> Framework</a:t>
            </a:r>
            <a:endParaRPr lang="nb-NO" dirty="0"/>
          </a:p>
        </p:txBody>
      </p:sp>
      <p:pic>
        <p:nvPicPr>
          <p:cNvPr id="4" name="Plassholder for innhold 3"/>
          <p:cNvPicPr>
            <a:picLocks noGrp="1" noChangeAspect="1"/>
          </p:cNvPicPr>
          <p:nvPr>
            <p:ph idx="1"/>
          </p:nvPr>
        </p:nvPicPr>
        <p:blipFill>
          <a:blip r:embed="rId3"/>
          <a:stretch/>
        </p:blipFill>
        <p:spPr>
          <a:xfrm>
            <a:off x="4035003" y="2184983"/>
            <a:ext cx="4791919" cy="3310359"/>
          </a:xfrm>
          <a:prstGeom prst="rect">
            <a:avLst/>
          </a:prstGeom>
        </p:spPr>
      </p:pic>
      <p:pic>
        <p:nvPicPr>
          <p:cNvPr id="5" name="Bilde 4"/>
          <p:cNvPicPr>
            <a:picLocks noChangeAspect="1"/>
          </p:cNvPicPr>
          <p:nvPr/>
        </p:nvPicPr>
        <p:blipFill>
          <a:blip r:embed="rId4"/>
          <a:stretch>
            <a:fillRect/>
          </a:stretch>
        </p:blipFill>
        <p:spPr>
          <a:xfrm>
            <a:off x="357857" y="6067935"/>
            <a:ext cx="6736466" cy="659757"/>
          </a:xfrm>
          <a:prstGeom prst="rect">
            <a:avLst/>
          </a:prstGeom>
        </p:spPr>
      </p:pic>
      <p:sp>
        <p:nvSpPr>
          <p:cNvPr id="3" name="TekstSylinder 2"/>
          <p:cNvSpPr txBox="1"/>
          <p:nvPr/>
        </p:nvSpPr>
        <p:spPr>
          <a:xfrm>
            <a:off x="9962147" y="6358360"/>
            <a:ext cx="1933543" cy="369332"/>
          </a:xfrm>
          <a:prstGeom prst="rect">
            <a:avLst/>
          </a:prstGeom>
          <a:noFill/>
        </p:spPr>
        <p:txBody>
          <a:bodyPr wrap="none" rtlCol="0">
            <a:spAutoFit/>
          </a:bodyPr>
          <a:lstStyle/>
          <a:p>
            <a:r>
              <a:rPr lang="de-DE" dirty="0"/>
              <a:t>(</a:t>
            </a:r>
            <a:r>
              <a:rPr lang="de-DE" dirty="0" err="1"/>
              <a:t>Uebelacker</a:t>
            </a:r>
            <a:r>
              <a:rPr lang="de-DE" dirty="0"/>
              <a:t>, 2014)</a:t>
            </a:r>
            <a:endParaRPr lang="nb-NO" dirty="0"/>
          </a:p>
        </p:txBody>
      </p:sp>
    </p:spTree>
    <p:extLst>
      <p:ext uri="{BB962C8B-B14F-4D97-AF65-F5344CB8AC3E}">
        <p14:creationId xmlns:p14="http://schemas.microsoft.com/office/powerpoint/2010/main" val="190092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p:txBody>
          <a:bodyPr spcFirstLastPara="1" vert="horz" wrap="square" lIns="91433" tIns="45700" rIns="91433" bIns="45700" rtlCol="0" anchor="ctr" anchorCtr="0">
            <a:noAutofit/>
          </a:bodyPr>
          <a:lstStyle/>
          <a:p>
            <a:r>
              <a:rPr lang="en-GB" dirty="0"/>
              <a:t>Intuitive decisions</a:t>
            </a:r>
          </a:p>
        </p:txBody>
      </p:sp>
      <p:sp>
        <p:nvSpPr>
          <p:cNvPr id="9" name="Text Placeholder 8">
            <a:extLst>
              <a:ext uri="{FF2B5EF4-FFF2-40B4-BE49-F238E27FC236}">
                <a16:creationId xmlns:a16="http://schemas.microsoft.com/office/drawing/2014/main" id="{831C33F8-A261-9313-FF22-7DBF18DA0BCB}"/>
              </a:ext>
            </a:extLst>
          </p:cNvPr>
          <p:cNvSpPr>
            <a:spLocks noGrp="1"/>
          </p:cNvSpPr>
          <p:nvPr>
            <p:ph type="body" idx="1"/>
          </p:nvPr>
        </p:nvSpPr>
        <p:spPr/>
        <p:txBody>
          <a:bodyPr/>
          <a:lstStyle/>
          <a:p>
            <a:endParaRPr lang="en-GB"/>
          </a:p>
        </p:txBody>
      </p:sp>
      <p:pic>
        <p:nvPicPr>
          <p:cNvPr id="245" name="Google Shape;245;p42"/>
          <p:cNvPicPr preferRelativeResize="0"/>
          <p:nvPr/>
        </p:nvPicPr>
        <p:blipFill>
          <a:blip r:embed="rId3">
            <a:alphaModFix/>
          </a:blip>
          <a:stretch>
            <a:fillRect/>
          </a:stretch>
        </p:blipFill>
        <p:spPr>
          <a:xfrm>
            <a:off x="625835" y="1666049"/>
            <a:ext cx="4669212" cy="3205358"/>
          </a:xfrm>
          <a:prstGeom prst="rect">
            <a:avLst/>
          </a:prstGeom>
          <a:noFill/>
          <a:ln>
            <a:noFill/>
          </a:ln>
        </p:spPr>
      </p:pic>
      <p:pic>
        <p:nvPicPr>
          <p:cNvPr id="246" name="Google Shape;246;p42"/>
          <p:cNvPicPr preferRelativeResize="0"/>
          <p:nvPr/>
        </p:nvPicPr>
        <p:blipFill>
          <a:blip r:embed="rId4">
            <a:alphaModFix/>
          </a:blip>
          <a:stretch>
            <a:fillRect/>
          </a:stretch>
        </p:blipFill>
        <p:spPr>
          <a:xfrm>
            <a:off x="5864151" y="1666049"/>
            <a:ext cx="5486153" cy="2830450"/>
          </a:xfrm>
          <a:prstGeom prst="rect">
            <a:avLst/>
          </a:prstGeom>
          <a:noFill/>
          <a:ln>
            <a:noFill/>
          </a:ln>
        </p:spPr>
      </p:pic>
      <p:sp>
        <p:nvSpPr>
          <p:cNvPr id="247" name="Google Shape;247;p42"/>
          <p:cNvSpPr txBox="1"/>
          <p:nvPr/>
        </p:nvSpPr>
        <p:spPr>
          <a:xfrm>
            <a:off x="219366" y="5882361"/>
            <a:ext cx="1953200" cy="276000"/>
          </a:xfrm>
          <a:prstGeom prst="rect">
            <a:avLst/>
          </a:prstGeom>
          <a:noFill/>
          <a:ln>
            <a:noFill/>
          </a:ln>
        </p:spPr>
        <p:txBody>
          <a:bodyPr spcFirstLastPara="1" wrap="square" lIns="121900" tIns="121900" rIns="121900" bIns="121900" anchor="t" anchorCtr="0">
            <a:noAutofit/>
          </a:bodyPr>
          <a:lstStyle/>
          <a:p>
            <a:r>
              <a:rPr lang="en-GB" sz="2000" dirty="0">
                <a:latin typeface="Calibri"/>
                <a:ea typeface="Calibri"/>
                <a:cs typeface="Calibri"/>
                <a:sym typeface="Calibri"/>
              </a:rPr>
              <a:t>Bechara (1994)</a:t>
            </a:r>
            <a:endParaRPr sz="2000" dirty="0">
              <a:latin typeface="Calibri"/>
              <a:ea typeface="Calibri"/>
              <a:cs typeface="Calibri"/>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Cybersecurity Essentials and Management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2D746E-9C54-DDE8-2818-B5D519ED576C}"/>
              </a:ext>
            </a:extLst>
          </p:cNvPr>
          <p:cNvPicPr>
            <a:picLocks noChangeAspect="1"/>
          </p:cNvPicPr>
          <p:nvPr/>
        </p:nvPicPr>
        <p:blipFill>
          <a:blip r:embed="rId2"/>
          <a:stretch>
            <a:fillRect/>
          </a:stretch>
        </p:blipFill>
        <p:spPr>
          <a:xfrm>
            <a:off x="7070261" y="346061"/>
            <a:ext cx="4702250" cy="1889507"/>
          </a:xfrm>
          <a:prstGeom prst="rect">
            <a:avLst/>
          </a:prstGeom>
        </p:spPr>
      </p:pic>
      <p:pic>
        <p:nvPicPr>
          <p:cNvPr id="7" name="Grafik 6">
            <a:extLst>
              <a:ext uri="{FF2B5EF4-FFF2-40B4-BE49-F238E27FC236}">
                <a16:creationId xmlns:a16="http://schemas.microsoft.com/office/drawing/2014/main" id="{6714AB3A-448A-DBE1-1583-9101BE5B8109}"/>
              </a:ext>
            </a:extLst>
          </p:cNvPr>
          <p:cNvPicPr>
            <a:picLocks noChangeAspect="1"/>
          </p:cNvPicPr>
          <p:nvPr/>
        </p:nvPicPr>
        <p:blipFill>
          <a:blip r:embed="rId3"/>
          <a:stretch>
            <a:fillRect/>
          </a:stretch>
        </p:blipFill>
        <p:spPr>
          <a:xfrm>
            <a:off x="7212563" y="2421059"/>
            <a:ext cx="4979437" cy="2015882"/>
          </a:xfrm>
          <a:prstGeom prst="rect">
            <a:avLst/>
          </a:prstGeom>
        </p:spPr>
      </p:pic>
      <p:pic>
        <p:nvPicPr>
          <p:cNvPr id="9" name="Grafik 8">
            <a:extLst>
              <a:ext uri="{FF2B5EF4-FFF2-40B4-BE49-F238E27FC236}">
                <a16:creationId xmlns:a16="http://schemas.microsoft.com/office/drawing/2014/main" id="{F8F043B5-987D-AE1A-8BED-D7366C3B3015}"/>
              </a:ext>
            </a:extLst>
          </p:cNvPr>
          <p:cNvPicPr>
            <a:picLocks noChangeAspect="1"/>
          </p:cNvPicPr>
          <p:nvPr/>
        </p:nvPicPr>
        <p:blipFill>
          <a:blip r:embed="rId4"/>
          <a:stretch>
            <a:fillRect/>
          </a:stretch>
        </p:blipFill>
        <p:spPr>
          <a:xfrm>
            <a:off x="111967" y="78292"/>
            <a:ext cx="7100596" cy="4965020"/>
          </a:xfrm>
          <a:prstGeom prst="rect">
            <a:avLst/>
          </a:prstGeom>
        </p:spPr>
      </p:pic>
      <p:sp>
        <p:nvSpPr>
          <p:cNvPr id="8" name="Title 7">
            <a:extLst>
              <a:ext uri="{FF2B5EF4-FFF2-40B4-BE49-F238E27FC236}">
                <a16:creationId xmlns:a16="http://schemas.microsoft.com/office/drawing/2014/main" id="{44F32A87-F973-78C7-26EA-7BF0D57E8952}"/>
              </a:ext>
            </a:extLst>
          </p:cNvPr>
          <p:cNvSpPr>
            <a:spLocks noGrp="1"/>
          </p:cNvSpPr>
          <p:nvPr>
            <p:ph type="title"/>
          </p:nvPr>
        </p:nvSpPr>
        <p:spPr/>
        <p:txBody>
          <a:bodyPr/>
          <a:lstStyle/>
          <a:p>
            <a:endParaRPr lang="en-GB"/>
          </a:p>
        </p:txBody>
      </p:sp>
      <p:sp>
        <p:nvSpPr>
          <p:cNvPr id="10" name="Text Placeholder 9">
            <a:extLst>
              <a:ext uri="{FF2B5EF4-FFF2-40B4-BE49-F238E27FC236}">
                <a16:creationId xmlns:a16="http://schemas.microsoft.com/office/drawing/2014/main" id="{D9371695-39A6-CF0A-1827-DF8E589F49D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02664006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CEF545-24D4-941C-31CC-69218F084BB4}"/>
              </a:ext>
            </a:extLst>
          </p:cNvPr>
          <p:cNvPicPr>
            <a:picLocks noChangeAspect="1"/>
          </p:cNvPicPr>
          <p:nvPr/>
        </p:nvPicPr>
        <p:blipFill>
          <a:blip r:embed="rId2"/>
          <a:stretch>
            <a:fillRect/>
          </a:stretch>
        </p:blipFill>
        <p:spPr>
          <a:xfrm>
            <a:off x="343386" y="152400"/>
            <a:ext cx="5514975" cy="6553200"/>
          </a:xfrm>
          <a:prstGeom prst="rect">
            <a:avLst/>
          </a:prstGeom>
        </p:spPr>
      </p:pic>
      <p:pic>
        <p:nvPicPr>
          <p:cNvPr id="9" name="Grafik 8">
            <a:extLst>
              <a:ext uri="{FF2B5EF4-FFF2-40B4-BE49-F238E27FC236}">
                <a16:creationId xmlns:a16="http://schemas.microsoft.com/office/drawing/2014/main" id="{C34E9543-0222-37AA-D385-116D05D2BE46}"/>
              </a:ext>
            </a:extLst>
          </p:cNvPr>
          <p:cNvPicPr>
            <a:picLocks noChangeAspect="1"/>
          </p:cNvPicPr>
          <p:nvPr/>
        </p:nvPicPr>
        <p:blipFill>
          <a:blip r:embed="rId3"/>
          <a:stretch>
            <a:fillRect/>
          </a:stretch>
        </p:blipFill>
        <p:spPr>
          <a:xfrm>
            <a:off x="6733260" y="74645"/>
            <a:ext cx="4702297" cy="6553200"/>
          </a:xfrm>
          <a:prstGeom prst="rect">
            <a:avLst/>
          </a:prstGeom>
        </p:spPr>
      </p:pic>
      <p:sp>
        <p:nvSpPr>
          <p:cNvPr id="2" name="Title 1">
            <a:extLst>
              <a:ext uri="{FF2B5EF4-FFF2-40B4-BE49-F238E27FC236}">
                <a16:creationId xmlns:a16="http://schemas.microsoft.com/office/drawing/2014/main" id="{91F80186-671A-E24C-96CD-97B0C401302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EC805A7-8E6F-1BD6-7595-51C808C1B520}"/>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915C1A69-4F3F-8BEF-A84B-FC89BED4776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83221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931CC2-E887-6EE2-82E2-E2BF0C480513}"/>
              </a:ext>
            </a:extLst>
          </p:cNvPr>
          <p:cNvSpPr>
            <a:spLocks noGrp="1"/>
          </p:cNvSpPr>
          <p:nvPr>
            <p:ph type="title"/>
          </p:nvPr>
        </p:nvSpPr>
        <p:spPr>
          <a:xfrm>
            <a:off x="609602" y="273049"/>
            <a:ext cx="4011084" cy="1162051"/>
          </a:xfrm>
        </p:spPr>
        <p:txBody>
          <a:bodyPr/>
          <a:lstStyle/>
          <a:p>
            <a:endParaRPr lang="en-US"/>
          </a:p>
        </p:txBody>
      </p:sp>
      <p:pic>
        <p:nvPicPr>
          <p:cNvPr id="4" name="Grafik 3">
            <a:extLst>
              <a:ext uri="{FF2B5EF4-FFF2-40B4-BE49-F238E27FC236}">
                <a16:creationId xmlns:a16="http://schemas.microsoft.com/office/drawing/2014/main" id="{EE39EE42-A6E8-4FC4-B69F-05F50DFE63E8}"/>
              </a:ext>
            </a:extLst>
          </p:cNvPr>
          <p:cNvPicPr>
            <a:picLocks noChangeAspect="1"/>
          </p:cNvPicPr>
          <p:nvPr/>
        </p:nvPicPr>
        <p:blipFill>
          <a:blip r:embed="rId3"/>
          <a:stretch>
            <a:fillRect/>
          </a:stretch>
        </p:blipFill>
        <p:spPr>
          <a:xfrm>
            <a:off x="4766733" y="780046"/>
            <a:ext cx="6815667" cy="4839124"/>
          </a:xfrm>
          <a:prstGeom prst="rect">
            <a:avLst/>
          </a:prstGeom>
          <a:noFill/>
        </p:spPr>
      </p:pic>
      <p:sp>
        <p:nvSpPr>
          <p:cNvPr id="5" name="Rechteck 4">
            <a:extLst>
              <a:ext uri="{FF2B5EF4-FFF2-40B4-BE49-F238E27FC236}">
                <a16:creationId xmlns:a16="http://schemas.microsoft.com/office/drawing/2014/main" id="{834AC1B5-13AF-4A5E-A6A7-71F543CA7CE5}"/>
              </a:ext>
            </a:extLst>
          </p:cNvPr>
          <p:cNvSpPr/>
          <p:nvPr/>
        </p:nvSpPr>
        <p:spPr>
          <a:xfrm>
            <a:off x="609602" y="1435102"/>
            <a:ext cx="4011084" cy="4691063"/>
          </a:xfrm>
          <a:prstGeom prst="rect">
            <a:avLst/>
          </a:prstGeom>
        </p:spPr>
        <p:txBody>
          <a:bodyPr vert="horz" lIns="0" tIns="45720" rIns="0" bIns="45720" rtlCol="0">
            <a:normAutofit/>
          </a:bodyPr>
          <a:lstStyle/>
          <a:p>
            <a:pPr>
              <a:lnSpc>
                <a:spcPct val="90000"/>
              </a:lnSpc>
              <a:spcBef>
                <a:spcPts val="1200"/>
              </a:spcBef>
              <a:spcAft>
                <a:spcPts val="200"/>
              </a:spcAft>
              <a:buClr>
                <a:schemeClr val="accent1"/>
              </a:buClr>
              <a:buSzPct val="100000"/>
            </a:pPr>
            <a:r>
              <a:rPr lang="en-US" sz="1600" kern="1200">
                <a:latin typeface="+mn-lt"/>
                <a:ea typeface="+mn-ea"/>
                <a:cs typeface="+mn-cs"/>
              </a:rPr>
              <a:t>Mis-information is when false information is shared, but no harm is meant. </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n-US" sz="1600" kern="1200">
                <a:latin typeface="+mn-lt"/>
                <a:ea typeface="+mn-ea"/>
                <a:cs typeface="+mn-cs"/>
              </a:rPr>
              <a:t>Dis-information is when false information is knowingly shared to cause harm (“fake news”).</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n-US" sz="1600" kern="1200">
                <a:latin typeface="+mn-lt"/>
                <a:ea typeface="+mn-ea"/>
                <a:cs typeface="+mn-cs"/>
              </a:rPr>
              <a:t>Mal-information is when genuine information is shared to cause harm, often by moving information designed to stay private into the public sphere. Also: “hate-speech”. </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n-US" sz="1600" kern="1200">
                <a:latin typeface="+mn-lt"/>
                <a:ea typeface="+mn-ea"/>
                <a:cs typeface="+mn-cs"/>
              </a:rPr>
              <a:t>Propaganda: Disinformation paired with an explicit or implicit political agenda.</a:t>
            </a:r>
          </a:p>
        </p:txBody>
      </p:sp>
      <p:sp>
        <p:nvSpPr>
          <p:cNvPr id="14" name="Footer Placeholder 4">
            <a:extLst>
              <a:ext uri="{FF2B5EF4-FFF2-40B4-BE49-F238E27FC236}">
                <a16:creationId xmlns:a16="http://schemas.microsoft.com/office/drawing/2014/main" id="{B20E1BE5-4F85-2839-28E4-C0C8C239B630}"/>
              </a:ext>
            </a:extLst>
          </p:cNvPr>
          <p:cNvSpPr>
            <a:spLocks noGrp="1"/>
          </p:cNvSpPr>
          <p:nvPr>
            <p:ph type="ftr" sz="quarter" idx="11"/>
          </p:nvPr>
        </p:nvSpPr>
        <p:spPr>
          <a:xfrm>
            <a:off x="643051" y="6221324"/>
            <a:ext cx="6818262" cy="365125"/>
          </a:xfrm>
        </p:spPr>
        <p:txBody>
          <a:bodyPr/>
          <a:lstStyle/>
          <a:p>
            <a:endParaRPr lang="en-US"/>
          </a:p>
        </p:txBody>
      </p:sp>
      <p:sp>
        <p:nvSpPr>
          <p:cNvPr id="16" name="Slide Number Placeholder 5">
            <a:extLst>
              <a:ext uri="{FF2B5EF4-FFF2-40B4-BE49-F238E27FC236}">
                <a16:creationId xmlns:a16="http://schemas.microsoft.com/office/drawing/2014/main" id="{BFD1D467-D32B-8415-8D07-FB84A2F5CED0}"/>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32</a:t>
            </a:fld>
            <a:endParaRPr lang="en-US"/>
          </a:p>
        </p:txBody>
      </p:sp>
    </p:spTree>
    <p:extLst>
      <p:ext uri="{BB962C8B-B14F-4D97-AF65-F5344CB8AC3E}">
        <p14:creationId xmlns:p14="http://schemas.microsoft.com/office/powerpoint/2010/main" val="4290195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6CC9C7-16F1-4B7E-9645-8D37FDF3C1EE}"/>
              </a:ext>
            </a:extLst>
          </p:cNvPr>
          <p:cNvPicPr>
            <a:picLocks noChangeAspect="1"/>
          </p:cNvPicPr>
          <p:nvPr/>
        </p:nvPicPr>
        <p:blipFill>
          <a:blip r:embed="rId2"/>
          <a:stretch>
            <a:fillRect/>
          </a:stretch>
        </p:blipFill>
        <p:spPr>
          <a:xfrm>
            <a:off x="73173" y="185739"/>
            <a:ext cx="4185796" cy="5972174"/>
          </a:xfrm>
          <a:prstGeom prst="rect">
            <a:avLst/>
          </a:prstGeom>
        </p:spPr>
        <p:style>
          <a:lnRef idx="2">
            <a:schemeClr val="dk1"/>
          </a:lnRef>
          <a:fillRef idx="1">
            <a:schemeClr val="lt1"/>
          </a:fillRef>
          <a:effectRef idx="0">
            <a:schemeClr val="dk1"/>
          </a:effectRef>
          <a:fontRef idx="minor">
            <a:schemeClr val="dk1"/>
          </a:fontRef>
        </p:style>
      </p:pic>
      <p:pic>
        <p:nvPicPr>
          <p:cNvPr id="5" name="Grafik 4">
            <a:extLst>
              <a:ext uri="{FF2B5EF4-FFF2-40B4-BE49-F238E27FC236}">
                <a16:creationId xmlns:a16="http://schemas.microsoft.com/office/drawing/2014/main" id="{4841BE20-C0FA-415C-93F4-AF4124EA16F8}"/>
              </a:ext>
            </a:extLst>
          </p:cNvPr>
          <p:cNvPicPr>
            <a:picLocks noChangeAspect="1"/>
          </p:cNvPicPr>
          <p:nvPr/>
        </p:nvPicPr>
        <p:blipFill>
          <a:blip r:embed="rId3"/>
          <a:stretch>
            <a:fillRect/>
          </a:stretch>
        </p:blipFill>
        <p:spPr>
          <a:xfrm>
            <a:off x="7781925" y="633413"/>
            <a:ext cx="4410075" cy="5800725"/>
          </a:xfrm>
          <a:prstGeom prst="rect">
            <a:avLst/>
          </a:prstGeom>
        </p:spPr>
      </p:pic>
      <p:pic>
        <p:nvPicPr>
          <p:cNvPr id="8" name="Grafik 7">
            <a:extLst>
              <a:ext uri="{FF2B5EF4-FFF2-40B4-BE49-F238E27FC236}">
                <a16:creationId xmlns:a16="http://schemas.microsoft.com/office/drawing/2014/main" id="{AB052738-F78C-4EDB-94DD-19869126434B}"/>
              </a:ext>
            </a:extLst>
          </p:cNvPr>
          <p:cNvPicPr>
            <a:picLocks noChangeAspect="1"/>
          </p:cNvPicPr>
          <p:nvPr/>
        </p:nvPicPr>
        <p:blipFill>
          <a:blip r:embed="rId4"/>
          <a:stretch>
            <a:fillRect/>
          </a:stretch>
        </p:blipFill>
        <p:spPr>
          <a:xfrm>
            <a:off x="4330754" y="185739"/>
            <a:ext cx="3530492" cy="4443411"/>
          </a:xfrm>
          <a:prstGeom prst="rect">
            <a:avLst/>
          </a:prstGeom>
        </p:spPr>
      </p:pic>
      <p:sp>
        <p:nvSpPr>
          <p:cNvPr id="9" name="Pfeil: nach rechts 8">
            <a:extLst>
              <a:ext uri="{FF2B5EF4-FFF2-40B4-BE49-F238E27FC236}">
                <a16:creationId xmlns:a16="http://schemas.microsoft.com/office/drawing/2014/main" id="{9C08001F-6E51-49F7-9E85-DEFDC49AE417}"/>
              </a:ext>
            </a:extLst>
          </p:cNvPr>
          <p:cNvSpPr/>
          <p:nvPr/>
        </p:nvSpPr>
        <p:spPr>
          <a:xfrm rot="18822317">
            <a:off x="7215486" y="4521921"/>
            <a:ext cx="989308"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55FF8B0D-262D-9709-2B52-152DE3A83E3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3BA2A11-F60C-A26A-0314-0D2EFA909F63}"/>
              </a:ext>
            </a:extLst>
          </p:cNvPr>
          <p:cNvSpPr>
            <a:spLocks noGrp="1"/>
          </p:cNvSpPr>
          <p:nvPr>
            <p:ph type="subTitle" idx="1"/>
          </p:nvPr>
        </p:nvSpPr>
        <p:spPr/>
        <p:txBody>
          <a:bodyPr/>
          <a:lstStyle/>
          <a:p>
            <a:endParaRPr lang="en-GB"/>
          </a:p>
        </p:txBody>
      </p:sp>
      <p:sp>
        <p:nvSpPr>
          <p:cNvPr id="7" name="Text Placeholder 6">
            <a:extLst>
              <a:ext uri="{FF2B5EF4-FFF2-40B4-BE49-F238E27FC236}">
                <a16:creationId xmlns:a16="http://schemas.microsoft.com/office/drawing/2014/main" id="{614512BC-B2DB-FCC4-B383-D990A92C93C3}"/>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00397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109F162-0921-4325-B039-7C9FFEF1E146}"/>
              </a:ext>
            </a:extLst>
          </p:cNvPr>
          <p:cNvPicPr>
            <a:picLocks noChangeAspect="1"/>
          </p:cNvPicPr>
          <p:nvPr/>
        </p:nvPicPr>
        <p:blipFill>
          <a:blip r:embed="rId2"/>
          <a:stretch>
            <a:fillRect/>
          </a:stretch>
        </p:blipFill>
        <p:spPr>
          <a:xfrm>
            <a:off x="169321" y="896161"/>
            <a:ext cx="5705475" cy="4229100"/>
          </a:xfrm>
          <a:prstGeom prst="rect">
            <a:avLst/>
          </a:prstGeom>
        </p:spPr>
      </p:pic>
      <p:pic>
        <p:nvPicPr>
          <p:cNvPr id="5" name="Grafik 4">
            <a:extLst>
              <a:ext uri="{FF2B5EF4-FFF2-40B4-BE49-F238E27FC236}">
                <a16:creationId xmlns:a16="http://schemas.microsoft.com/office/drawing/2014/main" id="{F7F99956-849E-4F6F-9336-8FD8E25AE354}"/>
              </a:ext>
            </a:extLst>
          </p:cNvPr>
          <p:cNvPicPr>
            <a:picLocks noChangeAspect="1"/>
          </p:cNvPicPr>
          <p:nvPr/>
        </p:nvPicPr>
        <p:blipFill>
          <a:blip r:embed="rId3"/>
          <a:stretch>
            <a:fillRect/>
          </a:stretch>
        </p:blipFill>
        <p:spPr>
          <a:xfrm>
            <a:off x="5856886" y="1452562"/>
            <a:ext cx="6335114" cy="3462338"/>
          </a:xfrm>
          <a:prstGeom prst="rect">
            <a:avLst/>
          </a:prstGeom>
        </p:spPr>
      </p:pic>
      <p:sp>
        <p:nvSpPr>
          <p:cNvPr id="2" name="Title 1">
            <a:extLst>
              <a:ext uri="{FF2B5EF4-FFF2-40B4-BE49-F238E27FC236}">
                <a16:creationId xmlns:a16="http://schemas.microsoft.com/office/drawing/2014/main" id="{51184B72-8F00-0F43-B008-B10C5371F77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59E24F9-A423-709D-4728-19FA467810A7}"/>
              </a:ext>
            </a:extLst>
          </p:cNvPr>
          <p:cNvSpPr>
            <a:spLocks noGrp="1"/>
          </p:cNvSpPr>
          <p:nvPr>
            <p:ph type="subTitle" idx="1"/>
          </p:nvPr>
        </p:nvSpPr>
        <p:spPr/>
        <p:txBody>
          <a:bodyPr/>
          <a:lstStyle/>
          <a:p>
            <a:endParaRPr lang="en-GB"/>
          </a:p>
        </p:txBody>
      </p:sp>
      <p:sp>
        <p:nvSpPr>
          <p:cNvPr id="7" name="Text Placeholder 6">
            <a:extLst>
              <a:ext uri="{FF2B5EF4-FFF2-40B4-BE49-F238E27FC236}">
                <a16:creationId xmlns:a16="http://schemas.microsoft.com/office/drawing/2014/main" id="{04DE199E-9EE2-0793-8B0F-E6007F3BBAE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96570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sz="4200"/>
              <a:t>Game </a:t>
            </a:r>
            <a:r>
              <a:rPr lang="de-DE" sz="4200" err="1"/>
              <a:t>elements</a:t>
            </a:r>
            <a:r>
              <a:rPr lang="de-DE" sz="4200"/>
              <a:t> </a:t>
            </a:r>
            <a:r>
              <a:rPr lang="de-DE" sz="4200" err="1"/>
              <a:t>addressing</a:t>
            </a:r>
            <a:r>
              <a:rPr lang="de-DE" sz="4200"/>
              <a:t> </a:t>
            </a:r>
            <a:r>
              <a:rPr lang="de-DE" sz="4200" err="1"/>
              <a:t>psychological</a:t>
            </a:r>
            <a:r>
              <a:rPr lang="de-DE" sz="4200"/>
              <a:t> </a:t>
            </a:r>
            <a:r>
              <a:rPr lang="de-DE" sz="4200" err="1"/>
              <a:t>needs</a:t>
            </a:r>
            <a:r>
              <a:rPr lang="de-DE" sz="4200"/>
              <a:t> </a:t>
            </a:r>
            <a:r>
              <a:rPr lang="de-DE" sz="4200" err="1"/>
              <a:t>to</a:t>
            </a:r>
            <a:r>
              <a:rPr lang="de-DE" sz="4200"/>
              <a:t> </a:t>
            </a:r>
            <a:r>
              <a:rPr lang="de-DE" sz="4200" err="1"/>
              <a:t>build</a:t>
            </a:r>
            <a:r>
              <a:rPr lang="de-DE" sz="4200"/>
              <a:t> </a:t>
            </a:r>
            <a:r>
              <a:rPr lang="de-DE" sz="4200" err="1"/>
              <a:t>up</a:t>
            </a:r>
            <a:r>
              <a:rPr lang="de-DE" sz="4200"/>
              <a:t> </a:t>
            </a:r>
            <a:r>
              <a:rPr lang="de-DE" sz="4200" err="1"/>
              <a:t>motivation</a:t>
            </a:r>
            <a:endParaRPr lang="nb-NO" sz="4200"/>
          </a:p>
        </p:txBody>
      </p:sp>
      <p:sp>
        <p:nvSpPr>
          <p:cNvPr id="3" name="Plassholder for innhold 2"/>
          <p:cNvSpPr>
            <a:spLocks noGrp="1"/>
          </p:cNvSpPr>
          <p:nvPr>
            <p:ph idx="1"/>
          </p:nvPr>
        </p:nvSpPr>
        <p:spPr>
          <a:xfrm>
            <a:off x="1097280" y="2108201"/>
            <a:ext cx="10058400" cy="3760891"/>
          </a:xfrm>
        </p:spPr>
        <p:txBody>
          <a:bodyPr>
            <a:normAutofit/>
          </a:bodyPr>
          <a:lstStyle/>
          <a:p>
            <a:pPr marL="0" indent="0">
              <a:lnSpc>
                <a:spcPct val="90000"/>
              </a:lnSpc>
              <a:buNone/>
            </a:pPr>
            <a:r>
              <a:rPr lang="de-DE" sz="1100" b="1"/>
              <a:t>Points</a:t>
            </a:r>
            <a:br>
              <a:rPr lang="de-DE" sz="1100"/>
            </a:br>
            <a:r>
              <a:rPr lang="de-DE" sz="1100"/>
              <a:t>immediate positive </a:t>
            </a:r>
            <a:r>
              <a:rPr lang="de-DE" sz="1100" err="1"/>
              <a:t>reinforcements</a:t>
            </a:r>
            <a:r>
              <a:rPr lang="de-DE" sz="1100"/>
              <a:t>, </a:t>
            </a:r>
            <a:r>
              <a:rPr lang="de-DE" sz="1100" err="1"/>
              <a:t>direct</a:t>
            </a:r>
            <a:r>
              <a:rPr lang="de-DE" sz="1100"/>
              <a:t> </a:t>
            </a:r>
            <a:r>
              <a:rPr lang="de-DE" sz="1100" err="1"/>
              <a:t>feedback</a:t>
            </a:r>
            <a:r>
              <a:rPr lang="de-DE" sz="1100"/>
              <a:t>.</a:t>
            </a:r>
          </a:p>
          <a:p>
            <a:pPr marL="0" indent="0">
              <a:lnSpc>
                <a:spcPct val="90000"/>
              </a:lnSpc>
              <a:buNone/>
            </a:pPr>
            <a:r>
              <a:rPr lang="de-DE" sz="1100" b="1" err="1"/>
              <a:t>Badges</a:t>
            </a:r>
            <a:br>
              <a:rPr lang="de-DE" sz="1100"/>
            </a:br>
            <a:r>
              <a:rPr lang="de-DE" sz="1100" err="1"/>
              <a:t>status</a:t>
            </a:r>
            <a:r>
              <a:rPr lang="de-DE" sz="1100"/>
              <a:t> </a:t>
            </a:r>
            <a:r>
              <a:rPr lang="de-DE" sz="1100" err="1"/>
              <a:t>symbol</a:t>
            </a:r>
            <a:r>
              <a:rPr lang="de-DE" sz="1100"/>
              <a:t>, </a:t>
            </a:r>
            <a:r>
              <a:rPr lang="de-DE" sz="1100" err="1"/>
              <a:t>group</a:t>
            </a:r>
            <a:r>
              <a:rPr lang="de-DE" sz="1100"/>
              <a:t> </a:t>
            </a:r>
            <a:r>
              <a:rPr lang="de-DE" sz="1100" err="1"/>
              <a:t>identification</a:t>
            </a:r>
            <a:r>
              <a:rPr lang="de-DE" sz="1100"/>
              <a:t>, goal-setting, </a:t>
            </a:r>
            <a:r>
              <a:rPr lang="de-DE" sz="1100" err="1"/>
              <a:t>feeling</a:t>
            </a:r>
            <a:r>
              <a:rPr lang="de-DE" sz="1100"/>
              <a:t> </a:t>
            </a:r>
            <a:r>
              <a:rPr lang="de-DE" sz="1100" err="1"/>
              <a:t>of</a:t>
            </a:r>
            <a:r>
              <a:rPr lang="de-DE" sz="1100"/>
              <a:t> </a:t>
            </a:r>
            <a:r>
              <a:rPr lang="de-DE" sz="1100" err="1"/>
              <a:t>competence</a:t>
            </a:r>
            <a:r>
              <a:rPr lang="de-DE" sz="1100"/>
              <a:t>.</a:t>
            </a:r>
          </a:p>
          <a:p>
            <a:pPr marL="0" indent="0">
              <a:lnSpc>
                <a:spcPct val="90000"/>
              </a:lnSpc>
              <a:buNone/>
            </a:pPr>
            <a:r>
              <a:rPr lang="de-DE" sz="1100" b="1" err="1"/>
              <a:t>Leaderboards</a:t>
            </a:r>
            <a:br>
              <a:rPr lang="de-DE" sz="1100"/>
            </a:br>
            <a:r>
              <a:rPr lang="de-DE" sz="1100" err="1"/>
              <a:t>achievement</a:t>
            </a:r>
            <a:r>
              <a:rPr lang="de-DE" sz="1100"/>
              <a:t> and power, </a:t>
            </a:r>
            <a:r>
              <a:rPr lang="de-DE" sz="1100" err="1"/>
              <a:t>competence</a:t>
            </a:r>
            <a:r>
              <a:rPr lang="de-DE" sz="1100"/>
              <a:t>, </a:t>
            </a:r>
            <a:r>
              <a:rPr lang="de-DE" sz="1100" err="1"/>
              <a:t>social</a:t>
            </a:r>
            <a:r>
              <a:rPr lang="de-DE" sz="1100"/>
              <a:t> </a:t>
            </a:r>
            <a:r>
              <a:rPr lang="de-DE" sz="1100" err="1"/>
              <a:t>relatedness</a:t>
            </a:r>
            <a:r>
              <a:rPr lang="de-DE" sz="1100"/>
              <a:t> (</a:t>
            </a:r>
            <a:r>
              <a:rPr lang="de-DE" sz="1100" err="1"/>
              <a:t>for</a:t>
            </a:r>
            <a:r>
              <a:rPr lang="de-DE" sz="1100"/>
              <a:t> </a:t>
            </a:r>
            <a:r>
              <a:rPr lang="de-DE" sz="1100" err="1"/>
              <a:t>team</a:t>
            </a:r>
            <a:r>
              <a:rPr lang="de-DE" sz="1100"/>
              <a:t> </a:t>
            </a:r>
            <a:r>
              <a:rPr lang="de-DE" sz="1100" err="1"/>
              <a:t>scores</a:t>
            </a:r>
            <a:r>
              <a:rPr lang="de-DE" sz="1100"/>
              <a:t>, </a:t>
            </a:r>
            <a:r>
              <a:rPr lang="de-DE" sz="1100" err="1"/>
              <a:t>stimulating</a:t>
            </a:r>
            <a:r>
              <a:rPr lang="de-DE" sz="1100"/>
              <a:t> </a:t>
            </a:r>
            <a:r>
              <a:rPr lang="de-DE" sz="1100" err="1"/>
              <a:t>collaboration</a:t>
            </a:r>
            <a:r>
              <a:rPr lang="de-DE" sz="1100"/>
              <a:t> via </a:t>
            </a:r>
            <a:r>
              <a:rPr lang="de-DE" sz="1100" err="1"/>
              <a:t>shared</a:t>
            </a:r>
            <a:r>
              <a:rPr lang="de-DE" sz="1100"/>
              <a:t> </a:t>
            </a:r>
            <a:r>
              <a:rPr lang="de-DE" sz="1100" err="1"/>
              <a:t>goals</a:t>
            </a:r>
            <a:r>
              <a:rPr lang="de-DE" sz="1100"/>
              <a:t> and </a:t>
            </a:r>
            <a:r>
              <a:rPr lang="de-DE" sz="1100" err="1"/>
              <a:t>experiences</a:t>
            </a:r>
            <a:r>
              <a:rPr lang="de-DE" sz="1100"/>
              <a:t>).</a:t>
            </a:r>
          </a:p>
          <a:p>
            <a:pPr marL="0" indent="0">
              <a:lnSpc>
                <a:spcPct val="90000"/>
              </a:lnSpc>
              <a:buNone/>
            </a:pPr>
            <a:br>
              <a:rPr lang="de-DE" sz="1100"/>
            </a:br>
            <a:r>
              <a:rPr lang="de-DE" sz="1100" b="1"/>
              <a:t>Progress </a:t>
            </a:r>
            <a:r>
              <a:rPr lang="de-DE" sz="1100" b="1" err="1"/>
              <a:t>bars</a:t>
            </a:r>
            <a:r>
              <a:rPr lang="de-DE" sz="1100" b="1"/>
              <a:t> and </a:t>
            </a:r>
            <a:r>
              <a:rPr lang="de-DE" sz="1100" b="1" err="1"/>
              <a:t>performance</a:t>
            </a:r>
            <a:r>
              <a:rPr lang="de-DE" sz="1100" b="1"/>
              <a:t> </a:t>
            </a:r>
            <a:r>
              <a:rPr lang="de-DE" sz="1100" b="1" err="1"/>
              <a:t>graphs</a:t>
            </a:r>
            <a:br>
              <a:rPr lang="de-DE" sz="1100"/>
            </a:br>
            <a:r>
              <a:rPr lang="de-DE" sz="1100" err="1"/>
              <a:t>provide</a:t>
            </a:r>
            <a:r>
              <a:rPr lang="de-DE" sz="1100"/>
              <a:t> </a:t>
            </a:r>
            <a:r>
              <a:rPr lang="de-DE" sz="1100" err="1"/>
              <a:t>feedback</a:t>
            </a:r>
            <a:r>
              <a:rPr lang="de-DE" sz="1100"/>
              <a:t>, </a:t>
            </a:r>
            <a:r>
              <a:rPr lang="de-DE" sz="1100" err="1"/>
              <a:t>provide</a:t>
            </a:r>
            <a:r>
              <a:rPr lang="de-DE" sz="1100"/>
              <a:t> </a:t>
            </a:r>
            <a:r>
              <a:rPr lang="de-DE" sz="1100" err="1"/>
              <a:t>clear</a:t>
            </a:r>
            <a:r>
              <a:rPr lang="de-DE" sz="1100"/>
              <a:t> </a:t>
            </a:r>
            <a:r>
              <a:rPr lang="de-DE" sz="1100" err="1"/>
              <a:t>goals</a:t>
            </a:r>
            <a:r>
              <a:rPr lang="de-DE" sz="1100"/>
              <a:t>, </a:t>
            </a:r>
            <a:r>
              <a:rPr lang="de-DE" sz="1100" err="1"/>
              <a:t>improvement</a:t>
            </a:r>
            <a:r>
              <a:rPr lang="de-DE" sz="1100"/>
              <a:t> and </a:t>
            </a:r>
            <a:r>
              <a:rPr lang="de-DE" sz="1100" err="1"/>
              <a:t>mastery</a:t>
            </a:r>
            <a:r>
              <a:rPr lang="de-DE" sz="1100"/>
              <a:t>.</a:t>
            </a:r>
          </a:p>
          <a:p>
            <a:pPr marL="0" indent="0">
              <a:lnSpc>
                <a:spcPct val="90000"/>
              </a:lnSpc>
              <a:buNone/>
            </a:pPr>
            <a:r>
              <a:rPr lang="de-DE" sz="1100" b="1" err="1"/>
              <a:t>Quests</a:t>
            </a:r>
            <a:br>
              <a:rPr lang="de-DE" sz="1100"/>
            </a:br>
            <a:r>
              <a:rPr lang="de-DE" sz="1100" err="1"/>
              <a:t>clear</a:t>
            </a:r>
            <a:r>
              <a:rPr lang="de-DE" sz="1100"/>
              <a:t> </a:t>
            </a:r>
            <a:r>
              <a:rPr lang="de-DE" sz="1100" err="1"/>
              <a:t>goals</a:t>
            </a:r>
            <a:r>
              <a:rPr lang="de-DE" sz="1100"/>
              <a:t>, </a:t>
            </a:r>
            <a:r>
              <a:rPr lang="de-DE" sz="1100" err="1"/>
              <a:t>consequences</a:t>
            </a:r>
            <a:r>
              <a:rPr lang="de-DE" sz="1100"/>
              <a:t> </a:t>
            </a:r>
            <a:r>
              <a:rPr lang="de-DE" sz="1100" err="1"/>
              <a:t>of</a:t>
            </a:r>
            <a:r>
              <a:rPr lang="de-DE" sz="1100"/>
              <a:t> a </a:t>
            </a:r>
            <a:r>
              <a:rPr lang="de-DE" sz="1100" err="1"/>
              <a:t>goal</a:t>
            </a:r>
            <a:r>
              <a:rPr lang="de-DE" sz="1100"/>
              <a:t>, </a:t>
            </a:r>
            <a:r>
              <a:rPr lang="de-DE" sz="1100" err="1"/>
              <a:t>importance</a:t>
            </a:r>
            <a:r>
              <a:rPr lang="de-DE" sz="1100"/>
              <a:t> </a:t>
            </a:r>
            <a:r>
              <a:rPr lang="de-DE" sz="1100" err="1"/>
              <a:t>of</a:t>
            </a:r>
            <a:r>
              <a:rPr lang="de-DE" sz="1100"/>
              <a:t> </a:t>
            </a:r>
            <a:r>
              <a:rPr lang="de-DE" sz="1100" err="1"/>
              <a:t>players</a:t>
            </a:r>
            <a:r>
              <a:rPr lang="de-DE" sz="1100"/>
              <a:t> </a:t>
            </a:r>
            <a:r>
              <a:rPr lang="de-DE" sz="1100" err="1"/>
              <a:t>action</a:t>
            </a:r>
            <a:r>
              <a:rPr lang="de-DE" sz="1100"/>
              <a:t>.</a:t>
            </a:r>
          </a:p>
          <a:p>
            <a:pPr marL="0" indent="0">
              <a:lnSpc>
                <a:spcPct val="90000"/>
              </a:lnSpc>
              <a:buNone/>
            </a:pPr>
            <a:r>
              <a:rPr lang="de-DE" sz="1100" b="1" err="1"/>
              <a:t>Meaningful</a:t>
            </a:r>
            <a:r>
              <a:rPr lang="de-DE" sz="1100" b="1"/>
              <a:t> </a:t>
            </a:r>
            <a:r>
              <a:rPr lang="de-DE" sz="1100" b="1" err="1"/>
              <a:t>stories</a:t>
            </a:r>
            <a:br>
              <a:rPr lang="de-DE" sz="1100"/>
            </a:br>
            <a:r>
              <a:rPr lang="de-DE" sz="1100" err="1"/>
              <a:t>increase</a:t>
            </a:r>
            <a:r>
              <a:rPr lang="de-DE" sz="1100"/>
              <a:t> </a:t>
            </a:r>
            <a:r>
              <a:rPr lang="de-DE" sz="1100" err="1"/>
              <a:t>interest</a:t>
            </a:r>
            <a:r>
              <a:rPr lang="de-DE" sz="1100"/>
              <a:t>, </a:t>
            </a:r>
            <a:r>
              <a:rPr lang="de-DE" sz="1100" err="1"/>
              <a:t>meaningful</a:t>
            </a:r>
            <a:r>
              <a:rPr lang="de-DE" sz="1100"/>
              <a:t> </a:t>
            </a:r>
            <a:r>
              <a:rPr lang="de-DE" sz="1100" err="1"/>
              <a:t>choices</a:t>
            </a:r>
            <a:r>
              <a:rPr lang="de-DE" sz="1100"/>
              <a:t> </a:t>
            </a:r>
            <a:r>
              <a:rPr lang="de-DE" sz="1100" err="1"/>
              <a:t>incr</a:t>
            </a:r>
            <a:r>
              <a:rPr lang="de-DE" sz="1100"/>
              <a:t>. </a:t>
            </a:r>
            <a:r>
              <a:rPr lang="de-DE" sz="1100" err="1"/>
              <a:t>autonomy</a:t>
            </a:r>
            <a:r>
              <a:rPr lang="de-DE" sz="1100"/>
              <a:t>, </a:t>
            </a:r>
            <a:r>
              <a:rPr lang="de-DE" sz="1100" err="1"/>
              <a:t>incr</a:t>
            </a:r>
            <a:r>
              <a:rPr lang="de-DE" sz="1100"/>
              <a:t>. positive </a:t>
            </a:r>
            <a:r>
              <a:rPr lang="de-DE" sz="1100" err="1"/>
              <a:t>feelings</a:t>
            </a:r>
            <a:r>
              <a:rPr lang="de-DE" sz="1100"/>
              <a:t>.</a:t>
            </a:r>
          </a:p>
          <a:p>
            <a:pPr marL="0" indent="0">
              <a:lnSpc>
                <a:spcPct val="90000"/>
              </a:lnSpc>
              <a:buNone/>
            </a:pPr>
            <a:r>
              <a:rPr lang="de-DE" sz="1100" b="1"/>
              <a:t>Avatars and </a:t>
            </a:r>
            <a:r>
              <a:rPr lang="de-DE" sz="1100" b="1" err="1"/>
              <a:t>profiles</a:t>
            </a:r>
            <a:br>
              <a:rPr lang="de-DE" sz="1100"/>
            </a:br>
            <a:r>
              <a:rPr lang="de-DE" sz="1100" err="1"/>
              <a:t>autonomy</a:t>
            </a:r>
            <a:r>
              <a:rPr lang="de-DE" sz="1100"/>
              <a:t>, positive </a:t>
            </a:r>
            <a:r>
              <a:rPr lang="de-DE" sz="1100" err="1"/>
              <a:t>feelings</a:t>
            </a:r>
            <a:r>
              <a:rPr lang="de-DE" sz="1100"/>
              <a:t> and emotional </a:t>
            </a:r>
            <a:r>
              <a:rPr lang="de-DE" sz="1100" err="1"/>
              <a:t>bonds</a:t>
            </a:r>
            <a:r>
              <a:rPr lang="de-DE" sz="1100"/>
              <a:t>.</a:t>
            </a:r>
          </a:p>
          <a:p>
            <a:pPr marL="0" indent="0">
              <a:lnSpc>
                <a:spcPct val="90000"/>
              </a:lnSpc>
              <a:buNone/>
            </a:pPr>
            <a:endParaRPr lang="de-DE" sz="1100"/>
          </a:p>
        </p:txBody>
      </p:sp>
      <p:sp>
        <p:nvSpPr>
          <p:cNvPr id="10" name="Footer Placeholder 3">
            <a:extLst>
              <a:ext uri="{FF2B5EF4-FFF2-40B4-BE49-F238E27FC236}">
                <a16:creationId xmlns:a16="http://schemas.microsoft.com/office/drawing/2014/main" id="{E880569D-7193-98F6-19F0-2DF11A0E3060}"/>
              </a:ext>
            </a:extLst>
          </p:cNvPr>
          <p:cNvSpPr>
            <a:spLocks noGrp="1"/>
          </p:cNvSpPr>
          <p:nvPr>
            <p:ph type="ftr" sz="quarter" idx="11"/>
          </p:nvPr>
        </p:nvSpPr>
        <p:spPr>
          <a:xfrm>
            <a:off x="643051" y="6221324"/>
            <a:ext cx="6818262" cy="365125"/>
          </a:xfrm>
        </p:spPr>
        <p:txBody>
          <a:bodyPr/>
          <a:lstStyle/>
          <a:p>
            <a:endParaRPr lang="en-GB"/>
          </a:p>
        </p:txBody>
      </p:sp>
      <p:sp>
        <p:nvSpPr>
          <p:cNvPr id="12" name="Slide Number Placeholder 4">
            <a:extLst>
              <a:ext uri="{FF2B5EF4-FFF2-40B4-BE49-F238E27FC236}">
                <a16:creationId xmlns:a16="http://schemas.microsoft.com/office/drawing/2014/main" id="{523E6E18-BDF9-C75A-F3D3-0C4B6BCC5660}"/>
              </a:ext>
            </a:extLst>
          </p:cNvPr>
          <p:cNvSpPr>
            <a:spLocks noGrp="1"/>
          </p:cNvSpPr>
          <p:nvPr>
            <p:ph type="sldNum" sz="quarter" idx="12"/>
          </p:nvPr>
        </p:nvSpPr>
        <p:spPr>
          <a:xfrm>
            <a:off x="10930596" y="6221324"/>
            <a:ext cx="617912" cy="365125"/>
          </a:xfrm>
        </p:spPr>
        <p:txBody>
          <a:bodyPr/>
          <a:lstStyle/>
          <a:p>
            <a:pPr>
              <a:spcAft>
                <a:spcPts val="600"/>
              </a:spcAft>
            </a:pPr>
            <a:fld id="{C4632FC7-F2FB-4481-9DAE-3E4B693155A6}" type="slidenum">
              <a:rPr lang="en-GB" smtClean="0"/>
              <a:pPr>
                <a:spcAft>
                  <a:spcPts val="600"/>
                </a:spcAft>
              </a:pPr>
              <a:t>35</a:t>
            </a:fld>
            <a:endParaRPr lang="en-GB"/>
          </a:p>
        </p:txBody>
      </p:sp>
    </p:spTree>
    <p:extLst>
      <p:ext uri="{BB962C8B-B14F-4D97-AF65-F5344CB8AC3E}">
        <p14:creationId xmlns:p14="http://schemas.microsoft.com/office/powerpoint/2010/main" val="55302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Closer</a:t>
            </a:r>
            <a:r>
              <a:rPr lang="de-DE" dirty="0"/>
              <a:t> </a:t>
            </a:r>
            <a:r>
              <a:rPr lang="de-DE" dirty="0" err="1"/>
              <a:t>look</a:t>
            </a:r>
            <a:r>
              <a:rPr lang="de-DE" dirty="0"/>
              <a:t>: </a:t>
            </a:r>
            <a:r>
              <a:rPr lang="de-DE" dirty="0" err="1"/>
              <a:t>Self</a:t>
            </a:r>
            <a:r>
              <a:rPr lang="de-DE" dirty="0"/>
              <a:t>-Determination-</a:t>
            </a:r>
            <a:r>
              <a:rPr lang="de-DE" dirty="0" err="1"/>
              <a:t>Theory</a:t>
            </a:r>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3926886" y="1276581"/>
            <a:ext cx="6400800" cy="3209925"/>
          </a:xfrm>
        </p:spPr>
      </p:pic>
      <p:sp>
        <p:nvSpPr>
          <p:cNvPr id="5" name="TekstSylinder 4"/>
          <p:cNvSpPr txBox="1"/>
          <p:nvPr/>
        </p:nvSpPr>
        <p:spPr>
          <a:xfrm>
            <a:off x="10539350" y="4209507"/>
            <a:ext cx="1414170" cy="276999"/>
          </a:xfrm>
          <a:prstGeom prst="rect">
            <a:avLst/>
          </a:prstGeom>
          <a:noFill/>
        </p:spPr>
        <p:txBody>
          <a:bodyPr wrap="none" rtlCol="0">
            <a:spAutoFit/>
          </a:bodyPr>
          <a:lstStyle/>
          <a:p>
            <a:r>
              <a:rPr lang="de-DE" sz="1200" dirty="0"/>
              <a:t>(Ryan &amp; </a:t>
            </a:r>
            <a:r>
              <a:rPr lang="de-DE" sz="1200" dirty="0" err="1"/>
              <a:t>Deci</a:t>
            </a:r>
            <a:r>
              <a:rPr lang="de-DE" sz="1200" dirty="0"/>
              <a:t>, 2000)</a:t>
            </a:r>
            <a:endParaRPr lang="nb-NO" sz="1200" dirty="0"/>
          </a:p>
        </p:txBody>
      </p:sp>
      <p:pic>
        <p:nvPicPr>
          <p:cNvPr id="7" name="Bilde 6"/>
          <p:cNvPicPr>
            <a:picLocks noChangeAspect="1"/>
          </p:cNvPicPr>
          <p:nvPr/>
        </p:nvPicPr>
        <p:blipFill>
          <a:blip r:embed="rId4"/>
          <a:stretch>
            <a:fillRect/>
          </a:stretch>
        </p:blipFill>
        <p:spPr>
          <a:xfrm>
            <a:off x="2155370" y="4684918"/>
            <a:ext cx="8520851" cy="1909846"/>
          </a:xfrm>
          <a:prstGeom prst="rect">
            <a:avLst/>
          </a:prstGeom>
        </p:spPr>
      </p:pic>
      <p:sp>
        <p:nvSpPr>
          <p:cNvPr id="8" name="TekstSylinder 7"/>
          <p:cNvSpPr txBox="1"/>
          <p:nvPr/>
        </p:nvSpPr>
        <p:spPr>
          <a:xfrm>
            <a:off x="10898909" y="6440875"/>
            <a:ext cx="1132618" cy="307777"/>
          </a:xfrm>
          <a:prstGeom prst="rect">
            <a:avLst/>
          </a:prstGeom>
          <a:noFill/>
        </p:spPr>
        <p:txBody>
          <a:bodyPr wrap="none" rtlCol="0">
            <a:spAutoFit/>
          </a:bodyPr>
          <a:lstStyle/>
          <a:p>
            <a:r>
              <a:rPr lang="de-DE" sz="1400" dirty="0"/>
              <a:t>(Sailer, 2017)</a:t>
            </a:r>
            <a:endParaRPr lang="nb-NO" sz="1400" dirty="0"/>
          </a:p>
        </p:txBody>
      </p:sp>
    </p:spTree>
    <p:extLst>
      <p:ext uri="{BB962C8B-B14F-4D97-AF65-F5344CB8AC3E}">
        <p14:creationId xmlns:p14="http://schemas.microsoft.com/office/powerpoint/2010/main" val="167077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AE89D6-A340-5D70-5BEA-3FBD15DD9979}"/>
              </a:ext>
            </a:extLst>
          </p:cNvPr>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592443" y="503523"/>
            <a:ext cx="6298213" cy="5859246"/>
          </a:xfrm>
        </p:spPr>
      </p:pic>
      <p:pic>
        <p:nvPicPr>
          <p:cNvPr id="5" name="Bilde 4"/>
          <p:cNvPicPr>
            <a:picLocks noChangeAspect="1"/>
          </p:cNvPicPr>
          <p:nvPr/>
        </p:nvPicPr>
        <p:blipFill>
          <a:blip r:embed="rId4"/>
          <a:stretch>
            <a:fillRect/>
          </a:stretch>
        </p:blipFill>
        <p:spPr>
          <a:xfrm>
            <a:off x="7768780" y="288202"/>
            <a:ext cx="3794158" cy="2898315"/>
          </a:xfrm>
          <a:prstGeom prst="rect">
            <a:avLst/>
          </a:prstGeom>
        </p:spPr>
      </p:pic>
      <p:pic>
        <p:nvPicPr>
          <p:cNvPr id="6" name="Bilde 5"/>
          <p:cNvPicPr>
            <a:picLocks noChangeAspect="1"/>
          </p:cNvPicPr>
          <p:nvPr/>
        </p:nvPicPr>
        <p:blipFill>
          <a:blip r:embed="rId5"/>
          <a:stretch>
            <a:fillRect/>
          </a:stretch>
        </p:blipFill>
        <p:spPr>
          <a:xfrm>
            <a:off x="8218366" y="3739365"/>
            <a:ext cx="3555648" cy="2569054"/>
          </a:xfrm>
          <a:prstGeom prst="rect">
            <a:avLst/>
          </a:prstGeom>
        </p:spPr>
      </p:pic>
    </p:spTree>
    <p:extLst>
      <p:ext uri="{BB962C8B-B14F-4D97-AF65-F5344CB8AC3E}">
        <p14:creationId xmlns:p14="http://schemas.microsoft.com/office/powerpoint/2010/main" val="265842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Attack</a:t>
            </a:r>
            <a:r>
              <a:rPr lang="de-DE" dirty="0"/>
              <a:t> </a:t>
            </a:r>
            <a:r>
              <a:rPr lang="de-DE" dirty="0" err="1"/>
              <a:t>vectors</a:t>
            </a:r>
            <a:r>
              <a:rPr lang="de-DE" dirty="0"/>
              <a:t> – </a:t>
            </a:r>
            <a:r>
              <a:rPr lang="de-DE" dirty="0" err="1"/>
              <a:t>Social</a:t>
            </a:r>
            <a:r>
              <a:rPr lang="de-DE" dirty="0"/>
              <a:t> </a:t>
            </a:r>
            <a:r>
              <a:rPr lang="de-DE" dirty="0" err="1"/>
              <a:t>approach</a:t>
            </a:r>
            <a:endParaRPr lang="nb-NO" dirty="0"/>
          </a:p>
        </p:txBody>
      </p:sp>
      <p:sp>
        <p:nvSpPr>
          <p:cNvPr id="3" name="Plassholder for innhold 2"/>
          <p:cNvSpPr>
            <a:spLocks noGrp="1"/>
          </p:cNvSpPr>
          <p:nvPr>
            <p:ph type="body" idx="1"/>
          </p:nvPr>
        </p:nvSpPr>
        <p:spPr/>
        <p:txBody>
          <a:bodyPr>
            <a:normAutofit/>
          </a:bodyPr>
          <a:lstStyle/>
          <a:p>
            <a:r>
              <a:rPr lang="de-DE" dirty="0" err="1"/>
              <a:t>Tailgating</a:t>
            </a:r>
            <a:endParaRPr lang="de-DE" dirty="0"/>
          </a:p>
          <a:p>
            <a:r>
              <a:rPr lang="de-DE" dirty="0" err="1"/>
              <a:t>Impersonating</a:t>
            </a:r>
            <a:endParaRPr lang="de-DE" dirty="0"/>
          </a:p>
          <a:p>
            <a:r>
              <a:rPr lang="de-DE" dirty="0" err="1"/>
              <a:t>Eavesdropping</a:t>
            </a:r>
            <a:endParaRPr lang="de-DE" dirty="0"/>
          </a:p>
          <a:p>
            <a:r>
              <a:rPr lang="de-DE" dirty="0" err="1"/>
              <a:t>Shoulder</a:t>
            </a:r>
            <a:r>
              <a:rPr lang="de-DE" dirty="0"/>
              <a:t> </a:t>
            </a:r>
            <a:r>
              <a:rPr lang="de-DE" dirty="0" err="1"/>
              <a:t>surfing</a:t>
            </a:r>
            <a:endParaRPr lang="de-DE" dirty="0"/>
          </a:p>
          <a:p>
            <a:r>
              <a:rPr lang="de-DE" dirty="0" err="1"/>
              <a:t>Dumpster</a:t>
            </a:r>
            <a:r>
              <a:rPr lang="de-DE" dirty="0"/>
              <a:t> </a:t>
            </a:r>
            <a:r>
              <a:rPr lang="de-DE" dirty="0" err="1"/>
              <a:t>diving</a:t>
            </a:r>
            <a:endParaRPr lang="de-DE" dirty="0"/>
          </a:p>
          <a:p>
            <a:r>
              <a:rPr lang="de-DE" dirty="0"/>
              <a:t>Reverse </a:t>
            </a:r>
            <a:r>
              <a:rPr lang="de-DE" dirty="0" err="1"/>
              <a:t>social</a:t>
            </a:r>
            <a:r>
              <a:rPr lang="de-DE" dirty="0"/>
              <a:t> </a:t>
            </a:r>
            <a:r>
              <a:rPr lang="de-DE" dirty="0" err="1"/>
              <a:t>engineering</a:t>
            </a:r>
            <a:endParaRPr lang="de-DE" dirty="0"/>
          </a:p>
        </p:txBody>
      </p:sp>
      <p:grpSp>
        <p:nvGrpSpPr>
          <p:cNvPr id="14" name="Gruppe 13"/>
          <p:cNvGrpSpPr/>
          <p:nvPr/>
        </p:nvGrpSpPr>
        <p:grpSpPr>
          <a:xfrm>
            <a:off x="5040229" y="1844770"/>
            <a:ext cx="6758779" cy="4642567"/>
            <a:chOff x="4835692" y="794084"/>
            <a:chExt cx="6758779" cy="4642567"/>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357" y="794084"/>
              <a:ext cx="2755161" cy="1552074"/>
            </a:xfrm>
            <a:prstGeom prst="rect">
              <a:avLst/>
            </a:prstGeom>
          </p:spPr>
        </p:pic>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768" y="1920422"/>
              <a:ext cx="2261357" cy="1876926"/>
            </a:xfrm>
            <a:prstGeom prst="rect">
              <a:avLst/>
            </a:prstGeom>
          </p:spPr>
        </p:pic>
        <p:pic>
          <p:nvPicPr>
            <p:cNvPr id="11" name="Bil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403" y="3709117"/>
              <a:ext cx="3455068" cy="1727534"/>
            </a:xfrm>
            <a:prstGeom prst="rect">
              <a:avLst/>
            </a:prstGeom>
          </p:spPr>
        </p:pic>
        <p:pic>
          <p:nvPicPr>
            <p:cNvPr id="12" name="Bild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651" y="3143227"/>
              <a:ext cx="2587752" cy="1947672"/>
            </a:xfrm>
            <a:prstGeom prst="rect">
              <a:avLst/>
            </a:prstGeom>
          </p:spPr>
        </p:pic>
        <p:pic>
          <p:nvPicPr>
            <p:cNvPr id="13" name="Bild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692" y="1140387"/>
              <a:ext cx="2857500" cy="1905000"/>
            </a:xfrm>
            <a:prstGeom prst="rect">
              <a:avLst/>
            </a:prstGeom>
          </p:spPr>
        </p:pic>
      </p:grpSp>
    </p:spTree>
    <p:extLst>
      <p:ext uri="{BB962C8B-B14F-4D97-AF65-F5344CB8AC3E}">
        <p14:creationId xmlns:p14="http://schemas.microsoft.com/office/powerpoint/2010/main" val="289248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spc="-50" baseline="0">
                <a:latin typeface="+mj-lt"/>
                <a:ea typeface="+mj-ea"/>
                <a:cs typeface="+mj-cs"/>
              </a:rPr>
              <a:t>Phases</a:t>
            </a:r>
          </a:p>
        </p:txBody>
      </p:sp>
      <p:sp>
        <p:nvSpPr>
          <p:cNvPr id="2" name="TekstSylinder 1"/>
          <p:cNvSpPr txBox="1"/>
          <p:nvPr/>
        </p:nvSpPr>
        <p:spPr>
          <a:xfrm>
            <a:off x="609600" y="1600201"/>
            <a:ext cx="5384800" cy="4525963"/>
          </a:xfrm>
          <a:prstGeom prst="rect">
            <a:avLst/>
          </a:prstGeom>
        </p:spPr>
        <p:txBody>
          <a:bodyPr vert="horz" lIns="0" tIns="45720" rIns="0" bIns="45720" rtlCol="0">
            <a:normAutofit/>
          </a:bodyPr>
          <a:lstStyle/>
          <a:p>
            <a:pPr marL="91440" indent="-91440">
              <a:spcBef>
                <a:spcPts val="1200"/>
              </a:spcBef>
              <a:spcAft>
                <a:spcPts val="200"/>
              </a:spcAft>
              <a:buClr>
                <a:schemeClr val="accent1"/>
              </a:buClr>
              <a:buSzPct val="100000"/>
              <a:buFont typeface="Calibri" panose="020F0502020204030204" pitchFamily="34" charset="0"/>
              <a:buChar char=" "/>
            </a:pPr>
            <a:r>
              <a:rPr lang="en-US" sz="3733"/>
              <a:t>Breda et al. (2017)</a:t>
            </a:r>
          </a:p>
        </p:txBody>
      </p:sp>
      <p:sp>
        <p:nvSpPr>
          <p:cNvPr id="17" name="Footer Placeholder 4">
            <a:extLst>
              <a:ext uri="{FF2B5EF4-FFF2-40B4-BE49-F238E27FC236}">
                <a16:creationId xmlns:a16="http://schemas.microsoft.com/office/drawing/2014/main" id="{F39D73A6-A9A9-F484-40C7-4B9BDC8B7152}"/>
              </a:ext>
            </a:extLst>
          </p:cNvPr>
          <p:cNvSpPr>
            <a:spLocks noGrp="1"/>
          </p:cNvSpPr>
          <p:nvPr>
            <p:ph type="ftr" sz="quarter" idx="11"/>
          </p:nvPr>
        </p:nvSpPr>
        <p:spPr>
          <a:xfrm>
            <a:off x="643051" y="6221324"/>
            <a:ext cx="6818262" cy="365125"/>
          </a:xfrm>
        </p:spPr>
        <p:txBody>
          <a:bodyPr/>
          <a:lstStyle/>
          <a:p>
            <a:endParaRPr lang="en-US"/>
          </a:p>
        </p:txBody>
      </p:sp>
      <p:sp>
        <p:nvSpPr>
          <p:cNvPr id="19" name="Slide Number Placeholder 5">
            <a:extLst>
              <a:ext uri="{FF2B5EF4-FFF2-40B4-BE49-F238E27FC236}">
                <a16:creationId xmlns:a16="http://schemas.microsoft.com/office/drawing/2014/main" id="{2F11FC0D-25BD-AB72-F4DB-4A1F699CB86F}"/>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39</a:t>
            </a:fld>
            <a:endParaRPr lang="en-US"/>
          </a:p>
        </p:txBody>
      </p:sp>
      <p:graphicFrame>
        <p:nvGraphicFramePr>
          <p:cNvPr id="11" name="Diagram 10"/>
          <p:cNvGraphicFramePr/>
          <p:nvPr>
            <p:extLst>
              <p:ext uri="{D42A27DB-BD31-4B8C-83A1-F6EECF244321}">
                <p14:modId xmlns:p14="http://schemas.microsoft.com/office/powerpoint/2010/main" val="2128738590"/>
              </p:ext>
            </p:extLst>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99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EE07-316A-1635-428D-AD9325A81ADD}"/>
              </a:ext>
            </a:extLst>
          </p:cNvPr>
          <p:cNvSpPr>
            <a:spLocks noGrp="1"/>
          </p:cNvSpPr>
          <p:nvPr>
            <p:ph type="title"/>
          </p:nvPr>
        </p:nvSpPr>
        <p:spPr/>
        <p:txBody>
          <a:bodyPr/>
          <a:lstStyle/>
          <a:p>
            <a:r>
              <a:rPr lang="nb-NO">
                <a:hlinkClick r:id="rId3"/>
              </a:rPr>
              <a:t>ISACA</a:t>
            </a:r>
            <a:endParaRPr lang="en-GB" dirty="0"/>
          </a:p>
        </p:txBody>
      </p:sp>
      <p:sp>
        <p:nvSpPr>
          <p:cNvPr id="7" name="Content Placeholder 6">
            <a:extLst>
              <a:ext uri="{FF2B5EF4-FFF2-40B4-BE49-F238E27FC236}">
                <a16:creationId xmlns:a16="http://schemas.microsoft.com/office/drawing/2014/main" id="{7D220C46-DA2F-A75B-B345-B0B6A7519008}"/>
              </a:ext>
            </a:extLst>
          </p:cNvPr>
          <p:cNvSpPr>
            <a:spLocks noGrp="1"/>
          </p:cNvSpPr>
          <p:nvPr>
            <p:ph idx="1"/>
          </p:nvPr>
        </p:nvSpPr>
        <p:spPr/>
        <p:txBody>
          <a:bodyPr/>
          <a:lstStyle/>
          <a:p>
            <a:endParaRPr lang="en-GB"/>
          </a:p>
        </p:txBody>
      </p:sp>
      <p:pic>
        <p:nvPicPr>
          <p:cNvPr id="2050" name="Picture 2" descr="Figure 3">
            <a:extLst>
              <a:ext uri="{FF2B5EF4-FFF2-40B4-BE49-F238E27FC236}">
                <a16:creationId xmlns:a16="http://schemas.microsoft.com/office/drawing/2014/main" id="{10AD9346-32EB-FA44-5B24-A29768175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741" y="1239009"/>
            <a:ext cx="8013720" cy="5301384"/>
          </a:xfrm>
          <a:prstGeom prst="rect">
            <a:avLst/>
          </a:prstGeom>
          <a:blipFill>
            <a:blip r:embed="rId5">
              <a:alphaModFix amt="23000"/>
            </a:blip>
            <a:stretch>
              <a:fillRect/>
            </a:stretch>
          </a:blipFill>
        </p:spPr>
      </p:pic>
    </p:spTree>
    <p:extLst>
      <p:ext uri="{BB962C8B-B14F-4D97-AF65-F5344CB8AC3E}">
        <p14:creationId xmlns:p14="http://schemas.microsoft.com/office/powerpoint/2010/main" val="135077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6B6129E-E9DA-404D-BC2F-B817361066BA}"/>
              </a:ext>
            </a:extLst>
          </p:cNvPr>
          <p:cNvGrpSpPr/>
          <p:nvPr/>
        </p:nvGrpSpPr>
        <p:grpSpPr>
          <a:xfrm>
            <a:off x="2100051" y="1014435"/>
            <a:ext cx="8186949" cy="4829129"/>
            <a:chOff x="6448239" y="1691410"/>
            <a:chExt cx="5190011" cy="3795545"/>
          </a:xfrm>
        </p:grpSpPr>
        <p:grpSp>
          <p:nvGrpSpPr>
            <p:cNvPr id="9" name="Gruppieren 8">
              <a:extLst>
                <a:ext uri="{FF2B5EF4-FFF2-40B4-BE49-F238E27FC236}">
                  <a16:creationId xmlns:a16="http://schemas.microsoft.com/office/drawing/2014/main" id="{DF270FCF-7F2B-4FF9-8BDC-6D15E5C320FD}"/>
                </a:ext>
              </a:extLst>
            </p:cNvPr>
            <p:cNvGrpSpPr/>
            <p:nvPr/>
          </p:nvGrpSpPr>
          <p:grpSpPr>
            <a:xfrm>
              <a:off x="6448239" y="1691410"/>
              <a:ext cx="5190011" cy="3795545"/>
              <a:chOff x="6448239" y="1691410"/>
              <a:chExt cx="5190011" cy="3795545"/>
            </a:xfrm>
          </p:grpSpPr>
          <p:pic>
            <p:nvPicPr>
              <p:cNvPr id="1028" name="Picture 4" descr="The Long Tail of Application Performance Management - Instana">
                <a:extLst>
                  <a:ext uri="{FF2B5EF4-FFF2-40B4-BE49-F238E27FC236}">
                    <a16:creationId xmlns:a16="http://schemas.microsoft.com/office/drawing/2014/main" id="{917340B8-FBAE-4535-BD4F-646D2FCE3C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4806" y="1691410"/>
                <a:ext cx="4953444" cy="2575791"/>
              </a:xfrm>
              <a:prstGeom prst="rect">
                <a:avLst/>
              </a:prstGeom>
              <a:noFill/>
              <a:extLst>
                <a:ext uri="{909E8E84-426E-40DD-AFC4-6F175D3DCCD1}">
                  <a14:hiddenFill xmlns:a14="http://schemas.microsoft.com/office/drawing/2010/main">
                    <a:solidFill>
                      <a:srgbClr val="FFFFFF"/>
                    </a:solidFill>
                  </a14:hiddenFill>
                </a:ext>
              </a:extLst>
            </p:spPr>
          </p:pic>
          <p:sp>
            <p:nvSpPr>
              <p:cNvPr id="6" name="Geschweifte Klammer rechts 5">
                <a:extLst>
                  <a:ext uri="{FF2B5EF4-FFF2-40B4-BE49-F238E27FC236}">
                    <a16:creationId xmlns:a16="http://schemas.microsoft.com/office/drawing/2014/main" id="{02ADA04B-BAE0-4BA4-8216-C3591AE95B93}"/>
                  </a:ext>
                </a:extLst>
              </p:cNvPr>
              <p:cNvSpPr/>
              <p:nvPr/>
            </p:nvSpPr>
            <p:spPr>
              <a:xfrm rot="5400000">
                <a:off x="9250218" y="2877065"/>
                <a:ext cx="572654" cy="3906982"/>
              </a:xfrm>
              <a:prstGeom prst="rightBrace">
                <a:avLst>
                  <a:gd name="adj1" fmla="val 0"/>
                  <a:gd name="adj2" fmla="val 506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7" name="Textfeld 6">
                <a:extLst>
                  <a:ext uri="{FF2B5EF4-FFF2-40B4-BE49-F238E27FC236}">
                    <a16:creationId xmlns:a16="http://schemas.microsoft.com/office/drawing/2014/main" id="{4AFBDD40-BE88-480A-B1DB-01A5D1650DEF}"/>
                  </a:ext>
                </a:extLst>
              </p:cNvPr>
              <p:cNvSpPr txBox="1"/>
              <p:nvPr/>
            </p:nvSpPr>
            <p:spPr>
              <a:xfrm>
                <a:off x="8157713" y="4185371"/>
                <a:ext cx="1650859" cy="326139"/>
              </a:xfrm>
              <a:prstGeom prst="rect">
                <a:avLst/>
              </a:prstGeom>
              <a:noFill/>
            </p:spPr>
            <p:txBody>
              <a:bodyPr wrap="none" rtlCol="0">
                <a:spAutoFit/>
              </a:bodyPr>
              <a:lstStyle/>
              <a:p>
                <a:r>
                  <a:rPr lang="de-DE" sz="1350" dirty="0" err="1"/>
                  <a:t>Ph.email</a:t>
                </a:r>
                <a:r>
                  <a:rPr lang="de-DE" sz="1350" dirty="0"/>
                  <a:t> </a:t>
                </a:r>
                <a:r>
                  <a:rPr lang="de-DE" sz="1350" dirty="0" err="1"/>
                  <a:t>difficulty</a:t>
                </a:r>
                <a:endParaRPr lang="de-DE" sz="1350" dirty="0"/>
              </a:p>
            </p:txBody>
          </p:sp>
          <p:sp>
            <p:nvSpPr>
              <p:cNvPr id="10" name="Geschweifte Klammer rechts 9">
                <a:extLst>
                  <a:ext uri="{FF2B5EF4-FFF2-40B4-BE49-F238E27FC236}">
                    <a16:creationId xmlns:a16="http://schemas.microsoft.com/office/drawing/2014/main" id="{4D23243D-3492-44DE-89EC-B27279F7FF8A}"/>
                  </a:ext>
                </a:extLst>
              </p:cNvPr>
              <p:cNvSpPr/>
              <p:nvPr/>
            </p:nvSpPr>
            <p:spPr>
              <a:xfrm rot="5400000">
                <a:off x="6887438" y="4463990"/>
                <a:ext cx="572654" cy="733131"/>
              </a:xfrm>
              <a:prstGeom prst="rightBrace">
                <a:avLst>
                  <a:gd name="adj1" fmla="val 0"/>
                  <a:gd name="adj2" fmla="val 506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11" name="Textfeld 10">
                <a:extLst>
                  <a:ext uri="{FF2B5EF4-FFF2-40B4-BE49-F238E27FC236}">
                    <a16:creationId xmlns:a16="http://schemas.microsoft.com/office/drawing/2014/main" id="{4FB6D550-75FD-449C-B2A8-928C9E33F2E1}"/>
                  </a:ext>
                </a:extLst>
              </p:cNvPr>
              <p:cNvSpPr txBox="1"/>
              <p:nvPr/>
            </p:nvSpPr>
            <p:spPr>
              <a:xfrm rot="5400000">
                <a:off x="6101756" y="2673371"/>
                <a:ext cx="1021972" cy="329005"/>
              </a:xfrm>
              <a:prstGeom prst="rect">
                <a:avLst/>
              </a:prstGeom>
              <a:noFill/>
            </p:spPr>
            <p:txBody>
              <a:bodyPr wrap="none" rtlCol="0">
                <a:spAutoFit/>
              </a:bodyPr>
              <a:lstStyle/>
              <a:p>
                <a:r>
                  <a:rPr lang="de-DE" sz="1350" dirty="0" err="1"/>
                  <a:t>Frequency</a:t>
                </a:r>
                <a:endParaRPr lang="de-DE" sz="1350" dirty="0"/>
              </a:p>
            </p:txBody>
          </p:sp>
          <p:sp>
            <p:nvSpPr>
              <p:cNvPr id="8" name="Textfeld 7">
                <a:extLst>
                  <a:ext uri="{FF2B5EF4-FFF2-40B4-BE49-F238E27FC236}">
                    <a16:creationId xmlns:a16="http://schemas.microsoft.com/office/drawing/2014/main" id="{953B30D2-E95C-4E28-82F5-57F299ADA71D}"/>
                  </a:ext>
                </a:extLst>
              </p:cNvPr>
              <p:cNvSpPr txBox="1"/>
              <p:nvPr/>
            </p:nvSpPr>
            <p:spPr>
              <a:xfrm>
                <a:off x="8315288" y="5160816"/>
                <a:ext cx="2703693" cy="326139"/>
              </a:xfrm>
              <a:prstGeom prst="rect">
                <a:avLst/>
              </a:prstGeom>
              <a:noFill/>
            </p:spPr>
            <p:txBody>
              <a:bodyPr wrap="square" rtlCol="0">
                <a:spAutoFit/>
              </a:bodyPr>
              <a:lstStyle/>
              <a:p>
                <a:pPr algn="ctr"/>
                <a:r>
                  <a:rPr lang="de-DE" sz="1350" dirty="0" err="1"/>
                  <a:t>unaware</a:t>
                </a:r>
                <a:r>
                  <a:rPr lang="de-DE" sz="1350" dirty="0"/>
                  <a:t> </a:t>
                </a:r>
                <a:r>
                  <a:rPr lang="de-DE" sz="1350" dirty="0" err="1"/>
                  <a:t>or</a:t>
                </a:r>
                <a:r>
                  <a:rPr lang="de-DE" sz="1350" dirty="0"/>
                  <a:t> not </a:t>
                </a:r>
                <a:r>
                  <a:rPr lang="de-DE" sz="1350" dirty="0" err="1"/>
                  <a:t>received</a:t>
                </a:r>
                <a:endParaRPr lang="de-DE" sz="1350" dirty="0"/>
              </a:p>
            </p:txBody>
          </p:sp>
          <p:sp>
            <p:nvSpPr>
              <p:cNvPr id="13" name="Textfeld 12">
                <a:extLst>
                  <a:ext uri="{FF2B5EF4-FFF2-40B4-BE49-F238E27FC236}">
                    <a16:creationId xmlns:a16="http://schemas.microsoft.com/office/drawing/2014/main" id="{EC32ED89-7105-4AF0-805B-E43DB67CE7AA}"/>
                  </a:ext>
                </a:extLst>
              </p:cNvPr>
              <p:cNvSpPr txBox="1"/>
              <p:nvPr/>
            </p:nvSpPr>
            <p:spPr>
              <a:xfrm>
                <a:off x="6501022" y="5160816"/>
                <a:ext cx="1500403" cy="326139"/>
              </a:xfrm>
              <a:prstGeom prst="rect">
                <a:avLst/>
              </a:prstGeom>
              <a:noFill/>
            </p:spPr>
            <p:txBody>
              <a:bodyPr wrap="square" rtlCol="0">
                <a:spAutoFit/>
              </a:bodyPr>
              <a:lstStyle/>
              <a:p>
                <a:pPr algn="ctr"/>
                <a:r>
                  <a:rPr lang="de-DE" sz="1350" dirty="0" err="1"/>
                  <a:t>aware</a:t>
                </a:r>
                <a:endParaRPr lang="de-DE" sz="1350" dirty="0"/>
              </a:p>
            </p:txBody>
          </p:sp>
        </p:grpSp>
        <p:cxnSp>
          <p:nvCxnSpPr>
            <p:cNvPr id="14" name="Gerade Verbindung mit Pfeil 13">
              <a:extLst>
                <a:ext uri="{FF2B5EF4-FFF2-40B4-BE49-F238E27FC236}">
                  <a16:creationId xmlns:a16="http://schemas.microsoft.com/office/drawing/2014/main" id="{4F9FDCFD-B215-4C45-BDE1-7EBDF7D05021}"/>
                </a:ext>
              </a:extLst>
            </p:cNvPr>
            <p:cNvCxnSpPr>
              <a:cxnSpLocks/>
            </p:cNvCxnSpPr>
            <p:nvPr/>
          </p:nvCxnSpPr>
          <p:spPr>
            <a:xfrm flipH="1">
              <a:off x="6930998" y="2837873"/>
              <a:ext cx="1070427" cy="1012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63A63F6-5B23-4437-AD44-B7093C6543F9}"/>
                </a:ext>
              </a:extLst>
            </p:cNvPr>
            <p:cNvSpPr txBox="1"/>
            <p:nvPr/>
          </p:nvSpPr>
          <p:spPr>
            <a:xfrm>
              <a:off x="8001425" y="2522786"/>
              <a:ext cx="2694283" cy="27596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1050" dirty="0"/>
                <a:t>„prototype“= </a:t>
              </a:r>
              <a:r>
                <a:rPr lang="de-DE" sz="1050" dirty="0" err="1"/>
                <a:t>judgment</a:t>
              </a:r>
              <a:r>
                <a:rPr lang="de-DE" sz="1050" dirty="0"/>
                <a:t> </a:t>
              </a:r>
              <a:r>
                <a:rPr lang="de-DE" sz="1050" dirty="0" err="1"/>
                <a:t>reference</a:t>
              </a:r>
              <a:endParaRPr lang="de-DE" sz="1050" dirty="0"/>
            </a:p>
          </p:txBody>
        </p:sp>
      </p:grpSp>
    </p:spTree>
    <p:extLst>
      <p:ext uri="{BB962C8B-B14F-4D97-AF65-F5344CB8AC3E}">
        <p14:creationId xmlns:p14="http://schemas.microsoft.com/office/powerpoint/2010/main" val="398794871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eotap awarded ISO 27001 Certification for Information Security Management  | Zeotap">
            <a:extLst>
              <a:ext uri="{FF2B5EF4-FFF2-40B4-BE49-F238E27FC236}">
                <a16:creationId xmlns:a16="http://schemas.microsoft.com/office/drawing/2014/main" id="{41D39444-6CAD-2CC1-0C9C-9B2EF3F8382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9714" y="951027"/>
            <a:ext cx="948110" cy="952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6A05D2F4-F285-9470-43EB-B5D8CED58285}"/>
              </a:ext>
            </a:extLst>
          </p:cNvPr>
          <p:cNvSpPr txBox="1"/>
          <p:nvPr/>
        </p:nvSpPr>
        <p:spPr>
          <a:xfrm>
            <a:off x="6209128" y="1152613"/>
            <a:ext cx="3590925" cy="300082"/>
          </a:xfrm>
          <a:prstGeom prst="rect">
            <a:avLst/>
          </a:prstGeom>
          <a:noFill/>
        </p:spPr>
        <p:txBody>
          <a:bodyPr wrap="square" rtlCol="0">
            <a:spAutoFit/>
          </a:bodyPr>
          <a:lstStyle/>
          <a:p>
            <a:r>
              <a:rPr lang="de-DE" sz="1350" b="1" u="sng" dirty="0"/>
              <a:t>Annex A.7 Human Resources Security</a:t>
            </a:r>
          </a:p>
        </p:txBody>
      </p:sp>
      <p:sp>
        <p:nvSpPr>
          <p:cNvPr id="5" name="Textfeld 4">
            <a:extLst>
              <a:ext uri="{FF2B5EF4-FFF2-40B4-BE49-F238E27FC236}">
                <a16:creationId xmlns:a16="http://schemas.microsoft.com/office/drawing/2014/main" id="{D8036CE0-4A98-61E4-9748-3A6F9907852D}"/>
              </a:ext>
            </a:extLst>
          </p:cNvPr>
          <p:cNvSpPr txBox="1"/>
          <p:nvPr/>
        </p:nvSpPr>
        <p:spPr>
          <a:xfrm>
            <a:off x="6209128" y="1688904"/>
            <a:ext cx="4230273" cy="4247317"/>
          </a:xfrm>
          <a:prstGeom prst="rect">
            <a:avLst/>
          </a:prstGeom>
          <a:noFill/>
        </p:spPr>
        <p:txBody>
          <a:bodyPr wrap="square" rtlCol="0">
            <a:spAutoFit/>
          </a:bodyPr>
          <a:lstStyle/>
          <a:p>
            <a:pPr marL="214313" indent="-214313">
              <a:buFont typeface="Arial" panose="020B0604020202020204" pitchFamily="34" charset="0"/>
              <a:buChar char="•"/>
            </a:pPr>
            <a:r>
              <a:rPr lang="de-DE" sz="1350" b="1" dirty="0">
                <a:solidFill>
                  <a:srgbClr val="FF0000"/>
                </a:solidFill>
              </a:rPr>
              <a:t>Screening</a:t>
            </a:r>
            <a:r>
              <a:rPr lang="de-DE" sz="1350" b="1" dirty="0"/>
              <a:t> </a:t>
            </a:r>
            <a:r>
              <a:rPr lang="de-DE" sz="1350" b="1" dirty="0" err="1"/>
              <a:t>of</a:t>
            </a:r>
            <a:r>
              <a:rPr lang="de-DE" sz="1350" b="1" dirty="0"/>
              <a:t> </a:t>
            </a:r>
            <a:r>
              <a:rPr lang="de-DE" sz="1350" b="1" dirty="0" err="1"/>
              <a:t>future</a:t>
            </a:r>
            <a:r>
              <a:rPr lang="de-DE" sz="1350" b="1" dirty="0"/>
              <a:t> </a:t>
            </a:r>
            <a:r>
              <a:rPr lang="de-DE" sz="1350" b="1" dirty="0" err="1"/>
              <a:t>employees</a:t>
            </a:r>
            <a:r>
              <a:rPr lang="de-DE" sz="1350" b="1" dirty="0"/>
              <a:t> and </a:t>
            </a:r>
            <a:r>
              <a:rPr lang="de-DE" sz="1350" b="1" dirty="0" err="1"/>
              <a:t>contractors</a:t>
            </a:r>
            <a:br>
              <a:rPr lang="de-DE" sz="1350" b="1" dirty="0"/>
            </a:br>
            <a:endParaRPr lang="de-DE" sz="1350" b="1" dirty="0"/>
          </a:p>
          <a:p>
            <a:pPr marL="214313" indent="-214313">
              <a:buFont typeface="Arial" panose="020B0604020202020204" pitchFamily="34" charset="0"/>
              <a:buChar char="•"/>
            </a:pPr>
            <a:r>
              <a:rPr lang="de-DE" sz="1350" b="1" dirty="0"/>
              <a:t>Management </a:t>
            </a:r>
            <a:r>
              <a:rPr lang="de-DE" sz="1350" b="1" dirty="0" err="1"/>
              <a:t>responsibilities</a:t>
            </a:r>
            <a:endParaRPr lang="de-DE" sz="1350" b="1" dirty="0"/>
          </a:p>
          <a:p>
            <a:pPr marL="557213" lvl="1" indent="-214313">
              <a:buFont typeface="Arial" panose="020B0604020202020204" pitchFamily="34" charset="0"/>
              <a:buChar char="•"/>
            </a:pPr>
            <a:r>
              <a:rPr lang="de-DE" sz="1350" b="1" dirty="0" err="1"/>
              <a:t>Know</a:t>
            </a:r>
            <a:r>
              <a:rPr lang="de-DE" sz="1350" b="1" dirty="0"/>
              <a:t> </a:t>
            </a:r>
            <a:r>
              <a:rPr lang="de-DE" sz="1350" b="1" dirty="0" err="1"/>
              <a:t>about</a:t>
            </a:r>
            <a:r>
              <a:rPr lang="de-DE" sz="1350" b="1" dirty="0"/>
              <a:t> IT-Sec </a:t>
            </a:r>
            <a:r>
              <a:rPr lang="de-DE" sz="1350" b="1" dirty="0" err="1"/>
              <a:t>threats</a:t>
            </a:r>
            <a:r>
              <a:rPr lang="de-DE" sz="1350" b="1" dirty="0"/>
              <a:t>, </a:t>
            </a:r>
            <a:r>
              <a:rPr lang="de-DE" sz="1350" b="1" dirty="0" err="1"/>
              <a:t>vulnerabilities</a:t>
            </a:r>
            <a:r>
              <a:rPr lang="de-DE" sz="1350" b="1" dirty="0"/>
              <a:t>, </a:t>
            </a:r>
            <a:r>
              <a:rPr lang="de-DE" sz="1350" b="1" dirty="0" err="1"/>
              <a:t>controls</a:t>
            </a:r>
            <a:endParaRPr lang="de-DE" sz="1350" b="1" dirty="0"/>
          </a:p>
          <a:p>
            <a:pPr marL="557213" lvl="1" indent="-214313">
              <a:buFont typeface="Arial" panose="020B0604020202020204" pitchFamily="34" charset="0"/>
              <a:buChar char="•"/>
            </a:pPr>
            <a:r>
              <a:rPr lang="de-DE" sz="1350" b="1" dirty="0" err="1"/>
              <a:t>Proactive</a:t>
            </a:r>
            <a:r>
              <a:rPr lang="de-DE" sz="1350" b="1" dirty="0"/>
              <a:t> and </a:t>
            </a:r>
            <a:r>
              <a:rPr lang="de-DE" sz="1350" b="1" dirty="0" err="1"/>
              <a:t>adequate</a:t>
            </a:r>
            <a:r>
              <a:rPr lang="de-DE" sz="1350" b="1" dirty="0"/>
              <a:t> support </a:t>
            </a:r>
            <a:r>
              <a:rPr lang="de-DE" sz="1350" b="1" dirty="0" err="1"/>
              <a:t>of</a:t>
            </a:r>
            <a:r>
              <a:rPr lang="de-DE" sz="1350" b="1" dirty="0"/>
              <a:t> IT-Sec </a:t>
            </a:r>
            <a:r>
              <a:rPr lang="de-DE" sz="1350" b="1" dirty="0" err="1"/>
              <a:t>policies</a:t>
            </a:r>
            <a:endParaRPr lang="de-DE" sz="1350" b="1" dirty="0"/>
          </a:p>
          <a:p>
            <a:pPr marL="557213" lvl="1" indent="-214313">
              <a:buFont typeface="Arial" panose="020B0604020202020204" pitchFamily="34" charset="0"/>
              <a:buChar char="•"/>
            </a:pPr>
            <a:r>
              <a:rPr lang="de-DE" sz="1350" b="1" dirty="0"/>
              <a:t>„</a:t>
            </a:r>
            <a:r>
              <a:rPr lang="de-DE" sz="1350" b="1" dirty="0" err="1">
                <a:solidFill>
                  <a:srgbClr val="FF0000"/>
                </a:solidFill>
              </a:rPr>
              <a:t>Develop</a:t>
            </a:r>
            <a:r>
              <a:rPr lang="de-DE" sz="1350" b="1" dirty="0">
                <a:solidFill>
                  <a:srgbClr val="FF0000"/>
                </a:solidFill>
              </a:rPr>
              <a:t> a </a:t>
            </a:r>
            <a:r>
              <a:rPr lang="de-DE" sz="1350" b="1" dirty="0" err="1">
                <a:solidFill>
                  <a:srgbClr val="FF0000"/>
                </a:solidFill>
              </a:rPr>
              <a:t>security</a:t>
            </a:r>
            <a:r>
              <a:rPr lang="de-DE" sz="1350" b="1" dirty="0">
                <a:solidFill>
                  <a:srgbClr val="FF0000"/>
                </a:solidFill>
              </a:rPr>
              <a:t> </a:t>
            </a:r>
            <a:r>
              <a:rPr lang="de-DE" sz="1350" b="1" dirty="0" err="1">
                <a:solidFill>
                  <a:srgbClr val="FF0000"/>
                </a:solidFill>
              </a:rPr>
              <a:t>culture</a:t>
            </a:r>
            <a:r>
              <a:rPr lang="de-DE" sz="1350" b="1" dirty="0"/>
              <a:t>“</a:t>
            </a:r>
            <a:br>
              <a:rPr lang="de-DE" sz="1350" b="1" dirty="0"/>
            </a:br>
            <a:endParaRPr lang="de-DE" sz="1350" b="1" dirty="0"/>
          </a:p>
          <a:p>
            <a:pPr marL="214313" indent="-214313">
              <a:buFont typeface="Arial" panose="020B0604020202020204" pitchFamily="34" charset="0"/>
              <a:buChar char="•"/>
            </a:pPr>
            <a:r>
              <a:rPr lang="en-US" sz="1350" b="1" dirty="0"/>
              <a:t>Information Security Awareness, Education &amp; Training</a:t>
            </a:r>
          </a:p>
          <a:p>
            <a:pPr marL="557213" lvl="1" indent="-214313">
              <a:buFont typeface="Arial" panose="020B0604020202020204" pitchFamily="34" charset="0"/>
              <a:buChar char="•"/>
            </a:pPr>
            <a:r>
              <a:rPr lang="en-US" sz="1350" b="1" dirty="0"/>
              <a:t>All relevant employees and contractors must receive appr. </a:t>
            </a:r>
            <a:r>
              <a:rPr lang="en-US" sz="1350" b="1" dirty="0">
                <a:solidFill>
                  <a:srgbClr val="FF0000"/>
                </a:solidFill>
              </a:rPr>
              <a:t>Awareness</a:t>
            </a:r>
            <a:r>
              <a:rPr lang="en-US" sz="1350" b="1" dirty="0"/>
              <a:t> education and training. </a:t>
            </a:r>
          </a:p>
          <a:p>
            <a:pPr marL="557213" lvl="1" indent="-214313">
              <a:buFont typeface="Arial" panose="020B0604020202020204" pitchFamily="34" charset="0"/>
              <a:buChar char="•"/>
            </a:pPr>
            <a:r>
              <a:rPr lang="en-US" sz="1350" b="1" dirty="0">
                <a:solidFill>
                  <a:srgbClr val="FF0000"/>
                </a:solidFill>
              </a:rPr>
              <a:t>IT partnering with HR </a:t>
            </a:r>
            <a:r>
              <a:rPr lang="en-US" sz="1350" b="1" dirty="0"/>
              <a:t>or a learning &amp; development team</a:t>
            </a:r>
          </a:p>
          <a:p>
            <a:pPr marL="557213" lvl="1" indent="-214313">
              <a:buFont typeface="Arial" panose="020B0604020202020204" pitchFamily="34" charset="0"/>
              <a:buChar char="•"/>
            </a:pPr>
            <a:r>
              <a:rPr lang="en-US" sz="1350" b="1" dirty="0"/>
              <a:t>Skills, knowledge, competence and awareness </a:t>
            </a:r>
            <a:r>
              <a:rPr lang="en-US" sz="1350" b="1" dirty="0">
                <a:solidFill>
                  <a:srgbClr val="FF0000"/>
                </a:solidFill>
              </a:rPr>
              <a:t>assessments</a:t>
            </a:r>
          </a:p>
          <a:p>
            <a:pPr marL="557213" lvl="1" indent="-214313">
              <a:buFont typeface="Arial" panose="020B0604020202020204" pitchFamily="34" charset="0"/>
              <a:buChar char="•"/>
            </a:pPr>
            <a:r>
              <a:rPr lang="en-US" sz="1350" b="1" dirty="0">
                <a:solidFill>
                  <a:srgbClr val="FF0000"/>
                </a:solidFill>
              </a:rPr>
              <a:t>Plan and implement a </a:t>
            </a:r>
            <a:r>
              <a:rPr lang="en-US" sz="1350" b="1" dirty="0" err="1">
                <a:solidFill>
                  <a:srgbClr val="FF0000"/>
                </a:solidFill>
              </a:rPr>
              <a:t>programme</a:t>
            </a:r>
            <a:r>
              <a:rPr lang="en-US" sz="1350" b="1" dirty="0">
                <a:solidFill>
                  <a:srgbClr val="FF0000"/>
                </a:solidFill>
              </a:rPr>
              <a:t> </a:t>
            </a:r>
            <a:r>
              <a:rPr lang="en-US" sz="1350" b="1" dirty="0"/>
              <a:t>throughout employment lifecycle. “You need to be able to demonstrate that training and compliance to auditors.”</a:t>
            </a:r>
          </a:p>
        </p:txBody>
      </p:sp>
      <p:grpSp>
        <p:nvGrpSpPr>
          <p:cNvPr id="3" name="Gruppieren 2">
            <a:extLst>
              <a:ext uri="{FF2B5EF4-FFF2-40B4-BE49-F238E27FC236}">
                <a16:creationId xmlns:a16="http://schemas.microsoft.com/office/drawing/2014/main" id="{26C79543-8D92-00B0-101F-80331560712E}"/>
              </a:ext>
            </a:extLst>
          </p:cNvPr>
          <p:cNvGrpSpPr/>
          <p:nvPr/>
        </p:nvGrpSpPr>
        <p:grpSpPr>
          <a:xfrm>
            <a:off x="1679714" y="2098970"/>
            <a:ext cx="4303160" cy="2927747"/>
            <a:chOff x="207619" y="1655626"/>
            <a:chExt cx="5737546" cy="3903662"/>
          </a:xfrm>
        </p:grpSpPr>
        <p:pic>
          <p:nvPicPr>
            <p:cNvPr id="1028" name="Picture 4" descr="What Is ISO 27001 and How Could It Benefit My Business?">
              <a:extLst>
                <a:ext uri="{FF2B5EF4-FFF2-40B4-BE49-F238E27FC236}">
                  <a16:creationId xmlns:a16="http://schemas.microsoft.com/office/drawing/2014/main" id="{A9257820-7021-75F6-6F66-BAFE24F47B3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619" y="1655626"/>
              <a:ext cx="5737546" cy="3903662"/>
            </a:xfrm>
            <a:prstGeom prst="rect">
              <a:avLst/>
            </a:prstGeom>
            <a:noFill/>
            <a:extLst>
              <a:ext uri="{909E8E84-426E-40DD-AFC4-6F175D3DCCD1}">
                <a14:hiddenFill xmlns:a14="http://schemas.microsoft.com/office/drawing/2010/main">
                  <a:solidFill>
                    <a:srgbClr val="FFFFFF"/>
                  </a:solidFill>
                </a14:hiddenFill>
              </a:ext>
            </a:extLst>
          </p:spPr>
        </p:pic>
        <p:sp>
          <p:nvSpPr>
            <p:cNvPr id="8" name="Pfeil: nach rechts 7">
              <a:extLst>
                <a:ext uri="{FF2B5EF4-FFF2-40B4-BE49-F238E27FC236}">
                  <a16:creationId xmlns:a16="http://schemas.microsoft.com/office/drawing/2014/main" id="{69539D82-E971-FC53-F0B3-301CF05854C8}"/>
                </a:ext>
              </a:extLst>
            </p:cNvPr>
            <p:cNvSpPr/>
            <p:nvPr/>
          </p:nvSpPr>
          <p:spPr>
            <a:xfrm>
              <a:off x="389541" y="3531637"/>
              <a:ext cx="494522"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350"/>
            </a:p>
          </p:txBody>
        </p:sp>
      </p:grpSp>
      <p:grpSp>
        <p:nvGrpSpPr>
          <p:cNvPr id="10" name="Gruppieren 9">
            <a:extLst>
              <a:ext uri="{FF2B5EF4-FFF2-40B4-BE49-F238E27FC236}">
                <a16:creationId xmlns:a16="http://schemas.microsoft.com/office/drawing/2014/main" id="{5CA1207E-57F9-84C9-8613-AE5AEC6BEEE0}"/>
              </a:ext>
            </a:extLst>
          </p:cNvPr>
          <p:cNvGrpSpPr/>
          <p:nvPr/>
        </p:nvGrpSpPr>
        <p:grpSpPr>
          <a:xfrm>
            <a:off x="1679714" y="2357639"/>
            <a:ext cx="4303160" cy="2927747"/>
            <a:chOff x="207619" y="1655626"/>
            <a:chExt cx="5737546" cy="3903662"/>
          </a:xfrm>
        </p:grpSpPr>
        <p:pic>
          <p:nvPicPr>
            <p:cNvPr id="11" name="Picture 4" descr="What Is ISO 27001 and How Could It Benefit My Business?">
              <a:extLst>
                <a:ext uri="{FF2B5EF4-FFF2-40B4-BE49-F238E27FC236}">
                  <a16:creationId xmlns:a16="http://schemas.microsoft.com/office/drawing/2014/main" id="{2E39CF3A-BDE0-5E47-7863-66A45272EAD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619" y="1655626"/>
              <a:ext cx="5737546" cy="3903662"/>
            </a:xfrm>
            <a:prstGeom prst="rect">
              <a:avLst/>
            </a:prstGeom>
            <a:noFill/>
            <a:extLst>
              <a:ext uri="{909E8E84-426E-40DD-AFC4-6F175D3DCCD1}">
                <a14:hiddenFill xmlns:a14="http://schemas.microsoft.com/office/drawing/2010/main">
                  <a:solidFill>
                    <a:srgbClr val="FFFFFF"/>
                  </a:solidFill>
                </a14:hiddenFill>
              </a:ext>
            </a:extLst>
          </p:spPr>
        </p:pic>
        <p:sp>
          <p:nvSpPr>
            <p:cNvPr id="12" name="Pfeil: nach rechts 11">
              <a:extLst>
                <a:ext uri="{FF2B5EF4-FFF2-40B4-BE49-F238E27FC236}">
                  <a16:creationId xmlns:a16="http://schemas.microsoft.com/office/drawing/2014/main" id="{E3A52E94-3F99-BD10-6EB4-7A5445A95B06}"/>
                </a:ext>
              </a:extLst>
            </p:cNvPr>
            <p:cNvSpPr/>
            <p:nvPr/>
          </p:nvSpPr>
          <p:spPr>
            <a:xfrm>
              <a:off x="389541" y="3531637"/>
              <a:ext cx="494522"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350"/>
            </a:p>
          </p:txBody>
        </p:sp>
      </p:grpSp>
      <p:sp>
        <p:nvSpPr>
          <p:cNvPr id="13" name="Title 12">
            <a:extLst>
              <a:ext uri="{FF2B5EF4-FFF2-40B4-BE49-F238E27FC236}">
                <a16:creationId xmlns:a16="http://schemas.microsoft.com/office/drawing/2014/main" id="{E86F5591-F428-CDFB-A02E-70C747163BDF}"/>
              </a:ext>
            </a:extLst>
          </p:cNvPr>
          <p:cNvSpPr>
            <a:spLocks noGrp="1"/>
          </p:cNvSpPr>
          <p:nvPr>
            <p:ph type="title"/>
          </p:nvPr>
        </p:nvSpPr>
        <p:spPr/>
        <p:txBody>
          <a:bodyPr/>
          <a:lstStyle/>
          <a:p>
            <a:endParaRPr lang="en-GB"/>
          </a:p>
        </p:txBody>
      </p:sp>
      <p:sp>
        <p:nvSpPr>
          <p:cNvPr id="14" name="Text Placeholder 13">
            <a:extLst>
              <a:ext uri="{FF2B5EF4-FFF2-40B4-BE49-F238E27FC236}">
                <a16:creationId xmlns:a16="http://schemas.microsoft.com/office/drawing/2014/main" id="{4CE0D1FF-681D-43E8-9A5D-C2455D5139E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6332301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815670D8-0F50-24B1-91C5-71738573C0F5}"/>
              </a:ext>
            </a:extLst>
          </p:cNvPr>
          <p:cNvGrpSpPr/>
          <p:nvPr/>
        </p:nvGrpSpPr>
        <p:grpSpPr>
          <a:xfrm>
            <a:off x="3089066" y="1638005"/>
            <a:ext cx="6013871" cy="2428163"/>
            <a:chOff x="2248250" y="2340528"/>
            <a:chExt cx="6711193" cy="2392983"/>
          </a:xfrm>
        </p:grpSpPr>
        <p:sp>
          <p:nvSpPr>
            <p:cNvPr id="4" name="Textfeld 3">
              <a:extLst>
                <a:ext uri="{FF2B5EF4-FFF2-40B4-BE49-F238E27FC236}">
                  <a16:creationId xmlns:a16="http://schemas.microsoft.com/office/drawing/2014/main" id="{10E8CB92-3A3F-02FD-75ED-A9581D326BAF}"/>
                </a:ext>
              </a:extLst>
            </p:cNvPr>
            <p:cNvSpPr txBox="1"/>
            <p:nvPr/>
          </p:nvSpPr>
          <p:spPr>
            <a:xfrm>
              <a:off x="2248250" y="4437777"/>
              <a:ext cx="1677799" cy="295734"/>
            </a:xfrm>
            <a:prstGeom prst="rect">
              <a:avLst/>
            </a:prstGeom>
            <a:noFill/>
          </p:spPr>
          <p:txBody>
            <a:bodyPr wrap="square" rtlCol="0">
              <a:spAutoFit/>
            </a:bodyPr>
            <a:lstStyle/>
            <a:p>
              <a:pPr algn="r"/>
              <a:r>
                <a:rPr lang="de-DE" sz="1350" dirty="0"/>
                <a:t>Awareness</a:t>
              </a:r>
            </a:p>
          </p:txBody>
        </p:sp>
        <p:sp>
          <p:nvSpPr>
            <p:cNvPr id="5" name="Textfeld 4">
              <a:extLst>
                <a:ext uri="{FF2B5EF4-FFF2-40B4-BE49-F238E27FC236}">
                  <a16:creationId xmlns:a16="http://schemas.microsoft.com/office/drawing/2014/main" id="{F7716F0B-7AF1-BDE4-9FE8-55417BE1B0D9}"/>
                </a:ext>
              </a:extLst>
            </p:cNvPr>
            <p:cNvSpPr txBox="1"/>
            <p:nvPr/>
          </p:nvSpPr>
          <p:spPr>
            <a:xfrm>
              <a:off x="7281644" y="4437777"/>
              <a:ext cx="1677799" cy="295734"/>
            </a:xfrm>
            <a:prstGeom prst="rect">
              <a:avLst/>
            </a:prstGeom>
            <a:noFill/>
          </p:spPr>
          <p:txBody>
            <a:bodyPr wrap="square" rtlCol="0">
              <a:spAutoFit/>
            </a:bodyPr>
            <a:lstStyle/>
            <a:p>
              <a:r>
                <a:rPr lang="de-DE" sz="1350" dirty="0"/>
                <a:t>Password Use</a:t>
              </a:r>
            </a:p>
          </p:txBody>
        </p:sp>
        <p:cxnSp>
          <p:nvCxnSpPr>
            <p:cNvPr id="7" name="Gerade Verbindung mit Pfeil 6">
              <a:extLst>
                <a:ext uri="{FF2B5EF4-FFF2-40B4-BE49-F238E27FC236}">
                  <a16:creationId xmlns:a16="http://schemas.microsoft.com/office/drawing/2014/main" id="{4F0B5D12-2374-44CB-B79E-AA5565579096}"/>
                </a:ext>
              </a:extLst>
            </p:cNvPr>
            <p:cNvCxnSpPr>
              <a:stCxn id="4" idx="3"/>
            </p:cNvCxnSpPr>
            <p:nvPr/>
          </p:nvCxnSpPr>
          <p:spPr>
            <a:xfrm>
              <a:off x="3926049" y="4585644"/>
              <a:ext cx="3212983" cy="3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CDC4E46-8C30-83E0-868A-D153612CE5E0}"/>
                </a:ext>
              </a:extLst>
            </p:cNvPr>
            <p:cNvSpPr txBox="1"/>
            <p:nvPr/>
          </p:nvSpPr>
          <p:spPr>
            <a:xfrm>
              <a:off x="4211273" y="2340528"/>
              <a:ext cx="2491531" cy="295734"/>
            </a:xfrm>
            <a:prstGeom prst="rect">
              <a:avLst/>
            </a:prstGeom>
            <a:noFill/>
          </p:spPr>
          <p:txBody>
            <a:bodyPr wrap="square" rtlCol="0">
              <a:spAutoFit/>
            </a:bodyPr>
            <a:lstStyle/>
            <a:p>
              <a:pPr algn="ctr"/>
              <a:r>
                <a:rPr lang="de-DE" sz="1350" dirty="0"/>
                <a:t>Secure </a:t>
              </a:r>
              <a:r>
                <a:rPr lang="de-DE" sz="1350" dirty="0" err="1"/>
                <a:t>behaviour</a:t>
              </a:r>
              <a:endParaRPr lang="de-DE" sz="1350" dirty="0"/>
            </a:p>
          </p:txBody>
        </p:sp>
        <p:cxnSp>
          <p:nvCxnSpPr>
            <p:cNvPr id="10" name="Gerade Verbindung mit Pfeil 9">
              <a:extLst>
                <a:ext uri="{FF2B5EF4-FFF2-40B4-BE49-F238E27FC236}">
                  <a16:creationId xmlns:a16="http://schemas.microsoft.com/office/drawing/2014/main" id="{2BA25F34-6946-4737-9D4D-0C9AD2BA7CC7}"/>
                </a:ext>
              </a:extLst>
            </p:cNvPr>
            <p:cNvCxnSpPr/>
            <p:nvPr/>
          </p:nvCxnSpPr>
          <p:spPr>
            <a:xfrm>
              <a:off x="5461233" y="2785145"/>
              <a:ext cx="0" cy="165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FB221BD-E229-910C-6F81-5A54BC2F418B}"/>
                </a:ext>
              </a:extLst>
            </p:cNvPr>
            <p:cNvSpPr txBox="1"/>
            <p:nvPr/>
          </p:nvSpPr>
          <p:spPr>
            <a:xfrm>
              <a:off x="5478009" y="3240231"/>
              <a:ext cx="276837" cy="295734"/>
            </a:xfrm>
            <a:prstGeom prst="rect">
              <a:avLst/>
            </a:prstGeom>
            <a:noFill/>
          </p:spPr>
          <p:txBody>
            <a:bodyPr wrap="square" rtlCol="0">
              <a:spAutoFit/>
            </a:bodyPr>
            <a:lstStyle/>
            <a:p>
              <a:pPr algn="ctr"/>
              <a:r>
                <a:rPr lang="de-DE" sz="1350" dirty="0"/>
                <a:t>-</a:t>
              </a:r>
            </a:p>
          </p:txBody>
        </p:sp>
        <p:sp>
          <p:nvSpPr>
            <p:cNvPr id="12" name="Textfeld 11">
              <a:extLst>
                <a:ext uri="{FF2B5EF4-FFF2-40B4-BE49-F238E27FC236}">
                  <a16:creationId xmlns:a16="http://schemas.microsoft.com/office/drawing/2014/main" id="{A4DD589A-4627-C7A4-3100-530648EE0ACC}"/>
                </a:ext>
              </a:extLst>
            </p:cNvPr>
            <p:cNvSpPr txBox="1"/>
            <p:nvPr/>
          </p:nvSpPr>
          <p:spPr>
            <a:xfrm>
              <a:off x="6495877" y="3240231"/>
              <a:ext cx="2038525" cy="295734"/>
            </a:xfrm>
            <a:prstGeom prst="rect">
              <a:avLst/>
            </a:prstGeom>
            <a:noFill/>
          </p:spPr>
          <p:txBody>
            <a:bodyPr wrap="square" rtlCol="0">
              <a:spAutoFit/>
            </a:bodyPr>
            <a:lstStyle/>
            <a:p>
              <a:pPr algn="ctr"/>
              <a:r>
                <a:rPr lang="de-DE" sz="1350" dirty="0"/>
                <a:t>Goal: </a:t>
              </a:r>
              <a:r>
                <a:rPr lang="de-DE" sz="1350" dirty="0" err="1"/>
                <a:t>Productivity</a:t>
              </a:r>
              <a:endParaRPr lang="de-DE" sz="1350" dirty="0"/>
            </a:p>
          </p:txBody>
        </p:sp>
        <p:cxnSp>
          <p:nvCxnSpPr>
            <p:cNvPr id="14" name="Gerade Verbindung mit Pfeil 13">
              <a:extLst>
                <a:ext uri="{FF2B5EF4-FFF2-40B4-BE49-F238E27FC236}">
                  <a16:creationId xmlns:a16="http://schemas.microsoft.com/office/drawing/2014/main" id="{8D4F4044-9894-C6D3-5F41-2FE8393EBC1F}"/>
                </a:ext>
              </a:extLst>
            </p:cNvPr>
            <p:cNvCxnSpPr/>
            <p:nvPr/>
          </p:nvCxnSpPr>
          <p:spPr>
            <a:xfrm flipH="1">
              <a:off x="5863905" y="3424897"/>
              <a:ext cx="461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Diagramm 12">
            <a:extLst>
              <a:ext uri="{FF2B5EF4-FFF2-40B4-BE49-F238E27FC236}">
                <a16:creationId xmlns:a16="http://schemas.microsoft.com/office/drawing/2014/main" id="{2C4D840C-BC32-C9D6-0941-06B454FA37F2}"/>
              </a:ext>
            </a:extLst>
          </p:cNvPr>
          <p:cNvGraphicFramePr/>
          <p:nvPr/>
        </p:nvGraphicFramePr>
        <p:xfrm>
          <a:off x="4031270" y="4336729"/>
          <a:ext cx="3903937" cy="1059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Kontrollkästchen aktiviert mit einfarbiger Füllung">
            <a:extLst>
              <a:ext uri="{FF2B5EF4-FFF2-40B4-BE49-F238E27FC236}">
                <a16:creationId xmlns:a16="http://schemas.microsoft.com/office/drawing/2014/main" id="{E76A1DD7-63DE-DCC5-A8AC-F0D62CCC1582}"/>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34903" y="4981238"/>
            <a:ext cx="685800" cy="685800"/>
          </a:xfrm>
          <a:prstGeom prst="rect">
            <a:avLst/>
          </a:prstGeom>
        </p:spPr>
      </p:pic>
      <p:pic>
        <p:nvPicPr>
          <p:cNvPr id="18" name="Grafik 17" descr="Kontrollkästchen angekreuzt mit einfarbiger Füllung">
            <a:extLst>
              <a:ext uri="{FF2B5EF4-FFF2-40B4-BE49-F238E27FC236}">
                <a16:creationId xmlns:a16="http://schemas.microsoft.com/office/drawing/2014/main" id="{99E422B1-C549-408A-AE06-71335E01B52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1638" y="4981238"/>
            <a:ext cx="685800" cy="685800"/>
          </a:xfrm>
          <a:prstGeom prst="rect">
            <a:avLst/>
          </a:prstGeom>
        </p:spPr>
      </p:pic>
      <p:pic>
        <p:nvPicPr>
          <p:cNvPr id="19" name="Grafik 18" descr="Kontrollkästchen angekreuzt mit einfarbiger Füllung">
            <a:extLst>
              <a:ext uri="{FF2B5EF4-FFF2-40B4-BE49-F238E27FC236}">
                <a16:creationId xmlns:a16="http://schemas.microsoft.com/office/drawing/2014/main" id="{04338802-8A83-BC72-054E-B22AC1C2DC89}"/>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5340" y="4981238"/>
            <a:ext cx="685800" cy="685800"/>
          </a:xfrm>
          <a:prstGeom prst="rect">
            <a:avLst/>
          </a:prstGeom>
        </p:spPr>
      </p:pic>
      <p:pic>
        <p:nvPicPr>
          <p:cNvPr id="20" name="Grafik 19" descr="Kontrollkästchen angekreuzt mit einfarbiger Füllung">
            <a:extLst>
              <a:ext uri="{FF2B5EF4-FFF2-40B4-BE49-F238E27FC236}">
                <a16:creationId xmlns:a16="http://schemas.microsoft.com/office/drawing/2014/main" id="{91D16ED2-5740-0046-85EA-3D0E4031A522}"/>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407" y="4981237"/>
            <a:ext cx="685800" cy="685800"/>
          </a:xfrm>
          <a:prstGeom prst="rect">
            <a:avLst/>
          </a:prstGeom>
        </p:spPr>
      </p:pic>
      <p:sp>
        <p:nvSpPr>
          <p:cNvPr id="17" name="Title 16">
            <a:extLst>
              <a:ext uri="{FF2B5EF4-FFF2-40B4-BE49-F238E27FC236}">
                <a16:creationId xmlns:a16="http://schemas.microsoft.com/office/drawing/2014/main" id="{6F3B6F54-CD22-A143-3A79-EFB18850FF2A}"/>
              </a:ext>
            </a:extLst>
          </p:cNvPr>
          <p:cNvSpPr>
            <a:spLocks noGrp="1"/>
          </p:cNvSpPr>
          <p:nvPr>
            <p:ph type="title"/>
          </p:nvPr>
        </p:nvSpPr>
        <p:spPr/>
        <p:txBody>
          <a:bodyPr/>
          <a:lstStyle/>
          <a:p>
            <a:endParaRPr lang="en-GB"/>
          </a:p>
        </p:txBody>
      </p:sp>
      <p:sp>
        <p:nvSpPr>
          <p:cNvPr id="21" name="Text Placeholder 20">
            <a:extLst>
              <a:ext uri="{FF2B5EF4-FFF2-40B4-BE49-F238E27FC236}">
                <a16:creationId xmlns:a16="http://schemas.microsoft.com/office/drawing/2014/main" id="{355766FD-4E23-E107-22DF-D8588830F69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70994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Modelling</a:t>
            </a:r>
            <a:r>
              <a:rPr lang="de-DE" dirty="0"/>
              <a:t> </a:t>
            </a:r>
            <a:r>
              <a:rPr lang="de-DE" dirty="0" err="1"/>
              <a:t>trust</a:t>
            </a:r>
            <a:endParaRPr lang="nb-NO" dirty="0"/>
          </a:p>
        </p:txBody>
      </p:sp>
      <p:pic>
        <p:nvPicPr>
          <p:cNvPr id="4" name="Plassholder for innhold 3"/>
          <p:cNvPicPr>
            <a:picLocks noGrp="1" noChangeAspect="1"/>
          </p:cNvPicPr>
          <p:nvPr>
            <p:ph idx="1"/>
          </p:nvPr>
        </p:nvPicPr>
        <p:blipFill>
          <a:blip r:embed="rId3"/>
          <a:stretch/>
        </p:blipFill>
        <p:spPr>
          <a:xfrm>
            <a:off x="683857" y="1339617"/>
            <a:ext cx="6625732" cy="4059697"/>
          </a:xfrm>
          <a:prstGeom prst="rect">
            <a:avLst/>
          </a:prstGeom>
        </p:spPr>
      </p:pic>
      <p:sp>
        <p:nvSpPr>
          <p:cNvPr id="5" name="TekstSylinder 4"/>
          <p:cNvSpPr txBox="1"/>
          <p:nvPr/>
        </p:nvSpPr>
        <p:spPr>
          <a:xfrm>
            <a:off x="10076688" y="6373368"/>
            <a:ext cx="2022990" cy="369332"/>
          </a:xfrm>
          <a:prstGeom prst="rect">
            <a:avLst/>
          </a:prstGeom>
          <a:noFill/>
        </p:spPr>
        <p:txBody>
          <a:bodyPr wrap="none" rtlCol="0">
            <a:spAutoFit/>
          </a:bodyPr>
          <a:lstStyle/>
          <a:p>
            <a:r>
              <a:rPr lang="de-DE" dirty="0"/>
              <a:t>(Mayer et al., 1995)</a:t>
            </a:r>
            <a:endParaRPr lang="nb-NO" dirty="0"/>
          </a:p>
        </p:txBody>
      </p:sp>
      <p:sp>
        <p:nvSpPr>
          <p:cNvPr id="6" name="TekstSylinder 5"/>
          <p:cNvSpPr txBox="1"/>
          <p:nvPr/>
        </p:nvSpPr>
        <p:spPr>
          <a:xfrm>
            <a:off x="7604645" y="1572768"/>
            <a:ext cx="4319131" cy="3416320"/>
          </a:xfrm>
          <a:prstGeom prst="rect">
            <a:avLst/>
          </a:prstGeom>
          <a:noFill/>
        </p:spPr>
        <p:txBody>
          <a:bodyPr wrap="square" rtlCol="0">
            <a:spAutoFit/>
          </a:bodyPr>
          <a:lstStyle/>
          <a:p>
            <a:r>
              <a:rPr lang="de-DE" b="1" dirty="0" err="1"/>
              <a:t>Ability</a:t>
            </a:r>
            <a:r>
              <a:rPr lang="de-DE" b="1" dirty="0"/>
              <a:t>…</a:t>
            </a:r>
          </a:p>
          <a:p>
            <a:r>
              <a:rPr lang="en-US" dirty="0"/>
              <a:t>perceived skills and knowledge of the trustee.</a:t>
            </a:r>
            <a:endParaRPr lang="de-DE" dirty="0"/>
          </a:p>
          <a:p>
            <a:endParaRPr lang="de-DE" dirty="0"/>
          </a:p>
          <a:p>
            <a:r>
              <a:rPr lang="de-DE" b="1" dirty="0" err="1"/>
              <a:t>Benevolence</a:t>
            </a:r>
            <a:r>
              <a:rPr lang="de-DE" b="1" dirty="0"/>
              <a:t>…</a:t>
            </a:r>
          </a:p>
          <a:p>
            <a:r>
              <a:rPr lang="en-US" dirty="0"/>
              <a:t>is the extent to which a trustee is believed to want to do good to the trustor, aside from an egocentric profit motive. </a:t>
            </a:r>
          </a:p>
          <a:p>
            <a:endParaRPr lang="de-DE" dirty="0"/>
          </a:p>
          <a:p>
            <a:r>
              <a:rPr lang="de-DE" b="1" dirty="0" err="1"/>
              <a:t>Integrity</a:t>
            </a:r>
            <a:r>
              <a:rPr lang="de-DE" b="1" dirty="0"/>
              <a:t>…</a:t>
            </a:r>
          </a:p>
          <a:p>
            <a:r>
              <a:rPr lang="en-US" dirty="0"/>
              <a:t>perceived adherence to personal and moral principles on the part of the trustee.</a:t>
            </a:r>
            <a:endParaRPr lang="nb-NO" dirty="0"/>
          </a:p>
        </p:txBody>
      </p:sp>
    </p:spTree>
    <p:extLst>
      <p:ext uri="{BB962C8B-B14F-4D97-AF65-F5344CB8AC3E}">
        <p14:creationId xmlns:p14="http://schemas.microsoft.com/office/powerpoint/2010/main" val="2035219761"/>
      </p:ext>
    </p:extLst>
  </p:cSld>
  <p:clrMapOvr>
    <a:masterClrMapping/>
  </p:clrMapOvr>
  <mc:AlternateContent xmlns:mc="http://schemas.openxmlformats.org/markup-compatibility/2006" xmlns:p14="http://schemas.microsoft.com/office/powerpoint/2010/main">
    <mc:Choice Requires="p14">
      <p:transition spd="slow" p14:dur="2000" advTm="163209"/>
    </mc:Choice>
    <mc:Fallback xmlns="">
      <p:transition spd="slow" advTm="16320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a:t>(</a:t>
            </a:r>
            <a:r>
              <a:rPr lang="de-DE" err="1"/>
              <a:t>Lankton</a:t>
            </a:r>
            <a:r>
              <a:rPr lang="de-DE"/>
              <a:t> &amp; McKnight, 2011)</a:t>
            </a:r>
            <a:endParaRPr lang="nb-NO"/>
          </a:p>
        </p:txBody>
      </p:sp>
      <p:pic>
        <p:nvPicPr>
          <p:cNvPr id="4" name="Bilde 3"/>
          <p:cNvPicPr>
            <a:picLocks noChangeAspect="1"/>
          </p:cNvPicPr>
          <p:nvPr/>
        </p:nvPicPr>
        <p:blipFill>
          <a:blip r:embed="rId3"/>
          <a:stretch>
            <a:fillRect/>
          </a:stretch>
        </p:blipFill>
        <p:spPr>
          <a:xfrm>
            <a:off x="609600" y="2482465"/>
            <a:ext cx="5384800" cy="2761435"/>
          </a:xfrm>
          <a:prstGeom prst="rect">
            <a:avLst/>
          </a:prstGeom>
          <a:noFill/>
        </p:spPr>
      </p:pic>
      <p:sp>
        <p:nvSpPr>
          <p:cNvPr id="3" name="Plassholder for innhold 2"/>
          <p:cNvSpPr>
            <a:spLocks noGrp="1"/>
          </p:cNvSpPr>
          <p:nvPr>
            <p:ph sz="half" idx="2"/>
          </p:nvPr>
        </p:nvSpPr>
        <p:spPr>
          <a:xfrm>
            <a:off x="6197600" y="1600201"/>
            <a:ext cx="5384800" cy="4525963"/>
          </a:xfrm>
        </p:spPr>
        <p:txBody>
          <a:bodyPr>
            <a:normAutofit/>
          </a:bodyPr>
          <a:lstStyle/>
          <a:p>
            <a:pPr marL="0" indent="0">
              <a:lnSpc>
                <a:spcPct val="90000"/>
              </a:lnSpc>
              <a:buNone/>
            </a:pPr>
            <a:r>
              <a:rPr lang="nb-NO" sz="1500" b="1" err="1"/>
              <a:t>Functionality</a:t>
            </a:r>
            <a:endParaRPr lang="nb-NO" sz="1500" b="1"/>
          </a:p>
          <a:p>
            <a:pPr marL="0" indent="0">
              <a:lnSpc>
                <a:spcPct val="90000"/>
              </a:lnSpc>
              <a:buNone/>
            </a:pPr>
            <a:r>
              <a:rPr lang="nb-NO" sz="1500"/>
              <a:t>The </a:t>
            </a:r>
            <a:r>
              <a:rPr lang="nb-NO" sz="1500" err="1"/>
              <a:t>degree</a:t>
            </a:r>
            <a:r>
              <a:rPr lang="nb-NO" sz="1500"/>
              <a:t> to </a:t>
            </a:r>
            <a:r>
              <a:rPr lang="nb-NO" sz="1500" err="1"/>
              <a:t>which</a:t>
            </a:r>
            <a:r>
              <a:rPr lang="nb-NO" sz="1500"/>
              <a:t> </a:t>
            </a:r>
            <a:r>
              <a:rPr lang="nb-NO" sz="1500" err="1"/>
              <a:t>one</a:t>
            </a:r>
            <a:r>
              <a:rPr lang="nb-NO" sz="1500"/>
              <a:t> </a:t>
            </a:r>
            <a:r>
              <a:rPr lang="nb-NO" sz="1500" err="1"/>
              <a:t>anticipates</a:t>
            </a:r>
            <a:r>
              <a:rPr lang="nb-NO" sz="1500"/>
              <a:t> </a:t>
            </a:r>
            <a:r>
              <a:rPr lang="nb-NO" sz="1500" err="1"/>
              <a:t>the</a:t>
            </a:r>
            <a:r>
              <a:rPr lang="nb-NO" sz="1500"/>
              <a:t> </a:t>
            </a:r>
            <a:r>
              <a:rPr lang="nb-NO" sz="1500" err="1"/>
              <a:t>technology</a:t>
            </a:r>
            <a:r>
              <a:rPr lang="nb-NO" sz="1500"/>
              <a:t> </a:t>
            </a:r>
            <a:r>
              <a:rPr lang="nb-NO" sz="1500" err="1"/>
              <a:t>will</a:t>
            </a:r>
            <a:r>
              <a:rPr lang="nb-NO" sz="1500"/>
              <a:t> have </a:t>
            </a:r>
            <a:r>
              <a:rPr lang="nb-NO" sz="1500" err="1"/>
              <a:t>the</a:t>
            </a:r>
            <a:r>
              <a:rPr lang="nb-NO" sz="1500"/>
              <a:t> </a:t>
            </a:r>
            <a:r>
              <a:rPr lang="nb-NO" sz="1500" err="1"/>
              <a:t>functions</a:t>
            </a:r>
            <a:r>
              <a:rPr lang="nb-NO" sz="1500"/>
              <a:t> or </a:t>
            </a:r>
            <a:r>
              <a:rPr lang="nb-NO" sz="1500" err="1"/>
              <a:t>features</a:t>
            </a:r>
            <a:r>
              <a:rPr lang="nb-NO" sz="1500"/>
              <a:t> </a:t>
            </a:r>
            <a:r>
              <a:rPr lang="nb-NO" sz="1500" err="1"/>
              <a:t>needed</a:t>
            </a:r>
            <a:r>
              <a:rPr lang="nb-NO" sz="1500"/>
              <a:t> to </a:t>
            </a:r>
            <a:r>
              <a:rPr lang="nb-NO" sz="1500" err="1"/>
              <a:t>accomplishe</a:t>
            </a:r>
            <a:r>
              <a:rPr lang="nb-NO" sz="1500"/>
              <a:t> </a:t>
            </a:r>
            <a:r>
              <a:rPr lang="nb-NO" sz="1500" err="1"/>
              <a:t>task</a:t>
            </a:r>
            <a:r>
              <a:rPr lang="nb-NO" sz="1500"/>
              <a:t>(s).</a:t>
            </a:r>
          </a:p>
          <a:p>
            <a:pPr>
              <a:lnSpc>
                <a:spcPct val="90000"/>
              </a:lnSpc>
            </a:pPr>
            <a:endParaRPr lang="de-DE" sz="1500"/>
          </a:p>
          <a:p>
            <a:pPr marL="0" indent="0">
              <a:lnSpc>
                <a:spcPct val="90000"/>
              </a:lnSpc>
              <a:buNone/>
            </a:pPr>
            <a:r>
              <a:rPr lang="nb-NO" sz="1500" b="1" err="1"/>
              <a:t>Reliability</a:t>
            </a:r>
            <a:endParaRPr lang="nb-NO" sz="1500" b="1"/>
          </a:p>
          <a:p>
            <a:pPr marL="0" indent="0">
              <a:lnSpc>
                <a:spcPct val="90000"/>
              </a:lnSpc>
              <a:buNone/>
            </a:pPr>
            <a:r>
              <a:rPr lang="en-US" sz="1500"/>
              <a:t>The degree to which an </a:t>
            </a:r>
            <a:r>
              <a:rPr lang="nb-NO" sz="1500" err="1"/>
              <a:t>individual</a:t>
            </a:r>
            <a:r>
              <a:rPr lang="nb-NO" sz="1500"/>
              <a:t> </a:t>
            </a:r>
            <a:r>
              <a:rPr lang="nb-NO" sz="1500" err="1"/>
              <a:t>anticipates</a:t>
            </a:r>
            <a:r>
              <a:rPr lang="nb-NO" sz="1500"/>
              <a:t> </a:t>
            </a:r>
            <a:r>
              <a:rPr lang="nb-NO" sz="1500" err="1"/>
              <a:t>the</a:t>
            </a:r>
            <a:r>
              <a:rPr lang="nb-NO" sz="1500"/>
              <a:t> </a:t>
            </a:r>
            <a:r>
              <a:rPr lang="nb-NO" sz="1500" err="1"/>
              <a:t>technology</a:t>
            </a:r>
            <a:r>
              <a:rPr lang="nb-NO" sz="1500"/>
              <a:t> </a:t>
            </a:r>
            <a:r>
              <a:rPr lang="nb-NO" sz="1500" err="1"/>
              <a:t>will</a:t>
            </a:r>
            <a:r>
              <a:rPr lang="nb-NO" sz="1500"/>
              <a:t> </a:t>
            </a:r>
            <a:r>
              <a:rPr lang="nb-NO" sz="1500" err="1"/>
              <a:t>continually</a:t>
            </a:r>
            <a:r>
              <a:rPr lang="nb-NO" sz="1500"/>
              <a:t> </a:t>
            </a:r>
            <a:r>
              <a:rPr lang="nb-NO" sz="1500" err="1"/>
              <a:t>operate</a:t>
            </a:r>
            <a:r>
              <a:rPr lang="nb-NO" sz="1500"/>
              <a:t> </a:t>
            </a:r>
            <a:r>
              <a:rPr lang="nb-NO" sz="1500" err="1"/>
              <a:t>properly</a:t>
            </a:r>
            <a:r>
              <a:rPr lang="nb-NO" sz="1500"/>
              <a:t>, or </a:t>
            </a:r>
            <a:r>
              <a:rPr lang="nb-NO" sz="1500" err="1"/>
              <a:t>will</a:t>
            </a:r>
            <a:r>
              <a:rPr lang="nb-NO" sz="1500"/>
              <a:t> </a:t>
            </a:r>
            <a:r>
              <a:rPr lang="nb-NO" sz="1500" err="1"/>
              <a:t>operate</a:t>
            </a:r>
            <a:r>
              <a:rPr lang="nb-NO" sz="1500"/>
              <a:t> in a </a:t>
            </a:r>
            <a:r>
              <a:rPr lang="nb-NO" sz="1500" err="1"/>
              <a:t>consistent</a:t>
            </a:r>
            <a:r>
              <a:rPr lang="nb-NO" sz="1500"/>
              <a:t> </a:t>
            </a:r>
            <a:r>
              <a:rPr lang="nb-NO" sz="1500" err="1"/>
              <a:t>flawless</a:t>
            </a:r>
            <a:r>
              <a:rPr lang="nb-NO" sz="1500"/>
              <a:t> manner.</a:t>
            </a:r>
          </a:p>
          <a:p>
            <a:pPr>
              <a:lnSpc>
                <a:spcPct val="90000"/>
              </a:lnSpc>
            </a:pPr>
            <a:endParaRPr lang="de-DE" sz="1500"/>
          </a:p>
          <a:p>
            <a:pPr marL="0" indent="0">
              <a:lnSpc>
                <a:spcPct val="90000"/>
              </a:lnSpc>
              <a:buNone/>
            </a:pPr>
            <a:r>
              <a:rPr lang="nb-NO" sz="1500" b="1" err="1"/>
              <a:t>Helpfulness</a:t>
            </a:r>
            <a:endParaRPr lang="nb-NO" sz="1500" b="1"/>
          </a:p>
          <a:p>
            <a:pPr marL="0" indent="0">
              <a:lnSpc>
                <a:spcPct val="90000"/>
              </a:lnSpc>
              <a:buNone/>
            </a:pPr>
            <a:r>
              <a:rPr lang="en-US" sz="1500"/>
              <a:t>The degree to which an </a:t>
            </a:r>
            <a:r>
              <a:rPr lang="nb-NO" sz="1500" err="1"/>
              <a:t>individual</a:t>
            </a:r>
            <a:r>
              <a:rPr lang="nb-NO" sz="1500"/>
              <a:t> </a:t>
            </a:r>
            <a:r>
              <a:rPr lang="nb-NO" sz="1500" err="1"/>
              <a:t>anticipates</a:t>
            </a:r>
            <a:r>
              <a:rPr lang="nb-NO" sz="1500"/>
              <a:t> </a:t>
            </a:r>
            <a:r>
              <a:rPr lang="nb-NO" sz="1500" err="1"/>
              <a:t>the</a:t>
            </a:r>
            <a:r>
              <a:rPr lang="nb-NO" sz="1500"/>
              <a:t> </a:t>
            </a:r>
            <a:r>
              <a:rPr lang="nb-NO" sz="1500" err="1"/>
              <a:t>technology</a:t>
            </a:r>
            <a:r>
              <a:rPr lang="nb-NO" sz="1500"/>
              <a:t> </a:t>
            </a:r>
            <a:r>
              <a:rPr lang="nb-NO" sz="1500" err="1"/>
              <a:t>will</a:t>
            </a:r>
            <a:r>
              <a:rPr lang="nb-NO" sz="1500"/>
              <a:t> </a:t>
            </a:r>
            <a:r>
              <a:rPr lang="nb-NO" sz="1500" err="1"/>
              <a:t>provide</a:t>
            </a:r>
            <a:r>
              <a:rPr lang="nb-NO" sz="1500"/>
              <a:t> </a:t>
            </a:r>
            <a:r>
              <a:rPr lang="nb-NO" sz="1500" err="1"/>
              <a:t>adequate</a:t>
            </a:r>
            <a:r>
              <a:rPr lang="nb-NO" sz="1500"/>
              <a:t> and </a:t>
            </a:r>
            <a:r>
              <a:rPr lang="nb-NO" sz="1500" err="1"/>
              <a:t>responsive</a:t>
            </a:r>
            <a:r>
              <a:rPr lang="nb-NO" sz="1500"/>
              <a:t> </a:t>
            </a:r>
            <a:r>
              <a:rPr lang="nb-NO" sz="1500" err="1"/>
              <a:t>help</a:t>
            </a:r>
            <a:r>
              <a:rPr lang="nb-NO" sz="1500"/>
              <a:t>.</a:t>
            </a:r>
          </a:p>
          <a:p>
            <a:pPr>
              <a:lnSpc>
                <a:spcPct val="90000"/>
              </a:lnSpc>
            </a:pPr>
            <a:endParaRPr lang="nb-NO" sz="1500"/>
          </a:p>
        </p:txBody>
      </p:sp>
      <p:sp>
        <p:nvSpPr>
          <p:cNvPr id="11" name="Footer Placeholder 4">
            <a:extLst>
              <a:ext uri="{FF2B5EF4-FFF2-40B4-BE49-F238E27FC236}">
                <a16:creationId xmlns:a16="http://schemas.microsoft.com/office/drawing/2014/main" id="{1E6B4187-77B9-5364-7721-75132280409C}"/>
              </a:ext>
            </a:extLst>
          </p:cNvPr>
          <p:cNvSpPr>
            <a:spLocks noGrp="1"/>
          </p:cNvSpPr>
          <p:nvPr>
            <p:ph type="ftr" sz="quarter" idx="11"/>
          </p:nvPr>
        </p:nvSpPr>
        <p:spPr>
          <a:xfrm>
            <a:off x="643051" y="6221324"/>
            <a:ext cx="6818262" cy="365125"/>
          </a:xfrm>
        </p:spPr>
        <p:txBody>
          <a:bodyPr/>
          <a:lstStyle/>
          <a:p>
            <a:endParaRPr lang="en-US"/>
          </a:p>
        </p:txBody>
      </p:sp>
      <p:sp>
        <p:nvSpPr>
          <p:cNvPr id="13" name="Slide Number Placeholder 5">
            <a:extLst>
              <a:ext uri="{FF2B5EF4-FFF2-40B4-BE49-F238E27FC236}">
                <a16:creationId xmlns:a16="http://schemas.microsoft.com/office/drawing/2014/main" id="{9557D62B-7961-DECD-48BE-8F6C4FE893C0}"/>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44</a:t>
            </a:fld>
            <a:endParaRPr lang="en-US"/>
          </a:p>
        </p:txBody>
      </p:sp>
    </p:spTree>
    <p:extLst>
      <p:ext uri="{BB962C8B-B14F-4D97-AF65-F5344CB8AC3E}">
        <p14:creationId xmlns:p14="http://schemas.microsoft.com/office/powerpoint/2010/main" val="309310033"/>
      </p:ext>
    </p:extLst>
  </p:cSld>
  <p:clrMapOvr>
    <a:masterClrMapping/>
  </p:clrMapOvr>
  <mc:AlternateContent xmlns:mc="http://schemas.openxmlformats.org/markup-compatibility/2006" xmlns:p14="http://schemas.microsoft.com/office/powerpoint/2010/main">
    <mc:Choice Requires="p14">
      <p:transition spd="slow" p14:dur="2000" advTm="35059"/>
    </mc:Choice>
    <mc:Fallback xmlns="">
      <p:transition spd="slow" advTm="3505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521930" y="493643"/>
            <a:ext cx="5255136" cy="1401858"/>
          </a:xfrm>
          <a:prstGeom prst="rect">
            <a:avLst/>
          </a:prstGeom>
        </p:spPr>
      </p:pic>
      <p:pic>
        <p:nvPicPr>
          <p:cNvPr id="5" name="Bilde 4"/>
          <p:cNvPicPr>
            <a:picLocks noChangeAspect="1"/>
          </p:cNvPicPr>
          <p:nvPr/>
        </p:nvPicPr>
        <p:blipFill>
          <a:blip r:embed="rId4"/>
          <a:stretch>
            <a:fillRect/>
          </a:stretch>
        </p:blipFill>
        <p:spPr>
          <a:xfrm>
            <a:off x="351404" y="2692124"/>
            <a:ext cx="5291575" cy="2916939"/>
          </a:xfrm>
          <a:prstGeom prst="rect">
            <a:avLst/>
          </a:prstGeom>
        </p:spPr>
      </p:pic>
      <p:pic>
        <p:nvPicPr>
          <p:cNvPr id="6" name="Bilde 5"/>
          <p:cNvPicPr>
            <a:picLocks noChangeAspect="1"/>
          </p:cNvPicPr>
          <p:nvPr/>
        </p:nvPicPr>
        <p:blipFill>
          <a:blip r:embed="rId5"/>
          <a:stretch>
            <a:fillRect/>
          </a:stretch>
        </p:blipFill>
        <p:spPr>
          <a:xfrm>
            <a:off x="5911153" y="173736"/>
            <a:ext cx="5738304" cy="3273529"/>
          </a:xfrm>
          <a:prstGeom prst="rect">
            <a:avLst/>
          </a:prstGeom>
        </p:spPr>
      </p:pic>
      <p:pic>
        <p:nvPicPr>
          <p:cNvPr id="7" name="Bilde 6"/>
          <p:cNvPicPr>
            <a:picLocks noChangeAspect="1"/>
          </p:cNvPicPr>
          <p:nvPr/>
        </p:nvPicPr>
        <p:blipFill>
          <a:blip r:embed="rId6"/>
          <a:stretch>
            <a:fillRect/>
          </a:stretch>
        </p:blipFill>
        <p:spPr>
          <a:xfrm>
            <a:off x="5901707" y="3794771"/>
            <a:ext cx="6118754" cy="2628331"/>
          </a:xfrm>
          <a:prstGeom prst="rect">
            <a:avLst/>
          </a:prstGeom>
        </p:spPr>
      </p:pic>
      <p:sp>
        <p:nvSpPr>
          <p:cNvPr id="2" name="Title 1">
            <a:extLst>
              <a:ext uri="{FF2B5EF4-FFF2-40B4-BE49-F238E27FC236}">
                <a16:creationId xmlns:a16="http://schemas.microsoft.com/office/drawing/2014/main" id="{743CE281-E996-589E-622F-65BD1F57C43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2FAF670-2D0B-08B4-9D62-2E0CE22ECA6A}"/>
              </a:ext>
            </a:extLst>
          </p:cNvPr>
          <p:cNvSpPr>
            <a:spLocks noGrp="1"/>
          </p:cNvSpPr>
          <p:nvPr>
            <p:ph type="subTitle" idx="1"/>
          </p:nvPr>
        </p:nvSpPr>
        <p:spPr/>
        <p:txBody>
          <a:bodyPr/>
          <a:lstStyle/>
          <a:p>
            <a:endParaRPr lang="en-GB"/>
          </a:p>
        </p:txBody>
      </p:sp>
      <p:sp>
        <p:nvSpPr>
          <p:cNvPr id="9" name="Text Placeholder 8">
            <a:extLst>
              <a:ext uri="{FF2B5EF4-FFF2-40B4-BE49-F238E27FC236}">
                <a16:creationId xmlns:a16="http://schemas.microsoft.com/office/drawing/2014/main" id="{E22BD720-C3B8-C62B-C161-9D699D023D74}"/>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53297798"/>
      </p:ext>
    </p:extLst>
  </p:cSld>
  <p:clrMapOvr>
    <a:masterClrMapping/>
  </p:clrMapOvr>
  <mc:AlternateContent xmlns:mc="http://schemas.openxmlformats.org/markup-compatibility/2006" xmlns:p14="http://schemas.microsoft.com/office/powerpoint/2010/main">
    <mc:Choice Requires="p14">
      <p:transition spd="slow" p14:dur="2000" advTm="208960"/>
    </mc:Choice>
    <mc:Fallback xmlns="">
      <p:transition spd="slow" advTm="20896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lumbia&amp;quot;-Absturz: Astronauten überlebten länger als vermutet - DER SPIEGEL">
            <a:extLst>
              <a:ext uri="{FF2B5EF4-FFF2-40B4-BE49-F238E27FC236}">
                <a16:creationId xmlns:a16="http://schemas.microsoft.com/office/drawing/2014/main" id="{0ACAD3F2-DB70-4E92-8A7A-938651DA2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311" y="2727121"/>
            <a:ext cx="2056002" cy="15664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vering the Space Shuttle Columbia — FBI">
            <a:extLst>
              <a:ext uri="{FF2B5EF4-FFF2-40B4-BE49-F238E27FC236}">
                <a16:creationId xmlns:a16="http://schemas.microsoft.com/office/drawing/2014/main" id="{D87874BF-AF0E-449A-B68D-0C888D5D8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490" y="4749727"/>
            <a:ext cx="2379823" cy="1581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A - Liftoff of space shuttle Columbia on STS-107">
            <a:extLst>
              <a:ext uri="{FF2B5EF4-FFF2-40B4-BE49-F238E27FC236}">
                <a16:creationId xmlns:a16="http://schemas.microsoft.com/office/drawing/2014/main" id="{EFA3ECBD-E3A7-4EE8-A349-68F89D584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591" y="362289"/>
            <a:ext cx="1680722" cy="1971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ace Shuttle Columbia disaster (2003) | by Arjit Raj | Rocket Science,  Falcon 9 and SpaceX | Medium">
            <a:extLst>
              <a:ext uri="{FF2B5EF4-FFF2-40B4-BE49-F238E27FC236}">
                <a16:creationId xmlns:a16="http://schemas.microsoft.com/office/drawing/2014/main" id="{A9DDFB1C-5752-44E0-B075-DEB0DE9D1F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79" y="1918933"/>
            <a:ext cx="3995020" cy="2552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E74F23C-110C-474A-B123-BAAE4B2BF876}"/>
              </a:ext>
            </a:extLst>
          </p:cNvPr>
          <p:cNvSpPr txBox="1"/>
          <p:nvPr/>
        </p:nvSpPr>
        <p:spPr>
          <a:xfrm>
            <a:off x="444616" y="398283"/>
            <a:ext cx="4236440" cy="8925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e-DE" sz="2600" b="1" dirty="0"/>
              <a:t>Space Shuttle Columbia </a:t>
            </a:r>
            <a:r>
              <a:rPr lang="de-DE" sz="2600" b="1" dirty="0" err="1"/>
              <a:t>re-entry</a:t>
            </a:r>
            <a:r>
              <a:rPr lang="de-DE" sz="2600" b="1" dirty="0"/>
              <a:t> crash Feb 1st, 2003</a:t>
            </a:r>
          </a:p>
        </p:txBody>
      </p:sp>
      <p:pic>
        <p:nvPicPr>
          <p:cNvPr id="5" name="Grafik 4">
            <a:extLst>
              <a:ext uri="{FF2B5EF4-FFF2-40B4-BE49-F238E27FC236}">
                <a16:creationId xmlns:a16="http://schemas.microsoft.com/office/drawing/2014/main" id="{011DB87F-F39E-4E82-B889-1DE3C4283ACA}"/>
              </a:ext>
            </a:extLst>
          </p:cNvPr>
          <p:cNvPicPr>
            <a:picLocks noChangeAspect="1"/>
          </p:cNvPicPr>
          <p:nvPr/>
        </p:nvPicPr>
        <p:blipFill>
          <a:blip r:embed="rId7"/>
          <a:stretch>
            <a:fillRect/>
          </a:stretch>
        </p:blipFill>
        <p:spPr>
          <a:xfrm>
            <a:off x="5138071" y="362289"/>
            <a:ext cx="3995020" cy="5413407"/>
          </a:xfrm>
          <a:prstGeom prst="rect">
            <a:avLst/>
          </a:prstGeom>
        </p:spPr>
      </p:pic>
      <p:sp>
        <p:nvSpPr>
          <p:cNvPr id="6" name="Textfeld 5">
            <a:extLst>
              <a:ext uri="{FF2B5EF4-FFF2-40B4-BE49-F238E27FC236}">
                <a16:creationId xmlns:a16="http://schemas.microsoft.com/office/drawing/2014/main" id="{CCA534DB-B857-4C36-BFA4-4B3E9874F964}"/>
              </a:ext>
            </a:extLst>
          </p:cNvPr>
          <p:cNvSpPr txBox="1"/>
          <p:nvPr/>
        </p:nvSpPr>
        <p:spPr>
          <a:xfrm>
            <a:off x="303616" y="4749727"/>
            <a:ext cx="4605948" cy="1138773"/>
          </a:xfrm>
          <a:prstGeom prst="rect">
            <a:avLst/>
          </a:prstGeom>
          <a:noFill/>
        </p:spPr>
        <p:txBody>
          <a:bodyPr wrap="square" rtlCol="0">
            <a:spAutoFit/>
          </a:bodyPr>
          <a:lstStyle/>
          <a:p>
            <a:r>
              <a:rPr lang="de-DE" dirty="0" err="1">
                <a:solidFill>
                  <a:schemeClr val="bg1"/>
                </a:solidFill>
              </a:rPr>
              <a:t>Mismanagement</a:t>
            </a:r>
            <a:r>
              <a:rPr lang="de-DE" dirty="0">
                <a:solidFill>
                  <a:schemeClr val="bg1"/>
                </a:solidFill>
              </a:rPr>
              <a:t>, </a:t>
            </a:r>
            <a:r>
              <a:rPr lang="de-DE" dirty="0" err="1">
                <a:solidFill>
                  <a:schemeClr val="bg1"/>
                </a:solidFill>
              </a:rPr>
              <a:t>or</a:t>
            </a:r>
            <a:r>
              <a:rPr lang="de-DE" dirty="0">
                <a:solidFill>
                  <a:schemeClr val="bg1"/>
                </a:solidFill>
              </a:rPr>
              <a:t>  </a:t>
            </a:r>
            <a:r>
              <a:rPr lang="de-DE" dirty="0" err="1">
                <a:solidFill>
                  <a:schemeClr val="bg1"/>
                </a:solidFill>
              </a:rPr>
              <a:t>rather</a:t>
            </a:r>
            <a:r>
              <a:rPr lang="de-DE" dirty="0">
                <a:solidFill>
                  <a:schemeClr val="bg1"/>
                </a:solidFill>
              </a:rPr>
              <a:t> a </a:t>
            </a:r>
            <a:r>
              <a:rPr lang="de-DE" i="1" dirty="0">
                <a:solidFill>
                  <a:schemeClr val="bg1"/>
                </a:solidFill>
              </a:rPr>
              <a:t>„</a:t>
            </a:r>
            <a:r>
              <a:rPr lang="de-DE" i="1" dirty="0" err="1">
                <a:solidFill>
                  <a:schemeClr val="bg1"/>
                </a:solidFill>
              </a:rPr>
              <a:t>natural</a:t>
            </a:r>
            <a:r>
              <a:rPr lang="de-DE" i="1" dirty="0">
                <a:solidFill>
                  <a:schemeClr val="bg1"/>
                </a:solidFill>
              </a:rPr>
              <a:t>, </a:t>
            </a:r>
            <a:r>
              <a:rPr lang="de-DE" i="1" dirty="0" err="1">
                <a:solidFill>
                  <a:schemeClr val="bg1"/>
                </a:solidFill>
              </a:rPr>
              <a:t>albeit</a:t>
            </a:r>
            <a:r>
              <a:rPr lang="de-DE" i="1" dirty="0">
                <a:solidFill>
                  <a:schemeClr val="bg1"/>
                </a:solidFill>
              </a:rPr>
              <a:t> </a:t>
            </a:r>
            <a:r>
              <a:rPr lang="de-DE" i="1" dirty="0" err="1">
                <a:solidFill>
                  <a:schemeClr val="bg1"/>
                </a:solidFill>
              </a:rPr>
              <a:t>unfortunate</a:t>
            </a:r>
            <a:r>
              <a:rPr lang="de-DE" i="1" dirty="0">
                <a:solidFill>
                  <a:schemeClr val="bg1"/>
                </a:solidFill>
              </a:rPr>
              <a:t>, </a:t>
            </a:r>
            <a:r>
              <a:rPr lang="de-DE" i="1" dirty="0" err="1">
                <a:solidFill>
                  <a:schemeClr val="bg1"/>
                </a:solidFill>
              </a:rPr>
              <a:t>pattern</a:t>
            </a:r>
            <a:r>
              <a:rPr lang="de-DE" i="1" dirty="0">
                <a:solidFill>
                  <a:schemeClr val="bg1"/>
                </a:solidFill>
              </a:rPr>
              <a:t> </a:t>
            </a:r>
            <a:r>
              <a:rPr lang="de-DE" i="1" dirty="0" err="1">
                <a:solidFill>
                  <a:schemeClr val="bg1"/>
                </a:solidFill>
              </a:rPr>
              <a:t>of</a:t>
            </a:r>
            <a:r>
              <a:rPr lang="de-DE" i="1" dirty="0">
                <a:solidFill>
                  <a:schemeClr val="bg1"/>
                </a:solidFill>
              </a:rPr>
              <a:t> </a:t>
            </a:r>
            <a:r>
              <a:rPr lang="de-DE" i="1" dirty="0" err="1">
                <a:solidFill>
                  <a:schemeClr val="bg1"/>
                </a:solidFill>
              </a:rPr>
              <a:t>behavior</a:t>
            </a:r>
            <a:r>
              <a:rPr lang="de-DE" i="1" dirty="0">
                <a:solidFill>
                  <a:schemeClr val="bg1"/>
                </a:solidFill>
              </a:rPr>
              <a:t> </a:t>
            </a:r>
            <a:r>
              <a:rPr lang="de-DE" i="1" dirty="0" err="1">
                <a:solidFill>
                  <a:schemeClr val="bg1"/>
                </a:solidFill>
              </a:rPr>
              <a:t>common</a:t>
            </a:r>
            <a:r>
              <a:rPr lang="de-DE" i="1" dirty="0">
                <a:solidFill>
                  <a:schemeClr val="bg1"/>
                </a:solidFill>
              </a:rPr>
              <a:t> </a:t>
            </a:r>
            <a:r>
              <a:rPr lang="de-DE" i="1" dirty="0" err="1">
                <a:solidFill>
                  <a:schemeClr val="bg1"/>
                </a:solidFill>
              </a:rPr>
              <a:t>to</a:t>
            </a:r>
            <a:r>
              <a:rPr lang="de-DE" i="1" dirty="0">
                <a:solidFill>
                  <a:schemeClr val="bg1"/>
                </a:solidFill>
              </a:rPr>
              <a:t> </a:t>
            </a:r>
            <a:r>
              <a:rPr lang="de-DE" i="1" dirty="0" err="1">
                <a:solidFill>
                  <a:schemeClr val="bg1"/>
                </a:solidFill>
              </a:rPr>
              <a:t>many</a:t>
            </a:r>
            <a:r>
              <a:rPr lang="de-DE" i="1" dirty="0">
                <a:solidFill>
                  <a:schemeClr val="bg1"/>
                </a:solidFill>
              </a:rPr>
              <a:t> </a:t>
            </a:r>
            <a:r>
              <a:rPr lang="de-DE" i="1" dirty="0" err="1">
                <a:solidFill>
                  <a:schemeClr val="bg1"/>
                </a:solidFill>
              </a:rPr>
              <a:t>organizations</a:t>
            </a:r>
            <a:r>
              <a:rPr lang="de-DE" i="1" dirty="0">
                <a:solidFill>
                  <a:schemeClr val="bg1"/>
                </a:solidFill>
              </a:rPr>
              <a:t>“</a:t>
            </a:r>
            <a:r>
              <a:rPr lang="de-DE" dirty="0">
                <a:solidFill>
                  <a:schemeClr val="bg1"/>
                </a:solidFill>
              </a:rPr>
              <a:t>? </a:t>
            </a:r>
            <a:br>
              <a:rPr lang="de-DE" dirty="0">
                <a:solidFill>
                  <a:schemeClr val="bg1"/>
                </a:solidFill>
              </a:rPr>
            </a:br>
            <a:r>
              <a:rPr lang="de-DE" sz="1400" dirty="0">
                <a:solidFill>
                  <a:schemeClr val="bg1"/>
                </a:solidFill>
              </a:rPr>
              <a:t>(Harvard Business Review, 2006)</a:t>
            </a:r>
          </a:p>
        </p:txBody>
      </p:sp>
      <p:sp>
        <p:nvSpPr>
          <p:cNvPr id="2" name="Title 1">
            <a:extLst>
              <a:ext uri="{FF2B5EF4-FFF2-40B4-BE49-F238E27FC236}">
                <a16:creationId xmlns:a16="http://schemas.microsoft.com/office/drawing/2014/main" id="{247616A8-79D8-DB32-4829-011B497C05E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7A95902-513C-BD27-322F-B7CBB23102C1}"/>
              </a:ext>
            </a:extLst>
          </p:cNvPr>
          <p:cNvSpPr>
            <a:spLocks noGrp="1"/>
          </p:cNvSpPr>
          <p:nvPr>
            <p:ph type="subTitle" idx="1"/>
          </p:nvPr>
        </p:nvSpPr>
        <p:spPr/>
        <p:txBody>
          <a:bodyPr/>
          <a:lstStyle/>
          <a:p>
            <a:endParaRPr lang="en-GB"/>
          </a:p>
        </p:txBody>
      </p:sp>
      <p:sp>
        <p:nvSpPr>
          <p:cNvPr id="8" name="Text Placeholder 7">
            <a:extLst>
              <a:ext uri="{FF2B5EF4-FFF2-40B4-BE49-F238E27FC236}">
                <a16:creationId xmlns:a16="http://schemas.microsoft.com/office/drawing/2014/main" id="{AAF74ACD-7033-81BB-6F6A-F29A95EA5A5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841999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6C9F8-A322-4418-89B2-B5A14F678F4D}"/>
              </a:ext>
            </a:extLst>
          </p:cNvPr>
          <p:cNvSpPr>
            <a:spLocks noGrp="1"/>
          </p:cNvSpPr>
          <p:nvPr>
            <p:ph type="title"/>
          </p:nvPr>
        </p:nvSpPr>
        <p:spPr/>
        <p:txBody>
          <a:bodyPr/>
          <a:lstStyle/>
          <a:p>
            <a:r>
              <a:rPr lang="de-DE" dirty="0"/>
              <a:t>Risk </a:t>
            </a:r>
            <a:r>
              <a:rPr lang="de-DE" dirty="0" err="1"/>
              <a:t>types</a:t>
            </a:r>
            <a:endParaRPr lang="de-DE" dirty="0"/>
          </a:p>
        </p:txBody>
      </p:sp>
      <p:sp>
        <p:nvSpPr>
          <p:cNvPr id="3" name="Inhaltsplatzhalter 2">
            <a:extLst>
              <a:ext uri="{FF2B5EF4-FFF2-40B4-BE49-F238E27FC236}">
                <a16:creationId xmlns:a16="http://schemas.microsoft.com/office/drawing/2014/main" id="{24045AF9-7888-4144-A2E3-5B28B5CBED6C}"/>
              </a:ext>
            </a:extLst>
          </p:cNvPr>
          <p:cNvSpPr>
            <a:spLocks noGrp="1"/>
          </p:cNvSpPr>
          <p:nvPr>
            <p:ph idx="1"/>
          </p:nvPr>
        </p:nvSpPr>
        <p:spPr/>
        <p:txBody>
          <a:bodyPr>
            <a:normAutofit/>
          </a:bodyPr>
          <a:lstStyle/>
          <a:p>
            <a:r>
              <a:rPr lang="de-DE" sz="2200" dirty="0"/>
              <a:t>Clear and </a:t>
            </a:r>
            <a:r>
              <a:rPr lang="de-DE" sz="2200" dirty="0" err="1"/>
              <a:t>obvious</a:t>
            </a:r>
            <a:r>
              <a:rPr lang="de-DE" sz="2200" dirty="0"/>
              <a:t> </a:t>
            </a:r>
            <a:r>
              <a:rPr lang="de-DE" sz="2200" dirty="0" err="1"/>
              <a:t>threat</a:t>
            </a:r>
            <a:r>
              <a:rPr lang="de-DE" sz="2200" dirty="0"/>
              <a:t> -&gt; </a:t>
            </a:r>
            <a:r>
              <a:rPr lang="de-DE" sz="2200" dirty="0" err="1"/>
              <a:t>clear</a:t>
            </a:r>
            <a:r>
              <a:rPr lang="de-DE" sz="2200" dirty="0"/>
              <a:t> and </a:t>
            </a:r>
            <a:r>
              <a:rPr lang="de-DE" sz="2200" dirty="0" err="1"/>
              <a:t>obvious</a:t>
            </a:r>
            <a:r>
              <a:rPr lang="de-DE" sz="2200" dirty="0"/>
              <a:t> </a:t>
            </a:r>
            <a:r>
              <a:rPr lang="de-DE" sz="2200" dirty="0" err="1"/>
              <a:t>response</a:t>
            </a:r>
            <a:r>
              <a:rPr lang="de-DE" sz="2200" dirty="0"/>
              <a:t> (</a:t>
            </a:r>
            <a:r>
              <a:rPr lang="de-DE" sz="2200" dirty="0" err="1"/>
              <a:t>earthquake</a:t>
            </a:r>
            <a:r>
              <a:rPr lang="de-DE" sz="2200" dirty="0"/>
              <a:t>)</a:t>
            </a:r>
          </a:p>
          <a:p>
            <a:r>
              <a:rPr lang="de-DE" sz="2200" dirty="0"/>
              <a:t>Clear and </a:t>
            </a:r>
            <a:r>
              <a:rPr lang="de-DE" sz="2200" dirty="0" err="1"/>
              <a:t>obvious</a:t>
            </a:r>
            <a:r>
              <a:rPr lang="de-DE" sz="2200" dirty="0"/>
              <a:t> </a:t>
            </a:r>
            <a:r>
              <a:rPr lang="de-DE" sz="2200" dirty="0" err="1"/>
              <a:t>threat</a:t>
            </a:r>
            <a:r>
              <a:rPr lang="de-DE" sz="2200" dirty="0"/>
              <a:t> -&gt; </a:t>
            </a:r>
            <a:r>
              <a:rPr lang="de-DE" sz="2200" dirty="0" err="1"/>
              <a:t>unclear</a:t>
            </a:r>
            <a:r>
              <a:rPr lang="de-DE" sz="2200" dirty="0"/>
              <a:t> </a:t>
            </a:r>
            <a:r>
              <a:rPr lang="de-DE" sz="2200" dirty="0" err="1"/>
              <a:t>response</a:t>
            </a:r>
            <a:r>
              <a:rPr lang="de-DE" sz="2200" dirty="0"/>
              <a:t> (</a:t>
            </a:r>
            <a:r>
              <a:rPr lang="de-DE" sz="2200" dirty="0" err="1"/>
              <a:t>explosion</a:t>
            </a:r>
            <a:r>
              <a:rPr lang="de-DE" sz="2200" dirty="0"/>
              <a:t> </a:t>
            </a:r>
            <a:r>
              <a:rPr lang="de-DE" sz="2200" dirty="0" err="1"/>
              <a:t>of</a:t>
            </a:r>
            <a:r>
              <a:rPr lang="de-DE" sz="2200" dirty="0"/>
              <a:t> O2-tank in Apollo 13)</a:t>
            </a:r>
          </a:p>
          <a:p>
            <a:endParaRPr lang="de-DE" sz="2200" dirty="0"/>
          </a:p>
          <a:p>
            <a:r>
              <a:rPr lang="de-DE" sz="2200" dirty="0"/>
              <a:t>THE MOST DANGEROUS SITUATIONS ARISE WHEN THE </a:t>
            </a:r>
            <a:r>
              <a:rPr lang="de-DE" sz="2200" dirty="0">
                <a:solidFill>
                  <a:srgbClr val="FF0000"/>
                </a:solidFill>
              </a:rPr>
              <a:t>THREAT IS AMBIGUOUS</a:t>
            </a:r>
            <a:r>
              <a:rPr lang="de-DE" sz="2200" dirty="0"/>
              <a:t>. THIS LEADS MANAGERS TO IGNORE OR DISCOUNT THE RISK AND TAKE A WAIT-AND-SEE ATTITUDE. SUCH AN APPROACH CAN BE CATASTROPHIC.</a:t>
            </a:r>
          </a:p>
        </p:txBody>
      </p:sp>
      <p:pic>
        <p:nvPicPr>
          <p:cNvPr id="2050" name="Picture 2" descr="Houston we have a problem&amp;quot; - 50 years ago today a liquid oxygen tank  exploded on the Apollo 13 spacecraft triggering an abort.:  KerbalSpaceProgram">
            <a:extLst>
              <a:ext uri="{FF2B5EF4-FFF2-40B4-BE49-F238E27FC236}">
                <a16:creationId xmlns:a16="http://schemas.microsoft.com/office/drawing/2014/main" id="{C2B7324B-B208-4ACB-A3C7-1E0B8E2CE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322" y="4468717"/>
            <a:ext cx="2356557"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Caused the California Earthquake? Faults Explained">
            <a:extLst>
              <a:ext uri="{FF2B5EF4-FFF2-40B4-BE49-F238E27FC236}">
                <a16:creationId xmlns:a16="http://schemas.microsoft.com/office/drawing/2014/main" id="{EA05B503-21B1-4BDC-A200-A9A337A0E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468" y="4392613"/>
            <a:ext cx="1037701" cy="157293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23A3A81-73A1-484D-BBF8-B0C98A20D669}"/>
              </a:ext>
            </a:extLst>
          </p:cNvPr>
          <p:cNvPicPr>
            <a:picLocks noChangeAspect="1"/>
          </p:cNvPicPr>
          <p:nvPr/>
        </p:nvPicPr>
        <p:blipFill>
          <a:blip r:embed="rId5"/>
          <a:stretch>
            <a:fillRect/>
          </a:stretch>
        </p:blipFill>
        <p:spPr>
          <a:xfrm>
            <a:off x="1151978" y="4392613"/>
            <a:ext cx="3538537" cy="2100262"/>
          </a:xfrm>
          <a:prstGeom prst="rect">
            <a:avLst/>
          </a:prstGeom>
        </p:spPr>
      </p:pic>
      <p:sp>
        <p:nvSpPr>
          <p:cNvPr id="5" name="Textfeld 4">
            <a:extLst>
              <a:ext uri="{FF2B5EF4-FFF2-40B4-BE49-F238E27FC236}">
                <a16:creationId xmlns:a16="http://schemas.microsoft.com/office/drawing/2014/main" id="{F9BEDF97-2EE4-4B75-AD36-72E33027185B}"/>
              </a:ext>
            </a:extLst>
          </p:cNvPr>
          <p:cNvSpPr txBox="1"/>
          <p:nvPr/>
        </p:nvSpPr>
        <p:spPr>
          <a:xfrm>
            <a:off x="4690515" y="6123543"/>
            <a:ext cx="6183542" cy="369332"/>
          </a:xfrm>
          <a:prstGeom prst="rect">
            <a:avLst/>
          </a:prstGeom>
          <a:noFill/>
        </p:spPr>
        <p:txBody>
          <a:bodyPr wrap="square" rtlCol="0">
            <a:spAutoFit/>
          </a:bodyPr>
          <a:lstStyle/>
          <a:p>
            <a:r>
              <a:rPr lang="de-DE" dirty="0"/>
              <a:t>In </a:t>
            </a:r>
            <a:r>
              <a:rPr lang="de-DE" dirty="0" err="1"/>
              <a:t>the</a:t>
            </a:r>
            <a:r>
              <a:rPr lang="de-DE" dirty="0"/>
              <a:t> </a:t>
            </a:r>
            <a:r>
              <a:rPr lang="de-DE" dirty="0" err="1"/>
              <a:t>context</a:t>
            </a:r>
            <a:r>
              <a:rPr lang="de-DE" dirty="0"/>
              <a:t> </a:t>
            </a:r>
            <a:r>
              <a:rPr lang="de-DE" dirty="0" err="1"/>
              <a:t>of</a:t>
            </a:r>
            <a:r>
              <a:rPr lang="de-DE" dirty="0"/>
              <a:t> social </a:t>
            </a:r>
            <a:r>
              <a:rPr lang="de-DE" dirty="0" err="1"/>
              <a:t>interaction</a:t>
            </a:r>
            <a:r>
              <a:rPr lang="de-DE" dirty="0"/>
              <a:t>, social </a:t>
            </a:r>
            <a:r>
              <a:rPr lang="de-DE" dirty="0" err="1"/>
              <a:t>cognition</a:t>
            </a:r>
            <a:r>
              <a:rPr lang="de-DE" dirty="0"/>
              <a:t> </a:t>
            </a:r>
            <a:r>
              <a:rPr lang="de-DE" dirty="0" err="1"/>
              <a:t>is</a:t>
            </a:r>
            <a:r>
              <a:rPr lang="de-DE" dirty="0"/>
              <a:t> </a:t>
            </a:r>
            <a:r>
              <a:rPr lang="de-DE" dirty="0" err="1"/>
              <a:t>required</a:t>
            </a:r>
            <a:r>
              <a:rPr lang="de-DE" dirty="0"/>
              <a:t>…</a:t>
            </a:r>
          </a:p>
        </p:txBody>
      </p:sp>
    </p:spTree>
    <p:extLst>
      <p:ext uri="{BB962C8B-B14F-4D97-AF65-F5344CB8AC3E}">
        <p14:creationId xmlns:p14="http://schemas.microsoft.com/office/powerpoint/2010/main" val="118808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CA9E5-9F11-4EFA-AE1D-0B512B5E8687}"/>
              </a:ext>
            </a:extLst>
          </p:cNvPr>
          <p:cNvSpPr>
            <a:spLocks noGrp="1"/>
          </p:cNvSpPr>
          <p:nvPr>
            <p:ph type="title"/>
          </p:nvPr>
        </p:nvSpPr>
        <p:spPr/>
        <p:txBody>
          <a:bodyPr>
            <a:noAutofit/>
          </a:bodyPr>
          <a:lstStyle/>
          <a:p>
            <a:r>
              <a:rPr lang="de-DE" sz="4800" dirty="0" err="1"/>
              <a:t>Neuroergonomics</a:t>
            </a:r>
            <a:r>
              <a:rPr lang="de-DE" sz="4800" dirty="0"/>
              <a:t>/SA-</a:t>
            </a:r>
            <a:r>
              <a:rPr lang="de-DE" sz="4800" dirty="0" err="1"/>
              <a:t>based</a:t>
            </a:r>
            <a:r>
              <a:rPr lang="de-DE" sz="4800" dirty="0"/>
              <a:t> Design</a:t>
            </a:r>
          </a:p>
        </p:txBody>
      </p:sp>
      <p:sp>
        <p:nvSpPr>
          <p:cNvPr id="8" name="Content Placeholder 7">
            <a:extLst>
              <a:ext uri="{FF2B5EF4-FFF2-40B4-BE49-F238E27FC236}">
                <a16:creationId xmlns:a16="http://schemas.microsoft.com/office/drawing/2014/main" id="{F0DD93E9-D165-3782-A9CA-636FE660413C}"/>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D0D6FFCA-382C-D199-A24A-1E99C445BBC6}"/>
              </a:ext>
            </a:extLst>
          </p:cNvPr>
          <p:cNvPicPr>
            <a:picLocks noChangeAspect="1"/>
          </p:cNvPicPr>
          <p:nvPr/>
        </p:nvPicPr>
        <p:blipFill>
          <a:blip r:embed="rId2"/>
          <a:stretch>
            <a:fillRect/>
          </a:stretch>
        </p:blipFill>
        <p:spPr>
          <a:xfrm>
            <a:off x="1150079" y="1647782"/>
            <a:ext cx="4851493" cy="5055623"/>
          </a:xfrm>
          <a:prstGeom prst="rect">
            <a:avLst/>
          </a:prstGeom>
        </p:spPr>
      </p:pic>
      <p:pic>
        <p:nvPicPr>
          <p:cNvPr id="7" name="Grafik 6">
            <a:extLst>
              <a:ext uri="{FF2B5EF4-FFF2-40B4-BE49-F238E27FC236}">
                <a16:creationId xmlns:a16="http://schemas.microsoft.com/office/drawing/2014/main" id="{5AB4E707-FCEF-77B3-BBAB-1D8DDBF4F6BA}"/>
              </a:ext>
            </a:extLst>
          </p:cNvPr>
          <p:cNvPicPr>
            <a:picLocks noChangeAspect="1"/>
          </p:cNvPicPr>
          <p:nvPr/>
        </p:nvPicPr>
        <p:blipFill>
          <a:blip r:embed="rId3"/>
          <a:stretch>
            <a:fillRect/>
          </a:stretch>
        </p:blipFill>
        <p:spPr>
          <a:xfrm>
            <a:off x="5551054" y="1256448"/>
            <a:ext cx="6310115" cy="5236427"/>
          </a:xfrm>
          <a:prstGeom prst="rect">
            <a:avLst/>
          </a:prstGeom>
        </p:spPr>
      </p:pic>
    </p:spTree>
    <p:extLst>
      <p:ext uri="{BB962C8B-B14F-4D97-AF65-F5344CB8AC3E}">
        <p14:creationId xmlns:p14="http://schemas.microsoft.com/office/powerpoint/2010/main" val="360185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1E559B-A078-46E4-9F85-70D65A673A5A}"/>
              </a:ext>
            </a:extLst>
          </p:cNvPr>
          <p:cNvSpPr>
            <a:spLocks noGrp="1"/>
          </p:cNvSpPr>
          <p:nvPr>
            <p:ph type="title"/>
          </p:nvPr>
        </p:nvSpPr>
        <p:spPr/>
        <p:txBody>
          <a:bodyPr>
            <a:normAutofit fontScale="90000"/>
          </a:bodyPr>
          <a:lstStyle/>
          <a:p>
            <a:r>
              <a:rPr lang="de-DE" dirty="0"/>
              <a:t>Einzelperson: Dunning-Kruger </a:t>
            </a:r>
            <a:r>
              <a:rPr lang="de-DE" dirty="0" err="1"/>
              <a:t>Effect</a:t>
            </a:r>
            <a:endParaRPr lang="nb-NO" dirty="0"/>
          </a:p>
        </p:txBody>
      </p:sp>
      <p:sp>
        <p:nvSpPr>
          <p:cNvPr id="9" name="Content Placeholder 8">
            <a:extLst>
              <a:ext uri="{FF2B5EF4-FFF2-40B4-BE49-F238E27FC236}">
                <a16:creationId xmlns:a16="http://schemas.microsoft.com/office/drawing/2014/main" id="{9B61E578-F8E3-C7A7-412B-00CEA75BE658}"/>
              </a:ext>
            </a:extLst>
          </p:cNvPr>
          <p:cNvSpPr>
            <a:spLocks noGrp="1"/>
          </p:cNvSpPr>
          <p:nvPr>
            <p:ph idx="1"/>
          </p:nvPr>
        </p:nvSpPr>
        <p:spPr/>
        <p:txBody>
          <a:bodyPr/>
          <a:lstStyle/>
          <a:p>
            <a:endParaRPr lang="en-GB" dirty="0"/>
          </a:p>
        </p:txBody>
      </p:sp>
      <p:pic>
        <p:nvPicPr>
          <p:cNvPr id="4" name="Plassholder for innhold 4">
            <a:extLst>
              <a:ext uri="{FF2B5EF4-FFF2-40B4-BE49-F238E27FC236}">
                <a16:creationId xmlns:a16="http://schemas.microsoft.com/office/drawing/2014/main" id="{BFAF3E18-8743-4E1C-B8DC-84FDC9C588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021" y="1825625"/>
            <a:ext cx="8367957" cy="4351338"/>
          </a:xfrm>
          <a:prstGeom prst="rect">
            <a:avLst/>
          </a:prstGeom>
        </p:spPr>
      </p:pic>
      <p:sp>
        <p:nvSpPr>
          <p:cNvPr id="3" name="Rektangel 2">
            <a:extLst>
              <a:ext uri="{FF2B5EF4-FFF2-40B4-BE49-F238E27FC236}">
                <a16:creationId xmlns:a16="http://schemas.microsoft.com/office/drawing/2014/main" id="{88328B48-A692-4D88-AD5C-062AA3DD6904}"/>
              </a:ext>
            </a:extLst>
          </p:cNvPr>
          <p:cNvSpPr/>
          <p:nvPr/>
        </p:nvSpPr>
        <p:spPr>
          <a:xfrm>
            <a:off x="280415" y="6338986"/>
            <a:ext cx="11631168" cy="307777"/>
          </a:xfrm>
          <a:prstGeom prst="rect">
            <a:avLst/>
          </a:prstGeom>
        </p:spPr>
        <p:txBody>
          <a:bodyPr wrap="square">
            <a:spAutoFit/>
          </a:bodyPr>
          <a:lstStyle/>
          <a:p>
            <a:r>
              <a:rPr lang="nb-NO" sz="1400" dirty="0">
                <a:hlinkClick r:id="rId10"/>
              </a:rPr>
              <a:t>https://www.sw-engineering-candies.com/blog-1/how-good-i-really-am-as-developer--the-dunning-kruger-effect-in-software-engineering</a:t>
            </a:r>
            <a:endParaRPr lang="nb-NO" sz="1400" dirty="0"/>
          </a:p>
        </p:txBody>
      </p:sp>
      <p:pic>
        <p:nvPicPr>
          <p:cNvPr id="5" name="tmp8770">
            <a:hlinkClick r:id="" action="ppaction://media"/>
            <a:extLst>
              <a:ext uri="{FF2B5EF4-FFF2-40B4-BE49-F238E27FC236}">
                <a16:creationId xmlns:a16="http://schemas.microsoft.com/office/drawing/2014/main" id="{2791156B-9D8B-4D25-9901-D6FF6AD00C54}"/>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7.5714"/>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9927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2255D4-1655-796F-60ED-9D8B5776C758}"/>
              </a:ext>
            </a:extLst>
          </p:cNvPr>
          <p:cNvSpPr>
            <a:spLocks noGrp="1"/>
          </p:cNvSpPr>
          <p:nvPr>
            <p:ph type="ctrTitle"/>
          </p:nvPr>
        </p:nvSpPr>
        <p:spPr/>
        <p:txBody>
          <a:bodyPr/>
          <a:lstStyle/>
          <a:p>
            <a:endParaRPr lang="en-GB"/>
          </a:p>
        </p:txBody>
      </p:sp>
      <p:sp>
        <p:nvSpPr>
          <p:cNvPr id="7" name="Subtitle 6">
            <a:extLst>
              <a:ext uri="{FF2B5EF4-FFF2-40B4-BE49-F238E27FC236}">
                <a16:creationId xmlns:a16="http://schemas.microsoft.com/office/drawing/2014/main" id="{E36FFA1A-065F-BACA-604E-FF8A5EC7B846}"/>
              </a:ext>
            </a:extLst>
          </p:cNvPr>
          <p:cNvSpPr>
            <a:spLocks noGrp="1"/>
          </p:cNvSpPr>
          <p:nvPr>
            <p:ph type="subTitle" idx="1"/>
          </p:nvPr>
        </p:nvSpPr>
        <p:spPr/>
        <p:txBody>
          <a:bodyPr/>
          <a:lstStyle/>
          <a:p>
            <a:endParaRPr lang="en-GB"/>
          </a:p>
        </p:txBody>
      </p:sp>
      <p:sp>
        <p:nvSpPr>
          <p:cNvPr id="8" name="Picture Placeholder 7">
            <a:extLst>
              <a:ext uri="{FF2B5EF4-FFF2-40B4-BE49-F238E27FC236}">
                <a16:creationId xmlns:a16="http://schemas.microsoft.com/office/drawing/2014/main" id="{5B30B785-ADE9-3E51-EFCB-6F243F5ED1F4}"/>
              </a:ext>
            </a:extLst>
          </p:cNvPr>
          <p:cNvSpPr>
            <a:spLocks noGrp="1"/>
          </p:cNvSpPr>
          <p:nvPr>
            <p:ph type="pic" sz="quarter" idx="11"/>
          </p:nvPr>
        </p:nvSpPr>
        <p:spPr/>
        <p:txBody>
          <a:bodyPr/>
          <a:lstStyle/>
          <a:p>
            <a:endParaRPr lang="en-GB"/>
          </a:p>
        </p:txBody>
      </p:sp>
      <p:sp>
        <p:nvSpPr>
          <p:cNvPr id="9" name="Text Placeholder 8">
            <a:extLst>
              <a:ext uri="{FF2B5EF4-FFF2-40B4-BE49-F238E27FC236}">
                <a16:creationId xmlns:a16="http://schemas.microsoft.com/office/drawing/2014/main" id="{9F4C7BB1-D870-65A6-600D-2C7680BC3C72}"/>
              </a:ext>
            </a:extLst>
          </p:cNvPr>
          <p:cNvSpPr>
            <a:spLocks noGrp="1"/>
          </p:cNvSpPr>
          <p:nvPr>
            <p:ph type="body" sz="quarter" idx="12"/>
          </p:nvPr>
        </p:nvSpPr>
        <p:spPr/>
        <p:txBody>
          <a:bodyPr/>
          <a:lstStyle/>
          <a:p>
            <a:endParaRPr lang="en-GB"/>
          </a:p>
        </p:txBody>
      </p:sp>
      <p:sp>
        <p:nvSpPr>
          <p:cNvPr id="5" name="Rectangle: Rounded Corners 4">
            <a:extLst>
              <a:ext uri="{FF2B5EF4-FFF2-40B4-BE49-F238E27FC236}">
                <a16:creationId xmlns:a16="http://schemas.microsoft.com/office/drawing/2014/main" id="{A806A441-77DA-2482-1F88-BA9B3294FA89}"/>
              </a:ext>
            </a:extLst>
          </p:cNvPr>
          <p:cNvSpPr/>
          <p:nvPr/>
        </p:nvSpPr>
        <p:spPr>
          <a:xfrm>
            <a:off x="4840146" y="2890777"/>
            <a:ext cx="2511707" cy="1076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Aptos" panose="02110004020202020204"/>
                <a:ea typeface="+mn-ea"/>
                <a:cs typeface="+mn-cs"/>
              </a:rPr>
              <a:t>What</a:t>
            </a:r>
            <a:r>
              <a:rPr kumimoji="0" lang="nb-NO" sz="1800" b="0" i="0" u="none" strike="noStrike" kern="1200" cap="none" spc="0" normalizeH="0" baseline="0" noProof="0" dirty="0">
                <a:ln>
                  <a:noFill/>
                </a:ln>
                <a:solidFill>
                  <a:prstClr val="white"/>
                </a:solidFill>
                <a:effectLst/>
                <a:uLnTx/>
                <a:uFillTx/>
                <a:latin typeface="Aptos" panose="02110004020202020204"/>
                <a:ea typeface="+mn-ea"/>
                <a:cs typeface="+mn-cs"/>
              </a:rPr>
              <a:t> is the </a:t>
            </a:r>
            <a:r>
              <a:rPr kumimoji="0" lang="nb-NO" sz="1800" b="0" i="0" u="none" strike="noStrike" kern="1200" cap="none" spc="0" normalizeH="0" baseline="0" noProof="0" dirty="0" err="1">
                <a:ln>
                  <a:noFill/>
                </a:ln>
                <a:solidFill>
                  <a:prstClr val="white"/>
                </a:solidFill>
                <a:effectLst/>
                <a:uLnTx/>
                <a:uFillTx/>
                <a:latin typeface="Aptos" panose="02110004020202020204"/>
                <a:ea typeface="+mn-ea"/>
                <a:cs typeface="+mn-cs"/>
              </a:rPr>
              <a:t>Cybersecurity</a:t>
            </a:r>
            <a:r>
              <a:rPr kumimoji="0" lang="nb-NO"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1800" b="0" i="0" u="none" strike="noStrike" kern="1200" cap="none" spc="0" normalizeH="0" baseline="0" noProof="0" dirty="0" err="1">
                <a:ln>
                  <a:noFill/>
                </a:ln>
                <a:solidFill>
                  <a:prstClr val="white"/>
                </a:solidFill>
                <a:effectLst/>
                <a:uLnTx/>
                <a:uFillTx/>
                <a:latin typeface="Aptos" panose="02110004020202020204"/>
                <a:ea typeface="+mn-ea"/>
                <a:cs typeface="+mn-cs"/>
              </a:rPr>
              <a:t>Domain</a:t>
            </a:r>
            <a:r>
              <a:rPr kumimoji="0" lang="nb-NO"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4" name="Picture 3">
            <a:extLst>
              <a:ext uri="{FF2B5EF4-FFF2-40B4-BE49-F238E27FC236}">
                <a16:creationId xmlns:a16="http://schemas.microsoft.com/office/drawing/2014/main" id="{7D895076-926E-5356-5E46-B06A24FA0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61" y="0"/>
            <a:ext cx="11930675" cy="6858000"/>
          </a:xfrm>
          <a:prstGeom prst="rect">
            <a:avLst/>
          </a:prstGeom>
        </p:spPr>
      </p:pic>
    </p:spTree>
    <p:extLst>
      <p:ext uri="{BB962C8B-B14F-4D97-AF65-F5344CB8AC3E}">
        <p14:creationId xmlns:p14="http://schemas.microsoft.com/office/powerpoint/2010/main" val="4257761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C0016-C04C-41DF-981F-5D5996183469}"/>
              </a:ext>
            </a:extLst>
          </p:cNvPr>
          <p:cNvSpPr>
            <a:spLocks noGrp="1"/>
          </p:cNvSpPr>
          <p:nvPr>
            <p:ph type="title"/>
          </p:nvPr>
        </p:nvSpPr>
        <p:spPr>
          <a:xfrm>
            <a:off x="1097280" y="286603"/>
            <a:ext cx="10058400" cy="1450757"/>
          </a:xfrm>
        </p:spPr>
        <p:txBody>
          <a:bodyPr anchor="b">
            <a:normAutofit/>
          </a:bodyPr>
          <a:lstStyle/>
          <a:p>
            <a:r>
              <a:rPr lang="de-DE" dirty="0"/>
              <a:t>Definition</a:t>
            </a:r>
          </a:p>
        </p:txBody>
      </p:sp>
      <p:pic>
        <p:nvPicPr>
          <p:cNvPr id="1026" name="Picture 2" descr="Introducing the Insider Attack Matrix - G Research">
            <a:extLst>
              <a:ext uri="{FF2B5EF4-FFF2-40B4-BE49-F238E27FC236}">
                <a16:creationId xmlns:a16="http://schemas.microsoft.com/office/drawing/2014/main" id="{F89AA46A-209E-4DD0-A9C1-8E3351812C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3217006"/>
            <a:ext cx="5384800" cy="1292352"/>
          </a:xfrm>
          <a:prstGeom prst="rect">
            <a:avLst/>
          </a:prstGeom>
          <a:solidFill>
            <a:srgbClr val="FFFFFF"/>
          </a:solidFill>
        </p:spPr>
      </p:pic>
      <p:sp>
        <p:nvSpPr>
          <p:cNvPr id="3" name="Inhaltsplatzhalter 2">
            <a:extLst>
              <a:ext uri="{FF2B5EF4-FFF2-40B4-BE49-F238E27FC236}">
                <a16:creationId xmlns:a16="http://schemas.microsoft.com/office/drawing/2014/main" id="{C9F498FD-84F7-4BF2-A24F-EAAD3C06C1E9}"/>
              </a:ext>
            </a:extLst>
          </p:cNvPr>
          <p:cNvSpPr>
            <a:spLocks noGrp="1"/>
          </p:cNvSpPr>
          <p:nvPr>
            <p:ph sz="half" idx="2"/>
          </p:nvPr>
        </p:nvSpPr>
        <p:spPr>
          <a:xfrm>
            <a:off x="6197600" y="1600201"/>
            <a:ext cx="5384800" cy="4525963"/>
          </a:xfrm>
        </p:spPr>
        <p:txBody>
          <a:bodyPr>
            <a:normAutofit/>
          </a:bodyPr>
          <a:lstStyle/>
          <a:p>
            <a:pPr>
              <a:lnSpc>
                <a:spcPct val="90000"/>
              </a:lnSpc>
            </a:pPr>
            <a:r>
              <a:rPr lang="en-US" sz="3200"/>
              <a:t>An Insider Threat is caused by an individual who has or used to have authorized access to an organization’s assets, and who acts either maliciously or unintentionally, in a way that could negatively </a:t>
            </a:r>
            <a:r>
              <a:rPr lang="de-DE" sz="3200" err="1"/>
              <a:t>affect</a:t>
            </a:r>
            <a:r>
              <a:rPr lang="de-DE" sz="3200"/>
              <a:t> </a:t>
            </a:r>
            <a:r>
              <a:rPr lang="de-DE" sz="3200" err="1"/>
              <a:t>the</a:t>
            </a:r>
            <a:r>
              <a:rPr lang="de-DE" sz="3200"/>
              <a:t> </a:t>
            </a:r>
            <a:r>
              <a:rPr lang="de-DE" sz="3200" err="1"/>
              <a:t>organization</a:t>
            </a:r>
            <a:r>
              <a:rPr lang="de-DE" sz="3200"/>
              <a:t>. (Costa, 2017)</a:t>
            </a:r>
          </a:p>
        </p:txBody>
      </p:sp>
      <p:sp>
        <p:nvSpPr>
          <p:cNvPr id="1031" name="Footer Placeholder 4">
            <a:extLst>
              <a:ext uri="{FF2B5EF4-FFF2-40B4-BE49-F238E27FC236}">
                <a16:creationId xmlns:a16="http://schemas.microsoft.com/office/drawing/2014/main" id="{92488F52-75B8-DF0D-4468-97EEB5E478D1}"/>
              </a:ext>
            </a:extLst>
          </p:cNvPr>
          <p:cNvSpPr>
            <a:spLocks noGrp="1"/>
          </p:cNvSpPr>
          <p:nvPr>
            <p:ph type="ftr" sz="quarter" idx="11"/>
          </p:nvPr>
        </p:nvSpPr>
        <p:spPr>
          <a:xfrm>
            <a:off x="643051" y="6221324"/>
            <a:ext cx="6818262" cy="365125"/>
          </a:xfrm>
        </p:spPr>
        <p:txBody>
          <a:bodyPr/>
          <a:lstStyle/>
          <a:p>
            <a:endParaRPr lang="en-US"/>
          </a:p>
        </p:txBody>
      </p:sp>
      <p:sp>
        <p:nvSpPr>
          <p:cNvPr id="1033" name="Slide Number Placeholder 5">
            <a:extLst>
              <a:ext uri="{FF2B5EF4-FFF2-40B4-BE49-F238E27FC236}">
                <a16:creationId xmlns:a16="http://schemas.microsoft.com/office/drawing/2014/main" id="{7D74DAE5-C0F6-1688-3407-65B9B054C3AF}"/>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50</a:t>
            </a:fld>
            <a:endParaRPr lang="en-US"/>
          </a:p>
        </p:txBody>
      </p:sp>
    </p:spTree>
    <p:extLst>
      <p:ext uri="{BB962C8B-B14F-4D97-AF65-F5344CB8AC3E}">
        <p14:creationId xmlns:p14="http://schemas.microsoft.com/office/powerpoint/2010/main" val="2709058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B08548-1CA1-DCA0-D122-4A1EFBA809AA}"/>
              </a:ext>
            </a:extLst>
          </p:cNvPr>
          <p:cNvPicPr>
            <a:picLocks noChangeAspect="1"/>
          </p:cNvPicPr>
          <p:nvPr/>
        </p:nvPicPr>
        <p:blipFill>
          <a:blip r:embed="rId2"/>
          <a:stretch>
            <a:fillRect/>
          </a:stretch>
        </p:blipFill>
        <p:spPr>
          <a:xfrm>
            <a:off x="2598592" y="618733"/>
            <a:ext cx="7563906" cy="5620534"/>
          </a:xfrm>
          <a:prstGeom prst="rect">
            <a:avLst/>
          </a:prstGeom>
        </p:spPr>
      </p:pic>
      <p:sp>
        <p:nvSpPr>
          <p:cNvPr id="2" name="Title 1">
            <a:extLst>
              <a:ext uri="{FF2B5EF4-FFF2-40B4-BE49-F238E27FC236}">
                <a16:creationId xmlns:a16="http://schemas.microsoft.com/office/drawing/2014/main" id="{1AA859AA-B573-3AB9-4FDE-7BD979F47C5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5A3535D-B58F-C4CB-141B-4C10002B9DE3}"/>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5598171-07B2-D9E0-A287-5A94992C96AF}"/>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489027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6B901E58-CF01-B978-362B-B7918B12BF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358" y="1828800"/>
            <a:ext cx="8096250" cy="3200400"/>
          </a:xfrm>
          <a:prstGeom prst="rect">
            <a:avLst/>
          </a:prstGeom>
        </p:spPr>
      </p:pic>
      <p:pic>
        <p:nvPicPr>
          <p:cNvPr id="2" name="Bilde 2" descr="Diagram&#10;&#10;Description automatically generated">
            <a:extLst>
              <a:ext uri="{FF2B5EF4-FFF2-40B4-BE49-F238E27FC236}">
                <a16:creationId xmlns:a16="http://schemas.microsoft.com/office/drawing/2014/main" id="{093CFEB8-BB53-F751-2417-3631C659A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6985" y="874014"/>
            <a:ext cx="3197657" cy="4919472"/>
          </a:xfrm>
          <a:prstGeom prst="rect">
            <a:avLst/>
          </a:prstGeom>
          <a:ln w="12700">
            <a:noFill/>
          </a:ln>
        </p:spPr>
      </p:pic>
      <p:sp>
        <p:nvSpPr>
          <p:cNvPr id="10" name="Title 9">
            <a:extLst>
              <a:ext uri="{FF2B5EF4-FFF2-40B4-BE49-F238E27FC236}">
                <a16:creationId xmlns:a16="http://schemas.microsoft.com/office/drawing/2014/main" id="{BAA2DBC7-8A59-B130-9BD2-1F81A6A4D20E}"/>
              </a:ext>
            </a:extLst>
          </p:cNvPr>
          <p:cNvSpPr>
            <a:spLocks noGrp="1"/>
          </p:cNvSpPr>
          <p:nvPr>
            <p:ph type="ctrTitle"/>
          </p:nvPr>
        </p:nvSpPr>
        <p:spPr>
          <a:xfrm>
            <a:off x="147358" y="180359"/>
            <a:ext cx="4786877" cy="1518315"/>
          </a:xfrm>
        </p:spPr>
        <p:txBody>
          <a:bodyPr/>
          <a:lstStyle/>
          <a:p>
            <a:r>
              <a:rPr lang="nb-NO" dirty="0"/>
              <a:t>Skills </a:t>
            </a:r>
            <a:r>
              <a:rPr lang="nb-NO" dirty="0" err="1"/>
              <a:t>needed</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err="1"/>
              <a:t>Interaction</a:t>
            </a:r>
            <a:r>
              <a:rPr lang="nb-NO" dirty="0"/>
              <a:t> </a:t>
            </a:r>
            <a:r>
              <a:rPr lang="nb-NO" dirty="0" err="1"/>
              <a:t>Paradigm</a:t>
            </a:r>
            <a:endParaRPr lang="nb-NO" dirty="0"/>
          </a:p>
        </p:txBody>
      </p:sp>
      <p:sp>
        <p:nvSpPr>
          <p:cNvPr id="3" name="Plassholder for innhold 2"/>
          <p:cNvSpPr>
            <a:spLocks noGrp="1"/>
          </p:cNvSpPr>
          <p:nvPr>
            <p:ph type="subTitle" idx="1"/>
          </p:nvPr>
        </p:nvSpPr>
        <p:spPr>
          <a:xfrm>
            <a:off x="6605708" y="2431477"/>
            <a:ext cx="4786877" cy="3594419"/>
          </a:xfrm>
        </p:spPr>
        <p:txBody>
          <a:bodyPr>
            <a:normAutofit fontScale="77500" lnSpcReduction="20000"/>
          </a:bodyPr>
          <a:lstStyle/>
          <a:p>
            <a:pPr marL="0" indent="0">
              <a:buNone/>
            </a:pPr>
            <a:r>
              <a:rPr lang="nb-NO" sz="2000" dirty="0"/>
              <a:t>Other people become person’s situation </a:t>
            </a:r>
          </a:p>
          <a:p>
            <a:pPr marL="0" indent="0" algn="ctr">
              <a:buNone/>
            </a:pPr>
            <a:r>
              <a:rPr lang="nb-NO" sz="9600" dirty="0"/>
              <a:t>B= f(P x S)</a:t>
            </a:r>
          </a:p>
          <a:p>
            <a:pPr marL="0" indent="0">
              <a:buNone/>
            </a:pPr>
            <a:endParaRPr lang="nb-NO" sz="4300" dirty="0"/>
          </a:p>
          <a:p>
            <a:pPr marL="0" indent="0">
              <a:buNone/>
            </a:pPr>
            <a:r>
              <a:rPr lang="nb-NO" sz="4300" dirty="0"/>
              <a:t>Complicated picture:</a:t>
            </a:r>
          </a:p>
          <a:p>
            <a:pPr marL="0" indent="0" algn="ctr">
              <a:buNone/>
            </a:pPr>
            <a:endParaRPr lang="nb-NO" sz="3100" dirty="0"/>
          </a:p>
          <a:p>
            <a:pPr marL="0" indent="0" algn="ctr">
              <a:buNone/>
            </a:pPr>
            <a:r>
              <a:rPr lang="nb-NO" sz="3100" dirty="0"/>
              <a:t>Behaviour= f</a:t>
            </a:r>
            <a:r>
              <a:rPr lang="nb-NO" sz="3100" baseline="-25000" dirty="0"/>
              <a:t>c</a:t>
            </a:r>
            <a:r>
              <a:rPr lang="nb-NO" sz="3100" dirty="0"/>
              <a:t>[P</a:t>
            </a:r>
            <a:r>
              <a:rPr lang="nb-NO" sz="3100" baseline="-25000" dirty="0"/>
              <a:t>c</a:t>
            </a:r>
            <a:r>
              <a:rPr lang="nb-NO" sz="3100" dirty="0"/>
              <a:t>*f</a:t>
            </a:r>
            <a:r>
              <a:rPr lang="nb-NO" sz="3100" baseline="-25000" dirty="0"/>
              <a:t>o</a:t>
            </a:r>
            <a:r>
              <a:rPr lang="nb-NO" sz="3100" dirty="0"/>
              <a:t>(S*P</a:t>
            </a:r>
            <a:r>
              <a:rPr lang="nb-NO" sz="3100" baseline="-25000" dirty="0"/>
              <a:t>o</a:t>
            </a:r>
            <a:r>
              <a:rPr lang="nb-NO" sz="3100" dirty="0"/>
              <a:t>)]*f</a:t>
            </a:r>
            <a:r>
              <a:rPr lang="nb-NO" sz="3100" baseline="-25000" dirty="0"/>
              <a:t>o</a:t>
            </a:r>
            <a:r>
              <a:rPr lang="nb-NO" sz="3100" dirty="0"/>
              <a:t>[P</a:t>
            </a:r>
            <a:r>
              <a:rPr lang="nb-NO" sz="3100" baseline="-25000" dirty="0"/>
              <a:t>o</a:t>
            </a:r>
            <a:r>
              <a:rPr lang="nb-NO" sz="3100" dirty="0"/>
              <a:t>*f</a:t>
            </a:r>
            <a:r>
              <a:rPr lang="nb-NO" sz="3100" baseline="-25000" dirty="0"/>
              <a:t>c</a:t>
            </a:r>
            <a:r>
              <a:rPr lang="nb-NO" sz="3100" dirty="0"/>
              <a:t>(P</a:t>
            </a:r>
            <a:r>
              <a:rPr lang="nb-NO" sz="3100" baseline="-25000" dirty="0"/>
              <a:t>c</a:t>
            </a:r>
            <a:r>
              <a:rPr lang="nb-NO" sz="3100" dirty="0"/>
              <a:t>*S)]</a:t>
            </a:r>
          </a:p>
          <a:p>
            <a:pPr marL="0" indent="0" algn="ctr">
              <a:buNone/>
            </a:pPr>
            <a:endParaRPr lang="nb-NO" sz="1200" dirty="0"/>
          </a:p>
          <a:p>
            <a:pPr marL="0" indent="0" algn="ctr">
              <a:buNone/>
            </a:pPr>
            <a:endParaRPr lang="nb-NO" sz="1200" dirty="0"/>
          </a:p>
          <a:p>
            <a:pPr marL="0" indent="0" algn="ctr">
              <a:buNone/>
            </a:pPr>
            <a:endParaRPr lang="nb-NO" sz="1200" dirty="0"/>
          </a:p>
          <a:p>
            <a:pPr marL="0" indent="0" algn="ctr">
              <a:buNone/>
            </a:pPr>
            <a:endParaRPr lang="nb-NO" sz="1200" dirty="0"/>
          </a:p>
          <a:p>
            <a:pPr marL="0" indent="0" algn="ctr">
              <a:buNone/>
            </a:pPr>
            <a:r>
              <a:rPr lang="nb-NO" sz="1200" dirty="0"/>
              <a:t>C=cyber officer; o=other person</a:t>
            </a:r>
          </a:p>
          <a:p>
            <a:pPr marL="0" indent="0" algn="ctr">
              <a:buNone/>
            </a:pPr>
            <a:endParaRPr lang="nb-NO" sz="9600" dirty="0"/>
          </a:p>
        </p:txBody>
      </p:sp>
      <p:pic>
        <p:nvPicPr>
          <p:cNvPr id="6" name="Picture Placeholder 5">
            <a:extLst>
              <a:ext uri="{FF2B5EF4-FFF2-40B4-BE49-F238E27FC236}">
                <a16:creationId xmlns:a16="http://schemas.microsoft.com/office/drawing/2014/main" id="{C8DDA348-5EED-4DF5-6BAA-BC695EBFF812}"/>
              </a:ext>
            </a:extLst>
          </p:cNvPr>
          <p:cNvPicPr>
            <a:picLocks noGrp="1" noChangeAspect="1"/>
          </p:cNvPicPr>
          <p:nvPr>
            <p:ph type="pic" sz="quarter" idx="11"/>
          </p:nvPr>
        </p:nvPicPr>
        <p:blipFill>
          <a:blip r:embed="rId2"/>
          <a:srcRect l="25679" r="25679"/>
          <a:stretch>
            <a:fillRect/>
          </a:stretch>
        </p:blipFill>
        <p:spPr>
          <a:prstGeom prst="rect">
            <a:avLst/>
          </a:prstGeom>
        </p:spPr>
      </p:pic>
    </p:spTree>
    <p:extLst>
      <p:ext uri="{BB962C8B-B14F-4D97-AF65-F5344CB8AC3E}">
        <p14:creationId xmlns:p14="http://schemas.microsoft.com/office/powerpoint/2010/main" val="38551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42FE48-15AC-BBDE-AFB0-B576E8B5ADDC}"/>
              </a:ext>
            </a:extLst>
          </p:cNvPr>
          <p:cNvSpPr>
            <a:spLocks noGrp="1"/>
          </p:cNvSpPr>
          <p:nvPr>
            <p:ph type="title"/>
          </p:nvPr>
        </p:nvSpPr>
        <p:spPr/>
        <p:txBody>
          <a:bodyPr>
            <a:noAutofit/>
          </a:bodyPr>
          <a:lstStyle/>
          <a:p>
            <a:r>
              <a:rPr lang="nb-NO" sz="4000" i="1" dirty="0"/>
              <a:t>Cyber incident and responses within an organisation at the individual,</a:t>
            </a:r>
            <a:r>
              <a:rPr lang="en-GB" sz="4000" i="1" dirty="0"/>
              <a:t> social and organisational levels</a:t>
            </a:r>
            <a:endParaRPr lang="en-GB" sz="4000" dirty="0"/>
          </a:p>
        </p:txBody>
      </p:sp>
      <p:sp>
        <p:nvSpPr>
          <p:cNvPr id="12" name="Text Placeholder 11">
            <a:extLst>
              <a:ext uri="{FF2B5EF4-FFF2-40B4-BE49-F238E27FC236}">
                <a16:creationId xmlns:a16="http://schemas.microsoft.com/office/drawing/2014/main" id="{D61C1461-5C10-1792-6F56-AD8DA19DC0B2}"/>
              </a:ext>
            </a:extLst>
          </p:cNvPr>
          <p:cNvSpPr>
            <a:spLocks noGrp="1"/>
          </p:cNvSpPr>
          <p:nvPr>
            <p:ph type="body" idx="1"/>
          </p:nvPr>
        </p:nvSpPr>
        <p:spPr/>
        <p:txBody>
          <a:bodyPr/>
          <a:lstStyle/>
          <a:p>
            <a:endParaRPr lang="en-GB"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2441" y="1786934"/>
            <a:ext cx="455494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7067549" y="5918666"/>
            <a:ext cx="4752975" cy="461665"/>
          </a:xfrm>
          <a:prstGeom prst="rect">
            <a:avLst/>
          </a:prstGeom>
        </p:spPr>
        <p:txBody>
          <a:bodyPr wrap="square">
            <a:spAutoFit/>
          </a:bodyPr>
          <a:lstStyle/>
          <a:p>
            <a:pPr marL="457189" marR="0" lvl="0" indent="-457189" algn="l" defTabSz="914377" rtl="0" eaLnBrk="1" fontAlgn="auto" latinLnBrk="0" hangingPunct="1">
              <a:lnSpc>
                <a:spcPct val="100000"/>
              </a:lnSpc>
              <a:spcBef>
                <a:spcPts val="0"/>
              </a:spcBef>
              <a:spcAft>
                <a:spcPts val="500"/>
              </a:spcAft>
              <a:buClrTx/>
              <a:buSzTx/>
              <a:buFontTx/>
              <a:buNone/>
              <a:tabLst>
                <a:tab pos="2685984" algn="l"/>
              </a:tabLst>
              <a:defRPr/>
            </a:pPr>
            <a:r>
              <a:rPr kumimoji="0" lang="en-GB" sz="1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Joinson</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 &amp; van Steen, T. (2018). Human Aspects of Cyber Security: Behaviour or Culture Change? </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Cyber Security, 1(4)</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351-360</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3385022" y="2514693"/>
            <a:ext cx="4249782" cy="3808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142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C280C-B7AD-3290-F3BE-AFFFCA8F7534}"/>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E6075D30-E145-802D-1845-435F9C9242E7}"/>
              </a:ext>
            </a:extLst>
          </p:cNvPr>
          <p:cNvSpPr>
            <a:spLocks noGrp="1"/>
          </p:cNvSpPr>
          <p:nvPr>
            <p:ph type="subTitle" idx="1"/>
          </p:nvPr>
        </p:nvSpPr>
        <p:spPr/>
        <p:txBody>
          <a:bodyPr/>
          <a:lstStyle/>
          <a:p>
            <a:endParaRPr lang="en-GB"/>
          </a:p>
        </p:txBody>
      </p:sp>
      <p:sp>
        <p:nvSpPr>
          <p:cNvPr id="7" name="Picture Placeholder 6">
            <a:extLst>
              <a:ext uri="{FF2B5EF4-FFF2-40B4-BE49-F238E27FC236}">
                <a16:creationId xmlns:a16="http://schemas.microsoft.com/office/drawing/2014/main" id="{F369687A-6C43-1278-08CE-86D1AC95931A}"/>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sz="quarter" idx="12"/>
          </p:nvPr>
        </p:nvSpPr>
        <p:spPr/>
        <p:txBody>
          <a:bodyPr>
            <a:normAutofit/>
          </a:bodyPr>
          <a:lstStyle/>
          <a:p>
            <a:r>
              <a:rPr lang="en-GB" dirty="0">
                <a:hlinkClick r:id="rId2"/>
              </a:rPr>
              <a:t>https://www.enisa.europa.eu/publications/european-cybersecurity-skills-framework-ecsf</a:t>
            </a:r>
            <a:r>
              <a:rPr lang="en-GB" dirty="0"/>
              <a:t> </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3"/>
          <a:stretch>
            <a:fillRect/>
          </a:stretch>
        </p:blipFill>
        <p:spPr>
          <a:xfrm>
            <a:off x="1246094" y="731655"/>
            <a:ext cx="10355115" cy="4596577"/>
          </a:xfrm>
          <a:prstGeom prst="rect">
            <a:avLst/>
          </a:prstGeom>
        </p:spPr>
      </p:pic>
    </p:spTree>
    <p:extLst>
      <p:ext uri="{BB962C8B-B14F-4D97-AF65-F5344CB8AC3E}">
        <p14:creationId xmlns:p14="http://schemas.microsoft.com/office/powerpoint/2010/main" val="832451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THENA.CUSTOMXMLID" val="{E01E871D-E022-495A-9B6B-484A7713A77B}"/>
  <p:tag name="ATHENA.CUSTOMXMLCONTENT" val="&lt;?xml version=&quot;1.0&quot;?&gt;&lt;athena xmlns=&quot;http://schemas.microsoft.com/edu/athena&quot; version=&quot;0.1.3517.0&quot;&gt;&lt;timings duration=&quot;407341&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D0ACC670-A9E4-4AC4-8313-68CBD34560C1}"/>
  <p:tag name="ATHENA.CUSTOMXMLCONTENT" val="&lt;?xml version=&quot;1.0&quot;?&gt;&lt;athena xmlns=&quot;http://schemas.microsoft.com/edu/athena&quot; version=&quot;0.1.3517.0&quot;&gt;&lt;media streamable=&quot;true&quot; recordStart=&quot;0&quot; recordEnd=&quot;407341&quot; recordLength=&quot;407348&quot; audioOnly=&quot;true&quot;/&gt;&lt;/athena&gt;"/>
</p:tagLst>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Pro-Training Presentation Template-V9" id="{BF87C411-BF70-4F6E-AEAA-D65D7FBD2B32}" vid="{339A450F-7E7C-4C34-9375-3CE3CE7895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athena xmlns="http://schemas.microsoft.com/edu/athena" version="0.1.3517.0">
  <timings duration="407341"/>
</athena>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athena xmlns="http://schemas.microsoft.com/edu/athena" version="0.1.3517.0">
  <media streamable="true" recordStart="0" recordEnd="407341" recordLength="407348" audioOnly="true"/>
</athena>
</file>

<file path=customXml/item5.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01E871D-E022-495A-9B6B-484A7713A77B}">
  <ds:schemaRefs>
    <ds:schemaRef ds:uri="http://schemas.microsoft.com/edu/athena"/>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4.xml><?xml version="1.0" encoding="utf-8"?>
<ds:datastoreItem xmlns:ds="http://schemas.openxmlformats.org/officeDocument/2006/customXml" ds:itemID="{D0ACC670-A9E4-4AC4-8313-68CBD34560C1}">
  <ds:schemaRefs>
    <ds:schemaRef ds:uri="http://schemas.microsoft.com/edu/athena"/>
  </ds:schemaRefs>
</ds:datastoreItem>
</file>

<file path=customXml/itemProps5.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Topic 1 - Introduction to Human Factors in Cybersecurity</Template>
  <TotalTime>1</TotalTime>
  <Words>6908</Words>
  <Application>Microsoft Office PowerPoint</Application>
  <PresentationFormat>Widescreen</PresentationFormat>
  <Paragraphs>387</Paragraphs>
  <Slides>52</Slides>
  <Notes>27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Aptos</vt:lpstr>
      <vt:lpstr>Arial</vt:lpstr>
      <vt:lpstr>Book Antiqua</vt:lpstr>
      <vt:lpstr>Calibri</vt:lpstr>
      <vt:lpstr>Century Gothic</vt:lpstr>
      <vt:lpstr>Courier New</vt:lpstr>
      <vt:lpstr>Helvetica Neue</vt:lpstr>
      <vt:lpstr>Times New Roman</vt:lpstr>
      <vt:lpstr>Verdana</vt:lpstr>
      <vt:lpstr>Custom</vt:lpstr>
      <vt:lpstr>Topic1 – Introduction to Human Factors in Cybersecurity</vt:lpstr>
      <vt:lpstr>Acknowledgement</vt:lpstr>
      <vt:lpstr>Cybersecurity Essentials and Management</vt:lpstr>
      <vt:lpstr>ISACA</vt:lpstr>
      <vt:lpstr>PowerPoint Presentation</vt:lpstr>
      <vt:lpstr>Skills needed</vt:lpstr>
      <vt:lpstr>Interaction Paradigm</vt:lpstr>
      <vt:lpstr>Cyber incident and responses within an organisation at the individual, social and organisational levels</vt:lpstr>
      <vt:lpstr>PowerPoint Presentation</vt:lpstr>
      <vt:lpstr>PowerPoint Presentation</vt:lpstr>
      <vt:lpstr>Maybe we need a common language</vt:lpstr>
      <vt:lpstr>Reading recommendation</vt:lpstr>
      <vt:lpstr>Recommendations for specific groups</vt:lpstr>
      <vt:lpstr>Recommendations for specific groups</vt:lpstr>
      <vt:lpstr>Recommendations for specific groups</vt:lpstr>
      <vt:lpstr>Now some selected snippets about what to expect</vt:lpstr>
      <vt:lpstr>PowerPoint Presentation</vt:lpstr>
      <vt:lpstr>PowerPoint Presentation</vt:lpstr>
      <vt:lpstr>PowerPoint Presentation</vt:lpstr>
      <vt:lpstr>PowerPoint Presentation</vt:lpstr>
      <vt:lpstr>PowerPoint Presentation</vt:lpstr>
      <vt:lpstr>PowerPoint Presentation</vt:lpstr>
      <vt:lpstr>What happened?</vt:lpstr>
      <vt:lpstr>PowerPoint Presentation</vt:lpstr>
      <vt:lpstr>PowerPoint Presentation</vt:lpstr>
      <vt:lpstr>Social Engineering</vt:lpstr>
      <vt:lpstr>(very) little examples</vt:lpstr>
      <vt:lpstr>Social Engineering Personality Framework</vt:lpstr>
      <vt:lpstr>Intuitive decisions</vt:lpstr>
      <vt:lpstr>PowerPoint Presentation</vt:lpstr>
      <vt:lpstr>PowerPoint Presentation</vt:lpstr>
      <vt:lpstr>PowerPoint Presentation</vt:lpstr>
      <vt:lpstr>PowerPoint Presentation</vt:lpstr>
      <vt:lpstr>PowerPoint Presentation</vt:lpstr>
      <vt:lpstr>Game elements addressing psychological needs to build up motivation</vt:lpstr>
      <vt:lpstr>Closer look: Self-Determination-Theory</vt:lpstr>
      <vt:lpstr>PowerPoint Presentation</vt:lpstr>
      <vt:lpstr>Attack vectors – Social approach</vt:lpstr>
      <vt:lpstr>PowerPoint Presentation</vt:lpstr>
      <vt:lpstr>PowerPoint Presentation</vt:lpstr>
      <vt:lpstr>PowerPoint Presentation</vt:lpstr>
      <vt:lpstr>PowerPoint Presentation</vt:lpstr>
      <vt:lpstr>Modelling trust</vt:lpstr>
      <vt:lpstr>(Lankton &amp; McKnight, 2011)</vt:lpstr>
      <vt:lpstr>PowerPoint Presentation</vt:lpstr>
      <vt:lpstr>PowerPoint Presentation</vt:lpstr>
      <vt:lpstr>Risk types</vt:lpstr>
      <vt:lpstr>Neuroergonomics/SA-based Design</vt:lpstr>
      <vt:lpstr>Einzelperson: Dunning-Kruger Effect</vt:lpstr>
      <vt:lpstr>Definition</vt:lpstr>
      <vt:lpstr>PowerPoint Presentation</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Modules</dc:subject>
  <dc:creator>Ricardo Gregorio Lugo</dc:creator>
  <cp:lastModifiedBy>Ricardo Gregorio Lugo</cp:lastModifiedBy>
  <cp:revision>1</cp:revision>
  <dcterms:created xsi:type="dcterms:W3CDTF">2026-02-02T10:54:56Z</dcterms:created>
  <dcterms:modified xsi:type="dcterms:W3CDTF">2026-02-02T10:56:16Z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