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102660-5721-AB9E-3B44-AF9EA87C8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4F0FB1-BC86-3541-4F32-B1712830CA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7E104E-EE4A-B78C-AB28-430A8791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5DEFD9-4219-2C83-6AC3-50B8CA66B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2EF6C6-58B1-52AD-EB7C-76DCA06B1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131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0A26E-57A2-90BC-2DF9-F9114A24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6914C1A-CE08-8595-D2D9-3E98849EF6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061C7C-B55C-7632-6A2F-DC5366951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9444B3-62D1-F69A-CEB8-DD838C754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EA2269B-06F8-364C-B6D5-69916EA4F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83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6ABBA36-3976-381E-C12F-9324D3CBE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F884EFE-33CB-6706-FA24-B32645EA2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25C6A8-6966-FBC2-FD94-37B8824FC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5C3BA0-42B6-B063-C499-0819FE8EC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ED5F18-EB84-76E2-F7EA-1F78767CC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4775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77F4C-45D6-7228-4E90-E5A2C0211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8FAA73-AA7C-9547-4F3F-2286F0C60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54DDFA-3541-F089-1CCC-34616D4B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738BB8-94A5-BA26-9752-91DBF8150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7C383B5-E56A-CC94-E98A-48E1DF011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439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BA3C2-E4D6-C544-9062-695AEAE8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CB960D-2AEA-9B12-C1E0-5A25C2480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9C9EE2D-35E6-0432-EFC2-B5AB91EA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68A750-1B2F-4F86-63F0-4DFE0B4E3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78E815-EA54-DEB3-F008-BF58D1116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215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FE2C27-A5B0-CB5E-2074-EA3EB74A1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C08C738-666A-2994-E6B5-0FFE28528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0E0B676-F210-3954-F96E-7E25706C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35627B-36BD-9D08-77F2-2EDF41B81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F43841-33F1-C17B-5E2E-0C3265BB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ED47691-E687-8376-6507-52C2AE3E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808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FF32AE-5C6C-8A0B-8873-96C8782A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D08229-097B-0A11-B63B-C5D6A4C6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9175914-9814-084B-50B1-574C59C99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0EB2B1-3057-4876-BD9F-2AC78B10A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CF44C0-69A5-420B-E719-F899087F18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63F8FB3-7A2E-F039-343A-06B942E94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FF2A9A-B215-E1C1-5D67-8A0D8EAE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9255E10-3DFB-D0C3-D945-45121FC03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107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06B54-4CC2-3369-7F69-5119FD069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34D0EB-D703-F523-1206-6934513F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383321C-E26E-EAB9-3945-23F98F603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CC595F-17F3-E332-CA18-87E369DD8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64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FC07D60-3905-AE42-EB0A-48A31559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66469D-935B-DA5C-087A-5C352433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DF7C9F-AEF5-A766-EE6D-DE9656EA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951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20E39D-5C26-044C-F418-128503F17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79C2C8-DA19-0E0B-5512-1E8957011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8B0778-9E94-4731-E270-F5305231B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7D65D8-2D6B-06C8-BF11-B005C7AD2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AA9B43-024C-E1A4-DDCD-8F6B5B873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1D5C310-C20B-4F40-BA19-84F6CA3FC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570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E045CA-29F9-7055-9B98-597AF8691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E36D2C6-8034-0EE2-D428-B76359686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55515F2-CE8F-4D1E-E67B-2C1D9B3E4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C5257E-4459-DFAF-6A48-5D90703E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C633425-7CA0-395D-4529-D9FF68CE9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2BD789-9645-7904-2461-75B043C8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1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2BDCC7D-9DF0-138A-A9B6-9BBCF495B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A89D92-F175-65E0-EC3C-4A2A8ECA3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F00322-FF85-0B59-92A2-EF3C1F87D5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8693-DD77-4F07-B438-18C07C6C60E1}" type="datetimeFigureOut">
              <a:rPr lang="de-DE" smtClean="0"/>
              <a:t>04.02.2026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FF7FE8-6B2B-F733-AB3A-6929D8B0F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4DA7F1-8286-2720-66F4-63875CE4E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1564D-F521-48AA-A015-86D3FE1E75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5111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749CEF-8BA2-796D-05C0-400F50161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err="1"/>
              <a:t>Microtargeting</a:t>
            </a:r>
            <a:r>
              <a:rPr lang="de-DE" sz="3600" dirty="0"/>
              <a:t>: The Cambridge Analytica Case</a:t>
            </a:r>
          </a:p>
        </p:txBody>
      </p:sp>
      <p:pic>
        <p:nvPicPr>
          <p:cNvPr id="1026" name="Picture 2" descr="Microtargeting for marketers | WeSeeNow®">
            <a:extLst>
              <a:ext uri="{FF2B5EF4-FFF2-40B4-BE49-F238E27FC236}">
                <a16:creationId xmlns:a16="http://schemas.microsoft.com/office/drawing/2014/main" id="{262ACF90-10BF-B695-BDD0-FC7C6396159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65" y="1690688"/>
            <a:ext cx="5529233" cy="331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CE75FF3-9C66-7A31-4A39-F6CFCD869FA6}"/>
              </a:ext>
            </a:extLst>
          </p:cNvPr>
          <p:cNvSpPr txBox="1"/>
          <p:nvPr/>
        </p:nvSpPr>
        <p:spPr>
          <a:xfrm>
            <a:off x="6096000" y="1825964"/>
            <a:ext cx="5736235" cy="3046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600" dirty="0"/>
              <a:t>Try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provide</a:t>
            </a:r>
            <a:r>
              <a:rPr lang="de-DE" sz="1600" dirty="0"/>
              <a:t> </a:t>
            </a:r>
            <a:r>
              <a:rPr lang="de-DE" sz="1600" dirty="0" err="1"/>
              <a:t>short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these</a:t>
            </a:r>
            <a:r>
              <a:rPr lang="de-DE" sz="1600" dirty="0"/>
              <a:t> </a:t>
            </a:r>
            <a:r>
              <a:rPr lang="de-DE" sz="1600" dirty="0" err="1"/>
              <a:t>questions</a:t>
            </a:r>
            <a:r>
              <a:rPr lang="de-DE" sz="1600" dirty="0"/>
              <a:t> and </a:t>
            </a:r>
            <a:r>
              <a:rPr lang="de-DE" sz="1600" dirty="0" err="1"/>
              <a:t>provide</a:t>
            </a:r>
            <a:r>
              <a:rPr lang="de-DE" sz="1600" dirty="0"/>
              <a:t> a source </a:t>
            </a:r>
            <a:r>
              <a:rPr lang="de-DE" sz="1600" dirty="0" err="1"/>
              <a:t>for</a:t>
            </a:r>
            <a:r>
              <a:rPr lang="de-DE" sz="1600" dirty="0"/>
              <a:t> your </a:t>
            </a:r>
            <a:r>
              <a:rPr lang="de-DE" sz="1600" dirty="0" err="1"/>
              <a:t>argument</a:t>
            </a:r>
            <a:r>
              <a:rPr lang="de-DE" sz="1600" dirty="0"/>
              <a:t>/</a:t>
            </a:r>
            <a:r>
              <a:rPr lang="de-DE" sz="1600" dirty="0" err="1"/>
              <a:t>finding</a:t>
            </a:r>
            <a:r>
              <a:rPr lang="de-DE" sz="1600" dirty="0"/>
              <a:t>.</a:t>
            </a:r>
          </a:p>
          <a:p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de-DE" sz="1600" dirty="0"/>
              <a:t>How/</a:t>
            </a:r>
            <a:r>
              <a:rPr lang="de-DE" sz="1600" dirty="0" err="1"/>
              <a:t>where</a:t>
            </a:r>
            <a:r>
              <a:rPr lang="de-DE" sz="1600" dirty="0"/>
              <a:t> </a:t>
            </a:r>
            <a:r>
              <a:rPr lang="de-DE" sz="1600" dirty="0" err="1"/>
              <a:t>did</a:t>
            </a:r>
            <a:r>
              <a:rPr lang="de-DE" sz="1600" dirty="0"/>
              <a:t> Cambridge Analytica (</a:t>
            </a:r>
            <a:r>
              <a:rPr lang="de-DE" sz="1600" dirty="0" err="1"/>
              <a:t>technically</a:t>
            </a:r>
            <a:r>
              <a:rPr lang="de-DE" sz="1600" dirty="0"/>
              <a:t>) </a:t>
            </a:r>
            <a:r>
              <a:rPr lang="de-DE" sz="1600" dirty="0" err="1"/>
              <a:t>implement</a:t>
            </a:r>
            <a:r>
              <a:rPr lang="de-DE" sz="1600" dirty="0"/>
              <a:t> </a:t>
            </a:r>
            <a:r>
              <a:rPr lang="de-DE" sz="1600" dirty="0" err="1"/>
              <a:t>Microtrageting</a:t>
            </a:r>
            <a:r>
              <a:rPr lang="de-DE" sz="16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de-DE" sz="1600" dirty="0"/>
              <a:t>What do </a:t>
            </a:r>
            <a:r>
              <a:rPr lang="de-DE" sz="1600" dirty="0" err="1"/>
              <a:t>you</a:t>
            </a:r>
            <a:r>
              <a:rPr lang="de-DE" sz="1600" dirty="0"/>
              <a:t> </a:t>
            </a:r>
            <a:r>
              <a:rPr lang="de-DE" sz="1600" dirty="0" err="1"/>
              <a:t>see</a:t>
            </a:r>
            <a:r>
              <a:rPr lang="de-DE" sz="1600" dirty="0"/>
              <a:t> </a:t>
            </a:r>
            <a:r>
              <a:rPr lang="de-DE" sz="1600" dirty="0" err="1"/>
              <a:t>as</a:t>
            </a:r>
            <a:r>
              <a:rPr lang="de-DE" sz="1600" dirty="0"/>
              <a:t> </a:t>
            </a:r>
            <a:r>
              <a:rPr lang="de-DE" sz="1600" dirty="0" err="1"/>
              <a:t>parallels</a:t>
            </a:r>
            <a:r>
              <a:rPr lang="de-DE" sz="1600" dirty="0"/>
              <a:t> and </a:t>
            </a:r>
            <a:r>
              <a:rPr lang="de-DE" sz="1600" dirty="0" err="1"/>
              <a:t>differences</a:t>
            </a:r>
            <a:r>
              <a:rPr lang="de-DE" sz="1600" dirty="0"/>
              <a:t> </a:t>
            </a:r>
            <a:r>
              <a:rPr lang="de-DE" sz="1600" dirty="0" err="1"/>
              <a:t>between</a:t>
            </a:r>
            <a:r>
              <a:rPr lang="de-DE" sz="1600" dirty="0"/>
              <a:t> Brexit </a:t>
            </a:r>
            <a:r>
              <a:rPr lang="de-DE" sz="1600" dirty="0" err="1"/>
              <a:t>campaign</a:t>
            </a:r>
            <a:r>
              <a:rPr lang="de-DE" sz="1600" dirty="0"/>
              <a:t> 2016 and </a:t>
            </a:r>
            <a:r>
              <a:rPr lang="de-DE" sz="1600" dirty="0" err="1"/>
              <a:t>the</a:t>
            </a:r>
            <a:r>
              <a:rPr lang="de-DE" sz="1600" dirty="0"/>
              <a:t> US </a:t>
            </a:r>
            <a:r>
              <a:rPr lang="de-DE" sz="1600" dirty="0" err="1"/>
              <a:t>presidential</a:t>
            </a:r>
            <a:r>
              <a:rPr lang="de-DE" sz="1600" dirty="0"/>
              <a:t> </a:t>
            </a:r>
            <a:r>
              <a:rPr lang="de-DE" sz="1600" dirty="0" err="1"/>
              <a:t>elections</a:t>
            </a:r>
            <a:r>
              <a:rPr lang="de-DE" sz="16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de-DE" sz="1600" dirty="0"/>
              <a:t>Which </a:t>
            </a:r>
            <a:r>
              <a:rPr lang="de-DE" sz="1600" dirty="0" err="1"/>
              <a:t>psychological</a:t>
            </a:r>
            <a:r>
              <a:rPr lang="de-DE" sz="1600" dirty="0"/>
              <a:t> </a:t>
            </a:r>
            <a:r>
              <a:rPr lang="de-DE" sz="1600" dirty="0" err="1"/>
              <a:t>theories</a:t>
            </a:r>
            <a:r>
              <a:rPr lang="de-DE" sz="1600" dirty="0"/>
              <a:t> </a:t>
            </a:r>
            <a:r>
              <a:rPr lang="de-DE" sz="1600" dirty="0" err="1"/>
              <a:t>or</a:t>
            </a:r>
            <a:r>
              <a:rPr lang="de-DE" sz="1600" dirty="0"/>
              <a:t> </a:t>
            </a:r>
            <a:r>
              <a:rPr lang="de-DE" sz="1600" dirty="0" err="1"/>
              <a:t>models</a:t>
            </a:r>
            <a:r>
              <a:rPr lang="de-DE" sz="1600" dirty="0"/>
              <a:t> were </a:t>
            </a:r>
            <a:r>
              <a:rPr lang="de-DE" sz="1600" dirty="0" err="1"/>
              <a:t>weaponized</a:t>
            </a:r>
            <a:r>
              <a:rPr lang="de-DE" sz="1600" dirty="0"/>
              <a:t>?</a:t>
            </a:r>
          </a:p>
          <a:p>
            <a:pPr marL="342900" indent="-342900">
              <a:buFont typeface="+mj-lt"/>
              <a:buAutoNum type="arabicPeriod"/>
            </a:pPr>
            <a:endParaRPr lang="de-DE" sz="1600" dirty="0"/>
          </a:p>
          <a:p>
            <a:pPr marL="342900" indent="-342900">
              <a:buFont typeface="+mj-lt"/>
              <a:buAutoNum type="arabicPeriod"/>
            </a:pPr>
            <a:r>
              <a:rPr lang="de-DE" sz="1600" dirty="0"/>
              <a:t>What </a:t>
            </a:r>
            <a:r>
              <a:rPr lang="de-DE" sz="1600" dirty="0" err="1"/>
              <a:t>changed</a:t>
            </a:r>
            <a:r>
              <a:rPr lang="de-DE" sz="1600" dirty="0"/>
              <a:t> </a:t>
            </a:r>
            <a:r>
              <a:rPr lang="de-DE" sz="1600" dirty="0" err="1"/>
              <a:t>since</a:t>
            </a:r>
            <a:r>
              <a:rPr lang="de-DE" sz="1600" dirty="0"/>
              <a:t> 2016?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86A3A0E-1C33-66EE-2128-278BD8320AA2}"/>
              </a:ext>
            </a:extLst>
          </p:cNvPr>
          <p:cNvSpPr txBox="1"/>
          <p:nvPr/>
        </p:nvSpPr>
        <p:spPr>
          <a:xfrm>
            <a:off x="359765" y="5509241"/>
            <a:ext cx="10994035" cy="738664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400" b="1" dirty="0"/>
              <a:t>Purpose </a:t>
            </a:r>
            <a:r>
              <a:rPr lang="de-DE" sz="1400" b="1" dirty="0" err="1"/>
              <a:t>of</a:t>
            </a:r>
            <a:r>
              <a:rPr lang="de-DE" sz="1400" b="1" dirty="0"/>
              <a:t> </a:t>
            </a:r>
            <a:r>
              <a:rPr lang="de-DE" sz="1400" b="1" dirty="0" err="1"/>
              <a:t>this</a:t>
            </a:r>
            <a:r>
              <a:rPr lang="de-DE" sz="1400" b="1" dirty="0"/>
              <a:t> </a:t>
            </a:r>
            <a:r>
              <a:rPr lang="de-DE" sz="1400" b="1" dirty="0" err="1"/>
              <a:t>task</a:t>
            </a:r>
            <a:r>
              <a:rPr lang="de-DE" sz="1400" b="1" dirty="0"/>
              <a:t>:</a:t>
            </a:r>
          </a:p>
          <a:p>
            <a:r>
              <a:rPr lang="de-DE" sz="1400" dirty="0" err="1"/>
              <a:t>It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complementary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next</a:t>
            </a:r>
            <a:r>
              <a:rPr lang="de-DE" sz="1400" dirty="0"/>
              <a:t> </a:t>
            </a:r>
            <a:r>
              <a:rPr lang="de-DE" sz="1400" dirty="0" err="1"/>
              <a:t>week‘s</a:t>
            </a:r>
            <a:r>
              <a:rPr lang="de-DE" sz="1400" dirty="0"/>
              <a:t> </a:t>
            </a:r>
            <a:r>
              <a:rPr lang="de-DE" sz="1400" dirty="0" err="1"/>
              <a:t>lecture</a:t>
            </a:r>
            <a:r>
              <a:rPr lang="de-DE" sz="1400" dirty="0"/>
              <a:t> on </a:t>
            </a:r>
            <a:r>
              <a:rPr lang="de-DE" sz="1400" dirty="0" err="1"/>
              <a:t>Cognitive</a:t>
            </a:r>
            <a:r>
              <a:rPr lang="de-DE" sz="1400" dirty="0"/>
              <a:t> Warfare – </a:t>
            </a:r>
            <a:r>
              <a:rPr lang="de-DE" sz="1400" dirty="0" err="1"/>
              <a:t>as</a:t>
            </a:r>
            <a:r>
              <a:rPr lang="de-DE" sz="1400" dirty="0"/>
              <a:t> </a:t>
            </a:r>
            <a:r>
              <a:rPr lang="de-DE" sz="1400" dirty="0" err="1"/>
              <a:t>this</a:t>
            </a:r>
            <a:r>
              <a:rPr lang="de-DE" sz="1400" dirty="0"/>
              <a:t> </a:t>
            </a:r>
            <a:r>
              <a:rPr lang="de-DE" sz="1400" dirty="0" err="1"/>
              <a:t>approach</a:t>
            </a:r>
            <a:r>
              <a:rPr lang="de-DE" sz="1400" dirty="0"/>
              <a:t> </a:t>
            </a:r>
            <a:r>
              <a:rPr lang="de-DE" sz="1400" dirty="0" err="1"/>
              <a:t>resembled</a:t>
            </a:r>
            <a:r>
              <a:rPr lang="de-DE" sz="1400" dirty="0"/>
              <a:t> </a:t>
            </a:r>
            <a:r>
              <a:rPr lang="de-DE" sz="1400" dirty="0" err="1"/>
              <a:t>one</a:t>
            </a:r>
            <a:r>
              <a:rPr lang="de-DE" sz="1400" dirty="0"/>
              <a:t> </a:t>
            </a:r>
            <a:r>
              <a:rPr lang="de-DE" sz="1400" dirty="0" err="1"/>
              <a:t>concrete</a:t>
            </a:r>
            <a:r>
              <a:rPr lang="de-DE" sz="1400" dirty="0"/>
              <a:t> </a:t>
            </a:r>
            <a:r>
              <a:rPr lang="de-DE" sz="1400" dirty="0" err="1"/>
              <a:t>means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operation</a:t>
            </a:r>
            <a:r>
              <a:rPr lang="de-DE" sz="1400" dirty="0"/>
              <a:t>. </a:t>
            </a:r>
            <a:r>
              <a:rPr lang="de-DE" sz="1400" dirty="0" err="1"/>
              <a:t>It</a:t>
            </a:r>
            <a:r>
              <a:rPr lang="de-DE" sz="1400" dirty="0"/>
              <a:t> also </a:t>
            </a:r>
            <a:r>
              <a:rPr lang="de-DE" sz="1400" dirty="0" err="1"/>
              <a:t>feeds</a:t>
            </a:r>
            <a:r>
              <a:rPr lang="de-DE" sz="1400" dirty="0"/>
              <a:t> </a:t>
            </a:r>
            <a:r>
              <a:rPr lang="de-DE" sz="1400" dirty="0" err="1"/>
              <a:t>into</a:t>
            </a:r>
            <a:r>
              <a:rPr lang="de-DE" sz="1400" dirty="0"/>
              <a:t> </a:t>
            </a:r>
            <a:r>
              <a:rPr lang="de-DE" sz="1400" dirty="0" err="1"/>
              <a:t>our</a:t>
            </a:r>
            <a:r>
              <a:rPr lang="de-DE" sz="1400" dirty="0"/>
              <a:t> </a:t>
            </a:r>
            <a:r>
              <a:rPr lang="de-DE" sz="1400" dirty="0" err="1"/>
              <a:t>later</a:t>
            </a:r>
            <a:r>
              <a:rPr lang="de-DE" sz="1400" dirty="0"/>
              <a:t> </a:t>
            </a:r>
            <a:r>
              <a:rPr lang="de-DE" sz="1400" dirty="0" err="1"/>
              <a:t>lecture</a:t>
            </a:r>
            <a:r>
              <a:rPr lang="de-DE" sz="1400" dirty="0"/>
              <a:t> on </a:t>
            </a:r>
            <a:r>
              <a:rPr lang="de-DE" sz="1400" dirty="0" err="1"/>
              <a:t>Disinformation</a:t>
            </a:r>
            <a:r>
              <a:rPr lang="de-DE" sz="1400" dirty="0"/>
              <a:t>. There </a:t>
            </a:r>
            <a:r>
              <a:rPr lang="de-DE" sz="1400" dirty="0" err="1"/>
              <a:t>are</a:t>
            </a:r>
            <a:r>
              <a:rPr lang="de-DE" sz="1400" dirty="0"/>
              <a:t> also </a:t>
            </a:r>
            <a:r>
              <a:rPr lang="de-DE" sz="1400" dirty="0" err="1"/>
              <a:t>very</a:t>
            </a:r>
            <a:r>
              <a:rPr lang="de-DE" sz="1400" dirty="0"/>
              <a:t> </a:t>
            </a:r>
            <a:r>
              <a:rPr lang="de-DE" sz="1400" dirty="0" err="1"/>
              <a:t>close</a:t>
            </a:r>
            <a:r>
              <a:rPr lang="de-DE" sz="1400" dirty="0"/>
              <a:t> </a:t>
            </a:r>
            <a:r>
              <a:rPr lang="de-DE" sz="1400" dirty="0" err="1"/>
              <a:t>parallels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Engineering from ist „classic“ </a:t>
            </a:r>
            <a:r>
              <a:rPr lang="de-DE" sz="1400" dirty="0" err="1"/>
              <a:t>viewpoint</a:t>
            </a:r>
            <a:r>
              <a:rPr lang="de-DE" sz="1400" dirty="0"/>
              <a:t>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B1DFBAA-5F54-F1C3-D90D-4B27F4CBAEE9}"/>
              </a:ext>
            </a:extLst>
          </p:cNvPr>
          <p:cNvGrpSpPr/>
          <p:nvPr/>
        </p:nvGrpSpPr>
        <p:grpSpPr>
          <a:xfrm>
            <a:off x="7936993" y="6252096"/>
            <a:ext cx="2591913" cy="481557"/>
            <a:chOff x="5179092" y="5483822"/>
            <a:chExt cx="3294001" cy="612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E5C584A-1475-9DD7-9876-F3312DDE9E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044CB9E-7B20-AF21-4CD3-D6E8FACB147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1607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Microtargeting: The Cambridge Analytica Case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Microtargeting: The Cambridge Analytica Case</dc:title>
  <dc:creator>Stefan Sütterlin</dc:creator>
  <cp:lastModifiedBy>Ricardo Gregorio Lugo</cp:lastModifiedBy>
  <cp:revision>2</cp:revision>
  <dcterms:created xsi:type="dcterms:W3CDTF">2023-10-02T08:08:08Z</dcterms:created>
  <dcterms:modified xsi:type="dcterms:W3CDTF">2026-02-04T09:33:40Z</dcterms:modified>
</cp:coreProperties>
</file>