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02" d="100"/>
          <a:sy n="102" d="100"/>
        </p:scale>
        <p:origin x="840"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FF1D27-85B5-F65C-BCC2-CF30D99134D0}"/>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1BB0B744-5B6F-0F23-2F3B-8CD56BCEA9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D8FA60C6-ABC0-6A02-4ED8-E81FA4FAE2FF}"/>
              </a:ext>
            </a:extLst>
          </p:cNvPr>
          <p:cNvSpPr>
            <a:spLocks noGrp="1"/>
          </p:cNvSpPr>
          <p:nvPr>
            <p:ph type="dt" sz="half" idx="10"/>
          </p:nvPr>
        </p:nvSpPr>
        <p:spPr/>
        <p:txBody>
          <a:bodyPr/>
          <a:lstStyle/>
          <a:p>
            <a:fld id="{DBDBFCA8-B694-4BC4-AB57-93F31034714D}" type="datetimeFigureOut">
              <a:rPr lang="de-DE" smtClean="0"/>
              <a:t>16.02.2026</a:t>
            </a:fld>
            <a:endParaRPr lang="de-DE"/>
          </a:p>
        </p:txBody>
      </p:sp>
      <p:sp>
        <p:nvSpPr>
          <p:cNvPr id="5" name="Fußzeilenplatzhalter 4">
            <a:extLst>
              <a:ext uri="{FF2B5EF4-FFF2-40B4-BE49-F238E27FC236}">
                <a16:creationId xmlns:a16="http://schemas.microsoft.com/office/drawing/2014/main" id="{23B764CE-FA50-C2DA-518A-B0B0AC3A870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498C5A4-2E79-9B29-1667-64C66654E2C9}"/>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979278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098F0C-57BE-0494-4748-AB354C7A9BC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17566D9-B285-655D-6D30-900F53F4FDA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E9709C7-88F8-8ABD-2865-73EFA060248F}"/>
              </a:ext>
            </a:extLst>
          </p:cNvPr>
          <p:cNvSpPr>
            <a:spLocks noGrp="1"/>
          </p:cNvSpPr>
          <p:nvPr>
            <p:ph type="dt" sz="half" idx="10"/>
          </p:nvPr>
        </p:nvSpPr>
        <p:spPr/>
        <p:txBody>
          <a:bodyPr/>
          <a:lstStyle/>
          <a:p>
            <a:fld id="{DBDBFCA8-B694-4BC4-AB57-93F31034714D}" type="datetimeFigureOut">
              <a:rPr lang="de-DE" smtClean="0"/>
              <a:t>16.02.2026</a:t>
            </a:fld>
            <a:endParaRPr lang="de-DE"/>
          </a:p>
        </p:txBody>
      </p:sp>
      <p:sp>
        <p:nvSpPr>
          <p:cNvPr id="5" name="Fußzeilenplatzhalter 4">
            <a:extLst>
              <a:ext uri="{FF2B5EF4-FFF2-40B4-BE49-F238E27FC236}">
                <a16:creationId xmlns:a16="http://schemas.microsoft.com/office/drawing/2014/main" id="{FECD7B48-4B65-732A-68A7-5F7E110D758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0B5D5FD-5224-C79C-6F35-1045BCF0F701}"/>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2210665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FF86537-5B81-6969-449C-B764FAD6F4B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4D53D3C-8A43-C686-1377-AEC0758251A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90EAB90-F316-66EC-9216-14BE8B735307}"/>
              </a:ext>
            </a:extLst>
          </p:cNvPr>
          <p:cNvSpPr>
            <a:spLocks noGrp="1"/>
          </p:cNvSpPr>
          <p:nvPr>
            <p:ph type="dt" sz="half" idx="10"/>
          </p:nvPr>
        </p:nvSpPr>
        <p:spPr/>
        <p:txBody>
          <a:bodyPr/>
          <a:lstStyle/>
          <a:p>
            <a:fld id="{DBDBFCA8-B694-4BC4-AB57-93F31034714D}" type="datetimeFigureOut">
              <a:rPr lang="de-DE" smtClean="0"/>
              <a:t>16.02.2026</a:t>
            </a:fld>
            <a:endParaRPr lang="de-DE"/>
          </a:p>
        </p:txBody>
      </p:sp>
      <p:sp>
        <p:nvSpPr>
          <p:cNvPr id="5" name="Fußzeilenplatzhalter 4">
            <a:extLst>
              <a:ext uri="{FF2B5EF4-FFF2-40B4-BE49-F238E27FC236}">
                <a16:creationId xmlns:a16="http://schemas.microsoft.com/office/drawing/2014/main" id="{2784B985-E5DD-286F-1682-262F0EC433F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56FAB5D-BD0A-D9D2-F3A0-8BBC8831AB66}"/>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234532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D47A7F-5D63-2932-1BB0-E4B6A8E705FD}"/>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10E775B-2C48-C7E8-3DEE-FB1F3E03C5C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42BC8D5-CCD6-72C6-ECFD-1ED7EC7A5553}"/>
              </a:ext>
            </a:extLst>
          </p:cNvPr>
          <p:cNvSpPr>
            <a:spLocks noGrp="1"/>
          </p:cNvSpPr>
          <p:nvPr>
            <p:ph type="dt" sz="half" idx="10"/>
          </p:nvPr>
        </p:nvSpPr>
        <p:spPr/>
        <p:txBody>
          <a:bodyPr/>
          <a:lstStyle/>
          <a:p>
            <a:fld id="{DBDBFCA8-B694-4BC4-AB57-93F31034714D}" type="datetimeFigureOut">
              <a:rPr lang="de-DE" smtClean="0"/>
              <a:t>16.02.2026</a:t>
            </a:fld>
            <a:endParaRPr lang="de-DE"/>
          </a:p>
        </p:txBody>
      </p:sp>
      <p:sp>
        <p:nvSpPr>
          <p:cNvPr id="5" name="Fußzeilenplatzhalter 4">
            <a:extLst>
              <a:ext uri="{FF2B5EF4-FFF2-40B4-BE49-F238E27FC236}">
                <a16:creationId xmlns:a16="http://schemas.microsoft.com/office/drawing/2014/main" id="{E7966AB3-411D-4A54-666A-3C70BA92C70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677B928-FF45-7A40-DD5F-C75E7BA987C5}"/>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2034989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1EDA0E-31A9-963E-AC9D-30ACADBA74EF}"/>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BF3222A-39AE-3D63-6B0C-8AD93D1D40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5DFF1C9E-0682-D2A1-31E9-637573725CAE}"/>
              </a:ext>
            </a:extLst>
          </p:cNvPr>
          <p:cNvSpPr>
            <a:spLocks noGrp="1"/>
          </p:cNvSpPr>
          <p:nvPr>
            <p:ph type="dt" sz="half" idx="10"/>
          </p:nvPr>
        </p:nvSpPr>
        <p:spPr/>
        <p:txBody>
          <a:bodyPr/>
          <a:lstStyle/>
          <a:p>
            <a:fld id="{DBDBFCA8-B694-4BC4-AB57-93F31034714D}" type="datetimeFigureOut">
              <a:rPr lang="de-DE" smtClean="0"/>
              <a:t>16.02.2026</a:t>
            </a:fld>
            <a:endParaRPr lang="de-DE"/>
          </a:p>
        </p:txBody>
      </p:sp>
      <p:sp>
        <p:nvSpPr>
          <p:cNvPr id="5" name="Fußzeilenplatzhalter 4">
            <a:extLst>
              <a:ext uri="{FF2B5EF4-FFF2-40B4-BE49-F238E27FC236}">
                <a16:creationId xmlns:a16="http://schemas.microsoft.com/office/drawing/2014/main" id="{BA4982B1-267D-5376-A0D9-A94ECC0C39C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CB04117-65FA-8E9F-2DD5-6442CA521279}"/>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430221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17510A-9699-6937-1131-2BA7640307D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213FE04-E1C0-6750-35CC-E32E2BB41C7F}"/>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106BB0A0-5E2D-CDCB-AC98-99096606B96B}"/>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E6109DD-652E-309B-AFE6-20DA03E2AB63}"/>
              </a:ext>
            </a:extLst>
          </p:cNvPr>
          <p:cNvSpPr>
            <a:spLocks noGrp="1"/>
          </p:cNvSpPr>
          <p:nvPr>
            <p:ph type="dt" sz="half" idx="10"/>
          </p:nvPr>
        </p:nvSpPr>
        <p:spPr/>
        <p:txBody>
          <a:bodyPr/>
          <a:lstStyle/>
          <a:p>
            <a:fld id="{DBDBFCA8-B694-4BC4-AB57-93F31034714D}" type="datetimeFigureOut">
              <a:rPr lang="de-DE" smtClean="0"/>
              <a:t>16.02.2026</a:t>
            </a:fld>
            <a:endParaRPr lang="de-DE"/>
          </a:p>
        </p:txBody>
      </p:sp>
      <p:sp>
        <p:nvSpPr>
          <p:cNvPr id="6" name="Fußzeilenplatzhalter 5">
            <a:extLst>
              <a:ext uri="{FF2B5EF4-FFF2-40B4-BE49-F238E27FC236}">
                <a16:creationId xmlns:a16="http://schemas.microsoft.com/office/drawing/2014/main" id="{3832D05D-CCE4-0AF6-0D34-FD8AAEB8506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F527F95-B0AF-2A7B-ABA2-BB6D37479268}"/>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3826922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B871F7-C1DF-97DD-7C95-DF282EDD7C9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3A0C55B4-B557-19E6-075A-C05A85DE50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705DCC8-34F2-FC0A-D67C-675010C25F0B}"/>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E7AC4E38-50FF-6B22-C4CC-AF2F6F5E23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CC94B05-2201-80EB-54DD-F3298B0FBAF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D140F76B-61E4-4C2A-4726-A2A051B2FB8F}"/>
              </a:ext>
            </a:extLst>
          </p:cNvPr>
          <p:cNvSpPr>
            <a:spLocks noGrp="1"/>
          </p:cNvSpPr>
          <p:nvPr>
            <p:ph type="dt" sz="half" idx="10"/>
          </p:nvPr>
        </p:nvSpPr>
        <p:spPr/>
        <p:txBody>
          <a:bodyPr/>
          <a:lstStyle/>
          <a:p>
            <a:fld id="{DBDBFCA8-B694-4BC4-AB57-93F31034714D}" type="datetimeFigureOut">
              <a:rPr lang="de-DE" smtClean="0"/>
              <a:t>16.02.2026</a:t>
            </a:fld>
            <a:endParaRPr lang="de-DE"/>
          </a:p>
        </p:txBody>
      </p:sp>
      <p:sp>
        <p:nvSpPr>
          <p:cNvPr id="8" name="Fußzeilenplatzhalter 7">
            <a:extLst>
              <a:ext uri="{FF2B5EF4-FFF2-40B4-BE49-F238E27FC236}">
                <a16:creationId xmlns:a16="http://schemas.microsoft.com/office/drawing/2014/main" id="{BFC11E3D-A0CD-3C4D-F7FA-BC3ABC98AB09}"/>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5489EACC-A2DC-2279-FA27-F9CD9860D2AC}"/>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373308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1C3496-842D-0106-5D72-4067DED4353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567E919-327A-4992-F396-88E2CCB2C973}"/>
              </a:ext>
            </a:extLst>
          </p:cNvPr>
          <p:cNvSpPr>
            <a:spLocks noGrp="1"/>
          </p:cNvSpPr>
          <p:nvPr>
            <p:ph type="dt" sz="half" idx="10"/>
          </p:nvPr>
        </p:nvSpPr>
        <p:spPr/>
        <p:txBody>
          <a:bodyPr/>
          <a:lstStyle/>
          <a:p>
            <a:fld id="{DBDBFCA8-B694-4BC4-AB57-93F31034714D}" type="datetimeFigureOut">
              <a:rPr lang="de-DE" smtClean="0"/>
              <a:t>16.02.2026</a:t>
            </a:fld>
            <a:endParaRPr lang="de-DE"/>
          </a:p>
        </p:txBody>
      </p:sp>
      <p:sp>
        <p:nvSpPr>
          <p:cNvPr id="4" name="Fußzeilenplatzhalter 3">
            <a:extLst>
              <a:ext uri="{FF2B5EF4-FFF2-40B4-BE49-F238E27FC236}">
                <a16:creationId xmlns:a16="http://schemas.microsoft.com/office/drawing/2014/main" id="{AEE14068-AA9F-6521-6D28-6D343676BC30}"/>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B0C80B89-C894-7D5F-B1B1-42AF8391D892}"/>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1791851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0F76FF6-18D9-0D0C-FEDD-C4CAB56D8392}"/>
              </a:ext>
            </a:extLst>
          </p:cNvPr>
          <p:cNvSpPr>
            <a:spLocks noGrp="1"/>
          </p:cNvSpPr>
          <p:nvPr>
            <p:ph type="dt" sz="half" idx="10"/>
          </p:nvPr>
        </p:nvSpPr>
        <p:spPr/>
        <p:txBody>
          <a:bodyPr/>
          <a:lstStyle/>
          <a:p>
            <a:fld id="{DBDBFCA8-B694-4BC4-AB57-93F31034714D}" type="datetimeFigureOut">
              <a:rPr lang="de-DE" smtClean="0"/>
              <a:t>16.02.2026</a:t>
            </a:fld>
            <a:endParaRPr lang="de-DE"/>
          </a:p>
        </p:txBody>
      </p:sp>
      <p:sp>
        <p:nvSpPr>
          <p:cNvPr id="3" name="Fußzeilenplatzhalter 2">
            <a:extLst>
              <a:ext uri="{FF2B5EF4-FFF2-40B4-BE49-F238E27FC236}">
                <a16:creationId xmlns:a16="http://schemas.microsoft.com/office/drawing/2014/main" id="{137B89A6-2496-00F2-5D68-C22770AA0609}"/>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D1C691CC-69C5-B2EC-093D-131D48E0B099}"/>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336773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37062C-1D0C-C93F-6137-81ABDBA2CF6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5626DC01-A664-0391-AD94-A6C5E3A0B2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283CB6AC-3E8E-3659-B8CE-E4910816F0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EF7C460-F136-F6AB-F503-0AC7A003D9D3}"/>
              </a:ext>
            </a:extLst>
          </p:cNvPr>
          <p:cNvSpPr>
            <a:spLocks noGrp="1"/>
          </p:cNvSpPr>
          <p:nvPr>
            <p:ph type="dt" sz="half" idx="10"/>
          </p:nvPr>
        </p:nvSpPr>
        <p:spPr/>
        <p:txBody>
          <a:bodyPr/>
          <a:lstStyle/>
          <a:p>
            <a:fld id="{DBDBFCA8-B694-4BC4-AB57-93F31034714D}" type="datetimeFigureOut">
              <a:rPr lang="de-DE" smtClean="0"/>
              <a:t>16.02.2026</a:t>
            </a:fld>
            <a:endParaRPr lang="de-DE"/>
          </a:p>
        </p:txBody>
      </p:sp>
      <p:sp>
        <p:nvSpPr>
          <p:cNvPr id="6" name="Fußzeilenplatzhalter 5">
            <a:extLst>
              <a:ext uri="{FF2B5EF4-FFF2-40B4-BE49-F238E27FC236}">
                <a16:creationId xmlns:a16="http://schemas.microsoft.com/office/drawing/2014/main" id="{6F760B9F-8D41-507B-F0A9-98A3DF84D11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6450859-F7CF-8680-051D-CFDF3036FEE9}"/>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2370692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BB7152-8D8B-EA6E-23D3-1F20DB80170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B575A4F3-DF96-95C8-0F1A-7165114476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B31F48B1-4192-07A0-259B-0B90794101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2EA55BC-8255-4A12-93EE-F3A9A4920565}"/>
              </a:ext>
            </a:extLst>
          </p:cNvPr>
          <p:cNvSpPr>
            <a:spLocks noGrp="1"/>
          </p:cNvSpPr>
          <p:nvPr>
            <p:ph type="dt" sz="half" idx="10"/>
          </p:nvPr>
        </p:nvSpPr>
        <p:spPr/>
        <p:txBody>
          <a:bodyPr/>
          <a:lstStyle/>
          <a:p>
            <a:fld id="{DBDBFCA8-B694-4BC4-AB57-93F31034714D}" type="datetimeFigureOut">
              <a:rPr lang="de-DE" smtClean="0"/>
              <a:t>16.02.2026</a:t>
            </a:fld>
            <a:endParaRPr lang="de-DE"/>
          </a:p>
        </p:txBody>
      </p:sp>
      <p:sp>
        <p:nvSpPr>
          <p:cNvPr id="6" name="Fußzeilenplatzhalter 5">
            <a:extLst>
              <a:ext uri="{FF2B5EF4-FFF2-40B4-BE49-F238E27FC236}">
                <a16:creationId xmlns:a16="http://schemas.microsoft.com/office/drawing/2014/main" id="{63EF9910-5D1A-7F68-9C48-658DC2256EC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8C4C8C0-84FA-3B8C-C8C2-C293F25C1FFF}"/>
              </a:ext>
            </a:extLst>
          </p:cNvPr>
          <p:cNvSpPr>
            <a:spLocks noGrp="1"/>
          </p:cNvSpPr>
          <p:nvPr>
            <p:ph type="sldNum" sz="quarter" idx="12"/>
          </p:nvPr>
        </p:nvSpPr>
        <p:spPr/>
        <p:txBody>
          <a:bodyPr/>
          <a:lstStyle/>
          <a:p>
            <a:fld id="{8CDD383D-0090-47BC-B806-8B5F404983FF}" type="slidenum">
              <a:rPr lang="de-DE" smtClean="0"/>
              <a:t>‹#›</a:t>
            </a:fld>
            <a:endParaRPr lang="de-DE"/>
          </a:p>
        </p:txBody>
      </p:sp>
    </p:spTree>
    <p:extLst>
      <p:ext uri="{BB962C8B-B14F-4D97-AF65-F5344CB8AC3E}">
        <p14:creationId xmlns:p14="http://schemas.microsoft.com/office/powerpoint/2010/main" val="169599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0BFA3211-1A26-9FAA-0C65-61B984809C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9E33488F-55B7-23FC-BD9A-AB2ACBB811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B7D2DCD-99D1-C665-C4FE-FCF3FC5B09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DBFCA8-B694-4BC4-AB57-93F31034714D}" type="datetimeFigureOut">
              <a:rPr lang="de-DE" smtClean="0"/>
              <a:t>16.02.2026</a:t>
            </a:fld>
            <a:endParaRPr lang="de-DE"/>
          </a:p>
        </p:txBody>
      </p:sp>
      <p:sp>
        <p:nvSpPr>
          <p:cNvPr id="5" name="Fußzeilenplatzhalter 4">
            <a:extLst>
              <a:ext uri="{FF2B5EF4-FFF2-40B4-BE49-F238E27FC236}">
                <a16:creationId xmlns:a16="http://schemas.microsoft.com/office/drawing/2014/main" id="{78CBA0C4-8A5D-C703-32FE-3024A404FC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AE2DB973-4EC2-18EA-A9E1-A678106401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DD383D-0090-47BC-B806-8B5F404983FF}" type="slidenum">
              <a:rPr lang="de-DE" smtClean="0"/>
              <a:t>‹#›</a:t>
            </a:fld>
            <a:endParaRPr lang="de-DE"/>
          </a:p>
        </p:txBody>
      </p:sp>
    </p:spTree>
    <p:extLst>
      <p:ext uri="{BB962C8B-B14F-4D97-AF65-F5344CB8AC3E}">
        <p14:creationId xmlns:p14="http://schemas.microsoft.com/office/powerpoint/2010/main" val="2603497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openpsychometrics.org/tests/IPIP-BFFM/"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212F27-BD4D-AC46-7634-0EC9BE9C1722}"/>
              </a:ext>
            </a:extLst>
          </p:cNvPr>
          <p:cNvSpPr>
            <a:spLocks noGrp="1"/>
          </p:cNvSpPr>
          <p:nvPr>
            <p:ph type="title"/>
          </p:nvPr>
        </p:nvSpPr>
        <p:spPr/>
        <p:txBody>
          <a:bodyPr/>
          <a:lstStyle/>
          <a:p>
            <a:r>
              <a:rPr lang="el-GR" dirty="0"/>
              <a:t>Άσκηση</a:t>
            </a:r>
            <a:endParaRPr lang="de-DE" dirty="0"/>
          </a:p>
        </p:txBody>
      </p:sp>
      <p:sp>
        <p:nvSpPr>
          <p:cNvPr id="3" name="Inhaltsplatzhalter 2">
            <a:extLst>
              <a:ext uri="{FF2B5EF4-FFF2-40B4-BE49-F238E27FC236}">
                <a16:creationId xmlns:a16="http://schemas.microsoft.com/office/drawing/2014/main" id="{5116A99F-5A1F-D969-555D-BA7ACECBDE30}"/>
              </a:ext>
            </a:extLst>
          </p:cNvPr>
          <p:cNvSpPr>
            <a:spLocks noGrp="1"/>
          </p:cNvSpPr>
          <p:nvPr>
            <p:ph idx="1"/>
          </p:nvPr>
        </p:nvSpPr>
        <p:spPr/>
        <p:txBody>
          <a:bodyPr>
            <a:normAutofit fontScale="62500" lnSpcReduction="20000"/>
          </a:bodyPr>
          <a:lstStyle/>
          <a:p>
            <a:pPr marL="0" indent="0">
              <a:buNone/>
            </a:pPr>
            <a:r>
              <a:rPr lang="el-GR" dirty="0"/>
              <a:t>Συμπληρώστε το τεστ προσωπικότητας Big5
Τεστ προσωπικότητας </a:t>
            </a:r>
            <a:r>
              <a:rPr lang="el-GR" dirty="0" err="1"/>
              <a:t>Big</a:t>
            </a:r>
            <a:r>
              <a:rPr lang="el-GR" dirty="0"/>
              <a:t> </a:t>
            </a:r>
            <a:r>
              <a:rPr lang="el-GR" dirty="0" err="1"/>
              <a:t>Five</a:t>
            </a:r>
            <a:r>
              <a:rPr lang="el-GR" dirty="0"/>
              <a:t> (</a:t>
            </a:r>
            <a:r>
              <a:rPr lang="el-GR" dirty="0">
                <a:hlinkClick r:id="rId2"/>
              </a:rPr>
              <a:t>openpsychometrics.org</a:t>
            </a:r>
            <a:r>
              <a:rPr lang="el-GR" dirty="0"/>
              <a:t>)
Διαβάστε το παρακάτω άρθρο σχετικά με το προφίλ προσωπικότητας με βάση τη χρήση </a:t>
            </a:r>
            <a:r>
              <a:rPr lang="el-GR" dirty="0" err="1"/>
              <a:t>smartphone</a:t>
            </a:r>
            <a:r>
              <a:rPr lang="el-GR" dirty="0"/>
              <a:t>:
</a:t>
            </a:r>
            <a:r>
              <a:rPr lang="el-GR" dirty="0" err="1"/>
              <a:t>Stachl</a:t>
            </a:r>
            <a:r>
              <a:rPr lang="el-GR" dirty="0"/>
              <a:t>, C., Au, Q., </a:t>
            </a:r>
            <a:r>
              <a:rPr lang="el-GR" dirty="0" err="1"/>
              <a:t>Schoedel</a:t>
            </a:r>
            <a:r>
              <a:rPr lang="el-GR" dirty="0"/>
              <a:t>, R., </a:t>
            </a:r>
            <a:r>
              <a:rPr lang="el-GR" dirty="0" err="1"/>
              <a:t>Gosling</a:t>
            </a:r>
            <a:r>
              <a:rPr lang="el-GR" dirty="0"/>
              <a:t>, S. D., </a:t>
            </a:r>
            <a:r>
              <a:rPr lang="el-GR" dirty="0" err="1"/>
              <a:t>Harari</a:t>
            </a:r>
            <a:r>
              <a:rPr lang="el-GR" dirty="0"/>
              <a:t>, G. M., </a:t>
            </a:r>
            <a:r>
              <a:rPr lang="el-GR" dirty="0" err="1"/>
              <a:t>Buschek</a:t>
            </a:r>
            <a:r>
              <a:rPr lang="el-GR" dirty="0"/>
              <a:t>, D., ... &amp; </a:t>
            </a:r>
            <a:r>
              <a:rPr lang="el-GR" dirty="0" err="1"/>
              <a:t>Bühner</a:t>
            </a:r>
            <a:r>
              <a:rPr lang="el-GR" dirty="0"/>
              <a:t>, Μ. (2020). Πρόβλεψη προσωπικότητας από πρότυπα συμπεριφοράς που συλλέγονται με </a:t>
            </a:r>
            <a:r>
              <a:rPr lang="el-GR" dirty="0" err="1"/>
              <a:t>smartphone</a:t>
            </a:r>
            <a:r>
              <a:rPr lang="el-GR" dirty="0"/>
              <a:t>. Πρακτικά της Εθνικής Ακαδημίας Επιστημών, 117(30), 17680-17687.
Μπορείτε να βρείτε αυτό το άρθρο στο φάκελο βιβλιογραφίας της αίθουσας </a:t>
            </a:r>
            <a:r>
              <a:rPr lang="el-GR" dirty="0" err="1"/>
              <a:t>Teams</a:t>
            </a:r>
            <a:r>
              <a:rPr lang="el-GR" dirty="0"/>
              <a:t> (Όνομα αρχείου: </a:t>
            </a:r>
            <a:r>
              <a:rPr lang="el-GR" dirty="0" err="1"/>
              <a:t>Stachl</a:t>
            </a:r>
            <a:r>
              <a:rPr lang="el-GR" dirty="0"/>
              <a:t>, 2020 - PNAS...).
Σημείωση: Το άρθρο είναι πολύπλοκο, γεμάτο ψυχολογική ορολογία, στατιστικά στοιχεία κ.λπ. Δεν πρέπει να τα καταλαβαίνετε όλα και να τα διαβάζετε εύκολα. Αυτό είναι επίτηδες. Θα εξετάσουμε το θέμα για το οποίο πρόκειται αργά και κατανοητά κατά την επόμενη διάλεξή μας. Ωστόσο, προσπαθήστε να αφιερώσετε λίγο χρόνο σε αυτό, να αποκτήσετε μια αίσθηση του πώς μοιάζουν τα άρθρα ψυχολογικής έρευνας, προσπαθήστε να προσανατολιστείτε λίγο σε αυτό και να εξαγάγετε τα κύρια αποτελέσματα. Δεν χρειάζεται να στείλετε/υποβάλετε τίποτα – ο σκοπός και ελπίζω ότι είναι να αρχίσετε να εξοικειώνεστε με αυτό το ερευνητικό πεδίο και αργότερα θα ξέρετε καλύτερα τι να περιμένετε και πόσο χρόνο να χρειαστείτε όταν διαβάζετε κάποια ψυχολογικά ευρήματα - π.χ. όταν προετοιμάζετε ένα </a:t>
            </a:r>
            <a:r>
              <a:rPr lang="el-GR" dirty="0" err="1"/>
              <a:t>pentest</a:t>
            </a:r>
            <a:r>
              <a:rPr lang="el-GR" dirty="0"/>
              <a:t> βασισμένο στην κοινωνική μηχανική που βασίζεται σε ψυχολογικές αρχές,  ή σχεδιασμός λύσεων λογισμικού (εκπαίδευση AI) και προσπάθεια κατανόησης ψυχολογικών μοντέλων για τη βελτιστοποίηση της χρήσης του.</a:t>
            </a:r>
            <a:endParaRPr lang="de-DE" sz="1800" dirty="0"/>
          </a:p>
        </p:txBody>
      </p:sp>
      <p:grpSp>
        <p:nvGrpSpPr>
          <p:cNvPr id="4" name="Group 3">
            <a:extLst>
              <a:ext uri="{FF2B5EF4-FFF2-40B4-BE49-F238E27FC236}">
                <a16:creationId xmlns:a16="http://schemas.microsoft.com/office/drawing/2014/main" id="{E71BDC1E-AFDF-A9A1-815C-E26CB9D0B7E3}"/>
              </a:ext>
            </a:extLst>
          </p:cNvPr>
          <p:cNvGrpSpPr/>
          <p:nvPr/>
        </p:nvGrpSpPr>
        <p:grpSpPr>
          <a:xfrm>
            <a:off x="7936993" y="6252096"/>
            <a:ext cx="2591913" cy="481557"/>
            <a:chOff x="5179092" y="5483822"/>
            <a:chExt cx="3294001" cy="612000"/>
          </a:xfrm>
        </p:grpSpPr>
        <p:pic>
          <p:nvPicPr>
            <p:cNvPr id="5" name="Picture 4">
              <a:extLst>
                <a:ext uri="{FF2B5EF4-FFF2-40B4-BE49-F238E27FC236}">
                  <a16:creationId xmlns:a16="http://schemas.microsoft.com/office/drawing/2014/main" id="{C4B61027-3EEA-6A85-E2D2-B2D331B5DD5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79092" y="5483822"/>
              <a:ext cx="1530000" cy="612000"/>
            </a:xfrm>
            <a:prstGeom prst="rect">
              <a:avLst/>
            </a:prstGeom>
          </p:spPr>
        </p:pic>
        <p:pic>
          <p:nvPicPr>
            <p:cNvPr id="6" name="Picture 5">
              <a:extLst>
                <a:ext uri="{FF2B5EF4-FFF2-40B4-BE49-F238E27FC236}">
                  <a16:creationId xmlns:a16="http://schemas.microsoft.com/office/drawing/2014/main" id="{A9CBA696-293E-BC81-1639-E4B29B6E4D9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248873970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279</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vt:lpstr>
      <vt:lpstr>Άσκηση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Stefan Sütterlin</dc:creator>
  <cp:lastModifiedBy>a a</cp:lastModifiedBy>
  <cp:revision>4</cp:revision>
  <dcterms:created xsi:type="dcterms:W3CDTF">2023-09-25T08:24:04Z</dcterms:created>
  <dcterms:modified xsi:type="dcterms:W3CDTF">2026-02-16T14:01:42Z</dcterms:modified>
</cp:coreProperties>
</file>