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49"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02" d="100"/>
          <a:sy n="102" d="100"/>
        </p:scale>
        <p:origin x="840"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9A6258-B370-1B07-3466-2C474DC00AA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068E820F-06F4-816C-7DF7-E60140D90A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F5CC7A1-31E8-44C4-642A-A8B3231E1871}"/>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5" name="Fußzeilenplatzhalter 4">
            <a:extLst>
              <a:ext uri="{FF2B5EF4-FFF2-40B4-BE49-F238E27FC236}">
                <a16:creationId xmlns:a16="http://schemas.microsoft.com/office/drawing/2014/main" id="{DE2E6887-541C-1DD4-1833-BD69AFD464D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27CB328-ACDB-0D11-05D6-A5A783E6E88B}"/>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2088211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25A034-D109-CA56-0B75-7E308BBB99B2}"/>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ECF64A1A-D48A-C0A1-2E64-DBE3F73E5CB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65D5A81-64AE-B96E-0BE5-CA2D0E7CCC5A}"/>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5" name="Fußzeilenplatzhalter 4">
            <a:extLst>
              <a:ext uri="{FF2B5EF4-FFF2-40B4-BE49-F238E27FC236}">
                <a16:creationId xmlns:a16="http://schemas.microsoft.com/office/drawing/2014/main" id="{B5A9152A-0D5B-4E1A-CE9A-D6977627817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22052B2-4F25-4254-67C8-463F1BD23433}"/>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2663481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F034D165-61C8-C9CE-90EF-52CBA814FCF3}"/>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4952CC4-7054-DB53-6B28-D30FF716ACF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ABEA8117-BC9F-CE2E-6FBA-8EED95D1B37A}"/>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5" name="Fußzeilenplatzhalter 4">
            <a:extLst>
              <a:ext uri="{FF2B5EF4-FFF2-40B4-BE49-F238E27FC236}">
                <a16:creationId xmlns:a16="http://schemas.microsoft.com/office/drawing/2014/main" id="{B2EB0526-44CE-E84A-82DA-061B9400226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8E8A631-350B-73EC-7274-FF13DCB49799}"/>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335362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HSAS - Basis 1 - OHNE Seitenzahl">
    <p:spTree>
      <p:nvGrpSpPr>
        <p:cNvPr id="1" name=""/>
        <p:cNvGrpSpPr/>
        <p:nvPr/>
      </p:nvGrpSpPr>
      <p:grpSpPr>
        <a:xfrm>
          <a:off x="0" y="0"/>
          <a:ext cx="0" cy="0"/>
          <a:chOff x="0" y="0"/>
          <a:chExt cx="0" cy="0"/>
        </a:xfrm>
      </p:grpSpPr>
      <p:sp>
        <p:nvSpPr>
          <p:cNvPr id="7" name="Inhaltsplatzhalter 6"/>
          <p:cNvSpPr>
            <a:spLocks noGrp="1"/>
          </p:cNvSpPr>
          <p:nvPr>
            <p:ph sz="quarter" idx="13"/>
          </p:nvPr>
        </p:nvSpPr>
        <p:spPr>
          <a:xfrm>
            <a:off x="814918" y="1341438"/>
            <a:ext cx="10562165" cy="4895850"/>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Titel 5"/>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88643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64BDED-42A9-46CE-2880-DAE1E451CA80}"/>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99211BD-D0B4-AE20-07A6-8718D88B803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BCEBA62-804D-EEB1-ED56-3F47AC253320}"/>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5" name="Fußzeilenplatzhalter 4">
            <a:extLst>
              <a:ext uri="{FF2B5EF4-FFF2-40B4-BE49-F238E27FC236}">
                <a16:creationId xmlns:a16="http://schemas.microsoft.com/office/drawing/2014/main" id="{1C3AF10F-498D-1527-9D13-58A1E93E74E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F803CC4-6E06-498F-1EFB-8B91AD30DE30}"/>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3892395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F2583F-1A32-C025-26B3-86304F522840}"/>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AE9829FB-291F-5BA5-5AE4-58D3853740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195F6B41-C8E6-36D7-F806-B99AA9E0CC1E}"/>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5" name="Fußzeilenplatzhalter 4">
            <a:extLst>
              <a:ext uri="{FF2B5EF4-FFF2-40B4-BE49-F238E27FC236}">
                <a16:creationId xmlns:a16="http://schemas.microsoft.com/office/drawing/2014/main" id="{6448FF1A-18F7-955F-61D3-6A75E904AE0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044E296-EF6D-9403-8C46-9DB91E9FCA3F}"/>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175697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C91C85-5DE8-CB09-FA5A-3A5500BB29C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DEBEB3E-B0AE-C34A-A520-E58C530C2E77}"/>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366C5492-D60F-7260-890D-B937CC427903}"/>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99A618E9-4A27-18D0-AC30-E20C627670E2}"/>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6" name="Fußzeilenplatzhalter 5">
            <a:extLst>
              <a:ext uri="{FF2B5EF4-FFF2-40B4-BE49-F238E27FC236}">
                <a16:creationId xmlns:a16="http://schemas.microsoft.com/office/drawing/2014/main" id="{FC6D03E8-2DF7-7A11-1776-B79AEC38744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CD4CC06-4982-2E2F-0E9F-F33CEA0DBB5D}"/>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380250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2837F8-E69F-28FD-6A89-8B0C9F2E265F}"/>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F660CAE-272E-3D88-53AA-821E8D9513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70CC8B-0EB8-EB72-AE79-9190BC72AD75}"/>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7A64A57-51F8-7AFC-107E-6D64510605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5E65A5E-C59A-D670-22CD-F0682E16A284}"/>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C8D65D58-4433-2F01-0AAC-7946D99A41B2}"/>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8" name="Fußzeilenplatzhalter 7">
            <a:extLst>
              <a:ext uri="{FF2B5EF4-FFF2-40B4-BE49-F238E27FC236}">
                <a16:creationId xmlns:a16="http://schemas.microsoft.com/office/drawing/2014/main" id="{019678ED-479B-6C71-803B-8F44B1963D92}"/>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102A35A9-E374-A09E-8953-08C1C8009AE7}"/>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3182822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809E2D-5C6A-AFCD-A5FB-3095777BACD6}"/>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0EC84566-A631-86C4-FED4-ADBA1EFACF88}"/>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4" name="Fußzeilenplatzhalter 3">
            <a:extLst>
              <a:ext uri="{FF2B5EF4-FFF2-40B4-BE49-F238E27FC236}">
                <a16:creationId xmlns:a16="http://schemas.microsoft.com/office/drawing/2014/main" id="{35736E68-DDB4-222D-B150-98EEC0C8576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CAD0CE21-8B30-2EEF-722A-E777605B4622}"/>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3702404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EE83CBE-08C2-BBF6-B8F8-D52A904510DF}"/>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3" name="Fußzeilenplatzhalter 2">
            <a:extLst>
              <a:ext uri="{FF2B5EF4-FFF2-40B4-BE49-F238E27FC236}">
                <a16:creationId xmlns:a16="http://schemas.microsoft.com/office/drawing/2014/main" id="{ADC56597-1E19-13D2-E464-0DE443DDF8FA}"/>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1DC0C5A-E501-BD12-EE81-686BEFC30C9B}"/>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2109986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02D165-2EF3-E191-D835-9EE95766015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A2DD882D-CD3E-50AF-2876-3E48B86B2AC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7B849329-7456-E1F3-BFE8-1B7455C60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F4F17AB-D6EE-2F39-0785-A165F5C13B59}"/>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6" name="Fußzeilenplatzhalter 5">
            <a:extLst>
              <a:ext uri="{FF2B5EF4-FFF2-40B4-BE49-F238E27FC236}">
                <a16:creationId xmlns:a16="http://schemas.microsoft.com/office/drawing/2014/main" id="{0FC560A8-A81E-4415-1812-203FB7A46AE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4EFA5DA8-7F32-C846-2788-20F25A45C53E}"/>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1599295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1E0AF6-FBFF-604D-B9F4-BE757951D31C}"/>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3430F718-0A0E-E8B7-6CFA-F88EC448EE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C32CE82-3AD1-FB48-8F9F-5AC082250B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A513069-110D-EDED-7E41-1DE971185927}"/>
              </a:ext>
            </a:extLst>
          </p:cNvPr>
          <p:cNvSpPr>
            <a:spLocks noGrp="1"/>
          </p:cNvSpPr>
          <p:nvPr>
            <p:ph type="dt" sz="half" idx="10"/>
          </p:nvPr>
        </p:nvSpPr>
        <p:spPr/>
        <p:txBody>
          <a:bodyPr/>
          <a:lstStyle/>
          <a:p>
            <a:fld id="{0FC00634-20E1-41F1-9083-3AC106D3D4B5}" type="datetimeFigureOut">
              <a:rPr lang="de-DE" smtClean="0"/>
              <a:t>16.02.2026</a:t>
            </a:fld>
            <a:endParaRPr lang="de-DE"/>
          </a:p>
        </p:txBody>
      </p:sp>
      <p:sp>
        <p:nvSpPr>
          <p:cNvPr id="6" name="Fußzeilenplatzhalter 5">
            <a:extLst>
              <a:ext uri="{FF2B5EF4-FFF2-40B4-BE49-F238E27FC236}">
                <a16:creationId xmlns:a16="http://schemas.microsoft.com/office/drawing/2014/main" id="{912D88B4-181C-9B16-95D8-7062B44A5B9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C193B43-19BF-3146-9FE8-69376ACEA83A}"/>
              </a:ext>
            </a:extLst>
          </p:cNvPr>
          <p:cNvSpPr>
            <a:spLocks noGrp="1"/>
          </p:cNvSpPr>
          <p:nvPr>
            <p:ph type="sldNum" sz="quarter" idx="12"/>
          </p:nvPr>
        </p:nvSpPr>
        <p:spPr/>
        <p:txBody>
          <a:bodyPr/>
          <a:lstStyle/>
          <a:p>
            <a:fld id="{D8337450-7993-4078-A122-ABAB442DF9C3}" type="slidenum">
              <a:rPr lang="de-DE" smtClean="0"/>
              <a:t>‹#›</a:t>
            </a:fld>
            <a:endParaRPr lang="de-DE"/>
          </a:p>
        </p:txBody>
      </p:sp>
    </p:spTree>
    <p:extLst>
      <p:ext uri="{BB962C8B-B14F-4D97-AF65-F5344CB8AC3E}">
        <p14:creationId xmlns:p14="http://schemas.microsoft.com/office/powerpoint/2010/main" val="3141982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F97C8C3F-0985-CD86-CE57-19974A13266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EC80E566-8C34-E371-4649-C02E922EBF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A1E779F-C9F5-B257-3673-4EA85ECFA5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C00634-20E1-41F1-9083-3AC106D3D4B5}" type="datetimeFigureOut">
              <a:rPr lang="de-DE" smtClean="0"/>
              <a:t>16.02.2026</a:t>
            </a:fld>
            <a:endParaRPr lang="de-DE"/>
          </a:p>
        </p:txBody>
      </p:sp>
      <p:sp>
        <p:nvSpPr>
          <p:cNvPr id="5" name="Fußzeilenplatzhalter 4">
            <a:extLst>
              <a:ext uri="{FF2B5EF4-FFF2-40B4-BE49-F238E27FC236}">
                <a16:creationId xmlns:a16="http://schemas.microsoft.com/office/drawing/2014/main" id="{9661C7F0-7AE1-5040-D52B-221A8A35CA7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2A7C55F9-3757-1C20-4EB7-1D4189676C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337450-7993-4078-A122-ABAB442DF9C3}" type="slidenum">
              <a:rPr lang="de-DE" smtClean="0"/>
              <a:t>‹#›</a:t>
            </a:fld>
            <a:endParaRPr lang="de-DE"/>
          </a:p>
        </p:txBody>
      </p:sp>
    </p:spTree>
    <p:extLst>
      <p:ext uri="{BB962C8B-B14F-4D97-AF65-F5344CB8AC3E}">
        <p14:creationId xmlns:p14="http://schemas.microsoft.com/office/powerpoint/2010/main" val="3681493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t-M-sBhOUng" TargetMode="External"/><Relationship Id="rId1" Type="http://schemas.openxmlformats.org/officeDocument/2006/relationships/slideLayout" Target="../slideLayouts/slideLayout12.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970112B2-4AEE-1810-B4E9-289640FC9C7D}"/>
              </a:ext>
            </a:extLst>
          </p:cNvPr>
          <p:cNvSpPr>
            <a:spLocks noGrp="1"/>
          </p:cNvSpPr>
          <p:nvPr>
            <p:ph sz="quarter" idx="13"/>
          </p:nvPr>
        </p:nvSpPr>
        <p:spPr>
          <a:xfrm>
            <a:off x="596105" y="6256789"/>
            <a:ext cx="10515601" cy="601211"/>
          </a:xfrm>
        </p:spPr>
        <p:txBody>
          <a:bodyPr>
            <a:normAutofit fontScale="77500" lnSpcReduction="20000"/>
          </a:bodyPr>
          <a:lstStyle/>
          <a:p>
            <a:r>
              <a:rPr lang="en-US" dirty="0">
                <a:hlinkClick r:id="rId2"/>
              </a:rPr>
              <a:t>(1157) The Weakest Link and Beyond w/ Dr. Arun Vishwanath | CSI Talks #5 - YouTube</a:t>
            </a:r>
            <a:endParaRPr lang="de-DE" dirty="0"/>
          </a:p>
        </p:txBody>
      </p:sp>
      <p:pic>
        <p:nvPicPr>
          <p:cNvPr id="5" name="Grafik 4">
            <a:extLst>
              <a:ext uri="{FF2B5EF4-FFF2-40B4-BE49-F238E27FC236}">
                <a16:creationId xmlns:a16="http://schemas.microsoft.com/office/drawing/2014/main" id="{28FA7A80-B0F4-1FFC-3CA9-27C479C5780B}"/>
              </a:ext>
            </a:extLst>
          </p:cNvPr>
          <p:cNvPicPr>
            <a:picLocks noChangeAspect="1"/>
          </p:cNvPicPr>
          <p:nvPr/>
        </p:nvPicPr>
        <p:blipFill>
          <a:blip r:embed="rId3"/>
          <a:stretch>
            <a:fillRect/>
          </a:stretch>
        </p:blipFill>
        <p:spPr>
          <a:xfrm>
            <a:off x="503722" y="496174"/>
            <a:ext cx="7287291" cy="4104401"/>
          </a:xfrm>
          <a:prstGeom prst="rect">
            <a:avLst/>
          </a:prstGeom>
        </p:spPr>
      </p:pic>
      <p:sp>
        <p:nvSpPr>
          <p:cNvPr id="6" name="Textfeld 5">
            <a:extLst>
              <a:ext uri="{FF2B5EF4-FFF2-40B4-BE49-F238E27FC236}">
                <a16:creationId xmlns:a16="http://schemas.microsoft.com/office/drawing/2014/main" id="{82402B37-574D-1A2C-04E9-1216BF4E8C16}"/>
              </a:ext>
            </a:extLst>
          </p:cNvPr>
          <p:cNvSpPr txBox="1"/>
          <p:nvPr/>
        </p:nvSpPr>
        <p:spPr>
          <a:xfrm>
            <a:off x="8161789" y="335845"/>
            <a:ext cx="3638550" cy="5509200"/>
          </a:xfrm>
          <a:prstGeom prst="rect">
            <a:avLst/>
          </a:prstGeom>
          <a:ln w="28575"/>
        </p:spPr>
        <p:style>
          <a:lnRef idx="2">
            <a:schemeClr val="dk1"/>
          </a:lnRef>
          <a:fillRef idx="1">
            <a:schemeClr val="lt1"/>
          </a:fillRef>
          <a:effectRef idx="0">
            <a:schemeClr val="dk1"/>
          </a:effectRef>
          <a:fontRef idx="minor">
            <a:schemeClr val="dk1"/>
          </a:fontRef>
        </p:style>
        <p:txBody>
          <a:bodyPr wrap="square" rtlCol="0">
            <a:spAutoFit/>
          </a:bodyPr>
          <a:lstStyle/>
          <a:p>
            <a:r>
              <a:rPr lang="el-GR" sz="1600" dirty="0"/>
              <a:t>Ο </a:t>
            </a:r>
            <a:r>
              <a:rPr lang="el-GR" sz="1600" dirty="0" err="1"/>
              <a:t>Arun</a:t>
            </a:r>
            <a:r>
              <a:rPr lang="el-GR" sz="1600" dirty="0"/>
              <a:t> είναι ίσως ο ερευνητής με τις περισσότερες αναφορές στο "</a:t>
            </a:r>
            <a:r>
              <a:rPr lang="el-GR" sz="1600" dirty="0" err="1"/>
              <a:t>phishing</a:t>
            </a:r>
            <a:r>
              <a:rPr lang="el-GR" sz="1600" dirty="0"/>
              <a:t> και τι μπορείτε (δεν) να κάνετε εναντίον του"</a:t>
            </a:r>
            <a:r>
              <a:rPr lang="el-GR" sz="1600"/>
              <a:t>
Άσκηση:</a:t>
            </a:r>
            <a:r>
              <a:rPr lang="el-GR" sz="1600" dirty="0"/>
              <a:t>
Εξαγάγετε τα «κυριότερα σημεία» και τα πιο σημαντικά μέρη αυτής της ομιλίας και γράψτε τα ως κουκκίδες.
Προσπαθήστε να συνοψίσετε τα πιο σημαντικά στοιχεία και τις υποκείμενες παραδοχές του προτεινόμενου «Δείκτη Κινδύνου στον Κυβερνοχώρο».
Στον </a:t>
            </a:r>
            <a:r>
              <a:rPr lang="el-GR" sz="1600" dirty="0" err="1"/>
              <a:t>Αρούν</a:t>
            </a:r>
            <a:r>
              <a:rPr lang="el-GR" sz="1600" dirty="0"/>
              <a:t> αρέσει να προκαλεί και δεν είναι ακριβώς ντροπαλός. Προσδιορίστε δηλώσεις και ισχυρισμούς, με τους οποίους θα συμφωνούσατε – και με τους οποίους θα διαφωνούσατε. Δώστε έναν λόγο ή ένα επιχείρημα (επίσης δική σας εμπειρία, αν θέλετε). 
Σκεφτείτε μια ερώτηση που θα θέλατε να κάνετε στον </a:t>
            </a:r>
            <a:r>
              <a:rPr lang="el-GR" sz="1600" dirty="0" err="1"/>
              <a:t>Αρούν</a:t>
            </a:r>
            <a:r>
              <a:rPr lang="el-GR" sz="1600" dirty="0"/>
              <a:t>, αν τον συναντούσατε.</a:t>
            </a:r>
            <a:endParaRPr lang="de-DE" sz="1600" dirty="0"/>
          </a:p>
        </p:txBody>
      </p:sp>
      <p:grpSp>
        <p:nvGrpSpPr>
          <p:cNvPr id="11" name="Group 10">
            <a:extLst>
              <a:ext uri="{FF2B5EF4-FFF2-40B4-BE49-F238E27FC236}">
                <a16:creationId xmlns:a16="http://schemas.microsoft.com/office/drawing/2014/main" id="{5EBEFEB9-4701-1A66-2E14-99A919D6C9D1}"/>
              </a:ext>
            </a:extLst>
          </p:cNvPr>
          <p:cNvGrpSpPr/>
          <p:nvPr/>
        </p:nvGrpSpPr>
        <p:grpSpPr>
          <a:xfrm>
            <a:off x="7936993" y="6252096"/>
            <a:ext cx="2591913" cy="481557"/>
            <a:chOff x="5179092" y="5483822"/>
            <a:chExt cx="3294001" cy="612000"/>
          </a:xfrm>
        </p:grpSpPr>
        <p:pic>
          <p:nvPicPr>
            <p:cNvPr id="12" name="Picture 11">
              <a:extLst>
                <a:ext uri="{FF2B5EF4-FFF2-40B4-BE49-F238E27FC236}">
                  <a16:creationId xmlns:a16="http://schemas.microsoft.com/office/drawing/2014/main" id="{A79D8F5C-9E91-3106-2DC2-A83BE52B0EB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179092" y="5483822"/>
              <a:ext cx="1530000" cy="612000"/>
            </a:xfrm>
            <a:prstGeom prst="rect">
              <a:avLst/>
            </a:prstGeom>
          </p:spPr>
        </p:pic>
        <p:pic>
          <p:nvPicPr>
            <p:cNvPr id="13" name="Picture 12">
              <a:extLst>
                <a:ext uri="{FF2B5EF4-FFF2-40B4-BE49-F238E27FC236}">
                  <a16:creationId xmlns:a16="http://schemas.microsoft.com/office/drawing/2014/main" id="{D4E4EE87-0F91-DBF1-0DB2-0D45DA0D4ABC}"/>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709092" y="5483822"/>
              <a:ext cx="1764001" cy="612000"/>
            </a:xfrm>
            <a:prstGeom prst="rect">
              <a:avLst/>
            </a:prstGeom>
          </p:spPr>
        </p:pic>
      </p:grpSp>
    </p:spTree>
    <p:extLst>
      <p:ext uri="{BB962C8B-B14F-4D97-AF65-F5344CB8AC3E}">
        <p14:creationId xmlns:p14="http://schemas.microsoft.com/office/powerpoint/2010/main" val="303103749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150</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Stefan Sütterlin</dc:creator>
  <cp:lastModifiedBy>a a</cp:lastModifiedBy>
  <cp:revision>5</cp:revision>
  <dcterms:created xsi:type="dcterms:W3CDTF">2023-04-26T11:04:59Z</dcterms:created>
  <dcterms:modified xsi:type="dcterms:W3CDTF">2026-02-16T13:55:08Z</dcterms:modified>
</cp:coreProperties>
</file>