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F1D27-85B5-F65C-BCC2-CF30D99134D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BB0B744-5B6F-0F23-2F3B-8CD56BCEA9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8FA60C6-ABC0-6A02-4ED8-E81FA4FAE2FF}"/>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23B764CE-FA50-C2DA-518A-B0B0AC3A870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498C5A4-2E79-9B29-1667-64C66654E2C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97927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098F0C-57BE-0494-4748-AB354C7A9BC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17566D9-B285-655D-6D30-900F53F4FDA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E9709C7-88F8-8ABD-2865-73EFA060248F}"/>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FECD7B48-4B65-732A-68A7-5F7E110D758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0B5D5FD-5224-C79C-6F35-1045BCF0F701}"/>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21066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FF86537-5B81-6969-449C-B764FAD6F4B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4D53D3C-8A43-C686-1377-AEC0758251A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0EAB90-F316-66EC-9216-14BE8B735307}"/>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2784B985-E5DD-286F-1682-262F0EC433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56FAB5D-BD0A-D9D2-F3A0-8BBC8831AB66}"/>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34532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47A7F-5D63-2932-1BB0-E4B6A8E705F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10E775B-2C48-C7E8-3DEE-FB1F3E03C5C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42BC8D5-CCD6-72C6-ECFD-1ED7EC7A5553}"/>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E7966AB3-411D-4A54-666A-3C70BA92C70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677B928-FF45-7A40-DD5F-C75E7BA987C5}"/>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034989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EDA0E-31A9-963E-AC9D-30ACADBA74E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BF3222A-39AE-3D63-6B0C-8AD93D1D40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DFF1C9E-0682-D2A1-31E9-637573725CAE}"/>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BA4982B1-267D-5376-A0D9-A94ECC0C39C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CB04117-65FA-8E9F-2DD5-6442CA52127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430221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17510A-9699-6937-1131-2BA7640307D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213FE04-E1C0-6750-35CC-E32E2BB41C7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06BB0A0-5E2D-CDCB-AC98-99096606B96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E6109DD-652E-309B-AFE6-20DA03E2AB63}"/>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6" name="Fußzeilenplatzhalter 5">
            <a:extLst>
              <a:ext uri="{FF2B5EF4-FFF2-40B4-BE49-F238E27FC236}">
                <a16:creationId xmlns:a16="http://schemas.microsoft.com/office/drawing/2014/main" id="{3832D05D-CCE4-0AF6-0D34-FD8AAEB8506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F527F95-B0AF-2A7B-ABA2-BB6D37479268}"/>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826922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B871F7-C1DF-97DD-7C95-DF282EDD7C9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3A0C55B4-B557-19E6-075A-C05A85DE5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5DCC8-34F2-FC0A-D67C-675010C25F0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7AC4E38-50FF-6B22-C4CC-AF2F6F5E23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CC94B05-2201-80EB-54DD-F3298B0FBAF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140F76B-61E4-4C2A-4726-A2A051B2FB8F}"/>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8" name="Fußzeilenplatzhalter 7">
            <a:extLst>
              <a:ext uri="{FF2B5EF4-FFF2-40B4-BE49-F238E27FC236}">
                <a16:creationId xmlns:a16="http://schemas.microsoft.com/office/drawing/2014/main" id="{BFC11E3D-A0CD-3C4D-F7FA-BC3ABC98AB0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489EACC-A2DC-2279-FA27-F9CD9860D2AC}"/>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73308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1C3496-842D-0106-5D72-4067DED4353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567E919-327A-4992-F396-88E2CCB2C973}"/>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4" name="Fußzeilenplatzhalter 3">
            <a:extLst>
              <a:ext uri="{FF2B5EF4-FFF2-40B4-BE49-F238E27FC236}">
                <a16:creationId xmlns:a16="http://schemas.microsoft.com/office/drawing/2014/main" id="{AEE14068-AA9F-6521-6D28-6D343676BC30}"/>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0C80B89-C894-7D5F-B1B1-42AF8391D892}"/>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1791851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0F76FF6-18D9-0D0C-FEDD-C4CAB56D8392}"/>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3" name="Fußzeilenplatzhalter 2">
            <a:extLst>
              <a:ext uri="{FF2B5EF4-FFF2-40B4-BE49-F238E27FC236}">
                <a16:creationId xmlns:a16="http://schemas.microsoft.com/office/drawing/2014/main" id="{137B89A6-2496-00F2-5D68-C22770AA060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1C691CC-69C5-B2EC-093D-131D48E0B09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36773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37062C-1D0C-C93F-6137-81ABDBA2CF6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626DC01-A664-0391-AD94-A6C5E3A0B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83CB6AC-3E8E-3659-B8CE-E4910816F0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EF7C460-F136-F6AB-F503-0AC7A003D9D3}"/>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6" name="Fußzeilenplatzhalter 5">
            <a:extLst>
              <a:ext uri="{FF2B5EF4-FFF2-40B4-BE49-F238E27FC236}">
                <a16:creationId xmlns:a16="http://schemas.microsoft.com/office/drawing/2014/main" id="{6F760B9F-8D41-507B-F0A9-98A3DF84D11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6450859-F7CF-8680-051D-CFDF3036FEE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37069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BB7152-8D8B-EA6E-23D3-1F20DB80170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B575A4F3-DF96-95C8-0F1A-7165114476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31F48B1-4192-07A0-259B-0B90794101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2EA55BC-8255-4A12-93EE-F3A9A4920565}"/>
              </a:ext>
            </a:extLst>
          </p:cNvPr>
          <p:cNvSpPr>
            <a:spLocks noGrp="1"/>
          </p:cNvSpPr>
          <p:nvPr>
            <p:ph type="dt" sz="half" idx="10"/>
          </p:nvPr>
        </p:nvSpPr>
        <p:spPr/>
        <p:txBody>
          <a:bodyPr/>
          <a:lstStyle/>
          <a:p>
            <a:fld id="{DBDBFCA8-B694-4BC4-AB57-93F31034714D}" type="datetimeFigureOut">
              <a:rPr lang="de-DE" smtClean="0"/>
              <a:t>04.02.2026</a:t>
            </a:fld>
            <a:endParaRPr lang="de-DE"/>
          </a:p>
        </p:txBody>
      </p:sp>
      <p:sp>
        <p:nvSpPr>
          <p:cNvPr id="6" name="Fußzeilenplatzhalter 5">
            <a:extLst>
              <a:ext uri="{FF2B5EF4-FFF2-40B4-BE49-F238E27FC236}">
                <a16:creationId xmlns:a16="http://schemas.microsoft.com/office/drawing/2014/main" id="{63EF9910-5D1A-7F68-9C48-658DC2256EC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8C4C8C0-84FA-3B8C-C8C2-C293F25C1FFF}"/>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16959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BFA3211-1A26-9FAA-0C65-61B984809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9E33488F-55B7-23FC-BD9A-AB2ACBB811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B7D2DCD-99D1-C665-C4FE-FCF3FC5B09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BFCA8-B694-4BC4-AB57-93F31034714D}" type="datetimeFigureOut">
              <a:rPr lang="de-DE" smtClean="0"/>
              <a:t>04.02.2026</a:t>
            </a:fld>
            <a:endParaRPr lang="de-DE"/>
          </a:p>
        </p:txBody>
      </p:sp>
      <p:sp>
        <p:nvSpPr>
          <p:cNvPr id="5" name="Fußzeilenplatzhalter 4">
            <a:extLst>
              <a:ext uri="{FF2B5EF4-FFF2-40B4-BE49-F238E27FC236}">
                <a16:creationId xmlns:a16="http://schemas.microsoft.com/office/drawing/2014/main" id="{78CBA0C4-8A5D-C703-32FE-3024A404FC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AE2DB973-4EC2-18EA-A9E1-A678106401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D383D-0090-47BC-B806-8B5F404983FF}" type="slidenum">
              <a:rPr lang="de-DE" smtClean="0"/>
              <a:t>‹#›</a:t>
            </a:fld>
            <a:endParaRPr lang="de-DE"/>
          </a:p>
        </p:txBody>
      </p:sp>
    </p:spTree>
    <p:extLst>
      <p:ext uri="{BB962C8B-B14F-4D97-AF65-F5344CB8AC3E}">
        <p14:creationId xmlns:p14="http://schemas.microsoft.com/office/powerpoint/2010/main" val="2603497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openpsychometrics.org/tests/IPIP-BFF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212F27-BD4D-AC46-7634-0EC9BE9C1722}"/>
              </a:ext>
            </a:extLst>
          </p:cNvPr>
          <p:cNvSpPr>
            <a:spLocks noGrp="1"/>
          </p:cNvSpPr>
          <p:nvPr>
            <p:ph type="title"/>
          </p:nvPr>
        </p:nvSpPr>
        <p:spPr/>
        <p:txBody>
          <a:bodyPr/>
          <a:lstStyle/>
          <a:p>
            <a:r>
              <a:rPr lang="de-DE" dirty="0"/>
              <a:t>Task</a:t>
            </a:r>
          </a:p>
        </p:txBody>
      </p:sp>
      <p:sp>
        <p:nvSpPr>
          <p:cNvPr id="3" name="Inhaltsplatzhalter 2">
            <a:extLst>
              <a:ext uri="{FF2B5EF4-FFF2-40B4-BE49-F238E27FC236}">
                <a16:creationId xmlns:a16="http://schemas.microsoft.com/office/drawing/2014/main" id="{5116A99F-5A1F-D969-555D-BA7ACECBDE30}"/>
              </a:ext>
            </a:extLst>
          </p:cNvPr>
          <p:cNvSpPr>
            <a:spLocks noGrp="1"/>
          </p:cNvSpPr>
          <p:nvPr>
            <p:ph idx="1"/>
          </p:nvPr>
        </p:nvSpPr>
        <p:spPr/>
        <p:txBody>
          <a:bodyPr>
            <a:normAutofit fontScale="92500" lnSpcReduction="20000"/>
          </a:bodyPr>
          <a:lstStyle/>
          <a:p>
            <a:pPr marL="0" indent="0">
              <a:buNone/>
            </a:pPr>
            <a:r>
              <a:rPr lang="en-US" dirty="0"/>
              <a:t>Fill in the Big5 personality test</a:t>
            </a:r>
          </a:p>
          <a:p>
            <a:r>
              <a:rPr lang="en-US" dirty="0">
                <a:hlinkClick r:id="rId2"/>
              </a:rPr>
              <a:t>Big Five Personality Test (openpsychometrics.org)</a:t>
            </a:r>
            <a:endParaRPr lang="en-US" dirty="0"/>
          </a:p>
          <a:p>
            <a:pPr marL="0" indent="0" algn="l">
              <a:buNone/>
            </a:pPr>
            <a:endParaRPr lang="de-DE" sz="1800" dirty="0">
              <a:latin typeface="MinionPro-Regular"/>
            </a:endParaRPr>
          </a:p>
          <a:p>
            <a:pPr marL="0" indent="0" algn="l">
              <a:buNone/>
            </a:pPr>
            <a:r>
              <a:rPr lang="en-US" dirty="0"/>
              <a:t>Read the following article about personality profiling based on smartphone usage:</a:t>
            </a:r>
          </a:p>
          <a:p>
            <a:pPr marL="0" indent="0" algn="l">
              <a:buNone/>
            </a:pPr>
            <a:r>
              <a:rPr lang="en-US" sz="1800" i="1" dirty="0" err="1"/>
              <a:t>Stachl</a:t>
            </a:r>
            <a:r>
              <a:rPr lang="en-US" sz="1800" i="1" dirty="0"/>
              <a:t>, C., Au, Q., </a:t>
            </a:r>
            <a:r>
              <a:rPr lang="en-US" sz="1800" i="1" dirty="0" err="1"/>
              <a:t>Schoedel</a:t>
            </a:r>
            <a:r>
              <a:rPr lang="en-US" sz="1800" i="1" dirty="0"/>
              <a:t>, R., Gosling, S. D., Harari, G. M., </a:t>
            </a:r>
            <a:r>
              <a:rPr lang="en-US" sz="1800" i="1" dirty="0" err="1"/>
              <a:t>Buschek</a:t>
            </a:r>
            <a:r>
              <a:rPr lang="en-US" sz="1800" i="1" dirty="0"/>
              <a:t>, D., ... &amp; </a:t>
            </a:r>
            <a:r>
              <a:rPr lang="en-US" sz="1800" i="1" dirty="0" err="1"/>
              <a:t>Bühner</a:t>
            </a:r>
            <a:r>
              <a:rPr lang="en-US" sz="1800" i="1" dirty="0"/>
              <a:t>, M. (2020). Predicting personality from patterns of behavior collected with smartphones. Proceedings of the National Academy of Sciences, 117(30), 17680-17687.</a:t>
            </a:r>
          </a:p>
          <a:p>
            <a:pPr marL="0" indent="0" algn="l">
              <a:buNone/>
            </a:pPr>
            <a:r>
              <a:rPr lang="en-US" sz="1800" dirty="0"/>
              <a:t>You find this article in the literature folder of the Teams room (Filename: </a:t>
            </a:r>
            <a:r>
              <a:rPr lang="en-US" sz="1800" dirty="0" err="1"/>
              <a:t>Stachl</a:t>
            </a:r>
            <a:r>
              <a:rPr lang="en-US" sz="1800" dirty="0"/>
              <a:t>, 2020 - PNAS…).</a:t>
            </a:r>
          </a:p>
          <a:p>
            <a:pPr marL="0" indent="0" algn="l">
              <a:buNone/>
            </a:pPr>
            <a:r>
              <a:rPr lang="en-US" sz="1800" dirty="0"/>
              <a:t>Note: The article is complex, full of psychological jargon, statistics etc. you are not supposed to understand it all and have an easy read. This is on purpose. We will go through the topic it is about slowly and understandably during our next lecture. However, try to spend some time with it, get a sense of how psychological research articles look like, try to orient yourself a bit in it and extract the main results. You do not have to send/submit anything – the purpose and my hope is that you start getting familiar with this research field and will later know better what to expect and how much time to need when reading up on some psychological findings - e.g., when preparing a social engineering based </a:t>
            </a:r>
            <a:r>
              <a:rPr lang="en-US" sz="1800" dirty="0" err="1"/>
              <a:t>pentest</a:t>
            </a:r>
            <a:r>
              <a:rPr lang="en-US" sz="1800" dirty="0"/>
              <a:t> built on psychological principles, or designing software solutions (training AIs) and trying to understand psychological models to optimize its use.</a:t>
            </a:r>
            <a:endParaRPr lang="de-DE" sz="1800" dirty="0"/>
          </a:p>
        </p:txBody>
      </p:sp>
      <p:grpSp>
        <p:nvGrpSpPr>
          <p:cNvPr id="4" name="Group 3">
            <a:extLst>
              <a:ext uri="{FF2B5EF4-FFF2-40B4-BE49-F238E27FC236}">
                <a16:creationId xmlns:a16="http://schemas.microsoft.com/office/drawing/2014/main" id="{E71BDC1E-AFDF-A9A1-815C-E26CB9D0B7E3}"/>
              </a:ext>
            </a:extLst>
          </p:cNvPr>
          <p:cNvGrpSpPr/>
          <p:nvPr/>
        </p:nvGrpSpPr>
        <p:grpSpPr>
          <a:xfrm>
            <a:off x="7936993" y="6252096"/>
            <a:ext cx="2591913" cy="481557"/>
            <a:chOff x="5179092" y="5483822"/>
            <a:chExt cx="3294001" cy="612000"/>
          </a:xfrm>
        </p:grpSpPr>
        <p:pic>
          <p:nvPicPr>
            <p:cNvPr id="5" name="Picture 4">
              <a:extLst>
                <a:ext uri="{FF2B5EF4-FFF2-40B4-BE49-F238E27FC236}">
                  <a16:creationId xmlns:a16="http://schemas.microsoft.com/office/drawing/2014/main" id="{C4B61027-3EEA-6A85-E2D2-B2D331B5DD5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6" name="Picture 5">
              <a:extLst>
                <a:ext uri="{FF2B5EF4-FFF2-40B4-BE49-F238E27FC236}">
                  <a16:creationId xmlns:a16="http://schemas.microsoft.com/office/drawing/2014/main" id="{A9CBA696-293E-BC81-1639-E4B29B6E4D9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48873970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MinionPro-Regular</vt:lpstr>
      <vt:lpstr>Office</vt:lpstr>
      <vt:lpstr>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 Sütterlin</dc:creator>
  <cp:lastModifiedBy>Ricardo Gregorio Lugo</cp:lastModifiedBy>
  <cp:revision>3</cp:revision>
  <dcterms:created xsi:type="dcterms:W3CDTF">2023-09-25T08:24:04Z</dcterms:created>
  <dcterms:modified xsi:type="dcterms:W3CDTF">2026-02-04T09:34:03Z</dcterms:modified>
</cp:coreProperties>
</file>