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87"/>
  </p:notesMasterIdLst>
  <p:sldIdLst>
    <p:sldId id="376" r:id="rId3"/>
    <p:sldId id="407" r:id="rId4"/>
    <p:sldId id="652" r:id="rId5"/>
    <p:sldId id="594" r:id="rId6"/>
    <p:sldId id="283" r:id="rId7"/>
    <p:sldId id="275" r:id="rId8"/>
    <p:sldId id="306" r:id="rId9"/>
    <p:sldId id="361" r:id="rId10"/>
    <p:sldId id="298" r:id="rId11"/>
    <p:sldId id="302" r:id="rId12"/>
    <p:sldId id="304" r:id="rId13"/>
    <p:sldId id="648" r:id="rId14"/>
    <p:sldId id="649" r:id="rId15"/>
    <p:sldId id="373" r:id="rId16"/>
    <p:sldId id="650" r:id="rId17"/>
    <p:sldId id="620" r:id="rId18"/>
    <p:sldId id="621" r:id="rId19"/>
    <p:sldId id="622" r:id="rId20"/>
    <p:sldId id="623" r:id="rId21"/>
    <p:sldId id="624" r:id="rId22"/>
    <p:sldId id="655" r:id="rId23"/>
    <p:sldId id="625" r:id="rId24"/>
    <p:sldId id="626" r:id="rId25"/>
    <p:sldId id="627" r:id="rId26"/>
    <p:sldId id="628" r:id="rId27"/>
    <p:sldId id="348" r:id="rId28"/>
    <p:sldId id="656" r:id="rId29"/>
    <p:sldId id="646" r:id="rId30"/>
    <p:sldId id="350" r:id="rId31"/>
    <p:sldId id="647" r:id="rId32"/>
    <p:sldId id="629" r:id="rId33"/>
    <p:sldId id="630" r:id="rId34"/>
    <p:sldId id="631" r:id="rId35"/>
    <p:sldId id="651" r:id="rId36"/>
    <p:sldId id="611" r:id="rId37"/>
    <p:sldId id="956" r:id="rId38"/>
    <p:sldId id="619" r:id="rId39"/>
    <p:sldId id="618" r:id="rId40"/>
    <p:sldId id="349" r:id="rId41"/>
    <p:sldId id="637" r:id="rId42"/>
    <p:sldId id="277" r:id="rId43"/>
    <p:sldId id="259" r:id="rId44"/>
    <p:sldId id="635" r:id="rId45"/>
    <p:sldId id="636" r:id="rId46"/>
    <p:sldId id="264" r:id="rId47"/>
    <p:sldId id="266" r:id="rId48"/>
    <p:sldId id="267" r:id="rId49"/>
    <p:sldId id="269" r:id="rId50"/>
    <p:sldId id="270" r:id="rId51"/>
    <p:sldId id="268" r:id="rId52"/>
    <p:sldId id="271" r:id="rId53"/>
    <p:sldId id="289" r:id="rId54"/>
    <p:sldId id="632" r:id="rId55"/>
    <p:sldId id="315" r:id="rId56"/>
    <p:sldId id="262" r:id="rId57"/>
    <p:sldId id="633" r:id="rId58"/>
    <p:sldId id="653" r:id="rId59"/>
    <p:sldId id="328" r:id="rId60"/>
    <p:sldId id="634" r:id="rId61"/>
    <p:sldId id="334" r:id="rId62"/>
    <p:sldId id="336" r:id="rId63"/>
    <p:sldId id="657" r:id="rId64"/>
    <p:sldId id="345" r:id="rId65"/>
    <p:sldId id="954" r:id="rId66"/>
    <p:sldId id="955" r:id="rId67"/>
    <p:sldId id="940" r:id="rId68"/>
    <p:sldId id="953" r:id="rId69"/>
    <p:sldId id="658" r:id="rId70"/>
    <p:sldId id="659" r:id="rId71"/>
    <p:sldId id="638" r:id="rId72"/>
    <p:sldId id="660" r:id="rId73"/>
    <p:sldId id="661" r:id="rId74"/>
    <p:sldId id="639" r:id="rId75"/>
    <p:sldId id="615" r:id="rId76"/>
    <p:sldId id="351" r:id="rId77"/>
    <p:sldId id="654" r:id="rId78"/>
    <p:sldId id="354" r:id="rId79"/>
    <p:sldId id="640" r:id="rId80"/>
    <p:sldId id="662" r:id="rId81"/>
    <p:sldId id="641" r:id="rId82"/>
    <p:sldId id="642" r:id="rId83"/>
    <p:sldId id="643" r:id="rId84"/>
    <p:sldId id="364" r:id="rId85"/>
    <p:sldId id="387" r:id="rId8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27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utm_source=chatgpt.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hristian_Streich#cite_note-Saviour_of_the_season:_Christian_Streich-3"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Christian_Streich#cite_note-Freiburg_pinning_their_hopes_on_a_low-key_firebrand-4"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Για τους προγραμματιστές λογισμικού, η ανασκόπηση αποκάλυψε το παρόμοιο ζήτημα με αυτό που σημείωσε η γνωστή δοκιμιογράφος του Διαδικτύου </a:t>
            </a:r>
            <a:r>
              <a:rPr lang="el" sz="1200" b="0" i="0" u="none" strike="noStrike" kern="1200">
                <a:solidFill>
                  <a:schemeClr val="tx1"/>
                </a:solidFill>
                <a:effectLst/>
                <a:latin typeface="+mn-lt"/>
                <a:ea typeface="+mn-ea"/>
                <a:cs typeface="+mn-cs"/>
                <a:hlinkClick r:id="rId3"/>
              </a:rPr>
              <a:t>Norton (2014)</a:t>
            </a:r>
            <a:r>
              <a:rPr lang="el" sz="1200" b="0" i="0" u="none" strike="noStrike" kern="1200">
                <a:solidFill>
                  <a:schemeClr val="tx1"/>
                </a:solidFill>
                <a:effectLst/>
                <a:latin typeface="+mn-lt"/>
                <a:ea typeface="+mn-ea"/>
                <a:cs typeface="+mn-cs"/>
              </a:rPr>
              <a:t> στο πολυδιαδεδομένο άρθρο γνώμης της για το The Message, ότι «Όλα είναι σπασμένα», καθώς υπάρχουν πρώτα βήματα υψηλού αντίκτυπου που μπορούν να γίνουν για να διευκολυνθεί η παραγωγή πιο ασφαλούς κώδικα για τους προγραμματιστές - διασφαλίζοντας ότι οι πλατφόρμες,  Τα εργαλεία και τα API που χρησιμοποιούν έχουν ασφαλείς προεπιλογές και ρυθμίσεις και αυτός ο κώδικας που αντιγράφεται συχνά ελέγχεται και γίνεται ασφαλής. Ο ENISA τόνισε επίσης ότι η δυνατότητα των εμπειρογνωμόνων σε θέματα ασφάλειας να γίνουν πιο προσιτοί και υποστηρικτικοί μπορεί να οδηγήσει σε μεγαλύτερη —και πιο κρίσιμη νωρίτερα— συνεργασία μεταξύ ασφάλειας και προσωπικού.</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Τονίζοντας εκ νέου αυτό που ανέφερε ο Ric σχετικά με την επίτευξη ισορροπίας σε έναν οργανισμό, αυτοί που διαχειρίζονται και εκπαιδεύουν</a:t>
            </a:r>
            <a:endParaRPr lang="nb-NO" b="0">
              <a:effectLst/>
            </a:endParaRPr>
          </a:p>
          <a:p>
            <a:pPr rtl="0"/>
            <a:r>
              <a:rPr lang="el" sz="1200" b="0" i="0" u="none" strike="noStrike" kern="1200" err="1">
                <a:solidFill>
                  <a:schemeClr val="tx1"/>
                </a:solidFill>
                <a:effectLst/>
                <a:latin typeface="+mn-lt"/>
                <a:ea typeface="+mn-ea"/>
                <a:cs typeface="+mn-cs"/>
              </a:rPr>
              <a:t>πρέπει να βεβαιωθείτε ότι τα προβλήματα που προκύπτουν με την ασφάλεια καταλήγουν στο σωστό γραφείο «βοήθειας» με άτομα που έχουν τις κατάλληλες δεξιότητες. Πρέπει να υπάρχουν σαφείς ρόλοι και ευθύνες με βάση τις δεξιότητες. Και όλο το προσωπικό, όχι μόνο εκείνοι όπως οι προγραμματιστές ή οι ειδικοί σε θέματα ασφάλειας, χρειάζονται χρόνο για να ενημερώνονται για τις απειλές και να ενημερώνουν τις δεξιότητές τους. Έτσι μπορούν να «μιλούν τη γλώσσα» και να μην αποθαρρύνονται από τον κυβερνο-ελιτισμό.</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Και τέλος - η κρίσιμη πτυχή για την καταγραφή των υπολοίπων, δηλαδή όλων των άλλων βασικών ανθρώπων στον οργανισμό σας. Η ραπτική είναι το κλειδί. Ένα μέγεθος δεν ταιριάζει σε όλους. Όπως δείξαμε, οι άνθρωποι πρέπει να αισθάνονται μια αίσθηση σχέσης.</a:t>
            </a:r>
            <a:endParaRPr lang="nb-NO" b="0">
              <a:effectLst/>
            </a:endParaRPr>
          </a:p>
          <a:p>
            <a:pPr rtl="0"/>
            <a:r>
              <a:rPr lang="el" sz="1200" b="0" i="0" u="none" strike="noStrike" kern="1200">
                <a:solidFill>
                  <a:schemeClr val="tx1"/>
                </a:solidFill>
                <a:effectLst/>
                <a:latin typeface="+mn-lt"/>
                <a:ea typeface="+mn-ea"/>
                <a:cs typeface="+mn-cs"/>
              </a:rPr>
              <a:t>Ο αντίπαλός σας προσαρμόζει τις επιθέσεις του, επομένως θα πρέπει να σκεφτείτε να κάνετε το ίδιο εάν θέλετε να αποφύγετε τον πόνο.</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062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Το άρθρο «Οι εταιρείες πρέπει να ξανασκεφτούν τι είναι η ηγεσία στον κυβερνοχώρο» από το Harvard Business Review τονίζει τον εξελισσόμενο ρόλο των Chief Information Security Officers (CISO) στο σημερινό ψηφιακό τοπίο. Παραδοσιακά, οι CISO έχουν επικεντρωθεί σε τεχνικές πτυχές της ασφάλειας στον κυβερνοχώρο, αλλά το άρθρο υποστηρίζει ότι πρέπει τώρα να υιοθετήσουν μια πιο στρατηγική και επιχειρηματική προσέγγιση.</a:t>
            </a:r>
          </a:p>
          <a:p>
            <a:r>
              <a:rPr lang="el"/>
              <a:t>Τα βασικά σημεία περιλαμβάνουν:</a:t>
            </a:r>
          </a:p>
          <a:p>
            <a:pPr>
              <a:buFont typeface="Arial" panose="020B0604020202020204" pitchFamily="34" charset="0"/>
              <a:buChar char="•"/>
            </a:pPr>
            <a:r>
              <a:rPr lang="el" b="1"/>
              <a:t>Στρατηγική ευθυγράμμιση</a:t>
            </a:r>
            <a:r>
              <a:rPr lang="el"/>
              <a:t>: Οι CISO θα πρέπει να ευθυγραμμίζουν τις πρωτοβουλίες κυβερνοασφάλειας με τους επιχειρηματικούς στόχους, διασφαλίζοντας ότι τα μέτρα ασφαλείας υποστηρίζουν και ενισχύουν τους γενικούς οργανωτικούς στόχους.</a:t>
            </a:r>
          </a:p>
          <a:p>
            <a:pPr>
              <a:buFont typeface="Arial" panose="020B0604020202020204" pitchFamily="34" charset="0"/>
              <a:buChar char="•"/>
            </a:pPr>
            <a:r>
              <a:rPr lang="el" b="1"/>
              <a:t>Διαχείριση κινδύνου</a:t>
            </a:r>
            <a:r>
              <a:rPr lang="el"/>
              <a:t>: Πέρα από τις τεχνικές άμυνες, οι CISO πρέπει να αξιολογούν και να διαχειρίζονται τους κινδύνους από επιχειρηματική σκοπιά, κατανοώντας τον πιθανό αντίκτυπο των απειλών στον κυβερνοχώρο στις λειτουργίες και τη φήμη.</a:t>
            </a:r>
          </a:p>
          <a:p>
            <a:pPr>
              <a:buFont typeface="Arial" panose="020B0604020202020204" pitchFamily="34" charset="0"/>
              <a:buChar char="•"/>
            </a:pPr>
            <a:r>
              <a:rPr lang="el" b="1"/>
              <a:t>Δεξιότητες επικοινωνίας</a:t>
            </a:r>
            <a:r>
              <a:rPr lang="el"/>
              <a:t>: Η αποτελεσματική επικοινωνία με την εκτελεστική ηγεσία και το διοικητικό συμβούλιο είναι ζωτικής σημασίας. Οι CISO πρέπει να διατυπώνουν ζητήματα κυβερνοασφάλειας με επιχειρηματικούς όρους για να διευκολύνουν τη λήψη τεκμηριωμένων αποφάσεων.</a:t>
            </a:r>
          </a:p>
          <a:p>
            <a:pPr>
              <a:buFont typeface="Arial" panose="020B0604020202020204" pitchFamily="34" charset="0"/>
              <a:buChar char="•"/>
            </a:pPr>
            <a:r>
              <a:rPr lang="el" b="1"/>
              <a:t>Ηγεσία και επιρροή</a:t>
            </a:r>
            <a:r>
              <a:rPr lang="el"/>
              <a:t>: Η οικοδόμηση μιας κουλτούρας με συνείδηση της ασφάλειας απαιτεί από τους CISO να ηγούνται διαλειτουργικών ομάδων και να επηρεάζουν τα ενδιαφερόμενα μέρη σε ολόκληρο τον οργανισμό.</a:t>
            </a:r>
          </a:p>
          <a:p>
            <a:r>
              <a:rPr lang="el"/>
              <a:t>Το άρθρο καταλήγει στο συμπέρασμα ότι καθώς οι απειλές στον κυβερνοχώρο γίνονται πιο εξελιγμένες, ο ρόλος του CISO πρέπει να εξελιχθεί ώστε να περιλαμβάνει ευρύτερες επιχειρηματικές ευθύνες, ενσωματώνοντας την ασφάλεια στον κυβερνοχώρο στον ιστό της οργανωτικής στρατηγικής και λειτουργιών.</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094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re είναι δέκα κανόνες του νόμου όπως ορίζονται από τον Sandemose, όλοι εκφράζουν παραλλαγές σε ένα μόνο θέμα και συνήθως αναφέρονται ως ομοιογενής μονάδα: </a:t>
            </a:r>
            <a:r>
              <a:rPr lang="el" i="1"/>
              <a:t>Δεν πρέπει να νομίζεις ότι είσαι κάποιος ξεχωριστός ή ότι είσαι καλύτερος από εμάς.</a:t>
            </a:r>
            <a:r>
              <a:rPr lang="el"/>
              <a:t> </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el"/>
              <a:t>Αν και προοριζόταν ως κριτική της κοινωνίας γενικά, το νόημα του Νόμου του Jante έχει μετατοπιστεί για να αναφέρεται στην προσωπική κριτική των ανθρώπων που θέλουν να ξεφύγουν από τις κοινωνικές τους ομάδες και να φτάσουν σε υψηλότερη θέση</a:t>
            </a:r>
            <a:endParaRPr lang="nb-NO"/>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253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https://www.isaca.org/resources/isaca-journal/issues/2019/volume-2/implementing-a-cybersecurity-culture</a:t>
            </a:r>
          </a:p>
          <a:p>
            <a:r>
              <a:rPr lang="el"/>
              <a:t>Το άρθρο του ISACA «Implementing a Cybersecurity Culture» τονίζει τη σημασία της καλλιέργειας μιας κουλτούρας κυβερνοασφάλειας εντός των οργανισμών για την ενίσχυση της ασφάλειας των πληροφοριών. Ορίζει την κουλτούρα κυβερνοασφάλειας ως τη συλλογική γνώση, τις πεποιθήσεις, τις αντιλήψεις, τις στάσεις, τις υποθέσεις, τους κανόνες και τις αξίες των ατόμων σχετικά με την ασφάλεια στον κυβερνοχώρο, που εκδηλώνονται στη συμπεριφορά τους με τις τεχνολογίες πληροφοριών. </a:t>
            </a:r>
            <a:r>
              <a:rPr lang="el">
                <a:hlinkClick r:id="rId3"/>
              </a:rPr>
              <a:t>ΙΣΑΚΑ</a:t>
            </a:r>
            <a:endParaRPr lang="en-GB"/>
          </a:p>
          <a:p>
            <a:r>
              <a:rPr lang="el"/>
              <a:t>Τα βασικά στοιχεία μιας ισχυρής κουλτούρας κυβερνοασφάλειας περιλαμβάνουν:</a:t>
            </a:r>
          </a:p>
          <a:p>
            <a:pPr>
              <a:buFont typeface="Arial" panose="020B0604020202020204" pitchFamily="34" charset="0"/>
              <a:buChar char="•"/>
            </a:pPr>
            <a:r>
              <a:rPr lang="el" b="1"/>
              <a:t>Εμπιστοσύνη</a:t>
            </a:r>
            <a:r>
              <a:rPr lang="el"/>
              <a:t>: Οικοδόμηση διαπροσωπικής εμπιστοσύνης μεταξύ των συναδέλφων για τη διευκόλυνση της ανοιχτής επικοινωνίας σχετικά με θέματα ασφάλειας.</a:t>
            </a:r>
          </a:p>
          <a:p>
            <a:pPr>
              <a:buFont typeface="Arial" panose="020B0604020202020204" pitchFamily="34" charset="0"/>
              <a:buChar char="•"/>
            </a:pPr>
            <a:r>
              <a:rPr lang="el" b="1"/>
              <a:t>Πληροφοριακά Συστήματα</a:t>
            </a:r>
            <a:r>
              <a:rPr lang="el"/>
              <a:t>: Εφαρμογή συστημάτων που μετατρέπουν αποτελεσματικά τα δεδομένα σε πληροφορίες που μπορούν να χρησιμοποιηθούν.</a:t>
            </a:r>
          </a:p>
          <a:p>
            <a:pPr>
              <a:buFont typeface="Arial" panose="020B0604020202020204" pitchFamily="34" charset="0"/>
              <a:buChar char="•"/>
            </a:pPr>
            <a:r>
              <a:rPr lang="el" b="1"/>
              <a:t>Επικοινωνία</a:t>
            </a:r>
            <a:r>
              <a:rPr lang="el"/>
              <a:t>: Ενθάρρυνση των ανθρώπινων αλληλεπιδράσεων που είναι απαραίτητες για τη μεταφορά γνώσης και την ευαισθητοποίηση σε θέματα ασφάλειας.</a:t>
            </a:r>
          </a:p>
          <a:p>
            <a:pPr>
              <a:buFont typeface="Arial" panose="020B0604020202020204" pitchFamily="34" charset="0"/>
              <a:buChar char="•"/>
            </a:pPr>
            <a:r>
              <a:rPr lang="el" b="1"/>
              <a:t>Οργανωτική δομή</a:t>
            </a:r>
            <a:r>
              <a:rPr lang="el"/>
              <a:t>: Σχεδιασμός δομών που προωθούν την ανταλλαγή γνώσεων και τη λογοδοσία στις πρακτικές ασφάλειας.</a:t>
            </a:r>
          </a:p>
          <a:p>
            <a:pPr>
              <a:buFont typeface="Arial" panose="020B0604020202020204" pitchFamily="34" charset="0"/>
              <a:buChar char="•"/>
            </a:pPr>
            <a:r>
              <a:rPr lang="el" b="1"/>
              <a:t>Συστήματα ανταμοιβής</a:t>
            </a:r>
            <a:r>
              <a:rPr lang="el"/>
              <a:t>: Δημιουργία μηχανισμών παρακίνησης για την ενθάρρυνση της τήρησης των πρωτοκόλλων ασφαλείας.</a:t>
            </a:r>
          </a:p>
          <a:p>
            <a:r>
              <a:rPr lang="el"/>
              <a:t>Το άρθρο υπογραμμίζει επίσης την ανάγκη για συνεχή έρευνα για τον αποτελεσματικό καθορισμό και μέτρηση της κουλτούρας κυβερνοασφάλειας, υποδηλώνοντας ότι αυτός ο τομέας παρουσιάζει ευκαιρίες για περαιτέρω μελέτη από μελετητές και επαγγελματίες.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60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1 Διαφορετικές δεξιότητες διαχείρισης που απαιτούνται από το επίπεδο του διευθυντή (Προσαρμογή από Daft, 2003; Χορός, 2011; Katz, 1974)</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A4DB9-0DBE-4B71-BCB6-EB44613F1D0F}" type="slidenum">
              <a:rPr kumimoji="0" lang="en-US" alt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2143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Εικόνα: Lee, Μ. Υ. (2007). </a:t>
            </a:r>
            <a:r>
              <a:rPr lang="el" sz="1200" b="0" i="1" u="none" strike="noStrike" kern="1200" err="1">
                <a:solidFill>
                  <a:schemeClr val="tx1"/>
                </a:solidFill>
                <a:effectLst/>
                <a:latin typeface="+mn-lt"/>
                <a:ea typeface="+mn-ea"/>
                <a:cs typeface="+mn-cs"/>
              </a:rPr>
              <a:t>Κατανόηση των αλλαγών στα νοητικά μοντέλα που σχετίζονται με την ομάδα και την εργασία και τις επιπτώσεις τους στην ομαδική και ατομική απόδοση</a:t>
            </a:r>
            <a:r>
              <a:rPr lang="el" sz="1200" b="0" i="0" u="none" strike="noStrike" kern="1200">
                <a:solidFill>
                  <a:schemeClr val="tx1"/>
                </a:solidFill>
                <a:effectLst/>
                <a:latin typeface="+mn-lt"/>
                <a:ea typeface="+mn-ea"/>
                <a:cs typeface="+mn-cs"/>
              </a:rPr>
              <a:t> (Διδακτορική διατριβή, The Florida State University).</a:t>
            </a:r>
            <a:endParaRPr lang="nb-NO" b="0">
              <a:effectLst/>
            </a:endParaRPr>
          </a:p>
          <a:p>
            <a:pPr rtl="0"/>
            <a:br>
              <a:rPr lang="nb-NO" b="0">
                <a:effectLst/>
              </a:rPr>
            </a:br>
            <a:r>
              <a:rPr lang="el" sz="1200" b="0" i="0" u="none" strike="noStrike" kern="1200" err="1">
                <a:solidFill>
                  <a:schemeClr val="tx1"/>
                </a:solidFill>
                <a:effectLst/>
                <a:latin typeface="+mn-lt"/>
                <a:ea typeface="+mn-ea"/>
                <a:cs typeface="+mn-cs"/>
              </a:rPr>
              <a:t>Lencioni, Ρ. Μ. (2002). Κάντε τις αξίες σας να σημαίνουν κάτι. </a:t>
            </a:r>
            <a:r>
              <a:rPr lang="el" sz="1200" b="0" i="1" u="none" strike="noStrike" kern="1200">
                <a:solidFill>
                  <a:schemeClr val="tx1"/>
                </a:solidFill>
                <a:effectLst/>
                <a:latin typeface="+mn-lt"/>
                <a:ea typeface="+mn-ea"/>
                <a:cs typeface="+mn-cs"/>
              </a:rPr>
              <a:t>Επιχειρηματική επιθεώρηση του Χάρβαρντ</a:t>
            </a:r>
            <a:r>
              <a:rPr lang="el" sz="1200" b="0" i="0" u="none" strike="noStrike" kern="1200">
                <a:solidFill>
                  <a:schemeClr val="tx1"/>
                </a:solidFill>
                <a:effectLst/>
                <a:latin typeface="+mn-lt"/>
                <a:ea typeface="+mn-ea"/>
                <a:cs typeface="+mn-cs"/>
              </a:rPr>
              <a:t>, </a:t>
            </a:r>
            <a:r>
              <a:rPr lang="el" sz="1200" b="0" i="1" u="none" strike="noStrike" kern="1200">
                <a:solidFill>
                  <a:schemeClr val="tx1"/>
                </a:solidFill>
                <a:effectLst/>
                <a:latin typeface="+mn-lt"/>
                <a:ea typeface="+mn-ea"/>
                <a:cs typeface="+mn-cs"/>
              </a:rPr>
              <a:t>80</a:t>
            </a:r>
            <a:r>
              <a:rPr lang="el" sz="1200" b="0" i="0" u="none" strike="noStrike" kern="1200">
                <a:solidFill>
                  <a:schemeClr val="tx1"/>
                </a:solidFill>
                <a:effectLst/>
                <a:latin typeface="+mn-lt"/>
                <a:ea typeface="+mn-ea"/>
                <a:cs typeface="+mn-cs"/>
              </a:rPr>
              <a:t>(7), 113-117.</a:t>
            </a:r>
            <a:endParaRPr lang="nb-NO" b="0">
              <a:effectLst/>
            </a:endParaRPr>
          </a:p>
          <a:p>
            <a:pPr rtl="0"/>
            <a:r>
              <a:rPr lang="el" sz="1200" b="0" i="0" u="none" strike="noStrike" kern="1200">
                <a:solidFill>
                  <a:schemeClr val="tx1"/>
                </a:solidFill>
                <a:effectLst/>
                <a:latin typeface="+mn-lt"/>
                <a:ea typeface="+mn-ea"/>
                <a:cs typeface="+mn-cs"/>
              </a:rPr>
              <a:t>Οι εταιρείες θα πρέπει να καθιερώσουν ορισμένους βασικούς ορισμούς για να διασφαλίσουν ότι οι άνθρωποι γνωρίζουν για τι πράγμα μιλάνε και τι προσπαθούν να επιτύχουν. Οργανώστε τις αξίες σε τέσσερις κατηγορίες.</a:t>
            </a:r>
            <a:endParaRPr lang="nb-NO" b="0">
              <a:effectLst/>
            </a:endParaRPr>
          </a:p>
          <a:p>
            <a:pPr rtl="0"/>
            <a:r>
              <a:rPr lang="el" sz="1200" b="0" i="1" u="none" strike="noStrike" kern="1200" err="1">
                <a:solidFill>
                  <a:schemeClr val="tx1"/>
                </a:solidFill>
                <a:effectLst/>
                <a:latin typeface="+mn-lt"/>
                <a:ea typeface="+mn-ea"/>
                <a:cs typeface="+mn-cs"/>
              </a:rPr>
              <a:t>Οι βασικές αξίες</a:t>
            </a:r>
            <a:r>
              <a:rPr lang="el" sz="1200" b="0" i="0" u="none" strike="noStrike" kern="1200">
                <a:solidFill>
                  <a:schemeClr val="tx1"/>
                </a:solidFill>
                <a:effectLst/>
                <a:latin typeface="+mn-lt"/>
                <a:ea typeface="+mn-ea"/>
                <a:cs typeface="+mn-cs"/>
              </a:rPr>
              <a:t> είναι οι βαθιά ριζωμένες αρχές που καθοδηγούν όλες τις ενέργειες μιας εταιρείας και χρησιμεύουν ως πολιτιστικοί ακρογωνιαίοι λίθοι της και δεν μπορούν ποτέ να τεθούν σε κίνδυνο, είτε για ευκολία είτε για βραχυπρόθεσμο οικονομικό όφελος. </a:t>
            </a:r>
            <a:endParaRPr lang="nb-NO" b="0">
              <a:effectLst/>
            </a:endParaRPr>
          </a:p>
          <a:p>
            <a:pPr rtl="0"/>
            <a:r>
              <a:rPr lang="el" sz="1200" b="0" i="1" u="none" strike="noStrike" kern="1200" err="1">
                <a:solidFill>
                  <a:schemeClr val="tx1"/>
                </a:solidFill>
                <a:effectLst/>
                <a:latin typeface="+mn-lt"/>
                <a:ea typeface="+mn-ea"/>
                <a:cs typeface="+mn-cs"/>
              </a:rPr>
              <a:t>Οι φιλόδοξες αξίες</a:t>
            </a:r>
            <a:r>
              <a:rPr lang="el" sz="1200" b="0" i="0" u="none" strike="noStrike" kern="1200">
                <a:solidFill>
                  <a:schemeClr val="tx1"/>
                </a:solidFill>
                <a:effectLst/>
                <a:latin typeface="+mn-lt"/>
                <a:ea typeface="+mn-ea"/>
                <a:cs typeface="+mn-cs"/>
              </a:rPr>
              <a:t> είναι αυτές που χρειάζεται μια εταιρεία για να πετύχει στο μέλλον αλλά επί του παρόντος στερείται. Μια εταιρεία μπορεί να χρειαστεί να αναπτύξει μια νέα αξία για να υποστηρίξει μια νέα στρατηγική ή να ανταποκριθεί στις απαιτήσεις μιας μεταβαλλόμενης αγοράς ή κλάδου. Πρέπει να διαχειρίζονται προσεκτικά για να διασφαλιστεί ότι δεν αραιώνουν τον πυρήνα</a:t>
            </a:r>
            <a:endParaRPr lang="nb-NO" b="0">
              <a:effectLst/>
            </a:endParaRPr>
          </a:p>
          <a:p>
            <a:pPr rtl="0"/>
            <a:r>
              <a:rPr lang="el" sz="1200" b="0" i="1" u="none" strike="noStrike" kern="1200" err="1">
                <a:solidFill>
                  <a:schemeClr val="tx1"/>
                </a:solidFill>
                <a:effectLst/>
                <a:latin typeface="+mn-lt"/>
                <a:ea typeface="+mn-ea"/>
                <a:cs typeface="+mn-cs"/>
              </a:rPr>
              <a:t>Οι αξίες άδειας παιχνιδιού</a:t>
            </a:r>
            <a:r>
              <a:rPr lang="el" sz="1200" b="0" i="0" u="none" strike="noStrike" kern="1200">
                <a:solidFill>
                  <a:schemeClr val="tx1"/>
                </a:solidFill>
                <a:effectLst/>
                <a:latin typeface="+mn-lt"/>
                <a:ea typeface="+mn-ea"/>
                <a:cs typeface="+mn-cs"/>
              </a:rPr>
              <a:t> αντικατοπτρίζουν απλώς τα ελάχιστα πρότυπα συμπεριφοράς και κοινωνικής συμπεριφοράς που απαιτούνται από κάθε εργαζόμενο. </a:t>
            </a:r>
            <a:endParaRPr lang="nb-NO" b="0">
              <a:effectLst/>
            </a:endParaRPr>
          </a:p>
          <a:p>
            <a:pPr rtl="0"/>
            <a:r>
              <a:rPr lang="el" sz="1200" b="0" i="1" u="none" strike="noStrike" kern="1200" err="1">
                <a:solidFill>
                  <a:schemeClr val="tx1"/>
                </a:solidFill>
                <a:effectLst/>
                <a:latin typeface="+mn-lt"/>
                <a:ea typeface="+mn-ea"/>
                <a:cs typeface="+mn-cs"/>
              </a:rPr>
              <a:t>Οι τυχαίες αξίες</a:t>
            </a:r>
            <a:r>
              <a:rPr lang="el" sz="1200" b="0" i="0" u="none" strike="noStrike" kern="1200">
                <a:solidFill>
                  <a:schemeClr val="tx1"/>
                </a:solidFill>
                <a:effectLst/>
                <a:latin typeface="+mn-lt"/>
                <a:ea typeface="+mn-ea"/>
                <a:cs typeface="+mn-cs"/>
              </a:rPr>
              <a:t> προκύπτουν αυθόρμητα χωρίς να καλλιεργούνται από την ηγεσία και επικρατούν με την πάροδο του χρόνου. Συνήθως αντικατοπτρίζουν τα κοινά ενδιαφέροντα ή τις προσωπικότητες των εργαζομένων του οργανισμού. Οι τυχαίες αξίες μπορεί να είναι καλές για μια εταιρεία, όπως όταν δημιουργούν μια ατμόσφαιρα συμμετοχικότητας. Αλλά μπορεί επίσης να είναι αρνητικές δυνάμεις, όπως η αντιμετώπιση της CS ως κάτι που πρέπει να γίνει</a:t>
            </a:r>
            <a:endParaRPr lang="nb-NO" b="0">
              <a:effectLst/>
            </a:endParaRPr>
          </a:p>
          <a:p>
            <a:pPr rtl="0"/>
            <a:br>
              <a:rPr lang="nb-NO" b="0">
                <a:effectLst/>
              </a:rPr>
            </a:b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51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br>
              <a:rPr lang="nb-NO" b="0">
                <a:effectLst/>
              </a:rPr>
            </a:br>
            <a:r>
              <a:rPr lang="el" sz="1200" b="0" i="0" u="none" strike="noStrike" kern="1200">
                <a:solidFill>
                  <a:schemeClr val="tx1"/>
                </a:solidFill>
                <a:effectLst/>
                <a:latin typeface="+mn-lt"/>
                <a:ea typeface="+mn-ea"/>
                <a:cs typeface="+mn-cs"/>
              </a:rPr>
              <a:t>Chen, Υ., Ramamurthy, Κ., &amp; Wen, K. W. (2012). Συμμόρφωση με την πολιτική ασφάλειας πληροφοριών των οργανισμών: Προσέγγιση ραβδιού ή καρότου;. </a:t>
            </a:r>
            <a:r>
              <a:rPr lang="el" sz="1200" b="0" i="1" u="none" strike="noStrike" kern="1200">
                <a:solidFill>
                  <a:schemeClr val="tx1"/>
                </a:solidFill>
                <a:effectLst/>
                <a:latin typeface="+mn-lt"/>
                <a:ea typeface="+mn-ea"/>
                <a:cs typeface="+mn-cs"/>
              </a:rPr>
              <a:t>Εφημερίδα των Πληροφοριακών Συστημάτων Διαχείρισης</a:t>
            </a:r>
            <a:r>
              <a:rPr lang="el" sz="1200" b="0" i="0" u="none" strike="noStrike" kern="1200">
                <a:solidFill>
                  <a:schemeClr val="tx1"/>
                </a:solidFill>
                <a:effectLst/>
                <a:latin typeface="+mn-lt"/>
                <a:ea typeface="+mn-ea"/>
                <a:cs typeface="+mn-cs"/>
              </a:rPr>
              <a:t>, </a:t>
            </a:r>
            <a:r>
              <a:rPr lang="el" sz="1200" b="0" i="1" u="none" strike="noStrike" kern="1200">
                <a:solidFill>
                  <a:schemeClr val="tx1"/>
                </a:solidFill>
                <a:effectLst/>
                <a:latin typeface="+mn-lt"/>
                <a:ea typeface="+mn-ea"/>
                <a:cs typeface="+mn-cs"/>
              </a:rPr>
              <a:t>29</a:t>
            </a:r>
            <a:r>
              <a:rPr lang="el" sz="1200" b="0" i="0" u="none" strike="noStrike" kern="1200">
                <a:solidFill>
                  <a:schemeClr val="tx1"/>
                </a:solidFill>
                <a:effectLst/>
                <a:latin typeface="+mn-lt"/>
                <a:ea typeface="+mn-ea"/>
                <a:cs typeface="+mn-cs"/>
              </a:rPr>
              <a:t>(3), 157-188.</a:t>
            </a:r>
            <a:endParaRPr lang="nb-NO" b="0">
              <a:effectLst/>
            </a:endParaRPr>
          </a:p>
          <a:p>
            <a:pPr rtl="0"/>
            <a:br>
              <a:rPr lang="nb-NO" b="0">
                <a:effectLst/>
              </a:rPr>
            </a:br>
            <a:r>
              <a:rPr lang="el" sz="1200" b="0" i="0" u="none" strike="noStrike" kern="1200" err="1">
                <a:solidFill>
                  <a:schemeClr val="tx1"/>
                </a:solidFill>
                <a:effectLst/>
                <a:latin typeface="+mn-lt"/>
                <a:ea typeface="+mn-ea"/>
                <a:cs typeface="+mn-cs"/>
              </a:rPr>
              <a:t>Οι βασικές και οι φιλόδοξες αξίες θα οδηγήσουν σε μεγαλύτερη συμμόρφωση, ενώ οι τιμές άδειας παιχνιδιού και τυχαίες τιμές θα οδηγήσουν σε μεγαλύτερη συμμόρφωση - ο ENISA</a:t>
            </a:r>
            <a:endParaRPr lang="nb-NO" b="0">
              <a:effectLst/>
            </a:endParaRPr>
          </a:p>
          <a:p>
            <a:br>
              <a:rPr lang="nb-NO" b="0">
                <a:effectLst/>
              </a:rPr>
            </a:b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36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r>
              <a:rPr lang="el" sz="1200" b="0" i="1" u="none" strike="noStrike" kern="1200" err="1">
                <a:solidFill>
                  <a:schemeClr val="tx1"/>
                </a:solidFill>
                <a:effectLst/>
                <a:latin typeface="+mn-lt"/>
                <a:ea typeface="+mn-ea"/>
                <a:cs typeface="+mn-cs"/>
              </a:rPr>
              <a:t>Οι βασικές αξίες</a:t>
            </a:r>
            <a:r>
              <a:rPr lang="el" sz="1200" b="0" i="0" u="none" strike="noStrike" kern="1200">
                <a:solidFill>
                  <a:schemeClr val="tx1"/>
                </a:solidFill>
                <a:effectLst/>
                <a:latin typeface="+mn-lt"/>
                <a:ea typeface="+mn-ea"/>
                <a:cs typeface="+mn-cs"/>
              </a:rPr>
              <a:t> είναι οι βαθιά ριζωμένες αρχές που καθοδηγούν όλες τις ενέργειες μιας εταιρείας και χρησιμεύουν ως πολιτιστικοί ακρογωνιαίοι λίθοι της και δεν μπορούν ποτέ να τεθούν σε κίνδυνο, είτε για ευκολία είτε για βραχυπρόθεσμο οικονομικό όφελος. </a:t>
            </a:r>
          </a:p>
          <a:p>
            <a:pPr marL="171450" indent="-171450" rtl="0" fontAlgn="base">
              <a:buFont typeface="Arial" charset="0"/>
              <a:buChar char="•"/>
            </a:pPr>
            <a:r>
              <a:rPr lang="el" sz="1200" b="0" i="1" u="none" strike="noStrike" kern="1200" err="1">
                <a:solidFill>
                  <a:schemeClr val="tx1"/>
                </a:solidFill>
                <a:effectLst/>
                <a:latin typeface="+mn-lt"/>
                <a:ea typeface="+mn-ea"/>
                <a:cs typeface="+mn-cs"/>
              </a:rPr>
              <a:t>Οι φιλόδοξες αξίες</a:t>
            </a:r>
            <a:r>
              <a:rPr lang="el" sz="1200" b="0" i="0" u="none" strike="noStrike" kern="1200">
                <a:solidFill>
                  <a:schemeClr val="tx1"/>
                </a:solidFill>
                <a:effectLst/>
                <a:latin typeface="+mn-lt"/>
                <a:ea typeface="+mn-ea"/>
                <a:cs typeface="+mn-cs"/>
              </a:rPr>
              <a:t> είναι αυτές που χρειάζεται μια εταιρεία για να πετύχει στο μέλλον αλλά επί του παρόντος στερείται. </a:t>
            </a:r>
          </a:p>
          <a:p>
            <a:pPr marL="171450" indent="-171450" rtl="0" fontAlgn="base">
              <a:buFont typeface="Arial" charset="0"/>
              <a:buChar char="•"/>
            </a:pPr>
            <a:r>
              <a:rPr lang="el" sz="1200" b="0" i="1" u="none" strike="noStrike" kern="1200" err="1">
                <a:solidFill>
                  <a:schemeClr val="tx1"/>
                </a:solidFill>
                <a:effectLst/>
                <a:latin typeface="+mn-lt"/>
                <a:ea typeface="+mn-ea"/>
                <a:cs typeface="+mn-cs"/>
              </a:rPr>
              <a:t>Οι αξίες άδειας παιχνιδιού</a:t>
            </a:r>
            <a:r>
              <a:rPr lang="el" sz="1200" b="0" i="0" u="none" strike="noStrike" kern="1200">
                <a:solidFill>
                  <a:schemeClr val="tx1"/>
                </a:solidFill>
                <a:effectLst/>
                <a:latin typeface="+mn-lt"/>
                <a:ea typeface="+mn-ea"/>
                <a:cs typeface="+mn-cs"/>
              </a:rPr>
              <a:t> αντικατοπτρίζουν απλώς τα ελάχιστα πρότυπα συμπεριφοράς και κοινωνικής συμπεριφοράς που απαιτούνται από κάθε εργαζόμενο. </a:t>
            </a:r>
          </a:p>
          <a:p>
            <a:pPr marL="171450" indent="-171450" rtl="0" fontAlgn="base">
              <a:buFont typeface="Arial" charset="0"/>
              <a:buChar char="•"/>
            </a:pPr>
            <a:r>
              <a:rPr lang="el" sz="1200" b="0" i="1" u="none" strike="noStrike" kern="1200" err="1">
                <a:solidFill>
                  <a:schemeClr val="tx1"/>
                </a:solidFill>
                <a:effectLst/>
                <a:latin typeface="+mn-lt"/>
                <a:ea typeface="+mn-ea"/>
                <a:cs typeface="+mn-cs"/>
              </a:rPr>
              <a:t>Οι τυχαίες αξίες</a:t>
            </a:r>
            <a:r>
              <a:rPr lang="el" sz="1200" b="0" i="0" u="none" strike="noStrike" kern="1200">
                <a:solidFill>
                  <a:schemeClr val="tx1"/>
                </a:solidFill>
                <a:effectLst/>
                <a:latin typeface="+mn-lt"/>
                <a:ea typeface="+mn-ea"/>
                <a:cs typeface="+mn-cs"/>
              </a:rPr>
              <a:t> προκύπτουν αυθόρμητα χωρίς να καλλιεργούνται από την ηγεσία και επικρατούν με την πάροδο του χρόνου.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7185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Σήραγγα προσοχής (ή: στένωση προσοχής)</a:t>
            </a:r>
          </a:p>
          <a:p>
            <a:pPr lvl="1"/>
            <a:r>
              <a:rPr lang="el" sz="2100"/>
              <a:t>Η προσοχή δεν μπορεί να διαιρεθεί.</a:t>
            </a:r>
          </a:p>
          <a:p>
            <a:pPr lvl="1"/>
            <a:r>
              <a:rPr lang="el" sz="2100" err="1"/>
              <a:t>Κολλήστε σε συγκεκριμένες λειτουργίες και απορρίψτε κατά λάθος τη σάρωση.</a:t>
            </a:r>
          </a:p>
          <a:p>
            <a:pPr lvl="1"/>
            <a:r>
              <a:rPr lang="el" sz="2100" err="1"/>
              <a:t>Προσοχή στον γορίλα. </a:t>
            </a:r>
          </a:p>
          <a:p>
            <a:r>
              <a:rPr lang="el"/>
              <a:t>Απαιτούμενη παγίδα μνήμης</a:t>
            </a:r>
            <a:endParaRPr lang="de-DE"/>
          </a:p>
          <a:p>
            <a:pPr lvl="1"/>
            <a:r>
              <a:rPr lang="el" sz="2100"/>
              <a:t>Υπερφόρτωση μνήμης εργασίας.</a:t>
            </a:r>
          </a:p>
          <a:p>
            <a:pPr lvl="1"/>
            <a:r>
              <a:rPr lang="el" sz="2100"/>
              <a:t>Ιδιαίτερα ακουστικές πληροφορίες.</a:t>
            </a:r>
          </a:p>
          <a:p>
            <a:r>
              <a:rPr lang="el"/>
              <a:t>Στρεσογόνοι παράγοντες</a:t>
            </a:r>
          </a:p>
          <a:p>
            <a:pPr lvl="1"/>
            <a:r>
              <a:rPr lang="el" sz="2000"/>
              <a:t>Φόρτος εργασίας, άγχος, κόπωση κ.λπ.</a:t>
            </a:r>
          </a:p>
          <a:p>
            <a:pPr lvl="1"/>
            <a:r>
              <a:rPr lang="el" sz="2000"/>
              <a:t>Πίεση χρόνου, αβεβαιότητα κ.λπ.</a:t>
            </a:r>
          </a:p>
          <a:p>
            <a:pPr lvl="1"/>
            <a:r>
              <a:rPr lang="el" sz="2000"/>
              <a:t>Περιορίζει το SA μέσω του περιορισμού του WMC και της επιβράδυνσης της επεξεργασίας πληροφοριών, της πιθανότερης σήραγγας προσοχής, της αποδιοργανωμένης σάρωσης για στοιχεία και της λιγότερης προσοχής σε περιφερειακές ενδείξεις.</a:t>
            </a:r>
          </a:p>
          <a:p>
            <a:r>
              <a:rPr lang="el"/>
              <a:t>Υπερφόρτωση δεδομένων</a:t>
            </a:r>
            <a:endParaRPr lang="de-DE"/>
          </a:p>
          <a:p>
            <a:pPr lvl="1"/>
            <a:r>
              <a:rPr lang="el"/>
              <a:t>Όγκος και ρυθμός μεταβολής</a:t>
            </a:r>
            <a:endParaRPr lang="de-DE"/>
          </a:p>
          <a:p>
            <a:pPr lvl="1"/>
            <a:r>
              <a:rPr lang="el"/>
              <a:t>Περιορισμένη ζώνη ανθρώπινων αισθητηριακών μηχανισμών και μηχανισμών επεξεργασίας πληροφοριών.</a:t>
            </a:r>
          </a:p>
          <a:p>
            <a:pPr lvl="1"/>
            <a:r>
              <a:rPr lang="el"/>
              <a:t>Ο ρυθμός ροής δεδομένων μπορεί να βελτιωθεί σημαντικά με εργονομικές διεπαφές χρήστη</a:t>
            </a:r>
            <a:endParaRPr lang="de-DE"/>
          </a:p>
          <a:p>
            <a:r>
              <a:rPr lang="el" err="1"/>
              <a:t>Άστοχη εξέχουσα θέση</a:t>
            </a:r>
            <a:endParaRPr lang="de-DE"/>
          </a:p>
          <a:p>
            <a:pPr lvl="1"/>
            <a:r>
              <a:rPr lang="el" err="1"/>
              <a:t>Ορισμένα χαρακτηριστικά (μέγεθος, σχήμα, κίνηση, φώτα που αναβοσβήνουν, θόρυβος) έχουν προτεραιότητα στην αισθητηριακή επεξεργασία και την επεξεργασία προσοχής</a:t>
            </a:r>
            <a:endParaRPr lang="de-DE"/>
          </a:p>
          <a:p>
            <a:pPr lvl="1"/>
            <a:r>
              <a:rPr lang="el" err="1"/>
              <a:t>Η υπερβολική ή ακατάλληλη χρήση υποβαθμίζει την SA σε άλλες πληροφορίες</a:t>
            </a:r>
            <a:endParaRPr lang="de-DE"/>
          </a:p>
          <a:p>
            <a:r>
              <a:rPr lang="el" err="1"/>
              <a:t>Λανθασμένα νοητικά μοντέλα</a:t>
            </a:r>
            <a:endParaRPr lang="de-DE"/>
          </a:p>
          <a:p>
            <a:pPr lvl="1"/>
            <a:r>
              <a:rPr lang="el"/>
              <a:t>"Σφάλμα αναπαράστασης"</a:t>
            </a:r>
          </a:p>
          <a:p>
            <a:pPr lvl="1"/>
            <a:r>
              <a:rPr lang="el"/>
              <a:t>Εφαρμόζεται ένα λάθος νοητικό μοντέλο</a:t>
            </a:r>
            <a:endParaRPr lang="de-DE"/>
          </a:p>
          <a:p>
            <a:r>
              <a:rPr lang="el"/>
              <a:t>Σύνδρομο εκτός βρόχου</a:t>
            </a:r>
            <a:endParaRPr lang="de-DE"/>
          </a:p>
          <a:p>
            <a:pPr lvl="1"/>
            <a:r>
              <a:rPr lang="el"/>
              <a:t>Η αυτοματοποίηση μπορεί να εξαλείψει τον υπερβολικό φόρτο εργασίας, αλλά μπορεί επίσης να μειώσει την SA θέτοντας τους ανθρώπους εκτός κύκλου. </a:t>
            </a:r>
          </a:p>
          <a:p>
            <a:pPr lvl="1"/>
            <a:r>
              <a:rPr lang="el"/>
              <a:t>«χρόνος ανάληψης» όταν η αυτοματοποίηση αποτυγχάνει ή δεν είναι εξοπλισμένη για να χειριστεί μια κατάσταση</a:t>
            </a:r>
            <a:endParaRPr lang="de-DE"/>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70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68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Ενδυνάμωση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
              <a:t>Υπάρχει μια </a:t>
            </a:r>
            <a:r>
              <a:rPr lang="el" i="1"/>
              <a:t>διαδικασία επιβάρυνσης</a:t>
            </a:r>
            <a:r>
              <a:rPr lang="el"/>
              <a:t> κατά την οποία συγκεκριμένες ενδυναμωτικές συμπεριφορές του ηγέτη αυξάνουν την ένταση που προκαλείται από την εργασία των οπαδών, η οποία με τη σειρά της μειώνει τη θετική επίδραση της ενδυνάμωσης της ηγεσίας στην απόδοση του εργασιακού ρόλου των οπαδών. Τα αποτελέσματα υποστηρίζουν γενικά αυτές τις αντικρουόμενες έννοιες, υποδηλώνοντας ότι υπάρχουν δύο όψεις, η ενδυνάμωση της ηγεσίας. Συζητούνται επίσης οι επιπτώσεις για μελλοντική έρευνα και επαγγελματική πρακτική στην ενδυνάμωση της ηγεσίας.</a:t>
            </a:r>
            <a:endParaRPr lang="nb-NO" b="1"/>
          </a:p>
          <a:p>
            <a:endParaRPr lang="nb-NO"/>
          </a:p>
          <a:p>
            <a:r>
              <a:rPr lang="el"/>
              <a:t>Μετασχηματιστική Ηγεσία: Hannah, S. T., Schaubroeck, J. M., &amp; Peng, A. C. (2016). Μετασχηματισμός της εσωτερίκευσης της αξίας των οπαδών και της αυτοαποτελεσματικότητας του ρόλου: Διπλές διαδικασίες που προάγουν την απόδοση και την επιβολή κανόνων από ομοτίμους. Εφημερίδα της Εφαρμοσμένης Ψυχολογίας, 101(2), 252.</a:t>
            </a:r>
          </a:p>
          <a:p>
            <a:br>
              <a:rPr lang="en-US"/>
            </a:br>
            <a:r>
              <a:rPr lang="el"/>
              <a:t>Υπάρχουν 4 στοιχεία για τη μετασχηματιστική ηγεσία τα 4 I: Bass. (1999) Δύο δεκαετίες έρευνας και ανάπτυξης στη μετασχηματιστική ηγεσία. Ευρωπαϊκό Περιοδικό Εργασίας και Οργανωτικής Ψυχολογίας</a:t>
            </a:r>
          </a:p>
          <a:p>
            <a:r>
              <a:rPr lang="el"/>
              <a:t>Εξιδανικευμένη επιρροή (II) – ο ηγέτης χρησιμεύει ως ιδανικό πρότυπο για τους οπαδούς. ενσωματώνει τις ιδιότητες που θέλει στην ομάδα του. Σε αυτή την περίπτωση, οι ακόλουθοι βλέπουν τον ηγέτη ως πρότυπο προς μίμηση. Για τους οπαδούς, είναι εύκολο να πιστέψουν και να εμπιστευτούν έναν μετασχηματιστικό ηγέτη.</a:t>
            </a:r>
          </a:p>
          <a:p>
            <a:r>
              <a:rPr lang="el"/>
              <a:t>Inspirational Motivation (IM) – Οι μετασχηματιστικοί ηγέτες έχουν την ικανότητα να εμπνέουν και να παρακινούν τους οπαδούς έχοντας ένα όραμα και παρουσιάζοντας αυτό το όραμα. Σε συνδυασμό, αυτά τα δύο πρώτα I είναι αυτά που συνιστούν την παραγωγικότητα του μετασχηματιστικού ηγέτη. Ένας μετασχηματιστικός ηγέτης καταφέρνει να εμπνεύσει τους οπαδούς εύκολα με σαφήνεια..</a:t>
            </a:r>
          </a:p>
          <a:p>
            <a:r>
              <a:rPr lang="el"/>
              <a:t>Εξατομικευμένη εξέταση (IC) – Οι μετασχηματιστικοί ηγέτες επιδεικνύουν γνήσιο ενδιαφέρον για τις ανάγκες και τα συναισθήματα των οπαδών και τους βοηθούν να αυτοπραγματωθούν. Αυτή η προσωπική προσοχή σε κάθε οπαδό βοηθά στην ανάπτυξη εμπιστοσύνης μεταξύ των μελών του οργανισμού και των προσώπων εξουσίας τους.</a:t>
            </a:r>
          </a:p>
          <a:p>
            <a:r>
              <a:rPr lang="el"/>
              <a:t>Διανοητική διέγερση (IS) – ο ηγέτης προκαλεί τους οπαδούς να είναι καινοτόμοι και δημιουργικοί, ενθαρρύνουν τους οπαδούς τους να αμφισβητήσουν το status quo, προκαλούν συνεχώς τους οπαδούς σε υψηλότερα επίπεδα απόδοσης</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252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l" altLang="el-GR"/>
              <a:t>Υπάρχει ένα σύνολο χαρακτηριστικών </a:t>
            </a:r>
            <a:br>
              <a:rPr lang="en-GB" altLang="el-GR"/>
            </a:br>
            <a:r>
              <a:rPr lang="el" altLang="el-GR"/>
              <a:t>που καθορίζουν έναν καλό ηγέτη;</a:t>
            </a:r>
          </a:p>
          <a:p>
            <a:pPr lvl="1" eaLnBrk="1" hangingPunct="1"/>
            <a:r>
              <a:rPr lang="el" altLang="el-GR"/>
              <a:t>Προσωπικότητα;</a:t>
            </a:r>
          </a:p>
          <a:p>
            <a:pPr lvl="1" eaLnBrk="1" hangingPunct="1"/>
            <a:r>
              <a:rPr lang="el" altLang="el-GR"/>
              <a:t>Κυριαρχία και προσωπική παρουσία;</a:t>
            </a:r>
          </a:p>
          <a:p>
            <a:pPr lvl="1" eaLnBrk="1" hangingPunct="1"/>
            <a:r>
              <a:rPr lang="el" altLang="el-GR"/>
              <a:t>Χάρισμα;</a:t>
            </a:r>
          </a:p>
          <a:p>
            <a:pPr lvl="1" eaLnBrk="1" hangingPunct="1"/>
            <a:r>
              <a:rPr lang="el" altLang="el-GR"/>
              <a:t>Αυτοπεποίθηση;</a:t>
            </a:r>
          </a:p>
          <a:p>
            <a:pPr lvl="1" eaLnBrk="1" hangingPunct="1"/>
            <a:r>
              <a:rPr lang="el" altLang="el-GR"/>
              <a:t>Επίτευγμα?</a:t>
            </a:r>
          </a:p>
          <a:p>
            <a:pPr lvl="1" eaLnBrk="1" hangingPunct="1"/>
            <a:r>
              <a:rPr lang="el" altLang="el-GR"/>
              <a:t>Ικανότητα διατύπωσης ενός σαφούς οράματος;</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564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p:spPr>
        <p:txBody>
          <a:bodyPr/>
          <a:lstStyle/>
          <a:p>
            <a:pPr>
              <a:spcBef>
                <a:spcPct val="0"/>
              </a:spcBef>
            </a:pPr>
            <a:r>
              <a:rPr lang="el">
                <a:latin typeface="Verdana" pitchFamily="34" charset="0"/>
                <a:cs typeface="Verdana" pitchFamily="34" charset="0"/>
              </a:rPr>
              <a:t>Προκειμένου το σύστημα μάθησης να δημιουργήσει και να θεσμοθετήσει βελτιώσεις, πρέπει να βεβαιωθούμε ότι υπάρχει </a:t>
            </a:r>
            <a:r>
              <a:rPr lang="el" b="1" i="1">
                <a:latin typeface="Verdana" pitchFamily="34" charset="0"/>
                <a:cs typeface="Verdana" pitchFamily="34" charset="0"/>
              </a:rPr>
              <a:t>ψυχολογική ασφάλεια</a:t>
            </a:r>
            <a:r>
              <a:rPr lang="el">
                <a:latin typeface="Verdana" pitchFamily="34" charset="0"/>
                <a:cs typeface="Verdana" pitchFamily="34" charset="0"/>
              </a:rPr>
              <a:t>.</a:t>
            </a:r>
          </a:p>
          <a:p>
            <a:pPr>
              <a:spcBef>
                <a:spcPct val="0"/>
              </a:spcBef>
            </a:pPr>
            <a:r>
              <a:rPr lang="en-US">
                <a:latin typeface="Verdana" pitchFamily="34" charset="0"/>
                <a:cs typeface="Verdana" pitchFamily="34" charset="0"/>
              </a:rPr>
              <a:t> </a:t>
            </a:r>
          </a:p>
          <a:p>
            <a:pPr>
              <a:spcBef>
                <a:spcPct val="0"/>
              </a:spcBef>
            </a:pPr>
            <a:r>
              <a:rPr lang="el">
                <a:latin typeface="Verdana" pitchFamily="34" charset="0"/>
                <a:cs typeface="Verdana" pitchFamily="34" charset="0"/>
              </a:rPr>
              <a:t>Η Amy Edmondson δηλώνει ότι είμαστε οι ιδιοκτήτες της εικόνας μας, οι δικοί μας «σύμβουλοι εικόνας».</a:t>
            </a:r>
          </a:p>
          <a:p>
            <a:pPr>
              <a:spcBef>
                <a:spcPct val="0"/>
              </a:spcBef>
            </a:pPr>
            <a:r>
              <a:rPr lang="en-US">
                <a:latin typeface="Verdana" pitchFamily="34" charset="0"/>
                <a:cs typeface="Verdana" pitchFamily="34" charset="0"/>
              </a:rPr>
              <a:t> </a:t>
            </a:r>
          </a:p>
          <a:p>
            <a:pPr>
              <a:spcBef>
                <a:spcPct val="0"/>
              </a:spcBef>
            </a:pPr>
            <a:r>
              <a:rPr lang="el">
                <a:latin typeface="Verdana" pitchFamily="34" charset="0"/>
                <a:cs typeface="Verdana" pitchFamily="34" charset="0"/>
              </a:rPr>
              <a:t>Για να προστατεύσουμε την εικόνα μας δεν θέλουμε να κοιτάμε:</a:t>
            </a:r>
          </a:p>
          <a:p>
            <a:pPr>
              <a:spcBef>
                <a:spcPct val="0"/>
              </a:spcBef>
            </a:pPr>
            <a:r>
              <a:rPr lang="en-US">
                <a:latin typeface="Verdana" pitchFamily="34" charset="0"/>
                <a:cs typeface="Verdana" pitchFamily="34" charset="0"/>
              </a:rPr>
              <a:t> </a:t>
            </a:r>
          </a:p>
          <a:p>
            <a:pPr>
              <a:spcBef>
                <a:spcPct val="0"/>
              </a:spcBef>
            </a:pPr>
            <a:r>
              <a:rPr lang="el">
                <a:latin typeface="Verdana" pitchFamily="34" charset="0"/>
                <a:cs typeface="Verdana" pitchFamily="34" charset="0"/>
              </a:rPr>
              <a:t>Ηλίθιος; επομένως Μην κάνετε ερωτήσεις</a:t>
            </a:r>
          </a:p>
          <a:p>
            <a:pPr>
              <a:spcBef>
                <a:spcPct val="0"/>
              </a:spcBef>
            </a:pPr>
            <a:r>
              <a:rPr lang="el">
                <a:latin typeface="Verdana" pitchFamily="34" charset="0"/>
                <a:cs typeface="Verdana" pitchFamily="34" charset="0"/>
              </a:rPr>
              <a:t>Ανίκανος; επομένως Μην ζητάτε σχόλια</a:t>
            </a:r>
          </a:p>
          <a:p>
            <a:pPr>
              <a:spcBef>
                <a:spcPct val="0"/>
              </a:spcBef>
            </a:pPr>
            <a:r>
              <a:rPr lang="el">
                <a:latin typeface="Verdana" pitchFamily="34" charset="0"/>
                <a:cs typeface="Verdana" pitchFamily="34" charset="0"/>
              </a:rPr>
              <a:t>Αρνητικός; επομένως Μην αμφιβάλλετε ή επικρίνετε</a:t>
            </a:r>
          </a:p>
          <a:p>
            <a:pPr>
              <a:spcBef>
                <a:spcPct val="0"/>
              </a:spcBef>
            </a:pPr>
            <a:r>
              <a:rPr lang="el">
                <a:latin typeface="Verdana" pitchFamily="34" charset="0"/>
                <a:cs typeface="Verdana" pitchFamily="34" charset="0"/>
              </a:rPr>
              <a:t>Ανατρεπτικός; επομένως Μην προτείνετε τίποτα καινοτόμο</a:t>
            </a:r>
          </a:p>
          <a:p>
            <a:pPr>
              <a:spcBef>
                <a:spcPct val="0"/>
              </a:spcBef>
            </a:pPr>
            <a:endParaRPr lang="en-US">
              <a:latin typeface="Verdana" pitchFamily="34" charset="0"/>
              <a:cs typeface="Verdana" pitchFamily="34" charset="0"/>
            </a:endParaRPr>
          </a:p>
          <a:p>
            <a:pPr>
              <a:spcBef>
                <a:spcPct val="0"/>
              </a:spcBef>
            </a:pPr>
            <a:r>
              <a:rPr lang="el">
                <a:latin typeface="Verdana" pitchFamily="34" charset="0"/>
                <a:cs typeface="Verdana" pitchFamily="34" charset="0"/>
              </a:rPr>
              <a:t>Όταν υπάρχει ψυχολογική ασφάλεια σε μια μονάδα ή οργανισμό, αυτά τα πράγματα δεν υπάρχουν και, στην πραγματικότητα, δεν γίνονται ανεκτά. Η δημιουργία ψυχολογικής ασφάλειας είναι ένας από τους κρίσιμους ρόλους των ηγετών σε όλα τα επίπεδα του οργανισμού.</a:t>
            </a:r>
            <a:endParaRPr lang="en-US">
              <a:latin typeface="Verdana" pitchFamily="34" charset="0"/>
              <a:cs typeface="Verdana" pitchFamily="34" charset="0"/>
            </a:endParaRPr>
          </a:p>
        </p:txBody>
      </p:sp>
      <p:sp>
        <p:nvSpPr>
          <p:cNvPr id="212996"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4A64-9E8B-48B4-9787-0C5F9ADADC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328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B5B03-0631-4B9C-8C48-368AFAF587AE}" type="slidenum">
              <a:rPr kumimoji="0" lang="en-US" altLang="en-US" sz="1200" b="0" i="0" u="none" strike="noStrike" kern="1200" cap="none" spc="0" normalizeH="0" baseline="0" noProof="0" smtClean="0">
                <a:ln>
                  <a:noFill/>
                </a:ln>
                <a:solidFill>
                  <a:srgbClr val="000000"/>
                </a:solidFill>
                <a:effectLst/>
                <a:uLnTx/>
                <a:uFillTx/>
                <a:latin typeface="Aptos" panose="0211000402020202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ptos" panose="02110004020202020204"/>
              <a:ea typeface="ＭＳ Ｐゴシック" pitchFamily="34" charset="-128"/>
              <a:cs typeface="+mn-cs"/>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1827727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B5B03-0631-4B9C-8C48-368AFAF587AE}" type="slidenum">
              <a:rPr kumimoji="0" lang="en-US" altLang="en-US" sz="1200" b="0" i="0" u="none" strike="noStrike" kern="1200" cap="none" spc="0" normalizeH="0" baseline="0" noProof="0" smtClean="0">
                <a:ln>
                  <a:noFill/>
                </a:ln>
                <a:solidFill>
                  <a:srgbClr val="000000"/>
                </a:solidFill>
                <a:effectLst/>
                <a:uLnTx/>
                <a:uFillTx/>
                <a:latin typeface="Aptos" panose="0211000402020202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ptos" panose="02110004020202020204"/>
              <a:ea typeface="ＭＳ Ｐゴシック" pitchFamily="34" charset="-128"/>
              <a:cs typeface="+mn-cs"/>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l">
                <a:effectLst/>
                <a:latin typeface="Arial" panose="020B0604020202020204" pitchFamily="34" charset="0"/>
              </a:rPr>
              <a:t>Ο Leroy και οι συνεργάτες του (2012) μελέτησαν</a:t>
            </a:r>
            <a:br>
              <a:rPr lang="en-US"/>
            </a:br>
            <a:r>
              <a:rPr lang="el">
                <a:effectLst/>
                <a:latin typeface="Arial" panose="020B0604020202020204" pitchFamily="34" charset="0"/>
              </a:rPr>
              <a:t>νοσηλευτικές ομάδες και διαπίστωσαν ότι οι ηγέτες ομάδων που παραδέχονται τα λάθη τους μπορούν να βελτιώσουν τη συμμόρφωση της ομάδας</a:t>
            </a:r>
            <a:br>
              <a:rPr lang="en-US"/>
            </a:br>
            <a:r>
              <a:rPr lang="el">
                <a:effectLst/>
                <a:latin typeface="Arial" panose="020B0604020202020204" pitchFamily="34" charset="0"/>
              </a:rPr>
              <a:t>με τα πρωτόκολλα ασφαλείας και την ψυχολογική ασφάλεια για την αναφορά σφαλμάτων (Salas et al 2019)</a:t>
            </a:r>
            <a:endParaRPr lang="en-US" altLang="en-US">
              <a:ea typeface="ＭＳ Ｐゴシック" pitchFamily="34" charset="-128"/>
            </a:endParaRPr>
          </a:p>
        </p:txBody>
      </p:sp>
    </p:spTree>
    <p:extLst>
      <p:ext uri="{BB962C8B-B14F-4D97-AF65-F5344CB8AC3E}">
        <p14:creationId xmlns:p14="http://schemas.microsoft.com/office/powerpoint/2010/main" val="1098508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Το 2012, η Google ξεκίνησε το Project Aristotle για να καθορίσει τους βασικούς παράγοντες που κάνουν τις ομάδες αποτελεσματικές. Μετά την ανάλυση περισσότερων από 180 ομάδων, η μελέτη εντόπισε πέντε κρίσιμα στοιχεία:</a:t>
            </a:r>
          </a:p>
          <a:p>
            <a:endParaRPr lang="en-GB"/>
          </a:p>
          <a:p>
            <a:r>
              <a:rPr lang="el" b="1"/>
              <a:t>Ψυχολογική Ασφάλεια</a:t>
            </a:r>
          </a:p>
          <a:p>
            <a:r>
              <a:rPr lang="el"/>
              <a:t>Το Project Aristotle, η εσωτερική μελέτη της Google, προσδιόρισε την ψυχολογική ασφάλεια ως τον πιο κρίσιμο παράγοντα για την επιτυχία της ομάδας. Δίνει έμφαση στη δημιουργία ενός περιβάλλοντος όπου οι εργαζόμενοι αισθάνονται ασφαλείς να εκφράσουν ανησυχίες, να μοιραστούν ιδέες και να ρισκάρουν χωρίς φόβο τιμωρίας. Ωστόσο, οι ενέργειες που περιγράφονται στο άρθρο διαμαρτυρίας - απόλυση εργαζομένων και τοποθέτηση άλλων σε άδεια για εσωτερική υπεράσπιση - φαίνεται να υπονομεύουν αυτήν την αρχή. Τέτοια μέτρα μπορούν να δημιουργήσουν μια κουλτούρα φόβου, αποθαρρύνοντας τους εργαζόμενους να μιλήσουν και διαβρώνοντας την εμπιστοσύνη.</a:t>
            </a:r>
          </a:p>
          <a:p>
            <a:r>
              <a:rPr lang="el" b="1"/>
              <a:t>Αξιοπιστία και Δομή</a:t>
            </a:r>
          </a:p>
          <a:p>
            <a:r>
              <a:rPr lang="el"/>
              <a:t>Η μελέτη διαπίστωσε επίσης ότι η αξιοπιστία και οι σαφείς δομές είναι απαραίτητες για αποτελεσματικές ομάδες. Όταν τα μέλη της ομάδας εμπιστεύονται το ένα το άλλο για να εκπληρώσουν τους ρόλους τους με συνέπεια, η συνεργασία ευδοκιμεί. Ωστόσο, η αντίληψη ότι οι ενέργειες της Google κατά των εργαζομένων ήταν τιμωρητικές και ασυνεπείς θα μπορούσε να διαβρώσει αυτή την εμπιστοσύνη. Οι εργαζόμενοι μπορεί να θεωρούν τέτοια πειθαρχικά μέτρα ως προτεραιότητα στην εξουσία έναντι της δικαιοσύνης, βλάπτοντας την αξιοπιστία εντός των ομάδων.</a:t>
            </a:r>
          </a:p>
          <a:p>
            <a:r>
              <a:rPr lang="el" b="1"/>
              <a:t>Νόημα και αντίκτυπος</a:t>
            </a:r>
          </a:p>
          <a:p>
            <a:r>
              <a:rPr lang="el"/>
              <a:t>Σύμφωνα με το Project Aristotle, οι εργαζόμενοι έχουν περισσότερα κίνητρα όταν η εργασία τους έχει νόημα και συμβάλλει σε έναν ευρύτερο σκοπό. Για όσους υποστηρίζουν ηθικές πρακτικές και βελτιώσεις στο χώρο εργασίας, ο ακτιβισμός τους πιθανότατα αντιπροσώπευε ουσιαστική δέσμευση. Η απάντηση της Google σε αυτόν τον ακτιβισμό -τιμωρώντας τους εμπλεκόμενους- θα μπορούσε να αποθαρρύνει τους εργαζόμενους, μειώνοντας την αίσθηση του σκοπού και του αντίκτυπού τους εντός του οργανισμού.</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6293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Ωστόσο, τον Νοέμβριο του 2019, οι υπάλληλοι της Google οργάνωσαν μια διαμαρτυρία ως απάντηση στην απόφαση της εταιρείας να απολύσει έναν υπάλληλο που κατηγορείται για διαρροή προσωπικών πληροφοριών στα μέσα ενημέρωσης και να θέσει άλλους δύο σε διοικητική άδεια για φερόμενη πρόσβαση σε έγγραφα που δεν σχετίζονται με τους ρόλους τους. Η διαμαρτυρία, η οποία περιελάμβανε υπαλλήλους πλήρους απασχόλησης, έκτακτους εργαζόμενους, πωλητές και εργολάβους, πραγματοποιήθηκε έξω από τα γραφεία της Google. Οι συμμετέχοντες εξέφρασαν ανησυχίες ότι αυτές οι ενέργειες ήταν προσπάθειες καταστολής της εσωτερικής διαφωνίας και αποθάρρυνσης των εργαζομένων από το να εκφράσουν ανησυχίες σχετικά με τις συνθήκες στο χώρο εργασίας και τις πολιτικές της εταιρείας.</a:t>
            </a:r>
          </a:p>
          <a:p>
            <a:endParaRPr lang="en-GB"/>
          </a:p>
          <a:p>
            <a:r>
              <a:rPr lang="el"/>
              <a:t>Τα δύο άρθρα - </a:t>
            </a:r>
            <a:r>
              <a:rPr lang="el" b="1"/>
              <a:t>«Οι εργαζόμενοι της Google διαμαρτύρονται για τη μεταχείριση της εταιρείας για τον απολυμένο εργαζόμενο, τους υπαλλήλους που αναγκάστηκαν να φύγουν»</a:t>
            </a:r>
            <a:r>
              <a:rPr lang="el"/>
              <a:t> και </a:t>
            </a:r>
            <a:r>
              <a:rPr lang="el" b="1"/>
              <a:t>«Τι έμαθε η Google από την προσπάθειά της να δημιουργήσει την τέλεια ομάδα» </a:t>
            </a:r>
            <a:r>
              <a:rPr lang="el"/>
              <a:t>- υπογραμμίζουν μια αξιοσημείωτη αντίφαση μεταξύ των δηλωμένων αξιών της Google για την προώθηση αποτελεσματικών ομάδων και της προσέγγισής της για τον χειρισμό της διαφωνίας στο χώρο εργασίας.</a:t>
            </a:r>
          </a:p>
          <a:p>
            <a:r>
              <a:rPr lang="el" b="1"/>
              <a:t>Η αντίφαση</a:t>
            </a:r>
          </a:p>
          <a:p>
            <a:r>
              <a:rPr lang="el"/>
              <a:t>Ενώ η Google υπερασπίζεται τη διαφάνεια, τη συνεργασία και την ψυχολογική ασφάλεια ως ακρογωνιαίους λίθους της αποτελεσματικότητας της ομάδας, ο χειρισμός της διαφωνίας φαίνεται να έρχεται σε σύγκρουση με αυτές τις αρχές. Οι ενέργειες που θεωρούνται ότι καταστέλλουν την εσωτερική υπεράσπιση κινδυνεύουν να δημιουργήσουν μια κουλτούρα στο χώρο εργασίας που καταπνίγει τις ίδιες τις ιδιότητες που η Google ισχυρίζεται ότι είναι απαραίτητες για ομάδες υψηλής απόδοσης.</a:t>
            </a:r>
          </a:p>
          <a:p>
            <a:r>
              <a:rPr lang="el" b="1"/>
              <a:t>Ευρύτερες επιπτώσεις</a:t>
            </a:r>
          </a:p>
          <a:p>
            <a:r>
              <a:rPr lang="el"/>
              <a:t>Αυτή η αντίφαση υπογραμμίζει μια ευρύτερη πρόκληση για τους οργανισμούς: την ευθυγράμμιση των εσωτερικών πρακτικών τους με τις δηλωμένες αξίες τους. Η εξισορρόπηση των επιχειρηματικών προτεραιοτήτων, των ανησυχιών για την ασφάλεια και της δέσμευσης για την προώθηση ενός ασφαλούς και ανοιχτού περιβάλλοντος είναι απαραίτητη για την αξιοπιστία και τη μακροπρόθεσμη επιτυχία. Η γεφύρωση αυτού του χάσματος θα είναι ζωτικής σημασίας για την Google να διατηρήσει την εμπιστοσύνη και να ενσωματώσει τις αρχές που προωθεί.</a:t>
            </a:r>
          </a:p>
          <a:p>
            <a:r>
              <a:rPr lang="el"/>
              <a:t>4ο</a:t>
            </a:r>
          </a:p>
          <a:p>
            <a:br>
              <a:rPr lang="en-GB"/>
            </a:b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598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Η Pixar Animation Studios έχει καλλιεργήσει μια κουλτούρα στο χώρο εργασίας που δίνει έμφαση στην ευαλωτότητα, τη δημιουργικότητα και τη συνεργασία. Αυτό το περιβάλλον ενθαρρύνει τους εργαζόμενους να μοιράζονται ανοιχτά ιδέες και σχόλια, ενισχύοντας την καινοτομία και τη συνεχή βελτίωση.</a:t>
            </a:r>
          </a:p>
          <a:p>
            <a:r>
              <a:rPr lang="el"/>
              <a:t>Βασικό συστατικό της προσέγγισης της Pixar είναι οι συναντήσεις «Braintrust», όπου οι σκηνοθέτες παρουσιάζουν τα έργα τους σε μια ομάδα συναδέλφων για ειλικρινή σχόλια. Αυτές οι συνεδρίες χαρακτηρίζονται από ανοιχτό διάλογο και εποικοδομητική κριτική, επιτρέποντας στους κινηματογραφιστές να βελτιώσουν τη δουλειά τους χωρίς φόβο κρίσης.</a:t>
            </a:r>
          </a:p>
          <a:p>
            <a:r>
              <a:rPr lang="el"/>
              <a:t>Επιπλέον, η Pixar προωθεί μια κουλτούρα όπου η αποτυχία θεωρείται ως ευκαιρία μάθησης και όχι ως οπισθοδρόμηση. Ομαλοποιώντας την ευαλωτότητα και αγκαλιάζοντας τα λάθη, το στούντιο δημιουργεί έναν ασφαλή χώρο για τους εργαζόμενους να αναλάβουν δημιουργικά ρίσκα, οδηγώντας σε πρωτοποριακή αφήγηση και καλλιτεχνικά επιτεύγματα.</a:t>
            </a:r>
          </a:p>
          <a:p>
            <a:r>
              <a:rPr lang="el"/>
              <a:t>Αυτή η δέσμευση για ευαλωτότητα και ανοιχτή επικοινωνία ήταν καθοριστική για την επιτυχία της Pixar, επιτρέποντας στο στούντιο να παράγει ταινίες που έχουν αναγνωριστεί από τους κριτικούς και αγαπήθηκαν.</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7254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Το έγγραφο, </a:t>
            </a:r>
            <a:r>
              <a:rPr lang="el" b="1"/>
              <a:t>«Μια έρευνα για τις αντιλήψεις και τις εμπειρίες των επαγγελματιών στον τομέα της κυβερνοασφάλειας για την ασφάλεια και το ανήκειν στην κοινότητα»,</a:t>
            </a:r>
            <a:r>
              <a:rPr lang="el"/>
              <a:t> διερευνά τις προκλήσεις που αντιμετωπίζουν οι περιθωριοποιημένες ομάδες στον τομέα της κυβερνοασφάλειας. Εδώ είναι μια περίληψη:</a:t>
            </a:r>
          </a:p>
          <a:p>
            <a:r>
              <a:rPr lang="el" b="1"/>
              <a:t>Βασικά ευρήματα:</a:t>
            </a:r>
          </a:p>
          <a:p>
            <a:pPr>
              <a:buFont typeface="+mj-lt"/>
              <a:buAutoNum type="arabicPeriod"/>
            </a:pPr>
            <a:r>
              <a:rPr lang="el" b="1"/>
              <a:t>Προκλήσεις διαφορετικότητας</a:t>
            </a:r>
            <a:r>
              <a:rPr lang="el"/>
              <a:t>:</a:t>
            </a:r>
          </a:p>
          <a:p>
            <a:pPr marL="742950" lvl="1" indent="-285750">
              <a:buFont typeface="+mj-lt"/>
              <a:buAutoNum type="arabicPeriod"/>
            </a:pPr>
            <a:r>
              <a:rPr lang="el"/>
              <a:t>Ο τομέας της κυβερνοασφάλειας στερείται ποικιλομορφίας, με λιγότερο από 10% εκπροσώπηση από γυναίκες, Λατίνους και μαύρους επαγγελματίες.</a:t>
            </a:r>
          </a:p>
          <a:p>
            <a:pPr marL="742950" lvl="1" indent="-285750">
              <a:buFont typeface="+mj-lt"/>
              <a:buAutoNum type="arabicPeriod"/>
            </a:pPr>
            <a:r>
              <a:rPr lang="el"/>
              <a:t>Οι περιθωριοποιημένες ομάδες αντιμετωπίζουν εμπόδια όπως παρενόχληση, στερεότυπα και αποκλεισμό από υποστηρικτικά δίκτυα.</a:t>
            </a:r>
          </a:p>
          <a:p>
            <a:pPr>
              <a:buFont typeface="+mj-lt"/>
              <a:buAutoNum type="arabicPeriod"/>
            </a:pPr>
            <a:r>
              <a:rPr lang="el" b="1"/>
              <a:t>Ψυχολογική ασφάλεια</a:t>
            </a:r>
            <a:r>
              <a:rPr lang="el"/>
              <a:t>:</a:t>
            </a:r>
          </a:p>
          <a:p>
            <a:pPr marL="742950" lvl="1" indent="-285750">
              <a:buFont typeface="+mj-lt"/>
              <a:buAutoNum type="arabicPeriod"/>
            </a:pPr>
            <a:r>
              <a:rPr lang="el"/>
              <a:t>Σε όλα τα δημογραφικά στοιχεία, οι επαγγελματίες ανέφεραν χαμηλή ψυχολογική ασφάλεια, που σημαίνει ότι συχνά δεν αισθάνονται άνετα να μιλήσουν ή να ρισκάρουν στην κοινότητά τους.</a:t>
            </a:r>
          </a:p>
          <a:p>
            <a:pPr>
              <a:buFont typeface="+mj-lt"/>
              <a:buAutoNum type="arabicPeriod"/>
            </a:pPr>
            <a:r>
              <a:rPr lang="el" b="1"/>
              <a:t>Παρενόχληση και προκλήσεις που βασίζονται στην ταυτότητα</a:t>
            </a:r>
            <a:r>
              <a:rPr lang="el"/>
              <a:t>:</a:t>
            </a:r>
          </a:p>
          <a:p>
            <a:pPr marL="742950" lvl="1" indent="-285750">
              <a:buFont typeface="+mj-lt"/>
              <a:buAutoNum type="arabicPeriod"/>
            </a:pPr>
            <a:r>
              <a:rPr lang="el"/>
              <a:t>Οι γυναίκες ανέφεραν σημαντικά υψηλότερα ποσοστά παρενόχλησης, στερεοτύπων και άλλων από τους άνδρες.</a:t>
            </a:r>
          </a:p>
          <a:p>
            <a:pPr marL="742950" lvl="1" indent="-285750">
              <a:buFont typeface="+mj-lt"/>
              <a:buAutoNum type="arabicPeriod"/>
            </a:pPr>
            <a:r>
              <a:rPr lang="el"/>
              <a:t>Οι genderqueer συμμετέχοντες ανέφεραν επίσης προκλήσεις, αλλά είχαν πολύ μικρό μέγεθος δείγματος για γενικεύσιμα ευρήματα.</a:t>
            </a:r>
          </a:p>
          <a:p>
            <a:pPr>
              <a:buFont typeface="+mj-lt"/>
              <a:buAutoNum type="arabicPeriod"/>
            </a:pPr>
            <a:r>
              <a:rPr lang="el" b="1"/>
              <a:t>Δίκτυα υποστήριξης</a:t>
            </a:r>
            <a:r>
              <a:rPr lang="el"/>
              <a:t>:</a:t>
            </a:r>
          </a:p>
          <a:p>
            <a:pPr marL="742950" lvl="1" indent="-285750">
              <a:buFont typeface="+mj-lt"/>
              <a:buAutoNum type="arabicPeriod"/>
            </a:pPr>
            <a:r>
              <a:rPr lang="el"/>
              <a:t>Οι μαύροι συμμετέχοντες βρήκαν τις κοινοτικές οργανώσεις πιο χρήσιμες σε σύγκριση με τους λευκούς ομολόγους τους.</a:t>
            </a:r>
          </a:p>
          <a:p>
            <a:pPr marL="742950" lvl="1" indent="-285750">
              <a:buFont typeface="+mj-lt"/>
              <a:buAutoNum type="arabicPeriod"/>
            </a:pPr>
            <a:r>
              <a:rPr lang="el"/>
              <a:t>Οι γυναίκες προτιμούσαν ομάδες που εστιάζουν στην ταυτότητα, όπως οι «Γυναίκες στην Κυβερνοασφάλεια», ενώ οι άνδρες έτειναν να εντάσσονται σε οργανισμούς γενικού ενδιαφέροντος.</a:t>
            </a:r>
          </a:p>
          <a:p>
            <a:pPr>
              <a:buFont typeface="+mj-lt"/>
              <a:buAutoNum type="arabicPeriod"/>
            </a:pPr>
            <a:r>
              <a:rPr lang="el" b="1"/>
              <a:t>Πρώιμες εμπειρίες και ψυχολογικός αντίκτυπος</a:t>
            </a:r>
            <a:r>
              <a:rPr lang="el"/>
              <a:t>:</a:t>
            </a:r>
          </a:p>
          <a:p>
            <a:pPr marL="742950" lvl="1" indent="-285750">
              <a:buFont typeface="+mj-lt"/>
              <a:buAutoNum type="arabicPeriod"/>
            </a:pPr>
            <a:r>
              <a:rPr lang="el"/>
              <a:t>Οι πρώιμες εμπειρίες προγραμματισμού στο γυμνάσιο συσχετίστηκαν τόσο με αυξημένη εμπιστοσύνη στις τεχνικές δεξιότητες όσο και με υψηλότερα ποσοστά παρενόχλησης.</a:t>
            </a:r>
          </a:p>
          <a:p>
            <a:r>
              <a:rPr lang="el" b="1"/>
              <a:t>Συστάσεις:</a:t>
            </a:r>
          </a:p>
          <a:p>
            <a:pPr>
              <a:buFont typeface="Arial" panose="020B0604020202020204" pitchFamily="34" charset="0"/>
              <a:buChar char="•"/>
            </a:pPr>
            <a:r>
              <a:rPr lang="el" b="1"/>
              <a:t>Πολιτισμικές αλλαγές</a:t>
            </a:r>
            <a:r>
              <a:rPr lang="el"/>
              <a:t>: Οι ηγέτες πρέπει να καλλιεργούν περιβάλλοντα χωρίς αποκλεισμούς δίνοντας έμφαση στην ασφάλεια και τη συμπερίληψη ως κοινές αξίες της κοινότητας.</a:t>
            </a:r>
          </a:p>
          <a:p>
            <a:pPr>
              <a:buFont typeface="Arial" panose="020B0604020202020204" pitchFamily="34" charset="0"/>
              <a:buChar char="•"/>
            </a:pPr>
            <a:r>
              <a:rPr lang="el" b="1"/>
              <a:t>Εκπαίδευση και πολιτικές</a:t>
            </a:r>
            <a:r>
              <a:rPr lang="el"/>
              <a:t>: Εφαρμογή εκπαίδευσης για συμμαχία και παρέμβαση παρευρισκομένων και επιβολή σαφών πολιτικών κατά της παρενόχλησης.</a:t>
            </a:r>
          </a:p>
          <a:p>
            <a:pPr>
              <a:buFont typeface="Arial" panose="020B0604020202020204" pitchFamily="34" charset="0"/>
              <a:buChar char="•"/>
            </a:pPr>
            <a:r>
              <a:rPr lang="el" b="1"/>
              <a:t>Συστήματα υποστήριξης</a:t>
            </a:r>
            <a:r>
              <a:rPr lang="el"/>
              <a:t>: Ενθαρρύνετε προγράμματα καθοδήγησης και δίκτυα υποστήριξης που βασίζονται στην ταυτότητα.</a:t>
            </a:r>
          </a:p>
          <a:p>
            <a:pPr>
              <a:buFont typeface="Arial" panose="020B0604020202020204" pitchFamily="34" charset="0"/>
              <a:buChar char="•"/>
            </a:pPr>
            <a:r>
              <a:rPr lang="el" b="1"/>
              <a:t>Καλωσορίζοντας την πρώιμη εκπαίδευση</a:t>
            </a:r>
            <a:r>
              <a:rPr lang="el"/>
              <a:t>: Αντιμετωπίστε τα εμπόδια στα πρώιμα στάδια ανάπτυξης, καθιστώντας τα μαθησιακά περιβάλλοντα χωρίς αποκλεισμούς και υποστηρικτικά.</a:t>
            </a:r>
          </a:p>
          <a:p>
            <a:r>
              <a:rPr lang="el" b="1"/>
              <a:t>Ευρύτερες επιπτώσεις:</a:t>
            </a:r>
          </a:p>
          <a:p>
            <a:r>
              <a:rPr lang="el"/>
              <a:t>Η μελέτη υπογραμμίζει την ανάγκη για συστημικές αλλαγές στον τομέα της κυβερνοασφάλειας για τη βελτίωση της διαφορετικότητας και της ένταξης. Ενώ έχει σημειωθεί κάποια πρόοδος, οι επίμονες προκλήσεις υπογραμμίζουν τη σημασία των στοχευμένων παρεμβάσεων και των προσπαθειών οικοδόμησης κοινότητας για τη δημιουργία ενός πιο δίκαιου επαγγέλματος.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2916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b="0" i="0">
                <a:solidFill>
                  <a:srgbClr val="222222"/>
                </a:solidFill>
                <a:effectLst/>
                <a:latin typeface="Arial" panose="020B0604020202020204" pitchFamily="34" charset="0"/>
              </a:rPr>
              <a:t>Newman, Α., Donohue, R., &amp; Eva, Ν. (2017). Ψυχολογική ασφάλεια: Μια συστηματική ανασκόπηση της βιβλιογραφίας. </a:t>
            </a:r>
            <a:r>
              <a:rPr lang="el" b="0" i="1">
                <a:solidFill>
                  <a:srgbClr val="222222"/>
                </a:solidFill>
                <a:effectLst/>
                <a:latin typeface="Arial" panose="020B0604020202020204" pitchFamily="34" charset="0"/>
              </a:rPr>
              <a:t>Ανασκόπηση διαχείρισης ανθρώπινου δυναμικού</a:t>
            </a:r>
            <a:r>
              <a:rPr lang="el" b="0" i="0">
                <a:solidFill>
                  <a:srgbClr val="222222"/>
                </a:solidFill>
                <a:effectLst/>
                <a:latin typeface="Arial" panose="020B0604020202020204" pitchFamily="34" charset="0"/>
              </a:rPr>
              <a:t>, </a:t>
            </a:r>
            <a:r>
              <a:rPr lang="el" b="0" i="1">
                <a:solidFill>
                  <a:srgbClr val="222222"/>
                </a:solidFill>
                <a:effectLst/>
                <a:latin typeface="Arial" panose="020B0604020202020204" pitchFamily="34" charset="0"/>
              </a:rPr>
              <a:t>27</a:t>
            </a:r>
            <a:r>
              <a:rPr lang="el" b="0" i="0">
                <a:solidFill>
                  <a:srgbClr val="222222"/>
                </a:solidFill>
                <a:effectLst/>
                <a:latin typeface="Arial" panose="020B0604020202020204" pitchFamily="34" charset="0"/>
              </a:rPr>
              <a:t>(3), 521-535.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222222"/>
              </a:solidFill>
              <a:effectLst/>
              <a:latin typeface="Arial" panose="020B0604020202020204" pitchFamily="34" charset="0"/>
            </a:endParaRPr>
          </a:p>
          <a:p>
            <a:r>
              <a:rPr lang="el"/>
              <a:t>Το άρθρο «Ψυχολογική Ασφάλεια: Μια Συστηματική Ανασκόπηση της Βιβλιογραφίας» παρέχει μια ολοκληρωμένη εξέταση της ψυχολογικής ασφάλειας, ορίζοντας την ως μια κοινή πεποίθηση μεταξύ των μελών της ομάδας ότι η ομάδα είναι ένας ασφαλής χώρος για την ανάληψη διαπροσωπικών κινδύνων. Η ανασκόπηση υπογραμμίζει τον κρίσιμο ρόλο της ψυχολογικής ασφάλειας στην προώθηση της μάθησης, της συνεργασίας και της απόδοσης σε οργανισμούς, ιδιαίτερα σε πολύπλοκα και επικίνδυνα εργασιακά περιβάλλοντα.</a:t>
            </a:r>
          </a:p>
          <a:p>
            <a:r>
              <a:rPr lang="el" b="1"/>
              <a:t>Βασικά σημεία:</a:t>
            </a:r>
          </a:p>
          <a:p>
            <a:pPr>
              <a:buFont typeface="+mj-lt"/>
              <a:buAutoNum type="arabicPeriod"/>
            </a:pPr>
            <a:r>
              <a:rPr lang="el" b="1"/>
              <a:t>Σημασια</a:t>
            </a:r>
            <a:r>
              <a:rPr lang="el"/>
              <a:t>:</a:t>
            </a:r>
          </a:p>
          <a:p>
            <a:pPr marL="742950" lvl="1" indent="-285750">
              <a:buFont typeface="+mj-lt"/>
              <a:buAutoNum type="arabicPeriod"/>
            </a:pPr>
            <a:r>
              <a:rPr lang="el"/>
              <a:t>Η ψυχολογική ασφάλεια είναι απαραίτητη για τη μάθηση, την καινοτομία και τη μείωση των λαθών.</a:t>
            </a:r>
          </a:p>
          <a:p>
            <a:pPr marL="742950" lvl="1" indent="-285750">
              <a:buFont typeface="+mj-lt"/>
              <a:buAutoNum type="arabicPeriod"/>
            </a:pPr>
            <a:r>
              <a:rPr lang="el"/>
              <a:t>Επιτρέπει την ανοιχτή επικοινωνία, την ανταλλαγή σχολίων και την ανάληψη κινδύνων στις ομάδες.</a:t>
            </a:r>
          </a:p>
          <a:p>
            <a:pPr>
              <a:buFont typeface="+mj-lt"/>
              <a:buAutoNum type="arabicPeriod"/>
            </a:pPr>
            <a:r>
              <a:rPr lang="el" b="1"/>
              <a:t>Ιστορικό</a:t>
            </a:r>
            <a:r>
              <a:rPr lang="el"/>
              <a:t>:</a:t>
            </a:r>
          </a:p>
          <a:p>
            <a:pPr marL="742950" lvl="1" indent="-285750">
              <a:buFont typeface="+mj-lt"/>
              <a:buAutoNum type="arabicPeriod"/>
            </a:pPr>
            <a:r>
              <a:rPr lang="el"/>
              <a:t>Υποστηρικτικές ηγετικές συμπεριφορές (π.χ. συμμετοχικότητα, αξιοπιστία).</a:t>
            </a:r>
          </a:p>
          <a:p>
            <a:pPr marL="742950" lvl="1" indent="-285750">
              <a:buFont typeface="+mj-lt"/>
              <a:buAutoNum type="arabicPeriod"/>
            </a:pPr>
            <a:r>
              <a:rPr lang="el"/>
              <a:t>Οργανωσιακές πρακτικές (π.χ. πρωτοβουλίες διαφορετικότητας, mentoring).</a:t>
            </a:r>
          </a:p>
          <a:p>
            <a:pPr marL="742950" lvl="1" indent="-285750">
              <a:buFont typeface="+mj-lt"/>
              <a:buAutoNum type="arabicPeriod"/>
            </a:pPr>
            <a:r>
              <a:rPr lang="el"/>
              <a:t>Ισχυρά κοινωνικά δίκτυα και σχέσεις εντός ομάδων.</a:t>
            </a:r>
          </a:p>
          <a:p>
            <a:pPr>
              <a:buFont typeface="+mj-lt"/>
              <a:buAutoNum type="arabicPeriod"/>
            </a:pPr>
            <a:r>
              <a:rPr lang="el" b="1"/>
              <a:t>Αποτελέσματα</a:t>
            </a:r>
            <a:r>
              <a:rPr lang="el"/>
              <a:t>:</a:t>
            </a:r>
          </a:p>
          <a:p>
            <a:pPr marL="742950" lvl="1" indent="-285750">
              <a:buFont typeface="+mj-lt"/>
              <a:buAutoNum type="arabicPeriod"/>
            </a:pPr>
            <a:r>
              <a:rPr lang="el"/>
              <a:t>Βελτιωμένη ομαδική μάθηση, δημιουργικότητα και απόδοση.</a:t>
            </a:r>
          </a:p>
          <a:p>
            <a:pPr marL="742950" lvl="1" indent="-285750">
              <a:buFont typeface="+mj-lt"/>
              <a:buAutoNum type="arabicPeriod"/>
            </a:pPr>
            <a:r>
              <a:rPr lang="el"/>
              <a:t>Ενισχυμένες ατομικές στάσεις, όπως δέσμευση και δέσμευση.</a:t>
            </a:r>
          </a:p>
          <a:p>
            <a:pPr>
              <a:buFont typeface="+mj-lt"/>
              <a:buAutoNum type="arabicPeriod"/>
            </a:pPr>
            <a:r>
              <a:rPr lang="el" b="1"/>
              <a:t>Ερευνητικά κενά</a:t>
            </a:r>
            <a:r>
              <a:rPr lang="el"/>
              <a:t>:</a:t>
            </a:r>
          </a:p>
          <a:p>
            <a:pPr marL="742950" lvl="1" indent="-285750">
              <a:buFont typeface="+mj-lt"/>
              <a:buAutoNum type="arabicPeriod"/>
            </a:pPr>
            <a:r>
              <a:rPr lang="el"/>
              <a:t>Περιορισμένη κατανόηση των αρνητικών συνεπειών της «υπερβολικής» ψυχολογικής ασφάλειας.</a:t>
            </a:r>
          </a:p>
          <a:p>
            <a:pPr marL="742950" lvl="1" indent="-285750">
              <a:buFont typeface="+mj-lt"/>
              <a:buAutoNum type="arabicPeriod"/>
            </a:pPr>
            <a:r>
              <a:rPr lang="el"/>
              <a:t>Ανάγκη για διαχρονικές μελέτες για τη διερεύνηση της δυναμικής εξέλιξής του με την πάροδο του χρόνου.</a:t>
            </a:r>
          </a:p>
          <a:p>
            <a:pPr marL="742950" lvl="1" indent="-285750">
              <a:buFont typeface="+mj-lt"/>
              <a:buAutoNum type="arabicPeriod"/>
            </a:pPr>
            <a:r>
              <a:rPr lang="el"/>
              <a:t>Ανεπαρκής ενσωμάτωση θεωριών που εξηγούν πώς εξελίσσεται η ψυχολογική ασφάλεια.</a:t>
            </a:r>
          </a:p>
          <a:p>
            <a:pPr>
              <a:buFont typeface="+mj-lt"/>
              <a:buAutoNum type="arabicPeriod"/>
            </a:pPr>
            <a:r>
              <a:rPr lang="el" b="1"/>
              <a:t>Θεωρητικές συνεισφορές</a:t>
            </a:r>
            <a:r>
              <a:rPr lang="el"/>
              <a:t>:</a:t>
            </a:r>
          </a:p>
          <a:p>
            <a:pPr marL="742950" lvl="1" indent="-285750">
              <a:buFont typeface="+mj-lt"/>
              <a:buAutoNum type="arabicPeriod"/>
            </a:pPr>
            <a:r>
              <a:rPr lang="el"/>
              <a:t>Προτείνει τη χρήση της θεωρίας της Διατήρησης των Πόρων (COR) για την εξήγηση των αποτελεσμάτων ψυχολογικής ασφάλειας που βασίζονται στους πόρους.</a:t>
            </a:r>
          </a:p>
          <a:p>
            <a:pPr marL="742950" lvl="1" indent="-285750">
              <a:buFont typeface="+mj-lt"/>
              <a:buAutoNum type="arabicPeriod"/>
            </a:pPr>
            <a:r>
              <a:rPr lang="el"/>
              <a:t>Συνιστά τη Θεωρία Ενεργοποίησης Χαρακτηριστικών (TAT) για την κατανόηση του τρόπου με τον οποίο τα μεμονωμένα χαρακτηριστικά αλληλεπιδρούν με τα κλίματα ψυχολογικής ασφάλειας.</a:t>
            </a:r>
          </a:p>
          <a:p>
            <a:r>
              <a:rPr lang="el"/>
              <a:t>Η εργασία καταλήγει προτρέποντας τη μελλοντική έρευνα να αντιμετωπίσει αυτά τα κενά και να διερευνήσει πολιτιστικές και πολυεπίπεδες επιρροές στην ψυχολογική ασφάλεια για να μεγιστοποιήσει τα οφέλη της σε διαφορετικά οργανωτικά πλαίσια.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978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Κρίστιαν Στράιχ</a:t>
            </a:r>
            <a:endParaRPr lang="nb-NO"/>
          </a:p>
          <a:p>
            <a:r>
              <a:rPr lang="el"/>
              <a:t>Λόγω της άμεσης επιτυχίας του στον σύλλογο και της αινιγματικής και, συχνά, ενεργητικής προσωπικότητάς του, ο Στράιχ έχει χαρακτηριστεί «καλτ φιγούρα»,</a:t>
            </a:r>
            <a:r>
              <a:rPr lang="el" baseline="30000">
                <a:hlinkClick r:id="rId3"/>
              </a:rPr>
              <a:t> [3]</a:t>
            </a:r>
            <a:r>
              <a:rPr lang="el"/>
              <a:t> «πυροσβέστης», </a:t>
            </a:r>
            <a:r>
              <a:rPr lang="el" baseline="30000">
                <a:hlinkClick r:id="rId4"/>
              </a:rPr>
              <a:t>[4]</a:t>
            </a:r>
            <a:r>
              <a:rPr lang="el"/>
              <a:t> και «φιλόσοφος του ποδοσφαίρου</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436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A75E-C629-4FC0-BC09-9153E07C2EAB}"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7900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l"/>
              <a:t>Τα πρότυπα που εκτίθενται επίσης οι γυναίκες δόκιμοι, τόσο σε εθνικό όσο και σε τοπικό επίπεδο στο ίδρυμα, έχουν επίσης πολιτιστικές πτυχές που αντιπροσωπεύουν την ισότητα και την υποστήριξη. </a:t>
            </a:r>
            <a:endParaRPr lang="en-GB"/>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00CDE-E440-46BE-B0A4-B5FD47D332F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1849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Το άρθρο </a:t>
            </a:r>
            <a:r>
              <a:rPr lang="el" b="1"/>
              <a:t>«Closing the Gap: Boosting Women's Representation in Cybersecurity Leadership»</a:t>
            </a:r>
            <a:r>
              <a:rPr lang="el"/>
              <a:t> υπογραμμίζει τη σημαντική ανισότητα μεταξύ των φύλων στην ασφάλεια στον κυβερνοχώρο, ιδιαίτερα σε ηγετικούς ρόλους, και τονίζει την ανάγκη για στοχευμένες παρεμβάσεις. Οι προκλήσεις περιλαμβάνουν προκατειλημμένες πρακτικές πρόσληψης με περιγραφές θέσεων εργασίας με ανδρική κωδικοποίηση, κουλτούρες στο χώρο εργασίας που περιθωριοποιούν τις γυναίκες, έλλειψη ευέλικτων πολιτικών για την ισορροπία μεταξύ επαγγελματικής και προσωπικής ζωής και απουσία γυναικείων προτύπων και μεντόρων. Για την αντιμετώπιση αυτών των ζητημάτων, το άρθρο προτείνει την υιοθέτηση ουδέτερης ως προς το φύλο γλώσσας στις αγγελίες εργασίας, την εφαρμογή τυφλών διαδικασιών πρόσληψης, την προώθηση της εκπαίδευσης STEM για κορίτσια και τη δημιουργία προγραμμάτων καθοδήγησης και χώρων δικτύωσης χωρίς αποκλεισμούς. Οι ευέλικτες ρυθμίσεις εργασίας και οι πολιτικές που εκτιμούν τη διαφορετικότητα είναι απαραίτητες για τη διατήρηση των γυναικείων ταλέντων, ενώ ο εορτασμός των επιτευγμάτων των γυναικών ηγετών μπορεί να εμπνεύσει τις μελλοντικές γενιές. Η συνεργασία με τη βιομηχανία και την κυβέρνηση, σε συνδυασμό με την τακτική συλλογή δεδομένων για την αξιολόγηση της προόδου, είναι ζωτικής σημασίας για τη δημιουργία ενός πιο δίκαιου και καινοτόμου τομέα κυβερνοασφάλειας. Η διαφορετικότητα στην ηγεσία πλαισιώνεται όχι μόνο ως ηθική επιταγή αλλά ως στρατηγικό πλεονέκτημα για την καταπολέμηση των εξελισσόμενων απειλών στον κυβερνοχώρο</a:t>
            </a:r>
          </a:p>
          <a:p>
            <a:endParaRPr lang="en-GB"/>
          </a:p>
          <a:p>
            <a:r>
              <a:rPr lang="el"/>
              <a:t>Η μελέτη </a:t>
            </a:r>
            <a:r>
              <a:rPr lang="el" b="1"/>
              <a:t>«Ενδυνάμωση των γυναικών για να ηγηθούν της κυβερνοασφάλειας: Η επίδραση των γυναικών στελεχών στο συναίσθημα αποκάλυψης»</a:t>
            </a:r>
            <a:r>
              <a:rPr lang="el"/>
              <a:t> υπογραμμίζει τον κρίσιμο ρόλο των γυναικών στελεχών στην ενίσχυση των εταιρικών πρακτικών αποκάλυψης της κυβερνοασφάλειας. Διαπιστώνει ότι οι εταιρείες με διοικητικά συμβούλια με διαφορετικό φύλο έχουν 38,65% περισσότερες πιθανότητες να αποκαλύψουν πληροφορίες που σχετίζονται με την ασφάλεια στον κυβερνοχώρο, με τις γυναίκες στελέχη να συμβάλλουν σε πιο λεπτομερείς και διαφανείς γνωστοποιήσεις. Η προσέγγισή τους συχνά περιλαμβάνει έναν συντηρητικό, δικαστικό και αβέβαιο τόνο, που αντικατοπτρίζει την αποστροφή του κινδύνου και την εστίαση στην ισχυρή διακυβέρνηση. Η έρευνα ευθυγραμμίζεται με θεωρίες όπως το ανώτερο κλιμάκιο και το ανθρώπινο κεφάλαιο, υποδηλώνοντας ότι οι διαφορετικές προοπτικές των γυναικών βελτιώνουν τη λήψη αποφάσεων, τη διαχείριση κινδύνου και την εμπιστοσύνη των ενδιαφερομένων. Αυτά τα ευρήματα υπογραμμίζουν τη στρατηγική αξία της ποικιλομορφίας των φύλων στην εταιρική ηγεσία, ιδιαίτερα στην πλοήγηση σε σύνθετους κινδύνους όπως η ασφάλεια στον κυβερνοχώρο, ενώ αντιμετωπίζουν τα αιτήματα των ενδιαφερομένων για διαφάνεια και λογοδοσία</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420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5094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Εικόνα: Lee, Μ. Υ. (2007). </a:t>
            </a:r>
            <a:r>
              <a:rPr lang="el" sz="1200" b="0" i="1" u="none" strike="noStrike" kern="1200" err="1">
                <a:solidFill>
                  <a:schemeClr val="tx1"/>
                </a:solidFill>
                <a:effectLst/>
                <a:latin typeface="+mn-lt"/>
                <a:ea typeface="+mn-ea"/>
                <a:cs typeface="+mn-cs"/>
              </a:rPr>
              <a:t>Κατανόηση των αλλαγών στα νοητικά μοντέλα που σχετίζονται με την ομάδα και την εργασία και τις επιπτώσεις τους στην ομαδική και ατομική απόδοση</a:t>
            </a:r>
            <a:r>
              <a:rPr lang="el" sz="1200" b="0" i="0" u="none" strike="noStrike" kern="1200">
                <a:solidFill>
                  <a:schemeClr val="tx1"/>
                </a:solidFill>
                <a:effectLst/>
                <a:latin typeface="+mn-lt"/>
                <a:ea typeface="+mn-ea"/>
                <a:cs typeface="+mn-cs"/>
              </a:rPr>
              <a:t> (Διδακτορική διατριβή, The Florida State University).</a:t>
            </a:r>
            <a:endParaRPr lang="nb-NO" b="0">
              <a:effectLst/>
            </a:endParaRPr>
          </a:p>
          <a:p>
            <a:pPr rtl="0"/>
            <a:br>
              <a:rPr lang="nb-NO" b="0">
                <a:effectLst/>
              </a:rPr>
            </a:br>
            <a:r>
              <a:rPr lang="el" sz="1200" b="0" i="0" u="none" strike="noStrike" kern="1200" err="1">
                <a:solidFill>
                  <a:schemeClr val="tx1"/>
                </a:solidFill>
                <a:effectLst/>
                <a:latin typeface="+mn-lt"/>
                <a:ea typeface="+mn-ea"/>
                <a:cs typeface="+mn-cs"/>
              </a:rPr>
              <a:t>Lencioni, Ρ. Μ. (2002). Κάντε τις αξίες σας να σημαίνουν κάτι. </a:t>
            </a:r>
            <a:r>
              <a:rPr lang="el" sz="1200" b="0" i="1" u="none" strike="noStrike" kern="1200">
                <a:solidFill>
                  <a:schemeClr val="tx1"/>
                </a:solidFill>
                <a:effectLst/>
                <a:latin typeface="+mn-lt"/>
                <a:ea typeface="+mn-ea"/>
                <a:cs typeface="+mn-cs"/>
              </a:rPr>
              <a:t>Επιχειρηματική επιθεώρηση του Χάρβαρντ</a:t>
            </a:r>
            <a:r>
              <a:rPr lang="el" sz="1200" b="0" i="0" u="none" strike="noStrike" kern="1200">
                <a:solidFill>
                  <a:schemeClr val="tx1"/>
                </a:solidFill>
                <a:effectLst/>
                <a:latin typeface="+mn-lt"/>
                <a:ea typeface="+mn-ea"/>
                <a:cs typeface="+mn-cs"/>
              </a:rPr>
              <a:t>, </a:t>
            </a:r>
            <a:r>
              <a:rPr lang="el" sz="1200" b="0" i="1" u="none" strike="noStrike" kern="1200">
                <a:solidFill>
                  <a:schemeClr val="tx1"/>
                </a:solidFill>
                <a:effectLst/>
                <a:latin typeface="+mn-lt"/>
                <a:ea typeface="+mn-ea"/>
                <a:cs typeface="+mn-cs"/>
              </a:rPr>
              <a:t>80</a:t>
            </a:r>
            <a:r>
              <a:rPr lang="el" sz="1200" b="0" i="0" u="none" strike="noStrike" kern="1200">
                <a:solidFill>
                  <a:schemeClr val="tx1"/>
                </a:solidFill>
                <a:effectLst/>
                <a:latin typeface="+mn-lt"/>
                <a:ea typeface="+mn-ea"/>
                <a:cs typeface="+mn-cs"/>
              </a:rPr>
              <a:t>(7), 113-117.</a:t>
            </a:r>
            <a:endParaRPr lang="nb-NO" b="0">
              <a:effectLst/>
            </a:endParaRPr>
          </a:p>
          <a:p>
            <a:pPr rtl="0"/>
            <a:r>
              <a:rPr lang="el" sz="1200" b="0" i="0" u="none" strike="noStrike" kern="1200">
                <a:solidFill>
                  <a:schemeClr val="tx1"/>
                </a:solidFill>
                <a:effectLst/>
                <a:latin typeface="+mn-lt"/>
                <a:ea typeface="+mn-ea"/>
                <a:cs typeface="+mn-cs"/>
              </a:rPr>
              <a:t>Οι εταιρείες θα πρέπει να καθιερώσουν ορισμένους βασικούς ορισμούς για να διασφαλίσουν ότι οι άνθρωποι γνωρίζουν για τι πράγμα μιλάνε και τι προσπαθούν να επιτύχουν. Οργανώστε τις αξίες σε τέσσερις κατηγορίες.</a:t>
            </a:r>
            <a:endParaRPr lang="nb-NO" b="0">
              <a:effectLst/>
            </a:endParaRPr>
          </a:p>
          <a:p>
            <a:pPr rtl="0"/>
            <a:r>
              <a:rPr lang="el" sz="1200" b="0" i="1" u="none" strike="noStrike" kern="1200" err="1">
                <a:solidFill>
                  <a:schemeClr val="tx1"/>
                </a:solidFill>
                <a:effectLst/>
                <a:latin typeface="+mn-lt"/>
                <a:ea typeface="+mn-ea"/>
                <a:cs typeface="+mn-cs"/>
              </a:rPr>
              <a:t>Οι βασικές αξίες</a:t>
            </a:r>
            <a:r>
              <a:rPr lang="el" sz="1200" b="0" i="0" u="none" strike="noStrike" kern="1200">
                <a:solidFill>
                  <a:schemeClr val="tx1"/>
                </a:solidFill>
                <a:effectLst/>
                <a:latin typeface="+mn-lt"/>
                <a:ea typeface="+mn-ea"/>
                <a:cs typeface="+mn-cs"/>
              </a:rPr>
              <a:t> είναι οι βαθιά ριζωμένες αρχές που καθοδηγούν όλες τις ενέργειες μιας εταιρείας και χρησιμεύουν ως πολιτιστικοί ακρογωνιαίοι λίθοι της και δεν μπορούν ποτέ να τεθούν σε κίνδυνο, είτε για ευκολία είτε για βραχυπρόθεσμο οικονομικό όφελος. </a:t>
            </a:r>
            <a:endParaRPr lang="nb-NO" b="0">
              <a:effectLst/>
            </a:endParaRPr>
          </a:p>
          <a:p>
            <a:pPr rtl="0"/>
            <a:r>
              <a:rPr lang="el" sz="1200" b="0" i="1" u="none" strike="noStrike" kern="1200" err="1">
                <a:solidFill>
                  <a:schemeClr val="tx1"/>
                </a:solidFill>
                <a:effectLst/>
                <a:latin typeface="+mn-lt"/>
                <a:ea typeface="+mn-ea"/>
                <a:cs typeface="+mn-cs"/>
              </a:rPr>
              <a:t>Οι φιλόδοξες αξίες</a:t>
            </a:r>
            <a:r>
              <a:rPr lang="el" sz="1200" b="0" i="0" u="none" strike="noStrike" kern="1200">
                <a:solidFill>
                  <a:schemeClr val="tx1"/>
                </a:solidFill>
                <a:effectLst/>
                <a:latin typeface="+mn-lt"/>
                <a:ea typeface="+mn-ea"/>
                <a:cs typeface="+mn-cs"/>
              </a:rPr>
              <a:t> είναι αυτές που χρειάζεται μια εταιρεία για να πετύχει στο μέλλον αλλά επί του παρόντος στερείται. Μια εταιρεία μπορεί να χρειαστεί να αναπτύξει μια νέα αξία για να υποστηρίξει μια νέα στρατηγική ή να ανταποκριθεί στις απαιτήσεις μιας μεταβαλλόμενης αγοράς ή κλάδου. Πρέπει να διαχειρίζονται προσεκτικά για να διασφαλιστεί ότι δεν αραιώνουν τον πυρήνα</a:t>
            </a:r>
            <a:endParaRPr lang="nb-NO" b="0">
              <a:effectLst/>
            </a:endParaRPr>
          </a:p>
          <a:p>
            <a:pPr rtl="0"/>
            <a:r>
              <a:rPr lang="el" sz="1200" b="0" i="1" u="none" strike="noStrike" kern="1200" err="1">
                <a:solidFill>
                  <a:schemeClr val="tx1"/>
                </a:solidFill>
                <a:effectLst/>
                <a:latin typeface="+mn-lt"/>
                <a:ea typeface="+mn-ea"/>
                <a:cs typeface="+mn-cs"/>
              </a:rPr>
              <a:t>Οι αξίες άδειας παιχνιδιού</a:t>
            </a:r>
            <a:r>
              <a:rPr lang="el" sz="1200" b="0" i="0" u="none" strike="noStrike" kern="1200">
                <a:solidFill>
                  <a:schemeClr val="tx1"/>
                </a:solidFill>
                <a:effectLst/>
                <a:latin typeface="+mn-lt"/>
                <a:ea typeface="+mn-ea"/>
                <a:cs typeface="+mn-cs"/>
              </a:rPr>
              <a:t> αντικατοπτρίζουν απλώς τα ελάχιστα πρότυπα συμπεριφοράς και κοινωνικής συμπεριφοράς που απαιτούνται από κάθε εργαζόμενο. </a:t>
            </a:r>
            <a:endParaRPr lang="nb-NO" b="0">
              <a:effectLst/>
            </a:endParaRPr>
          </a:p>
          <a:p>
            <a:pPr rtl="0"/>
            <a:r>
              <a:rPr lang="el" sz="1200" b="0" i="1" u="none" strike="noStrike" kern="1200" err="1">
                <a:solidFill>
                  <a:schemeClr val="tx1"/>
                </a:solidFill>
                <a:effectLst/>
                <a:latin typeface="+mn-lt"/>
                <a:ea typeface="+mn-ea"/>
                <a:cs typeface="+mn-cs"/>
              </a:rPr>
              <a:t>Οι τυχαίες αξίες</a:t>
            </a:r>
            <a:r>
              <a:rPr lang="el" sz="1200" b="0" i="0" u="none" strike="noStrike" kern="1200">
                <a:solidFill>
                  <a:schemeClr val="tx1"/>
                </a:solidFill>
                <a:effectLst/>
                <a:latin typeface="+mn-lt"/>
                <a:ea typeface="+mn-ea"/>
                <a:cs typeface="+mn-cs"/>
              </a:rPr>
              <a:t> προκύπτουν αυθόρμητα χωρίς να καλλιεργούνται από την ηγεσία και επικρατούν με την πάροδο του χρόνου. Συνήθως αντικατοπτρίζουν τα κοινά ενδιαφέροντα ή τις προσωπικότητες των εργαζομένων του οργανισμού. Οι τυχαίες αξίες μπορεί να είναι καλές για μια εταιρεία, όπως όταν δημιουργούν μια ατμόσφαιρα συμμετοχικότητας. Αλλά μπορεί επίσης να είναι αρνητικές δυνάμεις, όπως η αντιμετώπιση της CS ως κάτι που πρέπει να γίνει</a:t>
            </a:r>
            <a:endParaRPr lang="nb-NO" b="0">
              <a:effectLst/>
            </a:endParaRPr>
          </a:p>
          <a:p>
            <a:pPr rtl="0"/>
            <a:br>
              <a:rPr lang="nb-NO" b="0">
                <a:effectLst/>
              </a:rPr>
            </a:br>
            <a:r>
              <a:rPr lang="el" sz="1200" b="0" i="0" u="none" strike="noStrike" kern="1200" err="1">
                <a:solidFill>
                  <a:schemeClr val="tx1"/>
                </a:solidFill>
                <a:effectLst/>
                <a:latin typeface="+mn-lt"/>
                <a:ea typeface="+mn-ea"/>
                <a:cs typeface="+mn-cs"/>
              </a:rPr>
              <a:t>Μετασχηματιστική Ηγεσία: Hannah, S. T., Schaubroeck, J. M., &amp; Peng, A. C. (2016). Μετασχηματισμός της εσωτερίκευσης της αξίας των οπαδών και της αυτοαποτελεσματικότητας του ρόλου: Διπλές διαδικασίες που προάγουν την απόδοση και την επιβολή κανόνων από ομοτίμους. </a:t>
            </a:r>
            <a:r>
              <a:rPr lang="el" sz="1200" b="0" i="1" u="none" strike="noStrike" kern="1200">
                <a:solidFill>
                  <a:schemeClr val="tx1"/>
                </a:solidFill>
                <a:effectLst/>
                <a:latin typeface="+mn-lt"/>
                <a:ea typeface="+mn-ea"/>
                <a:cs typeface="+mn-cs"/>
              </a:rPr>
              <a:t>Εφημερίδα της Εφαρμοσμένης Ψυχολογίας</a:t>
            </a:r>
            <a:r>
              <a:rPr lang="el" sz="1200" b="0" i="0" u="none" strike="noStrike" kern="1200">
                <a:solidFill>
                  <a:schemeClr val="tx1"/>
                </a:solidFill>
                <a:effectLst/>
                <a:latin typeface="+mn-lt"/>
                <a:ea typeface="+mn-ea"/>
                <a:cs typeface="+mn-cs"/>
              </a:rPr>
              <a:t>, </a:t>
            </a:r>
            <a:r>
              <a:rPr lang="el" sz="1200" b="0" i="1" u="none" strike="noStrike" kern="1200">
                <a:solidFill>
                  <a:schemeClr val="tx1"/>
                </a:solidFill>
                <a:effectLst/>
                <a:latin typeface="+mn-lt"/>
                <a:ea typeface="+mn-ea"/>
                <a:cs typeface="+mn-cs"/>
              </a:rPr>
              <a:t>101</a:t>
            </a:r>
            <a:r>
              <a:rPr lang="el" sz="1200" b="0" i="0" u="none" strike="noStrike" kern="1200">
                <a:solidFill>
                  <a:schemeClr val="tx1"/>
                </a:solidFill>
                <a:effectLst/>
                <a:latin typeface="+mn-lt"/>
                <a:ea typeface="+mn-ea"/>
                <a:cs typeface="+mn-cs"/>
              </a:rPr>
              <a:t>(2), 252.</a:t>
            </a:r>
            <a:endParaRPr lang="nb-NO" b="0">
              <a:effectLst/>
            </a:endParaRPr>
          </a:p>
          <a:p>
            <a:pPr rtl="0"/>
            <a:br>
              <a:rPr lang="nb-NO" b="0">
                <a:effectLst/>
              </a:rPr>
            </a:br>
            <a:r>
              <a:rPr lang="el" sz="1200" b="0" i="0" u="none" strike="noStrike" kern="1200" err="1">
                <a:solidFill>
                  <a:schemeClr val="tx1"/>
                </a:solidFill>
                <a:effectLst/>
                <a:latin typeface="+mn-lt"/>
                <a:ea typeface="+mn-ea"/>
                <a:cs typeface="+mn-cs"/>
              </a:rPr>
              <a:t>Υπάρχουν 4 στοιχεία για τη μετασχηματιστική ηγεσία τα 4 I: Bass. (1999) Δύο δεκαετίες έρευνας και ανάπτυξης στη μετασχηματιστική ηγεσία. Ευρωπαϊκό Περιοδικό Εργασίας και Οργανωτικής Ψυχολογίας</a:t>
            </a:r>
            <a:endParaRPr lang="nb-NO" b="0">
              <a:effectLst/>
            </a:endParaRPr>
          </a:p>
          <a:p>
            <a:pPr rtl="0"/>
            <a:r>
              <a:rPr lang="el" sz="1200" b="1" i="0" u="sng" kern="1200" err="1">
                <a:solidFill>
                  <a:schemeClr val="tx1"/>
                </a:solidFill>
                <a:effectLst/>
                <a:latin typeface="+mn-lt"/>
                <a:ea typeface="+mn-ea"/>
                <a:cs typeface="+mn-cs"/>
              </a:rPr>
              <a:t>Εξιδανικευμένη επιρροή (II)</a:t>
            </a:r>
            <a:r>
              <a:rPr lang="el" sz="1200" b="0" i="0" u="none" strike="noStrike" kern="1200">
                <a:solidFill>
                  <a:schemeClr val="tx1"/>
                </a:solidFill>
                <a:effectLst/>
                <a:latin typeface="+mn-lt"/>
                <a:ea typeface="+mn-ea"/>
                <a:cs typeface="+mn-cs"/>
              </a:rPr>
              <a:t> – ο ηγέτης χρησιμεύει ως ιδανικό πρότυπο για τους οπαδούς. ενσωματώνει τις ιδιότητες που θέλει στην ομάδα του. Σε αυτή την περίπτωση, οι ακόλουθοι βλέπουν τον ηγέτη ως πρότυπο προς μίμηση. Για τους οπαδούς, είναι εύκολο να πιστέψουν και να εμπιστευτούν έναν μετασχηματιστικό ηγέτη.</a:t>
            </a:r>
            <a:endParaRPr lang="nb-NO" b="0">
              <a:effectLst/>
            </a:endParaRPr>
          </a:p>
          <a:p>
            <a:pPr rtl="0"/>
            <a:r>
              <a:rPr lang="el" sz="1200" b="1" i="0" u="sng" kern="1200" err="1">
                <a:solidFill>
                  <a:schemeClr val="tx1"/>
                </a:solidFill>
                <a:effectLst/>
                <a:latin typeface="+mn-lt"/>
                <a:ea typeface="+mn-ea"/>
                <a:cs typeface="+mn-cs"/>
              </a:rPr>
              <a:t>Inspirational Motivation (IM)</a:t>
            </a:r>
            <a:r>
              <a:rPr lang="el" sz="1200" b="0" i="0" u="none" strike="noStrike" kern="1200">
                <a:solidFill>
                  <a:schemeClr val="tx1"/>
                </a:solidFill>
                <a:effectLst/>
                <a:latin typeface="+mn-lt"/>
                <a:ea typeface="+mn-ea"/>
                <a:cs typeface="+mn-cs"/>
              </a:rPr>
              <a:t> – Οι μετασχηματιστικοί ηγέτες έχουν την ικανότητα να εμπνέουν και να παρακινούν τους οπαδούς έχοντας ένα όραμα και παρουσιάζοντας αυτό το όραμα. Σε συνδυασμό, αυτά τα δύο πρώτα I είναι αυτά που συνιστούν την παραγωγικότητα του μετασχηματιστικού ηγέτη. Ένας μετασχηματιστικός ηγέτης καταφέρνει να εμπνεύσει τους οπαδούς εύκολα με σαφήνεια..</a:t>
            </a:r>
            <a:endParaRPr lang="nb-NO" sz="1200" b="1" i="0" u="sng" kern="1200">
              <a:solidFill>
                <a:schemeClr val="tx1"/>
              </a:solidFill>
              <a:effectLst/>
              <a:latin typeface="+mn-lt"/>
              <a:ea typeface="+mn-ea"/>
              <a:cs typeface="+mn-cs"/>
            </a:endParaRPr>
          </a:p>
          <a:p>
            <a:pPr rtl="0"/>
            <a:r>
              <a:rPr lang="el" sz="1200" b="1" i="0" u="sng" kern="1200" err="1">
                <a:solidFill>
                  <a:schemeClr val="tx1"/>
                </a:solidFill>
                <a:effectLst/>
                <a:latin typeface="+mn-lt"/>
                <a:ea typeface="+mn-ea"/>
                <a:cs typeface="+mn-cs"/>
              </a:rPr>
              <a:t>Εξατομικευμένη εξέταση (IC)</a:t>
            </a:r>
            <a:r>
              <a:rPr lang="el" sz="1200" b="0" i="0" u="none" strike="noStrike" kern="1200">
                <a:solidFill>
                  <a:schemeClr val="tx1"/>
                </a:solidFill>
                <a:effectLst/>
                <a:latin typeface="+mn-lt"/>
                <a:ea typeface="+mn-ea"/>
                <a:cs typeface="+mn-cs"/>
              </a:rPr>
              <a:t> – Οι μετασχηματιστικοί ηγέτες επιδεικνύουν γνήσιο ενδιαφέρον για τις ανάγκες και τα συναισθήματα των οπαδών και τους βοηθούν να αυτοπραγματωθούν. Αυτή η προσωπική προσοχή σε κάθε οπαδό βοηθά στην ανάπτυξη εμπιστοσύνης μεταξύ των μελών του οργανισμού και των προσώπων εξουσίας τους. </a:t>
            </a:r>
            <a:endParaRPr lang="nb-NO" sz="1200" b="1" i="0" u="sng" kern="1200">
              <a:solidFill>
                <a:schemeClr val="tx1"/>
              </a:solidFill>
              <a:effectLst/>
              <a:latin typeface="+mn-lt"/>
              <a:ea typeface="+mn-ea"/>
              <a:cs typeface="+mn-cs"/>
            </a:endParaRPr>
          </a:p>
          <a:p>
            <a:pPr rtl="0"/>
            <a:r>
              <a:rPr lang="el" sz="1200" b="1" i="0" u="sng" kern="1200" err="1">
                <a:solidFill>
                  <a:schemeClr val="tx1"/>
                </a:solidFill>
                <a:effectLst/>
                <a:latin typeface="+mn-lt"/>
                <a:ea typeface="+mn-ea"/>
                <a:cs typeface="+mn-cs"/>
              </a:rPr>
              <a:t>Διανοητική διέγερση (IS)</a:t>
            </a:r>
            <a:r>
              <a:rPr lang="el" sz="1200" b="0" i="0" u="none" strike="noStrike" kern="1200">
                <a:solidFill>
                  <a:schemeClr val="tx1"/>
                </a:solidFill>
                <a:effectLst/>
                <a:latin typeface="+mn-lt"/>
                <a:ea typeface="+mn-ea"/>
                <a:cs typeface="+mn-cs"/>
              </a:rPr>
              <a:t> – ο ηγέτης προκαλεί τους οπαδούς να είναι καινοτόμοι και δημιουργικοί, ενθαρρύνουν τους οπαδούς τους να αμφισβητήσουν το status quo, προκαλούν συνεχώς τους οπαδούς σε υψηλότερα επίπεδα απόδοσης</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512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800" b="0" i="0" u="none" strike="noStrike" baseline="0">
                <a:solidFill>
                  <a:srgbClr val="000000"/>
                </a:solidFill>
                <a:latin typeface="Times New Roman" panose="02020603050405020304" pitchFamily="18" charset="0"/>
              </a:rPr>
              <a:t>Ακόμη και με ισχυρούς και ανθεκτικούς ελέγχους, ο παγκόσμιος χαρακτήρας των συστημάτων τεχνολογίας πληροφοριών καθιστά την απόκριση τις στιγμές μετά από μια κυβερνοεπίθεση πολύ περισσότερο από τεχνολογική. Η ανταπόκριση από την ηγεσία πρέπει να λαμβάνεται με την αναγνώριση ενός ευρέος φάσματος παραγόντων: συμπεριφορά, κουλτούρα, κοινωνικοοικονομικό πλαίσιο και έναν μόνο οργανισμό ή σε πολλούς οργανισμούς. Οι Auffret et al. (2017) υποστήριξαν ότι πολλοί από αυτούς τους παράγοντες οδήγησαν στη δημιουργία του ρόλου του Chief Information Security Officer (CISO) στο </a:t>
            </a:r>
            <a:r>
              <a:rPr lang="el" sz="1800" b="0" i="1" u="none" strike="noStrike" baseline="0">
                <a:solidFill>
                  <a:srgbClr val="000000"/>
                </a:solidFill>
                <a:latin typeface="Times New Roman" panose="02020603050405020304" pitchFamily="18" charset="0"/>
              </a:rPr>
              <a:t>Cleveland et al. Προς το Πλαίσιο Ηγεσίας στον Κυβερνοχώρο </a:t>
            </a:r>
            <a:endParaRPr lang="en-US" sz="1800" b="0" i="0" u="none" strike="noStrike" baseline="0">
              <a:solidFill>
                <a:srgbClr val="000000"/>
              </a:solidFill>
              <a:latin typeface="Times New Roman" panose="02020603050405020304" pitchFamily="18" charset="0"/>
            </a:endParaRPr>
          </a:p>
          <a:p>
            <a:r>
              <a:rPr lang="el" sz="1800" b="0" i="1" u="none" strike="noStrike" baseline="0">
                <a:latin typeface="Times New Roman" panose="02020603050405020304" pitchFamily="18" charset="0"/>
              </a:rPr>
              <a:t>Πρακτικά του Δέκατου Τρίτου Συνεδρίου της Midwest Association for Information Systems, Saint Louis, Missouri 17-18 Μαΐου 2018 3 </a:t>
            </a:r>
            <a:endParaRPr lang="en-US" sz="1800" b="0" i="0" u="none" strike="noStrike" baseline="0">
              <a:latin typeface="Times New Roman" panose="02020603050405020304" pitchFamily="18" charset="0"/>
            </a:endParaRPr>
          </a:p>
          <a:p>
            <a:endParaRPr lang="nb-NO" sz="1800" b="0" i="0" u="none" strike="noStrike" baseline="0">
              <a:latin typeface="Times New Roman" panose="02020603050405020304" pitchFamily="18" charset="0"/>
            </a:endParaRPr>
          </a:p>
          <a:p>
            <a:r>
              <a:rPr lang="el" sz="1800" b="0" i="0" u="none" strike="noStrike" baseline="0">
                <a:latin typeface="Times New Roman" panose="02020603050405020304" pitchFamily="18" charset="0"/>
              </a:rPr>
              <a:t>οργανισμούς. Ο ηγέτης σε αυτόν τον ρόλο είναι υπεύθυνος για τον στρατηγικό σχεδιασμό και την εφαρμογή των προγραμμάτων κυβερνοασφάλειας που μπορούν να ενισχύσουν την άμυνα του οργανισμού έναντι των απειλών στον κυβερνοχώρο. Ως εκ τούτου, το άτομο σε αυτόν τον ρόλο πρέπει να έχει τη δύναμη και την εξουσία να συγκεντρώσει τους απαιτούμενους πόρους για να κάνει το πρόγραμμα επιτυχημένο, λαμβάνοντας παράλληλα υπόψη την ποικιλία των παραγόντων που μπορούν να έχουν αρνητικές επιπτώσεις στην εφαρμογή του προγράμματος. Ως αποτέλεσμα, αυτός ο CISO ως ηγέτης πρέπει να διαθέτει όχι μόνο τεχνικές δεξιότητες, αλλά και επιχειρηματική οξυδέρκεια, ανθεκτικότητα και δεξιότητες δημιουργίας ομάδας. </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367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5475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Η μελέτη </a:t>
            </a:r>
            <a:r>
              <a:rPr lang="el" b="1"/>
              <a:t>«Κοινωνιομετρική και Παρατηρητική Αξιολόγηση της Ομαδικότητας και της Ηγεσίας σε έναν Διαγωνισμό Άμυνας στον Κυβερνοχώρο»</a:t>
            </a:r>
            <a:r>
              <a:rPr lang="el"/>
              <a:t> εξετάζει τους παράγοντες που επηρεάζουν την αποτελεσματικότητα των ομάδων άμυνας στον κυβερνοχώρο αναλύοντας τις διαδικασίες της ομάδας, την ηγεσία και τα κοινωνιομετρικά δεδομένα που συλλέγονται κατά τη διάρκεια ενός συλλογικού διαγωνισμού κυβερνοασφάλειας.</a:t>
            </a:r>
          </a:p>
          <a:p>
            <a:r>
              <a:rPr lang="el" b="1"/>
              <a:t>Βασικά ευρήματα:</a:t>
            </a:r>
          </a:p>
          <a:p>
            <a:pPr>
              <a:buFont typeface="+mj-lt"/>
              <a:buAutoNum type="arabicPeriod"/>
            </a:pPr>
            <a:r>
              <a:rPr lang="el" b="1"/>
              <a:t>Διαστάσεις απόδοσης ομάδας</a:t>
            </a:r>
            <a:r>
              <a:rPr lang="el"/>
              <a:t>:</a:t>
            </a:r>
          </a:p>
          <a:p>
            <a:pPr marL="742950" lvl="1" indent="-285750">
              <a:buFont typeface="+mj-lt"/>
              <a:buAutoNum type="arabicPeriod"/>
            </a:pPr>
            <a:r>
              <a:rPr lang="el"/>
              <a:t>Οι ομάδες αξιολογήθηκαν σε τρεις διαστάσεις: διατήρηση υπηρεσιών, απόκριση σε περιστατικά και ενέσεις σεναρίων. Η απόδοση διέφερε ανάλογα με τους τύπους εργασιών και την αλληλεπίδραση της δυναμικής της ομάδας και των στυλ ηγεσίας.</a:t>
            </a:r>
          </a:p>
          <a:p>
            <a:pPr>
              <a:buFont typeface="+mj-lt"/>
              <a:buAutoNum type="arabicPeriod"/>
            </a:pPr>
            <a:r>
              <a:rPr lang="el" b="1"/>
              <a:t>Ηγεσία και αλληλεπίδραση</a:t>
            </a:r>
            <a:r>
              <a:rPr lang="el"/>
              <a:t>:</a:t>
            </a:r>
          </a:p>
          <a:p>
            <a:pPr marL="742950" lvl="1" indent="-285750">
              <a:buFont typeface="+mj-lt"/>
              <a:buAutoNum type="arabicPeriod"/>
            </a:pPr>
            <a:r>
              <a:rPr lang="el"/>
              <a:t>Η αποτελεσματική ηγεσία και οι δομημένες αλληλεπιδράσεις ήταν κρίσιμες για την επιτυχία της ομάδας.</a:t>
            </a:r>
          </a:p>
          <a:p>
            <a:pPr marL="742950" lvl="1" indent="-285750">
              <a:buFont typeface="+mj-lt"/>
              <a:buAutoNum type="arabicPeriod"/>
            </a:pPr>
            <a:r>
              <a:rPr lang="el"/>
              <a:t>Η ηγεσία της οδηγίας βρέθηκε να ωφελεί εργασίες που απαιτούν εστιασμένα αποτελέσματα, όπως η απόκριση σε περιστατικά.</a:t>
            </a:r>
          </a:p>
          <a:p>
            <a:pPr marL="742950" lvl="1" indent="-285750">
              <a:buFont typeface="+mj-lt"/>
              <a:buAutoNum type="arabicPeriod"/>
            </a:pPr>
            <a:r>
              <a:rPr lang="el"/>
              <a:t>Τα στυλ ηγεσίας με γνώμονα τη συναίνεση βελτίωσαν τη συνεργασία και την απόδοση σε εργασίες που περιλαμβάνουν συντονισμό σε όλη την ομάδα, όπως οι ενέσεις σεναρίων.</a:t>
            </a:r>
          </a:p>
          <a:p>
            <a:pPr>
              <a:buFont typeface="+mj-lt"/>
              <a:buAutoNum type="arabicPeriod"/>
            </a:pPr>
            <a:r>
              <a:rPr lang="el" b="1"/>
              <a:t>Αλληλεπιδράσεις πρόσωπο με πρόσωπο</a:t>
            </a:r>
            <a:r>
              <a:rPr lang="el"/>
              <a:t>:</a:t>
            </a:r>
          </a:p>
          <a:p>
            <a:pPr marL="742950" lvl="1" indent="-285750">
              <a:buFont typeface="+mj-lt"/>
              <a:buAutoNum type="arabicPeriod"/>
            </a:pPr>
            <a:r>
              <a:rPr lang="el"/>
              <a:t>Η υψηλή πυκνότητα αλληλεπίδρασης πρόσωπο με πρόσωπο ήταν αρνητικός προγνωστικός παράγοντας για εργασίες όπως η διατήρηση των υπηρεσιών και η απόκριση σε περιστατικά, όπου η λειτουργική εξειδίκευση και οι μειωμένοι περισπασμοί ήταν πλεονεκτικοί.</a:t>
            </a:r>
          </a:p>
          <a:p>
            <a:pPr marL="742950" lvl="1" indent="-285750">
              <a:buFont typeface="+mj-lt"/>
              <a:buAutoNum type="arabicPeriod"/>
            </a:pPr>
            <a:r>
              <a:rPr lang="el"/>
              <a:t>Για τις εργασίες έγχυσης σεναρίων, η πλουσιότερη επικοινωνία πρόσωπο με πρόσωπο συσχετίστηκε θετικά με υψηλότερες βαθμολογίες, τονίζοντας την ανάγκη για ευελιξία στις στρατηγικές επικοινωνίας με βάση τις απαιτήσεις των εργασιών.</a:t>
            </a:r>
          </a:p>
          <a:p>
            <a:pPr>
              <a:buFont typeface="+mj-lt"/>
              <a:buAutoNum type="arabicPeriod"/>
            </a:pPr>
            <a:r>
              <a:rPr lang="el" b="1"/>
              <a:t>Κοινωνιομετρικές πληροφορίες</a:t>
            </a:r>
            <a:r>
              <a:rPr lang="el"/>
              <a:t>:</a:t>
            </a:r>
          </a:p>
          <a:p>
            <a:pPr marL="742950" lvl="1" indent="-285750">
              <a:buFont typeface="+mj-lt"/>
              <a:buAutoNum type="arabicPeriod"/>
            </a:pPr>
            <a:r>
              <a:rPr lang="el"/>
              <a:t>Οι ομάδες με καλά κατανεμημένη ηγεσία και ισορροπία επικοινωνίας έδειξαν υψηλότερη αποτελεσματικότητα.</a:t>
            </a:r>
          </a:p>
          <a:p>
            <a:pPr marL="742950" lvl="1" indent="-285750">
              <a:buFont typeface="+mj-lt"/>
              <a:buAutoNum type="arabicPeriod"/>
            </a:pPr>
            <a:r>
              <a:rPr lang="el"/>
              <a:t>Τα κοινωνιομετρικά σήματα κατέγραψαν δεδομένα σχετικά με τη δυναμική της ομάδας, όπως η εγγύτητα, τα μοτίβα ομιλίας και οι συχνότητες αλληλεπίδρασης, παρέχοντας ποσοτικές πληροφορίες για τη συνεργασία και την ηγεσία.</a:t>
            </a:r>
          </a:p>
          <a:p>
            <a:r>
              <a:rPr lang="el" b="1"/>
              <a:t>Επιπτώσεις:</a:t>
            </a:r>
          </a:p>
          <a:p>
            <a:r>
              <a:rPr lang="el"/>
              <a:t>Η μελέτη υπογραμμίζει τη σημασία της προσαρμογής των στρατηγικών ηγεσίας και επικοινωνίας στη φύση συγκεκριμένων εργασιών κυβερνοασφάλειας. Υπογραμμίζει τον ρόλο της λειτουργικής εξειδίκευσης, της συνεργασίας για συγκεκριμένες εργασίες και της δυναμικής ηγεσίας στη βελτιστοποίηση της απόδοσης της ομάδας, προσφέροντας πολύτιμες γνώσεις για την εκπαίδευση και την αξιολόγηση των επαγγελματιών στον τομέα της κυβερνοασφάλειας.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204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Από τα πορίσματα του Ευρωπαϊκού Οργανισμού για την Ασφάλεια Δικτύων και Πληροφοριών (ENISA):</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Η διεξοδική επανεξέταση από τον ENISA οδήγησε σε ορισμένες σαφείς συστάσεις. Θα εξετάσω τώρα και θα επισημάνω τα βασικά συμπεράσματα.</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Για τους υπεύθυνους χάραξης πολιτικής, ο ENISA εντόπισε ένα σαφές μάθημα – διαπίστωσε ότι η αύξηση του γραμματισμού και των δεξιοτήτων στον κυβερνοχώρο είναι μια αποδεδειγμένη μέθοδος για την υποστήριξη των πολιτών για την προστασία της κυβερνοασφάλειάς τους.</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Για τη διοίκηση και την οργανωτική ηγεσία, το αποτέλεσμα των αξιολογήσεων είναι ότι οι ηγέτες των οργανισμών πρέπει να αλλάξουν την οπτική τους σχετικά με το ποιος είναι ο ρόλος και οι ευθύνες τους στη διαχείριση της κυβερνοασφάλειας στον οργανισμό τους. Οι ηγέτες πρέπει να δουν το πρόβλημα όχι ως τεχνικό, με ελάχιστη έως καθόλου εξέταση του αντίκτυπου στους μεμονωμένους υπαλλήλους που εκτελούν τις καθημερινές τους εργασίες. Οργανωτική ηγεσία - ενώ χαίρεστε να συνεχίζετε να λέτε πόσο σημαντική είναι η ασφάλεια για τον οργανισμό, πρέπει να αναλάβετε ενεργό ρόλο για να διασφαλίσετε ότι η συμπεριφορά ασφαλείας που ζητείται από το προσωπικό είναι εφικτή στο πλαίσιο της επιχείρησης. Κάτι τέτοιο μπορεί να δημιουργήσει αυτο-αποτελεσματικότητα.</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9196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Μελέτες με CISO και ειδικούς σε θέματα ασφάλειας έδειξαν την ανάγκη για αλλαγή στο τι συνεπάγεται η δουλειά. Η ουσία είναι να είσαι ορατός και προσιτός. Και εδώ βλέπουμε τη σημασία του «role modeling» και του «coaching» ως μονοπάτι απόδοσης. Δυστυχώς, αυτό που παρατηρείται συχνά είναι ένας τρόπος επικοινωνίας που κάνει ακριβώς το αντίθετο. </a:t>
            </a:r>
            <a:br>
              <a:rPr lang="nb-NO" b="0">
                <a:effectLst/>
              </a:rPr>
            </a:br>
            <a:br>
              <a:rPr lang="nb-NO" b="0">
                <a:effectLst/>
              </a:rPr>
            </a:br>
            <a:r>
              <a:rPr lang="el" sz="1200" b="0" i="0" u="none" strike="noStrike" kern="1200">
                <a:solidFill>
                  <a:schemeClr val="tx1"/>
                </a:solidFill>
                <a:effectLst/>
                <a:latin typeface="+mn-lt"/>
                <a:ea typeface="+mn-ea"/>
                <a:cs typeface="+mn-cs"/>
              </a:rPr>
              <a:t>Για τις ομάδες αντιμετώπισης περιστατικών (CSIRT's /CERT's &amp; SOC's) και το προσωπικό του κέντρου επιχειρήσεων ασφαλείας είναι από τα πιο σημαντικά περιουσιακά στοιχεία για την καταπολέμηση των απειλών στον κυβερνοχώρο. Το να τους δοθεί η δυνατότητα να έχουν καλή απόδοση είναι σαφώς σημαντικό. Ο ENISA διαπίστωσε ότι η επαγγελματική εξουθένωση αποτελεί σοβαρό πρόβλημα. Αυτό θα πρέπει να προκαλέσει ανησυχία, ειδικά δεδομένης της αυξανόμενης έλλειψης επαγγελματιών δεξιοτήτων στον κυβερνοχώρο (Oltsig, 2017). Οι οργανισμοί πρέπει να λάβουν μέτρα για την αποτελεσματική διαχείριση αυτού του πολύτιμου πόρου.</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57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err="1"/>
              <a:t>Αμοιβαία επιρροή</a:t>
            </a:r>
            <a:endParaRPr lang="nb-NO"/>
          </a:p>
          <a:p>
            <a:endParaRPr lang="nb-NO"/>
          </a:p>
          <a:p>
            <a:r>
              <a:rPr lang="el" err="1"/>
              <a:t>Αποτελέσματα διαμεσολάβησης</a:t>
            </a:r>
            <a:endParaRPr lang="nb-NO"/>
          </a:p>
          <a:p>
            <a:pPr lvl="1"/>
            <a:r>
              <a:rPr lang="el" err="1"/>
              <a:t>Άλλο SE είναι SE</a:t>
            </a:r>
          </a:p>
          <a:p>
            <a:pPr lvl="1"/>
            <a:endParaRPr lang="nb-NO"/>
          </a:p>
          <a:p>
            <a:r>
              <a:rPr lang="el" err="1"/>
              <a:t>Επιδράσεις αντιμετώπισης</a:t>
            </a:r>
            <a:endParaRPr lang="nb-NO"/>
          </a:p>
          <a:p>
            <a:r>
              <a:rPr lang="el"/>
              <a:t>Ανάπτυξη και ανάπτυξη δεξιοτήτων</a:t>
            </a:r>
            <a:endParaRPr lang="nb-NO"/>
          </a:p>
          <a:p>
            <a:r>
              <a:rPr lang="el" err="1"/>
              <a:t>Αξιολόγηση της κοινωνικής στήριξης</a:t>
            </a:r>
          </a:p>
          <a:p>
            <a:r>
              <a:rPr lang="el" err="1"/>
              <a:t>Ικανοποίηση από τη σχέση</a:t>
            </a:r>
            <a:endParaRPr lang="nb-NO"/>
          </a:p>
          <a:p>
            <a:r>
              <a:rPr lang="el" err="1"/>
              <a:t>Επιμονή</a:t>
            </a:r>
            <a:endParaRPr lang="nb-NO"/>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0551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Για τους προγραμματιστές λογισμικού, η ανασκόπηση αποκάλυψε το παρόμοιο ζήτημα με αυτό που σημείωσε η γνωστή δοκιμιογράφος του Διαδικτύου </a:t>
            </a:r>
            <a:r>
              <a:rPr lang="el" sz="1200" b="0" i="0" u="none" strike="noStrike" kern="1200">
                <a:solidFill>
                  <a:schemeClr val="tx1"/>
                </a:solidFill>
                <a:effectLst/>
                <a:latin typeface="+mn-lt"/>
                <a:ea typeface="+mn-ea"/>
                <a:cs typeface="+mn-cs"/>
                <a:hlinkClick r:id="rId3"/>
              </a:rPr>
              <a:t>Norton (2014)</a:t>
            </a:r>
            <a:r>
              <a:rPr lang="el" sz="1200" b="0" i="0" u="none" strike="noStrike" kern="1200">
                <a:solidFill>
                  <a:schemeClr val="tx1"/>
                </a:solidFill>
                <a:effectLst/>
                <a:latin typeface="+mn-lt"/>
                <a:ea typeface="+mn-ea"/>
                <a:cs typeface="+mn-cs"/>
              </a:rPr>
              <a:t> στο πολυδιαδεδομένο άρθρο γνώμης της για το The Message, ότι «Όλα είναι σπασμένα», καθώς υπάρχουν πρώτα βήματα υψηλού αντίκτυπου που μπορούν να γίνουν για να διευκολυνθεί η παραγωγή πιο ασφαλούς κώδικα για τους προγραμματιστές - διασφαλίζοντας ότι οι πλατφόρμες,  Τα εργαλεία και τα API που χρησιμοποιούν έχουν ασφαλείς προεπιλογές και ρυθμίσεις και αυτός ο κώδικας που αντιγράφεται συχνά ελέγχεται και γίνεται ασφαλής. Ο ENISA τόνισε επίσης ότι η δυνατότητα των εμπειρογνωμόνων σε θέματα ασφάλειας να γίνουν πιο προσιτοί και υποστηρικτικοί μπορεί να οδηγήσει σε μεγαλύτερη —και πιο κρίσιμη νωρίτερα— συνεργασία μεταξύ ασφάλειας και προσωπικού.</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Τονίζοντας εκ νέου αυτό που ανέφερε ο Ric σχετικά με την επίτευξη ισορροπίας σε έναν οργανισμό, αυτοί που διαχειρίζονται και εκπαιδεύουν</a:t>
            </a:r>
            <a:endParaRPr lang="nb-NO" b="0">
              <a:effectLst/>
            </a:endParaRPr>
          </a:p>
          <a:p>
            <a:pPr rtl="0"/>
            <a:r>
              <a:rPr lang="el" sz="1200" b="0" i="0" u="none" strike="noStrike" kern="1200" err="1">
                <a:solidFill>
                  <a:schemeClr val="tx1"/>
                </a:solidFill>
                <a:effectLst/>
                <a:latin typeface="+mn-lt"/>
                <a:ea typeface="+mn-ea"/>
                <a:cs typeface="+mn-cs"/>
              </a:rPr>
              <a:t>πρέπει να βεβαιωθείτε ότι τα προβλήματα που προκύπτουν με την ασφάλεια καταλήγουν στο σωστό γραφείο «βοήθειας» με άτομα που έχουν τις κατάλληλες δεξιότητες. Πρέπει να υπάρχουν σαφείς ρόλοι και ευθύνες με βάση τις δεξιότητες. Και όλο το προσωπικό, όχι μόνο εκείνοι όπως οι προγραμματιστές ή οι ειδικοί σε θέματα ασφάλειας, χρειάζονται χρόνο για να ενημερώνονται για τις απειλές και να ενημερώνουν τις δεξιότητές τους. Έτσι μπορούν να «μιλούν τη γλώσσα» και να μην αποθαρρύνονται από τον κυβερνο-ελιτισμό.</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Και τέλος - η κρίσιμη πτυχή για την καταγραφή των υπολοίπων, δηλαδή όλων των άλλων βασικών ανθρώπων στον οργανισμό σας. Η ραπτική είναι το κλειδί. Ένα μέγεθος δεν ταιριάζει σε όλους. Όπως δείξαμε, οι άνθρωποι πρέπει να αισθάνονται μια αίσθηση σχέσης.</a:t>
            </a:r>
            <a:endParaRPr lang="nb-NO" b="0">
              <a:effectLst/>
            </a:endParaRPr>
          </a:p>
          <a:p>
            <a:pPr rtl="0"/>
            <a:r>
              <a:rPr lang="el" sz="1200" b="0" i="0" u="none" strike="noStrike" kern="1200">
                <a:solidFill>
                  <a:schemeClr val="tx1"/>
                </a:solidFill>
                <a:effectLst/>
                <a:latin typeface="+mn-lt"/>
                <a:ea typeface="+mn-ea"/>
                <a:cs typeface="+mn-cs"/>
              </a:rPr>
              <a:t>Ο αντίπαλός σας προσαρμόζει τις επιθέσεις του, επομένως θα πρέπει να σκεφτείτε να κάνετε το ίδιο εάν θέλετε να αποφύγετε τον πόνο.</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1563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92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000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a:t>Αυτή η μελέτη ενσωματώνει προηγούμενα ερευνητικά ευρήματα μέσω μετα-ανάλυσης για να κάνει 4 συνεισφορές στη θεωρία για τον ναρκισσισμό και την ηγεσία, (α) κάνοντας διάκριση μεταξύ της εμφάνισης ηγεσίας και της αποτελεσματικότητας της ηγεσίας, για να αποκαλύψει ότι ο ναρκισσισμός εμφανίζει θετική σχέση με την ανάδυση ηγεσίας, αλλά καμία σχέση με την αποτελεσματικότητα της ηγεσίας. (β) Η επίδειξη της θετικής επίδρασης του ναρκισσισμού στην ανάδειξη της ηγεσίας μπορεί να εξηγηθεί από την εξωστρέφεια του ηγέτη. (γ) αποδεικνύοντας ότι ενώ οι αξιολογήσεις αποτελεσματικότητας ηγεσίας που αναφέρονται από παρατηρητές (π.χ. αναφορά επόπτη, αναφορά υφισταμένου και αναφορά ομοτίμων) δεν σχετίζονται με τον ναρκισσισμό, οι αυτοαναφερόμενες αξιολογήσεις αποτελεσματικότητας ηγεσίας σχετίζονται θετικά με τον ναρκισσισμό· και (δ) καταδεικνύοντας ότι η μηδενική γραμμική σχέση μεταξύ ναρκισσισμού και αποτελεσματικότητας ηγεσίας κρύβει μια υποκείμενη καμπυλόγραμμη τάση, προωθώντας την ιδέα ότι υπάρχει ένα βέλτιστο, μεσαίο επίπεδο ναρκισσισμού ηγέτη.</a:t>
            </a:r>
          </a:p>
          <a:p>
            <a:r>
              <a:rPr lang="el"/>
              <a:t>Ναρκισσισμός και Ηγεσία: Μια Μετα-Αναλυτική Ανασκόπηση Γραμμικών και Μη Γραμμικών Σχέσεων</a:t>
            </a:r>
          </a:p>
          <a:p>
            <a:r>
              <a:rPr lang="el"/>
              <a:t>Έμιλυ Γκριγιάλβα, Πίτερ Χαρμς, Ντάνιελ Α. Νιούμαν, Μπλέιν Χ. Γκάντις, Ρ. Κρις Φράλεϊ</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098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Από τα πορίσματα του Ευρωπαϊκού Οργανισμού για την Ασφάλεια Δικτύων και Πληροφοριών (ENISA):</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Η διεξοδική επανεξέταση από τον ENISA οδήγησε σε ορισμένες σαφείς συστάσεις. Θα εξετάσω τώρα και θα επισημάνω τα βασικά συμπεράσματα.</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Για τους υπεύθυνους χάραξης πολιτικής, ο ENISA εντόπισε ένα σαφές μάθημα – διαπίστωσε ότι η αύξηση του γραμματισμού και των δεξιοτήτων στον κυβερνοχώρο είναι μια αποδεδειγμένη μέθοδος για την υποστήριξη των πολιτών για την προστασία της κυβερνοασφάλειάς τους.</a:t>
            </a:r>
            <a:endParaRPr lang="nb-NO" b="0">
              <a:effectLst/>
            </a:endParaRPr>
          </a:p>
          <a:p>
            <a:pPr rtl="0"/>
            <a:br>
              <a:rPr lang="nb-NO" b="0">
                <a:effectLst/>
              </a:rPr>
            </a:br>
            <a:r>
              <a:rPr lang="el" sz="1200" b="0" i="0" u="none" strike="noStrike" kern="1200">
                <a:solidFill>
                  <a:schemeClr val="tx1"/>
                </a:solidFill>
                <a:effectLst/>
                <a:latin typeface="+mn-lt"/>
                <a:ea typeface="+mn-ea"/>
                <a:cs typeface="+mn-cs"/>
              </a:rPr>
              <a:t>Για τη διοίκηση και την οργανωτική ηγεσία, το αποτέλεσμα των αξιολογήσεων είναι ότι οι ηγέτες των οργανισμών πρέπει να αλλάξουν την οπτική τους σχετικά με το ποιος είναι ο ρόλος και οι ευθύνες τους στη διαχείριση της κυβερνοασφάλειας στον οργανισμό τους. Οι ηγέτες πρέπει να δουν το πρόβλημα όχι ως τεχνικό, με ελάχιστη έως καθόλου εξέταση του αντίκτυπου στους μεμονωμένους υπαλλήλους που εκτελούν τις καθημερινές τους εργασίες. Οργανωτική ηγεσία - ενώ χαίρεστε να συνεχίζετε να λέτε πόσο σημαντική είναι η ασφάλεια για τον οργανισμό, πρέπει να αναλάβετε ενεργό ρόλο για να διασφαλίσετε ότι η συμπεριφορά ασφαλείας που ζητείται από το προσωπικό είναι εφικτή στο πλαίσιο της επιχείρησης. Κάτι τέτοιο μπορεί να δημιουργήσει αυτο-αποτελεσματικότητα.</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5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Μελέτες με CISO και ειδικούς σε θέματα ασφάλειας έδειξαν την ανάγκη για αλλαγή στο τι συνεπάγεται η δουλειά. Η ουσία είναι να είσαι ορατός και προσιτός. Και εδώ βλέπουμε τη σημασία του «role modeling» και του «coaching» ως μονοπάτι απόδοσης. Δυστυχώς, αυτό που παρατηρείται συχνά είναι ένας τρόπος επικοινωνίας που κάνει ακριβώς το αντίθετο. </a:t>
            </a:r>
            <a:br>
              <a:rPr lang="nb-NO" b="0">
                <a:effectLst/>
              </a:rPr>
            </a:br>
            <a:br>
              <a:rPr lang="nb-NO" b="0">
                <a:effectLst/>
              </a:rPr>
            </a:br>
            <a:r>
              <a:rPr lang="el" sz="1200" b="0" i="0" u="none" strike="noStrike" kern="1200">
                <a:solidFill>
                  <a:schemeClr val="tx1"/>
                </a:solidFill>
                <a:effectLst/>
                <a:latin typeface="+mn-lt"/>
                <a:ea typeface="+mn-ea"/>
                <a:cs typeface="+mn-cs"/>
              </a:rPr>
              <a:t>Για τις ομάδες αντιμετώπισης περιστατικών (CSIRT's /CERT's &amp; SOC's) και το προσωπικό του κέντρου επιχειρήσεων ασφαλείας είναι από τα πιο σημαντικά περιουσιακά στοιχεία για την καταπολέμηση των απειλών στον κυβερνοχώρο. Το να τους δοθεί η δυνατότητα να έχουν καλή απόδοση είναι σαφώς σημαντικό. Ο ENISA διαπίστωσε ότι η επαγγελματική εξουθένωση αποτελεί σοβαρό πρόβλημα. Αυτό θα πρέπει να προκαλέσει ανησυχία, ειδικά δεδομένης της αυξανόμενης έλλειψης επαγγελματιών δεξιοτήτων στον κυβερνοχώρο (Oltsig, 2017). Οι οργανισμοί πρέπει να λάβουν μέτρα για την αποτελεσματική διαχείριση αυτού του πολύτιμου πόρου.</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1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E4F854-A94C-6A85-8DD2-3328099CE6A1}"/>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3" name="Footer Placeholder 2">
            <a:extLst>
              <a:ext uri="{FF2B5EF4-FFF2-40B4-BE49-F238E27FC236}">
                <a16:creationId xmlns:a16="http://schemas.microsoft.com/office/drawing/2014/main" id="{48FD8C73-EF7F-2B88-FF6B-2F9AD86730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C2B570-6F37-F3D5-5A32-142639A4922F}"/>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18799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FC39-89BA-3472-A37C-53EE384943BE}"/>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94F68A59-5C38-E9C1-C9D3-9DBDCC85C884}"/>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Text Placeholder 3">
            <a:extLst>
              <a:ext uri="{FF2B5EF4-FFF2-40B4-BE49-F238E27FC236}">
                <a16:creationId xmlns:a16="http://schemas.microsoft.com/office/drawing/2014/main" id="{C720F344-D5D7-07DF-121F-8AFE260F269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9ED53EE4-0A34-2872-D2D7-0D97A74C7BBC}"/>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6" name="Footer Placeholder 5">
            <a:extLst>
              <a:ext uri="{FF2B5EF4-FFF2-40B4-BE49-F238E27FC236}">
                <a16:creationId xmlns:a16="http://schemas.microsoft.com/office/drawing/2014/main" id="{B665043C-AB03-C0C6-605E-3F506FDF01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42AE53-9E5F-8CDF-F445-E4800FA419E8}"/>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114606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CD7F-2C35-1EA1-F731-87ABAEDB9973}"/>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Picture Placeholder 2">
            <a:extLst>
              <a:ext uri="{FF2B5EF4-FFF2-40B4-BE49-F238E27FC236}">
                <a16:creationId xmlns:a16="http://schemas.microsoft.com/office/drawing/2014/main" id="{088F5569-8E30-4647-9342-7926CCBE2FBB}"/>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5388C19F-7C28-E3BD-6F38-919FE30BE9C3}"/>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1FC97724-9405-108E-9001-DE918E871A15}"/>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6" name="Footer Placeholder 5">
            <a:extLst>
              <a:ext uri="{FF2B5EF4-FFF2-40B4-BE49-F238E27FC236}">
                <a16:creationId xmlns:a16="http://schemas.microsoft.com/office/drawing/2014/main" id="{1064B4DB-3A87-A2BD-466F-4A6E51E60B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758D06-98D4-D238-D8B1-5DC8D48E987E}"/>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66460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7CEF-BB0E-A40F-E868-1FC1C62969B1}"/>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9A90FC75-6A0F-94C2-6512-39F62DF9603C}"/>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39F20AAF-6CE0-EDAB-BDCB-41D79ECEDB99}"/>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5" name="Footer Placeholder 4">
            <a:extLst>
              <a:ext uri="{FF2B5EF4-FFF2-40B4-BE49-F238E27FC236}">
                <a16:creationId xmlns:a16="http://schemas.microsoft.com/office/drawing/2014/main" id="{801BF3A5-6361-4F18-452F-B9489027AE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90B52-E449-E3DA-AD14-73DE11995E0A}"/>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90397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ADB8B-C802-FBA3-0610-7940B55BB660}"/>
              </a:ext>
            </a:extLst>
          </p:cNvPr>
          <p:cNvSpPr>
            <a:spLocks noGrp="1"/>
          </p:cNvSpPr>
          <p:nvPr>
            <p:ph type="title" orient="vert"/>
          </p:nvPr>
        </p:nvSpPr>
        <p:spPr>
          <a:xfrm>
            <a:off x="10469880" y="438150"/>
            <a:ext cx="3154680" cy="6974206"/>
          </a:xfrm>
        </p:spPr>
        <p:txBody>
          <a:bodyPr vert="eaVert"/>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EB5907FC-8705-2794-5294-90D1107988EC}"/>
              </a:ext>
            </a:extLst>
          </p:cNvPr>
          <p:cNvSpPr>
            <a:spLocks noGrp="1"/>
          </p:cNvSpPr>
          <p:nvPr>
            <p:ph type="body" orient="vert" idx="1"/>
          </p:nvPr>
        </p:nvSpPr>
        <p:spPr>
          <a:xfrm>
            <a:off x="1005840" y="438150"/>
            <a:ext cx="9281160" cy="6974206"/>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67251D6F-EDA8-AA9B-9761-79CA9171E326}"/>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5" name="Footer Placeholder 4">
            <a:extLst>
              <a:ext uri="{FF2B5EF4-FFF2-40B4-BE49-F238E27FC236}">
                <a16:creationId xmlns:a16="http://schemas.microsoft.com/office/drawing/2014/main" id="{73A58396-A013-5A91-7599-6F03E560F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F1D758-5210-CA59-7F1E-3E1085FF3A68}"/>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13608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25618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8" name="Slide Number Placeholder 2"/>
          <p:cNvSpPr>
            <a:spLocks noGrp="1"/>
          </p:cNvSpPr>
          <p:nvPr>
            <p:ph type="sldNum" sz="quarter" idx="4"/>
          </p:nvPr>
        </p:nvSpPr>
        <p:spPr>
          <a:xfrm>
            <a:off x="13167360" y="384812"/>
            <a:ext cx="883920" cy="438150"/>
          </a:xfrm>
          <a:prstGeom prst="rect">
            <a:avLst/>
          </a:prstGeom>
        </p:spPr>
        <p:txBody>
          <a:bodyPr/>
          <a:lstStyle>
            <a:lvl1pPr algn="r">
              <a:defRPr sz="1440" b="1">
                <a:solidFill>
                  <a:schemeClr val="accent5"/>
                </a:solidFill>
                <a:latin typeface="Arial" pitchFamily="34" charset="0"/>
                <a:cs typeface="Arial" pitchFamily="34" charset="0"/>
              </a:defRPr>
            </a:lvl1pPr>
          </a:lstStyle>
          <a:p>
            <a:fld id="{7A940A5D-325F-44A0-ACEA-57E44675DB4E}" type="slidenum">
              <a:rPr lang="en-US" smtClean="0"/>
              <a:t>‹#›</a:t>
            </a:fld>
            <a:endParaRPr lang="en-US"/>
          </a:p>
        </p:txBody>
      </p:sp>
      <p:sp>
        <p:nvSpPr>
          <p:cNvPr id="9" name="Picture Placeholder 8"/>
          <p:cNvSpPr>
            <a:spLocks noGrp="1"/>
          </p:cNvSpPr>
          <p:nvPr>
            <p:ph type="pic" sz="quarter" idx="10"/>
          </p:nvPr>
        </p:nvSpPr>
        <p:spPr>
          <a:xfrm>
            <a:off x="731520" y="1737360"/>
            <a:ext cx="13167360" cy="5577840"/>
          </a:xfrm>
        </p:spPr>
        <p:txBody>
          <a:bodyPr/>
          <a:lstStyle>
            <a:lvl1pPr marL="0" indent="0">
              <a:spcBef>
                <a:spcPts val="0"/>
              </a:spcBef>
              <a:buFont typeface="Arial" pitchFamily="34" charset="0"/>
              <a:buNone/>
              <a:defRPr>
                <a:solidFill>
                  <a:schemeClr val="tx1"/>
                </a:solidFill>
              </a:defRPr>
            </a:lvl1pPr>
          </a:lstStyle>
          <a:p>
            <a:r>
              <a:rPr lang="el"/>
              <a:t>Κάντε κλικ στο εικονίδιο για να προσθέσετε εικόνα</a:t>
            </a:r>
          </a:p>
        </p:txBody>
      </p:sp>
    </p:spTree>
    <p:extLst>
      <p:ext uri="{BB962C8B-B14F-4D97-AF65-F5344CB8AC3E}">
        <p14:creationId xmlns:p14="http://schemas.microsoft.com/office/powerpoint/2010/main" val="121405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 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82035" y="7856526"/>
            <a:ext cx="2326234" cy="187300"/>
          </a:xfrm>
          <a:prstGeom prst="rect">
            <a:avLst/>
          </a:prstGeom>
        </p:spPr>
        <p:txBody>
          <a:bodyPr/>
          <a:lstStyle>
            <a:lvl1pPr algn="l">
              <a:defRPr sz="960">
                <a:solidFill>
                  <a:schemeClr val="tx1"/>
                </a:solidFill>
              </a:defRPr>
            </a:lvl1pPr>
          </a:lstStyle>
          <a:p>
            <a:fld id="{A7710188-B3F3-4F17-8FB1-3C541C932A0F}" type="datetime1">
              <a:rPr lang="en-US" smtClean="0">
                <a:solidFill>
                  <a:srgbClr val="5A5A5A"/>
                </a:solidFill>
                <a:latin typeface="Verdana"/>
              </a:rPr>
              <a:pPr/>
              <a:t>16/02/2026</a:t>
            </a:fld>
            <a:endParaRPr lang="en-US">
              <a:solidFill>
                <a:srgbClr val="5A5A5A"/>
              </a:solidFill>
              <a:latin typeface="Verdana"/>
            </a:endParaRPr>
          </a:p>
        </p:txBody>
      </p:sp>
      <p:sp>
        <p:nvSpPr>
          <p:cNvPr id="3" name="Footer Placeholder 2"/>
          <p:cNvSpPr>
            <a:spLocks noGrp="1"/>
          </p:cNvSpPr>
          <p:nvPr>
            <p:ph type="ftr" sz="quarter" idx="11"/>
          </p:nvPr>
        </p:nvSpPr>
        <p:spPr>
          <a:xfrm>
            <a:off x="6954317" y="7856526"/>
            <a:ext cx="5486400" cy="187300"/>
          </a:xfrm>
          <a:prstGeom prst="rect">
            <a:avLst/>
          </a:prstGeom>
        </p:spPr>
        <p:txBody>
          <a:bodyPr/>
          <a:lstStyle>
            <a:lvl1pPr algn="l">
              <a:defRPr sz="960">
                <a:solidFill>
                  <a:schemeClr val="tx1"/>
                </a:solidFill>
              </a:defRPr>
            </a:lvl1pPr>
          </a:lstStyle>
          <a:p>
            <a:endParaRPr lang="en-US">
              <a:solidFill>
                <a:srgbClr val="5A5A5A"/>
              </a:solidFill>
              <a:latin typeface="Verdana"/>
            </a:endParaRPr>
          </a:p>
        </p:txBody>
      </p:sp>
      <p:sp>
        <p:nvSpPr>
          <p:cNvPr id="4" name="Slide Number Placeholder 3"/>
          <p:cNvSpPr>
            <a:spLocks noGrp="1"/>
          </p:cNvSpPr>
          <p:nvPr>
            <p:ph type="sldNum" sz="quarter" idx="12"/>
          </p:nvPr>
        </p:nvSpPr>
        <p:spPr>
          <a:xfrm>
            <a:off x="13586765" y="7856526"/>
            <a:ext cx="731520" cy="187300"/>
          </a:xfrm>
          <a:prstGeom prst="rect">
            <a:avLst/>
          </a:prstGeom>
        </p:spPr>
        <p:txBody>
          <a:bodyPr/>
          <a:lstStyle>
            <a:lvl1pPr>
              <a:defRPr sz="960">
                <a:solidFill>
                  <a:schemeClr val="tx1"/>
                </a:solidFill>
              </a:defRPr>
            </a:lvl1pPr>
          </a:lstStyle>
          <a:p>
            <a:fld id="{CC7E918A-9B91-40F9-8F6A-2D222BFC816F}" type="slidenum">
              <a:rPr lang="en-US" smtClean="0">
                <a:solidFill>
                  <a:srgbClr val="777779"/>
                </a:solidFill>
              </a:rPr>
              <a:pPr/>
              <a:t>‹#›</a:t>
            </a:fld>
            <a:endParaRPr lang="en-US">
              <a:solidFill>
                <a:srgbClr val="777779"/>
              </a:solidFill>
            </a:endParaRPr>
          </a:p>
        </p:txBody>
      </p:sp>
      <p:sp>
        <p:nvSpPr>
          <p:cNvPr id="10" name="Title 9"/>
          <p:cNvSpPr>
            <a:spLocks noGrp="1"/>
          </p:cNvSpPr>
          <p:nvPr>
            <p:ph type="title"/>
          </p:nvPr>
        </p:nvSpPr>
        <p:spPr/>
        <p:txBody>
          <a:bodyPr/>
          <a:lstStyle/>
          <a:p>
            <a:r>
              <a:rPr lang="el"/>
              <a:t>Κάντε κλικ για να επεξεργαστείτε το στυλ τίτλου κύριου τίτλου</a:t>
            </a:r>
          </a:p>
        </p:txBody>
      </p:sp>
    </p:spTree>
    <p:extLst>
      <p:ext uri="{BB962C8B-B14F-4D97-AF65-F5344CB8AC3E}">
        <p14:creationId xmlns:p14="http://schemas.microsoft.com/office/powerpoint/2010/main" val="9604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en-GB"/>
          </a:p>
        </p:txBody>
      </p:sp>
      <p:sp>
        <p:nvSpPr>
          <p:cNvPr id="3" name="Undertittel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en-GB"/>
          </a:p>
        </p:txBody>
      </p:sp>
      <p:sp>
        <p:nvSpPr>
          <p:cNvPr id="4" name="Plassholder for dato 3"/>
          <p:cNvSpPr>
            <a:spLocks noGrp="1"/>
          </p:cNvSpPr>
          <p:nvPr>
            <p:ph type="dt" sz="half" idx="10"/>
          </p:nvPr>
        </p:nvSpPr>
        <p:spPr/>
        <p:txBody>
          <a:bodyPr/>
          <a:lstStyle/>
          <a:p>
            <a:fld id="{A9EB906E-B0C1-4DA3-8BC7-2B2086BE024D}" type="datetimeFigureOut">
              <a:rPr lang="nb-NO" smtClean="0"/>
              <a:t>16.02.2026</a:t>
            </a:fld>
            <a:endParaRPr lang="nb-NO"/>
          </a:p>
        </p:txBody>
      </p:sp>
      <p:sp>
        <p:nvSpPr>
          <p:cNvPr id="6" name="Plassholder for lysbildenummer 5"/>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235493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81B2-538C-BCAF-3E93-059BE2383EC9}"/>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en-GB"/>
          </a:p>
        </p:txBody>
      </p:sp>
      <p:sp>
        <p:nvSpPr>
          <p:cNvPr id="3" name="Subtitle 2">
            <a:extLst>
              <a:ext uri="{FF2B5EF4-FFF2-40B4-BE49-F238E27FC236}">
                <a16:creationId xmlns:a16="http://schemas.microsoft.com/office/drawing/2014/main" id="{0B5545A1-3DB2-CCF1-F91C-79DADA35BB3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en-GB"/>
          </a:p>
        </p:txBody>
      </p:sp>
      <p:sp>
        <p:nvSpPr>
          <p:cNvPr id="4" name="Date Placeholder 3">
            <a:extLst>
              <a:ext uri="{FF2B5EF4-FFF2-40B4-BE49-F238E27FC236}">
                <a16:creationId xmlns:a16="http://schemas.microsoft.com/office/drawing/2014/main" id="{8EA0300F-6FE4-463C-04FC-0BD4D7A15DEE}"/>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5" name="Footer Placeholder 4">
            <a:extLst>
              <a:ext uri="{FF2B5EF4-FFF2-40B4-BE49-F238E27FC236}">
                <a16:creationId xmlns:a16="http://schemas.microsoft.com/office/drawing/2014/main" id="{7D2D4398-2214-5552-84C4-047118F6A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2B7193-8031-2E57-B139-2B78B3744E9D}"/>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76774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6E04-7A00-FF8A-4AEB-7EC1917BB622}"/>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B58EEB61-E257-6DA9-5743-56EB3E5E3F07}"/>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B07B24C1-71F0-5D99-3497-97704BFC0AA8}"/>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5" name="Footer Placeholder 4">
            <a:extLst>
              <a:ext uri="{FF2B5EF4-FFF2-40B4-BE49-F238E27FC236}">
                <a16:creationId xmlns:a16="http://schemas.microsoft.com/office/drawing/2014/main" id="{881C35B0-B4BB-FDD0-1D14-6B650F96C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F24FB6-2D14-2AA2-D1C8-914A7A77CF6C}"/>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09891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9859-5003-4E9C-3CC2-41C9E8379396}"/>
              </a:ext>
            </a:extLst>
          </p:cNvPr>
          <p:cNvSpPr>
            <a:spLocks noGrp="1"/>
          </p:cNvSpPr>
          <p:nvPr>
            <p:ph type="title"/>
          </p:nvPr>
        </p:nvSpPr>
        <p:spPr>
          <a:xfrm>
            <a:off x="998220" y="2051686"/>
            <a:ext cx="12618720" cy="3423284"/>
          </a:xfrm>
        </p:spPr>
        <p:txBody>
          <a:bodyPr anchor="b"/>
          <a:lstStyle>
            <a:lvl1pPr>
              <a:defRPr sz="7200"/>
            </a:lvl1p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B6F82C43-C166-FF29-915F-506D521FF141}"/>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AE031625-1F4E-231B-75CF-FB2AD9046033}"/>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5" name="Footer Placeholder 4">
            <a:extLst>
              <a:ext uri="{FF2B5EF4-FFF2-40B4-BE49-F238E27FC236}">
                <a16:creationId xmlns:a16="http://schemas.microsoft.com/office/drawing/2014/main" id="{30D2D55B-6A03-BC34-28B7-5F0C53B59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2F6956-0CC6-7D1B-70CE-7156DEC6172B}"/>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66796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42B0-F19E-D2BB-D28F-619ED4B4165D}"/>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C8AFE728-FEAA-B461-BF16-18EB3C0E2705}"/>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Content Placeholder 3">
            <a:extLst>
              <a:ext uri="{FF2B5EF4-FFF2-40B4-BE49-F238E27FC236}">
                <a16:creationId xmlns:a16="http://schemas.microsoft.com/office/drawing/2014/main" id="{2BA55CE0-F592-0F03-6B93-CC67C7514A41}"/>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Date Placeholder 4">
            <a:extLst>
              <a:ext uri="{FF2B5EF4-FFF2-40B4-BE49-F238E27FC236}">
                <a16:creationId xmlns:a16="http://schemas.microsoft.com/office/drawing/2014/main" id="{F0223B6F-D578-292D-FDE9-D2E4899C245F}"/>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6" name="Footer Placeholder 5">
            <a:extLst>
              <a:ext uri="{FF2B5EF4-FFF2-40B4-BE49-F238E27FC236}">
                <a16:creationId xmlns:a16="http://schemas.microsoft.com/office/drawing/2014/main" id="{A727FC15-7C15-CA62-2238-69F60CD094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9BCF2D-5A7C-35C6-6436-E4EA2C5F2D8B}"/>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72073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6109-7D8E-68A6-7DC5-3B214A2DBD38}"/>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C4F4D034-7E44-2FBA-DBF8-9284099B5719}"/>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027468B5-1DA5-9152-9611-71949A56CDB5}"/>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Text Placeholder 4">
            <a:extLst>
              <a:ext uri="{FF2B5EF4-FFF2-40B4-BE49-F238E27FC236}">
                <a16:creationId xmlns:a16="http://schemas.microsoft.com/office/drawing/2014/main" id="{F139EFD2-7C58-0A53-713A-F20AB4477362}"/>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3E961FA4-4159-94D6-6831-471EE200F178}"/>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7" name="Date Placeholder 6">
            <a:extLst>
              <a:ext uri="{FF2B5EF4-FFF2-40B4-BE49-F238E27FC236}">
                <a16:creationId xmlns:a16="http://schemas.microsoft.com/office/drawing/2014/main" id="{561A1204-9AA7-3471-CA06-8C8FDB62DA05}"/>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8" name="Footer Placeholder 7">
            <a:extLst>
              <a:ext uri="{FF2B5EF4-FFF2-40B4-BE49-F238E27FC236}">
                <a16:creationId xmlns:a16="http://schemas.microsoft.com/office/drawing/2014/main" id="{EFB671D0-0DFF-8EFB-9436-6CE7FC3EE6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8B57D7-187D-FDFF-3A14-A62D6D129F92}"/>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73415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7FEA-612A-6914-3BE3-D39B803709C4}"/>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Date Placeholder 2">
            <a:extLst>
              <a:ext uri="{FF2B5EF4-FFF2-40B4-BE49-F238E27FC236}">
                <a16:creationId xmlns:a16="http://schemas.microsoft.com/office/drawing/2014/main" id="{CDA468AE-3899-2484-D121-015A15FD2791}"/>
              </a:ext>
            </a:extLst>
          </p:cNvPr>
          <p:cNvSpPr>
            <a:spLocks noGrp="1"/>
          </p:cNvSpPr>
          <p:nvPr>
            <p:ph type="dt" sz="half" idx="10"/>
          </p:nvPr>
        </p:nvSpPr>
        <p:spPr/>
        <p:txBody>
          <a:bodyPr/>
          <a:lstStyle/>
          <a:p>
            <a:fld id="{4BA23CA1-9920-470A-A7BA-ECD9676719E4}" type="datetimeFigureOut">
              <a:rPr lang="en-GB" smtClean="0"/>
              <a:t>16/02/2026</a:t>
            </a:fld>
            <a:endParaRPr lang="en-GB"/>
          </a:p>
        </p:txBody>
      </p:sp>
      <p:sp>
        <p:nvSpPr>
          <p:cNvPr id="4" name="Footer Placeholder 3">
            <a:extLst>
              <a:ext uri="{FF2B5EF4-FFF2-40B4-BE49-F238E27FC236}">
                <a16:creationId xmlns:a16="http://schemas.microsoft.com/office/drawing/2014/main" id="{02C8CFC0-AF84-27DA-7CFE-44B5085C3D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3B73C6-97BA-80AC-C451-5AE3C540766D}"/>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159866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6A835-F462-1CE2-E172-A9CCF85211E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CB3779CE-856E-E2C5-C89F-5EC79EA234A5}"/>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601FE400-C4FA-1EA8-4913-D3703DDB1BCA}"/>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4BA23CA1-9920-470A-A7BA-ECD9676719E4}" type="datetimeFigureOut">
              <a:rPr lang="en-GB" smtClean="0"/>
              <a:t>16/02/2026</a:t>
            </a:fld>
            <a:endParaRPr lang="en-GB"/>
          </a:p>
        </p:txBody>
      </p:sp>
      <p:sp>
        <p:nvSpPr>
          <p:cNvPr id="5" name="Footer Placeholder 4">
            <a:extLst>
              <a:ext uri="{FF2B5EF4-FFF2-40B4-BE49-F238E27FC236}">
                <a16:creationId xmlns:a16="http://schemas.microsoft.com/office/drawing/2014/main" id="{FAD267C7-3E88-85B0-A166-7580A88C4D7E}"/>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1BE407-DC17-B063-40B3-324059A2C866}"/>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C4632FC7-F2FB-4481-9DAE-3E4B693155A6}" type="slidenum">
              <a:rPr lang="en-GB" smtClean="0"/>
              <a:t>‹#›</a:t>
            </a:fld>
            <a:endParaRPr lang="en-GB"/>
          </a:p>
        </p:txBody>
      </p:sp>
      <p:grpSp>
        <p:nvGrpSpPr>
          <p:cNvPr id="7" name="Group 6">
            <a:extLst>
              <a:ext uri="{FF2B5EF4-FFF2-40B4-BE49-F238E27FC236}">
                <a16:creationId xmlns:a16="http://schemas.microsoft.com/office/drawing/2014/main" id="{771C2E4B-F961-BA06-4794-3A2D14C4B621}"/>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0A7830D5-507B-7A68-03E9-0DB5DB783CB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9F414321-C416-3F2B-CCAF-7D184D81045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2487331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blogs.brandeis.edu/gps/2018/12/04/when-the-wrong-person-leads-cybersecurity/" TargetMode="External"/><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www.youtube.com/watch?v=aqz7R-QalqY" TargetMode="External"/><Relationship Id="rId5" Type="http://schemas.openxmlformats.org/officeDocument/2006/relationships/image" Target="../media/image12.jpeg"/><Relationship Id="rId10" Type="http://schemas.openxmlformats.org/officeDocument/2006/relationships/image" Target="../media/image2.png"/><Relationship Id="rId4" Type="http://schemas.openxmlformats.org/officeDocument/2006/relationships/hyperlink" Target="https://www.youtube.com/watch?v=m-X65JuYJyk" TargetMode="External"/><Relationship Id="rId9"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video" Target="https://www.youtube.com/embed/USJ8OSIjhvk?feature=oembed" TargetMode="External"/><Relationship Id="rId6" Type="http://schemas.openxmlformats.org/officeDocument/2006/relationships/image" Target="../media/image1.png"/><Relationship Id="rId5" Type="http://schemas.openxmlformats.org/officeDocument/2006/relationships/image" Target="../media/image72.jpeg"/><Relationship Id="rId4" Type="http://schemas.openxmlformats.org/officeDocument/2006/relationships/hyperlink" Target="https://www.youtube.com/watch?v=USJ8OSIjhvk"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jpeg"/><Relationship Id="rId7"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jpe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hyperlink" Target="https://www.youtube.com/watch?v=3zmSX2dnYWg" TargetMode="External"/><Relationship Id="rId5" Type="http://schemas.openxmlformats.org/officeDocument/2006/relationships/hyperlink" Target="http://www.youtube.com/watch?v=tiOTjoKAJt0" TargetMode="Externa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5.xml"/><Relationship Id="rId1" Type="http://schemas.openxmlformats.org/officeDocument/2006/relationships/video" Target="https://www.youtube.com/embed/-k2SXcnkNtM?feature=oembed"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hyperlink" Target="https://www.linkedin.com/pulse/when-wrong-person-leads-cybersecurity-matthew-rosenquist/"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 dirty="0"/>
              <a:t>Παρουσίαση: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l" sz="4800">
                <a:solidFill>
                  <a:schemeClr val="tx1"/>
                </a:solidFill>
              </a:rPr>
              <a:t>Θέμα 12: Οργανωτική Κουλτούρα, Ηγεσία και Κυβερνοασφάλεια</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el" dirty="0"/>
              <a:t>RISE</a:t>
            </a:r>
            <a:r>
              <a:rPr lang="en-US" dirty="0"/>
              <a:t> (</a:t>
            </a:r>
            <a:r>
              <a:rPr lang="nb-NO" dirty="0"/>
              <a:t>Relation-inferred Self-efficacy )</a:t>
            </a:r>
            <a:br>
              <a:rPr lang="nb-NO" dirty="0"/>
            </a:br>
            <a:r>
              <a:rPr lang="el" dirty="0"/>
              <a:t>Αυτο-αποτελεσματικότητα που συνάγεται </a:t>
            </a:r>
            <a:r>
              <a:rPr lang="el" sz="3240" dirty="0"/>
              <a:t>από τη σχέση (Lent &amp;; Lopez, 2002)</a:t>
            </a:r>
          </a:p>
        </p:txBody>
      </p:sp>
      <p:sp>
        <p:nvSpPr>
          <p:cNvPr id="3" name="Plassholder for innhold 2"/>
          <p:cNvSpPr>
            <a:spLocks noGrp="1"/>
          </p:cNvSpPr>
          <p:nvPr>
            <p:ph sz="half" idx="1"/>
          </p:nvPr>
        </p:nvSpPr>
        <p:spPr/>
        <p:txBody>
          <a:bodyPr/>
          <a:lstStyle/>
          <a:p>
            <a:r>
              <a:rPr lang="el" err="1"/>
              <a:t>Σκαλωσιές (Vygotsky, 1987)</a:t>
            </a:r>
          </a:p>
          <a:p>
            <a:r>
              <a:rPr lang="el" err="1"/>
              <a:t>Μοναδικές σχέσεις</a:t>
            </a:r>
          </a:p>
          <a:p>
            <a:pPr lvl="1"/>
            <a:r>
              <a:rPr lang="el" err="1"/>
              <a:t>Αθλητής-προπονητής</a:t>
            </a:r>
            <a:endParaRPr lang="nb-NO"/>
          </a:p>
          <a:p>
            <a:pPr lvl="1"/>
            <a:endParaRPr lang="nb-NO"/>
          </a:p>
          <a:p>
            <a:r>
              <a:rPr lang="el"/>
              <a:t>SE</a:t>
            </a:r>
          </a:p>
          <a:p>
            <a:pPr lvl="1"/>
            <a:r>
              <a:rPr lang="el" err="1"/>
              <a:t>Ίδια</a:t>
            </a:r>
            <a:endParaRPr lang="nb-NO"/>
          </a:p>
          <a:p>
            <a:pPr lvl="1"/>
            <a:r>
              <a:rPr lang="el" err="1"/>
              <a:t>Άλλα</a:t>
            </a:r>
            <a:endParaRPr lang="nb-NO"/>
          </a:p>
          <a:p>
            <a:pPr lvl="1"/>
            <a:r>
              <a:rPr lang="el"/>
              <a:t>ΆΝΟΔΟΣ</a:t>
            </a:r>
          </a:p>
        </p:txBody>
      </p:sp>
      <p:sp>
        <p:nvSpPr>
          <p:cNvPr id="4" name="Plassholder for innhold 3"/>
          <p:cNvSpPr>
            <a:spLocks noGrp="1"/>
          </p:cNvSpPr>
          <p:nvPr>
            <p:ph sz="half" idx="2"/>
          </p:nvPr>
        </p:nvSpPr>
        <p:spPr/>
        <p:txBody>
          <a:bodyPr/>
          <a:lstStyle/>
          <a:p>
            <a:endParaRPr lang="nb-NO"/>
          </a:p>
        </p:txBody>
      </p:sp>
    </p:spTree>
    <p:extLst>
      <p:ext uri="{BB962C8B-B14F-4D97-AF65-F5344CB8AC3E}">
        <p14:creationId xmlns:p14="http://schemas.microsoft.com/office/powerpoint/2010/main" val="329049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RISE</a:t>
            </a:r>
            <a:endParaRPr lang="el" dirty="0"/>
          </a:p>
        </p:txBody>
      </p:sp>
      <p:sp>
        <p:nvSpPr>
          <p:cNvPr id="3" name="Plassholder for innhold 2"/>
          <p:cNvSpPr>
            <a:spLocks noGrp="1"/>
          </p:cNvSpPr>
          <p:nvPr>
            <p:ph sz="half" idx="1"/>
          </p:nvPr>
        </p:nvSpPr>
        <p:spPr/>
        <p:txBody>
          <a:bodyPr/>
          <a:lstStyle/>
          <a:p>
            <a:endParaRPr lang="nb-NO"/>
          </a:p>
        </p:txBody>
      </p:sp>
      <p:sp>
        <p:nvSpPr>
          <p:cNvPr id="4" name="Plassholder for innhold 3"/>
          <p:cNvSpPr>
            <a:spLocks noGrp="1"/>
          </p:cNvSpPr>
          <p:nvPr>
            <p:ph sz="half" idx="2"/>
          </p:nvPr>
        </p:nvSpPr>
        <p:spPr/>
        <p:txBody>
          <a:bodyPr/>
          <a:lstStyle/>
          <a:p>
            <a:endParaRPr lang="nb-NO"/>
          </a:p>
        </p:txBody>
      </p:sp>
      <p:pic>
        <p:nvPicPr>
          <p:cNvPr id="7" name="Picture 6">
            <a:extLst>
              <a:ext uri="{FF2B5EF4-FFF2-40B4-BE49-F238E27FC236}">
                <a16:creationId xmlns:a16="http://schemas.microsoft.com/office/drawing/2014/main" id="{ADDFF7B6-3B84-7056-8926-27BEC70158EF}"/>
              </a:ext>
            </a:extLst>
          </p:cNvPr>
          <p:cNvPicPr>
            <a:picLocks noChangeAspect="1"/>
          </p:cNvPicPr>
          <p:nvPr/>
        </p:nvPicPr>
        <p:blipFill>
          <a:blip r:embed="rId4"/>
          <a:stretch>
            <a:fillRect/>
          </a:stretch>
        </p:blipFill>
        <p:spPr>
          <a:xfrm>
            <a:off x="5552930" y="2190750"/>
            <a:ext cx="8268217" cy="4745957"/>
          </a:xfrm>
          <a:prstGeom prst="rect">
            <a:avLst/>
          </a:prstGeom>
        </p:spPr>
      </p:pic>
      <p:sp>
        <p:nvSpPr>
          <p:cNvPr id="8" name="Rectangle: Rounded Corners 7">
            <a:extLst>
              <a:ext uri="{FF2B5EF4-FFF2-40B4-BE49-F238E27FC236}">
                <a16:creationId xmlns:a16="http://schemas.microsoft.com/office/drawing/2014/main" id="{AC00F838-A9C3-2074-3955-B09A3B731A96}"/>
              </a:ext>
            </a:extLst>
          </p:cNvPr>
          <p:cNvSpPr/>
          <p:nvPr/>
        </p:nvSpPr>
        <p:spPr>
          <a:xfrm>
            <a:off x="500027" y="5129781"/>
            <a:ext cx="2169394" cy="1203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l" sz="1440" err="1">
                <a:solidFill>
                  <a:prstClr val="white"/>
                </a:solidFill>
                <a:latin typeface="Aptos" panose="02110004020202020204"/>
              </a:rPr>
              <a:t>Άλλη αποτελεσματικότητα</a:t>
            </a:r>
            <a:endParaRPr lang="nb-NO" sz="1440">
              <a:solidFill>
                <a:prstClr val="white"/>
              </a:solidFill>
              <a:latin typeface="Aptos" panose="02110004020202020204"/>
            </a:endParaRPr>
          </a:p>
          <a:p>
            <a:pPr algn="ctr" defTabSz="1097280"/>
            <a:r>
              <a:rPr lang="el" sz="1440">
                <a:solidFill>
                  <a:prstClr val="white"/>
                </a:solidFill>
                <a:latin typeface="Aptos" panose="02110004020202020204"/>
              </a:rPr>
              <a:t>Πεποιθήσεις του ατόμου Β για το άτομο Α</a:t>
            </a:r>
          </a:p>
          <a:p>
            <a:pPr algn="ctr" defTabSz="1097280"/>
            <a:endParaRPr lang="nb-NO" sz="1440">
              <a:solidFill>
                <a:prstClr val="white"/>
              </a:solidFill>
              <a:latin typeface="Aptos" panose="02110004020202020204"/>
            </a:endParaRPr>
          </a:p>
        </p:txBody>
      </p:sp>
      <p:sp>
        <p:nvSpPr>
          <p:cNvPr id="9" name="Rectangle: Rounded Corners 8">
            <a:extLst>
              <a:ext uri="{FF2B5EF4-FFF2-40B4-BE49-F238E27FC236}">
                <a16:creationId xmlns:a16="http://schemas.microsoft.com/office/drawing/2014/main" id="{B60D13D9-9ED6-7D08-FD0B-7A129D8F8C05}"/>
              </a:ext>
            </a:extLst>
          </p:cNvPr>
          <p:cNvSpPr/>
          <p:nvPr/>
        </p:nvSpPr>
        <p:spPr>
          <a:xfrm>
            <a:off x="3175235" y="5129782"/>
            <a:ext cx="1602794" cy="495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l" sz="1260" err="1">
                <a:solidFill>
                  <a:prstClr val="white"/>
                </a:solidFill>
                <a:latin typeface="Aptos" panose="02110004020202020204"/>
              </a:rPr>
              <a:t>Κοινωνικές ενδείξεις</a:t>
            </a:r>
            <a:endParaRPr lang="nb-NO" sz="1260">
              <a:solidFill>
                <a:prstClr val="white"/>
              </a:solidFill>
              <a:latin typeface="Aptos" panose="02110004020202020204"/>
            </a:endParaRPr>
          </a:p>
        </p:txBody>
      </p:sp>
      <p:sp>
        <p:nvSpPr>
          <p:cNvPr id="10" name="Rectangle: Rounded Corners 9">
            <a:extLst>
              <a:ext uri="{FF2B5EF4-FFF2-40B4-BE49-F238E27FC236}">
                <a16:creationId xmlns:a16="http://schemas.microsoft.com/office/drawing/2014/main" id="{4780DA32-2666-9BC9-EFA9-C540D68FFA9E}"/>
              </a:ext>
            </a:extLst>
          </p:cNvPr>
          <p:cNvSpPr/>
          <p:nvPr/>
        </p:nvSpPr>
        <p:spPr>
          <a:xfrm>
            <a:off x="3207044" y="5706535"/>
            <a:ext cx="1570986" cy="495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l" sz="1320" err="1">
                <a:solidFill>
                  <a:prstClr val="white"/>
                </a:solidFill>
                <a:latin typeface="Aptos" panose="02110004020202020204"/>
              </a:rPr>
              <a:t>Διαχείριση εμφανίσεων</a:t>
            </a:r>
          </a:p>
        </p:txBody>
      </p:sp>
      <p:cxnSp>
        <p:nvCxnSpPr>
          <p:cNvPr id="12" name="Straight Arrow Connector 11">
            <a:extLst>
              <a:ext uri="{FF2B5EF4-FFF2-40B4-BE49-F238E27FC236}">
                <a16:creationId xmlns:a16="http://schemas.microsoft.com/office/drawing/2014/main" id="{80ECBC37-013F-ACF3-1DAB-4C5EC7C6C0EE}"/>
              </a:ext>
            </a:extLst>
          </p:cNvPr>
          <p:cNvCxnSpPr>
            <a:cxnSpLocks/>
            <a:endCxn id="9" idx="1"/>
          </p:cNvCxnSpPr>
          <p:nvPr/>
        </p:nvCxnSpPr>
        <p:spPr>
          <a:xfrm flipV="1">
            <a:off x="2709934" y="5377678"/>
            <a:ext cx="465301" cy="1867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C81F92-89C9-6CE1-A173-1B5865CDD5B0}"/>
              </a:ext>
            </a:extLst>
          </p:cNvPr>
          <p:cNvCxnSpPr>
            <a:cxnSpLocks/>
          </p:cNvCxnSpPr>
          <p:nvPr/>
        </p:nvCxnSpPr>
        <p:spPr>
          <a:xfrm flipH="1" flipV="1">
            <a:off x="2709934" y="5625574"/>
            <a:ext cx="465301" cy="2478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6E1208E-2C99-1580-41F6-C7F905AC08C5}"/>
              </a:ext>
            </a:extLst>
          </p:cNvPr>
          <p:cNvCxnSpPr>
            <a:cxnSpLocks/>
            <a:stCxn id="9" idx="3"/>
          </p:cNvCxnSpPr>
          <p:nvPr/>
        </p:nvCxnSpPr>
        <p:spPr>
          <a:xfrm>
            <a:off x="4778029" y="5377678"/>
            <a:ext cx="774900" cy="326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7CE28D-8B63-FCC8-17CB-C84547C10BFF}"/>
              </a:ext>
            </a:extLst>
          </p:cNvPr>
          <p:cNvCxnSpPr>
            <a:cxnSpLocks/>
          </p:cNvCxnSpPr>
          <p:nvPr/>
        </p:nvCxnSpPr>
        <p:spPr>
          <a:xfrm flipH="1">
            <a:off x="4778030" y="5658180"/>
            <a:ext cx="801419" cy="2962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391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1B2869-74EC-A072-8247-9F497C54FCF2}"/>
              </a:ext>
            </a:extLst>
          </p:cNvPr>
          <p:cNvSpPr>
            <a:spLocks noGrp="1"/>
          </p:cNvSpPr>
          <p:nvPr>
            <p:ph type="ctrTitle"/>
          </p:nvPr>
        </p:nvSpPr>
        <p:spPr/>
        <p:txBody>
          <a:bodyPr/>
          <a:lstStyle/>
          <a:p>
            <a:r>
              <a:rPr lang="el" err="1"/>
              <a:t>Βασικοί παράγοντες</a:t>
            </a:r>
            <a:endParaRPr lang="nb-NO"/>
          </a:p>
        </p:txBody>
      </p:sp>
      <p:sp>
        <p:nvSpPr>
          <p:cNvPr id="5" name="Subtitle 4">
            <a:extLst>
              <a:ext uri="{FF2B5EF4-FFF2-40B4-BE49-F238E27FC236}">
                <a16:creationId xmlns:a16="http://schemas.microsoft.com/office/drawing/2014/main" id="{AEC3DE06-D65A-656C-A889-F075A9A906A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814711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9F5E-FD07-2181-619C-168A9E70559D}"/>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DF050EB-A55F-28E1-E39C-AB53791F7BF5}"/>
              </a:ext>
            </a:extLst>
          </p:cNvPr>
          <p:cNvSpPr>
            <a:spLocks noGrp="1"/>
          </p:cNvSpPr>
          <p:nvPr>
            <p:ph idx="1"/>
          </p:nvPr>
        </p:nvSpPr>
        <p:spPr/>
        <p:txBody>
          <a:bodyPr/>
          <a:lstStyle/>
          <a:p>
            <a:endParaRPr lang="nb-NO"/>
          </a:p>
        </p:txBody>
      </p:sp>
      <p:sp>
        <p:nvSpPr>
          <p:cNvPr id="5" name="Rectangle: Rounded Corners 4">
            <a:extLst>
              <a:ext uri="{FF2B5EF4-FFF2-40B4-BE49-F238E27FC236}">
                <a16:creationId xmlns:a16="http://schemas.microsoft.com/office/drawing/2014/main" id="{A806A441-77DA-2482-1F88-BA9B3294FA89}"/>
              </a:ext>
            </a:extLst>
          </p:cNvPr>
          <p:cNvSpPr/>
          <p:nvPr/>
        </p:nvSpPr>
        <p:spPr>
          <a:xfrm>
            <a:off x="5808176" y="3468933"/>
            <a:ext cx="3014048" cy="1291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l" sz="2160" err="1">
                <a:solidFill>
                  <a:prstClr val="white"/>
                </a:solidFill>
                <a:latin typeface="Aptos" panose="02110004020202020204"/>
              </a:rPr>
              <a:t>Τι είναι ο τομέας κυβερνοασφάλειας;</a:t>
            </a:r>
          </a:p>
        </p:txBody>
      </p:sp>
      <p:pic>
        <p:nvPicPr>
          <p:cNvPr id="4" name="Picture 3">
            <a:extLst>
              <a:ext uri="{FF2B5EF4-FFF2-40B4-BE49-F238E27FC236}">
                <a16:creationId xmlns:a16="http://schemas.microsoft.com/office/drawing/2014/main" id="{7D895076-926E-5356-5E46-B06A24FA0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794" y="0"/>
            <a:ext cx="14316810" cy="8229600"/>
          </a:xfrm>
          <a:prstGeom prst="rect">
            <a:avLst/>
          </a:prstGeom>
        </p:spPr>
      </p:pic>
      <p:grpSp>
        <p:nvGrpSpPr>
          <p:cNvPr id="6" name="Group 5">
            <a:extLst>
              <a:ext uri="{FF2B5EF4-FFF2-40B4-BE49-F238E27FC236}">
                <a16:creationId xmlns:a16="http://schemas.microsoft.com/office/drawing/2014/main" id="{B9FBFCC9-E694-9199-47BC-6A0FA646FB83}"/>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B7BDA5E1-E7E5-C205-261D-40A050E417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5504F2F-98FC-41B0-8E10-82AEF70724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5776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5200" y="1376898"/>
            <a:ext cx="7265158" cy="4711668"/>
          </a:xfrm>
          <a:prstGeom prst="rect">
            <a:avLst/>
          </a:prstGeom>
        </p:spPr>
      </p:pic>
    </p:spTree>
    <p:extLst>
      <p:ext uri="{BB962C8B-B14F-4D97-AF65-F5344CB8AC3E}">
        <p14:creationId xmlns:p14="http://schemas.microsoft.com/office/powerpoint/2010/main" val="2098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21B7-813E-D2D3-69E3-AD8B54FD7601}"/>
              </a:ext>
            </a:extLst>
          </p:cNvPr>
          <p:cNvSpPr>
            <a:spLocks noGrp="1"/>
          </p:cNvSpPr>
          <p:nvPr>
            <p:ph type="title"/>
          </p:nvPr>
        </p:nvSpPr>
        <p:spPr/>
        <p:txBody>
          <a:bodyPr/>
          <a:lstStyle/>
          <a:p>
            <a:r>
              <a:rPr lang="el" err="1"/>
              <a:t>Προσωπικότητα των ηγετών</a:t>
            </a:r>
          </a:p>
        </p:txBody>
      </p:sp>
      <p:pic>
        <p:nvPicPr>
          <p:cNvPr id="5" name="Content Placeholder 4" descr="Διάγραμμα&#10;&#10;Η περιγραφή δημιουργείται αυτόματα">
            <a:extLst>
              <a:ext uri="{FF2B5EF4-FFF2-40B4-BE49-F238E27FC236}">
                <a16:creationId xmlns:a16="http://schemas.microsoft.com/office/drawing/2014/main" id="{C5D357AB-4C9D-C5F6-ED64-25AC4D6AE05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11352" y="3140557"/>
            <a:ext cx="6530828" cy="1948486"/>
          </a:xfrm>
        </p:spPr>
      </p:pic>
      <p:pic>
        <p:nvPicPr>
          <p:cNvPr id="6" name="Picture 5">
            <a:extLst>
              <a:ext uri="{FF2B5EF4-FFF2-40B4-BE49-F238E27FC236}">
                <a16:creationId xmlns:a16="http://schemas.microsoft.com/office/drawing/2014/main" id="{CB81F034-4D15-1B56-38C8-04F5517636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494" y="4943474"/>
            <a:ext cx="3639790" cy="3286126"/>
          </a:xfrm>
          <a:prstGeom prst="ellipse">
            <a:avLst/>
          </a:prstGeom>
          <a:ln>
            <a:noFill/>
          </a:ln>
          <a:effectLst>
            <a:softEdge rad="112500"/>
          </a:effectLst>
        </p:spPr>
      </p:pic>
      <p:pic>
        <p:nvPicPr>
          <p:cNvPr id="8" name="Picture 7" descr="Διάγραμμα&#10;&#10;Η περιγραφή δημιουργείται αυτόματα">
            <a:extLst>
              <a:ext uri="{FF2B5EF4-FFF2-40B4-BE49-F238E27FC236}">
                <a16:creationId xmlns:a16="http://schemas.microsoft.com/office/drawing/2014/main" id="{038B6878-DE86-57EB-598F-A5F7F45364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95285" y="142674"/>
            <a:ext cx="6252210" cy="5303520"/>
          </a:xfrm>
          <a:prstGeom prst="rect">
            <a:avLst/>
          </a:prstGeom>
        </p:spPr>
      </p:pic>
      <p:sp>
        <p:nvSpPr>
          <p:cNvPr id="15" name="Oval 14">
            <a:extLst>
              <a:ext uri="{FF2B5EF4-FFF2-40B4-BE49-F238E27FC236}">
                <a16:creationId xmlns:a16="http://schemas.microsoft.com/office/drawing/2014/main" id="{A71D221D-80FD-DF75-0D80-6848DABF07BB}"/>
              </a:ext>
            </a:extLst>
          </p:cNvPr>
          <p:cNvSpPr/>
          <p:nvPr/>
        </p:nvSpPr>
        <p:spPr>
          <a:xfrm>
            <a:off x="4457889" y="3027937"/>
            <a:ext cx="1542427" cy="902825"/>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6" name="Oval 15">
            <a:extLst>
              <a:ext uri="{FF2B5EF4-FFF2-40B4-BE49-F238E27FC236}">
                <a16:creationId xmlns:a16="http://schemas.microsoft.com/office/drawing/2014/main" id="{1FC9133B-F048-8FD8-1B68-862D114CF4D2}"/>
              </a:ext>
            </a:extLst>
          </p:cNvPr>
          <p:cNvSpPr/>
          <p:nvPr/>
        </p:nvSpPr>
        <p:spPr>
          <a:xfrm>
            <a:off x="10988716" y="2491399"/>
            <a:ext cx="2605672" cy="2800546"/>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210901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el" sz="3840">
                <a:solidFill>
                  <a:schemeClr val="accent1"/>
                </a:solidFill>
                <a:latin typeface="Helvetica Neue" charset="0"/>
                <a:ea typeface="Helvetica Neue" charset="0"/>
                <a:cs typeface="Helvetica Neue" charset="0"/>
              </a:rPr>
              <a:t>Σύσταση ανάγνωσης</a:t>
            </a:r>
            <a:endParaRPr lang="en-US" sz="3840">
              <a:solidFill>
                <a:schemeClr val="accent1"/>
              </a:solidFill>
            </a:endParaRPr>
          </a:p>
        </p:txBody>
      </p:sp>
      <p:sp>
        <p:nvSpPr>
          <p:cNvPr id="3" name="TekstSylinder 2"/>
          <p:cNvSpPr txBox="1"/>
          <p:nvPr/>
        </p:nvSpPr>
        <p:spPr>
          <a:xfrm>
            <a:off x="706379" y="4336399"/>
            <a:ext cx="5135261" cy="2308324"/>
          </a:xfrm>
          <a:prstGeom prst="rect">
            <a:avLst/>
          </a:prstGeom>
          <a:noFill/>
        </p:spPr>
        <p:txBody>
          <a:bodyPr wrap="square" rtlCol="0">
            <a:spAutoFit/>
          </a:bodyPr>
          <a:lstStyle/>
          <a:p>
            <a:pPr defTabSz="1097280"/>
            <a:r>
              <a:rPr lang="el" sz="2400">
                <a:solidFill>
                  <a:prstClr val="black"/>
                </a:solidFill>
                <a:latin typeface="Arial" charset="0"/>
                <a:ea typeface="Arial" charset="0"/>
                <a:cs typeface="Arial" charset="0"/>
              </a:rPr>
              <a:t>Μια λεπτομερής αναφορά σχετικά με τις συμπεριφορικές πτυχές της κυβερνοασφάλειας, την τρέχουσα πρακτική, το επιστημονικό υπόβαθρο και τους τρόπους βελτίωσης της κουλτούρας κυβερνοασφάλειας σε έναν οργανισμό.</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3610" y="1278967"/>
            <a:ext cx="3334760" cy="25010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84019" y="1406768"/>
            <a:ext cx="7478072" cy="206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6608821" y="3625800"/>
            <a:ext cx="7315200" cy="4228850"/>
          </a:xfrm>
          <a:prstGeom prst="rect">
            <a:avLst/>
          </a:prstGeom>
        </p:spPr>
        <p:txBody>
          <a:bodyPr>
            <a:spAutoFit/>
          </a:bodyPr>
          <a:lstStyle/>
          <a:p>
            <a:pPr algn="just" defTabSz="1097280"/>
            <a:r>
              <a:rPr lang="el" sz="1920">
                <a:solidFill>
                  <a:srgbClr val="000000"/>
                </a:solidFill>
                <a:latin typeface="Calibri" charset="0"/>
              </a:rPr>
              <a:t>Ο Οργανισμός της Ευρωπαϊκής Ένωσης για την Ασφάλεια Δικτύων και Πληροφοριών (ENISA) είναι ένα κέντρο εμπειρογνωμοσύνης στον τομέα της ασφάλειας δικτύων και πληροφοριών για την ΕΕ, τα κράτη μέλη της, τον ιδιωτικό τομέα και τους πολίτες της ΕΕ. Ο ENISA συνεργάζεται με αυτές τις ομάδες για την ανάπτυξη συμβουλών και συστάσεων σχετικά με ορθές πρακτικές στον τομέα της ασφάλειας των πληροφοριών. Βοηθά τα κράτη μέλη στην εφαρμογή της σχετικής νομοθεσίας της ΕΕ και εργάζεται για τη βελτίωση της ανθεκτικότητας των υποδομών και των δικτύων πληροφοριών ζωτικής σημασίας της Ευρώπης. Ο ENISA επιδιώκει να ενισχύσει την υπάρχουσα εμπειρογνωμοσύνη στα κράτη μέλη υποστηρίζοντας την ανάπτυξη διασυνοριακών κοινοτήτων που δεσμεύονται να βελτιώσουν την ασφάλεια δικτύων και πληροφοριών σε ολόκληρη την ΕΕ. Περισσότερες πληροφορίες σχετικά με τον ENISA και το έργο του διατίθενται στη διεύθυνση </a:t>
            </a:r>
            <a:r>
              <a:rPr lang="el" sz="1920" b="1" err="1">
                <a:solidFill>
                  <a:srgbClr val="000000"/>
                </a:solidFill>
                <a:latin typeface="Calibri" charset="0"/>
              </a:rPr>
              <a:t>www.enisa.europa.eu</a:t>
            </a:r>
            <a:r>
              <a:rPr lang="el" sz="1920">
                <a:solidFill>
                  <a:srgbClr val="000000"/>
                </a:solidFill>
                <a:latin typeface="Calibri" charset="0"/>
              </a:rPr>
              <a:t>. </a:t>
            </a:r>
            <a:endParaRPr lang="nb-NO" sz="1920">
              <a:solidFill>
                <a:prstClr val="black"/>
              </a:solidFill>
              <a:latin typeface="Aptos" panose="02110004020202020204"/>
            </a:endParaRPr>
          </a:p>
          <a:p>
            <a:pPr defTabSz="1097280"/>
            <a:br>
              <a:rPr lang="nb-NO" sz="1920">
                <a:solidFill>
                  <a:prstClr val="black"/>
                </a:solidFill>
                <a:latin typeface="Aptos" panose="02110004020202020204"/>
              </a:rPr>
            </a:br>
            <a:endParaRPr lang="nb-NO" sz="1920">
              <a:solidFill>
                <a:prstClr val="black"/>
              </a:solidFill>
              <a:latin typeface="Aptos" panose="02110004020202020204"/>
            </a:endParaRPr>
          </a:p>
        </p:txBody>
      </p:sp>
    </p:spTree>
    <p:extLst>
      <p:ext uri="{BB962C8B-B14F-4D97-AF65-F5344CB8AC3E}">
        <p14:creationId xmlns:p14="http://schemas.microsoft.com/office/powerpoint/2010/main" val="356939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1" name="TekstSylinder 10"/>
          <p:cNvSpPr txBox="1"/>
          <p:nvPr/>
        </p:nvSpPr>
        <p:spPr>
          <a:xfrm>
            <a:off x="6835342" y="974324"/>
            <a:ext cx="7444889" cy="6771084"/>
          </a:xfrm>
          <a:prstGeom prst="rect">
            <a:avLst/>
          </a:prstGeom>
          <a:noFill/>
        </p:spPr>
        <p:txBody>
          <a:bodyPr wrap="square" rtlCol="0">
            <a:spAutoFit/>
          </a:bodyPr>
          <a:lstStyle/>
          <a:p>
            <a:pPr defTabSz="1097280"/>
            <a:r>
              <a:rPr lang="el" b="1" u="sng" dirty="0">
                <a:solidFill>
                  <a:prstClr val="black"/>
                </a:solidFill>
                <a:latin typeface="Aptos" panose="02110004020202020204"/>
              </a:rPr>
              <a:t>Διοίκηση και οργανωτική ηγεσία</a:t>
            </a:r>
            <a:endParaRPr lang="nb-NO" b="1" u="sng" dirty="0">
              <a:solidFill>
                <a:prstClr val="black"/>
              </a:solidFill>
              <a:latin typeface="Aptos" panose="02110004020202020204"/>
            </a:endParaRPr>
          </a:p>
          <a:p>
            <a:pPr defTabSz="1097280"/>
            <a:endParaRPr lang="nb-NO" sz="1600" dirty="0">
              <a:solidFill>
                <a:prstClr val="black"/>
              </a:solidFill>
              <a:latin typeface="Aptos" panose="02110004020202020204"/>
            </a:endParaRPr>
          </a:p>
          <a:p>
            <a:pPr marL="342900" indent="-342900" defTabSz="1097280" fontAlgn="base">
              <a:buFont typeface="Arial" charset="0"/>
              <a:buChar char="•"/>
            </a:pPr>
            <a:r>
              <a:rPr lang="el" sz="1600" dirty="0">
                <a:solidFill>
                  <a:prstClr val="black"/>
                </a:solidFill>
                <a:latin typeface="Aptos" panose="02110004020202020204"/>
              </a:rPr>
              <a:t>Αναλάβετε την ευθύνη: Αποφασίστε ποιους κινδύνους ασφαλείας θέλουν να διαχειριστούν και δεσμεύστε τους απαιτούμενους πόρους. Αυτό περιλαμβάνει το κόστος αγοράς εξοπλισμού και υπηρεσιών ασφαλείας, αλλά πιο σημαντικό το συνολικό κόστος λειτουργίας αυτών των μέτρων ασφαλείας:</a:t>
            </a:r>
          </a:p>
          <a:p>
            <a:pPr marL="891540" lvl="1" indent="-342900" defTabSz="1097280" fontAlgn="base">
              <a:buFont typeface="Arial" charset="0"/>
              <a:buChar char="•"/>
            </a:pPr>
            <a:r>
              <a:rPr lang="el" sz="1600" dirty="0">
                <a:solidFill>
                  <a:prstClr val="black"/>
                </a:solidFill>
                <a:latin typeface="Aptos" panose="02110004020202020204"/>
              </a:rPr>
              <a:t>τον χρόνο που πρέπει να αφιερώσει το προσωπικό για την ασφάλεια</a:t>
            </a:r>
            <a:endParaRPr lang="nb-NO" sz="1600" dirty="0">
              <a:solidFill>
                <a:prstClr val="black"/>
              </a:solidFill>
              <a:latin typeface="Aptos" panose="02110004020202020204"/>
            </a:endParaRPr>
          </a:p>
          <a:p>
            <a:pPr marL="891540" lvl="1" indent="-342900" defTabSz="1097280" fontAlgn="base">
              <a:buFont typeface="Arial" charset="0"/>
              <a:buChar char="•"/>
            </a:pPr>
            <a:r>
              <a:rPr lang="el" sz="1600" dirty="0">
                <a:solidFill>
                  <a:prstClr val="black"/>
                </a:solidFill>
                <a:latin typeface="Aptos" panose="02110004020202020204"/>
              </a:rPr>
              <a:t>τον χρόνο και την προσπάθεια που απαιτείται για την αλλαγή των ανασφαλών συμπεριφορών σε ασφαλείς</a:t>
            </a:r>
            <a:endParaRPr lang="nb-NO" sz="1600" dirty="0">
              <a:solidFill>
                <a:prstClr val="black"/>
              </a:solidFill>
              <a:latin typeface="Aptos" panose="02110004020202020204"/>
            </a:endParaRPr>
          </a:p>
          <a:p>
            <a:pPr marL="891540" lvl="1" indent="-342900" defTabSz="1097280" fontAlgn="base">
              <a:buFont typeface="Arial" charset="0"/>
              <a:buChar char="•"/>
            </a:pPr>
            <a:r>
              <a:rPr lang="el" sz="1600" dirty="0">
                <a:solidFill>
                  <a:prstClr val="black"/>
                </a:solidFill>
                <a:latin typeface="Aptos" panose="02110004020202020204"/>
              </a:rPr>
              <a:t>επιχείρηση που μπορεί να χαθεί ως αποτέλεσμα της τήρησης των πολιτικών από το προσωπικό</a:t>
            </a:r>
            <a:endParaRPr lang="nb-NO" sz="1600" dirty="0">
              <a:solidFill>
                <a:prstClr val="black"/>
              </a:solidFill>
              <a:latin typeface="Aptos" panose="02110004020202020204"/>
            </a:endParaRPr>
          </a:p>
          <a:p>
            <a:pPr marL="891540" lvl="1" indent="-342900" defTabSz="1097280" fontAlgn="base">
              <a:buFont typeface="Arial" charset="0"/>
              <a:buChar char="•"/>
            </a:pPr>
            <a:r>
              <a:rPr lang="el" sz="1600" dirty="0">
                <a:solidFill>
                  <a:prstClr val="black"/>
                </a:solidFill>
                <a:latin typeface="Aptos" panose="02110004020202020204"/>
              </a:rPr>
              <a:t>ανάπτυξη των δεξιοτήτων που χρειάζονται διάφορα τμήματα του οργανισμού</a:t>
            </a:r>
            <a:endParaRPr lang="nb-NO" sz="1600" dirty="0">
              <a:solidFill>
                <a:prstClr val="black"/>
              </a:solidFill>
              <a:latin typeface="Aptos" panose="02110004020202020204"/>
            </a:endParaRPr>
          </a:p>
          <a:p>
            <a:pPr marL="342900" indent="-342900" defTabSz="1097280" fontAlgn="base">
              <a:buFont typeface="Arial" charset="0"/>
              <a:buChar char="•"/>
            </a:pPr>
            <a:r>
              <a:rPr lang="el" sz="1600" dirty="0">
                <a:solidFill>
                  <a:prstClr val="black"/>
                </a:solidFill>
                <a:latin typeface="Aptos" panose="02110004020202020204"/>
              </a:rPr>
              <a:t>Δώστε το παράδειγμα: ακολουθείτε πάντα τις πολιτικές ασφαλείας (είστε στόχος υψηλής αξίας) και αφιερώνετε ένα μέρος του χρόνου σας για να συνεργαστείτε με ειδικούς και προσωπικό ασφαλείας για την εξεύρεση εφαρμόσιμων λύσεων στους τομείς εξειδίκευσής σας (π.χ. λειτουργίες, οικονομικά, μάρκετινγκ)</a:t>
            </a:r>
          </a:p>
          <a:p>
            <a:pPr marL="342900" indent="-342900" defTabSz="1097280" fontAlgn="base">
              <a:buFont typeface="Arial" charset="0"/>
              <a:buChar char="•"/>
            </a:pPr>
            <a:r>
              <a:rPr lang="el" sz="1600" dirty="0">
                <a:solidFill>
                  <a:prstClr val="black"/>
                </a:solidFill>
                <a:latin typeface="Aptos" panose="02110004020202020204"/>
              </a:rPr>
              <a:t>Διαχειριστείτε τον οργανισμό σας για να βοηθήσετε την ασφάλεια: Η έκθεση διαπίστωσε ότι η αποτελεσματική διαχείριση της ασφάλειας μπορεί να αντλήσει γνώσεις και εργαλεία από την ασφάλεια. Ομοίως, το Ανθρώπινο Δυναμικό μπορεί να βοηθήσει στο σχεδιασμό κινήτρων και KPI και να βοηθήσει στον εντοπισμό του προσωπικού που ενδιαφέρεται να αποκτήσει νέες δεξιότητες και να αναλάβει επιπλέον ευθύνες. Οι επικοινωνίες και το μάρκετινγκ μπορούν να βοηθήσουν στη βελτίωση της αποτελεσματικότητας του υλικού ευαισθητοποίησης. Η αξιοποίηση των δικών σας πόρων και η διάσπαση των σιλό για την επίλυση προβλημάτων είναι μια εργασία διαχείρισης.</a:t>
            </a: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0"/>
            <a:ext cx="6438183" cy="6463308"/>
          </a:xfrm>
          <a:prstGeom prst="rect">
            <a:avLst/>
          </a:prstGeom>
          <a:noFill/>
        </p:spPr>
        <p:txBody>
          <a:bodyPr wrap="square" rtlCol="0">
            <a:spAutoFit/>
          </a:bodyPr>
          <a:lstStyle/>
          <a:p>
            <a:pPr defTabSz="1097280"/>
            <a:r>
              <a:rPr lang="el" b="1" u="sng" dirty="0">
                <a:solidFill>
                  <a:prstClr val="black"/>
                </a:solidFill>
                <a:latin typeface="Aptos" panose="02110004020202020204"/>
              </a:rPr>
              <a:t>Υπεύθυνοι χάραξης πολιτικής</a:t>
            </a:r>
          </a:p>
          <a:p>
            <a:pPr defTabSz="1097280"/>
            <a:endParaRPr lang="nb-NO" dirty="0">
              <a:solidFill>
                <a:prstClr val="black"/>
              </a:solidFill>
              <a:latin typeface="Aptos" panose="02110004020202020204"/>
            </a:endParaRPr>
          </a:p>
          <a:p>
            <a:pPr marL="342900" indent="-342900" defTabSz="1097280" fontAlgn="base">
              <a:buFont typeface="Arial" charset="0"/>
              <a:buChar char="•"/>
            </a:pPr>
            <a:r>
              <a:rPr lang="el" dirty="0">
                <a:solidFill>
                  <a:prstClr val="black"/>
                </a:solidFill>
                <a:latin typeface="Aptos" panose="02110004020202020204"/>
              </a:rPr>
              <a:t>Βεβαιωθείτε ότι οι ευθύνες ανατίθενται σε όσους έχουν την ικανότητα να εκπληρώσουν αυτές τις ευθύνες</a:t>
            </a:r>
          </a:p>
          <a:p>
            <a:pPr marL="342900" indent="-342900" defTabSz="1097280" fontAlgn="base">
              <a:buFont typeface="Arial" charset="0"/>
              <a:buChar char="•"/>
            </a:pPr>
            <a:r>
              <a:rPr lang="el" dirty="0">
                <a:solidFill>
                  <a:prstClr val="black"/>
                </a:solidFill>
                <a:latin typeface="Aptos" panose="02110004020202020204"/>
              </a:rPr>
              <a:t>Υποδείξτε αξιόπιστη ικανότητα - π.χ. πού να αναζητήσετε καθοδήγηση για συγκεκριμένα θέματα.</a:t>
            </a:r>
          </a:p>
          <a:p>
            <a:pPr marL="342900" indent="-342900" defTabSz="1097280" fontAlgn="base">
              <a:buFont typeface="Arial" charset="0"/>
              <a:buChar char="•"/>
            </a:pPr>
            <a:r>
              <a:rPr lang="el" dirty="0">
                <a:solidFill>
                  <a:prstClr val="black"/>
                </a:solidFill>
                <a:latin typeface="Aptos" panose="02110004020202020204"/>
              </a:rPr>
              <a:t>Προώθηση της συνεργασίας και της οικοδόμησης εμπιστοσύνης εντός και μεταξύ του οργανισμού. να προωθήσει τον σεβασμό και να απαγορεύσει την ασεβή γλώσσα προς τα ενδιαφερόμενα μέρη</a:t>
            </a:r>
          </a:p>
          <a:p>
            <a:pPr marL="342900" indent="-342900" defTabSz="1097280" fontAlgn="base">
              <a:buFont typeface="Arial" charset="0"/>
              <a:buChar char="•"/>
            </a:pPr>
            <a:r>
              <a:rPr lang="el" dirty="0">
                <a:solidFill>
                  <a:prstClr val="black"/>
                </a:solidFill>
                <a:latin typeface="Aptos" panose="02110004020202020204"/>
              </a:rPr>
              <a:t>·Στήριξη της ανάπτυξης και της χρήσης τεκμηριωμένων δεικτών μέτρησης και μέτρων για την αξιολόγηση των δεξιοτήτων, των γνώσεων και της οργανωτικής νοοτροπίας στον τομέα της κυβερνοασφάλειας.</a:t>
            </a:r>
          </a:p>
          <a:p>
            <a:pPr marL="342900" indent="-342900" defTabSz="1097280" fontAlgn="base">
              <a:buFont typeface="Arial" charset="0"/>
              <a:buChar char="•"/>
            </a:pPr>
            <a:r>
              <a:rPr lang="el" dirty="0">
                <a:solidFill>
                  <a:prstClr val="black"/>
                </a:solidFill>
                <a:latin typeface="Aptos" panose="02110004020202020204"/>
              </a:rPr>
              <a:t>Ενθάρρυνση και υποστήριξη της συνεργασίας μεταξύ τεχνικών και κοινωνικών / συμπεριφορικών εμπειρογνωμόνων για την αντιμετώπιση συμπεριφορών κυβερνοασφάλειας.</a:t>
            </a:r>
          </a:p>
          <a:p>
            <a:pPr marL="342900" indent="-342900" defTabSz="1097280" fontAlgn="base">
              <a:buFont typeface="Arial" charset="0"/>
              <a:buChar char="•"/>
            </a:pPr>
            <a:r>
              <a:rPr lang="el" dirty="0">
                <a:solidFill>
                  <a:prstClr val="black"/>
                </a:solidFill>
                <a:latin typeface="Aptos" panose="02110004020202020204"/>
              </a:rPr>
              <a:t>Μην υποθέτετε ότι η επίγνωση μιας απειλής θα οδηγήσει σε προστατευτική δράση! Οι πολίτες (και οι εργαζόμενοι) χρειάζονται επίσης τις δεξιότητες για να αποφύγουν την απειλή και να κατανοήσουν ότι κάτι τέτοιο θα είναι αποτελεσματικό.</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grpSp>
        <p:nvGrpSpPr>
          <p:cNvPr id="4" name="Gruppe 4">
            <a:extLst>
              <a:ext uri="{FF2B5EF4-FFF2-40B4-BE49-F238E27FC236}">
                <a16:creationId xmlns:a16="http://schemas.microsoft.com/office/drawing/2014/main" id="{3A21C029-5976-BC69-5A37-3476F6EDE252}"/>
              </a:ext>
            </a:extLst>
          </p:cNvPr>
          <p:cNvGrpSpPr/>
          <p:nvPr/>
        </p:nvGrpSpPr>
        <p:grpSpPr>
          <a:xfrm>
            <a:off x="222812" y="7227033"/>
            <a:ext cx="14407589" cy="1056362"/>
            <a:chOff x="185677" y="6022527"/>
            <a:chExt cx="12006324" cy="880302"/>
          </a:xfrm>
        </p:grpSpPr>
        <p:grpSp>
          <p:nvGrpSpPr>
            <p:cNvPr id="5" name="Gruppe 5">
              <a:extLst>
                <a:ext uri="{FF2B5EF4-FFF2-40B4-BE49-F238E27FC236}">
                  <a16:creationId xmlns:a16="http://schemas.microsoft.com/office/drawing/2014/main" id="{8C78F161-93FD-86B8-FD75-DB01649C2295}"/>
                </a:ext>
              </a:extLst>
            </p:cNvPr>
            <p:cNvGrpSpPr/>
            <p:nvPr/>
          </p:nvGrpSpPr>
          <p:grpSpPr>
            <a:xfrm>
              <a:off x="185677" y="6022527"/>
              <a:ext cx="12006324" cy="880302"/>
              <a:chOff x="185677" y="6022527"/>
              <a:chExt cx="12006324" cy="880302"/>
            </a:xfrm>
          </p:grpSpPr>
          <p:pic>
            <p:nvPicPr>
              <p:cNvPr id="7" name="Bilde 7">
                <a:extLst>
                  <a:ext uri="{FF2B5EF4-FFF2-40B4-BE49-F238E27FC236}">
                    <a16:creationId xmlns:a16="http://schemas.microsoft.com/office/drawing/2014/main" id="{B5437137-8A1D-A149-80E8-2619931BFA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5850" y="6205714"/>
                <a:ext cx="3346151" cy="697115"/>
              </a:xfrm>
              <a:prstGeom prst="rect">
                <a:avLst/>
              </a:prstGeom>
            </p:spPr>
          </p:pic>
          <p:pic>
            <p:nvPicPr>
              <p:cNvPr id="13" name="Bilde 8">
                <a:extLst>
                  <a:ext uri="{FF2B5EF4-FFF2-40B4-BE49-F238E27FC236}">
                    <a16:creationId xmlns:a16="http://schemas.microsoft.com/office/drawing/2014/main" id="{85041C13-39D2-59C3-191C-319996B281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12375"/>
                <a:ext cx="3223540" cy="307112"/>
              </a:xfrm>
              <a:prstGeom prst="rect">
                <a:avLst/>
              </a:prstGeom>
            </p:spPr>
          </p:pic>
          <p:pic>
            <p:nvPicPr>
              <p:cNvPr id="14" name="Bilde 9">
                <a:extLst>
                  <a:ext uri="{FF2B5EF4-FFF2-40B4-BE49-F238E27FC236}">
                    <a16:creationId xmlns:a16="http://schemas.microsoft.com/office/drawing/2014/main" id="{9CCA4C21-976A-8C13-F589-BE3A354D07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5375" y="6022527"/>
                <a:ext cx="945086" cy="779695"/>
              </a:xfrm>
              <a:prstGeom prst="rect">
                <a:avLst/>
              </a:prstGeom>
            </p:spPr>
          </p:pic>
        </p:grpSp>
        <p:pic>
          <p:nvPicPr>
            <p:cNvPr id="6" name="Bilde 6">
              <a:extLst>
                <a:ext uri="{FF2B5EF4-FFF2-40B4-BE49-F238E27FC236}">
                  <a16:creationId xmlns:a16="http://schemas.microsoft.com/office/drawing/2014/main" id="{9F470A86-30D7-8441-1A97-CA211E2104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4907" y="6294168"/>
              <a:ext cx="3784778" cy="520205"/>
            </a:xfrm>
            <a:prstGeom prst="rect">
              <a:avLst/>
            </a:prstGeom>
          </p:spPr>
        </p:pic>
      </p:grpSp>
    </p:spTree>
    <p:extLst>
      <p:ext uri="{BB962C8B-B14F-4D97-AF65-F5344CB8AC3E}">
        <p14:creationId xmlns:p14="http://schemas.microsoft.com/office/powerpoint/2010/main" val="406484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0"/>
            <a:ext cx="7043043" cy="6217087"/>
          </a:xfrm>
          <a:prstGeom prst="rect">
            <a:avLst/>
          </a:prstGeom>
          <a:noFill/>
        </p:spPr>
        <p:txBody>
          <a:bodyPr wrap="square" rtlCol="0">
            <a:spAutoFit/>
          </a:bodyPr>
          <a:lstStyle/>
          <a:p>
            <a:pPr defTabSz="1097280"/>
            <a:r>
              <a:rPr lang="el" sz="1600" b="1" u="sng" dirty="0">
                <a:solidFill>
                  <a:prstClr val="black"/>
                </a:solidFill>
                <a:latin typeface="Arial" charset="0"/>
                <a:ea typeface="Arial" charset="0"/>
                <a:cs typeface="Arial" charset="0"/>
              </a:rPr>
              <a:t>CISO και ειδικοί σε θέματα ασφάλειας</a:t>
            </a:r>
            <a:endParaRPr lang="nb-NO" sz="1600" b="1" u="sng" dirty="0">
              <a:solidFill>
                <a:prstClr val="black"/>
              </a:solidFill>
              <a:latin typeface="Arial" charset="0"/>
              <a:ea typeface="Arial" charset="0"/>
              <a:cs typeface="Arial" charset="0"/>
            </a:endParaRPr>
          </a:p>
          <a:p>
            <a:pPr defTabSz="1097280"/>
            <a:endParaRPr lang="nb-NO" dirty="0">
              <a:solidFill>
                <a:prstClr val="black"/>
              </a:solidFill>
              <a:latin typeface="Arial" charset="0"/>
              <a:ea typeface="Arial" charset="0"/>
              <a:cs typeface="Arial" charset="0"/>
            </a:endParaRPr>
          </a:p>
          <a:p>
            <a:pPr marL="342900" indent="-342900" defTabSz="1097280" fontAlgn="base">
              <a:buFont typeface="Arial" charset="0"/>
              <a:buChar char="•"/>
            </a:pPr>
            <a:r>
              <a:rPr lang="el" sz="1400" dirty="0">
                <a:solidFill>
                  <a:prstClr val="black"/>
                </a:solidFill>
                <a:latin typeface="Arial" charset="0"/>
                <a:ea typeface="Arial" charset="0"/>
                <a:cs typeface="Arial" charset="0"/>
              </a:rPr>
              <a:t>Υπολογίστε τον αντίκτυπο των πολιτικών σας. Οι πολιτικές και τα μέτρα ασφάλειας μπορούν να είναι αποτελεσματικά μόνο εάν υιοθετηθούν και χρησιμοποιηθούν σωστά. Για να διασφαλιστεί αυτό, οι CISO πρέπει να γνωρίζουν τον αντίκτυπο που έχει στο προσωπικό στις καθημερινές επιχειρηματικές λειτουργίες - επομένως θα πρέπει να γνωρίζουν τον χρόνο και την προσπάθεια που απαιτεί η συμμόρφωση πριν θέσουν σε εφαρμογή ένα μέτρο ασφαλείας. Η ρήση του στρατηγού MacArthur «Ποτέ μην δίνεις μια διαταγή που δεν μπορεί να τηρηθεί» θα πρέπει να πλαισιωθεί και να κρεμαστεί πάνω από το γραφείο τους.</a:t>
            </a:r>
          </a:p>
          <a:p>
            <a:pPr marL="342900" indent="-342900" defTabSz="1097280" fontAlgn="base">
              <a:buFont typeface="Arial" charset="0"/>
              <a:buChar char="•"/>
            </a:pPr>
            <a:r>
              <a:rPr lang="el" sz="1400" dirty="0">
                <a:solidFill>
                  <a:prstClr val="black"/>
                </a:solidFill>
                <a:latin typeface="Arial" charset="0"/>
                <a:ea typeface="Arial" charset="0"/>
                <a:cs typeface="Arial" charset="0"/>
              </a:rPr>
              <a:t>Να είστε ορατοί και προσιτοί. Οι CISO θα πρέπει να είναι μαζορέτες ασφαλείας, όχι αστυνομικοί - για να προσελκύσουν το προσωπικό, πρέπει να είναι ορατοί και προσιτοί ανά πάσα στιγμή. Και για να οικοδομήσουν εμπιστοσύνη, πρέπει να ακούσουν και να διαπραγματευτούν, αντί να προσπαθούν να «εξαλείψουν» τη μη συμμόρφωση και να στραγγαλίσουν την καινοτομία και τον πειραματισμό.</a:t>
            </a:r>
          </a:p>
          <a:p>
            <a:pPr marL="342900" indent="-342900" defTabSz="1097280" fontAlgn="base">
              <a:buFont typeface="Arial" charset="0"/>
              <a:buChar char="•"/>
            </a:pPr>
            <a:r>
              <a:rPr lang="el" sz="1400" dirty="0">
                <a:solidFill>
                  <a:prstClr val="black"/>
                </a:solidFill>
                <a:latin typeface="Arial" charset="0"/>
                <a:ea typeface="Arial" charset="0"/>
                <a:cs typeface="Arial" charset="0"/>
              </a:rPr>
              <a:t>Χρειάζεσαι soft skills. Οι CISO και άλλοι ειδικοί σε θέματα ασφάλειας πρέπει να αποκτήσουν τις «soft skills» για να το κάνουν αυτό αποτελεσματικά. Το πρόγραμμα που αναπτύχθηκε από τους Ashenden &amp; Lawrence (2016) με χρηματοδότηση από το NCSC του Ηνωμένου Βασιλείου είναι μια πρωτοποριακή προσπάθεια που πρέπει να αναπαραχθεί και να ενσωματωθεί σε ακαδημαϊκά και επαγγελματικά μαθήματα ασφάλειας.</a:t>
            </a:r>
          </a:p>
          <a:p>
            <a:pPr marL="342900" indent="-342900" defTabSz="1097280" fontAlgn="base">
              <a:buFont typeface="Arial" charset="0"/>
              <a:buChar char="•"/>
            </a:pPr>
            <a:r>
              <a:rPr lang="el" sz="1400" dirty="0">
                <a:solidFill>
                  <a:prstClr val="black"/>
                </a:solidFill>
                <a:latin typeface="Arial" charset="0"/>
                <a:ea typeface="Arial" charset="0"/>
                <a:cs typeface="Arial" charset="0"/>
              </a:rPr>
              <a:t>Σταματήστε να χτυπάτε λεκτικά τους ανθρώπους. Η αποτελεσματική δέσμευση και η εμπιστοσύνη απαιτούν σεβασμό για τους άλλους. Το επάγγελμα της ασφάλειας πρέπει να αναθεωρήσει την οπτική του για τους μη ειδικούς και να αποδεχτεί ότι είναι οι μόνοι ενδιαφερόμενοι στο οικοσύστημα για τους οποίους η ασφάλεια είναι ο πρωταρχικός ρόλος. Και πρέπει να αλλάξουν τη γλώσσα που χρησιμοποιούν για να το αντικατοπτρίζουν αυτό - όχι πλέον να αναφέρονται στους ανθρώπους ως «το πρόβλημα», «ηλίθιοι χρήστες» και «Ο πιο αδύναμος κρίκος».</a:t>
            </a:r>
            <a:endParaRPr lang="nb-NO" sz="140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1" name="TekstSylinder 10"/>
          <p:cNvSpPr txBox="1"/>
          <p:nvPr/>
        </p:nvSpPr>
        <p:spPr>
          <a:xfrm>
            <a:off x="7577257" y="1268182"/>
            <a:ext cx="6781294" cy="6217087"/>
          </a:xfrm>
          <a:prstGeom prst="rect">
            <a:avLst/>
          </a:prstGeom>
          <a:noFill/>
        </p:spPr>
        <p:txBody>
          <a:bodyPr wrap="square" rtlCol="0">
            <a:spAutoFit/>
          </a:bodyPr>
          <a:lstStyle/>
          <a:p>
            <a:pPr defTabSz="1097280"/>
            <a:r>
              <a:rPr lang="el" sz="1600" b="1" u="sng" dirty="0">
                <a:solidFill>
                  <a:prstClr val="black"/>
                </a:solidFill>
                <a:latin typeface="Arial" charset="0"/>
                <a:ea typeface="Arial" charset="0"/>
                <a:cs typeface="Arial" charset="0"/>
              </a:rPr>
              <a:t>CSIRT's /CERT's &amp;; SOC's</a:t>
            </a:r>
            <a:endParaRPr lang="nb-NO" sz="1600" b="1" u="sng" dirty="0">
              <a:solidFill>
                <a:prstClr val="black"/>
              </a:solidFill>
              <a:latin typeface="Arial" charset="0"/>
              <a:ea typeface="Arial" charset="0"/>
              <a:cs typeface="Arial" charset="0"/>
            </a:endParaRPr>
          </a:p>
          <a:p>
            <a:pPr defTabSz="1097280"/>
            <a:endParaRPr lang="nb-NO" dirty="0">
              <a:solidFill>
                <a:prstClr val="black"/>
              </a:solidFill>
              <a:latin typeface="Arial" charset="0"/>
              <a:ea typeface="Arial" charset="0"/>
              <a:cs typeface="Arial" charset="0"/>
            </a:endParaRPr>
          </a:p>
          <a:p>
            <a:pPr marL="342900" indent="-342900" defTabSz="1097280" fontAlgn="base">
              <a:buFont typeface="Arial" charset="0"/>
              <a:buChar char="•"/>
            </a:pPr>
            <a:r>
              <a:rPr lang="el" sz="1400" dirty="0">
                <a:solidFill>
                  <a:prstClr val="black"/>
                </a:solidFill>
                <a:latin typeface="Arial" charset="0"/>
                <a:ea typeface="Arial" charset="0"/>
                <a:cs typeface="Arial" charset="0"/>
              </a:rPr>
              <a:t>Φροντίστε το προσωπικό σας. Η επαγγελματική εξουθένωση οφείλεται σε μεγάλο βαθμό στην υπερφόρτωση, αλλά και στην πλήξη μέσω επαναλαμβανόμενων εργασιών. Οι οργανισμοί πρέπει να εξασφαλίσουν επαρκή επίπεδα στελέχωσης - αυτό μπορεί να αποτελέσει πρόκληση σε CSIRT όπου η ζήτηση είναι υψηλή κατά τη διάρκεια περιστατικών, αλλά χαμηλότερη σε άλλες περιόδους. Η πιο ευέλικτη κατανομή καθηκόντων - π.χ. η εργασία του προσωπικού για την ανάπτυξη εργαλείων, τους πόρους δεξιοτήτων και τη δημιουργία ομάδας και την ανταλλαγή γνώσεων μεταξύ των ομάδων - θα ήταν ένας τρόπος για να προχωρήσουμε. Η διαχείριση περιστατικών που επηρεάζουν την ασφάλεια και τα φυσικά συστήματα στον κυβερνοχώρο μπορεί να είναι αγχωτική - οι οργανισμοί χρειάζονται κατάλληλη υποστήριξη για να βοηθήσουν το προσωπικό να αντιμετωπίσει τις συνέπειες.</a:t>
            </a:r>
          </a:p>
          <a:p>
            <a:pPr marL="342900" indent="-342900" defTabSz="1097280" fontAlgn="base">
              <a:buFont typeface="Arial" charset="0"/>
              <a:buChar char="•"/>
            </a:pPr>
            <a:r>
              <a:rPr lang="el" sz="1400" dirty="0">
                <a:solidFill>
                  <a:prstClr val="black"/>
                </a:solidFill>
                <a:latin typeface="Arial" charset="0"/>
                <a:ea typeface="Arial" charset="0"/>
                <a:cs typeface="Arial" charset="0"/>
              </a:rPr>
              <a:t>Επενδύστε στην εκπαίδευση και την προσωπική ανάπτυξη. Η κατοχή των δεξιοτήτων και της ικανότητας ανάπτυξης είναι το κλειδί για την αποτελεσματική απόδοση, την αυτοπεποίθηση και την ικανοποίηση από την εργασία του προσωπικού ασφαλείας. Σε ένα ταχέως εξελισσόμενο περιβάλλον απειλών, η χρηματοδότηση για έρευνα και εξειδικευμένες δεξιότητες είναι απαραίτητη και όχι πολυτέλεια. Κάποια ανάπτυξη δεξιοτήτων μπορεί να συμβεί μέσω διαδικτυακών μαθημάτων, αλλά η πρακτική ανάλυση περιπτώσεων, τα master classes και τα wargaming είναι πιο ελκυστικά και αποτελεσματικά.</a:t>
            </a:r>
          </a:p>
          <a:p>
            <a:pPr marL="342900" indent="-342900" defTabSz="1097280" fontAlgn="base">
              <a:buFont typeface="Arial" charset="0"/>
              <a:buChar char="•"/>
            </a:pPr>
            <a:r>
              <a:rPr lang="el" sz="1400" dirty="0">
                <a:solidFill>
                  <a:prstClr val="black"/>
                </a:solidFill>
                <a:latin typeface="Arial" charset="0"/>
                <a:ea typeface="Arial" charset="0"/>
                <a:cs typeface="Arial" charset="0"/>
              </a:rPr>
              <a:t>Προσέγγιση ομάδας υποστήριξης και πολλαπλών ομάδων. Η αποτελεσματική άμυνα στον κυβερνοχώρο είναι ένα ομαδικό άθλημα - η οικοδόμηση εμπιστοσύνης μεταξύ των ομάδων αναλυτών και μεταξύ αυτών και της διοίκησης είναι απαραίτητη. Αυτό είναι ένα νέο πρόβλημα για πολλούς οργανισμούς, επομένως μπορεί να απαιτηθούν κάποιες επενδύσεις σε εξωτερική εμπειρογνωμοσύνη (έρευνα ή συμβουλευτική).</a:t>
            </a:r>
          </a:p>
        </p:txBody>
      </p:sp>
      <p:grpSp>
        <p:nvGrpSpPr>
          <p:cNvPr id="4" name="Gruppe 4">
            <a:extLst>
              <a:ext uri="{FF2B5EF4-FFF2-40B4-BE49-F238E27FC236}">
                <a16:creationId xmlns:a16="http://schemas.microsoft.com/office/drawing/2014/main" id="{45DA1DFE-1C60-A081-A4A4-B767E901BAED}"/>
              </a:ext>
            </a:extLst>
          </p:cNvPr>
          <p:cNvGrpSpPr/>
          <p:nvPr/>
        </p:nvGrpSpPr>
        <p:grpSpPr>
          <a:xfrm>
            <a:off x="222812" y="7227033"/>
            <a:ext cx="14407589" cy="1056362"/>
            <a:chOff x="185677" y="6022527"/>
            <a:chExt cx="12006324" cy="880302"/>
          </a:xfrm>
        </p:grpSpPr>
        <p:grpSp>
          <p:nvGrpSpPr>
            <p:cNvPr id="5" name="Gruppe 5">
              <a:extLst>
                <a:ext uri="{FF2B5EF4-FFF2-40B4-BE49-F238E27FC236}">
                  <a16:creationId xmlns:a16="http://schemas.microsoft.com/office/drawing/2014/main" id="{4B3450E2-5D15-EB13-550A-3B29187E19A4}"/>
                </a:ext>
              </a:extLst>
            </p:cNvPr>
            <p:cNvGrpSpPr/>
            <p:nvPr/>
          </p:nvGrpSpPr>
          <p:grpSpPr>
            <a:xfrm>
              <a:off x="185677" y="6022527"/>
              <a:ext cx="12006324" cy="880302"/>
              <a:chOff x="185677" y="6022527"/>
              <a:chExt cx="12006324" cy="880302"/>
            </a:xfrm>
          </p:grpSpPr>
          <p:pic>
            <p:nvPicPr>
              <p:cNvPr id="7" name="Bilde 7">
                <a:extLst>
                  <a:ext uri="{FF2B5EF4-FFF2-40B4-BE49-F238E27FC236}">
                    <a16:creationId xmlns:a16="http://schemas.microsoft.com/office/drawing/2014/main" id="{4DA8E5D6-30DB-E372-ACF7-E9CB51D002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5850" y="6205714"/>
                <a:ext cx="3346151" cy="697115"/>
              </a:xfrm>
              <a:prstGeom prst="rect">
                <a:avLst/>
              </a:prstGeom>
            </p:spPr>
          </p:pic>
          <p:pic>
            <p:nvPicPr>
              <p:cNvPr id="13" name="Bilde 8">
                <a:extLst>
                  <a:ext uri="{FF2B5EF4-FFF2-40B4-BE49-F238E27FC236}">
                    <a16:creationId xmlns:a16="http://schemas.microsoft.com/office/drawing/2014/main" id="{CA5E65B5-08D5-5E45-59FE-228A09C866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12375"/>
                <a:ext cx="3223540" cy="307112"/>
              </a:xfrm>
              <a:prstGeom prst="rect">
                <a:avLst/>
              </a:prstGeom>
            </p:spPr>
          </p:pic>
          <p:pic>
            <p:nvPicPr>
              <p:cNvPr id="14" name="Bilde 9">
                <a:extLst>
                  <a:ext uri="{FF2B5EF4-FFF2-40B4-BE49-F238E27FC236}">
                    <a16:creationId xmlns:a16="http://schemas.microsoft.com/office/drawing/2014/main" id="{0EE1DE31-FD0C-B6D4-DAF3-21E370A21E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5375" y="6022527"/>
                <a:ext cx="945086" cy="779695"/>
              </a:xfrm>
              <a:prstGeom prst="rect">
                <a:avLst/>
              </a:prstGeom>
            </p:spPr>
          </p:pic>
        </p:grpSp>
        <p:pic>
          <p:nvPicPr>
            <p:cNvPr id="6" name="Bilde 6">
              <a:extLst>
                <a:ext uri="{FF2B5EF4-FFF2-40B4-BE49-F238E27FC236}">
                  <a16:creationId xmlns:a16="http://schemas.microsoft.com/office/drawing/2014/main" id="{F5621446-8822-509C-34DE-069F98DB80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4907" y="6294168"/>
              <a:ext cx="3784778" cy="520205"/>
            </a:xfrm>
            <a:prstGeom prst="rect">
              <a:avLst/>
            </a:prstGeom>
          </p:spPr>
        </p:pic>
      </p:grpSp>
    </p:spTree>
    <p:extLst>
      <p:ext uri="{BB962C8B-B14F-4D97-AF65-F5344CB8AC3E}">
        <p14:creationId xmlns:p14="http://schemas.microsoft.com/office/powerpoint/2010/main" val="48193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1"/>
            <a:ext cx="6802269" cy="6740307"/>
          </a:xfrm>
          <a:prstGeom prst="rect">
            <a:avLst/>
          </a:prstGeom>
          <a:noFill/>
        </p:spPr>
        <p:txBody>
          <a:bodyPr wrap="square" rtlCol="0">
            <a:spAutoFit/>
          </a:bodyPr>
          <a:lstStyle/>
          <a:p>
            <a:pPr defTabSz="1097280"/>
            <a:r>
              <a:rPr lang="el" sz="2160" b="1" u="sng" dirty="0">
                <a:solidFill>
                  <a:prstClr val="black"/>
                </a:solidFill>
                <a:latin typeface="Arial" charset="0"/>
                <a:ea typeface="Arial" charset="0"/>
                <a:cs typeface="Arial" charset="0"/>
              </a:rPr>
              <a:t>Προγραμματιστές Λογισμικού</a:t>
            </a:r>
          </a:p>
          <a:p>
            <a:pPr defTabSz="1097280"/>
            <a:endParaRPr lang="nb-NO" sz="2160" dirty="0">
              <a:solidFill>
                <a:prstClr val="black"/>
              </a:solidFill>
              <a:latin typeface="Arial" charset="0"/>
              <a:ea typeface="Arial" charset="0"/>
              <a:cs typeface="Arial" charset="0"/>
            </a:endParaRPr>
          </a:p>
          <a:p>
            <a:pPr marL="342900" indent="-342900" defTabSz="1097280" fontAlgn="base">
              <a:buFont typeface="Arial" charset="0"/>
              <a:buChar char="•"/>
            </a:pPr>
            <a:r>
              <a:rPr lang="el" sz="2160" dirty="0">
                <a:solidFill>
                  <a:prstClr val="black"/>
                </a:solidFill>
                <a:latin typeface="Arial" charset="0"/>
                <a:ea typeface="Arial" charset="0"/>
                <a:cs typeface="Arial" charset="0"/>
              </a:rPr>
              <a:t>Δεν μπορείτε να είστε ειδικός σε θέματα ασφάλειας, αλλά πρέπει να σκεφτείτε την ασφάλεια από την αρχή (ασφάλεια από το σχεδιασμό) και καθ' όλη τη διάρκεια του κύκλου ζωής (ασφαλής κύκλος ζωής ανάπτυξης λογισμικού). Όσο περισσότερο αφήνετε να σκέφτεστε την ασφάλεια, τόσο πιο ακριβό θα είναι να την κάνετε ασφαλή.</a:t>
            </a:r>
          </a:p>
          <a:p>
            <a:pPr marL="342900" indent="-342900" defTabSz="1097280" fontAlgn="base">
              <a:buFont typeface="Arial" charset="0"/>
              <a:buChar char="•"/>
            </a:pPr>
            <a:r>
              <a:rPr lang="el" sz="2160" dirty="0">
                <a:solidFill>
                  <a:prstClr val="black"/>
                </a:solidFill>
                <a:latin typeface="Arial" charset="0"/>
                <a:ea typeface="Arial" charset="0"/>
                <a:cs typeface="Arial" charset="0"/>
              </a:rPr>
              <a:t>Οι ειδικοί σε θέματα ασφάλειας μπορούν να σας συμβουλεύσουν και να σας υποστηρίξουν - συνεργαστείτε μαζί τους και πείτε τους τα πάντα.</a:t>
            </a:r>
          </a:p>
          <a:p>
            <a:pPr marL="342900" indent="-342900" defTabSz="1097280" fontAlgn="base">
              <a:buFont typeface="Arial" charset="0"/>
              <a:buChar char="•"/>
            </a:pPr>
            <a:r>
              <a:rPr lang="el" sz="2160" dirty="0">
                <a:solidFill>
                  <a:prstClr val="black"/>
                </a:solidFill>
                <a:latin typeface="Arial" charset="0"/>
                <a:ea typeface="Arial" charset="0"/>
                <a:cs typeface="Arial" charset="0"/>
              </a:rPr>
              <a:t>Εάν ο κώδικάς σας περιλαμβάνει μηχανισμό ασφαλείας, πρέπει να βεβαιωθείτε ότι μπορεί να χρησιμοποιηθεί: πόσος χρόνος θα χρειαστεί; Θα είναι σε θέση να κατανοήσουν τις αποφάσεις που τους ζητάτε να λάβουν; Συνεργαστείτε με ειδικούς χρηστικότητας για να σας βοηθήσουν να σχεδιάσετε και να δοκιμάσετε την ασφάλεια που μπορεί να χρησιμοποιηθεί.</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1" name="TekstSylinder 10"/>
          <p:cNvSpPr txBox="1"/>
          <p:nvPr/>
        </p:nvSpPr>
        <p:spPr>
          <a:xfrm>
            <a:off x="7172660" y="1156399"/>
            <a:ext cx="6926399" cy="6740307"/>
          </a:xfrm>
          <a:prstGeom prst="rect">
            <a:avLst/>
          </a:prstGeom>
          <a:noFill/>
        </p:spPr>
        <p:txBody>
          <a:bodyPr wrap="square" rtlCol="0">
            <a:spAutoFit/>
          </a:bodyPr>
          <a:lstStyle/>
          <a:p>
            <a:pPr defTabSz="1097280"/>
            <a:r>
              <a:rPr lang="el" sz="2400" b="1" u="sng" dirty="0">
                <a:solidFill>
                  <a:prstClr val="black"/>
                </a:solidFill>
                <a:latin typeface="Arial" charset="0"/>
                <a:ea typeface="Arial" charset="0"/>
                <a:cs typeface="Arial" charset="0"/>
              </a:rPr>
              <a:t>Αυτοί που διαχειρίζονται και εκπαιδεύουν</a:t>
            </a:r>
            <a:endParaRPr lang="nb-NO" sz="2400" b="1" u="sng"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Υποχρεωτικά μαθήματα ασφάλειας.</a:t>
            </a:r>
          </a:p>
          <a:p>
            <a:pPr marL="411480" indent="-411480" defTabSz="1097280" fontAlgn="base">
              <a:buFont typeface="Arial" charset="0"/>
              <a:buChar char="•"/>
            </a:pPr>
            <a:r>
              <a:rPr lang="el" sz="2400" dirty="0">
                <a:solidFill>
                  <a:prstClr val="black"/>
                </a:solidFill>
                <a:latin typeface="Arial" charset="0"/>
                <a:ea typeface="Arial" charset="0"/>
                <a:cs typeface="Arial" charset="0"/>
              </a:rPr>
              <a:t>Διδάξτε να προγραμματίζετε με ασφάλεια, και όχι απλώς πώς να προγραμματίζετε.</a:t>
            </a:r>
          </a:p>
          <a:p>
            <a:pPr marL="411480" indent="-411480" defTabSz="1097280" fontAlgn="base">
              <a:buFont typeface="Arial" charset="0"/>
              <a:buChar char="•"/>
            </a:pPr>
            <a:r>
              <a:rPr lang="el" sz="2400" dirty="0">
                <a:solidFill>
                  <a:prstClr val="black"/>
                </a:solidFill>
                <a:latin typeface="Arial" charset="0"/>
                <a:ea typeface="Arial" charset="0"/>
                <a:cs typeface="Arial" charset="0"/>
              </a:rPr>
              <a:t>Το υλικό σε όλες τις άλλες ενότητες θα πρέπει να επανεξεταστεί για να αφαιρεθούν ή να σχολιαστούν παραδείγματα που θα οδηγούσαν σε μη ασφαλή κώδικα.</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r>
              <a:rPr lang="el" sz="2400" u="sng" dirty="0">
                <a:solidFill>
                  <a:prstClr val="black"/>
                </a:solidFill>
                <a:latin typeface="Arial" charset="0"/>
                <a:ea typeface="Arial" charset="0"/>
                <a:cs typeface="Arial" charset="0"/>
              </a:rPr>
              <a:t>Διευθυντές ευαισθητοποίησης - για ΟΛΟΥΣ τους άλλους σημαντικούς ανθρώπους στον οργανισμό σας</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Η ευαισθητοποίηση που βασίζεται στην ΑΠΕΙΛΗ δεν είναι αποτελεσματική</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Στρατηγική προσαρμογή εκστρατειών ευαισθητοποίησης</a:t>
            </a:r>
            <a:endParaRPr lang="nb-NO" sz="24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46925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8F8B-73CF-4EF7-BCE9-82852ED5F42B}"/>
              </a:ext>
            </a:extLst>
          </p:cNvPr>
          <p:cNvSpPr>
            <a:spLocks noGrp="1"/>
          </p:cNvSpPr>
          <p:nvPr>
            <p:ph type="title"/>
          </p:nvPr>
        </p:nvSpPr>
        <p:spPr/>
        <p:txBody>
          <a:bodyPr/>
          <a:lstStyle/>
          <a:p>
            <a:r>
              <a:rPr lang="el"/>
              <a:t>Προβλήματα στο CS</a:t>
            </a:r>
          </a:p>
        </p:txBody>
      </p:sp>
      <p:sp>
        <p:nvSpPr>
          <p:cNvPr id="3" name="Content Placeholder 2">
            <a:extLst>
              <a:ext uri="{FF2B5EF4-FFF2-40B4-BE49-F238E27FC236}">
                <a16:creationId xmlns:a16="http://schemas.microsoft.com/office/drawing/2014/main" id="{6DD8C36D-0CFE-46F1-830C-76F58CCB6D95}"/>
              </a:ext>
            </a:extLst>
          </p:cNvPr>
          <p:cNvSpPr>
            <a:spLocks noGrp="1"/>
          </p:cNvSpPr>
          <p:nvPr>
            <p:ph idx="1"/>
          </p:nvPr>
        </p:nvSpPr>
        <p:spPr/>
        <p:txBody>
          <a:bodyPr/>
          <a:lstStyle/>
          <a:p>
            <a:r>
              <a:rPr lang="el">
                <a:hlinkClick r:id="rId3">
                  <a:extLst>
                    <a:ext uri="{A12FA001-AC4F-418D-AE19-62706E023703}">
                      <ahyp:hlinkClr xmlns:ahyp="http://schemas.microsoft.com/office/drawing/2018/hyperlinkcolor" val="tx"/>
                    </a:ext>
                  </a:extLst>
                </a:hlinkClick>
              </a:rPr>
              <a:t>, το ποσοστό εναλλαγής σε ηγετικές θέσεις στον τομέα της κυβερνοασφάλειας σε ολόκληρο τον κλάδο ήταν πολύ υψηλό, με τους περισσότερους Chief Information Security Officers (CISO) να διαρκούν μόνο 2 έως 4 χρόνια. Όταν ερωτήθηκαν, οι CISO ανέφεραν ότι η έλλειψη υποστήριξης από την εκτελεστική διοίκηση ή οι ανεπαρκείς προϋπολογισμοί ήταν τα διάχυτα κίνητρα. Αλλά αυτή είναι μόνο η μία πλευρά της ιστορίας, καθώς πολλοί CISO έχουν απολυθεί.</a:t>
            </a:r>
            <a:endParaRPr lang="en-US"/>
          </a:p>
          <a:p>
            <a:endParaRPr lang="en-US"/>
          </a:p>
          <a:p>
            <a:r>
              <a:rPr lang="el"/>
              <a:t>«Κύριοι όλων»</a:t>
            </a:r>
          </a:p>
          <a:p>
            <a:r>
              <a:rPr lang="el"/>
              <a:t>Rosenquist, 2018</a:t>
            </a:r>
            <a:endParaRPr lang="nb-NO"/>
          </a:p>
        </p:txBody>
      </p:sp>
    </p:spTree>
    <p:extLst>
      <p:ext uri="{BB962C8B-B14F-4D97-AF65-F5344CB8AC3E}">
        <p14:creationId xmlns:p14="http://schemas.microsoft.com/office/powerpoint/2010/main" val="367280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hyp="http://schemas.microsoft.com/office/drawing/2018/hyperlinkcolor" xmlns:a16="http://schemas.microsoft.com/office/drawing/2014/main"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BFF19-62BB-24CB-9815-FCA51C4AFC06}"/>
              </a:ext>
            </a:extLst>
          </p:cNvPr>
          <p:cNvPicPr>
            <a:picLocks noChangeAspect="1"/>
          </p:cNvPicPr>
          <p:nvPr/>
        </p:nvPicPr>
        <p:blipFill>
          <a:blip r:embed="rId3"/>
          <a:stretch>
            <a:fillRect/>
          </a:stretch>
        </p:blipFill>
        <p:spPr>
          <a:xfrm>
            <a:off x="0" y="108014"/>
            <a:ext cx="8747868" cy="3981848"/>
          </a:xfrm>
          <a:prstGeom prst="rect">
            <a:avLst/>
          </a:prstGeom>
        </p:spPr>
      </p:pic>
      <p:sp>
        <p:nvSpPr>
          <p:cNvPr id="2" name="Title 1">
            <a:extLst>
              <a:ext uri="{FF2B5EF4-FFF2-40B4-BE49-F238E27FC236}">
                <a16:creationId xmlns:a16="http://schemas.microsoft.com/office/drawing/2014/main" id="{40E9B818-6D0D-F9E7-A4F8-5818784D1AD0}"/>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3E9877A7-CACA-A8F9-DA54-93A795BEB83C}"/>
              </a:ext>
            </a:extLst>
          </p:cNvPr>
          <p:cNvPicPr>
            <a:picLocks noGrp="1" noChangeAspect="1"/>
          </p:cNvPicPr>
          <p:nvPr>
            <p:ph idx="1"/>
          </p:nvPr>
        </p:nvPicPr>
        <p:blipFill>
          <a:blip r:embed="rId4"/>
          <a:stretch>
            <a:fillRect/>
          </a:stretch>
        </p:blipFill>
        <p:spPr>
          <a:xfrm>
            <a:off x="2247138" y="2367603"/>
            <a:ext cx="10940036" cy="4481185"/>
          </a:xfrm>
        </p:spPr>
      </p:pic>
      <p:sp>
        <p:nvSpPr>
          <p:cNvPr id="8" name="Oval 7">
            <a:extLst>
              <a:ext uri="{FF2B5EF4-FFF2-40B4-BE49-F238E27FC236}">
                <a16:creationId xmlns:a16="http://schemas.microsoft.com/office/drawing/2014/main" id="{190C7FB3-7F58-D88C-537F-C05CA890DAAA}"/>
              </a:ext>
            </a:extLst>
          </p:cNvPr>
          <p:cNvSpPr/>
          <p:nvPr/>
        </p:nvSpPr>
        <p:spPr>
          <a:xfrm>
            <a:off x="2247138" y="4114800"/>
            <a:ext cx="10940036" cy="1970117"/>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pic>
        <p:nvPicPr>
          <p:cNvPr id="10" name="Picture 9">
            <a:extLst>
              <a:ext uri="{FF2B5EF4-FFF2-40B4-BE49-F238E27FC236}">
                <a16:creationId xmlns:a16="http://schemas.microsoft.com/office/drawing/2014/main" id="{E88D6858-E5E8-C34A-1A06-46C7A34C5613}"/>
              </a:ext>
            </a:extLst>
          </p:cNvPr>
          <p:cNvPicPr>
            <a:picLocks noChangeAspect="1"/>
          </p:cNvPicPr>
          <p:nvPr/>
        </p:nvPicPr>
        <p:blipFill>
          <a:blip r:embed="rId5"/>
          <a:stretch>
            <a:fillRect/>
          </a:stretch>
        </p:blipFill>
        <p:spPr>
          <a:xfrm>
            <a:off x="1513666" y="936817"/>
            <a:ext cx="11603069" cy="6355967"/>
          </a:xfrm>
          <a:prstGeom prst="rect">
            <a:avLst/>
          </a:prstGeom>
        </p:spPr>
      </p:pic>
      <p:pic>
        <p:nvPicPr>
          <p:cNvPr id="12" name="Picture 11">
            <a:extLst>
              <a:ext uri="{FF2B5EF4-FFF2-40B4-BE49-F238E27FC236}">
                <a16:creationId xmlns:a16="http://schemas.microsoft.com/office/drawing/2014/main" id="{60941BAC-6301-2161-963F-DDC4B0770D96}"/>
              </a:ext>
            </a:extLst>
          </p:cNvPr>
          <p:cNvPicPr>
            <a:picLocks noChangeAspect="1"/>
          </p:cNvPicPr>
          <p:nvPr/>
        </p:nvPicPr>
        <p:blipFill>
          <a:blip r:embed="rId6"/>
          <a:stretch>
            <a:fillRect/>
          </a:stretch>
        </p:blipFill>
        <p:spPr>
          <a:xfrm>
            <a:off x="1571510" y="1669358"/>
            <a:ext cx="10585657" cy="3143689"/>
          </a:xfrm>
          <a:prstGeom prst="rect">
            <a:avLst/>
          </a:prstGeom>
        </p:spPr>
      </p:pic>
      <p:pic>
        <p:nvPicPr>
          <p:cNvPr id="14" name="Picture 13">
            <a:extLst>
              <a:ext uri="{FF2B5EF4-FFF2-40B4-BE49-F238E27FC236}">
                <a16:creationId xmlns:a16="http://schemas.microsoft.com/office/drawing/2014/main" id="{E95F119E-7958-403F-CFE1-01E0FB977FF6}"/>
              </a:ext>
            </a:extLst>
          </p:cNvPr>
          <p:cNvPicPr>
            <a:picLocks noChangeAspect="1"/>
          </p:cNvPicPr>
          <p:nvPr/>
        </p:nvPicPr>
        <p:blipFill>
          <a:blip r:embed="rId7"/>
          <a:stretch>
            <a:fillRect/>
          </a:stretch>
        </p:blipFill>
        <p:spPr>
          <a:xfrm>
            <a:off x="1514351" y="2536082"/>
            <a:ext cx="10699973" cy="4504049"/>
          </a:xfrm>
          <a:prstGeom prst="rect">
            <a:avLst/>
          </a:prstGeom>
        </p:spPr>
      </p:pic>
    </p:spTree>
    <p:extLst>
      <p:ext uri="{BB962C8B-B14F-4D97-AF65-F5344CB8AC3E}">
        <p14:creationId xmlns:p14="http://schemas.microsoft.com/office/powerpoint/2010/main" val="142949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B7C9A-8310-4B54-AB15-BADFA2A70D96}"/>
              </a:ext>
            </a:extLst>
          </p:cNvPr>
          <p:cNvSpPr>
            <a:spLocks noGrp="1"/>
          </p:cNvSpPr>
          <p:nvPr>
            <p:ph type="title"/>
          </p:nvPr>
        </p:nvSpPr>
        <p:spPr>
          <a:xfrm>
            <a:off x="1007746" y="548640"/>
            <a:ext cx="5105671" cy="1920240"/>
          </a:xfrm>
        </p:spPr>
        <p:txBody>
          <a:bodyPr vert="horz" lIns="109728" tIns="54864" rIns="109728" bIns="54864" rtlCol="0" anchor="b">
            <a:normAutofit/>
          </a:bodyPr>
          <a:lstStyle/>
          <a:p>
            <a:r>
              <a:rPr lang="el"/>
              <a:t>Πολιτιστικοί προβληματισμοί</a:t>
            </a:r>
            <a:endParaRPr lang="nb-NO"/>
          </a:p>
        </p:txBody>
      </p:sp>
      <p:pic>
        <p:nvPicPr>
          <p:cNvPr id="9" name="Bild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9826" y="1803768"/>
            <a:ext cx="7406640" cy="4610633"/>
          </a:xfrm>
          <a:prstGeom prst="rect">
            <a:avLst/>
          </a:prstGeom>
          <a:noFill/>
        </p:spPr>
      </p:pic>
      <p:sp>
        <p:nvSpPr>
          <p:cNvPr id="8" name="object 8"/>
          <p:cNvSpPr txBox="1"/>
          <p:nvPr/>
        </p:nvSpPr>
        <p:spPr>
          <a:xfrm>
            <a:off x="1007746" y="2468880"/>
            <a:ext cx="4718684" cy="4573906"/>
          </a:xfrm>
          <a:prstGeom prst="rect">
            <a:avLst/>
          </a:prstGeom>
        </p:spPr>
        <p:txBody>
          <a:bodyPr vert="horz" lIns="109728" tIns="54864" rIns="109728" bIns="54864" rtlCol="0">
            <a:normAutofit/>
          </a:bodyPr>
          <a:lstStyle/>
          <a:p>
            <a:pPr defTabSz="1097280">
              <a:lnSpc>
                <a:spcPct val="90000"/>
              </a:lnSpc>
              <a:spcBef>
                <a:spcPts val="1200"/>
              </a:spcBef>
              <a:buSzPct val="96000"/>
              <a:tabLst>
                <a:tab pos="203590" algn="l"/>
              </a:tabLst>
            </a:pPr>
            <a:r>
              <a:rPr lang="el" sz="3360" spc="-8">
                <a:solidFill>
                  <a:prstClr val="black"/>
                </a:solidFill>
                <a:latin typeface="Aptos" panose="02110004020202020204"/>
              </a:rPr>
              <a:t>Ιστορικό</a:t>
            </a:r>
            <a:endParaRPr lang="en-US" sz="3360">
              <a:solidFill>
                <a:prstClr val="black"/>
              </a:solidFill>
              <a:latin typeface="Aptos" panose="02110004020202020204"/>
            </a:endParaRPr>
          </a:p>
          <a:p>
            <a:pPr defTabSz="1097280">
              <a:lnSpc>
                <a:spcPct val="90000"/>
              </a:lnSpc>
              <a:spcBef>
                <a:spcPts val="1200"/>
              </a:spcBef>
              <a:buSzPct val="96000"/>
              <a:tabLst>
                <a:tab pos="203590" algn="l"/>
              </a:tabLst>
            </a:pPr>
            <a:r>
              <a:rPr lang="el" sz="3360" spc="-8">
                <a:solidFill>
                  <a:prstClr val="black"/>
                </a:solidFill>
                <a:latin typeface="Aptos" panose="02110004020202020204"/>
              </a:rPr>
              <a:t>Εκπαίδευση</a:t>
            </a:r>
            <a:endParaRPr lang="en-US" sz="3360">
              <a:solidFill>
                <a:prstClr val="black"/>
              </a:solidFill>
              <a:latin typeface="Aptos" panose="02110004020202020204"/>
            </a:endParaRPr>
          </a:p>
          <a:p>
            <a:pPr defTabSz="1097280">
              <a:lnSpc>
                <a:spcPct val="90000"/>
              </a:lnSpc>
              <a:spcBef>
                <a:spcPts val="1200"/>
              </a:spcBef>
              <a:buSzPct val="96000"/>
              <a:tabLst>
                <a:tab pos="203590" algn="l"/>
              </a:tabLst>
            </a:pPr>
            <a:r>
              <a:rPr lang="el" sz="3360" spc="-8">
                <a:solidFill>
                  <a:prstClr val="black"/>
                </a:solidFill>
                <a:latin typeface="Aptos" panose="02110004020202020204"/>
              </a:rPr>
              <a:t>Προοπτικές</a:t>
            </a:r>
            <a:endParaRPr lang="en-US" sz="3360">
              <a:solidFill>
                <a:prstClr val="black"/>
              </a:solidFill>
              <a:latin typeface="Aptos" panose="02110004020202020204"/>
            </a:endParaRPr>
          </a:p>
          <a:p>
            <a:pPr defTabSz="1097280">
              <a:lnSpc>
                <a:spcPct val="90000"/>
              </a:lnSpc>
              <a:spcBef>
                <a:spcPts val="1200"/>
              </a:spcBef>
              <a:buSzPct val="96000"/>
              <a:tabLst>
                <a:tab pos="203590" algn="l"/>
              </a:tabLst>
            </a:pPr>
            <a:r>
              <a:rPr lang="el" sz="3360" spc="-8">
                <a:solidFill>
                  <a:prstClr val="black"/>
                </a:solidFill>
                <a:latin typeface="Aptos" panose="02110004020202020204"/>
              </a:rPr>
              <a:t>Φιλοδοξίες</a:t>
            </a:r>
            <a:endParaRPr lang="en-US" sz="3360">
              <a:solidFill>
                <a:prstClr val="black"/>
              </a:solidFill>
              <a:latin typeface="Aptos" panose="02110004020202020204"/>
            </a:endParaRPr>
          </a:p>
          <a:p>
            <a:pPr defTabSz="1097280">
              <a:lnSpc>
                <a:spcPct val="90000"/>
              </a:lnSpc>
              <a:spcBef>
                <a:spcPts val="1200"/>
              </a:spcBef>
              <a:buSzPct val="96000"/>
              <a:tabLst>
                <a:tab pos="203590" algn="l"/>
              </a:tabLst>
            </a:pPr>
            <a:r>
              <a:rPr lang="el" sz="3360" spc="-8">
                <a:solidFill>
                  <a:prstClr val="black"/>
                </a:solidFill>
                <a:latin typeface="Aptos" panose="02110004020202020204"/>
              </a:rPr>
              <a:t>Στρεσογόνοι παράγοντες</a:t>
            </a:r>
            <a:endParaRPr lang="en-US" sz="3360">
              <a:solidFill>
                <a:prstClr val="black"/>
              </a:solidFill>
              <a:latin typeface="Aptos" panose="02110004020202020204"/>
            </a:endParaRPr>
          </a:p>
          <a:p>
            <a:pPr defTabSz="1097280">
              <a:lnSpc>
                <a:spcPct val="90000"/>
              </a:lnSpc>
              <a:spcBef>
                <a:spcPts val="1200"/>
              </a:spcBef>
              <a:buSzPct val="96000"/>
              <a:tabLst>
                <a:tab pos="203590" algn="l"/>
              </a:tabLst>
            </a:pPr>
            <a:r>
              <a:rPr lang="el" sz="3360" spc="-8">
                <a:solidFill>
                  <a:prstClr val="black"/>
                </a:solidFill>
                <a:latin typeface="Aptos" panose="02110004020202020204"/>
              </a:rPr>
              <a:t>Αξίες</a:t>
            </a:r>
            <a:endParaRPr lang="en-US" sz="3360">
              <a:solidFill>
                <a:prstClr val="black"/>
              </a:solidFill>
              <a:latin typeface="Aptos" panose="02110004020202020204"/>
            </a:endParaRPr>
          </a:p>
        </p:txBody>
      </p:sp>
    </p:spTree>
    <p:extLst>
      <p:ext uri="{BB962C8B-B14F-4D97-AF65-F5344CB8AC3E}">
        <p14:creationId xmlns:p14="http://schemas.microsoft.com/office/powerpoint/2010/main" val="3766670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5000" b="-5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Προσεγγίσεις στον πολιτισμό</a:t>
            </a:r>
            <a:endParaRPr lang="nb-NO"/>
          </a:p>
        </p:txBody>
      </p:sp>
      <p:sp>
        <p:nvSpPr>
          <p:cNvPr id="4" name="Text Placeholder 3">
            <a:extLst>
              <a:ext uri="{FF2B5EF4-FFF2-40B4-BE49-F238E27FC236}">
                <a16:creationId xmlns:a16="http://schemas.microsoft.com/office/drawing/2014/main" id="{4999FC9E-F6B9-41DA-9F1B-8830D635CD61}"/>
              </a:ext>
            </a:extLst>
          </p:cNvPr>
          <p:cNvSpPr>
            <a:spLocks noGrp="1"/>
          </p:cNvSpPr>
          <p:nvPr>
            <p:ph type="body" idx="1"/>
          </p:nvPr>
        </p:nvSpPr>
        <p:spPr/>
        <p:txBody>
          <a:bodyPr/>
          <a:lstStyle/>
          <a:p>
            <a:r>
              <a:rPr lang="el" err="1"/>
              <a:t>Προκλήθηκε</a:t>
            </a:r>
            <a:endParaRPr lang="nb-NO"/>
          </a:p>
        </p:txBody>
      </p:sp>
      <p:sp>
        <p:nvSpPr>
          <p:cNvPr id="3" name="Plassholder for innhold 2"/>
          <p:cNvSpPr>
            <a:spLocks noGrp="1"/>
          </p:cNvSpPr>
          <p:nvPr>
            <p:ph sz="half" idx="2"/>
          </p:nvPr>
        </p:nvSpPr>
        <p:spPr/>
        <p:txBody>
          <a:bodyPr>
            <a:normAutofit/>
          </a:bodyPr>
          <a:lstStyle/>
          <a:p>
            <a:r>
              <a:rPr lang="el"/>
              <a:t>Πώς οι περιβαλλοντικοί παράγοντες προκαλούν αντιδράσεις</a:t>
            </a:r>
            <a:endParaRPr lang="nb-NO"/>
          </a:p>
          <a:p>
            <a:pPr lvl="1"/>
            <a:r>
              <a:rPr lang="el"/>
              <a:t>Μηχανισμοί γενικής χρήσης</a:t>
            </a:r>
            <a:endParaRPr lang="nb-NO"/>
          </a:p>
          <a:p>
            <a:pPr lvl="1"/>
            <a:r>
              <a:rPr lang="el" err="1"/>
              <a:t>Περιβαλλοντικοί παράγοντες που προκαλούν διαφορές </a:t>
            </a:r>
          </a:p>
          <a:p>
            <a:r>
              <a:rPr lang="el" err="1"/>
              <a:t>Βοήθεια και κοινή χρήση </a:t>
            </a:r>
          </a:p>
          <a:p>
            <a:r>
              <a:rPr lang="el" err="1"/>
              <a:t>Επιθετικότητα</a:t>
            </a:r>
            <a:endParaRPr lang="nb-NO"/>
          </a:p>
          <a:p>
            <a:pPr lvl="3"/>
            <a:endParaRPr lang="nb-NO"/>
          </a:p>
          <a:p>
            <a:endParaRPr lang="nb-NO"/>
          </a:p>
        </p:txBody>
      </p:sp>
      <p:sp>
        <p:nvSpPr>
          <p:cNvPr id="5" name="Text Placeholder 4">
            <a:extLst>
              <a:ext uri="{FF2B5EF4-FFF2-40B4-BE49-F238E27FC236}">
                <a16:creationId xmlns:a16="http://schemas.microsoft.com/office/drawing/2014/main" id="{CC5D01B6-2DA8-4C6B-A9EC-80CF41FFBE67}"/>
              </a:ext>
            </a:extLst>
          </p:cNvPr>
          <p:cNvSpPr>
            <a:spLocks noGrp="1"/>
          </p:cNvSpPr>
          <p:nvPr>
            <p:ph type="body" sz="quarter" idx="3"/>
          </p:nvPr>
        </p:nvSpPr>
        <p:spPr/>
        <p:txBody>
          <a:bodyPr/>
          <a:lstStyle/>
          <a:p>
            <a:r>
              <a:rPr lang="el" err="1"/>
              <a:t>Διαβιβάστηκαν</a:t>
            </a:r>
            <a:endParaRPr lang="nb-NO"/>
          </a:p>
        </p:txBody>
      </p:sp>
      <p:sp>
        <p:nvSpPr>
          <p:cNvPr id="6" name="Content Placeholder 5">
            <a:extLst>
              <a:ext uri="{FF2B5EF4-FFF2-40B4-BE49-F238E27FC236}">
                <a16:creationId xmlns:a16="http://schemas.microsoft.com/office/drawing/2014/main" id="{3732F978-3FD8-4548-A81E-3F4592C3D479}"/>
              </a:ext>
            </a:extLst>
          </p:cNvPr>
          <p:cNvSpPr>
            <a:spLocks noGrp="1"/>
          </p:cNvSpPr>
          <p:nvPr>
            <p:ph sz="quarter" idx="4"/>
          </p:nvPr>
        </p:nvSpPr>
        <p:spPr/>
        <p:txBody>
          <a:bodyPr>
            <a:normAutofit/>
          </a:bodyPr>
          <a:lstStyle/>
          <a:p>
            <a:r>
              <a:rPr lang="el"/>
              <a:t>Ιδανικά, αξίες, στάσεις</a:t>
            </a:r>
            <a:endParaRPr lang="nb-NO"/>
          </a:p>
          <a:p>
            <a:r>
              <a:rPr lang="el" err="1"/>
              <a:t>Κοινή χρήση μεταξύ των μελών</a:t>
            </a:r>
            <a:endParaRPr lang="nb-NO"/>
          </a:p>
          <a:p>
            <a:r>
              <a:rPr lang="el" err="1"/>
              <a:t>Άτομο εναντίον κολεκτιβιστή </a:t>
            </a:r>
            <a:r>
              <a:rPr lang="el" sz="2400"/>
              <a:t>(Markus &amp; Kitayama, 1998)</a:t>
            </a:r>
          </a:p>
          <a:p>
            <a:pPr lvl="1"/>
            <a:r>
              <a:rPr lang="el"/>
              <a:t>Πρόσωπο/ κατάσταση</a:t>
            </a:r>
            <a:endParaRPr lang="nb-NO"/>
          </a:p>
        </p:txBody>
      </p:sp>
    </p:spTree>
    <p:extLst>
      <p:ext uri="{BB962C8B-B14F-4D97-AF65-F5344CB8AC3E}">
        <p14:creationId xmlns:p14="http://schemas.microsoft.com/office/powerpoint/2010/main" val="17583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5000" b="-5000"/>
          </a:stretch>
        </a:blipFill>
        <a:effectLst/>
      </p:bgPr>
    </p:bg>
    <p:spTree>
      <p:nvGrpSpPr>
        <p:cNvPr id="1" name=""/>
        <p:cNvGrpSpPr/>
        <p:nvPr/>
      </p:nvGrpSpPr>
      <p:grpSpPr>
        <a:xfrm>
          <a:off x="0" y="0"/>
          <a:ext cx="0" cy="0"/>
          <a:chOff x="0" y="0"/>
          <a:chExt cx="0" cy="0"/>
        </a:xfrm>
      </p:grpSpPr>
      <p:pic>
        <p:nvPicPr>
          <p:cNvPr id="90117" name="Picture 5"/>
          <p:cNvPicPr>
            <a:picLocks noChangeAspect="1" noChangeArrowheads="1"/>
          </p:cNvPicPr>
          <p:nvPr/>
        </p:nvPicPr>
        <p:blipFill>
          <a:blip r:embed="rId3" cstate="print"/>
          <a:srcRect/>
          <a:stretch>
            <a:fillRect/>
          </a:stretch>
        </p:blipFill>
        <p:spPr bwMode="auto">
          <a:xfrm>
            <a:off x="7574431" y="4892486"/>
            <a:ext cx="1908810" cy="1211580"/>
          </a:xfrm>
          <a:prstGeom prst="rect">
            <a:avLst/>
          </a:prstGeom>
          <a:noFill/>
          <a:ln w="9525">
            <a:noFill/>
            <a:miter lim="800000"/>
            <a:headEnd/>
            <a:tailEnd/>
          </a:ln>
        </p:spPr>
      </p:pic>
      <p:pic>
        <p:nvPicPr>
          <p:cNvPr id="90116"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37514" y="2040970"/>
            <a:ext cx="1987421" cy="1987421"/>
          </a:xfrm>
          <a:prstGeom prst="rect">
            <a:avLst/>
          </a:prstGeom>
          <a:noFill/>
        </p:spPr>
      </p:pic>
      <p:pic>
        <p:nvPicPr>
          <p:cNvPr id="6"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5706" y="2559427"/>
            <a:ext cx="1987421" cy="1987421"/>
          </a:xfrm>
          <a:prstGeom prst="rect">
            <a:avLst/>
          </a:prstGeom>
          <a:noFill/>
        </p:spPr>
      </p:pic>
      <p:pic>
        <p:nvPicPr>
          <p:cNvPr id="7"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47248" y="1436102"/>
            <a:ext cx="1987421" cy="1987421"/>
          </a:xfrm>
          <a:prstGeom prst="rect">
            <a:avLst/>
          </a:prstGeom>
          <a:noFill/>
        </p:spPr>
      </p:pic>
      <p:pic>
        <p:nvPicPr>
          <p:cNvPr id="8"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5971" y="2991475"/>
            <a:ext cx="1987421" cy="1987421"/>
          </a:xfrm>
          <a:prstGeom prst="rect">
            <a:avLst/>
          </a:prstGeom>
          <a:noFill/>
        </p:spPr>
      </p:pic>
      <p:pic>
        <p:nvPicPr>
          <p:cNvPr id="9"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73418" y="3682752"/>
            <a:ext cx="1987421" cy="1987421"/>
          </a:xfrm>
          <a:prstGeom prst="rect">
            <a:avLst/>
          </a:prstGeom>
          <a:noFill/>
        </p:spPr>
      </p:pic>
      <p:pic>
        <p:nvPicPr>
          <p:cNvPr id="10"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38525" y="4719667"/>
            <a:ext cx="1987421" cy="1987421"/>
          </a:xfrm>
          <a:prstGeom prst="rect">
            <a:avLst/>
          </a:prstGeom>
          <a:noFill/>
        </p:spPr>
      </p:pic>
      <p:pic>
        <p:nvPicPr>
          <p:cNvPr id="11"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7779" y="4201210"/>
            <a:ext cx="1987421" cy="1987421"/>
          </a:xfrm>
          <a:prstGeom prst="rect">
            <a:avLst/>
          </a:prstGeom>
          <a:noFill/>
        </p:spPr>
      </p:pic>
      <p:pic>
        <p:nvPicPr>
          <p:cNvPr id="12"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4429" y="3769162"/>
            <a:ext cx="1987421" cy="1987421"/>
          </a:xfrm>
          <a:prstGeom prst="rect">
            <a:avLst/>
          </a:prstGeom>
          <a:noFill/>
        </p:spPr>
      </p:pic>
      <p:pic>
        <p:nvPicPr>
          <p:cNvPr id="13"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10333" y="3509933"/>
            <a:ext cx="1987421" cy="1987421"/>
          </a:xfrm>
          <a:prstGeom prst="rect">
            <a:avLst/>
          </a:prstGeom>
          <a:noFill/>
        </p:spPr>
      </p:pic>
      <p:pic>
        <p:nvPicPr>
          <p:cNvPr id="14"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7779" y="1868150"/>
            <a:ext cx="1987421" cy="1987421"/>
          </a:xfrm>
          <a:prstGeom prst="rect">
            <a:avLst/>
          </a:prstGeom>
          <a:noFill/>
        </p:spPr>
      </p:pic>
      <p:pic>
        <p:nvPicPr>
          <p:cNvPr id="15"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97754" y="2991475"/>
            <a:ext cx="1987421" cy="1987421"/>
          </a:xfrm>
          <a:prstGeom prst="rect">
            <a:avLst/>
          </a:prstGeom>
          <a:noFill/>
        </p:spPr>
      </p:pic>
      <p:pic>
        <p:nvPicPr>
          <p:cNvPr id="16"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5706" y="5065306"/>
            <a:ext cx="1987421" cy="1987421"/>
          </a:xfrm>
          <a:prstGeom prst="rect">
            <a:avLst/>
          </a:prstGeom>
          <a:noFill/>
        </p:spPr>
      </p:pic>
      <p:pic>
        <p:nvPicPr>
          <p:cNvPr id="17"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6237" y="2559427"/>
            <a:ext cx="1987421" cy="1987421"/>
          </a:xfrm>
          <a:prstGeom prst="rect">
            <a:avLst/>
          </a:prstGeom>
          <a:noFill/>
        </p:spPr>
      </p:pic>
      <p:pic>
        <p:nvPicPr>
          <p:cNvPr id="18"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5466" y="3250704"/>
            <a:ext cx="1987421" cy="1987421"/>
          </a:xfrm>
          <a:prstGeom prst="rect">
            <a:avLst/>
          </a:prstGeom>
          <a:noFill/>
        </p:spPr>
      </p:pic>
      <p:pic>
        <p:nvPicPr>
          <p:cNvPr id="19"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2141" y="2991475"/>
            <a:ext cx="1987421" cy="1987421"/>
          </a:xfrm>
          <a:prstGeom prst="rect">
            <a:avLst/>
          </a:prstGeom>
          <a:noFill/>
        </p:spPr>
      </p:pic>
      <p:pic>
        <p:nvPicPr>
          <p:cNvPr id="20" name="Picture 4" descr="Fish 8 Black White Line Art Coloring Sheet Colo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7008" y="4892486"/>
            <a:ext cx="1987421" cy="1987421"/>
          </a:xfrm>
          <a:prstGeom prst="rect">
            <a:avLst/>
          </a:prstGeom>
          <a:noFill/>
        </p:spPr>
      </p:pic>
    </p:spTree>
    <p:extLst>
      <p:ext uri="{BB962C8B-B14F-4D97-AF65-F5344CB8AC3E}">
        <p14:creationId xmlns:p14="http://schemas.microsoft.com/office/powerpoint/2010/main" val="128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1000" fill="hold"/>
                                        <p:tgtEl>
                                          <p:spTgt spid="90116"/>
                                        </p:tgtEl>
                                        <p:attrNameLst>
                                          <p:attrName>ppt_x</p:attrName>
                                        </p:attrNameLst>
                                      </p:cBhvr>
                                      <p:tavLst>
                                        <p:tav tm="0">
                                          <p:val>
                                            <p:strVal val="1+#ppt_w/2"/>
                                          </p:val>
                                        </p:tav>
                                        <p:tav tm="100000">
                                          <p:val>
                                            <p:strVal val="#ppt_x"/>
                                          </p:val>
                                        </p:tav>
                                      </p:tavLst>
                                    </p:anim>
                                    <p:anim calcmode="lin" valueType="num">
                                      <p:cBhvr additive="base">
                                        <p:cTn id="8" dur="1000" fill="hold"/>
                                        <p:tgtEl>
                                          <p:spTgt spid="901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1+#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1+#ppt_w/2"/>
                                          </p:val>
                                        </p:tav>
                                        <p:tav tm="100000">
                                          <p:val>
                                            <p:strVal val="#ppt_x"/>
                                          </p:val>
                                        </p:tav>
                                      </p:tavLst>
                                    </p:anim>
                                    <p:anim calcmode="lin" valueType="num">
                                      <p:cBhvr additive="base">
                                        <p:cTn id="20" dur="2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1+#ppt_w/2"/>
                                          </p:val>
                                        </p:tav>
                                        <p:tav tm="100000">
                                          <p:val>
                                            <p:strVal val="#ppt_x"/>
                                          </p:val>
                                        </p:tav>
                                      </p:tavLst>
                                    </p:anim>
                                    <p:anim calcmode="lin" valueType="num">
                                      <p:cBhvr additive="base">
                                        <p:cTn id="36" dur="10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2000" fill="hold"/>
                                        <p:tgtEl>
                                          <p:spTgt spid="15"/>
                                        </p:tgtEl>
                                        <p:attrNameLst>
                                          <p:attrName>ppt_x</p:attrName>
                                        </p:attrNameLst>
                                      </p:cBhvr>
                                      <p:tavLst>
                                        <p:tav tm="0">
                                          <p:val>
                                            <p:strVal val="1+#ppt_w/2"/>
                                          </p:val>
                                        </p:tav>
                                        <p:tav tm="100000">
                                          <p:val>
                                            <p:strVal val="#ppt_x"/>
                                          </p:val>
                                        </p:tav>
                                      </p:tavLst>
                                    </p:anim>
                                    <p:anim calcmode="lin" valueType="num">
                                      <p:cBhvr additive="base">
                                        <p:cTn id="40" dur="20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2000" fill="hold"/>
                                        <p:tgtEl>
                                          <p:spTgt spid="17"/>
                                        </p:tgtEl>
                                        <p:attrNameLst>
                                          <p:attrName>ppt_x</p:attrName>
                                        </p:attrNameLst>
                                      </p:cBhvr>
                                      <p:tavLst>
                                        <p:tav tm="0">
                                          <p:val>
                                            <p:strVal val="1+#ppt_w/2"/>
                                          </p:val>
                                        </p:tav>
                                        <p:tav tm="100000">
                                          <p:val>
                                            <p:strVal val="#ppt_x"/>
                                          </p:val>
                                        </p:tav>
                                      </p:tavLst>
                                    </p:anim>
                                    <p:anim calcmode="lin" valueType="num">
                                      <p:cBhvr additive="base">
                                        <p:cTn id="44" dur="20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1+#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2000" fill="hold"/>
                                        <p:tgtEl>
                                          <p:spTgt spid="10"/>
                                        </p:tgtEl>
                                        <p:attrNameLst>
                                          <p:attrName>ppt_x</p:attrName>
                                        </p:attrNameLst>
                                      </p:cBhvr>
                                      <p:tavLst>
                                        <p:tav tm="0">
                                          <p:val>
                                            <p:strVal val="1+#ppt_w/2"/>
                                          </p:val>
                                        </p:tav>
                                        <p:tav tm="100000">
                                          <p:val>
                                            <p:strVal val="#ppt_x"/>
                                          </p:val>
                                        </p:tav>
                                      </p:tavLst>
                                    </p:anim>
                                    <p:anim calcmode="lin" valueType="num">
                                      <p:cBhvr additive="base">
                                        <p:cTn id="60" dur="20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2000" fill="hold"/>
                                        <p:tgtEl>
                                          <p:spTgt spid="7"/>
                                        </p:tgtEl>
                                        <p:attrNameLst>
                                          <p:attrName>ppt_x</p:attrName>
                                        </p:attrNameLst>
                                      </p:cBhvr>
                                      <p:tavLst>
                                        <p:tav tm="0">
                                          <p:val>
                                            <p:strVal val="1+#ppt_w/2"/>
                                          </p:val>
                                        </p:tav>
                                        <p:tav tm="100000">
                                          <p:val>
                                            <p:strVal val="#ppt_x"/>
                                          </p:val>
                                        </p:tav>
                                      </p:tavLst>
                                    </p:anim>
                                    <p:anim calcmode="lin" valueType="num">
                                      <p:cBhvr additive="base">
                                        <p:cTn id="68" dur="2000" fill="hold"/>
                                        <p:tgtEl>
                                          <p:spTgt spid="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90117"/>
                                        </p:tgtEl>
                                        <p:attrNameLst>
                                          <p:attrName>style.visibility</p:attrName>
                                        </p:attrNameLst>
                                      </p:cBhvr>
                                      <p:to>
                                        <p:strVal val="visible"/>
                                      </p:to>
                                    </p:set>
                                    <p:anim calcmode="lin" valueType="num">
                                      <p:cBhvr additive="base">
                                        <p:cTn id="71" dur="500" fill="hold"/>
                                        <p:tgtEl>
                                          <p:spTgt spid="90117"/>
                                        </p:tgtEl>
                                        <p:attrNameLst>
                                          <p:attrName>ppt_x</p:attrName>
                                        </p:attrNameLst>
                                      </p:cBhvr>
                                      <p:tavLst>
                                        <p:tav tm="0">
                                          <p:val>
                                            <p:strVal val="1+#ppt_w/2"/>
                                          </p:val>
                                        </p:tav>
                                        <p:tav tm="100000">
                                          <p:val>
                                            <p:strVal val="#ppt_x"/>
                                          </p:val>
                                        </p:tav>
                                      </p:tavLst>
                                    </p:anim>
                                    <p:anim calcmode="lin" valueType="num">
                                      <p:cBhvr additive="base">
                                        <p:cTn id="72" dur="500" fill="hold"/>
                                        <p:tgtEl>
                                          <p:spTgt spid="9011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5.55556E-7 -7.40741E-6 C -0.02274 -0.09978 -0.04531 -0.19931 -0.08889 -0.19769 C -0.13246 -0.19607 -0.2066 0.00509 -0.26111 0.00972 C -0.31562 0.01434 -0.38333 -0.13843 -0.4158 -0.16922 C -0.44826 -0.20001 -0.44896 -0.17431 -0.45555 -0.17547 " pathEditMode="relative" ptsTypes="aaaaA">
                                      <p:cBhvr>
                                        <p:cTn id="76" dur="2000" fill="hold"/>
                                        <p:tgtEl>
                                          <p:spTgt spid="901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9D9C-B551-4CEF-827B-B1F4EDED7E1D}"/>
              </a:ext>
            </a:extLst>
          </p:cNvPr>
          <p:cNvSpPr>
            <a:spLocks noGrp="1"/>
          </p:cNvSpPr>
          <p:nvPr>
            <p:ph type="title"/>
          </p:nvPr>
        </p:nvSpPr>
        <p:spPr/>
        <p:txBody>
          <a:bodyPr/>
          <a:lstStyle/>
          <a:p>
            <a:r>
              <a:rPr lang="el"/>
              <a:t>Νορβηγική 3η μεταβλητή – 10 κανόνες</a:t>
            </a:r>
          </a:p>
        </p:txBody>
      </p:sp>
      <p:sp>
        <p:nvSpPr>
          <p:cNvPr id="3" name="Content Placeholder 2">
            <a:extLst>
              <a:ext uri="{FF2B5EF4-FFF2-40B4-BE49-F238E27FC236}">
                <a16:creationId xmlns:a16="http://schemas.microsoft.com/office/drawing/2014/main" id="{EBF33612-DF54-40EA-BEFD-A818E3BD716A}"/>
              </a:ext>
            </a:extLst>
          </p:cNvPr>
          <p:cNvSpPr>
            <a:spLocks noGrp="1"/>
          </p:cNvSpPr>
          <p:nvPr>
            <p:ph idx="1"/>
          </p:nvPr>
        </p:nvSpPr>
        <p:spPr/>
        <p:txBody>
          <a:bodyPr>
            <a:normAutofit fontScale="92500" lnSpcReduction="20000"/>
          </a:bodyPr>
          <a:lstStyle/>
          <a:p>
            <a:pPr>
              <a:buFont typeface="+mj-lt"/>
              <a:buAutoNum type="arabicPeriod"/>
            </a:pPr>
            <a:r>
              <a:rPr lang="el"/>
              <a:t>Δεν πρέπει να νομίζεις ότι  είσαι κάτι ιδιαίτερο.</a:t>
            </a:r>
          </a:p>
          <a:p>
            <a:pPr>
              <a:buFont typeface="+mj-lt"/>
              <a:buAutoNum type="arabicPeriod"/>
            </a:pPr>
            <a:r>
              <a:rPr lang="el"/>
              <a:t>Δεν πρέπει να νομίζεις ότι  είσαι τόσο καλός όσο </a:t>
            </a:r>
            <a:r>
              <a:rPr lang="el" i="1"/>
              <a:t>εμείς</a:t>
            </a:r>
            <a:r>
              <a:rPr lang="el"/>
              <a:t>.</a:t>
            </a:r>
          </a:p>
          <a:p>
            <a:pPr>
              <a:buFont typeface="+mj-lt"/>
              <a:buAutoNum type="arabicPeriod"/>
            </a:pPr>
            <a:r>
              <a:rPr lang="el"/>
              <a:t>Δεν πρέπει να νομίζετε ότι  είστε πιο έξυπνοι από </a:t>
            </a:r>
            <a:r>
              <a:rPr lang="el" i="1"/>
              <a:t>εμάς</a:t>
            </a:r>
            <a:r>
              <a:rPr lang="el"/>
              <a:t>.</a:t>
            </a:r>
          </a:p>
          <a:p>
            <a:pPr>
              <a:buFont typeface="+mj-lt"/>
              <a:buAutoNum type="arabicPeriod"/>
            </a:pPr>
            <a:r>
              <a:rPr lang="el"/>
              <a:t>Δεν πρέπει να φαντάζεσαι τον εαυτό σου καλύτερο από </a:t>
            </a:r>
            <a:r>
              <a:rPr lang="el" i="1"/>
              <a:t>εμάς</a:t>
            </a:r>
            <a:r>
              <a:rPr lang="el"/>
              <a:t> .</a:t>
            </a:r>
          </a:p>
          <a:p>
            <a:pPr>
              <a:buFont typeface="+mj-lt"/>
              <a:buAutoNum type="arabicPeriod"/>
            </a:pPr>
            <a:r>
              <a:rPr lang="el"/>
              <a:t>Δεν πρέπει να νομίζετε ότι  ξέρετε περισσότερα από </a:t>
            </a:r>
            <a:r>
              <a:rPr lang="el" i="1"/>
              <a:t>εμάς</a:t>
            </a:r>
            <a:r>
              <a:rPr lang="el"/>
              <a:t>.</a:t>
            </a:r>
          </a:p>
          <a:p>
            <a:pPr>
              <a:buFont typeface="+mj-lt"/>
              <a:buAutoNum type="arabicPeriod"/>
            </a:pPr>
            <a:r>
              <a:rPr lang="el"/>
              <a:t>Δεν πρέπει να νομίζετε ότι  είστε πιο σημαντικοί από </a:t>
            </a:r>
            <a:r>
              <a:rPr lang="el" i="1"/>
              <a:t>εμάς</a:t>
            </a:r>
            <a:r>
              <a:rPr lang="el"/>
              <a:t>.</a:t>
            </a:r>
          </a:p>
          <a:p>
            <a:pPr>
              <a:buFont typeface="+mj-lt"/>
              <a:buAutoNum type="arabicPeriod"/>
            </a:pPr>
            <a:r>
              <a:rPr lang="el"/>
              <a:t>Δεν πρέπει να νομίζεις ότι  είσαι καλός σε τίποτα.</a:t>
            </a:r>
          </a:p>
          <a:p>
            <a:pPr>
              <a:buFont typeface="+mj-lt"/>
              <a:buAutoNum type="arabicPeriod"/>
            </a:pPr>
            <a:r>
              <a:rPr lang="el"/>
              <a:t>Δεν πρέπει να γελάς μαζί </a:t>
            </a:r>
            <a:r>
              <a:rPr lang="el" i="1"/>
              <a:t>μας</a:t>
            </a:r>
            <a:r>
              <a:rPr lang="el"/>
              <a:t>.</a:t>
            </a:r>
          </a:p>
          <a:p>
            <a:pPr>
              <a:buFont typeface="+mj-lt"/>
              <a:buAutoNum type="arabicPeriod"/>
            </a:pPr>
            <a:r>
              <a:rPr lang="el"/>
              <a:t>Δεν πρέπει να νομίζεις ότι κανείς νοιάζεται για </a:t>
            </a:r>
            <a:r>
              <a:rPr lang="el" i="1"/>
              <a:t>σένα</a:t>
            </a:r>
            <a:r>
              <a:rPr lang="el"/>
              <a:t>.</a:t>
            </a:r>
          </a:p>
          <a:p>
            <a:pPr>
              <a:buFont typeface="+mj-lt"/>
              <a:buAutoNum type="arabicPeriod"/>
            </a:pPr>
            <a:r>
              <a:rPr lang="el"/>
              <a:t>Δεν πρέπει να νομίζεις ότι  μπορείς να </a:t>
            </a:r>
            <a:r>
              <a:rPr lang="el" i="1"/>
              <a:t>μας διδάξεις</a:t>
            </a:r>
            <a:r>
              <a:rPr lang="el"/>
              <a:t> τίποτα.</a:t>
            </a:r>
          </a:p>
          <a:p>
            <a:pPr marL="0" indent="0">
              <a:buNone/>
            </a:pPr>
            <a:r>
              <a:rPr lang="el"/>
              <a:t>Ένας ενδέκατος κανόνας που αναγνωρίζεται στο μυθιστόρημα ως «ο ποινικός κώδικας του Jante» είναι: </a:t>
            </a:r>
          </a:p>
          <a:p>
            <a:pPr>
              <a:buFont typeface="+mj-lt"/>
              <a:buAutoNum type="arabicPeriod" startAt="11"/>
            </a:pPr>
            <a:r>
              <a:rPr lang="el"/>
              <a:t>Ίσως νομίζετε ότι δεν  γνωρίζουμε μερικά πράγματα για </a:t>
            </a:r>
            <a:r>
              <a:rPr lang="el" i="1"/>
              <a:t>εσάς</a:t>
            </a:r>
            <a:r>
              <a:rPr lang="el"/>
              <a:t>;</a:t>
            </a:r>
          </a:p>
        </p:txBody>
      </p:sp>
    </p:spTree>
    <p:extLst>
      <p:ext uri="{BB962C8B-B14F-4D97-AF65-F5344CB8AC3E}">
        <p14:creationId xmlns:p14="http://schemas.microsoft.com/office/powerpoint/2010/main" val="305399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FD38D6-4ACF-411A-91FC-780B60F189D8}"/>
              </a:ext>
            </a:extLst>
          </p:cNvPr>
          <p:cNvSpPr>
            <a:spLocks noGrp="1"/>
          </p:cNvSpPr>
          <p:nvPr>
            <p:ph type="ctrTitle"/>
          </p:nvPr>
        </p:nvSpPr>
        <p:spPr/>
        <p:txBody>
          <a:bodyPr/>
          <a:lstStyle/>
          <a:p>
            <a:r>
              <a:rPr lang="el" err="1"/>
              <a:t>Οργανωτικές Προοπτικές</a:t>
            </a:r>
            <a:endParaRPr lang="nb-NO"/>
          </a:p>
        </p:txBody>
      </p:sp>
      <p:sp>
        <p:nvSpPr>
          <p:cNvPr id="5" name="Subtitle 4">
            <a:extLst>
              <a:ext uri="{FF2B5EF4-FFF2-40B4-BE49-F238E27FC236}">
                <a16:creationId xmlns:a16="http://schemas.microsoft.com/office/drawing/2014/main" id="{364CF287-6500-4733-A3B6-EDA3A51AE9E2}"/>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33166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EE07-316A-1635-428D-AD9325A81ADD}"/>
              </a:ext>
            </a:extLst>
          </p:cNvPr>
          <p:cNvSpPr>
            <a:spLocks noGrp="1"/>
          </p:cNvSpPr>
          <p:nvPr>
            <p:ph type="title"/>
          </p:nvPr>
        </p:nvSpPr>
        <p:spPr/>
        <p:txBody>
          <a:bodyPr/>
          <a:lstStyle/>
          <a:p>
            <a:r>
              <a:rPr lang="en-US" dirty="0"/>
              <a:t>ISACA</a:t>
            </a:r>
            <a:endParaRPr lang="en-GB" dirty="0"/>
          </a:p>
        </p:txBody>
      </p:sp>
      <p:sp>
        <p:nvSpPr>
          <p:cNvPr id="3" name="Content Placeholder 2">
            <a:extLst>
              <a:ext uri="{FF2B5EF4-FFF2-40B4-BE49-F238E27FC236}">
                <a16:creationId xmlns:a16="http://schemas.microsoft.com/office/drawing/2014/main" id="{7917B634-8497-37DB-1C7A-792558848602}"/>
              </a:ext>
            </a:extLst>
          </p:cNvPr>
          <p:cNvSpPr>
            <a:spLocks noGrp="1"/>
          </p:cNvSpPr>
          <p:nvPr>
            <p:ph idx="1"/>
          </p:nvPr>
        </p:nvSpPr>
        <p:spPr/>
        <p:txBody>
          <a:bodyPr/>
          <a:lstStyle/>
          <a:p>
            <a:endParaRPr lang="en-GB"/>
          </a:p>
        </p:txBody>
      </p:sp>
      <p:pic>
        <p:nvPicPr>
          <p:cNvPr id="2050" name="Picture 2" descr="Γράφημα 3">
            <a:extLst>
              <a:ext uri="{FF2B5EF4-FFF2-40B4-BE49-F238E27FC236}">
                <a16:creationId xmlns:a16="http://schemas.microsoft.com/office/drawing/2014/main" id="{10AD9346-32EB-FA44-5B24-A29768175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605" y="1620722"/>
            <a:ext cx="9616464" cy="6361661"/>
          </a:xfrm>
          <a:prstGeom prst="rect">
            <a:avLst/>
          </a:prstGeom>
          <a:blipFill>
            <a:blip r:embed="rId3">
              <a:alphaModFix amt="23000"/>
            </a:blip>
            <a:stretch>
              <a:fillRect/>
            </a:stretch>
          </a:blipFill>
        </p:spPr>
      </p:pic>
    </p:spTree>
    <p:extLst>
      <p:ext uri="{BB962C8B-B14F-4D97-AF65-F5344CB8AC3E}">
        <p14:creationId xmlns:p14="http://schemas.microsoft.com/office/powerpoint/2010/main" val="135077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2">
            <a:extLst>
              <a:ext uri="{FF2B5EF4-FFF2-40B4-BE49-F238E27FC236}">
                <a16:creationId xmlns:a16="http://schemas.microsoft.com/office/drawing/2014/main" id="{0130F847-9A87-AB4D-8D0D-FF9DA6C9AB2A}"/>
              </a:ext>
            </a:extLst>
          </p:cNvPr>
          <p:cNvSpPr txBox="1">
            <a:spLocks/>
          </p:cNvSpPr>
          <p:nvPr/>
        </p:nvSpPr>
        <p:spPr>
          <a:xfrm>
            <a:off x="8723623" y="954633"/>
            <a:ext cx="4948486" cy="1719988"/>
          </a:xfrm>
          <a:prstGeom prst="rect">
            <a:avLst/>
          </a:prstGeom>
        </p:spPr>
        <p:txBody>
          <a:bodyPr vert="horz" lIns="109728" tIns="54864" rIns="109728" bIns="54864" rtlCol="0" anchor="ctr"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l" sz="3840">
                <a:solidFill>
                  <a:prstClr val="black"/>
                </a:solidFill>
                <a:latin typeface="Aptos Display" panose="02110004020202020204"/>
              </a:rPr>
              <a:t>Κέντρα Επιχειρήσεων Ασφαλείας (SOC)</a:t>
            </a:r>
          </a:p>
        </p:txBody>
      </p:sp>
      <p:pic>
        <p:nvPicPr>
          <p:cNvPr id="3" name="Bilde 2" descr="Διάγραμμα&#10;&#10;Η περιγραφή δημιουργείται αυτόματα"/>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3053" y="1152257"/>
            <a:ext cx="3837188" cy="5903366"/>
          </a:xfrm>
          <a:prstGeom prst="rect">
            <a:avLst/>
          </a:prstGeom>
          <a:ln w="12700">
            <a:noFill/>
          </a:ln>
        </p:spPr>
      </p:pic>
      <p:sp>
        <p:nvSpPr>
          <p:cNvPr id="4" name="TekstSylinder 3"/>
          <p:cNvSpPr txBox="1"/>
          <p:nvPr/>
        </p:nvSpPr>
        <p:spPr>
          <a:xfrm>
            <a:off x="8752581" y="2806066"/>
            <a:ext cx="4919528" cy="4413884"/>
          </a:xfrm>
          <a:prstGeom prst="rect">
            <a:avLst/>
          </a:prstGeom>
        </p:spPr>
        <p:txBody>
          <a:bodyPr vert="horz" lIns="109728" tIns="54864" rIns="109728" bIns="54864" rtlCol="0" anchor="ctr">
            <a:normAutofit lnSpcReduction="10000"/>
          </a:bodyPr>
          <a:lstStyle/>
          <a:p>
            <a:pPr marL="457188" indent="-274320" defTabSz="1097280">
              <a:lnSpc>
                <a:spcPct val="90000"/>
              </a:lnSpc>
              <a:spcAft>
                <a:spcPts val="720"/>
              </a:spcAft>
              <a:buClr>
                <a:srgbClr val="28D2FF"/>
              </a:buClr>
              <a:buFont typeface="Arial" panose="020B0604020202020204" pitchFamily="34" charset="0"/>
              <a:buChar char="•"/>
            </a:pPr>
            <a:r>
              <a:rPr lang="el" sz="2160">
                <a:solidFill>
                  <a:prstClr val="black"/>
                </a:solidFill>
                <a:latin typeface="Aptos" panose="02110004020202020204"/>
              </a:rPr>
              <a:t>Οι οργανισμοί αναθέτουν τις λειτουργίες κυβερνοασφάλειας σε SOC </a:t>
            </a:r>
          </a:p>
          <a:p>
            <a:pPr marL="457188" indent="-274320" defTabSz="1097280">
              <a:lnSpc>
                <a:spcPct val="90000"/>
              </a:lnSpc>
              <a:spcAft>
                <a:spcPts val="720"/>
              </a:spcAft>
              <a:buClr>
                <a:srgbClr val="28D2FF"/>
              </a:buClr>
              <a:buFont typeface="Arial" panose="020B0604020202020204" pitchFamily="34" charset="0"/>
              <a:buChar char="•"/>
            </a:pPr>
            <a:endParaRPr lang="en-US" sz="216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r>
              <a:rPr lang="el" sz="2160">
                <a:solidFill>
                  <a:prstClr val="black"/>
                </a:solidFill>
                <a:latin typeface="Aptos" panose="02110004020202020204"/>
              </a:rPr>
              <a:t>Οι ομάδες SOC καλύπτουν πολλαπλές δραστηριότητες ασφαλείας και αναλύουν </a:t>
            </a:r>
            <a:br>
              <a:rPr lang="en-US" sz="2160">
                <a:solidFill>
                  <a:prstClr val="black"/>
                </a:solidFill>
                <a:latin typeface="Aptos" panose="02110004020202020204"/>
              </a:rPr>
            </a:br>
            <a:r>
              <a:rPr lang="el" sz="2160">
                <a:solidFill>
                  <a:prstClr val="black"/>
                </a:solidFill>
                <a:latin typeface="Aptos" panose="02110004020202020204"/>
              </a:rPr>
              <a:t>μεγάλες και συνεχείς ροές δεδομένων </a:t>
            </a:r>
            <a:br>
              <a:rPr lang="en-US" sz="2160">
                <a:solidFill>
                  <a:prstClr val="black"/>
                </a:solidFill>
                <a:latin typeface="Aptos" panose="02110004020202020204"/>
              </a:rPr>
            </a:br>
            <a:endParaRPr lang="en-US" sz="216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r>
              <a:rPr lang="el" sz="2160">
                <a:solidFill>
                  <a:prstClr val="black"/>
                </a:solidFill>
                <a:latin typeface="Aptos" panose="02110004020202020204"/>
              </a:rPr>
              <a:t>Τεχνικά καθήκοντα και λήψη αποφάσεων που ανατίθενται σε διαφορετικές </a:t>
            </a:r>
            <a:br>
              <a:rPr lang="en-US" sz="2160">
                <a:solidFill>
                  <a:prstClr val="black"/>
                </a:solidFill>
                <a:latin typeface="Aptos" panose="02110004020202020204"/>
              </a:rPr>
            </a:br>
            <a:r>
              <a:rPr lang="el" sz="2160">
                <a:solidFill>
                  <a:prstClr val="black"/>
                </a:solidFill>
                <a:latin typeface="Aptos" panose="02110004020202020204"/>
              </a:rPr>
              <a:t>θέσεις στο SOC (Muniz et al., 2015) </a:t>
            </a:r>
          </a:p>
          <a:p>
            <a:pPr marL="457188" indent="-274320" defTabSz="1097280">
              <a:lnSpc>
                <a:spcPct val="90000"/>
              </a:lnSpc>
              <a:spcAft>
                <a:spcPts val="720"/>
              </a:spcAft>
              <a:buClr>
                <a:srgbClr val="28D2FF"/>
              </a:buClr>
              <a:buFont typeface="Arial" panose="020B0604020202020204" pitchFamily="34" charset="0"/>
              <a:buChar char="•"/>
            </a:pPr>
            <a:endParaRPr lang="en-US" sz="216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endParaRPr lang="en-US" sz="2160">
              <a:solidFill>
                <a:prstClr val="black"/>
              </a:solidFill>
              <a:latin typeface="Aptos" panose="02110004020202020204"/>
            </a:endParaRPr>
          </a:p>
        </p:txBody>
      </p:sp>
    </p:spTree>
    <p:extLst>
      <p:ext uri="{BB962C8B-B14F-4D97-AF65-F5344CB8AC3E}">
        <p14:creationId xmlns:p14="http://schemas.microsoft.com/office/powerpoint/2010/main" val="375236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Στιγμιότυπο οθόνης ενός υπολογιστή&#10;&#10;Η περιγραφή δημιουργείται αυτόματα με χαμηλή εμπιστοσύνη">
            <a:extLst>
              <a:ext uri="{FF2B5EF4-FFF2-40B4-BE49-F238E27FC236}">
                <a16:creationId xmlns:a16="http://schemas.microsoft.com/office/drawing/2014/main" id="{6B901E58-CF01-B978-362B-B7918B12BF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30" y="2194560"/>
            <a:ext cx="9715500" cy="3840480"/>
          </a:xfrm>
          <a:prstGeom prst="rect">
            <a:avLst/>
          </a:prstGeom>
        </p:spPr>
      </p:pic>
      <p:pic>
        <p:nvPicPr>
          <p:cNvPr id="2" name="Bilde 2" descr="Διάγραμμα&#10;&#10;Η περιγραφή δημιουργείται αυτόματα">
            <a:extLst>
              <a:ext uri="{FF2B5EF4-FFF2-40B4-BE49-F238E27FC236}">
                <a16:creationId xmlns:a16="http://schemas.microsoft.com/office/drawing/2014/main" id="{093CFEB8-BB53-F751-2417-3631C659A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6383" y="1048817"/>
            <a:ext cx="3837188" cy="5903366"/>
          </a:xfrm>
          <a:prstGeom prst="rect">
            <a:avLst/>
          </a:prstGeom>
          <a:ln w="12700">
            <a:noFill/>
          </a:ln>
        </p:spPr>
      </p:pic>
      <p:sp>
        <p:nvSpPr>
          <p:cNvPr id="10" name="Title 9">
            <a:extLst>
              <a:ext uri="{FF2B5EF4-FFF2-40B4-BE49-F238E27FC236}">
                <a16:creationId xmlns:a16="http://schemas.microsoft.com/office/drawing/2014/main" id="{BAA2DBC7-8A59-B130-9BD2-1F81A6A4D20E}"/>
              </a:ext>
            </a:extLst>
          </p:cNvPr>
          <p:cNvSpPr>
            <a:spLocks noGrp="1"/>
          </p:cNvSpPr>
          <p:nvPr>
            <p:ph type="title"/>
          </p:nvPr>
        </p:nvSpPr>
        <p:spPr/>
        <p:txBody>
          <a:bodyPr/>
          <a:lstStyle/>
          <a:p>
            <a:r>
              <a:rPr lang="el"/>
              <a:t>Απαιτούμενες δεξιότητες</a:t>
            </a:r>
            <a:endParaRPr lang="nb-NO"/>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000000"/>
              </a:solidFill>
              <a:latin typeface="Calibri" panose="020F0502020204030204"/>
            </a:endParaRPr>
          </a:p>
        </p:txBody>
      </p:sp>
      <p:pic>
        <p:nvPicPr>
          <p:cNvPr id="5" name="Picture 4" descr="Ένα αφηρημένο σχέδιο με γραμμές και οικονομικά σύμβολα">
            <a:extLst>
              <a:ext uri="{FF2B5EF4-FFF2-40B4-BE49-F238E27FC236}">
                <a16:creationId xmlns:a16="http://schemas.microsoft.com/office/drawing/2014/main" id="{83CCA713-A1B8-E5A7-9B94-046B15F855C1}"/>
              </a:ext>
            </a:extLst>
          </p:cNvPr>
          <p:cNvPicPr>
            <a:picLocks noChangeAspect="1"/>
          </p:cNvPicPr>
          <p:nvPr/>
        </p:nvPicPr>
        <p:blipFill>
          <a:blip r:embed="rId2">
            <a:alphaModFix amt="60000"/>
          </a:blip>
          <a:srcRect t="10400" b="5014"/>
          <a:stretch/>
        </p:blipFill>
        <p:spPr>
          <a:xfrm>
            <a:off x="-1" y="12"/>
            <a:ext cx="14630401" cy="8229588"/>
          </a:xfrm>
          <a:prstGeom prst="rect">
            <a:avLst/>
          </a:prstGeom>
        </p:spPr>
      </p:pic>
      <p:sp>
        <p:nvSpPr>
          <p:cNvPr id="2" name="Title 1">
            <a:extLst>
              <a:ext uri="{FF2B5EF4-FFF2-40B4-BE49-F238E27FC236}">
                <a16:creationId xmlns:a16="http://schemas.microsoft.com/office/drawing/2014/main" id="{46F4BA89-E66C-ECFE-0E4C-26366A471EAD}"/>
              </a:ext>
            </a:extLst>
          </p:cNvPr>
          <p:cNvSpPr>
            <a:spLocks noGrp="1"/>
          </p:cNvSpPr>
          <p:nvPr>
            <p:ph type="title"/>
          </p:nvPr>
        </p:nvSpPr>
        <p:spPr>
          <a:xfrm>
            <a:off x="1437818" y="874688"/>
            <a:ext cx="11750965" cy="2468444"/>
          </a:xfrm>
        </p:spPr>
        <p:txBody>
          <a:bodyPr>
            <a:normAutofit/>
          </a:bodyPr>
          <a:lstStyle/>
          <a:p>
            <a:r>
              <a:rPr lang="el">
                <a:solidFill>
                  <a:srgbClr val="FFFFFF"/>
                </a:solidFill>
              </a:rPr>
              <a:t>Σχέδιο</a:t>
            </a:r>
          </a:p>
        </p:txBody>
      </p:sp>
      <p:sp>
        <p:nvSpPr>
          <p:cNvPr id="3" name="Content Placeholder 2">
            <a:extLst>
              <a:ext uri="{FF2B5EF4-FFF2-40B4-BE49-F238E27FC236}">
                <a16:creationId xmlns:a16="http://schemas.microsoft.com/office/drawing/2014/main" id="{710B93A0-1E7E-8E65-DA32-1BE8061F83F1}"/>
              </a:ext>
            </a:extLst>
          </p:cNvPr>
          <p:cNvSpPr>
            <a:spLocks noGrp="1"/>
          </p:cNvSpPr>
          <p:nvPr>
            <p:ph idx="1"/>
          </p:nvPr>
        </p:nvSpPr>
        <p:spPr>
          <a:xfrm>
            <a:off x="1437818" y="3549198"/>
            <a:ext cx="11750965" cy="3805708"/>
          </a:xfrm>
        </p:spPr>
        <p:txBody>
          <a:bodyPr>
            <a:normAutofit/>
          </a:bodyPr>
          <a:lstStyle/>
          <a:p>
            <a:r>
              <a:rPr lang="el" sz="2400">
                <a:solidFill>
                  <a:srgbClr val="FFFFFF"/>
                </a:solidFill>
              </a:rPr>
              <a:t>Βασικοί παράγοντες</a:t>
            </a:r>
          </a:p>
          <a:p>
            <a:r>
              <a:rPr lang="el" sz="2400">
                <a:solidFill>
                  <a:srgbClr val="FFFFFF"/>
                </a:solidFill>
              </a:rPr>
              <a:t>Οργανωτικές προοπτικές</a:t>
            </a:r>
          </a:p>
          <a:p>
            <a:r>
              <a:rPr lang="el" sz="2400">
                <a:solidFill>
                  <a:srgbClr val="FFFFFF"/>
                </a:solidFill>
              </a:rPr>
              <a:t>Στυλ ηγεσίας</a:t>
            </a:r>
          </a:p>
          <a:p>
            <a:r>
              <a:rPr lang="el" sz="2400">
                <a:solidFill>
                  <a:srgbClr val="FFFFFF"/>
                </a:solidFill>
              </a:rPr>
              <a:t>Ψυχολογική ασφάλεια στο χώρο εργασίας</a:t>
            </a:r>
          </a:p>
          <a:p>
            <a:r>
              <a:rPr lang="el" sz="2400">
                <a:solidFill>
                  <a:srgbClr val="FFFFFF"/>
                </a:solidFill>
              </a:rPr>
              <a:t>Ηγετική θέση στον τομέα της κυβερνοασφάλειας</a:t>
            </a:r>
          </a:p>
        </p:txBody>
      </p:sp>
      <p:grpSp>
        <p:nvGrpSpPr>
          <p:cNvPr id="4" name="Group 3">
            <a:extLst>
              <a:ext uri="{FF2B5EF4-FFF2-40B4-BE49-F238E27FC236}">
                <a16:creationId xmlns:a16="http://schemas.microsoft.com/office/drawing/2014/main" id="{232F36D8-29E6-7944-36E8-58E96B71681B}"/>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0304E8C6-3605-7BAC-CCC9-C1B9026753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2CEFF0AB-CB57-BE70-49D2-D568575E04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58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66656" y="548640"/>
            <a:ext cx="13091568" cy="1642336"/>
          </a:xfrm>
          <a:prstGeom prst="rect">
            <a:avLst/>
          </a:prstGeom>
        </p:spPr>
        <p:txBody>
          <a:bodyPr vert="horz" lIns="146304" tIns="73152" rIns="146304" bIns="7315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97280">
              <a:lnSpc>
                <a:spcPct val="90000"/>
              </a:lnSpc>
              <a:spcAft>
                <a:spcPts val="960"/>
              </a:spcAft>
            </a:pPr>
            <a:r>
              <a:rPr lang="el" sz="4960">
                <a:solidFill>
                  <a:prstClr val="black"/>
                </a:solidFill>
                <a:latin typeface="Aptos Display" panose="02110004020202020204"/>
              </a:rPr>
              <a:t>Orient-Locate-Bridge – Ο ρόλος της Γνώσης και της Επικοινωνίας (Knox et al, 2018)</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6656" y="2021028"/>
            <a:ext cx="13269472" cy="4014013"/>
          </a:xfrm>
          <a:prstGeom prst="rect">
            <a:avLst/>
          </a:prstGeom>
        </p:spPr>
      </p:pic>
      <p:pic>
        <p:nvPicPr>
          <p:cNvPr id="11" name="Picture 10" descr="Στιγμιότυπο οθόνης ενός υπολογιστή&#10;&#10;Η περιγραφή δημιουργείται αυτόματα με χαμηλή εμπιστοσύνη">
            <a:extLst>
              <a:ext uri="{FF2B5EF4-FFF2-40B4-BE49-F238E27FC236}">
                <a16:creationId xmlns:a16="http://schemas.microsoft.com/office/drawing/2014/main" id="{E0344B0C-FACE-7095-51E1-A524848BB1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9524" y="6045271"/>
            <a:ext cx="5525832" cy="2184329"/>
          </a:xfrm>
          <a:prstGeom prst="rect">
            <a:avLst/>
          </a:prstGeom>
        </p:spPr>
      </p:pic>
    </p:spTree>
    <p:extLst>
      <p:ext uri="{BB962C8B-B14F-4D97-AF65-F5344CB8AC3E}">
        <p14:creationId xmlns:p14="http://schemas.microsoft.com/office/powerpoint/2010/main" val="954405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fontScale="90000"/>
          </a:bodyPr>
          <a:lstStyle/>
          <a:p>
            <a:r>
              <a:rPr lang="el" sz="3840" err="1">
                <a:solidFill>
                  <a:schemeClr val="accent1"/>
                </a:solidFill>
                <a:latin typeface="Helvetica Neue" charset="0"/>
                <a:ea typeface="Helvetica Neue" charset="0"/>
                <a:cs typeface="Helvetica Neue" charset="0"/>
              </a:rPr>
              <a:t>Οργανωτική Κουλτούρα και Κοινωνικές Πτυχές της Κυβερνοασφάλειας</a:t>
            </a:r>
            <a:endParaRPr lang="en-US" sz="3840">
              <a:solidFill>
                <a:schemeClr val="accent1"/>
              </a:solidFill>
            </a:endParaRPr>
          </a:p>
        </p:txBody>
      </p:sp>
      <p:sp>
        <p:nvSpPr>
          <p:cNvPr id="3" name="TekstSylinder 2"/>
          <p:cNvSpPr txBox="1"/>
          <p:nvPr/>
        </p:nvSpPr>
        <p:spPr>
          <a:xfrm>
            <a:off x="412504" y="1971783"/>
            <a:ext cx="13240537" cy="6001643"/>
          </a:xfrm>
          <a:prstGeom prst="rect">
            <a:avLst/>
          </a:prstGeom>
          <a:noFill/>
        </p:spPr>
        <p:txBody>
          <a:bodyPr wrap="square" rtlCol="0">
            <a:spAutoFit/>
          </a:bodyPr>
          <a:lstStyle/>
          <a:p>
            <a:pPr defTabSz="1097280"/>
            <a:r>
              <a:rPr lang="el" sz="2400">
                <a:solidFill>
                  <a:prstClr val="black"/>
                </a:solidFill>
                <a:latin typeface="Arial" charset="0"/>
                <a:ea typeface="Arial" charset="0"/>
                <a:cs typeface="Arial" charset="0"/>
              </a:rPr>
              <a:t>Είναι η CS μια οργανωτική αξία;</a:t>
            </a:r>
          </a:p>
          <a:p>
            <a:pPr defTabSz="1097280"/>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Πυρήνας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Φιλόδοξος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Άδεια για παιχνίδι</a:t>
            </a:r>
          </a:p>
          <a:p>
            <a:pPr marL="411480" indent="-411480" defTabSz="1097280" fontAlgn="base">
              <a:buFont typeface="Arial" charset="0"/>
              <a:buChar char="•"/>
            </a:pPr>
            <a:r>
              <a:rPr lang="el" sz="2400" err="1">
                <a:solidFill>
                  <a:prstClr val="black"/>
                </a:solidFill>
                <a:latin typeface="Arial" charset="0"/>
                <a:ea typeface="Arial" charset="0"/>
                <a:cs typeface="Arial" charset="0"/>
              </a:rPr>
              <a:t>Τυχαίο</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Lencioni, 2002</a:t>
            </a:r>
          </a:p>
          <a:p>
            <a:pPr marL="411480" indent="-411480" defTabSz="1097280" fontAlgn="base">
              <a:buFont typeface="Arial" charset="0"/>
              <a:buChar char="•"/>
            </a:pPr>
            <a:endParaRPr lang="nb-NO" sz="2400">
              <a:solidFill>
                <a:prstClr val="black"/>
              </a:solidFill>
              <a:latin typeface="Arial" charset="0"/>
              <a:ea typeface="Arial" charset="0"/>
              <a:cs typeface="Arial" charset="0"/>
            </a:endParaRPr>
          </a:p>
          <a:p>
            <a:pPr defTabSz="1097280" fontAlgn="base"/>
            <a:endParaRPr lang="nb-NO" sz="2400">
              <a:solidFill>
                <a:prstClr val="black"/>
              </a:solidFill>
              <a:latin typeface="Arial" charset="0"/>
              <a:ea typeface="Arial" charset="0"/>
              <a:cs typeface="Arial" charset="0"/>
            </a:endParaRPr>
          </a:p>
          <a:p>
            <a:pPr defTabSz="1097280" fontAlgn="base"/>
            <a:endParaRPr lang="nb-NO" sz="2400">
              <a:solidFill>
                <a:prstClr val="black"/>
              </a:solidFill>
              <a:latin typeface="Arial" charset="0"/>
              <a:ea typeface="Arial" charset="0"/>
              <a:cs typeface="Arial" charset="0"/>
            </a:endParaRPr>
          </a:p>
          <a:p>
            <a:pPr defTabSz="1097280"/>
            <a:br>
              <a:rPr lang="nb-NO" sz="2400">
                <a:solidFill>
                  <a:prstClr val="black"/>
                </a:solidFill>
                <a:latin typeface="Arial" charset="0"/>
                <a:ea typeface="Arial" charset="0"/>
                <a:cs typeface="Arial" charset="0"/>
              </a:rPr>
            </a:br>
            <a:endParaRPr lang="nb-NO" sz="240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Tree>
    <p:extLst>
      <p:ext uri="{BB962C8B-B14F-4D97-AF65-F5344CB8AC3E}">
        <p14:creationId xmlns:p14="http://schemas.microsoft.com/office/powerpoint/2010/main" val="180515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Οργανωσιακή κουλτούρα (Chen et al, 2012)</a:t>
            </a:r>
            <a:endParaRPr lang="en-US" sz="3840">
              <a:solidFill>
                <a:schemeClr val="accent1"/>
              </a:solidFill>
            </a:endParaRPr>
          </a:p>
        </p:txBody>
      </p:sp>
      <p:sp>
        <p:nvSpPr>
          <p:cNvPr id="3" name="TekstSylinder 2"/>
          <p:cNvSpPr txBox="1"/>
          <p:nvPr/>
        </p:nvSpPr>
        <p:spPr>
          <a:xfrm>
            <a:off x="412504" y="1766035"/>
            <a:ext cx="6395802" cy="3046988"/>
          </a:xfrm>
          <a:prstGeom prst="rect">
            <a:avLst/>
          </a:prstGeom>
          <a:noFill/>
        </p:spPr>
        <p:txBody>
          <a:bodyPr wrap="square" rtlCol="0">
            <a:spAutoFit/>
          </a:bodyPr>
          <a:lstStyle/>
          <a:p>
            <a:pPr defTabSz="1097280"/>
            <a:r>
              <a:rPr lang="el" sz="2400" err="1">
                <a:solidFill>
                  <a:prstClr val="black"/>
                </a:solidFill>
                <a:latin typeface="Arial" charset="0"/>
                <a:ea typeface="Arial" charset="0"/>
                <a:cs typeface="Arial" charset="0"/>
              </a:rPr>
              <a:t>Συμμόρφωση</a:t>
            </a:r>
            <a:endParaRPr lang="nb-NO" sz="2400">
              <a:solidFill>
                <a:prstClr val="black"/>
              </a:solidFill>
              <a:latin typeface="Arial" charset="0"/>
              <a:ea typeface="Arial" charset="0"/>
              <a:cs typeface="Arial" charset="0"/>
            </a:endParaRPr>
          </a:p>
          <a:p>
            <a:pPr defTabSz="1097280"/>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Ακολουθούν οδηγίες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Βάσει κυρώσεων</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a:solidFill>
                  <a:prstClr val="black"/>
                </a:solidFill>
                <a:latin typeface="Arial" charset="0"/>
                <a:ea typeface="Arial" charset="0"/>
                <a:cs typeface="Arial" charset="0"/>
              </a:rPr>
              <a:t>Κίνητρο του εγώ</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Προκαλεί συμπεριφορές φόβου</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a:solidFill>
                  <a:prstClr val="black"/>
                </a:solidFill>
                <a:latin typeface="Arial" charset="0"/>
                <a:ea typeface="Arial" charset="0"/>
                <a:cs typeface="Arial" charset="0"/>
              </a:rPr>
              <a:t>Παθητικές συμπεριφορές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Κυμαινόμενη αυτοαποτελεσματικότητα</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2" name="TekstSylinder 11"/>
          <p:cNvSpPr txBox="1"/>
          <p:nvPr/>
        </p:nvSpPr>
        <p:spPr>
          <a:xfrm>
            <a:off x="6808306" y="1766034"/>
            <a:ext cx="6395802" cy="3046988"/>
          </a:xfrm>
          <a:prstGeom prst="rect">
            <a:avLst/>
          </a:prstGeom>
          <a:noFill/>
        </p:spPr>
        <p:txBody>
          <a:bodyPr wrap="square" rtlCol="0">
            <a:spAutoFit/>
          </a:bodyPr>
          <a:lstStyle/>
          <a:p>
            <a:pPr defTabSz="1097280"/>
            <a:r>
              <a:rPr lang="el" sz="2400" err="1">
                <a:solidFill>
                  <a:prstClr val="black"/>
                </a:solidFill>
                <a:latin typeface="Arial" charset="0"/>
                <a:ea typeface="Arial" charset="0"/>
                <a:cs typeface="Arial" charset="0"/>
              </a:rPr>
              <a:t>Τήρηση</a:t>
            </a:r>
            <a:endParaRPr lang="nb-NO" sz="2400">
              <a:solidFill>
                <a:prstClr val="black"/>
              </a:solidFill>
              <a:latin typeface="Arial" charset="0"/>
              <a:ea typeface="Arial" charset="0"/>
              <a:cs typeface="Arial" charset="0"/>
            </a:endParaRPr>
          </a:p>
          <a:p>
            <a:pPr defTabSz="1097280"/>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a:solidFill>
                  <a:prstClr val="black"/>
                </a:solidFill>
                <a:latin typeface="Arial" charset="0"/>
                <a:ea typeface="Arial" charset="0"/>
                <a:cs typeface="Arial" charset="0"/>
              </a:rPr>
              <a:t>Ολοκληρωμένη κατανόηση</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a:solidFill>
                  <a:prstClr val="black"/>
                </a:solidFill>
                <a:latin typeface="Arial" charset="0"/>
                <a:ea typeface="Arial" charset="0"/>
                <a:cs typeface="Arial" charset="0"/>
              </a:rPr>
              <a:t>Προσανατολισμός εργασιών</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Ενδυναμώνει τον χρήστη</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Αυτοκατευθυνόμενες ασκήσεις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err="1">
                <a:solidFill>
                  <a:prstClr val="black"/>
                </a:solidFill>
                <a:latin typeface="Arial" charset="0"/>
                <a:ea typeface="Arial" charset="0"/>
                <a:cs typeface="Arial" charset="0"/>
              </a:rPr>
              <a:t>Αυξάνει τις αυτόνομες συμπεριφορές</a:t>
            </a:r>
            <a:endParaRPr lang="nb-NO" sz="2400">
              <a:solidFill>
                <a:prstClr val="black"/>
              </a:solidFill>
              <a:latin typeface="Arial" charset="0"/>
              <a:ea typeface="Arial" charset="0"/>
              <a:cs typeface="Arial" charset="0"/>
            </a:endParaRPr>
          </a:p>
          <a:p>
            <a:pPr marL="411480" indent="-411480" defTabSz="1097280" fontAlgn="base">
              <a:buFont typeface="Arial" charset="0"/>
              <a:buChar char="•"/>
            </a:pPr>
            <a:r>
              <a:rPr lang="el" sz="2400">
                <a:solidFill>
                  <a:prstClr val="black"/>
                </a:solidFill>
                <a:latin typeface="Arial" charset="0"/>
                <a:ea typeface="Arial" charset="0"/>
                <a:cs typeface="Arial" charset="0"/>
              </a:rPr>
              <a:t>Πιο ανθεκτική αυτο-αποτελεσματικότητα</a:t>
            </a:r>
          </a:p>
        </p:txBody>
      </p:sp>
      <p:sp>
        <p:nvSpPr>
          <p:cNvPr id="11" name="TekstSylinder 10"/>
          <p:cNvSpPr txBox="1"/>
          <p:nvPr/>
        </p:nvSpPr>
        <p:spPr>
          <a:xfrm>
            <a:off x="370390" y="5119710"/>
            <a:ext cx="13465626" cy="2751522"/>
          </a:xfrm>
          <a:prstGeom prst="rect">
            <a:avLst/>
          </a:prstGeom>
          <a:noFill/>
        </p:spPr>
        <p:txBody>
          <a:bodyPr wrap="square" rtlCol="0">
            <a:spAutoFit/>
          </a:bodyPr>
          <a:lstStyle/>
          <a:p>
            <a:pPr defTabSz="1097280"/>
            <a:r>
              <a:rPr lang="el" sz="2160">
                <a:solidFill>
                  <a:prstClr val="black"/>
                </a:solidFill>
                <a:latin typeface="Arial" charset="0"/>
                <a:ea typeface="Arial" charset="0"/>
                <a:cs typeface="Arial" charset="0"/>
              </a:rPr>
              <a:t>Τόσο οι πολιτικές συμμόρφωσης όσο και οι πολιτικές συμμόρφωσης πρέπει να χρησιμοποιούνται στην κατάρτιση και την εκπαίδευση CS.</a:t>
            </a:r>
          </a:p>
          <a:p>
            <a:pPr defTabSz="1097280"/>
            <a:r>
              <a:rPr lang="el" sz="2160" err="1">
                <a:solidFill>
                  <a:prstClr val="black"/>
                </a:solidFill>
                <a:latin typeface="Arial" charset="0"/>
                <a:ea typeface="Arial" charset="0"/>
                <a:cs typeface="Arial" charset="0"/>
              </a:rPr>
              <a:t>Οι οργανισμοί πρέπει να έχουν εξέχουσες αξίες, στόχους, διαδικασίες και παρακολούθηση για προγράμματα κατάρτισης και εκπαίδευσης. Οι αξίες και οι στόχοι (αύξηση της συμμόρφωσης) αυξάνουν τις συμπεριφορές και τις διαδικασίες που προσανατολίζονται στην εργασία και η παρακολούθηση αυξάνει τις συμπεριφορές που προσανατολίζονται στο εγώ</a:t>
            </a:r>
          </a:p>
          <a:p>
            <a:pPr defTabSz="1097280"/>
            <a:br>
              <a:rPr lang="en-US" sz="2160">
                <a:solidFill>
                  <a:prstClr val="black"/>
                </a:solidFill>
                <a:latin typeface="Arial" charset="0"/>
                <a:ea typeface="Arial" charset="0"/>
                <a:cs typeface="Arial" charset="0"/>
              </a:rPr>
            </a:br>
            <a:r>
              <a:rPr lang="el" sz="2160" b="1" u="sng">
                <a:solidFill>
                  <a:prstClr val="black"/>
                </a:solidFill>
                <a:latin typeface="Arial" charset="0"/>
                <a:ea typeface="Arial" charset="0"/>
                <a:cs typeface="Arial" charset="0"/>
              </a:rPr>
              <a:t>Τα στυλ ηγεσίας μετριάζουν τις προσεγγίσεις που ακολουθούνται</a:t>
            </a:r>
          </a:p>
          <a:p>
            <a:pPr defTabSz="1097280"/>
            <a:br>
              <a:rPr lang="en-US" sz="2160">
                <a:solidFill>
                  <a:prstClr val="black"/>
                </a:solidFill>
                <a:latin typeface="Arial" charset="0"/>
                <a:ea typeface="Arial" charset="0"/>
                <a:cs typeface="Arial" charset="0"/>
              </a:rPr>
            </a:br>
            <a:endParaRPr lang="en-US" sz="216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511835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καλύτερες πρακτικές</a:t>
            </a:r>
            <a:endParaRPr lang="en-US" sz="3840">
              <a:solidFill>
                <a:schemeClr val="accent1"/>
              </a:solidFill>
            </a:endParaRPr>
          </a:p>
        </p:txBody>
      </p:sp>
      <p:sp>
        <p:nvSpPr>
          <p:cNvPr id="3" name="TekstSylinder 2"/>
          <p:cNvSpPr txBox="1"/>
          <p:nvPr/>
        </p:nvSpPr>
        <p:spPr>
          <a:xfrm>
            <a:off x="248907" y="1529477"/>
            <a:ext cx="13847507" cy="5576911"/>
          </a:xfrm>
          <a:prstGeom prst="rect">
            <a:avLst/>
          </a:prstGeom>
          <a:noFill/>
        </p:spPr>
        <p:txBody>
          <a:bodyPr wrap="square" rtlCol="0">
            <a:spAutoFit/>
          </a:bodyPr>
          <a:lstStyle/>
          <a:p>
            <a:pPr marL="548640" indent="-548640" defTabSz="1097280" fontAlgn="base">
              <a:buFont typeface="+mj-lt"/>
              <a:buAutoNum type="arabicPeriod"/>
            </a:pPr>
            <a:r>
              <a:rPr lang="el" sz="3240" dirty="0">
                <a:solidFill>
                  <a:prstClr val="black"/>
                </a:solidFill>
                <a:latin typeface="Arial" charset="0"/>
                <a:ea typeface="Arial" charset="0"/>
                <a:cs typeface="Arial" charset="0"/>
              </a:rPr>
              <a:t>Η ασφάλεια στον κυβερνοχώρο πρέπει να γίνει </a:t>
            </a:r>
            <a:r>
              <a:rPr lang="el" sz="3240" i="1" dirty="0">
                <a:solidFill>
                  <a:prstClr val="black"/>
                </a:solidFill>
                <a:latin typeface="Arial" charset="0"/>
                <a:ea typeface="Arial" charset="0"/>
                <a:cs typeface="Arial" charset="0"/>
              </a:rPr>
              <a:t>βασική</a:t>
            </a:r>
            <a:r>
              <a:rPr lang="el" sz="3240" dirty="0">
                <a:solidFill>
                  <a:prstClr val="black"/>
                </a:solidFill>
                <a:latin typeface="Arial" charset="0"/>
                <a:ea typeface="Arial" charset="0"/>
                <a:cs typeface="Arial" charset="0"/>
              </a:rPr>
              <a:t> ή </a:t>
            </a:r>
            <a:r>
              <a:rPr lang="el" sz="3240" i="1" dirty="0">
                <a:solidFill>
                  <a:prstClr val="black"/>
                </a:solidFill>
                <a:latin typeface="Arial" charset="0"/>
                <a:ea typeface="Arial" charset="0"/>
                <a:cs typeface="Arial" charset="0"/>
              </a:rPr>
              <a:t>φιλόδοξη</a:t>
            </a:r>
            <a:r>
              <a:rPr lang="el" sz="3240" dirty="0">
                <a:solidFill>
                  <a:prstClr val="black"/>
                </a:solidFill>
                <a:latin typeface="Arial" charset="0"/>
                <a:ea typeface="Arial" charset="0"/>
                <a:cs typeface="Arial" charset="0"/>
              </a:rPr>
              <a:t> αξία περισσότερο από μια </a:t>
            </a:r>
            <a:r>
              <a:rPr lang="el" sz="3240" i="1" dirty="0">
                <a:solidFill>
                  <a:prstClr val="black"/>
                </a:solidFill>
                <a:latin typeface="Arial" charset="0"/>
                <a:ea typeface="Arial" charset="0"/>
                <a:cs typeface="Arial" charset="0"/>
              </a:rPr>
              <a:t>τιμή άδειας αναπαραγωγής </a:t>
            </a:r>
            <a:r>
              <a:rPr lang="el" sz="3240" dirty="0">
                <a:solidFill>
                  <a:prstClr val="black"/>
                </a:solidFill>
                <a:latin typeface="Arial" charset="0"/>
                <a:ea typeface="Arial" charset="0"/>
                <a:cs typeface="Arial" charset="0"/>
              </a:rPr>
              <a:t>ή </a:t>
            </a:r>
            <a:r>
              <a:rPr lang="el" sz="3240" i="1" dirty="0">
                <a:solidFill>
                  <a:prstClr val="black"/>
                </a:solidFill>
                <a:latin typeface="Arial" charset="0"/>
                <a:ea typeface="Arial" charset="0"/>
                <a:cs typeface="Arial" charset="0"/>
              </a:rPr>
              <a:t>τυχαία</a:t>
            </a:r>
            <a:r>
              <a:rPr lang="el" sz="3240" dirty="0">
                <a:solidFill>
                  <a:prstClr val="black"/>
                </a:solidFill>
                <a:latin typeface="Arial" charset="0"/>
                <a:ea typeface="Arial" charset="0"/>
                <a:cs typeface="Arial" charset="0"/>
              </a:rPr>
              <a:t> τιμή</a:t>
            </a:r>
            <a:br>
              <a:rPr lang="nb-NO" sz="3240" dirty="0">
                <a:solidFill>
                  <a:prstClr val="black"/>
                </a:solidFill>
                <a:latin typeface="Arial" charset="0"/>
                <a:ea typeface="Arial" charset="0"/>
                <a:cs typeface="Arial" charset="0"/>
              </a:rPr>
            </a:br>
            <a:endParaRPr lang="nb-NO" sz="3240" dirty="0">
              <a:solidFill>
                <a:prstClr val="black"/>
              </a:solidFill>
              <a:latin typeface="Arial" charset="0"/>
              <a:ea typeface="Arial" charset="0"/>
              <a:cs typeface="Arial" charset="0"/>
            </a:endParaRPr>
          </a:p>
          <a:p>
            <a:pPr marL="548640" indent="-548640" defTabSz="1097280" fontAlgn="base">
              <a:buFont typeface="+mj-lt"/>
              <a:buAutoNum type="arabicPeriod"/>
            </a:pPr>
            <a:r>
              <a:rPr lang="el" sz="3240" dirty="0">
                <a:solidFill>
                  <a:prstClr val="black"/>
                </a:solidFill>
                <a:latin typeface="Arial" charset="0"/>
                <a:ea typeface="Arial" charset="0"/>
                <a:cs typeface="Arial" charset="0"/>
              </a:rPr>
              <a:t>Η ηγεσία πρέπει να ενσωματώνει τη συμπεριφορά για να επηρεάσει την αυτοαποτελεσματικότητα</a:t>
            </a:r>
            <a:br>
              <a:rPr lang="nb-NO" sz="3240" dirty="0">
                <a:solidFill>
                  <a:prstClr val="black"/>
                </a:solidFill>
                <a:latin typeface="Arial" charset="0"/>
                <a:ea typeface="Arial" charset="0"/>
                <a:cs typeface="Arial" charset="0"/>
              </a:rPr>
            </a:br>
            <a:endParaRPr lang="nb-NO" sz="3240" dirty="0">
              <a:solidFill>
                <a:prstClr val="black"/>
              </a:solidFill>
              <a:latin typeface="Arial" charset="0"/>
              <a:ea typeface="Arial" charset="0"/>
              <a:cs typeface="Arial" charset="0"/>
            </a:endParaRPr>
          </a:p>
          <a:p>
            <a:pPr marL="548640" indent="-548640" defTabSz="1097280" fontAlgn="base">
              <a:buFont typeface="+mj-lt"/>
              <a:buAutoNum type="arabicPeriod"/>
            </a:pPr>
            <a:r>
              <a:rPr lang="el" sz="3240" dirty="0">
                <a:solidFill>
                  <a:prstClr val="black"/>
                </a:solidFill>
                <a:latin typeface="Arial" charset="0"/>
                <a:ea typeface="Arial" charset="0"/>
                <a:cs typeface="Arial" charset="0"/>
              </a:rPr>
              <a:t>Η κατάρτιση και η εκπαίδευση πρέπει να προωθούν τόσο τη συμμόρφωση όσο και την τήρηση της ασφάλειας στον κυβερνοχώρο μέσω προγραμμάτων προσαρμοσμένων στον ανθρώπινο παράγοντα που ενσωματώνουν τόσο μικρογνωστικές (ατομικές: δηλαδή κίνητρα, αυτοαποτελεσματικότητα) όσο και μακρογνωστικές (περιστασιακές: δηλαδή μοντελοποίηση ρόλων, επικοινωνία) πτυχές.</a:t>
            </a:r>
          </a:p>
          <a:p>
            <a:pPr marL="548640" indent="-548640" defTabSz="1097280">
              <a:buFont typeface="+mj-lt"/>
              <a:buAutoNum type="arabicPeriod"/>
            </a:pPr>
            <a:endParaRPr lang="nb-NO" sz="32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Tree>
    <p:extLst>
      <p:ext uri="{BB962C8B-B14F-4D97-AF65-F5344CB8AC3E}">
        <p14:creationId xmlns:p14="http://schemas.microsoft.com/office/powerpoint/2010/main" val="84167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ADBD-3168-7C30-ACEE-BF50CBB5F521}"/>
              </a:ext>
            </a:extLst>
          </p:cNvPr>
          <p:cNvSpPr>
            <a:spLocks noGrp="1"/>
          </p:cNvSpPr>
          <p:nvPr>
            <p:ph type="title"/>
          </p:nvPr>
        </p:nvSpPr>
        <p:spPr/>
        <p:txBody>
          <a:bodyPr/>
          <a:lstStyle/>
          <a:p>
            <a:r>
              <a:rPr lang="el" err="1"/>
              <a:t>Επικοινωνία</a:t>
            </a:r>
            <a:endParaRPr lang="nb-NO"/>
          </a:p>
        </p:txBody>
      </p:sp>
      <p:sp>
        <p:nvSpPr>
          <p:cNvPr id="3" name="Content Placeholder 2">
            <a:extLst>
              <a:ext uri="{FF2B5EF4-FFF2-40B4-BE49-F238E27FC236}">
                <a16:creationId xmlns:a16="http://schemas.microsoft.com/office/drawing/2014/main" id="{B0172FCC-9808-4078-9BA2-E7CDEB4DA702}"/>
              </a:ext>
            </a:extLst>
          </p:cNvPr>
          <p:cNvSpPr>
            <a:spLocks noGrp="1"/>
          </p:cNvSpPr>
          <p:nvPr>
            <p:ph idx="1"/>
          </p:nvPr>
        </p:nvSpPr>
        <p:spPr/>
        <p:txBody>
          <a:bodyPr/>
          <a:lstStyle/>
          <a:p>
            <a:r>
              <a:rPr lang="el"/>
              <a:t>(2 δρόμων)</a:t>
            </a:r>
          </a:p>
          <a:p>
            <a:r>
              <a:rPr lang="el"/>
              <a:t>Πώς ρέει η επικοινωνία προς τα πάνω;</a:t>
            </a:r>
          </a:p>
          <a:p>
            <a:r>
              <a:rPr lang="el"/>
              <a:t>Πώς ρέει η επικοινωνία προς τα κάτω;</a:t>
            </a:r>
          </a:p>
        </p:txBody>
      </p:sp>
      <p:pic>
        <p:nvPicPr>
          <p:cNvPr id="4" name="Picture 3">
            <a:extLst>
              <a:ext uri="{FF2B5EF4-FFF2-40B4-BE49-F238E27FC236}">
                <a16:creationId xmlns:a16="http://schemas.microsoft.com/office/drawing/2014/main" id="{0F70FE32-4E3F-FAAC-ADCB-82FE695661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57805" y="2616040"/>
            <a:ext cx="3219478" cy="4958240"/>
          </a:xfrm>
          <a:prstGeom prst="rect">
            <a:avLst/>
          </a:prstGeom>
        </p:spPr>
      </p:pic>
      <p:pic>
        <p:nvPicPr>
          <p:cNvPr id="5" name="Picture 4">
            <a:extLst>
              <a:ext uri="{FF2B5EF4-FFF2-40B4-BE49-F238E27FC236}">
                <a16:creationId xmlns:a16="http://schemas.microsoft.com/office/drawing/2014/main" id="{7278E33E-4A4B-A15B-7465-59D06D995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3419" y="197729"/>
            <a:ext cx="4631803" cy="1831097"/>
          </a:xfrm>
          <a:prstGeom prst="rect">
            <a:avLst/>
          </a:prstGeom>
        </p:spPr>
      </p:pic>
    </p:spTree>
    <p:extLst>
      <p:ext uri="{BB962C8B-B14F-4D97-AF65-F5344CB8AC3E}">
        <p14:creationId xmlns:p14="http://schemas.microsoft.com/office/powerpoint/2010/main" val="281467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113295" y="79447"/>
            <a:ext cx="14403810" cy="8070707"/>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942086" y="119458"/>
            <a:ext cx="12746228" cy="7990685"/>
          </a:xfrm>
          <a:prstGeom prst="rect">
            <a:avLst/>
          </a:prstGeom>
        </p:spPr>
      </p:pic>
    </p:spTree>
    <p:extLst>
      <p:ext uri="{BB962C8B-B14F-4D97-AF65-F5344CB8AC3E}">
        <p14:creationId xmlns:p14="http://schemas.microsoft.com/office/powerpoint/2010/main" val="177592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1" y="231052"/>
            <a:ext cx="4912520" cy="2128880"/>
          </a:xfrm>
        </p:spPr>
        <p:txBody>
          <a:bodyPr vert="horz" lIns="109728" tIns="54864" rIns="109728" bIns="54864" rtlCol="0" anchor="b">
            <a:normAutofit/>
          </a:bodyPr>
          <a:lstStyle/>
          <a:p>
            <a:r>
              <a:rPr lang="el" sz="4800"/>
              <a:t>Τι να επικοινωνήσετε - SITREPS</a:t>
            </a:r>
          </a:p>
        </p:txBody>
      </p:sp>
      <p:pic>
        <p:nvPicPr>
          <p:cNvPr id="6" name="Picture 5">
            <a:extLst>
              <a:ext uri="{FF2B5EF4-FFF2-40B4-BE49-F238E27FC236}">
                <a16:creationId xmlns:a16="http://schemas.microsoft.com/office/drawing/2014/main" id="{F4D4DCC2-BE39-48AA-BB00-667FFF3C7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6693" y="1592837"/>
            <a:ext cx="7005451" cy="5043926"/>
          </a:xfrm>
          <a:prstGeom prst="rect">
            <a:avLst/>
          </a:prstGeom>
        </p:spPr>
      </p:pic>
      <p:pic>
        <p:nvPicPr>
          <p:cNvPr id="8" name="Content Placeholder 7">
            <a:extLst>
              <a:ext uri="{FF2B5EF4-FFF2-40B4-BE49-F238E27FC236}">
                <a16:creationId xmlns:a16="http://schemas.microsoft.com/office/drawing/2014/main" id="{E2AA6BAE-8757-43B3-9EA6-D7AC2520E808}"/>
              </a:ext>
            </a:extLst>
          </p:cNvPr>
          <p:cNvPicPr>
            <a:picLocks noGrp="1" noChangeAspect="1"/>
          </p:cNvPicPr>
          <p:nvPr>
            <p:ph sz="half" idx="2"/>
          </p:nvPr>
        </p:nvPicPr>
        <p:blipFill>
          <a:blip r:embed="rId4"/>
          <a:stretch>
            <a:fillRect/>
          </a:stretch>
        </p:blipFill>
        <p:spPr>
          <a:xfrm>
            <a:off x="6835140" y="2359932"/>
            <a:ext cx="7679803" cy="5183868"/>
          </a:xfrm>
          <a:prstGeom prst="rect">
            <a:avLst/>
          </a:prstGeom>
        </p:spPr>
      </p:pic>
      <p:pic>
        <p:nvPicPr>
          <p:cNvPr id="10" name="Picture 9">
            <a:extLst>
              <a:ext uri="{FF2B5EF4-FFF2-40B4-BE49-F238E27FC236}">
                <a16:creationId xmlns:a16="http://schemas.microsoft.com/office/drawing/2014/main" id="{A9E8293F-2416-4490-B1A1-2FAFF5D953FA}"/>
              </a:ext>
            </a:extLst>
          </p:cNvPr>
          <p:cNvPicPr>
            <a:picLocks noChangeAspect="1"/>
          </p:cNvPicPr>
          <p:nvPr/>
        </p:nvPicPr>
        <p:blipFill>
          <a:blip r:embed="rId5"/>
          <a:stretch>
            <a:fillRect/>
          </a:stretch>
        </p:blipFill>
        <p:spPr>
          <a:xfrm>
            <a:off x="5716693" y="742824"/>
            <a:ext cx="8323231" cy="7255724"/>
          </a:xfrm>
          <a:prstGeom prst="rect">
            <a:avLst/>
          </a:prstGeom>
        </p:spPr>
      </p:pic>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3977" y="2359933"/>
            <a:ext cx="5589854" cy="4541756"/>
          </a:xfrm>
          <a:prstGeom prst="rect">
            <a:avLst/>
          </a:prstGeom>
          <a:effectLst/>
        </p:spPr>
      </p:pic>
      <p:sp>
        <p:nvSpPr>
          <p:cNvPr id="4" name="Oval 3">
            <a:extLst>
              <a:ext uri="{FF2B5EF4-FFF2-40B4-BE49-F238E27FC236}">
                <a16:creationId xmlns:a16="http://schemas.microsoft.com/office/drawing/2014/main" id="{781EE743-2F6F-4D82-BB3F-970F68D37247}"/>
              </a:ext>
            </a:extLst>
          </p:cNvPr>
          <p:cNvSpPr/>
          <p:nvPr/>
        </p:nvSpPr>
        <p:spPr>
          <a:xfrm>
            <a:off x="926085"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a:solidFill>
                <a:prstClr val="white"/>
              </a:solidFill>
              <a:latin typeface="Aptos" panose="02110004020202020204"/>
            </a:endParaRPr>
          </a:p>
        </p:txBody>
      </p:sp>
      <p:sp>
        <p:nvSpPr>
          <p:cNvPr id="5" name="Oval 4">
            <a:extLst>
              <a:ext uri="{FF2B5EF4-FFF2-40B4-BE49-F238E27FC236}">
                <a16:creationId xmlns:a16="http://schemas.microsoft.com/office/drawing/2014/main" id="{99793408-CAA8-FBAB-EEEC-43B38CED7BC7}"/>
              </a:ext>
            </a:extLst>
          </p:cNvPr>
          <p:cNvSpPr/>
          <p:nvPr/>
        </p:nvSpPr>
        <p:spPr>
          <a:xfrm>
            <a:off x="2025824"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a:solidFill>
                <a:prstClr val="white"/>
              </a:solidFill>
              <a:latin typeface="Aptos" panose="02110004020202020204"/>
            </a:endParaRPr>
          </a:p>
        </p:txBody>
      </p:sp>
      <p:sp>
        <p:nvSpPr>
          <p:cNvPr id="7" name="Oval 6">
            <a:extLst>
              <a:ext uri="{FF2B5EF4-FFF2-40B4-BE49-F238E27FC236}">
                <a16:creationId xmlns:a16="http://schemas.microsoft.com/office/drawing/2014/main" id="{BF5941B6-095B-ABED-667C-21E55E751C12}"/>
              </a:ext>
            </a:extLst>
          </p:cNvPr>
          <p:cNvSpPr/>
          <p:nvPr/>
        </p:nvSpPr>
        <p:spPr>
          <a:xfrm>
            <a:off x="3007453" y="3398304"/>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103589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xit" presetSubtype="21" fill="hold" grpId="1" nodeType="with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8762" y="845446"/>
            <a:ext cx="7841170" cy="3425438"/>
          </a:xfrm>
        </p:spPr>
      </p:pic>
      <p:sp>
        <p:nvSpPr>
          <p:cNvPr id="9" name="Plassholder for innhold 2"/>
          <p:cNvSpPr txBox="1">
            <a:spLocks/>
          </p:cNvSpPr>
          <p:nvPr/>
        </p:nvSpPr>
        <p:spPr>
          <a:xfrm>
            <a:off x="528762" y="440131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el" sz="3360">
                <a:solidFill>
                  <a:prstClr val="black"/>
                </a:solidFill>
                <a:latin typeface="Arial" charset="0"/>
                <a:ea typeface="Arial" charset="0"/>
                <a:cs typeface="Arial" charset="0"/>
              </a:rPr>
              <a:t>Πόσο κρίσιμο είναι το σύστημα;</a:t>
            </a:r>
            <a:endParaRPr lang="en-US" sz="3360">
              <a:solidFill>
                <a:prstClr val="black"/>
              </a:solidFill>
              <a:latin typeface="Arial" charset="0"/>
              <a:ea typeface="Arial" charset="0"/>
              <a:cs typeface="Arial" charset="0"/>
            </a:endParaRPr>
          </a:p>
        </p:txBody>
      </p:sp>
      <p:sp>
        <p:nvSpPr>
          <p:cNvPr id="10" name="Plassholder for innhold 2"/>
          <p:cNvSpPr txBox="1">
            <a:spLocks/>
          </p:cNvSpPr>
          <p:nvPr/>
        </p:nvSpPr>
        <p:spPr>
          <a:xfrm>
            <a:off x="711642" y="218826"/>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el" sz="3360" err="1">
                <a:solidFill>
                  <a:prstClr val="black"/>
                </a:solidFill>
                <a:latin typeface="Arial" charset="0"/>
                <a:ea typeface="Arial" charset="0"/>
                <a:cs typeface="Arial" charset="0"/>
              </a:rPr>
              <a:t>Πού στο Kill Chain βρίσκεται η επίθεση 1;</a:t>
            </a:r>
            <a:endParaRPr lang="en-US" sz="3360">
              <a:solidFill>
                <a:prstClr val="black"/>
              </a:solidFill>
              <a:latin typeface="Arial" charset="0"/>
              <a:ea typeface="Arial" charset="0"/>
              <a:cs typeface="Arial" charset="0"/>
            </a:endParaRPr>
          </a:p>
        </p:txBody>
      </p:sp>
      <p:pic>
        <p:nvPicPr>
          <p:cNvPr id="12" name="Bild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8259" y="1158755"/>
            <a:ext cx="3582204" cy="1827286"/>
          </a:xfrm>
          <a:prstGeom prst="rect">
            <a:avLst/>
          </a:prstGeom>
        </p:spPr>
      </p:pic>
      <p:sp>
        <p:nvSpPr>
          <p:cNvPr id="13" name="Plassholder for innhold 2"/>
          <p:cNvSpPr txBox="1">
            <a:spLocks/>
          </p:cNvSpPr>
          <p:nvPr/>
        </p:nvSpPr>
        <p:spPr>
          <a:xfrm>
            <a:off x="528762" y="580456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el" sz="3360">
                <a:solidFill>
                  <a:prstClr val="black"/>
                </a:solidFill>
                <a:latin typeface="Arial" charset="0"/>
                <a:ea typeface="Arial" charset="0"/>
                <a:cs typeface="Arial" charset="0"/>
              </a:rPr>
              <a:t>Πόσο σοβαρή ήταν η επίθεση; </a:t>
            </a:r>
            <a:endParaRPr lang="en-US" sz="3360">
              <a:solidFill>
                <a:prstClr val="black"/>
              </a:solidFill>
              <a:latin typeface="Arial" charset="0"/>
              <a:ea typeface="Arial" charset="0"/>
              <a:cs typeface="Arial" charset="0"/>
            </a:endParaRPr>
          </a:p>
        </p:txBody>
      </p:sp>
      <p:pic>
        <p:nvPicPr>
          <p:cNvPr id="14" name="Bild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762" y="5047514"/>
            <a:ext cx="9860280" cy="731520"/>
          </a:xfrm>
          <a:prstGeom prst="rect">
            <a:avLst/>
          </a:prstGeom>
        </p:spPr>
      </p:pic>
      <p:pic>
        <p:nvPicPr>
          <p:cNvPr id="15" name="Bild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1642" y="6622392"/>
            <a:ext cx="9921240" cy="853440"/>
          </a:xfrm>
          <a:prstGeom prst="rect">
            <a:avLst/>
          </a:prstGeom>
        </p:spPr>
      </p:pic>
    </p:spTree>
    <p:extLst>
      <p:ext uri="{BB962C8B-B14F-4D97-AF65-F5344CB8AC3E}">
        <p14:creationId xmlns:p14="http://schemas.microsoft.com/office/powerpoint/2010/main" val="26519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8761" y="218827"/>
            <a:ext cx="14311703" cy="7764282"/>
          </a:xfrm>
        </p:spPr>
        <p:txBody>
          <a:bodyPr/>
          <a:lstStyle/>
          <a:p>
            <a:pPr marL="0" indent="0">
              <a:buNone/>
            </a:pPr>
            <a:r>
              <a:rPr lang="el" sz="2400" dirty="0">
                <a:latin typeface="Arial" charset="0"/>
                <a:ea typeface="Arial" charset="0"/>
                <a:cs typeface="Arial" charset="0"/>
              </a:rPr>
              <a:t>Περιγράψτε τη δραστηριότητα που είδατε (συγκεκριμένη αλλά όχι υπερβολικά λεπτομερής) </a:t>
            </a: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0" indent="0">
              <a:buNone/>
            </a:pPr>
            <a:r>
              <a:rPr lang="el" sz="2800" dirty="0">
                <a:latin typeface="Arial" charset="0"/>
                <a:ea typeface="Arial" charset="0"/>
                <a:cs typeface="Arial" charset="0"/>
              </a:rPr>
              <a:t>Τι είδους περιστατικό πιστεύετε ότι ήταν; </a:t>
            </a: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617220" indent="-617220">
              <a:buFont typeface="+mj-lt"/>
              <a:buAutoNum type="arabicPeriod"/>
            </a:pPr>
            <a:endParaRPr lang="nb-NO" sz="2800" dirty="0">
              <a:latin typeface="Arial" charset="0"/>
              <a:ea typeface="Arial" charset="0"/>
              <a:cs typeface="Arial" charset="0"/>
            </a:endParaRPr>
          </a:p>
          <a:p>
            <a:pPr marL="0" indent="0">
              <a:buNone/>
            </a:pPr>
            <a:r>
              <a:rPr lang="el" sz="2800" dirty="0">
                <a:latin typeface="Arial" charset="0"/>
                <a:ea typeface="Arial" charset="0"/>
                <a:cs typeface="Arial" charset="0"/>
              </a:rPr>
              <a:t>Αν μπορούσατε να προτείνετε κάτι - ποιες ενέργειες πρέπει να γίνουν; </a:t>
            </a:r>
            <a:br>
              <a:rPr lang="nb-NO" sz="2800" dirty="0">
                <a:latin typeface="Arial" charset="0"/>
                <a:ea typeface="Arial" charset="0"/>
                <a:cs typeface="Arial" charset="0"/>
              </a:rPr>
            </a:br>
            <a:endParaRPr lang="en-US" sz="2800" dirty="0">
              <a:latin typeface="Arial" charset="0"/>
              <a:ea typeface="Arial" charset="0"/>
              <a:cs typeface="Arial" charset="0"/>
            </a:endParaRPr>
          </a:p>
        </p:txBody>
      </p:sp>
      <p:grpSp>
        <p:nvGrpSpPr>
          <p:cNvPr id="7" name="Gruppe 6"/>
          <p:cNvGrpSpPr/>
          <p:nvPr/>
        </p:nvGrpSpPr>
        <p:grpSpPr>
          <a:xfrm>
            <a:off x="683812" y="826936"/>
            <a:ext cx="13421802" cy="6666215"/>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a:solidFill>
                  <a:prstClr val="black"/>
                </a:solidFill>
                <a:latin typeface="Aptos" panose="02110004020202020204"/>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a:solidFill>
                  <a:prstClr val="black"/>
                </a:solidFill>
                <a:latin typeface="Aptos" panose="02110004020202020204"/>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a:solidFill>
                  <a:prstClr val="black"/>
                </a:solidFill>
                <a:latin typeface="Aptos" panose="02110004020202020204"/>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7488" y="7188403"/>
            <a:ext cx="5512303" cy="1402814"/>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864108" y="932688"/>
            <a:ext cx="2921508" cy="147767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el" sz="7200">
                <a:solidFill>
                  <a:prstClr val="white"/>
                </a:solidFill>
                <a:latin typeface="Aptos" panose="02110004020202020204"/>
              </a:rPr>
              <a:t>L1</a:t>
            </a:r>
          </a:p>
        </p:txBody>
      </p:sp>
      <p:sp>
        <p:nvSpPr>
          <p:cNvPr id="9" name="Oval 8">
            <a:extLst>
              <a:ext uri="{FF2B5EF4-FFF2-40B4-BE49-F238E27FC236}">
                <a16:creationId xmlns:a16="http://schemas.microsoft.com/office/drawing/2014/main" id="{533472C9-3F7B-C3B3-4D7F-1A0B37B7558B}"/>
              </a:ext>
            </a:extLst>
          </p:cNvPr>
          <p:cNvSpPr/>
          <p:nvPr/>
        </p:nvSpPr>
        <p:spPr>
          <a:xfrm>
            <a:off x="3474720" y="3362130"/>
            <a:ext cx="2921508" cy="1477673"/>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el" sz="7200">
                <a:solidFill>
                  <a:prstClr val="white"/>
                </a:solidFill>
                <a:latin typeface="Aptos" panose="02110004020202020204"/>
              </a:rPr>
              <a:t>L2</a:t>
            </a:r>
          </a:p>
        </p:txBody>
      </p:sp>
      <p:sp>
        <p:nvSpPr>
          <p:cNvPr id="10" name="Oval 9">
            <a:extLst>
              <a:ext uri="{FF2B5EF4-FFF2-40B4-BE49-F238E27FC236}">
                <a16:creationId xmlns:a16="http://schemas.microsoft.com/office/drawing/2014/main" id="{938CCD3E-FAC7-88FA-8E7A-AA2C8DC7865A}"/>
              </a:ext>
            </a:extLst>
          </p:cNvPr>
          <p:cNvSpPr/>
          <p:nvPr/>
        </p:nvSpPr>
        <p:spPr>
          <a:xfrm>
            <a:off x="6519672" y="5924992"/>
            <a:ext cx="2921508" cy="1477673"/>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el" sz="7200">
                <a:solidFill>
                  <a:prstClr val="white"/>
                </a:solidFill>
                <a:latin typeface="Aptos" panose="02110004020202020204"/>
              </a:rPr>
              <a:t>L3</a:t>
            </a:r>
          </a:p>
        </p:txBody>
      </p:sp>
    </p:spTree>
    <p:extLst>
      <p:ext uri="{BB962C8B-B14F-4D97-AF65-F5344CB8AC3E}">
        <p14:creationId xmlns:p14="http://schemas.microsoft.com/office/powerpoint/2010/main" val="210113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3D1BE9-7A49-4ECE-9781-DCEA58970A7C}"/>
              </a:ext>
            </a:extLst>
          </p:cNvPr>
          <p:cNvSpPr>
            <a:spLocks noGrp="1"/>
          </p:cNvSpPr>
          <p:nvPr>
            <p:ph type="ctrTitle"/>
          </p:nvPr>
        </p:nvSpPr>
        <p:spPr>
          <a:xfrm>
            <a:off x="1005839" y="349308"/>
            <a:ext cx="12618719" cy="1119226"/>
          </a:xfrm>
        </p:spPr>
        <p:txBody>
          <a:bodyPr>
            <a:normAutofit/>
          </a:bodyPr>
          <a:lstStyle/>
          <a:p>
            <a:pPr algn="l"/>
            <a:r>
              <a:rPr lang="el" sz="6480"/>
              <a:t>Στυλ ηγεσίας</a:t>
            </a:r>
          </a:p>
        </p:txBody>
      </p:sp>
      <p:sp>
        <p:nvSpPr>
          <p:cNvPr id="7" name="Subtitle 6">
            <a:extLst>
              <a:ext uri="{FF2B5EF4-FFF2-40B4-BE49-F238E27FC236}">
                <a16:creationId xmlns:a16="http://schemas.microsoft.com/office/drawing/2014/main" id="{C907E34F-322B-422F-ACCD-1716C3C49796}"/>
              </a:ext>
            </a:extLst>
          </p:cNvPr>
          <p:cNvSpPr>
            <a:spLocks noGrp="1"/>
          </p:cNvSpPr>
          <p:nvPr>
            <p:ph type="subTitle" idx="1"/>
          </p:nvPr>
        </p:nvSpPr>
        <p:spPr>
          <a:xfrm>
            <a:off x="1005839" y="1602871"/>
            <a:ext cx="12618719" cy="504749"/>
          </a:xfrm>
        </p:spPr>
        <p:txBody>
          <a:bodyPr>
            <a:normAutofit/>
          </a:bodyPr>
          <a:lstStyle/>
          <a:p>
            <a:pPr algn="l"/>
            <a:endParaRPr lang="nb-NO"/>
          </a:p>
        </p:txBody>
      </p:sp>
      <p:pic>
        <p:nvPicPr>
          <p:cNvPr id="9" name="Picture 8" descr="Χρονοδιάγραμμα&#10;&#10;Η περιγραφή δημιουργείται αυτόματα">
            <a:extLst>
              <a:ext uri="{FF2B5EF4-FFF2-40B4-BE49-F238E27FC236}">
                <a16:creationId xmlns:a16="http://schemas.microsoft.com/office/drawing/2014/main" id="{5E5046D9-D2F9-4C64-BAD2-779760FBFE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8199" y="2236561"/>
            <a:ext cx="8293999" cy="5328895"/>
          </a:xfrm>
          <a:prstGeom prst="rect">
            <a:avLst/>
          </a:prstGeom>
        </p:spPr>
      </p:pic>
    </p:spTree>
    <p:extLst>
      <p:ext uri="{BB962C8B-B14F-4D97-AF65-F5344CB8AC3E}">
        <p14:creationId xmlns:p14="http://schemas.microsoft.com/office/powerpoint/2010/main" val="1214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16000" r="-16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Παράδειγμα αλληλεπίδρασης</a:t>
            </a:r>
            <a:endParaRPr lang="nb-NO"/>
          </a:p>
        </p:txBody>
      </p:sp>
      <p:sp>
        <p:nvSpPr>
          <p:cNvPr id="3" name="Plassholder for innhold 2"/>
          <p:cNvSpPr>
            <a:spLocks noGrp="1"/>
          </p:cNvSpPr>
          <p:nvPr>
            <p:ph idx="1"/>
          </p:nvPr>
        </p:nvSpPr>
        <p:spPr>
          <a:xfrm>
            <a:off x="649411" y="2190750"/>
            <a:ext cx="13346507" cy="5221606"/>
          </a:xfrm>
        </p:spPr>
        <p:txBody>
          <a:bodyPr>
            <a:normAutofit lnSpcReduction="10000"/>
          </a:bodyPr>
          <a:lstStyle/>
          <a:p>
            <a:pPr marL="0" indent="0">
              <a:buNone/>
            </a:pPr>
            <a:r>
              <a:rPr lang="el" sz="2400" err="1"/>
              <a:t>Οι άλλοι άνθρωποι γίνονται η κατάσταση του ατόμου </a:t>
            </a:r>
          </a:p>
          <a:p>
            <a:pPr marL="0" indent="0" algn="ctr">
              <a:buNone/>
            </a:pPr>
            <a:r>
              <a:rPr lang="el" sz="11520"/>
              <a:t>B= f(P x S)</a:t>
            </a:r>
          </a:p>
          <a:p>
            <a:pPr marL="0" indent="0">
              <a:buNone/>
            </a:pPr>
            <a:r>
              <a:rPr lang="el" sz="5160" err="1"/>
              <a:t>Περίπλοκη εικόνα:</a:t>
            </a:r>
          </a:p>
          <a:p>
            <a:pPr marL="0" indent="0" algn="ctr">
              <a:buNone/>
            </a:pPr>
            <a:r>
              <a:rPr lang="el" sz="6480" err="1"/>
              <a:t>Συμπεριφορά</a:t>
            </a:r>
            <a:r>
              <a:rPr lang="el" sz="6480"/>
              <a:t>= f</a:t>
            </a:r>
            <a:r>
              <a:rPr lang="el" sz="6480" baseline="-25000"/>
              <a:t>c</a:t>
            </a:r>
            <a:r>
              <a:rPr lang="el" sz="6480"/>
              <a:t>[P</a:t>
            </a:r>
            <a:r>
              <a:rPr lang="el" sz="6480" baseline="-25000"/>
              <a:t>c</a:t>
            </a:r>
            <a:r>
              <a:rPr lang="el" sz="6480"/>
              <a:t>*f</a:t>
            </a:r>
            <a:r>
              <a:rPr lang="el" sz="6480" baseline="-25000" err="1"/>
              <a:t>o</a:t>
            </a:r>
            <a:r>
              <a:rPr lang="el" sz="6480"/>
              <a:t>(S*P</a:t>
            </a:r>
            <a:r>
              <a:rPr lang="el" sz="6480" baseline="-25000"/>
              <a:t>o</a:t>
            </a:r>
            <a:r>
              <a:rPr lang="el" sz="6480"/>
              <a:t>)]*f</a:t>
            </a:r>
            <a:r>
              <a:rPr lang="el" sz="6480" baseline="-25000" err="1"/>
              <a:t>o</a:t>
            </a:r>
            <a:r>
              <a:rPr lang="el" sz="6480"/>
              <a:t>[P</a:t>
            </a:r>
            <a:r>
              <a:rPr lang="el" sz="6480" baseline="-25000"/>
              <a:t>o</a:t>
            </a:r>
            <a:r>
              <a:rPr lang="el" sz="6480"/>
              <a:t>*f</a:t>
            </a:r>
            <a:r>
              <a:rPr lang="el" sz="6480" baseline="-25000"/>
              <a:t>c</a:t>
            </a:r>
            <a:r>
              <a:rPr lang="el" sz="6480"/>
              <a:t>(P</a:t>
            </a:r>
            <a:r>
              <a:rPr lang="el" sz="6480" baseline="-25000"/>
              <a:t>c</a:t>
            </a:r>
            <a:r>
              <a:rPr lang="el" sz="6480"/>
              <a:t>*S)]</a:t>
            </a:r>
          </a:p>
          <a:p>
            <a:pPr marL="0" indent="0" algn="ctr">
              <a:buNone/>
            </a:pPr>
            <a:r>
              <a:rPr lang="el" sz="1440"/>
              <a:t>C = αξιωματικός κυβερνοχώρου, o =</a:t>
            </a:r>
            <a:r>
              <a:rPr lang="el" sz="1440" err="1"/>
              <a:t> άλλο πρόσωπο</a:t>
            </a:r>
          </a:p>
          <a:p>
            <a:pPr marL="0" indent="0" algn="ctr">
              <a:buNone/>
            </a:pPr>
            <a:endParaRPr lang="nb-NO" sz="11520"/>
          </a:p>
        </p:txBody>
      </p:sp>
    </p:spTree>
    <p:extLst>
      <p:ext uri="{BB962C8B-B14F-4D97-AF65-F5344CB8AC3E}">
        <p14:creationId xmlns:p14="http://schemas.microsoft.com/office/powerpoint/2010/main" val="385519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79" y="308364"/>
            <a:ext cx="12618720" cy="882250"/>
          </a:xfrm>
        </p:spPr>
        <p:txBody>
          <a:bodyPr>
            <a:normAutofit/>
          </a:bodyPr>
          <a:lstStyle/>
          <a:p>
            <a:r>
              <a:rPr lang="el"/>
              <a:t>Πλαίσιο αριστείας</a:t>
            </a:r>
            <a:endParaRPr lang="en-US" sz="2640"/>
          </a:p>
        </p:txBody>
      </p:sp>
      <p:grpSp>
        <p:nvGrpSpPr>
          <p:cNvPr id="4" name="Group 3"/>
          <p:cNvGrpSpPr/>
          <p:nvPr/>
        </p:nvGrpSpPr>
        <p:grpSpPr>
          <a:xfrm>
            <a:off x="1276749" y="1190614"/>
            <a:ext cx="12308275" cy="7283119"/>
            <a:chOff x="457200" y="1520228"/>
            <a:chExt cx="8229600" cy="4648200"/>
          </a:xfrm>
        </p:grpSpPr>
        <p:pic>
          <p:nvPicPr>
            <p:cNvPr id="34" name="Picture Placeholder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520228"/>
              <a:ext cx="8229600" cy="4648200"/>
            </a:xfrm>
            <a:prstGeom prst="rect">
              <a:avLst/>
            </a:prstGeom>
          </p:spPr>
        </p:pic>
        <p:sp>
          <p:nvSpPr>
            <p:cNvPr id="6" name="TextBox 5"/>
            <p:cNvSpPr txBox="1"/>
            <p:nvPr/>
          </p:nvSpPr>
          <p:spPr>
            <a:xfrm>
              <a:off x="2411557" y="3967776"/>
              <a:ext cx="1244286" cy="188571"/>
            </a:xfrm>
            <a:prstGeom prst="rect">
              <a:avLst/>
            </a:prstGeom>
            <a:noFill/>
          </p:spPr>
          <p:txBody>
            <a:bodyPr wrap="square" rtlCol="0">
              <a:spAutoFit/>
            </a:bodyPr>
            <a:lstStyle/>
            <a:p>
              <a:pPr defTabSz="1097280"/>
              <a:r>
                <a:rPr lang="el" sz="1320" b="1">
                  <a:solidFill>
                    <a:prstClr val="white"/>
                  </a:solidFill>
                  <a:latin typeface="Aptos" panose="02110004020202020204"/>
                </a:rPr>
                <a:t>Διαφάνεια</a:t>
              </a:r>
            </a:p>
          </p:txBody>
        </p:sp>
        <p:sp>
          <p:nvSpPr>
            <p:cNvPr id="7" name="TextBox 6"/>
            <p:cNvSpPr txBox="1"/>
            <p:nvPr/>
          </p:nvSpPr>
          <p:spPr>
            <a:xfrm>
              <a:off x="2707575" y="2901733"/>
              <a:ext cx="929192" cy="188571"/>
            </a:xfrm>
            <a:prstGeom prst="rect">
              <a:avLst/>
            </a:prstGeom>
            <a:noFill/>
          </p:spPr>
          <p:txBody>
            <a:bodyPr wrap="square" rtlCol="0">
              <a:spAutoFit/>
            </a:bodyPr>
            <a:lstStyle/>
            <a:p>
              <a:pPr algn="ctr" defTabSz="1097280"/>
              <a:r>
                <a:rPr lang="el" sz="1320" b="1">
                  <a:solidFill>
                    <a:prstClr val="white"/>
                  </a:solidFill>
                  <a:latin typeface="Aptos" panose="02110004020202020204"/>
                </a:rPr>
                <a:t>Ηγεσία</a:t>
              </a:r>
              <a:endParaRPr lang="en-US" sz="1260" b="1">
                <a:solidFill>
                  <a:prstClr val="white"/>
                </a:solidFill>
                <a:latin typeface="Aptos" panose="02110004020202020204"/>
              </a:endParaRPr>
            </a:p>
          </p:txBody>
        </p:sp>
        <p:sp>
          <p:nvSpPr>
            <p:cNvPr id="8" name="TextBox 7"/>
            <p:cNvSpPr txBox="1"/>
            <p:nvPr/>
          </p:nvSpPr>
          <p:spPr>
            <a:xfrm>
              <a:off x="3440629" y="2165152"/>
              <a:ext cx="1173983" cy="188571"/>
            </a:xfrm>
            <a:prstGeom prst="rect">
              <a:avLst/>
            </a:prstGeom>
            <a:noFill/>
          </p:spPr>
          <p:txBody>
            <a:bodyPr wrap="square" rtlCol="0">
              <a:spAutoFit/>
            </a:bodyPr>
            <a:lstStyle/>
            <a:p>
              <a:pPr algn="ctr" defTabSz="1097280"/>
              <a:r>
                <a:rPr lang="el" sz="1320" b="1">
                  <a:solidFill>
                    <a:prstClr val="white"/>
                  </a:solidFill>
                  <a:latin typeface="Aptos" panose="02110004020202020204"/>
                </a:rPr>
                <a:t>Ψυχολογική Ασφάλεια</a:t>
              </a:r>
            </a:p>
          </p:txBody>
        </p:sp>
        <p:sp>
          <p:nvSpPr>
            <p:cNvPr id="9" name="TextBox 8"/>
            <p:cNvSpPr txBox="1"/>
            <p:nvPr/>
          </p:nvSpPr>
          <p:spPr>
            <a:xfrm>
              <a:off x="5572233" y="4061443"/>
              <a:ext cx="960318" cy="188571"/>
            </a:xfrm>
            <a:prstGeom prst="rect">
              <a:avLst/>
            </a:prstGeom>
            <a:noFill/>
          </p:spPr>
          <p:txBody>
            <a:bodyPr wrap="square" rtlCol="0">
              <a:spAutoFit/>
            </a:bodyPr>
            <a:lstStyle/>
            <a:p>
              <a:pPr algn="ctr" defTabSz="1097280"/>
              <a:r>
                <a:rPr lang="el" sz="1320" b="1">
                  <a:solidFill>
                    <a:prstClr val="white"/>
                  </a:solidFill>
                  <a:latin typeface="Aptos" panose="02110004020202020204"/>
                </a:rPr>
                <a:t>Διαπραγμάτευση</a:t>
              </a:r>
            </a:p>
          </p:txBody>
        </p:sp>
        <p:sp>
          <p:nvSpPr>
            <p:cNvPr id="10" name="TextBox 9"/>
            <p:cNvSpPr txBox="1"/>
            <p:nvPr/>
          </p:nvSpPr>
          <p:spPr>
            <a:xfrm>
              <a:off x="5236811" y="3017056"/>
              <a:ext cx="1525001" cy="318213"/>
            </a:xfrm>
            <a:prstGeom prst="rect">
              <a:avLst/>
            </a:prstGeom>
            <a:noFill/>
          </p:spPr>
          <p:txBody>
            <a:bodyPr wrap="square" rtlCol="0">
              <a:spAutoFit/>
            </a:bodyPr>
            <a:lstStyle/>
            <a:p>
              <a:pPr defTabSz="1097280"/>
              <a:r>
                <a:rPr lang="el" sz="1320" b="1">
                  <a:solidFill>
                    <a:prstClr val="white"/>
                  </a:solidFill>
                  <a:latin typeface="Aptos" panose="02110004020202020204"/>
                </a:rPr>
                <a:t>Ομαδικότητα &amp; </a:t>
              </a:r>
            </a:p>
            <a:p>
              <a:pPr marL="142876" defTabSz="1097280"/>
              <a:r>
                <a:rPr lang="el" sz="1320" b="1">
                  <a:solidFill>
                    <a:prstClr val="white"/>
                  </a:solidFill>
                  <a:latin typeface="Aptos" panose="02110004020202020204"/>
                </a:rPr>
                <a:t>Επικοινωνία</a:t>
              </a:r>
            </a:p>
          </p:txBody>
        </p:sp>
        <p:sp>
          <p:nvSpPr>
            <p:cNvPr id="11" name="TextBox 10"/>
            <p:cNvSpPr txBox="1"/>
            <p:nvPr/>
          </p:nvSpPr>
          <p:spPr>
            <a:xfrm>
              <a:off x="4736762" y="2206717"/>
              <a:ext cx="1193328" cy="188571"/>
            </a:xfrm>
            <a:prstGeom prst="rect">
              <a:avLst/>
            </a:prstGeom>
            <a:noFill/>
          </p:spPr>
          <p:txBody>
            <a:bodyPr wrap="square" rtlCol="0">
              <a:spAutoFit/>
            </a:bodyPr>
            <a:lstStyle/>
            <a:p>
              <a:pPr algn="ctr" defTabSz="1097280"/>
              <a:r>
                <a:rPr lang="el" sz="1320" b="1">
                  <a:solidFill>
                    <a:prstClr val="white"/>
                  </a:solidFill>
                  <a:latin typeface="Aptos" panose="02110004020202020204"/>
                </a:rPr>
                <a:t>Λογοδοσία</a:t>
              </a:r>
            </a:p>
          </p:txBody>
        </p:sp>
        <p:sp>
          <p:nvSpPr>
            <p:cNvPr id="12" name="TextBox 11"/>
            <p:cNvSpPr txBox="1"/>
            <p:nvPr/>
          </p:nvSpPr>
          <p:spPr>
            <a:xfrm>
              <a:off x="3019845" y="4956164"/>
              <a:ext cx="929192" cy="188571"/>
            </a:xfrm>
            <a:prstGeom prst="rect">
              <a:avLst/>
            </a:prstGeom>
            <a:noFill/>
          </p:spPr>
          <p:txBody>
            <a:bodyPr wrap="square" rtlCol="0">
              <a:spAutoFit/>
            </a:bodyPr>
            <a:lstStyle/>
            <a:p>
              <a:pPr algn="ctr" defTabSz="1097280"/>
              <a:r>
                <a:rPr lang="el" sz="1320" b="1">
                  <a:solidFill>
                    <a:prstClr val="white"/>
                  </a:solidFill>
                  <a:latin typeface="Aptos" panose="02110004020202020204"/>
                </a:rPr>
                <a:t>Αξιοπιστία</a:t>
              </a:r>
            </a:p>
          </p:txBody>
        </p:sp>
        <p:sp>
          <p:nvSpPr>
            <p:cNvPr id="13" name="TextBox 12"/>
            <p:cNvSpPr txBox="1"/>
            <p:nvPr/>
          </p:nvSpPr>
          <p:spPr>
            <a:xfrm>
              <a:off x="3849926" y="5083615"/>
              <a:ext cx="1265811" cy="611545"/>
            </a:xfrm>
            <a:prstGeom prst="rect">
              <a:avLst/>
            </a:prstGeom>
            <a:noFill/>
          </p:spPr>
          <p:txBody>
            <a:bodyPr wrap="square" rtlCol="0">
              <a:spAutoFit/>
            </a:bodyPr>
            <a:lstStyle/>
            <a:p>
              <a:pPr algn="ctr" defTabSz="1097280">
                <a:spcBef>
                  <a:spcPts val="960"/>
                </a:spcBef>
              </a:pPr>
              <a:r>
                <a:rPr lang="el" sz="1320" b="1">
                  <a:solidFill>
                    <a:prstClr val="white"/>
                  </a:solidFill>
                  <a:latin typeface="Aptos" panose="02110004020202020204"/>
                </a:rPr>
                <a:t>Βελτίωση </a:t>
              </a:r>
            </a:p>
            <a:p>
              <a:pPr algn="ctr" defTabSz="1097280">
                <a:spcBef>
                  <a:spcPts val="960"/>
                </a:spcBef>
              </a:pPr>
              <a:r>
                <a:rPr lang="el" sz="1320" b="1">
                  <a:solidFill>
                    <a:prstClr val="white"/>
                  </a:solidFill>
                  <a:latin typeface="Aptos" panose="02110004020202020204"/>
                </a:rPr>
                <a:t>&amp; </a:t>
              </a:r>
            </a:p>
            <a:p>
              <a:pPr marL="142876" algn="ctr" defTabSz="1097280">
                <a:spcBef>
                  <a:spcPts val="960"/>
                </a:spcBef>
              </a:pPr>
              <a:r>
                <a:rPr lang="el" sz="1320" b="1">
                  <a:solidFill>
                    <a:prstClr val="white"/>
                  </a:solidFill>
                  <a:latin typeface="Aptos" panose="02110004020202020204"/>
                </a:rPr>
                <a:t>Μέτρηση</a:t>
              </a:r>
            </a:p>
          </p:txBody>
        </p:sp>
        <p:sp>
          <p:nvSpPr>
            <p:cNvPr id="14" name="TextBox 13"/>
            <p:cNvSpPr txBox="1"/>
            <p:nvPr/>
          </p:nvSpPr>
          <p:spPr>
            <a:xfrm>
              <a:off x="5039715" y="4943788"/>
              <a:ext cx="1012677" cy="318213"/>
            </a:xfrm>
            <a:prstGeom prst="rect">
              <a:avLst/>
            </a:prstGeom>
            <a:noFill/>
          </p:spPr>
          <p:txBody>
            <a:bodyPr wrap="square" rtlCol="0">
              <a:spAutoFit/>
            </a:bodyPr>
            <a:lstStyle/>
            <a:p>
              <a:pPr algn="ctr" defTabSz="1097280"/>
              <a:r>
                <a:rPr lang="el" sz="1320" b="1">
                  <a:solidFill>
                    <a:prstClr val="white"/>
                  </a:solidFill>
                  <a:latin typeface="Aptos" panose="02110004020202020204"/>
                </a:rPr>
                <a:t>Συνεχής μάθηση</a:t>
              </a:r>
            </a:p>
          </p:txBody>
        </p:sp>
        <p:sp>
          <p:nvSpPr>
            <p:cNvPr id="15" name="TextBox 14"/>
            <p:cNvSpPr txBox="1"/>
            <p:nvPr/>
          </p:nvSpPr>
          <p:spPr>
            <a:xfrm>
              <a:off x="3693503" y="3606998"/>
              <a:ext cx="1588263" cy="318213"/>
            </a:xfrm>
            <a:prstGeom prst="rect">
              <a:avLst/>
            </a:prstGeom>
            <a:noFill/>
          </p:spPr>
          <p:txBody>
            <a:bodyPr wrap="square" rtlCol="0">
              <a:spAutoFit/>
            </a:bodyPr>
            <a:lstStyle/>
            <a:p>
              <a:pPr algn="ctr" defTabSz="1097280"/>
              <a:r>
                <a:rPr lang="el" sz="1320" b="1">
                  <a:solidFill>
                    <a:prstClr val="black"/>
                  </a:solidFill>
                  <a:latin typeface="Aptos" panose="02110004020202020204"/>
                </a:rPr>
                <a:t>Δέσμευση ασθενών &amp; οικογένειας</a:t>
              </a:r>
            </a:p>
          </p:txBody>
        </p:sp>
      </p:grpSp>
      <p:sp>
        <p:nvSpPr>
          <p:cNvPr id="16" name="TextBox 15"/>
          <p:cNvSpPr txBox="1"/>
          <p:nvPr/>
        </p:nvSpPr>
        <p:spPr>
          <a:xfrm>
            <a:off x="766878" y="6577937"/>
            <a:ext cx="2754173" cy="424732"/>
          </a:xfrm>
          <a:prstGeom prst="rect">
            <a:avLst/>
          </a:prstGeom>
          <a:noFill/>
        </p:spPr>
        <p:txBody>
          <a:bodyPr wrap="square" rtlCol="0">
            <a:spAutoFit/>
          </a:bodyPr>
          <a:lstStyle/>
          <a:p>
            <a:pPr algn="r" defTabSz="1097280"/>
            <a:r>
              <a:rPr lang="el" sz="2160" b="1">
                <a:solidFill>
                  <a:prstClr val="black"/>
                </a:solidFill>
                <a:latin typeface="Aptos" panose="02110004020202020204"/>
              </a:rPr>
              <a:t>Σύστημα εκμάθησης</a:t>
            </a:r>
          </a:p>
        </p:txBody>
      </p:sp>
      <p:sp>
        <p:nvSpPr>
          <p:cNvPr id="17" name="TextBox 16"/>
          <p:cNvSpPr txBox="1"/>
          <p:nvPr/>
        </p:nvSpPr>
        <p:spPr>
          <a:xfrm>
            <a:off x="10895623" y="2330539"/>
            <a:ext cx="2455598" cy="424732"/>
          </a:xfrm>
          <a:prstGeom prst="rect">
            <a:avLst/>
          </a:prstGeom>
          <a:noFill/>
        </p:spPr>
        <p:txBody>
          <a:bodyPr wrap="square" rtlCol="0">
            <a:spAutoFit/>
          </a:bodyPr>
          <a:lstStyle/>
          <a:p>
            <a:pPr defTabSz="1097280"/>
            <a:r>
              <a:rPr lang="el" sz="2160" b="1">
                <a:solidFill>
                  <a:srgbClr val="E87722"/>
                </a:solidFill>
                <a:latin typeface="Aptos" panose="02110004020202020204"/>
              </a:rPr>
              <a:t>Πολιτισμός</a:t>
            </a:r>
          </a:p>
        </p:txBody>
      </p:sp>
      <p:cxnSp>
        <p:nvCxnSpPr>
          <p:cNvPr id="19" name="Straight Connector 18"/>
          <p:cNvCxnSpPr>
            <a:endCxn id="16" idx="3"/>
          </p:cNvCxnSpPr>
          <p:nvPr/>
        </p:nvCxnSpPr>
        <p:spPr>
          <a:xfrm flipH="1">
            <a:off x="3521051" y="6386508"/>
            <a:ext cx="537667" cy="4037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7" idx="1"/>
          </p:cNvCxnSpPr>
          <p:nvPr/>
        </p:nvCxnSpPr>
        <p:spPr>
          <a:xfrm flipH="1">
            <a:off x="10493393" y="2542905"/>
            <a:ext cx="402230" cy="338948"/>
          </a:xfrm>
          <a:prstGeom prst="line">
            <a:avLst/>
          </a:prstGeom>
          <a:ln w="19050">
            <a:solidFill>
              <a:srgbClr val="E8772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69D4981-B4A6-106E-4F9B-A84C54E94952}"/>
              </a:ext>
            </a:extLst>
          </p:cNvPr>
          <p:cNvSpPr/>
          <p:nvPr/>
        </p:nvSpPr>
        <p:spPr>
          <a:xfrm>
            <a:off x="4058718" y="2419842"/>
            <a:ext cx="2280806" cy="1742540"/>
          </a:xfrm>
          <a:prstGeom prst="ellipse">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24966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2DDE1474-6063-D9BB-400E-7BEFEAD86650}"/>
              </a:ext>
            </a:extLst>
          </p:cNvPr>
          <p:cNvSpPr>
            <a:spLocks noGrp="1"/>
          </p:cNvSpPr>
          <p:nvPr>
            <p:ph type="title"/>
          </p:nvPr>
        </p:nvSpPr>
        <p:spPr>
          <a:xfrm>
            <a:off x="2766060" y="1737362"/>
            <a:ext cx="9464040" cy="1590676"/>
          </a:xfrm>
        </p:spPr>
        <p:txBody>
          <a:bodyPr/>
          <a:lstStyle/>
          <a:p>
            <a:pPr eaLnBrk="1" hangingPunct="1"/>
            <a:r>
              <a:rPr lang="el" altLang="el-GR"/>
              <a:t>Τι είναι το στυλ ηγεσίας;</a:t>
            </a:r>
          </a:p>
        </p:txBody>
      </p:sp>
      <p:sp>
        <p:nvSpPr>
          <p:cNvPr id="11267" name="Content Placeholder 2">
            <a:extLst>
              <a:ext uri="{FF2B5EF4-FFF2-40B4-BE49-F238E27FC236}">
                <a16:creationId xmlns:a16="http://schemas.microsoft.com/office/drawing/2014/main" id="{ABCE7A55-F102-FFF1-969E-38CD278D5231}"/>
              </a:ext>
            </a:extLst>
          </p:cNvPr>
          <p:cNvSpPr>
            <a:spLocks noGrp="1"/>
          </p:cNvSpPr>
          <p:nvPr>
            <p:ph idx="1"/>
          </p:nvPr>
        </p:nvSpPr>
        <p:spPr>
          <a:xfrm>
            <a:off x="2651760" y="3383280"/>
            <a:ext cx="9692640" cy="2432686"/>
          </a:xfrm>
        </p:spPr>
        <p:txBody>
          <a:bodyPr rtlCol="0">
            <a:normAutofit/>
          </a:bodyPr>
          <a:lstStyle/>
          <a:p>
            <a:pPr marL="0" indent="0" algn="ctr">
              <a:buNone/>
              <a:defRPr/>
            </a:pPr>
            <a:r>
              <a:rPr lang="el">
                <a:solidFill>
                  <a:srgbClr val="4CB29A"/>
                </a:solidFill>
              </a:rPr>
              <a:t>Το στυλ των ηγετών περιλαμβάνει τον τρόπο με τον οποίο σχετίζονται με τους άλλους εντός και εκτός του οργανισμού, πώς βλέπουν τον εαυτό τους και τη θέση τους και —σε μεγάλο βαθμό— εάν είναι επιτυχημένοι ή όχι ως ηγέτες.</a:t>
            </a:r>
          </a:p>
          <a:p>
            <a:pPr>
              <a:buFont typeface="Wingdings 3" charset="2"/>
              <a:buChar char=""/>
              <a:defRPr/>
            </a:pPr>
            <a:endParaRPr lang="en-US">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EF8AD08-36FB-7C85-486A-1CD079D6EA54}"/>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l" altLang="el-GR"/>
              <a:t>Πόσο σημαντικός είναι ένας ηγέτης;</a:t>
            </a:r>
          </a:p>
        </p:txBody>
      </p:sp>
      <p:sp>
        <p:nvSpPr>
          <p:cNvPr id="58371" name="Rectangle 3">
            <a:extLst>
              <a:ext uri="{FF2B5EF4-FFF2-40B4-BE49-F238E27FC236}">
                <a16:creationId xmlns:a16="http://schemas.microsoft.com/office/drawing/2014/main" id="{F5F59418-8CA7-33B1-E85C-B395743E72BE}"/>
              </a:ext>
            </a:extLst>
          </p:cNvPr>
          <p:cNvSpPr>
            <a:spLocks noGrp="1" noChangeArrowheads="1"/>
          </p:cNvSpPr>
          <p:nvPr>
            <p:ph idx="1"/>
          </p:nvPr>
        </p:nvSpPr>
        <p:spPr>
          <a:xfrm>
            <a:off x="4160520" y="2560320"/>
            <a:ext cx="7909560" cy="4533900"/>
          </a:xfrm>
        </p:spPr>
        <p:txBody>
          <a:bodyPr/>
          <a:lstStyle/>
          <a:p>
            <a:pPr eaLnBrk="1" hangingPunct="1"/>
            <a:r>
              <a:rPr lang="el" altLang="el-GR"/>
              <a:t>Στις περισσότερες περιπτώσεις, οι άνθρωποι θα αποδώσουν περίπου στο 60% των δυνατοτήτων τους χωρίς </a:t>
            </a:r>
            <a:r>
              <a:rPr lang="el" altLang="el-GR" u="sng"/>
              <a:t>καθόλου ηγεσία</a:t>
            </a:r>
          </a:p>
          <a:p>
            <a:pPr eaLnBrk="1" hangingPunct="1"/>
            <a:r>
              <a:rPr lang="el" altLang="el-GR"/>
              <a:t>Έτσι, ένα </a:t>
            </a:r>
            <a:r>
              <a:rPr lang="el" altLang="el-GR" u="sng"/>
              <a:t>επιπλέον 40% μπορεί να πραγματοποιηθεί</a:t>
            </a:r>
            <a:r>
              <a:rPr lang="el" altLang="el-GR"/>
              <a:t> εάν υπάρχει αποτελεσματική ηγεσία</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3746-F76D-48DF-A261-BB4567575E4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ABBF89D9-35EC-4E94-A814-6B00DD507621}"/>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32CEAA3D-685A-466C-8408-48E6B11FCB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1509" y="329567"/>
            <a:ext cx="10428228" cy="7222967"/>
          </a:xfrm>
          <a:prstGeom prst="rect">
            <a:avLst/>
          </a:prstGeom>
        </p:spPr>
      </p:pic>
      <p:sp>
        <p:nvSpPr>
          <p:cNvPr id="11" name="Oval 10">
            <a:extLst>
              <a:ext uri="{FF2B5EF4-FFF2-40B4-BE49-F238E27FC236}">
                <a16:creationId xmlns:a16="http://schemas.microsoft.com/office/drawing/2014/main" id="{E24D3D40-4B16-A831-FA52-ED150C2C91F8}"/>
              </a:ext>
            </a:extLst>
          </p:cNvPr>
          <p:cNvSpPr/>
          <p:nvPr/>
        </p:nvSpPr>
        <p:spPr>
          <a:xfrm>
            <a:off x="1970128" y="2437730"/>
            <a:ext cx="2685000" cy="15033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Oval 11">
            <a:extLst>
              <a:ext uri="{FF2B5EF4-FFF2-40B4-BE49-F238E27FC236}">
                <a16:creationId xmlns:a16="http://schemas.microsoft.com/office/drawing/2014/main" id="{6F9553CB-C80D-98FA-737E-EFA6414B44DC}"/>
              </a:ext>
            </a:extLst>
          </p:cNvPr>
          <p:cNvSpPr/>
          <p:nvPr/>
        </p:nvSpPr>
        <p:spPr>
          <a:xfrm>
            <a:off x="1970128" y="5960300"/>
            <a:ext cx="2453298" cy="151813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397033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C2F6-F55D-40DF-972D-777E498C0292}"/>
              </a:ext>
            </a:extLst>
          </p:cNvPr>
          <p:cNvSpPr>
            <a:spLocks noGrp="1"/>
          </p:cNvSpPr>
          <p:nvPr>
            <p:ph type="title"/>
          </p:nvPr>
        </p:nvSpPr>
        <p:spPr/>
        <p:txBody>
          <a:bodyPr/>
          <a:lstStyle/>
          <a:p>
            <a:r>
              <a:rPr lang="el" err="1"/>
              <a:t>Ηγεσία χωρίς αποκλεισμούς</a:t>
            </a:r>
            <a:endParaRPr lang="nb-NO"/>
          </a:p>
        </p:txBody>
      </p:sp>
      <p:sp>
        <p:nvSpPr>
          <p:cNvPr id="3" name="Content Placeholder 2">
            <a:extLst>
              <a:ext uri="{FF2B5EF4-FFF2-40B4-BE49-F238E27FC236}">
                <a16:creationId xmlns:a16="http://schemas.microsoft.com/office/drawing/2014/main" id="{43178F97-6FD0-4796-8006-8A286064F781}"/>
              </a:ext>
            </a:extLst>
          </p:cNvPr>
          <p:cNvSpPr>
            <a:spLocks noGrp="1"/>
          </p:cNvSpPr>
          <p:nvPr>
            <p:ph idx="1"/>
          </p:nvPr>
        </p:nvSpPr>
        <p:spPr/>
        <p:txBody>
          <a:bodyPr>
            <a:normAutofit/>
          </a:bodyPr>
          <a:lstStyle/>
          <a:p>
            <a:pPr marL="0" indent="0">
              <a:buNone/>
            </a:pPr>
            <a:r>
              <a:rPr lang="el" b="1" err="1">
                <a:latin typeface="+mj-lt"/>
                <a:cs typeface="Arial" panose="020B0604020202020204" pitchFamily="34" charset="0"/>
              </a:rPr>
              <a:t>Ενδυνάμωση της ηγεσίας (Choeng et al, 2016)</a:t>
            </a:r>
          </a:p>
          <a:p>
            <a:r>
              <a:rPr lang="el">
                <a:latin typeface="+mj-lt"/>
              </a:rPr>
              <a:t>μια </a:t>
            </a:r>
            <a:r>
              <a:rPr lang="el" i="1">
                <a:latin typeface="+mj-lt"/>
              </a:rPr>
              <a:t>διαδικασία ενδυνάμωσης</a:t>
            </a:r>
            <a:r>
              <a:rPr lang="el">
                <a:latin typeface="+mj-lt"/>
              </a:rPr>
              <a:t> της ηγεσίας ενισχύει την </a:t>
            </a:r>
            <a:r>
              <a:rPr lang="el" b="1" u="sng">
                <a:latin typeface="+mj-lt"/>
              </a:rPr>
              <a:t>αυτοαποτελεσματικότητα </a:t>
            </a:r>
            <a:r>
              <a:rPr lang="el">
                <a:latin typeface="+mj-lt"/>
              </a:rPr>
              <a:t>και την απόδοση  των οπαδών,</a:t>
            </a:r>
            <a:endParaRPr lang="nb-NO">
              <a:latin typeface="+mj-lt"/>
            </a:endParaRPr>
          </a:p>
          <a:p>
            <a:pPr marL="0" indent="0">
              <a:buNone/>
            </a:pPr>
            <a:endParaRPr lang="nb-NO">
              <a:latin typeface="+mj-lt"/>
            </a:endParaRPr>
          </a:p>
          <a:p>
            <a:pPr marL="0" indent="0">
              <a:buNone/>
            </a:pPr>
            <a:r>
              <a:rPr lang="el" b="1">
                <a:latin typeface="+mj-lt"/>
                <a:ea typeface="Arial" charset="0"/>
                <a:cs typeface="Arial" charset="0"/>
              </a:rPr>
              <a:t>Μετασχηματιστική Ηγεσία (Hannah et al., 2016)</a:t>
            </a:r>
          </a:p>
          <a:p>
            <a:r>
              <a:rPr lang="el" err="1">
                <a:latin typeface="+mj-lt"/>
                <a:ea typeface="Arial" charset="0"/>
                <a:cs typeface="Arial" charset="0"/>
              </a:rPr>
              <a:t>Η ηγεσία προάγει την απόδοση ενισχύοντας τις πεποιθήσεις των οπαδών για τις δικές τους ικανότητες (δηλαδή, </a:t>
            </a:r>
            <a:r>
              <a:rPr lang="el" b="1" u="sng" err="1">
                <a:latin typeface="+mj-lt"/>
                <a:ea typeface="Arial" charset="0"/>
                <a:cs typeface="Arial" charset="0"/>
              </a:rPr>
              <a:t>αυτοαποτελεσματικότητα</a:t>
            </a:r>
            <a:r>
              <a:rPr lang="el">
                <a:latin typeface="+mj-lt"/>
                <a:ea typeface="Arial" charset="0"/>
                <a:cs typeface="Arial" charset="0"/>
              </a:rPr>
              <a:t>)</a:t>
            </a:r>
          </a:p>
          <a:p>
            <a:endParaRPr lang="nb-NO">
              <a:latin typeface="+mj-lt"/>
            </a:endParaRPr>
          </a:p>
        </p:txBody>
      </p:sp>
    </p:spTree>
    <p:extLst>
      <p:ext uri="{BB962C8B-B14F-4D97-AF65-F5344CB8AC3E}">
        <p14:creationId xmlns:p14="http://schemas.microsoft.com/office/powerpoint/2010/main" val="270744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AB0F37A-604F-31D7-6C86-2682B58CD685}"/>
              </a:ext>
            </a:extLst>
          </p:cNvPr>
          <p:cNvSpPr>
            <a:spLocks noGrp="1" noChangeArrowheads="1"/>
          </p:cNvSpPr>
          <p:nvPr>
            <p:ph type="title"/>
          </p:nvPr>
        </p:nvSpPr>
        <p:spPr>
          <a:xfrm>
            <a:off x="4162426" y="748666"/>
            <a:ext cx="7907654" cy="1537334"/>
          </a:xfrm>
        </p:spPr>
        <p:txBody>
          <a:bodyPr/>
          <a:lstStyle/>
          <a:p>
            <a:pPr eaLnBrk="1" hangingPunct="1"/>
            <a:r>
              <a:rPr lang="el" altLang="el-GR"/>
              <a:t>Στυλ ηγεσίας</a:t>
            </a:r>
          </a:p>
        </p:txBody>
      </p:sp>
      <p:sp>
        <p:nvSpPr>
          <p:cNvPr id="63491" name="Rectangle 3">
            <a:extLst>
              <a:ext uri="{FF2B5EF4-FFF2-40B4-BE49-F238E27FC236}">
                <a16:creationId xmlns:a16="http://schemas.microsoft.com/office/drawing/2014/main" id="{456C67F3-7282-06EB-B3DE-66E4E4386CFF}"/>
              </a:ext>
            </a:extLst>
          </p:cNvPr>
          <p:cNvSpPr>
            <a:spLocks noChangeArrowheads="1"/>
          </p:cNvSpPr>
          <p:nvPr/>
        </p:nvSpPr>
        <p:spPr bwMode="auto">
          <a:xfrm>
            <a:off x="4937760" y="2377440"/>
            <a:ext cx="5577840" cy="539496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endParaRPr lang="el-GR" altLang="el-GR" sz="2880">
              <a:solidFill>
                <a:prstClr val="black"/>
              </a:solidFill>
              <a:latin typeface="Times" panose="02020603050405020304" pitchFamily="18" charset="0"/>
            </a:endParaRPr>
          </a:p>
        </p:txBody>
      </p:sp>
      <p:sp>
        <p:nvSpPr>
          <p:cNvPr id="63492" name="Line 5">
            <a:extLst>
              <a:ext uri="{FF2B5EF4-FFF2-40B4-BE49-F238E27FC236}">
                <a16:creationId xmlns:a16="http://schemas.microsoft.com/office/drawing/2014/main" id="{17520664-C535-4A7B-232C-8EA68B3AA386}"/>
              </a:ext>
            </a:extLst>
          </p:cNvPr>
          <p:cNvSpPr>
            <a:spLocks noChangeShapeType="1"/>
          </p:cNvSpPr>
          <p:nvPr/>
        </p:nvSpPr>
        <p:spPr bwMode="auto">
          <a:xfrm>
            <a:off x="7772400" y="2377440"/>
            <a:ext cx="0" cy="539496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a:endParaRPr lang="nb-NO" sz="2160">
              <a:solidFill>
                <a:prstClr val="black"/>
              </a:solidFill>
              <a:latin typeface="Aptos" panose="02110004020202020204"/>
            </a:endParaRPr>
          </a:p>
        </p:txBody>
      </p:sp>
      <p:sp>
        <p:nvSpPr>
          <p:cNvPr id="63493" name="Line 6">
            <a:extLst>
              <a:ext uri="{FF2B5EF4-FFF2-40B4-BE49-F238E27FC236}">
                <a16:creationId xmlns:a16="http://schemas.microsoft.com/office/drawing/2014/main" id="{A12CE0AF-6AAA-6466-264D-C0AC3E990A70}"/>
              </a:ext>
            </a:extLst>
          </p:cNvPr>
          <p:cNvSpPr>
            <a:spLocks noChangeShapeType="1"/>
          </p:cNvSpPr>
          <p:nvPr/>
        </p:nvSpPr>
        <p:spPr bwMode="auto">
          <a:xfrm>
            <a:off x="4937760" y="5029200"/>
            <a:ext cx="557784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a:endParaRPr lang="nb-NO" sz="2160">
              <a:solidFill>
                <a:prstClr val="black"/>
              </a:solidFill>
              <a:latin typeface="Aptos" panose="02110004020202020204"/>
            </a:endParaRPr>
          </a:p>
        </p:txBody>
      </p:sp>
      <p:sp>
        <p:nvSpPr>
          <p:cNvPr id="63494" name="Text Box 7">
            <a:extLst>
              <a:ext uri="{FF2B5EF4-FFF2-40B4-BE49-F238E27FC236}">
                <a16:creationId xmlns:a16="http://schemas.microsoft.com/office/drawing/2014/main" id="{4ABEAD0F-15C7-5010-58F2-ABB1F9372D31}"/>
              </a:ext>
            </a:extLst>
          </p:cNvPr>
          <p:cNvSpPr txBox="1">
            <a:spLocks noChangeArrowheads="1"/>
          </p:cNvSpPr>
          <p:nvPr/>
        </p:nvSpPr>
        <p:spPr bwMode="auto">
          <a:xfrm>
            <a:off x="6217920" y="7753352"/>
            <a:ext cx="411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l" altLang="el-GR" sz="2400">
                <a:solidFill>
                  <a:prstClr val="black"/>
                </a:solidFill>
                <a:latin typeface="Times" panose="02020603050405020304" pitchFamily="18" charset="0"/>
              </a:rPr>
              <a:t>ανησυχία για την παραγωγή </a:t>
            </a:r>
            <a:endParaRPr lang="en-US" altLang="el-GR" sz="2400">
              <a:solidFill>
                <a:prstClr val="black"/>
              </a:solidFill>
              <a:latin typeface="Times" panose="02020603050405020304" pitchFamily="18" charset="0"/>
            </a:endParaRPr>
          </a:p>
        </p:txBody>
      </p:sp>
      <p:sp>
        <p:nvSpPr>
          <p:cNvPr id="63495" name="Text Box 8">
            <a:extLst>
              <a:ext uri="{FF2B5EF4-FFF2-40B4-BE49-F238E27FC236}">
                <a16:creationId xmlns:a16="http://schemas.microsoft.com/office/drawing/2014/main" id="{2657ECA9-D114-A748-702E-CE8B7C9CCB6E}"/>
              </a:ext>
            </a:extLst>
          </p:cNvPr>
          <p:cNvSpPr txBox="1">
            <a:spLocks noChangeArrowheads="1"/>
          </p:cNvSpPr>
          <p:nvPr/>
        </p:nvSpPr>
        <p:spPr bwMode="auto">
          <a:xfrm>
            <a:off x="2845135" y="4389122"/>
            <a:ext cx="1670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l" altLang="el-GR" sz="2400">
                <a:solidFill>
                  <a:prstClr val="black"/>
                </a:solidFill>
                <a:latin typeface="Times" panose="02020603050405020304" pitchFamily="18" charset="0"/>
              </a:rPr>
              <a:t>ανησυχία για </a:t>
            </a:r>
          </a:p>
          <a:p>
            <a:pPr algn="ctr" defTabSz="1097280">
              <a:spcBef>
                <a:spcPct val="0"/>
              </a:spcBef>
              <a:buClrTx/>
              <a:buNone/>
            </a:pPr>
            <a:r>
              <a:rPr lang="el" altLang="el-GR" sz="2400">
                <a:solidFill>
                  <a:prstClr val="black"/>
                </a:solidFill>
                <a:latin typeface="Times" panose="02020603050405020304" pitchFamily="18" charset="0"/>
              </a:rPr>
              <a:t>Άνθρωποι</a:t>
            </a:r>
            <a:endParaRPr lang="en-US" altLang="el-GR" sz="2880">
              <a:solidFill>
                <a:prstClr val="black"/>
              </a:solidFill>
              <a:latin typeface="Times" panose="02020603050405020304" pitchFamily="18" charset="0"/>
            </a:endParaRPr>
          </a:p>
        </p:txBody>
      </p:sp>
      <p:sp>
        <p:nvSpPr>
          <p:cNvPr id="63496" name="Text Box 9">
            <a:extLst>
              <a:ext uri="{FF2B5EF4-FFF2-40B4-BE49-F238E27FC236}">
                <a16:creationId xmlns:a16="http://schemas.microsoft.com/office/drawing/2014/main" id="{30A61ED0-86DC-A20E-9324-2F7C20239D5A}"/>
              </a:ext>
            </a:extLst>
          </p:cNvPr>
          <p:cNvSpPr txBox="1">
            <a:spLocks noChangeArrowheads="1"/>
          </p:cNvSpPr>
          <p:nvPr/>
        </p:nvSpPr>
        <p:spPr bwMode="auto">
          <a:xfrm rot="16141666">
            <a:off x="3474766" y="3771789"/>
            <a:ext cx="54854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l" altLang="el-GR" sz="2880">
                <a:solidFill>
                  <a:prstClr val="black"/>
                </a:solidFill>
                <a:latin typeface="Times" panose="02020603050405020304" pitchFamily="18" charset="0"/>
                <a:sym typeface="Symbol" panose="05050102010706020507" pitchFamily="18" charset="2"/>
              </a:rPr>
              <a:t></a:t>
            </a:r>
            <a:endParaRPr lang="en-US" altLang="el-GR" sz="2880">
              <a:solidFill>
                <a:prstClr val="black"/>
              </a:solidFill>
              <a:latin typeface="Times" panose="02020603050405020304" pitchFamily="18" charset="0"/>
            </a:endParaRPr>
          </a:p>
        </p:txBody>
      </p:sp>
      <p:sp>
        <p:nvSpPr>
          <p:cNvPr id="63497" name="Text Box 11">
            <a:extLst>
              <a:ext uri="{FF2B5EF4-FFF2-40B4-BE49-F238E27FC236}">
                <a16:creationId xmlns:a16="http://schemas.microsoft.com/office/drawing/2014/main" id="{CD02918C-086B-20B9-F137-7FB8D9EC0B16}"/>
              </a:ext>
            </a:extLst>
          </p:cNvPr>
          <p:cNvSpPr txBox="1">
            <a:spLocks noChangeArrowheads="1"/>
          </p:cNvSpPr>
          <p:nvPr/>
        </p:nvSpPr>
        <p:spPr bwMode="auto">
          <a:xfrm>
            <a:off x="5587313" y="5943601"/>
            <a:ext cx="1619354"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l" altLang="el-GR" sz="2160">
                <a:solidFill>
                  <a:prstClr val="black"/>
                </a:solidFill>
                <a:latin typeface="Times" panose="02020603050405020304" pitchFamily="18" charset="0"/>
              </a:rPr>
              <a:t>Το laissez-faire</a:t>
            </a:r>
          </a:p>
          <a:p>
            <a:pPr algn="ctr" defTabSz="1097280">
              <a:spcBef>
                <a:spcPct val="0"/>
              </a:spcBef>
              <a:buClrTx/>
              <a:buNone/>
            </a:pPr>
            <a:r>
              <a:rPr lang="el" altLang="el-GR" sz="2160">
                <a:solidFill>
                  <a:prstClr val="black"/>
                </a:solidFill>
                <a:latin typeface="Times" panose="02020603050405020304" pitchFamily="18" charset="0"/>
              </a:rPr>
              <a:t>Ηγέτης</a:t>
            </a:r>
          </a:p>
          <a:p>
            <a:pPr algn="ctr" defTabSz="1097280">
              <a:spcBef>
                <a:spcPct val="0"/>
              </a:spcBef>
              <a:buClrTx/>
              <a:buNone/>
            </a:pPr>
            <a:r>
              <a:rPr lang="el" altLang="el-GR" sz="2160" b="1">
                <a:solidFill>
                  <a:prstClr val="black"/>
                </a:solidFill>
                <a:latin typeface="Times" panose="02020603050405020304" pitchFamily="18" charset="0"/>
              </a:rPr>
              <a:t>ΙΒ)</a:t>
            </a:r>
            <a:endParaRPr lang="en-US" altLang="el-GR" sz="2160">
              <a:solidFill>
                <a:prstClr val="black"/>
              </a:solidFill>
              <a:latin typeface="Times" panose="02020603050405020304" pitchFamily="18" charset="0"/>
            </a:endParaRPr>
          </a:p>
        </p:txBody>
      </p:sp>
      <p:sp>
        <p:nvSpPr>
          <p:cNvPr id="63498" name="Text Box 12">
            <a:extLst>
              <a:ext uri="{FF2B5EF4-FFF2-40B4-BE49-F238E27FC236}">
                <a16:creationId xmlns:a16="http://schemas.microsoft.com/office/drawing/2014/main" id="{66576181-8A66-F232-7641-FDC1CA939C94}"/>
              </a:ext>
            </a:extLst>
          </p:cNvPr>
          <p:cNvSpPr txBox="1">
            <a:spLocks noChangeArrowheads="1"/>
          </p:cNvSpPr>
          <p:nvPr/>
        </p:nvSpPr>
        <p:spPr bwMode="auto">
          <a:xfrm>
            <a:off x="5682298" y="3200401"/>
            <a:ext cx="1444626"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l" altLang="el-GR" sz="2160">
                <a:solidFill>
                  <a:prstClr val="black"/>
                </a:solidFill>
                <a:latin typeface="Times" panose="02020603050405020304" pitchFamily="18" charset="0"/>
              </a:rPr>
              <a:t>Καλοπροαίρετος</a:t>
            </a:r>
          </a:p>
          <a:p>
            <a:pPr algn="ctr" defTabSz="1097280">
              <a:spcBef>
                <a:spcPct val="0"/>
              </a:spcBef>
              <a:buClrTx/>
              <a:buNone/>
            </a:pPr>
            <a:r>
              <a:rPr lang="el" altLang="el-GR" sz="2160">
                <a:solidFill>
                  <a:prstClr val="black"/>
                </a:solidFill>
                <a:latin typeface="Times" panose="02020603050405020304" pitchFamily="18" charset="0"/>
              </a:rPr>
              <a:t>Ηγέτης</a:t>
            </a:r>
          </a:p>
          <a:p>
            <a:pPr algn="ctr" defTabSz="1097280">
              <a:spcBef>
                <a:spcPct val="0"/>
              </a:spcBef>
              <a:buClrTx/>
              <a:buNone/>
            </a:pPr>
            <a:r>
              <a:rPr lang="el" altLang="el-GR" sz="2160" b="1">
                <a:solidFill>
                  <a:prstClr val="black"/>
                </a:solidFill>
                <a:latin typeface="Times" panose="02020603050405020304" pitchFamily="18" charset="0"/>
              </a:rPr>
              <a:t>(Υ)</a:t>
            </a:r>
            <a:endParaRPr lang="en-US" altLang="el-GR" sz="2160">
              <a:solidFill>
                <a:prstClr val="black"/>
              </a:solidFill>
              <a:latin typeface="Times" panose="02020603050405020304" pitchFamily="18" charset="0"/>
            </a:endParaRPr>
          </a:p>
        </p:txBody>
      </p:sp>
      <p:sp>
        <p:nvSpPr>
          <p:cNvPr id="63499" name="Text Box 13">
            <a:extLst>
              <a:ext uri="{FF2B5EF4-FFF2-40B4-BE49-F238E27FC236}">
                <a16:creationId xmlns:a16="http://schemas.microsoft.com/office/drawing/2014/main" id="{A42B33BF-22FD-0E2E-FCA8-E3D49EA1D246}"/>
              </a:ext>
            </a:extLst>
          </p:cNvPr>
          <p:cNvSpPr txBox="1">
            <a:spLocks noChangeArrowheads="1"/>
          </p:cNvSpPr>
          <p:nvPr/>
        </p:nvSpPr>
        <p:spPr bwMode="auto">
          <a:xfrm>
            <a:off x="8607542" y="5943601"/>
            <a:ext cx="1354858"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l" altLang="el-GR" sz="2160">
                <a:solidFill>
                  <a:prstClr val="black"/>
                </a:solidFill>
                <a:latin typeface="Times" panose="02020603050405020304" pitchFamily="18" charset="0"/>
              </a:rPr>
              <a:t>Αυταρχικός</a:t>
            </a:r>
          </a:p>
          <a:p>
            <a:pPr algn="ctr" defTabSz="1097280">
              <a:spcBef>
                <a:spcPct val="0"/>
              </a:spcBef>
              <a:buClrTx/>
              <a:buNone/>
            </a:pPr>
            <a:r>
              <a:rPr lang="el" altLang="el-GR" sz="2160">
                <a:solidFill>
                  <a:prstClr val="black"/>
                </a:solidFill>
                <a:latin typeface="Times" panose="02020603050405020304" pitchFamily="18" charset="0"/>
              </a:rPr>
              <a:t>Ηγέτης</a:t>
            </a:r>
          </a:p>
          <a:p>
            <a:pPr algn="ctr" defTabSz="1097280">
              <a:spcBef>
                <a:spcPct val="0"/>
              </a:spcBef>
              <a:buClrTx/>
              <a:buNone/>
            </a:pPr>
            <a:r>
              <a:rPr lang="el" altLang="el-GR" sz="2160" b="1">
                <a:solidFill>
                  <a:prstClr val="black"/>
                </a:solidFill>
                <a:latin typeface="Times" panose="02020603050405020304" pitchFamily="18" charset="0"/>
              </a:rPr>
              <a:t>κδ)</a:t>
            </a:r>
            <a:endParaRPr lang="en-US" altLang="el-GR" sz="2160">
              <a:solidFill>
                <a:prstClr val="black"/>
              </a:solidFill>
              <a:latin typeface="Times" panose="02020603050405020304" pitchFamily="18" charset="0"/>
            </a:endParaRPr>
          </a:p>
        </p:txBody>
      </p:sp>
      <p:sp>
        <p:nvSpPr>
          <p:cNvPr id="63500" name="Text Box 14">
            <a:extLst>
              <a:ext uri="{FF2B5EF4-FFF2-40B4-BE49-F238E27FC236}">
                <a16:creationId xmlns:a16="http://schemas.microsoft.com/office/drawing/2014/main" id="{F6346E58-C934-0257-B727-E31C512E238C}"/>
              </a:ext>
            </a:extLst>
          </p:cNvPr>
          <p:cNvSpPr txBox="1">
            <a:spLocks noChangeArrowheads="1"/>
          </p:cNvSpPr>
          <p:nvPr/>
        </p:nvSpPr>
        <p:spPr bwMode="auto">
          <a:xfrm>
            <a:off x="8700436" y="3200401"/>
            <a:ext cx="95571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l" altLang="el-GR" sz="2160">
                <a:solidFill>
                  <a:prstClr val="black"/>
                </a:solidFill>
                <a:latin typeface="Times" panose="02020603050405020304" pitchFamily="18" charset="0"/>
              </a:rPr>
              <a:t>Ομάδα </a:t>
            </a:r>
          </a:p>
          <a:p>
            <a:pPr algn="ctr" defTabSz="1097280">
              <a:spcBef>
                <a:spcPct val="0"/>
              </a:spcBef>
              <a:buClrTx/>
              <a:buNone/>
            </a:pPr>
            <a:r>
              <a:rPr lang="el" altLang="el-GR" sz="2160">
                <a:solidFill>
                  <a:prstClr val="black"/>
                </a:solidFill>
                <a:latin typeface="Times" panose="02020603050405020304" pitchFamily="18" charset="0"/>
              </a:rPr>
              <a:t>Ηγέτης</a:t>
            </a:r>
          </a:p>
          <a:p>
            <a:pPr algn="ctr" defTabSz="1097280">
              <a:spcBef>
                <a:spcPct val="0"/>
              </a:spcBef>
              <a:buClrTx/>
              <a:buNone/>
            </a:pPr>
            <a:r>
              <a:rPr lang="el" altLang="el-GR" sz="2160" b="1">
                <a:solidFill>
                  <a:prstClr val="black"/>
                </a:solidFill>
                <a:latin typeface="Times" panose="02020603050405020304" pitchFamily="18" charset="0"/>
              </a:rPr>
              <a:t>κστ)</a:t>
            </a:r>
            <a:endParaRPr lang="en-US" altLang="el-GR" sz="2160">
              <a:solidFill>
                <a:prstClr val="black"/>
              </a:solidFill>
              <a:latin typeface="Times" panose="02020603050405020304" pitchFamily="18" charset="0"/>
            </a:endParaRPr>
          </a:p>
        </p:txBody>
      </p:sp>
      <p:sp>
        <p:nvSpPr>
          <p:cNvPr id="63501" name="Text Box 15">
            <a:extLst>
              <a:ext uri="{FF2B5EF4-FFF2-40B4-BE49-F238E27FC236}">
                <a16:creationId xmlns:a16="http://schemas.microsoft.com/office/drawing/2014/main" id="{526B97BF-5E51-E3D3-5016-441B726EF7EE}"/>
              </a:ext>
            </a:extLst>
          </p:cNvPr>
          <p:cNvSpPr txBox="1">
            <a:spLocks noChangeArrowheads="1"/>
          </p:cNvSpPr>
          <p:nvPr/>
        </p:nvSpPr>
        <p:spPr bwMode="auto">
          <a:xfrm>
            <a:off x="4552950" y="231267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l" altLang="el-GR" sz="2160" b="1">
                <a:solidFill>
                  <a:prstClr val="black"/>
                </a:solidFill>
                <a:latin typeface="Times" panose="02020603050405020304" pitchFamily="18" charset="0"/>
              </a:rPr>
              <a:t>9</a:t>
            </a:r>
          </a:p>
        </p:txBody>
      </p:sp>
      <p:sp>
        <p:nvSpPr>
          <p:cNvPr id="63502" name="Text Box 16">
            <a:extLst>
              <a:ext uri="{FF2B5EF4-FFF2-40B4-BE49-F238E27FC236}">
                <a16:creationId xmlns:a16="http://schemas.microsoft.com/office/drawing/2014/main" id="{3B1FA6F1-1D9F-CC28-9E41-CAE433B00AB0}"/>
              </a:ext>
            </a:extLst>
          </p:cNvPr>
          <p:cNvSpPr txBox="1">
            <a:spLocks noChangeArrowheads="1"/>
          </p:cNvSpPr>
          <p:nvPr/>
        </p:nvSpPr>
        <p:spPr bwMode="auto">
          <a:xfrm>
            <a:off x="10241280" y="777240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l" altLang="el-GR" sz="2160" b="1">
                <a:solidFill>
                  <a:prstClr val="black"/>
                </a:solidFill>
                <a:latin typeface="Times" panose="02020603050405020304" pitchFamily="18" charset="0"/>
              </a:rPr>
              <a:t>9</a:t>
            </a:r>
          </a:p>
        </p:txBody>
      </p:sp>
      <p:sp>
        <p:nvSpPr>
          <p:cNvPr id="63503" name="Text Box 17">
            <a:extLst>
              <a:ext uri="{FF2B5EF4-FFF2-40B4-BE49-F238E27FC236}">
                <a16:creationId xmlns:a16="http://schemas.microsoft.com/office/drawing/2014/main" id="{9255C2F7-D904-F6DC-97A7-2EE332DEB321}"/>
              </a:ext>
            </a:extLst>
          </p:cNvPr>
          <p:cNvSpPr txBox="1">
            <a:spLocks noChangeArrowheads="1"/>
          </p:cNvSpPr>
          <p:nvPr/>
        </p:nvSpPr>
        <p:spPr bwMode="auto">
          <a:xfrm>
            <a:off x="4572000" y="768096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l" altLang="el-GR" sz="2160" b="1">
                <a:solidFill>
                  <a:prstClr val="black"/>
                </a:solidFill>
                <a:latin typeface="Times" panose="02020603050405020304" pitchFamily="18" charset="0"/>
              </a:rPr>
              <a: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52C042E-9FAF-8956-B17B-FAE52D9FFBB9}"/>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l" altLang="el-GR"/>
              <a:t>Θεωρία "L": Ηγέτης Laissez-faire</a:t>
            </a:r>
          </a:p>
        </p:txBody>
      </p:sp>
      <p:sp>
        <p:nvSpPr>
          <p:cNvPr id="17411" name="Rectangle 3">
            <a:extLst>
              <a:ext uri="{FF2B5EF4-FFF2-40B4-BE49-F238E27FC236}">
                <a16:creationId xmlns:a16="http://schemas.microsoft.com/office/drawing/2014/main" id="{158B5E18-77B1-88C4-0A38-1C361EE44FAF}"/>
              </a:ext>
            </a:extLst>
          </p:cNvPr>
          <p:cNvSpPr>
            <a:spLocks noGrp="1" noChangeArrowheads="1"/>
          </p:cNvSpPr>
          <p:nvPr>
            <p:ph idx="1"/>
          </p:nvPr>
        </p:nvSpPr>
        <p:spPr>
          <a:xfrm>
            <a:off x="4160520" y="2560320"/>
            <a:ext cx="7909560" cy="4533900"/>
          </a:xfrm>
        </p:spPr>
        <p:txBody>
          <a:bodyPr>
            <a:normAutofit fontScale="92500" lnSpcReduction="20000"/>
          </a:bodyPr>
          <a:lstStyle/>
          <a:p>
            <a:pPr eaLnBrk="1" hangingPunct="1">
              <a:buFont typeface="Wingdings" panose="05000000000000000000" pitchFamily="2" charset="2"/>
              <a:buNone/>
            </a:pPr>
            <a:endParaRPr lang="en-US" altLang="el-GR"/>
          </a:p>
          <a:p>
            <a:pPr eaLnBrk="1" hangingPunct="1"/>
            <a:r>
              <a:rPr lang="el" altLang="el-GR"/>
              <a:t>Αμέτοχοι - "αφήστε τους ήσυχους"</a:t>
            </a:r>
          </a:p>
          <a:p>
            <a:pPr eaLnBrk="1" hangingPunct="1"/>
            <a:r>
              <a:rPr lang="el" altLang="el-GR"/>
              <a:t>Θεωρεί τον κύριο ρόλο του διαβιβαστή πληροφοριών</a:t>
            </a:r>
          </a:p>
          <a:p>
            <a:pPr eaLnBrk="1" hangingPunct="1"/>
            <a:r>
              <a:rPr lang="el" altLang="el-GR"/>
              <a:t>Επιτρέπει σε άλλους να λαμβάνουν αποφάσεις</a:t>
            </a:r>
          </a:p>
          <a:p>
            <a:pPr eaLnBrk="1" hangingPunct="1"/>
            <a:r>
              <a:rPr lang="el" altLang="el-GR"/>
              <a:t>Βασικά παραιτείται από την ευθύνη για την ομάδα ή τη μονάδα</a:t>
            </a:r>
          </a:p>
          <a:p>
            <a:pPr eaLnBrk="1" hangingPunct="1"/>
            <a:r>
              <a:rPr lang="el" altLang="el-GR"/>
              <a:t>Πλεονεκτήματα;</a:t>
            </a:r>
          </a:p>
          <a:p>
            <a:pPr eaLnBrk="1" hangingPunct="1"/>
            <a:r>
              <a:rPr lang="el" altLang="el-GR"/>
              <a:t>Μειονεκτήματα;</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2856192" presetClass="entr" presetSubtype="143251456" fill="hold" grpId="0" nodeType="clickEffect">
                                  <p:stCondLst>
                                    <p:cond delay="0"/>
                                  </p:stCondLst>
                                  <p:childTnLst>
                                    <p:set>
                                      <p:cBhvr>
                                        <p:cTn id="6"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2856192" presetClass="entr" presetSubtype="143251456" fill="hold" grpId="0" nodeType="clickEffect">
                                  <p:stCondLst>
                                    <p:cond delay="0"/>
                                  </p:stCondLst>
                                  <p:childTnLst>
                                    <p:set>
                                      <p:cBhvr>
                                        <p:cTn id="10"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2856192" presetClass="entr" presetSubtype="143251456" fill="hold" grpId="0" nodeType="clickEffect">
                                  <p:stCondLst>
                                    <p:cond delay="0"/>
                                  </p:stCondLst>
                                  <p:childTnLst>
                                    <p:set>
                                      <p:cBhvr>
                                        <p:cTn id="14"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2856192" presetClass="entr" presetSubtype="143251456" fill="hold" grpId="0" nodeType="clickEffect">
                                  <p:stCondLst>
                                    <p:cond delay="0"/>
                                  </p:stCondLst>
                                  <p:childTnLst>
                                    <p:set>
                                      <p:cBhvr>
                                        <p:cTn id="18" dur="1" fill="hold">
                                          <p:stCondLst>
                                            <p:cond delay="499"/>
                                          </p:stCondLst>
                                        </p:cTn>
                                        <p:tgtEl>
                                          <p:spTgt spid="17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2856192" presetClass="entr" presetSubtype="143251456" fill="hold" grpId="0" nodeType="clickEffect">
                                  <p:stCondLst>
                                    <p:cond delay="0"/>
                                  </p:stCondLst>
                                  <p:childTnLst>
                                    <p:set>
                                      <p:cBhvr>
                                        <p:cTn id="22" dur="1" fill="hold">
                                          <p:stCondLst>
                                            <p:cond delay="499"/>
                                          </p:stCondLst>
                                        </p:cTn>
                                        <p:tgtEl>
                                          <p:spTgt spid="174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2856192" presetClass="entr" presetSubtype="143251456" fill="hold" grpId="0" nodeType="clickEffect">
                                  <p:stCondLst>
                                    <p:cond delay="0"/>
                                  </p:stCondLst>
                                  <p:childTnLst>
                                    <p:set>
                                      <p:cBhvr>
                                        <p:cTn id="26" dur="1" fill="hold">
                                          <p:stCondLst>
                                            <p:cond delay="499"/>
                                          </p:stCondLst>
                                        </p:cTn>
                                        <p:tgtEl>
                                          <p:spTgt spid="17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2990505-4658-5BF9-F402-0F92C6D9991C}"/>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l" altLang="el-GR"/>
              <a:t>Θεωρία «Χ»: Αυταρχικός ηγέτης</a:t>
            </a:r>
          </a:p>
        </p:txBody>
      </p:sp>
      <p:sp>
        <p:nvSpPr>
          <p:cNvPr id="18435" name="Rectangle 3">
            <a:extLst>
              <a:ext uri="{FF2B5EF4-FFF2-40B4-BE49-F238E27FC236}">
                <a16:creationId xmlns:a16="http://schemas.microsoft.com/office/drawing/2014/main" id="{1E649B1E-D719-6D35-C276-5D79BF26BFFC}"/>
              </a:ext>
            </a:extLst>
          </p:cNvPr>
          <p:cNvSpPr>
            <a:spLocks noGrp="1" noChangeArrowheads="1"/>
          </p:cNvSpPr>
          <p:nvPr>
            <p:ph idx="1"/>
          </p:nvPr>
        </p:nvSpPr>
        <p:spPr>
          <a:xfrm>
            <a:off x="4160520" y="2560320"/>
            <a:ext cx="7909560" cy="4533900"/>
          </a:xfrm>
        </p:spPr>
        <p:txBody>
          <a:bodyPr>
            <a:normAutofit lnSpcReduction="10000"/>
          </a:bodyPr>
          <a:lstStyle/>
          <a:p>
            <a:pPr eaLnBrk="1" hangingPunct="1">
              <a:buFont typeface="Wingdings" panose="05000000000000000000" pitchFamily="2" charset="2"/>
              <a:buNone/>
            </a:pPr>
            <a:endParaRPr lang="en-US" altLang="el-GR"/>
          </a:p>
          <a:p>
            <a:pPr eaLnBrk="1" hangingPunct="1"/>
            <a:r>
              <a:rPr lang="el" altLang="el-GR"/>
              <a:t>Στερείται ευελιξίας</a:t>
            </a:r>
          </a:p>
          <a:p>
            <a:pPr eaLnBrk="1" hangingPunct="1"/>
            <a:r>
              <a:rPr lang="el" altLang="el-GR"/>
              <a:t>Ελεγκτική και απαιτητική</a:t>
            </a:r>
          </a:p>
          <a:p>
            <a:pPr eaLnBrk="1" hangingPunct="1"/>
            <a:r>
              <a:rPr lang="el" altLang="el-GR"/>
              <a:t>Προσέγγιση «καρότου και μαστιγίου»</a:t>
            </a:r>
          </a:p>
          <a:p>
            <a:pPr eaLnBrk="1" hangingPunct="1"/>
            <a:r>
              <a:rPr lang="el" altLang="el-GR"/>
              <a:t>Επικεντρώνεται αποκλειστικά στην παραγωγικότητα</a:t>
            </a:r>
          </a:p>
          <a:p>
            <a:pPr eaLnBrk="1" hangingPunct="1"/>
            <a:r>
              <a:rPr lang="el" altLang="el-GR"/>
              <a:t>Πλεονεκτήματα;</a:t>
            </a:r>
          </a:p>
          <a:p>
            <a:pPr eaLnBrk="1" hangingPunct="1"/>
            <a:r>
              <a:rPr lang="el" altLang="el-GR"/>
              <a:t>Μειονεκτήματα;</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diamond(out)">
                                      <p:cBhvr>
                                        <p:cTn id="7" dur="500"/>
                                        <p:tgtEl>
                                          <p:spTgt spid="184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diamond(out)">
                                      <p:cBhvr>
                                        <p:cTn id="12" dur="5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Effect transition="in" filter="diamond(out)">
                                      <p:cBhvr>
                                        <p:cTn id="17" dur="500"/>
                                        <p:tgtEl>
                                          <p:spTgt spid="184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18435">
                                            <p:txEl>
                                              <p:pRg st="4" end="4"/>
                                            </p:txEl>
                                          </p:spTgt>
                                        </p:tgtEl>
                                        <p:attrNameLst>
                                          <p:attrName>style.visibility</p:attrName>
                                        </p:attrNameLst>
                                      </p:cBhvr>
                                      <p:to>
                                        <p:strVal val="visible"/>
                                      </p:to>
                                    </p:set>
                                    <p:animEffect transition="in" filter="diamond(out)">
                                      <p:cBhvr>
                                        <p:cTn id="22" dur="500"/>
                                        <p:tgtEl>
                                          <p:spTgt spid="184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animEffect transition="in" filter="diamond(out)">
                                      <p:cBhvr>
                                        <p:cTn id="27" dur="500"/>
                                        <p:tgtEl>
                                          <p:spTgt spid="1843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grpId="0" nodeType="clickEffect">
                                  <p:stCondLst>
                                    <p:cond delay="0"/>
                                  </p:stCondLst>
                                  <p:childTnLst>
                                    <p:set>
                                      <p:cBhvr>
                                        <p:cTn id="31" dur="1" fill="hold">
                                          <p:stCondLst>
                                            <p:cond delay="0"/>
                                          </p:stCondLst>
                                        </p:cTn>
                                        <p:tgtEl>
                                          <p:spTgt spid="18435">
                                            <p:txEl>
                                              <p:pRg st="6" end="6"/>
                                            </p:txEl>
                                          </p:spTgt>
                                        </p:tgtEl>
                                        <p:attrNameLst>
                                          <p:attrName>style.visibility</p:attrName>
                                        </p:attrNameLst>
                                      </p:cBhvr>
                                      <p:to>
                                        <p:strVal val="visible"/>
                                      </p:to>
                                    </p:set>
                                    <p:animEffect transition="in" filter="diamond(out)">
                                      <p:cBhvr>
                                        <p:cTn id="32" dur="5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05BF519-B063-0D70-289E-0262E62D7616}"/>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l" altLang="el-GR"/>
              <a:t>Θεωρία «Υ»: Καλοπροαίρετος ηγέτης</a:t>
            </a:r>
          </a:p>
        </p:txBody>
      </p:sp>
      <p:sp>
        <p:nvSpPr>
          <p:cNvPr id="20483" name="Rectangle 3">
            <a:extLst>
              <a:ext uri="{FF2B5EF4-FFF2-40B4-BE49-F238E27FC236}">
                <a16:creationId xmlns:a16="http://schemas.microsoft.com/office/drawing/2014/main" id="{39B05655-22CE-FAB4-1AB6-17687699C0B6}"/>
              </a:ext>
            </a:extLst>
          </p:cNvPr>
          <p:cNvSpPr>
            <a:spLocks noGrp="1" noChangeArrowheads="1"/>
          </p:cNvSpPr>
          <p:nvPr>
            <p:ph idx="1"/>
          </p:nvPr>
        </p:nvSpPr>
        <p:spPr>
          <a:xfrm>
            <a:off x="4160520" y="2560320"/>
            <a:ext cx="7909560" cy="4533900"/>
          </a:xfrm>
        </p:spPr>
        <p:txBody>
          <a:bodyPr>
            <a:normAutofit fontScale="92500" lnSpcReduction="10000"/>
          </a:bodyPr>
          <a:lstStyle/>
          <a:p>
            <a:pPr eaLnBrk="1" hangingPunct="1">
              <a:buFont typeface="Wingdings" panose="05000000000000000000" pitchFamily="2" charset="2"/>
              <a:buNone/>
            </a:pPr>
            <a:endParaRPr lang="en-US" altLang="el-GR"/>
          </a:p>
          <a:p>
            <a:pPr eaLnBrk="1" hangingPunct="1"/>
            <a:r>
              <a:rPr lang="el" altLang="el-GR"/>
              <a:t>Πολύ προσανατολισμένος στους ανθρώπους. ενθαρρυντικό</a:t>
            </a:r>
          </a:p>
          <a:p>
            <a:pPr eaLnBrk="1" hangingPunct="1"/>
            <a:r>
              <a:rPr lang="el" altLang="el-GR"/>
              <a:t>Οργανώνεται γύρω από τους ανθρώπους</a:t>
            </a:r>
          </a:p>
          <a:p>
            <a:pPr eaLnBrk="1" hangingPunct="1"/>
            <a:r>
              <a:rPr lang="el" altLang="el-GR"/>
              <a:t>Μπορεί να είναι πατερναλιστικό</a:t>
            </a:r>
          </a:p>
          <a:p>
            <a:pPr eaLnBrk="1" hangingPunct="1"/>
            <a:r>
              <a:rPr lang="el" altLang="el-GR"/>
              <a:t>Ατμόσφαιρα "Country Club": μη ανταγωνιστική</a:t>
            </a:r>
          </a:p>
          <a:p>
            <a:pPr eaLnBrk="1" hangingPunct="1"/>
            <a:r>
              <a:rPr lang="el" altLang="el-GR"/>
              <a:t>Πλεονεκτήματα;</a:t>
            </a:r>
          </a:p>
          <a:p>
            <a:pPr eaLnBrk="1" hangingPunct="1"/>
            <a:r>
              <a:rPr lang="el" altLang="el-GR"/>
              <a:t>Μειονεκτήματα;</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1392256" presetClass="entr" presetSubtype="143364096" fill="hold" grpId="0" nodeType="clickEffect">
                                  <p:stCondLst>
                                    <p:cond delay="0"/>
                                  </p:stCondLst>
                                  <p:childTnLst>
                                    <p:set>
                                      <p:cBhvr>
                                        <p:cTn id="6"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1392256" presetClass="entr" presetSubtype="143364096" fill="hold" grpId="0" nodeType="clickEffect">
                                  <p:stCondLst>
                                    <p:cond delay="0"/>
                                  </p:stCondLst>
                                  <p:childTnLst>
                                    <p:set>
                                      <p:cBhvr>
                                        <p:cTn id="10"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11392256" presetClass="entr" presetSubtype="143364096" fill="hold" grpId="0" nodeType="clickEffect">
                                  <p:stCondLst>
                                    <p:cond delay="0"/>
                                  </p:stCondLst>
                                  <p:childTnLst>
                                    <p:set>
                                      <p:cBhvr>
                                        <p:cTn id="14" dur="1" fill="hold">
                                          <p:stCondLst>
                                            <p:cond delay="499"/>
                                          </p:stCondLst>
                                        </p:cTn>
                                        <p:tgtEl>
                                          <p:spTgt spid="204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11392256" presetClass="entr" presetSubtype="143364096" fill="hold" grpId="0" nodeType="clickEffect">
                                  <p:stCondLst>
                                    <p:cond delay="0"/>
                                  </p:stCondLst>
                                  <p:childTnLst>
                                    <p:set>
                                      <p:cBhvr>
                                        <p:cTn id="18" dur="1" fill="hold">
                                          <p:stCondLst>
                                            <p:cond delay="499"/>
                                          </p:stCondLst>
                                        </p:cTn>
                                        <p:tgtEl>
                                          <p:spTgt spid="2048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11392256" presetClass="entr" presetSubtype="143364096" fill="hold" grpId="0" nodeType="clickEffect">
                                  <p:stCondLst>
                                    <p:cond delay="0"/>
                                  </p:stCondLst>
                                  <p:childTnLst>
                                    <p:set>
                                      <p:cBhvr>
                                        <p:cTn id="22" dur="1" fill="hold">
                                          <p:stCondLst>
                                            <p:cond delay="499"/>
                                          </p:stCondLst>
                                        </p:cTn>
                                        <p:tgtEl>
                                          <p:spTgt spid="2048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11392256" presetClass="entr" presetSubtype="143364096" fill="hold" grpId="0" nodeType="clickEffect">
                                  <p:stCondLst>
                                    <p:cond delay="0"/>
                                  </p:stCondLst>
                                  <p:childTnLst>
                                    <p:set>
                                      <p:cBhvr>
                                        <p:cTn id="26" dur="1" fill="hold">
                                          <p:stCondLst>
                                            <p:cond delay="499"/>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7D26AB0-F5B1-3D18-A1C0-FB07F0E2EE4A}"/>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l" altLang="el-GR"/>
              <a:t>Θεωρία «Ζ»: Αρχηγός ομάδας</a:t>
            </a:r>
          </a:p>
        </p:txBody>
      </p:sp>
      <p:sp>
        <p:nvSpPr>
          <p:cNvPr id="21507" name="Rectangle 3">
            <a:extLst>
              <a:ext uri="{FF2B5EF4-FFF2-40B4-BE49-F238E27FC236}">
                <a16:creationId xmlns:a16="http://schemas.microsoft.com/office/drawing/2014/main" id="{0D372C45-8B0A-10B6-8C99-31738CE4A18F}"/>
              </a:ext>
            </a:extLst>
          </p:cNvPr>
          <p:cNvSpPr>
            <a:spLocks noGrp="1" noChangeArrowheads="1"/>
          </p:cNvSpPr>
          <p:nvPr>
            <p:ph idx="1"/>
          </p:nvPr>
        </p:nvSpPr>
        <p:spPr>
          <a:xfrm>
            <a:off x="4160520" y="2560320"/>
            <a:ext cx="7909560" cy="4533900"/>
          </a:xfrm>
        </p:spPr>
        <p:txBody>
          <a:bodyPr>
            <a:normAutofit fontScale="85000" lnSpcReduction="20000"/>
          </a:bodyPr>
          <a:lstStyle/>
          <a:p>
            <a:pPr eaLnBrk="1" hangingPunct="1">
              <a:buFont typeface="Wingdings" panose="05000000000000000000" pitchFamily="2" charset="2"/>
              <a:buNone/>
            </a:pPr>
            <a:endParaRPr lang="en-US" altLang="el-GR"/>
          </a:p>
          <a:p>
            <a:pPr eaLnBrk="1" hangingPunct="1"/>
            <a:r>
              <a:rPr lang="el" altLang="el-GR"/>
              <a:t>Εξισορροπεί θέματα παραγωγής και ανθρώπων</a:t>
            </a:r>
          </a:p>
          <a:p>
            <a:pPr eaLnBrk="1" hangingPunct="1"/>
            <a:r>
              <a:rPr lang="el" altLang="el-GR"/>
              <a:t>Δημιουργεί μια ομάδα εργασίας εργαζομένων</a:t>
            </a:r>
          </a:p>
          <a:p>
            <a:pPr eaLnBrk="1" hangingPunct="1"/>
            <a:r>
              <a:rPr lang="el" altLang="el-GR"/>
              <a:t>Ομαδική προσέγγιση: </a:t>
            </a:r>
            <a:r>
              <a:rPr lang="el" altLang="el-GR" i="1"/>
              <a:t>περιλαμβάνει</a:t>
            </a:r>
            <a:r>
              <a:rPr lang="el" altLang="el-GR"/>
              <a:t> υφισταμένους</a:t>
            </a:r>
          </a:p>
          <a:p>
            <a:pPr eaLnBrk="1" hangingPunct="1"/>
            <a:r>
              <a:rPr lang="el" altLang="el-GR"/>
              <a:t>Η οργάνωση είναι ένα </a:t>
            </a:r>
            <a:r>
              <a:rPr lang="el" altLang="el-GR" i="1"/>
              <a:t>όχημα</a:t>
            </a:r>
            <a:r>
              <a:rPr lang="el" altLang="el-GR"/>
              <a:t> για την εκτέλεση σχεδίων</a:t>
            </a:r>
          </a:p>
          <a:p>
            <a:pPr eaLnBrk="1" hangingPunct="1"/>
            <a:r>
              <a:rPr lang="el" altLang="el-GR"/>
              <a:t>Πλεονεκτήματα;</a:t>
            </a:r>
          </a:p>
          <a:p>
            <a:pPr eaLnBrk="1" hangingPunct="1"/>
            <a:r>
              <a:rPr lang="el" altLang="el-GR"/>
              <a:t>Μειονεκτήματα;</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diamond(out)">
                                      <p:cBhvr>
                                        <p:cTn id="7" dur="500"/>
                                        <p:tgtEl>
                                          <p:spTgt spid="2150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diamond(out)">
                                      <p:cBhvr>
                                        <p:cTn id="12" dur="500"/>
                                        <p:tgtEl>
                                          <p:spTgt spid="2150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diamond(out)">
                                      <p:cBhvr>
                                        <p:cTn id="17" dur="500"/>
                                        <p:tgtEl>
                                          <p:spTgt spid="2150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diamond(out)">
                                      <p:cBhvr>
                                        <p:cTn id="22" dur="500"/>
                                        <p:tgtEl>
                                          <p:spTgt spid="215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diamond(out)">
                                      <p:cBhvr>
                                        <p:cTn id="27" dur="500"/>
                                        <p:tgtEl>
                                          <p:spTgt spid="2150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grpId="0"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diamond(out)">
                                      <p:cBhvr>
                                        <p:cTn id="32"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16000" r="-16000"/>
          </a:stretch>
        </a:blipFill>
        <a:effectLst/>
      </p:bgPr>
    </p:bg>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el"/>
              <a:t>Πώς θα τα περιγράφατε αυτά;</a:t>
            </a:r>
          </a:p>
        </p:txBody>
      </p:sp>
      <p:pic>
        <p:nvPicPr>
          <p:cNvPr id="1026" name="Picture 2" descr="Αποτέλεσμα εικόνας για τον Alex Ferguson">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2092469"/>
            <a:ext cx="5286894" cy="3524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Αποτέλεσμα εικόνας για phil jackson">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09619" y="2452145"/>
            <a:ext cx="3937511" cy="45937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C74AB8-DF7B-DFA3-89A9-73D941F58D0D}"/>
              </a:ext>
            </a:extLst>
          </p:cNvPr>
          <p:cNvPicPr>
            <a:picLocks noChangeAspect="1"/>
          </p:cNvPicPr>
          <p:nvPr/>
        </p:nvPicPr>
        <p:blipFill>
          <a:blip r:embed="rId8"/>
          <a:stretch>
            <a:fillRect/>
          </a:stretch>
        </p:blipFill>
        <p:spPr>
          <a:xfrm>
            <a:off x="10742101" y="3101037"/>
            <a:ext cx="3354706" cy="5032058"/>
          </a:xfrm>
          <a:prstGeom prst="rect">
            <a:avLst/>
          </a:prstGeom>
        </p:spPr>
      </p:pic>
      <p:grpSp>
        <p:nvGrpSpPr>
          <p:cNvPr id="2" name="Group 1">
            <a:extLst>
              <a:ext uri="{FF2B5EF4-FFF2-40B4-BE49-F238E27FC236}">
                <a16:creationId xmlns:a16="http://schemas.microsoft.com/office/drawing/2014/main" id="{05BC23F8-3BE6-848E-4B52-3CFD4A5736A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ECE9D096-CFAC-4D2A-D41E-22F275A5EED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4DD1B7C-396A-26DD-66D6-0E6077BF7C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5619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a14="http://schemas.microsoft.com/office/drawing/2010/main"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7EA1015-1E09-412C-3C20-6A8C0F90C5DF}"/>
              </a:ext>
            </a:extLst>
          </p:cNvPr>
          <p:cNvSpPr>
            <a:spLocks noGrp="1" noChangeArrowheads="1"/>
          </p:cNvSpPr>
          <p:nvPr>
            <p:ph type="title"/>
          </p:nvPr>
        </p:nvSpPr>
        <p:spPr>
          <a:xfrm>
            <a:off x="3613786" y="417866"/>
            <a:ext cx="7907654" cy="1109513"/>
          </a:xfrm>
        </p:spPr>
        <p:txBody>
          <a:bodyPr/>
          <a:lstStyle/>
          <a:p>
            <a:pPr eaLnBrk="1" hangingPunct="1"/>
            <a:r>
              <a:rPr lang="el" altLang="el-GR"/>
              <a:t>Αποτελέσματα στυλ ηγεσίας</a:t>
            </a:r>
          </a:p>
        </p:txBody>
      </p:sp>
      <p:sp>
        <p:nvSpPr>
          <p:cNvPr id="19459" name="Rectangle 3">
            <a:extLst>
              <a:ext uri="{FF2B5EF4-FFF2-40B4-BE49-F238E27FC236}">
                <a16:creationId xmlns:a16="http://schemas.microsoft.com/office/drawing/2014/main" id="{1B0C6FC9-817D-A386-FDE7-C5EFE4FFA08F}"/>
              </a:ext>
            </a:extLst>
          </p:cNvPr>
          <p:cNvSpPr>
            <a:spLocks noGrp="1" noChangeArrowheads="1"/>
          </p:cNvSpPr>
          <p:nvPr>
            <p:ph idx="1"/>
          </p:nvPr>
        </p:nvSpPr>
        <p:spPr>
          <a:xfrm>
            <a:off x="729618" y="1858178"/>
            <a:ext cx="9732644" cy="5669280"/>
          </a:xfrm>
        </p:spPr>
        <p:txBody>
          <a:bodyPr/>
          <a:lstStyle/>
          <a:p>
            <a:pPr marL="731520" indent="-731520">
              <a:buFont typeface="Times" panose="02020603050405020304" pitchFamily="18" charset="0"/>
              <a:buAutoNum type="arabicPeriod"/>
            </a:pPr>
            <a:r>
              <a:rPr lang="el" altLang="el-GR"/>
              <a:t>Θεωρία L: «έλλειψη διαχείρισης»</a:t>
            </a:r>
          </a:p>
          <a:p>
            <a:pPr marL="1188720" lvl="1" indent="-640080">
              <a:buFont typeface="Wingdings" panose="05000000000000000000" pitchFamily="2" charset="2"/>
              <a:buChar char="§"/>
            </a:pPr>
            <a:r>
              <a:rPr lang="el" altLang="el-GR"/>
              <a:t>Πολύ χαμηλή παραγωγικότητα</a:t>
            </a:r>
          </a:p>
          <a:p>
            <a:pPr marL="731520" indent="-731520">
              <a:buFont typeface="Times" panose="02020603050405020304" pitchFamily="18" charset="0"/>
              <a:buAutoNum type="arabicPeriod"/>
            </a:pPr>
            <a:r>
              <a:rPr lang="el" altLang="el-GR"/>
              <a:t>Θεωρία Χ: "ο δρόμος μου ή ο αυτοκινητόδρομος"</a:t>
            </a:r>
          </a:p>
          <a:p>
            <a:pPr marL="1188720" lvl="1" indent="-640080">
              <a:buFont typeface="Wingdings" panose="05000000000000000000" pitchFamily="2" charset="2"/>
              <a:buChar char="§"/>
            </a:pPr>
            <a:r>
              <a:rPr lang="el" altLang="el-GR"/>
              <a:t>Εργασιακό άγχος; χαμηλή ικανοποίηση? Έντυπο Σωματείων</a:t>
            </a:r>
          </a:p>
          <a:p>
            <a:pPr marL="731520" indent="-731520">
              <a:buFont typeface="Times" panose="02020603050405020304" pitchFamily="18" charset="0"/>
              <a:buAutoNum type="arabicPeriod"/>
            </a:pPr>
            <a:r>
              <a:rPr lang="el" altLang="el-GR"/>
              <a:t>Θεωρία Υ: "country club"</a:t>
            </a:r>
          </a:p>
          <a:p>
            <a:pPr marL="1188720" lvl="1" indent="-640080">
              <a:buFont typeface="Wingdings" panose="05000000000000000000" pitchFamily="2" charset="2"/>
              <a:buChar char="§"/>
            </a:pPr>
            <a:r>
              <a:rPr lang="el" altLang="el-GR"/>
              <a:t>Χαμηλό επίτευγμα. καλοί άνθρωποι φεύγουν</a:t>
            </a:r>
          </a:p>
          <a:p>
            <a:pPr marL="731520" indent="-731520">
              <a:buFont typeface="Times" panose="02020603050405020304" pitchFamily="18" charset="0"/>
              <a:buAutoNum type="arabicPeriod"/>
            </a:pPr>
            <a:r>
              <a:rPr lang="el" altLang="el-GR"/>
              <a:t>Θεωρία Ζ: «καλός μάνατζερ»</a:t>
            </a:r>
          </a:p>
          <a:p>
            <a:pPr marL="1188720" lvl="1" indent="-640080">
              <a:buFont typeface="Wingdings" panose="05000000000000000000" pitchFamily="2" charset="2"/>
              <a:buChar char="§"/>
            </a:pPr>
            <a:r>
              <a:rPr lang="el" altLang="el-GR"/>
              <a:t>Υψηλή παραγωγικότητα, συνεργασία, χαμηλός κύκλος εργασιών, δέσμευση εργαζομένων</a:t>
            </a:r>
          </a:p>
        </p:txBody>
      </p:sp>
      <p:pic>
        <p:nvPicPr>
          <p:cNvPr id="16" name="Picture 15">
            <a:extLst>
              <a:ext uri="{FF2B5EF4-FFF2-40B4-BE49-F238E27FC236}">
                <a16:creationId xmlns:a16="http://schemas.microsoft.com/office/drawing/2014/main" id="{C0FAC1FE-E564-FF55-A982-32AE02CD1D6E}"/>
              </a:ext>
            </a:extLst>
          </p:cNvPr>
          <p:cNvPicPr>
            <a:picLocks noChangeAspect="1"/>
          </p:cNvPicPr>
          <p:nvPr/>
        </p:nvPicPr>
        <p:blipFill>
          <a:blip r:embed="rId2"/>
          <a:stretch>
            <a:fillRect/>
          </a:stretch>
        </p:blipFill>
        <p:spPr>
          <a:xfrm>
            <a:off x="9642126" y="1978449"/>
            <a:ext cx="4541184" cy="43929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3376384" presetClass="entr" presetSubtype="143366096"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par>
                                <p:cTn id="7" presetID="143376384" presetClass="entr" presetSubtype="143366096" fill="hold" grpId="0" nodeType="withEffect">
                                  <p:stCondLst>
                                    <p:cond delay="0"/>
                                  </p:stCondLst>
                                  <p:childTnLst>
                                    <p:set>
                                      <p:cBhvr>
                                        <p:cTn id="8"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43376384" presetClass="entr" presetSubtype="143366096" fill="hold" grpId="0" nodeType="clickEffect">
                                  <p:stCondLst>
                                    <p:cond delay="0"/>
                                  </p:stCondLst>
                                  <p:childTnLst>
                                    <p:set>
                                      <p:cBhvr>
                                        <p:cTn id="12" dur="1" fill="hold">
                                          <p:stCondLst>
                                            <p:cond delay="499"/>
                                          </p:stCondLst>
                                        </p:cTn>
                                        <p:tgtEl>
                                          <p:spTgt spid="19459">
                                            <p:txEl>
                                              <p:pRg st="2" end="2"/>
                                            </p:txEl>
                                          </p:spTgt>
                                        </p:tgtEl>
                                        <p:attrNameLst>
                                          <p:attrName>style.visibility</p:attrName>
                                        </p:attrNameLst>
                                      </p:cBhvr>
                                      <p:to>
                                        <p:strVal val="visible"/>
                                      </p:to>
                                    </p:set>
                                  </p:childTnLst>
                                </p:cTn>
                              </p:par>
                              <p:par>
                                <p:cTn id="13" presetID="143376384" presetClass="entr" presetSubtype="143366096" fill="hold" grpId="0" nodeType="withEffect">
                                  <p:stCondLst>
                                    <p:cond delay="0"/>
                                  </p:stCondLst>
                                  <p:childTnLst>
                                    <p:set>
                                      <p:cBhvr>
                                        <p:cTn id="14" dur="1" fill="hold">
                                          <p:stCondLst>
                                            <p:cond delay="499"/>
                                          </p:stCondLst>
                                        </p:cTn>
                                        <p:tgtEl>
                                          <p:spTgt spid="194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43376384" presetClass="entr" presetSubtype="143366096" fill="hold" grpId="0" nodeType="clickEffect">
                                  <p:stCondLst>
                                    <p:cond delay="0"/>
                                  </p:stCondLst>
                                  <p:childTnLst>
                                    <p:set>
                                      <p:cBhvr>
                                        <p:cTn id="18" dur="1" fill="hold">
                                          <p:stCondLst>
                                            <p:cond delay="499"/>
                                          </p:stCondLst>
                                        </p:cTn>
                                        <p:tgtEl>
                                          <p:spTgt spid="19459">
                                            <p:txEl>
                                              <p:pRg st="4" end="4"/>
                                            </p:txEl>
                                          </p:spTgt>
                                        </p:tgtEl>
                                        <p:attrNameLst>
                                          <p:attrName>style.visibility</p:attrName>
                                        </p:attrNameLst>
                                      </p:cBhvr>
                                      <p:to>
                                        <p:strVal val="visible"/>
                                      </p:to>
                                    </p:set>
                                  </p:childTnLst>
                                </p:cTn>
                              </p:par>
                              <p:par>
                                <p:cTn id="19" presetID="143376384" presetClass="entr" presetSubtype="143366096" fill="hold" grpId="0" nodeType="withEffect">
                                  <p:stCondLst>
                                    <p:cond delay="0"/>
                                  </p:stCondLst>
                                  <p:childTnLst>
                                    <p:set>
                                      <p:cBhvr>
                                        <p:cTn id="20" dur="1" fill="hold">
                                          <p:stCondLst>
                                            <p:cond delay="499"/>
                                          </p:stCondLst>
                                        </p:cTn>
                                        <p:tgtEl>
                                          <p:spTgt spid="1945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43376384" presetClass="entr" presetSubtype="143366096" fill="hold" grpId="0" nodeType="clickEffect">
                                  <p:stCondLst>
                                    <p:cond delay="0"/>
                                  </p:stCondLst>
                                  <p:childTnLst>
                                    <p:set>
                                      <p:cBhvr>
                                        <p:cTn id="24" dur="1" fill="hold">
                                          <p:stCondLst>
                                            <p:cond delay="499"/>
                                          </p:stCondLst>
                                        </p:cTn>
                                        <p:tgtEl>
                                          <p:spTgt spid="19459">
                                            <p:txEl>
                                              <p:pRg st="6" end="6"/>
                                            </p:txEl>
                                          </p:spTgt>
                                        </p:tgtEl>
                                        <p:attrNameLst>
                                          <p:attrName>style.visibility</p:attrName>
                                        </p:attrNameLst>
                                      </p:cBhvr>
                                      <p:to>
                                        <p:strVal val="visible"/>
                                      </p:to>
                                    </p:set>
                                  </p:childTnLst>
                                </p:cTn>
                              </p:par>
                              <p:par>
                                <p:cTn id="25" presetID="143376384" presetClass="entr" presetSubtype="143366096" fill="hold" grpId="0" nodeType="withEffect">
                                  <p:stCondLst>
                                    <p:cond delay="0"/>
                                  </p:stCondLst>
                                  <p:childTnLst>
                                    <p:set>
                                      <p:cBhvr>
                                        <p:cTn id="26" dur="1" fill="hold">
                                          <p:stCondLst>
                                            <p:cond delay="499"/>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B842B7E-FE1D-0A60-AAD6-1392F9C05300}"/>
              </a:ext>
            </a:extLst>
          </p:cNvPr>
          <p:cNvSpPr>
            <a:spLocks noGrp="1" noChangeArrowheads="1"/>
          </p:cNvSpPr>
          <p:nvPr>
            <p:ph type="title"/>
          </p:nvPr>
        </p:nvSpPr>
        <p:spPr>
          <a:xfrm>
            <a:off x="4162426" y="748666"/>
            <a:ext cx="7907654" cy="1537334"/>
          </a:xfrm>
        </p:spPr>
        <p:txBody>
          <a:bodyPr/>
          <a:lstStyle/>
          <a:p>
            <a:pPr eaLnBrk="1" hangingPunct="1"/>
            <a:r>
              <a:rPr lang="el" altLang="el-GR"/>
              <a:t>Προέλευση της ηγεσίας</a:t>
            </a:r>
          </a:p>
        </p:txBody>
      </p:sp>
      <p:sp>
        <p:nvSpPr>
          <p:cNvPr id="22531" name="Rectangle 3">
            <a:extLst>
              <a:ext uri="{FF2B5EF4-FFF2-40B4-BE49-F238E27FC236}">
                <a16:creationId xmlns:a16="http://schemas.microsoft.com/office/drawing/2014/main" id="{77178D53-B29C-906B-75B1-E9D1C9F8B0D9}"/>
              </a:ext>
            </a:extLst>
          </p:cNvPr>
          <p:cNvSpPr>
            <a:spLocks noGrp="1" noChangeArrowheads="1"/>
          </p:cNvSpPr>
          <p:nvPr>
            <p:ph idx="1"/>
          </p:nvPr>
        </p:nvSpPr>
        <p:spPr>
          <a:xfrm>
            <a:off x="2651760" y="3017520"/>
            <a:ext cx="9732646" cy="3108960"/>
          </a:xfrm>
        </p:spPr>
        <p:txBody>
          <a:bodyPr/>
          <a:lstStyle/>
          <a:p>
            <a:pPr eaLnBrk="1" hangingPunct="1">
              <a:buFont typeface="Wingdings" panose="05000000000000000000" pitchFamily="2" charset="2"/>
              <a:buNone/>
            </a:pPr>
            <a:endParaRPr lang="en-US" altLang="el-GR"/>
          </a:p>
          <a:p>
            <a:pPr lvl="1" eaLnBrk="1" hangingPunct="1"/>
            <a:r>
              <a:rPr lang="el" altLang="el-GR"/>
              <a:t>ΚΑΙ ΤΑ ΔΥΟ. Απόδειξη ότι τόσο η εγγενής προσωπικότητα όσο και το περιβάλλον είναι παράγοντες</a:t>
            </a:r>
          </a:p>
          <a:p>
            <a:pPr lvl="1" eaLnBrk="1" hangingPunct="1">
              <a:buFont typeface="Wingdings" panose="05000000000000000000" pitchFamily="2" charset="2"/>
              <a:buNone/>
            </a:pPr>
            <a:endParaRPr lang="en-US" altLang="el-GR"/>
          </a:p>
        </p:txBody>
      </p:sp>
      <p:sp>
        <p:nvSpPr>
          <p:cNvPr id="70660" name="Text Box 5">
            <a:extLst>
              <a:ext uri="{FF2B5EF4-FFF2-40B4-BE49-F238E27FC236}">
                <a16:creationId xmlns:a16="http://schemas.microsoft.com/office/drawing/2014/main" id="{CF676BF2-D1EB-17F2-3A0E-8A7FA21EA033}"/>
              </a:ext>
            </a:extLst>
          </p:cNvPr>
          <p:cNvSpPr txBox="1">
            <a:spLocks noChangeArrowheads="1"/>
          </p:cNvSpPr>
          <p:nvPr/>
        </p:nvSpPr>
        <p:spPr bwMode="auto">
          <a:xfrm>
            <a:off x="2834642" y="2286000"/>
            <a:ext cx="6042039"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l" altLang="el-GR" sz="3840">
                <a:solidFill>
                  <a:prstClr val="black"/>
                </a:solidFill>
                <a:latin typeface="Helvetica" panose="020B0604020202020204" pitchFamily="34" charset="0"/>
              </a:rPr>
              <a:t>Οι ηγέτες γεννιούνται ή γίνονται;</a:t>
            </a:r>
          </a:p>
        </p:txBody>
      </p:sp>
      <p:sp>
        <p:nvSpPr>
          <p:cNvPr id="22534" name="Text Box 6">
            <a:extLst>
              <a:ext uri="{FF2B5EF4-FFF2-40B4-BE49-F238E27FC236}">
                <a16:creationId xmlns:a16="http://schemas.microsoft.com/office/drawing/2014/main" id="{CD81727F-23CA-4E21-767F-31A40840D2BD}"/>
              </a:ext>
            </a:extLst>
          </p:cNvPr>
          <p:cNvSpPr txBox="1">
            <a:spLocks noChangeArrowheads="1"/>
          </p:cNvSpPr>
          <p:nvPr/>
        </p:nvSpPr>
        <p:spPr bwMode="auto">
          <a:xfrm>
            <a:off x="2998470" y="6307456"/>
            <a:ext cx="8015336" cy="95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lnSpc>
                <a:spcPct val="90000"/>
              </a:lnSpc>
              <a:spcBef>
                <a:spcPct val="20000"/>
              </a:spcBef>
              <a:buClr>
                <a:srgbClr val="96607D"/>
              </a:buClr>
              <a:buSzPct val="75000"/>
              <a:buFont typeface="Wingdings" panose="05000000000000000000" pitchFamily="2" charset="2"/>
              <a:buChar char="n"/>
            </a:pPr>
            <a:r>
              <a:rPr lang="el" altLang="el-GR" sz="3840">
                <a:solidFill>
                  <a:prstClr val="black"/>
                </a:solidFill>
                <a:latin typeface="Helvetica" panose="020B0604020202020204" pitchFamily="34" charset="0"/>
              </a:rPr>
              <a:t>Τι είδους ηγέτης θα ήσασταν;</a:t>
            </a:r>
          </a:p>
          <a:p>
            <a:pPr defTabSz="1097280">
              <a:spcBef>
                <a:spcPct val="0"/>
              </a:spcBef>
              <a:buClrTx/>
              <a:buNone/>
            </a:pPr>
            <a:endParaRPr lang="en-US" altLang="el-GR" sz="2160">
              <a:solidFill>
                <a:prstClr val="black"/>
              </a:solidFill>
              <a:latin typeface="Times"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diamond(out)">
                                      <p:cBhvr>
                                        <p:cTn id="7" dur="500"/>
                                        <p:tgtEl>
                                          <p:spTgt spid="2253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3376768" presetClass="entr" presetSubtype="143368016" fill="hold" grpId="0" nodeType="clickEffect">
                                  <p:stCondLst>
                                    <p:cond delay="0"/>
                                  </p:stCondLst>
                                  <p:childTnLst>
                                    <p:set>
                                      <p:cBhvr>
                                        <p:cTn id="11" dur="1" fill="hold">
                                          <p:stCondLst>
                                            <p:cond delay="499"/>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P spid="2253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Στυλ ηγεσίας</a:t>
            </a:r>
            <a:endParaRPr lang="en-GB"/>
          </a:p>
        </p:txBody>
      </p:sp>
      <p:sp>
        <p:nvSpPr>
          <p:cNvPr id="3" name="Plassholder for innhold 2"/>
          <p:cNvSpPr>
            <a:spLocks noGrp="1"/>
          </p:cNvSpPr>
          <p:nvPr>
            <p:ph idx="1"/>
          </p:nvPr>
        </p:nvSpPr>
        <p:spPr>
          <a:xfrm>
            <a:off x="1005840" y="2190750"/>
            <a:ext cx="5934100" cy="5221606"/>
          </a:xfrm>
        </p:spPr>
        <p:txBody>
          <a:bodyPr>
            <a:normAutofit fontScale="92500"/>
          </a:bodyPr>
          <a:lstStyle/>
          <a:p>
            <a:r>
              <a:rPr lang="el" err="1"/>
              <a:t>Walumbwa &amp; Schaubroeck 2009</a:t>
            </a:r>
          </a:p>
          <a:p>
            <a:pPr lvl="1"/>
            <a:r>
              <a:rPr lang="el" err="1"/>
              <a:t>Ηθική Ηγεσία</a:t>
            </a:r>
            <a:endParaRPr lang="nb-NO"/>
          </a:p>
          <a:p>
            <a:pPr lvl="2"/>
            <a:r>
              <a:rPr lang="el"/>
              <a:t>Παρέχετε στους οπαδούς φωνή</a:t>
            </a:r>
          </a:p>
          <a:p>
            <a:pPr lvl="2"/>
            <a:r>
              <a:rPr lang="el"/>
              <a:t>Μιλήστε δημόσια ενάντια σε ακατάλληλες οργανωτικές συμπεριφορές </a:t>
            </a:r>
          </a:p>
          <a:p>
            <a:pPr lvl="2"/>
            <a:r>
              <a:rPr lang="el"/>
              <a:t>Κάνε το σωστό</a:t>
            </a:r>
          </a:p>
          <a:p>
            <a:pPr lvl="2"/>
            <a:r>
              <a:rPr lang="el"/>
              <a:t>να μεταδίδουν υψηλά ηθικά πρότυπα</a:t>
            </a:r>
          </a:p>
          <a:p>
            <a:pPr lvl="2"/>
            <a:r>
              <a:rPr lang="el"/>
              <a:t>ενθαρρύνουν τη διατύπωση απόψεων και προτάσεων για ηθικά ζητήματα και άλλες διαδικασίες που σχετίζονται με την εργασία</a:t>
            </a:r>
          </a:p>
        </p:txBody>
      </p:sp>
      <p:pic>
        <p:nvPicPr>
          <p:cNvPr id="5" name="Bilde 4"/>
          <p:cNvPicPr>
            <a:picLocks noChangeAspect="1"/>
          </p:cNvPicPr>
          <p:nvPr/>
        </p:nvPicPr>
        <p:blipFill>
          <a:blip r:embed="rId2"/>
          <a:stretch>
            <a:fillRect/>
          </a:stretch>
        </p:blipFill>
        <p:spPr>
          <a:xfrm>
            <a:off x="7058025" y="2345017"/>
            <a:ext cx="7710628" cy="4295664"/>
          </a:xfrm>
          <a:prstGeom prst="rect">
            <a:avLst/>
          </a:prstGeom>
        </p:spPr>
      </p:pic>
    </p:spTree>
    <p:extLst>
      <p:ext uri="{BB962C8B-B14F-4D97-AF65-F5344CB8AC3E}">
        <p14:creationId xmlns:p14="http://schemas.microsoft.com/office/powerpoint/2010/main" val="330443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5554" y="1286435"/>
            <a:ext cx="10327061" cy="2282342"/>
          </a:xfrm>
          <a:prstGeom prst="rect">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74320" defTabSz="1097280">
              <a:lnSpc>
                <a:spcPts val="3720"/>
              </a:lnSpc>
              <a:defRPr/>
            </a:pPr>
            <a:r>
              <a:rPr lang="el" sz="2640" b="1">
                <a:solidFill>
                  <a:srgbClr val="2D637E"/>
                </a:solidFill>
                <a:latin typeface="Aptos" panose="02110004020202020204"/>
                <a:ea typeface="ＭＳ Ｐゴシック" pitchFamily="34" charset="-128"/>
              </a:rPr>
              <a:t>Είμαστε και σύμβουλοι εικόνας και προστάτες </a:t>
            </a:r>
          </a:p>
        </p:txBody>
      </p:sp>
      <p:sp>
        <p:nvSpPr>
          <p:cNvPr id="107530" name="Rectangle 13"/>
          <p:cNvSpPr>
            <a:spLocks noChangeArrowheads="1"/>
          </p:cNvSpPr>
          <p:nvPr/>
        </p:nvSpPr>
        <p:spPr bwMode="auto">
          <a:xfrm>
            <a:off x="655554" y="3568778"/>
            <a:ext cx="9740266" cy="461665"/>
          </a:xfrm>
          <a:prstGeom prst="rect">
            <a:avLst/>
          </a:prstGeom>
          <a:noFill/>
          <a:ln w="9525">
            <a:noFill/>
            <a:miter lim="800000"/>
            <a:headEnd/>
            <a:tailEnd/>
          </a:ln>
        </p:spPr>
        <p:txBody>
          <a:bodyPr>
            <a:spAutoFit/>
          </a:bodyPr>
          <a:lstStyle/>
          <a:p>
            <a:pPr defTabSz="1097280"/>
            <a:r>
              <a:rPr lang="el" sz="2400" b="1">
                <a:solidFill>
                  <a:srgbClr val="000000"/>
                </a:solidFill>
                <a:latin typeface="Aptos" panose="02110004020202020204"/>
              </a:rPr>
              <a:t>Για να προστατέψετε την εικόνα κάποιου, αν δεν θέλετε να κοιτάξετε:</a:t>
            </a:r>
          </a:p>
        </p:txBody>
      </p:sp>
      <p:sp>
        <p:nvSpPr>
          <p:cNvPr id="19" name="Right Arrow 18"/>
          <p:cNvSpPr/>
          <p:nvPr/>
        </p:nvSpPr>
        <p:spPr>
          <a:xfrm>
            <a:off x="773666" y="4032664"/>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l" sz="2160">
                <a:solidFill>
                  <a:srgbClr val="000000"/>
                </a:solidFill>
                <a:latin typeface="Aptos" panose="02110004020202020204"/>
                <a:ea typeface="ＭＳ Ｐゴシック" pitchFamily="34" charset="-128"/>
              </a:rPr>
              <a:t>ΗΛΊΘΙΟΣ</a:t>
            </a:r>
          </a:p>
        </p:txBody>
      </p:sp>
      <p:sp>
        <p:nvSpPr>
          <p:cNvPr id="20" name="Right Arrow 19"/>
          <p:cNvSpPr/>
          <p:nvPr/>
        </p:nvSpPr>
        <p:spPr>
          <a:xfrm>
            <a:off x="773666" y="4806728"/>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l" sz="2160">
                <a:solidFill>
                  <a:srgbClr val="000000"/>
                </a:solidFill>
                <a:latin typeface="Aptos" panose="02110004020202020204"/>
                <a:ea typeface="ＭＳ Ｐゴシック" pitchFamily="34" charset="-128"/>
              </a:rPr>
              <a:t>ΑΝΊΚΑΝΟΣ</a:t>
            </a:r>
          </a:p>
        </p:txBody>
      </p:sp>
      <p:sp>
        <p:nvSpPr>
          <p:cNvPr id="21" name="Right Arrow 20"/>
          <p:cNvSpPr/>
          <p:nvPr/>
        </p:nvSpPr>
        <p:spPr>
          <a:xfrm>
            <a:off x="773666" y="5580793"/>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l" sz="2160">
                <a:solidFill>
                  <a:srgbClr val="000000"/>
                </a:solidFill>
                <a:latin typeface="Aptos" panose="02110004020202020204"/>
                <a:ea typeface="ＭＳ Ｐゴシック" pitchFamily="34" charset="-128"/>
              </a:rPr>
              <a:t>ΑΡΝΗΤΙΚΟ</a:t>
            </a:r>
          </a:p>
        </p:txBody>
      </p:sp>
      <p:sp>
        <p:nvSpPr>
          <p:cNvPr id="22" name="Right Arrow 21"/>
          <p:cNvSpPr/>
          <p:nvPr/>
        </p:nvSpPr>
        <p:spPr>
          <a:xfrm>
            <a:off x="769856" y="6354859"/>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l" sz="2160">
                <a:solidFill>
                  <a:srgbClr val="000000"/>
                </a:solidFill>
                <a:latin typeface="Aptos" panose="02110004020202020204"/>
                <a:ea typeface="ＭＳ Ｐゴシック" pitchFamily="34" charset="-128"/>
              </a:rPr>
              <a:t>ΑΝΑΤΡΕΠΤΙΚΌ</a:t>
            </a:r>
          </a:p>
        </p:txBody>
      </p:sp>
      <p:sp>
        <p:nvSpPr>
          <p:cNvPr id="23" name="Rectangle 22"/>
          <p:cNvSpPr/>
          <p:nvPr/>
        </p:nvSpPr>
        <p:spPr>
          <a:xfrm>
            <a:off x="5240890" y="4115534"/>
            <a:ext cx="5537834" cy="657224"/>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l" sz="2160" b="1">
                <a:solidFill>
                  <a:srgbClr val="000000"/>
                </a:solidFill>
                <a:latin typeface="Aptos" panose="02110004020202020204"/>
                <a:ea typeface="ＭＳ Ｐゴシック" pitchFamily="34" charset="-128"/>
              </a:rPr>
              <a:t>Μη ρωτάς</a:t>
            </a:r>
          </a:p>
        </p:txBody>
      </p:sp>
      <p:sp>
        <p:nvSpPr>
          <p:cNvPr id="25" name="Rectangle 24"/>
          <p:cNvSpPr/>
          <p:nvPr/>
        </p:nvSpPr>
        <p:spPr>
          <a:xfrm>
            <a:off x="5240890" y="4888646"/>
            <a:ext cx="5537834" cy="657224"/>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l" sz="2160" b="1" err="1">
                <a:solidFill>
                  <a:srgbClr val="000000"/>
                </a:solidFill>
                <a:latin typeface="Aptos" panose="02110004020202020204"/>
                <a:ea typeface="ＭＳ Ｐゴシック" pitchFamily="34" charset="-128"/>
              </a:rPr>
              <a:t>Don'task για ανατροφοδότηση</a:t>
            </a:r>
          </a:p>
        </p:txBody>
      </p:sp>
      <p:sp>
        <p:nvSpPr>
          <p:cNvPr id="26" name="Rectangle 25"/>
          <p:cNvSpPr/>
          <p:nvPr/>
        </p:nvSpPr>
        <p:spPr>
          <a:xfrm>
            <a:off x="5240890" y="5661758"/>
            <a:ext cx="5537834" cy="659130"/>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l" sz="2160" b="1">
                <a:solidFill>
                  <a:srgbClr val="000000"/>
                </a:solidFill>
                <a:latin typeface="Aptos" panose="02110004020202020204"/>
                <a:ea typeface="ＭＳ Ｐゴシック" pitchFamily="34" charset="-128"/>
              </a:rPr>
              <a:t>Μην επικρίνετε</a:t>
            </a:r>
          </a:p>
        </p:txBody>
      </p:sp>
      <p:sp>
        <p:nvSpPr>
          <p:cNvPr id="27" name="Rectangle 26"/>
          <p:cNvSpPr/>
          <p:nvPr/>
        </p:nvSpPr>
        <p:spPr>
          <a:xfrm>
            <a:off x="5240890" y="6436777"/>
            <a:ext cx="5537834" cy="659130"/>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l" sz="2160" b="1">
                <a:solidFill>
                  <a:srgbClr val="000000"/>
                </a:solidFill>
                <a:latin typeface="Aptos" panose="02110004020202020204"/>
                <a:ea typeface="ＭＳ Ｐゴシック" pitchFamily="34" charset="-128"/>
              </a:rPr>
              <a:t>Μην έρχεστε με νέες ιδέες</a:t>
            </a:r>
          </a:p>
        </p:txBody>
      </p:sp>
      <p:sp>
        <p:nvSpPr>
          <p:cNvPr id="17" name="Rectangle 2"/>
          <p:cNvSpPr txBox="1">
            <a:spLocks noChangeArrowheads="1"/>
          </p:cNvSpPr>
          <p:nvPr/>
        </p:nvSpPr>
        <p:spPr>
          <a:xfrm>
            <a:off x="655554" y="265020"/>
            <a:ext cx="9875520" cy="1188720"/>
          </a:xfrm>
          <a:prstGeom prst="rect">
            <a:avLst/>
          </a:prstGeom>
        </p:spPr>
        <p:txBody>
          <a:bodyPr vert="horz" lIns="109728" tIns="54864" rIns="109728" bIns="54864" rtlCol="0" anchor="ctr">
            <a:normAutofit/>
          </a:bodyPr>
          <a:lstStyle>
            <a:lvl1pPr algn="l" defTabSz="914400" rtl="0" eaLnBrk="1" latinLnBrk="0" hangingPunct="1">
              <a:spcBef>
                <a:spcPct val="0"/>
              </a:spcBef>
              <a:buNone/>
              <a:defRPr sz="4000" b="0" i="0" kern="1200" spc="-100" baseline="0">
                <a:solidFill>
                  <a:schemeClr val="accent1">
                    <a:lumMod val="75000"/>
                  </a:schemeClr>
                </a:solidFill>
                <a:latin typeface="Cambria"/>
                <a:ea typeface="+mj-ea"/>
                <a:cs typeface="Cambria"/>
              </a:defRPr>
            </a:lvl1pPr>
          </a:lstStyle>
          <a:p>
            <a:pPr defTabSz="1097280"/>
            <a:r>
              <a:rPr lang="el" sz="4800" spc="-120">
                <a:solidFill>
                  <a:srgbClr val="009EC2"/>
                </a:solidFill>
                <a:latin typeface="Arial" pitchFamily="34" charset="0"/>
                <a:cs typeface="Arial" pitchFamily="34" charset="0"/>
              </a:rPr>
              <a:t>Ψυχολογική ασφάλεια</a:t>
            </a:r>
          </a:p>
        </p:txBody>
      </p:sp>
    </p:spTree>
    <p:extLst>
      <p:ext uri="{BB962C8B-B14F-4D97-AF65-F5344CB8AC3E}">
        <p14:creationId xmlns:p14="http://schemas.microsoft.com/office/powerpoint/2010/main" val="25821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964166" y="377298"/>
            <a:ext cx="9772650" cy="964406"/>
          </a:xfrm>
        </p:spPr>
        <p:txBody>
          <a:bodyPr>
            <a:noAutofit/>
          </a:bodyPr>
          <a:lstStyle/>
          <a:p>
            <a:pPr eaLnBrk="1" hangingPunct="1"/>
            <a:r>
              <a:rPr lang="el" altLang="en-US">
                <a:solidFill>
                  <a:schemeClr val="tx1"/>
                </a:solidFill>
                <a:ea typeface="ＭＳ Ｐゴシック" pitchFamily="34" charset="-128"/>
                <a:cs typeface="Arial" charset="0"/>
              </a:rPr>
              <a:t>Ψυχολογική Ασφάλεια  </a:t>
            </a:r>
          </a:p>
        </p:txBody>
      </p:sp>
      <p:sp>
        <p:nvSpPr>
          <p:cNvPr id="44036" name="Rectangle 3"/>
          <p:cNvSpPr>
            <a:spLocks noGrp="1" noChangeArrowheads="1"/>
          </p:cNvSpPr>
          <p:nvPr>
            <p:ph idx="1"/>
          </p:nvPr>
        </p:nvSpPr>
        <p:spPr>
          <a:xfrm>
            <a:off x="964166" y="1643725"/>
            <a:ext cx="7112536" cy="4491990"/>
          </a:xfrm>
        </p:spPr>
        <p:txBody>
          <a:bodyPr>
            <a:normAutofit fontScale="92500" lnSpcReduction="20000"/>
          </a:bodyPr>
          <a:lstStyle/>
          <a:p>
            <a:pPr eaLnBrk="1" hangingPunct="1"/>
            <a:r>
              <a:rPr lang="el" altLang="en-US" sz="2880">
                <a:ea typeface="ＭＳ Ｐゴシック" pitchFamily="34" charset="-128"/>
              </a:rPr>
              <a:t>Η ψυχολογική ασφάλεια είναι η πεποίθηση ότι κάποιος δεν θα τιμωρηθεί ή θα ταπεινωθεί επειδή μιλάει με ιδέες, ερωτήσεις, ανησυχίες ή λάθη.</a:t>
            </a:r>
          </a:p>
          <a:p>
            <a:pPr eaLnBrk="1" hangingPunct="1"/>
            <a:r>
              <a:rPr lang="el" altLang="en-US" sz="2880">
                <a:ea typeface="ＭＳ Ｐゴシック" pitchFamily="34" charset="-128"/>
              </a:rPr>
              <a:t>Μια κοινή αίσθηση ψυχολογικής ασφάλειας είναι μια κρίσιμη συμβολή σε ένα αποτελεσματικό σύστημα μάθησης.</a:t>
            </a:r>
          </a:p>
          <a:p>
            <a:r>
              <a:rPr lang="el" altLang="en-US" sz="3000">
                <a:ea typeface="ＭＳ Ｐゴシック" pitchFamily="34" charset="-128"/>
              </a:rPr>
              <a:t>Επιτρέπει στις διεπιστημονικές ομάδες να ξεπεράσουν τις ανασταλτικές επιπτώσεις των διαφορών κατάστασης</a:t>
            </a:r>
          </a:p>
          <a:p>
            <a:r>
              <a:rPr lang="el" altLang="en-US" sz="3000">
                <a:ea typeface="ＭＳ Ｐゴシック" pitchFamily="34" charset="-128"/>
              </a:rPr>
              <a:t>Η ψυχολογική ασφάλεια προβλέπει τη συμμετοχή σε εργασίες βελτίωσης της ποιότητας</a:t>
            </a:r>
            <a:endParaRPr lang="en-US" altLang="en-US" sz="2880">
              <a:ea typeface="ＭＳ Ｐゴシック" pitchFamily="34" charset="-128"/>
            </a:endParaRPr>
          </a:p>
        </p:txBody>
      </p:sp>
      <p:sp>
        <p:nvSpPr>
          <p:cNvPr id="44037" name="Rectangle 5"/>
          <p:cNvSpPr>
            <a:spLocks noChangeArrowheads="1"/>
          </p:cNvSpPr>
          <p:nvPr/>
        </p:nvSpPr>
        <p:spPr bwMode="auto">
          <a:xfrm>
            <a:off x="709933" y="7150589"/>
            <a:ext cx="13210534" cy="701714"/>
          </a:xfrm>
          <a:prstGeom prst="rect">
            <a:avLst/>
          </a:prstGeom>
          <a:noFill/>
          <a:ln w="9525">
            <a:noFill/>
            <a:miter lim="800000"/>
            <a:headEnd/>
            <a:tailEnd/>
          </a:ln>
        </p:spPr>
        <p:txBody>
          <a:bodyPr wrap="square" lIns="109710" tIns="54856" rIns="109710" bIns="54856" anchor="ctr">
            <a:spAutoFit/>
          </a:bodyPr>
          <a:lstStyle/>
          <a:p>
            <a:pPr defTabSz="1097280"/>
            <a:r>
              <a:rPr lang="el" altLang="en-US" sz="1920">
                <a:solidFill>
                  <a:srgbClr val="000000"/>
                </a:solidFill>
                <a:latin typeface="Aptos" panose="02110004020202020204"/>
              </a:rPr>
              <a:t>Ψυχολογική Ασφάλεια και Μαθησιακή Συμπεριφορά σε Ομάδες Εργασίας. </a:t>
            </a:r>
            <a:r>
              <a:rPr lang="el" altLang="en-US" sz="1920" i="1">
                <a:solidFill>
                  <a:srgbClr val="000000"/>
                </a:solidFill>
                <a:latin typeface="Aptos" panose="02110004020202020204"/>
              </a:rPr>
              <a:t>Administrative Science Quarterly</a:t>
            </a:r>
            <a:r>
              <a:rPr lang="el" altLang="en-US" sz="1920">
                <a:solidFill>
                  <a:srgbClr val="000000"/>
                </a:solidFill>
                <a:latin typeface="Aptos" panose="02110004020202020204"/>
              </a:rPr>
              <a:t>, Τόμος 44, Νο 2 (Ιούνιος, 1999), σ. 350-383, Amy Edmondson </a:t>
            </a:r>
          </a:p>
        </p:txBody>
      </p:sp>
      <p:pic>
        <p:nvPicPr>
          <p:cNvPr id="2" name="Picture 1">
            <a:extLst>
              <a:ext uri="{FF2B5EF4-FFF2-40B4-BE49-F238E27FC236}">
                <a16:creationId xmlns:a16="http://schemas.microsoft.com/office/drawing/2014/main" id="{EC3CDFF3-CE5F-4511-8965-479D4EA5C1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4625" y="1643724"/>
            <a:ext cx="5973392" cy="4491991"/>
          </a:xfrm>
          <a:prstGeom prst="ellipse">
            <a:avLst/>
          </a:prstGeom>
          <a:ln>
            <a:noFill/>
          </a:ln>
          <a:effectLst>
            <a:softEdge rad="112500"/>
          </a:effectLst>
        </p:spPr>
      </p:pic>
    </p:spTree>
    <p:extLst>
      <p:ext uri="{BB962C8B-B14F-4D97-AF65-F5344CB8AC3E}">
        <p14:creationId xmlns:p14="http://schemas.microsoft.com/office/powerpoint/2010/main" val="379640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fade">
                                      <p:cBhvr>
                                        <p:cTn id="7" dur="1000"/>
                                        <p:tgtEl>
                                          <p:spTgt spid="44036">
                                            <p:txEl>
                                              <p:pRg st="0" end="0"/>
                                            </p:txEl>
                                          </p:spTgt>
                                        </p:tgtEl>
                                      </p:cBhvr>
                                    </p:animEffect>
                                    <p:anim calcmode="lin" valueType="num">
                                      <p:cBhvr>
                                        <p:cTn id="8" dur="10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0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036">
                                            <p:txEl>
                                              <p:pRg st="1" end="1"/>
                                            </p:txEl>
                                          </p:spTgt>
                                        </p:tgtEl>
                                        <p:attrNameLst>
                                          <p:attrName>style.visibility</p:attrName>
                                        </p:attrNameLst>
                                      </p:cBhvr>
                                      <p:to>
                                        <p:strVal val="visible"/>
                                      </p:to>
                                    </p:set>
                                    <p:animEffect transition="in" filter="fade">
                                      <p:cBhvr>
                                        <p:cTn id="14" dur="1000"/>
                                        <p:tgtEl>
                                          <p:spTgt spid="44036">
                                            <p:txEl>
                                              <p:pRg st="1" end="1"/>
                                            </p:txEl>
                                          </p:spTgt>
                                        </p:tgtEl>
                                      </p:cBhvr>
                                    </p:animEffect>
                                    <p:anim calcmode="lin" valueType="num">
                                      <p:cBhvr>
                                        <p:cTn id="15" dur="1000" fill="hold"/>
                                        <p:tgtEl>
                                          <p:spTgt spid="4403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40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4036">
                                            <p:txEl>
                                              <p:pRg st="2" end="2"/>
                                            </p:txEl>
                                          </p:spTgt>
                                        </p:tgtEl>
                                        <p:attrNameLst>
                                          <p:attrName>style.visibility</p:attrName>
                                        </p:attrNameLst>
                                      </p:cBhvr>
                                      <p:to>
                                        <p:strVal val="visible"/>
                                      </p:to>
                                    </p:set>
                                    <p:animEffect transition="in" filter="fade">
                                      <p:cBhvr>
                                        <p:cTn id="21" dur="1000"/>
                                        <p:tgtEl>
                                          <p:spTgt spid="44036">
                                            <p:txEl>
                                              <p:pRg st="2" end="2"/>
                                            </p:txEl>
                                          </p:spTgt>
                                        </p:tgtEl>
                                      </p:cBhvr>
                                    </p:animEffect>
                                    <p:anim calcmode="lin" valueType="num">
                                      <p:cBhvr>
                                        <p:cTn id="22" dur="10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403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4036">
                                            <p:txEl>
                                              <p:pRg st="3" end="3"/>
                                            </p:txEl>
                                          </p:spTgt>
                                        </p:tgtEl>
                                        <p:attrNameLst>
                                          <p:attrName>style.visibility</p:attrName>
                                        </p:attrNameLst>
                                      </p:cBhvr>
                                      <p:to>
                                        <p:strVal val="visible"/>
                                      </p:to>
                                    </p:set>
                                    <p:animEffect transition="in" filter="fade">
                                      <p:cBhvr>
                                        <p:cTn id="28" dur="1000"/>
                                        <p:tgtEl>
                                          <p:spTgt spid="44036">
                                            <p:txEl>
                                              <p:pRg st="3" end="3"/>
                                            </p:txEl>
                                          </p:spTgt>
                                        </p:tgtEl>
                                      </p:cBhvr>
                                    </p:animEffect>
                                    <p:anim calcmode="lin" valueType="num">
                                      <p:cBhvr>
                                        <p:cTn id="29" dur="1000" fill="hold"/>
                                        <p:tgtEl>
                                          <p:spTgt spid="4403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403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noAutofit/>
          </a:bodyPr>
          <a:lstStyle/>
          <a:p>
            <a:pPr eaLnBrk="1" hangingPunct="1"/>
            <a:r>
              <a:rPr lang="el" altLang="en-US">
                <a:solidFill>
                  <a:schemeClr val="tx1"/>
                </a:solidFill>
                <a:ea typeface="ＭＳ Ｐゴシック" pitchFamily="34" charset="-128"/>
                <a:cs typeface="Arial" charset="0"/>
              </a:rPr>
              <a:t>Ψυχολογική ασφάλεια (Edmondson, 1999)</a:t>
            </a:r>
          </a:p>
        </p:txBody>
      </p:sp>
      <p:sp>
        <p:nvSpPr>
          <p:cNvPr id="2" name="Content Placeholder 1">
            <a:extLst>
              <a:ext uri="{FF2B5EF4-FFF2-40B4-BE49-F238E27FC236}">
                <a16:creationId xmlns:a16="http://schemas.microsoft.com/office/drawing/2014/main" id="{6BA6A76B-BED5-4E24-B03C-55C8052C475C}"/>
              </a:ext>
            </a:extLst>
          </p:cNvPr>
          <p:cNvSpPr>
            <a:spLocks noGrp="1"/>
          </p:cNvSpPr>
          <p:nvPr>
            <p:ph sz="half" idx="2"/>
          </p:nvPr>
        </p:nvSpPr>
        <p:spPr>
          <a:xfrm>
            <a:off x="815010" y="1692740"/>
            <a:ext cx="5813576" cy="5221606"/>
          </a:xfrm>
        </p:spPr>
        <p:txBody>
          <a:bodyPr>
            <a:normAutofit fontScale="77500" lnSpcReduction="20000"/>
          </a:bodyPr>
          <a:lstStyle/>
          <a:p>
            <a:pPr marL="0" indent="0">
              <a:buNone/>
            </a:pPr>
            <a:r>
              <a:rPr lang="el" sz="3600" i="1">
                <a:solidFill>
                  <a:srgbClr val="0070C0"/>
                </a:solidFill>
                <a:latin typeface="Calibri" panose="020F0502020204030204" pitchFamily="34" charset="0"/>
              </a:rPr>
              <a:t>Ηγέτες: </a:t>
            </a:r>
          </a:p>
          <a:p>
            <a:pPr marL="548640" indent="-548640"/>
            <a:r>
              <a:rPr lang="el" sz="3600" i="1">
                <a:solidFill>
                  <a:srgbClr val="0070C0"/>
                </a:solidFill>
                <a:latin typeface="Calibri" panose="020F0502020204030204" pitchFamily="34" charset="0"/>
              </a:rPr>
              <a:t>Αμφισβητεί τις διαταραχές στον επαγγελματισμό και την ψυχολογική ασφάλεια</a:t>
            </a:r>
            <a:endParaRPr lang="en-US" sz="3600">
              <a:latin typeface="Calibri" panose="020F0502020204030204" pitchFamily="34" charset="0"/>
            </a:endParaRPr>
          </a:p>
          <a:p>
            <a:pPr marL="548640" indent="-548640"/>
            <a:r>
              <a:rPr lang="el" sz="3600" i="1">
                <a:solidFill>
                  <a:srgbClr val="0070C0"/>
                </a:solidFill>
                <a:latin typeface="Calibri" panose="020F0502020204030204" pitchFamily="34" charset="0"/>
              </a:rPr>
              <a:t>Ενθαρρύνει την ομάδα να παρακολουθεί και να αναφέρει δύσκολες αλληλεπιδράσεις</a:t>
            </a:r>
          </a:p>
          <a:p>
            <a:pPr marL="548640" lvl="8" indent="-548640"/>
            <a:r>
              <a:rPr lang="el" sz="3600" i="1">
                <a:solidFill>
                  <a:schemeClr val="accent1">
                    <a:lumMod val="75000"/>
                  </a:schemeClr>
                </a:solidFill>
                <a:latin typeface="Calibri" panose="020F0502020204030204" pitchFamily="34" charset="0"/>
              </a:rPr>
              <a:t>Δημιουργεί προσωπικές συνδέσεις με όλα τα μέλη της ομάδας</a:t>
            </a:r>
            <a:endParaRPr lang="en-US" sz="3600">
              <a:latin typeface="Calibri" panose="020F0502020204030204" pitchFamily="34" charset="0"/>
            </a:endParaRPr>
          </a:p>
          <a:p>
            <a:pPr marL="548640" lvl="8" indent="-548640"/>
            <a:r>
              <a:rPr lang="el" sz="3600" i="1">
                <a:solidFill>
                  <a:schemeClr val="accent1">
                    <a:lumMod val="75000"/>
                  </a:schemeClr>
                </a:solidFill>
                <a:latin typeface="Calibri" panose="020F0502020204030204" pitchFamily="34" charset="0"/>
              </a:rPr>
              <a:t>Εξασφαλίζει εμπιστοσύνη μεταξύ των μελών της ομάδας</a:t>
            </a:r>
            <a:endParaRPr lang="en-US" sz="3600">
              <a:latin typeface="Calibri" panose="020F0502020204030204" pitchFamily="34" charset="0"/>
            </a:endParaRPr>
          </a:p>
          <a:p>
            <a:pPr marL="548640" lvl="8" indent="-548640"/>
            <a:r>
              <a:rPr lang="el" sz="3600" i="1">
                <a:solidFill>
                  <a:schemeClr val="accent1">
                    <a:lumMod val="75000"/>
                  </a:schemeClr>
                </a:solidFill>
                <a:latin typeface="Calibri" panose="020F0502020204030204" pitchFamily="34" charset="0"/>
              </a:rPr>
              <a:t>Μοντέλο που ανταποκρίνεται θετικά στα σχόλια</a:t>
            </a:r>
            <a:endParaRPr lang="en-US" sz="3600">
              <a:latin typeface="Calibri" panose="020F0502020204030204" pitchFamily="34" charset="0"/>
            </a:endParaRPr>
          </a:p>
          <a:p>
            <a:pPr marL="548640" lvl="8" indent="-548640"/>
            <a:r>
              <a:rPr lang="el" sz="3600" i="1">
                <a:solidFill>
                  <a:schemeClr val="accent1">
                    <a:lumMod val="75000"/>
                  </a:schemeClr>
                </a:solidFill>
                <a:latin typeface="Calibri" panose="020F0502020204030204" pitchFamily="34" charset="0"/>
              </a:rPr>
              <a:t>Μην κρίνετε το άτομο, αμφισβητήστε τη διαδικασία</a:t>
            </a:r>
          </a:p>
        </p:txBody>
      </p:sp>
      <p:sp>
        <p:nvSpPr>
          <p:cNvPr id="44037" name="Rectangle 5"/>
          <p:cNvSpPr>
            <a:spLocks noChangeArrowheads="1"/>
          </p:cNvSpPr>
          <p:nvPr/>
        </p:nvSpPr>
        <p:spPr bwMode="auto">
          <a:xfrm>
            <a:off x="515662" y="7223423"/>
            <a:ext cx="13599077" cy="701714"/>
          </a:xfrm>
          <a:prstGeom prst="rect">
            <a:avLst/>
          </a:prstGeom>
          <a:noFill/>
          <a:ln w="9525">
            <a:noFill/>
            <a:miter lim="800000"/>
            <a:headEnd/>
            <a:tailEnd/>
          </a:ln>
        </p:spPr>
        <p:txBody>
          <a:bodyPr wrap="square" lIns="109710" tIns="54856" rIns="109710" bIns="54856" anchor="ctr">
            <a:spAutoFit/>
          </a:bodyPr>
          <a:lstStyle/>
          <a:p>
            <a:pPr defTabSz="1097280"/>
            <a:r>
              <a:rPr lang="el" altLang="en-US" sz="1920">
                <a:solidFill>
                  <a:srgbClr val="000000"/>
                </a:solidFill>
                <a:latin typeface="Aptos" panose="02110004020202020204"/>
              </a:rPr>
              <a:t>Ψυχολογική Ασφάλεια και Μαθησιακή Συμπεριφορά σε Ομάδες Εργασίας. </a:t>
            </a:r>
            <a:r>
              <a:rPr lang="el" altLang="en-US" sz="1920" i="1">
                <a:solidFill>
                  <a:srgbClr val="000000"/>
                </a:solidFill>
                <a:latin typeface="Aptos" panose="02110004020202020204"/>
              </a:rPr>
              <a:t>Administrative Science Quarterly</a:t>
            </a:r>
            <a:r>
              <a:rPr lang="el" altLang="en-US" sz="1920">
                <a:solidFill>
                  <a:srgbClr val="000000"/>
                </a:solidFill>
                <a:latin typeface="Aptos" panose="02110004020202020204"/>
              </a:rPr>
              <a:t>, Τόμος 44, Νο 2 (Ιούνιος, 1999), σ. 350-383, Amy Edmondson </a:t>
            </a:r>
          </a:p>
        </p:txBody>
      </p:sp>
      <p:pic>
        <p:nvPicPr>
          <p:cNvPr id="5" name="Picture 4">
            <a:extLst>
              <a:ext uri="{FF2B5EF4-FFF2-40B4-BE49-F238E27FC236}">
                <a16:creationId xmlns:a16="http://schemas.microsoft.com/office/drawing/2014/main" id="{E5173D35-7D42-4A84-AD0F-A1F0053B6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8585" y="1692741"/>
            <a:ext cx="8002850" cy="5368758"/>
          </a:xfrm>
          <a:prstGeom prst="rect">
            <a:avLst/>
          </a:prstGeom>
        </p:spPr>
      </p:pic>
    </p:spTree>
    <p:extLst>
      <p:ext uri="{BB962C8B-B14F-4D97-AF65-F5344CB8AC3E}">
        <p14:creationId xmlns:p14="http://schemas.microsoft.com/office/powerpoint/2010/main" val="937950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Vertical)">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descr="Έκρηξη Challenger: Το διαστημικό λεωφορείο διαλύθηκε και σκότωσε όλους τους επιβαίνοντες πριν από 34 χρόνια σήμερα | Το CNN">
            <a:extLst>
              <a:ext uri="{FF2B5EF4-FFF2-40B4-BE49-F238E27FC236}">
                <a16:creationId xmlns:a16="http://schemas.microsoft.com/office/drawing/2014/main" id="{7C033941-F268-DC63-B8B1-4A0C4F1C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7" r="16701"/>
          <a:stretch/>
        </p:blipFill>
        <p:spPr bwMode="auto">
          <a:xfrm>
            <a:off x="3026827" y="12"/>
            <a:ext cx="11603570" cy="8229588"/>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1005841" y="438150"/>
            <a:ext cx="4586627" cy="2279894"/>
          </a:xfrm>
        </p:spPr>
        <p:txBody>
          <a:bodyPr vert="horz" wrap="square" lIns="109728" tIns="54864" rIns="109728" bIns="54864" rtlCol="0" anchor="ctr" anchorCtr="0">
            <a:normAutofit/>
          </a:bodyPr>
          <a:lstStyle/>
          <a:p>
            <a:r>
              <a:rPr lang="el" sz="4800"/>
              <a:t>Έλλειψη ψυχολογικής ασφάλειας</a:t>
            </a:r>
          </a:p>
        </p:txBody>
      </p:sp>
      <p:sp>
        <p:nvSpPr>
          <p:cNvPr id="3" name="Plassholder for innhold 2"/>
          <p:cNvSpPr>
            <a:spLocks noGrp="1"/>
          </p:cNvSpPr>
          <p:nvPr>
            <p:ph idx="1"/>
          </p:nvPr>
        </p:nvSpPr>
        <p:spPr>
          <a:xfrm>
            <a:off x="1005841" y="2921041"/>
            <a:ext cx="4586627" cy="4491314"/>
          </a:xfrm>
        </p:spPr>
        <p:txBody>
          <a:bodyPr vert="horz" lIns="109728" tIns="54864" rIns="109728" bIns="54864" rtlCol="0">
            <a:normAutofit/>
          </a:bodyPr>
          <a:lstStyle/>
          <a:p>
            <a:pPr marL="0" indent="0">
              <a:buNone/>
            </a:pPr>
            <a:r>
              <a:rPr lang="el" sz="2400">
                <a:hlinkClick r:id="rId4"/>
              </a:rPr>
              <a:t>Ομαδική σκέψη</a:t>
            </a:r>
            <a:endParaRPr lang="en-US" sz="2400"/>
          </a:p>
          <a:p>
            <a:endParaRPr lang="en-US" sz="2400"/>
          </a:p>
        </p:txBody>
      </p:sp>
      <p:pic>
        <p:nvPicPr>
          <p:cNvPr id="11" name="Online Media 10" title="groupthink challenger disaster">
            <a:hlinkClick r:id="" action="ppaction://media"/>
            <a:extLst>
              <a:ext uri="{FF2B5EF4-FFF2-40B4-BE49-F238E27FC236}">
                <a16:creationId xmlns:a16="http://schemas.microsoft.com/office/drawing/2014/main" id="{4AAA10E1-06D8-23B8-7AD9-33CDA29E8079}"/>
              </a:ext>
            </a:extLst>
          </p:cNvPr>
          <p:cNvPicPr>
            <a:picLocks noRot="1" noChangeAspect="1"/>
          </p:cNvPicPr>
          <p:nvPr>
            <a:videoFile r:link="rId1"/>
          </p:nvPr>
        </p:nvPicPr>
        <p:blipFill>
          <a:blip r:embed="rId5"/>
          <a:stretch>
            <a:fillRect/>
          </a:stretch>
        </p:blipFill>
        <p:spPr>
          <a:xfrm>
            <a:off x="4660670" y="1712422"/>
            <a:ext cx="8689571" cy="6517178"/>
          </a:xfrm>
          <a:prstGeom prst="rect">
            <a:avLst/>
          </a:prstGeom>
        </p:spPr>
      </p:pic>
      <p:grpSp>
        <p:nvGrpSpPr>
          <p:cNvPr id="4" name="Group 3">
            <a:extLst>
              <a:ext uri="{FF2B5EF4-FFF2-40B4-BE49-F238E27FC236}">
                <a16:creationId xmlns:a16="http://schemas.microsoft.com/office/drawing/2014/main" id="{24EB5F53-5AE3-5F38-147E-BCEF202B57B2}"/>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24954AB6-C521-B6A9-B70B-91985DBC56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C815797-0D02-5AF6-709A-DC7B49B480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162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Έλλειψη ψυχολογικής ασφάλειας</a:t>
            </a:r>
            <a:endParaRPr lang="nb-NO"/>
          </a:p>
        </p:txBody>
      </p:sp>
      <p:sp>
        <p:nvSpPr>
          <p:cNvPr id="3" name="Plassholder for innhold 2"/>
          <p:cNvSpPr>
            <a:spLocks noGrp="1"/>
          </p:cNvSpPr>
          <p:nvPr>
            <p:ph idx="1"/>
          </p:nvPr>
        </p:nvSpPr>
        <p:spPr/>
        <p:txBody>
          <a:bodyPr>
            <a:normAutofit fontScale="92500" lnSpcReduction="10000"/>
          </a:bodyPr>
          <a:lstStyle/>
          <a:p>
            <a:r>
              <a:rPr lang="el"/>
              <a:t>Συμπτώματα</a:t>
            </a:r>
          </a:p>
          <a:p>
            <a:r>
              <a:rPr lang="el"/>
              <a:t>Τύπος Ι: Υπερεκτίμηση της ισχύος και των τιμών της ομάδας</a:t>
            </a:r>
          </a:p>
          <a:p>
            <a:pPr lvl="1"/>
            <a:r>
              <a:rPr lang="el" i="1"/>
              <a:t>«Ψευδαισθήσεις του άτρωτου»:</a:t>
            </a:r>
            <a:r>
              <a:rPr lang="el"/>
              <a:t> υπερβολική αισιοδοξία και προωθεί την ανάληψη κινδύνων</a:t>
            </a:r>
          </a:p>
          <a:p>
            <a:pPr lvl="1"/>
            <a:r>
              <a:rPr lang="el" i="1"/>
              <a:t>«Αδιαμφισβήτητη πεποίθηση»</a:t>
            </a:r>
            <a:r>
              <a:rPr lang="el"/>
              <a:t> - αγνοεί τις συνέπειες</a:t>
            </a:r>
          </a:p>
          <a:p>
            <a:r>
              <a:rPr lang="el"/>
              <a:t>Τύπος II: Κλειστό μυαλό</a:t>
            </a:r>
          </a:p>
          <a:p>
            <a:pPr lvl="1"/>
            <a:r>
              <a:rPr lang="el" i="1"/>
              <a:t>Εκλογίκευση προειδοποιήσεων που μπορεί να αντιβαίνουν στις πεποιθήσεις της ομάδας</a:t>
            </a:r>
            <a:endParaRPr lang="en-GB"/>
          </a:p>
          <a:p>
            <a:pPr lvl="1"/>
            <a:r>
              <a:rPr lang="el" i="1"/>
              <a:t>Στερεότυπα κατά των ανθρώπων</a:t>
            </a:r>
            <a:endParaRPr lang="en-GB"/>
          </a:p>
          <a:p>
            <a:r>
              <a:rPr lang="el"/>
              <a:t>Τύπος III: Πιέσεις προς την ομοιομορφία</a:t>
            </a:r>
          </a:p>
          <a:p>
            <a:pPr lvl="1"/>
            <a:r>
              <a:rPr lang="el" i="1"/>
              <a:t>Αυτολογοκρισία δικών ιδεών που διαφέρουν από την ομάδα</a:t>
            </a:r>
            <a:endParaRPr lang="en-GB"/>
          </a:p>
          <a:p>
            <a:pPr lvl="1"/>
            <a:r>
              <a:rPr lang="el" i="1"/>
              <a:t>Ψευδαισθήσεις ομοφωνίας – η σιωπή θεωρείται συμφωνία</a:t>
            </a:r>
            <a:endParaRPr lang="en-GB"/>
          </a:p>
          <a:p>
            <a:pPr lvl="1"/>
            <a:r>
              <a:rPr lang="el" i="1"/>
              <a:t>Άμεση πίεση για συμμόρφωση</a:t>
            </a:r>
            <a:endParaRPr lang="en-GB"/>
          </a:p>
          <a:p>
            <a:pPr lvl="1"/>
            <a:r>
              <a:rPr lang="el" i="1"/>
              <a:t>Mindguards</a:t>
            </a:r>
            <a:r>
              <a:rPr lang="el"/>
              <a:t> — αυτόκλητοι προστάτες ομάδων</a:t>
            </a:r>
          </a:p>
        </p:txBody>
      </p:sp>
    </p:spTree>
    <p:extLst>
      <p:ext uri="{BB962C8B-B14F-4D97-AF65-F5344CB8AC3E}">
        <p14:creationId xmlns:p14="http://schemas.microsoft.com/office/powerpoint/2010/main" val="41927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down)">
                                      <p:cBhvr>
                                        <p:cTn id="40" dur="500"/>
                                        <p:tgtEl>
                                          <p:spTgt spid="3">
                                            <p:txEl>
                                              <p:pRg st="9" end="9"/>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down)">
                                      <p:cBhvr>
                                        <p:cTn id="43" dur="500"/>
                                        <p:tgtEl>
                                          <p:spTgt spid="3">
                                            <p:txEl>
                                              <p:pRg st="10" end="1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wipe(down)">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Όχι Google, λέει η Google — εκτός αν το εννοείτε πραγματικά">
            <a:extLst>
              <a:ext uri="{FF2B5EF4-FFF2-40B4-BE49-F238E27FC236}">
                <a16:creationId xmlns:a16="http://schemas.microsoft.com/office/drawing/2014/main" id="{9F28002E-09AF-B664-16E9-C863C4A62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4350"/>
            <a:ext cx="13716000" cy="72009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7"/>
          <p:cNvSpPr txBox="1">
            <a:spLocks noGrp="1"/>
          </p:cNvSpPr>
          <p:nvPr>
            <p:ph type="title"/>
          </p:nvPr>
        </p:nvSpPr>
        <p:spPr>
          <a:xfrm>
            <a:off x="1168244" y="531592"/>
            <a:ext cx="8735777" cy="582736"/>
          </a:xfrm>
          <a:prstGeom prst="rect">
            <a:avLst/>
          </a:prstGeom>
        </p:spPr>
        <p:txBody>
          <a:bodyPr vert="horz" wrap="square" lIns="0" tIns="11251" rIns="0" bIns="0" rtlCol="0" anchor="ctr" anchorCtr="0">
            <a:spAutoFit/>
          </a:bodyPr>
          <a:lstStyle/>
          <a:p>
            <a:pPr marL="10715">
              <a:lnSpc>
                <a:spcPct val="100000"/>
              </a:lnSpc>
              <a:spcBef>
                <a:spcPts val="89"/>
              </a:spcBef>
            </a:pPr>
            <a:r>
              <a:rPr lang="el" sz="3713">
                <a:latin typeface="Arial"/>
                <a:cs typeface="Arial"/>
              </a:rPr>
              <a:t>Έργο Google Αριστοτέλης</a:t>
            </a:r>
            <a:endParaRPr sz="3713">
              <a:latin typeface="Arial"/>
              <a:cs typeface="Arial"/>
            </a:endParaRPr>
          </a:p>
        </p:txBody>
      </p:sp>
      <p:pic>
        <p:nvPicPr>
          <p:cNvPr id="11" name="Bilde 10"/>
          <p:cNvPicPr>
            <a:picLocks noChangeAspect="1"/>
          </p:cNvPicPr>
          <p:nvPr/>
        </p:nvPicPr>
        <p:blipFill>
          <a:blip r:embed="rId4"/>
          <a:srcRect l="8972" r="11289"/>
          <a:stretch/>
        </p:blipFill>
        <p:spPr>
          <a:xfrm>
            <a:off x="8222458" y="928591"/>
            <a:ext cx="6407942" cy="7301009"/>
          </a:xfrm>
          <a:prstGeom prst="rect">
            <a:avLst/>
          </a:prstGeom>
        </p:spPr>
      </p:pic>
      <p:sp>
        <p:nvSpPr>
          <p:cNvPr id="2" name="object 3">
            <a:extLst>
              <a:ext uri="{FF2B5EF4-FFF2-40B4-BE49-F238E27FC236}">
                <a16:creationId xmlns:a16="http://schemas.microsoft.com/office/drawing/2014/main" id="{E29D2E37-7BDC-7C33-7291-DEEAC688D613}"/>
              </a:ext>
            </a:extLst>
          </p:cNvPr>
          <p:cNvSpPr/>
          <p:nvPr/>
        </p:nvSpPr>
        <p:spPr>
          <a:xfrm>
            <a:off x="1168245" y="1529568"/>
            <a:ext cx="4733306" cy="66865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1097280"/>
            <a:endParaRPr sz="1519">
              <a:solidFill>
                <a:prstClr val="black"/>
              </a:solidFill>
              <a:latin typeface="Aptos" panose="02110004020202020204"/>
            </a:endParaRPr>
          </a:p>
        </p:txBody>
      </p:sp>
      <p:sp>
        <p:nvSpPr>
          <p:cNvPr id="3" name="object 5">
            <a:extLst>
              <a:ext uri="{FF2B5EF4-FFF2-40B4-BE49-F238E27FC236}">
                <a16:creationId xmlns:a16="http://schemas.microsoft.com/office/drawing/2014/main" id="{8963742E-E185-76BD-777D-F45F766999E0}"/>
              </a:ext>
            </a:extLst>
          </p:cNvPr>
          <p:cNvSpPr/>
          <p:nvPr/>
        </p:nvSpPr>
        <p:spPr>
          <a:xfrm>
            <a:off x="1168244" y="2546059"/>
            <a:ext cx="5097209" cy="450184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defTabSz="1097280"/>
            <a:endParaRPr sz="1519">
              <a:solidFill>
                <a:prstClr val="black"/>
              </a:solidFill>
              <a:latin typeface="Aptos" panose="02110004020202020204"/>
            </a:endParaRPr>
          </a:p>
        </p:txBody>
      </p:sp>
      <p:grpSp>
        <p:nvGrpSpPr>
          <p:cNvPr id="4" name="Group 3">
            <a:extLst>
              <a:ext uri="{FF2B5EF4-FFF2-40B4-BE49-F238E27FC236}">
                <a16:creationId xmlns:a16="http://schemas.microsoft.com/office/drawing/2014/main" id="{1D52E70B-DAA2-53D4-C9E0-68C76C386050}"/>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F87023F4-0204-801F-96F5-FCD08A9522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159A2735-8842-7FC3-DABB-782EF5DF74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0347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pic>
        <p:nvPicPr>
          <p:cNvPr id="5" name="Plassholder for innhold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4386" y="167195"/>
            <a:ext cx="8911118" cy="6192113"/>
          </a:xfrm>
          <a:prstGeom prst="rect">
            <a:avLst/>
          </a:prstGeom>
        </p:spPr>
      </p:pic>
      <p:pic>
        <p:nvPicPr>
          <p:cNvPr id="6" name="Bilde 5"/>
          <p:cNvPicPr>
            <a:picLocks noChangeAspect="1"/>
          </p:cNvPicPr>
          <p:nvPr/>
        </p:nvPicPr>
        <p:blipFill>
          <a:blip r:embed="rId4"/>
          <a:stretch>
            <a:fillRect/>
          </a:stretch>
        </p:blipFill>
        <p:spPr>
          <a:xfrm>
            <a:off x="4846321" y="3781634"/>
            <a:ext cx="8933807" cy="4029534"/>
          </a:xfrm>
          <a:prstGeom prst="rect">
            <a:avLst/>
          </a:prstGeom>
        </p:spPr>
      </p:pic>
    </p:spTree>
    <p:extLst>
      <p:ext uri="{BB962C8B-B14F-4D97-AF65-F5344CB8AC3E}">
        <p14:creationId xmlns:p14="http://schemas.microsoft.com/office/powerpoint/2010/main" val="2148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5" name="Rectangle 14">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7" name="Picture 1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6497" y="0"/>
            <a:ext cx="14617406" cy="8229600"/>
          </a:xfrm>
          <a:prstGeom prst="rect">
            <a:avLst/>
          </a:prstGeom>
        </p:spPr>
      </p:pic>
      <p:sp>
        <p:nvSpPr>
          <p:cNvPr id="19" name="Rectangle 1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1" name="Rectangle 2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9" y="0"/>
            <a:ext cx="14626742"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97280"/>
            <a:endParaRPr lang="en-US" sz="2160">
              <a:solidFill>
                <a:prstClr val="white"/>
              </a:solidFill>
              <a:latin typeface="Aptos" panose="02110004020202020204"/>
            </a:endParaRPr>
          </a:p>
        </p:txBody>
      </p:sp>
      <p:pic>
        <p:nvPicPr>
          <p:cNvPr id="5" name="Picture 4" descr="Ένα άτομο που φοράει κόκκινο σακάκι και κρατά ψηλά το μεσαίο δάχτυλο&#10;&#10;Η περιγραφή δημιουργείται αυτόματα με χαμηλή εμπιστοσύνη">
            <a:extLst>
              <a:ext uri="{FF2B5EF4-FFF2-40B4-BE49-F238E27FC236}">
                <a16:creationId xmlns:a16="http://schemas.microsoft.com/office/drawing/2014/main" id="{5063FAC7-9EB1-90F2-7107-5372F1734814}"/>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r="-2" b="16186"/>
          <a:stretch/>
        </p:blipFill>
        <p:spPr>
          <a:xfrm>
            <a:off x="24" y="12"/>
            <a:ext cx="7315176" cy="8229588"/>
          </a:xfrm>
          <a:prstGeom prst="rect">
            <a:avLst/>
          </a:prstGeom>
        </p:spPr>
      </p:pic>
      <p:pic>
        <p:nvPicPr>
          <p:cNvPr id="6" name="Picture 5">
            <a:extLst>
              <a:ext uri="{FF2B5EF4-FFF2-40B4-BE49-F238E27FC236}">
                <a16:creationId xmlns:a16="http://schemas.microsoft.com/office/drawing/2014/main" id="{C1D895BE-13B8-29D9-ED9D-4EADA897875E}"/>
              </a:ext>
            </a:extLst>
          </p:cNvPr>
          <p:cNvPicPr>
            <a:picLocks noChangeAspect="1"/>
          </p:cNvPicPr>
          <p:nvPr/>
        </p:nvPicPr>
        <p:blipFill rotWithShape="1">
          <a:blip r:embed="rId4" cstate="email">
            <a:alphaModFix amt="60000"/>
            <a:extLst>
              <a:ext uri="{28A0092B-C50C-407E-A947-70E740481C1C}">
                <a14:useLocalDpi xmlns:a14="http://schemas.microsoft.com/office/drawing/2010/main"/>
              </a:ext>
            </a:extLst>
          </a:blip>
          <a:srcRect b="7904"/>
          <a:stretch/>
        </p:blipFill>
        <p:spPr>
          <a:xfrm>
            <a:off x="7315200" y="12"/>
            <a:ext cx="7315200" cy="8229588"/>
          </a:xfrm>
          <a:prstGeom prst="rect">
            <a:avLst/>
          </a:prstGeom>
        </p:spPr>
      </p:pic>
      <p:sp>
        <p:nvSpPr>
          <p:cNvPr id="2" name="Tittel 1"/>
          <p:cNvSpPr>
            <a:spLocks noGrp="1"/>
          </p:cNvSpPr>
          <p:nvPr>
            <p:ph type="title"/>
          </p:nvPr>
        </p:nvSpPr>
        <p:spPr>
          <a:xfrm>
            <a:off x="1430358" y="663369"/>
            <a:ext cx="11762225" cy="3348397"/>
          </a:xfrm>
        </p:spPr>
        <p:txBody>
          <a:bodyPr anchor="b">
            <a:normAutofit/>
          </a:bodyPr>
          <a:lstStyle/>
          <a:p>
            <a:pPr algn="ctr"/>
            <a:r>
              <a:rPr lang="el" sz="5760">
                <a:solidFill>
                  <a:srgbClr val="FFFFFF"/>
                </a:solidFill>
              </a:rPr>
              <a:t>Στυλ Ledership</a:t>
            </a:r>
          </a:p>
        </p:txBody>
      </p:sp>
      <p:sp>
        <p:nvSpPr>
          <p:cNvPr id="3" name="Plassholder for innhold 2"/>
          <p:cNvSpPr>
            <a:spLocks noGrp="1"/>
          </p:cNvSpPr>
          <p:nvPr>
            <p:ph idx="1"/>
          </p:nvPr>
        </p:nvSpPr>
        <p:spPr>
          <a:xfrm>
            <a:off x="1430359" y="4212572"/>
            <a:ext cx="11762225" cy="3137077"/>
          </a:xfrm>
        </p:spPr>
        <p:txBody>
          <a:bodyPr anchor="t">
            <a:normAutofit/>
          </a:bodyPr>
          <a:lstStyle/>
          <a:p>
            <a:pPr algn="ctr"/>
            <a:r>
              <a:rPr lang="el" sz="2160">
                <a:solidFill>
                  <a:srgbClr val="FFFFFF"/>
                </a:solidFill>
                <a:hlinkClick r:id="rId5"/>
              </a:rPr>
              <a:t>Μάριτ</a:t>
            </a:r>
            <a:endParaRPr lang="nb-NO" sz="2160">
              <a:solidFill>
                <a:srgbClr val="FFFFFF"/>
              </a:solidFill>
            </a:endParaRPr>
          </a:p>
          <a:p>
            <a:pPr lvl="1" algn="ctr"/>
            <a:r>
              <a:rPr lang="el" sz="2160">
                <a:solidFill>
                  <a:srgbClr val="FFFFFF"/>
                </a:solidFill>
              </a:rPr>
              <a:t>1 OL χρυσός; 1 WC; 4 ΕΚ</a:t>
            </a:r>
          </a:p>
          <a:p>
            <a:pPr algn="ctr"/>
            <a:r>
              <a:rPr lang="el" sz="2160">
                <a:solidFill>
                  <a:srgbClr val="FFFFFF"/>
                </a:solidFill>
              </a:rPr>
              <a:t>έναντι </a:t>
            </a:r>
          </a:p>
          <a:p>
            <a:pPr algn="ctr"/>
            <a:r>
              <a:rPr lang="el" sz="2160">
                <a:solidFill>
                  <a:srgbClr val="FFFFFF"/>
                </a:solidFill>
                <a:hlinkClick r:id="rId6"/>
              </a:rPr>
              <a:t>Γεβγκένι</a:t>
            </a:r>
            <a:endParaRPr lang="nb-NO" sz="2160">
              <a:solidFill>
                <a:srgbClr val="FFFFFF"/>
              </a:solidFill>
            </a:endParaRPr>
          </a:p>
          <a:p>
            <a:pPr lvl="1" algn="ctr"/>
            <a:r>
              <a:rPr lang="el" sz="2160">
                <a:solidFill>
                  <a:srgbClr val="FFFFFF"/>
                </a:solidFill>
              </a:rPr>
              <a:t>4 WC, 1 OL Χρυσό, 1 EC Ασημί</a:t>
            </a:r>
          </a:p>
          <a:p>
            <a:pPr algn="ctr"/>
            <a:endParaRPr lang="nb-NO" sz="2160">
              <a:solidFill>
                <a:srgbClr val="FFFFFF"/>
              </a:solidFill>
            </a:endParaRPr>
          </a:p>
        </p:txBody>
      </p:sp>
      <p:grpSp>
        <p:nvGrpSpPr>
          <p:cNvPr id="4" name="Group 3">
            <a:extLst>
              <a:ext uri="{FF2B5EF4-FFF2-40B4-BE49-F238E27FC236}">
                <a16:creationId xmlns:a16="http://schemas.microsoft.com/office/drawing/2014/main" id="{2C082E35-6478-D697-6006-0B79BF2398EF}"/>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D79C4A65-408B-C7B8-81D4-E469A3FE9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DCB1D94-9D7F-CCC9-CA01-3B08E18298D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42540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p16="http://schemas.microsoft.com/office/powerpoint/2015/main" xmlns:adec="http://schemas.microsoft.com/office/drawing/2017/decorative" xmlns:a16="http://schemas.microsoft.com/office/drawing/2014/main"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B95DAA0-A305-8FE4-0204-DF272B224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7176"/>
            <a:ext cx="13716000" cy="771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lstStyle/>
          <a:p>
            <a:r>
              <a:rPr lang="el" err="1">
                <a:solidFill>
                  <a:schemeClr val="bg1"/>
                </a:solidFill>
              </a:rPr>
              <a:t>Παιδικές αναμνήσεις...</a:t>
            </a:r>
            <a:endParaRPr lang="en-GB">
              <a:solidFill>
                <a:schemeClr val="bg1"/>
              </a:solidFill>
            </a:endParaRPr>
          </a:p>
        </p:txBody>
      </p:sp>
      <p:pic>
        <p:nvPicPr>
          <p:cNvPr id="5" name="Plassholder for innhold 4"/>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8906494" y="216367"/>
            <a:ext cx="5723906" cy="3577441"/>
          </a:xfrm>
          <a:prstGeom prst="rect">
            <a:avLst/>
          </a:prstGeom>
        </p:spPr>
      </p:pic>
      <p:pic>
        <p:nvPicPr>
          <p:cNvPr id="8" name="Plassholder for innhold 7"/>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2204291" y="3871455"/>
            <a:ext cx="8564477" cy="1942129"/>
          </a:xfrm>
          <a:prstGeom prst="rect">
            <a:avLst/>
          </a:prstGeom>
        </p:spPr>
      </p:pic>
      <p:pic>
        <p:nvPicPr>
          <p:cNvPr id="7" name="Bilde 6"/>
          <p:cNvPicPr>
            <a:picLocks noChangeAspect="1"/>
          </p:cNvPicPr>
          <p:nvPr/>
        </p:nvPicPr>
        <p:blipFill>
          <a:blip r:embed="rId6"/>
          <a:stretch>
            <a:fillRect/>
          </a:stretch>
        </p:blipFill>
        <p:spPr>
          <a:xfrm>
            <a:off x="268605" y="1724978"/>
            <a:ext cx="9155430" cy="2068830"/>
          </a:xfrm>
          <a:prstGeom prst="rect">
            <a:avLst/>
          </a:prstGeom>
        </p:spPr>
      </p:pic>
      <p:pic>
        <p:nvPicPr>
          <p:cNvPr id="9" name="Bilde 8"/>
          <p:cNvPicPr>
            <a:picLocks noChangeAspect="1"/>
          </p:cNvPicPr>
          <p:nvPr/>
        </p:nvPicPr>
        <p:blipFill>
          <a:blip r:embed="rId7"/>
          <a:stretch>
            <a:fillRect/>
          </a:stretch>
        </p:blipFill>
        <p:spPr>
          <a:xfrm>
            <a:off x="1" y="5891233"/>
            <a:ext cx="9224010" cy="1863090"/>
          </a:xfrm>
          <a:prstGeom prst="rect">
            <a:avLst/>
          </a:prstGeom>
        </p:spPr>
      </p:pic>
    </p:spTree>
    <p:extLst>
      <p:ext uri="{BB962C8B-B14F-4D97-AF65-F5344CB8AC3E}">
        <p14:creationId xmlns:p14="http://schemas.microsoft.com/office/powerpoint/2010/main" val="116066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44896A4-ACD7-DA16-D377-267BBF55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7176"/>
            <a:ext cx="13716000" cy="771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1005840" y="438151"/>
            <a:ext cx="12618720" cy="891887"/>
          </a:xfrm>
        </p:spPr>
        <p:txBody>
          <a:bodyPr/>
          <a:lstStyle/>
          <a:p>
            <a:r>
              <a:rPr lang="el" err="1"/>
              <a:t>Η Pixar...</a:t>
            </a:r>
            <a:endParaRPr lang="en-GB"/>
          </a:p>
        </p:txBody>
      </p:sp>
      <p:sp>
        <p:nvSpPr>
          <p:cNvPr id="3" name="Plassholder for innhold 2"/>
          <p:cNvSpPr>
            <a:spLocks noGrp="1"/>
          </p:cNvSpPr>
          <p:nvPr>
            <p:ph sz="half" idx="1"/>
          </p:nvPr>
        </p:nvSpPr>
        <p:spPr/>
        <p:txBody>
          <a:bodyPr/>
          <a:lstStyle/>
          <a:p>
            <a:endParaRPr lang="en-GB"/>
          </a:p>
        </p:txBody>
      </p:sp>
      <p:sp>
        <p:nvSpPr>
          <p:cNvPr id="4" name="Plassholder for innhold 3"/>
          <p:cNvSpPr>
            <a:spLocks noGrp="1"/>
          </p:cNvSpPr>
          <p:nvPr>
            <p:ph sz="half" idx="2"/>
          </p:nvPr>
        </p:nvSpPr>
        <p:spPr/>
        <p:txBody>
          <a:bodyPr/>
          <a:lstStyle/>
          <a:p>
            <a:endParaRPr lang="en-GB"/>
          </a:p>
        </p:txBody>
      </p:sp>
      <p:pic>
        <p:nvPicPr>
          <p:cNvPr id="6" name="Bilde 5"/>
          <p:cNvPicPr>
            <a:picLocks noChangeAspect="1"/>
          </p:cNvPicPr>
          <p:nvPr/>
        </p:nvPicPr>
        <p:blipFill>
          <a:blip r:embed="rId3"/>
          <a:stretch>
            <a:fillRect/>
          </a:stretch>
        </p:blipFill>
        <p:spPr>
          <a:xfrm>
            <a:off x="1814039" y="1157127"/>
            <a:ext cx="11368084" cy="6815298"/>
          </a:xfrm>
          <a:prstGeom prst="rect">
            <a:avLst/>
          </a:prstGeom>
        </p:spPr>
      </p:pic>
      <p:grpSp>
        <p:nvGrpSpPr>
          <p:cNvPr id="5" name="Group 4">
            <a:extLst>
              <a:ext uri="{FF2B5EF4-FFF2-40B4-BE49-F238E27FC236}">
                <a16:creationId xmlns:a16="http://schemas.microsoft.com/office/drawing/2014/main" id="{2FBE4000-2859-E18D-6699-F47772B697A9}"/>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8BD94376-7AD9-A060-5FB9-BBD13400D4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B7FFAB22-2E22-8C2B-2F25-939FFA74BA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4865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D219-6E4E-4B9F-D6F6-387595262834}"/>
              </a:ext>
            </a:extLst>
          </p:cNvPr>
          <p:cNvSpPr>
            <a:spLocks noGrp="1"/>
          </p:cNvSpPr>
          <p:nvPr>
            <p:ph type="title"/>
          </p:nvPr>
        </p:nvSpPr>
        <p:spPr/>
        <p:txBody>
          <a:bodyPr/>
          <a:lstStyle/>
          <a:p>
            <a:r>
              <a:rPr lang="el"/>
              <a:t>Επαγγελματικές αντιλήψεις </a:t>
            </a:r>
            <a:endParaRPr lang="en-GB"/>
          </a:p>
        </p:txBody>
      </p:sp>
      <p:sp>
        <p:nvSpPr>
          <p:cNvPr id="3" name="Content Placeholder 2">
            <a:extLst>
              <a:ext uri="{FF2B5EF4-FFF2-40B4-BE49-F238E27FC236}">
                <a16:creationId xmlns:a16="http://schemas.microsoft.com/office/drawing/2014/main" id="{EFDB6E5D-AA76-6A58-7DA7-3A07EBEC132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AFD5855D-5CE2-D6B3-33DD-090494C97519}"/>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A372370E-0C45-7B9A-8655-374AA10F9C39}"/>
              </a:ext>
            </a:extLst>
          </p:cNvPr>
          <p:cNvPicPr>
            <a:picLocks noChangeAspect="1"/>
          </p:cNvPicPr>
          <p:nvPr/>
        </p:nvPicPr>
        <p:blipFill>
          <a:blip r:embed="rId3"/>
          <a:stretch>
            <a:fillRect/>
          </a:stretch>
        </p:blipFill>
        <p:spPr>
          <a:xfrm>
            <a:off x="468057" y="1550673"/>
            <a:ext cx="8207886" cy="2434930"/>
          </a:xfrm>
          <a:prstGeom prst="rect">
            <a:avLst/>
          </a:prstGeom>
        </p:spPr>
      </p:pic>
      <p:pic>
        <p:nvPicPr>
          <p:cNvPr id="8" name="Picture 7">
            <a:extLst>
              <a:ext uri="{FF2B5EF4-FFF2-40B4-BE49-F238E27FC236}">
                <a16:creationId xmlns:a16="http://schemas.microsoft.com/office/drawing/2014/main" id="{2FDB7004-4694-1560-7EFD-ACC9DABDC502}"/>
              </a:ext>
            </a:extLst>
          </p:cNvPr>
          <p:cNvPicPr>
            <a:picLocks noChangeAspect="1"/>
          </p:cNvPicPr>
          <p:nvPr/>
        </p:nvPicPr>
        <p:blipFill>
          <a:blip r:embed="rId4"/>
          <a:stretch>
            <a:fillRect/>
          </a:stretch>
        </p:blipFill>
        <p:spPr>
          <a:xfrm>
            <a:off x="1674853" y="1651290"/>
            <a:ext cx="10913412" cy="5514280"/>
          </a:xfrm>
          <a:prstGeom prst="rect">
            <a:avLst/>
          </a:prstGeom>
        </p:spPr>
      </p:pic>
      <p:pic>
        <p:nvPicPr>
          <p:cNvPr id="12" name="Picture 11">
            <a:extLst>
              <a:ext uri="{FF2B5EF4-FFF2-40B4-BE49-F238E27FC236}">
                <a16:creationId xmlns:a16="http://schemas.microsoft.com/office/drawing/2014/main" id="{5813A3FD-ECB7-DD7A-8C31-3455A948EF06}"/>
              </a:ext>
            </a:extLst>
          </p:cNvPr>
          <p:cNvPicPr>
            <a:picLocks noChangeAspect="1"/>
          </p:cNvPicPr>
          <p:nvPr/>
        </p:nvPicPr>
        <p:blipFill>
          <a:blip r:embed="rId5"/>
          <a:stretch>
            <a:fillRect/>
          </a:stretch>
        </p:blipFill>
        <p:spPr>
          <a:xfrm>
            <a:off x="2477197" y="1651291"/>
            <a:ext cx="6716893" cy="5569189"/>
          </a:xfrm>
          <a:prstGeom prst="rect">
            <a:avLst/>
          </a:prstGeom>
        </p:spPr>
      </p:pic>
      <p:pic>
        <p:nvPicPr>
          <p:cNvPr id="14" name="Picture 13">
            <a:extLst>
              <a:ext uri="{FF2B5EF4-FFF2-40B4-BE49-F238E27FC236}">
                <a16:creationId xmlns:a16="http://schemas.microsoft.com/office/drawing/2014/main" id="{40485F26-DABA-91A0-E559-3D33F2341CEF}"/>
              </a:ext>
            </a:extLst>
          </p:cNvPr>
          <p:cNvPicPr>
            <a:picLocks noChangeAspect="1"/>
          </p:cNvPicPr>
          <p:nvPr/>
        </p:nvPicPr>
        <p:blipFill>
          <a:blip r:embed="rId6"/>
          <a:stretch>
            <a:fillRect/>
          </a:stretch>
        </p:blipFill>
        <p:spPr>
          <a:xfrm>
            <a:off x="2902590" y="1596380"/>
            <a:ext cx="7920580" cy="6051000"/>
          </a:xfrm>
          <a:prstGeom prst="rect">
            <a:avLst/>
          </a:prstGeom>
        </p:spPr>
      </p:pic>
      <p:pic>
        <p:nvPicPr>
          <p:cNvPr id="16" name="Picture 15">
            <a:extLst>
              <a:ext uri="{FF2B5EF4-FFF2-40B4-BE49-F238E27FC236}">
                <a16:creationId xmlns:a16="http://schemas.microsoft.com/office/drawing/2014/main" id="{BBDD56B7-7A9D-5E7C-2425-AD57FA028436}"/>
              </a:ext>
            </a:extLst>
          </p:cNvPr>
          <p:cNvPicPr>
            <a:picLocks noChangeAspect="1"/>
          </p:cNvPicPr>
          <p:nvPr/>
        </p:nvPicPr>
        <p:blipFill>
          <a:blip r:embed="rId7"/>
          <a:stretch>
            <a:fillRect/>
          </a:stretch>
        </p:blipFill>
        <p:spPr>
          <a:xfrm>
            <a:off x="5411839" y="3200272"/>
            <a:ext cx="3806722" cy="1829056"/>
          </a:xfrm>
          <a:prstGeom prst="rect">
            <a:avLst/>
          </a:prstGeom>
        </p:spPr>
      </p:pic>
    </p:spTree>
    <p:extLst>
      <p:ext uri="{BB962C8B-B14F-4D97-AF65-F5344CB8AC3E}">
        <p14:creationId xmlns:p14="http://schemas.microsoft.com/office/powerpoint/2010/main" val="75150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sp>
        <p:nvSpPr>
          <p:cNvPr id="3" name="Plassholder for innhold 2"/>
          <p:cNvSpPr>
            <a:spLocks noGrp="1"/>
          </p:cNvSpPr>
          <p:nvPr>
            <p:ph idx="1"/>
          </p:nvPr>
        </p:nvSpPr>
        <p:spPr/>
        <p:txBody>
          <a:bodyPr/>
          <a:lstStyle/>
          <a:p>
            <a:endParaRPr lang="en-GB"/>
          </a:p>
        </p:txBody>
      </p:sp>
      <p:pic>
        <p:nvPicPr>
          <p:cNvPr id="5" name="Bilde 4"/>
          <p:cNvPicPr>
            <a:picLocks noChangeAspect="1"/>
          </p:cNvPicPr>
          <p:nvPr/>
        </p:nvPicPr>
        <p:blipFill>
          <a:blip r:embed="rId3"/>
          <a:stretch>
            <a:fillRect/>
          </a:stretch>
        </p:blipFill>
        <p:spPr>
          <a:xfrm>
            <a:off x="1016528" y="1"/>
            <a:ext cx="11495809" cy="7760708"/>
          </a:xfrm>
          <a:prstGeom prst="rect">
            <a:avLst/>
          </a:prstGeom>
        </p:spPr>
      </p:pic>
      <p:sp>
        <p:nvSpPr>
          <p:cNvPr id="11" name="Oval 10">
            <a:extLst>
              <a:ext uri="{FF2B5EF4-FFF2-40B4-BE49-F238E27FC236}">
                <a16:creationId xmlns:a16="http://schemas.microsoft.com/office/drawing/2014/main" id="{2B7A8E74-E55F-1752-4652-F633439908B8}"/>
              </a:ext>
            </a:extLst>
          </p:cNvPr>
          <p:cNvSpPr/>
          <p:nvPr/>
        </p:nvSpPr>
        <p:spPr>
          <a:xfrm>
            <a:off x="2118064" y="347770"/>
            <a:ext cx="6666808" cy="1986340"/>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
        <p:nvSpPr>
          <p:cNvPr id="12" name="Oval 11">
            <a:extLst>
              <a:ext uri="{FF2B5EF4-FFF2-40B4-BE49-F238E27FC236}">
                <a16:creationId xmlns:a16="http://schemas.microsoft.com/office/drawing/2014/main" id="{479AFC9E-B61D-23BF-6BD7-DCFDD100D1F1}"/>
              </a:ext>
            </a:extLst>
          </p:cNvPr>
          <p:cNvSpPr/>
          <p:nvPr/>
        </p:nvSpPr>
        <p:spPr>
          <a:xfrm>
            <a:off x="1961805" y="5913694"/>
            <a:ext cx="6666808" cy="1986340"/>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399824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CA78-1CA1-6DBF-3CE3-E4F9A046AF0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99CA4EB-0067-F367-7469-AAF11F448EB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48E4079A-6B50-4C23-CDA8-E3FC063028B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B905852-9BC7-4D01-581C-7D7718925C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8042" y="0"/>
            <a:ext cx="7294316" cy="8229600"/>
          </a:xfrm>
          <a:prstGeom prst="ellipse">
            <a:avLst/>
          </a:prstGeom>
          <a:ln>
            <a:noFill/>
          </a:ln>
          <a:effectLst>
            <a:softEdge rad="112500"/>
          </a:effectLst>
        </p:spPr>
      </p:pic>
    </p:spTree>
    <p:extLst>
      <p:ext uri="{BB962C8B-B14F-4D97-AF65-F5344CB8AC3E}">
        <p14:creationId xmlns:p14="http://schemas.microsoft.com/office/powerpoint/2010/main" val="87498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4813" y="1758966"/>
            <a:ext cx="7265158" cy="4711668"/>
          </a:xfrm>
          <a:prstGeom prst="rect">
            <a:avLst/>
          </a:prstGeom>
        </p:spPr>
      </p:pic>
    </p:spTree>
    <p:extLst>
      <p:ext uri="{BB962C8B-B14F-4D97-AF65-F5344CB8AC3E}">
        <p14:creationId xmlns:p14="http://schemas.microsoft.com/office/powerpoint/2010/main" val="125286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D101-1AAD-538D-E34C-6E1BE2681960}"/>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F96F6D10-DE4D-D812-406B-56298C78B9F8}"/>
              </a:ext>
            </a:extLst>
          </p:cNvPr>
          <p:cNvSpPr>
            <a:spLocks noGrp="1"/>
          </p:cNvSpPr>
          <p:nvPr>
            <p:ph idx="1"/>
          </p:nvPr>
        </p:nvSpPr>
        <p:spPr/>
        <p:txBody>
          <a:bodyPr/>
          <a:lstStyle/>
          <a:p>
            <a:endParaRPr lang="et-EE"/>
          </a:p>
        </p:txBody>
      </p:sp>
      <p:sp>
        <p:nvSpPr>
          <p:cNvPr id="4" name="Date Placeholder 3">
            <a:extLst>
              <a:ext uri="{FF2B5EF4-FFF2-40B4-BE49-F238E27FC236}">
                <a16:creationId xmlns:a16="http://schemas.microsoft.com/office/drawing/2014/main" id="{F1298B83-83E3-E7D1-D492-349245244FD1}"/>
              </a:ext>
            </a:extLst>
          </p:cNvPr>
          <p:cNvSpPr>
            <a:spLocks noGrp="1"/>
          </p:cNvSpPr>
          <p:nvPr>
            <p:ph type="dt" sz="half" idx="10"/>
          </p:nvPr>
        </p:nvSpPr>
        <p:spPr>
          <a:xfrm>
            <a:off x="1005840" y="7627621"/>
            <a:ext cx="3291840" cy="438150"/>
          </a:xfrm>
          <a:prstGeom prst="rect">
            <a:avLst/>
          </a:prstGeom>
        </p:spPr>
        <p:txBody>
          <a:bodyPr vert="horz" lIns="109728" tIns="54864" rIns="109728" bIns="54864" rtlCol="0" anchor="ctr"/>
          <a:lstStyle>
            <a:defPPr>
              <a:defRPr lang="en-US"/>
            </a:defPPr>
            <a:lvl1pPr marL="0" algn="l"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0E91287F-08D8-4CD3-8C3E-1ABD7DA00DD6}" type="datetimeFigureOut">
              <a:rPr lang="en-GB">
                <a:solidFill>
                  <a:prstClr val="black">
                    <a:tint val="75000"/>
                  </a:prstClr>
                </a:solidFill>
                <a:latin typeface="Aptos" panose="02110004020202020204"/>
              </a:rPr>
              <a:pPr/>
              <a:t>16/02/2026</a:t>
            </a:fld>
            <a:endParaRPr lang="nb-NO">
              <a:solidFill>
                <a:prstClr val="black">
                  <a:tint val="75000"/>
                </a:prstClr>
              </a:solidFill>
              <a:latin typeface="Aptos" panose="02110004020202020204"/>
            </a:endParaRPr>
          </a:p>
        </p:txBody>
      </p:sp>
      <p:sp>
        <p:nvSpPr>
          <p:cNvPr id="5" name="Slide Number Placeholder 4">
            <a:extLst>
              <a:ext uri="{FF2B5EF4-FFF2-40B4-BE49-F238E27FC236}">
                <a16:creationId xmlns:a16="http://schemas.microsoft.com/office/drawing/2014/main" id="{CF0C719D-7A63-2256-2180-7428246F6519}"/>
              </a:ext>
            </a:extLst>
          </p:cNvPr>
          <p:cNvSpPr>
            <a:spLocks noGrp="1"/>
          </p:cNvSpPr>
          <p:nvPr>
            <p:ph type="sldNum" sz="quarter" idx="12"/>
          </p:nvPr>
        </p:nvSpPr>
        <p:spPr>
          <a:xfrm>
            <a:off x="10332720" y="7627621"/>
            <a:ext cx="3291840" cy="438150"/>
          </a:xfrm>
          <a:prstGeom prst="rect">
            <a:avLst/>
          </a:prstGeom>
        </p:spPr>
        <p:txBody>
          <a:bodyPr vert="horz" lIns="109728" tIns="54864" rIns="109728" bIns="54864" rtlCol="0" anchor="ctr"/>
          <a:lstStyle>
            <a:defPPr>
              <a:defRPr lang="en-US"/>
            </a:defPPr>
            <a:lvl1pPr marL="0" algn="r"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6F609ECE-A72F-4C46-8953-F5851AFA089B}" type="slidenum">
              <a:rPr lang="en-GB">
                <a:solidFill>
                  <a:prstClr val="black">
                    <a:tint val="75000"/>
                  </a:prstClr>
                </a:solidFill>
                <a:latin typeface="Aptos" panose="02110004020202020204"/>
              </a:rPr>
              <a:pPr/>
              <a:t>66</a:t>
            </a:fld>
            <a:endParaRPr lang="nb-NO">
              <a:solidFill>
                <a:prstClr val="black">
                  <a:tint val="75000"/>
                </a:prstClr>
              </a:solidFill>
              <a:latin typeface="Aptos" panose="02110004020202020204"/>
            </a:endParaRPr>
          </a:p>
        </p:txBody>
      </p:sp>
      <p:pic>
        <p:nvPicPr>
          <p:cNvPr id="6" name="Picture 5">
            <a:extLst>
              <a:ext uri="{FF2B5EF4-FFF2-40B4-BE49-F238E27FC236}">
                <a16:creationId xmlns:a16="http://schemas.microsoft.com/office/drawing/2014/main" id="{1D343086-CC7A-4F6E-162E-18BFBD255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7486" y="1759102"/>
            <a:ext cx="9715428" cy="4711397"/>
          </a:xfrm>
          <a:prstGeom prst="rect">
            <a:avLst/>
          </a:prstGeom>
        </p:spPr>
      </p:pic>
      <p:sp>
        <p:nvSpPr>
          <p:cNvPr id="7" name="Oval 6">
            <a:extLst>
              <a:ext uri="{FF2B5EF4-FFF2-40B4-BE49-F238E27FC236}">
                <a16:creationId xmlns:a16="http://schemas.microsoft.com/office/drawing/2014/main" id="{0B0BB01A-3C5D-63C4-C46F-1C23705442C6}"/>
              </a:ext>
            </a:extLst>
          </p:cNvPr>
          <p:cNvSpPr/>
          <p:nvPr/>
        </p:nvSpPr>
        <p:spPr>
          <a:xfrm>
            <a:off x="2628901"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8" name="Oval 7">
            <a:extLst>
              <a:ext uri="{FF2B5EF4-FFF2-40B4-BE49-F238E27FC236}">
                <a16:creationId xmlns:a16="http://schemas.microsoft.com/office/drawing/2014/main" id="{02726CE5-24F9-55E7-B682-6EB4B61BFE7E}"/>
              </a:ext>
            </a:extLst>
          </p:cNvPr>
          <p:cNvSpPr/>
          <p:nvPr/>
        </p:nvSpPr>
        <p:spPr>
          <a:xfrm>
            <a:off x="8823925"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9" name="Oval 8">
            <a:extLst>
              <a:ext uri="{FF2B5EF4-FFF2-40B4-BE49-F238E27FC236}">
                <a16:creationId xmlns:a16="http://schemas.microsoft.com/office/drawing/2014/main" id="{C6A457A0-3D9F-B7D6-69FE-8B811645D339}"/>
              </a:ext>
            </a:extLst>
          </p:cNvPr>
          <p:cNvSpPr/>
          <p:nvPr/>
        </p:nvSpPr>
        <p:spPr>
          <a:xfrm>
            <a:off x="251461" y="157734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el" sz="2160">
                <a:solidFill>
                  <a:prstClr val="white"/>
                </a:solidFill>
                <a:latin typeface="Aptos" panose="02110004020202020204"/>
              </a:rPr>
              <a:t>ΤΟ</a:t>
            </a:r>
            <a:endParaRPr lang="et-EE" sz="2160">
              <a:solidFill>
                <a:prstClr val="white"/>
              </a:solidFill>
              <a:latin typeface="Aptos" panose="02110004020202020204"/>
            </a:endParaRPr>
          </a:p>
        </p:txBody>
      </p:sp>
      <p:sp>
        <p:nvSpPr>
          <p:cNvPr id="10" name="Oval 9">
            <a:extLst>
              <a:ext uri="{FF2B5EF4-FFF2-40B4-BE49-F238E27FC236}">
                <a16:creationId xmlns:a16="http://schemas.microsoft.com/office/drawing/2014/main" id="{0F884AA0-515A-8CCB-0BEF-152CA12C1DB5}"/>
              </a:ext>
            </a:extLst>
          </p:cNvPr>
          <p:cNvSpPr/>
          <p:nvPr/>
        </p:nvSpPr>
        <p:spPr>
          <a:xfrm>
            <a:off x="12344329" y="93726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el" sz="2160">
                <a:solidFill>
                  <a:prstClr val="white"/>
                </a:solidFill>
                <a:latin typeface="Aptos" panose="02110004020202020204"/>
              </a:rPr>
              <a:t>Υπεύθυνοι λήψης αποφάσεων</a:t>
            </a:r>
            <a:endParaRPr lang="et-EE" sz="2160">
              <a:solidFill>
                <a:prstClr val="white"/>
              </a:solidFill>
              <a:latin typeface="Aptos" panose="02110004020202020204"/>
            </a:endParaRPr>
          </a:p>
        </p:txBody>
      </p:sp>
    </p:spTree>
    <p:extLst>
      <p:ext uri="{BB962C8B-B14F-4D97-AF65-F5344CB8AC3E}">
        <p14:creationId xmlns:p14="http://schemas.microsoft.com/office/powerpoint/2010/main" val="196661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049FD-1546-CF1A-7DEB-8C246888769A}"/>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E4F76CD5-756E-18D1-3367-32CB823740C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2244" y="-54428"/>
            <a:ext cx="5918278" cy="8138160"/>
          </a:xfrm>
          <a:prstGeom prst="rect">
            <a:avLst/>
          </a:prstGeom>
        </p:spPr>
      </p:pic>
      <p:pic>
        <p:nvPicPr>
          <p:cNvPr id="9" name="Picture 8">
            <a:extLst>
              <a:ext uri="{FF2B5EF4-FFF2-40B4-BE49-F238E27FC236}">
                <a16:creationId xmlns:a16="http://schemas.microsoft.com/office/drawing/2014/main" id="{F1A86C28-2140-98C3-ED66-07B6F9EB7452}"/>
              </a:ext>
            </a:extLst>
          </p:cNvPr>
          <p:cNvPicPr>
            <a:picLocks noChangeAspect="1"/>
          </p:cNvPicPr>
          <p:nvPr/>
        </p:nvPicPr>
        <p:blipFill>
          <a:blip r:embed="rId3"/>
          <a:stretch>
            <a:fillRect/>
          </a:stretch>
        </p:blipFill>
        <p:spPr>
          <a:xfrm>
            <a:off x="6039100" y="818575"/>
            <a:ext cx="8768512" cy="5686728"/>
          </a:xfrm>
          <a:prstGeom prst="rect">
            <a:avLst/>
          </a:prstGeom>
        </p:spPr>
      </p:pic>
      <p:sp>
        <p:nvSpPr>
          <p:cNvPr id="10" name="Oval 9">
            <a:extLst>
              <a:ext uri="{FF2B5EF4-FFF2-40B4-BE49-F238E27FC236}">
                <a16:creationId xmlns:a16="http://schemas.microsoft.com/office/drawing/2014/main" id="{94BEA3FB-337A-FD3C-2704-7B13674A777E}"/>
              </a:ext>
            </a:extLst>
          </p:cNvPr>
          <p:cNvSpPr/>
          <p:nvPr/>
        </p:nvSpPr>
        <p:spPr>
          <a:xfrm>
            <a:off x="8820696" y="4451577"/>
            <a:ext cx="1250768" cy="12246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11" name="Oval 10">
            <a:extLst>
              <a:ext uri="{FF2B5EF4-FFF2-40B4-BE49-F238E27FC236}">
                <a16:creationId xmlns:a16="http://schemas.microsoft.com/office/drawing/2014/main" id="{87AD14FF-056E-2811-1CC6-2240CFA8497F}"/>
              </a:ext>
            </a:extLst>
          </p:cNvPr>
          <p:cNvSpPr/>
          <p:nvPr/>
        </p:nvSpPr>
        <p:spPr>
          <a:xfrm>
            <a:off x="380456" y="1428750"/>
            <a:ext cx="2480310" cy="935626"/>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12" name="Oval 11">
            <a:extLst>
              <a:ext uri="{FF2B5EF4-FFF2-40B4-BE49-F238E27FC236}">
                <a16:creationId xmlns:a16="http://schemas.microsoft.com/office/drawing/2014/main" id="{757D413E-7BC8-7BC3-0AC9-B89C64BD171D}"/>
              </a:ext>
            </a:extLst>
          </p:cNvPr>
          <p:cNvSpPr/>
          <p:nvPr/>
        </p:nvSpPr>
        <p:spPr>
          <a:xfrm>
            <a:off x="8252460" y="3863340"/>
            <a:ext cx="847452" cy="8237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13" name="Oval 12">
            <a:extLst>
              <a:ext uri="{FF2B5EF4-FFF2-40B4-BE49-F238E27FC236}">
                <a16:creationId xmlns:a16="http://schemas.microsoft.com/office/drawing/2014/main" id="{9004D088-9CD5-0C08-5F72-80D1E5057CD0}"/>
              </a:ext>
            </a:extLst>
          </p:cNvPr>
          <p:cNvSpPr/>
          <p:nvPr/>
        </p:nvSpPr>
        <p:spPr>
          <a:xfrm>
            <a:off x="708661" y="7033259"/>
            <a:ext cx="1468733" cy="93562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14" name="Oval 13">
            <a:extLst>
              <a:ext uri="{FF2B5EF4-FFF2-40B4-BE49-F238E27FC236}">
                <a16:creationId xmlns:a16="http://schemas.microsoft.com/office/drawing/2014/main" id="{1A7F88AF-1F94-60F5-B988-2DCD9FCC2565}"/>
              </a:ext>
            </a:extLst>
          </p:cNvPr>
          <p:cNvSpPr/>
          <p:nvPr/>
        </p:nvSpPr>
        <p:spPr>
          <a:xfrm>
            <a:off x="12777108" y="1616938"/>
            <a:ext cx="847452"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15" name="Oval 14">
            <a:extLst>
              <a:ext uri="{FF2B5EF4-FFF2-40B4-BE49-F238E27FC236}">
                <a16:creationId xmlns:a16="http://schemas.microsoft.com/office/drawing/2014/main" id="{671D98EF-1974-C3BE-CD66-AFBE25D0F57C}"/>
              </a:ext>
            </a:extLst>
          </p:cNvPr>
          <p:cNvSpPr/>
          <p:nvPr/>
        </p:nvSpPr>
        <p:spPr>
          <a:xfrm>
            <a:off x="2177393" y="6316163"/>
            <a:ext cx="1268729"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16" name="Oval 15">
            <a:extLst>
              <a:ext uri="{FF2B5EF4-FFF2-40B4-BE49-F238E27FC236}">
                <a16:creationId xmlns:a16="http://schemas.microsoft.com/office/drawing/2014/main" id="{ACE0594A-6D46-D977-A608-E1E083D5C0C2}"/>
              </a:ext>
            </a:extLst>
          </p:cNvPr>
          <p:cNvSpPr/>
          <p:nvPr/>
        </p:nvSpPr>
        <p:spPr>
          <a:xfrm>
            <a:off x="13508628" y="4240122"/>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
        <p:nvSpPr>
          <p:cNvPr id="17" name="Oval 16">
            <a:extLst>
              <a:ext uri="{FF2B5EF4-FFF2-40B4-BE49-F238E27FC236}">
                <a16:creationId xmlns:a16="http://schemas.microsoft.com/office/drawing/2014/main" id="{AC3764E5-D0AA-6A41-8CD8-84950048137B}"/>
              </a:ext>
            </a:extLst>
          </p:cNvPr>
          <p:cNvSpPr/>
          <p:nvPr/>
        </p:nvSpPr>
        <p:spPr>
          <a:xfrm>
            <a:off x="582114" y="6115321"/>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a:solidFill>
                <a:prstClr val="white"/>
              </a:solidFill>
              <a:latin typeface="Aptos" panose="02110004020202020204"/>
            </a:endParaRPr>
          </a:p>
        </p:txBody>
      </p:sp>
    </p:spTree>
    <p:extLst>
      <p:ext uri="{BB962C8B-B14F-4D97-AF65-F5344CB8AC3E}">
        <p14:creationId xmlns:p14="http://schemas.microsoft.com/office/powerpoint/2010/main" val="366653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39" y="438150"/>
            <a:ext cx="6635932" cy="1590676"/>
          </a:xfrm>
        </p:spPr>
        <p:txBody>
          <a:bodyPr>
            <a:normAutofit/>
          </a:bodyPr>
          <a:lstStyle/>
          <a:p>
            <a:r>
              <a:rPr lang="el" err="1">
                <a:latin typeface="Bodoni 72 Book" charset="0"/>
                <a:ea typeface="Bodoni 72 Book" charset="0"/>
                <a:cs typeface="Bodoni 72 Book" charset="0"/>
              </a:rPr>
              <a:t>Ηγεσία</a:t>
            </a:r>
            <a:endParaRPr lang="en-US">
              <a:latin typeface="Bodoni 72 Book" charset="0"/>
              <a:ea typeface="Bodoni 72 Book" charset="0"/>
              <a:cs typeface="Bodoni 72 Book" charset="0"/>
            </a:endParaRPr>
          </a:p>
        </p:txBody>
      </p:sp>
      <p:sp>
        <p:nvSpPr>
          <p:cNvPr id="3" name="Plassholder for innhold 2"/>
          <p:cNvSpPr>
            <a:spLocks noGrp="1"/>
          </p:cNvSpPr>
          <p:nvPr>
            <p:ph idx="1"/>
          </p:nvPr>
        </p:nvSpPr>
        <p:spPr>
          <a:xfrm>
            <a:off x="1005840" y="2190750"/>
            <a:ext cx="4970509" cy="4079422"/>
          </a:xfrm>
        </p:spPr>
        <p:txBody>
          <a:bodyPr>
            <a:normAutofit fontScale="92500" lnSpcReduction="10000"/>
          </a:bodyPr>
          <a:lstStyle/>
          <a:p>
            <a:r>
              <a:rPr lang="el" sz="2400">
                <a:latin typeface="Bodoni 72 Book" charset="0"/>
                <a:ea typeface="Bodoni 72 Book" charset="0"/>
                <a:cs typeface="Bodoni 72 Book" charset="0"/>
              </a:rPr>
              <a:t>Οι ηγέτες με καλύτερη βαθμολογία ήταν χειρότεροι στη ρύθμιση των συναισθημάτων</a:t>
            </a:r>
          </a:p>
          <a:p>
            <a:pPr lvl="1"/>
            <a:r>
              <a:rPr lang="el" sz="2400">
                <a:latin typeface="Bodoni 72 Book" charset="0"/>
                <a:ea typeface="Bodoni 72 Book" charset="0"/>
                <a:cs typeface="Bodoni 72 Book" charset="0"/>
              </a:rPr>
              <a:t>όχι τυπικές ηγετικές ιδιότητες, όχι E,C,A, μάλλον I</a:t>
            </a:r>
          </a:p>
          <a:p>
            <a:pPr lvl="2"/>
            <a:r>
              <a:rPr lang="el" i="1">
                <a:latin typeface="Bodoni 72 Book" charset="0"/>
                <a:ea typeface="Bodoni 72 Book" charset="0"/>
                <a:cs typeface="Bodoni 72 Book" charset="0"/>
              </a:rPr>
              <a:t>R</a:t>
            </a:r>
            <a:r>
              <a:rPr lang="el" baseline="30000">
                <a:latin typeface="Bodoni 72 Book" charset="0"/>
                <a:ea typeface="Bodoni 72 Book" charset="0"/>
                <a:cs typeface="Bodoni 72 Book" charset="0"/>
              </a:rPr>
              <a:t>2 </a:t>
            </a:r>
            <a:r>
              <a:rPr lang="el">
                <a:latin typeface="Bodoni 72 Book" charset="0"/>
                <a:ea typeface="Bodoni 72 Book" charset="0"/>
                <a:cs typeface="Bodoni 72 Book" charset="0"/>
              </a:rPr>
              <a:t>= .466, </a:t>
            </a:r>
            <a:r>
              <a:rPr lang="el" i="1">
                <a:latin typeface="Bodoni 72 Book" charset="0"/>
                <a:ea typeface="Bodoni 72 Book" charset="0"/>
                <a:cs typeface="Bodoni 72 Book" charset="0"/>
              </a:rPr>
              <a:t>F </a:t>
            </a:r>
            <a:r>
              <a:rPr lang="el">
                <a:latin typeface="Bodoni 72 Book" charset="0"/>
                <a:ea typeface="Bodoni 72 Book" charset="0"/>
                <a:cs typeface="Bodoni 72 Book" charset="0"/>
              </a:rPr>
              <a:t>(2,20) = 8.74, </a:t>
            </a:r>
            <a:r>
              <a:rPr lang="el" i="1">
                <a:latin typeface="Bodoni 72 Book" charset="0"/>
                <a:ea typeface="Bodoni 72 Book" charset="0"/>
                <a:cs typeface="Bodoni 72 Book" charset="0"/>
              </a:rPr>
              <a:t>p </a:t>
            </a:r>
            <a:r>
              <a:rPr lang="el">
                <a:latin typeface="Bodoni 72 Book" charset="0"/>
                <a:ea typeface="Bodoni 72 Book" charset="0"/>
                <a:cs typeface="Bodoni 72 Book" charset="0"/>
              </a:rPr>
              <a:t>= .002</a:t>
            </a:r>
          </a:p>
          <a:p>
            <a:endParaRPr lang="nb-NO" sz="2400">
              <a:latin typeface="Bodoni 72 Book" charset="0"/>
              <a:ea typeface="Bodoni 72 Book" charset="0"/>
              <a:cs typeface="Bodoni 72 Book" charset="0"/>
            </a:endParaRPr>
          </a:p>
          <a:p>
            <a:r>
              <a:rPr lang="el" sz="2400">
                <a:latin typeface="Bodoni 72 Book" charset="0"/>
                <a:ea typeface="Bodoni 72 Book" charset="0"/>
                <a:cs typeface="Bodoni 72 Book" charset="0"/>
              </a:rPr>
              <a:t>Οι στρατηγικές ρύθμισης των συναισθημάτων μετριάζουν τις βαθμολογίες ηγεσίας:</a:t>
            </a:r>
          </a:p>
          <a:p>
            <a:pPr marL="731502" lvl="1" indent="0">
              <a:buNone/>
            </a:pPr>
            <a:r>
              <a:rPr lang="el" sz="2400" i="1">
                <a:latin typeface="Bodoni 72 Book" charset="0"/>
                <a:ea typeface="Bodoni 72 Book" charset="0"/>
                <a:cs typeface="Bodoni 72 Book" charset="0"/>
              </a:rPr>
              <a:t>R</a:t>
            </a:r>
            <a:r>
              <a:rPr lang="el" sz="2400" baseline="30000">
                <a:latin typeface="Bodoni 72 Book" charset="0"/>
                <a:ea typeface="Bodoni 72 Book" charset="0"/>
                <a:cs typeface="Bodoni 72 Book" charset="0"/>
              </a:rPr>
              <a:t>2 </a:t>
            </a:r>
            <a:r>
              <a:rPr lang="el" sz="2400">
                <a:latin typeface="Bodoni 72 Book" charset="0"/>
                <a:ea typeface="Bodoni 72 Book" charset="0"/>
                <a:cs typeface="Bodoni 72 Book" charset="0"/>
              </a:rPr>
              <a:t>= 11,7%, </a:t>
            </a:r>
            <a:r>
              <a:rPr lang="el" sz="2400" i="1">
                <a:latin typeface="Bodoni 72 Book" charset="0"/>
                <a:ea typeface="Bodoni 72 Book" charset="0"/>
                <a:cs typeface="Bodoni 72 Book" charset="0"/>
              </a:rPr>
              <a:t>F </a:t>
            </a:r>
            <a:r>
              <a:rPr lang="el" sz="2400">
                <a:latin typeface="Bodoni 72 Book" charset="0"/>
                <a:ea typeface="Bodoni 72 Book" charset="0"/>
                <a:cs typeface="Bodoni 72 Book" charset="0"/>
              </a:rPr>
              <a:t>(1,19) = 5,3 </a:t>
            </a:r>
            <a:r>
              <a:rPr lang="el" sz="2400" i="1">
                <a:latin typeface="Bodoni 72 Book" charset="0"/>
                <a:ea typeface="Bodoni 72 Book" charset="0"/>
                <a:cs typeface="Bodoni 72 Book" charset="0"/>
              </a:rPr>
              <a:t>p </a:t>
            </a:r>
            <a:r>
              <a:rPr lang="el" sz="2400">
                <a:latin typeface="Bodoni 72 Book" charset="0"/>
                <a:ea typeface="Bodoni 72 Book" charset="0"/>
                <a:cs typeface="Bodoni 72 Book" charset="0"/>
              </a:rPr>
              <a:t>= ,03</a:t>
            </a:r>
          </a:p>
          <a:p>
            <a:pPr lvl="1"/>
            <a:endParaRPr lang="en-US" sz="2400"/>
          </a:p>
        </p:txBody>
      </p:sp>
      <p:pic>
        <p:nvPicPr>
          <p:cNvPr id="4" name="Bilde 3"/>
          <p:cNvPicPr>
            <a:picLocks noChangeAspect="1"/>
          </p:cNvPicPr>
          <p:nvPr/>
        </p:nvPicPr>
        <p:blipFill>
          <a:blip r:embed="rId3"/>
          <a:stretch>
            <a:fillRect/>
          </a:stretch>
        </p:blipFill>
        <p:spPr>
          <a:xfrm>
            <a:off x="9099769" y="551425"/>
            <a:ext cx="4723786" cy="2667673"/>
          </a:xfrm>
          <a:prstGeom prst="rect">
            <a:avLst/>
          </a:prstGeom>
        </p:spPr>
      </p:pic>
      <p:pic>
        <p:nvPicPr>
          <p:cNvPr id="6" name="Bilde 5" descr="Γράφημα, γράφημα γραμμών&#10;&#10;Η περιγραφή δημιουργείται αυτόματα"/>
          <p:cNvPicPr>
            <a:picLocks noChangeAspect="1"/>
          </p:cNvPicPr>
          <p:nvPr/>
        </p:nvPicPr>
        <p:blipFill>
          <a:blip r:embed="rId4"/>
          <a:stretch>
            <a:fillRect/>
          </a:stretch>
        </p:blipFill>
        <p:spPr>
          <a:xfrm>
            <a:off x="7795150" y="2970793"/>
            <a:ext cx="6787002" cy="4079422"/>
          </a:xfrm>
          <a:prstGeom prst="rect">
            <a:avLst/>
          </a:prstGeom>
        </p:spPr>
      </p:pic>
    </p:spTree>
    <p:extLst>
      <p:ext uri="{BB962C8B-B14F-4D97-AF65-F5344CB8AC3E}">
        <p14:creationId xmlns:p14="http://schemas.microsoft.com/office/powerpoint/2010/main" val="312702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Γυναίκες και STEM</a:t>
            </a:r>
            <a:endParaRPr lang="en-GB"/>
          </a:p>
        </p:txBody>
      </p:sp>
      <p:sp>
        <p:nvSpPr>
          <p:cNvPr id="5" name="Plassholder for innhold 4"/>
          <p:cNvSpPr>
            <a:spLocks noGrp="1"/>
          </p:cNvSpPr>
          <p:nvPr>
            <p:ph idx="1"/>
          </p:nvPr>
        </p:nvSpPr>
        <p:spPr>
          <a:xfrm>
            <a:off x="1005840" y="2190750"/>
            <a:ext cx="6716268" cy="5221606"/>
          </a:xfrm>
        </p:spPr>
        <p:txBody>
          <a:bodyPr>
            <a:normAutofit fontScale="85000" lnSpcReduction="20000"/>
          </a:bodyPr>
          <a:lstStyle/>
          <a:p>
            <a:r>
              <a:rPr lang="el" sz="2880"/>
              <a:t>α) σύνθεση και συμπεριφορές προσωπικού</a:t>
            </a:r>
            <a:endParaRPr lang="en-US" sz="2880"/>
          </a:p>
          <a:p>
            <a:pPr lvl="1"/>
            <a:r>
              <a:rPr lang="el" sz="2160"/>
              <a:t>Ο Διοικητής του ινστιτούτου είναι γυναίκα και οι φοιτητές έχουν πρόσβαση σε γυναίκες καθηγήτριες σε θέματα STEM. Αλλά μόνο 3 από τους 20 δασκάλους είναι γυναίκες.</a:t>
            </a:r>
            <a:endParaRPr lang="en-US" sz="1920"/>
          </a:p>
          <a:p>
            <a:r>
              <a:rPr lang="el" sz="2880"/>
              <a:t>β) Θεσμική υποστήριξη</a:t>
            </a:r>
          </a:p>
          <a:p>
            <a:pPr lvl="1"/>
            <a:r>
              <a:rPr lang="el" sz="2160"/>
              <a:t>Η υπουργός Άμυνας της Νορβηγίας από το 2013 έως το 2017 ήταν επίσης γυναίκα και ήταν η πρώτη γυναίκα που κατείχε αυτή τη θέση. </a:t>
            </a:r>
          </a:p>
          <a:p>
            <a:r>
              <a:rPr lang="el" sz="2880"/>
              <a:t>γ) προσβάσιμη αγορά εργασίας</a:t>
            </a:r>
          </a:p>
          <a:p>
            <a:r>
              <a:rPr lang="el" sz="2880"/>
              <a:t>δ) επαρκής αριθμός θηλυκών στη μελέτη.</a:t>
            </a:r>
          </a:p>
          <a:p>
            <a:pPr lvl="1"/>
            <a:r>
              <a:rPr lang="el" sz="2160"/>
              <a:t>Κατά τη διάρκεια αυτής της χρονικής περιόδου, υπήρξε συνολικό ποσοστό εγκατάλειψης 2.5%. 2,7% για τις γυναίκες και 2,5% για τους άνδρες. Το ποσοστό εγκατάλειψης δεν περιλαμβάνει δύο γυναίκες που έφυγαν μέσα στην πρώτη σχολική εβδομάδα έχοντας προσφερθεί θέσεις σε πανεπιστήμια πολιτικών μηχανικών. Σε περιπτώσεις όπου οι γυναίκες δόκιμοι αξιωματικοί αποφάσισαν να εγκαταλείψουν το σχολείο, η κακή ακαδημαϊκή επίδοση δεν ήταν το κίνητρο.</a:t>
            </a:r>
          </a:p>
        </p:txBody>
      </p:sp>
      <p:sp>
        <p:nvSpPr>
          <p:cNvPr id="6" name="Rektangel 5"/>
          <p:cNvSpPr/>
          <p:nvPr/>
        </p:nvSpPr>
        <p:spPr>
          <a:xfrm>
            <a:off x="8348472" y="2190751"/>
            <a:ext cx="6423660" cy="2751522"/>
          </a:xfrm>
          <a:prstGeom prst="rect">
            <a:avLst/>
          </a:prstGeom>
        </p:spPr>
        <p:txBody>
          <a:bodyPr wrap="square">
            <a:spAutoFit/>
          </a:bodyPr>
          <a:lstStyle/>
          <a:p>
            <a:pPr defTabSz="1097280"/>
            <a:r>
              <a:rPr lang="el" sz="2160">
                <a:solidFill>
                  <a:prstClr val="black"/>
                </a:solidFill>
                <a:latin typeface="Aptos" panose="02110004020202020204"/>
              </a:rPr>
              <a:t>Ποσοστό γυναικών στο NDCA</a:t>
            </a:r>
          </a:p>
          <a:p>
            <a:pPr defTabSz="1097280"/>
            <a:r>
              <a:rPr lang="el" sz="2160">
                <a:solidFill>
                  <a:prstClr val="black"/>
                </a:solidFill>
                <a:latin typeface="Aptos" panose="02110004020202020204"/>
              </a:rPr>
              <a:t>Έτος Σύνολο Σπουδαστών Θήλεις % (αριθμός)</a:t>
            </a:r>
          </a:p>
          <a:p>
            <a:pPr defTabSz="1097280"/>
            <a:r>
              <a:rPr lang="el" sz="2160">
                <a:solidFill>
                  <a:prstClr val="black"/>
                </a:solidFill>
                <a:latin typeface="Aptos" panose="02110004020202020204"/>
              </a:rPr>
              <a:t>2013	        37		18.9% (7)</a:t>
            </a:r>
          </a:p>
          <a:p>
            <a:pPr defTabSz="1097280"/>
            <a:r>
              <a:rPr lang="el" sz="2160">
                <a:solidFill>
                  <a:prstClr val="black"/>
                </a:solidFill>
                <a:latin typeface="Aptos" panose="02110004020202020204"/>
              </a:rPr>
              <a:t>2014	        38		18.4% (7)</a:t>
            </a:r>
          </a:p>
          <a:p>
            <a:pPr defTabSz="1097280"/>
            <a:r>
              <a:rPr lang="el" sz="2160">
                <a:solidFill>
                  <a:prstClr val="black"/>
                </a:solidFill>
                <a:latin typeface="Aptos" panose="02110004020202020204"/>
              </a:rPr>
              <a:t>2015	        40		10% (4)</a:t>
            </a:r>
          </a:p>
          <a:p>
            <a:pPr defTabSz="1097280"/>
            <a:r>
              <a:rPr lang="el" sz="2160">
                <a:solidFill>
                  <a:prstClr val="black"/>
                </a:solidFill>
                <a:latin typeface="Aptos" panose="02110004020202020204"/>
              </a:rPr>
              <a:t>2016	        35		28.6% (10)</a:t>
            </a:r>
          </a:p>
          <a:p>
            <a:pPr defTabSz="1097280"/>
            <a:r>
              <a:rPr lang="el" sz="2160">
                <a:solidFill>
                  <a:prstClr val="black"/>
                </a:solidFill>
                <a:latin typeface="Aptos" panose="02110004020202020204"/>
              </a:rPr>
              <a:t>2017	        40		12.5% (5)</a:t>
            </a:r>
          </a:p>
          <a:p>
            <a:pPr defTabSz="1097280"/>
            <a:r>
              <a:rPr lang="el" sz="2160">
                <a:solidFill>
                  <a:prstClr val="black"/>
                </a:solidFill>
                <a:latin typeface="Aptos" panose="02110004020202020204"/>
              </a:rPr>
              <a:t>Σύνολο 190 17,4 % (33)</a:t>
            </a:r>
          </a:p>
        </p:txBody>
      </p:sp>
    </p:spTree>
    <p:extLst>
      <p:ext uri="{BB962C8B-B14F-4D97-AF65-F5344CB8AC3E}">
        <p14:creationId xmlns:p14="http://schemas.microsoft.com/office/powerpoint/2010/main" val="203267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757123" y="767424"/>
            <a:ext cx="4114800" cy="2062886"/>
          </a:xfrm>
        </p:spPr>
        <p:txBody>
          <a:bodyPr anchor="b">
            <a:normAutofit/>
          </a:bodyPr>
          <a:lstStyle/>
          <a:p>
            <a:r>
              <a:rPr lang="el" sz="6480"/>
              <a:t>Ποια είναι η αλήθεια</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Plassholder for innhold 2"/>
          <p:cNvSpPr>
            <a:spLocks noGrp="1"/>
          </p:cNvSpPr>
          <p:nvPr>
            <p:ph idx="1"/>
          </p:nvPr>
        </p:nvSpPr>
        <p:spPr>
          <a:xfrm>
            <a:off x="757123" y="3368650"/>
            <a:ext cx="4114800" cy="4092854"/>
          </a:xfrm>
        </p:spPr>
        <p:txBody>
          <a:bodyPr anchor="t">
            <a:normAutofit/>
          </a:bodyPr>
          <a:lstStyle/>
          <a:p>
            <a:pPr marL="0" indent="0">
              <a:buNone/>
            </a:pPr>
            <a:endParaRPr lang="nb-NO" sz="2640"/>
          </a:p>
          <a:p>
            <a:r>
              <a:rPr lang="el" sz="2640"/>
              <a:t>Λέξεις κλειδιά:</a:t>
            </a:r>
          </a:p>
          <a:p>
            <a:pPr lvl="1"/>
            <a:r>
              <a:rPr lang="el" sz="2640"/>
              <a:t>«Καλή –της προσαρμογής»</a:t>
            </a:r>
          </a:p>
          <a:p>
            <a:endParaRPr lang="nb-NO" sz="2640"/>
          </a:p>
        </p:txBody>
      </p:sp>
      <p:pic>
        <p:nvPicPr>
          <p:cNvPr id="12" name="Online Media 11" title="FSN Sport Science - Ep5 - Out of Control - Coach's Curse">
            <a:hlinkClick r:id="" action="ppaction://media"/>
            <a:extLst>
              <a:ext uri="{FF2B5EF4-FFF2-40B4-BE49-F238E27FC236}">
                <a16:creationId xmlns:a16="http://schemas.microsoft.com/office/drawing/2014/main" id="{C41273E8-3929-F5B5-B037-BAFB04FD6A73}"/>
              </a:ext>
            </a:extLst>
          </p:cNvPr>
          <p:cNvPicPr>
            <a:picLocks noRot="1" noChangeAspect="1"/>
          </p:cNvPicPr>
          <p:nvPr>
            <a:videoFile r:link="rId1"/>
          </p:nvPr>
        </p:nvPicPr>
        <p:blipFill>
          <a:blip r:embed="rId3"/>
          <a:stretch>
            <a:fillRect/>
          </a:stretch>
        </p:blipFill>
        <p:spPr>
          <a:xfrm>
            <a:off x="5585155" y="1774440"/>
            <a:ext cx="8284464" cy="4680721"/>
          </a:xfrm>
          <a:prstGeom prst="rect">
            <a:avLst/>
          </a:prstGeom>
        </p:spPr>
      </p:pic>
      <p:grpSp>
        <p:nvGrpSpPr>
          <p:cNvPr id="4" name="Group 3">
            <a:extLst>
              <a:ext uri="{FF2B5EF4-FFF2-40B4-BE49-F238E27FC236}">
                <a16:creationId xmlns:a16="http://schemas.microsoft.com/office/drawing/2014/main" id="{35FD28B3-3ED8-1DDD-7BC2-637256CDEAC9}"/>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3BBF00E2-2837-6FB7-E587-84D152D6EF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A17FB6C-65E5-65E7-6A5D-461EC0F66E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8945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k="http://schemas.microsoft.com/office/drawing/2018/sketchyshapes" xmlns:p16="http://schemas.microsoft.com/office/powerpoint/2015/main" xmlns:adec="http://schemas.microsoft.com/office/drawing/2017/decorative"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2"/>
                </p:tgtEl>
              </p:cMediaNode>
            </p:video>
          </p:childTnLst>
        </p:cTn>
      </p:par>
    </p:tnLst>
    <p:bldLst>
      <p:bldP spid="2"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5AB-4EEB-4A3A-8BED-1CAAC4F4FE04}"/>
              </a:ext>
            </a:extLst>
          </p:cNvPr>
          <p:cNvSpPr>
            <a:spLocks noGrp="1"/>
          </p:cNvSpPr>
          <p:nvPr>
            <p:ph type="title"/>
          </p:nvPr>
        </p:nvSpPr>
        <p:spPr/>
        <p:txBody>
          <a:bodyPr/>
          <a:lstStyle/>
          <a:p>
            <a:r>
              <a:rPr lang="el" err="1"/>
              <a:t>Τι έχουν και τι κάνουν οι ηγέτες</a:t>
            </a:r>
          </a:p>
        </p:txBody>
      </p:sp>
      <p:sp>
        <p:nvSpPr>
          <p:cNvPr id="3" name="Content Placeholder 2">
            <a:extLst>
              <a:ext uri="{FF2B5EF4-FFF2-40B4-BE49-F238E27FC236}">
                <a16:creationId xmlns:a16="http://schemas.microsoft.com/office/drawing/2014/main" id="{DCB5EB81-3BD6-4AAB-83B2-3987999533BE}"/>
              </a:ext>
            </a:extLst>
          </p:cNvPr>
          <p:cNvSpPr>
            <a:spLocks noGrp="1"/>
          </p:cNvSpPr>
          <p:nvPr>
            <p:ph sz="half" idx="1"/>
          </p:nvPr>
        </p:nvSpPr>
        <p:spPr/>
        <p:txBody>
          <a:bodyPr/>
          <a:lstStyle/>
          <a:p>
            <a:r>
              <a:rPr lang="el"/>
              <a:t>Πηγή εμπειρογνωμοσύνης και κύρους</a:t>
            </a:r>
            <a:endParaRPr lang="nb-NO"/>
          </a:p>
          <a:p>
            <a:r>
              <a:rPr lang="el" err="1"/>
              <a:t>Υπεύθυνος λήψης αποφάσεων</a:t>
            </a:r>
          </a:p>
          <a:p>
            <a:r>
              <a:rPr lang="el" err="1"/>
              <a:t>Πρότυπα</a:t>
            </a:r>
            <a:endParaRPr lang="nb-NO"/>
          </a:p>
          <a:p>
            <a:r>
              <a:rPr lang="el" err="1"/>
              <a:t>Καθοδήγηση</a:t>
            </a:r>
            <a:endParaRPr lang="nb-NO"/>
          </a:p>
          <a:p>
            <a:r>
              <a:rPr lang="el" err="1"/>
              <a:t>Ανθεκτικότητα</a:t>
            </a:r>
            <a:endParaRPr lang="nb-NO"/>
          </a:p>
          <a:p>
            <a:endParaRPr lang="nb-NO"/>
          </a:p>
          <a:p>
            <a:endParaRPr lang="nb-NO"/>
          </a:p>
        </p:txBody>
      </p:sp>
      <p:sp>
        <p:nvSpPr>
          <p:cNvPr id="4" name="Content Placeholder 3">
            <a:extLst>
              <a:ext uri="{FF2B5EF4-FFF2-40B4-BE49-F238E27FC236}">
                <a16:creationId xmlns:a16="http://schemas.microsoft.com/office/drawing/2014/main" id="{DF619BED-913A-49EC-9D7D-AF8737C35E33}"/>
              </a:ext>
            </a:extLst>
          </p:cNvPr>
          <p:cNvSpPr>
            <a:spLocks noGrp="1"/>
          </p:cNvSpPr>
          <p:nvPr>
            <p:ph sz="half" idx="2"/>
          </p:nvPr>
        </p:nvSpPr>
        <p:spPr/>
        <p:txBody>
          <a:bodyPr/>
          <a:lstStyle/>
          <a:p>
            <a:r>
              <a:rPr lang="el" err="1"/>
              <a:t>Αυτοαποτελεσματικότητα</a:t>
            </a:r>
            <a:endParaRPr lang="nb-NO"/>
          </a:p>
          <a:p>
            <a:pPr lvl="1"/>
            <a:r>
              <a:rPr lang="el" err="1"/>
              <a:t>Μαεστρία</a:t>
            </a:r>
            <a:endParaRPr lang="nb-NO"/>
          </a:p>
          <a:p>
            <a:pPr lvl="1"/>
            <a:r>
              <a:rPr lang="el" err="1"/>
              <a:t>Πρότυπα</a:t>
            </a:r>
            <a:endParaRPr lang="nb-NO"/>
          </a:p>
          <a:p>
            <a:pPr lvl="1"/>
            <a:r>
              <a:rPr lang="el" err="1"/>
              <a:t>Προπόνηση</a:t>
            </a:r>
            <a:endParaRPr lang="nb-NO"/>
          </a:p>
          <a:p>
            <a:pPr lvl="1"/>
            <a:r>
              <a:rPr lang="el"/>
              <a:t>(Φυσιολογικές αποκρίσεις)</a:t>
            </a:r>
          </a:p>
        </p:txBody>
      </p:sp>
    </p:spTree>
    <p:extLst>
      <p:ext uri="{BB962C8B-B14F-4D97-AF65-F5344CB8AC3E}">
        <p14:creationId xmlns:p14="http://schemas.microsoft.com/office/powerpoint/2010/main" val="408426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1000"/>
                                        <p:tgtEl>
                                          <p:spTgt spid="4">
                                            <p:txEl>
                                              <p:pRg st="0" end="0"/>
                                            </p:txEl>
                                          </p:spTgt>
                                        </p:tgtEl>
                                      </p:cBhvr>
                                    </p:animEffect>
                                    <p:anim calcmode="lin" valueType="num">
                                      <p:cBhvr>
                                        <p:cTn id="3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1000"/>
                                        <p:tgtEl>
                                          <p:spTgt spid="4">
                                            <p:txEl>
                                              <p:pRg st="3" end="3"/>
                                            </p:txEl>
                                          </p:spTgt>
                                        </p:tgtEl>
                                      </p:cBhvr>
                                    </p:animEffect>
                                    <p:anim calcmode="lin" valueType="num">
                                      <p:cBhvr>
                                        <p:cTn id="4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FAA1AA-39F1-2D71-2533-2999A233BCB6}"/>
              </a:ext>
            </a:extLst>
          </p:cNvPr>
          <p:cNvPicPr>
            <a:picLocks noChangeAspect="1"/>
          </p:cNvPicPr>
          <p:nvPr/>
        </p:nvPicPr>
        <p:blipFill>
          <a:blip r:embed="rId3"/>
          <a:stretch>
            <a:fillRect/>
          </a:stretch>
        </p:blipFill>
        <p:spPr>
          <a:xfrm>
            <a:off x="232756" y="1513378"/>
            <a:ext cx="10048373" cy="4355438"/>
          </a:xfrm>
          <a:prstGeom prst="rect">
            <a:avLst/>
          </a:prstGeom>
        </p:spPr>
      </p:pic>
      <p:sp>
        <p:nvSpPr>
          <p:cNvPr id="2" name="Title 1">
            <a:extLst>
              <a:ext uri="{FF2B5EF4-FFF2-40B4-BE49-F238E27FC236}">
                <a16:creationId xmlns:a16="http://schemas.microsoft.com/office/drawing/2014/main" id="{7B3E1A94-FBFE-E973-A999-EED99ABB38ED}"/>
              </a:ext>
            </a:extLst>
          </p:cNvPr>
          <p:cNvSpPr>
            <a:spLocks noGrp="1"/>
          </p:cNvSpPr>
          <p:nvPr>
            <p:ph type="title"/>
          </p:nvPr>
        </p:nvSpPr>
        <p:spPr/>
        <p:txBody>
          <a:bodyPr/>
          <a:lstStyle/>
          <a:p>
            <a:r>
              <a:rPr lang="el"/>
              <a:t>Ηγεσία...</a:t>
            </a:r>
            <a:endParaRPr lang="en-GB"/>
          </a:p>
        </p:txBody>
      </p:sp>
      <p:pic>
        <p:nvPicPr>
          <p:cNvPr id="8" name="Content Placeholder 7">
            <a:extLst>
              <a:ext uri="{FF2B5EF4-FFF2-40B4-BE49-F238E27FC236}">
                <a16:creationId xmlns:a16="http://schemas.microsoft.com/office/drawing/2014/main" id="{7CA49456-F2F7-EFD0-3983-33EE29D474E1}"/>
              </a:ext>
            </a:extLst>
          </p:cNvPr>
          <p:cNvPicPr>
            <a:picLocks noGrp="1" noChangeAspect="1"/>
          </p:cNvPicPr>
          <p:nvPr>
            <p:ph sz="half" idx="1"/>
          </p:nvPr>
        </p:nvPicPr>
        <p:blipFill>
          <a:blip r:embed="rId4"/>
          <a:stretch>
            <a:fillRect/>
          </a:stretch>
        </p:blipFill>
        <p:spPr>
          <a:xfrm>
            <a:off x="5024187" y="4368470"/>
            <a:ext cx="9734204" cy="3721259"/>
          </a:xfrm>
        </p:spPr>
      </p:pic>
      <p:sp>
        <p:nvSpPr>
          <p:cNvPr id="4" name="Content Placeholder 3">
            <a:extLst>
              <a:ext uri="{FF2B5EF4-FFF2-40B4-BE49-F238E27FC236}">
                <a16:creationId xmlns:a16="http://schemas.microsoft.com/office/drawing/2014/main" id="{BDD171BC-CD57-B64D-56DB-3C3709837335}"/>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45783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702B54-BFD6-ABF1-E233-0D2FABC7D1A4}"/>
              </a:ext>
            </a:extLst>
          </p:cNvPr>
          <p:cNvPicPr>
            <a:picLocks noChangeAspect="1"/>
          </p:cNvPicPr>
          <p:nvPr/>
        </p:nvPicPr>
        <p:blipFill>
          <a:blip r:embed="rId2"/>
          <a:stretch>
            <a:fillRect/>
          </a:stretch>
        </p:blipFill>
        <p:spPr>
          <a:xfrm>
            <a:off x="1347907" y="1674154"/>
            <a:ext cx="11934586" cy="4881292"/>
          </a:xfrm>
          <a:prstGeom prst="rect">
            <a:avLst/>
          </a:prstGeom>
        </p:spPr>
      </p:pic>
      <p:sp>
        <p:nvSpPr>
          <p:cNvPr id="2" name="Title 1">
            <a:extLst>
              <a:ext uri="{FF2B5EF4-FFF2-40B4-BE49-F238E27FC236}">
                <a16:creationId xmlns:a16="http://schemas.microsoft.com/office/drawing/2014/main" id="{73EC422E-57B7-37F9-192F-A530E68E67EA}"/>
              </a:ext>
            </a:extLst>
          </p:cNvPr>
          <p:cNvSpPr>
            <a:spLocks noGrp="1"/>
          </p:cNvSpPr>
          <p:nvPr>
            <p:ph type="title"/>
          </p:nvPr>
        </p:nvSpPr>
        <p:spPr/>
        <p:txBody>
          <a:bodyPr/>
          <a:lstStyle/>
          <a:p>
            <a:r>
              <a:rPr lang="el"/>
              <a:t>Αλλά...</a:t>
            </a:r>
            <a:endParaRPr lang="en-GB"/>
          </a:p>
        </p:txBody>
      </p:sp>
      <p:sp>
        <p:nvSpPr>
          <p:cNvPr id="3" name="Content Placeholder 2">
            <a:extLst>
              <a:ext uri="{FF2B5EF4-FFF2-40B4-BE49-F238E27FC236}">
                <a16:creationId xmlns:a16="http://schemas.microsoft.com/office/drawing/2014/main" id="{43078623-7416-996A-4DDE-C2B06A2B14E0}"/>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8769ED6B-810D-CA3E-36B8-4C56B4ECC76E}"/>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AE4FEE1A-ADCE-DD9A-D5B7-C80DE2807C0F}"/>
              </a:ext>
            </a:extLst>
          </p:cNvPr>
          <p:cNvPicPr>
            <a:picLocks noChangeAspect="1"/>
          </p:cNvPicPr>
          <p:nvPr/>
        </p:nvPicPr>
        <p:blipFill>
          <a:blip r:embed="rId3"/>
          <a:stretch>
            <a:fillRect/>
          </a:stretch>
        </p:blipFill>
        <p:spPr>
          <a:xfrm>
            <a:off x="595193" y="1536085"/>
            <a:ext cx="10414183" cy="3029372"/>
          </a:xfrm>
          <a:prstGeom prst="rect">
            <a:avLst/>
          </a:prstGeom>
        </p:spPr>
      </p:pic>
      <p:pic>
        <p:nvPicPr>
          <p:cNvPr id="10" name="Picture 9">
            <a:extLst>
              <a:ext uri="{FF2B5EF4-FFF2-40B4-BE49-F238E27FC236}">
                <a16:creationId xmlns:a16="http://schemas.microsoft.com/office/drawing/2014/main" id="{2458718B-AD91-9ACD-C0E1-F4C8E3D41748}"/>
              </a:ext>
            </a:extLst>
          </p:cNvPr>
          <p:cNvPicPr>
            <a:picLocks noChangeAspect="1"/>
          </p:cNvPicPr>
          <p:nvPr/>
        </p:nvPicPr>
        <p:blipFill>
          <a:blip r:embed="rId4"/>
          <a:stretch>
            <a:fillRect/>
          </a:stretch>
        </p:blipFill>
        <p:spPr>
          <a:xfrm>
            <a:off x="0" y="4264526"/>
            <a:ext cx="14630400" cy="1458774"/>
          </a:xfrm>
          <a:prstGeom prst="rect">
            <a:avLst/>
          </a:prstGeom>
        </p:spPr>
      </p:pic>
      <p:pic>
        <p:nvPicPr>
          <p:cNvPr id="12" name="Picture 11">
            <a:extLst>
              <a:ext uri="{FF2B5EF4-FFF2-40B4-BE49-F238E27FC236}">
                <a16:creationId xmlns:a16="http://schemas.microsoft.com/office/drawing/2014/main" id="{C3A4FC26-9AED-00EB-21F8-E6A8207C0BC4}"/>
              </a:ext>
            </a:extLst>
          </p:cNvPr>
          <p:cNvPicPr>
            <a:picLocks noChangeAspect="1"/>
          </p:cNvPicPr>
          <p:nvPr/>
        </p:nvPicPr>
        <p:blipFill>
          <a:blip r:embed="rId5"/>
          <a:stretch>
            <a:fillRect/>
          </a:stretch>
        </p:blipFill>
        <p:spPr>
          <a:xfrm>
            <a:off x="3034055" y="1376473"/>
            <a:ext cx="8745170" cy="6035882"/>
          </a:xfrm>
          <a:prstGeom prst="rect">
            <a:avLst/>
          </a:prstGeom>
        </p:spPr>
      </p:pic>
    </p:spTree>
    <p:extLst>
      <p:ext uri="{BB962C8B-B14F-4D97-AF65-F5344CB8AC3E}">
        <p14:creationId xmlns:p14="http://schemas.microsoft.com/office/powerpoint/2010/main" val="1246788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387621-CF90-4717-BF3D-6D4CFAE81B51}"/>
              </a:ext>
            </a:extLst>
          </p:cNvPr>
          <p:cNvSpPr>
            <a:spLocks noGrp="1"/>
          </p:cNvSpPr>
          <p:nvPr>
            <p:ph type="ctrTitle"/>
          </p:nvPr>
        </p:nvSpPr>
        <p:spPr/>
        <p:txBody>
          <a:bodyPr/>
          <a:lstStyle/>
          <a:p>
            <a:r>
              <a:rPr lang="el" err="1"/>
              <a:t>Τι σημαίνει αυτό για την Κυβερνοασφάλεια</a:t>
            </a:r>
            <a:endParaRPr lang="nb-NO"/>
          </a:p>
        </p:txBody>
      </p:sp>
      <p:sp>
        <p:nvSpPr>
          <p:cNvPr id="5" name="Subtitle 4">
            <a:extLst>
              <a:ext uri="{FF2B5EF4-FFF2-40B4-BE49-F238E27FC236}">
                <a16:creationId xmlns:a16="http://schemas.microsoft.com/office/drawing/2014/main" id="{7C52FD7C-C8CE-4AB9-9D23-CDDA30EF1CE5}"/>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79704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0130F847-9A87-AB4D-8D0D-FF9DA6C9AB2A}"/>
              </a:ext>
            </a:extLst>
          </p:cNvPr>
          <p:cNvSpPr txBox="1">
            <a:spLocks/>
          </p:cNvSpPr>
          <p:nvPr/>
        </p:nvSpPr>
        <p:spPr>
          <a:xfrm>
            <a:off x="768096" y="395021"/>
            <a:ext cx="8273491" cy="2139696"/>
          </a:xfrm>
          <a:prstGeom prst="rect">
            <a:avLst/>
          </a:prstGeom>
        </p:spPr>
        <p:txBody>
          <a:bodyPr vert="horz" lIns="109728" tIns="54864" rIns="109728" bIns="54864" rtlCol="0" anchor="b" anchorCtr="0">
            <a:normAutofit lnSpcReduction="1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l" sz="5040">
                <a:solidFill>
                  <a:prstClr val="black"/>
                </a:solidFill>
                <a:latin typeface="Aptos Display" panose="02110004020202020204"/>
              </a:rPr>
              <a:t>Συνεργατικές πρακτικές CO κατά τη δημιουργία και την κοινή χρήση RCP</a:t>
            </a:r>
          </a:p>
        </p:txBody>
      </p:sp>
      <p:sp>
        <p:nvSpPr>
          <p:cNvPr id="2" name="TekstSylinder 1"/>
          <p:cNvSpPr txBox="1"/>
          <p:nvPr/>
        </p:nvSpPr>
        <p:spPr>
          <a:xfrm>
            <a:off x="768096" y="3247949"/>
            <a:ext cx="8273491" cy="4180637"/>
          </a:xfrm>
          <a:prstGeom prst="rect">
            <a:avLst/>
          </a:prstGeom>
        </p:spPr>
        <p:txBody>
          <a:bodyPr vert="horz" lIns="109728" tIns="54864" rIns="109728" bIns="54864" rtlCol="0">
            <a:normAutofit/>
          </a:bodyPr>
          <a:lstStyle/>
          <a:p>
            <a:pPr indent="-274320" defTabSz="1097280">
              <a:lnSpc>
                <a:spcPct val="90000"/>
              </a:lnSpc>
              <a:spcAft>
                <a:spcPts val="720"/>
              </a:spcAft>
              <a:buFont typeface="Arial" panose="020B0604020202020204" pitchFamily="34" charset="0"/>
              <a:buChar char="•"/>
            </a:pPr>
            <a:r>
              <a:rPr lang="el">
                <a:solidFill>
                  <a:prstClr val="black"/>
                </a:solidFill>
                <a:latin typeface="Aptos" panose="02110004020202020204"/>
              </a:rPr>
              <a:t>Οι CO επικοινωνούν με άλλους CO όταν προσαρμόζουν τα RCP στους πελάτες τους</a:t>
            </a:r>
          </a:p>
          <a:p>
            <a:pPr marL="1188690" lvl="1" indent="-274320" defTabSz="1097280">
              <a:lnSpc>
                <a:spcPct val="90000"/>
              </a:lnSpc>
              <a:spcAft>
                <a:spcPts val="720"/>
              </a:spcAft>
              <a:buFont typeface="Arial" panose="020B0604020202020204" pitchFamily="34" charset="0"/>
              <a:buChar char="•"/>
            </a:pPr>
            <a:r>
              <a:rPr lang="el">
                <a:solidFill>
                  <a:prstClr val="black"/>
                </a:solidFill>
                <a:latin typeface="Aptos" panose="02110004020202020204"/>
              </a:rPr>
              <a:t>Λιγότερο συνηθισμένο πιο ψηλά στην οργανωτική ιεραρχία SOC</a:t>
            </a:r>
          </a:p>
          <a:p>
            <a:pPr marL="1188690" lvl="1" indent="-274320" defTabSz="1097280">
              <a:lnSpc>
                <a:spcPct val="90000"/>
              </a:lnSpc>
              <a:spcAft>
                <a:spcPts val="720"/>
              </a:spcAft>
              <a:buFont typeface="Arial" panose="020B0604020202020204" pitchFamily="34" charset="0"/>
              <a:buChar char="•"/>
            </a:pPr>
            <a:r>
              <a:rPr lang="el" b="1">
                <a:solidFill>
                  <a:prstClr val="black"/>
                </a:solidFill>
                <a:latin typeface="Aptos" panose="02110004020202020204"/>
              </a:rPr>
              <a:t>HS: </a:t>
            </a:r>
            <a:r>
              <a:rPr lang="el">
                <a:solidFill>
                  <a:prstClr val="black"/>
                </a:solidFill>
                <a:latin typeface="Aptos" panose="02110004020202020204"/>
              </a:rPr>
              <a:t>Προβλήματα όταν τα DM και COs βρίσκονται σε διαφορετικά τεταρτημόρια</a:t>
            </a:r>
          </a:p>
          <a:p>
            <a:pPr marL="1188690" lvl="1" indent="-274320" defTabSz="1097280">
              <a:lnSpc>
                <a:spcPct val="90000"/>
              </a:lnSpc>
              <a:spcAft>
                <a:spcPts val="720"/>
              </a:spcAft>
              <a:buFont typeface="Arial" panose="020B0604020202020204" pitchFamily="34" charset="0"/>
              <a:buChar char="•"/>
            </a:pPr>
            <a:r>
              <a:rPr lang="el">
                <a:solidFill>
                  <a:prstClr val="black"/>
                </a:solidFill>
                <a:latin typeface="Aptos" panose="02110004020202020204"/>
              </a:rPr>
              <a:t>Οι πεποιθήσεις και οι προσδοκίες επηρεάζουν το μοίρασμα και την απορρόφηση  RCP και CSA</a:t>
            </a:r>
            <a:endParaRPr lang="en-US">
              <a:solidFill>
                <a:prstClr val="black"/>
              </a:solidFill>
              <a:latin typeface="Aptos" panose="02110004020202020204"/>
            </a:endParaRPr>
          </a:p>
          <a:p>
            <a:pPr indent="-274320" defTabSz="1097280">
              <a:lnSpc>
                <a:spcPct val="90000"/>
              </a:lnSpc>
              <a:spcAft>
                <a:spcPts val="720"/>
              </a:spcAft>
              <a:buFont typeface="Arial" panose="020B0604020202020204" pitchFamily="34" charset="0"/>
              <a:buChar char="•"/>
            </a:pPr>
            <a:endParaRPr lang="en-US">
              <a:solidFill>
                <a:prstClr val="black"/>
              </a:solidFill>
              <a:latin typeface="Aptos" panose="02110004020202020204"/>
            </a:endParaRPr>
          </a:p>
          <a:p>
            <a:pPr indent="-274320" defTabSz="1097280">
              <a:lnSpc>
                <a:spcPct val="90000"/>
              </a:lnSpc>
              <a:spcAft>
                <a:spcPts val="720"/>
              </a:spcAft>
              <a:buFont typeface="Arial" panose="020B0604020202020204" pitchFamily="34" charset="0"/>
              <a:buChar char="•"/>
            </a:pPr>
            <a:r>
              <a:rPr lang="el">
                <a:solidFill>
                  <a:prstClr val="black"/>
                </a:solidFill>
                <a:latin typeface="Aptos" panose="02110004020202020204"/>
              </a:rPr>
              <a:t>Τα κεντρικά/επίσημα συστήματα παρακάμπτονται</a:t>
            </a:r>
          </a:p>
          <a:p>
            <a:pPr marL="1188690" lvl="1" indent="-274320" defTabSz="1097280">
              <a:lnSpc>
                <a:spcPct val="90000"/>
              </a:lnSpc>
              <a:spcAft>
                <a:spcPts val="720"/>
              </a:spcAft>
              <a:buFont typeface="Arial" panose="020B0604020202020204" pitchFamily="34" charset="0"/>
              <a:buChar char="•"/>
            </a:pPr>
            <a:r>
              <a:rPr lang="el">
                <a:solidFill>
                  <a:prstClr val="black"/>
                </a:solidFill>
                <a:latin typeface="Aptos" panose="02110004020202020204"/>
              </a:rPr>
              <a:t>Η ανταλλαγή πληροφοριών μεταξύ των CO δεν έχει κίνητρα</a:t>
            </a:r>
          </a:p>
          <a:p>
            <a:pPr marL="1188690" lvl="1" indent="-274320" defTabSz="1097280">
              <a:lnSpc>
                <a:spcPct val="90000"/>
              </a:lnSpc>
              <a:spcAft>
                <a:spcPts val="720"/>
              </a:spcAft>
              <a:buFont typeface="Arial" panose="020B0604020202020204" pitchFamily="34" charset="0"/>
              <a:buChar char="•"/>
            </a:pPr>
            <a:r>
              <a:rPr lang="el">
                <a:solidFill>
                  <a:prstClr val="black"/>
                </a:solidFill>
                <a:latin typeface="Aptos" panose="02110004020202020204"/>
              </a:rPr>
              <a:t>Χρήση του Gamification</a:t>
            </a:r>
          </a:p>
        </p:txBody>
      </p:sp>
      <p:pic>
        <p:nvPicPr>
          <p:cNvPr id="11" name="Bild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5206" y="395020"/>
            <a:ext cx="2679863" cy="4115963"/>
          </a:xfrm>
          <a:prstGeom prst="rect">
            <a:avLst/>
          </a:prstGeom>
        </p:spPr>
      </p:pic>
      <p:pic>
        <p:nvPicPr>
          <p:cNvPr id="12" name="Bilde 2">
            <a:extLst>
              <a:ext uri="{FF2B5EF4-FFF2-40B4-BE49-F238E27FC236}">
                <a16:creationId xmlns:a16="http://schemas.microsoft.com/office/drawing/2014/main" id="{364B61D2-056F-400C-8434-563D620F7E44}"/>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9436608" y="5247767"/>
            <a:ext cx="4795114" cy="1906056"/>
          </a:xfrm>
          <a:prstGeom prst="rect">
            <a:avLst/>
          </a:prstGeom>
        </p:spPr>
      </p:pic>
      <p:sp>
        <p:nvSpPr>
          <p:cNvPr id="4" name="Plassholder for lysbildenummer 3"/>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82000"/>
                  </a:prstClr>
                </a:solidFill>
                <a:latin typeface="Aptos" panose="02110004020202020204"/>
              </a:rPr>
              <a:pPr defTabSz="1097280">
                <a:spcAft>
                  <a:spcPts val="720"/>
                </a:spcAft>
              </a:pPr>
              <a:t>74</a:t>
            </a:fld>
            <a:endParaRPr lang="en-US">
              <a:solidFill>
                <a:prstClr val="black">
                  <a:tint val="82000"/>
                </a:prstClr>
              </a:solidFill>
              <a:latin typeface="Aptos" panose="02110004020202020204"/>
            </a:endParaRPr>
          </a:p>
        </p:txBody>
      </p:sp>
    </p:spTree>
    <p:extLst>
      <p:ext uri="{BB962C8B-B14F-4D97-AF65-F5344CB8AC3E}">
        <p14:creationId xmlns:p14="http://schemas.microsoft.com/office/powerpoint/2010/main" val="46268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lh6.googleusercontent.com/lLbaIOUbeUcd_aVQ_iabTa8CmYR30jvb9bC4rE0d4w-5e0xd0r_Ky8yS98kyiy46jvBF8bQTokCIzSyYO5dHIjPew6nLGqhKWfnnTgzhTfnKbcDIKTvZf5G2owv_m_WaGGbVuhQXZk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9359" y="961608"/>
            <a:ext cx="8321041" cy="537911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370390" y="285366"/>
            <a:ext cx="13889621" cy="881364"/>
          </a:xfrm>
        </p:spPr>
        <p:txBody>
          <a:bodyPr>
            <a:normAutofit fontScale="90000"/>
          </a:bodyPr>
          <a:lstStyle/>
          <a:p>
            <a:r>
              <a:rPr lang="el" sz="3840" err="1">
                <a:solidFill>
                  <a:schemeClr val="accent1"/>
                </a:solidFill>
                <a:latin typeface="Helvetica Neue" charset="0"/>
                <a:ea typeface="Helvetica Neue" charset="0"/>
                <a:cs typeface="Helvetica Neue" charset="0"/>
              </a:rPr>
              <a:t>Οργανωτική Κουλτούρα και Κοινωνικές Πτυχές της Κυβερνοασφάλειας</a:t>
            </a:r>
            <a:endParaRPr lang="en-US" sz="3840">
              <a:solidFill>
                <a:schemeClr val="accent1"/>
              </a:solidFill>
            </a:endParaRPr>
          </a:p>
        </p:txBody>
      </p:sp>
      <p:sp>
        <p:nvSpPr>
          <p:cNvPr id="3" name="TekstSylinder 2"/>
          <p:cNvSpPr txBox="1"/>
          <p:nvPr/>
        </p:nvSpPr>
        <p:spPr>
          <a:xfrm>
            <a:off x="370390" y="1489293"/>
            <a:ext cx="8081632" cy="6740307"/>
          </a:xfrm>
          <a:prstGeom prst="rect">
            <a:avLst/>
          </a:prstGeom>
          <a:noFill/>
        </p:spPr>
        <p:txBody>
          <a:bodyPr wrap="square" rtlCol="0">
            <a:spAutoFit/>
          </a:bodyPr>
          <a:lstStyle/>
          <a:p>
            <a:pPr defTabSz="1097280"/>
            <a:r>
              <a:rPr lang="el" sz="2400" dirty="0">
                <a:solidFill>
                  <a:prstClr val="black"/>
                </a:solidFill>
                <a:latin typeface="Arial" charset="0"/>
                <a:ea typeface="Arial" charset="0"/>
                <a:cs typeface="Arial" charset="0"/>
              </a:rPr>
              <a:t>Είναι η CS μια οργανωτική αξία;</a:t>
            </a: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Πυρήνας</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Φιλόδοξος</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Άδεια για παιχνίδι</a:t>
            </a:r>
          </a:p>
          <a:p>
            <a:pPr marL="411480" indent="-411480" defTabSz="1097280" fontAlgn="base">
              <a:buFont typeface="Arial" charset="0"/>
              <a:buChar char="•"/>
            </a:pPr>
            <a:r>
              <a:rPr lang="el" sz="2400" dirty="0">
                <a:solidFill>
                  <a:prstClr val="black"/>
                </a:solidFill>
                <a:latin typeface="Arial" charset="0"/>
                <a:ea typeface="Arial" charset="0"/>
                <a:cs typeface="Arial" charset="0"/>
              </a:rPr>
              <a:t>Τυχαίο</a:t>
            </a:r>
            <a:endParaRPr lang="nb-NO" sz="2400" dirty="0">
              <a:solidFill>
                <a:prstClr val="black"/>
              </a:solidFill>
              <a:latin typeface="Arial" charset="0"/>
              <a:ea typeface="Arial" charset="0"/>
              <a:cs typeface="Arial" charset="0"/>
            </a:endParaRPr>
          </a:p>
          <a:p>
            <a:pPr defTabSz="1097280" fontAlgn="base"/>
            <a:endParaRPr lang="nb-NO" sz="2400" dirty="0">
              <a:solidFill>
                <a:prstClr val="black"/>
              </a:solidFill>
              <a:latin typeface="Arial" charset="0"/>
              <a:ea typeface="Arial" charset="0"/>
              <a:cs typeface="Arial" charset="0"/>
            </a:endParaRPr>
          </a:p>
          <a:p>
            <a:pPr defTabSz="1097280"/>
            <a:r>
              <a:rPr lang="el" sz="2400" b="1" dirty="0">
                <a:solidFill>
                  <a:prstClr val="black"/>
                </a:solidFill>
                <a:latin typeface="Arial" charset="0"/>
                <a:ea typeface="Arial" charset="0"/>
                <a:cs typeface="Arial" charset="0"/>
              </a:rPr>
              <a:t>Μετασχηματιστική Ηγεσία </a:t>
            </a:r>
          </a:p>
          <a:p>
            <a:pPr defTabSz="1097280"/>
            <a:r>
              <a:rPr lang="el" sz="2400" dirty="0">
                <a:solidFill>
                  <a:prstClr val="black"/>
                </a:solidFill>
                <a:latin typeface="Arial" charset="0"/>
                <a:ea typeface="Arial" charset="0"/>
                <a:cs typeface="Arial" charset="0"/>
              </a:rPr>
              <a:t>Η ηγεσία προάγει την απόδοση ενισχύοντας τις πεποιθήσεις των οπαδών για τις δικές τους ικανότητες (δηλαδή, αυτοαποτελεσματικότητα)</a:t>
            </a:r>
          </a:p>
          <a:p>
            <a:pPr defTabSz="1097280"/>
            <a:br>
              <a:rPr lang="nb-NO" sz="2400" dirty="0">
                <a:solidFill>
                  <a:prstClr val="black"/>
                </a:solidFill>
                <a:latin typeface="Arial" charset="0"/>
                <a:ea typeface="Arial" charset="0"/>
                <a:cs typeface="Arial" charset="0"/>
              </a:rPr>
            </a:br>
            <a:r>
              <a:rPr lang="el" sz="2400" b="1" dirty="0">
                <a:solidFill>
                  <a:srgbClr val="202122"/>
                </a:solidFill>
                <a:latin typeface="Arial" panose="020B0604020202020204" pitchFamily="34" charset="0"/>
              </a:rPr>
              <a:t>Η ηγεσία της κατάστασης</a:t>
            </a:r>
            <a:r>
              <a:rPr lang="el" sz="2400" dirty="0">
                <a:solidFill>
                  <a:srgbClr val="202122"/>
                </a:solidFill>
                <a:latin typeface="Arial" panose="020B0604020202020204" pitchFamily="34" charset="0"/>
              </a:rPr>
              <a:t> είναι η ιδέα ότι οι αποτελεσματικοί ηγέτες προσαρμόζουν το στυλ τους σε κάθε κατάσταση. Κανένα στυλ δεν είναι κατάλληλο για όλες τις καταστάσεις. Οι ηγέτες μπορεί να χρησιμοποιούν διαφορετικό στυλ σε κάθε περίπτωση, ακόμη και όταν εργάζονται με την ίδια ομάδα, οπαδούς ή υπαλλήλους.</a:t>
            </a:r>
            <a:endParaRPr lang="nb-NO" sz="2400" dirty="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Tree>
    <p:extLst>
      <p:ext uri="{BB962C8B-B14F-4D97-AF65-F5344CB8AC3E}">
        <p14:creationId xmlns:p14="http://schemas.microsoft.com/office/powerpoint/2010/main" val="7500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 calcmode="lin" valueType="num">
                                      <p:cBhvr additive="base">
                                        <p:cTn id="3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Πλαίσιο κυβερνοασφάλειας NIST 2.0">
            <a:extLst>
              <a:ext uri="{FF2B5EF4-FFF2-40B4-BE49-F238E27FC236}">
                <a16:creationId xmlns:a16="http://schemas.microsoft.com/office/drawing/2014/main" id="{4C6D633A-E06C-978E-FD1D-BF8E6F1BD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094" y="493064"/>
            <a:ext cx="853821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4E74E6-D56C-21D0-2816-6FBBDCFE10F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98CE409-9D9A-9AFA-2D1D-34613609EAF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47F792F-1179-575B-BBBC-396A93DBC1C1}"/>
              </a:ext>
            </a:extLst>
          </p:cNvPr>
          <p:cNvPicPr>
            <a:picLocks noChangeAspect="1"/>
          </p:cNvPicPr>
          <p:nvPr/>
        </p:nvPicPr>
        <p:blipFill>
          <a:blip r:embed="rId3"/>
          <a:stretch>
            <a:fillRect/>
          </a:stretch>
        </p:blipFill>
        <p:spPr>
          <a:xfrm>
            <a:off x="2610197" y="0"/>
            <a:ext cx="10659426" cy="8678568"/>
          </a:xfrm>
          <a:prstGeom prst="rect">
            <a:avLst/>
          </a:prstGeom>
        </p:spPr>
      </p:pic>
    </p:spTree>
    <p:extLst>
      <p:ext uri="{BB962C8B-B14F-4D97-AF65-F5344CB8AC3E}">
        <p14:creationId xmlns:p14="http://schemas.microsoft.com/office/powerpoint/2010/main" val="334211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Πλαίσιο κυβερνοασφάλειας NIST 2.0">
            <a:extLst>
              <a:ext uri="{FF2B5EF4-FFF2-40B4-BE49-F238E27FC236}">
                <a16:creationId xmlns:a16="http://schemas.microsoft.com/office/drawing/2014/main" id="{755F5F1F-395F-F3B8-8222-855D37EE9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96" y="0"/>
            <a:ext cx="853821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334481-5144-4E43-A48F-7DE52A297815}"/>
              </a:ext>
            </a:extLst>
          </p:cNvPr>
          <p:cNvSpPr>
            <a:spLocks noGrp="1"/>
          </p:cNvSpPr>
          <p:nvPr>
            <p:ph type="title"/>
          </p:nvPr>
        </p:nvSpPr>
        <p:spPr>
          <a:xfrm>
            <a:off x="595326" y="258608"/>
            <a:ext cx="12290425" cy="842077"/>
          </a:xfrm>
        </p:spPr>
        <p:txBody>
          <a:bodyPr/>
          <a:lstStyle/>
          <a:p>
            <a:r>
              <a:rPr lang="el" dirty="0"/>
              <a:t>Ηγεσία CS</a:t>
            </a:r>
            <a:endParaRPr lang="nb-NO" dirty="0"/>
          </a:p>
        </p:txBody>
      </p:sp>
      <p:sp>
        <p:nvSpPr>
          <p:cNvPr id="3" name="Content Placeholder 2">
            <a:extLst>
              <a:ext uri="{FF2B5EF4-FFF2-40B4-BE49-F238E27FC236}">
                <a16:creationId xmlns:a16="http://schemas.microsoft.com/office/drawing/2014/main" id="{F64E72B6-FE2D-4947-8257-A621572D7449}"/>
              </a:ext>
            </a:extLst>
          </p:cNvPr>
          <p:cNvSpPr>
            <a:spLocks noGrp="1"/>
          </p:cNvSpPr>
          <p:nvPr>
            <p:ph idx="1"/>
          </p:nvPr>
        </p:nvSpPr>
        <p:spPr>
          <a:xfrm>
            <a:off x="268551" y="1369560"/>
            <a:ext cx="4439374" cy="5221606"/>
          </a:xfrm>
        </p:spPr>
        <p:txBody>
          <a:bodyPr>
            <a:normAutofit fontScale="92500" lnSpcReduction="20000"/>
          </a:bodyPr>
          <a:lstStyle/>
          <a:p>
            <a:r>
              <a:rPr lang="el" dirty="0"/>
              <a:t>Διευθυντής Ασφάλειας Πληροφοριών (CISO)</a:t>
            </a:r>
          </a:p>
          <a:p>
            <a:pPr lvl="1"/>
            <a:r>
              <a:rPr lang="el" dirty="0"/>
              <a:t>Στρατηγικός σχεδιασμός</a:t>
            </a:r>
          </a:p>
          <a:p>
            <a:pPr lvl="1"/>
            <a:r>
              <a:rPr lang="el" dirty="0"/>
              <a:t>Εφαρμογή προγραμμάτων κυβερνοασφάλειας</a:t>
            </a:r>
          </a:p>
          <a:p>
            <a:pPr lvl="1"/>
            <a:r>
              <a:rPr lang="el" dirty="0"/>
              <a:t>Χρειάζεται δύναμη και εξουσία</a:t>
            </a:r>
          </a:p>
          <a:p>
            <a:pPr lvl="1"/>
            <a:r>
              <a:rPr lang="el" dirty="0"/>
              <a:t>Εξετάστε τις αρνητικές επιπτώσεις</a:t>
            </a:r>
          </a:p>
          <a:p>
            <a:pPr lvl="1"/>
            <a:r>
              <a:rPr lang="el" dirty="0"/>
              <a:t>Απαιτήσεις: τεχνικές, προσωπικές (ανθεκτικότητα), δημιουργία ομάδας </a:t>
            </a:r>
            <a:endParaRPr lang="nb-NO" dirty="0"/>
          </a:p>
        </p:txBody>
      </p:sp>
      <p:pic>
        <p:nvPicPr>
          <p:cNvPr id="5" name="Picture 4">
            <a:extLst>
              <a:ext uri="{FF2B5EF4-FFF2-40B4-BE49-F238E27FC236}">
                <a16:creationId xmlns:a16="http://schemas.microsoft.com/office/drawing/2014/main" id="{ABD42C3C-0E23-44ED-AC93-9DBB98B15E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7942" y="1"/>
            <a:ext cx="7613381" cy="7960724"/>
          </a:xfrm>
          <a:prstGeom prst="rect">
            <a:avLst/>
          </a:prstGeom>
        </p:spPr>
      </p:pic>
    </p:spTree>
    <p:extLst>
      <p:ext uri="{BB962C8B-B14F-4D97-AF65-F5344CB8AC3E}">
        <p14:creationId xmlns:p14="http://schemas.microsoft.com/office/powerpoint/2010/main" val="38475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7B68-CB84-432E-BB57-153F745843A2}"/>
              </a:ext>
            </a:extLst>
          </p:cNvPr>
          <p:cNvSpPr>
            <a:spLocks noGrp="1"/>
          </p:cNvSpPr>
          <p:nvPr>
            <p:ph type="title"/>
          </p:nvPr>
        </p:nvSpPr>
        <p:spPr>
          <a:xfrm>
            <a:off x="1005840" y="438151"/>
            <a:ext cx="12618720" cy="1000906"/>
          </a:xfrm>
        </p:spPr>
        <p:txBody>
          <a:bodyPr anchor="ctr">
            <a:normAutofit fontScale="90000"/>
          </a:bodyPr>
          <a:lstStyle/>
          <a:p>
            <a:r>
              <a:rPr lang="el"/>
              <a:t>Η ασφάλεια στον κυβερνοχώρο και οι επιθέσεις είναι...</a:t>
            </a:r>
          </a:p>
        </p:txBody>
      </p:sp>
      <p:sp>
        <p:nvSpPr>
          <p:cNvPr id="3" name="Content Placeholder 2">
            <a:extLst>
              <a:ext uri="{FF2B5EF4-FFF2-40B4-BE49-F238E27FC236}">
                <a16:creationId xmlns:a16="http://schemas.microsoft.com/office/drawing/2014/main" id="{73B801D6-E89F-4B58-8C90-591408B0108E}"/>
              </a:ext>
            </a:extLst>
          </p:cNvPr>
          <p:cNvSpPr>
            <a:spLocks noGrp="1"/>
          </p:cNvSpPr>
          <p:nvPr>
            <p:ph sz="half" idx="1"/>
          </p:nvPr>
        </p:nvSpPr>
        <p:spPr>
          <a:xfrm>
            <a:off x="1005841" y="1723057"/>
            <a:ext cx="6217920" cy="5221606"/>
          </a:xfrm>
        </p:spPr>
        <p:txBody>
          <a:bodyPr>
            <a:normAutofit/>
          </a:bodyPr>
          <a:lstStyle/>
          <a:p>
            <a:pPr marL="0" indent="0">
              <a:buNone/>
            </a:pPr>
            <a:r>
              <a:rPr lang="el" sz="2400" err="1"/>
              <a:t>Διφορούμενη(van der Hoek et al., 2021)</a:t>
            </a:r>
            <a:endParaRPr lang="nb-NO" sz="2400"/>
          </a:p>
          <a:p>
            <a:r>
              <a:rPr lang="el" sz="2400"/>
              <a:t>Οι ηγέτες σε διφορούμενα πλαίσια περιορίζουν το εύρος των ενεργειών τους και η έλλειψη εξουσίας περιορίζει ιδιαίτερα το διαθέσιμο ρεπερτόριο</a:t>
            </a:r>
          </a:p>
          <a:p>
            <a:endParaRPr lang="en-US" sz="2400"/>
          </a:p>
          <a:p>
            <a:endParaRPr lang="nb-NO" sz="2400"/>
          </a:p>
        </p:txBody>
      </p:sp>
      <p:sp>
        <p:nvSpPr>
          <p:cNvPr id="7" name="Content Placeholder 6">
            <a:extLst>
              <a:ext uri="{FF2B5EF4-FFF2-40B4-BE49-F238E27FC236}">
                <a16:creationId xmlns:a16="http://schemas.microsoft.com/office/drawing/2014/main" id="{DE76AFAD-0E87-420F-AAB6-A9C76B16880E}"/>
              </a:ext>
            </a:extLst>
          </p:cNvPr>
          <p:cNvSpPr>
            <a:spLocks noGrp="1"/>
          </p:cNvSpPr>
          <p:nvPr>
            <p:ph sz="half" idx="2"/>
          </p:nvPr>
        </p:nvSpPr>
        <p:spPr>
          <a:xfrm>
            <a:off x="7406639" y="1723057"/>
            <a:ext cx="6217920" cy="5221606"/>
          </a:xfrm>
        </p:spPr>
        <p:txBody>
          <a:bodyPr>
            <a:normAutofit/>
          </a:bodyPr>
          <a:lstStyle/>
          <a:p>
            <a:pPr marL="0" indent="0">
              <a:buNone/>
            </a:pPr>
            <a:r>
              <a:rPr lang="el" sz="2400"/>
              <a:t>Καταστάσεις κρίσης (Oroszi, 2018)</a:t>
            </a:r>
            <a:endParaRPr lang="en-US" sz="2400"/>
          </a:p>
          <a:p>
            <a:r>
              <a:rPr lang="el" sz="2400" err="1"/>
              <a:t>Οι κρίσεις έχουν διακριτούς παράγοντες:</a:t>
            </a:r>
          </a:p>
          <a:p>
            <a:r>
              <a:rPr lang="el" sz="2400"/>
              <a:t>Είναι ευαίσθητα στον χρόνο, ενέχουν σημαντικούς κινδύνους και απαιτούν επακόλουθες αποφάσεις. </a:t>
            </a:r>
          </a:p>
          <a:p>
            <a:endParaRPr lang="nb-NO" sz="2400"/>
          </a:p>
        </p:txBody>
      </p:sp>
      <p:pic>
        <p:nvPicPr>
          <p:cNvPr id="12" name="Picture 11">
            <a:extLst>
              <a:ext uri="{FF2B5EF4-FFF2-40B4-BE49-F238E27FC236}">
                <a16:creationId xmlns:a16="http://schemas.microsoft.com/office/drawing/2014/main" id="{A2FA6733-FFF3-47F4-9BD5-92A25FE14FE3}"/>
              </a:ext>
            </a:extLst>
          </p:cNvPr>
          <p:cNvPicPr>
            <a:picLocks noChangeAspect="1"/>
          </p:cNvPicPr>
          <p:nvPr/>
        </p:nvPicPr>
        <p:blipFill>
          <a:blip r:embed="rId3"/>
          <a:stretch>
            <a:fillRect/>
          </a:stretch>
        </p:blipFill>
        <p:spPr>
          <a:xfrm>
            <a:off x="1005840" y="3774392"/>
            <a:ext cx="12976044" cy="3618757"/>
          </a:xfrm>
          <a:prstGeom prst="rect">
            <a:avLst/>
          </a:prstGeom>
        </p:spPr>
      </p:pic>
    </p:spTree>
    <p:extLst>
      <p:ext uri="{BB962C8B-B14F-4D97-AF65-F5344CB8AC3E}">
        <p14:creationId xmlns:p14="http://schemas.microsoft.com/office/powerpoint/2010/main" val="93118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538B-34E3-F0B8-9040-C9788578E15A}"/>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FA1659E8-8053-C59F-8CA2-B982EF3BFE48}"/>
              </a:ext>
            </a:extLst>
          </p:cNvPr>
          <p:cNvSpPr>
            <a:spLocks noGrp="1"/>
          </p:cNvSpPr>
          <p:nvPr>
            <p:ph sz="half" idx="2"/>
          </p:nvPr>
        </p:nvSpPr>
        <p:spPr>
          <a:xfrm>
            <a:off x="9493133" y="2190750"/>
            <a:ext cx="4131426" cy="5221606"/>
          </a:xfrm>
        </p:spPr>
        <p:txBody>
          <a:bodyPr/>
          <a:lstStyle/>
          <a:p>
            <a:r>
              <a:rPr lang="el"/>
              <a:t>Αποτελεσματική και προσαρμοστική ηγεσία (situational leadership)</a:t>
            </a:r>
          </a:p>
          <a:p>
            <a:r>
              <a:rPr lang="el"/>
              <a:t>Αρχές Ψυχολογικής Ασφάλειας</a:t>
            </a:r>
            <a:endParaRPr lang="en-GB"/>
          </a:p>
        </p:txBody>
      </p:sp>
      <p:pic>
        <p:nvPicPr>
          <p:cNvPr id="6" name="Picture 5">
            <a:extLst>
              <a:ext uri="{FF2B5EF4-FFF2-40B4-BE49-F238E27FC236}">
                <a16:creationId xmlns:a16="http://schemas.microsoft.com/office/drawing/2014/main" id="{A039DA61-B407-2FCA-0023-264108EE0D30}"/>
              </a:ext>
            </a:extLst>
          </p:cNvPr>
          <p:cNvPicPr>
            <a:picLocks noChangeAspect="1"/>
          </p:cNvPicPr>
          <p:nvPr/>
        </p:nvPicPr>
        <p:blipFill>
          <a:blip r:embed="rId3"/>
          <a:stretch>
            <a:fillRect/>
          </a:stretch>
        </p:blipFill>
        <p:spPr>
          <a:xfrm>
            <a:off x="269962" y="438150"/>
            <a:ext cx="8622270" cy="3306868"/>
          </a:xfrm>
          <a:prstGeom prst="rect">
            <a:avLst/>
          </a:prstGeom>
        </p:spPr>
      </p:pic>
      <p:pic>
        <p:nvPicPr>
          <p:cNvPr id="8194" name="Picture 2">
            <a:extLst>
              <a:ext uri="{FF2B5EF4-FFF2-40B4-BE49-F238E27FC236}">
                <a16:creationId xmlns:a16="http://schemas.microsoft.com/office/drawing/2014/main" id="{D242027A-5B2E-DD7C-3290-A32EDA2ED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013" y="2190749"/>
            <a:ext cx="6192710" cy="538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22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760781" y="2360720"/>
            <a:ext cx="4021284" cy="3056708"/>
          </a:xfrm>
          <a:noFill/>
        </p:spPr>
        <p:txBody>
          <a:bodyPr vert="horz" lIns="109728" tIns="54864" rIns="109728" bIns="54864" rtlCol="0" anchor="ctr">
            <a:normAutofit/>
          </a:bodyPr>
          <a:lstStyle/>
          <a:p>
            <a:pPr algn="ctr"/>
            <a:r>
              <a:rPr lang="el" sz="2800" dirty="0">
                <a:solidFill>
                  <a:srgbClr val="FFFFFF"/>
                </a:solidFill>
              </a:rPr>
              <a:t>Αυτοαποτελεσματικότητα (Bandura, 1986)</a:t>
            </a:r>
          </a:p>
        </p:txBody>
      </p:sp>
      <p:pic>
        <p:nvPicPr>
          <p:cNvPr id="4" name="Bilde 3"/>
          <p:cNvPicPr>
            <a:picLocks noGrp="1" noChangeAspect="1"/>
          </p:cNvPicPr>
          <p:nvPr>
            <p:ph idx="1"/>
          </p:nvPr>
        </p:nvPicPr>
        <p:blipFill>
          <a:blip r:embed="rId2"/>
          <a:stretch>
            <a:fillRect/>
          </a:stretch>
        </p:blipFill>
        <p:spPr>
          <a:xfrm>
            <a:off x="5732779" y="1611324"/>
            <a:ext cx="8136840" cy="5004156"/>
          </a:xfrm>
          <a:prstGeom prst="rect">
            <a:avLst/>
          </a:prstGeom>
        </p:spPr>
      </p:pic>
    </p:spTree>
    <p:extLst>
      <p:ext uri="{BB962C8B-B14F-4D97-AF65-F5344CB8AC3E}">
        <p14:creationId xmlns:p14="http://schemas.microsoft.com/office/powerpoint/2010/main" val="58706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p16="http://schemas.microsoft.com/office/powerpoint/2015/main" xmlns:adec="http://schemas.microsoft.com/office/drawing/2017/decorative" xmlns:a16="http://schemas.microsoft.com/office/drawing/2014/main"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1" name="TekstSylinder 10"/>
          <p:cNvSpPr txBox="1"/>
          <p:nvPr/>
        </p:nvSpPr>
        <p:spPr>
          <a:xfrm>
            <a:off x="6860559" y="978986"/>
            <a:ext cx="7514010" cy="6524863"/>
          </a:xfrm>
          <a:prstGeom prst="rect">
            <a:avLst/>
          </a:prstGeom>
          <a:noFill/>
        </p:spPr>
        <p:txBody>
          <a:bodyPr wrap="square" rtlCol="0">
            <a:spAutoFit/>
          </a:bodyPr>
          <a:lstStyle/>
          <a:p>
            <a:pPr defTabSz="1097280"/>
            <a:r>
              <a:rPr lang="el" b="1" u="sng" dirty="0">
                <a:solidFill>
                  <a:prstClr val="black"/>
                </a:solidFill>
                <a:latin typeface="Aptos" panose="02110004020202020204"/>
              </a:rPr>
              <a:t>Διοίκηση και οργανωτική ηγεσία</a:t>
            </a:r>
            <a:endParaRPr lang="nb-NO" b="1" u="sng" dirty="0">
              <a:solidFill>
                <a:prstClr val="black"/>
              </a:solidFill>
              <a:latin typeface="Aptos" panose="02110004020202020204"/>
            </a:endParaRPr>
          </a:p>
          <a:p>
            <a:pPr defTabSz="1097280"/>
            <a:endParaRPr lang="nb-NO" sz="1600" dirty="0">
              <a:solidFill>
                <a:prstClr val="black"/>
              </a:solidFill>
              <a:latin typeface="Aptos" panose="02110004020202020204"/>
            </a:endParaRPr>
          </a:p>
          <a:p>
            <a:pPr marL="342900" indent="-342900" defTabSz="1097280" fontAlgn="base">
              <a:buFont typeface="Arial" charset="0"/>
              <a:buChar char="•"/>
            </a:pPr>
            <a:r>
              <a:rPr lang="el" sz="1600" dirty="0">
                <a:solidFill>
                  <a:prstClr val="black"/>
                </a:solidFill>
                <a:latin typeface="Aptos" panose="02110004020202020204"/>
              </a:rPr>
              <a:t>Αναλάβετε την ευθύνη: Αποφασίστε ποιους κινδύνους ασφαλείας θέλουν να διαχειριστούν και δεσμεύστε τους απαιτούμενους πόρους. Αυτό περιλαμβάνει το κόστος αγοράς εξοπλισμού και υπηρεσιών ασφαλείας, αλλά πιο σημαντικό το συνολικό κόστος λειτουργίας αυτών των μέτρων ασφαλείας:</a:t>
            </a:r>
          </a:p>
          <a:p>
            <a:pPr marL="891540" lvl="1" indent="-342900" defTabSz="1097280" fontAlgn="base">
              <a:buFont typeface="Arial" charset="0"/>
              <a:buChar char="•"/>
            </a:pPr>
            <a:r>
              <a:rPr lang="el" sz="1600" dirty="0">
                <a:solidFill>
                  <a:prstClr val="black"/>
                </a:solidFill>
                <a:latin typeface="Aptos" panose="02110004020202020204"/>
              </a:rPr>
              <a:t>τον χρόνο που πρέπει να αφιερώσει το προσωπικό για την ασφάλεια</a:t>
            </a:r>
            <a:endParaRPr lang="nb-NO" sz="1600" dirty="0">
              <a:solidFill>
                <a:prstClr val="black"/>
              </a:solidFill>
              <a:latin typeface="Aptos" panose="02110004020202020204"/>
            </a:endParaRPr>
          </a:p>
          <a:p>
            <a:pPr marL="891540" lvl="1" indent="-342900" defTabSz="1097280" fontAlgn="base">
              <a:buFont typeface="Arial" charset="0"/>
              <a:buChar char="•"/>
            </a:pPr>
            <a:r>
              <a:rPr lang="el" sz="1600" dirty="0">
                <a:solidFill>
                  <a:prstClr val="black"/>
                </a:solidFill>
                <a:latin typeface="Aptos" panose="02110004020202020204"/>
              </a:rPr>
              <a:t>τον χρόνο και την προσπάθεια που απαιτείται για την αλλαγή των ανασφαλών συμπεριφορών σε ασφαλείς</a:t>
            </a:r>
            <a:endParaRPr lang="nb-NO" sz="1600" dirty="0">
              <a:solidFill>
                <a:prstClr val="black"/>
              </a:solidFill>
              <a:latin typeface="Aptos" panose="02110004020202020204"/>
            </a:endParaRPr>
          </a:p>
          <a:p>
            <a:pPr marL="891540" lvl="1" indent="-342900" defTabSz="1097280" fontAlgn="base">
              <a:buFont typeface="Arial" charset="0"/>
              <a:buChar char="•"/>
            </a:pPr>
            <a:r>
              <a:rPr lang="el" sz="1600" dirty="0">
                <a:solidFill>
                  <a:prstClr val="black"/>
                </a:solidFill>
                <a:latin typeface="Aptos" panose="02110004020202020204"/>
              </a:rPr>
              <a:t>επιχείρηση που μπορεί να χαθεί ως αποτέλεσμα της τήρησης των πολιτικών από το προσωπικό</a:t>
            </a:r>
            <a:endParaRPr lang="nb-NO" sz="1600" dirty="0">
              <a:solidFill>
                <a:prstClr val="black"/>
              </a:solidFill>
              <a:latin typeface="Aptos" panose="02110004020202020204"/>
            </a:endParaRPr>
          </a:p>
          <a:p>
            <a:pPr marL="891540" lvl="1" indent="-342900" defTabSz="1097280" fontAlgn="base">
              <a:buFont typeface="Arial" charset="0"/>
              <a:buChar char="•"/>
            </a:pPr>
            <a:r>
              <a:rPr lang="el" sz="1600" dirty="0">
                <a:solidFill>
                  <a:prstClr val="black"/>
                </a:solidFill>
                <a:latin typeface="Aptos" panose="02110004020202020204"/>
              </a:rPr>
              <a:t>ανάπτυξη των δεξιοτήτων που χρειάζονται διάφορα τμήματα του οργανισμού</a:t>
            </a:r>
            <a:endParaRPr lang="nb-NO" sz="1600" dirty="0">
              <a:solidFill>
                <a:prstClr val="black"/>
              </a:solidFill>
              <a:latin typeface="Aptos" panose="02110004020202020204"/>
            </a:endParaRPr>
          </a:p>
          <a:p>
            <a:pPr marL="342900" indent="-342900" defTabSz="1097280" fontAlgn="base">
              <a:buFont typeface="Arial" charset="0"/>
              <a:buChar char="•"/>
            </a:pPr>
            <a:r>
              <a:rPr lang="el" sz="1600" dirty="0">
                <a:solidFill>
                  <a:prstClr val="black"/>
                </a:solidFill>
                <a:latin typeface="Aptos" panose="02110004020202020204"/>
              </a:rPr>
              <a:t>Δώστε το παράδειγμα: ακολουθείτε πάντα τις πολιτικές ασφαλείας (είστε στόχος υψηλής αξίας) και αφιερώνετε ένα μέρος του χρόνου σας για να συνεργαστείτε με ειδικούς και προσωπικό ασφαλείας για την εξεύρεση εφαρμόσιμων λύσεων στους τομείς εξειδίκευσής σας (π.χ. λειτουργίες, οικονομικά, μάρκετινγκ)</a:t>
            </a:r>
          </a:p>
          <a:p>
            <a:pPr marL="342900" indent="-342900" defTabSz="1097280" fontAlgn="base">
              <a:buFont typeface="Arial" charset="0"/>
              <a:buChar char="•"/>
            </a:pPr>
            <a:r>
              <a:rPr lang="el" sz="1600" dirty="0">
                <a:solidFill>
                  <a:prstClr val="black"/>
                </a:solidFill>
                <a:latin typeface="Aptos" panose="02110004020202020204"/>
              </a:rPr>
              <a:t>Διαχειριστείτε τον οργανισμό σας για να βοηθήσετε την ασφάλεια: Η έκθεση διαπίστωσε ότι η αποτελεσματική διαχείριση της ασφάλειας μπορεί να αντλήσει γνώσεις και εργαλεία από την ασφάλεια. Ομοίως, το Ανθρώπινο Δυναμικό μπορεί να βοηθήσει στο σχεδιασμό κινήτρων και KPI και να βοηθήσει στον εντοπισμό του προσωπικού που ενδιαφέρεται να αποκτήσει νέες δεξιότητες και να αναλάβει επιπλέον ευθύνες. Οι επικοινωνίες και το μάρκετινγκ μπορούν να βοηθήσουν στη βελτίωση της αποτελεσματικότητας του υλικού ευαισθητοποίησης. Η αξιοποίηση των δικών σας πόρων και η διάσπαση των σιλό για την επίλυση προβλημάτων είναι μια εργασία διαχείρισης.</a:t>
            </a: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0"/>
            <a:ext cx="6490169" cy="6888039"/>
          </a:xfrm>
          <a:prstGeom prst="rect">
            <a:avLst/>
          </a:prstGeom>
          <a:noFill/>
        </p:spPr>
        <p:txBody>
          <a:bodyPr wrap="square" rtlCol="0">
            <a:spAutoFit/>
          </a:bodyPr>
          <a:lstStyle/>
          <a:p>
            <a:pPr defTabSz="1097280"/>
            <a:r>
              <a:rPr lang="el" sz="1920" b="1" u="sng" dirty="0">
                <a:solidFill>
                  <a:prstClr val="black"/>
                </a:solidFill>
                <a:latin typeface="Aptos" panose="02110004020202020204"/>
              </a:rPr>
              <a:t>Υπεύθυνοι χάραξης πολιτικής</a:t>
            </a:r>
          </a:p>
          <a:p>
            <a:pPr defTabSz="1097280"/>
            <a:endParaRPr lang="nb-NO" sz="1920" dirty="0">
              <a:solidFill>
                <a:prstClr val="black"/>
              </a:solidFill>
              <a:latin typeface="Aptos" panose="02110004020202020204"/>
            </a:endParaRPr>
          </a:p>
          <a:p>
            <a:pPr marL="342900" indent="-342900" defTabSz="1097280" fontAlgn="base">
              <a:buFont typeface="Arial" charset="0"/>
              <a:buChar char="•"/>
            </a:pPr>
            <a:r>
              <a:rPr lang="el" sz="1920" dirty="0">
                <a:solidFill>
                  <a:prstClr val="black"/>
                </a:solidFill>
                <a:latin typeface="Aptos" panose="02110004020202020204"/>
              </a:rPr>
              <a:t>Βεβαιωθείτε ότι οι ευθύνες ανατίθενται σε όσους έχουν την ικανότητα να εκπληρώσουν αυτές τις ευθύνες</a:t>
            </a:r>
          </a:p>
          <a:p>
            <a:pPr marL="342900" indent="-342900" defTabSz="1097280" fontAlgn="base">
              <a:buFont typeface="Arial" charset="0"/>
              <a:buChar char="•"/>
            </a:pPr>
            <a:r>
              <a:rPr lang="el" sz="1920" dirty="0">
                <a:solidFill>
                  <a:prstClr val="black"/>
                </a:solidFill>
                <a:latin typeface="Aptos" panose="02110004020202020204"/>
              </a:rPr>
              <a:t>Υποδείξτε αξιόπιστη ικανότητα - π.χ. πού να αναζητήσετε καθοδήγηση για συγκεκριμένα θέματα.</a:t>
            </a:r>
          </a:p>
          <a:p>
            <a:pPr marL="342900" indent="-342900" defTabSz="1097280" fontAlgn="base">
              <a:buFont typeface="Arial" charset="0"/>
              <a:buChar char="•"/>
            </a:pPr>
            <a:r>
              <a:rPr lang="el" sz="1920" dirty="0">
                <a:solidFill>
                  <a:prstClr val="black"/>
                </a:solidFill>
                <a:latin typeface="Aptos" panose="02110004020202020204"/>
              </a:rPr>
              <a:t>Προώθηση της συνεργασίας και της οικοδόμησης εμπιστοσύνης εντός και μεταξύ του οργανισμού. να προωθήσει τον σεβασμό και να απαγορεύσει την ασεβή γλώσσα προς τα ενδιαφερόμενα μέρη</a:t>
            </a:r>
          </a:p>
          <a:p>
            <a:pPr marL="342900" indent="-342900" defTabSz="1097280" fontAlgn="base">
              <a:buFont typeface="Arial" charset="0"/>
              <a:buChar char="•"/>
            </a:pPr>
            <a:r>
              <a:rPr lang="el" sz="1920" dirty="0">
                <a:solidFill>
                  <a:prstClr val="black"/>
                </a:solidFill>
                <a:latin typeface="Aptos" panose="02110004020202020204"/>
              </a:rPr>
              <a:t>·Στήριξη της ανάπτυξης και της χρήσης τεκμηριωμένων δεικτών μέτρησης και μέτρων για την αξιολόγηση των δεξιοτήτων, των γνώσεων και της οργανωτικής νοοτροπίας στον τομέα της κυβερνοασφάλειας.</a:t>
            </a:r>
          </a:p>
          <a:p>
            <a:pPr marL="342900" indent="-342900" defTabSz="1097280" fontAlgn="base">
              <a:buFont typeface="Arial" charset="0"/>
              <a:buChar char="•"/>
            </a:pPr>
            <a:r>
              <a:rPr lang="el" sz="1920" dirty="0">
                <a:solidFill>
                  <a:prstClr val="black"/>
                </a:solidFill>
                <a:latin typeface="Aptos" panose="02110004020202020204"/>
              </a:rPr>
              <a:t>Ενθάρρυνση και υποστήριξη της συνεργασίας μεταξύ τεχνικών και κοινωνικών / συμπεριφορικών εμπειρογνωμόνων για την αντιμετώπιση συμπεριφορών κυβερνοασφάλειας.</a:t>
            </a:r>
          </a:p>
          <a:p>
            <a:pPr marL="342900" indent="-342900" defTabSz="1097280" fontAlgn="base">
              <a:buFont typeface="Arial" charset="0"/>
              <a:buChar char="•"/>
            </a:pPr>
            <a:r>
              <a:rPr lang="el" sz="1920" dirty="0">
                <a:solidFill>
                  <a:prstClr val="black"/>
                </a:solidFill>
                <a:latin typeface="Aptos" panose="02110004020202020204"/>
              </a:rPr>
              <a:t>Μην υποθέτετε ότι η επίγνωση μιας απειλής θα οδηγήσει σε προστατευτική δράση! Οι πολίτες (και οι εργαζόμενοι) χρειάζονται επίσης τις δεξιότητες για να αποφύγουν την απειλή και να κατανοήσουν ότι κάτι τέτοιο θα είναι αποτελεσματικό.</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grpSp>
        <p:nvGrpSpPr>
          <p:cNvPr id="15" name="Gruppe 14"/>
          <p:cNvGrpSpPr/>
          <p:nvPr/>
        </p:nvGrpSpPr>
        <p:grpSpPr>
          <a:xfrm>
            <a:off x="-553619" y="3756865"/>
            <a:ext cx="7855034" cy="1124234"/>
            <a:chOff x="-266357" y="2847850"/>
            <a:chExt cx="6545862" cy="936862"/>
          </a:xfrm>
        </p:grpSpPr>
        <p:sp>
          <p:nvSpPr>
            <p:cNvPr id="13" name="Avrundet rektangel 12"/>
            <p:cNvSpPr/>
            <p:nvPr/>
          </p:nvSpPr>
          <p:spPr>
            <a:xfrm rot="19508378">
              <a:off x="-207902" y="2847850"/>
              <a:ext cx="6334686"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266357" y="3019434"/>
              <a:ext cx="6545862" cy="487313"/>
            </a:xfrm>
            <a:prstGeom prst="rect">
              <a:avLst/>
            </a:prstGeom>
            <a:noFill/>
          </p:spPr>
          <p:txBody>
            <a:bodyPr wrap="none" rtlCol="0">
              <a:spAutoFit/>
            </a:bodyPr>
            <a:lstStyle/>
            <a:p>
              <a:pPr algn="ctr" defTabSz="1097280"/>
              <a:r>
                <a:rPr lang="el" sz="1600" b="1" dirty="0">
                  <a:solidFill>
                    <a:srgbClr val="FF0000"/>
                  </a:solidFill>
                  <a:latin typeface="Aptos" panose="02110004020202020204"/>
                </a:rPr>
                <a:t>Αύξηση του γραμματισμού και των δεξιοτήτων στον τομέα της κυβερνοασφάλειας. </a:t>
              </a:r>
            </a:p>
            <a:p>
              <a:pPr algn="ctr" defTabSz="1097280"/>
              <a:r>
                <a:rPr lang="el" sz="1600" b="1" dirty="0">
                  <a:solidFill>
                    <a:srgbClr val="FF0000"/>
                  </a:solidFill>
                  <a:latin typeface="Aptos" panose="02110004020202020204"/>
                </a:rPr>
                <a:t>Αντιληπτή ικανότητα.</a:t>
              </a:r>
              <a:endParaRPr lang="nb-NO" sz="1600" dirty="0">
                <a:solidFill>
                  <a:srgbClr val="FF0000"/>
                </a:solidFill>
                <a:latin typeface="Aptos" panose="02110004020202020204"/>
              </a:endParaRPr>
            </a:p>
          </p:txBody>
        </p:sp>
      </p:grpSp>
      <p:grpSp>
        <p:nvGrpSpPr>
          <p:cNvPr id="16" name="Gruppe 15"/>
          <p:cNvGrpSpPr/>
          <p:nvPr/>
        </p:nvGrpSpPr>
        <p:grpSpPr>
          <a:xfrm>
            <a:off x="6109120" y="3981096"/>
            <a:ext cx="7923352" cy="502138"/>
            <a:chOff x="-293731" y="3014539"/>
            <a:chExt cx="6602794" cy="418449"/>
          </a:xfrm>
        </p:grpSpPr>
        <p:sp>
          <p:nvSpPr>
            <p:cNvPr id="17" name="Avrundet rektangel 16"/>
            <p:cNvSpPr/>
            <p:nvPr/>
          </p:nvSpPr>
          <p:spPr>
            <a:xfrm rot="19508378">
              <a:off x="-269889" y="3014539"/>
              <a:ext cx="6578952" cy="41844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293731" y="3122028"/>
              <a:ext cx="6600633" cy="282129"/>
            </a:xfrm>
            <a:prstGeom prst="rect">
              <a:avLst/>
            </a:prstGeom>
            <a:noFill/>
          </p:spPr>
          <p:txBody>
            <a:bodyPr wrap="none" rtlCol="0">
              <a:spAutoFit/>
            </a:bodyPr>
            <a:lstStyle/>
            <a:p>
              <a:pPr algn="ctr" defTabSz="1097280"/>
              <a:r>
                <a:rPr lang="el" sz="1600" b="1" dirty="0">
                  <a:solidFill>
                    <a:srgbClr val="FF0000"/>
                  </a:solidFill>
                  <a:latin typeface="Aptos" panose="02110004020202020204"/>
                </a:rPr>
                <a:t>Μοντελοποίηση ρόλων – παράγοντας που συμβάλλει στην αυτοαποτελεσματικότητα</a:t>
              </a:r>
              <a:endParaRPr lang="nb-NO" sz="1600" dirty="0">
                <a:solidFill>
                  <a:srgbClr val="FF0000"/>
                </a:solidFill>
                <a:latin typeface="Aptos" panose="02110004020202020204"/>
              </a:endParaRPr>
            </a:p>
          </p:txBody>
        </p:sp>
      </p:grpSp>
    </p:spTree>
    <p:extLst>
      <p:ext uri="{BB962C8B-B14F-4D97-AF65-F5344CB8AC3E}">
        <p14:creationId xmlns:p14="http://schemas.microsoft.com/office/powerpoint/2010/main" val="297995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0"/>
            <a:ext cx="7179413" cy="6407908"/>
          </a:xfrm>
          <a:prstGeom prst="rect">
            <a:avLst/>
          </a:prstGeom>
          <a:noFill/>
        </p:spPr>
        <p:txBody>
          <a:bodyPr wrap="square" rtlCol="0">
            <a:spAutoFit/>
          </a:bodyPr>
          <a:lstStyle/>
          <a:p>
            <a:pPr defTabSz="1097280"/>
            <a:r>
              <a:rPr lang="el" sz="1680" b="1" u="sng" dirty="0">
                <a:solidFill>
                  <a:prstClr val="black"/>
                </a:solidFill>
                <a:latin typeface="Arial" charset="0"/>
                <a:ea typeface="Arial" charset="0"/>
                <a:cs typeface="Arial" charset="0"/>
              </a:rPr>
              <a:t>CISO και ειδικοί σε θέματα ασφάλειας</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el" sz="1440" dirty="0">
                <a:solidFill>
                  <a:prstClr val="black"/>
                </a:solidFill>
                <a:latin typeface="Arial" charset="0"/>
                <a:ea typeface="Arial" charset="0"/>
                <a:cs typeface="Arial" charset="0"/>
              </a:rPr>
              <a:t>Υπολογίστε τον αντίκτυπο των πολιτικών σας. Οι πολιτικές και τα μέτρα ασφάλειας μπορούν να είναι αποτελεσματικά μόνο εάν υιοθετηθούν και χρησιμοποιηθούν σωστά. Για να διασφαλιστεί αυτό, οι CISO πρέπει να γνωρίζουν τον αντίκτυπο που έχει στο προσωπικό στις καθημερινές επιχειρηματικές λειτουργίες - επομένως θα πρέπει να γνωρίζουν τον χρόνο και την προσπάθεια που απαιτεί η συμμόρφωση πριν θέσουν σε εφαρμογή ένα μέτρο ασφαλείας. Η ρήση του στρατηγού MacArthur «Ποτέ μην δίνεις μια διαταγή που δεν μπορεί να τηρηθεί» θα πρέπει να πλαισιωθεί και να κρεμαστεί πάνω από το γραφείο τους.</a:t>
            </a:r>
          </a:p>
          <a:p>
            <a:pPr marL="342900" indent="-342900" defTabSz="1097280" fontAlgn="base">
              <a:buFont typeface="Arial" charset="0"/>
              <a:buChar char="•"/>
            </a:pPr>
            <a:r>
              <a:rPr lang="el" sz="1440" dirty="0">
                <a:solidFill>
                  <a:prstClr val="black"/>
                </a:solidFill>
                <a:latin typeface="Arial" charset="0"/>
                <a:ea typeface="Arial" charset="0"/>
                <a:cs typeface="Arial" charset="0"/>
              </a:rPr>
              <a:t>Να είστε ορατοί και προσιτοί. Οι CISO θα πρέπει να είναι μαζορέτες ασφαλείας, όχι αστυνομικοί - για να προσελκύσουν το προσωπικό, πρέπει να είναι ορατοί και προσιτοί ανά πάσα στιγμή. Και για να οικοδομήσουν εμπιστοσύνη, πρέπει να ακούσουν και να διαπραγματευτούν, αντί να προσπαθούν να «εξαλείψουν» τη μη συμμόρφωση και να στραγγαλίσουν την καινοτομία και τον πειραματισμό.</a:t>
            </a:r>
          </a:p>
          <a:p>
            <a:pPr marL="342900" indent="-342900" defTabSz="1097280" fontAlgn="base">
              <a:buFont typeface="Arial" charset="0"/>
              <a:buChar char="•"/>
            </a:pPr>
            <a:r>
              <a:rPr lang="el" sz="1440" dirty="0">
                <a:solidFill>
                  <a:prstClr val="black"/>
                </a:solidFill>
                <a:latin typeface="Arial" charset="0"/>
                <a:ea typeface="Arial" charset="0"/>
                <a:cs typeface="Arial" charset="0"/>
              </a:rPr>
              <a:t>Χρειάζεσαι soft skills. Οι CISO και άλλοι ειδικοί σε θέματα ασφάλειας πρέπει να αποκτήσουν τις «soft skills» για να το κάνουν αυτό αποτελεσματικά. Το πρόγραμμα που αναπτύχθηκε από τους Ashenden &amp; Lawrence (2016) με χρηματοδότηση από το NCSC του Ηνωμένου Βασιλείου είναι μια πρωτοποριακή προσπάθεια που πρέπει να αναπαραχθεί και να ενσωματωθεί σε ακαδημαϊκά και επαγγελματικά μαθήματα ασφάλειας.</a:t>
            </a:r>
          </a:p>
          <a:p>
            <a:pPr marL="342900" indent="-342900" defTabSz="1097280" fontAlgn="base">
              <a:buFont typeface="Arial" charset="0"/>
              <a:buChar char="•"/>
            </a:pPr>
            <a:r>
              <a:rPr lang="el" sz="1440" dirty="0">
                <a:solidFill>
                  <a:prstClr val="black"/>
                </a:solidFill>
                <a:latin typeface="Arial" charset="0"/>
                <a:ea typeface="Arial" charset="0"/>
                <a:cs typeface="Arial" charset="0"/>
              </a:rPr>
              <a:t>Σταματήστε να χτυπάτε λεκτικά τους ανθρώπους. Η αποτελεσματική δέσμευση και η εμπιστοσύνη απαιτούν σεβασμό για τους άλλους. Το επάγγελμα της ασφάλειας πρέπει να αναθεωρήσει την οπτική του για τους μη ειδικούς και να αποδεχτεί ότι είναι οι μόνοι ενδιαφερόμενοι στο οικοσύστημα για τους οποίους η ασφάλεια είναι ο πρωταρχικός ρόλος. Και πρέπει να αλλάξουν τη γλώσσα που χρησιμοποιούν για να το αντικατοπτρίζουν αυτό - όχι πλέον να αναφέρονται στους ανθρώπους ως «το πρόβλημα», «ηλίθιοι χρήστες» και «Ο πιο αδύναμος κρίκος».</a:t>
            </a:r>
            <a:endParaRPr lang="nb-NO" sz="14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1" name="TekstSylinder 10"/>
          <p:cNvSpPr txBox="1"/>
          <p:nvPr/>
        </p:nvSpPr>
        <p:spPr>
          <a:xfrm>
            <a:off x="7492558" y="1119961"/>
            <a:ext cx="6892505" cy="6217087"/>
          </a:xfrm>
          <a:prstGeom prst="rect">
            <a:avLst/>
          </a:prstGeom>
          <a:noFill/>
        </p:spPr>
        <p:txBody>
          <a:bodyPr wrap="square" rtlCol="0">
            <a:spAutoFit/>
          </a:bodyPr>
          <a:lstStyle/>
          <a:p>
            <a:pPr defTabSz="1097280"/>
            <a:r>
              <a:rPr lang="el" sz="1600" b="1" u="sng" dirty="0">
                <a:solidFill>
                  <a:prstClr val="black"/>
                </a:solidFill>
                <a:latin typeface="Arial" charset="0"/>
                <a:ea typeface="Arial" charset="0"/>
                <a:cs typeface="Arial" charset="0"/>
              </a:rPr>
              <a:t>CSIRT's /CERT's &amp;; SOC's</a:t>
            </a:r>
            <a:endParaRPr lang="nb-NO" sz="1600" b="1" u="sng" dirty="0">
              <a:solidFill>
                <a:prstClr val="black"/>
              </a:solidFill>
              <a:latin typeface="Arial" charset="0"/>
              <a:ea typeface="Arial" charset="0"/>
              <a:cs typeface="Arial" charset="0"/>
            </a:endParaRPr>
          </a:p>
          <a:p>
            <a:pPr defTabSz="1097280"/>
            <a:endParaRPr lang="nb-NO" dirty="0">
              <a:solidFill>
                <a:prstClr val="black"/>
              </a:solidFill>
              <a:latin typeface="Arial" charset="0"/>
              <a:ea typeface="Arial" charset="0"/>
              <a:cs typeface="Arial" charset="0"/>
            </a:endParaRPr>
          </a:p>
          <a:p>
            <a:pPr marL="342900" indent="-342900" defTabSz="1097280" fontAlgn="base">
              <a:buFont typeface="Arial" charset="0"/>
              <a:buChar char="•"/>
            </a:pPr>
            <a:r>
              <a:rPr lang="el" sz="1400" dirty="0">
                <a:solidFill>
                  <a:prstClr val="black"/>
                </a:solidFill>
                <a:latin typeface="Arial" charset="0"/>
                <a:ea typeface="Arial" charset="0"/>
                <a:cs typeface="Arial" charset="0"/>
              </a:rPr>
              <a:t>Φροντίστε το προσωπικό σας. Η επαγγελματική εξουθένωση οφείλεται σε μεγάλο βαθμό στην υπερφόρτωση, αλλά και στην πλήξη μέσω επαναλαμβανόμενων εργασιών. Οι οργανισμοί πρέπει να εξασφαλίσουν επαρκή επίπεδα στελέχωσης - αυτό μπορεί να αποτελέσει πρόκληση σε CSIRT όπου η ζήτηση είναι υψηλή κατά τη διάρκεια περιστατικών, αλλά χαμηλότερη σε άλλες περιόδους. Η πιο ευέλικτη κατανομή καθηκόντων - π.χ. η εργασία του προσωπικού για την ανάπτυξη εργαλείων, τους πόρους δεξιοτήτων και τη δημιουργία ομάδας και την ανταλλαγή γνώσεων μεταξύ των ομάδων - θα ήταν ένας τρόπος για να προχωρήσουμε. Η διαχείριση περιστατικών που επηρεάζουν την ασφάλεια και τα φυσικά συστήματα στον κυβερνοχώρο μπορεί να είναι αγχωτική - οι οργανισμοί χρειάζονται κατάλληλη υποστήριξη για να βοηθήσουν το προσωπικό να αντιμετωπίσει τις συνέπειες.</a:t>
            </a:r>
          </a:p>
          <a:p>
            <a:pPr marL="342900" indent="-342900" defTabSz="1097280" fontAlgn="base">
              <a:buFont typeface="Arial" charset="0"/>
              <a:buChar char="•"/>
            </a:pPr>
            <a:r>
              <a:rPr lang="el" sz="1400" dirty="0">
                <a:solidFill>
                  <a:prstClr val="black"/>
                </a:solidFill>
                <a:latin typeface="Arial" charset="0"/>
                <a:ea typeface="Arial" charset="0"/>
                <a:cs typeface="Arial" charset="0"/>
              </a:rPr>
              <a:t>Επενδύστε στην εκπαίδευση και την προσωπική ανάπτυξη. Η κατοχή των δεξιοτήτων και της ικανότητας ανάπτυξης είναι το κλειδί για την αποτελεσματική απόδοση, την αυτοπεποίθηση και την ικανοποίηση από την εργασία του προσωπικού ασφαλείας. Σε ένα ταχέως εξελισσόμενο περιβάλλον απειλών, η χρηματοδότηση για έρευνα και εξειδικευμένες δεξιότητες είναι απαραίτητη και όχι πολυτέλεια. Κάποια ανάπτυξη δεξιοτήτων μπορεί να συμβεί μέσω διαδικτυακών μαθημάτων, αλλά η πρακτική ανάλυση περιπτώσεων, τα master classes και τα wargaming είναι πιο ελκυστικά και αποτελεσματικά.</a:t>
            </a:r>
          </a:p>
          <a:p>
            <a:pPr marL="342900" indent="-342900" defTabSz="1097280" fontAlgn="base">
              <a:buFont typeface="Arial" charset="0"/>
              <a:buChar char="•"/>
            </a:pPr>
            <a:r>
              <a:rPr lang="el" sz="1400" dirty="0">
                <a:solidFill>
                  <a:prstClr val="black"/>
                </a:solidFill>
                <a:latin typeface="Arial" charset="0"/>
                <a:ea typeface="Arial" charset="0"/>
                <a:cs typeface="Arial" charset="0"/>
              </a:rPr>
              <a:t>Προσέγγιση ομάδας υποστήριξης και πολλαπλών ομάδων. Η αποτελεσματική άμυνα στον κυβερνοχώρο είναι ένα ομαδικό άθλημα - η οικοδόμηση εμπιστοσύνης μεταξύ των ομάδων αναλυτών και μεταξύ αυτών και της διοίκησης είναι απαραίτητη. Αυτό είναι ένα νέο πρόβλημα για πολλούς οργανισμούς, επομένως μπορεί να απαιτηθούν κάποιες επενδύσεις σε εξωτερική εμπειρογνωμοσύνη (έρευνα ή συμβουλευτική).</a:t>
            </a:r>
          </a:p>
        </p:txBody>
      </p:sp>
      <p:grpSp>
        <p:nvGrpSpPr>
          <p:cNvPr id="15" name="Gruppe 14"/>
          <p:cNvGrpSpPr/>
          <p:nvPr/>
        </p:nvGrpSpPr>
        <p:grpSpPr>
          <a:xfrm>
            <a:off x="1135853" y="3637099"/>
            <a:ext cx="5078240" cy="607910"/>
            <a:chOff x="862371" y="3034125"/>
            <a:chExt cx="4231866" cy="506592"/>
          </a:xfrm>
        </p:grpSpPr>
        <p:sp>
          <p:nvSpPr>
            <p:cNvPr id="13" name="Avrundet rektangel 12"/>
            <p:cNvSpPr/>
            <p:nvPr/>
          </p:nvSpPr>
          <p:spPr>
            <a:xfrm rot="19508378">
              <a:off x="862371" y="3034125"/>
              <a:ext cx="4231866" cy="5065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935897" y="3134854"/>
              <a:ext cx="4141358" cy="256481"/>
            </a:xfrm>
            <a:prstGeom prst="rect">
              <a:avLst/>
            </a:prstGeom>
            <a:noFill/>
          </p:spPr>
          <p:txBody>
            <a:bodyPr wrap="none" rtlCol="0">
              <a:spAutoFit/>
            </a:bodyPr>
            <a:lstStyle/>
            <a:p>
              <a:pPr algn="ctr" defTabSz="1097280"/>
              <a:r>
                <a:rPr lang="el" sz="1400" b="1" dirty="0">
                  <a:solidFill>
                    <a:srgbClr val="FF0000"/>
                  </a:solidFill>
                  <a:latin typeface="Aptos" panose="02110004020202020204"/>
                </a:rPr>
                <a:t>Αυτοαποτελεσματικότητα: μοντελοποίηση και καθοδήγηση</a:t>
              </a:r>
            </a:p>
          </p:txBody>
        </p:sp>
      </p:grpSp>
      <p:grpSp>
        <p:nvGrpSpPr>
          <p:cNvPr id="16" name="Gruppe 15"/>
          <p:cNvGrpSpPr/>
          <p:nvPr/>
        </p:nvGrpSpPr>
        <p:grpSpPr>
          <a:xfrm>
            <a:off x="8552818" y="2318346"/>
            <a:ext cx="4272323" cy="942903"/>
            <a:chOff x="1226459" y="2891277"/>
            <a:chExt cx="3560269" cy="785753"/>
          </a:xfrm>
        </p:grpSpPr>
        <p:sp>
          <p:nvSpPr>
            <p:cNvPr id="17" name="Avrundet rektangel 16"/>
            <p:cNvSpPr/>
            <p:nvPr/>
          </p:nvSpPr>
          <p:spPr>
            <a:xfrm rot="19508378">
              <a:off x="1366755" y="2891277"/>
              <a:ext cx="3308871" cy="785753"/>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1226459" y="3019433"/>
              <a:ext cx="3560269" cy="487313"/>
            </a:xfrm>
            <a:prstGeom prst="rect">
              <a:avLst/>
            </a:prstGeom>
            <a:noFill/>
          </p:spPr>
          <p:txBody>
            <a:bodyPr wrap="none" rtlCol="0">
              <a:spAutoFit/>
            </a:bodyPr>
            <a:lstStyle/>
            <a:p>
              <a:pPr algn="ctr" defTabSz="1097280"/>
              <a:r>
                <a:rPr lang="el" sz="1600" b="1" dirty="0">
                  <a:solidFill>
                    <a:srgbClr val="FF0000"/>
                  </a:solidFill>
                  <a:latin typeface="Aptos" panose="02110004020202020204"/>
                </a:rPr>
                <a:t>Αυξήστε τον προσανατολισμό στην εργασία/</a:t>
              </a:r>
            </a:p>
            <a:p>
              <a:pPr algn="ctr" defTabSz="1097280"/>
              <a:r>
                <a:rPr lang="el" sz="1600" b="1" dirty="0">
                  <a:solidFill>
                    <a:srgbClr val="FF0000"/>
                  </a:solidFill>
                  <a:latin typeface="Aptos" panose="02110004020202020204"/>
                </a:rPr>
                <a:t>Εσωτερικό κίνητρο</a:t>
              </a:r>
              <a:endParaRPr lang="nb-NO" sz="1600" b="1" dirty="0">
                <a:solidFill>
                  <a:srgbClr val="FF0000"/>
                </a:solidFill>
                <a:latin typeface="Aptos" panose="02110004020202020204"/>
              </a:endParaRPr>
            </a:p>
          </p:txBody>
        </p:sp>
      </p:grpSp>
      <p:grpSp>
        <p:nvGrpSpPr>
          <p:cNvPr id="23" name="Gruppe 22"/>
          <p:cNvGrpSpPr/>
          <p:nvPr/>
        </p:nvGrpSpPr>
        <p:grpSpPr>
          <a:xfrm>
            <a:off x="2049695" y="5212139"/>
            <a:ext cx="5333961" cy="1225693"/>
            <a:chOff x="784100" y="2761044"/>
            <a:chExt cx="4444968" cy="1021411"/>
          </a:xfrm>
        </p:grpSpPr>
        <p:sp>
          <p:nvSpPr>
            <p:cNvPr id="24" name="Avrundet rektangel 23"/>
            <p:cNvSpPr/>
            <p:nvPr/>
          </p:nvSpPr>
          <p:spPr>
            <a:xfrm rot="19508378">
              <a:off x="909219" y="2761044"/>
              <a:ext cx="4199942" cy="102141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TekstSylinder 24"/>
            <p:cNvSpPr txBox="1"/>
            <p:nvPr/>
          </p:nvSpPr>
          <p:spPr>
            <a:xfrm rot="19494747">
              <a:off x="784100" y="2878370"/>
              <a:ext cx="4444968" cy="769442"/>
            </a:xfrm>
            <a:prstGeom prst="rect">
              <a:avLst/>
            </a:prstGeom>
            <a:noFill/>
          </p:spPr>
          <p:txBody>
            <a:bodyPr wrap="none" rtlCol="0">
              <a:spAutoFit/>
            </a:bodyPr>
            <a:lstStyle/>
            <a:p>
              <a:pPr algn="ctr" defTabSz="1097280"/>
              <a:r>
                <a:rPr lang="el" b="1" dirty="0">
                  <a:solidFill>
                    <a:srgbClr val="FF0000"/>
                  </a:solidFill>
                  <a:latin typeface="Aptos" panose="02110004020202020204"/>
                </a:rPr>
                <a:t>Τρόπος επικοινωνίας &amp; ανατροφοδότησης μπορεί</a:t>
              </a:r>
              <a:endParaRPr lang="nb-NO" b="1" dirty="0">
                <a:solidFill>
                  <a:srgbClr val="FF0000"/>
                </a:solidFill>
                <a:latin typeface="Aptos" panose="02110004020202020204"/>
              </a:endParaRPr>
            </a:p>
            <a:p>
              <a:pPr algn="ctr" defTabSz="1097280"/>
              <a:r>
                <a:rPr lang="el" b="1" dirty="0">
                  <a:solidFill>
                    <a:srgbClr val="FF0000"/>
                  </a:solidFill>
                  <a:latin typeface="Aptos" panose="02110004020202020204"/>
                </a:rPr>
                <a:t>οδηγούν σε αυτοαποτελεσματικότητα και</a:t>
              </a:r>
              <a:br>
                <a:rPr lang="nb-NO" b="1" dirty="0">
                  <a:solidFill>
                    <a:srgbClr val="FF0000"/>
                  </a:solidFill>
                  <a:latin typeface="Aptos" panose="02110004020202020204"/>
                </a:rPr>
              </a:br>
              <a:r>
                <a:rPr lang="el" b="1" dirty="0">
                  <a:solidFill>
                    <a:srgbClr val="FF0000"/>
                  </a:solidFill>
                  <a:latin typeface="Aptos" panose="02110004020202020204"/>
                </a:rPr>
                <a:t>μείωση κινήτρων</a:t>
              </a:r>
              <a:endParaRPr lang="nb-NO" b="1" dirty="0">
                <a:solidFill>
                  <a:srgbClr val="FF0000"/>
                </a:solidFill>
                <a:latin typeface="Aptos" panose="02110004020202020204"/>
              </a:endParaRPr>
            </a:p>
          </p:txBody>
        </p:sp>
      </p:grpSp>
      <p:grpSp>
        <p:nvGrpSpPr>
          <p:cNvPr id="26" name="Gruppe 25"/>
          <p:cNvGrpSpPr/>
          <p:nvPr/>
        </p:nvGrpSpPr>
        <p:grpSpPr>
          <a:xfrm>
            <a:off x="9746831" y="5898272"/>
            <a:ext cx="4456121" cy="778839"/>
            <a:chOff x="1403397" y="2769528"/>
            <a:chExt cx="3713434" cy="649032"/>
          </a:xfrm>
        </p:grpSpPr>
        <p:sp>
          <p:nvSpPr>
            <p:cNvPr id="27" name="Avrundet rektangel 26"/>
            <p:cNvSpPr/>
            <p:nvPr/>
          </p:nvSpPr>
          <p:spPr>
            <a:xfrm rot="19508378">
              <a:off x="1572486" y="2775283"/>
              <a:ext cx="3421981"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8" name="TekstSylinder 27"/>
            <p:cNvSpPr txBox="1"/>
            <p:nvPr/>
          </p:nvSpPr>
          <p:spPr>
            <a:xfrm rot="19494747">
              <a:off x="1403397" y="2769528"/>
              <a:ext cx="3713434" cy="630942"/>
            </a:xfrm>
            <a:prstGeom prst="rect">
              <a:avLst/>
            </a:prstGeom>
            <a:noFill/>
          </p:spPr>
          <p:txBody>
            <a:bodyPr wrap="square" rtlCol="0">
              <a:spAutoFit/>
            </a:bodyPr>
            <a:lstStyle/>
            <a:p>
              <a:pPr algn="ctr" defTabSz="1097280"/>
              <a:r>
                <a:rPr lang="el" sz="2160" b="1" err="1">
                  <a:solidFill>
                    <a:srgbClr val="FF0000"/>
                  </a:solidFill>
                  <a:latin typeface="Aptos" panose="02110004020202020204"/>
                </a:rPr>
                <a:t>Κίνητρο Αυτοδιάθεση</a:t>
              </a:r>
              <a:endParaRPr lang="nb-NO" sz="2160" b="1">
                <a:solidFill>
                  <a:srgbClr val="FF0000"/>
                </a:solidFill>
                <a:latin typeface="Aptos" panose="02110004020202020204"/>
              </a:endParaRPr>
            </a:p>
            <a:p>
              <a:pPr algn="ctr" defTabSz="1097280"/>
              <a:r>
                <a:rPr lang="el" sz="2160" b="1">
                  <a:solidFill>
                    <a:srgbClr val="FF0000"/>
                  </a:solidFill>
                  <a:latin typeface="Aptos" panose="02110004020202020204"/>
                </a:rPr>
                <a:t>Θεωρία: η ανάγκη για συγγένεια</a:t>
              </a:r>
              <a:endParaRPr lang="nb-NO" sz="2160" b="1">
                <a:solidFill>
                  <a:srgbClr val="FF0000"/>
                </a:solidFill>
                <a:latin typeface="Aptos" panose="02110004020202020204"/>
              </a:endParaRPr>
            </a:p>
          </p:txBody>
        </p:sp>
      </p:grpSp>
    </p:spTree>
    <p:extLst>
      <p:ext uri="{BB962C8B-B14F-4D97-AF65-F5344CB8AC3E}">
        <p14:creationId xmlns:p14="http://schemas.microsoft.com/office/powerpoint/2010/main" val="151527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el" sz="3840" err="1">
                <a:solidFill>
                  <a:schemeClr val="accent1"/>
                </a:solidFill>
                <a:latin typeface="Helvetica Neue" charset="0"/>
                <a:ea typeface="Helvetica Neue" charset="0"/>
                <a:cs typeface="Helvetica Neue" charset="0"/>
              </a:rPr>
              <a:t>Συστάσεις για συγκεκριμένες ομάδες</a:t>
            </a:r>
            <a:endParaRPr lang="en-US" sz="3840">
              <a:solidFill>
                <a:schemeClr val="accent1"/>
              </a:solidFill>
            </a:endParaRPr>
          </a:p>
        </p:txBody>
      </p:sp>
      <p:sp>
        <p:nvSpPr>
          <p:cNvPr id="3" name="TekstSylinder 2"/>
          <p:cNvSpPr txBox="1"/>
          <p:nvPr/>
        </p:nvSpPr>
        <p:spPr>
          <a:xfrm>
            <a:off x="370390" y="1166731"/>
            <a:ext cx="6781800" cy="6740307"/>
          </a:xfrm>
          <a:prstGeom prst="rect">
            <a:avLst/>
          </a:prstGeom>
          <a:noFill/>
        </p:spPr>
        <p:txBody>
          <a:bodyPr wrap="square" rtlCol="0">
            <a:spAutoFit/>
          </a:bodyPr>
          <a:lstStyle/>
          <a:p>
            <a:pPr defTabSz="1097280"/>
            <a:r>
              <a:rPr lang="el" sz="2160" b="1" u="sng" dirty="0">
                <a:solidFill>
                  <a:prstClr val="black"/>
                </a:solidFill>
                <a:latin typeface="Arial" charset="0"/>
                <a:ea typeface="Arial" charset="0"/>
                <a:cs typeface="Arial" charset="0"/>
              </a:rPr>
              <a:t>Προγραμματιστές Λογισμικού</a:t>
            </a:r>
          </a:p>
          <a:p>
            <a:pPr defTabSz="1097280"/>
            <a:endParaRPr lang="nb-NO" sz="2160" dirty="0">
              <a:solidFill>
                <a:prstClr val="black"/>
              </a:solidFill>
              <a:latin typeface="Arial" charset="0"/>
              <a:ea typeface="Arial" charset="0"/>
              <a:cs typeface="Arial" charset="0"/>
            </a:endParaRPr>
          </a:p>
          <a:p>
            <a:pPr marL="342900" indent="-342900" defTabSz="1097280" fontAlgn="base">
              <a:buFont typeface="Arial" charset="0"/>
              <a:buChar char="•"/>
            </a:pPr>
            <a:r>
              <a:rPr lang="el" sz="2160" dirty="0">
                <a:solidFill>
                  <a:prstClr val="black"/>
                </a:solidFill>
                <a:latin typeface="Arial" charset="0"/>
                <a:ea typeface="Arial" charset="0"/>
                <a:cs typeface="Arial" charset="0"/>
              </a:rPr>
              <a:t>Δεν μπορείτε να είστε ειδικός σε θέματα ασφάλειας, αλλά πρέπει να σκεφτείτε την ασφάλεια από την αρχή (ασφάλεια από το σχεδιασμό) και καθ' όλη τη διάρκεια του κύκλου ζωής (ασφαλής κύκλος ζωής ανάπτυξης λογισμικού). Όσο περισσότερο αφήνετε να σκέφτεστε την ασφάλεια, τόσο πιο ακριβό θα είναι να την κάνετε ασφαλή.</a:t>
            </a:r>
          </a:p>
          <a:p>
            <a:pPr marL="342900" indent="-342900" defTabSz="1097280" fontAlgn="base">
              <a:buFont typeface="Arial" charset="0"/>
              <a:buChar char="•"/>
            </a:pPr>
            <a:r>
              <a:rPr lang="el" sz="2160" dirty="0">
                <a:solidFill>
                  <a:prstClr val="black"/>
                </a:solidFill>
                <a:latin typeface="Arial" charset="0"/>
                <a:ea typeface="Arial" charset="0"/>
                <a:cs typeface="Arial" charset="0"/>
              </a:rPr>
              <a:t>Οι ειδικοί σε θέματα ασφάλειας μπορούν να σας συμβουλεύσουν και να σας υποστηρίξουν - συνεργαστείτε μαζί τους και πείτε τους τα πάντα.</a:t>
            </a:r>
          </a:p>
          <a:p>
            <a:pPr marL="342900" indent="-342900" defTabSz="1097280" fontAlgn="base">
              <a:buFont typeface="Arial" charset="0"/>
              <a:buChar char="•"/>
            </a:pPr>
            <a:r>
              <a:rPr lang="el" sz="2160" dirty="0">
                <a:solidFill>
                  <a:prstClr val="black"/>
                </a:solidFill>
                <a:latin typeface="Arial" charset="0"/>
                <a:ea typeface="Arial" charset="0"/>
                <a:cs typeface="Arial" charset="0"/>
              </a:rPr>
              <a:t>Εάν ο κώδικάς σας περιλαμβάνει μηχανισμό ασφαλείας, πρέπει να βεβαιωθείτε ότι μπορεί να χρησιμοποιηθεί: πόσος χρόνος θα χρειαστεί; Θα είναι σε θέση να κατανοήσουν τις αποφάσεις που τους ζητάτε να λάβουν; Συνεργαστείτε με ειδικούς χρηστικότητας για να σας βοηθήσουν να σχεδιάσετε και να δοκιμάσετε την ασφάλεια που μπορεί να χρησιμοποιηθεί.</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a:solidFill>
                  <a:prstClr val="black"/>
                </a:solidFill>
                <a:latin typeface="Aptos" panose="02110004020202020204"/>
              </a:rPr>
              <a:t> </a:t>
            </a:r>
            <a:endParaRPr lang="nb-NO" sz="2160">
              <a:solidFill>
                <a:prstClr val="black"/>
              </a:solidFill>
              <a:latin typeface="Aptos" panose="02110004020202020204"/>
            </a:endParaRPr>
          </a:p>
        </p:txBody>
      </p:sp>
      <p:sp>
        <p:nvSpPr>
          <p:cNvPr id="11" name="TekstSylinder 10"/>
          <p:cNvSpPr txBox="1"/>
          <p:nvPr/>
        </p:nvSpPr>
        <p:spPr>
          <a:xfrm>
            <a:off x="7172660" y="1156399"/>
            <a:ext cx="6842943" cy="6740307"/>
          </a:xfrm>
          <a:prstGeom prst="rect">
            <a:avLst/>
          </a:prstGeom>
          <a:noFill/>
        </p:spPr>
        <p:txBody>
          <a:bodyPr wrap="square" rtlCol="0">
            <a:spAutoFit/>
          </a:bodyPr>
          <a:lstStyle/>
          <a:p>
            <a:pPr defTabSz="1097280"/>
            <a:r>
              <a:rPr lang="el" sz="2400" b="1" u="sng" dirty="0">
                <a:solidFill>
                  <a:prstClr val="black"/>
                </a:solidFill>
                <a:latin typeface="Arial" charset="0"/>
                <a:ea typeface="Arial" charset="0"/>
                <a:cs typeface="Arial" charset="0"/>
              </a:rPr>
              <a:t>Αυτοί που διαχειρίζονται και εκπαιδεύουν</a:t>
            </a:r>
            <a:endParaRPr lang="nb-NO" sz="2400" b="1" u="sng"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Υποχρεωτικά μαθήματα ασφάλειας.</a:t>
            </a:r>
          </a:p>
          <a:p>
            <a:pPr marL="411480" indent="-411480" defTabSz="1097280" fontAlgn="base">
              <a:buFont typeface="Arial" charset="0"/>
              <a:buChar char="•"/>
            </a:pPr>
            <a:r>
              <a:rPr lang="el" sz="2400" dirty="0">
                <a:solidFill>
                  <a:prstClr val="black"/>
                </a:solidFill>
                <a:latin typeface="Arial" charset="0"/>
                <a:ea typeface="Arial" charset="0"/>
                <a:cs typeface="Arial" charset="0"/>
              </a:rPr>
              <a:t>Διδάξτε να προγραμματίζετε με ασφάλεια, και όχι απλώς πώς να προγραμματίζετε.</a:t>
            </a:r>
          </a:p>
          <a:p>
            <a:pPr marL="411480" indent="-411480" defTabSz="1097280" fontAlgn="base">
              <a:buFont typeface="Arial" charset="0"/>
              <a:buChar char="•"/>
            </a:pPr>
            <a:r>
              <a:rPr lang="el" sz="2400" dirty="0">
                <a:solidFill>
                  <a:prstClr val="black"/>
                </a:solidFill>
                <a:latin typeface="Arial" charset="0"/>
                <a:ea typeface="Arial" charset="0"/>
                <a:cs typeface="Arial" charset="0"/>
              </a:rPr>
              <a:t>Το υλικό σε όλες τις άλλες ενότητες θα πρέπει να επανεξεταστεί για να αφαιρεθούν ή να σχολιαστούν παραδείγματα που θα οδηγούσαν σε μη ασφαλή κώδικα.</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r>
              <a:rPr lang="el" sz="2400" u="sng" dirty="0">
                <a:solidFill>
                  <a:prstClr val="black"/>
                </a:solidFill>
                <a:latin typeface="Arial" charset="0"/>
                <a:ea typeface="Arial" charset="0"/>
                <a:cs typeface="Arial" charset="0"/>
              </a:rPr>
              <a:t>Διευθυντές ευαισθητοποίησης - για ΟΛΟΥΣ τους άλλους σημαντικούς ανθρώπους στον οργανισμό σας</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Η ευαισθητοποίηση που βασίζεται στην ΑΠΕΙΛΗ δεν είναι αποτελεσματική</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el" sz="2400" dirty="0">
                <a:solidFill>
                  <a:prstClr val="black"/>
                </a:solidFill>
                <a:latin typeface="Arial" charset="0"/>
                <a:ea typeface="Arial" charset="0"/>
                <a:cs typeface="Arial" charset="0"/>
              </a:rPr>
              <a:t>Στρατηγική προσαρμογή εκστρατειών ευαισθητοποίησης</a:t>
            </a:r>
            <a:endParaRPr lang="nb-NO" sz="2400" dirty="0">
              <a:solidFill>
                <a:prstClr val="black"/>
              </a:solidFill>
              <a:latin typeface="Arial" charset="0"/>
              <a:ea typeface="Arial" charset="0"/>
              <a:cs typeface="Arial" charset="0"/>
            </a:endParaRPr>
          </a:p>
        </p:txBody>
      </p:sp>
      <p:grpSp>
        <p:nvGrpSpPr>
          <p:cNvPr id="15" name="Gruppe 14"/>
          <p:cNvGrpSpPr/>
          <p:nvPr/>
        </p:nvGrpSpPr>
        <p:grpSpPr>
          <a:xfrm>
            <a:off x="976589" y="3295061"/>
            <a:ext cx="5290191" cy="1124234"/>
            <a:chOff x="746963" y="2862364"/>
            <a:chExt cx="4408493"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857698" y="3019434"/>
              <a:ext cx="4297758" cy="487313"/>
            </a:xfrm>
            <a:prstGeom prst="rect">
              <a:avLst/>
            </a:prstGeom>
            <a:noFill/>
          </p:spPr>
          <p:txBody>
            <a:bodyPr wrap="none" rtlCol="0">
              <a:spAutoFit/>
            </a:bodyPr>
            <a:lstStyle/>
            <a:p>
              <a:pPr algn="ctr" defTabSz="1097280"/>
              <a:r>
                <a:rPr lang="el" sz="1600" b="1" dirty="0">
                  <a:solidFill>
                    <a:srgbClr val="FF0000"/>
                  </a:solidFill>
                  <a:latin typeface="Aptos" panose="02110004020202020204"/>
                </a:rPr>
                <a:t>Αίσθηση συγγένειας (SDT) – Ζωτικής σημασίας για ένα</a:t>
              </a:r>
            </a:p>
            <a:p>
              <a:pPr algn="ctr" defTabSz="1097280"/>
              <a:r>
                <a:rPr lang="el" sz="1600" b="1" dirty="0">
                  <a:solidFill>
                    <a:srgbClr val="FF0000"/>
                  </a:solidFill>
                  <a:latin typeface="Aptos" panose="02110004020202020204"/>
                </a:rPr>
                <a:t>διεπιστημονική ομάδα για να λειτουργήσει</a:t>
              </a:r>
              <a:endParaRPr lang="nb-NO" sz="1600" dirty="0">
                <a:solidFill>
                  <a:srgbClr val="FF0000"/>
                </a:solidFill>
                <a:latin typeface="Aptos" panose="02110004020202020204"/>
              </a:endParaRPr>
            </a:p>
          </p:txBody>
        </p:sp>
      </p:grpSp>
      <p:grpSp>
        <p:nvGrpSpPr>
          <p:cNvPr id="16" name="Gruppe 15"/>
          <p:cNvGrpSpPr/>
          <p:nvPr/>
        </p:nvGrpSpPr>
        <p:grpSpPr>
          <a:xfrm>
            <a:off x="8562341" y="2657834"/>
            <a:ext cx="4249317" cy="887352"/>
            <a:chOff x="1251843" y="2890851"/>
            <a:chExt cx="3541097" cy="739460"/>
          </a:xfrm>
        </p:grpSpPr>
        <p:sp>
          <p:nvSpPr>
            <p:cNvPr id="17" name="Avrundet rektangel 16"/>
            <p:cNvSpPr/>
            <p:nvPr/>
          </p:nvSpPr>
          <p:spPr>
            <a:xfrm rot="19508378">
              <a:off x="1338077" y="2890851"/>
              <a:ext cx="3454863" cy="73946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1251843" y="3019435"/>
              <a:ext cx="3509507" cy="487313"/>
            </a:xfrm>
            <a:prstGeom prst="rect">
              <a:avLst/>
            </a:prstGeom>
            <a:noFill/>
          </p:spPr>
          <p:txBody>
            <a:bodyPr wrap="none" rtlCol="0">
              <a:spAutoFit/>
            </a:bodyPr>
            <a:lstStyle/>
            <a:p>
              <a:pPr algn="ctr" defTabSz="1097280"/>
              <a:r>
                <a:rPr lang="el" sz="1600" b="1" dirty="0">
                  <a:solidFill>
                    <a:srgbClr val="FF0000"/>
                  </a:solidFill>
                  <a:latin typeface="Aptos" panose="02110004020202020204"/>
                </a:rPr>
                <a:t>Ώρα για μάθηση &amp; εξάσκηση &gt; </a:t>
              </a:r>
            </a:p>
            <a:p>
              <a:pPr algn="ctr" defTabSz="1097280"/>
              <a:r>
                <a:rPr lang="el" sz="1600" b="1" dirty="0">
                  <a:solidFill>
                    <a:srgbClr val="FF0000"/>
                  </a:solidFill>
                  <a:latin typeface="Aptos" panose="02110004020202020204"/>
                </a:rPr>
                <a:t>Συμμόρφωση / αποφυγή κυβερνοελιτισμού</a:t>
              </a:r>
              <a:endParaRPr lang="nb-NO" sz="1600" dirty="0">
                <a:solidFill>
                  <a:srgbClr val="FF0000"/>
                </a:solidFill>
                <a:latin typeface="Aptos" panose="02110004020202020204"/>
              </a:endParaRPr>
            </a:p>
          </p:txBody>
        </p:sp>
      </p:grpSp>
      <p:grpSp>
        <p:nvGrpSpPr>
          <p:cNvPr id="26" name="Gruppe 25"/>
          <p:cNvGrpSpPr/>
          <p:nvPr/>
        </p:nvGrpSpPr>
        <p:grpSpPr>
          <a:xfrm>
            <a:off x="9933578" y="5910881"/>
            <a:ext cx="4145836" cy="1098977"/>
            <a:chOff x="1331094" y="2801248"/>
            <a:chExt cx="3454863" cy="915814"/>
          </a:xfrm>
        </p:grpSpPr>
        <p:sp>
          <p:nvSpPr>
            <p:cNvPr id="27" name="Avrundet rektangel 26"/>
            <p:cNvSpPr/>
            <p:nvPr/>
          </p:nvSpPr>
          <p:spPr>
            <a:xfrm rot="19508378">
              <a:off x="1331094" y="2801248"/>
              <a:ext cx="3454863" cy="89861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8" name="TekstSylinder 27"/>
            <p:cNvSpPr txBox="1"/>
            <p:nvPr/>
          </p:nvSpPr>
          <p:spPr>
            <a:xfrm rot="19494747">
              <a:off x="1620516" y="2809121"/>
              <a:ext cx="2772179" cy="907941"/>
            </a:xfrm>
            <a:prstGeom prst="rect">
              <a:avLst/>
            </a:prstGeom>
            <a:noFill/>
          </p:spPr>
          <p:txBody>
            <a:bodyPr wrap="none" rtlCol="0">
              <a:spAutoFit/>
            </a:bodyPr>
            <a:lstStyle/>
            <a:p>
              <a:pPr algn="ctr" defTabSz="1097280"/>
              <a:r>
                <a:rPr lang="el" sz="2160" b="1" err="1">
                  <a:solidFill>
                    <a:srgbClr val="FF0000"/>
                  </a:solidFill>
                  <a:latin typeface="Aptos" panose="02110004020202020204"/>
                </a:rPr>
                <a:t>Δημιουργήστε μια κουλτούρα </a:t>
              </a:r>
            </a:p>
            <a:p>
              <a:pPr algn="ctr" defTabSz="1097280"/>
              <a:r>
                <a:rPr lang="el" sz="2160" b="1" err="1">
                  <a:solidFill>
                    <a:srgbClr val="FF0000"/>
                  </a:solidFill>
                  <a:latin typeface="Aptos" panose="02110004020202020204"/>
                </a:rPr>
                <a:t>ενδυνάμωση για</a:t>
              </a:r>
            </a:p>
            <a:p>
              <a:pPr algn="ctr" defTabSz="1097280"/>
              <a:r>
                <a:rPr lang="el" sz="2160" b="1" err="1">
                  <a:solidFill>
                    <a:srgbClr val="FF0000"/>
                  </a:solidFill>
                  <a:latin typeface="Aptos" panose="02110004020202020204"/>
                </a:rPr>
                <a:t>Συμμόρφωση &amp; Τήρηση</a:t>
              </a:r>
              <a:endParaRPr lang="nb-NO" sz="2160">
                <a:solidFill>
                  <a:srgbClr val="FF0000"/>
                </a:solidFill>
                <a:latin typeface="Aptos" panose="02110004020202020204"/>
              </a:endParaRPr>
            </a:p>
          </p:txBody>
        </p:sp>
      </p:grpSp>
    </p:spTree>
    <p:extLst>
      <p:ext uri="{BB962C8B-B14F-4D97-AF65-F5344CB8AC3E}">
        <p14:creationId xmlns:p14="http://schemas.microsoft.com/office/powerpoint/2010/main" val="404022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D6CE-881D-47DD-8228-41F19F722569}"/>
              </a:ext>
            </a:extLst>
          </p:cNvPr>
          <p:cNvSpPr>
            <a:spLocks noGrp="1"/>
          </p:cNvSpPr>
          <p:nvPr>
            <p:ph type="title"/>
          </p:nvPr>
        </p:nvSpPr>
        <p:spPr>
          <a:xfrm>
            <a:off x="1005840" y="438151"/>
            <a:ext cx="12618720" cy="510347"/>
          </a:xfrm>
        </p:spPr>
        <p:txBody>
          <a:bodyPr>
            <a:normAutofit fontScale="90000"/>
          </a:bodyPr>
          <a:lstStyle/>
          <a:p>
            <a:r>
              <a:rPr lang="el"/>
              <a:t>βιβλιογραφικές αναφορές</a:t>
            </a:r>
          </a:p>
        </p:txBody>
      </p:sp>
      <p:sp>
        <p:nvSpPr>
          <p:cNvPr id="3" name="Content Placeholder 2">
            <a:extLst>
              <a:ext uri="{FF2B5EF4-FFF2-40B4-BE49-F238E27FC236}">
                <a16:creationId xmlns:a16="http://schemas.microsoft.com/office/drawing/2014/main" id="{71A674DD-DFB8-4E6B-AD75-5435B2D1AAB8}"/>
              </a:ext>
            </a:extLst>
          </p:cNvPr>
          <p:cNvSpPr>
            <a:spLocks noGrp="1"/>
          </p:cNvSpPr>
          <p:nvPr>
            <p:ph idx="1"/>
          </p:nvPr>
        </p:nvSpPr>
        <p:spPr>
          <a:xfrm>
            <a:off x="238673" y="1180972"/>
            <a:ext cx="14153053" cy="7048628"/>
          </a:xfrm>
        </p:spPr>
        <p:txBody>
          <a:bodyPr>
            <a:normAutofit fontScale="62500" lnSpcReduction="20000"/>
          </a:bodyPr>
          <a:lstStyle/>
          <a:p>
            <a:r>
              <a:rPr lang="el" sz="2160" dirty="0">
                <a:solidFill>
                  <a:srgbClr val="000000"/>
                </a:solidFill>
                <a:latin typeface="Calibri" panose="020F0502020204030204" pitchFamily="34" charset="0"/>
              </a:rPr>
              <a:t>ENISA, «Οδηγός ορθής πρακτικής για τις μεθοδολογίες κατάρτισης», Έκθεση/Μελέτη, </a:t>
            </a:r>
            <a:r>
              <a:rPr lang="el" sz="2160" i="1" dirty="0">
                <a:solidFill>
                  <a:srgbClr val="000000"/>
                </a:solidFill>
                <a:latin typeface="Calibri" panose="020F0502020204030204" pitchFamily="34" charset="0"/>
              </a:rPr>
              <a:t>ENISA Eu-ropa</a:t>
            </a:r>
            <a:r>
              <a:rPr lang="el" sz="2160" dirty="0">
                <a:solidFill>
                  <a:srgbClr val="000000"/>
                </a:solidFill>
                <a:latin typeface="Calibri" panose="020F0502020204030204" pitchFamily="34" charset="0"/>
              </a:rPr>
              <a:t>, πρόσβαση στις 4 Απριλίου 2022, https://www.enisa.europa.eu/publications/good-prac-tice-guide-on-training-methodologies. </a:t>
            </a:r>
          </a:p>
          <a:p>
            <a:r>
              <a:rPr lang="el" sz="2160" dirty="0">
                <a:solidFill>
                  <a:srgbClr val="000000"/>
                </a:solidFill>
              </a:rPr>
              <a:t>Rosenquist, Μ. (2018). Όταν το λάθος άτομο ηγείται της κυβερνοασφάλειας. Ανακτήθηκε στις 4 Απριλίου</a:t>
            </a:r>
            <a:r>
              <a:rPr lang="el" sz="2160" dirty="0"/>
              <a:t> 2022 </a:t>
            </a:r>
            <a:r>
              <a:rPr lang="el" sz="2160" dirty="0">
                <a:solidFill>
                  <a:srgbClr val="000000"/>
                </a:solidFill>
                <a:hlinkClick r:id="rId3"/>
              </a:rPr>
              <a:t>https://www.linkedin.com/pulse/when-wrong-person-leads-cybersecurity-matthew-rosenquist/</a:t>
            </a:r>
            <a:endParaRPr lang="nb-NO" sz="2160" dirty="0">
              <a:solidFill>
                <a:srgbClr val="000000"/>
              </a:solidFill>
            </a:endParaRPr>
          </a:p>
          <a:p>
            <a:r>
              <a:rPr lang="el" sz="2160" dirty="0">
                <a:solidFill>
                  <a:srgbClr val="000000"/>
                </a:solidFill>
              </a:rPr>
              <a:t>Markus, H. R., &amp; Kitayama, S. (1998). Η πολιτισμική ψυχολογία της προσωπικότητας. Περιοδικό διαπολιτισμικής ψυχολογίας, 29(1), 63-87.</a:t>
            </a:r>
          </a:p>
          <a:p>
            <a:r>
              <a:rPr lang="el" sz="2160" dirty="0"/>
              <a:t>Lencioni, Ρ. Μ. (2002). Κάντε τις αξίες σας να σημαίνουν κάτι. </a:t>
            </a:r>
            <a:r>
              <a:rPr lang="el" sz="2160" i="1" dirty="0"/>
              <a:t>Επιχειρηματική επιθεώρηση του Χάρβαρντ</a:t>
            </a:r>
            <a:r>
              <a:rPr lang="el" sz="2160" dirty="0"/>
              <a:t>, </a:t>
            </a:r>
            <a:r>
              <a:rPr lang="el" sz="2160" i="1" dirty="0"/>
              <a:t>80</a:t>
            </a:r>
            <a:r>
              <a:rPr lang="el" sz="2160" dirty="0"/>
              <a:t>(7), 113-117.</a:t>
            </a:r>
          </a:p>
          <a:p>
            <a:r>
              <a:rPr lang="el" sz="2160" dirty="0">
                <a:solidFill>
                  <a:srgbClr val="000000"/>
                </a:solidFill>
              </a:rPr>
              <a:t>Μετασχηματιστική Ηγεσία: Hannah, S. T., Schaubroeck, J. M., &amp; Peng, A. C. (2016). Μετασχηματισμός της εσωτερίκευσης της αξίας των οπαδών και της αυτοαποτελεσματικότητας του ρόλου: Διπλές διαδικασίες που προάγουν την απόδοση και την επιβολή κανόνων από ομοτίμους. Εφημερίδα της Εφαρμοσμένης Ψυχολογίας, 101(2), 252.</a:t>
            </a:r>
          </a:p>
          <a:p>
            <a:r>
              <a:rPr lang="el" sz="2160" dirty="0">
                <a:solidFill>
                  <a:srgbClr val="000000"/>
                </a:solidFill>
              </a:rPr>
              <a:t>Denison, D. R., Hooijberg, R., &amp; Quinn, R. E. (1995). Παράδοξο και απόδοση: Προς μια θεωρία της συμπεριφορικής πολυπλοκότητας στη διοικητική ηγεσία. Οργανωτική επιστήμη, 6(5), 524-540.</a:t>
            </a:r>
            <a:endParaRPr lang="nb-NO" sz="2160" dirty="0">
              <a:solidFill>
                <a:srgbClr val="000000"/>
              </a:solidFill>
            </a:endParaRPr>
          </a:p>
          <a:p>
            <a:r>
              <a:rPr lang="el" sz="2160" dirty="0"/>
              <a:t>Chen, Υ., Ramamurthy, Κ., &amp; Wen, K. W. (2012). Συμμόρφωση με την πολιτική ασφάλειας πληροφοριών των οργανισμών: Προσέγγιση ραβδιού ή καρότου;. Εφημερίδα των Πληροφοριακών Συστημάτων Διαχείρισης, 29(3), 157-188.</a:t>
            </a:r>
          </a:p>
          <a:p>
            <a:r>
              <a:rPr lang="el" sz="2160" dirty="0"/>
              <a:t>Έντμοντσον, Α. (1999). Ψυχολογική ασφάλεια και μαθησιακή συμπεριφορά σε ομάδες εργασίας. Τριμηνιαία διοικητική επιστήμη, 44(2), 350-383.</a:t>
            </a:r>
          </a:p>
          <a:p>
            <a:r>
              <a:rPr lang="el" sz="2160" dirty="0"/>
              <a:t>Cheong, Μ., Ισπανία, S. M., Yammarino, F. J., &amp; Yun, S. (2016). Δύο όψεις της ενδυνάμωσης της ηγεσίας: Ενεργοποίηση και επιβάρυνση. Η Τριμηνιαία Ηγεσία, 27(4), 602-616.</a:t>
            </a:r>
          </a:p>
          <a:p>
            <a:r>
              <a:rPr lang="el" sz="2160" dirty="0"/>
              <a:t>Walumbwa, Φ. Ο., &amp; Schaubroeck, J. (2009). Χαρακτηριστικά προσωπικότητας ηγέτη και συμπεριφορά φωνής εργαζομένων: διαμεσολαβητικοί ρόλοι ηθικής ηγεσίας και ψυχολογικής ασφάλειας της ομάδας εργασίας. Περιοδικό εφαρμοσμένης ψυχολογίας, 94(5), 1275.</a:t>
            </a:r>
          </a:p>
          <a:p>
            <a:r>
              <a:rPr lang="el" sz="2160" dirty="0"/>
              <a:t>Newman, Α., Donohue, R., &amp; Eva, Ν. (2017). Ψυχολογική ασφάλεια: Μια συστηματική ανασκόπηση της βιβλιογραφίας. Ανασκόπηση διαχείρισης ανθρώπινου δυναμικού, 27(3), 521-535.</a:t>
            </a:r>
          </a:p>
          <a:p>
            <a:r>
              <a:rPr lang="el" sz="2160" dirty="0"/>
              <a:t>van der Hoek, Μ., Beerkens, Μ., &amp; Groeneveld, S. (2021). Αντιστοίχιση ηγεσίας με τις περιστάσεις; Μια μελέτη βινιέτας για την προσαρμογή της ηγετικής συμπεριφοράς σε ένα διφορούμενο πλαίσιο. Διεθνές Περιοδικό Δημόσιας Διοίκησης, 24(3), 394-417.</a:t>
            </a:r>
          </a:p>
          <a:p>
            <a:r>
              <a:rPr lang="el" sz="2160" dirty="0"/>
              <a:t>Oroszi, Τ. (2018). Μια προκαταρκτική ανάλυση της λήψης αποφάσεων υψηλού κινδύνου για την ηγεσία κρίσεων. Περιοδικό επιχειρησιακής συνέχειας &amp; σχεδιασμού έκτακτης ανάγκης, 11(4), 335-359.</a:t>
            </a:r>
          </a:p>
          <a:p>
            <a:r>
              <a:rPr lang="el" sz="2160" dirty="0"/>
              <a:t>Cleveland et al. Προς το Πλαίσιο Ηγεσίας Κυβερνοασφάλειας Πρακτικά του Δέκατου Τρίτου Συνεδρίου της Midwest Association for Information Systems, Saint Louis, Missouri 17-18 Μαΐου 2018 3 </a:t>
            </a:r>
          </a:p>
          <a:p>
            <a:r>
              <a:rPr lang="el" sz="2160" dirty="0"/>
              <a:t>Κλίβελαντ, Σ., &amp; Κλίβελαντ, Μ. (2020). Ηγετικές ικανότητες για διαρκή επιτυχία του έργου. Διεθνές Περιοδικό Εφαρμοσμένης Θεωρίας και Έρευνας Διαχείρισης (IJAMTR), 2(1), 35-47.</a:t>
            </a:r>
          </a:p>
          <a:p>
            <a:r>
              <a:rPr lang="el" sz="2160" dirty="0"/>
              <a:t>Salas, Ε., Bisbey, Τ. Μ., Traylor, Α. Μ., &amp; Rosen, Μ. Α. (2020). Μπορεί η ομαδική εργασία να προάγει την ασφάλεια στους οργανισμούς;. Ετήσια Ανασκόπηση Οργανωτικής Ψυχολογίας και Οργανωτικής Συμπεριφοράς, 7, 283-313.</a:t>
            </a:r>
            <a:endParaRPr lang="nb-NO" sz="2160" dirty="0"/>
          </a:p>
        </p:txBody>
      </p:sp>
    </p:spTree>
    <p:extLst>
      <p:ext uri="{BB962C8B-B14F-4D97-AF65-F5344CB8AC3E}">
        <p14:creationId xmlns:p14="http://schemas.microsoft.com/office/powerpoint/2010/main" val="5702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l" err="1"/>
              <a:t>Αυτοαποτελεσματικότητα – Πρότυπα &amp; Παρατήρηση</a:t>
            </a:r>
            <a:endParaRPr lang="nb-NO"/>
          </a:p>
        </p:txBody>
      </p:sp>
      <p:sp>
        <p:nvSpPr>
          <p:cNvPr id="3" name="Plassholder for innhold 2"/>
          <p:cNvSpPr>
            <a:spLocks noGrp="1"/>
          </p:cNvSpPr>
          <p:nvPr>
            <p:ph sz="half" idx="1"/>
          </p:nvPr>
        </p:nvSpPr>
        <p:spPr/>
        <p:txBody>
          <a:bodyPr>
            <a:normAutofit lnSpcReduction="10000"/>
          </a:bodyPr>
          <a:lstStyle/>
          <a:p>
            <a:r>
              <a:rPr lang="el" err="1"/>
              <a:t>Ομοιότητες</a:t>
            </a:r>
            <a:endParaRPr lang="nb-NO"/>
          </a:p>
          <a:p>
            <a:pPr lvl="1"/>
            <a:r>
              <a:rPr lang="el"/>
              <a:t>Μεταφορά δεξιοτήτων</a:t>
            </a:r>
          </a:p>
          <a:p>
            <a:endParaRPr lang="nb-NO"/>
          </a:p>
          <a:p>
            <a:endParaRPr lang="nb-NO"/>
          </a:p>
          <a:p>
            <a:r>
              <a:rPr lang="el" err="1"/>
              <a:t>Συγκρίσεις με άλλους</a:t>
            </a:r>
            <a:endParaRPr lang="nb-NO"/>
          </a:p>
          <a:p>
            <a:pPr lvl="1"/>
            <a:r>
              <a:rPr lang="el" err="1"/>
              <a:t>Αύξηση/μείωση</a:t>
            </a:r>
            <a:endParaRPr lang="nb-NO"/>
          </a:p>
          <a:p>
            <a:endParaRPr lang="nb-NO"/>
          </a:p>
        </p:txBody>
      </p:sp>
      <p:sp>
        <p:nvSpPr>
          <p:cNvPr id="4" name="Plassholder for innhold 3"/>
          <p:cNvSpPr>
            <a:spLocks noGrp="1"/>
          </p:cNvSpPr>
          <p:nvPr>
            <p:ph sz="half" idx="2"/>
          </p:nvPr>
        </p:nvSpPr>
        <p:spPr/>
        <p:txBody>
          <a:bodyPr>
            <a:normAutofit lnSpcReduction="10000"/>
          </a:bodyPr>
          <a:lstStyle/>
          <a:p>
            <a:r>
              <a:rPr lang="el" err="1"/>
              <a:t>Μοντέλα Μαεστρίας</a:t>
            </a:r>
          </a:p>
          <a:p>
            <a:pPr lvl="1"/>
            <a:r>
              <a:rPr lang="el" err="1"/>
              <a:t>Πυγμαχία (Legrain et al, 2003)</a:t>
            </a:r>
          </a:p>
          <a:p>
            <a:pPr lvl="1"/>
            <a:r>
              <a:rPr lang="el" err="1"/>
              <a:t>Αναρρίχηση (Boschker &amp; Baker, 2002)</a:t>
            </a:r>
          </a:p>
          <a:p>
            <a:pPr lvl="1"/>
            <a:r>
              <a:rPr lang="el" err="1"/>
              <a:t>Λάθος  Ανεπαρκείς δεξιότητες</a:t>
            </a:r>
            <a:endParaRPr lang="nb-NO"/>
          </a:p>
          <a:p>
            <a:endParaRPr lang="nb-NO"/>
          </a:p>
          <a:p>
            <a:r>
              <a:rPr lang="el" err="1"/>
              <a:t>Μοντέλα αντιμετώπισης</a:t>
            </a:r>
            <a:endParaRPr lang="nb-NO"/>
          </a:p>
          <a:p>
            <a:pPr lvl="1"/>
            <a:r>
              <a:rPr lang="el" err="1"/>
              <a:t>Συμπεριλάβετε δεξιότητες ανατροφοδότησης</a:t>
            </a:r>
          </a:p>
          <a:p>
            <a:pPr lvl="1"/>
            <a:r>
              <a:rPr lang="el" err="1"/>
              <a:t>Ανησυχία</a:t>
            </a:r>
            <a:endParaRPr lang="nb-NO"/>
          </a:p>
          <a:p>
            <a:pPr lvl="1"/>
            <a:r>
              <a:rPr lang="el"/>
              <a:t>Προτιμάται περισσότερο</a:t>
            </a:r>
            <a:endParaRPr lang="nb-NO"/>
          </a:p>
          <a:p>
            <a:pPr lvl="1"/>
            <a:endParaRPr lang="nb-NO"/>
          </a:p>
        </p:txBody>
      </p:sp>
    </p:spTree>
    <p:extLst>
      <p:ext uri="{BB962C8B-B14F-4D97-AF65-F5344CB8AC3E}">
        <p14:creationId xmlns:p14="http://schemas.microsoft.com/office/powerpoint/2010/main" val="102724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down)">
                                      <p:cBhvr>
                                        <p:cTn id="29" dur="500"/>
                                        <p:tgtEl>
                                          <p:spTgt spid="4">
                                            <p:txEl>
                                              <p:pRg st="2" end="2"/>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down)">
                                      <p:cBhvr>
                                        <p:cTn id="37" dur="500"/>
                                        <p:tgtEl>
                                          <p:spTgt spid="4">
                                            <p:txEl>
                                              <p:pRg st="5" end="5"/>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down)">
                                      <p:cBhvr>
                                        <p:cTn id="40" dur="500"/>
                                        <p:tgtEl>
                                          <p:spTgt spid="4">
                                            <p:txEl>
                                              <p:pRg st="6" end="6"/>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wipe(down)">
                                      <p:cBhvr>
                                        <p:cTn id="43" dur="500"/>
                                        <p:tgtEl>
                                          <p:spTgt spid="4">
                                            <p:txEl>
                                              <p:pRg st="7" end="7"/>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Effect transition="in" filter="wipe(down)">
                                      <p:cBhvr>
                                        <p:cTn id="4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12231</Words>
  <Application>Microsoft Office PowerPoint</Application>
  <PresentationFormat>Custom</PresentationFormat>
  <Paragraphs>822</Paragraphs>
  <Slides>84</Slides>
  <Notes>41</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84</vt:i4>
      </vt:variant>
    </vt:vector>
  </HeadingPairs>
  <TitlesOfParts>
    <vt:vector size="100" baseType="lpstr">
      <vt:lpstr>ＭＳ Ｐゴシック</vt:lpstr>
      <vt:lpstr>Aptos</vt:lpstr>
      <vt:lpstr>Aptos Display</vt:lpstr>
      <vt:lpstr>Arial</vt:lpstr>
      <vt:lpstr>Bodoni 72 Book</vt:lpstr>
      <vt:lpstr>Calibri</vt:lpstr>
      <vt:lpstr>Courier New</vt:lpstr>
      <vt:lpstr>Helvetica</vt:lpstr>
      <vt:lpstr>Helvetica Neue</vt:lpstr>
      <vt:lpstr>Times</vt:lpstr>
      <vt:lpstr>Times New Roman</vt:lpstr>
      <vt:lpstr>Verdana</vt:lpstr>
      <vt:lpstr>Wingdings</vt:lpstr>
      <vt:lpstr>Wingdings 3</vt:lpstr>
      <vt:lpstr>Office Theme</vt:lpstr>
      <vt:lpstr>1_Office Theme</vt:lpstr>
      <vt:lpstr>PowerPoint Presentation</vt:lpstr>
      <vt:lpstr>Ευχαριστίες</vt:lpstr>
      <vt:lpstr>Σχέδιο</vt:lpstr>
      <vt:lpstr>Παράδειγμα αλληλεπίδρασης</vt:lpstr>
      <vt:lpstr>Πώς θα τα περιγράφατε αυτά;</vt:lpstr>
      <vt:lpstr>Στυλ Ledership</vt:lpstr>
      <vt:lpstr>Ποια είναι η αλήθεια</vt:lpstr>
      <vt:lpstr>Αυτοαποτελεσματικότητα (Bandura, 1986)</vt:lpstr>
      <vt:lpstr>Αυτοαποτελεσματικότητα – Πρότυπα &amp; Παρατήρηση</vt:lpstr>
      <vt:lpstr>RISE (Relation-inferred Self-efficacy ) Αυτο-αποτελεσματικότητα που συνάγεται από τη σχέση (Lent &amp;; Lopez, 2002)</vt:lpstr>
      <vt:lpstr>RISE</vt:lpstr>
      <vt:lpstr>Βασικοί παράγοντες</vt:lpstr>
      <vt:lpstr>PowerPoint Presentation</vt:lpstr>
      <vt:lpstr>PowerPoint Presentation</vt:lpstr>
      <vt:lpstr>Προσωπικότητα των ηγετών</vt:lpstr>
      <vt:lpstr>Σύσταση ανάγνωσης</vt:lpstr>
      <vt:lpstr>Συστάσεις για συγκεκριμένες ομάδες</vt:lpstr>
      <vt:lpstr>Συστάσεις για συγκεκριμένες ομάδες</vt:lpstr>
      <vt:lpstr>Συστάσεις για συγκεκριμένες ομάδες</vt:lpstr>
      <vt:lpstr>Προβλήματα στο CS</vt:lpstr>
      <vt:lpstr>PowerPoint Presentation</vt:lpstr>
      <vt:lpstr>Πολιτιστικοί προβληματισμοί</vt:lpstr>
      <vt:lpstr>Προσεγγίσεις στον πολιτισμό</vt:lpstr>
      <vt:lpstr>PowerPoint Presentation</vt:lpstr>
      <vt:lpstr>Νορβηγική 3η μεταβλητή – 10 κανόνες</vt:lpstr>
      <vt:lpstr>Οργανωτικές Προοπτικές</vt:lpstr>
      <vt:lpstr>ISACA</vt:lpstr>
      <vt:lpstr>PowerPoint Presentation</vt:lpstr>
      <vt:lpstr>Απαιτούμενες δεξιότητες</vt:lpstr>
      <vt:lpstr>PowerPoint Presentation</vt:lpstr>
      <vt:lpstr>Οργανωτική Κουλτούρα και Κοινωνικές Πτυχές της Κυβερνοασφάλειας</vt:lpstr>
      <vt:lpstr>Οργανωσιακή κουλτούρα (Chen et al, 2012)</vt:lpstr>
      <vt:lpstr>Συστάσεις για καλύτερες πρακτικές</vt:lpstr>
      <vt:lpstr>Επικοινωνία</vt:lpstr>
      <vt:lpstr>PowerPoint Presentation</vt:lpstr>
      <vt:lpstr>Τι να επικοινωνήσετε - SITREPS</vt:lpstr>
      <vt:lpstr>PowerPoint Presentation</vt:lpstr>
      <vt:lpstr>PowerPoint Presentation</vt:lpstr>
      <vt:lpstr>Στυλ ηγεσίας</vt:lpstr>
      <vt:lpstr>Πλαίσιο αριστείας</vt:lpstr>
      <vt:lpstr>Τι είναι το στυλ ηγεσίας;</vt:lpstr>
      <vt:lpstr>Πόσο σημαντικός είναι ένας ηγέτης;</vt:lpstr>
      <vt:lpstr>PowerPoint Presentation</vt:lpstr>
      <vt:lpstr>Ηγεσία χωρίς αποκλεισμούς</vt:lpstr>
      <vt:lpstr>Στυλ ηγεσίας</vt:lpstr>
      <vt:lpstr>Θεωρία "L": Ηγέτης Laissez-faire</vt:lpstr>
      <vt:lpstr>Θεωρία «Χ»: Αυταρχικός ηγέτης</vt:lpstr>
      <vt:lpstr>Θεωρία «Υ»: Καλοπροαίρετος ηγέτης</vt:lpstr>
      <vt:lpstr>Θεωρία «Ζ»: Αρχηγός ομάδας</vt:lpstr>
      <vt:lpstr>Αποτελέσματα στυλ ηγεσίας</vt:lpstr>
      <vt:lpstr>Προέλευση της ηγεσίας</vt:lpstr>
      <vt:lpstr>Στυλ ηγεσίας</vt:lpstr>
      <vt:lpstr>PowerPoint Presentation</vt:lpstr>
      <vt:lpstr>Ψυχολογική Ασφάλεια  </vt:lpstr>
      <vt:lpstr>Ψυχολογική ασφάλεια (Edmondson, 1999)</vt:lpstr>
      <vt:lpstr>Έλλειψη ψυχολογικής ασφάλειας</vt:lpstr>
      <vt:lpstr>Έλλειψη ψυχολογικής ασφάλειας</vt:lpstr>
      <vt:lpstr>Έργο Google Αριστοτέλης</vt:lpstr>
      <vt:lpstr>PowerPoint Presentation</vt:lpstr>
      <vt:lpstr>Παιδικές αναμνήσεις...</vt:lpstr>
      <vt:lpstr>Η Pixar...</vt:lpstr>
      <vt:lpstr>Επαγγελματικές αντιλήψεις </vt:lpstr>
      <vt:lpstr>PowerPoint Presentation</vt:lpstr>
      <vt:lpstr>PowerPoint Presentation</vt:lpstr>
      <vt:lpstr>PowerPoint Presentation</vt:lpstr>
      <vt:lpstr>PowerPoint Presentation</vt:lpstr>
      <vt:lpstr>PowerPoint Presentation</vt:lpstr>
      <vt:lpstr>Ηγεσία</vt:lpstr>
      <vt:lpstr>Γυναίκες και STEM</vt:lpstr>
      <vt:lpstr>Τι έχουν και τι κάνουν οι ηγέτες</vt:lpstr>
      <vt:lpstr>Ηγεσία...</vt:lpstr>
      <vt:lpstr>Αλλά...</vt:lpstr>
      <vt:lpstr>Τι σημαίνει αυτό για την Κυβερνοασφάλεια</vt:lpstr>
      <vt:lpstr>PowerPoint Presentation</vt:lpstr>
      <vt:lpstr>Οργανωτική Κουλτούρα και Κοινωνικές Πτυχές της Κυβερνοασφάλειας</vt:lpstr>
      <vt:lpstr>PowerPoint Presentation</vt:lpstr>
      <vt:lpstr>Ηγεσία CS</vt:lpstr>
      <vt:lpstr>Η ασφάλεια στον κυβερνοχώρο και οι επιθέσεις είναι...</vt:lpstr>
      <vt:lpstr>PowerPoint Presentation</vt:lpstr>
      <vt:lpstr>Συστάσεις για συγκεκριμένες ομάδες</vt:lpstr>
      <vt:lpstr>Συστάσεις για συγκεκριμένες ομάδες</vt:lpstr>
      <vt:lpstr>Συστάσεις για συγκεκριμένες ομάδες</vt:lpstr>
      <vt:lpstr>βιβλιογραφικές αναφορές</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22</cp:revision>
  <dcterms:modified xsi:type="dcterms:W3CDTF">2026-02-16T15:36:07Z</dcterms:modified>
</cp:coreProperties>
</file>