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8" r:id="rId3"/>
    <p:sldMasterId id="2147483683" r:id="rId4"/>
    <p:sldMasterId id="2147483698" r:id="rId5"/>
  </p:sldMasterIdLst>
  <p:notesMasterIdLst>
    <p:notesMasterId r:id="rId148"/>
  </p:notesMasterIdLst>
  <p:sldIdLst>
    <p:sldId id="376" r:id="rId6"/>
    <p:sldId id="407" r:id="rId7"/>
    <p:sldId id="945" r:id="rId8"/>
    <p:sldId id="946" r:id="rId9"/>
    <p:sldId id="639" r:id="rId10"/>
    <p:sldId id="640" r:id="rId11"/>
    <p:sldId id="947" r:id="rId12"/>
    <p:sldId id="642" r:id="rId13"/>
    <p:sldId id="643" r:id="rId14"/>
    <p:sldId id="641" r:id="rId15"/>
    <p:sldId id="262" r:id="rId16"/>
    <p:sldId id="948" r:id="rId17"/>
    <p:sldId id="949" r:id="rId18"/>
    <p:sldId id="634" r:id="rId19"/>
    <p:sldId id="938" r:id="rId20"/>
    <p:sldId id="944" r:id="rId21"/>
    <p:sldId id="793" r:id="rId22"/>
    <p:sldId id="957" r:id="rId23"/>
    <p:sldId id="962" r:id="rId24"/>
    <p:sldId id="315" r:id="rId25"/>
    <p:sldId id="316" r:id="rId26"/>
    <p:sldId id="283" r:id="rId27"/>
    <p:sldId id="958" r:id="rId28"/>
    <p:sldId id="288" r:id="rId29"/>
    <p:sldId id="319" r:id="rId30"/>
    <p:sldId id="959" r:id="rId31"/>
    <p:sldId id="802" r:id="rId32"/>
    <p:sldId id="324" r:id="rId33"/>
    <p:sldId id="325" r:id="rId34"/>
    <p:sldId id="266" r:id="rId35"/>
    <p:sldId id="326" r:id="rId36"/>
    <p:sldId id="304" r:id="rId37"/>
    <p:sldId id="327" r:id="rId38"/>
    <p:sldId id="328" r:id="rId39"/>
    <p:sldId id="803" r:id="rId40"/>
    <p:sldId id="799" r:id="rId41"/>
    <p:sldId id="798" r:id="rId42"/>
    <p:sldId id="939" r:id="rId43"/>
    <p:sldId id="940" r:id="rId44"/>
    <p:sldId id="941" r:id="rId45"/>
    <p:sldId id="942" r:id="rId46"/>
    <p:sldId id="950" r:id="rId47"/>
    <p:sldId id="902" r:id="rId48"/>
    <p:sldId id="261" r:id="rId49"/>
    <p:sldId id="951" r:id="rId50"/>
    <p:sldId id="906" r:id="rId51"/>
    <p:sldId id="903" r:id="rId52"/>
    <p:sldId id="904" r:id="rId53"/>
    <p:sldId id="919" r:id="rId54"/>
    <p:sldId id="835" r:id="rId55"/>
    <p:sldId id="923" r:id="rId56"/>
    <p:sldId id="915" r:id="rId57"/>
    <p:sldId id="916" r:id="rId58"/>
    <p:sldId id="917" r:id="rId59"/>
    <p:sldId id="918" r:id="rId60"/>
    <p:sldId id="907" r:id="rId61"/>
    <p:sldId id="911" r:id="rId62"/>
    <p:sldId id="912" r:id="rId63"/>
    <p:sldId id="908" r:id="rId64"/>
    <p:sldId id="909" r:id="rId65"/>
    <p:sldId id="913" r:id="rId66"/>
    <p:sldId id="914" r:id="rId67"/>
    <p:sldId id="905" r:id="rId68"/>
    <p:sldId id="920" r:id="rId69"/>
    <p:sldId id="256" r:id="rId70"/>
    <p:sldId id="276" r:id="rId71"/>
    <p:sldId id="952" r:id="rId72"/>
    <p:sldId id="277" r:id="rId73"/>
    <p:sldId id="297" r:id="rId74"/>
    <p:sldId id="273" r:id="rId75"/>
    <p:sldId id="258" r:id="rId76"/>
    <p:sldId id="259" r:id="rId77"/>
    <p:sldId id="956" r:id="rId78"/>
    <p:sldId id="260" r:id="rId79"/>
    <p:sldId id="926" r:id="rId80"/>
    <p:sldId id="274" r:id="rId81"/>
    <p:sldId id="275" r:id="rId82"/>
    <p:sldId id="264" r:id="rId83"/>
    <p:sldId id="265" r:id="rId84"/>
    <p:sldId id="285" r:id="rId85"/>
    <p:sldId id="267" r:id="rId86"/>
    <p:sldId id="279" r:id="rId87"/>
    <p:sldId id="280" r:id="rId88"/>
    <p:sldId id="281" r:id="rId89"/>
    <p:sldId id="953" r:id="rId90"/>
    <p:sldId id="284" r:id="rId91"/>
    <p:sldId id="954" r:id="rId92"/>
    <p:sldId id="452" r:id="rId93"/>
    <p:sldId id="440" r:id="rId94"/>
    <p:sldId id="610" r:id="rId95"/>
    <p:sldId id="451" r:id="rId96"/>
    <p:sldId id="457" r:id="rId97"/>
    <p:sldId id="955" r:id="rId98"/>
    <p:sldId id="411" r:id="rId99"/>
    <p:sldId id="569" r:id="rId100"/>
    <p:sldId id="608" r:id="rId101"/>
    <p:sldId id="613" r:id="rId102"/>
    <p:sldId id="263" r:id="rId103"/>
    <p:sldId id="282" r:id="rId104"/>
    <p:sldId id="484" r:id="rId105"/>
    <p:sldId id="974" r:id="rId106"/>
    <p:sldId id="485" r:id="rId107"/>
    <p:sldId id="892" r:id="rId108"/>
    <p:sldId id="743" r:id="rId109"/>
    <p:sldId id="744" r:id="rId110"/>
    <p:sldId id="745" r:id="rId111"/>
    <p:sldId id="689" r:id="rId112"/>
    <p:sldId id="305" r:id="rId113"/>
    <p:sldId id="746" r:id="rId114"/>
    <p:sldId id="320" r:id="rId115"/>
    <p:sldId id="300" r:id="rId116"/>
    <p:sldId id="301" r:id="rId117"/>
    <p:sldId id="893" r:id="rId118"/>
    <p:sldId id="899" r:id="rId119"/>
    <p:sldId id="900" r:id="rId120"/>
    <p:sldId id="901" r:id="rId121"/>
    <p:sldId id="846" r:id="rId122"/>
    <p:sldId id="847" r:id="rId123"/>
    <p:sldId id="929" r:id="rId124"/>
    <p:sldId id="928" r:id="rId125"/>
    <p:sldId id="910" r:id="rId126"/>
    <p:sldId id="930" r:id="rId127"/>
    <p:sldId id="931" r:id="rId128"/>
    <p:sldId id="932" r:id="rId129"/>
    <p:sldId id="933" r:id="rId130"/>
    <p:sldId id="973" r:id="rId131"/>
    <p:sldId id="934" r:id="rId132"/>
    <p:sldId id="286" r:id="rId133"/>
    <p:sldId id="883" r:id="rId134"/>
    <p:sldId id="936" r:id="rId135"/>
    <p:sldId id="937" r:id="rId136"/>
    <p:sldId id="960" r:id="rId137"/>
    <p:sldId id="961" r:id="rId138"/>
    <p:sldId id="963" r:id="rId139"/>
    <p:sldId id="971" r:id="rId140"/>
    <p:sldId id="972" r:id="rId141"/>
    <p:sldId id="966" r:id="rId142"/>
    <p:sldId id="967" r:id="rId143"/>
    <p:sldId id="968" r:id="rId144"/>
    <p:sldId id="970" r:id="rId145"/>
    <p:sldId id="969" r:id="rId146"/>
    <p:sldId id="387" r:id="rId14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1D728DF6-FF0C-A341-8367-EE84743E1F0E}" type="doc">
      <dgm:prSet loTypeId="urn:microsoft.com/office/officeart/2005/8/layout/vProcess5" loCatId="process" qsTypeId="urn:microsoft.com/office/officeart/2005/8/quickstyle/simple4" qsCatId="simple" csTypeId="urn:microsoft.com/office/officeart/2005/8/colors/accent0_2" csCatId="mainScheme" phldr="1"/>
      <dgm:spPr/>
      <dgm:t>
        <a:bodyPr/>
        <a:lstStyle/>
        <a:p>
          <a:endParaRPr lang="en-US"/>
        </a:p>
      </dgm:t>
    </dgm:pt>
    <dgm:pt modelId="{E367052F-7DD9-A647-BE14-5ED667FE991D}">
      <dgm:prSet phldrT="[Text]" custT="1"/>
      <dgm:spPr/>
      <dgm:t>
        <a:bodyPr/>
        <a:lstStyle/>
        <a:p>
          <a:r>
            <a:rPr lang="en-US" sz="1800" dirty="0"/>
            <a:t>Compito fonemico superficiale</a:t>
          </a:r>
        </a:p>
      </dgm:t>
    </dgm:pt>
    <dgm:pt modelId="{6F45B56A-B146-A341-945C-6A74BC97F458}" type="parTrans" cxnId="{83770C7D-9FCD-6C47-B727-627573F06531}">
      <dgm:prSet/>
      <dgm:spPr/>
      <dgm:t>
        <a:bodyPr/>
        <a:lstStyle/>
        <a:p>
          <a:endParaRPr lang="en-US" sz="1200"/>
        </a:p>
      </dgm:t>
    </dgm:pt>
    <dgm:pt modelId="{7E0E0B3F-4DC8-AE41-8008-FF78D53A5CED}" type="sibTrans" cxnId="{83770C7D-9FCD-6C47-B727-627573F06531}">
      <dgm:prSet custT="1"/>
      <dgm:spPr/>
      <dgm:t>
        <a:bodyPr/>
        <a:lstStyle/>
        <a:p>
          <a:endParaRPr lang="en-US" sz="1400" dirty="0"/>
        </a:p>
      </dgm:t>
    </dgm:pt>
    <dgm:pt modelId="{11501BEC-73E1-944E-9C8D-C8E8C73B974A}">
      <dgm:prSet phldrT="[Text]" custT="1"/>
      <dgm:spPr/>
      <dgm:t>
        <a:bodyPr/>
        <a:lstStyle/>
        <a:p>
          <a:r>
            <a:rPr lang="en-US" sz="1800" dirty="0"/>
            <a:t>Compito fonemico intermedio</a:t>
          </a:r>
        </a:p>
      </dgm:t>
    </dgm:pt>
    <dgm:pt modelId="{CE0ED7EB-B6E3-614C-B628-21F26396E1FD}" type="parTrans" cxnId="{51A9E0FF-4E37-C745-9628-5806292D1CB4}">
      <dgm:prSet/>
      <dgm:spPr/>
      <dgm:t>
        <a:bodyPr/>
        <a:lstStyle/>
        <a:p>
          <a:endParaRPr lang="en-US" sz="1200"/>
        </a:p>
      </dgm:t>
    </dgm:pt>
    <dgm:pt modelId="{3AABF335-1691-344D-82E4-9E06013799B1}" type="sibTrans" cxnId="{51A9E0FF-4E37-C745-9628-5806292D1CB4}">
      <dgm:prSet custT="1"/>
      <dgm:spPr/>
      <dgm:t>
        <a:bodyPr/>
        <a:lstStyle/>
        <a:p>
          <a:endParaRPr lang="en-US" sz="1400" dirty="0"/>
        </a:p>
      </dgm:t>
    </dgm:pt>
    <dgm:pt modelId="{EB86B154-BEFF-B548-A034-EC675E695D12}">
      <dgm:prSet phldrT="[Text]" custT="1"/>
      <dgm:spPr/>
      <dgm:t>
        <a:bodyPr/>
        <a:lstStyle/>
        <a:p>
          <a:r>
            <a:rPr lang="en-US" sz="1800" dirty="0"/>
            <a:t>Compito semantico profondo</a:t>
          </a:r>
        </a:p>
      </dgm:t>
    </dgm:pt>
    <dgm:pt modelId="{D1802630-150E-5942-8D7C-80764F16C61D}" type="parTrans" cxnId="{7F66E556-57C5-2E40-8E7F-FFC3CEFDBA7F}">
      <dgm:prSet/>
      <dgm:spPr/>
      <dgm:t>
        <a:bodyPr/>
        <a:lstStyle/>
        <a:p>
          <a:endParaRPr lang="en-US" sz="1200"/>
        </a:p>
      </dgm:t>
    </dgm:pt>
    <dgm:pt modelId="{D44F7498-332C-284B-A496-537EEC593708}" type="sibTrans" cxnId="{7F66E556-57C5-2E40-8E7F-FFC3CEFDBA7F}">
      <dgm:prSet/>
      <dgm:spPr/>
      <dgm:t>
        <a:bodyPr/>
        <a:lstStyle/>
        <a:p>
          <a:endParaRPr lang="en-US" sz="1200"/>
        </a:p>
      </dgm:t>
    </dgm:pt>
    <dgm:pt modelId="{27F73A11-2881-924B-A1CD-608BA2BCDE53}">
      <dgm:prSet phldrT="[Text]" custT="1"/>
      <dgm:spPr/>
      <dgm:t>
        <a:bodyPr/>
        <a:lstStyle/>
        <a:p>
          <a:r>
            <a:rPr lang="en-US" sz="1200" dirty="0"/>
            <a:t>Decidere se ogni parola è scritta in maiuscolo o minuscolo</a:t>
          </a:r>
        </a:p>
      </dgm:t>
    </dgm:pt>
    <dgm:pt modelId="{0CC59B1E-6005-564F-9E8D-A50194969CDB}" type="parTrans" cxnId="{39680839-D523-5F4C-92C7-2407CB77ED3B}">
      <dgm:prSet/>
      <dgm:spPr/>
      <dgm:t>
        <a:bodyPr/>
        <a:lstStyle/>
        <a:p>
          <a:endParaRPr lang="en-US" sz="1200"/>
        </a:p>
      </dgm:t>
    </dgm:pt>
    <dgm:pt modelId="{24B59106-9D27-9243-BA2B-710D87EE8D2F}" type="sibTrans" cxnId="{39680839-D523-5F4C-92C7-2407CB77ED3B}">
      <dgm:prSet/>
      <dgm:spPr/>
      <dgm:t>
        <a:bodyPr/>
        <a:lstStyle/>
        <a:p>
          <a:endParaRPr lang="en-US" sz="1200"/>
        </a:p>
      </dgm:t>
    </dgm:pt>
    <dgm:pt modelId="{395D6004-0F3F-5F40-A13F-F0CF8E26E0C7}">
      <dgm:prSet custT="1"/>
      <dgm:spPr/>
      <dgm:t>
        <a:bodyPr/>
        <a:lstStyle/>
        <a:p>
          <a:r>
            <a:rPr lang="en-US" sz="1200" dirty="0"/>
            <a:t>Decidere se ogni parola fa rima con una parola target</a:t>
          </a:r>
        </a:p>
      </dgm:t>
    </dgm:pt>
    <dgm:pt modelId="{0A5B6060-CA22-FB43-BD5F-E3708DFC0B65}" type="parTrans" cxnId="{D5AA6C80-2825-8A4B-AE29-AE0E068B8720}">
      <dgm:prSet/>
      <dgm:spPr/>
      <dgm:t>
        <a:bodyPr/>
        <a:lstStyle/>
        <a:p>
          <a:endParaRPr lang="en-US" sz="1200"/>
        </a:p>
      </dgm:t>
    </dgm:pt>
    <dgm:pt modelId="{D220D936-E26D-8B4E-ABCA-3175B98E4451}" type="sibTrans" cxnId="{D5AA6C80-2825-8A4B-AE29-AE0E068B8720}">
      <dgm:prSet/>
      <dgm:spPr/>
      <dgm:t>
        <a:bodyPr/>
        <a:lstStyle/>
        <a:p>
          <a:endParaRPr lang="en-US" sz="1200"/>
        </a:p>
      </dgm:t>
    </dgm:pt>
    <dgm:pt modelId="{A242D75E-A81E-DB44-B129-41FC50AC7608}">
      <dgm:prSet custT="1"/>
      <dgm:spPr/>
      <dgm:t>
        <a:bodyPr/>
        <a:lstStyle/>
        <a:p>
          <a:r>
            <a:rPr lang="en-US" sz="1200" dirty="0"/>
            <a:t>Decidere se ogni parola si adatta a una frase contenente uno spazio vuoto</a:t>
          </a:r>
        </a:p>
      </dgm:t>
    </dgm:pt>
    <dgm:pt modelId="{DF8A0D52-5E72-7C40-8F1C-4E999AB16486}" type="parTrans" cxnId="{BA14F7C3-DB41-1946-9112-DDDCA5A39E01}">
      <dgm:prSet/>
      <dgm:spPr/>
      <dgm:t>
        <a:bodyPr/>
        <a:lstStyle/>
        <a:p>
          <a:endParaRPr lang="en-US" sz="1200"/>
        </a:p>
      </dgm:t>
    </dgm:pt>
    <dgm:pt modelId="{C6A970BD-A765-F649-83E5-A8BF2B0B977A}" type="sibTrans" cxnId="{BA14F7C3-DB41-1946-9112-DDDCA5A39E01}">
      <dgm:prSet/>
      <dgm:spPr/>
      <dgm:t>
        <a:bodyPr/>
        <a:lstStyle/>
        <a:p>
          <a:endParaRPr lang="en-US" sz="1200"/>
        </a:p>
      </dgm:t>
    </dgm:pt>
    <dgm:pt modelId="{36A21D35-756F-9546-8D9E-90C10E5FE2AC}" type="pres">
      <dgm:prSet presAssocID="{1D728DF6-FF0C-A341-8367-EE84743E1F0E}" presName="outerComposite" presStyleCnt="0">
        <dgm:presLayoutVars>
          <dgm:chMax val="5"/>
          <dgm:dir/>
          <dgm:resizeHandles val="exact"/>
        </dgm:presLayoutVars>
      </dgm:prSet>
      <dgm:spPr/>
    </dgm:pt>
    <dgm:pt modelId="{67B0FE67-860A-264C-8170-D0C844D6A5A3}" type="pres">
      <dgm:prSet presAssocID="{1D728DF6-FF0C-A341-8367-EE84743E1F0E}" presName="dummyMaxCanvas" presStyleCnt="0">
        <dgm:presLayoutVars/>
      </dgm:prSet>
      <dgm:spPr/>
    </dgm:pt>
    <dgm:pt modelId="{A4BD55DB-4FC5-BF40-AFA8-6DEE013F7680}" type="pres">
      <dgm:prSet presAssocID="{1D728DF6-FF0C-A341-8367-EE84743E1F0E}" presName="ThreeNodes_1" presStyleLbl="node1" presStyleIdx="0" presStyleCnt="3">
        <dgm:presLayoutVars>
          <dgm:bulletEnabled val="1"/>
        </dgm:presLayoutVars>
      </dgm:prSet>
      <dgm:spPr/>
    </dgm:pt>
    <dgm:pt modelId="{B752BAD3-F53E-8840-8B2C-89B367D608E3}" type="pres">
      <dgm:prSet presAssocID="{1D728DF6-FF0C-A341-8367-EE84743E1F0E}" presName="ThreeNodes_2" presStyleLbl="node1" presStyleIdx="1" presStyleCnt="3" custScaleX="110594">
        <dgm:presLayoutVars>
          <dgm:bulletEnabled val="1"/>
        </dgm:presLayoutVars>
      </dgm:prSet>
      <dgm:spPr/>
    </dgm:pt>
    <dgm:pt modelId="{EE3E82BE-39A9-6F4B-B92B-52B66512B47C}" type="pres">
      <dgm:prSet presAssocID="{1D728DF6-FF0C-A341-8367-EE84743E1F0E}" presName="ThreeNodes_3" presStyleLbl="node1" presStyleIdx="2" presStyleCnt="3">
        <dgm:presLayoutVars>
          <dgm:bulletEnabled val="1"/>
        </dgm:presLayoutVars>
      </dgm:prSet>
      <dgm:spPr/>
    </dgm:pt>
    <dgm:pt modelId="{775266C3-0C78-CB45-AA9B-BA58056265C2}" type="pres">
      <dgm:prSet presAssocID="{1D728DF6-FF0C-A341-8367-EE84743E1F0E}" presName="ThreeConn_1-2" presStyleLbl="fgAccFollowNode1" presStyleIdx="0" presStyleCnt="2" custLinFactNeighborX="58557" custLinFactNeighborY="-25471">
        <dgm:presLayoutVars>
          <dgm:bulletEnabled val="1"/>
        </dgm:presLayoutVars>
      </dgm:prSet>
      <dgm:spPr/>
    </dgm:pt>
    <dgm:pt modelId="{478F3A59-215D-1F41-97E5-39FCCA3A097D}" type="pres">
      <dgm:prSet presAssocID="{1D728DF6-FF0C-A341-8367-EE84743E1F0E}" presName="ThreeConn_2-3" presStyleLbl="fgAccFollowNode1" presStyleIdx="1" presStyleCnt="2" custLinFactNeighborX="67949" custLinFactNeighborY="-23158">
        <dgm:presLayoutVars>
          <dgm:bulletEnabled val="1"/>
        </dgm:presLayoutVars>
      </dgm:prSet>
      <dgm:spPr/>
    </dgm:pt>
    <dgm:pt modelId="{2C3D003A-FC0E-9842-B9B0-88C5FF747372}" type="pres">
      <dgm:prSet presAssocID="{1D728DF6-FF0C-A341-8367-EE84743E1F0E}" presName="ThreeNodes_1_text" presStyleLbl="node1" presStyleIdx="2" presStyleCnt="3">
        <dgm:presLayoutVars>
          <dgm:bulletEnabled val="1"/>
        </dgm:presLayoutVars>
      </dgm:prSet>
      <dgm:spPr/>
    </dgm:pt>
    <dgm:pt modelId="{3FB825FA-4A43-404A-AB1D-C19FA05471AA}" type="pres">
      <dgm:prSet presAssocID="{1D728DF6-FF0C-A341-8367-EE84743E1F0E}" presName="ThreeNodes_2_text" presStyleLbl="node1" presStyleIdx="2" presStyleCnt="3">
        <dgm:presLayoutVars>
          <dgm:bulletEnabled val="1"/>
        </dgm:presLayoutVars>
      </dgm:prSet>
      <dgm:spPr/>
    </dgm:pt>
    <dgm:pt modelId="{1E9E206C-7192-5D4B-82B4-7A94F2F2F4F9}" type="pres">
      <dgm:prSet presAssocID="{1D728DF6-FF0C-A341-8367-EE84743E1F0E}" presName="ThreeNodes_3_text" presStyleLbl="node1" presStyleIdx="2" presStyleCnt="3">
        <dgm:presLayoutVars>
          <dgm:bulletEnabled val="1"/>
        </dgm:presLayoutVars>
      </dgm:prSet>
      <dgm:spPr/>
    </dgm:pt>
  </dgm:ptLst>
  <dgm:cxnLst>
    <dgm:cxn modelId="{B9BB3A1C-BE3C-4E7B-A89E-58E33986E0C0}" type="presOf" srcId="{395D6004-0F3F-5F40-A13F-F0CF8E26E0C7}" destId="{3FB825FA-4A43-404A-AB1D-C19FA05471AA}" srcOrd="1" destOrd="1" presId="urn:microsoft.com/office/officeart/2005/8/layout/vProcess5"/>
    <dgm:cxn modelId="{1330D81C-BFC2-4574-AE5D-73FEDAF8E63C}" type="presOf" srcId="{7E0E0B3F-4DC8-AE41-8008-FF78D53A5CED}" destId="{775266C3-0C78-CB45-AA9B-BA58056265C2}" srcOrd="0" destOrd="0" presId="urn:microsoft.com/office/officeart/2005/8/layout/vProcess5"/>
    <dgm:cxn modelId="{39680839-D523-5F4C-92C7-2407CB77ED3B}" srcId="{E367052F-7DD9-A647-BE14-5ED667FE991D}" destId="{27F73A11-2881-924B-A1CD-608BA2BCDE53}" srcOrd="0" destOrd="0" parTransId="{0CC59B1E-6005-564F-9E8D-A50194969CDB}" sibTransId="{24B59106-9D27-9243-BA2B-710D87EE8D2F}"/>
    <dgm:cxn modelId="{79B8A83D-A4F4-4A5B-81B4-C0EB7D9B3898}" type="presOf" srcId="{11501BEC-73E1-944E-9C8D-C8E8C73B974A}" destId="{B752BAD3-F53E-8840-8B2C-89B367D608E3}" srcOrd="0" destOrd="0" presId="urn:microsoft.com/office/officeart/2005/8/layout/vProcess5"/>
    <dgm:cxn modelId="{02F9366D-B85B-4DBB-8914-1A8026D4EF76}" type="presOf" srcId="{A242D75E-A81E-DB44-B129-41FC50AC7608}" destId="{1E9E206C-7192-5D4B-82B4-7A94F2F2F4F9}" srcOrd="1" destOrd="1" presId="urn:microsoft.com/office/officeart/2005/8/layout/vProcess5"/>
    <dgm:cxn modelId="{7F66E556-57C5-2E40-8E7F-FFC3CEFDBA7F}" srcId="{1D728DF6-FF0C-A341-8367-EE84743E1F0E}" destId="{EB86B154-BEFF-B548-A034-EC675E695D12}" srcOrd="2" destOrd="0" parTransId="{D1802630-150E-5942-8D7C-80764F16C61D}" sibTransId="{D44F7498-332C-284B-A496-537EEC593708}"/>
    <dgm:cxn modelId="{83770C7D-9FCD-6C47-B727-627573F06531}" srcId="{1D728DF6-FF0C-A341-8367-EE84743E1F0E}" destId="{E367052F-7DD9-A647-BE14-5ED667FE991D}" srcOrd="0" destOrd="0" parTransId="{6F45B56A-B146-A341-945C-6A74BC97F458}" sibTransId="{7E0E0B3F-4DC8-AE41-8008-FF78D53A5CED}"/>
    <dgm:cxn modelId="{D5AA6C80-2825-8A4B-AE29-AE0E068B8720}" srcId="{11501BEC-73E1-944E-9C8D-C8E8C73B974A}" destId="{395D6004-0F3F-5F40-A13F-F0CF8E26E0C7}" srcOrd="0" destOrd="0" parTransId="{0A5B6060-CA22-FB43-BD5F-E3708DFC0B65}" sibTransId="{D220D936-E26D-8B4E-ABCA-3175B98E4451}"/>
    <dgm:cxn modelId="{456EAD89-DDD0-410D-9784-175BE90E3BB8}" type="presOf" srcId="{EB86B154-BEFF-B548-A034-EC675E695D12}" destId="{1E9E206C-7192-5D4B-82B4-7A94F2F2F4F9}" srcOrd="1" destOrd="0" presId="urn:microsoft.com/office/officeart/2005/8/layout/vProcess5"/>
    <dgm:cxn modelId="{EF31CE9D-6EA9-4F78-9582-466AAA6E195E}" type="presOf" srcId="{395D6004-0F3F-5F40-A13F-F0CF8E26E0C7}" destId="{B752BAD3-F53E-8840-8B2C-89B367D608E3}" srcOrd="0" destOrd="1" presId="urn:microsoft.com/office/officeart/2005/8/layout/vProcess5"/>
    <dgm:cxn modelId="{1A40DE9F-F52C-4FAF-AAD5-0CAF58E6FA1F}" type="presOf" srcId="{E367052F-7DD9-A647-BE14-5ED667FE991D}" destId="{A4BD55DB-4FC5-BF40-AFA8-6DEE013F7680}" srcOrd="0" destOrd="0" presId="urn:microsoft.com/office/officeart/2005/8/layout/vProcess5"/>
    <dgm:cxn modelId="{7718C2A7-C581-420E-AE12-39A887CD62C6}" type="presOf" srcId="{EB86B154-BEFF-B548-A034-EC675E695D12}" destId="{EE3E82BE-39A9-6F4B-B92B-52B66512B47C}" srcOrd="0" destOrd="0" presId="urn:microsoft.com/office/officeart/2005/8/layout/vProcess5"/>
    <dgm:cxn modelId="{E7F942AA-B9BE-4C64-9F98-3EB1501E1156}" type="presOf" srcId="{11501BEC-73E1-944E-9C8D-C8E8C73B974A}" destId="{3FB825FA-4A43-404A-AB1D-C19FA05471AA}" srcOrd="1" destOrd="0" presId="urn:microsoft.com/office/officeart/2005/8/layout/vProcess5"/>
    <dgm:cxn modelId="{BA14F7C3-DB41-1946-9112-DDDCA5A39E01}" srcId="{EB86B154-BEFF-B548-A034-EC675E695D12}" destId="{A242D75E-A81E-DB44-B129-41FC50AC7608}" srcOrd="0" destOrd="0" parTransId="{DF8A0D52-5E72-7C40-8F1C-4E999AB16486}" sibTransId="{C6A970BD-A765-F649-83E5-A8BF2B0B977A}"/>
    <dgm:cxn modelId="{C6C2AFCC-640E-4BF9-9836-AC840DA8C076}" type="presOf" srcId="{E367052F-7DD9-A647-BE14-5ED667FE991D}" destId="{2C3D003A-FC0E-9842-B9B0-88C5FF747372}" srcOrd="1" destOrd="0" presId="urn:microsoft.com/office/officeart/2005/8/layout/vProcess5"/>
    <dgm:cxn modelId="{9DD980CF-7B6D-49DD-89C2-94BF47C26F30}" type="presOf" srcId="{1D728DF6-FF0C-A341-8367-EE84743E1F0E}" destId="{36A21D35-756F-9546-8D9E-90C10E5FE2AC}" srcOrd="0" destOrd="0" presId="urn:microsoft.com/office/officeart/2005/8/layout/vProcess5"/>
    <dgm:cxn modelId="{264E0AD2-8439-491A-B853-18BA717463B9}" type="presOf" srcId="{27F73A11-2881-924B-A1CD-608BA2BCDE53}" destId="{2C3D003A-FC0E-9842-B9B0-88C5FF747372}" srcOrd="1" destOrd="1" presId="urn:microsoft.com/office/officeart/2005/8/layout/vProcess5"/>
    <dgm:cxn modelId="{D972EDD9-87B3-4190-A281-CD90DA73B0C3}" type="presOf" srcId="{3AABF335-1691-344D-82E4-9E06013799B1}" destId="{478F3A59-215D-1F41-97E5-39FCCA3A097D}" srcOrd="0" destOrd="0" presId="urn:microsoft.com/office/officeart/2005/8/layout/vProcess5"/>
    <dgm:cxn modelId="{24276FDA-C206-46A4-A531-6893871C2ECF}" type="presOf" srcId="{A242D75E-A81E-DB44-B129-41FC50AC7608}" destId="{EE3E82BE-39A9-6F4B-B92B-52B66512B47C}" srcOrd="0" destOrd="1" presId="urn:microsoft.com/office/officeart/2005/8/layout/vProcess5"/>
    <dgm:cxn modelId="{C53AC9EC-B6EE-4128-8B23-B591A86DB745}" type="presOf" srcId="{27F73A11-2881-924B-A1CD-608BA2BCDE53}" destId="{A4BD55DB-4FC5-BF40-AFA8-6DEE013F7680}" srcOrd="0" destOrd="1" presId="urn:microsoft.com/office/officeart/2005/8/layout/vProcess5"/>
    <dgm:cxn modelId="{51A9E0FF-4E37-C745-9628-5806292D1CB4}" srcId="{1D728DF6-FF0C-A341-8367-EE84743E1F0E}" destId="{11501BEC-73E1-944E-9C8D-C8E8C73B974A}" srcOrd="1" destOrd="0" parTransId="{CE0ED7EB-B6E3-614C-B628-21F26396E1FD}" sibTransId="{3AABF335-1691-344D-82E4-9E06013799B1}"/>
    <dgm:cxn modelId="{A947A0ED-AE8C-48C3-AE3F-B43D3EB88A4C}" type="presParOf" srcId="{36A21D35-756F-9546-8D9E-90C10E5FE2AC}" destId="{67B0FE67-860A-264C-8170-D0C844D6A5A3}" srcOrd="0" destOrd="0" presId="urn:microsoft.com/office/officeart/2005/8/layout/vProcess5"/>
    <dgm:cxn modelId="{6B29845B-38B8-4F3C-9F22-C80AAD5AFF59}" type="presParOf" srcId="{36A21D35-756F-9546-8D9E-90C10E5FE2AC}" destId="{A4BD55DB-4FC5-BF40-AFA8-6DEE013F7680}" srcOrd="1" destOrd="0" presId="urn:microsoft.com/office/officeart/2005/8/layout/vProcess5"/>
    <dgm:cxn modelId="{C8596618-F16B-4CCC-8600-53CBCF265E16}" type="presParOf" srcId="{36A21D35-756F-9546-8D9E-90C10E5FE2AC}" destId="{B752BAD3-F53E-8840-8B2C-89B367D608E3}" srcOrd="2" destOrd="0" presId="urn:microsoft.com/office/officeart/2005/8/layout/vProcess5"/>
    <dgm:cxn modelId="{FEEA1A50-164C-4AF1-B106-03BBFB247705}" type="presParOf" srcId="{36A21D35-756F-9546-8D9E-90C10E5FE2AC}" destId="{EE3E82BE-39A9-6F4B-B92B-52B66512B47C}" srcOrd="3" destOrd="0" presId="urn:microsoft.com/office/officeart/2005/8/layout/vProcess5"/>
    <dgm:cxn modelId="{C8D44002-D450-4957-80C4-731E078C8E5C}" type="presParOf" srcId="{36A21D35-756F-9546-8D9E-90C10E5FE2AC}" destId="{775266C3-0C78-CB45-AA9B-BA58056265C2}" srcOrd="4" destOrd="0" presId="urn:microsoft.com/office/officeart/2005/8/layout/vProcess5"/>
    <dgm:cxn modelId="{11D4C592-2D49-40D2-B4EA-760970FF9B02}" type="presParOf" srcId="{36A21D35-756F-9546-8D9E-90C10E5FE2AC}" destId="{478F3A59-215D-1F41-97E5-39FCCA3A097D}" srcOrd="5" destOrd="0" presId="urn:microsoft.com/office/officeart/2005/8/layout/vProcess5"/>
    <dgm:cxn modelId="{EE823538-CA98-4DE3-A860-243A596EFBF0}" type="presParOf" srcId="{36A21D35-756F-9546-8D9E-90C10E5FE2AC}" destId="{2C3D003A-FC0E-9842-B9B0-88C5FF747372}" srcOrd="6" destOrd="0" presId="urn:microsoft.com/office/officeart/2005/8/layout/vProcess5"/>
    <dgm:cxn modelId="{4D81AD9F-938B-4DE8-B182-93101962E582}" type="presParOf" srcId="{36A21D35-756F-9546-8D9E-90C10E5FE2AC}" destId="{3FB825FA-4A43-404A-AB1D-C19FA05471AA}" srcOrd="7" destOrd="0" presId="urn:microsoft.com/office/officeart/2005/8/layout/vProcess5"/>
    <dgm:cxn modelId="{66ABD53B-E766-44CC-B000-2456B599F8AD}" type="presParOf" srcId="{36A21D35-756F-9546-8D9E-90C10E5FE2AC}" destId="{1E9E206C-7192-5D4B-82B4-7A94F2F2F4F9}"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163133BE-9472-41B3-ADA7-FEC4115A89A8}"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416A9F32-6D59-4672-A09C-16EF21230A43}">
      <dgm:prSet/>
      <dgm:spPr/>
      <dgm:t>
        <a:bodyPr/>
        <a:lstStyle/>
        <a:p>
          <a:r>
            <a:rPr lang="en-US" dirty="0"/>
            <a:t>Fase 1: Diagnosi sociale.</a:t>
          </a:r>
        </a:p>
      </dgm:t>
    </dgm:pt>
    <dgm:pt modelId="{0544D16E-4D3C-4156-9692-608D99819707}" type="parTrans" cxnId="{5B24CE71-A688-408F-A0E7-D10C117CD44C}">
      <dgm:prSet/>
      <dgm:spPr/>
      <dgm:t>
        <a:bodyPr/>
        <a:lstStyle/>
        <a:p>
          <a:endParaRPr lang="en-US"/>
        </a:p>
      </dgm:t>
    </dgm:pt>
    <dgm:pt modelId="{0472990D-2866-4AF4-A0AD-42C8CC41D11A}" type="sibTrans" cxnId="{5B24CE71-A688-408F-A0E7-D10C117CD44C}">
      <dgm:prSet phldrT="1" phldr="0"/>
      <dgm:spPr/>
      <dgm:t>
        <a:bodyPr/>
        <a:lstStyle/>
        <a:p>
          <a:r>
            <a:rPr lang="en-US"/>
            <a:t>1</a:t>
          </a:r>
        </a:p>
      </dgm:t>
    </dgm:pt>
    <dgm:pt modelId="{D42C639A-9F29-4052-A05E-218CF845E1BE}">
      <dgm:prSet/>
      <dgm:spPr/>
      <dgm:t>
        <a:bodyPr/>
        <a:lstStyle/>
        <a:p>
          <a:r>
            <a:rPr lang="en-US" dirty="0"/>
            <a:t>Fase 2: Diagnosi epidemiologica.</a:t>
          </a:r>
        </a:p>
      </dgm:t>
    </dgm:pt>
    <dgm:pt modelId="{99DDD1F6-4FD6-4476-97D4-AB6A307DD6A7}" type="parTrans" cxnId="{C162F975-02BC-448C-A749-D2B16E2B93F5}">
      <dgm:prSet/>
      <dgm:spPr/>
      <dgm:t>
        <a:bodyPr/>
        <a:lstStyle/>
        <a:p>
          <a:endParaRPr lang="en-US"/>
        </a:p>
      </dgm:t>
    </dgm:pt>
    <dgm:pt modelId="{73BB158F-23A4-4E57-8B9D-E3F56CDAE15D}" type="sibTrans" cxnId="{C162F975-02BC-448C-A749-D2B16E2B93F5}">
      <dgm:prSet phldrT="2" phldr="0"/>
      <dgm:spPr/>
      <dgm:t>
        <a:bodyPr/>
        <a:lstStyle/>
        <a:p>
          <a:r>
            <a:rPr lang="en-US"/>
            <a:t>2</a:t>
          </a:r>
        </a:p>
      </dgm:t>
    </dgm:pt>
    <dgm:pt modelId="{DF752DB2-BBB9-45D3-9CBF-42D78D3E2454}">
      <dgm:prSet/>
      <dgm:spPr/>
      <dgm:t>
        <a:bodyPr/>
        <a:lstStyle/>
        <a:p>
          <a:r>
            <a:rPr lang="en-US" dirty="0"/>
            <a:t>Fase 3: Diagnosi comportamentale e ambientale.</a:t>
          </a:r>
        </a:p>
      </dgm:t>
    </dgm:pt>
    <dgm:pt modelId="{F72F0337-6274-4A17-833F-AEBDD0F75282}" type="parTrans" cxnId="{F980AB69-260D-4871-B6A4-53DD76AAF1DA}">
      <dgm:prSet/>
      <dgm:spPr/>
      <dgm:t>
        <a:bodyPr/>
        <a:lstStyle/>
        <a:p>
          <a:endParaRPr lang="en-US"/>
        </a:p>
      </dgm:t>
    </dgm:pt>
    <dgm:pt modelId="{FC627516-55B4-47D0-A431-D8284875761B}" type="sibTrans" cxnId="{F980AB69-260D-4871-B6A4-53DD76AAF1DA}">
      <dgm:prSet phldrT="3" phldr="0"/>
      <dgm:spPr/>
      <dgm:t>
        <a:bodyPr/>
        <a:lstStyle/>
        <a:p>
          <a:r>
            <a:rPr lang="en-US"/>
            <a:t>3</a:t>
          </a:r>
        </a:p>
      </dgm:t>
    </dgm:pt>
    <dgm:pt modelId="{D3C439E0-9F5B-4D96-B081-56E32FA85F12}">
      <dgm:prSet/>
      <dgm:spPr/>
      <dgm:t>
        <a:bodyPr/>
        <a:lstStyle/>
        <a:p>
          <a:r>
            <a:rPr lang="en-US" dirty="0"/>
            <a:t>Fase 4: Diagnosi educativa e organizzativa.</a:t>
          </a:r>
        </a:p>
      </dgm:t>
    </dgm:pt>
    <dgm:pt modelId="{E5073C2A-AAB8-4728-8AFC-2B32B5F7B62A}" type="parTrans" cxnId="{0BCC69F9-7022-46C4-A4FD-4329CB4C46FA}">
      <dgm:prSet/>
      <dgm:spPr/>
      <dgm:t>
        <a:bodyPr/>
        <a:lstStyle/>
        <a:p>
          <a:endParaRPr lang="en-US"/>
        </a:p>
      </dgm:t>
    </dgm:pt>
    <dgm:pt modelId="{0BBDB6C9-5605-481B-A9BE-837E928BF278}" type="sibTrans" cxnId="{0BCC69F9-7022-46C4-A4FD-4329CB4C46FA}">
      <dgm:prSet phldrT="4" phldr="0"/>
      <dgm:spPr/>
      <dgm:t>
        <a:bodyPr/>
        <a:lstStyle/>
        <a:p>
          <a:r>
            <a:rPr lang="en-US"/>
            <a:t>4</a:t>
          </a:r>
        </a:p>
      </dgm:t>
    </dgm:pt>
    <dgm:pt modelId="{7B20974C-D482-4E39-8ACB-345896CCCA0F}">
      <dgm:prSet/>
      <dgm:spPr/>
      <dgm:t>
        <a:bodyPr/>
        <a:lstStyle/>
        <a:p>
          <a:r>
            <a:rPr lang="en-US"/>
            <a:t>Fase 5: Diagnosi amministrativa e politica.</a:t>
          </a:r>
        </a:p>
      </dgm:t>
    </dgm:pt>
    <dgm:pt modelId="{6E2F784F-F1DA-4AC4-9B13-F535C5CEAFAE}" type="parTrans" cxnId="{1120466B-42D0-4409-99E8-20DED5A25D7E}">
      <dgm:prSet/>
      <dgm:spPr/>
      <dgm:t>
        <a:bodyPr/>
        <a:lstStyle/>
        <a:p>
          <a:endParaRPr lang="en-US"/>
        </a:p>
      </dgm:t>
    </dgm:pt>
    <dgm:pt modelId="{D7192DCD-9C21-4F64-963E-165FBFAD3D5B}" type="sibTrans" cxnId="{1120466B-42D0-4409-99E8-20DED5A25D7E}">
      <dgm:prSet phldrT="5" phldr="0"/>
      <dgm:spPr/>
      <dgm:t>
        <a:bodyPr/>
        <a:lstStyle/>
        <a:p>
          <a:r>
            <a:rPr lang="en-US"/>
            <a:t>5</a:t>
          </a:r>
        </a:p>
      </dgm:t>
    </dgm:pt>
    <dgm:pt modelId="{BFC3C0BD-3599-4617-8AF8-F84784C0498C}" type="pres">
      <dgm:prSet presAssocID="{163133BE-9472-41B3-ADA7-FEC4115A89A8}" presName="Name0" presStyleCnt="0">
        <dgm:presLayoutVars>
          <dgm:animLvl val="lvl"/>
          <dgm:resizeHandles val="exact"/>
        </dgm:presLayoutVars>
      </dgm:prSet>
      <dgm:spPr/>
    </dgm:pt>
    <dgm:pt modelId="{D8BF235A-D142-40D2-BA19-F2849AA50DCC}" type="pres">
      <dgm:prSet presAssocID="{416A9F32-6D59-4672-A09C-16EF21230A43}" presName="compositeNode" presStyleCnt="0">
        <dgm:presLayoutVars>
          <dgm:bulletEnabled val="1"/>
        </dgm:presLayoutVars>
      </dgm:prSet>
      <dgm:spPr/>
    </dgm:pt>
    <dgm:pt modelId="{AEFAB92F-E512-458D-AA1D-3B61AE63A23C}" type="pres">
      <dgm:prSet presAssocID="{416A9F32-6D59-4672-A09C-16EF21230A43}" presName="bgRect" presStyleLbl="bgAccFollowNode1" presStyleIdx="0" presStyleCnt="5"/>
      <dgm:spPr/>
    </dgm:pt>
    <dgm:pt modelId="{D8AF6E51-C564-445F-918E-29611F3C5C19}" type="pres">
      <dgm:prSet presAssocID="{0472990D-2866-4AF4-A0AD-42C8CC41D11A}" presName="sibTransNodeCircle" presStyleLbl="alignNode1" presStyleIdx="0" presStyleCnt="10">
        <dgm:presLayoutVars>
          <dgm:chMax val="0"/>
          <dgm:bulletEnabled/>
        </dgm:presLayoutVars>
      </dgm:prSet>
      <dgm:spPr/>
    </dgm:pt>
    <dgm:pt modelId="{D069ABF7-62A4-4C04-A572-F56C232EE15A}" type="pres">
      <dgm:prSet presAssocID="{416A9F32-6D59-4672-A09C-16EF21230A43}" presName="bottomLine" presStyleLbl="alignNode1" presStyleIdx="1" presStyleCnt="10">
        <dgm:presLayoutVars/>
      </dgm:prSet>
      <dgm:spPr/>
    </dgm:pt>
    <dgm:pt modelId="{ED6D30A0-2A01-4A77-85EB-187AFCA06CDE}" type="pres">
      <dgm:prSet presAssocID="{416A9F32-6D59-4672-A09C-16EF21230A43}" presName="nodeText" presStyleLbl="bgAccFollowNode1" presStyleIdx="0" presStyleCnt="5">
        <dgm:presLayoutVars>
          <dgm:bulletEnabled val="1"/>
        </dgm:presLayoutVars>
      </dgm:prSet>
      <dgm:spPr/>
    </dgm:pt>
    <dgm:pt modelId="{81F6C2F8-2002-48B1-BBB9-BA2635D3B17E}" type="pres">
      <dgm:prSet presAssocID="{0472990D-2866-4AF4-A0AD-42C8CC41D11A}" presName="sibTrans" presStyleCnt="0"/>
      <dgm:spPr/>
    </dgm:pt>
    <dgm:pt modelId="{2393A570-542F-4CCF-A2DB-16F90EED65AD}" type="pres">
      <dgm:prSet presAssocID="{D42C639A-9F29-4052-A05E-218CF845E1BE}" presName="compositeNode" presStyleCnt="0">
        <dgm:presLayoutVars>
          <dgm:bulletEnabled val="1"/>
        </dgm:presLayoutVars>
      </dgm:prSet>
      <dgm:spPr/>
    </dgm:pt>
    <dgm:pt modelId="{74298C2A-4ED7-4678-801B-7FA406BABB5E}" type="pres">
      <dgm:prSet presAssocID="{D42C639A-9F29-4052-A05E-218CF845E1BE}" presName="bgRect" presStyleLbl="bgAccFollowNode1" presStyleIdx="1" presStyleCnt="5"/>
      <dgm:spPr/>
    </dgm:pt>
    <dgm:pt modelId="{C16C06FD-3063-405C-8079-584C0265CAED}" type="pres">
      <dgm:prSet presAssocID="{73BB158F-23A4-4E57-8B9D-E3F56CDAE15D}" presName="sibTransNodeCircle" presStyleLbl="alignNode1" presStyleIdx="2" presStyleCnt="10">
        <dgm:presLayoutVars>
          <dgm:chMax val="0"/>
          <dgm:bulletEnabled/>
        </dgm:presLayoutVars>
      </dgm:prSet>
      <dgm:spPr/>
    </dgm:pt>
    <dgm:pt modelId="{292C6E61-9C2E-4534-9E10-380BA434120F}" type="pres">
      <dgm:prSet presAssocID="{D42C639A-9F29-4052-A05E-218CF845E1BE}" presName="bottomLine" presStyleLbl="alignNode1" presStyleIdx="3" presStyleCnt="10">
        <dgm:presLayoutVars/>
      </dgm:prSet>
      <dgm:spPr/>
    </dgm:pt>
    <dgm:pt modelId="{9F0C55A2-6EAB-4D70-BCD7-99C44B47C7CE}" type="pres">
      <dgm:prSet presAssocID="{D42C639A-9F29-4052-A05E-218CF845E1BE}" presName="nodeText" presStyleLbl="bgAccFollowNode1" presStyleIdx="1" presStyleCnt="5">
        <dgm:presLayoutVars>
          <dgm:bulletEnabled val="1"/>
        </dgm:presLayoutVars>
      </dgm:prSet>
      <dgm:spPr/>
    </dgm:pt>
    <dgm:pt modelId="{26ACF54C-6B95-476C-BB95-E517C0DA80F8}" type="pres">
      <dgm:prSet presAssocID="{73BB158F-23A4-4E57-8B9D-E3F56CDAE15D}" presName="sibTrans" presStyleCnt="0"/>
      <dgm:spPr/>
    </dgm:pt>
    <dgm:pt modelId="{7A4AA925-967F-4889-9238-6BD305B064BF}" type="pres">
      <dgm:prSet presAssocID="{DF752DB2-BBB9-45D3-9CBF-42D78D3E2454}" presName="compositeNode" presStyleCnt="0">
        <dgm:presLayoutVars>
          <dgm:bulletEnabled val="1"/>
        </dgm:presLayoutVars>
      </dgm:prSet>
      <dgm:spPr/>
    </dgm:pt>
    <dgm:pt modelId="{57C07887-B7BC-4BEC-9DDE-836758B43DC0}" type="pres">
      <dgm:prSet presAssocID="{DF752DB2-BBB9-45D3-9CBF-42D78D3E2454}" presName="bgRect" presStyleLbl="bgAccFollowNode1" presStyleIdx="2" presStyleCnt="5"/>
      <dgm:spPr/>
    </dgm:pt>
    <dgm:pt modelId="{A9EB9A6B-5F5E-4932-96FD-1E5E5F7F371E}" type="pres">
      <dgm:prSet presAssocID="{FC627516-55B4-47D0-A431-D8284875761B}" presName="sibTransNodeCircle" presStyleLbl="alignNode1" presStyleIdx="4" presStyleCnt="10">
        <dgm:presLayoutVars>
          <dgm:chMax val="0"/>
          <dgm:bulletEnabled/>
        </dgm:presLayoutVars>
      </dgm:prSet>
      <dgm:spPr/>
    </dgm:pt>
    <dgm:pt modelId="{C2C5AEF3-603B-4DD8-A098-DCE91D4BF235}" type="pres">
      <dgm:prSet presAssocID="{DF752DB2-BBB9-45D3-9CBF-42D78D3E2454}" presName="bottomLine" presStyleLbl="alignNode1" presStyleIdx="5" presStyleCnt="10">
        <dgm:presLayoutVars/>
      </dgm:prSet>
      <dgm:spPr/>
    </dgm:pt>
    <dgm:pt modelId="{0E7815D1-0CF8-4CFE-B6D0-088D46EFBC9F}" type="pres">
      <dgm:prSet presAssocID="{DF752DB2-BBB9-45D3-9CBF-42D78D3E2454}" presName="nodeText" presStyleLbl="bgAccFollowNode1" presStyleIdx="2" presStyleCnt="5">
        <dgm:presLayoutVars>
          <dgm:bulletEnabled val="1"/>
        </dgm:presLayoutVars>
      </dgm:prSet>
      <dgm:spPr/>
    </dgm:pt>
    <dgm:pt modelId="{54523128-DDE5-41AB-A6F7-6D5480281D22}" type="pres">
      <dgm:prSet presAssocID="{FC627516-55B4-47D0-A431-D8284875761B}" presName="sibTrans" presStyleCnt="0"/>
      <dgm:spPr/>
    </dgm:pt>
    <dgm:pt modelId="{01162CC2-DF2D-40DB-8BB6-889A7A9B5175}" type="pres">
      <dgm:prSet presAssocID="{D3C439E0-9F5B-4D96-B081-56E32FA85F12}" presName="compositeNode" presStyleCnt="0">
        <dgm:presLayoutVars>
          <dgm:bulletEnabled val="1"/>
        </dgm:presLayoutVars>
      </dgm:prSet>
      <dgm:spPr/>
    </dgm:pt>
    <dgm:pt modelId="{7574FDFE-448E-42FD-8037-57FB22EB016D}" type="pres">
      <dgm:prSet presAssocID="{D3C439E0-9F5B-4D96-B081-56E32FA85F12}" presName="bgRect" presStyleLbl="bgAccFollowNode1" presStyleIdx="3" presStyleCnt="5"/>
      <dgm:spPr/>
    </dgm:pt>
    <dgm:pt modelId="{3E7FDE23-30E9-47AF-AF22-D416DE2E563B}" type="pres">
      <dgm:prSet presAssocID="{0BBDB6C9-5605-481B-A9BE-837E928BF278}" presName="sibTransNodeCircle" presStyleLbl="alignNode1" presStyleIdx="6" presStyleCnt="10">
        <dgm:presLayoutVars>
          <dgm:chMax val="0"/>
          <dgm:bulletEnabled/>
        </dgm:presLayoutVars>
      </dgm:prSet>
      <dgm:spPr/>
    </dgm:pt>
    <dgm:pt modelId="{08B1E0F1-BA36-485D-8FB0-F31F511C6E68}" type="pres">
      <dgm:prSet presAssocID="{D3C439E0-9F5B-4D96-B081-56E32FA85F12}" presName="bottomLine" presStyleLbl="alignNode1" presStyleIdx="7" presStyleCnt="10">
        <dgm:presLayoutVars/>
      </dgm:prSet>
      <dgm:spPr/>
    </dgm:pt>
    <dgm:pt modelId="{AE33B874-D064-404E-BCCA-3AFDAE89D745}" type="pres">
      <dgm:prSet presAssocID="{D3C439E0-9F5B-4D96-B081-56E32FA85F12}" presName="nodeText" presStyleLbl="bgAccFollowNode1" presStyleIdx="3" presStyleCnt="5">
        <dgm:presLayoutVars>
          <dgm:bulletEnabled val="1"/>
        </dgm:presLayoutVars>
      </dgm:prSet>
      <dgm:spPr/>
    </dgm:pt>
    <dgm:pt modelId="{90A977A8-F16F-45ED-9E00-E1C618792C75}" type="pres">
      <dgm:prSet presAssocID="{0BBDB6C9-5605-481B-A9BE-837E928BF278}" presName="sibTrans" presStyleCnt="0"/>
      <dgm:spPr/>
    </dgm:pt>
    <dgm:pt modelId="{6EC14F01-2044-446C-8A82-A9C2BE51234F}" type="pres">
      <dgm:prSet presAssocID="{7B20974C-D482-4E39-8ACB-345896CCCA0F}" presName="compositeNode" presStyleCnt="0">
        <dgm:presLayoutVars>
          <dgm:bulletEnabled val="1"/>
        </dgm:presLayoutVars>
      </dgm:prSet>
      <dgm:spPr/>
    </dgm:pt>
    <dgm:pt modelId="{70025393-3CD6-48F4-92F6-F8A84191F13C}" type="pres">
      <dgm:prSet presAssocID="{7B20974C-D482-4E39-8ACB-345896CCCA0F}" presName="bgRect" presStyleLbl="bgAccFollowNode1" presStyleIdx="4" presStyleCnt="5"/>
      <dgm:spPr/>
    </dgm:pt>
    <dgm:pt modelId="{5AD2637C-85D8-4EFB-81F9-82E31C7DA2E1}" type="pres">
      <dgm:prSet presAssocID="{D7192DCD-9C21-4F64-963E-165FBFAD3D5B}" presName="sibTransNodeCircle" presStyleLbl="alignNode1" presStyleIdx="8" presStyleCnt="10">
        <dgm:presLayoutVars>
          <dgm:chMax val="0"/>
          <dgm:bulletEnabled/>
        </dgm:presLayoutVars>
      </dgm:prSet>
      <dgm:spPr/>
    </dgm:pt>
    <dgm:pt modelId="{184B3CC1-7BB7-4308-8AD1-E8CC19B81266}" type="pres">
      <dgm:prSet presAssocID="{7B20974C-D482-4E39-8ACB-345896CCCA0F}" presName="bottomLine" presStyleLbl="alignNode1" presStyleIdx="9" presStyleCnt="10">
        <dgm:presLayoutVars/>
      </dgm:prSet>
      <dgm:spPr/>
    </dgm:pt>
    <dgm:pt modelId="{057E2B3A-B91E-4072-8A64-D234F5535503}" type="pres">
      <dgm:prSet presAssocID="{7B20974C-D482-4E39-8ACB-345896CCCA0F}" presName="nodeText" presStyleLbl="bgAccFollowNode1" presStyleIdx="4" presStyleCnt="5">
        <dgm:presLayoutVars>
          <dgm:bulletEnabled val="1"/>
        </dgm:presLayoutVars>
      </dgm:prSet>
      <dgm:spPr/>
    </dgm:pt>
  </dgm:ptLst>
  <dgm:cxnLst>
    <dgm:cxn modelId="{AA734300-80F1-46B5-AC10-02114BA6FFA3}" type="presOf" srcId="{D7192DCD-9C21-4F64-963E-165FBFAD3D5B}" destId="{5AD2637C-85D8-4EFB-81F9-82E31C7DA2E1}" srcOrd="0" destOrd="0" presId="urn:microsoft.com/office/officeart/2016/7/layout/BasicLinearProcessNumbered"/>
    <dgm:cxn modelId="{D7BEBE0C-3423-4202-BA55-801706DA8CD3}" type="presOf" srcId="{73BB158F-23A4-4E57-8B9D-E3F56CDAE15D}" destId="{C16C06FD-3063-405C-8079-584C0265CAED}" srcOrd="0" destOrd="0" presId="urn:microsoft.com/office/officeart/2016/7/layout/BasicLinearProcessNumbered"/>
    <dgm:cxn modelId="{116C922B-A3AB-4870-9537-42C60287EF71}" type="presOf" srcId="{163133BE-9472-41B3-ADA7-FEC4115A89A8}" destId="{BFC3C0BD-3599-4617-8AF8-F84784C0498C}" srcOrd="0" destOrd="0" presId="urn:microsoft.com/office/officeart/2016/7/layout/BasicLinearProcessNumbered"/>
    <dgm:cxn modelId="{01EB7D30-78F8-46EA-8DFF-645EF859036C}" type="presOf" srcId="{D3C439E0-9F5B-4D96-B081-56E32FA85F12}" destId="{7574FDFE-448E-42FD-8037-57FB22EB016D}" srcOrd="0" destOrd="0" presId="urn:microsoft.com/office/officeart/2016/7/layout/BasicLinearProcessNumbered"/>
    <dgm:cxn modelId="{3E941732-30BB-4F79-B11A-1FBD5B527C7F}" type="presOf" srcId="{416A9F32-6D59-4672-A09C-16EF21230A43}" destId="{AEFAB92F-E512-458D-AA1D-3B61AE63A23C}" srcOrd="0" destOrd="0" presId="urn:microsoft.com/office/officeart/2016/7/layout/BasicLinearProcessNumbered"/>
    <dgm:cxn modelId="{B2062D35-A3F8-4054-A1B0-F4EA3F67B6FE}" type="presOf" srcId="{D3C439E0-9F5B-4D96-B081-56E32FA85F12}" destId="{AE33B874-D064-404E-BCCA-3AFDAE89D745}" srcOrd="1" destOrd="0" presId="urn:microsoft.com/office/officeart/2016/7/layout/BasicLinearProcessNumbered"/>
    <dgm:cxn modelId="{E80A0640-1303-437A-A026-47B2F8430787}" type="presOf" srcId="{7B20974C-D482-4E39-8ACB-345896CCCA0F}" destId="{057E2B3A-B91E-4072-8A64-D234F5535503}" srcOrd="1" destOrd="0" presId="urn:microsoft.com/office/officeart/2016/7/layout/BasicLinearProcessNumbered"/>
    <dgm:cxn modelId="{F980AB69-260D-4871-B6A4-53DD76AAF1DA}" srcId="{163133BE-9472-41B3-ADA7-FEC4115A89A8}" destId="{DF752DB2-BBB9-45D3-9CBF-42D78D3E2454}" srcOrd="2" destOrd="0" parTransId="{F72F0337-6274-4A17-833F-AEBDD0F75282}" sibTransId="{FC627516-55B4-47D0-A431-D8284875761B}"/>
    <dgm:cxn modelId="{0A77AF49-A284-4315-B3C4-D67450A38FE8}" type="presOf" srcId="{0472990D-2866-4AF4-A0AD-42C8CC41D11A}" destId="{D8AF6E51-C564-445F-918E-29611F3C5C19}" srcOrd="0" destOrd="0" presId="urn:microsoft.com/office/officeart/2016/7/layout/BasicLinearProcessNumbered"/>
    <dgm:cxn modelId="{1120466B-42D0-4409-99E8-20DED5A25D7E}" srcId="{163133BE-9472-41B3-ADA7-FEC4115A89A8}" destId="{7B20974C-D482-4E39-8ACB-345896CCCA0F}" srcOrd="4" destOrd="0" parTransId="{6E2F784F-F1DA-4AC4-9B13-F535C5CEAFAE}" sibTransId="{D7192DCD-9C21-4F64-963E-165FBFAD3D5B}"/>
    <dgm:cxn modelId="{5B24CE71-A688-408F-A0E7-D10C117CD44C}" srcId="{163133BE-9472-41B3-ADA7-FEC4115A89A8}" destId="{416A9F32-6D59-4672-A09C-16EF21230A43}" srcOrd="0" destOrd="0" parTransId="{0544D16E-4D3C-4156-9692-608D99819707}" sibTransId="{0472990D-2866-4AF4-A0AD-42C8CC41D11A}"/>
    <dgm:cxn modelId="{C162F975-02BC-448C-A749-D2B16E2B93F5}" srcId="{163133BE-9472-41B3-ADA7-FEC4115A89A8}" destId="{D42C639A-9F29-4052-A05E-218CF845E1BE}" srcOrd="1" destOrd="0" parTransId="{99DDD1F6-4FD6-4476-97D4-AB6A307DD6A7}" sibTransId="{73BB158F-23A4-4E57-8B9D-E3F56CDAE15D}"/>
    <dgm:cxn modelId="{EB5E6482-8A0A-42D2-BA37-BCC60F34541D}" type="presOf" srcId="{FC627516-55B4-47D0-A431-D8284875761B}" destId="{A9EB9A6B-5F5E-4932-96FD-1E5E5F7F371E}" srcOrd="0" destOrd="0" presId="urn:microsoft.com/office/officeart/2016/7/layout/BasicLinearProcessNumbered"/>
    <dgm:cxn modelId="{6E4EA5AD-E418-4C62-AC9B-C108A8F90EE3}" type="presOf" srcId="{DF752DB2-BBB9-45D3-9CBF-42D78D3E2454}" destId="{0E7815D1-0CF8-4CFE-B6D0-088D46EFBC9F}" srcOrd="1" destOrd="0" presId="urn:microsoft.com/office/officeart/2016/7/layout/BasicLinearProcessNumbered"/>
    <dgm:cxn modelId="{881511B1-1A30-4881-8300-93A11F2E4529}" type="presOf" srcId="{D42C639A-9F29-4052-A05E-218CF845E1BE}" destId="{9F0C55A2-6EAB-4D70-BCD7-99C44B47C7CE}" srcOrd="1" destOrd="0" presId="urn:microsoft.com/office/officeart/2016/7/layout/BasicLinearProcessNumbered"/>
    <dgm:cxn modelId="{EE0C8AC9-AE8B-4463-87AD-11B6102367C2}" type="presOf" srcId="{7B20974C-D482-4E39-8ACB-345896CCCA0F}" destId="{70025393-3CD6-48F4-92F6-F8A84191F13C}" srcOrd="0" destOrd="0" presId="urn:microsoft.com/office/officeart/2016/7/layout/BasicLinearProcessNumbered"/>
    <dgm:cxn modelId="{DC2E46CC-2F53-4D33-B0B3-C13F486D8C11}" type="presOf" srcId="{DF752DB2-BBB9-45D3-9CBF-42D78D3E2454}" destId="{57C07887-B7BC-4BEC-9DDE-836758B43DC0}" srcOrd="0" destOrd="0" presId="urn:microsoft.com/office/officeart/2016/7/layout/BasicLinearProcessNumbered"/>
    <dgm:cxn modelId="{3F5944DF-EC31-40C4-BFD1-1A95AC55277C}" type="presOf" srcId="{D42C639A-9F29-4052-A05E-218CF845E1BE}" destId="{74298C2A-4ED7-4678-801B-7FA406BABB5E}" srcOrd="0" destOrd="0" presId="urn:microsoft.com/office/officeart/2016/7/layout/BasicLinearProcessNumbered"/>
    <dgm:cxn modelId="{A55DD5F5-5BEA-437A-8B4D-386DA14D9AF6}" type="presOf" srcId="{0BBDB6C9-5605-481B-A9BE-837E928BF278}" destId="{3E7FDE23-30E9-47AF-AF22-D416DE2E563B}" srcOrd="0" destOrd="0" presId="urn:microsoft.com/office/officeart/2016/7/layout/BasicLinearProcessNumbered"/>
    <dgm:cxn modelId="{0BCC69F9-7022-46C4-A4FD-4329CB4C46FA}" srcId="{163133BE-9472-41B3-ADA7-FEC4115A89A8}" destId="{D3C439E0-9F5B-4D96-B081-56E32FA85F12}" srcOrd="3" destOrd="0" parTransId="{E5073C2A-AAB8-4728-8AFC-2B32B5F7B62A}" sibTransId="{0BBDB6C9-5605-481B-A9BE-837E928BF278}"/>
    <dgm:cxn modelId="{A366A9FD-6311-4CD1-AF08-2DCEE2E22CA6}" type="presOf" srcId="{416A9F32-6D59-4672-A09C-16EF21230A43}" destId="{ED6D30A0-2A01-4A77-85EB-187AFCA06CDE}" srcOrd="1" destOrd="0" presId="urn:microsoft.com/office/officeart/2016/7/layout/BasicLinearProcessNumbered"/>
    <dgm:cxn modelId="{F50E9CD8-1409-40FD-991E-AD84E2761144}" type="presParOf" srcId="{BFC3C0BD-3599-4617-8AF8-F84784C0498C}" destId="{D8BF235A-D142-40D2-BA19-F2849AA50DCC}" srcOrd="0" destOrd="0" presId="urn:microsoft.com/office/officeart/2016/7/layout/BasicLinearProcessNumbered"/>
    <dgm:cxn modelId="{E1D46B7E-D270-4C8C-9201-3653EFED9EB5}" type="presParOf" srcId="{D8BF235A-D142-40D2-BA19-F2849AA50DCC}" destId="{AEFAB92F-E512-458D-AA1D-3B61AE63A23C}" srcOrd="0" destOrd="0" presId="urn:microsoft.com/office/officeart/2016/7/layout/BasicLinearProcessNumbered"/>
    <dgm:cxn modelId="{70B10742-DFC0-4CFA-A3E1-7A066FCF7385}" type="presParOf" srcId="{D8BF235A-D142-40D2-BA19-F2849AA50DCC}" destId="{D8AF6E51-C564-445F-918E-29611F3C5C19}" srcOrd="1" destOrd="0" presId="urn:microsoft.com/office/officeart/2016/7/layout/BasicLinearProcessNumbered"/>
    <dgm:cxn modelId="{AA9FCA63-A014-498C-B692-EB822436D508}" type="presParOf" srcId="{D8BF235A-D142-40D2-BA19-F2849AA50DCC}" destId="{D069ABF7-62A4-4C04-A572-F56C232EE15A}" srcOrd="2" destOrd="0" presId="urn:microsoft.com/office/officeart/2016/7/layout/BasicLinearProcessNumbered"/>
    <dgm:cxn modelId="{C8D29305-F39D-41CC-BC82-7BC773F9DB7A}" type="presParOf" srcId="{D8BF235A-D142-40D2-BA19-F2849AA50DCC}" destId="{ED6D30A0-2A01-4A77-85EB-187AFCA06CDE}" srcOrd="3" destOrd="0" presId="urn:microsoft.com/office/officeart/2016/7/layout/BasicLinearProcessNumbered"/>
    <dgm:cxn modelId="{D57B0DD7-21D7-49D6-B415-D9D0C08AF985}" type="presParOf" srcId="{BFC3C0BD-3599-4617-8AF8-F84784C0498C}" destId="{81F6C2F8-2002-48B1-BBB9-BA2635D3B17E}" srcOrd="1" destOrd="0" presId="urn:microsoft.com/office/officeart/2016/7/layout/BasicLinearProcessNumbered"/>
    <dgm:cxn modelId="{6A1D2153-CC8B-4A04-B550-6027B43E3C69}" type="presParOf" srcId="{BFC3C0BD-3599-4617-8AF8-F84784C0498C}" destId="{2393A570-542F-4CCF-A2DB-16F90EED65AD}" srcOrd="2" destOrd="0" presId="urn:microsoft.com/office/officeart/2016/7/layout/BasicLinearProcessNumbered"/>
    <dgm:cxn modelId="{4F178BF5-44B2-4B81-9119-1B0FFA536C2D}" type="presParOf" srcId="{2393A570-542F-4CCF-A2DB-16F90EED65AD}" destId="{74298C2A-4ED7-4678-801B-7FA406BABB5E}" srcOrd="0" destOrd="0" presId="urn:microsoft.com/office/officeart/2016/7/layout/BasicLinearProcessNumbered"/>
    <dgm:cxn modelId="{79955279-A973-4724-B03D-B1ACEEEC3ABA}" type="presParOf" srcId="{2393A570-542F-4CCF-A2DB-16F90EED65AD}" destId="{C16C06FD-3063-405C-8079-584C0265CAED}" srcOrd="1" destOrd="0" presId="urn:microsoft.com/office/officeart/2016/7/layout/BasicLinearProcessNumbered"/>
    <dgm:cxn modelId="{27A37A79-BE86-4386-8909-F44D7C0E06B8}" type="presParOf" srcId="{2393A570-542F-4CCF-A2DB-16F90EED65AD}" destId="{292C6E61-9C2E-4534-9E10-380BA434120F}" srcOrd="2" destOrd="0" presId="urn:microsoft.com/office/officeart/2016/7/layout/BasicLinearProcessNumbered"/>
    <dgm:cxn modelId="{63EA9D55-6BE4-44E1-88F8-5678943E6D6E}" type="presParOf" srcId="{2393A570-542F-4CCF-A2DB-16F90EED65AD}" destId="{9F0C55A2-6EAB-4D70-BCD7-99C44B47C7CE}" srcOrd="3" destOrd="0" presId="urn:microsoft.com/office/officeart/2016/7/layout/BasicLinearProcessNumbered"/>
    <dgm:cxn modelId="{6D5697A7-F369-437C-A97B-810F0EC5F801}" type="presParOf" srcId="{BFC3C0BD-3599-4617-8AF8-F84784C0498C}" destId="{26ACF54C-6B95-476C-BB95-E517C0DA80F8}" srcOrd="3" destOrd="0" presId="urn:microsoft.com/office/officeart/2016/7/layout/BasicLinearProcessNumbered"/>
    <dgm:cxn modelId="{74555B23-9CCA-41BA-ACF0-5F8B60424EE4}" type="presParOf" srcId="{BFC3C0BD-3599-4617-8AF8-F84784C0498C}" destId="{7A4AA925-967F-4889-9238-6BD305B064BF}" srcOrd="4" destOrd="0" presId="urn:microsoft.com/office/officeart/2016/7/layout/BasicLinearProcessNumbered"/>
    <dgm:cxn modelId="{C432485B-4CE7-4EFF-B440-62B1C50677FE}" type="presParOf" srcId="{7A4AA925-967F-4889-9238-6BD305B064BF}" destId="{57C07887-B7BC-4BEC-9DDE-836758B43DC0}" srcOrd="0" destOrd="0" presId="urn:microsoft.com/office/officeart/2016/7/layout/BasicLinearProcessNumbered"/>
    <dgm:cxn modelId="{BDEA50C5-1D81-4D24-9C92-B9DD16723CAF}" type="presParOf" srcId="{7A4AA925-967F-4889-9238-6BD305B064BF}" destId="{A9EB9A6B-5F5E-4932-96FD-1E5E5F7F371E}" srcOrd="1" destOrd="0" presId="urn:microsoft.com/office/officeart/2016/7/layout/BasicLinearProcessNumbered"/>
    <dgm:cxn modelId="{F6D4AC3A-6708-4F21-98EE-4CE71A160BB4}" type="presParOf" srcId="{7A4AA925-967F-4889-9238-6BD305B064BF}" destId="{C2C5AEF3-603B-4DD8-A098-DCE91D4BF235}" srcOrd="2" destOrd="0" presId="urn:microsoft.com/office/officeart/2016/7/layout/BasicLinearProcessNumbered"/>
    <dgm:cxn modelId="{38A1BE0D-252A-491B-BC7B-2E00F9691B53}" type="presParOf" srcId="{7A4AA925-967F-4889-9238-6BD305B064BF}" destId="{0E7815D1-0CF8-4CFE-B6D0-088D46EFBC9F}" srcOrd="3" destOrd="0" presId="urn:microsoft.com/office/officeart/2016/7/layout/BasicLinearProcessNumbered"/>
    <dgm:cxn modelId="{C16E30FD-E616-4CD9-833B-66A277F701C8}" type="presParOf" srcId="{BFC3C0BD-3599-4617-8AF8-F84784C0498C}" destId="{54523128-DDE5-41AB-A6F7-6D5480281D22}" srcOrd="5" destOrd="0" presId="urn:microsoft.com/office/officeart/2016/7/layout/BasicLinearProcessNumbered"/>
    <dgm:cxn modelId="{B9E58B8F-DDF4-4B29-8700-F4D97C8F1394}" type="presParOf" srcId="{BFC3C0BD-3599-4617-8AF8-F84784C0498C}" destId="{01162CC2-DF2D-40DB-8BB6-889A7A9B5175}" srcOrd="6" destOrd="0" presId="urn:microsoft.com/office/officeart/2016/7/layout/BasicLinearProcessNumbered"/>
    <dgm:cxn modelId="{33B07736-C59A-465A-B1C3-4C181980BABA}" type="presParOf" srcId="{01162CC2-DF2D-40DB-8BB6-889A7A9B5175}" destId="{7574FDFE-448E-42FD-8037-57FB22EB016D}" srcOrd="0" destOrd="0" presId="urn:microsoft.com/office/officeart/2016/7/layout/BasicLinearProcessNumbered"/>
    <dgm:cxn modelId="{FDE666B2-835F-493D-AE0D-A6758BAFFC1A}" type="presParOf" srcId="{01162CC2-DF2D-40DB-8BB6-889A7A9B5175}" destId="{3E7FDE23-30E9-47AF-AF22-D416DE2E563B}" srcOrd="1" destOrd="0" presId="urn:microsoft.com/office/officeart/2016/7/layout/BasicLinearProcessNumbered"/>
    <dgm:cxn modelId="{A0AFAF08-7103-41C8-9065-1EC1F49CE6C6}" type="presParOf" srcId="{01162CC2-DF2D-40DB-8BB6-889A7A9B5175}" destId="{08B1E0F1-BA36-485D-8FB0-F31F511C6E68}" srcOrd="2" destOrd="0" presId="urn:microsoft.com/office/officeart/2016/7/layout/BasicLinearProcessNumbered"/>
    <dgm:cxn modelId="{DB0FF696-DBDC-4756-97D4-4A5708BCB008}" type="presParOf" srcId="{01162CC2-DF2D-40DB-8BB6-889A7A9B5175}" destId="{AE33B874-D064-404E-BCCA-3AFDAE89D745}" srcOrd="3" destOrd="0" presId="urn:microsoft.com/office/officeart/2016/7/layout/BasicLinearProcessNumbered"/>
    <dgm:cxn modelId="{1D5F45F0-84B9-4B84-B4C2-18102B84BB44}" type="presParOf" srcId="{BFC3C0BD-3599-4617-8AF8-F84784C0498C}" destId="{90A977A8-F16F-45ED-9E00-E1C618792C75}" srcOrd="7" destOrd="0" presId="urn:microsoft.com/office/officeart/2016/7/layout/BasicLinearProcessNumbered"/>
    <dgm:cxn modelId="{7BDBDA5F-55E7-4D0D-9BC6-365E2B905B4F}" type="presParOf" srcId="{BFC3C0BD-3599-4617-8AF8-F84784C0498C}" destId="{6EC14F01-2044-446C-8A82-A9C2BE51234F}" srcOrd="8" destOrd="0" presId="urn:microsoft.com/office/officeart/2016/7/layout/BasicLinearProcessNumbered"/>
    <dgm:cxn modelId="{5B655A07-3EE6-44CA-A0C6-7D362B0BEBFC}" type="presParOf" srcId="{6EC14F01-2044-446C-8A82-A9C2BE51234F}" destId="{70025393-3CD6-48F4-92F6-F8A84191F13C}" srcOrd="0" destOrd="0" presId="urn:microsoft.com/office/officeart/2016/7/layout/BasicLinearProcessNumbered"/>
    <dgm:cxn modelId="{AA368367-8C5C-4A41-980E-9F6C27B9559B}" type="presParOf" srcId="{6EC14F01-2044-446C-8A82-A9C2BE51234F}" destId="{5AD2637C-85D8-4EFB-81F9-82E31C7DA2E1}" srcOrd="1" destOrd="0" presId="urn:microsoft.com/office/officeart/2016/7/layout/BasicLinearProcessNumbered"/>
    <dgm:cxn modelId="{7B5E9F94-4F45-4EAD-A283-F0F621B551A4}" type="presParOf" srcId="{6EC14F01-2044-446C-8A82-A9C2BE51234F}" destId="{184B3CC1-7BB7-4308-8AD1-E8CC19B81266}" srcOrd="2" destOrd="0" presId="urn:microsoft.com/office/officeart/2016/7/layout/BasicLinearProcessNumbered"/>
    <dgm:cxn modelId="{BF2F285D-AEC0-4ED8-9DF7-444865F5910F}" type="presParOf" srcId="{6EC14F01-2044-446C-8A82-A9C2BE51234F}" destId="{057E2B3A-B91E-4072-8A64-D234F5535503}"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sp="http://schemas.microsoft.com/office/drawing/2008/diagram" xmlns:dgm="http://schemas.openxmlformats.org/drawingml/2006/diagram" xmlns:a="http://schemas.openxmlformats.org/drawingml/2006/main">
  <dgm:ptLst>
    <dgm:pt modelId="{D96281E2-041F-4E18-B6B3-741F7B1F9EA6}" type="doc">
      <dgm:prSet loTypeId="urn:microsoft.com/office/officeart/2016/7/layout/VerticalDownArrowProcess" loCatId="process" qsTypeId="urn:microsoft.com/office/officeart/2005/8/quickstyle/simple4" qsCatId="simple" csTypeId="urn:microsoft.com/office/officeart/2005/8/colors/colorful2" csCatId="colorful"/>
      <dgm:spPr/>
      <dgm:t>
        <a:bodyPr/>
        <a:lstStyle/>
        <a:p>
          <a:endParaRPr lang="en-US"/>
        </a:p>
      </dgm:t>
    </dgm:pt>
    <dgm:pt modelId="{7F7F8C5A-8CAB-4DF7-9750-977FC82BD197}">
      <dgm:prSet/>
      <dgm:spPr/>
      <dgm:t>
        <a:bodyPr/>
        <a:lstStyle/>
        <a:p>
          <a:r>
            <a:rPr lang="en-US"/>
            <a:t>Fase 6</a:t>
          </a:r>
        </a:p>
      </dgm:t>
    </dgm:pt>
    <dgm:pt modelId="{A21B3F51-71B8-4133-B976-C303217AEAA9}" type="parTrans" cxnId="{2226B857-07A6-4D0D-9828-DACF8053981E}">
      <dgm:prSet/>
      <dgm:spPr/>
      <dgm:t>
        <a:bodyPr/>
        <a:lstStyle/>
        <a:p>
          <a:endParaRPr lang="en-US"/>
        </a:p>
      </dgm:t>
    </dgm:pt>
    <dgm:pt modelId="{7CA94380-AE3D-4BFA-A9A6-3CC31C632A33}" type="sibTrans" cxnId="{2226B857-07A6-4D0D-9828-DACF8053981E}">
      <dgm:prSet/>
      <dgm:spPr/>
      <dgm:t>
        <a:bodyPr/>
        <a:lstStyle/>
        <a:p>
          <a:endParaRPr lang="en-US"/>
        </a:p>
      </dgm:t>
    </dgm:pt>
    <dgm:pt modelId="{F57BD59D-CA61-41CA-ADA3-E81FBE6B95D4}">
      <dgm:prSet/>
      <dgm:spPr/>
      <dgm:t>
        <a:bodyPr/>
        <a:lstStyle/>
        <a:p>
          <a:r>
            <a:rPr lang="en-US"/>
            <a:t>Implementazione.</a:t>
          </a:r>
        </a:p>
      </dgm:t>
    </dgm:pt>
    <dgm:pt modelId="{374C2071-5018-495E-A0A0-D1B50BF62316}" type="parTrans" cxnId="{577B891F-C4C4-4F44-995C-81C63526D7A8}">
      <dgm:prSet/>
      <dgm:spPr/>
      <dgm:t>
        <a:bodyPr/>
        <a:lstStyle/>
        <a:p>
          <a:endParaRPr lang="en-US"/>
        </a:p>
      </dgm:t>
    </dgm:pt>
    <dgm:pt modelId="{23F66371-A691-4DAB-AF2E-47EC535DADB7}" type="sibTrans" cxnId="{577B891F-C4C4-4F44-995C-81C63526D7A8}">
      <dgm:prSet/>
      <dgm:spPr/>
      <dgm:t>
        <a:bodyPr/>
        <a:lstStyle/>
        <a:p>
          <a:endParaRPr lang="en-US"/>
        </a:p>
      </dgm:t>
    </dgm:pt>
    <dgm:pt modelId="{08A9493C-41C7-4268-B011-C7F3175A415B}">
      <dgm:prSet/>
      <dgm:spPr/>
      <dgm:t>
        <a:bodyPr/>
        <a:lstStyle/>
        <a:p>
          <a:r>
            <a:rPr lang="en-US"/>
            <a:t>Fase 7</a:t>
          </a:r>
        </a:p>
      </dgm:t>
    </dgm:pt>
    <dgm:pt modelId="{A703B688-DB95-41D0-9C3A-15E932FA54DD}" type="parTrans" cxnId="{074FE573-E1C1-4293-B6D3-71F176405E40}">
      <dgm:prSet/>
      <dgm:spPr/>
      <dgm:t>
        <a:bodyPr/>
        <a:lstStyle/>
        <a:p>
          <a:endParaRPr lang="en-US"/>
        </a:p>
      </dgm:t>
    </dgm:pt>
    <dgm:pt modelId="{AFBF0387-4DB7-41E2-AD43-4C5A4A6B2DD1}" type="sibTrans" cxnId="{074FE573-E1C1-4293-B6D3-71F176405E40}">
      <dgm:prSet/>
      <dgm:spPr/>
      <dgm:t>
        <a:bodyPr/>
        <a:lstStyle/>
        <a:p>
          <a:endParaRPr lang="en-US"/>
        </a:p>
      </dgm:t>
    </dgm:pt>
    <dgm:pt modelId="{48D64793-91B2-44F8-8188-945D4572AB3E}">
      <dgm:prSet/>
      <dgm:spPr/>
      <dgm:t>
        <a:bodyPr/>
        <a:lstStyle/>
        <a:p>
          <a:r>
            <a:rPr lang="en-US"/>
            <a:t>Valutazione del processo.</a:t>
          </a:r>
        </a:p>
      </dgm:t>
    </dgm:pt>
    <dgm:pt modelId="{3F0495E5-857C-47B9-9FEF-6532BF58663D}" type="parTrans" cxnId="{5BE98873-2EAF-472D-953A-0663B6E026AE}">
      <dgm:prSet/>
      <dgm:spPr/>
      <dgm:t>
        <a:bodyPr/>
        <a:lstStyle/>
        <a:p>
          <a:endParaRPr lang="en-US"/>
        </a:p>
      </dgm:t>
    </dgm:pt>
    <dgm:pt modelId="{DEE36003-EF35-443C-AC20-728C93FE2885}" type="sibTrans" cxnId="{5BE98873-2EAF-472D-953A-0663B6E026AE}">
      <dgm:prSet/>
      <dgm:spPr/>
      <dgm:t>
        <a:bodyPr/>
        <a:lstStyle/>
        <a:p>
          <a:endParaRPr lang="en-US"/>
        </a:p>
      </dgm:t>
    </dgm:pt>
    <dgm:pt modelId="{07DFD376-0EA5-47A8-8E62-477A43E96594}">
      <dgm:prSet/>
      <dgm:spPr/>
      <dgm:t>
        <a:bodyPr/>
        <a:lstStyle/>
        <a:p>
          <a:r>
            <a:rPr lang="en-US"/>
            <a:t>Fase 8</a:t>
          </a:r>
        </a:p>
      </dgm:t>
    </dgm:pt>
    <dgm:pt modelId="{88FBDABD-1094-4C4C-85A8-62A55120366D}" type="parTrans" cxnId="{48DD6F36-886A-4C3B-8415-A9BFBF268CD6}">
      <dgm:prSet/>
      <dgm:spPr/>
      <dgm:t>
        <a:bodyPr/>
        <a:lstStyle/>
        <a:p>
          <a:endParaRPr lang="en-US"/>
        </a:p>
      </dgm:t>
    </dgm:pt>
    <dgm:pt modelId="{F42B480D-9568-4C1A-9369-35FE4098088E}" type="sibTrans" cxnId="{48DD6F36-886A-4C3B-8415-A9BFBF268CD6}">
      <dgm:prSet/>
      <dgm:spPr/>
      <dgm:t>
        <a:bodyPr/>
        <a:lstStyle/>
        <a:p>
          <a:endParaRPr lang="en-US"/>
        </a:p>
      </dgm:t>
    </dgm:pt>
    <dgm:pt modelId="{727BE698-A413-43A1-9652-CD0CEBACC27C}">
      <dgm:prSet/>
      <dgm:spPr/>
      <dgm:t>
        <a:bodyPr/>
        <a:lstStyle/>
        <a:p>
          <a:r>
            <a:rPr lang="en-US"/>
            <a:t>Valutazione dell'impatto.</a:t>
          </a:r>
        </a:p>
      </dgm:t>
    </dgm:pt>
    <dgm:pt modelId="{76A2EB70-D242-478F-B16F-EED9159225CF}" type="parTrans" cxnId="{D6D3408A-3447-42F0-B027-E53534CC8325}">
      <dgm:prSet/>
      <dgm:spPr/>
      <dgm:t>
        <a:bodyPr/>
        <a:lstStyle/>
        <a:p>
          <a:endParaRPr lang="en-US"/>
        </a:p>
      </dgm:t>
    </dgm:pt>
    <dgm:pt modelId="{298191D4-5812-4E87-AC99-5272A79C20EE}" type="sibTrans" cxnId="{D6D3408A-3447-42F0-B027-E53534CC8325}">
      <dgm:prSet/>
      <dgm:spPr/>
      <dgm:t>
        <a:bodyPr/>
        <a:lstStyle/>
        <a:p>
          <a:endParaRPr lang="en-US"/>
        </a:p>
      </dgm:t>
    </dgm:pt>
    <dgm:pt modelId="{ED3F87B2-F7CE-4723-AF37-B558C68C6CE6}">
      <dgm:prSet/>
      <dgm:spPr/>
      <dgm:t>
        <a:bodyPr/>
        <a:lstStyle/>
        <a:p>
          <a:r>
            <a:rPr lang="en-US"/>
            <a:t>Fase 9</a:t>
          </a:r>
        </a:p>
      </dgm:t>
    </dgm:pt>
    <dgm:pt modelId="{141CD653-DBF7-4A94-9B5E-5C104B411841}" type="parTrans" cxnId="{2CBB7D26-12B5-4A9C-B738-2484983E6118}">
      <dgm:prSet/>
      <dgm:spPr/>
      <dgm:t>
        <a:bodyPr/>
        <a:lstStyle/>
        <a:p>
          <a:endParaRPr lang="en-US"/>
        </a:p>
      </dgm:t>
    </dgm:pt>
    <dgm:pt modelId="{CAFCD4BF-AD68-4362-BB77-9EA152F08904}" type="sibTrans" cxnId="{2CBB7D26-12B5-4A9C-B738-2484983E6118}">
      <dgm:prSet/>
      <dgm:spPr/>
      <dgm:t>
        <a:bodyPr/>
        <a:lstStyle/>
        <a:p>
          <a:endParaRPr lang="en-US"/>
        </a:p>
      </dgm:t>
    </dgm:pt>
    <dgm:pt modelId="{0C1B7BC4-D62A-4447-8F8D-FE165922EDDD}">
      <dgm:prSet/>
      <dgm:spPr/>
      <dgm:t>
        <a:bodyPr/>
        <a:lstStyle/>
        <a:p>
          <a:r>
            <a:rPr lang="en-US"/>
            <a:t>Valutazione dei risultati.</a:t>
          </a:r>
        </a:p>
      </dgm:t>
    </dgm:pt>
    <dgm:pt modelId="{90E7C5F9-DFC6-459B-902E-2B6B1183B32F}" type="parTrans" cxnId="{90718FB1-E67E-4C4D-8928-F2BC762A43FD}">
      <dgm:prSet/>
      <dgm:spPr/>
      <dgm:t>
        <a:bodyPr/>
        <a:lstStyle/>
        <a:p>
          <a:endParaRPr lang="en-US"/>
        </a:p>
      </dgm:t>
    </dgm:pt>
    <dgm:pt modelId="{C4C22AA8-AFC1-4033-8D2C-D9B4B268157A}" type="sibTrans" cxnId="{90718FB1-E67E-4C4D-8928-F2BC762A43FD}">
      <dgm:prSet/>
      <dgm:spPr/>
      <dgm:t>
        <a:bodyPr/>
        <a:lstStyle/>
        <a:p>
          <a:endParaRPr lang="en-US"/>
        </a:p>
      </dgm:t>
    </dgm:pt>
    <dgm:pt modelId="{B3F9EDDC-C8CD-4318-8837-5A0919503300}" type="pres">
      <dgm:prSet presAssocID="{D96281E2-041F-4E18-B6B3-741F7B1F9EA6}" presName="Name0" presStyleCnt="0">
        <dgm:presLayoutVars>
          <dgm:dir/>
          <dgm:animLvl val="lvl"/>
          <dgm:resizeHandles val="exact"/>
        </dgm:presLayoutVars>
      </dgm:prSet>
      <dgm:spPr/>
    </dgm:pt>
    <dgm:pt modelId="{E5A82DBE-7C8E-437B-BAD3-6AF97B2CC474}" type="pres">
      <dgm:prSet presAssocID="{ED3F87B2-F7CE-4723-AF37-B558C68C6CE6}" presName="boxAndChildren" presStyleCnt="0"/>
      <dgm:spPr/>
    </dgm:pt>
    <dgm:pt modelId="{EB2FEEAC-645C-45FA-B380-0AA2E5C50725}" type="pres">
      <dgm:prSet presAssocID="{ED3F87B2-F7CE-4723-AF37-B558C68C6CE6}" presName="parentTextBox" presStyleLbl="alignNode1" presStyleIdx="0" presStyleCnt="4"/>
      <dgm:spPr/>
    </dgm:pt>
    <dgm:pt modelId="{F32DE9EA-4E64-4D25-9248-F153A809FF1A}" type="pres">
      <dgm:prSet presAssocID="{ED3F87B2-F7CE-4723-AF37-B558C68C6CE6}" presName="descendantBox" presStyleLbl="bgAccFollowNode1" presStyleIdx="0" presStyleCnt="4"/>
      <dgm:spPr/>
    </dgm:pt>
    <dgm:pt modelId="{9A1A89D6-155B-4A25-BD0A-6B0DDCC39751}" type="pres">
      <dgm:prSet presAssocID="{F42B480D-9568-4C1A-9369-35FE4098088E}" presName="sp" presStyleCnt="0"/>
      <dgm:spPr/>
    </dgm:pt>
    <dgm:pt modelId="{ADC46DD3-42FD-45DE-8EAE-272F6FD4163D}" type="pres">
      <dgm:prSet presAssocID="{07DFD376-0EA5-47A8-8E62-477A43E96594}" presName="arrowAndChildren" presStyleCnt="0"/>
      <dgm:spPr/>
    </dgm:pt>
    <dgm:pt modelId="{76E589A9-118B-44AA-9217-7A9A21646003}" type="pres">
      <dgm:prSet presAssocID="{07DFD376-0EA5-47A8-8E62-477A43E96594}" presName="parentTextArrow" presStyleLbl="node1" presStyleIdx="0" presStyleCnt="0"/>
      <dgm:spPr/>
    </dgm:pt>
    <dgm:pt modelId="{11E4D1AA-9B54-474D-99DF-3C634AC4AB6D}" type="pres">
      <dgm:prSet presAssocID="{07DFD376-0EA5-47A8-8E62-477A43E96594}" presName="arrow" presStyleLbl="alignNode1" presStyleIdx="1" presStyleCnt="4"/>
      <dgm:spPr/>
    </dgm:pt>
    <dgm:pt modelId="{F7B94038-86A6-470E-9826-207B9A074809}" type="pres">
      <dgm:prSet presAssocID="{07DFD376-0EA5-47A8-8E62-477A43E96594}" presName="descendantArrow" presStyleLbl="bgAccFollowNode1" presStyleIdx="1" presStyleCnt="4"/>
      <dgm:spPr/>
    </dgm:pt>
    <dgm:pt modelId="{433F9177-5175-47C8-9EAE-1D246679380B}" type="pres">
      <dgm:prSet presAssocID="{AFBF0387-4DB7-41E2-AD43-4C5A4A6B2DD1}" presName="sp" presStyleCnt="0"/>
      <dgm:spPr/>
    </dgm:pt>
    <dgm:pt modelId="{AEE1513D-19BA-428C-9207-67BEFA60CF3E}" type="pres">
      <dgm:prSet presAssocID="{08A9493C-41C7-4268-B011-C7F3175A415B}" presName="arrowAndChildren" presStyleCnt="0"/>
      <dgm:spPr/>
    </dgm:pt>
    <dgm:pt modelId="{0D305F4F-1E19-4BB5-8035-7578025AA3AB}" type="pres">
      <dgm:prSet presAssocID="{08A9493C-41C7-4268-B011-C7F3175A415B}" presName="parentTextArrow" presStyleLbl="node1" presStyleIdx="0" presStyleCnt="0"/>
      <dgm:spPr/>
    </dgm:pt>
    <dgm:pt modelId="{2E73C1E6-CF3C-4C3A-88EC-B0BC230C772E}" type="pres">
      <dgm:prSet presAssocID="{08A9493C-41C7-4268-B011-C7F3175A415B}" presName="arrow" presStyleLbl="alignNode1" presStyleIdx="2" presStyleCnt="4"/>
      <dgm:spPr/>
    </dgm:pt>
    <dgm:pt modelId="{B608EB9D-85FE-4C66-B78C-1DF5351E1069}" type="pres">
      <dgm:prSet presAssocID="{08A9493C-41C7-4268-B011-C7F3175A415B}" presName="descendantArrow" presStyleLbl="bgAccFollowNode1" presStyleIdx="2" presStyleCnt="4"/>
      <dgm:spPr/>
    </dgm:pt>
    <dgm:pt modelId="{93EDD12B-25FE-4F3A-BAB5-5A6BFE3904D7}" type="pres">
      <dgm:prSet presAssocID="{7CA94380-AE3D-4BFA-A9A6-3CC31C632A33}" presName="sp" presStyleCnt="0"/>
      <dgm:spPr/>
    </dgm:pt>
    <dgm:pt modelId="{473024B2-23B6-4278-B48D-ED80256E9C07}" type="pres">
      <dgm:prSet presAssocID="{7F7F8C5A-8CAB-4DF7-9750-977FC82BD197}" presName="arrowAndChildren" presStyleCnt="0"/>
      <dgm:spPr/>
    </dgm:pt>
    <dgm:pt modelId="{0E400814-8DA1-42C6-ACAD-48EFC7DDA0F3}" type="pres">
      <dgm:prSet presAssocID="{7F7F8C5A-8CAB-4DF7-9750-977FC82BD197}" presName="parentTextArrow" presStyleLbl="node1" presStyleIdx="0" presStyleCnt="0"/>
      <dgm:spPr/>
    </dgm:pt>
    <dgm:pt modelId="{D7D58471-944D-4A6C-95E4-ADB5491ACB24}" type="pres">
      <dgm:prSet presAssocID="{7F7F8C5A-8CAB-4DF7-9750-977FC82BD197}" presName="arrow" presStyleLbl="alignNode1" presStyleIdx="3" presStyleCnt="4"/>
      <dgm:spPr/>
    </dgm:pt>
    <dgm:pt modelId="{3E2844AB-185B-46B7-BF56-772925800F70}" type="pres">
      <dgm:prSet presAssocID="{7F7F8C5A-8CAB-4DF7-9750-977FC82BD197}" presName="descendantArrow" presStyleLbl="bgAccFollowNode1" presStyleIdx="3" presStyleCnt="4"/>
      <dgm:spPr/>
    </dgm:pt>
  </dgm:ptLst>
  <dgm:cxnLst>
    <dgm:cxn modelId="{C66A5302-9164-4C7F-ACBF-4483210DDB19}" type="presOf" srcId="{07DFD376-0EA5-47A8-8E62-477A43E96594}" destId="{76E589A9-118B-44AA-9217-7A9A21646003}" srcOrd="0" destOrd="0" presId="urn:microsoft.com/office/officeart/2016/7/layout/VerticalDownArrowProcess"/>
    <dgm:cxn modelId="{577B891F-C4C4-4F44-995C-81C63526D7A8}" srcId="{7F7F8C5A-8CAB-4DF7-9750-977FC82BD197}" destId="{F57BD59D-CA61-41CA-ADA3-E81FBE6B95D4}" srcOrd="0" destOrd="0" parTransId="{374C2071-5018-495E-A0A0-D1B50BF62316}" sibTransId="{23F66371-A691-4DAB-AF2E-47EC535DADB7}"/>
    <dgm:cxn modelId="{2CBB7D26-12B5-4A9C-B738-2484983E6118}" srcId="{D96281E2-041F-4E18-B6B3-741F7B1F9EA6}" destId="{ED3F87B2-F7CE-4723-AF37-B558C68C6CE6}" srcOrd="3" destOrd="0" parTransId="{141CD653-DBF7-4A94-9B5E-5C104B411841}" sibTransId="{CAFCD4BF-AD68-4362-BB77-9EA152F08904}"/>
    <dgm:cxn modelId="{2E37732C-E06E-4332-9ACF-A791336F7317}" type="presOf" srcId="{D96281E2-041F-4E18-B6B3-741F7B1F9EA6}" destId="{B3F9EDDC-C8CD-4318-8837-5A0919503300}" srcOrd="0" destOrd="0" presId="urn:microsoft.com/office/officeart/2016/7/layout/VerticalDownArrowProcess"/>
    <dgm:cxn modelId="{379D3932-8258-4F5B-949B-93060CA2741C}" type="presOf" srcId="{0C1B7BC4-D62A-4447-8F8D-FE165922EDDD}" destId="{F32DE9EA-4E64-4D25-9248-F153A809FF1A}" srcOrd="0" destOrd="0" presId="urn:microsoft.com/office/officeart/2016/7/layout/VerticalDownArrowProcess"/>
    <dgm:cxn modelId="{48DD6F36-886A-4C3B-8415-A9BFBF268CD6}" srcId="{D96281E2-041F-4E18-B6B3-741F7B1F9EA6}" destId="{07DFD376-0EA5-47A8-8E62-477A43E96594}" srcOrd="2" destOrd="0" parTransId="{88FBDABD-1094-4C4C-85A8-62A55120366D}" sibTransId="{F42B480D-9568-4C1A-9369-35FE4098088E}"/>
    <dgm:cxn modelId="{9F582C47-A096-42A5-AEEC-F5F1A827A97C}" type="presOf" srcId="{7F7F8C5A-8CAB-4DF7-9750-977FC82BD197}" destId="{0E400814-8DA1-42C6-ACAD-48EFC7DDA0F3}" srcOrd="0" destOrd="0" presId="urn:microsoft.com/office/officeart/2016/7/layout/VerticalDownArrowProcess"/>
    <dgm:cxn modelId="{5BE98873-2EAF-472D-953A-0663B6E026AE}" srcId="{08A9493C-41C7-4268-B011-C7F3175A415B}" destId="{48D64793-91B2-44F8-8188-945D4572AB3E}" srcOrd="0" destOrd="0" parTransId="{3F0495E5-857C-47B9-9FEF-6532BF58663D}" sibTransId="{DEE36003-EF35-443C-AC20-728C93FE2885}"/>
    <dgm:cxn modelId="{074FE573-E1C1-4293-B6D3-71F176405E40}" srcId="{D96281E2-041F-4E18-B6B3-741F7B1F9EA6}" destId="{08A9493C-41C7-4268-B011-C7F3175A415B}" srcOrd="1" destOrd="0" parTransId="{A703B688-DB95-41D0-9C3A-15E932FA54DD}" sibTransId="{AFBF0387-4DB7-41E2-AD43-4C5A4A6B2DD1}"/>
    <dgm:cxn modelId="{2226B857-07A6-4D0D-9828-DACF8053981E}" srcId="{D96281E2-041F-4E18-B6B3-741F7B1F9EA6}" destId="{7F7F8C5A-8CAB-4DF7-9750-977FC82BD197}" srcOrd="0" destOrd="0" parTransId="{A21B3F51-71B8-4133-B976-C303217AEAA9}" sibTransId="{7CA94380-AE3D-4BFA-A9A6-3CC31C632A33}"/>
    <dgm:cxn modelId="{8F758F89-34C8-4F09-AFE9-091094AA2D1B}" type="presOf" srcId="{F57BD59D-CA61-41CA-ADA3-E81FBE6B95D4}" destId="{3E2844AB-185B-46B7-BF56-772925800F70}" srcOrd="0" destOrd="0" presId="urn:microsoft.com/office/officeart/2016/7/layout/VerticalDownArrowProcess"/>
    <dgm:cxn modelId="{D6D3408A-3447-42F0-B027-E53534CC8325}" srcId="{07DFD376-0EA5-47A8-8E62-477A43E96594}" destId="{727BE698-A413-43A1-9652-CD0CEBACC27C}" srcOrd="0" destOrd="0" parTransId="{76A2EB70-D242-478F-B16F-EED9159225CF}" sibTransId="{298191D4-5812-4E87-AC99-5272A79C20EE}"/>
    <dgm:cxn modelId="{B09B178B-D228-4768-BC15-19DD9029AC0A}" type="presOf" srcId="{727BE698-A413-43A1-9652-CD0CEBACC27C}" destId="{F7B94038-86A6-470E-9826-207B9A074809}" srcOrd="0" destOrd="0" presId="urn:microsoft.com/office/officeart/2016/7/layout/VerticalDownArrowProcess"/>
    <dgm:cxn modelId="{90718FB1-E67E-4C4D-8928-F2BC762A43FD}" srcId="{ED3F87B2-F7CE-4723-AF37-B558C68C6CE6}" destId="{0C1B7BC4-D62A-4447-8F8D-FE165922EDDD}" srcOrd="0" destOrd="0" parTransId="{90E7C5F9-DFC6-459B-902E-2B6B1183B32F}" sibTransId="{C4C22AA8-AFC1-4033-8D2C-D9B4B268157A}"/>
    <dgm:cxn modelId="{120B8CBA-5092-4B76-8F55-CD0BC37D5E0D}" type="presOf" srcId="{ED3F87B2-F7CE-4723-AF37-B558C68C6CE6}" destId="{EB2FEEAC-645C-45FA-B380-0AA2E5C50725}" srcOrd="0" destOrd="0" presId="urn:microsoft.com/office/officeart/2016/7/layout/VerticalDownArrowProcess"/>
    <dgm:cxn modelId="{BFA1E5D2-BA6B-4E2F-B9D7-CA65DBAE2FEE}" type="presOf" srcId="{08A9493C-41C7-4268-B011-C7F3175A415B}" destId="{2E73C1E6-CF3C-4C3A-88EC-B0BC230C772E}" srcOrd="1" destOrd="0" presId="urn:microsoft.com/office/officeart/2016/7/layout/VerticalDownArrowProcess"/>
    <dgm:cxn modelId="{D8E807EC-88B5-4FFD-8AD8-B62A5A68AE68}" type="presOf" srcId="{08A9493C-41C7-4268-B011-C7F3175A415B}" destId="{0D305F4F-1E19-4BB5-8035-7578025AA3AB}" srcOrd="0" destOrd="0" presId="urn:microsoft.com/office/officeart/2016/7/layout/VerticalDownArrowProcess"/>
    <dgm:cxn modelId="{EB10F4F1-EE75-44AC-B4D0-8B1D95C41BA4}" type="presOf" srcId="{48D64793-91B2-44F8-8188-945D4572AB3E}" destId="{B608EB9D-85FE-4C66-B78C-1DF5351E1069}" srcOrd="0" destOrd="0" presId="urn:microsoft.com/office/officeart/2016/7/layout/VerticalDownArrowProcess"/>
    <dgm:cxn modelId="{0FDA63F3-F7A0-41B0-BAE5-C9CACC4E58E3}" type="presOf" srcId="{07DFD376-0EA5-47A8-8E62-477A43E96594}" destId="{11E4D1AA-9B54-474D-99DF-3C634AC4AB6D}" srcOrd="1" destOrd="0" presId="urn:microsoft.com/office/officeart/2016/7/layout/VerticalDownArrowProcess"/>
    <dgm:cxn modelId="{BFE997FB-6270-4EBF-9243-46757ABF69D0}" type="presOf" srcId="{7F7F8C5A-8CAB-4DF7-9750-977FC82BD197}" destId="{D7D58471-944D-4A6C-95E4-ADB5491ACB24}" srcOrd="1" destOrd="0" presId="urn:microsoft.com/office/officeart/2016/7/layout/VerticalDownArrowProcess"/>
    <dgm:cxn modelId="{36DB477F-F13E-43E4-A771-D729CB9A5FE5}" type="presParOf" srcId="{B3F9EDDC-C8CD-4318-8837-5A0919503300}" destId="{E5A82DBE-7C8E-437B-BAD3-6AF97B2CC474}" srcOrd="0" destOrd="0" presId="urn:microsoft.com/office/officeart/2016/7/layout/VerticalDownArrowProcess"/>
    <dgm:cxn modelId="{2AD416FE-B1A1-4F98-B722-1FB834E1AD07}" type="presParOf" srcId="{E5A82DBE-7C8E-437B-BAD3-6AF97B2CC474}" destId="{EB2FEEAC-645C-45FA-B380-0AA2E5C50725}" srcOrd="0" destOrd="0" presId="urn:microsoft.com/office/officeart/2016/7/layout/VerticalDownArrowProcess"/>
    <dgm:cxn modelId="{364D4091-58D4-4D14-939F-D428F45738CC}" type="presParOf" srcId="{E5A82DBE-7C8E-437B-BAD3-6AF97B2CC474}" destId="{F32DE9EA-4E64-4D25-9248-F153A809FF1A}" srcOrd="1" destOrd="0" presId="urn:microsoft.com/office/officeart/2016/7/layout/VerticalDownArrowProcess"/>
    <dgm:cxn modelId="{7D895C46-E777-4AF5-8D42-E6CD41C43E96}" type="presParOf" srcId="{B3F9EDDC-C8CD-4318-8837-5A0919503300}" destId="{9A1A89D6-155B-4A25-BD0A-6B0DDCC39751}" srcOrd="1" destOrd="0" presId="urn:microsoft.com/office/officeart/2016/7/layout/VerticalDownArrowProcess"/>
    <dgm:cxn modelId="{E09AE27E-18FA-4300-8488-0B673EBBAD67}" type="presParOf" srcId="{B3F9EDDC-C8CD-4318-8837-5A0919503300}" destId="{ADC46DD3-42FD-45DE-8EAE-272F6FD4163D}" srcOrd="2" destOrd="0" presId="urn:microsoft.com/office/officeart/2016/7/layout/VerticalDownArrowProcess"/>
    <dgm:cxn modelId="{B7C0DA4C-7A8D-4982-9DD0-53DFB43E5160}" type="presParOf" srcId="{ADC46DD3-42FD-45DE-8EAE-272F6FD4163D}" destId="{76E589A9-118B-44AA-9217-7A9A21646003}" srcOrd="0" destOrd="0" presId="urn:microsoft.com/office/officeart/2016/7/layout/VerticalDownArrowProcess"/>
    <dgm:cxn modelId="{546848DD-DCAD-4927-87B4-6AC13C192054}" type="presParOf" srcId="{ADC46DD3-42FD-45DE-8EAE-272F6FD4163D}" destId="{11E4D1AA-9B54-474D-99DF-3C634AC4AB6D}" srcOrd="1" destOrd="0" presId="urn:microsoft.com/office/officeart/2016/7/layout/VerticalDownArrowProcess"/>
    <dgm:cxn modelId="{AE1CEF40-1164-4659-A09E-0959AE18F55F}" type="presParOf" srcId="{ADC46DD3-42FD-45DE-8EAE-272F6FD4163D}" destId="{F7B94038-86A6-470E-9826-207B9A074809}" srcOrd="2" destOrd="0" presId="urn:microsoft.com/office/officeart/2016/7/layout/VerticalDownArrowProcess"/>
    <dgm:cxn modelId="{309CAE11-2A30-403F-8F75-D0DFFA3B4B7D}" type="presParOf" srcId="{B3F9EDDC-C8CD-4318-8837-5A0919503300}" destId="{433F9177-5175-47C8-9EAE-1D246679380B}" srcOrd="3" destOrd="0" presId="urn:microsoft.com/office/officeart/2016/7/layout/VerticalDownArrowProcess"/>
    <dgm:cxn modelId="{69E572C0-CD8D-4AAC-997B-37F926D9AE13}" type="presParOf" srcId="{B3F9EDDC-C8CD-4318-8837-5A0919503300}" destId="{AEE1513D-19BA-428C-9207-67BEFA60CF3E}" srcOrd="4" destOrd="0" presId="urn:microsoft.com/office/officeart/2016/7/layout/VerticalDownArrowProcess"/>
    <dgm:cxn modelId="{0CD33F8B-B077-4F22-B99A-43ED88DC7391}" type="presParOf" srcId="{AEE1513D-19BA-428C-9207-67BEFA60CF3E}" destId="{0D305F4F-1E19-4BB5-8035-7578025AA3AB}" srcOrd="0" destOrd="0" presId="urn:microsoft.com/office/officeart/2016/7/layout/VerticalDownArrowProcess"/>
    <dgm:cxn modelId="{A4D7CD1C-D2D3-4250-9106-E9E4E63101C9}" type="presParOf" srcId="{AEE1513D-19BA-428C-9207-67BEFA60CF3E}" destId="{2E73C1E6-CF3C-4C3A-88EC-B0BC230C772E}" srcOrd="1" destOrd="0" presId="urn:microsoft.com/office/officeart/2016/7/layout/VerticalDownArrowProcess"/>
    <dgm:cxn modelId="{52BBF2A2-908B-4B8B-8E62-13E3D0894045}" type="presParOf" srcId="{AEE1513D-19BA-428C-9207-67BEFA60CF3E}" destId="{B608EB9D-85FE-4C66-B78C-1DF5351E1069}" srcOrd="2" destOrd="0" presId="urn:microsoft.com/office/officeart/2016/7/layout/VerticalDownArrowProcess"/>
    <dgm:cxn modelId="{D18E22F0-834F-4C29-8EB7-D47E66A1007A}" type="presParOf" srcId="{B3F9EDDC-C8CD-4318-8837-5A0919503300}" destId="{93EDD12B-25FE-4F3A-BAB5-5A6BFE3904D7}" srcOrd="5" destOrd="0" presId="urn:microsoft.com/office/officeart/2016/7/layout/VerticalDownArrowProcess"/>
    <dgm:cxn modelId="{131B8FA8-B849-4771-9899-867C7DE1F81D}" type="presParOf" srcId="{B3F9EDDC-C8CD-4318-8837-5A0919503300}" destId="{473024B2-23B6-4278-B48D-ED80256E9C07}" srcOrd="6" destOrd="0" presId="urn:microsoft.com/office/officeart/2016/7/layout/VerticalDownArrowProcess"/>
    <dgm:cxn modelId="{8CA2284B-F3E3-4ADC-9CD6-567079B08D30}" type="presParOf" srcId="{473024B2-23B6-4278-B48D-ED80256E9C07}" destId="{0E400814-8DA1-42C6-ACAD-48EFC7DDA0F3}" srcOrd="0" destOrd="0" presId="urn:microsoft.com/office/officeart/2016/7/layout/VerticalDownArrowProcess"/>
    <dgm:cxn modelId="{D53DE5DA-B009-4384-B664-5DFFCC945543}" type="presParOf" srcId="{473024B2-23B6-4278-B48D-ED80256E9C07}" destId="{D7D58471-944D-4A6C-95E4-ADB5491ACB24}" srcOrd="1" destOrd="0" presId="urn:microsoft.com/office/officeart/2016/7/layout/VerticalDownArrowProcess"/>
    <dgm:cxn modelId="{DE9ECF21-B63A-4EBE-B5DB-AD76696AADD7}" type="presParOf" srcId="{473024B2-23B6-4278-B48D-ED80256E9C07}" destId="{3E2844AB-185B-46B7-BF56-772925800F7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sp="http://schemas.microsoft.com/office/drawing/2008/diagram" xmlns:dgm="http://schemas.openxmlformats.org/drawingml/2006/diagram" xmlns:a="http://schemas.openxmlformats.org/drawingml/2006/main">
  <dgm:ptLst>
    <dgm:pt modelId="{9E3BA52F-A024-4E11-9298-069C5B6D9D8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021FA85-9949-445F-A855-3A40DB59D7E8}">
      <dgm:prSet/>
      <dgm:spPr/>
      <dgm:t>
        <a:bodyPr/>
        <a:lstStyle/>
        <a:p>
          <a:r>
            <a:rPr lang="en-US" dirty="0"/>
            <a:t>Poiché il cambiamento comportamentale è in gran parte volontario, la sicurezza informatica è più efficace se è partecipativa.</a:t>
          </a:r>
        </a:p>
      </dgm:t>
    </dgm:pt>
    <dgm:pt modelId="{4353C666-365C-4677-A49E-3482A31F400B}" type="parTrans" cxnId="{362D8FFC-0F5B-4B0D-8D0D-4A7DC8B8001A}">
      <dgm:prSet/>
      <dgm:spPr/>
      <dgm:t>
        <a:bodyPr/>
        <a:lstStyle/>
        <a:p>
          <a:endParaRPr lang="en-US"/>
        </a:p>
      </dgm:t>
    </dgm:pt>
    <dgm:pt modelId="{D7B36169-7B53-419F-AC36-A37ADAC7BC3C}" type="sibTrans" cxnId="{362D8FFC-0F5B-4B0D-8D0D-4A7DC8B8001A}">
      <dgm:prSet/>
      <dgm:spPr/>
      <dgm:t>
        <a:bodyPr/>
        <a:lstStyle/>
        <a:p>
          <a:endParaRPr lang="en-US"/>
        </a:p>
      </dgm:t>
    </dgm:pt>
    <dgm:pt modelId="{A61825FD-E9A0-4DA8-B4DD-494181695125}">
      <dgm:prSet/>
      <dgm:spPr/>
      <dgm:t>
        <a:bodyPr/>
        <a:lstStyle/>
        <a:p>
          <a:r>
            <a:rPr lang="en-US"/>
            <a:t>Le questioni relative alla CS devono essere esaminate nel contesto della comunità.</a:t>
          </a:r>
        </a:p>
      </dgm:t>
    </dgm:pt>
    <dgm:pt modelId="{F2969F41-6B44-48AC-A68D-504BA76CD953}" type="parTrans" cxnId="{2582CEB0-7CA5-4F88-8708-791547BB5238}">
      <dgm:prSet/>
      <dgm:spPr/>
      <dgm:t>
        <a:bodyPr/>
        <a:lstStyle/>
        <a:p>
          <a:endParaRPr lang="en-US"/>
        </a:p>
      </dgm:t>
    </dgm:pt>
    <dgm:pt modelId="{9C446980-6C96-45B9-BBA9-5D97A9A1BC8F}" type="sibTrans" cxnId="{2582CEB0-7CA5-4F88-8708-791547BB5238}">
      <dgm:prSet/>
      <dgm:spPr/>
      <dgm:t>
        <a:bodyPr/>
        <a:lstStyle/>
        <a:p>
          <a:endParaRPr lang="en-US"/>
        </a:p>
      </dgm:t>
    </dgm:pt>
    <dgm:pt modelId="{3241F9E4-3A05-425C-AD3B-8DE2F2CFAA11}">
      <dgm:prSet/>
      <dgm:spPr/>
      <dgm:t>
        <a:bodyPr/>
        <a:lstStyle/>
        <a:p>
          <a:r>
            <a:rPr lang="en-US" dirty="0"/>
            <a:t>La CS è essenzialmente una questione di continuità operativa.</a:t>
          </a:r>
        </a:p>
      </dgm:t>
    </dgm:pt>
    <dgm:pt modelId="{36D500B0-DFB2-4303-9B75-98A797F5AD91}" type="parTrans" cxnId="{B194DDCB-56F5-4D93-A515-D04815A4D122}">
      <dgm:prSet/>
      <dgm:spPr/>
      <dgm:t>
        <a:bodyPr/>
        <a:lstStyle/>
        <a:p>
          <a:endParaRPr lang="en-US"/>
        </a:p>
      </dgm:t>
    </dgm:pt>
    <dgm:pt modelId="{6C05F26A-E55B-455F-AC3F-2D8E54731C19}" type="sibTrans" cxnId="{B194DDCB-56F5-4D93-A515-D04815A4D122}">
      <dgm:prSet/>
      <dgm:spPr/>
      <dgm:t>
        <a:bodyPr/>
        <a:lstStyle/>
        <a:p>
          <a:endParaRPr lang="en-US"/>
        </a:p>
      </dgm:t>
    </dgm:pt>
    <dgm:pt modelId="{F56003A6-9807-44FB-A9A3-23B477DEA5D2}">
      <dgm:prSet/>
      <dgm:spPr/>
      <dgm:t>
        <a:bodyPr/>
        <a:lstStyle/>
        <a:p>
          <a:r>
            <a:rPr lang="en-US" dirty="0"/>
            <a:t>La CS è un insieme di fattori che contribuiscono a rafforzare la resilienza organizzativa e lo sviluppo personale.</a:t>
          </a:r>
        </a:p>
      </dgm:t>
    </dgm:pt>
    <dgm:pt modelId="{4FC691A6-1C5C-4425-8846-BA989407EE18}" type="parTrans" cxnId="{4B3E08A1-C676-4D91-9AFF-675CDC29ADCA}">
      <dgm:prSet/>
      <dgm:spPr/>
      <dgm:t>
        <a:bodyPr/>
        <a:lstStyle/>
        <a:p>
          <a:endParaRPr lang="en-US"/>
        </a:p>
      </dgm:t>
    </dgm:pt>
    <dgm:pt modelId="{055BF2B6-111A-476C-9FBA-129975C170AD}" type="sibTrans" cxnId="{4B3E08A1-C676-4D91-9AFF-675CDC29ADCA}">
      <dgm:prSet/>
      <dgm:spPr/>
      <dgm:t>
        <a:bodyPr/>
        <a:lstStyle/>
        <a:p>
          <a:endParaRPr lang="en-US"/>
        </a:p>
      </dgm:t>
    </dgm:pt>
    <dgm:pt modelId="{4F6BDFF1-8833-4E1D-8A4E-25E6DD0226F8}" type="pres">
      <dgm:prSet presAssocID="{9E3BA52F-A024-4E11-9298-069C5B6D9D8B}" presName="diagram" presStyleCnt="0">
        <dgm:presLayoutVars>
          <dgm:dir/>
          <dgm:resizeHandles val="exact"/>
        </dgm:presLayoutVars>
      </dgm:prSet>
      <dgm:spPr/>
    </dgm:pt>
    <dgm:pt modelId="{0EDE235F-0FC8-48DE-AEF6-8789C88A4794}" type="pres">
      <dgm:prSet presAssocID="{0021FA85-9949-445F-A855-3A40DB59D7E8}" presName="node" presStyleLbl="node1" presStyleIdx="0" presStyleCnt="4">
        <dgm:presLayoutVars>
          <dgm:bulletEnabled val="1"/>
        </dgm:presLayoutVars>
      </dgm:prSet>
      <dgm:spPr/>
    </dgm:pt>
    <dgm:pt modelId="{18BF9D7A-58F0-405F-A61F-DC94014C6CCE}" type="pres">
      <dgm:prSet presAssocID="{D7B36169-7B53-419F-AC36-A37ADAC7BC3C}" presName="sibTrans" presStyleCnt="0"/>
      <dgm:spPr/>
    </dgm:pt>
    <dgm:pt modelId="{267F9551-4D6A-49ED-8A38-F49C6588D54C}" type="pres">
      <dgm:prSet presAssocID="{A61825FD-E9A0-4DA8-B4DD-494181695125}" presName="node" presStyleLbl="node1" presStyleIdx="1" presStyleCnt="4">
        <dgm:presLayoutVars>
          <dgm:bulletEnabled val="1"/>
        </dgm:presLayoutVars>
      </dgm:prSet>
      <dgm:spPr/>
    </dgm:pt>
    <dgm:pt modelId="{B81C9E7B-BD07-4F7D-8FE2-70AA774EE35B}" type="pres">
      <dgm:prSet presAssocID="{9C446980-6C96-45B9-BBA9-5D97A9A1BC8F}" presName="sibTrans" presStyleCnt="0"/>
      <dgm:spPr/>
    </dgm:pt>
    <dgm:pt modelId="{7F393FF8-AEA2-41AE-B1A6-828AAEADEDAB}" type="pres">
      <dgm:prSet presAssocID="{3241F9E4-3A05-425C-AD3B-8DE2F2CFAA11}" presName="node" presStyleLbl="node1" presStyleIdx="2" presStyleCnt="4">
        <dgm:presLayoutVars>
          <dgm:bulletEnabled val="1"/>
        </dgm:presLayoutVars>
      </dgm:prSet>
      <dgm:spPr/>
    </dgm:pt>
    <dgm:pt modelId="{932243BB-05B3-40B6-B62D-72AEF99EF3C1}" type="pres">
      <dgm:prSet presAssocID="{6C05F26A-E55B-455F-AC3F-2D8E54731C19}" presName="sibTrans" presStyleCnt="0"/>
      <dgm:spPr/>
    </dgm:pt>
    <dgm:pt modelId="{07C1B96B-95CA-4C3C-A955-3A505FF545DF}" type="pres">
      <dgm:prSet presAssocID="{F56003A6-9807-44FB-A9A3-23B477DEA5D2}" presName="node" presStyleLbl="node1" presStyleIdx="3" presStyleCnt="4">
        <dgm:presLayoutVars>
          <dgm:bulletEnabled val="1"/>
        </dgm:presLayoutVars>
      </dgm:prSet>
      <dgm:spPr/>
    </dgm:pt>
  </dgm:ptLst>
  <dgm:cxnLst>
    <dgm:cxn modelId="{1FBEBA4B-5B39-45C7-B55D-4F70A4ECFCD7}" type="presOf" srcId="{3241F9E4-3A05-425C-AD3B-8DE2F2CFAA11}" destId="{7F393FF8-AEA2-41AE-B1A6-828AAEADEDAB}" srcOrd="0" destOrd="0" presId="urn:microsoft.com/office/officeart/2005/8/layout/default"/>
    <dgm:cxn modelId="{7B13A04D-5AD3-41A7-91BA-F7D8732810D9}" type="presOf" srcId="{A61825FD-E9A0-4DA8-B4DD-494181695125}" destId="{267F9551-4D6A-49ED-8A38-F49C6588D54C}" srcOrd="0" destOrd="0" presId="urn:microsoft.com/office/officeart/2005/8/layout/default"/>
    <dgm:cxn modelId="{A7758A6E-2722-4054-9A78-761A765264A4}" type="presOf" srcId="{9E3BA52F-A024-4E11-9298-069C5B6D9D8B}" destId="{4F6BDFF1-8833-4E1D-8A4E-25E6DD0226F8}" srcOrd="0" destOrd="0" presId="urn:microsoft.com/office/officeart/2005/8/layout/default"/>
    <dgm:cxn modelId="{4B3E08A1-C676-4D91-9AFF-675CDC29ADCA}" srcId="{9E3BA52F-A024-4E11-9298-069C5B6D9D8B}" destId="{F56003A6-9807-44FB-A9A3-23B477DEA5D2}" srcOrd="3" destOrd="0" parTransId="{4FC691A6-1C5C-4425-8846-BA989407EE18}" sibTransId="{055BF2B6-111A-476C-9FBA-129975C170AD}"/>
    <dgm:cxn modelId="{2582CEB0-7CA5-4F88-8708-791547BB5238}" srcId="{9E3BA52F-A024-4E11-9298-069C5B6D9D8B}" destId="{A61825FD-E9A0-4DA8-B4DD-494181695125}" srcOrd="1" destOrd="0" parTransId="{F2969F41-6B44-48AC-A68D-504BA76CD953}" sibTransId="{9C446980-6C96-45B9-BBA9-5D97A9A1BC8F}"/>
    <dgm:cxn modelId="{0E7D2FBF-741C-4FA6-99B7-0BCC25054461}" type="presOf" srcId="{F56003A6-9807-44FB-A9A3-23B477DEA5D2}" destId="{07C1B96B-95CA-4C3C-A955-3A505FF545DF}" srcOrd="0" destOrd="0" presId="urn:microsoft.com/office/officeart/2005/8/layout/default"/>
    <dgm:cxn modelId="{B194DDCB-56F5-4D93-A515-D04815A4D122}" srcId="{9E3BA52F-A024-4E11-9298-069C5B6D9D8B}" destId="{3241F9E4-3A05-425C-AD3B-8DE2F2CFAA11}" srcOrd="2" destOrd="0" parTransId="{36D500B0-DFB2-4303-9B75-98A797F5AD91}" sibTransId="{6C05F26A-E55B-455F-AC3F-2D8E54731C19}"/>
    <dgm:cxn modelId="{91D3CDD3-988D-40D7-A940-B52DB2910C8E}" type="presOf" srcId="{0021FA85-9949-445F-A855-3A40DB59D7E8}" destId="{0EDE235F-0FC8-48DE-AEF6-8789C88A4794}" srcOrd="0" destOrd="0" presId="urn:microsoft.com/office/officeart/2005/8/layout/default"/>
    <dgm:cxn modelId="{362D8FFC-0F5B-4B0D-8D0D-4A7DC8B8001A}" srcId="{9E3BA52F-A024-4E11-9298-069C5B6D9D8B}" destId="{0021FA85-9949-445F-A855-3A40DB59D7E8}" srcOrd="0" destOrd="0" parTransId="{4353C666-365C-4677-A49E-3482A31F400B}" sibTransId="{D7B36169-7B53-419F-AC36-A37ADAC7BC3C}"/>
    <dgm:cxn modelId="{B40D6ED7-93ED-4716-A2FF-7D35C801899D}" type="presParOf" srcId="{4F6BDFF1-8833-4E1D-8A4E-25E6DD0226F8}" destId="{0EDE235F-0FC8-48DE-AEF6-8789C88A4794}" srcOrd="0" destOrd="0" presId="urn:microsoft.com/office/officeart/2005/8/layout/default"/>
    <dgm:cxn modelId="{87D681B7-7F06-428B-9891-F254055D231D}" type="presParOf" srcId="{4F6BDFF1-8833-4E1D-8A4E-25E6DD0226F8}" destId="{18BF9D7A-58F0-405F-A61F-DC94014C6CCE}" srcOrd="1" destOrd="0" presId="urn:microsoft.com/office/officeart/2005/8/layout/default"/>
    <dgm:cxn modelId="{A2B61119-CF0B-4893-A0B7-132AA9B0E94A}" type="presParOf" srcId="{4F6BDFF1-8833-4E1D-8A4E-25E6DD0226F8}" destId="{267F9551-4D6A-49ED-8A38-F49C6588D54C}" srcOrd="2" destOrd="0" presId="urn:microsoft.com/office/officeart/2005/8/layout/default"/>
    <dgm:cxn modelId="{9941B1C1-FA9E-48F6-A5FF-6FB0233BDDF8}" type="presParOf" srcId="{4F6BDFF1-8833-4E1D-8A4E-25E6DD0226F8}" destId="{B81C9E7B-BD07-4F7D-8FE2-70AA774EE35B}" srcOrd="3" destOrd="0" presId="urn:microsoft.com/office/officeart/2005/8/layout/default"/>
    <dgm:cxn modelId="{0381D81C-2D40-4A8C-9BE9-23C4E11DC948}" type="presParOf" srcId="{4F6BDFF1-8833-4E1D-8A4E-25E6DD0226F8}" destId="{7F393FF8-AEA2-41AE-B1A6-828AAEADEDAB}" srcOrd="4" destOrd="0" presId="urn:microsoft.com/office/officeart/2005/8/layout/default"/>
    <dgm:cxn modelId="{FEC7BA38-1D8B-4D14-8EEA-35E41E079065}" type="presParOf" srcId="{4F6BDFF1-8833-4E1D-8A4E-25E6DD0226F8}" destId="{932243BB-05B3-40B6-B62D-72AEF99EF3C1}" srcOrd="5" destOrd="0" presId="urn:microsoft.com/office/officeart/2005/8/layout/default"/>
    <dgm:cxn modelId="{C5F1C3C5-EC4A-42E4-BB3B-9651E90B25D4}" type="presParOf" srcId="{4F6BDFF1-8833-4E1D-8A4E-25E6DD0226F8}" destId="{07C1B96B-95CA-4C3C-A955-3A505FF545D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sp="http://schemas.microsoft.com/office/drawing/2008/diagram" xmlns:dgm="http://schemas.openxmlformats.org/drawingml/2006/diagram" xmlns:a="http://schemas.openxmlformats.org/drawingml/2006/main">
  <dgm:ptLst>
    <dgm:pt modelId="{271CBBDE-F99F-43D9-8449-73A8B1C91717}" type="doc">
      <dgm:prSet loTypeId="urn:microsoft.com/office/officeart/2005/8/layout/process1" loCatId="process" qsTypeId="urn:microsoft.com/office/officeart/2005/8/quickstyle/simple1" qsCatId="simple" csTypeId="urn:microsoft.com/office/officeart/2005/8/colors/accent1_2" csCatId="accent1" phldr="1"/>
      <dgm:spPr/>
    </dgm:pt>
    <dgm:pt modelId="{D71404F3-B336-4FC1-867D-A62A36F863FE}">
      <dgm:prSet phldrT="[Text]"/>
      <dgm:spPr/>
      <dgm:t>
        <a:bodyPr/>
        <a:lstStyle/>
        <a:p>
          <a:r>
            <a:rPr lang="de-DE" dirty="0"/>
            <a:t>Consapevolezza</a:t>
          </a:r>
        </a:p>
      </dgm:t>
    </dgm:pt>
    <dgm:pt modelId="{85EDD14F-A8BA-461F-9F8C-A4AF77F618DF}" type="parTrans" cxnId="{FF9B4B5D-4AEE-4958-9CAB-56A469249F72}">
      <dgm:prSet/>
      <dgm:spPr/>
      <dgm:t>
        <a:bodyPr/>
        <a:lstStyle/>
        <a:p>
          <a:endParaRPr lang="de-DE"/>
        </a:p>
      </dgm:t>
    </dgm:pt>
    <dgm:pt modelId="{F704E922-8D23-4671-99F2-D9E1FA73547B}" type="sibTrans" cxnId="{FF9B4B5D-4AEE-4958-9CAB-56A469249F72}">
      <dgm:prSet/>
      <dgm:spPr/>
      <dgm:t>
        <a:bodyPr/>
        <a:lstStyle/>
        <a:p>
          <a:endParaRPr lang="de-DE"/>
        </a:p>
      </dgm:t>
    </dgm:pt>
    <dgm:pt modelId="{0A783234-D1CF-446E-9DC5-F5BBAD7F15B5}">
      <dgm:prSet phldrT="[Text]"/>
      <dgm:spPr/>
      <dgm:t>
        <a:bodyPr/>
        <a:lstStyle/>
        <a:p>
          <a:r>
            <a:rPr lang="de-DE" dirty="0"/>
            <a:t>Intenzione</a:t>
          </a:r>
        </a:p>
      </dgm:t>
    </dgm:pt>
    <dgm:pt modelId="{9BB7EFBC-4198-4036-ACEF-649DDE0F5B5E}" type="parTrans" cxnId="{0D2A5940-2F81-475E-8599-912C8AD85009}">
      <dgm:prSet/>
      <dgm:spPr/>
      <dgm:t>
        <a:bodyPr/>
        <a:lstStyle/>
        <a:p>
          <a:endParaRPr lang="de-DE"/>
        </a:p>
      </dgm:t>
    </dgm:pt>
    <dgm:pt modelId="{3C75CE10-B0C6-4949-B843-37F0D345BC6B}" type="sibTrans" cxnId="{0D2A5940-2F81-475E-8599-912C8AD85009}">
      <dgm:prSet/>
      <dgm:spPr/>
      <dgm:t>
        <a:bodyPr/>
        <a:lstStyle/>
        <a:p>
          <a:endParaRPr lang="de-DE"/>
        </a:p>
      </dgm:t>
    </dgm:pt>
    <dgm:pt modelId="{AF59A758-541E-426B-8E81-B8B3E14B33A7}">
      <dgm:prSet phldrT="[Text]"/>
      <dgm:spPr/>
      <dgm:t>
        <a:bodyPr/>
        <a:lstStyle/>
        <a:p>
          <a:r>
            <a:rPr lang="de-DE" dirty="0" err="1"/>
            <a:t>Comportamento</a:t>
          </a:r>
          <a:endParaRPr lang="de-DE" dirty="0"/>
        </a:p>
      </dgm:t>
    </dgm:pt>
    <dgm:pt modelId="{DF18F947-DEC7-474C-AE1C-CEEBE49888DC}" type="parTrans" cxnId="{C2B0494F-AF20-49FD-B7D7-11164C006ECC}">
      <dgm:prSet/>
      <dgm:spPr/>
      <dgm:t>
        <a:bodyPr/>
        <a:lstStyle/>
        <a:p>
          <a:endParaRPr lang="de-DE"/>
        </a:p>
      </dgm:t>
    </dgm:pt>
    <dgm:pt modelId="{8ADEFA33-D30F-49BB-89A3-2BF6F89D47D6}" type="sibTrans" cxnId="{C2B0494F-AF20-49FD-B7D7-11164C006ECC}">
      <dgm:prSet/>
      <dgm:spPr/>
      <dgm:t>
        <a:bodyPr/>
        <a:lstStyle/>
        <a:p>
          <a:endParaRPr lang="de-DE"/>
        </a:p>
      </dgm:t>
    </dgm:pt>
    <dgm:pt modelId="{A07DE839-5CE8-4E0A-B5EF-E77F50C67E63}">
      <dgm:prSet/>
      <dgm:spPr/>
      <dgm:t>
        <a:bodyPr/>
        <a:lstStyle/>
        <a:p>
          <a:r>
            <a:rPr lang="de-DE" dirty="0"/>
            <a:t>Abitudine</a:t>
          </a:r>
        </a:p>
      </dgm:t>
    </dgm:pt>
    <dgm:pt modelId="{8D738F0B-E723-4436-A0BF-F09A7F56206F}" type="parTrans" cxnId="{1BCC206A-85F6-4C77-8C33-2D99FB9AA34C}">
      <dgm:prSet/>
      <dgm:spPr/>
      <dgm:t>
        <a:bodyPr/>
        <a:lstStyle/>
        <a:p>
          <a:endParaRPr lang="de-DE"/>
        </a:p>
      </dgm:t>
    </dgm:pt>
    <dgm:pt modelId="{D3BA95EF-002A-4183-816E-25AFB3806122}" type="sibTrans" cxnId="{1BCC206A-85F6-4C77-8C33-2D99FB9AA34C}">
      <dgm:prSet/>
      <dgm:spPr/>
      <dgm:t>
        <a:bodyPr/>
        <a:lstStyle/>
        <a:p>
          <a:endParaRPr lang="de-DE"/>
        </a:p>
      </dgm:t>
    </dgm:pt>
    <dgm:pt modelId="{4364E435-C34A-45AA-8789-F72F6571B6E2}" type="pres">
      <dgm:prSet presAssocID="{271CBBDE-F99F-43D9-8449-73A8B1C91717}" presName="Name0" presStyleCnt="0">
        <dgm:presLayoutVars>
          <dgm:dir/>
          <dgm:resizeHandles val="exact"/>
        </dgm:presLayoutVars>
      </dgm:prSet>
      <dgm:spPr/>
    </dgm:pt>
    <dgm:pt modelId="{646DB97B-E498-409C-AFCC-CAAB27BD19C8}" type="pres">
      <dgm:prSet presAssocID="{D71404F3-B336-4FC1-867D-A62A36F863FE}" presName="node" presStyleLbl="node1" presStyleIdx="0" presStyleCnt="4">
        <dgm:presLayoutVars>
          <dgm:bulletEnabled val="1"/>
        </dgm:presLayoutVars>
      </dgm:prSet>
      <dgm:spPr/>
    </dgm:pt>
    <dgm:pt modelId="{B8B44662-230D-4A96-9F66-BACD4097B651}" type="pres">
      <dgm:prSet presAssocID="{F704E922-8D23-4671-99F2-D9E1FA73547B}" presName="sibTrans" presStyleLbl="sibTrans2D1" presStyleIdx="0" presStyleCnt="3"/>
      <dgm:spPr/>
    </dgm:pt>
    <dgm:pt modelId="{6B24FEC3-BFD0-44C7-AB7C-1CDFB502E6D8}" type="pres">
      <dgm:prSet presAssocID="{F704E922-8D23-4671-99F2-D9E1FA73547B}" presName="connectorText" presStyleLbl="sibTrans2D1" presStyleIdx="0" presStyleCnt="3"/>
      <dgm:spPr/>
    </dgm:pt>
    <dgm:pt modelId="{7A0D681C-F985-4788-BFCC-1570093EBCDF}" type="pres">
      <dgm:prSet presAssocID="{0A783234-D1CF-446E-9DC5-F5BBAD7F15B5}" presName="node" presStyleLbl="node1" presStyleIdx="1" presStyleCnt="4">
        <dgm:presLayoutVars>
          <dgm:bulletEnabled val="1"/>
        </dgm:presLayoutVars>
      </dgm:prSet>
      <dgm:spPr/>
    </dgm:pt>
    <dgm:pt modelId="{49A80D76-A1B8-4CBA-BF34-4BD6D0873714}" type="pres">
      <dgm:prSet presAssocID="{3C75CE10-B0C6-4949-B843-37F0D345BC6B}" presName="sibTrans" presStyleLbl="sibTrans2D1" presStyleIdx="1" presStyleCnt="3"/>
      <dgm:spPr/>
    </dgm:pt>
    <dgm:pt modelId="{95C844B4-CCC5-4DFF-B3A6-06CBA22C4021}" type="pres">
      <dgm:prSet presAssocID="{3C75CE10-B0C6-4949-B843-37F0D345BC6B}" presName="connectorText" presStyleLbl="sibTrans2D1" presStyleIdx="1" presStyleCnt="3"/>
      <dgm:spPr/>
    </dgm:pt>
    <dgm:pt modelId="{7E557506-D4B6-4A08-B99D-93EB2617E0EC}" type="pres">
      <dgm:prSet presAssocID="{AF59A758-541E-426B-8E81-B8B3E14B33A7}" presName="node" presStyleLbl="node1" presStyleIdx="2" presStyleCnt="4">
        <dgm:presLayoutVars>
          <dgm:bulletEnabled val="1"/>
        </dgm:presLayoutVars>
      </dgm:prSet>
      <dgm:spPr/>
    </dgm:pt>
    <dgm:pt modelId="{670F50B2-78B0-4E56-8BF3-431AA8733231}" type="pres">
      <dgm:prSet presAssocID="{8ADEFA33-D30F-49BB-89A3-2BF6F89D47D6}" presName="sibTrans" presStyleLbl="sibTrans2D1" presStyleIdx="2" presStyleCnt="3"/>
      <dgm:spPr/>
    </dgm:pt>
    <dgm:pt modelId="{793A8C51-EF2A-4F57-AF9A-E8751635A192}" type="pres">
      <dgm:prSet presAssocID="{8ADEFA33-D30F-49BB-89A3-2BF6F89D47D6}" presName="connectorText" presStyleLbl="sibTrans2D1" presStyleIdx="2" presStyleCnt="3"/>
      <dgm:spPr/>
    </dgm:pt>
    <dgm:pt modelId="{38488D8B-1680-4945-8379-8023C674C203}" type="pres">
      <dgm:prSet presAssocID="{A07DE839-5CE8-4E0A-B5EF-E77F50C67E63}" presName="node" presStyleLbl="node1" presStyleIdx="3" presStyleCnt="4">
        <dgm:presLayoutVars>
          <dgm:bulletEnabled val="1"/>
        </dgm:presLayoutVars>
      </dgm:prSet>
      <dgm:spPr/>
    </dgm:pt>
  </dgm:ptLst>
  <dgm:cxnLst>
    <dgm:cxn modelId="{A305D901-7CA3-4438-9EBE-7E8CD00414AC}" type="presOf" srcId="{F704E922-8D23-4671-99F2-D9E1FA73547B}" destId="{B8B44662-230D-4A96-9F66-BACD4097B651}" srcOrd="0" destOrd="0" presId="urn:microsoft.com/office/officeart/2005/8/layout/process1"/>
    <dgm:cxn modelId="{8BA20E02-7453-48E9-9C76-87110175F21E}" type="presOf" srcId="{D71404F3-B336-4FC1-867D-A62A36F863FE}" destId="{646DB97B-E498-409C-AFCC-CAAB27BD19C8}" srcOrd="0" destOrd="0" presId="urn:microsoft.com/office/officeart/2005/8/layout/process1"/>
    <dgm:cxn modelId="{3CCCA104-BB8E-48EF-B361-39EF552F45A5}" type="presOf" srcId="{271CBBDE-F99F-43D9-8449-73A8B1C91717}" destId="{4364E435-C34A-45AA-8789-F72F6571B6E2}" srcOrd="0" destOrd="0" presId="urn:microsoft.com/office/officeart/2005/8/layout/process1"/>
    <dgm:cxn modelId="{0D2A5940-2F81-475E-8599-912C8AD85009}" srcId="{271CBBDE-F99F-43D9-8449-73A8B1C91717}" destId="{0A783234-D1CF-446E-9DC5-F5BBAD7F15B5}" srcOrd="1" destOrd="0" parTransId="{9BB7EFBC-4198-4036-ACEF-649DDE0F5B5E}" sibTransId="{3C75CE10-B0C6-4949-B843-37F0D345BC6B}"/>
    <dgm:cxn modelId="{FF9B4B5D-4AEE-4958-9CAB-56A469249F72}" srcId="{271CBBDE-F99F-43D9-8449-73A8B1C91717}" destId="{D71404F3-B336-4FC1-867D-A62A36F863FE}" srcOrd="0" destOrd="0" parTransId="{85EDD14F-A8BA-461F-9F8C-A4AF77F618DF}" sibTransId="{F704E922-8D23-4671-99F2-D9E1FA73547B}"/>
    <dgm:cxn modelId="{6BC3F967-5560-4512-ACB1-45A9BC8C88EA}" type="presOf" srcId="{0A783234-D1CF-446E-9DC5-F5BBAD7F15B5}" destId="{7A0D681C-F985-4788-BFCC-1570093EBCDF}" srcOrd="0" destOrd="0" presId="urn:microsoft.com/office/officeart/2005/8/layout/process1"/>
    <dgm:cxn modelId="{1BCC206A-85F6-4C77-8C33-2D99FB9AA34C}" srcId="{271CBBDE-F99F-43D9-8449-73A8B1C91717}" destId="{A07DE839-5CE8-4E0A-B5EF-E77F50C67E63}" srcOrd="3" destOrd="0" parTransId="{8D738F0B-E723-4436-A0BF-F09A7F56206F}" sibTransId="{D3BA95EF-002A-4183-816E-25AFB3806122}"/>
    <dgm:cxn modelId="{C2B0494F-AF20-49FD-B7D7-11164C006ECC}" srcId="{271CBBDE-F99F-43D9-8449-73A8B1C91717}" destId="{AF59A758-541E-426B-8E81-B8B3E14B33A7}" srcOrd="2" destOrd="0" parTransId="{DF18F947-DEC7-474C-AE1C-CEEBE49888DC}" sibTransId="{8ADEFA33-D30F-49BB-89A3-2BF6F89D47D6}"/>
    <dgm:cxn modelId="{65D9C972-A0E4-47A0-84C0-1D95AFD271BB}" type="presOf" srcId="{3C75CE10-B0C6-4949-B843-37F0D345BC6B}" destId="{49A80D76-A1B8-4CBA-BF34-4BD6D0873714}" srcOrd="0" destOrd="0" presId="urn:microsoft.com/office/officeart/2005/8/layout/process1"/>
    <dgm:cxn modelId="{AA34EA7C-5F44-44AF-8DD4-9993B712D129}" type="presOf" srcId="{8ADEFA33-D30F-49BB-89A3-2BF6F89D47D6}" destId="{670F50B2-78B0-4E56-8BF3-431AA8733231}" srcOrd="0" destOrd="0" presId="urn:microsoft.com/office/officeart/2005/8/layout/process1"/>
    <dgm:cxn modelId="{9CE5A687-1ADB-46BB-87A2-634AF12339C4}" type="presOf" srcId="{3C75CE10-B0C6-4949-B843-37F0D345BC6B}" destId="{95C844B4-CCC5-4DFF-B3A6-06CBA22C4021}" srcOrd="1" destOrd="0" presId="urn:microsoft.com/office/officeart/2005/8/layout/process1"/>
    <dgm:cxn modelId="{7E69F187-B458-4723-9EFD-DB9C290DA1DA}" type="presOf" srcId="{8ADEFA33-D30F-49BB-89A3-2BF6F89D47D6}" destId="{793A8C51-EF2A-4F57-AF9A-E8751635A192}" srcOrd="1" destOrd="0" presId="urn:microsoft.com/office/officeart/2005/8/layout/process1"/>
    <dgm:cxn modelId="{A5454FAE-F555-4AD3-834A-E7AE81311616}" type="presOf" srcId="{AF59A758-541E-426B-8E81-B8B3E14B33A7}" destId="{7E557506-D4B6-4A08-B99D-93EB2617E0EC}" srcOrd="0" destOrd="0" presId="urn:microsoft.com/office/officeart/2005/8/layout/process1"/>
    <dgm:cxn modelId="{6854F1EC-D522-4D73-AD0F-419F25FCE2A6}" type="presOf" srcId="{F704E922-8D23-4671-99F2-D9E1FA73547B}" destId="{6B24FEC3-BFD0-44C7-AB7C-1CDFB502E6D8}" srcOrd="1" destOrd="0" presId="urn:microsoft.com/office/officeart/2005/8/layout/process1"/>
    <dgm:cxn modelId="{1A7631F7-2C09-43E5-A373-59EC6959556E}" type="presOf" srcId="{A07DE839-5CE8-4E0A-B5EF-E77F50C67E63}" destId="{38488D8B-1680-4945-8379-8023C674C203}" srcOrd="0" destOrd="0" presId="urn:microsoft.com/office/officeart/2005/8/layout/process1"/>
    <dgm:cxn modelId="{79A76C92-C8AE-42D3-9C9C-C7B49F5AA62D}" type="presParOf" srcId="{4364E435-C34A-45AA-8789-F72F6571B6E2}" destId="{646DB97B-E498-409C-AFCC-CAAB27BD19C8}" srcOrd="0" destOrd="0" presId="urn:microsoft.com/office/officeart/2005/8/layout/process1"/>
    <dgm:cxn modelId="{AEB5B02B-50DA-49D6-AB2E-304F30323C30}" type="presParOf" srcId="{4364E435-C34A-45AA-8789-F72F6571B6E2}" destId="{B8B44662-230D-4A96-9F66-BACD4097B651}" srcOrd="1" destOrd="0" presId="urn:microsoft.com/office/officeart/2005/8/layout/process1"/>
    <dgm:cxn modelId="{33EA3737-AD5F-4186-B567-A996AD189431}" type="presParOf" srcId="{B8B44662-230D-4A96-9F66-BACD4097B651}" destId="{6B24FEC3-BFD0-44C7-AB7C-1CDFB502E6D8}" srcOrd="0" destOrd="0" presId="urn:microsoft.com/office/officeart/2005/8/layout/process1"/>
    <dgm:cxn modelId="{85B82A92-D35E-448A-8C6D-4FD3212B816A}" type="presParOf" srcId="{4364E435-C34A-45AA-8789-F72F6571B6E2}" destId="{7A0D681C-F985-4788-BFCC-1570093EBCDF}" srcOrd="2" destOrd="0" presId="urn:microsoft.com/office/officeart/2005/8/layout/process1"/>
    <dgm:cxn modelId="{1737CFC0-AA02-4228-818A-249D15C3DA6A}" type="presParOf" srcId="{4364E435-C34A-45AA-8789-F72F6571B6E2}" destId="{49A80D76-A1B8-4CBA-BF34-4BD6D0873714}" srcOrd="3" destOrd="0" presId="urn:microsoft.com/office/officeart/2005/8/layout/process1"/>
    <dgm:cxn modelId="{74FF6C0D-3A19-4DB6-B606-AD077B308904}" type="presParOf" srcId="{49A80D76-A1B8-4CBA-BF34-4BD6D0873714}" destId="{95C844B4-CCC5-4DFF-B3A6-06CBA22C4021}" srcOrd="0" destOrd="0" presId="urn:microsoft.com/office/officeart/2005/8/layout/process1"/>
    <dgm:cxn modelId="{7D86A89B-145D-4511-B113-8E2ABE683116}" type="presParOf" srcId="{4364E435-C34A-45AA-8789-F72F6571B6E2}" destId="{7E557506-D4B6-4A08-B99D-93EB2617E0EC}" srcOrd="4" destOrd="0" presId="urn:microsoft.com/office/officeart/2005/8/layout/process1"/>
    <dgm:cxn modelId="{85FE6AFC-C508-40E9-834B-8C6B0BC7899D}" type="presParOf" srcId="{4364E435-C34A-45AA-8789-F72F6571B6E2}" destId="{670F50B2-78B0-4E56-8BF3-431AA8733231}" srcOrd="5" destOrd="0" presId="urn:microsoft.com/office/officeart/2005/8/layout/process1"/>
    <dgm:cxn modelId="{A0815DB8-5F74-4227-A7A6-8E0DC4CCA12A}" type="presParOf" srcId="{670F50B2-78B0-4E56-8BF3-431AA8733231}" destId="{793A8C51-EF2A-4F57-AF9A-E8751635A192}" srcOrd="0" destOrd="0" presId="urn:microsoft.com/office/officeart/2005/8/layout/process1"/>
    <dgm:cxn modelId="{663C69DB-1701-4ED2-AE30-1B13E20361C6}" type="presParOf" srcId="{4364E435-C34A-45AA-8789-F72F6571B6E2}" destId="{38488D8B-1680-4945-8379-8023C674C20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D55DB-4FC5-BF40-AFA8-6DEE013F7680}">
      <dsp:nvSpPr>
        <dsp:cNvPr id="0" name=""/>
        <dsp:cNvSpPr/>
      </dsp:nvSpPr>
      <dsp:spPr>
        <a:xfrm>
          <a:off x="0" y="0"/>
          <a:ext cx="6603508"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Shallow Graphemic Task</a:t>
          </a:r>
        </a:p>
        <a:p>
          <a:pPr marL="114300" lvl="1" indent="-114300" algn="l" defTabSz="533400">
            <a:lnSpc>
              <a:spcPct val="90000"/>
            </a:lnSpc>
            <a:spcBef>
              <a:spcPct val="0"/>
            </a:spcBef>
            <a:spcAft>
              <a:spcPct val="15000"/>
            </a:spcAft>
            <a:buChar char="•"/>
          </a:pPr>
          <a:r>
            <a:rPr lang="en-US" sz="1200" kern="1200" dirty="0"/>
            <a:t>Decide whether each word is in upper- or lower-case letters</a:t>
          </a:r>
        </a:p>
      </dsp:txBody>
      <dsp:txXfrm>
        <a:off x="30643" y="30643"/>
        <a:ext cx="5474545" cy="984943"/>
      </dsp:txXfrm>
    </dsp:sp>
    <dsp:sp modelId="{B752BAD3-F53E-8840-8B2C-89B367D608E3}">
      <dsp:nvSpPr>
        <dsp:cNvPr id="0" name=""/>
        <dsp:cNvSpPr/>
      </dsp:nvSpPr>
      <dsp:spPr>
        <a:xfrm>
          <a:off x="232874" y="1220601"/>
          <a:ext cx="7303084"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Intermediate Phonemic Task</a:t>
          </a:r>
        </a:p>
        <a:p>
          <a:pPr marL="114300" lvl="1" indent="-114300" algn="l" defTabSz="533400">
            <a:lnSpc>
              <a:spcPct val="90000"/>
            </a:lnSpc>
            <a:spcBef>
              <a:spcPct val="0"/>
            </a:spcBef>
            <a:spcAft>
              <a:spcPct val="15000"/>
            </a:spcAft>
            <a:buChar char="•"/>
          </a:pPr>
          <a:r>
            <a:rPr lang="en-US" sz="1200" kern="1200" dirty="0"/>
            <a:t>Decide whether each word rhymes with a target word</a:t>
          </a:r>
        </a:p>
      </dsp:txBody>
      <dsp:txXfrm>
        <a:off x="263517" y="1251244"/>
        <a:ext cx="5845315" cy="984943"/>
      </dsp:txXfrm>
    </dsp:sp>
    <dsp:sp modelId="{EE3E82BE-39A9-6F4B-B92B-52B66512B47C}">
      <dsp:nvSpPr>
        <dsp:cNvPr id="0" name=""/>
        <dsp:cNvSpPr/>
      </dsp:nvSpPr>
      <dsp:spPr>
        <a:xfrm>
          <a:off x="1165325" y="2441202"/>
          <a:ext cx="6603508"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Deep Semantic Task</a:t>
          </a:r>
        </a:p>
        <a:p>
          <a:pPr marL="114300" lvl="1" indent="-114300" algn="l" defTabSz="533400">
            <a:lnSpc>
              <a:spcPct val="90000"/>
            </a:lnSpc>
            <a:spcBef>
              <a:spcPct val="0"/>
            </a:spcBef>
            <a:spcAft>
              <a:spcPct val="15000"/>
            </a:spcAft>
            <a:buChar char="•"/>
          </a:pPr>
          <a:r>
            <a:rPr lang="en-US" sz="1200" kern="1200" dirty="0"/>
            <a:t>Decide whether each word fits a sentence containing a blank</a:t>
          </a:r>
        </a:p>
      </dsp:txBody>
      <dsp:txXfrm>
        <a:off x="1195968" y="2471845"/>
        <a:ext cx="5279511" cy="984943"/>
      </dsp:txXfrm>
    </dsp:sp>
    <dsp:sp modelId="{775266C3-0C78-CB45-AA9B-BA58056265C2}">
      <dsp:nvSpPr>
        <dsp:cNvPr id="0" name=""/>
        <dsp:cNvSpPr/>
      </dsp:nvSpPr>
      <dsp:spPr>
        <a:xfrm>
          <a:off x="6321676" y="620175"/>
          <a:ext cx="680049" cy="680049"/>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6474687" y="620175"/>
        <a:ext cx="374027" cy="511737"/>
      </dsp:txXfrm>
    </dsp:sp>
    <dsp:sp modelId="{478F3A59-215D-1F41-97E5-39FCCA3A097D}">
      <dsp:nvSpPr>
        <dsp:cNvPr id="0" name=""/>
        <dsp:cNvSpPr/>
      </dsp:nvSpPr>
      <dsp:spPr>
        <a:xfrm>
          <a:off x="6968208" y="1849531"/>
          <a:ext cx="680049" cy="680049"/>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7121219" y="1849531"/>
        <a:ext cx="374027" cy="511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AB92F-E512-458D-AA1D-3B61AE63A23C}">
      <dsp:nvSpPr>
        <dsp:cNvPr id="0" name=""/>
        <dsp:cNvSpPr/>
      </dsp:nvSpPr>
      <dsp:spPr>
        <a:xfrm>
          <a:off x="4313" y="976161"/>
          <a:ext cx="2335202" cy="326928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1: Social diagnosis.</a:t>
          </a:r>
        </a:p>
      </dsp:txBody>
      <dsp:txXfrm>
        <a:off x="4313" y="2218488"/>
        <a:ext cx="2335202" cy="1961570"/>
      </dsp:txXfrm>
    </dsp:sp>
    <dsp:sp modelId="{D8AF6E51-C564-445F-918E-29611F3C5C19}">
      <dsp:nvSpPr>
        <dsp:cNvPr id="0" name=""/>
        <dsp:cNvSpPr/>
      </dsp:nvSpPr>
      <dsp:spPr>
        <a:xfrm>
          <a:off x="681521" y="1303089"/>
          <a:ext cx="980785" cy="9807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825154" y="1446722"/>
        <a:ext cx="693519" cy="693519"/>
      </dsp:txXfrm>
    </dsp:sp>
    <dsp:sp modelId="{D069ABF7-62A4-4C04-A572-F56C232EE15A}">
      <dsp:nvSpPr>
        <dsp:cNvPr id="0" name=""/>
        <dsp:cNvSpPr/>
      </dsp:nvSpPr>
      <dsp:spPr>
        <a:xfrm>
          <a:off x="4313" y="4245372"/>
          <a:ext cx="2335202" cy="72"/>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98C2A-4ED7-4678-801B-7FA406BABB5E}">
      <dsp:nvSpPr>
        <dsp:cNvPr id="0" name=""/>
        <dsp:cNvSpPr/>
      </dsp:nvSpPr>
      <dsp:spPr>
        <a:xfrm>
          <a:off x="2573035" y="976161"/>
          <a:ext cx="2335202" cy="3269283"/>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2: Epidemiological diagnosis.</a:t>
          </a:r>
        </a:p>
      </dsp:txBody>
      <dsp:txXfrm>
        <a:off x="2573035" y="2218488"/>
        <a:ext cx="2335202" cy="1961570"/>
      </dsp:txXfrm>
    </dsp:sp>
    <dsp:sp modelId="{C16C06FD-3063-405C-8079-584C0265CAED}">
      <dsp:nvSpPr>
        <dsp:cNvPr id="0" name=""/>
        <dsp:cNvSpPr/>
      </dsp:nvSpPr>
      <dsp:spPr>
        <a:xfrm>
          <a:off x="3250244" y="1303089"/>
          <a:ext cx="980785" cy="980785"/>
        </a:xfrm>
        <a:prstGeom prst="ellips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3393877" y="1446722"/>
        <a:ext cx="693519" cy="693519"/>
      </dsp:txXfrm>
    </dsp:sp>
    <dsp:sp modelId="{292C6E61-9C2E-4534-9E10-380BA434120F}">
      <dsp:nvSpPr>
        <dsp:cNvPr id="0" name=""/>
        <dsp:cNvSpPr/>
      </dsp:nvSpPr>
      <dsp:spPr>
        <a:xfrm>
          <a:off x="2573035" y="4245372"/>
          <a:ext cx="2335202" cy="7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07887-B7BC-4BEC-9DDE-836758B43DC0}">
      <dsp:nvSpPr>
        <dsp:cNvPr id="0" name=""/>
        <dsp:cNvSpPr/>
      </dsp:nvSpPr>
      <dsp:spPr>
        <a:xfrm>
          <a:off x="5141758" y="976161"/>
          <a:ext cx="2335202" cy="3269283"/>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3: Behavioral and environmental diagnosis.</a:t>
          </a:r>
        </a:p>
      </dsp:txBody>
      <dsp:txXfrm>
        <a:off x="5141758" y="2218488"/>
        <a:ext cx="2335202" cy="1961570"/>
      </dsp:txXfrm>
    </dsp:sp>
    <dsp:sp modelId="{A9EB9A6B-5F5E-4932-96FD-1E5E5F7F371E}">
      <dsp:nvSpPr>
        <dsp:cNvPr id="0" name=""/>
        <dsp:cNvSpPr/>
      </dsp:nvSpPr>
      <dsp:spPr>
        <a:xfrm>
          <a:off x="5818967" y="1303089"/>
          <a:ext cx="980785" cy="980785"/>
        </a:xfrm>
        <a:prstGeom prst="ellips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p>
      </dsp:txBody>
      <dsp:txXfrm>
        <a:off x="5962600" y="1446722"/>
        <a:ext cx="693519" cy="693519"/>
      </dsp:txXfrm>
    </dsp:sp>
    <dsp:sp modelId="{C2C5AEF3-603B-4DD8-A098-DCE91D4BF235}">
      <dsp:nvSpPr>
        <dsp:cNvPr id="0" name=""/>
        <dsp:cNvSpPr/>
      </dsp:nvSpPr>
      <dsp:spPr>
        <a:xfrm>
          <a:off x="5141758" y="4245372"/>
          <a:ext cx="2335202" cy="72"/>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4FDFE-448E-42FD-8037-57FB22EB016D}">
      <dsp:nvSpPr>
        <dsp:cNvPr id="0" name=""/>
        <dsp:cNvSpPr/>
      </dsp:nvSpPr>
      <dsp:spPr>
        <a:xfrm>
          <a:off x="7710481" y="976161"/>
          <a:ext cx="2335202" cy="3269283"/>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dirty="0"/>
            <a:t>Phase 4: Educational and organizational diagnosis.</a:t>
          </a:r>
        </a:p>
      </dsp:txBody>
      <dsp:txXfrm>
        <a:off x="7710481" y="2218488"/>
        <a:ext cx="2335202" cy="1961570"/>
      </dsp:txXfrm>
    </dsp:sp>
    <dsp:sp modelId="{3E7FDE23-30E9-47AF-AF22-D416DE2E563B}">
      <dsp:nvSpPr>
        <dsp:cNvPr id="0" name=""/>
        <dsp:cNvSpPr/>
      </dsp:nvSpPr>
      <dsp:spPr>
        <a:xfrm>
          <a:off x="8387690" y="1303089"/>
          <a:ext cx="980785" cy="980785"/>
        </a:xfrm>
        <a:prstGeom prst="ellips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4</a:t>
          </a:r>
        </a:p>
      </dsp:txBody>
      <dsp:txXfrm>
        <a:off x="8531323" y="1446722"/>
        <a:ext cx="693519" cy="693519"/>
      </dsp:txXfrm>
    </dsp:sp>
    <dsp:sp modelId="{08B1E0F1-BA36-485D-8FB0-F31F511C6E68}">
      <dsp:nvSpPr>
        <dsp:cNvPr id="0" name=""/>
        <dsp:cNvSpPr/>
      </dsp:nvSpPr>
      <dsp:spPr>
        <a:xfrm>
          <a:off x="7710481" y="4245372"/>
          <a:ext cx="2335202" cy="72"/>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25393-3CD6-48F4-92F6-F8A84191F13C}">
      <dsp:nvSpPr>
        <dsp:cNvPr id="0" name=""/>
        <dsp:cNvSpPr/>
      </dsp:nvSpPr>
      <dsp:spPr>
        <a:xfrm>
          <a:off x="10279204" y="976161"/>
          <a:ext cx="2335202" cy="3269283"/>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1022350">
            <a:lnSpc>
              <a:spcPct val="90000"/>
            </a:lnSpc>
            <a:spcBef>
              <a:spcPct val="0"/>
            </a:spcBef>
            <a:spcAft>
              <a:spcPct val="35000"/>
            </a:spcAft>
            <a:buNone/>
          </a:pPr>
          <a:r>
            <a:rPr lang="en-US" sz="2300" kern="1200"/>
            <a:t>Phase 5: Administrative and policy diagnosis.</a:t>
          </a:r>
        </a:p>
      </dsp:txBody>
      <dsp:txXfrm>
        <a:off x="10279204" y="2218488"/>
        <a:ext cx="2335202" cy="1961570"/>
      </dsp:txXfrm>
    </dsp:sp>
    <dsp:sp modelId="{5AD2637C-85D8-4EFB-81F9-82E31C7DA2E1}">
      <dsp:nvSpPr>
        <dsp:cNvPr id="0" name=""/>
        <dsp:cNvSpPr/>
      </dsp:nvSpPr>
      <dsp:spPr>
        <a:xfrm>
          <a:off x="10956413" y="1303089"/>
          <a:ext cx="980785" cy="980785"/>
        </a:xfrm>
        <a:prstGeom prst="ellips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n-US" sz="4700" kern="1200"/>
            <a:t>5</a:t>
          </a:r>
        </a:p>
      </dsp:txBody>
      <dsp:txXfrm>
        <a:off x="11100046" y="1446722"/>
        <a:ext cx="693519" cy="693519"/>
      </dsp:txXfrm>
    </dsp:sp>
    <dsp:sp modelId="{184B3CC1-7BB7-4308-8AD1-E8CC19B81266}">
      <dsp:nvSpPr>
        <dsp:cNvPr id="0" name=""/>
        <dsp:cNvSpPr/>
      </dsp:nvSpPr>
      <dsp:spPr>
        <a:xfrm>
          <a:off x="10279204" y="4245372"/>
          <a:ext cx="2335202"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FEEAC-645C-45FA-B380-0AA2E5C50725}">
      <dsp:nvSpPr>
        <dsp:cNvPr id="0" name=""/>
        <dsp:cNvSpPr/>
      </dsp:nvSpPr>
      <dsp:spPr>
        <a:xfrm>
          <a:off x="0" y="4282848"/>
          <a:ext cx="3154680" cy="93698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9</a:t>
          </a:r>
        </a:p>
      </dsp:txBody>
      <dsp:txXfrm>
        <a:off x="0" y="4282848"/>
        <a:ext cx="3154680" cy="936982"/>
      </dsp:txXfrm>
    </dsp:sp>
    <dsp:sp modelId="{F32DE9EA-4E64-4D25-9248-F153A809FF1A}">
      <dsp:nvSpPr>
        <dsp:cNvPr id="0" name=""/>
        <dsp:cNvSpPr/>
      </dsp:nvSpPr>
      <dsp:spPr>
        <a:xfrm>
          <a:off x="3154679" y="4282848"/>
          <a:ext cx="9464040" cy="93698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Outcome evaluation.</a:t>
          </a:r>
        </a:p>
      </dsp:txBody>
      <dsp:txXfrm>
        <a:off x="3154679" y="4282848"/>
        <a:ext cx="9464040" cy="936982"/>
      </dsp:txXfrm>
    </dsp:sp>
    <dsp:sp modelId="{11E4D1AA-9B54-474D-99DF-3C634AC4AB6D}">
      <dsp:nvSpPr>
        <dsp:cNvPr id="0" name=""/>
        <dsp:cNvSpPr/>
      </dsp:nvSpPr>
      <dsp:spPr>
        <a:xfrm rot="10800000">
          <a:off x="0" y="2855823"/>
          <a:ext cx="3154680" cy="1441079"/>
        </a:xfrm>
        <a:prstGeom prst="upArrowCallout">
          <a:avLst>
            <a:gd name="adj1" fmla="val 5000"/>
            <a:gd name="adj2" fmla="val 10000"/>
            <a:gd name="adj3" fmla="val 15000"/>
            <a:gd name="adj4" fmla="val 64977"/>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8</a:t>
          </a:r>
        </a:p>
      </dsp:txBody>
      <dsp:txXfrm rot="-10800000">
        <a:off x="0" y="2855823"/>
        <a:ext cx="3154680" cy="936701"/>
      </dsp:txXfrm>
    </dsp:sp>
    <dsp:sp modelId="{F7B94038-86A6-470E-9826-207B9A074809}">
      <dsp:nvSpPr>
        <dsp:cNvPr id="0" name=""/>
        <dsp:cNvSpPr/>
      </dsp:nvSpPr>
      <dsp:spPr>
        <a:xfrm>
          <a:off x="3154679" y="2855823"/>
          <a:ext cx="9464040" cy="936701"/>
        </a:xfrm>
        <a:prstGeom prst="rect">
          <a:avLst/>
        </a:prstGeom>
        <a:solidFill>
          <a:schemeClr val="accent2">
            <a:tint val="40000"/>
            <a:alpha val="90000"/>
            <a:hueOff val="-283075"/>
            <a:satOff val="-25115"/>
            <a:lumOff val="-256"/>
            <a:alphaOff val="0"/>
          </a:schemeClr>
        </a:solidFill>
        <a:ln w="6350" cap="flat" cmpd="sng" algn="ctr">
          <a:solidFill>
            <a:schemeClr val="accent2">
              <a:tint val="40000"/>
              <a:alpha val="90000"/>
              <a:hueOff val="-283075"/>
              <a:satOff val="-25115"/>
              <a:lumOff val="-25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Impact evaluation.</a:t>
          </a:r>
        </a:p>
      </dsp:txBody>
      <dsp:txXfrm>
        <a:off x="3154679" y="2855823"/>
        <a:ext cx="9464040" cy="936701"/>
      </dsp:txXfrm>
    </dsp:sp>
    <dsp:sp modelId="{2E73C1E6-CF3C-4C3A-88EC-B0BC230C772E}">
      <dsp:nvSpPr>
        <dsp:cNvPr id="0" name=""/>
        <dsp:cNvSpPr/>
      </dsp:nvSpPr>
      <dsp:spPr>
        <a:xfrm rot="10800000">
          <a:off x="0" y="1428799"/>
          <a:ext cx="3154680" cy="1441079"/>
        </a:xfrm>
        <a:prstGeom prst="upArrowCallout">
          <a:avLst>
            <a:gd name="adj1" fmla="val 5000"/>
            <a:gd name="adj2" fmla="val 10000"/>
            <a:gd name="adj3" fmla="val 15000"/>
            <a:gd name="adj4" fmla="val 64977"/>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7</a:t>
          </a:r>
        </a:p>
      </dsp:txBody>
      <dsp:txXfrm rot="-10800000">
        <a:off x="0" y="1428799"/>
        <a:ext cx="3154680" cy="936701"/>
      </dsp:txXfrm>
    </dsp:sp>
    <dsp:sp modelId="{B608EB9D-85FE-4C66-B78C-1DF5351E1069}">
      <dsp:nvSpPr>
        <dsp:cNvPr id="0" name=""/>
        <dsp:cNvSpPr/>
      </dsp:nvSpPr>
      <dsp:spPr>
        <a:xfrm>
          <a:off x="3154679" y="1428799"/>
          <a:ext cx="9464040" cy="936701"/>
        </a:xfrm>
        <a:prstGeom prst="rect">
          <a:avLst/>
        </a:prstGeom>
        <a:solidFill>
          <a:schemeClr val="accent2">
            <a:tint val="40000"/>
            <a:alpha val="90000"/>
            <a:hueOff val="-566151"/>
            <a:satOff val="-50231"/>
            <a:lumOff val="-513"/>
            <a:alphaOff val="0"/>
          </a:schemeClr>
        </a:solidFill>
        <a:ln w="6350" cap="flat" cmpd="sng" algn="ctr">
          <a:solidFill>
            <a:schemeClr val="accent2">
              <a:tint val="40000"/>
              <a:alpha val="90000"/>
              <a:hueOff val="-566151"/>
              <a:satOff val="-50231"/>
              <a:lumOff val="-51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Process evaluation.</a:t>
          </a:r>
        </a:p>
      </dsp:txBody>
      <dsp:txXfrm>
        <a:off x="3154679" y="1428799"/>
        <a:ext cx="9464040" cy="936701"/>
      </dsp:txXfrm>
    </dsp:sp>
    <dsp:sp modelId="{D7D58471-944D-4A6C-95E4-ADB5491ACB24}">
      <dsp:nvSpPr>
        <dsp:cNvPr id="0" name=""/>
        <dsp:cNvSpPr/>
      </dsp:nvSpPr>
      <dsp:spPr>
        <a:xfrm rot="10800000">
          <a:off x="0" y="1775"/>
          <a:ext cx="3154680" cy="1441079"/>
        </a:xfrm>
        <a:prstGeom prst="upArrowCallout">
          <a:avLst>
            <a:gd name="adj1" fmla="val 5000"/>
            <a:gd name="adj2" fmla="val 10000"/>
            <a:gd name="adj3" fmla="val 15000"/>
            <a:gd name="adj4" fmla="val 64977"/>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n-US" sz="3300" kern="1200"/>
            <a:t>Phase 6</a:t>
          </a:r>
        </a:p>
      </dsp:txBody>
      <dsp:txXfrm rot="-10800000">
        <a:off x="0" y="1775"/>
        <a:ext cx="3154680" cy="936701"/>
      </dsp:txXfrm>
    </dsp:sp>
    <dsp:sp modelId="{3E2844AB-185B-46B7-BF56-772925800F70}">
      <dsp:nvSpPr>
        <dsp:cNvPr id="0" name=""/>
        <dsp:cNvSpPr/>
      </dsp:nvSpPr>
      <dsp:spPr>
        <a:xfrm>
          <a:off x="3154679" y="1775"/>
          <a:ext cx="9464040" cy="936701"/>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n-US" sz="2300" kern="1200"/>
            <a:t>Implementation.</a:t>
          </a:r>
        </a:p>
      </dsp:txBody>
      <dsp:txXfrm>
        <a:off x="3154679" y="1775"/>
        <a:ext cx="9464040" cy="936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E235F-0FC8-48DE-AEF6-8789C88A4794}">
      <dsp:nvSpPr>
        <dsp:cNvPr id="0" name=""/>
        <dsp:cNvSpPr/>
      </dsp:nvSpPr>
      <dsp:spPr>
        <a:xfrm>
          <a:off x="2097677" y="3570"/>
          <a:ext cx="4011126" cy="2406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Since behavior change is by and large voluntary, Cybersecurity is more likely to be effective if it’s participatory.</a:t>
          </a:r>
        </a:p>
      </dsp:txBody>
      <dsp:txXfrm>
        <a:off x="2097677" y="3570"/>
        <a:ext cx="4011126" cy="2406675"/>
      </dsp:txXfrm>
    </dsp:sp>
    <dsp:sp modelId="{267F9551-4D6A-49ED-8A38-F49C6588D54C}">
      <dsp:nvSpPr>
        <dsp:cNvPr id="0" name=""/>
        <dsp:cNvSpPr/>
      </dsp:nvSpPr>
      <dsp:spPr>
        <a:xfrm>
          <a:off x="6509916" y="3570"/>
          <a:ext cx="4011126" cy="2406675"/>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CS issues must be looked at in the context of the community.</a:t>
          </a:r>
        </a:p>
      </dsp:txBody>
      <dsp:txXfrm>
        <a:off x="6509916" y="3570"/>
        <a:ext cx="4011126" cy="2406675"/>
      </dsp:txXfrm>
    </dsp:sp>
    <dsp:sp modelId="{7F393FF8-AEA2-41AE-B1A6-828AAEADEDAB}">
      <dsp:nvSpPr>
        <dsp:cNvPr id="0" name=""/>
        <dsp:cNvSpPr/>
      </dsp:nvSpPr>
      <dsp:spPr>
        <a:xfrm>
          <a:off x="2097677" y="2811359"/>
          <a:ext cx="4011126" cy="2406675"/>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CS are essentially business continuity issues.</a:t>
          </a:r>
        </a:p>
      </dsp:txBody>
      <dsp:txXfrm>
        <a:off x="2097677" y="2811359"/>
        <a:ext cx="4011126" cy="2406675"/>
      </dsp:txXfrm>
    </dsp:sp>
    <dsp:sp modelId="{07C1B96B-95CA-4C3C-A955-3A505FF545DF}">
      <dsp:nvSpPr>
        <dsp:cNvPr id="0" name=""/>
        <dsp:cNvSpPr/>
      </dsp:nvSpPr>
      <dsp:spPr>
        <a:xfrm>
          <a:off x="6509916" y="2811359"/>
          <a:ext cx="4011126" cy="2406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CS is a constellation of factors that add up build organizational resilience and personal development.</a:t>
          </a:r>
        </a:p>
      </dsp:txBody>
      <dsp:txXfrm>
        <a:off x="6509916" y="2811359"/>
        <a:ext cx="4011126" cy="2406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B97B-E498-409C-AFCC-CAAB27BD19C8}">
      <dsp:nvSpPr>
        <dsp:cNvPr id="0" name=""/>
        <dsp:cNvSpPr/>
      </dsp:nvSpPr>
      <dsp:spPr>
        <a:xfrm>
          <a:off x="2744"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Awareness</a:t>
          </a:r>
        </a:p>
      </dsp:txBody>
      <dsp:txXfrm>
        <a:off x="23835" y="508511"/>
        <a:ext cx="1157973" cy="677911"/>
      </dsp:txXfrm>
    </dsp:sp>
    <dsp:sp modelId="{B8B44662-230D-4A96-9F66-BACD4097B651}">
      <dsp:nvSpPr>
        <dsp:cNvPr id="0" name=""/>
        <dsp:cNvSpPr/>
      </dsp:nvSpPr>
      <dsp:spPr>
        <a:xfrm>
          <a:off x="1322916"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1322916" y="758175"/>
        <a:ext cx="178102" cy="178582"/>
      </dsp:txXfrm>
    </dsp:sp>
    <dsp:sp modelId="{7A0D681C-F985-4788-BFCC-1570093EBCDF}">
      <dsp:nvSpPr>
        <dsp:cNvPr id="0" name=""/>
        <dsp:cNvSpPr/>
      </dsp:nvSpPr>
      <dsp:spPr>
        <a:xfrm>
          <a:off x="1682962"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Intention</a:t>
          </a:r>
        </a:p>
      </dsp:txBody>
      <dsp:txXfrm>
        <a:off x="1704053" y="508511"/>
        <a:ext cx="1157973" cy="677911"/>
      </dsp:txXfrm>
    </dsp:sp>
    <dsp:sp modelId="{49A80D76-A1B8-4CBA-BF34-4BD6D0873714}">
      <dsp:nvSpPr>
        <dsp:cNvPr id="0" name=""/>
        <dsp:cNvSpPr/>
      </dsp:nvSpPr>
      <dsp:spPr>
        <a:xfrm>
          <a:off x="3003133"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3003133" y="758175"/>
        <a:ext cx="178102" cy="178582"/>
      </dsp:txXfrm>
    </dsp:sp>
    <dsp:sp modelId="{7E557506-D4B6-4A08-B99D-93EB2617E0EC}">
      <dsp:nvSpPr>
        <dsp:cNvPr id="0" name=""/>
        <dsp:cNvSpPr/>
      </dsp:nvSpPr>
      <dsp:spPr>
        <a:xfrm>
          <a:off x="3363180"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err="1"/>
            <a:t>Behavior</a:t>
          </a:r>
          <a:endParaRPr lang="de-DE" sz="1800" kern="1200" dirty="0"/>
        </a:p>
      </dsp:txBody>
      <dsp:txXfrm>
        <a:off x="3384271" y="508511"/>
        <a:ext cx="1157973" cy="677911"/>
      </dsp:txXfrm>
    </dsp:sp>
    <dsp:sp modelId="{670F50B2-78B0-4E56-8BF3-431AA8733231}">
      <dsp:nvSpPr>
        <dsp:cNvPr id="0" name=""/>
        <dsp:cNvSpPr/>
      </dsp:nvSpPr>
      <dsp:spPr>
        <a:xfrm>
          <a:off x="4683351"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de-DE" sz="1200" kern="1200"/>
        </a:p>
      </dsp:txBody>
      <dsp:txXfrm>
        <a:off x="4683351" y="758175"/>
        <a:ext cx="178102" cy="178582"/>
      </dsp:txXfrm>
    </dsp:sp>
    <dsp:sp modelId="{38488D8B-1680-4945-8379-8023C674C203}">
      <dsp:nvSpPr>
        <dsp:cNvPr id="0" name=""/>
        <dsp:cNvSpPr/>
      </dsp:nvSpPr>
      <dsp:spPr>
        <a:xfrm>
          <a:off x="5043398"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Habit</a:t>
          </a:r>
        </a:p>
      </dsp:txBody>
      <dsp:txXfrm>
        <a:off x="5064489" y="508511"/>
        <a:ext cx="1157973" cy="67791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zotero.org/google-docs/?gJiNxQ"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zotero.org/google-docs/?iflXxx" TargetMode="External"/><Relationship Id="rId5" Type="http://schemas.openxmlformats.org/officeDocument/2006/relationships/hyperlink" Target="https://www.zotero.org/google-docs/?zELnIt" TargetMode="External"/><Relationship Id="rId4" Type="http://schemas.openxmlformats.org/officeDocument/2006/relationships/hyperlink" Target="https://www.zotero.org/google-docs/?jTHhv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WarnockPro-Regular"/>
              </a:rPr>
              <a:t>La maggior parte dei partecipanti erano</a:t>
            </a:r>
          </a:p>
          <a:p>
            <a:pPr algn="l"/>
            <a:r>
              <a:rPr lang="en-GB" sz="1800" b="0" i="0" u="none" strike="noStrike" baseline="0" dirty="0">
                <a:latin typeface="WarnockPro-Regular"/>
              </a:rPr>
              <a:t>infermieri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64.250), seguiti da medici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36.029), operatori sanitari ausiliari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5068), dentisti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4139), professionisti sanitari non identificati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2247), paramedici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744), assistenti infermieristici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177) e patologi (</a:t>
            </a:r>
            <a:r>
              <a:rPr lang="en-GB" sz="1800" b="0" i="1" u="none" strike="noStrike" baseline="0" dirty="0">
                <a:latin typeface="WarnockPro-It"/>
              </a:rPr>
              <a:t>n </a:t>
            </a:r>
            <a:r>
              <a:rPr lang="en-GB" sz="1800" b="0" i="0" u="none" strike="noStrike" baseline="0" dirty="0">
                <a:latin typeface="MTSY"/>
              </a:rPr>
              <a:t>=</a:t>
            </a:r>
            <a:r>
              <a:rPr lang="en-GB" sz="1800" b="0" i="0" u="none" strike="noStrike" baseline="0" dirty="0">
                <a:latin typeface="WarnockPro-Regular"/>
              </a:rPr>
              <a:t> 37).</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070816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sz="1200" dirty="0">
                <a:latin typeface="+mj-lt"/>
                <a:ea typeface="ＭＳ Ｐゴシック" pitchFamily="-106" charset="-128"/>
              </a:rPr>
              <a:t>È corretto affermare che i processi di apprendimento hanno un impatto significativo sulla memoria a lungo termine</a:t>
            </a:r>
          </a:p>
          <a:p>
            <a:pPr eaLnBrk="1" hangingPunct="1"/>
            <a:r>
              <a:rPr lang="en-GB" sz="1200" dirty="0">
                <a:latin typeface="+mj-lt"/>
                <a:ea typeface="ＭＳ Ｐゴシック" pitchFamily="-106" charset="-128"/>
              </a:rPr>
              <a:t>Riconosciuto che percezione, attenzione e memoria sono strettamente interconnesse</a:t>
            </a:r>
          </a:p>
          <a:p>
            <a:pPr eaLnBrk="1" hangingPunct="1"/>
            <a:r>
              <a:rPr lang="en-GB" sz="1200" dirty="0">
                <a:latin typeface="+mj-lt"/>
                <a:ea typeface="ＭＳ Ｐゴシック" pitchFamily="-106" charset="-128"/>
              </a:rPr>
              <a:t>Aiutato a identificare l'elaborazione e la distintività dell'elaborazione</a:t>
            </a: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7175985"/>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945428"/>
      </p:ext>
    </p:extLst>
  </p:cSld>
  <p:clrMapOvr>
    <a:masterClrMapping/>
  </p:clrMapOvr>
</p:notes>
</file>

<file path=ppt/notesSlides/notesSlide13.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572B1A5-4710-1BDC-F538-BC7C2790A3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t>26</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06398AA4-4750-FAFF-CA78-57EC8E2B645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E743680-1341-6842-3EF9-7CF94B175A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b-NO" dirty="0"/>
              <a:t>Insieme interconnesso di competenze relative all'apprendimento e al pensiero, che include molte delle abilità necessarie per l'apprendimento attivo, </a:t>
            </a:r>
            <a:r>
              <a:rPr lang="en-US" altLang="nb-NO" dirty="0" err="1"/>
              <a:t>il pensiero</a:t>
            </a:r>
            <a:r>
              <a:rPr lang="en-US" altLang="nb-NO" dirty="0"/>
              <a:t> critico</a:t>
            </a:r>
            <a:r>
              <a:rPr lang="en-US" altLang="nb-NO" dirty="0" err="1"/>
              <a:t>, </a:t>
            </a:r>
            <a:r>
              <a:rPr lang="en-US" altLang="nb-NO" dirty="0"/>
              <a:t>il giudizio </a:t>
            </a:r>
            <a:r>
              <a:rPr lang="en-US" altLang="nb-NO" dirty="0" err="1"/>
              <a:t>riflessivo</a:t>
            </a:r>
            <a:r>
              <a:rPr lang="en-US" altLang="nb-NO" dirty="0"/>
              <a:t>, la risoluzione dei problemi e il processo decisionale.</a:t>
            </a:r>
          </a:p>
          <a:p>
            <a:pPr eaLnBrk="1" hangingPunct="1"/>
            <a:endParaRPr lang="nb-NO" altLang="nb-NO" dirty="0"/>
          </a:p>
        </p:txBody>
      </p:sp>
    </p:spTree>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31426"/>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altLang="nb-NO" sz="1200" dirty="0"/>
              <a:t>Processo in cui una persona ricerca attivamente relazioni e modelli per risolvere contraddizioni o dare coerenza a una serie di esperienze.</a:t>
            </a:r>
          </a:p>
          <a:p>
            <a:pPr eaLnBrk="1" hangingPunct="1">
              <a:lnSpc>
                <a:spcPct val="90000"/>
              </a:lnSpc>
              <a:defRPr/>
            </a:pPr>
            <a:r>
              <a:rPr lang="en-US" altLang="nb-NO" sz="1200" dirty="0"/>
              <a:t>Le contraddizioni portano a squilibrio, adattamento e assimilazione.</a:t>
            </a:r>
          </a:p>
          <a:p>
            <a:pPr eaLnBrk="1" hangingPunct="1">
              <a:lnSpc>
                <a:spcPct val="90000"/>
              </a:lnSpc>
              <a:defRPr/>
            </a:pPr>
            <a:r>
              <a:rPr lang="en-US" altLang="nb-NO" sz="1200" dirty="0"/>
              <a:t>L'autoregolazione inizia con l'esplorazione e progredisce attraverso l'invenzione e l'applicazione.</a:t>
            </a:r>
          </a:p>
          <a:p>
            <a:pPr eaLnBrk="1" hangingPunct="1">
              <a:lnSpc>
                <a:spcPct val="90000"/>
              </a:lnSpc>
              <a:defRPr/>
            </a:pPr>
            <a:r>
              <a:rPr lang="en-US" altLang="nb-NO" sz="1200" dirty="0"/>
              <a:t>Il lavoro di autoregolazione richiede agli studenti di identificare modelli, trarre conclusioni e fare confronti.</a:t>
            </a:r>
          </a:p>
          <a:p>
            <a:pPr eaLnBrk="1" hangingPunct="1">
              <a:lnSpc>
                <a:spcPct val="90000"/>
              </a:lnSpc>
              <a:defRPr/>
            </a:pPr>
            <a:r>
              <a:rPr lang="en-US" altLang="nb-NO" sz="1200" dirty="0"/>
              <a:t>L'autoregolazione è essenziale per aumentare sia la conoscenza dichiarativa che quella procedurale.</a:t>
            </a: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98795"/>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altLang="nb-NO" sz="1200" dirty="0"/>
              <a:t>Processo in cui una persona ricerca attivamente relazioni e modelli per risolvere contraddizioni o dare coerenza a una serie di esperienze.</a:t>
            </a:r>
          </a:p>
          <a:p>
            <a:pPr eaLnBrk="1" hangingPunct="1">
              <a:lnSpc>
                <a:spcPct val="90000"/>
              </a:lnSpc>
              <a:defRPr/>
            </a:pPr>
            <a:r>
              <a:rPr lang="en-US" altLang="nb-NO" sz="1200" dirty="0"/>
              <a:t>Le contraddizioni portano a squilibrio, adattamento e assimilazione.</a:t>
            </a:r>
          </a:p>
          <a:p>
            <a:pPr eaLnBrk="1" hangingPunct="1">
              <a:lnSpc>
                <a:spcPct val="90000"/>
              </a:lnSpc>
              <a:defRPr/>
            </a:pPr>
            <a:r>
              <a:rPr lang="en-US" altLang="nb-NO" sz="1200" dirty="0"/>
              <a:t>L'autoregolazione inizia con l'esplorazione e progredisce attraverso l'invenzione e l'applicazione.</a:t>
            </a:r>
          </a:p>
          <a:p>
            <a:pPr eaLnBrk="1" hangingPunct="1">
              <a:lnSpc>
                <a:spcPct val="90000"/>
              </a:lnSpc>
              <a:defRPr/>
            </a:pPr>
            <a:r>
              <a:rPr lang="en-US" altLang="nb-NO" sz="1200" dirty="0"/>
              <a:t>Il lavoro di autoregolazione richiede agli studenti di identificare modelli, trarre conclusioni e fare confronti.</a:t>
            </a:r>
          </a:p>
          <a:p>
            <a:pPr eaLnBrk="1" hangingPunct="1">
              <a:lnSpc>
                <a:spcPct val="90000"/>
              </a:lnSpc>
              <a:defRPr/>
            </a:pPr>
            <a:r>
              <a:rPr lang="en-US" altLang="nb-NO" sz="1200" dirty="0"/>
              <a:t>L'autoregolazione è essenziale per aumentare sia la conoscenza dichiarativa che quella procedurale.</a:t>
            </a: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89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7afaa372b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7afaa372b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24242"/>
              </a:buClr>
              <a:buSzPts val="1300"/>
              <a:buFont typeface="Nunito"/>
              <a:buChar char="●"/>
            </a:pPr>
            <a:r>
              <a:rPr lang="en-GB" sz="1300" dirty="0">
                <a:solidFill>
                  <a:srgbClr val="424242"/>
                </a:solidFill>
                <a:latin typeface="Nunito"/>
                <a:ea typeface="Nunito"/>
                <a:cs typeface="Nunito"/>
                <a:sym typeface="Nunito"/>
              </a:rPr>
              <a:t>Cosa c'entra questo con me?</a:t>
            </a:r>
            <a:endParaRPr sz="1300"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highlight>
                  <a:srgbClr val="FFFF00"/>
                </a:highlight>
                <a:latin typeface="Nunito"/>
                <a:ea typeface="Nunito"/>
                <a:cs typeface="Nunito"/>
                <a:sym typeface="Nunito"/>
              </a:rPr>
              <a:t>Chiunque può essere preso di mira (chi ha accesso ai dati/login)</a:t>
            </a:r>
            <a:endParaRPr dirty="0">
              <a:solidFill>
                <a:srgbClr val="424242"/>
              </a:solidFill>
              <a:highlight>
                <a:srgbClr val="FFFF00"/>
              </a:highlight>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highlight>
                  <a:srgbClr val="FFFF00"/>
                </a:highlight>
                <a:latin typeface="Nunito"/>
                <a:ea typeface="Nunito"/>
                <a:cs typeface="Nunito"/>
                <a:sym typeface="Nunito"/>
              </a:rPr>
              <a:t>Rischi e vulnerabilità</a:t>
            </a:r>
            <a:endParaRPr dirty="0">
              <a:solidFill>
                <a:srgbClr val="424242"/>
              </a:solidFill>
              <a:highlight>
                <a:srgbClr val="FFFF00"/>
              </a:highlight>
              <a:latin typeface="Nunito"/>
              <a:ea typeface="Nunito"/>
              <a:cs typeface="Nunito"/>
              <a:sym typeface="Nunito"/>
            </a:endParaRPr>
          </a:p>
          <a:p>
            <a:pPr marL="457200" lvl="0" indent="-311150" algn="l" rtl="0">
              <a:lnSpc>
                <a:spcPct val="115000"/>
              </a:lnSpc>
              <a:spcBef>
                <a:spcPts val="0"/>
              </a:spcBef>
              <a:spcAft>
                <a:spcPts val="0"/>
              </a:spcAft>
              <a:buClr>
                <a:srgbClr val="424242"/>
              </a:buClr>
              <a:buSzPts val="1300"/>
              <a:buFont typeface="Nunito"/>
              <a:buChar char="●"/>
            </a:pPr>
            <a:r>
              <a:rPr lang="en-GB" sz="1300" dirty="0">
                <a:solidFill>
                  <a:srgbClr val="424242"/>
                </a:solidFill>
                <a:latin typeface="Nunito"/>
                <a:ea typeface="Nunito"/>
                <a:cs typeface="Nunito"/>
                <a:sym typeface="Nunito"/>
              </a:rPr>
              <a:t>Come posso proteggermi?</a:t>
            </a:r>
            <a:endParaRPr sz="1300"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Mentalità </a:t>
            </a:r>
            <a:r>
              <a:rPr lang="en-GB" dirty="0" err="1">
                <a:solidFill>
                  <a:srgbClr val="424242"/>
                </a:solidFill>
                <a:latin typeface="Nunito"/>
                <a:ea typeface="Nunito"/>
                <a:cs typeface="Nunito"/>
                <a:sym typeface="Nunito"/>
              </a:rPr>
              <a:t>cybervigilante</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err="1">
                <a:solidFill>
                  <a:srgbClr val="424242"/>
                </a:solidFill>
                <a:latin typeface="Nunito"/>
                <a:ea typeface="Nunito"/>
                <a:cs typeface="Nunito"/>
                <a:sym typeface="Nunito"/>
              </a:rPr>
              <a:t>Cyberresilienza</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Fase 1 – Strategia: governance informatica, struttura e capacità di rilevamento per anticipare e affrontare eventi aziendali o informatici avversi.</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Fase 2 – Resistenza: </a:t>
            </a:r>
            <a:r>
              <a:rPr lang="en-GB" dirty="0">
                <a:solidFill>
                  <a:srgbClr val="424242"/>
                </a:solidFill>
                <a:latin typeface="Nunito"/>
                <a:ea typeface="Nunito"/>
                <a:cs typeface="Nunito"/>
                <a:sym typeface="Nunito"/>
              </a:rPr>
              <a:t>quadro </a:t>
            </a:r>
            <a:r>
              <a:rPr lang="en-GB" dirty="0" err="1">
                <a:solidFill>
                  <a:srgbClr val="424242"/>
                </a:solidFill>
                <a:latin typeface="Nunito"/>
                <a:ea typeface="Nunito"/>
                <a:cs typeface="Nunito"/>
                <a:sym typeface="Nunito"/>
              </a:rPr>
              <a:t>di difesa</a:t>
            </a:r>
            <a:r>
              <a:rPr lang="en-GB" dirty="0">
                <a:solidFill>
                  <a:srgbClr val="424242"/>
                </a:solidFill>
                <a:latin typeface="Nunito"/>
                <a:ea typeface="Nunito"/>
                <a:cs typeface="Nunito"/>
                <a:sym typeface="Nunito"/>
              </a:rPr>
              <a:t> informatica adattivo e orientato alla missione </a:t>
            </a:r>
            <a:r>
              <a:rPr lang="en-GB" dirty="0">
                <a:solidFill>
                  <a:srgbClr val="424242"/>
                </a:solidFill>
                <a:latin typeface="Nunito"/>
                <a:ea typeface="Nunito"/>
                <a:cs typeface="Nunito"/>
                <a:sym typeface="Nunito"/>
              </a:rPr>
              <a:t>in grado di resistere alle minacce all'azienda.</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Fase 3 – Difesa: difesa contro eventi informatici dirompenti basata su una solida immunità digitale autorigenerante e </a:t>
            </a:r>
            <a:r>
              <a:rPr lang="en-GB" dirty="0" err="1">
                <a:solidFill>
                  <a:srgbClr val="424242"/>
                </a:solidFill>
                <a:latin typeface="Nunito"/>
                <a:ea typeface="Nunito"/>
                <a:cs typeface="Nunito"/>
                <a:sym typeface="Nunito"/>
              </a:rPr>
              <a:t>una difesa</a:t>
            </a:r>
            <a:r>
              <a:rPr lang="en-GB" dirty="0">
                <a:solidFill>
                  <a:srgbClr val="424242"/>
                </a:solidFill>
                <a:latin typeface="Nunito"/>
                <a:ea typeface="Nunito"/>
                <a:cs typeface="Nunito"/>
                <a:sym typeface="Nunito"/>
              </a:rPr>
              <a:t> informatica attiva</a:t>
            </a:r>
            <a:r>
              <a:rPr lang="en-GB" dirty="0">
                <a:solidFill>
                  <a:srgbClr val="424242"/>
                </a:solidFill>
                <a:latin typeface="Nunito"/>
                <a:ea typeface="Nunito"/>
                <a:cs typeface="Nunito"/>
                <a:sym typeface="Nunito"/>
              </a:rPr>
              <a:t>.</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Fase 4 – Ispezionare: visibilità informatica in tempo reale sulle minacce in tempo reale, attraverso il rilevamento automatico, la ricerca automatizzata e la consapevolezza avanzata della situazione.</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Fase 5 – Osservare: affidarsi all'automazione, all'apprendimento automatico e al rilevamento adattivo delle minacce informatiche per affrontare le minacce future all'azienda.</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Fase 6 – Ripristino: capacità di ripristinare rapidamente le piattaforme digitali, adattarsi e ripristinare i sistemi mission-critical per evitare interruzioni dell'attività.</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Fase 7 - </a:t>
            </a:r>
            <a:r>
              <a:rPr lang="en-GB" dirty="0" err="1">
                <a:solidFill>
                  <a:srgbClr val="424242"/>
                </a:solidFill>
                <a:latin typeface="Nunito"/>
                <a:ea typeface="Nunito"/>
                <a:cs typeface="Nunito"/>
                <a:sym typeface="Nunito"/>
              </a:rPr>
              <a:t>Adattamento: </a:t>
            </a:r>
            <a:r>
              <a:rPr lang="en-GB" dirty="0">
                <a:solidFill>
                  <a:srgbClr val="424242"/>
                </a:solidFill>
                <a:latin typeface="Nunito"/>
                <a:ea typeface="Nunito"/>
                <a:cs typeface="Nunito"/>
                <a:sym typeface="Nunito"/>
              </a:rPr>
              <a:t>autovalutazione e misurazione </a:t>
            </a:r>
            <a:r>
              <a:rPr lang="en-GB" dirty="0" err="1">
                <a:solidFill>
                  <a:srgbClr val="424242"/>
                </a:solidFill>
                <a:latin typeface="Nunito"/>
                <a:ea typeface="Nunito"/>
                <a:cs typeface="Nunito"/>
                <a:sym typeface="Nunito"/>
              </a:rPr>
              <a:t>continua </a:t>
            </a:r>
            <a:r>
              <a:rPr lang="en-GB" dirty="0">
                <a:solidFill>
                  <a:srgbClr val="424242"/>
                </a:solidFill>
                <a:latin typeface="Nunito"/>
                <a:ea typeface="Nunito"/>
                <a:cs typeface="Nunito"/>
                <a:sym typeface="Nunito"/>
              </a:rPr>
              <a:t>delle prestazioni informatiche e miglioramento continuo a supporto dell'attività.</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Formazione continua sulla sicurezza informatica e sensibilizzazione come parte integrante di tutta la formazione sanitaria</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PBL</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Preparazione istituzionale (infrastruttura IT e personale con competenze CS)</a:t>
            </a:r>
            <a:endParaRPr dirty="0">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Segnaletica</a:t>
            </a:r>
            <a:endParaRPr dirty="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n-GB" dirty="0">
                <a:solidFill>
                  <a:srgbClr val="424242"/>
                </a:solidFill>
                <a:latin typeface="Nunito"/>
                <a:ea typeface="Nunito"/>
                <a:cs typeface="Nunito"/>
                <a:sym typeface="Nunito"/>
              </a:rPr>
              <a:t>Cultura positiva della sicurezza informatica: incoraggiare le persone a segnalare i sospetti e anche i propri errori. Accettazione dei falsi negativi/positivi.</a:t>
            </a:r>
          </a:p>
          <a:p>
            <a:pPr marL="914400" lvl="1" indent="-298450" algn="l" rtl="0">
              <a:lnSpc>
                <a:spcPct val="115000"/>
              </a:lnSpc>
              <a:spcBef>
                <a:spcPts val="0"/>
              </a:spcBef>
              <a:spcAft>
                <a:spcPts val="0"/>
              </a:spcAft>
              <a:buClr>
                <a:srgbClr val="424242"/>
              </a:buClr>
              <a:buSzPts val="1100"/>
              <a:buFont typeface="Nunito"/>
              <a:buChar char="○"/>
            </a:pPr>
            <a:endParaRPr dirty="0">
              <a:solidFill>
                <a:srgbClr val="424242"/>
              </a:solidFill>
              <a:latin typeface="Nunito"/>
              <a:ea typeface="Nunito"/>
              <a:cs typeface="Nunito"/>
              <a:sym typeface="Nunito"/>
            </a:endParaRPr>
          </a:p>
          <a:p>
            <a:pPr marL="0" lvl="0" indent="0" algn="l" rtl="0">
              <a:spcBef>
                <a:spcPts val="120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afaa37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afaa37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16408808c7a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g16408808c7a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Compito: Autonomia/competenza</a:t>
            </a:r>
            <a:endParaRPr b="0"/>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Ego: Relazioni sociali</a:t>
            </a:r>
            <a:endParaRPr b="0"/>
          </a:p>
        </p:txBody>
      </p:sp>
      <p:sp>
        <p:nvSpPr>
          <p:cNvPr id="1787" name="Google Shape;1787;g16408808c7a_1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800" b="0" i="0" u="none" strike="noStrike" kern="1200" cap="none" spc="0" normalizeH="0" baseline="0" noProof="0">
                <a:ln>
                  <a:noFill/>
                </a:ln>
                <a:solidFill>
                  <a:srgbClr val="000000"/>
                </a:solidFill>
                <a:effectLst/>
                <a:uLnTx/>
                <a:uFillTx/>
                <a:latin typeface="Arial"/>
                <a:ea typeface="+mn-ea"/>
                <a:cs typeface="+mn-cs"/>
              </a:rPr>
              <a:t>40</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1621d5f7089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1621d5f7089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Kim, J., &amp; Castelli, D. M. (2021). Effetti della gamification sul cambiamento comportamentale nell'istruzione: una meta-analisi. </a:t>
            </a:r>
            <a:r>
              <a:rPr lang="en-GB" i="1">
                <a:solidFill>
                  <a:schemeClr val="dk1"/>
                </a:solidFill>
              </a:rPr>
              <a:t>International Journal of Environmental Research and Public Health</a:t>
            </a:r>
            <a:r>
              <a:rPr lang="en-GB">
                <a:solidFill>
                  <a:schemeClr val="dk1"/>
                </a:solidFill>
              </a:rPr>
              <a:t>,</a:t>
            </a:r>
            <a:r>
              <a:rPr lang="en-GB" i="1">
                <a:solidFill>
                  <a:schemeClr val="dk1"/>
                </a:solidFill>
              </a:rPr>
              <a:t> 18</a:t>
            </a:r>
            <a:r>
              <a:rPr lang="en-GB">
                <a:solidFill>
                  <a:schemeClr val="dk1"/>
                </a:solidFill>
              </a:rPr>
              <a:t>(7), 3550.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a:solidFill>
                  <a:schemeClr val="dk1"/>
                </a:solidFill>
              </a:rPr>
              <a:t>Sailer, M., &amp; Homner, L. (2020). La gamification dell'apprendimento: una meta-analisi. </a:t>
            </a:r>
            <a:r>
              <a:rPr lang="en-GB" i="1">
                <a:solidFill>
                  <a:schemeClr val="dk1"/>
                </a:solidFill>
              </a:rPr>
              <a:t>Rivista di psicologia dell'educazione</a:t>
            </a:r>
            <a:r>
              <a:rPr lang="en-GB">
                <a:solidFill>
                  <a:schemeClr val="dk1"/>
                </a:solidFill>
              </a:rPr>
              <a:t>,</a:t>
            </a:r>
            <a:r>
              <a:rPr lang="en-GB" i="1">
                <a:solidFill>
                  <a:schemeClr val="dk1"/>
                </a:solidFill>
              </a:rPr>
              <a:t> 32</a:t>
            </a:r>
            <a:r>
              <a:rPr lang="en-GB">
                <a:solidFill>
                  <a:schemeClr val="dk1"/>
                </a:solidFill>
              </a:rPr>
              <a:t>(1), 77-112.</a:t>
            </a:r>
            <a:endParaRPr>
              <a:solidFill>
                <a:schemeClr val="dk1"/>
              </a:solidFill>
            </a:endParaRPr>
          </a:p>
          <a:p>
            <a:pPr marL="0" lvl="0" indent="0" algn="l" rtl="0">
              <a:lnSpc>
                <a:spcPct val="95000"/>
              </a:lnSpc>
              <a:spcBef>
                <a:spcPts val="1200"/>
              </a:spcBef>
              <a:spcAft>
                <a:spcPts val="0"/>
              </a:spcAft>
              <a:buClr>
                <a:schemeClr val="dk1"/>
              </a:buClr>
              <a:buSzPts val="605"/>
              <a:buFont typeface="Arial"/>
              <a:buNone/>
            </a:pPr>
            <a:r>
              <a:rPr lang="en-GB" sz="1400">
                <a:solidFill>
                  <a:srgbClr val="595959"/>
                </a:solidFill>
              </a:rPr>
              <a:t>I modelli a effetti casuali hanno mostrato effetti significativi ma modesti della gamification sulle capacità cognitive (g = 0,49, IC al 95% [0,30, 0,69], k = 19, N = 1686), motivazionali (g = 0,36, IC al 95% [0,18, 0,54], k = 16, N = 2246) e comportamentali (g = 0,25, IC al 95% [0,04, 0,46], k = 9, N = 951). Mentre l'effetto della gamification sui risultati cognitivi dell'apprendimento era stabile in un'analisi secondaria degli studi che impiegavano un elevato rigore metodologico, gli effetti sui risultati motivazionali e comportamentali erano meno stabili.</a:t>
            </a:r>
            <a:endParaRPr sz="1400">
              <a:solidFill>
                <a:srgbClr val="595959"/>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n-GB" sz="1800" b="0" i="0" u="none" strike="noStrike" dirty="0">
                <a:solidFill>
                  <a:srgbClr val="000000"/>
                </a:solidFill>
                <a:effectLst/>
                <a:latin typeface="Times New Roman" panose="02020603050405020304" pitchFamily="18" charset="0"/>
              </a:rPr>
              <a:t>La missione è quella di "stimolare, promuovere e coordinare una solida comunità che lavori insieme per promuovere un ecosistema integrato di istruzione, formazione e sviluppo della forza lavoro nel campo della sicurezza informatica".</a:t>
            </a:r>
            <a:endParaRPr lang="en-GB" b="0" dirty="0">
              <a:effectLst/>
            </a:endParaRPr>
          </a:p>
          <a:p>
            <a:pPr algn="just" rtl="0">
              <a:spcBef>
                <a:spcPts val="1200"/>
              </a:spcBef>
              <a:spcAft>
                <a:spcPts val="1200"/>
              </a:spcAft>
            </a:pPr>
            <a:r>
              <a:rPr lang="en-GB" sz="1800" b="0" i="0" u="none" strike="noStrike" dirty="0">
                <a:solidFill>
                  <a:srgbClr val="000000"/>
                </a:solidFill>
                <a:effectLst/>
                <a:latin typeface="Times New Roman" panose="02020603050405020304" pitchFamily="18" charset="0"/>
              </a:rPr>
              <a:t>Il quadro NICE è stato adattato per tenere conto delle peculiarità e delle esigenze dell'UE. Inoltre, come altri quadri, abbiamo osservato che il quadro NICE non è specifico per settore o dimensione dell'organizzazione, rendendolo quindi applicabile in modo trasversale. Data la sua natura completa, il quadro NICE può comunque fungere da quadro di riferimento per</a:t>
            </a:r>
            <a:endParaRPr lang="en-GB" b="0" dirty="0">
              <a:effectLst/>
            </a:endParaRPr>
          </a:p>
          <a:p>
            <a:br>
              <a:rPr lang="en-GB" dirty="0"/>
            </a:b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2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4bd1da572_1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4bd1da572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L'ECSF è il risultato di un lavoro congiunto dell'Agenzia dell'Unione europea per la sicurezza informatica (ENISA) </a:t>
            </a:r>
            <a:r>
              <a:rPr lang="en-GB" sz="1800" b="0" i="0" u="none" strike="noStrike" dirty="0">
                <a:solidFill>
                  <a:srgbClr val="000000"/>
                </a:solidFill>
                <a:effectLst/>
                <a:latin typeface="Times New Roman" panose="02020603050405020304" pitchFamily="18" charset="0"/>
                <a:hlinkClick r:id="rId3"/>
              </a:rPr>
              <a:t>[28] </a:t>
            </a:r>
            <a:r>
              <a:rPr lang="en-GB" sz="1800" b="0" i="0" u="none" strike="noStrike" dirty="0">
                <a:solidFill>
                  <a:srgbClr val="000000"/>
                </a:solidFill>
                <a:effectLst/>
                <a:latin typeface="Times New Roman" panose="02020603050405020304" pitchFamily="18" charset="0"/>
              </a:rPr>
              <a:t>con i membri del </a:t>
            </a:r>
            <a:r>
              <a:rPr lang="en-GB" sz="1800" b="0" i="0" u="none" strike="noStrike" dirty="0">
                <a:solidFill>
                  <a:srgbClr val="000000"/>
                </a:solidFill>
                <a:effectLst/>
                <a:latin typeface="Times New Roman" panose="02020603050405020304" pitchFamily="18" charset="0"/>
              </a:rPr>
              <a:t>gruppo di lavoro </a:t>
            </a:r>
            <a:r>
              <a:rPr lang="en-GB" sz="1800" b="0" i="0" u="none" strike="noStrike" dirty="0" err="1">
                <a:solidFill>
                  <a:srgbClr val="000000"/>
                </a:solidFill>
                <a:effectLst/>
                <a:latin typeface="Times New Roman" panose="02020603050405020304" pitchFamily="18" charset="0"/>
              </a:rPr>
              <a:t>ad hoc </a:t>
            </a:r>
            <a:r>
              <a:rPr lang="en-GB" sz="1800" b="0" i="0" u="none" strike="noStrike" dirty="0">
                <a:solidFill>
                  <a:srgbClr val="000000"/>
                </a:solidFill>
                <a:effectLst/>
                <a:latin typeface="Times New Roman" panose="02020603050405020304" pitchFamily="18" charset="0"/>
                <a:hlinkClick r:id="rId4"/>
              </a:rPr>
              <a:t>[5] </a:t>
            </a:r>
            <a:r>
              <a:rPr lang="en-GB" sz="1800" b="0" i="0" u="none" strike="noStrike" dirty="0">
                <a:solidFill>
                  <a:srgbClr val="000000"/>
                </a:solidFill>
                <a:effectLst/>
                <a:latin typeface="Times New Roman" panose="02020603050405020304" pitchFamily="18" charset="0"/>
              </a:rPr>
              <a:t>volto a creare un quadro comune che aiuti a identificare e assegnare compiti, competenze, abilità e conoscenze a ruoli specifici nel campo della sicurezza informatica. Sia il quadro </a:t>
            </a:r>
            <a:r>
              <a:rPr lang="en-GB" sz="1800" b="0" i="0" u="none" strike="noStrike" dirty="0">
                <a:solidFill>
                  <a:srgbClr val="000000"/>
                </a:solidFill>
                <a:effectLst/>
                <a:latin typeface="Times New Roman" panose="02020603050405020304" pitchFamily="18" charset="0"/>
                <a:hlinkClick r:id="rId5"/>
              </a:rPr>
              <a:t>[29] </a:t>
            </a:r>
            <a:r>
              <a:rPr lang="en-GB" sz="1800" b="0" i="0" u="none" strike="noStrike" dirty="0">
                <a:solidFill>
                  <a:srgbClr val="000000"/>
                </a:solidFill>
                <a:effectLst/>
                <a:latin typeface="Times New Roman" panose="02020603050405020304" pitchFamily="18" charset="0"/>
              </a:rPr>
              <a:t>che il suo "Manuale d'uso" </a:t>
            </a:r>
            <a:r>
              <a:rPr lang="en-GB" sz="1800" b="0" i="0" u="none" strike="noStrike" dirty="0">
                <a:solidFill>
                  <a:srgbClr val="000000"/>
                </a:solidFill>
                <a:effectLst/>
                <a:latin typeface="Times New Roman" panose="02020603050405020304" pitchFamily="18" charset="0"/>
                <a:hlinkClick r:id="rId6"/>
              </a:rPr>
              <a:t>[30] </a:t>
            </a:r>
            <a:r>
              <a:rPr lang="en-GB" sz="1800" b="0" i="0" u="none" strike="noStrike" dirty="0">
                <a:solidFill>
                  <a:srgbClr val="000000"/>
                </a:solidFill>
                <a:effectLst/>
                <a:latin typeface="Times New Roman" panose="02020603050405020304" pitchFamily="18" charset="0"/>
              </a:rPr>
              <a:t>descrivono in dettaglio le caratteristiche particolari dell'approccio, con l'obiettivo di creare una comprensione comune tra tutte le parti coinvolte nel campo della sicurezza informatica, oltre ad affrontare l'attuale divario tra il mondo accademico e la forza lavoro nel mercato del lavoro.</a:t>
            </a:r>
            <a:endParaRPr lang="en-GB" b="0" dirty="0">
              <a:effectLst/>
            </a:endParaRPr>
          </a:p>
          <a:p>
            <a:pPr algn="just" rtl="0">
              <a:spcBef>
                <a:spcPts val="600"/>
              </a:spcBef>
              <a:spcAft>
                <a:spcPts val="600"/>
              </a:spcAft>
            </a:pPr>
            <a:r>
              <a:rPr lang="en-GB" sz="1800" b="0" i="0" u="none" strike="noStrike" dirty="0">
                <a:solidFill>
                  <a:srgbClr val="000000"/>
                </a:solidFill>
                <a:effectLst/>
                <a:latin typeface="Times New Roman" panose="02020603050405020304" pitchFamily="18" charset="0"/>
              </a:rPr>
              <a:t>Nello specifico, l'ECSF raggruppa tutti i ruoli relativi alla sicurezza informatica in dodici profili: </a:t>
            </a:r>
            <a:endParaRPr lang="en-GB" b="0"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87475"/>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89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392249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Ricordate </a:t>
            </a:r>
            <a:r>
              <a:rPr lang="de-DE" dirty="0" err="1"/>
              <a:t>il </a:t>
            </a:r>
            <a:r>
              <a:rPr lang="de-DE" dirty="0"/>
              <a:t>modello SCAM? </a:t>
            </a:r>
            <a:r>
              <a:rPr lang="de-DE" dirty="0" err="1"/>
              <a:t>Negli </a:t>
            </a:r>
            <a:r>
              <a:rPr lang="de-DE" dirty="0" err="1"/>
              <a:t>studi </a:t>
            </a:r>
            <a:r>
              <a:rPr lang="de-DE" dirty="0" err="1"/>
              <a:t>citati </a:t>
            </a:r>
            <a:r>
              <a:rPr lang="de-DE" dirty="0" err="1"/>
              <a:t>sopra </a:t>
            </a:r>
            <a:r>
              <a:rPr lang="de-DE" dirty="0"/>
              <a:t>e </a:t>
            </a:r>
            <a:r>
              <a:rPr lang="de-DE" dirty="0"/>
              <a:t>in</a:t>
            </a:r>
            <a:r>
              <a:rPr lang="de-DE" dirty="0" err="1"/>
              <a:t> molti </a:t>
            </a:r>
            <a:r>
              <a:rPr lang="de-DE" dirty="0" err="1"/>
              <a:t>altri </a:t>
            </a:r>
            <a:r>
              <a:rPr lang="de-DE" dirty="0" err="1"/>
              <a:t>sono </a:t>
            </a:r>
            <a:r>
              <a:rPr lang="de-DE" dirty="0" err="1"/>
              <a:t>stati </a:t>
            </a:r>
            <a:r>
              <a:rPr lang="de-DE" dirty="0" err="1"/>
              <a:t>esaminati </a:t>
            </a:r>
            <a:r>
              <a:rPr lang="de-DE" dirty="0" err="1"/>
              <a:t>i fattori </a:t>
            </a:r>
            <a:r>
              <a:rPr lang="de-DE" dirty="0" err="1"/>
              <a:t>che </a:t>
            </a:r>
            <a:r>
              <a:rPr lang="de-DE" dirty="0" err="1"/>
              <a:t>influenzano il fenomeno</a:t>
            </a:r>
            <a:r>
              <a:rPr lang="de-DE" dirty="0"/>
              <a:t>. </a:t>
            </a:r>
            <a:r>
              <a:rPr lang="de-DE" dirty="0" err="1"/>
              <a:t>Ecco </a:t>
            </a:r>
            <a:r>
              <a:rPr lang="de-DE" dirty="0" err="1"/>
              <a:t>alcuni </a:t>
            </a:r>
            <a:r>
              <a:rPr lang="de-DE" dirty="0" err="1"/>
              <a:t>di </a:t>
            </a:r>
            <a:r>
              <a:rPr lang="de-DE" dirty="0" err="1"/>
              <a:t>questi </a:t>
            </a:r>
            <a:r>
              <a:rPr lang="de-DE" dirty="0" err="1"/>
              <a:t>fattori</a:t>
            </a:r>
            <a:r>
              <a:rPr lang="de-DE" dirty="0"/>
              <a:t>.</a:t>
            </a:r>
          </a:p>
          <a:p>
            <a:endParaRPr lang="de-DE" dirty="0"/>
          </a:p>
          <a:p>
            <a:r>
              <a:rPr lang="de-DE" dirty="0"/>
              <a:t>Problema: </a:t>
            </a:r>
            <a:r>
              <a:rPr lang="de-DE" dirty="0" err="1"/>
              <a:t>solo </a:t>
            </a:r>
            <a:r>
              <a:rPr lang="de-DE" dirty="0"/>
              <a:t>UNO </a:t>
            </a:r>
            <a:r>
              <a:rPr lang="de-DE" dirty="0" err="1"/>
              <a:t>di </a:t>
            </a:r>
            <a:r>
              <a:rPr lang="de-DE" dirty="0" err="1"/>
              <a:t>questi </a:t>
            </a:r>
            <a:r>
              <a:rPr lang="de-DE" dirty="0" err="1"/>
              <a:t>fattori </a:t>
            </a:r>
            <a:r>
              <a:rPr lang="de-DE" dirty="0" err="1"/>
              <a:t>è </a:t>
            </a:r>
            <a:r>
              <a:rPr lang="de-DE" dirty="0" err="1"/>
              <a:t>effettivamente </a:t>
            </a:r>
            <a:r>
              <a:rPr lang="de-DE" dirty="0" err="1"/>
              <a:t>oggetto </a:t>
            </a:r>
            <a:r>
              <a:rPr lang="de-DE" dirty="0" err="1"/>
              <a:t>di </a:t>
            </a:r>
            <a:r>
              <a:rPr lang="de-DE" dirty="0" err="1"/>
              <a:t>corsi di formazione </a:t>
            </a:r>
            <a:r>
              <a:rPr lang="de-DE" dirty="0" err="1"/>
              <a:t>sulla consapevolezza </a:t>
            </a:r>
            <a:r>
              <a:rPr lang="de-DE" dirty="0" err="1"/>
              <a:t>del phishing</a:t>
            </a:r>
            <a:r>
              <a:rPr lang="de-DE" dirty="0"/>
              <a:t>, </a:t>
            </a:r>
            <a:r>
              <a:rPr lang="de-DE" dirty="0" err="1"/>
              <a:t>come </a:t>
            </a:r>
            <a:r>
              <a:rPr lang="de-DE" dirty="0" err="1"/>
              <a:t>le simulazioni</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90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221446"/>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91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8017657"/>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92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94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afaa37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afaa37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16408808c7a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g16408808c7a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Compito: Autonomia/competenza</a:t>
            </a:r>
            <a:endParaRPr b="0"/>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Ego: Relazioni sociali</a:t>
            </a:r>
            <a:endParaRPr b="0"/>
          </a:p>
        </p:txBody>
      </p:sp>
      <p:sp>
        <p:nvSpPr>
          <p:cNvPr id="1787" name="Google Shape;1787;g16408808c7a_1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100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8ae986c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d8ae986c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Accessibile. Può rendere le competenze più disponibili in aree precedentemente difficili da raggiungere, ad esempio zone remote, paesi in via di sviluppo, ecc.</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1621d5f7089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1621d5f7089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Kim, J., &amp; Castelli, D. M. (2021). Effetti della gamification sul cambiamento comportamentale nell'istruzione: una meta-analisi. </a:t>
            </a:r>
            <a:r>
              <a:rPr lang="en-GB" i="1">
                <a:solidFill>
                  <a:schemeClr val="dk1"/>
                </a:solidFill>
              </a:rPr>
              <a:t>International Journal of Environmental Research and Public Health</a:t>
            </a:r>
            <a:r>
              <a:rPr lang="en-GB">
                <a:solidFill>
                  <a:schemeClr val="dk1"/>
                </a:solidFill>
              </a:rPr>
              <a:t>,</a:t>
            </a:r>
            <a:r>
              <a:rPr lang="en-GB" i="1">
                <a:solidFill>
                  <a:schemeClr val="dk1"/>
                </a:solidFill>
              </a:rPr>
              <a:t> 18</a:t>
            </a:r>
            <a:r>
              <a:rPr lang="en-GB">
                <a:solidFill>
                  <a:schemeClr val="dk1"/>
                </a:solidFill>
              </a:rPr>
              <a:t>(7), 3550.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n-GB">
                <a:solidFill>
                  <a:schemeClr val="dk1"/>
                </a:solidFill>
              </a:rPr>
              <a:t>Sailer, M., &amp; Homner, L. (2020). La gamification dell'apprendimento: una meta-analisi. </a:t>
            </a:r>
            <a:r>
              <a:rPr lang="en-GB" i="1">
                <a:solidFill>
                  <a:schemeClr val="dk1"/>
                </a:solidFill>
              </a:rPr>
              <a:t>Rivista di psicologia dell'educazione</a:t>
            </a:r>
            <a:r>
              <a:rPr lang="en-GB">
                <a:solidFill>
                  <a:schemeClr val="dk1"/>
                </a:solidFill>
              </a:rPr>
              <a:t>,</a:t>
            </a:r>
            <a:r>
              <a:rPr lang="en-GB" i="1">
                <a:solidFill>
                  <a:schemeClr val="dk1"/>
                </a:solidFill>
              </a:rPr>
              <a:t> 32</a:t>
            </a:r>
            <a:r>
              <a:rPr lang="en-GB">
                <a:solidFill>
                  <a:schemeClr val="dk1"/>
                </a:solidFill>
              </a:rPr>
              <a:t>(1), 77-112.</a:t>
            </a:r>
            <a:endParaRPr>
              <a:solidFill>
                <a:schemeClr val="dk1"/>
              </a:solidFill>
            </a:endParaRPr>
          </a:p>
          <a:p>
            <a:pPr marL="0" lvl="0" indent="0" algn="l" rtl="0">
              <a:lnSpc>
                <a:spcPct val="95000"/>
              </a:lnSpc>
              <a:spcBef>
                <a:spcPts val="1200"/>
              </a:spcBef>
              <a:spcAft>
                <a:spcPts val="0"/>
              </a:spcAft>
              <a:buClr>
                <a:schemeClr val="dk1"/>
              </a:buClr>
              <a:buSzPts val="605"/>
              <a:buFont typeface="Arial"/>
              <a:buNone/>
            </a:pPr>
            <a:r>
              <a:rPr lang="en-GB" sz="1400">
                <a:solidFill>
                  <a:srgbClr val="595959"/>
                </a:solidFill>
              </a:rPr>
              <a:t>I modelli a effetti casuali hanno mostrato effetti significativi ma modesti della gamification sulle capacità cognitive (g = 0,49, IC al 95% [0,30, 0,69], k = 19, N = 1686), motivazionali (g = 0,36, IC al 95% [0,18, 0,54], k = 16, N = 2246) e comportamentali (g = 0,25, IC al 95% [0,04, 0,46], k = 9, N = 951). Mentre l'effetto della gamification sui risultati cognitivi dell'apprendimento era stabile in un'analisi secondaria degli studi che impiegavano un elevato rigore metodologico, gli effetti sui risultati motivazionali e comportamentali erano meno stabili.</a:t>
            </a:r>
            <a:endParaRPr sz="1400">
              <a:solidFill>
                <a:srgbClr val="595959"/>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5FB2D-41A5-47B3-9009-766B7117F069}"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104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788551"/>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 correlazioni </a:t>
            </a:r>
            <a:r>
              <a:rPr lang="de-DE" dirty="0" err="1"/>
              <a:t>sono </a:t>
            </a:r>
            <a:r>
              <a:rPr lang="de-DE" dirty="0" err="1"/>
              <a:t>basse</a:t>
            </a:r>
            <a:r>
              <a:rPr lang="de-DE" dirty="0"/>
              <a:t>. Ciò dimostra </a:t>
            </a:r>
            <a:r>
              <a:rPr lang="de-DE" dirty="0" err="1"/>
              <a:t>l'importanza </a:t>
            </a:r>
            <a:r>
              <a:rPr lang="de-DE" dirty="0" err="1"/>
              <a:t>di </a:t>
            </a:r>
            <a:r>
              <a:rPr lang="de-DE" dirty="0" err="1"/>
              <a:t>coprire </a:t>
            </a:r>
            <a:r>
              <a:rPr lang="de-DE" dirty="0"/>
              <a:t>tutto!</a:t>
            </a:r>
          </a:p>
          <a:p>
            <a:r>
              <a:rPr lang="de-DE" dirty="0" err="1"/>
              <a:t>Non </a:t>
            </a:r>
            <a:r>
              <a:rPr lang="de-DE" dirty="0"/>
              <a:t>esiste </a:t>
            </a:r>
            <a:r>
              <a:rPr lang="de-DE" dirty="0" err="1"/>
              <a:t>una cosa </a:t>
            </a:r>
            <a:r>
              <a:rPr lang="de-DE" dirty="0" err="1"/>
              <a:t>come </a:t>
            </a:r>
            <a:r>
              <a:rPr lang="de-DE" dirty="0"/>
              <a:t>la "</a:t>
            </a:r>
            <a:r>
              <a:rPr lang="de-DE" dirty="0" err="1"/>
              <a:t>conoscenza </a:t>
            </a:r>
            <a:r>
              <a:rPr lang="de-DE" dirty="0" err="1"/>
              <a:t>cs</a:t>
            </a:r>
            <a:r>
              <a:rPr lang="de-DE" dirty="0"/>
              <a:t>"</a:t>
            </a:r>
          </a:p>
          <a:p>
            <a:r>
              <a:rPr lang="de-DE" dirty="0" err="1"/>
              <a:t>Porre </a:t>
            </a:r>
            <a:r>
              <a:rPr lang="de-DE" dirty="0"/>
              <a:t>solo </a:t>
            </a:r>
            <a:r>
              <a:rPr lang="de-DE" dirty="0" err="1"/>
              <a:t>alcune </a:t>
            </a:r>
            <a:r>
              <a:rPr lang="de-DE" dirty="0" err="1"/>
              <a:t>domande </a:t>
            </a:r>
            <a:r>
              <a:rPr lang="de-DE" dirty="0" err="1"/>
              <a:t>non </a:t>
            </a:r>
            <a:r>
              <a:rPr lang="de-DE" dirty="0" err="1"/>
              <a:t>basta </a:t>
            </a:r>
            <a:r>
              <a:rPr lang="de-DE" dirty="0" err="1"/>
              <a:t>per capire </a:t>
            </a:r>
            <a:r>
              <a:rPr lang="de-DE" dirty="0" err="1"/>
              <a:t>cosa </a:t>
            </a:r>
            <a:r>
              <a:rPr lang="de-DE" dirty="0" err="1"/>
              <a:t>una persona </a:t>
            </a:r>
            <a:r>
              <a:rPr lang="de-DE" dirty="0" err="1"/>
              <a:t>ha bisogno </a:t>
            </a:r>
            <a:r>
              <a:rPr lang="de-DE" dirty="0" err="1"/>
              <a:t>di </a:t>
            </a:r>
            <a:r>
              <a:rPr lang="de-DE" dirty="0" err="1"/>
              <a:t>imparare</a:t>
            </a:r>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A61B9-21CE-48F8-AABA-8D499884ECBD}"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107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3740920"/>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cinque livelli di maturità Il modello copre un ampio spettro di organizzazioni, da quelle che non hanno alcun piano formale o intenzionale in materia di consapevolezza, comportamento o cultura, se non quello di raggiungere la conformità di base (Livello 1), fino alle organizzazioni più sofisticate che cercano di distinguersi dalla massa e lavorano attivamente per plasmare anche le regole non scritte e le dinamiche sociali relative al modo in cui i propri dipendenti valutano la sicurezza. Scopri di più su questi livelli di seguito. Livello 1 Conformità di base Formazione minima Metriche limitate "Spunta la casella" Livello 2 Fondamenti di consapevolezza della sicurezza Formazione almeno annuale e di inserimento Simulazioni occasionali di phishing Focus su una varietà di contenuti Livello 3 Consapevolezza e comportamento programmatici in materia di sicurezza Programma di consapevolezza intenzionale con strumenti integrati Formazione trimestrale con simulazioni di phishing Focus su comportamenti consapevoli in materia di sicurezzaconsapevole Livello 4 Gestione dei comportamenti di sicurezza Formazione continua con metodi di erogazione e destinatari diversi Uso intensivo di strumenti integrati per informare la strategia di formazione Programma incentrato sul cambiamento reale dei comportamenti Livello 5 Cultura della sicurezza sostenibile Programma che misura, modella e rafforza intenzionalmente la cultura della sicurezza Metodi multipli di incoraggiamento basati sul comportamento Valori di sicurezza intessuti nel tessuto dell'intera organizzazione</a:t>
            </a:r>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A61B9-21CE-48F8-AABA-8D499884ECBD}"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109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9868543"/>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Bandura, A., Freeman, W. H., &amp; </a:t>
            </a:r>
            <a:r>
              <a:rPr lang="nb-NO" sz="1200" b="0" i="0" u="none" strike="noStrike" kern="1200" dirty="0" err="1">
                <a:solidFill>
                  <a:schemeClr val="tx1"/>
                </a:solidFill>
                <a:effectLst/>
                <a:latin typeface="+mn-lt"/>
                <a:ea typeface="+mn-ea"/>
                <a:cs typeface="+mn-cs"/>
              </a:rPr>
              <a:t>Lightsey</a:t>
            </a:r>
            <a:r>
              <a:rPr lang="nb-NO" sz="1200" b="0" i="0" u="none" strike="noStrike" kern="1200" dirty="0">
                <a:solidFill>
                  <a:schemeClr val="tx1"/>
                </a:solidFill>
                <a:effectLst/>
                <a:latin typeface="+mn-lt"/>
                <a:ea typeface="+mn-ea"/>
                <a:cs typeface="+mn-cs"/>
              </a:rPr>
              <a:t>, R. (1999). Autoefficacia: </a:t>
            </a:r>
            <a:r>
              <a:rPr lang="nb-NO" sz="1200" b="0" i="0" u="none" strike="noStrike" kern="1200" dirty="0" err="1">
                <a:solidFill>
                  <a:schemeClr val="tx1"/>
                </a:solidFill>
                <a:effectLst/>
                <a:latin typeface="+mn-lt"/>
                <a:ea typeface="+mn-ea"/>
                <a:cs typeface="+mn-cs"/>
              </a:rPr>
              <a:t>l'esercizio </a:t>
            </a:r>
            <a:r>
              <a:rPr lang="nb-NO" sz="1200" b="0" i="0" u="none" strike="noStrike" kern="1200" dirty="0">
                <a:solidFill>
                  <a:schemeClr val="tx1"/>
                </a:solidFill>
                <a:effectLst/>
                <a:latin typeface="+mn-lt"/>
                <a:ea typeface="+mn-ea"/>
                <a:cs typeface="+mn-cs"/>
              </a:rPr>
              <a:t>del </a:t>
            </a:r>
            <a:r>
              <a:rPr lang="nb-NO" sz="1200" b="0" i="0" u="none" strike="noStrike" kern="1200" dirty="0" err="1">
                <a:solidFill>
                  <a:schemeClr val="tx1"/>
                </a:solidFill>
                <a:effectLst/>
                <a:latin typeface="+mn-lt"/>
                <a:ea typeface="+mn-ea"/>
                <a:cs typeface="+mn-cs"/>
              </a:rPr>
              <a:t>controllo</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influisce su </a:t>
            </a:r>
            <a:r>
              <a:rPr lang="nb-NO" sz="1200" b="0" i="0" u="none" strike="noStrike" kern="1200" dirty="0" err="1">
                <a:solidFill>
                  <a:schemeClr val="tx1"/>
                </a:solidFill>
                <a:effectLst/>
                <a:latin typeface="+mn-lt"/>
                <a:ea typeface="+mn-ea"/>
                <a:cs typeface="+mn-cs"/>
              </a:rPr>
              <a:t>ogni </a:t>
            </a:r>
            <a:r>
              <a:rPr lang="nb-NO" sz="1200" b="0" i="0" u="none" strike="noStrike" kern="1200" dirty="0">
                <a:solidFill>
                  <a:schemeClr val="tx1"/>
                </a:solidFill>
                <a:effectLst/>
                <a:latin typeface="+mn-lt"/>
                <a:ea typeface="+mn-ea"/>
                <a:cs typeface="+mn-cs"/>
              </a:rPr>
              <a:t>ambito </a:t>
            </a:r>
            <a:r>
              <a:rPr lang="nb-NO" sz="1200" b="0" i="0" u="none" strike="noStrike" kern="1200" dirty="0" err="1">
                <a:solidFill>
                  <a:schemeClr val="tx1"/>
                </a:solidFill>
                <a:effectLst/>
                <a:latin typeface="+mn-lt"/>
                <a:ea typeface="+mn-ea"/>
                <a:cs typeface="+mn-cs"/>
              </a:rPr>
              <a:t>dell'attività</a:t>
            </a:r>
            <a:r>
              <a:rPr lang="nb-NO" sz="1200" b="0" i="0" u="none" strike="noStrike" kern="1200" dirty="0">
                <a:solidFill>
                  <a:schemeClr val="tx1"/>
                </a:solidFill>
                <a:effectLst/>
                <a:latin typeface="+mn-lt"/>
                <a:ea typeface="+mn-ea"/>
                <a:cs typeface="+mn-cs"/>
              </a:rPr>
              <a:t> umana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Determinando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convinzioni </a:t>
            </a:r>
            <a:r>
              <a:rPr lang="nb-NO" sz="1200" b="0" i="0" u="none" strike="noStrike" kern="1200" dirty="0">
                <a:solidFill>
                  <a:schemeClr val="tx1"/>
                </a:solidFill>
                <a:effectLst/>
                <a:latin typeface="+mn-lt"/>
                <a:ea typeface="+mn-ea"/>
                <a:cs typeface="+mn-cs"/>
              </a:rPr>
              <a:t>che una persona ha </a:t>
            </a:r>
            <a:r>
              <a:rPr lang="nb-NO" sz="1200" b="0" i="0" u="none" strike="noStrike" kern="1200" dirty="0" err="1">
                <a:solidFill>
                  <a:schemeClr val="tx1"/>
                </a:solidFill>
                <a:effectLst/>
                <a:latin typeface="+mn-lt"/>
                <a:ea typeface="+mn-ea"/>
                <a:cs typeface="+mn-cs"/>
              </a:rPr>
              <a:t>riguardo </a:t>
            </a:r>
            <a:r>
              <a:rPr lang="nb-NO" sz="1200" b="0" i="0" u="none" strike="noStrike" kern="1200" dirty="0" err="1">
                <a:solidFill>
                  <a:schemeClr val="tx1"/>
                </a:solidFill>
                <a:effectLst/>
                <a:latin typeface="+mn-lt"/>
                <a:ea typeface="+mn-ea"/>
                <a:cs typeface="+mn-cs"/>
              </a:rPr>
              <a:t>al proprio </a:t>
            </a:r>
            <a:r>
              <a:rPr lang="nb-NO" sz="1200" b="0" i="0" u="none" strike="noStrike" kern="1200" dirty="0" err="1">
                <a:solidFill>
                  <a:schemeClr val="tx1"/>
                </a:solidFill>
                <a:effectLst/>
                <a:latin typeface="+mn-lt"/>
                <a:ea typeface="+mn-ea"/>
                <a:cs typeface="+mn-cs"/>
              </a:rPr>
              <a:t>potere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influenzare </a:t>
            </a:r>
            <a:r>
              <a:rPr lang="nb-NO" sz="1200" b="0" i="0" u="none" strike="noStrike" kern="1200" dirty="0" err="1">
                <a:solidFill>
                  <a:schemeClr val="tx1"/>
                </a:solidFill>
                <a:effectLst/>
                <a:latin typeface="+mn-lt"/>
                <a:ea typeface="+mn-ea"/>
                <a:cs typeface="+mn-cs"/>
              </a:rPr>
              <a:t>le situazioni</a:t>
            </a:r>
            <a:r>
              <a:rPr lang="nb-NO" sz="1200" b="0" i="0" u="none" strike="noStrike" kern="1200" dirty="0">
                <a:solidFill>
                  <a:schemeClr val="tx1"/>
                </a:solidFill>
                <a:effectLst/>
                <a:latin typeface="+mn-lt"/>
                <a:ea typeface="+mn-ea"/>
                <a:cs typeface="+mn-cs"/>
              </a:rPr>
              <a:t>, l'autoefficacia </a:t>
            </a:r>
            <a:r>
              <a:rPr lang="nb-NO" sz="1200" b="0" i="0" u="none" strike="noStrike" kern="1200" dirty="0" err="1">
                <a:solidFill>
                  <a:schemeClr val="tx1"/>
                </a:solidFill>
                <a:effectLst/>
                <a:latin typeface="+mn-lt"/>
                <a:ea typeface="+mn-ea"/>
                <a:cs typeface="+mn-cs"/>
              </a:rPr>
              <a:t>influenza </a:t>
            </a:r>
            <a:r>
              <a:rPr lang="nb-NO" sz="1200" b="0" i="0" u="none" strike="noStrike" kern="1200" dirty="0" err="1">
                <a:solidFill>
                  <a:schemeClr val="tx1"/>
                </a:solidFill>
                <a:effectLst/>
                <a:latin typeface="+mn-lt"/>
                <a:ea typeface="+mn-ea"/>
                <a:cs typeface="+mn-cs"/>
              </a:rPr>
              <a:t>fortemente </a:t>
            </a:r>
            <a:r>
              <a:rPr lang="nb-NO" sz="1200" b="0" i="0" u="none" strike="noStrike" kern="1200" dirty="0" err="1">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potere </a:t>
            </a:r>
            <a:r>
              <a:rPr lang="nb-NO" sz="1200" b="0" i="0" u="none" strike="noStrike" kern="1200" dirty="0">
                <a:solidFill>
                  <a:schemeClr val="tx1"/>
                </a:solidFill>
                <a:effectLst/>
                <a:latin typeface="+mn-lt"/>
                <a:ea typeface="+mn-ea"/>
                <a:cs typeface="+mn-cs"/>
              </a:rPr>
              <a:t>che una persona </a:t>
            </a:r>
            <a:r>
              <a:rPr lang="nb-NO" sz="1200" b="0" i="0" u="none" strike="noStrike" kern="1200" dirty="0">
                <a:solidFill>
                  <a:schemeClr val="tx1"/>
                </a:solidFill>
                <a:effectLst/>
                <a:latin typeface="+mn-lt"/>
                <a:ea typeface="+mn-ea"/>
                <a:cs typeface="+mn-cs"/>
              </a:rPr>
              <a:t>ha </a:t>
            </a:r>
            <a:r>
              <a:rPr lang="nb-NO" sz="1200" b="0" i="0" u="none" strike="noStrike" kern="1200" dirty="0" err="1">
                <a:solidFill>
                  <a:schemeClr val="tx1"/>
                </a:solidFill>
                <a:effectLst/>
                <a:latin typeface="+mn-lt"/>
                <a:ea typeface="+mn-ea"/>
                <a:cs typeface="+mn-cs"/>
              </a:rPr>
              <a:t>effettivamente </a:t>
            </a:r>
            <a:r>
              <a:rPr lang="nb-NO" sz="1200" b="0" i="0" u="none" strike="noStrike" kern="1200" dirty="0">
                <a:solidFill>
                  <a:schemeClr val="tx1"/>
                </a:solidFill>
                <a:effectLst/>
                <a:latin typeface="+mn-lt"/>
                <a:ea typeface="+mn-ea"/>
                <a:cs typeface="+mn-cs"/>
              </a:rPr>
              <a:t>di affrontare </a:t>
            </a:r>
            <a:r>
              <a:rPr lang="nb-NO" sz="1200" b="0" i="0" u="none" strike="noStrike" kern="1200" dirty="0" err="1">
                <a:solidFill>
                  <a:schemeClr val="tx1"/>
                </a:solidFill>
                <a:effectLst/>
                <a:latin typeface="+mn-lt"/>
                <a:ea typeface="+mn-ea"/>
                <a:cs typeface="+mn-cs"/>
              </a:rPr>
              <a:t>le sfide </a:t>
            </a:r>
            <a:r>
              <a:rPr lang="nb-NO" sz="1200" b="0" i="0" u="none" strike="noStrike" kern="1200" dirty="0" err="1">
                <a:solidFill>
                  <a:schemeClr val="tx1"/>
                </a:solidFill>
                <a:effectLst/>
                <a:latin typeface="+mn-lt"/>
                <a:ea typeface="+mn-ea"/>
                <a:cs typeface="+mn-cs"/>
              </a:rPr>
              <a:t>con competenza,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scelte </a:t>
            </a:r>
            <a:r>
              <a:rPr lang="nb-NO" sz="1200" b="0" i="0" u="none" strike="noStrike" kern="1200" dirty="0">
                <a:solidFill>
                  <a:schemeClr val="tx1"/>
                </a:solidFill>
                <a:effectLst/>
                <a:latin typeface="+mn-lt"/>
                <a:ea typeface="+mn-ea"/>
                <a:cs typeface="+mn-cs"/>
              </a:rPr>
              <a:t>che una persona è più </a:t>
            </a:r>
            <a:r>
              <a:rPr lang="nb-NO" sz="1200" b="0" i="0" u="none" strike="noStrike" kern="1200" dirty="0" err="1">
                <a:solidFill>
                  <a:schemeClr val="tx1"/>
                </a:solidFill>
                <a:effectLst/>
                <a:latin typeface="+mn-lt"/>
                <a:ea typeface="+mn-ea"/>
                <a:cs typeface="+mn-cs"/>
              </a:rPr>
              <a:t>propensa </a:t>
            </a:r>
            <a:r>
              <a:rPr lang="nb-NO" sz="1200" b="0" i="0" u="none" strike="noStrike" kern="1200" dirty="0">
                <a:solidFill>
                  <a:schemeClr val="tx1"/>
                </a:solidFill>
                <a:effectLst/>
                <a:latin typeface="+mn-lt"/>
                <a:ea typeface="+mn-ea"/>
                <a:cs typeface="+mn-cs"/>
              </a:rPr>
              <a:t>a fare. Le persone </a:t>
            </a:r>
            <a:r>
              <a:rPr lang="nb-NO" sz="1200" b="0" i="0" u="none" strike="noStrike" kern="1200" dirty="0" err="1">
                <a:solidFill>
                  <a:schemeClr val="tx1"/>
                </a:solidFill>
                <a:effectLst/>
                <a:latin typeface="+mn-lt"/>
                <a:ea typeface="+mn-ea"/>
                <a:cs typeface="+mn-cs"/>
              </a:rPr>
              <a:t>con </a:t>
            </a:r>
            <a:r>
              <a:rPr lang="nb-NO" sz="1200" b="0" i="0" u="none" strike="noStrike" kern="1200" dirty="0">
                <a:solidFill>
                  <a:schemeClr val="tx1"/>
                </a:solidFill>
                <a:effectLst/>
                <a:latin typeface="+mn-lt"/>
                <a:ea typeface="+mn-ea"/>
                <a:cs typeface="+mn-cs"/>
              </a:rPr>
              <a:t>un'</a:t>
            </a:r>
            <a:r>
              <a:rPr lang="nb-NO" sz="1200" b="0" i="0" u="none" strike="noStrike" kern="1200" dirty="0" err="1">
                <a:solidFill>
                  <a:schemeClr val="tx1"/>
                </a:solidFill>
                <a:effectLst/>
                <a:latin typeface="+mn-lt"/>
                <a:ea typeface="+mn-ea"/>
                <a:cs typeface="+mn-cs"/>
              </a:rPr>
              <a:t>elevata </a:t>
            </a:r>
            <a:r>
              <a:rPr lang="nb-NO" sz="1200" b="0" i="0" u="none" strike="noStrike" kern="1200" dirty="0">
                <a:solidFill>
                  <a:schemeClr val="tx1"/>
                </a:solidFill>
                <a:effectLst/>
                <a:latin typeface="+mn-lt"/>
                <a:ea typeface="+mn-ea"/>
                <a:cs typeface="+mn-cs"/>
              </a:rPr>
              <a:t>autoefficacia</a:t>
            </a:r>
            <a:r>
              <a:rPr lang="nb-NO" sz="1200" b="0" i="0" u="none" strike="noStrike" kern="1200" dirty="0">
                <a:solidFill>
                  <a:schemeClr val="tx1"/>
                </a:solidFill>
                <a:effectLst/>
                <a:latin typeface="+mn-lt"/>
                <a:ea typeface="+mn-ea"/>
                <a:cs typeface="+mn-cs"/>
              </a:rPr>
              <a:t>, ovvero </a:t>
            </a:r>
            <a:r>
              <a:rPr lang="nb-NO" sz="1200" b="0" i="0" u="none" strike="noStrike" kern="1200" dirty="0" err="1">
                <a:solidFill>
                  <a:schemeClr val="tx1"/>
                </a:solidFill>
                <a:effectLst/>
                <a:latin typeface="+mn-lt"/>
                <a:ea typeface="+mn-ea"/>
                <a:cs typeface="+mn-cs"/>
              </a:rPr>
              <a:t>coloro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credono </a:t>
            </a:r>
            <a:r>
              <a:rPr lang="nb-NO" sz="1200" b="0" i="0" u="none" strike="noStrike" kern="1200" dirty="0" err="1">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poter </a:t>
            </a:r>
            <a:r>
              <a:rPr lang="nb-NO" sz="1200" b="0" i="0" u="none" strike="noStrike" kern="1200" dirty="0" err="1">
                <a:solidFill>
                  <a:schemeClr val="tx1"/>
                </a:solidFill>
                <a:effectLst/>
                <a:latin typeface="+mn-lt"/>
                <a:ea typeface="+mn-ea"/>
                <a:cs typeface="+mn-cs"/>
              </a:rPr>
              <a:t>ottenere </a:t>
            </a:r>
            <a:r>
              <a:rPr lang="nb-NO" sz="1200" b="0" i="0" u="none" strike="noStrike" kern="1200" dirty="0" err="1">
                <a:solidFill>
                  <a:schemeClr val="tx1"/>
                </a:solidFill>
                <a:effectLst/>
                <a:latin typeface="+mn-lt"/>
                <a:ea typeface="+mn-ea"/>
                <a:cs typeface="+mn-cs"/>
              </a:rPr>
              <a:t>buoni risultati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sono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propense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considerare </a:t>
            </a:r>
            <a:r>
              <a:rPr lang="nb-NO" sz="1200" b="0" i="0" u="none" strike="noStrike" kern="1200" dirty="0" err="1">
                <a:solidFill>
                  <a:schemeClr val="tx1"/>
                </a:solidFill>
                <a:effectLst/>
                <a:latin typeface="+mn-lt"/>
                <a:ea typeface="+mn-ea"/>
                <a:cs typeface="+mn-cs"/>
              </a:rPr>
              <a:t>i compiti </a:t>
            </a:r>
            <a:r>
              <a:rPr lang="nb-NO" sz="1200" b="0" i="0" u="none" strike="noStrike" kern="1200" dirty="0" err="1">
                <a:solidFill>
                  <a:schemeClr val="tx1"/>
                </a:solidFill>
                <a:effectLst/>
                <a:latin typeface="+mn-lt"/>
                <a:ea typeface="+mn-ea"/>
                <a:cs typeface="+mn-cs"/>
              </a:rPr>
              <a:t>difficili </a:t>
            </a:r>
            <a:r>
              <a:rPr lang="nb-NO" sz="1200" b="0" i="0" u="none" strike="noStrike" kern="1200" dirty="0">
                <a:solidFill>
                  <a:schemeClr val="tx1"/>
                </a:solidFill>
                <a:effectLst/>
                <a:latin typeface="+mn-lt"/>
                <a:ea typeface="+mn-ea"/>
                <a:cs typeface="+mn-cs"/>
              </a:rPr>
              <a:t>come </a:t>
            </a:r>
            <a:r>
              <a:rPr lang="nb-NO" sz="1200" b="0" i="0" u="none" strike="noStrike" kern="1200" dirty="0" err="1">
                <a:solidFill>
                  <a:schemeClr val="tx1"/>
                </a:solidFill>
                <a:effectLst/>
                <a:latin typeface="+mn-lt"/>
                <a:ea typeface="+mn-ea"/>
                <a:cs typeface="+mn-cs"/>
              </a:rPr>
              <a:t>qualcosa </a:t>
            </a:r>
            <a:r>
              <a:rPr lang="nb-NO" sz="1200" b="0" i="0" u="none" strike="noStrike" kern="1200" dirty="0">
                <a:solidFill>
                  <a:schemeClr val="tx1"/>
                </a:solidFill>
                <a:effectLst/>
                <a:latin typeface="+mn-lt"/>
                <a:ea typeface="+mn-ea"/>
                <a:cs typeface="+mn-cs"/>
              </a:rPr>
              <a:t>da </a:t>
            </a:r>
            <a:r>
              <a:rPr lang="nb-NO" sz="1200" b="0" i="0" u="none" strike="noStrike" kern="1200" dirty="0" err="1">
                <a:solidFill>
                  <a:schemeClr val="tx1"/>
                </a:solidFill>
                <a:effectLst/>
                <a:latin typeface="+mn-lt"/>
                <a:ea typeface="+mn-ea"/>
                <a:cs typeface="+mn-cs"/>
              </a:rPr>
              <a:t>padroneggiare </a:t>
            </a:r>
            <a:r>
              <a:rPr lang="nb-NO" sz="1200" b="0" i="0" u="none" strike="noStrike" kern="1200" dirty="0" err="1">
                <a:solidFill>
                  <a:schemeClr val="tx1"/>
                </a:solidFill>
                <a:effectLst/>
                <a:latin typeface="+mn-lt"/>
                <a:ea typeface="+mn-ea"/>
                <a:cs typeface="+mn-cs"/>
              </a:rPr>
              <a:t>piuttosto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da </a:t>
            </a:r>
            <a:r>
              <a:rPr lang="nb-NO" sz="1200" b="0" i="0" u="none" strike="noStrike" kern="1200" dirty="0" err="1">
                <a:solidFill>
                  <a:schemeClr val="tx1"/>
                </a:solidFill>
                <a:effectLst/>
                <a:latin typeface="+mn-lt"/>
                <a:ea typeface="+mn-ea"/>
                <a:cs typeface="+mn-cs"/>
              </a:rPr>
              <a:t>evitare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Anche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lo sviluppo </a:t>
            </a:r>
            <a:r>
              <a:rPr lang="nb-NO" sz="1200" b="0" i="0" u="none" strike="noStrike" kern="1200" dirty="0">
                <a:solidFill>
                  <a:schemeClr val="tx1"/>
                </a:solidFill>
                <a:effectLst/>
                <a:latin typeface="+mn-lt"/>
                <a:ea typeface="+mn-ea"/>
                <a:cs typeface="+mn-cs"/>
              </a:rPr>
              <a:t>del </a:t>
            </a:r>
            <a:r>
              <a:rPr lang="nb-NO" sz="1200" b="0" i="0" u="none" strike="noStrike" kern="1200" dirty="0" err="1">
                <a:solidFill>
                  <a:schemeClr val="tx1"/>
                </a:solidFill>
                <a:effectLst/>
                <a:latin typeface="+mn-lt"/>
                <a:ea typeface="+mn-ea"/>
                <a:cs typeface="+mn-cs"/>
              </a:rPr>
              <a:t>concetto di sé</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 dove </a:t>
            </a:r>
            <a:r>
              <a:rPr lang="nb-NO" sz="1200" b="0" i="0" u="none" strike="noStrike" kern="1200" dirty="0">
                <a:solidFill>
                  <a:schemeClr val="tx1"/>
                </a:solidFill>
                <a:effectLst/>
                <a:latin typeface="+mn-lt"/>
                <a:ea typeface="+mn-ea"/>
                <a:cs typeface="+mn-cs"/>
              </a:rPr>
              <a:t>si </a:t>
            </a:r>
            <a:r>
              <a:rPr lang="nb-NO" sz="1200" b="0" i="0" u="none" strike="noStrike" kern="1200" dirty="0" err="1">
                <a:solidFill>
                  <a:schemeClr val="tx1"/>
                </a:solidFill>
                <a:effectLst/>
                <a:latin typeface="+mn-lt"/>
                <a:ea typeface="+mn-ea"/>
                <a:cs typeface="+mn-cs"/>
              </a:rPr>
              <a:t>apprende </a:t>
            </a:r>
            <a:r>
              <a:rPr lang="nb-NO" sz="1200" b="0" i="0" u="none" strike="noStrike" kern="1200" dirty="0" err="1">
                <a:solidFill>
                  <a:schemeClr val="tx1"/>
                </a:solidFill>
                <a:effectLst/>
                <a:latin typeface="+mn-lt"/>
                <a:ea typeface="+mn-ea"/>
                <a:cs typeface="+mn-cs"/>
              </a:rPr>
              <a:t>la comprensione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sé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organizzata </a:t>
            </a:r>
            <a:r>
              <a:rPr lang="nb-NO" sz="1200" b="0" i="0" u="none" strike="noStrike" kern="1200" dirty="0">
                <a:solidFill>
                  <a:schemeClr val="tx1"/>
                </a:solidFill>
                <a:effectLst/>
                <a:latin typeface="+mn-lt"/>
                <a:ea typeface="+mn-ea"/>
                <a:cs typeface="+mn-cs"/>
              </a:rPr>
              <a:t>in base a come viene </a:t>
            </a:r>
            <a:r>
              <a:rPr lang="nb-NO" sz="1200" b="0" i="0" u="none" strike="noStrike" kern="1200" dirty="0" err="1">
                <a:solidFill>
                  <a:schemeClr val="tx1"/>
                </a:solidFill>
                <a:effectLst/>
                <a:latin typeface="+mn-lt"/>
                <a:ea typeface="+mn-ea"/>
                <a:cs typeface="+mn-cs"/>
              </a:rPr>
              <a:t>applicata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sé stessi</a:t>
            </a:r>
            <a:r>
              <a:rPr lang="nb-NO" sz="1200" b="0" i="0" u="none" strike="noStrike" kern="1200" dirty="0">
                <a:solidFill>
                  <a:schemeClr val="tx1"/>
                </a:solidFill>
                <a:effectLst/>
                <a:latin typeface="+mn-lt"/>
                <a:ea typeface="+mn-ea"/>
                <a:cs typeface="+mn-cs"/>
              </a:rPr>
              <a:t>) e </a:t>
            </a:r>
            <a:r>
              <a:rPr lang="nb-NO" sz="1200" b="0" i="0" u="none" strike="noStrike" kern="1200" dirty="0" err="1">
                <a:solidFill>
                  <a:schemeClr val="tx1"/>
                </a:solidFill>
                <a:effectLst/>
                <a:latin typeface="+mn-lt"/>
                <a:ea typeface="+mn-ea"/>
                <a:cs typeface="+mn-cs"/>
              </a:rPr>
              <a:t>dinamica </a:t>
            </a:r>
            <a:r>
              <a:rPr lang="nb-NO" sz="1200" b="0" i="0" u="none" strike="noStrike" kern="1200" dirty="0">
                <a:solidFill>
                  <a:schemeClr val="tx1"/>
                </a:solidFill>
                <a:effectLst/>
                <a:latin typeface="+mn-lt"/>
                <a:ea typeface="+mn-ea"/>
                <a:cs typeface="+mn-cs"/>
              </a:rPr>
              <a:t>(in continua </a:t>
            </a:r>
            <a:r>
              <a:rPr lang="nb-NO" sz="1200" b="0" i="0" u="none" strike="noStrike" kern="1200" dirty="0" err="1">
                <a:solidFill>
                  <a:schemeClr val="tx1"/>
                </a:solidFill>
                <a:effectLst/>
                <a:latin typeface="+mn-lt"/>
                <a:ea typeface="+mn-ea"/>
                <a:cs typeface="+mn-cs"/>
              </a:rPr>
              <a:t>evoluzione</a:t>
            </a:r>
            <a:r>
              <a:rPr lang="nb-NO" sz="1200" b="0" i="0" u="none" strike="noStrike" kern="1200" dirty="0">
                <a:solidFill>
                  <a:schemeClr val="tx1"/>
                </a:solidFill>
                <a:effectLst/>
                <a:latin typeface="+mn-lt"/>
                <a:ea typeface="+mn-ea"/>
                <a:cs typeface="+mn-cs"/>
              </a:rPr>
              <a:t>)</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La</a:t>
            </a:r>
            <a:r>
              <a:rPr lang="nb-NO" sz="1200" b="0" i="0" u="none" strike="noStrike" kern="1200" dirty="0">
                <a:solidFill>
                  <a:schemeClr val="tx1"/>
                </a:solidFill>
                <a:effectLst/>
                <a:latin typeface="+mn-lt"/>
                <a:ea typeface="+mn-ea"/>
                <a:cs typeface="+mn-cs"/>
              </a:rPr>
              <a:t> nostra </a:t>
            </a:r>
            <a:r>
              <a:rPr lang="nb-NO" sz="1200" b="0" i="0" u="none" strike="noStrike" kern="1200" dirty="0" err="1">
                <a:solidFill>
                  <a:schemeClr val="tx1"/>
                </a:solidFill>
                <a:effectLst/>
                <a:latin typeface="+mn-lt"/>
                <a:ea typeface="+mn-ea"/>
                <a:cs typeface="+mn-cs"/>
              </a:rPr>
              <a:t>ricerca </a:t>
            </a:r>
            <a:r>
              <a:rPr lang="nb-NO" sz="1200" b="0" i="0" u="none" strike="noStrike" kern="1200" dirty="0">
                <a:solidFill>
                  <a:schemeClr val="tx1"/>
                </a:solidFill>
                <a:effectLst/>
                <a:latin typeface="+mn-lt"/>
                <a:ea typeface="+mn-ea"/>
                <a:cs typeface="+mn-cs"/>
              </a:rPr>
              <a:t>ha </a:t>
            </a:r>
            <a:r>
              <a:rPr lang="nb-NO" sz="1200" b="0" i="0" u="none" strike="noStrike" kern="1200" dirty="0" err="1">
                <a:solidFill>
                  <a:schemeClr val="tx1"/>
                </a:solidFill>
                <a:effectLst/>
                <a:latin typeface="+mn-lt"/>
                <a:ea typeface="+mn-ea"/>
                <a:cs typeface="+mn-cs"/>
              </a:rPr>
              <a:t>dimostrato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la SE è un </a:t>
            </a:r>
            <a:r>
              <a:rPr lang="nb-NO" sz="1200" b="0" i="0" u="none" strike="noStrike" kern="1200" dirty="0" err="1">
                <a:solidFill>
                  <a:schemeClr val="tx1"/>
                </a:solidFill>
                <a:effectLst/>
                <a:latin typeface="+mn-lt"/>
                <a:ea typeface="+mn-ea"/>
                <a:cs typeface="+mn-cs"/>
              </a:rPr>
              <a:t>fattore </a:t>
            </a:r>
            <a:r>
              <a:rPr lang="nb-NO" sz="1200" b="0" i="0" u="none" strike="noStrike" kern="1200" dirty="0" err="1">
                <a:solidFill>
                  <a:schemeClr val="tx1"/>
                </a:solidFill>
                <a:effectLst/>
                <a:latin typeface="+mn-lt"/>
                <a:ea typeface="+mn-ea"/>
                <a:cs typeface="+mn-cs"/>
              </a:rPr>
              <a:t>chiave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insieme a </a:t>
            </a:r>
            <a:r>
              <a:rPr lang="nb-NO" sz="1200" b="0" i="0" u="none" strike="noStrike" kern="1200" dirty="0" err="1">
                <a:solidFill>
                  <a:schemeClr val="tx1"/>
                </a:solidFill>
                <a:effectLst/>
                <a:latin typeface="+mn-lt"/>
                <a:ea typeface="+mn-ea"/>
                <a:cs typeface="+mn-cs"/>
              </a:rPr>
              <a:t>fattori </a:t>
            </a:r>
            <a:r>
              <a:rPr lang="nb-NO" sz="1200" b="0" i="0" u="none" strike="noStrike" kern="1200" dirty="0" err="1">
                <a:solidFill>
                  <a:schemeClr val="tx1"/>
                </a:solidFill>
                <a:effectLst/>
                <a:latin typeface="+mn-lt"/>
                <a:ea typeface="+mn-ea"/>
                <a:cs typeface="+mn-cs"/>
              </a:rPr>
              <a:t>situazionali </a:t>
            </a:r>
            <a:r>
              <a:rPr lang="nb-NO" sz="1200" b="0" i="0" u="none" strike="noStrike" kern="1200" dirty="0">
                <a:solidFill>
                  <a:schemeClr val="tx1"/>
                </a:solidFill>
                <a:effectLst/>
                <a:latin typeface="+mn-lt"/>
                <a:ea typeface="+mn-ea"/>
                <a:cs typeface="+mn-cs"/>
              </a:rPr>
              <a:t>quali </a:t>
            </a:r>
            <a:r>
              <a:rPr lang="nb-NO" sz="1200" b="0" i="0" u="none" strike="noStrike" kern="1200" dirty="0" err="1">
                <a:solidFill>
                  <a:schemeClr val="tx1"/>
                </a:solidFill>
                <a:effectLst/>
                <a:latin typeface="+mn-lt"/>
                <a:ea typeface="+mn-ea"/>
                <a:cs typeface="+mn-cs"/>
              </a:rPr>
              <a:t>la comunicazione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la cooperazione</a:t>
            </a:r>
            <a:r>
              <a:rPr lang="nb-NO" sz="1200" b="0" i="0" u="none" strike="noStrike" kern="1200" dirty="0">
                <a:solidFill>
                  <a:schemeClr val="tx1"/>
                </a:solidFill>
                <a:effectLst/>
                <a:latin typeface="+mn-lt"/>
                <a:ea typeface="+mn-ea"/>
                <a:cs typeface="+mn-cs"/>
              </a:rPr>
              <a:t>, nel determinare </a:t>
            </a:r>
            <a:r>
              <a:rPr lang="nb-NO" sz="1200" b="0" i="0" u="none" strike="noStrike" kern="1200" dirty="0" err="1">
                <a:solidFill>
                  <a:schemeClr val="tx1"/>
                </a:solidFill>
                <a:effectLst/>
                <a:latin typeface="+mn-lt"/>
                <a:ea typeface="+mn-ea"/>
                <a:cs typeface="+mn-cs"/>
              </a:rPr>
              <a:t>un comportamento </a:t>
            </a:r>
            <a:r>
              <a:rPr lang="nb-NO" sz="1200" b="0" i="0" u="none" strike="noStrike" kern="1200" dirty="0" err="1">
                <a:solidFill>
                  <a:schemeClr val="tx1"/>
                </a:solidFill>
                <a:effectLst/>
                <a:latin typeface="+mn-lt"/>
                <a:ea typeface="+mn-ea"/>
                <a:cs typeface="+mn-cs"/>
              </a:rPr>
              <a:t>efficace </a:t>
            </a:r>
            <a:r>
              <a:rPr lang="nb-NO" sz="1200" b="0" i="0" u="none" strike="noStrike" kern="1200" dirty="0" err="1">
                <a:solidFill>
                  <a:schemeClr val="tx1"/>
                </a:solidFill>
                <a:effectLst/>
                <a:latin typeface="+mn-lt"/>
                <a:ea typeface="+mn-ea"/>
                <a:cs typeface="+mn-cs"/>
              </a:rPr>
              <a:t>in materia di sicurezza</a:t>
            </a:r>
            <a:r>
              <a:rPr lang="nb-NO" sz="1200" b="0" i="0" u="none" strike="noStrike" kern="1200" dirty="0">
                <a:solidFill>
                  <a:schemeClr val="tx1"/>
                </a:solidFill>
                <a:effectLst/>
                <a:latin typeface="+mn-lt"/>
                <a:ea typeface="+mn-ea"/>
                <a:cs typeface="+mn-cs"/>
              </a:rPr>
              <a:t> informatica</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Può </a:t>
            </a:r>
            <a:r>
              <a:rPr lang="nb-NO" sz="1200" b="0" i="0" u="none" strike="noStrike" kern="1200" dirty="0" err="1">
                <a:solidFill>
                  <a:schemeClr val="tx1"/>
                </a:solidFill>
                <a:effectLst/>
                <a:latin typeface="+mn-lt"/>
                <a:ea typeface="+mn-ea"/>
                <a:cs typeface="+mn-cs"/>
              </a:rPr>
              <a:t>spiegare </a:t>
            </a:r>
            <a:r>
              <a:rPr lang="nb-NO" sz="1200" b="0" i="0" u="none" strike="noStrike" kern="1200" dirty="0" err="1">
                <a:solidFill>
                  <a:schemeClr val="tx1"/>
                </a:solidFill>
                <a:effectLst/>
                <a:latin typeface="+mn-lt"/>
                <a:ea typeface="+mn-ea"/>
                <a:cs typeface="+mn-cs"/>
              </a:rPr>
              <a:t>i comportamenti </a:t>
            </a:r>
            <a:r>
              <a:rPr lang="nb-NO" sz="1200" b="0" i="0" u="none" strike="noStrike" kern="1200" dirty="0" err="1">
                <a:solidFill>
                  <a:schemeClr val="tx1"/>
                </a:solidFill>
                <a:effectLst/>
                <a:latin typeface="+mn-lt"/>
                <a:ea typeface="+mn-ea"/>
                <a:cs typeface="+mn-cs"/>
              </a:rPr>
              <a:t>di impotenza</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927323"/>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 progressi nell'intelligenza artificiale generativa mostrano un grande potenziale per migliorare l'istruzione. Tuttavia, si sa ancora poco su come questa nuova tecnologia dovrebbe essere utilizzata e su quanto possa essere efficace rispetto alle migliori pratiche attuali. Qui riportiamo i risultati di uno studio randomizzato e controllato che misura l'apprendimento degli studenti universitari e le loro percezioni quando i contenuti vengono presentati attraverso un tutor basato sull'intelligenza artificiale rispetto a una lezione di apprendimento attivo. Il design innovativo del tutor AI personalizzato si basa sulle stesse migliori pratiche pedagogiche utilizzate nelle lezioni in classe. Abbiamo riscontrato che gli studenti imparano molto di più in meno tempo quando utilizzano il tutor basato sull'intelligenza artificiale rispetto all'apprendimento attivo in classe. Inoltre, si sentono più coinvolti e motivati. Questi risultati offrono una prova empirica dell'efficacia di una pedagogia basata sull'intelligenza artificiale ampiamente accessibile nel migliorare significativamente i risultati dell'apprendimento, presentando un caso convincente per la sua ampia adozione negli ambienti di apprendimento.</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755037"/>
      </p:ext>
    </p:extLst>
  </p:cSld>
  <p:clrMapOvr>
    <a:masterClrMapping/>
  </p:clrMapOvr>
</p:notes>
</file>

<file path=ppt/notesSlides/notesSlide36.xml><?xml version="1.0" encoding="utf-8"?>
<p:notes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EE89F-D86F-4EB3-AA8D-894C6D09E554}"/>
            </a:ext>
          </a:extLst>
        </p:cNvPr>
        <p:cNvGrpSpPr/>
        <p:nvPr/>
      </p:nvGrpSpPr>
      <p:grpSpPr>
        <a:xfrm>
          <a:off x="0" y="0"/>
          <a:ext cx="0" cy="0"/>
          <a:chOff x="0" y="0"/>
          <a:chExt cx="0" cy="0"/>
        </a:xfrm>
      </p:grpSpPr>
      <p:sp>
        <p:nvSpPr>
          <p:cNvPr id="7170" name="Rectangle 7">
            <a:extLst>
              <a:ext uri="{FF2B5EF4-FFF2-40B4-BE49-F238E27FC236}">
                <a16:creationId xmlns:a16="http://schemas.microsoft.com/office/drawing/2014/main" id="{D432F65F-D43B-A53F-765D-48100DCB9E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t>136</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16F4E539-2FAB-B9F2-71B6-C0C8513C821F}"/>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601AA51-3EDE-35C6-C18D-0B564F5A90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b-NO" dirty="0"/>
              <a:t>Insieme interconnesso di competenze relative all'apprendimento e al pensiero, che include molte delle abilità necessarie per l'apprendimento attivo, </a:t>
            </a:r>
            <a:r>
              <a:rPr lang="en-US" altLang="nb-NO" dirty="0" err="1"/>
              <a:t>il pensiero</a:t>
            </a:r>
            <a:r>
              <a:rPr lang="en-US" altLang="nb-NO" dirty="0"/>
              <a:t> critico</a:t>
            </a:r>
            <a:r>
              <a:rPr lang="en-US" altLang="nb-NO" dirty="0" err="1"/>
              <a:t>, </a:t>
            </a:r>
            <a:r>
              <a:rPr lang="en-US" altLang="nb-NO" dirty="0"/>
              <a:t>il giudizio </a:t>
            </a:r>
            <a:r>
              <a:rPr lang="en-US" altLang="nb-NO" dirty="0" err="1"/>
              <a:t>riflessivo</a:t>
            </a:r>
            <a:r>
              <a:rPr lang="en-US" altLang="nb-NO" dirty="0"/>
              <a:t>, la risoluzione dei problemi e il processo decisionale.</a:t>
            </a:r>
          </a:p>
          <a:p>
            <a:pPr eaLnBrk="1" hangingPunct="1"/>
            <a:endParaRPr lang="nb-NO" altLang="nb-NO" dirty="0"/>
          </a:p>
        </p:txBody>
      </p:sp>
    </p:spTree>
    <p:extLst>
      <p:ext uri="{BB962C8B-B14F-4D97-AF65-F5344CB8AC3E}">
        <p14:creationId xmlns:p14="http://schemas.microsoft.com/office/powerpoint/2010/main" val="3948074233"/>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Utilizzando scansioni EEG e analisi linguistiche, i ricercatori hanno scoperto che i partecipanti che si affidavano a ChatGPT mostravano una connettività neurale più debole e un minore coinvolgimento nelle aree del cervello deputate alla memoria e al processo decisionale. I loro saggi erano più uniformi e meno originali.</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0492214"/>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802648"/>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1. In questo studio abbiamo avuto un </a:t>
            </a:r>
            <a:r>
              <a:rPr lang="en-GB" sz="1200" b="1" i="0" kern="1200" dirty="0">
                <a:solidFill>
                  <a:schemeClr val="tx1"/>
                </a:solidFill>
                <a:effectLst/>
                <a:latin typeface="+mn-lt"/>
                <a:ea typeface="+mn-ea"/>
                <a:cs typeface="+mn-cs"/>
              </a:rPr>
              <a:t>numero limitato di partecipanti </a:t>
            </a:r>
            <a:r>
              <a:rPr lang="en-GB" sz="1200" b="0" i="0" kern="1200" dirty="0">
                <a:solidFill>
                  <a:schemeClr val="tx1"/>
                </a:solidFill>
                <a:effectLst/>
                <a:latin typeface="+mn-lt"/>
                <a:ea typeface="+mn-ea"/>
                <a:cs typeface="+mn-cs"/>
              </a:rPr>
              <a:t>reclutati da un'area geografica specifica, diverse grandi istituzioni accademiche, situate molto vicine tra loro. Per il lavoro futuro sarà importante includere un numero maggiore di partecipanti provenienti da contesti diversi, come professionisti in diversi settori, fasce d'età, nonché garantire che lo studio sia più equilibrato dal punto di vista del genere.</a:t>
            </a:r>
          </a:p>
          <a:p>
            <a:pPr fontAlgn="base"/>
            <a:r>
              <a:rPr lang="en-GB" sz="1200" b="0" i="0" kern="1200" dirty="0">
                <a:solidFill>
                  <a:schemeClr val="tx1"/>
                </a:solidFill>
                <a:effectLst/>
                <a:latin typeface="+mn-lt"/>
                <a:ea typeface="+mn-ea"/>
                <a:cs typeface="+mn-cs"/>
              </a:rPr>
              <a:t>2. Questo studio è stato condotto utilizzando ChatGPT e, sebbene non riteniamo che al momento della pubblicazione di questo articolo nel giugno 2025 vi siano stati progressi significativi in nessuno dei modelli disponibili in commercio tali da garantire un risultato significativamente diverso, non possiamo generalizzare direttamente i risultati ottenuti ad altri modelli LLM. Pertanto, per i lavori futuri sarà importante includere diversi LLM e/o offrire agli utenti la possibilità di scegliere quello che preferiscono, se presente.</a:t>
            </a:r>
          </a:p>
          <a:p>
            <a:pPr fontAlgn="base"/>
            <a:r>
              <a:rPr lang="en-GB" sz="1200" b="0" i="0" kern="1200" dirty="0">
                <a:solidFill>
                  <a:schemeClr val="tx1"/>
                </a:solidFill>
                <a:effectLst/>
                <a:latin typeface="+mn-lt"/>
                <a:ea typeface="+mn-ea"/>
                <a:cs typeface="+mn-cs"/>
              </a:rPr>
              <a:t>3.  Il lavoro futuro potrebbe anche includere l'uso di LLM con altre modalità oltre al testo, come la modalità audio.</a:t>
            </a:r>
          </a:p>
          <a:p>
            <a:pPr fontAlgn="base"/>
            <a:r>
              <a:rPr lang="en-GB" sz="1200" b="0" i="0" kern="1200" dirty="0">
                <a:solidFill>
                  <a:schemeClr val="tx1"/>
                </a:solidFill>
                <a:effectLst/>
                <a:latin typeface="+mn-lt"/>
                <a:ea typeface="+mn-ea"/>
                <a:cs typeface="+mn-cs"/>
              </a:rPr>
              <a:t>4.  Non abbiamo suddiviso il nostro compito di scrittura di saggi in sotto-compiti come la generazione di idee, la scrittura e così via, come spesso avviene nei lavori precedenti. Questa </a:t>
            </a:r>
            <a:r>
              <a:rPr lang="en-GB" sz="1200" b="0" i="0" kern="1200" dirty="0" err="1">
                <a:solidFill>
                  <a:schemeClr val="tx1"/>
                </a:solidFill>
                <a:effectLst/>
                <a:latin typeface="+mn-lt"/>
                <a:ea typeface="+mn-ea"/>
                <a:cs typeface="+mn-cs"/>
              </a:rPr>
              <a:t>suddivisione </a:t>
            </a:r>
            <a:r>
              <a:rPr lang="en-GB" sz="1200" b="0" i="0" kern="1200" dirty="0">
                <a:solidFill>
                  <a:schemeClr val="tx1"/>
                </a:solidFill>
                <a:effectLst/>
                <a:latin typeface="+mn-lt"/>
                <a:ea typeface="+mn-ea"/>
                <a:cs typeface="+mn-cs"/>
              </a:rPr>
              <a:t>può essere utile per comprendere cosa accade in ogni fase della scrittura di un saggio e per effettuare un'analisi più approfondita.</a:t>
            </a:r>
          </a:p>
          <a:p>
            <a:pPr fontAlgn="base"/>
            <a:r>
              <a:rPr lang="en-GB" sz="1200" b="0" i="0" kern="1200" dirty="0">
                <a:solidFill>
                  <a:schemeClr val="tx1"/>
                </a:solidFill>
                <a:effectLst/>
                <a:latin typeface="+mn-lt"/>
                <a:ea typeface="+mn-ea"/>
                <a:cs typeface="+mn-cs"/>
              </a:rPr>
              <a:t>5. Nella nostra attuale analisi EEG ci siamo concentrati sulla segnalazione dei modelli di connettività senza esaminare i cambiamenti di potenza spettrale, che potrebbero fornire ulteriori informazioni sull'efficienza neurale. La risoluzione spaziale dell'EEG limita la localizzazione precisa dei contributori corticali o subcorticali profondi (ad esempio l'ippocampo), quindi l'uso della fMRI è il prossimo passo per il nostro lavoro futuro.</a:t>
            </a:r>
          </a:p>
          <a:p>
            <a:pPr fontAlgn="base"/>
            <a:r>
              <a:rPr lang="en-GB" sz="1200" b="0" i="0" kern="1200" dirty="0">
                <a:solidFill>
                  <a:schemeClr val="tx1"/>
                </a:solidFill>
                <a:effectLst/>
                <a:latin typeface="+mn-lt"/>
                <a:ea typeface="+mn-ea"/>
                <a:cs typeface="+mn-cs"/>
              </a:rPr>
              <a:t>6. I nostri risultati dipendono </a:t>
            </a:r>
            <a:r>
              <a:rPr lang="en-GB" sz="1200" b="1" i="0" kern="1200" dirty="0">
                <a:solidFill>
                  <a:schemeClr val="tx1"/>
                </a:solidFill>
                <a:effectLst/>
                <a:latin typeface="+mn-lt"/>
                <a:ea typeface="+mn-ea"/>
                <a:cs typeface="+mn-cs"/>
              </a:rPr>
              <a:t>dal contesto e si concentrano sulla scrittura di un saggio in un ambiente educativo e potrebbero non essere generalizzabili ad altre attività.</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7. Studi futuri dovrebbero anche considerare </a:t>
            </a:r>
            <a:r>
              <a:rPr lang="en-GB" sz="1200" b="1" i="0" kern="1200" dirty="0">
                <a:solidFill>
                  <a:schemeClr val="tx1"/>
                </a:solidFill>
                <a:effectLst/>
                <a:latin typeface="+mn-lt"/>
                <a:ea typeface="+mn-ea"/>
                <a:cs typeface="+mn-cs"/>
              </a:rPr>
              <a:t>l'esplorazione </a:t>
            </a:r>
            <a:r>
              <a:rPr lang="en-GB" sz="1200" b="0" i="0" kern="1200" dirty="0">
                <a:solidFill>
                  <a:schemeClr val="tx1"/>
                </a:solidFill>
                <a:effectLst/>
                <a:latin typeface="+mn-lt"/>
                <a:ea typeface="+mn-ea"/>
                <a:cs typeface="+mn-cs"/>
              </a:rPr>
              <a:t>degli</a:t>
            </a:r>
            <a:r>
              <a:rPr lang="en-GB" sz="1200" b="1" i="0" kern="1200" dirty="0">
                <a:solidFill>
                  <a:schemeClr val="tx1"/>
                </a:solidFill>
                <a:effectLst/>
                <a:latin typeface="+mn-lt"/>
                <a:ea typeface="+mn-ea"/>
                <a:cs typeface="+mn-cs"/>
              </a:rPr>
              <a:t> impatti longitudinali </a:t>
            </a:r>
            <a:r>
              <a:rPr lang="en-GB" sz="1200" b="0" i="0" kern="1200" dirty="0">
                <a:solidFill>
                  <a:schemeClr val="tx1"/>
                </a:solidFill>
                <a:effectLst/>
                <a:latin typeface="+mn-lt"/>
                <a:ea typeface="+mn-ea"/>
                <a:cs typeface="+mn-cs"/>
              </a:rPr>
              <a:t>dell'uso degli strumenti sulla conservazione della memoria, la creatività e la fluidità di scrittura.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7519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d8ae986c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d8ae986c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8ae986ccb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d8ae986cc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Attacco informatico dalla Russia: volevano informazioni sul personale militare della NATO. Spionaggio militare mirato al sistema sanitario.</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8ae986cc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8ae986cc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Infrastruttura condivisa (ad esempio hardware) significa rischio condiviso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afaa372b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afaa372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Wannacry ha infettato 230.000 sistemi Windows in 150 paesi</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#I tuoi dati sono più preziosi di quanto pensi (valore sul mercato nero nel Dark Web)</a:t>
            </a:r>
            <a:endParaRPr/>
          </a:p>
          <a:p>
            <a:pPr marL="0" lvl="0" indent="0" algn="l" rtl="0">
              <a:spcBef>
                <a:spcPts val="0"/>
              </a:spcBef>
              <a:spcAft>
                <a:spcPts val="0"/>
              </a:spcAft>
              <a:buNone/>
            </a:pPr>
            <a:r>
              <a:rPr lang="en-GB"/>
              <a:t>Ma molto più importante del valore che hanno per gli altri è il valore che hanno per te e per il tuo lavoro. Spesso tendiamo a pensare: non devo chiudere a chiave la porta, non c'è molto di valore nel mio appartamento. Chi dovrebbe entrare QUI? Ma il punto è che le cose possono avere valore per VOI - e la differenza tra questo crimine digitale/cybercrimine e il crimine tradizionale a cui siamo abituati è che i DATI possono essere tenuti in ostaggio. Come abbiamo imparato dal ransomware Wannacry del 20xx che ha criptato xxxx milioni di computer in tutto il mondo.</a:t>
            </a:r>
            <a:endParaRPr/>
          </a:p>
          <a:p>
            <a:pPr marL="0" lvl="0" indent="0" algn="l" rtl="0">
              <a:spcBef>
                <a:spcPts val="0"/>
              </a:spcBef>
              <a:spcAft>
                <a:spcPts val="0"/>
              </a:spcAft>
              <a:buNone/>
            </a:pPr>
            <a:r>
              <a:rPr lang="en-GB"/>
              <a:t>In alcuni casi è possibile recuperare i dati dopo aver pagato tramite una criptovaluta, in altri casi no. Alcuni di questi criminali hanno la "reputazione" di essere "affidabili", altri no. Alcuni hanno persino un servizio di assistenza clienti a cui è possibile rivolgersi per chiedere istruzioni su come aprire un portafoglio digitale bitcoin, qualcosa con cui la maggior parte di noi potrebbe non avere molta familiarità, e sono felici di aiutare.</a:t>
            </a:r>
            <a:endParaRPr/>
          </a:p>
        </p:txBody>
      </p:sp>
    </p:spTree>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t>stress - lavoro effettivo del paziente - solo PC medio - sistema operativo spesso obsoleto e poche risorse IT, scarsa consapevolezza, turnover del personale.</a:t>
            </a:r>
          </a:p>
          <a:p>
            <a:r>
              <a:rPr lang="en-US" dirty="0"/>
              <a:t>Forse il più esteso tra i nuovi: 2,9 milioni di e-mail, 6 gr. Ospedali, 8 anni, 95 campagne.</a:t>
            </a:r>
          </a:p>
          <a:p>
            <a:r>
              <a:rPr lang="en-US" dirty="0"/>
              <a:t>Gli odds ratio sono i rapporti rispetto a un valore di riferimento in una regressione logistica, ovvero una regressione lineare statistica che opera con una variabile criterio dicotomica. </a:t>
            </a:r>
          </a:p>
          <a:p>
            <a:r>
              <a:rPr lang="en-US" dirty="0"/>
              <a:t>Vediamo che le repliche erano significative - purtroppo non disponiamo di una ripartizione/risoluzione temporale più dettagliata. Tra 1-5 e &gt;10, la probabilità era ridotta a 1/3. La correlazione tra il numero di campagne e l'OR può essere vista implicitamente anche nel confronto tra i diversi siti.</a:t>
            </a:r>
          </a:p>
          <a:p>
            <a:r>
              <a:rPr lang="en-US" dirty="0"/>
              <a:t>Gli argomenti personali nelle e-mail sembrano avere un successo leggermente maggiore rispetto a quelli relativi all'IT. Si sono verificati anche effetti stagionali, ma questi non sono spiegati in questo modo.</a:t>
            </a:r>
          </a:p>
          <a:p>
            <a:r>
              <a:rPr lang="en-US" dirty="0"/>
              <a:t>Nel complesso: </a:t>
            </a:r>
            <a:r>
              <a:rPr lang="en-US" dirty="0"/>
              <a:t>nella maggior parte degli studi vengono riportati </a:t>
            </a:r>
            <a:r>
              <a:rPr lang="en-US" dirty="0" err="1"/>
              <a:t>tassi di clic </a:t>
            </a:r>
            <a:r>
              <a:rPr lang="en-US" dirty="0"/>
              <a:t>compresi tra il 13 e il 49%. Ci sono anche valori anomali.</a:t>
            </a:r>
          </a:p>
          <a:p>
            <a:r>
              <a:rPr lang="en-US" dirty="0"/>
              <a:t>Perché gli ospedali: bassi livelli di consapevolezza, infrastrutture critiche, elevato turnover del personale.</a:t>
            </a:r>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800" b="0" i="0" u="none" strike="noStrike" kern="1200" cap="none" spc="0" normalizeH="0" baseline="0" noProof="0" smtClean="0">
                <a:ln>
                  <a:noFill/>
                </a:ln>
                <a:solidFill>
                  <a:srgbClr val="000000"/>
                </a:solidFill>
                <a:effectLst/>
                <a:uLnTx/>
                <a:uFillTx/>
                <a:latin typeface="Arial"/>
                <a:ea typeface="+mn-ea"/>
                <a:cs typeface="+mn-cs"/>
              </a:rPr>
              <a:t>14</a:t>
            </a:fld>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6924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chemeClr val="dk1"/>
                </a:solidFill>
              </a:rPr>
              <a:t>Gordon, W. J., Wright, A., Glynn, R. J., </a:t>
            </a:r>
            <a:r>
              <a:rPr lang="en-GB" sz="1000" dirty="0" err="1">
                <a:solidFill>
                  <a:schemeClr val="dk1"/>
                </a:solidFill>
              </a:rPr>
              <a:t>Kadakia</a:t>
            </a:r>
            <a:r>
              <a:rPr lang="en-GB" sz="1000" dirty="0">
                <a:solidFill>
                  <a:schemeClr val="dk1"/>
                </a:solidFill>
              </a:rPr>
              <a:t>, J., Mazzone, C., </a:t>
            </a:r>
            <a:r>
              <a:rPr lang="en-GB" sz="1000" dirty="0" err="1">
                <a:solidFill>
                  <a:schemeClr val="dk1"/>
                </a:solidFill>
              </a:rPr>
              <a:t>Leinbach</a:t>
            </a:r>
            <a:r>
              <a:rPr lang="en-GB" sz="1000" dirty="0">
                <a:solidFill>
                  <a:schemeClr val="dk1"/>
                </a:solidFill>
              </a:rPr>
              <a:t>, E. e Landman, A. (2019). Valutazione di un programma di formazione obbligatorio sul phishing per i dipendenti ad alto rischio in un sistema sanitario statunitense. </a:t>
            </a:r>
            <a:r>
              <a:rPr lang="en-GB" sz="1000" i="1" dirty="0">
                <a:solidFill>
                  <a:schemeClr val="dk1"/>
                </a:solidFill>
              </a:rPr>
              <a:t>Journal of the American Medical Informatics Association</a:t>
            </a:r>
            <a:r>
              <a:rPr lang="en-GB" sz="1000" dirty="0">
                <a:solidFill>
                  <a:schemeClr val="dk1"/>
                </a:solidFill>
              </a:rPr>
              <a:t>,</a:t>
            </a:r>
            <a:r>
              <a:rPr lang="en-GB" sz="1000" i="1" dirty="0">
                <a:solidFill>
                  <a:schemeClr val="dk1"/>
                </a:solidFill>
              </a:rPr>
              <a:t> 26</a:t>
            </a:r>
            <a:r>
              <a:rPr lang="en-GB" sz="1000" dirty="0">
                <a:solidFill>
                  <a:schemeClr val="dk1"/>
                </a:solidFill>
              </a:rPr>
              <a:t>(6), 547-552.</a:t>
            </a:r>
          </a:p>
          <a:p>
            <a:pPr marL="0" lvl="0" indent="0" algn="l" rtl="0">
              <a:spcBef>
                <a:spcPts val="0"/>
              </a:spcBef>
              <a:spcAft>
                <a:spcPts val="0"/>
              </a:spcAft>
              <a:buNone/>
            </a:pPr>
            <a:r>
              <a:rPr lang="en-US" sz="1000" dirty="0"/>
              <a:t>I tassi di clic sono allarmanti, ma in genere migliorano con ripetute campagne di phishing simulate. </a:t>
            </a:r>
          </a:p>
          <a:p>
            <a:pPr marL="0" lvl="0" indent="0" algn="l" rtl="0">
              <a:spcBef>
                <a:spcPts val="0"/>
              </a:spcBef>
              <a:spcAft>
                <a:spcPts val="0"/>
              </a:spcAft>
              <a:buNone/>
            </a:pPr>
            <a:r>
              <a:rPr lang="en-US" sz="1000" dirty="0"/>
              <a:t>Il programma di formazione obbligatorio per i dipendenti che hanno cliccato su 5 o più campagne di phishing simulate non ha avuto di per sé un impatto significativo sui tassi di clic: i "trasgressori" sono rimasti più propensi a cliccare sulle e-mail di phishing rispetto ai non trasgressori, con tassi di clic compresi tra il 10% e il 25% dopo la formazione. </a:t>
            </a:r>
          </a:p>
          <a:p>
            <a:pPr marL="0" lvl="0" indent="0" algn="l" rtl="0">
              <a:spcBef>
                <a:spcPts val="0"/>
              </a:spcBef>
              <a:spcAft>
                <a:spcPts val="0"/>
              </a:spcAft>
              <a:buNone/>
            </a:pPr>
            <a:r>
              <a:rPr lang="en-US" sz="1000" dirty="0"/>
              <a:t>La formazione in tempo reale (fornita dopo che un dipendente ha cliccato su una simulazione di phishing) potrebbe essere stata più efficace nel ridurre il divario tra trasgressori e non trasgressori.</a:t>
            </a:r>
          </a:p>
          <a:p>
            <a:pPr marL="0" lvl="0" indent="0" algn="l" rtl="0">
              <a:spcBef>
                <a:spcPts val="0"/>
              </a:spcBef>
              <a:spcAft>
                <a:spcPts val="0"/>
              </a:spcAft>
              <a:buNone/>
            </a:pPr>
            <a:r>
              <a:rPr lang="en-US" sz="1000" dirty="0"/>
              <a:t>Poiché basta un solo attacco di phishing riuscito per causare danni sostanziali a un'organizzazione sanitaria, questi tassi di clic (con o senza formazione) sono molto preoccupanti.</a:t>
            </a:r>
            <a:endParaRPr sz="1000" dirty="0">
              <a:solidFill>
                <a:schemeClr val="dk1"/>
              </a:solidFill>
            </a:endParaRPr>
          </a:p>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FDC3C-6714-C868-63BE-07E5479507A8}"/>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3" name="Footer Placeholder 2">
            <a:extLst>
              <a:ext uri="{FF2B5EF4-FFF2-40B4-BE49-F238E27FC236}">
                <a16:creationId xmlns:a16="http://schemas.microsoft.com/office/drawing/2014/main" id="{CF2972CC-DCF9-4F0C-BF2E-6BA9040719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717C1E-AD92-58C9-5D49-6ACCB2EB1FBF}"/>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91775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CED4-6A29-BE70-6FE5-8BB57FF70DB0}"/>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03FDFD6C-EB7B-E2C1-D736-33103AF6D355}"/>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A4CBD81A-C824-A8F6-8902-93A7DFF07FA6}"/>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6E280F1-87B8-AF64-A135-4F68BEF713BA}"/>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a:extLst>
              <a:ext uri="{FF2B5EF4-FFF2-40B4-BE49-F238E27FC236}">
                <a16:creationId xmlns:a16="http://schemas.microsoft.com/office/drawing/2014/main" id="{D6F6839F-4060-B8BD-41B8-9714F1022FF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17BCCE-6940-06E7-7CDF-5C67ADD448D3}"/>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2341989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C6C0-4673-F16E-1D2E-075906F32F27}"/>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CDCBD5FD-4219-8389-BF82-91F5F08924B8}"/>
              </a:ext>
            </a:extLst>
          </p:cNvPr>
          <p:cNvSpPr>
            <a:spLocks noGrp="1"/>
          </p:cNvSpPr>
          <p:nvPr>
            <p:ph type="pic" idx="1"/>
          </p:nvPr>
        </p:nvSpPr>
        <p:spPr>
          <a:xfrm>
            <a:off x="6219826" y="1184912"/>
            <a:ext cx="7406640" cy="5848350"/>
          </a:xfrm>
        </p:spPr>
        <p:txBody>
          <a:bodyPr/>
          <a:lstStyle>
            <a:lvl1pPr marL="0" indent="0">
              <a:buNone/>
              <a:defRPr sz="3840"/>
            </a:lvl1pPr>
            <a:lvl2pPr marL="548627" indent="0">
              <a:buNone/>
              <a:defRPr sz="3360"/>
            </a:lvl2pPr>
            <a:lvl3pPr marL="1097252" indent="0">
              <a:buNone/>
              <a:defRPr sz="2880"/>
            </a:lvl3pPr>
            <a:lvl4pPr marL="1645879" indent="0">
              <a:buNone/>
              <a:defRPr sz="2400"/>
            </a:lvl4pPr>
            <a:lvl5pPr marL="2194505" indent="0">
              <a:buNone/>
              <a:defRPr sz="2400"/>
            </a:lvl5pPr>
            <a:lvl6pPr marL="2743132" indent="0">
              <a:buNone/>
              <a:defRPr sz="2400"/>
            </a:lvl6pPr>
            <a:lvl7pPr marL="3291757" indent="0">
              <a:buNone/>
              <a:defRPr sz="2400"/>
            </a:lvl7pPr>
            <a:lvl8pPr marL="3840384" indent="0">
              <a:buNone/>
              <a:defRPr sz="2400"/>
            </a:lvl8pPr>
            <a:lvl9pPr marL="4389011" indent="0">
              <a:buNone/>
              <a:defRPr sz="2400"/>
            </a:lvl9pPr>
          </a:lstStyle>
          <a:p>
            <a:endParaRPr lang="nb-NO"/>
          </a:p>
        </p:txBody>
      </p:sp>
      <p:sp>
        <p:nvSpPr>
          <p:cNvPr id="4" name="Text Placeholder 3">
            <a:extLst>
              <a:ext uri="{FF2B5EF4-FFF2-40B4-BE49-F238E27FC236}">
                <a16:creationId xmlns:a16="http://schemas.microsoft.com/office/drawing/2014/main" id="{D65789AF-3FC6-C10D-DA46-204111D43CA7}"/>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CB172DEF-DE25-205E-CA0B-897BF5E6E442}"/>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a:extLst>
              <a:ext uri="{FF2B5EF4-FFF2-40B4-BE49-F238E27FC236}">
                <a16:creationId xmlns:a16="http://schemas.microsoft.com/office/drawing/2014/main" id="{3BADD127-942E-55C7-0B00-AD1FCDFB8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B008A5-5391-2A1C-6129-2652EA23946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194093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98CB-4F58-4253-B951-50C5689DB979}"/>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5E864AF-36ED-46FA-E7F8-34AD2EF137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B346E3DB-8CD2-4BA5-959C-551EBDD0E0F0}"/>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3008E97C-EFA7-63AE-214B-6E9837624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C957E3-75E5-370A-9F88-69E64E6E5561}"/>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6295764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266A5E-81D1-58D4-EAF0-A6264341BF8D}"/>
              </a:ext>
            </a:extLst>
          </p:cNvPr>
          <p:cNvSpPr>
            <a:spLocks noGrp="1"/>
          </p:cNvSpPr>
          <p:nvPr>
            <p:ph type="title" orient="vert"/>
          </p:nvPr>
        </p:nvSpPr>
        <p:spPr>
          <a:xfrm>
            <a:off x="10469881" y="438152"/>
            <a:ext cx="3154680" cy="6974207"/>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2B2BD40C-0DB3-4D07-F0ED-750ED1DCE808}"/>
              </a:ext>
            </a:extLst>
          </p:cNvPr>
          <p:cNvSpPr>
            <a:spLocks noGrp="1"/>
          </p:cNvSpPr>
          <p:nvPr>
            <p:ph type="body" orient="vert" idx="1"/>
          </p:nvPr>
        </p:nvSpPr>
        <p:spPr>
          <a:xfrm>
            <a:off x="1005841" y="438152"/>
            <a:ext cx="928116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3B7E356-0641-0A93-314C-D52EEF15E0F6}"/>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D8F9651C-AEC7-F311-BDBF-8A30337029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2C0EB7-97EF-E5B4-14EF-AC2CE328ED86}"/>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713060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2086080" y="957720"/>
            <a:ext cx="11248800" cy="15988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2086080" y="3184080"/>
            <a:ext cx="11248800" cy="4066560"/>
          </a:xfrm>
          <a:prstGeom prst="rect">
            <a:avLst/>
          </a:prstGeom>
        </p:spPr>
        <p:txBody>
          <a:bodyPr spcFirstLastPara="1" wrap="square" lIns="91425" tIns="91425" rIns="91425" bIns="91425" anchor="t" anchorCtr="0">
            <a:normAutofit/>
          </a:bodyPr>
          <a:lstStyle>
            <a:lvl1pPr marL="731502" lvl="0" indent="-497827">
              <a:spcBef>
                <a:spcPts val="0"/>
              </a:spcBef>
              <a:spcAft>
                <a:spcPts val="0"/>
              </a:spcAft>
              <a:buSzPts val="1300"/>
              <a:buChar char="●"/>
              <a:defRPr/>
            </a:lvl1pPr>
            <a:lvl2pPr marL="1463004" lvl="1" indent="-477508">
              <a:spcBef>
                <a:spcPts val="0"/>
              </a:spcBef>
              <a:spcAft>
                <a:spcPts val="0"/>
              </a:spcAft>
              <a:buSzPts val="1100"/>
              <a:buChar char="○"/>
              <a:defRPr/>
            </a:lvl2pPr>
            <a:lvl3pPr marL="2194505" lvl="2" indent="-477508">
              <a:spcBef>
                <a:spcPts val="0"/>
              </a:spcBef>
              <a:spcAft>
                <a:spcPts val="0"/>
              </a:spcAft>
              <a:buSzPts val="1100"/>
              <a:buChar char="■"/>
              <a:defRPr/>
            </a:lvl3pPr>
            <a:lvl4pPr marL="2926007" lvl="3" indent="-477508">
              <a:spcBef>
                <a:spcPts val="0"/>
              </a:spcBef>
              <a:spcAft>
                <a:spcPts val="0"/>
              </a:spcAft>
              <a:buSzPts val="1100"/>
              <a:buChar char="●"/>
              <a:defRPr/>
            </a:lvl4pPr>
            <a:lvl5pPr marL="3657509" lvl="4" indent="-477508">
              <a:spcBef>
                <a:spcPts val="0"/>
              </a:spcBef>
              <a:spcAft>
                <a:spcPts val="0"/>
              </a:spcAft>
              <a:buSzPts val="1100"/>
              <a:buChar char="○"/>
              <a:defRPr/>
            </a:lvl5pPr>
            <a:lvl6pPr marL="4389011" lvl="5" indent="-477508">
              <a:spcBef>
                <a:spcPts val="0"/>
              </a:spcBef>
              <a:spcAft>
                <a:spcPts val="0"/>
              </a:spcAft>
              <a:buSzPts val="1100"/>
              <a:buChar char="■"/>
              <a:defRPr/>
            </a:lvl6pPr>
            <a:lvl7pPr marL="5120512" lvl="6" indent="-477508">
              <a:spcBef>
                <a:spcPts val="0"/>
              </a:spcBef>
              <a:spcAft>
                <a:spcPts val="0"/>
              </a:spcAft>
              <a:buSzPts val="1100"/>
              <a:buChar char="●"/>
              <a:defRPr/>
            </a:lvl7pPr>
            <a:lvl8pPr marL="5852014" lvl="7" indent="-477508">
              <a:spcBef>
                <a:spcPts val="0"/>
              </a:spcBef>
              <a:spcAft>
                <a:spcPts val="0"/>
              </a:spcAft>
              <a:buSzPts val="1100"/>
              <a:buChar char="○"/>
              <a:defRPr/>
            </a:lvl8pPr>
            <a:lvl9pPr marL="6583516" lvl="8" indent="-477508">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3521673" y="7579162"/>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528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8792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38087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EE58-EA22-A236-2DC3-3BF351F54F9A}"/>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1BB04AAC-6A12-91CB-7105-C22D4BCB0D9F}"/>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30F22BB-2B17-4D3A-EFAB-9B013526DD5F}"/>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670C332F-05A5-F252-979E-5801FD81D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27DA4-F19B-40B6-B1DA-90062FB618EA}"/>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471734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9782-A0F6-2BA3-B014-5C300993FD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1AD075-BF09-E424-02DB-1974621B5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FE02E-7C14-4147-7A3A-1E8517A31B36}"/>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44F38E7C-7D59-2160-CA70-E331F3791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78933A-B330-25A7-2877-F182A37F22D0}"/>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99639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66FE-84FB-CBC7-0EBD-91332381A76E}"/>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C11B51-834A-01E7-2D2E-321731BB2803}"/>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778C28-B729-4ACE-0833-0BAD8AAF2BB7}"/>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D1ADD50E-78A6-5D9B-8D0C-88914FA17A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CB36B2-26C5-CCAB-989A-F5788C7563D2}"/>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606467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7DE8-1022-7F00-3EAC-BDED9FC43A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3364BB-7CAC-00DC-6C6B-AD11480CB97D}"/>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258255-2732-703B-592E-3F9E1257E51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3F3F520-771E-DF03-83B7-2BC67C3D92EA}"/>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6" name="Footer Placeholder 5">
            <a:extLst>
              <a:ext uri="{FF2B5EF4-FFF2-40B4-BE49-F238E27FC236}">
                <a16:creationId xmlns:a16="http://schemas.microsoft.com/office/drawing/2014/main" id="{7D6884D0-8A44-3ECF-CDD6-46BBE6A0C8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F51D5D-560B-499F-1592-56CB1AA5766B}"/>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187887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6227-0CC3-B77F-1360-BC2E17782A6D}"/>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CAEA49-9543-6BFC-4BD9-EE74052BECB8}"/>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8ABC14E2-BE44-371C-7EAA-016C0030372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C4DCE2-9C68-BDD0-B598-DCEBA41F7547}"/>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F1FC8DFF-00F8-F534-5026-81A523C2D091}"/>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A49732-DA8F-6662-2943-C817D55C02AA}"/>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8" name="Footer Placeholder 7">
            <a:extLst>
              <a:ext uri="{FF2B5EF4-FFF2-40B4-BE49-F238E27FC236}">
                <a16:creationId xmlns:a16="http://schemas.microsoft.com/office/drawing/2014/main" id="{97B5D01D-7279-DB31-D74C-C1A187AEB1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F32897-2ED1-9C06-5E4F-1B0063435C6A}"/>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2909091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7446-D2BB-058B-BA6C-311912D7A9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5A67B3-720C-6114-F798-3A52098BD0E6}"/>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4" name="Footer Placeholder 3">
            <a:extLst>
              <a:ext uri="{FF2B5EF4-FFF2-40B4-BE49-F238E27FC236}">
                <a16:creationId xmlns:a16="http://schemas.microsoft.com/office/drawing/2014/main" id="{CD8DDDF2-1EF4-D930-026B-F1895FE6FA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0CFE12-2B66-3248-F325-203A64AF95F8}"/>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042253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9C2AC-0A41-625C-0C8A-B985CAF68144}"/>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3" name="Footer Placeholder 2">
            <a:extLst>
              <a:ext uri="{FF2B5EF4-FFF2-40B4-BE49-F238E27FC236}">
                <a16:creationId xmlns:a16="http://schemas.microsoft.com/office/drawing/2014/main" id="{4082DFF5-99AD-7707-0219-A66867FDA2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F8ABC9-912C-C42C-6005-FCCB96662836}"/>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400224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44C9D-4046-02DA-2424-C84E6BCD7211}"/>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5EB058-36E0-3040-5F1D-CBE109F1EFA7}"/>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56E418-28DB-B05B-BC8F-A1C4FA6BDB8D}"/>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E0C5B2F-CB40-784E-0E88-8A72430393CC}"/>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6" name="Footer Placeholder 5">
            <a:extLst>
              <a:ext uri="{FF2B5EF4-FFF2-40B4-BE49-F238E27FC236}">
                <a16:creationId xmlns:a16="http://schemas.microsoft.com/office/drawing/2014/main" id="{1AAC4583-81BA-2AAD-A8D8-D62FAFA5C1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1ED7A2-09E6-83F9-B5F9-2A951B325FE5}"/>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075152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4737-8511-6413-A611-5D2FB12F7A0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BE9220-854D-D399-6037-96A8B29A3232}"/>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791FDD56-E083-5128-2A2C-960EE761643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ED91538E-3360-C4F3-06AF-8EBD629838EB}"/>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6" name="Footer Placeholder 5">
            <a:extLst>
              <a:ext uri="{FF2B5EF4-FFF2-40B4-BE49-F238E27FC236}">
                <a16:creationId xmlns:a16="http://schemas.microsoft.com/office/drawing/2014/main" id="{4A477D75-1818-4E75-4513-1365698B6D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5357C-954E-EEB9-B320-9C1185DB0E0E}"/>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471095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9C19-2B6D-C6A3-0CB7-1D44A4DE63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FF188A-8BC6-0E05-8DF3-5A5A1C104B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38333A-A2CD-1526-B111-1B5A3D62FF2C}"/>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A0E763D1-7663-904B-4C1F-A073FE4CB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1B29C-5968-BC40-202A-0428A414B2F7}"/>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224603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FF7CD-13EE-353C-591F-9A2EF236B7C9}"/>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661E42-4C14-413E-C04D-96ABCA375F05}"/>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775C89-6207-6B29-0490-D03A14D7988E}"/>
              </a:ext>
            </a:extLst>
          </p:cNvPr>
          <p:cNvSpPr>
            <a:spLocks noGrp="1"/>
          </p:cNvSpPr>
          <p:nvPr>
            <p:ph type="dt" sz="half" idx="10"/>
          </p:nvPr>
        </p:nvSpPr>
        <p:spPr/>
        <p:txBody>
          <a:body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60087195-1D9D-BD5D-3922-18B7EE6D0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3EFB9-E0D7-4A58-B630-9EBB3EFC25F7}"/>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23310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711039"/>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7074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846069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938A-A1A7-6940-2880-C950FCE0F696}"/>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57DE91E7-003F-83A9-3B26-27A4E54EF89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521AD9A-2D66-9985-DBA9-023CF7B51A1E}"/>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C94F48F3-9A81-038D-8430-CADB43BFC3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BB4754-6D1E-13DD-63D8-6553E1E559F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119882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6E98-D4F2-7FBF-1E54-E99370D53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4E443-0BF1-28D3-1707-A2DC145BE5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301BB1-EA26-E28E-2E17-D6B0B3BC0937}"/>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D38B0F7A-78F8-D43B-13EC-59DDB2C09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3BEB9-26DB-991C-A2AF-3C28D207DC8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1387912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9D0A-A611-326F-D923-147AA726DF60}"/>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826F81-29AE-559B-2DBA-198E2A0A96D9}"/>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DEF0A4-9410-E0D9-8D60-53482B14A817}"/>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EE6E5B79-97EB-3504-449D-1E6D2046D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7DDBF9-6076-1B3B-8F9A-BC364F8DD8B9}"/>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4230277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C034-5DFA-EC94-2021-0A6BE6A732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20409D-EA61-FA2E-4D97-00CB883CCB53}"/>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1E621B-4930-C66E-83E1-780FB46E4B70}"/>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72BBB4-B5AE-C3CC-062C-09439DFC5F6C}"/>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A7468630-E72A-94DB-1AF8-912F89C00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49593B-A310-5F28-A8FE-36BC89171B0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1869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09A1-80DF-07EA-E36D-973D4752E6A6}"/>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BD4B35-AD14-D322-0A76-41A4D50EC56C}"/>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638FCF75-11CA-567D-C6C9-4C7CBFD6498B}"/>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6C89C84-B80E-5399-7B70-DD305E744061}"/>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12979E16-EFEA-5E78-8488-00E7FD07CCB8}"/>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170C40-D584-792A-496A-3AD0CC6B0CF6}"/>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8" name="Footer Placeholder 7">
            <a:extLst>
              <a:ext uri="{FF2B5EF4-FFF2-40B4-BE49-F238E27FC236}">
                <a16:creationId xmlns:a16="http://schemas.microsoft.com/office/drawing/2014/main" id="{0A276B15-2B83-0BE9-1EB0-4211519B54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9933A9-4757-48B7-A4EF-1665FE89AEAD}"/>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829682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8410-D6E4-D7A0-AC81-942943112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A381F4-8D5C-2AA9-1C0F-B8A5A2ECAD6B}"/>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4" name="Footer Placeholder 3">
            <a:extLst>
              <a:ext uri="{FF2B5EF4-FFF2-40B4-BE49-F238E27FC236}">
                <a16:creationId xmlns:a16="http://schemas.microsoft.com/office/drawing/2014/main" id="{156B396B-A9AE-79BF-E3AC-422267D643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8C043A-CBA5-1034-F4AB-EA34BCB2790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186526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0310E-B5F1-D1F1-C28B-5CDAFE8C5CA0}"/>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3" name="Footer Placeholder 2">
            <a:extLst>
              <a:ext uri="{FF2B5EF4-FFF2-40B4-BE49-F238E27FC236}">
                <a16:creationId xmlns:a16="http://schemas.microsoft.com/office/drawing/2014/main" id="{22EA9980-29A1-0B8C-1FBA-F037C71494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3450E3-6A8D-84C1-6F55-DD4735F16EC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509196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6706-94CC-AE5B-A7F6-BCF9AC206D4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FF16F-252D-B890-8C25-4019A205EAE6}"/>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79B00B-3075-94D9-04A7-4F510B5D98C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B373A165-771B-4AC2-8640-85159ACCBC82}"/>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B0D676A6-520F-46BB-B3FA-E4C7F78745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5BF1F-B94C-0E76-E445-698E960A2707}"/>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66633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082C-DD94-2B68-65C6-E4AED7A75431}"/>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967083AB-648B-DEE4-839E-ECDC1142BE86}"/>
              </a:ext>
            </a:extLst>
          </p:cNvPr>
          <p:cNvSpPr>
            <a:spLocks noGrp="1"/>
          </p:cNvSpPr>
          <p:nvPr>
            <p:ph type="subTitle" idx="1"/>
          </p:nvPr>
        </p:nvSpPr>
        <p:spPr>
          <a:xfrm>
            <a:off x="1828800" y="4322445"/>
            <a:ext cx="10972800" cy="1986916"/>
          </a:xfrm>
        </p:spPr>
        <p:txBody>
          <a:bodyPr/>
          <a:lstStyle>
            <a:lvl1pPr marL="0" indent="0" algn="ctr">
              <a:buNone/>
              <a:defRPr sz="2880"/>
            </a:lvl1pPr>
            <a:lvl2pPr marL="548627" indent="0" algn="ctr">
              <a:buNone/>
              <a:defRPr sz="2400"/>
            </a:lvl2pPr>
            <a:lvl3pPr marL="1097252" indent="0" algn="ctr">
              <a:buNone/>
              <a:defRPr sz="2160"/>
            </a:lvl3pPr>
            <a:lvl4pPr marL="1645879" indent="0" algn="ctr">
              <a:buNone/>
              <a:defRPr sz="1920"/>
            </a:lvl4pPr>
            <a:lvl5pPr marL="2194505" indent="0" algn="ctr">
              <a:buNone/>
              <a:defRPr sz="1920"/>
            </a:lvl5pPr>
            <a:lvl6pPr marL="2743132" indent="0" algn="ctr">
              <a:buNone/>
              <a:defRPr sz="1920"/>
            </a:lvl6pPr>
            <a:lvl7pPr marL="3291757" indent="0" algn="ctr">
              <a:buNone/>
              <a:defRPr sz="1920"/>
            </a:lvl7pPr>
            <a:lvl8pPr marL="3840384" indent="0" algn="ctr">
              <a:buNone/>
              <a:defRPr sz="1920"/>
            </a:lvl8pPr>
            <a:lvl9pPr marL="4389011" indent="0" algn="ctr">
              <a:buNone/>
              <a:defRPr sz="192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258066D8-EC74-3B19-8DC8-35866F2E2601}"/>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BA1ABB64-FC68-3A2D-70B7-1D2277A9F4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B240D5-6454-42E0-F9E2-E6E47376F06F}"/>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96006330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2077-8AAF-98DE-5425-FA9F23FC347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564AF3-7E61-AE35-8C72-94CA4828EAED}"/>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64014B1A-B773-C8BE-21D7-5CD844FD4DE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7CFBDB6-F74D-3191-B6F0-6A04CEB4401A}"/>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6" name="Footer Placeholder 5">
            <a:extLst>
              <a:ext uri="{FF2B5EF4-FFF2-40B4-BE49-F238E27FC236}">
                <a16:creationId xmlns:a16="http://schemas.microsoft.com/office/drawing/2014/main" id="{3B66D50F-2283-7F00-30F6-839170E1E1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BD69CC-016D-A79E-D77C-144C97C31841}"/>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82369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5DBE-EE16-1326-A9F3-735A2241CA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7B643B-E8D6-49D1-02E1-6CDC86CE08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B6121-1031-F12D-7CED-0CF5F447F619}"/>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C126903F-1D66-E3F6-AA3B-CBD92CB43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4DA3A-4919-C0D6-5ABC-FC11E63C8B2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598034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61FD-E04C-5569-B420-5D19A4AA8497}"/>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C2C9B6-47C5-405E-34B4-CA3099338509}"/>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96C7C5-1C65-3AD1-0294-9E941ED78283}"/>
              </a:ext>
            </a:extLst>
          </p:cNvPr>
          <p:cNvSpPr>
            <a:spLocks noGrp="1"/>
          </p:cNvSpPr>
          <p:nvPr>
            <p:ph type="dt" sz="half" idx="10"/>
          </p:nvPr>
        </p:nvSpPr>
        <p:spPr/>
        <p:txBody>
          <a:body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9F5537A3-4171-64DE-7E67-0626C3F950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15B56B-02F7-19F4-56CD-F1C777C8A2F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655315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9490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799993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559456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0301" y="4896464"/>
            <a:ext cx="12813402" cy="2760898"/>
          </a:xfrm>
          <a:noFill/>
          <a:effectLst>
            <a:outerShdw blurRad="50800" dist="38100" dir="2700000" algn="tl" rotWithShape="0">
              <a:prstClr val="black">
                <a:alpha val="40000"/>
              </a:prstClr>
            </a:outerShdw>
          </a:effectLst>
        </p:spPr>
        <p:txBody>
          <a:bodyPr>
            <a:normAutofit/>
          </a:bodyPr>
          <a:lstStyle>
            <a:lvl1pPr algn="l">
              <a:defRPr sz="576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20300" y="3846378"/>
            <a:ext cx="12801600" cy="1085482"/>
          </a:xfrm>
        </p:spPr>
        <p:txBody>
          <a:bodyPr>
            <a:normAutofit/>
          </a:bodyPr>
          <a:lstStyle>
            <a:lvl1pPr marL="0" indent="0" algn="l">
              <a:buNone/>
              <a:defRPr sz="4480" b="0" i="0">
                <a:solidFill>
                  <a:srgbClr val="002060"/>
                </a:solidFill>
              </a:defRPr>
            </a:lvl1pPr>
            <a:lvl2pPr marL="731502" indent="0" algn="ctr">
              <a:buNone/>
              <a:defRPr>
                <a:solidFill>
                  <a:schemeClr val="tx1">
                    <a:tint val="75000"/>
                  </a:schemeClr>
                </a:solidFill>
              </a:defRPr>
            </a:lvl2pPr>
            <a:lvl3pPr marL="1463004" indent="0" algn="ctr">
              <a:buNone/>
              <a:defRPr>
                <a:solidFill>
                  <a:schemeClr val="tx1">
                    <a:tint val="75000"/>
                  </a:schemeClr>
                </a:solidFill>
              </a:defRPr>
            </a:lvl3pPr>
            <a:lvl4pPr marL="2194505" indent="0" algn="ctr">
              <a:buNone/>
              <a:defRPr>
                <a:solidFill>
                  <a:schemeClr val="tx1">
                    <a:tint val="75000"/>
                  </a:schemeClr>
                </a:solidFill>
              </a:defRPr>
            </a:lvl4pPr>
            <a:lvl5pPr marL="2926007" indent="0" algn="ctr">
              <a:buNone/>
              <a:defRPr>
                <a:solidFill>
                  <a:schemeClr val="tx1">
                    <a:tint val="75000"/>
                  </a:schemeClr>
                </a:solidFill>
              </a:defRPr>
            </a:lvl5pPr>
            <a:lvl6pPr marL="3657509" indent="0" algn="ctr">
              <a:buNone/>
              <a:defRPr>
                <a:solidFill>
                  <a:schemeClr val="tx1">
                    <a:tint val="75000"/>
                  </a:schemeClr>
                </a:solidFill>
              </a:defRPr>
            </a:lvl6pPr>
            <a:lvl7pPr marL="4389011" indent="0" algn="ctr">
              <a:buNone/>
              <a:defRPr>
                <a:solidFill>
                  <a:schemeClr val="tx1">
                    <a:tint val="75000"/>
                  </a:schemeClr>
                </a:solidFill>
              </a:defRPr>
            </a:lvl7pPr>
            <a:lvl8pPr marL="5120512" indent="0" algn="ctr">
              <a:buNone/>
              <a:defRPr>
                <a:solidFill>
                  <a:schemeClr val="tx1">
                    <a:tint val="75000"/>
                  </a:schemeClr>
                </a:solidFill>
              </a:defRPr>
            </a:lvl8pPr>
            <a:lvl9pPr marL="585201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07226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17" y="406135"/>
            <a:ext cx="13214557" cy="1221642"/>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741942" y="1970385"/>
            <a:ext cx="13193712" cy="5686979"/>
          </a:xfrm>
        </p:spPr>
        <p:txBody>
          <a:bodyPr/>
          <a:lstStyle>
            <a:lvl1pPr algn="l">
              <a:defRPr sz="448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888586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74" y="650460"/>
            <a:ext cx="10888950" cy="1160558"/>
          </a:xfrm>
        </p:spPr>
        <p:txBody>
          <a:bodyPr>
            <a:normAutofit/>
          </a:bodyPr>
          <a:lstStyle>
            <a:lvl1pPr algn="l">
              <a:defRPr sz="576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743322" y="1828802"/>
            <a:ext cx="10925605" cy="5672795"/>
          </a:xfrm>
        </p:spPr>
        <p:txBody>
          <a:bodyPr/>
          <a:lstStyle>
            <a:lvl1pPr>
              <a:defRPr sz="448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37557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02" indent="0">
              <a:buNone/>
              <a:defRPr sz="2880">
                <a:solidFill>
                  <a:schemeClr val="tx1">
                    <a:tint val="75000"/>
                  </a:schemeClr>
                </a:solidFill>
              </a:defRPr>
            </a:lvl2pPr>
            <a:lvl3pPr marL="1463004" indent="0">
              <a:buNone/>
              <a:defRPr sz="2560">
                <a:solidFill>
                  <a:schemeClr val="tx1">
                    <a:tint val="75000"/>
                  </a:schemeClr>
                </a:solidFill>
              </a:defRPr>
            </a:lvl3pPr>
            <a:lvl4pPr marL="2194505" indent="0">
              <a:buNone/>
              <a:defRPr sz="2240">
                <a:solidFill>
                  <a:schemeClr val="tx1">
                    <a:tint val="75000"/>
                  </a:schemeClr>
                </a:solidFill>
              </a:defRPr>
            </a:lvl4pPr>
            <a:lvl5pPr marL="2926007" indent="0">
              <a:buNone/>
              <a:defRPr sz="2240">
                <a:solidFill>
                  <a:schemeClr val="tx1">
                    <a:tint val="75000"/>
                  </a:schemeClr>
                </a:solidFill>
              </a:defRPr>
            </a:lvl5pPr>
            <a:lvl6pPr marL="3657509" indent="0">
              <a:buNone/>
              <a:defRPr sz="2240">
                <a:solidFill>
                  <a:schemeClr val="tx1">
                    <a:tint val="75000"/>
                  </a:schemeClr>
                </a:solidFill>
              </a:defRPr>
            </a:lvl6pPr>
            <a:lvl7pPr marL="4389011" indent="0">
              <a:buNone/>
              <a:defRPr sz="2240">
                <a:solidFill>
                  <a:schemeClr val="tx1">
                    <a:tint val="75000"/>
                  </a:schemeClr>
                </a:solidFill>
              </a:defRPr>
            </a:lvl7pPr>
            <a:lvl8pPr marL="5120512" indent="0">
              <a:buNone/>
              <a:defRPr sz="2240">
                <a:solidFill>
                  <a:schemeClr val="tx1">
                    <a:tint val="75000"/>
                  </a:schemeClr>
                </a:solidFill>
              </a:defRPr>
            </a:lvl8pPr>
            <a:lvl9pPr marL="5852014"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8987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DEFC-2547-6410-53B7-13B1154CCBFD}"/>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B86EBCB-7343-4087-1846-5912C1F6C6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D4CEA9D-E3B8-C2BF-7E35-4E59979CDD5A}"/>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768FA255-4D2F-5ACF-0A2B-A89EC1EA49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71FA5B-A750-F57B-537B-9451F3AE387E}"/>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51907113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89667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510" y="717803"/>
            <a:ext cx="12949384" cy="1221640"/>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835411" y="2778600"/>
            <a:ext cx="646430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n-US" dirty="0"/>
              <a:t>Click to edit Master text styles</a:t>
            </a:r>
          </a:p>
        </p:txBody>
      </p:sp>
      <p:sp>
        <p:nvSpPr>
          <p:cNvPr id="4" name="Content Placeholder 3"/>
          <p:cNvSpPr>
            <a:spLocks noGrp="1"/>
          </p:cNvSpPr>
          <p:nvPr>
            <p:ph sz="half" idx="2"/>
          </p:nvPr>
        </p:nvSpPr>
        <p:spPr>
          <a:xfrm>
            <a:off x="835411" y="3534436"/>
            <a:ext cx="646430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291605" y="2778600"/>
            <a:ext cx="646684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n-US" dirty="0"/>
              <a:t>Click to edit Master text styles</a:t>
            </a:r>
          </a:p>
        </p:txBody>
      </p:sp>
      <p:sp>
        <p:nvSpPr>
          <p:cNvPr id="6" name="Content Placeholder 5"/>
          <p:cNvSpPr>
            <a:spLocks noGrp="1"/>
          </p:cNvSpPr>
          <p:nvPr>
            <p:ph sz="quarter" idx="4"/>
          </p:nvPr>
        </p:nvSpPr>
        <p:spPr>
          <a:xfrm>
            <a:off x="7291605" y="3534436"/>
            <a:ext cx="646684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20850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75370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46860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3"/>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3"/>
            <a:ext cx="4813301" cy="562927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92538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0" y="5760721"/>
            <a:ext cx="8778240" cy="680087"/>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0" y="735330"/>
            <a:ext cx="8778240" cy="4937760"/>
          </a:xfrm>
        </p:spPr>
        <p:txBody>
          <a:bodyPr/>
          <a:lstStyle>
            <a:lvl1pPr marL="0" indent="0">
              <a:buNone/>
              <a:defRPr sz="5120"/>
            </a:lvl1pPr>
            <a:lvl2pPr marL="731502" indent="0">
              <a:buNone/>
              <a:defRPr sz="4480"/>
            </a:lvl2pPr>
            <a:lvl3pPr marL="1463004" indent="0">
              <a:buNone/>
              <a:defRPr sz="3840"/>
            </a:lvl3pPr>
            <a:lvl4pPr marL="2194505" indent="0">
              <a:buNone/>
              <a:defRPr sz="3200"/>
            </a:lvl4pPr>
            <a:lvl5pPr marL="2926007" indent="0">
              <a:buNone/>
              <a:defRPr sz="3200"/>
            </a:lvl5pPr>
            <a:lvl6pPr marL="3657509" indent="0">
              <a:buNone/>
              <a:defRPr sz="3200"/>
            </a:lvl6pPr>
            <a:lvl7pPr marL="4389011" indent="0">
              <a:buNone/>
              <a:defRPr sz="3200"/>
            </a:lvl7pPr>
            <a:lvl8pPr marL="5120512" indent="0">
              <a:buNone/>
              <a:defRPr sz="3200"/>
            </a:lvl8pPr>
            <a:lvl9pPr marL="5852014" indent="0">
              <a:buNone/>
              <a:defRPr sz="3200"/>
            </a:lvl9pPr>
          </a:lstStyle>
          <a:p>
            <a:endParaRPr lang="en-US"/>
          </a:p>
        </p:txBody>
      </p:sp>
      <p:sp>
        <p:nvSpPr>
          <p:cNvPr id="4" name="Text Placeholder 3"/>
          <p:cNvSpPr>
            <a:spLocks noGrp="1"/>
          </p:cNvSpPr>
          <p:nvPr>
            <p:ph type="body" sz="half" idx="2"/>
          </p:nvPr>
        </p:nvSpPr>
        <p:spPr>
          <a:xfrm>
            <a:off x="2867660" y="6440806"/>
            <a:ext cx="8778240" cy="96583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659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22914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93561" y="3721942"/>
            <a:ext cx="2342054" cy="8431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1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1175706"/>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20726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F569-460E-78E5-43BA-5CB3206422A3}"/>
              </a:ext>
            </a:extLst>
          </p:cNvPr>
          <p:cNvSpPr>
            <a:spLocks noGrp="1"/>
          </p:cNvSpPr>
          <p:nvPr>
            <p:ph type="title"/>
          </p:nvPr>
        </p:nvSpPr>
        <p:spPr>
          <a:xfrm>
            <a:off x="998221" y="2051689"/>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1A32DD39-55FF-A410-264A-9AB5D25C1D25}"/>
              </a:ext>
            </a:extLst>
          </p:cNvPr>
          <p:cNvSpPr>
            <a:spLocks noGrp="1"/>
          </p:cNvSpPr>
          <p:nvPr>
            <p:ph type="body" idx="1"/>
          </p:nvPr>
        </p:nvSpPr>
        <p:spPr>
          <a:xfrm>
            <a:off x="998221" y="5507358"/>
            <a:ext cx="12618720" cy="1800224"/>
          </a:xfrm>
        </p:spPr>
        <p:txBody>
          <a:bodyPr/>
          <a:lstStyle>
            <a:lvl1pPr marL="0" indent="0">
              <a:buNone/>
              <a:defRPr sz="2880">
                <a:solidFill>
                  <a:schemeClr val="tx1">
                    <a:tint val="75000"/>
                  </a:schemeClr>
                </a:solidFill>
              </a:defRPr>
            </a:lvl1pPr>
            <a:lvl2pPr marL="548627" indent="0">
              <a:buNone/>
              <a:defRPr sz="2400">
                <a:solidFill>
                  <a:schemeClr val="tx1">
                    <a:tint val="75000"/>
                  </a:schemeClr>
                </a:solidFill>
              </a:defRPr>
            </a:lvl2pPr>
            <a:lvl3pPr marL="1097252" indent="0">
              <a:buNone/>
              <a:defRPr sz="2160">
                <a:solidFill>
                  <a:schemeClr val="tx1">
                    <a:tint val="75000"/>
                  </a:schemeClr>
                </a:solidFill>
              </a:defRPr>
            </a:lvl3pPr>
            <a:lvl4pPr marL="1645879" indent="0">
              <a:buNone/>
              <a:defRPr sz="1920">
                <a:solidFill>
                  <a:schemeClr val="tx1">
                    <a:tint val="75000"/>
                  </a:schemeClr>
                </a:solidFill>
              </a:defRPr>
            </a:lvl4pPr>
            <a:lvl5pPr marL="2194505" indent="0">
              <a:buNone/>
              <a:defRPr sz="1920">
                <a:solidFill>
                  <a:schemeClr val="tx1">
                    <a:tint val="75000"/>
                  </a:schemeClr>
                </a:solidFill>
              </a:defRPr>
            </a:lvl5pPr>
            <a:lvl6pPr marL="2743132" indent="0">
              <a:buNone/>
              <a:defRPr sz="1920">
                <a:solidFill>
                  <a:schemeClr val="tx1">
                    <a:tint val="75000"/>
                  </a:schemeClr>
                </a:solidFill>
              </a:defRPr>
            </a:lvl6pPr>
            <a:lvl7pPr marL="3291757" indent="0">
              <a:buNone/>
              <a:defRPr sz="1920">
                <a:solidFill>
                  <a:schemeClr val="tx1">
                    <a:tint val="75000"/>
                  </a:schemeClr>
                </a:solidFill>
              </a:defRPr>
            </a:lvl7pPr>
            <a:lvl8pPr marL="3840384" indent="0">
              <a:buNone/>
              <a:defRPr sz="1920">
                <a:solidFill>
                  <a:schemeClr val="tx1">
                    <a:tint val="75000"/>
                  </a:schemeClr>
                </a:solidFill>
              </a:defRPr>
            </a:lvl8pPr>
            <a:lvl9pPr marL="4389011"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7A197-832C-5847-CE62-C5581B421805}"/>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a:extLst>
              <a:ext uri="{FF2B5EF4-FFF2-40B4-BE49-F238E27FC236}">
                <a16:creationId xmlns:a16="http://schemas.microsoft.com/office/drawing/2014/main" id="{9655ACAA-2BA8-005D-E81A-52593A110D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8A473C-BC9D-D7A5-7BD3-CA7D8727EEE8}"/>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95849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6A18-225D-8958-688C-D06A5A7B77E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972414B5-D6B5-B9A7-8DBA-100D5C3E332C}"/>
              </a:ext>
            </a:extLst>
          </p:cNvPr>
          <p:cNvSpPr>
            <a:spLocks noGrp="1"/>
          </p:cNvSpPr>
          <p:nvPr>
            <p:ph sz="half" idx="1"/>
          </p:nvPr>
        </p:nvSpPr>
        <p:spPr>
          <a:xfrm>
            <a:off x="10058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16CA75CC-4542-199F-18DC-3C4A08F5B330}"/>
              </a:ext>
            </a:extLst>
          </p:cNvPr>
          <p:cNvSpPr>
            <a:spLocks noGrp="1"/>
          </p:cNvSpPr>
          <p:nvPr>
            <p:ph sz="half" idx="2"/>
          </p:nvPr>
        </p:nvSpPr>
        <p:spPr>
          <a:xfrm>
            <a:off x="74066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D8581A70-4A20-1907-02D3-BAE99E7FBBB9}"/>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a:extLst>
              <a:ext uri="{FF2B5EF4-FFF2-40B4-BE49-F238E27FC236}">
                <a16:creationId xmlns:a16="http://schemas.microsoft.com/office/drawing/2014/main" id="{95ADAE8C-0FBC-973B-E9D9-22A11774F5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4B9C9C-320C-3AB1-BA8F-6B948AB8696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7853868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2D22-A90F-487C-1B61-D1F7AE4DC30C}"/>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C16AB13B-4B84-7C69-334E-474A1F80DAA7}"/>
              </a:ext>
            </a:extLst>
          </p:cNvPr>
          <p:cNvSpPr>
            <a:spLocks noGrp="1"/>
          </p:cNvSpPr>
          <p:nvPr>
            <p:ph type="body" idx="1"/>
          </p:nvPr>
        </p:nvSpPr>
        <p:spPr>
          <a:xfrm>
            <a:off x="1007748" y="2017396"/>
            <a:ext cx="6189344"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E02CFB3E-A252-7742-E33E-6133624FCE1F}"/>
              </a:ext>
            </a:extLst>
          </p:cNvPr>
          <p:cNvSpPr>
            <a:spLocks noGrp="1"/>
          </p:cNvSpPr>
          <p:nvPr>
            <p:ph sz="half" idx="2"/>
          </p:nvPr>
        </p:nvSpPr>
        <p:spPr>
          <a:xfrm>
            <a:off x="1007748"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3E6B4C91-F073-4504-C439-07D290F80307}"/>
              </a:ext>
            </a:extLst>
          </p:cNvPr>
          <p:cNvSpPr>
            <a:spLocks noGrp="1"/>
          </p:cNvSpPr>
          <p:nvPr>
            <p:ph type="body" sz="quarter" idx="3"/>
          </p:nvPr>
        </p:nvSpPr>
        <p:spPr>
          <a:xfrm>
            <a:off x="7406641" y="2017396"/>
            <a:ext cx="6219826"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70CAD2A8-D902-ADD2-B9D1-49EA4B9D400D}"/>
              </a:ext>
            </a:extLst>
          </p:cNvPr>
          <p:cNvSpPr>
            <a:spLocks noGrp="1"/>
          </p:cNvSpPr>
          <p:nvPr>
            <p:ph sz="quarter" idx="4"/>
          </p:nvPr>
        </p:nvSpPr>
        <p:spPr>
          <a:xfrm>
            <a:off x="7406641"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5C77E2C4-E9BC-9871-46C7-AADE16C0FA55}"/>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8" name="Footer Placeholder 7">
            <a:extLst>
              <a:ext uri="{FF2B5EF4-FFF2-40B4-BE49-F238E27FC236}">
                <a16:creationId xmlns:a16="http://schemas.microsoft.com/office/drawing/2014/main" id="{BA5448AC-A3FA-22E5-A3B9-3B80D5C782D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03BDED6-CBD9-6CB3-B7B9-9EAF67FC1FD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2249023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6415-C122-9DE7-8F04-340D9B904E70}"/>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D3433DD1-1961-6D67-8D91-762715A52A14}"/>
              </a:ext>
            </a:extLst>
          </p:cNvPr>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4" name="Footer Placeholder 3">
            <a:extLst>
              <a:ext uri="{FF2B5EF4-FFF2-40B4-BE49-F238E27FC236}">
                <a16:creationId xmlns:a16="http://schemas.microsoft.com/office/drawing/2014/main" id="{1E2951F9-4358-B81E-E7D3-DA0DD0E789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741F459-F4C5-E81D-459E-269BC0F824E5}"/>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158272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png"/><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2.png"/><Relationship Id="rId2" Type="http://schemas.openxmlformats.org/officeDocument/2006/relationships/slideLayout" Target="../slideLayouts/slideLayout3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3EA00-73B8-E993-FC63-9D9D7CA3A46F}"/>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nb-NO"/>
          </a:p>
        </p:txBody>
      </p:sp>
      <p:sp>
        <p:nvSpPr>
          <p:cNvPr id="3" name="Text Placeholder 2">
            <a:extLst>
              <a:ext uri="{FF2B5EF4-FFF2-40B4-BE49-F238E27FC236}">
                <a16:creationId xmlns:a16="http://schemas.microsoft.com/office/drawing/2014/main" id="{A4BF628C-825F-9962-F56F-701B2D553D31}"/>
              </a:ext>
            </a:extLst>
          </p:cNvPr>
          <p:cNvSpPr>
            <a:spLocks noGrp="1"/>
          </p:cNvSpPr>
          <p:nvPr>
            <p:ph type="body" idx="1"/>
          </p:nvPr>
        </p:nvSpPr>
        <p:spPr>
          <a:xfrm>
            <a:off x="1005840" y="2190751"/>
            <a:ext cx="12618720" cy="5221607"/>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nb-NO"/>
          </a:p>
        </p:txBody>
      </p:sp>
      <p:sp>
        <p:nvSpPr>
          <p:cNvPr id="4" name="Date Placeholder 3">
            <a:extLst>
              <a:ext uri="{FF2B5EF4-FFF2-40B4-BE49-F238E27FC236}">
                <a16:creationId xmlns:a16="http://schemas.microsoft.com/office/drawing/2014/main" id="{BE070569-0428-F8E3-C2D4-79359B2D2F9E}"/>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61BEF0D-F0BB-DE4B-95CE-6DB70DBA9567}" type="datetimeFigureOut">
              <a:rPr lang="en-US" smtClean="0"/>
              <a:t>2/4/2026</a:t>
            </a:fld>
            <a:endParaRPr lang="en-US" dirty="0"/>
          </a:p>
        </p:txBody>
      </p:sp>
      <p:sp>
        <p:nvSpPr>
          <p:cNvPr id="5" name="Footer Placeholder 4">
            <a:extLst>
              <a:ext uri="{FF2B5EF4-FFF2-40B4-BE49-F238E27FC236}">
                <a16:creationId xmlns:a16="http://schemas.microsoft.com/office/drawing/2014/main" id="{E08995C0-4676-A158-474D-E4CBB3066D04}"/>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9817D3-EA89-DB79-8DA4-DAB8361BDD1A}"/>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00000000-1234-1234-1234-123412341234}" type="slidenum">
              <a:rPr lang="en-GB" smtClean="0"/>
              <a:t>‹#›</a:t>
            </a:fld>
            <a:endParaRPr lang="en-GB"/>
          </a:p>
        </p:txBody>
      </p:sp>
      <p:grpSp>
        <p:nvGrpSpPr>
          <p:cNvPr id="7" name="Group 6">
            <a:extLst>
              <a:ext uri="{FF2B5EF4-FFF2-40B4-BE49-F238E27FC236}">
                <a16:creationId xmlns:a16="http://schemas.microsoft.com/office/drawing/2014/main" id="{1E6C692D-737E-E99A-5B07-ACAF2A710181}"/>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FD2FC9A0-B838-2205-E29D-34B7026B504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4C4C31D7-8BBB-9CA7-D268-D656878E698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751764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hf sldNum="0" hdr="0" ftr="0" dt="0"/>
  <p:txStyles>
    <p:titleStyle>
      <a:lvl1pPr algn="l" defTabSz="1097252"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40" indent="-274313" algn="l" defTabSz="109725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5" indent="-274313" algn="l" defTabSz="109725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9"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0E5B8-153F-C3A0-0132-D2909EA6608A}"/>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en-GB"/>
          </a:p>
        </p:txBody>
      </p:sp>
      <p:sp>
        <p:nvSpPr>
          <p:cNvPr id="3" name="Text Placeholder 2">
            <a:extLst>
              <a:ext uri="{FF2B5EF4-FFF2-40B4-BE49-F238E27FC236}">
                <a16:creationId xmlns:a16="http://schemas.microsoft.com/office/drawing/2014/main" id="{6713F14F-E2FD-DFFE-5945-8CF4A01084FF}"/>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dirty="0"/>
              <a:t>Clicca per modificare gli stili del testo principale</a:t>
            </a:r>
          </a:p>
          <a:p>
            <a:pPr lvl="1"/>
            <a:r>
              <a:rPr lang="en-US" dirty="0"/>
              <a:t>Secondo livello</a:t>
            </a:r>
          </a:p>
          <a:p>
            <a:pPr lvl="2"/>
            <a:r>
              <a:rPr lang="en-US" dirty="0"/>
              <a:t>Terzo livello</a:t>
            </a:r>
          </a:p>
          <a:p>
            <a:pPr lvl="3"/>
            <a:r>
              <a:rPr lang="en-US" dirty="0"/>
              <a:t>Quarto livello</a:t>
            </a:r>
          </a:p>
          <a:p>
            <a:pPr lvl="4"/>
            <a:r>
              <a:rPr lang="en-US" dirty="0"/>
              <a:t>Quinto livello</a:t>
            </a:r>
            <a:endParaRPr lang="en-GB" dirty="0"/>
          </a:p>
        </p:txBody>
      </p:sp>
      <p:sp>
        <p:nvSpPr>
          <p:cNvPr id="4" name="Date Placeholder 3">
            <a:extLst>
              <a:ext uri="{FF2B5EF4-FFF2-40B4-BE49-F238E27FC236}">
                <a16:creationId xmlns:a16="http://schemas.microsoft.com/office/drawing/2014/main" id="{746265CD-D45A-DB00-8704-3FA63CB53F4E}"/>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1D5210D7-39A1-484F-BADC-3E2500C614CA}" type="datetimeFigureOut">
              <a:rPr lang="en-GB" smtClean="0"/>
              <a:t>04/02/2026</a:t>
            </a:fld>
            <a:endParaRPr lang="en-GB"/>
          </a:p>
        </p:txBody>
      </p:sp>
      <p:sp>
        <p:nvSpPr>
          <p:cNvPr id="5" name="Footer Placeholder 4">
            <a:extLst>
              <a:ext uri="{FF2B5EF4-FFF2-40B4-BE49-F238E27FC236}">
                <a16:creationId xmlns:a16="http://schemas.microsoft.com/office/drawing/2014/main" id="{51374E34-2555-9320-8364-D754E8F216C2}"/>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0214AC-E26D-6DFB-3E54-89DF826C3AB0}"/>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425699F-F765-48D3-A1E7-24B1C7D38B0D}" type="slidenum">
              <a:rPr lang="en-GB" smtClean="0"/>
              <a:t>‹#›</a:t>
            </a:fld>
            <a:endParaRPr lang="en-GB"/>
          </a:p>
        </p:txBody>
      </p:sp>
      <p:grpSp>
        <p:nvGrpSpPr>
          <p:cNvPr id="7" name="Group 6">
            <a:extLst>
              <a:ext uri="{FF2B5EF4-FFF2-40B4-BE49-F238E27FC236}">
                <a16:creationId xmlns:a16="http://schemas.microsoft.com/office/drawing/2014/main" id="{2CCC12FE-5F3D-4860-5481-B22F8D028379}"/>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DFED8A4-98E6-25B0-4346-EBF6C279557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07FA66A-9C97-8E1D-F590-36F68EFC40E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916173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3C8EC-C62E-AD51-E181-C1EF28C563E7}"/>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en-GB"/>
          </a:p>
        </p:txBody>
      </p:sp>
      <p:sp>
        <p:nvSpPr>
          <p:cNvPr id="3" name="Text Placeholder 2">
            <a:extLst>
              <a:ext uri="{FF2B5EF4-FFF2-40B4-BE49-F238E27FC236}">
                <a16:creationId xmlns:a16="http://schemas.microsoft.com/office/drawing/2014/main" id="{892B73D6-635F-F222-3AF2-138F8D4E2ABE}"/>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Date Placeholder 3">
            <a:extLst>
              <a:ext uri="{FF2B5EF4-FFF2-40B4-BE49-F238E27FC236}">
                <a16:creationId xmlns:a16="http://schemas.microsoft.com/office/drawing/2014/main" id="{AC8A2E4A-6268-F54A-A664-FC2F30007698}"/>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2D88B21-DD7A-4ECB-ABCE-4C6C3B89C46D}" type="datetimeFigureOut">
              <a:rPr lang="en-GB" smtClean="0"/>
              <a:t>04/02/2026</a:t>
            </a:fld>
            <a:endParaRPr lang="en-GB"/>
          </a:p>
        </p:txBody>
      </p:sp>
      <p:sp>
        <p:nvSpPr>
          <p:cNvPr id="5" name="Footer Placeholder 4">
            <a:extLst>
              <a:ext uri="{FF2B5EF4-FFF2-40B4-BE49-F238E27FC236}">
                <a16:creationId xmlns:a16="http://schemas.microsoft.com/office/drawing/2014/main" id="{69EBEABF-87D6-5BD8-72C5-25887203B78C}"/>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F91193-C625-10DD-FEF6-3DDA3BED56A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B220052-780D-48B1-B35C-D66183EDA4B5}" type="slidenum">
              <a:rPr lang="en-GB" smtClean="0"/>
              <a:t>‹#›</a:t>
            </a:fld>
            <a:endParaRPr lang="en-GB"/>
          </a:p>
        </p:txBody>
      </p:sp>
      <p:grpSp>
        <p:nvGrpSpPr>
          <p:cNvPr id="7" name="Group 6">
            <a:extLst>
              <a:ext uri="{FF2B5EF4-FFF2-40B4-BE49-F238E27FC236}">
                <a16:creationId xmlns:a16="http://schemas.microsoft.com/office/drawing/2014/main" id="{D02E5645-3D47-B07D-D0FF-95743DE38800}"/>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60F6D754-5F39-1177-5EB1-950A6311416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A3E71B1A-60DF-596F-A44A-3AFBBC4D95E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775487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7"/>
            <a:ext cx="13167360" cy="1371600"/>
          </a:xfrm>
          <a:prstGeom prst="rect">
            <a:avLst/>
          </a:prstGeom>
        </p:spPr>
        <p:txBody>
          <a:bodyPr vert="horz" lIns="91440" tIns="45720" rIns="91440" bIns="45720" rtlCol="0" anchor="ctr">
            <a:normAutofit/>
          </a:bodyPr>
          <a:lstStyle/>
          <a:p>
            <a:r>
              <a:rPr lang="en-US"/>
              <a:t>Clicca per modificare lo stile del titolo principale</a:t>
            </a:r>
          </a:p>
        </p:txBody>
      </p:sp>
      <p:sp>
        <p:nvSpPr>
          <p:cNvPr id="3" name="Text Placeholder 2"/>
          <p:cNvSpPr>
            <a:spLocks noGrp="1"/>
          </p:cNvSpPr>
          <p:nvPr>
            <p:ph type="body" idx="1"/>
          </p:nvPr>
        </p:nvSpPr>
        <p:spPr>
          <a:xfrm>
            <a:off x="731520" y="1920242"/>
            <a:ext cx="13167360" cy="5431156"/>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p>
        </p:txBody>
      </p:sp>
      <p:sp>
        <p:nvSpPr>
          <p:cNvPr id="4" name="Date Placeholder 3"/>
          <p:cNvSpPr>
            <a:spLocks noGrp="1"/>
          </p:cNvSpPr>
          <p:nvPr>
            <p:ph type="dt" sz="half" idx="2"/>
          </p:nvPr>
        </p:nvSpPr>
        <p:spPr>
          <a:xfrm>
            <a:off x="731520" y="7627622"/>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3074F12-AA26-4AC8-9962-C36BB8F32554}" type="datetimeFigureOut">
              <a:rPr lang="en-US" smtClean="0"/>
              <a:t>2/4/2026</a:t>
            </a:fld>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B82CCC60-E8CD-4174-8B1A-7DF615B22EEF}" type="slidenum">
              <a:rPr lang="en-US" smtClean="0"/>
              <a:t>‹#›</a:t>
            </a:fld>
            <a:endParaRPr lang="en-US"/>
          </a:p>
        </p:txBody>
      </p:sp>
      <p:grpSp>
        <p:nvGrpSpPr>
          <p:cNvPr id="7" name="Group 6">
            <a:extLst>
              <a:ext uri="{FF2B5EF4-FFF2-40B4-BE49-F238E27FC236}">
                <a16:creationId xmlns:a16="http://schemas.microsoft.com/office/drawing/2014/main" id="{E0E0F394-624B-0AE4-8CCB-0E6ED03A4CC2}"/>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B553BFF4-28C8-7E7B-F464-CDB468EDBBE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D5FC1B9-DDCC-45D7-C564-60D5C19AD3D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614312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defTabSz="1463004" rtl="0" eaLnBrk="1" latinLnBrk="0" hangingPunct="1">
        <a:spcBef>
          <a:spcPct val="0"/>
        </a:spcBef>
        <a:buNone/>
        <a:defRPr sz="7040" kern="1200">
          <a:solidFill>
            <a:schemeClr val="tx1"/>
          </a:solidFill>
          <a:latin typeface="+mj-lt"/>
          <a:ea typeface="+mj-ea"/>
          <a:cs typeface="+mj-cs"/>
        </a:defRPr>
      </a:lvl1pPr>
    </p:titleStyle>
    <p:bodyStyle>
      <a:lvl1pPr marL="548627" indent="-548627" algn="l" defTabSz="1463004" rtl="0" eaLnBrk="1" latinLnBrk="0" hangingPunct="1">
        <a:spcBef>
          <a:spcPct val="20000"/>
        </a:spcBef>
        <a:buFont typeface="Arial" pitchFamily="34" charset="0"/>
        <a:buChar char="•"/>
        <a:defRPr sz="5120" kern="1200">
          <a:solidFill>
            <a:schemeClr val="tx1"/>
          </a:solidFill>
          <a:latin typeface="+mn-lt"/>
          <a:ea typeface="+mn-ea"/>
          <a:cs typeface="+mn-cs"/>
        </a:defRPr>
      </a:lvl1pPr>
      <a:lvl2pPr marL="1188690" indent="-457188" algn="l" defTabSz="1463004" rtl="0" eaLnBrk="1" latinLnBrk="0" hangingPunct="1">
        <a:spcBef>
          <a:spcPct val="20000"/>
        </a:spcBef>
        <a:buFont typeface="Arial" pitchFamily="34" charset="0"/>
        <a:buChar char="–"/>
        <a:defRPr sz="4480" kern="1200">
          <a:solidFill>
            <a:schemeClr val="tx1"/>
          </a:solidFill>
          <a:latin typeface="+mn-lt"/>
          <a:ea typeface="+mn-ea"/>
          <a:cs typeface="+mn-cs"/>
        </a:defRPr>
      </a:lvl2pPr>
      <a:lvl3pPr marL="1828754" indent="-365750" algn="l" defTabSz="1463004" rtl="0" eaLnBrk="1" latinLnBrk="0" hangingPunct="1">
        <a:spcBef>
          <a:spcPct val="20000"/>
        </a:spcBef>
        <a:buFont typeface="Arial" pitchFamily="34" charset="0"/>
        <a:buChar char="•"/>
        <a:defRPr sz="3840" kern="1200">
          <a:solidFill>
            <a:schemeClr val="tx1"/>
          </a:solidFill>
          <a:latin typeface="+mn-lt"/>
          <a:ea typeface="+mn-ea"/>
          <a:cs typeface="+mn-cs"/>
        </a:defRPr>
      </a:lvl3pPr>
      <a:lvl4pPr marL="2560256"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757"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259"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3.xml"/><Relationship Id="rId5" Type="http://schemas.openxmlformats.org/officeDocument/2006/relationships/image" Target="../media/image118.png"/><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33.xml"/><Relationship Id="rId5" Type="http://schemas.openxmlformats.org/officeDocument/2006/relationships/image" Target="../media/image121.png"/><Relationship Id="rId4" Type="http://schemas.openxmlformats.org/officeDocument/2006/relationships/image" Target="../media/image120.png"/></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hyperlink" Target="https://doi.org/10.1080/00223980.1975.9915803" TargetMode="External"/><Relationship Id="rId2" Type="http://schemas.openxmlformats.org/officeDocument/2006/relationships/hyperlink" Target="https://en.wikipedia.org/wiki/Digital_object_identifier" TargetMode="External"/><Relationship Id="rId1" Type="http://schemas.openxmlformats.org/officeDocument/2006/relationships/slideLayout" Target="../slideLayouts/slideLayout33.xml"/><Relationship Id="rId5" Type="http://schemas.openxmlformats.org/officeDocument/2006/relationships/image" Target="../media/image111.png"/><Relationship Id="rId4" Type="http://schemas.openxmlformats.org/officeDocument/2006/relationships/hyperlink" Target="https://www.google.com/url?sa=i&amp;rct=j&amp;q=&amp;esrc=s&amp;source=images&amp;cd=&amp;cad=rja&amp;uact=8&amp;ved=2ahUKEwip-oqc8eDfAhVNYlAKHWtaDXEQjRx6BAgBEAU&amp;url=https://commons.wikimedia.org/wiki/File:Protection_motivation_theory.png&amp;psig=AOvVaw27nZLtSe94a6CmbR93PDMf&amp;ust=1547128580554104"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3.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3.xml"/><Relationship Id="rId4" Type="http://schemas.openxmlformats.org/officeDocument/2006/relationships/image" Target="../media/image14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151.png"/></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5.xml"/></Relationships>
</file>

<file path=ppt/slides/_rels/slide134.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45.jpeg"/><Relationship Id="rId1" Type="http://schemas.openxmlformats.org/officeDocument/2006/relationships/slideLayout" Target="../slideLayouts/slideLayout45.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13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5.xml"/><Relationship Id="rId4" Type="http://schemas.openxmlformats.org/officeDocument/2006/relationships/image" Target="../media/image16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video" Target="https://www.youtube.com/embed/eET6eP3GGAg?start=118&amp;feature=oembed" TargetMode="External"/><Relationship Id="rId4" Type="http://schemas.openxmlformats.org/officeDocument/2006/relationships/image" Target="../media/image163.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14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8.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enisa.europa.eu/publications/european-cybersecurity-skills-framework-ecsf" TargetMode="Externa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enisa.europa.eu/topics/training-and-exercises/trainings-for-cybersecurity-specialists/online-training-material"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enisa.europa.eu/publications/cyber-security-culture-in-organisations"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39.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emf"/><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0.jpeg"/><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1.jpeg"/><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2.jpeg"/><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diagramLayout" Target="../diagrams/layout5.xml"/><Relationship Id="rId7" Type="http://schemas.openxmlformats.org/officeDocument/2006/relationships/image" Target="../media/image106.pn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09.svg"/><Relationship Id="rId4" Type="http://schemas.openxmlformats.org/officeDocument/2006/relationships/diagramQuickStyle" Target="../diagrams/quickStyle5.xml"/><Relationship Id="rId9" Type="http://schemas.openxmlformats.org/officeDocument/2006/relationships/image" Target="../media/image108.png"/></Relationships>
</file>

<file path=ppt/slides/_rels/slide9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hyperlink" Target="https://doi.org/10.1080/00223980.1975.9915803" TargetMode="External"/><Relationship Id="rId2" Type="http://schemas.openxmlformats.org/officeDocument/2006/relationships/hyperlink" Target="https://en.wikipedia.org/wiki/Digital_object_identifier" TargetMode="External"/><Relationship Id="rId1" Type="http://schemas.openxmlformats.org/officeDocument/2006/relationships/slideLayout" Target="../slideLayouts/slideLayout33.xml"/><Relationship Id="rId5" Type="http://schemas.openxmlformats.org/officeDocument/2006/relationships/image" Target="../media/image111.png"/><Relationship Id="rId4" Type="http://schemas.openxmlformats.org/officeDocument/2006/relationships/hyperlink" Target="https://www.google.com/url?sa=i&amp;rct=j&amp;q=&amp;esrc=s&amp;source=images&amp;cd=&amp;cad=rja&amp;uact=8&amp;ved=2ahUKEwip-oqc8eDfAhVNYlAKHWtaDXEQjRx6BAgBEAU&amp;url=https://commons.wikimedia.org/wiki/File:Protection_motivation_theory.png&amp;psig=AOvVaw27nZLtSe94a6CmbR93PDMf&amp;ust=1547128580554104"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slide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Presentazione a cura di: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Argomento 13: </a:t>
            </a:r>
            <a:r>
              <a:rPr lang="en-GB" sz="4800" dirty="0">
                <a:solidFill>
                  <a:schemeClr val="tx1"/>
                </a:solidFill>
              </a:rPr>
              <a:t>Progettazione della formazione e dell'istruzione per CS – Aspetti umani (doppia lezione)</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D72E-98A3-799D-C54F-2EAEAC0A76C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067FF694-3C0B-4947-E610-5352B6B79ED3}"/>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4A870FE5-2BD2-6F35-058D-C3992814C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6078"/>
            <a:ext cx="14630400" cy="2736563"/>
          </a:xfrm>
          <a:prstGeom prst="rect">
            <a:avLst/>
          </a:prstGeom>
        </p:spPr>
      </p:pic>
      <p:pic>
        <p:nvPicPr>
          <p:cNvPr id="7" name="Picture 6">
            <a:extLst>
              <a:ext uri="{FF2B5EF4-FFF2-40B4-BE49-F238E27FC236}">
                <a16:creationId xmlns:a16="http://schemas.microsoft.com/office/drawing/2014/main" id="{51776A24-B87E-5AFC-39AA-B85972ED6AC6}"/>
              </a:ext>
            </a:extLst>
          </p:cNvPr>
          <p:cNvPicPr>
            <a:picLocks noChangeAspect="1"/>
          </p:cNvPicPr>
          <p:nvPr/>
        </p:nvPicPr>
        <p:blipFill>
          <a:blip r:embed="rId3"/>
          <a:stretch>
            <a:fillRect/>
          </a:stretch>
        </p:blipFill>
        <p:spPr>
          <a:xfrm>
            <a:off x="684875" y="593870"/>
            <a:ext cx="13260652" cy="7041863"/>
          </a:xfrm>
          <a:prstGeom prst="rect">
            <a:avLst/>
          </a:prstGeom>
        </p:spPr>
      </p:pic>
      <p:pic>
        <p:nvPicPr>
          <p:cNvPr id="9" name="Picture 8">
            <a:extLst>
              <a:ext uri="{FF2B5EF4-FFF2-40B4-BE49-F238E27FC236}">
                <a16:creationId xmlns:a16="http://schemas.microsoft.com/office/drawing/2014/main" id="{FA99F563-2A50-EA99-988B-37B4E3B4CF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2200" y="0"/>
            <a:ext cx="9906000" cy="8229600"/>
          </a:xfrm>
          <a:prstGeom prst="rect">
            <a:avLst/>
          </a:prstGeom>
        </p:spPr>
      </p:pic>
      <p:pic>
        <p:nvPicPr>
          <p:cNvPr id="11" name="Picture 10">
            <a:extLst>
              <a:ext uri="{FF2B5EF4-FFF2-40B4-BE49-F238E27FC236}">
                <a16:creationId xmlns:a16="http://schemas.microsoft.com/office/drawing/2014/main" id="{BAEBF8CF-7763-4B90-C8EE-FB114C4FA3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55346" y="0"/>
            <a:ext cx="11719710" cy="8229600"/>
          </a:xfrm>
          <a:prstGeom prst="rect">
            <a:avLst/>
          </a:prstGeom>
        </p:spPr>
      </p:pic>
      <p:pic>
        <p:nvPicPr>
          <p:cNvPr id="13" name="Picture 12">
            <a:extLst>
              <a:ext uri="{FF2B5EF4-FFF2-40B4-BE49-F238E27FC236}">
                <a16:creationId xmlns:a16="http://schemas.microsoft.com/office/drawing/2014/main" id="{A0678166-1E4A-CCB7-F559-B89E4BAFCF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1083" y="0"/>
            <a:ext cx="10488235" cy="8229600"/>
          </a:xfrm>
          <a:prstGeom prst="rect">
            <a:avLst/>
          </a:prstGeom>
        </p:spPr>
      </p:pic>
      <p:pic>
        <p:nvPicPr>
          <p:cNvPr id="15" name="Picture 14">
            <a:extLst>
              <a:ext uri="{FF2B5EF4-FFF2-40B4-BE49-F238E27FC236}">
                <a16:creationId xmlns:a16="http://schemas.microsoft.com/office/drawing/2014/main" id="{6FF0C658-163F-8476-98B1-6E49FCE806C6}"/>
              </a:ext>
            </a:extLst>
          </p:cNvPr>
          <p:cNvPicPr>
            <a:picLocks noChangeAspect="1"/>
          </p:cNvPicPr>
          <p:nvPr/>
        </p:nvPicPr>
        <p:blipFill>
          <a:blip r:embed="rId7"/>
          <a:stretch>
            <a:fillRect/>
          </a:stretch>
        </p:blipFill>
        <p:spPr>
          <a:xfrm>
            <a:off x="16931" y="1101214"/>
            <a:ext cx="14424690" cy="5956216"/>
          </a:xfrm>
          <a:prstGeom prst="rect">
            <a:avLst/>
          </a:prstGeom>
        </p:spPr>
      </p:pic>
    </p:spTree>
    <p:extLst>
      <p:ext uri="{BB962C8B-B14F-4D97-AF65-F5344CB8AC3E}">
        <p14:creationId xmlns:p14="http://schemas.microsoft.com/office/powerpoint/2010/main" val="127438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70"/>
          <p:cNvSpPr/>
          <p:nvPr/>
        </p:nvSpPr>
        <p:spPr>
          <a:xfrm>
            <a:off x="5213280" y="3575400"/>
            <a:ext cx="4198080" cy="342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097280">
              <a:defRPr/>
            </a:pPr>
            <a:endParaRPr sz="2240">
              <a:solidFill>
                <a:prstClr val="white"/>
              </a:solidFill>
              <a:latin typeface="Calibri"/>
              <a:ea typeface="Calibri"/>
              <a:cs typeface="Calibri"/>
              <a:sym typeface="Calibri"/>
            </a:endParaRPr>
          </a:p>
        </p:txBody>
      </p:sp>
      <p:sp>
        <p:nvSpPr>
          <p:cNvPr id="1790" name="Google Shape;1790;p270"/>
          <p:cNvSpPr/>
          <p:nvPr/>
        </p:nvSpPr>
        <p:spPr>
          <a:xfrm>
            <a:off x="5214760" y="2433685"/>
            <a:ext cx="4200960" cy="7944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097280">
              <a:defRPr/>
            </a:pPr>
            <a:endParaRPr sz="2240">
              <a:solidFill>
                <a:prstClr val="white"/>
              </a:solidFill>
              <a:latin typeface="Calibri"/>
              <a:ea typeface="Calibri"/>
              <a:cs typeface="Calibri"/>
              <a:sym typeface="Calibri"/>
            </a:endParaRPr>
          </a:p>
        </p:txBody>
      </p:sp>
      <p:sp>
        <p:nvSpPr>
          <p:cNvPr id="1791" name="Google Shape;1791;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097280">
              <a:defRPr/>
            </a:pPr>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sp>
        <p:nvSpPr>
          <p:cNvPr id="1792" name="Google Shape;1792;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097280">
              <a:defRPr/>
            </a:pPr>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pic>
        <p:nvPicPr>
          <p:cNvPr id="1793" name="Google Shape;1793;p270" descr="https://lh3.googleusercontent.com/IaCNTQtEXWQBM6-fOKm300Tq8TMAJ5UO1UNIkVWXtJvcZYhYs1bkqLBXs_0LO4vXiiOWEIv6wPl0-pDFpienNHQ48P0C2LguQz4ni6RATN_3kHpjATWtRfr8rDxmojk7KP5rg8lJqzw"/>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8655" y="203465"/>
            <a:ext cx="13287376" cy="2248271"/>
          </a:xfrm>
          <a:prstGeom prst="rect">
            <a:avLst/>
          </a:prstGeom>
          <a:noFill/>
          <a:ln>
            <a:noFill/>
          </a:ln>
        </p:spPr>
      </p:pic>
      <p:sp>
        <p:nvSpPr>
          <p:cNvPr id="1794" name="Google Shape;1794;p270"/>
          <p:cNvSpPr/>
          <p:nvPr/>
        </p:nvSpPr>
        <p:spPr>
          <a:xfrm>
            <a:off x="5574280" y="2561005"/>
            <a:ext cx="3481920" cy="794400"/>
          </a:xfrm>
          <a:prstGeom prst="rect">
            <a:avLst/>
          </a:prstGeom>
          <a:noFill/>
          <a:ln>
            <a:noFill/>
          </a:ln>
        </p:spPr>
        <p:txBody>
          <a:bodyPr spcFirstLastPara="1" wrap="square" lIns="109720" tIns="54840" rIns="109720" bIns="54840" anchor="t" anchorCtr="0">
            <a:noAutofit/>
          </a:bodyPr>
          <a:lstStyle/>
          <a:p>
            <a:pPr algn="ctr" defTabSz="1097280">
              <a:defRPr/>
            </a:pPr>
            <a:r>
              <a:rPr lang="en-GB" sz="2400">
                <a:solidFill>
                  <a:prstClr val="white"/>
                </a:solidFill>
                <a:latin typeface="Arial"/>
                <a:ea typeface="Arial"/>
                <a:cs typeface="Arial"/>
                <a:sym typeface="Arial"/>
              </a:rPr>
              <a:t>Personalità</a:t>
            </a:r>
            <a:br>
              <a:rPr lang="en-GB" sz="2240">
                <a:solidFill>
                  <a:prstClr val="black"/>
                </a:solidFill>
                <a:latin typeface="Calibri"/>
                <a:ea typeface="Calibri"/>
                <a:cs typeface="Calibri"/>
                <a:sym typeface="Calibri"/>
              </a:rPr>
            </a:br>
            <a:endParaRPr sz="2240">
              <a:solidFill>
                <a:prstClr val="black"/>
              </a:solidFill>
              <a:latin typeface="Calibri"/>
              <a:ea typeface="Calibri"/>
              <a:cs typeface="Calibri"/>
              <a:sym typeface="Calibri"/>
            </a:endParaRPr>
          </a:p>
        </p:txBody>
      </p:sp>
      <p:sp>
        <p:nvSpPr>
          <p:cNvPr id="1795" name="Google Shape;1795;p270"/>
          <p:cNvSpPr/>
          <p:nvPr/>
        </p:nvSpPr>
        <p:spPr>
          <a:xfrm>
            <a:off x="5231760" y="3228080"/>
            <a:ext cx="4161120" cy="4003680"/>
          </a:xfrm>
          <a:prstGeom prst="rect">
            <a:avLst/>
          </a:prstGeom>
          <a:noFill/>
          <a:ln>
            <a:noFill/>
          </a:ln>
        </p:spPr>
        <p:txBody>
          <a:bodyPr spcFirstLastPara="1" wrap="square" lIns="109720" tIns="54840" rIns="109720" bIns="54840" anchor="t" anchorCtr="0">
            <a:noAutofit/>
          </a:bodyPr>
          <a:lstStyle/>
          <a:p>
            <a:pPr defTabSz="1097280">
              <a:defRPr/>
            </a:pPr>
            <a:r>
              <a:rPr lang="en-GB" sz="2240" dirty="0">
                <a:solidFill>
                  <a:prstClr val="white"/>
                </a:solidFill>
                <a:latin typeface="Arial"/>
                <a:ea typeface="Arial"/>
                <a:cs typeface="Arial"/>
                <a:sym typeface="Arial"/>
              </a:rPr>
              <a:t>Punti: O/C/E</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Distintivi: E(I)</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Ostacoli: O/C</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Livelli: C/E/A</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Competizione: O/C/E/A</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Traguardo: O/E(I)</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Avatar: E(I)</a:t>
            </a:r>
            <a:endParaRPr sz="2240" dirty="0">
              <a:solidFill>
                <a:prstClr val="white"/>
              </a:solidFill>
              <a:latin typeface="Calibri"/>
              <a:ea typeface="Calibri"/>
              <a:cs typeface="Calibri"/>
              <a:sym typeface="Calibri"/>
            </a:endParaRPr>
          </a:p>
          <a:p>
            <a:pPr algn="ctr" defTabSz="1097280">
              <a:defRPr/>
            </a:pPr>
            <a:r>
              <a:rPr lang="en-GB" sz="2240" dirty="0">
                <a:solidFill>
                  <a:prstClr val="white"/>
                </a:solidFill>
                <a:latin typeface="Arial"/>
                <a:ea typeface="Arial"/>
                <a:cs typeface="Arial"/>
                <a:sym typeface="Arial"/>
              </a:rPr>
              <a:t>*N può essere un fattore di rischio nell'istruzione, ma non nella CS!</a:t>
            </a:r>
            <a:endParaRPr sz="2880" dirty="0">
              <a:solidFill>
                <a:prstClr val="white"/>
              </a:solidFill>
              <a:latin typeface="Calibri"/>
              <a:ea typeface="Calibri"/>
              <a:cs typeface="Calibri"/>
              <a:sym typeface="Calibri"/>
            </a:endParaRPr>
          </a:p>
        </p:txBody>
      </p:sp>
    </p:spTree>
  </p:cSld>
  <p:clrMapOvr>
    <a:masterClrMapping/>
  </p:clrMapOvr>
</p:sld>
</file>

<file path=ppt/slides/slide101.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0B1044-FC6D-3E75-0697-68D4924DE8F1}"/>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48C581D-8407-154E-3256-D37F243A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16107673-8E02-1127-2011-34AFBF6F580B}"/>
              </a:ext>
            </a:extLst>
          </p:cNvPr>
          <p:cNvPicPr>
            <a:picLocks noChangeAspect="1"/>
          </p:cNvPicPr>
          <p:nvPr/>
        </p:nvPicPr>
        <p:blipFill rotWithShape="1">
          <a:blip r:embed="rId2"/>
          <a:srcRect l="4278" t="10098" r="4812" b="-2"/>
          <a:stretch/>
        </p:blipFill>
        <p:spPr>
          <a:xfrm>
            <a:off x="4228186" y="12"/>
            <a:ext cx="10402214" cy="8229588"/>
          </a:xfrm>
          <a:prstGeom prst="rect">
            <a:avLst/>
          </a:prstGeom>
        </p:spPr>
      </p:pic>
      <p:sp>
        <p:nvSpPr>
          <p:cNvPr id="22" name="Rectangle 21">
            <a:extLst>
              <a:ext uri="{FF2B5EF4-FFF2-40B4-BE49-F238E27FC236}">
                <a16:creationId xmlns:a16="http://schemas.microsoft.com/office/drawing/2014/main" id="{BF2690A3-5C26-A4CF-DF74-1B2237E08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C858371E-FEEE-469C-0007-B6120DB748F5}"/>
              </a:ext>
            </a:extLst>
          </p:cNvPr>
          <p:cNvSpPr>
            <a:spLocks noGrp="1"/>
          </p:cNvSpPr>
          <p:nvPr>
            <p:ph type="ctrTitle"/>
          </p:nvPr>
        </p:nvSpPr>
        <p:spPr>
          <a:xfrm>
            <a:off x="573577" y="1346836"/>
            <a:ext cx="4828032" cy="3844961"/>
          </a:xfrm>
        </p:spPr>
        <p:txBody>
          <a:bodyPr anchor="b">
            <a:normAutofit fontScale="90000"/>
          </a:bodyPr>
          <a:lstStyle/>
          <a:p>
            <a:pPr algn="l"/>
            <a:r>
              <a:rPr lang="nb-NO" sz="5760" dirty="0">
                <a:solidFill>
                  <a:schemeClr val="bg1"/>
                </a:solidFill>
              </a:rPr>
              <a:t>ICT8210 28/11/2025</a:t>
            </a:r>
            <a:br>
              <a:rPr lang="nb-NO" sz="5760" dirty="0">
                <a:solidFill>
                  <a:schemeClr val="bg1"/>
                </a:solidFill>
              </a:rPr>
            </a:br>
            <a:r>
              <a:rPr lang="nb-NO" sz="5760" dirty="0">
                <a:solidFill>
                  <a:schemeClr val="bg1"/>
                </a:solidFill>
              </a:rPr>
              <a:t>Progettazione della formazione e dell'istruzione per l'informatica – Aspetti umani, parte II</a:t>
            </a:r>
            <a:endParaRPr lang="en-GB" sz="5760" dirty="0">
              <a:solidFill>
                <a:schemeClr val="bg1"/>
              </a:solidFill>
            </a:endParaRPr>
          </a:p>
        </p:txBody>
      </p:sp>
      <p:sp>
        <p:nvSpPr>
          <p:cNvPr id="3" name="Subtitle 2">
            <a:extLst>
              <a:ext uri="{FF2B5EF4-FFF2-40B4-BE49-F238E27FC236}">
                <a16:creationId xmlns:a16="http://schemas.microsoft.com/office/drawing/2014/main" id="{7343EB0E-B9F6-D824-F9E0-83087C1D7CB7}"/>
              </a:ext>
            </a:extLst>
          </p:cNvPr>
          <p:cNvSpPr>
            <a:spLocks noGrp="1"/>
          </p:cNvSpPr>
          <p:nvPr>
            <p:ph type="subTitle" idx="1"/>
          </p:nvPr>
        </p:nvSpPr>
        <p:spPr>
          <a:xfrm>
            <a:off x="573577" y="5847507"/>
            <a:ext cx="4828031" cy="1449769"/>
          </a:xfrm>
        </p:spPr>
        <p:txBody>
          <a:bodyPr>
            <a:normAutofit/>
          </a:bodyPr>
          <a:lstStyle/>
          <a:p>
            <a:pPr algn="l"/>
            <a:r>
              <a:rPr lang="nb-NO" sz="2400" dirty="0">
                <a:solidFill>
                  <a:schemeClr val="bg1"/>
                </a:solidFill>
              </a:rPr>
              <a:t>Ric Lugo</a:t>
            </a:r>
            <a:endParaRPr lang="en-GB" sz="2400" dirty="0">
              <a:solidFill>
                <a:schemeClr val="bg1"/>
              </a:solidFill>
            </a:endParaRPr>
          </a:p>
        </p:txBody>
      </p:sp>
      <p:sp>
        <p:nvSpPr>
          <p:cNvPr id="24" name="Rectangle 23">
            <a:extLst>
              <a:ext uri="{FF2B5EF4-FFF2-40B4-BE49-F238E27FC236}">
                <a16:creationId xmlns:a16="http://schemas.microsoft.com/office/drawing/2014/main" id="{1CF0B1D5-D038-EB1F-A78D-DEC662B82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6" name="Rectangle 25">
            <a:extLst>
              <a:ext uri="{FF2B5EF4-FFF2-40B4-BE49-F238E27FC236}">
                <a16:creationId xmlns:a16="http://schemas.microsoft.com/office/drawing/2014/main" id="{98DBA232-3F06-4FF1-826C-87BB3E7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Tree>
    <p:extLst>
      <p:ext uri="{BB962C8B-B14F-4D97-AF65-F5344CB8AC3E}">
        <p14:creationId xmlns:p14="http://schemas.microsoft.com/office/powerpoint/2010/main" val="34760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71"/>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dirty="0"/>
              <a:t>Effetti della gamification</a:t>
            </a:r>
            <a:endParaRPr dirty="0"/>
          </a:p>
        </p:txBody>
      </p:sp>
      <p:sp>
        <p:nvSpPr>
          <p:cNvPr id="1801" name="Google Shape;1801;p271"/>
          <p:cNvSpPr txBox="1">
            <a:spLocks noGrp="1"/>
          </p:cNvSpPr>
          <p:nvPr>
            <p:ph type="body" idx="1"/>
          </p:nvPr>
        </p:nvSpPr>
        <p:spPr>
          <a:xfrm>
            <a:off x="273800" y="1843959"/>
            <a:ext cx="6399840" cy="3913810"/>
          </a:xfrm>
          <a:prstGeom prst="rect">
            <a:avLst/>
          </a:prstGeom>
        </p:spPr>
        <p:txBody>
          <a:bodyPr spcFirstLastPara="1" vert="horz" wrap="square" lIns="146280" tIns="146280" rIns="146280" bIns="146280" rtlCol="0" anchor="t" anchorCtr="0">
            <a:noAutofit/>
          </a:bodyPr>
          <a:lstStyle/>
          <a:p>
            <a:pPr marL="0" indent="0">
              <a:lnSpc>
                <a:spcPct val="95000"/>
              </a:lnSpc>
              <a:buSzPts val="605"/>
              <a:buNone/>
            </a:pPr>
            <a:r>
              <a:rPr lang="en-GB" sz="2880" dirty="0"/>
              <a:t>Effetti a breve termine</a:t>
            </a:r>
            <a:endParaRPr sz="2880" dirty="0"/>
          </a:p>
          <a:p>
            <a:pPr>
              <a:lnSpc>
                <a:spcPct val="95000"/>
              </a:lnSpc>
              <a:spcBef>
                <a:spcPts val="1920"/>
              </a:spcBef>
            </a:pPr>
            <a:r>
              <a:rPr lang="en-GB" sz="2880" dirty="0"/>
              <a:t>Effetti moderati (d=.48)</a:t>
            </a:r>
            <a:endParaRPr sz="2880" dirty="0"/>
          </a:p>
          <a:p>
            <a:pPr>
              <a:lnSpc>
                <a:spcPct val="95000"/>
              </a:lnSpc>
            </a:pPr>
            <a:r>
              <a:rPr lang="en-GB" sz="2880" dirty="0"/>
              <a:t>1-7 giorni d=1,57 vs 20 settimane d=0,30</a:t>
            </a:r>
            <a:endParaRPr sz="2880" dirty="0"/>
          </a:p>
          <a:p>
            <a:pPr marL="0" indent="0">
              <a:lnSpc>
                <a:spcPct val="95000"/>
              </a:lnSpc>
              <a:spcBef>
                <a:spcPts val="1920"/>
              </a:spcBef>
              <a:buSzPts val="605"/>
              <a:buNone/>
            </a:pPr>
            <a:endParaRPr sz="2880" dirty="0"/>
          </a:p>
          <a:p>
            <a:pPr marL="0" indent="0">
              <a:lnSpc>
                <a:spcPct val="95000"/>
              </a:lnSpc>
              <a:spcBef>
                <a:spcPts val="1920"/>
              </a:spcBef>
              <a:buSzPts val="605"/>
              <a:buNone/>
            </a:pPr>
            <a:r>
              <a:rPr lang="en-GB" sz="2880" dirty="0"/>
              <a:t>I modelli a effetti casuali hanno mostrato effetti significativi ma modesti della gamification sui </a:t>
            </a:r>
            <a:r>
              <a:rPr lang="en-GB" sz="2880" dirty="0"/>
              <a:t>risultati</a:t>
            </a:r>
            <a:r>
              <a:rPr lang="en-GB" sz="2880" dirty="0"/>
              <a:t> cognitivi (g = 0,49), motivazionali (g = 0,36) e </a:t>
            </a:r>
            <a:r>
              <a:rPr lang="en-GB" sz="2880" dirty="0" err="1"/>
              <a:t>comportamentali </a:t>
            </a:r>
            <a:r>
              <a:rPr lang="en-GB" sz="2880" dirty="0"/>
              <a:t>(g = 0,25) dell'apprendimento</a:t>
            </a:r>
            <a:r>
              <a:rPr lang="en-GB" sz="2880" dirty="0"/>
              <a:t>.</a:t>
            </a:r>
            <a:endParaRPr sz="2880" dirty="0"/>
          </a:p>
          <a:p>
            <a:pPr marL="0" indent="0">
              <a:lnSpc>
                <a:spcPct val="95000"/>
              </a:lnSpc>
              <a:spcBef>
                <a:spcPts val="1920"/>
              </a:spcBef>
              <a:spcAft>
                <a:spcPts val="1920"/>
              </a:spcAft>
              <a:buSzPts val="605"/>
              <a:buNone/>
            </a:pPr>
            <a:endParaRPr sz="2880" dirty="0"/>
          </a:p>
        </p:txBody>
      </p:sp>
      <p:sp>
        <p:nvSpPr>
          <p:cNvPr id="1802" name="Google Shape;1802;p271"/>
          <p:cNvSpPr txBox="1">
            <a:spLocks noGrp="1"/>
          </p:cNvSpPr>
          <p:nvPr>
            <p:ph type="body" idx="2"/>
          </p:nvPr>
        </p:nvSpPr>
        <p:spPr>
          <a:xfrm>
            <a:off x="8109400" y="1843960"/>
            <a:ext cx="6399840" cy="3913808"/>
          </a:xfrm>
          <a:prstGeom prst="rect">
            <a:avLst/>
          </a:prstGeom>
        </p:spPr>
        <p:txBody>
          <a:bodyPr spcFirstLastPara="1" vert="horz" wrap="square" lIns="146280" tIns="146280" rIns="146280" bIns="146280" rtlCol="0" anchor="t" anchorCtr="0">
            <a:normAutofit/>
          </a:bodyPr>
          <a:lstStyle/>
          <a:p>
            <a:pPr marL="0" indent="0">
              <a:buNone/>
            </a:pPr>
            <a:r>
              <a:rPr lang="en-GB" sz="2880" dirty="0"/>
              <a:t>A lungo termine</a:t>
            </a:r>
            <a:endParaRPr sz="2880" dirty="0"/>
          </a:p>
          <a:p>
            <a:pPr marL="0" indent="0">
              <a:spcBef>
                <a:spcPts val="1920"/>
              </a:spcBef>
              <a:spcAft>
                <a:spcPts val="1920"/>
              </a:spcAft>
              <a:buNone/>
            </a:pPr>
            <a:r>
              <a:rPr lang="en-GB" sz="2880" dirty="0"/>
              <a:t>Nel corso degli anni d=-.20</a:t>
            </a:r>
            <a:endParaRPr sz="2880" dirty="0"/>
          </a:p>
        </p:txBody>
      </p:sp>
      <p:sp>
        <p:nvSpPr>
          <p:cNvPr id="1803" name="Google Shape;1803;p271"/>
          <p:cNvSpPr txBox="1"/>
          <p:nvPr/>
        </p:nvSpPr>
        <p:spPr>
          <a:xfrm>
            <a:off x="1971190" y="6506822"/>
            <a:ext cx="11316163" cy="738615"/>
          </a:xfrm>
          <a:prstGeom prst="rect">
            <a:avLst/>
          </a:prstGeom>
          <a:noFill/>
          <a:ln>
            <a:noFill/>
          </a:ln>
        </p:spPr>
        <p:txBody>
          <a:bodyPr spcFirstLastPara="1" wrap="square" lIns="146280" tIns="146280" rIns="146280" bIns="146280" anchor="t" anchorCtr="0">
            <a:spAutoFit/>
          </a:bodyPr>
          <a:lstStyle/>
          <a:p>
            <a:pPr defTabSz="1097280">
              <a:defRPr/>
            </a:pPr>
            <a:r>
              <a:rPr lang="en-GB" sz="2880" dirty="0">
                <a:solidFill>
                  <a:prstClr val="black"/>
                </a:solidFill>
                <a:latin typeface="Calibri" panose="020F0502020204030204"/>
              </a:rPr>
              <a:t>La gamification può essere utile soprattutto per avviare l'apprendimento e il cambiamento comportamentale</a:t>
            </a:r>
            <a:endParaRPr sz="288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barn(inVertical)">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barn(inVertical)">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barn(inVertical)">
                                      <p:cBhvr>
                                        <p:cTn id="17" dur="500"/>
                                        <p:tgtEl>
                                          <p:spTgt spid="18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01">
                                            <p:txEl>
                                              <p:pRg st="4" end="4"/>
                                            </p:txEl>
                                          </p:spTgt>
                                        </p:tgtEl>
                                        <p:attrNameLst>
                                          <p:attrName>style.visibility</p:attrName>
                                        </p:attrNameLst>
                                      </p:cBhvr>
                                      <p:to>
                                        <p:strVal val="visible"/>
                                      </p:to>
                                    </p:set>
                                    <p:animEffect transition="in" filter="barn(inVertical)">
                                      <p:cBhvr>
                                        <p:cTn id="22" dur="500"/>
                                        <p:tgtEl>
                                          <p:spTgt spid="180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02">
                                            <p:txEl>
                                              <p:pRg st="0" end="0"/>
                                            </p:txEl>
                                          </p:spTgt>
                                        </p:tgtEl>
                                        <p:attrNameLst>
                                          <p:attrName>style.visibility</p:attrName>
                                        </p:attrNameLst>
                                      </p:cBhvr>
                                      <p:to>
                                        <p:strVal val="visible"/>
                                      </p:to>
                                    </p:set>
                                    <p:animEffect transition="in" filter="barn(inVertical)">
                                      <p:cBhvr>
                                        <p:cTn id="27" dur="500"/>
                                        <p:tgtEl>
                                          <p:spTgt spid="180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02">
                                            <p:txEl>
                                              <p:pRg st="1" end="1"/>
                                            </p:txEl>
                                          </p:spTgt>
                                        </p:tgtEl>
                                        <p:attrNameLst>
                                          <p:attrName>style.visibility</p:attrName>
                                        </p:attrNameLst>
                                      </p:cBhvr>
                                      <p:to>
                                        <p:strVal val="visible"/>
                                      </p:to>
                                    </p:set>
                                    <p:animEffect transition="in" filter="barn(inVertical)">
                                      <p:cBhvr>
                                        <p:cTn id="32" dur="500"/>
                                        <p:tgtEl>
                                          <p:spTgt spid="180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03"/>
                                        </p:tgtEl>
                                        <p:attrNameLst>
                                          <p:attrName>style.visibility</p:attrName>
                                        </p:attrNameLst>
                                      </p:cBhvr>
                                      <p:to>
                                        <p:strVal val="visible"/>
                                      </p:to>
                                    </p:set>
                                    <p:animEffect transition="in" filter="fade">
                                      <p:cBhvr>
                                        <p:cTn id="37"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0" build="p"/>
      <p:bldP spid="1802" grpId="0" build="p"/>
      <p:bldP spid="1803" grpId="0"/>
    </p:bldLst>
  </p:timing>
</p:sld>
</file>

<file path=ppt/slides/slide10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AA2A-A39E-B9C8-CD04-8BA35919C09C}"/>
              </a:ext>
            </a:extLst>
          </p:cNvPr>
          <p:cNvSpPr>
            <a:spLocks noGrp="1"/>
          </p:cNvSpPr>
          <p:nvPr>
            <p:ph type="title"/>
          </p:nvPr>
        </p:nvSpPr>
        <p:spPr/>
        <p:txBody>
          <a:bodyPr>
            <a:normAutofit/>
          </a:bodyPr>
          <a:lstStyle/>
          <a:p>
            <a:r>
              <a:rPr lang="nb-NO" dirty="0" err="1"/>
              <a:t>Nudging</a:t>
            </a:r>
            <a:r>
              <a:rPr lang="nb-NO" dirty="0"/>
              <a:t>, </a:t>
            </a:r>
            <a:r>
              <a:rPr lang="nb-NO" dirty="0" err="1"/>
              <a:t>Gamification</a:t>
            </a:r>
            <a:endParaRPr lang="nb-NO" dirty="0"/>
          </a:p>
        </p:txBody>
      </p:sp>
      <p:sp>
        <p:nvSpPr>
          <p:cNvPr id="3" name="Text Placeholder 2">
            <a:extLst>
              <a:ext uri="{FF2B5EF4-FFF2-40B4-BE49-F238E27FC236}">
                <a16:creationId xmlns:a16="http://schemas.microsoft.com/office/drawing/2014/main" id="{CC39F446-A600-4D35-1D97-CFDDAF468570}"/>
              </a:ext>
            </a:extLst>
          </p:cNvPr>
          <p:cNvSpPr>
            <a:spLocks noGrp="1"/>
          </p:cNvSpPr>
          <p:nvPr>
            <p:ph type="body" idx="1"/>
          </p:nvPr>
        </p:nvSpPr>
        <p:spPr/>
        <p:txBody>
          <a:bodyPr/>
          <a:lstStyle/>
          <a:p>
            <a:endParaRPr lang="nb-NO" dirty="0"/>
          </a:p>
        </p:txBody>
      </p:sp>
      <p:sp>
        <p:nvSpPr>
          <p:cNvPr id="4" name="Slide Number Placeholder 3">
            <a:extLst>
              <a:ext uri="{FF2B5EF4-FFF2-40B4-BE49-F238E27FC236}">
                <a16:creationId xmlns:a16="http://schemas.microsoft.com/office/drawing/2014/main" id="{C6A34C57-21FB-7D62-9237-7BEAC52D8B3D}"/>
              </a:ext>
            </a:extLst>
          </p:cNvPr>
          <p:cNvSpPr>
            <a:spLocks noGrp="1"/>
          </p:cNvSpPr>
          <p:nvPr>
            <p:ph type="sldNum" idx="12"/>
          </p:nvPr>
        </p:nvSpPr>
        <p:spPr/>
        <p:txBody>
          <a:bodyPr/>
          <a:lstStyle/>
          <a:p>
            <a:pPr defTabSz="1097280">
              <a:defRPr/>
            </a:pPr>
            <a:fld id="{00000000-1234-1234-1234-123412341234}" type="slidenum">
              <a:rPr lang="en-GB">
                <a:solidFill>
                  <a:prstClr val="black">
                    <a:tint val="75000"/>
                  </a:prstClr>
                </a:solidFill>
                <a:latin typeface="Calibri" panose="020F0502020204030204"/>
              </a:rPr>
              <a:t>103</a:t>
            </a:fld>
            <a:endParaRPr lang="en-GB">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FCD5C65C-EA78-8AD4-0192-B7A356A13C2D}"/>
              </a:ext>
            </a:extLst>
          </p:cNvPr>
          <p:cNvPicPr>
            <a:picLocks noChangeAspect="1"/>
          </p:cNvPicPr>
          <p:nvPr/>
        </p:nvPicPr>
        <p:blipFill>
          <a:blip r:embed="rId2"/>
          <a:stretch>
            <a:fillRect/>
          </a:stretch>
        </p:blipFill>
        <p:spPr>
          <a:xfrm>
            <a:off x="119420" y="1576987"/>
            <a:ext cx="11065784" cy="2537814"/>
          </a:xfrm>
          <a:prstGeom prst="rect">
            <a:avLst/>
          </a:prstGeom>
        </p:spPr>
      </p:pic>
      <p:pic>
        <p:nvPicPr>
          <p:cNvPr id="8" name="Picture 7">
            <a:extLst>
              <a:ext uri="{FF2B5EF4-FFF2-40B4-BE49-F238E27FC236}">
                <a16:creationId xmlns:a16="http://schemas.microsoft.com/office/drawing/2014/main" id="{E7B868B8-F101-34E3-B9B0-ABB078235C64}"/>
              </a:ext>
            </a:extLst>
          </p:cNvPr>
          <p:cNvPicPr>
            <a:picLocks noChangeAspect="1"/>
          </p:cNvPicPr>
          <p:nvPr/>
        </p:nvPicPr>
        <p:blipFill>
          <a:blip r:embed="rId3"/>
          <a:stretch>
            <a:fillRect/>
          </a:stretch>
        </p:blipFill>
        <p:spPr>
          <a:xfrm>
            <a:off x="449700" y="4123285"/>
            <a:ext cx="5475734" cy="3841016"/>
          </a:xfrm>
          <a:prstGeom prst="rect">
            <a:avLst/>
          </a:prstGeom>
        </p:spPr>
      </p:pic>
      <p:pic>
        <p:nvPicPr>
          <p:cNvPr id="10" name="Picture 9">
            <a:extLst>
              <a:ext uri="{FF2B5EF4-FFF2-40B4-BE49-F238E27FC236}">
                <a16:creationId xmlns:a16="http://schemas.microsoft.com/office/drawing/2014/main" id="{C0113627-C9B2-030F-2E84-F480211F3591}"/>
              </a:ext>
            </a:extLst>
          </p:cNvPr>
          <p:cNvPicPr>
            <a:picLocks noChangeAspect="1"/>
          </p:cNvPicPr>
          <p:nvPr/>
        </p:nvPicPr>
        <p:blipFill>
          <a:blip r:embed="rId4"/>
          <a:stretch>
            <a:fillRect/>
          </a:stretch>
        </p:blipFill>
        <p:spPr>
          <a:xfrm>
            <a:off x="3305959" y="1843960"/>
            <a:ext cx="10825721" cy="2572109"/>
          </a:xfrm>
          <a:prstGeom prst="rect">
            <a:avLst/>
          </a:prstGeom>
        </p:spPr>
      </p:pic>
      <p:pic>
        <p:nvPicPr>
          <p:cNvPr id="12" name="Picture 11">
            <a:extLst>
              <a:ext uri="{FF2B5EF4-FFF2-40B4-BE49-F238E27FC236}">
                <a16:creationId xmlns:a16="http://schemas.microsoft.com/office/drawing/2014/main" id="{19222C0D-7FD0-0C07-1BC6-CE120373EDEF}"/>
              </a:ext>
            </a:extLst>
          </p:cNvPr>
          <p:cNvPicPr>
            <a:picLocks noChangeAspect="1"/>
          </p:cNvPicPr>
          <p:nvPr/>
        </p:nvPicPr>
        <p:blipFill>
          <a:blip r:embed="rId5"/>
          <a:stretch>
            <a:fillRect/>
          </a:stretch>
        </p:blipFill>
        <p:spPr>
          <a:xfrm>
            <a:off x="8041657" y="8484"/>
            <a:ext cx="5950787" cy="8229600"/>
          </a:xfrm>
          <a:prstGeom prst="rect">
            <a:avLst/>
          </a:prstGeom>
        </p:spPr>
      </p:pic>
    </p:spTree>
    <p:extLst>
      <p:ext uri="{BB962C8B-B14F-4D97-AF65-F5344CB8AC3E}">
        <p14:creationId xmlns:p14="http://schemas.microsoft.com/office/powerpoint/2010/main" val="8402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Webseite enthält.&#10;&#10;Automatisch generierte Beschreibung">
            <a:extLst>
              <a:ext uri="{FF2B5EF4-FFF2-40B4-BE49-F238E27FC236}">
                <a16:creationId xmlns:a16="http://schemas.microsoft.com/office/drawing/2014/main" id="{5017457A-0D06-0E38-1752-75450173E79F}"/>
              </a:ext>
            </a:extLst>
          </p:cNvPr>
          <p:cNvPicPr>
            <a:picLocks noChangeAspect="1"/>
          </p:cNvPicPr>
          <p:nvPr/>
        </p:nvPicPr>
        <p:blipFill>
          <a:blip r:embed="rId3"/>
          <a:stretch>
            <a:fillRect/>
          </a:stretch>
        </p:blipFill>
        <p:spPr>
          <a:xfrm>
            <a:off x="678060" y="386081"/>
            <a:ext cx="6253282" cy="3486204"/>
          </a:xfrm>
          <a:prstGeom prst="rect">
            <a:avLst/>
          </a:prstGeom>
        </p:spPr>
      </p:pic>
      <p:pic>
        <p:nvPicPr>
          <p:cNvPr id="7" name="Grafik 6" descr="Ein Bild, das Text, Screenshot, Schrift, Zahl enthält.&#10;&#10;Automatisch generierte Beschreibung">
            <a:extLst>
              <a:ext uri="{FF2B5EF4-FFF2-40B4-BE49-F238E27FC236}">
                <a16:creationId xmlns:a16="http://schemas.microsoft.com/office/drawing/2014/main" id="{85A04AFE-ED87-0DC1-C50E-26D633F40A0C}"/>
              </a:ext>
            </a:extLst>
          </p:cNvPr>
          <p:cNvPicPr>
            <a:picLocks noChangeAspect="1"/>
          </p:cNvPicPr>
          <p:nvPr/>
        </p:nvPicPr>
        <p:blipFill>
          <a:blip r:embed="rId4"/>
          <a:stretch>
            <a:fillRect/>
          </a:stretch>
        </p:blipFill>
        <p:spPr>
          <a:xfrm>
            <a:off x="723145" y="4357315"/>
            <a:ext cx="6163110" cy="3312672"/>
          </a:xfrm>
          <a:prstGeom prst="rect">
            <a:avLst/>
          </a:prstGeom>
        </p:spPr>
      </p:pic>
      <p:pic>
        <p:nvPicPr>
          <p:cNvPr id="8" name="Grafik 7">
            <a:extLst>
              <a:ext uri="{FF2B5EF4-FFF2-40B4-BE49-F238E27FC236}">
                <a16:creationId xmlns:a16="http://schemas.microsoft.com/office/drawing/2014/main" id="{DABEFB64-CC16-C2ED-203C-73BD5B6F2466}"/>
              </a:ext>
            </a:extLst>
          </p:cNvPr>
          <p:cNvPicPr>
            <a:picLocks noChangeAspect="1"/>
          </p:cNvPicPr>
          <p:nvPr/>
        </p:nvPicPr>
        <p:blipFill>
          <a:blip r:embed="rId5"/>
          <a:stretch>
            <a:fillRect/>
          </a:stretch>
        </p:blipFill>
        <p:spPr>
          <a:xfrm>
            <a:off x="7593466" y="386081"/>
            <a:ext cx="6464466" cy="7283906"/>
          </a:xfrm>
          <a:prstGeom prst="rect">
            <a:avLst/>
          </a:prstGeom>
        </p:spPr>
      </p:pic>
      <p:sp>
        <p:nvSpPr>
          <p:cNvPr id="9" name="Foliennummernplatzhalter 8">
            <a:extLst>
              <a:ext uri="{FF2B5EF4-FFF2-40B4-BE49-F238E27FC236}">
                <a16:creationId xmlns:a16="http://schemas.microsoft.com/office/drawing/2014/main" id="{7756FC40-AECF-60F2-A310-0EFB66EAEA83}"/>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t>104</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214574631"/>
      </p:ext>
    </p:extLst>
  </p:cSld>
  <p:clrMapOvr>
    <a:masterClrMapping/>
  </p:clrMapOvr>
</p:sld>
</file>

<file path=ppt/slides/slide10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Zahl, Schrift enthält.&#10;&#10;Automatisch generierte Beschreibung">
            <a:extLst>
              <a:ext uri="{FF2B5EF4-FFF2-40B4-BE49-F238E27FC236}">
                <a16:creationId xmlns:a16="http://schemas.microsoft.com/office/drawing/2014/main" id="{71DDB290-0FE4-F454-08A7-9416A2AE1FC4}"/>
              </a:ext>
            </a:extLst>
          </p:cNvPr>
          <p:cNvPicPr>
            <a:picLocks noChangeAspect="1"/>
          </p:cNvPicPr>
          <p:nvPr/>
        </p:nvPicPr>
        <p:blipFill rotWithShape="1">
          <a:blip r:embed="rId2"/>
          <a:srcRect b="23743"/>
          <a:stretch/>
        </p:blipFill>
        <p:spPr>
          <a:xfrm>
            <a:off x="24" y="1538"/>
            <a:ext cx="14630376" cy="8228062"/>
          </a:xfrm>
          <a:prstGeom prst="rect">
            <a:avLst/>
          </a:prstGeom>
        </p:spPr>
      </p:pic>
      <p:sp>
        <p:nvSpPr>
          <p:cNvPr id="6" name="Foliennummernplatzhalter 5">
            <a:extLst>
              <a:ext uri="{FF2B5EF4-FFF2-40B4-BE49-F238E27FC236}">
                <a16:creationId xmlns:a16="http://schemas.microsoft.com/office/drawing/2014/main" id="{C7678168-8598-AC8F-58D2-911FB1039B48}"/>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t>105</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812224524"/>
      </p:ext>
    </p:extLst>
  </p:cSld>
  <p:clrMapOvr>
    <a:masterClrMapping/>
  </p:clrMapOvr>
</p:sld>
</file>

<file path=ppt/slides/slide10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305C488-69E9-1CA8-1608-23063AF1A3C9}"/>
              </a:ext>
            </a:extLst>
          </p:cNvPr>
          <p:cNvPicPr>
            <a:picLocks noChangeAspect="1"/>
          </p:cNvPicPr>
          <p:nvPr/>
        </p:nvPicPr>
        <p:blipFill rotWithShape="1">
          <a:blip r:embed="rId2"/>
          <a:srcRect t="15634" b="6526"/>
          <a:stretch/>
        </p:blipFill>
        <p:spPr>
          <a:xfrm>
            <a:off x="24" y="1538"/>
            <a:ext cx="14630376" cy="8228062"/>
          </a:xfrm>
          <a:prstGeom prst="rect">
            <a:avLst/>
          </a:prstGeom>
        </p:spPr>
      </p:pic>
      <p:sp>
        <p:nvSpPr>
          <p:cNvPr id="6" name="Foliennummernplatzhalter 5">
            <a:extLst>
              <a:ext uri="{FF2B5EF4-FFF2-40B4-BE49-F238E27FC236}">
                <a16:creationId xmlns:a16="http://schemas.microsoft.com/office/drawing/2014/main" id="{A9F1AD6A-E232-F245-D34C-15935BEF627E}"/>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t>106</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207540504"/>
      </p:ext>
    </p:extLst>
  </p:cSld>
  <p:clrMapOvr>
    <a:masterClrMapping/>
  </p:clrMapOvr>
</p:sld>
</file>

<file path=ppt/slides/slide10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B6B9C45-2D3C-E8E6-6AD3-CD364480F7F0}"/>
              </a:ext>
            </a:extLst>
          </p:cNvPr>
          <p:cNvPicPr>
            <a:picLocks noChangeAspect="1"/>
          </p:cNvPicPr>
          <p:nvPr/>
        </p:nvPicPr>
        <p:blipFill>
          <a:blip r:embed="rId3"/>
          <a:stretch>
            <a:fillRect/>
          </a:stretch>
        </p:blipFill>
        <p:spPr>
          <a:xfrm>
            <a:off x="621781" y="3394979"/>
            <a:ext cx="4168495" cy="4643764"/>
          </a:xfrm>
          <a:prstGeom prst="rect">
            <a:avLst/>
          </a:prstGeom>
        </p:spPr>
      </p:pic>
      <p:pic>
        <p:nvPicPr>
          <p:cNvPr id="7" name="Grafik 6">
            <a:extLst>
              <a:ext uri="{FF2B5EF4-FFF2-40B4-BE49-F238E27FC236}">
                <a16:creationId xmlns:a16="http://schemas.microsoft.com/office/drawing/2014/main" id="{FFE4DF6A-A52B-F4BD-7FF1-81F271113923}"/>
              </a:ext>
            </a:extLst>
          </p:cNvPr>
          <p:cNvPicPr>
            <a:picLocks noChangeAspect="1"/>
          </p:cNvPicPr>
          <p:nvPr/>
        </p:nvPicPr>
        <p:blipFill>
          <a:blip r:embed="rId4"/>
          <a:stretch>
            <a:fillRect/>
          </a:stretch>
        </p:blipFill>
        <p:spPr>
          <a:xfrm>
            <a:off x="6012103" y="495047"/>
            <a:ext cx="8223356" cy="2029876"/>
          </a:xfrm>
          <a:prstGeom prst="rect">
            <a:avLst/>
          </a:prstGeom>
        </p:spPr>
      </p:pic>
      <p:pic>
        <p:nvPicPr>
          <p:cNvPr id="9" name="Grafik 8">
            <a:extLst>
              <a:ext uri="{FF2B5EF4-FFF2-40B4-BE49-F238E27FC236}">
                <a16:creationId xmlns:a16="http://schemas.microsoft.com/office/drawing/2014/main" id="{5E8203F8-395B-D8F0-5916-F3BAF8E83F38}"/>
              </a:ext>
            </a:extLst>
          </p:cNvPr>
          <p:cNvPicPr>
            <a:picLocks noChangeAspect="1"/>
          </p:cNvPicPr>
          <p:nvPr/>
        </p:nvPicPr>
        <p:blipFill>
          <a:blip r:embed="rId5"/>
          <a:stretch>
            <a:fillRect/>
          </a:stretch>
        </p:blipFill>
        <p:spPr>
          <a:xfrm>
            <a:off x="6149008" y="2629945"/>
            <a:ext cx="7924968" cy="1913568"/>
          </a:xfrm>
          <a:prstGeom prst="rect">
            <a:avLst/>
          </a:prstGeom>
        </p:spPr>
      </p:pic>
      <p:pic>
        <p:nvPicPr>
          <p:cNvPr id="11" name="Grafik 10">
            <a:extLst>
              <a:ext uri="{FF2B5EF4-FFF2-40B4-BE49-F238E27FC236}">
                <a16:creationId xmlns:a16="http://schemas.microsoft.com/office/drawing/2014/main" id="{F220DD17-6CFC-EA40-E837-96E07CD6F6D8}"/>
              </a:ext>
            </a:extLst>
          </p:cNvPr>
          <p:cNvPicPr>
            <a:picLocks noChangeAspect="1"/>
          </p:cNvPicPr>
          <p:nvPr/>
        </p:nvPicPr>
        <p:blipFill>
          <a:blip r:embed="rId6"/>
          <a:stretch>
            <a:fillRect/>
          </a:stretch>
        </p:blipFill>
        <p:spPr>
          <a:xfrm>
            <a:off x="6149008" y="4732293"/>
            <a:ext cx="7659392" cy="2029876"/>
          </a:xfrm>
          <a:prstGeom prst="rect">
            <a:avLst/>
          </a:prstGeom>
        </p:spPr>
      </p:pic>
      <p:pic>
        <p:nvPicPr>
          <p:cNvPr id="13" name="Grafik 12">
            <a:extLst>
              <a:ext uri="{FF2B5EF4-FFF2-40B4-BE49-F238E27FC236}">
                <a16:creationId xmlns:a16="http://schemas.microsoft.com/office/drawing/2014/main" id="{745EE188-E840-5510-7DD8-53215B27111F}"/>
              </a:ext>
            </a:extLst>
          </p:cNvPr>
          <p:cNvPicPr>
            <a:picLocks noChangeAspect="1"/>
          </p:cNvPicPr>
          <p:nvPr/>
        </p:nvPicPr>
        <p:blipFill>
          <a:blip r:embed="rId7"/>
          <a:stretch>
            <a:fillRect/>
          </a:stretch>
        </p:blipFill>
        <p:spPr>
          <a:xfrm>
            <a:off x="377371" y="278101"/>
            <a:ext cx="5166941" cy="2848556"/>
          </a:xfrm>
          <a:prstGeom prst="rect">
            <a:avLst/>
          </a:prstGeom>
        </p:spPr>
      </p:pic>
      <p:sp>
        <p:nvSpPr>
          <p:cNvPr id="4" name="Foliennummernplatzhalter 3">
            <a:extLst>
              <a:ext uri="{FF2B5EF4-FFF2-40B4-BE49-F238E27FC236}">
                <a16:creationId xmlns:a16="http://schemas.microsoft.com/office/drawing/2014/main" id="{AF29CBA2-7B7D-5E0E-922A-A58DBECB5F1D}"/>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t>107</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126352037"/>
      </p:ext>
    </p:extLst>
  </p:cSld>
  <p:clrMapOvr>
    <a:masterClrMapping/>
  </p:clrMapOvr>
</p:sld>
</file>

<file path=ppt/slides/slide10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FDA80-68F1-8B42-723F-436D2685D4FE}"/>
              </a:ext>
            </a:extLst>
          </p:cNvPr>
          <p:cNvSpPr>
            <a:spLocks noGrp="1"/>
          </p:cNvSpPr>
          <p:nvPr>
            <p:ph type="title"/>
          </p:nvPr>
        </p:nvSpPr>
        <p:spPr/>
        <p:txBody>
          <a:bodyPr/>
          <a:lstStyle/>
          <a:p>
            <a:r>
              <a:rPr lang="de-DE" dirty="0" err="1"/>
              <a:t>Come </a:t>
            </a:r>
            <a:r>
              <a:rPr lang="de-DE" dirty="0" err="1"/>
              <a:t>misurare </a:t>
            </a:r>
            <a:r>
              <a:rPr lang="de-DE" dirty="0"/>
              <a:t>la "cultura della sicurezza"?</a:t>
            </a:r>
          </a:p>
        </p:txBody>
      </p:sp>
      <p:pic>
        <p:nvPicPr>
          <p:cNvPr id="5" name="Inhaltsplatzhalter 4">
            <a:extLst>
              <a:ext uri="{FF2B5EF4-FFF2-40B4-BE49-F238E27FC236}">
                <a16:creationId xmlns:a16="http://schemas.microsoft.com/office/drawing/2014/main" id="{F73CEA16-034D-37BA-9D8A-11834E9D1BB8}"/>
              </a:ext>
            </a:extLst>
          </p:cNvPr>
          <p:cNvPicPr>
            <a:picLocks noGrp="1" noChangeAspect="1"/>
          </p:cNvPicPr>
          <p:nvPr>
            <p:ph idx="1"/>
          </p:nvPr>
        </p:nvPicPr>
        <p:blipFill>
          <a:blip r:embed="rId2"/>
          <a:stretch>
            <a:fillRect/>
          </a:stretch>
        </p:blipFill>
        <p:spPr>
          <a:xfrm>
            <a:off x="1089329" y="2028825"/>
            <a:ext cx="4048732" cy="5221606"/>
          </a:xfrm>
        </p:spPr>
      </p:pic>
      <p:pic>
        <p:nvPicPr>
          <p:cNvPr id="7" name="Grafik 6">
            <a:extLst>
              <a:ext uri="{FF2B5EF4-FFF2-40B4-BE49-F238E27FC236}">
                <a16:creationId xmlns:a16="http://schemas.microsoft.com/office/drawing/2014/main" id="{E962B2D0-D5B2-A2A4-833B-7C727FCC3EF1}"/>
              </a:ext>
            </a:extLst>
          </p:cNvPr>
          <p:cNvPicPr>
            <a:picLocks noChangeAspect="1"/>
          </p:cNvPicPr>
          <p:nvPr/>
        </p:nvPicPr>
        <p:blipFill>
          <a:blip r:embed="rId3"/>
          <a:stretch>
            <a:fillRect/>
          </a:stretch>
        </p:blipFill>
        <p:spPr>
          <a:xfrm>
            <a:off x="5770907" y="2328490"/>
            <a:ext cx="8012784" cy="3098276"/>
          </a:xfrm>
          <a:prstGeom prst="rect">
            <a:avLst/>
          </a:prstGeom>
        </p:spPr>
      </p:pic>
    </p:spTree>
    <p:extLst>
      <p:ext uri="{BB962C8B-B14F-4D97-AF65-F5344CB8AC3E}">
        <p14:creationId xmlns:p14="http://schemas.microsoft.com/office/powerpoint/2010/main" val="383252796"/>
      </p:ext>
    </p:extLst>
  </p:cSld>
  <p:clrMapOvr>
    <a:masterClrMapping/>
  </p:clrMapOvr>
</p:sld>
</file>

<file path=ppt/slides/slide10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7C5075D-0D34-2865-A140-6BFBB2D26D5A}"/>
              </a:ext>
            </a:extLst>
          </p:cNvPr>
          <p:cNvPicPr>
            <a:picLocks noGrp="1" noChangeAspect="1"/>
          </p:cNvPicPr>
          <p:nvPr>
            <p:ph idx="1"/>
          </p:nvPr>
        </p:nvPicPr>
        <p:blipFill>
          <a:blip r:embed="rId3"/>
          <a:stretch>
            <a:fillRect/>
          </a:stretch>
        </p:blipFill>
        <p:spPr>
          <a:xfrm>
            <a:off x="210711" y="763324"/>
            <a:ext cx="7847939" cy="6011188"/>
          </a:xfrm>
        </p:spPr>
      </p:pic>
      <p:pic>
        <p:nvPicPr>
          <p:cNvPr id="6" name="Inhaltsplatzhalter 4">
            <a:extLst>
              <a:ext uri="{FF2B5EF4-FFF2-40B4-BE49-F238E27FC236}">
                <a16:creationId xmlns:a16="http://schemas.microsoft.com/office/drawing/2014/main" id="{1941104F-893F-357C-FFF5-198B9976C9E4}"/>
              </a:ext>
            </a:extLst>
          </p:cNvPr>
          <p:cNvPicPr>
            <a:picLocks noChangeAspect="1"/>
          </p:cNvPicPr>
          <p:nvPr/>
        </p:nvPicPr>
        <p:blipFill>
          <a:blip r:embed="rId4"/>
          <a:stretch>
            <a:fillRect/>
          </a:stretch>
        </p:blipFill>
        <p:spPr>
          <a:xfrm>
            <a:off x="8058650" y="896338"/>
            <a:ext cx="6193897" cy="6011188"/>
          </a:xfrm>
          <a:prstGeom prst="rect">
            <a:avLst/>
          </a:prstGeom>
        </p:spPr>
      </p:pic>
    </p:spTree>
    <p:extLst>
      <p:ext uri="{BB962C8B-B14F-4D97-AF65-F5344CB8AC3E}">
        <p14:creationId xmlns:p14="http://schemas.microsoft.com/office/powerpoint/2010/main" val="198714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2086080" y="492829"/>
            <a:ext cx="11248800" cy="1598880"/>
          </a:xfrm>
          <a:prstGeom prst="rect">
            <a:avLst/>
          </a:prstGeom>
        </p:spPr>
        <p:txBody>
          <a:bodyPr spcFirstLastPara="1" vert="horz" wrap="square" lIns="146280" tIns="146280" rIns="146280" bIns="146280" rtlCol="0" anchor="t" anchorCtr="0">
            <a:normAutofit fontScale="90000"/>
          </a:bodyPr>
          <a:lstStyle/>
          <a:p>
            <a:r>
              <a:rPr lang="en-GB" dirty="0"/>
              <a:t>Il problema strutturale: obiettivi facili da raggiungere</a:t>
            </a:r>
            <a:endParaRPr dirty="0"/>
          </a:p>
        </p:txBody>
      </p:sp>
      <p:sp>
        <p:nvSpPr>
          <p:cNvPr id="317" name="Google Shape;317;p19"/>
          <p:cNvSpPr txBox="1">
            <a:spLocks noGrp="1"/>
          </p:cNvSpPr>
          <p:nvPr>
            <p:ph type="body" idx="1"/>
          </p:nvPr>
        </p:nvSpPr>
        <p:spPr>
          <a:xfrm>
            <a:off x="2086080" y="2091709"/>
            <a:ext cx="11248800" cy="5027040"/>
          </a:xfrm>
          <a:prstGeom prst="rect">
            <a:avLst/>
          </a:prstGeom>
        </p:spPr>
        <p:txBody>
          <a:bodyPr spcFirstLastPara="1" vert="horz" wrap="square" lIns="146280" tIns="146280" rIns="146280" bIns="146280" rtlCol="0" anchor="t" anchorCtr="0">
            <a:normAutofit fontScale="77500" lnSpcReduction="20000"/>
          </a:bodyPr>
          <a:lstStyle/>
          <a:p>
            <a:pPr marL="0" indent="0">
              <a:buNone/>
            </a:pPr>
            <a:r>
              <a:rPr lang="en-GB" dirty="0"/>
              <a:t>Standard di sicurezza tecnica poco rigorosi (ad esempio sistemi operativi obsoleti)</a:t>
            </a:r>
            <a:endParaRPr dirty="0"/>
          </a:p>
          <a:p>
            <a:pPr marL="0" indent="0">
              <a:spcBef>
                <a:spcPts val="1920"/>
              </a:spcBef>
              <a:buNone/>
            </a:pPr>
            <a:r>
              <a:rPr lang="en-GB" dirty="0"/>
              <a:t>Mancanza di consapevolezza in materia di sicurezza</a:t>
            </a:r>
            <a:endParaRPr dirty="0"/>
          </a:p>
          <a:p>
            <a:pPr marL="0" indent="0">
              <a:spcBef>
                <a:spcPts val="1920"/>
              </a:spcBef>
              <a:buNone/>
            </a:pPr>
            <a:r>
              <a:rPr lang="en-GB" dirty="0"/>
              <a:t>Mancanza di formazione</a:t>
            </a:r>
            <a:endParaRPr dirty="0"/>
          </a:p>
          <a:p>
            <a:pPr marL="0" indent="0">
              <a:spcBef>
                <a:spcPts val="1920"/>
              </a:spcBef>
              <a:buNone/>
            </a:pPr>
            <a:r>
              <a:rPr lang="en-GB" dirty="0"/>
              <a:t>Mancanza di atteggiamenti legati alla sicurezza (</a:t>
            </a:r>
            <a:r>
              <a:rPr lang="en-GB" dirty="0"/>
              <a:t>"cyberigiene", ad esempio in relazione alle password e alla loro complessità, ai cambiamenti regolari e persino alla segretezza)</a:t>
            </a:r>
            <a:endParaRPr dirty="0"/>
          </a:p>
          <a:p>
            <a:pPr marL="0" indent="0">
              <a:spcBef>
                <a:spcPts val="1920"/>
              </a:spcBef>
              <a:buNone/>
            </a:pPr>
            <a:r>
              <a:rPr lang="en-GB" dirty="0"/>
              <a:t>Mentre l'attenzione è concentrata sulla </a:t>
            </a:r>
            <a:r>
              <a:rPr lang="en-GB" i="1" dirty="0"/>
              <a:t>privacy dei dati</a:t>
            </a:r>
            <a:r>
              <a:rPr lang="en-GB" dirty="0"/>
              <a:t>, </a:t>
            </a:r>
            <a:r>
              <a:rPr lang="en-GB" i="1" dirty="0"/>
              <a:t>la sicurezza dei dati</a:t>
            </a:r>
            <a:r>
              <a:rPr lang="en-GB" dirty="0"/>
              <a:t> viene trascurata</a:t>
            </a:r>
            <a:endParaRPr i="1" dirty="0"/>
          </a:p>
          <a:p>
            <a:pPr marL="0" indent="0">
              <a:spcBef>
                <a:spcPts val="1920"/>
              </a:spcBef>
              <a:buNone/>
            </a:pPr>
            <a:endParaRPr i="1" dirty="0"/>
          </a:p>
          <a:p>
            <a:pPr marL="0" indent="0" algn="ctr">
              <a:spcBef>
                <a:spcPts val="1920"/>
              </a:spcBef>
              <a:spcAft>
                <a:spcPts val="1920"/>
              </a:spcAft>
              <a:buNone/>
            </a:pPr>
            <a:r>
              <a:rPr lang="en-GB" i="1" dirty="0"/>
              <a:t>La maggior parte degli attacchi prende di mira direttamente i singoli ospedali che hanno accesso diretto ai dati sensibili dei pazienti, noti per essere molto indietro rispetto ad altre istituzioni di dimensioni comparabili in termini di standard di sicurezza informatica.</a:t>
            </a:r>
            <a:endParaRP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500"/>
                                        <p:tgtEl>
                                          <p:spTgt spid="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
                                            <p:txEl>
                                              <p:pRg st="1" end="1"/>
                                            </p:txEl>
                                          </p:spTgt>
                                        </p:tgtEl>
                                        <p:attrNameLst>
                                          <p:attrName>style.visibility</p:attrName>
                                        </p:attrNameLst>
                                      </p:cBhvr>
                                      <p:to>
                                        <p:strVal val="visible"/>
                                      </p:to>
                                    </p:set>
                                    <p:animEffect transition="in" filter="fade">
                                      <p:cBhvr>
                                        <p:cTn id="12" dur="500"/>
                                        <p:tgtEl>
                                          <p:spTgt spid="3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
                                            <p:txEl>
                                              <p:pRg st="2" end="2"/>
                                            </p:txEl>
                                          </p:spTgt>
                                        </p:tgtEl>
                                        <p:attrNameLst>
                                          <p:attrName>style.visibility</p:attrName>
                                        </p:attrNameLst>
                                      </p:cBhvr>
                                      <p:to>
                                        <p:strVal val="visible"/>
                                      </p:to>
                                    </p:set>
                                    <p:animEffect transition="in" filter="fade">
                                      <p:cBhvr>
                                        <p:cTn id="17" dur="500"/>
                                        <p:tgtEl>
                                          <p:spTgt spid="3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
                                            <p:txEl>
                                              <p:pRg st="3" end="3"/>
                                            </p:txEl>
                                          </p:spTgt>
                                        </p:tgtEl>
                                        <p:attrNameLst>
                                          <p:attrName>style.visibility</p:attrName>
                                        </p:attrNameLst>
                                      </p:cBhvr>
                                      <p:to>
                                        <p:strVal val="visible"/>
                                      </p:to>
                                    </p:set>
                                    <p:animEffect transition="in" filter="fade">
                                      <p:cBhvr>
                                        <p:cTn id="22" dur="500"/>
                                        <p:tgtEl>
                                          <p:spTgt spid="3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
                                            <p:txEl>
                                              <p:pRg st="4" end="4"/>
                                            </p:txEl>
                                          </p:spTgt>
                                        </p:tgtEl>
                                        <p:attrNameLst>
                                          <p:attrName>style.visibility</p:attrName>
                                        </p:attrNameLst>
                                      </p:cBhvr>
                                      <p:to>
                                        <p:strVal val="visible"/>
                                      </p:to>
                                    </p:set>
                                    <p:animEffect transition="in" filter="fade">
                                      <p:cBhvr>
                                        <p:cTn id="27" dur="500"/>
                                        <p:tgtEl>
                                          <p:spTgt spid="3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7">
                                            <p:txEl>
                                              <p:pRg st="6" end="6"/>
                                            </p:txEl>
                                          </p:spTgt>
                                        </p:tgtEl>
                                        <p:attrNameLst>
                                          <p:attrName>style.visibility</p:attrName>
                                        </p:attrNameLst>
                                      </p:cBhvr>
                                      <p:to>
                                        <p:strVal val="visible"/>
                                      </p:to>
                                    </p:set>
                                    <p:animEffect transition="in" filter="fade">
                                      <p:cBhvr>
                                        <p:cTn id="32" dur="500"/>
                                        <p:tgtEl>
                                          <p:spTgt spid="3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build="p"/>
    </p:bldLst>
  </p:timing>
</p:sld>
</file>

<file path=ppt/slides/slide1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3DE15-BE9F-1248-C4B8-2B955E871AA1}"/>
              </a:ext>
            </a:extLst>
          </p:cNvPr>
          <p:cNvSpPr>
            <a:spLocks noGrp="1"/>
          </p:cNvSpPr>
          <p:nvPr>
            <p:ph type="title"/>
          </p:nvPr>
        </p:nvSpPr>
        <p:spPr>
          <a:xfrm>
            <a:off x="791155" y="438150"/>
            <a:ext cx="12618720" cy="885742"/>
          </a:xfrm>
        </p:spPr>
        <p:txBody>
          <a:bodyPr/>
          <a:lstStyle/>
          <a:p>
            <a:r>
              <a:rPr lang="de-DE" dirty="0" err="1"/>
              <a:t>Indicatori </a:t>
            </a:r>
            <a:r>
              <a:rPr lang="de-DE" dirty="0" err="1"/>
              <a:t>di maturità</a:t>
            </a:r>
            <a:r>
              <a:rPr lang="de-DE" dirty="0"/>
              <a:t> culturale</a:t>
            </a:r>
            <a:endParaRPr lang="de-DE" dirty="0"/>
          </a:p>
        </p:txBody>
      </p:sp>
      <p:pic>
        <p:nvPicPr>
          <p:cNvPr id="5" name="Inhaltsplatzhalter 4">
            <a:extLst>
              <a:ext uri="{FF2B5EF4-FFF2-40B4-BE49-F238E27FC236}">
                <a16:creationId xmlns:a16="http://schemas.microsoft.com/office/drawing/2014/main" id="{E5413DE9-2E79-26BE-709E-9F606053A2CD}"/>
              </a:ext>
            </a:extLst>
          </p:cNvPr>
          <p:cNvPicPr>
            <a:picLocks noGrp="1" noChangeAspect="1"/>
          </p:cNvPicPr>
          <p:nvPr>
            <p:ph idx="1"/>
          </p:nvPr>
        </p:nvPicPr>
        <p:blipFill>
          <a:blip r:embed="rId2"/>
          <a:stretch>
            <a:fillRect/>
          </a:stretch>
        </p:blipFill>
        <p:spPr>
          <a:xfrm>
            <a:off x="186364" y="1323892"/>
            <a:ext cx="11406638" cy="6849644"/>
          </a:xfrm>
        </p:spPr>
      </p:pic>
    </p:spTree>
    <p:extLst>
      <p:ext uri="{BB962C8B-B14F-4D97-AF65-F5344CB8AC3E}">
        <p14:creationId xmlns:p14="http://schemas.microsoft.com/office/powerpoint/2010/main" val="1220601363"/>
      </p:ext>
    </p:extLst>
  </p:cSld>
  <p:clrMapOvr>
    <a:masterClrMapping/>
  </p:clrMapOvr>
</p:sld>
</file>

<file path=ppt/slides/slide1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7DF3-FADB-BF18-EB08-EE4C1346533C}"/>
              </a:ext>
            </a:extLst>
          </p:cNvPr>
          <p:cNvSpPr>
            <a:spLocks noGrp="1"/>
          </p:cNvSpPr>
          <p:nvPr>
            <p:ph type="title"/>
          </p:nvPr>
        </p:nvSpPr>
        <p:spPr>
          <a:xfrm>
            <a:off x="538644" y="474699"/>
            <a:ext cx="13085917" cy="1554127"/>
          </a:xfrm>
        </p:spPr>
        <p:txBody>
          <a:bodyPr/>
          <a:lstStyle/>
          <a:p>
            <a:r>
              <a:rPr lang="nb-NO" dirty="0"/>
              <a:t>Assistenza</a:t>
            </a:r>
            <a:endParaRPr lang="en-GB" dirty="0"/>
          </a:p>
        </p:txBody>
      </p:sp>
      <p:sp>
        <p:nvSpPr>
          <p:cNvPr id="4" name="Content Placeholder 3">
            <a:extLst>
              <a:ext uri="{FF2B5EF4-FFF2-40B4-BE49-F238E27FC236}">
                <a16:creationId xmlns:a16="http://schemas.microsoft.com/office/drawing/2014/main" id="{52B183BC-FF9E-E743-8A91-0273FEFEB90D}"/>
              </a:ext>
            </a:extLst>
          </p:cNvPr>
          <p:cNvSpPr>
            <a:spLocks noGrp="1"/>
          </p:cNvSpPr>
          <p:nvPr>
            <p:ph sz="half" idx="2"/>
          </p:nvPr>
        </p:nvSpPr>
        <p:spPr/>
        <p:txBody>
          <a:bodyPr/>
          <a:lstStyle/>
          <a:p>
            <a:endParaRPr lang="en-GB"/>
          </a:p>
        </p:txBody>
      </p:sp>
      <p:pic>
        <p:nvPicPr>
          <p:cNvPr id="12290" name="Picture 2" descr="Vygotsky’s zone of proximal development (ZPD)">
            <a:extLst>
              <a:ext uri="{FF2B5EF4-FFF2-40B4-BE49-F238E27FC236}">
                <a16:creationId xmlns:a16="http://schemas.microsoft.com/office/drawing/2014/main" id="{2E840030-D913-DAEC-E47F-196B44E0B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494" y="1441899"/>
            <a:ext cx="8741456" cy="60161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9B0008A6-088A-32AD-610B-38E4E6EFB5D2}"/>
              </a:ext>
            </a:extLst>
          </p:cNvPr>
          <p:cNvSpPr>
            <a:spLocks noGrp="1"/>
          </p:cNvSpPr>
          <p:nvPr>
            <p:ph sz="half" idx="1"/>
          </p:nvPr>
        </p:nvSpPr>
        <p:spPr/>
        <p:txBody>
          <a:bodyPr/>
          <a:lstStyle/>
          <a:p>
            <a:endParaRPr lang="en-GB" dirty="0"/>
          </a:p>
        </p:txBody>
      </p:sp>
    </p:spTree>
    <p:extLst>
      <p:ext uri="{BB962C8B-B14F-4D97-AF65-F5344CB8AC3E}">
        <p14:creationId xmlns:p14="http://schemas.microsoft.com/office/powerpoint/2010/main" val="3280694242"/>
      </p:ext>
    </p:extLst>
  </p:cSld>
  <p:clrMapOvr>
    <a:masterClrMapping/>
  </p:clrMapOvr>
</p:sld>
</file>

<file path=ppt/slides/slide1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137A-2478-9C67-EC97-B28576D4318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BB77B51-EE36-4D50-34FF-0D0879CB8D3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82D3B5D-5620-68CE-240F-F42EB3758210}"/>
              </a:ext>
            </a:extLst>
          </p:cNvPr>
          <p:cNvSpPr>
            <a:spLocks noGrp="1"/>
          </p:cNvSpPr>
          <p:nvPr>
            <p:ph sz="half" idx="2"/>
          </p:nvPr>
        </p:nvSpPr>
        <p:spPr/>
        <p:txBody>
          <a:bodyPr/>
          <a:lstStyle/>
          <a:p>
            <a:endParaRPr lang="en-GB"/>
          </a:p>
        </p:txBody>
      </p:sp>
      <p:pic>
        <p:nvPicPr>
          <p:cNvPr id="13314" name="Picture 2" descr="Self-Efficacy">
            <a:extLst>
              <a:ext uri="{FF2B5EF4-FFF2-40B4-BE49-F238E27FC236}">
                <a16:creationId xmlns:a16="http://schemas.microsoft.com/office/drawing/2014/main" id="{6B52B5C0-45E5-CC3D-3F44-2A57995EE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96" y="0"/>
            <a:ext cx="1074610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91779"/>
      </p:ext>
    </p:extLst>
  </p:cSld>
  <p:clrMapOvr>
    <a:masterClrMapping/>
  </p:clrMapOvr>
</p:sld>
</file>

<file path=ppt/slides/slide11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Il ruolo </a:t>
            </a:r>
            <a:r>
              <a:rPr lang="nb-NO" sz="3840" dirty="0">
                <a:solidFill>
                  <a:schemeClr val="accent1"/>
                </a:solidFill>
                <a:latin typeface="Helvetica Neue" charset="0"/>
                <a:ea typeface="Helvetica Neue" charset="0"/>
                <a:cs typeface="Helvetica Neue" charset="0"/>
              </a:rPr>
              <a:t>dell'autoefficacia</a:t>
            </a:r>
            <a:endParaRPr lang="en-US" sz="3840" dirty="0">
              <a:solidFill>
                <a:schemeClr val="accent1"/>
              </a:solidFill>
            </a:endParaRPr>
          </a:p>
        </p:txBody>
      </p:sp>
      <p:grpSp>
        <p:nvGrpSpPr>
          <p:cNvPr id="4" name="Gruppe 3"/>
          <p:cNvGrpSpPr/>
          <p:nvPr/>
        </p:nvGrpSpPr>
        <p:grpSpPr>
          <a:xfrm>
            <a:off x="222813" y="7342707"/>
            <a:ext cx="14407588" cy="945863"/>
            <a:chOff x="185677" y="6118922"/>
            <a:chExt cx="12006323" cy="788219"/>
          </a:xfrm>
        </p:grpSpPr>
        <p:pic>
          <p:nvPicPr>
            <p:cNvPr id="5" name="Bil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7255" y="6312402"/>
              <a:ext cx="2854745" cy="594739"/>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07458"/>
              <a:ext cx="3275153" cy="312029"/>
            </a:xfrm>
            <a:prstGeom prst="rect">
              <a:avLst/>
            </a:prstGeom>
          </p:spPr>
        </p:pic>
        <p:pic>
          <p:nvPicPr>
            <p:cNvPr id="7" name="Bild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73588" y="6118922"/>
              <a:ext cx="844824" cy="696979"/>
            </a:xfrm>
            <a:prstGeom prst="rect">
              <a:avLst/>
            </a:prstGeom>
          </p:spPr>
        </p:pic>
      </p:grpSp>
      <p:pic>
        <p:nvPicPr>
          <p:cNvPr id="12290" name="Picture 2" descr="https://lh4.googleusercontent.com/Tw_JO9hydTRjm2ocR3u7T-WOoVEoejq8n3g4RuwbC_NXt21gueiiLHEbrT6GMyGBxITEkBunbwqm2dyL0knD3lpHNik_a2p05_xgpnupxra8AxI7tlc7NT91pRGQ2MOEyDghLr4uS_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9374" y="1986322"/>
            <a:ext cx="6697980" cy="5280660"/>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222813" y="2173642"/>
            <a:ext cx="6395802" cy="3785652"/>
          </a:xfrm>
          <a:prstGeom prst="rect">
            <a:avLst/>
          </a:prstGeom>
          <a:noFill/>
        </p:spPr>
        <p:txBody>
          <a:bodyPr wrap="square" rtlCol="0">
            <a:spAutoFit/>
          </a:bodyPr>
          <a:lstStyle/>
          <a:p>
            <a:pPr defTabSz="1097280">
              <a:defRPr/>
            </a:pPr>
            <a:r>
              <a:rPr lang="nb-NO" sz="2400" dirty="0">
                <a:solidFill>
                  <a:prstClr val="black"/>
                </a:solidFill>
                <a:latin typeface="Arial" charset="0"/>
                <a:ea typeface="Arial" charset="0"/>
                <a:cs typeface="Arial" charset="0"/>
              </a:rPr>
              <a:t>Una </a:t>
            </a:r>
            <a:r>
              <a:rPr lang="nb-NO" sz="2400" dirty="0" err="1">
                <a:solidFill>
                  <a:prstClr val="black"/>
                </a:solidFill>
                <a:latin typeface="Arial" charset="0"/>
                <a:ea typeface="Arial" charset="0"/>
                <a:cs typeface="Arial" charset="0"/>
              </a:rPr>
              <a:t>valutazione</a:t>
            </a:r>
            <a:r>
              <a:rPr lang="nb-NO" sz="2400" dirty="0">
                <a:solidFill>
                  <a:prstClr val="black"/>
                </a:solidFill>
                <a:latin typeface="Arial" charset="0"/>
                <a:ea typeface="Arial" charset="0"/>
                <a:cs typeface="Arial" charset="0"/>
              </a:rPr>
              <a:t> personale </a:t>
            </a:r>
            <a:r>
              <a:rPr lang="nb-NO" sz="2400" dirty="0">
                <a:solidFill>
                  <a:prstClr val="black"/>
                </a:solidFill>
                <a:latin typeface="Arial" charset="0"/>
                <a:ea typeface="Arial" charset="0"/>
                <a:cs typeface="Arial" charset="0"/>
              </a:rPr>
              <a:t>di </a:t>
            </a:r>
            <a:r>
              <a:rPr lang="nb-NO" sz="2400" dirty="0" err="1">
                <a:solidFill>
                  <a:prstClr val="black"/>
                </a:solidFill>
                <a:latin typeface="Arial" charset="0"/>
                <a:ea typeface="Arial" charset="0"/>
                <a:cs typeface="Arial" charset="0"/>
              </a:rPr>
              <a:t>quanto </a:t>
            </a:r>
            <a:r>
              <a:rPr lang="nb-NO" sz="2400" dirty="0">
                <a:solidFill>
                  <a:prstClr val="black"/>
                </a:solidFill>
                <a:latin typeface="Arial" charset="0"/>
                <a:ea typeface="Arial" charset="0"/>
                <a:cs typeface="Arial" charset="0"/>
              </a:rPr>
              <a:t>una persona sia </a:t>
            </a:r>
            <a:r>
              <a:rPr lang="nb-NO" sz="2400" dirty="0" err="1">
                <a:solidFill>
                  <a:prstClr val="black"/>
                </a:solidFill>
                <a:latin typeface="Arial" charset="0"/>
                <a:ea typeface="Arial" charset="0"/>
                <a:cs typeface="Arial" charset="0"/>
              </a:rPr>
              <a:t>in grado </a:t>
            </a:r>
            <a:r>
              <a:rPr lang="nb-NO" sz="2400" dirty="0">
                <a:solidFill>
                  <a:prstClr val="black"/>
                </a:solidFill>
                <a:latin typeface="Arial" charset="0"/>
                <a:ea typeface="Arial" charset="0"/>
                <a:cs typeface="Arial" charset="0"/>
              </a:rPr>
              <a:t>di </a:t>
            </a:r>
            <a:r>
              <a:rPr lang="nb-NO" sz="2400" dirty="0" err="1">
                <a:solidFill>
                  <a:prstClr val="black"/>
                </a:solidFill>
                <a:latin typeface="Arial" charset="0"/>
                <a:ea typeface="Arial" charset="0"/>
                <a:cs typeface="Arial" charset="0"/>
              </a:rPr>
              <a:t>affrontare </a:t>
            </a:r>
            <a:r>
              <a:rPr lang="nb-NO" sz="2400" dirty="0" err="1">
                <a:solidFill>
                  <a:prstClr val="black"/>
                </a:solidFill>
                <a:latin typeface="Arial" charset="0"/>
                <a:ea typeface="Arial" charset="0"/>
                <a:cs typeface="Arial" charset="0"/>
              </a:rPr>
              <a:t>bene </a:t>
            </a:r>
            <a:r>
              <a:rPr lang="nb-NO" sz="2400" dirty="0">
                <a:solidFill>
                  <a:prstClr val="black"/>
                </a:solidFill>
                <a:latin typeface="Arial" charset="0"/>
                <a:ea typeface="Arial" charset="0"/>
                <a:cs typeface="Arial" charset="0"/>
              </a:rPr>
              <a:t>o </a:t>
            </a:r>
            <a:r>
              <a:rPr lang="nb-NO" sz="2400" dirty="0" err="1">
                <a:solidFill>
                  <a:prstClr val="black"/>
                </a:solidFill>
                <a:latin typeface="Arial" charset="0"/>
                <a:ea typeface="Arial" charset="0"/>
                <a:cs typeface="Arial" charset="0"/>
              </a:rPr>
              <a:t>male </a:t>
            </a:r>
            <a:r>
              <a:rPr lang="nb-NO" sz="2400" dirty="0">
                <a:solidFill>
                  <a:prstClr val="black"/>
                </a:solidFill>
                <a:latin typeface="Arial" charset="0"/>
                <a:ea typeface="Arial" charset="0"/>
                <a:cs typeface="Arial" charset="0"/>
              </a:rPr>
              <a:t>una determinata </a:t>
            </a:r>
            <a:r>
              <a:rPr lang="nb-NO" sz="2400" dirty="0" err="1">
                <a:solidFill>
                  <a:prstClr val="black"/>
                </a:solidFill>
                <a:latin typeface="Arial" charset="0"/>
                <a:ea typeface="Arial" charset="0"/>
                <a:cs typeface="Arial" charset="0"/>
              </a:rPr>
              <a:t>situazione </a:t>
            </a:r>
            <a:r>
              <a:rPr lang="nb-NO" sz="2400" dirty="0" err="1">
                <a:solidFill>
                  <a:prstClr val="black"/>
                </a:solidFill>
                <a:latin typeface="Arial" charset="0"/>
                <a:ea typeface="Arial" charset="0"/>
                <a:cs typeface="Arial" charset="0"/>
              </a:rPr>
              <a:t>in </a:t>
            </a:r>
            <a:r>
              <a:rPr lang="nb-NO" sz="2400" dirty="0" err="1">
                <a:solidFill>
                  <a:prstClr val="black"/>
                </a:solidFill>
                <a:latin typeface="Arial" charset="0"/>
                <a:ea typeface="Arial" charset="0"/>
                <a:cs typeface="Arial" charset="0"/>
              </a:rPr>
              <a:t>base </a:t>
            </a:r>
            <a:r>
              <a:rPr lang="nb-NO" sz="2400" dirty="0" err="1">
                <a:solidFill>
                  <a:prstClr val="black"/>
                </a:solidFill>
                <a:latin typeface="Arial" charset="0"/>
                <a:ea typeface="Arial" charset="0"/>
                <a:cs typeface="Arial" charset="0"/>
              </a:rPr>
              <a:t>alle </a:t>
            </a:r>
            <a:r>
              <a:rPr lang="nb-NO" sz="2400" dirty="0">
                <a:solidFill>
                  <a:prstClr val="black"/>
                </a:solidFill>
                <a:latin typeface="Arial" charset="0"/>
                <a:ea typeface="Arial" charset="0"/>
                <a:cs typeface="Arial" charset="0"/>
              </a:rPr>
              <a:t>competenze </a:t>
            </a:r>
            <a:r>
              <a:rPr lang="nb-NO" sz="2400" dirty="0" err="1">
                <a:solidFill>
                  <a:prstClr val="black"/>
                </a:solidFill>
                <a:latin typeface="Arial" charset="0"/>
                <a:ea typeface="Arial" charset="0"/>
                <a:cs typeface="Arial" charset="0"/>
              </a:rPr>
              <a:t>che </a:t>
            </a:r>
            <a:r>
              <a:rPr lang="nb-NO" sz="2400" dirty="0">
                <a:solidFill>
                  <a:prstClr val="black"/>
                </a:solidFill>
                <a:latin typeface="Arial" charset="0"/>
                <a:ea typeface="Arial" charset="0"/>
                <a:cs typeface="Arial" charset="0"/>
              </a:rPr>
              <a:t>possiede e </a:t>
            </a:r>
            <a:r>
              <a:rPr lang="nb-NO" sz="2400" dirty="0" err="1">
                <a:solidFill>
                  <a:prstClr val="black"/>
                </a:solidFill>
                <a:latin typeface="Arial" charset="0"/>
                <a:ea typeface="Arial" charset="0"/>
                <a:cs typeface="Arial" charset="0"/>
              </a:rPr>
              <a:t>alle </a:t>
            </a:r>
            <a:r>
              <a:rPr lang="nb-NO" sz="2400" dirty="0" err="1">
                <a:solidFill>
                  <a:prstClr val="black"/>
                </a:solidFill>
                <a:latin typeface="Arial" charset="0"/>
                <a:ea typeface="Arial" charset="0"/>
                <a:cs typeface="Arial" charset="0"/>
              </a:rPr>
              <a:t>circostanze </a:t>
            </a:r>
            <a:r>
              <a:rPr lang="nb-NO" sz="2400" dirty="0" err="1">
                <a:solidFill>
                  <a:prstClr val="black"/>
                </a:solidFill>
                <a:latin typeface="Arial" charset="0"/>
                <a:ea typeface="Arial" charset="0"/>
                <a:cs typeface="Arial" charset="0"/>
              </a:rPr>
              <a:t>che </a:t>
            </a:r>
            <a:r>
              <a:rPr lang="nb-NO" sz="2400" dirty="0">
                <a:solidFill>
                  <a:prstClr val="black"/>
                </a:solidFill>
                <a:latin typeface="Arial" charset="0"/>
                <a:ea typeface="Arial" charset="0"/>
                <a:cs typeface="Arial" charset="0"/>
              </a:rPr>
              <a:t>deve affrontare. 4 </a:t>
            </a:r>
            <a:r>
              <a:rPr lang="nb-NO" sz="2400" dirty="0" err="1">
                <a:solidFill>
                  <a:prstClr val="black"/>
                </a:solidFill>
                <a:latin typeface="Arial" charset="0"/>
                <a:ea typeface="Arial" charset="0"/>
                <a:cs typeface="Arial" charset="0"/>
              </a:rPr>
              <a:t>processi</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mj-lt"/>
              <a:buAutoNum type="arabicPeriod"/>
              <a:defRPr/>
            </a:pPr>
            <a:r>
              <a:rPr lang="nb-NO" sz="2400" dirty="0">
                <a:solidFill>
                  <a:prstClr val="black"/>
                </a:solidFill>
                <a:latin typeface="Arial" charset="0"/>
                <a:ea typeface="Arial" charset="0"/>
                <a:cs typeface="Arial" charset="0"/>
              </a:rPr>
              <a:t>Padronanza</a:t>
            </a:r>
          </a:p>
          <a:p>
            <a:pPr marL="411480" indent="-411480" defTabSz="1097280" fontAlgn="base">
              <a:buFont typeface="+mj-lt"/>
              <a:buAutoNum type="arabicPeriod"/>
              <a:defRPr/>
            </a:pPr>
            <a:r>
              <a:rPr lang="nb-NO" sz="2400" dirty="0" err="1">
                <a:solidFill>
                  <a:prstClr val="black"/>
                </a:solidFill>
                <a:latin typeface="Arial" charset="0"/>
                <a:ea typeface="Arial" charset="0"/>
                <a:cs typeface="Arial" charset="0"/>
              </a:rPr>
              <a:t>Modello di ruolo</a:t>
            </a:r>
            <a:endParaRPr lang="nb-NO" sz="2400" dirty="0">
              <a:solidFill>
                <a:prstClr val="black"/>
              </a:solidFill>
              <a:latin typeface="Arial" charset="0"/>
              <a:ea typeface="Arial" charset="0"/>
              <a:cs typeface="Arial" charset="0"/>
            </a:endParaRPr>
          </a:p>
          <a:p>
            <a:pPr marL="411480" indent="-411480" defTabSz="1097280" fontAlgn="base">
              <a:buFont typeface="+mj-lt"/>
              <a:buAutoNum type="arabicPeriod"/>
              <a:defRPr/>
            </a:pPr>
            <a:r>
              <a:rPr lang="nb-NO" sz="2400" dirty="0">
                <a:solidFill>
                  <a:prstClr val="black"/>
                </a:solidFill>
                <a:latin typeface="Arial" charset="0"/>
                <a:ea typeface="Arial" charset="0"/>
                <a:cs typeface="Arial" charset="0"/>
              </a:rPr>
              <a:t>Feedback/coaching</a:t>
            </a:r>
          </a:p>
          <a:p>
            <a:pPr marL="411480" indent="-411480" defTabSz="1097280" fontAlgn="base">
              <a:buFont typeface="+mj-lt"/>
              <a:buAutoNum type="arabicPeriod"/>
              <a:defRPr/>
            </a:pPr>
            <a:r>
              <a:rPr lang="nb-NO" sz="2400" dirty="0" err="1">
                <a:solidFill>
                  <a:prstClr val="black"/>
                </a:solidFill>
                <a:latin typeface="Arial" charset="0"/>
                <a:ea typeface="Arial" charset="0"/>
                <a:cs typeface="Arial" charset="0"/>
              </a:rPr>
              <a:t>Cambiamenti </a:t>
            </a:r>
            <a:r>
              <a:rPr lang="nb-NO" sz="2400" dirty="0" err="1">
                <a:solidFill>
                  <a:prstClr val="black"/>
                </a:solidFill>
                <a:latin typeface="Arial" charset="0"/>
                <a:ea typeface="Arial" charset="0"/>
                <a:cs typeface="Arial" charset="0"/>
              </a:rPr>
              <a:t>fisiologici</a:t>
            </a:r>
            <a:endParaRPr lang="nb-NO" sz="2400" dirty="0">
              <a:solidFill>
                <a:prstClr val="black"/>
              </a:solidFill>
              <a:latin typeface="Arial" charset="0"/>
              <a:ea typeface="Arial" charset="0"/>
              <a:cs typeface="Arial" charset="0"/>
            </a:endParaRPr>
          </a:p>
          <a:p>
            <a:pPr defTabSz="1097280">
              <a:defRPr/>
            </a:pPr>
            <a:endParaRPr lang="nb-NO" sz="2400" dirty="0">
              <a:solidFill>
                <a:prstClr val="black"/>
              </a:solidFill>
              <a:latin typeface="Arial" charset="0"/>
              <a:ea typeface="Arial" charset="0"/>
              <a:cs typeface="Arial" charset="0"/>
            </a:endParaRPr>
          </a:p>
        </p:txBody>
      </p:sp>
      <p:sp>
        <p:nvSpPr>
          <p:cNvPr id="8" name="Rektangel 7"/>
          <p:cNvSpPr/>
          <p:nvPr/>
        </p:nvSpPr>
        <p:spPr>
          <a:xfrm>
            <a:off x="7172660" y="3893201"/>
            <a:ext cx="247184" cy="424732"/>
          </a:xfrm>
          <a:prstGeom prst="rect">
            <a:avLst/>
          </a:prstGeom>
        </p:spPr>
        <p:txBody>
          <a:bodyPr wrap="none">
            <a:spAutoFit/>
          </a:bodyPr>
          <a:lstStyle/>
          <a:p>
            <a:pPr defTabSz="1097280">
              <a:defRPr/>
            </a:pPr>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9" name="Rektangel 8"/>
          <p:cNvSpPr/>
          <p:nvPr/>
        </p:nvSpPr>
        <p:spPr>
          <a:xfrm>
            <a:off x="7172660" y="3893201"/>
            <a:ext cx="247184" cy="424732"/>
          </a:xfrm>
          <a:prstGeom prst="rect">
            <a:avLst/>
          </a:prstGeom>
        </p:spPr>
        <p:txBody>
          <a:bodyPr wrap="none">
            <a:spAutoFit/>
          </a:bodyPr>
          <a:lstStyle/>
          <a:p>
            <a:pPr defTabSz="1097280">
              <a:defRPr/>
            </a:pPr>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10" name="Rektangel 9"/>
          <p:cNvSpPr/>
          <p:nvPr/>
        </p:nvSpPr>
        <p:spPr>
          <a:xfrm>
            <a:off x="7172660" y="3893201"/>
            <a:ext cx="247184" cy="424732"/>
          </a:xfrm>
          <a:prstGeom prst="rect">
            <a:avLst/>
          </a:prstGeom>
        </p:spPr>
        <p:txBody>
          <a:bodyPr wrap="none">
            <a:spAutoFit/>
          </a:bodyPr>
          <a:lstStyle/>
          <a:p>
            <a:pPr defTabSz="1097280">
              <a:defRPr/>
            </a:pPr>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11" name="TekstSylinder 10"/>
          <p:cNvSpPr txBox="1"/>
          <p:nvPr/>
        </p:nvSpPr>
        <p:spPr>
          <a:xfrm>
            <a:off x="11558602" y="5336314"/>
            <a:ext cx="2088508" cy="1754326"/>
          </a:xfrm>
          <a:prstGeom prst="rect">
            <a:avLst/>
          </a:prstGeom>
          <a:noFill/>
        </p:spPr>
        <p:txBody>
          <a:bodyPr wrap="square" rtlCol="0">
            <a:spAutoFit/>
          </a:bodyPr>
          <a:lstStyle/>
          <a:p>
            <a:pPr defTabSz="1097280">
              <a:defRPr/>
            </a:pPr>
            <a:r>
              <a:rPr lang="nb-NO" sz="2160" dirty="0">
                <a:solidFill>
                  <a:prstClr val="black"/>
                </a:solidFill>
                <a:latin typeface="Arial" charset="0"/>
                <a:ea typeface="Arial" charset="0"/>
                <a:cs typeface="Arial" charset="0"/>
              </a:rPr>
              <a:t>SE modera e </a:t>
            </a:r>
            <a:r>
              <a:rPr lang="nb-NO" sz="2160" dirty="0" err="1">
                <a:solidFill>
                  <a:prstClr val="black"/>
                </a:solidFill>
                <a:latin typeface="Arial" charset="0"/>
                <a:ea typeface="Arial" charset="0"/>
                <a:cs typeface="Arial" charset="0"/>
              </a:rPr>
              <a:t>media </a:t>
            </a:r>
            <a:r>
              <a:rPr lang="nb-NO" sz="2160" dirty="0" err="1">
                <a:solidFill>
                  <a:prstClr val="black"/>
                </a:solidFill>
                <a:latin typeface="Arial" charset="0"/>
                <a:ea typeface="Arial" charset="0"/>
                <a:cs typeface="Arial" charset="0"/>
              </a:rPr>
              <a:t>il comportamento</a:t>
            </a:r>
            <a:endParaRPr lang="nb-NO" sz="2160" dirty="0">
              <a:solidFill>
                <a:prstClr val="black"/>
              </a:solidFill>
              <a:latin typeface="Arial" charset="0"/>
              <a:ea typeface="Arial" charset="0"/>
              <a:cs typeface="Arial" charset="0"/>
            </a:endParaRPr>
          </a:p>
          <a:p>
            <a:pPr defTabSz="1097280">
              <a:defRPr/>
            </a:pPr>
            <a:br>
              <a:rPr lang="nb-NO" sz="2160" dirty="0">
                <a:solidFill>
                  <a:prstClr val="black"/>
                </a:solidFill>
                <a:latin typeface="Calibri" panose="020F0502020204030204"/>
              </a:rPr>
            </a:br>
            <a:endParaRPr lang="nb-NO" sz="2160" dirty="0">
              <a:solidFill>
                <a:prstClr val="black"/>
              </a:solidFill>
              <a:latin typeface="Calibri" panose="020F0502020204030204"/>
            </a:endParaRPr>
          </a:p>
        </p:txBody>
      </p:sp>
      <p:cxnSp>
        <p:nvCxnSpPr>
          <p:cNvPr id="13" name="Rett pil 12"/>
          <p:cNvCxnSpPr/>
          <p:nvPr/>
        </p:nvCxnSpPr>
        <p:spPr>
          <a:xfrm flipH="1" flipV="1">
            <a:off x="9738360" y="3068957"/>
            <a:ext cx="1854533" cy="2845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tt pil 20"/>
          <p:cNvCxnSpPr/>
          <p:nvPr/>
        </p:nvCxnSpPr>
        <p:spPr>
          <a:xfrm flipH="1" flipV="1">
            <a:off x="9738360" y="4075702"/>
            <a:ext cx="1854533" cy="18391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flipH="1" flipV="1">
            <a:off x="9909811" y="5054808"/>
            <a:ext cx="1683083" cy="8600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9A3E72B-DC3F-E981-2A4A-4CA0B9F912E9}"/>
              </a:ext>
            </a:extLst>
          </p:cNvPr>
          <p:cNvSpPr/>
          <p:nvPr/>
        </p:nvSpPr>
        <p:spPr>
          <a:xfrm>
            <a:off x="11039835" y="5169928"/>
            <a:ext cx="2833679" cy="15644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9561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n-US" dirty="0"/>
              <a:t>Teoria del </a:t>
            </a:r>
            <a:r>
              <a:rPr lang="en-US" dirty="0" err="1"/>
              <a:t>comportamento</a:t>
            </a:r>
            <a:r>
              <a:rPr lang="en-US" dirty="0"/>
              <a:t> pianificato </a:t>
            </a:r>
            <a:r>
              <a:rPr lang="en-US" dirty="0"/>
              <a:t>(Ajzen, 1991)</a:t>
            </a:r>
          </a:p>
        </p:txBody>
      </p:sp>
      <p:sp>
        <p:nvSpPr>
          <p:cNvPr id="4" name="Oval 3">
            <a:extLst>
              <a:ext uri="{FF2B5EF4-FFF2-40B4-BE49-F238E27FC236}">
                <a16:creationId xmlns:a16="http://schemas.microsoft.com/office/drawing/2014/main" id="{600568F9-5113-D047-8A65-09304200B850}"/>
              </a:ext>
            </a:extLst>
          </p:cNvPr>
          <p:cNvSpPr/>
          <p:nvPr/>
        </p:nvSpPr>
        <p:spPr>
          <a:xfrm>
            <a:off x="6248586"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6898127" y="4356299"/>
            <a:ext cx="1218539"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Intenzione</a:t>
            </a:r>
          </a:p>
        </p:txBody>
      </p:sp>
      <p:sp>
        <p:nvSpPr>
          <p:cNvPr id="6" name="Oval 5">
            <a:extLst>
              <a:ext uri="{FF2B5EF4-FFF2-40B4-BE49-F238E27FC236}">
                <a16:creationId xmlns:a16="http://schemas.microsoft.com/office/drawing/2014/main" id="{E9A132D9-4DB3-C740-A67F-1CC3DAC43451}"/>
              </a:ext>
            </a:extLst>
          </p:cNvPr>
          <p:cNvSpPr/>
          <p:nvPr/>
        </p:nvSpPr>
        <p:spPr>
          <a:xfrm>
            <a:off x="9453104"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7" name="TextBox 6">
            <a:extLst>
              <a:ext uri="{FF2B5EF4-FFF2-40B4-BE49-F238E27FC236}">
                <a16:creationId xmlns:a16="http://schemas.microsoft.com/office/drawing/2014/main" id="{DF07A3EE-73B9-B544-A899-B579B8E7FA7F}"/>
              </a:ext>
            </a:extLst>
          </p:cNvPr>
          <p:cNvSpPr txBox="1"/>
          <p:nvPr/>
        </p:nvSpPr>
        <p:spPr>
          <a:xfrm>
            <a:off x="10049550" y="4356299"/>
            <a:ext cx="1324593" cy="424732"/>
          </a:xfrm>
          <a:prstGeom prst="rect">
            <a:avLst/>
          </a:prstGeom>
          <a:noFill/>
        </p:spPr>
        <p:txBody>
          <a:bodyPr wrap="none" rtlCol="0">
            <a:spAutoFit/>
          </a:bodyPr>
          <a:lstStyle/>
          <a:p>
            <a:pPr defTabSz="1097252">
              <a:defRPr/>
            </a:pPr>
            <a:r>
              <a:rPr lang="en-US" sz="2160" dirty="0" err="1">
                <a:solidFill>
                  <a:prstClr val="black"/>
                </a:solidFill>
                <a:latin typeface="Calibri" panose="020F0502020204030204"/>
              </a:rPr>
              <a:t>Comportamento</a:t>
            </a:r>
            <a:endParaRPr lang="en-US" sz="2160" dirty="0">
              <a:solidFill>
                <a:prstClr val="black"/>
              </a:solidFill>
              <a:latin typeface="Calibri" panose="020F0502020204030204"/>
            </a:endParaRPr>
          </a:p>
        </p:txBody>
      </p:sp>
      <p:sp>
        <p:nvSpPr>
          <p:cNvPr id="8" name="Oval 7">
            <a:extLst>
              <a:ext uri="{FF2B5EF4-FFF2-40B4-BE49-F238E27FC236}">
                <a16:creationId xmlns:a16="http://schemas.microsoft.com/office/drawing/2014/main" id="{63569479-953C-3642-9084-95B03E3CF1E9}"/>
              </a:ext>
            </a:extLst>
          </p:cNvPr>
          <p:cNvSpPr/>
          <p:nvPr/>
        </p:nvSpPr>
        <p:spPr>
          <a:xfrm>
            <a:off x="3044068"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3278877" y="4356299"/>
            <a:ext cx="2046266"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Norma soggettiva</a:t>
            </a:r>
          </a:p>
        </p:txBody>
      </p:sp>
      <p:sp>
        <p:nvSpPr>
          <p:cNvPr id="10" name="Oval 9">
            <a:extLst>
              <a:ext uri="{FF2B5EF4-FFF2-40B4-BE49-F238E27FC236}">
                <a16:creationId xmlns:a16="http://schemas.microsoft.com/office/drawing/2014/main" id="{D711F384-A229-1749-A070-5D2129A64D68}"/>
              </a:ext>
            </a:extLst>
          </p:cNvPr>
          <p:cNvSpPr/>
          <p:nvPr/>
        </p:nvSpPr>
        <p:spPr>
          <a:xfrm>
            <a:off x="3044068" y="1905493"/>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3750428" y="2456706"/>
            <a:ext cx="1106650"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Atteggiamento</a:t>
            </a:r>
          </a:p>
        </p:txBody>
      </p:sp>
      <p:sp>
        <p:nvSpPr>
          <p:cNvPr id="12" name="Oval 11">
            <a:extLst>
              <a:ext uri="{FF2B5EF4-FFF2-40B4-BE49-F238E27FC236}">
                <a16:creationId xmlns:a16="http://schemas.microsoft.com/office/drawing/2014/main" id="{D9797E29-671D-F64F-ACBE-6131F1AC0D0B}"/>
              </a:ext>
            </a:extLst>
          </p:cNvPr>
          <p:cNvSpPr/>
          <p:nvPr/>
        </p:nvSpPr>
        <p:spPr>
          <a:xfrm>
            <a:off x="3044068" y="570468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3169940" y="6018905"/>
            <a:ext cx="2409890" cy="757130"/>
          </a:xfrm>
          <a:prstGeom prst="rect">
            <a:avLst/>
          </a:prstGeom>
          <a:noFill/>
        </p:spPr>
        <p:txBody>
          <a:bodyPr wrap="none" rtlCol="0">
            <a:spAutoFit/>
          </a:bodyPr>
          <a:lstStyle/>
          <a:p>
            <a:pPr algn="ctr" defTabSz="1097252">
              <a:defRPr/>
            </a:pPr>
            <a:r>
              <a:rPr lang="en-US" sz="2160" dirty="0">
                <a:solidFill>
                  <a:prstClr val="black"/>
                </a:solidFill>
                <a:latin typeface="Calibri" panose="020F0502020204030204"/>
              </a:rPr>
              <a:t>Percepito </a:t>
            </a:r>
          </a:p>
          <a:p>
            <a:pPr algn="ctr" defTabSz="1097252">
              <a:defRPr/>
            </a:pPr>
            <a:r>
              <a:rPr lang="en-US" sz="2160" dirty="0">
                <a:solidFill>
                  <a:prstClr val="black"/>
                </a:solidFill>
                <a:latin typeface="Calibri" panose="020F0502020204030204"/>
              </a:rPr>
              <a:t>Controllo </a:t>
            </a:r>
            <a:r>
              <a:rPr lang="en-GB" sz="2160" dirty="0">
                <a:solidFill>
                  <a:prstClr val="black"/>
                </a:solidFill>
                <a:latin typeface="Calibri" panose="020F0502020204030204"/>
              </a:rPr>
              <a:t>comportamentale</a:t>
            </a: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5598489" y="2678309"/>
            <a:ext cx="1024184" cy="13531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DFFE051-187F-D14C-981D-87C19B68FFEF}"/>
              </a:ext>
            </a:extLst>
          </p:cNvPr>
          <p:cNvCxnSpPr>
            <a:cxnSpLocks/>
            <a:stCxn id="4" idx="6"/>
            <a:endCxn id="6" idx="2"/>
          </p:cNvCxnSpPr>
          <p:nvPr/>
        </p:nvCxnSpPr>
        <p:spPr>
          <a:xfrm>
            <a:off x="8803007" y="4577900"/>
            <a:ext cx="65009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5598488" y="4577900"/>
            <a:ext cx="65009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5598489" y="5124362"/>
            <a:ext cx="1024184" cy="13531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EB6BD75-376C-B84F-8F19-5A594F62BD06}"/>
              </a:ext>
            </a:extLst>
          </p:cNvPr>
          <p:cNvCxnSpPr>
            <a:cxnSpLocks/>
            <a:endCxn id="6" idx="3"/>
          </p:cNvCxnSpPr>
          <p:nvPr/>
        </p:nvCxnSpPr>
        <p:spPr>
          <a:xfrm flipV="1">
            <a:off x="5598488" y="5124363"/>
            <a:ext cx="4228705" cy="144162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4321277" y="3451120"/>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4321277" y="5350716"/>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6" name="Curved Connector 35">
            <a:extLst>
              <a:ext uri="{FF2B5EF4-FFF2-40B4-BE49-F238E27FC236}">
                <a16:creationId xmlns:a16="http://schemas.microsoft.com/office/drawing/2014/main" id="{B63139FC-B74D-9C45-937A-53C5343C242C}"/>
              </a:ext>
            </a:extLst>
          </p:cNvPr>
          <p:cNvCxnSpPr>
            <a:cxnSpLocks/>
            <a:stCxn id="10" idx="2"/>
            <a:endCxn id="12" idx="2"/>
          </p:cNvCxnSpPr>
          <p:nvPr/>
        </p:nvCxnSpPr>
        <p:spPr>
          <a:xfrm rot="10800000" flipV="1">
            <a:off x="3044068" y="2678307"/>
            <a:ext cx="15240" cy="3799189"/>
          </a:xfrm>
          <a:prstGeom prst="curvedConnector3">
            <a:avLst>
              <a:gd name="adj1" fmla="val 5245157"/>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2AB43371-B6F3-F6BC-D522-CF59288F72B2}"/>
              </a:ext>
            </a:extLst>
          </p:cNvPr>
          <p:cNvSpPr/>
          <p:nvPr/>
        </p:nvSpPr>
        <p:spPr>
          <a:xfrm>
            <a:off x="2835863" y="5664939"/>
            <a:ext cx="2980590" cy="15853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6473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Teoria della motivazione alla protezione</a:t>
            </a:r>
          </a:p>
        </p:txBody>
      </p:sp>
      <p:sp>
        <p:nvSpPr>
          <p:cNvPr id="5" name="Content Placeholder 2"/>
          <p:cNvSpPr>
            <a:spLocks noGrp="1"/>
          </p:cNvSpPr>
          <p:nvPr>
            <p:ph idx="1"/>
          </p:nvPr>
        </p:nvSpPr>
        <p:spPr>
          <a:xfrm>
            <a:off x="2303443" y="6879909"/>
            <a:ext cx="9875520" cy="1162765"/>
          </a:xfrm>
        </p:spPr>
        <p:txBody>
          <a:bodyPr>
            <a:normAutofit/>
          </a:bodyPr>
          <a:lstStyle/>
          <a:p>
            <a:pPr marL="0" indent="0">
              <a:buNone/>
            </a:pPr>
            <a:r>
              <a:rPr lang="en-US" sz="2160" dirty="0"/>
              <a:t>Rogers, R. W. (1975). Una teoria della motivazione alla protezione relativa agli appelli alla paura e al cambiamento di atteggiamento. </a:t>
            </a:r>
            <a:r>
              <a:rPr lang="en-US" sz="2160" i="1" dirty="0"/>
              <a:t>Journal of Psychology.</a:t>
            </a:r>
            <a:r>
              <a:rPr lang="en-US" sz="2160" dirty="0"/>
              <a:t> 91: 93–114. </a:t>
            </a:r>
            <a:r>
              <a:rPr lang="en-US" sz="2160" dirty="0">
                <a:hlinkClick r:id="rId2" tooltip="Digital object identifier"/>
              </a:rPr>
              <a:t>doi</a:t>
            </a:r>
            <a:r>
              <a:rPr lang="en-US" sz="2160" dirty="0"/>
              <a:t>:</a:t>
            </a:r>
            <a:r>
              <a:rPr lang="en-US" sz="2160" dirty="0">
                <a:hlinkClick r:id="rId3"/>
              </a:rPr>
              <a:t>10.1080/00223980.1975.9915803</a:t>
            </a:r>
            <a:r>
              <a:rPr lang="en-US" sz="2160" dirty="0"/>
              <a:t>. </a:t>
            </a:r>
            <a:endParaRPr lang="en-GB" sz="2160" dirty="0"/>
          </a:p>
        </p:txBody>
      </p:sp>
      <p:pic>
        <p:nvPicPr>
          <p:cNvPr id="4098" name="Picture 2" descr="Afbeeldingsresultaat voor protection motivation theor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0541" y="2645838"/>
            <a:ext cx="9144000" cy="243459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5F2C17B-C9E3-8FEE-3479-2E360F777BE7}"/>
              </a:ext>
            </a:extLst>
          </p:cNvPr>
          <p:cNvSpPr/>
          <p:nvPr/>
        </p:nvSpPr>
        <p:spPr>
          <a:xfrm>
            <a:off x="2595860" y="3824606"/>
            <a:ext cx="2608384" cy="15906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3105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D461-F04B-D24E-9F1A-D0D496086C06}"/>
              </a:ext>
            </a:extLst>
          </p:cNvPr>
          <p:cNvSpPr>
            <a:spLocks noGrp="1"/>
          </p:cNvSpPr>
          <p:nvPr>
            <p:ph type="title"/>
          </p:nvPr>
        </p:nvSpPr>
        <p:spPr/>
        <p:txBody>
          <a:bodyPr/>
          <a:lstStyle/>
          <a:p>
            <a:r>
              <a:rPr lang="en-GB" dirty="0"/>
              <a:t>Modello di accettazione della tecnologia</a:t>
            </a:r>
          </a:p>
        </p:txBody>
      </p:sp>
      <p:pic>
        <p:nvPicPr>
          <p:cNvPr id="4" name="Picture 3">
            <a:extLst>
              <a:ext uri="{FF2B5EF4-FFF2-40B4-BE49-F238E27FC236}">
                <a16:creationId xmlns:a16="http://schemas.microsoft.com/office/drawing/2014/main" id="{2FB2FF31-3E52-AB4D-94AE-48AC413AC4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048827"/>
            <a:ext cx="10972800" cy="4131946"/>
          </a:xfrm>
          <a:prstGeom prst="rect">
            <a:avLst/>
          </a:prstGeom>
        </p:spPr>
      </p:pic>
      <p:sp>
        <p:nvSpPr>
          <p:cNvPr id="3" name="Oval 2">
            <a:extLst>
              <a:ext uri="{FF2B5EF4-FFF2-40B4-BE49-F238E27FC236}">
                <a16:creationId xmlns:a16="http://schemas.microsoft.com/office/drawing/2014/main" id="{28261D9E-29C0-4DC6-1A52-1444A0D97DF5}"/>
              </a:ext>
            </a:extLst>
          </p:cNvPr>
          <p:cNvSpPr/>
          <p:nvPr/>
        </p:nvSpPr>
        <p:spPr>
          <a:xfrm>
            <a:off x="3871831" y="4310743"/>
            <a:ext cx="2163209" cy="14734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8198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102F-A62D-04B8-3995-7E66ADB46CD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73BC794B-D3C8-B9BA-1D92-DC636DFA1E1B}"/>
              </a:ext>
            </a:extLst>
          </p:cNvPr>
          <p:cNvSpPr>
            <a:spLocks noGrp="1"/>
          </p:cNvSpPr>
          <p:nvPr>
            <p:ph idx="1"/>
          </p:nvPr>
        </p:nvSpPr>
        <p:spPr/>
        <p:txBody>
          <a:bodyPr/>
          <a:lstStyle/>
          <a:p>
            <a:endParaRPr lang="nb-NO"/>
          </a:p>
        </p:txBody>
      </p:sp>
      <p:sp>
        <p:nvSpPr>
          <p:cNvPr id="4" name="Slide Number Placeholder 3">
            <a:extLst>
              <a:ext uri="{FF2B5EF4-FFF2-40B4-BE49-F238E27FC236}">
                <a16:creationId xmlns:a16="http://schemas.microsoft.com/office/drawing/2014/main" id="{1028A0C7-D598-FAAF-8A55-C063A6C26C85}"/>
              </a:ext>
            </a:extLst>
          </p:cNvPr>
          <p:cNvSpPr>
            <a:spLocks noGrp="1"/>
          </p:cNvSpPr>
          <p:nvPr>
            <p:ph type="sldNum" sz="quarter" idx="12"/>
          </p:nvPr>
        </p:nvSpPr>
        <p:spPr/>
        <p:txBody>
          <a:bodyPr/>
          <a:lstStyle/>
          <a:p>
            <a:pPr defTabSz="1097280">
              <a:defRPr/>
            </a:pPr>
            <a:fld id="{83C72186-AF70-4CAA-BEA5-8C4411AE0AB1}" type="slidenum">
              <a:rPr lang="nb-NO">
                <a:solidFill>
                  <a:prstClr val="black">
                    <a:tint val="75000"/>
                  </a:prstClr>
                </a:solidFill>
                <a:latin typeface="Calibri" panose="020F0502020204030204"/>
              </a:rPr>
              <a:t>117</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7AB94303-D4E2-07C5-9523-6D43F20977CF}"/>
              </a:ext>
            </a:extLst>
          </p:cNvPr>
          <p:cNvPicPr>
            <a:picLocks noChangeAspect="1"/>
          </p:cNvPicPr>
          <p:nvPr/>
        </p:nvPicPr>
        <p:blipFill>
          <a:blip r:embed="rId2"/>
          <a:stretch>
            <a:fillRect/>
          </a:stretch>
        </p:blipFill>
        <p:spPr>
          <a:xfrm>
            <a:off x="263668" y="60532"/>
            <a:ext cx="13640437" cy="7255115"/>
          </a:xfrm>
          <a:prstGeom prst="rect">
            <a:avLst/>
          </a:prstGeom>
        </p:spPr>
      </p:pic>
      <p:sp>
        <p:nvSpPr>
          <p:cNvPr id="5" name="Oval 4">
            <a:extLst>
              <a:ext uri="{FF2B5EF4-FFF2-40B4-BE49-F238E27FC236}">
                <a16:creationId xmlns:a16="http://schemas.microsoft.com/office/drawing/2014/main" id="{27107944-3EEB-47D9-3F26-19900B6542B9}"/>
              </a:ext>
            </a:extLst>
          </p:cNvPr>
          <p:cNvSpPr/>
          <p:nvPr/>
        </p:nvSpPr>
        <p:spPr>
          <a:xfrm>
            <a:off x="5470726" y="3058328"/>
            <a:ext cx="3182111" cy="11897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093578578"/>
      </p:ext>
    </p:extLst>
  </p:cSld>
  <p:clrMapOvr>
    <a:masterClrMapping/>
  </p:clrMapOvr>
</p:sld>
</file>

<file path=ppt/slides/slide1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BB49-D7BA-6499-1211-D985B4E9953E}"/>
              </a:ext>
            </a:extLst>
          </p:cNvPr>
          <p:cNvSpPr>
            <a:spLocks noGrp="1"/>
          </p:cNvSpPr>
          <p:nvPr>
            <p:ph type="title"/>
          </p:nvPr>
        </p:nvSpPr>
        <p:spPr/>
        <p:txBody>
          <a:bodyPr/>
          <a:lstStyle/>
          <a:p>
            <a:r>
              <a:rPr lang="nb-NO" dirty="0" err="1"/>
              <a:t>Metacognizione</a:t>
            </a:r>
            <a:endParaRPr lang="nb-NO" dirty="0"/>
          </a:p>
        </p:txBody>
      </p:sp>
      <p:sp>
        <p:nvSpPr>
          <p:cNvPr id="3" name="Content Placeholder 2">
            <a:extLst>
              <a:ext uri="{FF2B5EF4-FFF2-40B4-BE49-F238E27FC236}">
                <a16:creationId xmlns:a16="http://schemas.microsoft.com/office/drawing/2014/main" id="{38BD8094-7224-1A02-C6B2-E3D2A8707AE2}"/>
              </a:ext>
            </a:extLst>
          </p:cNvPr>
          <p:cNvSpPr>
            <a:spLocks noGrp="1"/>
          </p:cNvSpPr>
          <p:nvPr>
            <p:ph idx="1"/>
          </p:nvPr>
        </p:nvSpPr>
        <p:spPr>
          <a:xfrm>
            <a:off x="1005841" y="2190750"/>
            <a:ext cx="5844323" cy="5221606"/>
          </a:xfrm>
        </p:spPr>
        <p:txBody>
          <a:bodyPr/>
          <a:lstStyle/>
          <a:p>
            <a:r>
              <a:rPr lang="nb-NO" dirty="0"/>
              <a:t>Esperienza</a:t>
            </a:r>
          </a:p>
          <a:p>
            <a:r>
              <a:rPr lang="nb-NO" dirty="0"/>
              <a:t>Feedback</a:t>
            </a:r>
          </a:p>
          <a:p>
            <a:r>
              <a:rPr lang="nb-NO" dirty="0" err="1"/>
              <a:t>Riflessione</a:t>
            </a:r>
            <a:endParaRPr lang="nb-NO" dirty="0"/>
          </a:p>
          <a:p>
            <a:endParaRPr lang="nb-NO" dirty="0"/>
          </a:p>
          <a:p>
            <a:endParaRPr lang="nb-NO" dirty="0"/>
          </a:p>
          <a:p>
            <a:r>
              <a:rPr lang="nb-NO" b="1" u="sng" dirty="0"/>
              <a:t>Tutto </a:t>
            </a:r>
            <a:r>
              <a:rPr lang="nb-NO" b="1" u="sng" dirty="0" err="1"/>
              <a:t>dipende </a:t>
            </a:r>
            <a:r>
              <a:rPr lang="nb-NO" b="1" u="sng" dirty="0" err="1"/>
              <a:t>dall</a:t>
            </a:r>
            <a:r>
              <a:rPr lang="nb-NO" b="1" u="sng" dirty="0"/>
              <a:t>'organizzazione</a:t>
            </a:r>
          </a:p>
          <a:p>
            <a:endParaRPr lang="nb-NO" dirty="0"/>
          </a:p>
        </p:txBody>
      </p:sp>
      <p:sp>
        <p:nvSpPr>
          <p:cNvPr id="4" name="Slide Number Placeholder 3">
            <a:extLst>
              <a:ext uri="{FF2B5EF4-FFF2-40B4-BE49-F238E27FC236}">
                <a16:creationId xmlns:a16="http://schemas.microsoft.com/office/drawing/2014/main" id="{29D7BA59-E29A-EFD0-EB12-4B04266C2271}"/>
              </a:ext>
            </a:extLst>
          </p:cNvPr>
          <p:cNvSpPr>
            <a:spLocks noGrp="1"/>
          </p:cNvSpPr>
          <p:nvPr>
            <p:ph type="sldNum" sz="quarter" idx="12"/>
          </p:nvPr>
        </p:nvSpPr>
        <p:spPr/>
        <p:txBody>
          <a:bodyPr/>
          <a:lstStyle/>
          <a:p>
            <a:pPr defTabSz="1097280">
              <a:defRPr/>
            </a:pPr>
            <a:fld id="{83C72186-AF70-4CAA-BEA5-8C4411AE0AB1}" type="slidenum">
              <a:rPr lang="nb-NO">
                <a:solidFill>
                  <a:prstClr val="black">
                    <a:tint val="75000"/>
                  </a:prstClr>
                </a:solidFill>
                <a:latin typeface="Calibri" panose="020F0502020204030204"/>
              </a:rPr>
              <a:t>118</a:t>
            </a:fld>
            <a:endParaRPr lang="nb-NO">
              <a:solidFill>
                <a:prstClr val="black">
                  <a:tint val="75000"/>
                </a:prstClr>
              </a:solidFill>
              <a:latin typeface="Calibri" panose="020F0502020204030204"/>
            </a:endParaRPr>
          </a:p>
        </p:txBody>
      </p:sp>
      <p:pic>
        <p:nvPicPr>
          <p:cNvPr id="7" name="Picture 2" descr="Metacognition: Defining Its Facets and Levels of Functioning in Relation to  Self-Regulation and Co-regulation: European Psychologist: Vol 13, No 4">
            <a:extLst>
              <a:ext uri="{FF2B5EF4-FFF2-40B4-BE49-F238E27FC236}">
                <a16:creationId xmlns:a16="http://schemas.microsoft.com/office/drawing/2014/main" id="{4E56239A-B873-9DA5-183C-E03ECB763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558" y="412790"/>
            <a:ext cx="6190325" cy="721483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E988AB8-C678-AAC4-9384-5BC51CF77ADE}"/>
              </a:ext>
            </a:extLst>
          </p:cNvPr>
          <p:cNvSpPr/>
          <p:nvPr/>
        </p:nvSpPr>
        <p:spPr>
          <a:xfrm>
            <a:off x="9750117" y="3390444"/>
            <a:ext cx="1416013" cy="629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4457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1EE9-27B5-D92D-4F28-BC93DFCB5AD2}"/>
              </a:ext>
            </a:extLst>
          </p:cNvPr>
          <p:cNvSpPr>
            <a:spLocks noGrp="1"/>
          </p:cNvSpPr>
          <p:nvPr>
            <p:ph type="title"/>
          </p:nvPr>
        </p:nvSpPr>
        <p:spPr/>
        <p:txBody>
          <a:bodyPr/>
          <a:lstStyle/>
          <a:p>
            <a:r>
              <a:rPr lang="en-GB" b="1" dirty="0">
                <a:latin typeface="Söhne"/>
              </a:rPr>
              <a:t>Hackathon</a:t>
            </a:r>
            <a:br>
              <a:rPr lang="en-GB" b="1" dirty="0">
                <a:latin typeface="Söhne"/>
              </a:rPr>
            </a:br>
            <a:endParaRPr lang="en-GB" dirty="0"/>
          </a:p>
        </p:txBody>
      </p:sp>
      <p:sp>
        <p:nvSpPr>
          <p:cNvPr id="3" name="Content Placeholder 2">
            <a:extLst>
              <a:ext uri="{FF2B5EF4-FFF2-40B4-BE49-F238E27FC236}">
                <a16:creationId xmlns:a16="http://schemas.microsoft.com/office/drawing/2014/main" id="{A593C138-AED6-E33B-1DD0-16818C2CCC08}"/>
              </a:ext>
            </a:extLst>
          </p:cNvPr>
          <p:cNvSpPr>
            <a:spLocks noGrp="1"/>
          </p:cNvSpPr>
          <p:nvPr>
            <p:ph idx="1"/>
          </p:nvPr>
        </p:nvSpPr>
        <p:spPr/>
        <p:txBody>
          <a:bodyPr>
            <a:normAutofit fontScale="77500" lnSpcReduction="20000"/>
          </a:bodyPr>
          <a:lstStyle/>
          <a:p>
            <a:pPr algn="l">
              <a:buFont typeface="+mj-lt"/>
              <a:buAutoNum type="arabicPeriod"/>
            </a:pPr>
            <a:r>
              <a:rPr lang="en-GB" b="1" i="0" dirty="0">
                <a:solidFill>
                  <a:srgbClr val="374151"/>
                </a:solidFill>
                <a:effectLst/>
                <a:latin typeface="Söhne"/>
              </a:rPr>
              <a:t>Capacità di risoluzione dei problemi</a:t>
            </a:r>
            <a:r>
              <a:rPr lang="en-GB" b="0" i="0" dirty="0">
                <a:solidFill>
                  <a:srgbClr val="374151"/>
                </a:solidFill>
                <a:effectLst/>
                <a:latin typeface="Söhne"/>
              </a:rPr>
              <a:t>: gli hackathon sfidano i partecipanti a risolvere problemi reali di sicurezza informatica entro un periodo di tempo limitato. Ciò incoraggia il pensiero creativo e l'applicazione delle conoscenze teoriche a scenari pratici, migliorando le capacità di risoluzione dei problemi.</a:t>
            </a:r>
          </a:p>
          <a:p>
            <a:pPr algn="l">
              <a:buFont typeface="+mj-lt"/>
              <a:buAutoNum type="arabicPeriod"/>
            </a:pPr>
            <a:r>
              <a:rPr lang="en-GB" b="1" i="0" dirty="0">
                <a:solidFill>
                  <a:srgbClr val="374151"/>
                </a:solidFill>
                <a:effectLst/>
                <a:latin typeface="Söhne"/>
              </a:rPr>
              <a:t>Collaborazione e lavoro di squadra</a:t>
            </a:r>
            <a:r>
              <a:rPr lang="en-GB" b="0" i="0" dirty="0">
                <a:solidFill>
                  <a:srgbClr val="374151"/>
                </a:solidFill>
                <a:effectLst/>
                <a:latin typeface="Söhne"/>
              </a:rPr>
              <a:t>: durante gli hackathon i partecipanti lavorano spesso in team, sviluppando capacità di collaborazione e comunicazione. Questo approccio basato sul lavoro di squadra rispecchia gli scenari reali in cui i professionisti della sicurezza informatica devono collaborare per affrontare le minacce.</a:t>
            </a:r>
          </a:p>
          <a:p>
            <a:pPr algn="l">
              <a:buFont typeface="+mj-lt"/>
              <a:buAutoNum type="arabicPeriod"/>
            </a:pPr>
            <a:r>
              <a:rPr lang="en-GB" b="1" i="0" dirty="0">
                <a:solidFill>
                  <a:srgbClr val="374151"/>
                </a:solidFill>
                <a:effectLst/>
                <a:latin typeface="Söhne"/>
              </a:rPr>
              <a:t>Esposizione alle nuove tecnologie</a:t>
            </a:r>
            <a:r>
              <a:rPr lang="en-GB" b="0" i="0" dirty="0">
                <a:solidFill>
                  <a:srgbClr val="374151"/>
                </a:solidFill>
                <a:effectLst/>
                <a:latin typeface="Söhne"/>
              </a:rPr>
              <a:t>: gli hackathon possono introdurre i partecipanti alle più recenti tecnologie, strumenti e pratiche di sicurezza informatica. Questa esposizione aiuta le persone a rimanere aggiornate sulle tendenze e sulle minacce attuali nel panorama della sicurezza informatica.</a:t>
            </a:r>
          </a:p>
          <a:p>
            <a:pPr algn="l">
              <a:buFont typeface="+mj-lt"/>
              <a:buAutoNum type="arabicPeriod"/>
            </a:pPr>
            <a:r>
              <a:rPr lang="en-GB" b="1" i="0" dirty="0">
                <a:solidFill>
                  <a:srgbClr val="374151"/>
                </a:solidFill>
                <a:effectLst/>
                <a:latin typeface="Söhne"/>
              </a:rPr>
              <a:t>Consapevolezza delle minacce del mondo reale</a:t>
            </a:r>
            <a:r>
              <a:rPr lang="en-GB" b="0" i="0" dirty="0">
                <a:solidFill>
                  <a:srgbClr val="374151"/>
                </a:solidFill>
                <a:effectLst/>
                <a:latin typeface="Söhne"/>
              </a:rPr>
              <a:t>: concentrandosi sulla risoluzione di sfide pratiche di sicurezza informatica, gli hackathon possono aumentare la consapevolezza sui tipi e sulla gravità delle minacce del mondo reale, aiutando i partecipanti a comprendere l'importanza della sicurezza informatica nella protezione delle risorse digitali.</a:t>
            </a:r>
          </a:p>
          <a:p>
            <a:endParaRPr lang="en-GB" dirty="0"/>
          </a:p>
        </p:txBody>
      </p:sp>
    </p:spTree>
    <p:extLst>
      <p:ext uri="{BB962C8B-B14F-4D97-AF65-F5344CB8AC3E}">
        <p14:creationId xmlns:p14="http://schemas.microsoft.com/office/powerpoint/2010/main" val="422814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0"/>
          <p:cNvSpPr txBox="1">
            <a:spLocks noGrp="1"/>
          </p:cNvSpPr>
          <p:nvPr>
            <p:ph type="title"/>
          </p:nvPr>
        </p:nvSpPr>
        <p:spPr>
          <a:xfrm>
            <a:off x="1905200" y="1237320"/>
            <a:ext cx="11969760" cy="747360"/>
          </a:xfrm>
          <a:prstGeom prst="rect">
            <a:avLst/>
          </a:prstGeom>
        </p:spPr>
        <p:txBody>
          <a:bodyPr spcFirstLastPara="1" vert="horz" wrap="square" lIns="146280" tIns="146280" rIns="146280" bIns="146280" rtlCol="0" anchor="t" anchorCtr="0">
            <a:normAutofit fontScale="90000"/>
          </a:bodyPr>
          <a:lstStyle/>
          <a:p>
            <a:r>
              <a:rPr lang="en-GB"/>
              <a:t>Perché le istituzioni sanitarie sono prese di mira?</a:t>
            </a:r>
            <a:endParaRPr/>
          </a:p>
        </p:txBody>
      </p:sp>
      <p:sp>
        <p:nvSpPr>
          <p:cNvPr id="323" name="Google Shape;323;p20"/>
          <p:cNvSpPr txBox="1">
            <a:spLocks noGrp="1"/>
          </p:cNvSpPr>
          <p:nvPr>
            <p:ph type="body" idx="1"/>
          </p:nvPr>
        </p:nvSpPr>
        <p:spPr>
          <a:xfrm>
            <a:off x="1106640" y="2300120"/>
            <a:ext cx="12417120" cy="5466240"/>
          </a:xfrm>
          <a:prstGeom prst="rect">
            <a:avLst/>
          </a:prstGeom>
        </p:spPr>
        <p:txBody>
          <a:bodyPr spcFirstLastPara="1" vert="horz" wrap="square" lIns="146280" tIns="146280" rIns="146280" bIns="146280" rtlCol="0" anchor="t" anchorCtr="0">
            <a:normAutofit/>
          </a:bodyPr>
          <a:lstStyle/>
          <a:p>
            <a:pPr>
              <a:buAutoNum type="arabicPeriod"/>
            </a:pPr>
            <a:r>
              <a:rPr lang="en-GB"/>
              <a:t>Esse gestiscono e conservano dati che possono essere venduti sul mercato nero (ad esempio dati assicurativi o informazioni personali quali indirizzi, numeri di previdenza sociale, ecc.</a:t>
            </a:r>
            <a:br>
              <a:rPr lang="en-GB"/>
            </a:br>
            <a:endParaRPr/>
          </a:p>
          <a:p>
            <a:pPr>
              <a:buAutoNum type="arabicPeriod"/>
            </a:pPr>
            <a:r>
              <a:rPr lang="en-GB"/>
              <a:t>Non tutti gli attacchi sono necessariamente intenzionali. Alcuni attacchi sono piuttosto generici e comportano danni collaterali.</a:t>
            </a:r>
            <a:br>
              <a:rPr lang="en-GB"/>
            </a:br>
            <a:endParaRPr/>
          </a:p>
          <a:p>
            <a:pPr>
              <a:buAutoNum type="arabicPeriod"/>
            </a:pPr>
            <a:r>
              <a:rPr lang="en-GB"/>
              <a:t>I dati dei pazienti sono preziosi per VOI. A differenza dei reati "tradizionali", nei reati online le "cose" (in questo caso i dati) possono essere tenute "in ostaggio". Quindi, non chiedetevi cosa sia attraente per i criminali, ma cosa sia importante per VOI.</a:t>
            </a:r>
            <a:endParaRPr/>
          </a:p>
          <a:p>
            <a:pPr indent="0">
              <a:spcBef>
                <a:spcPts val="1920"/>
              </a:spcBef>
              <a:spcAft>
                <a:spcPts val="192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animEffect transition="in" filter="barn(inVertical)">
                                      <p:cBhvr>
                                        <p:cTn id="7" dur="500"/>
                                        <p:tgtEl>
                                          <p:spTgt spid="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3">
                                            <p:txEl>
                                              <p:pRg st="1" end="1"/>
                                            </p:txEl>
                                          </p:spTgt>
                                        </p:tgtEl>
                                        <p:attrNameLst>
                                          <p:attrName>style.visibility</p:attrName>
                                        </p:attrNameLst>
                                      </p:cBhvr>
                                      <p:to>
                                        <p:strVal val="visible"/>
                                      </p:to>
                                    </p:set>
                                    <p:animEffect transition="in" filter="barn(inVertical)">
                                      <p:cBhvr>
                                        <p:cTn id="12" dur="500"/>
                                        <p:tgtEl>
                                          <p:spTgt spid="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3">
                                            <p:txEl>
                                              <p:pRg st="2" end="2"/>
                                            </p:txEl>
                                          </p:spTgt>
                                        </p:tgtEl>
                                        <p:attrNameLst>
                                          <p:attrName>style.visibility</p:attrName>
                                        </p:attrNameLst>
                                      </p:cBhvr>
                                      <p:to>
                                        <p:strVal val="visible"/>
                                      </p:to>
                                    </p:set>
                                    <p:animEffect transition="in" filter="barn(inVertical)">
                                      <p:cBhvr>
                                        <p:cTn id="17" dur="500"/>
                                        <p:tgtEl>
                                          <p:spTgt spid="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build="p"/>
    </p:bldLst>
  </p:timing>
</p:sld>
</file>

<file path=ppt/slides/slide1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C41F-9214-8C8F-067C-02E276296E09}"/>
              </a:ext>
            </a:extLst>
          </p:cNvPr>
          <p:cNvSpPr>
            <a:spLocks noGrp="1"/>
          </p:cNvSpPr>
          <p:nvPr>
            <p:ph type="title"/>
          </p:nvPr>
        </p:nvSpPr>
        <p:spPr/>
        <p:txBody>
          <a:bodyPr/>
          <a:lstStyle/>
          <a:p>
            <a:endParaRPr lang="en-GB"/>
          </a:p>
        </p:txBody>
      </p:sp>
      <p:pic>
        <p:nvPicPr>
          <p:cNvPr id="9" name="Picture 8">
            <a:extLst>
              <a:ext uri="{FF2B5EF4-FFF2-40B4-BE49-F238E27FC236}">
                <a16:creationId xmlns:a16="http://schemas.microsoft.com/office/drawing/2014/main" id="{C5732422-83FC-FB0E-88A2-E17722527163}"/>
              </a:ext>
            </a:extLst>
          </p:cNvPr>
          <p:cNvPicPr>
            <a:picLocks noChangeAspect="1"/>
          </p:cNvPicPr>
          <p:nvPr/>
        </p:nvPicPr>
        <p:blipFill>
          <a:blip r:embed="rId2"/>
          <a:stretch>
            <a:fillRect/>
          </a:stretch>
        </p:blipFill>
        <p:spPr>
          <a:xfrm>
            <a:off x="-90602" y="32582"/>
            <a:ext cx="10322730" cy="4881292"/>
          </a:xfrm>
          <a:prstGeom prst="rect">
            <a:avLst/>
          </a:prstGeom>
        </p:spPr>
      </p:pic>
      <p:pic>
        <p:nvPicPr>
          <p:cNvPr id="5" name="Picture 4">
            <a:extLst>
              <a:ext uri="{FF2B5EF4-FFF2-40B4-BE49-F238E27FC236}">
                <a16:creationId xmlns:a16="http://schemas.microsoft.com/office/drawing/2014/main" id="{BC66D27A-B08F-8841-A7BC-E5C233778955}"/>
              </a:ext>
            </a:extLst>
          </p:cNvPr>
          <p:cNvPicPr>
            <a:picLocks noChangeAspect="1"/>
          </p:cNvPicPr>
          <p:nvPr/>
        </p:nvPicPr>
        <p:blipFill>
          <a:blip r:embed="rId3"/>
          <a:stretch>
            <a:fillRect/>
          </a:stretch>
        </p:blipFill>
        <p:spPr>
          <a:xfrm>
            <a:off x="4079038" y="2917627"/>
            <a:ext cx="10551362" cy="4995607"/>
          </a:xfrm>
          <a:prstGeom prst="rect">
            <a:avLst/>
          </a:prstGeom>
        </p:spPr>
      </p:pic>
      <p:pic>
        <p:nvPicPr>
          <p:cNvPr id="7" name="Content Placeholder 6">
            <a:extLst>
              <a:ext uri="{FF2B5EF4-FFF2-40B4-BE49-F238E27FC236}">
                <a16:creationId xmlns:a16="http://schemas.microsoft.com/office/drawing/2014/main" id="{51530E12-8840-EE17-560E-ADD4F6654828}"/>
              </a:ext>
            </a:extLst>
          </p:cNvPr>
          <p:cNvPicPr>
            <a:picLocks noGrp="1" noChangeAspect="1"/>
          </p:cNvPicPr>
          <p:nvPr>
            <p:ph idx="1"/>
          </p:nvPr>
        </p:nvPicPr>
        <p:blipFill>
          <a:blip r:embed="rId4"/>
          <a:stretch>
            <a:fillRect/>
          </a:stretch>
        </p:blipFill>
        <p:spPr>
          <a:xfrm>
            <a:off x="268013" y="1554481"/>
            <a:ext cx="13342711" cy="6358754"/>
          </a:xfrm>
        </p:spPr>
      </p:pic>
    </p:spTree>
    <p:extLst>
      <p:ext uri="{BB962C8B-B14F-4D97-AF65-F5344CB8AC3E}">
        <p14:creationId xmlns:p14="http://schemas.microsoft.com/office/powerpoint/2010/main" val="40512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8493-A59E-2B77-7894-5CAF90BDF4AC}"/>
              </a:ext>
            </a:extLst>
          </p:cNvPr>
          <p:cNvSpPr>
            <a:spLocks noGrp="1"/>
          </p:cNvSpPr>
          <p:nvPr>
            <p:ph type="title"/>
          </p:nvPr>
        </p:nvSpPr>
        <p:spPr/>
        <p:txBody>
          <a:bodyPr/>
          <a:lstStyle/>
          <a:p>
            <a:r>
              <a:rPr lang="nb-NO" dirty="0"/>
              <a:t>Lezioni tradizionali</a:t>
            </a:r>
            <a:endParaRPr lang="en-GB" dirty="0"/>
          </a:p>
        </p:txBody>
      </p:sp>
      <p:sp>
        <p:nvSpPr>
          <p:cNvPr id="3" name="Content Placeholder 2">
            <a:extLst>
              <a:ext uri="{FF2B5EF4-FFF2-40B4-BE49-F238E27FC236}">
                <a16:creationId xmlns:a16="http://schemas.microsoft.com/office/drawing/2014/main" id="{CD258D9C-F8C5-B486-5C6C-4E5691FF8C08}"/>
              </a:ext>
            </a:extLst>
          </p:cNvPr>
          <p:cNvSpPr>
            <a:spLocks noGrp="1"/>
          </p:cNvSpPr>
          <p:nvPr>
            <p:ph idx="1"/>
          </p:nvPr>
        </p:nvSpPr>
        <p:spPr/>
        <p:txBody>
          <a:bodyPr>
            <a:normAutofit fontScale="47500" lnSpcReduction="20000"/>
          </a:bodyPr>
          <a:lstStyle/>
          <a:p>
            <a:pPr algn="l">
              <a:buFont typeface="+mj-lt"/>
              <a:buAutoNum type="arabicPeriod"/>
            </a:pPr>
            <a:r>
              <a:rPr lang="en-GB" b="1" i="0" dirty="0">
                <a:solidFill>
                  <a:srgbClr val="374151"/>
                </a:solidFill>
                <a:effectLst/>
                <a:latin typeface="Söhne"/>
              </a:rPr>
              <a:t>Sessioni di formazione in presenza</a:t>
            </a:r>
            <a:r>
              <a:rPr lang="en-GB" b="0" i="0" dirty="0">
                <a:solidFill>
                  <a:srgbClr val="374151"/>
                </a:solidFill>
                <a:effectLst/>
                <a:latin typeface="Söhne"/>
              </a:rPr>
              <a:t>: si tratta di sessioni tradizionali in aula in cui istruttori e partecipanti sono fisicamente presenti nello stesso luogo. Questo formato è ideale per l'apprendimento interattivo e pratico e consente un feedback e chiarimenti immediati.</a:t>
            </a:r>
          </a:p>
          <a:p>
            <a:pPr algn="l">
              <a:buFont typeface="+mj-lt"/>
              <a:buAutoNum type="arabicPeriod"/>
            </a:pPr>
            <a:r>
              <a:rPr lang="en-GB" b="1" i="0" dirty="0">
                <a:solidFill>
                  <a:srgbClr val="374151"/>
                </a:solidFill>
                <a:effectLst/>
                <a:latin typeface="Söhne"/>
              </a:rPr>
              <a:t>Corsi di formazione online</a:t>
            </a:r>
            <a:r>
              <a:rPr lang="en-GB" b="0" i="0" dirty="0">
                <a:solidFill>
                  <a:srgbClr val="374151"/>
                </a:solidFill>
                <a:effectLst/>
                <a:latin typeface="Söhne"/>
              </a:rPr>
              <a:t>: si tratta di corsi basati sul web che i partecipanti possono completare secondo i propri ritmi. La formazione online spesso include lezioni video, letture, quiz e simulazioni interattive. È flessibile e può accogliere un gran numero di partecipanti provenienti da luoghi diversi.</a:t>
            </a:r>
          </a:p>
          <a:p>
            <a:pPr algn="l">
              <a:buFont typeface="+mj-lt"/>
              <a:buAutoNum type="arabicPeriod"/>
            </a:pPr>
            <a:r>
              <a:rPr lang="en-GB" b="1" i="0" dirty="0">
                <a:solidFill>
                  <a:srgbClr val="374151"/>
                </a:solidFill>
                <a:effectLst/>
                <a:latin typeface="Söhne"/>
              </a:rPr>
              <a:t>Webinar dal vivo</a:t>
            </a:r>
            <a:r>
              <a:rPr lang="en-GB" b="0" i="0" dirty="0">
                <a:solidFill>
                  <a:srgbClr val="374151"/>
                </a:solidFill>
                <a:effectLst/>
                <a:latin typeface="Söhne"/>
              </a:rPr>
              <a:t>: i webinar sono sessioni interattive dal vivo condotte su Internet, che consentono ai partecipanti di ascoltare e interagire con l'istruttore in tempo reale. Questo formato combina i vantaggi interattivi della formazione in presenza con la comodità della formazione online.</a:t>
            </a:r>
          </a:p>
          <a:p>
            <a:pPr algn="l">
              <a:buFont typeface="+mj-lt"/>
              <a:buAutoNum type="arabicPeriod"/>
            </a:pPr>
            <a:r>
              <a:rPr lang="en-GB" b="1" i="0" dirty="0">
                <a:solidFill>
                  <a:srgbClr val="374151"/>
                </a:solidFill>
                <a:effectLst/>
                <a:latin typeface="Söhne"/>
              </a:rPr>
              <a:t>Aule virtuali</a:t>
            </a:r>
            <a:r>
              <a:rPr lang="en-GB" b="0" i="0" dirty="0">
                <a:solidFill>
                  <a:srgbClr val="374151"/>
                </a:solidFill>
                <a:effectLst/>
                <a:latin typeface="Söhne"/>
              </a:rPr>
              <a:t>: simili ai webinar dal vivo, le aule virtuali utilizzano strumenti di videoconferenza per creare un ambiente online interattivo che simula un'aula fisica. I partecipanti possono partecipare a discussioni, lavorare su attività di gruppo e ricevere istruzioni in tempo reale.</a:t>
            </a:r>
          </a:p>
          <a:p>
            <a:pPr algn="l">
              <a:buFont typeface="+mj-lt"/>
              <a:buAutoNum type="arabicPeriod"/>
            </a:pPr>
            <a:r>
              <a:rPr lang="en-GB" b="1" i="0" dirty="0">
                <a:solidFill>
                  <a:srgbClr val="374151"/>
                </a:solidFill>
                <a:effectLst/>
                <a:latin typeface="Söhne"/>
              </a:rPr>
              <a:t>Cyber range simulati</a:t>
            </a:r>
            <a:r>
              <a:rPr lang="en-GB" b="0" i="0" dirty="0">
                <a:solidFill>
                  <a:srgbClr val="374151"/>
                </a:solidFill>
                <a:effectLst/>
                <a:latin typeface="Söhne"/>
              </a:rPr>
              <a:t>: i cyber range sono ambienti simulati utilizzati per la formazione e il test delle competenze in materia di sicurezza informatica in un contesto controllato e privo di rischi. I partecipanti possono esercitarsi a rispondere alle minacce e agli attacchi informatici, rendendolo uno strumento di apprendimento pratico ed efficace.</a:t>
            </a:r>
          </a:p>
          <a:p>
            <a:pPr algn="l">
              <a:buFont typeface="+mj-lt"/>
              <a:buAutoNum type="arabicPeriod"/>
            </a:pPr>
            <a:r>
              <a:rPr lang="en-GB" b="1" i="0" dirty="0">
                <a:solidFill>
                  <a:srgbClr val="374151"/>
                </a:solidFill>
                <a:effectLst/>
                <a:latin typeface="Söhne"/>
              </a:rPr>
              <a:t>Workshop e bootcamp</a:t>
            </a:r>
            <a:r>
              <a:rPr lang="en-GB" b="0" i="0" dirty="0">
                <a:solidFill>
                  <a:srgbClr val="374151"/>
                </a:solidFill>
                <a:effectLst/>
                <a:latin typeface="Söhne"/>
              </a:rPr>
              <a:t>: si tratta di sessioni di formazione intensive e di breve durata incentrate su argomenti o competenze specifiche di sicurezza informatica. I workshop e i bootcamp sono in genere più pratici e basati su progetti, fornendo ai partecipanti un'esperienza pratica.</a:t>
            </a:r>
          </a:p>
          <a:p>
            <a:pPr algn="l">
              <a:buFont typeface="+mj-lt"/>
              <a:buAutoNum type="arabicPeriod"/>
            </a:pPr>
            <a:r>
              <a:rPr lang="en-GB" b="1" i="0" dirty="0">
                <a:solidFill>
                  <a:srgbClr val="374151"/>
                </a:solidFill>
                <a:effectLst/>
                <a:latin typeface="Söhne"/>
              </a:rPr>
              <a:t>Moduli di apprendimento autoguidati</a:t>
            </a:r>
            <a:r>
              <a:rPr lang="en-GB" b="0" i="0" dirty="0">
                <a:solidFill>
                  <a:srgbClr val="374151"/>
                </a:solidFill>
                <a:effectLst/>
                <a:latin typeface="Söhne"/>
              </a:rPr>
              <a:t>: questi moduli consentono alle persone di imparare al proprio ritmo utilizzando materiali preregistrati, esercizi interattivi e valutazioni. Questo formato è flessibile e può essere adattato alle preferenze di apprendimento individuali.</a:t>
            </a:r>
          </a:p>
          <a:p>
            <a:pPr algn="l">
              <a:buFont typeface="+mj-lt"/>
              <a:buAutoNum type="arabicPeriod"/>
            </a:pPr>
            <a:r>
              <a:rPr lang="en-GB" b="1" i="0" dirty="0">
                <a:solidFill>
                  <a:srgbClr val="374151"/>
                </a:solidFill>
                <a:effectLst/>
                <a:latin typeface="Söhne"/>
              </a:rPr>
              <a:t>Formazione sul posto di lavoro</a:t>
            </a:r>
            <a:r>
              <a:rPr lang="en-GB" b="0" i="0" dirty="0">
                <a:solidFill>
                  <a:srgbClr val="374151"/>
                </a:solidFill>
                <a:effectLst/>
                <a:latin typeface="Söhne"/>
              </a:rPr>
              <a:t>: prevede l'apprendimento direttamente nell'ambiente di lavoro, spesso attraverso il tutoraggio o l'affiancamento di professionisti esperti in sicurezza informatica. Si tratta di un approccio pratico che consente l'applicazione immediata delle competenze in situazioni reali.</a:t>
            </a:r>
          </a:p>
          <a:p>
            <a:pPr algn="l">
              <a:buFont typeface="+mj-lt"/>
              <a:buAutoNum type="arabicPeriod"/>
            </a:pPr>
            <a:r>
              <a:rPr lang="en-GB" b="1" i="0" dirty="0">
                <a:solidFill>
                  <a:srgbClr val="374151"/>
                </a:solidFill>
                <a:effectLst/>
                <a:latin typeface="Söhne"/>
              </a:rPr>
              <a:t>Apprendimento gamificato</a:t>
            </a:r>
            <a:r>
              <a:rPr lang="en-GB" b="0" i="0" dirty="0">
                <a:solidFill>
                  <a:srgbClr val="374151"/>
                </a:solidFill>
                <a:effectLst/>
                <a:latin typeface="Söhne"/>
              </a:rPr>
              <a:t>: questo approccio incorpora elementi di game design nell'esperienza di apprendimento, rendendola coinvolgente e interattiva. L'apprendimento gamificato può includere competizioni, punteggi e classifiche per motivare i partecipanti.</a:t>
            </a:r>
          </a:p>
          <a:p>
            <a:pPr algn="l">
              <a:buFont typeface="+mj-lt"/>
              <a:buAutoNum type="arabicPeriod"/>
            </a:pPr>
            <a:r>
              <a:rPr lang="en-GB" b="1" i="0" dirty="0">
                <a:solidFill>
                  <a:srgbClr val="374151"/>
                </a:solidFill>
                <a:effectLst/>
                <a:latin typeface="Söhne"/>
              </a:rPr>
              <a:t>Apprendimento misto</a:t>
            </a:r>
            <a:r>
              <a:rPr lang="en-GB" b="0" i="0" dirty="0">
                <a:solidFill>
                  <a:srgbClr val="374151"/>
                </a:solidFill>
                <a:effectLst/>
                <a:latin typeface="Söhne"/>
              </a:rPr>
              <a:t>: si tratta di un approccio ibrido che combina vari metodi, come corsi online con workshop o webinar in presenza. L'apprendimento misto offre sia la flessibilità dell'istruzione online che i vantaggi interattivi delle sessioni faccia a faccia.</a:t>
            </a:r>
          </a:p>
        </p:txBody>
      </p:sp>
    </p:spTree>
    <p:extLst>
      <p:ext uri="{BB962C8B-B14F-4D97-AF65-F5344CB8AC3E}">
        <p14:creationId xmlns:p14="http://schemas.microsoft.com/office/powerpoint/2010/main" val="2768973296"/>
      </p:ext>
    </p:extLst>
  </p:cSld>
  <p:clrMapOvr>
    <a:masterClrMapping/>
  </p:clrMapOvr>
</p:sld>
</file>

<file path=ppt/slides/slide1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F427-5406-F6D8-6C59-0E183211151A}"/>
              </a:ext>
            </a:extLst>
          </p:cNvPr>
          <p:cNvSpPr>
            <a:spLocks noGrp="1"/>
          </p:cNvSpPr>
          <p:nvPr>
            <p:ph type="title"/>
          </p:nvPr>
        </p:nvSpPr>
        <p:spPr/>
        <p:txBody>
          <a:bodyPr/>
          <a:lstStyle/>
          <a:p>
            <a:r>
              <a:rPr lang="en-GB" b="1" dirty="0">
                <a:latin typeface="Söhne"/>
              </a:rPr>
              <a:t>Competizioni Capture The Flag (CTF)</a:t>
            </a:r>
            <a:br>
              <a:rPr lang="en-GB" b="1" dirty="0">
                <a:latin typeface="Söhne"/>
              </a:rPr>
            </a:br>
            <a:endParaRPr lang="en-GB" dirty="0"/>
          </a:p>
        </p:txBody>
      </p:sp>
      <p:sp>
        <p:nvSpPr>
          <p:cNvPr id="3" name="Content Placeholder 2">
            <a:extLst>
              <a:ext uri="{FF2B5EF4-FFF2-40B4-BE49-F238E27FC236}">
                <a16:creationId xmlns:a16="http://schemas.microsoft.com/office/drawing/2014/main" id="{85B198E2-4AD1-D210-63EC-2A0E4D293C3F}"/>
              </a:ext>
            </a:extLst>
          </p:cNvPr>
          <p:cNvSpPr>
            <a:spLocks noGrp="1"/>
          </p:cNvSpPr>
          <p:nvPr>
            <p:ph idx="1"/>
          </p:nvPr>
        </p:nvSpPr>
        <p:spPr/>
        <p:txBody>
          <a:bodyPr>
            <a:normAutofit fontScale="70000" lnSpcReduction="20000"/>
          </a:bodyPr>
          <a:lstStyle/>
          <a:p>
            <a:pPr algn="l">
              <a:buFont typeface="+mj-lt"/>
              <a:buAutoNum type="arabicPeriod"/>
            </a:pPr>
            <a:r>
              <a:rPr lang="en-GB" b="1" i="0" dirty="0">
                <a:solidFill>
                  <a:srgbClr val="374151"/>
                </a:solidFill>
                <a:effectLst/>
                <a:latin typeface="Söhne"/>
              </a:rPr>
              <a:t>Esperienza pratica</a:t>
            </a:r>
            <a:r>
              <a:rPr lang="en-GB" b="0" i="0" dirty="0">
                <a:solidFill>
                  <a:srgbClr val="374151"/>
                </a:solidFill>
                <a:effectLst/>
                <a:latin typeface="Söhne"/>
              </a:rPr>
              <a:t>: le competizioni CTF offrono un approccio ludico alla formazione sulla sicurezza informatica, in cui i partecipanti si cimentano in attività quali lo sfruttamento delle vulnerabilità, la difesa dagli attacchi e la risoluzione di enigmi sulla sicurezza. Questa esperienza pratica è preziosa per comprendere e memorizzare i concetti relativi alla sicurezza informatica.</a:t>
            </a:r>
          </a:p>
          <a:p>
            <a:pPr algn="l">
              <a:buFont typeface="+mj-lt"/>
              <a:buAutoNum type="arabicPeriod"/>
            </a:pPr>
            <a:r>
              <a:rPr lang="en-GB" b="1" i="0" dirty="0">
                <a:solidFill>
                  <a:srgbClr val="374151"/>
                </a:solidFill>
                <a:effectLst/>
                <a:latin typeface="Söhne"/>
              </a:rPr>
              <a:t>Apprendimento in un ambiente sicuro</a:t>
            </a:r>
            <a:r>
              <a:rPr lang="en-GB" b="0" i="0" dirty="0">
                <a:solidFill>
                  <a:srgbClr val="374151"/>
                </a:solidFill>
                <a:effectLst/>
                <a:latin typeface="Söhne"/>
              </a:rPr>
              <a:t>: le CTF forniscono un ambiente controllato e sicuro in cui i partecipanti possono sperimentare tecniche di hacking e </a:t>
            </a:r>
            <a:r>
              <a:rPr lang="en-GB" b="0" i="0" dirty="0">
                <a:solidFill>
                  <a:srgbClr val="374151"/>
                </a:solidFill>
                <a:effectLst/>
                <a:latin typeface="Söhne"/>
              </a:rPr>
              <a:t>strategie </a:t>
            </a:r>
            <a:r>
              <a:rPr lang="en-GB" b="0" i="0" dirty="0" err="1">
                <a:solidFill>
                  <a:srgbClr val="374151"/>
                </a:solidFill>
                <a:effectLst/>
                <a:latin typeface="Söhne"/>
              </a:rPr>
              <a:t>di difesa </a:t>
            </a:r>
            <a:r>
              <a:rPr lang="en-GB" b="0" i="0" dirty="0">
                <a:solidFill>
                  <a:srgbClr val="374151"/>
                </a:solidFill>
                <a:effectLst/>
                <a:latin typeface="Söhne"/>
              </a:rPr>
              <a:t>senza il rischio di causare danni reali. Ciò incoraggia l'apprendimento attraverso tentativi ed errori.</a:t>
            </a:r>
          </a:p>
          <a:p>
            <a:pPr algn="l">
              <a:buFont typeface="+mj-lt"/>
              <a:buAutoNum type="arabicPeriod"/>
            </a:pPr>
            <a:r>
              <a:rPr lang="en-GB" b="1" i="0" dirty="0">
                <a:solidFill>
                  <a:srgbClr val="374151"/>
                </a:solidFill>
                <a:effectLst/>
                <a:latin typeface="Söhne"/>
              </a:rPr>
              <a:t>Apprendimento competitivo</a:t>
            </a:r>
            <a:r>
              <a:rPr lang="en-GB" b="0" i="0" dirty="0">
                <a:solidFill>
                  <a:srgbClr val="374151"/>
                </a:solidFill>
                <a:effectLst/>
                <a:latin typeface="Söhne"/>
              </a:rPr>
              <a:t>: la natura competitiva delle CTF motiva i partecipanti a impegnarsi a fondo con il materiale e a cercare di migliorare continuamente. Il desiderio di vincere o di ottenere un punteggio elevato può migliorare i risultati di apprendimento e la memorizzazione.</a:t>
            </a:r>
          </a:p>
          <a:p>
            <a:pPr algn="l">
              <a:buFont typeface="+mj-lt"/>
              <a:buAutoNum type="arabicPeriod"/>
            </a:pPr>
            <a:r>
              <a:rPr lang="en-GB" b="1" i="0" dirty="0">
                <a:solidFill>
                  <a:srgbClr val="374151"/>
                </a:solidFill>
                <a:effectLst/>
                <a:latin typeface="Söhne"/>
              </a:rPr>
              <a:t>Sviluppo di competenze diversificate</a:t>
            </a:r>
            <a:r>
              <a:rPr lang="en-GB" b="0" i="0" dirty="0">
                <a:solidFill>
                  <a:srgbClr val="374151"/>
                </a:solidFill>
                <a:effectLst/>
                <a:latin typeface="Söhne"/>
              </a:rPr>
              <a:t>: le sfide CTF spesso coprono una vasta gamma di argomenti, dalla crittografia e la sicurezza web allo sfruttamento binario e alla scienza forense. Questa diversità aiuta ad ampliare la comprensione dei partecipanti in materia di sicurezza informatica e li espone a vari aspetti del settore.</a:t>
            </a:r>
          </a:p>
          <a:p>
            <a:pPr algn="l">
              <a:buFont typeface="+mj-lt"/>
              <a:buAutoNum type="arabicPeriod"/>
            </a:pPr>
            <a:r>
              <a:rPr lang="en-GB" b="1" i="0" dirty="0">
                <a:solidFill>
                  <a:srgbClr val="374151"/>
                </a:solidFill>
                <a:effectLst/>
                <a:latin typeface="Söhne"/>
              </a:rPr>
              <a:t>Costruzione di una comunità</a:t>
            </a:r>
            <a:r>
              <a:rPr lang="en-GB" b="0" i="0" dirty="0">
                <a:solidFill>
                  <a:srgbClr val="374151"/>
                </a:solidFill>
                <a:effectLst/>
                <a:latin typeface="Söhne"/>
              </a:rPr>
              <a:t>: la partecipazione ai CTF può aiutare a costruire un senso di comunità tra gli appassionati e i professionisti della sicurezza informatica. Questa opportunità di networking consente ai partecipanti di imparare gli uni dagli altri e di condividere conoscenze ed esperienze.</a:t>
            </a:r>
          </a:p>
          <a:p>
            <a:endParaRPr lang="en-GB" dirty="0"/>
          </a:p>
        </p:txBody>
      </p:sp>
    </p:spTree>
    <p:extLst>
      <p:ext uri="{BB962C8B-B14F-4D97-AF65-F5344CB8AC3E}">
        <p14:creationId xmlns:p14="http://schemas.microsoft.com/office/powerpoint/2010/main" val="836736732"/>
      </p:ext>
    </p:extLst>
  </p:cSld>
  <p:clrMapOvr>
    <a:masterClrMapping/>
  </p:clrMapOvr>
</p:sld>
</file>

<file path=ppt/slides/slide1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0716-2C4F-2206-3E0F-73B45E8A1F83}"/>
              </a:ext>
            </a:extLst>
          </p:cNvPr>
          <p:cNvSpPr>
            <a:spLocks noGrp="1"/>
          </p:cNvSpPr>
          <p:nvPr>
            <p:ph type="title"/>
          </p:nvPr>
        </p:nvSpPr>
        <p:spPr/>
        <p:txBody>
          <a:bodyPr/>
          <a:lstStyle/>
          <a:p>
            <a:r>
              <a:rPr lang="nb-NO" dirty="0"/>
              <a:t>Altri approcci</a:t>
            </a:r>
            <a:endParaRPr lang="en-GB" dirty="0"/>
          </a:p>
        </p:txBody>
      </p:sp>
      <p:sp>
        <p:nvSpPr>
          <p:cNvPr id="3" name="Content Placeholder 2">
            <a:extLst>
              <a:ext uri="{FF2B5EF4-FFF2-40B4-BE49-F238E27FC236}">
                <a16:creationId xmlns:a16="http://schemas.microsoft.com/office/drawing/2014/main" id="{DB90C960-04EB-4B30-10D4-12C5D1583167}"/>
              </a:ext>
            </a:extLst>
          </p:cNvPr>
          <p:cNvSpPr>
            <a:spLocks noGrp="1"/>
          </p:cNvSpPr>
          <p:nvPr>
            <p:ph idx="1"/>
          </p:nvPr>
        </p:nvSpPr>
        <p:spPr/>
        <p:txBody>
          <a:bodyPr>
            <a:normAutofit fontScale="70000" lnSpcReduction="20000"/>
          </a:bodyPr>
          <a:lstStyle/>
          <a:p>
            <a:pPr algn="l">
              <a:buFont typeface="+mj-lt"/>
              <a:buAutoNum type="arabicPeriod"/>
            </a:pPr>
            <a:r>
              <a:rPr lang="en-GB" b="1" i="0" dirty="0">
                <a:solidFill>
                  <a:srgbClr val="374151"/>
                </a:solidFill>
                <a:effectLst/>
                <a:latin typeface="Söhne"/>
              </a:rPr>
              <a:t>Apprendimento basato su scenari</a:t>
            </a:r>
            <a:r>
              <a:rPr lang="en-GB" b="0" i="0" dirty="0">
                <a:solidFill>
                  <a:srgbClr val="374151"/>
                </a:solidFill>
                <a:effectLst/>
                <a:latin typeface="Söhne"/>
              </a:rPr>
              <a:t>: questo approccio utilizza scenari realistici di sicurezza informatica per coinvolgere i partecipanti nella risoluzione dei problemi. Simulando situazioni di vita reale, come un attacco di phishing o una violazione della rete, gli studenti possono comprendere meglio le implicazioni delle minacce alla sicurezza informatica e l'importanza di risposte rapide ed efficaci.</a:t>
            </a:r>
          </a:p>
          <a:p>
            <a:pPr algn="l">
              <a:buFont typeface="+mj-lt"/>
              <a:buAutoNum type="arabicPeriod"/>
            </a:pPr>
            <a:r>
              <a:rPr lang="en-GB" b="1" i="0" dirty="0">
                <a:solidFill>
                  <a:srgbClr val="374151"/>
                </a:solidFill>
                <a:effectLst/>
                <a:latin typeface="Söhne"/>
              </a:rPr>
              <a:t>Formazione guidata dai colleghi</a:t>
            </a:r>
            <a:r>
              <a:rPr lang="en-GB" b="0" i="0" dirty="0">
                <a:solidFill>
                  <a:srgbClr val="374151"/>
                </a:solidFill>
                <a:effectLst/>
                <a:latin typeface="Söhne"/>
              </a:rPr>
              <a:t>: in questo modello, i dipendenti o i membri del team più esperti conducono sessioni di formazione per i loro colleghi. Questo approccio può favorire un ambiente di apprendimento collaborativo e consentire la condivisione di esperienze pratiche e suggerimenti direttamente rilevanti per il contesto specifico dell'organizzazione.</a:t>
            </a:r>
          </a:p>
          <a:p>
            <a:pPr algn="l">
              <a:buFont typeface="+mj-lt"/>
              <a:buAutoNum type="arabicPeriod"/>
            </a:pPr>
            <a:r>
              <a:rPr lang="en-GB" b="1" i="0" dirty="0">
                <a:solidFill>
                  <a:srgbClr val="374151"/>
                </a:solidFill>
                <a:effectLst/>
                <a:latin typeface="Söhne"/>
              </a:rPr>
              <a:t>Microlearning</a:t>
            </a:r>
            <a:r>
              <a:rPr lang="en-GB" b="0" i="0" dirty="0">
                <a:solidFill>
                  <a:srgbClr val="374151"/>
                </a:solidFill>
                <a:effectLst/>
                <a:latin typeface="Söhne"/>
              </a:rPr>
              <a:t>: consiste nel fornire una formazione sulla sicurezza informatica in piccole parti gestibili, più facili da assimilare e memorizzare. I moduli di microlearning possono coprire argomenti specifici e sono accessibili su richiesta, rendendo più facile per gli studenti inserire la formazione nei loro impegni quotidiani.</a:t>
            </a:r>
          </a:p>
          <a:p>
            <a:pPr algn="l">
              <a:buFont typeface="+mj-lt"/>
              <a:buAutoNum type="arabicPeriod"/>
            </a:pPr>
            <a:r>
              <a:rPr lang="en-GB" b="1" i="0" dirty="0">
                <a:solidFill>
                  <a:srgbClr val="374151"/>
                </a:solidFill>
                <a:effectLst/>
                <a:latin typeface="Söhne"/>
              </a:rPr>
              <a:t>Piattaforme di e-learning interattive</a:t>
            </a:r>
            <a:r>
              <a:rPr lang="en-GB" b="0" i="0" dirty="0">
                <a:solidFill>
                  <a:srgbClr val="374151"/>
                </a:solidFill>
                <a:effectLst/>
                <a:latin typeface="Söhne"/>
              </a:rPr>
              <a:t>: le piattaforme di e-learning avanzate possono offrire corsi interattivi che includono simulazioni, quiz e giochi. Queste piattaforme possono adattarsi alle prestazioni dello studente, offrendo percorsi personalizzati che rafforzano le aree deboli e saltano i concetti ben compresi.</a:t>
            </a:r>
          </a:p>
          <a:p>
            <a:pPr algn="l">
              <a:buFont typeface="+mj-lt"/>
              <a:buAutoNum type="arabicPeriod"/>
            </a:pPr>
            <a:r>
              <a:rPr lang="en-GB" b="1" i="0" dirty="0">
                <a:solidFill>
                  <a:srgbClr val="374151"/>
                </a:solidFill>
                <a:effectLst/>
                <a:latin typeface="Söhne"/>
              </a:rPr>
              <a:t>Campagne di sensibilizzazione sulla sicurezza</a:t>
            </a:r>
            <a:r>
              <a:rPr lang="en-GB" b="0" i="0" dirty="0">
                <a:solidFill>
                  <a:srgbClr val="374151"/>
                </a:solidFill>
                <a:effectLst/>
                <a:latin typeface="Söhne"/>
              </a:rPr>
              <a:t>: l'organizzazione di campagne di sensibilizzazione regolari può aiutare a mantenere la sicurezza informatica in primo piano nella mente dei dipendenti. Queste campagne possono utilizzare una combinazione di poster, e-mail, workshop ed eventi per rafforzare i messaggi chiave e le migliori pratiche.</a:t>
            </a:r>
          </a:p>
        </p:txBody>
      </p:sp>
    </p:spTree>
    <p:extLst>
      <p:ext uri="{BB962C8B-B14F-4D97-AF65-F5344CB8AC3E}">
        <p14:creationId xmlns:p14="http://schemas.microsoft.com/office/powerpoint/2010/main" val="1248247966"/>
      </p:ext>
    </p:extLst>
  </p:cSld>
  <p:clrMapOvr>
    <a:masterClrMapping/>
  </p:clrMapOvr>
</p:sld>
</file>

<file path=ppt/slides/slide1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B48F-6835-28D7-F31C-FD35602E6432}"/>
              </a:ext>
            </a:extLst>
          </p:cNvPr>
          <p:cNvSpPr>
            <a:spLocks noGrp="1"/>
          </p:cNvSpPr>
          <p:nvPr>
            <p:ph type="title"/>
          </p:nvPr>
        </p:nvSpPr>
        <p:spPr/>
        <p:txBody>
          <a:bodyPr/>
          <a:lstStyle/>
          <a:p>
            <a:r>
              <a:rPr lang="nb-NO" dirty="0"/>
              <a:t>Altri approcci (continua)</a:t>
            </a:r>
            <a:endParaRPr lang="en-GB" dirty="0"/>
          </a:p>
        </p:txBody>
      </p:sp>
      <p:sp>
        <p:nvSpPr>
          <p:cNvPr id="3" name="Content Placeholder 2">
            <a:extLst>
              <a:ext uri="{FF2B5EF4-FFF2-40B4-BE49-F238E27FC236}">
                <a16:creationId xmlns:a16="http://schemas.microsoft.com/office/drawing/2014/main" id="{F550EF4D-AEED-3421-229B-69B3C249907D}"/>
              </a:ext>
            </a:extLst>
          </p:cNvPr>
          <p:cNvSpPr>
            <a:spLocks noGrp="1"/>
          </p:cNvSpPr>
          <p:nvPr>
            <p:ph idx="1"/>
          </p:nvPr>
        </p:nvSpPr>
        <p:spPr/>
        <p:txBody>
          <a:bodyPr>
            <a:normAutofit fontScale="70000" lnSpcReduction="20000"/>
          </a:bodyPr>
          <a:lstStyle/>
          <a:p>
            <a:pPr algn="l">
              <a:buFont typeface="+mj-lt"/>
              <a:buAutoNum type="arabicPeriod"/>
            </a:pPr>
            <a:r>
              <a:rPr lang="en-GB" b="1" i="0" dirty="0">
                <a:solidFill>
                  <a:srgbClr val="374151"/>
                </a:solidFill>
                <a:effectLst/>
                <a:latin typeface="Söhne"/>
              </a:rPr>
              <a:t>Esercitazioni di risposta agli incidenti</a:t>
            </a:r>
            <a:r>
              <a:rPr lang="en-GB" b="0" i="0" dirty="0">
                <a:solidFill>
                  <a:srgbClr val="374151"/>
                </a:solidFill>
                <a:effectLst/>
                <a:latin typeface="Söhne"/>
              </a:rPr>
              <a:t>: simili alle esercitazioni antincendio, queste esercitazioni simulano incidenti di sicurezza informatica per testare e migliorare le capacità di risposta dell'organizzazione. I partecipanti possono imparare quali sono i loro ruoli durante un incidente e mettere in pratica la comunicazione e il processo decisionale sotto pressione.</a:t>
            </a:r>
          </a:p>
          <a:p>
            <a:pPr algn="l">
              <a:buFont typeface="+mj-lt"/>
              <a:buAutoNum type="arabicPeriod"/>
            </a:pPr>
            <a:r>
              <a:rPr lang="en-GB" b="1" i="0" dirty="0">
                <a:solidFill>
                  <a:srgbClr val="374151"/>
                </a:solidFill>
                <a:effectLst/>
                <a:latin typeface="Söhne"/>
              </a:rPr>
              <a:t>Programmi di mentoring</a:t>
            </a:r>
            <a:r>
              <a:rPr lang="en-GB" b="0" i="0" dirty="0">
                <a:solidFill>
                  <a:srgbClr val="374151"/>
                </a:solidFill>
                <a:effectLst/>
                <a:latin typeface="Söhne"/>
              </a:rPr>
              <a:t>: affiancare persone con meno esperienza a mentori esperti in sicurezza informatica può fornire loro una guida, approfondimenti e una comprensione più approfondita dei principi e delle pratiche di sicurezza informatica. Questo approccio individuale consente un apprendimento e uno sviluppo personalizzati.</a:t>
            </a:r>
          </a:p>
          <a:p>
            <a:pPr algn="l">
              <a:buFont typeface="+mj-lt"/>
              <a:buAutoNum type="arabicPeriod"/>
            </a:pPr>
            <a:r>
              <a:rPr lang="en-GB" b="1" i="0" dirty="0">
                <a:solidFill>
                  <a:srgbClr val="374151"/>
                </a:solidFill>
                <a:effectLst/>
                <a:latin typeface="Söhne"/>
              </a:rPr>
              <a:t>Formazione in realtà aumentata (AR) e realtà virtuale (VR)</a:t>
            </a:r>
            <a:r>
              <a:rPr lang="en-GB" b="0" i="0" dirty="0">
                <a:solidFill>
                  <a:srgbClr val="374151"/>
                </a:solidFill>
                <a:effectLst/>
                <a:latin typeface="Söhne"/>
              </a:rPr>
              <a:t>: queste tecnologie immersive possono simulare scenari e minacce di sicurezza informatica reali in un ambiente virtuale. L'AR e la VR possono fornire un'esperienza pratica in un ambiente sicuro e controllato, rendendo i concetti complessi più accessibili e coinvolgenti.</a:t>
            </a:r>
          </a:p>
          <a:p>
            <a:pPr algn="l">
              <a:buFont typeface="+mj-lt"/>
              <a:buAutoNum type="arabicPeriod"/>
            </a:pPr>
            <a:r>
              <a:rPr lang="en-GB" b="1" i="0" dirty="0">
                <a:solidFill>
                  <a:srgbClr val="374151"/>
                </a:solidFill>
                <a:effectLst/>
                <a:latin typeface="Söhne"/>
              </a:rPr>
              <a:t>Partecipazione alla comunità e al forum</a:t>
            </a:r>
            <a:r>
              <a:rPr lang="en-GB" b="0" i="0" dirty="0">
                <a:solidFill>
                  <a:srgbClr val="374151"/>
                </a:solidFill>
                <a:effectLst/>
                <a:latin typeface="Söhne"/>
              </a:rPr>
              <a:t>: incoraggiare la partecipazione a forum e comunità sulla sicurezza informatica può offrire opportunità di apprendimento continuo e informale. Il coinvolgimento in queste comunità consente alle persone di rimanere aggiornate sulle ultime minacce, soluzioni e best practice.</a:t>
            </a:r>
          </a:p>
          <a:p>
            <a:pPr algn="l">
              <a:buFont typeface="+mj-lt"/>
              <a:buAutoNum type="arabicPeriod"/>
            </a:pPr>
            <a:r>
              <a:rPr lang="en-GB" b="1" i="0" dirty="0">
                <a:solidFill>
                  <a:srgbClr val="374151"/>
                </a:solidFill>
                <a:effectLst/>
                <a:latin typeface="Söhne"/>
              </a:rPr>
              <a:t>Formazione specifica per ruolo</a:t>
            </a:r>
            <a:r>
              <a:rPr lang="en-GB" b="0" i="0" dirty="0">
                <a:solidFill>
                  <a:srgbClr val="374151"/>
                </a:solidFill>
                <a:effectLst/>
                <a:latin typeface="Söhne"/>
              </a:rPr>
              <a:t>: adattare la formazione sulla sicurezza informatica ai ruoli e alle responsabilità specifici delle persone all'interno di un'organizzazione può rendere la formazione più pertinente ed efficace. Ad esempio, la formazione per il personale IT può concentrarsi sui </a:t>
            </a:r>
            <a:r>
              <a:rPr lang="en-GB" b="0" i="0" dirty="0">
                <a:solidFill>
                  <a:srgbClr val="374151"/>
                </a:solidFill>
                <a:effectLst/>
                <a:latin typeface="Söhne"/>
              </a:rPr>
              <a:t>meccanismi </a:t>
            </a:r>
            <a:r>
              <a:rPr lang="en-GB" b="0" i="0" dirty="0" err="1">
                <a:solidFill>
                  <a:srgbClr val="374151"/>
                </a:solidFill>
                <a:effectLst/>
                <a:latin typeface="Söhne"/>
              </a:rPr>
              <a:t>di difesa</a:t>
            </a:r>
            <a:r>
              <a:rPr lang="en-GB" b="0" i="0" dirty="0">
                <a:solidFill>
                  <a:srgbClr val="374151"/>
                </a:solidFill>
                <a:effectLst/>
                <a:latin typeface="Söhne"/>
              </a:rPr>
              <a:t> tecnica</a:t>
            </a:r>
            <a:r>
              <a:rPr lang="en-GB" b="0" i="0" dirty="0">
                <a:solidFill>
                  <a:srgbClr val="374151"/>
                </a:solidFill>
                <a:effectLst/>
                <a:latin typeface="Söhne"/>
              </a:rPr>
              <a:t>, mentre la formazione per gli altri dipendenti potrebbe enfatizzare il riconoscimento dei tentativi di phishing e la pratica </a:t>
            </a:r>
            <a:r>
              <a:rPr lang="en-GB" b="0" i="0" dirty="0" err="1">
                <a:solidFill>
                  <a:srgbClr val="374151"/>
                </a:solidFill>
                <a:effectLst/>
                <a:latin typeface="Söhne"/>
              </a:rPr>
              <a:t>di comportamenti</a:t>
            </a:r>
            <a:r>
              <a:rPr lang="en-GB" b="0" i="0" dirty="0">
                <a:solidFill>
                  <a:srgbClr val="374151"/>
                </a:solidFill>
                <a:effectLst/>
                <a:latin typeface="Söhne"/>
              </a:rPr>
              <a:t> online sicuri</a:t>
            </a:r>
            <a:r>
              <a:rPr lang="en-GB" b="0" i="0" dirty="0">
                <a:solidFill>
                  <a:srgbClr val="374151"/>
                </a:solidFill>
                <a:effectLst/>
                <a:latin typeface="Söhne"/>
              </a:rPr>
              <a:t>.</a:t>
            </a:r>
          </a:p>
          <a:p>
            <a:endParaRPr lang="en-GB" dirty="0"/>
          </a:p>
        </p:txBody>
      </p:sp>
    </p:spTree>
    <p:extLst>
      <p:ext uri="{BB962C8B-B14F-4D97-AF65-F5344CB8AC3E}">
        <p14:creationId xmlns:p14="http://schemas.microsoft.com/office/powerpoint/2010/main" val="645392736"/>
      </p:ext>
    </p:extLst>
  </p:cSld>
  <p:clrMapOvr>
    <a:masterClrMapping/>
  </p:clrMapOvr>
</p:sld>
</file>

<file path=ppt/slides/slide1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D294-F5AA-B309-44DF-FD382E091786}"/>
              </a:ext>
            </a:extLst>
          </p:cNvPr>
          <p:cNvSpPr>
            <a:spLocks noGrp="1"/>
          </p:cNvSpPr>
          <p:nvPr>
            <p:ph type="title"/>
          </p:nvPr>
        </p:nvSpPr>
        <p:spPr/>
        <p:txBody>
          <a:bodyPr/>
          <a:lstStyle/>
          <a:p>
            <a:r>
              <a:rPr lang="nb-NO" dirty="0"/>
              <a:t>Simulazioni</a:t>
            </a:r>
            <a:endParaRPr lang="en-GB" dirty="0"/>
          </a:p>
        </p:txBody>
      </p:sp>
      <p:sp>
        <p:nvSpPr>
          <p:cNvPr id="3" name="Content Placeholder 2">
            <a:extLst>
              <a:ext uri="{FF2B5EF4-FFF2-40B4-BE49-F238E27FC236}">
                <a16:creationId xmlns:a16="http://schemas.microsoft.com/office/drawing/2014/main" id="{2926A93C-08D4-F542-3A6C-0FE640DC7B4E}"/>
              </a:ext>
            </a:extLst>
          </p:cNvPr>
          <p:cNvSpPr>
            <a:spLocks noGrp="1"/>
          </p:cNvSpPr>
          <p:nvPr>
            <p:ph idx="1"/>
          </p:nvPr>
        </p:nvSpPr>
        <p:spPr/>
        <p:txBody>
          <a:bodyPr>
            <a:normAutofit/>
          </a:bodyPr>
          <a:lstStyle/>
          <a:p>
            <a:pPr marL="0" indent="0">
              <a:buNone/>
            </a:pPr>
            <a:r>
              <a:rPr lang="en-GB" dirty="0"/>
              <a:t>Le esercitazioni teoriche insegnano la sicurezza informatica simulando scenari reali in un contesto strutturato e basato sulla discussione. I partecipanti, tra cui i responsabili delle decisioni e il personale interessato, esaminano un ipotetico incidente informatico, discutendo le potenziali risposte, decisioni e ripercussioni. Questo processo contribuisce a migliorare la comprensione delle politiche di sicurezza informatica, dei piani di risposta agli incidenti e delle strategie di comunicazione, aumentando la preparazione alle minacce informatiche reali.</a:t>
            </a:r>
          </a:p>
        </p:txBody>
      </p:sp>
    </p:spTree>
    <p:extLst>
      <p:ext uri="{BB962C8B-B14F-4D97-AF65-F5344CB8AC3E}">
        <p14:creationId xmlns:p14="http://schemas.microsoft.com/office/powerpoint/2010/main" val="671882890"/>
      </p:ext>
    </p:extLst>
  </p:cSld>
  <p:clrMapOvr>
    <a:masterClrMapping/>
  </p:clrMapOvr>
</p:sld>
</file>

<file path=ppt/slides/slide1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5497-9511-1A27-F131-3F99E1F7592B}"/>
              </a:ext>
            </a:extLst>
          </p:cNvPr>
          <p:cNvSpPr>
            <a:spLocks noGrp="1"/>
          </p:cNvSpPr>
          <p:nvPr>
            <p:ph type="title"/>
          </p:nvPr>
        </p:nvSpPr>
        <p:spPr/>
        <p:txBody>
          <a:bodyPr/>
          <a:lstStyle/>
          <a:p>
            <a:endParaRPr lang="en-GB"/>
          </a:p>
        </p:txBody>
      </p:sp>
      <p:pic>
        <p:nvPicPr>
          <p:cNvPr id="5" name="Content Placeholder 4" descr="A screenshot of a video&#10;&#10;AI-generated content may be incorrect.">
            <a:extLst>
              <a:ext uri="{FF2B5EF4-FFF2-40B4-BE49-F238E27FC236}">
                <a16:creationId xmlns:a16="http://schemas.microsoft.com/office/drawing/2014/main" id="{7F147E1A-D919-19E3-DD5C-80DA1D1F5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38150"/>
            <a:ext cx="6725702" cy="7098454"/>
          </a:xfrm>
        </p:spPr>
      </p:pic>
      <p:pic>
        <p:nvPicPr>
          <p:cNvPr id="7" name="Picture 6" descr="A screenshot of a computer screen&#10;&#10;AI-generated content may be incorrect.">
            <a:extLst>
              <a:ext uri="{FF2B5EF4-FFF2-40B4-BE49-F238E27FC236}">
                <a16:creationId xmlns:a16="http://schemas.microsoft.com/office/drawing/2014/main" id="{7EB27CC5-F848-3DC1-2D9B-17BA2B5E3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183" y="0"/>
            <a:ext cx="7404808" cy="8229600"/>
          </a:xfrm>
          <a:prstGeom prst="rect">
            <a:avLst/>
          </a:prstGeom>
        </p:spPr>
      </p:pic>
    </p:spTree>
    <p:extLst>
      <p:ext uri="{BB962C8B-B14F-4D97-AF65-F5344CB8AC3E}">
        <p14:creationId xmlns:p14="http://schemas.microsoft.com/office/powerpoint/2010/main" val="843264553"/>
      </p:ext>
    </p:extLst>
  </p:cSld>
  <p:clrMapOvr>
    <a:masterClrMapping/>
  </p:clrMapOvr>
</p:sld>
</file>

<file path=ppt/slides/slide1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3D859-024E-F226-0DEA-2510517B4149}"/>
              </a:ext>
            </a:extLst>
          </p:cNvPr>
          <p:cNvSpPr>
            <a:spLocks noGrp="1"/>
          </p:cNvSpPr>
          <p:nvPr>
            <p:ph idx="1"/>
          </p:nvPr>
        </p:nvSpPr>
        <p:spPr>
          <a:xfrm>
            <a:off x="249382" y="0"/>
            <a:ext cx="13375178" cy="8089946"/>
          </a:xfrm>
        </p:spPr>
        <p:txBody>
          <a:bodyPr>
            <a:normAutofit lnSpcReduction="10000"/>
          </a:bodyPr>
          <a:lstStyle/>
          <a:p>
            <a:pPr algn="l"/>
            <a:r>
              <a:rPr lang="en-GB" sz="2160" b="1" dirty="0">
                <a:latin typeface="Söhne"/>
              </a:rPr>
              <a:t>Apprendimento basato su scenari</a:t>
            </a:r>
          </a:p>
          <a:p>
            <a:pPr lvl="1"/>
            <a:r>
              <a:rPr lang="en-GB" sz="1320" b="1" dirty="0">
                <a:solidFill>
                  <a:srgbClr val="374151"/>
                </a:solidFill>
                <a:latin typeface="Söhne"/>
              </a:rPr>
              <a:t>Situazioni realistiche</a:t>
            </a:r>
            <a:r>
              <a:rPr lang="en-GB" sz="1320" dirty="0">
                <a:solidFill>
                  <a:srgbClr val="374151"/>
                </a:solidFill>
                <a:latin typeface="Söhne"/>
              </a:rPr>
              <a:t>: ai partecipanti vengono presentati scenari realistici e plausibili di sicurezza informatica, come violazioni dei dati, attacchi ransomware o minacce interne. Questi scenari sono spesso basati su eventi reali o potenziali minacce specifiche dell'organizzazione.</a:t>
            </a:r>
          </a:p>
          <a:p>
            <a:pPr lvl="1"/>
            <a:r>
              <a:rPr lang="en-GB" sz="1320" b="1" dirty="0">
                <a:solidFill>
                  <a:srgbClr val="374151"/>
                </a:solidFill>
                <a:latin typeface="Söhne"/>
              </a:rPr>
              <a:t>Pensiero critico</a:t>
            </a:r>
            <a:r>
              <a:rPr lang="en-GB" sz="1320" dirty="0">
                <a:solidFill>
                  <a:srgbClr val="374151"/>
                </a:solidFill>
                <a:latin typeface="Söhne"/>
              </a:rPr>
              <a:t>: </a:t>
            </a:r>
            <a:r>
              <a:rPr lang="en-GB" sz="1320" dirty="0" err="1">
                <a:solidFill>
                  <a:srgbClr val="374151"/>
                </a:solidFill>
                <a:latin typeface="Söhne"/>
              </a:rPr>
              <a:t>analizzando </a:t>
            </a:r>
            <a:r>
              <a:rPr lang="en-GB" sz="1320" dirty="0">
                <a:solidFill>
                  <a:srgbClr val="374151"/>
                </a:solidFill>
                <a:latin typeface="Söhne"/>
              </a:rPr>
              <a:t>questi scenari, i partecipanti sono incoraggiati a riflettere in modo critico su come rispondere e gestire efficacemente gli incidenti informatici, considerando sia gli aspetti tecnici che quelli non tecnici.</a:t>
            </a:r>
          </a:p>
          <a:p>
            <a:pPr algn="l"/>
            <a:r>
              <a:rPr lang="en-GB" sz="2160" b="1" dirty="0">
                <a:latin typeface="Söhne"/>
              </a:rPr>
              <a:t> Collaborazione interfunzionale</a:t>
            </a:r>
          </a:p>
          <a:p>
            <a:pPr lvl="1"/>
            <a:r>
              <a:rPr lang="en-GB" sz="1320" b="1" dirty="0">
                <a:solidFill>
                  <a:srgbClr val="374151"/>
                </a:solidFill>
                <a:latin typeface="Söhne"/>
              </a:rPr>
              <a:t>Lavoro di squadra</a:t>
            </a:r>
            <a:r>
              <a:rPr lang="en-GB" sz="1320" dirty="0">
                <a:solidFill>
                  <a:srgbClr val="374151"/>
                </a:solidFill>
                <a:latin typeface="Söhne"/>
              </a:rPr>
              <a:t>: le esercitazioni teoriche riuniscono il personale di diverse parti dell'organizzazione, promuovendo un approccio collaborativo alla sicurezza informatica. Ciò contribuisce ad abbattere i silos e garantisce che tutti i reparti interessati comprendano il proprio ruolo nella risposta agli incidenti.</a:t>
            </a:r>
          </a:p>
          <a:p>
            <a:pPr lvl="1"/>
            <a:r>
              <a:rPr lang="en-GB" sz="1320" b="1" dirty="0">
                <a:solidFill>
                  <a:srgbClr val="374151"/>
                </a:solidFill>
                <a:latin typeface="Söhne"/>
              </a:rPr>
              <a:t>Comunicazione</a:t>
            </a:r>
            <a:r>
              <a:rPr lang="en-GB" sz="1320" dirty="0">
                <a:solidFill>
                  <a:srgbClr val="374151"/>
                </a:solidFill>
                <a:latin typeface="Söhne"/>
              </a:rPr>
              <a:t>: i partecipanti migliorano le loro capacità di comunicazione, imparando a trasmettere informazioni tecniche a colleghi non tecnici e a prendere decisioni collettive sotto pressione.</a:t>
            </a:r>
          </a:p>
          <a:p>
            <a:pPr algn="l"/>
            <a:r>
              <a:rPr lang="en-GB" sz="2160" b="1" dirty="0">
                <a:latin typeface="Söhne"/>
              </a:rPr>
              <a:t>Pianificazione della risposta e preparazione</a:t>
            </a:r>
          </a:p>
          <a:p>
            <a:pPr lvl="1"/>
            <a:r>
              <a:rPr lang="en-GB" sz="1320" b="1" dirty="0">
                <a:solidFill>
                  <a:srgbClr val="374151"/>
                </a:solidFill>
                <a:latin typeface="Söhne"/>
              </a:rPr>
              <a:t>Piani di risposta agli incidenti</a:t>
            </a:r>
            <a:r>
              <a:rPr lang="en-GB" sz="1320" dirty="0">
                <a:solidFill>
                  <a:srgbClr val="374151"/>
                </a:solidFill>
                <a:latin typeface="Söhne"/>
              </a:rPr>
              <a:t>: attraverso l'esercitazione, i partecipanti esaminano e testano il piano di risposta agli incidenti dell'organizzazione, identificando eventuali lacune o punti deboli che devono essere affrontati.</a:t>
            </a:r>
          </a:p>
          <a:p>
            <a:pPr lvl="1"/>
            <a:r>
              <a:rPr lang="en-GB" sz="1320" b="1" dirty="0">
                <a:solidFill>
                  <a:srgbClr val="374151"/>
                </a:solidFill>
                <a:latin typeface="Söhne"/>
              </a:rPr>
              <a:t>Preparazione</a:t>
            </a:r>
            <a:r>
              <a:rPr lang="en-GB" sz="1320" dirty="0">
                <a:solidFill>
                  <a:srgbClr val="374151"/>
                </a:solidFill>
                <a:latin typeface="Söhne"/>
              </a:rPr>
              <a:t>: seguendo i passaggi per gestire un incidente informatico, i partecipanti acquisiscono maggiore familiarità con le procedure e le risorse disponibili, migliorando la preparazione complessiva dell'organizzazione.</a:t>
            </a:r>
          </a:p>
          <a:p>
            <a:pPr algn="l"/>
            <a:r>
              <a:rPr lang="en-GB" sz="2160" b="1" dirty="0">
                <a:latin typeface="Söhne"/>
              </a:rPr>
              <a:t>Capacità decisionali</a:t>
            </a:r>
          </a:p>
          <a:p>
            <a:pPr lvl="1"/>
            <a:r>
              <a:rPr lang="en-GB" sz="1320" b="1" dirty="0">
                <a:solidFill>
                  <a:srgbClr val="374151"/>
                </a:solidFill>
                <a:latin typeface="Söhne"/>
              </a:rPr>
              <a:t>Decisioni strategiche</a:t>
            </a:r>
            <a:r>
              <a:rPr lang="en-GB" sz="1320" dirty="0">
                <a:solidFill>
                  <a:srgbClr val="374151"/>
                </a:solidFill>
                <a:latin typeface="Söhne"/>
              </a:rPr>
              <a:t>: i partecipanti devono prendere decisioni strategiche su come rispondere ai vari aspetti dell'incidente informatico, bilanciando fattori quali costi, pubbliche relazioni, implicazioni legali e continuità operativa.</a:t>
            </a:r>
          </a:p>
          <a:p>
            <a:pPr lvl="1"/>
            <a:r>
              <a:rPr lang="en-GB" sz="1320" b="1" dirty="0">
                <a:solidFill>
                  <a:srgbClr val="374151"/>
                </a:solidFill>
                <a:latin typeface="Söhne"/>
              </a:rPr>
              <a:t>Analisi delle conseguenze</a:t>
            </a:r>
            <a:r>
              <a:rPr lang="en-GB" sz="1320" dirty="0">
                <a:solidFill>
                  <a:srgbClr val="374151"/>
                </a:solidFill>
                <a:latin typeface="Söhne"/>
              </a:rPr>
              <a:t>: l'esercitazione include spesso discussioni sulle potenziali conseguenze di ciascuna decisione, aiutando i partecipanti a comprendere i compromessi e gli impatti delle loro scelte.</a:t>
            </a:r>
          </a:p>
          <a:p>
            <a:pPr algn="l"/>
            <a:r>
              <a:rPr lang="en-GB" sz="2160" b="1" dirty="0">
                <a:latin typeface="Söhne"/>
              </a:rPr>
              <a:t>Consapevolezza e formazione</a:t>
            </a:r>
          </a:p>
          <a:p>
            <a:pPr lvl="1"/>
            <a:r>
              <a:rPr lang="en-GB" sz="1320" b="1" dirty="0">
                <a:solidFill>
                  <a:srgbClr val="374151"/>
                </a:solidFill>
                <a:latin typeface="Söhne"/>
              </a:rPr>
              <a:t>Consapevolezza della sicurezza informatica</a:t>
            </a:r>
            <a:r>
              <a:rPr lang="en-GB" sz="1320" dirty="0">
                <a:solidFill>
                  <a:srgbClr val="374151"/>
                </a:solidFill>
                <a:latin typeface="Söhne"/>
              </a:rPr>
              <a:t>: le esercitazioni teoriche aumentano la consapevolezza sulla varietà e la gravità delle minacce informatiche e sull'importanza delle misure di sicurezza informatica.</a:t>
            </a:r>
          </a:p>
          <a:p>
            <a:pPr lvl="1"/>
            <a:r>
              <a:rPr lang="en-GB" sz="1320" b="1" dirty="0">
                <a:solidFill>
                  <a:srgbClr val="374151"/>
                </a:solidFill>
                <a:latin typeface="Söhne"/>
              </a:rPr>
              <a:t>Opportunità formative</a:t>
            </a:r>
            <a:r>
              <a:rPr lang="en-GB" sz="1320" dirty="0">
                <a:solidFill>
                  <a:srgbClr val="374151"/>
                </a:solidFill>
                <a:latin typeface="Söhne"/>
              </a:rPr>
              <a:t>: questi esercizi fungono da strumento didattico, consentendo ai partecipanti di imparare dallo scenario e gli uni dagli altri. Possono scoprire le migliori pratiche e nuove strategie per affrontare gli incidenti informatici.</a:t>
            </a:r>
          </a:p>
          <a:p>
            <a:pPr algn="l"/>
            <a:r>
              <a:rPr lang="en-GB" sz="2160" b="1" dirty="0">
                <a:latin typeface="Söhne"/>
              </a:rPr>
              <a:t>Valutazione delle politiche e delle procedure</a:t>
            </a:r>
          </a:p>
          <a:p>
            <a:pPr lvl="1"/>
            <a:r>
              <a:rPr lang="en-GB" sz="1320" b="1" dirty="0">
                <a:solidFill>
                  <a:srgbClr val="374151"/>
                </a:solidFill>
                <a:latin typeface="Söhne"/>
              </a:rPr>
              <a:t>Revisione delle politiche</a:t>
            </a:r>
            <a:r>
              <a:rPr lang="en-GB" sz="1320" dirty="0">
                <a:solidFill>
                  <a:srgbClr val="374151"/>
                </a:solidFill>
                <a:latin typeface="Söhne"/>
              </a:rPr>
              <a:t>: l'esercitazione offre l'opportunità di rivedere le politiche e le procedure di sicurezza informatica dell'organizzazione, assicurandosi che siano aggiornate ed efficaci.</a:t>
            </a:r>
          </a:p>
          <a:p>
            <a:pPr lvl="1"/>
            <a:r>
              <a:rPr lang="en-GB" sz="1320" b="1" dirty="0">
                <a:solidFill>
                  <a:srgbClr val="374151"/>
                </a:solidFill>
                <a:latin typeface="Söhne"/>
              </a:rPr>
              <a:t>Miglioramento continuo</a:t>
            </a:r>
            <a:r>
              <a:rPr lang="en-GB" sz="1320" dirty="0">
                <a:solidFill>
                  <a:srgbClr val="374151"/>
                </a:solidFill>
                <a:latin typeface="Söhne"/>
              </a:rPr>
              <a:t>: il feedback e le informazioni acquisite dall'esercitazione possono essere utilizzati per perfezionare e migliorare i piani di risposta agli incidenti e le politiche di sicurezza informatica.</a:t>
            </a:r>
          </a:p>
          <a:p>
            <a:pPr algn="l"/>
            <a:r>
              <a:rPr lang="en-GB" sz="2160" b="1" dirty="0">
                <a:latin typeface="Söhne"/>
              </a:rPr>
              <a:t>Conformità legale e normativa</a:t>
            </a:r>
          </a:p>
          <a:p>
            <a:pPr lvl="1"/>
            <a:r>
              <a:rPr lang="en-GB" sz="1320" b="1" dirty="0">
                <a:solidFill>
                  <a:srgbClr val="374151"/>
                </a:solidFill>
                <a:latin typeface="Söhne"/>
              </a:rPr>
              <a:t>Considerazioni sulla conformità</a:t>
            </a:r>
            <a:r>
              <a:rPr lang="en-GB" sz="1320" dirty="0">
                <a:solidFill>
                  <a:srgbClr val="374151"/>
                </a:solidFill>
                <a:latin typeface="Söhne"/>
              </a:rPr>
              <a:t>: gli scenari possono includere elementi relativi alla conformità legale e normativa, aiutando i partecipanti a comprendere gli obblighi legali e le implicazioni degli incidenti di sicurezza informatica.</a:t>
            </a:r>
          </a:p>
          <a:p>
            <a:pPr lvl="1"/>
            <a:r>
              <a:rPr lang="en-GB" sz="1320" b="1" dirty="0">
                <a:solidFill>
                  <a:srgbClr val="374151"/>
                </a:solidFill>
                <a:latin typeface="Söhne"/>
              </a:rPr>
              <a:t>Protezione dei dati</a:t>
            </a:r>
            <a:r>
              <a:rPr lang="en-GB" sz="1320" dirty="0">
                <a:solidFill>
                  <a:srgbClr val="374151"/>
                </a:solidFill>
                <a:latin typeface="Söhne"/>
              </a:rPr>
              <a:t>: le esercitazioni possono sottolineare l'importanza di proteggere le informazioni sensibili e di rispettare le leggi sulla protezione dei dati, come il GDPR o l'HIPAA.</a:t>
            </a:r>
          </a:p>
        </p:txBody>
      </p:sp>
    </p:spTree>
    <p:extLst>
      <p:ext uri="{BB962C8B-B14F-4D97-AF65-F5344CB8AC3E}">
        <p14:creationId xmlns:p14="http://schemas.microsoft.com/office/powerpoint/2010/main" val="2614647281"/>
      </p:ext>
    </p:extLst>
  </p:cSld>
  <p:clrMapOvr>
    <a:masterClrMapping/>
  </p:clrMapOvr>
</p:sld>
</file>

<file path=ppt/slides/slide128.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70860" cy="82296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5AE42866-457C-1D8E-BD35-B2432901CB21}"/>
              </a:ext>
            </a:extLst>
          </p:cNvPr>
          <p:cNvSpPr>
            <a:spLocks noGrp="1"/>
          </p:cNvSpPr>
          <p:nvPr>
            <p:ph type="title"/>
          </p:nvPr>
        </p:nvSpPr>
        <p:spPr>
          <a:xfrm>
            <a:off x="1005841" y="1694986"/>
            <a:ext cx="3479027" cy="5236613"/>
          </a:xfrm>
        </p:spPr>
        <p:txBody>
          <a:bodyPr anchor="t">
            <a:normAutofit/>
          </a:bodyPr>
          <a:lstStyle/>
          <a:p>
            <a:r>
              <a:rPr lang="nb-NO" sz="4800">
                <a:solidFill>
                  <a:srgbClr val="FFFFFF"/>
                </a:solidFill>
              </a:rPr>
              <a:t>Metodi di valutazione</a:t>
            </a:r>
            <a:endParaRPr lang="en-GB" sz="4800">
              <a:solidFill>
                <a:srgbClr val="FFFFFF"/>
              </a:solidFill>
            </a:endParaRPr>
          </a:p>
        </p:txBody>
      </p:sp>
      <p:sp>
        <p:nvSpPr>
          <p:cNvPr id="3" name="Content Placeholder 2">
            <a:extLst>
              <a:ext uri="{FF2B5EF4-FFF2-40B4-BE49-F238E27FC236}">
                <a16:creationId xmlns:a16="http://schemas.microsoft.com/office/drawing/2014/main" id="{4DA3E169-EA64-46A9-E0E6-63D4F043B9B7}"/>
              </a:ext>
            </a:extLst>
          </p:cNvPr>
          <p:cNvSpPr>
            <a:spLocks noGrp="1"/>
          </p:cNvSpPr>
          <p:nvPr>
            <p:ph sz="half" idx="1"/>
          </p:nvPr>
        </p:nvSpPr>
        <p:spPr>
          <a:xfrm>
            <a:off x="5257026" y="1694987"/>
            <a:ext cx="4112740" cy="5236613"/>
          </a:xfrm>
        </p:spPr>
        <p:txBody>
          <a:bodyPr>
            <a:normAutofit/>
          </a:bodyPr>
          <a:lstStyle/>
          <a:p>
            <a:r>
              <a:rPr lang="nb-NO" sz="2400" dirty="0"/>
              <a:t>Valutazione del processo</a:t>
            </a:r>
          </a:p>
          <a:p>
            <a:pPr lvl="1"/>
            <a:r>
              <a:rPr lang="nb-NO" sz="2400" dirty="0"/>
              <a:t>Intervento</a:t>
            </a:r>
          </a:p>
          <a:p>
            <a:pPr lvl="1"/>
            <a:r>
              <a:rPr lang="nb-NO" sz="2400" dirty="0"/>
              <a:t>Ha funzionato?</a:t>
            </a:r>
          </a:p>
          <a:p>
            <a:endParaRPr lang="nb-NO" sz="2400" dirty="0"/>
          </a:p>
          <a:p>
            <a:r>
              <a:rPr lang="nb-NO" sz="2400" dirty="0"/>
              <a:t>Valutazione dell'impatto</a:t>
            </a:r>
          </a:p>
          <a:p>
            <a:pPr lvl="1"/>
            <a:r>
              <a:rPr lang="nb-NO" sz="2400" dirty="0"/>
              <a:t>Come è cambiato</a:t>
            </a:r>
          </a:p>
          <a:p>
            <a:endParaRPr lang="nb-NO" sz="2400" dirty="0"/>
          </a:p>
          <a:p>
            <a:r>
              <a:rPr lang="nb-NO" sz="2400" dirty="0"/>
              <a:t>Valutazione dei risultati</a:t>
            </a:r>
          </a:p>
          <a:p>
            <a:pPr lvl="1"/>
            <a:r>
              <a:rPr lang="nb-NO" sz="2400" dirty="0"/>
              <a:t>Obiettivo</a:t>
            </a:r>
          </a:p>
          <a:p>
            <a:pPr lvl="1"/>
            <a:r>
              <a:rPr lang="nb-NO" sz="2400" dirty="0"/>
              <a:t>Soggettivo</a:t>
            </a:r>
            <a:endParaRPr lang="en-GB" sz="24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5845" y="1694986"/>
            <a:ext cx="0" cy="438912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CE18C2C-358D-3B24-0CEA-D4025F0E1AA8}"/>
              </a:ext>
            </a:extLst>
          </p:cNvPr>
          <p:cNvSpPr>
            <a:spLocks noGrp="1"/>
          </p:cNvSpPr>
          <p:nvPr>
            <p:ph sz="half" idx="2"/>
          </p:nvPr>
        </p:nvSpPr>
        <p:spPr>
          <a:xfrm>
            <a:off x="10141926" y="1694987"/>
            <a:ext cx="3837241" cy="5236613"/>
          </a:xfrm>
        </p:spPr>
        <p:txBody>
          <a:bodyPr>
            <a:normAutofit/>
          </a:bodyPr>
          <a:lstStyle/>
          <a:p>
            <a:r>
              <a:rPr lang="nb-NO" sz="2400" dirty="0"/>
              <a:t>Valutare l'intervento</a:t>
            </a:r>
          </a:p>
          <a:p>
            <a:pPr lvl="1"/>
            <a:r>
              <a:rPr lang="nb-NO" sz="1920" dirty="0"/>
              <a:t>È in grado di produrre i cambiamenti proposti?</a:t>
            </a:r>
          </a:p>
          <a:p>
            <a:pPr lvl="1"/>
            <a:r>
              <a:rPr lang="nb-NO" sz="1920" dirty="0"/>
              <a:t>Dimensioni dell'effetto</a:t>
            </a:r>
          </a:p>
          <a:p>
            <a:pPr lvl="1"/>
            <a:endParaRPr lang="nb-NO" sz="1920" dirty="0"/>
          </a:p>
          <a:p>
            <a:pPr lvl="1"/>
            <a:endParaRPr lang="nb-NO" sz="1920" dirty="0"/>
          </a:p>
          <a:p>
            <a:r>
              <a:rPr lang="nb-NO" sz="2400" dirty="0"/>
              <a:t>Coinvolge le parti interessate e i partecipanti</a:t>
            </a:r>
          </a:p>
          <a:p>
            <a:endParaRPr lang="nb-NO" sz="2400" dirty="0"/>
          </a:p>
          <a:p>
            <a:endParaRPr lang="nb-NO" sz="2400" dirty="0"/>
          </a:p>
          <a:p>
            <a:r>
              <a:rPr lang="nb-NO" sz="2400" dirty="0"/>
              <a:t>Misure di rendimento</a:t>
            </a:r>
          </a:p>
          <a:p>
            <a:r>
              <a:rPr lang="nb-NO" sz="2400" dirty="0"/>
              <a:t>Misure soggettive</a:t>
            </a:r>
            <a:endParaRPr lang="en-GB" sz="2400" dirty="0"/>
          </a:p>
        </p:txBody>
      </p:sp>
    </p:spTree>
    <p:extLst>
      <p:ext uri="{BB962C8B-B14F-4D97-AF65-F5344CB8AC3E}">
        <p14:creationId xmlns:p14="http://schemas.microsoft.com/office/powerpoint/2010/main" val="28610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5F33-C4BF-4459-18BB-FCEA53F6E5CB}"/>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4123489F-8481-C2E1-5435-D00F453AD989}"/>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ACA6D547-F6FB-0DCC-D98E-C02E47015233}"/>
              </a:ext>
            </a:extLst>
          </p:cNvPr>
          <p:cNvPicPr>
            <a:picLocks noChangeAspect="1"/>
          </p:cNvPicPr>
          <p:nvPr/>
        </p:nvPicPr>
        <p:blipFill>
          <a:blip r:embed="rId2"/>
          <a:stretch>
            <a:fillRect/>
          </a:stretch>
        </p:blipFill>
        <p:spPr>
          <a:xfrm>
            <a:off x="1664632" y="0"/>
            <a:ext cx="11301137" cy="8229600"/>
          </a:xfrm>
          <a:prstGeom prst="rect">
            <a:avLst/>
          </a:prstGeom>
        </p:spPr>
      </p:pic>
    </p:spTree>
    <p:extLst>
      <p:ext uri="{BB962C8B-B14F-4D97-AF65-F5344CB8AC3E}">
        <p14:creationId xmlns:p14="http://schemas.microsoft.com/office/powerpoint/2010/main" val="2563414128"/>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C9FF4-8B31-03B5-748B-6CDACCA8E25C}"/>
              </a:ext>
            </a:extLst>
          </p:cNvPr>
          <p:cNvSpPr>
            <a:spLocks noGrp="1"/>
          </p:cNvSpPr>
          <p:nvPr>
            <p:ph type="title"/>
          </p:nvPr>
        </p:nvSpPr>
        <p:spPr/>
        <p:txBody>
          <a:bodyPr/>
          <a:lstStyle/>
          <a:p>
            <a:endParaRPr lang="en-GB"/>
          </a:p>
        </p:txBody>
      </p:sp>
      <p:sp>
        <p:nvSpPr>
          <p:cNvPr id="5" name="Picture Placeholder 4">
            <a:extLst>
              <a:ext uri="{FF2B5EF4-FFF2-40B4-BE49-F238E27FC236}">
                <a16:creationId xmlns:a16="http://schemas.microsoft.com/office/drawing/2014/main" id="{FC721A5D-A9D6-9370-9085-E9E6E4EA16E0}"/>
              </a:ext>
            </a:extLst>
          </p:cNvPr>
          <p:cNvSpPr>
            <a:spLocks noGrp="1"/>
          </p:cNvSpPr>
          <p:nvPr>
            <p:ph type="pic" idx="1"/>
          </p:nvPr>
        </p:nvSpPr>
        <p:spPr/>
        <p:txBody>
          <a:bodyPr/>
          <a:lstStyle/>
          <a:p>
            <a:endParaRPr lang="en-GB"/>
          </a:p>
        </p:txBody>
      </p:sp>
      <p:sp>
        <p:nvSpPr>
          <p:cNvPr id="3" name="Text Placeholder 2">
            <a:extLst>
              <a:ext uri="{FF2B5EF4-FFF2-40B4-BE49-F238E27FC236}">
                <a16:creationId xmlns:a16="http://schemas.microsoft.com/office/drawing/2014/main" id="{09941290-6117-59CF-0B3E-13746592D869}"/>
              </a:ext>
            </a:extLst>
          </p:cNvPr>
          <p:cNvSpPr>
            <a:spLocks noGrp="1"/>
          </p:cNvSpPr>
          <p:nvPr>
            <p:ph type="body" sz="half" idx="2"/>
          </p:nvPr>
        </p:nvSpPr>
        <p:spPr/>
        <p:txBody>
          <a:bodyPr>
            <a:normAutofit/>
          </a:bodyPr>
          <a:lstStyle/>
          <a:p>
            <a:r>
              <a:rPr lang="nb-NO" sz="2880" dirty="0"/>
              <a:t>40.000 soldati</a:t>
            </a:r>
          </a:p>
          <a:p>
            <a:r>
              <a:rPr lang="nb-NO" sz="2880" dirty="0"/>
              <a:t>31 nazioni</a:t>
            </a:r>
          </a:p>
          <a:p>
            <a:r>
              <a:rPr lang="en-GB" sz="2880" dirty="0"/>
              <a:t>150 aerei, 70 navi e 10.000 veicoli</a:t>
            </a:r>
          </a:p>
        </p:txBody>
      </p:sp>
      <p:pic>
        <p:nvPicPr>
          <p:cNvPr id="7" name="Picture 6">
            <a:extLst>
              <a:ext uri="{FF2B5EF4-FFF2-40B4-BE49-F238E27FC236}">
                <a16:creationId xmlns:a16="http://schemas.microsoft.com/office/drawing/2014/main" id="{94F36572-8B61-40F0-698E-DC11BC053C94}"/>
              </a:ext>
            </a:extLst>
          </p:cNvPr>
          <p:cNvPicPr>
            <a:picLocks noChangeAspect="1"/>
          </p:cNvPicPr>
          <p:nvPr/>
        </p:nvPicPr>
        <p:blipFill>
          <a:blip r:embed="rId3"/>
          <a:stretch>
            <a:fillRect/>
          </a:stretch>
        </p:blipFill>
        <p:spPr>
          <a:xfrm>
            <a:off x="6219826" y="1"/>
            <a:ext cx="8002117" cy="6424556"/>
          </a:xfrm>
          <a:prstGeom prst="rect">
            <a:avLst/>
          </a:prstGeom>
        </p:spPr>
      </p:pic>
      <p:pic>
        <p:nvPicPr>
          <p:cNvPr id="9" name="Picture 8">
            <a:extLst>
              <a:ext uri="{FF2B5EF4-FFF2-40B4-BE49-F238E27FC236}">
                <a16:creationId xmlns:a16="http://schemas.microsoft.com/office/drawing/2014/main" id="{C42526E0-B6AC-92DD-E766-3DEB84C062CB}"/>
              </a:ext>
            </a:extLst>
          </p:cNvPr>
          <p:cNvPicPr>
            <a:picLocks noChangeAspect="1"/>
          </p:cNvPicPr>
          <p:nvPr/>
        </p:nvPicPr>
        <p:blipFill>
          <a:blip r:embed="rId4"/>
          <a:stretch>
            <a:fillRect/>
          </a:stretch>
        </p:blipFill>
        <p:spPr>
          <a:xfrm>
            <a:off x="6614215" y="2590996"/>
            <a:ext cx="7213337" cy="5018471"/>
          </a:xfrm>
          <a:prstGeom prst="rect">
            <a:avLst/>
          </a:prstGeom>
        </p:spPr>
      </p:pic>
      <p:pic>
        <p:nvPicPr>
          <p:cNvPr id="11" name="Picture 10">
            <a:extLst>
              <a:ext uri="{FF2B5EF4-FFF2-40B4-BE49-F238E27FC236}">
                <a16:creationId xmlns:a16="http://schemas.microsoft.com/office/drawing/2014/main" id="{29B21DD6-B8CD-EF7B-FD57-A97367080B8C}"/>
              </a:ext>
            </a:extLst>
          </p:cNvPr>
          <p:cNvPicPr>
            <a:picLocks noChangeAspect="1"/>
          </p:cNvPicPr>
          <p:nvPr/>
        </p:nvPicPr>
        <p:blipFill>
          <a:blip r:embed="rId5"/>
          <a:stretch>
            <a:fillRect/>
          </a:stretch>
        </p:blipFill>
        <p:spPr>
          <a:xfrm>
            <a:off x="464728" y="4427244"/>
            <a:ext cx="14053312" cy="3021013"/>
          </a:xfrm>
          <a:prstGeom prst="rect">
            <a:avLst/>
          </a:prstGeom>
        </p:spPr>
      </p:pic>
    </p:spTree>
    <p:extLst>
      <p:ext uri="{BB962C8B-B14F-4D97-AF65-F5344CB8AC3E}">
        <p14:creationId xmlns:p14="http://schemas.microsoft.com/office/powerpoint/2010/main" val="20906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4502-86E1-E30B-E636-A6EB6381975F}"/>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FBEFEB3-FF75-89EC-8FFD-06ED9FB55BA0}"/>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4BB870A-DE2B-3176-275E-B78D2F521ED5}"/>
              </a:ext>
            </a:extLst>
          </p:cNvPr>
          <p:cNvPicPr>
            <a:picLocks noChangeAspect="1"/>
          </p:cNvPicPr>
          <p:nvPr/>
        </p:nvPicPr>
        <p:blipFill>
          <a:blip r:embed="rId2"/>
          <a:stretch>
            <a:fillRect/>
          </a:stretch>
        </p:blipFill>
        <p:spPr>
          <a:xfrm>
            <a:off x="531484" y="-350577"/>
            <a:ext cx="12883408" cy="8196454"/>
          </a:xfrm>
          <a:prstGeom prst="rect">
            <a:avLst/>
          </a:prstGeom>
        </p:spPr>
      </p:pic>
      <p:sp>
        <p:nvSpPr>
          <p:cNvPr id="6" name="Oval 5">
            <a:extLst>
              <a:ext uri="{FF2B5EF4-FFF2-40B4-BE49-F238E27FC236}">
                <a16:creationId xmlns:a16="http://schemas.microsoft.com/office/drawing/2014/main" id="{860B1B66-544E-DFB8-270C-E64079AE69FE}"/>
              </a:ext>
            </a:extLst>
          </p:cNvPr>
          <p:cNvSpPr/>
          <p:nvPr/>
        </p:nvSpPr>
        <p:spPr>
          <a:xfrm>
            <a:off x="755006" y="3436503"/>
            <a:ext cx="12883408"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7" name="Oval 6">
            <a:extLst>
              <a:ext uri="{FF2B5EF4-FFF2-40B4-BE49-F238E27FC236}">
                <a16:creationId xmlns:a16="http://schemas.microsoft.com/office/drawing/2014/main" id="{15216EEE-E88A-E8A5-9409-EF0C0DC13EAB}"/>
              </a:ext>
            </a:extLst>
          </p:cNvPr>
          <p:cNvSpPr/>
          <p:nvPr/>
        </p:nvSpPr>
        <p:spPr>
          <a:xfrm>
            <a:off x="9148343" y="4678420"/>
            <a:ext cx="4713593"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8" name="Oval 7">
            <a:extLst>
              <a:ext uri="{FF2B5EF4-FFF2-40B4-BE49-F238E27FC236}">
                <a16:creationId xmlns:a16="http://schemas.microsoft.com/office/drawing/2014/main" id="{C30FA0DA-4540-067F-BA87-5C881B8F49A2}"/>
              </a:ext>
            </a:extLst>
          </p:cNvPr>
          <p:cNvSpPr/>
          <p:nvPr/>
        </p:nvSpPr>
        <p:spPr>
          <a:xfrm>
            <a:off x="768465" y="2071321"/>
            <a:ext cx="1717648"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6547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F050-82BB-ED9B-2051-7AA7872A5253}"/>
              </a:ext>
            </a:extLst>
          </p:cNvPr>
          <p:cNvSpPr>
            <a:spLocks noGrp="1"/>
          </p:cNvSpPr>
          <p:nvPr>
            <p:ph type="title"/>
          </p:nvPr>
        </p:nvSpPr>
        <p:spPr>
          <a:xfrm>
            <a:off x="1571511" y="329570"/>
            <a:ext cx="12290425" cy="842077"/>
          </a:xfrm>
        </p:spPr>
        <p:txBody>
          <a:bodyPr/>
          <a:lstStyle/>
          <a:p>
            <a:r>
              <a:rPr lang="nb-NO" dirty="0"/>
              <a:t>ENISA Design</a:t>
            </a:r>
          </a:p>
        </p:txBody>
      </p:sp>
      <p:sp>
        <p:nvSpPr>
          <p:cNvPr id="3" name="Content Placeholder 2">
            <a:extLst>
              <a:ext uri="{FF2B5EF4-FFF2-40B4-BE49-F238E27FC236}">
                <a16:creationId xmlns:a16="http://schemas.microsoft.com/office/drawing/2014/main" id="{5E3E0A06-655F-4526-8FF9-562A8851F202}"/>
              </a:ext>
            </a:extLst>
          </p:cNvPr>
          <p:cNvSpPr>
            <a:spLocks noGrp="1"/>
          </p:cNvSpPr>
          <p:nvPr>
            <p:ph idx="1"/>
          </p:nvPr>
        </p:nvSpPr>
        <p:spPr/>
        <p:txBody>
          <a:bodyPr/>
          <a:lstStyle/>
          <a:p>
            <a:r>
              <a:rPr lang="nb-NO" dirty="0"/>
              <a:t>Pre-Post</a:t>
            </a:r>
          </a:p>
          <a:p>
            <a:r>
              <a:rPr lang="nb-NO" dirty="0"/>
              <a:t>Nessuna </a:t>
            </a:r>
            <a:r>
              <a:rPr lang="nb-NO" dirty="0"/>
              <a:t>indicazione </a:t>
            </a:r>
            <a:r>
              <a:rPr lang="nb-NO" dirty="0" err="1"/>
              <a:t>dell'entità </a:t>
            </a:r>
            <a:r>
              <a:rPr lang="nb-NO" dirty="0" err="1"/>
              <a:t>dell'effetto</a:t>
            </a:r>
          </a:p>
          <a:p>
            <a:r>
              <a:rPr lang="nb-NO" dirty="0"/>
              <a:t>Non </a:t>
            </a:r>
            <a:r>
              <a:rPr lang="nb-NO" dirty="0"/>
              <a:t>sono stati forniti </a:t>
            </a:r>
            <a:r>
              <a:rPr lang="nb-NO" dirty="0" err="1"/>
              <a:t>aspetti </a:t>
            </a:r>
            <a:r>
              <a:rPr lang="nb-NO" dirty="0" err="1"/>
              <a:t>metodologici </a:t>
            </a:r>
            <a:r>
              <a:rPr lang="nb-NO" dirty="0"/>
              <a:t>(</a:t>
            </a:r>
            <a:r>
              <a:rPr lang="nb-NO" dirty="0" err="1"/>
              <a:t>affidabilità</a:t>
            </a:r>
            <a:r>
              <a:rPr lang="nb-NO" dirty="0"/>
              <a:t>, </a:t>
            </a:r>
            <a:r>
              <a:rPr lang="nb-NO" dirty="0" err="1"/>
              <a:t>validità</a:t>
            </a:r>
            <a:r>
              <a:rPr lang="nb-NO" dirty="0"/>
              <a:t>)</a:t>
            </a:r>
          </a:p>
          <a:p>
            <a:r>
              <a:rPr lang="nb-NO" dirty="0"/>
              <a:t>Nessuna </a:t>
            </a:r>
            <a:r>
              <a:rPr lang="nb-NO" dirty="0"/>
              <a:t>variabile </a:t>
            </a:r>
            <a:r>
              <a:rPr lang="nb-NO" dirty="0" err="1"/>
              <a:t>categoriale </a:t>
            </a:r>
            <a:r>
              <a:rPr lang="nb-NO" dirty="0" err="1"/>
              <a:t>riportata </a:t>
            </a:r>
            <a:r>
              <a:rPr lang="nb-NO" dirty="0"/>
              <a:t>(</a:t>
            </a:r>
            <a:r>
              <a:rPr lang="nb-NO" dirty="0" err="1"/>
              <a:t>genere</a:t>
            </a:r>
            <a:r>
              <a:rPr lang="nb-NO" dirty="0"/>
              <a:t>, </a:t>
            </a:r>
            <a:r>
              <a:rPr lang="nb-NO" dirty="0" err="1"/>
              <a:t>cultura</a:t>
            </a:r>
            <a:r>
              <a:rPr lang="nb-NO" dirty="0"/>
              <a:t>)</a:t>
            </a:r>
          </a:p>
          <a:p>
            <a:r>
              <a:rPr lang="nb-NO" dirty="0"/>
              <a:t>L'intervento era corretto?</a:t>
            </a:r>
          </a:p>
        </p:txBody>
      </p:sp>
    </p:spTree>
    <p:extLst>
      <p:ext uri="{BB962C8B-B14F-4D97-AF65-F5344CB8AC3E}">
        <p14:creationId xmlns:p14="http://schemas.microsoft.com/office/powerpoint/2010/main" val="4134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F22B-F81F-0397-DF8D-1B109200A1C1}"/>
              </a:ext>
            </a:extLst>
          </p:cNvPr>
          <p:cNvSpPr>
            <a:spLocks noGrp="1"/>
          </p:cNvSpPr>
          <p:nvPr>
            <p:ph type="title"/>
          </p:nvPr>
        </p:nvSpPr>
        <p:spPr/>
        <p:txBody>
          <a:bodyPr/>
          <a:lstStyle/>
          <a:p>
            <a:r>
              <a:rPr lang="nb-NO" dirty="0"/>
              <a:t>Nuovi «modelli» educativi</a:t>
            </a:r>
            <a:endParaRPr lang="en-GB" dirty="0"/>
          </a:p>
        </p:txBody>
      </p:sp>
      <p:sp>
        <p:nvSpPr>
          <p:cNvPr id="3" name="Content Placeholder 2">
            <a:extLst>
              <a:ext uri="{FF2B5EF4-FFF2-40B4-BE49-F238E27FC236}">
                <a16:creationId xmlns:a16="http://schemas.microsoft.com/office/drawing/2014/main" id="{17075EB8-89B9-B0E5-1755-F2CA45745E89}"/>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07EEEDE7-7971-7F59-D0BB-22CF3BFF878B}"/>
              </a:ext>
            </a:extLst>
          </p:cNvPr>
          <p:cNvPicPr>
            <a:picLocks noChangeAspect="1"/>
          </p:cNvPicPr>
          <p:nvPr/>
        </p:nvPicPr>
        <p:blipFill>
          <a:blip r:embed="rId3"/>
          <a:stretch>
            <a:fillRect/>
          </a:stretch>
        </p:blipFill>
        <p:spPr>
          <a:xfrm>
            <a:off x="187101" y="1171647"/>
            <a:ext cx="9271024" cy="5430007"/>
          </a:xfrm>
          <a:prstGeom prst="rect">
            <a:avLst/>
          </a:prstGeom>
        </p:spPr>
      </p:pic>
      <p:pic>
        <p:nvPicPr>
          <p:cNvPr id="7" name="Picture 6">
            <a:extLst>
              <a:ext uri="{FF2B5EF4-FFF2-40B4-BE49-F238E27FC236}">
                <a16:creationId xmlns:a16="http://schemas.microsoft.com/office/drawing/2014/main" id="{AE1EB644-4482-CB2D-07BC-CB7D429C91BF}"/>
              </a:ext>
            </a:extLst>
          </p:cNvPr>
          <p:cNvPicPr>
            <a:picLocks noChangeAspect="1"/>
          </p:cNvPicPr>
          <p:nvPr/>
        </p:nvPicPr>
        <p:blipFill>
          <a:blip r:embed="rId4"/>
          <a:stretch>
            <a:fillRect/>
          </a:stretch>
        </p:blipFill>
        <p:spPr>
          <a:xfrm>
            <a:off x="2883569" y="2036586"/>
            <a:ext cx="8619422" cy="5407145"/>
          </a:xfrm>
          <a:prstGeom prst="rect">
            <a:avLst/>
          </a:prstGeom>
        </p:spPr>
      </p:pic>
    </p:spTree>
    <p:extLst>
      <p:ext uri="{BB962C8B-B14F-4D97-AF65-F5344CB8AC3E}">
        <p14:creationId xmlns:p14="http://schemas.microsoft.com/office/powerpoint/2010/main" val="3457576529"/>
      </p:ext>
    </p:extLst>
  </p:cSld>
  <p:clrMapOvr>
    <a:masterClrMapping/>
  </p:clrMapOvr>
</p:sld>
</file>

<file path=ppt/slides/slide1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966826-57A0-C0C0-738E-E23254504421}"/>
              </a:ext>
            </a:extLst>
          </p:cNvPr>
          <p:cNvPicPr>
            <a:picLocks noChangeAspect="1"/>
          </p:cNvPicPr>
          <p:nvPr/>
        </p:nvPicPr>
        <p:blipFill>
          <a:blip r:embed="rId2"/>
          <a:stretch>
            <a:fillRect/>
          </a:stretch>
        </p:blipFill>
        <p:spPr>
          <a:xfrm>
            <a:off x="201329" y="0"/>
            <a:ext cx="8619422" cy="5407145"/>
          </a:xfrm>
          <a:prstGeom prst="rect">
            <a:avLst/>
          </a:prstGeom>
        </p:spPr>
      </p:pic>
      <p:sp>
        <p:nvSpPr>
          <p:cNvPr id="2" name="Title 1">
            <a:extLst>
              <a:ext uri="{FF2B5EF4-FFF2-40B4-BE49-F238E27FC236}">
                <a16:creationId xmlns:a16="http://schemas.microsoft.com/office/drawing/2014/main" id="{C681F4D3-0CDD-D746-F873-B0F041AECA0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79FE34-D28E-A2D5-98DE-22E3FFC66D4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4C02215-65E0-07F4-487E-932E6DCF4D8B}"/>
              </a:ext>
            </a:extLst>
          </p:cNvPr>
          <p:cNvPicPr>
            <a:picLocks noChangeAspect="1"/>
          </p:cNvPicPr>
          <p:nvPr/>
        </p:nvPicPr>
        <p:blipFill>
          <a:blip r:embed="rId3"/>
          <a:stretch>
            <a:fillRect/>
          </a:stretch>
        </p:blipFill>
        <p:spPr>
          <a:xfrm>
            <a:off x="5173924" y="450974"/>
            <a:ext cx="8688012" cy="7327652"/>
          </a:xfrm>
          <a:prstGeom prst="rect">
            <a:avLst/>
          </a:prstGeom>
        </p:spPr>
      </p:pic>
    </p:spTree>
    <p:extLst>
      <p:ext uri="{BB962C8B-B14F-4D97-AF65-F5344CB8AC3E}">
        <p14:creationId xmlns:p14="http://schemas.microsoft.com/office/powerpoint/2010/main" val="34981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A8E7-BB97-8F3A-BB89-0A018BE440EE}"/>
              </a:ext>
            </a:extLst>
          </p:cNvPr>
          <p:cNvSpPr>
            <a:spLocks noGrp="1"/>
          </p:cNvSpPr>
          <p:nvPr>
            <p:ph type="title"/>
          </p:nvPr>
        </p:nvSpPr>
        <p:spPr/>
        <p:txBody>
          <a:bodyPr/>
          <a:lstStyle/>
          <a:p>
            <a:r>
              <a:rPr lang="nb-NO" dirty="0"/>
              <a:t>Analizziamo</a:t>
            </a:r>
            <a:endParaRPr lang="en-GB" dirty="0"/>
          </a:p>
        </p:txBody>
      </p:sp>
      <p:sp>
        <p:nvSpPr>
          <p:cNvPr id="3" name="Content Placeholder 2">
            <a:extLst>
              <a:ext uri="{FF2B5EF4-FFF2-40B4-BE49-F238E27FC236}">
                <a16:creationId xmlns:a16="http://schemas.microsoft.com/office/drawing/2014/main" id="{34510FD3-3FE8-6B33-24EB-87ECAD8A2648}"/>
              </a:ext>
            </a:extLst>
          </p:cNvPr>
          <p:cNvSpPr>
            <a:spLocks noGrp="1"/>
          </p:cNvSpPr>
          <p:nvPr>
            <p:ph idx="1"/>
          </p:nvPr>
        </p:nvSpPr>
        <p:spPr>
          <a:xfrm>
            <a:off x="1571512" y="1510237"/>
            <a:ext cx="4497395" cy="6195263"/>
          </a:xfrm>
        </p:spPr>
        <p:txBody>
          <a:bodyPr>
            <a:normAutofit fontScale="77500" lnSpcReduction="20000"/>
          </a:bodyPr>
          <a:lstStyle/>
          <a:p>
            <a:r>
              <a:rPr lang="en-GB" dirty="0"/>
              <a:t>(1) </a:t>
            </a:r>
            <a:r>
              <a:rPr lang="en-GB" b="1" dirty="0"/>
              <a:t>strutture</a:t>
            </a:r>
            <a:r>
              <a:rPr lang="en-GB" dirty="0"/>
              <a:t> di apprendimento adeguate </a:t>
            </a:r>
            <a:r>
              <a:rPr lang="en-GB" dirty="0"/>
              <a:t>o quadri educativi</a:t>
            </a:r>
          </a:p>
          <a:p>
            <a:r>
              <a:rPr lang="en-GB" dirty="0"/>
              <a:t>(2) il supporto </a:t>
            </a:r>
            <a:r>
              <a:rPr lang="en-GB" b="1" dirty="0"/>
              <a:t>alle diverse esigenze di apprendimento</a:t>
            </a:r>
          </a:p>
          <a:p>
            <a:r>
              <a:rPr lang="en-GB" dirty="0"/>
              <a:t>(3) ChatGPT dovrebbe essere integrato attivamente in diverse modalità di apprendimento per migliorare l'apprendimento degli studenti, in particolare </a:t>
            </a:r>
            <a:r>
              <a:rPr lang="en-GB" b="1" dirty="0"/>
              <a:t>nell'apprendimento basato sui problemi</a:t>
            </a:r>
          </a:p>
          <a:p>
            <a:r>
              <a:rPr lang="en-GB" dirty="0"/>
              <a:t>(4) </a:t>
            </a:r>
            <a:r>
              <a:rPr lang="en-GB" b="1" dirty="0"/>
              <a:t>uso continuo </a:t>
            </a:r>
            <a:r>
              <a:rPr lang="en-GB" dirty="0"/>
              <a:t>di ChatGPT per una durata di 4-8 settimane </a:t>
            </a:r>
          </a:p>
          <a:p>
            <a:r>
              <a:rPr lang="en-GB" dirty="0"/>
              <a:t>(5) ChatGPT dovrebbe essere integrato in modo flessibile nell'insegnamento come tutor intelligente, partner di apprendimento e strumento educativo. </a:t>
            </a:r>
          </a:p>
        </p:txBody>
      </p:sp>
      <p:pic>
        <p:nvPicPr>
          <p:cNvPr id="4" name="Picture 2" descr="Why It May Be Time to Dump Bloom's Taxonomy – TCEA TechNotes Blog">
            <a:extLst>
              <a:ext uri="{FF2B5EF4-FFF2-40B4-BE49-F238E27FC236}">
                <a16:creationId xmlns:a16="http://schemas.microsoft.com/office/drawing/2014/main" id="{BC9B023E-DE2A-C805-E2F3-F47706FC8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378" y="1698836"/>
            <a:ext cx="7227145" cy="406527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50902B7A-CF25-9346-53CA-7A9A03AE2691}"/>
              </a:ext>
            </a:extLst>
          </p:cNvPr>
          <p:cNvSpPr/>
          <p:nvPr/>
        </p:nvSpPr>
        <p:spPr>
          <a:xfrm>
            <a:off x="7572588" y="6055360"/>
            <a:ext cx="4131733" cy="1365659"/>
          </a:xfrm>
          <a:prstGeom prst="ellipse">
            <a:avLst/>
          </a:prstGeom>
          <a:solidFill>
            <a:srgbClr val="FC0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2160" dirty="0">
                <a:solidFill>
                  <a:prstClr val="white"/>
                </a:solidFill>
                <a:latin typeface="Calibri" panose="020F0502020204030204"/>
              </a:rPr>
              <a:t>ME!</a:t>
            </a:r>
            <a:endParaRPr lang="en-GB" sz="2160" dirty="0">
              <a:solidFill>
                <a:prstClr val="white"/>
              </a:solidFill>
              <a:latin typeface="Calibri" panose="020F0502020204030204"/>
            </a:endParaRPr>
          </a:p>
        </p:txBody>
      </p:sp>
      <p:cxnSp>
        <p:nvCxnSpPr>
          <p:cNvPr id="7" name="Straight Arrow Connector 6">
            <a:extLst>
              <a:ext uri="{FF2B5EF4-FFF2-40B4-BE49-F238E27FC236}">
                <a16:creationId xmlns:a16="http://schemas.microsoft.com/office/drawing/2014/main" id="{012942DF-8342-48BA-2AB9-868A93738A5D}"/>
              </a:ext>
            </a:extLst>
          </p:cNvPr>
          <p:cNvCxnSpPr>
            <a:stCxn id="5" idx="2"/>
          </p:cNvCxnSpPr>
          <p:nvPr/>
        </p:nvCxnSpPr>
        <p:spPr>
          <a:xfrm flipH="1">
            <a:off x="5716693" y="6738190"/>
            <a:ext cx="1855894" cy="8051"/>
          </a:xfrm>
          <a:prstGeom prst="straightConnector1">
            <a:avLst/>
          </a:prstGeom>
          <a:ln w="57150">
            <a:solidFill>
              <a:srgbClr val="FC0CE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1AF5BC7-BEFC-DBCA-B07B-B58F704F5CDC}"/>
              </a:ext>
            </a:extLst>
          </p:cNvPr>
          <p:cNvCxnSpPr>
            <a:cxnSpLocks/>
          </p:cNvCxnSpPr>
          <p:nvPr/>
        </p:nvCxnSpPr>
        <p:spPr>
          <a:xfrm flipH="1" flipV="1">
            <a:off x="5256107" y="4607868"/>
            <a:ext cx="2316480" cy="2111497"/>
          </a:xfrm>
          <a:prstGeom prst="straightConnector1">
            <a:avLst/>
          </a:prstGeom>
          <a:ln w="57150">
            <a:solidFill>
              <a:srgbClr val="FC0CE5"/>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Metacognition: Defining Its Facets and Levels of Functioning in Relation to  Self-Regulation and Co-regulation: European Psychologist: Vol 13, No 4">
            <a:extLst>
              <a:ext uri="{FF2B5EF4-FFF2-40B4-BE49-F238E27FC236}">
                <a16:creationId xmlns:a16="http://schemas.microsoft.com/office/drawing/2014/main" id="{4A313132-BD8A-3CBA-3ECA-DFD365F80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558" y="412790"/>
            <a:ext cx="6190325" cy="721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4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BFE5-2A2D-DED5-F45C-9841AE98BF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77CE791-F29D-B0BD-C8DB-F2CF82EE2AF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E57E6B6-88A5-E8D1-4076-4E0F14A07C09}"/>
              </a:ext>
            </a:extLst>
          </p:cNvPr>
          <p:cNvPicPr>
            <a:picLocks noChangeAspect="1"/>
          </p:cNvPicPr>
          <p:nvPr/>
        </p:nvPicPr>
        <p:blipFill>
          <a:blip r:embed="rId2"/>
          <a:stretch>
            <a:fillRect/>
          </a:stretch>
        </p:blipFill>
        <p:spPr>
          <a:xfrm>
            <a:off x="108338" y="0"/>
            <a:ext cx="9591108" cy="4103942"/>
          </a:xfrm>
          <a:prstGeom prst="rect">
            <a:avLst/>
          </a:prstGeom>
        </p:spPr>
      </p:pic>
      <p:pic>
        <p:nvPicPr>
          <p:cNvPr id="7" name="Picture 6">
            <a:extLst>
              <a:ext uri="{FF2B5EF4-FFF2-40B4-BE49-F238E27FC236}">
                <a16:creationId xmlns:a16="http://schemas.microsoft.com/office/drawing/2014/main" id="{AE54D392-F724-1C6C-6805-514A95A12100}"/>
              </a:ext>
            </a:extLst>
          </p:cNvPr>
          <p:cNvPicPr>
            <a:picLocks noChangeAspect="1"/>
          </p:cNvPicPr>
          <p:nvPr/>
        </p:nvPicPr>
        <p:blipFill>
          <a:blip r:embed="rId3"/>
          <a:stretch>
            <a:fillRect/>
          </a:stretch>
        </p:blipFill>
        <p:spPr>
          <a:xfrm>
            <a:off x="3517310" y="0"/>
            <a:ext cx="7595780" cy="8229600"/>
          </a:xfrm>
          <a:prstGeom prst="rect">
            <a:avLst/>
          </a:prstGeom>
        </p:spPr>
      </p:pic>
      <p:pic>
        <p:nvPicPr>
          <p:cNvPr id="9" name="Picture 8">
            <a:extLst>
              <a:ext uri="{FF2B5EF4-FFF2-40B4-BE49-F238E27FC236}">
                <a16:creationId xmlns:a16="http://schemas.microsoft.com/office/drawing/2014/main" id="{52A1E5B2-2A2E-2A78-8550-4AC3ECD6A480}"/>
              </a:ext>
            </a:extLst>
          </p:cNvPr>
          <p:cNvPicPr>
            <a:picLocks noChangeAspect="1"/>
          </p:cNvPicPr>
          <p:nvPr/>
        </p:nvPicPr>
        <p:blipFill>
          <a:blip r:embed="rId4"/>
          <a:stretch>
            <a:fillRect/>
          </a:stretch>
        </p:blipFill>
        <p:spPr>
          <a:xfrm>
            <a:off x="3022636" y="1319775"/>
            <a:ext cx="8585128" cy="5590050"/>
          </a:xfrm>
          <a:prstGeom prst="rect">
            <a:avLst/>
          </a:prstGeom>
        </p:spPr>
      </p:pic>
      <p:pic>
        <p:nvPicPr>
          <p:cNvPr id="11" name="Picture 10">
            <a:extLst>
              <a:ext uri="{FF2B5EF4-FFF2-40B4-BE49-F238E27FC236}">
                <a16:creationId xmlns:a16="http://schemas.microsoft.com/office/drawing/2014/main" id="{6FFE6591-E7B2-732A-F1C1-39368FF152EF}"/>
              </a:ext>
            </a:extLst>
          </p:cNvPr>
          <p:cNvPicPr>
            <a:picLocks noChangeAspect="1"/>
          </p:cNvPicPr>
          <p:nvPr/>
        </p:nvPicPr>
        <p:blipFill>
          <a:blip r:embed="rId5"/>
          <a:stretch>
            <a:fillRect/>
          </a:stretch>
        </p:blipFill>
        <p:spPr>
          <a:xfrm>
            <a:off x="3011205" y="456690"/>
            <a:ext cx="8607991" cy="7316221"/>
          </a:xfrm>
          <a:prstGeom prst="rect">
            <a:avLst/>
          </a:prstGeom>
        </p:spPr>
      </p:pic>
      <p:pic>
        <p:nvPicPr>
          <p:cNvPr id="13" name="Picture 12">
            <a:extLst>
              <a:ext uri="{FF2B5EF4-FFF2-40B4-BE49-F238E27FC236}">
                <a16:creationId xmlns:a16="http://schemas.microsoft.com/office/drawing/2014/main" id="{69955A0E-FB9F-79D9-A468-1FFD55CF86AE}"/>
              </a:ext>
            </a:extLst>
          </p:cNvPr>
          <p:cNvPicPr>
            <a:picLocks noChangeAspect="1"/>
          </p:cNvPicPr>
          <p:nvPr/>
        </p:nvPicPr>
        <p:blipFill>
          <a:blip r:embed="rId6"/>
          <a:stretch>
            <a:fillRect/>
          </a:stretch>
        </p:blipFill>
        <p:spPr>
          <a:xfrm>
            <a:off x="1674194" y="1082369"/>
            <a:ext cx="14523456" cy="4912151"/>
          </a:xfrm>
          <a:prstGeom prst="rect">
            <a:avLst/>
          </a:prstGeom>
        </p:spPr>
      </p:pic>
      <p:sp>
        <p:nvSpPr>
          <p:cNvPr id="14" name="Oval 13">
            <a:extLst>
              <a:ext uri="{FF2B5EF4-FFF2-40B4-BE49-F238E27FC236}">
                <a16:creationId xmlns:a16="http://schemas.microsoft.com/office/drawing/2014/main" id="{24DB30AC-DB34-5126-B98E-971A4C095A27}"/>
              </a:ext>
            </a:extLst>
          </p:cNvPr>
          <p:cNvSpPr/>
          <p:nvPr/>
        </p:nvSpPr>
        <p:spPr>
          <a:xfrm>
            <a:off x="1174953" y="3744614"/>
            <a:ext cx="15022698" cy="19449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258711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DA79-1EB9-7D1C-A665-9F3B7DB545C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E80E3047-2C68-B772-8B36-0B96190F108A}"/>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n-US" altLang="nb-NO"/>
              <a:t>Definizioni</a:t>
            </a:r>
          </a:p>
        </p:txBody>
      </p:sp>
      <p:pic>
        <p:nvPicPr>
          <p:cNvPr id="3" name="Picture 2">
            <a:extLst>
              <a:ext uri="{FF2B5EF4-FFF2-40B4-BE49-F238E27FC236}">
                <a16:creationId xmlns:a16="http://schemas.microsoft.com/office/drawing/2014/main" id="{252AA283-BD7A-6AAE-973A-544A110CAC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FA82C7D6-7513-87F2-4CF6-8A0E767B3B9F}"/>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n-US" altLang="nb-NO" i="1" dirty="0"/>
              <a:t>riflettere sul pensiero</a:t>
            </a:r>
          </a:p>
          <a:p>
            <a:pPr eaLnBrk="1" hangingPunct="1">
              <a:defRPr/>
            </a:pPr>
            <a:r>
              <a:rPr lang="en-US" altLang="nb-NO" dirty="0"/>
              <a:t>Consapevolezza delle proprie conoscenze</a:t>
            </a:r>
          </a:p>
          <a:p>
            <a:pPr eaLnBrk="1" hangingPunct="1">
              <a:defRPr/>
            </a:pPr>
            <a:endParaRPr lang="en-US" altLang="nb-NO" dirty="0"/>
          </a:p>
          <a:p>
            <a:pPr eaLnBrk="1" hangingPunct="1">
              <a:defRPr/>
            </a:pPr>
            <a:r>
              <a:rPr lang="en-US" altLang="nb-NO" dirty="0"/>
              <a:t>Conoscenza della regolazione della propria conoscenza e cognizione: auto-monitoraggio dei livelli di comprensione e previsione del proprio rendimento in un determinato compito.</a:t>
            </a:r>
          </a:p>
          <a:p>
            <a:pPr eaLnBrk="1" hangingPunct="1">
              <a:defRPr/>
            </a:pPr>
            <a:r>
              <a:rPr lang="en-US" altLang="nb-NO" i="1" dirty="0"/>
              <a:t>Autoregolazione</a:t>
            </a:r>
            <a:r>
              <a:rPr lang="en-US" altLang="nb-NO" dirty="0"/>
              <a:t>: gli studenti monitorano la propria comprensione e valutano le proprie capacità senza l'aiuto dell'insegnante.</a:t>
            </a:r>
          </a:p>
        </p:txBody>
      </p:sp>
    </p:spTree>
    <p:extLst>
      <p:ext uri="{BB962C8B-B14F-4D97-AF65-F5344CB8AC3E}">
        <p14:creationId xmlns:p14="http://schemas.microsoft.com/office/powerpoint/2010/main" val="100479730"/>
      </p:ext>
    </p:extLst>
  </p:cSld>
  <p:clrMapOvr>
    <a:masterClrMapping/>
  </p:clrMapOvr>
</p:sld>
</file>

<file path=ppt/slides/slide1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8072-D851-151B-3F19-68C84F05DC3A}"/>
              </a:ext>
            </a:extLst>
          </p:cNvPr>
          <p:cNvSpPr>
            <a:spLocks noGrp="1"/>
          </p:cNvSpPr>
          <p:nvPr>
            <p:ph type="title"/>
          </p:nvPr>
        </p:nvSpPr>
        <p:spPr/>
        <p:txBody>
          <a:bodyPr/>
          <a:lstStyle/>
          <a:p>
            <a:r>
              <a:rPr lang="nb-NO" dirty="0"/>
              <a:t>Lo studio NATURE (2025)</a:t>
            </a:r>
            <a:endParaRPr lang="en-GB" dirty="0"/>
          </a:p>
        </p:txBody>
      </p:sp>
      <p:sp>
        <p:nvSpPr>
          <p:cNvPr id="3" name="Content Placeholder 2">
            <a:extLst>
              <a:ext uri="{FF2B5EF4-FFF2-40B4-BE49-F238E27FC236}">
                <a16:creationId xmlns:a16="http://schemas.microsoft.com/office/drawing/2014/main" id="{3158398D-268D-8166-0BD8-9ADC3A7FE6D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72C8220-EA2B-01C1-18A1-652825F8A2F0}"/>
              </a:ext>
            </a:extLst>
          </p:cNvPr>
          <p:cNvPicPr>
            <a:picLocks noChangeAspect="1"/>
          </p:cNvPicPr>
          <p:nvPr/>
        </p:nvPicPr>
        <p:blipFill>
          <a:blip r:embed="rId3"/>
          <a:stretch>
            <a:fillRect/>
          </a:stretch>
        </p:blipFill>
        <p:spPr>
          <a:xfrm>
            <a:off x="1571511" y="1155195"/>
            <a:ext cx="11568774" cy="6550304"/>
          </a:xfrm>
          <a:prstGeom prst="rect">
            <a:avLst/>
          </a:prstGeom>
        </p:spPr>
      </p:pic>
    </p:spTree>
    <p:extLst>
      <p:ext uri="{BB962C8B-B14F-4D97-AF65-F5344CB8AC3E}">
        <p14:creationId xmlns:p14="http://schemas.microsoft.com/office/powerpoint/2010/main" val="4045540821"/>
      </p:ext>
    </p:extLst>
  </p:cSld>
  <p:clrMapOvr>
    <a:masterClrMapping/>
  </p:clrMapOvr>
</p:sld>
</file>

<file path=ppt/slides/slide1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5C04-0D4F-1AF2-2B43-BCC8A3F9E55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458F8F-303B-467E-D6A8-5B340B7AA5BB}"/>
              </a:ext>
            </a:extLst>
          </p:cNvPr>
          <p:cNvSpPr>
            <a:spLocks noGrp="1"/>
          </p:cNvSpPr>
          <p:nvPr>
            <p:ph idx="1"/>
          </p:nvPr>
        </p:nvSpPr>
        <p:spPr/>
        <p:txBody>
          <a:bodyPr>
            <a:normAutofit fontScale="92500" lnSpcReduction="10000"/>
          </a:bodyPr>
          <a:lstStyle/>
          <a:p>
            <a:r>
              <a:rPr lang="en-GB" i="1" dirty="0"/>
              <a:t>Questo studio si concentra sulla determinazione del </a:t>
            </a:r>
            <a:r>
              <a:rPr lang="en-GB" b="1" i="1" dirty="0"/>
              <a:t>costo cognitivo dell'utilizzo di un LLM </a:t>
            </a:r>
            <a:r>
              <a:rPr lang="en-GB" i="1" dirty="0"/>
              <a:t>nel contesto educativo della scrittura di un saggio</a:t>
            </a:r>
            <a:r>
              <a:rPr lang="en-GB" dirty="0"/>
              <a:t>.</a:t>
            </a:r>
          </a:p>
          <a:p>
            <a:r>
              <a:rPr lang="en-GB" b="1" i="1" dirty="0"/>
              <a:t>Gruppo LLM, gruppo Motore di ricerca e gruppo Solo cervello</a:t>
            </a:r>
          </a:p>
          <a:p>
            <a:r>
              <a:rPr lang="en-GB" b="1" i="1" dirty="0"/>
              <a:t>54 partecipanti alle sessioni 1, 2 e 3, di cui 18 hanno completato la sessione 4.</a:t>
            </a:r>
          </a:p>
          <a:p>
            <a:r>
              <a:rPr lang="en-GB" b="1" i="1" dirty="0"/>
              <a:t>La connettività cerebrale è diminuita sistematicamente con l'aumentare del supporto esterno: il gruppo Solo cervello ha mostrato le reti più forti e più estese, il gruppo Motore di ricerca ha mostrato un coinvolgimento intermedio e l'assistenza LLM ha suscitato il collegamento complessivo più debole.</a:t>
            </a:r>
          </a:p>
          <a:p>
            <a:r>
              <a:rPr lang="en-GB" i="1" dirty="0"/>
              <a:t>Nella sessione 4, i partecipanti LLM-to-Brain hanno mostrato una connettività neurale più debole e un coinvolgimento insufficiente delle reti alfa e beta; i partecipanti Brain-to-LLM hanno dimostrato un ricordo della memoria più elevato e un re-coinvolgimento dei </a:t>
            </a:r>
            <a:r>
              <a:rPr lang="en-GB" i="1" dirty="0"/>
              <a:t>nodi occipito-parietali e prefrontali </a:t>
            </a:r>
            <a:r>
              <a:rPr lang="en-GB" i="1" dirty="0"/>
              <a:t>diffusi</a:t>
            </a:r>
            <a:r>
              <a:rPr lang="en-GB" dirty="0"/>
              <a:t>. </a:t>
            </a:r>
          </a:p>
        </p:txBody>
      </p:sp>
      <p:pic>
        <p:nvPicPr>
          <p:cNvPr id="7" name="Picture 6">
            <a:extLst>
              <a:ext uri="{FF2B5EF4-FFF2-40B4-BE49-F238E27FC236}">
                <a16:creationId xmlns:a16="http://schemas.microsoft.com/office/drawing/2014/main" id="{3026D761-EBFB-40C3-08D9-F7FE7D2C22C7}"/>
              </a:ext>
            </a:extLst>
          </p:cNvPr>
          <p:cNvPicPr>
            <a:picLocks noChangeAspect="1"/>
          </p:cNvPicPr>
          <p:nvPr/>
        </p:nvPicPr>
        <p:blipFill>
          <a:blip r:embed="rId2"/>
          <a:stretch>
            <a:fillRect/>
          </a:stretch>
        </p:blipFill>
        <p:spPr>
          <a:xfrm>
            <a:off x="1693355" y="668174"/>
            <a:ext cx="11694522" cy="6893252"/>
          </a:xfrm>
          <a:prstGeom prst="rect">
            <a:avLst/>
          </a:prstGeom>
        </p:spPr>
      </p:pic>
    </p:spTree>
    <p:extLst>
      <p:ext uri="{BB962C8B-B14F-4D97-AF65-F5344CB8AC3E}">
        <p14:creationId xmlns:p14="http://schemas.microsoft.com/office/powerpoint/2010/main" val="6721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53B0-C34E-66A8-E023-107161115F4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AADA9FA-6958-80DF-5A2B-2D412276C2DD}"/>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34DEFBB6-C24F-7F51-1255-89EFA60FCD79}"/>
              </a:ext>
            </a:extLst>
          </p:cNvPr>
          <p:cNvPicPr>
            <a:picLocks noChangeAspect="1"/>
          </p:cNvPicPr>
          <p:nvPr/>
        </p:nvPicPr>
        <p:blipFill>
          <a:blip r:embed="rId2"/>
          <a:stretch>
            <a:fillRect/>
          </a:stretch>
        </p:blipFill>
        <p:spPr>
          <a:xfrm>
            <a:off x="1920475" y="0"/>
            <a:ext cx="10789451" cy="8229600"/>
          </a:xfrm>
          <a:prstGeom prst="rect">
            <a:avLst/>
          </a:prstGeom>
        </p:spPr>
      </p:pic>
      <p:sp>
        <p:nvSpPr>
          <p:cNvPr id="10" name="Oval 9">
            <a:extLst>
              <a:ext uri="{FF2B5EF4-FFF2-40B4-BE49-F238E27FC236}">
                <a16:creationId xmlns:a16="http://schemas.microsoft.com/office/drawing/2014/main" id="{F8573BCA-DEED-8B98-1387-39E6808482E1}"/>
              </a:ext>
            </a:extLst>
          </p:cNvPr>
          <p:cNvSpPr/>
          <p:nvPr/>
        </p:nvSpPr>
        <p:spPr>
          <a:xfrm>
            <a:off x="1920475" y="4632960"/>
            <a:ext cx="694033" cy="2411306"/>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pic>
        <p:nvPicPr>
          <p:cNvPr id="12" name="Picture 11">
            <a:extLst>
              <a:ext uri="{FF2B5EF4-FFF2-40B4-BE49-F238E27FC236}">
                <a16:creationId xmlns:a16="http://schemas.microsoft.com/office/drawing/2014/main" id="{0DEF4E9D-A67A-1533-976A-7C23800955C3}"/>
              </a:ext>
            </a:extLst>
          </p:cNvPr>
          <p:cNvPicPr>
            <a:picLocks noChangeAspect="1"/>
          </p:cNvPicPr>
          <p:nvPr/>
        </p:nvPicPr>
        <p:blipFill>
          <a:blip r:embed="rId3"/>
          <a:stretch>
            <a:fillRect/>
          </a:stretch>
        </p:blipFill>
        <p:spPr>
          <a:xfrm>
            <a:off x="4583093" y="0"/>
            <a:ext cx="7875523" cy="8229600"/>
          </a:xfrm>
          <a:prstGeom prst="rect">
            <a:avLst/>
          </a:prstGeom>
        </p:spPr>
      </p:pic>
      <p:sp>
        <p:nvSpPr>
          <p:cNvPr id="13" name="Oval 12">
            <a:extLst>
              <a:ext uri="{FF2B5EF4-FFF2-40B4-BE49-F238E27FC236}">
                <a16:creationId xmlns:a16="http://schemas.microsoft.com/office/drawing/2014/main" id="{CE77A1A3-4008-A760-38B6-B5D4CE08F089}"/>
              </a:ext>
            </a:extLst>
          </p:cNvPr>
          <p:cNvSpPr/>
          <p:nvPr/>
        </p:nvSpPr>
        <p:spPr>
          <a:xfrm>
            <a:off x="1920474" y="3711789"/>
            <a:ext cx="694033" cy="2587411"/>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pic>
        <p:nvPicPr>
          <p:cNvPr id="15" name="Picture 14">
            <a:extLst>
              <a:ext uri="{FF2B5EF4-FFF2-40B4-BE49-F238E27FC236}">
                <a16:creationId xmlns:a16="http://schemas.microsoft.com/office/drawing/2014/main" id="{3E279AD0-58C1-3010-6ED1-732AF020DE37}"/>
              </a:ext>
            </a:extLst>
          </p:cNvPr>
          <p:cNvPicPr>
            <a:picLocks noChangeAspect="1"/>
          </p:cNvPicPr>
          <p:nvPr/>
        </p:nvPicPr>
        <p:blipFill>
          <a:blip r:embed="rId4"/>
          <a:stretch>
            <a:fillRect/>
          </a:stretch>
        </p:blipFill>
        <p:spPr>
          <a:xfrm>
            <a:off x="4583093" y="-81280"/>
            <a:ext cx="8262474" cy="8229600"/>
          </a:xfrm>
          <a:prstGeom prst="rect">
            <a:avLst/>
          </a:prstGeom>
        </p:spPr>
      </p:pic>
      <p:sp>
        <p:nvSpPr>
          <p:cNvPr id="16" name="Oval 15">
            <a:extLst>
              <a:ext uri="{FF2B5EF4-FFF2-40B4-BE49-F238E27FC236}">
                <a16:creationId xmlns:a16="http://schemas.microsoft.com/office/drawing/2014/main" id="{D3A08001-45BB-4024-61E9-E14911D55310}"/>
              </a:ext>
            </a:extLst>
          </p:cNvPr>
          <p:cNvSpPr/>
          <p:nvPr/>
        </p:nvSpPr>
        <p:spPr>
          <a:xfrm>
            <a:off x="1920475" y="1067415"/>
            <a:ext cx="694033" cy="2411306"/>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Tree>
    <p:extLst>
      <p:ext uri="{BB962C8B-B14F-4D97-AF65-F5344CB8AC3E}">
        <p14:creationId xmlns:p14="http://schemas.microsoft.com/office/powerpoint/2010/main" val="12461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Lst>
  </p:timing>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F60BA7A-C516-44A3-9E0E-7DE64959C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96" y="1"/>
            <a:ext cx="7392868" cy="8103143"/>
          </a:xfrm>
          <a:prstGeom prst="rect">
            <a:avLst/>
          </a:prstGeom>
        </p:spPr>
      </p:pic>
      <p:sp>
        <p:nvSpPr>
          <p:cNvPr id="5" name="Textfeld 4">
            <a:extLst>
              <a:ext uri="{FF2B5EF4-FFF2-40B4-BE49-F238E27FC236}">
                <a16:creationId xmlns:a16="http://schemas.microsoft.com/office/drawing/2014/main" id="{007100FF-8F52-4228-BA7D-76344F91E1EF}"/>
              </a:ext>
            </a:extLst>
          </p:cNvPr>
          <p:cNvSpPr txBox="1"/>
          <p:nvPr/>
        </p:nvSpPr>
        <p:spPr>
          <a:xfrm>
            <a:off x="2160624" y="126461"/>
            <a:ext cx="3489417" cy="350865"/>
          </a:xfrm>
          <a:prstGeom prst="rect">
            <a:avLst/>
          </a:prstGeom>
          <a:noFill/>
        </p:spPr>
        <p:txBody>
          <a:bodyPr wrap="none" rtlCol="0">
            <a:spAutoFit/>
          </a:bodyPr>
          <a:lstStyle/>
          <a:p>
            <a:pPr defTabSz="1463004"/>
            <a:r>
              <a:rPr lang="de-DE" sz="1680" dirty="0">
                <a:solidFill>
                  <a:prstClr val="black"/>
                </a:solidFill>
                <a:latin typeface="Calibri" panose="020F0502020204030204"/>
              </a:rPr>
              <a:t>Riepilogo </a:t>
            </a:r>
            <a:r>
              <a:rPr lang="de-DE" sz="1680" dirty="0" err="1">
                <a:solidFill>
                  <a:prstClr val="black"/>
                </a:solidFill>
                <a:latin typeface="Calibri" panose="020F0502020204030204"/>
              </a:rPr>
              <a:t>di oltre</a:t>
            </a:r>
            <a:r>
              <a:rPr lang="de-DE" sz="1680" dirty="0">
                <a:solidFill>
                  <a:prstClr val="black"/>
                </a:solidFill>
                <a:latin typeface="Calibri" panose="020F0502020204030204"/>
              </a:rPr>
              <a:t> 95 </a:t>
            </a:r>
            <a:r>
              <a:rPr lang="de-DE" sz="1680" dirty="0" err="1">
                <a:solidFill>
                  <a:prstClr val="black"/>
                </a:solidFill>
                <a:latin typeface="Calibri" panose="020F0502020204030204"/>
              </a:rPr>
              <a:t>campagne </a:t>
            </a:r>
            <a:r>
              <a:rPr lang="de-DE" sz="1680" dirty="0" err="1">
                <a:solidFill>
                  <a:prstClr val="black"/>
                </a:solidFill>
                <a:latin typeface="Calibri" panose="020F0502020204030204"/>
              </a:rPr>
              <a:t>di phishing</a:t>
            </a:r>
            <a:endParaRPr lang="de-DE" sz="1680" dirty="0">
              <a:solidFill>
                <a:prstClr val="black"/>
              </a:solidFill>
              <a:latin typeface="Calibri" panose="020F0502020204030204"/>
            </a:endParaRPr>
          </a:p>
        </p:txBody>
      </p:sp>
      <p:sp>
        <p:nvSpPr>
          <p:cNvPr id="6" name="Ellipse 5">
            <a:extLst>
              <a:ext uri="{FF2B5EF4-FFF2-40B4-BE49-F238E27FC236}">
                <a16:creationId xmlns:a16="http://schemas.microsoft.com/office/drawing/2014/main" id="{857B123A-8761-46CF-9384-5051AFA31A1B}"/>
              </a:ext>
            </a:extLst>
          </p:cNvPr>
          <p:cNvSpPr/>
          <p:nvPr/>
        </p:nvSpPr>
        <p:spPr>
          <a:xfrm>
            <a:off x="1085970" y="7794084"/>
            <a:ext cx="294116" cy="3090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de-DE" sz="1680">
              <a:solidFill>
                <a:prstClr val="white"/>
              </a:solidFill>
              <a:latin typeface="Calibri" panose="020F0502020204030204"/>
            </a:endParaRPr>
          </a:p>
        </p:txBody>
      </p:sp>
      <p:sp>
        <p:nvSpPr>
          <p:cNvPr id="7" name="Rechteck 6">
            <a:extLst>
              <a:ext uri="{FF2B5EF4-FFF2-40B4-BE49-F238E27FC236}">
                <a16:creationId xmlns:a16="http://schemas.microsoft.com/office/drawing/2014/main" id="{1F951295-F74E-4B26-A9AD-8BEFF951A44C}"/>
              </a:ext>
            </a:extLst>
          </p:cNvPr>
          <p:cNvSpPr/>
          <p:nvPr/>
        </p:nvSpPr>
        <p:spPr>
          <a:xfrm>
            <a:off x="8065575" y="126461"/>
            <a:ext cx="5761426" cy="867930"/>
          </a:xfrm>
          <a:prstGeom prst="rect">
            <a:avLst/>
          </a:prstGeom>
        </p:spPr>
        <p:txBody>
          <a:bodyPr wrap="square">
            <a:spAutoFit/>
          </a:bodyPr>
          <a:lstStyle/>
          <a:p>
            <a:pPr defTabSz="1463004"/>
            <a:r>
              <a:rPr lang="en-US" sz="1680" i="1" dirty="0">
                <a:solidFill>
                  <a:prstClr val="black"/>
                </a:solidFill>
                <a:latin typeface="Calibri" panose="020F0502020204030204"/>
              </a:rPr>
              <a:t>"Le campagne ripetute sono state associate a un miglioramento dei tassi di clic, suggerendo che le campagne di phishing simulate sono una componente importante di un approccio proattivo alla riduzione del rischio".</a:t>
            </a:r>
            <a:endParaRPr lang="de-DE" sz="1680" i="1" dirty="0">
              <a:solidFill>
                <a:prstClr val="black"/>
              </a:solidFill>
              <a:latin typeface="Calibri" panose="020F0502020204030204"/>
            </a:endParaRPr>
          </a:p>
        </p:txBody>
      </p:sp>
      <p:pic>
        <p:nvPicPr>
          <p:cNvPr id="8" name="Grafik 7">
            <a:extLst>
              <a:ext uri="{FF2B5EF4-FFF2-40B4-BE49-F238E27FC236}">
                <a16:creationId xmlns:a16="http://schemas.microsoft.com/office/drawing/2014/main" id="{0987DFC8-A8C2-46DB-90DA-D5FE75FBD2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6917" y="1566855"/>
            <a:ext cx="4412672" cy="6227228"/>
          </a:xfrm>
          <a:prstGeom prst="rect">
            <a:avLst/>
          </a:prstGeom>
        </p:spPr>
      </p:pic>
      <p:sp>
        <p:nvSpPr>
          <p:cNvPr id="9" name="Ellipse 8">
            <a:extLst>
              <a:ext uri="{FF2B5EF4-FFF2-40B4-BE49-F238E27FC236}">
                <a16:creationId xmlns:a16="http://schemas.microsoft.com/office/drawing/2014/main" id="{41744957-77C7-4608-B3E8-E105F43E0448}"/>
              </a:ext>
            </a:extLst>
          </p:cNvPr>
          <p:cNvSpPr/>
          <p:nvPr/>
        </p:nvSpPr>
        <p:spPr>
          <a:xfrm>
            <a:off x="9830272" y="3167408"/>
            <a:ext cx="2556551" cy="947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de-DE" sz="1680">
              <a:solidFill>
                <a:prstClr val="white"/>
              </a:solidFill>
              <a:latin typeface="Calibri" panose="020F0502020204030204"/>
            </a:endParaRPr>
          </a:p>
        </p:txBody>
      </p:sp>
    </p:spTree>
    <p:extLst>
      <p:ext uri="{BB962C8B-B14F-4D97-AF65-F5344CB8AC3E}">
        <p14:creationId xmlns:p14="http://schemas.microsoft.com/office/powerpoint/2010/main" val="3208097099"/>
      </p:ext>
    </p:extLst>
  </p:cSld>
  <p:clrMapOvr>
    <a:masterClrMapping/>
  </p:clrMapOvr>
</p:sld>
</file>

<file path=ppt/slides/slide1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Brief with Jim Sciutto   Friday, June 20, 2025 6pm ET">
            <a:hlinkClick r:id="" action="ppaction://media"/>
            <a:extLst>
              <a:ext uri="{FF2B5EF4-FFF2-40B4-BE49-F238E27FC236}">
                <a16:creationId xmlns:a16="http://schemas.microsoft.com/office/drawing/2014/main" id="{3E347599-FCCA-3B5E-0574-747984813F75}"/>
              </a:ext>
            </a:extLst>
          </p:cNvPr>
          <p:cNvPicPr>
            <a:picLocks noGrp="1" noRot="1" noChangeAspect="1"/>
          </p:cNvPicPr>
          <p:nvPr>
            <p:ph idx="1"/>
            <a:videoFile r:link="rId1"/>
          </p:nvPr>
        </p:nvPicPr>
        <p:blipFill>
          <a:blip r:embed="rId4"/>
          <a:srcRect b="443"/>
          <a:stretch>
            <a:fillRect/>
          </a:stretch>
        </p:blipFill>
        <p:spPr>
          <a:xfrm>
            <a:off x="24" y="12"/>
            <a:ext cx="14630376" cy="8229588"/>
          </a:xfrm>
          <a:prstGeom prst="rect">
            <a:avLst/>
          </a:prstGeom>
          <a:noFill/>
        </p:spPr>
      </p:pic>
    </p:spTree>
    <p:extLst>
      <p:ext uri="{BB962C8B-B14F-4D97-AF65-F5344CB8AC3E}">
        <p14:creationId xmlns:p14="http://schemas.microsoft.com/office/powerpoint/2010/main" val="39240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FF8B-40B4-CB58-7622-4C09A0507BFC}"/>
              </a:ext>
            </a:extLst>
          </p:cNvPr>
          <p:cNvSpPr>
            <a:spLocks noGrp="1"/>
          </p:cNvSpPr>
          <p:nvPr>
            <p:ph type="title"/>
          </p:nvPr>
        </p:nvSpPr>
        <p:spPr/>
        <p:txBody>
          <a:bodyPr/>
          <a:lstStyle/>
          <a:p>
            <a:r>
              <a:rPr lang="nb-NO" dirty="0"/>
              <a:t>Lo studio NATURE</a:t>
            </a:r>
            <a:endParaRPr lang="en-GB" dirty="0"/>
          </a:p>
        </p:txBody>
      </p:sp>
      <p:sp>
        <p:nvSpPr>
          <p:cNvPr id="3" name="Content Placeholder 2">
            <a:extLst>
              <a:ext uri="{FF2B5EF4-FFF2-40B4-BE49-F238E27FC236}">
                <a16:creationId xmlns:a16="http://schemas.microsoft.com/office/drawing/2014/main" id="{3FA73940-3112-ED87-BDAD-46BFD431DA99}"/>
              </a:ext>
            </a:extLst>
          </p:cNvPr>
          <p:cNvSpPr>
            <a:spLocks noGrp="1"/>
          </p:cNvSpPr>
          <p:nvPr>
            <p:ph idx="1"/>
          </p:nvPr>
        </p:nvSpPr>
        <p:spPr/>
        <p:txBody>
          <a:bodyPr>
            <a:normAutofit/>
          </a:bodyPr>
          <a:lstStyle/>
          <a:p>
            <a:r>
              <a:rPr lang="nb-NO" dirty="0"/>
              <a:t>Limiti!</a:t>
            </a:r>
          </a:p>
          <a:p>
            <a:pPr lvl="1" fontAlgn="base"/>
            <a:r>
              <a:rPr lang="en-GB" b="1" dirty="0"/>
              <a:t>Numero limitato di partecipanti</a:t>
            </a:r>
            <a:r>
              <a:rPr lang="en-GB" dirty="0"/>
              <a:t> </a:t>
            </a:r>
          </a:p>
          <a:p>
            <a:pPr lvl="1" fontAlgn="base"/>
            <a:r>
              <a:rPr lang="en-GB" dirty="0"/>
              <a:t>ChatGPT</a:t>
            </a:r>
          </a:p>
          <a:p>
            <a:pPr lvl="1" fontAlgn="base"/>
            <a:r>
              <a:rPr lang="en-GB" dirty="0"/>
              <a:t>modalità oltre il testo, come la modalità audio.</a:t>
            </a:r>
          </a:p>
          <a:p>
            <a:pPr lvl="1" fontAlgn="base"/>
            <a:r>
              <a:rPr lang="en-GB" dirty="0"/>
              <a:t>Non abbiamo suddiviso il compito di scrittura del saggio in sotto-compiti</a:t>
            </a:r>
          </a:p>
          <a:p>
            <a:pPr lvl="1" fontAlgn="base"/>
            <a:r>
              <a:rPr lang="en-GB" dirty="0"/>
              <a:t>Ci siamo concentrati sulla segnalazione dei modelli di connettività senza esaminare i cambiamenti di potenza spettrale</a:t>
            </a:r>
          </a:p>
          <a:p>
            <a:pPr lvl="1" fontAlgn="base"/>
            <a:r>
              <a:rPr lang="en-GB" b="1" dirty="0"/>
              <a:t>I risultati dipendono dal contesto e si concentrano sulla scrittura di un saggio in un contesto educativo e potrebbero non essere generalizzabili ad altri compiti.</a:t>
            </a:r>
            <a:endParaRPr lang="en-GB" dirty="0"/>
          </a:p>
          <a:p>
            <a:pPr lvl="1" fontAlgn="base"/>
            <a:r>
              <a:rPr lang="en-GB" b="1" dirty="0"/>
              <a:t>Esplorare gli impatti longitudinali</a:t>
            </a:r>
            <a:r>
              <a:rPr lang="en-GB" dirty="0"/>
              <a:t> </a:t>
            </a:r>
          </a:p>
        </p:txBody>
      </p:sp>
      <p:pic>
        <p:nvPicPr>
          <p:cNvPr id="5" name="Picture 4">
            <a:extLst>
              <a:ext uri="{FF2B5EF4-FFF2-40B4-BE49-F238E27FC236}">
                <a16:creationId xmlns:a16="http://schemas.microsoft.com/office/drawing/2014/main" id="{427B7BCA-E4C1-63F1-E3B4-811A057786C0}"/>
              </a:ext>
            </a:extLst>
          </p:cNvPr>
          <p:cNvPicPr>
            <a:picLocks noChangeAspect="1"/>
          </p:cNvPicPr>
          <p:nvPr/>
        </p:nvPicPr>
        <p:blipFill>
          <a:blip r:embed="rId3"/>
          <a:stretch>
            <a:fillRect/>
          </a:stretch>
        </p:blipFill>
        <p:spPr>
          <a:xfrm>
            <a:off x="329294" y="2560320"/>
            <a:ext cx="14063135" cy="3129280"/>
          </a:xfrm>
          <a:prstGeom prst="rect">
            <a:avLst/>
          </a:prstGeom>
        </p:spPr>
      </p:pic>
    </p:spTree>
    <p:extLst>
      <p:ext uri="{BB962C8B-B14F-4D97-AF65-F5344CB8AC3E}">
        <p14:creationId xmlns:p14="http://schemas.microsoft.com/office/powerpoint/2010/main" val="42576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15.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p:nvPr>
        </p:nvSpPr>
        <p:spPr>
          <a:xfrm>
            <a:off x="2181120" y="577600"/>
            <a:ext cx="11248800" cy="1598880"/>
          </a:xfrm>
          <a:prstGeom prst="rect">
            <a:avLst/>
          </a:prstGeom>
        </p:spPr>
        <p:txBody>
          <a:bodyPr spcFirstLastPara="1" vert="horz" wrap="square" lIns="146280" tIns="146280" rIns="146280" bIns="146280" rtlCol="0" anchor="t" anchorCtr="0">
            <a:normAutofit/>
          </a:bodyPr>
          <a:lstStyle/>
          <a:p>
            <a:r>
              <a:rPr lang="en-GB"/>
              <a:t>Operatori sanitari e clic ripetuti</a:t>
            </a:r>
            <a:endParaRPr/>
          </a:p>
        </p:txBody>
      </p:sp>
      <p:sp>
        <p:nvSpPr>
          <p:cNvPr id="435" name="Google Shape;435;p37"/>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a:p>
        </p:txBody>
      </p:sp>
      <p:pic>
        <p:nvPicPr>
          <p:cNvPr id="436" name="Google Shape;436;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641" y="1658080"/>
            <a:ext cx="4316960" cy="5985680"/>
          </a:xfrm>
          <a:prstGeom prst="rect">
            <a:avLst/>
          </a:prstGeom>
          <a:noFill/>
          <a:ln>
            <a:noFill/>
          </a:ln>
        </p:spPr>
      </p:pic>
      <p:pic>
        <p:nvPicPr>
          <p:cNvPr id="437" name="Google Shape;437;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33871" y="1352921"/>
            <a:ext cx="10696530" cy="67056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37"/>
                                        </p:tgtEl>
                                        <p:attrNameLst>
                                          <p:attrName>style.visibility</p:attrName>
                                        </p:attrNameLst>
                                      </p:cBhvr>
                                      <p:to>
                                        <p:strVal val="visible"/>
                                      </p:to>
                                    </p:set>
                                    <p:animEffect transition="in" filter="barn(inVertical)">
                                      <p:cBhvr>
                                        <p:cTn id="11"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C95C-1F6C-5BD5-0151-357408E2EF47}"/>
              </a:ext>
            </a:extLst>
          </p:cNvPr>
          <p:cNvSpPr>
            <a:spLocks noGrp="1"/>
          </p:cNvSpPr>
          <p:nvPr>
            <p:ph type="title"/>
          </p:nvPr>
        </p:nvSpPr>
        <p:spPr/>
        <p:txBody>
          <a:bodyPr/>
          <a:lstStyle/>
          <a:p>
            <a:r>
              <a:rPr lang="nb-NO" dirty="0"/>
              <a:t>Perché gli infermieri hanno difficoltà?</a:t>
            </a:r>
            <a:endParaRPr lang="en-GB" dirty="0"/>
          </a:p>
        </p:txBody>
      </p:sp>
      <p:sp>
        <p:nvSpPr>
          <p:cNvPr id="3" name="Text Placeholder 2">
            <a:extLst>
              <a:ext uri="{FF2B5EF4-FFF2-40B4-BE49-F238E27FC236}">
                <a16:creationId xmlns:a16="http://schemas.microsoft.com/office/drawing/2014/main" id="{20290000-7F38-2360-8A76-DE947895F3E4}"/>
              </a:ext>
            </a:extLst>
          </p:cNvPr>
          <p:cNvSpPr>
            <a:spLocks noGrp="1"/>
          </p:cNvSpPr>
          <p:nvPr>
            <p:ph type="body" idx="1"/>
          </p:nvPr>
        </p:nvSpPr>
        <p:spPr>
          <a:xfrm>
            <a:off x="419839" y="2303546"/>
            <a:ext cx="4402774" cy="4066560"/>
          </a:xfrm>
        </p:spPr>
        <p:txBody>
          <a:bodyPr/>
          <a:lstStyle/>
          <a:p>
            <a:r>
              <a:rPr lang="nb-NO" dirty="0"/>
              <a:t>Individuale</a:t>
            </a:r>
          </a:p>
          <a:p>
            <a:r>
              <a:rPr lang="nb-NO" dirty="0"/>
              <a:t>Sociale</a:t>
            </a:r>
          </a:p>
          <a:p>
            <a:r>
              <a:rPr lang="nb-NO" dirty="0"/>
              <a:t>Organizzativo</a:t>
            </a:r>
            <a:endParaRPr lang="en-GB" dirty="0"/>
          </a:p>
        </p:txBody>
      </p:sp>
      <p:pic>
        <p:nvPicPr>
          <p:cNvPr id="5" name="Picture 4">
            <a:extLst>
              <a:ext uri="{FF2B5EF4-FFF2-40B4-BE49-F238E27FC236}">
                <a16:creationId xmlns:a16="http://schemas.microsoft.com/office/drawing/2014/main" id="{49C696DD-4512-0974-58E4-AAB7DB92A850}"/>
              </a:ext>
            </a:extLst>
          </p:cNvPr>
          <p:cNvPicPr>
            <a:picLocks noChangeAspect="1"/>
          </p:cNvPicPr>
          <p:nvPr/>
        </p:nvPicPr>
        <p:blipFill>
          <a:blip r:embed="rId3"/>
          <a:stretch>
            <a:fillRect/>
          </a:stretch>
        </p:blipFill>
        <p:spPr>
          <a:xfrm>
            <a:off x="5758207" y="4114800"/>
            <a:ext cx="8722307" cy="3509500"/>
          </a:xfrm>
          <a:prstGeom prst="rect">
            <a:avLst/>
          </a:prstGeom>
        </p:spPr>
      </p:pic>
      <p:pic>
        <p:nvPicPr>
          <p:cNvPr id="7" name="Picture 6">
            <a:extLst>
              <a:ext uri="{FF2B5EF4-FFF2-40B4-BE49-F238E27FC236}">
                <a16:creationId xmlns:a16="http://schemas.microsoft.com/office/drawing/2014/main" id="{936EA98F-0C6F-5901-A4CA-4A5944259ACD}"/>
              </a:ext>
            </a:extLst>
          </p:cNvPr>
          <p:cNvPicPr>
            <a:picLocks noChangeAspect="1"/>
          </p:cNvPicPr>
          <p:nvPr/>
        </p:nvPicPr>
        <p:blipFill>
          <a:blip r:embed="rId4"/>
          <a:stretch>
            <a:fillRect/>
          </a:stretch>
        </p:blipFill>
        <p:spPr>
          <a:xfrm>
            <a:off x="5581667" y="1460541"/>
            <a:ext cx="8452246" cy="2641326"/>
          </a:xfrm>
          <a:prstGeom prst="rect">
            <a:avLst/>
          </a:prstGeom>
        </p:spPr>
      </p:pic>
      <p:pic>
        <p:nvPicPr>
          <p:cNvPr id="8" name="Picture 7">
            <a:extLst>
              <a:ext uri="{FF2B5EF4-FFF2-40B4-BE49-F238E27FC236}">
                <a16:creationId xmlns:a16="http://schemas.microsoft.com/office/drawing/2014/main" id="{4BA60B59-5CA9-6E51-5466-FE171528F20C}"/>
              </a:ext>
            </a:extLst>
          </p:cNvPr>
          <p:cNvPicPr>
            <a:picLocks noChangeAspect="1"/>
          </p:cNvPicPr>
          <p:nvPr/>
        </p:nvPicPr>
        <p:blipFill>
          <a:blip r:embed="rId5"/>
          <a:srcRect l="6709" t="5932" r="6133" b="6073"/>
          <a:stretch/>
        </p:blipFill>
        <p:spPr>
          <a:xfrm>
            <a:off x="0" y="6573283"/>
            <a:ext cx="1666240" cy="1599982"/>
          </a:xfrm>
          <a:prstGeom prst="ellipse">
            <a:avLst/>
          </a:prstGeom>
        </p:spPr>
      </p:pic>
      <p:pic>
        <p:nvPicPr>
          <p:cNvPr id="9" name="Bilde 3">
            <a:extLst>
              <a:ext uri="{FF2B5EF4-FFF2-40B4-BE49-F238E27FC236}">
                <a16:creationId xmlns:a16="http://schemas.microsoft.com/office/drawing/2014/main" id="{6EDA70FF-D1C4-335F-9699-241A541A4D01}"/>
              </a:ext>
            </a:extLst>
          </p:cNvPr>
          <p:cNvPicPr>
            <a:picLocks noChangeAspect="1"/>
          </p:cNvPicPr>
          <p:nvPr/>
        </p:nvPicPr>
        <p:blipFill>
          <a:blip r:embed="rId6"/>
          <a:stretch>
            <a:fillRect/>
          </a:stretch>
        </p:blipFill>
        <p:spPr>
          <a:xfrm>
            <a:off x="4469965" y="1767234"/>
            <a:ext cx="10003651" cy="5001826"/>
          </a:xfrm>
          <a:prstGeom prst="rect">
            <a:avLst/>
          </a:prstGeom>
        </p:spPr>
      </p:pic>
      <p:pic>
        <p:nvPicPr>
          <p:cNvPr id="1026" name="Picture 2" descr="PDF] Organisational level interventions for reducing occupational stress in  healthcare workers | Semantic Scholar">
            <a:extLst>
              <a:ext uri="{FF2B5EF4-FFF2-40B4-BE49-F238E27FC236}">
                <a16:creationId xmlns:a16="http://schemas.microsoft.com/office/drawing/2014/main" id="{478E4631-26A2-0091-AB8B-75AA5BA73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059" y="1837450"/>
            <a:ext cx="9216338" cy="547869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599;p94">
            <a:extLst>
              <a:ext uri="{FF2B5EF4-FFF2-40B4-BE49-F238E27FC236}">
                <a16:creationId xmlns:a16="http://schemas.microsoft.com/office/drawing/2014/main" id="{B9E456B3-97F4-8A04-1BBB-0039198A3628}"/>
              </a:ext>
            </a:extLst>
          </p:cNvPr>
          <p:cNvPicPr preferRelativeResize="0"/>
          <p:nvPr/>
        </p:nvPicPr>
        <p:blipFill>
          <a:blip r:embed="rId8">
            <a:alphaModFix/>
          </a:blip>
          <a:stretch>
            <a:fillRect/>
          </a:stretch>
        </p:blipFill>
        <p:spPr>
          <a:xfrm>
            <a:off x="0" y="4509988"/>
            <a:ext cx="4416214" cy="1961707"/>
          </a:xfrm>
          <a:prstGeom prst="rect">
            <a:avLst/>
          </a:prstGeom>
          <a:noFill/>
          <a:ln>
            <a:noFill/>
          </a:ln>
        </p:spPr>
      </p:pic>
    </p:spTree>
    <p:extLst>
      <p:ext uri="{BB962C8B-B14F-4D97-AF65-F5344CB8AC3E}">
        <p14:creationId xmlns:p14="http://schemas.microsoft.com/office/powerpoint/2010/main" val="15571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B83-863E-C7D2-ABD4-34B97796A354}"/>
              </a:ext>
            </a:extLst>
          </p:cNvPr>
          <p:cNvSpPr>
            <a:spLocks noGrp="1"/>
          </p:cNvSpPr>
          <p:nvPr>
            <p:ph type="title"/>
          </p:nvPr>
        </p:nvSpPr>
        <p:spPr/>
        <p:txBody>
          <a:bodyPr/>
          <a:lstStyle/>
          <a:p>
            <a:r>
              <a:rPr lang="nb-NO" dirty="0"/>
              <a:t>Che cos'è l'apprendimento? </a:t>
            </a:r>
            <a:endParaRPr lang="et-EE" dirty="0"/>
          </a:p>
        </p:txBody>
      </p:sp>
      <p:sp>
        <p:nvSpPr>
          <p:cNvPr id="3" name="Content Placeholder 2">
            <a:extLst>
              <a:ext uri="{FF2B5EF4-FFF2-40B4-BE49-F238E27FC236}">
                <a16:creationId xmlns:a16="http://schemas.microsoft.com/office/drawing/2014/main" id="{E691C4CE-8B7E-2B00-D1F5-104454DB8DC3}"/>
              </a:ext>
            </a:extLst>
          </p:cNvPr>
          <p:cNvSpPr>
            <a:spLocks noGrp="1"/>
          </p:cNvSpPr>
          <p:nvPr>
            <p:ph idx="1"/>
          </p:nvPr>
        </p:nvSpPr>
        <p:spPr/>
        <p:txBody>
          <a:bodyPr>
            <a:normAutofit/>
          </a:bodyPr>
          <a:lstStyle/>
          <a:p>
            <a:r>
              <a:rPr lang="en-US" dirty="0"/>
              <a:t>L'apprendimento è definito come "qualsiasi cambiamento relativamente permanente nel </a:t>
            </a:r>
            <a:r>
              <a:rPr lang="en-US" dirty="0" err="1"/>
              <a:t>comportamento </a:t>
            </a:r>
            <a:r>
              <a:rPr lang="en-US" dirty="0"/>
              <a:t>che si verifica come risultato della pratica e dell'esperienza". </a:t>
            </a:r>
          </a:p>
          <a:p>
            <a:pPr lvl="1"/>
            <a:r>
              <a:rPr lang="en-US" dirty="0"/>
              <a:t> L'apprendimento è un cambiamento nel </a:t>
            </a:r>
            <a:r>
              <a:rPr lang="en-US" dirty="0" err="1"/>
              <a:t>comportamento</a:t>
            </a:r>
            <a:r>
              <a:rPr lang="en-US" dirty="0"/>
              <a:t>, in meglio o in peggio.</a:t>
            </a:r>
          </a:p>
          <a:p>
            <a:pPr lvl="1"/>
            <a:r>
              <a:rPr lang="en-US" dirty="0"/>
              <a:t>È un cambiamento che avviene attraverso la pratica o l'esperienza, ma i cambiamenti dovuti alla crescita o alla maturazione non sono apprendimento.</a:t>
            </a:r>
          </a:p>
          <a:p>
            <a:pPr lvl="1"/>
            <a:r>
              <a:rPr lang="en-US" dirty="0"/>
              <a:t>Questo cambiamento nel </a:t>
            </a:r>
            <a:r>
              <a:rPr lang="en-US" dirty="0" err="1"/>
              <a:t>comportamento </a:t>
            </a:r>
            <a:r>
              <a:rPr lang="en-US" dirty="0"/>
              <a:t>deve essere relativamente permanente e deve durare un periodo di tempo abbastanza lungo.</a:t>
            </a:r>
            <a:endParaRPr lang="et-EE" dirty="0"/>
          </a:p>
        </p:txBody>
      </p:sp>
    </p:spTree>
    <p:extLst>
      <p:ext uri="{BB962C8B-B14F-4D97-AF65-F5344CB8AC3E}">
        <p14:creationId xmlns:p14="http://schemas.microsoft.com/office/powerpoint/2010/main" val="1437006000"/>
      </p:ext>
    </p:extLst>
  </p:cSld>
  <p:clrMapOvr>
    <a:masterClrMapping/>
  </p:clrMapOvr>
</p:sld>
</file>

<file path=ppt/slides/slide1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Che cos'è l'apprendimento</a:t>
            </a:r>
          </a:p>
        </p:txBody>
      </p:sp>
      <p:sp>
        <p:nvSpPr>
          <p:cNvPr id="5" name="Content Placeholder 4"/>
          <p:cNvSpPr>
            <a:spLocks noGrp="1"/>
          </p:cNvSpPr>
          <p:nvPr>
            <p:ph idx="1"/>
          </p:nvPr>
        </p:nvSpPr>
        <p:spPr/>
        <p:txBody>
          <a:bodyPr/>
          <a:lstStyle/>
          <a:p>
            <a:r>
              <a:rPr lang="en-US" dirty="0"/>
              <a:t>Memoria</a:t>
            </a:r>
          </a:p>
          <a:p>
            <a:pPr lvl="1"/>
            <a:r>
              <a:rPr lang="en-US" dirty="0"/>
              <a:t>Consolidamento e recupero</a:t>
            </a:r>
          </a:p>
          <a:p>
            <a:pPr lvl="1"/>
            <a:r>
              <a:rPr lang="en-US" dirty="0"/>
              <a:t>Diversi modelli di memoria</a:t>
            </a:r>
          </a:p>
          <a:p>
            <a:r>
              <a:rPr lang="en-US" dirty="0" err="1"/>
              <a:t>Comportamentale</a:t>
            </a:r>
            <a:endParaRPr lang="en-US" dirty="0"/>
          </a:p>
          <a:p>
            <a:pPr lvl="1"/>
            <a:r>
              <a:rPr lang="en-US" dirty="0"/>
              <a:t>Ricompense/punizioni</a:t>
            </a:r>
          </a:p>
          <a:p>
            <a:endParaRPr lang="en-US" dirty="0"/>
          </a:p>
          <a:p>
            <a:pPr marL="0" indent="0">
              <a:buNone/>
            </a:pPr>
            <a:endParaRPr lang="en-US" dirty="0"/>
          </a:p>
        </p:txBody>
      </p:sp>
    </p:spTree>
    <p:extLst>
      <p:ext uri="{BB962C8B-B14F-4D97-AF65-F5344CB8AC3E}">
        <p14:creationId xmlns:p14="http://schemas.microsoft.com/office/powerpoint/2010/main" val="1101633878"/>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CFBDB-EDEE-2A61-54EA-681B14ACA34A}"/>
              </a:ext>
            </a:extLst>
          </p:cNvPr>
          <p:cNvSpPr>
            <a:spLocks noGrp="1"/>
          </p:cNvSpPr>
          <p:nvPr>
            <p:ph idx="1"/>
          </p:nvPr>
        </p:nvSpPr>
        <p:spPr/>
        <p:txBody>
          <a:bodyPr/>
          <a:lstStyle/>
          <a:p>
            <a:endParaRPr lang="en-GB"/>
          </a:p>
        </p:txBody>
      </p:sp>
      <p:pic>
        <p:nvPicPr>
          <p:cNvPr id="1026" name="Picture 2" descr="Why It May Be Time to Dump Bloom's Taxonomy – TCEA TechNotes Blog">
            <a:extLst>
              <a:ext uri="{FF2B5EF4-FFF2-40B4-BE49-F238E27FC236}">
                <a16:creationId xmlns:a16="http://schemas.microsoft.com/office/drawing/2014/main" id="{02DBE423-E364-4C8F-1520-C62FE4F17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7" y="102869"/>
            <a:ext cx="14447519" cy="812673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C4FB059-E875-E69F-77A2-399A166F5E8B}"/>
              </a:ext>
            </a:extLst>
          </p:cNvPr>
          <p:cNvSpPr>
            <a:spLocks noGrp="1"/>
          </p:cNvSpPr>
          <p:nvPr>
            <p:ph type="title"/>
          </p:nvPr>
        </p:nvSpPr>
        <p:spPr/>
        <p:txBody>
          <a:bodyPr/>
          <a:lstStyle/>
          <a:p>
            <a:endParaRPr lang="en-GB"/>
          </a:p>
        </p:txBody>
      </p:sp>
      <p:grpSp>
        <p:nvGrpSpPr>
          <p:cNvPr id="2" name="Group 1">
            <a:extLst>
              <a:ext uri="{FF2B5EF4-FFF2-40B4-BE49-F238E27FC236}">
                <a16:creationId xmlns:a16="http://schemas.microsoft.com/office/drawing/2014/main" id="{4897E751-3BFC-25F2-74CA-DA2E0E49DD2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1282448A-6186-47BD-3A82-99D4ED506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CE4B406-16C0-9B81-6728-9C12C01DC7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7447996"/>
      </p:ext>
    </p:extLst>
  </p:cSld>
  <p:clrMapOvr>
    <a:masterClrMapping/>
  </p:clrMapOvr>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35FE-9C14-197A-C1CC-78BFC7123752}"/>
              </a:ext>
            </a:extLst>
          </p:cNvPr>
          <p:cNvSpPr>
            <a:spLocks noGrp="1"/>
          </p:cNvSpPr>
          <p:nvPr>
            <p:ph type="title"/>
          </p:nvPr>
        </p:nvSpPr>
        <p:spPr>
          <a:xfrm>
            <a:off x="745574" y="650460"/>
            <a:ext cx="10888950" cy="1160558"/>
          </a:xfrm>
        </p:spPr>
        <p:txBody>
          <a:bodyPr anchor="ctr">
            <a:normAutofit/>
          </a:bodyPr>
          <a:lstStyle/>
          <a:p>
            <a:r>
              <a:rPr lang="nb-NO" dirty="0"/>
              <a:t>Modelli di memoria</a:t>
            </a:r>
            <a:endParaRPr lang="et-EE" dirty="0"/>
          </a:p>
        </p:txBody>
      </p:sp>
      <p:pic>
        <p:nvPicPr>
          <p:cNvPr id="4" name="Picture 2">
            <a:extLst>
              <a:ext uri="{FF2B5EF4-FFF2-40B4-BE49-F238E27FC236}">
                <a16:creationId xmlns:a16="http://schemas.microsoft.com/office/drawing/2014/main" id="{045660CF-E557-E534-20CF-82CF4F49F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621" t="2731" r="1552" b="2731"/>
          <a:stretch>
            <a:fillRect/>
          </a:stretch>
        </p:blipFill>
        <p:spPr bwMode="auto">
          <a:xfrm>
            <a:off x="743322" y="3107851"/>
            <a:ext cx="10925605" cy="3114691"/>
          </a:xfrm>
          <a:prstGeom prst="rect">
            <a:avLst/>
          </a:prstGeom>
          <a:noFill/>
          <a:ln w="9525">
            <a:noFill/>
            <a:miter lim="800000"/>
            <a:headEnd/>
            <a:tailEnd/>
          </a:ln>
        </p:spPr>
      </p:pic>
    </p:spTree>
    <p:extLst>
      <p:ext uri="{BB962C8B-B14F-4D97-AF65-F5344CB8AC3E}">
        <p14:creationId xmlns:p14="http://schemas.microsoft.com/office/powerpoint/2010/main" val="306732608"/>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423B-C79E-E705-1CCE-77BE682B2E59}"/>
              </a:ext>
            </a:extLst>
          </p:cNvPr>
          <p:cNvSpPr>
            <a:spLocks noGrp="1"/>
          </p:cNvSpPr>
          <p:nvPr>
            <p:ph type="title"/>
          </p:nvPr>
        </p:nvSpPr>
        <p:spPr/>
        <p:txBody>
          <a:bodyPr/>
          <a:lstStyle/>
          <a:p>
            <a:r>
              <a:rPr lang="nb-NO" dirty="0"/>
              <a:t>Modelli di memoria</a:t>
            </a:r>
            <a:endParaRPr lang="et-EE" dirty="0"/>
          </a:p>
        </p:txBody>
      </p:sp>
      <p:sp>
        <p:nvSpPr>
          <p:cNvPr id="3" name="Content Placeholder 2">
            <a:extLst>
              <a:ext uri="{FF2B5EF4-FFF2-40B4-BE49-F238E27FC236}">
                <a16:creationId xmlns:a16="http://schemas.microsoft.com/office/drawing/2014/main" id="{2B8DB3B3-9A20-B8FE-A173-BDE7BA40B047}"/>
              </a:ext>
            </a:extLst>
          </p:cNvPr>
          <p:cNvSpPr>
            <a:spLocks noGrp="1"/>
          </p:cNvSpPr>
          <p:nvPr>
            <p:ph idx="1"/>
          </p:nvPr>
        </p:nvSpPr>
        <p:spPr/>
        <p:txBody>
          <a:bodyPr/>
          <a:lstStyle/>
          <a:p>
            <a:endParaRPr lang="et-EE"/>
          </a:p>
        </p:txBody>
      </p:sp>
      <p:pic>
        <p:nvPicPr>
          <p:cNvPr id="4" name="Picture 3" descr="fig6_3.jpg">
            <a:extLst>
              <a:ext uri="{FF2B5EF4-FFF2-40B4-BE49-F238E27FC236}">
                <a16:creationId xmlns:a16="http://schemas.microsoft.com/office/drawing/2014/main" id="{794654B5-D369-BCE9-94D6-707738626D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2122" y="1811019"/>
            <a:ext cx="11136599" cy="6130319"/>
          </a:xfrm>
          <a:prstGeom prst="rect">
            <a:avLst/>
          </a:prstGeom>
        </p:spPr>
      </p:pic>
    </p:spTree>
    <p:extLst>
      <p:ext uri="{BB962C8B-B14F-4D97-AF65-F5344CB8AC3E}">
        <p14:creationId xmlns:p14="http://schemas.microsoft.com/office/powerpoint/2010/main" val="2754936141"/>
      </p:ext>
    </p:extLst>
  </p:cSld>
  <p:clrMapOvr>
    <a:masterClrMapping/>
  </p:clrMapOvr>
</p:sld>
</file>

<file path=ppt/slides/slide2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GB" sz="4320" dirty="0">
                <a:solidFill>
                  <a:schemeClr val="tx2"/>
                </a:solidFill>
              </a:rPr>
              <a:t>Teoria dei livelli di elaborazione</a:t>
            </a:r>
          </a:p>
        </p:txBody>
      </p:sp>
      <p:sp>
        <p:nvSpPr>
          <p:cNvPr id="64514" name="Rectangle 3"/>
          <p:cNvSpPr>
            <a:spLocks noGrp="1" noChangeArrowheads="1"/>
          </p:cNvSpPr>
          <p:nvPr>
            <p:ph idx="1"/>
          </p:nvPr>
        </p:nvSpPr>
        <p:spPr/>
        <p:txBody>
          <a:bodyPr>
            <a:normAutofit/>
          </a:bodyPr>
          <a:lstStyle/>
          <a:p>
            <a:r>
              <a:rPr lang="en-GB" dirty="0">
                <a:latin typeface="+mj-lt"/>
                <a:ea typeface="ＭＳ Ｐゴシック" pitchFamily="-106" charset="-128"/>
              </a:rPr>
              <a:t>Il livello di profondità di elaborazione di uno stimolo influisce </a:t>
            </a:r>
            <a:r>
              <a:rPr lang="en-GB" dirty="0" err="1">
                <a:latin typeface="+mj-lt"/>
                <a:ea typeface="ＭＳ Ｐゴシック" pitchFamily="-106" charset="-128"/>
              </a:rPr>
              <a:t>sulla memorabilità </a:t>
            </a:r>
            <a:r>
              <a:rPr lang="en-GB" dirty="0">
                <a:latin typeface="+mj-lt"/>
                <a:ea typeface="ＭＳ Ｐゴシック" pitchFamily="-106" charset="-128"/>
              </a:rPr>
              <a:t>(</a:t>
            </a:r>
            <a:r>
              <a:rPr lang="en-GB" sz="2640" dirty="0" err="1">
                <a:ea typeface="ＭＳ Ｐゴシック" pitchFamily="-106" charset="-128"/>
              </a:rPr>
              <a:t>Craik </a:t>
            </a:r>
            <a:r>
              <a:rPr lang="en-GB" sz="2640" dirty="0">
                <a:ea typeface="ＭＳ Ｐゴシック" pitchFamily="-106" charset="-128"/>
              </a:rPr>
              <a:t>&amp; Lockhart, 1972)</a:t>
            </a:r>
            <a:endParaRPr lang="en-GB" dirty="0">
              <a:latin typeface="+mj-lt"/>
              <a:ea typeface="ＭＳ Ｐゴシック" pitchFamily="-106" charset="-128"/>
            </a:endParaRPr>
          </a:p>
          <a:p>
            <a:r>
              <a:rPr lang="en-GB" dirty="0">
                <a:latin typeface="+mj-lt"/>
                <a:ea typeface="ＭＳ Ｐゴシック" pitchFamily="-106" charset="-128"/>
              </a:rPr>
              <a:t>Livelli di analisi più profondi producono tracce mnemoniche più elaborate, durature e forti rispetto alle analisi superficiali</a:t>
            </a:r>
          </a:p>
          <a:p>
            <a:pPr lvl="1"/>
            <a:r>
              <a:rPr lang="en-GB" dirty="0">
                <a:ea typeface="ＭＳ Ｐゴシック" pitchFamily="-106" charset="-128"/>
              </a:rPr>
              <a:t>Ripetizione</a:t>
            </a:r>
          </a:p>
          <a:p>
            <a:pPr lvl="2"/>
            <a:r>
              <a:rPr lang="en-GB" dirty="0">
                <a:ea typeface="ＭＳ Ｐゴシック" pitchFamily="-106" charset="-128"/>
              </a:rPr>
              <a:t>Mantenimento = semplice ripetizione delle informazioni</a:t>
            </a:r>
          </a:p>
          <a:p>
            <a:pPr lvl="2"/>
            <a:r>
              <a:rPr lang="en-GB" dirty="0">
                <a:ea typeface="ＭＳ Ｐゴシック" pitchFamily="-106" charset="-128"/>
              </a:rPr>
              <a:t>Elaborazione = elaborazione semantica profonda </a:t>
            </a:r>
          </a:p>
          <a:p>
            <a:r>
              <a:rPr lang="en-GB" dirty="0" err="1">
                <a:latin typeface="+mj-lt"/>
                <a:ea typeface="ＭＳ Ｐゴシック" pitchFamily="-106" charset="-128"/>
              </a:rPr>
              <a:t>Studiare</a:t>
            </a:r>
            <a:r>
              <a:rPr lang="en-GB" dirty="0">
                <a:latin typeface="+mj-lt"/>
                <a:ea typeface="ＭＳ Ｐゴシック" pitchFamily="-106" charset="-128"/>
              </a:rPr>
              <a:t> all'ultimo minuto </a:t>
            </a:r>
            <a:r>
              <a:rPr lang="en-GB" dirty="0">
                <a:latin typeface="+mj-lt"/>
                <a:ea typeface="ＭＳ Ｐゴシック" pitchFamily="-106" charset="-128"/>
              </a:rPr>
              <a:t>vs </a:t>
            </a:r>
            <a:r>
              <a:rPr lang="en-GB" dirty="0" err="1">
                <a:latin typeface="+mj-lt"/>
                <a:ea typeface="ＭＳ Ｐゴシック" pitchFamily="-106" charset="-128"/>
              </a:rPr>
              <a:t>studiare</a:t>
            </a:r>
            <a:r>
              <a:rPr lang="en-GB" dirty="0">
                <a:latin typeface="+mj-lt"/>
                <a:ea typeface="ＭＳ Ｐゴシック" pitchFamily="-106" charset="-128"/>
              </a:rPr>
              <a:t> in anticipo</a:t>
            </a:r>
            <a:endParaRPr lang="en-GB" dirty="0">
              <a:latin typeface="+mj-lt"/>
              <a:ea typeface="ＭＳ Ｐゴシック" pitchFamily="-106" charset="-128"/>
            </a:endParaRPr>
          </a:p>
        </p:txBody>
      </p:sp>
      <p:sp>
        <p:nvSpPr>
          <p:cNvPr id="64515" name="Slide Number Placeholder 5"/>
          <p:cNvSpPr>
            <a:spLocks noGrp="1"/>
          </p:cNvSpPr>
          <p:nvPr>
            <p:ph type="sldNum" sz="quarter" idx="4294967295"/>
          </p:nvPr>
        </p:nvSpPr>
        <p:spPr bwMode="auto">
          <a:xfrm>
            <a:off x="9692640" y="7494271"/>
            <a:ext cx="2680372" cy="571501"/>
          </a:xfrm>
          <a:prstGeom prst="rect">
            <a:avLst/>
          </a:prstGeom>
          <a:noFill/>
          <a:ln>
            <a:miter lim="800000"/>
            <a:headEnd/>
            <a:tailEnd/>
          </a:ln>
        </p:spPr>
        <p:txBody>
          <a:bodyPr/>
          <a:lstStyle/>
          <a:p>
            <a:pPr defTabSz="1097280"/>
            <a:fld id="{E6791B78-A02A-4179-AED2-1B2D105D77C2}" type="slidenum">
              <a:rPr lang="en-GB">
                <a:solidFill>
                  <a:prstClr val="black">
                    <a:tint val="75000"/>
                  </a:prstClr>
                </a:solidFill>
                <a:latin typeface="Calibri" panose="020F0502020204030204"/>
              </a:rPr>
              <a:t>22</a:t>
            </a:fld>
            <a:endParaRPr lang="en-GB" dirty="0">
              <a:solidFill>
                <a:prstClr val="black">
                  <a:tint val="75000"/>
                </a:prstClr>
              </a:solidFill>
              <a:latin typeface="Calibri" panose="020F0502020204030204"/>
            </a:endParaRPr>
          </a:p>
        </p:txBody>
      </p:sp>
    </p:spTree>
    <p:extLst>
      <p:ext uri="{BB962C8B-B14F-4D97-AF65-F5344CB8AC3E}">
        <p14:creationId xmlns:p14="http://schemas.microsoft.com/office/powerpoint/2010/main" val="4294921895"/>
      </p:ext>
    </p:extLst>
  </p:cSld>
  <p:clrMapOvr>
    <a:masterClrMapping/>
  </p:clrMapOvr>
</p:sld>
</file>

<file path=ppt/slides/slide23.xml><?xml version="1.0" encoding="utf-8"?>
<p:sld xmlns:a16="http://schemas.microsoft.com/office/drawing/2014/main" xmlns:a14="http://schemas.microsoft.com/office/drawing/2010/main" xmlns:dgm="http://schemas.openxmlformats.org/drawingml/2006/diagram"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am1cognitiveapproachestolearning [licensed for non-commercial use only] /  Craik and Lockhart">
            <a:extLst>
              <a:ext uri="{FF2B5EF4-FFF2-40B4-BE49-F238E27FC236}">
                <a16:creationId xmlns:a16="http://schemas.microsoft.com/office/drawing/2014/main" id="{04359C2A-8A74-4CDC-2BDE-F9E26AFDA8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0552" y="3552339"/>
            <a:ext cx="8257448" cy="42429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pPr>
              <a:defRPr/>
            </a:pPr>
            <a:r>
              <a:rPr lang="en-US" dirty="0">
                <a:latin typeface="+mj-lt"/>
              </a:rPr>
              <a:t>Craik e Tulving (1975)</a:t>
            </a:r>
          </a:p>
        </p:txBody>
      </p:sp>
      <p:graphicFrame>
        <p:nvGraphicFramePr>
          <p:cNvPr id="10" name="Content Placeholder 9"/>
          <p:cNvGraphicFramePr>
            <a:graphicFrameLocks noGrp="1"/>
          </p:cNvGraphicFramePr>
          <p:nvPr>
            <p:ph idx="1"/>
          </p:nvPr>
        </p:nvGraphicFramePr>
        <p:xfrm>
          <a:off x="219997" y="1627778"/>
          <a:ext cx="7768834" cy="3487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6565" name="Slide Number Placeholder 6"/>
          <p:cNvSpPr>
            <a:spLocks noGrp="1"/>
          </p:cNvSpPr>
          <p:nvPr>
            <p:ph type="sldNum" sz="quarter" idx="4294967295"/>
          </p:nvPr>
        </p:nvSpPr>
        <p:spPr bwMode="auto">
          <a:xfrm>
            <a:off x="9692640" y="7494271"/>
            <a:ext cx="2680372" cy="571501"/>
          </a:xfrm>
          <a:prstGeom prst="rect">
            <a:avLst/>
          </a:prstGeom>
          <a:noFill/>
          <a:ln>
            <a:miter lim="800000"/>
            <a:headEnd/>
            <a:tailEnd/>
          </a:ln>
        </p:spPr>
        <p:txBody>
          <a:bodyPr/>
          <a:lstStyle/>
          <a:p>
            <a:pPr defTabSz="1097280"/>
            <a:fld id="{C5ADA804-F6A9-445E-AB10-F8F50331F886}" type="slidenum">
              <a:rPr lang="en-GB">
                <a:solidFill>
                  <a:prstClr val="black">
                    <a:tint val="75000"/>
                  </a:prstClr>
                </a:solidFill>
                <a:latin typeface="Calibri" panose="020F0502020204030204"/>
              </a:rPr>
              <a:t>23</a:t>
            </a:fld>
            <a:endParaRPr lang="en-GB" dirty="0">
              <a:solidFill>
                <a:prstClr val="black">
                  <a:tint val="75000"/>
                </a:prstClr>
              </a:solidFill>
              <a:latin typeface="Calibri" panose="020F0502020204030204"/>
            </a:endParaRPr>
          </a:p>
        </p:txBody>
      </p:sp>
      <p:sp>
        <p:nvSpPr>
          <p:cNvPr id="12" name="Oval 11"/>
          <p:cNvSpPr/>
          <p:nvPr/>
        </p:nvSpPr>
        <p:spPr>
          <a:xfrm>
            <a:off x="5746906" y="3937611"/>
            <a:ext cx="2052196" cy="1221643"/>
          </a:xfrm>
          <a:prstGeom prst="ellipse">
            <a:avLst/>
          </a:prstGeom>
        </p:spPr>
        <p:style>
          <a:lnRef idx="2">
            <a:schemeClr val="accent4"/>
          </a:lnRef>
          <a:fillRef idx="1">
            <a:schemeClr val="lt1"/>
          </a:fillRef>
          <a:effectRef idx="0">
            <a:schemeClr val="accent4"/>
          </a:effectRef>
          <a:fontRef idx="minor">
            <a:schemeClr val="dk1"/>
          </a:fontRef>
        </p:style>
        <p:txBody>
          <a:bodyPr anchor="ctr"/>
          <a:lstStyle/>
          <a:p>
            <a:pPr algn="ctr" defTabSz="1097280"/>
            <a:r>
              <a:rPr lang="en-US" sz="1280" i="1" dirty="0">
                <a:solidFill>
                  <a:srgbClr val="000000"/>
                </a:solidFill>
                <a:latin typeface="Calibri" panose="020F0502020204030204"/>
                <a:ea typeface="ＭＳ Ｐゴシック" pitchFamily="-106" charset="-128"/>
              </a:rPr>
              <a:t>Hanno prodotto la migliore memoria complessiva, in particolare per le risposte "Sì".</a:t>
            </a:r>
          </a:p>
        </p:txBody>
      </p:sp>
    </p:spTree>
    <p:extLst>
      <p:ext uri="{BB962C8B-B14F-4D97-AF65-F5344CB8AC3E}">
        <p14:creationId xmlns:p14="http://schemas.microsoft.com/office/powerpoint/2010/main" val="3130610760"/>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Apprendimento attraverso il recupero</a:t>
            </a:r>
          </a:p>
        </p:txBody>
      </p:sp>
      <p:sp>
        <p:nvSpPr>
          <p:cNvPr id="8" name="Content Placeholder 7"/>
          <p:cNvSpPr>
            <a:spLocks noGrp="1"/>
          </p:cNvSpPr>
          <p:nvPr>
            <p:ph idx="1"/>
          </p:nvPr>
        </p:nvSpPr>
        <p:spPr>
          <a:xfrm>
            <a:off x="741944" y="1970385"/>
            <a:ext cx="6035128" cy="5686979"/>
          </a:xfrm>
        </p:spPr>
        <p:txBody>
          <a:bodyPr>
            <a:normAutofit/>
          </a:bodyPr>
          <a:lstStyle/>
          <a:p>
            <a:r>
              <a:rPr lang="en-GB" dirty="0"/>
              <a:t>Effetto test:</a:t>
            </a:r>
          </a:p>
          <a:p>
            <a:pPr lvl="1"/>
            <a:r>
              <a:rPr lang="en-GB" dirty="0"/>
              <a:t>Il recupero delle informazioni da ricordare durante l'apprendimento migliora l'apprendimento stesso (</a:t>
            </a:r>
            <a:r>
              <a:rPr lang="en-GB" dirty="0" err="1"/>
              <a:t>Roediger </a:t>
            </a:r>
            <a:r>
              <a:rPr lang="en-GB" dirty="0"/>
              <a:t>&amp; </a:t>
            </a:r>
            <a:r>
              <a:rPr lang="en-GB" dirty="0" err="1"/>
              <a:t>Karpicke</a:t>
            </a:r>
            <a:r>
              <a:rPr lang="en-GB" dirty="0"/>
              <a:t>, 2006)</a:t>
            </a:r>
          </a:p>
          <a:p>
            <a:pPr lvl="2"/>
            <a:r>
              <a:rPr lang="en-GB" dirty="0"/>
              <a:t>Apprendimento attivo</a:t>
            </a:r>
          </a:p>
          <a:p>
            <a:pPr lvl="2"/>
            <a:r>
              <a:rPr lang="en-GB" dirty="0"/>
              <a:t>Attenzione divisa</a:t>
            </a:r>
          </a:p>
          <a:p>
            <a:pPr lvl="2"/>
            <a:endParaRPr lang="en-GB" dirty="0"/>
          </a:p>
          <a:p>
            <a:pPr lvl="1"/>
            <a:r>
              <a:rPr lang="en-GB" dirty="0"/>
              <a:t>Il test richiede un'elaborazione semantica più impegnativa</a:t>
            </a:r>
          </a:p>
        </p:txBody>
      </p:sp>
      <p:pic>
        <p:nvPicPr>
          <p:cNvPr id="5122" name="Picture 2">
            <a:extLst>
              <a:ext uri="{FF2B5EF4-FFF2-40B4-BE49-F238E27FC236}">
                <a16:creationId xmlns:a16="http://schemas.microsoft.com/office/drawing/2014/main" id="{58B36421-6516-483F-B3B1-A5962CBC5C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3334" y="1627778"/>
            <a:ext cx="6180464" cy="525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65331"/>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FAF27-7B83-4B02-8007-E605EE5D9F04}"/>
              </a:ext>
            </a:extLst>
          </p:cNvPr>
          <p:cNvSpPr>
            <a:spLocks noGrp="1"/>
          </p:cNvSpPr>
          <p:nvPr>
            <p:ph type="ctrTitle"/>
          </p:nvPr>
        </p:nvSpPr>
        <p:spPr/>
        <p:txBody>
          <a:bodyPr/>
          <a:lstStyle/>
          <a:p>
            <a:r>
              <a:rPr lang="nb-NO" dirty="0"/>
              <a:t>Metacognizione</a:t>
            </a:r>
            <a:endParaRPr lang="et-EE" dirty="0"/>
          </a:p>
        </p:txBody>
      </p:sp>
      <p:sp>
        <p:nvSpPr>
          <p:cNvPr id="5" name="Subtitle 4">
            <a:extLst>
              <a:ext uri="{FF2B5EF4-FFF2-40B4-BE49-F238E27FC236}">
                <a16:creationId xmlns:a16="http://schemas.microsoft.com/office/drawing/2014/main" id="{B733F3B4-3AAA-398D-BDF0-2B376549A6A6}"/>
              </a:ext>
            </a:extLst>
          </p:cNvPr>
          <p:cNvSpPr>
            <a:spLocks noGrp="1"/>
          </p:cNvSpPr>
          <p:nvPr>
            <p:ph type="subTitle" idx="1"/>
          </p:nvPr>
        </p:nvSpPr>
        <p:spPr/>
        <p:txBody>
          <a:bodyPr/>
          <a:lstStyle/>
          <a:p>
            <a:endParaRPr lang="et-EE"/>
          </a:p>
        </p:txBody>
      </p:sp>
    </p:spTree>
    <p:extLst>
      <p:ext uri="{BB962C8B-B14F-4D97-AF65-F5344CB8AC3E}">
        <p14:creationId xmlns:p14="http://schemas.microsoft.com/office/powerpoint/2010/main" val="2986872880"/>
      </p:ext>
    </p:extLst>
  </p:cSld>
  <p:clrMapOvr>
    <a:masterClrMapping/>
  </p:clrMapOvr>
</p:sld>
</file>

<file path=ppt/slides/slide2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A9582C-046E-6B71-0746-C12A631D9EAB}"/>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n-US" altLang="nb-NO"/>
              <a:t>Definizioni</a:t>
            </a:r>
          </a:p>
        </p:txBody>
      </p:sp>
      <p:pic>
        <p:nvPicPr>
          <p:cNvPr id="3" name="Picture 2">
            <a:extLst>
              <a:ext uri="{FF2B5EF4-FFF2-40B4-BE49-F238E27FC236}">
                <a16:creationId xmlns:a16="http://schemas.microsoft.com/office/drawing/2014/main" id="{35D56E48-849F-6FCE-702C-D64C2143E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902E8FC1-50EA-9E17-F88C-4FB41F0C43D0}"/>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n-US" altLang="nb-NO" i="1" dirty="0"/>
              <a:t>riflettere sul pensiero</a:t>
            </a:r>
          </a:p>
          <a:p>
            <a:pPr eaLnBrk="1" hangingPunct="1">
              <a:defRPr/>
            </a:pPr>
            <a:r>
              <a:rPr lang="en-US" altLang="nb-NO" dirty="0"/>
              <a:t>Consapevolezza delle proprie conoscenze</a:t>
            </a:r>
          </a:p>
          <a:p>
            <a:pPr eaLnBrk="1" hangingPunct="1">
              <a:defRPr/>
            </a:pPr>
            <a:endParaRPr lang="en-US" altLang="nb-NO" dirty="0"/>
          </a:p>
          <a:p>
            <a:pPr eaLnBrk="1" hangingPunct="1">
              <a:defRPr/>
            </a:pPr>
            <a:r>
              <a:rPr lang="en-US" altLang="nb-NO" dirty="0"/>
              <a:t>Conoscenza della regolazione della propria conoscenza e cognizione: auto-monitoraggio dei livelli di comprensione e previsione dei propri risultati in un determinato compito.</a:t>
            </a:r>
          </a:p>
          <a:p>
            <a:pPr eaLnBrk="1" hangingPunct="1">
              <a:defRPr/>
            </a:pPr>
            <a:r>
              <a:rPr lang="en-US" altLang="nb-NO" i="1" dirty="0"/>
              <a:t>Autoregolazione</a:t>
            </a:r>
            <a:r>
              <a:rPr lang="en-US" altLang="nb-NO" dirty="0"/>
              <a:t>: gli studenti monitorano la propria comprensione e valutano le proprie capacità senza l'aiuto dell'insegnante.</a:t>
            </a:r>
          </a:p>
        </p:txBody>
      </p:sp>
    </p:spTree>
  </p:cSld>
  <p:clrMapOvr>
    <a:masterClrMapping/>
  </p:clrMapOvr>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427B-EFBB-B720-74A6-7C5CC88CF185}"/>
              </a:ext>
            </a:extLst>
          </p:cNvPr>
          <p:cNvSpPr>
            <a:spLocks noGrp="1"/>
          </p:cNvSpPr>
          <p:nvPr>
            <p:ph type="title"/>
          </p:nvPr>
        </p:nvSpPr>
        <p:spPr/>
        <p:txBody>
          <a:bodyPr/>
          <a:lstStyle/>
          <a:p>
            <a:r>
              <a:rPr lang="nb-NO" dirty="0"/>
              <a:t>Per comprendere</a:t>
            </a:r>
            <a:endParaRPr lang="et-EE" dirty="0"/>
          </a:p>
        </p:txBody>
      </p:sp>
      <p:sp>
        <p:nvSpPr>
          <p:cNvPr id="3" name="Content Placeholder 2">
            <a:extLst>
              <a:ext uri="{FF2B5EF4-FFF2-40B4-BE49-F238E27FC236}">
                <a16:creationId xmlns:a16="http://schemas.microsoft.com/office/drawing/2014/main" id="{EB51BA49-FDD3-3085-8118-306D8083DF8A}"/>
              </a:ext>
            </a:extLst>
          </p:cNvPr>
          <p:cNvSpPr>
            <a:spLocks noGrp="1"/>
          </p:cNvSpPr>
          <p:nvPr>
            <p:ph sz="half" idx="1"/>
          </p:nvPr>
        </p:nvSpPr>
        <p:spPr>
          <a:xfrm>
            <a:off x="731520" y="2030255"/>
            <a:ext cx="6461760" cy="5431156"/>
          </a:xfrm>
        </p:spPr>
        <p:txBody>
          <a:bodyPr/>
          <a:lstStyle/>
          <a:p>
            <a:r>
              <a:rPr lang="nb-NO" dirty="0"/>
              <a:t>Stati iniziali</a:t>
            </a:r>
          </a:p>
          <a:p>
            <a:pPr lvl="1"/>
            <a:r>
              <a:rPr lang="nb-NO" dirty="0"/>
              <a:t>Dove mi trovo</a:t>
            </a:r>
          </a:p>
          <a:p>
            <a:pPr lvl="1"/>
            <a:r>
              <a:rPr lang="nb-NO" dirty="0"/>
              <a:t>Valutazioni delle prestazioni</a:t>
            </a:r>
          </a:p>
          <a:p>
            <a:pPr lvl="1"/>
            <a:r>
              <a:rPr lang="nb-NO" dirty="0"/>
              <a:t>Aspettative</a:t>
            </a:r>
          </a:p>
          <a:p>
            <a:r>
              <a:rPr lang="nb-NO" dirty="0"/>
              <a:t>Verifica</a:t>
            </a:r>
          </a:p>
          <a:p>
            <a:pPr lvl="1"/>
            <a:r>
              <a:rPr lang="nb-NO" dirty="0"/>
              <a:t>Cosa so</a:t>
            </a:r>
          </a:p>
          <a:p>
            <a:endParaRPr lang="et-EE" dirty="0"/>
          </a:p>
        </p:txBody>
      </p:sp>
      <p:sp>
        <p:nvSpPr>
          <p:cNvPr id="4" name="Content Placeholder 3">
            <a:extLst>
              <a:ext uri="{FF2B5EF4-FFF2-40B4-BE49-F238E27FC236}">
                <a16:creationId xmlns:a16="http://schemas.microsoft.com/office/drawing/2014/main" id="{70E9D7C6-3E8D-1D43-5C6F-B327C88897D3}"/>
              </a:ext>
            </a:extLst>
          </p:cNvPr>
          <p:cNvSpPr>
            <a:spLocks noGrp="1"/>
          </p:cNvSpPr>
          <p:nvPr>
            <p:ph sz="half" idx="2"/>
          </p:nvPr>
        </p:nvSpPr>
        <p:spPr/>
        <p:txBody>
          <a:bodyPr/>
          <a:lstStyle/>
          <a:p>
            <a:endParaRPr lang="et-EE"/>
          </a:p>
        </p:txBody>
      </p:sp>
      <p:pic>
        <p:nvPicPr>
          <p:cNvPr id="6" name="Picture 5">
            <a:extLst>
              <a:ext uri="{FF2B5EF4-FFF2-40B4-BE49-F238E27FC236}">
                <a16:creationId xmlns:a16="http://schemas.microsoft.com/office/drawing/2014/main" id="{A6689E82-9216-EBE4-7D46-1AFB5D9B73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4639" y="1481140"/>
            <a:ext cx="7584538" cy="6309359"/>
          </a:xfrm>
          <a:prstGeom prst="rect">
            <a:avLst/>
          </a:prstGeom>
        </p:spPr>
      </p:pic>
      <p:pic>
        <p:nvPicPr>
          <p:cNvPr id="9" name="Picture 8">
            <a:extLst>
              <a:ext uri="{FF2B5EF4-FFF2-40B4-BE49-F238E27FC236}">
                <a16:creationId xmlns:a16="http://schemas.microsoft.com/office/drawing/2014/main" id="{942A51DF-F7F5-FD5A-9C93-6FECB92855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95" y="1591155"/>
            <a:ext cx="8957276" cy="5374364"/>
          </a:xfrm>
          <a:prstGeom prst="rect">
            <a:avLst/>
          </a:prstGeom>
          <a:noFill/>
        </p:spPr>
      </p:pic>
    </p:spTree>
    <p:extLst>
      <p:ext uri="{BB962C8B-B14F-4D97-AF65-F5344CB8AC3E}">
        <p14:creationId xmlns:p14="http://schemas.microsoft.com/office/powerpoint/2010/main" val="13515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nb-NO" dirty="0"/>
              <a:t>Componenti (Dawson, 2016)</a:t>
            </a:r>
            <a:endParaRPr lang="et-EE" dirty="0"/>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fontScale="92500" lnSpcReduction="20000"/>
          </a:bodyPr>
          <a:lstStyle/>
          <a:p>
            <a:r>
              <a:rPr lang="en-US" dirty="0"/>
              <a:t>La metacognizione è un sistema regolatorio che comprende (a)</a:t>
            </a:r>
          </a:p>
          <a:p>
            <a:r>
              <a:rPr lang="en-US" dirty="0"/>
              <a:t>conoscenza, (b) esperienze, (c) obiettivi e (d) strategie.</a:t>
            </a:r>
          </a:p>
          <a:p>
            <a:r>
              <a:rPr lang="en-US" i="1" dirty="0"/>
              <a:t>La conoscenza metacognitiva </a:t>
            </a:r>
            <a:r>
              <a:rPr lang="en-US" dirty="0"/>
              <a:t>è costituita da conoscenze</a:t>
            </a:r>
          </a:p>
          <a:p>
            <a:r>
              <a:rPr lang="en-US" dirty="0"/>
              <a:t>o credenze su </a:t>
            </a:r>
          </a:p>
          <a:p>
            <a:pPr lvl="1"/>
            <a:r>
              <a:rPr lang="en-US" dirty="0"/>
              <a:t>(1) se stessi e gli altri come agenti cognitivi</a:t>
            </a:r>
          </a:p>
          <a:p>
            <a:pPr lvl="1"/>
            <a:r>
              <a:rPr lang="en-US" dirty="0"/>
              <a:t>(2) compiti</a:t>
            </a:r>
          </a:p>
          <a:p>
            <a:pPr lvl="1"/>
            <a:r>
              <a:rPr lang="en-US" dirty="0"/>
              <a:t>(3) azioni o strategie</a:t>
            </a:r>
          </a:p>
          <a:p>
            <a:pPr lvl="1"/>
            <a:r>
              <a:rPr lang="en-US" dirty="0"/>
              <a:t>(4) il modo in cui tutti questi elementi interagiscono per influenzare il risultato di qualsiasi impresa intellettuale</a:t>
            </a:r>
          </a:p>
          <a:p>
            <a:endParaRPr lang="et-EE" dirty="0"/>
          </a:p>
        </p:txBody>
      </p:sp>
    </p:spTree>
    <p:extLst>
      <p:ext uri="{BB962C8B-B14F-4D97-AF65-F5344CB8AC3E}">
        <p14:creationId xmlns:p14="http://schemas.microsoft.com/office/powerpoint/2010/main" val="2019495382"/>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nb-NO" dirty="0"/>
              <a:t>Componenti (continua) (Dawson, 2016)</a:t>
            </a:r>
            <a:endParaRPr lang="et-EE" dirty="0"/>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a:bodyPr>
          <a:lstStyle/>
          <a:p>
            <a:r>
              <a:rPr lang="en-US" i="1" dirty="0"/>
              <a:t>Le esperienze metacognitive </a:t>
            </a:r>
            <a:r>
              <a:rPr lang="en-US" dirty="0"/>
              <a:t>sono esperienze cognitive o affettive consapevoli che riguardano qualsiasi aspetto di un'attività intellettuale.</a:t>
            </a:r>
            <a:endParaRPr lang="et-EE" dirty="0"/>
          </a:p>
        </p:txBody>
      </p:sp>
    </p:spTree>
    <p:extLst>
      <p:ext uri="{BB962C8B-B14F-4D97-AF65-F5344CB8AC3E}">
        <p14:creationId xmlns:p14="http://schemas.microsoft.com/office/powerpoint/2010/main" val="226245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2086080" y="957720"/>
            <a:ext cx="11248800" cy="960000"/>
          </a:xfrm>
          <a:prstGeom prst="rect">
            <a:avLst/>
          </a:prstGeom>
        </p:spPr>
        <p:txBody>
          <a:bodyPr spcFirstLastPara="1" vert="horz" wrap="square" lIns="146280" tIns="146280" rIns="146280" bIns="146280" rtlCol="0" anchor="t" anchorCtr="0">
            <a:normAutofit fontScale="90000"/>
          </a:bodyPr>
          <a:lstStyle/>
          <a:p>
            <a:r>
              <a:rPr lang="en-GB"/>
              <a:t>La digitalizzazione nel settore sanitario...</a:t>
            </a:r>
            <a:endParaRPr/>
          </a:p>
        </p:txBody>
      </p:sp>
      <p:sp>
        <p:nvSpPr>
          <p:cNvPr id="298" name="Google Shape;298;p16"/>
          <p:cNvSpPr txBox="1">
            <a:spLocks noGrp="1"/>
          </p:cNvSpPr>
          <p:nvPr>
            <p:ph type="body" idx="1"/>
          </p:nvPr>
        </p:nvSpPr>
        <p:spPr>
          <a:xfrm>
            <a:off x="2086080" y="2172680"/>
            <a:ext cx="11248800" cy="5077920"/>
          </a:xfrm>
          <a:prstGeom prst="rect">
            <a:avLst/>
          </a:prstGeom>
        </p:spPr>
        <p:txBody>
          <a:bodyPr spcFirstLastPara="1" vert="horz" wrap="square" lIns="146280" tIns="146280" rIns="146280" bIns="146280" rtlCol="0" anchor="t" anchorCtr="0">
            <a:normAutofit fontScale="92500" lnSpcReduction="10000"/>
          </a:bodyPr>
          <a:lstStyle/>
          <a:p>
            <a:pPr marL="0" indent="0">
              <a:buNone/>
            </a:pPr>
            <a:r>
              <a:rPr lang="en-GB" dirty="0"/>
              <a:t>... sta già cambiando il lavoro degli operatori sanitari</a:t>
            </a:r>
            <a:endParaRPr dirty="0"/>
          </a:p>
          <a:p>
            <a:pPr>
              <a:spcBef>
                <a:spcPts val="1920"/>
              </a:spcBef>
            </a:pPr>
            <a:r>
              <a:rPr lang="en-GB" dirty="0"/>
              <a:t>Gestione più efficiente dei dati dei pazienti/utenti</a:t>
            </a:r>
            <a:endParaRPr dirty="0"/>
          </a:p>
          <a:p>
            <a:r>
              <a:rPr lang="en-GB" dirty="0"/>
              <a:t>I dati sono disponibili istantaneamente e ovunque</a:t>
            </a:r>
            <a:endParaRPr dirty="0"/>
          </a:p>
          <a:p>
            <a:r>
              <a:rPr lang="en-GB" dirty="0"/>
              <a:t>I dati possono essere combinati e scambiati</a:t>
            </a:r>
            <a:endParaRPr dirty="0"/>
          </a:p>
          <a:p>
            <a:r>
              <a:rPr lang="en-GB" dirty="0"/>
              <a:t>Le banche dati centrali delle cartelle cliniche elettroniche consentono di migliorare la ricerca e i servizi sanitari grazie a diagnosi più rapide e accurate</a:t>
            </a:r>
            <a:endParaRPr dirty="0"/>
          </a:p>
          <a:p>
            <a:r>
              <a:rPr lang="en-GB" dirty="0"/>
              <a:t>Consulenza e cooperazione interdisciplinare non locale efficiente in termini di costi</a:t>
            </a:r>
            <a:endParaRPr dirty="0"/>
          </a:p>
          <a:p>
            <a:r>
              <a:rPr lang="en-GB" dirty="0"/>
              <a:t>Efficienza in termini di costi</a:t>
            </a:r>
            <a:endParaRPr dirty="0"/>
          </a:p>
          <a:p>
            <a:r>
              <a:rPr lang="en-GB" dirty="0"/>
              <a:t>Raggiungere aree geografiche svantaggiate, strutturalmente più deboli o molto remote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build="p"/>
    </p:bldLst>
  </p:timing>
</p:sld>
</file>

<file path=ppt/slides/slide30.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n-US" altLang="nb-NO"/>
              <a:t>Autoregolamentazione</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dirty="0"/>
          </a:p>
        </p:txBody>
      </p:sp>
      <p:pic>
        <p:nvPicPr>
          <p:cNvPr id="21508" name="Picture 4" descr="Regulation in Different Modes for Adult Learners | by Zeynep Aykul Yavuz |  Age of Awareness | Medium">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8216-77C6-9608-1AA9-573D5819001F}"/>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6D6C8564-2F03-EF7B-D829-15F36C669749}"/>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F587838C-85A3-5EAC-AAB8-274F6A947B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0848" y="0"/>
            <a:ext cx="10488707" cy="8229600"/>
          </a:xfrm>
          <a:prstGeom prst="rect">
            <a:avLst/>
          </a:prstGeom>
        </p:spPr>
      </p:pic>
    </p:spTree>
    <p:extLst>
      <p:ext uri="{BB962C8B-B14F-4D97-AF65-F5344CB8AC3E}">
        <p14:creationId xmlns:p14="http://schemas.microsoft.com/office/powerpoint/2010/main" val="1921367301"/>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 y="438150"/>
            <a:ext cx="7120849" cy="1590676"/>
          </a:xfrm>
        </p:spPr>
        <p:txBody>
          <a:bodyPr>
            <a:normAutofit fontScale="90000"/>
          </a:bodyPr>
          <a:lstStyle/>
          <a:p>
            <a:r>
              <a:rPr lang="nb-NO" dirty="0" err="1"/>
              <a:t>Metacognizione </a:t>
            </a:r>
            <a:r>
              <a:rPr lang="nb-NO" dirty="0"/>
              <a:t>(</a:t>
            </a:r>
            <a:r>
              <a:rPr lang="nb-NO" dirty="0" err="1"/>
              <a:t>Efklides</a:t>
            </a:r>
            <a:r>
              <a:rPr lang="nb-NO" dirty="0"/>
              <a:t>, 2011)</a:t>
            </a:r>
            <a:endParaRPr lang="en-GB" dirty="0"/>
          </a:p>
        </p:txBody>
      </p:sp>
      <p:pic>
        <p:nvPicPr>
          <p:cNvPr id="6" name="Plassholder for innhold 5"/>
          <p:cNvPicPr>
            <a:picLocks noGrp="1" noChangeAspect="1"/>
          </p:cNvPicPr>
          <p:nvPr>
            <p:ph sz="half" idx="1"/>
          </p:nvPr>
        </p:nvPicPr>
        <p:blipFill>
          <a:blip r:embed="rId2"/>
          <a:stretch>
            <a:fillRect/>
          </a:stretch>
        </p:blipFill>
        <p:spPr>
          <a:xfrm>
            <a:off x="7120851" y="121412"/>
            <a:ext cx="6683473" cy="7800294"/>
          </a:xfrm>
          <a:prstGeom prst="rect">
            <a:avLst/>
          </a:prstGeom>
        </p:spPr>
      </p:pic>
      <p:sp>
        <p:nvSpPr>
          <p:cNvPr id="3" name="Plassholder for innhold 2">
            <a:extLst>
              <a:ext uri="{FF2B5EF4-FFF2-40B4-BE49-F238E27FC236}">
                <a16:creationId xmlns:a16="http://schemas.microsoft.com/office/drawing/2014/main" id="{F79B898C-5871-EB00-D81B-BAFF17EC766B}"/>
              </a:ext>
            </a:extLst>
          </p:cNvPr>
          <p:cNvSpPr txBox="1">
            <a:spLocks/>
          </p:cNvSpPr>
          <p:nvPr/>
        </p:nvSpPr>
        <p:spPr>
          <a:xfrm>
            <a:off x="1005840" y="2190751"/>
            <a:ext cx="6217920" cy="5221607"/>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50" indent="-365750" defTabSz="1463004">
              <a:spcBef>
                <a:spcPts val="1600"/>
              </a:spcBef>
            </a:pPr>
            <a:r>
              <a:rPr lang="nb-NO" sz="3360" dirty="0" err="1">
                <a:solidFill>
                  <a:prstClr val="black"/>
                </a:solidFill>
                <a:latin typeface="Calibri"/>
              </a:rPr>
              <a:t>Dietro </a:t>
            </a:r>
            <a:r>
              <a:rPr lang="nb-NO" sz="3360" dirty="0" err="1">
                <a:solidFill>
                  <a:prstClr val="black"/>
                </a:solidFill>
                <a:latin typeface="Calibri"/>
              </a:rPr>
              <a:t>il cambiamento </a:t>
            </a:r>
            <a:r>
              <a:rPr lang="nb-NO" sz="3360" dirty="0" err="1">
                <a:solidFill>
                  <a:prstClr val="black"/>
                </a:solidFill>
                <a:latin typeface="Calibri"/>
              </a:rPr>
              <a:t>comportamentale</a:t>
            </a:r>
            <a:endParaRPr lang="nb-NO" sz="3360" dirty="0">
              <a:solidFill>
                <a:prstClr val="black"/>
              </a:solidFill>
              <a:latin typeface="Calibri"/>
            </a:endParaRPr>
          </a:p>
          <a:p>
            <a:pPr marL="365750" indent="-365750" defTabSz="1463004">
              <a:spcBef>
                <a:spcPts val="1600"/>
              </a:spcBef>
            </a:pPr>
            <a:r>
              <a:rPr lang="nb-NO" sz="3360" dirty="0" err="1">
                <a:solidFill>
                  <a:prstClr val="black"/>
                </a:solidFill>
                <a:latin typeface="Calibri"/>
              </a:rPr>
              <a:t>Conoscenza</a:t>
            </a:r>
            <a:r>
              <a:rPr lang="nb-NO" sz="3360" dirty="0">
                <a:solidFill>
                  <a:prstClr val="black"/>
                </a:solidFill>
                <a:latin typeface="Calibri"/>
              </a:rPr>
              <a:t> della MC</a:t>
            </a:r>
            <a:endParaRPr lang="nb-NO" sz="3360" dirty="0">
              <a:solidFill>
                <a:prstClr val="black"/>
              </a:solidFill>
              <a:latin typeface="Calibri"/>
            </a:endParaRPr>
          </a:p>
          <a:p>
            <a:pPr marL="1097252" lvl="1" indent="-365750" defTabSz="1463004">
              <a:spcBef>
                <a:spcPts val="800"/>
              </a:spcBef>
            </a:pPr>
            <a:r>
              <a:rPr lang="nb-NO" sz="2880" dirty="0" err="1">
                <a:solidFill>
                  <a:prstClr val="black"/>
                </a:solidFill>
                <a:latin typeface="Calibri"/>
              </a:rPr>
              <a:t>Comportamento</a:t>
            </a:r>
            <a:endParaRPr lang="nb-NO" sz="2880" dirty="0">
              <a:solidFill>
                <a:prstClr val="black"/>
              </a:solidFill>
              <a:latin typeface="Calibri"/>
            </a:endParaRPr>
          </a:p>
          <a:p>
            <a:pPr marL="1097252" lvl="1" indent="-365750" defTabSz="1463004">
              <a:spcBef>
                <a:spcPts val="800"/>
              </a:spcBef>
            </a:pPr>
            <a:r>
              <a:rPr lang="nb-NO" sz="2880" dirty="0" err="1">
                <a:solidFill>
                  <a:prstClr val="black"/>
                </a:solidFill>
                <a:latin typeface="Calibri"/>
              </a:rPr>
              <a:t>Risultati</a:t>
            </a:r>
            <a:endParaRPr lang="nb-NO" sz="2880" dirty="0">
              <a:solidFill>
                <a:prstClr val="black"/>
              </a:solidFill>
              <a:latin typeface="Calibri"/>
            </a:endParaRPr>
          </a:p>
          <a:p>
            <a:pPr marL="365750" indent="-365750" defTabSz="1463004">
              <a:spcBef>
                <a:spcPts val="1600"/>
              </a:spcBef>
            </a:pPr>
            <a:r>
              <a:rPr lang="nb-NO" sz="3360" dirty="0" err="1">
                <a:solidFill>
                  <a:prstClr val="black"/>
                </a:solidFill>
                <a:latin typeface="Calibri"/>
              </a:rPr>
              <a:t>Autoregolazione</a:t>
            </a:r>
            <a:endParaRPr lang="nb-NO" sz="3360" dirty="0">
              <a:solidFill>
                <a:prstClr val="black"/>
              </a:solidFill>
              <a:latin typeface="Calibri"/>
            </a:endParaRPr>
          </a:p>
          <a:p>
            <a:pPr marL="365750" indent="-365750" defTabSz="1463004">
              <a:spcBef>
                <a:spcPts val="1600"/>
              </a:spcBef>
            </a:pPr>
            <a:r>
              <a:rPr lang="nb-NO" sz="3360" dirty="0" err="1">
                <a:solidFill>
                  <a:prstClr val="black"/>
                </a:solidFill>
                <a:latin typeface="Calibri"/>
              </a:rPr>
              <a:t>Esperienza </a:t>
            </a:r>
            <a:r>
              <a:rPr lang="nb-NO" sz="3360" dirty="0">
                <a:solidFill>
                  <a:prstClr val="black"/>
                </a:solidFill>
                <a:latin typeface="Calibri"/>
              </a:rPr>
              <a:t>(</a:t>
            </a:r>
            <a:r>
              <a:rPr lang="nb-NO" sz="3360" dirty="0" err="1">
                <a:solidFill>
                  <a:prstClr val="black"/>
                </a:solidFill>
                <a:latin typeface="Calibri"/>
              </a:rPr>
              <a:t>abitudini</a:t>
            </a:r>
            <a:r>
              <a:rPr lang="nb-NO" sz="3360" dirty="0">
                <a:solidFill>
                  <a:prstClr val="black"/>
                </a:solidFill>
                <a:latin typeface="Calibri"/>
              </a:rPr>
              <a:t>)</a:t>
            </a:r>
          </a:p>
          <a:p>
            <a:pPr marL="365750" indent="-365750" defTabSz="1463004">
              <a:spcBef>
                <a:spcPts val="1600"/>
              </a:spcBef>
            </a:pPr>
            <a:r>
              <a:rPr lang="nb-NO" sz="3360" dirty="0">
                <a:solidFill>
                  <a:prstClr val="black"/>
                </a:solidFill>
                <a:latin typeface="Calibri"/>
              </a:rPr>
              <a:t>Feedback</a:t>
            </a:r>
          </a:p>
          <a:p>
            <a:pPr marL="365750" indent="-365750" defTabSz="1463004">
              <a:spcBef>
                <a:spcPts val="1600"/>
              </a:spcBef>
            </a:pPr>
            <a:r>
              <a:rPr lang="nb-NO" sz="3360" dirty="0">
                <a:solidFill>
                  <a:prstClr val="black"/>
                </a:solidFill>
                <a:latin typeface="Calibri"/>
              </a:rPr>
              <a:t>Riflessione</a:t>
            </a:r>
          </a:p>
          <a:p>
            <a:pPr marL="365750" indent="-365750" defTabSz="1463004">
              <a:spcBef>
                <a:spcPts val="1600"/>
              </a:spcBef>
            </a:pPr>
            <a:endParaRPr lang="en-GB" sz="3360" dirty="0">
              <a:solidFill>
                <a:prstClr val="black"/>
              </a:solidFill>
              <a:latin typeface="Calibri"/>
            </a:endParaRPr>
          </a:p>
        </p:txBody>
      </p:sp>
    </p:spTree>
    <p:extLst>
      <p:ext uri="{BB962C8B-B14F-4D97-AF65-F5344CB8AC3E}">
        <p14:creationId xmlns:p14="http://schemas.microsoft.com/office/powerpoint/2010/main" val="2980085181"/>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016-BA49-C1D5-F5F3-66F9E33C299B}"/>
              </a:ext>
            </a:extLst>
          </p:cNvPr>
          <p:cNvSpPr>
            <a:spLocks noGrp="1"/>
          </p:cNvSpPr>
          <p:nvPr>
            <p:ph type="title"/>
          </p:nvPr>
        </p:nvSpPr>
        <p:spPr/>
        <p:txBody>
          <a:bodyPr/>
          <a:lstStyle/>
          <a:p>
            <a:pPr algn="l"/>
            <a:r>
              <a:rPr lang="nb-NO" dirty="0"/>
              <a:t>Come raggiungerci</a:t>
            </a:r>
            <a:endParaRPr lang="et-EE" dirty="0"/>
          </a:p>
        </p:txBody>
      </p:sp>
      <p:sp>
        <p:nvSpPr>
          <p:cNvPr id="3" name="Content Placeholder 2">
            <a:extLst>
              <a:ext uri="{FF2B5EF4-FFF2-40B4-BE49-F238E27FC236}">
                <a16:creationId xmlns:a16="http://schemas.microsoft.com/office/drawing/2014/main" id="{E653F6AE-ACDD-9B33-DFBB-9EE2DB3E675E}"/>
              </a:ext>
            </a:extLst>
          </p:cNvPr>
          <p:cNvSpPr>
            <a:spLocks noGrp="1"/>
          </p:cNvSpPr>
          <p:nvPr>
            <p:ph sz="half" idx="1"/>
          </p:nvPr>
        </p:nvSpPr>
        <p:spPr/>
        <p:txBody>
          <a:bodyPr/>
          <a:lstStyle/>
          <a:p>
            <a:r>
              <a:rPr lang="nb-NO" dirty="0"/>
              <a:t>Pensiero critico</a:t>
            </a:r>
          </a:p>
          <a:p>
            <a:r>
              <a:rPr lang="nb-NO" dirty="0"/>
              <a:t>Riflessione</a:t>
            </a:r>
            <a:endParaRPr lang="et-EE" dirty="0"/>
          </a:p>
        </p:txBody>
      </p:sp>
      <p:sp>
        <p:nvSpPr>
          <p:cNvPr id="4" name="Content Placeholder 3">
            <a:extLst>
              <a:ext uri="{FF2B5EF4-FFF2-40B4-BE49-F238E27FC236}">
                <a16:creationId xmlns:a16="http://schemas.microsoft.com/office/drawing/2014/main" id="{D270884F-5132-47E8-FCC2-30A6816D7DB1}"/>
              </a:ext>
            </a:extLst>
          </p:cNvPr>
          <p:cNvSpPr>
            <a:spLocks noGrp="1"/>
          </p:cNvSpPr>
          <p:nvPr>
            <p:ph sz="half" idx="2"/>
          </p:nvPr>
        </p:nvSpPr>
        <p:spPr/>
        <p:txBody>
          <a:bodyPr/>
          <a:lstStyle/>
          <a:p>
            <a:endParaRPr lang="et-EE"/>
          </a:p>
        </p:txBody>
      </p:sp>
      <p:pic>
        <p:nvPicPr>
          <p:cNvPr id="5" name="Plassholder for innhold 5">
            <a:extLst>
              <a:ext uri="{FF2B5EF4-FFF2-40B4-BE49-F238E27FC236}">
                <a16:creationId xmlns:a16="http://schemas.microsoft.com/office/drawing/2014/main" id="{08DF568F-7FD3-1993-209D-B3DC49098E88}"/>
              </a:ext>
            </a:extLst>
          </p:cNvPr>
          <p:cNvPicPr>
            <a:picLocks noChangeAspect="1"/>
          </p:cNvPicPr>
          <p:nvPr/>
        </p:nvPicPr>
        <p:blipFill>
          <a:blip r:embed="rId2"/>
          <a:stretch>
            <a:fillRect/>
          </a:stretch>
        </p:blipFill>
        <p:spPr>
          <a:xfrm>
            <a:off x="7120851" y="121412"/>
            <a:ext cx="6683473" cy="7800294"/>
          </a:xfrm>
          <a:prstGeom prst="rect">
            <a:avLst/>
          </a:prstGeom>
        </p:spPr>
      </p:pic>
      <p:sp>
        <p:nvSpPr>
          <p:cNvPr id="6" name="Oval 5">
            <a:extLst>
              <a:ext uri="{FF2B5EF4-FFF2-40B4-BE49-F238E27FC236}">
                <a16:creationId xmlns:a16="http://schemas.microsoft.com/office/drawing/2014/main" id="{D3CB9DDB-5E75-7212-032A-54210E0E2C24}"/>
              </a:ext>
            </a:extLst>
          </p:cNvPr>
          <p:cNvSpPr/>
          <p:nvPr/>
        </p:nvSpPr>
        <p:spPr>
          <a:xfrm>
            <a:off x="8168641" y="121414"/>
            <a:ext cx="6461760" cy="3006467"/>
          </a:xfrm>
          <a:prstGeom prst="ellipse">
            <a:avLst/>
          </a:prstGeom>
          <a:noFill/>
          <a:ln w="38100">
            <a:solidFill>
              <a:srgbClr val="FF0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04"/>
            <a:endParaRPr lang="et-EE" sz="2880">
              <a:solidFill>
                <a:prstClr val="white"/>
              </a:solidFill>
              <a:latin typeface="Calibri"/>
            </a:endParaRPr>
          </a:p>
        </p:txBody>
      </p:sp>
    </p:spTree>
    <p:extLst>
      <p:ext uri="{BB962C8B-B14F-4D97-AF65-F5344CB8AC3E}">
        <p14:creationId xmlns:p14="http://schemas.microsoft.com/office/powerpoint/2010/main" val="632302619"/>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41C1-9CDC-1F93-CAD2-12B9D7906BAF}"/>
              </a:ext>
            </a:extLst>
          </p:cNvPr>
          <p:cNvSpPr>
            <a:spLocks noGrp="1"/>
          </p:cNvSpPr>
          <p:nvPr>
            <p:ph type="title"/>
          </p:nvPr>
        </p:nvSpPr>
        <p:spPr/>
        <p:txBody>
          <a:bodyPr/>
          <a:lstStyle/>
          <a:p>
            <a:r>
              <a:rPr lang="nb-NO" dirty="0"/>
              <a:t>Aspetti correlati</a:t>
            </a:r>
            <a:endParaRPr lang="et-EE" dirty="0"/>
          </a:p>
        </p:txBody>
      </p:sp>
      <p:sp>
        <p:nvSpPr>
          <p:cNvPr id="3" name="Content Placeholder 2">
            <a:extLst>
              <a:ext uri="{FF2B5EF4-FFF2-40B4-BE49-F238E27FC236}">
                <a16:creationId xmlns:a16="http://schemas.microsoft.com/office/drawing/2014/main" id="{2EA1398D-55E5-2E7E-EEA4-B88A2685D7E7}"/>
              </a:ext>
            </a:extLst>
          </p:cNvPr>
          <p:cNvSpPr>
            <a:spLocks noGrp="1"/>
          </p:cNvSpPr>
          <p:nvPr>
            <p:ph sz="half" idx="1"/>
          </p:nvPr>
        </p:nvSpPr>
        <p:spPr/>
        <p:txBody>
          <a:bodyPr/>
          <a:lstStyle/>
          <a:p>
            <a:r>
              <a:rPr lang="nb-NO" dirty="0"/>
              <a:t>Autoefficacia</a:t>
            </a:r>
          </a:p>
          <a:p>
            <a:pPr lvl="1"/>
            <a:r>
              <a:rPr lang="nb-NO" dirty="0"/>
              <a:t>Esperienza</a:t>
            </a:r>
          </a:p>
          <a:p>
            <a:pPr lvl="1"/>
            <a:r>
              <a:rPr lang="nb-NO" dirty="0"/>
              <a:t>Modello di riferimento</a:t>
            </a:r>
          </a:p>
          <a:p>
            <a:pPr lvl="1"/>
            <a:r>
              <a:rPr lang="nb-NO" dirty="0"/>
              <a:t>Coaching/mentoring</a:t>
            </a:r>
          </a:p>
          <a:p>
            <a:pPr lvl="1"/>
            <a:r>
              <a:rPr lang="nb-NO" dirty="0"/>
              <a:t>Risposte fisiologiche</a:t>
            </a:r>
          </a:p>
          <a:p>
            <a:r>
              <a:rPr lang="nb-NO" dirty="0"/>
              <a:t>Mentalità orientata alla crescita</a:t>
            </a:r>
          </a:p>
          <a:p>
            <a:endParaRPr lang="et-EE" dirty="0"/>
          </a:p>
        </p:txBody>
      </p:sp>
      <p:sp>
        <p:nvSpPr>
          <p:cNvPr id="4" name="Content Placeholder 3">
            <a:extLst>
              <a:ext uri="{FF2B5EF4-FFF2-40B4-BE49-F238E27FC236}">
                <a16:creationId xmlns:a16="http://schemas.microsoft.com/office/drawing/2014/main" id="{7B552BCE-52B7-6917-D4AC-5A7F84705753}"/>
              </a:ext>
            </a:extLst>
          </p:cNvPr>
          <p:cNvSpPr>
            <a:spLocks noGrp="1"/>
          </p:cNvSpPr>
          <p:nvPr>
            <p:ph sz="half" idx="2"/>
          </p:nvPr>
        </p:nvSpPr>
        <p:spPr/>
        <p:txBody>
          <a:bodyPr/>
          <a:lstStyle/>
          <a:p>
            <a:endParaRPr lang="et-EE"/>
          </a:p>
        </p:txBody>
      </p:sp>
    </p:spTree>
    <p:extLst>
      <p:ext uri="{BB962C8B-B14F-4D97-AF65-F5344CB8AC3E}">
        <p14:creationId xmlns:p14="http://schemas.microsoft.com/office/powerpoint/2010/main" val="3161412164"/>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n-US" altLang="nb-NO"/>
              <a:t>Autoregolamentazione</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dirty="0"/>
          </a:p>
        </p:txBody>
      </p:sp>
      <p:pic>
        <p:nvPicPr>
          <p:cNvPr id="21508" name="Picture 4" descr="Regulation in Different Modes for Adult Learners | by Zeynep Aykul Yavuz |  Age of Awareness | Medium">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Regulation in Different Modes for Adult Learners | by Zeynep Aykul Yavuz |  Age of Awareness | Medium">
            <a:extLst>
              <a:ext uri="{FF2B5EF4-FFF2-40B4-BE49-F238E27FC236}">
                <a16:creationId xmlns:a16="http://schemas.microsoft.com/office/drawing/2014/main" id="{7045317E-2A83-0179-3FCD-AB677638FD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9750" y="32673"/>
            <a:ext cx="8038310" cy="752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71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7D69-E86C-EB9A-5816-4839284BD3FC}"/>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09A3BF2C-3FD1-DBFC-E69A-87DCA7E22EDB}"/>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54349431-5F08-BA42-1604-D282C00136F8}"/>
              </a:ext>
            </a:extLst>
          </p:cNvPr>
          <p:cNvPicPr>
            <a:picLocks noChangeAspect="1"/>
          </p:cNvPicPr>
          <p:nvPr/>
        </p:nvPicPr>
        <p:blipFill>
          <a:blip r:embed="rId2"/>
          <a:stretch>
            <a:fillRect/>
          </a:stretch>
        </p:blipFill>
        <p:spPr>
          <a:xfrm>
            <a:off x="616286" y="212815"/>
            <a:ext cx="13397831" cy="7803970"/>
          </a:xfrm>
          <a:prstGeom prst="rect">
            <a:avLst/>
          </a:prstGeom>
        </p:spPr>
      </p:pic>
      <p:pic>
        <p:nvPicPr>
          <p:cNvPr id="25602" name="Picture 2">
            <a:extLst>
              <a:ext uri="{FF2B5EF4-FFF2-40B4-BE49-F238E27FC236}">
                <a16:creationId xmlns:a16="http://schemas.microsoft.com/office/drawing/2014/main" id="{4E7146FA-67BD-465F-960C-8D41F768C7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3621" y="191813"/>
            <a:ext cx="10043160" cy="7711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98797C-A2E2-59BC-6336-9D0B3FF0C5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056" y="0"/>
            <a:ext cx="12684288" cy="8229600"/>
          </a:xfrm>
          <a:prstGeom prst="rect">
            <a:avLst/>
          </a:prstGeom>
        </p:spPr>
      </p:pic>
      <p:pic>
        <p:nvPicPr>
          <p:cNvPr id="9" name="Picture 8">
            <a:extLst>
              <a:ext uri="{FF2B5EF4-FFF2-40B4-BE49-F238E27FC236}">
                <a16:creationId xmlns:a16="http://schemas.microsoft.com/office/drawing/2014/main" id="{5EEF7D37-0F81-B1E2-086F-6CE431F077D6}"/>
              </a:ext>
            </a:extLst>
          </p:cNvPr>
          <p:cNvPicPr>
            <a:picLocks noChangeAspect="1"/>
          </p:cNvPicPr>
          <p:nvPr/>
        </p:nvPicPr>
        <p:blipFill>
          <a:blip r:embed="rId5"/>
          <a:stretch>
            <a:fillRect/>
          </a:stretch>
        </p:blipFill>
        <p:spPr>
          <a:xfrm>
            <a:off x="898265" y="1676061"/>
            <a:ext cx="12833870" cy="4877480"/>
          </a:xfrm>
          <a:prstGeom prst="rect">
            <a:avLst/>
          </a:prstGeom>
        </p:spPr>
      </p:pic>
    </p:spTree>
    <p:extLst>
      <p:ext uri="{BB962C8B-B14F-4D97-AF65-F5344CB8AC3E}">
        <p14:creationId xmlns:p14="http://schemas.microsoft.com/office/powerpoint/2010/main" val="7299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additive="base">
                                        <p:cTn id="12" dur="500" fill="hold"/>
                                        <p:tgtEl>
                                          <p:spTgt spid="25602"/>
                                        </p:tgtEl>
                                        <p:attrNameLst>
                                          <p:attrName>ppt_x</p:attrName>
                                        </p:attrNameLst>
                                      </p:cBhvr>
                                      <p:tavLst>
                                        <p:tav tm="0">
                                          <p:val>
                                            <p:strVal val="#ppt_x"/>
                                          </p:val>
                                        </p:tav>
                                        <p:tav tm="100000">
                                          <p:val>
                                            <p:strVal val="#ppt_x"/>
                                          </p:val>
                                        </p:tav>
                                      </p:tavLst>
                                    </p:anim>
                                    <p:anim calcmode="lin" valueType="num">
                                      <p:cBhvr additive="base">
                                        <p:cTn id="13"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2F6387-918A-EFFC-0C1D-488B6EF32CB2}"/>
              </a:ext>
            </a:extLst>
          </p:cNvPr>
          <p:cNvSpPr>
            <a:spLocks noGrp="1"/>
          </p:cNvSpPr>
          <p:nvPr>
            <p:ph type="title"/>
          </p:nvPr>
        </p:nvSpPr>
        <p:spPr/>
        <p:txBody>
          <a:bodyPr/>
          <a:lstStyle/>
          <a:p>
            <a:endParaRPr lang="et-EE"/>
          </a:p>
        </p:txBody>
      </p:sp>
      <p:sp>
        <p:nvSpPr>
          <p:cNvPr id="6" name="Content Placeholder 5">
            <a:extLst>
              <a:ext uri="{FF2B5EF4-FFF2-40B4-BE49-F238E27FC236}">
                <a16:creationId xmlns:a16="http://schemas.microsoft.com/office/drawing/2014/main" id="{FAB4314F-0E67-958A-195B-0990EA209B45}"/>
              </a:ext>
            </a:extLst>
          </p:cNvPr>
          <p:cNvSpPr>
            <a:spLocks noGrp="1"/>
          </p:cNvSpPr>
          <p:nvPr>
            <p:ph idx="1"/>
          </p:nvPr>
        </p:nvSpPr>
        <p:spPr/>
        <p:txBody>
          <a:bodyPr/>
          <a:lstStyle/>
          <a:p>
            <a:endParaRPr lang="et-EE"/>
          </a:p>
        </p:txBody>
      </p:sp>
      <p:pic>
        <p:nvPicPr>
          <p:cNvPr id="8" name="Picture 7">
            <a:extLst>
              <a:ext uri="{FF2B5EF4-FFF2-40B4-BE49-F238E27FC236}">
                <a16:creationId xmlns:a16="http://schemas.microsoft.com/office/drawing/2014/main" id="{45F0B14A-A32E-560E-7EAF-754499ABF7B7}"/>
              </a:ext>
            </a:extLst>
          </p:cNvPr>
          <p:cNvPicPr>
            <a:picLocks noChangeAspect="1"/>
          </p:cNvPicPr>
          <p:nvPr/>
        </p:nvPicPr>
        <p:blipFill>
          <a:blip r:embed="rId2"/>
          <a:stretch>
            <a:fillRect/>
          </a:stretch>
        </p:blipFill>
        <p:spPr>
          <a:xfrm>
            <a:off x="1" y="62077"/>
            <a:ext cx="12940566" cy="4603122"/>
          </a:xfrm>
          <a:prstGeom prst="rect">
            <a:avLst/>
          </a:prstGeom>
        </p:spPr>
      </p:pic>
      <p:pic>
        <p:nvPicPr>
          <p:cNvPr id="10" name="Picture 9">
            <a:extLst>
              <a:ext uri="{FF2B5EF4-FFF2-40B4-BE49-F238E27FC236}">
                <a16:creationId xmlns:a16="http://schemas.microsoft.com/office/drawing/2014/main" id="{284AB4F8-841A-776B-E13F-DC2C12D155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3433" y="0"/>
            <a:ext cx="11663534" cy="8229600"/>
          </a:xfrm>
          <a:prstGeom prst="rect">
            <a:avLst/>
          </a:prstGeom>
        </p:spPr>
      </p:pic>
      <p:pic>
        <p:nvPicPr>
          <p:cNvPr id="12" name="Picture 11">
            <a:extLst>
              <a:ext uri="{FF2B5EF4-FFF2-40B4-BE49-F238E27FC236}">
                <a16:creationId xmlns:a16="http://schemas.microsoft.com/office/drawing/2014/main" id="{B221FB2B-1904-78D1-937C-F22A87F9B055}"/>
              </a:ext>
            </a:extLst>
          </p:cNvPr>
          <p:cNvPicPr>
            <a:picLocks noChangeAspect="1"/>
          </p:cNvPicPr>
          <p:nvPr/>
        </p:nvPicPr>
        <p:blipFill>
          <a:blip r:embed="rId4"/>
          <a:stretch>
            <a:fillRect/>
          </a:stretch>
        </p:blipFill>
        <p:spPr>
          <a:xfrm>
            <a:off x="612976" y="448660"/>
            <a:ext cx="13404446" cy="6794264"/>
          </a:xfrm>
          <a:prstGeom prst="rect">
            <a:avLst/>
          </a:prstGeom>
        </p:spPr>
      </p:pic>
      <p:pic>
        <p:nvPicPr>
          <p:cNvPr id="14" name="Picture 13">
            <a:extLst>
              <a:ext uri="{FF2B5EF4-FFF2-40B4-BE49-F238E27FC236}">
                <a16:creationId xmlns:a16="http://schemas.microsoft.com/office/drawing/2014/main" id="{116AC832-E838-F0E1-8E1F-F8048B571E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4437" y="62075"/>
            <a:ext cx="11831358" cy="8229600"/>
          </a:xfrm>
          <a:prstGeom prst="rect">
            <a:avLst/>
          </a:prstGeom>
        </p:spPr>
      </p:pic>
    </p:spTree>
    <p:extLst>
      <p:ext uri="{BB962C8B-B14F-4D97-AF65-F5344CB8AC3E}">
        <p14:creationId xmlns:p14="http://schemas.microsoft.com/office/powerpoint/2010/main" val="27951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16="http://schemas.microsoft.com/office/drawing/2014/main" xmlns:a14="http://schemas.microsoft.com/office/drawing/2010/main" xmlns:adec="http://schemas.microsoft.com/office/drawing/2017/decorative" xmlns:p16="http://schemas.microsoft.com/office/powerpoint/2015/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1"/>
        <p:cNvGrpSpPr/>
        <p:nvPr/>
      </p:nvGrpSpPr>
      <p:grpSpPr>
        <a:xfrm>
          <a:off x="0" y="0"/>
          <a:ext cx="0" cy="0"/>
          <a:chOff x="0" y="0"/>
          <a:chExt cx="0" cy="0"/>
        </a:xfrm>
      </p:grpSpPr>
      <p:sp>
        <p:nvSpPr>
          <p:cNvPr id="442" name="Google Shape;442;p38"/>
          <p:cNvSpPr txBox="1">
            <a:spLocks noGrp="1"/>
          </p:cNvSpPr>
          <p:nvPr>
            <p:ph type="title"/>
          </p:nvPr>
        </p:nvSpPr>
        <p:spPr>
          <a:xfrm>
            <a:off x="5958516" y="755122"/>
            <a:ext cx="7903789" cy="1543392"/>
          </a:xfrm>
          <a:prstGeom prst="rect">
            <a:avLst/>
          </a:prstGeom>
        </p:spPr>
        <p:txBody>
          <a:bodyPr spcFirstLastPara="1" vert="horz" wrap="square" lIns="146304" tIns="73152" rIns="146304" bIns="73152" rtlCol="0" anchor="b" anchorCtr="0">
            <a:normAutofit/>
          </a:bodyPr>
          <a:lstStyle/>
          <a:p>
            <a:pPr defTabSz="1463004">
              <a:spcBef>
                <a:spcPct val="0"/>
              </a:spcBef>
            </a:pPr>
            <a:r>
              <a:rPr lang="en-US" sz="4960"/>
              <a:t>Prevenzione - Formazione e addestramento</a:t>
            </a:r>
          </a:p>
        </p:txBody>
      </p:sp>
      <p:sp>
        <p:nvSpPr>
          <p:cNvPr id="443" name="Google Shape;443;p38"/>
          <p:cNvSpPr txBox="1">
            <a:spLocks noGrp="1"/>
          </p:cNvSpPr>
          <p:nvPr>
            <p:ph type="body" idx="1"/>
          </p:nvPr>
        </p:nvSpPr>
        <p:spPr>
          <a:xfrm>
            <a:off x="5958519" y="2926081"/>
            <a:ext cx="7903787" cy="4542503"/>
          </a:xfrm>
          <a:prstGeom prst="rect">
            <a:avLst/>
          </a:prstGeom>
        </p:spPr>
        <p:txBody>
          <a:bodyPr spcFirstLastPara="1" vert="horz" wrap="square" lIns="146304" tIns="73152" rIns="146304" bIns="73152" rtlCol="0" anchor="t" anchorCtr="0">
            <a:normAutofit/>
          </a:bodyPr>
          <a:lstStyle/>
          <a:p>
            <a:pPr marL="0" indent="-365750" defTabSz="1463004">
              <a:buFont typeface="Arial" panose="020B0604020202020204" pitchFamily="34" charset="0"/>
              <a:buChar char="•"/>
            </a:pPr>
            <a:r>
              <a:rPr lang="en-US" sz="1760"/>
              <a:t>Consapevolezza dei rischi e delle vulnerabilità sia dal punto di vista umano che tecnologico, nonché a livello organizzativo e individuale.</a:t>
            </a:r>
          </a:p>
          <a:p>
            <a:pPr marL="0" indent="-365750" defTabSz="1463004">
              <a:spcBef>
                <a:spcPts val="1920"/>
              </a:spcBef>
              <a:buFont typeface="Arial" panose="020B0604020202020204" pitchFamily="34" charset="0"/>
              <a:buChar char="•"/>
            </a:pPr>
            <a:r>
              <a:rPr lang="en-US" sz="1760"/>
              <a:t>Obiettivi organizzativi:</a:t>
            </a:r>
          </a:p>
          <a:p>
            <a:pPr indent="-365750" defTabSz="1463004">
              <a:spcBef>
                <a:spcPts val="1920"/>
              </a:spcBef>
              <a:buSzPct val="100000"/>
              <a:buFont typeface="Arial" panose="020B0604020202020204" pitchFamily="34" charset="0"/>
              <a:buChar char="•"/>
            </a:pPr>
            <a:r>
              <a:rPr lang="en-US" sz="1760"/>
              <a:t>Aumentare la resilienza informatica</a:t>
            </a:r>
          </a:p>
          <a:p>
            <a:pPr indent="-365750" defTabSz="1463004">
              <a:buSzPct val="100000"/>
              <a:buFont typeface="Arial" panose="020B0604020202020204" pitchFamily="34" charset="0"/>
              <a:buChar char="•"/>
            </a:pPr>
            <a:r>
              <a:rPr lang="en-US" sz="1760"/>
              <a:t>Creare una mentalità cyber vigile</a:t>
            </a:r>
          </a:p>
          <a:p>
            <a:pPr lvl="1" indent="-365750" defTabSz="1463004">
              <a:buSzPct val="100000"/>
              <a:buFont typeface="Arial" panose="020B0604020202020204" pitchFamily="34" charset="0"/>
              <a:buChar char="•"/>
            </a:pPr>
            <a:r>
              <a:rPr lang="en-US" sz="1760"/>
              <a:t>Consapevolezza costante e promozione di comportamenti sicuri</a:t>
            </a:r>
          </a:p>
          <a:p>
            <a:pPr marL="0" indent="-365750" defTabSz="1463004">
              <a:spcBef>
                <a:spcPts val="1920"/>
              </a:spcBef>
              <a:buFont typeface="Arial" panose="020B0604020202020204" pitchFamily="34" charset="0"/>
              <a:buChar char="•"/>
            </a:pPr>
            <a:r>
              <a:rPr lang="en-US" sz="1760"/>
              <a:t>3 elementi chiave per la formazione</a:t>
            </a:r>
          </a:p>
          <a:p>
            <a:pPr indent="-365750" defTabSz="1463004">
              <a:spcBef>
                <a:spcPts val="1920"/>
              </a:spcBef>
              <a:buSzPct val="100000"/>
              <a:buFont typeface="Arial" panose="020B0604020202020204" pitchFamily="34" charset="0"/>
              <a:buChar char="•"/>
            </a:pPr>
            <a:r>
              <a:rPr lang="en-US" sz="1760"/>
              <a:t>Formazione: formazione sulla sicurezza delle e-mail dei dipendenti tramite un modulo di formazione basato su computer</a:t>
            </a:r>
          </a:p>
          <a:p>
            <a:pPr indent="-365750" defTabSz="1463004">
              <a:buSzPct val="100000"/>
              <a:buFont typeface="Arial" panose="020B0604020202020204" pitchFamily="34" charset="0"/>
              <a:buChar char="•"/>
            </a:pPr>
            <a:r>
              <a:rPr lang="en-US" sz="1760"/>
              <a:t>Valutazione: test periodici attraverso l'uso di phishing simulato che mette alla prova la loro formazione</a:t>
            </a:r>
          </a:p>
          <a:p>
            <a:pPr indent="-365750" defTabSz="1463004">
              <a:buSzPct val="100000"/>
              <a:buFont typeface="Arial" panose="020B0604020202020204" pitchFamily="34" charset="0"/>
              <a:buChar char="•"/>
            </a:pPr>
            <a:r>
              <a:rPr lang="en-US" sz="1760"/>
              <a:t>Approfondimento: report trimestrali dettagliati che rivelano le statistiche della campagna, le vulnerabilità e l'attività dei dipendenti</a:t>
            </a:r>
          </a:p>
          <a:p>
            <a:pPr marL="0" indent="-365750" defTabSz="1463004">
              <a:spcBef>
                <a:spcPts val="1920"/>
              </a:spcBef>
              <a:spcAft>
                <a:spcPts val="1920"/>
              </a:spcAft>
              <a:buFont typeface="Arial" panose="020B0604020202020204" pitchFamily="34" charset="0"/>
              <a:buChar char="•"/>
            </a:pPr>
            <a:endParaRPr lang="en-US" sz="1760"/>
          </a:p>
        </p:txBody>
      </p:sp>
      <p:pic>
        <p:nvPicPr>
          <p:cNvPr id="445" name="Picture 444" descr="Colourful carved figures of humans">
            <a:extLst>
              <a:ext uri="{FF2B5EF4-FFF2-40B4-BE49-F238E27FC236}">
                <a16:creationId xmlns:a16="http://schemas.microsoft.com/office/drawing/2014/main" id="{AA9DDCD2-0359-FA13-2C44-DDCC1CA48F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32" y="16"/>
            <a:ext cx="5562677" cy="8229584"/>
          </a:xfrm>
          <a:prstGeom prst="rect">
            <a:avLst/>
          </a:prstGeom>
          <a:effectLst/>
        </p:spPr>
      </p:pic>
      <p:cxnSp>
        <p:nvCxnSpPr>
          <p:cNvPr id="449" name="Straight Connector 44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120" y="2538139"/>
            <a:ext cx="7571232" cy="0"/>
          </a:xfrm>
          <a:prstGeom prst="line">
            <a:avLst/>
          </a:prstGeom>
          <a:ln w="19050">
            <a:solidFill>
              <a:srgbClr val="F39C1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500"/>
                                        <p:tgtEl>
                                          <p:spTgt spid="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3">
                                            <p:txEl>
                                              <p:pRg st="1" end="1"/>
                                            </p:txEl>
                                          </p:spTgt>
                                        </p:tgtEl>
                                        <p:attrNameLst>
                                          <p:attrName>style.visibility</p:attrName>
                                        </p:attrNameLst>
                                      </p:cBhvr>
                                      <p:to>
                                        <p:strVal val="visible"/>
                                      </p:to>
                                    </p:set>
                                    <p:animEffect transition="in" filter="fade">
                                      <p:cBhvr>
                                        <p:cTn id="12" dur="500"/>
                                        <p:tgtEl>
                                          <p:spTgt spid="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3">
                                            <p:txEl>
                                              <p:pRg st="2" end="2"/>
                                            </p:txEl>
                                          </p:spTgt>
                                        </p:tgtEl>
                                        <p:attrNameLst>
                                          <p:attrName>style.visibility</p:attrName>
                                        </p:attrNameLst>
                                      </p:cBhvr>
                                      <p:to>
                                        <p:strVal val="visible"/>
                                      </p:to>
                                    </p:set>
                                    <p:animEffect transition="in" filter="fade">
                                      <p:cBhvr>
                                        <p:cTn id="17" dur="500"/>
                                        <p:tgtEl>
                                          <p:spTgt spid="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3">
                                            <p:txEl>
                                              <p:pRg st="3" end="3"/>
                                            </p:txEl>
                                          </p:spTgt>
                                        </p:tgtEl>
                                        <p:attrNameLst>
                                          <p:attrName>style.visibility</p:attrName>
                                        </p:attrNameLst>
                                      </p:cBhvr>
                                      <p:to>
                                        <p:strVal val="visible"/>
                                      </p:to>
                                    </p:set>
                                    <p:animEffect transition="in" filter="fade">
                                      <p:cBhvr>
                                        <p:cTn id="22" dur="500"/>
                                        <p:tgtEl>
                                          <p:spTgt spid="44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3">
                                            <p:txEl>
                                              <p:pRg st="4" end="4"/>
                                            </p:txEl>
                                          </p:spTgt>
                                        </p:tgtEl>
                                        <p:attrNameLst>
                                          <p:attrName>style.visibility</p:attrName>
                                        </p:attrNameLst>
                                      </p:cBhvr>
                                      <p:to>
                                        <p:strVal val="visible"/>
                                      </p:to>
                                    </p:set>
                                    <p:animEffect transition="in" filter="fade">
                                      <p:cBhvr>
                                        <p:cTn id="25" dur="500"/>
                                        <p:tgtEl>
                                          <p:spTgt spid="44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3">
                                            <p:txEl>
                                              <p:pRg st="5" end="5"/>
                                            </p:txEl>
                                          </p:spTgt>
                                        </p:tgtEl>
                                        <p:attrNameLst>
                                          <p:attrName>style.visibility</p:attrName>
                                        </p:attrNameLst>
                                      </p:cBhvr>
                                      <p:to>
                                        <p:strVal val="visible"/>
                                      </p:to>
                                    </p:set>
                                    <p:animEffect transition="in" filter="fade">
                                      <p:cBhvr>
                                        <p:cTn id="30" dur="500"/>
                                        <p:tgtEl>
                                          <p:spTgt spid="44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43">
                                            <p:txEl>
                                              <p:pRg st="6" end="6"/>
                                            </p:txEl>
                                          </p:spTgt>
                                        </p:tgtEl>
                                        <p:attrNameLst>
                                          <p:attrName>style.visibility</p:attrName>
                                        </p:attrNameLst>
                                      </p:cBhvr>
                                      <p:to>
                                        <p:strVal val="visible"/>
                                      </p:to>
                                    </p:set>
                                    <p:animEffect transition="in" filter="fade">
                                      <p:cBhvr>
                                        <p:cTn id="35" dur="500"/>
                                        <p:tgtEl>
                                          <p:spTgt spid="44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3">
                                            <p:txEl>
                                              <p:pRg st="7" end="7"/>
                                            </p:txEl>
                                          </p:spTgt>
                                        </p:tgtEl>
                                        <p:attrNameLst>
                                          <p:attrName>style.visibility</p:attrName>
                                        </p:attrNameLst>
                                      </p:cBhvr>
                                      <p:to>
                                        <p:strVal val="visible"/>
                                      </p:to>
                                    </p:set>
                                    <p:animEffect transition="in" filter="fade">
                                      <p:cBhvr>
                                        <p:cTn id="40" dur="500"/>
                                        <p:tgtEl>
                                          <p:spTgt spid="44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3">
                                            <p:txEl>
                                              <p:pRg st="8" end="8"/>
                                            </p:txEl>
                                          </p:spTgt>
                                        </p:tgtEl>
                                        <p:attrNameLst>
                                          <p:attrName>style.visibility</p:attrName>
                                        </p:attrNameLst>
                                      </p:cBhvr>
                                      <p:to>
                                        <p:strVal val="visible"/>
                                      </p:to>
                                    </p:set>
                                    <p:animEffect transition="in" filter="fade">
                                      <p:cBhvr>
                                        <p:cTn id="45" dur="500"/>
                                        <p:tgtEl>
                                          <p:spTgt spid="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build="p"/>
    </p:bldLst>
  </p:timing>
</p:sld>
</file>

<file path=ppt/slides/slide39.xml><?xml version="1.0" encoding="utf-8"?>
<p:sld xmlns:a16="http://schemas.microsoft.com/office/drawing/2014/main" xmlns:adec="http://schemas.microsoft.com/office/drawing/2017/decorative" xmlns:p16="http://schemas.microsoft.com/office/powerpoint/2015/main" xmlns:a14="http://schemas.microsoft.com/office/drawing/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
        <p:cNvGrpSpPr/>
        <p:nvPr/>
      </p:nvGrpSpPr>
      <p:grpSpPr>
        <a:xfrm>
          <a:off x="0" y="0"/>
          <a:ext cx="0" cy="0"/>
          <a:chOff x="0" y="0"/>
          <a:chExt cx="0" cy="0"/>
        </a:xfrm>
      </p:grpSpPr>
      <p:sp useBgFill="1">
        <p:nvSpPr>
          <p:cNvPr id="455" name="Rectangle 45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en-US" sz="2880">
              <a:solidFill>
                <a:prstClr val="white"/>
              </a:solidFill>
              <a:latin typeface="Calibri" panose="020F0502020204030204"/>
            </a:endParaRPr>
          </a:p>
        </p:txBody>
      </p:sp>
      <p:sp useBgFill="1">
        <p:nvSpPr>
          <p:cNvPr id="457" name="Freeform: Shape 45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46806" cy="82296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463004">
              <a:defRPr/>
            </a:pPr>
            <a:endParaRPr lang="en-US" sz="2880">
              <a:solidFill>
                <a:prstClr val="white"/>
              </a:solidFill>
              <a:latin typeface="Calibri" panose="020F0502020204030204"/>
            </a:endParaRPr>
          </a:p>
        </p:txBody>
      </p:sp>
      <p:sp useBgFill="1">
        <p:nvSpPr>
          <p:cNvPr id="459" name="Freeform: Shape 45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5834" cy="82296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463004">
              <a:defRPr/>
            </a:pPr>
            <a:endParaRPr lang="en-US" sz="2880">
              <a:solidFill>
                <a:prstClr val="white"/>
              </a:solidFill>
              <a:latin typeface="Calibri" panose="020F0502020204030204"/>
            </a:endParaRPr>
          </a:p>
        </p:txBody>
      </p:sp>
      <p:sp>
        <p:nvSpPr>
          <p:cNvPr id="448" name="Google Shape;448;p39"/>
          <p:cNvSpPr txBox="1">
            <a:spLocks noGrp="1"/>
          </p:cNvSpPr>
          <p:nvPr>
            <p:ph type="title"/>
          </p:nvPr>
        </p:nvSpPr>
        <p:spPr>
          <a:xfrm>
            <a:off x="445312" y="1393547"/>
            <a:ext cx="4125773" cy="1486814"/>
          </a:xfrm>
          <a:prstGeom prst="rect">
            <a:avLst/>
          </a:prstGeom>
        </p:spPr>
        <p:txBody>
          <a:bodyPr spcFirstLastPara="1" vert="horz" wrap="square" lIns="146304" tIns="73152" rIns="146304" bIns="73152" rtlCol="0" anchor="ctr" anchorCtr="0">
            <a:normAutofit fontScale="90000"/>
          </a:bodyPr>
          <a:lstStyle/>
          <a:p>
            <a:pPr defTabSz="1463004">
              <a:spcBef>
                <a:spcPct val="0"/>
              </a:spcBef>
            </a:pPr>
            <a:r>
              <a:rPr lang="en-US" sz="3360" dirty="0"/>
              <a:t>Formazione </a:t>
            </a:r>
            <a:r>
              <a:rPr lang="en-US" sz="3360" dirty="0" err="1"/>
              <a:t>sui comportamenti</a:t>
            </a:r>
            <a:r>
              <a:rPr lang="en-US" sz="3360" dirty="0"/>
              <a:t> sicuri in rete </a:t>
            </a:r>
            <a:r>
              <a:rPr lang="en-US" sz="3360" dirty="0"/>
              <a:t>(status quo)</a:t>
            </a:r>
          </a:p>
        </p:txBody>
      </p:sp>
      <p:sp>
        <p:nvSpPr>
          <p:cNvPr id="461" name="Rectangle 46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1856"/>
            <a:ext cx="153619" cy="784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en-US" sz="2880">
              <a:solidFill>
                <a:prstClr val="white"/>
              </a:solidFill>
              <a:latin typeface="Calibri" panose="020F0502020204030204"/>
            </a:endParaRPr>
          </a:p>
        </p:txBody>
      </p:sp>
      <p:sp>
        <p:nvSpPr>
          <p:cNvPr id="463" name="Rectangle 46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070" y="2932176"/>
            <a:ext cx="4059936"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defRPr/>
            </a:pPr>
            <a:endParaRPr lang="en-US" sz="2880">
              <a:solidFill>
                <a:prstClr val="white"/>
              </a:solidFill>
              <a:latin typeface="Calibri" panose="020F0502020204030204"/>
            </a:endParaRPr>
          </a:p>
        </p:txBody>
      </p:sp>
      <p:sp>
        <p:nvSpPr>
          <p:cNvPr id="449" name="Google Shape;449;p39"/>
          <p:cNvSpPr txBox="1">
            <a:spLocks noGrp="1"/>
          </p:cNvSpPr>
          <p:nvPr>
            <p:ph type="body" idx="1"/>
          </p:nvPr>
        </p:nvSpPr>
        <p:spPr>
          <a:xfrm>
            <a:off x="445312" y="3261664"/>
            <a:ext cx="4126688" cy="3848711"/>
          </a:xfrm>
          <a:prstGeom prst="rect">
            <a:avLst/>
          </a:prstGeom>
        </p:spPr>
        <p:txBody>
          <a:bodyPr spcFirstLastPara="1" vert="horz" wrap="square" lIns="146304" tIns="73152" rIns="146304" bIns="73152" rtlCol="0" anchor="t" anchorCtr="0">
            <a:normAutofit/>
          </a:bodyPr>
          <a:lstStyle/>
          <a:p>
            <a:pPr marL="0" indent="-365750" defTabSz="1463004">
              <a:buFont typeface="Arial" panose="020B0604020202020204" pitchFamily="34" charset="0"/>
              <a:buChar char="•"/>
            </a:pPr>
            <a:r>
              <a:rPr lang="en-US" sz="1280" dirty="0"/>
              <a:t>Spostare l'attenzione dall'attivazione della paura agli incentivi</a:t>
            </a:r>
          </a:p>
          <a:p>
            <a:pPr marL="0" indent="-365750" defTabSz="1463004">
              <a:spcBef>
                <a:spcPts val="1920"/>
              </a:spcBef>
              <a:buFont typeface="Arial" panose="020B0604020202020204" pitchFamily="34" charset="0"/>
              <a:buChar char="•"/>
            </a:pPr>
            <a:r>
              <a:rPr lang="en-US" sz="1280" dirty="0"/>
              <a:t>Gamification dell'istruzione e della formazione</a:t>
            </a:r>
          </a:p>
          <a:p>
            <a:pPr marL="0" indent="-365750" defTabSz="1463004">
              <a:spcBef>
                <a:spcPts val="1920"/>
              </a:spcBef>
              <a:buFont typeface="Arial" panose="020B0604020202020204" pitchFamily="34" charset="0"/>
              <a:buChar char="•"/>
            </a:pPr>
            <a:r>
              <a:rPr lang="en-US" sz="1280" dirty="0"/>
              <a:t>Basata sulla teoria cognitiva sociale e </a:t>
            </a:r>
            <a:r>
              <a:rPr lang="en-US" sz="1280" dirty="0" err="1"/>
              <a:t>sul comportamentismo</a:t>
            </a:r>
            <a:endParaRPr lang="en-US" sz="1280" dirty="0"/>
          </a:p>
          <a:p>
            <a:pPr indent="-365750" defTabSz="1463004">
              <a:spcBef>
                <a:spcPts val="1920"/>
              </a:spcBef>
              <a:buFont typeface="Arial" panose="020B0604020202020204" pitchFamily="34" charset="0"/>
              <a:buChar char="•"/>
            </a:pPr>
            <a:r>
              <a:rPr lang="en-US" sz="1280" dirty="0"/>
              <a:t>Punti</a:t>
            </a:r>
          </a:p>
          <a:p>
            <a:pPr indent="-365750" defTabSz="1463004">
              <a:buFont typeface="Arial" panose="020B0604020202020204" pitchFamily="34" charset="0"/>
              <a:buChar char="•"/>
            </a:pPr>
            <a:r>
              <a:rPr lang="en-US" sz="1280" dirty="0"/>
              <a:t>Distintivi </a:t>
            </a:r>
          </a:p>
          <a:p>
            <a:pPr indent="-365750" defTabSz="1463004">
              <a:buFont typeface="Arial" panose="020B0604020202020204" pitchFamily="34" charset="0"/>
              <a:buChar char="•"/>
            </a:pPr>
            <a:r>
              <a:rPr lang="en-US" sz="1280" dirty="0"/>
              <a:t>Classifiche</a:t>
            </a:r>
          </a:p>
          <a:p>
            <a:pPr marL="0" indent="-365750" defTabSz="1463004">
              <a:spcBef>
                <a:spcPts val="1920"/>
              </a:spcBef>
              <a:buFont typeface="Arial" panose="020B0604020202020204" pitchFamily="34" charset="0"/>
              <a:buChar char="•"/>
            </a:pPr>
            <a:r>
              <a:rPr lang="en-US" sz="1280" dirty="0"/>
              <a:t>Aiuta ad aumentare la consapevolezza e </a:t>
            </a:r>
            <a:r>
              <a:rPr lang="en-US" sz="1280" dirty="0" err="1"/>
              <a:t>il comportamento</a:t>
            </a:r>
            <a:r>
              <a:rPr lang="en-US" sz="1280" dirty="0"/>
              <a:t> persistente</a:t>
            </a:r>
            <a:endParaRPr lang="en-US" sz="1280" dirty="0"/>
          </a:p>
          <a:p>
            <a:pPr marL="0" indent="-365750" defTabSz="1463004">
              <a:spcBef>
                <a:spcPts val="1920"/>
              </a:spcBef>
              <a:buFont typeface="Arial" panose="020B0604020202020204" pitchFamily="34" charset="0"/>
              <a:buChar char="•"/>
            </a:pPr>
            <a:r>
              <a:rPr lang="en-US" sz="1280" dirty="0"/>
              <a:t>Test e aggiornamenti periodici</a:t>
            </a:r>
          </a:p>
          <a:p>
            <a:pPr indent="-365750" defTabSz="1463004">
              <a:spcBef>
                <a:spcPts val="1920"/>
              </a:spcBef>
              <a:buFont typeface="Arial" panose="020B0604020202020204" pitchFamily="34" charset="0"/>
              <a:buChar char="•"/>
            </a:pPr>
            <a:r>
              <a:rPr lang="en-US" sz="1280" dirty="0"/>
              <a:t>Incentivi intermittenti</a:t>
            </a:r>
          </a:p>
          <a:p>
            <a:pPr indent="-365750" defTabSz="1463004">
              <a:buFont typeface="Arial" panose="020B0604020202020204" pitchFamily="34" charset="0"/>
              <a:buChar char="•"/>
            </a:pPr>
            <a:r>
              <a:rPr lang="en-US" sz="1280" dirty="0"/>
              <a:t>Sviluppo degli attacchi</a:t>
            </a:r>
          </a:p>
          <a:p>
            <a:pPr indent="-365750" defTabSz="1463004">
              <a:buFont typeface="Arial" panose="020B0604020202020204" pitchFamily="34" charset="0"/>
              <a:buChar char="•"/>
            </a:pPr>
            <a:r>
              <a:rPr lang="en-US" sz="1280" dirty="0"/>
              <a:t>Esposizione e formazione</a:t>
            </a:r>
          </a:p>
        </p:txBody>
      </p:sp>
      <p:pic>
        <p:nvPicPr>
          <p:cNvPr id="450" name="Google Shape;450;p39"/>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881421" y="1060249"/>
            <a:ext cx="8306410" cy="6229806"/>
          </a:xfrm>
          <a:prstGeom prst="rect">
            <a:avLst/>
          </a:prstGeom>
          <a:noFill/>
        </p:spPr>
      </p:pic>
      <p:grpSp>
        <p:nvGrpSpPr>
          <p:cNvPr id="2" name="Group 1">
            <a:extLst>
              <a:ext uri="{FF2B5EF4-FFF2-40B4-BE49-F238E27FC236}">
                <a16:creationId xmlns:a16="http://schemas.microsoft.com/office/drawing/2014/main" id="{3EF8A2D6-997E-A7A2-F80D-66DCE0FC3A7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B71DFF94-B054-A320-BA71-F7F8532FF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949E7A4-A844-6578-31E0-332779BB30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animEffect transition="in" filter="barn(inVertical)">
                                      <p:cBhvr>
                                        <p:cTn id="7" dur="500"/>
                                        <p:tgtEl>
                                          <p:spTgt spid="4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9">
                                            <p:txEl>
                                              <p:pRg st="1" end="1"/>
                                            </p:txEl>
                                          </p:spTgt>
                                        </p:tgtEl>
                                        <p:attrNameLst>
                                          <p:attrName>style.visibility</p:attrName>
                                        </p:attrNameLst>
                                      </p:cBhvr>
                                      <p:to>
                                        <p:strVal val="visible"/>
                                      </p:to>
                                    </p:set>
                                    <p:animEffect transition="in" filter="barn(inVertical)">
                                      <p:cBhvr>
                                        <p:cTn id="12" dur="500"/>
                                        <p:tgtEl>
                                          <p:spTgt spid="4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9">
                                            <p:txEl>
                                              <p:pRg st="2" end="2"/>
                                            </p:txEl>
                                          </p:spTgt>
                                        </p:tgtEl>
                                        <p:attrNameLst>
                                          <p:attrName>style.visibility</p:attrName>
                                        </p:attrNameLst>
                                      </p:cBhvr>
                                      <p:to>
                                        <p:strVal val="visible"/>
                                      </p:to>
                                    </p:set>
                                    <p:animEffect transition="in" filter="barn(inVertical)">
                                      <p:cBhvr>
                                        <p:cTn id="17" dur="500"/>
                                        <p:tgtEl>
                                          <p:spTgt spid="4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9">
                                            <p:txEl>
                                              <p:pRg st="3" end="3"/>
                                            </p:txEl>
                                          </p:spTgt>
                                        </p:tgtEl>
                                        <p:attrNameLst>
                                          <p:attrName>style.visibility</p:attrName>
                                        </p:attrNameLst>
                                      </p:cBhvr>
                                      <p:to>
                                        <p:strVal val="visible"/>
                                      </p:to>
                                    </p:set>
                                    <p:animEffect transition="in" filter="barn(inVertical)">
                                      <p:cBhvr>
                                        <p:cTn id="22" dur="500"/>
                                        <p:tgtEl>
                                          <p:spTgt spid="4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9">
                                            <p:txEl>
                                              <p:pRg st="4" end="4"/>
                                            </p:txEl>
                                          </p:spTgt>
                                        </p:tgtEl>
                                        <p:attrNameLst>
                                          <p:attrName>style.visibility</p:attrName>
                                        </p:attrNameLst>
                                      </p:cBhvr>
                                      <p:to>
                                        <p:strVal val="visible"/>
                                      </p:to>
                                    </p:set>
                                    <p:animEffect transition="in" filter="barn(inVertical)">
                                      <p:cBhvr>
                                        <p:cTn id="27" dur="500"/>
                                        <p:tgtEl>
                                          <p:spTgt spid="4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49">
                                            <p:txEl>
                                              <p:pRg st="5" end="5"/>
                                            </p:txEl>
                                          </p:spTgt>
                                        </p:tgtEl>
                                        <p:attrNameLst>
                                          <p:attrName>style.visibility</p:attrName>
                                        </p:attrNameLst>
                                      </p:cBhvr>
                                      <p:to>
                                        <p:strVal val="visible"/>
                                      </p:to>
                                    </p:set>
                                    <p:animEffect transition="in" filter="barn(inVertical)">
                                      <p:cBhvr>
                                        <p:cTn id="32" dur="500"/>
                                        <p:tgtEl>
                                          <p:spTgt spid="4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9">
                                            <p:txEl>
                                              <p:pRg st="6" end="6"/>
                                            </p:txEl>
                                          </p:spTgt>
                                        </p:tgtEl>
                                        <p:attrNameLst>
                                          <p:attrName>style.visibility</p:attrName>
                                        </p:attrNameLst>
                                      </p:cBhvr>
                                      <p:to>
                                        <p:strVal val="visible"/>
                                      </p:to>
                                    </p:set>
                                    <p:animEffect transition="in" filter="barn(inVertical)">
                                      <p:cBhvr>
                                        <p:cTn id="37" dur="500"/>
                                        <p:tgtEl>
                                          <p:spTgt spid="4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49">
                                            <p:txEl>
                                              <p:pRg st="7" end="7"/>
                                            </p:txEl>
                                          </p:spTgt>
                                        </p:tgtEl>
                                        <p:attrNameLst>
                                          <p:attrName>style.visibility</p:attrName>
                                        </p:attrNameLst>
                                      </p:cBhvr>
                                      <p:to>
                                        <p:strVal val="visible"/>
                                      </p:to>
                                    </p:set>
                                    <p:animEffect transition="in" filter="barn(inVertical)">
                                      <p:cBhvr>
                                        <p:cTn id="42" dur="500"/>
                                        <p:tgtEl>
                                          <p:spTgt spid="4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49">
                                            <p:txEl>
                                              <p:pRg st="8" end="8"/>
                                            </p:txEl>
                                          </p:spTgt>
                                        </p:tgtEl>
                                        <p:attrNameLst>
                                          <p:attrName>style.visibility</p:attrName>
                                        </p:attrNameLst>
                                      </p:cBhvr>
                                      <p:to>
                                        <p:strVal val="visible"/>
                                      </p:to>
                                    </p:set>
                                    <p:animEffect transition="in" filter="barn(inVertical)">
                                      <p:cBhvr>
                                        <p:cTn id="47" dur="500"/>
                                        <p:tgtEl>
                                          <p:spTgt spid="44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49">
                                            <p:txEl>
                                              <p:pRg st="9" end="9"/>
                                            </p:txEl>
                                          </p:spTgt>
                                        </p:tgtEl>
                                        <p:attrNameLst>
                                          <p:attrName>style.visibility</p:attrName>
                                        </p:attrNameLst>
                                      </p:cBhvr>
                                      <p:to>
                                        <p:strVal val="visible"/>
                                      </p:to>
                                    </p:set>
                                    <p:animEffect transition="in" filter="barn(inVertical)">
                                      <p:cBhvr>
                                        <p:cTn id="52" dur="500"/>
                                        <p:tgtEl>
                                          <p:spTgt spid="44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49">
                                            <p:txEl>
                                              <p:pRg st="10" end="10"/>
                                            </p:txEl>
                                          </p:spTgt>
                                        </p:tgtEl>
                                        <p:attrNameLst>
                                          <p:attrName>style.visibility</p:attrName>
                                        </p:attrNameLst>
                                      </p:cBhvr>
                                      <p:to>
                                        <p:strVal val="visible"/>
                                      </p:to>
                                    </p:set>
                                    <p:animEffect transition="in" filter="barn(inVertical)">
                                      <p:cBhvr>
                                        <p:cTn id="57" dur="500"/>
                                        <p:tgtEl>
                                          <p:spTgt spid="4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title"/>
          </p:nvPr>
        </p:nvSpPr>
        <p:spPr>
          <a:xfrm>
            <a:off x="2086080" y="957720"/>
            <a:ext cx="11248800" cy="875040"/>
          </a:xfrm>
          <a:prstGeom prst="rect">
            <a:avLst/>
          </a:prstGeom>
        </p:spPr>
        <p:txBody>
          <a:bodyPr spcFirstLastPara="1" vert="horz" wrap="square" lIns="146280" tIns="146280" rIns="146280" bIns="146280" rtlCol="0" anchor="t" anchorCtr="0">
            <a:normAutofit fontScale="90000"/>
          </a:bodyPr>
          <a:lstStyle/>
          <a:p>
            <a:r>
              <a:rPr lang="en-GB"/>
              <a:t>La digitalizzazione nel settore sanitario...</a:t>
            </a:r>
            <a:endParaRPr/>
          </a:p>
        </p:txBody>
      </p:sp>
      <p:sp>
        <p:nvSpPr>
          <p:cNvPr id="304" name="Google Shape;304;p17"/>
          <p:cNvSpPr txBox="1">
            <a:spLocks noGrp="1"/>
          </p:cNvSpPr>
          <p:nvPr>
            <p:ph type="body" idx="1"/>
          </p:nvPr>
        </p:nvSpPr>
        <p:spPr>
          <a:xfrm>
            <a:off x="2086080" y="1995080"/>
            <a:ext cx="11322240" cy="5698080"/>
          </a:xfrm>
          <a:prstGeom prst="rect">
            <a:avLst/>
          </a:prstGeom>
        </p:spPr>
        <p:txBody>
          <a:bodyPr spcFirstLastPara="1" vert="horz" wrap="square" lIns="146280" tIns="146280" rIns="146280" bIns="146280" rtlCol="0" anchor="t" anchorCtr="0">
            <a:normAutofit fontScale="92500" lnSpcReduction="10000"/>
          </a:bodyPr>
          <a:lstStyle/>
          <a:p>
            <a:pPr marL="0" indent="0">
              <a:buNone/>
            </a:pPr>
            <a:r>
              <a:rPr lang="en-GB" dirty="0"/>
              <a:t>... significa maggiore vulnerabilità</a:t>
            </a:r>
            <a:endParaRPr dirty="0"/>
          </a:p>
          <a:p>
            <a:pPr marL="0" indent="0">
              <a:spcBef>
                <a:spcPts val="1920"/>
              </a:spcBef>
              <a:buNone/>
            </a:pPr>
            <a:endParaRPr dirty="0"/>
          </a:p>
          <a:p>
            <a:pPr>
              <a:spcBef>
                <a:spcPts val="1920"/>
              </a:spcBef>
            </a:pPr>
            <a:r>
              <a:rPr lang="en-GB" dirty="0"/>
              <a:t>Archiviazione dei dati in infrastrutture digitali centralizzate o altamente interconnesse</a:t>
            </a:r>
            <a:endParaRPr dirty="0"/>
          </a:p>
          <a:p>
            <a:r>
              <a:rPr lang="en-GB" dirty="0"/>
              <a:t>La medicina </a:t>
            </a:r>
            <a:r>
              <a:rPr lang="en-GB" dirty="0" err="1"/>
              <a:t>incentrata sul paziente </a:t>
            </a:r>
            <a:r>
              <a:rPr lang="en-GB" dirty="0"/>
              <a:t>richiede l'autonomia del paziente e il suo accesso ai propri dati personali </a:t>
            </a:r>
            <a:endParaRPr dirty="0"/>
          </a:p>
          <a:p>
            <a:r>
              <a:rPr lang="en-GB" dirty="0"/>
              <a:t>La raccolta di dati ambulatoriali aumenta la quantità di dati sensibili </a:t>
            </a:r>
            <a:endParaRPr dirty="0"/>
          </a:p>
          <a:p>
            <a:r>
              <a:rPr lang="en-GB" dirty="0"/>
              <a:t>Accesso alla documentazione dei pazienti e ai dati personali o anonimizzati da parte di vari soggetti, quali assicurazioni, operatori sanitari di varie istituzioni, organizzazioni</a:t>
            </a:r>
            <a:endParaRPr dirty="0"/>
          </a:p>
          <a:p>
            <a:r>
              <a:rPr lang="en-GB" dirty="0"/>
              <a:t>Necessità di hardware e software costantemente aggiornati e modernizzati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build="p"/>
    </p:bldLst>
  </p:timing>
</p:sld>
</file>

<file path=ppt/slides/slide40.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70"/>
          <p:cNvSpPr/>
          <p:nvPr/>
        </p:nvSpPr>
        <p:spPr>
          <a:xfrm>
            <a:off x="5213280" y="3575400"/>
            <a:ext cx="4198080" cy="342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463004"/>
            <a:endParaRPr sz="2240">
              <a:solidFill>
                <a:prstClr val="white"/>
              </a:solidFill>
              <a:latin typeface="Calibri"/>
              <a:ea typeface="Calibri"/>
              <a:cs typeface="Calibri"/>
              <a:sym typeface="Calibri"/>
            </a:endParaRPr>
          </a:p>
        </p:txBody>
      </p:sp>
      <p:sp>
        <p:nvSpPr>
          <p:cNvPr id="1790" name="Google Shape;1790;p270"/>
          <p:cNvSpPr/>
          <p:nvPr/>
        </p:nvSpPr>
        <p:spPr>
          <a:xfrm>
            <a:off x="5214760" y="2433685"/>
            <a:ext cx="4200960" cy="7944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463004"/>
            <a:endParaRPr sz="2240">
              <a:solidFill>
                <a:prstClr val="white"/>
              </a:solidFill>
              <a:latin typeface="Calibri"/>
              <a:ea typeface="Calibri"/>
              <a:cs typeface="Calibri"/>
              <a:sym typeface="Calibri"/>
            </a:endParaRPr>
          </a:p>
        </p:txBody>
      </p:sp>
      <p:sp>
        <p:nvSpPr>
          <p:cNvPr id="1791" name="Google Shape;1791;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463004"/>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sp>
        <p:nvSpPr>
          <p:cNvPr id="1792" name="Google Shape;1792;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463004"/>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pic>
        <p:nvPicPr>
          <p:cNvPr id="1793" name="Google Shape;1793;p270" descr="https://lh3.googleusercontent.com/IaCNTQtEXWQBM6-fOKm300Tq8TMAJ5UO1UNIkVWXtJvcZYhYs1bkqLBXs_0LO4vXiiOWEIv6wPl0-pDFpienNHQ48P0C2LguQz4ni6RATN_3kHpjATWtRfr8rDxmojk7KP5rg8lJqzw"/>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8655" y="203465"/>
            <a:ext cx="13287376" cy="2248271"/>
          </a:xfrm>
          <a:prstGeom prst="rect">
            <a:avLst/>
          </a:prstGeom>
          <a:noFill/>
          <a:ln>
            <a:noFill/>
          </a:ln>
        </p:spPr>
      </p:pic>
      <p:sp>
        <p:nvSpPr>
          <p:cNvPr id="1794" name="Google Shape;1794;p270"/>
          <p:cNvSpPr/>
          <p:nvPr/>
        </p:nvSpPr>
        <p:spPr>
          <a:xfrm>
            <a:off x="5574280" y="2561005"/>
            <a:ext cx="3481920" cy="794400"/>
          </a:xfrm>
          <a:prstGeom prst="rect">
            <a:avLst/>
          </a:prstGeom>
          <a:noFill/>
          <a:ln>
            <a:noFill/>
          </a:ln>
        </p:spPr>
        <p:txBody>
          <a:bodyPr spcFirstLastPara="1" wrap="square" lIns="109720" tIns="54840" rIns="109720" bIns="54840" anchor="t" anchorCtr="0">
            <a:noAutofit/>
          </a:bodyPr>
          <a:lstStyle/>
          <a:p>
            <a:pPr algn="ctr" defTabSz="1463004"/>
            <a:r>
              <a:rPr lang="en-GB" sz="2400">
                <a:solidFill>
                  <a:prstClr val="white"/>
                </a:solidFill>
                <a:latin typeface="Arial"/>
                <a:ea typeface="Arial"/>
                <a:cs typeface="Arial"/>
                <a:sym typeface="Arial"/>
              </a:rPr>
              <a:t>Personalità</a:t>
            </a:r>
            <a:br>
              <a:rPr lang="en-GB" sz="2240">
                <a:solidFill>
                  <a:prstClr val="black"/>
                </a:solidFill>
                <a:latin typeface="Calibri"/>
                <a:ea typeface="Calibri"/>
                <a:cs typeface="Calibri"/>
                <a:sym typeface="Calibri"/>
              </a:rPr>
            </a:br>
            <a:endParaRPr sz="2240">
              <a:solidFill>
                <a:prstClr val="black"/>
              </a:solidFill>
              <a:latin typeface="Calibri"/>
              <a:ea typeface="Calibri"/>
              <a:cs typeface="Calibri"/>
              <a:sym typeface="Calibri"/>
            </a:endParaRPr>
          </a:p>
        </p:txBody>
      </p:sp>
      <p:sp>
        <p:nvSpPr>
          <p:cNvPr id="1795" name="Google Shape;1795;p270"/>
          <p:cNvSpPr/>
          <p:nvPr/>
        </p:nvSpPr>
        <p:spPr>
          <a:xfrm>
            <a:off x="5231760" y="3228080"/>
            <a:ext cx="4161120" cy="4003680"/>
          </a:xfrm>
          <a:prstGeom prst="rect">
            <a:avLst/>
          </a:prstGeom>
          <a:noFill/>
          <a:ln>
            <a:noFill/>
          </a:ln>
        </p:spPr>
        <p:txBody>
          <a:bodyPr spcFirstLastPara="1" wrap="square" lIns="109720" tIns="54840" rIns="109720" bIns="54840" anchor="t" anchorCtr="0">
            <a:noAutofit/>
          </a:bodyPr>
          <a:lstStyle/>
          <a:p>
            <a:pPr defTabSz="1463004"/>
            <a:r>
              <a:rPr lang="en-GB" sz="2240" dirty="0">
                <a:solidFill>
                  <a:prstClr val="white"/>
                </a:solidFill>
                <a:latin typeface="Arial"/>
                <a:ea typeface="Arial"/>
                <a:cs typeface="Arial"/>
                <a:sym typeface="Arial"/>
              </a:rPr>
              <a:t>Punti: O/C/E</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Distintivi: E(I)</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Ostacoli: O/C</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Livelli: C/E/A</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Competizione: O/C/E/A</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Traguardo: O/E(I)</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Avatar: E(I)</a:t>
            </a:r>
            <a:endParaRPr sz="2240" dirty="0">
              <a:solidFill>
                <a:prstClr val="white"/>
              </a:solidFill>
              <a:latin typeface="Calibri"/>
              <a:ea typeface="Calibri"/>
              <a:cs typeface="Calibri"/>
              <a:sym typeface="Calibri"/>
            </a:endParaRPr>
          </a:p>
          <a:p>
            <a:pPr algn="ctr" defTabSz="1463004"/>
            <a:r>
              <a:rPr lang="en-GB" sz="2240" dirty="0">
                <a:solidFill>
                  <a:prstClr val="white"/>
                </a:solidFill>
                <a:latin typeface="Arial"/>
                <a:ea typeface="Arial"/>
                <a:cs typeface="Arial"/>
                <a:sym typeface="Arial"/>
              </a:rPr>
              <a:t>*N può essere un fattore di rischio nell'istruzione, ma non nella CS!</a:t>
            </a:r>
            <a:endParaRPr sz="2880" dirty="0">
              <a:solidFill>
                <a:prstClr val="white"/>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C105B72-F64A-A576-F0B1-ABF096052C69}"/>
              </a:ext>
            </a:extLst>
          </p:cNvPr>
          <p:cNvPicPr>
            <a:picLocks noChangeAspect="1"/>
          </p:cNvPicPr>
          <p:nvPr/>
        </p:nvPicPr>
        <p:blipFill>
          <a:blip r:embed="rId4"/>
          <a:srcRect l="6709" t="5932" r="6133" b="6073"/>
          <a:stretch/>
        </p:blipFill>
        <p:spPr>
          <a:xfrm>
            <a:off x="10309013" y="3098019"/>
            <a:ext cx="3898054" cy="3743048"/>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5">
                                            <p:txEl>
                                              <p:pRg st="1" end="1"/>
                                            </p:txEl>
                                          </p:spTgt>
                                        </p:tgtEl>
                                        <p:attrNameLst>
                                          <p:attrName>style.visibility</p:attrName>
                                        </p:attrNameLst>
                                      </p:cBhvr>
                                      <p:to>
                                        <p:strVal val="visible"/>
                                      </p:to>
                                    </p:set>
                                    <p:animEffect transition="in" filter="fade">
                                      <p:cBhvr>
                                        <p:cTn id="7" dur="500"/>
                                        <p:tgtEl>
                                          <p:spTgt spid="1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5">
                                            <p:txEl>
                                              <p:pRg st="2" end="2"/>
                                            </p:txEl>
                                          </p:spTgt>
                                        </p:tgtEl>
                                        <p:attrNameLst>
                                          <p:attrName>style.visibility</p:attrName>
                                        </p:attrNameLst>
                                      </p:cBhvr>
                                      <p:to>
                                        <p:strVal val="visible"/>
                                      </p:to>
                                    </p:set>
                                    <p:animEffect transition="in" filter="fade">
                                      <p:cBhvr>
                                        <p:cTn id="12" dur="500"/>
                                        <p:tgtEl>
                                          <p:spTgt spid="1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5">
                                            <p:txEl>
                                              <p:pRg st="3" end="3"/>
                                            </p:txEl>
                                          </p:spTgt>
                                        </p:tgtEl>
                                        <p:attrNameLst>
                                          <p:attrName>style.visibility</p:attrName>
                                        </p:attrNameLst>
                                      </p:cBhvr>
                                      <p:to>
                                        <p:strVal val="visible"/>
                                      </p:to>
                                    </p:set>
                                    <p:animEffect transition="in" filter="fade">
                                      <p:cBhvr>
                                        <p:cTn id="17" dur="500"/>
                                        <p:tgtEl>
                                          <p:spTgt spid="17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5">
                                            <p:txEl>
                                              <p:pRg st="4" end="4"/>
                                            </p:txEl>
                                          </p:spTgt>
                                        </p:tgtEl>
                                        <p:attrNameLst>
                                          <p:attrName>style.visibility</p:attrName>
                                        </p:attrNameLst>
                                      </p:cBhvr>
                                      <p:to>
                                        <p:strVal val="visible"/>
                                      </p:to>
                                    </p:set>
                                    <p:animEffect transition="in" filter="fade">
                                      <p:cBhvr>
                                        <p:cTn id="22" dur="500"/>
                                        <p:tgtEl>
                                          <p:spTgt spid="17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95">
                                            <p:txEl>
                                              <p:pRg st="5" end="5"/>
                                            </p:txEl>
                                          </p:spTgt>
                                        </p:tgtEl>
                                        <p:attrNameLst>
                                          <p:attrName>style.visibility</p:attrName>
                                        </p:attrNameLst>
                                      </p:cBhvr>
                                      <p:to>
                                        <p:strVal val="visible"/>
                                      </p:to>
                                    </p:set>
                                    <p:animEffect transition="in" filter="fade">
                                      <p:cBhvr>
                                        <p:cTn id="27" dur="500"/>
                                        <p:tgtEl>
                                          <p:spTgt spid="17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95">
                                            <p:txEl>
                                              <p:pRg st="6" end="6"/>
                                            </p:txEl>
                                          </p:spTgt>
                                        </p:tgtEl>
                                        <p:attrNameLst>
                                          <p:attrName>style.visibility</p:attrName>
                                        </p:attrNameLst>
                                      </p:cBhvr>
                                      <p:to>
                                        <p:strVal val="visible"/>
                                      </p:to>
                                    </p:set>
                                    <p:animEffect transition="in" filter="fade">
                                      <p:cBhvr>
                                        <p:cTn id="32" dur="500"/>
                                        <p:tgtEl>
                                          <p:spTgt spid="17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95">
                                            <p:txEl>
                                              <p:pRg st="7" end="7"/>
                                            </p:txEl>
                                          </p:spTgt>
                                        </p:tgtEl>
                                        <p:attrNameLst>
                                          <p:attrName>style.visibility</p:attrName>
                                        </p:attrNameLst>
                                      </p:cBhvr>
                                      <p:to>
                                        <p:strVal val="visible"/>
                                      </p:to>
                                    </p:set>
                                    <p:animEffect transition="in" filter="fade">
                                      <p:cBhvr>
                                        <p:cTn id="37" dur="500"/>
                                        <p:tgtEl>
                                          <p:spTgt spid="1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71"/>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n-GB" dirty="0"/>
              <a:t>Effetti della gamification</a:t>
            </a:r>
            <a:endParaRPr dirty="0"/>
          </a:p>
        </p:txBody>
      </p:sp>
      <p:sp>
        <p:nvSpPr>
          <p:cNvPr id="1801" name="Google Shape;1801;p271"/>
          <p:cNvSpPr txBox="1">
            <a:spLocks noGrp="1"/>
          </p:cNvSpPr>
          <p:nvPr>
            <p:ph type="body" idx="1"/>
          </p:nvPr>
        </p:nvSpPr>
        <p:spPr>
          <a:xfrm>
            <a:off x="273800" y="1843959"/>
            <a:ext cx="6399840" cy="3913810"/>
          </a:xfrm>
          <a:prstGeom prst="rect">
            <a:avLst/>
          </a:prstGeom>
        </p:spPr>
        <p:txBody>
          <a:bodyPr spcFirstLastPara="1" vert="horz" wrap="square" lIns="146280" tIns="146280" rIns="146280" bIns="146280" rtlCol="0" anchor="t" anchorCtr="0">
            <a:noAutofit/>
          </a:bodyPr>
          <a:lstStyle/>
          <a:p>
            <a:pPr marL="0" indent="0">
              <a:lnSpc>
                <a:spcPct val="95000"/>
              </a:lnSpc>
              <a:buSzPts val="605"/>
              <a:buNone/>
            </a:pPr>
            <a:r>
              <a:rPr lang="en-GB" sz="2880" dirty="0"/>
              <a:t>Effetti a breve termine</a:t>
            </a:r>
            <a:endParaRPr sz="2880" dirty="0"/>
          </a:p>
          <a:p>
            <a:pPr>
              <a:lnSpc>
                <a:spcPct val="95000"/>
              </a:lnSpc>
              <a:spcBef>
                <a:spcPts val="1920"/>
              </a:spcBef>
            </a:pPr>
            <a:r>
              <a:rPr lang="en-GB" sz="2880" dirty="0"/>
              <a:t>Effetti moderati (d=.48)</a:t>
            </a:r>
            <a:endParaRPr sz="2880" dirty="0"/>
          </a:p>
          <a:p>
            <a:pPr>
              <a:lnSpc>
                <a:spcPct val="95000"/>
              </a:lnSpc>
            </a:pPr>
            <a:r>
              <a:rPr lang="en-GB" sz="2880" dirty="0"/>
              <a:t>1-7 giorni d=1,57 vs 20 settimane d=0,30</a:t>
            </a:r>
            <a:endParaRPr sz="2880" dirty="0"/>
          </a:p>
          <a:p>
            <a:pPr marL="0" indent="0">
              <a:lnSpc>
                <a:spcPct val="95000"/>
              </a:lnSpc>
              <a:spcBef>
                <a:spcPts val="1920"/>
              </a:spcBef>
              <a:buSzPts val="605"/>
              <a:buNone/>
            </a:pPr>
            <a:endParaRPr sz="2880" dirty="0"/>
          </a:p>
          <a:p>
            <a:pPr marL="0" indent="0">
              <a:lnSpc>
                <a:spcPct val="95000"/>
              </a:lnSpc>
              <a:spcBef>
                <a:spcPts val="1920"/>
              </a:spcBef>
              <a:buSzPts val="605"/>
              <a:buNone/>
            </a:pPr>
            <a:r>
              <a:rPr lang="en-GB" sz="2880" dirty="0"/>
              <a:t>I modelli a effetti casuali hanno mostrato effetti significativi ma modesti della gamification sui </a:t>
            </a:r>
            <a:r>
              <a:rPr lang="en-GB" sz="2880" dirty="0"/>
              <a:t>risultati</a:t>
            </a:r>
            <a:r>
              <a:rPr lang="en-GB" sz="2880" dirty="0"/>
              <a:t> cognitivi (g = 0,49), motivazionali (g = 0,36) e </a:t>
            </a:r>
            <a:r>
              <a:rPr lang="en-GB" sz="2880" dirty="0" err="1"/>
              <a:t>comportamentali </a:t>
            </a:r>
            <a:r>
              <a:rPr lang="en-GB" sz="2880" dirty="0"/>
              <a:t>(g = 0,25) dell'apprendimento</a:t>
            </a:r>
            <a:r>
              <a:rPr lang="en-GB" sz="2880" dirty="0"/>
              <a:t>.</a:t>
            </a:r>
            <a:endParaRPr sz="2880" dirty="0"/>
          </a:p>
          <a:p>
            <a:pPr marL="0" indent="0">
              <a:lnSpc>
                <a:spcPct val="95000"/>
              </a:lnSpc>
              <a:spcBef>
                <a:spcPts val="1920"/>
              </a:spcBef>
              <a:spcAft>
                <a:spcPts val="1920"/>
              </a:spcAft>
              <a:buSzPts val="605"/>
              <a:buNone/>
            </a:pPr>
            <a:endParaRPr sz="2880" dirty="0"/>
          </a:p>
        </p:txBody>
      </p:sp>
      <p:sp>
        <p:nvSpPr>
          <p:cNvPr id="1802" name="Google Shape;1802;p271"/>
          <p:cNvSpPr txBox="1">
            <a:spLocks noGrp="1"/>
          </p:cNvSpPr>
          <p:nvPr>
            <p:ph type="body" idx="2"/>
          </p:nvPr>
        </p:nvSpPr>
        <p:spPr>
          <a:xfrm>
            <a:off x="8109400" y="1843960"/>
            <a:ext cx="6399840" cy="3913808"/>
          </a:xfrm>
          <a:prstGeom prst="rect">
            <a:avLst/>
          </a:prstGeom>
        </p:spPr>
        <p:txBody>
          <a:bodyPr spcFirstLastPara="1" vert="horz" wrap="square" lIns="146280" tIns="146280" rIns="146280" bIns="146280" rtlCol="0" anchor="t" anchorCtr="0">
            <a:normAutofit/>
          </a:bodyPr>
          <a:lstStyle/>
          <a:p>
            <a:pPr marL="0" indent="0">
              <a:buNone/>
            </a:pPr>
            <a:r>
              <a:rPr lang="en-GB" sz="2880" dirty="0"/>
              <a:t>A lungo termine</a:t>
            </a:r>
            <a:endParaRPr sz="2880" dirty="0"/>
          </a:p>
          <a:p>
            <a:pPr marL="0" indent="0">
              <a:spcBef>
                <a:spcPts val="1920"/>
              </a:spcBef>
              <a:spcAft>
                <a:spcPts val="1920"/>
              </a:spcAft>
              <a:buNone/>
            </a:pPr>
            <a:r>
              <a:rPr lang="en-GB" sz="2880" dirty="0"/>
              <a:t>Nel corso degli anni d=-.20</a:t>
            </a:r>
            <a:endParaRPr sz="2880" dirty="0"/>
          </a:p>
        </p:txBody>
      </p:sp>
      <p:sp>
        <p:nvSpPr>
          <p:cNvPr id="1803" name="Google Shape;1803;p271"/>
          <p:cNvSpPr txBox="1"/>
          <p:nvPr/>
        </p:nvSpPr>
        <p:spPr>
          <a:xfrm>
            <a:off x="1814435" y="7290594"/>
            <a:ext cx="11316163" cy="738615"/>
          </a:xfrm>
          <a:prstGeom prst="rect">
            <a:avLst/>
          </a:prstGeom>
          <a:noFill/>
          <a:ln>
            <a:noFill/>
          </a:ln>
        </p:spPr>
        <p:txBody>
          <a:bodyPr spcFirstLastPara="1" wrap="square" lIns="146280" tIns="146280" rIns="146280" bIns="146280" anchor="t" anchorCtr="0">
            <a:spAutoFit/>
          </a:bodyPr>
          <a:lstStyle/>
          <a:p>
            <a:pPr defTabSz="1463004"/>
            <a:r>
              <a:rPr lang="en-GB" sz="2880" dirty="0">
                <a:solidFill>
                  <a:prstClr val="black"/>
                </a:solidFill>
                <a:latin typeface="Calibri" panose="020F0502020204030204"/>
              </a:rPr>
              <a:t>La gamification può essere utile soprattutto per avviare l'apprendimento e il cambiamento comportamentale</a:t>
            </a:r>
            <a:endParaRPr sz="288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02">
                                            <p:txEl>
                                              <p:pRg st="0" end="0"/>
                                            </p:txEl>
                                          </p:spTgt>
                                        </p:tgtEl>
                                        <p:attrNameLst>
                                          <p:attrName>style.visibility</p:attrName>
                                        </p:attrNameLst>
                                      </p:cBhvr>
                                      <p:to>
                                        <p:strVal val="visible"/>
                                      </p:to>
                                    </p:set>
                                    <p:animEffect transition="in" filter="barn(inVertical)">
                                      <p:cBhvr>
                                        <p:cTn id="23" dur="500"/>
                                        <p:tgtEl>
                                          <p:spTgt spid="180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02">
                                            <p:txEl>
                                              <p:pRg st="1" end="1"/>
                                            </p:txEl>
                                          </p:spTgt>
                                        </p:tgtEl>
                                        <p:attrNameLst>
                                          <p:attrName>style.visibility</p:attrName>
                                        </p:attrNameLst>
                                      </p:cBhvr>
                                      <p:to>
                                        <p:strVal val="visible"/>
                                      </p:to>
                                    </p:set>
                                    <p:animEffect transition="in" filter="barn(inVertical)">
                                      <p:cBhvr>
                                        <p:cTn id="28" dur="500"/>
                                        <p:tgtEl>
                                          <p:spTgt spid="180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03"/>
                                        </p:tgtEl>
                                        <p:attrNameLst>
                                          <p:attrName>style.visibility</p:attrName>
                                        </p:attrNameLst>
                                      </p:cBhvr>
                                      <p:to>
                                        <p:strVal val="visible"/>
                                      </p:to>
                                    </p:set>
                                    <p:animEffect transition="in" filter="fade">
                                      <p:cBhvr>
                                        <p:cTn id="33"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0" build="p"/>
      <p:bldP spid="1802" grpId="0" build="p"/>
      <p:bldP spid="1803" grpId="0"/>
    </p:bldLst>
  </p:timing>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C5FE-6F83-0C83-1ACE-46B3FFD6F485}"/>
              </a:ext>
            </a:extLst>
          </p:cNvPr>
          <p:cNvSpPr>
            <a:spLocks noGrp="1"/>
          </p:cNvSpPr>
          <p:nvPr>
            <p:ph type="title"/>
          </p:nvPr>
        </p:nvSpPr>
        <p:spPr>
          <a:xfrm>
            <a:off x="1571511" y="329570"/>
            <a:ext cx="12290425" cy="842077"/>
          </a:xfrm>
        </p:spPr>
        <p:txBody>
          <a:bodyPr wrap="square" anchor="t">
            <a:normAutofit/>
          </a:bodyPr>
          <a:lstStyle/>
          <a:p>
            <a:r>
              <a:rPr lang="nb-NO" dirty="0"/>
              <a:t>Strutture</a:t>
            </a:r>
            <a:endParaRPr lang="en-GB" dirty="0"/>
          </a:p>
        </p:txBody>
      </p:sp>
      <p:pic>
        <p:nvPicPr>
          <p:cNvPr id="7" name="Picture 6">
            <a:extLst>
              <a:ext uri="{FF2B5EF4-FFF2-40B4-BE49-F238E27FC236}">
                <a16:creationId xmlns:a16="http://schemas.microsoft.com/office/drawing/2014/main" id="{043763BA-057E-4493-AC09-C106981315F1}"/>
              </a:ext>
            </a:extLst>
          </p:cNvPr>
          <p:cNvPicPr>
            <a:picLocks noChangeAspect="1"/>
          </p:cNvPicPr>
          <p:nvPr/>
        </p:nvPicPr>
        <p:blipFill>
          <a:blip r:embed="rId2"/>
          <a:srcRect t="3785" b="19841"/>
          <a:stretch/>
        </p:blipFill>
        <p:spPr>
          <a:xfrm>
            <a:off x="1571511" y="1510237"/>
            <a:ext cx="12290425" cy="6195263"/>
          </a:xfrm>
          <a:prstGeom prst="rect">
            <a:avLst/>
          </a:prstGeom>
          <a:noFill/>
        </p:spPr>
      </p:pic>
    </p:spTree>
    <p:extLst>
      <p:ext uri="{BB962C8B-B14F-4D97-AF65-F5344CB8AC3E}">
        <p14:creationId xmlns:p14="http://schemas.microsoft.com/office/powerpoint/2010/main" val="4059971146"/>
      </p:ext>
    </p:extLst>
  </p:cSld>
  <p:clrMapOvr>
    <a:masterClrMapping/>
  </p:clrMapOvr>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45187D-34FA-CF78-4CA2-F00E7C7255E9}"/>
              </a:ext>
            </a:extLst>
          </p:cNvPr>
          <p:cNvSpPr>
            <a:spLocks noGrp="1"/>
          </p:cNvSpPr>
          <p:nvPr>
            <p:ph type="title"/>
          </p:nvPr>
        </p:nvSpPr>
        <p:spPr>
          <a:xfrm>
            <a:off x="1385454" y="191452"/>
            <a:ext cx="8439266" cy="1590676"/>
          </a:xfrm>
        </p:spPr>
        <p:txBody>
          <a:bodyPr>
            <a:normAutofit fontScale="90000"/>
          </a:bodyPr>
          <a:lstStyle/>
          <a:p>
            <a:r>
              <a:rPr lang="en-GB" dirty="0"/>
              <a:t>Iniziativa nazionale per il quadro educativo sulla sicurezza informatica</a:t>
            </a:r>
          </a:p>
        </p:txBody>
      </p:sp>
      <p:graphicFrame>
        <p:nvGraphicFramePr>
          <p:cNvPr id="7" name="Content Placeholder 6">
            <a:extLst>
              <a:ext uri="{FF2B5EF4-FFF2-40B4-BE49-F238E27FC236}">
                <a16:creationId xmlns:a16="http://schemas.microsoft.com/office/drawing/2014/main" id="{3C2B5FD7-F19D-524F-4E42-2455C66640D2}"/>
              </a:ext>
            </a:extLst>
          </p:cNvPr>
          <p:cNvGraphicFramePr>
            <a:graphicFrameLocks noGrp="1"/>
          </p:cNvGraphicFramePr>
          <p:nvPr>
            <p:ph sz="half" idx="1"/>
          </p:nvPr>
        </p:nvGraphicFramePr>
        <p:xfrm>
          <a:off x="7565138" y="916940"/>
          <a:ext cx="6699502" cy="6842831"/>
        </p:xfrm>
        <a:graphic>
          <a:graphicData uri="http://schemas.openxmlformats.org/drawingml/2006/table">
            <a:tbl>
              <a:tblPr/>
              <a:tblGrid>
                <a:gridCol w="1616740">
                  <a:extLst>
                    <a:ext uri="{9D8B030D-6E8A-4147-A177-3AD203B41FA5}">
                      <a16:colId xmlns:a16="http://schemas.microsoft.com/office/drawing/2014/main" val="3743956116"/>
                    </a:ext>
                  </a:extLst>
                </a:gridCol>
                <a:gridCol w="3477096">
                  <a:extLst>
                    <a:ext uri="{9D8B030D-6E8A-4147-A177-3AD203B41FA5}">
                      <a16:colId xmlns:a16="http://schemas.microsoft.com/office/drawing/2014/main" val="2583322298"/>
                    </a:ext>
                  </a:extLst>
                </a:gridCol>
                <a:gridCol w="1605666">
                  <a:extLst>
                    <a:ext uri="{9D8B030D-6E8A-4147-A177-3AD203B41FA5}">
                      <a16:colId xmlns:a16="http://schemas.microsoft.com/office/drawing/2014/main" val="2599731769"/>
                    </a:ext>
                  </a:extLst>
                </a:gridCol>
              </a:tblGrid>
              <a:tr h="624036">
                <a:tc>
                  <a:txBody>
                    <a:bodyPr/>
                    <a:lstStyle/>
                    <a:p>
                      <a:pPr algn="ctr" rtl="0" fontAlgn="b">
                        <a:spcBef>
                          <a:spcPts val="1200"/>
                        </a:spcBef>
                        <a:spcAft>
                          <a:spcPts val="1200"/>
                        </a:spcAft>
                      </a:pPr>
                      <a:r>
                        <a:rPr lang="en-GB" sz="1400" b="1" i="0" u="none" strike="noStrike">
                          <a:solidFill>
                            <a:srgbClr val="FFFFFF"/>
                          </a:solidFill>
                          <a:effectLst/>
                          <a:latin typeface="Times New Roman" panose="02020603050405020304" pitchFamily="18" charset="0"/>
                        </a:rPr>
                        <a:t>Categorie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tc>
                  <a:txBody>
                    <a:bodyPr/>
                    <a:lstStyle/>
                    <a:p>
                      <a:pPr algn="ctr" rtl="0" fontAlgn="b">
                        <a:spcBef>
                          <a:spcPts val="1200"/>
                        </a:spcBef>
                        <a:spcAft>
                          <a:spcPts val="1200"/>
                        </a:spcAft>
                      </a:pPr>
                      <a:r>
                        <a:rPr lang="en-GB" sz="1400" b="1" i="0" u="none" strike="noStrike" dirty="0">
                          <a:solidFill>
                            <a:srgbClr val="FFFFFF"/>
                          </a:solidFill>
                          <a:effectLst/>
                          <a:latin typeface="Times New Roman" panose="02020603050405020304" pitchFamily="18" charset="0"/>
                        </a:rPr>
                        <a:t>Aree di specializzazione</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tc>
                  <a:txBody>
                    <a:bodyPr/>
                    <a:lstStyle/>
                    <a:p>
                      <a:pPr algn="ctr" rtl="0" fontAlgn="b">
                        <a:spcBef>
                          <a:spcPts val="1200"/>
                        </a:spcBef>
                        <a:spcAft>
                          <a:spcPts val="1200"/>
                        </a:spcAft>
                      </a:pPr>
                      <a:r>
                        <a:rPr lang="en-GB" sz="1400" b="1" i="0" u="none" strike="noStrike">
                          <a:solidFill>
                            <a:srgbClr val="FFFFFF"/>
                          </a:solidFill>
                          <a:effectLst/>
                          <a:latin typeface="Times New Roman" panose="02020603050405020304" pitchFamily="18" charset="0"/>
                        </a:rPr>
                        <a:t>Numero di ruoli lavorativi</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extLst>
                  <a:ext uri="{0D108BD9-81ED-4DB2-BD59-A6C34878D82A}">
                    <a16:rowId xmlns:a16="http://schemas.microsoft.com/office/drawing/2014/main" val="779030525"/>
                  </a:ext>
                </a:extLst>
              </a:tr>
              <a:tr h="714274">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Analisi</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Analisi di tutte le fonti, analisi dello sfruttamento, analisi linguistica, obiettivi, analisi delle minacce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8</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433283"/>
                  </a:ext>
                </a:extLst>
              </a:tr>
              <a:tr h="782826">
                <a:tc>
                  <a:txBody>
                    <a:bodyPr/>
                    <a:lstStyle/>
                    <a:p>
                      <a:pPr rtl="0" fontAlgn="b">
                        <a:spcBef>
                          <a:spcPts val="1200"/>
                        </a:spcBef>
                        <a:spcAft>
                          <a:spcPts val="1200"/>
                        </a:spcAft>
                      </a:pPr>
                      <a:r>
                        <a:rPr lang="en-GB" sz="1400" b="0" i="0" u="none" strike="noStrike" dirty="0">
                          <a:solidFill>
                            <a:srgbClr val="000000"/>
                          </a:solidFill>
                          <a:effectLst/>
                          <a:latin typeface="Times New Roman" panose="02020603050405020304" pitchFamily="18" charset="0"/>
                        </a:rPr>
                        <a:t>Raccolta e gestione</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Operazioni di raccolta, pianificazione operativa informatica, operazioni informatiche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6</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057215"/>
                  </a:ext>
                </a:extLst>
              </a:tr>
              <a:tr h="376781">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Indagare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Indagini informatiche, analisi forense digitale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3</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880601"/>
                  </a:ext>
                </a:extLst>
              </a:tr>
              <a:tr h="1005336">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Gestione e manutenzione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Assistenza clienti e supporto tecnico, amministrazione dei dati, gestione delle conoscenze, servizi di rete, amministrazione dei sistemi, analisi dei sistemi</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6</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871362"/>
                  </a:ext>
                </a:extLst>
              </a:tr>
              <a:tr h="1312652">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Supervisione e governance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Gestione della sicurezza informatica, leadership esecutiva in materia di sicurezza informatica, consulenza e assistenza legale, gestione e acquisizione di programmi/progetti, pianificazione strategica e politiche, formazione, istruzione e sensibilizzazione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14</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962468"/>
                  </a:ext>
                </a:extLst>
              </a:tr>
              <a:tr h="913733">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Protezione e difesa</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dirty="0">
                          <a:solidFill>
                            <a:srgbClr val="000000"/>
                          </a:solidFill>
                          <a:effectLst/>
                          <a:latin typeface="Times New Roman" panose="02020603050405020304" pitchFamily="18" charset="0"/>
                        </a:rPr>
                        <a:t>Analisi </a:t>
                      </a:r>
                      <a:r>
                        <a:rPr lang="en-GB" sz="1400" b="0" i="0" u="none" strike="noStrike" dirty="0" err="1">
                          <a:solidFill>
                            <a:srgbClr val="000000"/>
                          </a:solidFill>
                          <a:effectLst/>
                          <a:latin typeface="Times New Roman" panose="02020603050405020304" pitchFamily="18" charset="0"/>
                        </a:rPr>
                        <a:t>della difesa</a:t>
                      </a:r>
                      <a:r>
                        <a:rPr lang="en-GB" sz="1400" b="0" i="0" u="none" strike="noStrike" dirty="0">
                          <a:solidFill>
                            <a:srgbClr val="000000"/>
                          </a:solidFill>
                          <a:effectLst/>
                          <a:latin typeface="Times New Roman" panose="02020603050405020304" pitchFamily="18" charset="0"/>
                        </a:rPr>
                        <a:t> informatica</a:t>
                      </a:r>
                      <a:r>
                        <a:rPr lang="en-GB" sz="1400" b="0" i="0" u="none" strike="noStrike" dirty="0">
                          <a:solidFill>
                            <a:srgbClr val="000000"/>
                          </a:solidFill>
                          <a:effectLst/>
                          <a:latin typeface="Times New Roman" panose="02020603050405020304" pitchFamily="18" charset="0"/>
                        </a:rPr>
                        <a:t>, </a:t>
                      </a:r>
                      <a:r>
                        <a:rPr lang="en-GB" sz="1400" b="0" i="0" u="none" strike="noStrike" dirty="0">
                          <a:solidFill>
                            <a:srgbClr val="000000"/>
                          </a:solidFill>
                          <a:effectLst/>
                          <a:latin typeface="Times New Roman" panose="02020603050405020304" pitchFamily="18" charset="0"/>
                        </a:rPr>
                        <a:t>supporto all'infrastruttura </a:t>
                      </a:r>
                      <a:r>
                        <a:rPr lang="en-GB" sz="1400" b="0" i="0" u="none" strike="noStrike" dirty="0" err="1">
                          <a:solidFill>
                            <a:srgbClr val="000000"/>
                          </a:solidFill>
                          <a:effectLst/>
                          <a:latin typeface="Times New Roman" panose="02020603050405020304" pitchFamily="18" charset="0"/>
                        </a:rPr>
                        <a:t>di difesa</a:t>
                      </a:r>
                      <a:r>
                        <a:rPr lang="en-GB" sz="1400" b="0" i="0" u="none" strike="noStrike" dirty="0">
                          <a:solidFill>
                            <a:srgbClr val="000000"/>
                          </a:solidFill>
                          <a:effectLst/>
                          <a:latin typeface="Times New Roman" panose="02020603050405020304" pitchFamily="18" charset="0"/>
                        </a:rPr>
                        <a:t> informatica</a:t>
                      </a:r>
                      <a:r>
                        <a:rPr lang="en-GB" sz="1400" b="0" i="0" u="none" strike="noStrike" dirty="0">
                          <a:solidFill>
                            <a:srgbClr val="000000"/>
                          </a:solidFill>
                          <a:effectLst/>
                          <a:latin typeface="Times New Roman" panose="02020603050405020304" pitchFamily="18" charset="0"/>
                        </a:rPr>
                        <a:t>, risposta agli incidenti, valutazione e gestione delle vulnerabilità</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a:solidFill>
                            <a:srgbClr val="000000"/>
                          </a:solidFill>
                          <a:effectLst/>
                          <a:latin typeface="Times New Roman" panose="02020603050405020304" pitchFamily="18" charset="0"/>
                        </a:rPr>
                        <a:t>4</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000968"/>
                  </a:ext>
                </a:extLst>
              </a:tr>
              <a:tr h="1113193">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Fornire in modo sicuro</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n-GB" sz="1400" b="0" i="0" u="none" strike="noStrike">
                          <a:solidFill>
                            <a:srgbClr val="000000"/>
                          </a:solidFill>
                          <a:effectLst/>
                          <a:latin typeface="Times New Roman" panose="02020603050405020304" pitchFamily="18" charset="0"/>
                        </a:rPr>
                        <a:t>Gestione dei rischi, sviluppo software, architettura dei sistemi, sviluppo dei sistemi, pianificazione dei requisiti dei sistemi, ricerca e sviluppo tecnologico, test e valutazione</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n-GB" sz="1400" b="0" i="0" u="none" strike="noStrike" dirty="0">
                          <a:solidFill>
                            <a:srgbClr val="000000"/>
                          </a:solidFill>
                          <a:effectLst/>
                          <a:latin typeface="Times New Roman" panose="02020603050405020304" pitchFamily="18" charset="0"/>
                        </a:rPr>
                        <a:t>11</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429742"/>
                  </a:ext>
                </a:extLst>
              </a:tr>
            </a:tbl>
          </a:graphicData>
        </a:graphic>
      </p:graphicFrame>
      <p:sp>
        <p:nvSpPr>
          <p:cNvPr id="10" name="Content Placeholder 9">
            <a:extLst>
              <a:ext uri="{FF2B5EF4-FFF2-40B4-BE49-F238E27FC236}">
                <a16:creationId xmlns:a16="http://schemas.microsoft.com/office/drawing/2014/main" id="{8208A730-9D40-458B-926F-26D42ACFEBB8}"/>
              </a:ext>
            </a:extLst>
          </p:cNvPr>
          <p:cNvSpPr>
            <a:spLocks noGrp="1"/>
          </p:cNvSpPr>
          <p:nvPr>
            <p:ph sz="half" idx="2"/>
          </p:nvPr>
        </p:nvSpPr>
        <p:spPr>
          <a:xfrm>
            <a:off x="847344" y="2109264"/>
            <a:ext cx="6217920" cy="5221606"/>
          </a:xfrm>
        </p:spPr>
        <p:txBody>
          <a:bodyPr/>
          <a:lstStyle/>
          <a:p>
            <a:r>
              <a:rPr lang="en-GB" sz="2160" dirty="0">
                <a:solidFill>
                  <a:srgbClr val="000000"/>
                </a:solidFill>
                <a:latin typeface="Times New Roman" panose="02020603050405020304" pitchFamily="18" charset="0"/>
              </a:rPr>
              <a:t>Il framework NICE non è specifico per un determinato settore o dimensione dell'organizzazione, rendendolo quindi applicabile in modo trasversale</a:t>
            </a:r>
          </a:p>
          <a:p>
            <a:r>
              <a:rPr lang="en-GB" sz="2160" dirty="0">
                <a:solidFill>
                  <a:srgbClr val="000000"/>
                </a:solidFill>
                <a:latin typeface="Times New Roman" panose="02020603050405020304" pitchFamily="18" charset="0"/>
              </a:rPr>
              <a:t>Standard di governance della sicurezza informatica</a:t>
            </a:r>
          </a:p>
          <a:p>
            <a:r>
              <a:rPr lang="en-GB" sz="2160" dirty="0">
                <a:solidFill>
                  <a:srgbClr val="000000"/>
                </a:solidFill>
                <a:latin typeface="Times New Roman" panose="02020603050405020304" pitchFamily="18" charset="0"/>
              </a:rPr>
              <a:t>Natura interdisciplinare</a:t>
            </a:r>
          </a:p>
          <a:p>
            <a:r>
              <a:rPr lang="en-GB" sz="2160" dirty="0">
                <a:solidFill>
                  <a:srgbClr val="000000"/>
                </a:solidFill>
                <a:latin typeface="Times New Roman" panose="02020603050405020304" pitchFamily="18" charset="0"/>
              </a:rPr>
              <a:t>Guida per la formazione dei professionisti della sicurezza informatica.</a:t>
            </a:r>
          </a:p>
          <a:p>
            <a:r>
              <a:rPr lang="en-GB" sz="2160" dirty="0">
                <a:solidFill>
                  <a:srgbClr val="000000"/>
                </a:solidFill>
                <a:latin typeface="Times New Roman" panose="02020603050405020304" pitchFamily="18" charset="0"/>
              </a:rPr>
              <a:t>Fornisce standard e best practice per il </a:t>
            </a:r>
            <a:r>
              <a:rPr lang="en-GB" sz="2160" dirty="0">
                <a:solidFill>
                  <a:srgbClr val="000000"/>
                </a:solidFill>
                <a:latin typeface="Times New Roman" panose="02020603050405020304" pitchFamily="18" charset="0"/>
              </a:rPr>
              <a:t>panorama della sicurezza informatica</a:t>
            </a:r>
            <a:r>
              <a:rPr lang="en-GB" sz="2160" b="1" dirty="0">
                <a:solidFill>
                  <a:srgbClr val="000000"/>
                </a:solidFill>
                <a:latin typeface="Times New Roman" panose="02020603050405020304" pitchFamily="18" charset="0"/>
              </a:rPr>
              <a:t> negli Stati Uniti</a:t>
            </a:r>
          </a:p>
          <a:p>
            <a:endParaRPr lang="en-GB" dirty="0"/>
          </a:p>
        </p:txBody>
      </p:sp>
      <p:sp>
        <p:nvSpPr>
          <p:cNvPr id="8" name="Rectangle 2">
            <a:extLst>
              <a:ext uri="{FF2B5EF4-FFF2-40B4-BE49-F238E27FC236}">
                <a16:creationId xmlns:a16="http://schemas.microsoft.com/office/drawing/2014/main" id="{F37AC698-4E44-3CB8-E81C-ED33CA4B07CB}"/>
              </a:ext>
            </a:extLst>
          </p:cNvPr>
          <p:cNvSpPr>
            <a:spLocks noChangeArrowheads="1"/>
          </p:cNvSpPr>
          <p:nvPr/>
        </p:nvSpPr>
        <p:spPr bwMode="auto">
          <a:xfrm>
            <a:off x="7703186" y="490871"/>
            <a:ext cx="13267055"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80">
              <a:defRPr/>
            </a:pPr>
            <a:endParaRPr lang="en-GB" sz="2160">
              <a:solidFill>
                <a:prstClr val="black"/>
              </a:solidFill>
              <a:latin typeface="Calibri" panose="020F0502020204030204"/>
            </a:endParaRPr>
          </a:p>
        </p:txBody>
      </p:sp>
    </p:spTree>
    <p:extLst>
      <p:ext uri="{BB962C8B-B14F-4D97-AF65-F5344CB8AC3E}">
        <p14:creationId xmlns:p14="http://schemas.microsoft.com/office/powerpoint/2010/main" val="336242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38343" y="712040"/>
            <a:ext cx="12593336" cy="916320"/>
          </a:xfrm>
          <a:prstGeom prst="rect">
            <a:avLst/>
          </a:prstGeom>
        </p:spPr>
        <p:txBody>
          <a:bodyPr spcFirstLastPara="1" vert="horz" wrap="square" lIns="146280" tIns="146280" rIns="146280" bIns="146280" rtlCol="0" anchor="t" anchorCtr="0">
            <a:normAutofit fontScale="90000"/>
          </a:bodyPr>
          <a:lstStyle/>
          <a:p>
            <a:r>
              <a:rPr lang="en-GB" b="1" dirty="0"/>
              <a:t>NIST </a:t>
            </a:r>
            <a:endParaRPr b="1" dirty="0"/>
          </a:p>
        </p:txBody>
      </p:sp>
      <p:sp>
        <p:nvSpPr>
          <p:cNvPr id="96" name="Google Shape;96;p19"/>
          <p:cNvSpPr txBox="1">
            <a:spLocks noGrp="1"/>
          </p:cNvSpPr>
          <p:nvPr>
            <p:ph type="body" idx="1"/>
          </p:nvPr>
        </p:nvSpPr>
        <p:spPr>
          <a:xfrm>
            <a:off x="498720" y="2114188"/>
            <a:ext cx="5036448" cy="5466240"/>
          </a:xfrm>
          <a:prstGeom prst="rect">
            <a:avLst/>
          </a:prstGeom>
        </p:spPr>
        <p:txBody>
          <a:bodyPr spcFirstLastPara="1" vert="horz" wrap="square" lIns="146280" tIns="146280" rIns="146280" bIns="146280" rtlCol="0" anchor="t" anchorCtr="0">
            <a:normAutofit/>
          </a:bodyPr>
          <a:lstStyle/>
          <a:p>
            <a:pPr marL="0" indent="0">
              <a:buNone/>
            </a:pPr>
            <a:r>
              <a:rPr lang="en-GB" dirty="0"/>
              <a:t>Dipendenti: Identificare e proteggere</a:t>
            </a:r>
            <a:endParaRPr dirty="0"/>
          </a:p>
          <a:p>
            <a:pPr marL="0" indent="0">
              <a:spcBef>
                <a:spcPts val="1920"/>
              </a:spcBef>
              <a:buNone/>
            </a:pPr>
            <a:endParaRPr dirty="0"/>
          </a:p>
          <a:p>
            <a:pPr marL="0" indent="0">
              <a:spcBef>
                <a:spcPts val="1920"/>
              </a:spcBef>
              <a:spcAft>
                <a:spcPts val="1920"/>
              </a:spcAft>
              <a:buNone/>
            </a:pPr>
            <a:r>
              <a:rPr lang="en-GB" dirty="0"/>
              <a:t>CSO: Identificare, proteggere, rilevare, rispondere, ripristinare</a:t>
            </a:r>
            <a:endParaRPr dirty="0"/>
          </a:p>
        </p:txBody>
      </p:sp>
      <p:pic>
        <p:nvPicPr>
          <p:cNvPr id="97" name="Google Shape;97;p19"/>
          <p:cNvPicPr preferRelativeResize="0"/>
          <p:nvPr/>
        </p:nvPicPr>
        <p:blipFill>
          <a:blip r:embed="rId3">
            <a:alphaModFix/>
          </a:blip>
          <a:stretch>
            <a:fillRect/>
          </a:stretch>
        </p:blipFill>
        <p:spPr>
          <a:xfrm>
            <a:off x="6192058" y="1463041"/>
            <a:ext cx="8438342" cy="5689598"/>
          </a:xfrm>
          <a:prstGeom prst="rect">
            <a:avLst/>
          </a:prstGeom>
          <a:noFill/>
          <a:ln>
            <a:noFill/>
          </a:ln>
        </p:spPr>
      </p:pic>
    </p:spTree>
  </p:cSld>
  <p:clrMapOvr>
    <a:masterClrMapping/>
  </p:clrMapOvr>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CA6BA-CA15-840F-2129-35022EAA5B99}"/>
              </a:ext>
            </a:extLst>
          </p:cNvPr>
          <p:cNvSpPr>
            <a:spLocks noGrp="1"/>
          </p:cNvSpPr>
          <p:nvPr>
            <p:ph type="title"/>
          </p:nvPr>
        </p:nvSpPr>
        <p:spPr/>
        <p:txBody>
          <a:bodyPr/>
          <a:lstStyle/>
          <a:p>
            <a:r>
              <a:rPr lang="nb-NO" dirty="0"/>
              <a:t>NIS-2</a:t>
            </a:r>
            <a:endParaRPr lang="en-GB" dirty="0"/>
          </a:p>
        </p:txBody>
      </p:sp>
      <p:sp>
        <p:nvSpPr>
          <p:cNvPr id="6" name="Content Placeholder 5">
            <a:extLst>
              <a:ext uri="{FF2B5EF4-FFF2-40B4-BE49-F238E27FC236}">
                <a16:creationId xmlns:a16="http://schemas.microsoft.com/office/drawing/2014/main" id="{5D2A4CF0-0B2A-4C65-117D-C179DDF5FAB7}"/>
              </a:ext>
            </a:extLst>
          </p:cNvPr>
          <p:cNvSpPr>
            <a:spLocks noGrp="1"/>
          </p:cNvSpPr>
          <p:nvPr>
            <p:ph idx="1"/>
          </p:nvPr>
        </p:nvSpPr>
        <p:spPr/>
        <p:txBody>
          <a:bodyPr/>
          <a:lstStyle/>
          <a:p>
            <a:endParaRPr lang="en-GB"/>
          </a:p>
        </p:txBody>
      </p:sp>
      <p:sp>
        <p:nvSpPr>
          <p:cNvPr id="7" name="Text Placeholder 6">
            <a:extLst>
              <a:ext uri="{FF2B5EF4-FFF2-40B4-BE49-F238E27FC236}">
                <a16:creationId xmlns:a16="http://schemas.microsoft.com/office/drawing/2014/main" id="{58981D2B-B806-70AD-104A-7142526EB086}"/>
              </a:ext>
            </a:extLst>
          </p:cNvPr>
          <p:cNvSpPr>
            <a:spLocks noGrp="1"/>
          </p:cNvSpPr>
          <p:nvPr>
            <p:ph type="body" sz="half" idx="2"/>
          </p:nvPr>
        </p:nvSpPr>
        <p:spPr/>
        <p:txBody>
          <a:bodyPr/>
          <a:lstStyle/>
          <a:p>
            <a:endParaRPr lang="en-GB"/>
          </a:p>
        </p:txBody>
      </p:sp>
      <p:pic>
        <p:nvPicPr>
          <p:cNvPr id="4" name="Picture 3">
            <a:extLst>
              <a:ext uri="{FF2B5EF4-FFF2-40B4-BE49-F238E27FC236}">
                <a16:creationId xmlns:a16="http://schemas.microsoft.com/office/drawing/2014/main" id="{04B3FD51-BAD0-0102-9800-272DAC8A26CC}"/>
              </a:ext>
            </a:extLst>
          </p:cNvPr>
          <p:cNvPicPr>
            <a:picLocks noChangeAspect="1"/>
          </p:cNvPicPr>
          <p:nvPr/>
        </p:nvPicPr>
        <p:blipFill>
          <a:blip r:embed="rId2"/>
          <a:stretch>
            <a:fillRect/>
          </a:stretch>
        </p:blipFill>
        <p:spPr>
          <a:xfrm>
            <a:off x="2624495" y="550834"/>
            <a:ext cx="10085837" cy="7130126"/>
          </a:xfrm>
          <a:prstGeom prst="rect">
            <a:avLst/>
          </a:prstGeom>
        </p:spPr>
      </p:pic>
    </p:spTree>
    <p:extLst>
      <p:ext uri="{BB962C8B-B14F-4D97-AF65-F5344CB8AC3E}">
        <p14:creationId xmlns:p14="http://schemas.microsoft.com/office/powerpoint/2010/main" val="803583335"/>
      </p:ext>
    </p:extLst>
  </p:cSld>
  <p:clrMapOvr>
    <a:masterClrMapping/>
  </p:clrMapOvr>
</p:sld>
</file>

<file path=ppt/slides/slide4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AD8D-B8F9-2695-63A2-B0F95D9BB0B6}"/>
              </a:ext>
            </a:extLst>
          </p:cNvPr>
          <p:cNvSpPr>
            <a:spLocks noGrp="1"/>
          </p:cNvSpPr>
          <p:nvPr>
            <p:ph type="title"/>
          </p:nvPr>
        </p:nvSpPr>
        <p:spPr>
          <a:xfrm>
            <a:off x="1581374" y="712040"/>
            <a:ext cx="12550306" cy="916320"/>
          </a:xfrm>
        </p:spPr>
        <p:txBody>
          <a:bodyPr>
            <a:normAutofit/>
          </a:bodyPr>
          <a:lstStyle/>
          <a:p>
            <a:endParaRPr lang="en-GB" dirty="0"/>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idx="1"/>
          </p:nvPr>
        </p:nvSpPr>
        <p:spPr>
          <a:xfrm>
            <a:off x="498720" y="6393880"/>
            <a:ext cx="13632960" cy="916320"/>
          </a:xfrm>
        </p:spPr>
        <p:txBody>
          <a:bodyPr>
            <a:normAutofit fontScale="92500" lnSpcReduction="20000"/>
          </a:bodyPr>
          <a:lstStyle/>
          <a:p>
            <a:r>
              <a:rPr lang="en-GB" dirty="0">
                <a:hlinkClick r:id="rId2"/>
              </a:rPr>
              <a:t>https://www.enisa.europa.eu/publications/european-cybersecurity-skills-framework-ecsf</a:t>
            </a:r>
            <a:r>
              <a:rPr lang="en-GB" dirty="0"/>
              <a:t> </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3"/>
          <a:stretch>
            <a:fillRect/>
          </a:stretch>
        </p:blipFill>
        <p:spPr>
          <a:xfrm>
            <a:off x="1495313" y="877987"/>
            <a:ext cx="12426138" cy="5515892"/>
          </a:xfrm>
          <a:prstGeom prst="rect">
            <a:avLst/>
          </a:prstGeom>
        </p:spPr>
      </p:pic>
    </p:spTree>
    <p:extLst>
      <p:ext uri="{BB962C8B-B14F-4D97-AF65-F5344CB8AC3E}">
        <p14:creationId xmlns:p14="http://schemas.microsoft.com/office/powerpoint/2010/main" val="832451647"/>
      </p:ext>
    </p:extLst>
  </p:cSld>
  <p:clrMapOvr>
    <a:masterClrMapping/>
  </p:clrMapOvr>
</p:sld>
</file>

<file path=ppt/slides/slide4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0E2F-AE05-EA1D-E058-9B11F53CCF00}"/>
              </a:ext>
            </a:extLst>
          </p:cNvPr>
          <p:cNvSpPr>
            <a:spLocks noGrp="1"/>
          </p:cNvSpPr>
          <p:nvPr>
            <p:ph type="title"/>
          </p:nvPr>
        </p:nvSpPr>
        <p:spPr>
          <a:xfrm>
            <a:off x="1441525" y="712040"/>
            <a:ext cx="12690155" cy="916320"/>
          </a:xfrm>
        </p:spPr>
        <p:txBody>
          <a:bodyPr>
            <a:normAutofit fontScale="90000"/>
          </a:bodyPr>
          <a:lstStyle/>
          <a:p>
            <a:r>
              <a:rPr lang="en-GB" dirty="0"/>
              <a:t>Quadro europeo delle competenze in materia di sicurezza informatica (ECSF) dell'ENISA</a:t>
            </a:r>
          </a:p>
        </p:txBody>
      </p:sp>
      <p:sp>
        <p:nvSpPr>
          <p:cNvPr id="3" name="Text Placeholder 2">
            <a:extLst>
              <a:ext uri="{FF2B5EF4-FFF2-40B4-BE49-F238E27FC236}">
                <a16:creationId xmlns:a16="http://schemas.microsoft.com/office/drawing/2014/main" id="{74F60710-3C20-F78D-4D5B-E0B5AE2F107E}"/>
              </a:ext>
            </a:extLst>
          </p:cNvPr>
          <p:cNvSpPr>
            <a:spLocks noGrp="1"/>
          </p:cNvSpPr>
          <p:nvPr>
            <p:ph type="body" idx="1"/>
          </p:nvPr>
        </p:nvSpPr>
        <p:spPr/>
        <p:txBody>
          <a:bodyPr/>
          <a:lstStyle/>
          <a:p>
            <a:pPr algn="just" fontAlgn="base">
              <a:spcBef>
                <a:spcPts val="720"/>
              </a:spcBef>
              <a:buFont typeface="+mj-lt"/>
              <a:buAutoNum type="arabicPeriod"/>
            </a:pPr>
            <a:r>
              <a:rPr lang="en-GB" sz="2160" dirty="0">
                <a:solidFill>
                  <a:srgbClr val="000000"/>
                </a:solidFill>
                <a:latin typeface="Times New Roman" panose="02020603050405020304" pitchFamily="18" charset="0"/>
              </a:rPr>
              <a:t>Garantisce una terminologia comune e una comprensione condivisa tra la domanda (luogo di lavoro, reclutamento) e l'offerta (qualificazione, formazione) di professionisti della sicurezza informatica in tutta l'UE.  </a:t>
            </a:r>
          </a:p>
          <a:p>
            <a:pPr algn="just" fontAlgn="base">
              <a:buFont typeface="+mj-lt"/>
              <a:buAutoNum type="arabicPeriod"/>
            </a:pPr>
            <a:r>
              <a:rPr lang="en-GB" sz="2160" dirty="0">
                <a:solidFill>
                  <a:srgbClr val="000000"/>
                </a:solidFill>
                <a:latin typeface="Times New Roman" panose="02020603050405020304" pitchFamily="18" charset="0"/>
              </a:rPr>
              <a:t>Supporta l'identificazione delle competenze critiche richieste dal punto di vista della forza lavoro. Consente ai fornitori di programmi di apprendimento di sostenere lo sviluppo di questo insieme di competenze critiche e aiuta i responsabili politici a sostenere iniziative mirate per colmare le lacune individuate nelle competenze.  </a:t>
            </a:r>
          </a:p>
          <a:p>
            <a:pPr algn="just" fontAlgn="base">
              <a:buFont typeface="+mj-lt"/>
              <a:buAutoNum type="arabicPeriod"/>
            </a:pPr>
            <a:r>
              <a:rPr lang="en-GB" sz="2160" dirty="0">
                <a:solidFill>
                  <a:srgbClr val="000000"/>
                </a:solidFill>
                <a:latin typeface="Times New Roman" panose="02020603050405020304" pitchFamily="18" charset="0"/>
              </a:rPr>
              <a:t>Facilita la comprensione dei principali ruoli professionali nel campo della sicurezza informatica e delle competenze essenziali che essi richiedono, comprese le competenze trasversali, insieme agli aspetti legislativi (se presenti</a:t>
            </a:r>
            <a:r>
              <a:rPr lang="en-GB" sz="2160" b="1" dirty="0">
                <a:solidFill>
                  <a:srgbClr val="000000"/>
                </a:solidFill>
                <a:latin typeface="Times New Roman" panose="02020603050405020304" pitchFamily="18" charset="0"/>
              </a:rPr>
              <a:t>). In particolare, consente ai non esperti e ai dipartimenti delle risorse umane di comprendere i requisiti per la pianificazione delle risorse, il reclutamento e la pianificazione della carriera a sostegno della sicurezza informatica. </a:t>
            </a:r>
          </a:p>
          <a:p>
            <a:pPr algn="just" fontAlgn="base">
              <a:buFont typeface="+mj-lt"/>
              <a:buAutoNum type="arabicPeriod"/>
            </a:pPr>
            <a:r>
              <a:rPr lang="en-GB" sz="2160" dirty="0">
                <a:solidFill>
                  <a:srgbClr val="000000"/>
                </a:solidFill>
                <a:latin typeface="Times New Roman" panose="02020603050405020304" pitchFamily="18" charset="0"/>
              </a:rPr>
              <a:t>Il quadro promuove l'armonizzazione nell'istruzione, nella formazione e nello sviluppo della forza lavoro nel settore della sicurezza informatica. Allo stesso tempo, questo linguaggio comune europeo nel contesto delle competenze e dei ruoli nel campo della sicurezza informatica si collega bene con l'intero settore professionale delle TIC.  </a:t>
            </a:r>
          </a:p>
          <a:p>
            <a:pPr algn="just" fontAlgn="base">
              <a:spcAft>
                <a:spcPts val="720"/>
              </a:spcAft>
              <a:buFont typeface="+mj-lt"/>
              <a:buAutoNum type="arabicPeriod"/>
            </a:pPr>
            <a:r>
              <a:rPr lang="en-GB" sz="2160" dirty="0">
                <a:solidFill>
                  <a:srgbClr val="000000"/>
                </a:solidFill>
                <a:latin typeface="Times New Roman" panose="02020603050405020304" pitchFamily="18" charset="0"/>
              </a:rPr>
              <a:t>Contribuisce a migliorare la protezione contro gli attacchi informatici e a garantire la sicurezza dei sistemi informatici (Information Technology) nella società. Fornisce una struttura standard e consigli su come implementare lo sviluppo delle capacità all'interno della forza lavoro europea nel settore della sicurezza informatica.</a:t>
            </a:r>
          </a:p>
          <a:p>
            <a:endParaRPr lang="en-GB" dirty="0"/>
          </a:p>
        </p:txBody>
      </p:sp>
    </p:spTree>
    <p:extLst>
      <p:ext uri="{BB962C8B-B14F-4D97-AF65-F5344CB8AC3E}">
        <p14:creationId xmlns:p14="http://schemas.microsoft.com/office/powerpoint/2010/main" val="124192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0BC9-DF9A-CAA6-4B5A-7C6CA4133568}"/>
              </a:ext>
            </a:extLst>
          </p:cNvPr>
          <p:cNvSpPr>
            <a:spLocks noGrp="1"/>
          </p:cNvSpPr>
          <p:nvPr>
            <p:ph type="title"/>
          </p:nvPr>
        </p:nvSpPr>
        <p:spPr>
          <a:xfrm>
            <a:off x="1516829" y="712040"/>
            <a:ext cx="12614851" cy="916320"/>
          </a:xfrm>
        </p:spPr>
        <p:txBody>
          <a:bodyPr>
            <a:normAutofit/>
          </a:bodyPr>
          <a:lstStyle/>
          <a:p>
            <a:r>
              <a:rPr lang="nb-NO" dirty="0"/>
              <a:t>Ruoli dell'ECSF</a:t>
            </a:r>
            <a:endParaRPr lang="en-GB" dirty="0"/>
          </a:p>
        </p:txBody>
      </p:sp>
      <p:sp>
        <p:nvSpPr>
          <p:cNvPr id="3" name="Text Placeholder 2">
            <a:extLst>
              <a:ext uri="{FF2B5EF4-FFF2-40B4-BE49-F238E27FC236}">
                <a16:creationId xmlns:a16="http://schemas.microsoft.com/office/drawing/2014/main" id="{FD99FDA4-DDB8-914A-BBD6-0EFB1069E772}"/>
              </a:ext>
            </a:extLst>
          </p:cNvPr>
          <p:cNvSpPr>
            <a:spLocks noGrp="1"/>
          </p:cNvSpPr>
          <p:nvPr>
            <p:ph type="body" idx="1"/>
          </p:nvPr>
        </p:nvSpPr>
        <p:spPr/>
        <p:txBody>
          <a:bodyPr/>
          <a:lstStyle/>
          <a:p>
            <a:endParaRPr lang="en-GB" dirty="0"/>
          </a:p>
        </p:txBody>
      </p:sp>
      <p:pic>
        <p:nvPicPr>
          <p:cNvPr id="4" name="Picture 3" descr="Logo, company name&#10;&#10;Description automatically generated">
            <a:extLst>
              <a:ext uri="{FF2B5EF4-FFF2-40B4-BE49-F238E27FC236}">
                <a16:creationId xmlns:a16="http://schemas.microsoft.com/office/drawing/2014/main" id="{55E69AB5-2215-AC74-F4BF-7B59EED4C9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7149" y="-154092"/>
            <a:ext cx="7278457" cy="8537783"/>
          </a:xfrm>
          <a:prstGeom prst="rect">
            <a:avLst/>
          </a:prstGeom>
        </p:spPr>
      </p:pic>
      <p:sp>
        <p:nvSpPr>
          <p:cNvPr id="5" name="Rectangle: Rounded Corners 4">
            <a:extLst>
              <a:ext uri="{FF2B5EF4-FFF2-40B4-BE49-F238E27FC236}">
                <a16:creationId xmlns:a16="http://schemas.microsoft.com/office/drawing/2014/main" id="{137B4727-2711-1A4D-E9F9-CD5EBF6987D6}"/>
              </a:ext>
            </a:extLst>
          </p:cNvPr>
          <p:cNvSpPr/>
          <p:nvPr/>
        </p:nvSpPr>
        <p:spPr>
          <a:xfrm>
            <a:off x="5034579" y="4114801"/>
            <a:ext cx="2022438" cy="2060089"/>
          </a:xfrm>
          <a:prstGeom prst="roundRect">
            <a:avLst/>
          </a:prstGeom>
          <a:noFill/>
          <a:ln w="57150">
            <a:solidFill>
              <a:srgbClr val="EC3C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Calibri" panose="020F0502020204030204"/>
            </a:endParaRPr>
          </a:p>
        </p:txBody>
      </p:sp>
    </p:spTree>
    <p:extLst>
      <p:ext uri="{BB962C8B-B14F-4D97-AF65-F5344CB8AC3E}">
        <p14:creationId xmlns:p14="http://schemas.microsoft.com/office/powerpoint/2010/main" val="312105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E1A9-EE36-56E1-45DA-35939224990D}"/>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ADE55CA5-328E-39F0-7F64-F74A974C9C81}"/>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8EB09A14-942D-C3EA-9208-7FA91B5807D9}"/>
              </a:ext>
            </a:extLst>
          </p:cNvPr>
          <p:cNvPicPr>
            <a:picLocks noChangeAspect="1"/>
          </p:cNvPicPr>
          <p:nvPr/>
        </p:nvPicPr>
        <p:blipFill>
          <a:blip r:embed="rId2"/>
          <a:stretch>
            <a:fillRect/>
          </a:stretch>
        </p:blipFill>
        <p:spPr>
          <a:xfrm>
            <a:off x="2663190" y="0"/>
            <a:ext cx="9304020" cy="8229600"/>
          </a:xfrm>
          <a:prstGeom prst="rect">
            <a:avLst/>
          </a:prstGeom>
        </p:spPr>
      </p:pic>
      <p:sp>
        <p:nvSpPr>
          <p:cNvPr id="6" name="Rectangle: Rounded Corners 5">
            <a:extLst>
              <a:ext uri="{FF2B5EF4-FFF2-40B4-BE49-F238E27FC236}">
                <a16:creationId xmlns:a16="http://schemas.microsoft.com/office/drawing/2014/main" id="{7A806C85-7271-9810-C444-6695723CAE95}"/>
              </a:ext>
            </a:extLst>
          </p:cNvPr>
          <p:cNvSpPr/>
          <p:nvPr/>
        </p:nvSpPr>
        <p:spPr>
          <a:xfrm>
            <a:off x="8175813" y="6930425"/>
            <a:ext cx="1118795" cy="1172584"/>
          </a:xfrm>
          <a:prstGeom prst="roundRect">
            <a:avLst/>
          </a:prstGeom>
          <a:noFill/>
          <a:ln w="57150">
            <a:solidFill>
              <a:srgbClr val="EC3C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Calibri" panose="020F0502020204030204"/>
            </a:endParaRPr>
          </a:p>
        </p:txBody>
      </p:sp>
    </p:spTree>
    <p:extLst>
      <p:ext uri="{BB962C8B-B14F-4D97-AF65-F5344CB8AC3E}">
        <p14:creationId xmlns:p14="http://schemas.microsoft.com/office/powerpoint/2010/main" val="19155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0595-05A7-DDB8-5C0A-FAA0B6D42BF5}"/>
              </a:ext>
            </a:extLst>
          </p:cNvPr>
          <p:cNvSpPr>
            <a:spLocks noGrp="1"/>
          </p:cNvSpPr>
          <p:nvPr>
            <p:ph type="title"/>
          </p:nvPr>
        </p:nvSpPr>
        <p:spPr/>
        <p:txBody>
          <a:bodyPr/>
          <a:lstStyle/>
          <a:p>
            <a:endParaRPr lang="nb-NO"/>
          </a:p>
        </p:txBody>
      </p:sp>
      <p:sp>
        <p:nvSpPr>
          <p:cNvPr id="3" name="Text Placeholder 2">
            <a:extLst>
              <a:ext uri="{FF2B5EF4-FFF2-40B4-BE49-F238E27FC236}">
                <a16:creationId xmlns:a16="http://schemas.microsoft.com/office/drawing/2014/main" id="{088B7C49-C8D8-D328-E0FA-0658B4B83E98}"/>
              </a:ext>
            </a:extLst>
          </p:cNvPr>
          <p:cNvSpPr>
            <a:spLocks noGrp="1"/>
          </p:cNvSpPr>
          <p:nvPr>
            <p:ph type="body" idx="1"/>
          </p:nvPr>
        </p:nvSpPr>
        <p:spPr/>
        <p:txBody>
          <a:bodyPr/>
          <a:lstStyle/>
          <a:p>
            <a:endParaRPr lang="nb-NO" dirty="0"/>
          </a:p>
        </p:txBody>
      </p:sp>
      <p:pic>
        <p:nvPicPr>
          <p:cNvPr id="5" name="Picture 4">
            <a:extLst>
              <a:ext uri="{FF2B5EF4-FFF2-40B4-BE49-F238E27FC236}">
                <a16:creationId xmlns:a16="http://schemas.microsoft.com/office/drawing/2014/main" id="{3A8CCDE5-9CE9-E8D8-A885-4EA24B2C2B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3833008"/>
          </a:xfrm>
          <a:prstGeom prst="rect">
            <a:avLst/>
          </a:prstGeom>
        </p:spPr>
      </p:pic>
      <p:pic>
        <p:nvPicPr>
          <p:cNvPr id="7" name="Picture 6">
            <a:extLst>
              <a:ext uri="{FF2B5EF4-FFF2-40B4-BE49-F238E27FC236}">
                <a16:creationId xmlns:a16="http://schemas.microsoft.com/office/drawing/2014/main" id="{1CE153B7-F663-D254-2A58-F7626886C8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86800"/>
            <a:ext cx="14630400" cy="3456000"/>
          </a:xfrm>
          <a:prstGeom prst="rect">
            <a:avLst/>
          </a:prstGeom>
        </p:spPr>
      </p:pic>
      <p:pic>
        <p:nvPicPr>
          <p:cNvPr id="9" name="Picture 8">
            <a:extLst>
              <a:ext uri="{FF2B5EF4-FFF2-40B4-BE49-F238E27FC236}">
                <a16:creationId xmlns:a16="http://schemas.microsoft.com/office/drawing/2014/main" id="{25849321-E702-2D06-7665-8381F322FA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70276"/>
            <a:ext cx="14630400" cy="2549533"/>
          </a:xfrm>
          <a:prstGeom prst="rect">
            <a:avLst/>
          </a:prstGeom>
        </p:spPr>
      </p:pic>
    </p:spTree>
    <p:extLst>
      <p:ext uri="{BB962C8B-B14F-4D97-AF65-F5344CB8AC3E}">
        <p14:creationId xmlns:p14="http://schemas.microsoft.com/office/powerpoint/2010/main" val="38250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0F61-0F49-F9CB-9D10-5C1862CD8F13}"/>
              </a:ext>
            </a:extLst>
          </p:cNvPr>
          <p:cNvSpPr>
            <a:spLocks noGrp="1"/>
          </p:cNvSpPr>
          <p:nvPr>
            <p:ph type="title"/>
          </p:nvPr>
        </p:nvSpPr>
        <p:spPr>
          <a:xfrm>
            <a:off x="1005841" y="772161"/>
            <a:ext cx="4666231" cy="2160631"/>
          </a:xfrm>
        </p:spPr>
        <p:txBody>
          <a:bodyPr>
            <a:normAutofit/>
          </a:bodyPr>
          <a:lstStyle/>
          <a:p>
            <a:r>
              <a:rPr lang="nb-NO" dirty="0" err="1"/>
              <a:t>Educatore</a:t>
            </a:r>
            <a:r>
              <a:rPr lang="nb-NO" dirty="0"/>
              <a:t>	</a:t>
            </a:r>
          </a:p>
        </p:txBody>
      </p:sp>
      <p:sp>
        <p:nvSpPr>
          <p:cNvPr id="3" name="Content Placeholder 2">
            <a:extLst>
              <a:ext uri="{FF2B5EF4-FFF2-40B4-BE49-F238E27FC236}">
                <a16:creationId xmlns:a16="http://schemas.microsoft.com/office/drawing/2014/main" id="{71A5AFBD-78AA-7072-20CD-877F912A03B8}"/>
              </a:ext>
            </a:extLst>
          </p:cNvPr>
          <p:cNvSpPr>
            <a:spLocks noGrp="1"/>
          </p:cNvSpPr>
          <p:nvPr>
            <p:ph idx="1"/>
          </p:nvPr>
        </p:nvSpPr>
        <p:spPr>
          <a:xfrm>
            <a:off x="1005841" y="3148058"/>
            <a:ext cx="4666234" cy="4264297"/>
          </a:xfrm>
        </p:spPr>
        <p:txBody>
          <a:bodyPr>
            <a:normAutofit/>
          </a:bodyPr>
          <a:lstStyle/>
          <a:p>
            <a:pPr marL="0" indent="0">
              <a:buNone/>
            </a:pPr>
            <a:endParaRPr lang="nb-NO" sz="2400" dirty="0"/>
          </a:p>
        </p:txBody>
      </p:sp>
      <p:pic>
        <p:nvPicPr>
          <p:cNvPr id="6" name="Picture 5">
            <a:extLst>
              <a:ext uri="{FF2B5EF4-FFF2-40B4-BE49-F238E27FC236}">
                <a16:creationId xmlns:a16="http://schemas.microsoft.com/office/drawing/2014/main" id="{D4629430-1841-AF3A-2112-8C22C4DE568E}"/>
              </a:ext>
            </a:extLst>
          </p:cNvPr>
          <p:cNvPicPr>
            <a:picLocks noChangeAspect="1"/>
          </p:cNvPicPr>
          <p:nvPr/>
        </p:nvPicPr>
        <p:blipFill>
          <a:blip r:embed="rId2"/>
          <a:stretch>
            <a:fillRect/>
          </a:stretch>
        </p:blipFill>
        <p:spPr>
          <a:xfrm>
            <a:off x="4850491" y="0"/>
            <a:ext cx="6629126" cy="8229600"/>
          </a:xfrm>
          <a:prstGeom prst="rect">
            <a:avLst/>
          </a:prstGeom>
        </p:spPr>
      </p:pic>
    </p:spTree>
    <p:extLst>
      <p:ext uri="{BB962C8B-B14F-4D97-AF65-F5344CB8AC3E}">
        <p14:creationId xmlns:p14="http://schemas.microsoft.com/office/powerpoint/2010/main" val="1651391016"/>
      </p:ext>
    </p:extLst>
  </p:cSld>
  <p:clrMapOvr>
    <a:masterClrMapping/>
  </p:clrMapOvr>
</p:sld>
</file>

<file path=ppt/slides/slide5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A09D-0D6F-09E1-D4F8-AB55D93B9B50}"/>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949F7075-3D75-AE05-AA18-3CBFC6A5466F}"/>
              </a:ext>
            </a:extLst>
          </p:cNvPr>
          <p:cNvSpPr>
            <a:spLocks noGrp="1"/>
          </p:cNvSpPr>
          <p:nvPr>
            <p:ph type="body" idx="1"/>
          </p:nvPr>
        </p:nvSpPr>
        <p:spPr>
          <a:xfrm>
            <a:off x="498720" y="5193225"/>
            <a:ext cx="13632960" cy="2116974"/>
          </a:xfrm>
        </p:spPr>
        <p:txBody>
          <a:bodyPr/>
          <a:lstStyle/>
          <a:p>
            <a:endParaRPr lang="en-GB" dirty="0"/>
          </a:p>
        </p:txBody>
      </p:sp>
      <p:pic>
        <p:nvPicPr>
          <p:cNvPr id="5" name="Picture 4">
            <a:extLst>
              <a:ext uri="{FF2B5EF4-FFF2-40B4-BE49-F238E27FC236}">
                <a16:creationId xmlns:a16="http://schemas.microsoft.com/office/drawing/2014/main" id="{FE6BDF38-02E4-FAC6-BD7B-92FCA433A831}"/>
              </a:ext>
            </a:extLst>
          </p:cNvPr>
          <p:cNvPicPr>
            <a:picLocks noChangeAspect="1"/>
          </p:cNvPicPr>
          <p:nvPr/>
        </p:nvPicPr>
        <p:blipFill>
          <a:blip r:embed="rId2"/>
          <a:stretch>
            <a:fillRect/>
          </a:stretch>
        </p:blipFill>
        <p:spPr>
          <a:xfrm>
            <a:off x="1328465" y="475713"/>
            <a:ext cx="11134374" cy="4481185"/>
          </a:xfrm>
          <a:prstGeom prst="rect">
            <a:avLst/>
          </a:prstGeom>
        </p:spPr>
      </p:pic>
    </p:spTree>
    <p:extLst>
      <p:ext uri="{BB962C8B-B14F-4D97-AF65-F5344CB8AC3E}">
        <p14:creationId xmlns:p14="http://schemas.microsoft.com/office/powerpoint/2010/main" val="2333255910"/>
      </p:ext>
    </p:extLst>
  </p:cSld>
  <p:clrMapOvr>
    <a:masterClrMapping/>
  </p:clrMapOvr>
</p:sld>
</file>

<file path=ppt/slides/slide5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7F37-E37C-A2CE-C54D-FA2CA79170D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D5B76B9-FD5B-5244-BF12-E667AF1FA724}"/>
              </a:ext>
            </a:extLst>
          </p:cNvPr>
          <p:cNvSpPr>
            <a:spLocks noGrp="1"/>
          </p:cNvSpPr>
          <p:nvPr>
            <p:ph idx="1"/>
          </p:nvPr>
        </p:nvSpPr>
        <p:spPr>
          <a:xfrm>
            <a:off x="1005840" y="5588678"/>
            <a:ext cx="12618720" cy="1823677"/>
          </a:xfrm>
        </p:spPr>
        <p:txBody>
          <a:bodyPr/>
          <a:lstStyle/>
          <a:p>
            <a:r>
              <a:rPr lang="nb-NO" dirty="0"/>
              <a:t>Sfide?</a:t>
            </a:r>
          </a:p>
          <a:p>
            <a:r>
              <a:rPr lang="nb-NO" dirty="0"/>
              <a:t>Ricerca delle informazioni</a:t>
            </a:r>
          </a:p>
          <a:p>
            <a:r>
              <a:rPr lang="nb-NO" dirty="0"/>
              <a:t>Risultati del corso</a:t>
            </a:r>
            <a:endParaRPr lang="en-GB" dirty="0"/>
          </a:p>
        </p:txBody>
      </p:sp>
      <p:pic>
        <p:nvPicPr>
          <p:cNvPr id="5" name="Picture 4">
            <a:extLst>
              <a:ext uri="{FF2B5EF4-FFF2-40B4-BE49-F238E27FC236}">
                <a16:creationId xmlns:a16="http://schemas.microsoft.com/office/drawing/2014/main" id="{47BC3431-A2FA-8B12-2A3B-71D90F4DAF62}"/>
              </a:ext>
            </a:extLst>
          </p:cNvPr>
          <p:cNvPicPr>
            <a:picLocks noChangeAspect="1"/>
          </p:cNvPicPr>
          <p:nvPr/>
        </p:nvPicPr>
        <p:blipFill>
          <a:blip r:embed="rId2"/>
          <a:stretch>
            <a:fillRect/>
          </a:stretch>
        </p:blipFill>
        <p:spPr>
          <a:xfrm>
            <a:off x="338470" y="1298377"/>
            <a:ext cx="13286090" cy="4290300"/>
          </a:xfrm>
          <a:prstGeom prst="rect">
            <a:avLst/>
          </a:prstGeom>
        </p:spPr>
      </p:pic>
    </p:spTree>
    <p:extLst>
      <p:ext uri="{BB962C8B-B14F-4D97-AF65-F5344CB8AC3E}">
        <p14:creationId xmlns:p14="http://schemas.microsoft.com/office/powerpoint/2010/main" val="32751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5113-699A-5494-961E-5C7CFEBB013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E67C94-E579-ABD4-532D-C1FE707C98AC}"/>
              </a:ext>
            </a:extLst>
          </p:cNvPr>
          <p:cNvSpPr>
            <a:spLocks noGrp="1"/>
          </p:cNvSpPr>
          <p:nvPr>
            <p:ph idx="1"/>
          </p:nvPr>
        </p:nvSpPr>
        <p:spPr>
          <a:xfrm>
            <a:off x="1005840" y="5100559"/>
            <a:ext cx="12618720" cy="2311796"/>
          </a:xfrm>
        </p:spPr>
        <p:txBody>
          <a:bodyPr/>
          <a:lstStyle/>
          <a:p>
            <a:r>
              <a:rPr lang="nb-NO" dirty="0"/>
              <a:t>Risultati del corso</a:t>
            </a:r>
          </a:p>
          <a:p>
            <a:r>
              <a:rPr lang="nb-NO" dirty="0"/>
              <a:t>Competenze personali</a:t>
            </a:r>
          </a:p>
          <a:p>
            <a:r>
              <a:rPr lang="nb-NO" dirty="0"/>
              <a:t>Aspetti organizzativi</a:t>
            </a:r>
            <a:endParaRPr lang="en-GB" dirty="0"/>
          </a:p>
        </p:txBody>
      </p:sp>
      <p:pic>
        <p:nvPicPr>
          <p:cNvPr id="5" name="Picture 4">
            <a:extLst>
              <a:ext uri="{FF2B5EF4-FFF2-40B4-BE49-F238E27FC236}">
                <a16:creationId xmlns:a16="http://schemas.microsoft.com/office/drawing/2014/main" id="{B6703521-81B3-20B8-D102-748F29D0C694}"/>
              </a:ext>
            </a:extLst>
          </p:cNvPr>
          <p:cNvPicPr>
            <a:picLocks noChangeAspect="1"/>
          </p:cNvPicPr>
          <p:nvPr/>
        </p:nvPicPr>
        <p:blipFill>
          <a:blip r:embed="rId2"/>
          <a:stretch>
            <a:fillRect/>
          </a:stretch>
        </p:blipFill>
        <p:spPr>
          <a:xfrm>
            <a:off x="96097" y="1429314"/>
            <a:ext cx="14240876" cy="3671245"/>
          </a:xfrm>
          <a:prstGeom prst="rect">
            <a:avLst/>
          </a:prstGeom>
        </p:spPr>
      </p:pic>
    </p:spTree>
    <p:extLst>
      <p:ext uri="{BB962C8B-B14F-4D97-AF65-F5344CB8AC3E}">
        <p14:creationId xmlns:p14="http://schemas.microsoft.com/office/powerpoint/2010/main" val="103704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655B-AD0D-5C9B-9639-35C53B518B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0CA1C6-F40B-3E5B-A246-3FA66343FC49}"/>
              </a:ext>
            </a:extLst>
          </p:cNvPr>
          <p:cNvSpPr>
            <a:spLocks noGrp="1"/>
          </p:cNvSpPr>
          <p:nvPr>
            <p:ph idx="1"/>
          </p:nvPr>
        </p:nvSpPr>
        <p:spPr>
          <a:xfrm>
            <a:off x="1005840" y="4578995"/>
            <a:ext cx="12618720" cy="2833361"/>
          </a:xfrm>
        </p:spPr>
        <p:txBody>
          <a:bodyPr/>
          <a:lstStyle/>
          <a:p>
            <a:r>
              <a:rPr lang="nb-NO" dirty="0"/>
              <a:t>CPD</a:t>
            </a:r>
            <a:endParaRPr lang="en-GB" dirty="0"/>
          </a:p>
        </p:txBody>
      </p:sp>
      <p:pic>
        <p:nvPicPr>
          <p:cNvPr id="5" name="Picture 4">
            <a:extLst>
              <a:ext uri="{FF2B5EF4-FFF2-40B4-BE49-F238E27FC236}">
                <a16:creationId xmlns:a16="http://schemas.microsoft.com/office/drawing/2014/main" id="{16B8BF75-6D02-77A6-3FA0-71D1E61F0ED4}"/>
              </a:ext>
            </a:extLst>
          </p:cNvPr>
          <p:cNvPicPr>
            <a:picLocks noChangeAspect="1"/>
          </p:cNvPicPr>
          <p:nvPr/>
        </p:nvPicPr>
        <p:blipFill>
          <a:blip r:embed="rId2"/>
          <a:stretch>
            <a:fillRect/>
          </a:stretch>
        </p:blipFill>
        <p:spPr>
          <a:xfrm>
            <a:off x="-191300" y="1506070"/>
            <a:ext cx="15013000" cy="3072925"/>
          </a:xfrm>
          <a:prstGeom prst="rect">
            <a:avLst/>
          </a:prstGeom>
        </p:spPr>
      </p:pic>
    </p:spTree>
    <p:extLst>
      <p:ext uri="{BB962C8B-B14F-4D97-AF65-F5344CB8AC3E}">
        <p14:creationId xmlns:p14="http://schemas.microsoft.com/office/powerpoint/2010/main" val="38953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10F1-9CF4-EE97-7CB5-2FB4491F19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C6FDDC5-8F9B-FF08-D41A-6EFC07E571C7}"/>
              </a:ext>
            </a:extLst>
          </p:cNvPr>
          <p:cNvSpPr>
            <a:spLocks noGrp="1"/>
          </p:cNvSpPr>
          <p:nvPr>
            <p:ph idx="1"/>
          </p:nvPr>
        </p:nvSpPr>
        <p:spPr>
          <a:xfrm>
            <a:off x="7842325" y="2190750"/>
            <a:ext cx="5782235" cy="5221606"/>
          </a:xfrm>
        </p:spPr>
        <p:txBody>
          <a:bodyPr/>
          <a:lstStyle/>
          <a:p>
            <a:r>
              <a:rPr lang="en-GB" dirty="0">
                <a:hlinkClick r:id="rId2"/>
              </a:rPr>
              <a:t>https://www.enisa.europa.eu/topics/training-and-exercises/trainings-for-cybersecurity-specialists/online-training-material</a:t>
            </a:r>
            <a:r>
              <a:rPr lang="en-GB" dirty="0"/>
              <a:t> </a:t>
            </a:r>
          </a:p>
        </p:txBody>
      </p:sp>
      <p:pic>
        <p:nvPicPr>
          <p:cNvPr id="5" name="Picture 4">
            <a:extLst>
              <a:ext uri="{FF2B5EF4-FFF2-40B4-BE49-F238E27FC236}">
                <a16:creationId xmlns:a16="http://schemas.microsoft.com/office/drawing/2014/main" id="{2A5362E9-2268-D4C0-6915-23D1309FE355}"/>
              </a:ext>
            </a:extLst>
          </p:cNvPr>
          <p:cNvPicPr>
            <a:picLocks noChangeAspect="1"/>
          </p:cNvPicPr>
          <p:nvPr/>
        </p:nvPicPr>
        <p:blipFill>
          <a:blip r:embed="rId3"/>
          <a:stretch>
            <a:fillRect/>
          </a:stretch>
        </p:blipFill>
        <p:spPr>
          <a:xfrm>
            <a:off x="1409537" y="682752"/>
            <a:ext cx="5602986" cy="6291072"/>
          </a:xfrm>
          <a:prstGeom prst="rect">
            <a:avLst/>
          </a:prstGeom>
        </p:spPr>
      </p:pic>
    </p:spTree>
    <p:extLst>
      <p:ext uri="{BB962C8B-B14F-4D97-AF65-F5344CB8AC3E}">
        <p14:creationId xmlns:p14="http://schemas.microsoft.com/office/powerpoint/2010/main" val="2010282103"/>
      </p:ext>
    </p:extLst>
  </p:cSld>
  <p:clrMapOvr>
    <a:masterClrMapping/>
  </p:clrMapOvr>
</p:sld>
</file>

<file path=ppt/slides/slide5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CC71-C767-72D3-DFC5-0EEDDC41CBC7}"/>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1E9333D1-C2E1-2F66-5779-78E7C0718BDB}"/>
              </a:ext>
            </a:extLst>
          </p:cNvPr>
          <p:cNvSpPr>
            <a:spLocks noGrp="1"/>
          </p:cNvSpPr>
          <p:nvPr>
            <p:ph type="body" idx="1"/>
          </p:nvPr>
        </p:nvSpPr>
        <p:spPr>
          <a:xfrm>
            <a:off x="498720" y="6379285"/>
            <a:ext cx="13632960" cy="930914"/>
          </a:xfrm>
        </p:spPr>
        <p:txBody>
          <a:bodyPr>
            <a:normAutofit fontScale="92500" lnSpcReduction="20000"/>
          </a:bodyPr>
          <a:lstStyle/>
          <a:p>
            <a:r>
              <a:rPr lang="en-GB" dirty="0">
                <a:hlinkClick r:id="rId2"/>
              </a:rPr>
              <a:t>https://www.enisa.europa.eu/publications/cyber-security-culture-in-organisations</a:t>
            </a:r>
            <a:r>
              <a:rPr lang="en-GB" dirty="0"/>
              <a:t> </a:t>
            </a:r>
          </a:p>
        </p:txBody>
      </p:sp>
      <p:pic>
        <p:nvPicPr>
          <p:cNvPr id="5" name="Picture 4">
            <a:extLst>
              <a:ext uri="{FF2B5EF4-FFF2-40B4-BE49-F238E27FC236}">
                <a16:creationId xmlns:a16="http://schemas.microsoft.com/office/drawing/2014/main" id="{C6F085E0-7CBA-F3D8-612F-C609840ED28E}"/>
              </a:ext>
            </a:extLst>
          </p:cNvPr>
          <p:cNvPicPr>
            <a:picLocks noChangeAspect="1"/>
          </p:cNvPicPr>
          <p:nvPr/>
        </p:nvPicPr>
        <p:blipFill>
          <a:blip r:embed="rId3"/>
          <a:stretch>
            <a:fillRect/>
          </a:stretch>
        </p:blipFill>
        <p:spPr>
          <a:xfrm>
            <a:off x="1355463" y="433964"/>
            <a:ext cx="12898715" cy="5716234"/>
          </a:xfrm>
          <a:prstGeom prst="rect">
            <a:avLst/>
          </a:prstGeom>
        </p:spPr>
      </p:pic>
    </p:spTree>
    <p:extLst>
      <p:ext uri="{BB962C8B-B14F-4D97-AF65-F5344CB8AC3E}">
        <p14:creationId xmlns:p14="http://schemas.microsoft.com/office/powerpoint/2010/main" val="1940748358"/>
      </p:ext>
    </p:extLst>
  </p:cSld>
  <p:clrMapOvr>
    <a:masterClrMapping/>
  </p:clrMapOvr>
</p:sld>
</file>

<file path=ppt/slides/slide5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9E22-668C-E0BC-B2B2-F83205F9DEF4}"/>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159D3DE5-101E-6D63-3A13-37278489A5DB}"/>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E51D6AB-7B98-E63A-0F11-DC47A4DE8D80}"/>
              </a:ext>
            </a:extLst>
          </p:cNvPr>
          <p:cNvPicPr>
            <a:picLocks noChangeAspect="1"/>
          </p:cNvPicPr>
          <p:nvPr/>
        </p:nvPicPr>
        <p:blipFill>
          <a:blip r:embed="rId2"/>
          <a:stretch>
            <a:fillRect/>
          </a:stretch>
        </p:blipFill>
        <p:spPr>
          <a:xfrm>
            <a:off x="294667" y="1628362"/>
            <a:ext cx="14163611" cy="5016278"/>
          </a:xfrm>
          <a:prstGeom prst="rect">
            <a:avLst/>
          </a:prstGeom>
        </p:spPr>
      </p:pic>
    </p:spTree>
    <p:extLst>
      <p:ext uri="{BB962C8B-B14F-4D97-AF65-F5344CB8AC3E}">
        <p14:creationId xmlns:p14="http://schemas.microsoft.com/office/powerpoint/2010/main" val="3102547110"/>
      </p:ext>
    </p:extLst>
  </p:cSld>
  <p:clrMapOvr>
    <a:masterClrMapping/>
  </p:clrMapOvr>
</p:sld>
</file>

<file path=ppt/slides/slide5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477D-F036-F64B-183A-5EEAE961FD65}"/>
              </a:ext>
            </a:extLst>
          </p:cNvPr>
          <p:cNvSpPr>
            <a:spLocks noGrp="1"/>
          </p:cNvSpPr>
          <p:nvPr>
            <p:ph type="title"/>
          </p:nvPr>
        </p:nvSpPr>
        <p:spPr/>
        <p:txBody>
          <a:bodyPr>
            <a:normAutofit/>
          </a:bodyPr>
          <a:lstStyle/>
          <a:p>
            <a:r>
              <a:rPr lang="nb-NO" dirty="0"/>
              <a:t>Ricordate: conformità contro aderenza</a:t>
            </a:r>
            <a:endParaRPr lang="en-GB" dirty="0"/>
          </a:p>
        </p:txBody>
      </p:sp>
      <p:sp>
        <p:nvSpPr>
          <p:cNvPr id="3" name="Text Placeholder 2">
            <a:extLst>
              <a:ext uri="{FF2B5EF4-FFF2-40B4-BE49-F238E27FC236}">
                <a16:creationId xmlns:a16="http://schemas.microsoft.com/office/drawing/2014/main" id="{4756DEC9-CDEF-4157-765C-CD7D61939099}"/>
              </a:ext>
            </a:extLst>
          </p:cNvPr>
          <p:cNvSpPr>
            <a:spLocks noGrp="1"/>
          </p:cNvSpPr>
          <p:nvPr>
            <p:ph type="body" idx="1"/>
          </p:nvPr>
        </p:nvSpPr>
        <p:spPr/>
        <p:txBody>
          <a:bodyPr/>
          <a:lstStyle/>
          <a:p>
            <a:endParaRPr lang="en-GB"/>
          </a:p>
        </p:txBody>
      </p:sp>
      <p:pic>
        <p:nvPicPr>
          <p:cNvPr id="4" name="Picture 3">
            <a:extLst>
              <a:ext uri="{FF2B5EF4-FFF2-40B4-BE49-F238E27FC236}">
                <a16:creationId xmlns:a16="http://schemas.microsoft.com/office/drawing/2014/main" id="{868B8D99-7ABA-1772-34A8-51C36C9E9F30}"/>
              </a:ext>
            </a:extLst>
          </p:cNvPr>
          <p:cNvPicPr>
            <a:picLocks noChangeAspect="1"/>
          </p:cNvPicPr>
          <p:nvPr/>
        </p:nvPicPr>
        <p:blipFill>
          <a:blip r:embed="rId2"/>
          <a:stretch>
            <a:fillRect/>
          </a:stretch>
        </p:blipFill>
        <p:spPr>
          <a:xfrm>
            <a:off x="-217941" y="2693239"/>
            <a:ext cx="15066282" cy="3524681"/>
          </a:xfrm>
          <a:prstGeom prst="rect">
            <a:avLst/>
          </a:prstGeom>
        </p:spPr>
      </p:pic>
    </p:spTree>
    <p:extLst>
      <p:ext uri="{BB962C8B-B14F-4D97-AF65-F5344CB8AC3E}">
        <p14:creationId xmlns:p14="http://schemas.microsoft.com/office/powerpoint/2010/main" val="3795512597"/>
      </p:ext>
    </p:extLst>
  </p:cSld>
  <p:clrMapOvr>
    <a:masterClrMapping/>
  </p:clrMapOvr>
</p:sld>
</file>

<file path=ppt/slides/slide5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D3B0-F241-F17A-4682-D370D28A21CA}"/>
              </a:ext>
            </a:extLst>
          </p:cNvPr>
          <p:cNvSpPr>
            <a:spLocks noGrp="1"/>
          </p:cNvSpPr>
          <p:nvPr>
            <p:ph type="title"/>
          </p:nvPr>
        </p:nvSpPr>
        <p:spPr>
          <a:xfrm>
            <a:off x="1398494" y="712040"/>
            <a:ext cx="12733186" cy="916320"/>
          </a:xfrm>
        </p:spPr>
        <p:txBody>
          <a:bodyPr>
            <a:normAutofit/>
          </a:bodyPr>
          <a:lstStyle/>
          <a:p>
            <a:r>
              <a:rPr lang="nb-NO" dirty="0"/>
              <a:t>Sintesi CSC</a:t>
            </a:r>
            <a:endParaRPr lang="en-GB" dirty="0"/>
          </a:p>
        </p:txBody>
      </p:sp>
      <p:sp>
        <p:nvSpPr>
          <p:cNvPr id="3" name="Text Placeholder 2">
            <a:extLst>
              <a:ext uri="{FF2B5EF4-FFF2-40B4-BE49-F238E27FC236}">
                <a16:creationId xmlns:a16="http://schemas.microsoft.com/office/drawing/2014/main" id="{368F1C62-2DB7-1A43-1CD4-46BA76771DCF}"/>
              </a:ext>
            </a:extLst>
          </p:cNvPr>
          <p:cNvSpPr>
            <a:spLocks noGrp="1"/>
          </p:cNvSpPr>
          <p:nvPr>
            <p:ph type="body" idx="1"/>
          </p:nvPr>
        </p:nvSpPr>
        <p:spPr/>
        <p:txBody>
          <a:bodyPr>
            <a:normAutofit fontScale="92500" lnSpcReduction="10000"/>
          </a:bodyPr>
          <a:lstStyle/>
          <a:p>
            <a:r>
              <a:rPr lang="en-GB" dirty="0"/>
              <a:t>Buone pratiche individuate presso le organizzazioni che hanno già implementato programmi CSC maturi, specificamente classificate e adattate ai diversi destinatari all'interno di un'organizzazione, dal senior management al team addetto alla sicurezza delle informazioni;</a:t>
            </a:r>
          </a:p>
          <a:p>
            <a:r>
              <a:rPr lang="en-GB" dirty="0"/>
              <a:t>Per facilitare lo sviluppo e la realizzazione di un programma di cultura della sicurezza informatica, </a:t>
            </a:r>
            <a:r>
              <a:rPr lang="en-GB" dirty="0"/>
              <a:t>viene presentato </a:t>
            </a:r>
            <a:r>
              <a:rPr lang="en-GB" dirty="0"/>
              <a:t>un </a:t>
            </a:r>
            <a:r>
              <a:rPr lang="en-GB" b="1" dirty="0"/>
              <a:t>quadro di attuazione</a:t>
            </a:r>
            <a:r>
              <a:rPr lang="en-GB" dirty="0"/>
              <a:t> in otto fasi</a:t>
            </a:r>
            <a:r>
              <a:rPr lang="en-GB" dirty="0"/>
              <a:t>, accompagnato da una guida dettagliata per ciascuna delle fasi che lo compongono. Questo quadro comprende l'intero ciclo di vita dei programmi di cultura della sicurezza informatica di un'organizzazione.</a:t>
            </a:r>
          </a:p>
          <a:p>
            <a:r>
              <a:rPr lang="en-GB" dirty="0"/>
              <a:t>Metodi per produrre un CSC per un'organizzazione, nonché linee guida su metriche adeguate per misurare l'impatto delle attività CSC; e</a:t>
            </a:r>
          </a:p>
          <a:p>
            <a:r>
              <a:rPr lang="en-GB" dirty="0"/>
              <a:t>Strategie per costruire un solido business case per l'allocazione delle risorse interne verso future attività di cultura della sicurezza informatica. </a:t>
            </a:r>
          </a:p>
        </p:txBody>
      </p:sp>
    </p:spTree>
    <p:extLst>
      <p:ext uri="{BB962C8B-B14F-4D97-AF65-F5344CB8AC3E}">
        <p14:creationId xmlns:p14="http://schemas.microsoft.com/office/powerpoint/2010/main" val="3006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B639-D41C-810F-60E5-3868AA170B89}"/>
              </a:ext>
            </a:extLst>
          </p:cNvPr>
          <p:cNvSpPr>
            <a:spLocks noGrp="1"/>
          </p:cNvSpPr>
          <p:nvPr>
            <p:ph type="title"/>
          </p:nvPr>
        </p:nvSpPr>
        <p:spPr/>
        <p:txBody>
          <a:bodyPr/>
          <a:lstStyle/>
          <a:p>
            <a:endParaRPr lang="nb-NO"/>
          </a:p>
        </p:txBody>
      </p:sp>
      <p:sp>
        <p:nvSpPr>
          <p:cNvPr id="3" name="Text Placeholder 2">
            <a:extLst>
              <a:ext uri="{FF2B5EF4-FFF2-40B4-BE49-F238E27FC236}">
                <a16:creationId xmlns:a16="http://schemas.microsoft.com/office/drawing/2014/main" id="{AAA99C6B-F609-E00B-84C3-0FA95E1D9E7F}"/>
              </a:ext>
            </a:extLst>
          </p:cNvPr>
          <p:cNvSpPr>
            <a:spLocks noGrp="1"/>
          </p:cNvSpPr>
          <p:nvPr>
            <p:ph type="body" idx="1"/>
          </p:nvPr>
        </p:nvSpPr>
        <p:spPr/>
        <p:txBody>
          <a:bodyPr/>
          <a:lstStyle/>
          <a:p>
            <a:endParaRPr lang="nb-NO"/>
          </a:p>
        </p:txBody>
      </p:sp>
      <p:pic>
        <p:nvPicPr>
          <p:cNvPr id="5" name="Picture 4">
            <a:extLst>
              <a:ext uri="{FF2B5EF4-FFF2-40B4-BE49-F238E27FC236}">
                <a16:creationId xmlns:a16="http://schemas.microsoft.com/office/drawing/2014/main" id="{78F9586E-00B7-766E-FE35-6E180D1735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1199"/>
            <a:ext cx="14630400" cy="3082882"/>
          </a:xfrm>
          <a:prstGeom prst="rect">
            <a:avLst/>
          </a:prstGeom>
        </p:spPr>
      </p:pic>
      <p:pic>
        <p:nvPicPr>
          <p:cNvPr id="7" name="Picture 6">
            <a:extLst>
              <a:ext uri="{FF2B5EF4-FFF2-40B4-BE49-F238E27FC236}">
                <a16:creationId xmlns:a16="http://schemas.microsoft.com/office/drawing/2014/main" id="{C5CF8DD7-6103-1146-8392-B74614CEC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08609"/>
            <a:ext cx="14630400" cy="4212385"/>
          </a:xfrm>
          <a:prstGeom prst="rect">
            <a:avLst/>
          </a:prstGeom>
        </p:spPr>
      </p:pic>
      <p:pic>
        <p:nvPicPr>
          <p:cNvPr id="9" name="Picture 8">
            <a:extLst>
              <a:ext uri="{FF2B5EF4-FFF2-40B4-BE49-F238E27FC236}">
                <a16:creationId xmlns:a16="http://schemas.microsoft.com/office/drawing/2014/main" id="{AC90F2FF-8718-7902-CEC4-8CC2634508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6339" y="0"/>
            <a:ext cx="11657725" cy="8229600"/>
          </a:xfrm>
          <a:prstGeom prst="rect">
            <a:avLst/>
          </a:prstGeom>
        </p:spPr>
      </p:pic>
      <p:pic>
        <p:nvPicPr>
          <p:cNvPr id="11" name="Picture 10">
            <a:extLst>
              <a:ext uri="{FF2B5EF4-FFF2-40B4-BE49-F238E27FC236}">
                <a16:creationId xmlns:a16="http://schemas.microsoft.com/office/drawing/2014/main" id="{BFA490E2-C817-4F99-59AC-19DAF77CB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1069" y="0"/>
            <a:ext cx="12328264" cy="8229600"/>
          </a:xfrm>
          <a:prstGeom prst="rect">
            <a:avLst/>
          </a:prstGeom>
        </p:spPr>
      </p:pic>
    </p:spTree>
    <p:extLst>
      <p:ext uri="{BB962C8B-B14F-4D97-AF65-F5344CB8AC3E}">
        <p14:creationId xmlns:p14="http://schemas.microsoft.com/office/powerpoint/2010/main" val="98466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A99B1-3D35-EB06-AC91-CF0807CE65D2}"/>
              </a:ext>
            </a:extLst>
          </p:cNvPr>
          <p:cNvSpPr>
            <a:spLocks noGrp="1"/>
          </p:cNvSpPr>
          <p:nvPr>
            <p:ph type="title"/>
          </p:nvPr>
        </p:nvSpPr>
        <p:spPr>
          <a:xfrm>
            <a:off x="1366222" y="712040"/>
            <a:ext cx="12765458" cy="916320"/>
          </a:xfrm>
        </p:spPr>
        <p:txBody>
          <a:bodyPr>
            <a:normAutofit fontScale="90000"/>
          </a:bodyPr>
          <a:lstStyle/>
          <a:p>
            <a:r>
              <a:rPr lang="en-GB" dirty="0"/>
              <a:t>Raccomandazioni per un programma CSC di successo</a:t>
            </a:r>
          </a:p>
        </p:txBody>
      </p:sp>
      <p:sp>
        <p:nvSpPr>
          <p:cNvPr id="3" name="Text Placeholder 2">
            <a:extLst>
              <a:ext uri="{FF2B5EF4-FFF2-40B4-BE49-F238E27FC236}">
                <a16:creationId xmlns:a16="http://schemas.microsoft.com/office/drawing/2014/main" id="{75932EC2-E8BC-6353-ED40-E2457BB856D1}"/>
              </a:ext>
            </a:extLst>
          </p:cNvPr>
          <p:cNvSpPr>
            <a:spLocks noGrp="1"/>
          </p:cNvSpPr>
          <p:nvPr>
            <p:ph type="body" idx="1"/>
          </p:nvPr>
        </p:nvSpPr>
        <p:spPr/>
        <p:txBody>
          <a:bodyPr>
            <a:normAutofit fontScale="77500" lnSpcReduction="20000"/>
          </a:bodyPr>
          <a:lstStyle/>
          <a:p>
            <a:pPr marL="800095" indent="-617220">
              <a:buFont typeface="+mj-lt"/>
              <a:buAutoNum type="arabicPeriod"/>
            </a:pPr>
            <a:r>
              <a:rPr lang="en-GB" dirty="0"/>
              <a:t>Assicurarsi il sostegno ai massimi livelli Il sostegno dei vertici aziendali è essenziale per il successo del programma. È necessario che figure di spicco fungano da promotori del programma e diano l'esempio, influenzando così il comportamento del personale nei confronti del programma. </a:t>
            </a:r>
          </a:p>
          <a:p>
            <a:pPr marL="800095" indent="-617220">
              <a:buFont typeface="+mj-lt"/>
              <a:buAutoNum type="arabicPeriod"/>
            </a:pPr>
            <a:r>
              <a:rPr lang="en-GB" dirty="0"/>
              <a:t>Seguire il quadro CSC per l'attuazione del programma Il quadro CSC presentato in questo rapporto fornisce un processo per guidare il programma CSC sotto forma di un'attuazione graduale incentrata su attività specifiche, la loro attuazione e la misurazione dell'impatto. </a:t>
            </a:r>
          </a:p>
          <a:p>
            <a:pPr marL="800095" indent="-617220">
              <a:buFont typeface="+mj-lt"/>
              <a:buAutoNum type="arabicPeriod"/>
            </a:pPr>
            <a:r>
              <a:rPr lang="en-GB" dirty="0"/>
              <a:t>Conoscere la propria organizzazione per garantire il successo Questo passo all'interno del quadro CSC è fondamentale per garantire il successo del programma, perché influenzerà i processi decisionali che definiscono gli obiettivi, i criteri di successo e il pubblico target del programma CSC. </a:t>
            </a:r>
          </a:p>
          <a:p>
            <a:pPr marL="800095" indent="-617220">
              <a:buFont typeface="+mj-lt"/>
              <a:buAutoNum type="arabicPeriod"/>
            </a:pPr>
            <a:r>
              <a:rPr lang="en-GB" dirty="0"/>
              <a:t>Misurate l'attuale livello di sicurezza informatica del pubblico target Il calcolo dell'attuale livello di CSC del vostro pubblico target vi aiuterà a misurare l'effetto delle attività che avete scelto di attuare e quindi l'impatto del programma CSC. </a:t>
            </a:r>
          </a:p>
          <a:p>
            <a:pPr marL="800095" indent="-617220">
              <a:buFont typeface="+mj-lt"/>
              <a:buAutoNum type="arabicPeriod"/>
            </a:pPr>
            <a:r>
              <a:rPr lang="en-GB" dirty="0"/>
              <a:t>Attingete alle buone pratiche identificate in questo rapporto Sono state identificate una serie di buone pratiche dalle interviste con i professionisti CSC all'interno delle organizzazioni in tutta Europa e dalla ricerca documentale che vi aiuteranno a pianificare e realizzare un programma CSC di successo. </a:t>
            </a:r>
          </a:p>
        </p:txBody>
      </p:sp>
    </p:spTree>
    <p:extLst>
      <p:ext uri="{BB962C8B-B14F-4D97-AF65-F5344CB8AC3E}">
        <p14:creationId xmlns:p14="http://schemas.microsoft.com/office/powerpoint/2010/main" val="12131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D414-6BFA-2A40-F127-2A54064D36B5}"/>
              </a:ext>
            </a:extLst>
          </p:cNvPr>
          <p:cNvSpPr>
            <a:spLocks noGrp="1"/>
          </p:cNvSpPr>
          <p:nvPr>
            <p:ph type="title"/>
          </p:nvPr>
        </p:nvSpPr>
        <p:spPr/>
        <p:txBody>
          <a:bodyPr>
            <a:normAutofit/>
          </a:bodyPr>
          <a:lstStyle/>
          <a:p>
            <a:r>
              <a:rPr lang="nb-NO" dirty="0"/>
              <a:t>Implementazione</a:t>
            </a:r>
            <a:endParaRPr lang="en-GB" dirty="0"/>
          </a:p>
        </p:txBody>
      </p:sp>
      <p:sp>
        <p:nvSpPr>
          <p:cNvPr id="4" name="Content Placeholder 3">
            <a:extLst>
              <a:ext uri="{FF2B5EF4-FFF2-40B4-BE49-F238E27FC236}">
                <a16:creationId xmlns:a16="http://schemas.microsoft.com/office/drawing/2014/main" id="{C5BC1FB5-C0ED-FC15-D5E3-DC12526346E2}"/>
              </a:ext>
            </a:extLst>
          </p:cNvPr>
          <p:cNvSpPr>
            <a:spLocks noGrp="1"/>
          </p:cNvSpPr>
          <p:nvPr>
            <p:ph idx="1"/>
          </p:nvPr>
        </p:nvSpPr>
        <p:spPr/>
        <p:txBody>
          <a:bodyPr/>
          <a:lstStyle/>
          <a:p>
            <a:endParaRPr lang="en-GB"/>
          </a:p>
        </p:txBody>
      </p:sp>
      <p:sp>
        <p:nvSpPr>
          <p:cNvPr id="6" name="Text Placeholder 5">
            <a:extLst>
              <a:ext uri="{FF2B5EF4-FFF2-40B4-BE49-F238E27FC236}">
                <a16:creationId xmlns:a16="http://schemas.microsoft.com/office/drawing/2014/main" id="{ECBC182A-F485-6307-57DC-3A10AF6E80E3}"/>
              </a:ext>
            </a:extLst>
          </p:cNvPr>
          <p:cNvSpPr>
            <a:spLocks noGrp="1"/>
          </p:cNvSpPr>
          <p:nvPr>
            <p:ph type="body" sz="half" idx="2"/>
          </p:nvPr>
        </p:nvSpPr>
        <p:spPr/>
        <p:txBody>
          <a:bodyPr/>
          <a:lstStyle/>
          <a:p>
            <a:r>
              <a:rPr lang="nb-NO" dirty="0"/>
              <a:t>Analisi delle esigenze</a:t>
            </a:r>
          </a:p>
          <a:p>
            <a:r>
              <a:rPr lang="nb-NO" dirty="0"/>
              <a:t>Progettazione</a:t>
            </a:r>
          </a:p>
          <a:p>
            <a:r>
              <a:rPr lang="nb-NO" dirty="0"/>
              <a:t>Implementazione</a:t>
            </a:r>
          </a:p>
          <a:p>
            <a:r>
              <a:rPr lang="nb-NO" dirty="0"/>
              <a:t>Valutazione</a:t>
            </a:r>
            <a:endParaRPr lang="en-GB" dirty="0"/>
          </a:p>
        </p:txBody>
      </p:sp>
      <p:pic>
        <p:nvPicPr>
          <p:cNvPr id="5" name="Picture 4">
            <a:extLst>
              <a:ext uri="{FF2B5EF4-FFF2-40B4-BE49-F238E27FC236}">
                <a16:creationId xmlns:a16="http://schemas.microsoft.com/office/drawing/2014/main" id="{0D00841D-D9E9-707C-3449-84F7400B2B18}"/>
              </a:ext>
            </a:extLst>
          </p:cNvPr>
          <p:cNvPicPr>
            <a:picLocks noChangeAspect="1"/>
          </p:cNvPicPr>
          <p:nvPr/>
        </p:nvPicPr>
        <p:blipFill>
          <a:blip r:embed="rId2"/>
          <a:stretch>
            <a:fillRect/>
          </a:stretch>
        </p:blipFill>
        <p:spPr>
          <a:xfrm>
            <a:off x="5073623" y="-32691"/>
            <a:ext cx="9685072" cy="8262292"/>
          </a:xfrm>
          <a:prstGeom prst="rect">
            <a:avLst/>
          </a:prstGeom>
        </p:spPr>
      </p:pic>
      <p:grpSp>
        <p:nvGrpSpPr>
          <p:cNvPr id="3" name="Group 2">
            <a:extLst>
              <a:ext uri="{FF2B5EF4-FFF2-40B4-BE49-F238E27FC236}">
                <a16:creationId xmlns:a16="http://schemas.microsoft.com/office/drawing/2014/main" id="{EF74EB8A-C9C9-C77D-310F-771A02DBEB67}"/>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12FBCF3B-AAF6-1616-89C8-DC861F167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B955E62-79C2-4459-41A7-B1D781FFF6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48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BCC4-766B-A002-AF3A-6ED9D64C566E}"/>
              </a:ext>
            </a:extLst>
          </p:cNvPr>
          <p:cNvSpPr>
            <a:spLocks noGrp="1"/>
          </p:cNvSpPr>
          <p:nvPr>
            <p:ph type="title"/>
          </p:nvPr>
        </p:nvSpPr>
        <p:spPr/>
        <p:txBody>
          <a:bodyPr>
            <a:normAutofit/>
          </a:bodyPr>
          <a:lstStyle/>
          <a:p>
            <a:r>
              <a:rPr lang="nb-NO" dirty="0"/>
              <a:t>Cosa possiamo misurare (e come)</a:t>
            </a:r>
            <a:endParaRPr lang="en-GB" dirty="0"/>
          </a:p>
        </p:txBody>
      </p:sp>
      <p:sp>
        <p:nvSpPr>
          <p:cNvPr id="3" name="Text Placeholder 2">
            <a:extLst>
              <a:ext uri="{FF2B5EF4-FFF2-40B4-BE49-F238E27FC236}">
                <a16:creationId xmlns:a16="http://schemas.microsoft.com/office/drawing/2014/main" id="{A8B9339B-75B8-2F51-1CAD-1EE74CC6CB5A}"/>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EDE6664-9AB3-3FAA-08EC-166F3AD664E7}"/>
              </a:ext>
            </a:extLst>
          </p:cNvPr>
          <p:cNvPicPr>
            <a:picLocks noChangeAspect="1"/>
          </p:cNvPicPr>
          <p:nvPr/>
        </p:nvPicPr>
        <p:blipFill>
          <a:blip r:embed="rId2"/>
          <a:stretch>
            <a:fillRect/>
          </a:stretch>
        </p:blipFill>
        <p:spPr>
          <a:xfrm>
            <a:off x="1935829" y="1843960"/>
            <a:ext cx="10273757" cy="5466240"/>
          </a:xfrm>
          <a:prstGeom prst="rect">
            <a:avLst/>
          </a:prstGeom>
        </p:spPr>
      </p:pic>
    </p:spTree>
    <p:extLst>
      <p:ext uri="{BB962C8B-B14F-4D97-AF65-F5344CB8AC3E}">
        <p14:creationId xmlns:p14="http://schemas.microsoft.com/office/powerpoint/2010/main" val="3576460276"/>
      </p:ext>
    </p:extLst>
  </p:cSld>
  <p:clrMapOvr>
    <a:masterClrMapping/>
  </p:clrMapOvr>
</p:sld>
</file>

<file path=ppt/slides/slide6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7C8D-AA17-32A0-00B1-475233D00C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635606-4C37-854C-F9BC-E0CC3DA6E79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DCD53AE-F4D3-DE34-44BA-AF3459A25FED}"/>
              </a:ext>
            </a:extLst>
          </p:cNvPr>
          <p:cNvPicPr>
            <a:picLocks noChangeAspect="1"/>
          </p:cNvPicPr>
          <p:nvPr/>
        </p:nvPicPr>
        <p:blipFill>
          <a:blip r:embed="rId2"/>
          <a:stretch>
            <a:fillRect/>
          </a:stretch>
        </p:blipFill>
        <p:spPr>
          <a:xfrm>
            <a:off x="1479371" y="199479"/>
            <a:ext cx="11671658" cy="7830643"/>
          </a:xfrm>
          <a:prstGeom prst="rect">
            <a:avLst/>
          </a:prstGeom>
        </p:spPr>
      </p:pic>
    </p:spTree>
    <p:extLst>
      <p:ext uri="{BB962C8B-B14F-4D97-AF65-F5344CB8AC3E}">
        <p14:creationId xmlns:p14="http://schemas.microsoft.com/office/powerpoint/2010/main" val="2826435283"/>
      </p:ext>
    </p:extLst>
  </p:cSld>
  <p:clrMapOvr>
    <a:masterClrMapping/>
  </p:clrMapOvr>
</p:sld>
</file>

<file path=ppt/slides/slide6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C9D7-2DF7-6DCE-19A4-0E21E420C3B6}"/>
              </a:ext>
            </a:extLst>
          </p:cNvPr>
          <p:cNvSpPr>
            <a:spLocks noGrp="1"/>
          </p:cNvSpPr>
          <p:nvPr>
            <p:ph type="title"/>
          </p:nvPr>
        </p:nvSpPr>
        <p:spPr/>
        <p:txBody>
          <a:bodyPr/>
          <a:lstStyle/>
          <a:p>
            <a:endParaRPr lang="en-GB" dirty="0"/>
          </a:p>
        </p:txBody>
      </p:sp>
      <p:sp>
        <p:nvSpPr>
          <p:cNvPr id="5" name="Content Placeholder 4">
            <a:extLst>
              <a:ext uri="{FF2B5EF4-FFF2-40B4-BE49-F238E27FC236}">
                <a16:creationId xmlns:a16="http://schemas.microsoft.com/office/drawing/2014/main" id="{122C18C8-30A0-C012-E2AA-2FD7985A7505}"/>
              </a:ext>
            </a:extLst>
          </p:cNvPr>
          <p:cNvSpPr>
            <a:spLocks noGrp="1"/>
          </p:cNvSpPr>
          <p:nvPr>
            <p:ph idx="1"/>
          </p:nvPr>
        </p:nvSpPr>
        <p:spPr/>
        <p:txBody>
          <a:bodyPr/>
          <a:lstStyle/>
          <a:p>
            <a:endParaRPr lang="en-GB"/>
          </a:p>
        </p:txBody>
      </p:sp>
      <p:pic>
        <p:nvPicPr>
          <p:cNvPr id="3074" name="Picture 2" descr="The ADDIE Model | Human Resources Management">
            <a:extLst>
              <a:ext uri="{FF2B5EF4-FFF2-40B4-BE49-F238E27FC236}">
                <a16:creationId xmlns:a16="http://schemas.microsoft.com/office/drawing/2014/main" id="{B91C227D-5489-8045-115D-9C80B9CA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136" y="0"/>
            <a:ext cx="1094422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346926"/>
      </p:ext>
    </p:extLst>
  </p:cSld>
  <p:clrMapOvr>
    <a:masterClrMapping/>
  </p:clrMapOvr>
</p:sld>
</file>

<file path=ppt/slides/slide65.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5" name="Picture 4" descr="Top view of cubes connected with black lines">
            <a:extLst>
              <a:ext uri="{FF2B5EF4-FFF2-40B4-BE49-F238E27FC236}">
                <a16:creationId xmlns:a16="http://schemas.microsoft.com/office/drawing/2014/main" id="{F9E2F9ED-D4C4-5B8E-0894-7CD588365009}"/>
              </a:ext>
            </a:extLst>
          </p:cNvPr>
          <p:cNvPicPr>
            <a:picLocks noChangeAspect="1"/>
          </p:cNvPicPr>
          <p:nvPr/>
        </p:nvPicPr>
        <p:blipFill rotWithShape="1">
          <a:blip r:embed="rId2"/>
          <a:srcRect r="5200"/>
          <a:stretch/>
        </p:blipFill>
        <p:spPr>
          <a:xfrm>
            <a:off x="4228186" y="12"/>
            <a:ext cx="10402214" cy="8229588"/>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318A39FC-7F65-9441-92A6-972627F9821F}"/>
              </a:ext>
            </a:extLst>
          </p:cNvPr>
          <p:cNvSpPr>
            <a:spLocks noGrp="1"/>
          </p:cNvSpPr>
          <p:nvPr>
            <p:ph type="ctrTitle"/>
          </p:nvPr>
        </p:nvSpPr>
        <p:spPr>
          <a:xfrm>
            <a:off x="573577" y="1346836"/>
            <a:ext cx="4828032" cy="3844961"/>
          </a:xfrm>
        </p:spPr>
        <p:txBody>
          <a:bodyPr anchor="b">
            <a:normAutofit/>
          </a:bodyPr>
          <a:lstStyle/>
          <a:p>
            <a:pPr algn="l"/>
            <a:r>
              <a:rPr lang="nb-NO" sz="5760" dirty="0">
                <a:solidFill>
                  <a:schemeClr val="bg1"/>
                </a:solidFill>
              </a:rPr>
              <a:t>Progettare un intervento:</a:t>
            </a:r>
            <a:br>
              <a:rPr lang="nb-NO" sz="5760" dirty="0">
                <a:solidFill>
                  <a:schemeClr val="bg1"/>
                </a:solidFill>
              </a:rPr>
            </a:br>
            <a:r>
              <a:rPr lang="nb-NO" sz="5760" dirty="0">
                <a:solidFill>
                  <a:schemeClr val="bg1"/>
                </a:solidFill>
              </a:rPr>
              <a:t>Mappatura dell'intervento</a:t>
            </a:r>
            <a:endParaRPr lang="en-GB" sz="5760" dirty="0">
              <a:solidFill>
                <a:schemeClr val="bg1"/>
              </a:solidFill>
            </a:endParaRPr>
          </a:p>
        </p:txBody>
      </p:sp>
      <p:sp>
        <p:nvSpPr>
          <p:cNvPr id="3" name="Subtitle 2">
            <a:extLst>
              <a:ext uri="{FF2B5EF4-FFF2-40B4-BE49-F238E27FC236}">
                <a16:creationId xmlns:a16="http://schemas.microsoft.com/office/drawing/2014/main" id="{380AFC85-A888-B850-E963-ECE0A30A1007}"/>
              </a:ext>
            </a:extLst>
          </p:cNvPr>
          <p:cNvSpPr>
            <a:spLocks noGrp="1"/>
          </p:cNvSpPr>
          <p:nvPr>
            <p:ph type="subTitle" idx="1"/>
          </p:nvPr>
        </p:nvSpPr>
        <p:spPr>
          <a:xfrm>
            <a:off x="573577" y="5847507"/>
            <a:ext cx="4828031" cy="1449769"/>
          </a:xfrm>
        </p:spPr>
        <p:txBody>
          <a:bodyPr>
            <a:normAutofit/>
          </a:bodyPr>
          <a:lstStyle/>
          <a:p>
            <a:pPr algn="l"/>
            <a:endParaRPr lang="en-GB" sz="240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Tree>
    <p:extLst>
      <p:ext uri="{BB962C8B-B14F-4D97-AF65-F5344CB8AC3E}">
        <p14:creationId xmlns:p14="http://schemas.microsoft.com/office/powerpoint/2010/main" val="25591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black"/>
              </a:solidFill>
              <a:latin typeface="Calibri" panose="020F0502020204030204"/>
            </a:endParaRPr>
          </a:p>
        </p:txBody>
      </p:sp>
      <p:sp>
        <p:nvSpPr>
          <p:cNvPr id="2" name="Tittel 1"/>
          <p:cNvSpPr>
            <a:spLocks noGrp="1"/>
          </p:cNvSpPr>
          <p:nvPr>
            <p:ph type="title"/>
          </p:nvPr>
        </p:nvSpPr>
        <p:spPr>
          <a:xfrm>
            <a:off x="1554480" y="803910"/>
            <a:ext cx="5760720" cy="1590676"/>
          </a:xfrm>
        </p:spPr>
        <p:txBody>
          <a:bodyPr vert="horz" lIns="109728" tIns="54864" rIns="109728" bIns="54864" rtlCol="0" anchor="b">
            <a:normAutofit/>
          </a:bodyPr>
          <a:lstStyle/>
          <a:p>
            <a:r>
              <a:rPr lang="en-US" sz="3360">
                <a:solidFill>
                  <a:schemeClr val="bg1"/>
                </a:solidFill>
              </a:rPr>
              <a:t>Mappatura degli interventi </a:t>
            </a:r>
            <a:br>
              <a:rPr lang="en-US" sz="3360">
                <a:solidFill>
                  <a:schemeClr val="bg1"/>
                </a:solidFill>
              </a:rPr>
            </a:br>
            <a:r>
              <a:rPr lang="en-US" sz="3360">
                <a:solidFill>
                  <a:schemeClr val="bg1"/>
                </a:solidFill>
              </a:rPr>
              <a:t>Bartholomew et al., 1998 (2016, 5a ed.)</a:t>
            </a: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431608"/>
            <a:ext cx="73151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Plassholder for innhold 2"/>
          <p:cNvSpPr>
            <a:spLocks noGrp="1"/>
          </p:cNvSpPr>
          <p:nvPr>
            <p:ph sz="half" idx="1"/>
          </p:nvPr>
        </p:nvSpPr>
        <p:spPr>
          <a:xfrm>
            <a:off x="1554480" y="2746600"/>
            <a:ext cx="5760720" cy="4453885"/>
          </a:xfrm>
        </p:spPr>
        <p:txBody>
          <a:bodyPr vert="horz" lIns="109728" tIns="54864" rIns="109728" bIns="54864" rtlCol="0">
            <a:normAutofit/>
          </a:bodyPr>
          <a:lstStyle/>
          <a:p>
            <a:r>
              <a:rPr lang="en-US" sz="1680">
                <a:solidFill>
                  <a:schemeClr val="bg1"/>
                </a:solidFill>
              </a:rPr>
              <a:t>Approccio ecologico</a:t>
            </a:r>
          </a:p>
          <a:p>
            <a:pPr lvl="1"/>
            <a:r>
              <a:rPr lang="en-US" sz="1680">
                <a:solidFill>
                  <a:schemeClr val="bg1"/>
                </a:solidFill>
              </a:rPr>
              <a:t>Tutte le parti interessate</a:t>
            </a:r>
          </a:p>
          <a:p>
            <a:r>
              <a:rPr lang="en-US" sz="1680">
                <a:solidFill>
                  <a:schemeClr val="bg1"/>
                </a:solidFill>
              </a:rPr>
              <a:t>Popolazioni e contesti specifici</a:t>
            </a:r>
          </a:p>
          <a:p>
            <a:r>
              <a:rPr lang="en-US" sz="1680">
                <a:solidFill>
                  <a:schemeClr val="bg1"/>
                </a:solidFill>
              </a:rPr>
              <a:t>Coinvolgere i partecipanti</a:t>
            </a:r>
          </a:p>
          <a:p>
            <a:r>
              <a:rPr lang="en-US" sz="1680">
                <a:solidFill>
                  <a:schemeClr val="bg1"/>
                </a:solidFill>
              </a:rPr>
              <a:t>Integrare gli sforzi</a:t>
            </a:r>
          </a:p>
          <a:p>
            <a:r>
              <a:rPr lang="en-US" sz="1680">
                <a:solidFill>
                  <a:schemeClr val="bg1"/>
                </a:solidFill>
              </a:rPr>
              <a:t>Collegare le preoccupazioni dei partecipanti</a:t>
            </a:r>
          </a:p>
          <a:p>
            <a:r>
              <a:rPr lang="en-US" sz="1680">
                <a:solidFill>
                  <a:schemeClr val="bg1"/>
                </a:solidFill>
              </a:rPr>
              <a:t>Individuare e utilizzare le risorse ambientali</a:t>
            </a:r>
          </a:p>
          <a:p>
            <a:r>
              <a:rPr lang="en-US" sz="1680">
                <a:solidFill>
                  <a:schemeClr val="bg1"/>
                </a:solidFill>
              </a:rPr>
              <a:t>Cambiamento delle politiche</a:t>
            </a:r>
          </a:p>
          <a:p>
            <a:r>
              <a:rPr lang="en-US" sz="1680">
                <a:solidFill>
                  <a:schemeClr val="bg1"/>
                </a:solidFill>
              </a:rPr>
              <a:t>Agenzia nell'ambiente </a:t>
            </a:r>
          </a:p>
          <a:p>
            <a:pPr lvl="1"/>
            <a:r>
              <a:rPr lang="en-US" sz="1680">
                <a:solidFill>
                  <a:schemeClr val="bg1"/>
                </a:solidFill>
              </a:rPr>
              <a:t>Gatekeepers – Lewin (McGrath 1995)</a:t>
            </a:r>
          </a:p>
          <a:p>
            <a:pPr lvl="1"/>
            <a:r>
              <a:rPr lang="en-US" sz="1680">
                <a:solidFill>
                  <a:schemeClr val="bg1"/>
                </a:solidFill>
              </a:rPr>
              <a:t>Scambio sociale (Coleman, 1990)</a:t>
            </a:r>
          </a:p>
          <a:p>
            <a:pPr lvl="1"/>
            <a:r>
              <a:rPr lang="en-US" sz="1680">
                <a:solidFill>
                  <a:schemeClr val="bg1"/>
                </a:solidFill>
              </a:rPr>
              <a:t>MATCH (Simons-Morton 1988)</a:t>
            </a:r>
          </a:p>
          <a:p>
            <a:endParaRPr lang="en-US" sz="1680">
              <a:solidFill>
                <a:schemeClr val="bg1"/>
              </a:solidFill>
            </a:endParaRPr>
          </a:p>
        </p:txBody>
      </p:sp>
      <p:pic>
        <p:nvPicPr>
          <p:cNvPr id="6" name="Plassholder for innhold 5"/>
          <p:cNvPicPr>
            <a:picLocks noGrp="1" noChangeAspect="1"/>
          </p:cNvPicPr>
          <p:nvPr>
            <p:ph sz="half" idx="2"/>
          </p:nvPr>
        </p:nvPicPr>
        <p:blipFill>
          <a:blip r:embed="rId2"/>
          <a:stretch>
            <a:fillRect/>
          </a:stretch>
        </p:blipFill>
        <p:spPr>
          <a:xfrm>
            <a:off x="9155673" y="678137"/>
            <a:ext cx="5474716" cy="6873311"/>
          </a:xfrm>
          <a:prstGeom prst="rect">
            <a:avLst/>
          </a:prstGeom>
        </p:spPr>
      </p:pic>
      <p:cxnSp>
        <p:nvCxnSpPr>
          <p:cNvPr id="15" name="Straight Connector 14">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194864" y="0"/>
            <a:ext cx="0" cy="82296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8444EED-4473-9AF7-FB3D-DAF7EBF834AF}"/>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52D214D1-0F0E-B1A4-258E-7D04AD43EC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6F5B6BE-C5D4-AEEE-0D59-260E5DDC0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09284650"/>
      </p:ext>
    </p:extLst>
  </p:cSld>
  <p:clrMapOvr>
    <a:masterClrMapping/>
  </p:clrMapOvr>
</p:sld>
</file>

<file path=ppt/slides/slide6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B337-75AB-5B4D-D852-F6E1188DC8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945EB21-FCE0-2811-0D05-80BF6CB9A27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DE0264D-E18E-A8AB-A907-EBF943984EA2}"/>
              </a:ext>
            </a:extLst>
          </p:cNvPr>
          <p:cNvPicPr>
            <a:picLocks noChangeAspect="1"/>
          </p:cNvPicPr>
          <p:nvPr/>
        </p:nvPicPr>
        <p:blipFill>
          <a:blip r:embed="rId2"/>
          <a:stretch>
            <a:fillRect/>
          </a:stretch>
        </p:blipFill>
        <p:spPr>
          <a:xfrm>
            <a:off x="0" y="117268"/>
            <a:ext cx="9431066" cy="5990156"/>
          </a:xfrm>
          <a:prstGeom prst="rect">
            <a:avLst/>
          </a:prstGeom>
        </p:spPr>
      </p:pic>
    </p:spTree>
    <p:extLst>
      <p:ext uri="{BB962C8B-B14F-4D97-AF65-F5344CB8AC3E}">
        <p14:creationId xmlns:p14="http://schemas.microsoft.com/office/powerpoint/2010/main" val="3540579311"/>
      </p:ext>
    </p:extLst>
  </p:cSld>
  <p:clrMapOvr>
    <a:masterClrMapping/>
  </p:clrMapOvr>
</p:sld>
</file>

<file path=ppt/slides/slide68.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2" name="Tittel 1"/>
          <p:cNvSpPr>
            <a:spLocks noGrp="1"/>
          </p:cNvSpPr>
          <p:nvPr>
            <p:ph type="title"/>
          </p:nvPr>
        </p:nvSpPr>
        <p:spPr>
          <a:xfrm>
            <a:off x="1645917" y="418639"/>
            <a:ext cx="12052828" cy="1053275"/>
          </a:xfrm>
        </p:spPr>
        <p:txBody>
          <a:bodyPr vert="horz" lIns="109728" tIns="54864" rIns="109728" bIns="54864" rtlCol="0" anchor="ctr">
            <a:normAutofit/>
          </a:bodyPr>
          <a:lstStyle/>
          <a:p>
            <a:r>
              <a:rPr lang="en-US" sz="4800">
                <a:solidFill>
                  <a:srgbClr val="FFFFFF"/>
                </a:solidFill>
              </a:rPr>
              <a:t>Fasi di pianificazione della mappatura degli interventi:</a:t>
            </a:r>
          </a:p>
        </p:txBody>
      </p:sp>
      <p:sp>
        <p:nvSpPr>
          <p:cNvPr id="5" name="Text Placeholder 4">
            <a:extLst>
              <a:ext uri="{FF2B5EF4-FFF2-40B4-BE49-F238E27FC236}">
                <a16:creationId xmlns:a16="http://schemas.microsoft.com/office/drawing/2014/main" id="{575D6FF3-2CB1-2687-DA8F-948EC08871E1}"/>
              </a:ext>
            </a:extLst>
          </p:cNvPr>
          <p:cNvSpPr>
            <a:spLocks/>
          </p:cNvSpPr>
          <p:nvPr/>
        </p:nvSpPr>
        <p:spPr>
          <a:xfrm>
            <a:off x="1461999" y="2535095"/>
            <a:ext cx="5755954" cy="919464"/>
          </a:xfrm>
          <a:prstGeom prst="rect">
            <a:avLst/>
          </a:prstGeom>
        </p:spPr>
        <p:txBody>
          <a:bodyPr/>
          <a:lstStyle/>
          <a:p>
            <a:pPr defTabSz="1009498">
              <a:spcAft>
                <a:spcPts val="720"/>
              </a:spcAft>
              <a:defRPr/>
            </a:pPr>
            <a:r>
              <a:rPr lang="nb-NO" sz="1987">
                <a:solidFill>
                  <a:prstClr val="black"/>
                </a:solidFill>
                <a:latin typeface="Calibri" panose="020F0502020204030204"/>
              </a:rPr>
              <a:t>PRECEDE</a:t>
            </a:r>
            <a:endParaRPr lang="en-GB" sz="2160">
              <a:solidFill>
                <a:prstClr val="black"/>
              </a:solidFill>
              <a:latin typeface="Calibri" panose="020F0502020204030204"/>
            </a:endParaRPr>
          </a:p>
        </p:txBody>
      </p:sp>
      <p:sp>
        <p:nvSpPr>
          <p:cNvPr id="3" name="Plassholder for innhold 2"/>
          <p:cNvSpPr>
            <a:spLocks/>
          </p:cNvSpPr>
          <p:nvPr/>
        </p:nvSpPr>
        <p:spPr>
          <a:xfrm>
            <a:off x="1461999" y="3454559"/>
            <a:ext cx="5755954" cy="4111902"/>
          </a:xfrm>
          <a:prstGeom prst="rect">
            <a:avLst/>
          </a:prstGeom>
        </p:spPr>
        <p:txBody>
          <a:bodyPr>
            <a:normAutofit/>
          </a:bodyPr>
          <a:lstStyle/>
          <a:p>
            <a:pPr defTabSz="1009498">
              <a:spcAft>
                <a:spcPts val="720"/>
              </a:spcAft>
              <a:defRPr/>
            </a:pPr>
            <a:r>
              <a:rPr lang="nb-NO" sz="1987" dirty="0">
                <a:solidFill>
                  <a:prstClr val="black"/>
                </a:solidFill>
                <a:latin typeface="Calibri" panose="020F0502020204030204"/>
              </a:rPr>
              <a:t>IM1: Valutazione delle esigenze relative ai comportamenti a rischio</a:t>
            </a:r>
          </a:p>
          <a:p>
            <a:pPr marL="504749" lvl="1" defTabSz="1009498">
              <a:spcAft>
                <a:spcPts val="720"/>
              </a:spcAft>
              <a:defRPr/>
            </a:pPr>
            <a:r>
              <a:rPr lang="nb-NO" sz="1987" dirty="0">
                <a:solidFill>
                  <a:prstClr val="black"/>
                </a:solidFill>
                <a:latin typeface="Calibri" panose="020F0502020204030204"/>
              </a:rPr>
              <a:t>Analisi scientifica, epidemiologica, comportamentale e sociale</a:t>
            </a:r>
          </a:p>
          <a:p>
            <a:pPr marL="504749" lvl="1" defTabSz="1009498">
              <a:spcAft>
                <a:spcPts val="720"/>
              </a:spcAft>
              <a:defRPr/>
            </a:pPr>
            <a:r>
              <a:rPr lang="nb-NO" sz="1987" dirty="0">
                <a:solidFill>
                  <a:prstClr val="black"/>
                </a:solidFill>
                <a:latin typeface="Calibri" panose="020F0502020204030204"/>
              </a:rPr>
              <a:t>Comprensione dei gruppi coinvolti</a:t>
            </a:r>
          </a:p>
          <a:p>
            <a:pPr defTabSz="1009498">
              <a:spcAft>
                <a:spcPts val="720"/>
              </a:spcAft>
              <a:defRPr/>
            </a:pPr>
            <a:r>
              <a:rPr lang="nb-NO" sz="1987" dirty="0">
                <a:solidFill>
                  <a:prstClr val="black"/>
                </a:solidFill>
                <a:latin typeface="Calibri" panose="020F0502020204030204"/>
              </a:rPr>
              <a:t>IM2: Cambiamenti previsti</a:t>
            </a:r>
          </a:p>
          <a:p>
            <a:pPr marL="504749" lvl="1" defTabSz="1009498">
              <a:spcAft>
                <a:spcPts val="720"/>
              </a:spcAft>
              <a:defRPr/>
            </a:pPr>
            <a:r>
              <a:rPr lang="nb-NO" sz="1987" dirty="0">
                <a:solidFill>
                  <a:prstClr val="black"/>
                </a:solidFill>
                <a:latin typeface="Calibri" panose="020F0502020204030204"/>
              </a:rPr>
              <a:t>Obiettivi di rendimento</a:t>
            </a:r>
          </a:p>
          <a:p>
            <a:pPr marL="504749" lvl="1" defTabSz="1009498">
              <a:spcAft>
                <a:spcPts val="720"/>
              </a:spcAft>
              <a:defRPr/>
            </a:pPr>
            <a:r>
              <a:rPr lang="nb-NO" sz="1987" dirty="0">
                <a:solidFill>
                  <a:prstClr val="black"/>
                </a:solidFill>
                <a:latin typeface="Calibri" panose="020F0502020204030204"/>
              </a:rPr>
              <a:t>Creazione di matrici degli obiettivi di cambiamento</a:t>
            </a:r>
          </a:p>
          <a:p>
            <a:pPr defTabSz="1009498">
              <a:spcAft>
                <a:spcPts val="720"/>
              </a:spcAft>
              <a:defRPr/>
            </a:pPr>
            <a:r>
              <a:rPr lang="nb-NO" sz="1987" dirty="0">
                <a:solidFill>
                  <a:prstClr val="black"/>
                </a:solidFill>
                <a:latin typeface="Calibri" panose="020F0502020204030204"/>
              </a:rPr>
              <a:t>IM3: Metodi e strategie</a:t>
            </a:r>
          </a:p>
          <a:p>
            <a:pPr marL="504749" lvl="1" defTabSz="1009498">
              <a:spcAft>
                <a:spcPts val="720"/>
              </a:spcAft>
              <a:defRPr/>
            </a:pPr>
            <a:r>
              <a:rPr lang="nb-NO" sz="1987" dirty="0">
                <a:solidFill>
                  <a:prstClr val="black"/>
                </a:solidFill>
                <a:latin typeface="Calibri" panose="020F0502020204030204"/>
              </a:rPr>
              <a:t>Basati su prove</a:t>
            </a:r>
          </a:p>
          <a:p>
            <a:pPr defTabSz="1097280">
              <a:spcAft>
                <a:spcPts val="720"/>
              </a:spcAft>
              <a:defRPr/>
            </a:pPr>
            <a:endParaRPr lang="nb-NO" sz="2160" dirty="0">
              <a:solidFill>
                <a:prstClr val="black"/>
              </a:solidFill>
              <a:latin typeface="Calibri" panose="020F0502020204030204"/>
            </a:endParaRPr>
          </a:p>
        </p:txBody>
      </p:sp>
      <p:sp>
        <p:nvSpPr>
          <p:cNvPr id="6" name="Text Placeholder 5">
            <a:extLst>
              <a:ext uri="{FF2B5EF4-FFF2-40B4-BE49-F238E27FC236}">
                <a16:creationId xmlns:a16="http://schemas.microsoft.com/office/drawing/2014/main" id="{55B8245F-E244-3681-AAFF-9DD2BE2D9407}"/>
              </a:ext>
            </a:extLst>
          </p:cNvPr>
          <p:cNvSpPr>
            <a:spLocks/>
          </p:cNvSpPr>
          <p:nvPr/>
        </p:nvSpPr>
        <p:spPr>
          <a:xfrm>
            <a:off x="7412830" y="2535095"/>
            <a:ext cx="5784300" cy="919464"/>
          </a:xfrm>
          <a:prstGeom prst="rect">
            <a:avLst/>
          </a:prstGeom>
        </p:spPr>
        <p:txBody>
          <a:bodyPr/>
          <a:lstStyle/>
          <a:p>
            <a:pPr defTabSz="1009498">
              <a:spcAft>
                <a:spcPts val="720"/>
              </a:spcAft>
              <a:defRPr/>
            </a:pPr>
            <a:r>
              <a:rPr lang="nb-NO" sz="1987">
                <a:solidFill>
                  <a:prstClr val="black"/>
                </a:solidFill>
                <a:latin typeface="Calibri" panose="020F0502020204030204"/>
              </a:rPr>
              <a:t>PROCEDERE</a:t>
            </a:r>
            <a:endParaRPr lang="en-GB" sz="2160">
              <a:solidFill>
                <a:prstClr val="black"/>
              </a:solidFill>
              <a:latin typeface="Calibri" panose="020F0502020204030204"/>
            </a:endParaRPr>
          </a:p>
        </p:txBody>
      </p:sp>
      <p:sp>
        <p:nvSpPr>
          <p:cNvPr id="4" name="Plassholder for innhold 3"/>
          <p:cNvSpPr>
            <a:spLocks/>
          </p:cNvSpPr>
          <p:nvPr/>
        </p:nvSpPr>
        <p:spPr>
          <a:xfrm>
            <a:off x="7412830" y="3454559"/>
            <a:ext cx="5784300" cy="4111902"/>
          </a:xfrm>
          <a:prstGeom prst="rect">
            <a:avLst/>
          </a:prstGeom>
        </p:spPr>
        <p:txBody>
          <a:bodyPr>
            <a:normAutofit lnSpcReduction="10000"/>
          </a:bodyPr>
          <a:lstStyle/>
          <a:p>
            <a:pPr defTabSz="1009498">
              <a:lnSpc>
                <a:spcPct val="90000"/>
              </a:lnSpc>
              <a:spcAft>
                <a:spcPts val="720"/>
              </a:spcAft>
              <a:defRPr/>
            </a:pPr>
            <a:r>
              <a:rPr lang="nb-NO" dirty="0">
                <a:solidFill>
                  <a:prstClr val="black"/>
                </a:solidFill>
                <a:latin typeface="Calibri" panose="020F0502020204030204"/>
              </a:rPr>
              <a:t>IM4: Programma</a:t>
            </a:r>
          </a:p>
          <a:p>
            <a:pPr marL="504749" lvl="1" defTabSz="1009498">
              <a:lnSpc>
                <a:spcPct val="90000"/>
              </a:lnSpc>
              <a:spcAft>
                <a:spcPts val="720"/>
              </a:spcAft>
              <a:defRPr/>
            </a:pPr>
            <a:r>
              <a:rPr lang="nb-NO" dirty="0">
                <a:solidFill>
                  <a:prstClr val="black"/>
                </a:solidFill>
                <a:latin typeface="Calibri" panose="020F0502020204030204"/>
              </a:rPr>
              <a:t>Consulenza con partecipanti e responsabili dell'attuazione</a:t>
            </a:r>
          </a:p>
          <a:p>
            <a:pPr marL="504749" lvl="1" defTabSz="1009498">
              <a:lnSpc>
                <a:spcPct val="90000"/>
              </a:lnSpc>
              <a:spcAft>
                <a:spcPts val="720"/>
              </a:spcAft>
              <a:defRPr/>
            </a:pPr>
            <a:r>
              <a:rPr lang="nb-NO" dirty="0">
                <a:solidFill>
                  <a:prstClr val="black"/>
                </a:solidFill>
                <a:latin typeface="Calibri" panose="020F0502020204030204"/>
              </a:rPr>
              <a:t>Protocolli</a:t>
            </a:r>
          </a:p>
          <a:p>
            <a:pPr marL="504749" lvl="1" defTabSz="1009498">
              <a:lnSpc>
                <a:spcPct val="90000"/>
              </a:lnSpc>
              <a:spcAft>
                <a:spcPts val="720"/>
              </a:spcAft>
              <a:defRPr/>
            </a:pPr>
            <a:r>
              <a:rPr lang="nb-NO" dirty="0">
                <a:solidFill>
                  <a:prstClr val="black"/>
                </a:solidFill>
                <a:latin typeface="Calibri" panose="020F0502020204030204"/>
              </a:rPr>
              <a:t>Pre-test</a:t>
            </a:r>
          </a:p>
          <a:p>
            <a:pPr defTabSz="1009498">
              <a:lnSpc>
                <a:spcPct val="90000"/>
              </a:lnSpc>
              <a:spcAft>
                <a:spcPts val="720"/>
              </a:spcAft>
              <a:defRPr/>
            </a:pPr>
            <a:r>
              <a:rPr lang="nb-NO" dirty="0">
                <a:solidFill>
                  <a:prstClr val="black"/>
                </a:solidFill>
                <a:latin typeface="Calibri" panose="020F0502020204030204"/>
              </a:rPr>
              <a:t>IM5 Adozione e implementazione</a:t>
            </a:r>
          </a:p>
          <a:p>
            <a:pPr marL="504749" lvl="1" defTabSz="1009498">
              <a:lnSpc>
                <a:spcPct val="90000"/>
              </a:lnSpc>
              <a:spcAft>
                <a:spcPts val="720"/>
              </a:spcAft>
              <a:defRPr/>
            </a:pPr>
            <a:r>
              <a:rPr lang="nb-NO" dirty="0">
                <a:solidFill>
                  <a:prstClr val="black"/>
                </a:solidFill>
                <a:latin typeface="Calibri" panose="020F0502020204030204"/>
              </a:rPr>
              <a:t>Sostenibilità</a:t>
            </a:r>
          </a:p>
          <a:p>
            <a:pPr marL="504749" lvl="1" defTabSz="1009498">
              <a:lnSpc>
                <a:spcPct val="90000"/>
              </a:lnSpc>
              <a:spcAft>
                <a:spcPts val="720"/>
              </a:spcAft>
              <a:defRPr/>
            </a:pPr>
            <a:r>
              <a:rPr lang="nb-NO" dirty="0">
                <a:solidFill>
                  <a:prstClr val="black"/>
                </a:solidFill>
                <a:latin typeface="Calibri" panose="020F0502020204030204"/>
              </a:rPr>
              <a:t>Metodi e strategie dopo il pre-test</a:t>
            </a:r>
          </a:p>
          <a:p>
            <a:pPr defTabSz="1009498">
              <a:lnSpc>
                <a:spcPct val="90000"/>
              </a:lnSpc>
              <a:spcAft>
                <a:spcPts val="720"/>
              </a:spcAft>
              <a:defRPr/>
            </a:pPr>
            <a:r>
              <a:rPr lang="nb-NO" dirty="0">
                <a:solidFill>
                  <a:prstClr val="black"/>
                </a:solidFill>
                <a:latin typeface="Calibri" panose="020F0502020204030204"/>
              </a:rPr>
              <a:t>IM6: Valutazione</a:t>
            </a:r>
          </a:p>
          <a:p>
            <a:pPr marL="504749" lvl="1" defTabSz="1009498">
              <a:lnSpc>
                <a:spcPct val="90000"/>
              </a:lnSpc>
              <a:spcAft>
                <a:spcPts val="720"/>
              </a:spcAft>
              <a:defRPr/>
            </a:pPr>
            <a:r>
              <a:rPr lang="nb-NO" dirty="0">
                <a:solidFill>
                  <a:prstClr val="black"/>
                </a:solidFill>
                <a:latin typeface="Calibri" panose="020F0502020204030204"/>
              </a:rPr>
              <a:t>Descrivere il programma e i risultati</a:t>
            </a:r>
          </a:p>
          <a:p>
            <a:pPr marL="504749" lvl="1" defTabSz="1009498">
              <a:lnSpc>
                <a:spcPct val="90000"/>
              </a:lnSpc>
              <a:spcAft>
                <a:spcPts val="720"/>
              </a:spcAft>
              <a:defRPr/>
            </a:pPr>
            <a:r>
              <a:rPr lang="nb-NO" dirty="0">
                <a:solidFill>
                  <a:prstClr val="black"/>
                </a:solidFill>
                <a:latin typeface="Calibri" panose="020F0502020204030204"/>
              </a:rPr>
              <a:t>Domande sul processo</a:t>
            </a:r>
          </a:p>
          <a:p>
            <a:pPr marL="504749" lvl="1" defTabSz="1009498">
              <a:lnSpc>
                <a:spcPct val="90000"/>
              </a:lnSpc>
              <a:spcAft>
                <a:spcPts val="720"/>
              </a:spcAft>
              <a:defRPr/>
            </a:pPr>
            <a:r>
              <a:rPr lang="nb-NO" dirty="0">
                <a:solidFill>
                  <a:prstClr val="black"/>
                </a:solidFill>
                <a:latin typeface="Calibri" panose="020F0502020204030204"/>
              </a:rPr>
              <a:t>Indicatori e misure</a:t>
            </a:r>
          </a:p>
          <a:p>
            <a:pPr marL="504749" lvl="1" defTabSz="1009498">
              <a:lnSpc>
                <a:spcPct val="90000"/>
              </a:lnSpc>
              <a:spcAft>
                <a:spcPts val="720"/>
              </a:spcAft>
              <a:defRPr/>
            </a:pPr>
            <a:r>
              <a:rPr lang="nb-NO" dirty="0">
                <a:solidFill>
                  <a:prstClr val="black"/>
                </a:solidFill>
                <a:latin typeface="Calibri" panose="020F0502020204030204"/>
              </a:rPr>
              <a:t>Specificare il disegno di valutazione</a:t>
            </a:r>
          </a:p>
          <a:p>
            <a:pPr defTabSz="1097280">
              <a:lnSpc>
                <a:spcPct val="90000"/>
              </a:lnSpc>
              <a:spcAft>
                <a:spcPts val="720"/>
              </a:spcAft>
              <a:defRPr/>
            </a:pPr>
            <a:endParaRPr lang="nb-NO" dirty="0">
              <a:solidFill>
                <a:prstClr val="black"/>
              </a:solidFill>
              <a:latin typeface="Calibri" panose="020F0502020204030204"/>
            </a:endParaRPr>
          </a:p>
        </p:txBody>
      </p:sp>
      <p:grpSp>
        <p:nvGrpSpPr>
          <p:cNvPr id="7" name="Group 6">
            <a:extLst>
              <a:ext uri="{FF2B5EF4-FFF2-40B4-BE49-F238E27FC236}">
                <a16:creationId xmlns:a16="http://schemas.microsoft.com/office/drawing/2014/main" id="{8D83D9CF-B0DB-998B-6277-20978ABC0FBC}"/>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1DDFB178-53B1-D9FB-66B2-728C02A6A2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EE0229F0-4B46-CA40-2142-55992B0537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80524449"/>
      </p:ext>
    </p:extLst>
  </p:cSld>
  <p:clrMapOvr>
    <a:masterClrMapping/>
  </p:clrMapOvr>
</p:sld>
</file>

<file path=ppt/slides/slide6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864C-5713-09C8-B96E-47A6B995173D}"/>
              </a:ext>
            </a:extLst>
          </p:cNvPr>
          <p:cNvSpPr>
            <a:spLocks noGrp="1"/>
          </p:cNvSpPr>
          <p:nvPr>
            <p:ph type="title"/>
          </p:nvPr>
        </p:nvSpPr>
        <p:spPr/>
        <p:txBody>
          <a:bodyPr/>
          <a:lstStyle/>
          <a:p>
            <a:r>
              <a:rPr lang="nb-NO" dirty="0"/>
              <a:t>Obiettivo</a:t>
            </a:r>
            <a:endParaRPr lang="en-GB" dirty="0"/>
          </a:p>
        </p:txBody>
      </p:sp>
      <p:sp>
        <p:nvSpPr>
          <p:cNvPr id="3" name="Content Placeholder 2">
            <a:extLst>
              <a:ext uri="{FF2B5EF4-FFF2-40B4-BE49-F238E27FC236}">
                <a16:creationId xmlns:a16="http://schemas.microsoft.com/office/drawing/2014/main" id="{D693655A-E1E9-688A-2EF3-78B6775A3558}"/>
              </a:ext>
            </a:extLst>
          </p:cNvPr>
          <p:cNvSpPr>
            <a:spLocks noGrp="1"/>
          </p:cNvSpPr>
          <p:nvPr>
            <p:ph idx="1"/>
          </p:nvPr>
        </p:nvSpPr>
        <p:spPr>
          <a:xfrm>
            <a:off x="1005840" y="1606019"/>
            <a:ext cx="12618720" cy="5806337"/>
          </a:xfrm>
        </p:spPr>
        <p:txBody>
          <a:bodyPr>
            <a:noAutofit/>
          </a:bodyPr>
          <a:lstStyle/>
          <a:p>
            <a:pPr marL="617220" indent="-617220">
              <a:buFont typeface="+mj-lt"/>
              <a:buAutoNum type="arabicPeriod"/>
            </a:pPr>
            <a:r>
              <a:rPr lang="en-GB" sz="2160" b="1" dirty="0"/>
              <a:t>Elencare le insicurezze</a:t>
            </a:r>
            <a:r>
              <a:rPr lang="en-GB" sz="2160" dirty="0"/>
              <a:t>: le organizzazioni identificano i problemi di sicurezza che stanno riscontrando e che sono correlati ai </a:t>
            </a:r>
            <a:r>
              <a:rPr lang="en-GB" sz="2160" dirty="0" err="1"/>
              <a:t>comportamenti</a:t>
            </a:r>
            <a:r>
              <a:rPr lang="en-GB" sz="2160" dirty="0"/>
              <a:t> dei dipendenti</a:t>
            </a:r>
            <a:r>
              <a:rPr lang="en-GB" sz="2160" dirty="0"/>
              <a:t>. </a:t>
            </a:r>
            <a:r>
              <a:rPr lang="en-GB" sz="2160" u="sng" dirty="0"/>
              <a:t>"Chiedere alle persone"</a:t>
            </a:r>
          </a:p>
          <a:p>
            <a:pPr marL="617220" indent="-617220">
              <a:buFont typeface="+mj-lt"/>
              <a:buAutoNum type="arabicPeriod"/>
            </a:pPr>
            <a:r>
              <a:rPr lang="en-GB" sz="2160" b="1" dirty="0"/>
              <a:t>Identificare </a:t>
            </a:r>
            <a:r>
              <a:rPr lang="en-GB" sz="2160" b="1" dirty="0" err="1"/>
              <a:t>il comportamento</a:t>
            </a:r>
            <a:r>
              <a:rPr lang="en-GB" sz="2160" b="1" dirty="0"/>
              <a:t> problematico sottostante</a:t>
            </a:r>
            <a:r>
              <a:rPr lang="en-GB" sz="2160" b="1" dirty="0"/>
              <a:t>: </a:t>
            </a:r>
            <a:r>
              <a:rPr lang="en-GB" sz="2160" dirty="0"/>
              <a:t>il problema di sicurezza viene associato a un particolare </a:t>
            </a:r>
            <a:r>
              <a:rPr lang="en-GB" sz="2160" dirty="0" err="1"/>
              <a:t>comportamento</a:t>
            </a:r>
            <a:r>
              <a:rPr lang="en-GB" sz="2160" dirty="0"/>
              <a:t> umano </a:t>
            </a:r>
            <a:r>
              <a:rPr lang="en-GB" sz="2160" dirty="0"/>
              <a:t>che deve essere indirizzato in una direzione positiva. </a:t>
            </a:r>
            <a:r>
              <a:rPr lang="en-GB" sz="2160" u="sng" dirty="0"/>
              <a:t>Identificare i comportamenti da modificare</a:t>
            </a:r>
          </a:p>
          <a:p>
            <a:pPr marL="617220" indent="-617220">
              <a:buFont typeface="+mj-lt"/>
              <a:buAutoNum type="arabicPeriod"/>
            </a:pPr>
            <a:r>
              <a:rPr lang="en-GB" sz="2160" b="1" dirty="0"/>
              <a:t>Mappare gli antecedenti dei </a:t>
            </a:r>
            <a:r>
              <a:rPr lang="en-GB" sz="2160" b="1" dirty="0" err="1"/>
              <a:t>comportamenti</a:t>
            </a:r>
            <a:r>
              <a:rPr lang="en-GB" sz="2160" b="1" dirty="0"/>
              <a:t>: </a:t>
            </a:r>
            <a:r>
              <a:rPr lang="en-GB" sz="2160" dirty="0"/>
              <a:t>l'antecedente del </a:t>
            </a:r>
            <a:r>
              <a:rPr lang="en-GB" sz="2160" dirty="0" err="1"/>
              <a:t>comportamento</a:t>
            </a:r>
            <a:r>
              <a:rPr lang="en-GB" sz="2160" dirty="0"/>
              <a:t> problematico </a:t>
            </a:r>
            <a:r>
              <a:rPr lang="en-GB" sz="2160" dirty="0"/>
              <a:t>viene identificato utilizzando due fonti. La prima, e più importante, è parlare con le persone che riceveranno la formazione e chiedere loro quali sono i problemi che incontrano nell'uso della mappatura degli interventi per colmare il </a:t>
            </a:r>
            <a:r>
              <a:rPr lang="en-GB" sz="2160" dirty="0"/>
              <a:t>deficit </a:t>
            </a:r>
            <a:r>
              <a:rPr lang="en-GB" sz="2160" dirty="0" err="1"/>
              <a:t>di difesa informatica </a:t>
            </a:r>
            <a:r>
              <a:rPr lang="en-GB" sz="2160" dirty="0"/>
              <a:t>rispetto al </a:t>
            </a:r>
            <a:r>
              <a:rPr lang="en-GB" sz="2160" dirty="0" err="1"/>
              <a:t>comportamento</a:t>
            </a:r>
            <a:r>
              <a:rPr lang="en-GB" sz="2160" dirty="0"/>
              <a:t> problematico</a:t>
            </a:r>
            <a:r>
              <a:rPr lang="en-GB" sz="2160" dirty="0"/>
              <a:t>. Questo dovrebbe aiutarci a identificare le barriere specifiche dell'organizzazione. La seconda fonte è la letteratura di ricerca.</a:t>
            </a:r>
          </a:p>
          <a:p>
            <a:pPr marL="617220" indent="-617220">
              <a:buFont typeface="+mj-lt"/>
              <a:buAutoNum type="arabicPeriod"/>
            </a:pPr>
            <a:r>
              <a:rPr lang="en-GB" sz="2160" b="1" dirty="0"/>
              <a:t>Identificare </a:t>
            </a:r>
            <a:r>
              <a:rPr lang="en-GB" sz="2160" b="1" dirty="0"/>
              <a:t>il meccanismo di cambiamento </a:t>
            </a:r>
            <a:r>
              <a:rPr lang="en-GB" sz="2160" b="1" dirty="0" err="1"/>
              <a:t>comportamentale</a:t>
            </a:r>
            <a:r>
              <a:rPr lang="en-GB" sz="2160" b="1" dirty="0"/>
              <a:t>: </a:t>
            </a:r>
            <a:r>
              <a:rPr lang="en-GB" sz="2160" dirty="0"/>
              <a:t>l'antecedente viene mappato direttamente sui meccanismi di </a:t>
            </a:r>
            <a:r>
              <a:rPr lang="en-GB" sz="2160" dirty="0"/>
              <a:t>cambiamento </a:t>
            </a:r>
            <a:r>
              <a:rPr lang="en-GB" sz="2160" dirty="0" err="1"/>
              <a:t>comportamentale</a:t>
            </a:r>
            <a:r>
              <a:rPr lang="en-GB" sz="2160" dirty="0"/>
              <a:t>. (Motivazione, meccanismi psicologici, progettazione)</a:t>
            </a:r>
          </a:p>
          <a:p>
            <a:pPr marL="617220" indent="-617220">
              <a:buFont typeface="+mj-lt"/>
              <a:buAutoNum type="arabicPeriod"/>
            </a:pPr>
            <a:r>
              <a:rPr lang="en-GB" sz="2160" b="1" dirty="0"/>
              <a:t>Identificare </a:t>
            </a:r>
            <a:r>
              <a:rPr lang="en-GB" sz="2160" b="1" dirty="0" err="1"/>
              <a:t>il comportamento</a:t>
            </a:r>
            <a:r>
              <a:rPr lang="en-GB" sz="2160" b="1" dirty="0"/>
              <a:t> desiderato</a:t>
            </a:r>
            <a:r>
              <a:rPr lang="en-GB" sz="2160" b="1" dirty="0"/>
              <a:t>: </a:t>
            </a:r>
            <a:r>
              <a:rPr lang="en-GB" sz="2160" dirty="0"/>
              <a:t>il </a:t>
            </a:r>
            <a:r>
              <a:rPr lang="en-GB" sz="2160" dirty="0" err="1"/>
              <a:t>comportamento</a:t>
            </a:r>
            <a:r>
              <a:rPr lang="en-GB" sz="2160" dirty="0"/>
              <a:t> problematico </a:t>
            </a:r>
            <a:r>
              <a:rPr lang="en-GB" sz="2160" dirty="0"/>
              <a:t>viene mappato direttamente sui </a:t>
            </a:r>
            <a:r>
              <a:rPr lang="en-GB" sz="2160" dirty="0" err="1"/>
              <a:t>comportamenti</a:t>
            </a:r>
            <a:r>
              <a:rPr lang="en-GB" sz="2160" dirty="0"/>
              <a:t> modificati (desiderati)</a:t>
            </a:r>
            <a:r>
              <a:rPr lang="en-GB" sz="2160" dirty="0"/>
              <a:t>. </a:t>
            </a:r>
          </a:p>
          <a:p>
            <a:pPr marL="617220" indent="-617220">
              <a:buFont typeface="+mj-lt"/>
              <a:buAutoNum type="arabicPeriod"/>
            </a:pPr>
            <a:r>
              <a:rPr lang="en-GB" sz="2160" b="1" dirty="0"/>
              <a:t>Progettare gli interventi: </a:t>
            </a:r>
            <a:r>
              <a:rPr lang="en-GB" sz="2160" dirty="0"/>
              <a:t>vengono proposti interventi formulati per modificare </a:t>
            </a:r>
            <a:r>
              <a:rPr lang="en-GB" sz="2160" dirty="0" err="1"/>
              <a:t>i comportamenti</a:t>
            </a:r>
            <a:r>
              <a:rPr lang="en-GB" sz="2160" dirty="0"/>
              <a:t>, in modo da sfruttare i meccanismi di cambiamento noti. Si tratta essenzialmente del risultato di questo processo: la </a:t>
            </a:r>
            <a:r>
              <a:rPr lang="en-GB" sz="2160" u="sng" dirty="0"/>
              <a:t>formazione sulla consapevolezza della sicurezza.</a:t>
            </a:r>
          </a:p>
        </p:txBody>
      </p:sp>
    </p:spTree>
    <p:extLst>
      <p:ext uri="{BB962C8B-B14F-4D97-AF65-F5344CB8AC3E}">
        <p14:creationId xmlns:p14="http://schemas.microsoft.com/office/powerpoint/2010/main" val="9722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8"/>
          <p:cNvSpPr txBox="1">
            <a:spLocks noGrp="1"/>
          </p:cNvSpPr>
          <p:nvPr>
            <p:ph type="title"/>
          </p:nvPr>
        </p:nvSpPr>
        <p:spPr>
          <a:xfrm>
            <a:off x="2086080" y="957720"/>
            <a:ext cx="11248800" cy="960000"/>
          </a:xfrm>
          <a:prstGeom prst="rect">
            <a:avLst/>
          </a:prstGeom>
        </p:spPr>
        <p:txBody>
          <a:bodyPr spcFirstLastPara="1" vert="horz" wrap="square" lIns="146280" tIns="146280" rIns="146280" bIns="146280" rtlCol="0" anchor="t" anchorCtr="0">
            <a:normAutofit fontScale="90000"/>
          </a:bodyPr>
          <a:lstStyle/>
          <a:p>
            <a:r>
              <a:rPr lang="en-GB"/>
              <a:t>Violazioni dei dati (note)</a:t>
            </a:r>
            <a:endParaRPr/>
          </a:p>
        </p:txBody>
      </p:sp>
      <p:sp>
        <p:nvSpPr>
          <p:cNvPr id="310" name="Google Shape;310;p18"/>
          <p:cNvSpPr txBox="1">
            <a:spLocks noGrp="1"/>
          </p:cNvSpPr>
          <p:nvPr>
            <p:ph type="body" idx="1"/>
          </p:nvPr>
        </p:nvSpPr>
        <p:spPr>
          <a:xfrm>
            <a:off x="2086080" y="2402000"/>
            <a:ext cx="6022560" cy="4322880"/>
          </a:xfrm>
          <a:prstGeom prst="rect">
            <a:avLst/>
          </a:prstGeom>
        </p:spPr>
        <p:txBody>
          <a:bodyPr spcFirstLastPara="1" vert="horz" wrap="square" lIns="146280" tIns="146280" rIns="146280" bIns="146280" rtlCol="0" anchor="t" anchorCtr="0">
            <a:normAutofit fontScale="77500" lnSpcReduction="20000"/>
          </a:bodyPr>
          <a:lstStyle/>
          <a:p>
            <a:pPr marL="0" indent="0">
              <a:buNone/>
            </a:pPr>
            <a:r>
              <a:rPr lang="en-GB"/>
              <a:t>Tra il 2010 e il 2017: 176 milioni di cartelle cliniche sono state "rubate" (violate)</a:t>
            </a:r>
            <a:endParaRPr/>
          </a:p>
          <a:p>
            <a:pPr marL="0" indent="0">
              <a:spcBef>
                <a:spcPts val="1920"/>
              </a:spcBef>
              <a:buNone/>
            </a:pPr>
            <a:r>
              <a:rPr lang="en-GB"/>
              <a:t>Il numero totale di violazioni raddoppia ogni pochi anni</a:t>
            </a:r>
            <a:endParaRPr/>
          </a:p>
          <a:p>
            <a:pPr marL="0" indent="0">
              <a:spcBef>
                <a:spcPts val="1920"/>
              </a:spcBef>
              <a:buNone/>
            </a:pPr>
            <a:r>
              <a:rPr lang="en-GB"/>
              <a:t>Attacco ransomware WannaCry 2017: 230.000 sistemi Windows in 150 paesi</a:t>
            </a:r>
            <a:endParaRPr/>
          </a:p>
          <a:p>
            <a:pPr marL="0" indent="0">
              <a:spcBef>
                <a:spcPts val="1920"/>
              </a:spcBef>
              <a:spcAft>
                <a:spcPts val="1920"/>
              </a:spcAft>
              <a:buNone/>
            </a:pPr>
            <a:r>
              <a:rPr lang="en-GB"/>
              <a:t>2018: sono state sottratte le cartelle cliniche di 2,9 milioni di norvegesi (più della metà della popolazione), mentre nel 2017 le autorità sanitarie utilizzavano ancora Windows XP, tre anni dopo la cessazione del supporto da parte di Microsoft</a:t>
            </a:r>
            <a:endParaRPr/>
          </a:p>
        </p:txBody>
      </p:sp>
      <p:pic>
        <p:nvPicPr>
          <p:cNvPr id="311" name="Google Shape;311;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08642" y="2402001"/>
            <a:ext cx="6022561" cy="44551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build="p"/>
    </p:bldLst>
  </p:timing>
</p:sld>
</file>

<file path=ppt/slides/slide70.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3" name="Rectangle 1127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dirty="0">
              <a:solidFill>
                <a:prstClr val="white"/>
              </a:solidFill>
              <a:latin typeface="Calibri" panose="020F0502020204030204"/>
            </a:endParaRPr>
          </a:p>
        </p:txBody>
      </p:sp>
      <p:sp>
        <p:nvSpPr>
          <p:cNvPr id="11266" name="Title 1">
            <a:extLst>
              <a:ext uri="{FF2B5EF4-FFF2-40B4-BE49-F238E27FC236}">
                <a16:creationId xmlns:a16="http://schemas.microsoft.com/office/drawing/2014/main" id="{E8994EB2-A9E4-5607-F0CE-E606F86AFC73}"/>
              </a:ext>
            </a:extLst>
          </p:cNvPr>
          <p:cNvSpPr>
            <a:spLocks noGrp="1"/>
          </p:cNvSpPr>
          <p:nvPr>
            <p:ph type="title"/>
          </p:nvPr>
        </p:nvSpPr>
        <p:spPr>
          <a:xfrm>
            <a:off x="1005841" y="538465"/>
            <a:ext cx="5649205" cy="1470780"/>
          </a:xfrm>
        </p:spPr>
        <p:txBody>
          <a:bodyPr anchor="b">
            <a:normAutofit/>
          </a:bodyPr>
          <a:lstStyle/>
          <a:p>
            <a:pPr eaLnBrk="1" hangingPunct="1"/>
            <a:r>
              <a:rPr lang="en-US" altLang="en-US" sz="4560">
                <a:solidFill>
                  <a:schemeClr val="bg1"/>
                </a:solidFill>
              </a:rPr>
              <a:t>Che cos'è PRECEDE/PROCEED?</a:t>
            </a:r>
          </a:p>
        </p:txBody>
      </p:sp>
      <p:cxnSp>
        <p:nvCxnSpPr>
          <p:cNvPr id="11275" name="Straight Connector 1127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8"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67" name="Content Placeholder 2">
            <a:extLst>
              <a:ext uri="{FF2B5EF4-FFF2-40B4-BE49-F238E27FC236}">
                <a16:creationId xmlns:a16="http://schemas.microsoft.com/office/drawing/2014/main" id="{4D72282B-C0ED-F48F-98D6-525FD716ADBB}"/>
              </a:ext>
            </a:extLst>
          </p:cNvPr>
          <p:cNvSpPr>
            <a:spLocks noGrp="1"/>
          </p:cNvSpPr>
          <p:nvPr>
            <p:ph idx="1"/>
          </p:nvPr>
        </p:nvSpPr>
        <p:spPr>
          <a:xfrm>
            <a:off x="1077323" y="2291030"/>
            <a:ext cx="5503816" cy="4377252"/>
          </a:xfrm>
        </p:spPr>
        <p:txBody>
          <a:bodyPr>
            <a:normAutofit/>
          </a:bodyPr>
          <a:lstStyle/>
          <a:p>
            <a:pPr marL="0" indent="0">
              <a:buNone/>
              <a:defRPr/>
            </a:pPr>
            <a:r>
              <a:rPr lang="en-US" sz="2400" dirty="0">
                <a:solidFill>
                  <a:schemeClr val="bg1"/>
                </a:solidFill>
              </a:rPr>
              <a:t>PRECEDE/PROCEED è un modello partecipativo orientato alla comunità per la creazione di interventi di successo nella promozione della salute (CS) a livello comunitario.</a:t>
            </a:r>
          </a:p>
          <a:p>
            <a:pPr eaLnBrk="1" hangingPunct="1">
              <a:defRPr/>
            </a:pPr>
            <a:endParaRPr lang="en-US" sz="2400" dirty="0">
              <a:solidFill>
                <a:schemeClr val="bg1"/>
              </a:solidFill>
            </a:endParaRPr>
          </a:p>
        </p:txBody>
      </p:sp>
      <p:cxnSp>
        <p:nvCxnSpPr>
          <p:cNvPr id="11277" name="Straight Connector 1127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3"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269" name="Picture 11268" descr="White puzzle with one red piece">
            <a:extLst>
              <a:ext uri="{FF2B5EF4-FFF2-40B4-BE49-F238E27FC236}">
                <a16:creationId xmlns:a16="http://schemas.microsoft.com/office/drawing/2014/main" id="{E6129111-C70B-9681-95B2-124FD9260DE0}"/>
              </a:ext>
            </a:extLst>
          </p:cNvPr>
          <p:cNvPicPr>
            <a:picLocks noChangeAspect="1"/>
          </p:cNvPicPr>
          <p:nvPr/>
        </p:nvPicPr>
        <p:blipFill>
          <a:blip r:embed="rId2"/>
          <a:stretch>
            <a:fillRect/>
          </a:stretch>
        </p:blipFill>
        <p:spPr>
          <a:xfrm>
            <a:off x="7830544" y="2202341"/>
            <a:ext cx="6799856" cy="3824918"/>
          </a:xfrm>
          <a:prstGeom prst="rect">
            <a:avLst/>
          </a:prstGeom>
        </p:spPr>
      </p:pic>
      <p:grpSp>
        <p:nvGrpSpPr>
          <p:cNvPr id="2" name="Group 1">
            <a:extLst>
              <a:ext uri="{FF2B5EF4-FFF2-40B4-BE49-F238E27FC236}">
                <a16:creationId xmlns:a16="http://schemas.microsoft.com/office/drawing/2014/main" id="{0C58B8E9-1B1E-EC00-A4A9-51669E36BC1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63830006-430C-F5E1-0547-4F2D37DA58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0D6C6B6-C58F-F460-0F1A-410027B11F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90513508"/>
      </p:ext>
    </p:extLst>
  </p:cSld>
  <p:clrMapOvr>
    <a:masterClrMapping/>
  </p:clrMapOvr>
</p:sld>
</file>

<file path=ppt/slides/slide71.xml><?xml version="1.0" encoding="utf-8"?>
<p:sld xmlns:a16="http://schemas.microsoft.com/office/drawing/2014/main" xmlns:adec="http://schemas.microsoft.com/office/drawing/2017/decorative" xmlns:p16="http://schemas.microsoft.com/office/powerpoint/2015/main" xmlns:dgm="http://schemas.openxmlformats.org/drawingml/2006/diagram"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4" name="Picture 12293">
            <a:extLst>
              <a:ext uri="{FF2B5EF4-FFF2-40B4-BE49-F238E27FC236}">
                <a16:creationId xmlns:a16="http://schemas.microsoft.com/office/drawing/2014/main" id="{C3DB9606-70E1-3D66-D730-5AFD08DB770B}"/>
              </a:ext>
            </a:extLst>
          </p:cNvPr>
          <p:cNvPicPr>
            <a:picLocks noChangeAspect="1"/>
          </p:cNvPicPr>
          <p:nvPr/>
        </p:nvPicPr>
        <p:blipFill rotWithShape="1">
          <a:blip r:embed="rId2">
            <a:duotone>
              <a:schemeClr val="bg2">
                <a:shade val="45000"/>
                <a:satMod val="135000"/>
              </a:schemeClr>
              <a:prstClr val="white"/>
            </a:duotone>
          </a:blip>
          <a:srcRect t="5552" b="10178"/>
          <a:stretch/>
        </p:blipFill>
        <p:spPr>
          <a:xfrm>
            <a:off x="24" y="12"/>
            <a:ext cx="14630376" cy="8229588"/>
          </a:xfrm>
          <a:prstGeom prst="rect">
            <a:avLst/>
          </a:prstGeom>
        </p:spPr>
      </p:pic>
      <p:sp>
        <p:nvSpPr>
          <p:cNvPr id="12298" name="Rectangle 122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2290" name="Title 1">
            <a:extLst>
              <a:ext uri="{FF2B5EF4-FFF2-40B4-BE49-F238E27FC236}">
                <a16:creationId xmlns:a16="http://schemas.microsoft.com/office/drawing/2014/main" id="{E41DB0A7-E6E9-E459-287E-085D78FD734B}"/>
              </a:ext>
            </a:extLst>
          </p:cNvPr>
          <p:cNvSpPr>
            <a:spLocks noGrp="1"/>
          </p:cNvSpPr>
          <p:nvPr>
            <p:ph type="title"/>
          </p:nvPr>
        </p:nvSpPr>
        <p:spPr>
          <a:xfrm>
            <a:off x="1005840" y="438150"/>
            <a:ext cx="12618720" cy="1590676"/>
          </a:xfrm>
        </p:spPr>
        <p:txBody>
          <a:bodyPr>
            <a:normAutofit/>
          </a:bodyPr>
          <a:lstStyle/>
          <a:p>
            <a:pPr eaLnBrk="1" hangingPunct="1"/>
            <a:r>
              <a:rPr lang="en-US" altLang="en-US" dirty="0"/>
              <a:t>PRECEDE prevede cinque fasi:</a:t>
            </a:r>
          </a:p>
        </p:txBody>
      </p:sp>
      <p:graphicFrame>
        <p:nvGraphicFramePr>
          <p:cNvPr id="12293" name="Content Placeholder 2">
            <a:extLst>
              <a:ext uri="{FF2B5EF4-FFF2-40B4-BE49-F238E27FC236}">
                <a16:creationId xmlns:a16="http://schemas.microsoft.com/office/drawing/2014/main" id="{0F98F532-10BB-A0B2-EABE-9083446B2C9D}"/>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1FA1AB36-A9CB-64D8-103C-1F45774E0CF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B0EDCEC-880E-54DA-1C6C-094A0D03E2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1FA85397-B201-4696-3BD4-19C2278848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951994"/>
      </p:ext>
    </p:extLst>
  </p:cSld>
  <p:clrMapOvr>
    <a:masterClrMapping/>
  </p:clrMapOvr>
</p:sld>
</file>

<file path=ppt/slides/slide72.xml><?xml version="1.0" encoding="utf-8"?>
<p:sld xmlns:a16="http://schemas.microsoft.com/office/drawing/2014/main" xmlns:adec="http://schemas.microsoft.com/office/drawing/2017/decorative" xmlns:p16="http://schemas.microsoft.com/office/powerpoint/2015/main" xmlns:dgm="http://schemas.openxmlformats.org/drawingml/2006/diagram"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8" name="Picture 13317">
            <a:extLst>
              <a:ext uri="{FF2B5EF4-FFF2-40B4-BE49-F238E27FC236}">
                <a16:creationId xmlns:a16="http://schemas.microsoft.com/office/drawing/2014/main" id="{D2423FBD-2EC6-BE12-6976-364B6F80022A}"/>
              </a:ext>
            </a:extLst>
          </p:cNvPr>
          <p:cNvPicPr>
            <a:picLocks noChangeAspect="1"/>
          </p:cNvPicPr>
          <p:nvPr/>
        </p:nvPicPr>
        <p:blipFill rotWithShape="1">
          <a:blip r:embed="rId2">
            <a:duotone>
              <a:schemeClr val="bg2">
                <a:shade val="45000"/>
                <a:satMod val="135000"/>
              </a:schemeClr>
              <a:prstClr val="white"/>
            </a:duotone>
          </a:blip>
          <a:srcRect r="2667"/>
          <a:stretch/>
        </p:blipFill>
        <p:spPr>
          <a:xfrm>
            <a:off x="24" y="12"/>
            <a:ext cx="14630376" cy="8229588"/>
          </a:xfrm>
          <a:prstGeom prst="rect">
            <a:avLst/>
          </a:prstGeom>
        </p:spPr>
      </p:pic>
      <p:sp>
        <p:nvSpPr>
          <p:cNvPr id="13322" name="Rectangle 1332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3314" name="Title 1">
            <a:extLst>
              <a:ext uri="{FF2B5EF4-FFF2-40B4-BE49-F238E27FC236}">
                <a16:creationId xmlns:a16="http://schemas.microsoft.com/office/drawing/2014/main" id="{9F3E9068-2508-5D31-8FB8-48F0C6941C45}"/>
              </a:ext>
            </a:extLst>
          </p:cNvPr>
          <p:cNvSpPr>
            <a:spLocks noGrp="1"/>
          </p:cNvSpPr>
          <p:nvPr>
            <p:ph type="title"/>
          </p:nvPr>
        </p:nvSpPr>
        <p:spPr>
          <a:xfrm>
            <a:off x="1005840" y="438150"/>
            <a:ext cx="12618720" cy="1590676"/>
          </a:xfrm>
        </p:spPr>
        <p:txBody>
          <a:bodyPr>
            <a:normAutofit/>
          </a:bodyPr>
          <a:lstStyle/>
          <a:p>
            <a:pPr eaLnBrk="1" hangingPunct="1"/>
            <a:r>
              <a:rPr lang="en-US" altLang="en-US"/>
              <a:t>PROCEED si articola in quattro fasi:</a:t>
            </a:r>
          </a:p>
        </p:txBody>
      </p:sp>
      <p:graphicFrame>
        <p:nvGraphicFramePr>
          <p:cNvPr id="13317" name="Content Placeholder 2">
            <a:extLst>
              <a:ext uri="{FF2B5EF4-FFF2-40B4-BE49-F238E27FC236}">
                <a16:creationId xmlns:a16="http://schemas.microsoft.com/office/drawing/2014/main" id="{6FEFD6E9-AA03-8033-3B73-EFBB307BFCD4}"/>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134B8479-EB3C-5975-BF90-E5402299D14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6AB90D0F-5209-C070-80EE-9A970838B1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A87BC94-EA11-860F-0D37-89DF8FD7E14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58412568"/>
      </p:ext>
    </p:extLst>
  </p:cSld>
  <p:clrMapOvr>
    <a:masterClrMapping/>
  </p:clrMapOvr>
</p:sld>
</file>

<file path=ppt/slides/slide7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1A48F2-EF07-73E4-58B1-1360892C2D15}"/>
              </a:ext>
            </a:extLst>
          </p:cNvPr>
          <p:cNvSpPr/>
          <p:nvPr/>
        </p:nvSpPr>
        <p:spPr>
          <a:xfrm>
            <a:off x="12132769"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1 /IM1</a:t>
            </a:r>
            <a:endParaRPr lang="en-GB" sz="216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4241CC92-8744-CECB-0E50-03E0920760F8}"/>
              </a:ext>
            </a:extLst>
          </p:cNvPr>
          <p:cNvSpPr/>
          <p:nvPr/>
        </p:nvSpPr>
        <p:spPr>
          <a:xfrm>
            <a:off x="8686655"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2 /IM2</a:t>
            </a:r>
            <a:endParaRPr lang="en-GB" sz="216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DA7A6BCD-5657-B9EA-EBF4-2C85DEAEAC43}"/>
              </a:ext>
            </a:extLst>
          </p:cNvPr>
          <p:cNvSpPr/>
          <p:nvPr/>
        </p:nvSpPr>
        <p:spPr>
          <a:xfrm>
            <a:off x="5240542" y="681450"/>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3 /IM3</a:t>
            </a:r>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646437BB-8AAF-D21D-7762-21190E6C4A9F}"/>
              </a:ext>
            </a:extLst>
          </p:cNvPr>
          <p:cNvSpPr/>
          <p:nvPr/>
        </p:nvSpPr>
        <p:spPr>
          <a:xfrm>
            <a:off x="2307480" y="681449"/>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4/IM4</a:t>
            </a:r>
            <a:endParaRPr lang="en-GB" sz="216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E308B99E-C269-3BF0-8A0E-CAF82F44071B}"/>
              </a:ext>
            </a:extLst>
          </p:cNvPr>
          <p:cNvSpPr/>
          <p:nvPr/>
        </p:nvSpPr>
        <p:spPr>
          <a:xfrm>
            <a:off x="548641" y="3540862"/>
            <a:ext cx="1185042"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5 /IM4</a:t>
            </a:r>
          </a:p>
        </p:txBody>
      </p:sp>
      <p:sp>
        <p:nvSpPr>
          <p:cNvPr id="9" name="Rectangle: Rounded Corners 8">
            <a:extLst>
              <a:ext uri="{FF2B5EF4-FFF2-40B4-BE49-F238E27FC236}">
                <a16:creationId xmlns:a16="http://schemas.microsoft.com/office/drawing/2014/main" id="{A29D98C3-32DD-A3FA-EA97-396531BA96EF}"/>
              </a:ext>
            </a:extLst>
          </p:cNvPr>
          <p:cNvSpPr/>
          <p:nvPr/>
        </p:nvSpPr>
        <p:spPr>
          <a:xfrm>
            <a:off x="2512614" y="6968944"/>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6 /IM5</a:t>
            </a:r>
            <a:endParaRPr lang="en-GB" sz="2160" dirty="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4C20C8A4-A81C-F42A-A4D3-F78155A9F60D}"/>
              </a:ext>
            </a:extLst>
          </p:cNvPr>
          <p:cNvSpPr/>
          <p:nvPr/>
        </p:nvSpPr>
        <p:spPr>
          <a:xfrm>
            <a:off x="5352055"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7 /IM6</a:t>
            </a:r>
            <a:endParaRPr lang="en-GB" sz="216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C9E9D7AD-BAE4-6157-624A-5226311C0A04}"/>
              </a:ext>
            </a:extLst>
          </p:cNvPr>
          <p:cNvSpPr/>
          <p:nvPr/>
        </p:nvSpPr>
        <p:spPr>
          <a:xfrm>
            <a:off x="8923831"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8 /IM6</a:t>
            </a:r>
            <a:endParaRPr lang="en-GB" sz="216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A52C097F-3C25-C4F9-B8D4-0F8246DA6D52}"/>
              </a:ext>
            </a:extLst>
          </p:cNvPr>
          <p:cNvSpPr/>
          <p:nvPr/>
        </p:nvSpPr>
        <p:spPr>
          <a:xfrm>
            <a:off x="12132769"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9 /IM6</a:t>
            </a:r>
            <a:endParaRPr lang="en-GB" sz="216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933CE6E-9E72-7B45-88DD-7AAA4FACD46E}"/>
              </a:ext>
            </a:extLst>
          </p:cNvPr>
          <p:cNvSpPr/>
          <p:nvPr/>
        </p:nvSpPr>
        <p:spPr>
          <a:xfrm>
            <a:off x="1859762" y="1518636"/>
            <a:ext cx="2117099" cy="502533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b="1" u="sng" dirty="0">
                <a:solidFill>
                  <a:prstClr val="white"/>
                </a:solidFill>
                <a:latin typeface="Calibri" panose="020F0502020204030204"/>
              </a:rPr>
              <a:t>Intervento</a:t>
            </a:r>
          </a:p>
          <a:p>
            <a:pPr algn="ctr" defTabSz="1097280">
              <a:spcAft>
                <a:spcPts val="720"/>
              </a:spcAft>
              <a:defRPr/>
            </a:pPr>
            <a:r>
              <a:rPr lang="nb-NO" sz="2160" dirty="0">
                <a:solidFill>
                  <a:prstClr val="white"/>
                </a:solidFill>
                <a:latin typeface="Calibri" panose="020F0502020204030204"/>
              </a:rPr>
              <a:t>Formazione online</a:t>
            </a:r>
          </a:p>
          <a:p>
            <a:pPr algn="ctr" defTabSz="1097280">
              <a:spcAft>
                <a:spcPts val="720"/>
              </a:spcAft>
              <a:defRPr/>
            </a:pPr>
            <a:r>
              <a:rPr lang="nb-NO" sz="2160" dirty="0">
                <a:solidFill>
                  <a:prstClr val="white"/>
                </a:solidFill>
                <a:latin typeface="Calibri" panose="020F0502020204030204"/>
              </a:rPr>
              <a:t>Simulazione</a:t>
            </a:r>
          </a:p>
          <a:p>
            <a:pPr algn="ctr" defTabSz="1097280">
              <a:spcAft>
                <a:spcPts val="720"/>
              </a:spcAft>
              <a:defRPr/>
            </a:pPr>
            <a:r>
              <a:rPr lang="nb-NO" sz="2160" dirty="0">
                <a:solidFill>
                  <a:prstClr val="white"/>
                </a:solidFill>
                <a:latin typeface="Calibri" panose="020F0502020204030204"/>
              </a:rPr>
              <a:t>Cyber Range</a:t>
            </a:r>
          </a:p>
          <a:p>
            <a:pPr algn="ctr" defTabSz="1097280">
              <a:spcAft>
                <a:spcPts val="720"/>
              </a:spcAft>
              <a:defRPr/>
            </a:pPr>
            <a:r>
              <a:rPr lang="nb-NO" sz="2160" dirty="0">
                <a:solidFill>
                  <a:prstClr val="white"/>
                </a:solidFill>
                <a:latin typeface="Calibri" panose="020F0502020204030204"/>
              </a:rPr>
              <a:t>CDX</a:t>
            </a:r>
          </a:p>
          <a:p>
            <a:pPr algn="ctr" defTabSz="1097280">
              <a:spcAft>
                <a:spcPts val="720"/>
              </a:spcAft>
              <a:defRPr/>
            </a:pPr>
            <a:r>
              <a:rPr lang="nb-NO" sz="2160" dirty="0">
                <a:solidFill>
                  <a:prstClr val="white"/>
                </a:solidFill>
                <a:latin typeface="Calibri" panose="020F0502020204030204"/>
              </a:rPr>
              <a:t>Altri</a:t>
            </a:r>
          </a:p>
          <a:p>
            <a:pPr algn="ctr" defTabSz="1097280">
              <a:spcAft>
                <a:spcPts val="720"/>
              </a:spcAft>
              <a:defRPr/>
            </a:pPr>
            <a:endParaRPr lang="en-GB" sz="216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ECB4246E-E46A-87ED-3EDE-5DAE6F9936EA}"/>
              </a:ext>
            </a:extLst>
          </p:cNvPr>
          <p:cNvSpPr/>
          <p:nvPr/>
        </p:nvSpPr>
        <p:spPr>
          <a:xfrm>
            <a:off x="4668827" y="151863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Fattori predisponenti</a:t>
            </a:r>
            <a:endParaRPr lang="nb-NO" sz="1920">
              <a:solidFill>
                <a:prstClr val="white"/>
              </a:solidFill>
              <a:latin typeface="Calibri" panose="020F0502020204030204"/>
            </a:endParaRPr>
          </a:p>
          <a:p>
            <a:pPr algn="ctr" defTabSz="1097280">
              <a:spcAft>
                <a:spcPts val="720"/>
              </a:spcAft>
              <a:defRPr/>
            </a:pPr>
            <a:r>
              <a:rPr lang="en-GB" sz="2160">
                <a:solidFill>
                  <a:prstClr val="white"/>
                </a:solidFill>
                <a:latin typeface="Calibri" panose="020F0502020204030204"/>
              </a:rPr>
              <a:t>Conoscenza </a:t>
            </a:r>
          </a:p>
          <a:p>
            <a:pPr algn="ctr" defTabSz="1097280">
              <a:spcAft>
                <a:spcPts val="720"/>
              </a:spcAft>
              <a:defRPr/>
            </a:pPr>
            <a:r>
              <a:rPr lang="en-GB" sz="2160">
                <a:solidFill>
                  <a:prstClr val="white"/>
                </a:solidFill>
                <a:latin typeface="Calibri" panose="020F0502020204030204"/>
              </a:rPr>
              <a:t>Convinzioni</a:t>
            </a:r>
          </a:p>
          <a:p>
            <a:pPr algn="ctr" defTabSz="1097280">
              <a:spcAft>
                <a:spcPts val="720"/>
              </a:spcAft>
              <a:defRPr/>
            </a:pPr>
            <a:r>
              <a:rPr lang="en-GB" sz="2160">
                <a:solidFill>
                  <a:prstClr val="white"/>
                </a:solidFill>
                <a:latin typeface="Calibri" panose="020F0502020204030204"/>
              </a:rPr>
              <a:t>Atteggiamenti</a:t>
            </a:r>
          </a:p>
        </p:txBody>
      </p:sp>
      <p:sp>
        <p:nvSpPr>
          <p:cNvPr id="15" name="Rectangle: Rounded Corners 14">
            <a:extLst>
              <a:ext uri="{FF2B5EF4-FFF2-40B4-BE49-F238E27FC236}">
                <a16:creationId xmlns:a16="http://schemas.microsoft.com/office/drawing/2014/main" id="{A9AE11F6-CB1B-16FB-4723-FEF107ED7399}"/>
              </a:ext>
            </a:extLst>
          </p:cNvPr>
          <p:cNvSpPr/>
          <p:nvPr/>
        </p:nvSpPr>
        <p:spPr>
          <a:xfrm>
            <a:off x="4668827"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Fattori di rinforzo</a:t>
            </a:r>
          </a:p>
          <a:p>
            <a:pPr algn="ctr" defTabSz="1097280">
              <a:spcAft>
                <a:spcPts val="720"/>
              </a:spcAft>
              <a:defRPr/>
            </a:pPr>
            <a:r>
              <a:rPr lang="nb-NO" sz="1920">
                <a:solidFill>
                  <a:prstClr val="white"/>
                </a:solidFill>
                <a:latin typeface="Calibri" panose="020F0502020204030204"/>
              </a:rPr>
              <a:t>Sostegno sociale</a:t>
            </a:r>
          </a:p>
          <a:p>
            <a:pPr algn="ctr" defTabSz="1097280">
              <a:spcAft>
                <a:spcPts val="720"/>
              </a:spcAft>
              <a:defRPr/>
            </a:pPr>
            <a:r>
              <a:rPr lang="nb-NO" sz="1920">
                <a:solidFill>
                  <a:prstClr val="white"/>
                </a:solidFill>
                <a:latin typeface="Calibri" panose="020F0502020204030204"/>
              </a:rPr>
              <a:t>Feedback</a:t>
            </a:r>
          </a:p>
        </p:txBody>
      </p:sp>
      <p:sp>
        <p:nvSpPr>
          <p:cNvPr id="16" name="Rectangle: Rounded Corners 15">
            <a:extLst>
              <a:ext uri="{FF2B5EF4-FFF2-40B4-BE49-F238E27FC236}">
                <a16:creationId xmlns:a16="http://schemas.microsoft.com/office/drawing/2014/main" id="{57786786-EC89-942A-7B73-FF12D10EBDCE}"/>
              </a:ext>
            </a:extLst>
          </p:cNvPr>
          <p:cNvSpPr/>
          <p:nvPr/>
        </p:nvSpPr>
        <p:spPr>
          <a:xfrm>
            <a:off x="4668827"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Fattori abilitanti</a:t>
            </a:r>
          </a:p>
          <a:p>
            <a:pPr algn="ctr" defTabSz="1097280">
              <a:spcAft>
                <a:spcPts val="720"/>
              </a:spcAft>
              <a:defRPr/>
            </a:pPr>
            <a:r>
              <a:rPr lang="nb-NO" sz="1920">
                <a:solidFill>
                  <a:prstClr val="white"/>
                </a:solidFill>
                <a:latin typeface="Calibri" panose="020F0502020204030204"/>
              </a:rPr>
              <a:t>Fattori organizzativi</a:t>
            </a:r>
          </a:p>
          <a:p>
            <a:pPr algn="ctr" defTabSz="1097280">
              <a:spcAft>
                <a:spcPts val="720"/>
              </a:spcAft>
              <a:defRPr/>
            </a:pPr>
            <a:r>
              <a:rPr lang="nb-NO" sz="1920">
                <a:solidFill>
                  <a:prstClr val="white"/>
                </a:solidFill>
                <a:latin typeface="Calibri" panose="020F0502020204030204"/>
              </a:rPr>
              <a:t>Leadership</a:t>
            </a:r>
          </a:p>
          <a:p>
            <a:pPr algn="ctr" defTabSz="1097280">
              <a:spcAft>
                <a:spcPts val="720"/>
              </a:spcAft>
              <a:defRPr/>
            </a:pPr>
            <a:endParaRPr lang="nb-NO" sz="192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E8B48046-604F-7C74-D025-F6382FBB1C08}"/>
              </a:ext>
            </a:extLst>
          </p:cNvPr>
          <p:cNvSpPr/>
          <p:nvPr/>
        </p:nvSpPr>
        <p:spPr>
          <a:xfrm>
            <a:off x="11405426" y="1497555"/>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Risultati a breve termine</a:t>
            </a:r>
          </a:p>
          <a:p>
            <a:pPr algn="ctr" defTabSz="1097280">
              <a:spcAft>
                <a:spcPts val="720"/>
              </a:spcAft>
              <a:defRPr/>
            </a:pPr>
            <a:r>
              <a:rPr lang="nb-NO" sz="1920">
                <a:solidFill>
                  <a:prstClr val="white"/>
                </a:solidFill>
                <a:latin typeface="Calibri" panose="020F0502020204030204"/>
              </a:rPr>
              <a:t>Diminuzione dei clic</a:t>
            </a:r>
          </a:p>
        </p:txBody>
      </p:sp>
      <p:sp>
        <p:nvSpPr>
          <p:cNvPr id="18" name="Rectangle: Rounded Corners 17">
            <a:extLst>
              <a:ext uri="{FF2B5EF4-FFF2-40B4-BE49-F238E27FC236}">
                <a16:creationId xmlns:a16="http://schemas.microsoft.com/office/drawing/2014/main" id="{D59C453D-1BCB-5324-D111-E6DD43098477}"/>
              </a:ext>
            </a:extLst>
          </p:cNvPr>
          <p:cNvSpPr/>
          <p:nvPr/>
        </p:nvSpPr>
        <p:spPr>
          <a:xfrm>
            <a:off x="11405426"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A medio termine</a:t>
            </a:r>
            <a:endParaRPr lang="nb-NO" sz="1920">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502862B5-CF00-E3AC-56AC-E19A4C64635E}"/>
              </a:ext>
            </a:extLst>
          </p:cNvPr>
          <p:cNvSpPr/>
          <p:nvPr/>
        </p:nvSpPr>
        <p:spPr>
          <a:xfrm>
            <a:off x="11405426"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A lungo termine</a:t>
            </a:r>
          </a:p>
          <a:p>
            <a:pPr algn="ctr" defTabSz="1097280">
              <a:spcAft>
                <a:spcPts val="720"/>
              </a:spcAft>
              <a:defRPr/>
            </a:pPr>
            <a:r>
              <a:rPr lang="nb-NO" sz="1920">
                <a:solidFill>
                  <a:prstClr val="white"/>
                </a:solidFill>
                <a:latin typeface="Calibri" panose="020F0502020204030204"/>
              </a:rPr>
              <a:t>Aumento della fiducia</a:t>
            </a:r>
          </a:p>
          <a:p>
            <a:pPr algn="ctr" defTabSz="1097280">
              <a:spcAft>
                <a:spcPts val="720"/>
              </a:spcAft>
              <a:defRPr/>
            </a:pPr>
            <a:r>
              <a:rPr lang="nb-NO" sz="1920">
                <a:solidFill>
                  <a:prstClr val="white"/>
                </a:solidFill>
                <a:latin typeface="Calibri" panose="020F0502020204030204"/>
              </a:rPr>
              <a:t>Mantenimento del comportamento</a:t>
            </a:r>
          </a:p>
        </p:txBody>
      </p:sp>
      <p:sp>
        <p:nvSpPr>
          <p:cNvPr id="20" name="Rectangle: Rounded Corners 19">
            <a:extLst>
              <a:ext uri="{FF2B5EF4-FFF2-40B4-BE49-F238E27FC236}">
                <a16:creationId xmlns:a16="http://schemas.microsoft.com/office/drawing/2014/main" id="{E11F1B82-9E0B-B4F1-46FF-3206CC920A39}"/>
              </a:ext>
            </a:extLst>
          </p:cNvPr>
          <p:cNvSpPr/>
          <p:nvPr/>
        </p:nvSpPr>
        <p:spPr>
          <a:xfrm>
            <a:off x="8037126" y="1938618"/>
            <a:ext cx="2676334" cy="418537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dirty="0">
                <a:solidFill>
                  <a:prstClr val="white"/>
                </a:solidFill>
                <a:latin typeface="Calibri" panose="020F0502020204030204"/>
              </a:rPr>
              <a:t>Risultati CS</a:t>
            </a:r>
            <a:r>
              <a:rPr lang="en-GB" sz="2160" dirty="0">
                <a:solidFill>
                  <a:prstClr val="white"/>
                </a:solidFill>
                <a:latin typeface="Calibri" panose="020F0502020204030204"/>
              </a:rPr>
              <a:t> </a:t>
            </a:r>
          </a:p>
          <a:p>
            <a:pPr algn="ctr" defTabSz="1097280">
              <a:spcAft>
                <a:spcPts val="720"/>
              </a:spcAft>
              <a:defRPr/>
            </a:pPr>
            <a:r>
              <a:rPr lang="en-GB" sz="2160" dirty="0">
                <a:solidFill>
                  <a:prstClr val="white"/>
                </a:solidFill>
                <a:latin typeface="Calibri" panose="020F0502020204030204"/>
              </a:rPr>
              <a:t>Phishing</a:t>
            </a:r>
          </a:p>
          <a:p>
            <a:pPr algn="ctr" defTabSz="1097280">
              <a:spcAft>
                <a:spcPts val="720"/>
              </a:spcAft>
              <a:defRPr/>
            </a:pPr>
            <a:r>
              <a:rPr lang="en-GB" sz="2160" dirty="0">
                <a:solidFill>
                  <a:prstClr val="white"/>
                </a:solidFill>
                <a:latin typeface="Calibri" panose="020F0502020204030204"/>
              </a:rPr>
              <a:t>Protezione dei dati</a:t>
            </a:r>
          </a:p>
          <a:p>
            <a:pPr algn="ctr" defTabSz="1097280">
              <a:spcAft>
                <a:spcPts val="720"/>
              </a:spcAft>
              <a:defRPr/>
            </a:pPr>
            <a:r>
              <a:rPr lang="en-GB" sz="2160" dirty="0">
                <a:solidFill>
                  <a:prstClr val="white"/>
                </a:solidFill>
                <a:latin typeface="Calibri" panose="020F0502020204030204"/>
              </a:rPr>
              <a:t>VPN</a:t>
            </a:r>
          </a:p>
          <a:p>
            <a:pPr algn="ctr" defTabSz="1097280">
              <a:spcAft>
                <a:spcPts val="720"/>
              </a:spcAft>
              <a:defRPr/>
            </a:pPr>
            <a:r>
              <a:rPr lang="en-GB" sz="2160" dirty="0">
                <a:solidFill>
                  <a:prstClr val="white"/>
                </a:solidFill>
                <a:latin typeface="Calibri" panose="020F0502020204030204"/>
              </a:rPr>
              <a:t>Comunicazione</a:t>
            </a:r>
          </a:p>
          <a:p>
            <a:pPr algn="ctr" defTabSz="1097280">
              <a:spcAft>
                <a:spcPts val="720"/>
              </a:spcAft>
              <a:defRPr/>
            </a:pPr>
            <a:endParaRPr lang="en-GB" sz="2160" dirty="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17A82E24-284D-9994-FEAD-E2E90DC8C9FA}"/>
              </a:ext>
            </a:extLst>
          </p:cNvPr>
          <p:cNvSpPr/>
          <p:nvPr/>
        </p:nvSpPr>
        <p:spPr>
          <a:xfrm>
            <a:off x="2512615" y="51164"/>
            <a:ext cx="9955321" cy="5785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Phishing, segnalazione, VPN, comunicazione</a:t>
            </a:r>
            <a:endParaRPr lang="en-GB" sz="2160">
              <a:solidFill>
                <a:prstClr val="white"/>
              </a:solidFill>
              <a:latin typeface="Calibri" panose="020F0502020204030204"/>
            </a:endParaRPr>
          </a:p>
        </p:txBody>
      </p:sp>
    </p:spTree>
    <p:extLst>
      <p:ext uri="{BB962C8B-B14F-4D97-AF65-F5344CB8AC3E}">
        <p14:creationId xmlns:p14="http://schemas.microsoft.com/office/powerpoint/2010/main" val="56460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4.xml><?xml version="1.0" encoding="utf-8"?>
<p:sld xmlns:a16="http://schemas.microsoft.com/office/drawing/2014/main" xmlns:adec="http://schemas.microsoft.com/office/drawing/2017/decorative" xmlns:p16="http://schemas.microsoft.com/office/powerpoint/2015/main" xmlns:dgm="http://schemas.openxmlformats.org/drawingml/2006/diagram"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2" name="Picture 14341">
            <a:extLst>
              <a:ext uri="{FF2B5EF4-FFF2-40B4-BE49-F238E27FC236}">
                <a16:creationId xmlns:a16="http://schemas.microsoft.com/office/drawing/2014/main" id="{6758700C-E25A-AB20-9D09-0EAD2DC31258}"/>
              </a:ext>
            </a:extLst>
          </p:cNvPr>
          <p:cNvPicPr>
            <a:picLocks noChangeAspect="1"/>
          </p:cNvPicPr>
          <p:nvPr/>
        </p:nvPicPr>
        <p:blipFill rotWithShape="1">
          <a:blip r:embed="rId2">
            <a:duotone>
              <a:schemeClr val="bg2">
                <a:shade val="45000"/>
                <a:satMod val="135000"/>
              </a:schemeClr>
              <a:prstClr val="white"/>
            </a:duotone>
          </a:blip>
          <a:srcRect t="21329"/>
          <a:stretch/>
        </p:blipFill>
        <p:spPr>
          <a:xfrm>
            <a:off x="24" y="12"/>
            <a:ext cx="14630376" cy="8229588"/>
          </a:xfrm>
          <a:prstGeom prst="rect">
            <a:avLst/>
          </a:prstGeom>
        </p:spPr>
      </p:pic>
      <p:sp>
        <p:nvSpPr>
          <p:cNvPr id="14346" name="Rectangle 1434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4338" name="Title 1">
            <a:extLst>
              <a:ext uri="{FF2B5EF4-FFF2-40B4-BE49-F238E27FC236}">
                <a16:creationId xmlns:a16="http://schemas.microsoft.com/office/drawing/2014/main" id="{FCB666CD-C9C4-7763-D987-F86FC80EE27F}"/>
              </a:ext>
            </a:extLst>
          </p:cNvPr>
          <p:cNvSpPr>
            <a:spLocks noGrp="1"/>
          </p:cNvSpPr>
          <p:nvPr>
            <p:ph type="title"/>
          </p:nvPr>
        </p:nvSpPr>
        <p:spPr>
          <a:xfrm>
            <a:off x="1005840" y="438150"/>
            <a:ext cx="12618720" cy="1590676"/>
          </a:xfrm>
        </p:spPr>
        <p:txBody>
          <a:bodyPr>
            <a:normAutofit/>
          </a:bodyPr>
          <a:lstStyle/>
          <a:p>
            <a:pPr eaLnBrk="1" hangingPunct="1"/>
            <a:r>
              <a:rPr lang="en-US" altLang="en-US"/>
              <a:t>Ipotesi alla base di PRECEDE/PROCEED:</a:t>
            </a:r>
          </a:p>
        </p:txBody>
      </p:sp>
      <p:graphicFrame>
        <p:nvGraphicFramePr>
          <p:cNvPr id="14341" name="Content Placeholder 2">
            <a:extLst>
              <a:ext uri="{FF2B5EF4-FFF2-40B4-BE49-F238E27FC236}">
                <a16:creationId xmlns:a16="http://schemas.microsoft.com/office/drawing/2014/main" id="{98058CFB-F169-3741-EEEE-3AD622BF75DE}"/>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85D4DCCF-323B-6188-627C-1FE49485CD42}"/>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45E7204-69AE-0E95-843E-AACD2D74E9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D6F2EF2-D96A-C8C3-D3A7-0A92A055B8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6454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barn(inVertical)">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341" grpId="0">
        <p:bldAsOne/>
      </p:bldGraphic>
    </p:bldLst>
  </p:timing>
</p:sld>
</file>

<file path=ppt/slides/slide75.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5" name="Picture 15364" descr="White puzzle with one red piece">
            <a:extLst>
              <a:ext uri="{FF2B5EF4-FFF2-40B4-BE49-F238E27FC236}">
                <a16:creationId xmlns:a16="http://schemas.microsoft.com/office/drawing/2014/main" id="{C5C0353E-5980-14A4-264F-A663145FDC92}"/>
              </a:ext>
            </a:extLst>
          </p:cNvPr>
          <p:cNvPicPr>
            <a:picLocks noChangeAspect="1"/>
          </p:cNvPicPr>
          <p:nvPr/>
        </p:nvPicPr>
        <p:blipFill rotWithShape="1">
          <a:blip r:embed="rId2">
            <a:duotone>
              <a:schemeClr val="bg2">
                <a:shade val="45000"/>
                <a:satMod val="135000"/>
              </a:schemeClr>
              <a:prstClr val="white"/>
            </a:duotone>
          </a:blip>
          <a:srcRect/>
          <a:stretch/>
        </p:blipFill>
        <p:spPr>
          <a:xfrm>
            <a:off x="24" y="12"/>
            <a:ext cx="14630376" cy="8229588"/>
          </a:xfrm>
          <a:prstGeom prst="rect">
            <a:avLst/>
          </a:prstGeom>
        </p:spPr>
      </p:pic>
      <p:sp>
        <p:nvSpPr>
          <p:cNvPr id="15369" name="Rectangle 1536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362" name="Title 1">
            <a:extLst>
              <a:ext uri="{FF2B5EF4-FFF2-40B4-BE49-F238E27FC236}">
                <a16:creationId xmlns:a16="http://schemas.microsoft.com/office/drawing/2014/main" id="{26014191-4748-A887-C4DD-A56595DCB4F6}"/>
              </a:ext>
            </a:extLst>
          </p:cNvPr>
          <p:cNvSpPr>
            <a:spLocks noGrp="1"/>
          </p:cNvSpPr>
          <p:nvPr>
            <p:ph type="title"/>
          </p:nvPr>
        </p:nvSpPr>
        <p:spPr>
          <a:xfrm>
            <a:off x="1005840" y="438150"/>
            <a:ext cx="12618720" cy="1590676"/>
          </a:xfrm>
        </p:spPr>
        <p:txBody>
          <a:bodyPr>
            <a:normAutofit/>
          </a:bodyPr>
          <a:lstStyle/>
          <a:p>
            <a:pPr eaLnBrk="1" hangingPunct="1"/>
            <a:r>
              <a:rPr lang="en-US" altLang="en-US"/>
              <a:t>Perché utilizzare PRECEDE/PROCEED?</a:t>
            </a:r>
          </a:p>
        </p:txBody>
      </p:sp>
      <p:sp>
        <p:nvSpPr>
          <p:cNvPr id="15363" name="Content Placeholder 2">
            <a:extLst>
              <a:ext uri="{FF2B5EF4-FFF2-40B4-BE49-F238E27FC236}">
                <a16:creationId xmlns:a16="http://schemas.microsoft.com/office/drawing/2014/main" id="{CFE631D9-41DD-53FE-B801-8E9A8694C0D8}"/>
              </a:ext>
            </a:extLst>
          </p:cNvPr>
          <p:cNvSpPr>
            <a:spLocks noGrp="1"/>
          </p:cNvSpPr>
          <p:nvPr>
            <p:ph idx="1"/>
          </p:nvPr>
        </p:nvSpPr>
        <p:spPr>
          <a:xfrm>
            <a:off x="1005840" y="2190750"/>
            <a:ext cx="12618720" cy="5221606"/>
          </a:xfrm>
        </p:spPr>
        <p:txBody>
          <a:bodyPr>
            <a:normAutofit/>
          </a:bodyPr>
          <a:lstStyle/>
          <a:p>
            <a:r>
              <a:rPr lang="en-US" altLang="en-US" sz="3120" dirty="0"/>
              <a:t>Un modello logico fornisce una struttura procedurale per la costruzione di un intervento.</a:t>
            </a:r>
          </a:p>
          <a:p>
            <a:r>
              <a:rPr lang="en-US" altLang="en-US" sz="3120" dirty="0"/>
              <a:t> Un modello logico fornisce un quadro di riferimento per l'analisi critica.</a:t>
            </a:r>
          </a:p>
          <a:p>
            <a:r>
              <a:rPr lang="en-US" altLang="en-US" sz="3120" dirty="0"/>
              <a:t>PRECEDE/PROCEED è partecipativo, garantendo così il coinvolgimento della comunità.</a:t>
            </a:r>
          </a:p>
          <a:p>
            <a:r>
              <a:rPr lang="en-US" altLang="en-US" sz="3120" dirty="0"/>
              <a:t>Il coinvolgimento della comunità porta all'adesione della comunità.</a:t>
            </a:r>
          </a:p>
          <a:p>
            <a:r>
              <a:rPr lang="en-US" altLang="en-US" sz="3120" dirty="0"/>
              <a:t>PRECEDE/PROCEED incorpora una valutazione multilivello, il che significa che avete la possibilità di monitorare e adeguare costantemente la vostra valutazione.</a:t>
            </a:r>
          </a:p>
          <a:p>
            <a:r>
              <a:rPr lang="en-US" altLang="en-US" sz="3120" dirty="0"/>
              <a:t>Il modello consente un margine di manovra per adattare il contenuto e i metodi dell'intervento alle proprie esigenze e circostanze particolari. </a:t>
            </a:r>
          </a:p>
          <a:p>
            <a:pPr eaLnBrk="1" hangingPunct="1"/>
            <a:endParaRPr lang="en-US" altLang="en-US" sz="3120" dirty="0"/>
          </a:p>
        </p:txBody>
      </p:sp>
      <p:grpSp>
        <p:nvGrpSpPr>
          <p:cNvPr id="2" name="Group 1">
            <a:extLst>
              <a:ext uri="{FF2B5EF4-FFF2-40B4-BE49-F238E27FC236}">
                <a16:creationId xmlns:a16="http://schemas.microsoft.com/office/drawing/2014/main" id="{4B24D7DD-6593-F178-121B-37ED1C9FB9A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302A181-A358-AAF1-5A3F-C6D0B8C25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1069F5CF-8F72-E3CC-5EB6-E086B3B933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606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5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500"/>
                                        <p:tgtEl>
                                          <p:spTgt spid="153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9" name="Picture 16388" descr="Plant growing in a concrete crack">
            <a:extLst>
              <a:ext uri="{FF2B5EF4-FFF2-40B4-BE49-F238E27FC236}">
                <a16:creationId xmlns:a16="http://schemas.microsoft.com/office/drawing/2014/main" id="{FF1CDC21-DEF4-782C-5F39-BD79F254DC78}"/>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4" y="12"/>
            <a:ext cx="14630376" cy="8229588"/>
          </a:xfrm>
          <a:prstGeom prst="rect">
            <a:avLst/>
          </a:prstGeom>
        </p:spPr>
      </p:pic>
      <p:sp>
        <p:nvSpPr>
          <p:cNvPr id="16393" name="Rectangle 1639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6386" name="Title 1">
            <a:extLst>
              <a:ext uri="{FF2B5EF4-FFF2-40B4-BE49-F238E27FC236}">
                <a16:creationId xmlns:a16="http://schemas.microsoft.com/office/drawing/2014/main" id="{F229A3EE-8687-695A-142A-ADE638F3E852}"/>
              </a:ext>
            </a:extLst>
          </p:cNvPr>
          <p:cNvSpPr>
            <a:spLocks noGrp="1"/>
          </p:cNvSpPr>
          <p:nvPr>
            <p:ph type="title"/>
          </p:nvPr>
        </p:nvSpPr>
        <p:spPr>
          <a:xfrm>
            <a:off x="1005840" y="438150"/>
            <a:ext cx="12618720" cy="1590676"/>
          </a:xfrm>
        </p:spPr>
        <p:txBody>
          <a:bodyPr>
            <a:normAutofit/>
          </a:bodyPr>
          <a:lstStyle/>
          <a:p>
            <a:r>
              <a:rPr lang="en-US" altLang="en-US"/>
              <a:t>Come si usa PRECEDE/PROCEED?</a:t>
            </a:r>
          </a:p>
        </p:txBody>
      </p:sp>
      <p:sp>
        <p:nvSpPr>
          <p:cNvPr id="16387" name="Content Placeholder 2">
            <a:extLst>
              <a:ext uri="{FF2B5EF4-FFF2-40B4-BE49-F238E27FC236}">
                <a16:creationId xmlns:a16="http://schemas.microsoft.com/office/drawing/2014/main" id="{E1DBAFD9-C327-4997-BC3D-4AC1679D5D99}"/>
              </a:ext>
            </a:extLst>
          </p:cNvPr>
          <p:cNvSpPr>
            <a:spLocks noGrp="1"/>
          </p:cNvSpPr>
          <p:nvPr>
            <p:ph idx="1"/>
          </p:nvPr>
        </p:nvSpPr>
        <p:spPr>
          <a:xfrm>
            <a:off x="1005840" y="2190750"/>
            <a:ext cx="12618720" cy="5221606"/>
          </a:xfrm>
        </p:spPr>
        <p:txBody>
          <a:bodyPr>
            <a:normAutofit/>
          </a:bodyPr>
          <a:lstStyle/>
          <a:p>
            <a:r>
              <a:rPr lang="en-US" altLang="en-US" dirty="0"/>
              <a:t>Nella Fase 1, diagnosi sociale, si chiede alla comunità cosa desidera e di cosa ha bisogno per migliorare la propria qualità di vita.</a:t>
            </a:r>
          </a:p>
          <a:p>
            <a:r>
              <a:rPr lang="en-US" altLang="en-US" dirty="0"/>
              <a:t>Nella fase 2, diagnosi epidemiologica, si identificano le questioni CS che influenzano più chiaramente il risultato che la comunità desidera ottenere.</a:t>
            </a:r>
          </a:p>
          <a:p>
            <a:r>
              <a:rPr lang="en-US" altLang="en-US" dirty="0"/>
              <a:t>In queste due fasi si definiscono gli obiettivi dell'intervento.</a:t>
            </a:r>
          </a:p>
          <a:p>
            <a:endParaRPr lang="en-US" altLang="en-US" dirty="0"/>
          </a:p>
          <a:p>
            <a:endParaRPr lang="en-US" altLang="en-US" dirty="0"/>
          </a:p>
        </p:txBody>
      </p:sp>
      <p:grpSp>
        <p:nvGrpSpPr>
          <p:cNvPr id="2" name="Group 1">
            <a:extLst>
              <a:ext uri="{FF2B5EF4-FFF2-40B4-BE49-F238E27FC236}">
                <a16:creationId xmlns:a16="http://schemas.microsoft.com/office/drawing/2014/main" id="{F93B7CD3-1128-CACE-46AE-5FEE1B620A6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0136319-71E1-B2CB-BCF0-687C35D6C0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4DD75A-C3CC-527A-C9E3-29743E0701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868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7.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3" name="Picture 17412" descr="Plant growing in a concrete crack">
            <a:extLst>
              <a:ext uri="{FF2B5EF4-FFF2-40B4-BE49-F238E27FC236}">
                <a16:creationId xmlns:a16="http://schemas.microsoft.com/office/drawing/2014/main" id="{04755EEA-3C8C-AE41-D7EC-825CC804BBFC}"/>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4" y="12"/>
            <a:ext cx="14630376" cy="8229588"/>
          </a:xfrm>
          <a:prstGeom prst="rect">
            <a:avLst/>
          </a:prstGeom>
        </p:spPr>
      </p:pic>
      <p:sp>
        <p:nvSpPr>
          <p:cNvPr id="17417" name="Rectangle 174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7410" name="Title 1">
            <a:extLst>
              <a:ext uri="{FF2B5EF4-FFF2-40B4-BE49-F238E27FC236}">
                <a16:creationId xmlns:a16="http://schemas.microsoft.com/office/drawing/2014/main" id="{868B87EE-84FE-0618-42A2-6ECA679411A9}"/>
              </a:ext>
            </a:extLst>
          </p:cNvPr>
          <p:cNvSpPr>
            <a:spLocks noGrp="1"/>
          </p:cNvSpPr>
          <p:nvPr>
            <p:ph type="title"/>
          </p:nvPr>
        </p:nvSpPr>
        <p:spPr>
          <a:xfrm>
            <a:off x="1005840" y="438150"/>
            <a:ext cx="12618720" cy="1590676"/>
          </a:xfrm>
        </p:spPr>
        <p:txBody>
          <a:bodyPr>
            <a:normAutofit/>
          </a:bodyPr>
          <a:lstStyle/>
          <a:p>
            <a:r>
              <a:rPr lang="en-US" altLang="en-US"/>
              <a:t>Come si usa PRECEDE/PROCEED? (continua)</a:t>
            </a:r>
          </a:p>
        </p:txBody>
      </p:sp>
      <p:sp>
        <p:nvSpPr>
          <p:cNvPr id="17411" name="Content Placeholder 2">
            <a:extLst>
              <a:ext uri="{FF2B5EF4-FFF2-40B4-BE49-F238E27FC236}">
                <a16:creationId xmlns:a16="http://schemas.microsoft.com/office/drawing/2014/main" id="{16230292-8B6C-9400-518E-9CB29066B9E2}"/>
              </a:ext>
            </a:extLst>
          </p:cNvPr>
          <p:cNvSpPr>
            <a:spLocks noGrp="1"/>
          </p:cNvSpPr>
          <p:nvPr>
            <p:ph idx="1"/>
          </p:nvPr>
        </p:nvSpPr>
        <p:spPr>
          <a:xfrm>
            <a:off x="1005840" y="2190750"/>
            <a:ext cx="12618720" cy="5221606"/>
          </a:xfrm>
        </p:spPr>
        <p:txBody>
          <a:bodyPr>
            <a:normAutofit/>
          </a:bodyPr>
          <a:lstStyle/>
          <a:p>
            <a:r>
              <a:rPr lang="en-US" altLang="en-US" dirty="0"/>
              <a:t>Nella Fase 3, diagnosi comportamentale e ambientale, si identificano i comportamenti e/o i fattori ambientali che devono essere modificati per influire sulle questioni individuate nella Fase 2 e si determina quali di essi sono più facilmente modificabili.</a:t>
            </a:r>
          </a:p>
          <a:p>
            <a:r>
              <a:rPr lang="en-US" altLang="en-US" dirty="0"/>
              <a:t>Nella fase 4, diagnosi educativa e organizzativa, si identificano i fattori predisponenti, abilitanti e di rinforzo che fungono da supporto o da ostacolo al cambiamento dei comportamenti e dei fattori ambientali identificati nella fase 3.</a:t>
            </a:r>
          </a:p>
          <a:p>
            <a:r>
              <a:rPr lang="en-US" altLang="en-US" dirty="0"/>
              <a:t>In queste due fasi si pianifica l'intervento.</a:t>
            </a:r>
          </a:p>
          <a:p>
            <a:endParaRPr lang="en-US" altLang="en-US" dirty="0"/>
          </a:p>
        </p:txBody>
      </p:sp>
      <p:grpSp>
        <p:nvGrpSpPr>
          <p:cNvPr id="2" name="Group 1">
            <a:extLst>
              <a:ext uri="{FF2B5EF4-FFF2-40B4-BE49-F238E27FC236}">
                <a16:creationId xmlns:a16="http://schemas.microsoft.com/office/drawing/2014/main" id="{2D4B645B-0E7A-E304-ED33-1600627E102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9DC03D9-5742-9789-FAB0-1B07D1C7A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6634D3F-1554-A24A-9FE9-AF7988253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24140332"/>
      </p:ext>
    </p:extLst>
  </p:cSld>
  <p:clrMapOvr>
    <a:masterClrMapping/>
  </p:clrMapOvr>
</p:sld>
</file>

<file path=ppt/slides/slide78.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7" name="Picture 18436" descr="Exclamation mark on a yellow background">
            <a:extLst>
              <a:ext uri="{FF2B5EF4-FFF2-40B4-BE49-F238E27FC236}">
                <a16:creationId xmlns:a16="http://schemas.microsoft.com/office/drawing/2014/main" id="{5C1CD303-A1BB-E877-F2FF-8637CB126E75}"/>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4" y="12"/>
            <a:ext cx="14630376" cy="8229588"/>
          </a:xfrm>
          <a:prstGeom prst="rect">
            <a:avLst/>
          </a:prstGeom>
        </p:spPr>
      </p:pic>
      <p:sp>
        <p:nvSpPr>
          <p:cNvPr id="18441" name="Rectangle 1844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8434" name="Title 1">
            <a:extLst>
              <a:ext uri="{FF2B5EF4-FFF2-40B4-BE49-F238E27FC236}">
                <a16:creationId xmlns:a16="http://schemas.microsoft.com/office/drawing/2014/main" id="{C8563574-2403-AADA-3EEC-DD0F13167E3E}"/>
              </a:ext>
            </a:extLst>
          </p:cNvPr>
          <p:cNvSpPr>
            <a:spLocks noGrp="1"/>
          </p:cNvSpPr>
          <p:nvPr>
            <p:ph type="title"/>
          </p:nvPr>
        </p:nvSpPr>
        <p:spPr>
          <a:xfrm>
            <a:off x="1005840" y="438150"/>
            <a:ext cx="12618720" cy="1590676"/>
          </a:xfrm>
        </p:spPr>
        <p:txBody>
          <a:bodyPr>
            <a:normAutofit/>
          </a:bodyPr>
          <a:lstStyle/>
          <a:p>
            <a:r>
              <a:rPr lang="en-US" altLang="en-US"/>
              <a:t>Come si utilizza PRECEDE/PROCEED? (continua)</a:t>
            </a:r>
          </a:p>
        </p:txBody>
      </p:sp>
      <p:sp>
        <p:nvSpPr>
          <p:cNvPr id="18435" name="Content Placeholder 2">
            <a:extLst>
              <a:ext uri="{FF2B5EF4-FFF2-40B4-BE49-F238E27FC236}">
                <a16:creationId xmlns:a16="http://schemas.microsoft.com/office/drawing/2014/main" id="{7AD56B2D-5B79-0765-6820-839D641147B5}"/>
              </a:ext>
            </a:extLst>
          </p:cNvPr>
          <p:cNvSpPr>
            <a:spLocks noGrp="1"/>
          </p:cNvSpPr>
          <p:nvPr>
            <p:ph idx="1"/>
          </p:nvPr>
        </p:nvSpPr>
        <p:spPr>
          <a:xfrm>
            <a:off x="1005840" y="2190750"/>
            <a:ext cx="12618720" cy="5221606"/>
          </a:xfrm>
        </p:spPr>
        <p:txBody>
          <a:bodyPr>
            <a:normAutofit/>
          </a:bodyPr>
          <a:lstStyle/>
          <a:p>
            <a:r>
              <a:rPr lang="en-US" altLang="en-US" dirty="0"/>
              <a:t>Nella Fase 5, diagnosi amministrativa e politica, si identificano (e si modificano, se necessario) le questioni amministrative interne e le questioni politiche interne ed esterne che possono influire sul successo dell'intervento.</a:t>
            </a:r>
          </a:p>
          <a:p>
            <a:r>
              <a:rPr lang="en-US" altLang="en-US" dirty="0"/>
              <a:t>Tali questioni amministrative e politiche includono la generazione dei finanziamenti e delle altre risorse necessarie per l'intervento.</a:t>
            </a:r>
          </a:p>
        </p:txBody>
      </p:sp>
      <p:grpSp>
        <p:nvGrpSpPr>
          <p:cNvPr id="2" name="Group 1">
            <a:extLst>
              <a:ext uri="{FF2B5EF4-FFF2-40B4-BE49-F238E27FC236}">
                <a16:creationId xmlns:a16="http://schemas.microsoft.com/office/drawing/2014/main" id="{275433CF-24FC-C01A-CCF5-D03D97F6B47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42F5F22-C18A-6022-0536-C856212940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843983E-C73D-0CA2-9A48-6369706B7E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48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79.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1" name="Picture 19460" descr="Exclamation mark on a yellow background">
            <a:extLst>
              <a:ext uri="{FF2B5EF4-FFF2-40B4-BE49-F238E27FC236}">
                <a16:creationId xmlns:a16="http://schemas.microsoft.com/office/drawing/2014/main" id="{04B2629E-A705-A868-BCCB-C18121EE7680}"/>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4" y="12"/>
            <a:ext cx="14630376" cy="8229588"/>
          </a:xfrm>
          <a:prstGeom prst="rect">
            <a:avLst/>
          </a:prstGeom>
        </p:spPr>
      </p:pic>
      <p:sp>
        <p:nvSpPr>
          <p:cNvPr id="19465" name="Rectangle 1946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9458" name="Title 1">
            <a:extLst>
              <a:ext uri="{FF2B5EF4-FFF2-40B4-BE49-F238E27FC236}">
                <a16:creationId xmlns:a16="http://schemas.microsoft.com/office/drawing/2014/main" id="{A3A499F1-F8C7-35D8-9030-EAA2D795F2A3}"/>
              </a:ext>
            </a:extLst>
          </p:cNvPr>
          <p:cNvSpPr>
            <a:spLocks noGrp="1"/>
          </p:cNvSpPr>
          <p:nvPr>
            <p:ph type="title"/>
          </p:nvPr>
        </p:nvSpPr>
        <p:spPr>
          <a:xfrm>
            <a:off x="1005840" y="438150"/>
            <a:ext cx="12618720" cy="1590676"/>
          </a:xfrm>
        </p:spPr>
        <p:txBody>
          <a:bodyPr>
            <a:normAutofit/>
          </a:bodyPr>
          <a:lstStyle/>
          <a:p>
            <a:r>
              <a:rPr lang="en-US" altLang="en-US"/>
              <a:t>Come si utilizza PRECEDE/PROCEED? (continua)</a:t>
            </a:r>
          </a:p>
        </p:txBody>
      </p:sp>
      <p:sp>
        <p:nvSpPr>
          <p:cNvPr id="19459" name="Content Placeholder 2">
            <a:extLst>
              <a:ext uri="{FF2B5EF4-FFF2-40B4-BE49-F238E27FC236}">
                <a16:creationId xmlns:a16="http://schemas.microsoft.com/office/drawing/2014/main" id="{EB6C9AD9-66EB-A856-6275-A2718B29B170}"/>
              </a:ext>
            </a:extLst>
          </p:cNvPr>
          <p:cNvSpPr>
            <a:spLocks noGrp="1"/>
          </p:cNvSpPr>
          <p:nvPr>
            <p:ph idx="1"/>
          </p:nvPr>
        </p:nvSpPr>
        <p:spPr>
          <a:xfrm>
            <a:off x="1005840" y="2190750"/>
            <a:ext cx="12618720" cy="5221606"/>
          </a:xfrm>
        </p:spPr>
        <p:txBody>
          <a:bodyPr>
            <a:normAutofit/>
          </a:bodyPr>
          <a:lstStyle/>
          <a:p>
            <a:r>
              <a:rPr lang="en-US" altLang="en-US" dirty="0"/>
              <a:t>Nella fase 6, implementazione, si esegue l'intervento.</a:t>
            </a:r>
          </a:p>
          <a:p>
            <a:r>
              <a:rPr lang="en-US" altLang="en-US" dirty="0"/>
              <a:t>Nella fase 7, valutazione del processo, si valuta il processo dell'intervento, ovvero si determina se l'intervento sta procedendo secondo i piani e si apportano le modifiche necessarie.</a:t>
            </a:r>
          </a:p>
          <a:p>
            <a:r>
              <a:rPr lang="en-US" altLang="en-US" dirty="0"/>
              <a:t>Nella fase 8, valutazione dell'impatto, si valuta se l'intervento sta avendo l'impatto previsto sui fattori comportamentali e ambientali a cui è rivolto e si apportano le modifiche necessarie.</a:t>
            </a:r>
          </a:p>
          <a:p>
            <a:r>
              <a:rPr lang="en-US" altLang="en-US" dirty="0"/>
              <a:t>Nella fase 9, valutazione dei risultati, si valuta se gli effetti dell'intervento stanno a loro volta producendo i risultati identificati dalla comunità nella fase 1 e si apportano le modifiche necessarie.</a:t>
            </a:r>
          </a:p>
          <a:p>
            <a:endParaRPr lang="en-US" altLang="en-US" dirty="0"/>
          </a:p>
        </p:txBody>
      </p:sp>
      <p:grpSp>
        <p:nvGrpSpPr>
          <p:cNvPr id="2" name="Group 1">
            <a:extLst>
              <a:ext uri="{FF2B5EF4-FFF2-40B4-BE49-F238E27FC236}">
                <a16:creationId xmlns:a16="http://schemas.microsoft.com/office/drawing/2014/main" id="{954C13DB-CE9B-0EBD-455A-D81312C7E652}"/>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ADAC3B0D-6EC1-1A9F-607A-B0EDE83AE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C79342B-9A0D-1F6E-4895-4920C5FE4C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10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8572-685A-3A56-2216-165C7A85EC0A}"/>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6A41C015-3594-3230-5BCB-36CFC1F727D6}"/>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F89B82AB-14AC-3B81-0467-AA1451196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4630400" cy="2766647"/>
          </a:xfrm>
          <a:prstGeom prst="rect">
            <a:avLst/>
          </a:prstGeom>
        </p:spPr>
      </p:pic>
      <p:pic>
        <p:nvPicPr>
          <p:cNvPr id="7" name="Picture 6">
            <a:extLst>
              <a:ext uri="{FF2B5EF4-FFF2-40B4-BE49-F238E27FC236}">
                <a16:creationId xmlns:a16="http://schemas.microsoft.com/office/drawing/2014/main" id="{CE1061F4-3894-54EA-7F68-FCCD2F76A4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326" y="0"/>
            <a:ext cx="13828522" cy="8229600"/>
          </a:xfrm>
          <a:prstGeom prst="rect">
            <a:avLst/>
          </a:prstGeom>
        </p:spPr>
      </p:pic>
    </p:spTree>
    <p:extLst>
      <p:ext uri="{BB962C8B-B14F-4D97-AF65-F5344CB8AC3E}">
        <p14:creationId xmlns:p14="http://schemas.microsoft.com/office/powerpoint/2010/main" val="7867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1A73DB13-04F4-8F7C-BC6A-762B8B619B67}"/>
              </a:ext>
            </a:extLst>
          </p:cNvPr>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Mappatura degli interventi</a:t>
            </a:r>
          </a:p>
        </p:txBody>
      </p:sp>
      <p:pic>
        <p:nvPicPr>
          <p:cNvPr id="1026" name="Picture 2">
            <a:extLst>
              <a:ext uri="{FF2B5EF4-FFF2-40B4-BE49-F238E27FC236}">
                <a16:creationId xmlns:a16="http://schemas.microsoft.com/office/drawing/2014/main" id="{78CA7659-A2F3-8F0E-8E6C-5555D489AD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70208" y="772160"/>
            <a:ext cx="5061983" cy="668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82496"/>
      </p:ext>
    </p:extLst>
  </p:cSld>
  <p:clrMapOvr>
    <a:masterClrMapping/>
  </p:clrMapOvr>
</p:sld>
</file>

<file path=ppt/slides/slide81.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nb-NO"/>
              <a:t>IM Fase 1</a:t>
            </a:r>
          </a:p>
        </p:txBody>
      </p:sp>
      <p:sp>
        <p:nvSpPr>
          <p:cNvPr id="3" name="Plassholder for innhold 2"/>
          <p:cNvSpPr>
            <a:spLocks noGrp="1"/>
          </p:cNvSpPr>
          <p:nvPr>
            <p:ph sz="half" idx="1"/>
          </p:nvPr>
        </p:nvSpPr>
        <p:spPr>
          <a:xfrm>
            <a:off x="1005840" y="2612947"/>
            <a:ext cx="6117336" cy="4554898"/>
          </a:xfrm>
        </p:spPr>
        <p:txBody>
          <a:bodyPr>
            <a:normAutofit/>
          </a:bodyPr>
          <a:lstStyle/>
          <a:p>
            <a:r>
              <a:rPr lang="nb-NO" sz="2880" dirty="0"/>
              <a:t>Valutazione delle esigenze per soggetti a rischio</a:t>
            </a:r>
          </a:p>
          <a:p>
            <a:pPr lvl="1"/>
            <a:r>
              <a:rPr lang="nb-NO" dirty="0"/>
              <a:t>Analisi scientifica, epidemiologica, comportamentale e sociale</a:t>
            </a:r>
          </a:p>
          <a:p>
            <a:r>
              <a:rPr lang="nb-NO" sz="2880" b="1" u="sng" dirty="0"/>
              <a:t>Comprensione dei gruppi coinvolti</a:t>
            </a:r>
          </a:p>
          <a:p>
            <a:r>
              <a:rPr lang="nb-NO" sz="2880" dirty="0"/>
              <a:t>PRECEDE</a:t>
            </a:r>
          </a:p>
          <a:p>
            <a:pPr lvl="2"/>
            <a:endParaRPr lang="nb-NO" sz="2880" dirty="0"/>
          </a:p>
        </p:txBody>
      </p:sp>
      <p:sp>
        <p:nvSpPr>
          <p:cNvPr id="5" name="Plassholder for innhold 4"/>
          <p:cNvSpPr>
            <a:spLocks noGrp="1"/>
          </p:cNvSpPr>
          <p:nvPr>
            <p:ph sz="half" idx="2"/>
          </p:nvPr>
        </p:nvSpPr>
        <p:spPr>
          <a:xfrm>
            <a:off x="7507224" y="2612947"/>
            <a:ext cx="6117336" cy="4554898"/>
          </a:xfrm>
        </p:spPr>
        <p:txBody>
          <a:bodyPr>
            <a:normAutofit/>
          </a:bodyPr>
          <a:lstStyle/>
          <a:p>
            <a:r>
              <a:rPr lang="nb-NO" sz="2880" dirty="0"/>
              <a:t>Phishing</a:t>
            </a:r>
          </a:p>
          <a:p>
            <a:r>
              <a:rPr lang="nb-NO" sz="2880" dirty="0"/>
              <a:t>Password complesse</a:t>
            </a:r>
          </a:p>
          <a:p>
            <a:r>
              <a:rPr lang="nb-NO" sz="2880" dirty="0"/>
              <a:t>Utilizzo della VPN</a:t>
            </a:r>
          </a:p>
          <a:p>
            <a:r>
              <a:rPr lang="nb-NO" sz="2880" dirty="0"/>
              <a:t>Segnalazione</a:t>
            </a:r>
          </a:p>
          <a:p>
            <a:endParaRPr lang="nb-NO" sz="2880" dirty="0"/>
          </a:p>
          <a:p>
            <a:endParaRPr lang="nb-NO" sz="2880" dirty="0"/>
          </a:p>
        </p:txBody>
      </p:sp>
      <p:pic>
        <p:nvPicPr>
          <p:cNvPr id="6" name="Picture 5">
            <a:extLst>
              <a:ext uri="{FF2B5EF4-FFF2-40B4-BE49-F238E27FC236}">
                <a16:creationId xmlns:a16="http://schemas.microsoft.com/office/drawing/2014/main" id="{B8015B81-6C93-31C5-0D1A-9B30C4A2FA9C}"/>
              </a:ext>
            </a:extLst>
          </p:cNvPr>
          <p:cNvPicPr>
            <a:picLocks noChangeAspect="1"/>
          </p:cNvPicPr>
          <p:nvPr/>
        </p:nvPicPr>
        <p:blipFill>
          <a:blip r:embed="rId2"/>
          <a:stretch>
            <a:fillRect/>
          </a:stretch>
        </p:blipFill>
        <p:spPr>
          <a:xfrm>
            <a:off x="1890908" y="1119722"/>
            <a:ext cx="10848584" cy="5990156"/>
          </a:xfrm>
          <a:prstGeom prst="rect">
            <a:avLst/>
          </a:prstGeom>
        </p:spPr>
      </p:pic>
    </p:spTree>
    <p:extLst>
      <p:ext uri="{BB962C8B-B14F-4D97-AF65-F5344CB8AC3E}">
        <p14:creationId xmlns:p14="http://schemas.microsoft.com/office/powerpoint/2010/main" val="101287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2.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nb-NO"/>
              <a:t>IM Passaggi 2</a:t>
            </a:r>
            <a:endParaRPr lang="nb-NO" dirty="0"/>
          </a:p>
        </p:txBody>
      </p:sp>
      <p:sp>
        <p:nvSpPr>
          <p:cNvPr id="3" name="Plassholder for innhold 2"/>
          <p:cNvSpPr>
            <a:spLocks noGrp="1"/>
          </p:cNvSpPr>
          <p:nvPr>
            <p:ph sz="half" idx="1"/>
          </p:nvPr>
        </p:nvSpPr>
        <p:spPr>
          <a:xfrm>
            <a:off x="1005840" y="2612947"/>
            <a:ext cx="6117336" cy="4554898"/>
          </a:xfrm>
        </p:spPr>
        <p:txBody>
          <a:bodyPr>
            <a:normAutofit/>
          </a:bodyPr>
          <a:lstStyle/>
          <a:p>
            <a:r>
              <a:rPr lang="nb-NO" sz="2880" dirty="0"/>
              <a:t>Cambiamenti previsti</a:t>
            </a:r>
          </a:p>
          <a:p>
            <a:r>
              <a:rPr lang="nb-NO" sz="2880" dirty="0"/>
              <a:t>Obiettivi di rendimento</a:t>
            </a:r>
          </a:p>
          <a:p>
            <a:r>
              <a:rPr lang="nb-NO" sz="2880" dirty="0"/>
              <a:t>Specificare i fattori determinanti</a:t>
            </a:r>
          </a:p>
          <a:p>
            <a:r>
              <a:rPr lang="nb-NO" sz="2880" dirty="0"/>
              <a:t>Creare matrici degli obiettivi di cambiamento</a:t>
            </a:r>
          </a:p>
          <a:p>
            <a:endParaRPr lang="nb-NO" sz="2880" dirty="0"/>
          </a:p>
          <a:p>
            <a:r>
              <a:rPr lang="nb-NO" sz="2880" dirty="0"/>
              <a:t>Consapevolezza, comportamento, conoscenza</a:t>
            </a:r>
          </a:p>
        </p:txBody>
      </p:sp>
      <p:sp>
        <p:nvSpPr>
          <p:cNvPr id="4" name="Plassholder for innhold 3"/>
          <p:cNvSpPr>
            <a:spLocks noGrp="1"/>
          </p:cNvSpPr>
          <p:nvPr>
            <p:ph sz="half" idx="2"/>
          </p:nvPr>
        </p:nvSpPr>
        <p:spPr>
          <a:xfrm>
            <a:off x="7507224" y="2612947"/>
            <a:ext cx="6117336" cy="4554898"/>
          </a:xfrm>
        </p:spPr>
        <p:txBody>
          <a:bodyPr>
            <a:normAutofit/>
          </a:bodyPr>
          <a:lstStyle/>
          <a:p>
            <a:r>
              <a:rPr lang="nb-NO" sz="2880" dirty="0"/>
              <a:t>Phishing</a:t>
            </a:r>
          </a:p>
          <a:p>
            <a:pPr marL="0" indent="0">
              <a:buNone/>
            </a:pPr>
            <a:endParaRPr lang="nb-NO" sz="2880" dirty="0"/>
          </a:p>
        </p:txBody>
      </p:sp>
      <p:pic>
        <p:nvPicPr>
          <p:cNvPr id="6" name="Picture 5">
            <a:extLst>
              <a:ext uri="{FF2B5EF4-FFF2-40B4-BE49-F238E27FC236}">
                <a16:creationId xmlns:a16="http://schemas.microsoft.com/office/drawing/2014/main" id="{6E00EA81-2CF0-62B5-34FE-1A9F9CD33598}"/>
              </a:ext>
            </a:extLst>
          </p:cNvPr>
          <p:cNvPicPr>
            <a:picLocks noChangeAspect="1"/>
          </p:cNvPicPr>
          <p:nvPr/>
        </p:nvPicPr>
        <p:blipFill>
          <a:blip r:embed="rId2"/>
          <a:stretch>
            <a:fillRect/>
          </a:stretch>
        </p:blipFill>
        <p:spPr>
          <a:xfrm>
            <a:off x="891982" y="2059094"/>
            <a:ext cx="13206220" cy="4226560"/>
          </a:xfrm>
          <a:prstGeom prst="rect">
            <a:avLst/>
          </a:prstGeom>
        </p:spPr>
      </p:pic>
    </p:spTree>
    <p:extLst>
      <p:ext uri="{BB962C8B-B14F-4D97-AF65-F5344CB8AC3E}">
        <p14:creationId xmlns:p14="http://schemas.microsoft.com/office/powerpoint/2010/main" val="11264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nb-NO" dirty="0"/>
              <a:t>IM </a:t>
            </a:r>
            <a:r>
              <a:rPr lang="nb-NO" dirty="0" err="1"/>
              <a:t>Passaggi</a:t>
            </a:r>
            <a:r>
              <a:rPr lang="nb-NO" dirty="0"/>
              <a:t> 3</a:t>
            </a:r>
          </a:p>
        </p:txBody>
      </p:sp>
      <p:sp>
        <p:nvSpPr>
          <p:cNvPr id="3" name="Plassholder for innhold 2"/>
          <p:cNvSpPr>
            <a:spLocks noGrp="1"/>
          </p:cNvSpPr>
          <p:nvPr>
            <p:ph sz="half" idx="1"/>
          </p:nvPr>
        </p:nvSpPr>
        <p:spPr>
          <a:xfrm>
            <a:off x="1005840" y="2612947"/>
            <a:ext cx="6117336" cy="4554898"/>
          </a:xfrm>
        </p:spPr>
        <p:txBody>
          <a:bodyPr>
            <a:normAutofit/>
          </a:bodyPr>
          <a:lstStyle/>
          <a:p>
            <a:r>
              <a:rPr lang="nb-NO" sz="2880"/>
              <a:t>Metodi e strategie</a:t>
            </a:r>
          </a:p>
          <a:p>
            <a:pPr lvl="1"/>
            <a:r>
              <a:rPr lang="nb-NO"/>
              <a:t>Basati su </a:t>
            </a:r>
            <a:r>
              <a:rPr lang="nb-NO"/>
              <a:t>prove scientifiche</a:t>
            </a:r>
            <a:endParaRPr lang="nb-NO" dirty="0"/>
          </a:p>
          <a:p>
            <a:pPr lvl="1"/>
            <a:r>
              <a:rPr lang="nb-NO"/>
              <a:t>Metodi </a:t>
            </a:r>
            <a:r>
              <a:rPr lang="nb-NO"/>
              <a:t>teorici</a:t>
            </a:r>
            <a:endParaRPr lang="nb-NO" dirty="0"/>
          </a:p>
          <a:p>
            <a:pPr lvl="1"/>
            <a:r>
              <a:rPr lang="nb-NO"/>
              <a:t>Metodi</a:t>
            </a:r>
            <a:r>
              <a:rPr lang="nb-NO" dirty="0"/>
              <a:t> del programma</a:t>
            </a:r>
            <a:endParaRPr lang="nb-NO" dirty="0"/>
          </a:p>
          <a:p>
            <a:pPr lvl="1"/>
            <a:r>
              <a:rPr lang="nb-NO" dirty="0"/>
              <a:t>Selezionare/progettare </a:t>
            </a:r>
            <a:r>
              <a:rPr lang="nb-NO"/>
              <a:t>strategie</a:t>
            </a:r>
            <a:endParaRPr lang="nb-NO" dirty="0"/>
          </a:p>
          <a:p>
            <a:pPr lvl="1"/>
            <a:r>
              <a:rPr lang="nb-NO" dirty="0"/>
              <a:t>Le strategie corrispondono agli obiettivi di cambiamento!</a:t>
            </a:r>
          </a:p>
          <a:p>
            <a:pPr lvl="1"/>
            <a:endParaRPr lang="nb-NO" dirty="0"/>
          </a:p>
          <a:p>
            <a:endParaRPr lang="nb-NO" sz="2880"/>
          </a:p>
          <a:p>
            <a:endParaRPr lang="nb-NO" sz="2880"/>
          </a:p>
        </p:txBody>
      </p:sp>
      <p:sp>
        <p:nvSpPr>
          <p:cNvPr id="4" name="Plassholder for innhold 3"/>
          <p:cNvSpPr>
            <a:spLocks noGrp="1"/>
          </p:cNvSpPr>
          <p:nvPr>
            <p:ph sz="half" idx="2"/>
          </p:nvPr>
        </p:nvSpPr>
        <p:spPr>
          <a:xfrm>
            <a:off x="7507224" y="2612947"/>
            <a:ext cx="6117336" cy="4554898"/>
          </a:xfrm>
        </p:spPr>
        <p:txBody>
          <a:bodyPr>
            <a:normAutofit/>
          </a:bodyPr>
          <a:lstStyle/>
          <a:p>
            <a:r>
              <a:rPr lang="nb-NO" sz="2880"/>
              <a:t>Phishing</a:t>
            </a:r>
          </a:p>
          <a:p>
            <a:endParaRPr lang="nb-NO" sz="2880"/>
          </a:p>
          <a:p>
            <a:endParaRPr lang="nb-NO" sz="2880"/>
          </a:p>
          <a:p>
            <a:endParaRPr lang="nb-NO" sz="2880"/>
          </a:p>
          <a:p>
            <a:endParaRPr lang="nb-NO" sz="2880"/>
          </a:p>
          <a:p>
            <a:endParaRPr lang="nb-NO" sz="2880"/>
          </a:p>
        </p:txBody>
      </p:sp>
      <p:pic>
        <p:nvPicPr>
          <p:cNvPr id="6" name="Picture 5">
            <a:extLst>
              <a:ext uri="{FF2B5EF4-FFF2-40B4-BE49-F238E27FC236}">
                <a16:creationId xmlns:a16="http://schemas.microsoft.com/office/drawing/2014/main" id="{BB37D27C-7F85-3512-4278-6CC8FFD56A2A}"/>
              </a:ext>
            </a:extLst>
          </p:cNvPr>
          <p:cNvPicPr>
            <a:picLocks noChangeAspect="1"/>
          </p:cNvPicPr>
          <p:nvPr/>
        </p:nvPicPr>
        <p:blipFill>
          <a:blip r:embed="rId2"/>
          <a:stretch>
            <a:fillRect/>
          </a:stretch>
        </p:blipFill>
        <p:spPr>
          <a:xfrm>
            <a:off x="1005840" y="3105187"/>
            <a:ext cx="11844797" cy="3844254"/>
          </a:xfrm>
          <a:prstGeom prst="rect">
            <a:avLst/>
          </a:prstGeom>
        </p:spPr>
      </p:pic>
    </p:spTree>
    <p:extLst>
      <p:ext uri="{BB962C8B-B14F-4D97-AF65-F5344CB8AC3E}">
        <p14:creationId xmlns:p14="http://schemas.microsoft.com/office/powerpoint/2010/main" val="25305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a:t>Altri passaggi</a:t>
            </a:r>
            <a:endParaRPr lang="nb-NO" dirty="0"/>
          </a:p>
        </p:txBody>
      </p:sp>
      <p:sp>
        <p:nvSpPr>
          <p:cNvPr id="3" name="Plassholder for innhold 2"/>
          <p:cNvSpPr>
            <a:spLocks noGrp="1"/>
          </p:cNvSpPr>
          <p:nvPr>
            <p:ph idx="1"/>
          </p:nvPr>
        </p:nvSpPr>
        <p:spPr>
          <a:xfrm>
            <a:off x="883920" y="1879176"/>
            <a:ext cx="4182533" cy="5221606"/>
          </a:xfrm>
        </p:spPr>
        <p:txBody>
          <a:bodyPr>
            <a:normAutofit lnSpcReduction="10000"/>
          </a:bodyPr>
          <a:lstStyle/>
          <a:p>
            <a:r>
              <a:rPr lang="nb-NO" sz="2040" dirty="0"/>
              <a:t>4 Programma</a:t>
            </a:r>
          </a:p>
          <a:p>
            <a:pPr lvl="1"/>
            <a:r>
              <a:rPr lang="nb-NO" sz="2040" dirty="0"/>
              <a:t>Consulenza con partecipanti e responsabili dell'attuazione</a:t>
            </a:r>
          </a:p>
          <a:p>
            <a:pPr lvl="1"/>
            <a:r>
              <a:rPr lang="nb-NO" sz="2040" dirty="0"/>
              <a:t>Protocolli</a:t>
            </a:r>
          </a:p>
          <a:p>
            <a:pPr lvl="1"/>
            <a:r>
              <a:rPr lang="nb-NO" sz="2040" dirty="0"/>
              <a:t>Pre-test</a:t>
            </a:r>
          </a:p>
          <a:p>
            <a:r>
              <a:rPr lang="nb-NO" sz="2040" dirty="0"/>
              <a:t>5 Adozione e implementazione</a:t>
            </a:r>
          </a:p>
          <a:p>
            <a:pPr lvl="1"/>
            <a:r>
              <a:rPr lang="nb-NO" sz="2040" dirty="0"/>
              <a:t>Sostenibilità</a:t>
            </a:r>
          </a:p>
          <a:p>
            <a:pPr lvl="1"/>
            <a:r>
              <a:rPr lang="nb-NO" sz="2040" dirty="0"/>
              <a:t>Metodi e strategie dopo il pre-test</a:t>
            </a:r>
          </a:p>
          <a:p>
            <a:r>
              <a:rPr lang="nb-NO" sz="2040" dirty="0"/>
              <a:t>6 Valutazione</a:t>
            </a:r>
          </a:p>
          <a:p>
            <a:pPr lvl="1"/>
            <a:r>
              <a:rPr lang="nb-NO" sz="2040" dirty="0"/>
              <a:t>Descrivere il programma e i risultati</a:t>
            </a:r>
          </a:p>
          <a:p>
            <a:pPr lvl="1"/>
            <a:r>
              <a:rPr lang="nb-NO" sz="2040" dirty="0"/>
              <a:t>Domande sul processo</a:t>
            </a:r>
          </a:p>
          <a:p>
            <a:pPr lvl="1"/>
            <a:r>
              <a:rPr lang="nb-NO" sz="2040" dirty="0"/>
              <a:t>Indicatori e misure</a:t>
            </a:r>
          </a:p>
          <a:p>
            <a:pPr lvl="1"/>
            <a:r>
              <a:rPr lang="nb-NO" sz="2040" dirty="0"/>
              <a:t>Specificare il disegno di valutazione</a:t>
            </a:r>
          </a:p>
        </p:txBody>
      </p:sp>
      <p:pic>
        <p:nvPicPr>
          <p:cNvPr id="8" name="Picture 7">
            <a:extLst>
              <a:ext uri="{FF2B5EF4-FFF2-40B4-BE49-F238E27FC236}">
                <a16:creationId xmlns:a16="http://schemas.microsoft.com/office/drawing/2014/main" id="{D7B6E9CF-2ED8-9BB6-FB5B-8C02EF9EFE34}"/>
              </a:ext>
            </a:extLst>
          </p:cNvPr>
          <p:cNvPicPr>
            <a:picLocks noChangeAspect="1"/>
          </p:cNvPicPr>
          <p:nvPr/>
        </p:nvPicPr>
        <p:blipFill>
          <a:blip r:embed="rId2"/>
          <a:stretch>
            <a:fillRect/>
          </a:stretch>
        </p:blipFill>
        <p:spPr>
          <a:xfrm>
            <a:off x="4753437" y="176105"/>
            <a:ext cx="9876964" cy="2682242"/>
          </a:xfrm>
          <a:prstGeom prst="rect">
            <a:avLst/>
          </a:prstGeom>
        </p:spPr>
      </p:pic>
      <p:pic>
        <p:nvPicPr>
          <p:cNvPr id="11" name="Picture 10">
            <a:extLst>
              <a:ext uri="{FF2B5EF4-FFF2-40B4-BE49-F238E27FC236}">
                <a16:creationId xmlns:a16="http://schemas.microsoft.com/office/drawing/2014/main" id="{4E9E92BF-8469-BFBD-ADD0-63A166C72E4F}"/>
              </a:ext>
            </a:extLst>
          </p:cNvPr>
          <p:cNvPicPr>
            <a:picLocks noChangeAspect="1"/>
          </p:cNvPicPr>
          <p:nvPr/>
        </p:nvPicPr>
        <p:blipFill>
          <a:blip r:embed="rId3"/>
          <a:stretch>
            <a:fillRect/>
          </a:stretch>
        </p:blipFill>
        <p:spPr>
          <a:xfrm>
            <a:off x="4753437" y="2995571"/>
            <a:ext cx="9876964" cy="2607604"/>
          </a:xfrm>
          <a:prstGeom prst="rect">
            <a:avLst/>
          </a:prstGeom>
        </p:spPr>
      </p:pic>
      <p:pic>
        <p:nvPicPr>
          <p:cNvPr id="13" name="Picture 12">
            <a:extLst>
              <a:ext uri="{FF2B5EF4-FFF2-40B4-BE49-F238E27FC236}">
                <a16:creationId xmlns:a16="http://schemas.microsoft.com/office/drawing/2014/main" id="{950DA631-0698-8B76-7479-006613ED4986}"/>
              </a:ext>
            </a:extLst>
          </p:cNvPr>
          <p:cNvPicPr>
            <a:picLocks noChangeAspect="1"/>
          </p:cNvPicPr>
          <p:nvPr/>
        </p:nvPicPr>
        <p:blipFill>
          <a:blip r:embed="rId4"/>
          <a:stretch>
            <a:fillRect/>
          </a:stretch>
        </p:blipFill>
        <p:spPr>
          <a:xfrm>
            <a:off x="4800654" y="5538966"/>
            <a:ext cx="9879214" cy="2607604"/>
          </a:xfrm>
          <a:prstGeom prst="rect">
            <a:avLst/>
          </a:prstGeom>
        </p:spPr>
      </p:pic>
      <p:grpSp>
        <p:nvGrpSpPr>
          <p:cNvPr id="4" name="Group 3">
            <a:extLst>
              <a:ext uri="{FF2B5EF4-FFF2-40B4-BE49-F238E27FC236}">
                <a16:creationId xmlns:a16="http://schemas.microsoft.com/office/drawing/2014/main" id="{6C80D73E-24CD-6C60-6ABB-E5F7C16B9BA7}"/>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BF6041B8-D7D5-1AFA-F237-6DFB48036A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16C00E8-A05E-B7F8-831E-774F2BDEDC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5812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barn(inVertical)">
                                      <p:cBhvr>
                                        <p:cTn id="48" dur="500"/>
                                        <p:tgtEl>
                                          <p:spTgt spid="3">
                                            <p:txEl>
                                              <p:pRg st="9" end="9"/>
                                            </p:tx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barn(inVertical)">
                                      <p:cBhvr>
                                        <p:cTn id="51" dur="500"/>
                                        <p:tgtEl>
                                          <p:spTgt spid="3">
                                            <p:txEl>
                                              <p:pRg st="10" end="10"/>
                                            </p:tx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barn(inVertical)">
                                      <p:cBhvr>
                                        <p:cTn id="54" dur="500"/>
                                        <p:tgtEl>
                                          <p:spTgt spid="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D0E3DA66-2D9F-2C7F-DFFF-FCC236F0A2DE}"/>
              </a:ext>
            </a:extLst>
          </p:cNvPr>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6. Valutazione (continua)</a:t>
            </a:r>
          </a:p>
        </p:txBody>
      </p:sp>
      <p:pic>
        <p:nvPicPr>
          <p:cNvPr id="5" name="Content Placeholder 4">
            <a:extLst>
              <a:ext uri="{FF2B5EF4-FFF2-40B4-BE49-F238E27FC236}">
                <a16:creationId xmlns:a16="http://schemas.microsoft.com/office/drawing/2014/main" id="{AB415451-30FB-422C-2DE0-D4EA458B5D09}"/>
              </a:ext>
            </a:extLst>
          </p:cNvPr>
          <p:cNvPicPr>
            <a:picLocks noGrp="1" noChangeAspect="1"/>
          </p:cNvPicPr>
          <p:nvPr>
            <p:ph idx="1"/>
          </p:nvPr>
        </p:nvPicPr>
        <p:blipFill>
          <a:blip r:embed="rId2"/>
          <a:stretch>
            <a:fillRect/>
          </a:stretch>
        </p:blipFill>
        <p:spPr>
          <a:xfrm>
            <a:off x="5732779" y="879009"/>
            <a:ext cx="8136840" cy="6468787"/>
          </a:xfrm>
          <a:prstGeom prst="rect">
            <a:avLst/>
          </a:prstGeom>
        </p:spPr>
      </p:pic>
    </p:spTree>
    <p:extLst>
      <p:ext uri="{BB962C8B-B14F-4D97-AF65-F5344CB8AC3E}">
        <p14:creationId xmlns:p14="http://schemas.microsoft.com/office/powerpoint/2010/main" val="3834052211"/>
      </p:ext>
    </p:extLst>
  </p:cSld>
  <p:clrMapOvr>
    <a:masterClrMapping/>
  </p:clrMapOvr>
</p:sld>
</file>

<file path=ppt/slides/slide8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8" name="Rectangle 2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0" name="Rectangle 2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2" name="Rectangle 3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131A48F2-EF07-73E4-58B1-1360892C2D15}"/>
              </a:ext>
            </a:extLst>
          </p:cNvPr>
          <p:cNvSpPr/>
          <p:nvPr/>
        </p:nvSpPr>
        <p:spPr>
          <a:xfrm>
            <a:off x="12132769"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1 /IM1</a:t>
            </a:r>
            <a:endParaRPr lang="en-GB" sz="216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4241CC92-8744-CECB-0E50-03E0920760F8}"/>
              </a:ext>
            </a:extLst>
          </p:cNvPr>
          <p:cNvSpPr/>
          <p:nvPr/>
        </p:nvSpPr>
        <p:spPr>
          <a:xfrm>
            <a:off x="8686655"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2 /IM2</a:t>
            </a:r>
            <a:endParaRPr lang="en-GB" sz="216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DA7A6BCD-5657-B9EA-EBF4-2C85DEAEAC43}"/>
              </a:ext>
            </a:extLst>
          </p:cNvPr>
          <p:cNvSpPr/>
          <p:nvPr/>
        </p:nvSpPr>
        <p:spPr>
          <a:xfrm>
            <a:off x="5240542" y="681450"/>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3 /IM3</a:t>
            </a:r>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646437BB-8AAF-D21D-7762-21190E6C4A9F}"/>
              </a:ext>
            </a:extLst>
          </p:cNvPr>
          <p:cNvSpPr/>
          <p:nvPr/>
        </p:nvSpPr>
        <p:spPr>
          <a:xfrm>
            <a:off x="2307480" y="681449"/>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4/IM4</a:t>
            </a:r>
            <a:endParaRPr lang="en-GB" sz="216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E308B99E-C269-3BF0-8A0E-CAF82F44071B}"/>
              </a:ext>
            </a:extLst>
          </p:cNvPr>
          <p:cNvSpPr/>
          <p:nvPr/>
        </p:nvSpPr>
        <p:spPr>
          <a:xfrm>
            <a:off x="548641" y="3540862"/>
            <a:ext cx="1185042"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5 /IM4</a:t>
            </a:r>
          </a:p>
        </p:txBody>
      </p:sp>
      <p:sp>
        <p:nvSpPr>
          <p:cNvPr id="9" name="Rectangle: Rounded Corners 8">
            <a:extLst>
              <a:ext uri="{FF2B5EF4-FFF2-40B4-BE49-F238E27FC236}">
                <a16:creationId xmlns:a16="http://schemas.microsoft.com/office/drawing/2014/main" id="{A29D98C3-32DD-A3FA-EA97-396531BA96EF}"/>
              </a:ext>
            </a:extLst>
          </p:cNvPr>
          <p:cNvSpPr/>
          <p:nvPr/>
        </p:nvSpPr>
        <p:spPr>
          <a:xfrm>
            <a:off x="2512614" y="6968944"/>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6 /IM5</a:t>
            </a:r>
            <a:endParaRPr lang="en-GB" sz="2160" dirty="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4C20C8A4-A81C-F42A-A4D3-F78155A9F60D}"/>
              </a:ext>
            </a:extLst>
          </p:cNvPr>
          <p:cNvSpPr/>
          <p:nvPr/>
        </p:nvSpPr>
        <p:spPr>
          <a:xfrm>
            <a:off x="5352055"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7 /IM6</a:t>
            </a:r>
            <a:endParaRPr lang="en-GB" sz="216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C9E9D7AD-BAE4-6157-624A-5226311C0A04}"/>
              </a:ext>
            </a:extLst>
          </p:cNvPr>
          <p:cNvSpPr/>
          <p:nvPr/>
        </p:nvSpPr>
        <p:spPr>
          <a:xfrm>
            <a:off x="8923831"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Fase 8 /IM6</a:t>
            </a:r>
            <a:endParaRPr lang="en-GB" sz="216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A52C097F-3C25-C4F9-B8D4-0F8246DA6D52}"/>
              </a:ext>
            </a:extLst>
          </p:cNvPr>
          <p:cNvSpPr/>
          <p:nvPr/>
        </p:nvSpPr>
        <p:spPr>
          <a:xfrm>
            <a:off x="12132769"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a:solidFill>
                  <a:prstClr val="white"/>
                </a:solidFill>
                <a:latin typeface="Calibri" panose="020F0502020204030204"/>
              </a:rPr>
              <a:t>Fase 9 /IM6</a:t>
            </a:r>
            <a:endParaRPr lang="en-GB" sz="216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933CE6E-9E72-7B45-88DD-7AAA4FACD46E}"/>
              </a:ext>
            </a:extLst>
          </p:cNvPr>
          <p:cNvSpPr/>
          <p:nvPr/>
        </p:nvSpPr>
        <p:spPr>
          <a:xfrm>
            <a:off x="1859762" y="1518636"/>
            <a:ext cx="2117099" cy="502533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b="1" u="sng" dirty="0">
                <a:solidFill>
                  <a:prstClr val="white"/>
                </a:solidFill>
                <a:latin typeface="Calibri" panose="020F0502020204030204"/>
              </a:rPr>
              <a:t>Intervento</a:t>
            </a:r>
          </a:p>
          <a:p>
            <a:pPr algn="ctr" defTabSz="1097280">
              <a:spcAft>
                <a:spcPts val="720"/>
              </a:spcAft>
              <a:defRPr/>
            </a:pPr>
            <a:r>
              <a:rPr lang="nb-NO" sz="2160" dirty="0">
                <a:solidFill>
                  <a:prstClr val="white"/>
                </a:solidFill>
                <a:latin typeface="Calibri" panose="020F0502020204030204"/>
              </a:rPr>
              <a:t>Formazione online</a:t>
            </a:r>
          </a:p>
          <a:p>
            <a:pPr algn="ctr" defTabSz="1097280">
              <a:spcAft>
                <a:spcPts val="720"/>
              </a:spcAft>
              <a:defRPr/>
            </a:pPr>
            <a:r>
              <a:rPr lang="nb-NO" sz="2160" dirty="0">
                <a:solidFill>
                  <a:prstClr val="white"/>
                </a:solidFill>
                <a:latin typeface="Calibri" panose="020F0502020204030204"/>
              </a:rPr>
              <a:t>Table Top</a:t>
            </a:r>
          </a:p>
          <a:p>
            <a:pPr algn="ctr" defTabSz="1097280">
              <a:spcAft>
                <a:spcPts val="720"/>
              </a:spcAft>
              <a:defRPr/>
            </a:pPr>
            <a:r>
              <a:rPr lang="nb-NO" sz="2160" dirty="0">
                <a:solidFill>
                  <a:prstClr val="white"/>
                </a:solidFill>
                <a:latin typeface="Calibri" panose="020F0502020204030204"/>
              </a:rPr>
              <a:t>Cyber Range</a:t>
            </a:r>
          </a:p>
          <a:p>
            <a:pPr algn="ctr" defTabSz="1097280">
              <a:spcAft>
                <a:spcPts val="720"/>
              </a:spcAft>
              <a:defRPr/>
            </a:pPr>
            <a:r>
              <a:rPr lang="nb-NO" sz="2160" dirty="0">
                <a:solidFill>
                  <a:prstClr val="white"/>
                </a:solidFill>
                <a:latin typeface="Calibri" panose="020F0502020204030204"/>
              </a:rPr>
              <a:t>CDX</a:t>
            </a:r>
          </a:p>
          <a:p>
            <a:pPr algn="ctr" defTabSz="1097280">
              <a:spcAft>
                <a:spcPts val="720"/>
              </a:spcAft>
              <a:defRPr/>
            </a:pPr>
            <a:r>
              <a:rPr lang="nb-NO" sz="2160" dirty="0">
                <a:solidFill>
                  <a:prstClr val="white"/>
                </a:solidFill>
                <a:latin typeface="Calibri" panose="020F0502020204030204"/>
              </a:rPr>
              <a:t>Altri</a:t>
            </a:r>
          </a:p>
          <a:p>
            <a:pPr algn="ctr" defTabSz="1097280">
              <a:spcAft>
                <a:spcPts val="720"/>
              </a:spcAft>
              <a:defRPr/>
            </a:pPr>
            <a:endParaRPr lang="en-GB" sz="216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ECB4246E-E46A-87ED-3EDE-5DAE6F9936EA}"/>
              </a:ext>
            </a:extLst>
          </p:cNvPr>
          <p:cNvSpPr/>
          <p:nvPr/>
        </p:nvSpPr>
        <p:spPr>
          <a:xfrm>
            <a:off x="4668827" y="151863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Fattori predisponenti</a:t>
            </a:r>
            <a:endParaRPr lang="nb-NO" sz="1920">
              <a:solidFill>
                <a:prstClr val="white"/>
              </a:solidFill>
              <a:latin typeface="Calibri" panose="020F0502020204030204"/>
            </a:endParaRPr>
          </a:p>
          <a:p>
            <a:pPr algn="ctr" defTabSz="1097280">
              <a:spcAft>
                <a:spcPts val="720"/>
              </a:spcAft>
              <a:defRPr/>
            </a:pPr>
            <a:r>
              <a:rPr lang="en-GB" sz="2160">
                <a:solidFill>
                  <a:prstClr val="white"/>
                </a:solidFill>
                <a:latin typeface="Calibri" panose="020F0502020204030204"/>
              </a:rPr>
              <a:t>Conoscenza </a:t>
            </a:r>
          </a:p>
          <a:p>
            <a:pPr algn="ctr" defTabSz="1097280">
              <a:spcAft>
                <a:spcPts val="720"/>
              </a:spcAft>
              <a:defRPr/>
            </a:pPr>
            <a:r>
              <a:rPr lang="en-GB" sz="2160">
                <a:solidFill>
                  <a:prstClr val="white"/>
                </a:solidFill>
                <a:latin typeface="Calibri" panose="020F0502020204030204"/>
              </a:rPr>
              <a:t>Convinzioni</a:t>
            </a:r>
          </a:p>
          <a:p>
            <a:pPr algn="ctr" defTabSz="1097280">
              <a:spcAft>
                <a:spcPts val="720"/>
              </a:spcAft>
              <a:defRPr/>
            </a:pPr>
            <a:r>
              <a:rPr lang="en-GB" sz="2160">
                <a:solidFill>
                  <a:prstClr val="white"/>
                </a:solidFill>
                <a:latin typeface="Calibri" panose="020F0502020204030204"/>
              </a:rPr>
              <a:t>Atteggiamenti</a:t>
            </a:r>
          </a:p>
        </p:txBody>
      </p:sp>
      <p:sp>
        <p:nvSpPr>
          <p:cNvPr id="15" name="Rectangle: Rounded Corners 14">
            <a:extLst>
              <a:ext uri="{FF2B5EF4-FFF2-40B4-BE49-F238E27FC236}">
                <a16:creationId xmlns:a16="http://schemas.microsoft.com/office/drawing/2014/main" id="{A9AE11F6-CB1B-16FB-4723-FEF107ED7399}"/>
              </a:ext>
            </a:extLst>
          </p:cNvPr>
          <p:cNvSpPr/>
          <p:nvPr/>
        </p:nvSpPr>
        <p:spPr>
          <a:xfrm>
            <a:off x="4668827"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Fattori di rinforzo</a:t>
            </a:r>
          </a:p>
          <a:p>
            <a:pPr algn="ctr" defTabSz="1097280">
              <a:spcAft>
                <a:spcPts val="720"/>
              </a:spcAft>
              <a:defRPr/>
            </a:pPr>
            <a:r>
              <a:rPr lang="nb-NO" sz="1920">
                <a:solidFill>
                  <a:prstClr val="white"/>
                </a:solidFill>
                <a:latin typeface="Calibri" panose="020F0502020204030204"/>
              </a:rPr>
              <a:t>Sostegno sociale</a:t>
            </a:r>
          </a:p>
          <a:p>
            <a:pPr algn="ctr" defTabSz="1097280">
              <a:spcAft>
                <a:spcPts val="720"/>
              </a:spcAft>
              <a:defRPr/>
            </a:pPr>
            <a:r>
              <a:rPr lang="nb-NO" sz="1920">
                <a:solidFill>
                  <a:prstClr val="white"/>
                </a:solidFill>
                <a:latin typeface="Calibri" panose="020F0502020204030204"/>
              </a:rPr>
              <a:t>Feedback</a:t>
            </a:r>
          </a:p>
        </p:txBody>
      </p:sp>
      <p:sp>
        <p:nvSpPr>
          <p:cNvPr id="16" name="Rectangle: Rounded Corners 15">
            <a:extLst>
              <a:ext uri="{FF2B5EF4-FFF2-40B4-BE49-F238E27FC236}">
                <a16:creationId xmlns:a16="http://schemas.microsoft.com/office/drawing/2014/main" id="{57786786-EC89-942A-7B73-FF12D10EBDCE}"/>
              </a:ext>
            </a:extLst>
          </p:cNvPr>
          <p:cNvSpPr/>
          <p:nvPr/>
        </p:nvSpPr>
        <p:spPr>
          <a:xfrm>
            <a:off x="4668827"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Fattori abilitanti</a:t>
            </a:r>
          </a:p>
          <a:p>
            <a:pPr algn="ctr" defTabSz="1097280">
              <a:spcAft>
                <a:spcPts val="720"/>
              </a:spcAft>
              <a:defRPr/>
            </a:pPr>
            <a:r>
              <a:rPr lang="nb-NO" sz="1920">
                <a:solidFill>
                  <a:prstClr val="white"/>
                </a:solidFill>
                <a:latin typeface="Calibri" panose="020F0502020204030204"/>
              </a:rPr>
              <a:t>Fattori organizzativi</a:t>
            </a:r>
          </a:p>
          <a:p>
            <a:pPr algn="ctr" defTabSz="1097280">
              <a:spcAft>
                <a:spcPts val="720"/>
              </a:spcAft>
              <a:defRPr/>
            </a:pPr>
            <a:r>
              <a:rPr lang="nb-NO" sz="1920">
                <a:solidFill>
                  <a:prstClr val="white"/>
                </a:solidFill>
                <a:latin typeface="Calibri" panose="020F0502020204030204"/>
              </a:rPr>
              <a:t>Leadership</a:t>
            </a:r>
          </a:p>
          <a:p>
            <a:pPr algn="ctr" defTabSz="1097280">
              <a:spcAft>
                <a:spcPts val="720"/>
              </a:spcAft>
              <a:defRPr/>
            </a:pPr>
            <a:endParaRPr lang="nb-NO" sz="192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E8B48046-604F-7C74-D025-F6382FBB1C08}"/>
              </a:ext>
            </a:extLst>
          </p:cNvPr>
          <p:cNvSpPr/>
          <p:nvPr/>
        </p:nvSpPr>
        <p:spPr>
          <a:xfrm>
            <a:off x="11405426" y="1497555"/>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Risultati a breve termine</a:t>
            </a:r>
          </a:p>
          <a:p>
            <a:pPr algn="ctr" defTabSz="1097280">
              <a:spcAft>
                <a:spcPts val="720"/>
              </a:spcAft>
              <a:defRPr/>
            </a:pPr>
            <a:r>
              <a:rPr lang="nb-NO" sz="1920">
                <a:solidFill>
                  <a:prstClr val="white"/>
                </a:solidFill>
                <a:latin typeface="Calibri" panose="020F0502020204030204"/>
              </a:rPr>
              <a:t>Diminuzione dei clic</a:t>
            </a:r>
          </a:p>
        </p:txBody>
      </p:sp>
      <p:sp>
        <p:nvSpPr>
          <p:cNvPr id="18" name="Rectangle: Rounded Corners 17">
            <a:extLst>
              <a:ext uri="{FF2B5EF4-FFF2-40B4-BE49-F238E27FC236}">
                <a16:creationId xmlns:a16="http://schemas.microsoft.com/office/drawing/2014/main" id="{D59C453D-1BCB-5324-D111-E6DD43098477}"/>
              </a:ext>
            </a:extLst>
          </p:cNvPr>
          <p:cNvSpPr/>
          <p:nvPr/>
        </p:nvSpPr>
        <p:spPr>
          <a:xfrm>
            <a:off x="11405426"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A medio termine</a:t>
            </a:r>
            <a:endParaRPr lang="nb-NO" sz="1920">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502862B5-CF00-E3AC-56AC-E19A4C64635E}"/>
              </a:ext>
            </a:extLst>
          </p:cNvPr>
          <p:cNvSpPr/>
          <p:nvPr/>
        </p:nvSpPr>
        <p:spPr>
          <a:xfrm>
            <a:off x="11405426"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a:solidFill>
                  <a:prstClr val="white"/>
                </a:solidFill>
                <a:latin typeface="Calibri" panose="020F0502020204030204"/>
              </a:rPr>
              <a:t>A lungo termine</a:t>
            </a:r>
          </a:p>
          <a:p>
            <a:pPr algn="ctr" defTabSz="1097280">
              <a:spcAft>
                <a:spcPts val="720"/>
              </a:spcAft>
              <a:defRPr/>
            </a:pPr>
            <a:r>
              <a:rPr lang="nb-NO" sz="1920">
                <a:solidFill>
                  <a:prstClr val="white"/>
                </a:solidFill>
                <a:latin typeface="Calibri" panose="020F0502020204030204"/>
              </a:rPr>
              <a:t>Aumento della fiducia</a:t>
            </a:r>
          </a:p>
          <a:p>
            <a:pPr algn="ctr" defTabSz="1097280">
              <a:spcAft>
                <a:spcPts val="720"/>
              </a:spcAft>
              <a:defRPr/>
            </a:pPr>
            <a:r>
              <a:rPr lang="nb-NO" sz="1920">
                <a:solidFill>
                  <a:prstClr val="white"/>
                </a:solidFill>
                <a:latin typeface="Calibri" panose="020F0502020204030204"/>
              </a:rPr>
              <a:t>Mantenimento del comportamento</a:t>
            </a:r>
          </a:p>
        </p:txBody>
      </p:sp>
      <p:sp>
        <p:nvSpPr>
          <p:cNvPr id="20" name="Rectangle: Rounded Corners 19">
            <a:extLst>
              <a:ext uri="{FF2B5EF4-FFF2-40B4-BE49-F238E27FC236}">
                <a16:creationId xmlns:a16="http://schemas.microsoft.com/office/drawing/2014/main" id="{E11F1B82-9E0B-B4F1-46FF-3206CC920A39}"/>
              </a:ext>
            </a:extLst>
          </p:cNvPr>
          <p:cNvSpPr/>
          <p:nvPr/>
        </p:nvSpPr>
        <p:spPr>
          <a:xfrm>
            <a:off x="8037126" y="1938618"/>
            <a:ext cx="2676334" cy="418537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1920" b="1" u="sng" dirty="0">
                <a:solidFill>
                  <a:prstClr val="white"/>
                </a:solidFill>
                <a:latin typeface="Calibri" panose="020F0502020204030204"/>
              </a:rPr>
              <a:t>Risultati CS</a:t>
            </a:r>
            <a:r>
              <a:rPr lang="en-GB" sz="2160" dirty="0">
                <a:solidFill>
                  <a:prstClr val="white"/>
                </a:solidFill>
                <a:latin typeface="Calibri" panose="020F0502020204030204"/>
              </a:rPr>
              <a:t> </a:t>
            </a:r>
          </a:p>
          <a:p>
            <a:pPr algn="ctr" defTabSz="1097280">
              <a:spcAft>
                <a:spcPts val="720"/>
              </a:spcAft>
              <a:defRPr/>
            </a:pPr>
            <a:r>
              <a:rPr lang="en-GB" sz="2160" dirty="0">
                <a:solidFill>
                  <a:prstClr val="white"/>
                </a:solidFill>
                <a:latin typeface="Calibri" panose="020F0502020204030204"/>
              </a:rPr>
              <a:t>Phishing</a:t>
            </a:r>
          </a:p>
          <a:p>
            <a:pPr algn="ctr" defTabSz="1097280">
              <a:spcAft>
                <a:spcPts val="720"/>
              </a:spcAft>
              <a:defRPr/>
            </a:pPr>
            <a:r>
              <a:rPr lang="en-GB" sz="2160" dirty="0">
                <a:solidFill>
                  <a:prstClr val="white"/>
                </a:solidFill>
                <a:latin typeface="Calibri" panose="020F0502020204030204"/>
              </a:rPr>
              <a:t>Protezione dei dati</a:t>
            </a:r>
          </a:p>
          <a:p>
            <a:pPr algn="ctr" defTabSz="1097280">
              <a:spcAft>
                <a:spcPts val="720"/>
              </a:spcAft>
              <a:defRPr/>
            </a:pPr>
            <a:r>
              <a:rPr lang="en-GB" sz="2160" dirty="0">
                <a:solidFill>
                  <a:prstClr val="white"/>
                </a:solidFill>
                <a:latin typeface="Calibri" panose="020F0502020204030204"/>
              </a:rPr>
              <a:t>VPN</a:t>
            </a:r>
          </a:p>
          <a:p>
            <a:pPr algn="ctr" defTabSz="1097280">
              <a:spcAft>
                <a:spcPts val="720"/>
              </a:spcAft>
              <a:defRPr/>
            </a:pPr>
            <a:r>
              <a:rPr lang="en-GB" sz="2160" dirty="0">
                <a:solidFill>
                  <a:prstClr val="white"/>
                </a:solidFill>
                <a:latin typeface="Calibri" panose="020F0502020204030204"/>
              </a:rPr>
              <a:t>Comunicazione</a:t>
            </a:r>
          </a:p>
          <a:p>
            <a:pPr algn="ctr" defTabSz="1097280">
              <a:spcAft>
                <a:spcPts val="720"/>
              </a:spcAft>
              <a:defRPr/>
            </a:pPr>
            <a:endParaRPr lang="en-GB" sz="2160" dirty="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17A82E24-284D-9994-FEAD-E2E90DC8C9FA}"/>
              </a:ext>
            </a:extLst>
          </p:cNvPr>
          <p:cNvSpPr/>
          <p:nvPr/>
        </p:nvSpPr>
        <p:spPr>
          <a:xfrm>
            <a:off x="2512615" y="51164"/>
            <a:ext cx="9955321" cy="5785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nb-NO" sz="2160" dirty="0">
                <a:solidFill>
                  <a:prstClr val="white"/>
                </a:solidFill>
                <a:latin typeface="Calibri" panose="020F0502020204030204"/>
              </a:rPr>
              <a:t>Phishing, segnalazione, VPN, comunicazione</a:t>
            </a:r>
            <a:endParaRPr lang="en-GB" sz="2160">
              <a:solidFill>
                <a:prstClr val="white"/>
              </a:solidFill>
              <a:latin typeface="Calibri" panose="020F0502020204030204"/>
            </a:endParaRPr>
          </a:p>
        </p:txBody>
      </p:sp>
      <p:grpSp>
        <p:nvGrpSpPr>
          <p:cNvPr id="2" name="Group 1">
            <a:extLst>
              <a:ext uri="{FF2B5EF4-FFF2-40B4-BE49-F238E27FC236}">
                <a16:creationId xmlns:a16="http://schemas.microsoft.com/office/drawing/2014/main" id="{F21F6EAC-DA57-A845-09CF-A4C36408114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A889F74-F5B9-6262-9D11-838A2CECCE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22" name="Picture 21">
              <a:extLst>
                <a:ext uri="{FF2B5EF4-FFF2-40B4-BE49-F238E27FC236}">
                  <a16:creationId xmlns:a16="http://schemas.microsoft.com/office/drawing/2014/main" id="{07CA7E9F-4F3B-8272-A971-472375F9F0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2353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87.xml><?xml version="1.0" encoding="utf-8"?>
<p:sld xmlns:a16="http://schemas.microsoft.com/office/drawing/2014/main" xmlns:adec="http://schemas.microsoft.com/office/drawing/2017/decorative" xmlns:p16="http://schemas.microsoft.com/office/powerpoint/2015/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86892128-D921-95F4-4E77-8DC023DB89E9}"/>
              </a:ext>
            </a:extLst>
          </p:cNvPr>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Approcci didattici e pedagogici</a:t>
            </a:r>
          </a:p>
        </p:txBody>
      </p:sp>
      <p:pic>
        <p:nvPicPr>
          <p:cNvPr id="4" name="Content Placeholder 3" descr="A screenshot of a document&#10;&#10;Description automatically generated">
            <a:extLst>
              <a:ext uri="{FF2B5EF4-FFF2-40B4-BE49-F238E27FC236}">
                <a16:creationId xmlns:a16="http://schemas.microsoft.com/office/drawing/2014/main" id="{EFD0BA58-7C50-F515-1682-08DD90460AC0}"/>
              </a:ext>
            </a:extLst>
          </p:cNvPr>
          <p:cNvPicPr>
            <a:picLocks noGrp="1" noChangeAspect="1"/>
          </p:cNvPicPr>
          <p:nvPr>
            <p:ph idx="1"/>
          </p:nvPr>
        </p:nvPicPr>
        <p:blipFill>
          <a:blip r:embed="rId2"/>
          <a:stretch>
            <a:fillRect/>
          </a:stretch>
        </p:blipFill>
        <p:spPr>
          <a:xfrm>
            <a:off x="5732779" y="1946969"/>
            <a:ext cx="8136840" cy="4332866"/>
          </a:xfrm>
          <a:prstGeom prst="rect">
            <a:avLst/>
          </a:prstGeom>
        </p:spPr>
      </p:pic>
    </p:spTree>
    <p:extLst>
      <p:ext uri="{BB962C8B-B14F-4D97-AF65-F5344CB8AC3E}">
        <p14:creationId xmlns:p14="http://schemas.microsoft.com/office/powerpoint/2010/main" val="3669855489"/>
      </p:ext>
    </p:extLst>
  </p:cSld>
  <p:clrMapOvr>
    <a:masterClrMapping/>
  </p:clrMapOvr>
</p:sld>
</file>

<file path=ppt/slides/slide8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CEE457-06D6-4958-83C4-A4CF4AA1E4D5}"/>
              </a:ext>
            </a:extLst>
          </p:cNvPr>
          <p:cNvSpPr>
            <a:spLocks noGrp="1"/>
          </p:cNvSpPr>
          <p:nvPr>
            <p:ph idx="1"/>
          </p:nvPr>
        </p:nvSpPr>
        <p:spPr/>
        <p:txBody>
          <a:bodyPr>
            <a:normAutofit/>
          </a:bodyPr>
          <a:lstStyle/>
          <a:p>
            <a:pPr marL="0" indent="0" algn="ctr">
              <a:buNone/>
            </a:pPr>
            <a:r>
              <a:rPr lang="de-DE" sz="4320" i="1" dirty="0"/>
              <a:t>„La conoscenza </a:t>
            </a:r>
            <a:r>
              <a:rPr lang="de-DE" sz="4320" i="1" dirty="0" err="1"/>
              <a:t>non </a:t>
            </a:r>
            <a:r>
              <a:rPr lang="de-DE" sz="4320" i="1" dirty="0" err="1"/>
              <a:t>ha </a:t>
            </a:r>
            <a:r>
              <a:rPr lang="de-DE" sz="4320" i="1" dirty="0" err="1"/>
              <a:t>mai </a:t>
            </a:r>
            <a:r>
              <a:rPr lang="de-DE" sz="4320" i="1" dirty="0" err="1"/>
              <a:t>impedito</a:t>
            </a:r>
            <a:r>
              <a:rPr lang="de-DE" sz="4320" i="1" dirty="0"/>
              <a:t> </a:t>
            </a:r>
          </a:p>
          <a:p>
            <a:pPr marL="0" indent="0" algn="ctr">
              <a:buNone/>
            </a:pPr>
            <a:r>
              <a:rPr lang="de-DE" sz="4320" i="1" dirty="0"/>
              <a:t>una </a:t>
            </a:r>
            <a:r>
              <a:rPr lang="de-DE" sz="4320" i="1" dirty="0" err="1"/>
              <a:t>sola </a:t>
            </a:r>
            <a:r>
              <a:rPr lang="de-DE" sz="4320" i="1" dirty="0" err="1"/>
              <a:t>violazione</a:t>
            </a:r>
            <a:r>
              <a:rPr lang="de-DE" sz="4320" i="1" dirty="0"/>
              <a:t>."</a:t>
            </a:r>
          </a:p>
          <a:p>
            <a:pPr marL="0" indent="0" algn="ctr">
              <a:buNone/>
            </a:pPr>
            <a:endParaRPr lang="de-DE" sz="2400" i="1" dirty="0"/>
          </a:p>
          <a:p>
            <a:pPr marL="0" indent="0" algn="ctr">
              <a:buNone/>
            </a:pPr>
            <a:r>
              <a:rPr lang="de-DE" sz="2400" i="1" dirty="0"/>
              <a:t>(Carpenter &amp; </a:t>
            </a:r>
            <a:r>
              <a:rPr lang="de-DE" sz="2400" i="1" dirty="0" err="1"/>
              <a:t>Roer</a:t>
            </a:r>
            <a:r>
              <a:rPr lang="de-DE" sz="2400" i="1" dirty="0"/>
              <a:t>, 2022)</a:t>
            </a:r>
          </a:p>
        </p:txBody>
      </p:sp>
    </p:spTree>
    <p:extLst>
      <p:ext uri="{BB962C8B-B14F-4D97-AF65-F5344CB8AC3E}">
        <p14:creationId xmlns:p14="http://schemas.microsoft.com/office/powerpoint/2010/main" val="1190615369"/>
      </p:ext>
    </p:extLst>
  </p:cSld>
  <p:clrMapOvr>
    <a:masterClrMapping/>
  </p:clrMapOvr>
</p:sld>
</file>

<file path=ppt/slides/slide8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0" y="438151"/>
            <a:ext cx="12618720" cy="1058141"/>
          </a:xfrm>
        </p:spPr>
        <p:txBody>
          <a:bodyPr>
            <a:normAutofit/>
          </a:bodyPr>
          <a:lstStyle/>
          <a:p>
            <a:r>
              <a:rPr lang="de-DE" sz="3360" dirty="0"/>
              <a:t>La conoscenza </a:t>
            </a:r>
            <a:r>
              <a:rPr lang="de-DE" sz="3360" dirty="0" err="1"/>
              <a:t>da sola </a:t>
            </a:r>
            <a:r>
              <a:rPr lang="de-DE" sz="3360" dirty="0" err="1"/>
              <a:t>non </a:t>
            </a:r>
            <a:r>
              <a:rPr lang="de-DE" sz="3360" dirty="0" err="1"/>
              <a:t>basta</a:t>
            </a:r>
            <a:endParaRPr lang="de-DE" sz="3360" dirty="0"/>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Id3"/>
          <a:stretch>
            <a:fillRect/>
          </a:stretch>
        </p:blipFill>
        <p:spPr>
          <a:xfrm>
            <a:off x="2116771" y="2303205"/>
            <a:ext cx="10095281" cy="4508959"/>
          </a:xfrm>
          <a:prstGeom prst="rect">
            <a:avLst/>
          </a:prstGeom>
        </p:spPr>
      </p:pic>
      <p:pic>
        <p:nvPicPr>
          <p:cNvPr id="1026" name="Picture 2" descr="Free Award Cliparts, Download Free Award Cliparts png images, Free ClipArts  on Clipart Library">
            <a:extLst>
              <a:ext uri="{FF2B5EF4-FFF2-40B4-BE49-F238E27FC236}">
                <a16:creationId xmlns:a16="http://schemas.microsoft.com/office/drawing/2014/main" id="{CF4681AB-005D-D8E7-58F7-F4216736F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9871" y="128972"/>
            <a:ext cx="1900530" cy="1232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D5FFF38-C973-D609-E92B-2A6814EFAC35}"/>
              </a:ext>
            </a:extLst>
          </p:cNvPr>
          <p:cNvSpPr txBox="1"/>
          <p:nvPr/>
        </p:nvSpPr>
        <p:spPr>
          <a:xfrm>
            <a:off x="120365" y="7620498"/>
            <a:ext cx="14454460" cy="461665"/>
          </a:xfrm>
          <a:prstGeom prst="rect">
            <a:avLst/>
          </a:prstGeom>
          <a:noFill/>
        </p:spPr>
        <p:txBody>
          <a:bodyPr wrap="square">
            <a:spAutoFit/>
          </a:bodyPr>
          <a:lstStyle/>
          <a:p>
            <a:pPr defTabSz="1097280"/>
            <a:r>
              <a:rPr lang="de-DE" sz="1200" dirty="0">
                <a:solidFill>
                  <a:prstClr val="black"/>
                </a:solidFill>
                <a:latin typeface="-apple-system"/>
              </a:rPr>
              <a:t>Sütterlin, S., Lugo, R. G., Ask, T. F., </a:t>
            </a:r>
            <a:r>
              <a:rPr lang="de-DE" sz="1200" dirty="0" err="1">
                <a:solidFill>
                  <a:prstClr val="black"/>
                </a:solidFill>
                <a:latin typeface="-apple-system"/>
              </a:rPr>
              <a:t>Veng</a:t>
            </a:r>
            <a:r>
              <a:rPr lang="de-DE" sz="1200" dirty="0">
                <a:solidFill>
                  <a:prstClr val="black"/>
                </a:solidFill>
                <a:latin typeface="-apple-system"/>
              </a:rPr>
              <a:t>, K., Eck, J., Fritschi, J., Talha-Özmen, M., </a:t>
            </a:r>
            <a:r>
              <a:rPr lang="de-DE" sz="1200" dirty="0" err="1">
                <a:solidFill>
                  <a:prstClr val="black"/>
                </a:solidFill>
                <a:latin typeface="-apple-system"/>
              </a:rPr>
              <a:t>Bärreiter</a:t>
            </a:r>
            <a:r>
              <a:rPr lang="de-DE" sz="1200" dirty="0">
                <a:solidFill>
                  <a:prstClr val="black"/>
                </a:solidFill>
                <a:latin typeface="-apple-system"/>
              </a:rPr>
              <a:t>, B., &amp; Knox, B. J. (2022). Il </a:t>
            </a:r>
            <a:r>
              <a:rPr lang="de-DE" sz="1200" dirty="0" err="1">
                <a:solidFill>
                  <a:prstClr val="black"/>
                </a:solidFill>
                <a:latin typeface="-apple-system"/>
              </a:rPr>
              <a:t>ruolo </a:t>
            </a:r>
            <a:r>
              <a:rPr lang="de-DE" sz="1200" dirty="0" err="1">
                <a:solidFill>
                  <a:prstClr val="black"/>
                </a:solidFill>
                <a:latin typeface="-apple-system"/>
              </a:rPr>
              <a:t>del </a:t>
            </a:r>
            <a:r>
              <a:rPr lang="de-DE" sz="1200" dirty="0">
                <a:solidFill>
                  <a:prstClr val="black"/>
                </a:solidFill>
                <a:latin typeface="-apple-system"/>
              </a:rPr>
              <a:t>background informatico </a:t>
            </a:r>
            <a:r>
              <a:rPr lang="de-DE" sz="1200" dirty="0" err="1">
                <a:solidFill>
                  <a:prstClr val="black"/>
                </a:solidFill>
                <a:latin typeface="-apple-system"/>
              </a:rPr>
              <a:t>nell'accuratezza </a:t>
            </a:r>
            <a:r>
              <a:rPr lang="de-DE" sz="1200" dirty="0" err="1">
                <a:solidFill>
                  <a:prstClr val="black"/>
                </a:solidFill>
                <a:latin typeface="-apple-system"/>
              </a:rPr>
              <a:t>metacognitiva</a:t>
            </a:r>
            <a:r>
              <a:rPr lang="de-DE" sz="1200" dirty="0">
                <a:solidFill>
                  <a:prstClr val="black"/>
                </a:solidFill>
                <a:latin typeface="-apple-system"/>
              </a:rPr>
              <a:t>, nella fiducia e </a:t>
            </a:r>
            <a:r>
              <a:rPr lang="de-DE" sz="1200" dirty="0" err="1">
                <a:solidFill>
                  <a:prstClr val="black"/>
                </a:solidFill>
                <a:latin typeface="-apple-system"/>
              </a:rPr>
              <a:t>nella sopravvalutazione </a:t>
            </a:r>
            <a:r>
              <a:rPr lang="de-DE" sz="1200" dirty="0">
                <a:solidFill>
                  <a:prstClr val="black"/>
                </a:solidFill>
                <a:latin typeface="-apple-system"/>
              </a:rPr>
              <a:t>delle capacità di riconoscimento dei deep fake. In: </a:t>
            </a:r>
            <a:r>
              <a:rPr lang="de-DE" sz="1200" dirty="0" err="1">
                <a:solidFill>
                  <a:prstClr val="black"/>
                </a:solidFill>
                <a:latin typeface="-apple-system"/>
              </a:rPr>
              <a:t>Schmorrow</a:t>
            </a:r>
            <a:r>
              <a:rPr lang="de-DE" sz="1200" dirty="0">
                <a:solidFill>
                  <a:prstClr val="black"/>
                </a:solidFill>
                <a:latin typeface="-apple-system"/>
              </a:rPr>
              <a:t>, D.D., </a:t>
            </a:r>
            <a:r>
              <a:rPr lang="de-DE" sz="1200" dirty="0" err="1">
                <a:solidFill>
                  <a:prstClr val="black"/>
                </a:solidFill>
                <a:latin typeface="-apple-system"/>
              </a:rPr>
              <a:t>Fidopiastis</a:t>
            </a:r>
            <a:r>
              <a:rPr lang="de-DE" sz="1200" dirty="0">
                <a:solidFill>
                  <a:prstClr val="black"/>
                </a:solidFill>
                <a:latin typeface="-apple-system"/>
              </a:rPr>
              <a:t>, C.M. (</a:t>
            </a:r>
            <a:r>
              <a:rPr lang="de-DE" sz="1200" dirty="0" err="1">
                <a:solidFill>
                  <a:prstClr val="black"/>
                </a:solidFill>
                <a:latin typeface="-apple-system"/>
              </a:rPr>
              <a:t>a cura di</a:t>
            </a:r>
            <a:r>
              <a:rPr lang="de-DE" sz="1200" dirty="0">
                <a:solidFill>
                  <a:prstClr val="black"/>
                </a:solidFill>
                <a:latin typeface="-apple-system"/>
              </a:rPr>
              <a:t>) </a:t>
            </a:r>
            <a:r>
              <a:rPr lang="de-DE" sz="1200" dirty="0" err="1">
                <a:solidFill>
                  <a:prstClr val="black"/>
                </a:solidFill>
                <a:latin typeface="-apple-system"/>
              </a:rPr>
              <a:t>Augmented </a:t>
            </a:r>
            <a:r>
              <a:rPr lang="de-DE" sz="1200" dirty="0" err="1">
                <a:solidFill>
                  <a:prstClr val="black"/>
                </a:solidFill>
                <a:latin typeface="-apple-system"/>
              </a:rPr>
              <a:t>Cognition</a:t>
            </a:r>
            <a:r>
              <a:rPr lang="de-DE" sz="1200" dirty="0">
                <a:solidFill>
                  <a:prstClr val="black"/>
                </a:solidFill>
                <a:latin typeface="-apple-system"/>
              </a:rPr>
              <a:t>. HCII 2022. </a:t>
            </a:r>
            <a:r>
              <a:rPr lang="de-DE" sz="1200" dirty="0" err="1">
                <a:solidFill>
                  <a:prstClr val="black"/>
                </a:solidFill>
                <a:latin typeface="-apple-system"/>
              </a:rPr>
              <a:t>Lecture </a:t>
            </a:r>
            <a:r>
              <a:rPr lang="de-DE" sz="1200" dirty="0">
                <a:solidFill>
                  <a:prstClr val="black"/>
                </a:solidFill>
                <a:latin typeface="-apple-system"/>
              </a:rPr>
              <a:t>Notes in Computer Science, </a:t>
            </a:r>
            <a:r>
              <a:rPr lang="de-DE" sz="1200" dirty="0" err="1">
                <a:solidFill>
                  <a:prstClr val="black"/>
                </a:solidFill>
                <a:latin typeface="-apple-system"/>
              </a:rPr>
              <a:t>vol</a:t>
            </a:r>
            <a:r>
              <a:rPr lang="de-DE" sz="1200" dirty="0">
                <a:solidFill>
                  <a:prstClr val="black"/>
                </a:solidFill>
                <a:latin typeface="-apple-system"/>
              </a:rPr>
              <a:t>. 13310. Springer, Cham. https://doi.org/10.1007/978-3-031-05457-0_9</a:t>
            </a:r>
          </a:p>
        </p:txBody>
      </p:sp>
    </p:spTree>
    <p:extLst>
      <p:ext uri="{BB962C8B-B14F-4D97-AF65-F5344CB8AC3E}">
        <p14:creationId xmlns:p14="http://schemas.microsoft.com/office/powerpoint/2010/main" val="1692127281"/>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6D7A-2CBC-C8B3-AE97-0B3678830D2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D0F52B56-F9A3-475C-4E0C-F3EEC3694FB1}"/>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2053C2B-D072-2BF3-B04C-B9C5F5354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3362"/>
            <a:ext cx="14630400" cy="7822878"/>
          </a:xfrm>
          <a:prstGeom prst="rect">
            <a:avLst/>
          </a:prstGeom>
        </p:spPr>
      </p:pic>
    </p:spTree>
    <p:extLst>
      <p:ext uri="{BB962C8B-B14F-4D97-AF65-F5344CB8AC3E}">
        <p14:creationId xmlns:p14="http://schemas.microsoft.com/office/powerpoint/2010/main" val="77102640"/>
      </p:ext>
    </p:extLst>
  </p:cSld>
  <p:clrMapOvr>
    <a:masterClrMapping/>
  </p:clrMapOvr>
</p:sld>
</file>

<file path=ppt/slides/slide9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B7B2A-2ACF-410A-87D3-7B6FE13912C4}"/>
              </a:ext>
            </a:extLst>
          </p:cNvPr>
          <p:cNvSpPr>
            <a:spLocks noGrp="1"/>
          </p:cNvSpPr>
          <p:nvPr>
            <p:ph type="title"/>
          </p:nvPr>
        </p:nvSpPr>
        <p:spPr>
          <a:xfrm>
            <a:off x="466524" y="525360"/>
            <a:ext cx="12618720" cy="719420"/>
          </a:xfrm>
        </p:spPr>
        <p:txBody>
          <a:bodyPr>
            <a:normAutofit fontScale="90000"/>
          </a:bodyPr>
          <a:lstStyle/>
          <a:p>
            <a:r>
              <a:rPr lang="de-DE" dirty="0" err="1"/>
              <a:t>I limiti </a:t>
            </a:r>
            <a:r>
              <a:rPr lang="de-DE" dirty="0" err="1"/>
              <a:t>della </a:t>
            </a:r>
            <a:r>
              <a:rPr lang="de-DE" dirty="0" err="1"/>
              <a:t>formazione</a:t>
            </a:r>
            <a:endParaRPr lang="de-DE" dirty="0"/>
          </a:p>
        </p:txBody>
      </p:sp>
      <p:pic>
        <p:nvPicPr>
          <p:cNvPr id="4" name="Grafik 3">
            <a:extLst>
              <a:ext uri="{FF2B5EF4-FFF2-40B4-BE49-F238E27FC236}">
                <a16:creationId xmlns:a16="http://schemas.microsoft.com/office/drawing/2014/main" id="{E6845538-4254-468D-B482-929412009570}"/>
              </a:ext>
            </a:extLst>
          </p:cNvPr>
          <p:cNvPicPr>
            <a:picLocks noChangeAspect="1"/>
          </p:cNvPicPr>
          <p:nvPr/>
        </p:nvPicPr>
        <p:blipFill>
          <a:blip r:embed="rId3"/>
          <a:stretch>
            <a:fillRect/>
          </a:stretch>
        </p:blipFill>
        <p:spPr>
          <a:xfrm>
            <a:off x="466524" y="1571660"/>
            <a:ext cx="6848676" cy="4143126"/>
          </a:xfrm>
          <a:prstGeom prst="rect">
            <a:avLst/>
          </a:prstGeom>
        </p:spPr>
      </p:pic>
      <p:sp>
        <p:nvSpPr>
          <p:cNvPr id="5" name="Ellipse 4">
            <a:extLst>
              <a:ext uri="{FF2B5EF4-FFF2-40B4-BE49-F238E27FC236}">
                <a16:creationId xmlns:a16="http://schemas.microsoft.com/office/drawing/2014/main" id="{E4E20652-5E04-4601-974C-8C605B9B1FD5}"/>
              </a:ext>
            </a:extLst>
          </p:cNvPr>
          <p:cNvSpPr/>
          <p:nvPr/>
        </p:nvSpPr>
        <p:spPr>
          <a:xfrm>
            <a:off x="2339257" y="3906799"/>
            <a:ext cx="2049864" cy="6752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6" name="Rechteck 5">
            <a:extLst>
              <a:ext uri="{FF2B5EF4-FFF2-40B4-BE49-F238E27FC236}">
                <a16:creationId xmlns:a16="http://schemas.microsoft.com/office/drawing/2014/main" id="{7B11AF8B-7C5B-4183-A265-A5874D792C5D}"/>
              </a:ext>
            </a:extLst>
          </p:cNvPr>
          <p:cNvSpPr/>
          <p:nvPr/>
        </p:nvSpPr>
        <p:spPr>
          <a:xfrm>
            <a:off x="7854517" y="1898541"/>
            <a:ext cx="5932549" cy="4745915"/>
          </a:xfrm>
          <a:prstGeom prst="rect">
            <a:avLst/>
          </a:prstGeom>
        </p:spPr>
        <p:txBody>
          <a:bodyPr wrap="square">
            <a:spAutoFit/>
          </a:bodyPr>
          <a:lstStyle/>
          <a:p>
            <a:pPr defTabSz="1097280"/>
            <a:r>
              <a:rPr lang="en-US" sz="2160" i="1" dirty="0">
                <a:solidFill>
                  <a:prstClr val="black"/>
                </a:solidFill>
                <a:latin typeface="Calibri" panose="020F0502020204030204"/>
              </a:rPr>
              <a:t>"Tuttavia, anche con la formazione, le persone potrebbero comunque essere troppo sicure delle proprie capacità e cadere vittime del phishing. Ciononostante, la formazione e/o l'addestramento dovrebbero sottolineare con forza la necessità di moderare </a:t>
            </a:r>
            <a:r>
              <a:rPr lang="en-US" sz="2160" i="1" dirty="0">
                <a:solidFill>
                  <a:srgbClr val="FF0000"/>
                </a:solidFill>
                <a:latin typeface="Calibri" panose="020F0502020204030204"/>
              </a:rPr>
              <a:t>l'eccessiva sicurezza</a:t>
            </a:r>
            <a:r>
              <a:rPr lang="en-US" sz="2160" i="1" dirty="0">
                <a:solidFill>
                  <a:prstClr val="black"/>
                </a:solidFill>
                <a:latin typeface="Calibri" panose="020F0502020204030204"/>
              </a:rPr>
              <a:t>.</a:t>
            </a:r>
            <a:r>
              <a:rPr lang="en-US" sz="2160" i="1" dirty="0">
                <a:solidFill>
                  <a:prstClr val="black"/>
                </a:solidFill>
                <a:latin typeface="Calibri" panose="020F0502020204030204"/>
              </a:rPr>
              <a:t>" (Moody et al., 2017)</a:t>
            </a:r>
          </a:p>
          <a:p>
            <a:pPr defTabSz="1097280"/>
            <a:endParaRPr lang="en-US" sz="2160" i="1" dirty="0">
              <a:solidFill>
                <a:prstClr val="black"/>
              </a:solidFill>
              <a:latin typeface="Calibri" panose="020F0502020204030204"/>
            </a:endParaRPr>
          </a:p>
          <a:p>
            <a:pPr defTabSz="1097280"/>
            <a:endParaRPr lang="en-US" sz="2160" i="1" dirty="0">
              <a:solidFill>
                <a:prstClr val="black"/>
              </a:solidFill>
              <a:latin typeface="Calibri" panose="020F0502020204030204"/>
            </a:endParaRPr>
          </a:p>
          <a:p>
            <a:pPr defTabSz="1097280"/>
            <a:r>
              <a:rPr lang="en-US" sz="2160" i="1" dirty="0">
                <a:solidFill>
                  <a:prstClr val="black"/>
                </a:solidFill>
                <a:latin typeface="Calibri" panose="020F0502020204030204"/>
              </a:rPr>
              <a:t>"In sintesi, questi risultati per lo più positivi indicano che la formazione anti-phishing ha effettivamente un impatto positivo. Tuttavia, anche la progettazione della formazione, in particolare l'integrazione della formazione integrata con sessioni di formazione standard e persino la personalizzazione della formazione, potrebbe svolgere un ruolo importante." (</a:t>
            </a:r>
            <a:r>
              <a:rPr lang="en-US" sz="2160" i="1" dirty="0" err="1">
                <a:solidFill>
                  <a:prstClr val="black"/>
                </a:solidFill>
                <a:latin typeface="Calibri" panose="020F0502020204030204"/>
              </a:rPr>
              <a:t>Jampen </a:t>
            </a:r>
            <a:r>
              <a:rPr lang="en-US" sz="2160" i="1" dirty="0">
                <a:solidFill>
                  <a:prstClr val="black"/>
                </a:solidFill>
                <a:latin typeface="Calibri" panose="020F0502020204030204"/>
              </a:rPr>
              <a:t>et al., 2020)</a:t>
            </a:r>
            <a:endParaRPr lang="de-DE" sz="2160" i="1" dirty="0">
              <a:solidFill>
                <a:prstClr val="black"/>
              </a:solidFill>
              <a:latin typeface="Calibri" panose="020F0502020204030204"/>
            </a:endParaRPr>
          </a:p>
        </p:txBody>
      </p:sp>
      <p:sp>
        <p:nvSpPr>
          <p:cNvPr id="7" name="Textfeld 6">
            <a:extLst>
              <a:ext uri="{FF2B5EF4-FFF2-40B4-BE49-F238E27FC236}">
                <a16:creationId xmlns:a16="http://schemas.microsoft.com/office/drawing/2014/main" id="{E0381856-65A8-40E4-8224-BF80DC9ABA44}"/>
              </a:ext>
            </a:extLst>
          </p:cNvPr>
          <p:cNvSpPr txBox="1"/>
          <p:nvPr/>
        </p:nvSpPr>
        <p:spPr>
          <a:xfrm>
            <a:off x="550931" y="5727440"/>
            <a:ext cx="1959639" cy="350865"/>
          </a:xfrm>
          <a:prstGeom prst="rect">
            <a:avLst/>
          </a:prstGeom>
          <a:noFill/>
        </p:spPr>
        <p:txBody>
          <a:bodyPr wrap="none" rtlCol="0">
            <a:spAutoFit/>
          </a:bodyPr>
          <a:lstStyle/>
          <a:p>
            <a:pPr defTabSz="1097280"/>
            <a:r>
              <a:rPr lang="de-DE" sz="1680" dirty="0" err="1">
                <a:solidFill>
                  <a:prstClr val="black"/>
                </a:solidFill>
                <a:latin typeface="Calibri" panose="020F0502020204030204"/>
              </a:rPr>
              <a:t>Jampen </a:t>
            </a:r>
            <a:r>
              <a:rPr lang="de-DE" sz="1680" dirty="0">
                <a:solidFill>
                  <a:prstClr val="black"/>
                </a:solidFill>
                <a:latin typeface="Calibri" panose="020F0502020204030204"/>
              </a:rPr>
              <a:t>et al. (2020)</a:t>
            </a:r>
          </a:p>
        </p:txBody>
      </p:sp>
    </p:spTree>
    <p:extLst>
      <p:ext uri="{BB962C8B-B14F-4D97-AF65-F5344CB8AC3E}">
        <p14:creationId xmlns:p14="http://schemas.microsoft.com/office/powerpoint/2010/main" val="4226987642"/>
      </p:ext>
    </p:extLst>
  </p:cSld>
  <p:clrMapOvr>
    <a:masterClrMapping/>
  </p:clrMapOvr>
</p:sld>
</file>

<file path=ppt/slides/slide9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1602D-4851-48BE-AC95-FBA1B2D32983}"/>
              </a:ext>
            </a:extLst>
          </p:cNvPr>
          <p:cNvSpPr>
            <a:spLocks noGrp="1"/>
          </p:cNvSpPr>
          <p:nvPr>
            <p:ph type="title"/>
          </p:nvPr>
        </p:nvSpPr>
        <p:spPr/>
        <p:txBody>
          <a:bodyPr>
            <a:normAutofit/>
          </a:bodyPr>
          <a:lstStyle/>
          <a:p>
            <a:r>
              <a:rPr lang="de-DE" sz="4320" b="1" dirty="0" err="1"/>
              <a:t>Riduzione </a:t>
            </a:r>
            <a:r>
              <a:rPr lang="de-DE" sz="4320" b="1" dirty="0" err="1"/>
              <a:t>della </a:t>
            </a:r>
            <a:r>
              <a:rPr lang="de-DE" sz="4320" b="1" dirty="0" err="1"/>
              <a:t>suscettibilità</a:t>
            </a:r>
            <a:r>
              <a:rPr lang="de-DE" sz="4320" b="1" dirty="0"/>
              <a:t> al phishing </a:t>
            </a:r>
            <a:r>
              <a:rPr lang="de-DE" sz="4320" b="1" dirty="0" err="1"/>
              <a:t>attraverso </a:t>
            </a:r>
            <a:r>
              <a:rPr lang="de-DE" sz="4320" b="1" dirty="0" err="1"/>
              <a:t>la formazione</a:t>
            </a:r>
            <a:endParaRPr lang="de-DE" sz="4320" b="1" dirty="0"/>
          </a:p>
        </p:txBody>
      </p:sp>
      <p:sp>
        <p:nvSpPr>
          <p:cNvPr id="3" name="Inhaltsplatzhalter 2">
            <a:extLst>
              <a:ext uri="{FF2B5EF4-FFF2-40B4-BE49-F238E27FC236}">
                <a16:creationId xmlns:a16="http://schemas.microsoft.com/office/drawing/2014/main" id="{AA7A010A-CB06-4860-8B96-C95FF9577EC0}"/>
              </a:ext>
            </a:extLst>
          </p:cNvPr>
          <p:cNvSpPr>
            <a:spLocks noGrp="1"/>
          </p:cNvSpPr>
          <p:nvPr>
            <p:ph idx="1"/>
          </p:nvPr>
        </p:nvSpPr>
        <p:spPr/>
        <p:txBody>
          <a:bodyPr/>
          <a:lstStyle/>
          <a:p>
            <a:pPr marL="0" indent="0">
              <a:buNone/>
            </a:pPr>
            <a:br>
              <a:rPr lang="de-DE" dirty="0"/>
            </a:br>
            <a:endParaRPr lang="de-DE" dirty="0"/>
          </a:p>
          <a:p>
            <a:r>
              <a:rPr lang="de-DE" dirty="0" err="1"/>
              <a:t>Effetti </a:t>
            </a:r>
            <a:r>
              <a:rPr lang="de-DE" dirty="0" err="1"/>
              <a:t>tipici </a:t>
            </a:r>
            <a:r>
              <a:rPr lang="de-DE" dirty="0" err="1"/>
              <a:t>secondo </a:t>
            </a:r>
            <a:r>
              <a:rPr lang="de-DE" dirty="0" err="1"/>
              <a:t>le pubblicazioni </a:t>
            </a:r>
            <a:r>
              <a:rPr lang="de-DE" dirty="0" err="1"/>
              <a:t>scientifiche </a:t>
            </a:r>
            <a:r>
              <a:rPr lang="de-DE" dirty="0" err="1"/>
              <a:t>prima/dopo </a:t>
            </a:r>
            <a:r>
              <a:rPr lang="de-DE" dirty="0" err="1"/>
              <a:t>le campagne </a:t>
            </a:r>
            <a:r>
              <a:rPr lang="de-DE" dirty="0" err="1"/>
              <a:t>di phishing</a:t>
            </a:r>
            <a:r>
              <a:rPr lang="de-DE" dirty="0"/>
              <a:t>: </a:t>
            </a:r>
            <a:r>
              <a:rPr lang="de-DE" dirty="0" err="1"/>
              <a:t>riduzione </a:t>
            </a:r>
            <a:r>
              <a:rPr lang="de-DE" dirty="0" err="1"/>
              <a:t>della </a:t>
            </a:r>
            <a:r>
              <a:rPr lang="de-DE" dirty="0" err="1"/>
              <a:t>vulnerabilità </a:t>
            </a:r>
            <a:r>
              <a:rPr lang="de-DE" dirty="0"/>
              <a:t>del 20-80</a:t>
            </a:r>
            <a:r>
              <a:rPr lang="de-DE" dirty="0"/>
              <a:t>%.</a:t>
            </a:r>
          </a:p>
        </p:txBody>
      </p:sp>
    </p:spTree>
    <p:extLst>
      <p:ext uri="{BB962C8B-B14F-4D97-AF65-F5344CB8AC3E}">
        <p14:creationId xmlns:p14="http://schemas.microsoft.com/office/powerpoint/2010/main" val="1219009392"/>
      </p:ext>
    </p:extLst>
  </p:cSld>
  <p:clrMapOvr>
    <a:masterClrMapping/>
  </p:clrMapOvr>
</p:sld>
</file>

<file path=ppt/slides/slide9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F1B8F3BF-8803-4DA5-8A84-3C2543D493F7}"/>
              </a:ext>
            </a:extLst>
          </p:cNvPr>
          <p:cNvGrpSpPr/>
          <p:nvPr/>
        </p:nvGrpSpPr>
        <p:grpSpPr>
          <a:xfrm>
            <a:off x="698942" y="1410787"/>
            <a:ext cx="11641896" cy="5301146"/>
            <a:chOff x="582452" y="1175656"/>
            <a:chExt cx="9701580" cy="4417622"/>
          </a:xfrm>
        </p:grpSpPr>
        <p:grpSp>
          <p:nvGrpSpPr>
            <p:cNvPr id="15" name="Gruppieren 14">
              <a:extLst>
                <a:ext uri="{FF2B5EF4-FFF2-40B4-BE49-F238E27FC236}">
                  <a16:creationId xmlns:a16="http://schemas.microsoft.com/office/drawing/2014/main" id="{18C587B9-1A8E-4550-AEE7-5CA5F4A098EE}"/>
                </a:ext>
              </a:extLst>
            </p:cNvPr>
            <p:cNvGrpSpPr/>
            <p:nvPr/>
          </p:nvGrpSpPr>
          <p:grpSpPr>
            <a:xfrm>
              <a:off x="1840675" y="1175656"/>
              <a:ext cx="8443357" cy="369332"/>
              <a:chOff x="1840675" y="1175656"/>
              <a:chExt cx="8443357" cy="369332"/>
            </a:xfrm>
          </p:grpSpPr>
          <p:sp>
            <p:nvSpPr>
              <p:cNvPr id="4" name="Textfeld 3">
                <a:extLst>
                  <a:ext uri="{FF2B5EF4-FFF2-40B4-BE49-F238E27FC236}">
                    <a16:creationId xmlns:a16="http://schemas.microsoft.com/office/drawing/2014/main" id="{5CB50C9F-A786-4426-BBFC-02332C50021E}"/>
                  </a:ext>
                </a:extLst>
              </p:cNvPr>
              <p:cNvSpPr txBox="1"/>
              <p:nvPr/>
            </p:nvSpPr>
            <p:spPr>
              <a:xfrm>
                <a:off x="1840675" y="1175656"/>
                <a:ext cx="1603169" cy="353944"/>
              </a:xfrm>
              <a:prstGeom prst="rect">
                <a:avLst/>
              </a:prstGeom>
              <a:noFill/>
              <a:ln>
                <a:solidFill>
                  <a:schemeClr val="tx1"/>
                </a:solidFill>
              </a:ln>
            </p:spPr>
            <p:txBody>
              <a:bodyPr wrap="square" rtlCol="0">
                <a:spAutoFit/>
              </a:bodyPr>
              <a:lstStyle/>
              <a:p>
                <a:pPr algn="ctr" defTabSz="1097280"/>
                <a:r>
                  <a:rPr lang="de-DE" sz="2160" b="1" dirty="0">
                    <a:solidFill>
                      <a:prstClr val="black"/>
                    </a:solidFill>
                    <a:latin typeface="Calibri" panose="020F0502020204030204"/>
                  </a:rPr>
                  <a:t>Consapevolezza</a:t>
                </a:r>
              </a:p>
            </p:txBody>
          </p:sp>
          <p:sp>
            <p:nvSpPr>
              <p:cNvPr id="5" name="Textfeld 4">
                <a:extLst>
                  <a:ext uri="{FF2B5EF4-FFF2-40B4-BE49-F238E27FC236}">
                    <a16:creationId xmlns:a16="http://schemas.microsoft.com/office/drawing/2014/main" id="{D00BEE4A-BFBC-45EF-9607-73F807690FF6}"/>
                  </a:ext>
                </a:extLst>
              </p:cNvPr>
              <p:cNvSpPr txBox="1"/>
              <p:nvPr/>
            </p:nvSpPr>
            <p:spPr>
              <a:xfrm>
                <a:off x="4001984" y="1175656"/>
                <a:ext cx="1603169" cy="353944"/>
              </a:xfrm>
              <a:prstGeom prst="rect">
                <a:avLst/>
              </a:prstGeom>
              <a:noFill/>
              <a:ln>
                <a:solidFill>
                  <a:schemeClr val="tx1"/>
                </a:solidFill>
              </a:ln>
            </p:spPr>
            <p:txBody>
              <a:bodyPr wrap="square" rtlCol="0">
                <a:spAutoFit/>
              </a:bodyPr>
              <a:lstStyle/>
              <a:p>
                <a:pPr algn="ctr" defTabSz="1097280"/>
                <a:r>
                  <a:rPr lang="de-DE" sz="2160" b="1" dirty="0">
                    <a:solidFill>
                      <a:prstClr val="black"/>
                    </a:solidFill>
                    <a:latin typeface="Calibri" panose="020F0502020204030204"/>
                  </a:rPr>
                  <a:t>Intenzione</a:t>
                </a:r>
              </a:p>
            </p:txBody>
          </p:sp>
          <p:sp>
            <p:nvSpPr>
              <p:cNvPr id="6" name="Textfeld 5">
                <a:extLst>
                  <a:ext uri="{FF2B5EF4-FFF2-40B4-BE49-F238E27FC236}">
                    <a16:creationId xmlns:a16="http://schemas.microsoft.com/office/drawing/2014/main" id="{43E95115-E8F4-4068-A7F9-E07284C5E7C9}"/>
                  </a:ext>
                </a:extLst>
              </p:cNvPr>
              <p:cNvSpPr txBox="1"/>
              <p:nvPr/>
            </p:nvSpPr>
            <p:spPr>
              <a:xfrm>
                <a:off x="6293922" y="1175656"/>
                <a:ext cx="1603169" cy="353944"/>
              </a:xfrm>
              <a:prstGeom prst="rect">
                <a:avLst/>
              </a:prstGeom>
              <a:noFill/>
              <a:ln>
                <a:solidFill>
                  <a:schemeClr val="tx1"/>
                </a:solidFill>
              </a:ln>
            </p:spPr>
            <p:txBody>
              <a:bodyPr wrap="square" rtlCol="0">
                <a:spAutoFit/>
              </a:bodyPr>
              <a:lstStyle/>
              <a:p>
                <a:pPr algn="ctr" defTabSz="1097280"/>
                <a:r>
                  <a:rPr lang="de-DE" sz="2160" b="1" dirty="0" err="1">
                    <a:solidFill>
                      <a:prstClr val="black"/>
                    </a:solidFill>
                    <a:latin typeface="Calibri" panose="020F0502020204030204"/>
                  </a:rPr>
                  <a:t>Comportamento</a:t>
                </a:r>
                <a:endParaRPr lang="de-DE" sz="2160" b="1" dirty="0">
                  <a:solidFill>
                    <a:prstClr val="black"/>
                  </a:solidFill>
                  <a:latin typeface="Calibri" panose="020F0502020204030204"/>
                </a:endParaRPr>
              </a:p>
            </p:txBody>
          </p:sp>
          <p:sp>
            <p:nvSpPr>
              <p:cNvPr id="7" name="Textfeld 6">
                <a:extLst>
                  <a:ext uri="{FF2B5EF4-FFF2-40B4-BE49-F238E27FC236}">
                    <a16:creationId xmlns:a16="http://schemas.microsoft.com/office/drawing/2014/main" id="{41674949-1B3E-4E46-B2CE-B0A3F51C1376}"/>
                  </a:ext>
                </a:extLst>
              </p:cNvPr>
              <p:cNvSpPr txBox="1"/>
              <p:nvPr/>
            </p:nvSpPr>
            <p:spPr>
              <a:xfrm>
                <a:off x="8680863" y="1175656"/>
                <a:ext cx="1603169" cy="353944"/>
              </a:xfrm>
              <a:prstGeom prst="rect">
                <a:avLst/>
              </a:prstGeom>
              <a:noFill/>
              <a:ln>
                <a:solidFill>
                  <a:schemeClr val="tx1"/>
                </a:solidFill>
              </a:ln>
            </p:spPr>
            <p:txBody>
              <a:bodyPr wrap="square" rtlCol="0">
                <a:spAutoFit/>
              </a:bodyPr>
              <a:lstStyle/>
              <a:p>
                <a:pPr algn="ctr" defTabSz="1097280"/>
                <a:r>
                  <a:rPr lang="de-DE" sz="2160" b="1" dirty="0">
                    <a:solidFill>
                      <a:prstClr val="black"/>
                    </a:solidFill>
                    <a:latin typeface="Calibri" panose="020F0502020204030204"/>
                  </a:rPr>
                  <a:t>Abitudine</a:t>
                </a:r>
              </a:p>
            </p:txBody>
          </p:sp>
          <p:sp>
            <p:nvSpPr>
              <p:cNvPr id="8" name="Pfeil: nach rechts 7">
                <a:extLst>
                  <a:ext uri="{FF2B5EF4-FFF2-40B4-BE49-F238E27FC236}">
                    <a16:creationId xmlns:a16="http://schemas.microsoft.com/office/drawing/2014/main" id="{B53D0D8A-E475-4182-B1C9-BEA865DD5FCA}"/>
                  </a:ext>
                </a:extLst>
              </p:cNvPr>
              <p:cNvSpPr/>
              <p:nvPr/>
            </p:nvSpPr>
            <p:spPr>
              <a:xfrm>
                <a:off x="3598223"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9" name="Pfeil: nach rechts 8">
                <a:extLst>
                  <a:ext uri="{FF2B5EF4-FFF2-40B4-BE49-F238E27FC236}">
                    <a16:creationId xmlns:a16="http://schemas.microsoft.com/office/drawing/2014/main" id="{6BC9C9AE-2F65-45F5-9006-FE5A4B2CE353}"/>
                  </a:ext>
                </a:extLst>
              </p:cNvPr>
              <p:cNvSpPr/>
              <p:nvPr/>
            </p:nvSpPr>
            <p:spPr>
              <a:xfrm>
                <a:off x="5824846"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10" name="Pfeil: nach rechts 9">
                <a:extLst>
                  <a:ext uri="{FF2B5EF4-FFF2-40B4-BE49-F238E27FC236}">
                    <a16:creationId xmlns:a16="http://schemas.microsoft.com/office/drawing/2014/main" id="{BE0632F7-808A-43D3-A757-E23F16A2B705}"/>
                  </a:ext>
                </a:extLst>
              </p:cNvPr>
              <p:cNvSpPr/>
              <p:nvPr/>
            </p:nvSpPr>
            <p:spPr>
              <a:xfrm>
                <a:off x="8164286"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grpSp>
        <p:sp>
          <p:nvSpPr>
            <p:cNvPr id="11" name="Freihandform: Form 10">
              <a:extLst>
                <a:ext uri="{FF2B5EF4-FFF2-40B4-BE49-F238E27FC236}">
                  <a16:creationId xmlns:a16="http://schemas.microsoft.com/office/drawing/2014/main" id="{F9392D07-F295-40F4-9016-F639969451B5}"/>
                </a:ext>
              </a:extLst>
            </p:cNvPr>
            <p:cNvSpPr/>
            <p:nvPr/>
          </p:nvSpPr>
          <p:spPr>
            <a:xfrm>
              <a:off x="2317668" y="2517570"/>
              <a:ext cx="6802582" cy="2284805"/>
            </a:xfrm>
            <a:custGeom>
              <a:avLst/>
              <a:gdLst>
                <a:gd name="connsiteX0" fmla="*/ 0 w 7368571"/>
                <a:gd name="connsiteY0" fmla="*/ 1936093 h 1936093"/>
                <a:gd name="connsiteX1" fmla="*/ 3505200 w 7368571"/>
                <a:gd name="connsiteY1" fmla="*/ 1903436 h 1936093"/>
                <a:gd name="connsiteX2" fmla="*/ 5344886 w 7368571"/>
                <a:gd name="connsiteY2" fmla="*/ 1576864 h 1936093"/>
                <a:gd name="connsiteX3" fmla="*/ 7206343 w 7368571"/>
                <a:gd name="connsiteY3" fmla="*/ 129064 h 1936093"/>
                <a:gd name="connsiteX4" fmla="*/ 7151915 w 7368571"/>
                <a:gd name="connsiteY4" fmla="*/ 161721 h 1936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8571" h="1936093">
                  <a:moveTo>
                    <a:pt x="0" y="1936093"/>
                  </a:moveTo>
                  <a:lnTo>
                    <a:pt x="3505200" y="1903436"/>
                  </a:lnTo>
                  <a:cubicBezTo>
                    <a:pt x="4396014" y="1843565"/>
                    <a:pt x="4728029" y="1872593"/>
                    <a:pt x="5344886" y="1576864"/>
                  </a:cubicBezTo>
                  <a:cubicBezTo>
                    <a:pt x="5961743" y="1281135"/>
                    <a:pt x="6905172" y="364921"/>
                    <a:pt x="7206343" y="129064"/>
                  </a:cubicBezTo>
                  <a:cubicBezTo>
                    <a:pt x="7507514" y="-106793"/>
                    <a:pt x="7329714" y="27464"/>
                    <a:pt x="7151915" y="1617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dirty="0">
                <a:solidFill>
                  <a:prstClr val="white"/>
                </a:solidFill>
                <a:latin typeface="Calibri" panose="020F0502020204030204"/>
              </a:endParaRPr>
            </a:p>
          </p:txBody>
        </p:sp>
        <p:cxnSp>
          <p:nvCxnSpPr>
            <p:cNvPr id="13" name="Gerader Verbinder 12">
              <a:extLst>
                <a:ext uri="{FF2B5EF4-FFF2-40B4-BE49-F238E27FC236}">
                  <a16:creationId xmlns:a16="http://schemas.microsoft.com/office/drawing/2014/main" id="{13E1A2C4-F3BC-4FCC-906C-4570F5B4C4E2}"/>
                </a:ext>
              </a:extLst>
            </p:cNvPr>
            <p:cNvCxnSpPr/>
            <p:nvPr/>
          </p:nvCxnSpPr>
          <p:spPr>
            <a:xfrm>
              <a:off x="1555668" y="1686294"/>
              <a:ext cx="0" cy="390698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E2036CC5-4502-4D23-874F-F89D55CB987D}"/>
                </a:ext>
              </a:extLst>
            </p:cNvPr>
            <p:cNvSpPr txBox="1"/>
            <p:nvPr/>
          </p:nvSpPr>
          <p:spPr>
            <a:xfrm>
              <a:off x="582452" y="1686294"/>
              <a:ext cx="869897" cy="292388"/>
            </a:xfrm>
            <a:prstGeom prst="rect">
              <a:avLst/>
            </a:prstGeom>
            <a:noFill/>
          </p:spPr>
          <p:txBody>
            <a:bodyPr wrap="none" rtlCol="0">
              <a:spAutoFit/>
            </a:bodyPr>
            <a:lstStyle/>
            <a:p>
              <a:pPr defTabSz="1097280"/>
              <a:r>
                <a:rPr lang="de-DE" sz="1680" i="1" dirty="0">
                  <a:solidFill>
                    <a:prstClr val="black"/>
                  </a:solidFill>
                  <a:latin typeface="Calibri" panose="020F0502020204030204"/>
                </a:rPr>
                <a:t>Sicurezza</a:t>
              </a:r>
            </a:p>
          </p:txBody>
        </p:sp>
      </p:grpSp>
    </p:spTree>
    <p:extLst>
      <p:ext uri="{BB962C8B-B14F-4D97-AF65-F5344CB8AC3E}">
        <p14:creationId xmlns:p14="http://schemas.microsoft.com/office/powerpoint/2010/main" val="1747685655"/>
      </p:ext>
    </p:extLst>
  </p:cSld>
  <p:clrMapOvr>
    <a:masterClrMapping/>
  </p:clrMapOvr>
</p:sld>
</file>

<file path=ppt/slides/slide93.xml><?xml version="1.0" encoding="utf-8"?>
<p:sld xmlns:a16="http://schemas.microsoft.com/office/drawing/2014/main" xmlns:dgm="http://schemas.openxmlformats.org/drawingml/2006/diagram"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815670D8-0F50-24B1-91C5-71738573C0F5}"/>
              </a:ext>
            </a:extLst>
          </p:cNvPr>
          <p:cNvGrpSpPr/>
          <p:nvPr/>
        </p:nvGrpSpPr>
        <p:grpSpPr>
          <a:xfrm>
            <a:off x="2504104" y="1249206"/>
            <a:ext cx="9622193" cy="3829661"/>
            <a:chOff x="2248250" y="2340528"/>
            <a:chExt cx="6711193" cy="2358860"/>
          </a:xfrm>
        </p:grpSpPr>
        <p:sp>
          <p:nvSpPr>
            <p:cNvPr id="4" name="Textfeld 3">
              <a:extLst>
                <a:ext uri="{FF2B5EF4-FFF2-40B4-BE49-F238E27FC236}">
                  <a16:creationId xmlns:a16="http://schemas.microsoft.com/office/drawing/2014/main" id="{10E8CB92-3A3F-02FD-75ED-A9581D326BAF}"/>
                </a:ext>
              </a:extLst>
            </p:cNvPr>
            <p:cNvSpPr txBox="1"/>
            <p:nvPr/>
          </p:nvSpPr>
          <p:spPr>
            <a:xfrm>
              <a:off x="2248250" y="4437777"/>
              <a:ext cx="1677798" cy="261611"/>
            </a:xfrm>
            <a:prstGeom prst="rect">
              <a:avLst/>
            </a:prstGeom>
            <a:noFill/>
          </p:spPr>
          <p:txBody>
            <a:bodyPr wrap="square" rtlCol="0">
              <a:spAutoFit/>
            </a:bodyPr>
            <a:lstStyle/>
            <a:p>
              <a:pPr algn="r" defTabSz="1097280"/>
              <a:r>
                <a:rPr lang="de-DE" sz="2160" dirty="0">
                  <a:solidFill>
                    <a:prstClr val="black"/>
                  </a:solidFill>
                  <a:latin typeface="Calibri" panose="020F0502020204030204"/>
                </a:rPr>
                <a:t>Consapevolezza</a:t>
              </a:r>
            </a:p>
          </p:txBody>
        </p:sp>
        <p:sp>
          <p:nvSpPr>
            <p:cNvPr id="5" name="Textfeld 4">
              <a:extLst>
                <a:ext uri="{FF2B5EF4-FFF2-40B4-BE49-F238E27FC236}">
                  <a16:creationId xmlns:a16="http://schemas.microsoft.com/office/drawing/2014/main" id="{F7716F0B-7AF1-BDE4-9FE8-55417BE1B0D9}"/>
                </a:ext>
              </a:extLst>
            </p:cNvPr>
            <p:cNvSpPr txBox="1"/>
            <p:nvPr/>
          </p:nvSpPr>
          <p:spPr>
            <a:xfrm>
              <a:off x="7281645" y="4437777"/>
              <a:ext cx="1677798" cy="261611"/>
            </a:xfrm>
            <a:prstGeom prst="rect">
              <a:avLst/>
            </a:prstGeom>
            <a:noFill/>
          </p:spPr>
          <p:txBody>
            <a:bodyPr wrap="square" rtlCol="0">
              <a:spAutoFit/>
            </a:bodyPr>
            <a:lstStyle/>
            <a:p>
              <a:pPr defTabSz="1097280"/>
              <a:r>
                <a:rPr lang="de-DE" sz="2160" dirty="0">
                  <a:solidFill>
                    <a:prstClr val="black"/>
                  </a:solidFill>
                  <a:latin typeface="Calibri" panose="020F0502020204030204"/>
                </a:rPr>
                <a:t>Utilizzo delle password</a:t>
              </a:r>
            </a:p>
          </p:txBody>
        </p:sp>
        <p:cxnSp>
          <p:nvCxnSpPr>
            <p:cNvPr id="7" name="Gerade Verbindung mit Pfeil 6">
              <a:extLst>
                <a:ext uri="{FF2B5EF4-FFF2-40B4-BE49-F238E27FC236}">
                  <a16:creationId xmlns:a16="http://schemas.microsoft.com/office/drawing/2014/main" id="{4F0B5D12-2374-44CB-B79E-AA5565579096}"/>
                </a:ext>
              </a:extLst>
            </p:cNvPr>
            <p:cNvCxnSpPr>
              <a:stCxn id="4" idx="3"/>
            </p:cNvCxnSpPr>
            <p:nvPr/>
          </p:nvCxnSpPr>
          <p:spPr>
            <a:xfrm>
              <a:off x="3926048" y="4568583"/>
              <a:ext cx="3212983" cy="53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CDC4E46-8C30-83E0-868A-D153612CE5E0}"/>
                </a:ext>
              </a:extLst>
            </p:cNvPr>
            <p:cNvSpPr txBox="1"/>
            <p:nvPr/>
          </p:nvSpPr>
          <p:spPr>
            <a:xfrm>
              <a:off x="4211273" y="2340528"/>
              <a:ext cx="2491531" cy="261611"/>
            </a:xfrm>
            <a:prstGeom prst="rect">
              <a:avLst/>
            </a:prstGeom>
            <a:noFill/>
          </p:spPr>
          <p:txBody>
            <a:bodyPr wrap="square" rtlCol="0">
              <a:spAutoFit/>
            </a:bodyPr>
            <a:lstStyle/>
            <a:p>
              <a:pPr algn="ctr" defTabSz="1097280"/>
              <a:r>
                <a:rPr lang="de-DE" sz="2160" dirty="0" err="1">
                  <a:solidFill>
                    <a:prstClr val="black"/>
                  </a:solidFill>
                  <a:latin typeface="Calibri" panose="020F0502020204030204"/>
                </a:rPr>
                <a:t>Regolamenti relativi alle </a:t>
              </a:r>
              <a:r>
                <a:rPr lang="de-DE" sz="2160" dirty="0">
                  <a:solidFill>
                    <a:prstClr val="black"/>
                  </a:solidFill>
                  <a:latin typeface="Calibri" panose="020F0502020204030204"/>
                </a:rPr>
                <a:t>password</a:t>
              </a:r>
              <a:endParaRPr lang="de-DE" sz="2160" dirty="0">
                <a:solidFill>
                  <a:prstClr val="black"/>
                </a:solidFill>
                <a:latin typeface="Calibri" panose="020F0502020204030204"/>
              </a:endParaRPr>
            </a:p>
          </p:txBody>
        </p:sp>
        <p:cxnSp>
          <p:nvCxnSpPr>
            <p:cNvPr id="10" name="Gerade Verbindung mit Pfeil 9">
              <a:extLst>
                <a:ext uri="{FF2B5EF4-FFF2-40B4-BE49-F238E27FC236}">
                  <a16:creationId xmlns:a16="http://schemas.microsoft.com/office/drawing/2014/main" id="{2BA25F34-6946-4737-9D4D-0C9AD2BA7CC7}"/>
                </a:ext>
              </a:extLst>
            </p:cNvPr>
            <p:cNvCxnSpPr/>
            <p:nvPr/>
          </p:nvCxnSpPr>
          <p:spPr>
            <a:xfrm>
              <a:off x="5461233" y="2785145"/>
              <a:ext cx="0" cy="165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FB221BD-E229-910C-6F81-5A54BC2F418B}"/>
                </a:ext>
              </a:extLst>
            </p:cNvPr>
            <p:cNvSpPr txBox="1"/>
            <p:nvPr/>
          </p:nvSpPr>
          <p:spPr>
            <a:xfrm>
              <a:off x="5478009" y="3240231"/>
              <a:ext cx="276836" cy="261611"/>
            </a:xfrm>
            <a:prstGeom prst="rect">
              <a:avLst/>
            </a:prstGeom>
            <a:noFill/>
          </p:spPr>
          <p:txBody>
            <a:bodyPr wrap="square" rtlCol="0">
              <a:spAutoFit/>
            </a:bodyPr>
            <a:lstStyle/>
            <a:p>
              <a:pPr algn="ctr" defTabSz="1097280"/>
              <a:r>
                <a:rPr lang="de-DE" sz="2160" dirty="0">
                  <a:solidFill>
                    <a:prstClr val="black"/>
                  </a:solidFill>
                  <a:latin typeface="Calibri" panose="020F0502020204030204"/>
                </a:rPr>
                <a:t>-</a:t>
              </a:r>
            </a:p>
          </p:txBody>
        </p:sp>
        <p:sp>
          <p:nvSpPr>
            <p:cNvPr id="12" name="Textfeld 11">
              <a:extLst>
                <a:ext uri="{FF2B5EF4-FFF2-40B4-BE49-F238E27FC236}">
                  <a16:creationId xmlns:a16="http://schemas.microsoft.com/office/drawing/2014/main" id="{A4DD589A-4627-C7A4-3100-530648EE0ACC}"/>
                </a:ext>
              </a:extLst>
            </p:cNvPr>
            <p:cNvSpPr txBox="1"/>
            <p:nvPr/>
          </p:nvSpPr>
          <p:spPr>
            <a:xfrm>
              <a:off x="6495877" y="3240231"/>
              <a:ext cx="2038525" cy="261611"/>
            </a:xfrm>
            <a:prstGeom prst="rect">
              <a:avLst/>
            </a:prstGeom>
            <a:noFill/>
          </p:spPr>
          <p:txBody>
            <a:bodyPr wrap="square" rtlCol="0">
              <a:spAutoFit/>
            </a:bodyPr>
            <a:lstStyle/>
            <a:p>
              <a:pPr algn="ctr" defTabSz="1097280"/>
              <a:r>
                <a:rPr lang="de-DE" sz="2160" dirty="0">
                  <a:solidFill>
                    <a:prstClr val="black"/>
                  </a:solidFill>
                  <a:latin typeface="Calibri" panose="020F0502020204030204"/>
                </a:rPr>
                <a:t>Obiettivo: </a:t>
              </a:r>
              <a:r>
                <a:rPr lang="de-DE" sz="2160" dirty="0" err="1">
                  <a:solidFill>
                    <a:prstClr val="black"/>
                  </a:solidFill>
                  <a:latin typeface="Calibri" panose="020F0502020204030204"/>
                </a:rPr>
                <a:t>produttività</a:t>
              </a:r>
              <a:endParaRPr lang="de-DE" sz="2160" dirty="0">
                <a:solidFill>
                  <a:prstClr val="black"/>
                </a:solidFill>
                <a:latin typeface="Calibri" panose="020F0502020204030204"/>
              </a:endParaRPr>
            </a:p>
          </p:txBody>
        </p:sp>
        <p:cxnSp>
          <p:nvCxnSpPr>
            <p:cNvPr id="14" name="Gerade Verbindung mit Pfeil 13">
              <a:extLst>
                <a:ext uri="{FF2B5EF4-FFF2-40B4-BE49-F238E27FC236}">
                  <a16:creationId xmlns:a16="http://schemas.microsoft.com/office/drawing/2014/main" id="{8D4F4044-9894-C6D3-5F41-2FE8393EBC1F}"/>
                </a:ext>
              </a:extLst>
            </p:cNvPr>
            <p:cNvCxnSpPr/>
            <p:nvPr/>
          </p:nvCxnSpPr>
          <p:spPr>
            <a:xfrm flipH="1">
              <a:off x="5863905" y="3424897"/>
              <a:ext cx="461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Diagramm 12">
            <a:extLst>
              <a:ext uri="{FF2B5EF4-FFF2-40B4-BE49-F238E27FC236}">
                <a16:creationId xmlns:a16="http://schemas.microsoft.com/office/drawing/2014/main" id="{2C4D840C-BC32-C9D6-0941-06B454FA37F2}"/>
              </a:ext>
            </a:extLst>
          </p:cNvPr>
          <p:cNvGraphicFramePr/>
          <p:nvPr/>
        </p:nvGraphicFramePr>
        <p:xfrm>
          <a:off x="4011631" y="5567167"/>
          <a:ext cx="6246299" cy="1694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Grafik 15" descr="Kontrollkästchen aktiviert mit einfarbiger Füllung">
            <a:extLst>
              <a:ext uri="{FF2B5EF4-FFF2-40B4-BE49-F238E27FC236}">
                <a16:creationId xmlns:a16="http://schemas.microsoft.com/office/drawing/2014/main" id="{E76A1DD7-63DE-DCC5-A8AC-F0D62CCC15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7444" y="6598380"/>
            <a:ext cx="1097280" cy="1097280"/>
          </a:xfrm>
          <a:prstGeom prst="rect">
            <a:avLst/>
          </a:prstGeom>
        </p:spPr>
      </p:pic>
      <p:pic>
        <p:nvPicPr>
          <p:cNvPr id="18" name="Grafik 17" descr="Kontrollkästchen angekreuzt mit einfarbiger Füllung">
            <a:extLst>
              <a:ext uri="{FF2B5EF4-FFF2-40B4-BE49-F238E27FC236}">
                <a16:creationId xmlns:a16="http://schemas.microsoft.com/office/drawing/2014/main" id="{99E422B1-C549-408A-AE06-71335E01B5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0221" y="6598380"/>
            <a:ext cx="1097280" cy="1097280"/>
          </a:xfrm>
          <a:prstGeom prst="rect">
            <a:avLst/>
          </a:prstGeom>
        </p:spPr>
      </p:pic>
      <p:pic>
        <p:nvPicPr>
          <p:cNvPr id="19" name="Grafik 18" descr="Kontrollkästchen angekreuzt mit einfarbiger Füllung">
            <a:extLst>
              <a:ext uri="{FF2B5EF4-FFF2-40B4-BE49-F238E27FC236}">
                <a16:creationId xmlns:a16="http://schemas.microsoft.com/office/drawing/2014/main" id="{04338802-8A83-BC72-054E-B22AC1C2DC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78144" y="6598380"/>
            <a:ext cx="1097280" cy="1097280"/>
          </a:xfrm>
          <a:prstGeom prst="rect">
            <a:avLst/>
          </a:prstGeom>
        </p:spPr>
      </p:pic>
      <p:pic>
        <p:nvPicPr>
          <p:cNvPr id="20" name="Grafik 19" descr="Kontrollkästchen angekreuzt mit einfarbiger Füllung">
            <a:extLst>
              <a:ext uri="{FF2B5EF4-FFF2-40B4-BE49-F238E27FC236}">
                <a16:creationId xmlns:a16="http://schemas.microsoft.com/office/drawing/2014/main" id="{91D16ED2-5740-0046-85EA-3D0E4031A5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4251" y="6598379"/>
            <a:ext cx="1097280" cy="1097280"/>
          </a:xfrm>
          <a:prstGeom prst="rect">
            <a:avLst/>
          </a:prstGeom>
        </p:spPr>
      </p:pic>
    </p:spTree>
    <p:extLst>
      <p:ext uri="{BB962C8B-B14F-4D97-AF65-F5344CB8AC3E}">
        <p14:creationId xmlns:p14="http://schemas.microsoft.com/office/powerpoint/2010/main" val="3817099408"/>
      </p:ext>
    </p:extLst>
  </p:cSld>
  <p:clrMapOvr>
    <a:masterClrMapping/>
  </p:clrMapOvr>
</p:sld>
</file>

<file path=ppt/slides/slide9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B05AAD-41D9-4DC0-BA7B-F02C5BC2BA49}"/>
              </a:ext>
            </a:extLst>
          </p:cNvPr>
          <p:cNvSpPr>
            <a:spLocks noGrp="1"/>
          </p:cNvSpPr>
          <p:nvPr>
            <p:ph type="title"/>
          </p:nvPr>
        </p:nvSpPr>
        <p:spPr>
          <a:xfrm>
            <a:off x="2568981" y="554158"/>
            <a:ext cx="9856734" cy="674491"/>
          </a:xfrm>
        </p:spPr>
        <p:txBody>
          <a:bodyPr>
            <a:normAutofit/>
          </a:bodyPr>
          <a:lstStyle/>
          <a:p>
            <a:pPr algn="ctr"/>
            <a:r>
              <a:rPr lang="de-DE" sz="2880" dirty="0" err="1"/>
              <a:t>Recenti </a:t>
            </a:r>
            <a:r>
              <a:rPr lang="de-DE" sz="2880" dirty="0" err="1"/>
              <a:t>sviluppi </a:t>
            </a:r>
            <a:r>
              <a:rPr lang="de-DE" sz="2880" dirty="0" err="1"/>
              <a:t>verso </a:t>
            </a:r>
            <a:r>
              <a:rPr lang="de-DE" sz="2880" dirty="0"/>
              <a:t>un </a:t>
            </a:r>
            <a:r>
              <a:rPr lang="de-DE" sz="2880" dirty="0" err="1"/>
              <a:t>approccio </a:t>
            </a:r>
            <a:r>
              <a:rPr lang="de-DE" sz="2880" dirty="0" err="1"/>
              <a:t>personalizzato</a:t>
            </a:r>
            <a:endParaRPr lang="de-DE" sz="2880" dirty="0"/>
          </a:p>
        </p:txBody>
      </p:sp>
      <p:pic>
        <p:nvPicPr>
          <p:cNvPr id="5" name="Inhaltsplatzhalter 4">
            <a:extLst>
              <a:ext uri="{FF2B5EF4-FFF2-40B4-BE49-F238E27FC236}">
                <a16:creationId xmlns:a16="http://schemas.microsoft.com/office/drawing/2014/main" id="{AF3993C0-874C-403B-9923-32AD894C0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024" y="1975099"/>
            <a:ext cx="6527509" cy="5363098"/>
          </a:xfrm>
        </p:spPr>
      </p:pic>
    </p:spTree>
    <p:extLst>
      <p:ext uri="{BB962C8B-B14F-4D97-AF65-F5344CB8AC3E}">
        <p14:creationId xmlns:p14="http://schemas.microsoft.com/office/powerpoint/2010/main" val="3573542529"/>
      </p:ext>
    </p:extLst>
  </p:cSld>
  <p:clrMapOvr>
    <a:masterClrMapping/>
  </p:clrMapOvr>
</p:sld>
</file>

<file path=ppt/slides/slide9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n-US" dirty="0"/>
              <a:t>Teoria del </a:t>
            </a:r>
            <a:r>
              <a:rPr lang="en-US" dirty="0" err="1"/>
              <a:t>comportamento</a:t>
            </a:r>
            <a:r>
              <a:rPr lang="en-US" dirty="0"/>
              <a:t> pianificato </a:t>
            </a:r>
            <a:r>
              <a:rPr lang="en-US" dirty="0"/>
              <a:t>(Ajzen, 1991)</a:t>
            </a:r>
          </a:p>
        </p:txBody>
      </p:sp>
      <p:sp>
        <p:nvSpPr>
          <p:cNvPr id="4" name="Oval 3">
            <a:extLst>
              <a:ext uri="{FF2B5EF4-FFF2-40B4-BE49-F238E27FC236}">
                <a16:creationId xmlns:a16="http://schemas.microsoft.com/office/drawing/2014/main" id="{600568F9-5113-D047-8A65-09304200B850}"/>
              </a:ext>
            </a:extLst>
          </p:cNvPr>
          <p:cNvSpPr/>
          <p:nvPr/>
        </p:nvSpPr>
        <p:spPr>
          <a:xfrm>
            <a:off x="6248586"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6898127" y="4356299"/>
            <a:ext cx="1218539"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Intenzione</a:t>
            </a:r>
          </a:p>
        </p:txBody>
      </p:sp>
      <p:sp>
        <p:nvSpPr>
          <p:cNvPr id="6" name="Oval 5">
            <a:extLst>
              <a:ext uri="{FF2B5EF4-FFF2-40B4-BE49-F238E27FC236}">
                <a16:creationId xmlns:a16="http://schemas.microsoft.com/office/drawing/2014/main" id="{E9A132D9-4DB3-C740-A67F-1CC3DAC43451}"/>
              </a:ext>
            </a:extLst>
          </p:cNvPr>
          <p:cNvSpPr/>
          <p:nvPr/>
        </p:nvSpPr>
        <p:spPr>
          <a:xfrm>
            <a:off x="9453104"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7" name="TextBox 6">
            <a:extLst>
              <a:ext uri="{FF2B5EF4-FFF2-40B4-BE49-F238E27FC236}">
                <a16:creationId xmlns:a16="http://schemas.microsoft.com/office/drawing/2014/main" id="{DF07A3EE-73B9-B544-A899-B579B8E7FA7F}"/>
              </a:ext>
            </a:extLst>
          </p:cNvPr>
          <p:cNvSpPr txBox="1"/>
          <p:nvPr/>
        </p:nvSpPr>
        <p:spPr>
          <a:xfrm>
            <a:off x="10049550" y="4356299"/>
            <a:ext cx="1324593" cy="424732"/>
          </a:xfrm>
          <a:prstGeom prst="rect">
            <a:avLst/>
          </a:prstGeom>
          <a:noFill/>
        </p:spPr>
        <p:txBody>
          <a:bodyPr wrap="none" rtlCol="0">
            <a:spAutoFit/>
          </a:bodyPr>
          <a:lstStyle/>
          <a:p>
            <a:pPr defTabSz="1097252">
              <a:defRPr/>
            </a:pPr>
            <a:r>
              <a:rPr lang="en-US" sz="2160" dirty="0" err="1">
                <a:solidFill>
                  <a:prstClr val="black"/>
                </a:solidFill>
                <a:latin typeface="Calibri" panose="020F0502020204030204"/>
              </a:rPr>
              <a:t>Comportamento</a:t>
            </a:r>
            <a:endParaRPr lang="en-US" sz="2160" dirty="0">
              <a:solidFill>
                <a:prstClr val="black"/>
              </a:solidFill>
              <a:latin typeface="Calibri" panose="020F0502020204030204"/>
            </a:endParaRPr>
          </a:p>
        </p:txBody>
      </p:sp>
      <p:sp>
        <p:nvSpPr>
          <p:cNvPr id="8" name="Oval 7">
            <a:extLst>
              <a:ext uri="{FF2B5EF4-FFF2-40B4-BE49-F238E27FC236}">
                <a16:creationId xmlns:a16="http://schemas.microsoft.com/office/drawing/2014/main" id="{63569479-953C-3642-9084-95B03E3CF1E9}"/>
              </a:ext>
            </a:extLst>
          </p:cNvPr>
          <p:cNvSpPr/>
          <p:nvPr/>
        </p:nvSpPr>
        <p:spPr>
          <a:xfrm>
            <a:off x="3044068"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3278877" y="4356299"/>
            <a:ext cx="2046266"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Norma soggettiva</a:t>
            </a:r>
          </a:p>
        </p:txBody>
      </p:sp>
      <p:sp>
        <p:nvSpPr>
          <p:cNvPr id="10" name="Oval 9">
            <a:extLst>
              <a:ext uri="{FF2B5EF4-FFF2-40B4-BE49-F238E27FC236}">
                <a16:creationId xmlns:a16="http://schemas.microsoft.com/office/drawing/2014/main" id="{D711F384-A229-1749-A070-5D2129A64D68}"/>
              </a:ext>
            </a:extLst>
          </p:cNvPr>
          <p:cNvSpPr/>
          <p:nvPr/>
        </p:nvSpPr>
        <p:spPr>
          <a:xfrm>
            <a:off x="3044068" y="1905493"/>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3750428" y="2456706"/>
            <a:ext cx="1106650"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Atteggiamento</a:t>
            </a:r>
          </a:p>
        </p:txBody>
      </p:sp>
      <p:sp>
        <p:nvSpPr>
          <p:cNvPr id="12" name="Oval 11">
            <a:extLst>
              <a:ext uri="{FF2B5EF4-FFF2-40B4-BE49-F238E27FC236}">
                <a16:creationId xmlns:a16="http://schemas.microsoft.com/office/drawing/2014/main" id="{D9797E29-671D-F64F-ACBE-6131F1AC0D0B}"/>
              </a:ext>
            </a:extLst>
          </p:cNvPr>
          <p:cNvSpPr/>
          <p:nvPr/>
        </p:nvSpPr>
        <p:spPr>
          <a:xfrm>
            <a:off x="3044068" y="570468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3169940" y="6018905"/>
            <a:ext cx="2409890" cy="757130"/>
          </a:xfrm>
          <a:prstGeom prst="rect">
            <a:avLst/>
          </a:prstGeom>
          <a:noFill/>
        </p:spPr>
        <p:txBody>
          <a:bodyPr wrap="none" rtlCol="0">
            <a:spAutoFit/>
          </a:bodyPr>
          <a:lstStyle/>
          <a:p>
            <a:pPr algn="ctr" defTabSz="1097252">
              <a:defRPr/>
            </a:pPr>
            <a:r>
              <a:rPr lang="en-US" sz="2160" dirty="0">
                <a:solidFill>
                  <a:prstClr val="black"/>
                </a:solidFill>
                <a:latin typeface="Calibri" panose="020F0502020204030204"/>
              </a:rPr>
              <a:t>Percepita </a:t>
            </a:r>
          </a:p>
          <a:p>
            <a:pPr algn="ctr" defTabSz="1097252">
              <a:defRPr/>
            </a:pPr>
            <a:r>
              <a:rPr lang="en-US" sz="2160" dirty="0">
                <a:solidFill>
                  <a:prstClr val="black"/>
                </a:solidFill>
                <a:latin typeface="Calibri" panose="020F0502020204030204"/>
              </a:rPr>
              <a:t>Controllo </a:t>
            </a:r>
            <a:r>
              <a:rPr lang="en-GB" sz="2160" dirty="0">
                <a:solidFill>
                  <a:prstClr val="black"/>
                </a:solidFill>
                <a:latin typeface="Calibri" panose="020F0502020204030204"/>
              </a:rPr>
              <a:t>comportamentale</a:t>
            </a: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5598489" y="2678309"/>
            <a:ext cx="1024184" cy="13531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DFFE051-187F-D14C-981D-87C19B68FFEF}"/>
              </a:ext>
            </a:extLst>
          </p:cNvPr>
          <p:cNvCxnSpPr>
            <a:cxnSpLocks/>
            <a:stCxn id="4" idx="6"/>
            <a:endCxn id="6" idx="2"/>
          </p:cNvCxnSpPr>
          <p:nvPr/>
        </p:nvCxnSpPr>
        <p:spPr>
          <a:xfrm>
            <a:off x="8803007" y="4577900"/>
            <a:ext cx="65009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5598488" y="4577900"/>
            <a:ext cx="65009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5598489" y="5124362"/>
            <a:ext cx="1024184" cy="13531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EB6BD75-376C-B84F-8F19-5A594F62BD06}"/>
              </a:ext>
            </a:extLst>
          </p:cNvPr>
          <p:cNvCxnSpPr>
            <a:cxnSpLocks/>
            <a:endCxn id="6" idx="3"/>
          </p:cNvCxnSpPr>
          <p:nvPr/>
        </p:nvCxnSpPr>
        <p:spPr>
          <a:xfrm flipV="1">
            <a:off x="5598488" y="5124363"/>
            <a:ext cx="4228705" cy="144162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4321277" y="3451120"/>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4321277" y="5350716"/>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6" name="Curved Connector 35">
            <a:extLst>
              <a:ext uri="{FF2B5EF4-FFF2-40B4-BE49-F238E27FC236}">
                <a16:creationId xmlns:a16="http://schemas.microsoft.com/office/drawing/2014/main" id="{B63139FC-B74D-9C45-937A-53C5343C242C}"/>
              </a:ext>
            </a:extLst>
          </p:cNvPr>
          <p:cNvCxnSpPr>
            <a:cxnSpLocks/>
            <a:stCxn id="10" idx="2"/>
            <a:endCxn id="12" idx="2"/>
          </p:cNvCxnSpPr>
          <p:nvPr/>
        </p:nvCxnSpPr>
        <p:spPr>
          <a:xfrm rot="10800000" flipV="1">
            <a:off x="3044068" y="2678307"/>
            <a:ext cx="15240" cy="3799189"/>
          </a:xfrm>
          <a:prstGeom prst="curvedConnector3">
            <a:avLst>
              <a:gd name="adj1" fmla="val 5245157"/>
            </a:avLst>
          </a:prstGeom>
          <a:ln w="190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2736458"/>
      </p:ext>
    </p:extLst>
  </p:cSld>
  <p:clrMapOvr>
    <a:masterClrMapping/>
  </p:clrMapOvr>
</p:sld>
</file>

<file path=ppt/slides/slide9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n-US" dirty="0"/>
              <a:t>Modello COM-B (Michie et al. 2011)</a:t>
            </a:r>
          </a:p>
        </p:txBody>
      </p:sp>
      <p:sp>
        <p:nvSpPr>
          <p:cNvPr id="4" name="Oval 3">
            <a:extLst>
              <a:ext uri="{FF2B5EF4-FFF2-40B4-BE49-F238E27FC236}">
                <a16:creationId xmlns:a16="http://schemas.microsoft.com/office/drawing/2014/main" id="{600568F9-5113-D047-8A65-09304200B850}"/>
              </a:ext>
            </a:extLst>
          </p:cNvPr>
          <p:cNvSpPr/>
          <p:nvPr/>
        </p:nvSpPr>
        <p:spPr>
          <a:xfrm>
            <a:off x="7861456" y="3738986"/>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8510996" y="4290198"/>
            <a:ext cx="1324593" cy="424732"/>
          </a:xfrm>
          <a:prstGeom prst="rect">
            <a:avLst/>
          </a:prstGeom>
          <a:noFill/>
        </p:spPr>
        <p:txBody>
          <a:bodyPr wrap="none" rtlCol="0">
            <a:spAutoFit/>
          </a:bodyPr>
          <a:lstStyle/>
          <a:p>
            <a:pPr defTabSz="1097252">
              <a:defRPr/>
            </a:pPr>
            <a:r>
              <a:rPr lang="en-GB" sz="2160" dirty="0">
                <a:solidFill>
                  <a:prstClr val="black"/>
                </a:solidFill>
                <a:latin typeface="Calibri" panose="020F0502020204030204"/>
              </a:rPr>
              <a:t>Comportamento</a:t>
            </a:r>
          </a:p>
        </p:txBody>
      </p:sp>
      <p:sp>
        <p:nvSpPr>
          <p:cNvPr id="8" name="Oval 7">
            <a:extLst>
              <a:ext uri="{FF2B5EF4-FFF2-40B4-BE49-F238E27FC236}">
                <a16:creationId xmlns:a16="http://schemas.microsoft.com/office/drawing/2014/main" id="{63569479-953C-3642-9084-95B03E3CF1E9}"/>
              </a:ext>
            </a:extLst>
          </p:cNvPr>
          <p:cNvSpPr/>
          <p:nvPr/>
        </p:nvSpPr>
        <p:spPr>
          <a:xfrm>
            <a:off x="4656937" y="3738986"/>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5142233" y="4290198"/>
            <a:ext cx="1425198"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Motivazione</a:t>
            </a:r>
          </a:p>
        </p:txBody>
      </p:sp>
      <p:sp>
        <p:nvSpPr>
          <p:cNvPr id="10" name="Oval 9">
            <a:extLst>
              <a:ext uri="{FF2B5EF4-FFF2-40B4-BE49-F238E27FC236}">
                <a16:creationId xmlns:a16="http://schemas.microsoft.com/office/drawing/2014/main" id="{D711F384-A229-1749-A070-5D2129A64D68}"/>
              </a:ext>
            </a:extLst>
          </p:cNvPr>
          <p:cNvSpPr/>
          <p:nvPr/>
        </p:nvSpPr>
        <p:spPr>
          <a:xfrm>
            <a:off x="4656937" y="183939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5363298" y="2390605"/>
            <a:ext cx="1300356" cy="424732"/>
          </a:xfrm>
          <a:prstGeom prst="rect">
            <a:avLst/>
          </a:prstGeom>
          <a:noFill/>
        </p:spPr>
        <p:txBody>
          <a:bodyPr wrap="none" rtlCol="0">
            <a:spAutoFit/>
          </a:bodyPr>
          <a:lstStyle/>
          <a:p>
            <a:pPr defTabSz="1097252">
              <a:defRPr/>
            </a:pPr>
            <a:r>
              <a:rPr lang="en-US" sz="2160" dirty="0">
                <a:solidFill>
                  <a:prstClr val="black"/>
                </a:solidFill>
                <a:latin typeface="Calibri" panose="020F0502020204030204"/>
              </a:rPr>
              <a:t>Capacità</a:t>
            </a:r>
          </a:p>
        </p:txBody>
      </p:sp>
      <p:sp>
        <p:nvSpPr>
          <p:cNvPr id="12" name="Oval 11">
            <a:extLst>
              <a:ext uri="{FF2B5EF4-FFF2-40B4-BE49-F238E27FC236}">
                <a16:creationId xmlns:a16="http://schemas.microsoft.com/office/drawing/2014/main" id="{D9797E29-671D-F64F-ACBE-6131F1AC0D0B}"/>
              </a:ext>
            </a:extLst>
          </p:cNvPr>
          <p:cNvSpPr/>
          <p:nvPr/>
        </p:nvSpPr>
        <p:spPr>
          <a:xfrm>
            <a:off x="4656937" y="5638581"/>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5112301" y="6189793"/>
            <a:ext cx="1568057" cy="424732"/>
          </a:xfrm>
          <a:prstGeom prst="rect">
            <a:avLst/>
          </a:prstGeom>
          <a:noFill/>
        </p:spPr>
        <p:txBody>
          <a:bodyPr wrap="none" rtlCol="0">
            <a:spAutoFit/>
          </a:bodyPr>
          <a:lstStyle/>
          <a:p>
            <a:pPr algn="ctr" defTabSz="1097252">
              <a:defRPr/>
            </a:pPr>
            <a:r>
              <a:rPr lang="en-GB" sz="2160" dirty="0">
                <a:solidFill>
                  <a:prstClr val="black"/>
                </a:solidFill>
                <a:latin typeface="Calibri" panose="020F0502020204030204"/>
              </a:rPr>
              <a:t>Opportunità</a:t>
            </a:r>
            <a:endParaRPr lang="en-US" sz="2160" dirty="0">
              <a:solidFill>
                <a:prstClr val="black"/>
              </a:solidFill>
              <a:latin typeface="Calibri" panose="020F0502020204030204"/>
            </a:endParaRP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7211360" y="2612209"/>
            <a:ext cx="1024184" cy="1353131"/>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7211358" y="4511800"/>
            <a:ext cx="650098" cy="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7211360" y="5058261"/>
            <a:ext cx="1024184" cy="1353133"/>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5934148" y="3385020"/>
            <a:ext cx="0" cy="353965"/>
          </a:xfrm>
          <a:prstGeom prst="straightConnector1">
            <a:avLst/>
          </a:prstGeom>
          <a:ln w="19050">
            <a:headEnd type="non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5934148" y="5284615"/>
            <a:ext cx="0" cy="353965"/>
          </a:xfrm>
          <a:prstGeom prst="straightConnector1">
            <a:avLst/>
          </a:prstGeom>
          <a:ln w="19050">
            <a:headEnd type="triangle"/>
            <a:tailEnd type="non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A2B70DC5-64E7-1547-BDB9-C283A5246A9D}"/>
              </a:ext>
            </a:extLst>
          </p:cNvPr>
          <p:cNvSpPr txBox="1"/>
          <p:nvPr/>
        </p:nvSpPr>
        <p:spPr>
          <a:xfrm>
            <a:off x="612147" y="7403651"/>
            <a:ext cx="13848520" cy="757130"/>
          </a:xfrm>
          <a:prstGeom prst="rect">
            <a:avLst/>
          </a:prstGeom>
          <a:noFill/>
        </p:spPr>
        <p:txBody>
          <a:bodyPr wrap="square" rtlCol="0">
            <a:spAutoFit/>
          </a:bodyPr>
          <a:lstStyle/>
          <a:p>
            <a:pPr defTabSz="1097252">
              <a:defRPr/>
            </a:pPr>
            <a:r>
              <a:rPr lang="en-GB" sz="2160" dirty="0">
                <a:solidFill>
                  <a:prstClr val="black"/>
                </a:solidFill>
                <a:latin typeface="Calibri" panose="020F0502020204030204"/>
              </a:rPr>
              <a:t>Michie, S., van </a:t>
            </a:r>
            <a:r>
              <a:rPr lang="en-GB" sz="2160" dirty="0" err="1">
                <a:solidFill>
                  <a:prstClr val="black"/>
                </a:solidFill>
                <a:latin typeface="Calibri" panose="020F0502020204030204"/>
              </a:rPr>
              <a:t>Stralen</a:t>
            </a:r>
            <a:r>
              <a:rPr lang="en-GB" sz="2160" dirty="0">
                <a:solidFill>
                  <a:prstClr val="black"/>
                </a:solidFill>
                <a:latin typeface="Calibri" panose="020F0502020204030204"/>
              </a:rPr>
              <a:t>, M. M., &amp; West, R. (2011). La ruota del cambiamento comportamentale: un nuovo metodo per caratterizzare e progettare interventi di cambiamento comportamentale. </a:t>
            </a:r>
            <a:r>
              <a:rPr lang="en-GB" sz="2160" i="1" dirty="0">
                <a:solidFill>
                  <a:prstClr val="black"/>
                </a:solidFill>
                <a:latin typeface="Calibri" panose="020F0502020204030204"/>
              </a:rPr>
              <a:t>Scienza dell'implementazione</a:t>
            </a:r>
            <a:r>
              <a:rPr lang="en-GB" sz="2160" dirty="0">
                <a:solidFill>
                  <a:prstClr val="black"/>
                </a:solidFill>
                <a:latin typeface="Calibri" panose="020F0502020204030204"/>
              </a:rPr>
              <a:t>.</a:t>
            </a:r>
            <a:r>
              <a:rPr lang="en-GB" sz="2160" dirty="0">
                <a:solidFill>
                  <a:prstClr val="black"/>
                </a:solidFill>
                <a:latin typeface="Calibri" panose="020F0502020204030204"/>
              </a:rPr>
              <a:t> https://doi.org/10.1186/1748-5908-6-42</a:t>
            </a:r>
          </a:p>
        </p:txBody>
      </p:sp>
    </p:spTree>
    <p:extLst>
      <p:ext uri="{BB962C8B-B14F-4D97-AF65-F5344CB8AC3E}">
        <p14:creationId xmlns:p14="http://schemas.microsoft.com/office/powerpoint/2010/main" val="2700461644"/>
      </p:ext>
    </p:extLst>
  </p:cSld>
  <p:clrMapOvr>
    <a:masterClrMapping/>
  </p:clrMapOvr>
</p:sld>
</file>

<file path=ppt/slides/slide9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Teoria della motivazione alla protezione</a:t>
            </a:r>
          </a:p>
        </p:txBody>
      </p:sp>
      <p:sp>
        <p:nvSpPr>
          <p:cNvPr id="5" name="Content Placeholder 2"/>
          <p:cNvSpPr>
            <a:spLocks noGrp="1"/>
          </p:cNvSpPr>
          <p:nvPr>
            <p:ph idx="1"/>
          </p:nvPr>
        </p:nvSpPr>
        <p:spPr>
          <a:xfrm>
            <a:off x="2303443" y="6879909"/>
            <a:ext cx="9875520" cy="1162765"/>
          </a:xfrm>
        </p:spPr>
        <p:txBody>
          <a:bodyPr>
            <a:normAutofit/>
          </a:bodyPr>
          <a:lstStyle/>
          <a:p>
            <a:pPr marL="0" indent="0">
              <a:buNone/>
            </a:pPr>
            <a:r>
              <a:rPr lang="en-US" sz="2160" dirty="0"/>
              <a:t>Rogers, R. W. (1975). Una teoria della motivazione alla protezione relativa agli appelli alla paura e al cambiamento di atteggiamento. </a:t>
            </a:r>
            <a:r>
              <a:rPr lang="en-US" sz="2160" i="1" dirty="0"/>
              <a:t>Journal of Psychology.</a:t>
            </a:r>
            <a:r>
              <a:rPr lang="en-US" sz="2160" dirty="0"/>
              <a:t> 91: 93–114. </a:t>
            </a:r>
            <a:r>
              <a:rPr lang="en-US" sz="2160" dirty="0">
                <a:hlinkClick r:id="rId2" tooltip="Digital object identifier"/>
              </a:rPr>
              <a:t>doi</a:t>
            </a:r>
            <a:r>
              <a:rPr lang="en-US" sz="2160" dirty="0"/>
              <a:t>:</a:t>
            </a:r>
            <a:r>
              <a:rPr lang="en-US" sz="2160" dirty="0">
                <a:hlinkClick r:id="rId3"/>
              </a:rPr>
              <a:t>10.1080/00223980.1975.9915803</a:t>
            </a:r>
            <a:r>
              <a:rPr lang="en-US" sz="2160" dirty="0"/>
              <a:t>. </a:t>
            </a:r>
            <a:endParaRPr lang="en-GB" sz="2160" dirty="0"/>
          </a:p>
        </p:txBody>
      </p:sp>
      <p:pic>
        <p:nvPicPr>
          <p:cNvPr id="4098" name="Picture 2" descr="Afbeeldingsresultaat voor protection motivation theor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0541" y="2645838"/>
            <a:ext cx="9144000" cy="243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260717"/>
      </p:ext>
    </p:extLst>
  </p:cSld>
  <p:clrMapOvr>
    <a:masterClrMapping/>
  </p:clrMapOvr>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981200" y="7193281"/>
            <a:ext cx="10668000" cy="369332"/>
          </a:xfrm>
          <a:prstGeom prst="rect">
            <a:avLst/>
          </a:prstGeom>
          <a:noFill/>
          <a:ln w="9525">
            <a:noFill/>
            <a:miter lim="800000"/>
            <a:headEnd/>
            <a:tailEnd/>
          </a:ln>
        </p:spPr>
        <p:txBody>
          <a:bodyPr lIns="0" tIns="0" rIns="0" bIns="0">
            <a:spAutoFit/>
          </a:bodyPr>
          <a:lstStyle/>
          <a:p>
            <a:pPr defTabSz="1097280">
              <a:defRPr/>
            </a:pPr>
            <a:r>
              <a:rPr lang="en-US" sz="1200" b="1">
                <a:solidFill>
                  <a:srgbClr val="000000"/>
                </a:solidFill>
                <a:latin typeface="Georgia" pitchFamily="18" charset="0"/>
              </a:rPr>
              <a:t>Ryan, R. M., &amp; Deci, E. L. (2000). Teoria dell'autodeterminazione e facilitazione della motivazione intrinseca, dello sviluppo sociale e del benessere. </a:t>
            </a:r>
            <a:r>
              <a:rPr lang="en-US" sz="1200" b="1" i="1">
                <a:solidFill>
                  <a:srgbClr val="000000"/>
                </a:solidFill>
                <a:latin typeface="Georgia" pitchFamily="18" charset="0"/>
              </a:rPr>
              <a:t>American Psychologist, 55</a:t>
            </a:r>
            <a:r>
              <a:rPr lang="en-US" sz="1200" b="1">
                <a:solidFill>
                  <a:srgbClr val="000000"/>
                </a:solidFill>
                <a:latin typeface="Georgia" pitchFamily="18" charset="0"/>
              </a:rPr>
              <a:t>(1), 68-78. doi:10.1037/0003-066X.55.1.68</a:t>
            </a:r>
          </a:p>
        </p:txBody>
      </p:sp>
      <p:pic>
        <p:nvPicPr>
          <p:cNvPr id="17411" name="Picture 4" descr="http://generallythinking.com/articles/wp-content/uploads/2009/04/sdt-cont.gif"/>
          <p:cNvPicPr>
            <a:picLocks noChangeAspect="1" noChangeArrowheads="1"/>
          </p:cNvPicPr>
          <p:nvPr/>
        </p:nvPicPr>
        <p:blipFill>
          <a:blip r:embed="rId2" cstate="print"/>
          <a:srcRect/>
          <a:stretch>
            <a:fillRect/>
          </a:stretch>
        </p:blipFill>
        <p:spPr bwMode="auto">
          <a:xfrm>
            <a:off x="538663" y="2244676"/>
            <a:ext cx="8242901" cy="4429128"/>
          </a:xfrm>
          <a:prstGeom prst="rect">
            <a:avLst/>
          </a:prstGeom>
          <a:noFill/>
          <a:ln w="9525">
            <a:noFill/>
            <a:miter lim="800000"/>
            <a:headEnd/>
            <a:tailEnd/>
          </a:ln>
        </p:spPr>
      </p:pic>
      <p:sp>
        <p:nvSpPr>
          <p:cNvPr id="4" name="Bildeforklaring formet som Pil opp 3"/>
          <p:cNvSpPr/>
          <p:nvPr/>
        </p:nvSpPr>
        <p:spPr>
          <a:xfrm>
            <a:off x="2963160" y="5394090"/>
            <a:ext cx="3888701" cy="2559427"/>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a:defRPr/>
            </a:pPr>
            <a:r>
              <a:rPr lang="nb-NO" sz="2160" b="1" dirty="0" err="1">
                <a:solidFill>
                  <a:prstClr val="black"/>
                </a:solidFill>
                <a:latin typeface="Calibri" panose="020F0502020204030204"/>
              </a:rPr>
              <a:t>Teoria </a:t>
            </a:r>
            <a:r>
              <a:rPr lang="nb-NO" sz="2160" b="1" dirty="0" err="1">
                <a:solidFill>
                  <a:prstClr val="black"/>
                </a:solidFill>
                <a:latin typeface="Calibri" panose="020F0502020204030204"/>
              </a:rPr>
              <a:t>della valutazione </a:t>
            </a:r>
            <a:r>
              <a:rPr lang="nb-NO" sz="2160" b="1" dirty="0" err="1">
                <a:solidFill>
                  <a:prstClr val="black"/>
                </a:solidFill>
                <a:latin typeface="Calibri" panose="020F0502020204030204"/>
              </a:rPr>
              <a:t>cognitiva</a:t>
            </a:r>
            <a:endParaRPr lang="nb-NO" sz="2160" b="1" dirty="0">
              <a:solidFill>
                <a:prstClr val="black"/>
              </a:solidFill>
              <a:latin typeface="Calibri" panose="020F0502020204030204"/>
            </a:endParaRPr>
          </a:p>
          <a:p>
            <a:pPr algn="ctr" defTabSz="1097280">
              <a:defRPr/>
            </a:pPr>
            <a:r>
              <a:rPr lang="nb-NO" sz="2160" b="1" dirty="0" err="1">
                <a:solidFill>
                  <a:prstClr val="black"/>
                </a:solidFill>
                <a:latin typeface="Calibri" panose="020F0502020204030204"/>
              </a:rPr>
              <a:t>Strumentale/Controllante</a:t>
            </a:r>
            <a:endParaRPr lang="nb-NO" sz="2160" b="1" dirty="0">
              <a:solidFill>
                <a:prstClr val="black"/>
              </a:solidFill>
              <a:latin typeface="Calibri" panose="020F0502020204030204"/>
            </a:endParaRPr>
          </a:p>
        </p:txBody>
      </p:sp>
      <p:pic>
        <p:nvPicPr>
          <p:cNvPr id="2" name="Picture 2" descr="Self Determination Theory and How It Explains Motivation">
            <a:extLst>
              <a:ext uri="{FF2B5EF4-FFF2-40B4-BE49-F238E27FC236}">
                <a16:creationId xmlns:a16="http://schemas.microsoft.com/office/drawing/2014/main" id="{DDA31A4D-1ED0-F8D1-C3DB-DD6F5181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65" y="356026"/>
            <a:ext cx="5502536" cy="375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title"/>
          </p:nvPr>
        </p:nvSpPr>
        <p:spPr>
          <a:xfrm>
            <a:off x="445312" y="484372"/>
            <a:ext cx="4125773" cy="1486814"/>
          </a:xfrm>
          <a:prstGeom prst="rect">
            <a:avLst/>
          </a:prstGeom>
        </p:spPr>
        <p:txBody>
          <a:bodyPr spcFirstLastPara="1" vert="horz" wrap="square" lIns="146304" tIns="73152" rIns="146304" bIns="73152" rtlCol="0" anchor="ctr" anchorCtr="0">
            <a:normAutofit/>
          </a:bodyPr>
          <a:lstStyle/>
          <a:p>
            <a:pPr defTabSz="1463004">
              <a:spcBef>
                <a:spcPct val="0"/>
              </a:spcBef>
            </a:pPr>
            <a:r>
              <a:rPr lang="en-US" sz="3360" dirty="0"/>
              <a:t>Formazione </a:t>
            </a:r>
            <a:r>
              <a:rPr lang="en-US" sz="3360" dirty="0" err="1"/>
              <a:t>sui comportamenti</a:t>
            </a:r>
            <a:r>
              <a:rPr lang="en-US" sz="3360" dirty="0"/>
              <a:t> sicuri nel cyberspazio</a:t>
            </a:r>
            <a:endParaRPr lang="en-US" sz="3360" dirty="0"/>
          </a:p>
        </p:txBody>
      </p:sp>
      <p:sp>
        <p:nvSpPr>
          <p:cNvPr id="449" name="Google Shape;449;p39"/>
          <p:cNvSpPr txBox="1">
            <a:spLocks noGrp="1"/>
          </p:cNvSpPr>
          <p:nvPr>
            <p:ph type="body" idx="1"/>
          </p:nvPr>
        </p:nvSpPr>
        <p:spPr>
          <a:xfrm>
            <a:off x="445311" y="1787000"/>
            <a:ext cx="6107017" cy="5376672"/>
          </a:xfrm>
          <a:prstGeom prst="rect">
            <a:avLst/>
          </a:prstGeom>
        </p:spPr>
        <p:txBody>
          <a:bodyPr spcFirstLastPara="1" vert="horz" wrap="square" lIns="146304" tIns="73152" rIns="146304" bIns="73152" rtlCol="0" anchor="t" anchorCtr="0">
            <a:normAutofit fontScale="92500" lnSpcReduction="10000"/>
          </a:bodyPr>
          <a:lstStyle/>
          <a:p>
            <a:pPr marL="0" indent="-365750" defTabSz="1463004">
              <a:buFont typeface="Arial" panose="020B0604020202020204" pitchFamily="34" charset="0"/>
              <a:buChar char="•"/>
            </a:pPr>
            <a:r>
              <a:rPr lang="en-US" sz="2400" dirty="0"/>
              <a:t>Spostare l'attenzione dall'attivazione della paura agli incentivi</a:t>
            </a:r>
          </a:p>
          <a:p>
            <a:pPr marL="0" indent="-365750" defTabSz="1463004">
              <a:spcBef>
                <a:spcPts val="1920"/>
              </a:spcBef>
              <a:buFont typeface="Arial" panose="020B0604020202020204" pitchFamily="34" charset="0"/>
              <a:buChar char="•"/>
            </a:pPr>
            <a:r>
              <a:rPr lang="en-US" sz="2400" dirty="0"/>
              <a:t>Gamification dell'istruzione e della formazione</a:t>
            </a:r>
          </a:p>
          <a:p>
            <a:pPr marL="0" indent="-365750" defTabSz="1463004">
              <a:spcBef>
                <a:spcPts val="1920"/>
              </a:spcBef>
              <a:buFont typeface="Arial" panose="020B0604020202020204" pitchFamily="34" charset="0"/>
              <a:buChar char="•"/>
            </a:pPr>
            <a:r>
              <a:rPr lang="en-US" sz="2400" dirty="0"/>
              <a:t>Basato sulla teoria cognitiva sociale e </a:t>
            </a:r>
            <a:r>
              <a:rPr lang="en-US" sz="2400" dirty="0" err="1"/>
              <a:t>sul comportamentismo</a:t>
            </a:r>
            <a:endParaRPr lang="en-US" sz="2400" dirty="0"/>
          </a:p>
          <a:p>
            <a:pPr indent="-365750" defTabSz="1463004">
              <a:spcBef>
                <a:spcPts val="1920"/>
              </a:spcBef>
              <a:buSzPts val="1300"/>
              <a:buFont typeface="Arial" panose="020B0604020202020204" pitchFamily="34" charset="0"/>
              <a:buChar char="•"/>
            </a:pPr>
            <a:r>
              <a:rPr lang="en-US" sz="2400" dirty="0"/>
              <a:t>Punti</a:t>
            </a:r>
          </a:p>
          <a:p>
            <a:pPr indent="-365750" defTabSz="1463004">
              <a:buSzPts val="1300"/>
              <a:buFont typeface="Arial" panose="020B0604020202020204" pitchFamily="34" charset="0"/>
              <a:buChar char="•"/>
            </a:pPr>
            <a:r>
              <a:rPr lang="en-US" sz="2400" dirty="0"/>
              <a:t>Distintivi </a:t>
            </a:r>
          </a:p>
          <a:p>
            <a:pPr indent="-365750" defTabSz="1463004">
              <a:buSzPts val="1300"/>
              <a:buFont typeface="Arial" panose="020B0604020202020204" pitchFamily="34" charset="0"/>
              <a:buChar char="•"/>
            </a:pPr>
            <a:r>
              <a:rPr lang="en-US" sz="2400" dirty="0"/>
              <a:t>Classifiche</a:t>
            </a:r>
          </a:p>
          <a:p>
            <a:pPr marL="0" indent="-365750" defTabSz="1463004">
              <a:spcBef>
                <a:spcPts val="1920"/>
              </a:spcBef>
              <a:buFont typeface="Arial" panose="020B0604020202020204" pitchFamily="34" charset="0"/>
              <a:buChar char="•"/>
            </a:pPr>
            <a:r>
              <a:rPr lang="en-US" sz="2400" dirty="0"/>
              <a:t>Aiuta ad aumentare la consapevolezza e </a:t>
            </a:r>
            <a:r>
              <a:rPr lang="en-US" sz="2400" dirty="0" err="1"/>
              <a:t>il comportamento</a:t>
            </a:r>
            <a:r>
              <a:rPr lang="en-US" sz="2400" dirty="0"/>
              <a:t> persistente</a:t>
            </a:r>
            <a:endParaRPr lang="en-US" sz="2400" dirty="0"/>
          </a:p>
          <a:p>
            <a:pPr marL="0" indent="-365750" defTabSz="1463004">
              <a:spcBef>
                <a:spcPts val="1920"/>
              </a:spcBef>
              <a:buFont typeface="Arial" panose="020B0604020202020204" pitchFamily="34" charset="0"/>
              <a:buChar char="•"/>
            </a:pPr>
            <a:r>
              <a:rPr lang="en-US" sz="2400" dirty="0"/>
              <a:t>Test e aggiornamenti periodici</a:t>
            </a:r>
          </a:p>
          <a:p>
            <a:pPr indent="-365750" defTabSz="1463004">
              <a:spcBef>
                <a:spcPts val="1920"/>
              </a:spcBef>
              <a:buSzPts val="1300"/>
              <a:buFont typeface="Arial" panose="020B0604020202020204" pitchFamily="34" charset="0"/>
              <a:buChar char="•"/>
            </a:pPr>
            <a:r>
              <a:rPr lang="en-US" sz="2400" dirty="0"/>
              <a:t>Incentivi intermittenti</a:t>
            </a:r>
          </a:p>
          <a:p>
            <a:pPr indent="-365750" defTabSz="1463004">
              <a:buSzPts val="1300"/>
              <a:buFont typeface="Arial" panose="020B0604020202020204" pitchFamily="34" charset="0"/>
              <a:buChar char="•"/>
            </a:pPr>
            <a:r>
              <a:rPr lang="en-US" sz="2400" dirty="0"/>
              <a:t>Sviluppo degli attacchi</a:t>
            </a:r>
          </a:p>
          <a:p>
            <a:pPr indent="-365750" defTabSz="1463004">
              <a:buSzPts val="1300"/>
              <a:buFont typeface="Arial" panose="020B0604020202020204" pitchFamily="34" charset="0"/>
              <a:buChar char="•"/>
            </a:pPr>
            <a:r>
              <a:rPr lang="en-US" sz="2400" dirty="0"/>
              <a:t>Esposizione e formazione</a:t>
            </a:r>
          </a:p>
        </p:txBody>
      </p:sp>
      <p:pic>
        <p:nvPicPr>
          <p:cNvPr id="450" name="Google Shape;450;p39"/>
          <p:cNvPicPr preferRelativeResize="0"/>
          <p:nvPr/>
        </p:nvPicPr>
        <p:blipFill>
          <a:blip r:embed="rId3" cstate="email">
            <a:extLst>
              <a:ext uri="{28A0092B-C50C-407E-A947-70E740481C1C}">
                <a14:useLocalDpi xmlns:a14="http://schemas.microsoft.com/office/drawing/2010/main"/>
              </a:ext>
            </a:extLst>
          </a:blip>
          <a:stretch>
            <a:fillRect/>
          </a:stretch>
        </p:blipFill>
        <p:spPr>
          <a:xfrm>
            <a:off x="6803135" y="956201"/>
            <a:ext cx="7149563" cy="5534406"/>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TotalTime>
  <Words>9044</Words>
  <Application>Microsoft Office PowerPoint</Application>
  <PresentationFormat>Custom</PresentationFormat>
  <Paragraphs>817</Paragraphs>
  <Slides>142</Slides>
  <Notes>39</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142</vt:i4>
      </vt:variant>
    </vt:vector>
  </HeadingPairs>
  <TitlesOfParts>
    <vt:vector size="165" baseType="lpstr">
      <vt:lpstr>ＭＳ Ｐゴシック</vt:lpstr>
      <vt:lpstr>-apple-system</vt:lpstr>
      <vt:lpstr>Aptos</vt:lpstr>
      <vt:lpstr>Arial</vt:lpstr>
      <vt:lpstr>Calibri</vt:lpstr>
      <vt:lpstr>Calibri Light</vt:lpstr>
      <vt:lpstr>Courier New</vt:lpstr>
      <vt:lpstr>Georgia</vt:lpstr>
      <vt:lpstr>Helvetica Neue</vt:lpstr>
      <vt:lpstr>MTSY</vt:lpstr>
      <vt:lpstr>Nunito</vt:lpstr>
      <vt:lpstr>Söhne</vt:lpstr>
      <vt:lpstr>Times</vt:lpstr>
      <vt:lpstr>Times New Roman</vt:lpstr>
      <vt:lpstr>Verdana</vt:lpstr>
      <vt:lpstr>WarnockPro-It</vt:lpstr>
      <vt:lpstr>WarnockPro-Regular</vt:lpstr>
      <vt:lpstr>Wingdings</vt:lpstr>
      <vt:lpstr>Office Theme</vt:lpstr>
      <vt:lpstr>2_Office Theme</vt:lpstr>
      <vt:lpstr>1_Office Theme</vt:lpstr>
      <vt:lpstr>3_Office Theme</vt:lpstr>
      <vt:lpstr>4_Office Theme</vt:lpstr>
      <vt:lpstr>PowerPoint Presentation</vt:lpstr>
      <vt:lpstr>Acknowledgement</vt:lpstr>
      <vt:lpstr>Digitalization in health sector...</vt:lpstr>
      <vt:lpstr>Digitalization in health sector...</vt:lpstr>
      <vt:lpstr>PowerPoint Presentation</vt:lpstr>
      <vt:lpstr>PowerPoint Presentation</vt:lpstr>
      <vt:lpstr>(Known) data breaches</vt:lpstr>
      <vt:lpstr>PowerPoint Presentation</vt:lpstr>
      <vt:lpstr>PowerPoint Presentation</vt:lpstr>
      <vt:lpstr>PowerPoint Presentation</vt:lpstr>
      <vt:lpstr>The structural problem: low hanging fruits</vt:lpstr>
      <vt:lpstr>Why are healthcare institutions targeted?</vt:lpstr>
      <vt:lpstr>PowerPoint Presentation</vt:lpstr>
      <vt:lpstr>PowerPoint Presentation</vt:lpstr>
      <vt:lpstr>Healthcare workers and repeat clicking</vt:lpstr>
      <vt:lpstr>Why Do Nurses Struggle?</vt:lpstr>
      <vt:lpstr>What is Learning? </vt:lpstr>
      <vt:lpstr>What is learning</vt:lpstr>
      <vt:lpstr>PowerPoint Presentation</vt:lpstr>
      <vt:lpstr>Memory Models</vt:lpstr>
      <vt:lpstr>Memory Models</vt:lpstr>
      <vt:lpstr>Levels-of-processing theory</vt:lpstr>
      <vt:lpstr>Craik and Tulving (1975)</vt:lpstr>
      <vt:lpstr>Learning through retrieval</vt:lpstr>
      <vt:lpstr>Metacognition</vt:lpstr>
      <vt:lpstr>Definitions</vt:lpstr>
      <vt:lpstr>To understand</vt:lpstr>
      <vt:lpstr>Components (Dawson, 2016)</vt:lpstr>
      <vt:lpstr>Components continued (Dawson, 2016)</vt:lpstr>
      <vt:lpstr>Self-Regulation</vt:lpstr>
      <vt:lpstr>PowerPoint Presentation</vt:lpstr>
      <vt:lpstr>Metacognition (Efklides, 2011)</vt:lpstr>
      <vt:lpstr>How to reach</vt:lpstr>
      <vt:lpstr>Realted aspects</vt:lpstr>
      <vt:lpstr>Self-Regulation</vt:lpstr>
      <vt:lpstr>PowerPoint Presentation</vt:lpstr>
      <vt:lpstr>PowerPoint Presentation</vt:lpstr>
      <vt:lpstr>Prevention - Education and Training</vt:lpstr>
      <vt:lpstr>Training cyber secure behaviours (status quo)</vt:lpstr>
      <vt:lpstr>PowerPoint Presentation</vt:lpstr>
      <vt:lpstr>Effects of Gamification</vt:lpstr>
      <vt:lpstr>Frameworks</vt:lpstr>
      <vt:lpstr>National Initiative for Cybersecurity Education Framework</vt:lpstr>
      <vt:lpstr>NIST </vt:lpstr>
      <vt:lpstr>NIS-2</vt:lpstr>
      <vt:lpstr>PowerPoint Presentation</vt:lpstr>
      <vt:lpstr>ENISA European Cybersecurity Skills Framework (ECSF)</vt:lpstr>
      <vt:lpstr>ECSF Roles</vt:lpstr>
      <vt:lpstr>PowerPoint Presentation</vt:lpstr>
      <vt:lpstr>Educator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Compliance vs Adherence</vt:lpstr>
      <vt:lpstr>CSC Summary</vt:lpstr>
      <vt:lpstr>Recommendations for a successful CSC programme</vt:lpstr>
      <vt:lpstr>Implementation</vt:lpstr>
      <vt:lpstr>What can we measure (and how)</vt:lpstr>
      <vt:lpstr>PowerPoint Presentation</vt:lpstr>
      <vt:lpstr>PowerPoint Presentation</vt:lpstr>
      <vt:lpstr>Designing an Intervention: Intervention Mapping</vt:lpstr>
      <vt:lpstr>Intervention Mapping  Bartholomew et al., 1998 (2016 5th ed)</vt:lpstr>
      <vt:lpstr>PowerPoint Presentation</vt:lpstr>
      <vt:lpstr>Intervention Mapping Planning Steps:</vt:lpstr>
      <vt:lpstr>Goal</vt:lpstr>
      <vt:lpstr>What is PRECEDE/PROCEED?</vt:lpstr>
      <vt:lpstr>PRECEDE has five phases:</vt:lpstr>
      <vt:lpstr>PROCEED has four phases:</vt:lpstr>
      <vt:lpstr>PowerPoint Presentation</vt:lpstr>
      <vt:lpstr>Assumptions behind PRECEDE/PROCEED:</vt:lpstr>
      <vt:lpstr>Why use PRECEDE/PROCEED?</vt:lpstr>
      <vt:lpstr>How do you use PRECEDE/PROCEED?</vt:lpstr>
      <vt:lpstr>How do you use PRECEDE/PROCEED? (cont.)</vt:lpstr>
      <vt:lpstr>How do you use PRECEDE/PROCEED? (cont.)</vt:lpstr>
      <vt:lpstr>How do you use PRECEDE/PROCEED? (cont.)</vt:lpstr>
      <vt:lpstr>Intervention Mapping</vt:lpstr>
      <vt:lpstr>IM Step 1</vt:lpstr>
      <vt:lpstr>IM Steps 2</vt:lpstr>
      <vt:lpstr>IM Steps 3</vt:lpstr>
      <vt:lpstr>More Steps</vt:lpstr>
      <vt:lpstr>6. Evaluation (cont’d)</vt:lpstr>
      <vt:lpstr>PowerPoint Presentation</vt:lpstr>
      <vt:lpstr>Learning &amp; Pedagogical Approaches</vt:lpstr>
      <vt:lpstr>PowerPoint Presentation</vt:lpstr>
      <vt:lpstr>Knowledge alone doesn‘t help</vt:lpstr>
      <vt:lpstr>The limits of training</vt:lpstr>
      <vt:lpstr>Reduction of SE-Susceptibility by training</vt:lpstr>
      <vt:lpstr>PowerPoint Presentation</vt:lpstr>
      <vt:lpstr>PowerPoint Presentation</vt:lpstr>
      <vt:lpstr>Recent developments towards an individualized approach</vt:lpstr>
      <vt:lpstr>Theory of Planned Behaviour (Ajzen, 1991)</vt:lpstr>
      <vt:lpstr>COM-B Model (Michie et al. 2011)</vt:lpstr>
      <vt:lpstr>Protection Motivation Theory</vt:lpstr>
      <vt:lpstr>PowerPoint Presentation</vt:lpstr>
      <vt:lpstr>Training cyber secure behaviours</vt:lpstr>
      <vt:lpstr>PowerPoint Presentation</vt:lpstr>
      <vt:lpstr>ICT8210 11.28.2025 Designing training and education for CS – Human aspects pt II</vt:lpstr>
      <vt:lpstr>Effects of Gamification</vt:lpstr>
      <vt:lpstr>Nudging, Gamification</vt:lpstr>
      <vt:lpstr>PowerPoint Presentation</vt:lpstr>
      <vt:lpstr>PowerPoint Presentation</vt:lpstr>
      <vt:lpstr>PowerPoint Presentation</vt:lpstr>
      <vt:lpstr>PowerPoint Presentation</vt:lpstr>
      <vt:lpstr>How to measure „Security Culture“ ?</vt:lpstr>
      <vt:lpstr>PowerPoint Presentation</vt:lpstr>
      <vt:lpstr>Culture Maturity Indicators</vt:lpstr>
      <vt:lpstr>Support</vt:lpstr>
      <vt:lpstr>PowerPoint Presentation</vt:lpstr>
      <vt:lpstr>The Role of Self-Efficacy</vt:lpstr>
      <vt:lpstr>Theory of Planned Behaviour (Ajzen, 1991)</vt:lpstr>
      <vt:lpstr>Protection Motivation Theory</vt:lpstr>
      <vt:lpstr>Technology Acceptance Model</vt:lpstr>
      <vt:lpstr>PowerPoint Presentation</vt:lpstr>
      <vt:lpstr>Metacognition</vt:lpstr>
      <vt:lpstr>Hackathons </vt:lpstr>
      <vt:lpstr>PowerPoint Presentation</vt:lpstr>
      <vt:lpstr>Traditional Deliveries</vt:lpstr>
      <vt:lpstr>Capture The Flag (CTF) Competitions </vt:lpstr>
      <vt:lpstr>Other approaches</vt:lpstr>
      <vt:lpstr>Other approaches (continued)</vt:lpstr>
      <vt:lpstr>Table tops</vt:lpstr>
      <vt:lpstr>PowerPoint Presentation</vt:lpstr>
      <vt:lpstr>PowerPoint Presentation</vt:lpstr>
      <vt:lpstr>Evaluation Methods</vt:lpstr>
      <vt:lpstr>PowerPoint Presentation</vt:lpstr>
      <vt:lpstr>PowerPoint Presentation</vt:lpstr>
      <vt:lpstr>ENISA Design</vt:lpstr>
      <vt:lpstr>New Education «Models»</vt:lpstr>
      <vt:lpstr>PowerPoint Presentation</vt:lpstr>
      <vt:lpstr>Lets analyse</vt:lpstr>
      <vt:lpstr>PowerPoint Presentation</vt:lpstr>
      <vt:lpstr>Definitions</vt:lpstr>
      <vt:lpstr>The NATURE Study (2025)</vt:lpstr>
      <vt:lpstr>PowerPoint Presentation</vt:lpstr>
      <vt:lpstr>PowerPoint Presentation</vt:lpstr>
      <vt:lpstr>PowerPoint Presentation</vt:lpstr>
      <vt:lpstr>The NATURE Study</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Module-1-Professional Training</dc:subject>
  <dc:creator>Ricardo Gregorio Lugo</dc:creator>
  <lastModifiedBy>Ricardo Gregorio Lugo</lastModifiedBy>
  <revision>12</revision>
  <dcterms:created xsi:type="dcterms:W3CDTF">2026-02-04T08:41:44.0000000Z</dcterms:created>
  <dcterms:modified xsi:type="dcterms:W3CDTF">2026-02-04T09:27:25.0000000Z</dcterms:modified>
  <keywords>, docId:E9E1F8E33772EBCFA28EDBCCCD1B1486</keywords>
</coreProperties>
</file>