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4.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5.xml" ContentType="application/inkml+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376" r:id="rId2"/>
    <p:sldId id="407" r:id="rId3"/>
    <p:sldId id="2462" r:id="rId4"/>
    <p:sldId id="659" r:id="rId5"/>
    <p:sldId id="2580" r:id="rId6"/>
    <p:sldId id="990" r:id="rId7"/>
    <p:sldId id="393" r:id="rId8"/>
    <p:sldId id="2583" r:id="rId9"/>
    <p:sldId id="257" r:id="rId10"/>
    <p:sldId id="989" r:id="rId11"/>
    <p:sldId id="2581" r:id="rId12"/>
    <p:sldId id="2535" r:id="rId13"/>
    <p:sldId id="2578" r:id="rId14"/>
    <p:sldId id="2522" r:id="rId15"/>
    <p:sldId id="259" r:id="rId16"/>
    <p:sldId id="2579" r:id="rId17"/>
    <p:sldId id="988" r:id="rId18"/>
    <p:sldId id="368" r:id="rId19"/>
    <p:sldId id="2536" r:id="rId20"/>
    <p:sldId id="2469" r:id="rId21"/>
    <p:sldId id="484" r:id="rId22"/>
    <p:sldId id="2506" r:id="rId23"/>
    <p:sldId id="2508" r:id="rId24"/>
    <p:sldId id="2571" r:id="rId25"/>
    <p:sldId id="2507" r:id="rId26"/>
    <p:sldId id="2474" r:id="rId27"/>
    <p:sldId id="2473" r:id="rId28"/>
    <p:sldId id="2470" r:id="rId29"/>
    <p:sldId id="605" r:id="rId30"/>
    <p:sldId id="2467" r:id="rId31"/>
    <p:sldId id="2466" r:id="rId32"/>
    <p:sldId id="2471" r:id="rId33"/>
    <p:sldId id="2472" r:id="rId34"/>
    <p:sldId id="998" r:id="rId35"/>
    <p:sldId id="1013" r:id="rId36"/>
    <p:sldId id="2516" r:id="rId37"/>
    <p:sldId id="2572" r:id="rId38"/>
    <p:sldId id="2573" r:id="rId39"/>
    <p:sldId id="2574" r:id="rId40"/>
    <p:sldId id="2541" r:id="rId41"/>
    <p:sldId id="2575" r:id="rId42"/>
    <p:sldId id="2544" r:id="rId43"/>
    <p:sldId id="2577" r:id="rId44"/>
    <p:sldId id="2570" r:id="rId45"/>
    <p:sldId id="2463" r:id="rId46"/>
    <p:sldId id="346" r:id="rId47"/>
    <p:sldId id="2464" r:id="rId48"/>
    <p:sldId id="261" r:id="rId49"/>
    <p:sldId id="2465" r:id="rId50"/>
    <p:sldId id="263" r:id="rId51"/>
    <p:sldId id="264" r:id="rId52"/>
    <p:sldId id="266" r:id="rId53"/>
    <p:sldId id="267" r:id="rId54"/>
    <p:sldId id="268" r:id="rId55"/>
    <p:sldId id="269" r:id="rId56"/>
    <p:sldId id="270" r:id="rId57"/>
    <p:sldId id="271" r:id="rId58"/>
    <p:sldId id="314" r:id="rId59"/>
    <p:sldId id="322" r:id="rId60"/>
    <p:sldId id="337" r:id="rId61"/>
    <p:sldId id="338" r:id="rId62"/>
    <p:sldId id="323" r:id="rId63"/>
    <p:sldId id="340" r:id="rId64"/>
    <p:sldId id="341" r:id="rId65"/>
    <p:sldId id="319" r:id="rId66"/>
    <p:sldId id="342" r:id="rId67"/>
    <p:sldId id="273" r:id="rId68"/>
    <p:sldId id="321" r:id="rId69"/>
    <p:sldId id="274" r:id="rId70"/>
    <p:sldId id="279" r:id="rId71"/>
    <p:sldId id="324" r:id="rId72"/>
    <p:sldId id="329" r:id="rId73"/>
    <p:sldId id="315" r:id="rId74"/>
    <p:sldId id="325" r:id="rId75"/>
    <p:sldId id="327" r:id="rId76"/>
    <p:sldId id="328" r:id="rId77"/>
    <p:sldId id="330" r:id="rId78"/>
    <p:sldId id="284" r:id="rId79"/>
    <p:sldId id="331" r:id="rId80"/>
    <p:sldId id="286" r:id="rId81"/>
    <p:sldId id="287" r:id="rId82"/>
    <p:sldId id="294" r:id="rId83"/>
    <p:sldId id="295" r:id="rId84"/>
    <p:sldId id="335" r:id="rId85"/>
    <p:sldId id="317" r:id="rId86"/>
    <p:sldId id="336" r:id="rId87"/>
    <p:sldId id="310" r:id="rId88"/>
    <p:sldId id="311" r:id="rId89"/>
    <p:sldId id="312" r:id="rId90"/>
    <p:sldId id="313" r:id="rId91"/>
    <p:sldId id="305" r:id="rId92"/>
    <p:sldId id="307" r:id="rId93"/>
    <p:sldId id="308" r:id="rId94"/>
    <p:sldId id="309" r:id="rId95"/>
    <p:sldId id="387" r:id="rId9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6:38:03.573"/>
    </inkml:context>
    <inkml:brush xml:id="br0">
      <inkml:brushProperty name="width" value="0.05292" units="cm"/>
      <inkml:brushProperty name="height" value="0.05292" units="cm"/>
      <inkml:brushProperty name="color" value="#FF0000"/>
    </inkml:brush>
  </inkml:definitions>
  <inkml:trace contextRef="#ctx0" brushRef="#br0">20673 9084 0</inkml:trace>
</inkml:ink>
</file>

<file path=ppt/ink/ink2.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09:09.028"/>
    </inkml:context>
    <inkml:brush xml:id="br0">
      <inkml:brushProperty name="width" value="0.05292" units="cm"/>
      <inkml:brushProperty name="height" value="0.05292" units="cm"/>
      <inkml:brushProperty name="color" value="#FF0000"/>
    </inkml:brush>
  </inkml:definitions>
  <inkml:trace contextRef="#ctx0" brushRef="#br0">8996 10125 0</inkml:trace>
</inkml:ink>
</file>

<file path=ppt/ink/ink3.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29:27.547"/>
    </inkml:context>
    <inkml:brush xml:id="br0">
      <inkml:brushProperty name="width" value="0.05292" units="cm"/>
      <inkml:brushProperty name="height" value="0.05292" units="cm"/>
      <inkml:brushProperty name="color" value="#FF0000"/>
    </inkml:brush>
  </inkml:definitions>
  <inkml:trace contextRef="#ctx0" brushRef="#br0">19332 9402 0</inkml:trace>
</inkml:ink>
</file>

<file path=ppt/ink/ink4.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41:27.391"/>
    </inkml:context>
    <inkml:brush xml:id="br0">
      <inkml:brushProperty name="width" value="0.05292" units="cm"/>
      <inkml:brushProperty name="height" value="0.05292" units="cm"/>
      <inkml:brushProperty name="color" value="#FF0000"/>
    </inkml:brush>
  </inkml:definitions>
  <inkml:trace contextRef="#ctx0" brushRef="#br0">7355 10037 0</inkml:trace>
</inkml:ink>
</file>

<file path=ppt/ink/ink5.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53:30.264"/>
    </inkml:context>
    <inkml:brush xml:id="br0">
      <inkml:brushProperty name="width" value="0.05292" units="cm"/>
      <inkml:brushProperty name="height" value="0.05292" units="cm"/>
      <inkml:brushProperty name="color" value="#FF0000"/>
    </inkml:brush>
  </inkml:definitions>
  <inkml:trace contextRef="#ctx0" brushRef="#br0">10795 9102 0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sa=X&amp;sca_esv=0daf534e446e5838&amp;rlz=1C1GCEA_enNO1078NO1078&amp;biw=1920&amp;bih=911&amp;q=fraudulent&amp;si=ACC90nyOnVY18Aw7zUtkWPYo5mTnaAuK2Fn5eDkIABrSo7Fw1_sgJl2eXUcTTxFnqif-fRqPeVGuPpa6QNPFXoffbccFi7W0bR6qcy-hWxQOisQErbKrtV8%3D&amp;expnd=1&amp;ved=2ahUKEwjFv46kyoWJAxX_VfEDHbiBKIsQyecJegQIIBAO"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google.com/search?sa=X&amp;sca_esv=0daf534e446e5838&amp;rlz=1C1GCEA_enNO1078NO1078&amp;biw=1920&amp;bih=911&amp;q=reputable&amp;si=ACC90nytWkp8tIhRuqKAL6XWXX-NHQ-P4A6dmuZh_5jvj1dzWLSGJJQ302TIiiuM9hkssmApj0Li0yEIRQK7p7Kns-XcL4OCND1oE_0scK6t2uKeG0rWiHM%3D&amp;expnd=1&amp;ved=2ahUKEwjFv46kyoWJAxX_VfEDHbiBKIsQyecJegQIIBAQ" TargetMode="External"/><Relationship Id="rId4" Type="http://schemas.openxmlformats.org/officeDocument/2006/relationships/hyperlink" Target="https://www.google.com/search?sa=X&amp;sca_esv=0daf534e446e5838&amp;rlz=1C1GCEA_enNO1078NO1078&amp;biw=1920&amp;bih=911&amp;q=purporting&amp;si=ACC90nyOnVY18Aw7zUtkWPYo5mTnCG6ly3Yf3UJuNGj7altjY6H7XMrDj8_B-SK2VaIpJJPE80tYe9JL8vA6by6gKBwv3oIgOM5F4kl5lSB-rJ3Cxg5VC7Y%3D&amp;expnd=1&amp;ved=2ahUKEwjFv46kyoWJAxX_VfEDHbiBKIsQyecJegQIIBA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hishgrid.com/blog/types-of-phishing-attack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Process_of_intelligenc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Open-source_intelligence#cite_note-7" TargetMode="External"/><Relationship Id="rId5" Type="http://schemas.openxmlformats.org/officeDocument/2006/relationships/hyperlink" Target="https://en.wikipedia.org/wiki/Terrorist" TargetMode="External"/><Relationship Id="rId4" Type="http://schemas.openxmlformats.org/officeDocument/2006/relationships/hyperlink" Target="https://en.wikipedia.org/wiki/Intern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5073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1004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When you read articles or chapters on phishing, you'll notice that most of them start with several paragraphs about how serious the situation is and how much it has gotten worse. Actually, only the numbers change from year to year, the wording (definition of phishing and seriousness of the problem) sometimes seems very repetitive. But that's because you have to describe this topic sufficiently even for a broader audience that doesn't necessarily have the prior knowledge. The report of the Anti-Phishing Working Group provides you with the latest figures on a quarterly basis.</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54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8E8E8"/>
                </a:solidFill>
                <a:effectLst/>
                <a:latin typeface="Helvetica Neue"/>
              </a:rPr>
              <a:t>the </a:t>
            </a:r>
            <a:r>
              <a:rPr lang="en-GB" b="0" i="0" u="none" strike="noStrike" dirty="0">
                <a:solidFill>
                  <a:srgbClr val="E8E8E8"/>
                </a:solidFill>
                <a:effectLst/>
                <a:latin typeface="Helvetica Neue"/>
                <a:hlinkClick r:id="rId3"/>
              </a:rPr>
              <a:t>fraudulent</a:t>
            </a:r>
            <a:r>
              <a:rPr lang="en-GB" b="0" i="0" dirty="0">
                <a:solidFill>
                  <a:srgbClr val="E8E8E8"/>
                </a:solidFill>
                <a:effectLst/>
                <a:latin typeface="Helvetica Neue"/>
              </a:rPr>
              <a:t> practice of sending emails or other messages </a:t>
            </a:r>
            <a:r>
              <a:rPr lang="en-GB" b="0" i="0" u="none" strike="noStrike" dirty="0">
                <a:solidFill>
                  <a:srgbClr val="E8E8E8"/>
                </a:solidFill>
                <a:effectLst/>
                <a:latin typeface="Helvetica Neue"/>
                <a:hlinkClick r:id="rId4"/>
              </a:rPr>
              <a:t>purporting</a:t>
            </a:r>
            <a:r>
              <a:rPr lang="en-GB" b="0" i="0" dirty="0">
                <a:solidFill>
                  <a:srgbClr val="E8E8E8"/>
                </a:solidFill>
                <a:effectLst/>
                <a:latin typeface="Helvetica Neue"/>
              </a:rPr>
              <a:t> to be from </a:t>
            </a:r>
            <a:r>
              <a:rPr lang="en-GB" b="0" i="0" u="none" strike="noStrike" dirty="0">
                <a:solidFill>
                  <a:srgbClr val="E8E8E8"/>
                </a:solidFill>
                <a:effectLst/>
                <a:latin typeface="Helvetica Neue"/>
                <a:hlinkClick r:id="rId5"/>
              </a:rPr>
              <a:t>reputable</a:t>
            </a:r>
            <a:r>
              <a:rPr lang="en-GB" b="0" i="0" dirty="0">
                <a:solidFill>
                  <a:srgbClr val="E8E8E8"/>
                </a:solidFill>
                <a:effectLst/>
                <a:latin typeface="Helvetica Neue"/>
              </a:rPr>
              <a:t> companies in order to induce individuals to reveal personal information, such as passwords and credit card numbers.</a:t>
            </a:r>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27</a:t>
            </a:fld>
            <a:endParaRPr lang="en-GB" noProof="0"/>
          </a:p>
        </p:txBody>
      </p:sp>
    </p:spTree>
    <p:extLst>
      <p:ext uri="{BB962C8B-B14F-4D97-AF65-F5344CB8AC3E}">
        <p14:creationId xmlns:p14="http://schemas.microsoft.com/office/powerpoint/2010/main" val="39323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8ae986cc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8ae986cc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Wannacry infected 230.000 windows systems in 150 countries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#Your data are more valuable than you think (black market value in the Dark Web)</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But much more important than the value for others is the value it has for your and your work. We often may tend to think: I do not have to lock my door, there is not much of value in my flat. Who should break in HERE? But the point is that things may have value for YOU - and the difference between this digital crime/cybercrime and the traditional crime we are used to is that DATA can be kept hostage. As we learnt from the 20xx wannacry ransomware that encrypted xxxx mio. Computers worldwide.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In some cases one gets the data back after paying via some crypto currency, in other cases not. Some of these criminals have a “reputation” of being “trustworthy”, others not. Some even do have a customer service hotline where one can ask for instructions on how to open up a bitcoin digital wallet, something most of us may not be very familiar with, and then they are happy to help.</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31</a:t>
            </a:fld>
            <a:endParaRPr lang="en-GB" noProof="0"/>
          </a:p>
        </p:txBody>
      </p:sp>
    </p:spTree>
    <p:extLst>
      <p:ext uri="{BB962C8B-B14F-4D97-AF65-F5344CB8AC3E}">
        <p14:creationId xmlns:p14="http://schemas.microsoft.com/office/powerpoint/2010/main" val="122323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effectLst/>
                <a:latin typeface="var(--uicore-typography--h3-f,&quot;Inter&quot;)"/>
              </a:rPr>
              <a:t>What is a Whaling Attack?</a:t>
            </a:r>
          </a:p>
          <a:p>
            <a:pPr algn="l"/>
            <a:r>
              <a:rPr lang="en-GB" b="0" i="0" dirty="0">
                <a:solidFill>
                  <a:srgbClr val="555555"/>
                </a:solidFill>
                <a:effectLst/>
                <a:latin typeface="Space Grotesk"/>
              </a:rPr>
              <a:t>Whaling is a type of phishing attack that targets high-profile or senior individuals within an organization, such as executives, board members, or other high-ranking employees. These individuals are referred to as “big fish” or “whales,” hence the term “whaling.”</a:t>
            </a:r>
          </a:p>
          <a:p>
            <a:pPr algn="l"/>
            <a:r>
              <a:rPr lang="en-GB" b="1" i="0" dirty="0">
                <a:effectLst/>
                <a:latin typeface="var(--uicore-typography--h3-f,&quot;Inter&quot;)"/>
              </a:rPr>
              <a:t>How does it work?</a:t>
            </a:r>
          </a:p>
          <a:p>
            <a:pPr algn="l"/>
            <a:r>
              <a:rPr lang="en-GB" b="0" i="0" dirty="0">
                <a:solidFill>
                  <a:srgbClr val="555555"/>
                </a:solidFill>
                <a:effectLst/>
                <a:latin typeface="Space Grotesk"/>
              </a:rPr>
              <a:t>The primary goal of this attack is to trick the individual into disclosing personal information or any corporate related information using techniques such as email spoofing, social engineering and personalized content for the target. The attacker makes sure the email appears to be from a trusted source and also creates a sense of emergency which cancels out the time to check the integrity of such emails.</a:t>
            </a:r>
          </a:p>
          <a:p>
            <a:pPr algn="l"/>
            <a:r>
              <a:rPr lang="en-GB" b="0" i="0" dirty="0">
                <a:solidFill>
                  <a:srgbClr val="555555"/>
                </a:solidFill>
                <a:effectLst/>
                <a:latin typeface="Space Grotesk"/>
              </a:rPr>
              <a:t>The emails are highly customized and personalized and often contain targets name, organization, job title and other relevant information from various sources to make the attack hard to detect. Attackers largely use social media such as Facebook, LinkedIn, Instagram to gather information on the victim to make the attack more realistic.</a:t>
            </a:r>
          </a:p>
          <a:p>
            <a:pPr algn="l"/>
            <a:r>
              <a:rPr lang="en-GB" b="0" i="0" dirty="0">
                <a:solidFill>
                  <a:srgbClr val="555555"/>
                </a:solidFill>
                <a:effectLst/>
                <a:latin typeface="Space Grotesk"/>
              </a:rPr>
              <a:t>Before diving into the examples of these attacks, let’s clarify how these attacks differ from other </a:t>
            </a:r>
            <a:r>
              <a:rPr lang="en-GB" b="0" i="0" u="none" strike="noStrike" dirty="0">
                <a:solidFill>
                  <a:srgbClr val="555555"/>
                </a:solidFill>
                <a:effectLst/>
                <a:latin typeface="Space Grotesk"/>
                <a:hlinkClick r:id="rId3"/>
              </a:rPr>
              <a:t>types of phishing attacks</a:t>
            </a:r>
            <a:r>
              <a:rPr lang="en-GB" b="0" i="0" dirty="0">
                <a:solidFill>
                  <a:srgbClr val="555555"/>
                </a:solidFill>
                <a:effectLst/>
                <a:latin typeface="Space Grotesk"/>
              </a:rPr>
              <a:t>.</a:t>
            </a:r>
          </a:p>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32</a:t>
            </a:fld>
            <a:endParaRPr lang="en-GB" noProof="0"/>
          </a:p>
        </p:txBody>
      </p:sp>
    </p:spTree>
    <p:extLst>
      <p:ext uri="{BB962C8B-B14F-4D97-AF65-F5344CB8AC3E}">
        <p14:creationId xmlns:p14="http://schemas.microsoft.com/office/powerpoint/2010/main" val="1841275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mid-2015, Mattel fell victim to a sophisticated "whaling" cyberattack, where hackers specifically targeted high-level executives. The attackers, believed to be a Chinese cybercriminal group, had spent a considerable amount of time infiltrating and studying Mattel's computer networks, internal procedures, and corporate hierarchy. They exploited this knowledge when the company appointed a new CEO, Christopher Sinclair, in January 2015, using the ensuing management changes as an opportunity.</a:t>
            </a:r>
          </a:p>
          <a:p>
            <a:r>
              <a:rPr lang="en-GB" dirty="0"/>
              <a:t>The cybercriminals crafted a deceptive email posing as the new CEO and sent it to a senior executive, requesting joint approval for a $3 million payment to a Chinese supplier. Following Mattel's money transfer protocol, which required two high-level authorizations, the executive approved the transfer, believing it was a legitimate request. Hours later, she informed Sinclair, who revealed that he had never sent the email. By then, the money had already been transferred to a bank in China, and despite efforts from Mattel, the bank, and the FBI, it could not be recovered.</a:t>
            </a:r>
          </a:p>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33</a:t>
            </a:fld>
            <a:endParaRPr lang="en-GB" noProof="0"/>
          </a:p>
        </p:txBody>
      </p:sp>
    </p:spTree>
    <p:extLst>
      <p:ext uri="{BB962C8B-B14F-4D97-AF65-F5344CB8AC3E}">
        <p14:creationId xmlns:p14="http://schemas.microsoft.com/office/powerpoint/2010/main" val="161205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Parrish Jr, J. L., Bailey, J. L., &amp; Courtney, J. F. (2009). A personality based model for determining susceptibility to phishing attacks. </a:t>
            </a:r>
            <a:r>
              <a:rPr lang="en-GB" sz="1000" i="1" dirty="0">
                <a:solidFill>
                  <a:srgbClr val="222222"/>
                </a:solidFill>
                <a:highlight>
                  <a:srgbClr val="FFFFFF"/>
                </a:highlight>
              </a:rPr>
              <a:t>Little Rock: University of Arkansas</a:t>
            </a:r>
            <a:r>
              <a:rPr lang="en-GB" sz="1000" dirty="0">
                <a:solidFill>
                  <a:srgbClr val="222222"/>
                </a:solidFill>
                <a:highlight>
                  <a:srgbClr val="FFFFFF"/>
                </a:highlight>
              </a:rPr>
              <a:t>, 285-296.</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Personal factors are those that either cannot be changed or are extremely difficult to change and include gender, culture, and age. Experiential factors are those that shape an individual’s personality because of a past event or experience. The Big-Five personality profile classifies the personality differences of individuals among five broad factors as previously discussed. The framework proposes that each of these factors has a role to play with regards to the susceptibility of an individual to a phishing attack.</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Kids increase A!</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Non tech vs tech. Neg experiences</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2 aspects : Susceptibility &amp; Time for takedown</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Dawson &amp; Stewart 2018 - Moderating effects. Culture (UK vs USA), Age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a social influence, conformity, obedience, reactance, resistance and authority (Lindsey, 2005; Weatherby et al., 1999) b commitment, affection, normative, continuance, commitment and affective commitment (Allen and Meyer, 1990) c trust and vulnerability (</a:t>
            </a:r>
            <a:r>
              <a:rPr lang="en-GB" sz="1000" dirty="0" err="1">
                <a:solidFill>
                  <a:srgbClr val="222222"/>
                </a:solidFill>
                <a:highlight>
                  <a:srgbClr val="FFFFFF"/>
                </a:highlight>
              </a:rPr>
              <a:t>Gendall</a:t>
            </a:r>
            <a:r>
              <a:rPr lang="en-GB" sz="1000" dirty="0">
                <a:solidFill>
                  <a:srgbClr val="222222"/>
                </a:solidFill>
                <a:highlight>
                  <a:srgbClr val="FFFFFF"/>
                </a:highlight>
              </a:rPr>
              <a:t>, 2005) d threat (</a:t>
            </a:r>
            <a:r>
              <a:rPr lang="en-GB" sz="1000" dirty="0" err="1">
                <a:solidFill>
                  <a:srgbClr val="222222"/>
                </a:solidFill>
                <a:highlight>
                  <a:srgbClr val="FFFFFF"/>
                </a:highlight>
              </a:rPr>
              <a:t>Pyszczynski</a:t>
            </a:r>
            <a:r>
              <a:rPr lang="en-GB" sz="1000" dirty="0">
                <a:solidFill>
                  <a:srgbClr val="222222"/>
                </a:solidFill>
                <a:highlight>
                  <a:srgbClr val="FFFFFF"/>
                </a:highlight>
              </a:rPr>
              <a:t> et al., 1997)</a:t>
            </a:r>
          </a:p>
          <a:p>
            <a:pPr marL="0" lvl="0" indent="0" algn="l" rtl="0">
              <a:spcBef>
                <a:spcPts val="0"/>
              </a:spcBef>
              <a:spcAft>
                <a:spcPts val="0"/>
              </a:spcAft>
              <a:buNone/>
            </a:pPr>
            <a:endParaRPr lang="en-GB" sz="1000" dirty="0">
              <a:solidFill>
                <a:srgbClr val="222222"/>
              </a:solidFill>
              <a:highlight>
                <a:srgbClr val="FFFFFF"/>
              </a:highlight>
            </a:endParaRPr>
          </a:p>
          <a:p>
            <a:pPr marL="0" indent="0">
              <a:buNone/>
            </a:pPr>
            <a:r>
              <a:rPr lang="en-US" sz="1000" dirty="0"/>
              <a:t>Attack:</a:t>
            </a:r>
          </a:p>
          <a:p>
            <a:pPr marL="0" indent="0">
              <a:spcBef>
                <a:spcPts val="1600"/>
              </a:spcBef>
              <a:buNone/>
            </a:pPr>
            <a:r>
              <a:rPr lang="en-US" sz="1000" dirty="0"/>
              <a:t>C: rules</a:t>
            </a:r>
          </a:p>
          <a:p>
            <a:pPr marL="0" indent="0">
              <a:spcBef>
                <a:spcPts val="1600"/>
              </a:spcBef>
              <a:buNone/>
            </a:pPr>
            <a:r>
              <a:rPr lang="en-US" sz="1000" dirty="0"/>
              <a:t>E: Excitement</a:t>
            </a:r>
          </a:p>
          <a:p>
            <a:pPr marL="0" indent="0">
              <a:spcBef>
                <a:spcPts val="1600"/>
              </a:spcBef>
              <a:buNone/>
            </a:pPr>
            <a:r>
              <a:rPr lang="en-US" sz="1000" dirty="0"/>
              <a:t>A: Many ways in…</a:t>
            </a:r>
          </a:p>
          <a:p>
            <a:pPr marL="0" indent="0">
              <a:spcBef>
                <a:spcPts val="1600"/>
              </a:spcBef>
              <a:buNone/>
            </a:pPr>
            <a:r>
              <a:rPr lang="en-US" sz="1000" dirty="0"/>
              <a:t>O: Scarcity - restrict freedom</a:t>
            </a:r>
          </a:p>
          <a:p>
            <a:pPr marL="0" indent="0">
              <a:spcBef>
                <a:spcPts val="1600"/>
              </a:spcBef>
              <a:buNone/>
            </a:pPr>
            <a:r>
              <a:rPr lang="en-US" sz="1000" dirty="0"/>
              <a:t>N: Protective factors</a:t>
            </a:r>
          </a:p>
          <a:p>
            <a:pPr marL="0" lvl="0" indent="0" algn="l" rtl="0">
              <a:spcBef>
                <a:spcPts val="0"/>
              </a:spcBef>
              <a:spcAft>
                <a:spcPts val="0"/>
              </a:spcAft>
              <a:buNone/>
            </a:pPr>
            <a:endParaRPr sz="1000" dirty="0">
              <a:solidFill>
                <a:srgbClr val="222222"/>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b2df248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b2df248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are dark patterns?
The term was originally used. coined by Harry </a:t>
            </a:r>
            <a:r>
              <a:rPr lang="en-GB" dirty="0" err="1"/>
              <a:t>Brignull</a:t>
            </a:r>
            <a:r>
              <a:rPr lang="en-GB" dirty="0"/>
              <a:t>, a user experience expert, who put the term on his website and thus the world in 2010. This term was adopted accordingly quickly and has spread further and found its way into the research literature and conference papers.
His website "darkpatterns.org" also offers helpful explanatory videos and definitions on the subject.
[Dirty tricks....] get to the heart of the definition pretty well.
[</a:t>
            </a:r>
            <a:r>
              <a:rPr lang="en-GB" dirty="0" err="1"/>
              <a:t>Interf</a:t>
            </a:r>
            <a:r>
              <a:rPr lang="en-GB" dirty="0"/>
              <a:t>...] is a more elaborate version of the same definition. The reference to the fact that users are made to make decisions that they would not have made under other, more neutral circumstances explains why the term "dark" is used. Since user decisions, navigation and the entire configuration of e.g. GUIs consists of many different elements, some of which are directly coordinated with each other, the term "pattern" is used for "pattern" – hence "dark patterns".
The term "weaponized usability" appears quite often and should therefore also be mentioned in this context. "Weaponizing" is a term that is intended to represent that an intrinsically harmless and harmless process is used or abused for potentially dangerous and harmful purposes. 
Since we basically associate usability with user-friendliness, i.e. something positive, but dark patterns but usability in the sense of the provider/originator of the site are directed against the (mostly economic or privacy-related) interests of the user – in the sense that everything that is "convenient" helps the provider to get data, purchases or the like – the term "weaponized" shows the reversal of the usability principle very well.</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51a339e10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relevance for usability – i.e. user-friendliness, the effort to design a system around the user and his characteristics and not the other way around – becomes very clear when you look at these earlier password regulations of an American university. So here someone *really* meant well with password security. 
The result is not difficult to guess: Most people will find it difficult to ever remember such a password and will find other – less secure – solutions to avoid the intended, but very laborious, </a:t>
            </a:r>
            <a:r>
              <a:rPr lang="en-GB" dirty="0" err="1"/>
              <a:t>behavior</a:t>
            </a:r>
            <a:r>
              <a:rPr lang="en-GB" dirty="0"/>
              <a:t>...</a:t>
            </a:r>
            <a:endParaRPr dirty="0"/>
          </a:p>
        </p:txBody>
      </p:sp>
      <p:sp>
        <p:nvSpPr>
          <p:cNvPr id="155" name="Google Shape;155;ga51a339e1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1a339e10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For example, like this (a picture of an interview with a meteorologist in Hawaii during a hurricane).
… but back to dark patterns as a "misappropriation" of usability principles. While the password example was one in which usability was simply underestimated and ignored, the following is an example of how it can be used to get the user to behave in a way that is contrary to his interests – i.e. consent to the privacy settings desired by the provider.</a:t>
            </a:r>
            <a:endParaRPr dirty="0"/>
          </a:p>
        </p:txBody>
      </p:sp>
      <p:sp>
        <p:nvSpPr>
          <p:cNvPr id="161" name="Google Shape;161;ga51a339e10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Here is an example from a report by the Norwegian Consumer Protection Centre. Here they have decided to open an account from Facebook. Of course, there are similar reports on other providers as well.
You can see here in green the path of "least effort", which requires hardly any cognitive effort or active opt-outs from default settings. Here you simply click through, accept, among other things, personalized advertising based on in-depth analyses of your user </a:t>
            </a:r>
            <a:r>
              <a:rPr lang="en-GB" dirty="0" err="1"/>
              <a:t>behavior</a:t>
            </a:r>
            <a:r>
              <a:rPr lang="en-GB" dirty="0"/>
              <a:t>, the sharing of your user data with other business partners of Facebook, processing of biometric data and, of course, at the very end the General Terms and Conditions. 
If you do not want to give these "voluntary" declarations of consent, you will have to work your way through a labyrinth of menus with sometimes counterintuitive instructions (double negations or the like).
So you are dealing here with intrusive "default settings", misleading formulations, the conveyance of an illusion of control and choice, the hiding of privacy-friendly choices, take-it-or-leave-it decisions, and generally an interface architecture where the private-friendly alternatives always require much more effort.</a:t>
            </a:r>
            <a:endParaRPr lang="en-GB" baseline="0" dirty="0"/>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b2df248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b2df248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variety of manipulation possibilities can be traced back quite well to the five main principles of usability. Taken together, these five principles lead to a pleasant, quick and efficient use of a product.
These principles basically apply to all designed products. Whether that's a Facebook account, mobile phone, a kitchen stove or a rental car.
How quickly can I learn how to use it?
How quickly can I reach my goal – i.e. can I achieve the purpose for which I need this product in the first place?
Can I quickly find my way around it again after some time of non-use?
If I have operated something wrong, how easily can I correct it (without damaging anything or losing a lot of time) and how likely is it that I will do something wrong?
How satisfied am I overall with the use (aesthetic properties also come into play here).
All of these principles – but especially the first 4 – when well taken into account reduce our cognitive effort – and this is an important predictor of our level of satisfaction. We always want to keep our cognitive effort as low as possible – this does not only apply to our studies.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b2df2481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b2df2481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quote from Waldman is a reminder that design means ALWAYS SELECTING, and thus LIMITING. 
Once you design a GUI, YOU decide what the user has to choose from – WHEN they get it to choose from – WHAT options the user has to make their own choice – and what EFFORT is involved. They also decide what the user is not asked in the first place and given to decide. 
Since, from the user's point of view, an "input", a decision, is often required, and it is not so easy to know what is being withheld from you as a decision, this very quickly results in an overestimation of the actual choices.</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b2df2481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b2df2481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b2df2481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b2df2481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LinkedIn gained greater attention in 2015 when it reached a court settlement with members of this network – the historically high amount of USD 13 million.
Here, in the first really big trial on Dark Patterns, it was for the first time about an online service provider being held accountable for </a:t>
            </a:r>
            <a:r>
              <a:rPr lang="en-GB" dirty="0" err="1"/>
              <a:t>behavior</a:t>
            </a:r>
            <a:r>
              <a:rPr lang="en-GB" dirty="0"/>
              <a:t> in which there was no objective "cheating" or "lying", but with the help of the universal usability principle of "cognitive economy", information was given that was deliberately designed in such a way that it would be misunderstood by many users.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b2df2481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b2df2481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Sorry for the somewhat blurry screenshot, but since the pages are no longer original, I can only find old pictures from the net.
When registering a LinkedIn account for the first time, you will first be given the opportunity to register with your email credentials completely unnecessarily.
Of course, you know the old trick with the clearly visible "Continue" button and the barely visible but equally functioning "skip" button – but it actually works pretty well. – E.g. the newer "accept all cookies" vs. "accept selected cookies" etc.
This dialog box says, "We will import your address book to suggest connections and help you manage your contacts."
-&gt; First of all, there doesn't seem to be anything particularly threatening when LinkedIn looks at my address book and then makes suggestions to me as to which of my email contacts can be found on LinkedIn. Correct?
-&gt; The phrase "manage your contacts" should of course ring alarm bells, as it could mean active manipulation of the content. In English, however, "manage" can also be interpreted more harmlessly – in the sense of "seeing" and "processing" to make suggestions for contacts from my list.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28B34ED-4CDD-41C9-90F7-D768D5559A6F}" type="slidenum">
              <a:rPr lang="en-GB" smtClean="0"/>
              <a:t>3</a:t>
            </a:fld>
            <a:endParaRPr lang="en-GB"/>
          </a:p>
        </p:txBody>
      </p:sp>
    </p:spTree>
    <p:extLst>
      <p:ext uri="{BB962C8B-B14F-4D97-AF65-F5344CB8AC3E}">
        <p14:creationId xmlns:p14="http://schemas.microsoft.com/office/powerpoint/2010/main" val="333133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b2df2481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b2df2481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Read that briefly first.
If you read this question and the explanation underneath, you probably also have the impression that it's about finding people from your email contact list who are also registered on LinkedIn, right? Possibly also the other way around, so that your email contacts on LinkedIn learn about your new membership and your profile, which is in your interest, right?</a:t>
            </a:r>
            <a:endParaRPr lang="de-DE" baseline="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b2df2481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b2df2481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"View your email address" sounds very harmless, of course. So does the second question – "look" ... "manage your contacts", on the other hand, is VERY comprehensive, but this is not apparent on the text recognizable here. The context of the "view address" and informing about my contacts who are already on LinkedIn should lead to the fact that one should hardly suspect anything here.</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b2df2481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b2df2481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 if you then see a list of your email contacts here and the "Add to Network" option is prominently highlighted, then of course you assume that these people are from your email circle of acquaintances on LinkedIn and that they are now being added to your Linked-In circle of friends – i.e. your Linked-In Network.
However, this is not the case. What actually happened was that invitation emails were sent out in the name of the new user, i.e. from your email account, with the request to open an account with LinkedIn. 
Your name and identity are therefore used here without you as a user being aware of it.
Throughout the entire registration process so far, you as a user have assumed an assumption, an understanding of the situation, which was wrong but was deliberately created by "suggesting" certain conclusions in order to mislead you. Very few users would hardly agree to the use of their email address for advertising purposes, some would say spam purposes, without something in return.
So this deliberate deception has cost LinkedIn a double-digit million dollar amount.
We have now gone into this individual example in great detail here because it was particularly subtle (too subtle, as the courts probably thought...), but it was important to me to discuss an example in great detail so that you could go through it step-by-step.</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en-GB" dirty="0"/>
              <a:t>Here we have a brief – not directly relevant to the exam – a rough sketch. The orange areas process emotional impressions and the blue and purple areas are responsible for regulating the impact of emotional information. So you can see the difference between subcortical and prefrontal.
Emotional influences are of course useful – they give important signals relevant for healthy social interaction, good decisions, are important for empathy, etc </a:t>
            </a:r>
            <a:r>
              <a:rPr lang="en-GB" dirty="0" err="1"/>
              <a:t>etc</a:t>
            </a:r>
            <a:r>
              <a:rPr lang="en-GB" dirty="0"/>
              <a:t> – so it's not about suppressing emotions, but about regulating them to the correct level adapted to the situation.
This is all now greatly simplified. Of course, there is no such thing as "emotional information" and of course there are many more areas involved, but it is not that simple.
For us, this should be enough for now that we know that there are a neuroanatomical and neurophysiological (i.e. functioning) known areas to which the different thinking styles can be assigned. In this way, research has learned to understand how different chemical states (e.g. due to drugs), drugs or injuries, forms of dementia, etc. influence and explain action control and emotional states.</a:t>
            </a:r>
          </a:p>
          <a:p>
            <a:pPr marL="158750" indent="0">
              <a:buNone/>
            </a:pPr>
            <a:endParaRPr lang="en-GB"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GB" dirty="0"/>
              <a:t>There are many different and complementary theoretical approaches to describe different facets of thinking styles that can be used to create thinking errors.
In our context – and many others – the most sensible division into two different styles of thinking is the distinction between Daniel Kahneman.
If you know his book "Thinking Fast and Slow", you already know this. If not, you should read it. It is the most comprehensive and best-written popular science book on the subject of thinking and very relevant to everyday life.
Kahneman distinguishes between 2 different thinking styles – System 1 and 2. 
System 1 means...... […]
An example would be orientation in a new environment that is either resource-intensive, active use of referral points and relative location to them – as opposed to a situation where you know your way around well and only need a few "cues", cues, to immediately orient yourself again without any problems. Or driving a car from the first learning of the controls in the car to driving while talking on the phone (S1 -&gt; S2).
It's no more complicated than that. 
We have often experienced many everyday situations in one form or another. Known cues signal our familiarity with a certain content, course of action, a person, i.e. our expectations are clearly structured and we reel off a learned program. Social engineers are always trying to help us, for example. through imitation, use of familiar symbols, expressions, etc., into S1 mode, since S1 is not compatible with critical questioning, detailed processing and the active retrieval of memory content for the purpose of a more detailed investigation of a circumstance.
Dark patterns could be described as a related category to social engineering – with the difference that it is not "social" in the sense of another human actor, but of a user interface design – so one would perhaps prefer the term cognitive engineering as a </a:t>
            </a:r>
            <a:r>
              <a:rPr lang="en-GB" dirty="0" err="1"/>
              <a:t>supercategory</a:t>
            </a:r>
            <a:r>
              <a:rPr lang="en-GB" dirty="0"/>
              <a:t>.</a:t>
            </a:r>
          </a:p>
          <a:p>
            <a:pPr marL="158750" indent="0">
              <a:buNone/>
            </a:pPr>
            <a:endParaRPr lang="nb-NO" dirty="0"/>
          </a:p>
        </p:txBody>
      </p:sp>
    </p:spTree>
    <p:extLst>
      <p:ext uri="{BB962C8B-B14F-4D97-AF65-F5344CB8AC3E}">
        <p14:creationId xmlns:p14="http://schemas.microsoft.com/office/powerpoint/2010/main" val="17490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c18f527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c18f527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some articles in cyberpsychology, esp. when it comes to the question of who is more or less susceptible to phishing emails or other forms of social engineering, reference is made to the ELM instead of S1/S2. In principle, it's almost the same. In these areas of research, we often have to deal with parallel developing models that want to describe similar phenomena – some are more biologically oriented, others more theoretical-philosophical, or are applied differently, etc. You just have to get used to this – that several explanations are possible to explain or possibly predict </a:t>
            </a:r>
            <a:r>
              <a:rPr lang="en-GB" dirty="0" err="1"/>
              <a:t>behavior</a:t>
            </a:r>
            <a:r>
              <a:rPr lang="en-GB" dirty="0"/>
              <a:t>.</a:t>
            </a:r>
            <a:endParaRPr dirty="0"/>
          </a:p>
        </p:txBody>
      </p:sp>
    </p:spTree>
    <p:extLst>
      <p:ext uri="{BB962C8B-B14F-4D97-AF65-F5344CB8AC3E}">
        <p14:creationId xmlns:p14="http://schemas.microsoft.com/office/powerpoint/2010/main" val="410037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60</a:t>
            </a:fld>
            <a:endParaRPr lang="en-GB" noProof="0"/>
          </a:p>
        </p:txBody>
      </p:sp>
    </p:spTree>
    <p:extLst>
      <p:ext uri="{BB962C8B-B14F-4D97-AF65-F5344CB8AC3E}">
        <p14:creationId xmlns:p14="http://schemas.microsoft.com/office/powerpoint/2010/main" val="362627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65</a:t>
            </a:fld>
            <a:endParaRPr lang="en-GB" noProof="0"/>
          </a:p>
        </p:txBody>
      </p:sp>
    </p:spTree>
    <p:extLst>
      <p:ext uri="{BB962C8B-B14F-4D97-AF65-F5344CB8AC3E}">
        <p14:creationId xmlns:p14="http://schemas.microsoft.com/office/powerpoint/2010/main" val="352256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dirty="0"/>
              <a:t>DP seem primitive, but that's exactly why they are so successful. – People who value (overestimate) their abilities even decide more intuitively! Entitlement to judge!
You can be very sure of yourself and still have made an intuitive decision – especially when the IS </a:t>
            </a:r>
            <a:r>
              <a:rPr lang="en-GB" dirty="0" err="1"/>
              <a:t>is</a:t>
            </a:r>
            <a:r>
              <a:rPr lang="en-GB" dirty="0"/>
              <a:t> very high.</a:t>
            </a:r>
            <a:endParaRPr lang="de-DE" dirty="0"/>
          </a:p>
        </p:txBody>
      </p:sp>
      <p:sp>
        <p:nvSpPr>
          <p:cNvPr id="4" name="Foliennummernplatzhalter 3"/>
          <p:cNvSpPr>
            <a:spLocks noGrp="1"/>
          </p:cNvSpPr>
          <p:nvPr>
            <p:ph type="sldNum" sz="quarter" idx="5"/>
          </p:nvPr>
        </p:nvSpPr>
        <p:spPr/>
        <p:txBody>
          <a:bodyPr/>
          <a:lstStyle/>
          <a:p>
            <a:fld id="{6FD9AEB7-0287-4C3A-91A6-A56B59BAA80E}" type="slidenum">
              <a:rPr lang="de-DE" smtClean="0"/>
              <a:t>66</a:t>
            </a:fld>
            <a:endParaRPr lang="de-DE"/>
          </a:p>
        </p:txBody>
      </p:sp>
    </p:spTree>
    <p:extLst>
      <p:ext uri="{BB962C8B-B14F-4D97-AF65-F5344CB8AC3E}">
        <p14:creationId xmlns:p14="http://schemas.microsoft.com/office/powerpoint/2010/main" val="3545024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Everyone knows the expression "decide according to gut feeling" and knows the concept of intuition.
What is less well known is that intuition exists, is relatively easy to detect, and is also biologically – more precisely: </a:t>
            </a:r>
            <a:r>
              <a:rPr lang="en-GB" dirty="0" err="1"/>
              <a:t>neurophyisiologically</a:t>
            </a:r>
            <a:r>
              <a:rPr lang="en-GB" dirty="0"/>
              <a:t> – well explained and understood.
To be more precise, the structures involved are certain – so-called ventromedial – parts of the PFC – where decisions are co-determined, the anterior insular cortex, the signals from the inside of the body – yes! Gut feelings – "mapped", i.e. central nerve, i.e. in the brain – and the afferent 10th cranial nerve, the </a:t>
            </a:r>
            <a:r>
              <a:rPr lang="en-GB" dirty="0" err="1"/>
              <a:t>vagus</a:t>
            </a:r>
            <a:r>
              <a:rPr lang="en-GB" dirty="0"/>
              <a:t> nerve, i.e. the nerve that conducts sensory signals from the intestines to the brain. And a few others. In short: the structures are quite clear and involve central nervous and peripheral nerve structures and brain areas, the brain areas responsible for body perception, emotion processing and the integration of emotion and rational considerations.
Intuitive thinking is strongly influenced by feelings and it works relatively well from an evolutionary point of view. It always works well where a clear emotional component in a decision makes more sense than purely rational-logical thinking. This is often the case, especially in social interactions. If, for example, you distrusts someone without being able to explain exactly why.
Grasping intuition is relatively easy. The so-called "Iowa Gambling Task" has been around since 1994. [EXPLAIN IGT]
This simple task – which at least a few years ago was also available as an Android app (without the skin conductance measurement) – is psychophysiological evidence for the existence of meaningful information for decisions, which is unconsciously available and used, influences our "free decisions" and has a not insignificant effect on e.g. our buying </a:t>
            </a:r>
            <a:r>
              <a:rPr lang="en-GB" dirty="0" err="1"/>
              <a:t>behavior</a:t>
            </a:r>
            <a:r>
              <a:rPr lang="en-GB" dirty="0"/>
              <a:t>, the effect of advertising, social manipulation, etc. 
This, then, is the mechanism by which subtle emotions explain effects on decisions perceived as rational. 
Cyberpsychology is not just about describing </a:t>
            </a:r>
            <a:r>
              <a:rPr lang="en-GB" dirty="0" err="1"/>
              <a:t>behavior</a:t>
            </a:r>
            <a:r>
              <a:rPr lang="en-GB" dirty="0"/>
              <a:t>, but about trying to find out the causes of it – think of it as a kind of "reverse engineering" – we know that </a:t>
            </a:r>
            <a:r>
              <a:rPr lang="en-GB" dirty="0" err="1"/>
              <a:t>behavior</a:t>
            </a:r>
            <a:r>
              <a:rPr lang="en-GB" dirty="0"/>
              <a:t> can be influenced emotionally and unconsciously – and here is the explanation how. What problem can you solve with it? This is not a crucial question in this area. But yes, there are possibilities, e.g. you can use TMS to manipulate the feedback loop from the body and strengthen intuition. This phenomenon also explains why people with substance addictions often make irrational decisions in such tasks.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Sie erhalten einige Anwendungsbeispiele die von Studierenden eines früheren Kurses zusammengestellt wurden, in separaten Files</a:t>
            </a:r>
            <a:r>
              <a:rPr lang="de-DE" baseline="0" dirty="0"/>
              <a:t> im Teams Ordner.</a:t>
            </a: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Im</a:t>
            </a:r>
            <a:r>
              <a:rPr lang="de-DE" baseline="0" dirty="0"/>
              <a:t> Folgenden schauen wir uns zunächst mal einige weitere Prinzipien kognitiver Fehler an, die sich durch Designstrukturen entsprechend ausnutzen lassen.</a:t>
            </a:r>
            <a:endParaRPr lang="nb-NO" dirty="0"/>
          </a:p>
          <a:p>
            <a:endParaRPr lang="nb-NO" dirty="0"/>
          </a:p>
        </p:txBody>
      </p:sp>
    </p:spTree>
    <p:extLst>
      <p:ext uri="{BB962C8B-B14F-4D97-AF65-F5344CB8AC3E}">
        <p14:creationId xmlns:p14="http://schemas.microsoft.com/office/powerpoint/2010/main" val="220031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4</a:t>
            </a:fld>
            <a:endParaRPr lang="en-GB" noProof="0"/>
          </a:p>
        </p:txBody>
      </p:sp>
    </p:spTree>
    <p:extLst>
      <p:ext uri="{BB962C8B-B14F-4D97-AF65-F5344CB8AC3E}">
        <p14:creationId xmlns:p14="http://schemas.microsoft.com/office/powerpoint/2010/main" val="309332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b2df2481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b2df2481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Let's take a look at an example of a typical dark pattern process in which intuition plays a particularly important role.
The term "confirmation sharing" refers to a DP element in which you try to make people feel guilty if they "don't play along", so to speak. Often when it comes to dropping out somewhere, quitting, quitting, not agreeing to something, not participating.
In the example here, before closing a Facebook account, you are shown the pictures of friends again... „…. Will miss you..." – even if that seems clumsy, it's not at all. The probability that you will think again about whether and if so WHO would possibly miss you, with whom you have no other contact than FB, is high – and those who have only just managed to close the account may want to do so will perhaps consider it.
[CYBERBALL AND SOCIAL PAIN CONCEPT]</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b4125b51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b4125b51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Biases are systematic distortions of thinking. Heuristics that shorten complicated and resource-intensive analytical-logical ways of thinking according to System 1 and are rather useful in most cases in the sum or at least in evolutionary history. 
Biases are deliberately induced and exploited in DP.
Example: Anchor effect
The cognitive – even superficial – processing, e.g. of a number (or other information) has a direct effect on the processing and estimation of subsequent information.
Watch this video in its entirety and think of one of the many possible applications, which we would then call DP.
There are well over 100 biases and we won't go through so many and list countless examples.
Another example: Ikea effect: If we have assembled something ourselves (not just furniture), then we think it is more valuable. Although neither function nor substitution – important criteria for "objective value" – are taken into account. We've invested a lot, so it's worth a lot. False. From an evolutionary point of view, however, it is right in principle, because we as humans may have invested a lot of time in valuable things in the past. Today it is something different, because "things" that are important for survival are available and available in abundance. Example: after a tedious registration process (see Facebook registration path we looked at earlier), it is all the more likely that I will accept the updates of the Terms and Conditions by clicking on them. Otherwise all the effort would have been in vain. So it can make sense to set up a sprawling registration process if you want to ask something potentially unpleasant at the end.</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You probably also came up with the idea that the anchor effect, e.g. plays a decisive role in price reductions – as the assessment of the value of a product and the price to be paid are then in an attractive relationship.
-----
Another example that is very often used is the so-called loss aversion. This is particularly evident in this very well-known problem by Tversky &amp; Kahneman (1981).
First, take a look at the upper part of the question and decide between options A and B – you are welcome to think, but not for too long.
Then you decide between option C and D.
Then scroll on...</a:t>
            </a:r>
            <a:endParaRPr lang="de-DE" baseline="0" dirty="0"/>
          </a:p>
          <a:p>
            <a:pPr marL="158750" indent="0">
              <a:buNone/>
            </a:pPr>
            <a:endParaRPr lang="de-DE" baseline="0" dirty="0"/>
          </a:p>
        </p:txBody>
      </p:sp>
    </p:spTree>
    <p:extLst>
      <p:ext uri="{BB962C8B-B14F-4D97-AF65-F5344CB8AC3E}">
        <p14:creationId xmlns:p14="http://schemas.microsoft.com/office/powerpoint/2010/main" val="2135489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Here we see the usual voting </a:t>
            </a:r>
            <a:r>
              <a:rPr lang="en-GB" dirty="0" err="1"/>
              <a:t>behavior</a:t>
            </a:r>
            <a:r>
              <a:rPr lang="en-GB" dirty="0"/>
              <a:t> of the general population. 
If you go back and look at the options, you'll see that options A and C are the same, and so are options B and D.
The only difference is the wording.
So whether the glass is 1/3 full or 2/3 empty. This is referred to as identical pragmatic information.
Where we can be sure of the result (A and C), we tend to choose the positive option. Where the information about the expected deaths, i.e. losses, is particularly emphasized, we prefer to avoid them and are willing to increase the risk and gamble.
How can these different decision-making patterns be explained?
Evolutionarily, the avoidance of loss is based on the fact that losing something is potentially riskier for our survival than not gaining something. A missed opportunity is openly less problematic than a new problem. Therefore, the emotional intensity of a found 10 euro note is less than the anger over the loss of a similar banknote.</a:t>
            </a:r>
            <a:endParaRPr lang="nb-NO" dirty="0"/>
          </a:p>
        </p:txBody>
      </p:sp>
    </p:spTree>
    <p:extLst>
      <p:ext uri="{BB962C8B-B14F-4D97-AF65-F5344CB8AC3E}">
        <p14:creationId xmlns:p14="http://schemas.microsoft.com/office/powerpoint/2010/main" val="3152045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Loss aversion is part of a larger theory, the so-called prospect theory – and closely related to it, the framing effect – which we will come to right after.
-----
The most common framing draws attention to either the positive gain or negative loss associated with an option. We are susceptible to this sort of framing because in accordance with “prospect theory,” we tend to avoid certain losses. A loss is perceived as more significant, and therefore more worthy of avoiding, than an equivalent gain. The way something is framed can influence our certainty that it will bring either gain or loss. This is why we find it attractive when the positive features of an option are highlighted instead of the negative ones.
“Heuristics” or mental shortcuts might also play a role. Due to the availability heuristic, we </a:t>
            </a:r>
            <a:r>
              <a:rPr lang="en-GB" dirty="0" err="1"/>
              <a:t>favor</a:t>
            </a:r>
            <a:r>
              <a:rPr lang="en-GB" dirty="0"/>
              <a:t> information that is easily understood and recalled. Options and information that is framed this way are </a:t>
            </a:r>
            <a:r>
              <a:rPr lang="en-GB" dirty="0" err="1"/>
              <a:t>favored</a:t>
            </a:r>
            <a:r>
              <a:rPr lang="en-GB" dirty="0"/>
              <a:t> over those that aren’t. The affect heuristic may cause us to </a:t>
            </a:r>
            <a:r>
              <a:rPr lang="en-GB" dirty="0" err="1"/>
              <a:t>favor</a:t>
            </a:r>
            <a:r>
              <a:rPr lang="en-GB" dirty="0"/>
              <a:t> information and options that are framed to elicit an immediate emotional response. Research has shown that framing relies on emotional appeals and can be designed to have specific emotional reactions.</a:t>
            </a:r>
            <a:endParaRPr lang="nb-NO" dirty="0"/>
          </a:p>
        </p:txBody>
      </p:sp>
    </p:spTree>
    <p:extLst>
      <p:ext uri="{BB962C8B-B14F-4D97-AF65-F5344CB8AC3E}">
        <p14:creationId xmlns:p14="http://schemas.microsoft.com/office/powerpoint/2010/main" val="3749407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The prospect theory, which was a major reason for Kahneman's Nobel Prize in Economics, explains economic </a:t>
            </a:r>
            <a:r>
              <a:rPr lang="en-GB" dirty="0" err="1"/>
              <a:t>behavior</a:t>
            </a:r>
            <a:r>
              <a:rPr lang="en-GB" dirty="0"/>
              <a:t> and can also be applied well in some DPs.
In the graph you can see that the curve in the Loss area is not symmetrical with the curve in the Gain area – where it is flatter – for the reasons mentioned above.
In addition to loss aversion – a loss is more severe than a corresponding profit for the same amount – we also see here why it makes sense to buy good news – e.g. Bonuses, winnings, payouts, rewards of any kind – to divide into small pieces and to "massage" losses, i.e. "administer" them in one piece. Two lottery wins of 3000 make us happier than one win of 6000 – in total.
Payback schemes should therefore ensure that the hurdle for the first exchange of e.g. </a:t>
            </a:r>
            <a:r>
              <a:rPr lang="en-GB" dirty="0" err="1"/>
              <a:t>packback</a:t>
            </a:r>
            <a:r>
              <a:rPr lang="en-GB" dirty="0"/>
              <a:t> points is relatively easy to reach, at least until a habit has been established – so give a lot of points at the beginning, as a reward for reserving. This effect is called "diminishing sensitivity".
If we offer these probabilities with identical expected value, we see the effect clearly. Better the sparrow in the hand than the pigeon on the roof would be the everyday psychological equivalent here.</a:t>
            </a:r>
            <a:endParaRPr lang="de-DE" baseline="0" dirty="0"/>
          </a:p>
        </p:txBody>
      </p:sp>
      <p:sp>
        <p:nvSpPr>
          <p:cNvPr id="4" name="Plassholder for lysbildenummer 3"/>
          <p:cNvSpPr>
            <a:spLocks noGrp="1"/>
          </p:cNvSpPr>
          <p:nvPr>
            <p:ph type="sldNum" sz="quarter" idx="10"/>
          </p:nvPr>
        </p:nvSpPr>
        <p:spPr/>
        <p:txBody>
          <a:bodyPr/>
          <a:lstStyle/>
          <a:p>
            <a:fld id="{8F945F18-70AE-492B-8FC3-F1A34F87610F}" type="slidenum">
              <a:rPr lang="nb-NO" smtClean="0"/>
              <a:t>74</a:t>
            </a:fld>
            <a:endParaRPr lang="nb-NO"/>
          </a:p>
        </p:txBody>
      </p:sp>
    </p:spTree>
    <p:extLst>
      <p:ext uri="{BB962C8B-B14F-4D97-AF65-F5344CB8AC3E}">
        <p14:creationId xmlns:p14="http://schemas.microsoft.com/office/powerpoint/2010/main" val="2678950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76</a:t>
            </a:fld>
            <a:endParaRPr lang="en-GB" noProof="0"/>
          </a:p>
        </p:txBody>
      </p:sp>
    </p:spTree>
    <p:extLst>
      <p:ext uri="{BB962C8B-B14F-4D97-AF65-F5344CB8AC3E}">
        <p14:creationId xmlns:p14="http://schemas.microsoft.com/office/powerpoint/2010/main" val="3536984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r>
              <a:rPr lang="en-GB" dirty="0"/>
              <a:t>Due to time constraints - no exhaustive overview &gt; possible in view of well over 100 cognitive biases and subtle manipulation possibilities.
Hence these few and very important ones in detail. 
Also relevant are business psychology, political communication, child education, etc.
They can take any bias, speculate about the evolutionary benefits, identify corresponding neuropsychological processes and then use them in a targeted manner.</a:t>
            </a:r>
            <a:endParaRPr lang="nb-NO" dirty="0"/>
          </a:p>
        </p:txBody>
      </p:sp>
    </p:spTree>
    <p:extLst>
      <p:ext uri="{BB962C8B-B14F-4D97-AF65-F5344CB8AC3E}">
        <p14:creationId xmlns:p14="http://schemas.microsoft.com/office/powerpoint/2010/main" val="2789544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b2df2481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ab2df2481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Especially so-called Roach Motel.
But also loss aversion ("lost functionality if users decline" – see "cunning design choices").</a:t>
            </a:r>
            <a:endParaRPr lang="de-DE" baseline="0" dirty="0"/>
          </a:p>
          <a:p>
            <a:pPr marL="0" lvl="0" indent="0" algn="l" rtl="0">
              <a:spcBef>
                <a:spcPts val="0"/>
              </a:spcBef>
              <a:spcAft>
                <a:spcPts val="0"/>
              </a:spcAft>
              <a:buNone/>
            </a:pPr>
            <a:endParaRPr dirty="0"/>
          </a:p>
        </p:txBody>
      </p:sp>
      <p:sp>
        <p:nvSpPr>
          <p:cNvPr id="322" name="Google Shape;322;gab2df2481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de-DE" dirty="0"/>
              <a:t>Sie wundern sich was „Roach Motel“ bedeutet…?</a:t>
            </a:r>
          </a:p>
          <a:p>
            <a:pPr marL="158750" indent="0">
              <a:buNone/>
            </a:pPr>
            <a:endParaRPr lang="de-DE" dirty="0"/>
          </a:p>
          <a:p>
            <a:pPr marL="158750" indent="0">
              <a:buNone/>
            </a:pPr>
            <a:r>
              <a:rPr lang="de-DE" dirty="0" err="1"/>
              <a:t>Kakerlakenfalle</a:t>
            </a:r>
            <a:r>
              <a:rPr lang="de-DE" baseline="0" dirty="0"/>
              <a:t> mit Köder.</a:t>
            </a:r>
            <a:endParaRPr lang="nb-NO" dirty="0"/>
          </a:p>
        </p:txBody>
      </p:sp>
    </p:spTree>
    <p:extLst>
      <p:ext uri="{BB962C8B-B14F-4D97-AF65-F5344CB8AC3E}">
        <p14:creationId xmlns:p14="http://schemas.microsoft.com/office/powerpoint/2010/main" val="76642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b4125b51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b4125b51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amount of information and the degree of complexity are intended to trigger more economical S1 thinking.
Empathy and Conscience -&gt; Confirmation Shaming
Concrete and plastic -&gt; reward for a good deed is more conceivable (control, justification) -&gt; "donate pencils" – if possible (not included here).
Reciprocity -&gt; You have profited, guilt, not to give back.
Anchoring effect: Suggest amount.
Compassion (give less than 2%) -&gt; S1 (begging with a dog or child is more successful)
Groom: "exceptional" &gt; reward, sympathy – positive affect is more associated with S1.
Convenient-&gt;usability-&gt;many payment options.
Nudging: Maybe later button is blue, the close button is </a:t>
            </a:r>
            <a:r>
              <a:rPr lang="en-GB" dirty="0" err="1"/>
              <a:t>gray</a:t>
            </a:r>
            <a:r>
              <a:rPr lang="en-GB" dirty="0"/>
              <a: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b4125b51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b4125b51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Hier wohl in Kombination mit </a:t>
            </a:r>
            <a:r>
              <a:rPr lang="de-DE" dirty="0" err="1"/>
              <a:t>Optimism</a:t>
            </a:r>
            <a:r>
              <a:rPr lang="de-DE" dirty="0"/>
              <a:t> Bias.</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 example from the popular game Candy Crush.
Shame is a particularly powerful emotion – it signals remorse and maintains social connections – avoids being expelled from the group.</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b4125b5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ab4125b5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Cho, H., Lee, J. S., &amp; Chung, S. (2010). Optimistic bias about online privacy risks: Testing the moderating effects of perceived controllability and prior experience. </a:t>
            </a:r>
            <a:r>
              <a:rPr lang="en-GB" sz="1000" i="1" dirty="0">
                <a:solidFill>
                  <a:srgbClr val="222222"/>
                </a:solidFill>
                <a:highlight>
                  <a:srgbClr val="FFFFFF"/>
                </a:highlight>
              </a:rPr>
              <a:t>Computers in Human </a:t>
            </a:r>
            <a:r>
              <a:rPr lang="en-GB" sz="1000" i="1" dirty="0" err="1">
                <a:solidFill>
                  <a:srgbClr val="222222"/>
                </a:solidFill>
                <a:highlight>
                  <a:srgbClr val="FFFFFF"/>
                </a:highlight>
              </a:rPr>
              <a:t>Behavior</a:t>
            </a:r>
            <a:r>
              <a:rPr lang="en-GB" sz="1000" dirty="0">
                <a:solidFill>
                  <a:srgbClr val="222222"/>
                </a:solidFill>
                <a:highlight>
                  <a:srgbClr val="FFFFFF"/>
                </a:highlight>
              </a:rPr>
              <a:t>, </a:t>
            </a:r>
            <a:r>
              <a:rPr lang="en-GB" sz="1000" i="1" dirty="0">
                <a:solidFill>
                  <a:srgbClr val="222222"/>
                </a:solidFill>
                <a:highlight>
                  <a:srgbClr val="FFFFFF"/>
                </a:highlight>
              </a:rPr>
              <a:t>26</a:t>
            </a:r>
            <a:r>
              <a:rPr lang="en-GB" sz="1000" dirty="0">
                <a:solidFill>
                  <a:srgbClr val="222222"/>
                </a:solidFill>
                <a:highlight>
                  <a:srgbClr val="FFFFFF"/>
                </a:highlight>
              </a:rPr>
              <a:t>(5), 987-995.</a:t>
            </a:r>
            <a:endParaRPr dirty="0"/>
          </a:p>
          <a:p>
            <a:pPr marL="0" lvl="0" indent="0" algn="l" rtl="0">
              <a:spcBef>
                <a:spcPts val="0"/>
              </a:spcBef>
              <a:spcAft>
                <a:spcPts val="0"/>
              </a:spcAft>
              <a:buNone/>
            </a:pPr>
            <a:r>
              <a:rPr lang="en-GB" dirty="0"/>
              <a:t>The results suggest a reinforcing relationship between the two moderators: the two factors interact with each other to significantly magnify or minimize people’s risk judgments about online privacy risks at both the personal and societal</a:t>
            </a:r>
            <a:endParaRPr dirty="0"/>
          </a:p>
          <a:p>
            <a:pPr marL="0" lvl="0" indent="0" algn="l" rtl="0">
              <a:spcBef>
                <a:spcPts val="0"/>
              </a:spcBef>
              <a:spcAft>
                <a:spcPts val="0"/>
              </a:spcAft>
              <a:buNone/>
            </a:pPr>
            <a:r>
              <a:rPr lang="en-GB" dirty="0"/>
              <a:t>Level.</a:t>
            </a:r>
            <a:endParaRPr dirty="0"/>
          </a:p>
          <a:p>
            <a:pPr marL="0" lvl="0" indent="0" algn="l" rtl="0">
              <a:spcBef>
                <a:spcPts val="0"/>
              </a:spcBef>
              <a:spcAft>
                <a:spcPts val="0"/>
              </a:spcAft>
              <a:buNone/>
            </a:pPr>
            <a:r>
              <a:rPr lang="en-GB" dirty="0"/>
              <a:t>Fig 1a (Top): perceived controllability functioned as a gap increaser, such that the high controllability group displayed a greater optimistic bias than the low controllability group. Gig 1b: prior experience functioned as a gap </a:t>
            </a:r>
            <a:r>
              <a:rPr lang="en-GB" dirty="0" err="1"/>
              <a:t>leveler</a:t>
            </a:r>
            <a:r>
              <a:rPr lang="en-GB" dirty="0"/>
              <a:t>, such that the optimistic bias decreased as people’s experience of privacy infringements increased</a:t>
            </a:r>
            <a:endParaRPr dirty="0"/>
          </a:p>
          <a:p>
            <a:pPr marL="0" lvl="0" indent="0" algn="l" rtl="0">
              <a:spcBef>
                <a:spcPts val="0"/>
              </a:spcBef>
              <a:spcAft>
                <a:spcPts val="0"/>
              </a:spcAft>
              <a:buNone/>
            </a:pPr>
            <a:r>
              <a:rPr lang="en-GB" dirty="0" err="1"/>
              <a:t>FIg</a:t>
            </a:r>
            <a:r>
              <a:rPr lang="en-GB" dirty="0"/>
              <a:t> 2 (Bottom):  perceived controllability and prior experience appeared to have significant effects on both personal- and societal-level risk judgments, but the results suggest that their effects can be fully explained only when the interaction between these two factors are considered</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51a339e10_2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51a339e10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Narcissism -&gt; Research Gate &gt; Data -&gt; Social Comparison
Question of the Intention-</a:t>
            </a:r>
            <a:r>
              <a:rPr lang="en-GB" dirty="0" err="1"/>
              <a:t>Behavior</a:t>
            </a:r>
            <a:r>
              <a:rPr lang="en-GB" dirty="0"/>
              <a:t> Gap
Perception-Preparedness
Example for the combination: LOSS of SOCIAL contacts at FB, after you have worked your way to the termination in a Roach-Motel-manner.
Tools: App that DP has stored in my installed apps and explains in simplified language, asks for my wishes – explains the implications of decisions and provides step-by-step instructions.</a:t>
            </a:r>
            <a:endParaRPr dirty="0"/>
          </a:p>
        </p:txBody>
      </p:sp>
      <p:sp>
        <p:nvSpPr>
          <p:cNvPr id="520" name="Google Shape;520;ga51a339e10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b2df24817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b2df2481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ab2df2481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ab2df24817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51a339e10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a51a339e10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Cybercrime: we usually first think of network attacks, </a:t>
            </a:r>
            <a:r>
              <a:rPr lang="en-GB" dirty="0" err="1"/>
              <a:t>ransommail</a:t>
            </a:r>
            <a:r>
              <a:rPr lang="en-GB" dirty="0"/>
              <a:t>, piracy, money laundering, </a:t>
            </a:r>
            <a:r>
              <a:rPr lang="en-GB" dirty="0" err="1"/>
              <a:t>conterfeiting</a:t>
            </a:r>
            <a:r>
              <a:rPr lang="en-GB" dirty="0"/>
              <a:t>, DOS attacks, credit card fraud
DPs are not part of cybercrime "per se". The term cybercrime implies a violation of the law and goes beyond the unethical exploitation of human cognitive weaknesses. 
It is very common to use data obtained by DP for criminal purposes. If, for example, identity management is made more difficult by DP, and attractive data acquired as a result is traded illegally (see Lothar article for example?). But that does not make the DP illegal. The use of data obtained by (legal) DP is therefore just as diverse as the area of cybercrime as a whole. It is also difficult to categorize or quantify, because the origin of sensitive data, for example, is usually not traceable. Therefore, this is more about the question of the extent to which DPs themselves can be described as cybercrime. 
The legal situation lags behind reality.
Grandchild trick vs. sales training ("neuromarketing")
GDPR big step.
GDPR sets the following standards, which are actually incompatible with DP.
1. Transparency, purpose, limitation and data minimisation (Art. 5 GDPR)
2. Many of the prompts covered in the report appear to be relying on consent (Art 7) as a legal basis for processing. However, the practices deployed by companies raise questions as to whether consent in this case can be considered informed and freely given. 
3. Data protection by design and by default (Article 25). 
Nevertheless, it is the case that violations are common practice until the violation is officially established – and sometimes beyond.
Landmark rulings have yet to be made – GDPR is still too young.</a:t>
            </a: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marR="0" lvl="0" indent="-171450" algn="l" rtl="0">
              <a:lnSpc>
                <a:spcPct val="100000"/>
              </a:lnSpc>
              <a:spcBef>
                <a:spcPts val="0"/>
              </a:spcBef>
              <a:spcAft>
                <a:spcPts val="0"/>
              </a:spcAft>
              <a:buClr>
                <a:schemeClr val="dk1"/>
              </a:buClr>
              <a:buSzPts val="1200"/>
              <a:buFont typeface="Calibri"/>
              <a:buChar char="-"/>
            </a:pPr>
            <a:r>
              <a:rPr lang="en-GB" dirty="0"/>
              <a:t>: (1) The data protection principles of transparency, purpose limitation and data minimisation (Article 5 GDPR). Individuals are not being given the full picture and the notifications have been designed in such a way as to “hide” </a:t>
            </a:r>
            <a:r>
              <a:rPr lang="en-GB" dirty="0" err="1"/>
              <a:t>Forbrukerrådet</a:t>
            </a:r>
            <a:r>
              <a:rPr lang="en-GB" dirty="0"/>
              <a:t> </a:t>
            </a:r>
            <a:r>
              <a:rPr lang="en-GB" dirty="0" err="1"/>
              <a:t>Postboks</a:t>
            </a:r>
            <a:r>
              <a:rPr lang="en-GB" dirty="0"/>
              <a:t> 463 </a:t>
            </a:r>
            <a:r>
              <a:rPr lang="en-GB" dirty="0" err="1"/>
              <a:t>Sentrum</a:t>
            </a:r>
            <a:r>
              <a:rPr lang="en-GB" dirty="0"/>
              <a:t>, 0105 Oslo, Org.nr 871 033 382 </a:t>
            </a:r>
            <a:r>
              <a:rPr lang="en-GB" dirty="0" err="1"/>
              <a:t>Telefon</a:t>
            </a:r>
            <a:r>
              <a:rPr lang="en-GB" dirty="0"/>
              <a:t> 23 400 500, post@forbrukerradet.no important information from them and nudge them into giving consent to the use of as much data as possible for a wide range of purposes. (2) The lawful basis for processing (Articles 6 and 9) in particular consent (Article 7). Many of the prompts covered in the report appear to be relying on consent as a legal basis for processing. However, the practices deployed by companies raise questions as to whether consent in this case can be considered informed and freely given. (3) Data protection by design and by default (Article 25). Contrary to the requirements of this principle, the design and operation of the “pop-ups” as described in the report make it difficult for individuals to protect their personal data, nudging them towards more data sharing and with (hidden) default settings being set to options that are not the most privacy friendly ones</a:t>
            </a: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lvl="0" indent="-171450" algn="l" rtl="0">
              <a:spcBef>
                <a:spcPts val="0"/>
              </a:spcBef>
              <a:spcAft>
                <a:spcPts val="0"/>
              </a:spcAft>
              <a:buClr>
                <a:schemeClr val="dk1"/>
              </a:buClr>
              <a:buSzPts val="1200"/>
              <a:buFont typeface="Calibri"/>
              <a:buChar char="-"/>
            </a:pPr>
            <a:r>
              <a:rPr lang="en-GB" dirty="0"/>
              <a:t>: (1) The data protection principles of transparency, purpose limitation and data minimisation (Article 5 GDPR). Individuals are not being given the full picture and the notifications have been designed in such a way as to “hide” important information from them and nudge them into giving consent to the use of as much data as possible for a wide range of purposes. (2) The lawful basis for processing (Articles 6 and 9) in particular consent (Article 7). Many of the prompts covered in the report appear to be relying on consent as a legal basis for processing. However, the practices deployed by companies raise questions as to whether consent in this case can be considered informed and freely given. (3) Data protection by design and by default (Article 25). Contrary to the requirements of this principle, the design and operation of the “pop-ups” as described in the report make it difficult for individuals to protect their personal data, nudging them towards more data sharing and with (hidden) default settings being set to options that are not the most privacy friendly ones</a:t>
            </a:r>
            <a:endParaRPr dirty="0"/>
          </a:p>
        </p:txBody>
      </p:sp>
      <p:sp>
        <p:nvSpPr>
          <p:cNvPr id="476" name="Google Shape;476;ga51a339e10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51a339e10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a51a339e10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Informed consent to obtain additional (unnecessary, as it is not tied to a purpose) data is often obtained – but in ways that are perceived as non-transparent and unpleasant. The decisions may not be informed and cannot be described as free.</a:t>
            </a:r>
            <a:endParaRPr dirty="0"/>
          </a:p>
        </p:txBody>
      </p:sp>
      <p:sp>
        <p:nvSpPr>
          <p:cNvPr id="483" name="Google Shape;483;ga51a339e10_2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51a339e10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a51a339e10_2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“There are several plausible legal hooks that could be used to curtail the use of dark patterns in ecommerce.” </a:t>
            </a:r>
            <a:endParaRPr/>
          </a:p>
          <a:p>
            <a:pPr marL="0" marR="0" lvl="0" indent="0" algn="l" rtl="0">
              <a:lnSpc>
                <a:spcPct val="100000"/>
              </a:lnSpc>
              <a:spcBef>
                <a:spcPts val="0"/>
              </a:spcBef>
              <a:spcAft>
                <a:spcPts val="0"/>
              </a:spcAft>
              <a:buClr>
                <a:schemeClr val="dk1"/>
              </a:buClr>
              <a:buSzPts val="1200"/>
              <a:buFont typeface="Calibri"/>
              <a:buNone/>
            </a:pPr>
            <a:r>
              <a:rPr lang="en-GB"/>
              <a:t>“could” “mandate” “broad question”</a:t>
            </a:r>
            <a:endParaRPr/>
          </a:p>
          <a:p>
            <a:pPr marL="0" marR="0" lvl="0" indent="0" algn="l" rtl="0">
              <a:lnSpc>
                <a:spcPct val="100000"/>
              </a:lnSpc>
              <a:spcBef>
                <a:spcPts val="0"/>
              </a:spcBef>
              <a:spcAft>
                <a:spcPts val="0"/>
              </a:spcAft>
              <a:buClr>
                <a:schemeClr val="dk1"/>
              </a:buClr>
              <a:buSzPts val="1200"/>
              <a:buFont typeface="Calibri"/>
              <a:buNone/>
            </a:pPr>
            <a:r>
              <a:rPr lang="en-GB"/>
              <a:t>“highly effective”</a:t>
            </a:r>
            <a:endParaRPr/>
          </a:p>
          <a:p>
            <a:pPr marL="0" marR="0" lvl="0" indent="0" algn="l" rtl="0">
              <a:lnSpc>
                <a:spcPct val="100000"/>
              </a:lnSpc>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Noto Sans Symbols"/>
              <a:buChar char="⇒"/>
            </a:pPr>
            <a:r>
              <a:rPr lang="en-GB"/>
              <a:t>Nicht illegal per default.</a:t>
            </a:r>
            <a:endParaRPr/>
          </a:p>
          <a:p>
            <a:pPr marL="171450" lvl="0" indent="-95250" algn="l" rtl="0">
              <a:spcBef>
                <a:spcPts val="0"/>
              </a:spcBef>
              <a:spcAft>
                <a:spcPts val="0"/>
              </a:spcAft>
              <a:buClr>
                <a:schemeClr val="dk1"/>
              </a:buClr>
              <a:buSzPts val="1200"/>
              <a:buFont typeface="Noto Sans Symbols"/>
              <a:buNone/>
            </a:pPr>
            <a:endParaRPr/>
          </a:p>
          <a:p>
            <a:pPr marL="171450" lvl="0" indent="-9525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endParaRPr/>
          </a:p>
        </p:txBody>
      </p:sp>
      <p:sp>
        <p:nvSpPr>
          <p:cNvPr id="496" name="Google Shape;496;ga51a339e10_2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51a339e10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a51a339e10_2_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Exploitation of universal psychological characteristics for one's own economic advantage is "common".
SALES operates with the truth, if necessary retaining it.
Cybersecurity is about fraud, intrusion, criminal deception (phishing). legislation is established and the legality is easier to determine.
By DP, the extent is decisive and the </a:t>
            </a:r>
            <a:r>
              <a:rPr lang="en-GB" dirty="0" err="1"/>
              <a:t>gray</a:t>
            </a:r>
            <a:r>
              <a:rPr lang="en-GB" dirty="0"/>
              <a:t> area is large.
The "truth" is still being operated on – but truths are being withheld</a:t>
            </a:r>
            <a:endParaRPr dirty="0"/>
          </a:p>
        </p:txBody>
      </p:sp>
      <p:sp>
        <p:nvSpPr>
          <p:cNvPr id="503" name="Google Shape;503;ga51a339e10_2_1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51a339e10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a51a339e10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Default settings are designed to collect data.
Violation of privacy-by-default.
At the same time, it provides a gateway for hackers who can log in as parents through lax security measures, location detection, loc spoofing, etc.
https://affinity-it-security.com/what-is-an-insecure-direct-object-reference/</a:t>
            </a:r>
            <a:endParaRPr dirty="0"/>
          </a:p>
        </p:txBody>
      </p:sp>
      <p:sp>
        <p:nvSpPr>
          <p:cNvPr id="512" name="Google Shape;512;ga51a339e10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9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AFDF3-B3C7-0A2A-904B-BC28FF4A5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2ABA3-1260-D1C0-DC3D-7B51D04A8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2B28F-49E3-2DC0-0CDC-D1F079ACB3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9B99FD-6D56-9E77-8C64-602703888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15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highlight>
                  <a:srgbClr val="FFFFFF"/>
                </a:highlight>
                <a:latin typeface="Arial" panose="020B0604020202020204" pitchFamily="34" charset="0"/>
              </a:rPr>
              <a:t>OSINT is distinguished from research in that it applies the </a:t>
            </a:r>
            <a:r>
              <a:rPr lang="en-GB" b="0" i="0" u="none" strike="noStrike" dirty="0">
                <a:effectLst/>
                <a:highlight>
                  <a:srgbClr val="FFFFFF"/>
                </a:highlight>
                <a:latin typeface="Arial" panose="020B0604020202020204" pitchFamily="34" charset="0"/>
                <a:hlinkClick r:id="rId3" tooltip="Process of intelligence"/>
              </a:rPr>
              <a:t>process of intelligence</a:t>
            </a:r>
            <a:r>
              <a:rPr lang="en-GB" b="0" i="0" dirty="0">
                <a:solidFill>
                  <a:srgbClr val="202122"/>
                </a:solidFill>
                <a:effectLst/>
                <a:highlight>
                  <a:srgbClr val="FFFFFF"/>
                </a:highlight>
                <a:latin typeface="Arial" panose="020B0604020202020204" pitchFamily="34" charset="0"/>
              </a:rPr>
              <a:t> to create tailored knowledge supportive of a specific decision by a specific individual or group</a:t>
            </a:r>
          </a:p>
          <a:p>
            <a:r>
              <a:rPr lang="en-GB" b="0" i="0" dirty="0">
                <a:solidFill>
                  <a:srgbClr val="202122"/>
                </a:solidFill>
                <a:effectLst/>
                <a:highlight>
                  <a:srgbClr val="FFFFFF"/>
                </a:highlight>
                <a:latin typeface="Arial" panose="020B0604020202020204" pitchFamily="34" charset="0"/>
              </a:rPr>
              <a:t>open source acquisition involves procuring verbal, written, or electronically transmitted material that can be obtained legally. In addition to documents and videos available via the </a:t>
            </a:r>
            <a:r>
              <a:rPr lang="en-GB" b="0" i="0" u="none" strike="noStrike" dirty="0">
                <a:effectLst/>
                <a:highlight>
                  <a:srgbClr val="FFFFFF"/>
                </a:highlight>
                <a:latin typeface="Arial" panose="020B0604020202020204" pitchFamily="34" charset="0"/>
                <a:hlinkClick r:id="rId4" tooltip="Internet"/>
              </a:rPr>
              <a:t>Internet</a:t>
            </a:r>
            <a:r>
              <a:rPr lang="en-GB" b="0" i="0" dirty="0">
                <a:solidFill>
                  <a:srgbClr val="202122"/>
                </a:solidFill>
                <a:effectLst/>
                <a:highlight>
                  <a:srgbClr val="FFFFFF"/>
                </a:highlight>
                <a:latin typeface="Arial" panose="020B0604020202020204" pitchFamily="34" charset="0"/>
              </a:rPr>
              <a:t> or provided by a human source, others are obtained after U.S. or allied forces have taken control of a facility or site formerly operated by a foreign government or </a:t>
            </a:r>
            <a:r>
              <a:rPr lang="en-GB" b="0" i="0" u="none" strike="noStrike" dirty="0">
                <a:effectLst/>
                <a:highlight>
                  <a:srgbClr val="FFFFFF"/>
                </a:highlight>
                <a:latin typeface="Arial" panose="020B0604020202020204" pitchFamily="34" charset="0"/>
                <a:hlinkClick r:id="rId5" tooltip="Terrorist"/>
              </a:rPr>
              <a:t>terrorist</a:t>
            </a:r>
            <a:r>
              <a:rPr lang="en-GB" b="0" i="0" dirty="0">
                <a:solidFill>
                  <a:srgbClr val="202122"/>
                </a:solidFill>
                <a:effectLst/>
                <a:highlight>
                  <a:srgbClr val="FFFFFF"/>
                </a:highlight>
                <a:latin typeface="Arial" panose="020B0604020202020204" pitchFamily="34" charset="0"/>
              </a:rPr>
              <a:t> group.”</a:t>
            </a:r>
            <a:r>
              <a:rPr lang="en-GB" b="0" i="0" u="none" strike="noStrike" baseline="30000" dirty="0">
                <a:solidFill>
                  <a:srgbClr val="202122"/>
                </a:solidFill>
                <a:effectLst/>
                <a:highlight>
                  <a:srgbClr val="FFFFFF"/>
                </a:highlight>
                <a:latin typeface="Arial" panose="020B0604020202020204" pitchFamily="34" charset="0"/>
                <a:hlinkClick r:id="rId6"/>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44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4630400" cy="82296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1" y="4268738"/>
            <a:ext cx="7968342" cy="3960863"/>
          </a:xfrm>
          <a:gradFill>
            <a:gsLst>
              <a:gs pos="0">
                <a:schemeClr val="bg2">
                  <a:alpha val="0"/>
                </a:schemeClr>
              </a:gs>
              <a:gs pos="50000">
                <a:schemeClr val="bg2">
                  <a:alpha val="60000"/>
                </a:schemeClr>
              </a:gs>
            </a:gsLst>
            <a:lin ang="10800000" scaled="1"/>
          </a:gradFill>
        </p:spPr>
        <p:txBody>
          <a:bodyPr rtlCol="0">
            <a:noAutofit/>
          </a:bodyPr>
          <a:lstStyle>
            <a:lvl1pPr marL="658368"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1" y="1"/>
            <a:ext cx="7968342" cy="4242611"/>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658368">
              <a:spcAft>
                <a:spcPts val="1440"/>
              </a:spcAft>
              <a:defRPr sz="7680"/>
            </a:lvl1pPr>
          </a:lstStyle>
          <a:p>
            <a:pPr rtl="0"/>
            <a:r>
              <a:rPr lang="en-US"/>
              <a:t>Click to edit Master title style</a:t>
            </a:r>
            <a:endParaRPr lang="en-GB" dirty="0"/>
          </a:p>
        </p:txBody>
      </p:sp>
      <p:pic>
        <p:nvPicPr>
          <p:cNvPr id="3074" name="Picture 2" descr="Tallinn University of Technology (TalTech) - EEVR">
            <a:extLst>
              <a:ext uri="{FF2B5EF4-FFF2-40B4-BE49-F238E27FC236}">
                <a16:creationId xmlns:a16="http://schemas.microsoft.com/office/drawing/2014/main" id="{E0795751-0FA6-A5E3-CDCE-7CDF8B4C0C4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361774" y="7519706"/>
            <a:ext cx="1268627" cy="70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9443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6499860" cy="8229600"/>
          </a:xfrm>
          <a:effectLst/>
        </p:spPr>
        <p:txBody>
          <a:bodyPr rtlCol="0" anchor="ctr"/>
          <a:lstStyle>
            <a:lvl1pPr marL="0" indent="0" algn="ctr">
              <a:buNone/>
              <a:defRPr/>
            </a:lvl1pPr>
          </a:lstStyle>
          <a:p>
            <a:pPr rtl="0"/>
            <a:r>
              <a:rPr lang="en-US" noProof="0"/>
              <a:t>Click icon to add picture</a:t>
            </a:r>
            <a:endParaRPr lang="en-GB" noProof="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3859123" y="7761964"/>
            <a:ext cx="532738" cy="438150"/>
          </a:xfrm>
          <a:prstGeom prst="rect">
            <a:avLst/>
          </a:prstGeom>
        </p:spPr>
        <p:txBody>
          <a:bodyPr vert="horz" lIns="91440" tIns="45720" rIns="91440" bIns="45720" rtlCol="0" anchor="ctr"/>
          <a:lstStyle>
            <a:lvl1pPr algn="r">
              <a:defRPr sz="1440">
                <a:solidFill>
                  <a:schemeClr val="tx1">
                    <a:tint val="75000"/>
                  </a:schemeClr>
                </a:solidFill>
              </a:defRPr>
            </a:lvl1pPr>
          </a:lstStyle>
          <a:p>
            <a:pPr rtl="0"/>
            <a:fld id="{8C2E478F-E849-4A8C-AF1F-CBCC78A7CBFA}" type="slidenum">
              <a:rPr lang="en-GB" noProof="0" smtClean="0"/>
              <a:t>‹#›</a:t>
            </a:fld>
            <a:endParaRPr lang="en-GB" noProof="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7315200" y="1993393"/>
            <a:ext cx="5575495" cy="2662302"/>
          </a:xfrm>
        </p:spPr>
        <p:txBody>
          <a:bodyPr rtlCol="0">
            <a:noAutofit/>
          </a:bodyPr>
          <a:lstStyle>
            <a:lvl1pPr marL="0" indent="0" rtl="0">
              <a:lnSpc>
                <a:spcPct val="100000"/>
              </a:lnSpc>
              <a:buNone/>
              <a:defRPr/>
            </a:lvl1pPr>
          </a:lstStyle>
          <a:p>
            <a:pPr marL="0" indent="0" rtl="0">
              <a:lnSpc>
                <a:spcPct val="100000"/>
              </a:lnSpc>
              <a:buNone/>
            </a:pPr>
            <a:r>
              <a:rPr lang="en-GB" sz="1920" noProof="0">
                <a:cs typeface="Biome Light" panose="020B0303030204020804" pitchFamily="34" charset="0"/>
              </a:rPr>
              <a:t>Click to edit master text style.</a:t>
            </a:r>
          </a:p>
          <a:p>
            <a:pPr marL="0" indent="0" rtl="0">
              <a:buNone/>
            </a:pPr>
            <a:endParaRPr lang="en-GB" noProof="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3859123" y="7761964"/>
            <a:ext cx="532738"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en-GB" sz="1440" noProof="0" smtClean="0"/>
              <a:pPr/>
              <a:t>‹#›</a:t>
            </a:fld>
            <a:endParaRPr lang="en-GB" sz="1440" noProof="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7315199" y="734444"/>
            <a:ext cx="7076662" cy="1061086"/>
          </a:xfrm>
        </p:spPr>
        <p:txBody>
          <a:bodyPr lIns="91440" rIns="91440" rtlCol="0" anchor="t">
            <a:noAutofit/>
          </a:bodyPr>
          <a:lstStyle>
            <a:lvl1pPr algn="l">
              <a:lnSpc>
                <a:spcPct val="150000"/>
              </a:lnSpc>
              <a:spcBef>
                <a:spcPts val="1200"/>
              </a:spcBef>
              <a:defRPr sz="3840">
                <a:solidFill>
                  <a:schemeClr val="tx1"/>
                </a:solidFill>
              </a:defRPr>
            </a:lvl1pPr>
          </a:lstStyle>
          <a:p>
            <a:pPr rtl="0"/>
            <a:r>
              <a:rPr lang="en-US" noProof="0"/>
              <a:t>Click to edit Master title style</a:t>
            </a:r>
            <a:endParaRPr lang="en-GB" noProof="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7328453"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3971568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nchor="ctr"/>
          <a:lstStyle>
            <a:lvl1pPr marL="0" indent="0"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846320" y="5528564"/>
            <a:ext cx="4937760" cy="505776"/>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680" spc="360" baseline="0">
                <a:latin typeface="+mn-lt"/>
              </a:defRPr>
            </a:lvl1pPr>
          </a:lstStyle>
          <a:p>
            <a:pPr rtl="0"/>
            <a:r>
              <a:rPr lang="en-US" noProof="0"/>
              <a:t>Click to edit Master title style</a:t>
            </a:r>
            <a:endParaRPr lang="en-GB" noProof="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774507" y="1883663"/>
            <a:ext cx="11081386" cy="3181732"/>
          </a:xfrm>
        </p:spPr>
        <p:txBody>
          <a:bodyPr rtlCol="0">
            <a:noAutofit/>
          </a:bodyPr>
          <a:lstStyle>
            <a:lvl1pPr marL="0" indent="0" algn="ctr">
              <a:buNone/>
              <a:defRPr sz="3840"/>
            </a:lvl1pPr>
          </a:lstStyle>
          <a:p>
            <a:pPr lvl="0" rtl="0"/>
            <a:r>
              <a:rPr lang="en-GB" noProof="0"/>
              <a:t>CLICK TO EDIT MASTER TEXT STYLES</a:t>
            </a:r>
          </a:p>
        </p:txBody>
      </p:sp>
    </p:spTree>
    <p:extLst>
      <p:ext uri="{BB962C8B-B14F-4D97-AF65-F5344CB8AC3E}">
        <p14:creationId xmlns:p14="http://schemas.microsoft.com/office/powerpoint/2010/main" val="266591297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lstStyle>
            <a:lvl1pPr marL="0" indent="0" algn="ctr">
              <a:buNone/>
              <a:defRPr/>
            </a:lvl1pPr>
          </a:lstStyle>
          <a:p>
            <a:pPr rtl="0"/>
            <a:r>
              <a:rPr lang="en-US" noProof="0"/>
              <a:t>Click icon to add picture</a:t>
            </a:r>
            <a:endParaRPr lang="en-GB" noProof="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4214812" y="7106569"/>
            <a:ext cx="6200776" cy="622554"/>
          </a:xfrm>
        </p:spPr>
        <p:txBody>
          <a:bodyPr rtlCol="0">
            <a:noAutofit/>
          </a:bodyPr>
          <a:lstStyle>
            <a:lvl1pPr marL="0" indent="0" algn="ctr">
              <a:buNone/>
              <a:defRPr sz="2160" spc="360">
                <a:solidFill>
                  <a:schemeClr val="tx1"/>
                </a:solidFill>
              </a:defRPr>
            </a:lvl1pPr>
            <a:lvl2pPr marL="548640" indent="0">
              <a:buNone/>
              <a:defRPr/>
            </a:lvl2pPr>
          </a:lstStyle>
          <a:p>
            <a:pPr lvl="0" rtl="0"/>
            <a:r>
              <a:rPr lang="en-US" noProof="0"/>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846320" y="4330214"/>
            <a:ext cx="4937760" cy="622554"/>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2160" cap="all" baseline="0"/>
            </a:lvl1pPr>
          </a:lstStyle>
          <a:p>
            <a:pPr rtl="0"/>
            <a:r>
              <a:rPr lang="en-GB" spc="360" noProof="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421004" y="2934760"/>
            <a:ext cx="13788390" cy="988696"/>
          </a:xfrm>
        </p:spPr>
        <p:txBody>
          <a:bodyPr rtlCol="0">
            <a:noAutofit/>
          </a:bodyPr>
          <a:lstStyle>
            <a:lvl1pPr>
              <a:lnSpc>
                <a:spcPct val="150000"/>
              </a:lnSpc>
              <a:spcBef>
                <a:spcPts val="1200"/>
              </a:spcBef>
              <a:defRPr sz="4800" cap="all" spc="360" baseline="0"/>
            </a:lvl1pPr>
          </a:lstStyle>
          <a:p>
            <a:pPr rtl="0"/>
            <a:r>
              <a:rPr lang="en-GB" noProof="0"/>
              <a:t>Click to edit Master TEXT styles</a:t>
            </a:r>
          </a:p>
        </p:txBody>
      </p:sp>
    </p:spTree>
    <p:extLst>
      <p:ext uri="{BB962C8B-B14F-4D97-AF65-F5344CB8AC3E}">
        <p14:creationId xmlns:p14="http://schemas.microsoft.com/office/powerpoint/2010/main" val="12484025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re tittel" type="titleOnly">
  <p:cSld name="Bare tittel">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4542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4144541-0D13-6756-E4A1-B707917A77F1}"/>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89599B7-A7B3-F921-960A-461548F5FD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CF6BE346-2DE8-E781-6F18-B34817CC13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3068F652-55BB-B95E-9E49-497AD6C99ABD}"/>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41ABF03-3B54-1090-A19E-50CEB2C54B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8692BD9-334A-31C5-4630-C02B457AC5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7315200" cy="8229600"/>
          </a:xfrm>
          <a:prstGeom prst="parallelogram">
            <a:avLst/>
          </a:prstGeom>
          <a:effectLst/>
        </p:spPr>
        <p:txBody>
          <a:bodyPr rtlCol="0" anchor="ctr"/>
          <a:lstStyle>
            <a:lvl1pPr marL="0" indent="0"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8482583" y="771513"/>
            <a:ext cx="5815584" cy="1723136"/>
          </a:xfrm>
        </p:spPr>
        <p:txBody>
          <a:bodyPr rtlCol="0" anchor="t">
            <a:noAutofit/>
          </a:bodyPr>
          <a:lstStyle>
            <a:lvl1pPr algn="l">
              <a:lnSpc>
                <a:spcPct val="150000"/>
              </a:lnSpc>
              <a:spcBef>
                <a:spcPts val="1200"/>
              </a:spcBef>
              <a:defRPr sz="6480" baseline="0"/>
            </a:lvl1pPr>
          </a:lstStyle>
          <a:p>
            <a:pPr rtl="0"/>
            <a:r>
              <a:rPr lang="en-GB" noProof="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n-GB" noProof="0" smtClean="0"/>
              <a:t>‹#›</a:t>
            </a:fld>
            <a:endParaRPr lang="en-GB" noProof="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8482584" y="2494650"/>
            <a:ext cx="4937760" cy="4558666"/>
          </a:xfrm>
        </p:spPr>
        <p:txBody>
          <a:bodyPr rtlCol="0">
            <a:noAutofit/>
          </a:bodyPr>
          <a:lstStyle>
            <a:lvl1pPr marL="0" indent="0">
              <a:buNone/>
              <a:defRPr sz="2160" spc="360"/>
            </a:lvl1pPr>
          </a:lstStyle>
          <a:p>
            <a:pPr lvl="0" rtl="0"/>
            <a:r>
              <a:rPr lang="en-GB" noProof="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8482584"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156033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701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37304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4030980" y="467809"/>
            <a:ext cx="9938384" cy="3545586"/>
          </a:xfrm>
        </p:spPr>
        <p:txBody>
          <a:bodyPr rtlCol="0" anchor="t" anchorCtr="0">
            <a:noAutofit/>
          </a:bodyPr>
          <a:lstStyle>
            <a:lvl1pPr algn="l">
              <a:lnSpc>
                <a:spcPct val="100000"/>
              </a:lnSpc>
              <a:defRPr sz="768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4030979" y="4244341"/>
            <a:ext cx="9938387" cy="3067049"/>
          </a:xfrm>
        </p:spPr>
        <p:txBody>
          <a:bodyPr rtlCol="0">
            <a:noAutofit/>
          </a:bodyPr>
          <a:lstStyle>
            <a:lvl1pPr marL="0" indent="0" algn="l">
              <a:lnSpc>
                <a:spcPct val="100000"/>
              </a:lnSpc>
              <a:buNone/>
              <a:defRPr sz="2880">
                <a:solidFill>
                  <a:schemeClr val="tx1">
                    <a:alpha val="80000"/>
                  </a:schemeClr>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85EBC166-A756-44D2-BD3B-0FC93EAADE3D}" type="datetime1">
              <a:rPr lang="en-US" smtClean="0"/>
              <a:t>2/4/2026</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734934" y="578266"/>
            <a:ext cx="1296000" cy="1515536"/>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0" name="Oval 19">
            <a:extLst>
              <a:ext uri="{FF2B5EF4-FFF2-40B4-BE49-F238E27FC236}">
                <a16:creationId xmlns:a16="http://schemas.microsoft.com/office/drawing/2014/main" id="{AAA7AB09-557C-41AD-9113-FF9F68FA1035}"/>
              </a:ext>
            </a:extLst>
          </p:cNvPr>
          <p:cNvSpPr/>
          <p:nvPr/>
        </p:nvSpPr>
        <p:spPr>
          <a:xfrm rot="8100000">
            <a:off x="752214" y="994754"/>
            <a:ext cx="648000" cy="1296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2160962" y="2967426"/>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595943" y="5429255"/>
            <a:ext cx="2376001" cy="1636699"/>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Tree>
    <p:extLst>
      <p:ext uri="{BB962C8B-B14F-4D97-AF65-F5344CB8AC3E}">
        <p14:creationId xmlns:p14="http://schemas.microsoft.com/office/powerpoint/2010/main" val="44162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3283837" y="400050"/>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98143" y="6633838"/>
            <a:ext cx="757769" cy="80136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661036" y="659130"/>
            <a:ext cx="13308329" cy="1598400"/>
          </a:xfrm>
        </p:spPr>
        <p:txBody>
          <a:bodyPr rtlCol="0">
            <a:noAutofit/>
          </a:bodyPr>
          <a:lstStyle>
            <a:lvl1pPr>
              <a:lnSpc>
                <a:spcPct val="100000"/>
              </a:lnSpc>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661034" y="2516610"/>
            <a:ext cx="6522720" cy="479478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7446646" y="2516610"/>
            <a:ext cx="6522720" cy="479478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fld id="{E5381644-D3A0-4A58-B3D1-5684ECCC33B5}" type="datetime1">
              <a:rPr lang="en-US" smtClean="0"/>
              <a:t>2/4/2026</a:t>
            </a:fld>
            <a:endParaRPr lang="en-GB"/>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50745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3"/>
        <p:cNvGrpSpPr/>
        <p:nvPr/>
      </p:nvGrpSpPr>
      <p:grpSpPr>
        <a:xfrm>
          <a:off x="0" y="0"/>
          <a:ext cx="0" cy="0"/>
          <a:chOff x="0" y="0"/>
          <a:chExt cx="0" cy="0"/>
        </a:xfrm>
      </p:grpSpPr>
      <p:sp>
        <p:nvSpPr>
          <p:cNvPr id="24" name="Google Shape;24;p5"/>
          <p:cNvSpPr/>
          <p:nvPr/>
        </p:nvSpPr>
        <p:spPr>
          <a:xfrm>
            <a:off x="0" y="8073120"/>
            <a:ext cx="14630400" cy="15648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25" name="Google Shape;25;p5"/>
          <p:cNvSpPr txBox="1">
            <a:spLocks noGrp="1"/>
          </p:cNvSpPr>
          <p:nvPr>
            <p:ph type="title"/>
          </p:nvPr>
        </p:nvSpPr>
        <p:spPr>
          <a:xfrm>
            <a:off x="498720" y="224360"/>
            <a:ext cx="13632960" cy="916320"/>
          </a:xfrm>
          <a:prstGeom prst="rect">
            <a:avLst/>
          </a:prstGeom>
        </p:spPr>
        <p:txBody>
          <a:bodyPr spcFirstLastPara="1" wrap="square" lIns="91425" tIns="91425" rIns="91425" bIns="91425" anchor="t" anchorCtr="0">
            <a:normAutofit/>
          </a:bodyPr>
          <a:lstStyle>
            <a:lvl1pPr lvl="0" rtl="0">
              <a:spcBef>
                <a:spcPts val="0"/>
              </a:spcBef>
              <a:spcAft>
                <a:spcPts val="0"/>
              </a:spcAft>
              <a:buSzPts val="2200"/>
              <a:buNone/>
              <a:defRPr sz="35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98720" y="1112440"/>
            <a:ext cx="13632960" cy="5466240"/>
          </a:xfrm>
          <a:prstGeom prst="rect">
            <a:avLst/>
          </a:prstGeom>
        </p:spPr>
        <p:txBody>
          <a:bodyPr spcFirstLastPara="1" wrap="square" lIns="91425" tIns="91425" rIns="91425" bIns="91425" anchor="t" anchorCtr="0">
            <a:normAutofit/>
          </a:bodyPr>
          <a:lstStyle>
            <a:lvl1pPr marL="731502" lvl="0" indent="-528307" rtl="0">
              <a:spcBef>
                <a:spcPts val="0"/>
              </a:spcBef>
              <a:spcAft>
                <a:spcPts val="0"/>
              </a:spcAft>
              <a:buSzPts val="1600"/>
              <a:buChar char="●"/>
              <a:defRPr sz="2560"/>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30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6B122-3E26-D824-1869-3131813B6CF4}"/>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34BF2F33-D17E-4A7B-B3FD-4AD5CD5EB1F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591C88-9EA4-7572-BD28-85E78BF58E2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osintframework.com/"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lackhat.com/presentations/bh-europe-05/BH_EU_05-Long.pdf"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csoonline.com/article/3445357/what-is-osint-top-open-source-intelligence-tools.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www.cosmopolitan.com/lifestyle/a37377027/deep-fake-cheer-scandal/" TargetMode="Externa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1.xml"/><Relationship Id="rId7" Type="http://schemas.openxmlformats.org/officeDocument/2006/relationships/customXml" Target="../ink/ink2.xml"/><Relationship Id="rId2" Type="http://schemas.openxmlformats.org/officeDocument/2006/relationships/slideLayout" Target="../slideLayouts/slideLayout5.xml"/><Relationship Id="rId1" Type="http://schemas.openxmlformats.org/officeDocument/2006/relationships/video" Target="https://www.youtube.com/embed/NFiDdbquWJY?feature=oembed" TargetMode="External"/><Relationship Id="rId6" Type="http://schemas.openxmlformats.org/officeDocument/2006/relationships/image" Target="../media/image102.jpeg"/><Relationship Id="rId5" Type="http://schemas.openxmlformats.org/officeDocument/2006/relationships/hyperlink" Target="https://en.wikipedia.org/wiki/List_of_cognitive_biases" TargetMode="External"/><Relationship Id="rId4" Type="http://schemas.openxmlformats.org/officeDocument/2006/relationships/hyperlink" Target="https://www.youtube.com/watch?v=NFiDdbquWJY"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09.emf"/><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customXml" Target="../ink/ink3.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113.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a:t>Ricardo Lugo</a:t>
            </a:r>
          </a:p>
          <a:p>
            <a:r>
              <a:rPr lang="en-US" sz="1700" cap="none" dirty="0"/>
              <a:t>TALTECH, Estonia</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GB" sz="4800" dirty="0">
                <a:solidFill>
                  <a:schemeClr val="tx1"/>
                </a:solidFill>
              </a:rPr>
              <a:t>Topic-4: </a:t>
            </a:r>
            <a:r>
              <a:rPr lang="en-GB" sz="4800" dirty="0"/>
              <a:t>Social Engineering II: Dark Patterns and Cognitive Factors</a:t>
            </a:r>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479C-F605-3F33-0A84-095BDADD789B}"/>
              </a:ext>
            </a:extLst>
          </p:cNvPr>
          <p:cNvSpPr>
            <a:spLocks noGrp="1"/>
          </p:cNvSpPr>
          <p:nvPr>
            <p:ph type="title"/>
          </p:nvPr>
        </p:nvSpPr>
        <p:spPr/>
        <p:txBody>
          <a:bodyPr/>
          <a:lstStyle/>
          <a:p>
            <a:r>
              <a:rPr lang="nb-NO" dirty="0"/>
              <a:t>Categories</a:t>
            </a:r>
            <a:endParaRPr lang="en-GB" dirty="0"/>
          </a:p>
        </p:txBody>
      </p:sp>
      <p:sp>
        <p:nvSpPr>
          <p:cNvPr id="3" name="Text Placeholder 2">
            <a:extLst>
              <a:ext uri="{FF2B5EF4-FFF2-40B4-BE49-F238E27FC236}">
                <a16:creationId xmlns:a16="http://schemas.microsoft.com/office/drawing/2014/main" id="{FE93C070-AC10-C1E1-1FB1-CE7BD3BCC62E}"/>
              </a:ext>
            </a:extLst>
          </p:cNvPr>
          <p:cNvSpPr>
            <a:spLocks noGrp="1"/>
          </p:cNvSpPr>
          <p:nvPr>
            <p:ph type="body" idx="1"/>
          </p:nvPr>
        </p:nvSpPr>
        <p:spPr/>
        <p:txBody>
          <a:bodyPr>
            <a:normAutofit/>
          </a:bodyPr>
          <a:lstStyle/>
          <a:p>
            <a:r>
              <a:rPr lang="en-GB" dirty="0"/>
              <a:t>Media, print newspapers, magazines, radio, and television from across and between countries.</a:t>
            </a:r>
          </a:p>
          <a:p>
            <a:r>
              <a:rPr lang="en-GB" dirty="0"/>
              <a:t>Internet, online publications, blogs, discussion groups, citizen media (i.e. – cell phone videos, and user created content), YouTube, and other social media websites (i.e. – Facebook, Twitter, Instagram, etc.). This source also outpaces a variety of other sources due to its timeliness and ease of access.</a:t>
            </a:r>
          </a:p>
          <a:p>
            <a:r>
              <a:rPr lang="en-GB" dirty="0"/>
              <a:t>Public government data, public government reports, budgets, hearings, telephone directories, press conferences, websites, and speeches. Although this source comes from an official source they are publicly accessible and may be used openly and freely.</a:t>
            </a:r>
          </a:p>
          <a:p>
            <a:r>
              <a:rPr lang="en-GB" dirty="0"/>
              <a:t>Professional and academic publications, information acquired from journals, conferences, symposia, academic papers, dissertations, and theses.</a:t>
            </a:r>
          </a:p>
          <a:p>
            <a:r>
              <a:rPr lang="en-GB" dirty="0"/>
              <a:t>Commercial data, commercial imagery, financial and industrial assessments, and databases.</a:t>
            </a:r>
          </a:p>
          <a:p>
            <a:r>
              <a:rPr lang="en-GB" dirty="0"/>
              <a:t>Grey literature, technical reports, preprints, patents, working papers, business documents, unpublished works, and newsletters.</a:t>
            </a:r>
          </a:p>
        </p:txBody>
      </p:sp>
      <p:sp>
        <p:nvSpPr>
          <p:cNvPr id="4" name="Slide Number Placeholder 3">
            <a:extLst>
              <a:ext uri="{FF2B5EF4-FFF2-40B4-BE49-F238E27FC236}">
                <a16:creationId xmlns:a16="http://schemas.microsoft.com/office/drawing/2014/main" id="{49F49D4A-8A07-B218-182A-64472F0EF402}"/>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pPr algn="r" defTabSz="1097280">
                <a:defRPr/>
              </a:pPr>
              <a:t>10</a:t>
            </a:fld>
            <a:endParaRPr lang="en" sz="1200">
              <a:solidFill>
                <a:srgbClr val="B86E62"/>
              </a:solidFill>
              <a:latin typeface="Gill Sans MT"/>
            </a:endParaRPr>
          </a:p>
        </p:txBody>
      </p:sp>
    </p:spTree>
    <p:extLst>
      <p:ext uri="{BB962C8B-B14F-4D97-AF65-F5344CB8AC3E}">
        <p14:creationId xmlns:p14="http://schemas.microsoft.com/office/powerpoint/2010/main" val="366935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6DEA51-D74E-E992-C3E1-55E4DBD3318E}"/>
              </a:ext>
            </a:extLst>
          </p:cNvPr>
          <p:cNvSpPr>
            <a:spLocks noGrp="1"/>
          </p:cNvSpPr>
          <p:nvPr>
            <p:ph type="title"/>
          </p:nvPr>
        </p:nvSpPr>
        <p:spPr>
          <a:xfrm>
            <a:off x="661036" y="659130"/>
            <a:ext cx="13308329" cy="1598400"/>
          </a:xfrm>
        </p:spPr>
        <p:txBody>
          <a:bodyPr/>
          <a:lstStyle/>
          <a:p>
            <a:endParaRPr lang="en-US"/>
          </a:p>
        </p:txBody>
      </p:sp>
      <p:pic>
        <p:nvPicPr>
          <p:cNvPr id="6" name="Picture 5">
            <a:extLst>
              <a:ext uri="{FF2B5EF4-FFF2-40B4-BE49-F238E27FC236}">
                <a16:creationId xmlns:a16="http://schemas.microsoft.com/office/drawing/2014/main" id="{F867A0DA-2DED-191C-5D52-E5002076FCEC}"/>
              </a:ext>
            </a:extLst>
          </p:cNvPr>
          <p:cNvPicPr>
            <a:picLocks noChangeAspect="1"/>
          </p:cNvPicPr>
          <p:nvPr/>
        </p:nvPicPr>
        <p:blipFill>
          <a:blip r:embed="rId2"/>
          <a:srcRect t="32792" r="-1" b="12443"/>
          <a:stretch>
            <a:fillRect/>
          </a:stretch>
        </p:blipFill>
        <p:spPr>
          <a:xfrm>
            <a:off x="661034" y="2516610"/>
            <a:ext cx="6522720" cy="4794780"/>
          </a:xfrm>
          <a:prstGeom prst="rect">
            <a:avLst/>
          </a:prstGeom>
          <a:noFill/>
        </p:spPr>
      </p:pic>
      <p:sp>
        <p:nvSpPr>
          <p:cNvPr id="15" name="Date Placeholder 4">
            <a:extLst>
              <a:ext uri="{FF2B5EF4-FFF2-40B4-BE49-F238E27FC236}">
                <a16:creationId xmlns:a16="http://schemas.microsoft.com/office/drawing/2014/main" id="{F9A44955-40AA-8FEC-E529-0EC1FFD60115}"/>
              </a:ext>
            </a:extLst>
          </p:cNvPr>
          <p:cNvSpPr>
            <a:spLocks noGrp="1"/>
          </p:cNvSpPr>
          <p:nvPr>
            <p:ph type="dt" sz="half" idx="10"/>
          </p:nvPr>
        </p:nvSpPr>
        <p:spPr>
          <a:xfrm>
            <a:off x="661036" y="7808654"/>
            <a:ext cx="3154680" cy="184666"/>
          </a:xfrm>
        </p:spPr>
        <p:txBody>
          <a:bodyPr/>
          <a:lstStyle/>
          <a:p>
            <a:pPr>
              <a:spcAft>
                <a:spcPts val="720"/>
              </a:spcAft>
            </a:pPr>
            <a:fld id="{E5381644-D3A0-4A58-B3D1-5684ECCC33B5}" type="datetime1">
              <a:rPr lang="en-US" smtClean="0"/>
              <a:pPr>
                <a:spcAft>
                  <a:spcPts val="720"/>
                </a:spcAft>
              </a:pPr>
              <a:t>2/4/2026</a:t>
            </a:fld>
            <a:endParaRPr lang="en-GB"/>
          </a:p>
        </p:txBody>
      </p:sp>
      <p:sp>
        <p:nvSpPr>
          <p:cNvPr id="17" name="Footer Placeholder 5">
            <a:extLst>
              <a:ext uri="{FF2B5EF4-FFF2-40B4-BE49-F238E27FC236}">
                <a16:creationId xmlns:a16="http://schemas.microsoft.com/office/drawing/2014/main" id="{26367346-F471-C662-A51B-7DE2B08C906C}"/>
              </a:ext>
            </a:extLst>
          </p:cNvPr>
          <p:cNvSpPr>
            <a:spLocks noGrp="1"/>
          </p:cNvSpPr>
          <p:nvPr>
            <p:ph type="ftr" sz="quarter" idx="11"/>
          </p:nvPr>
        </p:nvSpPr>
        <p:spPr>
          <a:xfrm>
            <a:off x="4030980" y="7808654"/>
            <a:ext cx="7655052" cy="184666"/>
          </a:xfrm>
        </p:spPr>
        <p:txBody>
          <a:bodyPr/>
          <a:lstStyle/>
          <a:p>
            <a:pPr>
              <a:spcAft>
                <a:spcPts val="720"/>
              </a:spcAft>
            </a:pPr>
            <a:r>
              <a:rPr lang="en-GB"/>
              <a:t>Research Group on Human Aspects I Cybersecurity</a:t>
            </a:r>
          </a:p>
        </p:txBody>
      </p:sp>
      <p:sp>
        <p:nvSpPr>
          <p:cNvPr id="4" name="Slide Number Placeholder 3">
            <a:extLst>
              <a:ext uri="{FF2B5EF4-FFF2-40B4-BE49-F238E27FC236}">
                <a16:creationId xmlns:a16="http://schemas.microsoft.com/office/drawing/2014/main" id="{6BAB3FEB-3BB5-B6B3-0BCE-47E16C37F77D}"/>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a:spcAft>
                <a:spcPts val="720"/>
              </a:spcAft>
            </a:pPr>
            <a:fld id="{00000000-1234-1234-1234-123412341234}" type="slidenum">
              <a:rPr lang="en" smtClean="0"/>
              <a:pPr>
                <a:spcAft>
                  <a:spcPts val="720"/>
                </a:spcAft>
              </a:pPr>
              <a:t>11</a:t>
            </a:fld>
            <a:endParaRPr lang="en"/>
          </a:p>
        </p:txBody>
      </p:sp>
      <p:pic>
        <p:nvPicPr>
          <p:cNvPr id="10" name="Picture 9">
            <a:extLst>
              <a:ext uri="{FF2B5EF4-FFF2-40B4-BE49-F238E27FC236}">
                <a16:creationId xmlns:a16="http://schemas.microsoft.com/office/drawing/2014/main" id="{DCA9823C-827B-6965-5FD2-2A281529BFB6}"/>
              </a:ext>
            </a:extLst>
          </p:cNvPr>
          <p:cNvPicPr>
            <a:picLocks noChangeAspect="1"/>
          </p:cNvPicPr>
          <p:nvPr/>
        </p:nvPicPr>
        <p:blipFill>
          <a:blip r:embed="rId3"/>
          <a:stretch>
            <a:fillRect/>
          </a:stretch>
        </p:blipFill>
        <p:spPr>
          <a:xfrm>
            <a:off x="8219350" y="0"/>
            <a:ext cx="6099683" cy="8229600"/>
          </a:xfrm>
          <a:prstGeom prst="rect">
            <a:avLst/>
          </a:prstGeom>
        </p:spPr>
      </p:pic>
    </p:spTree>
    <p:extLst>
      <p:ext uri="{BB962C8B-B14F-4D97-AF65-F5344CB8AC3E}">
        <p14:creationId xmlns:p14="http://schemas.microsoft.com/office/powerpoint/2010/main" val="33353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C109A6-4C52-E4D6-8C63-748CFC03CEBA}"/>
              </a:ext>
            </a:extLst>
          </p:cNvPr>
          <p:cNvPicPr>
            <a:picLocks noChangeAspect="1"/>
          </p:cNvPicPr>
          <p:nvPr/>
        </p:nvPicPr>
        <p:blipFill>
          <a:blip r:embed="rId2">
            <a:alphaModFix amt="20000"/>
          </a:blip>
          <a:stretch>
            <a:fillRect/>
          </a:stretch>
        </p:blipFill>
        <p:spPr>
          <a:xfrm flipH="1">
            <a:off x="21098" y="46493"/>
            <a:ext cx="14609302" cy="7958747"/>
          </a:xfrm>
          <a:prstGeom prst="rect">
            <a:avLst/>
          </a:prstGeom>
        </p:spPr>
      </p:pic>
      <p:sp>
        <p:nvSpPr>
          <p:cNvPr id="2" name="Title 1"/>
          <p:cNvSpPr>
            <a:spLocks noGrp="1"/>
          </p:cNvSpPr>
          <p:nvPr>
            <p:ph type="ctrTitle"/>
          </p:nvPr>
        </p:nvSpPr>
        <p:spPr>
          <a:xfrm>
            <a:off x="4030980" y="2638698"/>
            <a:ext cx="9938384" cy="1374697"/>
          </a:xfrm>
        </p:spPr>
        <p:txBody>
          <a:bodyPr>
            <a:normAutofit/>
          </a:bodyPr>
          <a:lstStyle/>
          <a:p>
            <a:r>
              <a:rPr lang="en-GB" dirty="0">
                <a:solidFill>
                  <a:schemeClr val="tx1">
                    <a:lumMod val="95000"/>
                  </a:schemeClr>
                </a:solidFill>
                <a:hlinkClick r:id="rId3"/>
              </a:rPr>
              <a:t>OSINT Framework</a:t>
            </a:r>
            <a:endParaRPr lang="en-GB" dirty="0">
              <a:solidFill>
                <a:schemeClr val="tx1">
                  <a:lumMod val="95000"/>
                </a:schemeClr>
              </a:solidFill>
            </a:endParaRPr>
          </a:p>
        </p:txBody>
      </p:sp>
      <p:sp>
        <p:nvSpPr>
          <p:cNvPr id="3" name="Subtitle 2">
            <a:extLst>
              <a:ext uri="{FF2B5EF4-FFF2-40B4-BE49-F238E27FC236}">
                <a16:creationId xmlns:a16="http://schemas.microsoft.com/office/drawing/2014/main" id="{9E97F736-0BAA-2F7C-00A3-5FE392765E4E}"/>
              </a:ext>
            </a:extLst>
          </p:cNvPr>
          <p:cNvSpPr>
            <a:spLocks noGrp="1"/>
          </p:cNvSpPr>
          <p:nvPr>
            <p:ph type="subTitle" idx="1"/>
          </p:nvPr>
        </p:nvSpPr>
        <p:spPr/>
        <p:txBody>
          <a:bodyPr/>
          <a:lstStyle/>
          <a:p>
            <a:endParaRPr lang="en-GB"/>
          </a:p>
        </p:txBody>
      </p:sp>
      <p:sp>
        <p:nvSpPr>
          <p:cNvPr id="9" name="TextBox 8"/>
          <p:cNvSpPr txBox="1"/>
          <p:nvPr/>
        </p:nvSpPr>
        <p:spPr>
          <a:xfrm>
            <a:off x="7559042" y="2413872"/>
            <a:ext cx="6705599" cy="443198"/>
          </a:xfrm>
          <a:prstGeom prst="rect">
            <a:avLst/>
          </a:prstGeom>
          <a:noFill/>
          <a:ln>
            <a:noFill/>
          </a:ln>
        </p:spPr>
        <p:txBody>
          <a:bodyPr wrap="square" lIns="0" tIns="0" rIns="0" bIns="0" anchor="t">
            <a:spAutoFit/>
          </a:bodyPr>
          <a:lstStyle/>
          <a:p>
            <a:pPr defTabSz="1097280">
              <a:defRPr/>
            </a:pPr>
            <a:endParaRPr sz="2880">
              <a:solidFill>
                <a:prstClr val="white"/>
              </a:solidFill>
              <a:latin typeface="Gill Sans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8E63-009E-D1DD-2FDE-3BBE7BD6343D}"/>
              </a:ext>
            </a:extLst>
          </p:cNvPr>
          <p:cNvSpPr>
            <a:spLocks noGrp="1"/>
          </p:cNvSpPr>
          <p:nvPr>
            <p:ph type="title"/>
          </p:nvPr>
        </p:nvSpPr>
        <p:spPr/>
        <p:txBody>
          <a:bodyPr/>
          <a:lstStyle/>
          <a:p>
            <a:r>
              <a:rPr lang="nb-NO" dirty="0"/>
              <a:t>Google Dorking</a:t>
            </a:r>
            <a:endParaRPr lang="en-GB" dirty="0"/>
          </a:p>
        </p:txBody>
      </p:sp>
      <p:sp>
        <p:nvSpPr>
          <p:cNvPr id="3" name="Text Placeholder 2">
            <a:extLst>
              <a:ext uri="{FF2B5EF4-FFF2-40B4-BE49-F238E27FC236}">
                <a16:creationId xmlns:a16="http://schemas.microsoft.com/office/drawing/2014/main" id="{48860BE7-3278-2F2A-EC3C-DA0710ADE955}"/>
              </a:ext>
            </a:extLst>
          </p:cNvPr>
          <p:cNvSpPr>
            <a:spLocks noGrp="1"/>
          </p:cNvSpPr>
          <p:nvPr>
            <p:ph type="body" idx="1"/>
          </p:nvPr>
        </p:nvSpPr>
        <p:spPr/>
        <p:txBody>
          <a:bodyPr/>
          <a:lstStyle/>
          <a:p>
            <a:r>
              <a:rPr lang="nb-NO" dirty="0"/>
              <a:t>Hacking</a:t>
            </a:r>
          </a:p>
          <a:p>
            <a:r>
              <a:rPr lang="nb-NO" dirty="0"/>
              <a:t>Using everyday tools</a:t>
            </a:r>
          </a:p>
          <a:p>
            <a:r>
              <a:rPr lang="en-GB" dirty="0">
                <a:hlinkClick r:id="rId2"/>
              </a:rPr>
              <a:t>https://www.blackhat.com/presentations/bh-europe-05/BH_EU_05-Long.pdf</a:t>
            </a:r>
            <a:r>
              <a:rPr lang="nb-NO" dirty="0"/>
              <a:t> </a:t>
            </a:r>
            <a:endParaRPr lang="en-GB" dirty="0"/>
          </a:p>
        </p:txBody>
      </p:sp>
      <p:sp>
        <p:nvSpPr>
          <p:cNvPr id="4" name="Slide Number Placeholder 3">
            <a:extLst>
              <a:ext uri="{FF2B5EF4-FFF2-40B4-BE49-F238E27FC236}">
                <a16:creationId xmlns:a16="http://schemas.microsoft.com/office/drawing/2014/main" id="{B932BB1B-2801-6BED-E9B0-9E33923636BD}"/>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pPr algn="r" defTabSz="1097280">
                <a:defRPr/>
              </a:pPr>
              <a:t>13</a:t>
            </a:fld>
            <a:endParaRPr lang="en" sz="1200">
              <a:solidFill>
                <a:srgbClr val="B86E62"/>
              </a:solidFill>
              <a:latin typeface="Gill Sans MT"/>
            </a:endParaRPr>
          </a:p>
        </p:txBody>
      </p:sp>
    </p:spTree>
    <p:extLst>
      <p:ext uri="{BB962C8B-B14F-4D97-AF65-F5344CB8AC3E}">
        <p14:creationId xmlns:p14="http://schemas.microsoft.com/office/powerpoint/2010/main" val="107707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5848" y="2763999"/>
            <a:ext cx="12114560" cy="3439852"/>
          </a:xfrm>
          <a:prstGeom prst="rect">
            <a:avLst/>
          </a:prstGeom>
        </p:spPr>
        <p:txBody>
          <a:bodyPr lIns="0" tIns="0" rIns="0" bIns="0" rtlCol="0" anchor="t">
            <a:spAutoFit/>
          </a:bodyPr>
          <a:lstStyle/>
          <a:p>
            <a:pPr defTabSz="731556">
              <a:lnSpc>
                <a:spcPts val="2998"/>
              </a:lnSpc>
              <a:defRPr/>
            </a:pPr>
            <a:r>
              <a:rPr lang="en-US" sz="2172" u="sng" dirty="0">
                <a:latin typeface="DM Sans"/>
                <a:ea typeface="DM Sans"/>
                <a:cs typeface="DM Sans"/>
                <a:sym typeface="DM Sans"/>
                <a:hlinkClick r:id="rId3" tooltip="https://www.csoonline.com/article/3445357/what-is-osint-top-open-source-intelligence-tools.html">
                  <a:extLst>
                    <a:ext uri="{A12FA001-AC4F-418D-AE19-62706E023703}">
                      <ahyp:hlinkClr xmlns:ahyp="http://schemas.microsoft.com/office/drawing/2018/hyperlinkcolor" val="tx"/>
                    </a:ext>
                  </a:extLst>
                </a:hlinkClick>
              </a:rPr>
              <a:t>Open-source intelligence (OSINT)</a:t>
            </a:r>
            <a:r>
              <a:rPr lang="en-US" sz="2172" dirty="0">
                <a:latin typeface="DM Sans"/>
                <a:ea typeface="DM Sans"/>
                <a:cs typeface="DM Sans"/>
                <a:sym typeface="DM Sans"/>
              </a:rPr>
              <a:t> is the practice of collecting and </a:t>
            </a:r>
            <a:r>
              <a:rPr lang="en-US" sz="2172" dirty="0" err="1">
                <a:latin typeface="DM Sans"/>
                <a:ea typeface="DM Sans"/>
                <a:cs typeface="DM Sans"/>
                <a:sym typeface="DM Sans"/>
              </a:rPr>
              <a:t>analysing</a:t>
            </a:r>
            <a:r>
              <a:rPr lang="en-US" sz="2172" dirty="0">
                <a:latin typeface="DM Sans"/>
                <a:ea typeface="DM Sans"/>
                <a:cs typeface="DM Sans"/>
                <a:sym typeface="DM Sans"/>
              </a:rPr>
              <a:t> information </a:t>
            </a:r>
            <a:r>
              <a:rPr lang="en-US" sz="2172" b="1" dirty="0">
                <a:latin typeface="DM Sans Bold"/>
                <a:ea typeface="DM Sans Bold"/>
                <a:cs typeface="DM Sans Bold"/>
                <a:sym typeface="DM Sans Bold"/>
              </a:rPr>
              <a:t>gathered from open sources</a:t>
            </a:r>
            <a:r>
              <a:rPr lang="en-US" sz="2172" dirty="0">
                <a:latin typeface="DM Sans"/>
                <a:ea typeface="DM Sans"/>
                <a:cs typeface="DM Sans"/>
                <a:sym typeface="DM Sans"/>
              </a:rPr>
              <a:t> </a:t>
            </a:r>
            <a:r>
              <a:rPr lang="en-US" sz="2172" b="1" dirty="0">
                <a:latin typeface="DM Sans Bold"/>
                <a:ea typeface="DM Sans Bold"/>
                <a:cs typeface="DM Sans Bold"/>
                <a:sym typeface="DM Sans Bold"/>
              </a:rPr>
              <a:t>to produce actionable intelligence</a:t>
            </a:r>
            <a:r>
              <a:rPr lang="en-US" sz="2172" dirty="0">
                <a:latin typeface="DM Sans"/>
                <a:ea typeface="DM Sans"/>
                <a:cs typeface="DM Sans"/>
                <a:sym typeface="DM Sans"/>
              </a:rPr>
              <a:t>. This intelligence can support, for example, national security, law enforcement and business intelligence. OSINT investigates open (source) data collected for one purpose and repurposes it to shed light on hidden topics. The whole concept of OSINT sounds counter intuitive—using open data to reveal information that </a:t>
            </a:r>
            <a:r>
              <a:rPr lang="en-US" sz="2172" dirty="0" err="1">
                <a:latin typeface="DM Sans"/>
                <a:ea typeface="DM Sans"/>
                <a:cs typeface="DM Sans"/>
                <a:sym typeface="DM Sans"/>
              </a:rPr>
              <a:t>organisations</a:t>
            </a:r>
            <a:r>
              <a:rPr lang="en-US" sz="2172" dirty="0">
                <a:latin typeface="DM Sans"/>
                <a:ea typeface="DM Sans"/>
                <a:cs typeface="DM Sans"/>
                <a:sym typeface="DM Sans"/>
              </a:rPr>
              <a:t> want to keep secret.</a:t>
            </a:r>
          </a:p>
          <a:p>
            <a:pPr defTabSz="731556">
              <a:lnSpc>
                <a:spcPts val="2998"/>
              </a:lnSpc>
              <a:defRPr/>
            </a:pPr>
            <a:endParaRPr lang="en-US" sz="2172" dirty="0">
              <a:latin typeface="DM Sans"/>
              <a:ea typeface="DM Sans"/>
              <a:cs typeface="DM Sans"/>
              <a:sym typeface="DM Sans"/>
            </a:endParaRPr>
          </a:p>
          <a:p>
            <a:pPr defTabSz="731556">
              <a:lnSpc>
                <a:spcPts val="2998"/>
              </a:lnSpc>
              <a:defRPr/>
            </a:pPr>
            <a:r>
              <a:rPr lang="en-US" sz="2172" i="1" dirty="0">
                <a:latin typeface="DM Sans Italics"/>
                <a:ea typeface="DM Sans Italics"/>
                <a:cs typeface="DM Sans Italics"/>
                <a:sym typeface="DM Sans Italics"/>
              </a:rPr>
              <a:t>https://data.europa.eu/en/publications/datastories/what-osint-open-source-intelligence</a:t>
            </a:r>
          </a:p>
          <a:p>
            <a:pPr defTabSz="731556">
              <a:lnSpc>
                <a:spcPts val="2998"/>
              </a:lnSpc>
              <a:spcBef>
                <a:spcPct val="0"/>
              </a:spcBef>
              <a:defRPr/>
            </a:pPr>
            <a:endParaRPr lang="en-US" sz="2172" i="1" dirty="0">
              <a:latin typeface="DM Sans Italics"/>
              <a:ea typeface="DM Sans Italics"/>
              <a:cs typeface="DM Sans Italics"/>
              <a:sym typeface="DM Sans Italics"/>
            </a:endParaRPr>
          </a:p>
        </p:txBody>
      </p:sp>
      <p:sp>
        <p:nvSpPr>
          <p:cNvPr id="3" name="Freeform 3"/>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4"/>
            <a:stretch>
              <a:fillRect/>
            </a:stretch>
          </a:blipFill>
        </p:spPr>
        <p:txBody>
          <a:bodyPr/>
          <a:lstStyle/>
          <a:p>
            <a:pPr defTabSz="731556">
              <a:defRPr/>
            </a:pPr>
            <a:endParaRPr lang="en-GB" sz="1440">
              <a:solidFill>
                <a:prstClr val="black"/>
              </a:solidFill>
              <a:latin typeface="Calibri"/>
            </a:endParaRPr>
          </a:p>
        </p:txBody>
      </p:sp>
      <p:sp>
        <p:nvSpPr>
          <p:cNvPr id="4" name="TextBox 4"/>
          <p:cNvSpPr txBox="1"/>
          <p:nvPr/>
        </p:nvSpPr>
        <p:spPr>
          <a:xfrm>
            <a:off x="1017724" y="1743368"/>
            <a:ext cx="11493815" cy="769441"/>
          </a:xfrm>
          <a:prstGeom prst="rect">
            <a:avLst/>
          </a:prstGeom>
        </p:spPr>
        <p:txBody>
          <a:bodyPr lIns="0" tIns="0" rIns="0" bIns="0" rtlCol="0" anchor="t">
            <a:spAutoFit/>
          </a:bodyPr>
          <a:lstStyle/>
          <a:p>
            <a:pPr defTabSz="731556">
              <a:lnSpc>
                <a:spcPts val="6018"/>
              </a:lnSpc>
              <a:spcBef>
                <a:spcPct val="0"/>
              </a:spcBef>
              <a:defRPr/>
            </a:pPr>
            <a:r>
              <a:rPr lang="en-US" sz="5015" b="1" dirty="0">
                <a:latin typeface="DM Sans Bold"/>
                <a:ea typeface="DM Sans Bold"/>
                <a:cs typeface="DM Sans Bold"/>
                <a:sym typeface="DM Sans Bold"/>
              </a:rPr>
              <a:t>OPEN SOURCE INTELLIGENCE*</a:t>
            </a:r>
          </a:p>
        </p:txBody>
      </p:sp>
    </p:spTree>
    <p:extLst>
      <p:ext uri="{BB962C8B-B14F-4D97-AF65-F5344CB8AC3E}">
        <p14:creationId xmlns:p14="http://schemas.microsoft.com/office/powerpoint/2010/main" val="279716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2961" y="822962"/>
            <a:ext cx="9905646" cy="769441"/>
          </a:xfrm>
          <a:prstGeom prst="rect">
            <a:avLst/>
          </a:prstGeom>
        </p:spPr>
        <p:txBody>
          <a:bodyPr lIns="0" tIns="0" rIns="0" bIns="0" rtlCol="0" anchor="t">
            <a:spAutoFit/>
          </a:bodyPr>
          <a:lstStyle/>
          <a:p>
            <a:pPr defTabSz="731556">
              <a:lnSpc>
                <a:spcPts val="6018"/>
              </a:lnSpc>
              <a:spcBef>
                <a:spcPct val="0"/>
              </a:spcBef>
              <a:defRPr/>
            </a:pPr>
            <a:r>
              <a:rPr lang="en-US" sz="5015" b="1">
                <a:latin typeface="DM Sans Bold"/>
                <a:ea typeface="DM Sans Bold"/>
                <a:cs typeface="DM Sans Bold"/>
                <a:sym typeface="DM Sans Bold"/>
              </a:rPr>
              <a:t>SOURCES OF DATA*</a:t>
            </a:r>
          </a:p>
        </p:txBody>
      </p:sp>
      <p:sp>
        <p:nvSpPr>
          <p:cNvPr id="3" name="TextBox 3"/>
          <p:cNvSpPr txBox="1"/>
          <p:nvPr/>
        </p:nvSpPr>
        <p:spPr>
          <a:xfrm>
            <a:off x="901084" y="1843592"/>
            <a:ext cx="12114560" cy="5686044"/>
          </a:xfrm>
          <a:prstGeom prst="rect">
            <a:avLst/>
          </a:prstGeom>
        </p:spPr>
        <p:txBody>
          <a:bodyPr lIns="0" tIns="0" rIns="0" bIns="0" rtlCol="0" anchor="t">
            <a:spAutoFit/>
          </a:bodyPr>
          <a:lstStyle/>
          <a:p>
            <a:pPr marL="469085" lvl="1" indent="-234542" defTabSz="731556">
              <a:lnSpc>
                <a:spcPts val="2998"/>
              </a:lnSpc>
              <a:buFont typeface="Arial"/>
              <a:buChar char="•"/>
              <a:defRPr/>
            </a:pPr>
            <a:r>
              <a:rPr lang="en-US" sz="2172" dirty="0">
                <a:latin typeface="DM Sans"/>
                <a:ea typeface="DM Sans"/>
                <a:cs typeface="DM Sans"/>
                <a:sym typeface="DM Sans"/>
              </a:rPr>
              <a:t>Public media – print newspaper, magazines, and television. </a:t>
            </a:r>
          </a:p>
          <a:p>
            <a:pPr marL="469085" lvl="1" indent="-234542" defTabSz="731556">
              <a:lnSpc>
                <a:spcPts val="2998"/>
              </a:lnSpc>
              <a:buFont typeface="Arial"/>
              <a:buChar char="•"/>
              <a:defRPr/>
            </a:pPr>
            <a:r>
              <a:rPr lang="en-US" sz="2172" dirty="0">
                <a:latin typeface="DM Sans"/>
                <a:ea typeface="DM Sans"/>
                <a:cs typeface="DM Sans"/>
                <a:sym typeface="DM Sans"/>
              </a:rPr>
              <a:t>Internet – online publications and blogs, discussion groups such as forums, and social media websites, such as YouTube, Twitter and Instagram.</a:t>
            </a:r>
          </a:p>
          <a:p>
            <a:pPr marL="469085" lvl="1" indent="-234542" defTabSz="731556">
              <a:lnSpc>
                <a:spcPts val="2998"/>
              </a:lnSpc>
              <a:buFont typeface="Arial"/>
              <a:buChar char="•"/>
              <a:defRPr/>
            </a:pPr>
            <a:r>
              <a:rPr lang="en-US" sz="2172" dirty="0">
                <a:latin typeface="DM Sans"/>
                <a:ea typeface="DM Sans"/>
                <a:cs typeface="DM Sans"/>
                <a:sym typeface="DM Sans"/>
              </a:rPr>
              <a:t>Public government data – public government reports, budgets, press conferences, hearings, and speeches.</a:t>
            </a:r>
          </a:p>
          <a:p>
            <a:pPr marL="469085" lvl="1" indent="-234542" defTabSz="731556">
              <a:lnSpc>
                <a:spcPts val="2998"/>
              </a:lnSpc>
              <a:buFont typeface="Arial"/>
              <a:buChar char="•"/>
              <a:defRPr/>
            </a:pPr>
            <a:r>
              <a:rPr lang="en-US" sz="2172" dirty="0">
                <a:latin typeface="DM Sans"/>
                <a:ea typeface="DM Sans"/>
                <a:cs typeface="DM Sans"/>
                <a:sym typeface="DM Sans"/>
              </a:rPr>
              <a:t>Professional and academic publications – journals, conferences, academic papers, and theses.</a:t>
            </a:r>
          </a:p>
          <a:p>
            <a:pPr marL="469085" lvl="1" indent="-234542" defTabSz="731556">
              <a:lnSpc>
                <a:spcPts val="2998"/>
              </a:lnSpc>
              <a:buFont typeface="Arial"/>
              <a:buChar char="•"/>
              <a:defRPr/>
            </a:pPr>
            <a:r>
              <a:rPr lang="en-US" sz="2172" dirty="0">
                <a:latin typeface="DM Sans"/>
                <a:ea typeface="DM Sans"/>
                <a:cs typeface="DM Sans"/>
                <a:sym typeface="DM Sans"/>
              </a:rPr>
              <a:t>Commercial data – commercial imagery, business and financial assessments, and databases.</a:t>
            </a:r>
          </a:p>
          <a:p>
            <a:pPr marL="469085" lvl="1" indent="-234542" defTabSz="731556">
              <a:lnSpc>
                <a:spcPts val="2998"/>
              </a:lnSpc>
              <a:buFont typeface="Arial"/>
              <a:buChar char="•"/>
              <a:defRPr/>
            </a:pPr>
            <a:r>
              <a:rPr lang="en-US" sz="2172" dirty="0">
                <a:latin typeface="DM Sans"/>
                <a:ea typeface="DM Sans"/>
                <a:cs typeface="DM Sans"/>
                <a:sym typeface="DM Sans"/>
              </a:rPr>
              <a:t>Grey literature – technical reports, patents, business documents, unpublished works, and newsletters.</a:t>
            </a:r>
          </a:p>
          <a:p>
            <a:pPr defTabSz="731556">
              <a:lnSpc>
                <a:spcPts val="2998"/>
              </a:lnSpc>
              <a:defRPr/>
            </a:pPr>
            <a:endParaRPr lang="en-US" sz="2172" dirty="0">
              <a:latin typeface="DM Sans"/>
              <a:ea typeface="DM Sans"/>
              <a:cs typeface="DM Sans"/>
              <a:sym typeface="DM Sans"/>
            </a:endParaRPr>
          </a:p>
          <a:p>
            <a:pPr defTabSz="731556">
              <a:lnSpc>
                <a:spcPts val="2556"/>
              </a:lnSpc>
              <a:defRPr/>
            </a:pPr>
            <a:r>
              <a:rPr lang="en-US" sz="1852" i="1" dirty="0">
                <a:latin typeface="DM Sans Italics"/>
                <a:ea typeface="DM Sans Italics"/>
                <a:cs typeface="DM Sans Italics"/>
                <a:sym typeface="DM Sans Italics"/>
              </a:rPr>
              <a:t>https://data.europa.eu/en/publications/datastories/what-osint-open-source-intelligence</a:t>
            </a:r>
          </a:p>
          <a:p>
            <a:pPr defTabSz="731556">
              <a:lnSpc>
                <a:spcPts val="2998"/>
              </a:lnSpc>
              <a:defRPr/>
            </a:pPr>
            <a:endParaRPr lang="en-US" sz="1852" i="1" dirty="0">
              <a:latin typeface="DM Sans Italics"/>
              <a:ea typeface="DM Sans Italics"/>
              <a:cs typeface="DM Sans Italics"/>
              <a:sym typeface="DM Sans Italics"/>
            </a:endParaRPr>
          </a:p>
          <a:p>
            <a:pPr defTabSz="731556">
              <a:lnSpc>
                <a:spcPts val="2998"/>
              </a:lnSpc>
              <a:spcBef>
                <a:spcPct val="0"/>
              </a:spcBef>
              <a:defRPr/>
            </a:pPr>
            <a:endParaRPr lang="en-US" sz="1852" i="1" dirty="0">
              <a:latin typeface="DM Sans Italics"/>
              <a:ea typeface="DM Sans Italics"/>
              <a:cs typeface="DM Sans Italics"/>
              <a:sym typeface="DM Sans Italics"/>
            </a:endParaRPr>
          </a:p>
        </p:txBody>
      </p:sp>
      <p:sp>
        <p:nvSpPr>
          <p:cNvPr id="4" name="Freeform 4"/>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300524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693921" y="-2238552"/>
            <a:ext cx="5162279" cy="4477103"/>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p:cNvSpPr txBox="1"/>
          <p:nvPr/>
        </p:nvSpPr>
        <p:spPr>
          <a:xfrm>
            <a:off x="372136" y="6197985"/>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04</a:t>
            </a:r>
          </a:p>
        </p:txBody>
      </p:sp>
      <p:sp>
        <p:nvSpPr>
          <p:cNvPr id="4" name="AutoShape 4"/>
          <p:cNvSpPr/>
          <p:nvPr/>
        </p:nvSpPr>
        <p:spPr>
          <a:xfrm flipH="1" flipV="1">
            <a:off x="545932" y="4315913"/>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5" name="AutoShape 5"/>
          <p:cNvSpPr/>
          <p:nvPr/>
        </p:nvSpPr>
        <p:spPr>
          <a:xfrm flipH="1" flipV="1">
            <a:off x="495567" y="5224084"/>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6" name="AutoShape 6"/>
          <p:cNvSpPr/>
          <p:nvPr/>
        </p:nvSpPr>
        <p:spPr>
          <a:xfrm flipH="1" flipV="1">
            <a:off x="495567" y="6133928"/>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grpSp>
        <p:nvGrpSpPr>
          <p:cNvPr id="7" name="Group 7"/>
          <p:cNvGrpSpPr/>
          <p:nvPr/>
        </p:nvGrpSpPr>
        <p:grpSpPr>
          <a:xfrm>
            <a:off x="3724123" y="3686631"/>
            <a:ext cx="1005215" cy="2920259"/>
            <a:chOff x="0" y="0"/>
            <a:chExt cx="547717" cy="1591176"/>
          </a:xfrm>
        </p:grpSpPr>
        <p:sp>
          <p:nvSpPr>
            <p:cNvPr id="8" name="Freeform 8"/>
            <p:cNvSpPr/>
            <p:nvPr/>
          </p:nvSpPr>
          <p:spPr>
            <a:xfrm>
              <a:off x="0" y="0"/>
              <a:ext cx="547717" cy="1591176"/>
            </a:xfrm>
            <a:custGeom>
              <a:avLst/>
              <a:gdLst/>
              <a:ahLst/>
              <a:cxnLst/>
              <a:rect l="l" t="t" r="r" b="b"/>
              <a:pathLst>
                <a:path w="547717" h="1591176">
                  <a:moveTo>
                    <a:pt x="273858" y="1591176"/>
                  </a:moveTo>
                  <a:lnTo>
                    <a:pt x="0" y="1184776"/>
                  </a:lnTo>
                  <a:lnTo>
                    <a:pt x="203200" y="1184776"/>
                  </a:lnTo>
                  <a:lnTo>
                    <a:pt x="203200" y="0"/>
                  </a:lnTo>
                  <a:lnTo>
                    <a:pt x="344517" y="0"/>
                  </a:lnTo>
                  <a:lnTo>
                    <a:pt x="344517" y="1184776"/>
                  </a:lnTo>
                  <a:lnTo>
                    <a:pt x="547717" y="1184776"/>
                  </a:lnTo>
                  <a:lnTo>
                    <a:pt x="273858" y="1591176"/>
                  </a:lnTo>
                  <a:close/>
                </a:path>
              </a:pathLst>
            </a:custGeom>
            <a:solidFill>
              <a:srgbClr val="0071C9"/>
            </a:solidFill>
          </p:spPr>
          <p:txBody>
            <a:bodyPr/>
            <a:lstStyle/>
            <a:p>
              <a:pPr defTabSz="731556">
                <a:defRPr/>
              </a:pPr>
              <a:endParaRPr lang="en-GB" sz="1440">
                <a:latin typeface="Calibri"/>
              </a:endParaRPr>
            </a:p>
          </p:txBody>
        </p:sp>
        <p:sp>
          <p:nvSpPr>
            <p:cNvPr id="9" name="TextBox 9"/>
            <p:cNvSpPr txBox="1"/>
            <p:nvPr/>
          </p:nvSpPr>
          <p:spPr>
            <a:xfrm>
              <a:off x="203200" y="-38100"/>
              <a:ext cx="141317" cy="1527676"/>
            </a:xfrm>
            <a:prstGeom prst="rect">
              <a:avLst/>
            </a:prstGeom>
          </p:spPr>
          <p:txBody>
            <a:bodyPr lIns="40640" tIns="40640" rIns="40640" bIns="40640" rtlCol="0" anchor="ctr"/>
            <a:lstStyle/>
            <a:p>
              <a:pPr algn="ctr" defTabSz="731556">
                <a:lnSpc>
                  <a:spcPts val="2084"/>
                </a:lnSpc>
                <a:defRPr/>
              </a:pPr>
              <a:endParaRPr sz="1440">
                <a:latin typeface="Calibri"/>
              </a:endParaRPr>
            </a:p>
          </p:txBody>
        </p:sp>
      </p:grpSp>
      <p:sp>
        <p:nvSpPr>
          <p:cNvPr id="10" name="Freeform 10"/>
          <p:cNvSpPr/>
          <p:nvPr/>
        </p:nvSpPr>
        <p:spPr>
          <a:xfrm>
            <a:off x="7742698" y="32614"/>
            <a:ext cx="6887702" cy="5822261"/>
          </a:xfrm>
          <a:custGeom>
            <a:avLst/>
            <a:gdLst/>
            <a:ahLst/>
            <a:cxnLst/>
            <a:rect l="l" t="t" r="r" b="b"/>
            <a:pathLst>
              <a:path w="8609628" h="7277826">
                <a:moveTo>
                  <a:pt x="0" y="0"/>
                </a:moveTo>
                <a:lnTo>
                  <a:pt x="8609628" y="0"/>
                </a:lnTo>
                <a:lnTo>
                  <a:pt x="8609628" y="7277826"/>
                </a:lnTo>
                <a:lnTo>
                  <a:pt x="0" y="727782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11" name="TextBox 11"/>
          <p:cNvSpPr txBox="1"/>
          <p:nvPr/>
        </p:nvSpPr>
        <p:spPr>
          <a:xfrm>
            <a:off x="372136" y="5279248"/>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03</a:t>
            </a:r>
          </a:p>
        </p:txBody>
      </p:sp>
      <p:sp>
        <p:nvSpPr>
          <p:cNvPr id="12" name="TextBox 12"/>
          <p:cNvSpPr txBox="1"/>
          <p:nvPr/>
        </p:nvSpPr>
        <p:spPr>
          <a:xfrm>
            <a:off x="372136" y="1112724"/>
            <a:ext cx="6943064" cy="743793"/>
          </a:xfrm>
          <a:prstGeom prst="rect">
            <a:avLst/>
          </a:prstGeom>
        </p:spPr>
        <p:txBody>
          <a:bodyPr lIns="0" tIns="0" rIns="0" bIns="0" rtlCol="0" anchor="t">
            <a:spAutoFit/>
          </a:bodyPr>
          <a:lstStyle/>
          <a:p>
            <a:pPr defTabSz="731556">
              <a:lnSpc>
                <a:spcPts val="5826"/>
              </a:lnSpc>
              <a:spcBef>
                <a:spcPct val="0"/>
              </a:spcBef>
              <a:defRPr/>
            </a:pPr>
            <a:r>
              <a:rPr lang="en-US" sz="4855" b="1">
                <a:latin typeface="DM Sans Bold"/>
                <a:ea typeface="DM Sans Bold"/>
                <a:cs typeface="DM Sans Bold"/>
                <a:sym typeface="DM Sans Bold"/>
              </a:rPr>
              <a:t>STAGES OF OSINT</a:t>
            </a:r>
          </a:p>
        </p:txBody>
      </p:sp>
      <p:sp>
        <p:nvSpPr>
          <p:cNvPr id="13" name="TextBox 13"/>
          <p:cNvSpPr txBox="1"/>
          <p:nvPr/>
        </p:nvSpPr>
        <p:spPr>
          <a:xfrm>
            <a:off x="372136" y="3443707"/>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01</a:t>
            </a:r>
          </a:p>
        </p:txBody>
      </p:sp>
      <p:sp>
        <p:nvSpPr>
          <p:cNvPr id="14" name="TextBox 14"/>
          <p:cNvSpPr txBox="1"/>
          <p:nvPr/>
        </p:nvSpPr>
        <p:spPr>
          <a:xfrm>
            <a:off x="372136" y="4362443"/>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02</a:t>
            </a:r>
          </a:p>
        </p:txBody>
      </p:sp>
      <p:sp>
        <p:nvSpPr>
          <p:cNvPr id="15" name="TextBox 15"/>
          <p:cNvSpPr txBox="1"/>
          <p:nvPr/>
        </p:nvSpPr>
        <p:spPr>
          <a:xfrm>
            <a:off x="372136" y="1950475"/>
            <a:ext cx="6288895" cy="1420197"/>
          </a:xfrm>
          <a:prstGeom prst="rect">
            <a:avLst/>
          </a:prstGeom>
        </p:spPr>
        <p:txBody>
          <a:bodyPr lIns="0" tIns="0" rIns="0" bIns="0" rtlCol="0" anchor="t">
            <a:spAutoFit/>
          </a:bodyPr>
          <a:lstStyle/>
          <a:p>
            <a:pPr defTabSz="731556">
              <a:lnSpc>
                <a:spcPts val="2777"/>
              </a:lnSpc>
              <a:spcBef>
                <a:spcPct val="0"/>
              </a:spcBef>
              <a:defRPr/>
            </a:pPr>
            <a:r>
              <a:rPr lang="en-US" sz="2012" dirty="0">
                <a:latin typeface="DM Sans"/>
                <a:ea typeface="DM Sans"/>
                <a:cs typeface="DM Sans"/>
                <a:sym typeface="DM Sans"/>
              </a:rPr>
              <a:t>OSINT operates as an ongoing process, continually enhancing the collection, processing, and analysis of data through integration of new information and responses.</a:t>
            </a:r>
          </a:p>
        </p:txBody>
      </p:sp>
      <p:sp>
        <p:nvSpPr>
          <p:cNvPr id="16" name="TextBox 16"/>
          <p:cNvSpPr txBox="1"/>
          <p:nvPr/>
        </p:nvSpPr>
        <p:spPr>
          <a:xfrm>
            <a:off x="1138260" y="4453675"/>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Processing</a:t>
            </a:r>
          </a:p>
        </p:txBody>
      </p:sp>
      <p:sp>
        <p:nvSpPr>
          <p:cNvPr id="17" name="TextBox 17"/>
          <p:cNvSpPr txBox="1"/>
          <p:nvPr/>
        </p:nvSpPr>
        <p:spPr>
          <a:xfrm>
            <a:off x="1138260" y="5356436"/>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Anaylsis</a:t>
            </a:r>
          </a:p>
        </p:txBody>
      </p:sp>
      <p:sp>
        <p:nvSpPr>
          <p:cNvPr id="18" name="TextBox 18"/>
          <p:cNvSpPr txBox="1"/>
          <p:nvPr/>
        </p:nvSpPr>
        <p:spPr>
          <a:xfrm>
            <a:off x="1138260" y="6257747"/>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Dissemination</a:t>
            </a:r>
          </a:p>
        </p:txBody>
      </p:sp>
      <p:sp>
        <p:nvSpPr>
          <p:cNvPr id="19" name="TextBox 19"/>
          <p:cNvSpPr txBox="1"/>
          <p:nvPr/>
        </p:nvSpPr>
        <p:spPr>
          <a:xfrm>
            <a:off x="1138260" y="3532875"/>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Collection</a:t>
            </a:r>
          </a:p>
        </p:txBody>
      </p:sp>
      <p:sp>
        <p:nvSpPr>
          <p:cNvPr id="20" name="TextBox 20"/>
          <p:cNvSpPr txBox="1"/>
          <p:nvPr/>
        </p:nvSpPr>
        <p:spPr>
          <a:xfrm>
            <a:off x="7995449" y="6303460"/>
            <a:ext cx="6382202" cy="1061316"/>
          </a:xfrm>
          <a:prstGeom prst="rect">
            <a:avLst/>
          </a:prstGeom>
        </p:spPr>
        <p:txBody>
          <a:bodyPr lIns="0" tIns="0" rIns="0" bIns="0" rtlCol="0" anchor="t">
            <a:spAutoFit/>
          </a:bodyPr>
          <a:lstStyle/>
          <a:p>
            <a:pPr defTabSz="731556">
              <a:lnSpc>
                <a:spcPts val="2096"/>
              </a:lnSpc>
              <a:spcBef>
                <a:spcPct val="0"/>
              </a:spcBef>
              <a:defRPr/>
            </a:pPr>
            <a:r>
              <a:rPr lang="en-US" sz="1519" b="1" i="1">
                <a:solidFill>
                  <a:srgbClr val="FFFFFF"/>
                </a:solidFill>
                <a:latin typeface="DM Sans Bold Italics"/>
                <a:ea typeface="DM Sans Bold Italics"/>
                <a:cs typeface="DM Sans Bold Italics"/>
                <a:sym typeface="DM Sans Bold Italics"/>
              </a:rPr>
              <a:t>Yadav, A., Kumar, A. &amp; Singh, V. Open-source intelligence: a comprehensive review of the current state, applications and future perspectives in cyber security. Artif Intell Rev 56, 12407–12438 (2023). https://doi.org/10.1007/s10462-023-10454-y</a:t>
            </a:r>
          </a:p>
        </p:txBody>
      </p:sp>
      <p:sp>
        <p:nvSpPr>
          <p:cNvPr id="21" name="Freeform 21"/>
          <p:cNvSpPr/>
          <p:nvPr/>
        </p:nvSpPr>
        <p:spPr>
          <a:xfrm>
            <a:off x="1"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5"/>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65838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6348-5A16-2666-DC13-239A278A7B4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A95EFE-A786-0675-E750-91D7DD2C98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 y="12"/>
            <a:ext cx="14630376" cy="8229588"/>
          </a:xfrm>
          <a:prstGeom prst="rect">
            <a:avLst/>
          </a:prstGeom>
          <a:noFill/>
        </p:spPr>
      </p:pic>
      <p:sp>
        <p:nvSpPr>
          <p:cNvPr id="7" name="TextBox 6">
            <a:extLst>
              <a:ext uri="{FF2B5EF4-FFF2-40B4-BE49-F238E27FC236}">
                <a16:creationId xmlns:a16="http://schemas.microsoft.com/office/drawing/2014/main" id="{246E3AD0-4517-4658-D24B-359251D37558}"/>
              </a:ext>
            </a:extLst>
          </p:cNvPr>
          <p:cNvSpPr txBox="1"/>
          <p:nvPr/>
        </p:nvSpPr>
        <p:spPr>
          <a:xfrm>
            <a:off x="0" y="2694433"/>
            <a:ext cx="14215872" cy="5535168"/>
          </a:xfrm>
          <a:prstGeom prst="rect">
            <a:avLst/>
          </a:prstGeom>
          <a:gradFill>
            <a:gsLst>
              <a:gs pos="0">
                <a:schemeClr val="bg2">
                  <a:alpha val="0"/>
                </a:schemeClr>
              </a:gs>
              <a:gs pos="50000">
                <a:schemeClr val="bg2">
                  <a:alpha val="60000"/>
                </a:schemeClr>
              </a:gs>
            </a:gsLst>
            <a:lin ang="10800000" scaled="1"/>
          </a:gradFill>
        </p:spPr>
        <p:txBody>
          <a:bodyPr vert="horz" wrap="square" lIns="0" tIns="0" rIns="0" bIns="0" rtlCol="0">
            <a:normAutofit/>
          </a:bodyPr>
          <a:lstStyle/>
          <a:p>
            <a:pPr marL="658368" defTabSz="1097280">
              <a:lnSpc>
                <a:spcPct val="190000"/>
              </a:lnSpc>
              <a:spcBef>
                <a:spcPts val="1200"/>
              </a:spcBef>
              <a:spcAft>
                <a:spcPts val="960"/>
              </a:spcAft>
              <a:buSzPct val="100000"/>
              <a:defRPr/>
            </a:pPr>
            <a:endParaRPr lang="en-US" sz="2400" dirty="0">
              <a:solidFill>
                <a:prstClr val="white">
                  <a:alpha val="60000"/>
                </a:prstClr>
              </a:solidFill>
              <a:latin typeface="Gill Sans MT"/>
            </a:endParaRPr>
          </a:p>
        </p:txBody>
      </p:sp>
      <p:sp>
        <p:nvSpPr>
          <p:cNvPr id="2" name="Title 1">
            <a:extLst>
              <a:ext uri="{FF2B5EF4-FFF2-40B4-BE49-F238E27FC236}">
                <a16:creationId xmlns:a16="http://schemas.microsoft.com/office/drawing/2014/main" id="{AC7BED4B-1374-ECAD-50DE-7446C2FC15DE}"/>
              </a:ext>
            </a:extLst>
          </p:cNvPr>
          <p:cNvSpPr>
            <a:spLocks noGrp="1"/>
          </p:cNvSpPr>
          <p:nvPr>
            <p:ph type="ctrTitle"/>
          </p:nvPr>
        </p:nvSpPr>
        <p:spPr>
          <a:xfrm>
            <a:off x="0" y="1"/>
            <a:ext cx="14130528" cy="2694432"/>
          </a:xfrm>
        </p:spPr>
        <p:txBody>
          <a:bodyPr vert="horz" wrap="square" lIns="0" tIns="0" rIns="0" bIns="0" rtlCol="0" anchor="b" anchorCtr="0">
            <a:normAutofit/>
          </a:bodyPr>
          <a:lstStyle/>
          <a:p>
            <a:r>
              <a:rPr lang="nb-NO" dirty="0"/>
              <a:t>Case Studies</a:t>
            </a:r>
            <a:endParaRPr dirty="0"/>
          </a:p>
        </p:txBody>
      </p:sp>
    </p:spTree>
    <p:extLst>
      <p:ext uri="{BB962C8B-B14F-4D97-AF65-F5344CB8AC3E}">
        <p14:creationId xmlns:p14="http://schemas.microsoft.com/office/powerpoint/2010/main" val="256061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5523-4F9A-F728-04D1-2F4036B14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E44E3-D0B1-939B-8C13-90BB394403CD}"/>
              </a:ext>
            </a:extLst>
          </p:cNvPr>
          <p:cNvSpPr>
            <a:spLocks noGrp="1"/>
          </p:cNvSpPr>
          <p:nvPr>
            <p:ph type="title"/>
          </p:nvPr>
        </p:nvSpPr>
        <p:spPr/>
        <p:txBody>
          <a:bodyPr/>
          <a:lstStyle/>
          <a:p>
            <a:r>
              <a:rPr lang="nb-NO" dirty="0">
                <a:hlinkClick r:id="rId2"/>
              </a:rPr>
              <a:t>A </a:t>
            </a:r>
            <a:r>
              <a:rPr lang="nb-NO" dirty="0" err="1">
                <a:hlinkClick r:id="rId2"/>
              </a:rPr>
              <a:t>Parent’s</a:t>
            </a:r>
            <a:r>
              <a:rPr lang="nb-NO" dirty="0">
                <a:hlinkClick r:id="rId2"/>
              </a:rPr>
              <a:t> Love</a:t>
            </a:r>
            <a:endParaRPr lang="nb-NO" dirty="0"/>
          </a:p>
        </p:txBody>
      </p:sp>
      <p:sp>
        <p:nvSpPr>
          <p:cNvPr id="3" name="Content Placeholder 2">
            <a:extLst>
              <a:ext uri="{FF2B5EF4-FFF2-40B4-BE49-F238E27FC236}">
                <a16:creationId xmlns:a16="http://schemas.microsoft.com/office/drawing/2014/main" id="{366EC9A5-394A-70A6-5D66-5266475A7DB2}"/>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107F6EE9-4CB1-00E6-3789-CB75C3CFD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812" y="1915623"/>
            <a:ext cx="12373138" cy="5875828"/>
          </a:xfrm>
          <a:prstGeom prst="rect">
            <a:avLst/>
          </a:prstGeom>
        </p:spPr>
      </p:pic>
      <p:pic>
        <p:nvPicPr>
          <p:cNvPr id="7" name="Picture 6">
            <a:extLst>
              <a:ext uri="{FF2B5EF4-FFF2-40B4-BE49-F238E27FC236}">
                <a16:creationId xmlns:a16="http://schemas.microsoft.com/office/drawing/2014/main" id="{9A5F05DA-3A92-2CBE-F742-111EE0FDE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527" y="2524225"/>
            <a:ext cx="12428874" cy="3865920"/>
          </a:xfrm>
          <a:prstGeom prst="rect">
            <a:avLst/>
          </a:prstGeom>
        </p:spPr>
      </p:pic>
      <p:pic>
        <p:nvPicPr>
          <p:cNvPr id="9" name="Picture 8">
            <a:extLst>
              <a:ext uri="{FF2B5EF4-FFF2-40B4-BE49-F238E27FC236}">
                <a16:creationId xmlns:a16="http://schemas.microsoft.com/office/drawing/2014/main" id="{9E8FEC54-32D7-3820-395E-3DFAAABBD3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451" y="438152"/>
            <a:ext cx="12442992" cy="4668856"/>
          </a:xfrm>
          <a:prstGeom prst="rect">
            <a:avLst/>
          </a:prstGeom>
        </p:spPr>
      </p:pic>
      <p:pic>
        <p:nvPicPr>
          <p:cNvPr id="11" name="Picture 10">
            <a:extLst>
              <a:ext uri="{FF2B5EF4-FFF2-40B4-BE49-F238E27FC236}">
                <a16:creationId xmlns:a16="http://schemas.microsoft.com/office/drawing/2014/main" id="{3E00046B-3133-D81B-D72D-0B33206923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D6DC0A49-DECA-9C07-E828-FF75631067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307EA659-6926-DBA7-4C92-909B21A553B0}"/>
              </a:ext>
            </a:extLst>
          </p:cNvPr>
          <p:cNvPicPr>
            <a:picLocks noChangeAspect="1"/>
          </p:cNvPicPr>
          <p:nvPr/>
        </p:nvPicPr>
        <p:blipFill>
          <a:blip r:embed="rId8"/>
          <a:stretch>
            <a:fillRect/>
          </a:stretch>
        </p:blipFill>
        <p:spPr>
          <a:xfrm>
            <a:off x="1027823" y="1203555"/>
            <a:ext cx="12574756" cy="5822492"/>
          </a:xfrm>
          <a:prstGeom prst="rect">
            <a:avLst/>
          </a:prstGeom>
        </p:spPr>
      </p:pic>
    </p:spTree>
    <p:extLst>
      <p:ext uri="{BB962C8B-B14F-4D97-AF65-F5344CB8AC3E}">
        <p14:creationId xmlns:p14="http://schemas.microsoft.com/office/powerpoint/2010/main" val="40996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C314-8F0D-1B48-FBD4-63DD39B3E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4E30D-12BB-2F81-91CC-9E02AC8E67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D2445F-18C3-8C85-771D-D2520BB6EEF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14660C9E-0898-E1D4-7763-A4EFAC59961F}"/>
              </a:ext>
            </a:extLst>
          </p:cNvPr>
          <p:cNvSpPr>
            <a:spLocks noGrp="1"/>
          </p:cNvSpPr>
          <p:nvPr>
            <p:ph type="sldNum" sz="quarter" idx="12"/>
          </p:nvPr>
        </p:nvSpPr>
        <p:spPr/>
        <p:txBody>
          <a:bodyPr/>
          <a:lstStyle/>
          <a:p>
            <a:pPr defTabSz="1097280">
              <a:defRPr/>
            </a:pPr>
            <a:fld id="{83C72186-AF70-4CAA-BEA5-8C4411AE0AB1}" type="slidenum">
              <a:rPr lang="nb-NO" sz="1200">
                <a:solidFill>
                  <a:prstClr val="white">
                    <a:lumMod val="65000"/>
                    <a:alpha val="80000"/>
                  </a:prstClr>
                </a:solidFill>
                <a:latin typeface="Gill Sans MT"/>
              </a:rPr>
              <a:pPr defTabSz="1097280">
                <a:defRPr/>
              </a:pPr>
              <a:t>19</a:t>
            </a:fld>
            <a:endParaRPr lang="nb-NO" sz="1200">
              <a:solidFill>
                <a:prstClr val="white">
                  <a:lumMod val="65000"/>
                  <a:alpha val="80000"/>
                </a:prstClr>
              </a:solidFill>
              <a:latin typeface="Gill Sans MT"/>
            </a:endParaRPr>
          </a:p>
        </p:txBody>
      </p:sp>
      <p:pic>
        <p:nvPicPr>
          <p:cNvPr id="6" name="Picture 5">
            <a:extLst>
              <a:ext uri="{FF2B5EF4-FFF2-40B4-BE49-F238E27FC236}">
                <a16:creationId xmlns:a16="http://schemas.microsoft.com/office/drawing/2014/main" id="{1179439E-1AB4-A13F-411E-60B84F6A5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09" y="0"/>
            <a:ext cx="9424363" cy="8229600"/>
          </a:xfrm>
          <a:prstGeom prst="rect">
            <a:avLst/>
          </a:prstGeom>
        </p:spPr>
      </p:pic>
      <p:pic>
        <p:nvPicPr>
          <p:cNvPr id="8" name="Picture 7">
            <a:extLst>
              <a:ext uri="{FF2B5EF4-FFF2-40B4-BE49-F238E27FC236}">
                <a16:creationId xmlns:a16="http://schemas.microsoft.com/office/drawing/2014/main" id="{D2755F21-A77F-4321-D9D7-014713F9F4AB}"/>
              </a:ext>
            </a:extLst>
          </p:cNvPr>
          <p:cNvPicPr>
            <a:picLocks noChangeAspect="1"/>
          </p:cNvPicPr>
          <p:nvPr/>
        </p:nvPicPr>
        <p:blipFill>
          <a:blip r:embed="rId3"/>
          <a:stretch>
            <a:fillRect/>
          </a:stretch>
        </p:blipFill>
        <p:spPr>
          <a:xfrm>
            <a:off x="5084025" y="2402390"/>
            <a:ext cx="8493676" cy="5498597"/>
          </a:xfrm>
          <a:prstGeom prst="rect">
            <a:avLst/>
          </a:prstGeom>
        </p:spPr>
      </p:pic>
    </p:spTree>
    <p:extLst>
      <p:ext uri="{BB962C8B-B14F-4D97-AF65-F5344CB8AC3E}">
        <p14:creationId xmlns:p14="http://schemas.microsoft.com/office/powerpoint/2010/main" val="3488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3EBAA-9B33-8094-2DF7-850B022B1914}"/>
              </a:ext>
            </a:extLst>
          </p:cNvPr>
          <p:cNvPicPr>
            <a:picLocks noChangeAspect="1"/>
          </p:cNvPicPr>
          <p:nvPr/>
        </p:nvPicPr>
        <p:blipFill>
          <a:blip r:embed="rId2"/>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0A7D6308-F909-DC24-EB9B-CC6AE0653D5D}"/>
              </a:ext>
            </a:extLst>
          </p:cNvPr>
          <p:cNvSpPr>
            <a:spLocks noGrp="1"/>
          </p:cNvSpPr>
          <p:nvPr>
            <p:ph type="title"/>
          </p:nvPr>
        </p:nvSpPr>
        <p:spPr/>
        <p:txBody>
          <a:bodyPr/>
          <a:lstStyle/>
          <a:p>
            <a:r>
              <a:rPr lang="nb-NO" dirty="0">
                <a:solidFill>
                  <a:schemeClr val="bg1"/>
                </a:solidFill>
              </a:rPr>
              <a:t>Member?</a:t>
            </a:r>
            <a:endParaRPr lang="en-GB" dirty="0">
              <a:solidFill>
                <a:schemeClr val="bg1"/>
              </a:solidFill>
            </a:endParaRPr>
          </a:p>
        </p:txBody>
      </p:sp>
      <p:sp>
        <p:nvSpPr>
          <p:cNvPr id="3" name="Text Placeholder 2">
            <a:extLst>
              <a:ext uri="{FF2B5EF4-FFF2-40B4-BE49-F238E27FC236}">
                <a16:creationId xmlns:a16="http://schemas.microsoft.com/office/drawing/2014/main" id="{5B3B8C40-2BA5-3D79-4F8B-A237A17924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86C264-69F1-F6E4-50B3-ACF68C876FB0}"/>
              </a:ext>
            </a:extLst>
          </p:cNvPr>
          <p:cNvSpPr>
            <a:spLocks noGrp="1"/>
          </p:cNvSpPr>
          <p:nvPr>
            <p:ph type="sldNum" idx="12"/>
          </p:nvPr>
        </p:nvSpPr>
        <p:spPr/>
        <p:txBody>
          <a:bodyPr/>
          <a:lstStyle/>
          <a:p>
            <a:fld id="{00000000-1234-1234-1234-123412341234}" type="slidenum">
              <a:rPr lang="no" smtClean="0"/>
              <a:pPr/>
              <a:t>20</a:t>
            </a:fld>
            <a:endParaRPr lang="no"/>
          </a:p>
        </p:txBody>
      </p:sp>
      <p:pic>
        <p:nvPicPr>
          <p:cNvPr id="3074" name="Picture 2" descr="Cialdini, Gragg, and Stajano principles (Ferreira et al. 2015; Caulkins 2017)">
            <a:extLst>
              <a:ext uri="{FF2B5EF4-FFF2-40B4-BE49-F238E27FC236}">
                <a16:creationId xmlns:a16="http://schemas.microsoft.com/office/drawing/2014/main" id="{5A89827F-ABAA-B4D5-ED3C-D67F59D8C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219" y="1783539"/>
            <a:ext cx="8512231" cy="573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348713" y="7751620"/>
            <a:ext cx="3002232" cy="341632"/>
          </a:xfrm>
          <a:prstGeom prst="rect">
            <a:avLst/>
          </a:prstGeom>
        </p:spPr>
        <p:txBody>
          <a:bodyPr wrap="none">
            <a:spAutoFit/>
          </a:bodyPr>
          <a:lstStyle/>
          <a:p>
            <a:pPr defTabSz="1097280">
              <a:defRPr/>
            </a:pPr>
            <a:r>
              <a:rPr lang="nb-NO" sz="1620" dirty="0">
                <a:solidFill>
                  <a:prstClr val="black"/>
                </a:solidFill>
                <a:latin typeface="Aptos" panose="02110004020202020204"/>
              </a:rPr>
              <a:t>https://apwg.org/trendsreports/</a:t>
            </a:r>
          </a:p>
        </p:txBody>
      </p:sp>
      <p:pic>
        <p:nvPicPr>
          <p:cNvPr id="5" name="Bilde 4"/>
          <p:cNvPicPr>
            <a:picLocks noChangeAspect="1"/>
          </p:cNvPicPr>
          <p:nvPr/>
        </p:nvPicPr>
        <p:blipFill>
          <a:blip r:embed="rId3"/>
          <a:stretch>
            <a:fillRect/>
          </a:stretch>
        </p:blipFill>
        <p:spPr>
          <a:xfrm>
            <a:off x="5715399" y="1546404"/>
            <a:ext cx="3447811" cy="3174658"/>
          </a:xfrm>
          <a:prstGeom prst="rect">
            <a:avLst/>
          </a:prstGeom>
        </p:spPr>
      </p:pic>
      <p:pic>
        <p:nvPicPr>
          <p:cNvPr id="6" name="Bilde 5"/>
          <p:cNvPicPr>
            <a:picLocks noChangeAspect="1"/>
          </p:cNvPicPr>
          <p:nvPr/>
        </p:nvPicPr>
        <p:blipFill>
          <a:blip r:embed="rId4"/>
          <a:stretch>
            <a:fillRect/>
          </a:stretch>
        </p:blipFill>
        <p:spPr>
          <a:xfrm>
            <a:off x="7819492" y="4931465"/>
            <a:ext cx="3788364" cy="3126904"/>
          </a:xfrm>
          <a:prstGeom prst="rect">
            <a:avLst/>
          </a:prstGeom>
        </p:spPr>
      </p:pic>
      <p:sp>
        <p:nvSpPr>
          <p:cNvPr id="2" name="Rektangel 1"/>
          <p:cNvSpPr/>
          <p:nvPr/>
        </p:nvSpPr>
        <p:spPr>
          <a:xfrm>
            <a:off x="2076241" y="6643623"/>
            <a:ext cx="5486400" cy="1089529"/>
          </a:xfrm>
          <a:prstGeom prst="rect">
            <a:avLst/>
          </a:prstGeom>
        </p:spPr>
        <p:txBody>
          <a:bodyPr>
            <a:spAutoFit/>
          </a:bodyPr>
          <a:lstStyle/>
          <a:p>
            <a:pPr defTabSz="1097280">
              <a:defRPr/>
            </a:pPr>
            <a:r>
              <a:rPr lang="en-US" sz="1080" dirty="0">
                <a:solidFill>
                  <a:prstClr val="black"/>
                </a:solidFill>
                <a:latin typeface="Arial" panose="020B0604020202020204" pitchFamily="34" charset="0"/>
              </a:rPr>
              <a:t>Founded in 2003, the Anti-Phishing Working Group (APWG) is a not-for-profit industry association focused on eliminating the identity theft and frauds that result from the growing problem of phishing, </a:t>
            </a:r>
            <a:r>
              <a:rPr lang="en-US" sz="1080" dirty="0" err="1">
                <a:solidFill>
                  <a:prstClr val="black"/>
                </a:solidFill>
                <a:latin typeface="Arial" panose="020B0604020202020204" pitchFamily="34" charset="0"/>
              </a:rPr>
              <a:t>crimeware</a:t>
            </a:r>
            <a:r>
              <a:rPr lang="en-US" sz="1080" dirty="0">
                <a:solidFill>
                  <a:prstClr val="black"/>
                </a:solidFill>
                <a:latin typeface="Arial" panose="020B0604020202020204" pitchFamily="34" charset="0"/>
              </a:rPr>
              <a:t>, and e-mail spoofing. Membership is open to qualified financial institutions, online retailers, ISPs, solutions providers, the law enforcement community, government agencies, multi-lateral treaty organizations, and NGOs. There are more than 2,000 enterprises worldwide participating in the APWG.</a:t>
            </a:r>
            <a:endParaRPr lang="nb-NO" sz="1080" dirty="0">
              <a:solidFill>
                <a:prstClr val="black"/>
              </a:solidFill>
              <a:latin typeface="Aptos" panose="02110004020202020204"/>
            </a:endParaRPr>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830621" y="579883"/>
            <a:ext cx="9464040" cy="516391"/>
          </a:xfrm>
        </p:spPr>
        <p:txBody>
          <a:bodyPr>
            <a:normAutofit fontScale="90000"/>
          </a:bodyPr>
          <a:lstStyle/>
          <a:p>
            <a:r>
              <a:rPr lang="de-DE" dirty="0"/>
              <a:t>Phishing </a:t>
            </a:r>
            <a:r>
              <a:rPr lang="de-DE" dirty="0" err="1"/>
              <a:t>as</a:t>
            </a:r>
            <a:r>
              <a:rPr lang="de-DE" dirty="0"/>
              <a:t> </a:t>
            </a:r>
            <a:r>
              <a:rPr lang="de-DE" dirty="0" err="1"/>
              <a:t>most</a:t>
            </a:r>
            <a:r>
              <a:rPr lang="de-DE" dirty="0"/>
              <a:t> </a:t>
            </a:r>
            <a:r>
              <a:rPr lang="de-DE" dirty="0" err="1"/>
              <a:t>common</a:t>
            </a:r>
            <a:r>
              <a:rPr lang="de-DE" dirty="0"/>
              <a:t> </a:t>
            </a:r>
            <a:r>
              <a:rPr lang="de-DE" dirty="0" err="1"/>
              <a:t>attack</a:t>
            </a:r>
            <a:r>
              <a:rPr lang="de-DE" dirty="0"/>
              <a:t> </a:t>
            </a:r>
            <a:r>
              <a:rPr lang="de-DE" dirty="0" err="1"/>
              <a:t>vector</a:t>
            </a:r>
            <a:endParaRPr lang="nb-NO"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4931" y="1355349"/>
            <a:ext cx="3090881" cy="331704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0562" y="2292320"/>
            <a:ext cx="3253171" cy="3991205"/>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pPr defTabSz="1097280">
              <a:defRPr/>
            </a:pPr>
            <a:fld id="{79D199B6-069C-4494-B074-391AD1ED88E0}" type="slidenum">
              <a:rPr lang="de-DE" sz="1440">
                <a:solidFill>
                  <a:prstClr val="black">
                    <a:tint val="82000"/>
                  </a:prstClr>
                </a:solidFill>
                <a:latin typeface="Aptos" panose="02110004020202020204"/>
              </a:rPr>
              <a:pPr defTabSz="1097280">
                <a:defRPr/>
              </a:pPr>
              <a:t>21</a:t>
            </a:fld>
            <a:endParaRPr lang="de-DE" sz="1440">
              <a:solidFill>
                <a:prstClr val="black">
                  <a:tint val="82000"/>
                </a:prstClr>
              </a:solidFill>
              <a:latin typeface="Aptos" panose="02110004020202020204"/>
            </a:endParaRPr>
          </a:p>
        </p:txBody>
      </p:sp>
    </p:spTree>
    <p:extLst>
      <p:ext uri="{BB962C8B-B14F-4D97-AF65-F5344CB8AC3E}">
        <p14:creationId xmlns:p14="http://schemas.microsoft.com/office/powerpoint/2010/main" val="258767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B780-52DE-142A-4700-97D21D85320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28275D-ED5E-CE75-C976-67B8420C77AD}"/>
              </a:ext>
            </a:extLst>
          </p:cNvPr>
          <p:cNvSpPr>
            <a:spLocks noGrp="1"/>
          </p:cNvSpPr>
          <p:nvPr>
            <p:ph idx="1"/>
          </p:nvPr>
        </p:nvSpPr>
        <p:spPr/>
        <p:txBody>
          <a:bodyPr>
            <a:normAutofit lnSpcReduction="10000"/>
          </a:bodyPr>
          <a:lstStyle/>
          <a:p>
            <a:r>
              <a:rPr lang="en-GB" dirty="0">
                <a:solidFill>
                  <a:srgbClr val="0E0B3D"/>
                </a:solidFill>
                <a:latin typeface="Inter"/>
              </a:rPr>
              <a:t>Social engineering attempts through phishing emails </a:t>
            </a:r>
            <a:r>
              <a:rPr lang="en-GB" b="1" dirty="0">
                <a:solidFill>
                  <a:srgbClr val="0E0B3D"/>
                </a:solidFill>
                <a:latin typeface="Inter"/>
              </a:rPr>
              <a:t>jumped to 1.76 billion,</a:t>
            </a:r>
            <a:r>
              <a:rPr lang="en-GB" dirty="0">
                <a:solidFill>
                  <a:srgbClr val="0E0B3D"/>
                </a:solidFill>
                <a:latin typeface="Inter"/>
              </a:rPr>
              <a:t> a 51% increase from 2022. And Facebook was the most impersonated brand with 23% of the phishing emails mentioning the company in the phishing URL</a:t>
            </a:r>
            <a:endParaRPr lang="en-GB" dirty="0"/>
          </a:p>
          <a:p>
            <a:r>
              <a:rPr lang="en-GB" b="0" i="0" dirty="0">
                <a:solidFill>
                  <a:srgbClr val="0E0B3D"/>
                </a:solidFill>
                <a:effectLst/>
                <a:latin typeface="Inter"/>
              </a:rPr>
              <a:t>More than </a:t>
            </a:r>
            <a:r>
              <a:rPr lang="en-GB" b="1" i="0" dirty="0">
                <a:solidFill>
                  <a:srgbClr val="0E0B3D"/>
                </a:solidFill>
                <a:effectLst/>
                <a:latin typeface="Inter"/>
              </a:rPr>
              <a:t>30% of the phishing emails</a:t>
            </a:r>
            <a:r>
              <a:rPr lang="en-GB" b="0" i="0" dirty="0">
                <a:solidFill>
                  <a:srgbClr val="0E0B3D"/>
                </a:solidFill>
                <a:effectLst/>
                <a:latin typeface="Inter"/>
              </a:rPr>
              <a:t> that were delivered came from </a:t>
            </a:r>
            <a:r>
              <a:rPr lang="en-GB" b="1" i="0" dirty="0">
                <a:solidFill>
                  <a:srgbClr val="0E0B3D"/>
                </a:solidFill>
                <a:effectLst/>
                <a:latin typeface="Inter"/>
              </a:rPr>
              <a:t>Russia</a:t>
            </a:r>
            <a:r>
              <a:rPr lang="en-GB" b="0" i="0" dirty="0">
                <a:solidFill>
                  <a:srgbClr val="0E0B3D"/>
                </a:solidFill>
                <a:effectLst/>
                <a:latin typeface="Inter"/>
              </a:rPr>
              <a:t>.</a:t>
            </a:r>
          </a:p>
          <a:p>
            <a:r>
              <a:rPr lang="en-GB" b="0" i="0" dirty="0">
                <a:solidFill>
                  <a:srgbClr val="0E0B3D"/>
                </a:solidFill>
                <a:effectLst/>
                <a:latin typeface="Inter"/>
              </a:rPr>
              <a:t>Contrary to popular belief, m</a:t>
            </a:r>
            <a:r>
              <a:rPr lang="en-GB" b="1" i="0" dirty="0">
                <a:solidFill>
                  <a:srgbClr val="0E0B3D"/>
                </a:solidFill>
                <a:effectLst/>
                <a:latin typeface="Inter"/>
              </a:rPr>
              <a:t>illennials and Gen-Z users are more likely to fall for a phishing scam.</a:t>
            </a:r>
            <a:endParaRPr lang="en-GB" dirty="0">
              <a:solidFill>
                <a:srgbClr val="0E0B3D"/>
              </a:solidFill>
              <a:latin typeface="Inter"/>
            </a:endParaRPr>
          </a:p>
          <a:p>
            <a:r>
              <a:rPr lang="en-GB" b="0" i="0" dirty="0">
                <a:solidFill>
                  <a:srgbClr val="0E0B3D"/>
                </a:solidFill>
                <a:effectLst/>
                <a:latin typeface="Inter"/>
              </a:rPr>
              <a:t>The time it takes to fall for a phishing</a:t>
            </a:r>
            <a:r>
              <a:rPr lang="en-GB" b="1" i="0" dirty="0">
                <a:solidFill>
                  <a:srgbClr val="0E0B3D"/>
                </a:solidFill>
                <a:effectLst/>
                <a:latin typeface="Inter"/>
              </a:rPr>
              <a:t> email is less than 60 seconds</a:t>
            </a:r>
          </a:p>
          <a:p>
            <a:r>
              <a:rPr lang="en-GB" b="1" i="0" dirty="0">
                <a:solidFill>
                  <a:srgbClr val="0E0B3D"/>
                </a:solidFill>
                <a:effectLst/>
                <a:latin typeface="Inter"/>
              </a:rPr>
              <a:t>Spear phishing is the leading cause of data breaches</a:t>
            </a:r>
          </a:p>
        </p:txBody>
      </p:sp>
    </p:spTree>
    <p:extLst>
      <p:ext uri="{BB962C8B-B14F-4D97-AF65-F5344CB8AC3E}">
        <p14:creationId xmlns:p14="http://schemas.microsoft.com/office/powerpoint/2010/main" val="12158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0F9-58B5-FB15-C40D-3FA431D14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7ABB8-9165-6F66-D0C9-BD82514F0DA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25CD41-D97A-9EA4-DF85-1CFB44F18952}"/>
              </a:ext>
            </a:extLst>
          </p:cNvPr>
          <p:cNvSpPr>
            <a:spLocks noGrp="1"/>
          </p:cNvSpPr>
          <p:nvPr>
            <p:ph idx="1"/>
          </p:nvPr>
        </p:nvSpPr>
        <p:spPr/>
        <p:txBody>
          <a:bodyPr>
            <a:normAutofit/>
          </a:bodyPr>
          <a:lstStyle/>
          <a:p>
            <a:pPr>
              <a:lnSpc>
                <a:spcPts val="2880"/>
              </a:lnSpc>
              <a:spcAft>
                <a:spcPts val="2880"/>
              </a:spcAft>
            </a:pPr>
            <a:r>
              <a:rPr lang="en-GB" b="1" i="0" dirty="0">
                <a:solidFill>
                  <a:srgbClr val="0E0B3D"/>
                </a:solidFill>
                <a:effectLst/>
                <a:latin typeface="Inter"/>
              </a:rPr>
              <a:t>1 in 8 employees </a:t>
            </a:r>
            <a:r>
              <a:rPr lang="en-GB" b="0" i="0" dirty="0">
                <a:solidFill>
                  <a:srgbClr val="0E0B3D"/>
                </a:solidFill>
                <a:effectLst/>
                <a:latin typeface="Inter"/>
              </a:rPr>
              <a:t>are likely to accidentally share their credentials when requested in a phishing email.</a:t>
            </a:r>
          </a:p>
          <a:p>
            <a:pPr>
              <a:lnSpc>
                <a:spcPts val="2880"/>
              </a:lnSpc>
              <a:spcAft>
                <a:spcPts val="2880"/>
              </a:spcAft>
            </a:pPr>
            <a:r>
              <a:rPr lang="en-GB" b="0" i="0" dirty="0">
                <a:solidFill>
                  <a:srgbClr val="0E0B3D"/>
                </a:solidFill>
                <a:effectLst/>
                <a:latin typeface="Inter"/>
              </a:rPr>
              <a:t>Before 2019, </a:t>
            </a:r>
            <a:r>
              <a:rPr lang="en-GB" b="1" i="0" dirty="0">
                <a:solidFill>
                  <a:srgbClr val="0E0B3D"/>
                </a:solidFill>
                <a:effectLst/>
                <a:latin typeface="Inter"/>
              </a:rPr>
              <a:t>65% of attackers</a:t>
            </a:r>
            <a:r>
              <a:rPr lang="en-GB" b="0" i="0" dirty="0">
                <a:solidFill>
                  <a:srgbClr val="0E0B3D"/>
                </a:solidFill>
                <a:effectLst/>
                <a:latin typeface="Inter"/>
              </a:rPr>
              <a:t> used spear phishing as their primary infection vector. </a:t>
            </a:r>
          </a:p>
          <a:p>
            <a:pPr>
              <a:lnSpc>
                <a:spcPts val="2880"/>
              </a:lnSpc>
              <a:spcAft>
                <a:spcPts val="2880"/>
              </a:spcAft>
            </a:pPr>
            <a:r>
              <a:rPr lang="en-GB" b="0" i="0" dirty="0">
                <a:solidFill>
                  <a:srgbClr val="0E0B3D"/>
                </a:solidFill>
                <a:effectLst/>
                <a:latin typeface="Inter"/>
              </a:rPr>
              <a:t>97% of people. Globally, cannot identify a sophisticated phishing email</a:t>
            </a:r>
          </a:p>
        </p:txBody>
      </p:sp>
    </p:spTree>
    <p:extLst>
      <p:ext uri="{BB962C8B-B14F-4D97-AF65-F5344CB8AC3E}">
        <p14:creationId xmlns:p14="http://schemas.microsoft.com/office/powerpoint/2010/main" val="32907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85D9-13D2-4F44-48C4-0AF71B07A96F}"/>
              </a:ext>
            </a:extLst>
          </p:cNvPr>
          <p:cNvSpPr>
            <a:spLocks noGrp="1"/>
          </p:cNvSpPr>
          <p:nvPr>
            <p:ph type="title"/>
          </p:nvPr>
        </p:nvSpPr>
        <p:spPr/>
        <p:txBody>
          <a:bodyPr/>
          <a:lstStyle/>
          <a:p>
            <a:r>
              <a:rPr lang="nb-NO" dirty="0"/>
              <a:t>Ric...Old numbers – we must be getting better</a:t>
            </a:r>
            <a:endParaRPr lang="en-GB" dirty="0"/>
          </a:p>
        </p:txBody>
      </p:sp>
      <p:sp>
        <p:nvSpPr>
          <p:cNvPr id="3" name="Content Placeholder 2">
            <a:extLst>
              <a:ext uri="{FF2B5EF4-FFF2-40B4-BE49-F238E27FC236}">
                <a16:creationId xmlns:a16="http://schemas.microsoft.com/office/drawing/2014/main" id="{0AE32C4C-01B0-8B3D-6FA0-1396C6BED4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782BF5-F664-F273-49C0-23FA3E69D168}"/>
              </a:ext>
            </a:extLst>
          </p:cNvPr>
          <p:cNvPicPr>
            <a:picLocks noChangeAspect="1"/>
          </p:cNvPicPr>
          <p:nvPr/>
        </p:nvPicPr>
        <p:blipFill>
          <a:blip r:embed="rId2"/>
          <a:stretch>
            <a:fillRect/>
          </a:stretch>
        </p:blipFill>
        <p:spPr>
          <a:xfrm>
            <a:off x="729720" y="1749609"/>
            <a:ext cx="12894840" cy="5510029"/>
          </a:xfrm>
          <a:prstGeom prst="rect">
            <a:avLst/>
          </a:prstGeom>
        </p:spPr>
      </p:pic>
    </p:spTree>
    <p:extLst>
      <p:ext uri="{BB962C8B-B14F-4D97-AF65-F5344CB8AC3E}">
        <p14:creationId xmlns:p14="http://schemas.microsoft.com/office/powerpoint/2010/main" val="38121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type of engineering&#10;&#10;AI-generated content may be incorrect.">
            <a:extLst>
              <a:ext uri="{FF2B5EF4-FFF2-40B4-BE49-F238E27FC236}">
                <a16:creationId xmlns:a16="http://schemas.microsoft.com/office/drawing/2014/main" id="{75A1EB25-E6D9-0B5A-40A7-319006C0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6117" y="548640"/>
            <a:ext cx="9478166" cy="7132320"/>
          </a:xfrm>
          <a:prstGeom prst="rect">
            <a:avLst/>
          </a:prstGeom>
        </p:spPr>
      </p:pic>
      <p:pic>
        <p:nvPicPr>
          <p:cNvPr id="5" name="Picture 2" descr="Tallinn University of Technology - Wikipedia">
            <a:extLst>
              <a:ext uri="{FF2B5EF4-FFF2-40B4-BE49-F238E27FC236}">
                <a16:creationId xmlns:a16="http://schemas.microsoft.com/office/drawing/2014/main" id="{A783B8A9-1BE0-0120-E763-D01490EBE0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830"/>
          <a:stretch/>
        </p:blipFill>
        <p:spPr bwMode="auto">
          <a:xfrm>
            <a:off x="12765898" y="7314040"/>
            <a:ext cx="1864502" cy="89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5977-C581-979C-467A-110533FE9373}"/>
              </a:ext>
            </a:extLst>
          </p:cNvPr>
          <p:cNvSpPr>
            <a:spLocks noGrp="1"/>
          </p:cNvSpPr>
          <p:nvPr>
            <p:ph type="title"/>
          </p:nvPr>
        </p:nvSpPr>
        <p:spPr/>
        <p:txBody>
          <a:bodyPr/>
          <a:lstStyle/>
          <a:p>
            <a:r>
              <a:rPr lang="nb-NO" dirty="0"/>
              <a:t>Show me the money</a:t>
            </a:r>
            <a:endParaRPr lang="en-GB" dirty="0"/>
          </a:p>
        </p:txBody>
      </p:sp>
      <p:sp>
        <p:nvSpPr>
          <p:cNvPr id="3" name="Text Placeholder 2">
            <a:extLst>
              <a:ext uri="{FF2B5EF4-FFF2-40B4-BE49-F238E27FC236}">
                <a16:creationId xmlns:a16="http://schemas.microsoft.com/office/drawing/2014/main" id="{61EF0B0D-96B9-BF71-386C-27F2CA5E2B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C01F3A-790F-B35D-F928-87745B537405}"/>
              </a:ext>
            </a:extLst>
          </p:cNvPr>
          <p:cNvSpPr>
            <a:spLocks noGrp="1"/>
          </p:cNvSpPr>
          <p:nvPr>
            <p:ph type="sldNum" idx="12"/>
          </p:nvPr>
        </p:nvSpPr>
        <p:spPr/>
        <p:txBody>
          <a:bodyPr/>
          <a:lstStyle/>
          <a:p>
            <a:fld id="{00000000-1234-1234-1234-123412341234}" type="slidenum">
              <a:rPr lang="no" smtClean="0"/>
              <a:pPr/>
              <a:t>26</a:t>
            </a:fld>
            <a:endParaRPr lang="no"/>
          </a:p>
        </p:txBody>
      </p:sp>
      <p:pic>
        <p:nvPicPr>
          <p:cNvPr id="6" name="Picture 5">
            <a:extLst>
              <a:ext uri="{FF2B5EF4-FFF2-40B4-BE49-F238E27FC236}">
                <a16:creationId xmlns:a16="http://schemas.microsoft.com/office/drawing/2014/main" id="{8A227A57-722D-0057-9A3D-1091A59CB171}"/>
              </a:ext>
            </a:extLst>
          </p:cNvPr>
          <p:cNvPicPr>
            <a:picLocks noChangeAspect="1"/>
          </p:cNvPicPr>
          <p:nvPr/>
        </p:nvPicPr>
        <p:blipFill>
          <a:blip r:embed="rId2"/>
          <a:stretch>
            <a:fillRect/>
          </a:stretch>
        </p:blipFill>
        <p:spPr>
          <a:xfrm>
            <a:off x="498720" y="1843960"/>
            <a:ext cx="10048373" cy="3075100"/>
          </a:xfrm>
          <a:prstGeom prst="rect">
            <a:avLst/>
          </a:prstGeom>
        </p:spPr>
      </p:pic>
      <p:pic>
        <p:nvPicPr>
          <p:cNvPr id="9218" name="Picture 2" descr="Cost and frequency of a data breach by initial attack vector in 2023">
            <a:extLst>
              <a:ext uri="{FF2B5EF4-FFF2-40B4-BE49-F238E27FC236}">
                <a16:creationId xmlns:a16="http://schemas.microsoft.com/office/drawing/2014/main" id="{F452FD1B-EDF0-7FE0-4FF7-5698F9FE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421" y="660605"/>
            <a:ext cx="11178499" cy="74299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ishing Stats IC3 FBI Report Complaints Losses Five Years">
            <a:extLst>
              <a:ext uri="{FF2B5EF4-FFF2-40B4-BE49-F238E27FC236}">
                <a16:creationId xmlns:a16="http://schemas.microsoft.com/office/drawing/2014/main" id="{42EFE7EC-AEB6-FB46-1C61-3D33707F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875" y="712040"/>
            <a:ext cx="10967046" cy="756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randombar(horizontal)">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9E0C2-F7F3-F420-A235-44CB1E5F1066}"/>
              </a:ext>
            </a:extLst>
          </p:cNvPr>
          <p:cNvPicPr>
            <a:picLocks noChangeAspect="1"/>
          </p:cNvPicPr>
          <p:nvPr/>
        </p:nvPicPr>
        <p:blipFill>
          <a:blip r:embed="rId3"/>
          <a:srcRect l="26569" r="20711" b="-1"/>
          <a:stretch/>
        </p:blipFill>
        <p:spPr>
          <a:xfrm>
            <a:off x="24" y="12"/>
            <a:ext cx="6499836" cy="8229588"/>
          </a:xfrm>
          <a:prstGeom prst="rect">
            <a:avLst/>
          </a:prstGeom>
          <a:noFill/>
          <a:effectLst/>
        </p:spPr>
      </p:pic>
      <p:sp>
        <p:nvSpPr>
          <p:cNvPr id="4" name="Slide Number Placeholder 3">
            <a:extLst>
              <a:ext uri="{FF2B5EF4-FFF2-40B4-BE49-F238E27FC236}">
                <a16:creationId xmlns:a16="http://schemas.microsoft.com/office/drawing/2014/main" id="{D33F61D3-3BAA-8E5E-2369-C8AE1EABC848}"/>
              </a:ext>
            </a:extLst>
          </p:cNvPr>
          <p:cNvSpPr>
            <a:spLocks noGrp="1"/>
          </p:cNvSpPr>
          <p:nvPr>
            <p:ph type="sldNum" sz="quarter" idx="4"/>
          </p:nvPr>
        </p:nvSpPr>
        <p:spPr>
          <a:xfrm>
            <a:off x="13859123" y="7761964"/>
            <a:ext cx="532738" cy="438150"/>
          </a:xfrm>
        </p:spPr>
        <p:txBody>
          <a:bodyPr anchor="ctr">
            <a:normAutofit/>
          </a:bodyPr>
          <a:lstStyle/>
          <a:p>
            <a:pPr>
              <a:spcAft>
                <a:spcPts val="720"/>
              </a:spcAft>
            </a:pPr>
            <a:fld id="{00000000-1234-1234-1234-123412341234}" type="slidenum">
              <a:rPr lang="no" smtClean="0"/>
              <a:pPr>
                <a:spcAft>
                  <a:spcPts val="720"/>
                </a:spcAft>
              </a:pPr>
              <a:t>27</a:t>
            </a:fld>
            <a:endParaRPr lang="no"/>
          </a:p>
        </p:txBody>
      </p:sp>
      <p:pic>
        <p:nvPicPr>
          <p:cNvPr id="8194" name="Picture 2" descr="Top 20 Ways to Stop Email Phishing Attacks - Kratikal Blogs">
            <a:extLst>
              <a:ext uri="{FF2B5EF4-FFF2-40B4-BE49-F238E27FC236}">
                <a16:creationId xmlns:a16="http://schemas.microsoft.com/office/drawing/2014/main" id="{2DC3C0C2-40FF-FB4F-EC0F-FD11A29D4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47" r="4" b="4"/>
          <a:stretch/>
        </p:blipFill>
        <p:spPr bwMode="auto">
          <a:xfrm>
            <a:off x="7474949" y="1882716"/>
            <a:ext cx="6816437" cy="5612440"/>
          </a:xfrm>
          <a:prstGeom prst="rect">
            <a:avLst/>
          </a:prstGeom>
          <a:solidFill>
            <a:srgbClr val="FFFFFF"/>
          </a:solidFill>
        </p:spPr>
      </p:pic>
      <p:sp>
        <p:nvSpPr>
          <p:cNvPr id="8199" name="Title 4">
            <a:extLst>
              <a:ext uri="{FF2B5EF4-FFF2-40B4-BE49-F238E27FC236}">
                <a16:creationId xmlns:a16="http://schemas.microsoft.com/office/drawing/2014/main" id="{DAE8AC70-11A5-547D-3F4E-302C13628EE1}"/>
              </a:ext>
            </a:extLst>
          </p:cNvPr>
          <p:cNvSpPr>
            <a:spLocks noGrp="1"/>
          </p:cNvSpPr>
          <p:nvPr>
            <p:ph type="title"/>
          </p:nvPr>
        </p:nvSpPr>
        <p:spPr>
          <a:xfrm>
            <a:off x="7315199" y="734444"/>
            <a:ext cx="7076662" cy="1061086"/>
          </a:xfrm>
        </p:spPr>
        <p:txBody>
          <a:bodyPr/>
          <a:lstStyle/>
          <a:p>
            <a:r>
              <a:rPr lang="en-US" dirty="0"/>
              <a:t>Phishing</a:t>
            </a:r>
          </a:p>
        </p:txBody>
      </p:sp>
    </p:spTree>
    <p:extLst>
      <p:ext uri="{BB962C8B-B14F-4D97-AF65-F5344CB8AC3E}">
        <p14:creationId xmlns:p14="http://schemas.microsoft.com/office/powerpoint/2010/main" val="3399228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635E-2379-D3F1-A39E-2EB97ECB185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4953F4AD-9DAF-8372-7734-08319D90D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E7E546-CB65-FC19-CFA7-96EFEEF5B2A4}"/>
              </a:ext>
            </a:extLst>
          </p:cNvPr>
          <p:cNvSpPr>
            <a:spLocks noGrp="1"/>
          </p:cNvSpPr>
          <p:nvPr>
            <p:ph type="sldNum" idx="12"/>
          </p:nvPr>
        </p:nvSpPr>
        <p:spPr/>
        <p:txBody>
          <a:bodyPr/>
          <a:lstStyle/>
          <a:p>
            <a:fld id="{00000000-1234-1234-1234-123412341234}" type="slidenum">
              <a:rPr lang="no" smtClean="0"/>
              <a:pPr/>
              <a:t>28</a:t>
            </a:fld>
            <a:endParaRPr lang="no"/>
          </a:p>
        </p:txBody>
      </p:sp>
      <p:pic>
        <p:nvPicPr>
          <p:cNvPr id="4098" name="Picture 2" descr="Spear Phishing vs. Phishing: Key Differences and Similarities - Spiceworks">
            <a:extLst>
              <a:ext uri="{FF2B5EF4-FFF2-40B4-BE49-F238E27FC236}">
                <a16:creationId xmlns:a16="http://schemas.microsoft.com/office/drawing/2014/main" id="{900AC7B6-E55E-B0BE-BF41-00528C986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2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757123" y="767424"/>
            <a:ext cx="4114800" cy="2062886"/>
          </a:xfrm>
          <a:prstGeom prst="rect">
            <a:avLst/>
          </a:prstGeom>
        </p:spPr>
        <p:txBody>
          <a:bodyPr spcFirstLastPara="1" vert="horz" wrap="square" lIns="146304" tIns="73152" rIns="146304" bIns="73152" rtlCol="0" anchor="b" anchorCtr="0">
            <a:normAutofit/>
          </a:bodyPr>
          <a:lstStyle/>
          <a:p>
            <a:pPr defTabSz="1463004">
              <a:spcBef>
                <a:spcPct val="0"/>
              </a:spcBef>
            </a:pPr>
            <a:r>
              <a:rPr lang="en-US" sz="6560"/>
              <a:t>Phishing</a:t>
            </a:r>
          </a:p>
        </p:txBody>
      </p:sp>
      <p:sp>
        <p:nvSpPr>
          <p:cNvPr id="186" name="Google Shape;186;p33"/>
          <p:cNvSpPr txBox="1">
            <a:spLocks noGrp="1"/>
          </p:cNvSpPr>
          <p:nvPr>
            <p:ph type="body" idx="1"/>
          </p:nvPr>
        </p:nvSpPr>
        <p:spPr>
          <a:xfrm>
            <a:off x="757123" y="3368650"/>
            <a:ext cx="4114800" cy="4092854"/>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2720" dirty="0"/>
              <a:t>Similarity</a:t>
            </a:r>
          </a:p>
          <a:p>
            <a:pPr marL="0" indent="-365750" defTabSz="1463004">
              <a:spcBef>
                <a:spcPts val="2560"/>
              </a:spcBef>
              <a:buFont typeface="Arial" panose="020B0604020202020204" pitchFamily="34" charset="0"/>
              <a:buChar char="•"/>
            </a:pPr>
            <a:r>
              <a:rPr lang="en-US" sz="2720" dirty="0"/>
              <a:t>Familiarity</a:t>
            </a:r>
          </a:p>
        </p:txBody>
      </p:sp>
      <p:pic>
        <p:nvPicPr>
          <p:cNvPr id="187" name="Google Shape;187;p33"/>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683031" y="768097"/>
            <a:ext cx="8631810" cy="6955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fade">
                                      <p:cBhvr>
                                        <p:cTn id="15" dur="1000"/>
                                        <p:tgtEl>
                                          <p:spTgt spid="187"/>
                                        </p:tgtEl>
                                      </p:cBhvr>
                                    </p:animEffect>
                                    <p:anim calcmode="lin" valueType="num">
                                      <p:cBhvr>
                                        <p:cTn id="16" dur="1000" fill="hold"/>
                                        <p:tgtEl>
                                          <p:spTgt spid="187"/>
                                        </p:tgtEl>
                                        <p:attrNameLst>
                                          <p:attrName>ppt_x</p:attrName>
                                        </p:attrNameLst>
                                      </p:cBhvr>
                                      <p:tavLst>
                                        <p:tav tm="0">
                                          <p:val>
                                            <p:strVal val="#ppt_x"/>
                                          </p:val>
                                        </p:tav>
                                        <p:tav tm="100000">
                                          <p:val>
                                            <p:strVal val="#ppt_x"/>
                                          </p:val>
                                        </p:tav>
                                      </p:tavLst>
                                    </p:anim>
                                    <p:anim calcmode="lin" valueType="num">
                                      <p:cBhvr>
                                        <p:cTn id="17"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87B3-0A27-4EE9-979E-B69581E476F0}"/>
              </a:ext>
            </a:extLst>
          </p:cNvPr>
          <p:cNvSpPr>
            <a:spLocks noGrp="1"/>
          </p:cNvSpPr>
          <p:nvPr>
            <p:ph type="title"/>
          </p:nvPr>
        </p:nvSpPr>
        <p:spPr/>
        <p:txBody>
          <a:bodyPr rtlCol="0"/>
          <a:lstStyle/>
          <a:p>
            <a:pPr rtl="0"/>
            <a:r>
              <a:rPr lang="en-GB"/>
              <a:t>Agenda</a:t>
            </a:r>
          </a:p>
        </p:txBody>
      </p:sp>
      <p:pic>
        <p:nvPicPr>
          <p:cNvPr id="8" name="Picture Placeholder 7">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rotWithShape="1">
          <a:blip r:embed="rId3"/>
          <a:srcRect l="22089" r="22089"/>
          <a:stretch/>
        </p:blipFill>
        <p:spPr/>
      </p:pic>
      <p:sp>
        <p:nvSpPr>
          <p:cNvPr id="6" name="Text Placeholder 5">
            <a:extLst>
              <a:ext uri="{FF2B5EF4-FFF2-40B4-BE49-F238E27FC236}">
                <a16:creationId xmlns:a16="http://schemas.microsoft.com/office/drawing/2014/main" id="{F3C89A40-EEAA-43AB-9A3A-B2CFDE450F1B}"/>
              </a:ext>
            </a:extLst>
          </p:cNvPr>
          <p:cNvSpPr>
            <a:spLocks noGrp="1"/>
          </p:cNvSpPr>
          <p:nvPr>
            <p:ph type="body" sz="quarter" idx="15"/>
          </p:nvPr>
        </p:nvSpPr>
        <p:spPr/>
        <p:txBody>
          <a:bodyPr rtlCol="0"/>
          <a:lstStyle/>
          <a:p>
            <a:pPr rtl="0"/>
            <a:r>
              <a:rPr lang="en-GB" dirty="0"/>
              <a:t>OSINT</a:t>
            </a:r>
          </a:p>
          <a:p>
            <a:pPr rtl="0"/>
            <a:r>
              <a:rPr lang="en-GB" dirty="0"/>
              <a:t>Dark Patterns</a:t>
            </a:r>
          </a:p>
          <a:p>
            <a:pPr rtl="0"/>
            <a:r>
              <a:rPr lang="en-GB" dirty="0" err="1"/>
              <a:t>Cogntition</a:t>
            </a:r>
            <a:endParaRPr lang="en-GB" dirty="0"/>
          </a:p>
          <a:p>
            <a:pPr rtl="0"/>
            <a:r>
              <a:rPr lang="en-GB" dirty="0"/>
              <a:t>Theoretical aspects</a:t>
            </a:r>
          </a:p>
          <a:p>
            <a:pPr rtl="0"/>
            <a:r>
              <a:rPr lang="en-GB" dirty="0"/>
              <a:t>Research</a:t>
            </a:r>
          </a:p>
          <a:p>
            <a:pPr rtl="0"/>
            <a:r>
              <a:rPr lang="en-GB" dirty="0"/>
              <a:t>Case Study!!</a:t>
            </a:r>
          </a:p>
        </p:txBody>
      </p:sp>
      <p:sp>
        <p:nvSpPr>
          <p:cNvPr id="7" name="Slide Number Placeholder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rtlCol="0"/>
          <a:lstStyle/>
          <a:p>
            <a:pPr rtl="0"/>
            <a:fld id="{8C2E478F-E849-4A8C-AF1F-CBCC78A7CBFA}" type="slidenum">
              <a:rPr lang="en-GB" smtClean="0"/>
              <a:pPr rtl="0"/>
              <a:t>3</a:t>
            </a:fld>
            <a:endParaRPr lang="en-GB"/>
          </a:p>
        </p:txBody>
      </p:sp>
    </p:spTree>
    <p:extLst>
      <p:ext uri="{BB962C8B-B14F-4D97-AF65-F5344CB8AC3E}">
        <p14:creationId xmlns:p14="http://schemas.microsoft.com/office/powerpoint/2010/main" val="142609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body" idx="1"/>
          </p:nvPr>
        </p:nvSpPr>
        <p:spPr>
          <a:xfrm>
            <a:off x="619026" y="768109"/>
            <a:ext cx="3922685" cy="4066560"/>
          </a:xfrm>
          <a:prstGeom prst="rect">
            <a:avLst/>
          </a:prstGeom>
        </p:spPr>
        <p:txBody>
          <a:bodyPr spcFirstLastPara="1" vert="horz" wrap="square" lIns="146280" tIns="146280" rIns="146280" bIns="146280" rtlCol="0" anchor="t" anchorCtr="0">
            <a:normAutofit/>
          </a:bodyPr>
          <a:lstStyle/>
          <a:p>
            <a:pPr marL="0" indent="0">
              <a:spcAft>
                <a:spcPts val="1920"/>
              </a:spcAft>
              <a:buNone/>
            </a:pPr>
            <a:r>
              <a:rPr lang="en-GB" dirty="0"/>
              <a:t>The WannaCry ransomware attack in 2017 hit 230,000 computers in 150 countries using an outdated operating system</a:t>
            </a:r>
            <a:endParaRPr dirty="0"/>
          </a:p>
        </p:txBody>
      </p:sp>
      <p:pic>
        <p:nvPicPr>
          <p:cNvPr id="329" name="Google Shape;329;p21"/>
          <p:cNvPicPr preferRelativeResize="0"/>
          <p:nvPr/>
        </p:nvPicPr>
        <p:blipFill>
          <a:blip r:embed="rId3">
            <a:alphaModFix/>
          </a:blip>
          <a:stretch>
            <a:fillRect/>
          </a:stretch>
        </p:blipFill>
        <p:spPr>
          <a:xfrm>
            <a:off x="5104949" y="522356"/>
            <a:ext cx="9144000" cy="6903720"/>
          </a:xfrm>
          <a:prstGeom prst="rect">
            <a:avLst/>
          </a:prstGeom>
          <a:noFill/>
          <a:ln>
            <a:noFill/>
          </a:ln>
        </p:spPr>
      </p:pic>
      <p:pic>
        <p:nvPicPr>
          <p:cNvPr id="2" name="Picture 1">
            <a:extLst>
              <a:ext uri="{FF2B5EF4-FFF2-40B4-BE49-F238E27FC236}">
                <a16:creationId xmlns:a16="http://schemas.microsoft.com/office/drawing/2014/main" id="{ABBCA01E-FCD0-AF54-23F0-E5131EE98119}"/>
              </a:ext>
            </a:extLst>
          </p:cNvPr>
          <p:cNvPicPr>
            <a:picLocks noChangeAspect="1"/>
          </p:cNvPicPr>
          <p:nvPr/>
        </p:nvPicPr>
        <p:blipFill>
          <a:blip r:embed="rId4"/>
          <a:stretch>
            <a:fillRect/>
          </a:stretch>
        </p:blipFill>
        <p:spPr>
          <a:xfrm>
            <a:off x="266630" y="3023106"/>
            <a:ext cx="4821077" cy="41521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A94B-B0DF-F24D-0EFD-D4ADB81AB8A1}"/>
              </a:ext>
            </a:extLst>
          </p:cNvPr>
          <p:cNvSpPr>
            <a:spLocks noGrp="1"/>
          </p:cNvSpPr>
          <p:nvPr>
            <p:ph type="title"/>
          </p:nvPr>
        </p:nvSpPr>
        <p:spPr/>
        <p:txBody>
          <a:bodyPr/>
          <a:lstStyle/>
          <a:p>
            <a:pPr algn="l"/>
            <a:r>
              <a:rPr lang="nb-NO" dirty="0"/>
              <a:t>Spearrphishing</a:t>
            </a:r>
            <a:endParaRPr lang="en-GB" dirty="0"/>
          </a:p>
        </p:txBody>
      </p:sp>
      <p:sp>
        <p:nvSpPr>
          <p:cNvPr id="3" name="Text Placeholder 2">
            <a:extLst>
              <a:ext uri="{FF2B5EF4-FFF2-40B4-BE49-F238E27FC236}">
                <a16:creationId xmlns:a16="http://schemas.microsoft.com/office/drawing/2014/main" id="{08939BF7-E700-FA20-86A1-45896FFB2A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CCDF0A-19E6-0AE3-47E0-6897AB3B69AC}"/>
              </a:ext>
            </a:extLst>
          </p:cNvPr>
          <p:cNvSpPr>
            <a:spLocks noGrp="1"/>
          </p:cNvSpPr>
          <p:nvPr>
            <p:ph type="sldNum" idx="12"/>
          </p:nvPr>
        </p:nvSpPr>
        <p:spPr/>
        <p:txBody>
          <a:bodyPr/>
          <a:lstStyle/>
          <a:p>
            <a:fld id="{00000000-1234-1234-1234-123412341234}" type="slidenum">
              <a:rPr lang="no" smtClean="0"/>
              <a:pPr/>
              <a:t>31</a:t>
            </a:fld>
            <a:endParaRPr lang="no"/>
          </a:p>
        </p:txBody>
      </p:sp>
      <p:pic>
        <p:nvPicPr>
          <p:cNvPr id="1026" name="Picture 2" descr="You know how to identify phishing emails – a cybersecurity researcher  explains how to trust your instincts to foil the attacks">
            <a:extLst>
              <a:ext uri="{FF2B5EF4-FFF2-40B4-BE49-F238E27FC236}">
                <a16:creationId xmlns:a16="http://schemas.microsoft.com/office/drawing/2014/main" id="{64E7ADD5-5B58-C431-8FEA-705AA093E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05" y="0"/>
            <a:ext cx="9904096"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B6C0D0-B7EA-AF28-9A01-63E75D629E39}"/>
              </a:ext>
            </a:extLst>
          </p:cNvPr>
          <p:cNvPicPr>
            <a:picLocks noChangeAspect="1"/>
          </p:cNvPicPr>
          <p:nvPr/>
        </p:nvPicPr>
        <p:blipFill>
          <a:blip r:embed="rId4"/>
          <a:stretch>
            <a:fillRect/>
          </a:stretch>
        </p:blipFill>
        <p:spPr>
          <a:xfrm>
            <a:off x="196547" y="3378755"/>
            <a:ext cx="4821077" cy="4152124"/>
          </a:xfrm>
          <a:prstGeom prst="rect">
            <a:avLst/>
          </a:prstGeom>
        </p:spPr>
      </p:pic>
    </p:spTree>
    <p:extLst>
      <p:ext uri="{BB962C8B-B14F-4D97-AF65-F5344CB8AC3E}">
        <p14:creationId xmlns:p14="http://schemas.microsoft.com/office/powerpoint/2010/main" val="1935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3ECC70-790D-3CA0-FC89-00933138D60E}"/>
              </a:ext>
            </a:extLst>
          </p:cNvPr>
          <p:cNvPicPr>
            <a:picLocks noChangeAspect="1"/>
          </p:cNvPicPr>
          <p:nvPr/>
        </p:nvPicPr>
        <p:blipFill>
          <a:blip r:embed="rId3"/>
          <a:stretch>
            <a:fillRect/>
          </a:stretch>
        </p:blipFill>
        <p:spPr>
          <a:xfrm>
            <a:off x="2814238" y="48883"/>
            <a:ext cx="9498724" cy="8180718"/>
          </a:xfrm>
          <a:prstGeom prst="rect">
            <a:avLst/>
          </a:prstGeom>
        </p:spPr>
      </p:pic>
      <p:sp>
        <p:nvSpPr>
          <p:cNvPr id="2" name="Title 1">
            <a:extLst>
              <a:ext uri="{FF2B5EF4-FFF2-40B4-BE49-F238E27FC236}">
                <a16:creationId xmlns:a16="http://schemas.microsoft.com/office/drawing/2014/main" id="{2DE634A7-D890-7887-83B9-6529E2D4A423}"/>
              </a:ext>
            </a:extLst>
          </p:cNvPr>
          <p:cNvSpPr>
            <a:spLocks noGrp="1"/>
          </p:cNvSpPr>
          <p:nvPr>
            <p:ph type="title"/>
          </p:nvPr>
        </p:nvSpPr>
        <p:spPr/>
        <p:txBody>
          <a:bodyPr/>
          <a:lstStyle/>
          <a:p>
            <a:r>
              <a:rPr lang="nb-NO" dirty="0"/>
              <a:t>More</a:t>
            </a:r>
            <a:endParaRPr lang="en-GB" dirty="0"/>
          </a:p>
        </p:txBody>
      </p:sp>
      <p:sp>
        <p:nvSpPr>
          <p:cNvPr id="3" name="Text Placeholder 2">
            <a:extLst>
              <a:ext uri="{FF2B5EF4-FFF2-40B4-BE49-F238E27FC236}">
                <a16:creationId xmlns:a16="http://schemas.microsoft.com/office/drawing/2014/main" id="{5D0A7FC3-5C27-B4E5-2F9D-5270407922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6BB978-FAEA-CC16-53C8-C18EB06C4A97}"/>
              </a:ext>
            </a:extLst>
          </p:cNvPr>
          <p:cNvSpPr>
            <a:spLocks noGrp="1"/>
          </p:cNvSpPr>
          <p:nvPr>
            <p:ph type="sldNum" idx="12"/>
          </p:nvPr>
        </p:nvSpPr>
        <p:spPr/>
        <p:txBody>
          <a:bodyPr/>
          <a:lstStyle/>
          <a:p>
            <a:fld id="{00000000-1234-1234-1234-123412341234}" type="slidenum">
              <a:rPr lang="no" smtClean="0"/>
              <a:pPr/>
              <a:t>32</a:t>
            </a:fld>
            <a:endParaRPr lang="no"/>
          </a:p>
        </p:txBody>
      </p:sp>
      <p:pic>
        <p:nvPicPr>
          <p:cNvPr id="5122" name="Picture 2" descr="Whale phishing attack – targeting senior staff – IS News Blog">
            <a:extLst>
              <a:ext uri="{FF2B5EF4-FFF2-40B4-BE49-F238E27FC236}">
                <a16:creationId xmlns:a16="http://schemas.microsoft.com/office/drawing/2014/main" id="{F6C6EDA1-4E33-1AC5-923C-DEB68C8BD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874" y="1170201"/>
            <a:ext cx="11601450" cy="659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2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02CF-2019-2721-EFA8-61D9C1E0A32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ABF87BF-4890-327F-9B8F-AC1BE16915C5}"/>
              </a:ext>
            </a:extLst>
          </p:cNvPr>
          <p:cNvSpPr>
            <a:spLocks noGrp="1"/>
          </p:cNvSpPr>
          <p:nvPr>
            <p:ph type="body" idx="1"/>
          </p:nvPr>
        </p:nvSpPr>
        <p:spPr>
          <a:xfrm>
            <a:off x="3056664" y="4202224"/>
            <a:ext cx="9405716" cy="2733120"/>
          </a:xfrm>
        </p:spPr>
        <p:txBody>
          <a:bodyPr/>
          <a:lstStyle/>
          <a:p>
            <a:endParaRPr lang="en-GB" dirty="0"/>
          </a:p>
        </p:txBody>
      </p:sp>
      <p:sp>
        <p:nvSpPr>
          <p:cNvPr id="4" name="Slide Number Placeholder 3">
            <a:extLst>
              <a:ext uri="{FF2B5EF4-FFF2-40B4-BE49-F238E27FC236}">
                <a16:creationId xmlns:a16="http://schemas.microsoft.com/office/drawing/2014/main" id="{8E86DFBD-B254-C91F-5304-79DFF6F33980}"/>
              </a:ext>
            </a:extLst>
          </p:cNvPr>
          <p:cNvSpPr>
            <a:spLocks noGrp="1"/>
          </p:cNvSpPr>
          <p:nvPr>
            <p:ph type="sldNum" idx="12"/>
          </p:nvPr>
        </p:nvSpPr>
        <p:spPr/>
        <p:txBody>
          <a:bodyPr/>
          <a:lstStyle/>
          <a:p>
            <a:fld id="{00000000-1234-1234-1234-123412341234}" type="slidenum">
              <a:rPr lang="no" smtClean="0"/>
              <a:pPr/>
              <a:t>33</a:t>
            </a:fld>
            <a:endParaRPr lang="no"/>
          </a:p>
        </p:txBody>
      </p:sp>
      <p:pic>
        <p:nvPicPr>
          <p:cNvPr id="6" name="Picture 5">
            <a:extLst>
              <a:ext uri="{FF2B5EF4-FFF2-40B4-BE49-F238E27FC236}">
                <a16:creationId xmlns:a16="http://schemas.microsoft.com/office/drawing/2014/main" id="{21F9C4FE-AEBC-AC46-B9EB-D313474AC451}"/>
              </a:ext>
            </a:extLst>
          </p:cNvPr>
          <p:cNvPicPr>
            <a:picLocks noChangeAspect="1"/>
          </p:cNvPicPr>
          <p:nvPr/>
        </p:nvPicPr>
        <p:blipFill>
          <a:blip r:embed="rId3"/>
          <a:stretch>
            <a:fillRect/>
          </a:stretch>
        </p:blipFill>
        <p:spPr>
          <a:xfrm>
            <a:off x="30830" y="41919"/>
            <a:ext cx="8688012" cy="3578089"/>
          </a:xfrm>
          <a:prstGeom prst="rect">
            <a:avLst/>
          </a:prstGeom>
        </p:spPr>
      </p:pic>
      <p:pic>
        <p:nvPicPr>
          <p:cNvPr id="6146" name="Picture 2" descr="5 Worst Whaling Attacks | Whale Phishing - PhishGrid">
            <a:extLst>
              <a:ext uri="{FF2B5EF4-FFF2-40B4-BE49-F238E27FC236}">
                <a16:creationId xmlns:a16="http://schemas.microsoft.com/office/drawing/2014/main" id="{41081990-10F2-6769-0EEA-831A27D69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836" y="1818353"/>
            <a:ext cx="7428461" cy="5212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Whaling Phishing? Definition, Identification, and Prevention -  Spiceworks">
            <a:extLst>
              <a:ext uri="{FF2B5EF4-FFF2-40B4-BE49-F238E27FC236}">
                <a16:creationId xmlns:a16="http://schemas.microsoft.com/office/drawing/2014/main" id="{6B4B5E99-0D0D-BE2A-F8A7-E6A7543C6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979" y="3140289"/>
            <a:ext cx="10058400" cy="495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98720" y="183000"/>
            <a:ext cx="13632960" cy="916320"/>
          </a:xfrm>
          <a:prstGeom prst="rect">
            <a:avLst/>
          </a:prstGeom>
        </p:spPr>
        <p:txBody>
          <a:bodyPr spcFirstLastPara="1" vert="horz" wrap="square" lIns="146280" tIns="146280" rIns="146280" bIns="14628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dirty="0"/>
          </a:p>
        </p:txBody>
      </p:sp>
      <p:pic>
        <p:nvPicPr>
          <p:cNvPr id="400" name="Google Shape;400;p32"/>
          <p:cNvPicPr preferRelativeResize="0"/>
          <p:nvPr/>
        </p:nvPicPr>
        <p:blipFill>
          <a:blip r:embed="rId3">
            <a:alphaModFix/>
          </a:blip>
          <a:stretch>
            <a:fillRect/>
          </a:stretch>
        </p:blipFill>
        <p:spPr>
          <a:xfrm>
            <a:off x="174478" y="129582"/>
            <a:ext cx="7273680" cy="4932760"/>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6240" y="183000"/>
            <a:ext cx="5825880" cy="4219058"/>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11318" y="4471138"/>
            <a:ext cx="7343045" cy="36288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98720" y="712040"/>
            <a:ext cx="13632960" cy="568800"/>
          </a:xfrm>
          <a:prstGeom prst="rect">
            <a:avLst/>
          </a:prstGeom>
        </p:spPr>
        <p:txBody>
          <a:bodyPr spcFirstLastPara="1" vert="horz" wrap="square" lIns="146280" tIns="146280" rIns="146280" bIns="146280" rtlCol="0" anchor="t" anchorCtr="0">
            <a:noAutofit/>
          </a:bodyPr>
          <a:lstStyle/>
          <a:p>
            <a:r>
              <a:rPr lang="en-GB" sz="2880" i="1" dirty="0">
                <a:solidFill>
                  <a:schemeClr val="dk2"/>
                </a:solidFill>
              </a:rPr>
              <a:t>(very) little examples</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5603966"/>
            <a:ext cx="8454199" cy="2392297"/>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6">
            <a:alphaModFix/>
          </a:blip>
          <a:stretch>
            <a:fillRect/>
          </a:stretch>
        </p:blipFill>
        <p:spPr>
          <a:xfrm>
            <a:off x="8301447" y="5590562"/>
            <a:ext cx="6087292" cy="247428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2990" y="164758"/>
            <a:ext cx="9486900" cy="5336381"/>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88906" y="5231160"/>
            <a:ext cx="2478678"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7E2F361F-9705-321D-8042-DD208AC9F60B}"/>
              </a:ext>
            </a:extLst>
          </p:cNvPr>
          <p:cNvSpPr/>
          <p:nvPr/>
        </p:nvSpPr>
        <p:spPr>
          <a:xfrm>
            <a:off x="12017828" y="5633362"/>
            <a:ext cx="2188031" cy="76365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28727" y="617736"/>
            <a:ext cx="4501674" cy="4430424"/>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9927772" y="559122"/>
            <a:ext cx="4782638" cy="98392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0" name="Oval 9">
            <a:extLst>
              <a:ext uri="{FF2B5EF4-FFF2-40B4-BE49-F238E27FC236}">
                <a16:creationId xmlns:a16="http://schemas.microsoft.com/office/drawing/2014/main" id="{B3F9BCAE-6A85-702A-9DC8-EFF0AC16741F}"/>
              </a:ext>
            </a:extLst>
          </p:cNvPr>
          <p:cNvSpPr/>
          <p:nvPr/>
        </p:nvSpPr>
        <p:spPr>
          <a:xfrm>
            <a:off x="9927772" y="4197394"/>
            <a:ext cx="4501674"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3B42-DEDF-1C43-FC96-BA70F33B2A37}"/>
              </a:ext>
            </a:extLst>
          </p:cNvPr>
          <p:cNvSpPr>
            <a:spLocks noGrp="1"/>
          </p:cNvSpPr>
          <p:nvPr>
            <p:ph type="title"/>
          </p:nvPr>
        </p:nvSpPr>
        <p:spPr/>
        <p:txBody>
          <a:bodyPr>
            <a:normAutofit/>
          </a:bodyPr>
          <a:lstStyle/>
          <a:p>
            <a:r>
              <a:rPr lang="nb-NO" dirty="0"/>
              <a:t>NIST Phishing Scale</a:t>
            </a:r>
            <a:endParaRPr lang="en-GB" dirty="0"/>
          </a:p>
        </p:txBody>
      </p:sp>
      <p:sp>
        <p:nvSpPr>
          <p:cNvPr id="3" name="Text Placeholder 2">
            <a:extLst>
              <a:ext uri="{FF2B5EF4-FFF2-40B4-BE49-F238E27FC236}">
                <a16:creationId xmlns:a16="http://schemas.microsoft.com/office/drawing/2014/main" id="{C811EC1B-1C51-9C35-D922-013862EED99F}"/>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D2170BF-0238-952D-9995-D5AE9AA19669}"/>
              </a:ext>
            </a:extLst>
          </p:cNvPr>
          <p:cNvPicPr>
            <a:picLocks noChangeAspect="1"/>
          </p:cNvPicPr>
          <p:nvPr/>
        </p:nvPicPr>
        <p:blipFill>
          <a:blip r:embed="rId2"/>
          <a:stretch>
            <a:fillRect/>
          </a:stretch>
        </p:blipFill>
        <p:spPr>
          <a:xfrm>
            <a:off x="969345" y="1843960"/>
            <a:ext cx="10242709" cy="2606404"/>
          </a:xfrm>
          <a:prstGeom prst="rect">
            <a:avLst/>
          </a:prstGeom>
        </p:spPr>
      </p:pic>
      <p:pic>
        <p:nvPicPr>
          <p:cNvPr id="7" name="Picture 6">
            <a:extLst>
              <a:ext uri="{FF2B5EF4-FFF2-40B4-BE49-F238E27FC236}">
                <a16:creationId xmlns:a16="http://schemas.microsoft.com/office/drawing/2014/main" id="{81F8A03C-ED73-8408-4D18-B4C403228C57}"/>
              </a:ext>
            </a:extLst>
          </p:cNvPr>
          <p:cNvPicPr>
            <a:picLocks noChangeAspect="1"/>
          </p:cNvPicPr>
          <p:nvPr/>
        </p:nvPicPr>
        <p:blipFill>
          <a:blip r:embed="rId3"/>
          <a:stretch>
            <a:fillRect/>
          </a:stretch>
        </p:blipFill>
        <p:spPr>
          <a:xfrm>
            <a:off x="1216444" y="4647189"/>
            <a:ext cx="12197513" cy="2183435"/>
          </a:xfrm>
          <a:prstGeom prst="rect">
            <a:avLst/>
          </a:prstGeom>
        </p:spPr>
      </p:pic>
    </p:spTree>
    <p:extLst>
      <p:ext uri="{BB962C8B-B14F-4D97-AF65-F5344CB8AC3E}">
        <p14:creationId xmlns:p14="http://schemas.microsoft.com/office/powerpoint/2010/main" val="400517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E5A55-EEEB-A14C-AFF8-E5ECED36D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E8197-C3A9-AA3E-7CD2-176740D2BAD8}"/>
              </a:ext>
            </a:extLst>
          </p:cNvPr>
          <p:cNvSpPr>
            <a:spLocks noGrp="1"/>
          </p:cNvSpPr>
          <p:nvPr>
            <p:ph type="title"/>
          </p:nvPr>
        </p:nvSpPr>
        <p:spPr/>
        <p:txBody>
          <a:bodyPr>
            <a:normAutofit/>
          </a:bodyPr>
          <a:lstStyle/>
          <a:p>
            <a:r>
              <a:rPr lang="nb-NO" dirty="0"/>
              <a:t>NIST Phishing Scale</a:t>
            </a:r>
            <a:endParaRPr lang="en-GB" dirty="0"/>
          </a:p>
        </p:txBody>
      </p:sp>
      <p:sp>
        <p:nvSpPr>
          <p:cNvPr id="3" name="Text Placeholder 2">
            <a:extLst>
              <a:ext uri="{FF2B5EF4-FFF2-40B4-BE49-F238E27FC236}">
                <a16:creationId xmlns:a16="http://schemas.microsoft.com/office/drawing/2014/main" id="{C3E84CE0-7EE8-F4C8-67E0-5153645D38F1}"/>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6CAEC20B-6952-06C1-0B11-BFEA59350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9938" y="0"/>
            <a:ext cx="7670525" cy="8229600"/>
          </a:xfrm>
          <a:prstGeom prst="rect">
            <a:avLst/>
          </a:prstGeom>
        </p:spPr>
      </p:pic>
    </p:spTree>
    <p:extLst>
      <p:ext uri="{BB962C8B-B14F-4D97-AF65-F5344CB8AC3E}">
        <p14:creationId xmlns:p14="http://schemas.microsoft.com/office/powerpoint/2010/main" val="89802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6AE7-9735-AFFF-A924-99AD97E68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95D14-20AF-8102-7663-E0358618F9F4}"/>
              </a:ext>
            </a:extLst>
          </p:cNvPr>
          <p:cNvSpPr>
            <a:spLocks noGrp="1"/>
          </p:cNvSpPr>
          <p:nvPr>
            <p:ph type="title"/>
          </p:nvPr>
        </p:nvSpPr>
        <p:spPr/>
        <p:txBody>
          <a:bodyPr>
            <a:normAutofit/>
          </a:bodyPr>
          <a:lstStyle/>
          <a:p>
            <a:r>
              <a:rPr lang="nb-NO" dirty="0"/>
              <a:t>NIST Phishing Scale</a:t>
            </a:r>
            <a:endParaRPr lang="en-GB" dirty="0"/>
          </a:p>
        </p:txBody>
      </p:sp>
      <p:sp>
        <p:nvSpPr>
          <p:cNvPr id="3" name="Text Placeholder 2">
            <a:extLst>
              <a:ext uri="{FF2B5EF4-FFF2-40B4-BE49-F238E27FC236}">
                <a16:creationId xmlns:a16="http://schemas.microsoft.com/office/drawing/2014/main" id="{63794DCB-24DA-1EB4-1473-70ADCD6ABFEB}"/>
              </a:ext>
            </a:extLst>
          </p:cNvPr>
          <p:cNvSpPr>
            <a:spLocks noGrp="1"/>
          </p:cNvSpPr>
          <p:nvPr>
            <p:ph type="body" idx="1"/>
          </p:nvPr>
        </p:nvSpPr>
        <p:spPr/>
        <p:txBody>
          <a:bodyPr/>
          <a:lstStyle/>
          <a:p>
            <a:endParaRPr lang="en-GB" dirty="0"/>
          </a:p>
        </p:txBody>
      </p:sp>
      <p:pic>
        <p:nvPicPr>
          <p:cNvPr id="8" name="Picture 7">
            <a:extLst>
              <a:ext uri="{FF2B5EF4-FFF2-40B4-BE49-F238E27FC236}">
                <a16:creationId xmlns:a16="http://schemas.microsoft.com/office/drawing/2014/main" id="{F32B7D37-4233-D57C-ECF3-74463F53580B}"/>
              </a:ext>
            </a:extLst>
          </p:cNvPr>
          <p:cNvPicPr>
            <a:picLocks noChangeAspect="1"/>
          </p:cNvPicPr>
          <p:nvPr/>
        </p:nvPicPr>
        <p:blipFill>
          <a:blip r:embed="rId2"/>
          <a:stretch>
            <a:fillRect/>
          </a:stretch>
        </p:blipFill>
        <p:spPr>
          <a:xfrm>
            <a:off x="1" y="0"/>
            <a:ext cx="9693992" cy="5887272"/>
          </a:xfrm>
          <a:prstGeom prst="rect">
            <a:avLst/>
          </a:prstGeom>
        </p:spPr>
      </p:pic>
      <p:pic>
        <p:nvPicPr>
          <p:cNvPr id="10" name="Picture 9">
            <a:extLst>
              <a:ext uri="{FF2B5EF4-FFF2-40B4-BE49-F238E27FC236}">
                <a16:creationId xmlns:a16="http://schemas.microsoft.com/office/drawing/2014/main" id="{E1E1DB5D-D959-846D-F6D7-AC5B8DD145FA}"/>
              </a:ext>
            </a:extLst>
          </p:cNvPr>
          <p:cNvPicPr>
            <a:picLocks noChangeAspect="1"/>
          </p:cNvPicPr>
          <p:nvPr/>
        </p:nvPicPr>
        <p:blipFill>
          <a:blip r:embed="rId3"/>
          <a:stretch>
            <a:fillRect/>
          </a:stretch>
        </p:blipFill>
        <p:spPr>
          <a:xfrm>
            <a:off x="5370808" y="1004832"/>
            <a:ext cx="9259592" cy="7224768"/>
          </a:xfrm>
          <a:prstGeom prst="rect">
            <a:avLst/>
          </a:prstGeom>
        </p:spPr>
      </p:pic>
      <p:pic>
        <p:nvPicPr>
          <p:cNvPr id="12" name="Picture 11">
            <a:extLst>
              <a:ext uri="{FF2B5EF4-FFF2-40B4-BE49-F238E27FC236}">
                <a16:creationId xmlns:a16="http://schemas.microsoft.com/office/drawing/2014/main" id="{685899B9-65F5-04A7-D966-C2286183631D}"/>
              </a:ext>
            </a:extLst>
          </p:cNvPr>
          <p:cNvPicPr>
            <a:picLocks noChangeAspect="1"/>
          </p:cNvPicPr>
          <p:nvPr/>
        </p:nvPicPr>
        <p:blipFill>
          <a:blip r:embed="rId4"/>
          <a:stretch>
            <a:fillRect/>
          </a:stretch>
        </p:blipFill>
        <p:spPr>
          <a:xfrm>
            <a:off x="239043" y="5887273"/>
            <a:ext cx="4892723" cy="2309183"/>
          </a:xfrm>
          <a:prstGeom prst="rect">
            <a:avLst/>
          </a:prstGeom>
        </p:spPr>
      </p:pic>
    </p:spTree>
    <p:extLst>
      <p:ext uri="{BB962C8B-B14F-4D97-AF65-F5344CB8AC3E}">
        <p14:creationId xmlns:p14="http://schemas.microsoft.com/office/powerpoint/2010/main" val="2073636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5DCFB-AD84-A580-B6EB-989A6D7AC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8B10E-5AD2-4C6B-5D88-EFCF61BF8B97}"/>
              </a:ext>
            </a:extLst>
          </p:cNvPr>
          <p:cNvSpPr>
            <a:spLocks noGrp="1"/>
          </p:cNvSpPr>
          <p:nvPr>
            <p:ph type="title"/>
          </p:nvPr>
        </p:nvSpPr>
        <p:spPr/>
        <p:txBody>
          <a:bodyPr>
            <a:normAutofit/>
          </a:bodyPr>
          <a:lstStyle/>
          <a:p>
            <a:r>
              <a:rPr lang="nb-NO" dirty="0"/>
              <a:t>NIST Phishing Scale</a:t>
            </a:r>
            <a:endParaRPr lang="en-GB" dirty="0"/>
          </a:p>
        </p:txBody>
      </p:sp>
      <p:sp>
        <p:nvSpPr>
          <p:cNvPr id="3" name="Text Placeholder 2">
            <a:extLst>
              <a:ext uri="{FF2B5EF4-FFF2-40B4-BE49-F238E27FC236}">
                <a16:creationId xmlns:a16="http://schemas.microsoft.com/office/drawing/2014/main" id="{FD0DD4DA-54A1-0926-7A39-79EAFEFD753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D8128D7-F8E1-A520-EA30-B189964BBA2A}"/>
              </a:ext>
            </a:extLst>
          </p:cNvPr>
          <p:cNvPicPr>
            <a:picLocks noChangeAspect="1"/>
          </p:cNvPicPr>
          <p:nvPr/>
        </p:nvPicPr>
        <p:blipFill>
          <a:blip r:embed="rId2"/>
          <a:stretch>
            <a:fillRect/>
          </a:stretch>
        </p:blipFill>
        <p:spPr>
          <a:xfrm>
            <a:off x="207924" y="1497626"/>
            <a:ext cx="7853506" cy="2880762"/>
          </a:xfrm>
          <a:prstGeom prst="rect">
            <a:avLst/>
          </a:prstGeom>
        </p:spPr>
      </p:pic>
      <p:pic>
        <p:nvPicPr>
          <p:cNvPr id="7" name="Picture 6">
            <a:extLst>
              <a:ext uri="{FF2B5EF4-FFF2-40B4-BE49-F238E27FC236}">
                <a16:creationId xmlns:a16="http://schemas.microsoft.com/office/drawing/2014/main" id="{B3F2DCCB-A467-24B5-9A13-E00D5EBCD1A9}"/>
              </a:ext>
            </a:extLst>
          </p:cNvPr>
          <p:cNvPicPr>
            <a:picLocks noChangeAspect="1"/>
          </p:cNvPicPr>
          <p:nvPr/>
        </p:nvPicPr>
        <p:blipFill>
          <a:blip r:embed="rId3"/>
          <a:stretch>
            <a:fillRect/>
          </a:stretch>
        </p:blipFill>
        <p:spPr>
          <a:xfrm>
            <a:off x="4134677" y="56584"/>
            <a:ext cx="10425614" cy="8116433"/>
          </a:xfrm>
          <a:prstGeom prst="rect">
            <a:avLst/>
          </a:prstGeom>
        </p:spPr>
      </p:pic>
      <p:pic>
        <p:nvPicPr>
          <p:cNvPr id="11" name="Picture 10">
            <a:extLst>
              <a:ext uri="{FF2B5EF4-FFF2-40B4-BE49-F238E27FC236}">
                <a16:creationId xmlns:a16="http://schemas.microsoft.com/office/drawing/2014/main" id="{90C729DB-BD20-A567-BDEA-68F0A829F2F2}"/>
              </a:ext>
            </a:extLst>
          </p:cNvPr>
          <p:cNvPicPr>
            <a:picLocks noChangeAspect="1"/>
          </p:cNvPicPr>
          <p:nvPr/>
        </p:nvPicPr>
        <p:blipFill>
          <a:blip r:embed="rId4"/>
          <a:stretch>
            <a:fillRect/>
          </a:stretch>
        </p:blipFill>
        <p:spPr>
          <a:xfrm>
            <a:off x="378485" y="6092466"/>
            <a:ext cx="6367398" cy="2080550"/>
          </a:xfrm>
          <a:prstGeom prst="rect">
            <a:avLst/>
          </a:prstGeom>
        </p:spPr>
      </p:pic>
    </p:spTree>
    <p:extLst>
      <p:ext uri="{BB962C8B-B14F-4D97-AF65-F5344CB8AC3E}">
        <p14:creationId xmlns:p14="http://schemas.microsoft.com/office/powerpoint/2010/main" val="116281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a:bodyPr>
          <a:lstStyle/>
          <a:p>
            <a:pPr marL="0" indent="0" algn="ctr">
              <a:buNone/>
            </a:pPr>
            <a:r>
              <a:rPr lang="nb-NO" i="1" dirty="0"/>
              <a:t>Individual,</a:t>
            </a:r>
            <a:r>
              <a:rPr lang="en-GB" i="1" dirty="0"/>
              <a:t> social and organisational levels</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n-GB" sz="144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 &amp; van Steen, T. (2018). Human Aspects of Cyber Security: Behaviour or Culture Change? </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Cyber Security, 1(4)</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mc:AlternateContent xmlns:mc="http://schemas.openxmlformats.org/markup-compatibility/2006" xmlns:p14="http://schemas.microsoft.com/office/powerpoint/2010/main">
    <mc:Choice Requires="p14">
      <p:transition spd="slow" p14:dur="2000" advTm="14925"/>
    </mc:Choice>
    <mc:Fallback xmlns="">
      <p:transition spd="slow" advTm="1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3BA8-7941-EFF1-3117-2A87C414E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1F3D3-78AD-CB29-D574-761D317A2348}"/>
              </a:ext>
            </a:extLst>
          </p:cNvPr>
          <p:cNvSpPr>
            <a:spLocks noGrp="1"/>
          </p:cNvSpPr>
          <p:nvPr>
            <p:ph type="title"/>
          </p:nvPr>
        </p:nvSpPr>
        <p:spPr/>
        <p:txBody>
          <a:bodyPr>
            <a:normAutofit/>
          </a:bodyPr>
          <a:lstStyle/>
          <a:p>
            <a:r>
              <a:rPr lang="nb-NO" dirty="0"/>
              <a:t>NIST Phishing Scale</a:t>
            </a:r>
            <a:endParaRPr lang="en-GB" dirty="0"/>
          </a:p>
        </p:txBody>
      </p:sp>
      <p:sp>
        <p:nvSpPr>
          <p:cNvPr id="3" name="Text Placeholder 2">
            <a:extLst>
              <a:ext uri="{FF2B5EF4-FFF2-40B4-BE49-F238E27FC236}">
                <a16:creationId xmlns:a16="http://schemas.microsoft.com/office/drawing/2014/main" id="{04C327E4-1471-0EC8-9FA1-C7B13BEBB44C}"/>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59E0A30C-1A1B-1E76-606C-AF31805E85B9}"/>
              </a:ext>
            </a:extLst>
          </p:cNvPr>
          <p:cNvPicPr>
            <a:picLocks noChangeAspect="1"/>
          </p:cNvPicPr>
          <p:nvPr/>
        </p:nvPicPr>
        <p:blipFill>
          <a:blip r:embed="rId2"/>
          <a:stretch>
            <a:fillRect/>
          </a:stretch>
        </p:blipFill>
        <p:spPr>
          <a:xfrm>
            <a:off x="2637416" y="1519255"/>
            <a:ext cx="9705425" cy="6710346"/>
          </a:xfrm>
          <a:prstGeom prst="rect">
            <a:avLst/>
          </a:prstGeom>
        </p:spPr>
      </p:pic>
    </p:spTree>
    <p:extLst>
      <p:ext uri="{BB962C8B-B14F-4D97-AF65-F5344CB8AC3E}">
        <p14:creationId xmlns:p14="http://schemas.microsoft.com/office/powerpoint/2010/main" val="3638877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AA9F-32D5-7EF3-EA44-3E8307C2608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45A98FE-7FA4-04C5-7D42-C89C9916BDCF}"/>
              </a:ext>
            </a:extLst>
          </p:cNvPr>
          <p:cNvSpPr>
            <a:spLocks noGrp="1"/>
          </p:cNvSpPr>
          <p:nvPr>
            <p:ph type="body" idx="1"/>
          </p:nvPr>
        </p:nvSpPr>
        <p:spPr/>
        <p:txBody>
          <a:bodyPr/>
          <a:lstStyle/>
          <a:p>
            <a:endParaRPr lang="en-GB" dirty="0"/>
          </a:p>
          <a:p>
            <a:r>
              <a:rPr lang="en-GB" dirty="0"/>
              <a:t>https://phishingquiz.withgoogle.com/</a:t>
            </a:r>
          </a:p>
          <a:p>
            <a:endParaRPr lang="en-GB" dirty="0"/>
          </a:p>
          <a:p>
            <a:endParaRPr lang="en-GB" dirty="0"/>
          </a:p>
          <a:p>
            <a:r>
              <a:rPr lang="en-GB" dirty="0"/>
              <a:t>https://caniphish.com/free-phishing-test/phishing-email-templates</a:t>
            </a:r>
          </a:p>
        </p:txBody>
      </p:sp>
    </p:spTree>
    <p:extLst>
      <p:ext uri="{BB962C8B-B14F-4D97-AF65-F5344CB8AC3E}">
        <p14:creationId xmlns:p14="http://schemas.microsoft.com/office/powerpoint/2010/main" val="2889064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6D9E-EE06-30DB-2AC4-D3BEB7DDC3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ACD030-79A0-A4A1-D222-889F0B8BB901}"/>
              </a:ext>
            </a:extLst>
          </p:cNvPr>
          <p:cNvSpPr/>
          <p:nvPr/>
        </p:nvSpPr>
        <p:spPr>
          <a:xfrm>
            <a:off x="0" y="0"/>
            <a:ext cx="14630400" cy="740664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a:extLst>
              <a:ext uri="{FF2B5EF4-FFF2-40B4-BE49-F238E27FC236}">
                <a16:creationId xmlns:a16="http://schemas.microsoft.com/office/drawing/2014/main" id="{F07FE17E-E7DF-DA0F-3D3F-2A87EFBD7C26}"/>
              </a:ext>
            </a:extLst>
          </p:cNvPr>
          <p:cNvSpPr txBox="1"/>
          <p:nvPr/>
        </p:nvSpPr>
        <p:spPr>
          <a:xfrm>
            <a:off x="0" y="7857673"/>
            <a:ext cx="6731374" cy="312330"/>
          </a:xfrm>
          <a:prstGeom prst="rect">
            <a:avLst/>
          </a:prstGeom>
        </p:spPr>
        <p:txBody>
          <a:bodyPr lIns="0" tIns="0" rIns="0" bIns="0" rtlCol="0" anchor="t">
            <a:spAutoFit/>
          </a:bodyPr>
          <a:lstStyle/>
          <a:p>
            <a:pPr algn="ctr" defTabSz="731556">
              <a:lnSpc>
                <a:spcPts val="2576"/>
              </a:lnSpc>
              <a:spcBef>
                <a:spcPct val="0"/>
              </a:spcBef>
              <a:defRPr/>
            </a:pPr>
            <a:r>
              <a:rPr lang="en-US" sz="1840" i="1">
                <a:solidFill>
                  <a:srgbClr val="F5FFF5"/>
                </a:solidFill>
                <a:latin typeface="DM Sans Italics"/>
                <a:ea typeface="DM Sans Italics"/>
                <a:cs typeface="DM Sans Italics"/>
                <a:sym typeface="DM Sans Italics"/>
              </a:rPr>
              <a:t>https://www.techtarget.com/searchsecurity/definition/whaling</a:t>
            </a:r>
          </a:p>
        </p:txBody>
      </p:sp>
      <p:sp>
        <p:nvSpPr>
          <p:cNvPr id="4" name="TextBox 4">
            <a:extLst>
              <a:ext uri="{FF2B5EF4-FFF2-40B4-BE49-F238E27FC236}">
                <a16:creationId xmlns:a16="http://schemas.microsoft.com/office/drawing/2014/main" id="{0BAE9D30-E769-8034-63B7-6AFEB6554F09}"/>
              </a:ext>
            </a:extLst>
          </p:cNvPr>
          <p:cNvSpPr txBox="1"/>
          <p:nvPr/>
        </p:nvSpPr>
        <p:spPr>
          <a:xfrm>
            <a:off x="1" y="7523846"/>
            <a:ext cx="4809116" cy="312330"/>
          </a:xfrm>
          <a:prstGeom prst="rect">
            <a:avLst/>
          </a:prstGeom>
        </p:spPr>
        <p:txBody>
          <a:bodyPr lIns="0" tIns="0" rIns="0" bIns="0" rtlCol="0" anchor="t">
            <a:spAutoFit/>
          </a:bodyPr>
          <a:lstStyle/>
          <a:p>
            <a:pPr algn="ctr" defTabSz="731556">
              <a:lnSpc>
                <a:spcPts val="2576"/>
              </a:lnSpc>
              <a:spcBef>
                <a:spcPct val="0"/>
              </a:spcBef>
              <a:defRPr/>
            </a:pPr>
            <a:r>
              <a:rPr lang="en-US" sz="1840" i="1">
                <a:solidFill>
                  <a:srgbClr val="F5FFF5"/>
                </a:solidFill>
                <a:latin typeface="DM Sans Italics"/>
                <a:ea typeface="DM Sans Italics"/>
                <a:cs typeface="DM Sans Italics"/>
                <a:sym typeface="DM Sans Italics"/>
              </a:rPr>
              <a:t>https://www.ibm.com/topics/whale-phishing</a:t>
            </a:r>
          </a:p>
        </p:txBody>
      </p:sp>
      <p:sp>
        <p:nvSpPr>
          <p:cNvPr id="5" name="Freeform 5">
            <a:extLst>
              <a:ext uri="{FF2B5EF4-FFF2-40B4-BE49-F238E27FC236}">
                <a16:creationId xmlns:a16="http://schemas.microsoft.com/office/drawing/2014/main" id="{DB084A15-4333-483E-0382-E8ADDFA0DDBC}"/>
              </a:ext>
            </a:extLst>
          </p:cNvPr>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2061349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6B97-C030-CA47-B00D-C8B9530CA68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EF41E3A-BD47-CD33-36BE-EF73EA6AB55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04397" y="2190750"/>
            <a:ext cx="5221606" cy="5221606"/>
          </a:xfrm>
        </p:spPr>
      </p:pic>
    </p:spTree>
    <p:extLst>
      <p:ext uri="{BB962C8B-B14F-4D97-AF65-F5344CB8AC3E}">
        <p14:creationId xmlns:p14="http://schemas.microsoft.com/office/powerpoint/2010/main" val="52961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2A1F-3C90-4887-941F-8853F7AD7C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1CA723-87CF-DCC9-61DD-1E8343B3E3B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E18B284-0363-3486-8A8C-88A46A9552BC}"/>
              </a:ext>
            </a:extLst>
          </p:cNvPr>
          <p:cNvPicPr>
            <a:picLocks noChangeAspect="1"/>
          </p:cNvPicPr>
          <p:nvPr/>
        </p:nvPicPr>
        <p:blipFill>
          <a:blip r:embed="rId2"/>
          <a:stretch>
            <a:fillRect/>
          </a:stretch>
        </p:blipFill>
        <p:spPr>
          <a:xfrm>
            <a:off x="100058" y="110684"/>
            <a:ext cx="7544852" cy="2686424"/>
          </a:xfrm>
          <a:prstGeom prst="rect">
            <a:avLst/>
          </a:prstGeom>
        </p:spPr>
      </p:pic>
      <p:pic>
        <p:nvPicPr>
          <p:cNvPr id="7" name="Picture 6">
            <a:extLst>
              <a:ext uri="{FF2B5EF4-FFF2-40B4-BE49-F238E27FC236}">
                <a16:creationId xmlns:a16="http://schemas.microsoft.com/office/drawing/2014/main" id="{93B96EBE-1E98-FAB7-2DDC-38FF006B49C4}"/>
              </a:ext>
            </a:extLst>
          </p:cNvPr>
          <p:cNvPicPr>
            <a:picLocks noChangeAspect="1"/>
          </p:cNvPicPr>
          <p:nvPr/>
        </p:nvPicPr>
        <p:blipFill>
          <a:blip r:embed="rId3"/>
          <a:stretch>
            <a:fillRect/>
          </a:stretch>
        </p:blipFill>
        <p:spPr>
          <a:xfrm>
            <a:off x="1834491" y="0"/>
            <a:ext cx="10961418" cy="8229600"/>
          </a:xfrm>
          <a:prstGeom prst="rect">
            <a:avLst/>
          </a:prstGeom>
        </p:spPr>
      </p:pic>
      <p:sp>
        <p:nvSpPr>
          <p:cNvPr id="10" name="Oval 9">
            <a:extLst>
              <a:ext uri="{FF2B5EF4-FFF2-40B4-BE49-F238E27FC236}">
                <a16:creationId xmlns:a16="http://schemas.microsoft.com/office/drawing/2014/main" id="{2403D070-9660-3042-6CA4-84903CE45100}"/>
              </a:ext>
            </a:extLst>
          </p:cNvPr>
          <p:cNvSpPr/>
          <p:nvPr/>
        </p:nvSpPr>
        <p:spPr>
          <a:xfrm>
            <a:off x="3249089" y="5315396"/>
            <a:ext cx="4395821" cy="783772"/>
          </a:xfrm>
          <a:prstGeom prst="ellipse">
            <a:avLst/>
          </a:prstGeom>
          <a:noFill/>
          <a:ln w="5715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AB29542D-0C10-57C5-B6F5-FEA2C44943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0398" y="0"/>
            <a:ext cx="8912813" cy="8229600"/>
          </a:xfrm>
          <a:prstGeom prst="rect">
            <a:avLst/>
          </a:prstGeom>
        </p:spPr>
      </p:pic>
    </p:spTree>
    <p:extLst>
      <p:ext uri="{BB962C8B-B14F-4D97-AF65-F5344CB8AC3E}">
        <p14:creationId xmlns:p14="http://schemas.microsoft.com/office/powerpoint/2010/main" val="23317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What are “Dark Patterns”?</a:t>
            </a:r>
            <a:endParaRPr dirty="0"/>
          </a:p>
        </p:txBody>
      </p:sp>
      <p:sp>
        <p:nvSpPr>
          <p:cNvPr id="152" name="Google Shape;152;p28"/>
          <p:cNvSpPr txBox="1">
            <a:spLocks noGrp="1"/>
          </p:cNvSpPr>
          <p:nvPr>
            <p:ph type="body" idx="1"/>
          </p:nvPr>
        </p:nvSpPr>
        <p:spPr>
          <a:xfrm>
            <a:off x="1005840" y="2454000"/>
            <a:ext cx="8971200" cy="5409120"/>
          </a:xfrm>
          <a:prstGeom prst="rect">
            <a:avLst/>
          </a:prstGeom>
        </p:spPr>
        <p:txBody>
          <a:bodyPr spcFirstLastPara="1" vert="horz" wrap="square" lIns="109720" tIns="54840" rIns="109720" bIns="54840" rtlCol="0" anchor="t" anchorCtr="0">
            <a:noAutofit/>
          </a:bodyPr>
          <a:lstStyle/>
          <a:p>
            <a:pPr marL="0" indent="0">
              <a:spcBef>
                <a:spcPts val="0"/>
              </a:spcBef>
              <a:buNone/>
            </a:pPr>
            <a:r>
              <a:rPr lang="en-GB" sz="2880" i="1" dirty="0"/>
              <a:t>“</a:t>
            </a:r>
            <a:r>
              <a:rPr lang="en-GB" sz="2880" b="1" dirty="0"/>
              <a:t>Dirty tricks designers use to make people do stuff”</a:t>
            </a:r>
            <a:endParaRPr sz="2880" b="1" dirty="0"/>
          </a:p>
          <a:p>
            <a:pPr marL="0" indent="0" algn="r">
              <a:spcBef>
                <a:spcPts val="0"/>
              </a:spcBef>
              <a:buNone/>
            </a:pPr>
            <a:r>
              <a:rPr lang="en-GB" sz="2240" i="1" dirty="0"/>
              <a:t>Harry </a:t>
            </a:r>
            <a:r>
              <a:rPr lang="en-GB" sz="2240" i="1" dirty="0" err="1"/>
              <a:t>Brignull</a:t>
            </a:r>
            <a:r>
              <a:rPr lang="en-GB" sz="2240" i="1" dirty="0"/>
              <a:t> (2010)</a:t>
            </a:r>
            <a:endParaRPr sz="2240" i="1" dirty="0"/>
          </a:p>
          <a:p>
            <a:pPr marL="0" indent="0" algn="r">
              <a:spcBef>
                <a:spcPts val="0"/>
              </a:spcBef>
              <a:buNone/>
            </a:pPr>
            <a:endParaRPr sz="2880" i="1" dirty="0"/>
          </a:p>
          <a:p>
            <a:pPr marL="0" indent="0">
              <a:buNone/>
            </a:pPr>
            <a:r>
              <a:rPr lang="en-GB" sz="2880" b="1" dirty="0"/>
              <a:t>“Interface design choices that benefit an online service by coercing, steering, or deceiving users into making decisions that, if fully informed and capable of selecting alternatives, they might not make.”</a:t>
            </a:r>
            <a:r>
              <a:rPr lang="en-GB" sz="2240" i="1" dirty="0"/>
              <a:t> </a:t>
            </a:r>
            <a:endParaRPr sz="2240" i="1" dirty="0"/>
          </a:p>
          <a:p>
            <a:pPr marL="0" indent="0" algn="r">
              <a:buSzPts val="1800"/>
              <a:buNone/>
            </a:pPr>
            <a:r>
              <a:rPr lang="en-GB" sz="2240" i="1" dirty="0"/>
              <a:t>(Mathur et al., 2019)</a:t>
            </a:r>
            <a:endParaRPr sz="2240" i="1" dirty="0"/>
          </a:p>
          <a:p>
            <a:pPr marL="0" indent="0">
              <a:buSzPts val="2100"/>
              <a:buNone/>
            </a:pPr>
            <a:endParaRPr sz="1760" dirty="0"/>
          </a:p>
          <a:p>
            <a:pPr marL="0" indent="0">
              <a:buSzPts val="2100"/>
              <a:buNone/>
            </a:pPr>
            <a:r>
              <a:rPr lang="en-GB" sz="2880" b="1" dirty="0"/>
              <a:t>“Weaponized usability”</a:t>
            </a:r>
            <a:endParaRPr sz="288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5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5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
                                            <p:txEl>
                                              <p:pRg st="3" end="3"/>
                                            </p:txEl>
                                          </p:spTgt>
                                        </p:tgtEl>
                                        <p:attrNameLst>
                                          <p:attrName>style.visibility</p:attrName>
                                        </p:attrNameLst>
                                      </p:cBhvr>
                                      <p:to>
                                        <p:strVal val="visible"/>
                                      </p:to>
                                    </p:set>
                                    <p:animEffect transition="in" filter="fade">
                                      <p:cBhvr>
                                        <p:cTn id="17" dur="500"/>
                                        <p:tgtEl>
                                          <p:spTgt spid="1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
                                            <p:txEl>
                                              <p:pRg st="4" end="4"/>
                                            </p:txEl>
                                          </p:spTgt>
                                        </p:tgtEl>
                                        <p:attrNameLst>
                                          <p:attrName>style.visibility</p:attrName>
                                        </p:attrNameLst>
                                      </p:cBhvr>
                                      <p:to>
                                        <p:strVal val="visible"/>
                                      </p:to>
                                    </p:set>
                                    <p:animEffect transition="in" filter="fade">
                                      <p:cBhvr>
                                        <p:cTn id="22" dur="500"/>
                                        <p:tgtEl>
                                          <p:spTgt spid="1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animEffect transition="in" filter="fade">
                                      <p:cBhvr>
                                        <p:cTn id="27" dur="500"/>
                                        <p:tgtEl>
                                          <p:spTgt spid="1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084E0-79F9-0BFF-880A-87E6D3D8425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C50E55A-19A7-FE86-BF28-099B24E975B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E3F1444B-9B5E-9158-BF17-89F3901E99DC}"/>
              </a:ext>
            </a:extLst>
          </p:cNvPr>
          <p:cNvPicPr>
            <a:picLocks noChangeAspect="1"/>
          </p:cNvPicPr>
          <p:nvPr/>
        </p:nvPicPr>
        <p:blipFill>
          <a:blip r:embed="rId2"/>
          <a:stretch>
            <a:fillRect/>
          </a:stretch>
        </p:blipFill>
        <p:spPr>
          <a:xfrm>
            <a:off x="322366" y="436975"/>
            <a:ext cx="13983433" cy="7354477"/>
          </a:xfrm>
          <a:prstGeom prst="rect">
            <a:avLst/>
          </a:prstGeom>
        </p:spPr>
      </p:pic>
    </p:spTree>
    <p:extLst>
      <p:ext uri="{BB962C8B-B14F-4D97-AF65-F5344CB8AC3E}">
        <p14:creationId xmlns:p14="http://schemas.microsoft.com/office/powerpoint/2010/main" val="3556711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9"/>
          <p:cNvPicPr preferRelativeResize="0"/>
          <p:nvPr/>
        </p:nvPicPr>
        <p:blipFill rotWithShape="1">
          <a:blip r:embed="rId3">
            <a:alphaModFix/>
          </a:blip>
          <a:srcRect/>
          <a:stretch/>
        </p:blipFill>
        <p:spPr>
          <a:xfrm>
            <a:off x="330420" y="269844"/>
            <a:ext cx="11328644" cy="6855532"/>
          </a:xfrm>
          <a:prstGeom prst="rect">
            <a:avLst/>
          </a:prstGeom>
          <a:noFill/>
          <a:ln>
            <a:noFill/>
          </a:ln>
        </p:spPr>
      </p:pic>
      <p:sp>
        <p:nvSpPr>
          <p:cNvPr id="158" name="Google Shape;158;p29"/>
          <p:cNvSpPr txBox="1"/>
          <p:nvPr/>
        </p:nvSpPr>
        <p:spPr>
          <a:xfrm>
            <a:off x="8873120" y="7675600"/>
            <a:ext cx="5843520" cy="443040"/>
          </a:xfrm>
          <a:prstGeom prst="rect">
            <a:avLst/>
          </a:prstGeom>
          <a:noFill/>
          <a:ln>
            <a:noFill/>
          </a:ln>
        </p:spPr>
        <p:txBody>
          <a:bodyPr spcFirstLastPara="1" wrap="square" lIns="109720" tIns="54840" rIns="109720" bIns="54840" anchor="t" anchorCtr="0">
            <a:noAutofit/>
          </a:bodyPr>
          <a:lstStyle/>
          <a:p>
            <a:pPr algn="r"/>
            <a:r>
              <a:rPr lang="en-GB" sz="1760">
                <a:solidFill>
                  <a:schemeClr val="dk1"/>
                </a:solidFill>
                <a:latin typeface="Calibri"/>
                <a:ea typeface="Calibri"/>
                <a:cs typeface="Calibri"/>
                <a:sym typeface="Calibri"/>
              </a:rPr>
              <a:t>Courtesy: Matthew Canham, University of Central Florida</a:t>
            </a:r>
            <a:endParaRPr sz="176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rotWithShape="1">
          <a:blip r:embed="rId3">
            <a:alphaModFix/>
          </a:blip>
          <a:srcRect/>
          <a:stretch/>
        </p:blipFill>
        <p:spPr>
          <a:xfrm>
            <a:off x="1048512" y="580611"/>
            <a:ext cx="10204704" cy="69165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74147" y="30944"/>
            <a:ext cx="8282746" cy="8198658"/>
          </a:xfrm>
          <a:prstGeom prst="rect">
            <a:avLst/>
          </a:prstGeom>
          <a:noFill/>
          <a:ln>
            <a:noFill/>
          </a:ln>
        </p:spPr>
      </p:pic>
      <p:sp>
        <p:nvSpPr>
          <p:cNvPr id="170" name="Google Shape;170;p31"/>
          <p:cNvSpPr txBox="1"/>
          <p:nvPr/>
        </p:nvSpPr>
        <p:spPr>
          <a:xfrm>
            <a:off x="8688542" y="409034"/>
            <a:ext cx="1675381" cy="553998"/>
          </a:xfrm>
          <a:prstGeom prst="rect">
            <a:avLst/>
          </a:prstGeom>
          <a:noFill/>
          <a:ln>
            <a:noFill/>
          </a:ln>
        </p:spPr>
        <p:txBody>
          <a:bodyPr spcFirstLastPara="1" wrap="square" lIns="109720" tIns="54840" rIns="109720" bIns="54840" anchor="t" anchorCtr="0">
            <a:noAutofit/>
          </a:bodyPr>
          <a:lstStyle/>
          <a:p>
            <a:r>
              <a:rPr lang="en-GB" sz="2880" b="1">
                <a:solidFill>
                  <a:schemeClr val="dk1"/>
                </a:solidFill>
                <a:latin typeface="Calibri"/>
                <a:ea typeface="Calibri"/>
                <a:cs typeface="Calibri"/>
                <a:sym typeface="Calibri"/>
              </a:rPr>
              <a:t>Facebook</a:t>
            </a:r>
            <a:endParaRPr sz="2880" b="1">
              <a:solidFill>
                <a:schemeClr val="dk1"/>
              </a:solidFill>
              <a:latin typeface="Calibri"/>
              <a:ea typeface="Calibri"/>
              <a:cs typeface="Calibri"/>
              <a:sym typeface="Calibri"/>
            </a:endParaRPr>
          </a:p>
        </p:txBody>
      </p:sp>
      <p:sp>
        <p:nvSpPr>
          <p:cNvPr id="171" name="Google Shape;171;p31"/>
          <p:cNvSpPr txBox="1"/>
          <p:nvPr/>
        </p:nvSpPr>
        <p:spPr>
          <a:xfrm>
            <a:off x="10392960" y="7072920"/>
            <a:ext cx="4237440" cy="443040"/>
          </a:xfrm>
          <a:prstGeom prst="rect">
            <a:avLst/>
          </a:prstGeom>
          <a:noFill/>
          <a:ln>
            <a:noFill/>
          </a:ln>
        </p:spPr>
        <p:txBody>
          <a:bodyPr spcFirstLastPara="1" wrap="square" lIns="109720" tIns="54840" rIns="109720" bIns="54840" anchor="t" anchorCtr="0">
            <a:noAutofit/>
          </a:bodyPr>
          <a:lstStyle/>
          <a:p>
            <a:r>
              <a:rPr lang="en-GB" sz="1600" dirty="0">
                <a:solidFill>
                  <a:schemeClr val="dk1"/>
                </a:solidFill>
                <a:latin typeface="Calibri"/>
                <a:ea typeface="Calibri"/>
                <a:cs typeface="Calibri"/>
                <a:sym typeface="Calibri"/>
              </a:rPr>
              <a:t>(Norwegian Consumer Protection Agency, 2019)</a:t>
            </a:r>
            <a:endParaRPr sz="1600" dirty="0">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CFC452D-3458-F524-0488-8F0E5BA41628}"/>
                  </a:ext>
                </a:extLst>
              </p14:cNvPr>
              <p14:cNvContentPartPr/>
              <p14:nvPr/>
            </p14:nvContentPartPr>
            <p14:xfrm>
              <a:off x="8930736" y="3924288"/>
              <a:ext cx="432" cy="432"/>
            </p14:xfrm>
          </p:contentPart>
        </mc:Choice>
        <mc:Fallback>
          <p:pic>
            <p:nvPicPr>
              <p:cNvPr id="2" name="Ink 1">
                <a:extLst>
                  <a:ext uri="{FF2B5EF4-FFF2-40B4-BE49-F238E27FC236}">
                    <a16:creationId xmlns:a16="http://schemas.microsoft.com/office/drawing/2014/main" id="{ACFC452D-3458-F524-0488-8F0E5BA41628}"/>
                  </a:ext>
                </a:extLst>
              </p:cNvPr>
              <p:cNvPicPr/>
              <p:nvPr/>
            </p:nvPicPr>
            <p:blipFill>
              <a:blip r:embed="rId5"/>
              <a:stretch>
                <a:fillRect/>
              </a:stretch>
            </p:blipFill>
            <p:spPr>
              <a:xfrm>
                <a:off x="8919504" y="3913056"/>
                <a:ext cx="22896" cy="22896"/>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68E86-2247-2365-3F53-6D55E384BE8D}"/>
              </a:ext>
            </a:extLst>
          </p:cNvPr>
          <p:cNvPicPr>
            <a:picLocks noChangeAspect="1"/>
          </p:cNvPicPr>
          <p:nvPr/>
        </p:nvPicPr>
        <p:blipFill>
          <a:blip r:embed="rId3"/>
          <a:srcRect l="5959" r="5153"/>
          <a:stretch>
            <a:fillRect/>
          </a:stretch>
        </p:blipFill>
        <p:spPr>
          <a:xfrm>
            <a:off x="24" y="12"/>
            <a:ext cx="7315176" cy="8229588"/>
          </a:xfrm>
          <a:prstGeom prst="parallelogram">
            <a:avLst/>
          </a:prstGeom>
          <a:noFill/>
          <a:effectLst/>
        </p:spPr>
      </p:pic>
      <p:sp>
        <p:nvSpPr>
          <p:cNvPr id="2" name="Tittel 1"/>
          <p:cNvSpPr>
            <a:spLocks noGrp="1"/>
          </p:cNvSpPr>
          <p:nvPr>
            <p:ph type="title"/>
          </p:nvPr>
        </p:nvSpPr>
        <p:spPr>
          <a:xfrm>
            <a:off x="8482583" y="771513"/>
            <a:ext cx="5815584" cy="1723136"/>
          </a:xfrm>
        </p:spPr>
        <p:txBody>
          <a:bodyPr anchor="t">
            <a:normAutofit/>
          </a:bodyPr>
          <a:lstStyle/>
          <a:p>
            <a:pPr>
              <a:lnSpc>
                <a:spcPct val="140000"/>
              </a:lnSpc>
            </a:pPr>
            <a:r>
              <a:rPr lang="nb-NO" sz="4080" err="1"/>
              <a:t>Interaction</a:t>
            </a:r>
            <a:r>
              <a:rPr lang="nb-NO" sz="4080"/>
              <a:t> </a:t>
            </a:r>
            <a:r>
              <a:rPr lang="nb-NO" sz="4080" err="1"/>
              <a:t>Paradigm</a:t>
            </a:r>
            <a:r>
              <a:rPr lang="nb-NO" sz="4080"/>
              <a:t> </a:t>
            </a:r>
          </a:p>
        </p:txBody>
      </p:sp>
      <p:sp>
        <p:nvSpPr>
          <p:cNvPr id="9" name="Slide Number Placeholder 3">
            <a:extLst>
              <a:ext uri="{FF2B5EF4-FFF2-40B4-BE49-F238E27FC236}">
                <a16:creationId xmlns:a16="http://schemas.microsoft.com/office/drawing/2014/main" id="{F0C534A9-B871-BB37-1172-7AD2BA6850B7}"/>
              </a:ext>
            </a:extLst>
          </p:cNvPr>
          <p:cNvSpPr>
            <a:spLocks noGrp="1"/>
          </p:cNvSpPr>
          <p:nvPr>
            <p:ph type="sldNum" sz="quarter" idx="12"/>
          </p:nvPr>
        </p:nvSpPr>
        <p:spPr>
          <a:xfrm>
            <a:off x="13859123" y="7761964"/>
            <a:ext cx="532738" cy="438150"/>
          </a:xfrm>
        </p:spPr>
        <p:txBody>
          <a:bodyPr/>
          <a:lstStyle/>
          <a:p>
            <a:pPr>
              <a:spcAft>
                <a:spcPts val="720"/>
              </a:spcAft>
            </a:pPr>
            <a:fld id="{8C2E478F-E849-4A8C-AF1F-CBCC78A7CBFA}" type="slidenum">
              <a:rPr lang="en-GB" noProof="0" smtClean="0"/>
              <a:pPr>
                <a:spcAft>
                  <a:spcPts val="720"/>
                </a:spcAft>
              </a:pPr>
              <a:t>5</a:t>
            </a:fld>
            <a:endParaRPr lang="en-GB" noProof="0"/>
          </a:p>
        </p:txBody>
      </p:sp>
      <p:sp>
        <p:nvSpPr>
          <p:cNvPr id="3" name="Plassholder for innhold 2"/>
          <p:cNvSpPr>
            <a:spLocks noGrp="1"/>
          </p:cNvSpPr>
          <p:nvPr>
            <p:ph type="body" sz="quarter" idx="15"/>
          </p:nvPr>
        </p:nvSpPr>
        <p:spPr>
          <a:xfrm>
            <a:off x="8482584" y="2494650"/>
            <a:ext cx="4937760" cy="4558666"/>
          </a:xfrm>
        </p:spPr>
        <p:txBody>
          <a:bodyPr>
            <a:normAutofit/>
          </a:bodyPr>
          <a:lstStyle/>
          <a:p>
            <a:r>
              <a:rPr lang="nb-NO" sz="7200" dirty="0"/>
              <a:t>B= ƒ(P x S)</a:t>
            </a:r>
          </a:p>
        </p:txBody>
      </p:sp>
    </p:spTree>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a:t>Usability</a:t>
            </a:r>
            <a:endParaRPr/>
          </a:p>
        </p:txBody>
      </p:sp>
      <p:sp>
        <p:nvSpPr>
          <p:cNvPr id="177" name="Google Shape;177;p32"/>
          <p:cNvSpPr txBox="1">
            <a:spLocks noGrp="1"/>
          </p:cNvSpPr>
          <p:nvPr>
            <p:ph type="body" idx="1"/>
          </p:nvPr>
        </p:nvSpPr>
        <p:spPr>
          <a:xfrm>
            <a:off x="1005840" y="2190750"/>
            <a:ext cx="8763193" cy="5221440"/>
          </a:xfrm>
          <a:prstGeom prst="rect">
            <a:avLst/>
          </a:prstGeom>
        </p:spPr>
        <p:txBody>
          <a:bodyPr spcFirstLastPara="1" vert="horz" wrap="square" lIns="109720" tIns="54840" rIns="109720" bIns="54840" rtlCol="0" anchor="t" anchorCtr="0">
            <a:noAutofit/>
          </a:bodyPr>
          <a:lstStyle/>
          <a:p>
            <a:pPr marL="0" indent="0">
              <a:spcBef>
                <a:spcPts val="1600"/>
              </a:spcBef>
              <a:buNone/>
            </a:pPr>
            <a:r>
              <a:rPr lang="en-GB" dirty="0">
                <a:latin typeface="Arial"/>
                <a:ea typeface="Arial"/>
                <a:cs typeface="Arial"/>
                <a:sym typeface="Arial"/>
              </a:rPr>
              <a:t>= easiness and pleasantness of use.</a:t>
            </a:r>
            <a:endParaRPr dirty="0">
              <a:latin typeface="Arial"/>
              <a:ea typeface="Arial"/>
              <a:cs typeface="Arial"/>
              <a:sym typeface="Arial"/>
            </a:endParaRPr>
          </a:p>
          <a:p>
            <a:pPr indent="-487668">
              <a:spcBef>
                <a:spcPts val="1600"/>
              </a:spcBef>
              <a:buSzPts val="1200"/>
              <a:buFont typeface="Arial"/>
              <a:buAutoNum type="arabicPeriod"/>
            </a:pPr>
            <a:r>
              <a:rPr lang="en-GB" dirty="0">
                <a:latin typeface="Arial"/>
                <a:ea typeface="Arial"/>
                <a:cs typeface="Arial"/>
                <a:sym typeface="Arial"/>
              </a:rPr>
              <a:t>Learnability (How quickly can I learn it?)</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Efficiency (How quick will I reach my goal?)</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Memorability (</a:t>
            </a:r>
            <a:r>
              <a:rPr lang="en-GB" dirty="0" err="1">
                <a:latin typeface="Arial"/>
                <a:ea typeface="Arial"/>
                <a:cs typeface="Arial"/>
                <a:sym typeface="Arial"/>
              </a:rPr>
              <a:t>Easyness</a:t>
            </a:r>
            <a:r>
              <a:rPr lang="en-GB" dirty="0">
                <a:latin typeface="Arial"/>
                <a:ea typeface="Arial"/>
                <a:cs typeface="Arial"/>
                <a:sym typeface="Arial"/>
              </a:rPr>
              <a:t> of use after a time of absence.)</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Errors (How often do I do </a:t>
            </a:r>
            <a:r>
              <a:rPr lang="en-GB" dirty="0" err="1">
                <a:latin typeface="Arial"/>
                <a:ea typeface="Arial"/>
                <a:cs typeface="Arial"/>
                <a:sym typeface="Arial"/>
              </a:rPr>
              <a:t>sth</a:t>
            </a:r>
            <a:r>
              <a:rPr lang="en-GB" dirty="0">
                <a:latin typeface="Arial"/>
                <a:ea typeface="Arial"/>
                <a:cs typeface="Arial"/>
                <a:sym typeface="Arial"/>
              </a:rPr>
              <a:t> wrong and how easy can I correct myself?)</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Satisfaction (How pleasant is the use?)</a:t>
            </a:r>
            <a:endParaRPr dirty="0">
              <a:latin typeface="Arial"/>
              <a:ea typeface="Arial"/>
              <a:cs typeface="Arial"/>
              <a:sym typeface="Arial"/>
            </a:endParaRPr>
          </a:p>
          <a:p>
            <a:pPr marL="0" indent="0">
              <a:spcBef>
                <a:spcPts val="1600"/>
              </a:spcBef>
              <a:buNone/>
            </a:pPr>
            <a:endParaRPr dirty="0"/>
          </a:p>
          <a:p>
            <a:pPr marL="0" indent="0">
              <a:spcBef>
                <a:spcPts val="800"/>
              </a:spcBef>
              <a:buNone/>
            </a:pPr>
            <a:endParaRPr dirty="0"/>
          </a:p>
          <a:p>
            <a:pPr marL="0" indent="0">
              <a:spcBef>
                <a:spcPts val="800"/>
              </a:spcBef>
              <a:buSzPts val="1100"/>
              <a:buNone/>
            </a:pPr>
            <a:endParaRPr dirty="0"/>
          </a:p>
          <a:p>
            <a:pPr marL="0" indent="0">
              <a:spcBef>
                <a:spcPts val="1600"/>
              </a:spcBef>
              <a:buSzPts val="1100"/>
              <a:buNone/>
            </a:pPr>
            <a:endParaRPr dirty="0"/>
          </a:p>
          <a:p>
            <a:pPr marL="0" indent="0">
              <a:buNone/>
            </a:pPr>
            <a:endParaRPr dirty="0"/>
          </a:p>
        </p:txBody>
      </p:sp>
      <p:pic>
        <p:nvPicPr>
          <p:cNvPr id="178" name="Google Shape;178;p32"/>
          <p:cNvPicPr preferRelativeResize="0"/>
          <p:nvPr/>
        </p:nvPicPr>
        <p:blipFill rotWithShape="1">
          <a:blip r:embed="rId3">
            <a:alphaModFix/>
          </a:blip>
          <a:srcRect/>
          <a:stretch/>
        </p:blipFill>
        <p:spPr>
          <a:xfrm>
            <a:off x="3720480" y="6068908"/>
            <a:ext cx="2052121" cy="2031280"/>
          </a:xfrm>
          <a:prstGeom prst="rect">
            <a:avLst/>
          </a:prstGeom>
          <a:noFill/>
          <a:ln>
            <a:noFill/>
          </a:ln>
        </p:spPr>
      </p:pic>
      <p:sp>
        <p:nvSpPr>
          <p:cNvPr id="179" name="Google Shape;179;p32"/>
          <p:cNvSpPr/>
          <p:nvPr/>
        </p:nvSpPr>
        <p:spPr>
          <a:xfrm>
            <a:off x="6372480" y="6639390"/>
            <a:ext cx="1885440" cy="772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0" name="Google Shape;180;p32"/>
          <p:cNvSpPr txBox="1"/>
          <p:nvPr/>
        </p:nvSpPr>
        <p:spPr>
          <a:xfrm>
            <a:off x="8436240" y="6545270"/>
            <a:ext cx="2632800" cy="1078560"/>
          </a:xfrm>
          <a:prstGeom prst="rect">
            <a:avLst/>
          </a:prstGeom>
          <a:noFill/>
          <a:ln>
            <a:noFill/>
          </a:ln>
        </p:spPr>
        <p:txBody>
          <a:bodyPr spcFirstLastPara="1" wrap="square" lIns="146280" tIns="146280" rIns="146280" bIns="146280" anchor="t" anchorCtr="0">
            <a:noAutofit/>
          </a:bodyPr>
          <a:lstStyle/>
          <a:p>
            <a:r>
              <a:rPr lang="en-GB" sz="2880" b="1" dirty="0">
                <a:latin typeface="Calibri"/>
                <a:ea typeface="Calibri"/>
                <a:cs typeface="Calibri"/>
                <a:sym typeface="Calibri"/>
              </a:rPr>
              <a:t>Privacy: UX -</a:t>
            </a:r>
            <a:endParaRPr sz="2880" b="1" dirty="0">
              <a:latin typeface="Calibri"/>
              <a:ea typeface="Calibri"/>
              <a:cs typeface="Calibri"/>
              <a:sym typeface="Calibri"/>
            </a:endParaRPr>
          </a:p>
          <a:p>
            <a:r>
              <a:rPr lang="en-GB" sz="2880" b="1" dirty="0" err="1">
                <a:latin typeface="Calibri"/>
                <a:ea typeface="Calibri"/>
                <a:cs typeface="Calibri"/>
                <a:sym typeface="Calibri"/>
              </a:rPr>
              <a:t>Datasharing</a:t>
            </a:r>
            <a:r>
              <a:rPr lang="en-GB" sz="2880" b="1" dirty="0">
                <a:latin typeface="Calibri"/>
                <a:ea typeface="Calibri"/>
                <a:cs typeface="Calibri"/>
                <a:sym typeface="Calibri"/>
              </a:rPr>
              <a:t>: UX +</a:t>
            </a:r>
            <a:endParaRPr sz="2880" b="1" dirty="0">
              <a:latin typeface="Calibri"/>
              <a:ea typeface="Calibri"/>
              <a:cs typeface="Calibri"/>
              <a:sym typeface="Calibri"/>
            </a:endParaRPr>
          </a:p>
        </p:txBody>
      </p:sp>
      <p:sp>
        <p:nvSpPr>
          <p:cNvPr id="181" name="Google Shape;181;p32"/>
          <p:cNvSpPr/>
          <p:nvPr/>
        </p:nvSpPr>
        <p:spPr>
          <a:xfrm>
            <a:off x="10096120" y="2843640"/>
            <a:ext cx="671040" cy="1590720"/>
          </a:xfrm>
          <a:prstGeom prst="righ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2" name="Google Shape;182;p32"/>
          <p:cNvSpPr txBox="1"/>
          <p:nvPr/>
        </p:nvSpPr>
        <p:spPr>
          <a:xfrm>
            <a:off x="11004840" y="3159240"/>
            <a:ext cx="2819520" cy="95952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Cognitive effort</a:t>
            </a:r>
            <a:endParaRPr sz="2880">
              <a:latin typeface="Calibri"/>
              <a:ea typeface="Calibri"/>
              <a:cs typeface="Calibri"/>
              <a:sym typeface="Calibri"/>
            </a:endParaRPr>
          </a:p>
          <a:p>
            <a:r>
              <a:rPr lang="en-GB" sz="2880">
                <a:latin typeface="Calibri"/>
                <a:ea typeface="Calibri"/>
                <a:cs typeface="Calibri"/>
                <a:sym typeface="Calibri"/>
              </a:rPr>
              <a:t>(“cognitive load”)</a:t>
            </a:r>
            <a:endParaRPr sz="288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2" name="Picture 1">
            <a:extLst>
              <a:ext uri="{FF2B5EF4-FFF2-40B4-BE49-F238E27FC236}">
                <a16:creationId xmlns:a16="http://schemas.microsoft.com/office/drawing/2014/main" id="{9CC445DA-2741-CAA5-34C5-29DC7156BC58}"/>
              </a:ext>
            </a:extLst>
          </p:cNvPr>
          <p:cNvPicPr>
            <a:picLocks noChangeAspect="1"/>
          </p:cNvPicPr>
          <p:nvPr/>
        </p:nvPicPr>
        <p:blipFill>
          <a:blip r:embed="rId3">
            <a:alphaModFix amt="27000"/>
          </a:blip>
          <a:stretch>
            <a:fillRect/>
          </a:stretch>
        </p:blipFill>
        <p:spPr>
          <a:xfrm>
            <a:off x="382387" y="224643"/>
            <a:ext cx="13915505" cy="7752526"/>
          </a:xfrm>
          <a:prstGeom prst="rect">
            <a:avLst/>
          </a:prstGeom>
        </p:spPr>
      </p:pic>
      <p:sp>
        <p:nvSpPr>
          <p:cNvPr id="187" name="Google Shape;187;p33"/>
          <p:cNvSpPr txBox="1">
            <a:spLocks noGrp="1"/>
          </p:cNvSpPr>
          <p:nvPr>
            <p:ph type="body" idx="1"/>
          </p:nvPr>
        </p:nvSpPr>
        <p:spPr>
          <a:xfrm>
            <a:off x="971840" y="1586680"/>
            <a:ext cx="12618720" cy="6488640"/>
          </a:xfrm>
          <a:prstGeom prst="rect">
            <a:avLst/>
          </a:prstGeom>
        </p:spPr>
        <p:txBody>
          <a:bodyPr spcFirstLastPara="1" vert="horz" wrap="square" lIns="109720" tIns="54840" rIns="109720" bIns="54840" rtlCol="0" anchor="t" anchorCtr="0">
            <a:noAutofit/>
          </a:bodyPr>
          <a:lstStyle/>
          <a:p>
            <a:pPr marL="0" indent="0">
              <a:buNone/>
            </a:pPr>
            <a:r>
              <a:rPr lang="en-GB" sz="2240" b="1" dirty="0"/>
              <a:t>“The realities of technology at scale mean that the services we use must necessarily be built in a way that </a:t>
            </a:r>
            <a:r>
              <a:rPr lang="en-GB" sz="2240" b="1" dirty="0">
                <a:solidFill>
                  <a:srgbClr val="FF0000"/>
                </a:solidFill>
              </a:rPr>
              <a:t>constraints our choices</a:t>
            </a:r>
            <a:r>
              <a:rPr lang="en-GB" sz="2240" b="1" dirty="0"/>
              <a:t>.</a:t>
            </a:r>
            <a:endParaRPr sz="2240" b="1" dirty="0"/>
          </a:p>
          <a:p>
            <a:pPr marL="0" indent="0">
              <a:buNone/>
            </a:pPr>
            <a:r>
              <a:rPr lang="en-GB" sz="2240" b="1" dirty="0"/>
              <a:t>They give people the </a:t>
            </a:r>
            <a:r>
              <a:rPr lang="en-GB" sz="2240" b="1" dirty="0">
                <a:solidFill>
                  <a:srgbClr val="FF0000"/>
                </a:solidFill>
              </a:rPr>
              <a:t>illusion of free choice </a:t>
            </a:r>
            <a:r>
              <a:rPr lang="en-GB" sz="2240" b="1" dirty="0"/>
              <a:t>while architecting the menu so that they win, no matter what you choose.</a:t>
            </a:r>
            <a:endParaRPr sz="2240" b="1" dirty="0"/>
          </a:p>
          <a:p>
            <a:r>
              <a:rPr lang="en-GB" sz="2240" b="1" dirty="0"/>
              <a:t>Facebook tells us when our friends have ‘liked’ a page, </a:t>
            </a:r>
            <a:r>
              <a:rPr lang="en-GB" sz="2240" b="1" dirty="0">
                <a:solidFill>
                  <a:srgbClr val="FF0000"/>
                </a:solidFill>
              </a:rPr>
              <a:t>encouraging</a:t>
            </a:r>
            <a:r>
              <a:rPr lang="en-GB" sz="2240" b="1" dirty="0"/>
              <a:t> us to do the same; </a:t>
            </a:r>
            <a:endParaRPr sz="2240" b="1" dirty="0"/>
          </a:p>
          <a:p>
            <a:pPr>
              <a:spcBef>
                <a:spcPts val="0"/>
              </a:spcBef>
            </a:pPr>
            <a:r>
              <a:rPr lang="en-GB" sz="2240" b="1" dirty="0"/>
              <a:t>dark patterns </a:t>
            </a:r>
            <a:r>
              <a:rPr lang="en-GB" sz="2240" b="1" dirty="0">
                <a:solidFill>
                  <a:srgbClr val="FF0000"/>
                </a:solidFill>
              </a:rPr>
              <a:t>trigger</a:t>
            </a:r>
            <a:r>
              <a:rPr lang="en-GB" sz="2240" b="1" dirty="0"/>
              <a:t> our preference for shiny buttons over grey ones; </a:t>
            </a:r>
            <a:endParaRPr sz="2240" b="1" dirty="0"/>
          </a:p>
          <a:p>
            <a:pPr>
              <a:spcBef>
                <a:spcPts val="0"/>
              </a:spcBef>
            </a:pPr>
            <a:r>
              <a:rPr lang="en-GB" sz="2240" b="1" dirty="0"/>
              <a:t>platforms </a:t>
            </a:r>
            <a:r>
              <a:rPr lang="en-GB" sz="2240" b="1" dirty="0">
                <a:solidFill>
                  <a:srgbClr val="FF0000"/>
                </a:solidFill>
              </a:rPr>
              <a:t>nudge</a:t>
            </a:r>
            <a:r>
              <a:rPr lang="en-GB" sz="2240" b="1" dirty="0"/>
              <a:t> us to buy products others have bought before us; </a:t>
            </a:r>
            <a:endParaRPr sz="2240" b="1" dirty="0"/>
          </a:p>
          <a:p>
            <a:pPr>
              <a:spcBef>
                <a:spcPts val="0"/>
              </a:spcBef>
            </a:pPr>
            <a:r>
              <a:rPr lang="en-GB" sz="2240" b="1" dirty="0"/>
              <a:t>and apps gamify sharing by </a:t>
            </a:r>
            <a:r>
              <a:rPr lang="en-GB" sz="2240" b="1" dirty="0">
                <a:solidFill>
                  <a:srgbClr val="FF0000"/>
                </a:solidFill>
              </a:rPr>
              <a:t>encouraging</a:t>
            </a:r>
            <a:r>
              <a:rPr lang="en-GB" sz="2240" b="1" dirty="0"/>
              <a:t> us to continue a ‘streak’ with our friends.” </a:t>
            </a:r>
            <a:endParaRPr sz="2240" b="1" dirty="0"/>
          </a:p>
          <a:p>
            <a:pPr marL="0" indent="0">
              <a:buNone/>
            </a:pPr>
            <a:endParaRPr sz="2240" dirty="0"/>
          </a:p>
          <a:p>
            <a:pPr marL="0" indent="0">
              <a:buNone/>
            </a:pPr>
            <a:r>
              <a:rPr lang="en-GB" sz="2240" dirty="0"/>
              <a:t>Waldman (2020)</a:t>
            </a:r>
            <a:endParaRPr sz="2240" dirty="0"/>
          </a:p>
          <a:p>
            <a:pPr marL="0" indent="0">
              <a:buNone/>
            </a:pPr>
            <a:endParaRPr sz="224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869454" y="1454838"/>
            <a:ext cx="12618720" cy="1590720"/>
          </a:xfrm>
          <a:prstGeom prst="rect">
            <a:avLst/>
          </a:prstGeom>
        </p:spPr>
        <p:txBody>
          <a:bodyPr spcFirstLastPara="1" vert="horz" wrap="square" lIns="109720" tIns="54840" rIns="109720" bIns="54840" rtlCol="0" anchor="ctr" anchorCtr="0">
            <a:noAutofit/>
          </a:bodyPr>
          <a:lstStyle/>
          <a:p>
            <a:r>
              <a:rPr lang="en-GB" dirty="0"/>
              <a:t>Some examples and their effect mechanisms</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592040" y="3411481"/>
            <a:ext cx="7071360" cy="2746643"/>
          </a:xfrm>
          <a:prstGeom prst="rect">
            <a:avLst/>
          </a:prstGeom>
          <a:noFill/>
          <a:ln>
            <a:noFill/>
          </a:ln>
        </p:spPr>
      </p:pic>
      <p:pic>
        <p:nvPicPr>
          <p:cNvPr id="204" name="Google Shape;204;p36"/>
          <p:cNvPicPr preferRelativeResize="0"/>
          <p:nvPr/>
        </p:nvPicPr>
        <p:blipFill>
          <a:blip r:embed="rId4">
            <a:alphaModFix/>
          </a:blip>
          <a:stretch>
            <a:fillRect/>
          </a:stretch>
        </p:blipFill>
        <p:spPr>
          <a:xfrm>
            <a:off x="702440" y="2307441"/>
            <a:ext cx="5729400" cy="875720"/>
          </a:xfrm>
          <a:prstGeom prst="rect">
            <a:avLst/>
          </a:prstGeom>
          <a:noFill/>
          <a:ln>
            <a:noFill/>
          </a:ln>
        </p:spPr>
      </p:pic>
      <p:pic>
        <p:nvPicPr>
          <p:cNvPr id="205" name="Google Shape;205;p36"/>
          <p:cNvPicPr preferRelativeResize="0"/>
          <p:nvPr/>
        </p:nvPicPr>
        <p:blipFill>
          <a:blip r:embed="rId5">
            <a:alphaModFix/>
          </a:blip>
          <a:stretch>
            <a:fillRect/>
          </a:stretch>
        </p:blipFill>
        <p:spPr>
          <a:xfrm>
            <a:off x="702442" y="235362"/>
            <a:ext cx="1722520" cy="12918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7"/>
          <p:cNvPicPr preferRelativeResize="0"/>
          <p:nvPr/>
        </p:nvPicPr>
        <p:blipFill rotWithShape="1">
          <a:blip r:embed="rId3">
            <a:alphaModFix/>
          </a:blip>
          <a:srcRect/>
          <a:stretch/>
        </p:blipFill>
        <p:spPr>
          <a:xfrm>
            <a:off x="1005842" y="438160"/>
            <a:ext cx="11192040" cy="7119000"/>
          </a:xfrm>
          <a:prstGeom prst="rect">
            <a:avLst/>
          </a:prstGeom>
          <a:noFill/>
          <a:ln>
            <a:noFill/>
          </a:ln>
        </p:spPr>
      </p:pic>
      <p:sp>
        <p:nvSpPr>
          <p:cNvPr id="213" name="Google Shape;213;p37"/>
          <p:cNvSpPr/>
          <p:nvPr/>
        </p:nvSpPr>
        <p:spPr>
          <a:xfrm>
            <a:off x="8176680" y="3639120"/>
            <a:ext cx="611520" cy="475680"/>
          </a:xfrm>
          <a:prstGeom prst="ellipse">
            <a:avLst/>
          </a:prstGeom>
          <a:noFill/>
          <a:ln w="9525" cap="flat" cmpd="sng">
            <a:solidFill>
              <a:srgbClr val="FF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rotWithShape="1">
          <a:blip r:embed="rId3">
            <a:alphaModFix/>
          </a:blip>
          <a:srcRect/>
          <a:stretch/>
        </p:blipFill>
        <p:spPr>
          <a:xfrm>
            <a:off x="1139131" y="2548504"/>
            <a:ext cx="5901992" cy="18817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p:cNvPicPr preferRelativeResize="0"/>
          <p:nvPr/>
        </p:nvPicPr>
        <p:blipFill rotWithShape="1">
          <a:blip r:embed="rId3">
            <a:alphaModFix/>
          </a:blip>
          <a:srcRect/>
          <a:stretch/>
        </p:blipFill>
        <p:spPr>
          <a:xfrm>
            <a:off x="736989" y="334295"/>
            <a:ext cx="8924279" cy="735615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40"/>
          <p:cNvGrpSpPr/>
          <p:nvPr/>
        </p:nvGrpSpPr>
        <p:grpSpPr>
          <a:xfrm>
            <a:off x="878376" y="622573"/>
            <a:ext cx="9718856" cy="7079137"/>
            <a:chOff x="685801" y="1194435"/>
            <a:chExt cx="3884559" cy="2640208"/>
          </a:xfrm>
        </p:grpSpPr>
        <p:pic>
          <p:nvPicPr>
            <p:cNvPr id="229" name="Google Shape;229;p40"/>
            <p:cNvPicPr preferRelativeResize="0"/>
            <p:nvPr/>
          </p:nvPicPr>
          <p:blipFill rotWithShape="1">
            <a:blip r:embed="rId3">
              <a:alphaModFix/>
            </a:blip>
            <a:srcRect/>
            <a:stretch/>
          </p:blipFill>
          <p:spPr>
            <a:xfrm>
              <a:off x="685801" y="1194435"/>
              <a:ext cx="3884417" cy="2470785"/>
            </a:xfrm>
            <a:prstGeom prst="rect">
              <a:avLst/>
            </a:prstGeom>
            <a:noFill/>
            <a:ln>
              <a:noFill/>
            </a:ln>
          </p:spPr>
        </p:pic>
        <p:sp>
          <p:nvSpPr>
            <p:cNvPr id="230" name="Google Shape;230;p40"/>
            <p:cNvSpPr txBox="1"/>
            <p:nvPr/>
          </p:nvSpPr>
          <p:spPr>
            <a:xfrm>
              <a:off x="2830960" y="3495943"/>
              <a:ext cx="1739400" cy="338700"/>
            </a:xfrm>
            <a:prstGeom prst="rect">
              <a:avLst/>
            </a:prstGeom>
            <a:gradFill>
              <a:gsLst>
                <a:gs pos="0">
                  <a:srgbClr val="F08B54"/>
                </a:gs>
                <a:gs pos="50000">
                  <a:srgbClr val="F67A26"/>
                </a:gs>
                <a:gs pos="100000">
                  <a:srgbClr val="E36A18"/>
                </a:gs>
              </a:gsLst>
              <a:lin ang="5400012" scaled="0"/>
            </a:gradFill>
            <a:ln>
              <a:noFill/>
            </a:ln>
            <a:effectLst>
              <a:outerShdw blurRad="57150" dist="19050" dir="5400000" algn="ctr" rotWithShape="0">
                <a:srgbClr val="000000">
                  <a:alpha val="62750"/>
                </a:srgbClr>
              </a:outerShdw>
            </a:effectLst>
          </p:spPr>
          <p:txBody>
            <a:bodyPr spcFirstLastPara="1" wrap="square" lIns="109720" tIns="54840" rIns="109720" bIns="54840" anchor="t" anchorCtr="0">
              <a:noAutofit/>
            </a:bodyPr>
            <a:lstStyle/>
            <a:p>
              <a:r>
                <a:rPr lang="en-GB" sz="1920" b="1">
                  <a:solidFill>
                    <a:schemeClr val="lt1"/>
                  </a:solidFill>
                  <a:latin typeface="Calibri"/>
                  <a:ea typeface="Calibri"/>
                  <a:cs typeface="Calibri"/>
                  <a:sym typeface="Calibri"/>
                </a:rPr>
                <a:t>«Add to network»</a:t>
              </a:r>
              <a:endParaRPr sz="1920" b="1">
                <a:solidFill>
                  <a:schemeClr val="lt1"/>
                </a:solidFill>
                <a:latin typeface="Calibri"/>
                <a:ea typeface="Calibri"/>
                <a:cs typeface="Calibri"/>
                <a:sym typeface="Calibri"/>
              </a:endParaRPr>
            </a:p>
          </p:txBody>
        </p:sp>
        <p:cxnSp>
          <p:nvCxnSpPr>
            <p:cNvPr id="231" name="Google Shape;231;p40"/>
            <p:cNvCxnSpPr/>
            <p:nvPr/>
          </p:nvCxnSpPr>
          <p:spPr>
            <a:xfrm rot="10800000">
              <a:off x="1851600" y="2985120"/>
              <a:ext cx="929700" cy="680100"/>
            </a:xfrm>
            <a:prstGeom prst="straightConnector1">
              <a:avLst/>
            </a:prstGeom>
            <a:noFill/>
            <a:ln w="28575" cap="flat" cmpd="sng">
              <a:solidFill>
                <a:srgbClr val="FF0000"/>
              </a:solidFill>
              <a:prstDash val="solid"/>
              <a:miter lim="800000"/>
              <a:headEnd type="none" w="sm" len="sm"/>
              <a:tailEnd type="triangle" w="med" len="med"/>
            </a:ln>
          </p:spPr>
        </p:cxn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F76-F70C-4A6C-9EEF-8968F782D777}"/>
              </a:ext>
            </a:extLst>
          </p:cNvPr>
          <p:cNvSpPr>
            <a:spLocks noGrp="1"/>
          </p:cNvSpPr>
          <p:nvPr>
            <p:ph type="title"/>
          </p:nvPr>
        </p:nvSpPr>
        <p:spPr/>
        <p:txBody>
          <a:bodyPr/>
          <a:lstStyle/>
          <a:p>
            <a:r>
              <a:rPr lang="nb-NO" dirty="0"/>
              <a:t>System 1  and System 2</a:t>
            </a:r>
          </a:p>
        </p:txBody>
      </p:sp>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4453859" y="1530227"/>
            <a:ext cx="8587228" cy="6699374"/>
          </a:xfrm>
          <a:prstGeom prst="rect">
            <a:avLst/>
          </a:prstGeom>
        </p:spPr>
      </p:pic>
    </p:spTree>
    <p:extLst>
      <p:ext uri="{BB962C8B-B14F-4D97-AF65-F5344CB8AC3E}">
        <p14:creationId xmlns:p14="http://schemas.microsoft.com/office/powerpoint/2010/main" val="756834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endParaRPr/>
          </a:p>
        </p:txBody>
      </p:sp>
      <p:sp>
        <p:nvSpPr>
          <p:cNvPr id="308" name="Google Shape;308;p51"/>
          <p:cNvSpPr txBox="1">
            <a:spLocks noGrp="1"/>
          </p:cNvSpPr>
          <p:nvPr>
            <p:ph type="body" idx="1"/>
          </p:nvPr>
        </p:nvSpPr>
        <p:spPr>
          <a:xfrm>
            <a:off x="10058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sp>
        <p:nvSpPr>
          <p:cNvPr id="309" name="Google Shape;309;p51"/>
          <p:cNvSpPr txBox="1">
            <a:spLocks noGrp="1"/>
          </p:cNvSpPr>
          <p:nvPr>
            <p:ph type="body" idx="2"/>
          </p:nvPr>
        </p:nvSpPr>
        <p:spPr>
          <a:xfrm>
            <a:off x="74066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10" name="Google Shape;310;p51"/>
          <p:cNvPicPr preferRelativeResize="0"/>
          <p:nvPr/>
        </p:nvPicPr>
        <p:blipFill>
          <a:blip r:embed="rId3">
            <a:alphaModFix/>
          </a:blip>
          <a:stretch>
            <a:fillRect/>
          </a:stretch>
        </p:blipFill>
        <p:spPr>
          <a:xfrm>
            <a:off x="1158240" y="99061"/>
            <a:ext cx="12313920" cy="8031480"/>
          </a:xfrm>
          <a:prstGeom prst="rect">
            <a:avLst/>
          </a:prstGeom>
          <a:noFill/>
          <a:ln>
            <a:noFill/>
          </a:ln>
        </p:spPr>
      </p:pic>
    </p:spTree>
    <p:extLst>
      <p:ext uri="{BB962C8B-B14F-4D97-AF65-F5344CB8AC3E}">
        <p14:creationId xmlns:p14="http://schemas.microsoft.com/office/powerpoint/2010/main" val="163338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463040" y="2451080"/>
            <a:ext cx="11704320" cy="4251960"/>
          </a:xfrm>
          <a:prstGeom prst="rect">
            <a:avLst/>
          </a:prstGeom>
          <a:noFill/>
          <a:ln>
            <a:noFill/>
          </a:ln>
        </p:spPr>
      </p:pic>
      <p:sp>
        <p:nvSpPr>
          <p:cNvPr id="600" name="Google Shape;600;p94"/>
          <p:cNvSpPr txBox="1">
            <a:spLocks noGrp="1"/>
          </p:cNvSpPr>
          <p:nvPr>
            <p:ph type="title"/>
          </p:nvPr>
        </p:nvSpPr>
        <p:spPr>
          <a:xfrm>
            <a:off x="1005840" y="520638"/>
            <a:ext cx="12618720" cy="1397280"/>
          </a:xfrm>
          <a:prstGeom prst="rect">
            <a:avLst/>
          </a:prstGeom>
        </p:spPr>
        <p:txBody>
          <a:bodyPr spcFirstLastPara="1" vert="horz" wrap="square" lIns="146280" tIns="146280" rIns="146280" bIns="146280" rtlCol="0" anchor="t" anchorCtr="0">
            <a:normAutofit/>
          </a:bodyPr>
          <a:lstStyle/>
          <a:p>
            <a:r>
              <a:rPr lang="en-GB"/>
              <a:t>Cogntive exploits and attack vectors</a:t>
            </a:r>
            <a:endParaRPr/>
          </a:p>
        </p:txBody>
      </p:sp>
    </p:spTree>
    <p:extLst>
      <p:ext uri="{BB962C8B-B14F-4D97-AF65-F5344CB8AC3E}">
        <p14:creationId xmlns:p14="http://schemas.microsoft.com/office/powerpoint/2010/main" val="3761412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yping on a keyboard&#10;&#10;Description automatically generated">
            <a:extLst>
              <a:ext uri="{FF2B5EF4-FFF2-40B4-BE49-F238E27FC236}">
                <a16:creationId xmlns:a16="http://schemas.microsoft.com/office/drawing/2014/main" id="{AC76474B-ED05-DB2F-E603-853EBE6D76BE}"/>
              </a:ext>
            </a:extLst>
          </p:cNvPr>
          <p:cNvPicPr>
            <a:picLocks noChangeAspect="1"/>
          </p:cNvPicPr>
          <p:nvPr/>
        </p:nvPicPr>
        <p:blipFill>
          <a:blip r:embed="rId3">
            <a:alphaModFix amt="39000"/>
          </a:blip>
          <a:srcRect l="3787" r="2880"/>
          <a:stretch/>
        </p:blipFill>
        <p:spPr>
          <a:xfrm>
            <a:off x="24" y="12"/>
            <a:ext cx="14630376" cy="8229588"/>
          </a:xfrm>
          <a:prstGeom prst="rect">
            <a:avLst/>
          </a:prstGeom>
          <a:noFill/>
        </p:spPr>
      </p:pic>
      <p:sp>
        <p:nvSpPr>
          <p:cNvPr id="8" name="Title 2">
            <a:extLst>
              <a:ext uri="{FF2B5EF4-FFF2-40B4-BE49-F238E27FC236}">
                <a16:creationId xmlns:a16="http://schemas.microsoft.com/office/drawing/2014/main" id="{D7935B75-7452-1FFF-E46B-665C289EAC5B}"/>
              </a:ext>
            </a:extLst>
          </p:cNvPr>
          <p:cNvSpPr>
            <a:spLocks noGrp="1"/>
          </p:cNvSpPr>
          <p:nvPr>
            <p:ph type="title"/>
          </p:nvPr>
        </p:nvSpPr>
        <p:spPr>
          <a:xfrm>
            <a:off x="4846320" y="5528564"/>
            <a:ext cx="4937760" cy="505776"/>
          </a:xfrm>
        </p:spPr>
        <p:txBody>
          <a:bodyPr/>
          <a:lstStyle/>
          <a:p>
            <a:endParaRPr lang="en-US"/>
          </a:p>
        </p:txBody>
      </p:sp>
      <p:sp>
        <p:nvSpPr>
          <p:cNvPr id="3" name="Inhaltsplatzhalter 2">
            <a:extLst>
              <a:ext uri="{FF2B5EF4-FFF2-40B4-BE49-F238E27FC236}">
                <a16:creationId xmlns:a16="http://schemas.microsoft.com/office/drawing/2014/main" id="{81A9FBC7-480F-48F0-8032-7FF40185703A}"/>
              </a:ext>
            </a:extLst>
          </p:cNvPr>
          <p:cNvSpPr>
            <a:spLocks noGrp="1"/>
          </p:cNvSpPr>
          <p:nvPr>
            <p:ph type="body" sz="quarter" idx="11"/>
          </p:nvPr>
        </p:nvSpPr>
        <p:spPr>
          <a:xfrm>
            <a:off x="1774507" y="1883663"/>
            <a:ext cx="11081386" cy="3181732"/>
          </a:xfrm>
        </p:spPr>
        <p:txBody>
          <a:bodyPr>
            <a:normAutofit/>
          </a:bodyPr>
          <a:lstStyle/>
          <a:p>
            <a:pPr>
              <a:lnSpc>
                <a:spcPct val="140000"/>
              </a:lnSpc>
            </a:pPr>
            <a:r>
              <a:rPr lang="en-US" sz="3240"/>
              <a:t>Answer the three questions on the following page as quickly as you can. You have a maximum of 30 seconds. 10 seconds per question.</a:t>
            </a:r>
          </a:p>
          <a:p>
            <a:pPr>
              <a:lnSpc>
                <a:spcPct val="140000"/>
              </a:lnSpc>
            </a:pPr>
            <a:r>
              <a:rPr lang="en-US" sz="3240"/>
              <a:t>Write down the answer.</a:t>
            </a:r>
            <a:endParaRPr lang="de-DE" sz="3240"/>
          </a:p>
        </p:txBody>
      </p:sp>
    </p:spTree>
    <p:extLst>
      <p:ext uri="{BB962C8B-B14F-4D97-AF65-F5344CB8AC3E}">
        <p14:creationId xmlns:p14="http://schemas.microsoft.com/office/powerpoint/2010/main" val="3735701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C361C-91FA-4B93-A2F4-DE3915A8761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9A7EB69-3CBE-4392-B7E7-30D7AB9DE397}"/>
              </a:ext>
            </a:extLst>
          </p:cNvPr>
          <p:cNvSpPr>
            <a:spLocks noGrp="1"/>
          </p:cNvSpPr>
          <p:nvPr>
            <p:ph idx="1"/>
          </p:nvPr>
        </p:nvSpPr>
        <p:spPr/>
        <p:txBody>
          <a:bodyPr/>
          <a:lstStyle/>
          <a:p>
            <a:pPr marL="0" indent="0">
              <a:buNone/>
            </a:pPr>
            <a:r>
              <a:rPr lang="en-US" b="0" i="0" dirty="0">
                <a:solidFill>
                  <a:srgbClr val="3E4855"/>
                </a:solidFill>
                <a:effectLst/>
                <a:latin typeface="Averta"/>
              </a:rPr>
              <a:t>A bat and a ball cost $1.10 in total. The bat costs $1.00 more than the ball. How much does the ball cost?</a:t>
            </a:r>
            <a:endParaRPr lang="de-DE" dirty="0"/>
          </a:p>
        </p:txBody>
      </p:sp>
    </p:spTree>
    <p:extLst>
      <p:ext uri="{BB962C8B-B14F-4D97-AF65-F5344CB8AC3E}">
        <p14:creationId xmlns:p14="http://schemas.microsoft.com/office/powerpoint/2010/main" val="1332493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74B2D9-E4F5-4425-BC06-B144BFC55D28}"/>
              </a:ext>
            </a:extLst>
          </p:cNvPr>
          <p:cNvSpPr>
            <a:spLocks noGrp="1"/>
          </p:cNvSpPr>
          <p:nvPr>
            <p:ph idx="1"/>
          </p:nvPr>
        </p:nvSpPr>
        <p:spPr/>
        <p:txBody>
          <a:bodyPr/>
          <a:lstStyle/>
          <a:p>
            <a:pPr marL="0" indent="0">
              <a:buNone/>
            </a:pPr>
            <a:r>
              <a:rPr lang="en-US" dirty="0"/>
              <a:t>5 machines need 5 minutes to produce 5 products. How long do 100 machines need to produce 100 products?</a:t>
            </a:r>
            <a:endParaRPr lang="de-DE" dirty="0"/>
          </a:p>
        </p:txBody>
      </p:sp>
    </p:spTree>
    <p:extLst>
      <p:ext uri="{BB962C8B-B14F-4D97-AF65-F5344CB8AC3E}">
        <p14:creationId xmlns:p14="http://schemas.microsoft.com/office/powerpoint/2010/main" val="633508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9B92511-323B-4A51-A946-D970CC298FA9}"/>
              </a:ext>
            </a:extLst>
          </p:cNvPr>
          <p:cNvSpPr>
            <a:spLocks noGrp="1"/>
          </p:cNvSpPr>
          <p:nvPr>
            <p:ph idx="1"/>
          </p:nvPr>
        </p:nvSpPr>
        <p:spPr/>
        <p:txBody>
          <a:bodyPr/>
          <a:lstStyle/>
          <a:p>
            <a:pPr marL="0" indent="0">
              <a:buNone/>
            </a:pPr>
            <a:r>
              <a:rPr lang="en-US" dirty="0"/>
              <a:t>The water lilies in a pond double their area every day. If the lake is completely covered with water lilies after 48 days, how long did it take to cover half of it?</a:t>
            </a:r>
            <a:endParaRPr lang="de-DE" dirty="0"/>
          </a:p>
        </p:txBody>
      </p:sp>
    </p:spTree>
    <p:extLst>
      <p:ext uri="{BB962C8B-B14F-4D97-AF65-F5344CB8AC3E}">
        <p14:creationId xmlns:p14="http://schemas.microsoft.com/office/powerpoint/2010/main" val="3762404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7C3935-F81C-4085-9052-1151A152B83B}"/>
              </a:ext>
            </a:extLst>
          </p:cNvPr>
          <p:cNvSpPr>
            <a:spLocks noGrp="1"/>
          </p:cNvSpPr>
          <p:nvPr>
            <p:ph idx="1"/>
          </p:nvPr>
        </p:nvSpPr>
        <p:spPr/>
        <p:txBody>
          <a:bodyPr/>
          <a:lstStyle/>
          <a:p>
            <a:pPr marL="0" indent="0">
              <a:buNone/>
            </a:pPr>
            <a:r>
              <a:rPr lang="en-US" i="1" dirty="0"/>
              <a:t>Most people would answer the following:</a:t>
            </a:r>
          </a:p>
          <a:p>
            <a:pPr indent="-731502">
              <a:buAutoNum type="arabicParenR"/>
            </a:pPr>
            <a:r>
              <a:rPr lang="en-US" i="1" dirty="0"/>
              <a:t>10 cents</a:t>
            </a:r>
          </a:p>
          <a:p>
            <a:pPr indent="-731502">
              <a:buAutoNum type="arabicParenR"/>
            </a:pPr>
            <a:r>
              <a:rPr lang="en-US" i="1" dirty="0"/>
              <a:t>100 minutes</a:t>
            </a:r>
          </a:p>
          <a:p>
            <a:pPr indent="-731502">
              <a:buAutoNum type="arabicParenR"/>
            </a:pPr>
            <a:r>
              <a:rPr lang="en-US" i="1" dirty="0"/>
              <a:t>24 days</a:t>
            </a:r>
            <a:endParaRPr lang="de-DE" dirty="0"/>
          </a:p>
        </p:txBody>
      </p:sp>
    </p:spTree>
    <p:extLst>
      <p:ext uri="{BB962C8B-B14F-4D97-AF65-F5344CB8AC3E}">
        <p14:creationId xmlns:p14="http://schemas.microsoft.com/office/powerpoint/2010/main" val="1775603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DDB13-A92D-430C-A7A9-21659C57EFFD}"/>
              </a:ext>
            </a:extLst>
          </p:cNvPr>
          <p:cNvSpPr>
            <a:spLocks noGrp="1"/>
          </p:cNvSpPr>
          <p:nvPr>
            <p:ph type="title"/>
          </p:nvPr>
        </p:nvSpPr>
        <p:spPr/>
        <p:txBody>
          <a:bodyPr/>
          <a:lstStyle/>
          <a:p>
            <a:r>
              <a:rPr lang="de-DE" dirty="0" err="1"/>
              <a:t>Correct</a:t>
            </a:r>
            <a:r>
              <a:rPr lang="de-DE" dirty="0"/>
              <a:t> </a:t>
            </a:r>
            <a:r>
              <a:rPr lang="de-DE" dirty="0" err="1"/>
              <a:t>answers</a:t>
            </a:r>
            <a:endParaRPr lang="de-DE" dirty="0"/>
          </a:p>
        </p:txBody>
      </p:sp>
      <p:sp>
        <p:nvSpPr>
          <p:cNvPr id="3" name="Inhaltsplatzhalter 2">
            <a:extLst>
              <a:ext uri="{FF2B5EF4-FFF2-40B4-BE49-F238E27FC236}">
                <a16:creationId xmlns:a16="http://schemas.microsoft.com/office/drawing/2014/main" id="{F5CB8D1E-1E37-467B-9E9C-19DF31777C79}"/>
              </a:ext>
            </a:extLst>
          </p:cNvPr>
          <p:cNvSpPr>
            <a:spLocks noGrp="1"/>
          </p:cNvSpPr>
          <p:nvPr>
            <p:ph idx="1"/>
          </p:nvPr>
        </p:nvSpPr>
        <p:spPr/>
        <p:txBody>
          <a:bodyPr/>
          <a:lstStyle/>
          <a:p>
            <a:r>
              <a:rPr lang="en-US" dirty="0"/>
              <a:t>The racket should not only cost 1€, but 1€ more than the ball. I.e. (racket + 1€) + ball = 1.10€. It follows that the racket and the ball must share the remaining 10 cents. So only when the racket costs 1.05€ and the ball 5 cents, then the racket is really that one euro more expensive.</a:t>
            </a:r>
          </a:p>
          <a:p>
            <a:r>
              <a:rPr lang="en-US" dirty="0"/>
              <a:t>The machines do not need a hundred minutes, but only five, because each produces one.</a:t>
            </a:r>
          </a:p>
          <a:p>
            <a:r>
              <a:rPr lang="en-US" dirty="0"/>
              <a:t>The lake is not half covered with water lilies after 24 days, but only after 47 days. On the following day, the water lily area has doubled - and the lake is completely covered.</a:t>
            </a:r>
            <a:endParaRPr lang="de-DE" dirty="0"/>
          </a:p>
        </p:txBody>
      </p:sp>
    </p:spTree>
    <p:extLst>
      <p:ext uri="{BB962C8B-B14F-4D97-AF65-F5344CB8AC3E}">
        <p14:creationId xmlns:p14="http://schemas.microsoft.com/office/powerpoint/2010/main" val="2858806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B8DE3D-7F30-4B9C-A57E-77A964E7DC18}"/>
              </a:ext>
            </a:extLst>
          </p:cNvPr>
          <p:cNvSpPr>
            <a:spLocks noGrp="1"/>
          </p:cNvSpPr>
          <p:nvPr>
            <p:ph idx="1"/>
          </p:nvPr>
        </p:nvSpPr>
        <p:spPr>
          <a:xfrm>
            <a:off x="819071" y="614870"/>
            <a:ext cx="12618720" cy="5221607"/>
          </a:xfrm>
        </p:spPr>
        <p:txBody>
          <a:bodyPr/>
          <a:lstStyle/>
          <a:p>
            <a:r>
              <a:rPr lang="de-DE" dirty="0" err="1"/>
              <a:t>Cognitive</a:t>
            </a:r>
            <a:r>
              <a:rPr lang="de-DE" dirty="0"/>
              <a:t> </a:t>
            </a:r>
            <a:r>
              <a:rPr lang="de-DE" dirty="0" err="1"/>
              <a:t>reflection</a:t>
            </a:r>
            <a:r>
              <a:rPr lang="de-DE" dirty="0"/>
              <a:t> </a:t>
            </a:r>
            <a:r>
              <a:rPr lang="de-DE" dirty="0" err="1"/>
              <a:t>task</a:t>
            </a:r>
            <a:r>
              <a:rPr lang="de-DE" dirty="0"/>
              <a:t> (Frederick, 2005)</a:t>
            </a:r>
          </a:p>
          <a:p>
            <a:pPr lvl="1"/>
            <a:r>
              <a:rPr lang="en-US" dirty="0"/>
              <a:t>Correlates, among other things, with cognitive flexibility, intuitive thinking, etc.</a:t>
            </a:r>
            <a:endParaRPr lang="de-DE" dirty="0"/>
          </a:p>
        </p:txBody>
      </p:sp>
      <p:pic>
        <p:nvPicPr>
          <p:cNvPr id="4" name="Grafik 3">
            <a:extLst>
              <a:ext uri="{FF2B5EF4-FFF2-40B4-BE49-F238E27FC236}">
                <a16:creationId xmlns:a16="http://schemas.microsoft.com/office/drawing/2014/main" id="{88C567C6-FEFB-4E97-B4ED-67248E834222}"/>
              </a:ext>
            </a:extLst>
          </p:cNvPr>
          <p:cNvPicPr>
            <a:picLocks noChangeAspect="1"/>
          </p:cNvPicPr>
          <p:nvPr/>
        </p:nvPicPr>
        <p:blipFill>
          <a:blip r:embed="rId3"/>
          <a:stretch>
            <a:fillRect/>
          </a:stretch>
        </p:blipFill>
        <p:spPr>
          <a:xfrm>
            <a:off x="8482765" y="2756942"/>
            <a:ext cx="5703570" cy="3486150"/>
          </a:xfrm>
          <a:prstGeom prst="rect">
            <a:avLst/>
          </a:prstGeom>
        </p:spPr>
      </p:pic>
      <p:pic>
        <p:nvPicPr>
          <p:cNvPr id="5" name="Grafik 4">
            <a:extLst>
              <a:ext uri="{FF2B5EF4-FFF2-40B4-BE49-F238E27FC236}">
                <a16:creationId xmlns:a16="http://schemas.microsoft.com/office/drawing/2014/main" id="{EBD13F65-E56A-48C9-8614-3085B29BD400}"/>
              </a:ext>
            </a:extLst>
          </p:cNvPr>
          <p:cNvPicPr>
            <a:picLocks noChangeAspect="1"/>
          </p:cNvPicPr>
          <p:nvPr/>
        </p:nvPicPr>
        <p:blipFill>
          <a:blip r:embed="rId4"/>
          <a:stretch>
            <a:fillRect/>
          </a:stretch>
        </p:blipFill>
        <p:spPr>
          <a:xfrm>
            <a:off x="444068" y="2934106"/>
            <a:ext cx="8092440" cy="3131821"/>
          </a:xfrm>
          <a:prstGeom prst="rect">
            <a:avLst/>
          </a:prstGeom>
        </p:spPr>
      </p:pic>
      <p:sp>
        <p:nvSpPr>
          <p:cNvPr id="6" name="Textfeld 5">
            <a:extLst>
              <a:ext uri="{FF2B5EF4-FFF2-40B4-BE49-F238E27FC236}">
                <a16:creationId xmlns:a16="http://schemas.microsoft.com/office/drawing/2014/main" id="{E4D1746C-2996-4E6A-AC1E-7FDAB9ED07A4}"/>
              </a:ext>
            </a:extLst>
          </p:cNvPr>
          <p:cNvSpPr txBox="1"/>
          <p:nvPr/>
        </p:nvSpPr>
        <p:spPr>
          <a:xfrm>
            <a:off x="955027" y="7040387"/>
            <a:ext cx="2541530" cy="350865"/>
          </a:xfrm>
          <a:prstGeom prst="rect">
            <a:avLst/>
          </a:prstGeom>
          <a:noFill/>
        </p:spPr>
        <p:txBody>
          <a:bodyPr wrap="none" rtlCol="0">
            <a:spAutoFit/>
          </a:bodyPr>
          <a:lstStyle/>
          <a:p>
            <a:r>
              <a:rPr lang="de-DE" sz="1680" dirty="0" err="1"/>
              <a:t>Beware</a:t>
            </a:r>
            <a:r>
              <a:rPr lang="de-DE" sz="1680" dirty="0"/>
              <a:t> </a:t>
            </a:r>
            <a:r>
              <a:rPr lang="de-DE" sz="1680" dirty="0" err="1"/>
              <a:t>of</a:t>
            </a:r>
            <a:r>
              <a:rPr lang="de-DE" sz="1680" dirty="0"/>
              <a:t> </a:t>
            </a:r>
            <a:r>
              <a:rPr lang="de-DE" sz="1680" dirty="0" err="1"/>
              <a:t>overconfidence</a:t>
            </a:r>
            <a:r>
              <a:rPr lang="de-DE" sz="1680" dirty="0"/>
              <a:t>!</a:t>
            </a:r>
          </a:p>
        </p:txBody>
      </p:sp>
    </p:spTree>
    <p:extLst>
      <p:ext uri="{BB962C8B-B14F-4D97-AF65-F5344CB8AC3E}">
        <p14:creationId xmlns:p14="http://schemas.microsoft.com/office/powerpoint/2010/main" val="30755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649120" y="293755"/>
            <a:ext cx="12618720" cy="953280"/>
          </a:xfrm>
          <a:prstGeom prst="rect">
            <a:avLst/>
          </a:prstGeom>
        </p:spPr>
        <p:txBody>
          <a:bodyPr spcFirstLastPara="1" vert="horz" wrap="square" lIns="109720" tIns="54840" rIns="109720" bIns="54840" rtlCol="0" anchor="ctr" anchorCtr="0">
            <a:noAutofit/>
          </a:bodyPr>
          <a:lstStyle/>
          <a:p>
            <a:r>
              <a:rPr lang="en-GB" sz="4160" dirty="0"/>
              <a:t>Intuitive decision making</a:t>
            </a:r>
            <a:endParaRPr sz="4160" dirty="0"/>
          </a:p>
        </p:txBody>
      </p:sp>
      <p:sp>
        <p:nvSpPr>
          <p:cNvPr id="244" name="Google Shape;244;p42"/>
          <p:cNvSpPr txBox="1">
            <a:spLocks noGrp="1"/>
          </p:cNvSpPr>
          <p:nvPr>
            <p:ph type="body" idx="1"/>
          </p:nvPr>
        </p:nvSpPr>
        <p:spPr>
          <a:xfrm>
            <a:off x="438880" y="1332960"/>
            <a:ext cx="13039200" cy="3226080"/>
          </a:xfrm>
          <a:prstGeom prst="rect">
            <a:avLst/>
          </a:prstGeom>
        </p:spPr>
        <p:txBody>
          <a:bodyPr spcFirstLastPara="1" vert="horz" wrap="square" lIns="109720" tIns="54840" rIns="109720" bIns="54840" rtlCol="0" anchor="t" anchorCtr="0">
            <a:noAutofit/>
          </a:bodyPr>
          <a:lstStyle/>
          <a:p>
            <a:pPr indent="-528307">
              <a:lnSpc>
                <a:spcPct val="100000"/>
              </a:lnSpc>
              <a:spcBef>
                <a:spcPts val="0"/>
              </a:spcBef>
              <a:buSzPts val="1600"/>
            </a:pPr>
            <a:r>
              <a:rPr lang="en-US" sz="2560" dirty="0"/>
              <a:t>Quick &amp; dirty decisions or decision tendencies triggered by known cues (e.g. design features).</a:t>
            </a:r>
          </a:p>
          <a:p>
            <a:pPr indent="-528307">
              <a:lnSpc>
                <a:spcPct val="100000"/>
              </a:lnSpc>
              <a:spcBef>
                <a:spcPts val="0"/>
              </a:spcBef>
              <a:buSzPts val="1600"/>
            </a:pPr>
            <a:r>
              <a:rPr lang="en-US" sz="2560" dirty="0"/>
              <a:t>Unconscious.</a:t>
            </a:r>
          </a:p>
          <a:p>
            <a:pPr indent="-528307">
              <a:lnSpc>
                <a:spcPct val="100000"/>
              </a:lnSpc>
              <a:spcBef>
                <a:spcPts val="0"/>
              </a:spcBef>
              <a:buSzPts val="1600"/>
            </a:pPr>
            <a:r>
              <a:rPr lang="en-US" sz="2560" dirty="0"/>
              <a:t>Mostly sensible/helpful and resource-saving (evolutionary).</a:t>
            </a:r>
          </a:p>
          <a:p>
            <a:pPr indent="-528307">
              <a:lnSpc>
                <a:spcPct val="100000"/>
              </a:lnSpc>
              <a:spcBef>
                <a:spcPts val="0"/>
              </a:spcBef>
              <a:buSzPts val="1600"/>
            </a:pPr>
            <a:r>
              <a:rPr lang="en-US" sz="2560" dirty="0"/>
              <a:t>Mainly based on subcortical brain structures and those involved in </a:t>
            </a:r>
            <a:r>
              <a:rPr lang="en-US" sz="2560" dirty="0" err="1"/>
              <a:t>interoception</a:t>
            </a:r>
            <a:r>
              <a:rPr lang="en-US" sz="2560" dirty="0"/>
              <a:t>.</a:t>
            </a:r>
          </a:p>
          <a:p>
            <a:pPr indent="-528307">
              <a:lnSpc>
                <a:spcPct val="100000"/>
              </a:lnSpc>
              <a:spcBef>
                <a:spcPts val="0"/>
              </a:spcBef>
              <a:buSzPts val="1600"/>
            </a:pPr>
            <a:r>
              <a:rPr lang="en-US" sz="2560" dirty="0"/>
              <a:t>Corresponds to S1 thinking.</a:t>
            </a:r>
          </a:p>
          <a:p>
            <a:pPr indent="-528307">
              <a:lnSpc>
                <a:spcPct val="100000"/>
              </a:lnSpc>
              <a:spcBef>
                <a:spcPts val="0"/>
              </a:spcBef>
              <a:buSzPts val="1600"/>
            </a:pPr>
            <a:r>
              <a:rPr lang="en-US" sz="2560" dirty="0"/>
              <a:t>Acting according to gut feeling" (English: "gut feeling").</a:t>
            </a:r>
            <a:endParaRPr sz="2560" dirty="0"/>
          </a:p>
        </p:txBody>
      </p:sp>
      <p:pic>
        <p:nvPicPr>
          <p:cNvPr id="245" name="Google Shape;245;p42"/>
          <p:cNvPicPr preferRelativeResize="0"/>
          <p:nvPr/>
        </p:nvPicPr>
        <p:blipFill>
          <a:blip r:embed="rId3">
            <a:alphaModFix/>
          </a:blip>
          <a:stretch>
            <a:fillRect/>
          </a:stretch>
        </p:blipFill>
        <p:spPr>
          <a:xfrm>
            <a:off x="3165119" y="5055320"/>
            <a:ext cx="4612440" cy="2885720"/>
          </a:xfrm>
          <a:prstGeom prst="rect">
            <a:avLst/>
          </a:prstGeom>
          <a:noFill/>
          <a:ln>
            <a:noFill/>
          </a:ln>
        </p:spPr>
      </p:pic>
      <p:pic>
        <p:nvPicPr>
          <p:cNvPr id="246" name="Google Shape;246;p42"/>
          <p:cNvPicPr preferRelativeResize="0"/>
          <p:nvPr/>
        </p:nvPicPr>
        <p:blipFill>
          <a:blip r:embed="rId4">
            <a:alphaModFix/>
          </a:blip>
          <a:stretch>
            <a:fillRect/>
          </a:stretch>
        </p:blipFill>
        <p:spPr>
          <a:xfrm>
            <a:off x="8335598" y="4938761"/>
            <a:ext cx="5791200" cy="3002280"/>
          </a:xfrm>
          <a:prstGeom prst="rect">
            <a:avLst/>
          </a:prstGeom>
          <a:noFill/>
          <a:ln>
            <a:noFill/>
          </a:ln>
        </p:spPr>
      </p:pic>
      <p:sp>
        <p:nvSpPr>
          <p:cNvPr id="247" name="Google Shape;247;p42"/>
          <p:cNvSpPr txBox="1"/>
          <p:nvPr/>
        </p:nvSpPr>
        <p:spPr>
          <a:xfrm>
            <a:off x="422720" y="7693040"/>
            <a:ext cx="2343840" cy="33120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Bechara (1994)</a:t>
            </a:r>
            <a:endParaRPr sz="288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3DC96B12-15B4-3767-3B90-00EDFA5493E4}"/>
              </a:ext>
            </a:extLst>
          </p:cNvPr>
          <p:cNvSpPr>
            <a:spLocks noGrp="1"/>
          </p:cNvSpPr>
          <p:nvPr>
            <p:ph type="pic" sz="quarter" idx="10"/>
          </p:nvPr>
        </p:nvSpPr>
        <p:spPr>
          <a:xfrm>
            <a:off x="0" y="0"/>
            <a:ext cx="14630400" cy="8229600"/>
          </a:xfrm>
        </p:spPr>
        <p:txBody>
          <a:bodyPr/>
          <a:lstStyle/>
          <a:p>
            <a:endParaRPr lang="en-GB"/>
          </a:p>
        </p:txBody>
      </p:sp>
      <p:sp>
        <p:nvSpPr>
          <p:cNvPr id="9" name="Text Placeholder 2">
            <a:extLst>
              <a:ext uri="{FF2B5EF4-FFF2-40B4-BE49-F238E27FC236}">
                <a16:creationId xmlns:a16="http://schemas.microsoft.com/office/drawing/2014/main" id="{B4CDD7EA-B1C8-3B66-F961-766472836334}"/>
              </a:ext>
            </a:extLst>
          </p:cNvPr>
          <p:cNvSpPr>
            <a:spLocks noGrp="1"/>
          </p:cNvSpPr>
          <p:nvPr>
            <p:ph type="body" sz="quarter" idx="12"/>
          </p:nvPr>
        </p:nvSpPr>
        <p:spPr>
          <a:xfrm>
            <a:off x="4214812" y="7106569"/>
            <a:ext cx="6200776" cy="622554"/>
          </a:xfrm>
        </p:spPr>
        <p:txBody>
          <a:bodyPr/>
          <a:lstStyle/>
          <a:p>
            <a:endParaRPr lang="en-US"/>
          </a:p>
        </p:txBody>
      </p:sp>
      <p:sp>
        <p:nvSpPr>
          <p:cNvPr id="2" name="Tittel 1"/>
          <p:cNvSpPr>
            <a:spLocks noGrp="1"/>
          </p:cNvSpPr>
          <p:nvPr>
            <p:ph type="title"/>
          </p:nvPr>
        </p:nvSpPr>
        <p:spPr>
          <a:xfrm>
            <a:off x="421004" y="2934760"/>
            <a:ext cx="13788390" cy="988696"/>
          </a:xfrm>
        </p:spPr>
        <p:txBody>
          <a:bodyPr anchor="ctr">
            <a:normAutofit/>
          </a:bodyPr>
          <a:lstStyle/>
          <a:p>
            <a:pPr>
              <a:lnSpc>
                <a:spcPct val="140000"/>
              </a:lnSpc>
            </a:pPr>
            <a:r>
              <a:rPr lang="en-US" sz="3720"/>
              <a:t>A tiny selection as principles and applications...</a:t>
            </a:r>
            <a:endParaRPr lang="nb-NO" sz="3720"/>
          </a:p>
        </p:txBody>
      </p:sp>
    </p:spTree>
    <p:extLst>
      <p:ext uri="{BB962C8B-B14F-4D97-AF65-F5344CB8AC3E}">
        <p14:creationId xmlns:p14="http://schemas.microsoft.com/office/powerpoint/2010/main" val="324535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275440" y="336240"/>
            <a:ext cx="4954080" cy="817440"/>
          </a:xfrm>
          <a:prstGeom prst="rect">
            <a:avLst/>
          </a:prstGeom>
        </p:spPr>
        <p:txBody>
          <a:bodyPr spcFirstLastPara="1" vert="horz" wrap="square" lIns="109720" tIns="54840" rIns="109720" bIns="54840" rtlCol="0" anchor="ctr" anchorCtr="0">
            <a:noAutofit/>
          </a:bodyPr>
          <a:lstStyle/>
          <a:p>
            <a:r>
              <a:rPr lang="en-GB"/>
              <a:t>Confirmshaming</a:t>
            </a:r>
            <a:endParaRPr/>
          </a:p>
        </p:txBody>
      </p:sp>
      <p:pic>
        <p:nvPicPr>
          <p:cNvPr id="253" name="Google Shape;253;p43"/>
          <p:cNvPicPr preferRelativeResize="0"/>
          <p:nvPr/>
        </p:nvPicPr>
        <p:blipFill rotWithShape="1">
          <a:blip r:embed="rId3">
            <a:alphaModFix/>
          </a:blip>
          <a:srcRect/>
          <a:stretch/>
        </p:blipFill>
        <p:spPr>
          <a:xfrm>
            <a:off x="387842" y="3253664"/>
            <a:ext cx="4729278" cy="4029880"/>
          </a:xfrm>
          <a:prstGeom prst="rect">
            <a:avLst/>
          </a:prstGeom>
          <a:noFill/>
          <a:ln>
            <a:noFill/>
          </a:ln>
        </p:spPr>
      </p:pic>
      <p:pic>
        <p:nvPicPr>
          <p:cNvPr id="254" name="Google Shape;254;p43"/>
          <p:cNvPicPr preferRelativeResize="0"/>
          <p:nvPr/>
        </p:nvPicPr>
        <p:blipFill rotWithShape="1">
          <a:blip r:embed="rId4">
            <a:alphaModFix/>
          </a:blip>
          <a:srcRect/>
          <a:stretch/>
        </p:blipFill>
        <p:spPr>
          <a:xfrm>
            <a:off x="7954087" y="336240"/>
            <a:ext cx="5143499" cy="2286000"/>
          </a:xfrm>
          <a:prstGeom prst="rect">
            <a:avLst/>
          </a:prstGeom>
          <a:noFill/>
          <a:ln>
            <a:noFill/>
          </a:ln>
        </p:spPr>
      </p:pic>
      <p:pic>
        <p:nvPicPr>
          <p:cNvPr id="255" name="Google Shape;255;p43"/>
          <p:cNvPicPr preferRelativeResize="0"/>
          <p:nvPr/>
        </p:nvPicPr>
        <p:blipFill>
          <a:blip r:embed="rId5">
            <a:alphaModFix/>
          </a:blip>
          <a:stretch>
            <a:fillRect/>
          </a:stretch>
        </p:blipFill>
        <p:spPr>
          <a:xfrm>
            <a:off x="5229520" y="2942706"/>
            <a:ext cx="5660153" cy="4992094"/>
          </a:xfrm>
          <a:prstGeom prst="rect">
            <a:avLst/>
          </a:prstGeom>
          <a:noFill/>
          <a:ln>
            <a:noFill/>
          </a:ln>
        </p:spPr>
      </p:pic>
      <p:sp>
        <p:nvSpPr>
          <p:cNvPr id="256" name="Google Shape;256;p43"/>
          <p:cNvSpPr txBox="1"/>
          <p:nvPr/>
        </p:nvSpPr>
        <p:spPr>
          <a:xfrm>
            <a:off x="11092202" y="6316080"/>
            <a:ext cx="3286560" cy="81744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Social Pain and the Brain</a:t>
            </a:r>
            <a:endParaRPr sz="2880">
              <a:latin typeface="Calibri"/>
              <a:ea typeface="Calibri"/>
              <a:cs typeface="Calibri"/>
              <a:sym typeface="Calibri"/>
            </a:endParaRPr>
          </a:p>
          <a:p>
            <a:r>
              <a:rPr lang="en-GB" sz="2880">
                <a:latin typeface="Calibri"/>
                <a:ea typeface="Calibri"/>
                <a:cs typeface="Calibri"/>
                <a:sym typeface="Calibri"/>
              </a:rPr>
              <a:t>DeWall et al. (2014)</a:t>
            </a:r>
            <a:endParaRPr sz="2880">
              <a:latin typeface="Calibri"/>
              <a:ea typeface="Calibri"/>
              <a:cs typeface="Calibri"/>
              <a:sym typeface="Calibri"/>
            </a:endParaRPr>
          </a:p>
        </p:txBody>
      </p:sp>
      <p:sp>
        <p:nvSpPr>
          <p:cNvPr id="2" name="Rektangel 1"/>
          <p:cNvSpPr/>
          <p:nvPr/>
        </p:nvSpPr>
        <p:spPr>
          <a:xfrm>
            <a:off x="275440" y="1093627"/>
            <a:ext cx="7315200" cy="1569660"/>
          </a:xfrm>
          <a:prstGeom prst="rect">
            <a:avLst/>
          </a:prstGeom>
        </p:spPr>
        <p:txBody>
          <a:bodyPr>
            <a:spAutoFit/>
          </a:bodyPr>
          <a:lstStyle/>
          <a:p>
            <a:r>
              <a:rPr lang="en-US" sz="1920" dirty="0"/>
              <a:t>“</a:t>
            </a:r>
            <a:r>
              <a:rPr lang="en-US" sz="1920" dirty="0" err="1"/>
              <a:t>Confirmshaming</a:t>
            </a:r>
            <a:r>
              <a:rPr lang="en-US" sz="1920" dirty="0"/>
              <a:t> is the act of </a:t>
            </a:r>
            <a:r>
              <a:rPr lang="en-US" sz="1920" dirty="0" err="1"/>
              <a:t>guilting</a:t>
            </a:r>
            <a:r>
              <a:rPr lang="en-US" sz="1920" dirty="0"/>
              <a:t> the user into opting in to something. The option to decline is worded in such a way as to shame the user into compliance. The most common use is to get a user to sign up for a mailing list, and it is often found in exit intent modals and other popups.” (darkpatterns.org)</a:t>
            </a:r>
            <a:endParaRPr lang="nb-NO" sz="192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B01578-0FDF-BBEC-694A-C15B82DE1EA9}"/>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3418736" y="459379"/>
            <a:ext cx="7792928" cy="7267487"/>
          </a:xfrm>
          <a:prstGeom prst="rect">
            <a:avLst/>
          </a:prstGeom>
        </p:spPr>
      </p:pic>
      <p:pic>
        <p:nvPicPr>
          <p:cNvPr id="12" name="Picture 11">
            <a:extLst>
              <a:ext uri="{FF2B5EF4-FFF2-40B4-BE49-F238E27FC236}">
                <a16:creationId xmlns:a16="http://schemas.microsoft.com/office/drawing/2014/main" id="{66156D89-9E41-1CBB-4E07-C1E5D72B0A20}"/>
              </a:ext>
            </a:extLst>
          </p:cNvPr>
          <p:cNvPicPr>
            <a:picLocks noChangeAspect="1"/>
          </p:cNvPicPr>
          <p:nvPr/>
        </p:nvPicPr>
        <p:blipFill>
          <a:blip r:embed="rId4">
            <a:alphaModFix amt="50000"/>
          </a:blip>
          <a:stretch>
            <a:fillRect/>
          </a:stretch>
        </p:blipFill>
        <p:spPr>
          <a:xfrm>
            <a:off x="115673" y="918210"/>
            <a:ext cx="14406492" cy="6890444"/>
          </a:xfrm>
          <a:prstGeom prst="rect">
            <a:avLst/>
          </a:prstGeom>
        </p:spPr>
      </p:pic>
      <p:sp>
        <p:nvSpPr>
          <p:cNvPr id="10" name="Title 9">
            <a:extLst>
              <a:ext uri="{FF2B5EF4-FFF2-40B4-BE49-F238E27FC236}">
                <a16:creationId xmlns:a16="http://schemas.microsoft.com/office/drawing/2014/main" id="{439160B8-8297-55D3-1406-9F8DE50980CC}"/>
              </a:ext>
            </a:extLst>
          </p:cNvPr>
          <p:cNvSpPr>
            <a:spLocks noGrp="1"/>
          </p:cNvSpPr>
          <p:nvPr>
            <p:ph type="ctrTitle"/>
          </p:nvPr>
        </p:nvSpPr>
        <p:spPr>
          <a:xfrm>
            <a:off x="5673088" y="3760342"/>
            <a:ext cx="3284221" cy="1005121"/>
          </a:xfrm>
        </p:spPr>
        <p:txBody>
          <a:bodyPr/>
          <a:lstStyle/>
          <a:p>
            <a:r>
              <a:rPr lang="nb-NO" dirty="0"/>
              <a:t>OSINT</a:t>
            </a:r>
            <a:endParaRPr lang="en-GB" dirty="0"/>
          </a:p>
        </p:txBody>
      </p:sp>
      <p:sp>
        <p:nvSpPr>
          <p:cNvPr id="7" name="Date Placeholder 6">
            <a:extLst>
              <a:ext uri="{FF2B5EF4-FFF2-40B4-BE49-F238E27FC236}">
                <a16:creationId xmlns:a16="http://schemas.microsoft.com/office/drawing/2014/main" id="{38C283E8-6C96-727D-DC46-44BCEDF44E7B}"/>
              </a:ext>
            </a:extLst>
          </p:cNvPr>
          <p:cNvSpPr>
            <a:spLocks noGrp="1"/>
          </p:cNvSpPr>
          <p:nvPr>
            <p:ph type="dt" sz="half" idx="10"/>
          </p:nvPr>
        </p:nvSpPr>
        <p:spPr/>
        <p:txBody>
          <a:bodyPr/>
          <a:lstStyle/>
          <a:p>
            <a:pPr defTabSz="1097280">
              <a:defRPr/>
            </a:pPr>
            <a:fld id="{D6E9D413-FB9F-4AE0-9677-AAAB45A1390C}" type="datetime1">
              <a:rPr lang="en-US" sz="1200">
                <a:solidFill>
                  <a:prstClr val="white">
                    <a:lumMod val="65000"/>
                    <a:alpha val="80000"/>
                  </a:prstClr>
                </a:solidFill>
                <a:latin typeface="Gill Sans MT"/>
              </a:rPr>
              <a:pPr defTabSz="1097280">
                <a:defRPr/>
              </a:pPr>
              <a:t>2/4/2026</a:t>
            </a:fld>
            <a:endParaRPr lang="en-GB" sz="1200">
              <a:solidFill>
                <a:prstClr val="white">
                  <a:lumMod val="65000"/>
                  <a:alpha val="80000"/>
                </a:prstClr>
              </a:solidFill>
              <a:latin typeface="Gill Sans MT"/>
            </a:endParaRPr>
          </a:p>
        </p:txBody>
      </p:sp>
      <p:sp>
        <p:nvSpPr>
          <p:cNvPr id="8" name="Footer Placeholder 7">
            <a:extLst>
              <a:ext uri="{FF2B5EF4-FFF2-40B4-BE49-F238E27FC236}">
                <a16:creationId xmlns:a16="http://schemas.microsoft.com/office/drawing/2014/main" id="{1783C9F3-DA4F-7705-B4D5-6413171A405E}"/>
              </a:ext>
            </a:extLst>
          </p:cNvPr>
          <p:cNvSpPr>
            <a:spLocks noGrp="1"/>
          </p:cNvSpPr>
          <p:nvPr>
            <p:ph type="ftr" sz="quarter" idx="11"/>
          </p:nvPr>
        </p:nvSpPr>
        <p:spPr/>
        <p:txBody>
          <a:bodyPr/>
          <a:lstStyle/>
          <a:p>
            <a:pPr defTabSz="1097280">
              <a:defRPr/>
            </a:pPr>
            <a:r>
              <a:rPr lang="en-GB" sz="1200">
                <a:solidFill>
                  <a:prstClr val="white">
                    <a:lumMod val="65000"/>
                    <a:alpha val="80000"/>
                  </a:prstClr>
                </a:solidFill>
                <a:latin typeface="Gill Sans MT"/>
              </a:rPr>
              <a:t>Research Group on Human Aspects I Cybersecurity</a:t>
            </a:r>
          </a:p>
        </p:txBody>
      </p:sp>
      <p:sp>
        <p:nvSpPr>
          <p:cNvPr id="9" name="Slide Number Placeholder 8">
            <a:extLst>
              <a:ext uri="{FF2B5EF4-FFF2-40B4-BE49-F238E27FC236}">
                <a16:creationId xmlns:a16="http://schemas.microsoft.com/office/drawing/2014/main" id="{E17EE869-D8F9-60C1-A3A9-D0E508B5FE6E}"/>
              </a:ext>
            </a:extLst>
          </p:cNvPr>
          <p:cNvSpPr>
            <a:spLocks noGrp="1"/>
          </p:cNvSpPr>
          <p:nvPr>
            <p:ph type="sldNum" sz="quarter" idx="12"/>
          </p:nvPr>
        </p:nvSpPr>
        <p:spPr/>
        <p:txBody>
          <a:bodyPr/>
          <a:lstStyle/>
          <a:p>
            <a:pPr algn="r" defTabSz="1097280">
              <a:defRPr/>
            </a:pPr>
            <a:fld id="{DBA1B0FB-D917-4C8C-928F-313BD683BF39}" type="slidenum">
              <a:rPr lang="en-GB" sz="1200">
                <a:solidFill>
                  <a:prstClr val="white">
                    <a:lumMod val="65000"/>
                    <a:alpha val="80000"/>
                  </a:prstClr>
                </a:solidFill>
                <a:latin typeface="Gill Sans MT"/>
              </a:rPr>
              <a:pPr algn="r" defTabSz="1097280">
                <a:defRPr/>
              </a:pPr>
              <a:t>7</a:t>
            </a:fld>
            <a:endParaRPr lang="en-GB" sz="1200">
              <a:solidFill>
                <a:prstClr val="white">
                  <a:lumMod val="65000"/>
                  <a:alpha val="80000"/>
                </a:prstClr>
              </a:solidFill>
              <a:latin typeface="Gill Sans MT"/>
            </a:endParaRPr>
          </a:p>
        </p:txBody>
      </p:sp>
    </p:spTree>
    <p:extLst>
      <p:ext uri="{BB962C8B-B14F-4D97-AF65-F5344CB8AC3E}">
        <p14:creationId xmlns:p14="http://schemas.microsoft.com/office/powerpoint/2010/main" val="2044385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a:t>Biases</a:t>
            </a:r>
            <a:endParaRPr/>
          </a:p>
        </p:txBody>
      </p:sp>
      <p:sp>
        <p:nvSpPr>
          <p:cNvPr id="288" name="Google Shape;288;p48"/>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r>
              <a:rPr lang="en-GB" dirty="0"/>
              <a:t>Anchoring-Effect</a:t>
            </a:r>
            <a:endParaRPr dirty="0"/>
          </a:p>
          <a:p>
            <a:pPr marL="0" indent="0">
              <a:buNone/>
            </a:pPr>
            <a:r>
              <a:rPr lang="en-GB" dirty="0"/>
              <a:t>Def. “Judgment depends too heavily on an initial piece of information offered to make subsequent judgments. All other judgements are made from this point.”</a:t>
            </a:r>
            <a:endParaRPr dirty="0"/>
          </a:p>
          <a:p>
            <a:pPr marL="0" indent="0">
              <a:buNone/>
            </a:pPr>
            <a:r>
              <a:rPr lang="de-DE" dirty="0" err="1"/>
              <a:t>Explaining</a:t>
            </a:r>
            <a:r>
              <a:rPr lang="de-DE" dirty="0"/>
              <a:t> </a:t>
            </a:r>
            <a:r>
              <a:rPr lang="de-DE" dirty="0" err="1"/>
              <a:t>video</a:t>
            </a:r>
            <a:r>
              <a:rPr lang="de-DE" dirty="0"/>
              <a:t>:</a:t>
            </a:r>
          </a:p>
          <a:p>
            <a:pPr marL="0" indent="0">
              <a:buNone/>
            </a:pPr>
            <a:r>
              <a:rPr lang="nb-NO" dirty="0">
                <a:hlinkClick r:id="rId4"/>
              </a:rPr>
              <a:t>https://www.youtube.com/watch?v=NFiDdbquWJY</a:t>
            </a:r>
            <a:endParaRPr lang="nb-NO" dirty="0"/>
          </a:p>
        </p:txBody>
      </p:sp>
      <p:sp>
        <p:nvSpPr>
          <p:cNvPr id="2" name="TekstSylinder 1"/>
          <p:cNvSpPr txBox="1"/>
          <p:nvPr/>
        </p:nvSpPr>
        <p:spPr>
          <a:xfrm>
            <a:off x="1005840" y="7000918"/>
            <a:ext cx="8361520" cy="535531"/>
          </a:xfrm>
          <a:prstGeom prst="rect">
            <a:avLst/>
          </a:prstGeom>
          <a:noFill/>
        </p:spPr>
        <p:txBody>
          <a:bodyPr wrap="none" rtlCol="0">
            <a:spAutoFit/>
          </a:bodyPr>
          <a:lstStyle/>
          <a:p>
            <a:r>
              <a:rPr lang="nb-NO" sz="2880" dirty="0">
                <a:hlinkClick r:id="rId5"/>
              </a:rPr>
              <a:t>https://en.wikipedia.org/wiki/List_of_cognitive_biases</a:t>
            </a:r>
            <a:endParaRPr lang="nb-NO" sz="2880" dirty="0"/>
          </a:p>
        </p:txBody>
      </p:sp>
      <p:pic>
        <p:nvPicPr>
          <p:cNvPr id="3" name="Online Media 2" title="CRITICAL THINKING - Cognitive Biases: Anchoring [HD]">
            <a:hlinkClick r:id="" action="ppaction://media"/>
            <a:extLst>
              <a:ext uri="{FF2B5EF4-FFF2-40B4-BE49-F238E27FC236}">
                <a16:creationId xmlns:a16="http://schemas.microsoft.com/office/drawing/2014/main" id="{5183B4BB-763B-EF16-4886-B9F17EF5F856}"/>
              </a:ext>
            </a:extLst>
          </p:cNvPr>
          <p:cNvPicPr>
            <a:picLocks noRot="1" noChangeAspect="1"/>
          </p:cNvPicPr>
          <p:nvPr>
            <a:videoFile r:link="rId1"/>
          </p:nvPr>
        </p:nvPicPr>
        <p:blipFill>
          <a:blip r:embed="rId6"/>
          <a:stretch>
            <a:fillRect/>
          </a:stretch>
        </p:blipFill>
        <p:spPr>
          <a:xfrm>
            <a:off x="1304665" y="1437681"/>
            <a:ext cx="12021070" cy="6791920"/>
          </a:xfrm>
          <a:prstGeom prst="rect">
            <a:avLst/>
          </a:prstGeom>
        </p:spPr>
      </p:pic>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251627EA-574C-96EB-0DDB-4346BE3C63D2}"/>
                  </a:ext>
                </a:extLst>
              </p14:cNvPr>
              <p14:cNvContentPartPr/>
              <p14:nvPr/>
            </p14:nvContentPartPr>
            <p14:xfrm>
              <a:off x="3886272" y="4374000"/>
              <a:ext cx="432" cy="432"/>
            </p14:xfrm>
          </p:contentPart>
        </mc:Choice>
        <mc:Fallback>
          <p:pic>
            <p:nvPicPr>
              <p:cNvPr id="4" name="Ink 3">
                <a:extLst>
                  <a:ext uri="{FF2B5EF4-FFF2-40B4-BE49-F238E27FC236}">
                    <a16:creationId xmlns:a16="http://schemas.microsoft.com/office/drawing/2014/main" id="{251627EA-574C-96EB-0DDB-4346BE3C63D2}"/>
                  </a:ext>
                </a:extLst>
              </p:cNvPr>
              <p:cNvPicPr/>
              <p:nvPr/>
            </p:nvPicPr>
            <p:blipFill>
              <a:blip r:embed="rId8"/>
              <a:stretch>
                <a:fillRect/>
              </a:stretch>
            </p:blipFill>
            <p:spPr>
              <a:xfrm>
                <a:off x="3875040" y="4362768"/>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92778" y="1996779"/>
            <a:ext cx="13083758" cy="3194721"/>
          </a:xfrm>
          <a:prstGeom prst="rect">
            <a:avLst/>
          </a:prstGeom>
          <a:noFill/>
        </p:spPr>
        <p:txBody>
          <a:bodyPr wrap="square" rtlCol="0">
            <a:spAutoFit/>
          </a:bodyPr>
          <a:lstStyle/>
          <a:p>
            <a:r>
              <a:rPr lang="en-US" sz="1680" dirty="0"/>
              <a:t>Imagine that the U.S. is preparing for the outbreak of an unusual Asian disease, which is expected to kill 600 people.  Two alternative programs to combat the disease have been proposed.  Assume that the exact scientific estimates of the consequences of the programs are as follows:</a:t>
            </a:r>
            <a:endParaRPr lang="nb-NO" sz="1680" dirty="0"/>
          </a:p>
          <a:p>
            <a:pPr lvl="0"/>
            <a:endParaRPr lang="en-US" sz="1680" dirty="0"/>
          </a:p>
          <a:p>
            <a:pPr lvl="0"/>
            <a:r>
              <a:rPr lang="en-US" sz="1680" b="1" dirty="0"/>
              <a:t>Decide between the options </a:t>
            </a:r>
            <a:r>
              <a:rPr lang="en-US" sz="1680" b="1" dirty="0">
                <a:solidFill>
                  <a:srgbClr val="FF0000"/>
                </a:solidFill>
              </a:rPr>
              <a:t>A</a:t>
            </a:r>
            <a:r>
              <a:rPr lang="en-US" sz="1680" b="1" dirty="0"/>
              <a:t> and </a:t>
            </a:r>
            <a:r>
              <a:rPr lang="en-US" sz="1680" b="1" dirty="0">
                <a:solidFill>
                  <a:srgbClr val="FF0000"/>
                </a:solidFill>
              </a:rPr>
              <a:t>B</a:t>
            </a:r>
            <a:r>
              <a:rPr lang="en-US" sz="1680" b="1" dirty="0"/>
              <a:t>:</a:t>
            </a:r>
          </a:p>
          <a:p>
            <a:pPr lvl="0"/>
            <a:r>
              <a:rPr lang="en-US" sz="1680" dirty="0">
                <a:solidFill>
                  <a:srgbClr val="FF0000"/>
                </a:solidFill>
              </a:rPr>
              <a:t>A:</a:t>
            </a:r>
            <a:r>
              <a:rPr lang="en-US" sz="1680" dirty="0"/>
              <a:t> If Program A is adopted, 200 people will be saved.</a:t>
            </a:r>
            <a:endParaRPr lang="nb-NO" sz="1680" dirty="0"/>
          </a:p>
          <a:p>
            <a:pPr lvl="0"/>
            <a:r>
              <a:rPr lang="en-US" sz="1680" dirty="0">
                <a:solidFill>
                  <a:srgbClr val="FF0000"/>
                </a:solidFill>
              </a:rPr>
              <a:t>B:</a:t>
            </a:r>
            <a:r>
              <a:rPr lang="en-US" sz="1680" dirty="0"/>
              <a:t> If Program B is adopted, there is a one-third probabil­ity that 600 people will be saved and a two-thirds probability that no people will be saved. </a:t>
            </a:r>
          </a:p>
          <a:p>
            <a:pPr lvl="0"/>
            <a:endParaRPr lang="en-US" sz="1680" dirty="0"/>
          </a:p>
          <a:p>
            <a:pPr lvl="0"/>
            <a:r>
              <a:rPr lang="en-US" sz="1680" b="1" dirty="0"/>
              <a:t>And now decide between the options </a:t>
            </a:r>
            <a:r>
              <a:rPr lang="en-US" sz="1680" b="1" dirty="0">
                <a:solidFill>
                  <a:srgbClr val="FF0000"/>
                </a:solidFill>
              </a:rPr>
              <a:t>C</a:t>
            </a:r>
            <a:r>
              <a:rPr lang="en-US" sz="1680" b="1" dirty="0"/>
              <a:t> and </a:t>
            </a:r>
            <a:r>
              <a:rPr lang="en-US" sz="1680" b="1" dirty="0">
                <a:solidFill>
                  <a:srgbClr val="FF0000"/>
                </a:solidFill>
              </a:rPr>
              <a:t>D</a:t>
            </a:r>
            <a:r>
              <a:rPr lang="en-US" sz="1680" b="1" dirty="0"/>
              <a:t>:</a:t>
            </a:r>
          </a:p>
          <a:p>
            <a:pPr lvl="0"/>
            <a:r>
              <a:rPr lang="en-US" sz="1680" dirty="0">
                <a:solidFill>
                  <a:srgbClr val="FF0000"/>
                </a:solidFill>
              </a:rPr>
              <a:t>C:</a:t>
            </a:r>
            <a:r>
              <a:rPr lang="en-US" sz="1680" dirty="0"/>
              <a:t> If Program C is adopted, 400 people will die. </a:t>
            </a:r>
            <a:endParaRPr lang="nb-NO" sz="1680" dirty="0"/>
          </a:p>
          <a:p>
            <a:pPr lvl="0"/>
            <a:r>
              <a:rPr lang="en-US" sz="1680" dirty="0">
                <a:solidFill>
                  <a:srgbClr val="FF0000"/>
                </a:solidFill>
              </a:rPr>
              <a:t>D: </a:t>
            </a:r>
            <a:r>
              <a:rPr lang="en-US" sz="1680" dirty="0"/>
              <a:t>If Program D is adopted, there is a one-third probabil­ity that nobody will die and a two-thirds probability that 600 people will die.</a:t>
            </a:r>
          </a:p>
          <a:p>
            <a:pPr lvl="0"/>
            <a:endParaRPr lang="en-US" sz="1680" dirty="0"/>
          </a:p>
          <a:p>
            <a:pPr lvl="0"/>
            <a:endParaRPr lang="nb-NO" sz="1680" dirty="0"/>
          </a:p>
        </p:txBody>
      </p:sp>
      <p:sp>
        <p:nvSpPr>
          <p:cNvPr id="5" name="TekstSylinder 4"/>
          <p:cNvSpPr txBox="1"/>
          <p:nvPr/>
        </p:nvSpPr>
        <p:spPr>
          <a:xfrm>
            <a:off x="992778" y="799055"/>
            <a:ext cx="12224512" cy="978729"/>
          </a:xfrm>
          <a:prstGeom prst="rect">
            <a:avLst/>
          </a:prstGeom>
          <a:noFill/>
        </p:spPr>
        <p:txBody>
          <a:bodyPr wrap="square" rtlCol="0">
            <a:spAutoFit/>
          </a:bodyPr>
          <a:lstStyle/>
          <a:p>
            <a:r>
              <a:rPr lang="en-US" sz="2880" b="1" dirty="0"/>
              <a:t>The classic epidemic scenario: "The Asian Disease Problem". </a:t>
            </a:r>
          </a:p>
          <a:p>
            <a:r>
              <a:rPr lang="en-US" sz="2880" b="1" dirty="0"/>
              <a:t>- Read through quickly and make a decision!</a:t>
            </a:r>
            <a:endParaRPr lang="nb-NO" sz="2880" b="1" dirty="0"/>
          </a:p>
        </p:txBody>
      </p:sp>
      <p:sp>
        <p:nvSpPr>
          <p:cNvPr id="6" name="TekstSylinder 5"/>
          <p:cNvSpPr txBox="1"/>
          <p:nvPr/>
        </p:nvSpPr>
        <p:spPr>
          <a:xfrm>
            <a:off x="8149675" y="7271853"/>
            <a:ext cx="4372736" cy="535531"/>
          </a:xfrm>
          <a:prstGeom prst="rect">
            <a:avLst/>
          </a:prstGeom>
          <a:noFill/>
        </p:spPr>
        <p:txBody>
          <a:bodyPr wrap="none" rtlCol="0">
            <a:spAutoFit/>
          </a:bodyPr>
          <a:lstStyle/>
          <a:p>
            <a:r>
              <a:rPr lang="de-DE" sz="2880" dirty="0" err="1"/>
              <a:t>Tversky</a:t>
            </a:r>
            <a:r>
              <a:rPr lang="de-DE" sz="2880" dirty="0"/>
              <a:t> &amp; </a:t>
            </a:r>
            <a:r>
              <a:rPr lang="de-DE" sz="2880" dirty="0" err="1"/>
              <a:t>Kahneman</a:t>
            </a:r>
            <a:r>
              <a:rPr lang="de-DE" sz="2880" dirty="0"/>
              <a:t> (1981)</a:t>
            </a:r>
            <a:endParaRPr lang="nb-NO" sz="2880" dirty="0"/>
          </a:p>
        </p:txBody>
      </p:sp>
    </p:spTree>
    <p:extLst>
      <p:ext uri="{BB962C8B-B14F-4D97-AF65-F5344CB8AC3E}">
        <p14:creationId xmlns:p14="http://schemas.microsoft.com/office/powerpoint/2010/main" val="98294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16678" y="662687"/>
            <a:ext cx="12618720" cy="6479117"/>
          </a:xfrm>
        </p:spPr>
        <p:txBody>
          <a:bodyPr/>
          <a:lstStyle/>
          <a:p>
            <a:pPr marL="223514" indent="0">
              <a:buNone/>
            </a:pPr>
            <a:r>
              <a:rPr lang="en-US" dirty="0"/>
              <a:t>The statistically usual distribution in the normal population is as follows:</a:t>
            </a:r>
          </a:p>
          <a:p>
            <a:pPr marL="223514" indent="0">
              <a:buNone/>
            </a:pPr>
            <a:r>
              <a:rPr lang="en-US" sz="3840" dirty="0"/>
              <a:t>A: 72%, B: 28%, C: 22%, D: 78%</a:t>
            </a:r>
          </a:p>
          <a:p>
            <a:pPr marL="223514" indent="0">
              <a:buNone/>
            </a:pPr>
            <a:endParaRPr lang="en-US" sz="3840" dirty="0"/>
          </a:p>
          <a:p>
            <a:pPr marL="223514" indent="0">
              <a:buNone/>
            </a:pPr>
            <a:r>
              <a:rPr lang="en-US" sz="3840" i="1" dirty="0"/>
              <a:t>“The change in the decision frame between the two groups of participants produced a preference reversal: when the programs were presented in terms of lives saved, the participants preferred the secure program, A (= C). When the programs were presented in terms of expected deaths, participants chose the gamble D (= B).”</a:t>
            </a:r>
            <a:endParaRPr lang="nb-NO" sz="3840" i="1" dirty="0"/>
          </a:p>
          <a:p>
            <a:pPr marL="223514" indent="0">
              <a:buNone/>
            </a:pPr>
            <a:endParaRPr lang="nb-NO" dirty="0"/>
          </a:p>
        </p:txBody>
      </p:sp>
      <p:sp>
        <p:nvSpPr>
          <p:cNvPr id="4" name="TekstSylinder 3"/>
          <p:cNvSpPr txBox="1"/>
          <p:nvPr/>
        </p:nvSpPr>
        <p:spPr>
          <a:xfrm>
            <a:off x="10961952" y="1436599"/>
            <a:ext cx="3206839" cy="7571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b-NO" sz="4320" dirty="0">
                <a:ln w="0"/>
                <a:solidFill>
                  <a:schemeClr val="tx1"/>
                </a:solidFill>
                <a:effectLst>
                  <a:outerShdw blurRad="38100" dist="19050" dir="2700000" algn="tl" rotWithShape="0">
                    <a:schemeClr val="dk1">
                      <a:alpha val="40000"/>
                    </a:schemeClr>
                  </a:outerShdw>
                </a:effectLst>
              </a:rPr>
              <a:t>Loss Aversion</a:t>
            </a:r>
          </a:p>
        </p:txBody>
      </p:sp>
    </p:spTree>
    <p:extLst>
      <p:ext uri="{BB962C8B-B14F-4D97-AF65-F5344CB8AC3E}">
        <p14:creationId xmlns:p14="http://schemas.microsoft.com/office/powerpoint/2010/main" val="17074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p:txBody>
          <a:bodyPr/>
          <a:lstStyle/>
          <a:p>
            <a:r>
              <a:rPr lang="nb-NO" dirty="0"/>
              <a:t>Framing Effekt</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type="body" idx="1"/>
          </p:nvPr>
        </p:nvSpPr>
        <p:spPr/>
        <p:txBody>
          <a:bodyPr/>
          <a:lstStyle/>
          <a:p>
            <a:pPr marL="223514" indent="0">
              <a:buNone/>
            </a:pPr>
            <a:r>
              <a:rPr lang="en-US" dirty="0"/>
              <a:t>Influencing a decision by the way a piece of information is presented with no change in content.</a:t>
            </a:r>
          </a:p>
          <a:p>
            <a:pPr marL="223514" indent="0">
              <a:buNone/>
            </a:pPr>
            <a:endParaRPr lang="en-US" dirty="0"/>
          </a:p>
          <a:p>
            <a:pPr marL="223514" indent="0">
              <a:buNone/>
            </a:pPr>
            <a:r>
              <a:rPr lang="en-US" dirty="0"/>
              <a:t>Induces System 1 thinking, towards more peripheral evaluations (ELM).</a:t>
            </a:r>
            <a:endParaRPr lang="nb-NO" dirty="0"/>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a:blip r:embed="rId3"/>
          <a:stretch>
            <a:fillRect/>
          </a:stretch>
        </p:blipFill>
        <p:spPr>
          <a:xfrm>
            <a:off x="7406640" y="2036095"/>
            <a:ext cx="5880152" cy="5880152"/>
          </a:xfrm>
          <a:prstGeom prst="rect">
            <a:avLst/>
          </a:prstGeom>
        </p:spPr>
      </p:pic>
    </p:spTree>
    <p:extLst>
      <p:ext uri="{BB962C8B-B14F-4D97-AF65-F5344CB8AC3E}">
        <p14:creationId xmlns:p14="http://schemas.microsoft.com/office/powerpoint/2010/main" val="32882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21054" y="358212"/>
            <a:ext cx="10241280" cy="1808480"/>
          </a:xfrm>
          <a:prstGeom prst="rect">
            <a:avLst/>
          </a:prstGeom>
          <a:effectLst/>
        </p:spPr>
        <p:txBody>
          <a:bodyPr vert="horz" lIns="109728" tIns="54864" rIns="109728" bIns="54864"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320" err="1"/>
              <a:t>Prospect</a:t>
            </a:r>
            <a:r>
              <a:rPr lang="nb-NO" sz="4320"/>
              <a:t> theory</a:t>
            </a:r>
          </a:p>
        </p:txBody>
      </p:sp>
      <p:pic>
        <p:nvPicPr>
          <p:cNvPr id="7" name="Bilde 6"/>
          <p:cNvPicPr>
            <a:picLocks noChangeAspect="1"/>
          </p:cNvPicPr>
          <p:nvPr/>
        </p:nvPicPr>
        <p:blipFill>
          <a:blip r:embed="rId3"/>
          <a:stretch>
            <a:fillRect/>
          </a:stretch>
        </p:blipFill>
        <p:spPr>
          <a:xfrm>
            <a:off x="589768" y="1747833"/>
            <a:ext cx="6922736" cy="4364678"/>
          </a:xfrm>
          <a:prstGeom prst="rect">
            <a:avLst/>
          </a:prstGeom>
        </p:spPr>
      </p:pic>
      <p:sp>
        <p:nvSpPr>
          <p:cNvPr id="8" name="TekstSylinder 7"/>
          <p:cNvSpPr txBox="1"/>
          <p:nvPr/>
        </p:nvSpPr>
        <p:spPr>
          <a:xfrm>
            <a:off x="992506" y="7143793"/>
            <a:ext cx="3492563" cy="387798"/>
          </a:xfrm>
          <a:prstGeom prst="rect">
            <a:avLst/>
          </a:prstGeom>
          <a:noFill/>
        </p:spPr>
        <p:txBody>
          <a:bodyPr wrap="square" rtlCol="0">
            <a:spAutoFit/>
          </a:bodyPr>
          <a:lstStyle/>
          <a:p>
            <a:r>
              <a:rPr lang="nb-NO" sz="1680" i="1" err="1"/>
              <a:t>Kahneman</a:t>
            </a:r>
            <a:r>
              <a:rPr lang="nb-NO" sz="1680" i="1"/>
              <a:t> &amp; </a:t>
            </a:r>
            <a:r>
              <a:rPr lang="nb-NO" sz="1920" i="1" err="1"/>
              <a:t>Tversky</a:t>
            </a:r>
            <a:r>
              <a:rPr lang="nb-NO" sz="1680" i="1"/>
              <a:t>, 1979</a:t>
            </a:r>
          </a:p>
        </p:txBody>
      </p:sp>
      <p:sp>
        <p:nvSpPr>
          <p:cNvPr id="2" name="Rektangel 1"/>
          <p:cNvSpPr/>
          <p:nvPr/>
        </p:nvSpPr>
        <p:spPr>
          <a:xfrm>
            <a:off x="7743790" y="1171619"/>
            <a:ext cx="6096097" cy="1311128"/>
          </a:xfrm>
          <a:prstGeom prst="rect">
            <a:avLst/>
          </a:prstGeom>
        </p:spPr>
        <p:txBody>
          <a:bodyPr wrap="square">
            <a:spAutoFit/>
          </a:bodyPr>
          <a:lstStyle/>
          <a:p>
            <a:r>
              <a:rPr lang="en-US" sz="2640" dirty="0">
                <a:latin typeface="Arial" panose="020B0604020202020204" pitchFamily="34" charset="0"/>
              </a:rPr>
              <a:t>Choose between</a:t>
            </a:r>
          </a:p>
          <a:p>
            <a:r>
              <a:rPr lang="en-US" sz="2640" dirty="0">
                <a:latin typeface="Arial" panose="020B0604020202020204" pitchFamily="34" charset="0"/>
              </a:rPr>
              <a:t>1)  A 45% chance of winning $6000</a:t>
            </a:r>
          </a:p>
          <a:p>
            <a:r>
              <a:rPr lang="en-US" sz="2640" dirty="0">
                <a:latin typeface="Arial" panose="020B0604020202020204" pitchFamily="34" charset="0"/>
              </a:rPr>
              <a:t>2)  A 90% chance of winning $3000</a:t>
            </a:r>
          </a:p>
        </p:txBody>
      </p:sp>
      <p:sp>
        <p:nvSpPr>
          <p:cNvPr id="10" name="Rektangel 9"/>
          <p:cNvSpPr/>
          <p:nvPr/>
        </p:nvSpPr>
        <p:spPr>
          <a:xfrm>
            <a:off x="13372201" y="1577885"/>
            <a:ext cx="1258199" cy="978729"/>
          </a:xfrm>
          <a:prstGeom prst="rect">
            <a:avLst/>
          </a:prstGeom>
        </p:spPr>
        <p:txBody>
          <a:bodyPr wrap="square">
            <a:spAutoFit/>
          </a:bodyPr>
          <a:lstStyle/>
          <a:p>
            <a:r>
              <a:rPr lang="en-US" sz="2880" dirty="0">
                <a:solidFill>
                  <a:srgbClr val="FF0000"/>
                </a:solidFill>
                <a:latin typeface="Arial" panose="020B0604020202020204" pitchFamily="34" charset="0"/>
              </a:rPr>
              <a:t>14%</a:t>
            </a:r>
          </a:p>
          <a:p>
            <a:r>
              <a:rPr lang="en-US" sz="2880" dirty="0">
                <a:solidFill>
                  <a:srgbClr val="FF0000"/>
                </a:solidFill>
                <a:latin typeface="Arial" panose="020B0604020202020204" pitchFamily="34" charset="0"/>
              </a:rPr>
              <a:t>86%</a:t>
            </a:r>
          </a:p>
        </p:txBody>
      </p:sp>
      <p:sp>
        <p:nvSpPr>
          <p:cNvPr id="11" name="Rektangel 10"/>
          <p:cNvSpPr/>
          <p:nvPr/>
        </p:nvSpPr>
        <p:spPr>
          <a:xfrm>
            <a:off x="7743790" y="3901885"/>
            <a:ext cx="6096097" cy="1311128"/>
          </a:xfrm>
          <a:prstGeom prst="rect">
            <a:avLst/>
          </a:prstGeom>
        </p:spPr>
        <p:txBody>
          <a:bodyPr wrap="square">
            <a:spAutoFit/>
          </a:bodyPr>
          <a:lstStyle/>
          <a:p>
            <a:r>
              <a:rPr lang="en-US" sz="2640" dirty="0">
                <a:latin typeface="Arial" panose="020B0604020202020204" pitchFamily="34" charset="0"/>
              </a:rPr>
              <a:t>Maximize (split) the number of positive events and minimize the number of negative events.</a:t>
            </a:r>
          </a:p>
        </p:txBody>
      </p:sp>
    </p:spTree>
    <p:extLst>
      <p:ext uri="{BB962C8B-B14F-4D97-AF65-F5344CB8AC3E}">
        <p14:creationId xmlns:p14="http://schemas.microsoft.com/office/powerpoint/2010/main" val="26341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ln w="3175" cmpd="sng">
                  <a:noFill/>
                </a:ln>
              </a:rPr>
              <a:t>LOSS AVERSION in experimentAL setting</a:t>
            </a:r>
          </a:p>
        </p:txBody>
      </p:sp>
      <p:pic>
        <p:nvPicPr>
          <p:cNvPr id="4" name="Plassholder for innhold 3"/>
          <p:cNvPicPr>
            <a:picLocks noGrp="1" noChangeAspect="1"/>
          </p:cNvPicPr>
          <p:nvPr>
            <p:ph idx="1"/>
          </p:nvPr>
        </p:nvPicPr>
        <p:blipFill>
          <a:blip r:embed="rId2"/>
          <a:stretch>
            <a:fillRect/>
          </a:stretch>
        </p:blipFill>
        <p:spPr>
          <a:xfrm>
            <a:off x="883920" y="2003826"/>
            <a:ext cx="6705600" cy="5686896"/>
          </a:xfrm>
          <a:prstGeom prst="rect">
            <a:avLst/>
          </a:prstGeom>
        </p:spPr>
      </p:pic>
      <p:pic>
        <p:nvPicPr>
          <p:cNvPr id="5" name="Bilde 4"/>
          <p:cNvPicPr>
            <a:picLocks noChangeAspect="1"/>
          </p:cNvPicPr>
          <p:nvPr/>
        </p:nvPicPr>
        <p:blipFill>
          <a:blip r:embed="rId3"/>
          <a:stretch>
            <a:fillRect/>
          </a:stretch>
        </p:blipFill>
        <p:spPr>
          <a:xfrm>
            <a:off x="7589521" y="2003824"/>
            <a:ext cx="6800539" cy="5280896"/>
          </a:xfrm>
          <a:prstGeom prst="rect">
            <a:avLst/>
          </a:prstGeom>
        </p:spPr>
      </p:pic>
      <p:sp>
        <p:nvSpPr>
          <p:cNvPr id="6" name="TekstSylinder 5"/>
          <p:cNvSpPr txBox="1"/>
          <p:nvPr/>
        </p:nvSpPr>
        <p:spPr>
          <a:xfrm>
            <a:off x="8122922" y="7467602"/>
            <a:ext cx="3025893" cy="350865"/>
          </a:xfrm>
          <a:prstGeom prst="rect">
            <a:avLst/>
          </a:prstGeom>
          <a:noFill/>
        </p:spPr>
        <p:txBody>
          <a:bodyPr wrap="none" rtlCol="0">
            <a:spAutoFit/>
          </a:bodyPr>
          <a:lstStyle/>
          <a:p>
            <a:r>
              <a:rPr lang="nb-NO" sz="1680"/>
              <a:t>De Martino et al. (2006), </a:t>
            </a:r>
            <a:r>
              <a:rPr lang="nb-NO" sz="1680" i="1"/>
              <a:t>Science</a:t>
            </a:r>
          </a:p>
        </p:txBody>
      </p:sp>
      <p:sp>
        <p:nvSpPr>
          <p:cNvPr id="7" name="Ellipse 6"/>
          <p:cNvSpPr/>
          <p:nvPr/>
        </p:nvSpPr>
        <p:spPr>
          <a:xfrm>
            <a:off x="5077171" y="5719157"/>
            <a:ext cx="1005840" cy="792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80"/>
          </a:p>
        </p:txBody>
      </p:sp>
    </p:spTree>
    <p:extLst>
      <p:ext uri="{BB962C8B-B14F-4D97-AF65-F5344CB8AC3E}">
        <p14:creationId xmlns:p14="http://schemas.microsoft.com/office/powerpoint/2010/main" val="13834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ln w="3175" cmpd="sng">
                  <a:noFill/>
                </a:ln>
              </a:rPr>
              <a:t>Neuronal substrate of the framing effect in induced loss aversion </a:t>
            </a:r>
            <a:r>
              <a:rPr lang="nb-NO" sz="3000" dirty="0"/>
              <a:t>(DeMartino et al., 2006)</a:t>
            </a:r>
          </a:p>
        </p:txBody>
      </p:sp>
      <p:pic>
        <p:nvPicPr>
          <p:cNvPr id="4" name="Plassholder for innhold 3"/>
          <p:cNvPicPr>
            <a:picLocks noGrp="1" noChangeAspect="1"/>
          </p:cNvPicPr>
          <p:nvPr>
            <p:ph idx="1"/>
          </p:nvPr>
        </p:nvPicPr>
        <p:blipFill>
          <a:blip r:embed="rId3"/>
          <a:stretch>
            <a:fillRect/>
          </a:stretch>
        </p:blipFill>
        <p:spPr>
          <a:xfrm>
            <a:off x="1129178" y="2863602"/>
            <a:ext cx="3593809" cy="3144384"/>
          </a:xfrm>
          <a:prstGeom prst="rect">
            <a:avLst/>
          </a:prstGeom>
        </p:spPr>
      </p:pic>
      <p:sp>
        <p:nvSpPr>
          <p:cNvPr id="6" name="TekstSylinder 5"/>
          <p:cNvSpPr txBox="1"/>
          <p:nvPr/>
        </p:nvSpPr>
        <p:spPr>
          <a:xfrm>
            <a:off x="8549642" y="6727690"/>
            <a:ext cx="5611223" cy="867930"/>
          </a:xfrm>
          <a:prstGeom prst="rect">
            <a:avLst/>
          </a:prstGeom>
          <a:noFill/>
        </p:spPr>
        <p:txBody>
          <a:bodyPr wrap="square" rtlCol="0">
            <a:spAutoFit/>
          </a:bodyPr>
          <a:lstStyle/>
          <a:p>
            <a:r>
              <a:rPr lang="nb-NO" sz="1680"/>
              <a:t>(anterior) insular cortex: </a:t>
            </a:r>
          </a:p>
          <a:p>
            <a:pPr marL="342893" indent="-342893">
              <a:buFont typeface="Arial" panose="020B0604020202020204" pitchFamily="34" charset="0"/>
              <a:buChar char="•"/>
            </a:pPr>
            <a:r>
              <a:rPr lang="nb-NO" sz="1680"/>
              <a:t>Body awareness</a:t>
            </a:r>
          </a:p>
          <a:p>
            <a:pPr marL="342893" indent="-342893">
              <a:buFont typeface="Arial" panose="020B0604020202020204" pitchFamily="34" charset="0"/>
              <a:buChar char="•"/>
            </a:pPr>
            <a:r>
              <a:rPr lang="nb-NO" sz="1680"/>
              <a:t>Risky decision-making</a:t>
            </a:r>
          </a:p>
        </p:txBody>
      </p:sp>
      <p:pic>
        <p:nvPicPr>
          <p:cNvPr id="1026" name="Picture 2" descr="http://theamazingworldofpsychiatry.files.wordpress.com/2010/11/human_brain_frontal_coronal_section_descri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42" y="2652895"/>
            <a:ext cx="5611223" cy="38926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5"/>
          <a:stretch>
            <a:fillRect/>
          </a:stretch>
        </p:blipFill>
        <p:spPr>
          <a:xfrm>
            <a:off x="4968242" y="2889615"/>
            <a:ext cx="3581400" cy="3092358"/>
          </a:xfrm>
          <a:prstGeom prst="rect">
            <a:avLst/>
          </a:prstGeom>
        </p:spPr>
      </p:pic>
    </p:spTree>
    <p:extLst>
      <p:ext uri="{BB962C8B-B14F-4D97-AF65-F5344CB8AC3E}">
        <p14:creationId xmlns:p14="http://schemas.microsoft.com/office/powerpoint/2010/main" val="36068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60712" y="2171831"/>
            <a:ext cx="4102188" cy="5221607"/>
          </a:xfrm>
        </p:spPr>
        <p:txBody>
          <a:bodyPr/>
          <a:lstStyle/>
          <a:p>
            <a:pPr marL="223514" indent="0">
              <a:buNone/>
            </a:pPr>
            <a:r>
              <a:rPr lang="de-DE" dirty="0"/>
              <a:t>... back </a:t>
            </a:r>
            <a:r>
              <a:rPr lang="de-DE" dirty="0" err="1"/>
              <a:t>to</a:t>
            </a:r>
            <a:r>
              <a:rPr lang="de-DE" dirty="0"/>
              <a:t> </a:t>
            </a:r>
            <a:r>
              <a:rPr lang="de-DE" dirty="0" err="1"/>
              <a:t>the</a:t>
            </a:r>
            <a:r>
              <a:rPr lang="de-DE" dirty="0"/>
              <a:t> </a:t>
            </a:r>
            <a:r>
              <a:rPr lang="de-DE" dirty="0" err="1"/>
              <a:t>applications</a:t>
            </a:r>
            <a:r>
              <a:rPr lang="de-DE" dirty="0"/>
              <a:t> ....</a:t>
            </a:r>
            <a:endParaRPr lang="nb-NO" dirty="0"/>
          </a:p>
        </p:txBody>
      </p:sp>
      <p:pic>
        <p:nvPicPr>
          <p:cNvPr id="2" name="Content Placeholder 4" descr="A diagram of a brain&#10;&#10;Description automatically generated">
            <a:extLst>
              <a:ext uri="{FF2B5EF4-FFF2-40B4-BE49-F238E27FC236}">
                <a16:creationId xmlns:a16="http://schemas.microsoft.com/office/drawing/2014/main" id="{81500CA1-5C34-4C3B-62C1-6B6336A30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6612" y="-111486"/>
            <a:ext cx="10573788" cy="8452571"/>
          </a:xfrm>
          <a:prstGeom prst="rect">
            <a:avLst/>
          </a:prstGeom>
          <a:noFill/>
          <a:ln>
            <a:noFill/>
          </a:ln>
        </p:spPr>
      </p:pic>
    </p:spTree>
    <p:extLst>
      <p:ext uri="{BB962C8B-B14F-4D97-AF65-F5344CB8AC3E}">
        <p14:creationId xmlns:p14="http://schemas.microsoft.com/office/powerpoint/2010/main" val="2570725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Id3">
            <a:alphaModFix/>
          </a:blip>
          <a:srcRect/>
          <a:stretch/>
        </p:blipFill>
        <p:spPr>
          <a:xfrm>
            <a:off x="817960" y="2269206"/>
            <a:ext cx="7019754" cy="5960395"/>
          </a:xfrm>
          <a:prstGeom prst="rect">
            <a:avLst/>
          </a:prstGeom>
          <a:noFill/>
          <a:ln>
            <a:noFill/>
          </a:ln>
        </p:spPr>
      </p:pic>
      <p:sp>
        <p:nvSpPr>
          <p:cNvPr id="325" name="Google Shape;325;p53"/>
          <p:cNvSpPr txBox="1"/>
          <p:nvPr/>
        </p:nvSpPr>
        <p:spPr>
          <a:xfrm>
            <a:off x="8688541" y="409032"/>
            <a:ext cx="1675200" cy="553920"/>
          </a:xfrm>
          <a:prstGeom prst="rect">
            <a:avLst/>
          </a:prstGeom>
          <a:noFill/>
          <a:ln>
            <a:noFill/>
          </a:ln>
        </p:spPr>
        <p:txBody>
          <a:bodyPr spcFirstLastPara="1" wrap="square" lIns="109720" tIns="54840" rIns="109720" bIns="54840" anchor="t" anchorCtr="0">
            <a:noAutofit/>
          </a:bodyPr>
          <a:lstStyle/>
          <a:p>
            <a:r>
              <a:rPr lang="en-GB" sz="2880" b="1">
                <a:solidFill>
                  <a:schemeClr val="dk1"/>
                </a:solidFill>
                <a:latin typeface="Calibri"/>
                <a:ea typeface="Calibri"/>
                <a:cs typeface="Calibri"/>
                <a:sym typeface="Calibri"/>
              </a:rPr>
              <a:t>Facebook</a:t>
            </a:r>
            <a:endParaRPr sz="2880" b="1">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7E46FCEB-C238-4D40-A242-E76C9339AD90}"/>
              </a:ext>
            </a:extLst>
          </p:cNvPr>
          <p:cNvSpPr>
            <a:spLocks noGrp="1"/>
          </p:cNvSpPr>
          <p:nvPr>
            <p:ph type="title"/>
          </p:nvPr>
        </p:nvSpPr>
        <p:spPr>
          <a:xfrm>
            <a:off x="694029" y="444098"/>
            <a:ext cx="7994514" cy="1590676"/>
          </a:xfrm>
        </p:spPr>
        <p:txBody>
          <a:bodyPr/>
          <a:lstStyle/>
          <a:p>
            <a:r>
              <a:rPr lang="nb-NO" dirty="0"/>
              <a:t>The «Roach Motel»</a:t>
            </a:r>
          </a:p>
        </p:txBody>
      </p:sp>
      <p:pic>
        <p:nvPicPr>
          <p:cNvPr id="326" name="Google Shape;326;p53"/>
          <p:cNvPicPr preferRelativeResize="0">
            <a:picLocks noGrp="1"/>
          </p:cNvPicPr>
          <p:nvPr>
            <p:ph type="body" idx="4294967295"/>
          </p:nvPr>
        </p:nvPicPr>
        <p:blipFill rotWithShape="1">
          <a:blip r:embed="rId4">
            <a:alphaModFix/>
          </a:blip>
          <a:srcRect/>
          <a:stretch/>
        </p:blipFill>
        <p:spPr>
          <a:xfrm>
            <a:off x="8638541" y="1341122"/>
            <a:ext cx="5991859" cy="5755640"/>
          </a:xfrm>
          <a:prstGeom prst="rect">
            <a:avLst/>
          </a:prstGeom>
          <a:noFill/>
          <a:ln>
            <a:noFill/>
          </a:ln>
        </p:spPr>
      </p:pic>
      <p:sp>
        <p:nvSpPr>
          <p:cNvPr id="327" name="Google Shape;327;p53"/>
          <p:cNvSpPr txBox="1"/>
          <p:nvPr/>
        </p:nvSpPr>
        <p:spPr>
          <a:xfrm>
            <a:off x="8301080" y="7597640"/>
            <a:ext cx="5993760" cy="443040"/>
          </a:xfrm>
          <a:prstGeom prst="rect">
            <a:avLst/>
          </a:prstGeom>
          <a:noFill/>
          <a:ln>
            <a:noFill/>
          </a:ln>
        </p:spPr>
        <p:txBody>
          <a:bodyPr spcFirstLastPara="1" wrap="square" lIns="109720" tIns="54840" rIns="109720" bIns="54840" anchor="t" anchorCtr="0">
            <a:noAutofit/>
          </a:bodyPr>
          <a:lstStyle/>
          <a:p>
            <a:r>
              <a:rPr lang="en-GB" sz="2240">
                <a:solidFill>
                  <a:schemeClr val="dk1"/>
                </a:solidFill>
                <a:latin typeface="Calibri"/>
                <a:ea typeface="Calibri"/>
                <a:cs typeface="Calibri"/>
                <a:sym typeface="Calibri"/>
              </a:rPr>
              <a:t>(Norwegian Consumer Protection Agency, 2019)</a:t>
            </a:r>
            <a:endParaRPr sz="2240">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F2B1D3C-7987-225A-E52B-4046B2331810}"/>
                  </a:ext>
                </a:extLst>
              </p14:cNvPr>
              <p14:cNvContentPartPr/>
              <p14:nvPr/>
            </p14:nvContentPartPr>
            <p14:xfrm>
              <a:off x="8351424" y="4061664"/>
              <a:ext cx="432" cy="432"/>
            </p14:xfrm>
          </p:contentPart>
        </mc:Choice>
        <mc:Fallback>
          <p:pic>
            <p:nvPicPr>
              <p:cNvPr id="3" name="Ink 2">
                <a:extLst>
                  <a:ext uri="{FF2B5EF4-FFF2-40B4-BE49-F238E27FC236}">
                    <a16:creationId xmlns:a16="http://schemas.microsoft.com/office/drawing/2014/main" id="{DF2B1D3C-7987-225A-E52B-4046B2331810}"/>
                  </a:ext>
                </a:extLst>
              </p:cNvPr>
              <p:cNvPicPr/>
              <p:nvPr/>
            </p:nvPicPr>
            <p:blipFill>
              <a:blip r:embed="rId6"/>
              <a:stretch>
                <a:fillRect/>
              </a:stretch>
            </p:blipFill>
            <p:spPr>
              <a:xfrm>
                <a:off x="8340192" y="40504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877825" y="715266"/>
            <a:ext cx="3327386" cy="535531"/>
          </a:xfrm>
          <a:prstGeom prst="rect">
            <a:avLst/>
          </a:prstGeom>
          <a:noFill/>
        </p:spPr>
        <p:txBody>
          <a:bodyPr wrap="none" rtlCol="0">
            <a:spAutoFit/>
          </a:bodyPr>
          <a:lstStyle/>
          <a:p>
            <a:r>
              <a:rPr lang="de-DE" sz="2880" dirty="0" err="1"/>
              <a:t>Why</a:t>
            </a:r>
            <a:r>
              <a:rPr lang="de-DE" sz="2880" dirty="0"/>
              <a:t> „Roach Motel“?</a:t>
            </a:r>
            <a:endParaRPr lang="nb-NO" sz="2880"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2245360"/>
            <a:ext cx="2255520" cy="243840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299" y="1706227"/>
            <a:ext cx="9040704" cy="5085397"/>
          </a:xfrm>
          <a:prstGeom prst="rect">
            <a:avLst/>
          </a:prstGeom>
        </p:spPr>
      </p:pic>
    </p:spTree>
    <p:extLst>
      <p:ext uri="{BB962C8B-B14F-4D97-AF65-F5344CB8AC3E}">
        <p14:creationId xmlns:p14="http://schemas.microsoft.com/office/powerpoint/2010/main" val="197693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34D1-ED81-9C5A-19D5-C073E7A9F8A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4581035-73E1-CF2E-D959-4B40C9E0E85F}"/>
              </a:ext>
            </a:extLst>
          </p:cNvPr>
          <p:cNvSpPr>
            <a:spLocks noGrp="1"/>
          </p:cNvSpPr>
          <p:nvPr>
            <p:ph type="title"/>
          </p:nvPr>
        </p:nvSpPr>
        <p:spPr>
          <a:xfrm>
            <a:off x="661036" y="659130"/>
            <a:ext cx="13308329" cy="1598400"/>
          </a:xfrm>
        </p:spPr>
        <p:txBody>
          <a:bodyPr wrap="square" anchor="t">
            <a:normAutofit/>
          </a:bodyPr>
          <a:lstStyle/>
          <a:p>
            <a:r>
              <a:rPr lang="nb-NO" dirty="0"/>
              <a:t>OSINT</a:t>
            </a:r>
            <a:endParaRPr lang="en-GB" dirty="0"/>
          </a:p>
        </p:txBody>
      </p:sp>
      <p:pic>
        <p:nvPicPr>
          <p:cNvPr id="13" name="Picture 12">
            <a:extLst>
              <a:ext uri="{FF2B5EF4-FFF2-40B4-BE49-F238E27FC236}">
                <a16:creationId xmlns:a16="http://schemas.microsoft.com/office/drawing/2014/main" id="{65297A92-78FC-82D2-C3AB-2D65E2E5D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35" b="16835"/>
          <a:stretch>
            <a:fillRect/>
          </a:stretch>
        </p:blipFill>
        <p:spPr>
          <a:xfrm>
            <a:off x="661034" y="2516610"/>
            <a:ext cx="6522720" cy="4794780"/>
          </a:xfrm>
          <a:prstGeom prst="rect">
            <a:avLst/>
          </a:prstGeom>
          <a:noFill/>
        </p:spPr>
      </p:pic>
      <p:pic>
        <p:nvPicPr>
          <p:cNvPr id="12" name="Picture 11">
            <a:extLst>
              <a:ext uri="{FF2B5EF4-FFF2-40B4-BE49-F238E27FC236}">
                <a16:creationId xmlns:a16="http://schemas.microsoft.com/office/drawing/2014/main" id="{BB4D57B5-4F72-71F3-966D-CC1FAFFA76E4}"/>
              </a:ext>
            </a:extLst>
          </p:cNvPr>
          <p:cNvPicPr>
            <a:picLocks noChangeAspect="1"/>
          </p:cNvPicPr>
          <p:nvPr/>
        </p:nvPicPr>
        <p:blipFill>
          <a:blip r:embed="rId4"/>
          <a:srcRect l="22628" r="16834" b="-2"/>
          <a:stretch>
            <a:fillRect/>
          </a:stretch>
        </p:blipFill>
        <p:spPr>
          <a:xfrm>
            <a:off x="7446646" y="2516610"/>
            <a:ext cx="6522720" cy="4794780"/>
          </a:xfrm>
          <a:prstGeom prst="rect">
            <a:avLst/>
          </a:prstGeom>
          <a:noFill/>
        </p:spPr>
      </p:pic>
      <p:sp>
        <p:nvSpPr>
          <p:cNvPr id="7" name="Date Placeholder 6">
            <a:extLst>
              <a:ext uri="{FF2B5EF4-FFF2-40B4-BE49-F238E27FC236}">
                <a16:creationId xmlns:a16="http://schemas.microsoft.com/office/drawing/2014/main" id="{7055DADE-9193-52B7-2CFF-5169D1E3293F}"/>
              </a:ext>
            </a:extLst>
          </p:cNvPr>
          <p:cNvSpPr>
            <a:spLocks noGrp="1"/>
          </p:cNvSpPr>
          <p:nvPr>
            <p:ph type="dt" sz="half" idx="10"/>
          </p:nvPr>
        </p:nvSpPr>
        <p:spPr>
          <a:xfrm>
            <a:off x="661036" y="7808654"/>
            <a:ext cx="3154680" cy="184666"/>
          </a:xfrm>
        </p:spPr>
        <p:txBody>
          <a:bodyPr wrap="square" anchor="ctr">
            <a:normAutofit fontScale="40000" lnSpcReduction="20000"/>
          </a:bodyPr>
          <a:lstStyle/>
          <a:p>
            <a:pPr defTabSz="1097280">
              <a:spcAft>
                <a:spcPts val="720"/>
              </a:spcAft>
              <a:defRPr/>
            </a:pPr>
            <a:fld id="{D6E9D413-FB9F-4AE0-9677-AAAB45A1390C}" type="datetime1">
              <a:rPr lang="en-US"/>
              <a:pPr defTabSz="1097280">
                <a:spcAft>
                  <a:spcPts val="720"/>
                </a:spcAft>
                <a:defRPr/>
              </a:pPr>
              <a:t>2/4/2026</a:t>
            </a:fld>
            <a:endParaRPr lang="en-GB"/>
          </a:p>
        </p:txBody>
      </p:sp>
      <p:sp>
        <p:nvSpPr>
          <p:cNvPr id="8" name="Footer Placeholder 7">
            <a:extLst>
              <a:ext uri="{FF2B5EF4-FFF2-40B4-BE49-F238E27FC236}">
                <a16:creationId xmlns:a16="http://schemas.microsoft.com/office/drawing/2014/main" id="{2E080800-554E-68B8-52BB-D88BCE662508}"/>
              </a:ext>
            </a:extLst>
          </p:cNvPr>
          <p:cNvSpPr>
            <a:spLocks noGrp="1"/>
          </p:cNvSpPr>
          <p:nvPr>
            <p:ph type="ftr" sz="quarter" idx="11"/>
          </p:nvPr>
        </p:nvSpPr>
        <p:spPr>
          <a:xfrm>
            <a:off x="4030980" y="7808654"/>
            <a:ext cx="7655052" cy="184666"/>
          </a:xfrm>
        </p:spPr>
        <p:txBody>
          <a:bodyPr wrap="square" anchor="ctr">
            <a:normAutofit fontScale="40000" lnSpcReduction="20000"/>
          </a:bodyPr>
          <a:lstStyle/>
          <a:p>
            <a:pPr defTabSz="1097280">
              <a:spcAft>
                <a:spcPts val="720"/>
              </a:spcAft>
              <a:defRPr/>
            </a:pPr>
            <a:r>
              <a:rPr lang="en-GB"/>
              <a:t>Research Group on Human Aspects I Cybersecurity</a:t>
            </a:r>
          </a:p>
        </p:txBody>
      </p:sp>
      <p:sp>
        <p:nvSpPr>
          <p:cNvPr id="9" name="Slide Number Placeholder 8">
            <a:extLst>
              <a:ext uri="{FF2B5EF4-FFF2-40B4-BE49-F238E27FC236}">
                <a16:creationId xmlns:a16="http://schemas.microsoft.com/office/drawing/2014/main" id="{7FC6B15F-7038-76D1-67AB-F5769DCE23F0}"/>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defTabSz="1097280">
              <a:spcAft>
                <a:spcPts val="720"/>
              </a:spcAft>
              <a:defRPr/>
            </a:pPr>
            <a:fld id="{DBA1B0FB-D917-4C8C-928F-313BD683BF39}" type="slidenum">
              <a:rPr lang="en-GB"/>
              <a:pPr defTabSz="1097280">
                <a:spcAft>
                  <a:spcPts val="720"/>
                </a:spcAft>
                <a:defRPr/>
              </a:pPr>
              <a:t>8</a:t>
            </a:fld>
            <a:endParaRPr lang="en-GB"/>
          </a:p>
        </p:txBody>
      </p:sp>
    </p:spTree>
    <p:extLst>
      <p:ext uri="{BB962C8B-B14F-4D97-AF65-F5344CB8AC3E}">
        <p14:creationId xmlns:p14="http://schemas.microsoft.com/office/powerpoint/2010/main" val="973213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Combinations</a:t>
            </a:r>
            <a:endParaRPr dirty="0"/>
          </a:p>
        </p:txBody>
      </p:sp>
      <p:sp>
        <p:nvSpPr>
          <p:cNvPr id="340" name="Google Shape;340;p55"/>
          <p:cNvSpPr txBox="1">
            <a:spLocks noGrp="1"/>
          </p:cNvSpPr>
          <p:nvPr>
            <p:ph type="body" idx="1"/>
          </p:nvPr>
        </p:nvSpPr>
        <p:spPr>
          <a:xfrm>
            <a:off x="1005840" y="1504080"/>
            <a:ext cx="12618720" cy="5221440"/>
          </a:xfrm>
          <a:prstGeom prst="rect">
            <a:avLst/>
          </a:prstGeom>
        </p:spPr>
        <p:txBody>
          <a:bodyPr spcFirstLastPara="1" vert="horz" wrap="square" lIns="109720" tIns="54840" rIns="109720" bIns="54840" rtlCol="0" anchor="t" anchorCtr="0">
            <a:noAutofit/>
          </a:bodyPr>
          <a:lstStyle/>
          <a:p>
            <a:pPr marL="0" indent="0">
              <a:buNone/>
            </a:pPr>
            <a:r>
              <a:rPr lang="en-GB" dirty="0" err="1"/>
              <a:t>Behavioral</a:t>
            </a:r>
            <a:r>
              <a:rPr lang="en-GB" dirty="0"/>
              <a:t> Economics:</a:t>
            </a:r>
            <a:endParaRPr dirty="0"/>
          </a:p>
          <a:p>
            <a:pPr>
              <a:buChar char="●"/>
            </a:pPr>
            <a:r>
              <a:rPr lang="en-GB" dirty="0"/>
              <a:t>Information processing difficulties makes people </a:t>
            </a:r>
            <a:r>
              <a:rPr lang="en-GB" i="1" u="sng" dirty="0"/>
              <a:t>feel</a:t>
            </a:r>
            <a:r>
              <a:rPr lang="en-GB" dirty="0"/>
              <a:t> overwhelmed</a:t>
            </a:r>
            <a:endParaRPr dirty="0"/>
          </a:p>
          <a:p>
            <a:pPr>
              <a:spcBef>
                <a:spcPts val="0"/>
              </a:spcBef>
              <a:buChar char="●"/>
            </a:pPr>
            <a:r>
              <a:rPr lang="en-GB" dirty="0"/>
              <a:t>Affiliate with people or animals who are suffering, help a real person and make it seem worthwhile</a:t>
            </a:r>
            <a:endParaRPr dirty="0"/>
          </a:p>
          <a:p>
            <a:pPr>
              <a:spcBef>
                <a:spcPts val="0"/>
              </a:spcBef>
              <a:buChar char="●"/>
            </a:pPr>
            <a:r>
              <a:rPr lang="en-GB" dirty="0"/>
              <a:t>If charity - use specific items (i.e. medicine, books, equipment)</a:t>
            </a:r>
            <a:endParaRPr dirty="0"/>
          </a:p>
          <a:p>
            <a:pPr>
              <a:spcBef>
                <a:spcPts val="0"/>
              </a:spcBef>
              <a:buChar char="●"/>
            </a:pPr>
            <a:r>
              <a:rPr lang="en-GB" dirty="0"/>
              <a:t>Reciprocity (compliance) (you use-we need)</a:t>
            </a:r>
            <a:endParaRPr dirty="0"/>
          </a:p>
          <a:p>
            <a:pPr>
              <a:spcBef>
                <a:spcPts val="0"/>
              </a:spcBef>
              <a:buChar char="●"/>
            </a:pPr>
            <a:r>
              <a:rPr lang="en-GB" dirty="0"/>
              <a:t>Suggest amount (reasonable) (150)</a:t>
            </a:r>
            <a:endParaRPr dirty="0"/>
          </a:p>
          <a:p>
            <a:pPr>
              <a:spcBef>
                <a:spcPts val="0"/>
              </a:spcBef>
              <a:buChar char="●"/>
            </a:pPr>
            <a:r>
              <a:rPr lang="en-GB" dirty="0"/>
              <a:t>Show who donates (&lt;2%)</a:t>
            </a:r>
            <a:endParaRPr dirty="0"/>
          </a:p>
          <a:p>
            <a:pPr>
              <a:spcBef>
                <a:spcPts val="0"/>
              </a:spcBef>
              <a:buChar char="●"/>
            </a:pPr>
            <a:r>
              <a:rPr lang="en-GB" dirty="0"/>
              <a:t>Groom –Exceptional Readers</a:t>
            </a:r>
            <a:endParaRPr dirty="0"/>
          </a:p>
          <a:p>
            <a:pPr>
              <a:spcBef>
                <a:spcPts val="0"/>
              </a:spcBef>
              <a:buChar char="●"/>
            </a:pPr>
            <a:r>
              <a:rPr lang="en-GB" dirty="0"/>
              <a:t>If you have- testimonials, use!!</a:t>
            </a:r>
            <a:endParaRPr dirty="0"/>
          </a:p>
          <a:p>
            <a:pPr marL="0" indent="0">
              <a:buNone/>
            </a:pPr>
            <a:endParaRPr dirty="0"/>
          </a:p>
        </p:txBody>
      </p:sp>
      <p:pic>
        <p:nvPicPr>
          <p:cNvPr id="341" name="Google Shape;341;p55"/>
          <p:cNvPicPr preferRelativeResize="0"/>
          <p:nvPr/>
        </p:nvPicPr>
        <p:blipFill>
          <a:blip r:embed="rId3">
            <a:alphaModFix/>
          </a:blip>
          <a:stretch>
            <a:fillRect/>
          </a:stretch>
        </p:blipFill>
        <p:spPr>
          <a:xfrm>
            <a:off x="3341717" y="4239492"/>
            <a:ext cx="8412480" cy="399010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nb-NO" dirty="0"/>
              <a:t>Anchor-Effect</a:t>
            </a:r>
            <a:endParaRPr dirty="0"/>
          </a:p>
        </p:txBody>
      </p:sp>
      <p:sp>
        <p:nvSpPr>
          <p:cNvPr id="352" name="Google Shape;352;p56"/>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53" name="Google Shape;353;p56"/>
          <p:cNvPicPr preferRelativeResize="0"/>
          <p:nvPr/>
        </p:nvPicPr>
        <p:blipFill>
          <a:blip r:embed="rId3">
            <a:alphaModFix/>
          </a:blip>
          <a:stretch>
            <a:fillRect/>
          </a:stretch>
        </p:blipFill>
        <p:spPr>
          <a:xfrm>
            <a:off x="150202" y="1761802"/>
            <a:ext cx="14480198" cy="6467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323088" y="308104"/>
            <a:ext cx="12618720" cy="580559"/>
          </a:xfrm>
          <a:prstGeom prst="rect">
            <a:avLst/>
          </a:prstGeom>
        </p:spPr>
        <p:txBody>
          <a:bodyPr spcFirstLastPara="1" vert="horz" wrap="square" lIns="109720" tIns="54840" rIns="109720" bIns="54840" rtlCol="0" anchor="ctr" anchorCtr="0">
            <a:noAutofit/>
          </a:bodyPr>
          <a:lstStyle/>
          <a:p>
            <a:r>
              <a:rPr lang="en-GB" sz="7040" dirty="0">
                <a:latin typeface="Arial"/>
                <a:ea typeface="Arial"/>
                <a:cs typeface="Arial"/>
                <a:sym typeface="Arial"/>
              </a:rPr>
              <a:t>Reciprocity </a:t>
            </a:r>
            <a:r>
              <a:rPr lang="en-GB" sz="3200" dirty="0">
                <a:latin typeface="Arial"/>
                <a:ea typeface="Arial"/>
                <a:cs typeface="Arial"/>
                <a:sym typeface="Arial"/>
              </a:rPr>
              <a:t>(</a:t>
            </a:r>
            <a:r>
              <a:rPr lang="en-GB" sz="3200" dirty="0" err="1">
                <a:latin typeface="Arial"/>
                <a:ea typeface="Arial"/>
                <a:cs typeface="Arial"/>
                <a:sym typeface="Arial"/>
              </a:rPr>
              <a:t>Happ</a:t>
            </a:r>
            <a:r>
              <a:rPr lang="en-GB" sz="3200" dirty="0">
                <a:latin typeface="Arial"/>
                <a:ea typeface="Arial"/>
                <a:cs typeface="Arial"/>
                <a:sym typeface="Arial"/>
              </a:rPr>
              <a:t> et al., 2016)</a:t>
            </a:r>
            <a:endParaRPr dirty="0"/>
          </a:p>
        </p:txBody>
      </p:sp>
      <p:pic>
        <p:nvPicPr>
          <p:cNvPr id="3" name="Bilde 2"/>
          <p:cNvPicPr>
            <a:picLocks noChangeAspect="1"/>
          </p:cNvPicPr>
          <p:nvPr/>
        </p:nvPicPr>
        <p:blipFill>
          <a:blip r:embed="rId3"/>
          <a:stretch>
            <a:fillRect/>
          </a:stretch>
        </p:blipFill>
        <p:spPr>
          <a:xfrm>
            <a:off x="323088" y="1153498"/>
            <a:ext cx="10116960" cy="682277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52120" y="414389"/>
            <a:ext cx="12618720" cy="852173"/>
          </a:xfrm>
          <a:prstGeom prst="rect">
            <a:avLst/>
          </a:prstGeom>
        </p:spPr>
        <p:txBody>
          <a:bodyPr spcFirstLastPara="1" vert="horz" wrap="square" lIns="109720" tIns="54840" rIns="109720" bIns="54840" rtlCol="0" anchor="ctr" anchorCtr="0">
            <a:noAutofit/>
          </a:bodyPr>
          <a:lstStyle/>
          <a:p>
            <a:r>
              <a:rPr lang="en-GB" dirty="0" err="1"/>
              <a:t>Confirmshaming</a:t>
            </a:r>
            <a:endParaRPr dirty="0"/>
          </a:p>
        </p:txBody>
      </p:sp>
      <p:sp>
        <p:nvSpPr>
          <p:cNvPr id="417" name="Google Shape;417;p64"/>
          <p:cNvSpPr txBox="1">
            <a:spLocks noGrp="1"/>
          </p:cNvSpPr>
          <p:nvPr>
            <p:ph type="body" idx="1"/>
          </p:nvPr>
        </p:nvSpPr>
        <p:spPr>
          <a:xfrm>
            <a:off x="505540" y="1266562"/>
            <a:ext cx="4441440" cy="5628960"/>
          </a:xfrm>
          <a:prstGeom prst="rect">
            <a:avLst/>
          </a:prstGeom>
        </p:spPr>
        <p:txBody>
          <a:bodyPr spcFirstLastPara="1" vert="horz" wrap="square" lIns="109720" tIns="54840" rIns="109720" bIns="54840" rtlCol="0" anchor="t" anchorCtr="0">
            <a:noAutofit/>
          </a:bodyPr>
          <a:lstStyle/>
          <a:p>
            <a:pPr marL="0" indent="0">
              <a:buNone/>
            </a:pPr>
            <a:r>
              <a:rPr lang="en-GB" dirty="0"/>
              <a:t>Shame: The ‘Master’ emotion. Holds social bonds together (</a:t>
            </a:r>
            <a:r>
              <a:rPr lang="en-GB" dirty="0" err="1"/>
              <a:t>Scheff</a:t>
            </a:r>
            <a:r>
              <a:rPr lang="en-GB" dirty="0"/>
              <a:t>, 2002)</a:t>
            </a:r>
            <a:endParaRPr dirty="0"/>
          </a:p>
          <a:p>
            <a:pPr marL="0" indent="0">
              <a:buNone/>
            </a:pPr>
            <a:endParaRPr dirty="0"/>
          </a:p>
          <a:p>
            <a:pPr marL="0" indent="0">
              <a:buNone/>
            </a:pPr>
            <a:endParaRPr dirty="0"/>
          </a:p>
          <a:p>
            <a:pPr marL="0" indent="0">
              <a:buNone/>
            </a:pPr>
            <a:endParaRPr dirty="0"/>
          </a:p>
        </p:txBody>
      </p:sp>
      <p:pic>
        <p:nvPicPr>
          <p:cNvPr id="418" name="Google Shape;418;p64"/>
          <p:cNvPicPr preferRelativeResize="0"/>
          <p:nvPr/>
        </p:nvPicPr>
        <p:blipFill>
          <a:blip r:embed="rId3">
            <a:alphaModFix/>
          </a:blip>
          <a:stretch>
            <a:fillRect/>
          </a:stretch>
        </p:blipFill>
        <p:spPr>
          <a:xfrm>
            <a:off x="6743701" y="0"/>
            <a:ext cx="8023861" cy="5221440"/>
          </a:xfrm>
          <a:prstGeom prst="rect">
            <a:avLst/>
          </a:prstGeom>
          <a:noFill/>
          <a:ln>
            <a:noFill/>
          </a:ln>
        </p:spPr>
      </p:pic>
      <p:pic>
        <p:nvPicPr>
          <p:cNvPr id="419" name="Google Shape;419;p64"/>
          <p:cNvPicPr preferRelativeResize="0"/>
          <p:nvPr/>
        </p:nvPicPr>
        <p:blipFill>
          <a:blip r:embed="rId4">
            <a:alphaModFix/>
          </a:blip>
          <a:stretch>
            <a:fillRect/>
          </a:stretch>
        </p:blipFill>
        <p:spPr>
          <a:xfrm>
            <a:off x="352120" y="3799642"/>
            <a:ext cx="4441440" cy="4231741"/>
          </a:xfrm>
          <a:prstGeom prst="rect">
            <a:avLst/>
          </a:prstGeom>
          <a:noFill/>
          <a:ln>
            <a:noFill/>
          </a:ln>
        </p:spPr>
      </p:pic>
      <p:pic>
        <p:nvPicPr>
          <p:cNvPr id="420" name="Google Shape;420;p64"/>
          <p:cNvPicPr preferRelativeResize="0"/>
          <p:nvPr/>
        </p:nvPicPr>
        <p:blipFill>
          <a:blip r:embed="rId5">
            <a:alphaModFix/>
          </a:blip>
          <a:stretch>
            <a:fillRect/>
          </a:stretch>
        </p:blipFill>
        <p:spPr>
          <a:xfrm>
            <a:off x="5074920" y="5066161"/>
            <a:ext cx="8242681" cy="328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CA3443C-FE78-41C3-AE54-C00865B3C511}"/>
              </a:ext>
            </a:extLst>
          </p:cNvPr>
          <p:cNvPicPr>
            <a:picLocks noChangeAspect="1"/>
          </p:cNvPicPr>
          <p:nvPr/>
        </p:nvPicPr>
        <p:blipFill>
          <a:blip r:embed="rId2"/>
          <a:stretch>
            <a:fillRect/>
          </a:stretch>
        </p:blipFill>
        <p:spPr>
          <a:xfrm>
            <a:off x="1731646" y="188596"/>
            <a:ext cx="11167110" cy="7852410"/>
          </a:xfrm>
          <a:prstGeom prst="rect">
            <a:avLst/>
          </a:prstGeom>
        </p:spPr>
      </p:pic>
      <p:sp>
        <p:nvSpPr>
          <p:cNvPr id="5" name="Textfeld 4">
            <a:extLst>
              <a:ext uri="{FF2B5EF4-FFF2-40B4-BE49-F238E27FC236}">
                <a16:creationId xmlns:a16="http://schemas.microsoft.com/office/drawing/2014/main" id="{5931F813-A1D8-49E0-B2B7-8A8AA9918695}"/>
              </a:ext>
            </a:extLst>
          </p:cNvPr>
          <p:cNvSpPr txBox="1"/>
          <p:nvPr/>
        </p:nvSpPr>
        <p:spPr>
          <a:xfrm>
            <a:off x="9175128" y="7400805"/>
            <a:ext cx="2773516" cy="350865"/>
          </a:xfrm>
          <a:prstGeom prst="rect">
            <a:avLst/>
          </a:prstGeom>
          <a:noFill/>
        </p:spPr>
        <p:txBody>
          <a:bodyPr wrap="none" rtlCol="0">
            <a:spAutoFit/>
          </a:bodyPr>
          <a:lstStyle/>
          <a:p>
            <a:r>
              <a:rPr lang="de-DE" sz="1680" dirty="0" err="1"/>
              <a:t>Example</a:t>
            </a:r>
            <a:r>
              <a:rPr lang="de-DE" sz="1680" dirty="0"/>
              <a:t> </a:t>
            </a:r>
            <a:r>
              <a:rPr lang="de-DE" sz="1680" dirty="0" err="1"/>
              <a:t>for</a:t>
            </a:r>
            <a:r>
              <a:rPr lang="de-DE" sz="1680" dirty="0"/>
              <a:t> „</a:t>
            </a:r>
            <a:r>
              <a:rPr lang="de-DE" sz="1680" dirty="0" err="1"/>
              <a:t>bait</a:t>
            </a:r>
            <a:r>
              <a:rPr lang="de-DE" sz="1680" dirty="0"/>
              <a:t> and switch“</a:t>
            </a:r>
          </a:p>
        </p:txBody>
      </p:sp>
    </p:spTree>
    <p:extLst>
      <p:ext uri="{BB962C8B-B14F-4D97-AF65-F5344CB8AC3E}">
        <p14:creationId xmlns:p14="http://schemas.microsoft.com/office/powerpoint/2010/main" val="460620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6274292" y="340236"/>
            <a:ext cx="8238404" cy="1046942"/>
          </a:xfrm>
        </p:spPr>
        <p:txBody>
          <a:bodyPr/>
          <a:lstStyle/>
          <a:p>
            <a:r>
              <a:rPr lang="nb-NO" dirty="0" err="1"/>
              <a:t>Forced</a:t>
            </a:r>
            <a:r>
              <a:rPr lang="nb-NO" dirty="0"/>
              <a:t> Choices</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2"/>
          <a:stretch>
            <a:fillRect/>
          </a:stretch>
        </p:blipFill>
        <p:spPr>
          <a:xfrm>
            <a:off x="2278633" y="0"/>
            <a:ext cx="3614087" cy="8229600"/>
          </a:xfrm>
          <a:prstGeom prst="rect">
            <a:avLst/>
          </a:prstGeom>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3"/>
          <a:stretch>
            <a:fillRect/>
          </a:stretch>
        </p:blipFill>
        <p:spPr>
          <a:xfrm>
            <a:off x="6156589" y="1681656"/>
            <a:ext cx="8473813" cy="6547945"/>
          </a:xfrm>
          <a:prstGeom prst="rect">
            <a:avLst/>
          </a:prstGeom>
        </p:spPr>
      </p:pic>
    </p:spTree>
    <p:extLst>
      <p:ext uri="{BB962C8B-B14F-4D97-AF65-F5344CB8AC3E}">
        <p14:creationId xmlns:p14="http://schemas.microsoft.com/office/powerpoint/2010/main" val="29257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1005840" y="438152"/>
            <a:ext cx="12618720" cy="713730"/>
          </a:xfrm>
          <a:prstGeom prst="rect">
            <a:avLst/>
          </a:prstGeom>
        </p:spPr>
        <p:txBody>
          <a:bodyPr spcFirstLastPara="1" vert="horz" wrap="square" lIns="109720" tIns="54840" rIns="109720" bIns="54840" rtlCol="0" anchor="ctr" anchorCtr="0">
            <a:noAutofit/>
          </a:bodyPr>
          <a:lstStyle/>
          <a:p>
            <a:r>
              <a:rPr lang="en-GB" dirty="0"/>
              <a:t>Optimism Bias</a:t>
            </a:r>
            <a:endParaRPr dirty="0"/>
          </a:p>
        </p:txBody>
      </p:sp>
      <p:sp>
        <p:nvSpPr>
          <p:cNvPr id="393" name="Google Shape;393;p61"/>
          <p:cNvSpPr txBox="1">
            <a:spLocks noGrp="1"/>
          </p:cNvSpPr>
          <p:nvPr>
            <p:ph type="body" idx="1"/>
          </p:nvPr>
        </p:nvSpPr>
        <p:spPr>
          <a:xfrm>
            <a:off x="1005841" y="1704723"/>
            <a:ext cx="3581725" cy="2497627"/>
          </a:xfrm>
          <a:prstGeom prst="rect">
            <a:avLst/>
          </a:prstGeom>
        </p:spPr>
        <p:txBody>
          <a:bodyPr spcFirstLastPara="1" vert="horz" wrap="square" lIns="109720" tIns="54840" rIns="109720" bIns="54840" rtlCol="0" anchor="t" anchorCtr="0">
            <a:noAutofit/>
          </a:bodyPr>
          <a:lstStyle/>
          <a:p>
            <a:pPr marL="0" indent="0">
              <a:buNone/>
            </a:pPr>
            <a:r>
              <a:rPr lang="en-GB" dirty="0"/>
              <a:t>The belief that bad things are more likely to happen to others than to themselves, while good things are more likely to happen to themselves than to others.</a:t>
            </a:r>
            <a:endParaRPr dirty="0"/>
          </a:p>
          <a:p>
            <a:pPr marL="0" indent="0">
              <a:buNone/>
            </a:pPr>
            <a:r>
              <a:rPr lang="en-GB" dirty="0"/>
              <a:t>Risk underestimation &amp; Overconfidence.</a:t>
            </a:r>
          </a:p>
          <a:p>
            <a:pPr marL="0" indent="0">
              <a:buNone/>
            </a:pPr>
            <a:endParaRPr lang="en-GB" dirty="0"/>
          </a:p>
          <a:p>
            <a:pPr marL="0" indent="0">
              <a:buNone/>
            </a:pPr>
            <a:endParaRPr lang="en-GB" dirty="0"/>
          </a:p>
          <a:p>
            <a:pPr marL="0" indent="0">
              <a:buNone/>
            </a:pPr>
            <a:r>
              <a:rPr lang="en-GB" dirty="0"/>
              <a:t>The chronic underestimation of risks is typical for younger adults. As people age, the “representativity heuristic” compensates for parts of the effect.</a:t>
            </a:r>
            <a:endParaRPr dirty="0"/>
          </a:p>
        </p:txBody>
      </p:sp>
      <p:pic>
        <p:nvPicPr>
          <p:cNvPr id="2" name="Grafik 1">
            <a:extLst>
              <a:ext uri="{FF2B5EF4-FFF2-40B4-BE49-F238E27FC236}">
                <a16:creationId xmlns:a16="http://schemas.microsoft.com/office/drawing/2014/main" id="{2DE74875-3F7D-4FBF-8595-A2621AAC2F6C}"/>
              </a:ext>
            </a:extLst>
          </p:cNvPr>
          <p:cNvPicPr>
            <a:picLocks noChangeAspect="1"/>
          </p:cNvPicPr>
          <p:nvPr/>
        </p:nvPicPr>
        <p:blipFill>
          <a:blip r:embed="rId3"/>
          <a:stretch>
            <a:fillRect/>
          </a:stretch>
        </p:blipFill>
        <p:spPr>
          <a:xfrm>
            <a:off x="6997907" y="204282"/>
            <a:ext cx="6626654" cy="732221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9"/>
          <p:cNvSpPr txBox="1">
            <a:spLocks noGrp="1"/>
          </p:cNvSpPr>
          <p:nvPr>
            <p:ph type="body" idx="1"/>
          </p:nvPr>
        </p:nvSpPr>
        <p:spPr>
          <a:xfrm>
            <a:off x="1005840" y="1841480"/>
            <a:ext cx="12618720" cy="5570880"/>
          </a:xfrm>
          <a:prstGeom prst="rect">
            <a:avLst/>
          </a:prstGeom>
          <a:noFill/>
          <a:ln>
            <a:noFill/>
          </a:ln>
        </p:spPr>
        <p:txBody>
          <a:bodyPr spcFirstLastPara="1" vert="horz" wrap="square" lIns="109720" tIns="54840" rIns="109720" bIns="54840" rtlCol="0" anchor="t" anchorCtr="0">
            <a:noAutofit/>
          </a:bodyPr>
          <a:lstStyle/>
          <a:p>
            <a:pPr marL="731484" indent="-528294">
              <a:spcBef>
                <a:spcPts val="0"/>
              </a:spcBef>
              <a:buSzPts val="1600"/>
            </a:pPr>
            <a:r>
              <a:rPr lang="en-GB" sz="2560"/>
              <a:t>The susceptibility towards DP effects is no own personality characteristic. </a:t>
            </a:r>
            <a:br>
              <a:rPr lang="en-GB" sz="2560"/>
            </a:br>
            <a:endParaRPr sz="2560"/>
          </a:p>
          <a:p>
            <a:pPr marL="731484" indent="-528294">
              <a:spcBef>
                <a:spcPts val="0"/>
              </a:spcBef>
              <a:buSzPts val="1600"/>
            </a:pPr>
            <a:r>
              <a:rPr lang="en-GB" sz="2560"/>
              <a:t>The psychological effects are manifold. DPs consist of series and combinations of a wide range of psychological mechanisms.</a:t>
            </a:r>
            <a:br>
              <a:rPr lang="en-GB" sz="2560"/>
            </a:br>
            <a:endParaRPr sz="2560"/>
          </a:p>
          <a:p>
            <a:pPr marL="731484" indent="-528294">
              <a:spcBef>
                <a:spcPts val="0"/>
              </a:spcBef>
              <a:buSzPts val="1600"/>
            </a:pPr>
            <a:r>
              <a:rPr lang="en-GB" sz="2560"/>
              <a:t>The susceptibility towards particular mechanisms and manipulations can be partially personality-dependent (e.g. agreeableness, conformity, IT-literacy, narcissism).</a:t>
            </a:r>
            <a:br>
              <a:rPr lang="en-GB" sz="2560"/>
            </a:br>
            <a:endParaRPr sz="2560"/>
          </a:p>
          <a:p>
            <a:pPr marL="731484" indent="-528294">
              <a:spcBef>
                <a:spcPts val="0"/>
              </a:spcBef>
              <a:buSzPts val="1600"/>
            </a:pPr>
            <a:r>
              <a:rPr lang="en-GB" sz="2560"/>
              <a:t>Strong contributors to DP effects are situational/contextual influences: time pressure and stress facilitate superficial cognitive styles and the perceived relevance of the process determines how much cognitive work I am willing to invest in careful reading and conscious-reflective deciding. Example: Mobile phone usage is more likely to happen under time pressure, while doing something else (walking, travelling, working) when having less cognitive resources available. The smaller screen adds to the cognitive effort by making navigating more difficult.</a:t>
            </a:r>
            <a:endParaRPr sz="2560"/>
          </a:p>
          <a:p>
            <a:pPr marL="223510" indent="0">
              <a:buSzPts val="2100"/>
              <a:buNone/>
            </a:pPr>
            <a:endParaRPr sz="1760"/>
          </a:p>
        </p:txBody>
      </p:sp>
      <p:sp>
        <p:nvSpPr>
          <p:cNvPr id="523" name="Google Shape;523;p79"/>
          <p:cNvSpPr txBox="1">
            <a:spLocks noGrp="1"/>
          </p:cNvSpPr>
          <p:nvPr>
            <p:ph type="title"/>
          </p:nvPr>
        </p:nvSpPr>
        <p:spPr>
          <a:xfrm>
            <a:off x="1168840" y="571760"/>
            <a:ext cx="9903840" cy="734400"/>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Individual differences</a:t>
            </a:r>
            <a:endParaRPr sz="480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CCF5D14-1CE1-1EDA-FFFA-E259AAD7922C}"/>
                  </a:ext>
                </a:extLst>
              </p14:cNvPr>
              <p14:cNvContentPartPr/>
              <p14:nvPr/>
            </p14:nvContentPartPr>
            <p14:xfrm>
              <a:off x="3177360" y="4335984"/>
              <a:ext cx="432" cy="432"/>
            </p14:xfrm>
          </p:contentPart>
        </mc:Choice>
        <mc:Fallback>
          <p:pic>
            <p:nvPicPr>
              <p:cNvPr id="2" name="Ink 1">
                <a:extLst>
                  <a:ext uri="{FF2B5EF4-FFF2-40B4-BE49-F238E27FC236}">
                    <a16:creationId xmlns:a16="http://schemas.microsoft.com/office/drawing/2014/main" id="{DCCF5D14-1CE1-1EDA-FFFA-E259AAD7922C}"/>
                  </a:ext>
                </a:extLst>
              </p:cNvPr>
              <p:cNvPicPr/>
              <p:nvPr/>
            </p:nvPicPr>
            <p:blipFill>
              <a:blip r:embed="rId4"/>
              <a:stretch>
                <a:fillRect/>
              </a:stretch>
            </p:blipFill>
            <p:spPr>
              <a:xfrm>
                <a:off x="3166128" y="4324752"/>
                <a:ext cx="22896" cy="22896"/>
              </a:xfrm>
              <a:prstGeom prst="rect">
                <a:avLst/>
              </a:prstGeom>
            </p:spPr>
          </p:pic>
        </mc:Fallback>
      </mc:AlternateContent>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Legal aspects of DP</a:t>
            </a:r>
            <a:endParaRPr dirty="0"/>
          </a:p>
        </p:txBody>
      </p:sp>
      <p:sp>
        <p:nvSpPr>
          <p:cNvPr id="466" name="Google Shape;466;p71"/>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731484" indent="-507974">
              <a:buAutoNum type="arabicPeriod"/>
            </a:pPr>
            <a:r>
              <a:rPr lang="en-GB" dirty="0"/>
              <a:t>Do you think, DP should be regulated?</a:t>
            </a:r>
            <a:endParaRPr dirty="0"/>
          </a:p>
          <a:p>
            <a:pPr marL="731484" indent="-507974">
              <a:spcBef>
                <a:spcPts val="0"/>
              </a:spcBef>
              <a:buAutoNum type="arabicPeriod"/>
            </a:pPr>
            <a:r>
              <a:rPr lang="en-GB" dirty="0"/>
              <a:t>Do you think, DP ARE actually already regulated?</a:t>
            </a:r>
            <a:endParaRPr dirty="0"/>
          </a:p>
          <a:p>
            <a:pPr marL="731484" indent="-507974">
              <a:spcBef>
                <a:spcPts val="0"/>
              </a:spcBef>
              <a:buAutoNum type="arabicPeriod"/>
            </a:pPr>
            <a:r>
              <a:rPr lang="en-GB" dirty="0"/>
              <a:t>How are they, and/or how should they be regulated?</a:t>
            </a:r>
            <a:endParaRPr dirty="0"/>
          </a:p>
          <a:p>
            <a:pPr marL="731484" indent="-507974">
              <a:spcBef>
                <a:spcPts val="0"/>
              </a:spcBef>
              <a:buAutoNum type="arabicPeriod"/>
            </a:pPr>
            <a:r>
              <a:rPr lang="en-GB" dirty="0"/>
              <a:t>How realistic is it to control and regulate the use of Dark Patterns?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2"/>
          <p:cNvSpPr txBox="1">
            <a:spLocks noGrp="1"/>
          </p:cNvSpPr>
          <p:nvPr>
            <p:ph type="title"/>
          </p:nvPr>
        </p:nvSpPr>
        <p:spPr>
          <a:xfrm>
            <a:off x="1005840" y="438154"/>
            <a:ext cx="12618720" cy="681600"/>
          </a:xfrm>
          <a:prstGeom prst="rect">
            <a:avLst/>
          </a:prstGeom>
        </p:spPr>
        <p:txBody>
          <a:bodyPr spcFirstLastPara="1" vert="horz" wrap="square" lIns="109720" tIns="54840" rIns="109720" bIns="54840" rtlCol="0" anchor="ctr" anchorCtr="0">
            <a:noAutofit/>
          </a:bodyPr>
          <a:lstStyle/>
          <a:p>
            <a:r>
              <a:rPr lang="en-GB"/>
              <a:t>Where do Dark Patterns get criminal?</a:t>
            </a:r>
            <a:endParaRPr/>
          </a:p>
        </p:txBody>
      </p:sp>
      <p:sp>
        <p:nvSpPr>
          <p:cNvPr id="472" name="Google Shape;472;p72"/>
          <p:cNvSpPr txBox="1">
            <a:spLocks noGrp="1"/>
          </p:cNvSpPr>
          <p:nvPr>
            <p:ph type="body" idx="1"/>
          </p:nvPr>
        </p:nvSpPr>
        <p:spPr>
          <a:xfrm>
            <a:off x="963360" y="1417882"/>
            <a:ext cx="12618720" cy="6396000"/>
          </a:xfrm>
          <a:prstGeom prst="rect">
            <a:avLst/>
          </a:prstGeom>
        </p:spPr>
        <p:txBody>
          <a:bodyPr spcFirstLastPara="1" vert="horz" wrap="square" lIns="109720" tIns="54840" rIns="109720" bIns="54840" rtlCol="0" anchor="t" anchorCtr="0">
            <a:noAutofit/>
          </a:bodyPr>
          <a:lstStyle/>
          <a:p>
            <a:pPr marL="0" indent="0">
              <a:buNone/>
            </a:pPr>
            <a:r>
              <a:rPr lang="en-GB" sz="2400" dirty="0"/>
              <a:t>Dark Patterns can be illegal where they are not in line with the terms and conditions a user signs up for (e.g. LinkedIn-case: the user was never informed about this use of data).</a:t>
            </a:r>
            <a:endParaRPr sz="2400" dirty="0"/>
          </a:p>
          <a:p>
            <a:pPr marL="0" indent="0">
              <a:buNone/>
            </a:pPr>
            <a:endParaRPr sz="2400" dirty="0"/>
          </a:p>
          <a:p>
            <a:pPr marL="0" indent="0">
              <a:buNone/>
            </a:pPr>
            <a:r>
              <a:rPr lang="en-GB" sz="2400" dirty="0"/>
              <a:t>Dark Patterns can be illegal by violating data protection laws (laws set standards about which data can be collected for what reason, e.g. GDPR’s transparency or minimization rules).</a:t>
            </a:r>
            <a:endParaRPr sz="2400" dirty="0"/>
          </a:p>
          <a:p>
            <a:pPr marL="0" indent="0">
              <a:buNone/>
            </a:pPr>
            <a:endParaRPr sz="2400" dirty="0"/>
          </a:p>
          <a:p>
            <a:pPr marL="0" indent="0">
              <a:buNone/>
            </a:pPr>
            <a:r>
              <a:rPr lang="en-GB" sz="2400" dirty="0"/>
              <a:t>Dark Patterns can be technically legal, but increase the risk of cyber-insecure </a:t>
            </a:r>
            <a:r>
              <a:rPr lang="en-GB" sz="2400" dirty="0" err="1"/>
              <a:t>behavior</a:t>
            </a:r>
            <a:r>
              <a:rPr lang="en-GB" sz="2400" dirty="0"/>
              <a:t> by setting wrong incentives of usability, increasing the risk of being exposed to crime committed by third parties (e.g. security settings of smartwatches).</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2">
                                            <p:txEl>
                                              <p:pRg st="0" end="0"/>
                                            </p:txEl>
                                          </p:spTgt>
                                        </p:tgtEl>
                                        <p:attrNameLst>
                                          <p:attrName>style.visibility</p:attrName>
                                        </p:attrNameLst>
                                      </p:cBhvr>
                                      <p:to>
                                        <p:strVal val="visible"/>
                                      </p:to>
                                    </p:set>
                                    <p:animEffect transition="in" filter="fade">
                                      <p:cBhvr>
                                        <p:cTn id="7" dur="1000"/>
                                        <p:tgtEl>
                                          <p:spTgt spid="472">
                                            <p:txEl>
                                              <p:pRg st="0" end="0"/>
                                            </p:txEl>
                                          </p:spTgt>
                                        </p:tgtEl>
                                      </p:cBhvr>
                                    </p:animEffect>
                                    <p:anim calcmode="lin" valueType="num">
                                      <p:cBhvr>
                                        <p:cTn id="8" dur="1000" fill="hold"/>
                                        <p:tgtEl>
                                          <p:spTgt spid="47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2">
                                            <p:txEl>
                                              <p:pRg st="2" end="2"/>
                                            </p:txEl>
                                          </p:spTgt>
                                        </p:tgtEl>
                                        <p:attrNameLst>
                                          <p:attrName>style.visibility</p:attrName>
                                        </p:attrNameLst>
                                      </p:cBhvr>
                                      <p:to>
                                        <p:strVal val="visible"/>
                                      </p:to>
                                    </p:set>
                                    <p:animEffect transition="in" filter="fade">
                                      <p:cBhvr>
                                        <p:cTn id="14" dur="1000"/>
                                        <p:tgtEl>
                                          <p:spTgt spid="472">
                                            <p:txEl>
                                              <p:pRg st="2" end="2"/>
                                            </p:txEl>
                                          </p:spTgt>
                                        </p:tgtEl>
                                      </p:cBhvr>
                                    </p:animEffect>
                                    <p:anim calcmode="lin" valueType="num">
                                      <p:cBhvr>
                                        <p:cTn id="15" dur="1000" fill="hold"/>
                                        <p:tgtEl>
                                          <p:spTgt spid="47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2">
                                            <p:txEl>
                                              <p:pRg st="4" end="4"/>
                                            </p:txEl>
                                          </p:spTgt>
                                        </p:tgtEl>
                                        <p:attrNameLst>
                                          <p:attrName>style.visibility</p:attrName>
                                        </p:attrNameLst>
                                      </p:cBhvr>
                                      <p:to>
                                        <p:strVal val="visible"/>
                                      </p:to>
                                    </p:set>
                                    <p:animEffect transition="in" filter="fade">
                                      <p:cBhvr>
                                        <p:cTn id="21" dur="1000"/>
                                        <p:tgtEl>
                                          <p:spTgt spid="472">
                                            <p:txEl>
                                              <p:pRg st="4" end="4"/>
                                            </p:txEl>
                                          </p:spTgt>
                                        </p:tgtEl>
                                      </p:cBhvr>
                                    </p:animEffect>
                                    <p:anim calcmode="lin" valueType="num">
                                      <p:cBhvr>
                                        <p:cTn id="22" dur="1000" fill="hold"/>
                                        <p:tgtEl>
                                          <p:spTgt spid="47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7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63D7C1-E1B6-119D-F2BF-FD67A80EC975}"/>
              </a:ext>
            </a:extLst>
          </p:cNvPr>
          <p:cNvPicPr>
            <a:picLocks noChangeAspect="1"/>
          </p:cNvPicPr>
          <p:nvPr/>
        </p:nvPicPr>
        <p:blipFill>
          <a:blip r:embed="rId2">
            <a:alphaModFix amt="43000"/>
          </a:blip>
          <a:stretch>
            <a:fillRect/>
          </a:stretch>
        </p:blipFill>
        <p:spPr>
          <a:xfrm>
            <a:off x="105104" y="1"/>
            <a:ext cx="14403377" cy="7201688"/>
          </a:xfrm>
          <a:prstGeom prst="rect">
            <a:avLst/>
          </a:prstGeom>
          <a:ln>
            <a:noFill/>
          </a:ln>
          <a:effectLst>
            <a:softEdge rad="112500"/>
          </a:effectLst>
        </p:spPr>
      </p:pic>
      <p:sp>
        <p:nvSpPr>
          <p:cNvPr id="2" name="Title 1"/>
          <p:cNvSpPr>
            <a:spLocks noGrp="1"/>
          </p:cNvSpPr>
          <p:nvPr>
            <p:ph type="title"/>
          </p:nvPr>
        </p:nvSpPr>
        <p:spPr/>
        <p:txBody>
          <a:bodyPr>
            <a:normAutofit/>
          </a:bodyPr>
          <a:lstStyle/>
          <a:p>
            <a:r>
              <a:rPr dirty="0"/>
              <a:t>Open Source Intelligence</a:t>
            </a:r>
          </a:p>
        </p:txBody>
      </p:sp>
      <p:sp>
        <p:nvSpPr>
          <p:cNvPr id="3" name="Rectangle 2"/>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4" name="Rectangle 3"/>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sz="1200" b="0" i="0">
                <a:solidFill>
                  <a:srgbClr val="616161"/>
                </a:solidFill>
                <a:latin typeface="Proxima Nova"/>
              </a:defRPr>
            </a:pPr>
            <a:endParaRPr sz="1920">
              <a:solidFill>
                <a:srgbClr val="616161"/>
              </a:solidFill>
              <a:latin typeface="Proxima Nova"/>
            </a:endParaRPr>
          </a:p>
        </p:txBody>
      </p:sp>
      <p:sp>
        <p:nvSpPr>
          <p:cNvPr id="5" name="Rectangle 4"/>
          <p:cNvSpPr/>
          <p:nvPr/>
        </p:nvSpPr>
        <p:spPr>
          <a:xfrm>
            <a:off x="365760" y="2413873"/>
            <a:ext cx="13898880"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6" name="Rectangle 5"/>
          <p:cNvSpPr/>
          <p:nvPr/>
        </p:nvSpPr>
        <p:spPr>
          <a:xfrm>
            <a:off x="365762" y="2413873"/>
            <a:ext cx="6705599"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7" name="TextBox 6"/>
          <p:cNvSpPr txBox="1"/>
          <p:nvPr/>
        </p:nvSpPr>
        <p:spPr>
          <a:xfrm>
            <a:off x="365761" y="2413872"/>
            <a:ext cx="13898878" cy="3595856"/>
          </a:xfrm>
          <a:prstGeom prst="rect">
            <a:avLst/>
          </a:prstGeom>
          <a:noFill/>
          <a:ln>
            <a:noFill/>
          </a:ln>
        </p:spPr>
        <p:txBody>
          <a:bodyPr wrap="square" lIns="304800" tIns="0" rIns="0" bIns="304800" anchor="t">
            <a:spAutoFit/>
          </a:bodyPr>
          <a:lstStyle/>
          <a:p>
            <a:pPr marL="219450" defTabSz="1097280">
              <a:spcAft>
                <a:spcPts val="1280"/>
              </a:spcAft>
              <a:buSzPct val="100000"/>
              <a:defRPr/>
            </a:pPr>
            <a:r>
              <a:rPr lang="en-GB" sz="1920" dirty="0">
                <a:latin typeface="Proxima Nova"/>
              </a:rPr>
              <a:t>C</a:t>
            </a:r>
            <a:r>
              <a:rPr lang="en-GB" sz="1920" dirty="0" err="1">
                <a:latin typeface="Proxima Nova"/>
              </a:rPr>
              <a:t>ollection</a:t>
            </a:r>
            <a:r>
              <a:rPr lang="en-GB" sz="1920" dirty="0">
                <a:latin typeface="Proxima Nova"/>
              </a:rPr>
              <a:t> and analysis of data gathered from open sources (covert sources and publicly available information) to produce actionable intelligence. OSINT is primarily used in national security, law enforcement, and business intelligence functions and is of value to analysts who use non-sensitive intelligence in answering classified, unclassified, or proprietary intelligence requirements across the previous intelligence disciplines.</a:t>
            </a:r>
            <a:r>
              <a:rPr sz="1920" dirty="0">
                <a:latin typeface="Proxima Nova"/>
              </a:rPr>
              <a:t>Research highlights the significance of considering human elements in cybersecurity</a:t>
            </a:r>
            <a:endParaRPr lang="nb-NO" sz="1920" dirty="0">
              <a:latin typeface="Proxima Nova"/>
            </a:endParaRPr>
          </a:p>
          <a:p>
            <a:pPr marL="219450" defTabSz="1097280">
              <a:spcAft>
                <a:spcPts val="1280"/>
              </a:spcAft>
              <a:buSzPct val="100000"/>
              <a:defRPr/>
            </a:pPr>
            <a:endParaRPr lang="nb-NO" sz="1920" dirty="0">
              <a:latin typeface="Proxima Nova"/>
            </a:endParaRPr>
          </a:p>
          <a:p>
            <a:pPr marL="219450" defTabSz="1097280">
              <a:spcAft>
                <a:spcPts val="1280"/>
              </a:spcAft>
              <a:buSzPct val="100000"/>
              <a:defRPr/>
            </a:pPr>
            <a:r>
              <a:rPr lang="nb-NO" sz="1920" dirty="0">
                <a:latin typeface="Proxima Nova"/>
              </a:rPr>
              <a:t>Definition: </a:t>
            </a:r>
            <a:r>
              <a:rPr lang="en-GB" sz="1920" i="1" dirty="0">
                <a:latin typeface="Proxima Nova"/>
              </a:rPr>
              <a:t>OSINT is defined in the United States of America by Public Law 109-163 as cited by both the U.S. Director of National Intelligence and the U.S. Department of </a:t>
            </a:r>
            <a:r>
              <a:rPr lang="en-GB" sz="1920" i="1" dirty="0" err="1">
                <a:latin typeface="Proxima Nova"/>
              </a:rPr>
              <a:t>Defense</a:t>
            </a:r>
            <a:r>
              <a:rPr lang="en-GB" sz="1920" i="1" dirty="0">
                <a:latin typeface="Proxima Nova"/>
              </a:rPr>
              <a:t> (DoD), as intelligence "produced from publicly available information that is collected, exploited, and disseminated in a timely manner to an appropriate audience for the purpose of addressing a specific intelligence requirement.</a:t>
            </a:r>
            <a:endParaRPr lang="nb-NO" sz="1920" i="1" dirty="0">
              <a:latin typeface="Proxima Nov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05840" y="438151"/>
            <a:ext cx="12618720" cy="707898"/>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Dark Patterns and Cybercrime</a:t>
            </a:r>
            <a:endParaRPr sz="4800">
              <a:solidFill>
                <a:srgbClr val="FF0000"/>
              </a:solidFill>
            </a:endParaRPr>
          </a:p>
        </p:txBody>
      </p:sp>
      <p:sp>
        <p:nvSpPr>
          <p:cNvPr id="479" name="Google Shape;479;p73"/>
          <p:cNvSpPr txBox="1">
            <a:spLocks noGrp="1"/>
          </p:cNvSpPr>
          <p:nvPr>
            <p:ph type="body" idx="1"/>
          </p:nvPr>
        </p:nvSpPr>
        <p:spPr>
          <a:xfrm>
            <a:off x="1005840" y="1527858"/>
            <a:ext cx="12618720" cy="5884498"/>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1900"/>
            </a:pPr>
            <a:r>
              <a:rPr lang="en-GB" sz="2560" i="1"/>
              <a:t>“Cybercrime, also called computer crime, the </a:t>
            </a:r>
            <a:r>
              <a:rPr lang="en-GB" sz="2560" i="1">
                <a:solidFill>
                  <a:srgbClr val="FF0000"/>
                </a:solidFill>
              </a:rPr>
              <a:t>use of a computer </a:t>
            </a:r>
            <a:r>
              <a:rPr lang="en-GB" sz="2560" i="1"/>
              <a:t>as an instrument to further illegal ends, such as committing fraud, trafficking in child pornography and intellectual property, stealing identities, or </a:t>
            </a:r>
            <a:r>
              <a:rPr lang="en-GB" sz="2560" i="1">
                <a:solidFill>
                  <a:srgbClr val="FF0000"/>
                </a:solidFill>
              </a:rPr>
              <a:t>violating privacy</a:t>
            </a:r>
            <a:r>
              <a:rPr lang="en-GB" sz="2560" i="1"/>
              <a:t>.” </a:t>
            </a:r>
            <a:r>
              <a:rPr lang="en-GB" sz="1600"/>
              <a:t>(Encyclopaedia Britannica)</a:t>
            </a:r>
            <a:endParaRPr sz="1600"/>
          </a:p>
          <a:p>
            <a:pPr marL="284466" indent="-243828">
              <a:buSzPts val="1600"/>
            </a:pPr>
            <a:r>
              <a:rPr lang="en-GB" sz="2560"/>
              <a:t>Data acquired by DP methods has market value and can become subject to illegal data trading.</a:t>
            </a:r>
            <a:endParaRPr sz="2240"/>
          </a:p>
          <a:p>
            <a:pPr marL="284466" indent="-243828">
              <a:buSzPts val="1600"/>
            </a:pPr>
            <a:r>
              <a:rPr lang="en-GB" sz="2560"/>
              <a:t>DP as such are not illegal, as it mostly exploits known human cognitive and emotional vulnerabilities. Whether laws are violated, is a question of how strict laws are formulated and executed.</a:t>
            </a:r>
            <a:endParaRPr sz="2560"/>
          </a:p>
          <a:p>
            <a:pPr marL="284466" indent="-243828">
              <a:buSzPts val="1600"/>
            </a:pPr>
            <a:r>
              <a:rPr lang="en-GB" sz="2560"/>
              <a:t>How constraint these legal frameworks are, is a result of social convention, public trust and other cultural (macropsychological) influences, the lawmaking following out of these and the execution of these laws in the juridical sector.</a:t>
            </a:r>
            <a:endParaRPr sz="2560"/>
          </a:p>
          <a:p>
            <a:pPr marL="284466" indent="-243828">
              <a:buSzPts val="1600"/>
            </a:pPr>
            <a:r>
              <a:rPr lang="en-GB" sz="2560"/>
              <a:t>DP can be illegal, but are mostly not. In many more cases, they increase the probability of cybercrime by increasing the probability of privacy violations happening - directly or indirectly.</a:t>
            </a:r>
            <a:endParaRPr sz="25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animEffect transition="in" filter="fade">
                                      <p:cBhvr>
                                        <p:cTn id="7" dur="1000"/>
                                        <p:tgtEl>
                                          <p:spTgt spid="479">
                                            <p:txEl>
                                              <p:pRg st="0" end="0"/>
                                            </p:txEl>
                                          </p:spTgt>
                                        </p:tgtEl>
                                      </p:cBhvr>
                                    </p:animEffect>
                                    <p:anim calcmode="lin" valueType="num">
                                      <p:cBhvr>
                                        <p:cTn id="8" dur="1000" fill="hold"/>
                                        <p:tgtEl>
                                          <p:spTgt spid="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9">
                                            <p:txEl>
                                              <p:pRg st="1" end="1"/>
                                            </p:txEl>
                                          </p:spTgt>
                                        </p:tgtEl>
                                        <p:attrNameLst>
                                          <p:attrName>style.visibility</p:attrName>
                                        </p:attrNameLst>
                                      </p:cBhvr>
                                      <p:to>
                                        <p:strVal val="visible"/>
                                      </p:to>
                                    </p:set>
                                    <p:animEffect transition="in" filter="fade">
                                      <p:cBhvr>
                                        <p:cTn id="14" dur="1000"/>
                                        <p:tgtEl>
                                          <p:spTgt spid="479">
                                            <p:txEl>
                                              <p:pRg st="1" end="1"/>
                                            </p:txEl>
                                          </p:spTgt>
                                        </p:tgtEl>
                                      </p:cBhvr>
                                    </p:animEffect>
                                    <p:anim calcmode="lin" valueType="num">
                                      <p:cBhvr>
                                        <p:cTn id="15" dur="1000" fill="hold"/>
                                        <p:tgtEl>
                                          <p:spTgt spid="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9">
                                            <p:txEl>
                                              <p:pRg st="2" end="2"/>
                                            </p:txEl>
                                          </p:spTgt>
                                        </p:tgtEl>
                                        <p:attrNameLst>
                                          <p:attrName>style.visibility</p:attrName>
                                        </p:attrNameLst>
                                      </p:cBhvr>
                                      <p:to>
                                        <p:strVal val="visible"/>
                                      </p:to>
                                    </p:set>
                                    <p:animEffect transition="in" filter="fade">
                                      <p:cBhvr>
                                        <p:cTn id="21" dur="1000"/>
                                        <p:tgtEl>
                                          <p:spTgt spid="479">
                                            <p:txEl>
                                              <p:pRg st="2" end="2"/>
                                            </p:txEl>
                                          </p:spTgt>
                                        </p:tgtEl>
                                      </p:cBhvr>
                                    </p:animEffect>
                                    <p:anim calcmode="lin" valueType="num">
                                      <p:cBhvr>
                                        <p:cTn id="22" dur="1000" fill="hold"/>
                                        <p:tgtEl>
                                          <p:spTgt spid="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79">
                                            <p:txEl>
                                              <p:pRg st="3" end="3"/>
                                            </p:txEl>
                                          </p:spTgt>
                                        </p:tgtEl>
                                        <p:attrNameLst>
                                          <p:attrName>style.visibility</p:attrName>
                                        </p:attrNameLst>
                                      </p:cBhvr>
                                      <p:to>
                                        <p:strVal val="visible"/>
                                      </p:to>
                                    </p:set>
                                    <p:animEffect transition="in" filter="fade">
                                      <p:cBhvr>
                                        <p:cTn id="28" dur="1000"/>
                                        <p:tgtEl>
                                          <p:spTgt spid="479">
                                            <p:txEl>
                                              <p:pRg st="3" end="3"/>
                                            </p:txEl>
                                          </p:spTgt>
                                        </p:tgtEl>
                                      </p:cBhvr>
                                    </p:animEffect>
                                    <p:anim calcmode="lin" valueType="num">
                                      <p:cBhvr>
                                        <p:cTn id="29" dur="1000" fill="hold"/>
                                        <p:tgtEl>
                                          <p:spTgt spid="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9">
                                            <p:txEl>
                                              <p:pRg st="4" end="4"/>
                                            </p:txEl>
                                          </p:spTgt>
                                        </p:tgtEl>
                                        <p:attrNameLst>
                                          <p:attrName>style.visibility</p:attrName>
                                        </p:attrNameLst>
                                      </p:cBhvr>
                                      <p:to>
                                        <p:strVal val="visible"/>
                                      </p:to>
                                    </p:set>
                                    <p:animEffect transition="in" filter="fade">
                                      <p:cBhvr>
                                        <p:cTn id="35" dur="1000"/>
                                        <p:tgtEl>
                                          <p:spTgt spid="479">
                                            <p:txEl>
                                              <p:pRg st="4" end="4"/>
                                            </p:txEl>
                                          </p:spTgt>
                                        </p:tgtEl>
                                      </p:cBhvr>
                                    </p:animEffect>
                                    <p:anim calcmode="lin" valueType="num">
                                      <p:cBhvr>
                                        <p:cTn id="36" dur="1000" fill="hold"/>
                                        <p:tgtEl>
                                          <p:spTgt spid="4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title"/>
          </p:nvPr>
        </p:nvSpPr>
        <p:spPr>
          <a:xfrm>
            <a:off x="1005840" y="438155"/>
            <a:ext cx="12618720" cy="964703"/>
          </a:xfrm>
          <a:prstGeom prst="rect">
            <a:avLst/>
          </a:prstGeom>
          <a:noFill/>
          <a:ln>
            <a:noFill/>
          </a:ln>
        </p:spPr>
        <p:txBody>
          <a:bodyPr spcFirstLastPara="1" vert="horz" wrap="square" lIns="109720" tIns="54840" rIns="109720" bIns="54840" rtlCol="0" anchor="ctr" anchorCtr="0">
            <a:noAutofit/>
          </a:bodyPr>
          <a:lstStyle/>
          <a:p>
            <a:pPr>
              <a:buSzPts val="3300"/>
            </a:pPr>
            <a:r>
              <a:rPr lang="en-GB" sz="4800"/>
              <a:t>General Data Protection Regulation (GDPR)</a:t>
            </a:r>
            <a:endParaRPr sz="4800"/>
          </a:p>
        </p:txBody>
      </p:sp>
      <p:sp>
        <p:nvSpPr>
          <p:cNvPr id="486" name="Google Shape;486;p74"/>
          <p:cNvSpPr txBox="1">
            <a:spLocks noGrp="1"/>
          </p:cNvSpPr>
          <p:nvPr>
            <p:ph type="body" idx="1"/>
          </p:nvPr>
        </p:nvSpPr>
        <p:spPr>
          <a:xfrm>
            <a:off x="1005840" y="1694533"/>
            <a:ext cx="12618720" cy="571782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None/>
            </a:pPr>
            <a:r>
              <a:rPr lang="en-GB" sz="2560"/>
              <a:t>DP violate potentially at least the following principles laid out in the European Union’s General Data Protection Regulation (Article 5, GDPR):</a:t>
            </a:r>
            <a:endParaRPr sz="2560"/>
          </a:p>
          <a:p>
            <a:pPr marL="833078" lvl="1" indent="-335263">
              <a:lnSpc>
                <a:spcPct val="80000"/>
              </a:lnSpc>
              <a:buSzPts val="2300"/>
            </a:pPr>
            <a:r>
              <a:rPr lang="en-GB" sz="2560" b="1"/>
              <a:t>Transparency, </a:t>
            </a:r>
            <a:endParaRPr sz="2560" b="1"/>
          </a:p>
          <a:p>
            <a:pPr marL="833078" lvl="1" indent="-335263">
              <a:lnSpc>
                <a:spcPct val="80000"/>
              </a:lnSpc>
              <a:buSzPts val="2300"/>
            </a:pPr>
            <a:r>
              <a:rPr lang="en-GB" sz="2560" b="1"/>
              <a:t>purpose limitation and </a:t>
            </a:r>
            <a:endParaRPr sz="2560" b="1"/>
          </a:p>
          <a:p>
            <a:pPr marL="833078" lvl="1" indent="-335263">
              <a:lnSpc>
                <a:spcPct val="80000"/>
              </a:lnSpc>
              <a:buSzPts val="2300"/>
            </a:pPr>
            <a:r>
              <a:rPr lang="en-GB" sz="2560" b="1"/>
              <a:t>data minimisation</a:t>
            </a:r>
            <a:br>
              <a:rPr lang="en-GB" sz="2560" b="1"/>
            </a:br>
            <a:endParaRPr sz="2560"/>
          </a:p>
          <a:p>
            <a:pPr marL="0" indent="0">
              <a:lnSpc>
                <a:spcPct val="80000"/>
              </a:lnSpc>
              <a:buNone/>
            </a:pPr>
            <a:r>
              <a:rPr lang="en-GB" sz="2560" b="1"/>
              <a:t>Informed consent: </a:t>
            </a:r>
            <a:r>
              <a:rPr lang="en-GB" sz="2560"/>
              <a:t>Pushing people with threats may not be considered “consent” and providing them with an enormous amount of complex details (e.g. terms &amp; conditions) is not considered to be “informing” them.</a:t>
            </a:r>
            <a:endParaRPr sz="2560"/>
          </a:p>
          <a:p>
            <a:pPr marL="548614" lvl="1" indent="0">
              <a:lnSpc>
                <a:spcPct val="80000"/>
              </a:lnSpc>
              <a:buSzPts val="1800"/>
              <a:buNone/>
            </a:pPr>
            <a:endParaRPr sz="2560"/>
          </a:p>
          <a:p>
            <a:pPr marL="0" indent="0">
              <a:lnSpc>
                <a:spcPct val="80000"/>
              </a:lnSpc>
              <a:buNone/>
            </a:pPr>
            <a:r>
              <a:rPr lang="en-GB" sz="2560"/>
              <a:t>Data protection </a:t>
            </a:r>
            <a:r>
              <a:rPr lang="en-GB" sz="2560" b="1"/>
              <a:t>by design </a:t>
            </a:r>
            <a:r>
              <a:rPr lang="en-GB" sz="2560"/>
              <a:t>and by default (Art. 25 GDPR)</a:t>
            </a:r>
            <a:endParaRPr sz="2560"/>
          </a:p>
          <a:p>
            <a:pPr marL="833078" lvl="1" indent="-335263">
              <a:lnSpc>
                <a:spcPct val="80000"/>
              </a:lnSpc>
              <a:buSzPts val="2300"/>
            </a:pPr>
            <a:r>
              <a:rPr lang="en-GB" sz="2560"/>
              <a:t>Usability should always serve the user’s interest.</a:t>
            </a:r>
            <a:endParaRPr sz="2560"/>
          </a:p>
          <a:p>
            <a:pPr marL="284466" indent="-60956">
              <a:lnSpc>
                <a:spcPct val="80000"/>
              </a:lnSpc>
              <a:buSzPts val="2100"/>
              <a:buNone/>
            </a:pPr>
            <a:endParaRPr sz="25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1000"/>
                                        <p:tgtEl>
                                          <p:spTgt spid="486">
                                            <p:txEl>
                                              <p:pRg st="0" end="0"/>
                                            </p:txEl>
                                          </p:spTgt>
                                        </p:tgtEl>
                                      </p:cBhvr>
                                    </p:animEffect>
                                    <p:anim calcmode="lin" valueType="num">
                                      <p:cBhvr>
                                        <p:cTn id="8" dur="1000" fill="hold"/>
                                        <p:tgtEl>
                                          <p:spTgt spid="4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6">
                                            <p:txEl>
                                              <p:pRg st="1" end="1"/>
                                            </p:txEl>
                                          </p:spTgt>
                                        </p:tgtEl>
                                        <p:attrNameLst>
                                          <p:attrName>style.visibility</p:attrName>
                                        </p:attrNameLst>
                                      </p:cBhvr>
                                      <p:to>
                                        <p:strVal val="visible"/>
                                      </p:to>
                                    </p:set>
                                    <p:animEffect transition="in" filter="fade">
                                      <p:cBhvr>
                                        <p:cTn id="12" dur="1000"/>
                                        <p:tgtEl>
                                          <p:spTgt spid="486">
                                            <p:txEl>
                                              <p:pRg st="1" end="1"/>
                                            </p:txEl>
                                          </p:spTgt>
                                        </p:tgtEl>
                                      </p:cBhvr>
                                    </p:animEffect>
                                    <p:anim calcmode="lin" valueType="num">
                                      <p:cBhvr>
                                        <p:cTn id="13" dur="1000" fill="hold"/>
                                        <p:tgtEl>
                                          <p:spTgt spid="48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6">
                                            <p:txEl>
                                              <p:pRg st="2" end="2"/>
                                            </p:txEl>
                                          </p:spTgt>
                                        </p:tgtEl>
                                        <p:attrNameLst>
                                          <p:attrName>style.visibility</p:attrName>
                                        </p:attrNameLst>
                                      </p:cBhvr>
                                      <p:to>
                                        <p:strVal val="visible"/>
                                      </p:to>
                                    </p:set>
                                    <p:animEffect transition="in" filter="fade">
                                      <p:cBhvr>
                                        <p:cTn id="17" dur="1000"/>
                                        <p:tgtEl>
                                          <p:spTgt spid="486">
                                            <p:txEl>
                                              <p:pRg st="2" end="2"/>
                                            </p:txEl>
                                          </p:spTgt>
                                        </p:tgtEl>
                                      </p:cBhvr>
                                    </p:animEffect>
                                    <p:anim calcmode="lin" valueType="num">
                                      <p:cBhvr>
                                        <p:cTn id="18" dur="1000" fill="hold"/>
                                        <p:tgtEl>
                                          <p:spTgt spid="48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6">
                                            <p:txEl>
                                              <p:pRg st="3" end="3"/>
                                            </p:txEl>
                                          </p:spTgt>
                                        </p:tgtEl>
                                        <p:attrNameLst>
                                          <p:attrName>style.visibility</p:attrName>
                                        </p:attrNameLst>
                                      </p:cBhvr>
                                      <p:to>
                                        <p:strVal val="visible"/>
                                      </p:to>
                                    </p:set>
                                    <p:animEffect transition="in" filter="fade">
                                      <p:cBhvr>
                                        <p:cTn id="22" dur="1000"/>
                                        <p:tgtEl>
                                          <p:spTgt spid="486">
                                            <p:txEl>
                                              <p:pRg st="3" end="3"/>
                                            </p:txEl>
                                          </p:spTgt>
                                        </p:tgtEl>
                                      </p:cBhvr>
                                    </p:animEffect>
                                    <p:anim calcmode="lin" valueType="num">
                                      <p:cBhvr>
                                        <p:cTn id="23" dur="1000" fill="hold"/>
                                        <p:tgtEl>
                                          <p:spTgt spid="48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6">
                                            <p:txEl>
                                              <p:pRg st="4" end="4"/>
                                            </p:txEl>
                                          </p:spTgt>
                                        </p:tgtEl>
                                        <p:attrNameLst>
                                          <p:attrName>style.visibility</p:attrName>
                                        </p:attrNameLst>
                                      </p:cBhvr>
                                      <p:to>
                                        <p:strVal val="visible"/>
                                      </p:to>
                                    </p:set>
                                    <p:animEffect transition="in" filter="fade">
                                      <p:cBhvr>
                                        <p:cTn id="29" dur="1000"/>
                                        <p:tgtEl>
                                          <p:spTgt spid="486">
                                            <p:txEl>
                                              <p:pRg st="4" end="4"/>
                                            </p:txEl>
                                          </p:spTgt>
                                        </p:tgtEl>
                                      </p:cBhvr>
                                    </p:animEffect>
                                    <p:anim calcmode="lin" valueType="num">
                                      <p:cBhvr>
                                        <p:cTn id="30" dur="1000" fill="hold"/>
                                        <p:tgtEl>
                                          <p:spTgt spid="48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86">
                                            <p:txEl>
                                              <p:pRg st="6" end="6"/>
                                            </p:txEl>
                                          </p:spTgt>
                                        </p:tgtEl>
                                        <p:attrNameLst>
                                          <p:attrName>style.visibility</p:attrName>
                                        </p:attrNameLst>
                                      </p:cBhvr>
                                      <p:to>
                                        <p:strVal val="visible"/>
                                      </p:to>
                                    </p:set>
                                    <p:animEffect transition="in" filter="fade">
                                      <p:cBhvr>
                                        <p:cTn id="36" dur="1000"/>
                                        <p:tgtEl>
                                          <p:spTgt spid="486">
                                            <p:txEl>
                                              <p:pRg st="6" end="6"/>
                                            </p:txEl>
                                          </p:spTgt>
                                        </p:tgtEl>
                                      </p:cBhvr>
                                    </p:animEffect>
                                    <p:anim calcmode="lin" valueType="num">
                                      <p:cBhvr>
                                        <p:cTn id="37" dur="1000" fill="hold"/>
                                        <p:tgtEl>
                                          <p:spTgt spid="486">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86">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86">
                                            <p:txEl>
                                              <p:pRg st="7" end="7"/>
                                            </p:txEl>
                                          </p:spTgt>
                                        </p:tgtEl>
                                        <p:attrNameLst>
                                          <p:attrName>style.visibility</p:attrName>
                                        </p:attrNameLst>
                                      </p:cBhvr>
                                      <p:to>
                                        <p:strVal val="visible"/>
                                      </p:to>
                                    </p:set>
                                    <p:animEffect transition="in" filter="fade">
                                      <p:cBhvr>
                                        <p:cTn id="41" dur="1000"/>
                                        <p:tgtEl>
                                          <p:spTgt spid="486">
                                            <p:txEl>
                                              <p:pRg st="7" end="7"/>
                                            </p:txEl>
                                          </p:spTgt>
                                        </p:tgtEl>
                                      </p:cBhvr>
                                    </p:animEffect>
                                    <p:anim calcmode="lin" valueType="num">
                                      <p:cBhvr>
                                        <p:cTn id="42" dur="1000" fill="hold"/>
                                        <p:tgtEl>
                                          <p:spTgt spid="486">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48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6"/>
          <p:cNvSpPr txBox="1">
            <a:spLocks noGrp="1"/>
          </p:cNvSpPr>
          <p:nvPr>
            <p:ph type="title"/>
          </p:nvPr>
        </p:nvSpPr>
        <p:spPr>
          <a:xfrm>
            <a:off x="1005840" y="438151"/>
            <a:ext cx="12618720" cy="781050"/>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USA’s data protection law (F.T.C.)</a:t>
            </a:r>
            <a:endParaRPr sz="4800"/>
          </a:p>
        </p:txBody>
      </p:sp>
      <p:sp>
        <p:nvSpPr>
          <p:cNvPr id="499" name="Google Shape;499;p76"/>
          <p:cNvSpPr txBox="1">
            <a:spLocks noGrp="1"/>
          </p:cNvSpPr>
          <p:nvPr>
            <p:ph type="body" idx="1"/>
          </p:nvPr>
        </p:nvSpPr>
        <p:spPr>
          <a:xfrm>
            <a:off x="1005840" y="1609346"/>
            <a:ext cx="12618720" cy="580301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SzPts val="1800"/>
              <a:buNone/>
            </a:pPr>
            <a:r>
              <a:rPr lang="en-GB" sz="2880" b="1" i="1"/>
              <a:t>Are dark patterns unlawful in the U.S.?</a:t>
            </a:r>
            <a:endParaRPr sz="1760"/>
          </a:p>
          <a:p>
            <a:pPr marL="0" indent="0">
              <a:lnSpc>
                <a:spcPct val="80000"/>
              </a:lnSpc>
              <a:buSzPts val="1800"/>
              <a:buNone/>
            </a:pPr>
            <a:r>
              <a:rPr lang="en-GB" sz="2880" i="1"/>
              <a:t>“There are several plausible legal hooks that </a:t>
            </a:r>
            <a:r>
              <a:rPr lang="en-GB" sz="2880" i="1">
                <a:solidFill>
                  <a:srgbClr val="FF0000"/>
                </a:solidFill>
              </a:rPr>
              <a:t>could be used </a:t>
            </a:r>
            <a:r>
              <a:rPr lang="en-GB" sz="2880" i="1"/>
              <a:t>to curtail the use of dark patterns in ecommerce.” </a:t>
            </a:r>
            <a:endParaRPr sz="1760"/>
          </a:p>
          <a:p>
            <a:pPr marL="0" indent="0">
              <a:lnSpc>
                <a:spcPct val="80000"/>
              </a:lnSpc>
              <a:buSzPts val="1800"/>
              <a:buNone/>
            </a:pPr>
            <a:r>
              <a:rPr lang="en-GB" sz="2880" i="1"/>
              <a:t>First, the Federal Trade Commission Act restricts the use of unfair or deceptive practices in interstate trade, providing the Commission with a </a:t>
            </a:r>
            <a:r>
              <a:rPr lang="en-GB" sz="2880" i="1">
                <a:solidFill>
                  <a:srgbClr val="FF0000"/>
                </a:solidFill>
              </a:rPr>
              <a:t>mandate</a:t>
            </a:r>
            <a:r>
              <a:rPr lang="en-GB" sz="2880" i="1"/>
              <a:t> to regulate and restrict such conduct. </a:t>
            </a:r>
            <a:endParaRPr sz="2880" i="1"/>
          </a:p>
          <a:p>
            <a:pPr marL="0" indent="0">
              <a:lnSpc>
                <a:spcPct val="80000"/>
              </a:lnSpc>
              <a:buSzPts val="1800"/>
              <a:buNone/>
            </a:pPr>
            <a:r>
              <a:rPr lang="en-GB" sz="2880" i="1"/>
              <a:t>Second, state unfair competition laws include similar frameworks. </a:t>
            </a:r>
            <a:endParaRPr sz="2880" i="1"/>
          </a:p>
          <a:p>
            <a:pPr marL="0" indent="0">
              <a:lnSpc>
                <a:spcPct val="80000"/>
              </a:lnSpc>
              <a:buSzPts val="1800"/>
              <a:buNone/>
            </a:pPr>
            <a:r>
              <a:rPr lang="en-GB" sz="2880" i="1"/>
              <a:t>Finally, there is a </a:t>
            </a:r>
            <a:r>
              <a:rPr lang="en-GB" sz="2880" i="1">
                <a:solidFill>
                  <a:srgbClr val="FF0000"/>
                </a:solidFill>
              </a:rPr>
              <a:t>broad question </a:t>
            </a:r>
            <a:r>
              <a:rPr lang="en-GB" sz="2880" i="1"/>
              <a:t>about whether consumer consent that is procured in a process that employs </a:t>
            </a:r>
            <a:r>
              <a:rPr lang="en-GB" sz="2880" i="1">
                <a:solidFill>
                  <a:srgbClr val="FF0000"/>
                </a:solidFill>
              </a:rPr>
              <a:t>highly effective dark patterns should be voidable</a:t>
            </a:r>
            <a:r>
              <a:rPr lang="en-GB" sz="2880" i="1"/>
              <a:t>, which would entitle consumers to various remedies available under contract law and which could open up liability for firms that engage in various activities (for example, engaging in surveillance or processing biometric information) </a:t>
            </a:r>
            <a:r>
              <a:rPr lang="en-GB" sz="2880" i="1">
                <a:solidFill>
                  <a:srgbClr val="FF0000"/>
                </a:solidFill>
              </a:rPr>
              <a:t>without having first obtained appropriate consumer consent.”</a:t>
            </a:r>
            <a:r>
              <a:rPr lang="en-GB" sz="2880" i="1"/>
              <a:t> </a:t>
            </a:r>
            <a:endParaRPr sz="1760"/>
          </a:p>
          <a:p>
            <a:pPr marL="0" indent="0">
              <a:lnSpc>
                <a:spcPct val="80000"/>
              </a:lnSpc>
              <a:buSzPts val="1800"/>
              <a:buNone/>
            </a:pPr>
            <a:r>
              <a:rPr lang="en-GB" sz="2880" i="1"/>
              <a:t>Luguri (2019)</a:t>
            </a:r>
            <a:endParaRPr sz="2880" i="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7"/>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Autofit/>
          </a:bodyPr>
          <a:lstStyle/>
          <a:p>
            <a:pPr>
              <a:buSzPts val="3300"/>
            </a:pPr>
            <a:r>
              <a:rPr lang="en-GB" sz="2880"/>
              <a:t>The grey zone of Dark Patterns usage</a:t>
            </a:r>
            <a:endParaRPr sz="2880"/>
          </a:p>
        </p:txBody>
      </p:sp>
      <p:sp>
        <p:nvSpPr>
          <p:cNvPr id="506" name="Google Shape;506;p77"/>
          <p:cNvSpPr txBox="1">
            <a:spLocks noGrp="1"/>
          </p:cNvSpPr>
          <p:nvPr>
            <p:ph type="body" idx="1"/>
          </p:nvPr>
        </p:nvSpPr>
        <p:spPr>
          <a:xfrm>
            <a:off x="1005840" y="2190751"/>
            <a:ext cx="9857232" cy="5221607"/>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2100"/>
            </a:pPr>
            <a:r>
              <a:rPr lang="en-GB" sz="1760" dirty="0"/>
              <a:t>Exploit psychological (cognitive, emotional) vulnerabilities for one’s own economic benefit</a:t>
            </a:r>
            <a:endParaRPr sz="1760" dirty="0"/>
          </a:p>
          <a:p>
            <a:pPr marL="833078" lvl="1" indent="-284466">
              <a:buSzPts val="1800"/>
            </a:pPr>
            <a:r>
              <a:rPr lang="en-GB" sz="1760" dirty="0"/>
              <a:t>Marketing, “Neuromarketing”</a:t>
            </a:r>
            <a:endParaRPr sz="1760" dirty="0"/>
          </a:p>
          <a:p>
            <a:pPr marL="833078" lvl="1" indent="-284466">
              <a:buSzPts val="1800"/>
            </a:pPr>
            <a:r>
              <a:rPr lang="en-GB" sz="1760" dirty="0"/>
              <a:t>Nudging</a:t>
            </a:r>
            <a:endParaRPr sz="1760" dirty="0"/>
          </a:p>
          <a:p>
            <a:pPr marL="833078" lvl="1" indent="-284466">
              <a:buSzPts val="1800"/>
            </a:pPr>
            <a:r>
              <a:rPr lang="en-GB" sz="1760" dirty="0"/>
              <a:t>Sales</a:t>
            </a:r>
            <a:endParaRPr sz="1760" dirty="0"/>
          </a:p>
          <a:p>
            <a:pPr marL="284466" indent="-274307">
              <a:buSzPts val="2100"/>
            </a:pPr>
            <a:r>
              <a:rPr lang="en-GB" sz="1760" dirty="0"/>
              <a:t>Cyber</a:t>
            </a:r>
            <a:endParaRPr sz="1760" dirty="0"/>
          </a:p>
          <a:p>
            <a:pPr marL="833078" lvl="1" indent="-284466">
              <a:buSzPts val="1800"/>
            </a:pPr>
            <a:r>
              <a:rPr lang="en-GB" sz="1760" dirty="0"/>
              <a:t>Weaponized usability / Dark Patterns</a:t>
            </a:r>
            <a:endParaRPr sz="1760" dirty="0"/>
          </a:p>
          <a:p>
            <a:pPr marL="284466" indent="-274307">
              <a:buSzPts val="2100"/>
            </a:pPr>
            <a:r>
              <a:rPr lang="en-GB" sz="1760" dirty="0"/>
              <a:t>Cybersecurity</a:t>
            </a:r>
            <a:endParaRPr sz="1760" dirty="0"/>
          </a:p>
          <a:p>
            <a:pPr marL="833078" lvl="1" indent="-284466">
              <a:buSzPts val="1800"/>
            </a:pPr>
            <a:r>
              <a:rPr lang="en-GB" sz="1760" dirty="0"/>
              <a:t>Social Engineering &amp; Remote Social Engineering (Phishing, </a:t>
            </a:r>
            <a:r>
              <a:rPr lang="en-GB" sz="1760" dirty="0" err="1"/>
              <a:t>SMSishing</a:t>
            </a:r>
            <a:r>
              <a:rPr lang="en-GB" sz="1760" dirty="0"/>
              <a:t>, etc …)</a:t>
            </a:r>
            <a:endParaRPr sz="1760" dirty="0"/>
          </a:p>
        </p:txBody>
      </p:sp>
      <p:sp>
        <p:nvSpPr>
          <p:cNvPr id="507" name="Google Shape;507;p77"/>
          <p:cNvSpPr/>
          <p:nvPr/>
        </p:nvSpPr>
        <p:spPr>
          <a:xfrm>
            <a:off x="11753088" y="2190750"/>
            <a:ext cx="1627632" cy="469392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09720" tIns="54840" rIns="109720" bIns="54840" anchor="ctr" anchorCtr="0">
            <a:noAutofit/>
          </a:bodyPr>
          <a:lstStyle/>
          <a:p>
            <a:pPr algn="ctr"/>
            <a:endParaRPr sz="2880">
              <a:solidFill>
                <a:schemeClr val="lt1"/>
              </a:solidFill>
              <a:latin typeface="Calibri"/>
              <a:ea typeface="Calibri"/>
              <a:cs typeface="Calibri"/>
              <a:sym typeface="Calibri"/>
            </a:endParaRPr>
          </a:p>
        </p:txBody>
      </p:sp>
      <p:sp>
        <p:nvSpPr>
          <p:cNvPr id="508" name="Google Shape;508;p77"/>
          <p:cNvSpPr/>
          <p:nvPr/>
        </p:nvSpPr>
        <p:spPr>
          <a:xfrm>
            <a:off x="853440" y="5422632"/>
            <a:ext cx="7217664" cy="1320164"/>
          </a:xfrm>
          <a:prstGeom prst="rect">
            <a:avLst/>
          </a:prstGeom>
          <a:solidFill>
            <a:schemeClr val="lt2">
              <a:alpha val="49803"/>
            </a:schemeClr>
          </a:solidFill>
          <a:ln>
            <a:noFill/>
          </a:ln>
        </p:spPr>
        <p:txBody>
          <a:bodyPr spcFirstLastPara="1" wrap="square" lIns="109720" tIns="54840" rIns="109720" bIns="54840" anchor="ctr" anchorCtr="0">
            <a:noAutofit/>
          </a:bodyPr>
          <a:lstStyle/>
          <a:p>
            <a:pPr algn="ctr"/>
            <a:endParaRPr sz="2880">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36A5F316-2CBB-2B97-6B10-FC685882ECCC}"/>
                  </a:ext>
                </a:extLst>
              </p14:cNvPr>
              <p14:cNvContentPartPr/>
              <p14:nvPr/>
            </p14:nvContentPartPr>
            <p14:xfrm>
              <a:off x="4663440" y="3932064"/>
              <a:ext cx="432" cy="432"/>
            </p14:xfrm>
          </p:contentPart>
        </mc:Choice>
        <mc:Fallback>
          <p:pic>
            <p:nvPicPr>
              <p:cNvPr id="2" name="Ink 1">
                <a:extLst>
                  <a:ext uri="{FF2B5EF4-FFF2-40B4-BE49-F238E27FC236}">
                    <a16:creationId xmlns:a16="http://schemas.microsoft.com/office/drawing/2014/main" id="{36A5F316-2CBB-2B97-6B10-FC685882ECCC}"/>
                  </a:ext>
                </a:extLst>
              </p:cNvPr>
              <p:cNvPicPr/>
              <p:nvPr/>
            </p:nvPicPr>
            <p:blipFill>
              <a:blip r:embed="rId4"/>
              <a:stretch>
                <a:fillRect/>
              </a:stretch>
            </p:blipFill>
            <p:spPr>
              <a:xfrm>
                <a:off x="4652208" y="39208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barn(inVertical)">
                                      <p:cBhvr>
                                        <p:cTn id="7" dur="500"/>
                                        <p:tgtEl>
                                          <p:spTgt spid="50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6">
                                            <p:txEl>
                                              <p:pRg st="1" end="1"/>
                                            </p:txEl>
                                          </p:spTgt>
                                        </p:tgtEl>
                                        <p:attrNameLst>
                                          <p:attrName>style.visibility</p:attrName>
                                        </p:attrNameLst>
                                      </p:cBhvr>
                                      <p:to>
                                        <p:strVal val="visible"/>
                                      </p:to>
                                    </p:set>
                                    <p:animEffect transition="in" filter="barn(inVertical)">
                                      <p:cBhvr>
                                        <p:cTn id="10" dur="500"/>
                                        <p:tgtEl>
                                          <p:spTgt spid="506">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6">
                                            <p:txEl>
                                              <p:pRg st="2" end="2"/>
                                            </p:txEl>
                                          </p:spTgt>
                                        </p:tgtEl>
                                        <p:attrNameLst>
                                          <p:attrName>style.visibility</p:attrName>
                                        </p:attrNameLst>
                                      </p:cBhvr>
                                      <p:to>
                                        <p:strVal val="visible"/>
                                      </p:to>
                                    </p:set>
                                    <p:animEffect transition="in" filter="barn(inVertical)">
                                      <p:cBhvr>
                                        <p:cTn id="13" dur="500"/>
                                        <p:tgtEl>
                                          <p:spTgt spid="506">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06">
                                            <p:txEl>
                                              <p:pRg st="3" end="3"/>
                                            </p:txEl>
                                          </p:spTgt>
                                        </p:tgtEl>
                                        <p:attrNameLst>
                                          <p:attrName>style.visibility</p:attrName>
                                        </p:attrNameLst>
                                      </p:cBhvr>
                                      <p:to>
                                        <p:strVal val="visible"/>
                                      </p:to>
                                    </p:set>
                                    <p:animEffect transition="in" filter="barn(inVertical)">
                                      <p:cBhvr>
                                        <p:cTn id="16" dur="500"/>
                                        <p:tgtEl>
                                          <p:spTgt spid="50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06">
                                            <p:txEl>
                                              <p:pRg st="4" end="4"/>
                                            </p:txEl>
                                          </p:spTgt>
                                        </p:tgtEl>
                                        <p:attrNameLst>
                                          <p:attrName>style.visibility</p:attrName>
                                        </p:attrNameLst>
                                      </p:cBhvr>
                                      <p:to>
                                        <p:strVal val="visible"/>
                                      </p:to>
                                    </p:set>
                                    <p:animEffect transition="in" filter="barn(inVertical)">
                                      <p:cBhvr>
                                        <p:cTn id="21" dur="500"/>
                                        <p:tgtEl>
                                          <p:spTgt spid="506">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6">
                                            <p:txEl>
                                              <p:pRg st="5" end="5"/>
                                            </p:txEl>
                                          </p:spTgt>
                                        </p:tgtEl>
                                        <p:attrNameLst>
                                          <p:attrName>style.visibility</p:attrName>
                                        </p:attrNameLst>
                                      </p:cBhvr>
                                      <p:to>
                                        <p:strVal val="visible"/>
                                      </p:to>
                                    </p:set>
                                    <p:animEffect transition="in" filter="barn(inVertical)">
                                      <p:cBhvr>
                                        <p:cTn id="24" dur="500"/>
                                        <p:tgtEl>
                                          <p:spTgt spid="50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06">
                                            <p:txEl>
                                              <p:pRg st="6" end="6"/>
                                            </p:txEl>
                                          </p:spTgt>
                                        </p:tgtEl>
                                        <p:attrNameLst>
                                          <p:attrName>style.visibility</p:attrName>
                                        </p:attrNameLst>
                                      </p:cBhvr>
                                      <p:to>
                                        <p:strVal val="visible"/>
                                      </p:to>
                                    </p:set>
                                    <p:animEffect transition="in" filter="barn(inVertical)">
                                      <p:cBhvr>
                                        <p:cTn id="29" dur="500"/>
                                        <p:tgtEl>
                                          <p:spTgt spid="506">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06">
                                            <p:txEl>
                                              <p:pRg st="7" end="7"/>
                                            </p:txEl>
                                          </p:spTgt>
                                        </p:tgtEl>
                                        <p:attrNameLst>
                                          <p:attrName>style.visibility</p:attrName>
                                        </p:attrNameLst>
                                      </p:cBhvr>
                                      <p:to>
                                        <p:strVal val="visible"/>
                                      </p:to>
                                    </p:set>
                                    <p:animEffect transition="in" filter="barn(inVertical)">
                                      <p:cBhvr>
                                        <p:cTn id="32" dur="500"/>
                                        <p:tgtEl>
                                          <p:spTgt spid="5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1005840" y="438157"/>
            <a:ext cx="12618720" cy="1029600"/>
          </a:xfrm>
          <a:prstGeom prst="rect">
            <a:avLst/>
          </a:prstGeom>
          <a:noFill/>
          <a:ln>
            <a:noFill/>
          </a:ln>
        </p:spPr>
        <p:txBody>
          <a:bodyPr spcFirstLastPara="1" vert="horz" wrap="square" lIns="109720" tIns="54840" rIns="109720" bIns="54840" rtlCol="0" anchor="ctr" anchorCtr="0">
            <a:noAutofit/>
          </a:bodyPr>
          <a:lstStyle/>
          <a:p>
            <a:pPr>
              <a:buSzPts val="3300"/>
            </a:pPr>
            <a:r>
              <a:rPr lang="en-GB" sz="3360" b="1"/>
              <a:t>Are Dark Patterns promoting Cybercrime?</a:t>
            </a:r>
            <a:endParaRPr sz="3360" b="1"/>
          </a:p>
        </p:txBody>
      </p:sp>
      <p:pic>
        <p:nvPicPr>
          <p:cNvPr id="515" name="Google Shape;515;p78"/>
          <p:cNvPicPr preferRelativeResize="0"/>
          <p:nvPr/>
        </p:nvPicPr>
        <p:blipFill rotWithShape="1">
          <a:blip r:embed="rId3">
            <a:alphaModFix/>
          </a:blip>
          <a:srcRect/>
          <a:stretch/>
        </p:blipFill>
        <p:spPr>
          <a:xfrm>
            <a:off x="885216" y="1848263"/>
            <a:ext cx="7747684" cy="5597574"/>
          </a:xfrm>
          <a:prstGeom prst="rect">
            <a:avLst/>
          </a:prstGeom>
          <a:noFill/>
          <a:ln>
            <a:noFill/>
          </a:ln>
        </p:spPr>
      </p:pic>
      <p:sp>
        <p:nvSpPr>
          <p:cNvPr id="516" name="Google Shape;516;p78"/>
          <p:cNvSpPr txBox="1"/>
          <p:nvPr/>
        </p:nvSpPr>
        <p:spPr>
          <a:xfrm>
            <a:off x="9401640" y="1596640"/>
            <a:ext cx="4800000" cy="4800000"/>
          </a:xfrm>
          <a:prstGeom prst="rect">
            <a:avLst/>
          </a:prstGeom>
          <a:noFill/>
          <a:ln>
            <a:noFill/>
          </a:ln>
        </p:spPr>
        <p:txBody>
          <a:bodyPr spcFirstLastPara="1" wrap="square" lIns="146280" tIns="146280" rIns="146280" bIns="146280" anchor="t" anchorCtr="0">
            <a:noAutofit/>
          </a:bodyPr>
          <a:lstStyle/>
          <a:p>
            <a:pPr marL="284466">
              <a:lnSpc>
                <a:spcPct val="80000"/>
              </a:lnSpc>
              <a:spcBef>
                <a:spcPts val="1280"/>
              </a:spcBef>
            </a:pPr>
            <a:r>
              <a:rPr lang="en-GB" sz="3040" i="1">
                <a:solidFill>
                  <a:schemeClr val="dk1"/>
                </a:solidFill>
                <a:latin typeface="Calibri"/>
                <a:ea typeface="Calibri"/>
                <a:cs typeface="Calibri"/>
                <a:sym typeface="Calibri"/>
              </a:rPr>
              <a:t>«Some of the apps associated with the watches lack terms and conditions. It is also not possible to delete your data or user account. These are clear breaches of both the Norwegian Marketing Control Act and the Personal Data Act.” (Forbrukerrådet 2017)</a:t>
            </a:r>
            <a:endParaRPr sz="2880" i="1"/>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9BD2AC-A776-4B27-87D4-7E915D4A8FF6}" vid="{A872997B-6FD4-43C7-B974-FD72210F86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TotalTime>
  <Words>10924</Words>
  <Application>Microsoft Office PowerPoint</Application>
  <PresentationFormat>Custom</PresentationFormat>
  <Paragraphs>437</Paragraphs>
  <Slides>95</Slides>
  <Notes>62</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95</vt:i4>
      </vt:variant>
    </vt:vector>
  </HeadingPairs>
  <TitlesOfParts>
    <vt:vector size="115" baseType="lpstr">
      <vt:lpstr>Aptos</vt:lpstr>
      <vt:lpstr>Arial</vt:lpstr>
      <vt:lpstr>Averta</vt:lpstr>
      <vt:lpstr>Biome Light</vt:lpstr>
      <vt:lpstr>Calibri</vt:lpstr>
      <vt:lpstr>Courier New</vt:lpstr>
      <vt:lpstr>DM Sans</vt:lpstr>
      <vt:lpstr>DM Sans Bold</vt:lpstr>
      <vt:lpstr>DM Sans Bold Italics</vt:lpstr>
      <vt:lpstr>DM Sans Italics</vt:lpstr>
      <vt:lpstr>Gill Sans MT</vt:lpstr>
      <vt:lpstr>Helvetica Neue</vt:lpstr>
      <vt:lpstr>Inter</vt:lpstr>
      <vt:lpstr>Noto Sans Symbols</vt:lpstr>
      <vt:lpstr>Proxima Nova</vt:lpstr>
      <vt:lpstr>Space Grotesk</vt:lpstr>
      <vt:lpstr>Times New Roman</vt:lpstr>
      <vt:lpstr>var(--uicore-typography--h3-f,"Inter")</vt:lpstr>
      <vt:lpstr>Verdana</vt:lpstr>
      <vt:lpstr>Office Theme</vt:lpstr>
      <vt:lpstr>PowerPoint Presentation</vt:lpstr>
      <vt:lpstr>Acknowledgement</vt:lpstr>
      <vt:lpstr>Agenda</vt:lpstr>
      <vt:lpstr>PowerPoint Presentation</vt:lpstr>
      <vt:lpstr>Interaction Paradigm </vt:lpstr>
      <vt:lpstr>Cogntive exploits and attack vectors</vt:lpstr>
      <vt:lpstr>OSINT</vt:lpstr>
      <vt:lpstr>OSINT</vt:lpstr>
      <vt:lpstr>Open Source Intelligence</vt:lpstr>
      <vt:lpstr>Categories</vt:lpstr>
      <vt:lpstr>PowerPoint Presentation</vt:lpstr>
      <vt:lpstr>OSINT Framework</vt:lpstr>
      <vt:lpstr>Google Dorking</vt:lpstr>
      <vt:lpstr>PowerPoint Presentation</vt:lpstr>
      <vt:lpstr>PowerPoint Presentation</vt:lpstr>
      <vt:lpstr>PowerPoint Presentation</vt:lpstr>
      <vt:lpstr>Case Studies</vt:lpstr>
      <vt:lpstr>A Parent’s Love</vt:lpstr>
      <vt:lpstr>PowerPoint Presentation</vt:lpstr>
      <vt:lpstr>Member?</vt:lpstr>
      <vt:lpstr>Phishing as most common attack vector</vt:lpstr>
      <vt:lpstr>PowerPoint Presentation</vt:lpstr>
      <vt:lpstr>PowerPoint Presentation</vt:lpstr>
      <vt:lpstr>Ric...Old numbers – we must be getting better</vt:lpstr>
      <vt:lpstr>PowerPoint Presentation</vt:lpstr>
      <vt:lpstr>Show me the money</vt:lpstr>
      <vt:lpstr>Phishing</vt:lpstr>
      <vt:lpstr>PowerPoint Presentation</vt:lpstr>
      <vt:lpstr>Phishing</vt:lpstr>
      <vt:lpstr>PowerPoint Presentation</vt:lpstr>
      <vt:lpstr>Spearrphishing</vt:lpstr>
      <vt:lpstr>More</vt:lpstr>
      <vt:lpstr>PowerPoint Presentation</vt:lpstr>
      <vt:lpstr>PowerPoint Presentation</vt:lpstr>
      <vt:lpstr>(very) little examples</vt:lpstr>
      <vt:lpstr>NIST Phishing Scale</vt:lpstr>
      <vt:lpstr>NIST Phishing Scale</vt:lpstr>
      <vt:lpstr>NIST Phishing Scale</vt:lpstr>
      <vt:lpstr>NIST Phishing Scale</vt:lpstr>
      <vt:lpstr>NIST Phishing Scale</vt:lpstr>
      <vt:lpstr>PowerPoint Presentation</vt:lpstr>
      <vt:lpstr>PowerPoint Presentation</vt:lpstr>
      <vt:lpstr>PowerPoint Presentation</vt:lpstr>
      <vt:lpstr>PowerPoint Presentation</vt:lpstr>
      <vt:lpstr>What are “Dark Patterns”?</vt:lpstr>
      <vt:lpstr>PowerPoint Presentation</vt:lpstr>
      <vt:lpstr>PowerPoint Presentation</vt:lpstr>
      <vt:lpstr>PowerPoint Presentation</vt:lpstr>
      <vt:lpstr>PowerPoint Presentation</vt:lpstr>
      <vt:lpstr>Usability</vt:lpstr>
      <vt:lpstr>PowerPoint Presentation</vt:lpstr>
      <vt:lpstr>Some examples and their effect mechanisms</vt:lpstr>
      <vt:lpstr>PowerPoint Presentation</vt:lpstr>
      <vt:lpstr>PowerPoint Presentation</vt:lpstr>
      <vt:lpstr>PowerPoint Presentation</vt:lpstr>
      <vt:lpstr>PowerPoint Presentation</vt:lpstr>
      <vt:lpstr>PowerPoint Presentation</vt:lpstr>
      <vt:lpstr>System 1  and System 2</vt:lpstr>
      <vt:lpstr>PowerPoint Presentation</vt:lpstr>
      <vt:lpstr>PowerPoint Presentation</vt:lpstr>
      <vt:lpstr>PowerPoint Presentation</vt:lpstr>
      <vt:lpstr>PowerPoint Presentation</vt:lpstr>
      <vt:lpstr>PowerPoint Presentation</vt:lpstr>
      <vt:lpstr>PowerPoint Presentation</vt:lpstr>
      <vt:lpstr>Correct answers</vt:lpstr>
      <vt:lpstr>PowerPoint Presentation</vt:lpstr>
      <vt:lpstr>Intuitive decision making</vt:lpstr>
      <vt:lpstr>A tiny selection as principles and applications...</vt:lpstr>
      <vt:lpstr>Confirmshaming</vt:lpstr>
      <vt:lpstr>Biases</vt:lpstr>
      <vt:lpstr>PowerPoint Presentation</vt:lpstr>
      <vt:lpstr>PowerPoint Presentation</vt:lpstr>
      <vt:lpstr>Framing Effekt</vt:lpstr>
      <vt:lpstr>PowerPoint Presentation</vt:lpstr>
      <vt:lpstr>LOSS AVERSION in experimentAL setting</vt:lpstr>
      <vt:lpstr>Neuronal substrate of the framing effect in induced loss aversion (DeMartino et al., 2006)</vt:lpstr>
      <vt:lpstr>PowerPoint Presentation</vt:lpstr>
      <vt:lpstr>The «Roach Motel»</vt:lpstr>
      <vt:lpstr>PowerPoint Presentation</vt:lpstr>
      <vt:lpstr>Combinations</vt:lpstr>
      <vt:lpstr>Anchor-Effect</vt:lpstr>
      <vt:lpstr>Reciprocity (Happ et al., 2016)</vt:lpstr>
      <vt:lpstr>Confirmshaming</vt:lpstr>
      <vt:lpstr>PowerPoint Presentation</vt:lpstr>
      <vt:lpstr>Forced Choices</vt:lpstr>
      <vt:lpstr>Optimism Bias</vt:lpstr>
      <vt:lpstr>Individual differences</vt:lpstr>
      <vt:lpstr>Legal aspects of DP</vt:lpstr>
      <vt:lpstr>Where do Dark Patterns get criminal?</vt:lpstr>
      <vt:lpstr>Dark Patterns and Cybercrime</vt:lpstr>
      <vt:lpstr>General Data Protection Regulation (GDPR)</vt:lpstr>
      <vt:lpstr>USA’s data protection law (F.T.C.)</vt:lpstr>
      <vt:lpstr>The grey zone of Dark Patterns usage</vt:lpstr>
      <vt:lpstr>Are Dark Patterns promoting Cybercrime?</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3</cp:revision>
  <dcterms:created xsi:type="dcterms:W3CDTF">2026-02-04T08:26:06Z</dcterms:created>
  <dcterms:modified xsi:type="dcterms:W3CDTF">2026-02-04T08:40:36Z</dcterms:modified>
</cp:coreProperties>
</file>