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tags/tag23.xml" ContentType="application/vnd.openxmlformats-officedocument.presentationml.tags+xml"/>
  <Override PartName="/ppt/notesSlides/notesSlide41.xml" ContentType="application/vnd.openxmlformats-officedocument.presentationml.notesSlide+xml"/>
  <Override PartName="/ppt/tags/tag2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tags/tag26.xml" ContentType="application/vnd.openxmlformats-officedocument.presentationml.tags+xml"/>
  <Override PartName="/ppt/notesSlides/notesSlide50.xml" ContentType="application/vnd.openxmlformats-officedocument.presentationml.notesSlide+xml"/>
  <Override PartName="/ppt/tags/tag27.xml" ContentType="application/vnd.openxmlformats-officedocument.presentationml.tags+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1.xml" ContentType="application/vnd.openxmlformats-officedocument.presentationml.tags+xml"/>
  <Override PartName="/ppt/notesSlides/notesSlide57.xml" ContentType="application/vnd.openxmlformats-officedocument.presentationml.notesSlide+xml"/>
  <Override PartName="/ppt/tags/tag32.xml" ContentType="application/vnd.openxmlformats-officedocument.presentationml.tags+xml"/>
  <Override PartName="/ppt/notesSlides/notesSlide5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39.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112"/>
  </p:notesMasterIdLst>
  <p:handoutMasterIdLst>
    <p:handoutMasterId r:id="rId113"/>
  </p:handoutMasterIdLst>
  <p:sldIdLst>
    <p:sldId id="376" r:id="rId5"/>
    <p:sldId id="410" r:id="rId6"/>
    <p:sldId id="1019" r:id="rId7"/>
    <p:sldId id="659" r:id="rId8"/>
    <p:sldId id="1022" r:id="rId9"/>
    <p:sldId id="321" r:id="rId10"/>
    <p:sldId id="594" r:id="rId11"/>
    <p:sldId id="1007" r:id="rId12"/>
    <p:sldId id="473" r:id="rId13"/>
    <p:sldId id="474" r:id="rId14"/>
    <p:sldId id="640" r:id="rId15"/>
    <p:sldId id="642" r:id="rId16"/>
    <p:sldId id="475" r:id="rId17"/>
    <p:sldId id="634" r:id="rId18"/>
    <p:sldId id="364" r:id="rId19"/>
    <p:sldId id="476" r:id="rId20"/>
    <p:sldId id="477" r:id="rId21"/>
    <p:sldId id="651" r:id="rId22"/>
    <p:sldId id="271" r:id="rId23"/>
    <p:sldId id="276" r:id="rId24"/>
    <p:sldId id="290" r:id="rId25"/>
    <p:sldId id="291" r:id="rId26"/>
    <p:sldId id="292" r:id="rId27"/>
    <p:sldId id="641" r:id="rId28"/>
    <p:sldId id="1005" r:id="rId29"/>
    <p:sldId id="1006" r:id="rId30"/>
    <p:sldId id="1008" r:id="rId31"/>
    <p:sldId id="373" r:id="rId32"/>
    <p:sldId id="374" r:id="rId33"/>
    <p:sldId id="1014" r:id="rId34"/>
    <p:sldId id="261" r:id="rId35"/>
    <p:sldId id="260" r:id="rId36"/>
    <p:sldId id="1015" r:id="rId37"/>
    <p:sldId id="983" r:id="rId38"/>
    <p:sldId id="856" r:id="rId39"/>
    <p:sldId id="783" r:id="rId40"/>
    <p:sldId id="784" r:id="rId41"/>
    <p:sldId id="949" r:id="rId42"/>
    <p:sldId id="950" r:id="rId43"/>
    <p:sldId id="1009" r:id="rId44"/>
    <p:sldId id="483" r:id="rId45"/>
    <p:sldId id="481" r:id="rId46"/>
    <p:sldId id="482" r:id="rId47"/>
    <p:sldId id="377" r:id="rId48"/>
    <p:sldId id="1023" r:id="rId49"/>
    <p:sldId id="996" r:id="rId50"/>
    <p:sldId id="326" r:id="rId51"/>
    <p:sldId id="279" r:id="rId52"/>
    <p:sldId id="325" r:id="rId53"/>
    <p:sldId id="484" r:id="rId54"/>
    <p:sldId id="485" r:id="rId55"/>
    <p:sldId id="605" r:id="rId56"/>
    <p:sldId id="488" r:id="rId57"/>
    <p:sldId id="1012" r:id="rId58"/>
    <p:sldId id="979" r:id="rId59"/>
    <p:sldId id="486" r:id="rId60"/>
    <p:sldId id="327" r:id="rId61"/>
    <p:sldId id="328" r:id="rId62"/>
    <p:sldId id="308" r:id="rId63"/>
    <p:sldId id="336" r:id="rId64"/>
    <p:sldId id="991" r:id="rId65"/>
    <p:sldId id="992" r:id="rId66"/>
    <p:sldId id="820" r:id="rId67"/>
    <p:sldId id="821" r:id="rId68"/>
    <p:sldId id="822" r:id="rId69"/>
    <p:sldId id="823" r:id="rId70"/>
    <p:sldId id="604" r:id="rId71"/>
    <p:sldId id="340" r:id="rId72"/>
    <p:sldId id="998" r:id="rId73"/>
    <p:sldId id="1000" r:id="rId74"/>
    <p:sldId id="842" r:id="rId75"/>
    <p:sldId id="1002" r:id="rId76"/>
    <p:sldId id="1003" r:id="rId77"/>
    <p:sldId id="1010" r:id="rId78"/>
    <p:sldId id="999" r:id="rId79"/>
    <p:sldId id="1001" r:id="rId80"/>
    <p:sldId id="980" r:id="rId81"/>
    <p:sldId id="288" r:id="rId82"/>
    <p:sldId id="295" r:id="rId83"/>
    <p:sldId id="791" r:id="rId84"/>
    <p:sldId id="798" r:id="rId85"/>
    <p:sldId id="803" r:id="rId86"/>
    <p:sldId id="804" r:id="rId87"/>
    <p:sldId id="935" r:id="rId88"/>
    <p:sldId id="990" r:id="rId89"/>
    <p:sldId id="309" r:id="rId90"/>
    <p:sldId id="262" r:id="rId91"/>
    <p:sldId id="263" r:id="rId92"/>
    <p:sldId id="933" r:id="rId93"/>
    <p:sldId id="939" r:id="rId94"/>
    <p:sldId id="1013" r:id="rId95"/>
    <p:sldId id="1016" r:id="rId96"/>
    <p:sldId id="491" r:id="rId97"/>
    <p:sldId id="1020" r:id="rId98"/>
    <p:sldId id="1021" r:id="rId99"/>
    <p:sldId id="1017" r:id="rId100"/>
    <p:sldId id="496" r:id="rId101"/>
    <p:sldId id="497" r:id="rId102"/>
    <p:sldId id="498" r:id="rId103"/>
    <p:sldId id="499" r:id="rId104"/>
    <p:sldId id="626" r:id="rId105"/>
    <p:sldId id="627" r:id="rId106"/>
    <p:sldId id="628" r:id="rId107"/>
    <p:sldId id="500" r:id="rId108"/>
    <p:sldId id="493" r:id="rId109"/>
    <p:sldId id="1018" r:id="rId110"/>
    <p:sldId id="387"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41" autoAdjust="0"/>
  </p:normalViewPr>
  <p:slideViewPr>
    <p:cSldViewPr snapToGrid="0">
      <p:cViewPr varScale="1">
        <p:scale>
          <a:sx n="89" d="100"/>
          <a:sy n="89" d="100"/>
        </p:scale>
        <p:origin x="1434" y="30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_rels/data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7B1430-362E-45BD-98C0-60F9130AA2B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BCEA21-CCE0-4EBF-A2E7-6998C04B5C56}">
      <dgm:prSet/>
      <dgm:spPr/>
      <dgm:t>
        <a:bodyPr/>
        <a:lstStyle/>
        <a:p>
          <a:pPr>
            <a:lnSpc>
              <a:spcPct val="100000"/>
            </a:lnSpc>
          </a:pPr>
          <a:r>
            <a:rPr lang="el"/>
            <a:t>Μία από τις πιο αποτελεσματικές επιθέσεις διείσδυσης, υπεύθυνη ή μέρος της συντριπτικής πλειοψηφίας των παραβιάσεων ασφαλείας.</a:t>
          </a:r>
          <a:endParaRPr lang="en-US"/>
        </a:p>
      </dgm:t>
    </dgm:pt>
    <dgm:pt modelId="{4157FC10-1D69-44BA-ABB4-11ACF7948166}" type="parTrans" cxnId="{655E36E0-2BF6-425E-B4F3-6D0E82FCF235}">
      <dgm:prSet/>
      <dgm:spPr/>
      <dgm:t>
        <a:bodyPr/>
        <a:lstStyle/>
        <a:p>
          <a:endParaRPr lang="en-US"/>
        </a:p>
      </dgm:t>
    </dgm:pt>
    <dgm:pt modelId="{A2F4B9C6-616C-406A-B276-56E5006C0CA8}" type="sibTrans" cxnId="{655E36E0-2BF6-425E-B4F3-6D0E82FCF235}">
      <dgm:prSet/>
      <dgm:spPr/>
      <dgm:t>
        <a:bodyPr/>
        <a:lstStyle/>
        <a:p>
          <a:endParaRPr lang="en-US"/>
        </a:p>
      </dgm:t>
    </dgm:pt>
    <dgm:pt modelId="{6D91BB19-017E-4167-91F0-462185666827}">
      <dgm:prSet/>
      <dgm:spPr/>
      <dgm:t>
        <a:bodyPr/>
        <a:lstStyle/>
        <a:p>
          <a:pPr>
            <a:lnSpc>
              <a:spcPct val="100000"/>
            </a:lnSpc>
          </a:pPr>
          <a:r>
            <a:rPr lang="el"/>
            <a:t>Σχεδιασμός και εφαρμογή παραπλανητικών τεχνικών για τη σκόπιμη χειραγώγηση ανθρώπινων στόχων. </a:t>
          </a:r>
          <a:endParaRPr lang="en-US"/>
        </a:p>
      </dgm:t>
    </dgm:pt>
    <dgm:pt modelId="{857B16CD-0890-479C-A5AB-9C687C53F04E}" type="parTrans" cxnId="{D6F5DB0F-94D0-422A-8EA7-3B6497C5CF94}">
      <dgm:prSet/>
      <dgm:spPr/>
      <dgm:t>
        <a:bodyPr/>
        <a:lstStyle/>
        <a:p>
          <a:endParaRPr lang="en-US"/>
        </a:p>
      </dgm:t>
    </dgm:pt>
    <dgm:pt modelId="{AB23B9A1-E274-4F13-9334-AEB93455B6C3}" type="sibTrans" cxnId="{D6F5DB0F-94D0-422A-8EA7-3B6497C5CF94}">
      <dgm:prSet/>
      <dgm:spPr/>
      <dgm:t>
        <a:bodyPr/>
        <a:lstStyle/>
        <a:p>
          <a:endParaRPr lang="en-US"/>
        </a:p>
      </dgm:t>
    </dgm:pt>
    <dgm:pt modelId="{6D814B17-07E2-407C-B12B-DB72019138BA}">
      <dgm:prSet/>
      <dgm:spPr/>
      <dgm:t>
        <a:bodyPr/>
        <a:lstStyle/>
        <a:p>
          <a:pPr>
            <a:lnSpc>
              <a:spcPct val="100000"/>
            </a:lnSpc>
          </a:pPr>
          <a:r>
            <a:rPr lang="el"/>
            <a:t>Χρησιμοποιείται κυρίως για να παρακινήσει τα θύματα να αποκαλύψουν εμπιστευτικά δεδομένα ή για να εκτελέσουν ενέργειες που παραβιάζουν πρωτόκολλα ασφαλείας, μολύνοντας εν αγνοία τους συστήματα ή αποδεσμεύοντας απόρρητες πληροφορίες.</a:t>
          </a:r>
          <a:endParaRPr lang="en-US"/>
        </a:p>
      </dgm:t>
    </dgm:pt>
    <dgm:pt modelId="{A7BE1F7D-C64B-4EF2-BC38-2EAA58E6DA25}" type="parTrans" cxnId="{A19EDFCC-2164-490C-9116-725699493BAC}">
      <dgm:prSet/>
      <dgm:spPr/>
      <dgm:t>
        <a:bodyPr/>
        <a:lstStyle/>
        <a:p>
          <a:endParaRPr lang="en-US"/>
        </a:p>
      </dgm:t>
    </dgm:pt>
    <dgm:pt modelId="{06921944-F9A0-444C-B200-1114EAB454D3}" type="sibTrans" cxnId="{A19EDFCC-2164-490C-9116-725699493BAC}">
      <dgm:prSet/>
      <dgm:spPr/>
      <dgm:t>
        <a:bodyPr/>
        <a:lstStyle/>
        <a:p>
          <a:endParaRPr lang="en-US"/>
        </a:p>
      </dgm:t>
    </dgm:pt>
    <dgm:pt modelId="{ABE0E611-0E5D-4D9C-9E57-B492747726A5}">
      <dgm:prSet/>
      <dgm:spPr/>
      <dgm:t>
        <a:bodyPr/>
        <a:lstStyle/>
        <a:p>
          <a:pPr>
            <a:lnSpc>
              <a:spcPct val="100000"/>
            </a:lnSpc>
          </a:pPr>
          <a:r>
            <a:rPr lang="el"/>
            <a:t>Το κύριο σημείο στην εφαρμογή φορέων επίθεσης SE είναι η αποφυγή συστημάτων CS και η ανάγκη να ξεπεραστούν τα τεχνολογικά αντίμετρα.</a:t>
          </a:r>
          <a:endParaRPr lang="en-US"/>
        </a:p>
      </dgm:t>
    </dgm:pt>
    <dgm:pt modelId="{78362328-88F0-4782-B25B-43E1E801492C}" type="parTrans" cxnId="{C1D92874-F613-456A-BA3E-B983D7060590}">
      <dgm:prSet/>
      <dgm:spPr/>
      <dgm:t>
        <a:bodyPr/>
        <a:lstStyle/>
        <a:p>
          <a:endParaRPr lang="en-US"/>
        </a:p>
      </dgm:t>
    </dgm:pt>
    <dgm:pt modelId="{74FCC544-3904-4241-9176-47F10BBCCF0B}" type="sibTrans" cxnId="{C1D92874-F613-456A-BA3E-B983D7060590}">
      <dgm:prSet/>
      <dgm:spPr/>
      <dgm:t>
        <a:bodyPr/>
        <a:lstStyle/>
        <a:p>
          <a:endParaRPr lang="en-US"/>
        </a:p>
      </dgm:t>
    </dgm:pt>
    <dgm:pt modelId="{A4796207-5665-4B39-AD32-4A2A68B0B767}" type="pres">
      <dgm:prSet presAssocID="{9E7B1430-362E-45BD-98C0-60F9130AA2B1}" presName="root" presStyleCnt="0">
        <dgm:presLayoutVars>
          <dgm:dir/>
          <dgm:resizeHandles val="exact"/>
        </dgm:presLayoutVars>
      </dgm:prSet>
      <dgm:spPr/>
    </dgm:pt>
    <dgm:pt modelId="{54F410B9-FE66-45BA-9A37-F1D36A86F237}" type="pres">
      <dgm:prSet presAssocID="{C4BCEA21-CCE0-4EBF-A2E7-6998C04B5C56}" presName="compNode" presStyleCnt="0"/>
      <dgm:spPr/>
    </dgm:pt>
    <dgm:pt modelId="{E225B770-6597-49BB-BA80-9258124AB221}" type="pres">
      <dgm:prSet presAssocID="{C4BCEA21-CCE0-4EBF-A2E7-6998C04B5C56}" presName="bgRect" presStyleLbl="bgShp" presStyleIdx="0" presStyleCnt="4"/>
      <dgm:spPr/>
    </dgm:pt>
    <dgm:pt modelId="{A9815627-088B-460B-A844-0C53A2B8454C}" type="pres">
      <dgm:prSet presAssocID="{C4BCEA21-CCE0-4EBF-A2E7-6998C04B5C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Ξεκλείδωμα"/>
        </a:ext>
      </dgm:extLst>
    </dgm:pt>
    <dgm:pt modelId="{91517B13-6EC9-4F0F-9FF9-497DA6FBE33F}" type="pres">
      <dgm:prSet presAssocID="{C4BCEA21-CCE0-4EBF-A2E7-6998C04B5C56}" presName="spaceRect" presStyleCnt="0"/>
      <dgm:spPr/>
    </dgm:pt>
    <dgm:pt modelId="{6F3EBBE6-F1AF-46DF-8F42-BBBF4E7683A5}" type="pres">
      <dgm:prSet presAssocID="{C4BCEA21-CCE0-4EBF-A2E7-6998C04B5C56}" presName="parTx" presStyleLbl="revTx" presStyleIdx="0" presStyleCnt="4">
        <dgm:presLayoutVars>
          <dgm:chMax val="0"/>
          <dgm:chPref val="0"/>
        </dgm:presLayoutVars>
      </dgm:prSet>
      <dgm:spPr/>
    </dgm:pt>
    <dgm:pt modelId="{E4AA4A49-08DF-4966-BE31-C468303795C4}" type="pres">
      <dgm:prSet presAssocID="{A2F4B9C6-616C-406A-B276-56E5006C0CA8}" presName="sibTrans" presStyleCnt="0"/>
      <dgm:spPr/>
    </dgm:pt>
    <dgm:pt modelId="{4B7F266A-7839-4F79-9A9D-D90E5D6D9E93}" type="pres">
      <dgm:prSet presAssocID="{6D91BB19-017E-4167-91F0-462185666827}" presName="compNode" presStyleCnt="0"/>
      <dgm:spPr/>
    </dgm:pt>
    <dgm:pt modelId="{4F143ED3-5886-40DF-8BEC-547618A4C517}" type="pres">
      <dgm:prSet presAssocID="{6D91BB19-017E-4167-91F0-462185666827}" presName="bgRect" presStyleLbl="bgShp" presStyleIdx="1" presStyleCnt="4"/>
      <dgm:spPr/>
    </dgm:pt>
    <dgm:pt modelId="{54823B49-9D13-4554-BC8F-6D3A93551670}" type="pres">
      <dgm:prSet presAssocID="{6D91BB19-017E-4167-91F0-46218566682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18FE8FEB-E117-41F8-8969-7D6305365DCA}" type="pres">
      <dgm:prSet presAssocID="{6D91BB19-017E-4167-91F0-462185666827}" presName="spaceRect" presStyleCnt="0"/>
      <dgm:spPr/>
    </dgm:pt>
    <dgm:pt modelId="{FE162653-434B-4364-BAA7-887687F900FC}" type="pres">
      <dgm:prSet presAssocID="{6D91BB19-017E-4167-91F0-462185666827}" presName="parTx" presStyleLbl="revTx" presStyleIdx="1" presStyleCnt="4">
        <dgm:presLayoutVars>
          <dgm:chMax val="0"/>
          <dgm:chPref val="0"/>
        </dgm:presLayoutVars>
      </dgm:prSet>
      <dgm:spPr/>
    </dgm:pt>
    <dgm:pt modelId="{37C2614D-DD99-48D9-AC15-C787BC8E4D93}" type="pres">
      <dgm:prSet presAssocID="{AB23B9A1-E274-4F13-9334-AEB93455B6C3}" presName="sibTrans" presStyleCnt="0"/>
      <dgm:spPr/>
    </dgm:pt>
    <dgm:pt modelId="{CC936948-C7DA-4163-9CB8-62DCF6F12D10}" type="pres">
      <dgm:prSet presAssocID="{6D814B17-07E2-407C-B12B-DB72019138BA}" presName="compNode" presStyleCnt="0"/>
      <dgm:spPr/>
    </dgm:pt>
    <dgm:pt modelId="{B3F123DF-5055-4BE6-893A-E1FE403383A2}" type="pres">
      <dgm:prSet presAssocID="{6D814B17-07E2-407C-B12B-DB72019138BA}" presName="bgRect" presStyleLbl="bgShp" presStyleIdx="2" presStyleCnt="4"/>
      <dgm:spPr/>
    </dgm:pt>
    <dgm:pt modelId="{D1EF065E-CBFC-43A8-8D7D-85F2DEC3D7D7}" type="pres">
      <dgm:prSet presAssocID="{6D814B17-07E2-407C-B12B-DB72019138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Κίνδυνος"/>
        </a:ext>
      </dgm:extLst>
    </dgm:pt>
    <dgm:pt modelId="{618A12A2-2718-4D62-B286-49B9265BDA67}" type="pres">
      <dgm:prSet presAssocID="{6D814B17-07E2-407C-B12B-DB72019138BA}" presName="spaceRect" presStyleCnt="0"/>
      <dgm:spPr/>
    </dgm:pt>
    <dgm:pt modelId="{DB351AD6-55B7-41FE-B463-41DA9728F65C}" type="pres">
      <dgm:prSet presAssocID="{6D814B17-07E2-407C-B12B-DB72019138BA}" presName="parTx" presStyleLbl="revTx" presStyleIdx="2" presStyleCnt="4">
        <dgm:presLayoutVars>
          <dgm:chMax val="0"/>
          <dgm:chPref val="0"/>
        </dgm:presLayoutVars>
      </dgm:prSet>
      <dgm:spPr/>
    </dgm:pt>
    <dgm:pt modelId="{042386B1-005F-4D64-8A2D-23837AF173EE}" type="pres">
      <dgm:prSet presAssocID="{06921944-F9A0-444C-B200-1114EAB454D3}" presName="sibTrans" presStyleCnt="0"/>
      <dgm:spPr/>
    </dgm:pt>
    <dgm:pt modelId="{4C835CEE-4E73-43DD-A82A-F541FC386443}" type="pres">
      <dgm:prSet presAssocID="{ABE0E611-0E5D-4D9C-9E57-B492747726A5}" presName="compNode" presStyleCnt="0"/>
      <dgm:spPr/>
    </dgm:pt>
    <dgm:pt modelId="{414DF2B3-F9A5-4393-B0E8-25C982763AA5}" type="pres">
      <dgm:prSet presAssocID="{ABE0E611-0E5D-4D9C-9E57-B492747726A5}" presName="bgRect" presStyleLbl="bgShp" presStyleIdx="3" presStyleCnt="4"/>
      <dgm:spPr/>
    </dgm:pt>
    <dgm:pt modelId="{CBECE911-F555-4D6B-B63A-F21CCF0A434A}" type="pres">
      <dgm:prSet presAssocID="{ABE0E611-0E5D-4D9C-9E57-B492747726A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Επεξεργαστής"/>
        </a:ext>
      </dgm:extLst>
    </dgm:pt>
    <dgm:pt modelId="{C8D7382C-E4AC-43F4-BA95-3B09A50BC1E5}" type="pres">
      <dgm:prSet presAssocID="{ABE0E611-0E5D-4D9C-9E57-B492747726A5}" presName="spaceRect" presStyleCnt="0"/>
      <dgm:spPr/>
    </dgm:pt>
    <dgm:pt modelId="{9B33F561-489F-444F-A244-1188D62ACA49}" type="pres">
      <dgm:prSet presAssocID="{ABE0E611-0E5D-4D9C-9E57-B492747726A5}" presName="parTx" presStyleLbl="revTx" presStyleIdx="3" presStyleCnt="4">
        <dgm:presLayoutVars>
          <dgm:chMax val="0"/>
          <dgm:chPref val="0"/>
        </dgm:presLayoutVars>
      </dgm:prSet>
      <dgm:spPr/>
    </dgm:pt>
  </dgm:ptLst>
  <dgm:cxnLst>
    <dgm:cxn modelId="{D6F5DB0F-94D0-422A-8EA7-3B6497C5CF94}" srcId="{9E7B1430-362E-45BD-98C0-60F9130AA2B1}" destId="{6D91BB19-017E-4167-91F0-462185666827}" srcOrd="1" destOrd="0" parTransId="{857B16CD-0890-479C-A5AB-9C687C53F04E}" sibTransId="{AB23B9A1-E274-4F13-9334-AEB93455B6C3}"/>
    <dgm:cxn modelId="{6AF46140-B26A-4F6B-9EE4-C23FB90C38BF}" type="presOf" srcId="{ABE0E611-0E5D-4D9C-9E57-B492747726A5}" destId="{9B33F561-489F-444F-A244-1188D62ACA49}" srcOrd="0" destOrd="0" presId="urn:microsoft.com/office/officeart/2018/2/layout/IconVerticalSolidList"/>
    <dgm:cxn modelId="{C1D92874-F613-456A-BA3E-B983D7060590}" srcId="{9E7B1430-362E-45BD-98C0-60F9130AA2B1}" destId="{ABE0E611-0E5D-4D9C-9E57-B492747726A5}" srcOrd="3" destOrd="0" parTransId="{78362328-88F0-4782-B25B-43E1E801492C}" sibTransId="{74FCC544-3904-4241-9176-47F10BBCCF0B}"/>
    <dgm:cxn modelId="{23EF5D95-C4E2-4B32-B30F-4D7B7B5F4D02}" type="presOf" srcId="{9E7B1430-362E-45BD-98C0-60F9130AA2B1}" destId="{A4796207-5665-4B39-AD32-4A2A68B0B767}" srcOrd="0" destOrd="0" presId="urn:microsoft.com/office/officeart/2018/2/layout/IconVerticalSolidList"/>
    <dgm:cxn modelId="{E5AA99AF-FC7D-4CF2-B8C8-37141DBFEBD4}" type="presOf" srcId="{6D91BB19-017E-4167-91F0-462185666827}" destId="{FE162653-434B-4364-BAA7-887687F900FC}" srcOrd="0" destOrd="0" presId="urn:microsoft.com/office/officeart/2018/2/layout/IconVerticalSolidList"/>
    <dgm:cxn modelId="{33C1A3AF-A870-4180-939A-26C209F8CD8E}" type="presOf" srcId="{C4BCEA21-CCE0-4EBF-A2E7-6998C04B5C56}" destId="{6F3EBBE6-F1AF-46DF-8F42-BBBF4E7683A5}" srcOrd="0" destOrd="0" presId="urn:microsoft.com/office/officeart/2018/2/layout/IconVerticalSolidList"/>
    <dgm:cxn modelId="{A19EDFCC-2164-490C-9116-725699493BAC}" srcId="{9E7B1430-362E-45BD-98C0-60F9130AA2B1}" destId="{6D814B17-07E2-407C-B12B-DB72019138BA}" srcOrd="2" destOrd="0" parTransId="{A7BE1F7D-C64B-4EF2-BC38-2EAA58E6DA25}" sibTransId="{06921944-F9A0-444C-B200-1114EAB454D3}"/>
    <dgm:cxn modelId="{655E36E0-2BF6-425E-B4F3-6D0E82FCF235}" srcId="{9E7B1430-362E-45BD-98C0-60F9130AA2B1}" destId="{C4BCEA21-CCE0-4EBF-A2E7-6998C04B5C56}" srcOrd="0" destOrd="0" parTransId="{4157FC10-1D69-44BA-ABB4-11ACF7948166}" sibTransId="{A2F4B9C6-616C-406A-B276-56E5006C0CA8}"/>
    <dgm:cxn modelId="{5F95A0EC-9055-4B64-B5F1-7609431B1FA5}" type="presOf" srcId="{6D814B17-07E2-407C-B12B-DB72019138BA}" destId="{DB351AD6-55B7-41FE-B463-41DA9728F65C}" srcOrd="0" destOrd="0" presId="urn:microsoft.com/office/officeart/2018/2/layout/IconVerticalSolidList"/>
    <dgm:cxn modelId="{17E6433A-3F1A-4FF9-BAE9-8A23F6898CF8}" type="presParOf" srcId="{A4796207-5665-4B39-AD32-4A2A68B0B767}" destId="{54F410B9-FE66-45BA-9A37-F1D36A86F237}" srcOrd="0" destOrd="0" presId="urn:microsoft.com/office/officeart/2018/2/layout/IconVerticalSolidList"/>
    <dgm:cxn modelId="{2C5FCA6E-AB23-4533-884A-7CCEE9DBB246}" type="presParOf" srcId="{54F410B9-FE66-45BA-9A37-F1D36A86F237}" destId="{E225B770-6597-49BB-BA80-9258124AB221}" srcOrd="0" destOrd="0" presId="urn:microsoft.com/office/officeart/2018/2/layout/IconVerticalSolidList"/>
    <dgm:cxn modelId="{527EF016-A034-4D09-95CF-004D103E8565}" type="presParOf" srcId="{54F410B9-FE66-45BA-9A37-F1D36A86F237}" destId="{A9815627-088B-460B-A844-0C53A2B8454C}" srcOrd="1" destOrd="0" presId="urn:microsoft.com/office/officeart/2018/2/layout/IconVerticalSolidList"/>
    <dgm:cxn modelId="{242C57E9-983F-4A9E-8911-40F6A002A350}" type="presParOf" srcId="{54F410B9-FE66-45BA-9A37-F1D36A86F237}" destId="{91517B13-6EC9-4F0F-9FF9-497DA6FBE33F}" srcOrd="2" destOrd="0" presId="urn:microsoft.com/office/officeart/2018/2/layout/IconVerticalSolidList"/>
    <dgm:cxn modelId="{2C50412D-2F40-4235-BE25-80282D974D1D}" type="presParOf" srcId="{54F410B9-FE66-45BA-9A37-F1D36A86F237}" destId="{6F3EBBE6-F1AF-46DF-8F42-BBBF4E7683A5}" srcOrd="3" destOrd="0" presId="urn:microsoft.com/office/officeart/2018/2/layout/IconVerticalSolidList"/>
    <dgm:cxn modelId="{679FD76A-907B-404F-AEBD-D16EB82A276E}" type="presParOf" srcId="{A4796207-5665-4B39-AD32-4A2A68B0B767}" destId="{E4AA4A49-08DF-4966-BE31-C468303795C4}" srcOrd="1" destOrd="0" presId="urn:microsoft.com/office/officeart/2018/2/layout/IconVerticalSolidList"/>
    <dgm:cxn modelId="{C23C0A0C-6F00-4644-84B2-5A63B0AF9271}" type="presParOf" srcId="{A4796207-5665-4B39-AD32-4A2A68B0B767}" destId="{4B7F266A-7839-4F79-9A9D-D90E5D6D9E93}" srcOrd="2" destOrd="0" presId="urn:microsoft.com/office/officeart/2018/2/layout/IconVerticalSolidList"/>
    <dgm:cxn modelId="{DB691E2B-ECB3-4D0F-A609-7BDE585DFCCC}" type="presParOf" srcId="{4B7F266A-7839-4F79-9A9D-D90E5D6D9E93}" destId="{4F143ED3-5886-40DF-8BEC-547618A4C517}" srcOrd="0" destOrd="0" presId="urn:microsoft.com/office/officeart/2018/2/layout/IconVerticalSolidList"/>
    <dgm:cxn modelId="{9AB926C2-21F1-4B0F-A0E1-5C518AE53E0B}" type="presParOf" srcId="{4B7F266A-7839-4F79-9A9D-D90E5D6D9E93}" destId="{54823B49-9D13-4554-BC8F-6D3A93551670}" srcOrd="1" destOrd="0" presId="urn:microsoft.com/office/officeart/2018/2/layout/IconVerticalSolidList"/>
    <dgm:cxn modelId="{D127B9BD-BE04-4BF5-B466-2D95AF867515}" type="presParOf" srcId="{4B7F266A-7839-4F79-9A9D-D90E5D6D9E93}" destId="{18FE8FEB-E117-41F8-8969-7D6305365DCA}" srcOrd="2" destOrd="0" presId="urn:microsoft.com/office/officeart/2018/2/layout/IconVerticalSolidList"/>
    <dgm:cxn modelId="{8FA3E59A-03C4-4699-A2E4-250312A15B48}" type="presParOf" srcId="{4B7F266A-7839-4F79-9A9D-D90E5D6D9E93}" destId="{FE162653-434B-4364-BAA7-887687F900FC}" srcOrd="3" destOrd="0" presId="urn:microsoft.com/office/officeart/2018/2/layout/IconVerticalSolidList"/>
    <dgm:cxn modelId="{549B7CF4-9FA6-45EE-AD5A-3EC8DC834A78}" type="presParOf" srcId="{A4796207-5665-4B39-AD32-4A2A68B0B767}" destId="{37C2614D-DD99-48D9-AC15-C787BC8E4D93}" srcOrd="3" destOrd="0" presId="urn:microsoft.com/office/officeart/2018/2/layout/IconVerticalSolidList"/>
    <dgm:cxn modelId="{96719DC7-0FAD-4933-98DE-6DBC41DCAA41}" type="presParOf" srcId="{A4796207-5665-4B39-AD32-4A2A68B0B767}" destId="{CC936948-C7DA-4163-9CB8-62DCF6F12D10}" srcOrd="4" destOrd="0" presId="urn:microsoft.com/office/officeart/2018/2/layout/IconVerticalSolidList"/>
    <dgm:cxn modelId="{10326D6E-B178-496E-8091-7553D970F01C}" type="presParOf" srcId="{CC936948-C7DA-4163-9CB8-62DCF6F12D10}" destId="{B3F123DF-5055-4BE6-893A-E1FE403383A2}" srcOrd="0" destOrd="0" presId="urn:microsoft.com/office/officeart/2018/2/layout/IconVerticalSolidList"/>
    <dgm:cxn modelId="{E9ABEC2E-B46E-46A4-8ABB-E33A17D4A51D}" type="presParOf" srcId="{CC936948-C7DA-4163-9CB8-62DCF6F12D10}" destId="{D1EF065E-CBFC-43A8-8D7D-85F2DEC3D7D7}" srcOrd="1" destOrd="0" presId="urn:microsoft.com/office/officeart/2018/2/layout/IconVerticalSolidList"/>
    <dgm:cxn modelId="{308F02F6-B92C-4709-9A67-8BAD031CB09F}" type="presParOf" srcId="{CC936948-C7DA-4163-9CB8-62DCF6F12D10}" destId="{618A12A2-2718-4D62-B286-49B9265BDA67}" srcOrd="2" destOrd="0" presId="urn:microsoft.com/office/officeart/2018/2/layout/IconVerticalSolidList"/>
    <dgm:cxn modelId="{184D6AD3-9B8B-43D7-8650-C5D807E9461E}" type="presParOf" srcId="{CC936948-C7DA-4163-9CB8-62DCF6F12D10}" destId="{DB351AD6-55B7-41FE-B463-41DA9728F65C}" srcOrd="3" destOrd="0" presId="urn:microsoft.com/office/officeart/2018/2/layout/IconVerticalSolidList"/>
    <dgm:cxn modelId="{122F4D70-3ABE-45B4-A8A3-39049426D540}" type="presParOf" srcId="{A4796207-5665-4B39-AD32-4A2A68B0B767}" destId="{042386B1-005F-4D64-8A2D-23837AF173EE}" srcOrd="5" destOrd="0" presId="urn:microsoft.com/office/officeart/2018/2/layout/IconVerticalSolidList"/>
    <dgm:cxn modelId="{1AE6240F-8440-4122-8BB7-9A04559819DC}" type="presParOf" srcId="{A4796207-5665-4B39-AD32-4A2A68B0B767}" destId="{4C835CEE-4E73-43DD-A82A-F541FC386443}" srcOrd="6" destOrd="0" presId="urn:microsoft.com/office/officeart/2018/2/layout/IconVerticalSolidList"/>
    <dgm:cxn modelId="{3046665F-8FD6-4B96-87DC-5AE8564F5457}" type="presParOf" srcId="{4C835CEE-4E73-43DD-A82A-F541FC386443}" destId="{414DF2B3-F9A5-4393-B0E8-25C982763AA5}" srcOrd="0" destOrd="0" presId="urn:microsoft.com/office/officeart/2018/2/layout/IconVerticalSolidList"/>
    <dgm:cxn modelId="{95DD31F4-1D05-417E-AC56-C3B4A055C5EF}" type="presParOf" srcId="{4C835CEE-4E73-43DD-A82A-F541FC386443}" destId="{CBECE911-F555-4D6B-B63A-F21CCF0A434A}" srcOrd="1" destOrd="0" presId="urn:microsoft.com/office/officeart/2018/2/layout/IconVerticalSolidList"/>
    <dgm:cxn modelId="{9B0CCFA7-B272-4809-BEF8-330BBE6972B8}" type="presParOf" srcId="{4C835CEE-4E73-43DD-A82A-F541FC386443}" destId="{C8D7382C-E4AC-43F4-BA95-3B09A50BC1E5}" srcOrd="2" destOrd="0" presId="urn:microsoft.com/office/officeart/2018/2/layout/IconVerticalSolidList"/>
    <dgm:cxn modelId="{3BE559E1-4ECF-482F-B6BA-405719CDB93F}" type="presParOf" srcId="{4C835CEE-4E73-43DD-A82A-F541FC386443}" destId="{9B33F561-489F-444F-A244-1188D62ACA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DE805A-C299-4593-B43B-9CF325D1C039}"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54A3985D-F220-414E-B0B0-FF1002AB9F70}">
      <dgm:prSet/>
      <dgm:spPr/>
      <dgm:t>
        <a:bodyPr/>
        <a:lstStyle/>
        <a:p>
          <a:r>
            <a:rPr lang="el"/>
            <a:t>Κυνήγι: </a:t>
          </a:r>
          <a:endParaRPr lang="en-US"/>
        </a:p>
      </dgm:t>
    </dgm:pt>
    <dgm:pt modelId="{67123981-0A3B-4137-956E-24CA60C0C9D5}" type="parTrans" cxnId="{34D452AC-88CF-4327-909E-AC421702885E}">
      <dgm:prSet/>
      <dgm:spPr/>
      <dgm:t>
        <a:bodyPr/>
        <a:lstStyle/>
        <a:p>
          <a:endParaRPr lang="en-US"/>
        </a:p>
      </dgm:t>
    </dgm:pt>
    <dgm:pt modelId="{DC1588E7-BFEF-4469-A2AF-86A7D9EF8B14}" type="sibTrans" cxnId="{34D452AC-88CF-4327-909E-AC421702885E}">
      <dgm:prSet/>
      <dgm:spPr/>
      <dgm:t>
        <a:bodyPr/>
        <a:lstStyle/>
        <a:p>
          <a:endParaRPr lang="en-US"/>
        </a:p>
      </dgm:t>
    </dgm:pt>
    <dgm:pt modelId="{B52EF515-AD5B-4AA4-9C52-3B864E5F1C08}">
      <dgm:prSet/>
      <dgm:spPr/>
      <dgm:t>
        <a:bodyPr/>
        <a:lstStyle/>
        <a:p>
          <a:r>
            <a:rPr lang="el"/>
            <a:t>Εκτελέστε επιθέσεις SE μέσω ελάχιστης αλληλεπίδρασης με τον στόχο.</a:t>
          </a:r>
          <a:endParaRPr lang="en-US"/>
        </a:p>
      </dgm:t>
    </dgm:pt>
    <dgm:pt modelId="{1DAC9BA0-71B5-4F08-AF8E-DBE0E53545E5}" type="parTrans" cxnId="{98719944-615D-46EC-9238-14D1625075A8}">
      <dgm:prSet/>
      <dgm:spPr/>
      <dgm:t>
        <a:bodyPr/>
        <a:lstStyle/>
        <a:p>
          <a:endParaRPr lang="en-US"/>
        </a:p>
      </dgm:t>
    </dgm:pt>
    <dgm:pt modelId="{9346133B-A34E-46B0-8B95-AC0617749FE1}" type="sibTrans" cxnId="{98719944-615D-46EC-9238-14D1625075A8}">
      <dgm:prSet/>
      <dgm:spPr/>
      <dgm:t>
        <a:bodyPr/>
        <a:lstStyle/>
        <a:p>
          <a:endParaRPr lang="en-US"/>
        </a:p>
      </dgm:t>
    </dgm:pt>
    <dgm:pt modelId="{F0B47A24-299E-433C-851C-5BC7131432FE}">
      <dgm:prSet/>
      <dgm:spPr/>
      <dgm:t>
        <a:bodyPr/>
        <a:lstStyle/>
        <a:p>
          <a:r>
            <a:rPr lang="el"/>
            <a:t>Μόλις επιτευχθεί ο στόχος, η επικοινωνία θα τερματιστεί.</a:t>
          </a:r>
          <a:endParaRPr lang="en-US"/>
        </a:p>
      </dgm:t>
    </dgm:pt>
    <dgm:pt modelId="{B4F33556-5A76-457F-98A3-D4C5992933B4}" type="parTrans" cxnId="{A9D2E2A8-42CB-448A-8837-23A1B428677E}">
      <dgm:prSet/>
      <dgm:spPr/>
      <dgm:t>
        <a:bodyPr/>
        <a:lstStyle/>
        <a:p>
          <a:endParaRPr lang="en-US"/>
        </a:p>
      </dgm:t>
    </dgm:pt>
    <dgm:pt modelId="{053C8B4D-8215-4085-A556-B48AF498E52B}" type="sibTrans" cxnId="{A9D2E2A8-42CB-448A-8837-23A1B428677E}">
      <dgm:prSet/>
      <dgm:spPr/>
      <dgm:t>
        <a:bodyPr/>
        <a:lstStyle/>
        <a:p>
          <a:endParaRPr lang="en-US"/>
        </a:p>
      </dgm:t>
    </dgm:pt>
    <dgm:pt modelId="{3ECAB477-883B-4DD6-A5D4-6AE3EB9522F6}">
      <dgm:prSet/>
      <dgm:spPr/>
      <dgm:t>
        <a:bodyPr/>
        <a:lstStyle/>
        <a:p>
          <a:r>
            <a:rPr lang="el"/>
            <a:t>Η πιο κοινή μεθοδολογία</a:t>
          </a:r>
          <a:br>
            <a:rPr lang="de-DE"/>
          </a:br>
          <a:endParaRPr lang="en-US"/>
        </a:p>
      </dgm:t>
    </dgm:pt>
    <dgm:pt modelId="{08B5CA18-F0F4-4798-9FD7-ADA34CB8E55B}" type="parTrans" cxnId="{24643002-95C4-4686-B0C1-07F1697CC99A}">
      <dgm:prSet/>
      <dgm:spPr/>
      <dgm:t>
        <a:bodyPr/>
        <a:lstStyle/>
        <a:p>
          <a:endParaRPr lang="en-US"/>
        </a:p>
      </dgm:t>
    </dgm:pt>
    <dgm:pt modelId="{DA2F0981-27BF-4BED-AB08-93AEA40B212D}" type="sibTrans" cxnId="{24643002-95C4-4686-B0C1-07F1697CC99A}">
      <dgm:prSet/>
      <dgm:spPr/>
      <dgm:t>
        <a:bodyPr/>
        <a:lstStyle/>
        <a:p>
          <a:endParaRPr lang="en-US"/>
        </a:p>
      </dgm:t>
    </dgm:pt>
    <dgm:pt modelId="{028B89DD-042D-4D96-B78F-7BAAAF1E6FF6}">
      <dgm:prSet/>
      <dgm:spPr/>
      <dgm:t>
        <a:bodyPr/>
        <a:lstStyle/>
        <a:p>
          <a:r>
            <a:rPr lang="el"/>
            <a:t>Καλλιέργεια:</a:t>
          </a:r>
          <a:endParaRPr lang="en-US"/>
        </a:p>
      </dgm:t>
    </dgm:pt>
    <dgm:pt modelId="{57826BD1-176E-4579-8B24-5CE56B4907C2}" type="parTrans" cxnId="{64E10059-B6C8-4F0E-8896-DC47358BAF83}">
      <dgm:prSet/>
      <dgm:spPr/>
      <dgm:t>
        <a:bodyPr/>
        <a:lstStyle/>
        <a:p>
          <a:endParaRPr lang="en-US"/>
        </a:p>
      </dgm:t>
    </dgm:pt>
    <dgm:pt modelId="{CD4BCC7D-9C91-4951-BFD0-76974FBFC832}" type="sibTrans" cxnId="{64E10059-B6C8-4F0E-8896-DC47358BAF83}">
      <dgm:prSet/>
      <dgm:spPr/>
      <dgm:t>
        <a:bodyPr/>
        <a:lstStyle/>
        <a:p>
          <a:endParaRPr lang="en-US"/>
        </a:p>
      </dgm:t>
    </dgm:pt>
    <dgm:pt modelId="{93DDE0BB-ABE8-420E-B901-53CDAFAA60EA}">
      <dgm:prSet/>
      <dgm:spPr/>
      <dgm:t>
        <a:bodyPr/>
        <a:lstStyle/>
        <a:p>
          <a:r>
            <a:rPr lang="el"/>
            <a:t>Δημιουργήστε μια σχέση με το θύμα για να αποσπάσετε πληροφορίες για μεγαλύτερο χρονικό διάστημα. </a:t>
          </a:r>
          <a:endParaRPr lang="en-US"/>
        </a:p>
      </dgm:t>
    </dgm:pt>
    <dgm:pt modelId="{91876BBC-24DE-4B62-860F-2522EC7F27E8}" type="parTrans" cxnId="{B20999F9-E2C0-44CA-AF70-18EC5DD6096D}">
      <dgm:prSet/>
      <dgm:spPr/>
      <dgm:t>
        <a:bodyPr/>
        <a:lstStyle/>
        <a:p>
          <a:endParaRPr lang="en-US"/>
        </a:p>
      </dgm:t>
    </dgm:pt>
    <dgm:pt modelId="{3C72153A-4EF8-4A5F-BDD7-7A3855B56B07}" type="sibTrans" cxnId="{B20999F9-E2C0-44CA-AF70-18EC5DD6096D}">
      <dgm:prSet/>
      <dgm:spPr/>
      <dgm:t>
        <a:bodyPr/>
        <a:lstStyle/>
        <a:p>
          <a:endParaRPr lang="en-US"/>
        </a:p>
      </dgm:t>
    </dgm:pt>
    <dgm:pt modelId="{8F126994-1135-4E23-8C2D-68352DBAADC4}">
      <dgm:prSet/>
      <dgm:spPr/>
      <dgm:t>
        <a:bodyPr/>
        <a:lstStyle/>
        <a:p>
          <a:r>
            <a:rPr lang="el"/>
            <a:t>Κερδίστε προσωπική εμπιστοσύνη (όχι γενική βασική εμπιστοσύνη από άνθρωπο σε άνθρωπο).</a:t>
          </a:r>
          <a:endParaRPr lang="en-US"/>
        </a:p>
      </dgm:t>
    </dgm:pt>
    <dgm:pt modelId="{336764CC-80FF-4B4D-9B00-DBACBD21AB76}" type="parTrans" cxnId="{A5605C6C-B444-41BE-BCED-9B81258D5E4B}">
      <dgm:prSet/>
      <dgm:spPr/>
      <dgm:t>
        <a:bodyPr/>
        <a:lstStyle/>
        <a:p>
          <a:endParaRPr lang="en-US"/>
        </a:p>
      </dgm:t>
    </dgm:pt>
    <dgm:pt modelId="{C8D27BD9-89A1-4555-8651-9357A36670EF}" type="sibTrans" cxnId="{A5605C6C-B444-41BE-BCED-9B81258D5E4B}">
      <dgm:prSet/>
      <dgm:spPr/>
      <dgm:t>
        <a:bodyPr/>
        <a:lstStyle/>
        <a:p>
          <a:endParaRPr lang="en-US"/>
        </a:p>
      </dgm:t>
    </dgm:pt>
    <dgm:pt modelId="{E897A5AC-D754-4EE2-83A3-319E05164F2B}">
      <dgm:prSet/>
      <dgm:spPr/>
      <dgm:t>
        <a:bodyPr/>
        <a:lstStyle/>
        <a:p>
          <a:r>
            <a:rPr lang="el"/>
            <a:t>Ο κίνδυνος αυξάνεται και στις δύο πλευρές κατά τη διάρκεια της διαδικασίας.</a:t>
          </a:r>
          <a:endParaRPr lang="en-US"/>
        </a:p>
      </dgm:t>
    </dgm:pt>
    <dgm:pt modelId="{14697182-3C45-443A-85F7-DD757060073B}" type="parTrans" cxnId="{F445539A-7A0B-4C26-AA10-C6C28BC8857C}">
      <dgm:prSet/>
      <dgm:spPr/>
      <dgm:t>
        <a:bodyPr/>
        <a:lstStyle/>
        <a:p>
          <a:endParaRPr lang="en-US"/>
        </a:p>
      </dgm:t>
    </dgm:pt>
    <dgm:pt modelId="{802DDB67-8E27-40D0-ABC7-7A4B6B1A5289}" type="sibTrans" cxnId="{F445539A-7A0B-4C26-AA10-C6C28BC8857C}">
      <dgm:prSet/>
      <dgm:spPr/>
      <dgm:t>
        <a:bodyPr/>
        <a:lstStyle/>
        <a:p>
          <a:endParaRPr lang="en-US"/>
        </a:p>
      </dgm:t>
    </dgm:pt>
    <dgm:pt modelId="{C532D301-4D7E-4563-A914-DDD833110A6E}">
      <dgm:prSet/>
      <dgm:spPr/>
      <dgm:t>
        <a:bodyPr/>
        <a:lstStyle/>
        <a:p>
          <a:r>
            <a:rPr lang="el"/>
            <a:t>Λιγότερο συχνά χρησιμοποιείται.</a:t>
          </a:r>
          <a:endParaRPr lang="en-US"/>
        </a:p>
      </dgm:t>
    </dgm:pt>
    <dgm:pt modelId="{AD84E837-0CE0-4CAB-9C48-EDF83E86A210}" type="parTrans" cxnId="{B7EC346C-860C-4D3D-A2F6-61769360349D}">
      <dgm:prSet/>
      <dgm:spPr/>
      <dgm:t>
        <a:bodyPr/>
        <a:lstStyle/>
        <a:p>
          <a:endParaRPr lang="en-US"/>
        </a:p>
      </dgm:t>
    </dgm:pt>
    <dgm:pt modelId="{46011DB3-FD94-4658-B45F-8A515FA5EFE8}" type="sibTrans" cxnId="{B7EC346C-860C-4D3D-A2F6-61769360349D}">
      <dgm:prSet/>
      <dgm:spPr/>
      <dgm:t>
        <a:bodyPr/>
        <a:lstStyle/>
        <a:p>
          <a:endParaRPr lang="en-US"/>
        </a:p>
      </dgm:t>
    </dgm:pt>
    <dgm:pt modelId="{C343CC8B-4242-4CDF-8D48-7A9864752DBC}" type="pres">
      <dgm:prSet presAssocID="{0EDE805A-C299-4593-B43B-9CF325D1C039}" presName="linear" presStyleCnt="0">
        <dgm:presLayoutVars>
          <dgm:dir/>
          <dgm:animLvl val="lvl"/>
          <dgm:resizeHandles val="exact"/>
        </dgm:presLayoutVars>
      </dgm:prSet>
      <dgm:spPr/>
    </dgm:pt>
    <dgm:pt modelId="{1D8C95DE-36AE-42B0-884D-455C36C49D35}" type="pres">
      <dgm:prSet presAssocID="{54A3985D-F220-414E-B0B0-FF1002AB9F70}" presName="parentLin" presStyleCnt="0"/>
      <dgm:spPr/>
    </dgm:pt>
    <dgm:pt modelId="{B9B416BB-C435-4228-AF5A-F63ED7173CEE}" type="pres">
      <dgm:prSet presAssocID="{54A3985D-F220-414E-B0B0-FF1002AB9F70}" presName="parentLeftMargin" presStyleLbl="node1" presStyleIdx="0" presStyleCnt="2"/>
      <dgm:spPr/>
    </dgm:pt>
    <dgm:pt modelId="{B01B0180-DAA5-4B28-AAAB-258F7939FAFB}" type="pres">
      <dgm:prSet presAssocID="{54A3985D-F220-414E-B0B0-FF1002AB9F70}" presName="parentText" presStyleLbl="node1" presStyleIdx="0" presStyleCnt="2">
        <dgm:presLayoutVars>
          <dgm:chMax val="0"/>
          <dgm:bulletEnabled val="1"/>
        </dgm:presLayoutVars>
      </dgm:prSet>
      <dgm:spPr/>
    </dgm:pt>
    <dgm:pt modelId="{9CEDDB0B-5E04-4602-B5ED-4E87B783C929}" type="pres">
      <dgm:prSet presAssocID="{54A3985D-F220-414E-B0B0-FF1002AB9F70}" presName="negativeSpace" presStyleCnt="0"/>
      <dgm:spPr/>
    </dgm:pt>
    <dgm:pt modelId="{FD72CE84-2978-4037-B2D0-58EEFF595F18}" type="pres">
      <dgm:prSet presAssocID="{54A3985D-F220-414E-B0B0-FF1002AB9F70}" presName="childText" presStyleLbl="conFgAcc1" presStyleIdx="0" presStyleCnt="2">
        <dgm:presLayoutVars>
          <dgm:bulletEnabled val="1"/>
        </dgm:presLayoutVars>
      </dgm:prSet>
      <dgm:spPr/>
    </dgm:pt>
    <dgm:pt modelId="{4F90BE3E-69C5-4AC8-A609-09F4882EA795}" type="pres">
      <dgm:prSet presAssocID="{DC1588E7-BFEF-4469-A2AF-86A7D9EF8B14}" presName="spaceBetweenRectangles" presStyleCnt="0"/>
      <dgm:spPr/>
    </dgm:pt>
    <dgm:pt modelId="{A7E9586B-CA12-4CF2-B239-9D7E674AFF5D}" type="pres">
      <dgm:prSet presAssocID="{028B89DD-042D-4D96-B78F-7BAAAF1E6FF6}" presName="parentLin" presStyleCnt="0"/>
      <dgm:spPr/>
    </dgm:pt>
    <dgm:pt modelId="{95CF28B2-C546-4426-A8B6-19A9B2E53326}" type="pres">
      <dgm:prSet presAssocID="{028B89DD-042D-4D96-B78F-7BAAAF1E6FF6}" presName="parentLeftMargin" presStyleLbl="node1" presStyleIdx="0" presStyleCnt="2"/>
      <dgm:spPr/>
    </dgm:pt>
    <dgm:pt modelId="{84DBD3BD-EA44-460E-9071-B4E0EF3731C5}" type="pres">
      <dgm:prSet presAssocID="{028B89DD-042D-4D96-B78F-7BAAAF1E6FF6}" presName="parentText" presStyleLbl="node1" presStyleIdx="1" presStyleCnt="2">
        <dgm:presLayoutVars>
          <dgm:chMax val="0"/>
          <dgm:bulletEnabled val="1"/>
        </dgm:presLayoutVars>
      </dgm:prSet>
      <dgm:spPr/>
    </dgm:pt>
    <dgm:pt modelId="{E0A289DF-3B54-4199-B8B4-48AF3E40AA6B}" type="pres">
      <dgm:prSet presAssocID="{028B89DD-042D-4D96-B78F-7BAAAF1E6FF6}" presName="negativeSpace" presStyleCnt="0"/>
      <dgm:spPr/>
    </dgm:pt>
    <dgm:pt modelId="{A3A41136-6571-4B08-B1D0-00501E502471}" type="pres">
      <dgm:prSet presAssocID="{028B89DD-042D-4D96-B78F-7BAAAF1E6FF6}" presName="childText" presStyleLbl="conFgAcc1" presStyleIdx="1" presStyleCnt="2">
        <dgm:presLayoutVars>
          <dgm:bulletEnabled val="1"/>
        </dgm:presLayoutVars>
      </dgm:prSet>
      <dgm:spPr/>
    </dgm:pt>
  </dgm:ptLst>
  <dgm:cxnLst>
    <dgm:cxn modelId="{24643002-95C4-4686-B0C1-07F1697CC99A}" srcId="{54A3985D-F220-414E-B0B0-FF1002AB9F70}" destId="{3ECAB477-883B-4DD6-A5D4-6AE3EB9522F6}" srcOrd="2" destOrd="0" parTransId="{08B5CA18-F0F4-4798-9FD7-ADA34CB8E55B}" sibTransId="{DA2F0981-27BF-4BED-AB08-93AEA40B212D}"/>
    <dgm:cxn modelId="{89758724-9155-4304-9031-9D9ACF05414B}" type="presOf" srcId="{3ECAB477-883B-4DD6-A5D4-6AE3EB9522F6}" destId="{FD72CE84-2978-4037-B2D0-58EEFF595F18}" srcOrd="0" destOrd="2" presId="urn:microsoft.com/office/officeart/2005/8/layout/list1"/>
    <dgm:cxn modelId="{1F3BF035-6781-46C1-90F5-4A2C2D9F537E}" type="presOf" srcId="{028B89DD-042D-4D96-B78F-7BAAAF1E6FF6}" destId="{84DBD3BD-EA44-460E-9071-B4E0EF3731C5}" srcOrd="1" destOrd="0" presId="urn:microsoft.com/office/officeart/2005/8/layout/list1"/>
    <dgm:cxn modelId="{902D2C61-1A45-48A7-B168-1BC0F7368904}" type="presOf" srcId="{F0B47A24-299E-433C-851C-5BC7131432FE}" destId="{FD72CE84-2978-4037-B2D0-58EEFF595F18}" srcOrd="0" destOrd="1" presId="urn:microsoft.com/office/officeart/2005/8/layout/list1"/>
    <dgm:cxn modelId="{98719944-615D-46EC-9238-14D1625075A8}" srcId="{54A3985D-F220-414E-B0B0-FF1002AB9F70}" destId="{B52EF515-AD5B-4AA4-9C52-3B864E5F1C08}" srcOrd="0" destOrd="0" parTransId="{1DAC9BA0-71B5-4F08-AF8E-DBE0E53545E5}" sibTransId="{9346133B-A34E-46B0-8B95-AC0617749FE1}"/>
    <dgm:cxn modelId="{7C5B3F45-43D1-4E08-8733-D40FF506DA36}" type="presOf" srcId="{0EDE805A-C299-4593-B43B-9CF325D1C039}" destId="{C343CC8B-4242-4CDF-8D48-7A9864752DBC}" srcOrd="0" destOrd="0" presId="urn:microsoft.com/office/officeart/2005/8/layout/list1"/>
    <dgm:cxn modelId="{F7ABCC4B-B030-4759-A2AC-B625569EBB9C}" type="presOf" srcId="{54A3985D-F220-414E-B0B0-FF1002AB9F70}" destId="{B9B416BB-C435-4228-AF5A-F63ED7173CEE}" srcOrd="0" destOrd="0" presId="urn:microsoft.com/office/officeart/2005/8/layout/list1"/>
    <dgm:cxn modelId="{B7EC346C-860C-4D3D-A2F6-61769360349D}" srcId="{028B89DD-042D-4D96-B78F-7BAAAF1E6FF6}" destId="{C532D301-4D7E-4563-A914-DDD833110A6E}" srcOrd="3" destOrd="0" parTransId="{AD84E837-0CE0-4CAB-9C48-EDF83E86A210}" sibTransId="{46011DB3-FD94-4658-B45F-8A515FA5EFE8}"/>
    <dgm:cxn modelId="{A5605C6C-B444-41BE-BCED-9B81258D5E4B}" srcId="{028B89DD-042D-4D96-B78F-7BAAAF1E6FF6}" destId="{8F126994-1135-4E23-8C2D-68352DBAADC4}" srcOrd="1" destOrd="0" parTransId="{336764CC-80FF-4B4D-9B00-DBACBD21AB76}" sibTransId="{C8D27BD9-89A1-4555-8651-9357A36670EF}"/>
    <dgm:cxn modelId="{741EE26F-3739-409F-814F-FC414E5A1B42}" type="presOf" srcId="{028B89DD-042D-4D96-B78F-7BAAAF1E6FF6}" destId="{95CF28B2-C546-4426-A8B6-19A9B2E53326}" srcOrd="0" destOrd="0" presId="urn:microsoft.com/office/officeart/2005/8/layout/list1"/>
    <dgm:cxn modelId="{1F1BC675-5A11-4275-92BF-32864E101C9B}" type="presOf" srcId="{93DDE0BB-ABE8-420E-B901-53CDAFAA60EA}" destId="{A3A41136-6571-4B08-B1D0-00501E502471}" srcOrd="0" destOrd="0" presId="urn:microsoft.com/office/officeart/2005/8/layout/list1"/>
    <dgm:cxn modelId="{64E10059-B6C8-4F0E-8896-DC47358BAF83}" srcId="{0EDE805A-C299-4593-B43B-9CF325D1C039}" destId="{028B89DD-042D-4D96-B78F-7BAAAF1E6FF6}" srcOrd="1" destOrd="0" parTransId="{57826BD1-176E-4579-8B24-5CE56B4907C2}" sibTransId="{CD4BCC7D-9C91-4951-BFD0-76974FBFC832}"/>
    <dgm:cxn modelId="{D84D9B85-C1A9-458F-A067-DE2E8EB0EE2D}" type="presOf" srcId="{C532D301-4D7E-4563-A914-DDD833110A6E}" destId="{A3A41136-6571-4B08-B1D0-00501E502471}" srcOrd="0" destOrd="3" presId="urn:microsoft.com/office/officeart/2005/8/layout/list1"/>
    <dgm:cxn modelId="{F445539A-7A0B-4C26-AA10-C6C28BC8857C}" srcId="{028B89DD-042D-4D96-B78F-7BAAAF1E6FF6}" destId="{E897A5AC-D754-4EE2-83A3-319E05164F2B}" srcOrd="2" destOrd="0" parTransId="{14697182-3C45-443A-85F7-DD757060073B}" sibTransId="{802DDB67-8E27-40D0-ABC7-7A4B6B1A5289}"/>
    <dgm:cxn modelId="{A9D2E2A8-42CB-448A-8837-23A1B428677E}" srcId="{54A3985D-F220-414E-B0B0-FF1002AB9F70}" destId="{F0B47A24-299E-433C-851C-5BC7131432FE}" srcOrd="1" destOrd="0" parTransId="{B4F33556-5A76-457F-98A3-D4C5992933B4}" sibTransId="{053C8B4D-8215-4085-A556-B48AF498E52B}"/>
    <dgm:cxn modelId="{B04CD5AB-2743-4437-8E32-94EF7A8BD1D3}" type="presOf" srcId="{B52EF515-AD5B-4AA4-9C52-3B864E5F1C08}" destId="{FD72CE84-2978-4037-B2D0-58EEFF595F18}" srcOrd="0" destOrd="0" presId="urn:microsoft.com/office/officeart/2005/8/layout/list1"/>
    <dgm:cxn modelId="{34D452AC-88CF-4327-909E-AC421702885E}" srcId="{0EDE805A-C299-4593-B43B-9CF325D1C039}" destId="{54A3985D-F220-414E-B0B0-FF1002AB9F70}" srcOrd="0" destOrd="0" parTransId="{67123981-0A3B-4137-956E-24CA60C0C9D5}" sibTransId="{DC1588E7-BFEF-4469-A2AF-86A7D9EF8B14}"/>
    <dgm:cxn modelId="{D58002B6-90D8-4ECE-AD71-C381309C4A46}" type="presOf" srcId="{8F126994-1135-4E23-8C2D-68352DBAADC4}" destId="{A3A41136-6571-4B08-B1D0-00501E502471}" srcOrd="0" destOrd="1" presId="urn:microsoft.com/office/officeart/2005/8/layout/list1"/>
    <dgm:cxn modelId="{AEAFF7C9-CAD4-49AC-8E71-F292F179C7E5}" type="presOf" srcId="{54A3985D-F220-414E-B0B0-FF1002AB9F70}" destId="{B01B0180-DAA5-4B28-AAAB-258F7939FAFB}" srcOrd="1" destOrd="0" presId="urn:microsoft.com/office/officeart/2005/8/layout/list1"/>
    <dgm:cxn modelId="{1A60E8EF-DF18-4CD3-AD35-AC1448595720}" type="presOf" srcId="{E897A5AC-D754-4EE2-83A3-319E05164F2B}" destId="{A3A41136-6571-4B08-B1D0-00501E502471}" srcOrd="0" destOrd="2" presId="urn:microsoft.com/office/officeart/2005/8/layout/list1"/>
    <dgm:cxn modelId="{B20999F9-E2C0-44CA-AF70-18EC5DD6096D}" srcId="{028B89DD-042D-4D96-B78F-7BAAAF1E6FF6}" destId="{93DDE0BB-ABE8-420E-B901-53CDAFAA60EA}" srcOrd="0" destOrd="0" parTransId="{91876BBC-24DE-4B62-860F-2522EC7F27E8}" sibTransId="{3C72153A-4EF8-4A5F-BDD7-7A3855B56B07}"/>
    <dgm:cxn modelId="{264CECE8-5E9C-4642-B82B-C2D4A152549A}" type="presParOf" srcId="{C343CC8B-4242-4CDF-8D48-7A9864752DBC}" destId="{1D8C95DE-36AE-42B0-884D-455C36C49D35}" srcOrd="0" destOrd="0" presId="urn:microsoft.com/office/officeart/2005/8/layout/list1"/>
    <dgm:cxn modelId="{B09106B4-3549-43FC-B54D-844029D4DEA1}" type="presParOf" srcId="{1D8C95DE-36AE-42B0-884D-455C36C49D35}" destId="{B9B416BB-C435-4228-AF5A-F63ED7173CEE}" srcOrd="0" destOrd="0" presId="urn:microsoft.com/office/officeart/2005/8/layout/list1"/>
    <dgm:cxn modelId="{6EF637E2-A6F2-476E-83C2-35D09D3DBAA2}" type="presParOf" srcId="{1D8C95DE-36AE-42B0-884D-455C36C49D35}" destId="{B01B0180-DAA5-4B28-AAAB-258F7939FAFB}" srcOrd="1" destOrd="0" presId="urn:microsoft.com/office/officeart/2005/8/layout/list1"/>
    <dgm:cxn modelId="{3CC5118E-A771-48C5-B903-FB945B928124}" type="presParOf" srcId="{C343CC8B-4242-4CDF-8D48-7A9864752DBC}" destId="{9CEDDB0B-5E04-4602-B5ED-4E87B783C929}" srcOrd="1" destOrd="0" presId="urn:microsoft.com/office/officeart/2005/8/layout/list1"/>
    <dgm:cxn modelId="{FBDF7942-156E-4E8B-B7E6-C4D5FC9B9276}" type="presParOf" srcId="{C343CC8B-4242-4CDF-8D48-7A9864752DBC}" destId="{FD72CE84-2978-4037-B2D0-58EEFF595F18}" srcOrd="2" destOrd="0" presId="urn:microsoft.com/office/officeart/2005/8/layout/list1"/>
    <dgm:cxn modelId="{2DC26D47-064A-400B-989C-66AB52829DC0}" type="presParOf" srcId="{C343CC8B-4242-4CDF-8D48-7A9864752DBC}" destId="{4F90BE3E-69C5-4AC8-A609-09F4882EA795}" srcOrd="3" destOrd="0" presId="urn:microsoft.com/office/officeart/2005/8/layout/list1"/>
    <dgm:cxn modelId="{2C48CBFC-24EE-4189-A53C-04543DB5BC83}" type="presParOf" srcId="{C343CC8B-4242-4CDF-8D48-7A9864752DBC}" destId="{A7E9586B-CA12-4CF2-B239-9D7E674AFF5D}" srcOrd="4" destOrd="0" presId="urn:microsoft.com/office/officeart/2005/8/layout/list1"/>
    <dgm:cxn modelId="{9C19B2E0-D345-4FD1-855B-16F0904DA123}" type="presParOf" srcId="{A7E9586B-CA12-4CF2-B239-9D7E674AFF5D}" destId="{95CF28B2-C546-4426-A8B6-19A9B2E53326}" srcOrd="0" destOrd="0" presId="urn:microsoft.com/office/officeart/2005/8/layout/list1"/>
    <dgm:cxn modelId="{FF998203-BCD5-4551-8FD9-77E200200306}" type="presParOf" srcId="{A7E9586B-CA12-4CF2-B239-9D7E674AFF5D}" destId="{84DBD3BD-EA44-460E-9071-B4E0EF3731C5}" srcOrd="1" destOrd="0" presId="urn:microsoft.com/office/officeart/2005/8/layout/list1"/>
    <dgm:cxn modelId="{1A5E2844-64B9-4642-944D-E47EA583BB11}" type="presParOf" srcId="{C343CC8B-4242-4CDF-8D48-7A9864752DBC}" destId="{E0A289DF-3B54-4199-B8B4-48AF3E40AA6B}" srcOrd="5" destOrd="0" presId="urn:microsoft.com/office/officeart/2005/8/layout/list1"/>
    <dgm:cxn modelId="{A73A4668-8F9C-4A69-8505-C412927A64DB}" type="presParOf" srcId="{C343CC8B-4242-4CDF-8D48-7A9864752DBC}" destId="{A3A41136-6571-4B08-B1D0-00501E50247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9ACAC-DF4F-49FA-80B1-518EBE129F9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b-NO"/>
        </a:p>
      </dgm:t>
    </dgm:pt>
    <dgm:pt modelId="{59AD03DC-DF8E-4761-A513-3E9888677F37}">
      <dgm:prSet phldrT="[Tekst]"/>
      <dgm:spPr/>
      <dgm:t>
        <a:bodyPr/>
        <a:lstStyle/>
        <a:p>
          <a:r>
            <a:rPr lang="el"/>
            <a:t>Έρευνα</a:t>
          </a:r>
          <a:endParaRPr lang="nb-NO"/>
        </a:p>
      </dgm:t>
    </dgm:pt>
    <dgm:pt modelId="{513AE0BA-05FC-43A8-98B8-A3346E519E8F}" type="parTrans" cxnId="{4D8B98F8-4D44-4CDB-92E0-9B0ED00A7FA9}">
      <dgm:prSet/>
      <dgm:spPr/>
      <dgm:t>
        <a:bodyPr/>
        <a:lstStyle/>
        <a:p>
          <a:endParaRPr lang="nb-NO"/>
        </a:p>
      </dgm:t>
    </dgm:pt>
    <dgm:pt modelId="{3C0B92A2-D15E-4771-B453-E7E28BDB6E9C}" type="sibTrans" cxnId="{4D8B98F8-4D44-4CDB-92E0-9B0ED00A7FA9}">
      <dgm:prSet/>
      <dgm:spPr/>
      <dgm:t>
        <a:bodyPr/>
        <a:lstStyle/>
        <a:p>
          <a:endParaRPr lang="nb-NO"/>
        </a:p>
      </dgm:t>
    </dgm:pt>
    <dgm:pt modelId="{EF5E0CC2-66C7-4BEF-B7F9-442AF283D461}">
      <dgm:prSet phldrT="[Tekst]"/>
      <dgm:spPr/>
      <dgm:t>
        <a:bodyPr/>
        <a:lstStyle/>
        <a:p>
          <a:r>
            <a:rPr lang="el"/>
            <a:t>Αναγνώριση.</a:t>
          </a:r>
          <a:endParaRPr lang="nb-NO"/>
        </a:p>
      </dgm:t>
    </dgm:pt>
    <dgm:pt modelId="{8DDACE4D-ED9B-4F0D-8E16-C3C81FB63287}" type="parTrans" cxnId="{B96AD841-65DE-4FFC-B518-5A0A7B6E02FB}">
      <dgm:prSet/>
      <dgm:spPr/>
      <dgm:t>
        <a:bodyPr/>
        <a:lstStyle/>
        <a:p>
          <a:endParaRPr lang="nb-NO"/>
        </a:p>
      </dgm:t>
    </dgm:pt>
    <dgm:pt modelId="{ACC6A7EF-0E60-46B7-8E68-EC929C25803C}" type="sibTrans" cxnId="{B96AD841-65DE-4FFC-B518-5A0A7B6E02FB}">
      <dgm:prSet/>
      <dgm:spPr/>
      <dgm:t>
        <a:bodyPr/>
        <a:lstStyle/>
        <a:p>
          <a:endParaRPr lang="nb-NO"/>
        </a:p>
      </dgm:t>
    </dgm:pt>
    <dgm:pt modelId="{F3F0DA96-E8EF-4B01-AC14-56FF771DF25C}">
      <dgm:prSet phldrT="[Tekst]"/>
      <dgm:spPr/>
      <dgm:t>
        <a:bodyPr/>
        <a:lstStyle/>
        <a:p>
          <a:r>
            <a:rPr lang="el" err="1"/>
            <a:t>Προσδιορίστε μεμονωμένες/οργανωτικές ευπάθειες.</a:t>
          </a:r>
          <a:endParaRPr lang="nb-NO"/>
        </a:p>
      </dgm:t>
    </dgm:pt>
    <dgm:pt modelId="{0D3FCB33-2670-47EC-84C9-67CE0F2E58A7}" type="parTrans" cxnId="{D11A1319-6EFE-48E4-98E0-00733E79FD0B}">
      <dgm:prSet/>
      <dgm:spPr/>
      <dgm:t>
        <a:bodyPr/>
        <a:lstStyle/>
        <a:p>
          <a:endParaRPr lang="nb-NO"/>
        </a:p>
      </dgm:t>
    </dgm:pt>
    <dgm:pt modelId="{58B7CE76-BEFD-4A2C-AD0F-8E31755BF17F}" type="sibTrans" cxnId="{D11A1319-6EFE-48E4-98E0-00733E79FD0B}">
      <dgm:prSet/>
      <dgm:spPr/>
      <dgm:t>
        <a:bodyPr/>
        <a:lstStyle/>
        <a:p>
          <a:endParaRPr lang="nb-NO"/>
        </a:p>
      </dgm:t>
    </dgm:pt>
    <dgm:pt modelId="{A0A0D61F-40CE-45B8-A992-16CDF4A4308F}">
      <dgm:prSet phldrT="[Tekst]"/>
      <dgm:spPr/>
      <dgm:t>
        <a:bodyPr/>
        <a:lstStyle/>
        <a:p>
          <a:r>
            <a:rPr lang="el"/>
            <a:t>Αγκιστρο</a:t>
          </a:r>
          <a:endParaRPr lang="nb-NO"/>
        </a:p>
      </dgm:t>
    </dgm:pt>
    <dgm:pt modelId="{E2BB902E-C63E-4763-A4D6-A4745B3BA57F}" type="parTrans" cxnId="{C3F07DDC-ACBE-4C6C-9A00-A8E45CF7F74D}">
      <dgm:prSet/>
      <dgm:spPr/>
      <dgm:t>
        <a:bodyPr/>
        <a:lstStyle/>
        <a:p>
          <a:endParaRPr lang="nb-NO"/>
        </a:p>
      </dgm:t>
    </dgm:pt>
    <dgm:pt modelId="{416DB559-498A-40A9-95A5-9EF8F69C6343}" type="sibTrans" cxnId="{C3F07DDC-ACBE-4C6C-9A00-A8E45CF7F74D}">
      <dgm:prSet/>
      <dgm:spPr/>
      <dgm:t>
        <a:bodyPr/>
        <a:lstStyle/>
        <a:p>
          <a:endParaRPr lang="nb-NO"/>
        </a:p>
      </dgm:t>
    </dgm:pt>
    <dgm:pt modelId="{35EC7770-8D4D-41C0-B6C3-D80664C104A3}">
      <dgm:prSet phldrT="[Tekst]"/>
      <dgm:spPr/>
      <dgm:t>
        <a:bodyPr/>
        <a:lstStyle/>
        <a:p>
          <a:r>
            <a:rPr lang="el" err="1"/>
            <a:t>Ξεκινήστε την επικοινωνία με το πιθανό θύμα.</a:t>
          </a:r>
          <a:endParaRPr lang="nb-NO"/>
        </a:p>
      </dgm:t>
    </dgm:pt>
    <dgm:pt modelId="{F4CCB56E-A210-4EB7-96B2-E281328FBDE6}" type="parTrans" cxnId="{54A93B25-4447-4B8B-B58F-745B3374AC9F}">
      <dgm:prSet/>
      <dgm:spPr/>
      <dgm:t>
        <a:bodyPr/>
        <a:lstStyle/>
        <a:p>
          <a:endParaRPr lang="nb-NO"/>
        </a:p>
      </dgm:t>
    </dgm:pt>
    <dgm:pt modelId="{A2AF743A-3176-4AC5-88A4-5F1553F35894}" type="sibTrans" cxnId="{54A93B25-4447-4B8B-B58F-745B3374AC9F}">
      <dgm:prSet/>
      <dgm:spPr/>
      <dgm:t>
        <a:bodyPr/>
        <a:lstStyle/>
        <a:p>
          <a:endParaRPr lang="nb-NO"/>
        </a:p>
      </dgm:t>
    </dgm:pt>
    <dgm:pt modelId="{97900B1E-6743-4292-BF72-E718180855E5}">
      <dgm:prSet phldrT="[Tekst]"/>
      <dgm:spPr/>
      <dgm:t>
        <a:bodyPr/>
        <a:lstStyle/>
        <a:p>
          <a:r>
            <a:rPr lang="el" err="1"/>
            <a:t>Ασχοληθείτε, γυρίστε την ιστορία, χτίστε εμπιστοσύνη, πάρτε τον έλεγχο.</a:t>
          </a:r>
          <a:endParaRPr lang="nb-NO"/>
        </a:p>
      </dgm:t>
    </dgm:pt>
    <dgm:pt modelId="{35BFE15F-F758-4EF1-A7F5-4B937AEB9FF7}" type="parTrans" cxnId="{D45E398C-D193-4835-B1BE-7641C2D376CE}">
      <dgm:prSet/>
      <dgm:spPr/>
      <dgm:t>
        <a:bodyPr/>
        <a:lstStyle/>
        <a:p>
          <a:endParaRPr lang="nb-NO"/>
        </a:p>
      </dgm:t>
    </dgm:pt>
    <dgm:pt modelId="{B464543B-4618-441E-9455-0674FF0022F3}" type="sibTrans" cxnId="{D45E398C-D193-4835-B1BE-7641C2D376CE}">
      <dgm:prSet/>
      <dgm:spPr/>
      <dgm:t>
        <a:bodyPr/>
        <a:lstStyle/>
        <a:p>
          <a:endParaRPr lang="nb-NO"/>
        </a:p>
      </dgm:t>
    </dgm:pt>
    <dgm:pt modelId="{F7FE6302-88A1-4AF1-B4A2-2A97BDDE7B5E}">
      <dgm:prSet phldrT="[Tekst]"/>
      <dgm:spPr/>
      <dgm:t>
        <a:bodyPr/>
        <a:lstStyle/>
        <a:p>
          <a:r>
            <a:rPr lang="el"/>
            <a:t>Αναπαραγωγή</a:t>
          </a:r>
          <a:endParaRPr lang="nb-NO"/>
        </a:p>
      </dgm:t>
    </dgm:pt>
    <dgm:pt modelId="{223D4C8F-B8B8-4C1B-AC12-E922FEBC6A2E}" type="parTrans" cxnId="{BD6BBF3F-B353-4AE2-80F2-7DA10996BDFD}">
      <dgm:prSet/>
      <dgm:spPr/>
      <dgm:t>
        <a:bodyPr/>
        <a:lstStyle/>
        <a:p>
          <a:endParaRPr lang="nb-NO"/>
        </a:p>
      </dgm:t>
    </dgm:pt>
    <dgm:pt modelId="{0BB02B26-824F-4BBC-BD35-9E0FBC8333E8}" type="sibTrans" cxnId="{BD6BBF3F-B353-4AE2-80F2-7DA10996BDFD}">
      <dgm:prSet/>
      <dgm:spPr/>
      <dgm:t>
        <a:bodyPr/>
        <a:lstStyle/>
        <a:p>
          <a:endParaRPr lang="nb-NO"/>
        </a:p>
      </dgm:t>
    </dgm:pt>
    <dgm:pt modelId="{560C1A1A-6AF7-4659-A779-5693E78955AB}">
      <dgm:prSet phldrT="[Tekst]"/>
      <dgm:spPr/>
      <dgm:t>
        <a:bodyPr/>
        <a:lstStyle/>
        <a:p>
          <a:r>
            <a:rPr lang="el" err="1"/>
            <a:t>Εκπληρώστε τον σκοπό της επίθεσης.</a:t>
          </a:r>
          <a:endParaRPr lang="nb-NO"/>
        </a:p>
      </dgm:t>
    </dgm:pt>
    <dgm:pt modelId="{D3B1CF30-DEA4-4202-BFFB-B3C99F9C2975}" type="parTrans" cxnId="{4D2A9998-B2F6-49D9-AF93-C6F4A659757E}">
      <dgm:prSet/>
      <dgm:spPr/>
      <dgm:t>
        <a:bodyPr/>
        <a:lstStyle/>
        <a:p>
          <a:endParaRPr lang="nb-NO"/>
        </a:p>
      </dgm:t>
    </dgm:pt>
    <dgm:pt modelId="{4F6F31B8-988C-4906-8E1E-61C884E58927}" type="sibTrans" cxnId="{4D2A9998-B2F6-49D9-AF93-C6F4A659757E}">
      <dgm:prSet/>
      <dgm:spPr/>
      <dgm:t>
        <a:bodyPr/>
        <a:lstStyle/>
        <a:p>
          <a:endParaRPr lang="nb-NO"/>
        </a:p>
      </dgm:t>
    </dgm:pt>
    <dgm:pt modelId="{F0F7FE9A-4FBF-4BF6-A3EB-E3B8018081A0}">
      <dgm:prSet phldrT="[Tekst]"/>
      <dgm:spPr/>
      <dgm:t>
        <a:bodyPr/>
        <a:lstStyle/>
        <a:p>
          <a:r>
            <a:rPr lang="el" err="1"/>
            <a:t>Θέστε σε κίνδυνο το σύστημα.</a:t>
          </a:r>
          <a:endParaRPr lang="nb-NO"/>
        </a:p>
      </dgm:t>
    </dgm:pt>
    <dgm:pt modelId="{C51F623B-6D86-4FE6-828C-5575296A0C75}" type="parTrans" cxnId="{D38C0F26-CF21-4B57-B34D-7952FC718693}">
      <dgm:prSet/>
      <dgm:spPr/>
      <dgm:t>
        <a:bodyPr/>
        <a:lstStyle/>
        <a:p>
          <a:endParaRPr lang="nb-NO"/>
        </a:p>
      </dgm:t>
    </dgm:pt>
    <dgm:pt modelId="{35163F6F-5B0B-4A60-B1DC-DBB997AA609A}" type="sibTrans" cxnId="{D38C0F26-CF21-4B57-B34D-7952FC718693}">
      <dgm:prSet/>
      <dgm:spPr/>
      <dgm:t>
        <a:bodyPr/>
        <a:lstStyle/>
        <a:p>
          <a:endParaRPr lang="nb-NO"/>
        </a:p>
      </dgm:t>
    </dgm:pt>
    <dgm:pt modelId="{7DDF972C-D41A-4A0E-8860-6C5847197BF9}">
      <dgm:prSet/>
      <dgm:spPr/>
      <dgm:t>
        <a:bodyPr/>
        <a:lstStyle/>
        <a:p>
          <a:r>
            <a:rPr lang="el"/>
            <a:t>Εξοδος</a:t>
          </a:r>
          <a:endParaRPr lang="nb-NO"/>
        </a:p>
      </dgm:t>
    </dgm:pt>
    <dgm:pt modelId="{AA095A58-FD89-4CBB-BED2-F8AB84F5A06A}" type="parTrans" cxnId="{D4EAAED7-24E2-4C75-852E-076A77E86A1B}">
      <dgm:prSet/>
      <dgm:spPr/>
      <dgm:t>
        <a:bodyPr/>
        <a:lstStyle/>
        <a:p>
          <a:endParaRPr lang="nb-NO"/>
        </a:p>
      </dgm:t>
    </dgm:pt>
    <dgm:pt modelId="{709EF09D-BEF6-48CF-A867-416EE9C5AC6B}" type="sibTrans" cxnId="{D4EAAED7-24E2-4C75-852E-076A77E86A1B}">
      <dgm:prSet/>
      <dgm:spPr/>
      <dgm:t>
        <a:bodyPr/>
        <a:lstStyle/>
        <a:p>
          <a:endParaRPr lang="nb-NO"/>
        </a:p>
      </dgm:t>
    </dgm:pt>
    <dgm:pt modelId="{150753A5-407D-457A-B590-CC4BE02F5387}">
      <dgm:prSet/>
      <dgm:spPr/>
      <dgm:t>
        <a:bodyPr/>
        <a:lstStyle/>
        <a:p>
          <a:r>
            <a:rPr lang="el" err="1"/>
            <a:t>Ολοκληρώστε την αλληλεπίδραση με το θύμα, κατά προτίμηση χωρίς να κινήσετε υποψίες.</a:t>
          </a:r>
          <a:endParaRPr lang="nb-NO"/>
        </a:p>
      </dgm:t>
    </dgm:pt>
    <dgm:pt modelId="{30F00B80-C45B-409E-A8BE-5D75016F23B8}" type="parTrans" cxnId="{4FBF99BA-018F-4530-9E20-7739F1F52B5A}">
      <dgm:prSet/>
      <dgm:spPr/>
      <dgm:t>
        <a:bodyPr/>
        <a:lstStyle/>
        <a:p>
          <a:endParaRPr lang="nb-NO"/>
        </a:p>
      </dgm:t>
    </dgm:pt>
    <dgm:pt modelId="{77D2EDA2-D4CC-47A8-A8E5-DD9D1708DB00}" type="sibTrans" cxnId="{4FBF99BA-018F-4530-9E20-7739F1F52B5A}">
      <dgm:prSet/>
      <dgm:spPr/>
      <dgm:t>
        <a:bodyPr/>
        <a:lstStyle/>
        <a:p>
          <a:endParaRPr lang="nb-NO"/>
        </a:p>
      </dgm:t>
    </dgm:pt>
    <dgm:pt modelId="{7D5DEB28-FC89-4DFB-A091-703BD8C9C189}">
      <dgm:prSet/>
      <dgm:spPr/>
      <dgm:t>
        <a:bodyPr/>
        <a:lstStyle/>
        <a:p>
          <a:r>
            <a:rPr lang="el" err="1"/>
            <a:t>Εξαφανίστε, σβήστε τα ίχνη.</a:t>
          </a:r>
          <a:endParaRPr lang="nb-NO"/>
        </a:p>
      </dgm:t>
    </dgm:pt>
    <dgm:pt modelId="{42F5EA68-DC91-46B4-88FE-2E3863BCEF81}" type="parTrans" cxnId="{F23893E6-7318-4A7A-89DC-E9448252CED0}">
      <dgm:prSet/>
      <dgm:spPr/>
      <dgm:t>
        <a:bodyPr/>
        <a:lstStyle/>
        <a:p>
          <a:endParaRPr lang="nb-NO"/>
        </a:p>
      </dgm:t>
    </dgm:pt>
    <dgm:pt modelId="{09DB1186-F445-41D8-A22D-4D5164629E97}" type="sibTrans" cxnId="{F23893E6-7318-4A7A-89DC-E9448252CED0}">
      <dgm:prSet/>
      <dgm:spPr/>
      <dgm:t>
        <a:bodyPr/>
        <a:lstStyle/>
        <a:p>
          <a:endParaRPr lang="nb-NO"/>
        </a:p>
      </dgm:t>
    </dgm:pt>
    <dgm:pt modelId="{B54EA13B-5C0B-49AB-B466-EC77A18D269E}" type="pres">
      <dgm:prSet presAssocID="{CB59ACAC-DF4F-49FA-80B1-518EBE129F92}" presName="linearFlow" presStyleCnt="0">
        <dgm:presLayoutVars>
          <dgm:dir/>
          <dgm:animLvl val="lvl"/>
          <dgm:resizeHandles val="exact"/>
        </dgm:presLayoutVars>
      </dgm:prSet>
      <dgm:spPr/>
    </dgm:pt>
    <dgm:pt modelId="{C9F6257F-7766-4A26-BE46-582CF3BCF0CB}" type="pres">
      <dgm:prSet presAssocID="{59AD03DC-DF8E-4761-A513-3E9888677F37}" presName="composite" presStyleCnt="0"/>
      <dgm:spPr/>
    </dgm:pt>
    <dgm:pt modelId="{92122A91-807A-4F63-80ED-A314C8FA9715}" type="pres">
      <dgm:prSet presAssocID="{59AD03DC-DF8E-4761-A513-3E9888677F37}" presName="parentText" presStyleLbl="alignNode1" presStyleIdx="0" presStyleCnt="4">
        <dgm:presLayoutVars>
          <dgm:chMax val="1"/>
          <dgm:bulletEnabled val="1"/>
        </dgm:presLayoutVars>
      </dgm:prSet>
      <dgm:spPr/>
    </dgm:pt>
    <dgm:pt modelId="{7257F685-6815-46ED-A923-902C9C4CBCC9}" type="pres">
      <dgm:prSet presAssocID="{59AD03DC-DF8E-4761-A513-3E9888677F37}" presName="descendantText" presStyleLbl="alignAcc1" presStyleIdx="0" presStyleCnt="4">
        <dgm:presLayoutVars>
          <dgm:bulletEnabled val="1"/>
        </dgm:presLayoutVars>
      </dgm:prSet>
      <dgm:spPr/>
    </dgm:pt>
    <dgm:pt modelId="{2BBE8CDA-3267-4308-B0B9-35472AF4DBCD}" type="pres">
      <dgm:prSet presAssocID="{3C0B92A2-D15E-4771-B453-E7E28BDB6E9C}" presName="sp" presStyleCnt="0"/>
      <dgm:spPr/>
    </dgm:pt>
    <dgm:pt modelId="{E1205CC5-3C27-4E89-88AD-EFA3B80FE511}" type="pres">
      <dgm:prSet presAssocID="{A0A0D61F-40CE-45B8-A992-16CDF4A4308F}" presName="composite" presStyleCnt="0"/>
      <dgm:spPr/>
    </dgm:pt>
    <dgm:pt modelId="{1F235121-CB8A-459A-8003-9C86F1392CED}" type="pres">
      <dgm:prSet presAssocID="{A0A0D61F-40CE-45B8-A992-16CDF4A4308F}" presName="parentText" presStyleLbl="alignNode1" presStyleIdx="1" presStyleCnt="4">
        <dgm:presLayoutVars>
          <dgm:chMax val="1"/>
          <dgm:bulletEnabled val="1"/>
        </dgm:presLayoutVars>
      </dgm:prSet>
      <dgm:spPr/>
    </dgm:pt>
    <dgm:pt modelId="{7268E116-877E-43C1-853C-3EA842948C85}" type="pres">
      <dgm:prSet presAssocID="{A0A0D61F-40CE-45B8-A992-16CDF4A4308F}" presName="descendantText" presStyleLbl="alignAcc1" presStyleIdx="1" presStyleCnt="4">
        <dgm:presLayoutVars>
          <dgm:bulletEnabled val="1"/>
        </dgm:presLayoutVars>
      </dgm:prSet>
      <dgm:spPr/>
    </dgm:pt>
    <dgm:pt modelId="{64570C09-06F0-4B84-BB1B-4EEF834F1C3A}" type="pres">
      <dgm:prSet presAssocID="{416DB559-498A-40A9-95A5-9EF8F69C6343}" presName="sp" presStyleCnt="0"/>
      <dgm:spPr/>
    </dgm:pt>
    <dgm:pt modelId="{35E2CE0F-A1B3-4E63-91BE-A0271D826675}" type="pres">
      <dgm:prSet presAssocID="{F7FE6302-88A1-4AF1-B4A2-2A97BDDE7B5E}" presName="composite" presStyleCnt="0"/>
      <dgm:spPr/>
    </dgm:pt>
    <dgm:pt modelId="{452D47F8-EC05-457A-888C-F6ECDD71AB96}" type="pres">
      <dgm:prSet presAssocID="{F7FE6302-88A1-4AF1-B4A2-2A97BDDE7B5E}" presName="parentText" presStyleLbl="alignNode1" presStyleIdx="2" presStyleCnt="4">
        <dgm:presLayoutVars>
          <dgm:chMax val="1"/>
          <dgm:bulletEnabled val="1"/>
        </dgm:presLayoutVars>
      </dgm:prSet>
      <dgm:spPr/>
    </dgm:pt>
    <dgm:pt modelId="{9CFB691F-15EA-49A1-B0F0-B9D204C4FCBD}" type="pres">
      <dgm:prSet presAssocID="{F7FE6302-88A1-4AF1-B4A2-2A97BDDE7B5E}" presName="descendantText" presStyleLbl="alignAcc1" presStyleIdx="2" presStyleCnt="4">
        <dgm:presLayoutVars>
          <dgm:bulletEnabled val="1"/>
        </dgm:presLayoutVars>
      </dgm:prSet>
      <dgm:spPr/>
    </dgm:pt>
    <dgm:pt modelId="{543C9E17-0FAB-4B75-AE72-4A4484D4FB32}" type="pres">
      <dgm:prSet presAssocID="{0BB02B26-824F-4BBC-BD35-9E0FBC8333E8}" presName="sp" presStyleCnt="0"/>
      <dgm:spPr/>
    </dgm:pt>
    <dgm:pt modelId="{CFCA0BD0-80A1-4BA2-86F9-AEF7082A7051}" type="pres">
      <dgm:prSet presAssocID="{7DDF972C-D41A-4A0E-8860-6C5847197BF9}" presName="composite" presStyleCnt="0"/>
      <dgm:spPr/>
    </dgm:pt>
    <dgm:pt modelId="{2BC2E32F-7AF7-4705-81F9-8985A3351553}" type="pres">
      <dgm:prSet presAssocID="{7DDF972C-D41A-4A0E-8860-6C5847197BF9}" presName="parentText" presStyleLbl="alignNode1" presStyleIdx="3" presStyleCnt="4">
        <dgm:presLayoutVars>
          <dgm:chMax val="1"/>
          <dgm:bulletEnabled val="1"/>
        </dgm:presLayoutVars>
      </dgm:prSet>
      <dgm:spPr/>
    </dgm:pt>
    <dgm:pt modelId="{16A022C0-9DB9-4A8A-87DF-6774BBB08BDF}" type="pres">
      <dgm:prSet presAssocID="{7DDF972C-D41A-4A0E-8860-6C5847197BF9}" presName="descendantText" presStyleLbl="alignAcc1" presStyleIdx="3" presStyleCnt="4">
        <dgm:presLayoutVars>
          <dgm:bulletEnabled val="1"/>
        </dgm:presLayoutVars>
      </dgm:prSet>
      <dgm:spPr/>
    </dgm:pt>
  </dgm:ptLst>
  <dgm:cxnLst>
    <dgm:cxn modelId="{F07FB408-5A89-418C-B9DA-A30698E6CB33}" type="presOf" srcId="{97900B1E-6743-4292-BF72-E718180855E5}" destId="{7268E116-877E-43C1-853C-3EA842948C85}" srcOrd="0" destOrd="1" presId="urn:microsoft.com/office/officeart/2005/8/layout/chevron2"/>
    <dgm:cxn modelId="{D11A1319-6EFE-48E4-98E0-00733E79FD0B}" srcId="{59AD03DC-DF8E-4761-A513-3E9888677F37}" destId="{F3F0DA96-E8EF-4B01-AC14-56FF771DF25C}" srcOrd="1" destOrd="0" parTransId="{0D3FCB33-2670-47EC-84C9-67CE0F2E58A7}" sibTransId="{58B7CE76-BEFD-4A2C-AD0F-8E31755BF17F}"/>
    <dgm:cxn modelId="{8E577522-2D41-4799-936A-3D7F919436E8}" type="presOf" srcId="{7DDF972C-D41A-4A0E-8860-6C5847197BF9}" destId="{2BC2E32F-7AF7-4705-81F9-8985A3351553}" srcOrd="0" destOrd="0" presId="urn:microsoft.com/office/officeart/2005/8/layout/chevron2"/>
    <dgm:cxn modelId="{54A93B25-4447-4B8B-B58F-745B3374AC9F}" srcId="{A0A0D61F-40CE-45B8-A992-16CDF4A4308F}" destId="{35EC7770-8D4D-41C0-B6C3-D80664C104A3}" srcOrd="0" destOrd="0" parTransId="{F4CCB56E-A210-4EB7-96B2-E281328FBDE6}" sibTransId="{A2AF743A-3176-4AC5-88A4-5F1553F35894}"/>
    <dgm:cxn modelId="{D38C0F26-CF21-4B57-B34D-7952FC718693}" srcId="{F7FE6302-88A1-4AF1-B4A2-2A97BDDE7B5E}" destId="{F0F7FE9A-4FBF-4BF6-A3EB-E3B8018081A0}" srcOrd="1" destOrd="0" parTransId="{C51F623B-6D86-4FE6-828C-5575296A0C75}" sibTransId="{35163F6F-5B0B-4A60-B1DC-DBB997AA609A}"/>
    <dgm:cxn modelId="{E4737B32-BDF8-43E1-A691-603F556A20E3}" type="presOf" srcId="{560C1A1A-6AF7-4659-A779-5693E78955AB}" destId="{9CFB691F-15EA-49A1-B0F0-B9D204C4FCBD}" srcOrd="0" destOrd="0" presId="urn:microsoft.com/office/officeart/2005/8/layout/chevron2"/>
    <dgm:cxn modelId="{BD6BBF3F-B353-4AE2-80F2-7DA10996BDFD}" srcId="{CB59ACAC-DF4F-49FA-80B1-518EBE129F92}" destId="{F7FE6302-88A1-4AF1-B4A2-2A97BDDE7B5E}" srcOrd="2" destOrd="0" parTransId="{223D4C8F-B8B8-4C1B-AC12-E922FEBC6A2E}" sibTransId="{0BB02B26-824F-4BBC-BD35-9E0FBC8333E8}"/>
    <dgm:cxn modelId="{80C8AD5D-6611-4CE2-BD7D-E71DA3105267}" type="presOf" srcId="{F7FE6302-88A1-4AF1-B4A2-2A97BDDE7B5E}" destId="{452D47F8-EC05-457A-888C-F6ECDD71AB96}" srcOrd="0" destOrd="0" presId="urn:microsoft.com/office/officeart/2005/8/layout/chevron2"/>
    <dgm:cxn modelId="{29B13841-AAF2-4424-8BED-7C64BDB566A1}" type="presOf" srcId="{35EC7770-8D4D-41C0-B6C3-D80664C104A3}" destId="{7268E116-877E-43C1-853C-3EA842948C85}" srcOrd="0" destOrd="0" presId="urn:microsoft.com/office/officeart/2005/8/layout/chevron2"/>
    <dgm:cxn modelId="{B96AD841-65DE-4FFC-B518-5A0A7B6E02FB}" srcId="{59AD03DC-DF8E-4761-A513-3E9888677F37}" destId="{EF5E0CC2-66C7-4BEF-B7F9-442AF283D461}" srcOrd="0" destOrd="0" parTransId="{8DDACE4D-ED9B-4F0D-8E16-C3C81FB63287}" sibTransId="{ACC6A7EF-0E60-46B7-8E68-EC929C25803C}"/>
    <dgm:cxn modelId="{DAD77C5A-BFE3-4E19-B70F-193C1455CF65}" type="presOf" srcId="{CB59ACAC-DF4F-49FA-80B1-518EBE129F92}" destId="{B54EA13B-5C0B-49AB-B466-EC77A18D269E}" srcOrd="0" destOrd="0" presId="urn:microsoft.com/office/officeart/2005/8/layout/chevron2"/>
    <dgm:cxn modelId="{70F4F77D-B18E-488E-B1A7-9500F706C4C0}" type="presOf" srcId="{EF5E0CC2-66C7-4BEF-B7F9-442AF283D461}" destId="{7257F685-6815-46ED-A923-902C9C4CBCC9}" srcOrd="0" destOrd="0" presId="urn:microsoft.com/office/officeart/2005/8/layout/chevron2"/>
    <dgm:cxn modelId="{D45E398C-D193-4835-B1BE-7641C2D376CE}" srcId="{A0A0D61F-40CE-45B8-A992-16CDF4A4308F}" destId="{97900B1E-6743-4292-BF72-E718180855E5}" srcOrd="1" destOrd="0" parTransId="{35BFE15F-F758-4EF1-A7F5-4B937AEB9FF7}" sibTransId="{B464543B-4618-441E-9455-0674FF0022F3}"/>
    <dgm:cxn modelId="{1EDED691-9900-499F-9930-F62C597BB595}" type="presOf" srcId="{A0A0D61F-40CE-45B8-A992-16CDF4A4308F}" destId="{1F235121-CB8A-459A-8003-9C86F1392CED}" srcOrd="0" destOrd="0" presId="urn:microsoft.com/office/officeart/2005/8/layout/chevron2"/>
    <dgm:cxn modelId="{4D2A9998-B2F6-49D9-AF93-C6F4A659757E}" srcId="{F7FE6302-88A1-4AF1-B4A2-2A97BDDE7B5E}" destId="{560C1A1A-6AF7-4659-A779-5693E78955AB}" srcOrd="0" destOrd="0" parTransId="{D3B1CF30-DEA4-4202-BFFB-B3C99F9C2975}" sibTransId="{4F6F31B8-988C-4906-8E1E-61C884E58927}"/>
    <dgm:cxn modelId="{4FBF99BA-018F-4530-9E20-7739F1F52B5A}" srcId="{7DDF972C-D41A-4A0E-8860-6C5847197BF9}" destId="{150753A5-407D-457A-B590-CC4BE02F5387}" srcOrd="0" destOrd="0" parTransId="{30F00B80-C45B-409E-A8BE-5D75016F23B8}" sibTransId="{77D2EDA2-D4CC-47A8-A8E5-DD9D1708DB00}"/>
    <dgm:cxn modelId="{1E4638C5-15F5-40B9-B435-50CDED456DB5}" type="presOf" srcId="{150753A5-407D-457A-B590-CC4BE02F5387}" destId="{16A022C0-9DB9-4A8A-87DF-6774BBB08BDF}" srcOrd="0" destOrd="0" presId="urn:microsoft.com/office/officeart/2005/8/layout/chevron2"/>
    <dgm:cxn modelId="{8433D4D2-E93B-4142-A2AA-A17F318409D8}" type="presOf" srcId="{59AD03DC-DF8E-4761-A513-3E9888677F37}" destId="{92122A91-807A-4F63-80ED-A314C8FA9715}" srcOrd="0" destOrd="0" presId="urn:microsoft.com/office/officeart/2005/8/layout/chevron2"/>
    <dgm:cxn modelId="{D4EAAED7-24E2-4C75-852E-076A77E86A1B}" srcId="{CB59ACAC-DF4F-49FA-80B1-518EBE129F92}" destId="{7DDF972C-D41A-4A0E-8860-6C5847197BF9}" srcOrd="3" destOrd="0" parTransId="{AA095A58-FD89-4CBB-BED2-F8AB84F5A06A}" sibTransId="{709EF09D-BEF6-48CF-A867-416EE9C5AC6B}"/>
    <dgm:cxn modelId="{C3F07DDC-ACBE-4C6C-9A00-A8E45CF7F74D}" srcId="{CB59ACAC-DF4F-49FA-80B1-518EBE129F92}" destId="{A0A0D61F-40CE-45B8-A992-16CDF4A4308F}" srcOrd="1" destOrd="0" parTransId="{E2BB902E-C63E-4763-A4D6-A4745B3BA57F}" sibTransId="{416DB559-498A-40A9-95A5-9EF8F69C6343}"/>
    <dgm:cxn modelId="{F23893E6-7318-4A7A-89DC-E9448252CED0}" srcId="{7DDF972C-D41A-4A0E-8860-6C5847197BF9}" destId="{7D5DEB28-FC89-4DFB-A091-703BD8C9C189}" srcOrd="1" destOrd="0" parTransId="{42F5EA68-DC91-46B4-88FE-2E3863BCEF81}" sibTransId="{09DB1186-F445-41D8-A22D-4D5164629E97}"/>
    <dgm:cxn modelId="{DC27FBEF-4775-4387-9914-B83582A988CA}" type="presOf" srcId="{F3F0DA96-E8EF-4B01-AC14-56FF771DF25C}" destId="{7257F685-6815-46ED-A923-902C9C4CBCC9}" srcOrd="0" destOrd="1" presId="urn:microsoft.com/office/officeart/2005/8/layout/chevron2"/>
    <dgm:cxn modelId="{1CF970F1-714E-413D-AB61-17E25D612BA4}" type="presOf" srcId="{7D5DEB28-FC89-4DFB-A091-703BD8C9C189}" destId="{16A022C0-9DB9-4A8A-87DF-6774BBB08BDF}" srcOrd="0" destOrd="1" presId="urn:microsoft.com/office/officeart/2005/8/layout/chevron2"/>
    <dgm:cxn modelId="{A0A179F1-3154-4FAE-8113-4512E1CCDEFE}" type="presOf" srcId="{F0F7FE9A-4FBF-4BF6-A3EB-E3B8018081A0}" destId="{9CFB691F-15EA-49A1-B0F0-B9D204C4FCBD}" srcOrd="0" destOrd="1" presId="urn:microsoft.com/office/officeart/2005/8/layout/chevron2"/>
    <dgm:cxn modelId="{4D8B98F8-4D44-4CDB-92E0-9B0ED00A7FA9}" srcId="{CB59ACAC-DF4F-49FA-80B1-518EBE129F92}" destId="{59AD03DC-DF8E-4761-A513-3E9888677F37}" srcOrd="0" destOrd="0" parTransId="{513AE0BA-05FC-43A8-98B8-A3346E519E8F}" sibTransId="{3C0B92A2-D15E-4771-B453-E7E28BDB6E9C}"/>
    <dgm:cxn modelId="{48692830-4283-4688-A7AD-B7ACA789965D}" type="presParOf" srcId="{B54EA13B-5C0B-49AB-B466-EC77A18D269E}" destId="{C9F6257F-7766-4A26-BE46-582CF3BCF0CB}" srcOrd="0" destOrd="0" presId="urn:microsoft.com/office/officeart/2005/8/layout/chevron2"/>
    <dgm:cxn modelId="{9CFF63D1-31BB-40E7-B569-3392ED47A0AD}" type="presParOf" srcId="{C9F6257F-7766-4A26-BE46-582CF3BCF0CB}" destId="{92122A91-807A-4F63-80ED-A314C8FA9715}" srcOrd="0" destOrd="0" presId="urn:microsoft.com/office/officeart/2005/8/layout/chevron2"/>
    <dgm:cxn modelId="{A9F1E09E-8240-4298-84E2-05357FD6303A}" type="presParOf" srcId="{C9F6257F-7766-4A26-BE46-582CF3BCF0CB}" destId="{7257F685-6815-46ED-A923-902C9C4CBCC9}" srcOrd="1" destOrd="0" presId="urn:microsoft.com/office/officeart/2005/8/layout/chevron2"/>
    <dgm:cxn modelId="{09E3F474-2A20-442A-96EB-00BF3803F0CC}" type="presParOf" srcId="{B54EA13B-5C0B-49AB-B466-EC77A18D269E}" destId="{2BBE8CDA-3267-4308-B0B9-35472AF4DBCD}" srcOrd="1" destOrd="0" presId="urn:microsoft.com/office/officeart/2005/8/layout/chevron2"/>
    <dgm:cxn modelId="{EEF2B2DB-144C-47D3-A445-FCE10F65F263}" type="presParOf" srcId="{B54EA13B-5C0B-49AB-B466-EC77A18D269E}" destId="{E1205CC5-3C27-4E89-88AD-EFA3B80FE511}" srcOrd="2" destOrd="0" presId="urn:microsoft.com/office/officeart/2005/8/layout/chevron2"/>
    <dgm:cxn modelId="{74DB2AE8-EE2C-4FD1-9FE2-41BA68CEEC16}" type="presParOf" srcId="{E1205CC5-3C27-4E89-88AD-EFA3B80FE511}" destId="{1F235121-CB8A-459A-8003-9C86F1392CED}" srcOrd="0" destOrd="0" presId="urn:microsoft.com/office/officeart/2005/8/layout/chevron2"/>
    <dgm:cxn modelId="{18B188FB-D9BC-46C6-BF84-B7333EA7BA9B}" type="presParOf" srcId="{E1205CC5-3C27-4E89-88AD-EFA3B80FE511}" destId="{7268E116-877E-43C1-853C-3EA842948C85}" srcOrd="1" destOrd="0" presId="urn:microsoft.com/office/officeart/2005/8/layout/chevron2"/>
    <dgm:cxn modelId="{8B93ABB6-A64A-4DB0-BD74-0794BE4F8342}" type="presParOf" srcId="{B54EA13B-5C0B-49AB-B466-EC77A18D269E}" destId="{64570C09-06F0-4B84-BB1B-4EEF834F1C3A}" srcOrd="3" destOrd="0" presId="urn:microsoft.com/office/officeart/2005/8/layout/chevron2"/>
    <dgm:cxn modelId="{9D2CD669-0D39-47EF-BFE6-048FD87A95EF}" type="presParOf" srcId="{B54EA13B-5C0B-49AB-B466-EC77A18D269E}" destId="{35E2CE0F-A1B3-4E63-91BE-A0271D826675}" srcOrd="4" destOrd="0" presId="urn:microsoft.com/office/officeart/2005/8/layout/chevron2"/>
    <dgm:cxn modelId="{0E283780-AF58-4F6D-8ACB-BE335BF8CEE6}" type="presParOf" srcId="{35E2CE0F-A1B3-4E63-91BE-A0271D826675}" destId="{452D47F8-EC05-457A-888C-F6ECDD71AB96}" srcOrd="0" destOrd="0" presId="urn:microsoft.com/office/officeart/2005/8/layout/chevron2"/>
    <dgm:cxn modelId="{27969E27-9A9F-433E-BF58-0556077AC65C}" type="presParOf" srcId="{35E2CE0F-A1B3-4E63-91BE-A0271D826675}" destId="{9CFB691F-15EA-49A1-B0F0-B9D204C4FCBD}" srcOrd="1" destOrd="0" presId="urn:microsoft.com/office/officeart/2005/8/layout/chevron2"/>
    <dgm:cxn modelId="{4CBEDAB3-2824-4CE4-9C4F-1AE1212B1714}" type="presParOf" srcId="{B54EA13B-5C0B-49AB-B466-EC77A18D269E}" destId="{543C9E17-0FAB-4B75-AE72-4A4484D4FB32}" srcOrd="5" destOrd="0" presId="urn:microsoft.com/office/officeart/2005/8/layout/chevron2"/>
    <dgm:cxn modelId="{FE62490E-17DB-4F34-8E51-BCEBF88A2CB7}" type="presParOf" srcId="{B54EA13B-5C0B-49AB-B466-EC77A18D269E}" destId="{CFCA0BD0-80A1-4BA2-86F9-AEF7082A7051}" srcOrd="6" destOrd="0" presId="urn:microsoft.com/office/officeart/2005/8/layout/chevron2"/>
    <dgm:cxn modelId="{FBD58B2B-AC03-452E-B7C8-4D6CD7D976F6}" type="presParOf" srcId="{CFCA0BD0-80A1-4BA2-86F9-AEF7082A7051}" destId="{2BC2E32F-7AF7-4705-81F9-8985A3351553}" srcOrd="0" destOrd="0" presId="urn:microsoft.com/office/officeart/2005/8/layout/chevron2"/>
    <dgm:cxn modelId="{B2103B39-406A-4CBD-B2BB-72A2C19A3B3C}" type="presParOf" srcId="{CFCA0BD0-80A1-4BA2-86F9-AEF7082A7051}" destId="{16A022C0-9DB9-4A8A-87DF-6774BBB08BD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5B770-6597-49BB-BA80-9258124AB221}">
      <dsp:nvSpPr>
        <dsp:cNvPr id="0" name=""/>
        <dsp:cNvSpPr/>
      </dsp:nvSpPr>
      <dsp:spPr>
        <a:xfrm>
          <a:off x="0" y="2142"/>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815627-088B-460B-A844-0C53A2B8454C}">
      <dsp:nvSpPr>
        <dsp:cNvPr id="0" name=""/>
        <dsp:cNvSpPr/>
      </dsp:nvSpPr>
      <dsp:spPr>
        <a:xfrm>
          <a:off x="328510" y="246489"/>
          <a:ext cx="597292" cy="5972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3EBBE6-F1AF-46DF-8F42-BBBF4E7683A5}">
      <dsp:nvSpPr>
        <dsp:cNvPr id="0" name=""/>
        <dsp:cNvSpPr/>
      </dsp:nvSpPr>
      <dsp:spPr>
        <a:xfrm>
          <a:off x="1254313" y="2142"/>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711200">
            <a:lnSpc>
              <a:spcPct val="100000"/>
            </a:lnSpc>
            <a:spcBef>
              <a:spcPct val="0"/>
            </a:spcBef>
            <a:spcAft>
              <a:spcPct val="35000"/>
            </a:spcAft>
            <a:buNone/>
          </a:pPr>
          <a:r>
            <a:rPr lang="el" sz="1600" kern="1200"/>
            <a:t>Μία από τις πιο αποτελεσματικές επιθέσεις διείσδυσης, υπεύθυνη ή μέρος της συντριπτικής πλειοψηφίας των παραβιάσεων ασφαλείας.</a:t>
          </a:r>
          <a:endParaRPr lang="en-US" sz="1600" kern="1200"/>
        </a:p>
      </dsp:txBody>
      <dsp:txXfrm>
        <a:off x="1254313" y="2142"/>
        <a:ext cx="8987707" cy="1085986"/>
      </dsp:txXfrm>
    </dsp:sp>
    <dsp:sp modelId="{4F143ED3-5886-40DF-8BEC-547618A4C517}">
      <dsp:nvSpPr>
        <dsp:cNvPr id="0" name=""/>
        <dsp:cNvSpPr/>
      </dsp:nvSpPr>
      <dsp:spPr>
        <a:xfrm>
          <a:off x="0" y="1359625"/>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823B49-9D13-4554-BC8F-6D3A93551670}">
      <dsp:nvSpPr>
        <dsp:cNvPr id="0" name=""/>
        <dsp:cNvSpPr/>
      </dsp:nvSpPr>
      <dsp:spPr>
        <a:xfrm>
          <a:off x="328510" y="1603972"/>
          <a:ext cx="597292" cy="5972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162653-434B-4364-BAA7-887687F900FC}">
      <dsp:nvSpPr>
        <dsp:cNvPr id="0" name=""/>
        <dsp:cNvSpPr/>
      </dsp:nvSpPr>
      <dsp:spPr>
        <a:xfrm>
          <a:off x="1254313" y="1359625"/>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711200">
            <a:lnSpc>
              <a:spcPct val="100000"/>
            </a:lnSpc>
            <a:spcBef>
              <a:spcPct val="0"/>
            </a:spcBef>
            <a:spcAft>
              <a:spcPct val="35000"/>
            </a:spcAft>
            <a:buNone/>
          </a:pPr>
          <a:r>
            <a:rPr lang="el" sz="1600" kern="1200"/>
            <a:t>Σχεδιασμός και εφαρμογή παραπλανητικών τεχνικών για τη σκόπιμη χειραγώγηση ανθρώπινων στόχων. </a:t>
          </a:r>
          <a:endParaRPr lang="en-US" sz="1600" kern="1200"/>
        </a:p>
      </dsp:txBody>
      <dsp:txXfrm>
        <a:off x="1254313" y="1359625"/>
        <a:ext cx="8987707" cy="1085986"/>
      </dsp:txXfrm>
    </dsp:sp>
    <dsp:sp modelId="{B3F123DF-5055-4BE6-893A-E1FE403383A2}">
      <dsp:nvSpPr>
        <dsp:cNvPr id="0" name=""/>
        <dsp:cNvSpPr/>
      </dsp:nvSpPr>
      <dsp:spPr>
        <a:xfrm>
          <a:off x="0" y="2717107"/>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F065E-CBFC-43A8-8D7D-85F2DEC3D7D7}">
      <dsp:nvSpPr>
        <dsp:cNvPr id="0" name=""/>
        <dsp:cNvSpPr/>
      </dsp:nvSpPr>
      <dsp:spPr>
        <a:xfrm>
          <a:off x="328510" y="2961454"/>
          <a:ext cx="597292" cy="5972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351AD6-55B7-41FE-B463-41DA9728F65C}">
      <dsp:nvSpPr>
        <dsp:cNvPr id="0" name=""/>
        <dsp:cNvSpPr/>
      </dsp:nvSpPr>
      <dsp:spPr>
        <a:xfrm>
          <a:off x="1254313" y="2717107"/>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711200">
            <a:lnSpc>
              <a:spcPct val="100000"/>
            </a:lnSpc>
            <a:spcBef>
              <a:spcPct val="0"/>
            </a:spcBef>
            <a:spcAft>
              <a:spcPct val="35000"/>
            </a:spcAft>
            <a:buNone/>
          </a:pPr>
          <a:r>
            <a:rPr lang="el" sz="1600" kern="1200"/>
            <a:t>Χρησιμοποιείται κυρίως για να παρακινήσει τα θύματα να αποκαλύψουν εμπιστευτικά δεδομένα ή για να εκτελέσουν ενέργειες που παραβιάζουν πρωτόκολλα ασφαλείας, μολύνοντας εν αγνοία τους συστήματα ή αποδεσμεύοντας απόρρητες πληροφορίες.</a:t>
          </a:r>
          <a:endParaRPr lang="en-US" sz="1600" kern="1200"/>
        </a:p>
      </dsp:txBody>
      <dsp:txXfrm>
        <a:off x="1254313" y="2717107"/>
        <a:ext cx="8987707" cy="1085986"/>
      </dsp:txXfrm>
    </dsp:sp>
    <dsp:sp modelId="{414DF2B3-F9A5-4393-B0E8-25C982763AA5}">
      <dsp:nvSpPr>
        <dsp:cNvPr id="0" name=""/>
        <dsp:cNvSpPr/>
      </dsp:nvSpPr>
      <dsp:spPr>
        <a:xfrm>
          <a:off x="0" y="4074590"/>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CE911-F555-4D6B-B63A-F21CCF0A434A}">
      <dsp:nvSpPr>
        <dsp:cNvPr id="0" name=""/>
        <dsp:cNvSpPr/>
      </dsp:nvSpPr>
      <dsp:spPr>
        <a:xfrm>
          <a:off x="328510" y="4318937"/>
          <a:ext cx="597292" cy="5972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33F561-489F-444F-A244-1188D62ACA49}">
      <dsp:nvSpPr>
        <dsp:cNvPr id="0" name=""/>
        <dsp:cNvSpPr/>
      </dsp:nvSpPr>
      <dsp:spPr>
        <a:xfrm>
          <a:off x="1254313" y="4074590"/>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711200">
            <a:lnSpc>
              <a:spcPct val="100000"/>
            </a:lnSpc>
            <a:spcBef>
              <a:spcPct val="0"/>
            </a:spcBef>
            <a:spcAft>
              <a:spcPct val="35000"/>
            </a:spcAft>
            <a:buNone/>
          </a:pPr>
          <a:r>
            <a:rPr lang="el" sz="1600" kern="1200"/>
            <a:t>Το κύριο σημείο στην εφαρμογή φορέων επίθεσης SE είναι η αποφυγή συστημάτων CS και η ανάγκη να ξεπεραστούν τα τεχνολογικά αντίμετρα.</a:t>
          </a:r>
          <a:endParaRPr lang="en-US" sz="1600" kern="1200"/>
        </a:p>
      </dsp:txBody>
      <dsp:txXfrm>
        <a:off x="1254313" y="4074590"/>
        <a:ext cx="8987707" cy="1085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2CE84-2978-4037-B2D0-58EEFF595F18}">
      <dsp:nvSpPr>
        <dsp:cNvPr id="0" name=""/>
        <dsp:cNvSpPr/>
      </dsp:nvSpPr>
      <dsp:spPr>
        <a:xfrm>
          <a:off x="0" y="268882"/>
          <a:ext cx="10058399" cy="13466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12420" rIns="780644" bIns="106680" numCol="1" spcCol="1270" anchor="t" anchorCtr="0">
          <a:noAutofit/>
        </a:bodyPr>
        <a:lstStyle/>
        <a:p>
          <a:pPr marL="114300" lvl="1" indent="-114300" algn="l" defTabSz="666750">
            <a:lnSpc>
              <a:spcPct val="90000"/>
            </a:lnSpc>
            <a:spcBef>
              <a:spcPct val="0"/>
            </a:spcBef>
            <a:spcAft>
              <a:spcPct val="15000"/>
            </a:spcAft>
            <a:buChar char="•"/>
          </a:pPr>
          <a:r>
            <a:rPr lang="el" sz="1500" kern="1200"/>
            <a:t>Εκτελέστε επιθέσεις SE μέσω ελάχιστης αλληλεπίδρασης με τον στόχο.</a:t>
          </a:r>
          <a:endParaRPr lang="en-US" sz="1500" kern="1200"/>
        </a:p>
        <a:p>
          <a:pPr marL="114300" lvl="1" indent="-114300" algn="l" defTabSz="666750">
            <a:lnSpc>
              <a:spcPct val="90000"/>
            </a:lnSpc>
            <a:spcBef>
              <a:spcPct val="0"/>
            </a:spcBef>
            <a:spcAft>
              <a:spcPct val="15000"/>
            </a:spcAft>
            <a:buChar char="•"/>
          </a:pPr>
          <a:r>
            <a:rPr lang="el" sz="1500" kern="1200"/>
            <a:t>Μόλις επιτευχθεί ο στόχος, η επικοινωνία θα τερματιστεί.</a:t>
          </a:r>
          <a:endParaRPr lang="en-US" sz="1500" kern="1200"/>
        </a:p>
        <a:p>
          <a:pPr marL="114300" lvl="1" indent="-114300" algn="l" defTabSz="666750">
            <a:lnSpc>
              <a:spcPct val="90000"/>
            </a:lnSpc>
            <a:spcBef>
              <a:spcPct val="0"/>
            </a:spcBef>
            <a:spcAft>
              <a:spcPct val="15000"/>
            </a:spcAft>
            <a:buChar char="•"/>
          </a:pPr>
          <a:r>
            <a:rPr lang="el" sz="1500" kern="1200"/>
            <a:t>Η πιο κοινή μεθοδολογία</a:t>
          </a:r>
          <a:br>
            <a:rPr lang="de-DE" sz="1500" kern="1200"/>
          </a:br>
          <a:endParaRPr lang="en-US" sz="1500" kern="1200"/>
        </a:p>
      </dsp:txBody>
      <dsp:txXfrm>
        <a:off x="0" y="268882"/>
        <a:ext cx="10058399" cy="1346625"/>
      </dsp:txXfrm>
    </dsp:sp>
    <dsp:sp modelId="{B01B0180-DAA5-4B28-AAAB-258F7939FAFB}">
      <dsp:nvSpPr>
        <dsp:cNvPr id="0" name=""/>
        <dsp:cNvSpPr/>
      </dsp:nvSpPr>
      <dsp:spPr>
        <a:xfrm>
          <a:off x="502920" y="47482"/>
          <a:ext cx="7040880"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666750">
            <a:lnSpc>
              <a:spcPct val="90000"/>
            </a:lnSpc>
            <a:spcBef>
              <a:spcPct val="0"/>
            </a:spcBef>
            <a:spcAft>
              <a:spcPct val="35000"/>
            </a:spcAft>
            <a:buNone/>
          </a:pPr>
          <a:r>
            <a:rPr lang="el" sz="1500" kern="1200"/>
            <a:t>Κυνήγι: </a:t>
          </a:r>
          <a:endParaRPr lang="en-US" sz="1500" kern="1200"/>
        </a:p>
      </dsp:txBody>
      <dsp:txXfrm>
        <a:off x="524536" y="69098"/>
        <a:ext cx="6997648" cy="399568"/>
      </dsp:txXfrm>
    </dsp:sp>
    <dsp:sp modelId="{A3A41136-6571-4B08-B1D0-00501E502471}">
      <dsp:nvSpPr>
        <dsp:cNvPr id="0" name=""/>
        <dsp:cNvSpPr/>
      </dsp:nvSpPr>
      <dsp:spPr>
        <a:xfrm>
          <a:off x="0" y="1917908"/>
          <a:ext cx="10058399" cy="1795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12420" rIns="780644" bIns="106680" numCol="1" spcCol="1270" anchor="t" anchorCtr="0">
          <a:noAutofit/>
        </a:bodyPr>
        <a:lstStyle/>
        <a:p>
          <a:pPr marL="114300" lvl="1" indent="-114300" algn="l" defTabSz="666750">
            <a:lnSpc>
              <a:spcPct val="90000"/>
            </a:lnSpc>
            <a:spcBef>
              <a:spcPct val="0"/>
            </a:spcBef>
            <a:spcAft>
              <a:spcPct val="15000"/>
            </a:spcAft>
            <a:buChar char="•"/>
          </a:pPr>
          <a:r>
            <a:rPr lang="el" sz="1500" kern="1200"/>
            <a:t>Δημιουργήστε μια σχέση με το θύμα για να αποσπάσετε πληροφορίες για μεγαλύτερο χρονικό διάστημα. </a:t>
          </a:r>
          <a:endParaRPr lang="en-US" sz="1500" kern="1200"/>
        </a:p>
        <a:p>
          <a:pPr marL="114300" lvl="1" indent="-114300" algn="l" defTabSz="666750">
            <a:lnSpc>
              <a:spcPct val="90000"/>
            </a:lnSpc>
            <a:spcBef>
              <a:spcPct val="0"/>
            </a:spcBef>
            <a:spcAft>
              <a:spcPct val="15000"/>
            </a:spcAft>
            <a:buChar char="•"/>
          </a:pPr>
          <a:r>
            <a:rPr lang="el" sz="1500" kern="1200"/>
            <a:t>Κερδίστε προσωπική εμπιστοσύνη (όχι γενική βασική εμπιστοσύνη από άνθρωπο σε άνθρωπο).</a:t>
          </a:r>
          <a:endParaRPr lang="en-US" sz="1500" kern="1200"/>
        </a:p>
        <a:p>
          <a:pPr marL="114300" lvl="1" indent="-114300" algn="l" defTabSz="666750">
            <a:lnSpc>
              <a:spcPct val="90000"/>
            </a:lnSpc>
            <a:spcBef>
              <a:spcPct val="0"/>
            </a:spcBef>
            <a:spcAft>
              <a:spcPct val="15000"/>
            </a:spcAft>
            <a:buChar char="•"/>
          </a:pPr>
          <a:r>
            <a:rPr lang="el" sz="1500" kern="1200"/>
            <a:t>Ο κίνδυνος αυξάνεται και στις δύο πλευρές κατά τη διάρκεια της διαδικασίας.</a:t>
          </a:r>
          <a:endParaRPr lang="en-US" sz="1500" kern="1200"/>
        </a:p>
        <a:p>
          <a:pPr marL="114300" lvl="1" indent="-114300" algn="l" defTabSz="666750">
            <a:lnSpc>
              <a:spcPct val="90000"/>
            </a:lnSpc>
            <a:spcBef>
              <a:spcPct val="0"/>
            </a:spcBef>
            <a:spcAft>
              <a:spcPct val="15000"/>
            </a:spcAft>
            <a:buChar char="•"/>
          </a:pPr>
          <a:r>
            <a:rPr lang="el" sz="1500" kern="1200"/>
            <a:t>Λιγότερο συχνά χρησιμοποιείται.</a:t>
          </a:r>
          <a:endParaRPr lang="en-US" sz="1500" kern="1200"/>
        </a:p>
      </dsp:txBody>
      <dsp:txXfrm>
        <a:off x="0" y="1917908"/>
        <a:ext cx="10058399" cy="1795500"/>
      </dsp:txXfrm>
    </dsp:sp>
    <dsp:sp modelId="{84DBD3BD-EA44-460E-9071-B4E0EF3731C5}">
      <dsp:nvSpPr>
        <dsp:cNvPr id="0" name=""/>
        <dsp:cNvSpPr/>
      </dsp:nvSpPr>
      <dsp:spPr>
        <a:xfrm>
          <a:off x="502920" y="1696508"/>
          <a:ext cx="7040880"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666750">
            <a:lnSpc>
              <a:spcPct val="90000"/>
            </a:lnSpc>
            <a:spcBef>
              <a:spcPct val="0"/>
            </a:spcBef>
            <a:spcAft>
              <a:spcPct val="35000"/>
            </a:spcAft>
            <a:buNone/>
          </a:pPr>
          <a:r>
            <a:rPr lang="el" sz="1500" kern="1200"/>
            <a:t>Καλλιέργεια:</a:t>
          </a:r>
          <a:endParaRPr lang="en-US" sz="1500" kern="1200"/>
        </a:p>
      </dsp:txBody>
      <dsp:txXfrm>
        <a:off x="524536" y="1718124"/>
        <a:ext cx="6997648"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2A91-807A-4F63-80ED-A314C8FA9715}">
      <dsp:nvSpPr>
        <dsp:cNvPr id="0" name=""/>
        <dsp:cNvSpPr/>
      </dsp:nvSpPr>
      <dsp:spPr>
        <a:xfrm rot="5400000">
          <a:off x="-169068" y="169670"/>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l" sz="800" kern="1200"/>
            <a:t>Έρευνα</a:t>
          </a:r>
          <a:endParaRPr lang="nb-NO" sz="800" kern="1200"/>
        </a:p>
      </dsp:txBody>
      <dsp:txXfrm rot="-5400000">
        <a:off x="1" y="395096"/>
        <a:ext cx="788987" cy="338137"/>
      </dsp:txXfrm>
    </dsp:sp>
    <dsp:sp modelId="{7257F685-6815-46ED-A923-902C9C4CBCC9}">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 sz="1400" kern="1200"/>
            <a:t>Αναγνώριση.</a:t>
          </a:r>
          <a:endParaRPr lang="nb-NO" sz="1400" kern="1200"/>
        </a:p>
        <a:p>
          <a:pPr marL="114300" lvl="1" indent="-114300" algn="l" defTabSz="622300">
            <a:lnSpc>
              <a:spcPct val="90000"/>
            </a:lnSpc>
            <a:spcBef>
              <a:spcPct val="0"/>
            </a:spcBef>
            <a:spcAft>
              <a:spcPct val="15000"/>
            </a:spcAft>
            <a:buChar char="•"/>
          </a:pPr>
          <a:r>
            <a:rPr lang="el" sz="1400" kern="1200" err="1"/>
            <a:t>Προσδιορίστε μεμονωμένες/οργανωτικές ευπάθειες.</a:t>
          </a:r>
          <a:endParaRPr lang="nb-NO" sz="1400" kern="1200"/>
        </a:p>
      </dsp:txBody>
      <dsp:txXfrm rot="-5400000">
        <a:off x="788988" y="36365"/>
        <a:ext cx="5271248" cy="661103"/>
      </dsp:txXfrm>
    </dsp:sp>
    <dsp:sp modelId="{1F235121-CB8A-459A-8003-9C86F1392CED}">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l" sz="800" kern="1200"/>
            <a:t>Αγκιστρο</a:t>
          </a:r>
          <a:endParaRPr lang="nb-NO" sz="800" kern="1200"/>
        </a:p>
      </dsp:txBody>
      <dsp:txXfrm rot="-5400000">
        <a:off x="1" y="1373653"/>
        <a:ext cx="788987" cy="338137"/>
      </dsp:txXfrm>
    </dsp:sp>
    <dsp:sp modelId="{7268E116-877E-43C1-853C-3EA842948C85}">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 sz="1400" kern="1200" err="1"/>
            <a:t>Ξεκινήστε την επικοινωνία με το πιθανό θύμα.</a:t>
          </a:r>
          <a:endParaRPr lang="nb-NO" sz="1400" kern="1200"/>
        </a:p>
        <a:p>
          <a:pPr marL="114300" lvl="1" indent="-114300" algn="l" defTabSz="622300">
            <a:lnSpc>
              <a:spcPct val="90000"/>
            </a:lnSpc>
            <a:spcBef>
              <a:spcPct val="0"/>
            </a:spcBef>
            <a:spcAft>
              <a:spcPct val="15000"/>
            </a:spcAft>
            <a:buChar char="•"/>
          </a:pPr>
          <a:r>
            <a:rPr lang="el" sz="1400" kern="1200" err="1"/>
            <a:t>Ασχοληθείτε, γυρίστε την ιστορία, χτίστε εμπιστοσύνη, πάρτε τον έλεγχο.</a:t>
          </a:r>
          <a:endParaRPr lang="nb-NO" sz="1400" kern="1200"/>
        </a:p>
      </dsp:txBody>
      <dsp:txXfrm rot="-5400000">
        <a:off x="788988" y="1014923"/>
        <a:ext cx="5271248" cy="661103"/>
      </dsp:txXfrm>
    </dsp:sp>
    <dsp:sp modelId="{452D47F8-EC05-457A-888C-F6ECDD71AB96}">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l" sz="800" kern="1200"/>
            <a:t>Αναπαραγωγή</a:t>
          </a:r>
          <a:endParaRPr lang="nb-NO" sz="800" kern="1200"/>
        </a:p>
      </dsp:txBody>
      <dsp:txXfrm rot="-5400000">
        <a:off x="1" y="2352210"/>
        <a:ext cx="788987" cy="338137"/>
      </dsp:txXfrm>
    </dsp:sp>
    <dsp:sp modelId="{9CFB691F-15EA-49A1-B0F0-B9D204C4FCBD}">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 sz="1400" kern="1200" err="1"/>
            <a:t>Εκπληρώστε τον σκοπό της επίθεσης.</a:t>
          </a:r>
          <a:endParaRPr lang="nb-NO" sz="1400" kern="1200"/>
        </a:p>
        <a:p>
          <a:pPr marL="114300" lvl="1" indent="-114300" algn="l" defTabSz="622300">
            <a:lnSpc>
              <a:spcPct val="90000"/>
            </a:lnSpc>
            <a:spcBef>
              <a:spcPct val="0"/>
            </a:spcBef>
            <a:spcAft>
              <a:spcPct val="15000"/>
            </a:spcAft>
            <a:buChar char="•"/>
          </a:pPr>
          <a:r>
            <a:rPr lang="el" sz="1400" kern="1200" err="1"/>
            <a:t>Θέστε σε κίνδυνο το σύστημα.</a:t>
          </a:r>
          <a:endParaRPr lang="nb-NO" sz="1400" kern="1200"/>
        </a:p>
      </dsp:txBody>
      <dsp:txXfrm rot="-5400000">
        <a:off x="788988" y="1993480"/>
        <a:ext cx="5271248" cy="661103"/>
      </dsp:txXfrm>
    </dsp:sp>
    <dsp:sp modelId="{2BC2E32F-7AF7-4705-81F9-8985A3351553}">
      <dsp:nvSpPr>
        <dsp:cNvPr id="0" name=""/>
        <dsp:cNvSpPr/>
      </dsp:nvSpPr>
      <dsp:spPr>
        <a:xfrm rot="5400000">
          <a:off x="-169068" y="3105342"/>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l" sz="800" kern="1200"/>
            <a:t>Εξοδος</a:t>
          </a:r>
          <a:endParaRPr lang="nb-NO" sz="800" kern="1200"/>
        </a:p>
      </dsp:txBody>
      <dsp:txXfrm rot="-5400000">
        <a:off x="1" y="3330768"/>
        <a:ext cx="788987" cy="338137"/>
      </dsp:txXfrm>
    </dsp:sp>
    <dsp:sp modelId="{16A022C0-9DB9-4A8A-87DF-6774BBB08BDF}">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 sz="1400" kern="1200" err="1"/>
            <a:t>Ολοκληρώστε την αλληλεπίδραση με το θύμα, κατά προτίμηση χωρίς να κινήσετε υποψίες.</a:t>
          </a:r>
          <a:endParaRPr lang="nb-NO" sz="1400" kern="1200"/>
        </a:p>
        <a:p>
          <a:pPr marL="114300" lvl="1" indent="-114300" algn="l" defTabSz="622300">
            <a:lnSpc>
              <a:spcPct val="90000"/>
            </a:lnSpc>
            <a:spcBef>
              <a:spcPct val="0"/>
            </a:spcBef>
            <a:spcAft>
              <a:spcPct val="15000"/>
            </a:spcAft>
            <a:buChar char="•"/>
          </a:pPr>
          <a:r>
            <a:rPr lang="el" sz="1400" kern="1200" err="1"/>
            <a:t>Εξαφανίστε, σβήστε τα ίχνη.</a:t>
          </a:r>
          <a:endParaRPr lang="nb-NO" sz="1400" kern="1200"/>
        </a:p>
      </dsp:txBody>
      <dsp:txXfrm rot="-5400000">
        <a:off x="788988" y="2972037"/>
        <a:ext cx="5271248" cy="6611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16/02/2026</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0.343"/>
    </inkml:context>
    <inkml:brush xml:id="br0">
      <inkml:brushProperty name="width" value="0.2" units="cm"/>
      <inkml:brushProperty name="height" value="0.2" units="cm"/>
      <inkml:brushProperty name="color" value="#E71224"/>
    </inkml:brush>
  </inkml:definitions>
  <inkml:trace contextRef="#ctx0" brushRef="#br0">1217 27 23209,'-1217'-27'0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3.564"/>
    </inkml:context>
    <inkml:brush xml:id="br0">
      <inkml:brushProperty name="width" value="0.2" units="cm"/>
      <inkml:brushProperty name="height" value="0.2" units="cm"/>
      <inkml:brushProperty name="color" value="#E71224"/>
    </inkml:brush>
  </inkml:definitions>
  <inkml:trace contextRef="#ctx0" brushRef="#br0">0 0 24380,'0'2065'0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2.412"/>
    </inkml:context>
    <inkml:brush xml:id="br0">
      <inkml:brushProperty name="width" value="0.2" units="cm"/>
      <inkml:brushProperty name="height" value="0.2" units="cm"/>
      <inkml:brushProperty name="color" value="#E71224"/>
    </inkml:brush>
  </inkml:definitions>
  <inkml:trace contextRef="#ctx0" brushRef="#br0">1164 27 24423,'-1164'-27'0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6.386"/>
    </inkml:context>
    <inkml:brush xml:id="br0">
      <inkml:brushProperty name="width" value="0.2" units="cm"/>
      <inkml:brushProperty name="height" value="0.2" units="cm"/>
      <inkml:brushProperty name="color" value="#E71224"/>
    </inkml:brush>
  </inkml:definitions>
  <inkml:trace contextRef="#ctx0" brushRef="#br0">0 28 24575,'1575'0'0,"-1362"-14"0,9 1 0,1675 15 0,-1040-3 0,-804 6-1365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8.747"/>
    </inkml:context>
    <inkml:brush xml:id="br0">
      <inkml:brushProperty name="width" value="0.2" units="cm"/>
      <inkml:brushProperty name="height" value="0.2" units="cm"/>
      <inkml:brushProperty name="color" value="#E71224"/>
    </inkml:brush>
  </inkml:definitions>
  <inkml:trace contextRef="#ctx0" brushRef="#br0">82 1 24575,'0'530'0,"-1"-503"0,-2 0 0,-6 29 0,4-27 0,-3 44 0,5-34 0,-10 46 0,2-14 0,1 1 0,2-21 0,-1 71 0,7 27 0,6 218 0,-4-362 0,1-1 0,0 0 0,0 1 0,0-1 0,0 0 0,1 0 0,-1 0 0,1 0 0,0 0 0,0-1 0,1 1 0,-1 0 0,4 3 0,43 36 0,-39-36 0,0 1 0,-1 0 0,13 15 0,-17-19-75,-7-12 195,-11-22-532,9 20-586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4.432"/>
    </inkml:context>
    <inkml:brush xml:id="br0">
      <inkml:brushProperty name="width" value="0.2" units="cm"/>
      <inkml:brushProperty name="height" value="0.2" units="cm"/>
      <inkml:brushProperty name="color" value="#E71224"/>
    </inkml:brush>
  </inkml:definitions>
  <inkml:trace contextRef="#ctx0" brushRef="#br0">1202 1028 24575,'-6'-1'0,"0"0"0,0 0 0,0-1 0,0 0 0,0 0 0,1 0 0,-1 0 0,0-1 0,1 0 0,0-1 0,0 1 0,-5-5 0,-59-54 0,57 50 0,-60-53 0,-146-103 0,174 135 0,-69-71 0,80 69 0,-31-44 0,37 43 0,-47-47 0,-9 14 0,55 48 0,-42-41 0,40 33-53,-1 2-1,-2 1 0,-43-26 1,30 21-1098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5.654"/>
    </inkml:context>
    <inkml:brush xml:id="br0">
      <inkml:brushProperty name="width" value="0.2" units="cm"/>
      <inkml:brushProperty name="height" value="0.2" units="cm"/>
      <inkml:brushProperty name="color" value="#E71224"/>
    </inkml:brush>
  </inkml:definitions>
  <inkml:trace contextRef="#ctx0" brushRef="#br0">942 1 24575,'-20'19'0,"-44"32"0,-7 5 0,-249 218 0,291-253 0,1 2 0,1 1 0,2 0 0,0 2 0,-36 51 0,-33 49 0,-15 24 0,41-39-1365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16/02/2026</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τα στυλ κειμένου προτύπου</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ictionary.apa.org/tender-mindednes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Για παράδειγμα, μπορείς να είσαι εξωστρεφής και να διστάζεις να μιλήσεις μπροστά σε ομάδες; – Ναι, δεδομένου ότι οι παράγοντες δεν συσχετίζονται πολύ μεταξύ τους, μπορείτε να «σκοράρετε» διαφορετικά σε πτυχές διαφορετικών παραγόντων, π.χ. στο άγχος (νευρο) υψηλό και στην κοινωνικότητα (επιπλέον) επίσης υψηλό. Είστε λοιπόν ένα εξωστρεφές άτομο που μπορεί ακόμα να φαίνεται ανήσυχο.</a:t>
            </a:r>
          </a:p>
          <a:p>
            <a:endParaRPr lang="de-DE"/>
          </a:p>
          <a:p>
            <a:r>
              <a:rPr lang="el" err="1"/>
              <a:t>Κοινωνικότητα (gesellig)</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613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Το SV και το SD είναι συστατικά του Extraversion που αναπτύσσονται διαφορετικά, γεγονός που στη συνέχεια εξουδετερώνει την επιρροή στη συνολική βαθμολογία στο Extraversion</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9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Αλλά και άλλοι τομείς – π.χ. Παράγοντες κινδύνου για επιβλαβή συμπεριφορά παιχνιδιού – εδώ βλέπουμε επίσης ένα προφίλ προσωπικότητας που διακρίνει διάφορους παράγοντες και άτομα που συγκρίνουν πολλά παιχνίδια με περιστασιακούς παίκτες.</a:t>
            </a:r>
          </a:p>
          <a:p>
            <a:r>
              <a:rPr lang="el"/>
              <a:t>Το άρθρο "Problematic Gaming Behavior and the Personality Traits of Video Gamers: A Cross-Sectional Survey" διερευνά τους ψυχολογικούς παράγοντες και τα χαρακτηριστικά της προσωπικότητας που συμβάλλουν στην προβληματική συμπεριφορά παιχνιδιού, μια κατάσταση που συχνά συνδέεται με τη Διαταραχή Διαδικτυακού Παιχνιδιού (IGD). Στη μελέτη συμμετείχαν 820 παίκτες, αναλύοντας τα χαρακτηριστικά της προσωπικότητας, την αυτοαποτελεσματικότητα, τα συμπτώματα κατάθλιψης και τη γενική ικανοποίηση από τη ζωή.</a:t>
            </a:r>
          </a:p>
          <a:p>
            <a:r>
              <a:rPr lang="el" b="1"/>
              <a:t>Βασικά σημεία:</a:t>
            </a:r>
          </a:p>
          <a:p>
            <a:pPr>
              <a:buFont typeface="+mj-lt"/>
              <a:buAutoNum type="arabicPeriod"/>
            </a:pPr>
            <a:r>
              <a:rPr lang="el" b="1"/>
              <a:t>Διαταραχή τυχερών παιχνιδιών στο Διαδίκτυο (IGD): </a:t>
            </a:r>
            <a:r>
              <a:rPr lang="el"/>
              <a:t>Ταξινομημένο στο Διαγνωστικό και Στατιστικό Εγχειρίδιο Ψυχικών Διαταραχών (DSM-5) και στη Διεθνή Ταξινόμηση Νοσημάτων (ICD-11), το IGD αναφέρεται σε ένα επίμονο μοτίβο συμπεριφοράς παιχνιδιού που βλάπτει την καθημερινή λειτουργία, που χαρακτηρίζεται από έλλειψη ελέγχου του παιχνιδιού, προτεραιότητα στο παιχνίδι έναντι άλλων δραστηριοτήτων της ζωής και συνέχιση του παιχνιδιού παρά τις αρνητικές συνέπειες.</a:t>
            </a:r>
          </a:p>
          <a:p>
            <a:pPr>
              <a:buFont typeface="+mj-lt"/>
              <a:buAutoNum type="arabicPeriod"/>
            </a:pPr>
            <a:r>
              <a:rPr lang="el" b="1"/>
              <a:t>Ευρήματα μελέτης</a:t>
            </a:r>
            <a:r>
              <a:rPr lang="el"/>
              <a:t>:</a:t>
            </a:r>
          </a:p>
          <a:p>
            <a:pPr marL="742950" lvl="1" indent="-285750">
              <a:buFont typeface="+mj-lt"/>
              <a:buAutoNum type="arabicPeriod"/>
            </a:pPr>
            <a:r>
              <a:rPr lang="el" b="1"/>
              <a:t>Τα χαρακτηριστικά της προσωπικότητας</a:t>
            </a:r>
            <a:r>
              <a:rPr lang="el"/>
              <a:t>: Οι παίκτες με προβληματικές συμπεριφορές εμφάνισαν υψηλότερα επίπεδα </a:t>
            </a:r>
            <a:r>
              <a:rPr lang="el" b="1"/>
              <a:t>νευρωτισμού</a:t>
            </a:r>
            <a:r>
              <a:rPr lang="el"/>
              <a:t> (συναισθηματική αστάθεια) και χαμηλότερα επίπεδα </a:t>
            </a:r>
            <a:r>
              <a:rPr lang="el" b="1"/>
              <a:t>ευσυνειδησίας</a:t>
            </a:r>
            <a:r>
              <a:rPr lang="el"/>
              <a:t> (αυτοπειθαρχία), </a:t>
            </a:r>
            <a:r>
              <a:rPr lang="el" b="1"/>
              <a:t>εξωστρέφειας</a:t>
            </a:r>
            <a:r>
              <a:rPr lang="el"/>
              <a:t> (κοινωνική αλληλεπίδραση) και </a:t>
            </a:r>
            <a:r>
              <a:rPr lang="el" b="1"/>
              <a:t>ανοιχτότητας</a:t>
            </a:r>
            <a:r>
              <a:rPr lang="el"/>
              <a:t> (περιέργεια).</a:t>
            </a:r>
          </a:p>
          <a:p>
            <a:pPr marL="742950" lvl="1" indent="-285750">
              <a:buFont typeface="+mj-lt"/>
              <a:buAutoNum type="arabicPeriod"/>
            </a:pPr>
            <a:r>
              <a:rPr lang="el" b="1"/>
              <a:t>Κατάθλιψη και ικανοποίηση από </a:t>
            </a:r>
            <a:r>
              <a:rPr lang="el"/>
              <a:t>τη ζωή: Αυτοί οι παίκτες εμφάνισαν επίσης περισσότερα συμπτώματα κατάθλιψης  και χαμηλότερα επίπεδα ικανοποίησης από </a:t>
            </a:r>
            <a:r>
              <a:rPr lang="el" b="1"/>
              <a:t>τη ζωή</a:t>
            </a:r>
            <a:r>
              <a:rPr lang="el"/>
              <a:t> και </a:t>
            </a:r>
            <a:r>
              <a:rPr lang="el" b="1"/>
              <a:t>αυτοαποτελεσματικότητας</a:t>
            </a:r>
            <a:r>
              <a:rPr lang="el"/>
              <a:t> (πίστη στην ικανότητα κάποιου να πετύχει).</a:t>
            </a:r>
          </a:p>
          <a:p>
            <a:pPr marL="742950" lvl="1" indent="-285750">
              <a:buFont typeface="+mj-lt"/>
              <a:buAutoNum type="arabicPeriod"/>
            </a:pPr>
            <a:r>
              <a:rPr lang="el" b="1"/>
              <a:t>Είδη παιχνιδιών</a:t>
            </a:r>
            <a:r>
              <a:rPr lang="el"/>
              <a:t>: Οι παίκτες που προτιμούσαν  τα </a:t>
            </a:r>
            <a:r>
              <a:rPr lang="el" b="1"/>
              <a:t>μαζικά διαδικτυακά παιχνίδια ρόλων για πολλούς παίκτες (MMORPG)</a:t>
            </a:r>
            <a:r>
              <a:rPr lang="el"/>
              <a:t> και  τα παιχνίδια </a:t>
            </a:r>
            <a:r>
              <a:rPr lang="el" b="1"/>
              <a:t>First-Person Shooter (FPS)</a:t>
            </a:r>
            <a:r>
              <a:rPr lang="el"/>
              <a:t> περνούσαν περισσότερο χρόνο παίζοντας και είχαν μεγαλύτερη πιθανότητα προβληματικής συμπεριφοράς.</a:t>
            </a:r>
          </a:p>
          <a:p>
            <a:pPr marL="742950" lvl="1" indent="-285750">
              <a:buFont typeface="+mj-lt"/>
              <a:buAutoNum type="arabicPeriod"/>
            </a:pPr>
            <a:r>
              <a:rPr lang="el" b="1"/>
              <a:t>Επικράτηση</a:t>
            </a:r>
            <a:r>
              <a:rPr lang="el"/>
              <a:t>: Περίπου το 29% των συμμετεχόντων εμφάνισαν σημάδια προβληματικής συμπεριφοράς παιχνιδιού, με υψηλότερο επιπολασμό σε νεότερους παίκτες και άνδρες παίκτες.</a:t>
            </a:r>
          </a:p>
          <a:p>
            <a:pPr>
              <a:buFont typeface="+mj-lt"/>
              <a:buAutoNum type="arabicPeriod"/>
            </a:pPr>
            <a:r>
              <a:rPr lang="el" b="1"/>
              <a:t>Υποθέσεις που δοκιμάστηκαν</a:t>
            </a:r>
            <a:r>
              <a:rPr lang="el"/>
              <a:t>:</a:t>
            </a:r>
          </a:p>
          <a:p>
            <a:pPr marL="742950" lvl="1" indent="-285750">
              <a:buFont typeface="+mj-lt"/>
              <a:buAutoNum type="arabicPeriod"/>
            </a:pPr>
            <a:r>
              <a:rPr lang="el"/>
              <a:t>Οι παίκτες με προβληματικές συμπεριφορές παρουσιάζουν ξεχωριστά χαρακτηριστικά προσωπικότητας σε σύγκριση με τους μη προβληματικούς παίκτες.</a:t>
            </a:r>
          </a:p>
          <a:p>
            <a:pPr marL="742950" lvl="1" indent="-285750">
              <a:buFont typeface="+mj-lt"/>
              <a:buAutoNum type="arabicPeriod"/>
            </a:pPr>
            <a:r>
              <a:rPr lang="el"/>
              <a:t>Οι προβληματικοί παίκτες έχουν υψηλότερα συμπτώματα κατάθλιψης, χαμηλότερη ικανοποίηση από τη ζωή και μειωμένη αυτοαποτελεσματικότητα.</a:t>
            </a:r>
          </a:p>
          <a:p>
            <a:pPr marL="742950" lvl="1" indent="-285750">
              <a:buFont typeface="+mj-lt"/>
              <a:buAutoNum type="arabicPeriod"/>
            </a:pPr>
            <a:r>
              <a:rPr lang="el"/>
              <a:t>Είδη παιχνιδιών όπως τα MMORPG και τα FPS συνδέονται περισσότερο με προβληματικές συμπεριφορές.</a:t>
            </a:r>
          </a:p>
          <a:p>
            <a:pPr marL="742950" lvl="1" indent="-285750">
              <a:buFont typeface="+mj-lt"/>
              <a:buAutoNum type="arabicPeriod"/>
            </a:pPr>
            <a:r>
              <a:rPr lang="el"/>
              <a:t>Οι άνδρες είναι πιο πιθανό από τις γυναίκες να παρουσιάσουν προβληματικές συμπεριφορές παιχνιδιού.</a:t>
            </a:r>
          </a:p>
          <a:p>
            <a:pPr>
              <a:buFont typeface="+mj-lt"/>
              <a:buAutoNum type="arabicPeriod"/>
            </a:pPr>
            <a:r>
              <a:rPr lang="el" b="1"/>
              <a:t>Μοντέλο I-PACE</a:t>
            </a:r>
            <a:r>
              <a:rPr lang="el"/>
              <a:t>: Η μελέτη χρησιμοποιεί το </a:t>
            </a:r>
            <a:r>
              <a:rPr lang="el" b="1"/>
              <a:t> μοντέλο Interaction of Person-Affect-Cognition-Execution (I-PACE), το </a:t>
            </a:r>
            <a:r>
              <a:rPr lang="el"/>
              <a:t> οποίο εξηγεί πώς τα χαρακτηριστικά της προσωπικότητας, τα συναισθήματα και οι γνωστικές αντιδράσεις αλληλεπιδρούν για να επηρεάσουν την προβληματική χρήση του Διαδικτύου, συμπεριλαμβανομένου του παιχνιδιού.</a:t>
            </a:r>
          </a:p>
          <a:p>
            <a:r>
              <a:rPr lang="el" b="1"/>
              <a:t>Επεξήγηση ακρωνύμιων:</a:t>
            </a:r>
          </a:p>
          <a:p>
            <a:pPr>
              <a:buFont typeface="Arial" panose="020B0604020202020204" pitchFamily="34" charset="0"/>
              <a:buChar char="•"/>
            </a:pPr>
            <a:r>
              <a:rPr lang="el" b="1"/>
              <a:t>IGD (Internet Gaming Disorder): </a:t>
            </a:r>
            <a:r>
              <a:rPr lang="el"/>
              <a:t>Μια κατάσταση όπου το παιχνίδι παρεμβαίνει στην καθημερινή ζωή, οδηγώντας σε κοινωνική, εκπαιδευτική και επαγγελματική δυσλειτουργία.</a:t>
            </a:r>
          </a:p>
          <a:p>
            <a:pPr>
              <a:buFont typeface="Arial" panose="020B0604020202020204" pitchFamily="34" charset="0"/>
              <a:buChar char="•"/>
            </a:pPr>
            <a:r>
              <a:rPr lang="el" b="1"/>
              <a:t>MMORPG (Massively Multiplayer Online Role-Playing Game): </a:t>
            </a:r>
            <a:r>
              <a:rPr lang="el"/>
              <a:t>Ένα είδος βιντεοπαιχνιδιών που περιλαμβάνει μεγάλο αριθμό παικτών που αλληλεπιδρούν σε έναν εικονικό κόσμο.</a:t>
            </a:r>
          </a:p>
          <a:p>
            <a:pPr>
              <a:buFont typeface="Arial" panose="020B0604020202020204" pitchFamily="34" charset="0"/>
              <a:buChar char="•"/>
            </a:pPr>
            <a:r>
              <a:rPr lang="el" b="1"/>
              <a:t>FPS (First-Person Shooter): </a:t>
            </a:r>
            <a:r>
              <a:rPr lang="el"/>
              <a:t>Ένα είδος βιντεοπαιχνιδιών όπου οι παίκτες συμμετέχουν σε μάχες από την οπτική γωνία πρώτου προσώπου.</a:t>
            </a:r>
          </a:p>
          <a:p>
            <a:pPr>
              <a:buFont typeface="Arial" panose="020B0604020202020204" pitchFamily="34" charset="0"/>
              <a:buChar char="•"/>
            </a:pPr>
            <a:r>
              <a:rPr lang="el" b="1"/>
              <a:t>I-PACE (Αλληλεπίδραση Ατόμου-Συναισθήματος-Γνώσης-Εκτέλεσης): </a:t>
            </a:r>
            <a:r>
              <a:rPr lang="el"/>
              <a:t>Ένα θεωρητικό μοντέλο που χρησιμοποιείται για την εξήγηση των διαταραχών χρήσης του Διαδικτύου.</a:t>
            </a:r>
          </a:p>
          <a:p>
            <a:r>
              <a:rPr lang="el"/>
              <a:t>Η μελέτη καταλήγει στο συμπέρασμα ότι τα χαρακτηριστικά της προσωπικότητας όπως η χαμηλή ευσυνειδησία και ο υψηλός νευρωτισμός, μαζί με την κατάθλιψη και το υπερβολικό παιχνίδι, είναι σημαντικοί προγνωστικοί παράγοντες προβληματικής συμπεριφοράς παιχνιδιού. Αυτά τα ευρήματα υποστηρίζουν την ανάγκη για στοχευμένες παρεμβάσεις για παίκτες που βρίσκονται σε κίνδυνο.</a:t>
            </a:r>
          </a:p>
          <a:p>
            <a:endParaRPr lang="en-GB"/>
          </a:p>
          <a:p>
            <a:r>
              <a:rPr lang="el"/>
              <a:t>Κοέν δ=,54</a:t>
            </a:r>
          </a:p>
          <a:p>
            <a:endParaRPr lang="en-GB"/>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7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cea1868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cea1868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DeYoung et al, 2007: Αυτές οι 10 πτυχές προτάθηκαν το 2007 από τους ψυχολόγους Colin DeYoung, Lena Quilty και Jordan Peterson στην εργασία τους, "Between Facets and Domains: 10 Aspects of the Big Five". Αυτή η έκδοση του μοντέλου είναι γνωστή ως Big Five Aspects Personality Test</a:t>
            </a:r>
            <a:endParaRPr/>
          </a:p>
          <a:p>
            <a:pPr marL="0" lvl="0" indent="0" algn="l" rtl="0">
              <a:spcBef>
                <a:spcPts val="0"/>
              </a:spcBef>
              <a:spcAft>
                <a:spcPts val="0"/>
              </a:spcAft>
              <a:buNone/>
            </a:pPr>
            <a:r>
              <a:rPr lang="el"/>
              <a:t>Ο νευρωτισμός είναι η τάση να νιώθουμε ότι η πραγματικότητα είναι πρόβλημα και να βιώνουμε εύκολα δυσάρεστα συναισθήματα. Οι άνθρωποι που έχουν υψηλά επίπεδα νευρωτισμού είναι γενικά λυπημένοι και μερικές φορές καυτεροί Η εξωστρέφεια είναι η τάση να αναζητά κανείς τη συντροφιά των άλλων και αντανακλά την ενέργεια και τα θετικά συναισθήματα στην προσωπικότητά του. Οι εξωστρεφείς προσωπικότητες συχνά αναζητούν τον ενθουσιασμό και τείνουν να είναι κυρίαρχες. Το άνοιγμα είναι η επιθυμία να αναζητήσετε νέες εμπειρίες χωρίς άγχος και εκτίμηση διαφορετικών ιδεών και πεποιθήσεων. Τα άτομα που επιδεικνύουν υψηλά επίπεδα διαφάνειας απολαμβάνουν τη φαντασία και εκτιμούν την τέχνη και τη φύση. Η ευχαρίστηση είναι ένα μέτρο της ποιότητας των σχέσεων που έχει ένα άτομο με τους άλλους. Εάν ένα άτομο έχει υψηλό επίπεδο ευχαρίστησης, είναι συμπονετικό και συνεργάσιμο παρά ανταγωνιστικό και καχύποπτο. Πιστεύουν ότι οι άνθρωποι με τους οποίους αλληλεπιδρούν είναι γενικά καλοπροαίρετοι και ειλικρινείς. Τέλος, η ευσυνειδησία επικεντρώνεται στην αυτοπειθαρχία, την υπάκουη δράση και τον σεβασμό των προτύπων και των διαδικασιών. Αυτοί οι άνθρωποι είναι γνωστοί για τη σύνεση και την κοινή λογική τους</a:t>
            </a:r>
            <a:endParaRPr/>
          </a:p>
          <a:p>
            <a:pPr marL="0" lvl="0" indent="0" algn="l" rtl="0">
              <a:spcBef>
                <a:spcPts val="0"/>
              </a:spcBef>
              <a:spcAft>
                <a:spcPts val="0"/>
              </a:spcAft>
              <a:buNone/>
            </a:pPr>
            <a:endParaRPr/>
          </a:p>
          <a:p>
            <a:pPr marL="0" lvl="0" indent="0" algn="l" rtl="0">
              <a:spcBef>
                <a:spcPts val="0"/>
              </a:spcBef>
              <a:spcAft>
                <a:spcPts val="0"/>
              </a:spcAft>
              <a:buNone/>
            </a:pPr>
            <a:r>
              <a:rPr lang="el"/>
              <a:t>Πρόσφατες μελέτες, ωστόσο, έχουν δείξει ότι η προσωπικότητά μας αλλάζει πέρα από αυτήν την ηλικία. Μια άλλη μελέτη από τους Srivastava, Gosling και Potter (2003) διαπίστωσε ότι η ευσυνειδησία και η ευχαρίστηση άλλαξαν κατά την πρώιμη και μέση ενήλικη ζωή. Διαπίστωσαν επίσης ότι ο νευρωτισμός μειώθηκε στις γυναίκες με την πάροδο του χρόνου, ενώ παρέμεινε σχετικά σταθερός στους άνδρες. Αναφέρουν ότι τα ευρήματά τους θα μπορούσαν να αποδοθούν σε μια ποικιλία αναπτυξιακών επιρροών, όπως η εμπειρία σε διαφορετικούς τομείς που συσχετίζονται με την επίτευξη ορισμένων ηλικιών. </a:t>
            </a:r>
            <a:endParaRPr/>
          </a:p>
        </p:txBody>
      </p:sp>
    </p:spTree>
    <p:extLst>
      <p:ext uri="{BB962C8B-B14F-4D97-AF65-F5344CB8AC3E}">
        <p14:creationId xmlns:p14="http://schemas.microsoft.com/office/powerpoint/2010/main" val="133487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sz="1200" b="1" i="0" kern="1200">
                <a:solidFill>
                  <a:schemeClr val="tx1"/>
                </a:solidFill>
                <a:effectLst/>
                <a:latin typeface="+mn-lt"/>
                <a:ea typeface="+mn-ea"/>
                <a:cs typeface="+mn-cs"/>
              </a:rPr>
              <a:t>1.</a:t>
            </a:r>
            <a:r>
              <a:rPr lang="el" sz="1200" b="0" i="0" kern="1200">
                <a:solidFill>
                  <a:schemeClr val="tx1"/>
                </a:solidFill>
                <a:effectLst/>
                <a:latin typeface="+mn-lt"/>
                <a:ea typeface="+mn-ea"/>
                <a:cs typeface="+mn-cs"/>
              </a:rPr>
              <a:t> Ένα χαρακτηριστικό της προσωπικότητας που αντικατοπτρίζει τον βαθμό στον οποίο οι άνθρωποι επιδεικνύουν χαμηλά επίπεδα συμπόνιας και υψηλά επίπεδα επιθετικότητας στις κοινωνικές αλληλεπιδράσεις. [προτείνεται από τον Hans Eysenck]</a:t>
            </a:r>
          </a:p>
          <a:p>
            <a:r>
              <a:rPr lang="el" sz="1200" b="1" i="0" kern="1200">
                <a:solidFill>
                  <a:schemeClr val="tx1"/>
                </a:solidFill>
                <a:effectLst/>
                <a:latin typeface="+mn-lt"/>
                <a:ea typeface="+mn-ea"/>
                <a:cs typeface="+mn-cs"/>
              </a:rPr>
              <a:t>2.</a:t>
            </a:r>
            <a:r>
              <a:rPr lang="el" sz="1200" b="0" i="0" kern="1200">
                <a:solidFill>
                  <a:schemeClr val="tx1"/>
                </a:solidFill>
                <a:effectLst/>
                <a:latin typeface="+mn-lt"/>
                <a:ea typeface="+mn-ea"/>
                <a:cs typeface="+mn-cs"/>
              </a:rPr>
              <a:t> Ένα χαρακτηριστικό της προσωπικότητας που χαρακτηρίζεται από εμπειρισμό, υλισμό, σκεπτικισμό και μοιρολατρία. Συγκρίνετε </a:t>
            </a:r>
            <a:r>
              <a:rPr lang="el" sz="1200" b="0" i="0" u="none" strike="noStrike" kern="1200">
                <a:solidFill>
                  <a:schemeClr val="tx1"/>
                </a:solidFill>
                <a:effectLst/>
                <a:latin typeface="+mn-lt"/>
                <a:ea typeface="+mn-ea"/>
                <a:cs typeface="+mn-cs"/>
                <a:hlinkClick r:id="rId3"/>
              </a:rPr>
              <a:t>την τρυφερότητα</a:t>
            </a:r>
            <a:r>
              <a:rPr lang="el" sz="1200" b="0" i="0" kern="1200">
                <a:solidFill>
                  <a:schemeClr val="tx1"/>
                </a:solidFill>
                <a:effectLst/>
                <a:latin typeface="+mn-lt"/>
                <a:ea typeface="+mn-ea"/>
                <a:cs typeface="+mn-cs"/>
              </a:rPr>
              <a:t>. [περιγράφηκε για πρώτη φορά από τον William James] </a:t>
            </a:r>
            <a:r>
              <a:rPr lang="el" sz="1200" b="1" i="0" kern="1200">
                <a:solidFill>
                  <a:schemeClr val="tx1"/>
                </a:solidFill>
                <a:effectLst/>
                <a:latin typeface="+mn-lt"/>
                <a:ea typeface="+mn-ea"/>
                <a:cs typeface="+mn-cs"/>
              </a:rPr>
              <a:t>—σκληροτράχηλος</a:t>
            </a:r>
            <a:r>
              <a:rPr lang="el" sz="1200" b="0" i="0" kern="1200">
                <a:solidFill>
                  <a:schemeClr val="tx1"/>
                </a:solidFill>
                <a:effectLst/>
                <a:latin typeface="+mn-lt"/>
                <a:ea typeface="+mn-ea"/>
                <a:cs typeface="+mn-cs"/>
              </a:rPr>
              <a:t> </a:t>
            </a:r>
            <a:r>
              <a:rPr lang="el" sz="1200" b="0" i="1" kern="1200">
                <a:solidFill>
                  <a:schemeClr val="tx1"/>
                </a:solidFill>
                <a:effectLst/>
                <a:latin typeface="+mn-lt"/>
                <a:ea typeface="+mn-ea"/>
                <a:cs typeface="+mn-cs"/>
              </a:rPr>
              <a:t>επίθ.</a:t>
            </a:r>
            <a:endParaRPr lang="en-US" sz="1200" b="0" i="0" kern="1200">
              <a:solidFill>
                <a:schemeClr val="tx1"/>
              </a:solidFill>
              <a:effectLst/>
              <a:latin typeface="+mn-lt"/>
              <a:ea typeface="+mn-ea"/>
              <a:cs typeface="+mn-cs"/>
            </a:endParaRPr>
          </a:p>
          <a:p>
            <a:r>
              <a:rPr lang="el"/>
              <a:t>Ούτε πνευματικό, ούτε εσωτεριστικό.</a:t>
            </a:r>
          </a:p>
        </p:txBody>
      </p:sp>
      <p:sp>
        <p:nvSpPr>
          <p:cNvPr id="4" name="Foliennummernplatzhalter 3"/>
          <p:cNvSpPr>
            <a:spLocks noGrp="1"/>
          </p:cNvSpPr>
          <p:nvPr>
            <p:ph type="sldNum" sz="quarter" idx="5"/>
          </p:nvPr>
        </p:nvSpPr>
        <p:spPr/>
        <p:txBody>
          <a:bodyPr/>
          <a:lstStyle/>
          <a:p>
            <a:fld id="{9EF0C2F8-E67E-49DE-94EE-03D5B0267214}" type="slidenum">
              <a:rPr lang="de-DE" smtClean="0"/>
              <a:t>28</a:t>
            </a:fld>
            <a:endParaRPr lang="de-DE"/>
          </a:p>
        </p:txBody>
      </p:sp>
    </p:spTree>
    <p:extLst>
      <p:ext uri="{BB962C8B-B14F-4D97-AF65-F5344CB8AC3E}">
        <p14:creationId xmlns:p14="http://schemas.microsoft.com/office/powerpoint/2010/main" val="244239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pPr marL="0" marR="0" lvl="0" indent="0" algn="r" defTabSz="2194560" rtl="0" eaLnBrk="1" fontAlgn="auto" latinLnBrk="0" hangingPunct="1">
              <a:lnSpc>
                <a:spcPct val="100000"/>
              </a:lnSpc>
              <a:spcBef>
                <a:spcPts val="0"/>
              </a:spcBef>
              <a:spcAft>
                <a:spcPts val="0"/>
              </a:spcAft>
              <a:buClrTx/>
              <a:buSzTx/>
              <a:buFontTx/>
              <a:buNone/>
              <a:tabLst/>
              <a:defRPr/>
            </a:pPr>
            <a:fld id="{0B49990D-B8F7-4FAC-A087-20BB0E9C4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9456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149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b4125b5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b4125b51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b4125b51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b4125b51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Εφέ προσφατότητας κύλισης πρωτοκαθεδρίας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sz="1200" b="0" i="1" u="none" strike="noStrike" kern="1200" baseline="0" dirty="0">
                <a:solidFill>
                  <a:schemeClr val="tx1"/>
                </a:solidFill>
                <a:latin typeface="+mn-lt"/>
                <a:ea typeface="+mn-ea"/>
                <a:cs typeface="+mn-cs"/>
              </a:rPr>
              <a:t>Όπως και στον τομέα CS, αντιλαμβανόμαστε ότι οι φορείς επίθεσης σημαίνουν διάφορες τακτικές και στρατηγικές μορφές επίθεσης. Αν εξαιρέσουμε τα τεχνικά βοηθήματα, αυτές οι κλασικές μέθοδοι εξακολουθούν να είναι εξαιρετικά αποτελεσματικές. Φανταστείτε πόση τεχνική προσπάθεια εξοικονομείτε εάν μπορείτε να εισαγάγετε τον κωδικό πρόσβασης κάποιου, να κοιτάξετε πάνω από τον ώμο κάποιου ή να ψαρέψετε ευαίσθητα δεδομένα από τον κάδο απορριμμάτων.</a:t>
            </a:r>
          </a:p>
          <a:p>
            <a:endParaRPr lang="de-DE" sz="1200" b="0" i="1" u="none" strike="noStrike" kern="1200" baseline="0" dirty="0">
              <a:solidFill>
                <a:schemeClr val="tx1"/>
              </a:solidFill>
              <a:latin typeface="+mn-lt"/>
              <a:ea typeface="+mn-ea"/>
              <a:cs typeface="+mn-cs"/>
            </a:endParaRPr>
          </a:p>
          <a:p>
            <a:r>
              <a:rPr lang="el" sz="1200" b="0" i="1" u="none" strike="noStrike" kern="1200" baseline="0" dirty="0">
                <a:solidFill>
                  <a:schemeClr val="tx1"/>
                </a:solidFill>
                <a:latin typeface="+mn-lt"/>
                <a:ea typeface="+mn-ea"/>
                <a:cs typeface="+mn-cs"/>
              </a:rPr>
              <a:t>Στο tailgating, ακολουθείτε τη νόμιμη πρόσβαση ενός ατόμου σε απαγορευμένα μέρη, δηλαδή απλώς προσκολλάστε σε κάποιον. Μπορείτε να μεταφέρετε ένα κουτί και να ζητήσετε από το άτομο που βρίσκεται μπροστά να κρατήσει την πόρτα ανοιχτή για εσάς ή απλά να κρατήσετε την πόρτα ανοιχτή μόνοι σας. Ειδικά επειδή δεν υπάρχουν ή δεν υπάρχουν σχεδόν καθόλου δωμάτια καπνίσματος στις εταιρείες, αυτό έχει δημιουργήσει δημοφιλείς ευκαιρίες για τους φυσικούς δοκιμαστές στυλό να μπουν σε κτίρια.</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el" sz="1200" b="0" i="1" u="none" strike="noStrike" kern="1200" baseline="0" dirty="0">
                <a:solidFill>
                  <a:schemeClr val="tx1"/>
                </a:solidFill>
                <a:latin typeface="+mn-lt"/>
                <a:ea typeface="+mn-ea"/>
                <a:cs typeface="+mn-cs"/>
              </a:rPr>
              <a:t>Η πλαστοπροσωπία σημαίνει να παίρνεις την ταυτότητα ενός άλλου ατόμου και έτσι να επωφελείσαι από την αξιοπιστία του. Εάν χρησιμοποιείτε δαπάνες για κάποιον άλλο σε φυσικό πλαίσιο για να αποκτήσετε πρόσβαση σε ευαίσθητους τομείς, π.χ. Μια κάρτα-κλειδί είναι αυτό που θα λέγατε piggybacking. Η πλαστοπροσωπία συνήθως χρησιμοποιεί άτομα που έχουν εξουσία ή αξιοπιστία ή και τα δύο. Γνωστές είναι και οι κλήσεις από τεχνικούς πληροφορικής που προσποιούνται ότι λύνουν ένα τεχνικό πρόβλημα που έχουν επιβάλει στον εαυτό τους.</a:t>
            </a:r>
          </a:p>
          <a:p>
            <a:endParaRPr lang="de-DE" sz="1200" b="0" i="1" u="none" strike="noStrike" kern="1200" baseline="0" dirty="0">
              <a:solidFill>
                <a:schemeClr val="tx1"/>
              </a:solidFill>
              <a:latin typeface="+mn-lt"/>
              <a:ea typeface="+mn-ea"/>
              <a:cs typeface="+mn-cs"/>
            </a:endParaRPr>
          </a:p>
          <a:p>
            <a:r>
              <a:rPr lang="el" sz="1200" b="0" i="1" u="none" strike="noStrike" kern="1200" baseline="0" dirty="0">
                <a:solidFill>
                  <a:schemeClr val="tx1"/>
                </a:solidFill>
                <a:latin typeface="+mn-lt"/>
                <a:ea typeface="+mn-ea"/>
                <a:cs typeface="+mn-cs"/>
              </a:rPr>
              <a:t>Υποκλοπή: Υποκλοπή – αυτό μπορεί να είναι η απλή υποκλοπή συνομιλιών ανθρώπων που βρίσκονται κοντά (στο τρένο, στο γραφείο) ή η ενεργητική ακρόαση και ανάγνωση email, κλήσεων κ.λπ.</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el" sz="1200" b="0" i="1" u="none" strike="noStrike" kern="1200" baseline="0" dirty="0">
                <a:solidFill>
                  <a:schemeClr val="tx1"/>
                </a:solidFill>
                <a:latin typeface="+mn-lt"/>
                <a:ea typeface="+mn-ea"/>
                <a:cs typeface="+mn-cs"/>
              </a:rPr>
              <a:t>Το Shoulder-surfing – όπως υποδηλώνει το όνομα – το να βλέπεις κάποιον να εισάγει δεδομένα πρόσβασης – πολύ πιο εύκολο από ό,τι νομίζεις.</a:t>
            </a:r>
          </a:p>
          <a:p>
            <a:endParaRPr lang="nb-NO" sz="1200" b="0" i="1" u="none" strike="noStrike" kern="1200" baseline="0" dirty="0">
              <a:solidFill>
                <a:schemeClr val="tx1"/>
              </a:solidFill>
              <a:latin typeface="+mn-lt"/>
              <a:ea typeface="+mn-ea"/>
              <a:cs typeface="+mn-cs"/>
            </a:endParaRPr>
          </a:p>
          <a:p>
            <a:r>
              <a:rPr lang="el" sz="1200" b="0" i="1" u="none" strike="noStrike" kern="1200" baseline="0" dirty="0">
                <a:solidFill>
                  <a:schemeClr val="tx1"/>
                </a:solidFill>
                <a:latin typeface="+mn-lt"/>
                <a:ea typeface="+mn-ea"/>
                <a:cs typeface="+mn-cs"/>
              </a:rPr>
              <a:t>Dumpster-Diving: Περάστε από τα σκουπίδια του sb – δεδομένου ότι οι περισσότεροι άνθρωποι δεν χρησιμοποιούν ιδιωτικά έναν τεμαχιστή εγγράφων, μπορείτε να συλλέξετε πολλά δεδομένα εδώ εάν έχετε λίγο χρόνο και πρόσβαση.</a:t>
            </a:r>
          </a:p>
          <a:p>
            <a:endParaRPr lang="nb-NO" sz="1200" b="0" i="1" u="none" strike="noStrike" kern="1200" baseline="0" dirty="0">
              <a:solidFill>
                <a:schemeClr val="tx1"/>
              </a:solidFill>
              <a:latin typeface="+mn-lt"/>
              <a:ea typeface="+mn-ea"/>
              <a:cs typeface="+mn-cs"/>
            </a:endParaRPr>
          </a:p>
          <a:p>
            <a:r>
              <a:rPr lang="el" sz="1200" b="0" i="1" u="none" strike="noStrike" kern="1200" baseline="0" dirty="0">
                <a:solidFill>
                  <a:schemeClr val="tx1"/>
                </a:solidFill>
                <a:latin typeface="+mn-lt"/>
                <a:ea typeface="+mn-ea"/>
                <a:cs typeface="+mn-cs"/>
              </a:rPr>
              <a:t>Στην αντίστροφη κοινωνική μηχανική, ο εισβολέας δελεάζει ένα άτομο να πάρει ο ίδιος την πρωτοβουλία και απλώς περιμένει. Αυτό σημαίνει ότι πρώτα δημιουργείτε ένα πρόβλημα και μετά είστε το σημείο επαφής για γρήγορη βοήθεια, κάτι που φαίνεται ιδιαίτερα δυσδιάκριτο. Και εδώ, ο συνδυασμός κακόβουλου λογισμικού και τηλεφωνικών γραμμών πληροφορικής μπορεί να είναι ένα καλό παράδειγμα. </a:t>
            </a:r>
          </a:p>
          <a:p>
            <a:endParaRPr lang="de-DE" sz="1200" b="0" i="1" u="none" strike="noStrike" kern="1200" baseline="0" dirty="0">
              <a:solidFill>
                <a:schemeClr val="tx1"/>
              </a:solidFill>
              <a:latin typeface="+mn-lt"/>
              <a:ea typeface="+mn-ea"/>
              <a:cs typeface="+mn-cs"/>
            </a:endParaRPr>
          </a:p>
          <a:p>
            <a:r>
              <a:rPr lang="el" sz="1200" b="0" i="1" u="none" strike="noStrike" kern="1200" baseline="0" dirty="0">
                <a:solidFill>
                  <a:schemeClr val="tx1"/>
                </a:solidFill>
                <a:latin typeface="+mn-lt"/>
                <a:ea typeface="+mn-ea"/>
                <a:cs typeface="+mn-cs"/>
              </a:rPr>
              <a:t>Φυσικά, οι μέθοδοι SE μπορούν επίσης να χρησιμοποιηθούν για αντεπίθεση - Ο Αυστραλός Karl Rock διατηρεί ένα κανάλι στο YouTube όπου εισβάλλει σε ινδικά τηλεφωνικά κέντρα που ειδικεύονται στην απάτη και εκθέτει και εκθέτει απατεώνες ηλεκτρονικού εμπορίου σε έναν συνδυασμό πλαστοπροσωπίας, υποκλοπής και αντίστροφης κοινωνικής μηχανικής.</a:t>
            </a:r>
          </a:p>
          <a:p>
            <a:endParaRPr lang="nb-NO" sz="1200" b="0" i="1"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41</a:t>
            </a:fld>
            <a:endParaRPr lang="nb-NO"/>
          </a:p>
        </p:txBody>
      </p:sp>
    </p:spTree>
    <p:extLst>
      <p:ext uri="{BB962C8B-B14F-4D97-AF65-F5344CB8AC3E}">
        <p14:creationId xmlns:p14="http://schemas.microsoft.com/office/powerpoint/2010/main" val="52415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49224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SE</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128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Βασικά, διακρίνουμε δύο θεμελιωδώς διαφορετικές μορφές SE – το κυνήγι και τη γεωργία.</a:t>
            </a:r>
          </a:p>
          <a:p>
            <a:r>
              <a:rPr lang="el" baseline="0"/>
              <a:t>Στο κυνήγι, η επαφή είναι μάλλον σύντομη και μοναδική, στη γεωργία, ο κοινωνικός μηχανικός σπέρνει την εμπιστοσύνη που του επενδύει το θύμα για μεγαλύτερο χρονικό διάστημα. Όταν πρόκειται για εσωτερικές απειλές, αυτό παίζει μεγαλύτερο ρόλο – αλλά από την άποψη των αριθμών, είναι πολύ πιο ασήμαντο από το κυνήγι, καθώς ο αγρότης SE εκτίθεται επίσης σε σημαντικό κίνδυνο εάν επικοινωνεί με το μεταγενέστερο θύμα για μεγαλύτερο χρονικό διάστημα και συχνές διαδικτυακές ή εκτός σύνδεσης επαφές και αναπόφευκτα αφήνει ίχνη.</a:t>
            </a:r>
          </a:p>
          <a:p>
            <a:endParaRPr lang="nb-NO"/>
          </a:p>
        </p:txBody>
      </p:sp>
      <p:sp>
        <p:nvSpPr>
          <p:cNvPr id="4" name="Plassholder for lysbildenummer 3"/>
          <p:cNvSpPr>
            <a:spLocks noGrp="1"/>
          </p:cNvSpPr>
          <p:nvPr>
            <p:ph type="sldNum" sz="quarter" idx="10"/>
          </p:nvPr>
        </p:nvSpPr>
        <p:spPr/>
        <p:txBody>
          <a:bodyPr/>
          <a:lstStyle/>
          <a:p>
            <a:fld id="{E197D704-BFC2-4D20-804B-33534A9B91C7}" type="slidenum">
              <a:rPr lang="nb-NO" smtClean="0"/>
              <a:t>43</a:t>
            </a:fld>
            <a:endParaRPr lang="nb-NO"/>
          </a:p>
        </p:txBody>
      </p:sp>
    </p:spTree>
    <p:extLst>
      <p:ext uri="{BB962C8B-B14F-4D97-AF65-F5344CB8AC3E}">
        <p14:creationId xmlns:p14="http://schemas.microsoft.com/office/powerpoint/2010/main" val="371977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cea1868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cea1868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415d3f2762_2_2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1415d3f2762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cea186857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cea186857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Όταν διαβάζετε άρθρα ή κεφάλαια σχετικά με το phishing, θα παρατηρήσετε ότι τα περισσότερα από αυτά ξεκινούν με αρκετές παραγράφους σχετικά με το πόσο σοβαρή είναι η κατάσταση και πόσο έχει επιδεινωθεί. Στην πραγματικότητα, μόνο οι αριθμοί αλλάζουν από χρόνο σε χρόνο, η διατύπωση (ορισμός του phishing και σοβαρότητα του προβλήματος) μερικές φορές φαίνεται πολύ επαναλαμβανόμενη. Αλλά αυτό συμβαίνει επειδή πρέπει να περιγράψετε αυτό το θέμα επαρκώς ακόμη και για ένα ευρύτερο κοινό που δεν έχει απαραίτητα την προηγούμενη γνώση. Η έκθεση της Ομάδας Εργασίας Anti-Phishing σας παρέχει τα πιο πρόσφατα στοιχεία σε τριμηνιαία βάση.</a:t>
            </a:r>
            <a:endParaRPr lang="nb-NO"/>
          </a:p>
        </p:txBody>
      </p:sp>
      <p:sp>
        <p:nvSpPr>
          <p:cNvPr id="4" name="Plassholder for lysbildenummer 3"/>
          <p:cNvSpPr>
            <a:spLocks noGrp="1"/>
          </p:cNvSpPr>
          <p:nvPr>
            <p:ph type="sldNum" sz="quarter" idx="10"/>
          </p:nvPr>
        </p:nvSpPr>
        <p:spPr/>
        <p:txBody>
          <a:bodyPr/>
          <a:lstStyle/>
          <a:p>
            <a:fld id="{E197D704-BFC2-4D20-804B-33534A9B91C7}" type="slidenum">
              <a:rPr lang="nb-NO" smtClean="0"/>
              <a:t>50</a:t>
            </a:fld>
            <a:endParaRPr lang="nb-NO"/>
          </a:p>
        </p:txBody>
      </p:sp>
    </p:spTree>
    <p:extLst>
      <p:ext uri="{BB962C8B-B14F-4D97-AF65-F5344CB8AC3E}">
        <p14:creationId xmlns:p14="http://schemas.microsoft.com/office/powerpoint/2010/main" val="704546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Παράλληλα με τη γνωστή αλυσίδα θανάτωσης από κυβερνοεπιθέσεις, μπορεί επίσης να αποδειχθεί αυτό το απλοποιημένο μοντέλο φάσης για φορείς επίθεσης SE, το οποίο μοιάζει πολύ με την αλυσίδα θανάτωσης της Lockheed-Martin. Η αλυσίδα θανάτωσης LM, η οποία μπορεί να είναι γνωστή σε πολλούς, έχει επίσης κατηγορηθεί ότι εστιάζει υπερβολικά στο κακόβουλο λογισμικό, επομένως αυτή η τροποποίηση από τους Breda et al. μπορεί να έχει νόημα εδώ.</a:t>
            </a:r>
          </a:p>
          <a:p>
            <a:endParaRPr lang="de-DE"/>
          </a:p>
          <a:p>
            <a:r>
              <a:rPr lang="el"/>
              <a:t>Νομίζω ότι τα βήματα είναι αρκετά εύλογα και αυτονόητα.</a:t>
            </a:r>
          </a:p>
          <a:p>
            <a:endParaRPr lang="de-DE"/>
          </a:p>
          <a:p>
            <a:r>
              <a:rPr lang="el"/>
              <a:t>Η «οικοδόμηση εμπιστοσύνης» μπορεί να είναι οτιδήποτε, από μια μεγαλύτερη γνωριμία έως μια απόφαση σχετικά με το σχεδιασμό ενός e-mail που υποτίθεται ότι δημιουργεί εμπιστοσύνη (π.χ. αναγνώριση αξιόπιστων λογότυπων κ.λπ.).</a:t>
            </a:r>
            <a:endParaRPr lang="nb-NO"/>
          </a:p>
        </p:txBody>
      </p:sp>
      <p:sp>
        <p:nvSpPr>
          <p:cNvPr id="4" name="Plassholder for lysbildenummer 3"/>
          <p:cNvSpPr>
            <a:spLocks noGrp="1"/>
          </p:cNvSpPr>
          <p:nvPr>
            <p:ph type="sldNum" sz="quarter" idx="10"/>
          </p:nvPr>
        </p:nvSpPr>
        <p:spPr/>
        <p:txBody>
          <a:bodyPr/>
          <a:lstStyle/>
          <a:p>
            <a:fld id="{E197D704-BFC2-4D20-804B-33534A9B91C7}" type="slidenum">
              <a:rPr lang="nb-NO" smtClean="0"/>
              <a:t>51</a:t>
            </a:fld>
            <a:endParaRPr lang="nb-NO"/>
          </a:p>
        </p:txBody>
      </p:sp>
    </p:spTree>
    <p:extLst>
      <p:ext uri="{BB962C8B-B14F-4D97-AF65-F5344CB8AC3E}">
        <p14:creationId xmlns:p14="http://schemas.microsoft.com/office/powerpoint/2010/main" val="39038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d3a36ed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d3a36ed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Παρακολουθήστε το </a:t>
            </a:r>
            <a:r>
              <a:rPr lang="el" b="1"/>
              <a:t>πλήρες</a:t>
            </a:r>
            <a:r>
              <a:rPr lang="el"/>
              <a:t> βίντεο – αυτές οι αρχές που παρουσιάζονται εδώ δεν ακολουθούνται μόνο στο phishing, αλλά σχεδόν σε όλες τις προσεγγίσεις SE γενικά!</a:t>
            </a:r>
          </a:p>
          <a:p>
            <a:r>
              <a:rPr lang="el"/>
              <a:t>Οι τρεις αρχές της κοινωνικής απόδειξης (στο βίντεο: συναίνεση), της σπανιότητας και της εξουσίας παίζουν πιο καθοριστικό ρόλο στο phishing, όπου δεν δίνεται αμφίδρομη αλληλεπίδραση.</a:t>
            </a:r>
          </a:p>
          <a:p>
            <a:r>
              <a:rPr lang="el" baseline="0"/>
              <a:t>Το βίντεο διαρκεί λίγο λιγότερο από 12 λεπτά και πρέπει να γίνει κατανοητό εδώ μόνο ως συμβουλή (για επανάληψη εκτός της ώρας της εκδήλωσης).</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35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Παρακολουθήστε το </a:t>
            </a:r>
            <a:r>
              <a:rPr lang="el" b="1"/>
              <a:t>πλήρες</a:t>
            </a:r>
            <a:r>
              <a:rPr lang="el"/>
              <a:t> βίντεο – αυτές οι αρχές που παρουσιάζονται εδώ δεν ακολουθούνται μόνο στο phishing, αλλά σχεδόν σε όλες τις προσεγγίσεις SE γενικά!</a:t>
            </a:r>
          </a:p>
          <a:p>
            <a:r>
              <a:rPr lang="el"/>
              <a:t>Οι τρεις αρχές της κοινωνικής απόδειξης (στο βίντεο: συναίνεση), της σπανιότητας και της εξουσίας παίζουν πιο καθοριστικό ρόλο στο phishing, όπου δεν δίνεται αμφίδρομη αλληλεπίδραση.</a:t>
            </a:r>
          </a:p>
          <a:p>
            <a:r>
              <a:rPr lang="el" baseline="0"/>
              <a:t>Το βίντεο διαρκεί λίγο λιγότερο από 12 λεπτά και πρέπει να γίνει κατανοητό εδώ μόνο ως συμβουλή (για επανάληψη εκτός της ώρας της εκδήλωσης).</a:t>
            </a:r>
            <a:endParaRPr lang="nb-NO"/>
          </a:p>
        </p:txBody>
      </p:sp>
      <p:sp>
        <p:nvSpPr>
          <p:cNvPr id="4" name="Plassholder for lysbildenummer 3"/>
          <p:cNvSpPr>
            <a:spLocks noGrp="1"/>
          </p:cNvSpPr>
          <p:nvPr>
            <p:ph type="sldNum" sz="quarter" idx="10"/>
          </p:nvPr>
        </p:nvSpPr>
        <p:spPr/>
        <p:txBody>
          <a:bodyPr/>
          <a:lstStyle/>
          <a:p>
            <a:fld id="{E197D704-BFC2-4D20-804B-33534A9B91C7}" type="slidenum">
              <a:rPr lang="nb-NO" smtClean="0"/>
              <a:t>54</a:t>
            </a:fld>
            <a:endParaRPr lang="nb-NO"/>
          </a:p>
        </p:txBody>
      </p:sp>
    </p:spTree>
    <p:extLst>
      <p:ext uri="{BB962C8B-B14F-4D97-AF65-F5344CB8AC3E}">
        <p14:creationId xmlns:p14="http://schemas.microsoft.com/office/powerpoint/2010/main" val="21256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941E71-7984-4CC9-BF67-C1E92A3A3961}" type="slidenum">
              <a:rPr lang="en-GB" smtClean="0"/>
              <a:t>3</a:t>
            </a:fld>
            <a:endParaRPr lang="en-GB"/>
          </a:p>
        </p:txBody>
      </p:sp>
    </p:spTree>
    <p:extLst>
      <p:ext uri="{BB962C8B-B14F-4D97-AF65-F5344CB8AC3E}">
        <p14:creationId xmlns:p14="http://schemas.microsoft.com/office/powerpoint/2010/main" val="2912581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Όλοι οι σύνδεσμοι στις Παρουσιάσεις κοινοποιούνται στη συνομιλία μέσω του Zoom.</a:t>
            </a:r>
          </a:p>
          <a:p>
            <a:endParaRPr lang="de-DE"/>
          </a:p>
          <a:p>
            <a:r>
              <a:rPr lang="el"/>
              <a:t>SE Οι τεχνικές συνομιλίας είναι η υψηλή τέχνη της SE. Το θέμα απέκτησε μεγάλη φήμη το 2020 μετά την επίθεση με δηλητήριο από Ρώσους πράκτορες στον επικριτή του καθεστώτος της αντιπολίτευσης Ναβάλνι, ο οποίος στη συνέχεια κάλεσε στο κινητό του τηλέφωνο έναν από τους πράκτορες της FSB που συμμετείχαν στην επιχείρηση δηλητηρίασης στη Σιβηρία από τον Δ. και προσποιήθηκε ότι ήταν υπάλληλος ανωτέρου και έλαβε από αυτόν μια σχεδόν σχολαστική περιγραφή της προετοιμασίας και της εκτέλεσης της επίθεσης.</a:t>
            </a:r>
          </a:p>
          <a:p>
            <a:r>
              <a:rPr lang="el" baseline="0"/>
              <a:t>Μπορείτε να βρείτε ολόκληρη τη συνέντευξη στο Youtube, σχόλια από τον γνωστό ειδικό SE Christopher Hadnagy μπορείτε να βρείτε στο φάκελο Teams. </a:t>
            </a:r>
            <a:endParaRPr lang="nb-NO"/>
          </a:p>
        </p:txBody>
      </p:sp>
      <p:sp>
        <p:nvSpPr>
          <p:cNvPr id="4" name="Plassholder for lysbildenummer 3"/>
          <p:cNvSpPr>
            <a:spLocks noGrp="1"/>
          </p:cNvSpPr>
          <p:nvPr>
            <p:ph type="sldNum" sz="quarter" idx="10"/>
          </p:nvPr>
        </p:nvSpPr>
        <p:spPr/>
        <p:txBody>
          <a:bodyPr/>
          <a:lstStyle/>
          <a:p>
            <a:fld id="{E197D704-BFC2-4D20-804B-33534A9B91C7}" type="slidenum">
              <a:rPr lang="nb-NO" smtClean="0"/>
              <a:t>56</a:t>
            </a:fld>
            <a:endParaRPr lang="nb-NO"/>
          </a:p>
        </p:txBody>
      </p:sp>
    </p:spTree>
    <p:extLst>
      <p:ext uri="{BB962C8B-B14F-4D97-AF65-F5344CB8AC3E}">
        <p14:creationId xmlns:p14="http://schemas.microsoft.com/office/powerpoint/2010/main" val="57603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cea18685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cea18685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cea18685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cea18685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l" b="1">
                <a:solidFill>
                  <a:schemeClr val="dk1"/>
                </a:solidFill>
              </a:rPr>
              <a:t>Red Arrow</a:t>
            </a:r>
            <a:r>
              <a:rPr lang="el">
                <a:solidFill>
                  <a:schemeClr val="dk1"/>
                </a:solidFill>
              </a:rPr>
              <a:t>: ένας εισβολέας που εξαπολύει μια κυβερνοεπίθεση κοινωνικής μηχανικής εναντίον των ανθρώπινων γνωστικών λειτουργιών ενός θύματος (δηλαδή, του οβάλ). Η συμπεριφορά που προκύπτει σχετίζεται με την πειθώ (δηλαδή, μια επίθεση πετυχαίνει όταν ένα θύμα πείθεται να ενεργήσει όπως σκόπευε ο επιτιθέμενος).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 γνωστικός φόρτος εργασίας, μέσω μηχανισμών όπως η τύφλωση απροσεξίας, μπορεί να αυξήσει την ευπάθεια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άγχος μπορεί να μειώσει την ικανότητα κάποιου να ανιχνεύει ενδείξεις εξαπάτησης σε μηνύματα κυβερνοεπιθέσεων κοινωνικής μηχανικής, αλλά οι άμεσες επιπτώσεις του οξέος στρες στην κοινωνική μηχανική στον κυβερνοχώρο δεν έχουν εξεταστεί</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επαγρύπνηση προσοχής, ιδιαίτερα η μείωση της επαγρύπνησης, μπορεί να επηρεάσει σημαντικά την ευαισθησία σε επιθέσεις κοινωνικής μηχανικής, αλλά χρειάζεται περισσότερη έρευνα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Τα αποτελέσματα της βιβλιογραφίας δεν είναι οριστικά για το πώς η προσωπικότητα μπορεί να επηρεάσει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γνώση τομέα συμβάλλει στη μείωση της ευπάθειας σε κυβερνοεπιθέσεις κοινωνικής μηχανικής</a:t>
            </a:r>
            <a:r>
              <a:rPr lang="el">
                <a:solidFill>
                  <a:schemeClr val="dk1"/>
                </a:solidFill>
              </a:rPr>
              <a:t>.</a:t>
            </a:r>
            <a:r>
              <a:rPr lang="el" i="1">
                <a:solidFill>
                  <a:schemeClr val="dk1"/>
                </a:solidFill>
              </a:rPr>
              <a:t>Η ευαισθητοποίηση και οι γενικές τεχνικές γνώσεις δεν μειώνουν απαραίτητα την ευαισθησία κάποιου σε κυβερνοεπιθέσεις κοινωνικής μηχανικής, ίσως επειδή οι λειτουργίες της ανθρώπινης γνώσης δεν έχουν ληφθεί υπόψη</a:t>
            </a:r>
            <a:r>
              <a:rPr lang="el">
                <a:solidFill>
                  <a:schemeClr val="dk1"/>
                </a:solidFill>
              </a:rPr>
              <a:t>. </a:t>
            </a:r>
            <a:r>
              <a:rPr lang="el" b="1" i="1">
                <a:solidFill>
                  <a:schemeClr val="dk1"/>
                </a:solidFill>
              </a:rPr>
              <a:t>Η αυτοαποτελεσματικότητα</a:t>
            </a:r>
            <a:r>
              <a:rPr lang="el" i="1">
                <a:solidFill>
                  <a:schemeClr val="dk1"/>
                </a:solidFill>
              </a:rPr>
              <a:t>, η γνώση και η προηγούμενη αντιμετώπιση κυβερνοεπιθέσεων κοινωνικής μηχανικής μειώνουν συλλογικά την ευαισθησία κάποιου σε κυβερνοεπιθέσεις κοινωνικής μηχανικής. Συγκεκριμένα, οι δαπανηρές εμπειρίες phishing θα μείωναν σημαντικά την ευαισθησία κάποιου σε κυβερνοεπιθέσεις κοινωνικής μηχανικής, ενώ οι μη δαπανηρές εμπειρίες όχι</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 Αλλά ο Στέφαν θα το συζητήσει αυτό</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φύλο δεν έχει μεγάλο αντίκτυπο στην ευαισθησία σε κυβερνοεπιθέσεις κοινωνικής μηχανικής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ηλικιωμένοι με τριτοβάθμια εκπαίδευση, υψηλότερη ευαισθητοποίηση και μεγαλύτερη έκθεση σε κυβερνοεπιθέσεις κοινωνικής μηχανικής είναι λιγότερο επιρρεπείς σε αυτές τις επιθέσεις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κουλτούρα επηρεάζει την ιδιωτικότητα και τις στάσεις εμπιστοσύνης, οι οποίες επηρεάζουν έμμεσα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Μακροπρόθεσμη μνήμη </a:t>
            </a:r>
            <a:r>
              <a:rPr lang="el" i="1">
                <a:solidFill>
                  <a:schemeClr val="dk1"/>
                </a:solidFill>
              </a:rPr>
              <a:t>Η επιτυχία των κυβερνοεπιθέσεων κοινωνικής μηχανικής σχετίζεται αντιστρόφως με τον επιπολασμό τους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μέθοδοι εκπαίδευσης που ζητούν από τους ανθρώπους να σκεφτούν συνειδητά τις κυβερνοεπιθέσεις κοινωνικής μηχανικής είναι απίθανο να είναι πολύ επιτυχείς, εκτός εάν η μάθηση φτάσει στο σημείο όπου είναι μια συνήθεια που, σε μεγάλο βαθμό ασυνείδητα, καθοδηγεί την ασφαλέστερη συμπεριφορά χρήσης του υπολογιστή</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ποιότητα του μηνύματος και η ελκυστικότητα του μηνύματος, που αντικατοπτρίζουν την προσπάθεια του εισβολέα (π.χ. χρησιμοποιώντας συμφραζόμενα και εξατομίκευση), έχουν σημαντικό αντίκτυπο στην επιτυχία του εισβολέα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ικανότητες ενός ατόμου στον εντοπισμό κυβερνοεπιθέσεων κοινωνικής μηχανικής επηρεάζονται από την επίγνωσή του για τις απειλές, το πολιτισμικό του υπόβαθρο και τις ατομικές του διαφορές στην εμπιστοσύνη/καχυποψία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ad3a36edd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ad3a36edd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1000">
                <a:solidFill>
                  <a:srgbClr val="222222"/>
                </a:solidFill>
                <a:highlight>
                  <a:srgbClr val="FFFFFF"/>
                </a:highlight>
              </a:rPr>
              <a:t>Parrish, Jr, J. L., Bailey, J. L., &amp; Courtney, J. F. (2009). Ένα μοντέλο που βασίζεται στην προσωπικότητα για τον προσδιορισμό της ευαισθησίας σε επιθέσεις phishing. </a:t>
            </a:r>
            <a:r>
              <a:rPr lang="el" sz="1000" i="1">
                <a:solidFill>
                  <a:srgbClr val="222222"/>
                </a:solidFill>
                <a:highlight>
                  <a:srgbClr val="FFFFFF"/>
                </a:highlight>
              </a:rPr>
              <a:t>Λιτλ Ροκ: Πανεπιστήμιο του Αρκάνσας</a:t>
            </a:r>
            <a:r>
              <a:rPr lang="el" sz="1000">
                <a:solidFill>
                  <a:srgbClr val="222222"/>
                </a:solidFill>
                <a:highlight>
                  <a:srgbClr val="FFFFFF"/>
                </a:highlight>
              </a:rPr>
              <a:t>, 285-296.</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Προσωπικοί παράγοντες είναι εκείνοι που είτε δεν μπορούν να αλλάξουν είτε είναι εξαιρετικά δύσκολο να αλλάξουν και περιλαμβάνουν το φύλο, τον πολιτισμό και την ηλικία. Οι βιωματικοί παράγοντες είναι αυτοί που διαμορφώνουν την προσωπικότητα ενός ατόμου λόγω ενός παρελθόντος γεγονότος ή εμπειρίας. Το προφίλ προσωπικότητας Big-Five ταξινομεί τις διαφορές προσωπικότητας των ατόμων μεταξύ πέντε γενικών παραγόντων όπως συζητήθηκε προηγουμένως. Το πλαίσιο προτείνει ότι καθένας από αυτούς τους παράγοντες έχει έναν ρόλο να διαδραματίσει όσον αφορά την ευαισθησία ενός ατόμου σε μια επίθεση phishing.</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Τα παιδιά αυξάνουν το Α!</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Μη τεχνολογία εναντίον τεχνολογίας. Εμπειρίες Neg</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2 πτυχές: Ευαισθησία &amp; Χρόνος για κατάργηση</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Dawson &amp; Stewart 2018 - Συντονιστικά εφέ. Πολιτισμός (Ηνωμένο Βασίλειο vs ΗΠΑ), Ηλικία</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κοινωνική επιρροή, συμμόρφωση, υπακοή, αντίδραση, αντίσταση και εξουσία (Lindsey, 2005; Weatherby et al., 1999) β δέσμευση, στοργή, κανονιστική, συνέχιση, δέσμευση και συναισθηματική δέσμευση (Allen and Meyer, 1990) γ εμπιστοσύνη και ευπάθεια (Gendall, 2005) δ απειλή (Pyszczynski et al., 1997)</a:t>
            </a:r>
            <a:endParaRPr sz="1000">
              <a:solidFill>
                <a:srgbClr val="222222"/>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cea1868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cea1868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DeYoung et al, 2007: Αυτές οι 10 πτυχές προτάθηκαν το 2007 από τους ψυχολόγους Colin DeYoung, Lena Quilty και Jordan Peterson στην εργασία τους, "Between Facets and Domains: 10 Aspects of the Big Five". Αυτή η έκδοση του μοντέλου είναι γνωστή ως Big Five Aspects Personality Test</a:t>
            </a:r>
            <a:endParaRPr/>
          </a:p>
          <a:p>
            <a:pPr marL="0" lvl="0" indent="0" algn="l" rtl="0">
              <a:spcBef>
                <a:spcPts val="0"/>
              </a:spcBef>
              <a:spcAft>
                <a:spcPts val="0"/>
              </a:spcAft>
              <a:buNone/>
            </a:pPr>
            <a:r>
              <a:rPr lang="el"/>
              <a:t>Ο νευρωτισμός είναι η τάση να νιώθουμε ότι η πραγματικότητα είναι πρόβλημα και να βιώνουμε εύκολα δυσάρεστα συναισθήματα. Οι άνθρωποι που έχουν υψηλά επίπεδα νευρωτισμού είναι γενικά λυπημένοι και μερικές φορές καυτεροί Η εξωστρέφεια είναι η τάση να αναζητά κανείς τη συντροφιά των άλλων και αντανακλά την ενέργεια και τα θετικά συναισθήματα στην προσωπικότητά του. Οι εξωστρεφείς προσωπικότητες συχνά αναζητούν τον ενθουσιασμό και τείνουν να είναι κυρίαρχες. Το άνοιγμα είναι η επιθυμία να αναζητήσετε νέες εμπειρίες χωρίς άγχος και εκτίμηση διαφορετικών ιδεών και πεποιθήσεων. Τα άτομα που επιδεικνύουν υψηλά επίπεδα διαφάνειας απολαμβάνουν τη φαντασία και εκτιμούν την τέχνη και τη φύση. Η ευχαρίστηση είναι ένα μέτρο της ποιότητας των σχέσεων που έχει ένα άτομο με τους άλλους. Εάν ένα άτομο έχει υψηλό επίπεδο ευχαρίστησης, είναι συμπονετικό και συνεργάσιμο παρά ανταγωνιστικό και καχύποπτο. Πιστεύουν ότι οι άνθρωποι με τους οποίους αλληλεπιδρούν είναι γενικά καλοπροαίρετοι και ειλικρινείς. Τέλος, η ευσυνειδησία επικεντρώνεται στην αυτοπειθαρχία, την υπάκουη δράση και τον σεβασμό των προτύπων και των διαδικασιών. Αυτοί οι άνθρωποι είναι γνωστοί για τη σύνεση και την κοινή λογική τους</a:t>
            </a:r>
            <a:endParaRPr/>
          </a:p>
          <a:p>
            <a:pPr marL="0" lvl="0" indent="0" algn="l" rtl="0">
              <a:spcBef>
                <a:spcPts val="0"/>
              </a:spcBef>
              <a:spcAft>
                <a:spcPts val="0"/>
              </a:spcAft>
              <a:buNone/>
            </a:pPr>
            <a:endParaRPr/>
          </a:p>
          <a:p>
            <a:pPr marL="0" lvl="0" indent="0" algn="l" rtl="0">
              <a:spcBef>
                <a:spcPts val="0"/>
              </a:spcBef>
              <a:spcAft>
                <a:spcPts val="0"/>
              </a:spcAft>
              <a:buNone/>
            </a:pPr>
            <a:r>
              <a:rPr lang="el"/>
              <a:t>Πρόσφατες μελέτες, ωστόσο, έχουν δείξει ότι η προσωπικότητά μας αλλάζει πέρα από αυτήν την ηλικία. Μια άλλη μελέτη από τους Srivastava, Gosling και Potter (2003) διαπίστωσε ότι η ευσυνειδησία και η ευχαρίστηση άλλαξαν κατά την πρώιμη και μέση ενήλικη ζωή. Διαπίστωσαν επίσης ότι ο νευρωτισμός μειώθηκε στις γυναίκες με την πάροδο του χρόνου, ενώ παρέμεινε σχετικά σταθερός στους άνδρες. Αναφέρουν ότι τα ευρήματά τους θα μπορούσαν να αποδοθούν σε μια ποικιλία αναπτυξιακών επιρροών, όπως η εμπειρία σε διαφορετικούς τομείς που συσχετίζονται με την επίτευξη ορισμένων ηλικιών.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d3a36edd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d3a36ed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1000">
                <a:solidFill>
                  <a:srgbClr val="222222"/>
                </a:solidFill>
                <a:highlight>
                  <a:srgbClr val="FFFFFF"/>
                </a:highlight>
              </a:rPr>
              <a:t>Uebelacker, Sven και Susanne Quiel. «Το πλαίσιο προσωπικότητας κοινωνικής μηχανικής». </a:t>
            </a:r>
            <a:r>
              <a:rPr lang="el" sz="1000" i="1">
                <a:solidFill>
                  <a:srgbClr val="222222"/>
                </a:solidFill>
                <a:highlight>
                  <a:srgbClr val="FFFFFF"/>
                </a:highlight>
              </a:rPr>
              <a:t>2014 Εργαστήριο για τις κοινωνικοτεχνικές πτυχές της ασφάλειας και της εμπιστοσύνης</a:t>
            </a:r>
            <a:r>
              <a:rPr lang="el" sz="1000">
                <a:solidFill>
                  <a:srgbClr val="222222"/>
                </a:solidFill>
                <a:highlight>
                  <a:srgbClr val="FFFFFF"/>
                </a:highlight>
              </a:rPr>
              <a:t>. ΙΕΕΕ, 2014.</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d3a36edd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d3a36edd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Τα περισσότερα σχετίζονται με το ηλεκτρονικό ψάρεμα (phishing)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d3a36edd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d3a36edd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Τα άτομα με υψηλές αξίες ανοίγματος ανησυχούν λιγότερο για τα προβλήματα προστασίας της ιδιωτικής ζωής που σχετίζονται με τις υπηρεσίες που βασίζονται στη θέση [36]. Η τάση αυτών των ανθρώπων να αναζητούν νέες εμπειρίες επηρεάζει την αξιολόγηση κινδύνου [36]. Αυτό μπορεί να μεταφερθεί στη SE ότι τα ανοιχτά άτομα υποτιμούν τον κίνδυνο να γίνουν στόχος και στη συνέχεια δεν αναπτύσσουν επαρκείς στρατηγικές αντιμετώπισης. Αμφιλεγόμενα, τα πιο ανοιχτά άτομα είναι λιγότερο πιθανό να παραβιάσουν τις πολιτικές ασφάλειας στον κυβερνοχώρο. Ωστόσο, αυτό το αποτέλεσμα έρχεται σε αντίθεση όταν η προσωπικότητα δεν αξιολογείται</a:t>
            </a:r>
            <a:endParaRPr/>
          </a:p>
          <a:p>
            <a:pPr marL="0" lvl="0" indent="0" algn="l" rtl="0">
              <a:spcBef>
                <a:spcPts val="0"/>
              </a:spcBef>
              <a:spcAft>
                <a:spcPts val="0"/>
              </a:spcAft>
              <a:buNone/>
            </a:pPr>
            <a:r>
              <a:rPr lang="el"/>
              <a:t>ως άμεση επιρροή αλλά ως μετριαστικός παράγοντας. Σε αυτή την περίπτωση, τα ανοιχτά άτομα έχουν βρεθεί ότι είναι πιο πιθανό να παραβιάσουν</a:t>
            </a:r>
            <a:endParaRPr/>
          </a:p>
          <a:p>
            <a:pPr marL="0" lvl="0" indent="0" algn="l" rtl="0">
              <a:spcBef>
                <a:spcPts val="0"/>
              </a:spcBef>
              <a:spcAft>
                <a:spcPts val="0"/>
              </a:spcAft>
              <a:buNone/>
            </a:pPr>
            <a:r>
              <a:rPr lang="el"/>
              <a:t>Πολιτικές κυβερνοασφάλειας</a:t>
            </a:r>
            <a:endParaRPr/>
          </a:p>
          <a:p>
            <a:pPr marL="0" lvl="0" indent="0" algn="l" rtl="0">
              <a:spcBef>
                <a:spcPts val="0"/>
              </a:spcBef>
              <a:spcAft>
                <a:spcPts val="0"/>
              </a:spcAft>
              <a:buNone/>
            </a:pPr>
            <a:r>
              <a:rPr lang="el"/>
              <a:t>Η διαφάνεια έχει επίσης επιπτώσεις στην τεχνολογική εμπειρία, καθώς έχει συσχετιστεί με το βέλτιστο επίπεδο διέγερσης (OSD) των ατόμων. Τα άτομα με υψηλότερα επίπεδα OSD είναι πιο διερευνητικά και έτσι αφιερώνουν περισσότερο χρόνο σε διερευνητικές συμπεριφορές με την τεχνολογία για να φτάσουν στο επίπεδο της βέλτιστης διέγερσης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d3a36edd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d3a36edd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Εξωστρέφεια. Τα εξωστρεφή άτομα γίνονται υψηλότερος κίνδυνος για την ασφάλεια [10]. Τα εξωστρεφή άτομα είναι επίσης πιο πιθανό να παραβιάσουν τις πολιτικές ασφάλειας στον κυβερνοχώρο, αποδεχόμενοι έτσι να μην υπακούσουν σε πολιτικές προκειμένου να συμμορφωθούν με (κακόβουλα) αιτήματα [32]. Ο Workman [7] διερεύνησε την επίδραση διαφορετικών τύπων δέσμευσης στην ευαισθησία SE. Διαπιστώνει ότι τα άτομα με υψηλή συναισθηματική δέσμευση καθώς και υψηλή κανονιστική δέσμευση είναι πιο πιθανό να </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a:p>
        </p:txBody>
      </p:sp>
    </p:spTree>
    <p:extLst>
      <p:ext uri="{BB962C8B-B14F-4D97-AF65-F5344CB8AC3E}">
        <p14:creationId xmlns:p14="http://schemas.microsoft.com/office/powerpoint/2010/main" val="1502810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d3a36edd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d3a36edd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ea18685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cea18685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Γ. Η SE που εκμεταλλεύεται τους κανόνες καθιστά την C πιο ευάλωτη - π.χ. Δέσμευση και συνέπεια, αμοιβαιότητα και εξουσία. Εμβολιασμένο κατά της κοινωνικής προστασίας, της συμπάθειας, της σπανιότητας</a:t>
            </a:r>
            <a:endParaRPr/>
          </a:p>
          <a:p>
            <a:pPr marL="0" lvl="0" indent="0" algn="l" rtl="0">
              <a:spcBef>
                <a:spcPts val="0"/>
              </a:spcBef>
              <a:spcAft>
                <a:spcPts val="0"/>
              </a:spcAft>
              <a:buNone/>
            </a:pPr>
            <a:endParaRPr/>
          </a:p>
          <a:p>
            <a:pPr marL="0" lvl="0" indent="0" algn="l" rtl="0">
              <a:spcBef>
                <a:spcPts val="0"/>
              </a:spcBef>
              <a:spcAft>
                <a:spcPts val="0"/>
              </a:spcAft>
              <a:buNone/>
            </a:pPr>
            <a:r>
              <a:rPr lang="el"/>
              <a:t>Α: πληροφορίες εάν ένας κοινωνικός μηχανικός δημιούργησε μια σχέση εμπιστοσύνης. Όσον αφορά τις αρχές της επιρροής, αναμένουμε αυξημένη ευπάθεια απέναντι στην εξουσία, την αμοιβαιότητα, τη συμπάθεια και την κοινωνική απόδειξη.</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cea18685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cea18685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afaa372b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afaa372b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1000">
                <a:solidFill>
                  <a:srgbClr val="222222"/>
                </a:solidFill>
                <a:highlight>
                  <a:srgbClr val="FFFFFF"/>
                </a:highlight>
              </a:rPr>
              <a:t>Parrish, Jr, J. L., Bailey, J. L., &amp; Courtney, J. F. (2009). Ένα μοντέλο που βασίζεται στην προσωπικότητα για τον προσδιορισμό της ευαισθησίας σε επιθέσεις phishing. </a:t>
            </a:r>
            <a:r>
              <a:rPr lang="el" sz="1000" i="1">
                <a:solidFill>
                  <a:srgbClr val="222222"/>
                </a:solidFill>
                <a:highlight>
                  <a:srgbClr val="FFFFFF"/>
                </a:highlight>
              </a:rPr>
              <a:t>Λιτλ Ροκ: Πανεπιστήμιο του Αρκάνσας</a:t>
            </a:r>
            <a:r>
              <a:rPr lang="el" sz="1000">
                <a:solidFill>
                  <a:srgbClr val="222222"/>
                </a:solidFill>
                <a:highlight>
                  <a:srgbClr val="FFFFFF"/>
                </a:highlight>
              </a:rPr>
              <a:t>, 285-296.</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Προσωπικοί παράγοντες είναι εκείνοι που είτε δεν μπορούν να αλλάξουν είτε είναι εξαιρετικά δύσκολο να αλλάξουν και περιλαμβάνουν το φύλο, τον πολιτισμό και την ηλικία. Οι βιωματικοί παράγοντες είναι αυτοί που διαμορφώνουν την προσωπικότητα ενός ατόμου λόγω ενός παρελθόντος γεγονότος ή εμπειρίας. Το προφίλ προσωπικότητας Big-Five ταξινομεί τις διαφορές προσωπικότητας των ατόμων μεταξύ πέντε γενικών παραγόντων όπως συζητήθηκε προηγουμένως. Το πλαίσιο προτείνει ότι καθένας από αυτούς τους παράγοντες έχει έναν ρόλο να διαδραματίσει όσον αφορά την ευαισθησία ενός ατόμου σε μια επίθεση phishing.</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Τα παιδιά αυξάνουν το Α!</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Μη τεχνολογία εναντίον τεχνολογίας. Εμπειρίες Neg</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2 πτυχές: Ευαισθησία &amp; Χρόνος για κατάργηση</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Dawson &amp; Stewart 2018 - Συντονιστικά εφέ. Πολιτισμός (Ηνωμένο Βασίλειο vs ΗΠΑ), Ηλικία</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κοινωνική επιρροή, συμμόρφωση, υπακοή, αντίδραση, αντίσταση και εξουσία (Lindsey, 2005; Weatherby et al., 1999) β δέσμευση, στοργή, κανονιστική, συνέχιση, δέσμευση και συναισθηματική δέσμευση (Allen and Meyer, 1990) γ εμπιστοσύνη και ευπάθεια (Gendall, 2005) δ απειλή (Pyszczynski et al., 1997)</a:t>
            </a:r>
          </a:p>
          <a:p>
            <a:pPr marL="0" lvl="0" indent="0" algn="l" rtl="0">
              <a:spcBef>
                <a:spcPts val="0"/>
              </a:spcBef>
              <a:spcAft>
                <a:spcPts val="0"/>
              </a:spcAft>
              <a:buNone/>
            </a:pPr>
            <a:endParaRPr lang="en-GB" sz="1000">
              <a:solidFill>
                <a:srgbClr val="222222"/>
              </a:solidFill>
              <a:highlight>
                <a:srgbClr val="FFFFFF"/>
              </a:highlight>
            </a:endParaRPr>
          </a:p>
          <a:p>
            <a:pPr marL="0" indent="0">
              <a:buNone/>
            </a:pPr>
            <a:r>
              <a:rPr lang="el" sz="1000"/>
              <a:t>Επίθεση:</a:t>
            </a:r>
          </a:p>
          <a:p>
            <a:pPr marL="0" indent="0">
              <a:spcBef>
                <a:spcPts val="1600"/>
              </a:spcBef>
              <a:buNone/>
            </a:pPr>
            <a:r>
              <a:rPr lang="el" sz="1000"/>
              <a:t>Γ: κανόνες</a:t>
            </a:r>
          </a:p>
          <a:p>
            <a:pPr marL="0" indent="0">
              <a:spcBef>
                <a:spcPts val="1600"/>
              </a:spcBef>
              <a:buNone/>
            </a:pPr>
            <a:r>
              <a:rPr lang="el" sz="1000"/>
              <a:t>E: Ενθουσιασμός</a:t>
            </a:r>
          </a:p>
          <a:p>
            <a:pPr marL="0" indent="0">
              <a:spcBef>
                <a:spcPts val="1600"/>
              </a:spcBef>
              <a:buNone/>
            </a:pPr>
            <a:r>
              <a:rPr lang="el" sz="1000"/>
              <a:t>Α: Πολλοί τρόποι...</a:t>
            </a:r>
          </a:p>
          <a:p>
            <a:pPr marL="0" indent="0">
              <a:spcBef>
                <a:spcPts val="1600"/>
              </a:spcBef>
              <a:buNone/>
            </a:pPr>
            <a:r>
              <a:rPr lang="el" sz="1000"/>
              <a:t>O: Σπανιότητα - περιορισμός της ελευθερίας</a:t>
            </a:r>
          </a:p>
          <a:p>
            <a:pPr marL="0" indent="0">
              <a:spcBef>
                <a:spcPts val="1600"/>
              </a:spcBef>
              <a:buNone/>
            </a:pPr>
            <a:r>
              <a:rPr lang="el" sz="1000"/>
              <a:t>N: Προστατευτικοί παράγοντες</a:t>
            </a:r>
          </a:p>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7afaa372b1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7afaa372b1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l" b="1">
                <a:solidFill>
                  <a:schemeClr val="dk1"/>
                </a:solidFill>
              </a:rPr>
              <a:t>Red Arrow</a:t>
            </a:r>
            <a:r>
              <a:rPr lang="el">
                <a:solidFill>
                  <a:schemeClr val="dk1"/>
                </a:solidFill>
              </a:rPr>
              <a:t>: ένας εισβολέας που εξαπολύει μια κυβερνοεπίθεση κοινωνικής μηχανικής εναντίον των ανθρώπινων γνωστικών λειτουργιών ενός θύματος (δηλαδή, του οβάλ). Η συμπεριφορά που προκύπτει σχετίζεται με την πειθώ (δηλαδή, μια επίθεση πετυχαίνει όταν ένα θύμα πείθεται να ενεργήσει όπως σκόπευε ο επιτιθέμενος).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 γνωστικός φόρτος εργασίας, μέσω μηχανισμών όπως η τύφλωση απροσεξίας, μπορεί να αυξήσει την ευπάθεια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άγχος μπορεί να μειώσει την ικανότητα κάποιου να ανιχνεύει ενδείξεις εξαπάτησης σε μηνύματα κυβερνοεπιθέσεων κοινωνικής μηχανικής, αλλά οι άμεσες επιπτώσεις του οξέος στρες στην κοινωνική μηχανική στον κυβερνοχώρο δεν έχουν εξεταστεί</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επαγρύπνηση προσοχής, ιδιαίτερα η μείωση της επαγρύπνησης, μπορεί να επηρεάσει σημαντικά την ευαισθησία σε επιθέσεις κοινωνικής μηχανικής, αλλά χρειάζεται περισσότερη έρευνα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Τα αποτελέσματα της βιβλιογραφίας δεν είναι οριστικά για το πώς η προσωπικότητα μπορεί να επηρεάσει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γνώση τομέα συμβάλλει στη μείωση της ευπάθειας σε κυβερνοεπιθέσεις κοινωνικής μηχανικής</a:t>
            </a:r>
            <a:r>
              <a:rPr lang="el">
                <a:solidFill>
                  <a:schemeClr val="dk1"/>
                </a:solidFill>
              </a:rPr>
              <a:t>.</a:t>
            </a:r>
            <a:r>
              <a:rPr lang="el" i="1">
                <a:solidFill>
                  <a:schemeClr val="dk1"/>
                </a:solidFill>
              </a:rPr>
              <a:t>Η ευαισθητοποίηση και οι γενικές τεχνικές γνώσεις δεν μειώνουν απαραίτητα την ευαισθησία κάποιου σε κυβερνοεπιθέσεις κοινωνικής μηχανικής, ίσως επειδή οι λειτουργίες της ανθρώπινης γνώσης δεν έχουν ληφθεί υπόψη</a:t>
            </a:r>
            <a:r>
              <a:rPr lang="el">
                <a:solidFill>
                  <a:schemeClr val="dk1"/>
                </a:solidFill>
              </a:rPr>
              <a:t>. </a:t>
            </a:r>
            <a:r>
              <a:rPr lang="el" b="1" i="1">
                <a:solidFill>
                  <a:schemeClr val="dk1"/>
                </a:solidFill>
              </a:rPr>
              <a:t>Η αυτοαποτελεσματικότητα</a:t>
            </a:r>
            <a:r>
              <a:rPr lang="el" i="1">
                <a:solidFill>
                  <a:schemeClr val="dk1"/>
                </a:solidFill>
              </a:rPr>
              <a:t>, η γνώση και η προηγούμενη αντιμετώπιση κυβερνοεπιθέσεων κοινωνικής μηχανικής μειώνουν συλλογικά την ευαισθησία κάποιου σε κυβερνοεπιθέσεις κοινωνικής μηχανικής. Συγκεκριμένα, οι δαπανηρές εμπειρίες phishing θα μείωναν σημαντικά την ευαισθησία κάποιου σε κυβερνοεπιθέσεις κοινωνικής μηχανικής, ενώ οι μη δαπανηρές εμπειρίες όχι</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 Αλλά ο Στέφαν θα το συζητήσει αυτό</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φύλο δεν έχει μεγάλο αντίκτυπο στην ευαισθησία σε κυβερνοεπιθέσεις κοινωνικής μηχανικής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ηλικιωμένοι με τριτοβάθμια εκπαίδευση, υψηλότερη ευαισθητοποίηση και μεγαλύτερη έκθεση σε κυβερνοεπιθέσεις κοινωνικής μηχανικής είναι λιγότερο επιρρεπείς σε αυτές τις επιθέσεις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κουλτούρα επηρεάζει την ιδιωτικότητα και τις στάσεις εμπιστοσύνης, οι οποίες επηρεάζουν έμμεσα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Μακροπρόθεσμη μνήμη </a:t>
            </a:r>
            <a:r>
              <a:rPr lang="el" i="1">
                <a:solidFill>
                  <a:schemeClr val="dk1"/>
                </a:solidFill>
              </a:rPr>
              <a:t>Η επιτυχία των κυβερνοεπιθέσεων κοινωνικής μηχανικής σχετίζεται αντιστρόφως με τον επιπολασμό τους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μέθοδοι εκπαίδευσης που ζητούν από τους ανθρώπους να σκεφτούν συνειδητά τις κυβερνοεπιθέσεις κοινωνικής μηχανικής είναι απίθανο να είναι πολύ επιτυχείς, εκτός εάν η μάθηση φτάσει στο σημείο όπου είναι μια συνήθεια που, σε μεγάλο βαθμό ασυνείδητα, καθοδηγεί την ασφαλέστερη συμπεριφορά χρήσης του υπολογιστή</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ποιότητα του μηνύματος και η ελκυστικότητα του μηνύματος, που αντικατοπτρίζουν την προσπάθεια του εισβολέα (π.χ. χρησιμοποιώντας συμφραζόμενα και εξατομίκευση), έχουν σημαντικό αντίκτυπο στην επιτυχία του εισβολέα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ικανότητες ενός ατόμου στον εντοπισμό κυβερνοεπιθέσεων κοινωνικής μηχανικής επηρεάζονται από την επίγνωσή του για τις απειλές, το πολιτισμικό του υπόβαθρο και τις ατομικές του διαφορές στην εμπιστοσύνη/καχυποψία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46847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21d5f708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621d5f708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623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8a6ff2c3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8a6ff2c3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Richardson, J. D., Lounsbury, J. W., Bhaskar, Τ., Gibson, L. W., &amp; Drost, A. W. (2009). Χαρακτηριστικά Προσωπικότητας και Επαγγελματική Ικανοποίηση των Επαγγελματιών Υγείας. Ο Διευθυντής Υγείας, 28(3), 218–226. doi:10.1097/hcm.0b013e3181b3e9c7</a:t>
            </a:r>
            <a:endParaRPr/>
          </a:p>
        </p:txBody>
      </p:sp>
    </p:spTree>
    <p:extLst>
      <p:ext uri="{BB962C8B-B14F-4D97-AF65-F5344CB8AC3E}">
        <p14:creationId xmlns:p14="http://schemas.microsoft.com/office/powerpoint/2010/main" val="3554724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faa372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faa372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1000">
                <a:solidFill>
                  <a:schemeClr val="dk1"/>
                </a:solidFill>
              </a:rPr>
              <a:t>Gordon, W. J., Wright, Α., Glynn, R. J., Kadakia, J., Mazzone, C., Leinbach, Ε., &amp; Landman, Α. (2019). Αξιολόγηση ενός υποχρεωτικού εκπαιδευτικού προγράμματος phishing για υπαλλήλους υψηλού κινδύνου σε σύστημα υγειονομικής περίθαλψης των ΗΠΑ. </a:t>
            </a:r>
            <a:r>
              <a:rPr lang="el" sz="1000" i="1">
                <a:solidFill>
                  <a:schemeClr val="dk1"/>
                </a:solidFill>
              </a:rPr>
              <a:t>Εφημερίδα της Αμερικανικής Ένωσης Ιατρικής Πληροφορικής</a:t>
            </a:r>
            <a:r>
              <a:rPr lang="el" sz="1000">
                <a:solidFill>
                  <a:schemeClr val="dk1"/>
                </a:solidFill>
              </a:rPr>
              <a:t>, </a:t>
            </a:r>
            <a:r>
              <a:rPr lang="el" sz="1000" i="1">
                <a:solidFill>
                  <a:schemeClr val="dk1"/>
                </a:solidFill>
              </a:rPr>
              <a:t>26</a:t>
            </a:r>
            <a:r>
              <a:rPr lang="el" sz="1000">
                <a:solidFill>
                  <a:schemeClr val="dk1"/>
                </a:solidFill>
              </a:rPr>
              <a:t>(6), 547-552.</a:t>
            </a:r>
          </a:p>
          <a:p>
            <a:pPr marL="0" lvl="0" indent="0" algn="l" rtl="0">
              <a:spcBef>
                <a:spcPts val="0"/>
              </a:spcBef>
              <a:spcAft>
                <a:spcPts val="0"/>
              </a:spcAft>
              <a:buNone/>
            </a:pPr>
            <a:r>
              <a:rPr lang="el" sz="1000"/>
              <a:t>Τα ποσοστά κλικ είναι ανησυχητικά υψηλά, αλλά γενικά βελτιώνονται με επαναλαμβανόμενες προσομοιωμένες καμπάνιες phishing. </a:t>
            </a:r>
          </a:p>
          <a:p>
            <a:pPr marL="0" lvl="0" indent="0" algn="l" rtl="0">
              <a:spcBef>
                <a:spcPts val="0"/>
              </a:spcBef>
              <a:spcAft>
                <a:spcPts val="0"/>
              </a:spcAft>
              <a:buNone/>
            </a:pPr>
            <a:r>
              <a:rPr lang="el" sz="1000"/>
              <a:t>Το ίδιο το υποχρεωτικό πρόγραμμα εκπαίδευσης για υπαλλήλους που έκαναν κλικ σε 5 ή περισσότερες προσομοιωμένες καμπάνιες phishing δεν είχε ουσιαστικό αντίκτυπο στα ποσοστά κλικ - οι «παραβάτες» παρέμειναν πιο πιθανό να κάνουν κλικ σε μηνύματα ηλεκτρονικού ψαρέματος από ό,τι οι μη παραβάτες, με ποσοστά κλικ μεταξύ 10% και 25% μετά την εκπαίδευση. </a:t>
            </a:r>
          </a:p>
          <a:p>
            <a:pPr marL="0" lvl="0" indent="0" algn="l" rtl="0">
              <a:spcBef>
                <a:spcPts val="0"/>
              </a:spcBef>
              <a:spcAft>
                <a:spcPts val="0"/>
              </a:spcAft>
              <a:buNone/>
            </a:pPr>
            <a:r>
              <a:rPr lang="el" sz="1000"/>
              <a:t>Η εκπαίδευση σε πραγματικό χρόνο (που παρέχεται αφού ένας υπάλληλος έκανε κλικ σε οποιαδήποτε προσομοίωση phishing) μπορεί να ήταν πιο αποτελεσματική στη μείωση του χάσματος μεταξύ των παραβατών και των</a:t>
            </a:r>
          </a:p>
          <a:p>
            <a:pPr marL="0" lvl="0" indent="0" algn="l" rtl="0">
              <a:spcBef>
                <a:spcPts val="0"/>
              </a:spcBef>
              <a:spcAft>
                <a:spcPts val="0"/>
              </a:spcAft>
              <a:buNone/>
            </a:pPr>
            <a:r>
              <a:rPr lang="el" sz="1000"/>
              <a:t>Επειδή χρειάζεται μόνο 1 επιτυχημένη επίθεση phishing για να προκληθεί σημαντική ζημιά σε έναν οργανισμό υγειονομικής περίθαλψης, αυτά τα ποσοστά κλικ (με ή χωρίς εκπαίδευση) είναι ιδιαίτερα ανησυχητικά.</a:t>
            </a:r>
            <a:endParaRPr sz="1000">
              <a:solidFill>
                <a:schemeClr val="dk1"/>
              </a:solidFill>
            </a:endParaRPr>
          </a:p>
          <a:p>
            <a:pPr marL="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b4125b51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ab4125b51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solidFill>
                  <a:schemeClr val="dk1"/>
                </a:solidFill>
              </a:rPr>
              <a:t>Συνέπεια &amp; Δέσμευση: Foot-in-the-door: διαχωρισμός φορμών μιας σελίδας σε φόρμες πολλαπλών βημάτων. Τα πολλαπλά βήματα δημιουργούν μια αίσθηση διαδικασίας που προσελκύει τους επισκέπτες μέχρι την ολοκλήρωση</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l">
                <a:solidFill>
                  <a:schemeClr val="dk1"/>
                </a:solidFill>
              </a:rPr>
              <a:t>μια αρχική ερώτηση (ή τρεις ή πέντε) που ζητά μη αναγνωρίσιμες πληροφορίες. Με την ολοκλήρωση της διαδικασίας, οι επισκέπτες υποβάλλουν στοιχεία επικοινωνίας για να λάβουν αποτελέσματα</a:t>
            </a:r>
            <a:endParaRPr>
              <a:solidFill>
                <a:schemeClr val="dk1"/>
              </a:solidFill>
            </a:endParaRPr>
          </a:p>
          <a:p>
            <a:pPr marL="0" lvl="0" indent="0" algn="l" rtl="0">
              <a:spcBef>
                <a:spcPts val="0"/>
              </a:spcBef>
              <a:spcAft>
                <a:spcPts val="0"/>
              </a:spcAft>
              <a:buNone/>
            </a:pPr>
            <a:r>
              <a:rPr lang="el">
                <a:solidFill>
                  <a:schemeClr val="dk1"/>
                </a:solidFill>
              </a:rPr>
              <a:t>Τα αρχικά αιτήματα είναι ουσιαστικές αποκαλύψεις για να λάβουν οι χρήστες την απάντηση που θέλουν και μέχρι το τέλος της διαδικασίας, οι χρήστες δεν είναι σίγουροι ότι θα χρειαστεί καν να εισαγάγουν στοιχεία προσωπικής ταυτοποίησης. Μόνο τότε —αφού έχουν κάνει όλα εκτός από το τελευταίο βήμα— τους ζητούνται στοιχεία επικοινωνίας.</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KlientBoost: από 62%- 381% </a:t>
            </a:r>
            <a:endParaRPr>
              <a:solidFill>
                <a:schemeClr val="dk1"/>
              </a:solidFill>
            </a:endParaRPr>
          </a:p>
        </p:txBody>
      </p:sp>
    </p:spTree>
    <p:extLst>
      <p:ext uri="{BB962C8B-B14F-4D97-AF65-F5344CB8AC3E}">
        <p14:creationId xmlns:p14="http://schemas.microsoft.com/office/powerpoint/2010/main" val="342114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Ξεκινάμε με την προσωπικότητα.</a:t>
            </a:r>
          </a:p>
          <a:p>
            <a:r>
              <a:rPr lang="el" err="1"/>
              <a:t>Στη συνέχεια συνεχίζουμε με τεχνικές καταδίωξης.</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2A56D-F3E8-4E32-8853-1CF17E3E2B4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657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b4125b51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b4125b51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Το Candy Crush είναι αναγκαστική συνέχεια</a:t>
            </a:r>
            <a:endParaRPr/>
          </a:p>
        </p:txBody>
      </p:sp>
    </p:spTree>
    <p:extLst>
      <p:ext uri="{BB962C8B-B14F-4D97-AF65-F5344CB8AC3E}">
        <p14:creationId xmlns:p14="http://schemas.microsoft.com/office/powerpoint/2010/main" val="3434519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l"/>
              <a:t>Η πιο συνηθισμένη πλαισίωση εφιστά την προσοχή είτε στο θετικό κέρδος είτε στην αρνητική ζημία που σχετίζεται με μια επιλογή. Είμαστε επιρρεπείς σε αυτό το είδος πλαισίωσης επειδή σύμφωνα με τη «θεωρία προοπτικής», τείνουμε να αποφεύγουμε ορισμένες απώλειες. Μια απώλεια γίνεται αντιληπτή ως πιο σημαντική, και επομένως πιο άξια αποφυγής, από ένα ισοδύναμο κέρδος. Ο τρόπος με τον οποίο πλαισιώνεται κάτι μπορεί να επηρεάσει τη βεβαιότητά μας ότι θα φέρει είτε κέρδος είτε απώλεια. Αυτός είναι ο λόγος για τον οποίο το βρίσκουμε ελκυστικό όταν επισημαίνονται τα θετικά χαρακτηριστικά μιας επιλογής αντί για τα αρνητικά.</a:t>
            </a:r>
          </a:p>
          <a:p>
            <a:pPr marL="158750" indent="0">
              <a:buNone/>
            </a:pPr>
            <a:endParaRPr lang="en-US"/>
          </a:p>
          <a:p>
            <a:pPr marL="158750" indent="0">
              <a:buNone/>
            </a:pPr>
            <a:r>
              <a:rPr lang="el"/>
              <a:t>Οι «ευρετικές» ή οι νοητικές συντομεύσεις μπορεί επίσης να παίξουν ρόλο. Λόγω της ευρετικής διαθεσιμότητας, προτιμούμε πληροφορίες που είναι εύκολα κατανοητές και ανακαλούνται. Οι επιλογές και οι πληροφορίες που πλαισιώνονται με αυτόν τον τρόπο ευνοούνται έναντι εκείνων που δεν είναι. Η ευρετική επίδραση μπορεί να μας κάνει να ευνοούμε πληροφορίες και επιλογές που πλαισιώνονται για να προκαλέσουν μια άμεση συναισθηματική απόκριση. Έρευνες έχουν δείξει ότι η πλαισίωση βασίζεται σε συναισθηματικές εκκλήσεις και μπορεί να σχεδιαστεί ώστε να έχει συγκεκριμένες συναισθηματικές αντιδράσεις.</a:t>
            </a:r>
            <a:endParaRPr lang="nb-NO"/>
          </a:p>
        </p:txBody>
      </p:sp>
    </p:spTree>
    <p:extLst>
      <p:ext uri="{BB962C8B-B14F-4D97-AF65-F5344CB8AC3E}">
        <p14:creationId xmlns:p14="http://schemas.microsoft.com/office/powerpoint/2010/main" val="2583221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b4125b5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b4125b5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l" sz="1200">
                <a:solidFill>
                  <a:schemeClr val="dk1"/>
                </a:solidFill>
                <a:latin typeface="Calibri"/>
                <a:ea typeface="Calibri"/>
                <a:cs typeface="Calibri"/>
                <a:sym typeface="Calibri"/>
              </a:rPr>
              <a:t>Bakshy, Ε., Messing, S., &amp; Adamic, L. A. (2015). Έκθεση σε ιδεολογικά διαφορετικές ειδήσεις και απόψεις στο Facebook. </a:t>
            </a:r>
            <a:r>
              <a:rPr lang="el" sz="1200" i="1">
                <a:solidFill>
                  <a:schemeClr val="dk1"/>
                </a:solidFill>
                <a:latin typeface="Calibri"/>
                <a:ea typeface="Calibri"/>
                <a:cs typeface="Calibri"/>
                <a:sym typeface="Calibri"/>
              </a:rPr>
              <a:t>Επιστήμη</a:t>
            </a:r>
            <a:r>
              <a:rPr lang="el" sz="1200">
                <a:solidFill>
                  <a:schemeClr val="dk1"/>
                </a:solidFill>
                <a:latin typeface="Calibri"/>
                <a:ea typeface="Calibri"/>
                <a:cs typeface="Calibri"/>
                <a:sym typeface="Calibri"/>
              </a:rPr>
              <a:t>, </a:t>
            </a:r>
            <a:r>
              <a:rPr lang="el" sz="1200" i="1">
                <a:solidFill>
                  <a:schemeClr val="dk1"/>
                </a:solidFill>
                <a:latin typeface="Calibri"/>
                <a:ea typeface="Calibri"/>
                <a:cs typeface="Calibri"/>
                <a:sym typeface="Calibri"/>
              </a:rPr>
              <a:t>348</a:t>
            </a:r>
            <a:r>
              <a:rPr lang="el" sz="1200">
                <a:solidFill>
                  <a:schemeClr val="dk1"/>
                </a:solidFill>
                <a:latin typeface="Calibri"/>
                <a:ea typeface="Calibri"/>
                <a:cs typeface="Calibri"/>
                <a:sym typeface="Calibri"/>
              </a:rPr>
              <a:t>(6239), 1130-1132.</a:t>
            </a:r>
          </a:p>
          <a:p>
            <a:pPr marL="0" lvl="0" indent="0" algn="l" rtl="0">
              <a:lnSpc>
                <a:spcPct val="115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l" sz="1200">
                <a:solidFill>
                  <a:schemeClr val="dk1"/>
                </a:solidFill>
                <a:latin typeface="Calibri"/>
                <a:ea typeface="Calibri"/>
                <a:cs typeface="Calibri"/>
                <a:sym typeface="Calibri"/>
              </a:rPr>
              <a:t>Οι αλγόριθμοι του Facebook και οι επιλογές των καταναλωτών μετρήθηκαν για να διαπιστωθεί τι αποφάσισε το περιεχόμενο που εμφανίζεται στις ροές. Οι άνθρωποι έκαναν πιο ιδεολογικά συνεπείς επιλογές. Το</a:t>
            </a:r>
            <a:r>
              <a:rPr lang="el" sz="1200"/>
              <a:t>οριζόντιο περιεχόμενο σε σχέση με το ιδεολογικά συνεπές περιεχόμενο είναι 5% για τους συντηρητικούς και 8% για τους φιλελεύθερους. Κλικ: συγκρίνοντας την πιθανότητα ένα άτομο να κάνει κλικ σε ένα οριζόντιο περιεχόμενο σε σχέση με ένα συνεπές περιεχόμενο είναι 17% για τους συντηρητικούς και 6% για τους φιλελεύθερους, ένα μοτίβο που είναι συνεπές με προηγούμενες έρευνες, αλλά είναι κάπως αντιφατικό</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33683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b2df2481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b2df2481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40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197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l" b="1">
                <a:solidFill>
                  <a:schemeClr val="dk1"/>
                </a:solidFill>
              </a:rPr>
              <a:t>Red Arrow</a:t>
            </a:r>
            <a:r>
              <a:rPr lang="el">
                <a:solidFill>
                  <a:schemeClr val="dk1"/>
                </a:solidFill>
              </a:rPr>
              <a:t>: ένας εισβολέας που εξαπολύει μια κυβερνοεπίθεση κοινωνικής μηχανικής εναντίον των ανθρώπινων γνωστικών λειτουργιών ενός θύματος (δηλαδή, του οβάλ). Η συμπεριφορά που προκύπτει σχετίζεται με την πειθώ (δηλαδή, μια επίθεση πετυχαίνει όταν ένα θύμα πείθεται να ενεργήσει όπως σκόπευε ο επιτιθέμενος).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 γνωστικός φόρτος εργασίας, μέσω μηχανισμών όπως η τύφλωση απροσεξίας, μπορεί να αυξήσει την ευπάθεια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άγχος μπορεί να μειώσει την ικανότητα κάποιου να ανιχνεύει ενδείξεις εξαπάτησης σε μηνύματα κυβερνοεπιθέσεων κοινωνικής μηχανικής, αλλά οι άμεσες επιπτώσεις του οξέος στρες στην κοινωνική μηχανική στον κυβερνοχώρο δεν έχουν εξεταστεί</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επαγρύπνηση προσοχής, ιδιαίτερα η μείωση της επαγρύπνησης, μπορεί να επηρεάσει σημαντικά την ευαισθησία σε επιθέσεις κοινωνικής μηχανικής, αλλά χρειάζεται περισσότερη έρευνα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Τα αποτελέσματα της βιβλιογραφίας δεν είναι οριστικά για το πώς η προσωπικότητα μπορεί να επηρεάσει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γνώση τομέα συμβάλλει στη μείωση της ευπάθειας σε κυβερνοεπιθέσεις κοινωνικής μηχανικής</a:t>
            </a:r>
            <a:r>
              <a:rPr lang="el">
                <a:solidFill>
                  <a:schemeClr val="dk1"/>
                </a:solidFill>
              </a:rPr>
              <a:t>.</a:t>
            </a:r>
            <a:r>
              <a:rPr lang="el" i="1">
                <a:solidFill>
                  <a:schemeClr val="dk1"/>
                </a:solidFill>
              </a:rPr>
              <a:t>Η ευαισθητοποίηση και οι γενικές τεχνικές γνώσεις δεν μειώνουν απαραίτητα την ευαισθησία κάποιου σε κυβερνοεπιθέσεις κοινωνικής μηχανικής, ίσως επειδή οι λειτουργίες της ανθρώπινης γνώσης δεν έχουν ληφθεί υπόψη</a:t>
            </a:r>
            <a:r>
              <a:rPr lang="el">
                <a:solidFill>
                  <a:schemeClr val="dk1"/>
                </a:solidFill>
              </a:rPr>
              <a:t>. </a:t>
            </a:r>
            <a:r>
              <a:rPr lang="el" b="1" i="1">
                <a:solidFill>
                  <a:schemeClr val="dk1"/>
                </a:solidFill>
              </a:rPr>
              <a:t>Η αυτοαποτελεσματικότητα</a:t>
            </a:r>
            <a:r>
              <a:rPr lang="el" i="1">
                <a:solidFill>
                  <a:schemeClr val="dk1"/>
                </a:solidFill>
              </a:rPr>
              <a:t>, η γνώση και η προηγούμενη αντιμετώπιση κυβερνοεπιθέσεων κοινωνικής μηχανικής μειώνουν συλλογικά την ευαισθησία κάποιου σε κυβερνοεπιθέσεις κοινωνικής μηχανικής. Συγκεκριμένα, οι δαπανηρές εμπειρίες phishing θα μείωναν σημαντικά την ευαισθησία κάποιου σε κυβερνοεπιθέσεις κοινωνικής μηχανικής, ενώ οι μη δαπανηρές εμπειρίες όχι</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 Αλλά ο Στέφαν θα το συζητήσει αυτό</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φύλο δεν έχει μεγάλο αντίκτυπο στην ευαισθησία σε κυβερνοεπιθέσεις κοινωνικής μηχανικής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ηλικιωμένοι με τριτοβάθμια εκπαίδευση, υψηλότερη ευαισθητοποίηση και μεγαλύτερη έκθεση σε κυβερνοεπιθέσεις κοινωνικής μηχανικής είναι λιγότερο επιρρεπείς σε αυτές τις επιθέσεις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κουλτούρα επηρεάζει την ιδιωτικότητα και τις στάσεις εμπιστοσύνης, οι οποίες επηρεάζουν έμμεσα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Μακροπρόθεσμη μνήμη </a:t>
            </a:r>
            <a:r>
              <a:rPr lang="el" i="1">
                <a:solidFill>
                  <a:schemeClr val="dk1"/>
                </a:solidFill>
              </a:rPr>
              <a:t>Η επιτυχία των κυβερνοεπιθέσεων κοινωνικής μηχανικής σχετίζεται αντιστρόφως με τον επιπολασμό τους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μέθοδοι εκπαίδευσης που ζητούν από τους ανθρώπους να σκεφτούν συνειδητά τις κυβερνοεπιθέσεις κοινωνικής μηχανικής είναι απίθανο να είναι πολύ επιτυχείς, εκτός εάν η μάθηση φτάσει στο σημείο όπου είναι μια συνήθεια που, σε μεγάλο βαθμό ασυνείδητα, καθοδηγεί την ασφαλέστερη συμπεριφορά χρήσης του υπολογιστή</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ποιότητα του μηνύματος και η ελκυστικότητα του μηνύματος, που αντικατοπτρίζουν την προσπάθεια του εισβολέα (π.χ. χρησιμοποιώντας συμφραζόμενα και εξατομίκευση), έχουν σημαντικό αντίκτυπο στην επιτυχία του εισβολέα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ικανότητες ενός ατόμου στον εντοπισμό κυβερνοεπιθέσεων κοινωνικής μηχανικής επηρεάζονται από την επίγνωσή του για τις απειλές, το πολιτισμικό του υπόβαθρο και τις ατομικές του διαφορές στην εμπιστοσύνη/καχυποψία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36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21d5f708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621d5f708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350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a82abf1d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a82abf1d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l" sz="1200">
                <a:solidFill>
                  <a:schemeClr val="dk1"/>
                </a:solidFill>
              </a:rPr>
              <a:t>= ευκολία και ευχαρίστηση στη χρήση.</a:t>
            </a: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l" sz="1200">
                <a:solidFill>
                  <a:schemeClr val="dk1"/>
                </a:solidFill>
              </a:rPr>
              <a:t>1.Δυνατότητα εκμάθησης (Πόσο γρήγορα μπορώ να το μάθω;)</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l" sz="1200">
                <a:solidFill>
                  <a:schemeClr val="dk1"/>
                </a:solidFill>
              </a:rPr>
              <a:t>2. Αποτελεσματικότητα (Πόσο γρήγορα θα φτάσω στον στόχο μου;)</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l" sz="1200">
                <a:solidFill>
                  <a:schemeClr val="dk1"/>
                </a:solidFill>
              </a:rPr>
              <a:t>3. Απομνημόνευση (Ευκολία χρήσης μετά από ένα διάστημα απουσίας.)</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l" sz="1200">
                <a:solidFill>
                  <a:schemeClr val="dk1"/>
                </a:solidFill>
              </a:rPr>
              <a:t>4. Λάθη (Πόσο συχνά κάνω λάθος και πόσο εύκολα μπορώ να διορθώσω τον εαυτό μου;)</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l" sz="1200">
                <a:solidFill>
                  <a:schemeClr val="dk1"/>
                </a:solidFill>
              </a:rPr>
              <a:t>5.Ικανοποίηση (Πόσο ευχάριστη είναι η χρήση;)</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a82abf1d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a82abf1d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l">
                <a:solidFill>
                  <a:schemeClr val="dk1"/>
                </a:solidFill>
              </a:rPr>
              <a:t>●Obar, J. A., &amp; Oeldorf-Hirsch, Α. (2020). Το μεγαλύτερο ψέμα στο διαδίκτυο: Αγνοώντας τις πολιτικές απορρήτου και τους όρους χρήσης των υπηρεσιών κοινωνικής δικτύωσης. </a:t>
            </a:r>
            <a:r>
              <a:rPr lang="el" i="1">
                <a:solidFill>
                  <a:schemeClr val="dk1"/>
                </a:solidFill>
              </a:rPr>
              <a:t>Πληροφορία, Επικοινωνία &amp; Κοινωνία</a:t>
            </a:r>
            <a:r>
              <a:rPr lang="el">
                <a:solidFill>
                  <a:schemeClr val="dk1"/>
                </a:solidFill>
              </a:rPr>
              <a:t>, </a:t>
            </a:r>
            <a:r>
              <a:rPr lang="el" i="1">
                <a:solidFill>
                  <a:schemeClr val="dk1"/>
                </a:solidFill>
              </a:rPr>
              <a:t>23</a:t>
            </a:r>
            <a:r>
              <a:rPr lang="el">
                <a:solidFill>
                  <a:schemeClr val="dk1"/>
                </a:solidFill>
              </a:rPr>
              <a:t>(1), 128-147.●</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l">
                <a:solidFill>
                  <a:schemeClr val="dk1"/>
                </a:solidFill>
              </a:rPr>
              <a:t>●Ερευνητές σε δύο πανεπιστήμια διεξήγαγαν μια μελέτη όπου ζήτησαν από φοιτητές να εγγραφούν σε έναν πλασματικό ιστότοπο δικτύωσης και ως μέρος της διαδικασίας, ζήτησαν από τους συμμετέχοντες να συμφωνήσουν με τους όρους παροχής υπηρεσιών που περιελάμβαναν τα ακόλουθα:</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l">
                <a:solidFill>
                  <a:schemeClr val="dk1"/>
                </a:solidFill>
              </a:rPr>
              <a:t>●Όροι χρήσης: περίπου 30 λεπτά (πολιτική απορρήτου) &amp;; περίπου 15 Όροι Παροχής Υπηρεσιών: Μέσος χρόνος ανάγνωσης: 77 δευτερόλεπτα (PP) &amp; 51 δευτερόλεπτα TOS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l">
                <a:solidFill>
                  <a:schemeClr val="dk1"/>
                </a:solidFill>
              </a:rPr>
              <a:t>●Ν=543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l">
                <a:solidFill>
                  <a:schemeClr val="dk1"/>
                </a:solidFill>
              </a:rPr>
              <a:t>●Τα ποιοτικά ευρήματα υποδηλώνουν ότι οι συμμετέχοντες βλέπουν τις πολιτικές ως ενοχλητικές, αγνοώντας τις για να επιδιώξουν τους σκοπούς της ψηφιακής παραγωγής, χωρίς να εμποδίζονται από τα μέσα. Οι επιπτώσεις αποκαλύπτονται καθώς το 98% έχασε τις «ρήτρες gotcha» του NameDrop TOS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41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err="1"/>
              <a:t>Είναι δελεαστικό να εξηγήσουμε την ανθρώπινη συμπεριφορά με χαρακτηριστικά προσωπικότητας. Γιατί αυτό είναι επίσης προβληματικό, θα δούμε σύντομα. Ωστόσο, υπάρχει πολλή έρευνα εκεί έξω – πιθανότατα και επειδή είναι τόσο εύκολο να αξιολογηθεί, διαισθητικό στην κατανόηση και προσφέρει μια απλή απάντηση σε περίπλοκη συμπεριφορά.</a:t>
            </a:r>
          </a:p>
          <a:p>
            <a:endParaRPr lang="de-DE"/>
          </a:p>
          <a:p>
            <a:r>
              <a:rPr lang="el"/>
              <a:t>Ο συνδυασμός των όρων αναζήτησης κυβερνοψυχολογία και προσωπικότητα έχει ως αποτέλεσμα 54.700 ευρήματα στο Google Scholar.</a:t>
            </a:r>
          </a:p>
          <a:p>
            <a:r>
              <a:rPr lang="el" baseline="0"/>
              <a:t>Από τις διαδικτυακές γνωριμίες, τον εθισμό στον τζόγο, τη συμπεριφορά σε ανώνυμα δωμάτια συνομιλίας μέχρι φυσικά τη συμπεριφορά ή την ανάρμοστη συμπεριφορά στον κυβερνοχώρο, όλα έχουν διερευνηθεί.</a:t>
            </a:r>
          </a:p>
          <a:p>
            <a:r>
              <a:rPr lang="el" baseline="0"/>
              <a:t>Έτσι, η πιθανότητα να έρθετε αντιμέτωποι με οποιαδήποτε αποτελέσματα και ισχυρισμούς ή άρθρα είναι πολύ υψηλή. Επομένως, θα αφιερώσουμε λίγο χρόνο για να ρίξουμε λίγο περισσότερο φως σε αυτό το θέμα.</a:t>
            </a:r>
          </a:p>
          <a:p>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304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Τα χαρακτηριστικά της </a:t>
            </a:r>
            <a:r>
              <a:rPr lang="el" b="1"/>
              <a:t>Σκοτεινής Τετράδας</a:t>
            </a:r>
            <a:r>
              <a:rPr lang="el"/>
              <a:t> - </a:t>
            </a:r>
            <a:r>
              <a:rPr lang="el" b="1"/>
              <a:t>ψυχοπάθεια</a:t>
            </a:r>
            <a:r>
              <a:rPr lang="el"/>
              <a:t>, </a:t>
            </a:r>
            <a:r>
              <a:rPr lang="el" b="1"/>
              <a:t>ναρκισσισμός</a:t>
            </a:r>
            <a:r>
              <a:rPr lang="el"/>
              <a:t>, </a:t>
            </a:r>
            <a:r>
              <a:rPr lang="el" b="1"/>
              <a:t>μακιαβελισμός </a:t>
            </a:r>
            <a:r>
              <a:rPr lang="el"/>
              <a:t>και </a:t>
            </a:r>
            <a:r>
              <a:rPr lang="el" b="1"/>
              <a:t>σαδισμός </a:t>
            </a:r>
            <a:r>
              <a:rPr lang="el"/>
              <a:t>- συνδέονται όλα με αντικοινωνική συμπεριφορά, που οδηγείται από χειραγώγηση, έλλειψη ενσυναίσθησης και σκληρότητα.</a:t>
            </a:r>
          </a:p>
          <a:p>
            <a:pPr>
              <a:buFont typeface="Arial" panose="020B0604020202020204" pitchFamily="34" charset="0"/>
              <a:buChar char="•"/>
            </a:pPr>
            <a:r>
              <a:rPr lang="el" b="1"/>
              <a:t>Η ψυχοπάθεια</a:t>
            </a:r>
            <a:r>
              <a:rPr lang="el"/>
              <a:t> περιλαμβάνει παρορμητικότητα, επιφανειακή γοητεία και αδιαφορία για τις συνέπειες, που οδηγεί σε απερίσκεπτη και ευέλικτη εγκληματική συμπεριφορά.</a:t>
            </a:r>
          </a:p>
          <a:p>
            <a:pPr>
              <a:buFont typeface="Arial" panose="020B0604020202020204" pitchFamily="34" charset="0"/>
              <a:buChar char="•"/>
            </a:pPr>
            <a:r>
              <a:rPr lang="el" b="1"/>
              <a:t>Ο ναρκισσισμός</a:t>
            </a:r>
            <a:r>
              <a:rPr lang="el"/>
              <a:t> καθοδηγείται από την υπερβολική αυτοπεποίθηση και το δικαίωμα, προκαλώντας παρορμητικές ενέργειες και αντικοινωνική συμπεριφορά όταν τα άτομα αισθάνονται ότι τους αρνούνται αυτό που πιστεύουν ότι τους αξίζει.</a:t>
            </a:r>
          </a:p>
          <a:p>
            <a:pPr>
              <a:buFont typeface="Arial" panose="020B0604020202020204" pitchFamily="34" charset="0"/>
              <a:buChar char="•"/>
            </a:pPr>
            <a:r>
              <a:rPr lang="el" b="1"/>
              <a:t>Ο μακιαβελισμός</a:t>
            </a:r>
            <a:r>
              <a:rPr lang="el"/>
              <a:t> χαρακτηρίζεται από υπολογισμένη ανεντιμότητα και στρατηγική χειραγώγηση, εμπλέκοντας σε αντικοινωνική συμπεριφορά όταν προσφέρει μακροπρόθεσμα οφέλη.</a:t>
            </a:r>
          </a:p>
          <a:p>
            <a:pPr>
              <a:buFont typeface="Arial" panose="020B0604020202020204" pitchFamily="34" charset="0"/>
              <a:buChar char="•"/>
            </a:pPr>
            <a:r>
              <a:rPr lang="el" b="1"/>
              <a:t>Ο σαδισμός</a:t>
            </a:r>
            <a:r>
              <a:rPr lang="el"/>
              <a:t> χαρακτηρίζεται από την άντληση ευχαρίστησης από την πρόκληση βλάβης ή ταλαιπωρίας σε άλλους και τα άτομα με υψηλά επίπεδα σαδισμού συχνά εμπλέκονται σε σκληρές και επιβλαβείς συμπεριφορές για προσωπική απόλαυση.</a:t>
            </a:r>
          </a:p>
          <a:p>
            <a:r>
              <a:rPr lang="el"/>
              <a:t>Μαζί, αυτά τα χαρακτηριστικά προβλέπουν ανήθικες, επιθετικές και εγκληματικές συμπεριφορές, συμπεριλαμβανομένων εγκλημάτων λευκού γιακά, χειραγώγησης και διαφόρων μορφών σκληρότητας, με την ψυχοπάθεια και τον σαδισμό να δείχνουν την πιο άμεση ευχαρίστηση στην πρόκληση βλάβης.</a:t>
            </a:r>
          </a:p>
          <a:p>
            <a:endParaRPr lang="en-US" baseline="0"/>
          </a:p>
          <a:p>
            <a:endParaRPr lang="en-US"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54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1: Τα αποτελέσματα δείχνουν ξεκάθαρα τη σχέση μεταξύ της σκοτεινής τριάδας και των προθέσεων για εμπλοκή σε κακόβουλη συμπεριφορά εσωτερικής απειλής. Ενώ υπάρχουν ισχυρές, θετικές αυξήσεις, η πρόσβαση σε μια περιορισμένη βάση δεδομένων που είχε μείνει ανοιχτή κατά λάθος και ανακάλυψε ότι αρκετοί συνομήλικοι είχαν 20% υψηλότερους μισθούς από τον εργαζόμενο</a:t>
            </a:r>
          </a:p>
        </p:txBody>
      </p:sp>
      <p:sp>
        <p:nvSpPr>
          <p:cNvPr id="4" name="Slide Number Placeholder 3"/>
          <p:cNvSpPr>
            <a:spLocks noGrp="1"/>
          </p:cNvSpPr>
          <p:nvPr>
            <p:ph type="sldNum" sz="quarter" idx="5"/>
          </p:nvPr>
        </p:nvSpPr>
        <p:spPr/>
        <p:txBody>
          <a:bodyPr/>
          <a:lstStyle/>
          <a:p>
            <a:fld id="{85941E71-7984-4CC9-BF67-C1E92A3A3961}" type="slidenum">
              <a:rPr lang="en-GB" smtClean="0"/>
              <a:t>95</a:t>
            </a:fld>
            <a:endParaRPr lang="en-GB"/>
          </a:p>
        </p:txBody>
      </p:sp>
    </p:spTree>
    <p:extLst>
      <p:ext uri="{BB962C8B-B14F-4D97-AF65-F5344CB8AC3E}">
        <p14:creationId xmlns:p14="http://schemas.microsoft.com/office/powerpoint/2010/main" val="42518208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-&gt; Να είστε επικριτικοί με τις απλουστεύσεις.</a:t>
            </a:r>
          </a:p>
          <a:p>
            <a:r>
              <a:rPr lang="el"/>
              <a:t>-&gt; Εξετάστε νεότερες τεχνικές εξελίξεις που θα μπορούσαν να αλλάξουν αυτές τις συνθήκες (μόνιμα). Ποια θα μπορούσαν να είναι αυτά;</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EBB29-F630-49EF-A833-229978B2496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3746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Μετά από αυτές τις μελέτες – και υπάρχουν πολλές άλλες σε αυτό το πλαίσιο που έχουν κάνει παρόμοια πράγματα – οι οποίες προσπάθησαν να περιγράψουν τη σύνδεση μεταξύ της προσωπικότητας και της ευαισθησίας στην κοινωνική μηχανική, είναι προφανές να σκιαγραφηθεί το προφίλ των ανθρώπων ΠΡΙΝ από μια επίθεση. Δεδομένου ότι πολλοί άνθρωποι αποκαλύπτουν πολλές πληροφορίες για τον εαυτό τους στο Διαδίκτυο – και πολλές από αυτές χωρίς τη γνώση ή τη ρητή συγκατάθεσή τους, υπήρξαν πρόσφατα συζητήσεις σχετικά με το πώς οι ιστότοποι κοινωνικής δικτύωσης μπορούν να χρησιμοποιηθούν για τη δημιουργία προφίλ ατόμων, τη δημιουργία προφίλ κινδύνου και στη συνέχεια την εκμετάλλευσή του με στοχευμένο και όλο και πιο εξατομικευμένο τρόπο μέσω ενεργειών phishing ή άλλων τεχνικών SE. Αυτό θα αντιστοιχούσε τότε σε ένα είδος μαζικού ψαρέματος με δόρυ. Αυτός ο συνδυασμός ημι-αυτοματοποιημένου OSINT με τους αντίστοιχους ανιχνευτές και εργαλεία από το κουτί OSINT σε συνδυασμό με την ασφαλή και αναπαραγόμενη γνώση από την έρευνα ψυχολογίας προσωπικότητας θα μπορούσε να αυξήσει τα ποσοστά επιτυχίας των αντίστοιχων επιθέσεων – ή, από την άλλη πλευρά, θα μπορούσαν να δημιουργηθούν προφίλ κινδύνου ατόμων που θα μπορούσαν ενδεχομένως να γίνουν θύματα SE – π.χ. όσον αφορά την πρόσβαση σε εμπιστευτικές πληροφορίες και διευκρινίσεις ασφαλείας.</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1553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Σε ένα τέτοιο σενάριο ή σε επόμενα μοντέλα όπως προτάθηκε πρόσφατα από τον Olivero, θα συνοψίσει κανείς τις ψηφιακές ταυτότητες των ανθρώπων και θα τις ερμηνεύσει ως συστήματα συστημάτων και θα εφαρμόσει αλγόριθμους σε μια προσέγγιση μηχανικής συστημάτων που περιλαμβάνει και τα τρία στάδια συλλογής των δεδομένων, συνδυάζοντας και δημιουργώντας έτσι νέες, αναδυόμενες πληροφορίες και τέλος ανάλυση ευπάθειας.
Και μετά? Δημιουργήστε έναν ιστότοπο που τραβάει το ενδιαφέρον αυτού του ατόμου ή προσποιηθείτε ότι είστε κάποιος που είναι πιο πιθανό να κερδίσει την εμπιστοσύνη του (συμμαθητής) κ.λπ.</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849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941E71-7984-4CC9-BF67-C1E92A3A3961}" type="slidenum">
              <a:rPr lang="en-GB" smtClean="0"/>
              <a:t>100</a:t>
            </a:fld>
            <a:endParaRPr lang="en-GB"/>
          </a:p>
        </p:txBody>
      </p:sp>
    </p:spTree>
    <p:extLst>
      <p:ext uri="{BB962C8B-B14F-4D97-AF65-F5344CB8AC3E}">
        <p14:creationId xmlns:p14="http://schemas.microsoft.com/office/powerpoint/2010/main" val="2353397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Τα αποτελέσματα δείχνουν ότι προβλέψαμε με επιτυχία τα επίπεδα των πέντε μεγάλων χαρακτηριστικών προσωπικότητας από μοτίβα συμπεριφοράς, που προέρχονται από δεδομένα smartphone, για περισσότερους από τους μισούς τομείς και πτυχές (57% όλων των διαστάσεων της προσωπικότητας). Βρήκαμε ότι τα επίπεδα απόδοσης σε όλα τα σημαντικά μοντέλα (εύρος = [0,20, 0,40]) είναι κατά μέσο όρο παρόμοια με αυτά που εντοπίστηκαν σε μια μεταανάλυση προηγούμενων μελετών που προέβλεπαν την προσωπικότητα από ψηφιακά αποτυπώματα, οι οποίες ανέφεραν μέσο μέγεθος επίδρασης r = 0,34 (1). Σκεφτείτε ότι το υψηλότερο διάμεσο μέγεθος επίδρασης (RMD = 0,40) είναι συγκρίσιμο με την τάση των ατόμων με κακή διάθεση να είναι πιο επιθετικά από τα άτομα με καλή διάθεση και το μικρότερο σημαντικό μέγεθος επίδρασης είναι ίσο με το μέσο αναφερόμενο μέγεθος επίδρασης στην ψυχολογία της προσωπικότητας (42). Αυτά τα επίπεδα απόδοσης υπογραμμίζουν την πρακτική σημασία των αποτελεσμάτων μας πέρα από τη σημασία.</a:t>
            </a:r>
          </a:p>
          <a:p>
            <a:r>
              <a:rPr lang="el"/>
              <a:t>Ταυτόχρονα, δεν πρέπει να υποτιμούμε τις πιθανές αρνητικές συνέπειες της συνήθους συλλογής, μοντελοποίησης και ανεξέλεγκτου εμπορίου προσωπικών δεδομένων smartphone (20, 21, 47). Για παράδειγμα, οι οργανισμοί και οι εταιρείες μπορούν να λάβουν πληροφορίες σχετικά με τα ιδιωτικά χαρακτηριστικά των ατόμων (π.χ. τα πέντε μεγάλα χαρακτηριστικά της προσωπικότητας), χωρίς ποτέ οι πληροφορίες προσωπικότητας να παρέχονται σκόπιμα ή να ζητούνται ρητά (48). Αυξανόμενα στοιχεία δείχνουν ότι αυτά τα δεδομένα μπορούν και χρησιμοποιούνται για ψυχολογική στόχευση για να επηρεάσουν τις ενέργειες των ανθρώπων, συμπεριλαμβανομένων των αποφάσεων αγοράς (5, 47) και ενδεχομένως των συμπεριφορών ψήφου, που σχετίζονται με χαρακτηριστικά προσωπικότητας (49, 50). Πολλοί εμπορικοί φορείς συλλέγουν ήδη ένα υποσύνολο των δεδομένων συμπεριφοράς που χρησιμοποιήσαμε σε αυτήν την εργασία χρησιμοποιώντας εφαρμογές διαθέσιμες στο κοινό (20). Σε ακαδημαϊκά περιβάλλοντα, μια τέτοια συλλογή δεδομένων απαιτεί την έγκριση της ερευνητικής μελέτης από το θεσμικό συμβούλιο αναθεώρησης (IRB). Ωστόσο, οι ισχύοντες νόμοι περί προστασίας δεδομένων σε πολλά έθνη δεν ρυθμίζουν επαρκώς τις πρακτικές συλλογής δεδομένων στον ιδιωτικό τομέα. Για παράδειγμα, στην ηλεκτρονική υποβολή προσφορών σε πραγματικό χρόνο για διαφημίσεις, πολλοί παράγοντες ανταλλάσσουν δεδομένα μεταξύ συσκευών για να κερδίσουν προσφορές για την εξυπηρέτηση εξατομικευμένων διαφημίσεων σε μεμονωμένους χρήστες. Αυτή η διαδικασία είναι πολύπλοκη, συμβαίνει μέσα σε χιλιοστά του δευτερολέπτου και είναι ελάχιστα κατανοητή εκτός του κλάδου (47). Σε τέτοιες περιπτώσεις, από τη στιγμή που τα δεδομένα συλλέγονται από τα smartphone των ανθρώπων, η διανομή των δεδομένων φαίνεται να διαφεύγει σε μεγάλο βαθμό από τη νομοθετική εποπτεία και τη νομική επιβολή (21,47). Αυτό συμβαίνει παρόλο που υπάρχουν νομικά πλαίσια κατά της συνήθους συλλογής αυτών των δεδομένων (π.χ. ο Γενικός Κανονισμός για την Προστασία Δεδομένων [GDPR] στην Ευρωπαϊκή Ένωση, αναφ. 51) και αντικατοπτρίζει την αυξανόμενη ασυμμετρία μεταξύ των αδειών απορρήτου με ένα κλικ και των μη ανιχνεύσιμων τρόπων με τους οποίους μπορούν να περιπλανηθούν τα δεδομένα συμπεριφοράς από τα τηλέφωνα των ανθρώπων.</a:t>
            </a:r>
          </a:p>
        </p:txBody>
      </p:sp>
      <p:sp>
        <p:nvSpPr>
          <p:cNvPr id="4" name="Slide Number Placeholder 3"/>
          <p:cNvSpPr>
            <a:spLocks noGrp="1"/>
          </p:cNvSpPr>
          <p:nvPr>
            <p:ph type="sldNum" sz="quarter" idx="5"/>
          </p:nvPr>
        </p:nvSpPr>
        <p:spPr/>
        <p:txBody>
          <a:bodyPr/>
          <a:lstStyle/>
          <a:p>
            <a:fld id="{85941E71-7984-4CC9-BF67-C1E92A3A3961}" type="slidenum">
              <a:rPr lang="en-GB" smtClean="0"/>
              <a:t>102</a:t>
            </a:fld>
            <a:endParaRPr lang="en-GB"/>
          </a:p>
        </p:txBody>
      </p:sp>
    </p:spTree>
    <p:extLst>
      <p:ext uri="{BB962C8B-B14F-4D97-AF65-F5344CB8AC3E}">
        <p14:creationId xmlns:p14="http://schemas.microsoft.com/office/powerpoint/2010/main" val="16990839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Με εξαίρεση την πτυχή της ευθυμίας (rmd = 0,16, rsd = 0,12), το χαρακτηριστικό της προσωπικότητας της εξωστρέφειας (rmd = 0,37, rsd = 0,09) και οι πτυχές της προβλέφθηκαν με επιτυχία πάνω από την αρχική τιμή. Πιο συγκεκριμένα, η πτυχή της κοινωνικότητας προβλέφθηκε με την υψηλότερη απόδοση από όλα τα κριτήρια (rmd = 0,40, rsd = 0,10). Εκτός από την κοινωνικότητα, η φιλικότητα των πτυχών (rmd = 0,24, rsd = 0,09), η διεκδικητικότητα (rmd = 0,29, rsd = 0,11), ο δυναμισμός (rmd = 0,29, rsd = 0,10) και η περιπέτεια (rmd = 0,29, rsd = 0,11) προβλέφθηκαν πάνω από την αρχική τιμή. Τα πρότυπα συμπεριφοράς και η σημασία της τάξης (μοναδικά και συνδυασμένα) στο Σχήμα 2 υποδηλώνουν ότι οι μεταβλητές που σχετίζονται με την επικοινωνία και την κοινωνική συμπεριφορά (π.χ. υψηλότερος μέσος αριθμός εξερχόμενων κλήσεων ανά ημέρα, υψηλότερη παρατυπία όλων των κλήσεων, υψηλότερος μέσος αριθμός χρήσεων WhatsApp ανά ημέρα) ήταν σημαντικές για την πρόβλεψη υψηλότερων βαθμολογιών στα μοντέλα εξωστρέφειας και τις πτυχές της. Οι κόκκινοι κύκλοι υποδεικνύουν σημαντικά αποτελέσματα που δοκιμάστηκαν με τον αλγόριθμο PIMP. Για τη διάσταση της προσωπικότητας της συναισθηματικής σταθερότητας, μόνο οι πτυχές της ανεμελιάς (rmd = 0,22, rsd = 0,10) και της αυτοσυνείδησης (rmd = 0,32, rsd = 0,09) προβλέφθηκαν σημαντικά. Τα πρότυπα συμπεριφοράς στο Σχήμα 2 είναι μάλλον διακριτά για τις επιμέρους πτυχές της συναισθηματικής σταθερότητας. Ενώ η επικοινωνία και η κοινωνική συμπεριφορά ήταν σημαντικά προγνωστικές για την αυτοσυνείδηση της όψης (π.χ. μεγαλύτερος αριθμός κλήσεων), το μοντέλο της ανεμελιάς δεν έδειξε σημαντικά αποτελέσματα σε επίπεδο τάξης. Συνοπτικά, όλες οι τάξεις συμπεριφοράς είχαν κάποιο αντίκτυπο στην πρόβλεψη των βαθμολογιών των χαρακτηριστικών της προσωπικότητας (όπως φαίνεται στο Σχήμα 2). Ωστόσο, οι συμπεριφορές που σχετίζονται με την επικοινωνία και την κοινωνική συμπεριφορά και τη χρήση εφαρμογών εμφανίστηκαν ως πιο σημαντικές στα μοντέλα.</a:t>
            </a:r>
          </a:p>
        </p:txBody>
      </p:sp>
      <p:sp>
        <p:nvSpPr>
          <p:cNvPr id="4" name="Slide Number Placeholder 3"/>
          <p:cNvSpPr>
            <a:spLocks noGrp="1"/>
          </p:cNvSpPr>
          <p:nvPr>
            <p:ph type="sldNum" sz="quarter" idx="5"/>
          </p:nvPr>
        </p:nvSpPr>
        <p:spPr/>
        <p:txBody>
          <a:bodyPr/>
          <a:lstStyle/>
          <a:p>
            <a:fld id="{85941E71-7984-4CC9-BF67-C1E92A3A3961}" type="slidenum">
              <a:rPr lang="en-GB" smtClean="0"/>
              <a:t>103</a:t>
            </a:fld>
            <a:endParaRPr lang="en-GB"/>
          </a:p>
        </p:txBody>
      </p:sp>
    </p:spTree>
    <p:extLst>
      <p:ext uri="{BB962C8B-B14F-4D97-AF65-F5344CB8AC3E}">
        <p14:creationId xmlns:p14="http://schemas.microsoft.com/office/powerpoint/2010/main" val="2616914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Το ερώτημα σε αυτή τη μελέτη του Curtis ήταν τι ρόλο παίζει η Σκοτεινή Τριάδα στο πλευρό των επιτιθέμενων και των πιθανών θυμάτων, δηλαδή των παραληπτών των phishing emails.
Γνωρίζουμε από διάφορες προηγούμενες μελέτες που διεξήχθησαν μετά τη δημοσίευση του προαναφερθέντος πλαισίου ότι οι ευχάριστοι άνθρωποι (με υψηλή ευχαρίστηση) τείνουν να υποτιμούν τους κινδύνους λόγω του άλματος πίστης τους. Οι νευρωτικοί τείνουν να είναι καχύποπτοι και επομένως προστατευμένοι, αλλά μπορούν επίσης να τείνουν να αναλαμβάνουν μεγαλύτερους κινδύνους όταν προκαλείται φόβος. Τι γίνεται όμως με τη Σκοτεινή Τριάδα και την άποψη και των δύο πλευρών, επιτιθέμενου και θύματος;
Για το σκοπό αυτό, διεξήχθη μια μελέτη που προσομοίωσε μηνύματα ηλεκτρονικού ψαρέματος στα οποία οι συμμετέχοντες στη δοκιμή έπρεπε να γλιστρήσουν είτε στο ρόλο του εισβολέα είτε του θύματος, όπου τα μηνύματα ηλεκτρονικού ταχυδρομείου ήταν περίπου προκαθορισμένα, αλλά θα μπορούσαν να τροποποιηθούν περαιτέρω από τους εισβολείς. Η έκταση των αλλαγών και των τελειοποιήσεων έγινε κατανοητή ως «κακοήθης ενέργεια», δηλαδή κίνητρο για εκμετάλλευση, βλάβη και κέρδος.</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8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baseline="0"/>
              <a:t>Παρεμπιπτόντως, εδώ είναι δύο μικρά στιγμιότυπα οθόνης των email που έλαβα από τον ιστότοπο του ερευνητικού δικτύου "academia.edu" - ένα κοινωνικό δίκτυο για άτομα που ενδιαφέρονται για την έρευνα. Μπορείτε να αποκτήσετε πρόσβαση στον ιστότοπο μόνο εάν έχετε λογαριασμό επί πληρωμή - κάτι που δεν έχω εγώ - αλλά το email δεν σας λέει ποιος ενημερώθηκε για τη φυσικά εξαιρετικά υψηλής ποιότητας, πρωτοποριακή και παγκόσμια έρευνά σας. Αυτά τα μηνύματα ηλεκτρονικού ταχυδρομείου είναι νόμιμα, όχι phishing, αλλά τα σκοτεινά μοτίβα λειτουργούν με τον ίδιο τρόπο. Όπως είπα, οι ναρκισσιστές δεν είναι ασυνήθιστοι στα ακαδημαϊκά επαγγέλματα και αποτελούν ασφαλή πηγή εισοδήματος.-&gt; Δεν θα πρέπει να είναι πολύ δύσκολο να χρησιμοποιήσετε μεθόδους OSINT για να αξιολογήσετε τον ναρκισσισμό ή να εντοπίσετε το πιο ναρκισσιστικό άτομο σε έναν οργανισμό που αντιμετωπίζει το κοινό. Π.χ. προφανής προσπάθεια εμφάνισης στο κοινό, συντήρηση ιστότοπου, ενδυμασία, τυπικότητα (τίτλος, υπογραφές email), ιδιωτικοί ιστότοποι, - συχνά σε συνδυασμό με εξωστρέφεια (περισσότερα δεδομένα είναι διαθέσιμα και αναμένεται λιγότερη δυσπιστία προς τους άλλους, καθώς και μεγαλύτερη ανάγκη για αναγνώριση από άλλους). &gt;90% ποσοστό επιτυχίας σε μια μελέτη του UCF: διέρρευσαν ερωτήσεις εξετάσεων από "λογαριασμούς καθηγητών" (λάθος κατευθυνόμενο email)</a:t>
            </a:r>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Αλλά και άλλοι τομείς – π.χ. Παράγοντες κινδύνου για επιβλαβή συμπεριφορά παιχνιδιού – εδώ βλέπουμε επίσης ένα προφίλ προσωπικότητας που διακρίνει διάφορους παράγοντες και άτομα που συγκρίνουν πολλά παιχνίδια με περιστασιακούς παίκτες.</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153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Ο συνδυασμός των όρων αναζήτησης κυβερνοψυχολογία και προσωπικότητα έχει ως αποτέλεσμα 54.700 ευρήματα στο Google Scholar.</a:t>
            </a:r>
          </a:p>
          <a:p>
            <a:endParaRPr lang="de-DE" baseline="0"/>
          </a:p>
          <a:p>
            <a:r>
              <a:rPr lang="el" baseline="0"/>
              <a:t>Από τις διαδικτυακές γνωριμίες, τον εθισμό στον τζόγο, τη συμπεριφορά σε ανώνυμα δωμάτια συνομιλίας μέχρι φυσικά τη συμπεριφορά ή την ανάρμοστη συμπεριφορά στον κυβερνοχώρο, όλα έχουν διερευνηθεί.</a:t>
            </a:r>
          </a:p>
          <a:p>
            <a:endParaRPr lang="de-DE" baseline="0"/>
          </a:p>
          <a:p>
            <a:r>
              <a:rPr lang="el" baseline="0"/>
              <a:t>Έτσι, η πιθανότητα να έρθετε αντιμέτωποι με οποιαδήποτε αποτελέσματα και ισχυρισμούς ή άρθρα είναι πολύ υψηλή. Επομένως, θα αφιερώσουμε λίγο χρόνο (2 συνεδρίες) για να ρίξουμε λίγο περισσότερο φως σε αυτό το θέμα.</a:t>
            </a:r>
          </a:p>
          <a:p>
            <a:endParaRPr lang="de-DE" baseline="0"/>
          </a:p>
          <a:p>
            <a:r>
              <a:rPr lang="el" baseline="0"/>
              <a:t>Δεδομένου ότι θέλουμε να καλύψουμε διάφορα θέματα της κυβερνοψυχολογίας και συνεπώς της επιστήμης των υπολογιστών, η επιλογή αναπόφευκτα θα φαίνεται λίγο ευρεία.</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0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Γνωρίζετε τα πάντα για την κοινωνική μηχανική – ίσως μπορώ να σας δείξω μερικές πτυχές της που δεν έχετε σκεφτεί πριν – αυτός είναι ο στόχος.</a:t>
            </a:r>
          </a:p>
          <a:p>
            <a:r>
              <a:rPr lang="el"/>
              <a:t>Την επόμενη εβδομάδα λοιπόν: περισσότερες λεπτομέρειες για το phishing, μετά για τις καμπάνιες και την κουλτούρα.</a:t>
            </a:r>
          </a:p>
        </p:txBody>
      </p:sp>
      <p:sp>
        <p:nvSpPr>
          <p:cNvPr id="4" name="Foliennummernplatzhalter 3"/>
          <p:cNvSpPr>
            <a:spLocks noGrp="1"/>
          </p:cNvSpPr>
          <p:nvPr>
            <p:ph type="sldNum" sz="quarter" idx="5"/>
          </p:nvPr>
        </p:nvSpPr>
        <p:spPr/>
        <p:txBody>
          <a:bodyPr/>
          <a:lstStyle/>
          <a:p>
            <a:fld id="{9EF0C2F8-E67E-49DE-94EE-03D5B0267214}" type="slidenum">
              <a:rPr lang="de-DE" smtClean="0"/>
              <a:t>15</a:t>
            </a:fld>
            <a:endParaRPr lang="de-DE"/>
          </a:p>
        </p:txBody>
      </p:sp>
    </p:spTree>
    <p:extLst>
      <p:ext uri="{BB962C8B-B14F-4D97-AF65-F5344CB8AC3E}">
        <p14:creationId xmlns:p14="http://schemas.microsoft.com/office/powerpoint/2010/main" val="3192629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EF75DF3-DC5B-C631-2BF4-6A1B45E205E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AE5E5030-9109-FF08-2FA3-C0565ED4759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AA75908-7F2D-17D2-6696-5FC6C1CBD935}"/>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A3586DF0-DF73-470D-8079-04F14E02C659}"/>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6651B4C-43A5-8D59-0862-0997E0EEF9A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425AB7-C36D-7528-1751-B2570642183A}"/>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BE91CBAC-AB56-5961-70BA-42EFA361B22C}"/>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E7AFDA8-3E0F-A46E-F15F-F8F0CBA0FF0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612D9DD-B492-5226-F3D0-FC26CDA560D1}"/>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9B41A4BD-8E88-CE3D-987A-11D697D94BDE}"/>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C2FD384-510D-6634-30A6-341D87D4175C}"/>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4697983-846C-4649-B43F-EB43CCC9126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0F82F3E7-2972-23DD-E481-1B4554C99F5F}"/>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9F78DE9F-86F1-4FEA-400F-7503062CB63B}"/>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2DA089EC-9850-9E84-F26C-CE0E48BE383D}"/>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98D277D9-05E8-392A-DE27-E774D8A219F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1BFB5FC-DBB4-7EFC-7EB8-B91EE88293F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A2AEA04-92AF-D5BE-4D02-AC37DA21E5A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DBBE3311-277E-1E69-5964-3A9F689E342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862D9A8-D4B8-D8F9-8074-3AA4AF5D5359}"/>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99D83CF-3835-4E85-0B37-FE19F3C71636}"/>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DCBE1-7671-4AFD-A51D-8DE208DE1F46}"/>
              </a:ext>
            </a:extLst>
          </p:cNvPr>
          <p:cNvSpPr>
            <a:spLocks noGrp="1"/>
          </p:cNvSpPr>
          <p:nvPr>
            <p:ph type="ctrTitle"/>
          </p:nvPr>
        </p:nvSpPr>
        <p:spPr>
          <a:xfrm>
            <a:off x="1524000" y="1122363"/>
            <a:ext cx="9144000" cy="2387600"/>
          </a:xfrm>
        </p:spPr>
        <p:txBody>
          <a:bodyPr anchor="b"/>
          <a:lstStyle>
            <a:lvl1pPr algn="ctr">
              <a:defRPr sz="6000"/>
            </a:lvl1pPr>
          </a:lstStyle>
          <a:p>
            <a:r>
              <a:rPr lang="el"/>
              <a:t>Κάντε κλικ για να επεξεργαστείτε το στυλ τίτλου κύριου τίτλου</a:t>
            </a:r>
            <a:endParaRPr lang="de-DE"/>
          </a:p>
        </p:txBody>
      </p:sp>
      <p:sp>
        <p:nvSpPr>
          <p:cNvPr id="3" name="Untertitel 2">
            <a:extLst>
              <a:ext uri="{FF2B5EF4-FFF2-40B4-BE49-F238E27FC236}">
                <a16:creationId xmlns:a16="http://schemas.microsoft.com/office/drawing/2014/main" id="{55C330D4-1347-79AC-8667-B8F0CD492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
              <a:t>Κάντε κλικ για να επεξεργαστείτε το στυλ υποτίτλων προτύπου</a:t>
            </a:r>
            <a:endParaRPr lang="de-DE"/>
          </a:p>
        </p:txBody>
      </p:sp>
      <p:sp>
        <p:nvSpPr>
          <p:cNvPr id="4" name="Datumsplatzhalter 3">
            <a:extLst>
              <a:ext uri="{FF2B5EF4-FFF2-40B4-BE49-F238E27FC236}">
                <a16:creationId xmlns:a16="http://schemas.microsoft.com/office/drawing/2014/main" id="{856F3DAC-EC76-DCD8-31D5-CE8AC460301C}"/>
              </a:ext>
            </a:extLst>
          </p:cNvPr>
          <p:cNvSpPr>
            <a:spLocks noGrp="1"/>
          </p:cNvSpPr>
          <p:nvPr>
            <p:ph type="dt" sz="half" idx="10"/>
          </p:nvPr>
        </p:nvSpPr>
        <p:spPr/>
        <p:txBody>
          <a:bodyPr/>
          <a:lstStyle/>
          <a:p>
            <a:fld id="{6D1D4FB9-A9C7-4743-80DA-CDBE55C414FF}" type="datetimeFigureOut">
              <a:rPr lang="de-DE" smtClean="0"/>
              <a:t>16.02.2026</a:t>
            </a:fld>
            <a:endParaRPr lang="de-DE"/>
          </a:p>
        </p:txBody>
      </p:sp>
      <p:sp>
        <p:nvSpPr>
          <p:cNvPr id="5" name="Fußzeilenplatzhalter 4">
            <a:extLst>
              <a:ext uri="{FF2B5EF4-FFF2-40B4-BE49-F238E27FC236}">
                <a16:creationId xmlns:a16="http://schemas.microsoft.com/office/drawing/2014/main" id="{2B076912-390E-E9A1-7446-C732E09AD2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2E4F3C-F7CA-F875-2C7E-D84B6FCC8AD5}"/>
              </a:ext>
            </a:extLst>
          </p:cNvPr>
          <p:cNvSpPr>
            <a:spLocks noGrp="1"/>
          </p:cNvSpPr>
          <p:nvPr>
            <p:ph type="sldNum" sz="quarter" idx="12"/>
          </p:nvPr>
        </p:nvSpPr>
        <p:spPr/>
        <p:txBody>
          <a:bodyPr/>
          <a:lstStyle/>
          <a:p>
            <a:fld id="{B85F91EE-824B-4D74-80CF-867EFB929C89}" type="slidenum">
              <a:rPr lang="de-DE" smtClean="0"/>
              <a:t>‹#›</a:t>
            </a:fld>
            <a:endParaRPr lang="de-DE"/>
          </a:p>
        </p:txBody>
      </p:sp>
      <p:grpSp>
        <p:nvGrpSpPr>
          <p:cNvPr id="7" name="Group 6">
            <a:extLst>
              <a:ext uri="{FF2B5EF4-FFF2-40B4-BE49-F238E27FC236}">
                <a16:creationId xmlns:a16="http://schemas.microsoft.com/office/drawing/2014/main" id="{D55D82A2-5B18-6664-670D-B2CEAD13EEC8}"/>
              </a:ext>
            </a:extLst>
          </p:cNvPr>
          <p:cNvGrpSpPr/>
          <p:nvPr userDrawn="1"/>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2050DC41-C2B5-6CC6-FB9A-E8FB9D1E2EAE}"/>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B6B66687-6CF4-4146-9A64-7B885AB90BF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50786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l"/>
              <a:t>Κάντε κλικ για να επεξεργαστείτε τα στυλ κειμένου προτύπου</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l"/>
              <a:t>Κάντε κλικ για να επεξεργαστείτε τα στυλ κειμένου προτύπου</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Date Placeholder 6"/>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1B2C-7C06-E9B4-0CE1-5240EFDBAA9C}"/>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838F4289-099C-2A5C-43E6-8880D5582545}"/>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61C76A5C-22F0-922E-FBE5-A77549103E7D}"/>
              </a:ext>
            </a:extLst>
          </p:cNvPr>
          <p:cNvSpPr>
            <a:spLocks noGrp="1"/>
          </p:cNvSpPr>
          <p:nvPr>
            <p:ph type="dt" sz="half" idx="10"/>
          </p:nvPr>
        </p:nvSpPr>
        <p:spPr/>
        <p:txBody>
          <a:bodyPr/>
          <a:lstStyle/>
          <a:p>
            <a:fld id="{7E0D587C-5F75-4A9A-9A66-B305DB62867E}" type="datetimeFigureOut">
              <a:rPr lang="en-GB" smtClean="0"/>
              <a:t>16/02/2026</a:t>
            </a:fld>
            <a:endParaRPr lang="en-GB"/>
          </a:p>
        </p:txBody>
      </p:sp>
      <p:sp>
        <p:nvSpPr>
          <p:cNvPr id="5" name="Footer Placeholder 4">
            <a:extLst>
              <a:ext uri="{FF2B5EF4-FFF2-40B4-BE49-F238E27FC236}">
                <a16:creationId xmlns:a16="http://schemas.microsoft.com/office/drawing/2014/main" id="{3FF6A0F2-9F6E-747C-CF95-7092968CB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BB7961-C437-9E3E-14A3-47E6037C7987}"/>
              </a:ext>
            </a:extLst>
          </p:cNvPr>
          <p:cNvSpPr>
            <a:spLocks noGrp="1"/>
          </p:cNvSpPr>
          <p:nvPr>
            <p:ph type="sldNum" sz="quarter" idx="12"/>
          </p:nvPr>
        </p:nvSpPr>
        <p:spPr/>
        <p:txBody>
          <a:bodyPr/>
          <a:lstStyle/>
          <a:p>
            <a:fld id="{7D18FFC5-891B-42A6-97B0-E7D4B53D447F}" type="slidenum">
              <a:rPr lang="en-GB" smtClean="0"/>
              <a:t>‹#›</a:t>
            </a:fld>
            <a:endParaRPr lang="en-GB"/>
          </a:p>
        </p:txBody>
      </p:sp>
    </p:spTree>
    <p:extLst>
      <p:ext uri="{BB962C8B-B14F-4D97-AF65-F5344CB8AC3E}">
        <p14:creationId xmlns:p14="http://schemas.microsoft.com/office/powerpoint/2010/main" val="2883495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6C13-8082-4355-8DF3-F4F96419E89D}"/>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Date Placeholder 2">
            <a:extLst>
              <a:ext uri="{FF2B5EF4-FFF2-40B4-BE49-F238E27FC236}">
                <a16:creationId xmlns:a16="http://schemas.microsoft.com/office/drawing/2014/main" id="{FDD87D27-04E0-4E87-B173-0AFC420A227F}"/>
              </a:ext>
            </a:extLst>
          </p:cNvPr>
          <p:cNvSpPr>
            <a:spLocks noGrp="1"/>
          </p:cNvSpPr>
          <p:nvPr>
            <p:ph type="dt" sz="half" idx="10"/>
          </p:nvPr>
        </p:nvSpPr>
        <p:spPr/>
        <p:txBody>
          <a:bodyPr/>
          <a:lstStyle/>
          <a:p>
            <a:fld id="{10CDC19B-DDF8-463F-8023-C5D3C45D1B89}" type="datetimeFigureOut">
              <a:rPr lang="nb-NO" smtClean="0"/>
              <a:t>16.02.2026</a:t>
            </a:fld>
            <a:endParaRPr lang="nb-NO"/>
          </a:p>
        </p:txBody>
      </p:sp>
      <p:sp>
        <p:nvSpPr>
          <p:cNvPr id="4" name="Footer Placeholder 3">
            <a:extLst>
              <a:ext uri="{FF2B5EF4-FFF2-40B4-BE49-F238E27FC236}">
                <a16:creationId xmlns:a16="http://schemas.microsoft.com/office/drawing/2014/main" id="{763C3690-8E0F-4119-BF1D-8E5206B2F63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A78B23F3-31DF-4E83-8DF3-121E3B36203F}"/>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168013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grpSp>
        <p:nvGrpSpPr>
          <p:cNvPr id="2" name="Group 1">
            <a:extLst>
              <a:ext uri="{FF2B5EF4-FFF2-40B4-BE49-F238E27FC236}">
                <a16:creationId xmlns:a16="http://schemas.microsoft.com/office/drawing/2014/main" id="{D5D2AC33-D9B6-C87A-51CD-F5699CB83764}"/>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73BE99E4-3944-BDD9-65DE-40003C5FDF07}"/>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8FB4FCD-AF9F-340D-FAD4-A5A3A1A5E1A5}"/>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7E68-C7FC-42E9-A7B1-150CC3CAA109}"/>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C5374E90-5835-45E9-9CAE-7B3E0091E3E3}"/>
              </a:ext>
            </a:extLst>
          </p:cNvPr>
          <p:cNvSpPr>
            <a:spLocks noGrp="1"/>
          </p:cNvSpPr>
          <p:nvPr>
            <p:ph sz="half" idx="1"/>
          </p:nvPr>
        </p:nvSpPr>
        <p:spPr>
          <a:xfrm>
            <a:off x="838200" y="1825625"/>
            <a:ext cx="5181600" cy="4351338"/>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Content Placeholder 3">
            <a:extLst>
              <a:ext uri="{FF2B5EF4-FFF2-40B4-BE49-F238E27FC236}">
                <a16:creationId xmlns:a16="http://schemas.microsoft.com/office/drawing/2014/main" id="{7C40A65B-FA67-4D30-9E3A-4407D05A93F5}"/>
              </a:ext>
            </a:extLst>
          </p:cNvPr>
          <p:cNvSpPr>
            <a:spLocks noGrp="1"/>
          </p:cNvSpPr>
          <p:nvPr>
            <p:ph sz="half" idx="2"/>
          </p:nvPr>
        </p:nvSpPr>
        <p:spPr>
          <a:xfrm>
            <a:off x="6172200" y="1825625"/>
            <a:ext cx="5181600" cy="4351338"/>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Date Placeholder 4">
            <a:extLst>
              <a:ext uri="{FF2B5EF4-FFF2-40B4-BE49-F238E27FC236}">
                <a16:creationId xmlns:a16="http://schemas.microsoft.com/office/drawing/2014/main" id="{FB0B7008-4472-4D8B-AB2A-97F6B193E447}"/>
              </a:ext>
            </a:extLst>
          </p:cNvPr>
          <p:cNvSpPr>
            <a:spLocks noGrp="1"/>
          </p:cNvSpPr>
          <p:nvPr>
            <p:ph type="dt" sz="half" idx="10"/>
          </p:nvPr>
        </p:nvSpPr>
        <p:spPr/>
        <p:txBody>
          <a:bodyPr/>
          <a:lstStyle/>
          <a:p>
            <a:fld id="{10CDC19B-DDF8-463F-8023-C5D3C45D1B89}" type="datetimeFigureOut">
              <a:rPr lang="nb-NO" smtClean="0"/>
              <a:t>16.02.2026</a:t>
            </a:fld>
            <a:endParaRPr lang="nb-NO"/>
          </a:p>
        </p:txBody>
      </p:sp>
      <p:sp>
        <p:nvSpPr>
          <p:cNvPr id="6" name="Footer Placeholder 5">
            <a:extLst>
              <a:ext uri="{FF2B5EF4-FFF2-40B4-BE49-F238E27FC236}">
                <a16:creationId xmlns:a16="http://schemas.microsoft.com/office/drawing/2014/main" id="{B2572C76-A6D4-4234-A07D-886A122B87E9}"/>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EF89C05-04C4-46B2-964D-34980D4ED761}"/>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2260972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l"/>
              <a:t>Κάντε κλικ για να επεξεργαστείτε το στυλ τίτλου κύριου τίτλου</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l"/>
              <a:t>Κάντε κλικ για να επεξεργαστείτε τα στυλ κειμένου προτύπου</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526905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5A4E-C499-995D-766A-73865EB05BED}"/>
              </a:ext>
            </a:extLst>
          </p:cNvPr>
          <p:cNvSpPr>
            <a:spLocks noGrp="1"/>
          </p:cNvSpPr>
          <p:nvPr>
            <p:ph type="title"/>
          </p:nvPr>
        </p:nvSpPr>
        <p:spPr>
          <a:xfrm>
            <a:off x="831850" y="1709738"/>
            <a:ext cx="10515600" cy="2852737"/>
          </a:xfrm>
        </p:spPr>
        <p:txBody>
          <a:bodyPr anchor="b"/>
          <a:lstStyle>
            <a:lvl1pPr>
              <a:defRPr sz="6000"/>
            </a:lvl1p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F4F2FB3E-D394-2B52-7232-F705C9E703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7A5E97E4-E25C-D57F-F2E3-3279195DAE36}"/>
              </a:ext>
            </a:extLst>
          </p:cNvPr>
          <p:cNvSpPr>
            <a:spLocks noGrp="1"/>
          </p:cNvSpPr>
          <p:nvPr>
            <p:ph type="dt" sz="half" idx="10"/>
          </p:nvPr>
        </p:nvSpPr>
        <p:spPr/>
        <p:txBody>
          <a:bodyPr/>
          <a:lstStyle/>
          <a:p>
            <a:fld id="{7E0D587C-5F75-4A9A-9A66-B305DB62867E}" type="datetimeFigureOut">
              <a:rPr lang="en-GB" smtClean="0"/>
              <a:t>16/02/2026</a:t>
            </a:fld>
            <a:endParaRPr lang="en-GB"/>
          </a:p>
        </p:txBody>
      </p:sp>
      <p:sp>
        <p:nvSpPr>
          <p:cNvPr id="5" name="Footer Placeholder 4">
            <a:extLst>
              <a:ext uri="{FF2B5EF4-FFF2-40B4-BE49-F238E27FC236}">
                <a16:creationId xmlns:a16="http://schemas.microsoft.com/office/drawing/2014/main" id="{82231D0B-862A-77A3-21F4-5D590227D2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0C57D8-ED9C-630A-36F1-D8CE01BBB9EF}"/>
              </a:ext>
            </a:extLst>
          </p:cNvPr>
          <p:cNvSpPr>
            <a:spLocks noGrp="1"/>
          </p:cNvSpPr>
          <p:nvPr>
            <p:ph type="sldNum" sz="quarter" idx="12"/>
          </p:nvPr>
        </p:nvSpPr>
        <p:spPr/>
        <p:txBody>
          <a:bodyPr/>
          <a:lstStyle/>
          <a:p>
            <a:fld id="{7D18FFC5-891B-42A6-97B0-E7D4B53D447F}" type="slidenum">
              <a:rPr lang="en-GB" smtClean="0"/>
              <a:t>‹#›</a:t>
            </a:fld>
            <a:endParaRPr lang="en-GB"/>
          </a:p>
        </p:txBody>
      </p:sp>
    </p:spTree>
    <p:extLst>
      <p:ext uri="{BB962C8B-B14F-4D97-AF65-F5344CB8AC3E}">
        <p14:creationId xmlns:p14="http://schemas.microsoft.com/office/powerpoint/2010/main" val="83445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D7EDD-A50F-409F-994B-CD4AED89D4DD}"/>
              </a:ext>
            </a:extLst>
          </p:cNvPr>
          <p:cNvSpPr>
            <a:spLocks noGrp="1"/>
          </p:cNvSpPr>
          <p:nvPr>
            <p:ph type="dt" sz="half" idx="10"/>
          </p:nvPr>
        </p:nvSpPr>
        <p:spPr/>
        <p:txBody>
          <a:bodyPr/>
          <a:lstStyle/>
          <a:p>
            <a:fld id="{10CDC19B-DDF8-463F-8023-C5D3C45D1B89}" type="datetimeFigureOut">
              <a:rPr lang="nb-NO" smtClean="0"/>
              <a:t>16.02.2026</a:t>
            </a:fld>
            <a:endParaRPr lang="nb-NO"/>
          </a:p>
        </p:txBody>
      </p:sp>
      <p:sp>
        <p:nvSpPr>
          <p:cNvPr id="3" name="Footer Placeholder 2">
            <a:extLst>
              <a:ext uri="{FF2B5EF4-FFF2-40B4-BE49-F238E27FC236}">
                <a16:creationId xmlns:a16="http://schemas.microsoft.com/office/drawing/2014/main" id="{29C168B8-6321-4606-A305-B54A9BFA0D4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D17C2B17-3A56-4F2C-B160-BA09EE87895D}"/>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1594795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309593" y="274642"/>
            <a:ext cx="10242021" cy="701731"/>
          </a:xfrm>
        </p:spPr>
        <p:txBody>
          <a:bodyPr wrap="square" anchor="t" anchorCtr="0">
            <a:spAutoFit/>
          </a:bodyPr>
          <a:lstStyle/>
          <a:p>
            <a:r>
              <a:rPr lang="el"/>
              <a:t>Κάντε κλικ για να επεξεργαστείτε το στυλ τίτλου κύριου τίτλου</a:t>
            </a:r>
            <a:endParaRPr lang="nb-NO"/>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309593" y="1258531"/>
            <a:ext cx="10242021" cy="5162719"/>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2" name="Footer Placeholder 4">
            <a:extLst>
              <a:ext uri="{FF2B5EF4-FFF2-40B4-BE49-F238E27FC236}">
                <a16:creationId xmlns:a16="http://schemas.microsoft.com/office/drawing/2014/main" id="{3B33ABDB-AC22-03BC-A977-BA0FB0A6F917}"/>
              </a:ext>
            </a:extLst>
          </p:cNvPr>
          <p:cNvSpPr>
            <a:spLocks noGrp="1"/>
          </p:cNvSpPr>
          <p:nvPr>
            <p:ph type="ftr" sz="quarter" idx="3"/>
          </p:nvPr>
        </p:nvSpPr>
        <p:spPr>
          <a:xfrm>
            <a:off x="485776" y="6352256"/>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l"/>
              <a:t>CSP002: Ανθρώπινοι παράγοντες στην ασφάλεια στον κυβερνοχώρο</a:t>
            </a:r>
          </a:p>
        </p:txBody>
      </p:sp>
    </p:spTree>
    <p:extLst>
      <p:ext uri="{BB962C8B-B14F-4D97-AF65-F5344CB8AC3E}">
        <p14:creationId xmlns:p14="http://schemas.microsoft.com/office/powerpoint/2010/main" val="39153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τον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B7AC3D66-DA2F-47CF-BEDB-905789E695D5}"/>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1303C2FB-A1AA-C59D-1FE2-F6BAA6A3E06B}"/>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179C96BD-C999-510F-A618-8E63C4B4EF28}"/>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B365576F-9100-006F-E2BB-07ECB7ADF638}"/>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3EB5CC59-3BBE-5649-4D6E-A496E5DF7497}"/>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D7F45C7-8BB1-535E-90B9-CD089B98625A}"/>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18D84A88-A2E8-A287-7E9D-19DA04E3550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DDC79C54-FD0E-DAF6-8E08-3794F8B6D415}"/>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0CFBC77-A37B-4D70-1E32-E1CFA20640B7}"/>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0E6D5411-E368-D638-FB56-0E84C8198A21}"/>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866C831A-CDDA-F85C-B476-2A0475A384F8}"/>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A4423EBC-5247-F605-387A-C0E42EA35B37}"/>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0A1DBB39-6254-E683-BCF3-890935E6249A}"/>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6606322-456D-1D12-EBAC-D16E66C72E67}"/>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D5FC33EF-CE9C-4782-547D-18AC8933B7FF}"/>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2" name="Group 1">
            <a:extLst>
              <a:ext uri="{FF2B5EF4-FFF2-40B4-BE49-F238E27FC236}">
                <a16:creationId xmlns:a16="http://schemas.microsoft.com/office/drawing/2014/main" id="{DE53B4C7-97BD-8367-8CC2-88C9B202F5CC}"/>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13D9F10-6C58-0A3D-202A-90C0365C3628}"/>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1A125FB-0148-6E21-7B92-1C4B9D4C878A}"/>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τον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grpSp>
        <p:nvGrpSpPr>
          <p:cNvPr id="4" name="Group 3">
            <a:extLst>
              <a:ext uri="{FF2B5EF4-FFF2-40B4-BE49-F238E27FC236}">
                <a16:creationId xmlns:a16="http://schemas.microsoft.com/office/drawing/2014/main" id="{84E49EC0-F822-C462-4DA7-BFF66FF562C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8FC505F-7321-F4C0-E1EA-8DF3951A9201}"/>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2DED13D4-C7B2-98AB-BDCB-50BD99BAFFD8}"/>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τον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4" name="Group 3">
            <a:extLst>
              <a:ext uri="{FF2B5EF4-FFF2-40B4-BE49-F238E27FC236}">
                <a16:creationId xmlns:a16="http://schemas.microsoft.com/office/drawing/2014/main" id="{1F8EF976-CAEB-EEE0-530D-1381FCDA87FF}"/>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DCAD26B8-0DAB-DEF2-6591-0592888115FA}"/>
                </a:ext>
              </a:extLst>
            </p:cNvPr>
            <p:cNvPicPr>
              <a:picLocks noChangeAspect="1"/>
            </p:cNvPicPr>
            <p:nvPr/>
          </p:nvPicPr>
          <p:blipFill>
            <a:blip r:embed="rId26"/>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042A66C-3682-FBB0-46F4-132B5C5EE367}"/>
                </a:ext>
              </a:extLst>
            </p:cNvPr>
            <p:cNvPicPr>
              <a:picLocks noChangeAspect="1"/>
            </p:cNvPicPr>
            <p:nvPr/>
          </p:nvPicPr>
          <p:blipFill>
            <a:blip r:embed="rId2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60"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8.xml"/><Relationship Id="rId4" Type="http://schemas.openxmlformats.org/officeDocument/2006/relationships/image" Target="../media/image179.png"/></Relationships>
</file>

<file path=ppt/slides/_rels/slide1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183.png"/><Relationship Id="rId4" Type="http://schemas.openxmlformats.org/officeDocument/2006/relationships/image" Target="../media/image182.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9.xml"/></Relationships>
</file>

<file path=ppt/slides/_rels/slide105.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185.emf"/></Relationships>
</file>

<file path=ppt/slides/_rels/slide10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9.xml"/><Relationship Id="rId1" Type="http://schemas.openxmlformats.org/officeDocument/2006/relationships/slideLayout" Target="../slideLayouts/slideLayout20.xml"/><Relationship Id="rId4" Type="http://schemas.openxmlformats.org/officeDocument/2006/relationships/image" Target="../media/image187.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8.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openpsychometrics.org/tests/IPIP-BFFM/" TargetMode="External"/><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www.testsonthenet.com/Factors-facets.htm#Openness to Experien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7.emf"/><Relationship Id="rId5" Type="http://schemas.openxmlformats.org/officeDocument/2006/relationships/image" Target="../media/image25.emf"/><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6.xml"/><Relationship Id="rId3" Type="http://schemas.openxmlformats.org/officeDocument/2006/relationships/image" Target="../media/image63.png"/><Relationship Id="rId21" Type="http://schemas.openxmlformats.org/officeDocument/2006/relationships/image" Target="NULL"/><Relationship Id="rId12" Type="http://schemas.openxmlformats.org/officeDocument/2006/relationships/customXml" Target="../ink/ink3.xml"/><Relationship Id="rId17" Type="http://schemas.openxmlformats.org/officeDocument/2006/relationships/image" Target="NULL"/><Relationship Id="rId2" Type="http://schemas.openxmlformats.org/officeDocument/2006/relationships/slideLayout" Target="../slideLayouts/slideLayout23.xml"/><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tags" Target="../tags/tag8.xml"/><Relationship Id="rId6" Type="http://schemas.openxmlformats.org/officeDocument/2006/relationships/customXml" Target="../ink/ink1.xml"/><Relationship Id="rId11" Type="http://schemas.openxmlformats.org/officeDocument/2006/relationships/image" Target="NULL"/><Relationship Id="rId5" Type="http://schemas.openxmlformats.org/officeDocument/2006/relationships/image" Target="../media/image65.emf"/><Relationship Id="rId15" Type="http://schemas.openxmlformats.org/officeDocument/2006/relationships/image" Target="NULL"/><Relationship Id="rId10" Type="http://schemas.openxmlformats.org/officeDocument/2006/relationships/customXml" Target="../ink/ink2.xml"/><Relationship Id="rId19" Type="http://schemas.openxmlformats.org/officeDocument/2006/relationships/image" Target="NULL"/><Relationship Id="rId4" Type="http://schemas.openxmlformats.org/officeDocument/2006/relationships/image" Target="../media/image64.png"/><Relationship Id="rId9" Type="http://schemas.openxmlformats.org/officeDocument/2006/relationships/image" Target="NULL"/><Relationship Id="rId14" Type="http://schemas.openxmlformats.org/officeDocument/2006/relationships/customXml" Target="../ink/ink4.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jpe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mailto:ricardo.lugo@inn.no" TargetMode="External"/><Relationship Id="rId5" Type="http://schemas.openxmlformats.org/officeDocument/2006/relationships/hyperlink" Target="mailto:ingeborghorgenn@gmail.com" TargetMode="External"/><Relationship Id="rId10" Type="http://schemas.openxmlformats.org/officeDocument/2006/relationships/image" Target="../media/image70.jpeg"/><Relationship Id="rId4" Type="http://schemas.openxmlformats.org/officeDocument/2006/relationships/hyperlink" Target="mailto:ingridtrau@outlook.com" TargetMode="External"/><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9.xml"/><Relationship Id="rId1" Type="http://schemas.openxmlformats.org/officeDocument/2006/relationships/tags" Target="../tags/tag9.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0.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4.xml"/><Relationship Id="rId1" Type="http://schemas.openxmlformats.org/officeDocument/2006/relationships/tags" Target="../tags/tag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ags" Target="../tags/tag14.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emf"/></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hyperlink" Target="https://youtu.be/kv0sOX6Alrk"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https://www.youtube.com/embed/nFRu0K1IxJ4?feature=oembed" TargetMode="External"/><Relationship Id="rId1" Type="http://schemas.openxmlformats.org/officeDocument/2006/relationships/tags" Target="../tags/tag16.xml"/><Relationship Id="rId5" Type="http://schemas.openxmlformats.org/officeDocument/2006/relationships/image" Target="../media/image105.jpeg"/><Relationship Id="rId4"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1.xml"/><Relationship Id="rId1" Type="http://schemas.openxmlformats.org/officeDocument/2006/relationships/tags" Target="../tags/tag17.xml"/><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hyperlink" Target="https://www.youtube.com/watch?v=gwvA49ZXnf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1.xml"/><Relationship Id="rId1" Type="http://schemas.openxmlformats.org/officeDocument/2006/relationships/tags" Target="../tags/tag18.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1.xml"/><Relationship Id="rId1" Type="http://schemas.openxmlformats.org/officeDocument/2006/relationships/tags" Target="../tags/tag19.xml"/><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xml"/><Relationship Id="rId1" Type="http://schemas.openxmlformats.org/officeDocument/2006/relationships/tags" Target="../tags/tag20.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1.xml"/><Relationship Id="rId1" Type="http://schemas.openxmlformats.org/officeDocument/2006/relationships/tags" Target="../tags/tag21.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1.xml"/><Relationship Id="rId1" Type="http://schemas.openxmlformats.org/officeDocument/2006/relationships/tags" Target="../tags/tag22.xml"/><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ags" Target="../tags/tag23.xml"/><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1.xml"/><Relationship Id="rId1" Type="http://schemas.openxmlformats.org/officeDocument/2006/relationships/tags" Target="../tags/tag24.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21.xml"/><Relationship Id="rId5"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image" Target="../media/image127.png"/></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9.xml"/><Relationship Id="rId7" Type="http://schemas.openxmlformats.org/officeDocument/2006/relationships/image" Target="../media/image134.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31.png"/><Relationship Id="rId2" Type="http://schemas.openxmlformats.org/officeDocument/2006/relationships/slideLayout" Target="../slideLayouts/slideLayout18.xml"/><Relationship Id="rId1" Type="http://schemas.openxmlformats.org/officeDocument/2006/relationships/tags" Target="../tags/tag2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27.xml"/><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0.xml"/><Relationship Id="rId1" Type="http://schemas.openxmlformats.org/officeDocument/2006/relationships/tags" Target="../tags/tag29.xml"/><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ags" Target="../tags/tag30.xml"/><Relationship Id="rId4" Type="http://schemas.openxmlformats.org/officeDocument/2006/relationships/image" Target="../media/image145.jpeg"/></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1.xml"/><Relationship Id="rId1" Type="http://schemas.openxmlformats.org/officeDocument/2006/relationships/tags" Target="../tags/tag31.xml"/><Relationship Id="rId4" Type="http://schemas.openxmlformats.org/officeDocument/2006/relationships/image" Target="../media/image15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1.xml"/><Relationship Id="rId1" Type="http://schemas.openxmlformats.org/officeDocument/2006/relationships/tags" Target="../tags/tag32.xml"/><Relationship Id="rId5" Type="http://schemas.openxmlformats.org/officeDocument/2006/relationships/image" Target="../media/image153.png"/><Relationship Id="rId4" Type="http://schemas.openxmlformats.org/officeDocument/2006/relationships/image" Target="../media/image152.png"/></Relationships>
</file>

<file path=ppt/slides/_rels/slide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1.xml"/><Relationship Id="rId4" Type="http://schemas.openxmlformats.org/officeDocument/2006/relationships/image" Target="../media/image156.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9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video" Target="../media/media1.mp4"/><Relationship Id="rId7" Type="http://schemas.openxmlformats.org/officeDocument/2006/relationships/image" Target="../media/image124.png"/><Relationship Id="rId2" Type="http://schemas.microsoft.com/office/2007/relationships/media" Target="../media/media1.mp4"/><Relationship Id="rId1" Type="http://schemas.openxmlformats.org/officeDocument/2006/relationships/tags" Target="../tags/tag34.xml"/><Relationship Id="rId6" Type="http://schemas.openxmlformats.org/officeDocument/2006/relationships/image" Target="../media/image157.png"/><Relationship Id="rId5" Type="http://schemas.openxmlformats.org/officeDocument/2006/relationships/notesSlide" Target="../notesSlides/notesSlide59.xml"/><Relationship Id="rId4" Type="http://schemas.openxmlformats.org/officeDocument/2006/relationships/slideLayout" Target="../slideLayouts/slideLayout21.xml"/><Relationship Id="rId9" Type="http://schemas.openxmlformats.org/officeDocument/2006/relationships/image" Target="../media/image159.png"/></Relationships>
</file>

<file path=ppt/slides/_rels/slide9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8.xml"/><Relationship Id="rId4" Type="http://schemas.openxmlformats.org/officeDocument/2006/relationships/hyperlink" Target="http://www.youtube.com/watch?v=7DMDscGOUpg"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61.xml"/><Relationship Id="rId7" Type="http://schemas.openxmlformats.org/officeDocument/2006/relationships/image" Target="../media/image167.png"/><Relationship Id="rId2" Type="http://schemas.openxmlformats.org/officeDocument/2006/relationships/slideLayout" Target="../slideLayouts/slideLayout18.xml"/><Relationship Id="rId1" Type="http://schemas.openxmlformats.org/officeDocument/2006/relationships/tags" Target="../tags/tag3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96.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slideLayout" Target="../slideLayouts/slideLayout18.xml"/><Relationship Id="rId1" Type="http://schemas.openxmlformats.org/officeDocument/2006/relationships/tags" Target="../tags/tag3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8.xml"/><Relationship Id="rId1" Type="http://schemas.openxmlformats.org/officeDocument/2006/relationships/tags" Target="../tags/tag37.xml"/></Relationships>
</file>

<file path=ppt/slides/_rels/slide9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38.xml"/><Relationship Id="rId4" Type="http://schemas.openxmlformats.org/officeDocument/2006/relationships/image" Target="../media/image17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060837" y="927029"/>
            <a:ext cx="6411074" cy="2671428"/>
          </a:xfrm>
        </p:spPr>
        <p:txBody>
          <a:bodyPr>
            <a:noAutofit/>
          </a:bodyPr>
          <a:lstStyle/>
          <a:p>
            <a:r>
              <a:rPr lang="el" sz="4800" dirty="0"/>
              <a:t>Θέμα 2 – Προσωπικότητα και Κοινωνική Μηχανική στην Κυβερνοασφάλεια</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p:txBody>
          <a:bodyPr/>
          <a:lstStyle/>
          <a:p>
            <a:r>
              <a:rPr lang="el-GR" dirty="0" err="1"/>
              <a:t>Παρουσιαση</a:t>
            </a:r>
            <a:r>
              <a:rPr lang="el-GR"/>
              <a:t> από:</a:t>
            </a:r>
            <a:endParaRPr lang="en-US" dirty="0"/>
          </a:p>
          <a:p>
            <a:r>
              <a:rPr lang="en-US" dirty="0"/>
              <a:t>Ricardo G. Lugo</a:t>
            </a:r>
          </a:p>
        </p:txBody>
      </p:sp>
      <p:pic>
        <p:nvPicPr>
          <p:cNvPr id="11" name="Picture Placeholder 10" descr="Στιγμιότυπο οθόνης μιας εκπαίδευσης υπολογιστή">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636388" y="3758017"/>
            <a:ext cx="4323426" cy="1008926"/>
          </a:xfrm>
        </p:spPr>
        <p:txBody>
          <a:bodyPr/>
          <a:lstStyle/>
          <a:p>
            <a:r>
              <a:rPr lang="en-US" dirty="0"/>
              <a:t>CSP002</a:t>
            </a:r>
            <a:endParaRPr lang="el"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382654" y="2080592"/>
            <a:ext cx="4942021" cy="2519057"/>
          </a:xfrm>
          <a:prstGeom prst="rect">
            <a:avLst/>
          </a:prstGeom>
        </p:spPr>
      </p:pic>
      <p:pic>
        <p:nvPicPr>
          <p:cNvPr id="6" name="Bilde 5"/>
          <p:cNvPicPr>
            <a:picLocks noChangeAspect="1"/>
          </p:cNvPicPr>
          <p:nvPr/>
        </p:nvPicPr>
        <p:blipFill>
          <a:blip r:embed="rId4"/>
          <a:stretch>
            <a:fillRect/>
          </a:stretch>
        </p:blipFill>
        <p:spPr>
          <a:xfrm>
            <a:off x="6504862" y="2901220"/>
            <a:ext cx="3576578" cy="2704136"/>
          </a:xfrm>
          <a:prstGeom prst="rect">
            <a:avLst/>
          </a:prstGeom>
        </p:spPr>
      </p:pic>
      <p:pic>
        <p:nvPicPr>
          <p:cNvPr id="7" name="Bilde 6"/>
          <p:cNvPicPr>
            <a:picLocks noChangeAspect="1"/>
          </p:cNvPicPr>
          <p:nvPr/>
        </p:nvPicPr>
        <p:blipFill>
          <a:blip r:embed="rId5"/>
          <a:stretch>
            <a:fillRect/>
          </a:stretch>
        </p:blipFill>
        <p:spPr>
          <a:xfrm>
            <a:off x="7441713" y="1479432"/>
            <a:ext cx="2413322" cy="1202321"/>
          </a:xfrm>
          <a:prstGeom prst="rect">
            <a:avLst/>
          </a:prstGeom>
        </p:spPr>
      </p:pic>
      <p:sp>
        <p:nvSpPr>
          <p:cNvPr id="8" name="Titel 3">
            <a:extLst>
              <a:ext uri="{FF2B5EF4-FFF2-40B4-BE49-F238E27FC236}">
                <a16:creationId xmlns:a16="http://schemas.microsoft.com/office/drawing/2014/main" id="{00BE78CF-32D8-4ABA-8CF3-B387FC9F925C}"/>
              </a:ext>
            </a:extLst>
          </p:cNvPr>
          <p:cNvSpPr>
            <a:spLocks noGrp="1"/>
          </p:cNvSpPr>
          <p:nvPr>
            <p:ph type="title"/>
          </p:nvPr>
        </p:nvSpPr>
        <p:spPr>
          <a:xfrm>
            <a:off x="0" y="677251"/>
            <a:ext cx="11919857" cy="681037"/>
          </a:xfrm>
        </p:spPr>
        <p:txBody>
          <a:bodyPr>
            <a:noAutofit/>
          </a:bodyPr>
          <a:lstStyle/>
          <a:p>
            <a:pPr algn="ctr"/>
            <a:r>
              <a:rPr lang="el" sz="4800" dirty="0"/>
              <a:t>Έρευνα προσωπικότητας στην Κυβερνοψυχολογία</a:t>
            </a:r>
            <a:endParaRPr lang="de-DE" sz="4800" dirty="0"/>
          </a:p>
        </p:txBody>
      </p:sp>
      <p:pic>
        <p:nvPicPr>
          <p:cNvPr id="9" name="Bilde 3">
            <a:extLst>
              <a:ext uri="{FF2B5EF4-FFF2-40B4-BE49-F238E27FC236}">
                <a16:creationId xmlns:a16="http://schemas.microsoft.com/office/drawing/2014/main" id="{32DF42FE-C7B3-4C53-BC94-F343768681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2110" y="1415498"/>
            <a:ext cx="6252752" cy="1880398"/>
          </a:xfrm>
          <a:prstGeom prst="rect">
            <a:avLst/>
          </a:prstGeom>
        </p:spPr>
      </p:pic>
      <p:pic>
        <p:nvPicPr>
          <p:cNvPr id="10" name="Bilde 4">
            <a:extLst>
              <a:ext uri="{FF2B5EF4-FFF2-40B4-BE49-F238E27FC236}">
                <a16:creationId xmlns:a16="http://schemas.microsoft.com/office/drawing/2014/main" id="{C4AA7547-2F14-43FA-A864-D15F664FD9CF}"/>
              </a:ext>
            </a:extLst>
          </p:cNvPr>
          <p:cNvPicPr>
            <a:picLocks noChangeAspect="1"/>
          </p:cNvPicPr>
          <p:nvPr/>
        </p:nvPicPr>
        <p:blipFill>
          <a:blip r:embed="rId3"/>
          <a:stretch>
            <a:fillRect/>
          </a:stretch>
        </p:blipFill>
        <p:spPr>
          <a:xfrm>
            <a:off x="2643129" y="4345828"/>
            <a:ext cx="4942021" cy="2519057"/>
          </a:xfrm>
          <a:prstGeom prst="rect">
            <a:avLst/>
          </a:prstGeom>
        </p:spPr>
      </p:pic>
      <p:sp>
        <p:nvSpPr>
          <p:cNvPr id="2" name="Foliennummernplatzhalter 1">
            <a:extLst>
              <a:ext uri="{FF2B5EF4-FFF2-40B4-BE49-F238E27FC236}">
                <a16:creationId xmlns:a16="http://schemas.microsoft.com/office/drawing/2014/main" id="{E593720B-2C59-F716-0BDA-584C730D99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29AF6F4-48A6-3340-36D2-873C75132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296-1FB3-43E8-9876-E6E45D2FCA7D}"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E63CFBB2-F817-E872-5CAC-BF644DF59087}"/>
              </a:ext>
            </a:extLst>
          </p:cNvPr>
          <p:cNvSpPr>
            <a:spLocks noGrp="1"/>
          </p:cNvSpPr>
          <p:nvPr>
            <p:ph type="title"/>
          </p:nvPr>
        </p:nvSpPr>
        <p:spPr>
          <a:xfrm>
            <a:off x="2407669" y="501650"/>
            <a:ext cx="7376663" cy="681037"/>
          </a:xfrm>
        </p:spPr>
        <p:txBody>
          <a:bodyPr>
            <a:normAutofit fontScale="90000"/>
          </a:bodyPr>
          <a:lstStyle/>
          <a:p>
            <a:r>
              <a:rPr lang="el" sz="2500" err="1"/>
              <a:t>Πατενταρισμένη αυτοματοποιημένη τεχνολογία spear-phishing</a:t>
            </a:r>
            <a:endParaRPr lang="de-DE" sz="2500"/>
          </a:p>
        </p:txBody>
      </p:sp>
      <p:sp>
        <p:nvSpPr>
          <p:cNvPr id="5" name="Content Placeholder 4">
            <a:extLst>
              <a:ext uri="{FF2B5EF4-FFF2-40B4-BE49-F238E27FC236}">
                <a16:creationId xmlns:a16="http://schemas.microsoft.com/office/drawing/2014/main" id="{C3929429-93A5-92E9-66F2-061D9B60E86A}"/>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974BB617-6764-5B54-CEBF-1B25377ED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6507" y="0"/>
            <a:ext cx="9738986" cy="6858000"/>
          </a:xfrm>
          <a:prstGeom prst="rect">
            <a:avLst/>
          </a:prstGeom>
        </p:spPr>
      </p:pic>
    </p:spTree>
    <p:extLst>
      <p:ext uri="{BB962C8B-B14F-4D97-AF65-F5344CB8AC3E}">
        <p14:creationId xmlns:p14="http://schemas.microsoft.com/office/powerpoint/2010/main" val="6225100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D3C4DA1-5A9B-162D-44CA-5505C4E2A9A5}"/>
              </a:ext>
            </a:extLst>
          </p:cNvPr>
          <p:cNvPicPr>
            <a:picLocks noChangeAspect="1"/>
          </p:cNvPicPr>
          <p:nvPr/>
        </p:nvPicPr>
        <p:blipFill>
          <a:blip r:embed="rId2"/>
          <a:stretch>
            <a:fillRect/>
          </a:stretch>
        </p:blipFill>
        <p:spPr>
          <a:xfrm>
            <a:off x="280875" y="371716"/>
            <a:ext cx="7535327" cy="2476846"/>
          </a:xfrm>
          <a:prstGeom prst="rect">
            <a:avLst/>
          </a:prstGeom>
        </p:spPr>
      </p:pic>
      <p:pic>
        <p:nvPicPr>
          <p:cNvPr id="9" name="Grafik 8">
            <a:extLst>
              <a:ext uri="{FF2B5EF4-FFF2-40B4-BE49-F238E27FC236}">
                <a16:creationId xmlns:a16="http://schemas.microsoft.com/office/drawing/2014/main" id="{A863977B-725D-F56F-9FB2-1B40052C96B3}"/>
              </a:ext>
            </a:extLst>
          </p:cNvPr>
          <p:cNvPicPr>
            <a:picLocks noChangeAspect="1"/>
          </p:cNvPicPr>
          <p:nvPr/>
        </p:nvPicPr>
        <p:blipFill>
          <a:blip r:embed="rId3"/>
          <a:stretch>
            <a:fillRect/>
          </a:stretch>
        </p:blipFill>
        <p:spPr>
          <a:xfrm>
            <a:off x="342796" y="2848562"/>
            <a:ext cx="3705742" cy="3858163"/>
          </a:xfrm>
          <a:prstGeom prst="rect">
            <a:avLst/>
          </a:prstGeom>
        </p:spPr>
      </p:pic>
      <p:pic>
        <p:nvPicPr>
          <p:cNvPr id="11" name="Grafik 10">
            <a:extLst>
              <a:ext uri="{FF2B5EF4-FFF2-40B4-BE49-F238E27FC236}">
                <a16:creationId xmlns:a16="http://schemas.microsoft.com/office/drawing/2014/main" id="{EEC554AB-B608-9D36-24B9-7574C1FF7D63}"/>
              </a:ext>
            </a:extLst>
          </p:cNvPr>
          <p:cNvPicPr>
            <a:picLocks noChangeAspect="1"/>
          </p:cNvPicPr>
          <p:nvPr/>
        </p:nvPicPr>
        <p:blipFill>
          <a:blip r:embed="rId4"/>
          <a:stretch>
            <a:fillRect/>
          </a:stretch>
        </p:blipFill>
        <p:spPr>
          <a:xfrm>
            <a:off x="6945221" y="3212237"/>
            <a:ext cx="3620005" cy="2600688"/>
          </a:xfrm>
          <a:prstGeom prst="rect">
            <a:avLst/>
          </a:prstGeom>
        </p:spPr>
      </p:pic>
      <p:sp>
        <p:nvSpPr>
          <p:cNvPr id="13" name="Pfeil: nach rechts 12">
            <a:extLst>
              <a:ext uri="{FF2B5EF4-FFF2-40B4-BE49-F238E27FC236}">
                <a16:creationId xmlns:a16="http://schemas.microsoft.com/office/drawing/2014/main" id="{8B3E7859-BB83-8AB2-1AD7-9E884677D7C2}"/>
              </a:ext>
            </a:extLst>
          </p:cNvPr>
          <p:cNvSpPr/>
          <p:nvPr/>
        </p:nvSpPr>
        <p:spPr>
          <a:xfrm>
            <a:off x="4861249" y="3872204"/>
            <a:ext cx="1502229" cy="1129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liennummernplatzhalter 1">
            <a:extLst>
              <a:ext uri="{FF2B5EF4-FFF2-40B4-BE49-F238E27FC236}">
                <a16:creationId xmlns:a16="http://schemas.microsoft.com/office/drawing/2014/main" id="{D617668C-16DF-EE0E-2EA4-3563A8B126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145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E9790EB-519E-65E3-D2FA-D478E62B55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4222" y="109614"/>
            <a:ext cx="8625105" cy="6638771"/>
          </a:xfrm>
          <a:prstGeom prst="rect">
            <a:avLst/>
          </a:prstGeom>
        </p:spPr>
      </p:pic>
      <p:sp>
        <p:nvSpPr>
          <p:cNvPr id="2" name="Foliennummernplatzhalter 1">
            <a:extLst>
              <a:ext uri="{FF2B5EF4-FFF2-40B4-BE49-F238E27FC236}">
                <a16:creationId xmlns:a16="http://schemas.microsoft.com/office/drawing/2014/main" id="{2E7E4D06-33CA-7225-5B40-F57E32CECA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9422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208BB8F-1F50-F589-4DF0-9C10C1BD7ACD}"/>
              </a:ext>
            </a:extLst>
          </p:cNvPr>
          <p:cNvPicPr>
            <a:picLocks noChangeAspect="1"/>
          </p:cNvPicPr>
          <p:nvPr/>
        </p:nvPicPr>
        <p:blipFill>
          <a:blip r:embed="rId3"/>
          <a:stretch>
            <a:fillRect/>
          </a:stretch>
        </p:blipFill>
        <p:spPr>
          <a:xfrm>
            <a:off x="0" y="188153"/>
            <a:ext cx="6258798" cy="4391638"/>
          </a:xfrm>
          <a:prstGeom prst="rect">
            <a:avLst/>
          </a:prstGeom>
        </p:spPr>
      </p:pic>
      <p:pic>
        <p:nvPicPr>
          <p:cNvPr id="7" name="Grafik 6">
            <a:extLst>
              <a:ext uri="{FF2B5EF4-FFF2-40B4-BE49-F238E27FC236}">
                <a16:creationId xmlns:a16="http://schemas.microsoft.com/office/drawing/2014/main" id="{3E661C17-B24C-511D-F892-9C16D87605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8161" y="278675"/>
            <a:ext cx="4111283" cy="5120640"/>
          </a:xfrm>
          <a:prstGeom prst="rect">
            <a:avLst/>
          </a:prstGeom>
        </p:spPr>
      </p:pic>
      <p:pic>
        <p:nvPicPr>
          <p:cNvPr id="9" name="Grafik 8">
            <a:extLst>
              <a:ext uri="{FF2B5EF4-FFF2-40B4-BE49-F238E27FC236}">
                <a16:creationId xmlns:a16="http://schemas.microsoft.com/office/drawing/2014/main" id="{C4E1857A-4DB6-4C8A-4B18-DBBAC7C249AE}"/>
              </a:ext>
            </a:extLst>
          </p:cNvPr>
          <p:cNvPicPr>
            <a:picLocks noChangeAspect="1"/>
          </p:cNvPicPr>
          <p:nvPr/>
        </p:nvPicPr>
        <p:blipFill>
          <a:blip r:embed="rId5"/>
          <a:stretch>
            <a:fillRect/>
          </a:stretch>
        </p:blipFill>
        <p:spPr>
          <a:xfrm>
            <a:off x="5781347" y="4035795"/>
            <a:ext cx="1724266" cy="2543530"/>
          </a:xfrm>
          <a:prstGeom prst="rect">
            <a:avLst/>
          </a:prstGeom>
        </p:spPr>
      </p:pic>
      <p:sp>
        <p:nvSpPr>
          <p:cNvPr id="2" name="Foliennummernplatzhalter 1">
            <a:extLst>
              <a:ext uri="{FF2B5EF4-FFF2-40B4-BE49-F238E27FC236}">
                <a16:creationId xmlns:a16="http://schemas.microsoft.com/office/drawing/2014/main" id="{6C3A1F8E-5DCC-A1E0-53FA-22ECE0385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758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5600" y="593367"/>
            <a:ext cx="11360800" cy="763600"/>
          </a:xfrm>
        </p:spPr>
        <p:txBody>
          <a:bodyPr wrap="square" anchor="t">
            <a:normAutofit/>
          </a:bodyPr>
          <a:lstStyle/>
          <a:p>
            <a:r>
              <a:rPr lang="el" sz="4200"/>
              <a:t>Περίληψη Προσωπικότητα στη SE</a:t>
            </a:r>
            <a:endParaRPr lang="nb-NO" sz="4200"/>
          </a:p>
        </p:txBody>
      </p:sp>
      <p:sp>
        <p:nvSpPr>
          <p:cNvPr id="3" name="Plassholder for innhold 2"/>
          <p:cNvSpPr>
            <a:spLocks noGrp="1"/>
          </p:cNvSpPr>
          <p:nvPr>
            <p:ph type="body" idx="1"/>
          </p:nvPr>
        </p:nvSpPr>
        <p:spPr>
          <a:xfrm>
            <a:off x="415600" y="1536633"/>
            <a:ext cx="11360800" cy="4555200"/>
          </a:xfrm>
        </p:spPr>
        <p:txBody>
          <a:bodyPr wrap="square" anchor="t">
            <a:normAutofit lnSpcReduction="10000"/>
          </a:bodyPr>
          <a:lstStyle/>
          <a:p>
            <a:pPr>
              <a:spcAft>
                <a:spcPts val="600"/>
              </a:spcAft>
            </a:pPr>
            <a:r>
              <a:rPr lang="el"/>
              <a:t>Τα προφίλ προσωπικότητας μπορούν – εάν αξιολογηθούν με ακρίβεια – να είναι σχετικά σταθεροί προγνωστικοί παράγοντες για την ευαισθησία στο phishing. Τα μεγέθη εφέ είναι μέτρια και πρέπει να λαμβάνονται υπόψη οι περιστάσεις της κατάστασης. Ωστόσο, όταν παράγεται σε μεγάλους αριθμούς, αυτός ο παράγοντας γίνεται πολύ πολύτιμος.</a:t>
            </a:r>
          </a:p>
          <a:p>
            <a:pPr>
              <a:spcAft>
                <a:spcPts val="600"/>
              </a:spcAft>
            </a:pPr>
            <a:r>
              <a:rPr lang="el"/>
              <a:t>Όσο μεγαλύτερη είναι η ψυχολογική πίεση (επαγόμενη συναισθηματική διέγερση όπως άγχος ή πίεση χρόνου σε καταστάσεις υψηλού κινδύνου), τόσο λιγότερο σχετική γίνεται η πτυχή της προσωπικότητας, τόσο πιο προβλέψιμη και ομοιόμορφη γίνεται η ανθρώπινη συμπεριφορά («αεροπειρατεία αμυγδαλής»).</a:t>
            </a:r>
          </a:p>
          <a:p>
            <a:pPr>
              <a:spcAft>
                <a:spcPts val="600"/>
              </a:spcAft>
            </a:pPr>
            <a:r>
              <a:rPr lang="el"/>
              <a:t>Στο εγγύς μέλλον, μπορεί κανείς να αναμένει αυξανόμενη αξιοπιστία των (ημι-)αυτοματοποιημένων τεχνικών λύσεων που συλλέγουν και αναλύουν δημόσια διαθέσιμα δεδομένα (π.χ. από τα μέσα κοινωνικής δικτύωσης) για την προσέγγιση αξιόπιστου προφίλ προσωπικότητας και τη στόχευση ατόμων μεμονωμένα («μαζικό spearphishing»).</a:t>
            </a:r>
          </a:p>
        </p:txBody>
      </p:sp>
      <p:sp>
        <p:nvSpPr>
          <p:cNvPr id="4" name="Foliennummernplatzhalter 3">
            <a:extLst>
              <a:ext uri="{FF2B5EF4-FFF2-40B4-BE49-F238E27FC236}">
                <a16:creationId xmlns:a16="http://schemas.microsoft.com/office/drawing/2014/main" id="{3FE79B43-31AC-62FC-F960-D1A02DD3B349}"/>
              </a:ext>
            </a:extLst>
          </p:cNvPr>
          <p:cNvSpPr>
            <a:spLocks noGrp="1"/>
          </p:cNvSpPr>
          <p:nvPr>
            <p:ph type="sldNum" idx="12"/>
          </p:nvPr>
        </p:nvSpPr>
        <p:spPr>
          <a:xfrm>
            <a:off x="11296611" y="6217623"/>
            <a:ext cx="731600" cy="524800"/>
          </a:xfrm>
        </p:spPr>
        <p:txBody>
          <a:bodyPr wrap="square" anchor="ct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104</a:t>
            </a:fld>
            <a:endParaRPr kumimoji="0" lang="de-DE" b="0" i="0" u="none" strike="noStrike" kern="1200"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30509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9432981" y="6437989"/>
            <a:ext cx="10711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900" b="0" i="0" u="none" strike="noStrike" kern="1200" cap="none" spc="0" normalizeH="0" baseline="0" noProof="0">
                <a:ln>
                  <a:noFill/>
                </a:ln>
                <a:solidFill>
                  <a:prstClr val="black"/>
                </a:solidFill>
                <a:effectLst/>
                <a:uLnTx/>
                <a:uFillTx/>
                <a:latin typeface="Calibri" panose="020F0502020204030204"/>
                <a:ea typeface="+mn-ea"/>
                <a:cs typeface="+mn-cs"/>
              </a:rPr>
              <a:t>Curtis et al. (2018)</a:t>
            </a:r>
            <a:endParaRPr kumimoji="0" lang="nb-NO"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kstSylinder 4"/>
          <p:cNvSpPr txBox="1"/>
          <p:nvPr/>
        </p:nvSpPr>
        <p:spPr>
          <a:xfrm>
            <a:off x="2286980" y="4525479"/>
            <a:ext cx="6667724" cy="1546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350" b="0" i="0" u="none" strike="noStrike" kern="1200" cap="none" spc="0" normalizeH="0" baseline="0" noProof="0" err="1">
                <a:ln>
                  <a:noFill/>
                </a:ln>
                <a:solidFill>
                  <a:prstClr val="black"/>
                </a:solidFill>
                <a:effectLst/>
                <a:uLnTx/>
                <a:uFillTx/>
                <a:latin typeface="Calibri" panose="020F0502020204030204"/>
                <a:ea typeface="+mn-ea"/>
                <a:cs typeface="+mn-cs"/>
              </a:rPr>
              <a:t>Τι ρόλο παίζουν αυτά τα χαρακτηριστικά της προσωπικότητας όσον αφορά την επιτυχία και την ευαισθησία στο phishing;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350" b="0" i="0" u="none" strike="noStrike" kern="1200" cap="none" spc="0" normalizeH="0" baseline="0" noProof="0" err="1">
                <a:ln>
                  <a:noFill/>
                </a:ln>
                <a:solidFill>
                  <a:prstClr val="black"/>
                </a:solidFill>
                <a:effectLst/>
                <a:uLnTx/>
                <a:uFillTx/>
                <a:latin typeface="Calibri" panose="020F0502020204030204"/>
                <a:ea typeface="+mn-ea"/>
                <a:cs typeface="+mn-cs"/>
              </a:rPr>
              <a:t>Προηγούμενη έρευνα (Cho, Cam &amp; Oltramari,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350" b="0" i="0" u="none" strike="noStrike" kern="1200" cap="none" spc="0" normalizeH="0" baseline="0" noProof="0" err="1">
                <a:ln>
                  <a:noFill/>
                </a:ln>
                <a:solidFill>
                  <a:prstClr val="black"/>
                </a:solidFill>
                <a:effectLst/>
                <a:uLnTx/>
                <a:uFillTx/>
                <a:latin typeface="Calibri" panose="020F0502020204030204"/>
                <a:ea typeface="+mn-ea"/>
                <a:cs typeface="+mn-cs"/>
              </a:rPr>
              <a:t>Συμφωνία -&gt; αντιλαμβάνεστε την εμπιστοσύνη</a:t>
            </a:r>
            <a:endParaRPr kumimoji="0" lang="de-DE"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350" b="0" i="0" u="none" strike="noStrike" kern="1200" cap="none" spc="0" normalizeH="0" baseline="0" noProof="0" err="1">
                <a:ln>
                  <a:noFill/>
                </a:ln>
                <a:solidFill>
                  <a:prstClr val="black"/>
                </a:solidFill>
                <a:effectLst/>
                <a:uLnTx/>
                <a:uFillTx/>
                <a:latin typeface="Calibri" panose="020F0502020204030204"/>
                <a:ea typeface="+mn-ea"/>
                <a:cs typeface="+mn-cs"/>
              </a:rPr>
              <a:t>Νευρωτισμός -&gt; ανάληψη κινδύνου</a:t>
            </a:r>
            <a:endParaRPr kumimoji="0" lang="de-DE"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350" b="0" i="0" u="none" strike="noStrike" kern="1200" cap="none" spc="0" normalizeH="0" baseline="0" noProof="0">
                <a:ln>
                  <a:noFill/>
                </a:ln>
                <a:solidFill>
                  <a:prstClr val="black"/>
                </a:solidFill>
                <a:effectLst/>
                <a:uLnTx/>
                <a:uFillTx/>
                <a:latin typeface="Calibri" panose="020F0502020204030204"/>
                <a:ea typeface="+mn-ea"/>
                <a:cs typeface="+mn-cs"/>
              </a:rPr>
              <a:t>Τι γίνεται όμως με τον συνδυασμό επιτιθέμενου-&gt;</a:t>
            </a:r>
            <a:r>
              <a:rPr kumimoji="0" lang="el" sz="1350" b="0" i="0" u="none" strike="noStrike" kern="1200" cap="none" spc="0" normalizeH="0" baseline="0" noProof="0" err="1">
                <a:ln>
                  <a:noFill/>
                </a:ln>
                <a:solidFill>
                  <a:prstClr val="black"/>
                </a:solidFill>
                <a:effectLst/>
                <a:uLnTx/>
                <a:uFillTx/>
                <a:latin typeface="Calibri" panose="020F0502020204030204"/>
                <a:ea typeface="+mn-ea"/>
                <a:cs typeface="+mn-cs"/>
              </a:rPr>
              <a:t>θύματος;</a:t>
            </a:r>
            <a:endParaRPr kumimoji="0" lang="nb-NO"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Bilde 5"/>
          <p:cNvPicPr>
            <a:picLocks noChangeAspect="1"/>
          </p:cNvPicPr>
          <p:nvPr/>
        </p:nvPicPr>
        <p:blipFill>
          <a:blip r:embed="rId3"/>
          <a:stretch>
            <a:fillRect/>
          </a:stretch>
        </p:blipFill>
        <p:spPr>
          <a:xfrm>
            <a:off x="1524000" y="973697"/>
            <a:ext cx="6544930" cy="2717651"/>
          </a:xfrm>
          <a:prstGeom prst="rect">
            <a:avLst/>
          </a:prstGeom>
        </p:spPr>
      </p:pic>
      <p:pic>
        <p:nvPicPr>
          <p:cNvPr id="7" name="Bilde 6"/>
          <p:cNvPicPr>
            <a:picLocks noChangeAspect="1"/>
          </p:cNvPicPr>
          <p:nvPr/>
        </p:nvPicPr>
        <p:blipFill>
          <a:blip r:embed="rId4"/>
          <a:stretch>
            <a:fillRect/>
          </a:stretch>
        </p:blipFill>
        <p:spPr>
          <a:xfrm>
            <a:off x="8387113" y="1288200"/>
            <a:ext cx="2116995" cy="2088643"/>
          </a:xfrm>
          <a:prstGeom prst="rect">
            <a:avLst/>
          </a:prstGeom>
        </p:spPr>
      </p:pic>
      <p:sp>
        <p:nvSpPr>
          <p:cNvPr id="8" name="Tittel 1">
            <a:extLst>
              <a:ext uri="{FF2B5EF4-FFF2-40B4-BE49-F238E27FC236}">
                <a16:creationId xmlns:a16="http://schemas.microsoft.com/office/drawing/2014/main" id="{B8771A0D-9141-4D38-941E-240F47668FA1}"/>
              </a:ext>
            </a:extLst>
          </p:cNvPr>
          <p:cNvSpPr>
            <a:spLocks noGrp="1"/>
          </p:cNvSpPr>
          <p:nvPr>
            <p:ph type="title"/>
          </p:nvPr>
        </p:nvSpPr>
        <p:spPr>
          <a:xfrm>
            <a:off x="942787" y="484694"/>
            <a:ext cx="11488944" cy="458377"/>
          </a:xfrm>
        </p:spPr>
        <p:txBody>
          <a:bodyPr>
            <a:normAutofit fontScale="90000"/>
          </a:bodyPr>
          <a:lstStyle/>
          <a:p>
            <a:r>
              <a:rPr lang="el" dirty="0"/>
              <a:t>Αλληλεπιδράσεις προσωπικότητας</a:t>
            </a:r>
            <a:endParaRPr lang="nb-NO" dirty="0"/>
          </a:p>
        </p:txBody>
      </p:sp>
      <p:sp>
        <p:nvSpPr>
          <p:cNvPr id="2" name="Foliennummernplatzhalter 1">
            <a:extLst>
              <a:ext uri="{FF2B5EF4-FFF2-40B4-BE49-F238E27FC236}">
                <a16:creationId xmlns:a16="http://schemas.microsoft.com/office/drawing/2014/main" id="{8E978956-1819-8EEF-C0E5-87E5093309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9096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8644F52-E94E-4123-808F-1F375999C3FB}"/>
              </a:ext>
            </a:extLst>
          </p:cNvPr>
          <p:cNvSpPr>
            <a:spLocks noGrp="1"/>
          </p:cNvSpPr>
          <p:nvPr>
            <p:ph type="title"/>
          </p:nvPr>
        </p:nvSpPr>
        <p:spPr>
          <a:xfrm>
            <a:off x="1097280" y="286603"/>
            <a:ext cx="10058400" cy="1450757"/>
          </a:xfrm>
        </p:spPr>
        <p:txBody>
          <a:bodyPr anchor="b">
            <a:normAutofit/>
          </a:bodyPr>
          <a:lstStyle/>
          <a:p>
            <a:r>
              <a:rPr lang="el"/>
              <a:t>Ο «κύριος διακόπτης»</a:t>
            </a:r>
            <a:endParaRPr lang="nb-NO"/>
          </a:p>
        </p:txBody>
      </p:sp>
      <p:pic>
        <p:nvPicPr>
          <p:cNvPr id="1026" name="Picture 2">
            <a:extLst>
              <a:ext uri="{FF2B5EF4-FFF2-40B4-BE49-F238E27FC236}">
                <a16:creationId xmlns:a16="http://schemas.microsoft.com/office/drawing/2014/main" id="{DDB6768A-2C77-B4A8-A4E2-97769B612F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4515" r="15699" b="-2"/>
          <a:stretch>
            <a:fillRect/>
          </a:stretch>
        </p:blipFill>
        <p:spPr bwMode="auto">
          <a:xfrm>
            <a:off x="838200" y="1825625"/>
            <a:ext cx="5181600" cy="4351338"/>
          </a:xfrm>
          <a:prstGeom prst="rect">
            <a:avLst/>
          </a:prstGeom>
          <a:solidFill>
            <a:srgbClr val="FFFFFF"/>
          </a:solidFill>
        </p:spPr>
      </p:pic>
      <p:pic>
        <p:nvPicPr>
          <p:cNvPr id="7" name="Picture 6">
            <a:extLst>
              <a:ext uri="{FF2B5EF4-FFF2-40B4-BE49-F238E27FC236}">
                <a16:creationId xmlns:a16="http://schemas.microsoft.com/office/drawing/2014/main" id="{B2A404CD-C173-E756-B583-3B9FB2447A49}"/>
              </a:ext>
            </a:extLst>
          </p:cNvPr>
          <p:cNvPicPr>
            <a:picLocks noChangeAspect="1"/>
          </p:cNvPicPr>
          <p:nvPr/>
        </p:nvPicPr>
        <p:blipFill>
          <a:blip r:embed="rId4" cstate="email">
            <a:extLst>
              <a:ext uri="{28A0092B-C50C-407E-A947-70E740481C1C}">
                <a14:useLocalDpi xmlns:a14="http://schemas.microsoft.com/office/drawing/2010/main"/>
              </a:ext>
            </a:extLst>
          </a:blip>
          <a:srcRect r="3249" b="2"/>
          <a:stretch>
            <a:fillRect/>
          </a:stretch>
        </p:blipFill>
        <p:spPr>
          <a:xfrm>
            <a:off x="6172200" y="1825625"/>
            <a:ext cx="5181600" cy="4351338"/>
          </a:xfrm>
          <a:prstGeom prst="rect">
            <a:avLst/>
          </a:prstGeom>
          <a:noFill/>
        </p:spPr>
      </p:pic>
      <p:sp>
        <p:nvSpPr>
          <p:cNvPr id="1031" name="Footer Placeholder 4">
            <a:extLst>
              <a:ext uri="{FF2B5EF4-FFF2-40B4-BE49-F238E27FC236}">
                <a16:creationId xmlns:a16="http://schemas.microsoft.com/office/drawing/2014/main" id="{6E2675CD-DF23-F4E7-34A2-0F56E89B23B6}"/>
              </a:ext>
            </a:extLst>
          </p:cNvPr>
          <p:cNvSpPr>
            <a:spLocks noGrp="1"/>
          </p:cNvSpPr>
          <p:nvPr>
            <p:ph type="ftr" sz="quarter" idx="11"/>
          </p:nvPr>
        </p:nvSpPr>
        <p:spPr>
          <a:xfrm>
            <a:off x="643051" y="6221324"/>
            <a:ext cx="6818262" cy="365125"/>
          </a:xfrm>
        </p:spPr>
        <p:txBody>
          <a:bodyPr/>
          <a:lstStyle/>
          <a:p>
            <a:endParaRPr lang="nb-NO"/>
          </a:p>
        </p:txBody>
      </p:sp>
      <p:sp>
        <p:nvSpPr>
          <p:cNvPr id="2" name="Foliennummernplatzhalter 1">
            <a:extLst>
              <a:ext uri="{FF2B5EF4-FFF2-40B4-BE49-F238E27FC236}">
                <a16:creationId xmlns:a16="http://schemas.microsoft.com/office/drawing/2014/main" id="{0FAEBFC2-D72C-E39A-51E5-B8FC05D39317}"/>
              </a:ext>
            </a:extLst>
          </p:cNvPr>
          <p:cNvSpPr>
            <a:spLocks noGrp="1"/>
          </p:cNvSpPr>
          <p:nvPr>
            <p:ph type="sldNum" sz="quarter" idx="12"/>
          </p:nvPr>
        </p:nvSpPr>
        <p:spPr>
          <a:xfrm>
            <a:off x="10930596" y="6221324"/>
            <a:ext cx="617912" cy="365125"/>
          </a:xfrm>
        </p:spPr>
        <p:txBody>
          <a:bodyPr>
            <a:normAutofit/>
          </a:bodyPr>
          <a:lstStyle/>
          <a:p>
            <a:pPr defTabSz="914363">
              <a:spcAft>
                <a:spcPts val="600"/>
              </a:spcAft>
            </a:pPr>
            <a:fld id="{79D199B6-069C-4494-B074-391AD1ED88E0}" type="slidenum">
              <a:rPr lang="de-DE"/>
              <a:pPr defTabSz="914363">
                <a:spcAft>
                  <a:spcPts val="600"/>
                </a:spcAft>
              </a:pPr>
              <a:t>106</a:t>
            </a:fld>
            <a:endParaRPr lang="de-DE"/>
          </a:p>
        </p:txBody>
      </p:sp>
    </p:spTree>
    <p:extLst>
      <p:ext uri="{BB962C8B-B14F-4D97-AF65-F5344CB8AC3E}">
        <p14:creationId xmlns:p14="http://schemas.microsoft.com/office/powerpoint/2010/main" val="22999517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234217" y="290501"/>
            <a:ext cx="3831402" cy="2766463"/>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898" y="3657601"/>
            <a:ext cx="6388317" cy="2435393"/>
          </a:xfrm>
          <a:prstGeom prst="rect">
            <a:avLst/>
          </a:prstGeom>
        </p:spPr>
      </p:pic>
      <p:pic>
        <p:nvPicPr>
          <p:cNvPr id="7" name="Bilde 6"/>
          <p:cNvPicPr>
            <a:picLocks noChangeAspect="1"/>
          </p:cNvPicPr>
          <p:nvPr/>
        </p:nvPicPr>
        <p:blipFill>
          <a:blip r:embed="rId5"/>
          <a:stretch>
            <a:fillRect/>
          </a:stretch>
        </p:blipFill>
        <p:spPr>
          <a:xfrm>
            <a:off x="5113656" y="290501"/>
            <a:ext cx="4485990" cy="2918864"/>
          </a:xfrm>
          <a:prstGeom prst="rect">
            <a:avLst/>
          </a:prstGeom>
        </p:spPr>
      </p:pic>
      <p:pic>
        <p:nvPicPr>
          <p:cNvPr id="8" name="Bilde 7"/>
          <p:cNvPicPr>
            <a:picLocks noChangeAspect="1"/>
          </p:cNvPicPr>
          <p:nvPr/>
        </p:nvPicPr>
        <p:blipFill>
          <a:blip r:embed="rId6"/>
          <a:stretch>
            <a:fillRect/>
          </a:stretch>
        </p:blipFill>
        <p:spPr>
          <a:xfrm>
            <a:off x="7182885" y="3412432"/>
            <a:ext cx="4553548" cy="2943544"/>
          </a:xfrm>
          <a:prstGeom prst="rect">
            <a:avLst/>
          </a:prstGeom>
        </p:spPr>
      </p:pic>
      <p:sp>
        <p:nvSpPr>
          <p:cNvPr id="2" name="Foliennummernplatzhalter 1">
            <a:extLst>
              <a:ext uri="{FF2B5EF4-FFF2-40B4-BE49-F238E27FC236}">
                <a16:creationId xmlns:a16="http://schemas.microsoft.com/office/drawing/2014/main" id="{79E05CAC-CC95-8943-BFC2-9315C3E52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9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Πώς να χρησιμοποιήσετε ένα τεστ προσωπικότητας στο χώρο εργασίας | ΗΔΚ">
            <a:extLst>
              <a:ext uri="{FF2B5EF4-FFF2-40B4-BE49-F238E27FC236}">
                <a16:creationId xmlns:a16="http://schemas.microsoft.com/office/drawing/2014/main" id="{D076B2F2-1286-FB0A-DC51-3C00910E8554}"/>
              </a:ext>
            </a:extLst>
          </p:cNvPr>
          <p:cNvPicPr>
            <a:picLocks noChangeAspect="1" noChangeArrowheads="1"/>
          </p:cNvPicPr>
          <p:nvPr/>
        </p:nvPicPr>
        <p:blipFill>
          <a:blip r:embed="rId2" cstate="email">
            <a:alphaModFix amt="40000"/>
            <a:extLst>
              <a:ext uri="{28A0092B-C50C-407E-A947-70E740481C1C}">
                <a14:useLocalDpi xmlns:a14="http://schemas.microsoft.com/office/drawing/2010/main"/>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41249" y="941832"/>
            <a:ext cx="10506456" cy="2057400"/>
          </a:xfrm>
        </p:spPr>
        <p:txBody>
          <a:bodyPr anchor="b">
            <a:normAutofit/>
          </a:bodyPr>
          <a:lstStyle/>
          <a:p>
            <a:r>
              <a:rPr lang="el" sz="5000" err="1"/>
              <a:t>Τι είναι ο παράγοντας προσωπικότητας;</a:t>
            </a:r>
            <a:endParaRPr lang="nb-NO" sz="5000"/>
          </a:p>
        </p:txBody>
      </p:sp>
      <p:sp>
        <p:nvSpPr>
          <p:cNvPr id="3" name="Plassholder for innhold 2"/>
          <p:cNvSpPr>
            <a:spLocks noGrp="1"/>
          </p:cNvSpPr>
          <p:nvPr>
            <p:ph idx="1"/>
          </p:nvPr>
        </p:nvSpPr>
        <p:spPr>
          <a:xfrm>
            <a:off x="841248" y="3502152"/>
            <a:ext cx="10506456" cy="2670048"/>
          </a:xfrm>
        </p:spPr>
        <p:txBody>
          <a:bodyPr>
            <a:normAutofit/>
          </a:bodyPr>
          <a:lstStyle/>
          <a:p>
            <a:r>
              <a:rPr lang="el" sz="2000"/>
              <a:t>Ένα χρονικά σταθερό χαρακτηριστικό.</a:t>
            </a:r>
          </a:p>
          <a:p>
            <a:r>
              <a:rPr lang="el" sz="2000"/>
              <a:t>Μπορεί, αλλά δεν χρειάζεται να είναι παρατηρήσιμο (αλλά μετρήσιμο).</a:t>
            </a:r>
          </a:p>
          <a:p>
            <a:endParaRPr lang="nb-NO" sz="2000"/>
          </a:p>
        </p:txBody>
      </p:sp>
      <p:sp>
        <p:nvSpPr>
          <p:cNvPr id="4" name="Foliennummernplatzhalter 3">
            <a:extLst>
              <a:ext uri="{FF2B5EF4-FFF2-40B4-BE49-F238E27FC236}">
                <a16:creationId xmlns:a16="http://schemas.microsoft.com/office/drawing/2014/main" id="{F17C7475-E55E-9768-89DD-9E98F48F5206}"/>
              </a:ext>
            </a:extLst>
          </p:cNvPr>
          <p:cNvSpPr>
            <a:spLocks noGrp="1"/>
          </p:cNvSpPr>
          <p:nvPr>
            <p:ph type="sldNum" sz="quarter" idx="12"/>
          </p:nvPr>
        </p:nvSpPr>
        <p:spPr>
          <a:xfrm>
            <a:off x="8860536" y="6356350"/>
            <a:ext cx="2487168"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a:ln>
                  <a:noFill/>
                </a:ln>
                <a:solidFill>
                  <a:schemeClr val="bg1"/>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12</a:t>
            </a:fld>
            <a:endParaRPr kumimoji="0" lang="de-DE"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17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AC65B-3A2D-165C-0793-04EB559830F0}"/>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b="-1"/>
          <a:stretch/>
        </p:blipFill>
        <p:spPr>
          <a:xfrm>
            <a:off x="-1" y="10"/>
            <a:ext cx="12192001" cy="6857990"/>
          </a:xfrm>
          <a:prstGeom prst="rect">
            <a:avLst/>
          </a:prstGeom>
        </p:spPr>
      </p:pic>
      <p:sp>
        <p:nvSpPr>
          <p:cNvPr id="4" name="Titel 3">
            <a:extLst>
              <a:ext uri="{FF2B5EF4-FFF2-40B4-BE49-F238E27FC236}">
                <a16:creationId xmlns:a16="http://schemas.microsoft.com/office/drawing/2014/main" id="{88BF5C14-A0A1-434E-BDA4-5FEFBF168960}"/>
              </a:ext>
            </a:extLst>
          </p:cNvPr>
          <p:cNvSpPr>
            <a:spLocks noGrp="1"/>
          </p:cNvSpPr>
          <p:nvPr>
            <p:ph type="title"/>
          </p:nvPr>
        </p:nvSpPr>
        <p:spPr>
          <a:xfrm>
            <a:off x="1198181" y="728906"/>
            <a:ext cx="9792471" cy="2057037"/>
          </a:xfrm>
        </p:spPr>
        <p:txBody>
          <a:bodyPr>
            <a:normAutofit/>
          </a:bodyPr>
          <a:lstStyle/>
          <a:p>
            <a:r>
              <a:rPr lang="el"/>
              <a:t>ΑΛΛΗΛΕΠΙΔΡΑΣΗ</a:t>
            </a:r>
          </a:p>
        </p:txBody>
      </p:sp>
      <p:sp>
        <p:nvSpPr>
          <p:cNvPr id="2" name="Inhaltsplatzhalter 1">
            <a:extLst>
              <a:ext uri="{FF2B5EF4-FFF2-40B4-BE49-F238E27FC236}">
                <a16:creationId xmlns:a16="http://schemas.microsoft.com/office/drawing/2014/main" id="{EE8F4711-DC98-4065-917B-555C3D856D90}"/>
              </a:ext>
            </a:extLst>
          </p:cNvPr>
          <p:cNvSpPr>
            <a:spLocks noGrp="1"/>
          </p:cNvSpPr>
          <p:nvPr>
            <p:ph idx="1"/>
          </p:nvPr>
        </p:nvSpPr>
        <p:spPr>
          <a:xfrm>
            <a:off x="1198181" y="2957665"/>
            <a:ext cx="9792471" cy="3171423"/>
          </a:xfrm>
        </p:spPr>
        <p:txBody>
          <a:bodyPr>
            <a:normAutofit fontScale="92500" lnSpcReduction="10000"/>
          </a:bodyPr>
          <a:lstStyle/>
          <a:p>
            <a:pPr marL="0" indent="0">
              <a:buNone/>
            </a:pPr>
            <a:r>
              <a:rPr lang="el"/>
              <a:t>Έργο Ψυχομετρίας Ανοιχτού Κώδικα</a:t>
            </a:r>
          </a:p>
          <a:p>
            <a:pPr marL="0" indent="0">
              <a:buNone/>
            </a:pPr>
            <a:r>
              <a:rPr lang="el"/>
              <a:t>BIG-5 παράγοντες προσωπικότητας</a:t>
            </a:r>
            <a:endParaRPr lang="de-DE"/>
          </a:p>
          <a:p>
            <a:pPr marL="0" indent="0">
              <a:buNone/>
            </a:pPr>
            <a:r>
              <a:rPr lang="el"/>
              <a:t>Απαντήστε στις ερωτήσεις σε αυτό το γρήγορο διαδικτυακό τεστ για να θυμάστε τους ΜΕΓΑΛΟΥΣ ΠΕΝΤΕ παράγοντες προσωπικότητας.</a:t>
            </a:r>
          </a:p>
          <a:p>
            <a:r>
              <a:rPr lang="el">
                <a:hlinkClick r:id="rId3">
                  <a:extLst>
                    <a:ext uri="{A12FA001-AC4F-418D-AE19-62706E023703}">
                      <ahyp:hlinkClr xmlns:ahyp="http://schemas.microsoft.com/office/drawing/2018/hyperlinkcolor" val="tx"/>
                    </a:ext>
                  </a:extLst>
                </a:hlinkClick>
              </a:rPr>
              <a:t>https://openpsychometrics.org/tests/IPIP-BFFM/</a:t>
            </a:r>
            <a:endParaRPr lang="de-DE"/>
          </a:p>
          <a:p>
            <a:pPr marL="0" indent="0">
              <a:buNone/>
            </a:pPr>
            <a:r>
              <a:rPr lang="el"/>
              <a:t>Αφού συμπληρώσετε, ελέγξτε την ανάλυση και τα εκατοστημόρια.</a:t>
            </a:r>
          </a:p>
          <a:p>
            <a:pPr marL="0" indent="0">
              <a:buNone/>
            </a:pPr>
            <a:r>
              <a:rPr lang="el" i="1"/>
              <a:t>Γκόλντμπεργκ, Λ.Ρ. (1992). Η ανάπτυξη δεικτών για τη δομή παραγόντων Big-Five. Ψυχολογική Αξιολόγηση, 4(1), 26.</a:t>
            </a:r>
          </a:p>
        </p:txBody>
      </p:sp>
      <p:sp>
        <p:nvSpPr>
          <p:cNvPr id="3" name="Foliennummernplatzhalter 2">
            <a:extLst>
              <a:ext uri="{FF2B5EF4-FFF2-40B4-BE49-F238E27FC236}">
                <a16:creationId xmlns:a16="http://schemas.microsoft.com/office/drawing/2014/main" id="{1A836E32-9903-4D26-87CA-CC0BC2474C01}"/>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571A4296-1FB3-43E8-9876-E6E45D2FCA7D}" type="slidenum">
              <a:rPr kumimoji="0" lang="de-DE"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13</a:t>
            </a:fld>
            <a:endParaRPr kumimoji="0" lang="de-DE"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347FD54-A2A4-A586-9018-1F2D0D64A38C}"/>
              </a:ext>
            </a:extLst>
          </p:cNvPr>
          <p:cNvGrpSpPr/>
          <p:nvPr/>
        </p:nvGrpSpPr>
        <p:grpSpPr>
          <a:xfrm>
            <a:off x="9144001" y="6328784"/>
            <a:ext cx="2159928" cy="401298"/>
            <a:chOff x="5179092" y="5483822"/>
            <a:chExt cx="3294001" cy="612000"/>
          </a:xfrm>
        </p:grpSpPr>
        <p:pic>
          <p:nvPicPr>
            <p:cNvPr id="8" name="Picture 7">
              <a:extLst>
                <a:ext uri="{FF2B5EF4-FFF2-40B4-BE49-F238E27FC236}">
                  <a16:creationId xmlns:a16="http://schemas.microsoft.com/office/drawing/2014/main" id="{D79522A0-7E8D-CFC9-A0BB-FC8B8BDFC0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820B7444-EA2B-6BD2-AEBB-5057F9BB59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5526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7AA5B3D-4D7A-95E0-C089-632D43EF1F65}"/>
              </a:ext>
            </a:extLst>
          </p:cNvPr>
          <p:cNvSpPr>
            <a:spLocks noGrp="1"/>
          </p:cNvSpPr>
          <p:nvPr>
            <p:ph type="ctrTitle"/>
          </p:nvPr>
        </p:nvSpPr>
        <p:spPr>
          <a:xfrm>
            <a:off x="796322" y="408820"/>
            <a:ext cx="8935507" cy="949467"/>
          </a:xfrm>
        </p:spPr>
        <p:txBody>
          <a:bodyPr/>
          <a:lstStyle/>
          <a:p>
            <a:endParaRPr lang="en-US"/>
          </a:p>
        </p:txBody>
      </p:sp>
      <p:pic>
        <p:nvPicPr>
          <p:cNvPr id="4" name="Grafik 3">
            <a:extLst>
              <a:ext uri="{FF2B5EF4-FFF2-40B4-BE49-F238E27FC236}">
                <a16:creationId xmlns:a16="http://schemas.microsoft.com/office/drawing/2014/main" id="{E6FB8EBB-530C-4B82-8F3B-10B0601B5BCA}"/>
              </a:ext>
            </a:extLst>
          </p:cNvPr>
          <p:cNvPicPr>
            <a:picLocks noChangeAspect="1"/>
          </p:cNvPicPr>
          <p:nvPr/>
        </p:nvPicPr>
        <p:blipFill>
          <a:blip r:embed="rId2" cstate="email">
            <a:extLst>
              <a:ext uri="{28A0092B-C50C-407E-A947-70E740481C1C}">
                <a14:useLocalDpi xmlns:a14="http://schemas.microsoft.com/office/drawing/2010/main"/>
              </a:ext>
            </a:extLst>
          </a:blip>
          <a:srcRect t="10516" r="4" b="27887"/>
          <a:stretch>
            <a:fillRect/>
          </a:stretch>
        </p:blipFill>
        <p:spPr>
          <a:xfrm>
            <a:off x="796322" y="1986061"/>
            <a:ext cx="5797550" cy="4015244"/>
          </a:xfrm>
          <a:prstGeom prst="rect">
            <a:avLst/>
          </a:prstGeom>
          <a:noFill/>
        </p:spPr>
      </p:pic>
      <p:pic>
        <p:nvPicPr>
          <p:cNvPr id="3" name="Picture 2">
            <a:extLst>
              <a:ext uri="{FF2B5EF4-FFF2-40B4-BE49-F238E27FC236}">
                <a16:creationId xmlns:a16="http://schemas.microsoft.com/office/drawing/2014/main" id="{64F630CE-2C4A-63DE-56B1-6E97E5BC4F4C}"/>
              </a:ext>
            </a:extLst>
          </p:cNvPr>
          <p:cNvPicPr>
            <a:picLocks noChangeAspect="1"/>
          </p:cNvPicPr>
          <p:nvPr/>
        </p:nvPicPr>
        <p:blipFill>
          <a:blip r:embed="rId3" cstate="email">
            <a:extLst>
              <a:ext uri="{28A0092B-C50C-407E-A947-70E740481C1C}">
                <a14:useLocalDpi xmlns:a14="http://schemas.microsoft.com/office/drawing/2010/main"/>
              </a:ext>
            </a:extLst>
          </a:blip>
          <a:srcRect r="17443"/>
          <a:stretch>
            <a:fillRect/>
          </a:stretch>
        </p:blipFill>
        <p:spPr>
          <a:xfrm>
            <a:off x="7163691" y="10"/>
            <a:ext cx="5024825" cy="685799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sp>
        <p:nvSpPr>
          <p:cNvPr id="11" name="Footer Placeholder 4">
            <a:extLst>
              <a:ext uri="{FF2B5EF4-FFF2-40B4-BE49-F238E27FC236}">
                <a16:creationId xmlns:a16="http://schemas.microsoft.com/office/drawing/2014/main" id="{D2596FF6-2BBE-6D1E-8AA1-A015F015240E}"/>
              </a:ext>
            </a:extLst>
          </p:cNvPr>
          <p:cNvSpPr>
            <a:spLocks noGrp="1"/>
          </p:cNvSpPr>
          <p:nvPr>
            <p:ph type="ftr" sz="quarter" idx="3"/>
          </p:nvPr>
        </p:nvSpPr>
        <p:spPr>
          <a:xfrm>
            <a:off x="824241" y="6290774"/>
            <a:ext cx="6637071" cy="365125"/>
          </a:xfrm>
        </p:spPr>
        <p:txBody>
          <a:bodyPr/>
          <a:lstStyle/>
          <a:p>
            <a:pPr>
              <a:spcAft>
                <a:spcPts val="600"/>
              </a:spcAft>
            </a:pPr>
            <a:r>
              <a:rPr lang="el"/>
              <a:t>Όνομα εκπαιδευτικής ενότητας CSP: Πρότυπο παρουσίασης που δημιουργήθηκε από την PR</a:t>
            </a:r>
          </a:p>
        </p:txBody>
      </p:sp>
      <p:sp>
        <p:nvSpPr>
          <p:cNvPr id="2" name="Foliennummernplatzhalter 1">
            <a:extLst>
              <a:ext uri="{FF2B5EF4-FFF2-40B4-BE49-F238E27FC236}">
                <a16:creationId xmlns:a16="http://schemas.microsoft.com/office/drawing/2014/main" id="{D4CD6F59-94AC-DFFD-395B-4025DECB2D7E}"/>
              </a:ext>
            </a:extLst>
          </p:cNvPr>
          <p:cNvSpPr>
            <a:spLocks noGrp="1"/>
          </p:cNvSpPr>
          <p:nvPr>
            <p:ph type="sldNum" sz="quarter" idx="4"/>
          </p:nvPr>
        </p:nvSpPr>
        <p:spPr>
          <a:xfrm>
            <a:off x="10768546" y="6290774"/>
            <a:ext cx="617912" cy="365125"/>
          </a:xfrm>
        </p:spPr>
        <p:txBody>
          <a:bodyPr vert="horz" lIns="91440" tIns="45720" rIns="91440" bIns="45720" rtlCol="0">
            <a:normAutofit/>
          </a:bodyPr>
          <a:lstStyle/>
          <a:p>
            <a:pPr marR="0" lvl="0" indent="0" fontAlgn="auto">
              <a:spcBef>
                <a:spcPts val="0"/>
              </a:spcBef>
              <a:spcAft>
                <a:spcPts val="600"/>
              </a:spcAft>
              <a:buClrTx/>
              <a:buSzTx/>
              <a:buFontTx/>
              <a:buNone/>
              <a:tabLst/>
              <a:defRPr/>
            </a:pPr>
            <a:fld id="{79D199B6-069C-4494-B074-391AD1ED88E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14</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308706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A863A8-FF2A-55B8-53AE-CDC9291C5C62}"/>
              </a:ext>
            </a:extLst>
          </p:cNvPr>
          <p:cNvPicPr>
            <a:picLocks noChangeAspect="1"/>
          </p:cNvPicPr>
          <p:nvPr/>
        </p:nvPicPr>
        <p:blipFill>
          <a:blip r:embed="rId4" cstate="email">
            <a:alphaModFix amt="20000"/>
            <a:extLst>
              <a:ext uri="{28A0092B-C50C-407E-A947-70E740481C1C}">
                <a14:useLocalDpi xmlns:a14="http://schemas.microsoft.com/office/drawing/2010/main"/>
              </a:ext>
            </a:extLst>
          </a:blip>
          <a:stretch>
            <a:fillRect/>
          </a:stretch>
        </p:blipFill>
        <p:spPr>
          <a:xfrm>
            <a:off x="95250" y="0"/>
            <a:ext cx="12001500" cy="6858000"/>
          </a:xfrm>
          <a:prstGeom prst="rect">
            <a:avLst/>
          </a:prstGeom>
        </p:spPr>
      </p:pic>
      <p:pic>
        <p:nvPicPr>
          <p:cNvPr id="4" name="Bilde 3"/>
          <p:cNvPicPr>
            <a:picLocks noChangeAspect="1"/>
          </p:cNvPicPr>
          <p:nvPr/>
        </p:nvPicPr>
        <p:blipFill>
          <a:blip r:embed="rId5"/>
          <a:stretch>
            <a:fillRect/>
          </a:stretch>
        </p:blipFill>
        <p:spPr>
          <a:xfrm>
            <a:off x="3911453" y="2265112"/>
            <a:ext cx="8280547" cy="4214206"/>
          </a:xfrm>
          <a:prstGeom prst="rect">
            <a:avLst/>
          </a:prstGeom>
        </p:spPr>
      </p:pic>
      <p:pic>
        <p:nvPicPr>
          <p:cNvPr id="3" name="Picture 2">
            <a:extLst>
              <a:ext uri="{FF2B5EF4-FFF2-40B4-BE49-F238E27FC236}">
                <a16:creationId xmlns:a16="http://schemas.microsoft.com/office/drawing/2014/main" id="{44DD592B-43CA-4C83-8380-75A33E0443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00" y="215900"/>
            <a:ext cx="6198443" cy="2285562"/>
          </a:xfrm>
          <a:prstGeom prst="rect">
            <a:avLst/>
          </a:prstGeom>
        </p:spPr>
      </p:pic>
      <p:sp>
        <p:nvSpPr>
          <p:cNvPr id="6" name="Oval 5">
            <a:extLst>
              <a:ext uri="{FF2B5EF4-FFF2-40B4-BE49-F238E27FC236}">
                <a16:creationId xmlns:a16="http://schemas.microsoft.com/office/drawing/2014/main" id="{352C7691-1968-47E9-A46D-E1E609DC74DD}"/>
              </a:ext>
            </a:extLst>
          </p:cNvPr>
          <p:cNvSpPr/>
          <p:nvPr/>
        </p:nvSpPr>
        <p:spPr>
          <a:xfrm>
            <a:off x="6096000" y="3300248"/>
            <a:ext cx="1986455" cy="7252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oliennummernplatzhalter 1">
            <a:extLst>
              <a:ext uri="{FF2B5EF4-FFF2-40B4-BE49-F238E27FC236}">
                <a16:creationId xmlns:a16="http://schemas.microsoft.com/office/drawing/2014/main" id="{6EE2FED5-0C6B-71FD-4246-F86885FB87C6}"/>
              </a:ext>
            </a:extLst>
          </p:cNvPr>
          <p:cNvSpPr>
            <a:spLocks noGrp="1"/>
          </p:cNvSpPr>
          <p:nvPr>
            <p:ph type="sldNum" sz="quarter" idx="12"/>
          </p:nvPr>
        </p:nvSpPr>
        <p:spPr/>
        <p:txBody>
          <a:bodyPr/>
          <a:lstStyle/>
          <a:p>
            <a:fld id="{79D199B6-069C-4494-B074-391AD1ED88E0}" type="slidenum">
              <a:rPr lang="de-DE" smtClean="0"/>
              <a:t>15</a:t>
            </a:fld>
            <a:endParaRPr lang="de-DE"/>
          </a:p>
        </p:txBody>
      </p:sp>
      <p:sp>
        <p:nvSpPr>
          <p:cNvPr id="5" name="Oval 4">
            <a:extLst>
              <a:ext uri="{FF2B5EF4-FFF2-40B4-BE49-F238E27FC236}">
                <a16:creationId xmlns:a16="http://schemas.microsoft.com/office/drawing/2014/main" id="{E6BA1161-A8B6-C1CE-7BD6-8A8377365954}"/>
              </a:ext>
            </a:extLst>
          </p:cNvPr>
          <p:cNvSpPr/>
          <p:nvPr/>
        </p:nvSpPr>
        <p:spPr>
          <a:xfrm>
            <a:off x="8812491" y="4969136"/>
            <a:ext cx="2367699" cy="89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Oval 6">
            <a:extLst>
              <a:ext uri="{FF2B5EF4-FFF2-40B4-BE49-F238E27FC236}">
                <a16:creationId xmlns:a16="http://schemas.microsoft.com/office/drawing/2014/main" id="{59F63B9B-D1B2-A61B-8FCE-B72261CFB624}"/>
              </a:ext>
            </a:extLst>
          </p:cNvPr>
          <p:cNvSpPr/>
          <p:nvPr/>
        </p:nvSpPr>
        <p:spPr>
          <a:xfrm>
            <a:off x="8986101" y="3215687"/>
            <a:ext cx="2367699" cy="89433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34281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15EADD-3DD5-4D15-498D-184CD11E41B6}"/>
              </a:ext>
            </a:extLst>
          </p:cNvPr>
          <p:cNvPicPr>
            <a:picLocks noChangeAspect="1"/>
          </p:cNvPicPr>
          <p:nvPr/>
        </p:nvPicPr>
        <p:blipFill>
          <a:blip r:embed="rId2"/>
          <a:stretch>
            <a:fillRect/>
          </a:stretch>
        </p:blipFill>
        <p:spPr>
          <a:xfrm>
            <a:off x="381000" y="309562"/>
            <a:ext cx="11430000" cy="6238875"/>
          </a:xfrm>
          <a:prstGeom prst="rect">
            <a:avLst/>
          </a:prstGeom>
        </p:spPr>
      </p:pic>
      <p:sp>
        <p:nvSpPr>
          <p:cNvPr id="2" name="Tittel 1"/>
          <p:cNvSpPr>
            <a:spLocks noGrp="1"/>
          </p:cNvSpPr>
          <p:nvPr>
            <p:ph type="title"/>
          </p:nvPr>
        </p:nvSpPr>
        <p:spPr>
          <a:xfrm>
            <a:off x="2407669" y="418985"/>
            <a:ext cx="7376663" cy="681037"/>
          </a:xfrm>
        </p:spPr>
        <p:txBody>
          <a:bodyPr>
            <a:normAutofit fontScale="90000"/>
          </a:bodyPr>
          <a:lstStyle/>
          <a:p>
            <a:r>
              <a:rPr lang="el">
                <a:solidFill>
                  <a:schemeClr val="bg1"/>
                </a:solidFill>
              </a:rPr>
              <a:t>Μεγάλο-5</a:t>
            </a:r>
            <a:endParaRPr lang="nb-NO">
              <a:solidFill>
                <a:schemeClr val="bg1"/>
              </a:solidFill>
            </a:endParaRPr>
          </a:p>
        </p:txBody>
      </p:sp>
      <p:pic>
        <p:nvPicPr>
          <p:cNvPr id="4" name="Bilde 3"/>
          <p:cNvPicPr>
            <a:picLocks noChangeAspect="1"/>
          </p:cNvPicPr>
          <p:nvPr/>
        </p:nvPicPr>
        <p:blipFill>
          <a:blip r:embed="rId3"/>
          <a:stretch>
            <a:fillRect/>
          </a:stretch>
        </p:blipFill>
        <p:spPr>
          <a:xfrm>
            <a:off x="2407669" y="1891598"/>
            <a:ext cx="6872037" cy="4008688"/>
          </a:xfrm>
          <a:prstGeom prst="rect">
            <a:avLst/>
          </a:prstGeom>
        </p:spPr>
      </p:pic>
      <p:sp>
        <p:nvSpPr>
          <p:cNvPr id="3" name="Foliennummernplatzhalter 2">
            <a:extLst>
              <a:ext uri="{FF2B5EF4-FFF2-40B4-BE49-F238E27FC236}">
                <a16:creationId xmlns:a16="http://schemas.microsoft.com/office/drawing/2014/main" id="{AE6DA95D-8F58-1799-A2B8-C221090DF0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47F59-4497-1276-A5B1-D375B189CDD2}"/>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0" y="659606"/>
            <a:ext cx="12192000" cy="5538788"/>
          </a:xfrm>
          <a:prstGeom prst="rect">
            <a:avLst/>
          </a:prstGeom>
        </p:spPr>
      </p:pic>
      <p:sp>
        <p:nvSpPr>
          <p:cNvPr id="2" name="Tittel 1"/>
          <p:cNvSpPr>
            <a:spLocks noGrp="1"/>
          </p:cNvSpPr>
          <p:nvPr>
            <p:ph type="title"/>
          </p:nvPr>
        </p:nvSpPr>
        <p:spPr>
          <a:xfrm>
            <a:off x="2407669" y="419831"/>
            <a:ext cx="7376663" cy="681037"/>
          </a:xfrm>
        </p:spPr>
        <p:txBody>
          <a:bodyPr>
            <a:normAutofit fontScale="90000"/>
          </a:bodyPr>
          <a:lstStyle/>
          <a:p>
            <a:r>
              <a:rPr lang="el" err="1"/>
              <a:t>Παράγοντες και πτυχές</a:t>
            </a:r>
            <a:endParaRPr lang="nb-NO"/>
          </a:p>
        </p:txBody>
      </p:sp>
      <p:sp>
        <p:nvSpPr>
          <p:cNvPr id="5" name="Rectangle 1">
            <a:hlinkClick r:id="rId4"/>
          </p:cNvPr>
          <p:cNvSpPr>
            <a:spLocks noChangeArrowheads="1"/>
          </p:cNvSpPr>
          <p:nvPr/>
        </p:nvSpPr>
        <p:spPr bwMode="auto">
          <a:xfrm>
            <a:off x="831476" y="-1288223"/>
            <a:ext cx="69799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Plassholder for innhold 6"/>
          <p:cNvGraphicFramePr>
            <a:graphicFrameLocks noGrp="1"/>
          </p:cNvGraphicFramePr>
          <p:nvPr>
            <p:ph idx="1"/>
          </p:nvPr>
        </p:nvGraphicFramePr>
        <p:xfrm>
          <a:off x="831476" y="1438656"/>
          <a:ext cx="10616810" cy="4310584"/>
        </p:xfrm>
        <a:graphic>
          <a:graphicData uri="http://schemas.openxmlformats.org/drawingml/2006/table">
            <a:tbl>
              <a:tblPr firstRow="1" bandRow="1">
                <a:tableStyleId>{21E4AEA4-8DFA-4A89-87EB-49C32662AFE0}</a:tableStyleId>
              </a:tblPr>
              <a:tblGrid>
                <a:gridCol w="2123362">
                  <a:extLst>
                    <a:ext uri="{9D8B030D-6E8A-4147-A177-3AD203B41FA5}">
                      <a16:colId xmlns:a16="http://schemas.microsoft.com/office/drawing/2014/main" val="3059657270"/>
                    </a:ext>
                  </a:extLst>
                </a:gridCol>
                <a:gridCol w="2123362">
                  <a:extLst>
                    <a:ext uri="{9D8B030D-6E8A-4147-A177-3AD203B41FA5}">
                      <a16:colId xmlns:a16="http://schemas.microsoft.com/office/drawing/2014/main" val="3834289273"/>
                    </a:ext>
                  </a:extLst>
                </a:gridCol>
                <a:gridCol w="2123362">
                  <a:extLst>
                    <a:ext uri="{9D8B030D-6E8A-4147-A177-3AD203B41FA5}">
                      <a16:colId xmlns:a16="http://schemas.microsoft.com/office/drawing/2014/main" val="2400471053"/>
                    </a:ext>
                  </a:extLst>
                </a:gridCol>
                <a:gridCol w="2123362">
                  <a:extLst>
                    <a:ext uri="{9D8B030D-6E8A-4147-A177-3AD203B41FA5}">
                      <a16:colId xmlns:a16="http://schemas.microsoft.com/office/drawing/2014/main" val="4158369188"/>
                    </a:ext>
                  </a:extLst>
                </a:gridCol>
                <a:gridCol w="2123362">
                  <a:extLst>
                    <a:ext uri="{9D8B030D-6E8A-4147-A177-3AD203B41FA5}">
                      <a16:colId xmlns:a16="http://schemas.microsoft.com/office/drawing/2014/main" val="705415814"/>
                    </a:ext>
                  </a:extLst>
                </a:gridCol>
              </a:tblGrid>
              <a:tr h="1020470">
                <a:tc>
                  <a:txBody>
                    <a:bodyPr/>
                    <a:lstStyle/>
                    <a:p>
                      <a:r>
                        <a:rPr lang="el" sz="2400" err="1"/>
                        <a:t>Άνοιγμα στην εμπειρία</a:t>
                      </a:r>
                      <a:endParaRPr lang="nb-NO" sz="2400"/>
                    </a:p>
                  </a:txBody>
                  <a:tcPr marL="68580" marR="68580" marT="34290" marB="34290"/>
                </a:tc>
                <a:tc>
                  <a:txBody>
                    <a:bodyPr/>
                    <a:lstStyle/>
                    <a:p>
                      <a:r>
                        <a:rPr lang="el" sz="2000" err="1"/>
                        <a:t>Ευσυνειδησία</a:t>
                      </a:r>
                      <a:endParaRPr lang="nb-NO" sz="2000"/>
                    </a:p>
                  </a:txBody>
                  <a:tcPr marL="68580" marR="68580" marT="34290" marB="34290"/>
                </a:tc>
                <a:tc>
                  <a:txBody>
                    <a:bodyPr/>
                    <a:lstStyle/>
                    <a:p>
                      <a:r>
                        <a:rPr lang="el" sz="2400"/>
                        <a:t>Εξωστρέφεια</a:t>
                      </a:r>
                      <a:endParaRPr lang="nb-NO" sz="2400"/>
                    </a:p>
                  </a:txBody>
                  <a:tcPr marL="68580" marR="68580" marT="34290" marB="34290"/>
                </a:tc>
                <a:tc>
                  <a:txBody>
                    <a:bodyPr/>
                    <a:lstStyle/>
                    <a:p>
                      <a:r>
                        <a:rPr lang="el" sz="2400" err="1"/>
                        <a:t>Ευχαρίστηση</a:t>
                      </a:r>
                      <a:endParaRPr lang="nb-NO" sz="2400"/>
                    </a:p>
                  </a:txBody>
                  <a:tcPr marL="68580" marR="68580" marT="34290" marB="34290"/>
                </a:tc>
                <a:tc>
                  <a:txBody>
                    <a:bodyPr/>
                    <a:lstStyle/>
                    <a:p>
                      <a:r>
                        <a:rPr lang="el" sz="2400" err="1"/>
                        <a:t>Νευρωτισμός</a:t>
                      </a:r>
                      <a:endParaRPr lang="nb-NO" sz="2400"/>
                    </a:p>
                  </a:txBody>
                  <a:tcPr marL="68580" marR="68580" marT="34290" marB="34290"/>
                </a:tc>
                <a:extLst>
                  <a:ext uri="{0D108BD9-81ED-4DB2-BD59-A6C34878D82A}">
                    <a16:rowId xmlns:a16="http://schemas.microsoft.com/office/drawing/2014/main" val="2739054141"/>
                  </a:ext>
                </a:extLst>
              </a:tr>
              <a:tr h="459842">
                <a:tc>
                  <a:txBody>
                    <a:bodyPr/>
                    <a:lstStyle/>
                    <a:p>
                      <a:r>
                        <a:rPr lang="el" sz="1600"/>
                        <a:t>Φαντασία</a:t>
                      </a:r>
                      <a:endParaRPr lang="nb-NO" sz="1600"/>
                    </a:p>
                  </a:txBody>
                  <a:tcPr marL="68580" marR="68580" marT="34290" marB="34290"/>
                </a:tc>
                <a:tc>
                  <a:txBody>
                    <a:bodyPr/>
                    <a:lstStyle/>
                    <a:p>
                      <a:r>
                        <a:rPr lang="el" sz="1600"/>
                        <a:t>Αρμοδιότητα</a:t>
                      </a:r>
                      <a:endParaRPr lang="nb-NO" sz="1600"/>
                    </a:p>
                  </a:txBody>
                  <a:tcPr marL="68580" marR="68580" marT="34290" marB="34290"/>
                </a:tc>
                <a:tc>
                  <a:txBody>
                    <a:bodyPr/>
                    <a:lstStyle/>
                    <a:p>
                      <a:r>
                        <a:rPr lang="el" sz="1600" err="1"/>
                        <a:t>Ζεστασιά</a:t>
                      </a:r>
                      <a:endParaRPr lang="nb-NO" sz="1600"/>
                    </a:p>
                  </a:txBody>
                  <a:tcPr marL="68580" marR="68580" marT="34290" marB="34290"/>
                </a:tc>
                <a:tc>
                  <a:txBody>
                    <a:bodyPr/>
                    <a:lstStyle/>
                    <a:p>
                      <a:r>
                        <a:rPr lang="el" sz="1600"/>
                        <a:t>Εμπιστοσύνη</a:t>
                      </a:r>
                      <a:endParaRPr lang="nb-NO" sz="1600"/>
                    </a:p>
                  </a:txBody>
                  <a:tcPr marL="68580" marR="68580" marT="34290" marB="34290"/>
                </a:tc>
                <a:tc>
                  <a:txBody>
                    <a:bodyPr/>
                    <a:lstStyle/>
                    <a:p>
                      <a:r>
                        <a:rPr lang="el" sz="1600" err="1"/>
                        <a:t>Ανησυχία</a:t>
                      </a:r>
                      <a:endParaRPr lang="nb-NO" sz="1600"/>
                    </a:p>
                  </a:txBody>
                  <a:tcPr marL="68580" marR="68580" marT="34290" marB="34290"/>
                </a:tc>
                <a:extLst>
                  <a:ext uri="{0D108BD9-81ED-4DB2-BD59-A6C34878D82A}">
                    <a16:rowId xmlns:a16="http://schemas.microsoft.com/office/drawing/2014/main" val="3221527969"/>
                  </a:ext>
                </a:extLst>
              </a:tr>
              <a:tr h="459842">
                <a:tc>
                  <a:txBody>
                    <a:bodyPr/>
                    <a:lstStyle/>
                    <a:p>
                      <a:r>
                        <a:rPr lang="el" sz="1600" err="1"/>
                        <a:t>Αισθητική</a:t>
                      </a:r>
                      <a:endParaRPr lang="nb-NO" sz="1600"/>
                    </a:p>
                  </a:txBody>
                  <a:tcPr marL="68580" marR="68580" marT="34290" marB="34290"/>
                </a:tc>
                <a:tc>
                  <a:txBody>
                    <a:bodyPr/>
                    <a:lstStyle/>
                    <a:p>
                      <a:r>
                        <a:rPr lang="el" sz="1600"/>
                        <a:t>Παραγγελία</a:t>
                      </a:r>
                      <a:endParaRPr lang="nb-NO" sz="1600"/>
                    </a:p>
                  </a:txBody>
                  <a:tcPr marL="68580" marR="68580" marT="34290" marB="34290"/>
                </a:tc>
                <a:tc>
                  <a:txBody>
                    <a:bodyPr/>
                    <a:lstStyle/>
                    <a:p>
                      <a:r>
                        <a:rPr lang="el" sz="1600" err="1"/>
                        <a:t>Κοινωνικότητα</a:t>
                      </a:r>
                      <a:endParaRPr lang="nb-NO" sz="1600"/>
                    </a:p>
                  </a:txBody>
                  <a:tcPr marL="68580" marR="68580" marT="34290" marB="34290"/>
                </a:tc>
                <a:tc>
                  <a:txBody>
                    <a:bodyPr/>
                    <a:lstStyle/>
                    <a:p>
                      <a:r>
                        <a:rPr lang="el" sz="1600" err="1"/>
                        <a:t>Ευθύτητα</a:t>
                      </a:r>
                      <a:endParaRPr lang="nb-NO" sz="1600"/>
                    </a:p>
                  </a:txBody>
                  <a:tcPr marL="68580" marR="68580" marT="34290" marB="34290"/>
                </a:tc>
                <a:tc>
                  <a:txBody>
                    <a:bodyPr/>
                    <a:lstStyle/>
                    <a:p>
                      <a:r>
                        <a:rPr lang="el" sz="1600" err="1"/>
                        <a:t>Θυμωμένη εχθρότητα</a:t>
                      </a:r>
                      <a:endParaRPr lang="nb-NO" sz="1600"/>
                    </a:p>
                  </a:txBody>
                  <a:tcPr marL="68580" marR="68580" marT="34290" marB="34290"/>
                </a:tc>
                <a:extLst>
                  <a:ext uri="{0D108BD9-81ED-4DB2-BD59-A6C34878D82A}">
                    <a16:rowId xmlns:a16="http://schemas.microsoft.com/office/drawing/2014/main" val="1491771369"/>
                  </a:ext>
                </a:extLst>
              </a:tr>
              <a:tr h="459842">
                <a:tc>
                  <a:txBody>
                    <a:bodyPr/>
                    <a:lstStyle/>
                    <a:p>
                      <a:r>
                        <a:rPr lang="el" sz="1600"/>
                        <a:t>Συναισθήματα</a:t>
                      </a:r>
                      <a:endParaRPr lang="nb-NO" sz="1600"/>
                    </a:p>
                  </a:txBody>
                  <a:tcPr marL="68580" marR="68580" marT="34290" marB="34290"/>
                </a:tc>
                <a:tc>
                  <a:txBody>
                    <a:bodyPr/>
                    <a:lstStyle/>
                    <a:p>
                      <a:r>
                        <a:rPr lang="el" sz="1600" err="1"/>
                        <a:t>Ευσυνειδησία</a:t>
                      </a:r>
                      <a:endParaRPr lang="nb-NO" sz="1600"/>
                    </a:p>
                  </a:txBody>
                  <a:tcPr marL="68580" marR="68580" marT="34290" marB="34290"/>
                </a:tc>
                <a:tc>
                  <a:txBody>
                    <a:bodyPr/>
                    <a:lstStyle/>
                    <a:p>
                      <a:r>
                        <a:rPr lang="el" sz="1600" err="1"/>
                        <a:t>Διεκδικητικότητα</a:t>
                      </a:r>
                      <a:endParaRPr lang="nb-NO" sz="1600"/>
                    </a:p>
                  </a:txBody>
                  <a:tcPr marL="68580" marR="68580" marT="34290" marB="34290"/>
                </a:tc>
                <a:tc>
                  <a:txBody>
                    <a:bodyPr/>
                    <a:lstStyle/>
                    <a:p>
                      <a:r>
                        <a:rPr lang="el" sz="1600" err="1"/>
                        <a:t>Αλτρουισμός</a:t>
                      </a:r>
                      <a:endParaRPr lang="nb-NO" sz="1600"/>
                    </a:p>
                  </a:txBody>
                  <a:tcPr marL="68580" marR="68580" marT="34290" marB="34290"/>
                </a:tc>
                <a:tc>
                  <a:txBody>
                    <a:bodyPr/>
                    <a:lstStyle/>
                    <a:p>
                      <a:r>
                        <a:rPr lang="el" sz="1600"/>
                        <a:t>Κατάθλιψη</a:t>
                      </a:r>
                      <a:endParaRPr lang="nb-NO" sz="1600"/>
                    </a:p>
                  </a:txBody>
                  <a:tcPr marL="68580" marR="68580" marT="34290" marB="34290"/>
                </a:tc>
                <a:extLst>
                  <a:ext uri="{0D108BD9-81ED-4DB2-BD59-A6C34878D82A}">
                    <a16:rowId xmlns:a16="http://schemas.microsoft.com/office/drawing/2014/main" val="2783820239"/>
                  </a:ext>
                </a:extLst>
              </a:tr>
              <a:tr h="459842">
                <a:tc>
                  <a:txBody>
                    <a:bodyPr/>
                    <a:lstStyle/>
                    <a:p>
                      <a:r>
                        <a:rPr lang="el" sz="1600"/>
                        <a:t>Δράσεις</a:t>
                      </a:r>
                      <a:endParaRPr lang="nb-NO" sz="1600"/>
                    </a:p>
                  </a:txBody>
                  <a:tcPr marL="68580" marR="68580" marT="34290" marB="34290"/>
                </a:tc>
                <a:tc>
                  <a:txBody>
                    <a:bodyPr/>
                    <a:lstStyle/>
                    <a:p>
                      <a:r>
                        <a:rPr lang="el" sz="1600" err="1"/>
                        <a:t>Προσπάθεια επίτευξης</a:t>
                      </a:r>
                      <a:endParaRPr lang="nb-NO" sz="1600"/>
                    </a:p>
                  </a:txBody>
                  <a:tcPr marL="68580" marR="68580" marT="34290" marB="34290"/>
                </a:tc>
                <a:tc>
                  <a:txBody>
                    <a:bodyPr/>
                    <a:lstStyle/>
                    <a:p>
                      <a:r>
                        <a:rPr lang="el" sz="1600" err="1"/>
                        <a:t>Δραστηριότητα</a:t>
                      </a:r>
                      <a:endParaRPr lang="nb-NO" sz="1600"/>
                    </a:p>
                  </a:txBody>
                  <a:tcPr marL="68580" marR="68580" marT="34290" marB="34290"/>
                </a:tc>
                <a:tc>
                  <a:txBody>
                    <a:bodyPr/>
                    <a:lstStyle/>
                    <a:p>
                      <a:r>
                        <a:rPr lang="el" sz="1600"/>
                        <a:t>Συμμόρφωση</a:t>
                      </a:r>
                      <a:endParaRPr lang="nb-NO" sz="1600"/>
                    </a:p>
                  </a:txBody>
                  <a:tcPr marL="68580" marR="68580" marT="34290" marB="34290"/>
                </a:tc>
                <a:tc>
                  <a:txBody>
                    <a:bodyPr/>
                    <a:lstStyle/>
                    <a:p>
                      <a:r>
                        <a:rPr lang="el" sz="1600" err="1"/>
                        <a:t>Αυτοσυνείδηση</a:t>
                      </a:r>
                      <a:endParaRPr lang="nb-NO" sz="1600"/>
                    </a:p>
                  </a:txBody>
                  <a:tcPr marL="68580" marR="68580" marT="34290" marB="34290"/>
                </a:tc>
                <a:extLst>
                  <a:ext uri="{0D108BD9-81ED-4DB2-BD59-A6C34878D82A}">
                    <a16:rowId xmlns:a16="http://schemas.microsoft.com/office/drawing/2014/main" val="375655184"/>
                  </a:ext>
                </a:extLst>
              </a:tr>
              <a:tr h="459842">
                <a:tc>
                  <a:txBody>
                    <a:bodyPr/>
                    <a:lstStyle/>
                    <a:p>
                      <a:r>
                        <a:rPr lang="el" sz="1600" err="1"/>
                        <a:t>Ιδέες</a:t>
                      </a:r>
                      <a:endParaRPr lang="nb-NO" sz="1600"/>
                    </a:p>
                  </a:txBody>
                  <a:tcPr marL="68580" marR="68580" marT="34290" marB="34290"/>
                </a:tc>
                <a:tc>
                  <a:txBody>
                    <a:bodyPr/>
                    <a:lstStyle/>
                    <a:p>
                      <a:r>
                        <a:rPr lang="el" sz="1600" err="1"/>
                        <a:t>Αυτοπειθαρχία</a:t>
                      </a:r>
                      <a:endParaRPr lang="nb-NO" sz="1600"/>
                    </a:p>
                  </a:txBody>
                  <a:tcPr marL="68580" marR="68580" marT="34290" marB="34290"/>
                </a:tc>
                <a:tc>
                  <a:txBody>
                    <a:bodyPr/>
                    <a:lstStyle/>
                    <a:p>
                      <a:r>
                        <a:rPr lang="el" sz="1600" err="1"/>
                        <a:t>Αναζήτηση ενθουσιασμού</a:t>
                      </a:r>
                      <a:endParaRPr lang="nb-NO" sz="1600"/>
                    </a:p>
                  </a:txBody>
                  <a:tcPr marL="68580" marR="68580" marT="34290" marB="34290"/>
                </a:tc>
                <a:tc>
                  <a:txBody>
                    <a:bodyPr/>
                    <a:lstStyle/>
                    <a:p>
                      <a:r>
                        <a:rPr lang="el" sz="1600" err="1"/>
                        <a:t>Σεμνότητα</a:t>
                      </a:r>
                      <a:endParaRPr lang="nb-NO" sz="1600"/>
                    </a:p>
                  </a:txBody>
                  <a:tcPr marL="68580" marR="68580" marT="34290" marB="34290"/>
                </a:tc>
                <a:tc>
                  <a:txBody>
                    <a:bodyPr/>
                    <a:lstStyle/>
                    <a:p>
                      <a:r>
                        <a:rPr lang="el" sz="1600" err="1"/>
                        <a:t>Παρορμητικότητα</a:t>
                      </a:r>
                      <a:endParaRPr lang="nb-NO" sz="1600"/>
                    </a:p>
                  </a:txBody>
                  <a:tcPr marL="68580" marR="68580" marT="34290" marB="34290"/>
                </a:tc>
                <a:extLst>
                  <a:ext uri="{0D108BD9-81ED-4DB2-BD59-A6C34878D82A}">
                    <a16:rowId xmlns:a16="http://schemas.microsoft.com/office/drawing/2014/main" val="2472742426"/>
                  </a:ext>
                </a:extLst>
              </a:tr>
              <a:tr h="459842">
                <a:tc>
                  <a:txBody>
                    <a:bodyPr/>
                    <a:lstStyle/>
                    <a:p>
                      <a:r>
                        <a:rPr lang="el" sz="1600"/>
                        <a:t>Αξίες</a:t>
                      </a:r>
                      <a:endParaRPr lang="nb-NO" sz="1600"/>
                    </a:p>
                  </a:txBody>
                  <a:tcPr marL="68580" marR="68580" marT="34290" marB="34290"/>
                </a:tc>
                <a:tc>
                  <a:txBody>
                    <a:bodyPr/>
                    <a:lstStyle/>
                    <a:p>
                      <a:r>
                        <a:rPr lang="el" sz="1600"/>
                        <a:t>Συζήτηση</a:t>
                      </a:r>
                      <a:endParaRPr lang="nb-NO" sz="1600"/>
                    </a:p>
                  </a:txBody>
                  <a:tcPr marL="68580" marR="68580" marT="34290" marB="34290"/>
                </a:tc>
                <a:tc>
                  <a:txBody>
                    <a:bodyPr/>
                    <a:lstStyle/>
                    <a:p>
                      <a:r>
                        <a:rPr lang="el" sz="1600"/>
                        <a:t>Θετικά συναισθήματα</a:t>
                      </a:r>
                      <a:endParaRPr lang="nb-NO" sz="1600"/>
                    </a:p>
                  </a:txBody>
                  <a:tcPr marL="68580" marR="68580" marT="34290" marB="34290"/>
                </a:tc>
                <a:tc>
                  <a:txBody>
                    <a:bodyPr/>
                    <a:lstStyle/>
                    <a:p>
                      <a:r>
                        <a:rPr lang="el" sz="1600"/>
                        <a:t>Τρυφερότητα</a:t>
                      </a:r>
                      <a:endParaRPr lang="nb-NO" sz="1600"/>
                    </a:p>
                  </a:txBody>
                  <a:tcPr marL="68580" marR="68580" marT="34290" marB="34290"/>
                </a:tc>
                <a:tc>
                  <a:txBody>
                    <a:bodyPr/>
                    <a:lstStyle/>
                    <a:p>
                      <a:r>
                        <a:rPr lang="el" sz="1600" err="1"/>
                        <a:t>Ευπάθεια</a:t>
                      </a:r>
                      <a:endParaRPr lang="nb-NO" sz="1600"/>
                    </a:p>
                  </a:txBody>
                  <a:tcPr marL="68580" marR="68580" marT="34290" marB="34290"/>
                </a:tc>
                <a:extLst>
                  <a:ext uri="{0D108BD9-81ED-4DB2-BD59-A6C34878D82A}">
                    <a16:rowId xmlns:a16="http://schemas.microsoft.com/office/drawing/2014/main" val="2265984599"/>
                  </a:ext>
                </a:extLst>
              </a:tr>
            </a:tbl>
          </a:graphicData>
        </a:graphic>
      </p:graphicFrame>
      <p:sp>
        <p:nvSpPr>
          <p:cNvPr id="3" name="Foliennummernplatzhalter 2">
            <a:extLst>
              <a:ext uri="{FF2B5EF4-FFF2-40B4-BE49-F238E27FC236}">
                <a16:creationId xmlns:a16="http://schemas.microsoft.com/office/drawing/2014/main" id="{52810A35-942A-A940-F6E7-04D1764848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23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5 τρόποι με τους οποίους η μηχανική μάθηση βελτίωσε την ασφάλεια στον κυβερνοχώρο - Hawaii Business Magazine">
            <a:extLst>
              <a:ext uri="{FF2B5EF4-FFF2-40B4-BE49-F238E27FC236}">
                <a16:creationId xmlns:a16="http://schemas.microsoft.com/office/drawing/2014/main" id="{6421C501-73AF-05B1-8528-58E0B305DE5A}"/>
              </a:ext>
            </a:extLst>
          </p:cNvPr>
          <p:cNvPicPr>
            <a:picLocks noChangeAspect="1" noChangeArrowheads="1"/>
          </p:cNvPicPr>
          <p:nvPr/>
        </p:nvPicPr>
        <p:blipFill>
          <a:blip r:embed="rId3" cstate="email">
            <a:alphaModFix amt="35000"/>
            <a:extLst>
              <a:ext uri="{28A0092B-C50C-407E-A947-70E740481C1C}">
                <a14:useLocalDpi xmlns:a14="http://schemas.microsoft.com/office/drawing/2010/main"/>
              </a:ext>
            </a:extLst>
          </a:blip>
          <a:srcRect/>
          <a:stretch>
            <a:fillRect/>
          </a:stretch>
        </p:blipFill>
        <p:spPr bwMode="auto">
          <a:xfrm>
            <a:off x="0" y="658813"/>
            <a:ext cx="12192000" cy="5538787"/>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38200" y="365126"/>
            <a:ext cx="10515600" cy="683746"/>
          </a:xfrm>
        </p:spPr>
        <p:txBody>
          <a:bodyPr>
            <a:normAutofit fontScale="90000"/>
          </a:bodyPr>
          <a:lstStyle/>
          <a:p>
            <a:r>
              <a:rPr lang="el"/>
              <a:t>Διάρκεια ζωής και προσωπικότητα</a:t>
            </a:r>
            <a:endParaRPr lang="nb-NO"/>
          </a:p>
        </p:txBody>
      </p:sp>
      <p:pic>
        <p:nvPicPr>
          <p:cNvPr id="4" name="Bilde 3"/>
          <p:cNvPicPr>
            <a:picLocks noChangeAspect="1"/>
          </p:cNvPicPr>
          <p:nvPr/>
        </p:nvPicPr>
        <p:blipFill>
          <a:blip r:embed="rId4"/>
          <a:stretch>
            <a:fillRect/>
          </a:stretch>
        </p:blipFill>
        <p:spPr>
          <a:xfrm>
            <a:off x="-14644" y="1317282"/>
            <a:ext cx="7675892" cy="4685411"/>
          </a:xfrm>
          <a:prstGeom prst="rect">
            <a:avLst/>
          </a:prstGeom>
        </p:spPr>
      </p:pic>
      <p:pic>
        <p:nvPicPr>
          <p:cNvPr id="5" name="Bilde 4"/>
          <p:cNvPicPr>
            <a:picLocks noChangeAspect="1"/>
          </p:cNvPicPr>
          <p:nvPr/>
        </p:nvPicPr>
        <p:blipFill>
          <a:blip r:embed="rId5"/>
          <a:stretch>
            <a:fillRect/>
          </a:stretch>
        </p:blipFill>
        <p:spPr>
          <a:xfrm>
            <a:off x="7646072" y="1048872"/>
            <a:ext cx="4552485" cy="2531740"/>
          </a:xfrm>
          <a:prstGeom prst="rect">
            <a:avLst/>
          </a:prstGeom>
        </p:spPr>
      </p:pic>
      <p:pic>
        <p:nvPicPr>
          <p:cNvPr id="6" name="Bilde 5"/>
          <p:cNvPicPr>
            <a:picLocks noChangeAspect="1"/>
          </p:cNvPicPr>
          <p:nvPr/>
        </p:nvPicPr>
        <p:blipFill>
          <a:blip r:embed="rId6"/>
          <a:stretch>
            <a:fillRect/>
          </a:stretch>
        </p:blipFill>
        <p:spPr>
          <a:xfrm>
            <a:off x="7794331" y="4057982"/>
            <a:ext cx="4375737" cy="2663493"/>
          </a:xfrm>
          <a:prstGeom prst="rect">
            <a:avLst/>
          </a:prstGeom>
        </p:spPr>
      </p:pic>
      <p:sp>
        <p:nvSpPr>
          <p:cNvPr id="3" name="Foliennummernplatzhalter 2">
            <a:extLst>
              <a:ext uri="{FF2B5EF4-FFF2-40B4-BE49-F238E27FC236}">
                <a16:creationId xmlns:a16="http://schemas.microsoft.com/office/drawing/2014/main" id="{CC0B1B67-8658-5EC8-1DA6-055830BA29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87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90B9B-670D-4267-AEC7-C946CE07DC89}"/>
              </a:ext>
            </a:extLst>
          </p:cNvPr>
          <p:cNvSpPr>
            <a:spLocks noGrp="1"/>
          </p:cNvSpPr>
          <p:nvPr>
            <p:ph type="title"/>
          </p:nvPr>
        </p:nvSpPr>
        <p:spPr>
          <a:xfrm>
            <a:off x="1028700" y="1967266"/>
            <a:ext cx="3296412" cy="2547257"/>
          </a:xfrm>
          <a:noFill/>
        </p:spPr>
        <p:txBody>
          <a:bodyPr anchor="ctr">
            <a:normAutofit/>
          </a:bodyPr>
          <a:lstStyle/>
          <a:p>
            <a:pPr algn="ctr"/>
            <a:r>
              <a:rPr lang="el" sz="3600"/>
              <a:t>Προσωπικότητα και απόδοση</a:t>
            </a:r>
          </a:p>
        </p:txBody>
      </p:sp>
      <p:pic>
        <p:nvPicPr>
          <p:cNvPr id="5" name="Bilde 4"/>
          <p:cNvPicPr>
            <a:picLocks noChangeAspect="1"/>
          </p:cNvPicPr>
          <p:nvPr/>
        </p:nvPicPr>
        <p:blipFill>
          <a:blip r:embed="rId3"/>
          <a:stretch>
            <a:fillRect/>
          </a:stretch>
        </p:blipFill>
        <p:spPr>
          <a:xfrm>
            <a:off x="4967816" y="3544615"/>
            <a:ext cx="6780700" cy="2992240"/>
          </a:xfrm>
          <a:prstGeom prst="rect">
            <a:avLst/>
          </a:prstGeom>
        </p:spPr>
      </p:pic>
      <p:sp>
        <p:nvSpPr>
          <p:cNvPr id="3" name="Rectangle 2">
            <a:extLst>
              <a:ext uri="{FF2B5EF4-FFF2-40B4-BE49-F238E27FC236}">
                <a16:creationId xmlns:a16="http://schemas.microsoft.com/office/drawing/2014/main" id="{827E3AC2-AD85-4AD9-B6A2-954A69E3D22A}"/>
              </a:ext>
            </a:extLst>
          </p:cNvPr>
          <p:cNvSpPr/>
          <p:nvPr/>
        </p:nvSpPr>
        <p:spPr>
          <a:xfrm>
            <a:off x="4927476" y="1367101"/>
            <a:ext cx="6096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 sz="1800" b="0" i="0" u="none" strike="noStrike" kern="1200" cap="none" spc="0" normalizeH="0" baseline="0" noProof="0">
                <a:ln>
                  <a:noFill/>
                </a:ln>
                <a:solidFill>
                  <a:prstClr val="black"/>
                </a:solidFill>
                <a:effectLst/>
                <a:uLnTx/>
                <a:uFillTx/>
                <a:latin typeface="Calibri" panose="020F0502020204030204"/>
                <a:ea typeface="+mn-ea"/>
                <a:cs typeface="+mn-cs"/>
              </a:rPr>
              <a:t>Κάποτε έγινε πόλεμος</a:t>
            </a: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 sz="5400" b="0" i="0" u="none" strike="noStrike" kern="1200" cap="none" spc="0" normalizeH="0" baseline="0" noProof="0">
                <a:ln>
                  <a:noFill/>
                </a:ln>
                <a:solidFill>
                  <a:prstClr val="black"/>
                </a:solidFill>
                <a:effectLst/>
                <a:uLnTx/>
                <a:uFillTx/>
                <a:latin typeface="Calibri" panose="020F0502020204030204"/>
                <a:ea typeface="+mn-ea"/>
                <a:cs typeface="+mn-cs"/>
              </a:rPr>
              <a:t>B=f(PxS)</a:t>
            </a:r>
          </a:p>
        </p:txBody>
      </p:sp>
    </p:spTree>
    <p:custDataLst>
      <p:tags r:id="rId1"/>
    </p:custDataLst>
    <p:extLst>
      <p:ext uri="{BB962C8B-B14F-4D97-AF65-F5344CB8AC3E}">
        <p14:creationId xmlns:p14="http://schemas.microsoft.com/office/powerpoint/2010/main" val="65550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l" sz="4800"/>
              <a:t>Ευχαριστίες</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1600" i="1">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1600" i="1">
                <a:effectLst/>
              </a:rPr>
              <a:t>Σύμβαση έργου αριθ. 101083594</a:t>
            </a:r>
          </a:p>
        </p:txBody>
      </p:sp>
      <p:pic>
        <p:nvPicPr>
          <p:cNvPr id="14" name="Picture Placeholder 13"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412488"/>
            <a:ext cx="2899189" cy="4363844"/>
          </a:xfrm>
        </p:spPr>
        <p:txBody>
          <a:bodyPr anchor="t">
            <a:normAutofit/>
          </a:bodyPr>
          <a:lstStyle/>
          <a:p>
            <a:r>
              <a:rPr lang="el" sz="4000"/>
              <a:t>Ευρήματα LCFC</a:t>
            </a:r>
          </a:p>
        </p:txBody>
      </p:sp>
      <p:sp>
        <p:nvSpPr>
          <p:cNvPr id="3" name="Plassholder for innhold 2"/>
          <p:cNvSpPr>
            <a:spLocks noGrp="1"/>
          </p:cNvSpPr>
          <p:nvPr>
            <p:ph sz="half" idx="1"/>
          </p:nvPr>
        </p:nvSpPr>
        <p:spPr>
          <a:xfrm>
            <a:off x="4380855" y="1412489"/>
            <a:ext cx="3427283" cy="4363844"/>
          </a:xfrm>
        </p:spPr>
        <p:txBody>
          <a:bodyPr>
            <a:normAutofit fontScale="92500" lnSpcReduction="20000"/>
          </a:bodyPr>
          <a:lstStyle/>
          <a:p>
            <a:r>
              <a:rPr lang="el" sz="2000"/>
              <a:t>Αρμονία σχέσεων</a:t>
            </a:r>
          </a:p>
          <a:p>
            <a:pPr lvl="1"/>
            <a:r>
              <a:rPr lang="el" sz="2000"/>
              <a:t>Υψηλό Α</a:t>
            </a:r>
          </a:p>
          <a:p>
            <a:pPr lvl="1"/>
            <a:r>
              <a:rPr lang="el" sz="2000"/>
              <a:t>Αλλά επιζήμιο για τον ανταγωνισμό</a:t>
            </a:r>
          </a:p>
          <a:p>
            <a:pPr lvl="1"/>
            <a:endParaRPr lang="en-US" sz="2000"/>
          </a:p>
          <a:p>
            <a:r>
              <a:rPr lang="el" sz="2000"/>
              <a:t>Δέσμευση</a:t>
            </a:r>
          </a:p>
          <a:p>
            <a:pPr lvl="1"/>
            <a:r>
              <a:rPr lang="el" sz="2000"/>
              <a:t>Υψηλό Α, Γ, Ο</a:t>
            </a:r>
          </a:p>
          <a:p>
            <a:pPr lvl="1"/>
            <a:r>
              <a:rPr lang="el" sz="2000"/>
              <a:t>Αποσπάστε δέσμευση από την ομάδα!</a:t>
            </a:r>
          </a:p>
          <a:p>
            <a:pPr lvl="1"/>
            <a:endParaRPr lang="en-US" sz="2000"/>
          </a:p>
          <a:p>
            <a:r>
              <a:rPr lang="el" sz="2000"/>
              <a:t>Εμπιστοσύνη από προπονητές</a:t>
            </a:r>
          </a:p>
          <a:p>
            <a:pPr lvl="1"/>
            <a:r>
              <a:rPr lang="el" sz="2000"/>
              <a:t>Υψηλό Α</a:t>
            </a:r>
          </a:p>
          <a:p>
            <a:endParaRPr lang="nb-NO" sz="2000"/>
          </a:p>
          <a:p>
            <a:endParaRPr lang="nb-NO" sz="2000"/>
          </a:p>
        </p:txBody>
      </p:sp>
      <p:sp>
        <p:nvSpPr>
          <p:cNvPr id="4" name="Plassholder for innhold 3"/>
          <p:cNvSpPr>
            <a:spLocks noGrp="1"/>
          </p:cNvSpPr>
          <p:nvPr>
            <p:ph sz="half" idx="2"/>
          </p:nvPr>
        </p:nvSpPr>
        <p:spPr>
          <a:xfrm>
            <a:off x="8451604" y="1412489"/>
            <a:ext cx="3197701" cy="4363844"/>
          </a:xfrm>
        </p:spPr>
        <p:txBody>
          <a:bodyPr>
            <a:normAutofit fontScale="92500" lnSpcReduction="20000"/>
          </a:bodyPr>
          <a:lstStyle/>
          <a:p>
            <a:r>
              <a:rPr lang="el" sz="2000"/>
              <a:t>Ο καθορισμός του στόχου</a:t>
            </a:r>
          </a:p>
          <a:p>
            <a:pPr lvl="1"/>
            <a:r>
              <a:rPr lang="el" sz="2000"/>
              <a:t>Υψηλό C</a:t>
            </a:r>
          </a:p>
          <a:p>
            <a:endParaRPr lang="nb-NO" sz="2000"/>
          </a:p>
        </p:txBody>
      </p:sp>
    </p:spTree>
    <p:extLst>
      <p:ext uri="{BB962C8B-B14F-4D97-AF65-F5344CB8AC3E}">
        <p14:creationId xmlns:p14="http://schemas.microsoft.com/office/powerpoint/2010/main" val="3295551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9EA6-2C10-414B-B5AD-C5F1D0221EF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0ACED604-7501-4476-BC4B-CF6E93382596}"/>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725C3F01-BACD-4C94-825A-C82B2A6C03B8}"/>
              </a:ext>
            </a:extLst>
          </p:cNvPr>
          <p:cNvSpPr>
            <a:spLocks noGrp="1"/>
          </p:cNvSpPr>
          <p:nvPr>
            <p:ph sz="half" idx="2"/>
          </p:nvPr>
        </p:nvSpPr>
        <p:spPr/>
        <p:txBody>
          <a:bodyPr/>
          <a:lstStyle/>
          <a:p>
            <a:endParaRPr lang="nb-NO"/>
          </a:p>
        </p:txBody>
      </p:sp>
      <p:pic>
        <p:nvPicPr>
          <p:cNvPr id="5" name="Picture 4">
            <a:extLst>
              <a:ext uri="{FF2B5EF4-FFF2-40B4-BE49-F238E27FC236}">
                <a16:creationId xmlns:a16="http://schemas.microsoft.com/office/drawing/2014/main" id="{08414701-BCA7-4B3C-896A-CF525E2B1A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3722"/>
            <a:ext cx="12192000" cy="5470555"/>
          </a:xfrm>
          <a:prstGeom prst="rect">
            <a:avLst/>
          </a:prstGeom>
        </p:spPr>
      </p:pic>
    </p:spTree>
    <p:extLst>
      <p:ext uri="{BB962C8B-B14F-4D97-AF65-F5344CB8AC3E}">
        <p14:creationId xmlns:p14="http://schemas.microsoft.com/office/powerpoint/2010/main" val="283741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2284-6838-4E23-A8EA-D343AB947F3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1993022D-9704-4104-A794-AE2C8DF01134}"/>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7F34F1A3-28E5-452C-BB2D-3BA727247384}"/>
              </a:ext>
            </a:extLst>
          </p:cNvPr>
          <p:cNvSpPr>
            <a:spLocks noGrp="1"/>
          </p:cNvSpPr>
          <p:nvPr>
            <p:ph sz="half" idx="2"/>
          </p:nvPr>
        </p:nvSpPr>
        <p:spPr/>
        <p:txBody>
          <a:bodyPr/>
          <a:lstStyle/>
          <a:p>
            <a:endParaRPr lang="nb-NO"/>
          </a:p>
        </p:txBody>
      </p:sp>
      <p:pic>
        <p:nvPicPr>
          <p:cNvPr id="5" name="Picture 4">
            <a:extLst>
              <a:ext uri="{FF2B5EF4-FFF2-40B4-BE49-F238E27FC236}">
                <a16:creationId xmlns:a16="http://schemas.microsoft.com/office/drawing/2014/main" id="{C1120631-5789-4BD0-9D35-1B378A6C62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961" y="0"/>
            <a:ext cx="10372078" cy="6858000"/>
          </a:xfrm>
          <a:prstGeom prst="rect">
            <a:avLst/>
          </a:prstGeom>
        </p:spPr>
      </p:pic>
    </p:spTree>
    <p:extLst>
      <p:ext uri="{BB962C8B-B14F-4D97-AF65-F5344CB8AC3E}">
        <p14:creationId xmlns:p14="http://schemas.microsoft.com/office/powerpoint/2010/main" val="3666725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14CF-2971-4019-AC4C-0C7514B8A8F1}"/>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E9CDE92-0C97-411A-A5DB-DFBB72B86C49}"/>
              </a:ext>
            </a:extLst>
          </p:cNvPr>
          <p:cNvSpPr>
            <a:spLocks noGrp="1"/>
          </p:cNvSpPr>
          <p:nvPr>
            <p:ph sz="half" idx="1"/>
          </p:nvPr>
        </p:nvSpPr>
        <p:spPr/>
        <p:txBody>
          <a:bodyPr/>
          <a:lstStyle/>
          <a:p>
            <a:endParaRPr lang="nb-NO"/>
          </a:p>
        </p:txBody>
      </p:sp>
      <p:pic>
        <p:nvPicPr>
          <p:cNvPr id="6" name="Content Placeholder 5">
            <a:extLst>
              <a:ext uri="{FF2B5EF4-FFF2-40B4-BE49-F238E27FC236}">
                <a16:creationId xmlns:a16="http://schemas.microsoft.com/office/drawing/2014/main" id="{F5BDE15C-E776-456A-80D8-DDD5012B1C5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16366" y="2720009"/>
            <a:ext cx="5110765" cy="4137991"/>
          </a:xfrm>
          <a:prstGeom prst="rect">
            <a:avLst/>
          </a:prstGeom>
        </p:spPr>
      </p:pic>
      <p:pic>
        <p:nvPicPr>
          <p:cNvPr id="5" name="Picture 4">
            <a:extLst>
              <a:ext uri="{FF2B5EF4-FFF2-40B4-BE49-F238E27FC236}">
                <a16:creationId xmlns:a16="http://schemas.microsoft.com/office/drawing/2014/main" id="{0F19496F-793E-450B-9F7F-8C5639C3F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53" y="0"/>
            <a:ext cx="8379229" cy="4255518"/>
          </a:xfrm>
          <a:prstGeom prst="rect">
            <a:avLst/>
          </a:prstGeom>
        </p:spPr>
      </p:pic>
    </p:spTree>
    <p:extLst>
      <p:ext uri="{BB962C8B-B14F-4D97-AF65-F5344CB8AC3E}">
        <p14:creationId xmlns:p14="http://schemas.microsoft.com/office/powerpoint/2010/main" val="3050028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711" y="95589"/>
            <a:ext cx="8337002" cy="2507197"/>
          </a:xfrm>
          <a:prstGeom prst="rect">
            <a:avLst/>
          </a:prstGeom>
        </p:spPr>
      </p:pic>
      <p:pic>
        <p:nvPicPr>
          <p:cNvPr id="5" name="Bilde 4"/>
          <p:cNvPicPr>
            <a:picLocks noChangeAspect="1"/>
          </p:cNvPicPr>
          <p:nvPr/>
        </p:nvPicPr>
        <p:blipFill>
          <a:blip r:embed="rId5"/>
          <a:stretch>
            <a:fillRect/>
          </a:stretch>
        </p:blipFill>
        <p:spPr>
          <a:xfrm>
            <a:off x="193592" y="2602785"/>
            <a:ext cx="6589361" cy="3358743"/>
          </a:xfrm>
          <a:prstGeom prst="rect">
            <a:avLst/>
          </a:prstGeom>
        </p:spPr>
      </p:pic>
      <p:pic>
        <p:nvPicPr>
          <p:cNvPr id="7" name="Bilde 6"/>
          <p:cNvPicPr>
            <a:picLocks noChangeAspect="1"/>
          </p:cNvPicPr>
          <p:nvPr/>
        </p:nvPicPr>
        <p:blipFill>
          <a:blip r:embed="rId6"/>
          <a:stretch>
            <a:fillRect/>
          </a:stretch>
        </p:blipFill>
        <p:spPr>
          <a:xfrm>
            <a:off x="8490080" y="198146"/>
            <a:ext cx="3217762" cy="1603094"/>
          </a:xfrm>
          <a:prstGeom prst="rect">
            <a:avLst/>
          </a:prstGeom>
        </p:spPr>
      </p:pic>
      <p:sp>
        <p:nvSpPr>
          <p:cNvPr id="2" name="Foliennummernplatzhalter 1">
            <a:extLst>
              <a:ext uri="{FF2B5EF4-FFF2-40B4-BE49-F238E27FC236}">
                <a16:creationId xmlns:a16="http://schemas.microsoft.com/office/drawing/2014/main" id="{C5145235-B1E0-3793-50BE-4565D86378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8EEBC1C-E2A5-47E7-A965-AC0FC9AE56F6}"/>
              </a:ext>
            </a:extLst>
          </p:cNvPr>
          <p:cNvPicPr>
            <a:picLocks noChangeAspect="1"/>
          </p:cNvPicPr>
          <p:nvPr/>
        </p:nvPicPr>
        <p:blipFill>
          <a:blip r:embed="rId7"/>
          <a:stretch>
            <a:fillRect/>
          </a:stretch>
        </p:blipFill>
        <p:spPr>
          <a:xfrm>
            <a:off x="688787" y="391529"/>
            <a:ext cx="8907118" cy="6268325"/>
          </a:xfrm>
          <a:prstGeom prst="rect">
            <a:avLst/>
          </a:prstGeom>
        </p:spPr>
      </p:pic>
      <p:pic>
        <p:nvPicPr>
          <p:cNvPr id="12" name="Picture 11">
            <a:extLst>
              <a:ext uri="{FF2B5EF4-FFF2-40B4-BE49-F238E27FC236}">
                <a16:creationId xmlns:a16="http://schemas.microsoft.com/office/drawing/2014/main" id="{ECF0E45C-31F8-217F-1921-DD5EA8ECE66A}"/>
              </a:ext>
            </a:extLst>
          </p:cNvPr>
          <p:cNvPicPr>
            <a:picLocks noChangeAspect="1"/>
          </p:cNvPicPr>
          <p:nvPr/>
        </p:nvPicPr>
        <p:blipFill>
          <a:blip r:embed="rId8"/>
          <a:stretch>
            <a:fillRect/>
          </a:stretch>
        </p:blipFill>
        <p:spPr>
          <a:xfrm>
            <a:off x="1258903" y="430186"/>
            <a:ext cx="8973802" cy="3343742"/>
          </a:xfrm>
          <a:prstGeom prst="rect">
            <a:avLst/>
          </a:prstGeom>
        </p:spPr>
      </p:pic>
      <p:pic>
        <p:nvPicPr>
          <p:cNvPr id="14" name="Picture 13">
            <a:extLst>
              <a:ext uri="{FF2B5EF4-FFF2-40B4-BE49-F238E27FC236}">
                <a16:creationId xmlns:a16="http://schemas.microsoft.com/office/drawing/2014/main" id="{28B29CD9-51B3-AECC-2657-F03EEF4F8AF9}"/>
              </a:ext>
            </a:extLst>
          </p:cNvPr>
          <p:cNvPicPr>
            <a:picLocks noChangeAspect="1"/>
          </p:cNvPicPr>
          <p:nvPr/>
        </p:nvPicPr>
        <p:blipFill>
          <a:blip r:embed="rId9"/>
          <a:stretch>
            <a:fillRect/>
          </a:stretch>
        </p:blipFill>
        <p:spPr>
          <a:xfrm>
            <a:off x="4507925" y="3652138"/>
            <a:ext cx="4504126" cy="2550530"/>
          </a:xfrm>
          <a:prstGeom prst="rect">
            <a:avLst/>
          </a:prstGeom>
        </p:spPr>
      </p:pic>
      <p:sp>
        <p:nvSpPr>
          <p:cNvPr id="15" name="Oval 14">
            <a:extLst>
              <a:ext uri="{FF2B5EF4-FFF2-40B4-BE49-F238E27FC236}">
                <a16:creationId xmlns:a16="http://schemas.microsoft.com/office/drawing/2014/main" id="{9B1F068F-3BE0-43BD-5B1F-E8A90DA252CF}"/>
              </a:ext>
            </a:extLst>
          </p:cNvPr>
          <p:cNvSpPr/>
          <p:nvPr/>
        </p:nvSpPr>
        <p:spPr>
          <a:xfrm>
            <a:off x="1371736" y="2883812"/>
            <a:ext cx="809489" cy="139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Oval 15">
            <a:extLst>
              <a:ext uri="{FF2B5EF4-FFF2-40B4-BE49-F238E27FC236}">
                <a16:creationId xmlns:a16="http://schemas.microsoft.com/office/drawing/2014/main" id="{94E38836-D466-F7F3-16B7-FDFAAC158404}"/>
              </a:ext>
            </a:extLst>
          </p:cNvPr>
          <p:cNvSpPr/>
          <p:nvPr/>
        </p:nvSpPr>
        <p:spPr>
          <a:xfrm>
            <a:off x="4507925" y="5105400"/>
            <a:ext cx="1322089" cy="3314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Oval 16">
            <a:extLst>
              <a:ext uri="{FF2B5EF4-FFF2-40B4-BE49-F238E27FC236}">
                <a16:creationId xmlns:a16="http://schemas.microsoft.com/office/drawing/2014/main" id="{24533DDA-882B-41A5-4049-63928CAFAD32}"/>
              </a:ext>
            </a:extLst>
          </p:cNvPr>
          <p:cNvSpPr/>
          <p:nvPr/>
        </p:nvSpPr>
        <p:spPr>
          <a:xfrm>
            <a:off x="1468825" y="2514629"/>
            <a:ext cx="980939" cy="2815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Oval 17">
            <a:extLst>
              <a:ext uri="{FF2B5EF4-FFF2-40B4-BE49-F238E27FC236}">
                <a16:creationId xmlns:a16="http://schemas.microsoft.com/office/drawing/2014/main" id="{472C7604-5EDE-C652-05F9-2FD234CA87A7}"/>
              </a:ext>
            </a:extLst>
          </p:cNvPr>
          <p:cNvSpPr/>
          <p:nvPr/>
        </p:nvSpPr>
        <p:spPr>
          <a:xfrm>
            <a:off x="4507925" y="4864259"/>
            <a:ext cx="1200864" cy="2411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a:extLst>
              <a:ext uri="{FF2B5EF4-FFF2-40B4-BE49-F238E27FC236}">
                <a16:creationId xmlns:a16="http://schemas.microsoft.com/office/drawing/2014/main" id="{DD0E383F-F8C1-DB9B-398C-48F14547A5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69807" y="351828"/>
            <a:ext cx="7665174" cy="6004522"/>
          </a:xfrm>
          <a:prstGeom prst="rect">
            <a:avLst/>
          </a:prstGeom>
        </p:spPr>
      </p:pic>
    </p:spTree>
    <p:custDataLst>
      <p:tags r:id="rId1"/>
    </p:custDataLst>
    <p:extLst>
      <p:ext uri="{BB962C8B-B14F-4D97-AF65-F5344CB8AC3E}">
        <p14:creationId xmlns:p14="http://schemas.microsoft.com/office/powerpoint/2010/main" val="341629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1F33-38F6-4917-851B-245CAB76D8FA}"/>
              </a:ext>
            </a:extLst>
          </p:cNvPr>
          <p:cNvSpPr>
            <a:spLocks noGrp="1"/>
          </p:cNvSpPr>
          <p:nvPr>
            <p:ph type="title"/>
          </p:nvPr>
        </p:nvSpPr>
        <p:spPr>
          <a:xfrm>
            <a:off x="804671" y="640080"/>
            <a:ext cx="4553713" cy="5257800"/>
          </a:xfrm>
        </p:spPr>
        <p:txBody>
          <a:bodyPr>
            <a:normAutofit/>
          </a:bodyPr>
          <a:lstStyle/>
          <a:p>
            <a:r>
              <a:rPr lang="el" sz="4800" dirty="0"/>
              <a:t>Προσωπικότητα στην ασφάλεια στον κυβερνοχώρο</a:t>
            </a:r>
          </a:p>
        </p:txBody>
      </p:sp>
      <p:sp>
        <p:nvSpPr>
          <p:cNvPr id="3" name="Content Placeholder 2">
            <a:extLst>
              <a:ext uri="{FF2B5EF4-FFF2-40B4-BE49-F238E27FC236}">
                <a16:creationId xmlns:a16="http://schemas.microsoft.com/office/drawing/2014/main" id="{1411BA57-151E-4CB8-9927-9F016BE9D171}"/>
              </a:ext>
            </a:extLst>
          </p:cNvPr>
          <p:cNvSpPr>
            <a:spLocks noGrp="1"/>
          </p:cNvSpPr>
          <p:nvPr>
            <p:ph idx="1"/>
          </p:nvPr>
        </p:nvSpPr>
        <p:spPr>
          <a:xfrm>
            <a:off x="5358384" y="640081"/>
            <a:ext cx="6024654" cy="5257800"/>
          </a:xfrm>
        </p:spPr>
        <p:txBody>
          <a:bodyPr anchor="ctr">
            <a:normAutofit/>
          </a:bodyPr>
          <a:lstStyle/>
          <a:p>
            <a:r>
              <a:rPr lang="el" sz="2400" dirty="0"/>
              <a:t>Λίγη έρευνα</a:t>
            </a:r>
          </a:p>
          <a:p>
            <a:r>
              <a:rPr lang="el" sz="2400" dirty="0"/>
              <a:t>Η προσωπικότητα δίνει συμπεριφορικές διαθέσεις και τάσεις</a:t>
            </a:r>
          </a:p>
          <a:p>
            <a:pPr lvl="1"/>
            <a:r>
              <a:rPr lang="el" dirty="0"/>
              <a:t>Συντονισμός από την εμπειρία</a:t>
            </a:r>
          </a:p>
          <a:p>
            <a:pPr lvl="1"/>
            <a:endParaRPr lang="nb-NO" dirty="0"/>
          </a:p>
          <a:p>
            <a:r>
              <a:rPr lang="el" sz="2400" dirty="0"/>
              <a:t>Κοινωνική μηχανική</a:t>
            </a:r>
          </a:p>
          <a:p>
            <a:pPr lvl="1"/>
            <a:r>
              <a:rPr lang="el" dirty="0"/>
              <a:t>Εργονομία, Ομαδική λειτουργία, Εκπαίδευση &amp; Ανάπτυξη</a:t>
            </a:r>
          </a:p>
          <a:p>
            <a:pPr lvl="1"/>
            <a:r>
              <a:rPr lang="el" dirty="0"/>
              <a:t>Αλλά χρησιμοποιείται εναντίον σας  </a:t>
            </a:r>
            <a:endParaRPr lang="nb-NO" dirty="0"/>
          </a:p>
          <a:p>
            <a:r>
              <a:rPr lang="el" sz="2400" dirty="0"/>
              <a:t>Αλλά και «Γνωστικά στυλ»</a:t>
            </a:r>
          </a:p>
        </p:txBody>
      </p:sp>
      <p:grpSp>
        <p:nvGrpSpPr>
          <p:cNvPr id="5" name="Group 4">
            <a:extLst>
              <a:ext uri="{FF2B5EF4-FFF2-40B4-BE49-F238E27FC236}">
                <a16:creationId xmlns:a16="http://schemas.microsoft.com/office/drawing/2014/main" id="{22771C29-DB99-A3E7-451A-0F0AC41D00D8}"/>
              </a:ext>
            </a:extLst>
          </p:cNvPr>
          <p:cNvGrpSpPr/>
          <p:nvPr/>
        </p:nvGrpSpPr>
        <p:grpSpPr>
          <a:xfrm>
            <a:off x="9144001" y="6328784"/>
            <a:ext cx="2159928" cy="401298"/>
            <a:chOff x="5179092" y="5483822"/>
            <a:chExt cx="3294001" cy="612000"/>
          </a:xfrm>
        </p:grpSpPr>
        <p:pic>
          <p:nvPicPr>
            <p:cNvPr id="6" name="Picture 5">
              <a:extLst>
                <a:ext uri="{FF2B5EF4-FFF2-40B4-BE49-F238E27FC236}">
                  <a16:creationId xmlns:a16="http://schemas.microsoft.com/office/drawing/2014/main" id="{71E629AD-A65F-0207-FCE8-4C6E498C55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30DDA4C-7E2E-E39A-6532-858B9C2050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8237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2F08-2CF8-4DC9-9B6C-4677654D6C57}"/>
              </a:ext>
            </a:extLst>
          </p:cNvPr>
          <p:cNvSpPr>
            <a:spLocks noGrp="1"/>
          </p:cNvSpPr>
          <p:nvPr>
            <p:ph type="title"/>
          </p:nvPr>
        </p:nvSpPr>
        <p:spPr/>
        <p:txBody>
          <a:bodyPr/>
          <a:lstStyle/>
          <a:p>
            <a:r>
              <a:rPr lang="el"/>
              <a:t>Κυβερνοχώρος</a:t>
            </a:r>
          </a:p>
        </p:txBody>
      </p:sp>
      <p:sp>
        <p:nvSpPr>
          <p:cNvPr id="3" name="Content Placeholder 2">
            <a:extLst>
              <a:ext uri="{FF2B5EF4-FFF2-40B4-BE49-F238E27FC236}">
                <a16:creationId xmlns:a16="http://schemas.microsoft.com/office/drawing/2014/main" id="{16A583C0-B075-423E-AEC4-B2216EBD14E5}"/>
              </a:ext>
            </a:extLst>
          </p:cNvPr>
          <p:cNvSpPr>
            <a:spLocks noGrp="1"/>
          </p:cNvSpPr>
          <p:nvPr>
            <p:ph idx="1"/>
          </p:nvPr>
        </p:nvSpPr>
        <p:spPr>
          <a:xfrm>
            <a:off x="838200" y="1825625"/>
            <a:ext cx="2586644" cy="4351338"/>
          </a:xfrm>
        </p:spPr>
        <p:txBody>
          <a:bodyPr/>
          <a:lstStyle/>
          <a:p>
            <a:r>
              <a:rPr lang="el"/>
              <a:t>Χρήστες</a:t>
            </a:r>
          </a:p>
          <a:p>
            <a:pPr lvl="1"/>
            <a:r>
              <a:rPr lang="el"/>
              <a:t>Προφίλ κινδύνου</a:t>
            </a:r>
            <a:endParaRPr lang="nb-NO"/>
          </a:p>
          <a:p>
            <a:pPr lvl="1"/>
            <a:r>
              <a:rPr lang="el" err="1"/>
              <a:t>Συνήθειες</a:t>
            </a:r>
            <a:endParaRPr lang="nb-NO"/>
          </a:p>
        </p:txBody>
      </p:sp>
      <p:sp>
        <p:nvSpPr>
          <p:cNvPr id="4" name="Content Placeholder 2">
            <a:extLst>
              <a:ext uri="{FF2B5EF4-FFF2-40B4-BE49-F238E27FC236}">
                <a16:creationId xmlns:a16="http://schemas.microsoft.com/office/drawing/2014/main" id="{0AF03B98-3DB2-4D3B-B2EC-6F580EBA5F72}"/>
              </a:ext>
            </a:extLst>
          </p:cNvPr>
          <p:cNvSpPr txBox="1">
            <a:spLocks/>
          </p:cNvSpPr>
          <p:nvPr/>
        </p:nvSpPr>
        <p:spPr>
          <a:xfrm>
            <a:off x="3424844"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 sz="2800" b="0" i="0" u="none" strike="noStrike" kern="1200" cap="none" spc="0" normalizeH="0" baseline="0" noProof="0">
                <a:ln>
                  <a:noFill/>
                </a:ln>
                <a:solidFill>
                  <a:prstClr val="black"/>
                </a:solidFill>
                <a:effectLst/>
                <a:uLnTx/>
                <a:uFillTx/>
                <a:latin typeface="Calibri" panose="020F0502020204030204"/>
                <a:ea typeface="+mn-ea"/>
                <a:cs typeface="+mn-cs"/>
              </a:rPr>
              <a:t>Προγραμματιστές</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 sz="2400" b="0" i="0" u="none" strike="noStrike" kern="1200" cap="none" spc="0" normalizeH="0" baseline="0" noProof="0" err="1">
                <a:ln>
                  <a:noFill/>
                </a:ln>
                <a:solidFill>
                  <a:prstClr val="black"/>
                </a:solidFill>
                <a:effectLst/>
                <a:uLnTx/>
                <a:uFillTx/>
                <a:latin typeface="Calibri" panose="020F0502020204030204"/>
                <a:ea typeface="+mn-ea"/>
                <a:cs typeface="+mn-cs"/>
              </a:rPr>
              <a:t>Προφίλ</a:t>
            </a:r>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 sz="2400" b="0" i="0" u="none" strike="noStrike" kern="1200" cap="none" spc="0" normalizeH="0" baseline="0" noProof="0" err="1">
                <a:ln>
                  <a:noFill/>
                </a:ln>
                <a:solidFill>
                  <a:prstClr val="black"/>
                </a:solidFill>
                <a:effectLst/>
                <a:uLnTx/>
                <a:uFillTx/>
                <a:latin typeface="Calibri" panose="020F0502020204030204"/>
                <a:ea typeface="+mn-ea"/>
                <a:cs typeface="+mn-cs"/>
              </a:rPr>
              <a:t>Συνήθειες</a:t>
            </a:r>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88C29DF2-888E-4E37-A208-DF8A74B9D8FA}"/>
              </a:ext>
            </a:extLst>
          </p:cNvPr>
          <p:cNvSpPr txBox="1">
            <a:spLocks/>
          </p:cNvSpPr>
          <p:nvPr/>
        </p:nvSpPr>
        <p:spPr>
          <a:xfrm>
            <a:off x="5924203"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 sz="2800" b="0" i="0" u="none" strike="noStrike" kern="1200" cap="none" spc="0" normalizeH="0" baseline="0" noProof="0">
                <a:ln>
                  <a:noFill/>
                </a:ln>
                <a:solidFill>
                  <a:prstClr val="black"/>
                </a:solidFill>
                <a:effectLst/>
                <a:uLnTx/>
                <a:uFillTx/>
                <a:latin typeface="Calibri" panose="020F0502020204030204"/>
                <a:ea typeface="+mn-ea"/>
                <a:cs typeface="+mn-cs"/>
              </a:rPr>
              <a:t>Χειριστές</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 sz="2400" b="0" i="0" u="none" strike="noStrike" kern="1200" cap="none" spc="0" normalizeH="0" baseline="0" noProof="0" err="1">
                <a:ln>
                  <a:noFill/>
                </a:ln>
                <a:solidFill>
                  <a:prstClr val="black"/>
                </a:solidFill>
                <a:effectLst/>
                <a:uLnTx/>
                <a:uFillTx/>
                <a:latin typeface="Calibri" panose="020F0502020204030204"/>
                <a:ea typeface="+mn-ea"/>
                <a:cs typeface="+mn-cs"/>
              </a:rPr>
              <a:t>Προφίλ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 sz="2400" b="0" i="0" u="none" strike="noStrike" kern="1200" cap="none" spc="0" normalizeH="0" baseline="0" noProof="0" err="1">
                <a:ln>
                  <a:noFill/>
                </a:ln>
                <a:solidFill>
                  <a:prstClr val="black"/>
                </a:solidFill>
                <a:effectLst/>
                <a:uLnTx/>
                <a:uFillTx/>
                <a:latin typeface="Calibri" panose="020F0502020204030204"/>
                <a:ea typeface="+mn-ea"/>
                <a:cs typeface="+mn-cs"/>
              </a:rPr>
              <a:t>Συνήθειες</a:t>
            </a:r>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502A7FE1-5443-4FAE-9444-257B03ECAD4B}"/>
              </a:ext>
            </a:extLst>
          </p:cNvPr>
          <p:cNvSpPr txBox="1">
            <a:spLocks/>
          </p:cNvSpPr>
          <p:nvPr/>
        </p:nvSpPr>
        <p:spPr>
          <a:xfrm>
            <a:off x="8598132"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 sz="2800" b="0" i="0" u="none" strike="noStrike" kern="1200" cap="none" spc="0" normalizeH="0" baseline="0" noProof="0" err="1">
                <a:ln>
                  <a:noFill/>
                </a:ln>
                <a:solidFill>
                  <a:prstClr val="black"/>
                </a:solidFill>
                <a:effectLst/>
                <a:uLnTx/>
                <a:uFillTx/>
                <a:latin typeface="Calibri" panose="020F0502020204030204"/>
                <a:ea typeface="+mn-ea"/>
                <a:cs typeface="+mn-cs"/>
              </a:rPr>
              <a:t>Επιτιθέμενοι</a:t>
            </a:r>
            <a:endParaRPr kumimoji="0" lang="nb-NO"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 sz="2400" b="0" i="0" u="none" strike="noStrike" kern="1200" cap="none" spc="0" normalizeH="0" baseline="0" noProof="0" err="1">
                <a:ln>
                  <a:noFill/>
                </a:ln>
                <a:solidFill>
                  <a:prstClr val="black"/>
                </a:solidFill>
                <a:effectLst/>
                <a:uLnTx/>
                <a:uFillTx/>
                <a:latin typeface="Calibri" panose="020F0502020204030204"/>
                <a:ea typeface="+mn-ea"/>
                <a:cs typeface="+mn-cs"/>
              </a:rPr>
              <a:t>Προφίλ;</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 sz="2400" b="0" i="0" u="none" strike="noStrike" kern="1200" cap="none" spc="0" normalizeH="0" baseline="0" noProof="0" err="1">
                <a:ln>
                  <a:noFill/>
                </a:ln>
                <a:solidFill>
                  <a:prstClr val="black"/>
                </a:solidFill>
                <a:effectLst/>
                <a:uLnTx/>
                <a:uFillTx/>
                <a:latin typeface="Calibri" panose="020F0502020204030204"/>
                <a:ea typeface="+mn-ea"/>
                <a:cs typeface="+mn-cs"/>
              </a:rPr>
              <a:t>Συνήθειες;</a:t>
            </a:r>
          </a:p>
        </p:txBody>
      </p:sp>
    </p:spTree>
    <p:extLst>
      <p:ext uri="{BB962C8B-B14F-4D97-AF65-F5344CB8AC3E}">
        <p14:creationId xmlns:p14="http://schemas.microsoft.com/office/powerpoint/2010/main" val="3290707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415600" y="593367"/>
            <a:ext cx="5479200" cy="763600"/>
          </a:xfrm>
          <a:prstGeom prst="rect">
            <a:avLst/>
          </a:prstGeom>
        </p:spPr>
        <p:txBody>
          <a:bodyPr spcFirstLastPara="1" vert="horz" wrap="square" lIns="121900" tIns="121900" rIns="121900" bIns="121900" rtlCol="0" anchor="t" anchorCtr="0">
            <a:noAutofit/>
          </a:bodyPr>
          <a:lstStyle/>
          <a:p>
            <a:r>
              <a:rPr lang="el" sz="3733"/>
              <a:t>Ατομικές ευπάθειες </a:t>
            </a:r>
            <a:endParaRPr sz="3733"/>
          </a:p>
        </p:txBody>
      </p:sp>
      <p:sp>
        <p:nvSpPr>
          <p:cNvPr id="131" name="Google Shape;131;p25"/>
          <p:cNvSpPr txBox="1">
            <a:spLocks noGrp="1"/>
          </p:cNvSpPr>
          <p:nvPr>
            <p:ph type="body" idx="1"/>
          </p:nvPr>
        </p:nvSpPr>
        <p:spPr>
          <a:xfrm>
            <a:off x="415600" y="1536633"/>
            <a:ext cx="5479200" cy="4555200"/>
          </a:xfrm>
          <a:prstGeom prst="rect">
            <a:avLst/>
          </a:prstGeom>
        </p:spPr>
        <p:txBody>
          <a:bodyPr spcFirstLastPara="1" vert="horz" wrap="square" lIns="121900" tIns="121900" rIns="121900" bIns="121900" rtlCol="0" anchor="t" anchorCtr="0">
            <a:noAutofit/>
          </a:bodyPr>
          <a:lstStyle/>
          <a:p>
            <a:pPr marL="0" indent="0">
              <a:buNone/>
            </a:pPr>
            <a:r>
              <a:rPr lang="el" sz="2400"/>
              <a:t>Προσωπικότητα - τα σχετικά σταθερά συναισθήματα, οι σκέψεις και τα πρότυπα συμπεριφοράς ενός ατόμου</a:t>
            </a:r>
            <a:endParaRPr sz="2400"/>
          </a:p>
          <a:p>
            <a:pPr marL="0" indent="0">
              <a:spcBef>
                <a:spcPts val="2133"/>
              </a:spcBef>
              <a:buNone/>
            </a:pPr>
            <a:r>
              <a:rPr lang="el" sz="2400"/>
              <a:t>OCEAN/ FFM/ Big 5 </a:t>
            </a:r>
            <a:br>
              <a:rPr lang="en-GB" sz="2400"/>
            </a:br>
            <a:r>
              <a:rPr lang="el" sz="2400"/>
              <a:t>(Costa &amp; McRae, 1990)</a:t>
            </a:r>
            <a:endParaRPr sz="2400"/>
          </a:p>
          <a:p>
            <a:pPr marL="0" indent="0">
              <a:spcBef>
                <a:spcPts val="2133"/>
              </a:spcBef>
              <a:buNone/>
            </a:pPr>
            <a:r>
              <a:rPr lang="el" sz="2400"/>
              <a:t>Θηλυκά υψηλότερα σε N &amp; A</a:t>
            </a:r>
            <a:endParaRPr sz="2400"/>
          </a:p>
          <a:p>
            <a:pPr marL="0" indent="0">
              <a:spcBef>
                <a:spcPts val="2133"/>
              </a:spcBef>
              <a:buNone/>
            </a:pPr>
            <a:r>
              <a:rPr lang="el" sz="2400"/>
              <a:t>Μεγαλύτερες διαφορές στις κουλτούρες ισότητας</a:t>
            </a:r>
            <a:endParaRPr sz="2400"/>
          </a:p>
          <a:p>
            <a:pPr marL="0" indent="0">
              <a:spcBef>
                <a:spcPts val="2133"/>
              </a:spcBef>
              <a:spcAft>
                <a:spcPts val="2133"/>
              </a:spcAft>
              <a:buNone/>
            </a:pPr>
            <a:endParaRPr sz="2400"/>
          </a:p>
        </p:txBody>
      </p:sp>
      <p:pic>
        <p:nvPicPr>
          <p:cNvPr id="132" name="Google Shape;132;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50645" y="68101"/>
            <a:ext cx="5902376" cy="6857999"/>
          </a:xfrm>
          <a:prstGeom prst="rect">
            <a:avLst/>
          </a:prstGeom>
          <a:noFill/>
          <a:ln>
            <a:noFill/>
          </a:ln>
        </p:spPr>
      </p:pic>
    </p:spTree>
    <p:extLst>
      <p:ext uri="{BB962C8B-B14F-4D97-AF65-F5344CB8AC3E}">
        <p14:creationId xmlns:p14="http://schemas.microsoft.com/office/powerpoint/2010/main" val="1795418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181" y="243468"/>
            <a:ext cx="6122830" cy="4830337"/>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147415"/>
            <a:ext cx="6054298" cy="3926390"/>
          </a:xfrm>
          <a:prstGeom prst="rect">
            <a:avLst/>
          </a:prstGeom>
        </p:spPr>
      </p:pic>
      <p:sp>
        <p:nvSpPr>
          <p:cNvPr id="2" name="Foliennummernplatzhalter 1">
            <a:extLst>
              <a:ext uri="{FF2B5EF4-FFF2-40B4-BE49-F238E27FC236}">
                <a16:creationId xmlns:a16="http://schemas.microsoft.com/office/drawing/2014/main" id="{58A3DE26-E825-72FB-892C-3C77BC961297}"/>
              </a:ext>
            </a:extLst>
          </p:cNvPr>
          <p:cNvSpPr>
            <a:spLocks noGrp="1"/>
          </p:cNvSpPr>
          <p:nvPr>
            <p:ph type="sldNum" sz="quarter" idx="12"/>
          </p:nvPr>
        </p:nvSpPr>
        <p:spPr/>
        <p:txBody>
          <a:bodyPr/>
          <a:lstStyle/>
          <a:p>
            <a:fld id="{79D199B6-069C-4494-B074-391AD1ED88E0}" type="slidenum">
              <a:rPr lang="de-DE" smtClean="0"/>
              <a:t>28</a:t>
            </a:fld>
            <a:endParaRPr lang="de-DE"/>
          </a:p>
        </p:txBody>
      </p:sp>
    </p:spTree>
    <p:extLst>
      <p:ext uri="{BB962C8B-B14F-4D97-AF65-F5344CB8AC3E}">
        <p14:creationId xmlns:p14="http://schemas.microsoft.com/office/powerpoint/2010/main" val="18438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F30C68B-567D-4492-AE1C-B0213CBCC6A5}"/>
              </a:ext>
            </a:extLst>
          </p:cNvPr>
          <p:cNvPicPr>
            <a:picLocks noChangeAspect="1"/>
          </p:cNvPicPr>
          <p:nvPr/>
        </p:nvPicPr>
        <p:blipFill>
          <a:blip r:embed="rId2"/>
          <a:stretch>
            <a:fillRect/>
          </a:stretch>
        </p:blipFill>
        <p:spPr>
          <a:xfrm>
            <a:off x="559768" y="243933"/>
            <a:ext cx="6143625" cy="2400300"/>
          </a:xfrm>
          <a:prstGeom prst="rect">
            <a:avLst/>
          </a:prstGeom>
        </p:spPr>
      </p:pic>
      <p:pic>
        <p:nvPicPr>
          <p:cNvPr id="5" name="Grafik 4">
            <a:extLst>
              <a:ext uri="{FF2B5EF4-FFF2-40B4-BE49-F238E27FC236}">
                <a16:creationId xmlns:a16="http://schemas.microsoft.com/office/drawing/2014/main" id="{80067170-CDDD-432B-9FFB-DDA7FFC48425}"/>
              </a:ext>
            </a:extLst>
          </p:cNvPr>
          <p:cNvPicPr>
            <a:picLocks noChangeAspect="1"/>
          </p:cNvPicPr>
          <p:nvPr/>
        </p:nvPicPr>
        <p:blipFill>
          <a:blip r:embed="rId3"/>
          <a:stretch>
            <a:fillRect/>
          </a:stretch>
        </p:blipFill>
        <p:spPr>
          <a:xfrm>
            <a:off x="467304" y="3148012"/>
            <a:ext cx="6105525" cy="1704975"/>
          </a:xfrm>
          <a:prstGeom prst="rect">
            <a:avLst/>
          </a:prstGeom>
        </p:spPr>
      </p:pic>
      <p:pic>
        <p:nvPicPr>
          <p:cNvPr id="6" name="Grafik 5">
            <a:extLst>
              <a:ext uri="{FF2B5EF4-FFF2-40B4-BE49-F238E27FC236}">
                <a16:creationId xmlns:a16="http://schemas.microsoft.com/office/drawing/2014/main" id="{F6150E91-6022-47DB-827F-78B36864B8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2244" y="1909130"/>
            <a:ext cx="5165570" cy="1394247"/>
          </a:xfrm>
          <a:prstGeom prst="rect">
            <a:avLst/>
          </a:prstGeom>
        </p:spPr>
      </p:pic>
      <p:pic>
        <p:nvPicPr>
          <p:cNvPr id="7" name="Grafik 6">
            <a:extLst>
              <a:ext uri="{FF2B5EF4-FFF2-40B4-BE49-F238E27FC236}">
                <a16:creationId xmlns:a16="http://schemas.microsoft.com/office/drawing/2014/main" id="{AAD5F4E4-5D65-48E6-B854-9357AFEE112D}"/>
              </a:ext>
            </a:extLst>
          </p:cNvPr>
          <p:cNvPicPr>
            <a:picLocks noChangeAspect="1"/>
          </p:cNvPicPr>
          <p:nvPr/>
        </p:nvPicPr>
        <p:blipFill>
          <a:blip r:embed="rId5"/>
          <a:stretch>
            <a:fillRect/>
          </a:stretch>
        </p:blipFill>
        <p:spPr>
          <a:xfrm>
            <a:off x="5586064" y="5356767"/>
            <a:ext cx="6381750" cy="1257300"/>
          </a:xfrm>
          <a:prstGeom prst="rect">
            <a:avLst/>
          </a:prstGeom>
        </p:spPr>
      </p:pic>
      <p:sp>
        <p:nvSpPr>
          <p:cNvPr id="2" name="Foliennummernplatzhalter 1">
            <a:extLst>
              <a:ext uri="{FF2B5EF4-FFF2-40B4-BE49-F238E27FC236}">
                <a16:creationId xmlns:a16="http://schemas.microsoft.com/office/drawing/2014/main" id="{49C0E536-19D3-9928-4C77-D5C2EA73ED24}"/>
              </a:ext>
            </a:extLst>
          </p:cNvPr>
          <p:cNvSpPr>
            <a:spLocks noGrp="1"/>
          </p:cNvSpPr>
          <p:nvPr>
            <p:ph type="sldNum" sz="quarter" idx="12"/>
          </p:nvPr>
        </p:nvSpPr>
        <p:spPr/>
        <p:txBody>
          <a:bodyPr/>
          <a:lstStyle/>
          <a:p>
            <a:fld id="{79D199B6-069C-4494-B074-391AD1ED88E0}" type="slidenum">
              <a:rPr lang="de-DE" smtClean="0"/>
              <a:t>29</a:t>
            </a:fld>
            <a:endParaRPr lang="de-DE"/>
          </a:p>
        </p:txBody>
      </p:sp>
    </p:spTree>
    <p:extLst>
      <p:ext uri="{BB962C8B-B14F-4D97-AF65-F5344CB8AC3E}">
        <p14:creationId xmlns:p14="http://schemas.microsoft.com/office/powerpoint/2010/main" val="4084952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Το προφίλ ενός ατόμου με κεφάλι ρομπότ&#10;&#10;Η περιγραφή δημιουργείται αυτόματα">
            <a:extLst>
              <a:ext uri="{FF2B5EF4-FFF2-40B4-BE49-F238E27FC236}">
                <a16:creationId xmlns:a16="http://schemas.microsoft.com/office/drawing/2014/main" id="{23CE3AA3-E4BC-9FA6-354F-D7C3A63B27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0"/>
            <a:ext cx="7184570" cy="6857990"/>
          </a:xfrm>
          <a:prstGeom prst="rect">
            <a:avLst/>
          </a:prstGeom>
        </p:spPr>
      </p:pic>
      <p:sp>
        <p:nvSpPr>
          <p:cNvPr id="2" name="Title 1">
            <a:extLst>
              <a:ext uri="{FF2B5EF4-FFF2-40B4-BE49-F238E27FC236}">
                <a16:creationId xmlns:a16="http://schemas.microsoft.com/office/drawing/2014/main" id="{2FB2065C-4832-6B84-C53E-733EAA5D7DA3}"/>
              </a:ext>
            </a:extLst>
          </p:cNvPr>
          <p:cNvSpPr>
            <a:spLocks noGrp="1"/>
          </p:cNvSpPr>
          <p:nvPr>
            <p:ph type="title"/>
          </p:nvPr>
        </p:nvSpPr>
        <p:spPr>
          <a:xfrm>
            <a:off x="7531610" y="365125"/>
            <a:ext cx="3822189" cy="1899912"/>
          </a:xfrm>
        </p:spPr>
        <p:txBody>
          <a:bodyPr>
            <a:normAutofit/>
          </a:bodyPr>
          <a:lstStyle/>
          <a:p>
            <a:r>
              <a:rPr lang="el" sz="4000" dirty="0"/>
              <a:t>Ατζέντα</a:t>
            </a:r>
            <a:endParaRPr lang="en-GB" sz="4000" dirty="0"/>
          </a:p>
        </p:txBody>
      </p:sp>
      <p:sp>
        <p:nvSpPr>
          <p:cNvPr id="3" name="Content Placeholder 2">
            <a:extLst>
              <a:ext uri="{FF2B5EF4-FFF2-40B4-BE49-F238E27FC236}">
                <a16:creationId xmlns:a16="http://schemas.microsoft.com/office/drawing/2014/main" id="{AF4FF964-9861-E373-FD22-ED29DD5DD3F3}"/>
              </a:ext>
            </a:extLst>
          </p:cNvPr>
          <p:cNvSpPr>
            <a:spLocks noGrp="1"/>
          </p:cNvSpPr>
          <p:nvPr>
            <p:ph idx="1"/>
          </p:nvPr>
        </p:nvSpPr>
        <p:spPr>
          <a:xfrm>
            <a:off x="7531610" y="2434201"/>
            <a:ext cx="3822189" cy="3742762"/>
          </a:xfrm>
        </p:spPr>
        <p:txBody>
          <a:bodyPr>
            <a:normAutofit/>
          </a:bodyPr>
          <a:lstStyle/>
          <a:p>
            <a:r>
              <a:rPr lang="el" sz="2000"/>
              <a:t>Ορισμοί</a:t>
            </a:r>
          </a:p>
          <a:p>
            <a:pPr lvl="1"/>
            <a:r>
              <a:rPr lang="el" sz="2000"/>
              <a:t>Συμπεριφορά, Προσωπικότητα, Κοινωνική Μηχανική, Γνωστικές διαδικασίες</a:t>
            </a:r>
          </a:p>
          <a:p>
            <a:r>
              <a:rPr lang="el" sz="2000" b="1"/>
              <a:t>Επιμέρους πτυχές</a:t>
            </a:r>
          </a:p>
          <a:p>
            <a:r>
              <a:rPr lang="el" sz="2000"/>
              <a:t>Έρευνα και θεωρίες</a:t>
            </a:r>
            <a:endParaRPr lang="nb-NO" sz="2000"/>
          </a:p>
          <a:p>
            <a:r>
              <a:rPr lang="el" sz="2000"/>
              <a:t>Πρακτικά παραδείγματα</a:t>
            </a:r>
          </a:p>
        </p:txBody>
      </p:sp>
      <p:grpSp>
        <p:nvGrpSpPr>
          <p:cNvPr id="6" name="Group 5">
            <a:extLst>
              <a:ext uri="{FF2B5EF4-FFF2-40B4-BE49-F238E27FC236}">
                <a16:creationId xmlns:a16="http://schemas.microsoft.com/office/drawing/2014/main" id="{CAAD96E8-94BE-58F0-CE94-ED9D1847978B}"/>
              </a:ext>
            </a:extLst>
          </p:cNvPr>
          <p:cNvGrpSpPr/>
          <p:nvPr/>
        </p:nvGrpSpPr>
        <p:grpSpPr>
          <a:xfrm>
            <a:off x="9144001" y="6328784"/>
            <a:ext cx="2159928" cy="401298"/>
            <a:chOff x="5179092" y="5483822"/>
            <a:chExt cx="3294001" cy="612000"/>
          </a:xfrm>
        </p:grpSpPr>
        <p:pic>
          <p:nvPicPr>
            <p:cNvPr id="7" name="Picture 6">
              <a:extLst>
                <a:ext uri="{FF2B5EF4-FFF2-40B4-BE49-F238E27FC236}">
                  <a16:creationId xmlns:a16="http://schemas.microsoft.com/office/drawing/2014/main" id="{EC32996E-54F0-56A7-B009-357BA4C42A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B6464D2E-2789-6332-19BB-F1A69B898D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5474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F5A6FB-3D5A-3866-CE3E-A4C55D13CA95}"/>
              </a:ext>
            </a:extLst>
          </p:cNvPr>
          <p:cNvPicPr>
            <a:picLocks noChangeAspect="1"/>
          </p:cNvPicPr>
          <p:nvPr/>
        </p:nvPicPr>
        <p:blipFill>
          <a:blip r:embed="rId2">
            <a:alphaModFix amt="50000"/>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01EF95F-8D2F-6D8A-0EFD-998F33346A1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l"/>
              <a:t>Γνωστικές Διαδικασίες</a:t>
            </a:r>
          </a:p>
        </p:txBody>
      </p:sp>
      <p:sp>
        <p:nvSpPr>
          <p:cNvPr id="5" name="Text Placeholder 4">
            <a:extLst>
              <a:ext uri="{FF2B5EF4-FFF2-40B4-BE49-F238E27FC236}">
                <a16:creationId xmlns:a16="http://schemas.microsoft.com/office/drawing/2014/main" id="{2620B1F3-2502-C113-46D2-89E13D49467A}"/>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grpSp>
        <p:nvGrpSpPr>
          <p:cNvPr id="3" name="Group 2">
            <a:extLst>
              <a:ext uri="{FF2B5EF4-FFF2-40B4-BE49-F238E27FC236}">
                <a16:creationId xmlns:a16="http://schemas.microsoft.com/office/drawing/2014/main" id="{1378E420-3D9C-C0CE-D74C-5C166882F210}"/>
              </a:ext>
            </a:extLst>
          </p:cNvPr>
          <p:cNvGrpSpPr/>
          <p:nvPr/>
        </p:nvGrpSpPr>
        <p:grpSpPr>
          <a:xfrm>
            <a:off x="9144001" y="6328784"/>
            <a:ext cx="2159928" cy="401298"/>
            <a:chOff x="5179092" y="5483822"/>
            <a:chExt cx="3294001" cy="612000"/>
          </a:xfrm>
        </p:grpSpPr>
        <p:pic>
          <p:nvPicPr>
            <p:cNvPr id="7" name="Picture 6">
              <a:extLst>
                <a:ext uri="{FF2B5EF4-FFF2-40B4-BE49-F238E27FC236}">
                  <a16:creationId xmlns:a16="http://schemas.microsoft.com/office/drawing/2014/main" id="{3E3B62E0-8C3D-E96D-0342-1E6FB220FD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481F06C-5625-DEE6-0485-76BD270E8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85071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9F047E-D43F-4488-B623-B6B05B8999D3}"/>
              </a:ext>
            </a:extLst>
          </p:cNvPr>
          <p:cNvSpPr txBox="1"/>
          <p:nvPr/>
        </p:nvSpPr>
        <p:spPr>
          <a:xfrm>
            <a:off x="767290" y="3383121"/>
            <a:ext cx="4408214" cy="2793251"/>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l" sz="2000" b="0" i="0" u="none" strike="noStrike" kern="1200" cap="none" spc="0" normalizeH="0" baseline="0" noProof="0">
                <a:ln>
                  <a:noFill/>
                </a:ln>
                <a:effectLst/>
                <a:uLnTx/>
                <a:uFillTx/>
                <a:latin typeface="Calibri" panose="020F0502020204030204"/>
                <a:ea typeface="+mn-ea"/>
                <a:cs typeface="+mn-cs"/>
              </a:rPr>
              <a:t>Δημιουργία Μαθησιακών Περιβαλλόντων</a:t>
            </a:r>
          </a:p>
        </p:txBody>
      </p:sp>
      <p:pic>
        <p:nvPicPr>
          <p:cNvPr id="2" name="Bilde 1"/>
          <p:cNvPicPr>
            <a:picLocks noChangeAspect="1"/>
          </p:cNvPicPr>
          <p:nvPr/>
        </p:nvPicPr>
        <p:blipFill>
          <a:blip r:embed="rId2"/>
          <a:stretch>
            <a:fillRect/>
          </a:stretch>
        </p:blipFill>
        <p:spPr>
          <a:xfrm>
            <a:off x="5842000" y="-1140"/>
            <a:ext cx="5601601" cy="6777860"/>
          </a:xfrm>
          <a:prstGeom prst="rect">
            <a:avLst/>
          </a:prstGeom>
        </p:spPr>
      </p:pic>
    </p:spTree>
    <p:extLst>
      <p:ext uri="{BB962C8B-B14F-4D97-AF65-F5344CB8AC3E}">
        <p14:creationId xmlns:p14="http://schemas.microsoft.com/office/powerpoint/2010/main" val="42961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83D8D-4AB7-20D6-6210-240E4BF874B2}"/>
              </a:ext>
            </a:extLst>
          </p:cNvPr>
          <p:cNvPicPr>
            <a:picLocks noChangeAspect="1"/>
          </p:cNvPicPr>
          <p:nvPr/>
        </p:nvPicPr>
        <p:blipFill>
          <a:blip r:embed="rId3"/>
          <a:stretch>
            <a:fillRect/>
          </a:stretch>
        </p:blipFill>
        <p:spPr>
          <a:xfrm>
            <a:off x="365772" y="933435"/>
            <a:ext cx="11430000" cy="5334000"/>
          </a:xfrm>
          <a:prstGeom prst="rect">
            <a:avLst/>
          </a:prstGeom>
        </p:spPr>
      </p:pic>
      <p:pic>
        <p:nvPicPr>
          <p:cNvPr id="4" name="Bil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5989" y="159132"/>
            <a:ext cx="5216011" cy="5936868"/>
          </a:xfrm>
          <a:prstGeom prst="rect">
            <a:avLst/>
          </a:prstGeom>
        </p:spPr>
      </p:pic>
      <p:pic>
        <p:nvPicPr>
          <p:cNvPr id="8" name="Bilde 2">
            <a:extLst>
              <a:ext uri="{FF2B5EF4-FFF2-40B4-BE49-F238E27FC236}">
                <a16:creationId xmlns:a16="http://schemas.microsoft.com/office/drawing/2014/main" id="{CB04CCFF-4E63-57A0-14EF-E7FA6958D0E7}"/>
              </a:ext>
            </a:extLst>
          </p:cNvPr>
          <p:cNvPicPr>
            <a:picLocks noChangeAspect="1"/>
          </p:cNvPicPr>
          <p:nvPr/>
        </p:nvPicPr>
        <p:blipFill>
          <a:blip r:embed="rId5"/>
          <a:stretch>
            <a:fillRect/>
          </a:stretch>
        </p:blipFill>
        <p:spPr>
          <a:xfrm>
            <a:off x="0" y="2212761"/>
            <a:ext cx="3345157" cy="3093968"/>
          </a:xfrm>
          <a:prstGeom prst="rect">
            <a:avLst/>
          </a:prstGeom>
        </p:spPr>
      </p:pic>
      <p:pic>
        <p:nvPicPr>
          <p:cNvPr id="40" name="Bilde 2"/>
          <p:cNvPicPr>
            <a:picLocks noChangeAspect="1"/>
          </p:cNvPicPr>
          <p:nvPr/>
        </p:nvPicPr>
        <p:blipFill>
          <a:blip r:embed="rId5"/>
          <a:stretch>
            <a:fillRect/>
          </a:stretch>
        </p:blipFill>
        <p:spPr>
          <a:xfrm>
            <a:off x="3234604" y="2212761"/>
            <a:ext cx="3345157" cy="3093968"/>
          </a:xfrm>
          <a:prstGeom prst="rect">
            <a:avLst/>
          </a:prstGeom>
        </p:spPr>
      </p:pic>
      <mc:AlternateContent xmlns:mc="http://schemas.openxmlformats.org/markup-compatibility/2006" xmlns:p14="http://schemas.microsoft.com/office/powerpoint/2010/main">
        <mc:Choice Requires="p14">
          <p:contentPart p14:bwMode="auto" r:id="rId6">
            <p14:nvContentPartPr>
              <p14:cNvPr id="41" name="Ink 40">
                <a:extLst>
                  <a:ext uri="{FF2B5EF4-FFF2-40B4-BE49-F238E27FC236}">
                    <a16:creationId xmlns:a16="http://schemas.microsoft.com/office/drawing/2014/main" id="{7FBD52E2-BB70-8EFA-C89D-8C30FA8149DD}"/>
                  </a:ext>
                </a:extLst>
              </p14:cNvPr>
              <p14:cNvContentPartPr/>
              <p14:nvPr/>
            </p14:nvContentPartPr>
            <p14:xfrm>
              <a:off x="4208081" y="3614103"/>
              <a:ext cx="438480" cy="10080"/>
            </p14:xfrm>
          </p:contentPart>
        </mc:Choice>
        <mc:Fallback xmlns="" xmlns:a16="http://schemas.microsoft.com/office/drawing/2014/main" xmlns:a14="http://schemas.microsoft.com/office/drawing/2010/main">
          <p:pic>
            <p:nvPicPr>
              <p:cNvPr id="41" name="Ink 40">
                <a:extLst>
                  <a:ext uri="{FF2B5EF4-FFF2-40B4-BE49-F238E27FC236}">
                    <a16:creationId xmlns:a16="http://schemas.microsoft.com/office/drawing/2014/main" id="{7FBD52E2-BB70-8EFA-C89D-8C30FA8149DD}"/>
                  </a:ext>
                </a:extLst>
              </p:cNvPr>
              <p:cNvPicPr/>
              <p:nvPr/>
            </p:nvPicPr>
            <p:blipFill>
              <a:blip r:embed="rId9"/>
              <a:stretch>
                <a:fillRect/>
              </a:stretch>
            </p:blipFill>
            <p:spPr>
              <a:xfrm>
                <a:off x="4172081" y="3578103"/>
                <a:ext cx="5101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582BAFD6-5565-2F6E-466E-064FC97FCA7F}"/>
                  </a:ext>
                </a:extLst>
              </p14:cNvPr>
              <p14:cNvContentPartPr/>
              <p14:nvPr/>
            </p14:nvContentPartPr>
            <p14:xfrm>
              <a:off x="4189001" y="3614103"/>
              <a:ext cx="720" cy="743760"/>
            </p14:xfrm>
          </p:contentPart>
        </mc:Choice>
        <mc:Fallback xmlns="" xmlns:a16="http://schemas.microsoft.com/office/drawing/2014/main" xmlns:a14="http://schemas.microsoft.com/office/drawing/2010/main">
          <p:pic>
            <p:nvPicPr>
              <p:cNvPr id="42" name="Ink 41">
                <a:extLst>
                  <a:ext uri="{FF2B5EF4-FFF2-40B4-BE49-F238E27FC236}">
                    <a16:creationId xmlns:a16="http://schemas.microsoft.com/office/drawing/2014/main" id="{582BAFD6-5565-2F6E-466E-064FC97FCA7F}"/>
                  </a:ext>
                </a:extLst>
              </p:cNvPr>
              <p:cNvPicPr/>
              <p:nvPr/>
            </p:nvPicPr>
            <p:blipFill>
              <a:blip r:embed="rId11"/>
              <a:stretch>
                <a:fillRect/>
              </a:stretch>
            </p:blipFill>
            <p:spPr>
              <a:xfrm>
                <a:off x="4117001" y="3578103"/>
                <a:ext cx="144000" cy="815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Ink 42">
                <a:extLst>
                  <a:ext uri="{FF2B5EF4-FFF2-40B4-BE49-F238E27FC236}">
                    <a16:creationId xmlns:a16="http://schemas.microsoft.com/office/drawing/2014/main" id="{725F005E-BC4F-3F9D-85F1-DFFDA77BCDDE}"/>
                  </a:ext>
                </a:extLst>
              </p14:cNvPr>
              <p14:cNvContentPartPr/>
              <p14:nvPr/>
            </p14:nvContentPartPr>
            <p14:xfrm>
              <a:off x="5474921" y="3614103"/>
              <a:ext cx="419400" cy="10080"/>
            </p14:xfrm>
          </p:contentPart>
        </mc:Choice>
        <mc:Fallback xmlns="" xmlns:a16="http://schemas.microsoft.com/office/drawing/2014/main" xmlns:a14="http://schemas.microsoft.com/office/drawing/2010/main">
          <p:pic>
            <p:nvPicPr>
              <p:cNvPr id="43" name="Ink 42">
                <a:extLst>
                  <a:ext uri="{FF2B5EF4-FFF2-40B4-BE49-F238E27FC236}">
                    <a16:creationId xmlns:a16="http://schemas.microsoft.com/office/drawing/2014/main" id="{725F005E-BC4F-3F9D-85F1-DFFDA77BCDDE}"/>
                  </a:ext>
                </a:extLst>
              </p:cNvPr>
              <p:cNvPicPr/>
              <p:nvPr/>
            </p:nvPicPr>
            <p:blipFill>
              <a:blip r:embed="rId13"/>
              <a:stretch>
                <a:fillRect/>
              </a:stretch>
            </p:blipFill>
            <p:spPr>
              <a:xfrm>
                <a:off x="5438921" y="3578103"/>
                <a:ext cx="491040" cy="81720"/>
              </a:xfrm>
              <a:prstGeom prst="rect">
                <a:avLst/>
              </a:prstGeom>
            </p:spPr>
          </p:pic>
        </mc:Fallback>
      </mc:AlternateContent>
      <p:grpSp>
        <p:nvGrpSpPr>
          <p:cNvPr id="44" name="Group 43">
            <a:extLst>
              <a:ext uri="{FF2B5EF4-FFF2-40B4-BE49-F238E27FC236}">
                <a16:creationId xmlns:a16="http://schemas.microsoft.com/office/drawing/2014/main" id="{E53AEC30-8BF7-D451-8D03-3A9786315832}"/>
              </a:ext>
            </a:extLst>
          </p:cNvPr>
          <p:cNvGrpSpPr/>
          <p:nvPr/>
        </p:nvGrpSpPr>
        <p:grpSpPr>
          <a:xfrm>
            <a:off x="4198361" y="3242583"/>
            <a:ext cx="1743120" cy="1124280"/>
            <a:chOff x="1609575" y="2857035"/>
            <a:chExt cx="1743120" cy="1124280"/>
          </a:xfrm>
        </p:grpSpPr>
        <mc:AlternateContent xmlns:mc="http://schemas.openxmlformats.org/markup-compatibility/2006" xmlns:p14="http://schemas.microsoft.com/office/powerpoint/2010/main">
          <mc:Choice Requires="p14">
            <p:contentPart p14:bwMode="auto" r:id="rId14">
              <p14:nvContentPartPr>
                <p14:cNvPr id="45" name="Ink 44">
                  <a:extLst>
                    <a:ext uri="{FF2B5EF4-FFF2-40B4-BE49-F238E27FC236}">
                      <a16:creationId xmlns:a16="http://schemas.microsoft.com/office/drawing/2014/main" id="{3FB5EF22-DF8E-FE8E-7CE8-8933DEE59B27}"/>
                    </a:ext>
                  </a:extLst>
                </p14:cNvPr>
                <p14:cNvContentPartPr/>
                <p14:nvPr/>
              </p14:nvContentPartPr>
              <p14:xfrm>
                <a:off x="1609575" y="3971235"/>
                <a:ext cx="1734480" cy="10080"/>
              </p14:xfrm>
            </p:contentPart>
          </mc:Choice>
          <mc:Fallback xmlns="" xmlns:a16="http://schemas.microsoft.com/office/drawing/2014/main" xmlns:a14="http://schemas.microsoft.com/office/drawing/2010/main">
            <p:pic>
              <p:nvPicPr>
                <p:cNvPr id="45" name="Ink 44">
                  <a:extLst>
                    <a:ext uri="{FF2B5EF4-FFF2-40B4-BE49-F238E27FC236}">
                      <a16:creationId xmlns:a16="http://schemas.microsoft.com/office/drawing/2014/main" id="{3FB5EF22-DF8E-FE8E-7CE8-8933DEE59B27}"/>
                    </a:ext>
                  </a:extLst>
                </p:cNvPr>
                <p:cNvPicPr/>
                <p:nvPr/>
              </p:nvPicPr>
              <p:blipFill>
                <a:blip r:embed="rId15"/>
                <a:stretch>
                  <a:fillRect/>
                </a:stretch>
              </p:blipFill>
              <p:spPr>
                <a:xfrm>
                  <a:off x="1573575" y="3935595"/>
                  <a:ext cx="18061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6" name="Ink 45">
                  <a:extLst>
                    <a:ext uri="{FF2B5EF4-FFF2-40B4-BE49-F238E27FC236}">
                      <a16:creationId xmlns:a16="http://schemas.microsoft.com/office/drawing/2014/main" id="{0D9C8FF9-E138-E25B-A64A-CEA39E00050B}"/>
                    </a:ext>
                  </a:extLst>
                </p14:cNvPr>
                <p14:cNvContentPartPr/>
                <p14:nvPr/>
              </p14:nvContentPartPr>
              <p14:xfrm>
                <a:off x="3304095" y="3238275"/>
                <a:ext cx="48600" cy="666720"/>
              </p14:xfrm>
            </p:contentPart>
          </mc:Choice>
          <mc:Fallback xmlns="" xmlns:a16="http://schemas.microsoft.com/office/drawing/2014/main" xmlns:a14="http://schemas.microsoft.com/office/drawing/2010/main">
            <p:pic>
              <p:nvPicPr>
                <p:cNvPr id="46" name="Ink 45">
                  <a:extLst>
                    <a:ext uri="{FF2B5EF4-FFF2-40B4-BE49-F238E27FC236}">
                      <a16:creationId xmlns:a16="http://schemas.microsoft.com/office/drawing/2014/main" id="{0D9C8FF9-E138-E25B-A64A-CEA39E00050B}"/>
                    </a:ext>
                  </a:extLst>
                </p:cNvPr>
                <p:cNvPicPr/>
                <p:nvPr/>
              </p:nvPicPr>
              <p:blipFill>
                <a:blip r:embed="rId17"/>
                <a:stretch>
                  <a:fillRect/>
                </a:stretch>
              </p:blipFill>
              <p:spPr>
                <a:xfrm>
                  <a:off x="3268095" y="3202635"/>
                  <a:ext cx="120240" cy="738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7" name="Ink 46">
                  <a:extLst>
                    <a:ext uri="{FF2B5EF4-FFF2-40B4-BE49-F238E27FC236}">
                      <a16:creationId xmlns:a16="http://schemas.microsoft.com/office/drawing/2014/main" id="{B0A3E3AB-85F9-34E1-4ADA-78F374D4FD9B}"/>
                    </a:ext>
                  </a:extLst>
                </p14:cNvPr>
                <p14:cNvContentPartPr/>
                <p14:nvPr/>
              </p14:nvContentPartPr>
              <p14:xfrm>
                <a:off x="2453415" y="2868555"/>
                <a:ext cx="432720" cy="370440"/>
              </p14:xfrm>
            </p:contentPart>
          </mc:Choice>
          <mc:Fallback xmlns="" xmlns:a16="http://schemas.microsoft.com/office/drawing/2014/main" xmlns:a14="http://schemas.microsoft.com/office/drawing/2010/main">
            <p:pic>
              <p:nvPicPr>
                <p:cNvPr id="47" name="Ink 46">
                  <a:extLst>
                    <a:ext uri="{FF2B5EF4-FFF2-40B4-BE49-F238E27FC236}">
                      <a16:creationId xmlns:a16="http://schemas.microsoft.com/office/drawing/2014/main" id="{B0A3E3AB-85F9-34E1-4ADA-78F374D4FD9B}"/>
                    </a:ext>
                  </a:extLst>
                </p:cNvPr>
                <p:cNvPicPr/>
                <p:nvPr/>
              </p:nvPicPr>
              <p:blipFill>
                <a:blip r:embed="rId19"/>
                <a:stretch>
                  <a:fillRect/>
                </a:stretch>
              </p:blipFill>
              <p:spPr>
                <a:xfrm>
                  <a:off x="2417775" y="2832555"/>
                  <a:ext cx="50436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8" name="Ink 47">
                  <a:extLst>
                    <a:ext uri="{FF2B5EF4-FFF2-40B4-BE49-F238E27FC236}">
                      <a16:creationId xmlns:a16="http://schemas.microsoft.com/office/drawing/2014/main" id="{168AEA32-FE59-D3B7-377F-F02D5B1D0CA7}"/>
                    </a:ext>
                  </a:extLst>
                </p14:cNvPr>
                <p14:cNvContentPartPr/>
                <p14:nvPr/>
              </p14:nvContentPartPr>
              <p14:xfrm>
                <a:off x="2099175" y="2857035"/>
                <a:ext cx="339120" cy="353880"/>
              </p14:xfrm>
            </p:contentPart>
          </mc:Choice>
          <mc:Fallback xmlns="" xmlns:a16="http://schemas.microsoft.com/office/drawing/2014/main" xmlns:a14="http://schemas.microsoft.com/office/drawing/2010/main">
            <p:pic>
              <p:nvPicPr>
                <p:cNvPr id="48" name="Ink 47">
                  <a:extLst>
                    <a:ext uri="{FF2B5EF4-FFF2-40B4-BE49-F238E27FC236}">
                      <a16:creationId xmlns:a16="http://schemas.microsoft.com/office/drawing/2014/main" id="{168AEA32-FE59-D3B7-377F-F02D5B1D0CA7}"/>
                    </a:ext>
                  </a:extLst>
                </p:cNvPr>
                <p:cNvPicPr/>
                <p:nvPr/>
              </p:nvPicPr>
              <p:blipFill>
                <a:blip r:embed="rId21"/>
                <a:stretch>
                  <a:fillRect/>
                </a:stretch>
              </p:blipFill>
              <p:spPr>
                <a:xfrm>
                  <a:off x="2063535" y="2821395"/>
                  <a:ext cx="410760" cy="425520"/>
                </a:xfrm>
                <a:prstGeom prst="rect">
                  <a:avLst/>
                </a:prstGeom>
              </p:spPr>
            </p:pic>
          </mc:Fallback>
        </mc:AlternateContent>
      </p:grpSp>
      <p:sp>
        <p:nvSpPr>
          <p:cNvPr id="49" name="Oval 48">
            <a:extLst>
              <a:ext uri="{FF2B5EF4-FFF2-40B4-BE49-F238E27FC236}">
                <a16:creationId xmlns:a16="http://schemas.microsoft.com/office/drawing/2014/main" id="{438913F8-007C-43D3-63A8-0A10D3D70911}"/>
              </a:ext>
            </a:extLst>
          </p:cNvPr>
          <p:cNvSpPr/>
          <p:nvPr/>
        </p:nvSpPr>
        <p:spPr>
          <a:xfrm>
            <a:off x="6975989" y="4495800"/>
            <a:ext cx="1615561" cy="160020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952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heel(1)">
                                      <p:cBhvr>
                                        <p:cTn id="11" dur="2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1000"/>
                                        <p:tgtEl>
                                          <p:spTgt spid="42"/>
                                        </p:tgtEl>
                                      </p:cBhvr>
                                    </p:animEffect>
                                    <p:anim calcmode="lin" valueType="num">
                                      <p:cBhvr>
                                        <p:cTn id="31" dur="1000" fill="hold"/>
                                        <p:tgtEl>
                                          <p:spTgt spid="42"/>
                                        </p:tgtEl>
                                        <p:attrNameLst>
                                          <p:attrName>ppt_x</p:attrName>
                                        </p:attrNameLst>
                                      </p:cBhvr>
                                      <p:tavLst>
                                        <p:tav tm="0">
                                          <p:val>
                                            <p:strVal val="#ppt_x"/>
                                          </p:val>
                                        </p:tav>
                                        <p:tav tm="100000">
                                          <p:val>
                                            <p:strVal val="#ppt_x"/>
                                          </p:val>
                                        </p:tav>
                                      </p:tavLst>
                                    </p:anim>
                                    <p:anim calcmode="lin" valueType="num">
                                      <p:cBhvr>
                                        <p:cTn id="32" dur="1000" fill="hold"/>
                                        <p:tgtEl>
                                          <p:spTgt spid="4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232223" y="91637"/>
            <a:ext cx="1058224" cy="1058224"/>
          </a:xfrm>
          <a:prstGeom prst="rect">
            <a:avLst/>
          </a:prstGeom>
        </p:spPr>
      </p:pic>
      <p:sp>
        <p:nvSpPr>
          <p:cNvPr id="77" name="Rectangle 76"/>
          <p:cNvSpPr/>
          <p:nvPr/>
        </p:nvSpPr>
        <p:spPr>
          <a:xfrm>
            <a:off x="7701324" y="5680640"/>
            <a:ext cx="2837699"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7720263" y="2571859"/>
            <a:ext cx="2855140"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4582585" y="1293615"/>
            <a:ext cx="2905188"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7720263" y="1288943"/>
            <a:ext cx="2855140"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1629826" y="1303808"/>
            <a:ext cx="2800553"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2396059"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917"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Ιστορικό:</a:t>
            </a:r>
          </a:p>
        </p:txBody>
      </p:sp>
      <p:sp>
        <p:nvSpPr>
          <p:cNvPr id="30" name="TextBox 29"/>
          <p:cNvSpPr txBox="1"/>
          <p:nvPr/>
        </p:nvSpPr>
        <p:spPr>
          <a:xfrm>
            <a:off x="8491810"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917"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Συζήτηση:</a:t>
            </a:r>
          </a:p>
        </p:txBody>
      </p:sp>
      <p:sp>
        <p:nvSpPr>
          <p:cNvPr id="31" name="TextBox 30"/>
          <p:cNvSpPr txBox="1"/>
          <p:nvPr/>
        </p:nvSpPr>
        <p:spPr>
          <a:xfrm>
            <a:off x="5371242"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917" b="1"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Αποτελέσματα</a:t>
            </a:r>
            <a:endParaRPr kumimoji="0" lang="en-US" sz="917"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8453298" y="2603451"/>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917"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Βιβλιογραφικές αναφορές:</a:t>
            </a:r>
          </a:p>
        </p:txBody>
      </p:sp>
      <p:sp>
        <p:nvSpPr>
          <p:cNvPr id="33" name="TextBox 32"/>
          <p:cNvSpPr txBox="1"/>
          <p:nvPr/>
        </p:nvSpPr>
        <p:spPr>
          <a:xfrm>
            <a:off x="8430029" y="5704876"/>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917" b="1" i="0" u="none" strike="noStrike" kern="1200" cap="none" spc="0" normalizeH="0" baseline="0" noProof="0" err="1">
                <a:ln>
                  <a:noFill/>
                </a:ln>
                <a:solidFill>
                  <a:srgbClr val="FFFFFF"/>
                </a:solidFill>
                <a:effectLst/>
                <a:uLnTx/>
                <a:uFillTx/>
                <a:latin typeface="Calibri"/>
                <a:ea typeface="+mn-ea"/>
                <a:cs typeface="+mn-cs"/>
              </a:rPr>
              <a:t>Στοιχεία επικοινωνίας:</a:t>
            </a:r>
            <a:endParaRPr kumimoji="0" lang="en-US" sz="917" b="1" i="0" u="none" strike="noStrike" kern="1200" cap="none" spc="0" normalizeH="0" baseline="0" noProof="0">
              <a:ln>
                <a:noFill/>
              </a:ln>
              <a:solidFill>
                <a:srgbClr val="FFFFFF"/>
              </a:solidFill>
              <a:effectLst/>
              <a:uLnTx/>
              <a:uFillTx/>
              <a:latin typeface="Calibri"/>
              <a:ea typeface="+mn-ea"/>
              <a:cs typeface="+mn-cs"/>
            </a:endParaRPr>
          </a:p>
        </p:txBody>
      </p:sp>
      <p:sp>
        <p:nvSpPr>
          <p:cNvPr id="57" name="TextBox 56"/>
          <p:cNvSpPr txBox="1"/>
          <p:nvPr/>
        </p:nvSpPr>
        <p:spPr>
          <a:xfrm>
            <a:off x="410967" y="1587752"/>
            <a:ext cx="4014400" cy="5025607"/>
          </a:xfrm>
          <a:prstGeom prst="rect">
            <a:avLst/>
          </a:prstGeom>
          <a:noFill/>
          <a:ln w="12700">
            <a:solidFill>
              <a:schemeClr val="bg1"/>
            </a:solidFill>
          </a:ln>
        </p:spPr>
        <p:txBody>
          <a:bodyPr wrap="square" rtlCol="0">
            <a:spAutoFit/>
          </a:bodyPr>
          <a:lstStyle/>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l"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ραγδαίες τεχνολογικές εξελίξεις και ο ορισμός του κυβερνοχώρου ως πεδίου μάχης έχουν αμφισβητήσει τα γνωστικά χαρακτηριστικά των χειριστών του. Λίγα είναι γνωστά για τις γνωστικές απαιτήσεις και τα προφίλ των αξιωματικών άμυνας στον κυβερνοχώρο. Ενώ τα περιστατικά στον κυβερνοχώρο είναι πιο συνηθισμένα τον τελευταίο καιρό. Ο ρόλος του ανθρώπινου παράγοντα στην άμυνα στον κυβερνοχώρο εξακολουθεί να στερείται ολοκληρωμένου επιστημονικού πλαισίου.  Ο τομέας Cyber θεωρείται πλέον ο 4ος τομέας για πόλεμο. αλλά λίγα είναι γνωστά για τις ιδιότητες των στρατιωτών που επιβλέπουν την περιοχή. Οι ψυχολογικοί καθοριστικοί παράγοντες (δηλαδή η λήψη αποφάσεων) για τη διερεύνηση του ανθρώπινου παράγοντα στις επιχειρήσεις κυβερνοάμυνας πρέπει να διερευνηθούν για την αξιολόγηση των επιδόσεων των κυβερνοεπιχειρήσεων.</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l"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Το γνωστικό στυλ Field Independent (FID) έχει αποδειχθεί ότι είναι διαδεδομένο μεταξύ των ατόμων σε επαγγέλματα και τομείς σπουδών που αποτελούνται από αναλυτική σκέψη και τεχνικές δεξιότητες. Σε αντίθεση με τα γνωστικά στυλ που εξαρτώνται από το πεδίο (FD) που βασίζονται περισσότερο στα συμφραζόμενα (Witkin, 1971), τα άτομα με υψηλή FID τείνουν επίσης να έχουν υψηλότερη βαθμολογία στη μνήμη εργασίας και στις γλωσσικές εργασίες. Το FID δεν είναι πλεονεκτικό έναντι του FD. Τα στυλ FID είναι πιο αποτελεσματικά στην επίλυση προβλημάτων σε διφορούμενα περιβάλλοντα, όπως τίθενται στον κυβερνοχώρο (Evans, Richardson &amp;; Waring, 2013). Πρόσφατη έρευνα έχει δείξει ότι τα άτομα με υψηλή FID υπερτερούν των μικτών ατόμων FID/FD και FD σε εργασίες που περιλαμβάνουν ρυθμίσεις υπολογιστή (Angeli, 2013).</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l"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διαδικασίες επιλογής είναι πρότυπα στη σημερινή κοινωνία. χρονοβόρες. αλλά είναι απαραίτητα για την πρόσληψη του κατάλληλου προσωπικού για συγκεκριμένες θέσεις εργασίας (Carretero-Dios &amp; Pérez, 2007).  Η γνωστική ικανότητα βρέθηκε να είναι ισχυρός προγνωστικός παράγοντας για την επιλογή και την απόδοση της εργασίας. Η κατασκευή FID/FD μπορεί να είναι ένα χρήσιμο εργαλείο με προγνωστική εγκυρότητα για σκοπούς επιλογής.  </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l"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Η έρευνα σε αυτόν τον τομέα είναι σπάνια και επίσης δεν αντικατοπτρίζει τις διαφορές μεταξύ των φύλων. Οι ψυχολογικοί παράγοντες έχουν βρεθεί ότι επηρεάζουν την απόδοση στις επιχειρήσεις άμυνας στον κυβερνοχώρο (Lugo &amp; Sütterlin, 2018), αλλά αυτά τα ευρήματα δεν περιελάμβαναν γυναίκες. Οι γυναίκες δόκιμοι αξιωματικοί στον κυβερνοχώρο δοκιμάστηκαν εναντίον συναδέλφων ανδρών δοκίμων και μη τεχνικών γυναικών δοκίμων. Οι ψυχολογικοί παράγοντες που δοκιμάστηκαν περιελάμβαναν γνωστικά στυλ, προσωπικότητα, στρατηγικές ρύθμισης συναισθημάτων, αυτοαποτελεσματικότητα και μεταγνώση. </a:t>
            </a: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TextBox 61"/>
          <p:cNvSpPr txBox="1"/>
          <p:nvPr/>
        </p:nvSpPr>
        <p:spPr>
          <a:xfrm>
            <a:off x="7720263" y="1587163"/>
            <a:ext cx="3591584" cy="949362"/>
          </a:xfrm>
          <a:prstGeom prst="rect">
            <a:avLst/>
          </a:prstGeom>
          <a:noFill/>
          <a:ln w="12700">
            <a:solidFill>
              <a:schemeClr val="bg1"/>
            </a:solidFill>
          </a:ln>
        </p:spPr>
        <p:txBody>
          <a:bodyPr wrap="square" rtlCol="0">
            <a:spAutoFit/>
          </a:bodyPr>
          <a:lstStyle/>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Οι γυναίκες δόκιμοι αξιωματικοί έδειξαν ανησυχητικές βαθμολογίες σε ψυχολογικούς προγνωστικούς παράγοντες ακαδημαϊκών αποτελεσμάτων, αλλά δεν διέφεραν σε άλλες γνωστικές μετρήσεις από τους άνδρες ομολόγους τους. Η μηχανική στον κυβερνοχώρο θεωρείται πτυχίο STEM, αλλά λόγω του νέου τομέα, λίγα είναι γνωστά για τις γυναίκες χειριστές. Η μελλοντική έρευνα πρέπει να προσδιορίσει πώς οι παράγοντες που χρησιμοποιήθηκαν σε προηγούμενες μελέτες μπορεί να επηρεάσουν την απόδοση των γυναικών στον τομέα της εκπαίδευσης και του κυβερνοχώρου.</a:t>
            </a:r>
            <a:endParaRPr kumimoji="0" lang="en-GB"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7" name="TextBox 66"/>
          <p:cNvSpPr txBox="1"/>
          <p:nvPr/>
        </p:nvSpPr>
        <p:spPr>
          <a:xfrm>
            <a:off x="10001229" y="5863920"/>
            <a:ext cx="2744219" cy="554511"/>
          </a:xfrm>
          <a:prstGeom prst="rect">
            <a:avLst/>
          </a:prstGeom>
          <a:noFill/>
          <a:ln w="12700">
            <a:solidFill>
              <a:schemeClr val="bg1"/>
            </a:solidFill>
          </a:ln>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l"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Ίνγκριντ Τρόλι Όεσταντ, </a:t>
            </a:r>
            <a:r>
              <a:rPr kumimoji="0" lang="el"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4"/>
              </a:rPr>
              <a:t>ingridtrau@outlook.com</a:t>
            </a:r>
            <a:r>
              <a:rPr kumimoji="0" lang="el"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335" rtl="0" eaLnBrk="1" fontAlgn="auto" latinLnBrk="0" hangingPunct="1">
              <a:lnSpc>
                <a:spcPct val="100000"/>
              </a:lnSpc>
              <a:spcBef>
                <a:spcPts val="0"/>
              </a:spcBef>
              <a:spcAft>
                <a:spcPts val="0"/>
              </a:spcAft>
              <a:buClrTx/>
              <a:buSzTx/>
              <a:buFontTx/>
              <a:buNone/>
              <a:tabLst/>
              <a:defRPr/>
            </a:pPr>
            <a:r>
              <a:rPr kumimoji="0" lang="el"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Ingeborg Åse Horgen, </a:t>
            </a:r>
            <a:r>
              <a:rPr kumimoji="0" lang="el"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5"/>
              </a:rPr>
              <a:t>ingeborghorgenn@gmail.com</a:t>
            </a:r>
            <a:r>
              <a:rPr kumimoji="0" lang="el"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335" rtl="0" eaLnBrk="1" fontAlgn="auto" latinLnBrk="0" hangingPunct="1">
              <a:lnSpc>
                <a:spcPct val="100000"/>
              </a:lnSpc>
              <a:spcBef>
                <a:spcPts val="0"/>
              </a:spcBef>
              <a:spcAft>
                <a:spcPts val="0"/>
              </a:spcAft>
              <a:buClrTx/>
              <a:buSzTx/>
              <a:buFontTx/>
              <a:buNone/>
              <a:tabLst/>
              <a:defRPr/>
            </a:pPr>
            <a:r>
              <a:rPr kumimoji="0" lang="el"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Ρικάρντο Γ. Λούγκο,</a:t>
            </a:r>
            <a:r>
              <a:rPr kumimoji="0" lang="el" sz="751"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l"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6"/>
              </a:rPr>
              <a:t>Ricardo.Lugo@inn.no</a:t>
            </a:r>
            <a:endPar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335" rtl="0" eaLnBrk="1" fontAlgn="auto" latinLnBrk="0" hangingPunct="1">
              <a:lnSpc>
                <a:spcPct val="100000"/>
              </a:lnSpc>
              <a:spcBef>
                <a:spcPts val="0"/>
              </a:spcBef>
              <a:spcAft>
                <a:spcPts val="0"/>
              </a:spcAft>
              <a:buClrTx/>
              <a:buSzTx/>
              <a:buFontTx/>
              <a:buNone/>
              <a:tabLst/>
              <a:defRPr/>
            </a:pPr>
            <a:endPar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8" name="TextBox 67"/>
          <p:cNvSpPr txBox="1"/>
          <p:nvPr/>
        </p:nvSpPr>
        <p:spPr>
          <a:xfrm>
            <a:off x="4582583" y="486833"/>
            <a:ext cx="3249084" cy="246221"/>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noProof="0">
                <a:ln>
                  <a:noFill/>
                </a:ln>
                <a:solidFill>
                  <a:prstClr val="white"/>
                </a:solidFill>
                <a:effectLst/>
                <a:uLnTx/>
                <a:uFillTx/>
                <a:latin typeface="Calibri"/>
                <a:ea typeface="+mn-ea"/>
                <a:cs typeface="Calibri"/>
              </a:rPr>
              <a:t>Ονόματα όσων συμμετείχαν σε αυτό το έργο</a:t>
            </a:r>
          </a:p>
        </p:txBody>
      </p:sp>
      <p:sp>
        <p:nvSpPr>
          <p:cNvPr id="69" name="TextBox 68"/>
          <p:cNvSpPr txBox="1"/>
          <p:nvPr/>
        </p:nvSpPr>
        <p:spPr>
          <a:xfrm>
            <a:off x="2614083" y="214643"/>
            <a:ext cx="7313084" cy="368114"/>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l" sz="1792" b="0" i="0" u="none" strike="noStrike" kern="1200" cap="none" spc="0" normalizeH="0" baseline="0" noProof="0">
                <a:ln>
                  <a:noFill/>
                </a:ln>
                <a:solidFill>
                  <a:prstClr val="white"/>
                </a:solidFill>
                <a:effectLst/>
                <a:uLnTx/>
                <a:uFillTx/>
                <a:latin typeface="Calibri"/>
                <a:ea typeface="+mn-ea"/>
                <a:cs typeface="Calibri"/>
              </a:rPr>
              <a:t>Τίτλος που αναφέρεται απλώς στη φύση του έργου που παρουσιάζεται στην αφίσα</a:t>
            </a:r>
          </a:p>
        </p:txBody>
      </p:sp>
      <p:sp>
        <p:nvSpPr>
          <p:cNvPr id="70" name="TextBox 69"/>
          <p:cNvSpPr txBox="1"/>
          <p:nvPr/>
        </p:nvSpPr>
        <p:spPr>
          <a:xfrm>
            <a:off x="4050813" y="659957"/>
            <a:ext cx="4204188" cy="400110"/>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noProof="0">
                <a:ln>
                  <a:noFill/>
                </a:ln>
                <a:solidFill>
                  <a:prstClr val="white"/>
                </a:solidFill>
                <a:effectLst/>
                <a:uLnTx/>
                <a:uFillTx/>
                <a:latin typeface="Calibri"/>
                <a:ea typeface="+mn-ea"/>
                <a:cs typeface="Calibri"/>
              </a:rPr>
              <a:t>Στοιχεία επικοινωνίας που παρέχονται εδώ για να επικοινωνήσετε με τους συγγραφείς αυτού του σώματος έρευνας</a:t>
            </a:r>
          </a:p>
        </p:txBody>
      </p:sp>
      <p:sp>
        <p:nvSpPr>
          <p:cNvPr id="6" name="TekstSylinder 5"/>
          <p:cNvSpPr txBox="1"/>
          <p:nvPr/>
        </p:nvSpPr>
        <p:spPr>
          <a:xfrm>
            <a:off x="2682040" y="166569"/>
            <a:ext cx="6391776" cy="348300"/>
          </a:xfrm>
          <a:prstGeom prst="rect">
            <a:avLst/>
          </a:prstGeom>
          <a:noFill/>
        </p:spPr>
        <p:txBody>
          <a:bodyPr wrap="square" rtlCol="0">
            <a:spAutoFit/>
          </a:bodyPr>
          <a:lstStyle/>
          <a:p>
            <a:pPr marL="0" marR="0" lvl="0" indent="0" algn="ctr" defTabSz="457335" rtl="0" eaLnBrk="1" fontAlgn="auto" latinLnBrk="0" hangingPunct="1">
              <a:lnSpc>
                <a:spcPct val="107000"/>
              </a:lnSpc>
              <a:spcBef>
                <a:spcPts val="0"/>
              </a:spcBef>
              <a:spcAft>
                <a:spcPts val="167"/>
              </a:spcAft>
              <a:buClrTx/>
              <a:buSzTx/>
              <a:buFontTx/>
              <a:buNone/>
              <a:tabLst/>
              <a:defRPr/>
            </a:pPr>
            <a:r>
              <a:rPr kumimoji="0" lang="el" sz="1667"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Γνωστικά Προφίλ Γυναικών Χειριστών Κυβερνοάμυνας</a:t>
            </a:r>
            <a:endParaRPr kumimoji="0" lang="en-GB" sz="1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kstSylinder 6"/>
          <p:cNvSpPr txBox="1"/>
          <p:nvPr/>
        </p:nvSpPr>
        <p:spPr>
          <a:xfrm>
            <a:off x="2464146" y="436037"/>
            <a:ext cx="6946567" cy="707886"/>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Ingrid Trolie, Auestad &amp; Ingeborg Åse Horgen, Ricardo Lugo, </a:t>
            </a:r>
            <a:r>
              <a:rPr kumimoji="0" lang="el" sz="1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Πανεπιστήμιο Εφαρμοσμένων Επιστημών της Νορβηγίας. Νορβηγία</a:t>
            </a:r>
            <a:endParaRPr kumimoji="0" 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Andrea Firth-Clark</a:t>
            </a:r>
            <a:r>
              <a:rPr kumimoji="0" lang="el" sz="1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Πανεπιστημιούπολη Ποδοσφαιρικών Επιχειρήσεων</a:t>
            </a: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Benjamin J. Knox, Kirsi Helkala, Øyvind Jøsok, </a:t>
            </a:r>
            <a:r>
              <a:rPr kumimoji="0" lang="el" sz="1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Νορβηγική Ακαδημία Κυβερνοάμυνας. Νορβηγία</a:t>
            </a:r>
            <a:endParaRPr kumimoji="0" 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Πανεπιστημιακό Κολλέγιο Stefan Sütterlin </a:t>
            </a:r>
            <a:r>
              <a:rPr kumimoji="0" lang="el" sz="1000" b="0" i="1"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Østfold</a:t>
            </a:r>
            <a:r>
              <a:rPr kumimoji="0" lang="el"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 sz="1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Πανεπιστημιακό Νοσοκομείο του Όσλο</a:t>
            </a:r>
          </a:p>
        </p:txBody>
      </p:sp>
      <p:pic>
        <p:nvPicPr>
          <p:cNvPr id="4" name="Bild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5368" y="159398"/>
            <a:ext cx="1034729" cy="257253"/>
          </a:xfrm>
          <a:prstGeom prst="rect">
            <a:avLst/>
          </a:prstGeom>
        </p:spPr>
      </p:pic>
      <p:sp>
        <p:nvSpPr>
          <p:cNvPr id="5" name="TextBox 4"/>
          <p:cNvSpPr txBox="1"/>
          <p:nvPr/>
        </p:nvSpPr>
        <p:spPr>
          <a:xfrm>
            <a:off x="4346720" y="3909396"/>
            <a:ext cx="3414161" cy="1444626"/>
          </a:xfrm>
          <a:prstGeom prst="rect">
            <a:avLst/>
          </a:prstGeom>
          <a:noFill/>
        </p:spPr>
        <p:txBody>
          <a:bodyPr wrap="square" rtlCol="0">
            <a:spAutoFit/>
          </a:bodyPr>
          <a:lstStyle/>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l"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Οι γυναίκες αξιωματικοί κυβερνοάμυνας ήταν διαφορετικές σε διάφορους ψυχολογικούς παράγοντες από τις γυναίκες μη τεχνικού ελέγχου. Έδειξαν υψηλότερους βαθμούς δυσπροσαρμοστικών στρατηγικών ρύθμισης συναισθημάτων, λιγότερη διεκδικητικότητα και αυτοαποτελεσματικότητα, αλλά είχαν καλύτερες στρατηγικές μεταγνωστικής ρύθμισης (βλ. πίνακα 1).</a:t>
            </a: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l"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Σε σύγκριση με τους άνδρες δόκιμους αξιωματικούς κυβερνοάμυνας, οι γυναίκες ανέφεραν λιγότερο θετικό συναίσθημα, περισσότερο άγχος και χαμηλότερη αυτοαποτελεσματικότητα. Οι γυναίκες δόκιμοι ανέφεραν επίσης χαμηλότερη μεταγνώση (βλ. πίνακα 2).</a:t>
            </a: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7701325" y="2859380"/>
            <a:ext cx="3765848" cy="2871684"/>
          </a:xfrm>
          <a:prstGeom prst="rect">
            <a:avLst/>
          </a:prstGeom>
        </p:spPr>
        <p:txBody>
          <a:bodyPr wrap="square">
            <a:spAutoFit/>
          </a:bodyPr>
          <a:lstStyle/>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Αγγελή, Γ. (2013). Εξέταση των επιπτώσεων της εξάρτησης πεδίου-</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ανεξαρτησία όσον αφορά τις επιδόσεις των εκπαιδευομένων στην επίλυση προβλημάτων και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αλληλεπίδραση με ένα εργαλείο μοντελοποίησης υπολογιστή: Επιπτώσεις στο σχεδιασμό κοινών γνωστικών συστημάτων. </a:t>
            </a:r>
            <a:r>
              <a:rPr kumimoji="0" lang="el"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Υπολογιστές &amp;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Εκπαίδευση, 62,</a:t>
            </a: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221-230.</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Carretero-Dios, Η., &amp; Pérez, C. (2007). Πρότυπα για την ανάπτυξη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και ανασκόπηση οργανικών μελετών: Σκέψεις σχετικά με τη δοκιμή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επιλογή στην ψυχολογική έρευνα.</a:t>
            </a:r>
            <a:r>
              <a:rPr kumimoji="0" lang="el"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Διεθνές περιοδικό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Κλινική Ψυχολογία και Ψυχολογία Υγείας, 7</a:t>
            </a: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Lugo, R.G. &amp; Sütterlin, S. (2018). Προγνωστικά απόδοσης στον κυβερνοχώρο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Αξιωματικοί Άμυνας. </a:t>
            </a:r>
            <a:r>
              <a:rPr kumimoji="0" lang="el" sz="751"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Επικοινωνίες σε Υπολογιστές και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Επιστήμη </a:t>
            </a: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της Πληροφορίας Τόμος 714.</a:t>
            </a: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Salgado, J. F. (2017). Επιλογή Προσωπικού.Εγκυκλοπαίδεια Oxford Research,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Θέμα: </a:t>
            </a:r>
            <a:r>
              <a:rPr kumimoji="0" lang="el"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Βιομηχανική και Οργανωτική Ψυχολογία στο Διαδίκτυο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DOI:10.1093/στρέμμα/9780190236557.013.8</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Witkin, Η. Α. (1971). </a:t>
            </a:r>
            <a:r>
              <a:rPr kumimoji="0" lang="el" sz="751" b="0" i="1"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Ένα εγχειρίδιο για τις δοκιμές ενσωματωμένων εικόνων</a:t>
            </a:r>
            <a:r>
              <a:rPr kumimoji="0" lang="el"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l"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Συμβουλευτικοί Ψυχολόγοι Τύπος.</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3" name="Tabell 2"/>
          <p:cNvGraphicFramePr>
            <a:graphicFrameLocks noGrp="1"/>
          </p:cNvGraphicFramePr>
          <p:nvPr>
            <p:extLst>
              <p:ext uri="{D42A27DB-BD31-4B8C-83A1-F6EECF244321}">
                <p14:modId xmlns:p14="http://schemas.microsoft.com/office/powerpoint/2010/main" val="2382551181"/>
              </p:ext>
            </p:extLst>
          </p:nvPr>
        </p:nvGraphicFramePr>
        <p:xfrm>
          <a:off x="4417506" y="1563376"/>
          <a:ext cx="3213360" cy="2415244"/>
        </p:xfrm>
        <a:graphic>
          <a:graphicData uri="http://schemas.openxmlformats.org/drawingml/2006/table">
            <a:tbl>
              <a:tblPr>
                <a:tableStyleId>{2D5ABB26-0587-4C30-8999-92F81FD0307C}</a:tableStyleId>
              </a:tblPr>
              <a:tblGrid>
                <a:gridCol w="360037">
                  <a:extLst>
                    <a:ext uri="{9D8B030D-6E8A-4147-A177-3AD203B41FA5}">
                      <a16:colId xmlns:a16="http://schemas.microsoft.com/office/drawing/2014/main" val="2210070995"/>
                    </a:ext>
                  </a:extLst>
                </a:gridCol>
                <a:gridCol w="542137">
                  <a:extLst>
                    <a:ext uri="{9D8B030D-6E8A-4147-A177-3AD203B41FA5}">
                      <a16:colId xmlns:a16="http://schemas.microsoft.com/office/drawing/2014/main" val="3105708970"/>
                    </a:ext>
                  </a:extLst>
                </a:gridCol>
                <a:gridCol w="618344">
                  <a:extLst>
                    <a:ext uri="{9D8B030D-6E8A-4147-A177-3AD203B41FA5}">
                      <a16:colId xmlns:a16="http://schemas.microsoft.com/office/drawing/2014/main" val="1461994267"/>
                    </a:ext>
                  </a:extLst>
                </a:gridCol>
                <a:gridCol w="212872">
                  <a:extLst>
                    <a:ext uri="{9D8B030D-6E8A-4147-A177-3AD203B41FA5}">
                      <a16:colId xmlns:a16="http://schemas.microsoft.com/office/drawing/2014/main" val="1836663001"/>
                    </a:ext>
                  </a:extLst>
                </a:gridCol>
                <a:gridCol w="314240">
                  <a:extLst>
                    <a:ext uri="{9D8B030D-6E8A-4147-A177-3AD203B41FA5}">
                      <a16:colId xmlns:a16="http://schemas.microsoft.com/office/drawing/2014/main" val="1180655131"/>
                    </a:ext>
                  </a:extLst>
                </a:gridCol>
                <a:gridCol w="263556">
                  <a:extLst>
                    <a:ext uri="{9D8B030D-6E8A-4147-A177-3AD203B41FA5}">
                      <a16:colId xmlns:a16="http://schemas.microsoft.com/office/drawing/2014/main" val="3941741322"/>
                    </a:ext>
                  </a:extLst>
                </a:gridCol>
                <a:gridCol w="243283">
                  <a:extLst>
                    <a:ext uri="{9D8B030D-6E8A-4147-A177-3AD203B41FA5}">
                      <a16:colId xmlns:a16="http://schemas.microsoft.com/office/drawing/2014/main" val="3177851733"/>
                    </a:ext>
                  </a:extLst>
                </a:gridCol>
                <a:gridCol w="262928">
                  <a:extLst>
                    <a:ext uri="{9D8B030D-6E8A-4147-A177-3AD203B41FA5}">
                      <a16:colId xmlns:a16="http://schemas.microsoft.com/office/drawing/2014/main" val="2145008343"/>
                    </a:ext>
                  </a:extLst>
                </a:gridCol>
                <a:gridCol w="395963">
                  <a:extLst>
                    <a:ext uri="{9D8B030D-6E8A-4147-A177-3AD203B41FA5}">
                      <a16:colId xmlns:a16="http://schemas.microsoft.com/office/drawing/2014/main" val="2239372697"/>
                    </a:ext>
                  </a:extLst>
                </a:gridCol>
              </a:tblGrid>
              <a:tr h="292500">
                <a:tc gridSpan="9">
                  <a:txBody>
                    <a:bodyPr/>
                    <a:lstStyle/>
                    <a:p>
                      <a:pPr algn="ctr" fontAlgn="ctr"/>
                      <a:r>
                        <a:rPr lang="el" sz="800" u="none" strike="noStrike">
                          <a:effectLst/>
                          <a:latin typeface="Times New Roman" panose="02020603050405020304" pitchFamily="18" charset="0"/>
                          <a:cs typeface="Times New Roman" panose="02020603050405020304" pitchFamily="18" charset="0"/>
                        </a:rPr>
                        <a:t>Πίνακας 1: Δοκιμή ανεξάρτητων δειγμάτων (FIH vs HINN)</a:t>
                      </a:r>
                      <a:endParaRPr lang="en-GB" sz="800" b="1"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11073845"/>
                  </a:ext>
                </a:extLst>
              </a:tr>
              <a:tr h="292500">
                <a:tc>
                  <a:txBody>
                    <a:bodyPr/>
                    <a:lstStyle/>
                    <a:p>
                      <a:pPr algn="ctr" fontAlgn="b"/>
                      <a:r>
                        <a:rPr lang="en-GB" sz="800" u="none" strike="noStrike">
                          <a:effectLst/>
                          <a:latin typeface="Times New Roman" panose="02020603050405020304" pitchFamily="18" charset="0"/>
                          <a:cs typeface="Times New Roman" panose="02020603050405020304" pitchFamily="18" charset="0"/>
                        </a:rPr>
                        <a:t> </a:t>
                      </a:r>
                      <a:endParaRPr lang="en-GB" sz="800" b="0" i="0"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FIH:</a:t>
                      </a:r>
                      <a:r>
                        <a:rPr lang="el" sz="800" i="1" u="none" strike="noStrike">
                          <a:effectLst/>
                          <a:latin typeface="Times New Roman" panose="02020603050405020304" pitchFamily="18" charset="0"/>
                          <a:cs typeface="Times New Roman" panose="02020603050405020304" pitchFamily="18" charset="0"/>
                        </a:rPr>
                        <a:t> M (SD)</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HINN: </a:t>
                      </a:r>
                      <a:r>
                        <a:rPr lang="el" sz="800" i="1" u="none" strike="noStrike">
                          <a:effectLst/>
                          <a:latin typeface="Times New Roman" panose="02020603050405020304" pitchFamily="18" charset="0"/>
                          <a:cs typeface="Times New Roman" panose="02020603050405020304" pitchFamily="18" charset="0"/>
                        </a:rPr>
                        <a:t>Μ (SD)</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t</a:t>
                      </a:r>
                      <a:endParaRPr lang="en-GB" sz="800" b="0" i="1"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err="1">
                          <a:effectLst/>
                          <a:latin typeface="Times New Roman" panose="02020603050405020304" pitchFamily="18" charset="0"/>
                          <a:cs typeface="Times New Roman" panose="02020603050405020304" pitchFamily="18" charset="0"/>
                        </a:rPr>
                        <a:t>df</a:t>
                      </a:r>
                      <a:endParaRPr lang="en-GB" sz="800" b="0" i="1"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p</a:t>
                      </a:r>
                      <a:endParaRPr lang="en-GB" sz="800" b="0" i="1"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CI LL</a:t>
                      </a:r>
                      <a:endParaRPr lang="en-GB" sz="800" b="0" i="1"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CI UL</a:t>
                      </a:r>
                      <a:endParaRPr lang="en-GB" sz="800" b="0" i="1"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Το δ </a:t>
                      </a:r>
                      <a:r>
                        <a:rPr lang="el" sz="800" u="none" strike="noStrike">
                          <a:effectLst/>
                          <a:latin typeface="Times New Roman" panose="02020603050405020304" pitchFamily="18" charset="0"/>
                          <a:cs typeface="Times New Roman" panose="02020603050405020304" pitchFamily="18" charset="0"/>
                        </a:rPr>
                        <a:t>του Κοέν </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818728221"/>
                  </a:ext>
                </a:extLst>
              </a:tr>
              <a:tr h="292500">
                <a:tc>
                  <a:txBody>
                    <a:bodyPr/>
                    <a:lstStyle/>
                    <a:p>
                      <a:pPr algn="r" fontAlgn="t"/>
                      <a:r>
                        <a:rPr lang="el" sz="800" u="none" strike="noStrike">
                          <a:effectLst/>
                          <a:latin typeface="Times New Roman" panose="02020603050405020304" pitchFamily="18" charset="0"/>
                          <a:cs typeface="Times New Roman" panose="02020603050405020304" pitchFamily="18" charset="0"/>
                        </a:rPr>
                        <a:t>ΓΚΕΦ</a:t>
                      </a:r>
                      <a:endParaRPr lang="en-GB" sz="800" b="0" i="0"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14,94 (2,39)</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11,35 (4,49)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2,93</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24,089</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0,007</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1,06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6,12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1,00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001521645"/>
                  </a:ext>
                </a:extLst>
              </a:tr>
              <a:tr h="292500">
                <a:tc>
                  <a:txBody>
                    <a:bodyPr/>
                    <a:lstStyle/>
                    <a:p>
                      <a:pPr algn="r" fontAlgn="t"/>
                      <a:r>
                        <a:rPr lang="el" sz="800" u="none" strike="noStrike">
                          <a:effectLst/>
                          <a:latin typeface="Times New Roman" panose="02020603050405020304" pitchFamily="18" charset="0"/>
                          <a:cs typeface="Times New Roman" panose="02020603050405020304" pitchFamily="18" charset="0"/>
                        </a:rPr>
                        <a:t>RSQ-Β</a:t>
                      </a:r>
                      <a:endParaRPr lang="en-GB" sz="800" b="0" i="0"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2,9 (,45)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2,40 (1,07)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1,82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0,078</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1,06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0,61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411593194"/>
                  </a:ext>
                </a:extLst>
              </a:tr>
              <a:tr h="292500">
                <a:tc>
                  <a:txBody>
                    <a:bodyPr/>
                    <a:lstStyle/>
                    <a:p>
                      <a:pPr algn="r" fontAlgn="t"/>
                      <a:r>
                        <a:rPr lang="el" sz="800" u="none" strike="noStrike">
                          <a:effectLst/>
                          <a:latin typeface="Times New Roman" panose="02020603050405020304" pitchFamily="18" charset="0"/>
                          <a:cs typeface="Times New Roman" panose="02020603050405020304" pitchFamily="18" charset="0"/>
                        </a:rPr>
                        <a:t>MC-IMS</a:t>
                      </a:r>
                      <a:endParaRPr lang="en-GB" sz="800" b="0" i="0"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1,22 (,13)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1,12 (,13)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2,17</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0,037</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0,01</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0,19</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0,75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452579135"/>
                  </a:ext>
                </a:extLst>
              </a:tr>
              <a:tr h="292500">
                <a:tc>
                  <a:txBody>
                    <a:bodyPr/>
                    <a:lstStyle/>
                    <a:p>
                      <a:pPr algn="r" fontAlgn="t"/>
                      <a:r>
                        <a:rPr lang="el" sz="800" u="none" strike="noStrike">
                          <a:effectLst/>
                          <a:latin typeface="Times New Roman" panose="02020603050405020304" pitchFamily="18" charset="0"/>
                          <a:cs typeface="Times New Roman" panose="02020603050405020304" pitchFamily="18" charset="0"/>
                        </a:rPr>
                        <a:t>ΜΚ-ΚΜ</a:t>
                      </a:r>
                      <a:endParaRPr lang="en-GB" sz="800" b="0" i="0"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1,39 (,19)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1,22 (,24)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2,20</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0,035</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0,01</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0,32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0,75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518735148"/>
                  </a:ext>
                </a:extLst>
              </a:tr>
              <a:tr h="292500">
                <a:tc>
                  <a:txBody>
                    <a:bodyPr/>
                    <a:lstStyle/>
                    <a:p>
                      <a:pPr algn="r" fontAlgn="t"/>
                      <a:r>
                        <a:rPr lang="el" sz="800" u="none" strike="noStrike">
                          <a:effectLst/>
                          <a:latin typeface="Times New Roman" panose="02020603050405020304" pitchFamily="18" charset="0"/>
                          <a:cs typeface="Times New Roman" panose="02020603050405020304" pitchFamily="18" charset="0"/>
                        </a:rPr>
                        <a:t>MC-Ε</a:t>
                      </a:r>
                      <a:endParaRPr lang="en-GB" sz="800" b="0" i="0"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1,48 (,23)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1,28 (,25)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2,45</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0,020</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0,03</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0,37</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0,84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778301965"/>
                  </a:ext>
                </a:extLst>
              </a:tr>
              <a:tr h="367744">
                <a:tc gridSpan="9">
                  <a:txBody>
                    <a:bodyPr/>
                    <a:lstStyle/>
                    <a:p>
                      <a:pPr algn="l" fontAlgn="b"/>
                      <a:r>
                        <a:rPr lang="el" sz="800" i="1" u="none" strike="noStrike" dirty="0">
                          <a:effectLst/>
                          <a:latin typeface="Times New Roman" panose="02020603050405020304" pitchFamily="18" charset="0"/>
                          <a:cs typeface="Times New Roman" panose="02020603050405020304" pitchFamily="18" charset="0"/>
                        </a:rPr>
                        <a:t>GEFT: Δοκιμή ενσωματωμένων φιγούρων ομάδας. RSQ-B: Μηρυκασμός Επώασης. MC-IMS: Στρατηγικές Διαχείρισης Πληροφοριών Μεταγνώσης. MC-CM: διαχείριση κατανόησης μεταγνώσης. MC-E: Αξιολόγηση Μεταγνώσης</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29912213"/>
                  </a:ext>
                </a:extLst>
              </a:tr>
            </a:tbl>
          </a:graphicData>
        </a:graphic>
      </p:graphicFrame>
      <p:graphicFrame>
        <p:nvGraphicFramePr>
          <p:cNvPr id="9" name="Tabell 8"/>
          <p:cNvGraphicFramePr>
            <a:graphicFrameLocks noGrp="1"/>
          </p:cNvGraphicFramePr>
          <p:nvPr>
            <p:extLst>
              <p:ext uri="{D42A27DB-BD31-4B8C-83A1-F6EECF244321}">
                <p14:modId xmlns:p14="http://schemas.microsoft.com/office/powerpoint/2010/main" val="4178630076"/>
              </p:ext>
            </p:extLst>
          </p:nvPr>
        </p:nvGraphicFramePr>
        <p:xfrm>
          <a:off x="4311796" y="5303837"/>
          <a:ext cx="3219624" cy="1481784"/>
        </p:xfrm>
        <a:graphic>
          <a:graphicData uri="http://schemas.openxmlformats.org/drawingml/2006/table">
            <a:tbl>
              <a:tblPr>
                <a:tableStyleId>{2D5ABB26-0587-4C30-8999-92F81FD0307C}</a:tableStyleId>
              </a:tblPr>
              <a:tblGrid>
                <a:gridCol w="450297">
                  <a:extLst>
                    <a:ext uri="{9D8B030D-6E8A-4147-A177-3AD203B41FA5}">
                      <a16:colId xmlns:a16="http://schemas.microsoft.com/office/drawing/2014/main" val="2851332645"/>
                    </a:ext>
                  </a:extLst>
                </a:gridCol>
                <a:gridCol w="480317">
                  <a:extLst>
                    <a:ext uri="{9D8B030D-6E8A-4147-A177-3AD203B41FA5}">
                      <a16:colId xmlns:a16="http://schemas.microsoft.com/office/drawing/2014/main" val="2604477173"/>
                    </a:ext>
                  </a:extLst>
                </a:gridCol>
                <a:gridCol w="480317">
                  <a:extLst>
                    <a:ext uri="{9D8B030D-6E8A-4147-A177-3AD203B41FA5}">
                      <a16:colId xmlns:a16="http://schemas.microsoft.com/office/drawing/2014/main" val="1286006957"/>
                    </a:ext>
                  </a:extLst>
                </a:gridCol>
                <a:gridCol w="292693">
                  <a:extLst>
                    <a:ext uri="{9D8B030D-6E8A-4147-A177-3AD203B41FA5}">
                      <a16:colId xmlns:a16="http://schemas.microsoft.com/office/drawing/2014/main" val="2744228864"/>
                    </a:ext>
                  </a:extLst>
                </a:gridCol>
                <a:gridCol w="225148">
                  <a:extLst>
                    <a:ext uri="{9D8B030D-6E8A-4147-A177-3AD203B41FA5}">
                      <a16:colId xmlns:a16="http://schemas.microsoft.com/office/drawing/2014/main" val="3462720129"/>
                    </a:ext>
                  </a:extLst>
                </a:gridCol>
                <a:gridCol w="300199">
                  <a:extLst>
                    <a:ext uri="{9D8B030D-6E8A-4147-A177-3AD203B41FA5}">
                      <a16:colId xmlns:a16="http://schemas.microsoft.com/office/drawing/2014/main" val="3233499024"/>
                    </a:ext>
                  </a:extLst>
                </a:gridCol>
                <a:gridCol w="285188">
                  <a:extLst>
                    <a:ext uri="{9D8B030D-6E8A-4147-A177-3AD203B41FA5}">
                      <a16:colId xmlns:a16="http://schemas.microsoft.com/office/drawing/2014/main" val="2255919447"/>
                    </a:ext>
                  </a:extLst>
                </a:gridCol>
                <a:gridCol w="285188">
                  <a:extLst>
                    <a:ext uri="{9D8B030D-6E8A-4147-A177-3AD203B41FA5}">
                      <a16:colId xmlns:a16="http://schemas.microsoft.com/office/drawing/2014/main" val="2310216474"/>
                    </a:ext>
                  </a:extLst>
                </a:gridCol>
                <a:gridCol w="420277">
                  <a:extLst>
                    <a:ext uri="{9D8B030D-6E8A-4147-A177-3AD203B41FA5}">
                      <a16:colId xmlns:a16="http://schemas.microsoft.com/office/drawing/2014/main" val="135781233"/>
                    </a:ext>
                  </a:extLst>
                </a:gridCol>
              </a:tblGrid>
              <a:tr h="218987">
                <a:tc gridSpan="9">
                  <a:txBody>
                    <a:bodyPr/>
                    <a:lstStyle/>
                    <a:p>
                      <a:pPr algn="ctr" fontAlgn="ctr"/>
                      <a:r>
                        <a:rPr lang="el" sz="800" u="none" strike="noStrike" dirty="0">
                          <a:effectLst/>
                          <a:latin typeface="Times New Roman" panose="02020603050405020304" pitchFamily="18" charset="0"/>
                          <a:cs typeface="Times New Roman" panose="02020603050405020304" pitchFamily="18" charset="0"/>
                        </a:rPr>
                        <a:t>Πίνακας 2: Δοκιμή ανεξάρτητων δειγμάτων (Διαφορές φύλου FIH)</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1582462"/>
                  </a:ext>
                </a:extLst>
              </a:tr>
              <a:tr h="333993">
                <a:tc>
                  <a:txBody>
                    <a:bodyPr/>
                    <a:lstStyle/>
                    <a:p>
                      <a:pPr algn="l" fontAlgn="b"/>
                      <a:r>
                        <a:rPr lang="en-GB" sz="800" u="none" strike="noStrike">
                          <a:effectLst/>
                          <a:latin typeface="Times New Roman" panose="02020603050405020304" pitchFamily="18" charset="0"/>
                          <a:cs typeface="Times New Roman" panose="02020603050405020304" pitchFamily="18" charset="0"/>
                        </a:rPr>
                        <a:t> </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Άνδρας FIH </a:t>
                      </a:r>
                      <a:r>
                        <a:rPr lang="el" sz="800" i="1" u="none" strike="noStrike">
                          <a:effectLst/>
                          <a:latin typeface="Times New Roman" panose="02020603050405020304" pitchFamily="18" charset="0"/>
                          <a:cs typeface="Times New Roman" panose="02020603050405020304" pitchFamily="18" charset="0"/>
                        </a:rPr>
                        <a:t>M(SD)</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Θηλυκό </a:t>
                      </a:r>
                      <a:r>
                        <a:rPr lang="el" sz="800" i="1" u="none" strike="noStrike">
                          <a:effectLst/>
                          <a:latin typeface="Times New Roman" panose="02020603050405020304" pitchFamily="18" charset="0"/>
                          <a:cs typeface="Times New Roman" panose="02020603050405020304" pitchFamily="18" charset="0"/>
                        </a:rPr>
                        <a:t>M(SD)</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t</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err="1">
                          <a:effectLst/>
                          <a:latin typeface="Times New Roman" panose="02020603050405020304" pitchFamily="18" charset="0"/>
                          <a:cs typeface="Times New Roman" panose="02020603050405020304" pitchFamily="18" charset="0"/>
                        </a:rPr>
                        <a:t>df</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p</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CI LL</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CI UL</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i="1" u="none" strike="noStrike">
                          <a:effectLst/>
                          <a:latin typeface="Times New Roman" panose="02020603050405020304" pitchFamily="18" charset="0"/>
                          <a:cs typeface="Times New Roman" panose="02020603050405020304" pitchFamily="18" charset="0"/>
                        </a:rPr>
                        <a:t>Το δ </a:t>
                      </a:r>
                      <a:r>
                        <a:rPr lang="el" sz="800" u="none" strike="noStrike">
                          <a:effectLst/>
                          <a:latin typeface="Times New Roman" panose="02020603050405020304" pitchFamily="18" charset="0"/>
                          <a:cs typeface="Times New Roman" panose="02020603050405020304" pitchFamily="18" charset="0"/>
                        </a:rPr>
                        <a:t>του Κοέν </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580575996"/>
                  </a:ext>
                </a:extLst>
              </a:tr>
              <a:tr h="227660">
                <a:tc>
                  <a:txBody>
                    <a:bodyPr/>
                    <a:lstStyle/>
                    <a:p>
                      <a:pPr algn="r" fontAlgn="t"/>
                      <a:r>
                        <a:rPr lang="el" sz="800" u="none" strike="noStrike">
                          <a:effectLst/>
                          <a:latin typeface="Times New Roman" panose="02020603050405020304" pitchFamily="18" charset="0"/>
                          <a:cs typeface="Times New Roman" panose="02020603050405020304" pitchFamily="18" charset="0"/>
                        </a:rPr>
                        <a:t>ΠΑ</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3,41 (,41)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2,96 (,45)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2,18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0,044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0,88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1,03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4164622073"/>
                  </a:ext>
                </a:extLst>
              </a:tr>
              <a:tr h="245824">
                <a:tc>
                  <a:txBody>
                    <a:bodyPr/>
                    <a:lstStyle/>
                    <a:p>
                      <a:pPr algn="r" fontAlgn="t"/>
                      <a:r>
                        <a:rPr lang="el" sz="800" u="none" strike="noStrike">
                          <a:effectLst/>
                          <a:latin typeface="Times New Roman" panose="02020603050405020304" pitchFamily="18" charset="0"/>
                          <a:cs typeface="Times New Roman" panose="02020603050405020304" pitchFamily="18" charset="0"/>
                        </a:rPr>
                        <a:t>Ανησυχία</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37,40 (9,66)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dirty="0">
                          <a:effectLst/>
                          <a:latin typeface="Times New Roman" panose="02020603050405020304" pitchFamily="18" charset="0"/>
                          <a:cs typeface="Times New Roman" panose="02020603050405020304" pitchFamily="18" charset="0"/>
                        </a:rPr>
                        <a:t>49,38 (9,05)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-2,69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-21,42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-2,53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-1,28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7423216"/>
                  </a:ext>
                </a:extLst>
              </a:tr>
              <a:tr h="227660">
                <a:tc>
                  <a:txBody>
                    <a:bodyPr/>
                    <a:lstStyle/>
                    <a:p>
                      <a:pPr algn="r" fontAlgn="t"/>
                      <a:r>
                        <a:rPr lang="el" sz="800" u="none" strike="noStrike">
                          <a:effectLst/>
                          <a:latin typeface="Times New Roman" panose="02020603050405020304" pitchFamily="18" charset="0"/>
                          <a:cs typeface="Times New Roman" panose="02020603050405020304" pitchFamily="18" charset="0"/>
                        </a:rPr>
                        <a:t>ΜΚ-Π</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1,53 (,18)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1,30 (,25)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2,25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0,039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0,01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l" sz="800" u="none" strike="noStrike">
                          <a:effectLst/>
                          <a:latin typeface="Times New Roman" panose="02020603050405020304" pitchFamily="18" charset="0"/>
                          <a:cs typeface="Times New Roman" panose="02020603050405020304" pitchFamily="18" charset="0"/>
                        </a:rPr>
                        <a:t>0,44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l" sz="800" u="none" strike="noStrike">
                          <a:effectLst/>
                          <a:latin typeface="Times New Roman" panose="02020603050405020304" pitchFamily="18" charset="0"/>
                          <a:cs typeface="Times New Roman" panose="02020603050405020304" pitchFamily="18" charset="0"/>
                        </a:rPr>
                        <a:t>1,04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997063311"/>
                  </a:ext>
                </a:extLst>
              </a:tr>
              <a:tr h="227660">
                <a:tc gridSpan="8">
                  <a:txBody>
                    <a:bodyPr/>
                    <a:lstStyle/>
                    <a:p>
                      <a:pPr algn="l" fontAlgn="b"/>
                      <a:r>
                        <a:rPr lang="el" sz="800" i="1" u="none" strike="noStrike">
                          <a:effectLst/>
                          <a:latin typeface="Times New Roman" panose="02020603050405020304" pitchFamily="18" charset="0"/>
                          <a:cs typeface="Times New Roman" panose="02020603050405020304" pitchFamily="18" charset="0"/>
                        </a:rPr>
                        <a:t>PA: Θετική επίδραση. MC-P: Σχεδιασμός Μεταγνώσης</a:t>
                      </a:r>
                      <a:endParaRPr lang="en-GB" sz="800" b="0" i="1"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1929338160"/>
                  </a:ext>
                </a:extLst>
              </a:tr>
            </a:tbl>
          </a:graphicData>
        </a:graphic>
      </p:graphicFrame>
      <p:pic>
        <p:nvPicPr>
          <p:cNvPr id="34" name="Bilde 3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62935" y="159778"/>
            <a:ext cx="574296" cy="593655"/>
          </a:xfrm>
          <a:prstGeom prst="rect">
            <a:avLst/>
          </a:prstGeom>
        </p:spPr>
      </p:pic>
      <p:pic>
        <p:nvPicPr>
          <p:cNvPr id="35" name="Bilde 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9122" y="676987"/>
            <a:ext cx="909249" cy="362781"/>
          </a:xfrm>
          <a:prstGeom prst="rect">
            <a:avLst/>
          </a:prstGeom>
        </p:spPr>
      </p:pic>
      <p:pic>
        <p:nvPicPr>
          <p:cNvPr id="36" name="Bilde 3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01229" y="91219"/>
            <a:ext cx="410943" cy="721367"/>
          </a:xfrm>
          <a:prstGeom prst="rect">
            <a:avLst/>
          </a:prstGeom>
        </p:spPr>
      </p:pic>
    </p:spTree>
    <p:extLst>
      <p:ext uri="{BB962C8B-B14F-4D97-AF65-F5344CB8AC3E}">
        <p14:creationId xmlns:p14="http://schemas.microsoft.com/office/powerpoint/2010/main" val="867166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0A473-D278-05BD-E1F1-F51E67D75AD8}"/>
              </a:ext>
            </a:extLst>
          </p:cNvPr>
          <p:cNvSpPr>
            <a:spLocks noGrp="1"/>
          </p:cNvSpPr>
          <p:nvPr>
            <p:ph type="title"/>
          </p:nvPr>
        </p:nvSpPr>
        <p:spPr/>
        <p:txBody>
          <a:bodyPr/>
          <a:lstStyle/>
          <a:p>
            <a:endParaRPr lang="en-GB"/>
          </a:p>
        </p:txBody>
      </p:sp>
      <p:pic>
        <p:nvPicPr>
          <p:cNvPr id="9218" name="Picture 2" descr="Συστήματα 1 και 2: Σκέφτεστε γρήγορα; Επιβράδυνε.">
            <a:extLst>
              <a:ext uri="{FF2B5EF4-FFF2-40B4-BE49-F238E27FC236}">
                <a16:creationId xmlns:a16="http://schemas.microsoft.com/office/drawing/2014/main" id="{91EA302E-DFC0-395E-DAE6-D225C86EBF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872" y="886894"/>
            <a:ext cx="7055984" cy="48607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D64141-927F-CC43-7FC0-C0107F36DA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3133" y="1820636"/>
            <a:ext cx="4450695" cy="34715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custDataLst>
      <p:tags r:id="rId1"/>
    </p:custDataLst>
    <p:extLst>
      <p:ext uri="{BB962C8B-B14F-4D97-AF65-F5344CB8AC3E}">
        <p14:creationId xmlns:p14="http://schemas.microsoft.com/office/powerpoint/2010/main" val="42342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6"/>
          <p:cNvSpPr txBox="1">
            <a:spLocks noGrp="1"/>
          </p:cNvSpPr>
          <p:nvPr>
            <p:ph type="title"/>
          </p:nvPr>
        </p:nvSpPr>
        <p:spPr>
          <a:xfrm>
            <a:off x="1097280" y="286603"/>
            <a:ext cx="10058400" cy="1450757"/>
          </a:xfrm>
        </p:spPr>
        <p:txBody>
          <a:bodyPr spcFirstLastPara="1" vert="horz" lIns="91433" tIns="45700" rIns="91433" bIns="45700" rtlCol="0" anchor="b" anchorCtr="0">
            <a:normAutofit/>
          </a:bodyPr>
          <a:lstStyle/>
          <a:p>
            <a:pPr>
              <a:spcBef>
                <a:spcPts val="0"/>
              </a:spcBef>
            </a:pPr>
            <a:r>
              <a:rPr lang="el" sz="4700"/>
              <a:t>4 Καβαλάρηδες της Κοινωνικής Γνώσης (Bargh, 2000)</a:t>
            </a:r>
          </a:p>
        </p:txBody>
      </p:sp>
      <p:sp>
        <p:nvSpPr>
          <p:cNvPr id="274" name="Google Shape;274;p46"/>
          <p:cNvSpPr txBox="1">
            <a:spLocks noGrp="1"/>
          </p:cNvSpPr>
          <p:nvPr>
            <p:ph sz="half" idx="1"/>
          </p:nvPr>
        </p:nvSpPr>
        <p:spPr>
          <a:xfrm>
            <a:off x="838200" y="1825625"/>
            <a:ext cx="5181600" cy="4351338"/>
          </a:xfrm>
        </p:spPr>
        <p:txBody>
          <a:bodyPr spcFirstLastPara="1" vert="horz" lIns="91433" tIns="45700" rIns="91433" bIns="45700" rtlCol="0" anchorCtr="0">
            <a:normAutofit lnSpcReduction="10000"/>
          </a:bodyPr>
          <a:lstStyle/>
          <a:p>
            <a:pPr marL="609561" indent="-423306">
              <a:lnSpc>
                <a:spcPct val="90000"/>
              </a:lnSpc>
              <a:spcBef>
                <a:spcPts val="1067"/>
              </a:spcBef>
              <a:buSzPts val="1400"/>
              <a:buChar char="●"/>
            </a:pPr>
            <a:r>
              <a:rPr lang="el" sz="1700"/>
              <a:t>Αφελείς ερευνητές</a:t>
            </a:r>
          </a:p>
          <a:p>
            <a:pPr marL="1219121" lvl="1" indent="-423306">
              <a:lnSpc>
                <a:spcPct val="90000"/>
              </a:lnSpc>
              <a:buSzPts val="1400"/>
              <a:buChar char="○"/>
            </a:pPr>
            <a:r>
              <a:rPr lang="el" sz="1700"/>
              <a:t>Χρησιμοποιήστε ορθολογικές, επιστημονικές προσεγγίσεις, ανάλυση αιτίου-αποτελέσματος για να κατανοήσετε το περιβάλλον</a:t>
            </a:r>
          </a:p>
          <a:p>
            <a:pPr marL="609561" indent="-423306">
              <a:lnSpc>
                <a:spcPct val="90000"/>
              </a:lnSpc>
              <a:buSzPts val="1400"/>
              <a:buChar char="●"/>
            </a:pPr>
            <a:r>
              <a:rPr lang="el" sz="1700"/>
              <a:t>Γνωστικοί τσιγκούνηδες</a:t>
            </a:r>
          </a:p>
          <a:p>
            <a:pPr marL="1219121" lvl="1" indent="-423306">
              <a:lnSpc>
                <a:spcPct val="90000"/>
              </a:lnSpc>
              <a:buSzPts val="1400"/>
              <a:buChar char="○"/>
            </a:pPr>
            <a:r>
              <a:rPr lang="el" sz="1700"/>
              <a:t>Χρησιμοποιήστε το λιγότερο δυνατό για καλύτερο αποτέλεσμα</a:t>
            </a:r>
          </a:p>
          <a:p>
            <a:pPr marL="609561" indent="-423306">
              <a:lnSpc>
                <a:spcPct val="90000"/>
              </a:lnSpc>
              <a:buSzPts val="1400"/>
              <a:buChar char="●"/>
            </a:pPr>
            <a:r>
              <a:rPr lang="el" sz="1700"/>
              <a:t>Γνωστική συνέπεια</a:t>
            </a:r>
          </a:p>
          <a:p>
            <a:pPr marL="1219121" lvl="1" indent="-423306">
              <a:lnSpc>
                <a:spcPct val="90000"/>
              </a:lnSpc>
              <a:buSzPts val="1400"/>
              <a:buChar char="○"/>
            </a:pPr>
            <a:r>
              <a:rPr lang="el" sz="1700"/>
              <a:t>Μας αρέσει αυτό που συμφωνεί μαζί μας</a:t>
            </a:r>
          </a:p>
          <a:p>
            <a:pPr marL="609561" indent="-423306">
              <a:lnSpc>
                <a:spcPct val="90000"/>
              </a:lnSpc>
              <a:buSzPts val="1400"/>
              <a:buChar char="●"/>
            </a:pPr>
            <a:r>
              <a:rPr lang="el" sz="1700"/>
              <a:t>Τακτικοί με κίνητρα</a:t>
            </a:r>
          </a:p>
          <a:p>
            <a:pPr marL="1219121" lvl="1" indent="-423306">
              <a:lnSpc>
                <a:spcPct val="90000"/>
              </a:lnSpc>
              <a:buSzPts val="1400"/>
              <a:buChar char="○"/>
            </a:pPr>
            <a:r>
              <a:rPr lang="el" sz="1700"/>
              <a:t>Πολλές διαθέσιμες στρατηγικές και επιλέγουμε από στόχους, ανάγκες ή άλλα κίνητρα</a:t>
            </a:r>
          </a:p>
        </p:txBody>
      </p:sp>
      <p:pic>
        <p:nvPicPr>
          <p:cNvPr id="275" name="Google Shape;275;p46"/>
          <p:cNvPicPr preferRelativeResize="0"/>
          <p:nvPr/>
        </p:nvPicPr>
        <p:blipFill rotWithShape="1">
          <a:blip r:embed="rId4" cstate="email">
            <a:extLst>
              <a:ext uri="{28A0092B-C50C-407E-A947-70E740481C1C}">
                <a14:useLocalDpi xmlns:a14="http://schemas.microsoft.com/office/drawing/2010/main"/>
              </a:ext>
            </a:extLst>
          </a:blip>
          <a:srcRect l="16698" r="16318" b="-1"/>
          <a:stretch>
            <a:fillRect/>
          </a:stretch>
        </p:blipFill>
        <p:spPr>
          <a:xfrm>
            <a:off x="6172200" y="1825625"/>
            <a:ext cx="5181600" cy="4351338"/>
          </a:xfrm>
          <a:prstGeom prst="rect">
            <a:avLst/>
          </a:prstGeom>
          <a:noFill/>
        </p:spPr>
      </p:pic>
      <p:sp>
        <p:nvSpPr>
          <p:cNvPr id="2" name="Footer Placeholder 4">
            <a:extLst>
              <a:ext uri="{FF2B5EF4-FFF2-40B4-BE49-F238E27FC236}">
                <a16:creationId xmlns:a16="http://schemas.microsoft.com/office/drawing/2014/main" id="{1DB1A77B-D216-FE5F-6459-1270739707B5}"/>
              </a:ext>
            </a:extLst>
          </p:cNvPr>
          <p:cNvSpPr>
            <a:spLocks noGrp="1"/>
          </p:cNvSpPr>
          <p:nvPr>
            <p:ph type="ftr" sz="quarter" idx="11"/>
          </p:nvPr>
        </p:nvSpPr>
        <p:spPr>
          <a:xfrm>
            <a:off x="643051" y="6221324"/>
            <a:ext cx="6818262" cy="365125"/>
          </a:xfrm>
        </p:spPr>
        <p:txBody>
          <a:bodyPr vert="horz" lIns="76200" tIns="38100" rIns="76200" bIns="38100" rtlCol="0">
            <a:normAutofit/>
          </a:bodyPr>
          <a:lstStyle>
            <a:lvl1pPr algn="l">
              <a:defRPr sz="1000" b="0" i="0">
                <a:solidFill>
                  <a:schemeClr val="tx1"/>
                </a:solidFill>
                <a:effectLst/>
                <a:latin typeface="+mn-lt"/>
              </a:defRPr>
            </a:lvl1pPr>
          </a:lstStyle>
          <a:p>
            <a:pPr>
              <a:spcAft>
                <a:spcPts val="600"/>
              </a:spcAft>
            </a:pPr>
            <a:r>
              <a:rPr lang="el" sz="1100"/>
              <a:t>CSP002: Ανθρώπινοι παράγοντες στην ασφάλεια στον κυβερνοχώρο</a:t>
            </a:r>
          </a:p>
        </p:txBody>
      </p:sp>
      <p:sp>
        <p:nvSpPr>
          <p:cNvPr id="280" name="Slide Number Placeholder 5">
            <a:extLst>
              <a:ext uri="{FF2B5EF4-FFF2-40B4-BE49-F238E27FC236}">
                <a16:creationId xmlns:a16="http://schemas.microsoft.com/office/drawing/2014/main" id="{B0117C39-63BC-2FC0-D61B-98F212AC3FDC}"/>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35</a:t>
            </a:fld>
            <a:endParaRPr lang="nb-NO"/>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1246824" y="643468"/>
            <a:ext cx="6112981" cy="1800526"/>
          </a:xfrm>
          <a:prstGeom prst="rect">
            <a:avLst/>
          </a:prstGeom>
        </p:spPr>
        <p:txBody>
          <a:bodyPr spcFirstLastPara="1" vert="horz" lIns="91433" tIns="45700" rIns="91433" bIns="45700" rtlCol="0" anchor="ctr" anchorCtr="0">
            <a:normAutofit/>
          </a:bodyPr>
          <a:lstStyle/>
          <a:p>
            <a:pPr>
              <a:spcBef>
                <a:spcPts val="0"/>
              </a:spcBef>
            </a:pPr>
            <a:r>
              <a:rPr lang="el"/>
              <a:t>Διαισθητική λήψη αποφάσεων</a:t>
            </a:r>
          </a:p>
        </p:txBody>
      </p:sp>
      <p:sp>
        <p:nvSpPr>
          <p:cNvPr id="244" name="Google Shape;244;p42"/>
          <p:cNvSpPr txBox="1">
            <a:spLocks noGrp="1"/>
          </p:cNvSpPr>
          <p:nvPr>
            <p:ph idx="1"/>
          </p:nvPr>
        </p:nvSpPr>
        <p:spPr>
          <a:xfrm>
            <a:off x="1246825" y="2623382"/>
            <a:ext cx="4772974" cy="3553581"/>
          </a:xfrm>
          <a:prstGeom prst="rect">
            <a:avLst/>
          </a:prstGeom>
        </p:spPr>
        <p:txBody>
          <a:bodyPr spcFirstLastPara="1" vert="horz" lIns="91433" tIns="45700" rIns="91433" bIns="45700" rtlCol="0" anchor="ctr" anchorCtr="0">
            <a:normAutofit fontScale="70000" lnSpcReduction="20000"/>
          </a:bodyPr>
          <a:lstStyle/>
          <a:p>
            <a:pPr marL="609561" indent="-440238">
              <a:spcAft>
                <a:spcPts val="800"/>
              </a:spcAft>
              <a:buSzPts val="1600"/>
            </a:pPr>
            <a:r>
              <a:rPr lang="el" sz="1900"/>
              <a:t>Γρήγορες («γρήγορες και βρώμικες») αποφάσεις ή τάσεις προς αποφάσεις που προκαλούνται από γνωστές ενδείξεις.</a:t>
            </a:r>
          </a:p>
          <a:p>
            <a:pPr marL="609561" indent="-440238">
              <a:spcAft>
                <a:spcPts val="800"/>
              </a:spcAft>
              <a:buSzPts val="1600"/>
            </a:pPr>
            <a:r>
              <a:rPr lang="el" sz="1900"/>
              <a:t>Αναίσθητος.</a:t>
            </a:r>
          </a:p>
          <a:p>
            <a:pPr marL="609561" indent="-440238">
              <a:spcAft>
                <a:spcPts val="800"/>
              </a:spcAft>
              <a:buSzPts val="1600"/>
            </a:pPr>
            <a:r>
              <a:rPr lang="el" sz="1900"/>
              <a:t>Κυρίως ωφέλιμο (εξελικτική διαδικασία).</a:t>
            </a:r>
          </a:p>
          <a:p>
            <a:pPr marL="609561" indent="-440238">
              <a:spcAft>
                <a:spcPts val="800"/>
              </a:spcAft>
              <a:buSzPts val="1600"/>
            </a:pPr>
            <a:r>
              <a:rPr lang="el" sz="1900"/>
              <a:t>Περιλαμβάνει κυρίως υποφλοιώδεις δομές του εγκεφάλου και εκείνες που εμπλέκονται στην αντίληψη του εσωτερικού σώματος («ενδοδεκτικότητα»)</a:t>
            </a:r>
          </a:p>
          <a:p>
            <a:pPr marL="609561" indent="-440238">
              <a:spcAft>
                <a:spcPts val="800"/>
              </a:spcAft>
              <a:buSzPts val="1600"/>
            </a:pPr>
            <a:r>
              <a:rPr lang="el" sz="1900" b="1"/>
              <a:t>Μπορεί να αξιοποιηθεί</a:t>
            </a:r>
          </a:p>
          <a:p>
            <a:pPr marL="609561" indent="-440238">
              <a:spcAft>
                <a:spcPts val="800"/>
              </a:spcAft>
              <a:buSzPts val="1600"/>
            </a:pPr>
            <a:r>
              <a:rPr lang="el" sz="1900"/>
              <a:t>"Ένστικτο"</a:t>
            </a:r>
          </a:p>
        </p:txBody>
      </p:sp>
      <p:pic>
        <p:nvPicPr>
          <p:cNvPr id="245" name="Google Shape;245;p42" descr="Στιγμιότυπο οθόνης ενός παιχνιδιού&#10;&#10;Η περιγραφή δημιουργείται αυτόματα"/>
          <p:cNvPicPr preferRelativeResize="0"/>
          <p:nvPr/>
        </p:nvPicPr>
        <p:blipFill rotWithShape="1">
          <a:blip r:embed="rId4" cstate="email">
            <a:extLst>
              <a:ext uri="{28A0092B-C50C-407E-A947-70E740481C1C}">
                <a14:useLocalDpi xmlns:a14="http://schemas.microsoft.com/office/drawing/2010/main"/>
              </a:ext>
            </a:extLst>
          </a:blip>
          <a:stretch/>
        </p:blipFill>
        <p:spPr>
          <a:xfrm>
            <a:off x="7700211" y="818034"/>
            <a:ext cx="3848322" cy="2195872"/>
          </a:xfrm>
          <a:prstGeom prst="rect">
            <a:avLst/>
          </a:prstGeom>
          <a:noFill/>
        </p:spPr>
      </p:pic>
      <p:pic>
        <p:nvPicPr>
          <p:cNvPr id="246" name="Google Shape;246;p42" descr="Ένα γράφημα που δείχνει την κακή τράπουλα και την καλή τράπουλα&#10;&#10;Η περιγραφή δημιουργείται αυτόματα"/>
          <p:cNvPicPr preferRelativeResize="0"/>
          <p:nvPr/>
        </p:nvPicPr>
        <p:blipFill rotWithShape="1">
          <a:blip r:embed="rId5" cstate="email">
            <a:extLst>
              <a:ext uri="{28A0092B-C50C-407E-A947-70E740481C1C}">
                <a14:useLocalDpi xmlns:a14="http://schemas.microsoft.com/office/drawing/2010/main"/>
              </a:ext>
            </a:extLst>
          </a:blip>
          <a:srcRect b="-2"/>
          <a:stretch/>
        </p:blipFill>
        <p:spPr>
          <a:xfrm>
            <a:off x="7700211" y="3848416"/>
            <a:ext cx="3848322" cy="220387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5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5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500"/>
                                        <p:tgtEl>
                                          <p:spTgt spid="2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
                                            <p:txEl>
                                              <p:pRg st="3" end="3"/>
                                            </p:txEl>
                                          </p:spTgt>
                                        </p:tgtEl>
                                        <p:attrNameLst>
                                          <p:attrName>style.visibility</p:attrName>
                                        </p:attrNameLst>
                                      </p:cBhvr>
                                      <p:to>
                                        <p:strVal val="visible"/>
                                      </p:to>
                                    </p:set>
                                    <p:animEffect transition="in" filter="fade">
                                      <p:cBhvr>
                                        <p:cTn id="22" dur="500"/>
                                        <p:tgtEl>
                                          <p:spTgt spid="2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xEl>
                                              <p:pRg st="4" end="4"/>
                                            </p:txEl>
                                          </p:spTgt>
                                        </p:tgtEl>
                                        <p:attrNameLst>
                                          <p:attrName>style.visibility</p:attrName>
                                        </p:attrNameLst>
                                      </p:cBhvr>
                                      <p:to>
                                        <p:strVal val="visible"/>
                                      </p:to>
                                    </p:set>
                                    <p:animEffect transition="in" filter="fade">
                                      <p:cBhvr>
                                        <p:cTn id="27" dur="500"/>
                                        <p:tgtEl>
                                          <p:spTgt spid="2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4">
                                            <p:txEl>
                                              <p:pRg st="5" end="5"/>
                                            </p:txEl>
                                          </p:spTgt>
                                        </p:tgtEl>
                                        <p:attrNameLst>
                                          <p:attrName>style.visibility</p:attrName>
                                        </p:attrNameLst>
                                      </p:cBhvr>
                                      <p:to>
                                        <p:strVal val="visible"/>
                                      </p:to>
                                    </p:set>
                                    <p:animEffect transition="in" filter="fade">
                                      <p:cBhvr>
                                        <p:cTn id="32" dur="500"/>
                                        <p:tgtEl>
                                          <p:spTgt spid="2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793662" y="386930"/>
            <a:ext cx="10066122" cy="1298448"/>
          </a:xfrm>
          <a:prstGeom prst="rect">
            <a:avLst/>
          </a:prstGeom>
        </p:spPr>
        <p:txBody>
          <a:bodyPr spcFirstLastPara="1" vert="horz" lIns="91433" tIns="45700" rIns="91433" bIns="45700" rtlCol="0" anchor="b" anchorCtr="0">
            <a:normAutofit/>
          </a:bodyPr>
          <a:lstStyle/>
          <a:p>
            <a:pPr>
              <a:spcBef>
                <a:spcPts val="0"/>
              </a:spcBef>
            </a:pPr>
            <a:r>
              <a:rPr lang="el" sz="4800"/>
              <a:t>Στάσεις και πεποιθήσεις</a:t>
            </a:r>
            <a:endParaRPr lang="nb-NO" sz="4800"/>
          </a:p>
        </p:txBody>
      </p:sp>
      <p:sp>
        <p:nvSpPr>
          <p:cNvPr id="281" name="Google Shape;281;p47"/>
          <p:cNvSpPr txBox="1">
            <a:spLocks noGrp="1"/>
          </p:cNvSpPr>
          <p:nvPr>
            <p:ph idx="1"/>
          </p:nvPr>
        </p:nvSpPr>
        <p:spPr>
          <a:xfrm>
            <a:off x="793661" y="2599509"/>
            <a:ext cx="4530898" cy="3639450"/>
          </a:xfrm>
          <a:prstGeom prst="rect">
            <a:avLst/>
          </a:prstGeom>
        </p:spPr>
        <p:txBody>
          <a:bodyPr spcFirstLastPara="1" vert="horz" lIns="91433" tIns="45700" rIns="91433" bIns="45700" rtlCol="0" anchor="ctr" anchorCtr="0">
            <a:normAutofit fontScale="92500" lnSpcReduction="20000"/>
          </a:bodyPr>
          <a:lstStyle/>
          <a:p>
            <a:pPr marL="0" indent="0">
              <a:spcBef>
                <a:spcPts val="1067"/>
              </a:spcBef>
              <a:buNone/>
            </a:pPr>
            <a:r>
              <a:rPr lang="el" sz="2000"/>
              <a:t>Εκπαίδευση</a:t>
            </a:r>
            <a:endParaRPr lang="nb-NO" sz="2000"/>
          </a:p>
          <a:p>
            <a:pPr marL="0" indent="0">
              <a:spcBef>
                <a:spcPts val="1067"/>
              </a:spcBef>
              <a:buNone/>
            </a:pPr>
            <a:r>
              <a:rPr lang="el" sz="2000"/>
              <a:t>Γνωστικά και συναισθηματικά στοιχεία</a:t>
            </a:r>
            <a:endParaRPr lang="nb-NO" sz="2000"/>
          </a:p>
          <a:p>
            <a:pPr marL="0" indent="0">
              <a:spcBef>
                <a:spcPts val="1067"/>
              </a:spcBef>
              <a:buNone/>
            </a:pPr>
            <a:r>
              <a:rPr lang="el" sz="2000"/>
              <a:t>Πρωτοκαθεδρία Επιδράσεις επικαιρότητας</a:t>
            </a:r>
            <a:endParaRPr lang="nb-NO" sz="2000"/>
          </a:p>
          <a:p>
            <a:pPr marL="0" indent="0">
              <a:spcBef>
                <a:spcPts val="1067"/>
              </a:spcBef>
              <a:buNone/>
            </a:pPr>
            <a:r>
              <a:rPr lang="el" sz="2000"/>
              <a:t>Έκθεση</a:t>
            </a:r>
            <a:endParaRPr lang="nb-NO" sz="2000"/>
          </a:p>
          <a:p>
            <a:pPr marL="609561" indent="-423306">
              <a:spcBef>
                <a:spcPts val="1067"/>
              </a:spcBef>
              <a:buSzPts val="1400"/>
              <a:buChar char="●"/>
            </a:pPr>
            <a:r>
              <a:rPr lang="el" sz="2000"/>
              <a:t>Απλή επίδραση έκθεσης</a:t>
            </a:r>
            <a:endParaRPr lang="nb-NO" sz="2000"/>
          </a:p>
          <a:p>
            <a:pPr marL="1219121" indent="-423306">
              <a:buSzPts val="1400"/>
              <a:buChar char="●"/>
            </a:pPr>
            <a:r>
              <a:rPr lang="el" sz="2000"/>
              <a:t>Μας αρέσει αυτό που βλέπουμε περισσότερο</a:t>
            </a:r>
            <a:endParaRPr lang="nb-NO" sz="2000"/>
          </a:p>
          <a:p>
            <a:pPr marL="1219121" indent="-423306">
              <a:buSzPts val="1400"/>
              <a:buChar char="●"/>
            </a:pPr>
            <a:r>
              <a:rPr lang="el" sz="2000"/>
              <a:t>Ψεύτικες ειδήσεις</a:t>
            </a:r>
            <a:endParaRPr lang="nb-NO" sz="2000"/>
          </a:p>
          <a:p>
            <a:pPr marL="0" indent="0">
              <a:spcBef>
                <a:spcPts val="1067"/>
              </a:spcBef>
              <a:buNone/>
            </a:pPr>
            <a:endParaRPr lang="nb-NO" sz="2000"/>
          </a:p>
        </p:txBody>
      </p:sp>
      <p:pic>
        <p:nvPicPr>
          <p:cNvPr id="282" name="Google Shape;282;p47"/>
          <p:cNvPicPr preferRelativeResize="0"/>
          <p:nvPr/>
        </p:nvPicPr>
        <p:blipFill>
          <a:blip r:embed="rId4"/>
          <a:stretch>
            <a:fillRect/>
          </a:stretch>
        </p:blipFill>
        <p:spPr>
          <a:xfrm>
            <a:off x="5911532" y="2796295"/>
            <a:ext cx="5150277" cy="3090166"/>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B0E2-4E6C-52DD-B19F-534425391402}"/>
              </a:ext>
            </a:extLst>
          </p:cNvPr>
          <p:cNvSpPr>
            <a:spLocks noGrp="1"/>
          </p:cNvSpPr>
          <p:nvPr>
            <p:ph type="title"/>
          </p:nvPr>
        </p:nvSpPr>
        <p:spPr/>
        <p:txBody>
          <a:bodyPr/>
          <a:lstStyle/>
          <a:p>
            <a:endParaRPr lang="en-GB"/>
          </a:p>
        </p:txBody>
      </p:sp>
      <p:pic>
        <p:nvPicPr>
          <p:cNvPr id="5" name="Content Placeholder 4" descr="Ένα διάγραμμα ενός εγκεφάλου&#10;&#10;Η περιγραφή δημιουργείται αυτόματα">
            <a:extLst>
              <a:ext uri="{FF2B5EF4-FFF2-40B4-BE49-F238E27FC236}">
                <a16:creationId xmlns:a16="http://schemas.microsoft.com/office/drawing/2014/main" id="{878767ED-2421-52A1-008C-9E521791171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60583" y="-103903"/>
            <a:ext cx="8811490" cy="7043809"/>
          </a:xfrm>
        </p:spPr>
      </p:pic>
    </p:spTree>
    <p:extLst>
      <p:ext uri="{BB962C8B-B14F-4D97-AF65-F5344CB8AC3E}">
        <p14:creationId xmlns:p14="http://schemas.microsoft.com/office/powerpoint/2010/main" val="377780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3FB2-D3E4-8088-40D6-2E1351AF32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669AF1-FDD1-2DE2-1BDE-42CC821B4D5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9FAC6EA-6CD6-BAD6-831D-3A7B0FDD49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7129425" cy="6858000"/>
          </a:xfrm>
          <a:prstGeom prst="rect">
            <a:avLst/>
          </a:prstGeom>
        </p:spPr>
      </p:pic>
      <p:pic>
        <p:nvPicPr>
          <p:cNvPr id="7" name="Picture 6">
            <a:extLst>
              <a:ext uri="{FF2B5EF4-FFF2-40B4-BE49-F238E27FC236}">
                <a16:creationId xmlns:a16="http://schemas.microsoft.com/office/drawing/2014/main" id="{74C779DC-DFF8-4A1F-1D25-B26FAF4821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825" y="0"/>
            <a:ext cx="10226351" cy="6858000"/>
          </a:xfrm>
          <a:prstGeom prst="rect">
            <a:avLst/>
          </a:prstGeom>
        </p:spPr>
      </p:pic>
      <p:pic>
        <p:nvPicPr>
          <p:cNvPr id="9" name="Picture 8">
            <a:extLst>
              <a:ext uri="{FF2B5EF4-FFF2-40B4-BE49-F238E27FC236}">
                <a16:creationId xmlns:a16="http://schemas.microsoft.com/office/drawing/2014/main" id="{E8699CA7-F50C-6FB9-8508-95ACBDAA7E19}"/>
              </a:ext>
            </a:extLst>
          </p:cNvPr>
          <p:cNvPicPr>
            <a:picLocks noChangeAspect="1"/>
          </p:cNvPicPr>
          <p:nvPr/>
        </p:nvPicPr>
        <p:blipFill>
          <a:blip r:embed="rId5"/>
          <a:stretch>
            <a:fillRect/>
          </a:stretch>
        </p:blipFill>
        <p:spPr>
          <a:xfrm>
            <a:off x="410910" y="0"/>
            <a:ext cx="9511896" cy="6622473"/>
          </a:xfrm>
          <a:prstGeom prst="rect">
            <a:avLst/>
          </a:prstGeom>
        </p:spPr>
      </p:pic>
      <p:pic>
        <p:nvPicPr>
          <p:cNvPr id="11" name="Picture 10">
            <a:extLst>
              <a:ext uri="{FF2B5EF4-FFF2-40B4-BE49-F238E27FC236}">
                <a16:creationId xmlns:a16="http://schemas.microsoft.com/office/drawing/2014/main" id="{A88DA0BF-CE57-A291-FAE3-35CECF0A9B2C}"/>
              </a:ext>
            </a:extLst>
          </p:cNvPr>
          <p:cNvPicPr>
            <a:picLocks noChangeAspect="1"/>
          </p:cNvPicPr>
          <p:nvPr/>
        </p:nvPicPr>
        <p:blipFill>
          <a:blip r:embed="rId6"/>
          <a:stretch>
            <a:fillRect/>
          </a:stretch>
        </p:blipFill>
        <p:spPr>
          <a:xfrm>
            <a:off x="520094" y="365126"/>
            <a:ext cx="11405620" cy="6267212"/>
          </a:xfrm>
          <a:prstGeom prst="rect">
            <a:avLst/>
          </a:prstGeom>
        </p:spPr>
      </p:pic>
    </p:spTree>
    <p:custDataLst>
      <p:tags r:id="rId1"/>
    </p:custDataLst>
    <p:extLst>
      <p:ext uri="{BB962C8B-B14F-4D97-AF65-F5344CB8AC3E}">
        <p14:creationId xmlns:p14="http://schemas.microsoft.com/office/powerpoint/2010/main" val="42717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419100" y="3148764"/>
            <a:ext cx="5819775" cy="1003300"/>
          </a:xfrm>
        </p:spPr>
        <p:txBody>
          <a:bodyPr>
            <a:normAutofit/>
          </a:bodyPr>
          <a:lstStyle/>
          <a:p>
            <a:pPr marL="0" indent="0" algn="ctr">
              <a:buNone/>
            </a:pPr>
            <a:r>
              <a:rPr lang="el" i="1"/>
              <a:t>Ατομικό, κοινωνικό και οργανωτικό επίπεδο</a:t>
            </a:r>
            <a:endParaRPr lang="nb-NO" i="1"/>
          </a:p>
        </p:txBody>
      </p:sp>
      <p:pic>
        <p:nvPicPr>
          <p:cNvPr id="4" name="Picture 1" descr="σελίδα8εικόνα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8097" y="1382162"/>
            <a:ext cx="4554945"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7067549" y="5918666"/>
            <a:ext cx="4752975" cy="461665"/>
          </a:xfrm>
          <a:prstGeom prst="rect">
            <a:avLst/>
          </a:prstGeom>
        </p:spPr>
        <p:txBody>
          <a:bodyPr wrap="square">
            <a:spAutoFit/>
          </a:bodyPr>
          <a:lstStyle/>
          <a:p>
            <a:pPr marL="457189" marR="0" lvl="0" indent="-457189" algn="l" defTabSz="914377" rtl="0" eaLnBrk="1" fontAlgn="auto" latinLnBrk="0" hangingPunct="1">
              <a:lnSpc>
                <a:spcPct val="100000"/>
              </a:lnSpc>
              <a:spcBef>
                <a:spcPts val="0"/>
              </a:spcBef>
              <a:spcAft>
                <a:spcPts val="500"/>
              </a:spcAft>
              <a:buClrTx/>
              <a:buSzTx/>
              <a:buFontTx/>
              <a:buNone/>
              <a:tabLst>
                <a:tab pos="2685984" algn="l"/>
              </a:tabLst>
              <a:defRPr/>
            </a:pPr>
            <a:r>
              <a:rPr kumimoji="0" lang="el" sz="12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Joinson, Α.Ν., &amp; van Steen, Τ. (2018). Ανθρώπινες πτυχές της ασφάλειας στον κυβερνοχώρο: Αλλαγή συμπεριφοράς ή κουλτούρας; </a:t>
            </a:r>
            <a:r>
              <a:rPr kumimoji="0" lang="el" sz="1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Ασφάλεια στον κυβερνοχώρο, 1(4),</a:t>
            </a:r>
            <a:r>
              <a:rPr kumimoji="0" lang="el"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351-360</a:t>
            </a:r>
            <a:r>
              <a:rPr kumimoji="0" lang="el" sz="1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1200" b="0" i="0" u="none" strike="noStrike" kern="1200" cap="none" spc="0" normalizeH="0" baseline="0" noProof="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7490678" y="2109921"/>
            <a:ext cx="4249782" cy="3808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661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5B7EF2-D605-0070-AE81-D94956F5B9F3}"/>
              </a:ext>
            </a:extLst>
          </p:cNvPr>
          <p:cNvSpPr>
            <a:spLocks noGrp="1"/>
          </p:cNvSpPr>
          <p:nvPr>
            <p:ph type="title"/>
          </p:nvPr>
        </p:nvSpPr>
        <p:spPr/>
        <p:txBody>
          <a:bodyPr/>
          <a:lstStyle/>
          <a:p>
            <a:r>
              <a:rPr lang="el"/>
              <a:t>Πάμε ΕΚΜΕΤΑΛΛΕΥΟΜΕΝΟΙ!</a:t>
            </a:r>
            <a:endParaRPr lang="en-GB"/>
          </a:p>
        </p:txBody>
      </p:sp>
      <p:sp>
        <p:nvSpPr>
          <p:cNvPr id="5" name="Text Placeholder 4">
            <a:extLst>
              <a:ext uri="{FF2B5EF4-FFF2-40B4-BE49-F238E27FC236}">
                <a16:creationId xmlns:a16="http://schemas.microsoft.com/office/drawing/2014/main" id="{C9AE7AD0-CD37-0867-EE2E-E7AB8B92D1E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719385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970326" y="1679216"/>
            <a:ext cx="4786877" cy="1518315"/>
          </a:xfrm>
        </p:spPr>
        <p:txBody>
          <a:bodyPr anchor="b">
            <a:normAutofit fontScale="90000"/>
          </a:bodyPr>
          <a:lstStyle/>
          <a:p>
            <a:r>
              <a:rPr lang="el" sz="4700" err="1"/>
              <a:t>Φορείς επίθεσης – Κοινωνική προσέγγιση</a:t>
            </a:r>
            <a:endParaRPr lang="nb-NO" sz="4700"/>
          </a:p>
        </p:txBody>
      </p:sp>
      <p:sp>
        <p:nvSpPr>
          <p:cNvPr id="3" name="Plassholder for innhold 2"/>
          <p:cNvSpPr>
            <a:spLocks noGrp="1"/>
          </p:cNvSpPr>
          <p:nvPr>
            <p:ph type="body" sz="quarter" idx="12"/>
          </p:nvPr>
        </p:nvSpPr>
        <p:spPr>
          <a:xfrm>
            <a:off x="6970326" y="3748958"/>
            <a:ext cx="4786878" cy="2258013"/>
          </a:xfrm>
        </p:spPr>
        <p:txBody>
          <a:bodyPr>
            <a:normAutofit/>
          </a:bodyPr>
          <a:lstStyle/>
          <a:p>
            <a:pPr>
              <a:spcAft>
                <a:spcPts val="600"/>
              </a:spcAft>
            </a:pPr>
            <a:r>
              <a:rPr lang="el" err="1"/>
              <a:t>Πίσω πόρτα</a:t>
            </a:r>
            <a:endParaRPr lang="de-DE"/>
          </a:p>
          <a:p>
            <a:pPr>
              <a:spcAft>
                <a:spcPts val="600"/>
              </a:spcAft>
            </a:pPr>
            <a:r>
              <a:rPr lang="el" err="1"/>
              <a:t>Πλαστοπροσωπία</a:t>
            </a:r>
            <a:endParaRPr lang="de-DE"/>
          </a:p>
          <a:p>
            <a:pPr>
              <a:spcAft>
                <a:spcPts val="600"/>
              </a:spcAft>
            </a:pPr>
            <a:r>
              <a:rPr lang="el" err="1"/>
              <a:t>Υποκλοπή</a:t>
            </a:r>
            <a:endParaRPr lang="de-DE"/>
          </a:p>
          <a:p>
            <a:pPr>
              <a:spcAft>
                <a:spcPts val="600"/>
              </a:spcAft>
            </a:pPr>
            <a:r>
              <a:rPr lang="el" err="1"/>
              <a:t>Σέρφινγκ ώμου</a:t>
            </a:r>
            <a:endParaRPr lang="de-DE"/>
          </a:p>
          <a:p>
            <a:pPr>
              <a:spcAft>
                <a:spcPts val="600"/>
              </a:spcAft>
            </a:pPr>
            <a:r>
              <a:rPr lang="el" err="1"/>
              <a:t>Καταδύσεις σε κάδους απορριμμάτων</a:t>
            </a:r>
            <a:endParaRPr lang="de-DE"/>
          </a:p>
          <a:p>
            <a:pPr>
              <a:spcAft>
                <a:spcPts val="600"/>
              </a:spcAft>
            </a:pPr>
            <a:r>
              <a:rPr lang="el"/>
              <a:t>Αντίστροφη κοινωνική μηχανική</a:t>
            </a:r>
            <a:endParaRPr lang="de-DE"/>
          </a:p>
        </p:txBody>
      </p:sp>
      <p:grpSp>
        <p:nvGrpSpPr>
          <p:cNvPr id="14" name="Gruppe 13"/>
          <p:cNvGrpSpPr/>
          <p:nvPr/>
        </p:nvGrpSpPr>
        <p:grpSpPr>
          <a:xfrm>
            <a:off x="-29498" y="1093020"/>
            <a:ext cx="6814125" cy="4680582"/>
            <a:chOff x="4835692" y="794084"/>
            <a:chExt cx="6758779" cy="4642567"/>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9357" y="794084"/>
              <a:ext cx="2755161" cy="1552074"/>
            </a:xfrm>
            <a:prstGeom prst="rect">
              <a:avLst/>
            </a:prstGeom>
          </p:spPr>
        </p:pic>
        <p:pic>
          <p:nvPicPr>
            <p:cNvPr id="10" name="Bild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8768" y="1920422"/>
              <a:ext cx="2261357" cy="1876926"/>
            </a:xfrm>
            <a:prstGeom prst="rect">
              <a:avLst/>
            </a:prstGeom>
          </p:spPr>
        </p:pic>
        <p:pic>
          <p:nvPicPr>
            <p:cNvPr id="11" name="Bild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9403" y="3709117"/>
              <a:ext cx="3455068" cy="1727534"/>
            </a:xfrm>
            <a:prstGeom prst="rect">
              <a:avLst/>
            </a:prstGeom>
          </p:spPr>
        </p:pic>
        <p:pic>
          <p:nvPicPr>
            <p:cNvPr id="12" name="Bild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51651" y="3143227"/>
              <a:ext cx="2587752" cy="1947672"/>
            </a:xfrm>
            <a:prstGeom prst="rect">
              <a:avLst/>
            </a:prstGeom>
          </p:spPr>
        </p:pic>
        <p:pic>
          <p:nvPicPr>
            <p:cNvPr id="13" name="Bild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35692" y="1140387"/>
              <a:ext cx="2857500" cy="1905000"/>
            </a:xfrm>
            <a:prstGeom prst="rect">
              <a:avLst/>
            </a:prstGeom>
          </p:spPr>
        </p:pic>
      </p:grpSp>
      <p:sp>
        <p:nvSpPr>
          <p:cNvPr id="5" name="Foliennummernplatzhalter 4" hidden="1">
            <a:extLst>
              <a:ext uri="{FF2B5EF4-FFF2-40B4-BE49-F238E27FC236}">
                <a16:creationId xmlns:a16="http://schemas.microsoft.com/office/drawing/2014/main" id="{70274B0C-ACC1-430A-2B10-D8D9ABE41B91}"/>
              </a:ext>
            </a:extLst>
          </p:cNvPr>
          <p:cNvSpPr>
            <a:spLocks noGrp="1"/>
          </p:cNvSpPr>
          <p:nvPr>
            <p:ph type="sldNum" sz="quarter" idx="4294967295"/>
          </p:nvPr>
        </p:nvSpPr>
        <p:spPr>
          <a:xfrm>
            <a:off x="10930596" y="6221324"/>
            <a:ext cx="617912" cy="365125"/>
          </a:xfrm>
        </p:spPr>
        <p:txBody>
          <a:bodyPr/>
          <a:lstStyle/>
          <a:p>
            <a:pPr>
              <a:spcAft>
                <a:spcPts val="600"/>
              </a:spcAft>
            </a:pPr>
            <a:fld id="{79D199B6-069C-4494-B074-391AD1ED88E0}" type="slidenum">
              <a:rPr lang="de-DE" smtClean="0"/>
              <a:pPr>
                <a:spcAft>
                  <a:spcPts val="600"/>
                </a:spcAft>
              </a:pPr>
              <a:t>41</a:t>
            </a:fld>
            <a:endParaRPr lang="de-DE"/>
          </a:p>
        </p:txBody>
      </p:sp>
    </p:spTree>
    <p:extLst>
      <p:ext uri="{BB962C8B-B14F-4D97-AF65-F5344CB8AC3E}">
        <p14:creationId xmlns:p14="http://schemas.microsoft.com/office/powerpoint/2010/main" val="1029777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09593" y="274642"/>
            <a:ext cx="10242021" cy="701731"/>
          </a:xfrm>
        </p:spPr>
        <p:txBody>
          <a:bodyPr wrap="square" anchor="t">
            <a:normAutofit fontScale="90000"/>
          </a:bodyPr>
          <a:lstStyle/>
          <a:p>
            <a:r>
              <a:rPr lang="el" sz="4200"/>
              <a:t>Κοινωνική μηχανική και κυβερνοασφάλεια</a:t>
            </a:r>
            <a:endParaRPr lang="nb-NO" sz="4200"/>
          </a:p>
        </p:txBody>
      </p:sp>
      <p:sp>
        <p:nvSpPr>
          <p:cNvPr id="4" name="Foliennummernplatzhalter 3" hidden="1">
            <a:extLst>
              <a:ext uri="{FF2B5EF4-FFF2-40B4-BE49-F238E27FC236}">
                <a16:creationId xmlns:a16="http://schemas.microsoft.com/office/drawing/2014/main" id="{00B0520D-1296-31F4-4C9A-CD4A67F224C2}"/>
              </a:ext>
            </a:extLst>
          </p:cNvPr>
          <p:cNvSpPr>
            <a:spLocks noGrp="1"/>
          </p:cNvSpPr>
          <p:nvPr>
            <p:ph type="sldNum" sz="quarter" idx="4294967295"/>
          </p:nvPr>
        </p:nvSpPr>
        <p:spPr>
          <a:xfrm>
            <a:off x="10768546" y="629077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42</a:t>
            </a:fld>
            <a:endParaRPr kumimoji="0" lang="de-DE" b="0" i="0" u="none" strike="noStrike" kern="1200" cap="none" spc="0" normalizeH="0" baseline="0" noProof="0">
              <a:ln>
                <a:noFill/>
              </a:ln>
              <a:effectLst/>
              <a:uLnTx/>
              <a:uFillTx/>
            </a:endParaRPr>
          </a:p>
        </p:txBody>
      </p:sp>
      <p:graphicFrame>
        <p:nvGraphicFramePr>
          <p:cNvPr id="6" name="Plassholder for innhold 2">
            <a:extLst>
              <a:ext uri="{FF2B5EF4-FFF2-40B4-BE49-F238E27FC236}">
                <a16:creationId xmlns:a16="http://schemas.microsoft.com/office/drawing/2014/main" id="{B96EDEBA-D82D-C3C2-0F1C-EA7FB7E93052}"/>
              </a:ext>
            </a:extLst>
          </p:cNvPr>
          <p:cNvGraphicFramePr>
            <a:graphicFrameLocks noGrp="1"/>
          </p:cNvGraphicFramePr>
          <p:nvPr>
            <p:ph idx="1"/>
            <p:extLst>
              <p:ext uri="{D42A27DB-BD31-4B8C-83A1-F6EECF244321}">
                <p14:modId xmlns:p14="http://schemas.microsoft.com/office/powerpoint/2010/main" val="3250921380"/>
              </p:ext>
            </p:extLst>
          </p:nvPr>
        </p:nvGraphicFramePr>
        <p:xfrm>
          <a:off x="1309593" y="1258531"/>
          <a:ext cx="10242021" cy="5162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934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E2B27C3-98E5-4BB2-AB23-B3E1506052B4}"/>
              </a:ext>
            </a:extLst>
          </p:cNvPr>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 sz="4700" spc="-50">
                <a:latin typeface="+mj-lt"/>
                <a:ea typeface="+mj-ea"/>
                <a:cs typeface="+mj-cs"/>
              </a:rPr>
              <a:t>Κύριες Κατηγορίες Κοινωνικής Μηχανικής</a:t>
            </a:r>
          </a:p>
        </p:txBody>
      </p:sp>
      <p:sp>
        <p:nvSpPr>
          <p:cNvPr id="10" name="Footer Placeholder 3">
            <a:extLst>
              <a:ext uri="{FF2B5EF4-FFF2-40B4-BE49-F238E27FC236}">
                <a16:creationId xmlns:a16="http://schemas.microsoft.com/office/drawing/2014/main" id="{B7A92D72-0664-0EA8-8CE3-300F0BB4D8A7}"/>
              </a:ext>
            </a:extLst>
          </p:cNvPr>
          <p:cNvSpPr>
            <a:spLocks noGrp="1"/>
          </p:cNvSpPr>
          <p:nvPr>
            <p:ph type="ftr" sz="quarter" idx="11"/>
          </p:nvPr>
        </p:nvSpPr>
        <p:spPr>
          <a:xfrm>
            <a:off x="643051" y="6221324"/>
            <a:ext cx="6818262" cy="365125"/>
          </a:xfrm>
        </p:spPr>
        <p:txBody>
          <a:bodyPr/>
          <a:lstStyle/>
          <a:p>
            <a:endParaRPr lang="en-GB"/>
          </a:p>
        </p:txBody>
      </p:sp>
      <p:sp>
        <p:nvSpPr>
          <p:cNvPr id="4" name="Foliennummernplatzhalter 3">
            <a:extLst>
              <a:ext uri="{FF2B5EF4-FFF2-40B4-BE49-F238E27FC236}">
                <a16:creationId xmlns:a16="http://schemas.microsoft.com/office/drawing/2014/main" id="{4F2E903D-2916-AB01-5530-D64A54252C43}"/>
              </a:ext>
            </a:extLst>
          </p:cNvPr>
          <p:cNvSpPr>
            <a:spLocks noGrp="1"/>
          </p:cNvSpPr>
          <p:nvPr>
            <p:ph type="sldNum" sz="quarter" idx="12"/>
          </p:nvPr>
        </p:nvSpPr>
        <p:spPr>
          <a:xfrm>
            <a:off x="10930596" y="6221324"/>
            <a:ext cx="617912" cy="365125"/>
          </a:xfrm>
        </p:spPr>
        <p:txBody>
          <a:bodyPr>
            <a:normAutofit/>
          </a:bodyPr>
          <a:lstStyle/>
          <a:p>
            <a:pPr>
              <a:spcAft>
                <a:spcPts val="600"/>
              </a:spcAft>
            </a:pPr>
            <a:fld id="{79D199B6-069C-4494-B074-391AD1ED88E0}" type="slidenum">
              <a:rPr lang="en-GB" smtClean="0"/>
              <a:pPr>
                <a:spcAft>
                  <a:spcPts val="600"/>
                </a:spcAft>
              </a:pPr>
              <a:t>43</a:t>
            </a:fld>
            <a:endParaRPr lang="en-GB"/>
          </a:p>
        </p:txBody>
      </p:sp>
      <p:graphicFrame>
        <p:nvGraphicFramePr>
          <p:cNvPr id="6" name="Plassholder for innhold 2">
            <a:extLst>
              <a:ext uri="{FF2B5EF4-FFF2-40B4-BE49-F238E27FC236}">
                <a16:creationId xmlns:a16="http://schemas.microsoft.com/office/drawing/2014/main" id="{2E5A9026-7C7F-31D8-EDB7-3A9759E34395}"/>
              </a:ext>
            </a:extLst>
          </p:cNvPr>
          <p:cNvGraphicFramePr>
            <a:graphicFrameLocks noGrp="1"/>
          </p:cNvGraphicFramePr>
          <p:nvPr>
            <p:ph idx="1"/>
            <p:extLst>
              <p:ext uri="{D42A27DB-BD31-4B8C-83A1-F6EECF244321}">
                <p14:modId xmlns:p14="http://schemas.microsoft.com/office/powerpoint/2010/main" val="245731182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3605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C1A54E-F9A0-1A78-3238-54D3869B1CE9}"/>
              </a:ext>
            </a:extLst>
          </p:cNvPr>
          <p:cNvSpPr>
            <a:spLocks noGrp="1"/>
          </p:cNvSpPr>
          <p:nvPr>
            <p:ph type="title"/>
          </p:nvPr>
        </p:nvSpPr>
        <p:spPr/>
        <p:txBody>
          <a:bodyPr>
            <a:noAutofit/>
          </a:bodyPr>
          <a:lstStyle/>
          <a:p>
            <a:r>
              <a:rPr lang="el" sz="4400" b="1"/>
              <a:t>Σύνδεση της προσωπικότητας με την κοινωνική μηχανική</a:t>
            </a:r>
            <a:br>
              <a:rPr lang="de-DE" sz="4400"/>
            </a:br>
            <a:endParaRPr lang="en-GB" sz="4400"/>
          </a:p>
        </p:txBody>
      </p:sp>
      <p:sp>
        <p:nvSpPr>
          <p:cNvPr id="3" name="Inhaltsplatzhalter 2">
            <a:extLst>
              <a:ext uri="{FF2B5EF4-FFF2-40B4-BE49-F238E27FC236}">
                <a16:creationId xmlns:a16="http://schemas.microsoft.com/office/drawing/2014/main" id="{2542BCEF-1B3B-4AFA-BBF9-793F57EB5718}"/>
              </a:ext>
            </a:extLst>
          </p:cNvPr>
          <p:cNvSpPr>
            <a:spLocks noGrp="1"/>
          </p:cNvSpPr>
          <p:nvPr>
            <p:ph type="body" idx="1"/>
          </p:nvPr>
        </p:nvSpPr>
        <p:spPr>
          <a:xfrm>
            <a:off x="415600" y="2070889"/>
            <a:ext cx="5309791" cy="4555200"/>
          </a:xfrm>
        </p:spPr>
        <p:txBody>
          <a:bodyPr>
            <a:normAutofit/>
          </a:bodyPr>
          <a:lstStyle/>
          <a:p>
            <a:pPr marL="0" indent="0">
              <a:buNone/>
            </a:pPr>
            <a:r>
              <a:rPr lang="el" i="1" dirty="0"/>
              <a:t>Ποια διάσταση ή προφίλ προσωπικότητας θα μπορούσε να κάνει ένα άτομο </a:t>
            </a:r>
          </a:p>
          <a:p>
            <a:pPr marL="0" indent="0">
              <a:buNone/>
            </a:pPr>
            <a:r>
              <a:rPr lang="el" i="1" dirty="0"/>
              <a:t>ιδιαίτερα ευάλωτος;</a:t>
            </a:r>
          </a:p>
        </p:txBody>
      </p:sp>
      <p:sp>
        <p:nvSpPr>
          <p:cNvPr id="2" name="Foliennummernplatzhalter 1">
            <a:extLst>
              <a:ext uri="{FF2B5EF4-FFF2-40B4-BE49-F238E27FC236}">
                <a16:creationId xmlns:a16="http://schemas.microsoft.com/office/drawing/2014/main" id="{3731045B-C8F2-D4A9-11E8-A38E601A20D3}"/>
              </a:ext>
            </a:extLst>
          </p:cNvPr>
          <p:cNvSpPr>
            <a:spLocks noGrp="1"/>
          </p:cNvSpPr>
          <p:nvPr>
            <p:ph type="sldNum" idx="12"/>
          </p:nvPr>
        </p:nvSpPr>
        <p:spPr/>
        <p:txBody>
          <a:bodyPr/>
          <a:lstStyle/>
          <a:p>
            <a:fld id="{79D199B6-069C-4494-B074-391AD1ED88E0}" type="slidenum">
              <a:rPr lang="de-DE" smtClean="0"/>
              <a:t>44</a:t>
            </a:fld>
            <a:endParaRPr lang="de-DE"/>
          </a:p>
        </p:txBody>
      </p:sp>
      <p:pic>
        <p:nvPicPr>
          <p:cNvPr id="5" name="Google Shape;132;p25">
            <a:extLst>
              <a:ext uri="{FF2B5EF4-FFF2-40B4-BE49-F238E27FC236}">
                <a16:creationId xmlns:a16="http://schemas.microsoft.com/office/drawing/2014/main" id="{3A0ACB75-22FC-561F-AC11-01A450EA05F7}"/>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6629400" y="1282954"/>
            <a:ext cx="5147000" cy="5575045"/>
          </a:xfrm>
          <a:prstGeom prst="rect">
            <a:avLst/>
          </a:prstGeom>
          <a:noFill/>
          <a:ln>
            <a:noFill/>
          </a:ln>
        </p:spPr>
      </p:pic>
    </p:spTree>
    <p:extLst>
      <p:ext uri="{BB962C8B-B14F-4D97-AF65-F5344CB8AC3E}">
        <p14:creationId xmlns:p14="http://schemas.microsoft.com/office/powerpoint/2010/main" val="173433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00D60-A601-887E-2472-7493A23C5E65}"/>
              </a:ext>
            </a:extLst>
          </p:cNvPr>
          <p:cNvSpPr>
            <a:spLocks noGrp="1"/>
          </p:cNvSpPr>
          <p:nvPr>
            <p:ph type="title"/>
          </p:nvPr>
        </p:nvSpPr>
        <p:spPr>
          <a:xfrm>
            <a:off x="753924" y="1264462"/>
            <a:ext cx="10684151" cy="1991979"/>
          </a:xfrm>
        </p:spPr>
        <p:txBody>
          <a:bodyPr vert="horz" lIns="91440" tIns="45720" rIns="91440" bIns="45720" rtlCol="0" anchor="b">
            <a:normAutofit/>
          </a:bodyPr>
          <a:lstStyle/>
          <a:p>
            <a:pPr algn="ctr"/>
            <a:r>
              <a:rPr lang="el" sz="5200" i="1" kern="1200">
                <a:solidFill>
                  <a:schemeClr val="tx2"/>
                </a:solidFill>
                <a:latin typeface="+mj-lt"/>
                <a:ea typeface="+mj-ea"/>
                <a:cs typeface="+mj-cs"/>
              </a:rPr>
              <a:t>Αλλά πρώτα χρειαζόμαστε πλαίσια</a:t>
            </a:r>
          </a:p>
        </p:txBody>
      </p:sp>
      <p:sp>
        <p:nvSpPr>
          <p:cNvPr id="5" name="Text Placeholder 4">
            <a:extLst>
              <a:ext uri="{FF2B5EF4-FFF2-40B4-BE49-F238E27FC236}">
                <a16:creationId xmlns:a16="http://schemas.microsoft.com/office/drawing/2014/main" id="{C8C77F53-B05A-950A-D523-1DC4B89B5C9E}"/>
              </a:ext>
            </a:extLst>
          </p:cNvPr>
          <p:cNvSpPr>
            <a:spLocks noGrp="1"/>
          </p:cNvSpPr>
          <p:nvPr>
            <p:ph type="body" idx="1"/>
          </p:nvPr>
        </p:nvSpPr>
        <p:spPr>
          <a:xfrm>
            <a:off x="1361395" y="3525490"/>
            <a:ext cx="9469211" cy="865639"/>
          </a:xfrm>
        </p:spPr>
        <p:txBody>
          <a:bodyPr vert="horz" lIns="91440" tIns="45720" rIns="91440" bIns="45720" rtlCol="0" anchor="t">
            <a:normAutofit/>
          </a:bodyPr>
          <a:lstStyle/>
          <a:p>
            <a:pPr algn="ctr"/>
            <a:endParaRPr lang="en-US" sz="2400" kern="1200">
              <a:solidFill>
                <a:schemeClr val="tx2"/>
              </a:solidFill>
              <a:latin typeface="+mn-lt"/>
              <a:ea typeface="+mn-ea"/>
              <a:cs typeface="+mn-cs"/>
            </a:endParaRPr>
          </a:p>
        </p:txBody>
      </p:sp>
      <p:sp>
        <p:nvSpPr>
          <p:cNvPr id="4" name="Slide Number Placeholder 3">
            <a:extLst>
              <a:ext uri="{FF2B5EF4-FFF2-40B4-BE49-F238E27FC236}">
                <a16:creationId xmlns:a16="http://schemas.microsoft.com/office/drawing/2014/main" id="{D352A712-3014-3F05-0B6F-0DF9D99096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9D199B6-069C-4494-B074-391AD1ED88E0}" type="slidenum">
              <a:rPr lang="en-US" smtClean="0"/>
              <a:pPr>
                <a:spcAft>
                  <a:spcPts val="600"/>
                </a:spcAft>
              </a:pPr>
              <a:t>45</a:t>
            </a:fld>
            <a:endParaRPr lang="en-US"/>
          </a:p>
        </p:txBody>
      </p:sp>
    </p:spTree>
    <p:extLst>
      <p:ext uri="{BB962C8B-B14F-4D97-AF65-F5344CB8AC3E}">
        <p14:creationId xmlns:p14="http://schemas.microsoft.com/office/powerpoint/2010/main" val="3433704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CA43D-6098-174D-466E-EDC3780F83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4883024" y="339141"/>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2A98FAD7-1B6E-4B8D-8E38-1605D0C89C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5280858" y="3704124"/>
            <a:ext cx="6850416" cy="315387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D1A6EDB2-77F2-9367-5EA7-9968695C0D4A}"/>
              </a:ext>
            </a:extLst>
          </p:cNvPr>
          <p:cNvSpPr>
            <a:spLocks noGrp="1"/>
          </p:cNvSpPr>
          <p:nvPr>
            <p:ph type="title"/>
          </p:nvPr>
        </p:nvSpPr>
        <p:spPr>
          <a:xfrm>
            <a:off x="448056" y="859536"/>
            <a:ext cx="4832802" cy="1243584"/>
          </a:xfrm>
        </p:spPr>
        <p:txBody>
          <a:bodyPr vert="horz" lIns="91440" tIns="45720" rIns="91440" bIns="45720" rtlCol="0" anchor="ctr">
            <a:normAutofit/>
          </a:bodyPr>
          <a:lstStyle/>
          <a:p>
            <a:pPr>
              <a:spcBef>
                <a:spcPct val="0"/>
              </a:spcBef>
            </a:pPr>
            <a:endParaRPr lang="en-US" sz="34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EE5A51B4-8955-5FC3-43F9-92E40CFFFD19}"/>
              </a:ext>
            </a:extLst>
          </p:cNvPr>
          <p:cNvSpPr>
            <a:spLocks noGrp="1"/>
          </p:cNvSpPr>
          <p:nvPr>
            <p:ph type="body" idx="1"/>
          </p:nvPr>
        </p:nvSpPr>
        <p:spPr>
          <a:xfrm>
            <a:off x="448056" y="2512611"/>
            <a:ext cx="4832803" cy="3664351"/>
          </a:xfrm>
        </p:spPr>
        <p:txBody>
          <a:bodyPr vert="horz" lIns="91440" tIns="45720" rIns="91440" bIns="45720" rtlCol="0">
            <a:normAutofit/>
          </a:bodyPr>
          <a:lstStyle/>
          <a:p>
            <a:pPr indent="-228600">
              <a:buFont typeface="Arial" panose="020B0604020202020204" pitchFamily="34" charset="0"/>
              <a:buChar char="•"/>
            </a:pPr>
            <a:r>
              <a:rPr lang="el" sz="2000"/>
              <a:t>  https://haveibeenpwned.com/</a:t>
            </a:r>
          </a:p>
        </p:txBody>
      </p:sp>
    </p:spTree>
    <p:extLst>
      <p:ext uri="{BB962C8B-B14F-4D97-AF65-F5344CB8AC3E}">
        <p14:creationId xmlns:p14="http://schemas.microsoft.com/office/powerpoint/2010/main" val="2554375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841249" y="548640"/>
            <a:ext cx="3600860" cy="5431536"/>
          </a:xfrm>
          <a:prstGeom prst="rect">
            <a:avLst/>
          </a:prstGeom>
        </p:spPr>
        <p:txBody>
          <a:bodyPr spcFirstLastPara="1" vert="horz" wrap="square" lIns="121920" tIns="60960" rIns="121920" bIns="60960" rtlCol="0" anchor="ctr" anchorCtr="0">
            <a:normAutofit/>
          </a:bodyPr>
          <a:lstStyle/>
          <a:p>
            <a:pPr defTabSz="1219170">
              <a:spcBef>
                <a:spcPct val="0"/>
              </a:spcBef>
            </a:pPr>
            <a:r>
              <a:rPr lang="el" sz="5467"/>
              <a:t>Τι είναι το SE;</a:t>
            </a:r>
          </a:p>
        </p:txBody>
      </p:sp>
      <p:sp>
        <p:nvSpPr>
          <p:cNvPr id="97" name="Google Shape;97;p20"/>
          <p:cNvSpPr txBox="1">
            <a:spLocks noGrp="1"/>
          </p:cNvSpPr>
          <p:nvPr>
            <p:ph type="body" idx="1"/>
          </p:nvPr>
        </p:nvSpPr>
        <p:spPr>
          <a:xfrm>
            <a:off x="4884855" y="119530"/>
            <a:ext cx="7285808" cy="6466540"/>
          </a:xfrm>
          <a:prstGeom prst="rect">
            <a:avLst/>
          </a:prstGeom>
        </p:spPr>
        <p:txBody>
          <a:bodyPr spcFirstLastPara="1" vert="horz" wrap="square" lIns="121920" tIns="60960" rIns="121920" bIns="60960" rtlCol="0" anchor="ctr" anchorCtr="0">
            <a:normAutofit fontScale="85000" lnSpcReduction="10000"/>
          </a:bodyPr>
          <a:lstStyle/>
          <a:p>
            <a:pPr marL="0" indent="-304792" defTabSz="1219170">
              <a:buFont typeface="Arial" panose="020B0604020202020204" pitchFamily="34" charset="0"/>
              <a:buChar char="•"/>
            </a:pPr>
            <a:r>
              <a:rPr lang="el" sz="2133"/>
              <a:t>Ο όρος «Κοινωνική Μηχανική» δεν αναπτύχθηκε ως αποτέλεσμα συστηματικής έρευνας, αλλά ως μια χαλαρή περιγραφή που χρησιμοποιείται στην κοινότητα της πληροφορικής για να περιγράψει ψυχολογικές επιπτώσεις που σχετίζονται με την ασφάλεια στον κυβερνοχώρο. Οι προσπάθειες ορισμού του όρου έγιναν χρόνια μετά την εξάπλωσή τους. </a:t>
            </a:r>
            <a:r>
              <a:rPr lang="el" sz="2133" b="1"/>
              <a:t>Αντί για SE, θα μπορούσε κανείς να πει «εξαπάτηση ενός ατόμου για να αποκτήσει πλεονέκτημα».</a:t>
            </a:r>
          </a:p>
          <a:p>
            <a:pPr marL="0" indent="-304792" defTabSz="1219170">
              <a:spcBef>
                <a:spcPts val="2133"/>
              </a:spcBef>
              <a:buFont typeface="Arial" panose="020B0604020202020204" pitchFamily="34" charset="0"/>
              <a:buChar char="•"/>
            </a:pPr>
            <a:r>
              <a:rPr lang="el" sz="2133"/>
              <a:t>Άλλα παραδείγματα για απόπειρες ορισμών:</a:t>
            </a:r>
          </a:p>
          <a:p>
            <a:pPr marL="0" indent="-304792" defTabSz="1219170">
              <a:spcBef>
                <a:spcPts val="2133"/>
              </a:spcBef>
              <a:buFont typeface="Arial" panose="020B0604020202020204" pitchFamily="34" charset="0"/>
              <a:buChar char="•"/>
            </a:pPr>
            <a:r>
              <a:rPr lang="el" sz="2133" i="1"/>
              <a:t>«Οποιαδήποτε πράξη που επηρεάζει ένα άτομο να προβεί σε μια ενέργεια που μπορεί να είναι ή να μην είναι προς το συμφέρον του». (social-engineer.org, 2017)</a:t>
            </a:r>
          </a:p>
          <a:p>
            <a:pPr marL="0" indent="-304792" defTabSz="1219170">
              <a:spcBef>
                <a:spcPts val="2133"/>
              </a:spcBef>
              <a:buFont typeface="Arial" panose="020B0604020202020204" pitchFamily="34" charset="0"/>
              <a:buChar char="•"/>
            </a:pPr>
            <a:r>
              <a:rPr lang="el" sz="2133" i="1"/>
              <a:t>«Η κοινωνική μηχανική, στο πλαίσιο της ασφάλειας των πληροφοριών, αναφέρεται στην ψυχολογική χειραγώγηση των ανθρώπων ώστε να εκτελούν ενέργειες ή να αποκαλύπτουν εμπιστευτικές πληροφορίες» (wikipedia.org, 2017)</a:t>
            </a:r>
          </a:p>
          <a:p>
            <a:pPr marL="0" indent="-304792" defTabSz="1219170">
              <a:spcBef>
                <a:spcPts val="2133"/>
              </a:spcBef>
              <a:spcAft>
                <a:spcPts val="2133"/>
              </a:spcAft>
              <a:buFont typeface="Arial" panose="020B0604020202020204" pitchFamily="34" charset="0"/>
              <a:buChar char="•"/>
            </a:pPr>
            <a:r>
              <a:rPr lang="el" sz="2133"/>
              <a:t>Στόχος: αποκτήστε μη εξουσιοδοτημένη πρόσβαση σε συστήματα ή πληροφορίες για να διαπράξετε πράξεις όπως απάτη, εισβολή στο δίκτυο, βιομηχανική κατασκοπεία ή κλοπή ταυτότητας.</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Effect transition="in" filter="fade">
                                      <p:cBhvr>
                                        <p:cTn id="12" dur="500"/>
                                        <p:tgtEl>
                                          <p:spTgt spid="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Effect transition="in" filter="fade">
                                      <p:cBhvr>
                                        <p:cTn id="17" dur="500"/>
                                        <p:tgtEl>
                                          <p:spTgt spid="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Effect transition="in" filter="fade">
                                      <p:cBhvr>
                                        <p:cTn id="22" dur="500"/>
                                        <p:tgtEl>
                                          <p:spTgt spid="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
                                            <p:txEl>
                                              <p:pRg st="4" end="4"/>
                                            </p:txEl>
                                          </p:spTgt>
                                        </p:tgtEl>
                                        <p:attrNameLst>
                                          <p:attrName>style.visibility</p:attrName>
                                        </p:attrNameLst>
                                      </p:cBhvr>
                                      <p:to>
                                        <p:strVal val="visible"/>
                                      </p:to>
                                    </p:set>
                                    <p:animEffect transition="in" filter="fade">
                                      <p:cBhvr>
                                        <p:cTn id="27" dur="500"/>
                                        <p:tgtEl>
                                          <p:spTgt spid="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p65"/>
          <p:cNvSpPr txBox="1">
            <a:spLocks noGrp="1"/>
          </p:cNvSpPr>
          <p:nvPr>
            <p:ph type="title"/>
          </p:nvPr>
        </p:nvSpPr>
        <p:spPr>
          <a:xfrm>
            <a:off x="1309593" y="274642"/>
            <a:ext cx="10242021" cy="701731"/>
          </a:xfrm>
        </p:spPr>
        <p:txBody>
          <a:bodyPr spcFirstLastPara="1" vert="horz" wrap="square" lIns="91433" tIns="45700" rIns="91433" bIns="45700" rtlCol="0" anchor="t" anchorCtr="0">
            <a:normAutofit/>
          </a:bodyPr>
          <a:lstStyle/>
          <a:p>
            <a:pPr>
              <a:buClr>
                <a:schemeClr val="dk1"/>
              </a:buClr>
              <a:buSzPts val="3300"/>
            </a:pPr>
            <a:r>
              <a:rPr lang="el" sz="4200"/>
              <a:t>Κοινωνική μηχανική</a:t>
            </a:r>
          </a:p>
        </p:txBody>
      </p:sp>
      <p:pic>
        <p:nvPicPr>
          <p:cNvPr id="403" name="Google Shape;403;p65" descr="image.tiff"/>
          <p:cNvPicPr preferRelativeResize="0"/>
          <p:nvPr/>
        </p:nvPicPr>
        <p:blipFill rotWithShape="1">
          <a:blip r:embed="rId3" cstate="email">
            <a:extLst>
              <a:ext uri="{28A0092B-C50C-407E-A947-70E740481C1C}">
                <a14:useLocalDpi xmlns:a14="http://schemas.microsoft.com/office/drawing/2010/main"/>
              </a:ext>
            </a:extLst>
          </a:blip>
          <a:stretch/>
        </p:blipFill>
        <p:spPr>
          <a:xfrm>
            <a:off x="2592151" y="1258531"/>
            <a:ext cx="7676904" cy="5162719"/>
          </a:xfrm>
          <a:prstGeom prst="rect">
            <a:avLst/>
          </a:prstGeom>
          <a:noFill/>
          <a:ln>
            <a:noFill/>
          </a:ln>
        </p:spPr>
      </p:pic>
      <p:sp>
        <p:nvSpPr>
          <p:cNvPr id="409" name="Footer Placeholder 3">
            <a:extLst>
              <a:ext uri="{FF2B5EF4-FFF2-40B4-BE49-F238E27FC236}">
                <a16:creationId xmlns:a16="http://schemas.microsoft.com/office/drawing/2014/main" id="{D5BA1FA9-4FB5-24E0-9245-9B5BB3F7681E}"/>
              </a:ext>
            </a:extLst>
          </p:cNvPr>
          <p:cNvSpPr>
            <a:spLocks noGrp="1"/>
          </p:cNvSpPr>
          <p:nvPr>
            <p:ph type="ftr" sz="quarter" idx="3"/>
          </p:nvPr>
        </p:nvSpPr>
        <p:spPr>
          <a:xfrm>
            <a:off x="485776" y="6352256"/>
            <a:ext cx="7827659" cy="377825"/>
          </a:xfrm>
        </p:spPr>
        <p:txBody>
          <a:bodyPr/>
          <a:lstStyle/>
          <a:p>
            <a:pPr>
              <a:spcAft>
                <a:spcPts val="600"/>
              </a:spcAft>
            </a:pPr>
            <a:r>
              <a:rPr lang="el"/>
              <a:t>CSP002: Ανθρώπινοι παράγοντες στην ασφάλεια στον κυβερνοχώρο</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8"/>
          <p:cNvSpPr txBox="1"/>
          <p:nvPr/>
        </p:nvSpPr>
        <p:spPr>
          <a:xfrm>
            <a:off x="1097280" y="286603"/>
            <a:ext cx="10058400" cy="1450757"/>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r>
              <a:rPr lang="el" sz="6000" spc="-50">
                <a:latin typeface="+mj-lt"/>
                <a:ea typeface="+mj-ea"/>
                <a:cs typeface="+mj-cs"/>
              </a:rPr>
              <a:t>Κάναμ (2019)</a:t>
            </a:r>
          </a:p>
        </p:txBody>
      </p:sp>
      <p:pic>
        <p:nvPicPr>
          <p:cNvPr id="84" name="Google Shape;84;p18"/>
          <p:cNvPicPr preferRelativeResize="0"/>
          <p:nvPr/>
        </p:nvPicPr>
        <p:blipFill>
          <a:blip r:embed="rId3" cstate="email">
            <a:extLst>
              <a:ext uri="{28A0092B-C50C-407E-A947-70E740481C1C}">
                <a14:useLocalDpi xmlns:a14="http://schemas.microsoft.com/office/drawing/2010/main"/>
              </a:ext>
            </a:extLst>
          </a:blip>
          <a:stretch>
            <a:fillRect/>
          </a:stretch>
        </p:blipFill>
        <p:spPr>
          <a:xfrm>
            <a:off x="2676121" y="2108201"/>
            <a:ext cx="6900717" cy="3760891"/>
          </a:xfrm>
          <a:prstGeom prst="rect">
            <a:avLst/>
          </a:prstGeom>
          <a:noFill/>
          <a:ln>
            <a:noFill/>
          </a:ln>
        </p:spPr>
      </p:pic>
      <p:sp>
        <p:nvSpPr>
          <p:cNvPr id="90" name="Footer Placeholder 3">
            <a:extLst>
              <a:ext uri="{FF2B5EF4-FFF2-40B4-BE49-F238E27FC236}">
                <a16:creationId xmlns:a16="http://schemas.microsoft.com/office/drawing/2014/main" id="{0C641AB3-B122-E0C1-AE6F-9E5B2C748CDA}"/>
              </a:ext>
            </a:extLst>
          </p:cNvPr>
          <p:cNvSpPr>
            <a:spLocks noGrp="1"/>
          </p:cNvSpPr>
          <p:nvPr>
            <p:ph type="ftr" sz="quarter" idx="11"/>
          </p:nvPr>
        </p:nvSpPr>
        <p:spPr>
          <a:xfrm>
            <a:off x="643051" y="6221324"/>
            <a:ext cx="6818262" cy="365125"/>
          </a:xfrm>
        </p:spPr>
        <p:txBody>
          <a:bodyPr/>
          <a:lstStyle/>
          <a:p>
            <a:endParaRPr lang="en-GB"/>
          </a:p>
        </p:txBody>
      </p:sp>
      <p:sp>
        <p:nvSpPr>
          <p:cNvPr id="92" name="Slide Number Placeholder 4">
            <a:extLst>
              <a:ext uri="{FF2B5EF4-FFF2-40B4-BE49-F238E27FC236}">
                <a16:creationId xmlns:a16="http://schemas.microsoft.com/office/drawing/2014/main" id="{0938EE78-0B24-A444-745A-402AE1060D45}"/>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pPr>
                <a:spcAft>
                  <a:spcPts val="600"/>
                </a:spcAft>
              </a:pPr>
              <a:t>49</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3E59-74DD-C1E3-1170-C684ABEA4D28}"/>
              </a:ext>
            </a:extLst>
          </p:cNvPr>
          <p:cNvSpPr>
            <a:spLocks noGrp="1"/>
          </p:cNvSpPr>
          <p:nvPr>
            <p:ph type="ctrTitle"/>
          </p:nvPr>
        </p:nvSpPr>
        <p:spPr>
          <a:xfrm>
            <a:off x="796322" y="408820"/>
            <a:ext cx="8935507" cy="949467"/>
          </a:xfrm>
        </p:spPr>
        <p:txBody>
          <a:bodyPr anchor="b">
            <a:normAutofit/>
          </a:bodyPr>
          <a:lstStyle/>
          <a:p>
            <a:r>
              <a:rPr lang="el"/>
              <a:t>Η ΣΥΜΠΕΡΙΦΟΡΑ</a:t>
            </a:r>
            <a:endParaRPr lang="en-GB"/>
          </a:p>
        </p:txBody>
      </p:sp>
      <p:sp>
        <p:nvSpPr>
          <p:cNvPr id="3" name="Content Placeholder 2">
            <a:extLst>
              <a:ext uri="{FF2B5EF4-FFF2-40B4-BE49-F238E27FC236}">
                <a16:creationId xmlns:a16="http://schemas.microsoft.com/office/drawing/2014/main" id="{4D426442-7FB7-A542-001D-1CEAA5036FDB}"/>
              </a:ext>
            </a:extLst>
          </p:cNvPr>
          <p:cNvSpPr>
            <a:spLocks noGrp="1"/>
          </p:cNvSpPr>
          <p:nvPr>
            <p:ph sz="quarter" idx="17"/>
          </p:nvPr>
        </p:nvSpPr>
        <p:spPr>
          <a:xfrm>
            <a:off x="796322" y="1986061"/>
            <a:ext cx="5797550" cy="4015244"/>
          </a:xfrm>
        </p:spPr>
        <p:txBody>
          <a:bodyPr>
            <a:normAutofit/>
          </a:bodyPr>
          <a:lstStyle/>
          <a:p>
            <a:r>
              <a:rPr lang="el"/>
              <a:t>Αμερικανική Ψυχολογική Εταιρεία (APA</a:t>
            </a:r>
          </a:p>
          <a:p>
            <a:pPr lvl="1"/>
            <a:r>
              <a:rPr lang="el" i="1"/>
              <a:t>τις δραστηριότητες ενός οργανισμού ως απόκριση σε εσωτερικά ή εξωτερικά ερεθίσματα, που περιλαμβάνουν αντικειμενικά παρατηρήσιμες ενέργειες, εσωτερικά αντιληπτές καταστάσεις και ασυνείδητες διαδικασίες. </a:t>
            </a:r>
          </a:p>
          <a:p>
            <a:pPr lvl="1"/>
            <a:endParaRPr lang="en-GB"/>
          </a:p>
          <a:p>
            <a:pPr lvl="1"/>
            <a:r>
              <a:rPr lang="el"/>
              <a:t>Εξωτερικός</a:t>
            </a:r>
          </a:p>
          <a:p>
            <a:pPr lvl="2"/>
            <a:r>
              <a:rPr lang="el"/>
              <a:t>σαν να κινείσαι και να μιλάς</a:t>
            </a:r>
          </a:p>
          <a:p>
            <a:pPr lvl="1"/>
            <a:r>
              <a:rPr lang="el"/>
              <a:t>εσωτερικός </a:t>
            </a:r>
          </a:p>
          <a:p>
            <a:pPr lvl="2"/>
            <a:r>
              <a:rPr lang="el" b="1"/>
              <a:t>νοητικές δραστηριότητες</a:t>
            </a:r>
            <a:r>
              <a:rPr lang="el"/>
              <a:t>, όπως σκέψεις και συναισθήματα, καθώς </a:t>
            </a:r>
            <a:r>
              <a:rPr lang="el" b="1"/>
              <a:t>επηρεάζονται από εσωτερικούς ή εξωτερικούς παράγοντες. </a:t>
            </a:r>
          </a:p>
          <a:p>
            <a:pPr lvl="2"/>
            <a:r>
              <a:rPr lang="el"/>
              <a:t>Και άλλα (δηλαδή φυσιολογικές αλλαγές)</a:t>
            </a:r>
          </a:p>
        </p:txBody>
      </p:sp>
      <p:pic>
        <p:nvPicPr>
          <p:cNvPr id="5" name="Picture 4" descr="Φώτα που δημιουργούνται από υπολογιστή">
            <a:extLst>
              <a:ext uri="{FF2B5EF4-FFF2-40B4-BE49-F238E27FC236}">
                <a16:creationId xmlns:a16="http://schemas.microsoft.com/office/drawing/2014/main" id="{72414CD6-2F1C-D66A-70B1-8344FFAD96FE}"/>
              </a:ext>
            </a:extLst>
          </p:cNvPr>
          <p:cNvPicPr>
            <a:picLocks noChangeAspect="1"/>
          </p:cNvPicPr>
          <p:nvPr/>
        </p:nvPicPr>
        <p:blipFill>
          <a:blip r:embed="rId2"/>
          <a:srcRect l="17615" r="28165"/>
          <a:stretch>
            <a:fillRect/>
          </a:stretch>
        </p:blipFill>
        <p:spPr>
          <a:xfrm>
            <a:off x="7163691" y="10"/>
            <a:ext cx="5024825" cy="685799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sp>
        <p:nvSpPr>
          <p:cNvPr id="9" name="Footer Placeholder 4">
            <a:extLst>
              <a:ext uri="{FF2B5EF4-FFF2-40B4-BE49-F238E27FC236}">
                <a16:creationId xmlns:a16="http://schemas.microsoft.com/office/drawing/2014/main" id="{055DD061-E6A4-B903-581C-968CDE517955}"/>
              </a:ext>
            </a:extLst>
          </p:cNvPr>
          <p:cNvSpPr>
            <a:spLocks noGrp="1"/>
          </p:cNvSpPr>
          <p:nvPr>
            <p:ph type="ftr" sz="quarter" idx="3"/>
          </p:nvPr>
        </p:nvSpPr>
        <p:spPr>
          <a:xfrm>
            <a:off x="824241" y="6290774"/>
            <a:ext cx="6637071" cy="365125"/>
          </a:xfrm>
        </p:spPr>
        <p:txBody>
          <a:bodyPr/>
          <a:lstStyle/>
          <a:p>
            <a:pPr>
              <a:spcAft>
                <a:spcPts val="600"/>
              </a:spcAft>
            </a:pPr>
            <a:r>
              <a:rPr lang="el"/>
              <a:t>Όνομα εκπαιδευτικής ενότητας CSP: Πρότυπο παρουσίασης που δημιουργήθηκε από την PR</a:t>
            </a:r>
          </a:p>
        </p:txBody>
      </p:sp>
      <p:sp>
        <p:nvSpPr>
          <p:cNvPr id="11" name="Slide Number Placeholder 5">
            <a:extLst>
              <a:ext uri="{FF2B5EF4-FFF2-40B4-BE49-F238E27FC236}">
                <a16:creationId xmlns:a16="http://schemas.microsoft.com/office/drawing/2014/main" id="{437F1C12-B35B-AE57-DE01-30C3B1ACD686}"/>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5</a:t>
            </a:fld>
            <a:endParaRPr lang="en-US"/>
          </a:p>
        </p:txBody>
      </p:sp>
    </p:spTree>
    <p:extLst>
      <p:ext uri="{BB962C8B-B14F-4D97-AF65-F5344CB8AC3E}">
        <p14:creationId xmlns:p14="http://schemas.microsoft.com/office/powerpoint/2010/main" val="3778491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623927" y="6459683"/>
            <a:ext cx="2483372" cy="300082"/>
          </a:xfrm>
          <a:prstGeom prst="rect">
            <a:avLst/>
          </a:prstGeom>
        </p:spPr>
        <p:txBody>
          <a:bodyPr wrap="none">
            <a:spAutoFit/>
          </a:bodyPr>
          <a:lstStyle/>
          <a:p>
            <a:r>
              <a:rPr lang="el" sz="1350"/>
              <a:t>https://apwg.org/trendsreports/</a:t>
            </a:r>
          </a:p>
        </p:txBody>
      </p:sp>
      <p:pic>
        <p:nvPicPr>
          <p:cNvPr id="5" name="Bilde 4"/>
          <p:cNvPicPr>
            <a:picLocks noChangeAspect="1"/>
          </p:cNvPicPr>
          <p:nvPr/>
        </p:nvPicPr>
        <p:blipFill>
          <a:blip r:embed="rId3"/>
          <a:stretch>
            <a:fillRect/>
          </a:stretch>
        </p:blipFill>
        <p:spPr>
          <a:xfrm>
            <a:off x="4782382" y="1328465"/>
            <a:ext cx="2873176" cy="2645548"/>
          </a:xfrm>
          <a:prstGeom prst="rect">
            <a:avLst/>
          </a:prstGeom>
        </p:spPr>
      </p:pic>
      <p:pic>
        <p:nvPicPr>
          <p:cNvPr id="6" name="Bilde 5"/>
          <p:cNvPicPr>
            <a:picLocks noChangeAspect="1"/>
          </p:cNvPicPr>
          <p:nvPr/>
        </p:nvPicPr>
        <p:blipFill>
          <a:blip r:embed="rId4"/>
          <a:stretch>
            <a:fillRect/>
          </a:stretch>
        </p:blipFill>
        <p:spPr>
          <a:xfrm>
            <a:off x="6516243" y="4109554"/>
            <a:ext cx="3156970" cy="2605753"/>
          </a:xfrm>
          <a:prstGeom prst="rect">
            <a:avLst/>
          </a:prstGeom>
        </p:spPr>
      </p:pic>
      <p:sp>
        <p:nvSpPr>
          <p:cNvPr id="2" name="Rektangel 1"/>
          <p:cNvSpPr/>
          <p:nvPr/>
        </p:nvSpPr>
        <p:spPr>
          <a:xfrm>
            <a:off x="1730201" y="5536353"/>
            <a:ext cx="4572000" cy="923330"/>
          </a:xfrm>
          <a:prstGeom prst="rect">
            <a:avLst/>
          </a:prstGeom>
        </p:spPr>
        <p:txBody>
          <a:bodyPr>
            <a:spAutoFit/>
          </a:bodyPr>
          <a:lstStyle/>
          <a:p>
            <a:r>
              <a:rPr lang="el" sz="900">
                <a:latin typeface="Arial" panose="020B0604020202020204" pitchFamily="34" charset="0"/>
              </a:rPr>
              <a:t>Η Ομάδα Εργασίας Anti-Phishing (APWG) ιδρύθηκε το 2003 και είναι μια μη κερδοσκοπική ένωση του κλάδου που επικεντρώνεται στην εξάλειψη της κλοπής ταυτότητας και των απατών που προκύπτουν από το αυξανόμενο πρόβλημα του phishing, του crimeware και της πλαστογράφησης e-mail. Η συμμετοχή είναι ανοιχτή σε ειδικευμένα χρηματοπιστωτικά ιδρύματα, διαδικτυακούς λιανοπωλητές, παρόχους υπηρεσιών διαδικτύου, παρόχους λύσεων, την κοινότητα επιβολής του νόμου, κυβερνητικές υπηρεσίες, πολυμερείς οργανισμούς συνθηκών και ΜΚΟ. Υπάρχουν περισσότερες από 2.000 επιχειρήσεις παγκοσμίως που συμμετέχουν στην APWG.</a:t>
            </a:r>
            <a:endParaRPr lang="nb-NO" sz="900"/>
          </a:p>
        </p:txBody>
      </p:sp>
      <p:sp>
        <p:nvSpPr>
          <p:cNvPr id="8" name="Tittel 1">
            <a:extLst>
              <a:ext uri="{FF2B5EF4-FFF2-40B4-BE49-F238E27FC236}">
                <a16:creationId xmlns:a16="http://schemas.microsoft.com/office/drawing/2014/main" id="{729752D5-D53D-4D54-AE55-63B10F550F97}"/>
              </a:ext>
            </a:extLst>
          </p:cNvPr>
          <p:cNvSpPr>
            <a:spLocks noGrp="1"/>
          </p:cNvSpPr>
          <p:nvPr>
            <p:ph type="title"/>
          </p:nvPr>
        </p:nvSpPr>
        <p:spPr>
          <a:xfrm>
            <a:off x="250371" y="483236"/>
            <a:ext cx="11745686" cy="430326"/>
          </a:xfrm>
        </p:spPr>
        <p:txBody>
          <a:bodyPr>
            <a:noAutofit/>
          </a:bodyPr>
          <a:lstStyle/>
          <a:p>
            <a:r>
              <a:rPr lang="el" sz="4800"/>
              <a:t>Το phishing ως ο πιο κοινός φορέας επίθεσης</a:t>
            </a:r>
            <a:endParaRPr lang="nb-NO" sz="4800"/>
          </a:p>
        </p:txBody>
      </p:sp>
      <p:pic>
        <p:nvPicPr>
          <p:cNvPr id="9" name="Grafik 8">
            <a:extLst>
              <a:ext uri="{FF2B5EF4-FFF2-40B4-BE49-F238E27FC236}">
                <a16:creationId xmlns:a16="http://schemas.microsoft.com/office/drawing/2014/main" id="{83A36956-FB7F-99A9-C25C-4E7EEDD3E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4109" y="1129457"/>
            <a:ext cx="2575734" cy="2764202"/>
          </a:xfrm>
          <a:prstGeom prst="rect">
            <a:avLst/>
          </a:prstGeom>
        </p:spPr>
      </p:pic>
      <p:pic>
        <p:nvPicPr>
          <p:cNvPr id="11" name="Grafik 10">
            <a:extLst>
              <a:ext uri="{FF2B5EF4-FFF2-40B4-BE49-F238E27FC236}">
                <a16:creationId xmlns:a16="http://schemas.microsoft.com/office/drawing/2014/main" id="{959E2E27-65D8-10F7-19C0-C791EDF54F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5468" y="1910267"/>
            <a:ext cx="2710976" cy="3326004"/>
          </a:xfrm>
          <a:prstGeom prst="rect">
            <a:avLst/>
          </a:prstGeom>
        </p:spPr>
      </p:pic>
      <p:sp>
        <p:nvSpPr>
          <p:cNvPr id="3" name="Foliennummernplatzhalter 2">
            <a:extLst>
              <a:ext uri="{FF2B5EF4-FFF2-40B4-BE49-F238E27FC236}">
                <a16:creationId xmlns:a16="http://schemas.microsoft.com/office/drawing/2014/main" id="{9E0B5B38-91FF-9D0F-A2E1-3074D23702C4}"/>
              </a:ext>
            </a:extLst>
          </p:cNvPr>
          <p:cNvSpPr>
            <a:spLocks noGrp="1"/>
          </p:cNvSpPr>
          <p:nvPr>
            <p:ph type="sldNum" sz="quarter" idx="12"/>
          </p:nvPr>
        </p:nvSpPr>
        <p:spPr/>
        <p:txBody>
          <a:bodyPr/>
          <a:lstStyle/>
          <a:p>
            <a:fld id="{79D199B6-069C-4494-B074-391AD1ED88E0}" type="slidenum">
              <a:rPr lang="de-DE" smtClean="0"/>
              <a:t>50</a:t>
            </a:fld>
            <a:endParaRPr lang="de-DE"/>
          </a:p>
        </p:txBody>
      </p:sp>
    </p:spTree>
    <p:extLst>
      <p:ext uri="{BB962C8B-B14F-4D97-AF65-F5344CB8AC3E}">
        <p14:creationId xmlns:p14="http://schemas.microsoft.com/office/powerpoint/2010/main" val="2587676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3048000" y="218627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kstSylinder 11"/>
          <p:cNvSpPr txBox="1"/>
          <p:nvPr/>
        </p:nvSpPr>
        <p:spPr>
          <a:xfrm>
            <a:off x="1738314" y="1909271"/>
            <a:ext cx="1138236" cy="415498"/>
          </a:xfrm>
          <a:prstGeom prst="rect">
            <a:avLst/>
          </a:prstGeom>
          <a:noFill/>
        </p:spPr>
        <p:txBody>
          <a:bodyPr wrap="square" rtlCol="0">
            <a:spAutoFit/>
          </a:bodyPr>
          <a:lstStyle/>
          <a:p>
            <a:r>
              <a:rPr lang="el" sz="2100" b="1" err="1"/>
              <a:t>Φάσεις</a:t>
            </a:r>
            <a:endParaRPr lang="nb-NO" sz="2100" b="1"/>
          </a:p>
        </p:txBody>
      </p:sp>
      <p:sp>
        <p:nvSpPr>
          <p:cNvPr id="2" name="TekstSylinder 1"/>
          <p:cNvSpPr txBox="1"/>
          <p:nvPr/>
        </p:nvSpPr>
        <p:spPr>
          <a:xfrm>
            <a:off x="7660966" y="6100230"/>
            <a:ext cx="1483035" cy="300082"/>
          </a:xfrm>
          <a:prstGeom prst="rect">
            <a:avLst/>
          </a:prstGeom>
          <a:noFill/>
        </p:spPr>
        <p:txBody>
          <a:bodyPr wrap="none" rtlCol="0">
            <a:spAutoFit/>
          </a:bodyPr>
          <a:lstStyle/>
          <a:p>
            <a:r>
              <a:rPr lang="el" sz="1350"/>
              <a:t>Breda et al. (2017)</a:t>
            </a:r>
            <a:endParaRPr lang="nb-NO" sz="1350"/>
          </a:p>
        </p:txBody>
      </p:sp>
      <p:sp>
        <p:nvSpPr>
          <p:cNvPr id="5" name="Tittel 1">
            <a:extLst>
              <a:ext uri="{FF2B5EF4-FFF2-40B4-BE49-F238E27FC236}">
                <a16:creationId xmlns:a16="http://schemas.microsoft.com/office/drawing/2014/main" id="{16BEDE14-3C5F-4F1B-B159-5D725545F8B9}"/>
              </a:ext>
            </a:extLst>
          </p:cNvPr>
          <p:cNvSpPr>
            <a:spLocks noGrp="1"/>
          </p:cNvSpPr>
          <p:nvPr>
            <p:ph type="title"/>
          </p:nvPr>
        </p:nvSpPr>
        <p:spPr>
          <a:xfrm>
            <a:off x="940333" y="1222352"/>
            <a:ext cx="9990263" cy="430326"/>
          </a:xfrm>
        </p:spPr>
        <p:txBody>
          <a:bodyPr>
            <a:normAutofit fontScale="90000"/>
          </a:bodyPr>
          <a:lstStyle/>
          <a:p>
            <a:r>
              <a:rPr lang="el" dirty="0"/>
              <a:t>Κοινωνική Μηχανική «αλυσίδα θανάτου»</a:t>
            </a:r>
            <a:endParaRPr lang="nb-NO" dirty="0"/>
          </a:p>
        </p:txBody>
      </p:sp>
      <p:sp>
        <p:nvSpPr>
          <p:cNvPr id="3" name="Foliennummernplatzhalter 2">
            <a:extLst>
              <a:ext uri="{FF2B5EF4-FFF2-40B4-BE49-F238E27FC236}">
                <a16:creationId xmlns:a16="http://schemas.microsoft.com/office/drawing/2014/main" id="{41FFD32A-DEAB-0B46-E256-A4B1DB6539AD}"/>
              </a:ext>
            </a:extLst>
          </p:cNvPr>
          <p:cNvSpPr>
            <a:spLocks noGrp="1"/>
          </p:cNvSpPr>
          <p:nvPr>
            <p:ph type="sldNum" sz="quarter" idx="12"/>
          </p:nvPr>
        </p:nvSpPr>
        <p:spPr/>
        <p:txBody>
          <a:bodyPr/>
          <a:lstStyle/>
          <a:p>
            <a:fld id="{79D199B6-069C-4494-B074-391AD1ED88E0}" type="slidenum">
              <a:rPr lang="de-DE" smtClean="0"/>
              <a:t>51</a:t>
            </a:fld>
            <a:endParaRPr lang="de-DE"/>
          </a:p>
        </p:txBody>
      </p:sp>
    </p:spTree>
    <p:extLst>
      <p:ext uri="{BB962C8B-B14F-4D97-AF65-F5344CB8AC3E}">
        <p14:creationId xmlns:p14="http://schemas.microsoft.com/office/powerpoint/2010/main" val="997102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630935" y="639520"/>
            <a:ext cx="4259563" cy="1719072"/>
          </a:xfrm>
          <a:prstGeom prst="rect">
            <a:avLst/>
          </a:prstGeom>
        </p:spPr>
        <p:txBody>
          <a:bodyPr spcFirstLastPara="1" vert="horz" wrap="square" lIns="121920" tIns="60960" rIns="121920" bIns="60960" rtlCol="0" anchor="b" anchorCtr="0">
            <a:normAutofit/>
          </a:bodyPr>
          <a:lstStyle/>
          <a:p>
            <a:pPr defTabSz="1219170">
              <a:spcBef>
                <a:spcPct val="0"/>
              </a:spcBef>
            </a:pPr>
            <a:r>
              <a:rPr lang="el" sz="5467" dirty="0"/>
              <a:t>Ηλεκτρονικό ψάρεμα</a:t>
            </a:r>
          </a:p>
        </p:txBody>
      </p:sp>
      <p:sp>
        <p:nvSpPr>
          <p:cNvPr id="186" name="Google Shape;186;p33"/>
          <p:cNvSpPr txBox="1">
            <a:spLocks noGrp="1"/>
          </p:cNvSpPr>
          <p:nvPr>
            <p:ph type="body" idx="1"/>
          </p:nvPr>
        </p:nvSpPr>
        <p:spPr>
          <a:xfrm>
            <a:off x="630936" y="2807208"/>
            <a:ext cx="3429000" cy="3410712"/>
          </a:xfrm>
          <a:prstGeom prst="rect">
            <a:avLst/>
          </a:prstGeom>
        </p:spPr>
        <p:txBody>
          <a:bodyPr spcFirstLastPara="1" vert="horz" wrap="square" lIns="121920" tIns="60960" rIns="121920" bIns="60960" rtlCol="0" anchor="t" anchorCtr="0">
            <a:normAutofit/>
          </a:bodyPr>
          <a:lstStyle/>
          <a:p>
            <a:pPr marL="0" indent="-304792" defTabSz="1219170">
              <a:buFont typeface="Arial" panose="020B0604020202020204" pitchFamily="34" charset="0"/>
              <a:buChar char="•"/>
            </a:pPr>
            <a:r>
              <a:rPr lang="el" sz="2267"/>
              <a:t>Ομοιότητα</a:t>
            </a:r>
          </a:p>
          <a:p>
            <a:pPr marL="0" indent="-304792" defTabSz="1219170">
              <a:spcBef>
                <a:spcPts val="2133"/>
              </a:spcBef>
              <a:buFont typeface="Arial" panose="020B0604020202020204" pitchFamily="34" charset="0"/>
              <a:buChar char="•"/>
            </a:pPr>
            <a:r>
              <a:rPr lang="el" sz="2267"/>
              <a:t>Εξοικείωση</a:t>
            </a:r>
          </a:p>
        </p:txBody>
      </p:sp>
      <p:pic>
        <p:nvPicPr>
          <p:cNvPr id="187" name="Google Shape;187;p33"/>
          <p:cNvPicPr preferRelativeResize="0"/>
          <p:nvPr/>
        </p:nvPicPr>
        <p:blipFill>
          <a:blip r:embed="rId4" cstate="email">
            <a:extLst>
              <a:ext uri="{28A0092B-C50C-407E-A947-70E740481C1C}">
                <a14:useLocalDpi xmlns:a14="http://schemas.microsoft.com/office/drawing/2010/main"/>
              </a:ext>
            </a:extLst>
          </a:blip>
          <a:stretch>
            <a:fillRect/>
          </a:stretch>
        </p:blipFill>
        <p:spPr>
          <a:xfrm>
            <a:off x="4735859" y="640080"/>
            <a:ext cx="7193175" cy="579621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hlinkClick r:id="rId3"/>
          </p:cNvPr>
          <p:cNvSpPr/>
          <p:nvPr/>
        </p:nvSpPr>
        <p:spPr>
          <a:xfrm>
            <a:off x="2289503" y="5674738"/>
            <a:ext cx="2302746"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35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https://youtu.be/kv0sOX6Alrk</a:t>
            </a:r>
            <a:endParaRPr kumimoji="0" lang="nb-NO"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Bild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3563" y="1165213"/>
            <a:ext cx="7304403" cy="4509526"/>
          </a:xfrm>
          <a:prstGeom prst="rect">
            <a:avLst/>
          </a:prstGeom>
        </p:spPr>
      </p:pic>
      <p:sp>
        <p:nvSpPr>
          <p:cNvPr id="2" name="Foliennummernplatzhalter 1">
            <a:extLst>
              <a:ext uri="{FF2B5EF4-FFF2-40B4-BE49-F238E27FC236}">
                <a16:creationId xmlns:a16="http://schemas.microsoft.com/office/drawing/2014/main" id="{AB4A65CD-C62E-429D-FA74-B4981EEC38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69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astering Cialdini's Principles of Persuasion | DOT Marketing Psychology">
            <a:hlinkClick r:id="" action="ppaction://media"/>
            <a:extLst>
              <a:ext uri="{FF2B5EF4-FFF2-40B4-BE49-F238E27FC236}">
                <a16:creationId xmlns:a16="http://schemas.microsoft.com/office/drawing/2014/main" id="{28FE6080-F018-F60E-1B62-47E53E3EF000}"/>
              </a:ext>
            </a:extLst>
          </p:cNvPr>
          <p:cNvPicPr>
            <a:picLocks noRot="1" noChangeAspect="1"/>
          </p:cNvPicPr>
          <p:nvPr>
            <a:videoFile r:link="rId2"/>
          </p:nvPr>
        </p:nvPicPr>
        <p:blipFill>
          <a:blip r:embed="rId5"/>
          <a:stretch>
            <a:fillRect/>
          </a:stretch>
        </p:blipFill>
        <p:spPr>
          <a:xfrm>
            <a:off x="2025749" y="1128098"/>
            <a:ext cx="8136690" cy="4597230"/>
          </a:xfrm>
          <a:prstGeom prst="rect">
            <a:avLst/>
          </a:prstGeom>
        </p:spPr>
      </p:pic>
      <p:sp>
        <p:nvSpPr>
          <p:cNvPr id="2" name="Foliennummernplatzhalter 1">
            <a:extLst>
              <a:ext uri="{FF2B5EF4-FFF2-40B4-BE49-F238E27FC236}">
                <a16:creationId xmlns:a16="http://schemas.microsoft.com/office/drawing/2014/main" id="{AB4A65CD-C62E-429D-FA74-B4981EEC38E9}"/>
              </a:ext>
            </a:extLst>
          </p:cNvPr>
          <p:cNvSpPr>
            <a:spLocks noGrp="1"/>
          </p:cNvSpPr>
          <p:nvPr>
            <p:ph type="sldNum" sz="quarter" idx="12"/>
          </p:nvPr>
        </p:nvSpPr>
        <p:spPr>
          <a:xfrm>
            <a:off x="10266060" y="6429057"/>
            <a:ext cx="551167" cy="377825"/>
          </a:xfrm>
        </p:spPr>
        <p:txBody>
          <a:bodyPr vert="horz" lIns="76200" tIns="38100" rIns="76200" bIns="38100" rtlCol="0" anchor="ctr">
            <a:normAutofit/>
          </a:bodyPr>
          <a:lstStyle/>
          <a:p>
            <a:pPr>
              <a:spcAft>
                <a:spcPts val="500"/>
              </a:spcAft>
            </a:pPr>
            <a:fld id="{79D199B6-069C-4494-B074-391AD1ED88E0}" type="slidenum">
              <a:rPr lang="en-US" sz="833">
                <a:solidFill>
                  <a:schemeClr val="tx1">
                    <a:lumMod val="75000"/>
                    <a:lumOff val="25000"/>
                  </a:schemeClr>
                </a:solidFill>
              </a:rPr>
              <a:pPr>
                <a:spcAft>
                  <a:spcPts val="500"/>
                </a:spcAft>
              </a:pPr>
              <a:t>54</a:t>
            </a:fld>
            <a:endParaRPr lang="en-US" sz="833">
              <a:solidFill>
                <a:schemeClr val="tx1">
                  <a:lumMod val="75000"/>
                  <a:lumOff val="25000"/>
                </a:schemeClr>
              </a:solidFill>
            </a:endParaRPr>
          </a:p>
        </p:txBody>
      </p:sp>
      <p:sp>
        <p:nvSpPr>
          <p:cNvPr id="6" name="Footer Placeholder 4">
            <a:extLst>
              <a:ext uri="{FF2B5EF4-FFF2-40B4-BE49-F238E27FC236}">
                <a16:creationId xmlns:a16="http://schemas.microsoft.com/office/drawing/2014/main" id="{5DF93A35-B35A-7C09-3F5B-58332D3DD17C}"/>
              </a:ext>
            </a:extLst>
          </p:cNvPr>
          <p:cNvSpPr txBox="1">
            <a:spLocks/>
          </p:cNvSpPr>
          <p:nvPr/>
        </p:nvSpPr>
        <p:spPr>
          <a:xfrm>
            <a:off x="485776" y="6352256"/>
            <a:ext cx="7827659" cy="377825"/>
          </a:xfrm>
          <a:prstGeom prst="rect">
            <a:avLst/>
          </a:prstGeom>
        </p:spPr>
        <p:txBody>
          <a:bodyPr vert="horz" lIns="76200" tIns="38100" rIns="76200" bIns="3810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000"/>
              <a:t>CSP002: Ανθρώπινοι παράγοντες στην ασφάλεια στον κυβερνοχώρο</a:t>
            </a:r>
          </a:p>
        </p:txBody>
      </p:sp>
    </p:spTree>
    <p:custDataLst>
      <p:tags r:id="rId1"/>
    </p:custDataLst>
    <p:extLst>
      <p:ext uri="{BB962C8B-B14F-4D97-AF65-F5344CB8AC3E}">
        <p14:creationId xmlns:p14="http://schemas.microsoft.com/office/powerpoint/2010/main" val="185922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F2B2-16D3-DA97-B4D8-A91CFFAB02D8}"/>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313E6C48-798C-07B5-51DB-B34C55A01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F57DD4-B576-D9FA-09EF-A95534BFC0E3}"/>
              </a:ext>
            </a:extLst>
          </p:cNvPr>
          <p:cNvSpPr>
            <a:spLocks noGrp="1"/>
          </p:cNvSpPr>
          <p:nvPr>
            <p:ph type="sldNum" idx="12"/>
          </p:nvPr>
        </p:nvSpPr>
        <p:spPr/>
        <p:txBody>
          <a:bodyPr/>
          <a:lstStyle/>
          <a:p>
            <a:fld id="{00000000-1234-1234-1234-123412341234}" type="slidenum">
              <a:rPr lang="en-GB" smtClean="0"/>
              <a:pPr/>
              <a:t>55</a:t>
            </a:fld>
            <a:endParaRPr lang="en-GB"/>
          </a:p>
        </p:txBody>
      </p:sp>
      <p:pic>
        <p:nvPicPr>
          <p:cNvPr id="6" name="Picture 5">
            <a:extLst>
              <a:ext uri="{FF2B5EF4-FFF2-40B4-BE49-F238E27FC236}">
                <a16:creationId xmlns:a16="http://schemas.microsoft.com/office/drawing/2014/main" id="{4FF71B52-6BE4-EE1C-4F81-32C8F6D70F9B}"/>
              </a:ext>
            </a:extLst>
          </p:cNvPr>
          <p:cNvPicPr>
            <a:picLocks noChangeAspect="1"/>
          </p:cNvPicPr>
          <p:nvPr/>
        </p:nvPicPr>
        <p:blipFill>
          <a:blip r:embed="rId3"/>
          <a:stretch>
            <a:fillRect/>
          </a:stretch>
        </p:blipFill>
        <p:spPr>
          <a:xfrm>
            <a:off x="0" y="1"/>
            <a:ext cx="11155332" cy="5687219"/>
          </a:xfrm>
          <a:prstGeom prst="rect">
            <a:avLst/>
          </a:prstGeom>
        </p:spPr>
      </p:pic>
      <p:pic>
        <p:nvPicPr>
          <p:cNvPr id="8" name="Picture 7">
            <a:extLst>
              <a:ext uri="{FF2B5EF4-FFF2-40B4-BE49-F238E27FC236}">
                <a16:creationId xmlns:a16="http://schemas.microsoft.com/office/drawing/2014/main" id="{A3D6F28F-A50E-14CC-C50C-FE7A58E98C23}"/>
              </a:ext>
            </a:extLst>
          </p:cNvPr>
          <p:cNvPicPr>
            <a:picLocks noChangeAspect="1"/>
          </p:cNvPicPr>
          <p:nvPr/>
        </p:nvPicPr>
        <p:blipFill>
          <a:blip r:embed="rId4"/>
          <a:stretch>
            <a:fillRect/>
          </a:stretch>
        </p:blipFill>
        <p:spPr>
          <a:xfrm>
            <a:off x="463232" y="314369"/>
            <a:ext cx="11107700" cy="5058481"/>
          </a:xfrm>
          <a:prstGeom prst="rect">
            <a:avLst/>
          </a:prstGeom>
        </p:spPr>
      </p:pic>
      <p:pic>
        <p:nvPicPr>
          <p:cNvPr id="10" name="Picture 9">
            <a:extLst>
              <a:ext uri="{FF2B5EF4-FFF2-40B4-BE49-F238E27FC236}">
                <a16:creationId xmlns:a16="http://schemas.microsoft.com/office/drawing/2014/main" id="{0E042C32-F90B-DFCB-1B61-649339F55C7C}"/>
              </a:ext>
            </a:extLst>
          </p:cNvPr>
          <p:cNvPicPr>
            <a:picLocks noChangeAspect="1"/>
          </p:cNvPicPr>
          <p:nvPr/>
        </p:nvPicPr>
        <p:blipFill>
          <a:blip r:embed="rId5"/>
          <a:stretch>
            <a:fillRect/>
          </a:stretch>
        </p:blipFill>
        <p:spPr>
          <a:xfrm>
            <a:off x="1332836" y="1638050"/>
            <a:ext cx="9526329" cy="3581900"/>
          </a:xfrm>
          <a:prstGeom prst="rect">
            <a:avLst/>
          </a:prstGeom>
        </p:spPr>
      </p:pic>
      <p:sp>
        <p:nvSpPr>
          <p:cNvPr id="5" name="Footer Placeholder 4">
            <a:extLst>
              <a:ext uri="{FF2B5EF4-FFF2-40B4-BE49-F238E27FC236}">
                <a16:creationId xmlns:a16="http://schemas.microsoft.com/office/drawing/2014/main" id="{E73B6441-67CA-2624-142E-B0F0C572BF16}"/>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a:t>CSP002: Ανθρώπινοι παράγοντες στην ασφάλεια στον κυβερνοχώρο</a:t>
            </a:r>
          </a:p>
        </p:txBody>
      </p:sp>
    </p:spTree>
    <p:custDataLst>
      <p:tags r:id="rId1"/>
    </p:custDataLst>
    <p:extLst>
      <p:ext uri="{BB962C8B-B14F-4D97-AF65-F5344CB8AC3E}">
        <p14:creationId xmlns:p14="http://schemas.microsoft.com/office/powerpoint/2010/main" val="237963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1727111" y="189580"/>
            <a:ext cx="7179300" cy="4663774"/>
          </a:xfrm>
          <a:prstGeom prst="rect">
            <a:avLst/>
          </a:prstGeom>
        </p:spPr>
      </p:pic>
      <p:sp>
        <p:nvSpPr>
          <p:cNvPr id="6" name="TekstSylinder 5"/>
          <p:cNvSpPr txBox="1"/>
          <p:nvPr/>
        </p:nvSpPr>
        <p:spPr>
          <a:xfrm>
            <a:off x="1958942" y="5411681"/>
            <a:ext cx="3464410" cy="300082"/>
          </a:xfrm>
          <a:prstGeom prst="rect">
            <a:avLst/>
          </a:prstGeom>
          <a:noFill/>
        </p:spPr>
        <p:txBody>
          <a:bodyPr wrap="none" rtlCol="0">
            <a:spAutoFit/>
          </a:bodyPr>
          <a:lstStyle/>
          <a:p>
            <a:r>
              <a:rPr lang="el" sz="1350" err="1"/>
              <a:t>Μπορείτε να βρείτε την πλήρη ηχογράφηση στο youtube.</a:t>
            </a:r>
            <a:endParaRPr lang="nb-NO" sz="1350"/>
          </a:p>
        </p:txBody>
      </p:sp>
      <p:sp>
        <p:nvSpPr>
          <p:cNvPr id="3" name="Rechteck 2">
            <a:extLst>
              <a:ext uri="{FF2B5EF4-FFF2-40B4-BE49-F238E27FC236}">
                <a16:creationId xmlns:a16="http://schemas.microsoft.com/office/drawing/2014/main" id="{69B0475C-893E-427B-B719-B0B7CD891558}"/>
              </a:ext>
            </a:extLst>
          </p:cNvPr>
          <p:cNvSpPr/>
          <p:nvPr/>
        </p:nvSpPr>
        <p:spPr>
          <a:xfrm>
            <a:off x="1958941" y="5909258"/>
            <a:ext cx="8049026" cy="300082"/>
          </a:xfrm>
          <a:prstGeom prst="rect">
            <a:avLst/>
          </a:prstGeom>
        </p:spPr>
        <p:txBody>
          <a:bodyPr wrap="square">
            <a:spAutoFit/>
          </a:bodyPr>
          <a:lstStyle/>
          <a:p>
            <a:r>
              <a:rPr lang="el" sz="1350">
                <a:hlinkClick r:id="rId4"/>
              </a:rPr>
              <a:t>Κλήση μεταξύ του Alexey Navalny και του αξιωματικού της FSB Konstantin Kudryavtsev (με αγγλικούς υπότιτλους) - YouTube</a:t>
            </a:r>
            <a:endParaRPr lang="de-DE" sz="1350"/>
          </a:p>
        </p:txBody>
      </p:sp>
      <p:sp>
        <p:nvSpPr>
          <p:cNvPr id="2" name="Foliennummernplatzhalter 1">
            <a:extLst>
              <a:ext uri="{FF2B5EF4-FFF2-40B4-BE49-F238E27FC236}">
                <a16:creationId xmlns:a16="http://schemas.microsoft.com/office/drawing/2014/main" id="{6E2E0312-87F6-8535-A1CA-1333D6CF4AEB}"/>
              </a:ext>
            </a:extLst>
          </p:cNvPr>
          <p:cNvSpPr>
            <a:spLocks noGrp="1"/>
          </p:cNvSpPr>
          <p:nvPr>
            <p:ph type="sldNum" sz="quarter" idx="12"/>
          </p:nvPr>
        </p:nvSpPr>
        <p:spPr/>
        <p:txBody>
          <a:bodyPr/>
          <a:lstStyle/>
          <a:p>
            <a:fld id="{79D199B6-069C-4494-B074-391AD1ED88E0}" type="slidenum">
              <a:rPr lang="de-DE" smtClean="0"/>
              <a:t>56</a:t>
            </a:fld>
            <a:endParaRPr lang="de-DE"/>
          </a:p>
        </p:txBody>
      </p:sp>
    </p:spTree>
    <p:extLst>
      <p:ext uri="{BB962C8B-B14F-4D97-AF65-F5344CB8AC3E}">
        <p14:creationId xmlns:p14="http://schemas.microsoft.com/office/powerpoint/2010/main" val="1297245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endParaRPr/>
          </a:p>
          <a:p>
            <a:pPr marL="0" indent="0">
              <a:spcBef>
                <a:spcPts val="2133"/>
              </a:spcBef>
              <a:spcAft>
                <a:spcPts val="2133"/>
              </a:spcAft>
              <a:buNone/>
            </a:pPr>
            <a:endParaRPr/>
          </a:p>
        </p:txBody>
      </p:sp>
      <p:pic>
        <p:nvPicPr>
          <p:cNvPr id="103" name="Google Shape;103;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1500" y="262768"/>
            <a:ext cx="9856833" cy="5829065"/>
          </a:xfrm>
          <a:prstGeom prst="rect">
            <a:avLst/>
          </a:prstGeom>
          <a:noFill/>
          <a:ln>
            <a:noFill/>
          </a:ln>
        </p:spPr>
      </p:pic>
      <p:sp>
        <p:nvSpPr>
          <p:cNvPr id="104" name="Google Shape;104;p21"/>
          <p:cNvSpPr txBox="1"/>
          <p:nvPr/>
        </p:nvSpPr>
        <p:spPr>
          <a:xfrm>
            <a:off x="8379418" y="6340100"/>
            <a:ext cx="3714116" cy="417600"/>
          </a:xfrm>
          <a:prstGeom prst="rect">
            <a:avLst/>
          </a:prstGeom>
          <a:noFill/>
          <a:ln>
            <a:noFill/>
          </a:ln>
        </p:spPr>
        <p:txBody>
          <a:bodyPr spcFirstLastPara="1" wrap="square" lIns="121900" tIns="121900" rIns="121900" bIns="121900" anchor="t" anchorCtr="0">
            <a:noAutofit/>
          </a:bodyPr>
          <a:lstStyle/>
          <a:p>
            <a:r>
              <a:rPr lang="el" sz="2400"/>
              <a:t>Mouton et al. (2016)</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65467" y="203200"/>
            <a:ext cx="7957268" cy="6451603"/>
          </a:xfrm>
          <a:prstGeom prst="rect">
            <a:avLst/>
          </a:prstGeom>
          <a:noFill/>
          <a:ln>
            <a:noFill/>
          </a:ln>
        </p:spPr>
      </p:pic>
      <p:sp>
        <p:nvSpPr>
          <p:cNvPr id="110" name="Google Shape;110;p22"/>
          <p:cNvSpPr txBox="1"/>
          <p:nvPr/>
        </p:nvSpPr>
        <p:spPr>
          <a:xfrm>
            <a:off x="8927024" y="6340100"/>
            <a:ext cx="3166509" cy="417600"/>
          </a:xfrm>
          <a:prstGeom prst="rect">
            <a:avLst/>
          </a:prstGeom>
          <a:noFill/>
          <a:ln>
            <a:noFill/>
          </a:ln>
        </p:spPr>
        <p:txBody>
          <a:bodyPr spcFirstLastPara="1" wrap="square" lIns="121900" tIns="121900" rIns="121900" bIns="121900" anchor="t" anchorCtr="0">
            <a:noAutofit/>
          </a:bodyPr>
          <a:lstStyle/>
          <a:p>
            <a:r>
              <a:rPr lang="el" sz="2400"/>
              <a:t>Mouton et al. (2016)</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4"/>
          <p:cNvPicPr preferRelativeResize="0"/>
          <p:nvPr/>
        </p:nvPicPr>
        <p:blipFill>
          <a:blip r:embed="rId3">
            <a:alphaModFix/>
          </a:blip>
          <a:stretch>
            <a:fillRect/>
          </a:stretch>
        </p:blipFill>
        <p:spPr>
          <a:xfrm>
            <a:off x="1219200" y="2042567"/>
            <a:ext cx="9753600" cy="3543300"/>
          </a:xfrm>
          <a:prstGeom prst="rect">
            <a:avLst/>
          </a:prstGeom>
          <a:noFill/>
          <a:ln>
            <a:noFill/>
          </a:ln>
        </p:spPr>
      </p:pic>
      <p:sp>
        <p:nvSpPr>
          <p:cNvPr id="600" name="Google Shape;600;p94"/>
          <p:cNvSpPr txBox="1">
            <a:spLocks noGrp="1"/>
          </p:cNvSpPr>
          <p:nvPr>
            <p:ph type="title"/>
          </p:nvPr>
        </p:nvSpPr>
        <p:spPr>
          <a:xfrm>
            <a:off x="838200" y="433865"/>
            <a:ext cx="10515600" cy="1164400"/>
          </a:xfrm>
          <a:prstGeom prst="rect">
            <a:avLst/>
          </a:prstGeom>
        </p:spPr>
        <p:txBody>
          <a:bodyPr spcFirstLastPara="1" vert="horz" wrap="square" lIns="121900" tIns="121900" rIns="121900" bIns="121900" rtlCol="0" anchor="t" anchorCtr="0">
            <a:noAutofit/>
          </a:bodyPr>
          <a:lstStyle/>
          <a:p>
            <a:r>
              <a:rPr lang="el" sz="4800" err="1"/>
              <a:t>Γνωστικά exploits και φορείς επίθεσης</a:t>
            </a:r>
            <a:endParaRPr sz="4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err="1"/>
              <a:t>Παράδειγμα αλληλεπίδρασης </a:t>
            </a:r>
          </a:p>
        </p:txBody>
      </p:sp>
      <p:sp>
        <p:nvSpPr>
          <p:cNvPr id="3" name="Plassholder for innhold 2"/>
          <p:cNvSpPr>
            <a:spLocks noGrp="1"/>
          </p:cNvSpPr>
          <p:nvPr>
            <p:ph idx="1"/>
          </p:nvPr>
        </p:nvSpPr>
        <p:spPr>
          <a:xfrm>
            <a:off x="541176" y="1825625"/>
            <a:ext cx="11122089" cy="4351338"/>
          </a:xfrm>
        </p:spPr>
        <p:txBody>
          <a:bodyPr>
            <a:normAutofit/>
          </a:bodyPr>
          <a:lstStyle/>
          <a:p>
            <a:pPr marL="0" indent="0" algn="ctr">
              <a:buNone/>
            </a:pPr>
            <a:r>
              <a:rPr lang="el" sz="9600"/>
              <a:t>B= ƒ(Π x S)</a:t>
            </a:r>
          </a:p>
        </p:txBody>
      </p:sp>
    </p:spTree>
    <p:custDataLst>
      <p:tags r:id="rId1"/>
    </p:custDataLst>
    <p:extLst>
      <p:ext uri="{BB962C8B-B14F-4D97-AF65-F5344CB8AC3E}">
        <p14:creationId xmlns:p14="http://schemas.microsoft.com/office/powerpoint/2010/main" val="3418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415600" y="152500"/>
            <a:ext cx="11360800" cy="763600"/>
          </a:xfrm>
          <a:prstGeom prst="rect">
            <a:avLst/>
          </a:prstGeom>
        </p:spPr>
        <p:txBody>
          <a:bodyPr spcFirstLastPara="1" vert="horz" wrap="square" lIns="121900" tIns="121900" rIns="121900" bIns="121900" rtlCol="0" anchor="t" anchorCtr="0">
            <a:noAutofit/>
          </a:bodyPr>
          <a:lstStyle/>
          <a:p>
            <a:endParaRPr/>
          </a:p>
        </p:txBody>
      </p:sp>
      <p:sp>
        <p:nvSpPr>
          <p:cNvPr id="193" name="Google Shape;193;p34"/>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94" name="Google Shape;194;p34"/>
          <p:cNvPicPr preferRelativeResize="0"/>
          <p:nvPr/>
        </p:nvPicPr>
        <p:blipFill>
          <a:blip r:embed="rId3">
            <a:alphaModFix/>
          </a:blip>
          <a:stretch>
            <a:fillRect/>
          </a:stretch>
        </p:blipFill>
        <p:spPr>
          <a:xfrm>
            <a:off x="415600" y="7519"/>
            <a:ext cx="11360800" cy="673618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097280" y="286603"/>
            <a:ext cx="10058400" cy="1450757"/>
          </a:xfrm>
        </p:spPr>
        <p:txBody>
          <a:bodyPr spcFirstLastPara="1" vert="horz" lIns="121900" tIns="121900" rIns="121900" bIns="121900" rtlCol="0" anchor="b" anchorCtr="0">
            <a:normAutofit/>
          </a:bodyPr>
          <a:lstStyle/>
          <a:p>
            <a:r>
              <a:rPr lang="el"/>
              <a:t>Ατομικές ευπάθειες </a:t>
            </a:r>
          </a:p>
        </p:txBody>
      </p:sp>
      <p:sp>
        <p:nvSpPr>
          <p:cNvPr id="131" name="Google Shape;131;p25"/>
          <p:cNvSpPr txBox="1">
            <a:spLocks noGrp="1"/>
          </p:cNvSpPr>
          <p:nvPr>
            <p:ph sz="half" idx="1"/>
          </p:nvPr>
        </p:nvSpPr>
        <p:spPr>
          <a:xfrm>
            <a:off x="838200" y="1825625"/>
            <a:ext cx="5181600" cy="4351338"/>
          </a:xfrm>
        </p:spPr>
        <p:txBody>
          <a:bodyPr spcFirstLastPara="1" vert="horz" lIns="121900" tIns="121900" rIns="121900" bIns="121900" rtlCol="0" anchorCtr="0">
            <a:normAutofit/>
          </a:bodyPr>
          <a:lstStyle/>
          <a:p>
            <a:pPr marL="0" indent="0">
              <a:buNone/>
            </a:pPr>
            <a:r>
              <a:rPr lang="el"/>
              <a:t>Προσωπικότητα - τα σχετικά σταθερά συναισθήματα, οι σκέψεις και τα πρότυπα συμπεριφοράς ενός ατόμου</a:t>
            </a:r>
          </a:p>
          <a:p>
            <a:pPr marL="0" indent="0">
              <a:spcBef>
                <a:spcPts val="2133"/>
              </a:spcBef>
              <a:buNone/>
            </a:pPr>
            <a:r>
              <a:rPr lang="el"/>
              <a:t>OCEAN/ FFM/ Big 5 </a:t>
            </a:r>
            <a:br>
              <a:rPr lang="en-GB"/>
            </a:br>
            <a:r>
              <a:rPr lang="el"/>
              <a:t>(Costa &amp; McRae, 1990)</a:t>
            </a:r>
          </a:p>
          <a:p>
            <a:pPr marL="0" indent="0">
              <a:spcBef>
                <a:spcPts val="2133"/>
              </a:spcBef>
              <a:buNone/>
            </a:pPr>
            <a:r>
              <a:rPr lang="el"/>
              <a:t>Θηλυκά υψηλότερα σε N &amp; A</a:t>
            </a:r>
          </a:p>
          <a:p>
            <a:pPr marL="0" indent="0">
              <a:spcBef>
                <a:spcPts val="2133"/>
              </a:spcBef>
              <a:buNone/>
            </a:pPr>
            <a:r>
              <a:rPr lang="el"/>
              <a:t>Μεγαλύτερες διαφορές στις κουλτούρες ισότητας</a:t>
            </a:r>
          </a:p>
          <a:p>
            <a:pPr marL="0" indent="0">
              <a:spcBef>
                <a:spcPts val="2133"/>
              </a:spcBef>
              <a:spcAft>
                <a:spcPts val="2133"/>
              </a:spcAft>
              <a:buNone/>
            </a:pPr>
            <a:endParaRPr lang="en-GB"/>
          </a:p>
        </p:txBody>
      </p:sp>
      <p:pic>
        <p:nvPicPr>
          <p:cNvPr id="132" name="Google Shape;132;p25"/>
          <p:cNvPicPr preferRelativeResize="0"/>
          <p:nvPr/>
        </p:nvPicPr>
        <p:blipFill>
          <a:blip r:embed="rId3" cstate="email">
            <a:extLst>
              <a:ext uri="{28A0092B-C50C-407E-A947-70E740481C1C}">
                <a14:useLocalDpi xmlns:a14="http://schemas.microsoft.com/office/drawing/2010/main"/>
              </a:ext>
            </a:extLst>
          </a:blip>
          <a:srcRect t="15577" r="1" b="12204"/>
          <a:stretch>
            <a:fillRect/>
          </a:stretch>
        </p:blipFill>
        <p:spPr>
          <a:xfrm>
            <a:off x="6172200" y="1825625"/>
            <a:ext cx="5181600" cy="4351338"/>
          </a:xfrm>
          <a:prstGeom prst="rect">
            <a:avLst/>
          </a:prstGeom>
          <a:noFill/>
          <a:ln>
            <a:noFill/>
          </a:ln>
        </p:spPr>
      </p:pic>
      <p:sp>
        <p:nvSpPr>
          <p:cNvPr id="137" name="Footer Placeholder 4">
            <a:extLst>
              <a:ext uri="{FF2B5EF4-FFF2-40B4-BE49-F238E27FC236}">
                <a16:creationId xmlns:a16="http://schemas.microsoft.com/office/drawing/2014/main" id="{3EAD11C4-BFE4-3837-4BD0-653D0A69E1C1}"/>
              </a:ext>
            </a:extLst>
          </p:cNvPr>
          <p:cNvSpPr>
            <a:spLocks noGrp="1"/>
          </p:cNvSpPr>
          <p:nvPr>
            <p:ph type="ftr" sz="quarter" idx="11"/>
          </p:nvPr>
        </p:nvSpPr>
        <p:spPr>
          <a:xfrm>
            <a:off x="643051" y="6221324"/>
            <a:ext cx="6818262" cy="365125"/>
          </a:xfrm>
        </p:spPr>
        <p:txBody>
          <a:bodyPr/>
          <a:lstStyle/>
          <a:p>
            <a:endParaRPr lang="nb-NO"/>
          </a:p>
        </p:txBody>
      </p:sp>
      <p:sp>
        <p:nvSpPr>
          <p:cNvPr id="139" name="Slide Number Placeholder 5">
            <a:extLst>
              <a:ext uri="{FF2B5EF4-FFF2-40B4-BE49-F238E27FC236}">
                <a16:creationId xmlns:a16="http://schemas.microsoft.com/office/drawing/2014/main" id="{C260D8B6-62F2-F193-63FC-38D45DC62864}"/>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61</a:t>
            </a:fld>
            <a:endParaRPr lang="nb-NO"/>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l" sz="3067"/>
              <a:t>Ευσυνειδησία, Δυνατά &amp; Τρωτά Σημεία </a:t>
            </a:r>
          </a:p>
        </p:txBody>
      </p:sp>
      <p:sp>
        <p:nvSpPr>
          <p:cNvPr id="138" name="Google Shape;138;p26"/>
          <p:cNvSpPr txBox="1">
            <a:spLocks noGrp="1"/>
          </p:cNvSpPr>
          <p:nvPr>
            <p:ph type="body" idx="1"/>
          </p:nvPr>
        </p:nvSpPr>
        <p:spPr>
          <a:xfrm>
            <a:off x="4474463" y="801910"/>
            <a:ext cx="7074409" cy="2572452"/>
          </a:xfrm>
          <a:prstGeom prst="rect">
            <a:avLst/>
          </a:prstGeom>
        </p:spPr>
        <p:txBody>
          <a:bodyPr spcFirstLastPara="1" vert="horz" wrap="square" lIns="121920" tIns="60960" rIns="121920" bIns="60960" rtlCol="0" anchor="ctr" anchorCtr="0">
            <a:noAutofit/>
          </a:bodyPr>
          <a:lstStyle/>
          <a:p>
            <a:pPr marL="0" indent="-304792" defTabSz="1219170">
              <a:buClr>
                <a:schemeClr val="dk1"/>
              </a:buClr>
              <a:buSzPts val="1100"/>
              <a:buFont typeface="Arial" panose="020B0604020202020204" pitchFamily="34" charset="0"/>
              <a:buChar char="•"/>
            </a:pPr>
            <a:r>
              <a:rPr lang="el" sz="2133"/>
              <a:t>C: Υψηλό C = χαμηλότερα ποσοστά εκμετάλλευσης SE</a:t>
            </a:r>
          </a:p>
          <a:p>
            <a:pPr indent="-304792" defTabSz="1219170">
              <a:spcBef>
                <a:spcPts val="2133"/>
              </a:spcBef>
              <a:buFont typeface="Arial" panose="020B0604020202020204" pitchFamily="34" charset="0"/>
              <a:buChar char="•"/>
            </a:pPr>
            <a:r>
              <a:rPr lang="el" sz="2133"/>
              <a:t>Ηλικία, πρότυπα και διαδικασίες</a:t>
            </a:r>
          </a:p>
          <a:p>
            <a:pPr marL="0" indent="-304792" defTabSz="1219170">
              <a:spcBef>
                <a:spcPts val="2133"/>
              </a:spcBef>
              <a:buFont typeface="Arial" panose="020B0604020202020204" pitchFamily="34" charset="0"/>
              <a:buChar char="•"/>
            </a:pPr>
            <a:r>
              <a:rPr lang="el" sz="2133"/>
              <a:t>Υπευθυνότητα &amp; Τάξη: Δέσμευση Συνέχισης - FITD</a:t>
            </a:r>
          </a:p>
          <a:p>
            <a:pPr marL="0" indent="-304792" defTabSz="1219170">
              <a:spcBef>
                <a:spcPts val="2133"/>
              </a:spcBef>
              <a:buFont typeface="Arial" panose="020B0604020202020204" pitchFamily="34" charset="0"/>
              <a:buChar char="•"/>
            </a:pPr>
            <a:r>
              <a:rPr lang="el" sz="2133"/>
              <a:t>Χαμηλό C = λιγότερη πειθαρχία, παραβίαση κανόνων</a:t>
            </a:r>
          </a:p>
          <a:p>
            <a:pPr marL="0" indent="-304792" defTabSz="1219170">
              <a:spcBef>
                <a:spcPts val="2133"/>
              </a:spcBef>
              <a:spcAft>
                <a:spcPts val="2133"/>
              </a:spcAft>
              <a:buFont typeface="Arial" panose="020B0604020202020204" pitchFamily="34" charset="0"/>
              <a:buChar char="•"/>
            </a:pPr>
            <a:endParaRPr lang="en-US" sz="2133"/>
          </a:p>
        </p:txBody>
      </p:sp>
      <p:pic>
        <p:nvPicPr>
          <p:cNvPr id="139" name="Google Shape;139;p26"/>
          <p:cNvPicPr preferRelativeResize="0"/>
          <p:nvPr/>
        </p:nvPicPr>
        <p:blipFill>
          <a:blip r:embed="rId4"/>
          <a:stretch>
            <a:fillRect/>
          </a:stretch>
        </p:blipFill>
        <p:spPr>
          <a:xfrm>
            <a:off x="630936" y="3109829"/>
            <a:ext cx="10917936" cy="300243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630936" y="647918"/>
            <a:ext cx="3599688" cy="1463040"/>
          </a:xfrm>
          <a:prstGeom prst="rect">
            <a:avLst/>
          </a:prstGeom>
        </p:spPr>
        <p:txBody>
          <a:bodyPr spcFirstLastPara="1" vert="horz" wrap="square" lIns="121920" tIns="60960" rIns="121920" bIns="60960" rtlCol="0" anchor="ctr" anchorCtr="0">
            <a:normAutofit fontScale="90000"/>
          </a:bodyPr>
          <a:lstStyle/>
          <a:p>
            <a:pPr defTabSz="1219170">
              <a:spcBef>
                <a:spcPct val="0"/>
              </a:spcBef>
            </a:pPr>
            <a:r>
              <a:rPr lang="el" sz="3733"/>
              <a:t>Συμφωνία, Δυνατά &amp; Τρωτά σημεία</a:t>
            </a:r>
          </a:p>
        </p:txBody>
      </p:sp>
      <p:sp>
        <p:nvSpPr>
          <p:cNvPr id="145" name="Google Shape;145;p27"/>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l" sz="2667"/>
              <a:t>Δεν βρέθηκαν προστατευτικές πτυχές </a:t>
            </a:r>
          </a:p>
          <a:p>
            <a:pPr marL="0" indent="-304792" defTabSz="1219170">
              <a:spcBef>
                <a:spcPts val="2133"/>
              </a:spcBef>
              <a:spcAft>
                <a:spcPts val="2133"/>
              </a:spcAft>
              <a:buFont typeface="Arial" panose="020B0604020202020204" pitchFamily="34" charset="0"/>
              <a:buChar char="•"/>
            </a:pPr>
            <a:r>
              <a:rPr lang="el" sz="2667"/>
              <a:t>Εμπιστοσύνη, κανονιστική δέσμευση (με Ε) με συμμόρφωση και αλτρουισμό</a:t>
            </a:r>
          </a:p>
        </p:txBody>
      </p:sp>
      <p:pic>
        <p:nvPicPr>
          <p:cNvPr id="146" name="Google Shape;146;p27"/>
          <p:cNvPicPr preferRelativeResize="0"/>
          <p:nvPr/>
        </p:nvPicPr>
        <p:blipFill>
          <a:blip r:embed="rId4"/>
          <a:stretch>
            <a:fillRect/>
          </a:stretch>
        </p:blipFill>
        <p:spPr>
          <a:xfrm>
            <a:off x="630936" y="3369130"/>
            <a:ext cx="10917936" cy="248382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Autofit/>
          </a:bodyPr>
          <a:lstStyle/>
          <a:p>
            <a:pPr defTabSz="1219170">
              <a:spcBef>
                <a:spcPct val="0"/>
              </a:spcBef>
            </a:pPr>
            <a:r>
              <a:rPr lang="el" sz="3200"/>
              <a:t>Ανοιχτά δυνατά και τρωτά σημεία</a:t>
            </a:r>
          </a:p>
        </p:txBody>
      </p:sp>
      <p:sp>
        <p:nvSpPr>
          <p:cNvPr id="159" name="Google Shape;159;p29"/>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l" sz="2133"/>
              <a:t>Υψηλό O: λιγότερη παραβίαση πολιτικών (αξίες, ενέργειες)</a:t>
            </a:r>
          </a:p>
          <a:p>
            <a:pPr marL="0" indent="-304792" defTabSz="1219170">
              <a:spcBef>
                <a:spcPts val="2133"/>
              </a:spcBef>
              <a:buFont typeface="Arial" panose="020B0604020202020204" pitchFamily="34" charset="0"/>
              <a:buChar char="•"/>
            </a:pPr>
            <a:r>
              <a:rPr lang="el" sz="2133"/>
              <a:t>Υποτιμήστε τον κίνδυνο νέων εμπειριών. </a:t>
            </a:r>
          </a:p>
          <a:p>
            <a:pPr marL="0" indent="-304792" defTabSz="1219170">
              <a:spcBef>
                <a:spcPts val="2133"/>
              </a:spcBef>
              <a:spcAft>
                <a:spcPts val="2133"/>
              </a:spcAft>
              <a:buFont typeface="Arial" panose="020B0604020202020204" pitchFamily="34" charset="0"/>
              <a:buChar char="•"/>
            </a:pPr>
            <a:r>
              <a:rPr lang="el" sz="2133"/>
              <a:t>Βέλτιστο επίπεδο διέγερσης (Parrish et al. 2018)</a:t>
            </a:r>
          </a:p>
        </p:txBody>
      </p:sp>
      <p:pic>
        <p:nvPicPr>
          <p:cNvPr id="160" name="Google Shape;160;p29"/>
          <p:cNvPicPr preferRelativeResize="0"/>
          <p:nvPr/>
        </p:nvPicPr>
        <p:blipFill>
          <a:blip r:embed="rId4"/>
          <a:stretch>
            <a:fillRect/>
          </a:stretch>
        </p:blipFill>
        <p:spPr>
          <a:xfrm>
            <a:off x="630936" y="3355482"/>
            <a:ext cx="10917936" cy="2511124"/>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l" sz="3067"/>
              <a:t>Πλεονεκτήματα και τρωτά σημεία εξωστρέφειας</a:t>
            </a:r>
          </a:p>
        </p:txBody>
      </p:sp>
      <p:sp>
        <p:nvSpPr>
          <p:cNvPr id="166" name="Google Shape;166;p30"/>
          <p:cNvSpPr txBox="1">
            <a:spLocks noGrp="1"/>
          </p:cNvSpPr>
          <p:nvPr>
            <p:ph type="body" idx="1"/>
          </p:nvPr>
        </p:nvSpPr>
        <p:spPr>
          <a:xfrm>
            <a:off x="4486656"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l" sz="2133"/>
              <a:t>Χαμηλό E - Χαμηλότερος κίνδυνος (Πιο εσωστρεφής). Υψηλό E + χαμηλή προτίμηση για συνέπεια </a:t>
            </a:r>
          </a:p>
          <a:p>
            <a:pPr marL="0" indent="-304792" defTabSz="1219170">
              <a:spcBef>
                <a:spcPts val="2133"/>
              </a:spcBef>
              <a:buFont typeface="Arial" panose="020B0604020202020204" pitchFamily="34" charset="0"/>
              <a:buChar char="•"/>
            </a:pPr>
            <a:r>
              <a:rPr lang="el" sz="2133"/>
              <a:t>Συναισθηματική &amp; κανονιστική δέσμευση (με Α)</a:t>
            </a:r>
          </a:p>
          <a:p>
            <a:pPr marL="0" indent="-304792" defTabSz="1219170">
              <a:spcBef>
                <a:spcPts val="2133"/>
              </a:spcBef>
              <a:spcAft>
                <a:spcPts val="2133"/>
              </a:spcAft>
              <a:buFont typeface="Arial" panose="020B0604020202020204" pitchFamily="34" charset="0"/>
              <a:buChar char="•"/>
            </a:pPr>
            <a:r>
              <a:rPr lang="el" sz="2133"/>
              <a:t>Ομάδα που είναι πολύ ευαίσθητη στη SE</a:t>
            </a:r>
          </a:p>
        </p:txBody>
      </p:sp>
      <p:pic>
        <p:nvPicPr>
          <p:cNvPr id="167" name="Google Shape;167;p30"/>
          <p:cNvPicPr preferRelativeResize="0"/>
          <p:nvPr/>
        </p:nvPicPr>
        <p:blipFill>
          <a:blip r:embed="rId4" cstate="email">
            <a:extLst>
              <a:ext uri="{28A0092B-C50C-407E-A947-70E740481C1C}">
                <a14:useLocalDpi xmlns:a14="http://schemas.microsoft.com/office/drawing/2010/main"/>
              </a:ext>
            </a:extLst>
          </a:blip>
          <a:stretch>
            <a:fillRect/>
          </a:stretch>
        </p:blipFill>
        <p:spPr>
          <a:xfrm>
            <a:off x="630936" y="3341834"/>
            <a:ext cx="10917936" cy="253842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l" sz="3067"/>
              <a:t>Νευρωτισμός: Δυνατά &amp; Τρωτά σημεία</a:t>
            </a:r>
          </a:p>
        </p:txBody>
      </p:sp>
      <p:sp>
        <p:nvSpPr>
          <p:cNvPr id="152" name="Google Shape;152;p28"/>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rmAutofit lnSpcReduction="10000"/>
          </a:bodyPr>
          <a:lstStyle/>
          <a:p>
            <a:pPr marL="0" indent="-304792" defTabSz="1219170">
              <a:buFont typeface="Arial" panose="020B0604020202020204" pitchFamily="34" charset="0"/>
              <a:buChar char="•"/>
            </a:pPr>
            <a:r>
              <a:rPr lang="el" sz="2667"/>
              <a:t>Προστατευτικό γενικά</a:t>
            </a:r>
          </a:p>
          <a:p>
            <a:pPr marL="0" indent="-304792" defTabSz="1219170">
              <a:spcBef>
                <a:spcPts val="2133"/>
              </a:spcBef>
              <a:spcAft>
                <a:spcPts val="2133"/>
              </a:spcAft>
              <a:buFont typeface="Arial" panose="020B0604020202020204" pitchFamily="34" charset="0"/>
              <a:buChar char="•"/>
            </a:pPr>
            <a:r>
              <a:rPr lang="el" sz="2667"/>
              <a:t>Οδηγείται από φόβο</a:t>
            </a:r>
          </a:p>
        </p:txBody>
      </p:sp>
      <p:pic>
        <p:nvPicPr>
          <p:cNvPr id="153" name="Google Shape;153;p28"/>
          <p:cNvPicPr preferRelativeResize="0"/>
          <p:nvPr/>
        </p:nvPicPr>
        <p:blipFill>
          <a:blip r:embed="rId4"/>
          <a:stretch>
            <a:fillRect/>
          </a:stretch>
        </p:blipFill>
        <p:spPr>
          <a:xfrm>
            <a:off x="630936" y="3369130"/>
            <a:ext cx="10917936" cy="248382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1097280" y="286603"/>
            <a:ext cx="10058400" cy="1450757"/>
          </a:xfrm>
        </p:spPr>
        <p:txBody>
          <a:bodyPr spcFirstLastPara="1" vert="horz" lIns="91440" tIns="45720" rIns="91440" bIns="45720" rtlCol="0" anchor="b" anchorCtr="0">
            <a:normAutofit/>
          </a:bodyPr>
          <a:lstStyle/>
          <a:p>
            <a:pPr>
              <a:spcBef>
                <a:spcPct val="0"/>
              </a:spcBef>
            </a:pPr>
            <a:r>
              <a:rPr lang="el" sz="4700" kern="1200"/>
              <a:t>Πλαίσιο Προσωπικότητας Κοινωνικής Μηχανικής (SEPF)</a:t>
            </a:r>
          </a:p>
        </p:txBody>
      </p:sp>
      <p:pic>
        <p:nvPicPr>
          <p:cNvPr id="180" name="Google Shape;180;p32"/>
          <p:cNvPicPr preferRelativeResize="0"/>
          <p:nvPr/>
        </p:nvPicPr>
        <p:blipFill>
          <a:blip r:embed="rId4"/>
          <a:stretch>
            <a:fillRect/>
          </a:stretch>
        </p:blipFill>
        <p:spPr>
          <a:xfrm>
            <a:off x="838200" y="2304320"/>
            <a:ext cx="5181600" cy="3393947"/>
          </a:xfrm>
          <a:prstGeom prst="rect">
            <a:avLst/>
          </a:prstGeom>
          <a:noFill/>
        </p:spPr>
      </p:pic>
      <p:sp>
        <p:nvSpPr>
          <p:cNvPr id="179" name="Google Shape;179;p32"/>
          <p:cNvSpPr txBox="1">
            <a:spLocks noGrp="1"/>
          </p:cNvSpPr>
          <p:nvPr>
            <p:ph sz="half" idx="2"/>
          </p:nvPr>
        </p:nvSpPr>
        <p:spPr>
          <a:xfrm>
            <a:off x="6172200" y="1825625"/>
            <a:ext cx="5181600" cy="4351338"/>
          </a:xfrm>
        </p:spPr>
        <p:txBody>
          <a:bodyPr spcFirstLastPara="1" vert="horz" lIns="91440" tIns="45720" rIns="91440" bIns="45720" rtlCol="0" anchorCtr="0">
            <a:normAutofit/>
          </a:bodyPr>
          <a:lstStyle/>
          <a:p>
            <a:pPr marL="0" indent="-228600">
              <a:buFont typeface="Arial" panose="020B0604020202020204" pitchFamily="34" charset="0"/>
              <a:buChar char="•"/>
            </a:pPr>
            <a:r>
              <a:rPr lang="el"/>
              <a:t>Επίθεση:</a:t>
            </a:r>
          </a:p>
          <a:p>
            <a:pPr marL="0" indent="-228600">
              <a:spcBef>
                <a:spcPts val="2133"/>
              </a:spcBef>
              <a:buFont typeface="Arial" panose="020B0604020202020204" pitchFamily="34" charset="0"/>
              <a:buChar char="•"/>
            </a:pPr>
            <a:r>
              <a:rPr lang="el"/>
              <a:t>Γ: κανόνες</a:t>
            </a:r>
          </a:p>
          <a:p>
            <a:pPr marL="0" indent="-228600">
              <a:spcBef>
                <a:spcPts val="2133"/>
              </a:spcBef>
              <a:buFont typeface="Arial" panose="020B0604020202020204" pitchFamily="34" charset="0"/>
              <a:buChar char="•"/>
            </a:pPr>
            <a:r>
              <a:rPr lang="el"/>
              <a:t>E: Ενθουσιασμός</a:t>
            </a:r>
          </a:p>
          <a:p>
            <a:pPr marL="0" indent="-228600">
              <a:spcBef>
                <a:spcPts val="2133"/>
              </a:spcBef>
              <a:buFont typeface="Arial" panose="020B0604020202020204" pitchFamily="34" charset="0"/>
              <a:buChar char="•"/>
            </a:pPr>
            <a:r>
              <a:rPr lang="el"/>
              <a:t>Α: Πολλοί τρόποι...</a:t>
            </a:r>
          </a:p>
          <a:p>
            <a:pPr marL="0" indent="-228600">
              <a:spcBef>
                <a:spcPts val="2133"/>
              </a:spcBef>
              <a:buFont typeface="Arial" panose="020B0604020202020204" pitchFamily="34" charset="0"/>
              <a:buChar char="•"/>
            </a:pPr>
            <a:r>
              <a:rPr lang="el"/>
              <a:t>O: Σπανιότητα - περιορισμός της ελευθερίας</a:t>
            </a:r>
          </a:p>
          <a:p>
            <a:pPr marL="0" indent="-228600">
              <a:spcBef>
                <a:spcPts val="2133"/>
              </a:spcBef>
              <a:buFont typeface="Arial" panose="020B0604020202020204" pitchFamily="34" charset="0"/>
              <a:buChar char="•"/>
            </a:pPr>
            <a:r>
              <a:rPr lang="el"/>
              <a:t>N: Προστατευτικοί παράγοντες</a:t>
            </a:r>
          </a:p>
        </p:txBody>
      </p:sp>
      <p:sp>
        <p:nvSpPr>
          <p:cNvPr id="185" name="Footer Placeholder 4">
            <a:extLst>
              <a:ext uri="{FF2B5EF4-FFF2-40B4-BE49-F238E27FC236}">
                <a16:creationId xmlns:a16="http://schemas.microsoft.com/office/drawing/2014/main" id="{2D6A3449-4029-18FC-B165-DD0AA6A48FCC}"/>
              </a:ext>
            </a:extLst>
          </p:cNvPr>
          <p:cNvSpPr>
            <a:spLocks noGrp="1"/>
          </p:cNvSpPr>
          <p:nvPr>
            <p:ph type="ftr" sz="quarter" idx="11"/>
          </p:nvPr>
        </p:nvSpPr>
        <p:spPr>
          <a:xfrm>
            <a:off x="643051" y="6221324"/>
            <a:ext cx="6818262" cy="365125"/>
          </a:xfrm>
        </p:spPr>
        <p:txBody>
          <a:bodyPr/>
          <a:lstStyle/>
          <a:p>
            <a:endParaRPr lang="nb-NO"/>
          </a:p>
        </p:txBody>
      </p:sp>
      <p:sp>
        <p:nvSpPr>
          <p:cNvPr id="187" name="Slide Number Placeholder 5">
            <a:extLst>
              <a:ext uri="{FF2B5EF4-FFF2-40B4-BE49-F238E27FC236}">
                <a16:creationId xmlns:a16="http://schemas.microsoft.com/office/drawing/2014/main" id="{BFCC559B-FAF7-3FA8-FF09-BBD63B1C720E}"/>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67</a:t>
            </a:fld>
            <a:endParaRPr lang="nb-NO"/>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198291" y="1243012"/>
            <a:ext cx="3855720" cy="4371975"/>
          </a:xfrm>
          <a:prstGeom prst="rect">
            <a:avLst/>
          </a:prstGeom>
        </p:spPr>
        <p:txBody>
          <a:bodyPr spcFirstLastPara="1" vert="horz" wrap="square" lIns="121920" tIns="60960" rIns="121920" bIns="60960" rtlCol="0" anchor="ctr" anchorCtr="0">
            <a:normAutofit/>
          </a:bodyPr>
          <a:lstStyle/>
          <a:p>
            <a:pPr defTabSz="1219170">
              <a:spcBef>
                <a:spcPct val="0"/>
              </a:spcBef>
            </a:pPr>
            <a:r>
              <a:rPr lang="el" sz="3600" dirty="0">
                <a:solidFill>
                  <a:schemeClr val="tx2"/>
                </a:solidFill>
              </a:rPr>
              <a:t>Αρχές Stajano &amp; Wilson</a:t>
            </a:r>
          </a:p>
        </p:txBody>
      </p:sp>
      <p:sp>
        <p:nvSpPr>
          <p:cNvPr id="219" name="Google Shape;219;p38"/>
          <p:cNvSpPr txBox="1">
            <a:spLocks noGrp="1"/>
          </p:cNvSpPr>
          <p:nvPr>
            <p:ph type="body" idx="1"/>
          </p:nvPr>
        </p:nvSpPr>
        <p:spPr>
          <a:xfrm>
            <a:off x="3616504" y="804672"/>
            <a:ext cx="8467922" cy="5230368"/>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l" sz="1600" b="1" dirty="0">
                <a:solidFill>
                  <a:schemeClr val="tx2"/>
                </a:solidFill>
              </a:rPr>
              <a:t>Απόσπαση της προσοχής</a:t>
            </a:r>
            <a:br>
              <a:rPr lang="en-US" sz="1600" dirty="0">
                <a:solidFill>
                  <a:schemeClr val="tx2"/>
                </a:solidFill>
              </a:rPr>
            </a:br>
            <a:r>
              <a:rPr lang="el" sz="1600" dirty="0">
                <a:solidFill>
                  <a:schemeClr val="tx2"/>
                </a:solidFill>
              </a:rPr>
              <a:t>Αποσπάστε την προσοχή αγοράστε κρατώντας το θύμα απασχολημένο με μια επαχθή και σημαντική εργασία. Παράδειγμα: συμπληρώστε ηλεκτρονικές φόρμες.</a:t>
            </a:r>
          </a:p>
          <a:p>
            <a:pPr marL="0" indent="-304792" defTabSz="1219170">
              <a:spcBef>
                <a:spcPts val="2133"/>
              </a:spcBef>
              <a:buFont typeface="Arial" panose="020B0604020202020204" pitchFamily="34" charset="0"/>
              <a:buChar char="•"/>
            </a:pPr>
            <a:r>
              <a:rPr lang="el" sz="1600" b="1" dirty="0">
                <a:solidFill>
                  <a:schemeClr val="tx2"/>
                </a:solidFill>
              </a:rPr>
              <a:t>Κοινωνική συμμόρφωση</a:t>
            </a:r>
            <a:br>
              <a:rPr lang="en-US" sz="1600" dirty="0">
                <a:solidFill>
                  <a:schemeClr val="tx2"/>
                </a:solidFill>
              </a:rPr>
            </a:br>
            <a:r>
              <a:rPr lang="el" sz="1600" dirty="0">
                <a:solidFill>
                  <a:schemeClr val="tx2"/>
                </a:solidFill>
              </a:rPr>
              <a:t>: Ακολουθώντας την αρχή (comp. Cialdini, συνέπεια &amp; δέσμευση). Παράδειγμα: ψαροντούφεκο υφιστάμενου υποδυόμενος έναν ηγέτη.</a:t>
            </a:r>
          </a:p>
          <a:p>
            <a:pPr marL="0" indent="-304792" defTabSz="1219170">
              <a:spcBef>
                <a:spcPts val="2133"/>
              </a:spcBef>
              <a:buFont typeface="Arial" panose="020B0604020202020204" pitchFamily="34" charset="0"/>
              <a:buChar char="•"/>
            </a:pPr>
            <a:r>
              <a:rPr lang="el" sz="1600" b="1" dirty="0">
                <a:solidFill>
                  <a:schemeClr val="tx2"/>
                </a:solidFill>
              </a:rPr>
              <a:t>Αρχή της αγέλης</a:t>
            </a:r>
            <a:br>
              <a:rPr lang="en-US" sz="1600" dirty="0">
                <a:solidFill>
                  <a:schemeClr val="tx2"/>
                </a:solidFill>
              </a:rPr>
            </a:br>
            <a:r>
              <a:rPr lang="el" sz="1600" dirty="0">
                <a:solidFill>
                  <a:schemeClr val="tx2"/>
                </a:solidFill>
              </a:rPr>
              <a:t>Χρησιμοποιήστε την πλειοψηφία των άλλων ως σημείο αναφοράς. Παράδειγμα: Βαθμολογήστε την αξιοπιστία κάποιου με βάση τον αριθμό των φίλων - ψεύτικος λογαριασμός.</a:t>
            </a:r>
          </a:p>
          <a:p>
            <a:pPr marL="0" indent="-304792" defTabSz="1219170">
              <a:spcBef>
                <a:spcPts val="2133"/>
              </a:spcBef>
              <a:buFont typeface="Arial" panose="020B0604020202020204" pitchFamily="34" charset="0"/>
              <a:buChar char="•"/>
            </a:pPr>
            <a:r>
              <a:rPr lang="el" sz="1600" b="1" dirty="0">
                <a:solidFill>
                  <a:schemeClr val="tx2"/>
                </a:solidFill>
              </a:rPr>
              <a:t>Ανεντιμότητα</a:t>
            </a:r>
            <a:br>
              <a:rPr lang="en-US" sz="1600" dirty="0">
                <a:solidFill>
                  <a:schemeClr val="tx2"/>
                </a:solidFill>
              </a:rPr>
            </a:br>
            <a:r>
              <a:rPr lang="el" sz="1600" dirty="0">
                <a:solidFill>
                  <a:schemeClr val="tx2"/>
                </a:solidFill>
              </a:rPr>
              <a:t>Τα θύματα δεν μπορούν να παραπονεθούν εάν παραβίασαν τους κανόνες. Παράδειγμα: Γεννήτρια προπληρωμένων καρτών.</a:t>
            </a:r>
          </a:p>
          <a:p>
            <a:pPr marL="0" indent="-304792" defTabSz="1219170">
              <a:spcBef>
                <a:spcPts val="2133"/>
              </a:spcBef>
              <a:buFont typeface="Arial" panose="020B0604020202020204" pitchFamily="34" charset="0"/>
              <a:buChar char="•"/>
            </a:pPr>
            <a:r>
              <a:rPr lang="el" sz="1600" b="1" dirty="0">
                <a:solidFill>
                  <a:schemeClr val="tx2"/>
                </a:solidFill>
              </a:rPr>
              <a:t>Ανάγκη και απληστία</a:t>
            </a:r>
            <a:br>
              <a:rPr lang="en-US" sz="1600" dirty="0">
                <a:solidFill>
                  <a:schemeClr val="tx2"/>
                </a:solidFill>
              </a:rPr>
            </a:br>
            <a:r>
              <a:rPr lang="el" sz="1600" dirty="0">
                <a:solidFill>
                  <a:schemeClr val="tx2"/>
                </a:solidFill>
              </a:rPr>
              <a:t>Εκμετάλλευση των τρεχουσών αναγκών, απληστιών ή συμφερόντων του θύματος. Παράδειγμα: Ψεύτικος διαχειριστής κωδικών πρόσβασης.</a:t>
            </a:r>
          </a:p>
          <a:p>
            <a:pPr marL="0" indent="-304792" defTabSz="1219170">
              <a:spcBef>
                <a:spcPts val="2133"/>
              </a:spcBef>
              <a:spcAft>
                <a:spcPts val="2133"/>
              </a:spcAft>
              <a:buFont typeface="Arial" panose="020B0604020202020204" pitchFamily="34" charset="0"/>
              <a:buChar char="•"/>
            </a:pPr>
            <a:r>
              <a:rPr lang="el" sz="1600" b="1" dirty="0">
                <a:solidFill>
                  <a:schemeClr val="tx2"/>
                </a:solidFill>
              </a:rPr>
              <a:t>Χρόνος</a:t>
            </a:r>
            <a:br>
              <a:rPr lang="en-US" sz="1600" dirty="0">
                <a:solidFill>
                  <a:schemeClr val="tx2"/>
                </a:solidFill>
              </a:rPr>
            </a:br>
            <a:r>
              <a:rPr lang="el" sz="1600" dirty="0">
                <a:solidFill>
                  <a:schemeClr val="tx2"/>
                </a:solidFill>
              </a:rPr>
              <a:t>Όπως η «έλλειψη» -&gt; Η τοποθέτηση των ανθρώπων υπό πίεση χρόνου εμποδίζει τη δέσμευση του Συστήματος-2. Παράδειγμα: Διάφορα μηνύματα ηλεκτρονικού ψαρέματος π.χ.</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5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
                                            <p:txEl>
                                              <p:pRg st="5" end="5"/>
                                            </p:txEl>
                                          </p:spTgt>
                                        </p:tgtEl>
                                        <p:attrNameLst>
                                          <p:attrName>style.visibility</p:attrName>
                                        </p:attrNameLst>
                                      </p:cBhvr>
                                      <p:to>
                                        <p:strVal val="visible"/>
                                      </p:to>
                                    </p:set>
                                    <p:animEffect transition="in" filter="fade">
                                      <p:cBhvr>
                                        <p:cTn id="32" dur="500"/>
                                        <p:tgtEl>
                                          <p:spTgt spid="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415600" y="152500"/>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399" name="Google Shape;399;p32"/>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400" name="Google Shape;400;p32"/>
          <p:cNvPicPr preferRelativeResize="0"/>
          <p:nvPr/>
        </p:nvPicPr>
        <p:blipFill>
          <a:blip r:embed="rId3">
            <a:alphaModFix/>
          </a:blip>
          <a:stretch>
            <a:fillRect/>
          </a:stretch>
        </p:blipFill>
        <p:spPr>
          <a:xfrm>
            <a:off x="145398" y="107985"/>
            <a:ext cx="6061400" cy="4110633"/>
          </a:xfrm>
          <a:prstGeom prst="rect">
            <a:avLst/>
          </a:prstGeom>
          <a:noFill/>
          <a:ln>
            <a:noFill/>
          </a:ln>
        </p:spPr>
      </p:pic>
      <p:pic>
        <p:nvPicPr>
          <p:cNvPr id="5" name="Google Shape;421;p35">
            <a:extLst>
              <a:ext uri="{FF2B5EF4-FFF2-40B4-BE49-F238E27FC236}">
                <a16:creationId xmlns:a16="http://schemas.microsoft.com/office/drawing/2014/main" id="{35D33C0C-FAA4-41F8-9F9E-8C36F6811D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80200" y="152500"/>
            <a:ext cx="4854900" cy="3515882"/>
          </a:xfrm>
          <a:prstGeom prst="rect">
            <a:avLst/>
          </a:prstGeom>
          <a:noFill/>
          <a:ln>
            <a:noFill/>
          </a:ln>
        </p:spPr>
      </p:pic>
      <p:pic>
        <p:nvPicPr>
          <p:cNvPr id="6" name="Google Shape;392;p31">
            <a:extLst>
              <a:ext uri="{FF2B5EF4-FFF2-40B4-BE49-F238E27FC236}">
                <a16:creationId xmlns:a16="http://schemas.microsoft.com/office/drawing/2014/main" id="{4576EC33-89BC-429F-828D-70745D86CE54}"/>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76098" y="3725948"/>
            <a:ext cx="6119204" cy="30240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err="1"/>
              <a:t>Παράδειγμα αλληλεπίδρασης</a:t>
            </a:r>
            <a:endParaRPr lang="nb-NO"/>
          </a:p>
        </p:txBody>
      </p:sp>
      <p:sp>
        <p:nvSpPr>
          <p:cNvPr id="3" name="Plassholder for innhold 2"/>
          <p:cNvSpPr>
            <a:spLocks noGrp="1"/>
          </p:cNvSpPr>
          <p:nvPr>
            <p:ph idx="1"/>
          </p:nvPr>
        </p:nvSpPr>
        <p:spPr>
          <a:xfrm>
            <a:off x="541175" y="1825625"/>
            <a:ext cx="11122089" cy="4351338"/>
          </a:xfrm>
        </p:spPr>
        <p:txBody>
          <a:bodyPr>
            <a:normAutofit fontScale="92500" lnSpcReduction="20000"/>
          </a:bodyPr>
          <a:lstStyle/>
          <a:p>
            <a:pPr marL="0" indent="0">
              <a:buNone/>
            </a:pPr>
            <a:r>
              <a:rPr lang="el" sz="2000" err="1"/>
              <a:t>Οι άλλοι άνθρωποι γίνονται η κατάσταση του ατόμου </a:t>
            </a:r>
          </a:p>
          <a:p>
            <a:pPr marL="0" indent="0" algn="ctr">
              <a:buNone/>
            </a:pPr>
            <a:r>
              <a:rPr lang="el" sz="9600"/>
              <a:t>B= f(P x S)</a:t>
            </a:r>
          </a:p>
          <a:p>
            <a:pPr marL="0" indent="0">
              <a:buNone/>
            </a:pPr>
            <a:r>
              <a:rPr lang="el" sz="4300" err="1"/>
              <a:t>Περίπλοκη εικόνα:</a:t>
            </a:r>
          </a:p>
          <a:p>
            <a:pPr marL="0" indent="0" algn="ctr">
              <a:buNone/>
            </a:pPr>
            <a:r>
              <a:rPr lang="el" sz="5400" err="1"/>
              <a:t>Συμπεριφορά</a:t>
            </a:r>
            <a:r>
              <a:rPr lang="el" sz="5400"/>
              <a:t>= f</a:t>
            </a:r>
            <a:r>
              <a:rPr lang="el" sz="5400" baseline="-25000"/>
              <a:t>c</a:t>
            </a:r>
            <a:r>
              <a:rPr lang="el" sz="5400"/>
              <a:t>[P</a:t>
            </a:r>
            <a:r>
              <a:rPr lang="el" sz="5400" baseline="-25000"/>
              <a:t>c</a:t>
            </a:r>
            <a:r>
              <a:rPr lang="el" sz="5400"/>
              <a:t>*f</a:t>
            </a:r>
            <a:r>
              <a:rPr lang="el" sz="5400" baseline="-25000" err="1"/>
              <a:t>o</a:t>
            </a:r>
            <a:r>
              <a:rPr lang="el" sz="5400"/>
              <a:t>(S*P</a:t>
            </a:r>
            <a:r>
              <a:rPr lang="el" sz="5400" baseline="-25000"/>
              <a:t>o</a:t>
            </a:r>
            <a:r>
              <a:rPr lang="el" sz="5400"/>
              <a:t>)]*f</a:t>
            </a:r>
            <a:r>
              <a:rPr lang="el" sz="5400" baseline="-25000" err="1"/>
              <a:t>o</a:t>
            </a:r>
            <a:r>
              <a:rPr lang="el" sz="5400"/>
              <a:t>[P</a:t>
            </a:r>
            <a:r>
              <a:rPr lang="el" sz="5400" baseline="-25000"/>
              <a:t>o</a:t>
            </a:r>
            <a:r>
              <a:rPr lang="el" sz="5400"/>
              <a:t>*f</a:t>
            </a:r>
            <a:r>
              <a:rPr lang="el" sz="5400" baseline="-25000"/>
              <a:t>c</a:t>
            </a:r>
            <a:r>
              <a:rPr lang="el" sz="5400"/>
              <a:t>(P</a:t>
            </a:r>
            <a:r>
              <a:rPr lang="el" sz="5400" baseline="-25000"/>
              <a:t>c</a:t>
            </a:r>
            <a:r>
              <a:rPr lang="el" sz="5400"/>
              <a:t>*S)]</a:t>
            </a:r>
          </a:p>
          <a:p>
            <a:pPr marL="0" indent="0" algn="ctr">
              <a:buNone/>
            </a:pPr>
            <a:r>
              <a:rPr lang="el" sz="1200"/>
              <a:t>C = αξιωματικός κυβερνοχώρου, o =</a:t>
            </a:r>
            <a:r>
              <a:rPr lang="el" sz="1200" err="1"/>
              <a:t> άλλο πρόσωπο</a:t>
            </a:r>
          </a:p>
          <a:p>
            <a:pPr marL="0" indent="0" algn="ctr">
              <a:buNone/>
            </a:pPr>
            <a:endParaRPr lang="nb-NO" sz="9600"/>
          </a:p>
        </p:txBody>
      </p:sp>
    </p:spTree>
    <p:custDataLst>
      <p:tags r:id="rId1"/>
    </p:custDataLst>
    <p:extLst>
      <p:ext uri="{BB962C8B-B14F-4D97-AF65-F5344CB8AC3E}">
        <p14:creationId xmlns:p14="http://schemas.microsoft.com/office/powerpoint/2010/main" val="385519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6"/>
          <p:cNvSpPr txBox="1">
            <a:spLocks noGrp="1"/>
          </p:cNvSpPr>
          <p:nvPr>
            <p:ph type="title"/>
          </p:nvPr>
        </p:nvSpPr>
        <p:spPr>
          <a:xfrm>
            <a:off x="415600" y="328158"/>
            <a:ext cx="12221613" cy="763600"/>
          </a:xfrm>
          <a:prstGeom prst="rect">
            <a:avLst/>
          </a:prstGeom>
        </p:spPr>
        <p:txBody>
          <a:bodyPr spcFirstLastPara="1" vert="horz" wrap="square" lIns="121900" tIns="121900" rIns="121900" bIns="121900" rtlCol="0" anchor="t" anchorCtr="0">
            <a:noAutofit/>
          </a:bodyPr>
          <a:lstStyle/>
          <a:p>
            <a:r>
              <a:rPr lang="el" sz="4000" dirty="0"/>
              <a:t>Μηνύματα ηλεκτρονικού ψαρέματος (phishing) και επαναλαμβανόμενοι παραβάτες</a:t>
            </a:r>
            <a:endParaRPr sz="4000" dirty="0"/>
          </a:p>
        </p:txBody>
      </p:sp>
      <p:sp>
        <p:nvSpPr>
          <p:cNvPr id="427" name="Google Shape;427;p36"/>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buNone/>
            </a:pPr>
            <a:endParaRPr/>
          </a:p>
          <a:p>
            <a:pPr marL="0" indent="0">
              <a:spcBef>
                <a:spcPts val="1600"/>
              </a:spcBef>
              <a:buNone/>
            </a:pPr>
            <a:endParaRPr/>
          </a:p>
          <a:p>
            <a:pPr marL="0" indent="0">
              <a:spcBef>
                <a:spcPts val="1600"/>
              </a:spcBef>
              <a:spcAft>
                <a:spcPts val="1600"/>
              </a:spcAft>
              <a:buNone/>
            </a:pPr>
            <a:endParaRPr/>
          </a:p>
        </p:txBody>
      </p:sp>
      <p:pic>
        <p:nvPicPr>
          <p:cNvPr id="428" name="Google Shape;428;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20832" y="1655917"/>
            <a:ext cx="8732768" cy="3546167"/>
          </a:xfrm>
          <a:prstGeom prst="rect">
            <a:avLst/>
          </a:prstGeom>
          <a:noFill/>
          <a:ln>
            <a:noFill/>
          </a:ln>
        </p:spPr>
      </p:pic>
      <p:sp>
        <p:nvSpPr>
          <p:cNvPr id="429" name="Google Shape;429;p36"/>
          <p:cNvSpPr txBox="1"/>
          <p:nvPr/>
        </p:nvSpPr>
        <p:spPr>
          <a:xfrm>
            <a:off x="2125500" y="5171358"/>
            <a:ext cx="7672000" cy="475600"/>
          </a:xfrm>
          <a:prstGeom prst="rect">
            <a:avLst/>
          </a:prstGeom>
          <a:noFill/>
          <a:ln>
            <a:noFill/>
          </a:ln>
        </p:spPr>
        <p:txBody>
          <a:bodyPr spcFirstLastPara="1" wrap="square" lIns="121900" tIns="121900" rIns="121900" bIns="121900" anchor="t" anchorCtr="0">
            <a:noAutofit/>
          </a:bodyPr>
          <a:lstStyle/>
          <a:p>
            <a:r>
              <a:rPr lang="el" sz="2400"/>
              <a:t>Canham, 2019; Το διαρκές μυστήριο των επαναλαμβανόμενων κλικ</a:t>
            </a: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268B-6701-E896-1DA1-048DE507D0F9}"/>
              </a:ext>
            </a:extLst>
          </p:cNvPr>
          <p:cNvSpPr>
            <a:spLocks noGrp="1"/>
          </p:cNvSpPr>
          <p:nvPr>
            <p:ph type="title"/>
          </p:nvPr>
        </p:nvSpPr>
        <p:spPr/>
        <p:txBody>
          <a:bodyPr>
            <a:normAutofit fontScale="90000"/>
          </a:bodyPr>
          <a:lstStyle/>
          <a:p>
            <a:endParaRPr lang="nb-NO"/>
          </a:p>
        </p:txBody>
      </p:sp>
      <p:sp>
        <p:nvSpPr>
          <p:cNvPr id="3" name="Text Placeholder 2">
            <a:extLst>
              <a:ext uri="{FF2B5EF4-FFF2-40B4-BE49-F238E27FC236}">
                <a16:creationId xmlns:a16="http://schemas.microsoft.com/office/drawing/2014/main" id="{D14BBD23-153D-3AD6-46B6-7834BF8E7544}"/>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0C2C786C-40E2-07D4-CFF4-69A3475B840B}"/>
              </a:ext>
            </a:extLst>
          </p:cNvPr>
          <p:cNvSpPr>
            <a:spLocks noGrp="1"/>
          </p:cNvSpPr>
          <p:nvPr>
            <p:ph type="sldNum" idx="12"/>
          </p:nvPr>
        </p:nvSpPr>
        <p:spPr/>
        <p:txBody>
          <a:bodyPr/>
          <a:lstStyle/>
          <a:p>
            <a:fld id="{00000000-1234-1234-1234-123412341234}" type="slidenum">
              <a:rPr lang="en-GB" smtClean="0"/>
              <a:pPr/>
              <a:t>71</a:t>
            </a:fld>
            <a:endParaRPr lang="en-GB"/>
          </a:p>
        </p:txBody>
      </p:sp>
      <p:pic>
        <p:nvPicPr>
          <p:cNvPr id="6" name="Picture 5">
            <a:extLst>
              <a:ext uri="{FF2B5EF4-FFF2-40B4-BE49-F238E27FC236}">
                <a16:creationId xmlns:a16="http://schemas.microsoft.com/office/drawing/2014/main" id="{8AC59C36-76B9-75F5-C1C1-C61563925778}"/>
              </a:ext>
            </a:extLst>
          </p:cNvPr>
          <p:cNvPicPr>
            <a:picLocks noChangeAspect="1"/>
          </p:cNvPicPr>
          <p:nvPr/>
        </p:nvPicPr>
        <p:blipFill>
          <a:blip r:embed="rId2"/>
          <a:stretch>
            <a:fillRect/>
          </a:stretch>
        </p:blipFill>
        <p:spPr>
          <a:xfrm>
            <a:off x="251597" y="1114103"/>
            <a:ext cx="11688806" cy="4629796"/>
          </a:xfrm>
          <a:prstGeom prst="rect">
            <a:avLst/>
          </a:prstGeom>
        </p:spPr>
      </p:pic>
    </p:spTree>
    <p:extLst>
      <p:ext uri="{BB962C8B-B14F-4D97-AF65-F5344CB8AC3E}">
        <p14:creationId xmlns:p14="http://schemas.microsoft.com/office/powerpoint/2010/main" val="445358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1097280" y="286603"/>
            <a:ext cx="10058400" cy="1450757"/>
          </a:xfrm>
        </p:spPr>
        <p:txBody>
          <a:bodyPr spcFirstLastPara="1" vert="horz" lIns="121900" tIns="121900" rIns="121900" bIns="121900" rtlCol="0" anchor="b" anchorCtr="0">
            <a:normAutofit fontScale="90000"/>
          </a:bodyPr>
          <a:lstStyle/>
          <a:p>
            <a:r>
              <a:rPr lang="el" sz="4700"/>
              <a:t>Γνωστικά exploits και φορείς επίθεσης</a:t>
            </a:r>
          </a:p>
        </p:txBody>
      </p:sp>
      <p:pic>
        <p:nvPicPr>
          <p:cNvPr id="599" name="Google Shape;599;p94"/>
          <p:cNvPicPr preferRelativeResize="0"/>
          <p:nvPr/>
        </p:nvPicPr>
        <p:blipFill>
          <a:blip r:embed="rId3"/>
          <a:stretch>
            <a:fillRect/>
          </a:stretch>
        </p:blipFill>
        <p:spPr>
          <a:xfrm>
            <a:off x="1097280" y="2165561"/>
            <a:ext cx="10058400" cy="3646170"/>
          </a:xfrm>
          <a:prstGeom prst="rect">
            <a:avLst/>
          </a:prstGeom>
          <a:noFill/>
          <a:ln>
            <a:noFill/>
          </a:ln>
        </p:spPr>
      </p:pic>
      <p:sp>
        <p:nvSpPr>
          <p:cNvPr id="605" name="Footer Placeholder 3">
            <a:extLst>
              <a:ext uri="{FF2B5EF4-FFF2-40B4-BE49-F238E27FC236}">
                <a16:creationId xmlns:a16="http://schemas.microsoft.com/office/drawing/2014/main" id="{126214B3-B9EA-38AD-AFCB-E050558261F4}"/>
              </a:ext>
            </a:extLst>
          </p:cNvPr>
          <p:cNvSpPr>
            <a:spLocks noGrp="1"/>
          </p:cNvSpPr>
          <p:nvPr>
            <p:ph type="ftr" sz="quarter" idx="11"/>
          </p:nvPr>
        </p:nvSpPr>
        <p:spPr>
          <a:xfrm>
            <a:off x="643051" y="6221324"/>
            <a:ext cx="6818262" cy="365125"/>
          </a:xfrm>
        </p:spPr>
        <p:txBody>
          <a:bodyPr/>
          <a:lstStyle/>
          <a:p>
            <a:endParaRPr lang="en-GB"/>
          </a:p>
        </p:txBody>
      </p:sp>
      <p:sp>
        <p:nvSpPr>
          <p:cNvPr id="607" name="Slide Number Placeholder 4">
            <a:extLst>
              <a:ext uri="{FF2B5EF4-FFF2-40B4-BE49-F238E27FC236}">
                <a16:creationId xmlns:a16="http://schemas.microsoft.com/office/drawing/2014/main" id="{8F74942E-0862-5536-8599-73975AA7B95A}"/>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pPr>
                <a:spcAft>
                  <a:spcPts val="600"/>
                </a:spcAft>
              </a:pPr>
              <a:t>72</a:t>
            </a:fld>
            <a:endParaRPr lang="en-GB"/>
          </a:p>
        </p:txBody>
      </p:sp>
    </p:spTree>
    <p:extLst>
      <p:ext uri="{BB962C8B-B14F-4D97-AF65-F5344CB8AC3E}">
        <p14:creationId xmlns:p14="http://schemas.microsoft.com/office/powerpoint/2010/main" val="4209098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12" name="Title 1">
            <a:extLst>
              <a:ext uri="{FF2B5EF4-FFF2-40B4-BE49-F238E27FC236}">
                <a16:creationId xmlns:a16="http://schemas.microsoft.com/office/drawing/2014/main" id="{1EFFC812-18F0-AF78-DAB0-EC1D6F623BB0}"/>
              </a:ext>
            </a:extLst>
          </p:cNvPr>
          <p:cNvSpPr>
            <a:spLocks noGrp="1"/>
          </p:cNvSpPr>
          <p:nvPr>
            <p:ph type="title"/>
          </p:nvPr>
        </p:nvSpPr>
        <p:spPr>
          <a:xfrm>
            <a:off x="1097280" y="286603"/>
            <a:ext cx="10058400" cy="1450757"/>
          </a:xfrm>
        </p:spPr>
        <p:txBody>
          <a:bodyPr/>
          <a:lstStyle/>
          <a:p>
            <a:endParaRPr lang="en-US"/>
          </a:p>
        </p:txBody>
      </p:sp>
      <p:pic>
        <p:nvPicPr>
          <p:cNvPr id="607" name="Google Shape;607;p95"/>
          <p:cNvPicPr preferRelativeResize="0"/>
          <p:nvPr/>
        </p:nvPicPr>
        <p:blipFill>
          <a:blip r:embed="rId3"/>
          <a:srcRect t="4534" r="-1" b="12498"/>
          <a:stretch>
            <a:fillRect/>
          </a:stretch>
        </p:blipFill>
        <p:spPr>
          <a:xfrm>
            <a:off x="1097280" y="2108201"/>
            <a:ext cx="10058400" cy="3760891"/>
          </a:xfrm>
          <a:prstGeom prst="rect">
            <a:avLst/>
          </a:prstGeom>
          <a:noFill/>
          <a:ln>
            <a:noFill/>
          </a:ln>
        </p:spPr>
      </p:pic>
      <p:sp>
        <p:nvSpPr>
          <p:cNvPr id="614" name="Footer Placeholder 3">
            <a:extLst>
              <a:ext uri="{FF2B5EF4-FFF2-40B4-BE49-F238E27FC236}">
                <a16:creationId xmlns:a16="http://schemas.microsoft.com/office/drawing/2014/main" id="{D3669A4E-FB09-63B4-1F09-74CD0BDC32D7}"/>
              </a:ext>
            </a:extLst>
          </p:cNvPr>
          <p:cNvSpPr>
            <a:spLocks noGrp="1"/>
          </p:cNvSpPr>
          <p:nvPr>
            <p:ph type="ftr" sz="quarter" idx="11"/>
          </p:nvPr>
        </p:nvSpPr>
        <p:spPr>
          <a:xfrm>
            <a:off x="643051" y="6221324"/>
            <a:ext cx="6818262" cy="365125"/>
          </a:xfrm>
        </p:spPr>
        <p:txBody>
          <a:bodyPr/>
          <a:lstStyle/>
          <a:p>
            <a:endParaRPr lang="en-GB"/>
          </a:p>
        </p:txBody>
      </p:sp>
      <p:sp>
        <p:nvSpPr>
          <p:cNvPr id="616" name="Slide Number Placeholder 4">
            <a:extLst>
              <a:ext uri="{FF2B5EF4-FFF2-40B4-BE49-F238E27FC236}">
                <a16:creationId xmlns:a16="http://schemas.microsoft.com/office/drawing/2014/main" id="{DBDAD727-F4BD-1D9A-D449-7CC484E70860}"/>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pPr>
                <a:spcAft>
                  <a:spcPts val="600"/>
                </a:spcAft>
              </a:pPr>
              <a:t>73</a:t>
            </a:fld>
            <a:endParaRPr lang="en-GB"/>
          </a:p>
        </p:txBody>
      </p:sp>
    </p:spTree>
    <p:extLst>
      <p:ext uri="{BB962C8B-B14F-4D97-AF65-F5344CB8AC3E}">
        <p14:creationId xmlns:p14="http://schemas.microsoft.com/office/powerpoint/2010/main" val="2195555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577296" y="1339769"/>
            <a:ext cx="7037408" cy="4178461"/>
          </a:xfrm>
          <a:prstGeom prst="rect">
            <a:avLst/>
          </a:prstGeom>
        </p:spPr>
      </p:pic>
      <p:sp>
        <p:nvSpPr>
          <p:cNvPr id="2" name="Foliennummernplatzhalter 1">
            <a:extLst>
              <a:ext uri="{FF2B5EF4-FFF2-40B4-BE49-F238E27FC236}">
                <a16:creationId xmlns:a16="http://schemas.microsoft.com/office/drawing/2014/main" id="{D29CB9F3-72F8-D02B-1831-22AE4BEA820E}"/>
              </a:ext>
            </a:extLst>
          </p:cNvPr>
          <p:cNvSpPr>
            <a:spLocks noGrp="1"/>
          </p:cNvSpPr>
          <p:nvPr>
            <p:ph type="sldNum" sz="quarter" idx="12"/>
          </p:nvPr>
        </p:nvSpPr>
        <p:spPr/>
        <p:txBody>
          <a:bodyPr/>
          <a:lstStyle/>
          <a:p>
            <a:fld id="{79D199B6-069C-4494-B074-391AD1ED88E0}" type="slidenum">
              <a:rPr lang="de-DE" smtClean="0"/>
              <a:t>74</a:t>
            </a:fld>
            <a:endParaRPr lang="de-DE"/>
          </a:p>
        </p:txBody>
      </p:sp>
    </p:spTree>
    <p:extLst>
      <p:ext uri="{BB962C8B-B14F-4D97-AF65-F5344CB8AC3E}">
        <p14:creationId xmlns:p14="http://schemas.microsoft.com/office/powerpoint/2010/main" val="16847484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4"/>
          <p:cNvSpPr txBox="1">
            <a:spLocks noGrp="1"/>
          </p:cNvSpPr>
          <p:nvPr>
            <p:ph type="title"/>
          </p:nvPr>
        </p:nvSpPr>
        <p:spPr>
          <a:xfrm>
            <a:off x="283157" y="38992"/>
            <a:ext cx="11360800" cy="763600"/>
          </a:xfrm>
          <a:prstGeom prst="rect">
            <a:avLst/>
          </a:prstGeom>
        </p:spPr>
        <p:txBody>
          <a:bodyPr spcFirstLastPara="1" vert="horz" wrap="square" lIns="121900" tIns="121900" rIns="121900" bIns="121900" rtlCol="0" anchor="t" anchorCtr="0">
            <a:noAutofit/>
          </a:bodyPr>
          <a:lstStyle/>
          <a:p>
            <a:r>
              <a:rPr lang="el" sz="3600" dirty="0"/>
              <a:t>Προφίλ εργαζομένων στον τομέα της υγειονομικής περίθαλψης</a:t>
            </a:r>
            <a:endParaRPr sz="3600" dirty="0"/>
          </a:p>
        </p:txBody>
      </p:sp>
      <p:sp>
        <p:nvSpPr>
          <p:cNvPr id="413" name="Google Shape;413;p34"/>
          <p:cNvSpPr txBox="1">
            <a:spLocks noGrp="1"/>
          </p:cNvSpPr>
          <p:nvPr>
            <p:ph type="body" idx="1"/>
          </p:nvPr>
        </p:nvSpPr>
        <p:spPr>
          <a:xfrm>
            <a:off x="0" y="1001527"/>
            <a:ext cx="6349428" cy="4547399"/>
          </a:xfrm>
          <a:prstGeom prst="rect">
            <a:avLst/>
          </a:prstGeom>
        </p:spPr>
        <p:txBody>
          <a:bodyPr spcFirstLastPara="1" vert="horz" wrap="square" lIns="121900" tIns="121900" rIns="121900" bIns="121900" rtlCol="0" anchor="t" anchorCtr="0">
            <a:normAutofit/>
          </a:bodyPr>
          <a:lstStyle/>
          <a:p>
            <a:pPr marL="0" indent="0">
              <a:buNone/>
            </a:pPr>
            <a:r>
              <a:rPr lang="el" sz="1800" dirty="0"/>
              <a:t>Οι γυναίκες αποτελούν το 70% του εργατικού δυναμικού στον τομέα της υγειονομικής περίθαλψης</a:t>
            </a:r>
            <a:endParaRPr sz="1800" dirty="0"/>
          </a:p>
          <a:p>
            <a:pPr marL="0" indent="0">
              <a:spcBef>
                <a:spcPts val="1600"/>
              </a:spcBef>
              <a:buNone/>
            </a:pPr>
            <a:r>
              <a:rPr lang="el" sz="1800" dirty="0"/>
              <a:t>Οι γυναίκες είναι υψηλότερες στον νευρωτισμό, την ευχαρίστηση, τη ζεστασιά (μια πτυχή εξωστρέφειας) και το άνοιγμα στα συναισθήματα</a:t>
            </a:r>
            <a:endParaRPr sz="1800" dirty="0"/>
          </a:p>
          <a:p>
            <a:pPr marL="0" indent="0">
              <a:spcBef>
                <a:spcPts val="1600"/>
              </a:spcBef>
              <a:buNone/>
            </a:pPr>
            <a:r>
              <a:rPr lang="el" sz="1800" dirty="0"/>
              <a:t>Οι άνδρες υψηλότερη διεκδικητικότητα (μια πτυχή εξωστρέφειας) και άνοιγμα σε ιδέες </a:t>
            </a:r>
            <a:endParaRPr sz="1800" dirty="0"/>
          </a:p>
          <a:p>
            <a:pPr marL="0" indent="0">
              <a:spcBef>
                <a:spcPts val="1600"/>
              </a:spcBef>
              <a:buNone/>
            </a:pPr>
            <a:r>
              <a:rPr lang="el" sz="1800" dirty="0"/>
              <a:t>Οι διαφορές μεταξύ των φύλων είναι μεγαλύτερες στις ισότιμες κουλτούρες</a:t>
            </a:r>
            <a:endParaRPr sz="1800" dirty="0"/>
          </a:p>
          <a:p>
            <a:pPr marL="0" indent="0">
              <a:spcBef>
                <a:spcPts val="1600"/>
              </a:spcBef>
              <a:buNone/>
            </a:pPr>
            <a:endParaRPr sz="1800" dirty="0"/>
          </a:p>
          <a:p>
            <a:pPr marL="0" indent="0">
              <a:spcBef>
                <a:spcPts val="1600"/>
              </a:spcBef>
              <a:spcAft>
                <a:spcPts val="1600"/>
              </a:spcAft>
              <a:buNone/>
            </a:pPr>
            <a:endParaRPr sz="1800" dirty="0"/>
          </a:p>
        </p:txBody>
      </p:sp>
      <p:pic>
        <p:nvPicPr>
          <p:cNvPr id="414" name="Google Shape;414;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988958" y="857048"/>
            <a:ext cx="6338368" cy="5410200"/>
          </a:xfrm>
          <a:prstGeom prst="rect">
            <a:avLst/>
          </a:prstGeom>
          <a:noFill/>
          <a:ln>
            <a:noFill/>
          </a:ln>
        </p:spPr>
      </p:pic>
      <p:pic>
        <p:nvPicPr>
          <p:cNvPr id="2" name="Picture 1">
            <a:extLst>
              <a:ext uri="{FF2B5EF4-FFF2-40B4-BE49-F238E27FC236}">
                <a16:creationId xmlns:a16="http://schemas.microsoft.com/office/drawing/2014/main" id="{8B716F6F-3A0A-4EB6-AB15-FD990CF553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1247" y="4229299"/>
            <a:ext cx="3640981" cy="2639254"/>
          </a:xfrm>
          <a:prstGeom prst="rect">
            <a:avLst/>
          </a:prstGeom>
        </p:spPr>
      </p:pic>
      <p:sp>
        <p:nvSpPr>
          <p:cNvPr id="10" name="Oval 9">
            <a:extLst>
              <a:ext uri="{FF2B5EF4-FFF2-40B4-BE49-F238E27FC236}">
                <a16:creationId xmlns:a16="http://schemas.microsoft.com/office/drawing/2014/main" id="{E3500071-B705-4436-B86E-61254294D67E}"/>
              </a:ext>
            </a:extLst>
          </p:cNvPr>
          <p:cNvSpPr/>
          <p:nvPr/>
        </p:nvSpPr>
        <p:spPr>
          <a:xfrm>
            <a:off x="9669853" y="4230228"/>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491CDA95-03FA-4E2B-9B50-62136965E57F}"/>
              </a:ext>
            </a:extLst>
          </p:cNvPr>
          <p:cNvSpPr/>
          <p:nvPr/>
        </p:nvSpPr>
        <p:spPr>
          <a:xfrm>
            <a:off x="9648372" y="1688447"/>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Oval 11">
            <a:extLst>
              <a:ext uri="{FF2B5EF4-FFF2-40B4-BE49-F238E27FC236}">
                <a16:creationId xmlns:a16="http://schemas.microsoft.com/office/drawing/2014/main" id="{5AAFB0D8-9FE9-4F7C-A53B-86A8BD13B0CF}"/>
              </a:ext>
            </a:extLst>
          </p:cNvPr>
          <p:cNvSpPr/>
          <p:nvPr/>
        </p:nvSpPr>
        <p:spPr>
          <a:xfrm>
            <a:off x="9648372" y="1371730"/>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Oval 12">
            <a:extLst>
              <a:ext uri="{FF2B5EF4-FFF2-40B4-BE49-F238E27FC236}">
                <a16:creationId xmlns:a16="http://schemas.microsoft.com/office/drawing/2014/main" id="{B18B8233-0A32-419A-9F89-DD8C8CC1A5C3}"/>
              </a:ext>
            </a:extLst>
          </p:cNvPr>
          <p:cNvSpPr/>
          <p:nvPr/>
        </p:nvSpPr>
        <p:spPr>
          <a:xfrm>
            <a:off x="9648372" y="4922101"/>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0463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p:cNvSpPr txBox="1">
            <a:spLocks noGrp="1"/>
          </p:cNvSpPr>
          <p:nvPr>
            <p:ph type="title"/>
          </p:nvPr>
        </p:nvSpPr>
        <p:spPr>
          <a:xfrm>
            <a:off x="375557" y="84126"/>
            <a:ext cx="11440886" cy="1450757"/>
          </a:xfrm>
          <a:prstGeom prst="rect">
            <a:avLst/>
          </a:prstGeom>
        </p:spPr>
        <p:txBody>
          <a:bodyPr spcFirstLastPara="1" vert="horz" wrap="square" lIns="121900" tIns="121900" rIns="121900" bIns="121900" rtlCol="0" anchor="t" anchorCtr="0">
            <a:noAutofit/>
          </a:bodyPr>
          <a:lstStyle/>
          <a:p>
            <a:r>
              <a:rPr lang="el" sz="4800" dirty="0"/>
              <a:t>Εργαζόμενοι στον τομέα της υγειονομικής περίθαλψης και επαναλαμβανόμενα κλικ </a:t>
            </a:r>
            <a:br>
              <a:rPr lang="en-GB" sz="4800" dirty="0"/>
            </a:br>
            <a:r>
              <a:rPr lang="el" sz="1800" dirty="0"/>
              <a:t>(Gordon et al., 2019)</a:t>
            </a:r>
            <a:endParaRPr sz="4800" dirty="0"/>
          </a:p>
        </p:txBody>
      </p:sp>
      <p:sp>
        <p:nvSpPr>
          <p:cNvPr id="2" name="Content Placeholder 1">
            <a:extLst>
              <a:ext uri="{FF2B5EF4-FFF2-40B4-BE49-F238E27FC236}">
                <a16:creationId xmlns:a16="http://schemas.microsoft.com/office/drawing/2014/main" id="{A6E560A9-CC46-4114-8183-D31168EAAEA8}"/>
              </a:ext>
            </a:extLst>
          </p:cNvPr>
          <p:cNvSpPr>
            <a:spLocks noGrp="1"/>
          </p:cNvSpPr>
          <p:nvPr>
            <p:ph idx="1"/>
          </p:nvPr>
        </p:nvSpPr>
        <p:spPr/>
        <p:txBody>
          <a:bodyPr/>
          <a:lstStyle/>
          <a:p>
            <a:endParaRPr lang="nb-NO"/>
          </a:p>
        </p:txBody>
      </p:sp>
      <p:pic>
        <p:nvPicPr>
          <p:cNvPr id="436" name="Google Shape;436;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9857" y="1817914"/>
            <a:ext cx="3126477" cy="4551886"/>
          </a:xfrm>
          <a:prstGeom prst="rect">
            <a:avLst/>
          </a:prstGeom>
          <a:noFill/>
          <a:ln>
            <a:noFill/>
          </a:ln>
        </p:spPr>
      </p:pic>
      <p:pic>
        <p:nvPicPr>
          <p:cNvPr id="437" name="Google Shape;437;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95057" y="1542140"/>
            <a:ext cx="8039100" cy="489301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F845A0-BBD7-7E1D-F171-A98342C4D6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5" name="Title 4">
            <a:extLst>
              <a:ext uri="{FF2B5EF4-FFF2-40B4-BE49-F238E27FC236}">
                <a16:creationId xmlns:a16="http://schemas.microsoft.com/office/drawing/2014/main" id="{D1A0B5B0-D18E-EBD9-DF1A-6F2AC796E8FB}"/>
              </a:ext>
            </a:extLst>
          </p:cNvPr>
          <p:cNvSpPr>
            <a:spLocks noGrp="1"/>
          </p:cNvSpPr>
          <p:nvPr>
            <p:ph type="title"/>
          </p:nvPr>
        </p:nvSpPr>
        <p:spPr>
          <a:xfrm>
            <a:off x="184934" y="776936"/>
            <a:ext cx="4316406" cy="3204134"/>
          </a:xfrm>
        </p:spPr>
        <p:txBody>
          <a:bodyPr vert="horz" lIns="91440" tIns="45720" rIns="91440" bIns="45720" rtlCol="0" anchor="b">
            <a:normAutofit/>
          </a:bodyPr>
          <a:lstStyle/>
          <a:p>
            <a:r>
              <a:rPr lang="el" sz="3600" dirty="0"/>
              <a:t>Γνωστά παραδείγματα</a:t>
            </a:r>
          </a:p>
        </p:txBody>
      </p:sp>
      <p:sp>
        <p:nvSpPr>
          <p:cNvPr id="6" name="Text Placeholder 5">
            <a:extLst>
              <a:ext uri="{FF2B5EF4-FFF2-40B4-BE49-F238E27FC236}">
                <a16:creationId xmlns:a16="http://schemas.microsoft.com/office/drawing/2014/main" id="{A8C26D1D-7414-3469-E40F-813774F96DCE}"/>
              </a:ext>
            </a:extLst>
          </p:cNvPr>
          <p:cNvSpPr>
            <a:spLocks noGrp="1"/>
          </p:cNvSpPr>
          <p:nvPr>
            <p:ph type="body" idx="1"/>
          </p:nvPr>
        </p:nvSpPr>
        <p:spPr>
          <a:xfrm>
            <a:off x="477981" y="4872923"/>
            <a:ext cx="4023359" cy="1208141"/>
          </a:xfrm>
        </p:spPr>
        <p:txBody>
          <a:bodyPr vert="horz" lIns="91440" tIns="45720" rIns="91440" bIns="45720" rtlCol="0" anchor="t">
            <a:normAutofit/>
          </a:bodyPr>
          <a:lstStyle/>
          <a:p>
            <a:endParaRPr lang="en-US">
              <a:solidFill>
                <a:schemeClr val="tx1"/>
              </a:solidFill>
            </a:endParaRPr>
          </a:p>
        </p:txBody>
      </p:sp>
      <p:sp>
        <p:nvSpPr>
          <p:cNvPr id="4" name="Slide Number Placeholder 3">
            <a:extLst>
              <a:ext uri="{FF2B5EF4-FFF2-40B4-BE49-F238E27FC236}">
                <a16:creationId xmlns:a16="http://schemas.microsoft.com/office/drawing/2014/main" id="{D2EE27F9-E0AB-E389-885C-3A70BC4A0D6B}"/>
              </a:ext>
            </a:extLst>
          </p:cNvPr>
          <p:cNvSpPr>
            <a:spLocks noGrp="1"/>
          </p:cNvSpPr>
          <p:nvPr>
            <p:ph type="sldNum" sz="quarter" idx="12"/>
          </p:nvPr>
        </p:nvSpPr>
        <p:spPr>
          <a:xfrm>
            <a:off x="8970819" y="6356351"/>
            <a:ext cx="2743200" cy="365125"/>
          </a:xfrm>
        </p:spPr>
        <p:txBody>
          <a:bodyPr vert="horz" lIns="91440" tIns="45720" rIns="91440" bIns="45720" rtlCol="0" anchor="ctr">
            <a:normAutofit/>
          </a:bodyPr>
          <a:lstStyle/>
          <a:p>
            <a:pPr>
              <a:spcAft>
                <a:spcPts val="600"/>
              </a:spcAft>
              <a:defRPr/>
            </a:pPr>
            <a:fld id="{00000000-1234-1234-1234-123412341234}" type="slidenum">
              <a:rPr lang="en-US">
                <a:solidFill>
                  <a:schemeClr val="bg1"/>
                </a:solidFill>
                <a:latin typeface="Calibri" panose="020F0502020204030204"/>
              </a:rPr>
              <a:pPr>
                <a:spcAft>
                  <a:spcPts val="600"/>
                </a:spcAft>
                <a:defRPr/>
              </a:pPr>
              <a:t>77</a:t>
            </a:fld>
            <a:endParaRPr lang="en-US">
              <a:solidFill>
                <a:schemeClr val="bg1"/>
              </a:solidFill>
              <a:latin typeface="Calibri" panose="020F0502020204030204"/>
            </a:endParaRPr>
          </a:p>
        </p:txBody>
      </p:sp>
    </p:spTree>
    <p:extLst>
      <p:ext uri="{BB962C8B-B14F-4D97-AF65-F5344CB8AC3E}">
        <p14:creationId xmlns:p14="http://schemas.microsoft.com/office/powerpoint/2010/main" val="39631471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8" name="Google Shape;132;p23">
            <a:extLst>
              <a:ext uri="{FF2B5EF4-FFF2-40B4-BE49-F238E27FC236}">
                <a16:creationId xmlns:a16="http://schemas.microsoft.com/office/drawing/2014/main" id="{F9FBDB88-BCFC-4C4D-A681-BDF949DED91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59684" y="3994152"/>
            <a:ext cx="2972533" cy="2957400"/>
          </a:xfrm>
          <a:prstGeom prst="rect">
            <a:avLst/>
          </a:prstGeom>
          <a:noFill/>
          <a:ln>
            <a:noFill/>
          </a:ln>
        </p:spPr>
      </p:pic>
      <p:sp>
        <p:nvSpPr>
          <p:cNvPr id="358" name="Google Shape;358;p57"/>
          <p:cNvSpPr txBox="1">
            <a:spLocks noGrp="1"/>
          </p:cNvSpPr>
          <p:nvPr>
            <p:ph type="title"/>
          </p:nvPr>
        </p:nvSpPr>
        <p:spPr>
          <a:xfrm>
            <a:off x="838200" y="365125"/>
            <a:ext cx="10907486" cy="1325600"/>
          </a:xfrm>
          <a:prstGeom prst="rect">
            <a:avLst/>
          </a:prstGeom>
        </p:spPr>
        <p:txBody>
          <a:bodyPr spcFirstLastPara="1" vert="horz" wrap="square" lIns="91433" tIns="45700" rIns="91433" bIns="45700" rtlCol="0" anchor="ctr" anchorCtr="0">
            <a:noAutofit/>
          </a:bodyPr>
          <a:lstStyle/>
          <a:p>
            <a:pPr>
              <a:spcBef>
                <a:spcPts val="0"/>
              </a:spcBef>
            </a:pPr>
            <a:r>
              <a:rPr lang="el" sz="4800" dirty="0"/>
              <a:t>Παράδειγμα τεχνικής πειθούς: Πόδι στην πόρτα</a:t>
            </a:r>
            <a:endParaRPr sz="4800" dirty="0"/>
          </a:p>
        </p:txBody>
      </p:sp>
      <p:sp>
        <p:nvSpPr>
          <p:cNvPr id="359" name="Google Shape;359;p57"/>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Autofit/>
          </a:bodyPr>
          <a:lstStyle/>
          <a:p>
            <a:pPr marL="0" indent="0">
              <a:spcBef>
                <a:spcPts val="1067"/>
              </a:spcBef>
              <a:buNone/>
            </a:pPr>
            <a:endParaRPr/>
          </a:p>
        </p:txBody>
      </p:sp>
      <p:pic>
        <p:nvPicPr>
          <p:cNvPr id="360" name="Google Shape;360;p5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51310" y="1825625"/>
            <a:ext cx="8764665" cy="4691043"/>
          </a:xfrm>
          <a:prstGeom prst="rect">
            <a:avLst/>
          </a:prstGeom>
          <a:noFill/>
          <a:ln>
            <a:noFill/>
          </a:ln>
        </p:spPr>
      </p:pic>
      <p:pic>
        <p:nvPicPr>
          <p:cNvPr id="2" name="Picture 1">
            <a:extLst>
              <a:ext uri="{FF2B5EF4-FFF2-40B4-BE49-F238E27FC236}">
                <a16:creationId xmlns:a16="http://schemas.microsoft.com/office/drawing/2014/main" id="{682B83D4-8A21-49F9-8D22-4DFE47DE5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3369" y="1825625"/>
            <a:ext cx="5625420" cy="4956007"/>
          </a:xfrm>
          <a:prstGeom prst="rect">
            <a:avLst/>
          </a:prstGeom>
        </p:spPr>
      </p:pic>
      <p:pic>
        <p:nvPicPr>
          <p:cNvPr id="3" name="Picture 2">
            <a:extLst>
              <a:ext uri="{FF2B5EF4-FFF2-40B4-BE49-F238E27FC236}">
                <a16:creationId xmlns:a16="http://schemas.microsoft.com/office/drawing/2014/main" id="{61031253-25FA-4E44-B9FC-1A41161AE9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92070" y="1407258"/>
            <a:ext cx="3690613" cy="5582216"/>
          </a:xfrm>
          <a:prstGeom prst="rect">
            <a:avLst/>
          </a:prstGeom>
        </p:spPr>
      </p:pic>
      <p:pic>
        <p:nvPicPr>
          <p:cNvPr id="4" name="Picture 3">
            <a:extLst>
              <a:ext uri="{FF2B5EF4-FFF2-40B4-BE49-F238E27FC236}">
                <a16:creationId xmlns:a16="http://schemas.microsoft.com/office/drawing/2014/main" id="{A7C0BF3A-11DE-480C-9AB3-4A32B2959A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87068" y="1027925"/>
            <a:ext cx="3243733" cy="6644929"/>
          </a:xfrm>
          <a:prstGeom prst="rect">
            <a:avLst/>
          </a:prstGeom>
        </p:spPr>
      </p:pic>
    </p:spTree>
    <p:custDataLst>
      <p:tags r:id="rId1"/>
    </p:custDataLst>
    <p:extLst>
      <p:ext uri="{BB962C8B-B14F-4D97-AF65-F5344CB8AC3E}">
        <p14:creationId xmlns:p14="http://schemas.microsoft.com/office/powerpoint/2010/main" val="170956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529976" y="18500"/>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l" dirty="0"/>
              <a:t>Επιβεβαίωση</a:t>
            </a:r>
            <a:endParaRPr dirty="0"/>
          </a:p>
        </p:txBody>
      </p:sp>
      <p:sp>
        <p:nvSpPr>
          <p:cNvPr id="417" name="Google Shape;417;p64"/>
          <p:cNvSpPr txBox="1">
            <a:spLocks noGrp="1"/>
          </p:cNvSpPr>
          <p:nvPr>
            <p:ph type="body" idx="1"/>
          </p:nvPr>
        </p:nvSpPr>
        <p:spPr>
          <a:xfrm>
            <a:off x="846523" y="1054198"/>
            <a:ext cx="3701200" cy="4690800"/>
          </a:xfrm>
          <a:prstGeom prst="rect">
            <a:avLst/>
          </a:prstGeom>
        </p:spPr>
        <p:txBody>
          <a:bodyPr spcFirstLastPara="1" vert="horz" wrap="square" lIns="91433" tIns="45700" rIns="91433" bIns="45700" rtlCol="0" anchor="t" anchorCtr="0">
            <a:noAutofit/>
          </a:bodyPr>
          <a:lstStyle/>
          <a:p>
            <a:pPr marL="0" indent="0">
              <a:spcBef>
                <a:spcPts val="1067"/>
              </a:spcBef>
              <a:buNone/>
            </a:pPr>
            <a:r>
              <a:rPr lang="el" dirty="0"/>
              <a:t>Ντροπή: Το συναίσθημα του «Αφέντη». Συγκρατεί τους κοινωνικούς δεσμούς (Scheff, 2002)</a:t>
            </a:r>
            <a:endParaRPr dirty="0"/>
          </a:p>
          <a:p>
            <a:pPr marL="0" indent="0">
              <a:spcBef>
                <a:spcPts val="1067"/>
              </a:spcBef>
              <a:buNone/>
            </a:pPr>
            <a:endParaRPr dirty="0"/>
          </a:p>
          <a:p>
            <a:pPr marL="0" indent="0">
              <a:spcBef>
                <a:spcPts val="1067"/>
              </a:spcBef>
              <a:buNone/>
            </a:pPr>
            <a:endParaRPr dirty="0"/>
          </a:p>
          <a:p>
            <a:pPr marL="0" indent="0">
              <a:spcBef>
                <a:spcPts val="1067"/>
              </a:spcBef>
              <a:buNone/>
            </a:pPr>
            <a:endParaRPr dirty="0"/>
          </a:p>
        </p:txBody>
      </p:sp>
      <p:pic>
        <p:nvPicPr>
          <p:cNvPr id="418" name="Google Shape;418;p64"/>
          <p:cNvPicPr preferRelativeResize="0"/>
          <p:nvPr/>
        </p:nvPicPr>
        <p:blipFill>
          <a:blip r:embed="rId4">
            <a:alphaModFix/>
          </a:blip>
          <a:stretch>
            <a:fillRect/>
          </a:stretch>
        </p:blipFill>
        <p:spPr>
          <a:xfrm>
            <a:off x="5505449" y="90426"/>
            <a:ext cx="6686551" cy="4351200"/>
          </a:xfrm>
          <a:prstGeom prst="rect">
            <a:avLst/>
          </a:prstGeom>
          <a:noFill/>
          <a:ln>
            <a:noFill/>
          </a:ln>
        </p:spPr>
      </p:pic>
      <p:pic>
        <p:nvPicPr>
          <p:cNvPr id="419" name="Google Shape;419;p64"/>
          <p:cNvPicPr preferRelativeResize="0"/>
          <p:nvPr/>
        </p:nvPicPr>
        <p:blipFill>
          <a:blip r:embed="rId5">
            <a:alphaModFix/>
          </a:blip>
          <a:stretch>
            <a:fillRect/>
          </a:stretch>
        </p:blipFill>
        <p:spPr>
          <a:xfrm>
            <a:off x="293433" y="2797231"/>
            <a:ext cx="3701200" cy="3526451"/>
          </a:xfrm>
          <a:prstGeom prst="rect">
            <a:avLst/>
          </a:prstGeom>
          <a:noFill/>
          <a:ln>
            <a:noFill/>
          </a:ln>
        </p:spPr>
      </p:pic>
      <p:pic>
        <p:nvPicPr>
          <p:cNvPr id="420" name="Google Shape;420;p64"/>
          <p:cNvPicPr preferRelativeResize="0"/>
          <p:nvPr/>
        </p:nvPicPr>
        <p:blipFill>
          <a:blip r:embed="rId6">
            <a:alphaModFix/>
          </a:blip>
          <a:stretch>
            <a:fillRect/>
          </a:stretch>
        </p:blipFill>
        <p:spPr>
          <a:xfrm>
            <a:off x="4392052" y="4588577"/>
            <a:ext cx="5764000" cy="2104242"/>
          </a:xfrm>
          <a:prstGeom prst="rect">
            <a:avLst/>
          </a:prstGeom>
          <a:noFill/>
          <a:ln>
            <a:noFill/>
          </a:ln>
        </p:spPr>
      </p:pic>
      <p:pic>
        <p:nvPicPr>
          <p:cNvPr id="7" name="Google Shape;132;p23">
            <a:extLst>
              <a:ext uri="{FF2B5EF4-FFF2-40B4-BE49-F238E27FC236}">
                <a16:creationId xmlns:a16="http://schemas.microsoft.com/office/drawing/2014/main" id="{ACC8B5D3-911D-413C-A48E-C6394A8C1876}"/>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008704" y="4661451"/>
            <a:ext cx="2284779" cy="2294015"/>
          </a:xfrm>
          <a:prstGeom prst="rect">
            <a:avLst/>
          </a:prstGeom>
          <a:noFill/>
          <a:ln>
            <a:noFill/>
          </a:ln>
        </p:spPr>
      </p:pic>
    </p:spTree>
    <p:custDataLst>
      <p:tags r:id="rId1"/>
    </p:custDataLst>
    <p:extLst>
      <p:ext uri="{BB962C8B-B14F-4D97-AF65-F5344CB8AC3E}">
        <p14:creationId xmlns:p14="http://schemas.microsoft.com/office/powerpoint/2010/main" val="360092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C48746-8A48-4244-B53F-49EB0FDF29C5}"/>
              </a:ext>
            </a:extLst>
          </p:cNvPr>
          <p:cNvSpPr>
            <a:spLocks noGrp="1"/>
          </p:cNvSpPr>
          <p:nvPr>
            <p:ph type="title"/>
          </p:nvPr>
        </p:nvSpPr>
        <p:spPr>
          <a:xfrm>
            <a:off x="1097280" y="286603"/>
            <a:ext cx="10058400" cy="1450757"/>
          </a:xfrm>
        </p:spPr>
        <p:txBody>
          <a:bodyPr anchor="b">
            <a:normAutofit/>
          </a:bodyPr>
          <a:lstStyle/>
          <a:p>
            <a:r>
              <a:rPr lang="el"/>
              <a:t>Αφετηρία</a:t>
            </a:r>
          </a:p>
        </p:txBody>
      </p:sp>
      <p:pic>
        <p:nvPicPr>
          <p:cNvPr id="1026" name="Picture 2" descr="Μεσαιωνική Αγορά από τον Minnhagen στο DeviantArt">
            <a:extLst>
              <a:ext uri="{FF2B5EF4-FFF2-40B4-BE49-F238E27FC236}">
                <a16:creationId xmlns:a16="http://schemas.microsoft.com/office/drawing/2014/main" id="{C4C9C0F1-E25C-45E1-BB1D-92419CFE64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p:blipFill>
        <p:spPr bwMode="auto">
          <a:xfrm>
            <a:off x="838200" y="2161826"/>
            <a:ext cx="5181600" cy="3678936"/>
          </a:xfrm>
          <a:prstGeom prst="rect">
            <a:avLst/>
          </a:prstGeom>
          <a:solidFill>
            <a:srgbClr val="FFFFFF"/>
          </a:solidFill>
        </p:spPr>
      </p:pic>
      <p:sp>
        <p:nvSpPr>
          <p:cNvPr id="2" name="Inhaltsplatzhalter 1">
            <a:extLst>
              <a:ext uri="{FF2B5EF4-FFF2-40B4-BE49-F238E27FC236}">
                <a16:creationId xmlns:a16="http://schemas.microsoft.com/office/drawing/2014/main" id="{89E31AD8-9748-4ACC-811A-81B35D6FB2BE}"/>
              </a:ext>
            </a:extLst>
          </p:cNvPr>
          <p:cNvSpPr>
            <a:spLocks noGrp="1"/>
          </p:cNvSpPr>
          <p:nvPr>
            <p:ph sz="half" idx="2"/>
          </p:nvPr>
        </p:nvSpPr>
        <p:spPr>
          <a:xfrm>
            <a:off x="6172200" y="1825625"/>
            <a:ext cx="5181600" cy="4351338"/>
          </a:xfrm>
        </p:spPr>
        <p:txBody>
          <a:bodyPr>
            <a:normAutofit lnSpcReduction="10000"/>
          </a:bodyPr>
          <a:lstStyle/>
          <a:p>
            <a:pPr marL="0" indent="0">
              <a:lnSpc>
                <a:spcPct val="90000"/>
              </a:lnSpc>
              <a:buNone/>
            </a:pPr>
            <a:r>
              <a:rPr lang="el" err="1"/>
              <a:t>Ο υποκειμενικά βιωμένος ορθολογισμός μας συνήθως υπερεκτιμάται.</a:t>
            </a:r>
          </a:p>
          <a:p>
            <a:pPr marL="0" indent="0">
              <a:lnSpc>
                <a:spcPct val="90000"/>
              </a:lnSpc>
              <a:buNone/>
            </a:pPr>
            <a:r>
              <a:rPr lang="el" err="1"/>
              <a:t>Οι λεπτοί χειρισμοί – σκόπιμοι ή όχι – προκαταλαμβάνουν την αντίληψή μας και έτσι επηρεάζουν τη λήψη των αποφάσεών μας.</a:t>
            </a:r>
          </a:p>
          <a:p>
            <a:pPr marL="0" indent="0">
              <a:lnSpc>
                <a:spcPct val="90000"/>
              </a:lnSpc>
              <a:buNone/>
            </a:pPr>
            <a:r>
              <a:rPr lang="el"/>
              <a:t>Αυτή ήταν πάντα η βάση της διαπροσωπικής χειραγώγησης – από την κολακεία των πωλητών στις μεσαιωνικές αγορές μέχρι τα εξελιγμένα μηνύματα ηλεκτρονικού ψαρέματος.</a:t>
            </a:r>
          </a:p>
          <a:p>
            <a:pPr marL="0" indent="0">
              <a:lnSpc>
                <a:spcPct val="90000"/>
              </a:lnSpc>
              <a:buNone/>
            </a:pPr>
            <a:r>
              <a:rPr lang="el"/>
              <a:t>Όσο παλιές κι αν είναι οι αδυναμίες μας είναι οι στρατηγικές που χρησιμοποιούνται για να τις εκμεταλλευτούμε επαγγελματικά.</a:t>
            </a:r>
          </a:p>
        </p:txBody>
      </p:sp>
      <p:sp>
        <p:nvSpPr>
          <p:cNvPr id="1031" name="Footer Placeholder 4">
            <a:extLst>
              <a:ext uri="{FF2B5EF4-FFF2-40B4-BE49-F238E27FC236}">
                <a16:creationId xmlns:a16="http://schemas.microsoft.com/office/drawing/2014/main" id="{2176EB28-3AA5-94AC-1B19-60ADCBB8F29D}"/>
              </a:ext>
            </a:extLst>
          </p:cNvPr>
          <p:cNvSpPr>
            <a:spLocks noGrp="1"/>
          </p:cNvSpPr>
          <p:nvPr>
            <p:ph type="ftr" sz="quarter" idx="11"/>
          </p:nvPr>
        </p:nvSpPr>
        <p:spPr>
          <a:xfrm>
            <a:off x="643051" y="6221324"/>
            <a:ext cx="6818262" cy="365125"/>
          </a:xfrm>
        </p:spPr>
        <p:txBody>
          <a:bodyPr/>
          <a:lstStyle/>
          <a:p>
            <a:endParaRPr lang="nb-NO"/>
          </a:p>
        </p:txBody>
      </p:sp>
      <p:sp>
        <p:nvSpPr>
          <p:cNvPr id="3" name="Foliennummernplatzhalter 2">
            <a:extLst>
              <a:ext uri="{FF2B5EF4-FFF2-40B4-BE49-F238E27FC236}">
                <a16:creationId xmlns:a16="http://schemas.microsoft.com/office/drawing/2014/main" id="{65102C32-5F60-47C0-B97B-9E6127888E9F}"/>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571A4296-1FB3-43E8-9876-E6E45D2FCA7D}"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a:t>
            </a:fld>
            <a:endParaRPr kumimoji="0" lang="de-DE" b="0" i="0" u="none" strike="noStrike" kern="1200"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35799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4783-0CE9-470C-A48B-84BEBF1F3E86}"/>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l"/>
              <a:t>Εφέ καδραρίσματος</a:t>
            </a:r>
          </a:p>
        </p:txBody>
      </p:sp>
      <p:sp>
        <p:nvSpPr>
          <p:cNvPr id="3" name="Text Placeholder 2">
            <a:extLst>
              <a:ext uri="{FF2B5EF4-FFF2-40B4-BE49-F238E27FC236}">
                <a16:creationId xmlns:a16="http://schemas.microsoft.com/office/drawing/2014/main" id="{8A3D68CE-6C06-4EF3-BF7A-706C73F234DE}"/>
              </a:ext>
            </a:extLst>
          </p:cNvPr>
          <p:cNvSpPr>
            <a:spLocks noGrp="1"/>
          </p:cNvSpPr>
          <p:nvPr>
            <p:ph sz="half" idx="1"/>
          </p:nvPr>
        </p:nvSpPr>
        <p:spPr>
          <a:xfrm>
            <a:off x="838200" y="1825625"/>
            <a:ext cx="5181600" cy="4351338"/>
          </a:xfrm>
        </p:spPr>
        <p:txBody>
          <a:bodyPr vert="horz" lIns="91440" tIns="45720" rIns="91440" bIns="45720" rtlCol="0">
            <a:normAutofit/>
          </a:bodyPr>
          <a:lstStyle/>
          <a:p>
            <a:pPr marL="186254"/>
            <a:r>
              <a:rPr lang="el"/>
              <a:t>Το </a:t>
            </a:r>
            <a:r>
              <a:rPr lang="el" i="1"/>
              <a:t>φαινόμενο πλαισίωσης</a:t>
            </a:r>
            <a:r>
              <a:rPr lang="el"/>
              <a:t> είναι όταν οι αποφάσεις μας επηρεάζονται από τον τρόπο παρουσίασης των πληροφοριών. Οι ισοδύναμες πληροφορίες μπορεί να είναι περισσότερο ή λιγότερο ελκυστικές ανάλογα με τα χαρακτηριστικά που επισημαίνονται.</a:t>
            </a:r>
          </a:p>
          <a:p>
            <a:pPr marL="186254"/>
            <a:r>
              <a:rPr lang="el"/>
              <a:t>Επαγωγή συστήματος 1, περισσότερες περιφερειακές αξιολογήσεις </a:t>
            </a:r>
          </a:p>
          <a:p>
            <a:pPr marL="186254"/>
            <a:r>
              <a:rPr lang="el"/>
              <a:t>Προκαταλήψεις</a:t>
            </a:r>
          </a:p>
        </p:txBody>
      </p:sp>
      <p:pic>
        <p:nvPicPr>
          <p:cNvPr id="5" name="Picture 4">
            <a:extLst>
              <a:ext uri="{FF2B5EF4-FFF2-40B4-BE49-F238E27FC236}">
                <a16:creationId xmlns:a16="http://schemas.microsoft.com/office/drawing/2014/main" id="{99A358DD-2A4C-4622-AFD8-DF0FB7850A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6515561" y="1825625"/>
            <a:ext cx="4494877" cy="4351338"/>
          </a:xfrm>
          <a:prstGeom prst="rect">
            <a:avLst/>
          </a:prstGeom>
          <a:noFill/>
        </p:spPr>
      </p:pic>
      <p:sp>
        <p:nvSpPr>
          <p:cNvPr id="10" name="Footer Placeholder 4">
            <a:extLst>
              <a:ext uri="{FF2B5EF4-FFF2-40B4-BE49-F238E27FC236}">
                <a16:creationId xmlns:a16="http://schemas.microsoft.com/office/drawing/2014/main" id="{0712B253-CB64-4E23-4161-B6B5ECF69250}"/>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A8550C36-EB48-84DD-61A8-C9D2C496701A}"/>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80</a:t>
            </a:fld>
            <a:endParaRPr lang="nb-NO"/>
          </a:p>
        </p:txBody>
      </p:sp>
    </p:spTree>
    <p:custDataLst>
      <p:tags r:id="rId1"/>
    </p:custDataLst>
    <p:extLst>
      <p:ext uri="{BB962C8B-B14F-4D97-AF65-F5344CB8AC3E}">
        <p14:creationId xmlns:p14="http://schemas.microsoft.com/office/powerpoint/2010/main" val="36413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xfrm>
            <a:off x="1260147" y="-14863"/>
            <a:ext cx="11125198" cy="1456267"/>
          </a:xfrm>
          <a:prstGeom prst="rect">
            <a:avLst/>
          </a:prstGeom>
        </p:spPr>
        <p:txBody>
          <a:bodyPr spcFirstLastPara="1" vert="horz" wrap="square" lIns="91433" tIns="45700" rIns="91433" bIns="45700" rtlCol="0" anchor="ctr" anchorCtr="0">
            <a:noAutofit/>
          </a:bodyPr>
          <a:lstStyle/>
          <a:p>
            <a:pPr>
              <a:spcBef>
                <a:spcPts val="0"/>
              </a:spcBef>
            </a:pPr>
            <a:r>
              <a:rPr lang="el" sz="4800" dirty="0"/>
              <a:t>Επιρροή: Συνέπεια και δέσμευση </a:t>
            </a:r>
            <a:br>
              <a:rPr lang="nb-NO" sz="4800" dirty="0"/>
            </a:br>
            <a:r>
              <a:rPr lang="el" sz="4800" dirty="0"/>
              <a:t>&amp; απλές επιπτώσεις έκθεσης</a:t>
            </a:r>
            <a:endParaRPr sz="4800" dirty="0"/>
          </a:p>
        </p:txBody>
      </p:sp>
      <p:sp>
        <p:nvSpPr>
          <p:cNvPr id="316" name="Google Shape;316;p52"/>
          <p:cNvSpPr txBox="1">
            <a:spLocks noGrp="1"/>
          </p:cNvSpPr>
          <p:nvPr>
            <p:ph idx="1"/>
          </p:nvPr>
        </p:nvSpPr>
        <p:spPr>
          <a:prstGeom prst="rect">
            <a:avLst/>
          </a:prstGeom>
        </p:spPr>
        <p:txBody>
          <a:bodyPr spcFirstLastPara="1" vert="horz" wrap="square" lIns="91433" tIns="45700" rIns="91433" bIns="45700" rtlCol="0" anchor="t" anchorCtr="0">
            <a:noAutofit/>
          </a:bodyPr>
          <a:lstStyle/>
          <a:p>
            <a:pPr marL="0" indent="0">
              <a:spcBef>
                <a:spcPts val="1067"/>
              </a:spcBef>
              <a:buNone/>
            </a:pPr>
            <a:endParaRPr/>
          </a:p>
        </p:txBody>
      </p:sp>
      <p:pic>
        <p:nvPicPr>
          <p:cNvPr id="317" name="Google Shape;317;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64178" y="1475018"/>
            <a:ext cx="7721167" cy="4983233"/>
          </a:xfrm>
          <a:prstGeom prst="rect">
            <a:avLst/>
          </a:prstGeom>
          <a:noFill/>
          <a:ln>
            <a:noFill/>
          </a:ln>
        </p:spPr>
      </p:pic>
      <p:pic>
        <p:nvPicPr>
          <p:cNvPr id="318" name="Google Shape;318;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5465" y="2537814"/>
            <a:ext cx="6939567" cy="3699200"/>
          </a:xfrm>
          <a:prstGeom prst="rect">
            <a:avLst/>
          </a:prstGeom>
          <a:noFill/>
          <a:ln>
            <a:noFill/>
          </a:ln>
        </p:spPr>
      </p:pic>
      <p:pic>
        <p:nvPicPr>
          <p:cNvPr id="2" name="Picture 1">
            <a:extLst>
              <a:ext uri="{FF2B5EF4-FFF2-40B4-BE49-F238E27FC236}">
                <a16:creationId xmlns:a16="http://schemas.microsoft.com/office/drawing/2014/main" id="{BACBAA88-439C-454C-A694-DD0BA00025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465" y="1229822"/>
            <a:ext cx="1240765" cy="1240765"/>
          </a:xfrm>
          <a:prstGeom prst="rect">
            <a:avLst/>
          </a:prstGeom>
        </p:spPr>
      </p:pic>
    </p:spTree>
    <p:custDataLst>
      <p:tags r:id="rId1"/>
    </p:custDataLst>
    <p:extLst>
      <p:ext uri="{BB962C8B-B14F-4D97-AF65-F5344CB8AC3E}">
        <p14:creationId xmlns:p14="http://schemas.microsoft.com/office/powerpoint/2010/main" val="18844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138-9733-46F9-88CE-D5A7CA4BB988}"/>
              </a:ext>
            </a:extLst>
          </p:cNvPr>
          <p:cNvSpPr>
            <a:spLocks noGrp="1"/>
          </p:cNvSpPr>
          <p:nvPr>
            <p:ph type="title"/>
          </p:nvPr>
        </p:nvSpPr>
        <p:spPr>
          <a:xfrm>
            <a:off x="1097280" y="286603"/>
            <a:ext cx="10058400" cy="1450757"/>
          </a:xfrm>
        </p:spPr>
        <p:txBody>
          <a:bodyPr vert="horz" lIns="121920" tIns="60960" rIns="121920" bIns="60960" rtlCol="0" anchor="b">
            <a:normAutofit/>
          </a:bodyPr>
          <a:lstStyle/>
          <a:p>
            <a:pPr defTabSz="1219121"/>
            <a:r>
              <a:rPr lang="el"/>
              <a:t>Αναγκαστικές επιλογές</a:t>
            </a:r>
          </a:p>
        </p:txBody>
      </p:sp>
      <p:pic>
        <p:nvPicPr>
          <p:cNvPr id="4" name="Picture 3">
            <a:extLst>
              <a:ext uri="{FF2B5EF4-FFF2-40B4-BE49-F238E27FC236}">
                <a16:creationId xmlns:a16="http://schemas.microsoft.com/office/drawing/2014/main" id="{1EEF813C-E440-45C4-A805-73E81962863D}"/>
              </a:ext>
            </a:extLst>
          </p:cNvPr>
          <p:cNvPicPr>
            <a:picLocks noChangeAspect="1"/>
          </p:cNvPicPr>
          <p:nvPr/>
        </p:nvPicPr>
        <p:blipFill>
          <a:blip r:embed="rId3" cstate="email">
            <a:extLst>
              <a:ext uri="{28A0092B-C50C-407E-A947-70E740481C1C}">
                <a14:useLocalDpi xmlns:a14="http://schemas.microsoft.com/office/drawing/2010/main"/>
              </a:ext>
            </a:extLst>
          </a:blip>
          <a:srcRect t="20334" b="42741"/>
          <a:stretch>
            <a:fillRect/>
          </a:stretch>
        </p:blipFill>
        <p:spPr>
          <a:xfrm>
            <a:off x="838200" y="1825625"/>
            <a:ext cx="5181600" cy="4351338"/>
          </a:xfrm>
          <a:prstGeom prst="rect">
            <a:avLst/>
          </a:prstGeom>
          <a:noFill/>
        </p:spPr>
      </p:pic>
      <p:pic>
        <p:nvPicPr>
          <p:cNvPr id="5" name="Picture 4">
            <a:extLst>
              <a:ext uri="{FF2B5EF4-FFF2-40B4-BE49-F238E27FC236}">
                <a16:creationId xmlns:a16="http://schemas.microsoft.com/office/drawing/2014/main" id="{EDBDE7A1-76BA-4DC0-BE5B-25E16EAD5086}"/>
              </a:ext>
            </a:extLst>
          </p:cNvPr>
          <p:cNvPicPr>
            <a:picLocks noChangeAspect="1"/>
          </p:cNvPicPr>
          <p:nvPr/>
        </p:nvPicPr>
        <p:blipFill>
          <a:blip r:embed="rId4" cstate="email">
            <a:extLst>
              <a:ext uri="{28A0092B-C50C-407E-A947-70E740481C1C}">
                <a14:useLocalDpi xmlns:a14="http://schemas.microsoft.com/office/drawing/2010/main"/>
              </a:ext>
            </a:extLst>
          </a:blip>
          <a:srcRect r="7780"/>
          <a:stretch>
            <a:fillRect/>
          </a:stretch>
        </p:blipFill>
        <p:spPr>
          <a:xfrm>
            <a:off x="6172200" y="1825625"/>
            <a:ext cx="5181600" cy="4351338"/>
          </a:xfrm>
          <a:prstGeom prst="rect">
            <a:avLst/>
          </a:prstGeom>
          <a:noFill/>
        </p:spPr>
      </p:pic>
      <p:sp>
        <p:nvSpPr>
          <p:cNvPr id="10" name="Footer Placeholder 4">
            <a:extLst>
              <a:ext uri="{FF2B5EF4-FFF2-40B4-BE49-F238E27FC236}">
                <a16:creationId xmlns:a16="http://schemas.microsoft.com/office/drawing/2014/main" id="{8345501A-07DB-3412-74E7-4D3B759E1761}"/>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3D414BA0-25EA-1170-151D-C5674C6EF9B6}"/>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82</a:t>
            </a:fld>
            <a:endParaRPr lang="nb-NO"/>
          </a:p>
        </p:txBody>
      </p:sp>
    </p:spTree>
    <p:custDataLst>
      <p:tags r:id="rId1"/>
    </p:custDataLst>
    <p:extLst>
      <p:ext uri="{BB962C8B-B14F-4D97-AF65-F5344CB8AC3E}">
        <p14:creationId xmlns:p14="http://schemas.microsoft.com/office/powerpoint/2010/main" val="28651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1097280" y="286603"/>
            <a:ext cx="10058400" cy="1450757"/>
          </a:xfrm>
        </p:spPr>
        <p:txBody>
          <a:bodyPr spcFirstLastPara="1" vert="horz" lIns="91433" tIns="45700" rIns="91433" bIns="45700" rtlCol="0" anchor="b" anchorCtr="0">
            <a:normAutofit/>
          </a:bodyPr>
          <a:lstStyle/>
          <a:p>
            <a:pPr>
              <a:spcBef>
                <a:spcPts val="0"/>
              </a:spcBef>
            </a:pPr>
            <a:r>
              <a:rPr lang="el" sz="3300"/>
              <a:t>Ξύστε την πλάτη μου, </a:t>
            </a:r>
            <a:br>
              <a:rPr lang="en-US" sz="3300"/>
            </a:br>
            <a:r>
              <a:rPr lang="el" sz="3300"/>
              <a:t>ξύνω τη δική σας </a:t>
            </a:r>
            <a:br>
              <a:rPr lang="en-US" sz="3300"/>
            </a:br>
            <a:r>
              <a:rPr lang="el" sz="3300"/>
              <a:t>(Happ et al., 2016)</a:t>
            </a:r>
          </a:p>
        </p:txBody>
      </p:sp>
      <p:sp>
        <p:nvSpPr>
          <p:cNvPr id="411" name="Google Shape;411;p63"/>
          <p:cNvSpPr txBox="1">
            <a:spLocks noGrp="1"/>
          </p:cNvSpPr>
          <p:nvPr>
            <p:ph sz="half" idx="1"/>
          </p:nvPr>
        </p:nvSpPr>
        <p:spPr>
          <a:xfrm>
            <a:off x="838200" y="1825625"/>
            <a:ext cx="5181600" cy="4351338"/>
          </a:xfrm>
        </p:spPr>
        <p:txBody>
          <a:bodyPr spcFirstLastPara="1" vert="horz" lIns="91433" tIns="45700" rIns="91433" bIns="45700" rtlCol="0" anchorCtr="0">
            <a:normAutofit lnSpcReduction="10000"/>
          </a:bodyPr>
          <a:lstStyle/>
          <a:p>
            <a:pPr marL="609561" indent="-541832">
              <a:spcBef>
                <a:spcPts val="1333"/>
              </a:spcBef>
              <a:buSzPts val="2800"/>
              <a:buChar char="❖"/>
            </a:pPr>
            <a:r>
              <a:rPr lang="el"/>
              <a:t>9 στους 10 ανθρώπους αποκαλύπτουν προσωπικές πληροφορίες σε αγνώστους στο διαδίκτυο όταν τους δίνεται λίγη σοκολάτα</a:t>
            </a:r>
          </a:p>
          <a:p>
            <a:pPr marL="1219121" lvl="1" indent="-507966">
              <a:buSzPts val="2400"/>
              <a:buChar char="➢"/>
            </a:pPr>
            <a:r>
              <a:rPr lang="el" sz="2000"/>
              <a:t>4 στα 10 μέσα σε 2 λεπτά</a:t>
            </a:r>
          </a:p>
          <a:p>
            <a:pPr marL="1219121" lvl="1" indent="-507966">
              <a:buSzPts val="2400"/>
              <a:buChar char="➢"/>
            </a:pPr>
            <a:r>
              <a:rPr lang="el" sz="2000"/>
              <a:t>Ισχυρότερο όταν δίνεται ακριβώς πριν ζητήσετε κωδικούς πρόσβασης (50%)</a:t>
            </a:r>
          </a:p>
          <a:p>
            <a:pPr marL="609561" indent="-541832">
              <a:buSzPts val="2800"/>
              <a:buChar char="❖"/>
            </a:pPr>
            <a:r>
              <a:rPr lang="el"/>
              <a:t>Παράγοντες κινδύνου:</a:t>
            </a:r>
          </a:p>
          <a:p>
            <a:pPr marL="1219121" lvl="1" indent="-507966">
              <a:buSzPts val="2400"/>
              <a:buChar char="➢"/>
            </a:pPr>
            <a:r>
              <a:rPr lang="el" sz="2000"/>
              <a:t>Οι άνδρες</a:t>
            </a:r>
          </a:p>
          <a:p>
            <a:pPr marL="1219121" lvl="1" indent="-507966">
              <a:buSzPts val="2400"/>
              <a:buChar char="➢"/>
            </a:pPr>
            <a:r>
              <a:rPr lang="el" sz="2000"/>
              <a:t>Μικρότερη ηλικία</a:t>
            </a:r>
          </a:p>
          <a:p>
            <a:pPr marL="0" indent="0">
              <a:spcBef>
                <a:spcPts val="1067"/>
              </a:spcBef>
              <a:buNone/>
            </a:pPr>
            <a:endParaRPr lang="en-US"/>
          </a:p>
        </p:txBody>
      </p:sp>
      <p:pic>
        <p:nvPicPr>
          <p:cNvPr id="2" name="Picture 1">
            <a:extLst>
              <a:ext uri="{FF2B5EF4-FFF2-40B4-BE49-F238E27FC236}">
                <a16:creationId xmlns:a16="http://schemas.microsoft.com/office/drawing/2014/main" id="{3CACEC42-182E-65B1-6A89-B09842B8D5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6826693" y="1825625"/>
            <a:ext cx="3872613" cy="4351338"/>
          </a:xfrm>
          <a:prstGeom prst="rect">
            <a:avLst/>
          </a:prstGeom>
          <a:noFill/>
        </p:spPr>
      </p:pic>
      <p:sp>
        <p:nvSpPr>
          <p:cNvPr id="416" name="Footer Placeholder 4">
            <a:extLst>
              <a:ext uri="{FF2B5EF4-FFF2-40B4-BE49-F238E27FC236}">
                <a16:creationId xmlns:a16="http://schemas.microsoft.com/office/drawing/2014/main" id="{AD976B39-1FA1-43BB-33AB-6731FDF2C9FB}"/>
              </a:ext>
            </a:extLst>
          </p:cNvPr>
          <p:cNvSpPr>
            <a:spLocks noGrp="1"/>
          </p:cNvSpPr>
          <p:nvPr>
            <p:ph type="ftr" sz="quarter" idx="11"/>
          </p:nvPr>
        </p:nvSpPr>
        <p:spPr>
          <a:xfrm>
            <a:off x="643051" y="6221324"/>
            <a:ext cx="6818262" cy="365125"/>
          </a:xfrm>
        </p:spPr>
        <p:txBody>
          <a:bodyPr/>
          <a:lstStyle/>
          <a:p>
            <a:endParaRPr lang="nb-NO"/>
          </a:p>
        </p:txBody>
      </p:sp>
      <p:sp>
        <p:nvSpPr>
          <p:cNvPr id="418" name="Slide Number Placeholder 5">
            <a:extLst>
              <a:ext uri="{FF2B5EF4-FFF2-40B4-BE49-F238E27FC236}">
                <a16:creationId xmlns:a16="http://schemas.microsoft.com/office/drawing/2014/main" id="{46AAAAF6-E814-8495-CAB8-4A9809DD72ED}"/>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pPr>
                <a:spcAft>
                  <a:spcPts val="600"/>
                </a:spcAft>
              </a:pPr>
              <a:t>83</a:t>
            </a:fld>
            <a:endParaRPr lang="nb-NO"/>
          </a:p>
        </p:txBody>
      </p:sp>
    </p:spTree>
    <p:custDataLst>
      <p:tags r:id="rId1"/>
    </p:custDataLst>
    <p:extLst>
      <p:ext uri="{BB962C8B-B14F-4D97-AF65-F5344CB8AC3E}">
        <p14:creationId xmlns:p14="http://schemas.microsoft.com/office/powerpoint/2010/main" val="17598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5" name="Title 4">
            <a:extLst>
              <a:ext uri="{FF2B5EF4-FFF2-40B4-BE49-F238E27FC236}">
                <a16:creationId xmlns:a16="http://schemas.microsoft.com/office/drawing/2014/main" id="{8314344C-E742-F8B4-D7DF-F88A161E8597}"/>
              </a:ext>
            </a:extLst>
          </p:cNvPr>
          <p:cNvSpPr>
            <a:spLocks noGrp="1"/>
          </p:cNvSpPr>
          <p:nvPr>
            <p:ph type="title"/>
          </p:nvPr>
        </p:nvSpPr>
        <p:spPr>
          <a:xfrm>
            <a:off x="763024" y="41493"/>
            <a:ext cx="10515600" cy="1325563"/>
          </a:xfrm>
        </p:spPr>
        <p:txBody>
          <a:bodyPr/>
          <a:lstStyle/>
          <a:p>
            <a:r>
              <a:rPr lang="el"/>
              <a:t>Σε τι να επιτεθώ;;</a:t>
            </a:r>
            <a:endParaRPr lang="et-EE"/>
          </a:p>
        </p:txBody>
      </p:sp>
      <p:pic>
        <p:nvPicPr>
          <p:cNvPr id="7" name="Picture 6">
            <a:extLst>
              <a:ext uri="{FF2B5EF4-FFF2-40B4-BE49-F238E27FC236}">
                <a16:creationId xmlns:a16="http://schemas.microsoft.com/office/drawing/2014/main" id="{9B1C2CF4-4B59-4AB1-DE00-D48FA88865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1389"/>
            <a:ext cx="5332388" cy="2800758"/>
          </a:xfrm>
          <a:prstGeom prst="rect">
            <a:avLst/>
          </a:prstGeom>
        </p:spPr>
      </p:pic>
      <p:pic>
        <p:nvPicPr>
          <p:cNvPr id="9" name="Picture 8">
            <a:extLst>
              <a:ext uri="{FF2B5EF4-FFF2-40B4-BE49-F238E27FC236}">
                <a16:creationId xmlns:a16="http://schemas.microsoft.com/office/drawing/2014/main" id="{7AD17CFA-C003-30BD-378D-B1D6E7F181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3243" y="1373818"/>
            <a:ext cx="6325950" cy="2800759"/>
          </a:xfrm>
          <a:prstGeom prst="rect">
            <a:avLst/>
          </a:prstGeom>
        </p:spPr>
      </p:pic>
      <p:pic>
        <p:nvPicPr>
          <p:cNvPr id="11" name="Picture 10">
            <a:extLst>
              <a:ext uri="{FF2B5EF4-FFF2-40B4-BE49-F238E27FC236}">
                <a16:creationId xmlns:a16="http://schemas.microsoft.com/office/drawing/2014/main" id="{2B515FB7-582D-BA0A-1782-241E281A2398}"/>
              </a:ext>
            </a:extLst>
          </p:cNvPr>
          <p:cNvPicPr>
            <a:picLocks noChangeAspect="1"/>
          </p:cNvPicPr>
          <p:nvPr/>
        </p:nvPicPr>
        <p:blipFill>
          <a:blip r:embed="rId5"/>
          <a:stretch>
            <a:fillRect/>
          </a:stretch>
        </p:blipFill>
        <p:spPr>
          <a:xfrm>
            <a:off x="566150" y="3696108"/>
            <a:ext cx="8411749" cy="895475"/>
          </a:xfrm>
          <a:prstGeom prst="rect">
            <a:avLst/>
          </a:prstGeom>
        </p:spPr>
      </p:pic>
      <p:pic>
        <p:nvPicPr>
          <p:cNvPr id="13" name="Picture 12">
            <a:extLst>
              <a:ext uri="{FF2B5EF4-FFF2-40B4-BE49-F238E27FC236}">
                <a16:creationId xmlns:a16="http://schemas.microsoft.com/office/drawing/2014/main" id="{7816B951-A956-6689-3BF2-15F933564196}"/>
              </a:ext>
            </a:extLst>
          </p:cNvPr>
          <p:cNvPicPr>
            <a:picLocks noChangeAspect="1"/>
          </p:cNvPicPr>
          <p:nvPr/>
        </p:nvPicPr>
        <p:blipFill>
          <a:blip r:embed="rId6"/>
          <a:stretch>
            <a:fillRect/>
          </a:stretch>
        </p:blipFill>
        <p:spPr>
          <a:xfrm>
            <a:off x="2152033" y="3586555"/>
            <a:ext cx="8840434" cy="2010056"/>
          </a:xfrm>
          <a:prstGeom prst="rect">
            <a:avLst/>
          </a:prstGeom>
        </p:spPr>
      </p:pic>
      <p:pic>
        <p:nvPicPr>
          <p:cNvPr id="15" name="Picture 14">
            <a:extLst>
              <a:ext uri="{FF2B5EF4-FFF2-40B4-BE49-F238E27FC236}">
                <a16:creationId xmlns:a16="http://schemas.microsoft.com/office/drawing/2014/main" id="{9E9B8348-2B70-D64D-2B7C-3C64E60C8D4D}"/>
              </a:ext>
            </a:extLst>
          </p:cNvPr>
          <p:cNvPicPr>
            <a:picLocks noChangeAspect="1"/>
          </p:cNvPicPr>
          <p:nvPr/>
        </p:nvPicPr>
        <p:blipFill>
          <a:blip r:embed="rId7"/>
          <a:stretch>
            <a:fillRect/>
          </a:stretch>
        </p:blipFill>
        <p:spPr>
          <a:xfrm>
            <a:off x="1407326" y="2738712"/>
            <a:ext cx="9459645" cy="1914792"/>
          </a:xfrm>
          <a:prstGeom prst="rect">
            <a:avLst/>
          </a:prstGeom>
        </p:spPr>
      </p:pic>
    </p:spTree>
    <p:extLst>
      <p:ext uri="{BB962C8B-B14F-4D97-AF65-F5344CB8AC3E}">
        <p14:creationId xmlns:p14="http://schemas.microsoft.com/office/powerpoint/2010/main" val="2799196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1097280" y="286603"/>
            <a:ext cx="10058400" cy="1450757"/>
          </a:xfrm>
        </p:spPr>
        <p:txBody>
          <a:bodyPr spcFirstLastPara="1" vert="horz" lIns="121900" tIns="121900" rIns="121900" bIns="121900" rtlCol="0" anchor="b" anchorCtr="0">
            <a:normAutofit fontScale="90000"/>
          </a:bodyPr>
          <a:lstStyle/>
          <a:p>
            <a:r>
              <a:rPr lang="el" sz="4700"/>
              <a:t>Γνωστικά exploits και φορείς επίθεσης</a:t>
            </a:r>
          </a:p>
        </p:txBody>
      </p:sp>
      <p:pic>
        <p:nvPicPr>
          <p:cNvPr id="599" name="Google Shape;599;p94"/>
          <p:cNvPicPr preferRelativeResize="0"/>
          <p:nvPr/>
        </p:nvPicPr>
        <p:blipFill>
          <a:blip r:embed="rId3"/>
          <a:srcRect l="2089" r="961" b="-1"/>
          <a:stretch>
            <a:fillRect/>
          </a:stretch>
        </p:blipFill>
        <p:spPr>
          <a:xfrm>
            <a:off x="1097280" y="2108201"/>
            <a:ext cx="10058400" cy="3760891"/>
          </a:xfrm>
          <a:prstGeom prst="rect">
            <a:avLst/>
          </a:prstGeom>
          <a:noFill/>
          <a:ln>
            <a:noFill/>
          </a:ln>
        </p:spPr>
      </p:pic>
      <p:sp>
        <p:nvSpPr>
          <p:cNvPr id="605" name="Footer Placeholder 3">
            <a:extLst>
              <a:ext uri="{FF2B5EF4-FFF2-40B4-BE49-F238E27FC236}">
                <a16:creationId xmlns:a16="http://schemas.microsoft.com/office/drawing/2014/main" id="{831A83BD-15EC-7FB0-EF02-2D6D739A2F86}"/>
              </a:ext>
            </a:extLst>
          </p:cNvPr>
          <p:cNvSpPr>
            <a:spLocks noGrp="1"/>
          </p:cNvSpPr>
          <p:nvPr>
            <p:ph type="ftr" sz="quarter" idx="11"/>
          </p:nvPr>
        </p:nvSpPr>
        <p:spPr>
          <a:xfrm>
            <a:off x="643051" y="6221324"/>
            <a:ext cx="6818262" cy="365125"/>
          </a:xfrm>
        </p:spPr>
        <p:txBody>
          <a:bodyPr/>
          <a:lstStyle/>
          <a:p>
            <a:endParaRPr lang="en-GB"/>
          </a:p>
        </p:txBody>
      </p:sp>
      <p:sp>
        <p:nvSpPr>
          <p:cNvPr id="607" name="Slide Number Placeholder 4">
            <a:extLst>
              <a:ext uri="{FF2B5EF4-FFF2-40B4-BE49-F238E27FC236}">
                <a16:creationId xmlns:a16="http://schemas.microsoft.com/office/drawing/2014/main" id="{81036AB0-4AE3-7BDA-1AAB-FBB48C5C6876}"/>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pPr>
                <a:spcAft>
                  <a:spcPts val="600"/>
                </a:spcAft>
              </a:pPr>
              <a:t>85</a:t>
            </a:fld>
            <a:endParaRPr lang="en-GB"/>
          </a:p>
        </p:txBody>
      </p:sp>
    </p:spTree>
    <p:extLst>
      <p:ext uri="{BB962C8B-B14F-4D97-AF65-F5344CB8AC3E}">
        <p14:creationId xmlns:p14="http://schemas.microsoft.com/office/powerpoint/2010/main" val="37614128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5"/>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endParaRPr/>
          </a:p>
        </p:txBody>
      </p:sp>
      <p:sp>
        <p:nvSpPr>
          <p:cNvPr id="606" name="Google Shape;606;p95"/>
          <p:cNvSpPr txBox="1">
            <a:spLocks noGrp="1"/>
          </p:cNvSpPr>
          <p:nvPr>
            <p:ph idx="1"/>
          </p:nvPr>
        </p:nvSpPr>
        <p:spPr>
          <a:xfrm>
            <a:off x="838200" y="1825625"/>
            <a:ext cx="10515600" cy="4351200"/>
          </a:xfrm>
          <a:prstGeom prst="rect">
            <a:avLst/>
          </a:prstGeom>
        </p:spPr>
        <p:txBody>
          <a:bodyPr spcFirstLastPara="1" vert="horz" wrap="square" lIns="91433" tIns="45700" rIns="91433" bIns="45700" rtlCol="0" anchor="t" anchorCtr="0">
            <a:normAutofit/>
          </a:bodyPr>
          <a:lstStyle/>
          <a:p>
            <a:pPr marL="0" indent="0">
              <a:spcBef>
                <a:spcPts val="1067"/>
              </a:spcBef>
              <a:spcAft>
                <a:spcPts val="1600"/>
              </a:spcAft>
              <a:buNone/>
            </a:pPr>
            <a:endParaRPr/>
          </a:p>
        </p:txBody>
      </p:sp>
      <p:pic>
        <p:nvPicPr>
          <p:cNvPr id="607" name="Google Shape;607;p95"/>
          <p:cNvPicPr preferRelativeResize="0"/>
          <p:nvPr/>
        </p:nvPicPr>
        <p:blipFill>
          <a:blip r:embed="rId3">
            <a:alphaModFix/>
          </a:blip>
          <a:stretch>
            <a:fillRect/>
          </a:stretch>
        </p:blipFill>
        <p:spPr>
          <a:xfrm>
            <a:off x="0" y="1363506"/>
            <a:ext cx="12192000" cy="5494495"/>
          </a:xfrm>
          <a:prstGeom prst="rect">
            <a:avLst/>
          </a:prstGeom>
          <a:noFill/>
          <a:ln>
            <a:noFill/>
          </a:ln>
        </p:spPr>
      </p:pic>
    </p:spTree>
    <p:extLst>
      <p:ext uri="{BB962C8B-B14F-4D97-AF65-F5344CB8AC3E}">
        <p14:creationId xmlns:p14="http://schemas.microsoft.com/office/powerpoint/2010/main" val="34852880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6" name="Google Shape;116;p21"/>
          <p:cNvPicPr preferRelativeResize="0"/>
          <p:nvPr/>
        </p:nvPicPr>
        <p:blipFill>
          <a:blip r:embed="rId4">
            <a:alphaModFix amt="35000"/>
          </a:blip>
          <a:stretch>
            <a:fillRect/>
          </a:stretch>
        </p:blipFill>
        <p:spPr>
          <a:xfrm>
            <a:off x="0" y="0"/>
            <a:ext cx="12192000" cy="6858000"/>
          </a:xfrm>
          <a:prstGeom prst="rect">
            <a:avLst/>
          </a:prstGeom>
          <a:noFill/>
          <a:ln>
            <a:noFill/>
          </a:ln>
        </p:spPr>
      </p:pic>
      <p:sp>
        <p:nvSpPr>
          <p:cNvPr id="114" name="Google Shape;114;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l"/>
              <a:t>4 Ιππείς της Κοινωνικής Γνώσης</a:t>
            </a:r>
            <a:endParaRPr/>
          </a:p>
        </p:txBody>
      </p:sp>
      <p:sp>
        <p:nvSpPr>
          <p:cNvPr id="115" name="Google Shape;115;p21"/>
          <p:cNvSpPr txBox="1">
            <a:spLocks noGrp="1"/>
          </p:cNvSpPr>
          <p:nvPr>
            <p:ph type="body" idx="1"/>
          </p:nvPr>
        </p:nvSpPr>
        <p:spPr>
          <a:xfrm>
            <a:off x="415600" y="1536633"/>
            <a:ext cx="6353200" cy="4555200"/>
          </a:xfrm>
          <a:prstGeom prst="rect">
            <a:avLst/>
          </a:prstGeom>
        </p:spPr>
        <p:txBody>
          <a:bodyPr spcFirstLastPara="1" vert="horz" wrap="square" lIns="121900" tIns="121900" rIns="121900" bIns="121900" rtlCol="0" anchor="t" anchorCtr="0">
            <a:normAutofit/>
          </a:bodyPr>
          <a:lstStyle/>
          <a:p>
            <a:r>
              <a:rPr lang="el"/>
              <a:t>Αφελείς ερευνητές</a:t>
            </a:r>
            <a:endParaRPr/>
          </a:p>
          <a:p>
            <a:pPr lvl="1"/>
            <a:r>
              <a:rPr lang="el"/>
              <a:t>Χρησιμοποιήστε ορθολογικές, επιστημονικές προσεγγίσεις, ανάλυση αιτίου-αποτελέσματος για να κατανοήσετε το περιβάλλον</a:t>
            </a:r>
            <a:endParaRPr/>
          </a:p>
          <a:p>
            <a:r>
              <a:rPr lang="el"/>
              <a:t>Γνωστικοί τσιγκούνηδες</a:t>
            </a:r>
            <a:endParaRPr/>
          </a:p>
          <a:p>
            <a:pPr lvl="1"/>
            <a:r>
              <a:rPr lang="el"/>
              <a:t>Χρησιμοποιήστε το λιγότερο δυνατό για καλύτερο αποτέλεσμα</a:t>
            </a:r>
            <a:endParaRPr/>
          </a:p>
          <a:p>
            <a:r>
              <a:rPr lang="el"/>
              <a:t>Γνωστική συνέπεια</a:t>
            </a:r>
            <a:endParaRPr/>
          </a:p>
          <a:p>
            <a:pPr lvl="1"/>
            <a:r>
              <a:rPr lang="el"/>
              <a:t>Μας αρέσει αυτό που συμφωνεί μαζί μας</a:t>
            </a:r>
            <a:endParaRPr/>
          </a:p>
          <a:p>
            <a:r>
              <a:rPr lang="el"/>
              <a:t>Τακτικοί με κίνητρα</a:t>
            </a:r>
            <a:endParaRPr/>
          </a:p>
          <a:p>
            <a:pPr lvl="1"/>
            <a:r>
              <a:rPr lang="el"/>
              <a:t>Πολλές διαθέσιμες στρατηγικές και επιλέγουμε από στόχους, ανάγκες ή άλλα κίνητρα</a:t>
            </a:r>
            <a:endParaRPr/>
          </a:p>
          <a:p>
            <a:pPr marL="0" indent="0">
              <a:spcBef>
                <a:spcPts val="1600"/>
              </a:spcBef>
              <a:spcAft>
                <a:spcPts val="1600"/>
              </a:spcAft>
              <a:buNone/>
            </a:pPr>
            <a:endParaRPr/>
          </a:p>
        </p:txBody>
      </p:sp>
      <p:sp>
        <p:nvSpPr>
          <p:cNvPr id="117" name="Google Shape;117;p21"/>
          <p:cNvSpPr txBox="1"/>
          <p:nvPr/>
        </p:nvSpPr>
        <p:spPr>
          <a:xfrm>
            <a:off x="7184400" y="1473169"/>
            <a:ext cx="5007600" cy="2352398"/>
          </a:xfrm>
          <a:prstGeom prst="rect">
            <a:avLst/>
          </a:prstGeom>
          <a:noFill/>
          <a:ln>
            <a:noFill/>
          </a:ln>
        </p:spPr>
        <p:txBody>
          <a:bodyPr spcFirstLastPara="1" wrap="square" lIns="121900" tIns="121900" rIns="121900" bIns="121900" anchor="t" anchorCtr="0">
            <a:spAutoFit/>
          </a:bodyPr>
          <a:lstStyle/>
          <a:p>
            <a:pPr marL="203195">
              <a:lnSpc>
                <a:spcPct val="90000"/>
              </a:lnSpc>
              <a:spcBef>
                <a:spcPts val="1333"/>
              </a:spcBef>
              <a:buClr>
                <a:schemeClr val="dk1"/>
              </a:buClr>
              <a:buSzPts val="1200"/>
            </a:pPr>
            <a:r>
              <a:rPr lang="el" sz="1600">
                <a:solidFill>
                  <a:schemeClr val="dk1"/>
                </a:solidFill>
              </a:rPr>
              <a:t>Αρχές ευχρηστίας</a:t>
            </a:r>
          </a:p>
          <a:p>
            <a:pPr marL="609585" indent="-406390">
              <a:lnSpc>
                <a:spcPct val="90000"/>
              </a:lnSpc>
              <a:spcBef>
                <a:spcPts val="1333"/>
              </a:spcBef>
              <a:buClr>
                <a:schemeClr val="dk1"/>
              </a:buClr>
              <a:buSzPts val="1200"/>
              <a:buAutoNum type="arabicPeriod"/>
            </a:pPr>
            <a:r>
              <a:rPr lang="el" sz="1600">
                <a:solidFill>
                  <a:schemeClr val="dk1"/>
                </a:solidFill>
              </a:rPr>
              <a:t>Δυνατότητα εκμάθησης (Πόσο γρήγορα μπορώ να το μάθω;)</a:t>
            </a:r>
            <a:endParaRPr sz="1600">
              <a:solidFill>
                <a:schemeClr val="dk1"/>
              </a:solidFill>
            </a:endParaRPr>
          </a:p>
          <a:p>
            <a:pPr marL="609585" indent="-406390">
              <a:lnSpc>
                <a:spcPct val="90000"/>
              </a:lnSpc>
              <a:buClr>
                <a:schemeClr val="dk1"/>
              </a:buClr>
              <a:buSzPts val="1200"/>
              <a:buAutoNum type="arabicPeriod"/>
            </a:pPr>
            <a:r>
              <a:rPr lang="el" sz="1600">
                <a:solidFill>
                  <a:schemeClr val="dk1"/>
                </a:solidFill>
              </a:rPr>
              <a:t>Αποδοτικότητα (Πόσο γρήγορα θα πετύχω τον στόχο μου;)</a:t>
            </a:r>
            <a:endParaRPr sz="1600">
              <a:solidFill>
                <a:schemeClr val="dk1"/>
              </a:solidFill>
            </a:endParaRPr>
          </a:p>
          <a:p>
            <a:pPr marL="609585" indent="-406390">
              <a:lnSpc>
                <a:spcPct val="90000"/>
              </a:lnSpc>
              <a:buClr>
                <a:schemeClr val="dk1"/>
              </a:buClr>
              <a:buSzPts val="1200"/>
              <a:buAutoNum type="arabicPeriod"/>
            </a:pPr>
            <a:r>
              <a:rPr lang="el" sz="1600">
                <a:solidFill>
                  <a:schemeClr val="dk1"/>
                </a:solidFill>
              </a:rPr>
              <a:t>Απομνημόνευση (Ευκολία χρήσης μετά από ένα διάστημα απουσίας.)</a:t>
            </a:r>
            <a:endParaRPr sz="1600">
              <a:solidFill>
                <a:schemeClr val="dk1"/>
              </a:solidFill>
            </a:endParaRPr>
          </a:p>
          <a:p>
            <a:pPr marL="609585" indent="-406390">
              <a:lnSpc>
                <a:spcPct val="90000"/>
              </a:lnSpc>
              <a:buClr>
                <a:schemeClr val="dk1"/>
              </a:buClr>
              <a:buSzPts val="1200"/>
              <a:buAutoNum type="arabicPeriod"/>
            </a:pPr>
            <a:r>
              <a:rPr lang="el" sz="1600">
                <a:solidFill>
                  <a:schemeClr val="dk1"/>
                </a:solidFill>
              </a:rPr>
              <a:t>Λάθη (Πόσο συχνά κάνω λάθος και πόσο εύκολα μπορώ να διορθώσω τον εαυτό μου;)</a:t>
            </a:r>
            <a:endParaRPr sz="1600">
              <a:solidFill>
                <a:schemeClr val="dk1"/>
              </a:solidFill>
            </a:endParaRPr>
          </a:p>
          <a:p>
            <a:pPr marL="609585" indent="-406390">
              <a:lnSpc>
                <a:spcPct val="90000"/>
              </a:lnSpc>
              <a:buClr>
                <a:schemeClr val="dk1"/>
              </a:buClr>
              <a:buSzPts val="1200"/>
              <a:buAutoNum type="arabicPeriod"/>
            </a:pPr>
            <a:r>
              <a:rPr lang="el" sz="1600">
                <a:solidFill>
                  <a:schemeClr val="dk1"/>
                </a:solidFill>
              </a:rPr>
              <a:t>Ικανοποίηση (Πόσο ευχάριστη είναι η χρήση;)</a:t>
            </a:r>
            <a:endParaRPr sz="240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l"/>
              <a:t>Γνωστική Ασυμφωνία - Γνωστικοί Τσιγκούνηδες</a:t>
            </a:r>
            <a:endParaRPr/>
          </a:p>
        </p:txBody>
      </p:sp>
      <p:sp>
        <p:nvSpPr>
          <p:cNvPr id="123" name="Google Shape;123;p2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l"/>
              <a:t>Πόσος χρόνος χρειάζεται για να διαβάσετε μια πολιτική απορρήτου (PP);</a:t>
            </a:r>
          </a:p>
          <a:p>
            <a:pPr marL="0" indent="0">
              <a:spcAft>
                <a:spcPts val="1600"/>
              </a:spcAft>
              <a:buNone/>
            </a:pPr>
            <a:endParaRPr lang="nb-NO"/>
          </a:p>
          <a:p>
            <a:pPr marL="0" indent="0">
              <a:spcAft>
                <a:spcPts val="1600"/>
              </a:spcAft>
              <a:buNone/>
            </a:pPr>
            <a:r>
              <a:rPr lang="el"/>
              <a:t>Όροι Παροχής Υπηρεσιών (TOS);</a:t>
            </a:r>
            <a:endParaRPr/>
          </a:p>
        </p:txBody>
      </p:sp>
      <p:pic>
        <p:nvPicPr>
          <p:cNvPr id="124" name="Google Shape;124;p22"/>
          <p:cNvPicPr preferRelativeResize="0"/>
          <p:nvPr/>
        </p:nvPicPr>
        <p:blipFill>
          <a:blip r:embed="rId4">
            <a:alphaModFix/>
          </a:blip>
          <a:stretch>
            <a:fillRect/>
          </a:stretch>
        </p:blipFill>
        <p:spPr>
          <a:xfrm>
            <a:off x="1" y="1403669"/>
            <a:ext cx="6337300" cy="4927600"/>
          </a:xfrm>
          <a:prstGeom prst="rect">
            <a:avLst/>
          </a:prstGeom>
          <a:noFill/>
          <a:ln>
            <a:noFill/>
          </a:ln>
        </p:spPr>
      </p:pic>
      <p:pic>
        <p:nvPicPr>
          <p:cNvPr id="125" name="Google Shape;125;p22"/>
          <p:cNvPicPr preferRelativeResize="0"/>
          <p:nvPr/>
        </p:nvPicPr>
        <p:blipFill>
          <a:blip r:embed="rId5">
            <a:alphaModFix/>
          </a:blip>
          <a:stretch>
            <a:fillRect/>
          </a:stretch>
        </p:blipFill>
        <p:spPr>
          <a:xfrm>
            <a:off x="5893200" y="3045533"/>
            <a:ext cx="6121400" cy="3606800"/>
          </a:xfrm>
          <a:prstGeom prst="rect">
            <a:avLst/>
          </a:prstGeom>
          <a:noFill/>
          <a:ln>
            <a:noFill/>
          </a:ln>
        </p:spPr>
      </p:pic>
      <p:sp>
        <p:nvSpPr>
          <p:cNvPr id="2" name="Oval 1">
            <a:extLst>
              <a:ext uri="{FF2B5EF4-FFF2-40B4-BE49-F238E27FC236}">
                <a16:creationId xmlns:a16="http://schemas.microsoft.com/office/drawing/2014/main" id="{4DFABC88-A87F-4B12-BD70-06FE3C03DBCD}"/>
              </a:ext>
            </a:extLst>
          </p:cNvPr>
          <p:cNvSpPr/>
          <p:nvPr/>
        </p:nvSpPr>
        <p:spPr>
          <a:xfrm>
            <a:off x="-91768" y="3683821"/>
            <a:ext cx="6121400" cy="28271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4" name="Rectangle: Rounded Corners 3">
            <a:extLst>
              <a:ext uri="{FF2B5EF4-FFF2-40B4-BE49-F238E27FC236}">
                <a16:creationId xmlns:a16="http://schemas.microsoft.com/office/drawing/2014/main" id="{10E45A39-75CE-4021-9F9E-83E29BB89F39}"/>
              </a:ext>
            </a:extLst>
          </p:cNvPr>
          <p:cNvSpPr/>
          <p:nvPr/>
        </p:nvSpPr>
        <p:spPr>
          <a:xfrm>
            <a:off x="5893200" y="4313085"/>
            <a:ext cx="6121400" cy="23392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additive="base">
                                        <p:cTn id="15" dur="500" fill="hold"/>
                                        <p:tgtEl>
                                          <p:spTgt spid="124"/>
                                        </p:tgtEl>
                                        <p:attrNameLst>
                                          <p:attrName>ppt_x</p:attrName>
                                        </p:attrNameLst>
                                      </p:cBhvr>
                                      <p:tavLst>
                                        <p:tav tm="0">
                                          <p:val>
                                            <p:strVal val="#ppt_x"/>
                                          </p:val>
                                        </p:tav>
                                        <p:tav tm="100000">
                                          <p:val>
                                            <p:strVal val="#ppt_x"/>
                                          </p:val>
                                        </p:tav>
                                      </p:tavLst>
                                    </p:anim>
                                    <p:anim calcmode="lin" valueType="num">
                                      <p:cBhvr additive="base">
                                        <p:cTn id="16"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anim calcmode="lin" valueType="num">
                                      <p:cBhvr additive="base">
                                        <p:cTn id="25" dur="500" fill="hold"/>
                                        <p:tgtEl>
                                          <p:spTgt spid="125"/>
                                        </p:tgtEl>
                                        <p:attrNameLst>
                                          <p:attrName>ppt_x</p:attrName>
                                        </p:attrNameLst>
                                      </p:cBhvr>
                                      <p:tavLst>
                                        <p:tav tm="0">
                                          <p:val>
                                            <p:strVal val="#ppt_x"/>
                                          </p:val>
                                        </p:tav>
                                        <p:tav tm="100000">
                                          <p:val>
                                            <p:strVal val="#ppt_x"/>
                                          </p:val>
                                        </p:tav>
                                      </p:tavLst>
                                    </p:anim>
                                    <p:anim calcmode="lin" valueType="num">
                                      <p:cBhvr additive="base">
                                        <p:cTn id="26"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uiExpand="1" build="p"/>
      <p:bldP spid="2"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69D8-BAEA-531F-04AB-946814DD9B80}"/>
              </a:ext>
            </a:extLst>
          </p:cNvPr>
          <p:cNvSpPr>
            <a:spLocks noGrp="1"/>
          </p:cNvSpPr>
          <p:nvPr>
            <p:ph type="title"/>
          </p:nvPr>
        </p:nvSpPr>
        <p:spPr/>
        <p:txBody>
          <a:bodyPr>
            <a:normAutofit fontScale="90000"/>
          </a:bodyPr>
          <a:lstStyle/>
          <a:p>
            <a:r>
              <a:rPr lang="el"/>
              <a:t>Ποιοι είναι οι επιτιθέμενοι</a:t>
            </a:r>
            <a:endParaRPr lang="et-EE"/>
          </a:p>
        </p:txBody>
      </p:sp>
      <p:sp>
        <p:nvSpPr>
          <p:cNvPr id="3" name="Text Placeholder 2">
            <a:extLst>
              <a:ext uri="{FF2B5EF4-FFF2-40B4-BE49-F238E27FC236}">
                <a16:creationId xmlns:a16="http://schemas.microsoft.com/office/drawing/2014/main" id="{FBA61468-5BE7-3F4D-EECC-978A04EAA173}"/>
              </a:ext>
            </a:extLst>
          </p:cNvPr>
          <p:cNvSpPr>
            <a:spLocks noGrp="1"/>
          </p:cNvSpPr>
          <p:nvPr>
            <p:ph type="body" idx="1"/>
          </p:nvPr>
        </p:nvSpPr>
        <p:spPr/>
        <p:txBody>
          <a:bodyPr/>
          <a:lstStyle/>
          <a:p>
            <a:endParaRPr lang="et-EE"/>
          </a:p>
        </p:txBody>
      </p:sp>
      <p:sp>
        <p:nvSpPr>
          <p:cNvPr id="4" name="Slide Number Placeholder 3">
            <a:extLst>
              <a:ext uri="{FF2B5EF4-FFF2-40B4-BE49-F238E27FC236}">
                <a16:creationId xmlns:a16="http://schemas.microsoft.com/office/drawing/2014/main" id="{92428720-5178-E5C7-2747-7C31338FC83D}"/>
              </a:ext>
            </a:extLst>
          </p:cNvPr>
          <p:cNvSpPr>
            <a:spLocks noGrp="1"/>
          </p:cNvSpPr>
          <p:nvPr>
            <p:ph type="sldNum" idx="12"/>
          </p:nvPr>
        </p:nvSpPr>
        <p:spPr/>
        <p:txBody>
          <a:bodyPr/>
          <a:lstStyle/>
          <a:p>
            <a:fld id="{00000000-1234-1234-1234-123412341234}" type="slidenum">
              <a:rPr lang="en-GB" smtClean="0"/>
              <a:pPr/>
              <a:t>89</a:t>
            </a:fld>
            <a:endParaRPr lang="en-GB"/>
          </a:p>
        </p:txBody>
      </p:sp>
      <p:pic>
        <p:nvPicPr>
          <p:cNvPr id="6" name="Picture 5">
            <a:extLst>
              <a:ext uri="{FF2B5EF4-FFF2-40B4-BE49-F238E27FC236}">
                <a16:creationId xmlns:a16="http://schemas.microsoft.com/office/drawing/2014/main" id="{AC866362-E590-102B-A245-0D7D2946B98E}"/>
              </a:ext>
            </a:extLst>
          </p:cNvPr>
          <p:cNvPicPr>
            <a:picLocks noChangeAspect="1"/>
          </p:cNvPicPr>
          <p:nvPr/>
        </p:nvPicPr>
        <p:blipFill>
          <a:blip r:embed="rId2"/>
          <a:stretch>
            <a:fillRect/>
          </a:stretch>
        </p:blipFill>
        <p:spPr>
          <a:xfrm>
            <a:off x="415600" y="1290292"/>
            <a:ext cx="4410691" cy="1619476"/>
          </a:xfrm>
          <a:prstGeom prst="rect">
            <a:avLst/>
          </a:prstGeom>
        </p:spPr>
      </p:pic>
      <p:pic>
        <p:nvPicPr>
          <p:cNvPr id="8" name="Picture 7">
            <a:extLst>
              <a:ext uri="{FF2B5EF4-FFF2-40B4-BE49-F238E27FC236}">
                <a16:creationId xmlns:a16="http://schemas.microsoft.com/office/drawing/2014/main" id="{94007E12-158E-B2F2-9774-818989A49C79}"/>
              </a:ext>
            </a:extLst>
          </p:cNvPr>
          <p:cNvPicPr>
            <a:picLocks noChangeAspect="1"/>
          </p:cNvPicPr>
          <p:nvPr/>
        </p:nvPicPr>
        <p:blipFill>
          <a:blip r:embed="rId3"/>
          <a:stretch>
            <a:fillRect/>
          </a:stretch>
        </p:blipFill>
        <p:spPr>
          <a:xfrm>
            <a:off x="1366551" y="2824167"/>
            <a:ext cx="4105848" cy="3353268"/>
          </a:xfrm>
          <a:prstGeom prst="rect">
            <a:avLst/>
          </a:prstGeom>
        </p:spPr>
      </p:pic>
      <p:pic>
        <p:nvPicPr>
          <p:cNvPr id="10" name="Picture 9">
            <a:extLst>
              <a:ext uri="{FF2B5EF4-FFF2-40B4-BE49-F238E27FC236}">
                <a16:creationId xmlns:a16="http://schemas.microsoft.com/office/drawing/2014/main" id="{7CC1A28B-293B-C62D-2E62-8CAA92ACEADB}"/>
              </a:ext>
            </a:extLst>
          </p:cNvPr>
          <p:cNvPicPr>
            <a:picLocks noChangeAspect="1"/>
          </p:cNvPicPr>
          <p:nvPr/>
        </p:nvPicPr>
        <p:blipFill>
          <a:blip r:embed="rId4"/>
          <a:stretch>
            <a:fillRect/>
          </a:stretch>
        </p:blipFill>
        <p:spPr>
          <a:xfrm>
            <a:off x="5586099" y="1451031"/>
            <a:ext cx="4486901" cy="4477375"/>
          </a:xfrm>
          <a:prstGeom prst="rect">
            <a:avLst/>
          </a:prstGeom>
        </p:spPr>
      </p:pic>
    </p:spTree>
    <p:extLst>
      <p:ext uri="{BB962C8B-B14F-4D97-AF65-F5344CB8AC3E}">
        <p14:creationId xmlns:p14="http://schemas.microsoft.com/office/powerpoint/2010/main" val="2957111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1320028" y="1457710"/>
            <a:ext cx="2873552" cy="2074847"/>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907" y="4008094"/>
            <a:ext cx="4791238" cy="1826545"/>
          </a:xfrm>
          <a:prstGeom prst="rect">
            <a:avLst/>
          </a:prstGeom>
        </p:spPr>
      </p:pic>
      <p:pic>
        <p:nvPicPr>
          <p:cNvPr id="7" name="Bilde 6"/>
          <p:cNvPicPr>
            <a:picLocks noChangeAspect="1"/>
          </p:cNvPicPr>
          <p:nvPr/>
        </p:nvPicPr>
        <p:blipFill>
          <a:blip r:embed="rId5"/>
          <a:stretch>
            <a:fillRect/>
          </a:stretch>
        </p:blipFill>
        <p:spPr>
          <a:xfrm>
            <a:off x="7136433" y="1457710"/>
            <a:ext cx="3364493" cy="2189148"/>
          </a:xfrm>
          <a:prstGeom prst="rect">
            <a:avLst/>
          </a:prstGeom>
        </p:spPr>
      </p:pic>
      <p:pic>
        <p:nvPicPr>
          <p:cNvPr id="8" name="Bilde 7"/>
          <p:cNvPicPr>
            <a:picLocks noChangeAspect="1"/>
          </p:cNvPicPr>
          <p:nvPr/>
        </p:nvPicPr>
        <p:blipFill>
          <a:blip r:embed="rId6"/>
          <a:stretch>
            <a:fillRect/>
          </a:stretch>
        </p:blipFill>
        <p:spPr>
          <a:xfrm>
            <a:off x="6978542" y="4237666"/>
            <a:ext cx="3415161" cy="2207658"/>
          </a:xfrm>
          <a:prstGeom prst="rect">
            <a:avLst/>
          </a:prstGeom>
        </p:spPr>
      </p:pic>
      <p:sp>
        <p:nvSpPr>
          <p:cNvPr id="9" name="Titel 3">
            <a:extLst>
              <a:ext uri="{FF2B5EF4-FFF2-40B4-BE49-F238E27FC236}">
                <a16:creationId xmlns:a16="http://schemas.microsoft.com/office/drawing/2014/main" id="{03B123F2-2CD6-4938-A48F-F44FBF33A1F8}"/>
              </a:ext>
            </a:extLst>
          </p:cNvPr>
          <p:cNvSpPr>
            <a:spLocks noGrp="1"/>
          </p:cNvSpPr>
          <p:nvPr>
            <p:ph type="title"/>
          </p:nvPr>
        </p:nvSpPr>
        <p:spPr>
          <a:xfrm>
            <a:off x="453653" y="641654"/>
            <a:ext cx="10971565" cy="681037"/>
          </a:xfrm>
        </p:spPr>
        <p:txBody>
          <a:bodyPr>
            <a:noAutofit/>
          </a:bodyPr>
          <a:lstStyle/>
          <a:p>
            <a:pPr algn="ctr"/>
            <a:r>
              <a:rPr lang="el" sz="4400" dirty="0"/>
              <a:t>Έρευνα προσωπικότητας στην Κυβερνοψυχολογία</a:t>
            </a:r>
            <a:endParaRPr lang="de-DE" sz="4400" dirty="0"/>
          </a:p>
        </p:txBody>
      </p:sp>
      <p:sp>
        <p:nvSpPr>
          <p:cNvPr id="2" name="Foliennummernplatzhalter 1">
            <a:extLst>
              <a:ext uri="{FF2B5EF4-FFF2-40B4-BE49-F238E27FC236}">
                <a16:creationId xmlns:a16="http://schemas.microsoft.com/office/drawing/2014/main" id="{BDD44482-61BE-82B5-B861-4427FED8DE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78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4C2A-0698-7477-1A0A-686A3193D952}"/>
              </a:ext>
            </a:extLst>
          </p:cNvPr>
          <p:cNvSpPr>
            <a:spLocks noGrp="1"/>
          </p:cNvSpPr>
          <p:nvPr>
            <p:ph type="title"/>
          </p:nvPr>
        </p:nvSpPr>
        <p:spPr/>
        <p:txBody>
          <a:bodyPr>
            <a:normAutofit fontScale="90000"/>
          </a:bodyPr>
          <a:lstStyle/>
          <a:p>
            <a:r>
              <a:rPr lang="el"/>
              <a:t>Προφίλ</a:t>
            </a:r>
            <a:endParaRPr lang="et-EE"/>
          </a:p>
        </p:txBody>
      </p:sp>
      <p:sp>
        <p:nvSpPr>
          <p:cNvPr id="3" name="Text Placeholder 2">
            <a:extLst>
              <a:ext uri="{FF2B5EF4-FFF2-40B4-BE49-F238E27FC236}">
                <a16:creationId xmlns:a16="http://schemas.microsoft.com/office/drawing/2014/main" id="{7710EDE9-4AE8-974D-8B13-5BC9E9BB0E97}"/>
              </a:ext>
            </a:extLst>
          </p:cNvPr>
          <p:cNvSpPr>
            <a:spLocks noGrp="1"/>
          </p:cNvSpPr>
          <p:nvPr>
            <p:ph type="body" idx="1"/>
          </p:nvPr>
        </p:nvSpPr>
        <p:spPr/>
        <p:txBody>
          <a:bodyPr>
            <a:normAutofit fontScale="77500" lnSpcReduction="20000"/>
          </a:bodyPr>
          <a:lstStyle/>
          <a:p>
            <a:pPr marL="152396" indent="0" algn="l">
              <a:buNone/>
            </a:pPr>
            <a:r>
              <a:rPr lang="el" sz="1800" b="1" i="0">
                <a:solidFill>
                  <a:srgbClr val="374151"/>
                </a:solidFill>
                <a:effectLst/>
                <a:latin typeface="Söhne"/>
              </a:rPr>
              <a:t>Κίνητρα</a:t>
            </a:r>
            <a:r>
              <a:rPr lang="el" sz="1800" b="0" i="0">
                <a:solidFill>
                  <a:srgbClr val="374151"/>
                </a:solidFill>
                <a:effectLst/>
                <a:latin typeface="Söhne"/>
              </a:rPr>
              <a:t>:</a:t>
            </a:r>
          </a:p>
          <a:p>
            <a:pPr marL="742950" lvl="1" indent="-285750" algn="l">
              <a:buFont typeface="+mj-lt"/>
              <a:buAutoNum type="arabicPeriod"/>
            </a:pPr>
            <a:r>
              <a:rPr lang="el" sz="1600" b="1" i="0">
                <a:solidFill>
                  <a:srgbClr val="374151"/>
                </a:solidFill>
                <a:effectLst/>
                <a:latin typeface="Söhne"/>
              </a:rPr>
              <a:t>Οικονομικό κέρδος</a:t>
            </a:r>
            <a:r>
              <a:rPr lang="el" sz="1600" b="0" i="0">
                <a:solidFill>
                  <a:srgbClr val="374151"/>
                </a:solidFill>
                <a:effectLst/>
                <a:latin typeface="Söhne"/>
              </a:rPr>
              <a:t>: Πολλοί επιτιθέμενοι παρακινούνται από οικονομικά κίνητρα</a:t>
            </a:r>
          </a:p>
          <a:p>
            <a:pPr marL="742950" lvl="1" indent="-285750" algn="l">
              <a:buFont typeface="+mj-lt"/>
              <a:buAutoNum type="arabicPeriod"/>
            </a:pPr>
            <a:r>
              <a:rPr lang="el" sz="1600" b="1" i="0">
                <a:solidFill>
                  <a:srgbClr val="374151"/>
                </a:solidFill>
                <a:effectLst/>
                <a:latin typeface="Söhne"/>
              </a:rPr>
              <a:t>Χακτιβισμός</a:t>
            </a:r>
            <a:r>
              <a:rPr lang="el" sz="1600" b="0" i="0">
                <a:solidFill>
                  <a:srgbClr val="374151"/>
                </a:solidFill>
                <a:effectLst/>
                <a:latin typeface="Söhne"/>
              </a:rPr>
              <a:t>: Ορισμένοι επιτιθέμενοι εμπλέκονται σε κυβερνοεπιθέσεις για να προωθήσουν μια κοινωνική ή πολιτική ατζέντα, χρησιμοποιώντας συχνά ψηφιακά μέσα για να κάνουν μια δήλωση.</a:t>
            </a:r>
          </a:p>
          <a:p>
            <a:pPr marL="742950" lvl="1" indent="-285750" algn="l">
              <a:buFont typeface="+mj-lt"/>
              <a:buAutoNum type="arabicPeriod"/>
            </a:pPr>
            <a:r>
              <a:rPr lang="el" sz="1600" b="1" i="0">
                <a:solidFill>
                  <a:srgbClr val="374151"/>
                </a:solidFill>
                <a:effectLst/>
                <a:latin typeface="Söhne"/>
              </a:rPr>
              <a:t>Περιέργεια</a:t>
            </a:r>
            <a:r>
              <a:rPr lang="el" sz="1600" b="0" i="0">
                <a:solidFill>
                  <a:srgbClr val="374151"/>
                </a:solidFill>
                <a:effectLst/>
                <a:latin typeface="Söhne"/>
              </a:rPr>
              <a:t>: Οι επιτιθέμενοι με γνώμονα την περιέργεια, που συχνά αναφέρονται ως "script kiddies", εξερευνούν τα τρωτά σημεία για τη συγκίνηση</a:t>
            </a:r>
          </a:p>
          <a:p>
            <a:pPr marL="742950" lvl="1" indent="-285750" algn="l">
              <a:buFont typeface="+mj-lt"/>
              <a:buAutoNum type="arabicPeriod"/>
            </a:pPr>
            <a:r>
              <a:rPr lang="el" sz="1600" b="1" i="0">
                <a:solidFill>
                  <a:srgbClr val="374151"/>
                </a:solidFill>
                <a:effectLst/>
                <a:latin typeface="Söhne"/>
              </a:rPr>
              <a:t>Κατασκοπεία: Οι </a:t>
            </a:r>
            <a:r>
              <a:rPr lang="el" sz="1600" b="0" i="0">
                <a:solidFill>
                  <a:srgbClr val="374151"/>
                </a:solidFill>
                <a:effectLst/>
                <a:latin typeface="Söhne"/>
              </a:rPr>
              <a:t>επιτιθέμενοι ή οι κατάσκοποι στον κυβερνοχώρο που χρηματοδοτούνται από το κράτος στοχεύουν στη συλλογή πληροφοριών, διαβαθμισμένων πληροφοριών ή εμπορικών μυστικών.</a:t>
            </a:r>
          </a:p>
          <a:p>
            <a:pPr marL="742950" lvl="1" indent="-285750" algn="l">
              <a:buFont typeface="+mj-lt"/>
              <a:buAutoNum type="arabicPeriod"/>
            </a:pPr>
            <a:endParaRPr lang="en-US" sz="1600" b="0" i="0">
              <a:solidFill>
                <a:srgbClr val="374151"/>
              </a:solidFill>
              <a:effectLst/>
              <a:latin typeface="Söhne"/>
            </a:endParaRPr>
          </a:p>
          <a:p>
            <a:pPr marL="152396" indent="0" algn="l">
              <a:buNone/>
            </a:pPr>
            <a:r>
              <a:rPr lang="el" sz="1800" b="1" i="0">
                <a:solidFill>
                  <a:srgbClr val="374151"/>
                </a:solidFill>
                <a:effectLst/>
                <a:latin typeface="Söhne"/>
              </a:rPr>
              <a:t>Ψυχολογικά χαρακτηριστικά</a:t>
            </a:r>
            <a:r>
              <a:rPr lang="el" sz="1800" b="0" i="0">
                <a:solidFill>
                  <a:srgbClr val="374151"/>
                </a:solidFill>
                <a:effectLst/>
                <a:latin typeface="Söhne"/>
              </a:rPr>
              <a:t>:</a:t>
            </a:r>
          </a:p>
          <a:p>
            <a:pPr marL="742950" lvl="1" indent="-285750" algn="l">
              <a:buFont typeface="+mj-lt"/>
              <a:buAutoNum type="arabicPeriod"/>
            </a:pPr>
            <a:r>
              <a:rPr lang="el" sz="1600" b="1" i="0">
                <a:solidFill>
                  <a:srgbClr val="374151"/>
                </a:solidFill>
                <a:effectLst/>
                <a:latin typeface="Söhne"/>
              </a:rPr>
              <a:t>Ανωνυμία</a:t>
            </a:r>
            <a:endParaRPr lang="en-US" sz="1600">
              <a:solidFill>
                <a:srgbClr val="374151"/>
              </a:solidFill>
              <a:latin typeface="Söhne"/>
            </a:endParaRPr>
          </a:p>
          <a:p>
            <a:pPr marL="742950" lvl="1" indent="-285750" algn="l">
              <a:buFont typeface="+mj-lt"/>
              <a:buAutoNum type="arabicPeriod"/>
            </a:pPr>
            <a:r>
              <a:rPr lang="el" sz="1600" b="1" i="0">
                <a:solidFill>
                  <a:srgbClr val="374151"/>
                </a:solidFill>
                <a:effectLst/>
                <a:latin typeface="Söhne"/>
              </a:rPr>
              <a:t>Υψηλή νοημοσύνη</a:t>
            </a:r>
            <a:endParaRPr lang="en-US" sz="1600" b="0" i="0">
              <a:solidFill>
                <a:srgbClr val="374151"/>
              </a:solidFill>
              <a:effectLst/>
              <a:latin typeface="Söhne"/>
            </a:endParaRPr>
          </a:p>
          <a:p>
            <a:pPr marL="742950" lvl="1" indent="-285750" algn="l">
              <a:buFont typeface="+mj-lt"/>
              <a:buAutoNum type="arabicPeriod"/>
            </a:pPr>
            <a:r>
              <a:rPr lang="el" sz="1600" b="1" i="0">
                <a:solidFill>
                  <a:srgbClr val="374151"/>
                </a:solidFill>
                <a:effectLst/>
                <a:latin typeface="Söhne"/>
              </a:rPr>
              <a:t>Ανάληψη κινδύνου</a:t>
            </a:r>
          </a:p>
          <a:p>
            <a:pPr marL="742950" lvl="1" indent="-285750" algn="l">
              <a:buFont typeface="+mj-lt"/>
              <a:buAutoNum type="arabicPeriod"/>
            </a:pPr>
            <a:r>
              <a:rPr lang="el" sz="1600" b="1" i="0">
                <a:solidFill>
                  <a:srgbClr val="374151"/>
                </a:solidFill>
                <a:effectLst/>
                <a:latin typeface="Söhne"/>
              </a:rPr>
              <a:t>Έλλειψη ενσυναίσθησης</a:t>
            </a:r>
            <a:endParaRPr lang="en-US" sz="1600" b="0" i="0">
              <a:solidFill>
                <a:srgbClr val="374151"/>
              </a:solidFill>
              <a:effectLst/>
              <a:latin typeface="Söhne"/>
            </a:endParaRPr>
          </a:p>
          <a:p>
            <a:pPr marL="742950" lvl="1" indent="-285750" algn="l">
              <a:buFont typeface="+mj-lt"/>
              <a:buAutoNum type="arabicPeriod"/>
            </a:pPr>
            <a:endParaRPr lang="en-US" sz="1600" b="0" i="0">
              <a:solidFill>
                <a:srgbClr val="374151"/>
              </a:solidFill>
              <a:effectLst/>
              <a:latin typeface="Söhne"/>
            </a:endParaRPr>
          </a:p>
          <a:p>
            <a:pPr marL="152396" indent="0" algn="l">
              <a:buNone/>
            </a:pPr>
            <a:r>
              <a:rPr lang="el" sz="1800" b="1" i="0">
                <a:solidFill>
                  <a:srgbClr val="374151"/>
                </a:solidFill>
                <a:effectLst/>
                <a:latin typeface="Söhne"/>
              </a:rPr>
              <a:t>Τεχνικές επίθεσης</a:t>
            </a:r>
            <a:r>
              <a:rPr lang="el" sz="1800" b="0" i="0">
                <a:solidFill>
                  <a:srgbClr val="374151"/>
                </a:solidFill>
                <a:effectLst/>
                <a:latin typeface="Söhne"/>
              </a:rPr>
              <a:t>:</a:t>
            </a:r>
          </a:p>
          <a:p>
            <a:pPr marL="742950" lvl="1" indent="-285750" algn="l">
              <a:buFont typeface="+mj-lt"/>
              <a:buAutoNum type="arabicPeriod"/>
            </a:pPr>
            <a:r>
              <a:rPr lang="el" sz="1600" b="1" i="0">
                <a:solidFill>
                  <a:srgbClr val="374151"/>
                </a:solidFill>
                <a:effectLst/>
                <a:latin typeface="Söhne"/>
              </a:rPr>
              <a:t>Phishing</a:t>
            </a:r>
            <a:r>
              <a:rPr lang="el" sz="1600" b="0" i="0">
                <a:solidFill>
                  <a:srgbClr val="374151"/>
                </a:solidFill>
                <a:effectLst/>
                <a:latin typeface="Söhne"/>
              </a:rPr>
              <a:t>: Οι εισβολείς χρησιμοποιούν συχνά τεχνικές κοινωνικής μηχανικής για να εξαπατήσουν άτομα ώστε να αποκαλύψουν ευαίσθητες πληροφορίες ή να κάνουν κλικ σε κακόβουλους συνδέσμους.</a:t>
            </a:r>
          </a:p>
          <a:p>
            <a:pPr marL="742950" lvl="1" indent="-285750" algn="l">
              <a:buFont typeface="+mj-lt"/>
              <a:buAutoNum type="arabicPeriod"/>
            </a:pPr>
            <a:r>
              <a:rPr lang="el" sz="1600" b="1" i="0">
                <a:solidFill>
                  <a:srgbClr val="374151"/>
                </a:solidFill>
                <a:effectLst/>
                <a:latin typeface="Söhne"/>
              </a:rPr>
              <a:t>Κακόβουλο λογισμικό</a:t>
            </a:r>
            <a:r>
              <a:rPr lang="el" sz="1600" b="0" i="0">
                <a:solidFill>
                  <a:srgbClr val="374151"/>
                </a:solidFill>
                <a:effectLst/>
                <a:latin typeface="Söhne"/>
              </a:rPr>
              <a:t>: Οι εισβολείς αναπτύσσουν διάφορους τύπους κακόβουλου λογισμικού, όπως ιούς, σκουλήκια και Trojans, για να παραβιάσουν συστήματα και να κλέψουν δεδομένα.</a:t>
            </a:r>
          </a:p>
          <a:p>
            <a:pPr marL="742950" lvl="1" indent="-285750" algn="l">
              <a:buFont typeface="+mj-lt"/>
              <a:buAutoNum type="arabicPeriod"/>
            </a:pPr>
            <a:r>
              <a:rPr lang="el" sz="1600" b="1" i="0">
                <a:solidFill>
                  <a:srgbClr val="374151"/>
                </a:solidFill>
                <a:effectLst/>
                <a:latin typeface="Söhne"/>
              </a:rPr>
              <a:t>Προηγμένες επίμονες απειλές (APT): Οι </a:t>
            </a:r>
            <a:r>
              <a:rPr lang="el" sz="1600" b="0" i="0">
                <a:solidFill>
                  <a:srgbClr val="374151"/>
                </a:solidFill>
                <a:effectLst/>
                <a:latin typeface="Söhne"/>
              </a:rPr>
              <a:t>εισβολείς που χρηματοδοτούνται από το κράτος χρησιμοποιούν APT για να διεισδύσουν και να διατηρήσουν διακριτικά τη μακροπρόθεσμη πρόσβαση στα συστήματα-στόχους.</a:t>
            </a:r>
          </a:p>
          <a:p>
            <a:pPr marL="457200" lvl="1" indent="0" algn="l">
              <a:buNone/>
            </a:pPr>
            <a:endParaRPr lang="en-US" sz="1600" b="0" i="0">
              <a:solidFill>
                <a:srgbClr val="374151"/>
              </a:solidFill>
              <a:effectLst/>
              <a:latin typeface="Söhne"/>
            </a:endParaRPr>
          </a:p>
          <a:p>
            <a:pPr marL="152396" indent="0" algn="l">
              <a:buNone/>
            </a:pPr>
            <a:r>
              <a:rPr lang="el" sz="1800" b="1" i="0">
                <a:solidFill>
                  <a:srgbClr val="374151"/>
                </a:solidFill>
                <a:effectLst/>
                <a:latin typeface="Söhne"/>
              </a:rPr>
              <a:t>Ψυχολογικοί παράγοντες</a:t>
            </a:r>
            <a:r>
              <a:rPr lang="el" sz="1800" b="0" i="0">
                <a:solidFill>
                  <a:srgbClr val="374151"/>
                </a:solidFill>
                <a:effectLst/>
                <a:latin typeface="Söhne"/>
              </a:rPr>
              <a:t>:</a:t>
            </a:r>
          </a:p>
          <a:p>
            <a:pPr marL="742950" lvl="1" indent="-285750" algn="l">
              <a:buFont typeface="+mj-lt"/>
              <a:buAutoNum type="arabicPeriod"/>
            </a:pPr>
            <a:r>
              <a:rPr lang="el" sz="1600" b="0" i="0">
                <a:solidFill>
                  <a:srgbClr val="374151"/>
                </a:solidFill>
                <a:effectLst/>
                <a:latin typeface="Söhne"/>
              </a:rPr>
              <a:t>αίσθηση δύναμης και ελέγχου κατά την επιτυχή παραβίαση συστημάτων, οδηγώντας σε έναν κύκλο εθισμού στο έγκλημα στον κυβερνοχώρο.</a:t>
            </a:r>
          </a:p>
          <a:p>
            <a:pPr marL="742950" lvl="1" indent="-285750" algn="l">
              <a:buFont typeface="+mj-lt"/>
              <a:buAutoNum type="arabicPeriod"/>
            </a:pPr>
            <a:r>
              <a:rPr lang="el" sz="1600" b="0" i="0">
                <a:solidFill>
                  <a:srgbClr val="374151"/>
                </a:solidFill>
                <a:effectLst/>
                <a:latin typeface="Söhne"/>
              </a:rPr>
              <a:t>δικαιολογούν τις ενέργειές τους πιστεύοντας ότι εκθέτουν τρωτά σημεία ή αγωνίζονται για έναν σκοπό που θεωρούν δίκαιο.</a:t>
            </a:r>
          </a:p>
          <a:p>
            <a:endParaRPr lang="et-EE" sz="1800"/>
          </a:p>
        </p:txBody>
      </p:sp>
      <p:sp>
        <p:nvSpPr>
          <p:cNvPr id="4" name="Slide Number Placeholder 3">
            <a:extLst>
              <a:ext uri="{FF2B5EF4-FFF2-40B4-BE49-F238E27FC236}">
                <a16:creationId xmlns:a16="http://schemas.microsoft.com/office/drawing/2014/main" id="{7B0C60D3-9F66-F269-416E-B12F654D0B01}"/>
              </a:ext>
            </a:extLst>
          </p:cNvPr>
          <p:cNvSpPr>
            <a:spLocks noGrp="1"/>
          </p:cNvSpPr>
          <p:nvPr>
            <p:ph type="sldNum" idx="12"/>
          </p:nvPr>
        </p:nvSpPr>
        <p:spPr/>
        <p:txBody>
          <a:bodyPr/>
          <a:lstStyle/>
          <a:p>
            <a:fld id="{00000000-1234-1234-1234-123412341234}" type="slidenum">
              <a:rPr lang="en-GB" smtClean="0"/>
              <a:pPr/>
              <a:t>90</a:t>
            </a:fld>
            <a:endParaRPr lang="en-GB"/>
          </a:p>
        </p:txBody>
      </p:sp>
    </p:spTree>
    <p:custDataLst>
      <p:tags r:id="rId1"/>
    </p:custDataLst>
    <p:extLst>
      <p:ext uri="{BB962C8B-B14F-4D97-AF65-F5344CB8AC3E}">
        <p14:creationId xmlns:p14="http://schemas.microsoft.com/office/powerpoint/2010/main" val="256649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500"/>
                                        <p:tgtEl>
                                          <p:spTgt spid="3">
                                            <p:txEl>
                                              <p:pRg st="13" end="1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500"/>
                                        <p:tgtEl>
                                          <p:spTgt spid="3">
                                            <p:txEl>
                                              <p:pRg st="14" end="14"/>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5" end="15"/>
                                            </p:txEl>
                                          </p:spTgt>
                                        </p:tgtEl>
                                        <p:attrNameLst>
                                          <p:attrName>style.visibility</p:attrName>
                                        </p:attrNameLst>
                                      </p:cBhvr>
                                      <p:to>
                                        <p:strVal val="visible"/>
                                      </p:to>
                                    </p:set>
                                    <p:animEffect transition="in" filter="fade">
                                      <p:cBhvr>
                                        <p:cTn id="50" dur="500"/>
                                        <p:tgtEl>
                                          <p:spTgt spid="3">
                                            <p:txEl>
                                              <p:pRg st="15" end="1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Effect transition="in" filter="fade">
                                      <p:cBhvr>
                                        <p:cTn id="55" dur="500"/>
                                        <p:tgtEl>
                                          <p:spTgt spid="3">
                                            <p:txEl>
                                              <p:pRg st="17" end="1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8" end="18"/>
                                            </p:txEl>
                                          </p:spTgt>
                                        </p:tgtEl>
                                        <p:attrNameLst>
                                          <p:attrName>style.visibility</p:attrName>
                                        </p:attrNameLst>
                                      </p:cBhvr>
                                      <p:to>
                                        <p:strVal val="visible"/>
                                      </p:to>
                                    </p:set>
                                    <p:animEffect transition="in" filter="fade">
                                      <p:cBhvr>
                                        <p:cTn id="58" dur="500"/>
                                        <p:tgtEl>
                                          <p:spTgt spid="3">
                                            <p:txEl>
                                              <p:pRg st="18" end="1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9" end="19"/>
                                            </p:txEl>
                                          </p:spTgt>
                                        </p:tgtEl>
                                        <p:attrNameLst>
                                          <p:attrName>style.visibility</p:attrName>
                                        </p:attrNameLst>
                                      </p:cBhvr>
                                      <p:to>
                                        <p:strVal val="visible"/>
                                      </p:to>
                                    </p:set>
                                    <p:animEffect transition="in" filter="fade">
                                      <p:cBhvr>
                                        <p:cTn id="61"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15600" y="593367"/>
            <a:ext cx="11360800" cy="474000"/>
          </a:xfrm>
          <a:prstGeom prst="rect">
            <a:avLst/>
          </a:prstGeom>
        </p:spPr>
        <p:txBody>
          <a:bodyPr spcFirstLastPara="1" vert="horz" wrap="square" lIns="121900" tIns="121900" rIns="121900" bIns="121900" rtlCol="0" anchor="t" anchorCtr="0">
            <a:noAutofit/>
          </a:bodyPr>
          <a:lstStyle/>
          <a:p>
            <a:r>
              <a:rPr lang="el" sz="2400" i="1">
                <a:solidFill>
                  <a:schemeClr val="dk2"/>
                </a:solidFill>
              </a:rPr>
              <a:t>(πολύ) μικρά παραδείγματα</a:t>
            </a:r>
            <a:endParaRPr/>
          </a:p>
        </p:txBody>
      </p:sp>
      <p:pic>
        <p:nvPicPr>
          <p:cNvPr id="2" name="Google Shape;599;p94">
            <a:extLst>
              <a:ext uri="{FF2B5EF4-FFF2-40B4-BE49-F238E27FC236}">
                <a16:creationId xmlns:a16="http://schemas.microsoft.com/office/drawing/2014/main" id="{2E633413-BB60-6B67-AB8F-478E13E32B78}"/>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0" y="4669971"/>
            <a:ext cx="7045166" cy="1993581"/>
          </a:xfrm>
          <a:prstGeom prst="rect">
            <a:avLst/>
          </a:prstGeom>
          <a:noFill/>
          <a:ln>
            <a:noFill/>
          </a:ln>
        </p:spPr>
      </p:pic>
      <p:pic>
        <p:nvPicPr>
          <p:cNvPr id="3" name="Google Shape;607;p95">
            <a:extLst>
              <a:ext uri="{FF2B5EF4-FFF2-40B4-BE49-F238E27FC236}">
                <a16:creationId xmlns:a16="http://schemas.microsoft.com/office/drawing/2014/main" id="{4407FCC4-29C1-67C6-84BB-44B1D2E4BE07}"/>
              </a:ext>
            </a:extLst>
          </p:cNvPr>
          <p:cNvPicPr preferRelativeResize="0"/>
          <p:nvPr/>
        </p:nvPicPr>
        <p:blipFill>
          <a:blip r:embed="rId7">
            <a:alphaModFix/>
          </a:blip>
          <a:stretch>
            <a:fillRect/>
          </a:stretch>
        </p:blipFill>
        <p:spPr>
          <a:xfrm>
            <a:off x="6917872" y="4658802"/>
            <a:ext cx="5072743" cy="2061900"/>
          </a:xfrm>
          <a:prstGeom prst="rect">
            <a:avLst/>
          </a:prstGeom>
          <a:noFill/>
          <a:ln>
            <a:noFill/>
          </a:ln>
        </p:spPr>
      </p:pic>
      <p:pic>
        <p:nvPicPr>
          <p:cNvPr id="5" name="This is how hackers hack you using simple social engineering">
            <a:hlinkClick r:id="" action="ppaction://media"/>
            <a:extLst>
              <a:ext uri="{FF2B5EF4-FFF2-40B4-BE49-F238E27FC236}">
                <a16:creationId xmlns:a16="http://schemas.microsoft.com/office/drawing/2014/main" id="{ED8D275A-E4A1-ECCE-6704-9D5F6D9AD040}"/>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602492" y="137298"/>
            <a:ext cx="7905750" cy="4446984"/>
          </a:xfrm>
          <a:prstGeom prst="rect">
            <a:avLst/>
          </a:prstGeom>
        </p:spPr>
      </p:pic>
      <p:sp>
        <p:nvSpPr>
          <p:cNvPr id="6" name="Oval 5">
            <a:extLst>
              <a:ext uri="{FF2B5EF4-FFF2-40B4-BE49-F238E27FC236}">
                <a16:creationId xmlns:a16="http://schemas.microsoft.com/office/drawing/2014/main" id="{5933FABA-9C6A-4989-FDF2-0A440065E765}"/>
              </a:ext>
            </a:extLst>
          </p:cNvPr>
          <p:cNvSpPr/>
          <p:nvPr/>
        </p:nvSpPr>
        <p:spPr>
          <a:xfrm>
            <a:off x="-74089" y="4359300"/>
            <a:ext cx="2065565" cy="97155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E2F361F-9705-321D-8042-DD208AC9F60B}"/>
              </a:ext>
            </a:extLst>
          </p:cNvPr>
          <p:cNvSpPr/>
          <p:nvPr/>
        </p:nvSpPr>
        <p:spPr>
          <a:xfrm>
            <a:off x="10014856" y="4694468"/>
            <a:ext cx="1823359" cy="636382"/>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3F67507-79BA-C2E1-CDF1-0532371967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40605" y="514780"/>
            <a:ext cx="3751395" cy="3692020"/>
          </a:xfrm>
          <a:prstGeom prst="rect">
            <a:avLst/>
          </a:prstGeom>
        </p:spPr>
      </p:pic>
      <p:sp>
        <p:nvSpPr>
          <p:cNvPr id="9" name="Oval 8">
            <a:extLst>
              <a:ext uri="{FF2B5EF4-FFF2-40B4-BE49-F238E27FC236}">
                <a16:creationId xmlns:a16="http://schemas.microsoft.com/office/drawing/2014/main" id="{B20BD543-8D4C-D5FB-60CB-7A3BD505AA8D}"/>
              </a:ext>
            </a:extLst>
          </p:cNvPr>
          <p:cNvSpPr/>
          <p:nvPr/>
        </p:nvSpPr>
        <p:spPr>
          <a:xfrm>
            <a:off x="8273143" y="465935"/>
            <a:ext cx="3985532" cy="81994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3F9BCAE-6A85-702A-9DC8-EFF0AC16741F}"/>
              </a:ext>
            </a:extLst>
          </p:cNvPr>
          <p:cNvSpPr/>
          <p:nvPr/>
        </p:nvSpPr>
        <p:spPr>
          <a:xfrm>
            <a:off x="8273143" y="3497828"/>
            <a:ext cx="3751395" cy="97155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194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791" fill="hold"/>
                                        <p:tgtEl>
                                          <p:spTgt spid="5"/>
                                        </p:tgtEl>
                                      </p:cBhvr>
                                    </p:cmd>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P spid="9"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7A9A55-C071-9287-E0A2-C6A1C53A48CA}"/>
              </a:ext>
            </a:extLst>
          </p:cNvPr>
          <p:cNvSpPr>
            <a:spLocks noGrp="1"/>
          </p:cNvSpPr>
          <p:nvPr>
            <p:ph type="title"/>
          </p:nvPr>
        </p:nvSpPr>
        <p:spPr>
          <a:xfrm>
            <a:off x="1309593" y="274642"/>
            <a:ext cx="10242021" cy="701731"/>
          </a:xfrm>
        </p:spPr>
        <p:txBody>
          <a:bodyPr wrap="square" anchor="t">
            <a:normAutofit/>
          </a:bodyPr>
          <a:lstStyle/>
          <a:p>
            <a:r>
              <a:rPr lang="el" sz="4200"/>
              <a:t>Άλλοι παράγοντες</a:t>
            </a:r>
            <a:endParaRPr lang="en-GB" sz="4200"/>
          </a:p>
        </p:txBody>
      </p:sp>
      <p:pic>
        <p:nvPicPr>
          <p:cNvPr id="7" name="Picture 6" descr="Μπλε βέλη που δείχνουν σε ένα κόκκινο κουμπί">
            <a:extLst>
              <a:ext uri="{FF2B5EF4-FFF2-40B4-BE49-F238E27FC236}">
                <a16:creationId xmlns:a16="http://schemas.microsoft.com/office/drawing/2014/main" id="{62AE3E25-6C62-ACBB-320E-F2DC3BF6B940}"/>
              </a:ext>
            </a:extLst>
          </p:cNvPr>
          <p:cNvPicPr>
            <a:picLocks noChangeAspect="1"/>
          </p:cNvPicPr>
          <p:nvPr/>
        </p:nvPicPr>
        <p:blipFill>
          <a:blip r:embed="rId2"/>
          <a:srcRect t="15203" b="9281"/>
          <a:stretch>
            <a:fillRect/>
          </a:stretch>
        </p:blipFill>
        <p:spPr>
          <a:xfrm>
            <a:off x="1309593" y="1258531"/>
            <a:ext cx="10242021" cy="5162719"/>
          </a:xfrm>
          <a:prstGeom prst="rect">
            <a:avLst/>
          </a:prstGeom>
          <a:noFill/>
        </p:spPr>
      </p:pic>
      <p:sp>
        <p:nvSpPr>
          <p:cNvPr id="11" name="Footer Placeholder 3">
            <a:extLst>
              <a:ext uri="{FF2B5EF4-FFF2-40B4-BE49-F238E27FC236}">
                <a16:creationId xmlns:a16="http://schemas.microsoft.com/office/drawing/2014/main" id="{C1B3DBD4-0E5F-CD25-5C53-07DB37A13388}"/>
              </a:ext>
            </a:extLst>
          </p:cNvPr>
          <p:cNvSpPr>
            <a:spLocks noGrp="1"/>
          </p:cNvSpPr>
          <p:nvPr>
            <p:ph type="ftr" sz="quarter" idx="3"/>
          </p:nvPr>
        </p:nvSpPr>
        <p:spPr>
          <a:xfrm>
            <a:off x="485776" y="6352256"/>
            <a:ext cx="7827659" cy="377825"/>
          </a:xfrm>
        </p:spPr>
        <p:txBody>
          <a:bodyPr/>
          <a:lstStyle/>
          <a:p>
            <a:pPr>
              <a:spcAft>
                <a:spcPts val="600"/>
              </a:spcAft>
            </a:pPr>
            <a:r>
              <a:rPr lang="el"/>
              <a:t>CSP002: Ανθρώπινοι παράγοντες στην ασφάλεια στον κυβερνοχώρο</a:t>
            </a:r>
          </a:p>
        </p:txBody>
      </p:sp>
    </p:spTree>
    <p:extLst>
      <p:ext uri="{BB962C8B-B14F-4D97-AF65-F5344CB8AC3E}">
        <p14:creationId xmlns:p14="http://schemas.microsoft.com/office/powerpoint/2010/main" val="3215468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el"/>
              <a:t>Η Σκοτεινή Τετράδα/Τριάδα</a:t>
            </a:r>
            <a:endParaRPr lang="nb-NO"/>
          </a:p>
        </p:txBody>
      </p:sp>
      <p:sp>
        <p:nvSpPr>
          <p:cNvPr id="7" name="Rectangle 3">
            <a:extLst>
              <a:ext uri="{FF2B5EF4-FFF2-40B4-BE49-F238E27FC236}">
                <a16:creationId xmlns:a16="http://schemas.microsoft.com/office/drawing/2014/main" id="{DF876D0A-6F38-1190-6687-E6AC13EE82C8}"/>
              </a:ext>
            </a:extLst>
          </p:cNvPr>
          <p:cNvSpPr>
            <a:spLocks noGrp="1" noChangeArrowheads="1"/>
          </p:cNvSpPr>
          <p:nvPr>
            <p:ph sz="half" idx="1"/>
          </p:nvPr>
        </p:nvSpPr>
        <p:spPr bwMode="auto">
          <a:xfrm>
            <a:off x="838200" y="1825625"/>
            <a:ext cx="5181600" cy="4351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lnSpcReduction="10000"/>
          </a:bodyPr>
          <a:lstStyle/>
          <a:p>
            <a:pPr marL="0" marR="0" lvl="0" indent="0" defTabSz="914400" rtl="0" eaLnBrk="0" fontAlgn="base" latinLnBrk="0" hangingPunct="0">
              <a:lnSpc>
                <a:spcPct val="90000"/>
              </a:lnSpc>
              <a:spcBef>
                <a:spcPct val="0"/>
              </a:spcBef>
              <a:spcAft>
                <a:spcPts val="600"/>
              </a:spcAft>
              <a:buClrTx/>
              <a:buSzTx/>
              <a:buFontTx/>
              <a:buChar char="•"/>
              <a:tabLst/>
            </a:pPr>
            <a:r>
              <a:rPr kumimoji="0" lang="el" altLang="en-US" sz="1400" b="1" i="0" u="none" strike="noStrike" cap="none" normalizeH="0" baseline="0">
                <a:ln>
                  <a:noFill/>
                </a:ln>
                <a:effectLst/>
              </a:rPr>
              <a:t>Η ψυχοπάθεια</a:t>
            </a:r>
            <a:r>
              <a:rPr kumimoji="0" lang="el" altLang="en-US" sz="1400" b="0" i="0" u="none" strike="noStrike" cap="none" normalizeH="0" baseline="0">
                <a:ln>
                  <a:noFill/>
                </a:ln>
                <a:effectLst/>
              </a:rPr>
              <a:t> περιλαμβάνει παρορμητικότητα, επιφανειακή γοητεία και αδιαφορία για τις συνέπειες, καθιστώντας τα άτομα επιρρεπή σε απερίσκεπτα εγκλήματα.</a:t>
            </a:r>
          </a:p>
          <a:p>
            <a:pPr marL="0" marR="0" lvl="0" indent="0" defTabSz="914400" rtl="0" eaLnBrk="0" fontAlgn="base" latinLnBrk="0" hangingPunct="0">
              <a:lnSpc>
                <a:spcPct val="90000"/>
              </a:lnSpc>
              <a:spcBef>
                <a:spcPct val="0"/>
              </a:spcBef>
              <a:spcAft>
                <a:spcPts val="600"/>
              </a:spcAft>
              <a:buClrTx/>
              <a:buSzTx/>
              <a:buFontTx/>
              <a:buChar char="•"/>
              <a:tabLst/>
            </a:pPr>
            <a:endParaRPr kumimoji="0" lang="en-US" altLang="en-US" sz="1400" b="0" i="0" u="none" strike="noStrike" cap="none" normalizeH="0" baseline="0">
              <a:ln>
                <a:noFill/>
              </a:ln>
              <a:effectLst/>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l" altLang="en-US" sz="1400" b="1" i="0" u="none" strike="noStrike" cap="none" normalizeH="0" baseline="0">
                <a:ln>
                  <a:noFill/>
                </a:ln>
                <a:effectLst/>
              </a:rPr>
              <a:t>Ο ναρκισσισμός</a:t>
            </a:r>
            <a:r>
              <a:rPr kumimoji="0" lang="el" altLang="en-US" sz="1400" b="0" i="0" u="none" strike="noStrike" cap="none" normalizeH="0" baseline="0">
                <a:ln>
                  <a:noFill/>
                </a:ln>
                <a:effectLst/>
              </a:rPr>
              <a:t> καθοδηγείται από την υπερβολική αυτοπεποίθηση και το δικαίωμα, οδηγώντας σε παρορμητικές αποφάσεις και αντικοινωνικές ενέργειες όταν αισθάνονται ότι τους αρνούνται αυτό που πιστεύουν ότι τους αξίζει.</a:t>
            </a:r>
          </a:p>
          <a:p>
            <a:pPr marL="0" marR="0" lvl="0" indent="0" defTabSz="914400" rtl="0" eaLnBrk="0" fontAlgn="base" latinLnBrk="0" hangingPunct="0">
              <a:lnSpc>
                <a:spcPct val="90000"/>
              </a:lnSpc>
              <a:spcBef>
                <a:spcPct val="0"/>
              </a:spcBef>
              <a:spcAft>
                <a:spcPts val="600"/>
              </a:spcAft>
              <a:buClrTx/>
              <a:buSzTx/>
              <a:buFontTx/>
              <a:buChar char="•"/>
              <a:tabLst/>
            </a:pPr>
            <a:endParaRPr kumimoji="0" lang="en-US" altLang="en-US" sz="1400" b="0" i="0" u="none" strike="noStrike" cap="none" normalizeH="0" baseline="0">
              <a:ln>
                <a:noFill/>
              </a:ln>
              <a:effectLst/>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l" altLang="en-US" sz="1400" b="1" i="0" u="none" strike="noStrike" cap="none" normalizeH="0" baseline="0">
                <a:ln>
                  <a:noFill/>
                </a:ln>
                <a:effectLst/>
              </a:rPr>
              <a:t>Ο μακιαβελισμός</a:t>
            </a:r>
            <a:r>
              <a:rPr kumimoji="0" lang="el" altLang="en-US" sz="1400" b="0" i="0" u="none" strike="noStrike" cap="none" normalizeH="0" baseline="0">
                <a:ln>
                  <a:noFill/>
                </a:ln>
                <a:effectLst/>
              </a:rPr>
              <a:t> χαρακτηρίζεται από υπολογισμένη ανεντιμότητα και στρατηγική προσαρμοστικότητα, εμπλέκοντας σε αντικοινωνική συμπεριφορά όταν προσφέρει μακροπρόθεσμα οφέλη.</a:t>
            </a:r>
          </a:p>
          <a:p>
            <a:pPr marL="0" marR="0" lvl="0" indent="0" defTabSz="914400" rtl="0" eaLnBrk="0" fontAlgn="base" latinLnBrk="0" hangingPunct="0">
              <a:lnSpc>
                <a:spcPct val="90000"/>
              </a:lnSpc>
              <a:spcBef>
                <a:spcPct val="0"/>
              </a:spcBef>
              <a:spcAft>
                <a:spcPts val="600"/>
              </a:spcAft>
              <a:buClrTx/>
              <a:buSzTx/>
              <a:buNone/>
              <a:tabLst/>
            </a:pPr>
            <a:r>
              <a:rPr kumimoji="0" lang="en-US" altLang="en-US" sz="1400" b="0" i="0" u="none" strike="noStrike" cap="none" normalizeH="0" baseline="0">
                <a:ln>
                  <a:noFill/>
                </a:ln>
                <a:effectLst/>
              </a:rPr>
              <a:t> </a:t>
            </a:r>
          </a:p>
          <a:p>
            <a:pPr marL="0" marR="0" lvl="0" indent="0" defTabSz="914400" rtl="0" eaLnBrk="0" fontAlgn="base" latinLnBrk="0" hangingPunct="0">
              <a:lnSpc>
                <a:spcPct val="90000"/>
              </a:lnSpc>
              <a:spcBef>
                <a:spcPct val="0"/>
              </a:spcBef>
              <a:spcAft>
                <a:spcPts val="600"/>
              </a:spcAft>
              <a:buClrTx/>
              <a:buSzTx/>
              <a:buFontTx/>
              <a:buChar char="•"/>
              <a:tabLst/>
            </a:pPr>
            <a:r>
              <a:rPr kumimoji="0" lang="el" altLang="en-US" sz="1400" b="1" i="0" u="none" strike="noStrike" cap="none" normalizeH="0" baseline="0">
                <a:ln>
                  <a:noFill/>
                </a:ln>
                <a:effectLst/>
              </a:rPr>
              <a:t>Ο σαδισμός</a:t>
            </a:r>
            <a:r>
              <a:rPr kumimoji="0" lang="el" altLang="en-US" sz="1400" b="0" i="0" u="none" strike="noStrike" cap="none" normalizeH="0" baseline="0">
                <a:ln>
                  <a:noFill/>
                </a:ln>
                <a:effectLst/>
              </a:rPr>
              <a:t> χαρακτηρίζεται από την άντληση ευχαρίστησης από την πρόκληση βλάβης ή ταλαιπωρίας σε άλλους και τα άτομα με υψηλά επίπεδα σαδισμού συχνά εμπλέκονται σε σκληρές και επιβλαβείς συμπεριφορές για προσωπική απόλαυση.</a:t>
            </a:r>
            <a:endParaRPr kumimoji="0" lang="en-US" altLang="en-US" sz="1400" b="0" i="0" u="none" strike="noStrike" cap="none" normalizeH="0" baseline="0">
              <a:ln>
                <a:noFill/>
              </a:ln>
              <a:effectLst/>
            </a:endParaRPr>
          </a:p>
        </p:txBody>
      </p:sp>
      <p:pic>
        <p:nvPicPr>
          <p:cNvPr id="1026" name="Picture 2" descr="Τι είναι... η Σκοτεινή Τριάδα/Τετράδα - Ψυχική Υγεία @ Αρχική">
            <a:extLst>
              <a:ext uri="{FF2B5EF4-FFF2-40B4-BE49-F238E27FC236}">
                <a16:creationId xmlns:a16="http://schemas.microsoft.com/office/drawing/2014/main" id="{CCF1726E-B190-8606-D520-00AF3329E8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8929" r="2" b="7096"/>
          <a:stretch>
            <a:fillRect/>
          </a:stretch>
        </p:blipFill>
        <p:spPr bwMode="auto">
          <a:xfrm>
            <a:off x="6172200" y="1825625"/>
            <a:ext cx="5181600" cy="4351338"/>
          </a:xfrm>
          <a:prstGeom prst="rect">
            <a:avLst/>
          </a:prstGeom>
          <a:solidFill>
            <a:srgbClr val="FFFFFF"/>
          </a:solidFill>
        </p:spPr>
      </p:pic>
      <p:sp>
        <p:nvSpPr>
          <p:cNvPr id="1031" name="Footer Placeholder 4">
            <a:extLst>
              <a:ext uri="{FF2B5EF4-FFF2-40B4-BE49-F238E27FC236}">
                <a16:creationId xmlns:a16="http://schemas.microsoft.com/office/drawing/2014/main" id="{4D16C4FD-AC93-F431-EDAC-50E464B88A21}"/>
              </a:ext>
            </a:extLst>
          </p:cNvPr>
          <p:cNvSpPr>
            <a:spLocks noGrp="1"/>
          </p:cNvSpPr>
          <p:nvPr>
            <p:ph type="ftr" sz="quarter" idx="11"/>
          </p:nvPr>
        </p:nvSpPr>
        <p:spPr>
          <a:xfrm>
            <a:off x="643051" y="6221324"/>
            <a:ext cx="6818262" cy="365125"/>
          </a:xfrm>
        </p:spPr>
        <p:txBody>
          <a:bodyPr/>
          <a:lstStyle/>
          <a:p>
            <a:endParaRPr lang="nb-NO"/>
          </a:p>
        </p:txBody>
      </p:sp>
      <p:sp>
        <p:nvSpPr>
          <p:cNvPr id="3" name="Foliennummernplatzhalter 2">
            <a:extLst>
              <a:ext uri="{FF2B5EF4-FFF2-40B4-BE49-F238E27FC236}">
                <a16:creationId xmlns:a16="http://schemas.microsoft.com/office/drawing/2014/main" id="{4878A970-853E-4435-5108-424E218BB632}"/>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a:ln>
                  <a:noFill/>
                </a:ln>
                <a:effectLst/>
                <a:uLnTx/>
                <a:uFillTx/>
              </a:rPr>
              <a:pPr marL="0" marR="0" lvl="0" indent="0" defTabSz="914400" rtl="0" eaLnBrk="1" fontAlgn="auto" latinLnBrk="0" hangingPunct="1">
                <a:spcBef>
                  <a:spcPts val="0"/>
                </a:spcBef>
                <a:spcAft>
                  <a:spcPts val="600"/>
                </a:spcAft>
                <a:buClrTx/>
                <a:buSzTx/>
                <a:buFontTx/>
                <a:buNone/>
                <a:tabLst/>
                <a:defRPr/>
              </a:pPr>
              <a:t>93</a:t>
            </a:fld>
            <a:endParaRPr kumimoji="0" lang="de-DE"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7518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1000"/>
                                        <p:tgtEl>
                                          <p:spTgt spid="7">
                                            <p:txEl>
                                              <p:pRg st="5" end="5"/>
                                            </p:txEl>
                                          </p:spTgt>
                                        </p:tgtEl>
                                      </p:cBhvr>
                                    </p:animEffect>
                                    <p:anim calcmode="lin" valueType="num">
                                      <p:cBhvr>
                                        <p:cTn id="2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anim calcmode="lin" valueType="num">
                                      <p:cBhvr>
                                        <p:cTn id="3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C77B2-1DCF-4752-8D4E-98F732C5B1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6015107" y="-1"/>
            <a:ext cx="6176895" cy="2937954"/>
          </a:xfrm>
          <a:prstGeom prst="rect">
            <a:avLst/>
          </a:prstGeom>
        </p:spPr>
      </p:pic>
      <p:pic>
        <p:nvPicPr>
          <p:cNvPr id="4" name="Bild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9589" y="3090354"/>
            <a:ext cx="6832411" cy="3352800"/>
          </a:xfrm>
          <a:prstGeom prst="rect">
            <a:avLst/>
          </a:prstGeom>
        </p:spPr>
      </p:pic>
      <p:sp>
        <p:nvSpPr>
          <p:cNvPr id="2" name="Tittel 1"/>
          <p:cNvSpPr>
            <a:spLocks noGrp="1"/>
          </p:cNvSpPr>
          <p:nvPr>
            <p:ph type="title"/>
          </p:nvPr>
        </p:nvSpPr>
        <p:spPr>
          <a:xfrm>
            <a:off x="804672" y="365125"/>
            <a:ext cx="5266155" cy="1325563"/>
          </a:xfrm>
        </p:spPr>
        <p:txBody>
          <a:bodyPr>
            <a:normAutofit fontScale="90000"/>
          </a:bodyPr>
          <a:lstStyle/>
          <a:p>
            <a:r>
              <a:rPr lang="el" err="1"/>
              <a:t>Ψυχωτισμός και Αθλητισμός</a:t>
            </a:r>
          </a:p>
        </p:txBody>
      </p:sp>
      <p:sp>
        <p:nvSpPr>
          <p:cNvPr id="3" name="Plassholder for innhold 2"/>
          <p:cNvSpPr>
            <a:spLocks noGrp="1"/>
          </p:cNvSpPr>
          <p:nvPr>
            <p:ph idx="1"/>
          </p:nvPr>
        </p:nvSpPr>
        <p:spPr>
          <a:xfrm>
            <a:off x="804672" y="2022601"/>
            <a:ext cx="3941499" cy="4154361"/>
          </a:xfrm>
        </p:spPr>
        <p:txBody>
          <a:bodyPr>
            <a:normAutofit/>
          </a:bodyPr>
          <a:lstStyle/>
          <a:p>
            <a:r>
              <a:rPr lang="el" sz="2000"/>
              <a:t>Προσαρμοστικό στον αθλητισμό </a:t>
            </a:r>
          </a:p>
          <a:p>
            <a:r>
              <a:rPr lang="el" sz="2000"/>
              <a:t>Επιθετικότητα</a:t>
            </a:r>
          </a:p>
          <a:p>
            <a:r>
              <a:rPr lang="el" sz="2000"/>
              <a:t>Μακιαβελισμός (</a:t>
            </a:r>
            <a:r>
              <a:rPr lang="el" sz="2000">
                <a:hlinkClick r:id="rId4"/>
              </a:rPr>
              <a:t>η «Σκοτεινή Τριάδα</a:t>
            </a:r>
            <a:r>
              <a:rPr lang="el" sz="2000"/>
              <a:t>»)</a:t>
            </a:r>
          </a:p>
          <a:p>
            <a:pPr lvl="1"/>
            <a:r>
              <a:rPr lang="el" sz="2000"/>
              <a:t>Χειραγώγηση, αναζήτηση εξουσίας</a:t>
            </a:r>
          </a:p>
          <a:p>
            <a:pPr lvl="1"/>
            <a:r>
              <a:rPr lang="el" sz="2000"/>
              <a:t>E = κοινωνική επιρροή</a:t>
            </a:r>
          </a:p>
        </p:txBody>
      </p:sp>
    </p:spTree>
    <p:extLst>
      <p:ext uri="{BB962C8B-B14F-4D97-AF65-F5344CB8AC3E}">
        <p14:creationId xmlns:p14="http://schemas.microsoft.com/office/powerpoint/2010/main" val="8463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E23F6BF-A1C9-1FC6-C5D6-B1DA8EE19B1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86202"/>
            <a:ext cx="12152353" cy="6944202"/>
          </a:xfrm>
          <a:prstGeom prst="rect">
            <a:avLst/>
          </a:prstGeom>
        </p:spPr>
      </p:pic>
      <p:sp>
        <p:nvSpPr>
          <p:cNvPr id="2" name="Title 1">
            <a:extLst>
              <a:ext uri="{FF2B5EF4-FFF2-40B4-BE49-F238E27FC236}">
                <a16:creationId xmlns:a16="http://schemas.microsoft.com/office/drawing/2014/main" id="{9C6F8F78-DF42-2E17-A554-A5210E4613F8}"/>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6861A883-0F40-9F38-6EF8-080FEDD5339A}"/>
              </a:ext>
            </a:extLst>
          </p:cNvPr>
          <p:cNvPicPr>
            <a:picLocks noChangeAspect="1"/>
          </p:cNvPicPr>
          <p:nvPr/>
        </p:nvPicPr>
        <p:blipFill>
          <a:blip r:embed="rId5"/>
          <a:stretch>
            <a:fillRect/>
          </a:stretch>
        </p:blipFill>
        <p:spPr>
          <a:xfrm>
            <a:off x="750933" y="179470"/>
            <a:ext cx="5715798" cy="5182323"/>
          </a:xfrm>
          <a:prstGeom prst="rect">
            <a:avLst/>
          </a:prstGeom>
        </p:spPr>
      </p:pic>
      <p:pic>
        <p:nvPicPr>
          <p:cNvPr id="8" name="Picture 7">
            <a:extLst>
              <a:ext uri="{FF2B5EF4-FFF2-40B4-BE49-F238E27FC236}">
                <a16:creationId xmlns:a16="http://schemas.microsoft.com/office/drawing/2014/main" id="{E0C17D46-0AE2-08A9-4ECD-73AD984789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3007" y="498669"/>
            <a:ext cx="7720330" cy="4543924"/>
          </a:xfrm>
          <a:prstGeom prst="rect">
            <a:avLst/>
          </a:prstGeom>
        </p:spPr>
      </p:pic>
      <p:pic>
        <p:nvPicPr>
          <p:cNvPr id="10" name="Picture 9">
            <a:extLst>
              <a:ext uri="{FF2B5EF4-FFF2-40B4-BE49-F238E27FC236}">
                <a16:creationId xmlns:a16="http://schemas.microsoft.com/office/drawing/2014/main" id="{A7A7154B-B402-C50D-909E-DE45D168C8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83759" y="1396458"/>
            <a:ext cx="6940477" cy="4259566"/>
          </a:xfrm>
          <a:prstGeom prst="rect">
            <a:avLst/>
          </a:prstGeom>
        </p:spPr>
      </p:pic>
      <p:pic>
        <p:nvPicPr>
          <p:cNvPr id="12" name="Picture 11">
            <a:extLst>
              <a:ext uri="{FF2B5EF4-FFF2-40B4-BE49-F238E27FC236}">
                <a16:creationId xmlns:a16="http://schemas.microsoft.com/office/drawing/2014/main" id="{03803671-AA56-6CAE-CE7E-49DAA4ECA7EA}"/>
              </a:ext>
            </a:extLst>
          </p:cNvPr>
          <p:cNvPicPr>
            <a:picLocks noChangeAspect="1"/>
          </p:cNvPicPr>
          <p:nvPr/>
        </p:nvPicPr>
        <p:blipFill>
          <a:blip r:embed="rId8"/>
          <a:stretch>
            <a:fillRect/>
          </a:stretch>
        </p:blipFill>
        <p:spPr>
          <a:xfrm>
            <a:off x="1460613" y="2427428"/>
            <a:ext cx="8545118" cy="2553056"/>
          </a:xfrm>
          <a:prstGeom prst="rect">
            <a:avLst/>
          </a:prstGeom>
        </p:spPr>
      </p:pic>
    </p:spTree>
    <p:custDataLst>
      <p:tags r:id="rId1"/>
    </p:custDataLst>
    <p:extLst>
      <p:ext uri="{BB962C8B-B14F-4D97-AF65-F5344CB8AC3E}">
        <p14:creationId xmlns:p14="http://schemas.microsoft.com/office/powerpoint/2010/main" val="25838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B34A33-A3CA-4F06-4420-6716298E0D24}"/>
              </a:ext>
            </a:extLst>
          </p:cNvPr>
          <p:cNvPicPr>
            <a:picLocks noChangeAspect="1"/>
          </p:cNvPicPr>
          <p:nvPr/>
        </p:nvPicPr>
        <p:blipFill>
          <a:blip r:embed="rId3"/>
          <a:stretch>
            <a:fillRect/>
          </a:stretch>
        </p:blipFill>
        <p:spPr>
          <a:xfrm>
            <a:off x="166188" y="0"/>
            <a:ext cx="7154273" cy="3543795"/>
          </a:xfrm>
          <a:prstGeom prst="rect">
            <a:avLst/>
          </a:prstGeom>
        </p:spPr>
      </p:pic>
      <p:sp>
        <p:nvSpPr>
          <p:cNvPr id="2" name="Title 1">
            <a:extLst>
              <a:ext uri="{FF2B5EF4-FFF2-40B4-BE49-F238E27FC236}">
                <a16:creationId xmlns:a16="http://schemas.microsoft.com/office/drawing/2014/main" id="{1E739509-64E1-9CC9-9A70-CA71A97B1197}"/>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A5BD1608-C206-410B-C91B-83AEB81C7C05}"/>
              </a:ext>
            </a:extLst>
          </p:cNvPr>
          <p:cNvPicPr>
            <a:picLocks noChangeAspect="1"/>
          </p:cNvPicPr>
          <p:nvPr/>
        </p:nvPicPr>
        <p:blipFill>
          <a:blip r:embed="rId4"/>
          <a:stretch>
            <a:fillRect/>
          </a:stretch>
        </p:blipFill>
        <p:spPr>
          <a:xfrm>
            <a:off x="1418152" y="2537991"/>
            <a:ext cx="6206878" cy="2967917"/>
          </a:xfrm>
          <a:prstGeom prst="rect">
            <a:avLst/>
          </a:prstGeom>
        </p:spPr>
      </p:pic>
      <p:pic>
        <p:nvPicPr>
          <p:cNvPr id="10" name="Content Placeholder 9">
            <a:extLst>
              <a:ext uri="{FF2B5EF4-FFF2-40B4-BE49-F238E27FC236}">
                <a16:creationId xmlns:a16="http://schemas.microsoft.com/office/drawing/2014/main" id="{64CA15B4-62C3-F461-566B-C91616080B53}"/>
              </a:ext>
            </a:extLst>
          </p:cNvPr>
          <p:cNvPicPr>
            <a:picLocks noGrp="1" noChangeAspect="1"/>
          </p:cNvPicPr>
          <p:nvPr>
            <p:ph idx="1"/>
          </p:nvPr>
        </p:nvPicPr>
        <p:blipFill>
          <a:blip r:embed="rId5"/>
          <a:stretch>
            <a:fillRect/>
          </a:stretch>
        </p:blipFill>
        <p:spPr>
          <a:xfrm>
            <a:off x="1918958" y="888935"/>
            <a:ext cx="9002381" cy="2810267"/>
          </a:xfrm>
        </p:spPr>
      </p:pic>
      <p:sp>
        <p:nvSpPr>
          <p:cNvPr id="4" name="Slide Number Placeholder 3">
            <a:extLst>
              <a:ext uri="{FF2B5EF4-FFF2-40B4-BE49-F238E27FC236}">
                <a16:creationId xmlns:a16="http://schemas.microsoft.com/office/drawing/2014/main" id="{2F188330-16E1-AE6E-5F85-EB05A4BFB2B7}"/>
              </a:ext>
            </a:extLst>
          </p:cNvPr>
          <p:cNvSpPr>
            <a:spLocks noGrp="1"/>
          </p:cNvSpPr>
          <p:nvPr>
            <p:ph type="sldNum" sz="quarter" idx="12"/>
          </p:nvPr>
        </p:nvSpPr>
        <p:spPr/>
        <p:txBody>
          <a:bodyPr/>
          <a:lstStyle/>
          <a:p>
            <a:fld id="{79D199B6-069C-4494-B074-391AD1ED88E0}" type="slidenum">
              <a:rPr lang="de-DE" smtClean="0"/>
              <a:t>96</a:t>
            </a:fld>
            <a:endParaRPr lang="de-DE"/>
          </a:p>
        </p:txBody>
      </p:sp>
      <p:pic>
        <p:nvPicPr>
          <p:cNvPr id="12" name="Picture 11">
            <a:extLst>
              <a:ext uri="{FF2B5EF4-FFF2-40B4-BE49-F238E27FC236}">
                <a16:creationId xmlns:a16="http://schemas.microsoft.com/office/drawing/2014/main" id="{D04DB240-1E78-4B93-B0A2-E2ABD4B26C12}"/>
              </a:ext>
            </a:extLst>
          </p:cNvPr>
          <p:cNvPicPr>
            <a:picLocks noChangeAspect="1"/>
          </p:cNvPicPr>
          <p:nvPr/>
        </p:nvPicPr>
        <p:blipFill>
          <a:blip r:embed="rId6"/>
          <a:stretch>
            <a:fillRect/>
          </a:stretch>
        </p:blipFill>
        <p:spPr>
          <a:xfrm>
            <a:off x="4464433" y="3738530"/>
            <a:ext cx="4382112" cy="1409897"/>
          </a:xfrm>
          <a:prstGeom prst="rect">
            <a:avLst/>
          </a:prstGeom>
        </p:spPr>
      </p:pic>
      <p:pic>
        <p:nvPicPr>
          <p:cNvPr id="14" name="Picture 13">
            <a:extLst>
              <a:ext uri="{FF2B5EF4-FFF2-40B4-BE49-F238E27FC236}">
                <a16:creationId xmlns:a16="http://schemas.microsoft.com/office/drawing/2014/main" id="{06581B9D-37CC-2520-787E-FB87D00A60DB}"/>
              </a:ext>
            </a:extLst>
          </p:cNvPr>
          <p:cNvPicPr>
            <a:picLocks noChangeAspect="1"/>
          </p:cNvPicPr>
          <p:nvPr/>
        </p:nvPicPr>
        <p:blipFill>
          <a:blip r:embed="rId7"/>
          <a:stretch>
            <a:fillRect/>
          </a:stretch>
        </p:blipFill>
        <p:spPr>
          <a:xfrm>
            <a:off x="4521591" y="5148427"/>
            <a:ext cx="4267796" cy="1286054"/>
          </a:xfrm>
          <a:prstGeom prst="rect">
            <a:avLst/>
          </a:prstGeom>
        </p:spPr>
      </p:pic>
    </p:spTree>
    <p:custDataLst>
      <p:tags r:id="rId1"/>
    </p:custDataLst>
    <p:extLst>
      <p:ext uri="{BB962C8B-B14F-4D97-AF65-F5344CB8AC3E}">
        <p14:creationId xmlns:p14="http://schemas.microsoft.com/office/powerpoint/2010/main" val="26473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A0992F-5934-4E2D-8787-450814FD73D1}"/>
              </a:ext>
            </a:extLst>
          </p:cNvPr>
          <p:cNvSpPr>
            <a:spLocks noGrp="1"/>
          </p:cNvSpPr>
          <p:nvPr>
            <p:ph idx="1"/>
          </p:nvPr>
        </p:nvSpPr>
        <p:spPr>
          <a:xfrm>
            <a:off x="2152650" y="2743200"/>
            <a:ext cx="7886700" cy="3433763"/>
          </a:xfrm>
        </p:spPr>
        <p:txBody>
          <a:bodyPr/>
          <a:lstStyle/>
          <a:p>
            <a:pPr marL="0" indent="0">
              <a:buNone/>
            </a:pPr>
            <a:r>
              <a:rPr lang="el" err="1"/>
              <a:t>Εντάξει... Οι παράγοντες προσωπικότητας μπορούν να πουν λίγα πράγματα για την ευπάθεια ενός ατόμου...</a:t>
            </a:r>
          </a:p>
          <a:p>
            <a:pPr marL="0" indent="0">
              <a:buNone/>
            </a:pPr>
            <a:endParaRPr lang="de-DE"/>
          </a:p>
          <a:p>
            <a:pPr marL="0" indent="0">
              <a:buNone/>
            </a:pPr>
            <a:r>
              <a:rPr lang="el" i="1"/>
              <a:t>Αλλά πώς γνωρίζουν για την προσωπικότητα κάποιου;</a:t>
            </a:r>
          </a:p>
        </p:txBody>
      </p:sp>
      <p:sp>
        <p:nvSpPr>
          <p:cNvPr id="5" name="Titel 4">
            <a:extLst>
              <a:ext uri="{FF2B5EF4-FFF2-40B4-BE49-F238E27FC236}">
                <a16:creationId xmlns:a16="http://schemas.microsoft.com/office/drawing/2014/main" id="{BC145F19-C84E-59C0-77F9-4651D19CCC80}"/>
              </a:ext>
            </a:extLst>
          </p:cNvPr>
          <p:cNvSpPr>
            <a:spLocks noGrp="1"/>
          </p:cNvSpPr>
          <p:nvPr>
            <p:ph type="title"/>
          </p:nvPr>
        </p:nvSpPr>
        <p:spPr/>
        <p:txBody>
          <a:bodyPr/>
          <a:lstStyle/>
          <a:p>
            <a:endParaRPr lang="de-DE"/>
          </a:p>
        </p:txBody>
      </p:sp>
      <p:sp>
        <p:nvSpPr>
          <p:cNvPr id="2" name="Foliennummernplatzhalter 1">
            <a:extLst>
              <a:ext uri="{FF2B5EF4-FFF2-40B4-BE49-F238E27FC236}">
                <a16:creationId xmlns:a16="http://schemas.microsoft.com/office/drawing/2014/main" id="{9F3A541C-3979-1F17-90D2-15CD4A800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068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el"/>
              <a:t>Το μέλλον</a:t>
            </a:r>
            <a:endParaRPr lang="nb-NO"/>
          </a:p>
        </p:txBody>
      </p:sp>
      <p:pic>
        <p:nvPicPr>
          <p:cNvPr id="5" name="Grafik 4">
            <a:extLst>
              <a:ext uri="{FF2B5EF4-FFF2-40B4-BE49-F238E27FC236}">
                <a16:creationId xmlns:a16="http://schemas.microsoft.com/office/drawing/2014/main" id="{45104A21-6413-41FF-BDB8-A4599B2291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675908"/>
            <a:ext cx="5181600" cy="2650772"/>
          </a:xfrm>
          <a:prstGeom prst="rect">
            <a:avLst/>
          </a:prstGeom>
          <a:noFill/>
        </p:spPr>
      </p:pic>
      <p:sp>
        <p:nvSpPr>
          <p:cNvPr id="3" name="Plassholder for innhold 2"/>
          <p:cNvSpPr>
            <a:spLocks noGrp="1"/>
          </p:cNvSpPr>
          <p:nvPr>
            <p:ph sz="half" idx="2"/>
          </p:nvPr>
        </p:nvSpPr>
        <p:spPr>
          <a:xfrm>
            <a:off x="6172200" y="1825625"/>
            <a:ext cx="5181600" cy="4351338"/>
          </a:xfrm>
        </p:spPr>
        <p:txBody>
          <a:bodyPr>
            <a:normAutofit fontScale="92500" lnSpcReduction="20000"/>
          </a:bodyPr>
          <a:lstStyle/>
          <a:p>
            <a:pPr>
              <a:lnSpc>
                <a:spcPct val="90000"/>
              </a:lnSpc>
            </a:pPr>
            <a:r>
              <a:rPr lang="el"/>
              <a:t>Τα ημι-αυτοματοποιημένα εργαλεία ανάλυσης δημιουργούν προφίλ των ψηφιακών πολλαπλών οντοτήτων των ανθρώπων (πολλαπλές ψηφιακές προσωπικότητες) μέσω συλλογής, συνδυασμού και συνεπώς δημιουργίας υπερεκθέσεων.</a:t>
            </a:r>
          </a:p>
          <a:p>
            <a:pPr>
              <a:lnSpc>
                <a:spcPct val="90000"/>
              </a:lnSpc>
            </a:pPr>
            <a:r>
              <a:rPr lang="el"/>
              <a:t>Οι αναδυόμενες πληροφορίες επιτρέπουν βελτιωμένο ακριβές προφίλ προσωπικότητας που επιτρέπει τη βελτιστοποίηση των επιθέσεων spear-phishing.</a:t>
            </a:r>
          </a:p>
          <a:p>
            <a:pPr>
              <a:lnSpc>
                <a:spcPct val="90000"/>
              </a:lnSpc>
            </a:pPr>
            <a:r>
              <a:rPr lang="el"/>
              <a:t>Ο συνδυασμός και η προοδευτική αυτοματοποίηση του προφίλ προσωπικότητας και των τεχνικών OSINT μπορεί να επιτρέψει εξαιρετικά αυτοματοποιημένες εκστρατείες «μαζικού ψαρέματος» με αυξημένα ποσοστά επιτυχίας.</a:t>
            </a:r>
          </a:p>
          <a:p>
            <a:pPr>
              <a:lnSpc>
                <a:spcPct val="90000"/>
              </a:lnSpc>
            </a:pPr>
            <a:endParaRPr lang="nb-NO"/>
          </a:p>
        </p:txBody>
      </p:sp>
      <p:sp>
        <p:nvSpPr>
          <p:cNvPr id="10" name="Footer Placeholder 4">
            <a:extLst>
              <a:ext uri="{FF2B5EF4-FFF2-40B4-BE49-F238E27FC236}">
                <a16:creationId xmlns:a16="http://schemas.microsoft.com/office/drawing/2014/main" id="{54810526-AA6C-F1EB-C89A-42611AB28299}"/>
              </a:ext>
            </a:extLst>
          </p:cNvPr>
          <p:cNvSpPr>
            <a:spLocks noGrp="1"/>
          </p:cNvSpPr>
          <p:nvPr>
            <p:ph type="ftr" sz="quarter" idx="11"/>
          </p:nvPr>
        </p:nvSpPr>
        <p:spPr>
          <a:xfrm>
            <a:off x="643051" y="6221324"/>
            <a:ext cx="6818262" cy="365125"/>
          </a:xfrm>
        </p:spPr>
        <p:txBody>
          <a:bodyPr/>
          <a:lstStyle/>
          <a:p>
            <a:endParaRPr lang="nb-NO"/>
          </a:p>
        </p:txBody>
      </p:sp>
      <p:sp>
        <p:nvSpPr>
          <p:cNvPr id="4" name="Foliennummernplatzhalter 3">
            <a:extLst>
              <a:ext uri="{FF2B5EF4-FFF2-40B4-BE49-F238E27FC236}">
                <a16:creationId xmlns:a16="http://schemas.microsoft.com/office/drawing/2014/main" id="{1EBFF353-9299-3306-F62A-ACA6925BD192}"/>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98</a:t>
            </a:fld>
            <a:endParaRPr kumimoji="0" lang="de-DE"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41207430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8600" y="408274"/>
            <a:ext cx="11484429" cy="928329"/>
          </a:xfrm>
        </p:spPr>
        <p:txBody>
          <a:bodyPr>
            <a:noAutofit/>
          </a:bodyPr>
          <a:lstStyle/>
          <a:p>
            <a:r>
              <a:rPr lang="el" sz="4800" err="1"/>
              <a:t>Προσωπικότητα, Κοινωνικά Δίκτυα και οι δυνατότητες κοινωνικής μηχανικής τους</a:t>
            </a:r>
            <a:endParaRPr lang="nb-NO" sz="4800"/>
          </a:p>
        </p:txBody>
      </p:sp>
      <p:sp>
        <p:nvSpPr>
          <p:cNvPr id="3" name="Plassholder for innhold 2"/>
          <p:cNvSpPr>
            <a:spLocks noGrp="1"/>
          </p:cNvSpPr>
          <p:nvPr>
            <p:ph idx="1"/>
          </p:nvPr>
        </p:nvSpPr>
        <p:spPr>
          <a:xfrm>
            <a:off x="577900" y="1723470"/>
            <a:ext cx="6177429" cy="3983066"/>
          </a:xfrm>
        </p:spPr>
        <p:txBody>
          <a:bodyPr>
            <a:normAutofit/>
          </a:bodyPr>
          <a:lstStyle/>
          <a:p>
            <a:pPr marL="0" indent="0">
              <a:buNone/>
            </a:pPr>
            <a:r>
              <a:rPr lang="el" err="1"/>
              <a:t>Εφαρμογή μεθόδων OSINT για συνδυασμό ψηφιακών ταυτοτήτων ("pluridentities") για τη δημιουργία αναδυόμενων χαρακτηριστικών συστήματος που υποδεικνύουν υπερβολική έκθεση.</a:t>
            </a:r>
          </a:p>
          <a:p>
            <a:pPr lvl="1" indent="-342900">
              <a:buFont typeface="+mj-lt"/>
              <a:buAutoNum type="arabicPeriod"/>
            </a:pPr>
            <a:r>
              <a:rPr lang="el" err="1"/>
              <a:t>Συλλέξτε διαθέσιμα δεδομένα (κλασικά εργαλεία OSINT) &amp; πλαίσια επίθεσης SE.</a:t>
            </a:r>
          </a:p>
          <a:p>
            <a:pPr lvl="1" indent="-342900">
              <a:buFont typeface="+mj-lt"/>
              <a:buAutoNum type="arabicPeriod"/>
            </a:pPr>
            <a:r>
              <a:rPr lang="el"/>
              <a:t>Συνδυασμός και δημιουργία νέων δεδομένων (υπερταυτότητες)</a:t>
            </a:r>
          </a:p>
          <a:p>
            <a:pPr lvl="1" indent="-342900">
              <a:buFont typeface="+mj-lt"/>
              <a:buAutoNum type="arabicPeriod"/>
            </a:pPr>
            <a:r>
              <a:rPr lang="el"/>
              <a:t>Ανάλυση τρωτών σημείων (π.χ. επαληθεύσεις βάσει γνώσης, phishing με ψεύτικη παράδοση κ.λπ.)</a:t>
            </a:r>
            <a:br>
              <a:rPr lang="de-DE"/>
            </a:br>
            <a:endParaRPr lang="de-DE"/>
          </a:p>
          <a:p>
            <a:endParaRPr lang="nb-NO"/>
          </a:p>
        </p:txBody>
      </p:sp>
      <p:pic>
        <p:nvPicPr>
          <p:cNvPr id="4" name="Bilde 3"/>
          <p:cNvPicPr>
            <a:picLocks noChangeAspect="1"/>
          </p:cNvPicPr>
          <p:nvPr/>
        </p:nvPicPr>
        <p:blipFill>
          <a:blip r:embed="rId4"/>
          <a:stretch>
            <a:fillRect/>
          </a:stretch>
        </p:blipFill>
        <p:spPr>
          <a:xfrm>
            <a:off x="6755330" y="1723470"/>
            <a:ext cx="3719976" cy="3983066"/>
          </a:xfrm>
          <a:prstGeom prst="rect">
            <a:avLst/>
          </a:prstGeom>
        </p:spPr>
      </p:pic>
      <p:sp>
        <p:nvSpPr>
          <p:cNvPr id="5" name="TekstSylinder 4"/>
          <p:cNvSpPr txBox="1"/>
          <p:nvPr/>
        </p:nvSpPr>
        <p:spPr>
          <a:xfrm>
            <a:off x="9285238" y="6269884"/>
            <a:ext cx="119006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350" b="0" i="0" u="none" strike="noStrike" kern="1200" cap="none" spc="0" normalizeH="0" baseline="0" noProof="0" err="1">
                <a:ln>
                  <a:noFill/>
                </a:ln>
                <a:solidFill>
                  <a:prstClr val="black"/>
                </a:solidFill>
                <a:effectLst/>
                <a:uLnTx/>
                <a:uFillTx/>
                <a:latin typeface="Calibri" panose="020F0502020204030204"/>
                <a:ea typeface="+mn-ea"/>
                <a:cs typeface="+mn-cs"/>
              </a:rPr>
              <a:t>Ολιβέρο (2020)</a:t>
            </a:r>
            <a:endParaRPr kumimoji="0" lang="nb-NO"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418886DF-6B93-2790-D984-DD0D317731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35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10.xml><?xml version="1.0" encoding="utf-8"?>
<p:tagLst xmlns:a="http://schemas.openxmlformats.org/drawingml/2006/main" xmlns:r="http://schemas.openxmlformats.org/officeDocument/2006/relationships" xmlns:p="http://schemas.openxmlformats.org/presentationml/2006/main">
  <p:tag name="TIMING" val="|6.3|2.7|36.9|29.3"/>
</p:tagLst>
</file>

<file path=ppt/tags/tag11.xml><?xml version="1.0" encoding="utf-8"?>
<p:tagLst xmlns:a="http://schemas.openxmlformats.org/drawingml/2006/main" xmlns:r="http://schemas.openxmlformats.org/officeDocument/2006/relationships" xmlns:p="http://schemas.openxmlformats.org/presentationml/2006/main">
  <p:tag name="TIMING" val="|6.4|19|1.6|9.7|12|19.4"/>
</p:tagLst>
</file>

<file path=ppt/tags/tag12.xml><?xml version="1.0" encoding="utf-8"?>
<p:tagLst xmlns:a="http://schemas.openxmlformats.org/drawingml/2006/main" xmlns:r="http://schemas.openxmlformats.org/officeDocument/2006/relationships" xmlns:p="http://schemas.openxmlformats.org/presentationml/2006/main">
  <p:tag name="TIMING" val="|7.5|8.7|49.8|29.9|5.5|8.3|8.9"/>
</p:tagLst>
</file>

<file path=ppt/tags/tag13.xml><?xml version="1.0" encoding="utf-8"?>
<p:tagLst xmlns:a="http://schemas.openxmlformats.org/drawingml/2006/main" xmlns:r="http://schemas.openxmlformats.org/officeDocument/2006/relationships" xmlns:p="http://schemas.openxmlformats.org/presentationml/2006/main">
  <p:tag name="TIMING" val="|0.6|30.5|16.5|31.4"/>
</p:tagLst>
</file>

<file path=ppt/tags/tag14.xml><?xml version="1.0" encoding="utf-8"?>
<p:tagLst xmlns:a="http://schemas.openxmlformats.org/drawingml/2006/main" xmlns:r="http://schemas.openxmlformats.org/officeDocument/2006/relationships" xmlns:p="http://schemas.openxmlformats.org/presentationml/2006/main">
  <p:tag name="TIMING" val="|2.3|18.5|1.3|3.4|12.3"/>
</p:tagLst>
</file>

<file path=ppt/tags/tag15.xml><?xml version="1.0" encoding="utf-8"?>
<p:tagLst xmlns:a="http://schemas.openxmlformats.org/drawingml/2006/main" xmlns:r="http://schemas.openxmlformats.org/officeDocument/2006/relationships" xmlns:p="http://schemas.openxmlformats.org/presentationml/2006/main">
  <p:tag name="TIMING" val="|61.2|2.8"/>
</p:tagLst>
</file>

<file path=ppt/tags/tag16.xml><?xml version="1.0" encoding="utf-8"?>
<p:tagLst xmlns:a="http://schemas.openxmlformats.org/drawingml/2006/main" xmlns:r="http://schemas.openxmlformats.org/officeDocument/2006/relationships" xmlns:p="http://schemas.openxmlformats.org/presentationml/2006/main">
  <p:tag name="TIMING" val="|200.8"/>
</p:tagLst>
</file>

<file path=ppt/tags/tag17.xml><?xml version="1.0" encoding="utf-8"?>
<p:tagLst xmlns:a="http://schemas.openxmlformats.org/drawingml/2006/main" xmlns:r="http://schemas.openxmlformats.org/officeDocument/2006/relationships" xmlns:p="http://schemas.openxmlformats.org/presentationml/2006/main">
  <p:tag name="TIMING" val="|38.8|23.6"/>
</p:tagLst>
</file>

<file path=ppt/tags/tag18.xml><?xml version="1.0" encoding="utf-8"?>
<p:tagLst xmlns:a="http://schemas.openxmlformats.org/drawingml/2006/main" xmlns:r="http://schemas.openxmlformats.org/officeDocument/2006/relationships" xmlns:p="http://schemas.openxmlformats.org/presentationml/2006/main">
  <p:tag name="TIMING" val="|23.9|14.4|17.9|32.7"/>
</p:tagLst>
</file>

<file path=ppt/tags/tag19.xml><?xml version="1.0" encoding="utf-8"?>
<p:tagLst xmlns:a="http://schemas.openxmlformats.org/drawingml/2006/main" xmlns:r="http://schemas.openxmlformats.org/officeDocument/2006/relationships" xmlns:p="http://schemas.openxmlformats.org/presentationml/2006/main">
  <p:tag name="TIMING" val="|16.9|22.5"/>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20.xml><?xml version="1.0" encoding="utf-8"?>
<p:tagLst xmlns:a="http://schemas.openxmlformats.org/drawingml/2006/main" xmlns:r="http://schemas.openxmlformats.org/officeDocument/2006/relationships" xmlns:p="http://schemas.openxmlformats.org/presentationml/2006/main">
  <p:tag name="TIMING" val="|2.4|8.4|18.1"/>
</p:tagLst>
</file>

<file path=ppt/tags/tag21.xml><?xml version="1.0" encoding="utf-8"?>
<p:tagLst xmlns:a="http://schemas.openxmlformats.org/drawingml/2006/main" xmlns:r="http://schemas.openxmlformats.org/officeDocument/2006/relationships" xmlns:p="http://schemas.openxmlformats.org/presentationml/2006/main">
  <p:tag name="TIMING" val="|4.2|17.6|9.4"/>
</p:tagLst>
</file>

<file path=ppt/tags/tag22.xml><?xml version="1.0" encoding="utf-8"?>
<p:tagLst xmlns:a="http://schemas.openxmlformats.org/drawingml/2006/main" xmlns:r="http://schemas.openxmlformats.org/officeDocument/2006/relationships" xmlns:p="http://schemas.openxmlformats.org/presentationml/2006/main">
  <p:tag name="TIMING" val="|10.7|94.4"/>
</p:tagLst>
</file>

<file path=ppt/tags/tag23.xml><?xml version="1.0" encoding="utf-8"?>
<p:tagLst xmlns:a="http://schemas.openxmlformats.org/drawingml/2006/main" xmlns:r="http://schemas.openxmlformats.org/officeDocument/2006/relationships" xmlns:p="http://schemas.openxmlformats.org/presentationml/2006/main">
  <p:tag name="TIMING" val="|88.9|0.7|3.4|3|3.5|6"/>
</p:tagLst>
</file>

<file path=ppt/tags/tag24.xml><?xml version="1.0" encoding="utf-8"?>
<p:tagLst xmlns:a="http://schemas.openxmlformats.org/drawingml/2006/main" xmlns:r="http://schemas.openxmlformats.org/officeDocument/2006/relationships" xmlns:p="http://schemas.openxmlformats.org/presentationml/2006/main">
  <p:tag name="TIMING" val="|4.7|29.8|16.5|9.2|21.3|24.4"/>
</p:tagLst>
</file>

<file path=ppt/tags/tag25.xml><?xml version="1.0" encoding="utf-8"?>
<p:tagLst xmlns:a="http://schemas.openxmlformats.org/drawingml/2006/main" xmlns:r="http://schemas.openxmlformats.org/officeDocument/2006/relationships" xmlns:p="http://schemas.openxmlformats.org/presentationml/2006/main">
  <p:tag name="TIMING" val="|6.9|61|22.4|26.1"/>
</p:tagLst>
</file>

<file path=ppt/tags/tag26.xml><?xml version="1.0" encoding="utf-8"?>
<p:tagLst xmlns:a="http://schemas.openxmlformats.org/drawingml/2006/main" xmlns:r="http://schemas.openxmlformats.org/officeDocument/2006/relationships" xmlns:p="http://schemas.openxmlformats.org/presentationml/2006/main">
  <p:tag name="TIMING" val="|4.1|30.1|50.3|53.5"/>
</p:tagLst>
</file>

<file path=ppt/tags/tag27.xml><?xml version="1.0" encoding="utf-8"?>
<p:tagLst xmlns:a="http://schemas.openxmlformats.org/drawingml/2006/main" xmlns:r="http://schemas.openxmlformats.org/officeDocument/2006/relationships" xmlns:p="http://schemas.openxmlformats.org/presentationml/2006/main">
  <p:tag name="TIMING" val="|1.8|11.6|18.7"/>
</p:tagLst>
</file>

<file path=ppt/tags/tag28.xml><?xml version="1.0" encoding="utf-8"?>
<p:tagLst xmlns:a="http://schemas.openxmlformats.org/drawingml/2006/main" xmlns:r="http://schemas.openxmlformats.org/officeDocument/2006/relationships" xmlns:p="http://schemas.openxmlformats.org/presentationml/2006/main">
  <p:tag name="TIMING" val="|4.9|26.6"/>
</p:tagLst>
</file>

<file path=ppt/tags/tag29.xml><?xml version="1.0" encoding="utf-8"?>
<p:tagLst xmlns:a="http://schemas.openxmlformats.org/drawingml/2006/main" xmlns:r="http://schemas.openxmlformats.org/officeDocument/2006/relationships" xmlns:p="http://schemas.openxmlformats.org/presentationml/2006/main">
  <p:tag name="TIMING" val="|0.8|23"/>
</p:tagLst>
</file>

<file path=ppt/tags/tag3.xml><?xml version="1.0" encoding="utf-8"?>
<p:tagLst xmlns:a="http://schemas.openxmlformats.org/drawingml/2006/main" xmlns:r="http://schemas.openxmlformats.org/officeDocument/2006/relationships" xmlns:p="http://schemas.openxmlformats.org/presentationml/2006/main">
  <p:tag name="TIMING" val="|1.1|11.2|1.1|2.7|31.8"/>
</p:tagLst>
</file>

<file path=ppt/tags/tag30.xml><?xml version="1.0" encoding="utf-8"?>
<p:tagLst xmlns:a="http://schemas.openxmlformats.org/drawingml/2006/main" xmlns:r="http://schemas.openxmlformats.org/officeDocument/2006/relationships" xmlns:p="http://schemas.openxmlformats.org/presentationml/2006/main">
  <p:tag name="TIMING" val="|9.5|48.6"/>
</p:tagLst>
</file>

<file path=ppt/tags/tag31.xml><?xml version="1.0" encoding="utf-8"?>
<p:tagLst xmlns:a="http://schemas.openxmlformats.org/drawingml/2006/main" xmlns:r="http://schemas.openxmlformats.org/officeDocument/2006/relationships" xmlns:p="http://schemas.openxmlformats.org/presentationml/2006/main">
  <p:tag name="TIMING" val="|0.6|1|19.3|0.9"/>
</p:tagLst>
</file>

<file path=ppt/tags/tag32.xml><?xml version="1.0" encoding="utf-8"?>
<p:tagLst xmlns:a="http://schemas.openxmlformats.org/drawingml/2006/main" xmlns:r="http://schemas.openxmlformats.org/officeDocument/2006/relationships" xmlns:p="http://schemas.openxmlformats.org/presentationml/2006/main">
  <p:tag name="TIMING" val="|5.5|30.3|0|33.9|28.9|18.1"/>
</p:tagLst>
</file>

<file path=ppt/tags/tag33.xml><?xml version="1.0" encoding="utf-8"?>
<p:tagLst xmlns:a="http://schemas.openxmlformats.org/drawingml/2006/main" xmlns:r="http://schemas.openxmlformats.org/officeDocument/2006/relationships" xmlns:p="http://schemas.openxmlformats.org/presentationml/2006/main">
  <p:tag name="TIMING" val="|0.9|44.4|38.1|59.1"/>
</p:tagLst>
</file>

<file path=ppt/tags/tag34.xml><?xml version="1.0" encoding="utf-8"?>
<p:tagLst xmlns:a="http://schemas.openxmlformats.org/drawingml/2006/main" xmlns:r="http://schemas.openxmlformats.org/officeDocument/2006/relationships" xmlns:p="http://schemas.openxmlformats.org/presentationml/2006/main">
  <p:tag name="TIMING" val="|170.8|18.6|1.2"/>
</p:tagLst>
</file>

<file path=ppt/tags/tag35.xml><?xml version="1.0" encoding="utf-8"?>
<p:tagLst xmlns:a="http://schemas.openxmlformats.org/drawingml/2006/main" xmlns:r="http://schemas.openxmlformats.org/officeDocument/2006/relationships" xmlns:p="http://schemas.openxmlformats.org/presentationml/2006/main">
  <p:tag name="TIMING" val="|1.9|34.5|10.4|2.3"/>
</p:tagLst>
</file>

<file path=ppt/tags/tag36.xml><?xml version="1.0" encoding="utf-8"?>
<p:tagLst xmlns:a="http://schemas.openxmlformats.org/drawingml/2006/main" xmlns:r="http://schemas.openxmlformats.org/officeDocument/2006/relationships" xmlns:p="http://schemas.openxmlformats.org/presentationml/2006/main">
  <p:tag name="TIMING" val="|10.5|19.6"/>
</p:tagLst>
</file>

<file path=ppt/tags/tag37.xml><?xml version="1.0" encoding="utf-8"?>
<p:tagLst xmlns:a="http://schemas.openxmlformats.org/drawingml/2006/main" xmlns:r="http://schemas.openxmlformats.org/officeDocument/2006/relationships" xmlns:p="http://schemas.openxmlformats.org/presentationml/2006/main">
  <p:tag name="TIMING" val="|0.8|9.9"/>
</p:tagLst>
</file>

<file path=ppt/tags/tag38.xml><?xml version="1.0" encoding="utf-8"?>
<p:tagLst xmlns:a="http://schemas.openxmlformats.org/drawingml/2006/main" xmlns:r="http://schemas.openxmlformats.org/officeDocument/2006/relationships" xmlns:p="http://schemas.openxmlformats.org/presentationml/2006/main">
  <p:tag name="TIMING" val="|10.1"/>
</p:tagLst>
</file>

<file path=ppt/tags/tag39.xml><?xml version="1.0" encoding="utf-8"?>
<p:tagLst xmlns:a="http://schemas.openxmlformats.org/drawingml/2006/main" xmlns:r="http://schemas.openxmlformats.org/officeDocument/2006/relationships" xmlns:p="http://schemas.openxmlformats.org/presentationml/2006/main">
  <p:tag name="TIMING" val="|1.4|28.8|33.9"/>
</p:tagLst>
</file>

<file path=ppt/tags/tag4.xml><?xml version="1.0" encoding="utf-8"?>
<p:tagLst xmlns:a="http://schemas.openxmlformats.org/drawingml/2006/main" xmlns:r="http://schemas.openxmlformats.org/officeDocument/2006/relationships" xmlns:p="http://schemas.openxmlformats.org/presentationml/2006/main">
  <p:tag name="TIMING" val="|10.1|20.6|30|21.7"/>
</p:tagLst>
</file>

<file path=ppt/tags/tag5.xml><?xml version="1.0" encoding="utf-8"?>
<p:tagLst xmlns:a="http://schemas.openxmlformats.org/drawingml/2006/main" xmlns:r="http://schemas.openxmlformats.org/officeDocument/2006/relationships" xmlns:p="http://schemas.openxmlformats.org/presentationml/2006/main">
  <p:tag name="TIMING" val="|13|3|12.5|5.2"/>
</p:tagLst>
</file>

<file path=ppt/tags/tag6.xml><?xml version="1.0" encoding="utf-8"?>
<p:tagLst xmlns:a="http://schemas.openxmlformats.org/drawingml/2006/main" xmlns:r="http://schemas.openxmlformats.org/officeDocument/2006/relationships" xmlns:p="http://schemas.openxmlformats.org/presentationml/2006/main">
  <p:tag name="TIMING" val="|1.8|9.5"/>
</p:tagLst>
</file>

<file path=ppt/tags/tag7.xml><?xml version="1.0" encoding="utf-8"?>
<p:tagLst xmlns:a="http://schemas.openxmlformats.org/drawingml/2006/main" xmlns:r="http://schemas.openxmlformats.org/officeDocument/2006/relationships" xmlns:p="http://schemas.openxmlformats.org/presentationml/2006/main">
  <p:tag name="TIMING" val="|17.4|46.2|21.7|10.6|1.1"/>
</p:tagLst>
</file>

<file path=ppt/tags/tag8.xml><?xml version="1.0" encoding="utf-8"?>
<p:tagLst xmlns:a="http://schemas.openxmlformats.org/drawingml/2006/main" xmlns:r="http://schemas.openxmlformats.org/officeDocument/2006/relationships" xmlns:p="http://schemas.openxmlformats.org/presentationml/2006/main">
  <p:tag name="TIMING" val="|18|3.7|14.8"/>
</p:tagLst>
</file>

<file path=ppt/tags/tag9.xml><?xml version="1.0" encoding="utf-8"?>
<p:tagLst xmlns:a="http://schemas.openxmlformats.org/drawingml/2006/main" xmlns:r="http://schemas.openxmlformats.org/officeDocument/2006/relationships" xmlns:p="http://schemas.openxmlformats.org/presentationml/2006/main">
  <p:tag name="TIMING" val="|12.8"/>
</p:tagLst>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opic 1 - Introduction to Human Factors in Cybersecurity" id="{4B89DCC2-5285-4B92-8164-823953000EF8}" vid="{27B667D9-CFF1-49C9-AC13-A4266AE213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15CCAF-B227-4420-8A82-899C4EC3371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otalTime>5</TotalTime>
  <Words>11926</Words>
  <Application>Microsoft Office PowerPoint</Application>
  <PresentationFormat>Widescreen</PresentationFormat>
  <Paragraphs>817</Paragraphs>
  <Slides>107</Slides>
  <Notes>69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107</vt:i4>
      </vt:variant>
    </vt:vector>
  </HeadingPairs>
  <TitlesOfParts>
    <vt:vector size="116" baseType="lpstr">
      <vt:lpstr>Arial</vt:lpstr>
      <vt:lpstr>Book Antiqua</vt:lpstr>
      <vt:lpstr>Calibri</vt:lpstr>
      <vt:lpstr>Century Gothic</vt:lpstr>
      <vt:lpstr>Courier New</vt:lpstr>
      <vt:lpstr>Söhne</vt:lpstr>
      <vt:lpstr>Times New Roman</vt:lpstr>
      <vt:lpstr>Verdana</vt:lpstr>
      <vt:lpstr>Custom</vt:lpstr>
      <vt:lpstr>Θέμα 2 – Προσωπικότητα και Κοινωνική Μηχανική στην Κυβερνοασφάλεια</vt:lpstr>
      <vt:lpstr>Ευχαριστίες</vt:lpstr>
      <vt:lpstr>Ατζέντα</vt:lpstr>
      <vt:lpstr>PowerPoint Presentation</vt:lpstr>
      <vt:lpstr>Η ΣΥΜΠΕΡΙΦΟΡΑ</vt:lpstr>
      <vt:lpstr>Παράδειγμα αλληλεπίδρασης </vt:lpstr>
      <vt:lpstr>Παράδειγμα αλληλεπίδρασης</vt:lpstr>
      <vt:lpstr>Αφετηρία</vt:lpstr>
      <vt:lpstr>Έρευνα προσωπικότητας στην Κυβερνοψυχολογία</vt:lpstr>
      <vt:lpstr>Έρευνα προσωπικότητας στην Κυβερνοψυχολογία</vt:lpstr>
      <vt:lpstr>PowerPoint Presentation</vt:lpstr>
      <vt:lpstr>Τι είναι ο παράγοντας προσωπικότητας;</vt:lpstr>
      <vt:lpstr>ΑΛΛΗΛΕΠΙΔΡΑΣΗ</vt:lpstr>
      <vt:lpstr>PowerPoint Presentation</vt:lpstr>
      <vt:lpstr>PowerPoint Presentation</vt:lpstr>
      <vt:lpstr>Μεγάλο-5</vt:lpstr>
      <vt:lpstr>Παράγοντες και πτυχές</vt:lpstr>
      <vt:lpstr>Διάρκεια ζωής και προσωπικότητα</vt:lpstr>
      <vt:lpstr>Προσωπικότητα και απόδοση</vt:lpstr>
      <vt:lpstr>Ευρήματα LCFC</vt:lpstr>
      <vt:lpstr>PowerPoint Presentation</vt:lpstr>
      <vt:lpstr>PowerPoint Presentation</vt:lpstr>
      <vt:lpstr>PowerPoint Presentation</vt:lpstr>
      <vt:lpstr>PowerPoint Presentation</vt:lpstr>
      <vt:lpstr>Προσωπικότητα στην ασφάλεια στον κυβερνοχώρο</vt:lpstr>
      <vt:lpstr>Κυβερνοχώρος</vt:lpstr>
      <vt:lpstr>Ατομικές ευπάθειες </vt:lpstr>
      <vt:lpstr>PowerPoint Presentation</vt:lpstr>
      <vt:lpstr>PowerPoint Presentation</vt:lpstr>
      <vt:lpstr>Γνωστικές Διαδικασίες</vt:lpstr>
      <vt:lpstr>PowerPoint Presentation</vt:lpstr>
      <vt:lpstr>PowerPoint Presentation</vt:lpstr>
      <vt:lpstr>PowerPoint Presentation</vt:lpstr>
      <vt:lpstr>PowerPoint Presentation</vt:lpstr>
      <vt:lpstr>4 Καβαλάρηδες της Κοινωνικής Γνώσης (Bargh, 2000)</vt:lpstr>
      <vt:lpstr>Διαισθητική λήψη αποφάσεων</vt:lpstr>
      <vt:lpstr>Στάσεις και πεποιθήσεις</vt:lpstr>
      <vt:lpstr>PowerPoint Presentation</vt:lpstr>
      <vt:lpstr>PowerPoint Presentation</vt:lpstr>
      <vt:lpstr>Πάμε ΕΚΜΕΤΑΛΛΕΥΟΜΕΝΟΙ!</vt:lpstr>
      <vt:lpstr>Φορείς επίθεσης – Κοινωνική προσέγγιση</vt:lpstr>
      <vt:lpstr>Κοινωνική μηχανική και κυβερνοασφάλεια</vt:lpstr>
      <vt:lpstr>PowerPoint Presentation</vt:lpstr>
      <vt:lpstr>Σύνδεση της προσωπικότητας με την κοινωνική μηχανική </vt:lpstr>
      <vt:lpstr>Αλλά πρώτα χρειαζόμαστε πλαίσια</vt:lpstr>
      <vt:lpstr>PowerPoint Presentation</vt:lpstr>
      <vt:lpstr>Τι είναι το SE;</vt:lpstr>
      <vt:lpstr>Κοινωνική μηχανική</vt:lpstr>
      <vt:lpstr>PowerPoint Presentation</vt:lpstr>
      <vt:lpstr>Το phishing ως ο πιο κοινός φορέας επίθεσης</vt:lpstr>
      <vt:lpstr>Κοινωνική Μηχανική «αλυσίδα θανάτου»</vt:lpstr>
      <vt:lpstr>Ηλεκτρονικό ψάρεμα</vt:lpstr>
      <vt:lpstr>PowerPoint Presentation</vt:lpstr>
      <vt:lpstr>PowerPoint Presentation</vt:lpstr>
      <vt:lpstr>PowerPoint Presentation</vt:lpstr>
      <vt:lpstr>PowerPoint Presentation</vt:lpstr>
      <vt:lpstr>PowerPoint Presentation</vt:lpstr>
      <vt:lpstr>PowerPoint Presentation</vt:lpstr>
      <vt:lpstr>Γνωστικά exploits και φορείς επίθεσης</vt:lpstr>
      <vt:lpstr>PowerPoint Presentation</vt:lpstr>
      <vt:lpstr>Ατομικές ευπάθειες </vt:lpstr>
      <vt:lpstr>Ευσυνειδησία, Δυνατά &amp; Τρωτά Σημεία </vt:lpstr>
      <vt:lpstr>Συμφωνία, Δυνατά &amp; Τρωτά σημεία</vt:lpstr>
      <vt:lpstr>Ανοιχτά δυνατά και τρωτά σημεία</vt:lpstr>
      <vt:lpstr>Πλεονεκτήματα και τρωτά σημεία εξωστρέφειας</vt:lpstr>
      <vt:lpstr>Νευρωτισμός: Δυνατά &amp; Τρωτά σημεία</vt:lpstr>
      <vt:lpstr>Πλαίσιο Προσωπικότητας Κοινωνικής Μηχανικής (SEPF)</vt:lpstr>
      <vt:lpstr>Αρχές Stajano &amp; Wilson</vt:lpstr>
      <vt:lpstr>PowerPoint Presentation</vt:lpstr>
      <vt:lpstr>Μηνύματα ηλεκτρονικού ψαρέματος (phishing) και επαναλαμβανόμενοι παραβάτες</vt:lpstr>
      <vt:lpstr>PowerPoint Presentation</vt:lpstr>
      <vt:lpstr>Γνωστικά exploits και φορείς επίθεσης</vt:lpstr>
      <vt:lpstr>PowerPoint Presentation</vt:lpstr>
      <vt:lpstr>PowerPoint Presentation</vt:lpstr>
      <vt:lpstr>Προφίλ εργαζομένων στον τομέα της υγειονομικής περίθαλψης</vt:lpstr>
      <vt:lpstr>Εργαζόμενοι στον τομέα της υγειονομικής περίθαλψης και επαναλαμβανόμενα κλικ  (Gordon et al., 2019)</vt:lpstr>
      <vt:lpstr>Γνωστά παραδείγματα</vt:lpstr>
      <vt:lpstr>Παράδειγμα τεχνικής πειθούς: Πόδι στην πόρτα</vt:lpstr>
      <vt:lpstr>Επιβεβαίωση</vt:lpstr>
      <vt:lpstr>Εφέ καδραρίσματος</vt:lpstr>
      <vt:lpstr>Επιρροή: Συνέπεια και δέσμευση  &amp; απλές επιπτώσεις έκθεσης</vt:lpstr>
      <vt:lpstr>Αναγκαστικές επιλογές</vt:lpstr>
      <vt:lpstr>Ξύστε την πλάτη μου,  ξύνω τη δική σας  (Happ et al., 2016)</vt:lpstr>
      <vt:lpstr>Σε τι να επιτεθώ;;</vt:lpstr>
      <vt:lpstr>Γνωστικά exploits και φορείς επίθεσης</vt:lpstr>
      <vt:lpstr>PowerPoint Presentation</vt:lpstr>
      <vt:lpstr>4 Ιππείς της Κοινωνικής Γνώσης</vt:lpstr>
      <vt:lpstr>Γνωστική Ασυμφωνία - Γνωστικοί Τσιγκούνηδες</vt:lpstr>
      <vt:lpstr>Ποιοι είναι οι επιτιθέμενοι</vt:lpstr>
      <vt:lpstr>Προφίλ</vt:lpstr>
      <vt:lpstr>(πολύ) μικρά παραδείγματα</vt:lpstr>
      <vt:lpstr>Άλλοι παράγοντες</vt:lpstr>
      <vt:lpstr>Η Σκοτεινή Τετράδα/Τριάδα</vt:lpstr>
      <vt:lpstr>Ψυχωτισμός και Αθλητισμός</vt:lpstr>
      <vt:lpstr>PowerPoint Presentation</vt:lpstr>
      <vt:lpstr>PowerPoint Presentation</vt:lpstr>
      <vt:lpstr>PowerPoint Presentation</vt:lpstr>
      <vt:lpstr>Το μέλλον</vt:lpstr>
      <vt:lpstr>Προσωπικότητα, Κοινωνικά Δίκτυα και οι δυνατότητες κοινωνικής μηχανικής τους</vt:lpstr>
      <vt:lpstr>Πατενταρισμένη αυτοματοποιημένη τεχνολογία spear-phishing</vt:lpstr>
      <vt:lpstr>PowerPoint Presentation</vt:lpstr>
      <vt:lpstr>PowerPoint Presentation</vt:lpstr>
      <vt:lpstr>PowerPoint Presentation</vt:lpstr>
      <vt:lpstr>Περίληψη Προσωπικότητα στη SE</vt:lpstr>
      <vt:lpstr>Αλληλεπιδράσεις προσωπικότητας</vt:lpstr>
      <vt:lpstr>Ο «κύριος διακόπτης»</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js</dc:creator>
  <cp:lastModifiedBy>a a</cp:lastModifiedBy>
  <cp:revision>4</cp:revision>
  <dcterms:modified xsi:type="dcterms:W3CDTF">2026-02-16T14:46:41Z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