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2.xml" ContentType="application/vnd.openxmlformats-officedocument.presentationml.tags+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3.xml" ContentType="application/vnd.openxmlformats-officedocument.presentationml.tags+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4.xml" ContentType="application/vnd.openxmlformats-officedocument.presentationml.tags+xml"/>
  <Override PartName="/ppt/notesSlides/notesSlide18.xml" ContentType="application/vnd.openxmlformats-officedocument.presentationml.notesSlide+xml"/>
  <Override PartName="/ppt/tags/tag15.xml" ContentType="application/vnd.openxmlformats-officedocument.presentationml.tag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20.xml" ContentType="application/vnd.openxmlformats-officedocument.presentationml.tags+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22.xml" ContentType="application/vnd.openxmlformats-officedocument.presentationml.tags+xml"/>
  <Override PartName="/ppt/tags/tag23.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4.xml" ContentType="application/vnd.openxmlformats-officedocument.presentationml.tags+xml"/>
  <Override PartName="/ppt/notesSlides/notesSlide2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25.xml" ContentType="application/vnd.openxmlformats-officedocument.presentationml.tags+xml"/>
  <Override PartName="/ppt/notesSlides/notesSlide30.xml" ContentType="application/vnd.openxmlformats-officedocument.presentationml.notesSlide+xml"/>
  <Override PartName="/ppt/tags/tag26.xml" ContentType="application/vnd.openxmlformats-officedocument.presentationml.tags+xml"/>
  <Override PartName="/ppt/notesSlides/notesSlide31.xml" ContentType="application/vnd.openxmlformats-officedocument.presentationml.notesSlide+xml"/>
  <Override PartName="/ppt/tags/tag27.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28.xml" ContentType="application/vnd.openxmlformats-officedocument.presentationml.tags+xml"/>
  <Override PartName="/ppt/notesSlides/notesSlide34.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35.xml" ContentType="application/vnd.openxmlformats-officedocument.presentationml.notesSlide+xml"/>
  <Override PartName="/ppt/tags/tag33.xml" ContentType="application/vnd.openxmlformats-officedocument.presentationml.tags+xml"/>
  <Override PartName="/ppt/notesSlides/notesSlide3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7.xml" ContentType="application/vnd.openxmlformats-officedocument.presentationml.notesSlide+xml"/>
  <Override PartName="/ppt/tags/tag34.xml" ContentType="application/vnd.openxmlformats-officedocument.presentationml.tags+xml"/>
  <Override PartName="/ppt/notesSlides/notesSlide38.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39.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40.xml" ContentType="application/vnd.openxmlformats-officedocument.presentationml.notesSlide+xml"/>
  <Override PartName="/ppt/tags/tag39.xml" ContentType="application/vnd.openxmlformats-officedocument.presentationml.tags+xml"/>
  <Override PartName="/ppt/notesSlides/notesSlide41.xml" ContentType="application/vnd.openxmlformats-officedocument.presentationml.notesSlide+xml"/>
  <Override PartName="/ppt/tags/tag40.xml" ContentType="application/vnd.openxmlformats-officedocument.presentationml.tags+xml"/>
  <Override PartName="/ppt/notesSlides/notesSlide42.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43.xml" ContentType="application/vnd.openxmlformats-officedocument.presentationml.notesSlide+xml"/>
  <Override PartName="/ppt/tags/tag43.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47.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48.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49.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50.xml" ContentType="application/vnd.openxmlformats-officedocument.presentationml.notesSlide+xml"/>
  <Override PartName="/ppt/tags/tag54.xml" ContentType="application/vnd.openxmlformats-officedocument.presentationml.tags+xml"/>
  <Override PartName="/ppt/notesSlides/notesSlide51.xml" ContentType="application/vnd.openxmlformats-officedocument.presentationml.notesSlide+xml"/>
  <Override PartName="/ppt/tags/tag55.xml" ContentType="application/vnd.openxmlformats-officedocument.presentationml.tags+xml"/>
  <Override PartName="/ppt/notesSlides/notesSlide52.xml" ContentType="application/vnd.openxmlformats-officedocument.presentationml.notesSlide+xml"/>
  <Override PartName="/ppt/tags/tag56.xml" ContentType="application/vnd.openxmlformats-officedocument.presentationml.tags+xml"/>
  <Override PartName="/ppt/notesSlides/notesSlide5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4.xml" ContentType="application/vnd.openxmlformats-officedocument.presentationml.notesSlide+xml"/>
  <Override PartName="/ppt/tags/tag57.xml" ContentType="application/vnd.openxmlformats-officedocument.presentationml.tags+xml"/>
  <Override PartName="/ppt/notesSlides/notesSlide55.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notesSlides/notesSlide56.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1"/>
    <p:sldMasterId id="2147483653" r:id="rId12"/>
    <p:sldMasterId id="2147483667" r:id="rId13"/>
  </p:sldMasterIdLst>
  <p:notesMasterIdLst>
    <p:notesMasterId r:id="rId109"/>
  </p:notesMasterIdLst>
  <p:sldIdLst>
    <p:sldId id="376" r:id="rId14"/>
    <p:sldId id="407" r:id="rId15"/>
    <p:sldId id="801" r:id="rId16"/>
    <p:sldId id="319" r:id="rId17"/>
    <p:sldId id="320" r:id="rId18"/>
    <p:sldId id="324" r:id="rId19"/>
    <p:sldId id="325" r:id="rId20"/>
    <p:sldId id="266" r:id="rId21"/>
    <p:sldId id="326" r:id="rId22"/>
    <p:sldId id="803" r:id="rId23"/>
    <p:sldId id="327" r:id="rId24"/>
    <p:sldId id="597" r:id="rId25"/>
    <p:sldId id="598" r:id="rId26"/>
    <p:sldId id="599" r:id="rId27"/>
    <p:sldId id="262" r:id="rId28"/>
    <p:sldId id="260" r:id="rId29"/>
    <p:sldId id="804" r:id="rId30"/>
    <p:sldId id="337" r:id="rId31"/>
    <p:sldId id="338" r:id="rId32"/>
    <p:sldId id="340" r:id="rId33"/>
    <p:sldId id="268" r:id="rId34"/>
    <p:sldId id="271" r:id="rId35"/>
    <p:sldId id="274" r:id="rId36"/>
    <p:sldId id="272" r:id="rId37"/>
    <p:sldId id="273" r:id="rId38"/>
    <p:sldId id="275" r:id="rId39"/>
    <p:sldId id="269" r:id="rId40"/>
    <p:sldId id="582" r:id="rId41"/>
    <p:sldId id="285" r:id="rId42"/>
    <p:sldId id="291" r:id="rId43"/>
    <p:sldId id="276" r:id="rId44"/>
    <p:sldId id="352" r:id="rId45"/>
    <p:sldId id="278" r:id="rId46"/>
    <p:sldId id="295" r:id="rId47"/>
    <p:sldId id="300" r:id="rId48"/>
    <p:sldId id="284" r:id="rId49"/>
    <p:sldId id="289" r:id="rId50"/>
    <p:sldId id="290" r:id="rId51"/>
    <p:sldId id="299" r:id="rId52"/>
    <p:sldId id="305" r:id="rId53"/>
    <p:sldId id="311" r:id="rId54"/>
    <p:sldId id="332" r:id="rId55"/>
    <p:sldId id="339" r:id="rId56"/>
    <p:sldId id="313" r:id="rId57"/>
    <p:sldId id="593" r:id="rId58"/>
    <p:sldId id="606" r:id="rId59"/>
    <p:sldId id="605" r:id="rId60"/>
    <p:sldId id="607" r:id="rId61"/>
    <p:sldId id="322" r:id="rId62"/>
    <p:sldId id="341" r:id="rId63"/>
    <p:sldId id="342" r:id="rId64"/>
    <p:sldId id="308" r:id="rId65"/>
    <p:sldId id="927" r:id="rId66"/>
    <p:sldId id="298" r:id="rId67"/>
    <p:sldId id="343" r:id="rId68"/>
    <p:sldId id="932" r:id="rId69"/>
    <p:sldId id="990" r:id="rId70"/>
    <p:sldId id="345" r:id="rId71"/>
    <p:sldId id="310" r:id="rId72"/>
    <p:sldId id="601" r:id="rId73"/>
    <p:sldId id="279" r:id="rId74"/>
    <p:sldId id="583" r:id="rId75"/>
    <p:sldId id="596" r:id="rId76"/>
    <p:sldId id="594" r:id="rId77"/>
    <p:sldId id="608" r:id="rId78"/>
    <p:sldId id="581" r:id="rId79"/>
    <p:sldId id="294" r:id="rId80"/>
    <p:sldId id="356" r:id="rId81"/>
    <p:sldId id="584" r:id="rId82"/>
    <p:sldId id="585" r:id="rId83"/>
    <p:sldId id="354" r:id="rId84"/>
    <p:sldId id="257" r:id="rId85"/>
    <p:sldId id="349" r:id="rId86"/>
    <p:sldId id="348" r:id="rId87"/>
    <p:sldId id="304" r:id="rId88"/>
    <p:sldId id="302" r:id="rId89"/>
    <p:sldId id="286" r:id="rId90"/>
    <p:sldId id="287" r:id="rId91"/>
    <p:sldId id="588" r:id="rId92"/>
    <p:sldId id="609" r:id="rId93"/>
    <p:sldId id="619" r:id="rId94"/>
    <p:sldId id="618" r:id="rId95"/>
    <p:sldId id="357" r:id="rId96"/>
    <p:sldId id="602" r:id="rId97"/>
    <p:sldId id="360" r:id="rId98"/>
    <p:sldId id="358" r:id="rId99"/>
    <p:sldId id="591" r:id="rId100"/>
    <p:sldId id="261" r:id="rId101"/>
    <p:sldId id="361" r:id="rId102"/>
    <p:sldId id="592" r:id="rId103"/>
    <p:sldId id="578" r:id="rId104"/>
    <p:sldId id="309" r:id="rId105"/>
    <p:sldId id="335" r:id="rId106"/>
    <p:sldId id="288" r:id="rId107"/>
    <p:sldId id="387" r:id="rId108"/>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0E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233" autoAdjust="0"/>
  </p:normalViewPr>
  <p:slideViewPr>
    <p:cSldViewPr snapToGrid="0" snapToObjects="1">
      <p:cViewPr varScale="1">
        <p:scale>
          <a:sx n="83" d="100"/>
          <a:sy n="83" d="100"/>
        </p:scale>
        <p:origin x="103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theme" Target="theme/theme1.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5" Type="http://schemas.openxmlformats.org/officeDocument/2006/relationships/customXml" Target="../customXml/item5.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tableStyles" Target="tableStyles.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2.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slide" Target="slides/slide93.xml"/><Relationship Id="rId10" Type="http://schemas.openxmlformats.org/officeDocument/2006/relationships/customXml" Target="../customXml/item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slideMaster" Target="slideMasters/slideMaster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notesMaster" Target="notesMasters/notesMaster1.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7" Type="http://schemas.openxmlformats.org/officeDocument/2006/relationships/customXml" Target="../customXml/item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presProps" Target="presProps.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8" Type="http://schemas.openxmlformats.org/officeDocument/2006/relationships/customXml" Target="../customXml/item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3" Type="http://schemas.openxmlformats.org/officeDocument/2006/relationships/customXml" Target="../customXml/item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96EEE4-1CD6-4FE7-9658-E2DD7542689B}" type="doc">
      <dgm:prSet loTypeId="urn:microsoft.com/office/officeart/2005/8/layout/hProcess9" loCatId="process" qsTypeId="urn:microsoft.com/office/officeart/2005/8/quickstyle/simple1" qsCatId="simple" csTypeId="urn:microsoft.com/office/officeart/2005/8/colors/colorful2" csCatId="colorful" phldr="1"/>
      <dgm:spPr/>
    </dgm:pt>
    <dgm:pt modelId="{D7FE3124-8026-4399-B9E7-021F4541D646}">
      <dgm:prSet phldrT="[Tekst]"/>
      <dgm:spPr/>
      <dgm:t>
        <a:bodyPr/>
        <a:lstStyle/>
        <a:p>
          <a:r>
            <a:rPr lang="de-DE" dirty="0"/>
            <a:t>Level 1</a:t>
          </a:r>
        </a:p>
        <a:p>
          <a:r>
            <a:rPr lang="de-DE" dirty="0" err="1"/>
            <a:t>Perception</a:t>
          </a:r>
          <a:endParaRPr lang="nb-NO" dirty="0"/>
        </a:p>
      </dgm:t>
    </dgm:pt>
    <dgm:pt modelId="{98D220BE-1887-4067-9E47-A518F71E6651}" type="parTrans" cxnId="{626F828B-680A-44D3-A6CD-27BECB9329BF}">
      <dgm:prSet/>
      <dgm:spPr/>
      <dgm:t>
        <a:bodyPr/>
        <a:lstStyle/>
        <a:p>
          <a:endParaRPr lang="nb-NO"/>
        </a:p>
      </dgm:t>
    </dgm:pt>
    <dgm:pt modelId="{673C4DF9-6BD0-4772-8A64-366233725BF0}" type="sibTrans" cxnId="{626F828B-680A-44D3-A6CD-27BECB9329BF}">
      <dgm:prSet/>
      <dgm:spPr/>
      <dgm:t>
        <a:bodyPr/>
        <a:lstStyle/>
        <a:p>
          <a:endParaRPr lang="nb-NO"/>
        </a:p>
      </dgm:t>
    </dgm:pt>
    <dgm:pt modelId="{9D5132AB-C251-42F7-A9B3-83CF867D73D7}">
      <dgm:prSet phldrT="[Tekst]"/>
      <dgm:spPr/>
      <dgm:t>
        <a:bodyPr/>
        <a:lstStyle/>
        <a:p>
          <a:r>
            <a:rPr lang="de-DE" dirty="0"/>
            <a:t>Level 2</a:t>
          </a:r>
        </a:p>
        <a:p>
          <a:r>
            <a:rPr lang="de-DE" dirty="0" err="1"/>
            <a:t>Comprehension</a:t>
          </a:r>
          <a:endParaRPr lang="nb-NO" dirty="0"/>
        </a:p>
      </dgm:t>
    </dgm:pt>
    <dgm:pt modelId="{7FAE4E27-23CF-4890-B247-B3FE85FF273A}" type="parTrans" cxnId="{69847D13-1FDD-4C97-ADE7-1B8C53C76175}">
      <dgm:prSet/>
      <dgm:spPr/>
      <dgm:t>
        <a:bodyPr/>
        <a:lstStyle/>
        <a:p>
          <a:endParaRPr lang="nb-NO"/>
        </a:p>
      </dgm:t>
    </dgm:pt>
    <dgm:pt modelId="{7D7E29ED-FD88-4247-B2C4-46D1891CF8D0}" type="sibTrans" cxnId="{69847D13-1FDD-4C97-ADE7-1B8C53C76175}">
      <dgm:prSet/>
      <dgm:spPr/>
      <dgm:t>
        <a:bodyPr/>
        <a:lstStyle/>
        <a:p>
          <a:endParaRPr lang="nb-NO"/>
        </a:p>
      </dgm:t>
    </dgm:pt>
    <dgm:pt modelId="{914AFCBE-331B-431D-AC75-74C245BE3CB6}">
      <dgm:prSet phldrT="[Tekst]"/>
      <dgm:spPr/>
      <dgm:t>
        <a:bodyPr/>
        <a:lstStyle/>
        <a:p>
          <a:r>
            <a:rPr lang="de-DE" dirty="0"/>
            <a:t>Level 3</a:t>
          </a:r>
        </a:p>
        <a:p>
          <a:r>
            <a:rPr lang="de-DE" dirty="0" err="1"/>
            <a:t>Projection</a:t>
          </a:r>
          <a:endParaRPr lang="nb-NO" dirty="0"/>
        </a:p>
      </dgm:t>
    </dgm:pt>
    <dgm:pt modelId="{C501FE9E-18A2-4FF5-B5EF-C86729F9C69B}" type="parTrans" cxnId="{74977518-D6B0-45FA-ADD8-704D3A80C98E}">
      <dgm:prSet/>
      <dgm:spPr/>
      <dgm:t>
        <a:bodyPr/>
        <a:lstStyle/>
        <a:p>
          <a:endParaRPr lang="nb-NO"/>
        </a:p>
      </dgm:t>
    </dgm:pt>
    <dgm:pt modelId="{E97D8506-EF9E-4AEB-ADD3-30ED4DC14A88}" type="sibTrans" cxnId="{74977518-D6B0-45FA-ADD8-704D3A80C98E}">
      <dgm:prSet/>
      <dgm:spPr/>
      <dgm:t>
        <a:bodyPr/>
        <a:lstStyle/>
        <a:p>
          <a:endParaRPr lang="nb-NO"/>
        </a:p>
      </dgm:t>
    </dgm:pt>
    <dgm:pt modelId="{DCE67C41-4951-4CDA-9D4F-C88B24C20C71}" type="pres">
      <dgm:prSet presAssocID="{B796EEE4-1CD6-4FE7-9658-E2DD7542689B}" presName="CompostProcess" presStyleCnt="0">
        <dgm:presLayoutVars>
          <dgm:dir/>
          <dgm:resizeHandles val="exact"/>
        </dgm:presLayoutVars>
      </dgm:prSet>
      <dgm:spPr/>
    </dgm:pt>
    <dgm:pt modelId="{B5FEB7E9-E2E9-4805-816E-0589447BBB1F}" type="pres">
      <dgm:prSet presAssocID="{B796EEE4-1CD6-4FE7-9658-E2DD7542689B}" presName="arrow" presStyleLbl="bgShp" presStyleIdx="0" presStyleCnt="1"/>
      <dgm:spPr/>
    </dgm:pt>
    <dgm:pt modelId="{14E6068E-6C76-4854-8545-B7453FB7A94C}" type="pres">
      <dgm:prSet presAssocID="{B796EEE4-1CD6-4FE7-9658-E2DD7542689B}" presName="linearProcess" presStyleCnt="0"/>
      <dgm:spPr/>
    </dgm:pt>
    <dgm:pt modelId="{F5A2F4EC-34B8-4E1A-AD03-63ED703AC7C0}" type="pres">
      <dgm:prSet presAssocID="{D7FE3124-8026-4399-B9E7-021F4541D646}" presName="textNode" presStyleLbl="node1" presStyleIdx="0" presStyleCnt="3">
        <dgm:presLayoutVars>
          <dgm:bulletEnabled val="1"/>
        </dgm:presLayoutVars>
      </dgm:prSet>
      <dgm:spPr/>
    </dgm:pt>
    <dgm:pt modelId="{2AA9B4EE-9226-44FF-9F1D-C7279D92A204}" type="pres">
      <dgm:prSet presAssocID="{673C4DF9-6BD0-4772-8A64-366233725BF0}" presName="sibTrans" presStyleCnt="0"/>
      <dgm:spPr/>
    </dgm:pt>
    <dgm:pt modelId="{D450C82A-820F-4007-8747-D0E34BB1C67A}" type="pres">
      <dgm:prSet presAssocID="{9D5132AB-C251-42F7-A9B3-83CF867D73D7}" presName="textNode" presStyleLbl="node1" presStyleIdx="1" presStyleCnt="3">
        <dgm:presLayoutVars>
          <dgm:bulletEnabled val="1"/>
        </dgm:presLayoutVars>
      </dgm:prSet>
      <dgm:spPr/>
    </dgm:pt>
    <dgm:pt modelId="{B511DEE9-6139-4DF0-8FE9-323E3467ED47}" type="pres">
      <dgm:prSet presAssocID="{7D7E29ED-FD88-4247-B2C4-46D1891CF8D0}" presName="sibTrans" presStyleCnt="0"/>
      <dgm:spPr/>
    </dgm:pt>
    <dgm:pt modelId="{719CB80B-CCE4-41E9-BE0F-69472E79C945}" type="pres">
      <dgm:prSet presAssocID="{914AFCBE-331B-431D-AC75-74C245BE3CB6}" presName="textNode" presStyleLbl="node1" presStyleIdx="2" presStyleCnt="3">
        <dgm:presLayoutVars>
          <dgm:bulletEnabled val="1"/>
        </dgm:presLayoutVars>
      </dgm:prSet>
      <dgm:spPr/>
    </dgm:pt>
  </dgm:ptLst>
  <dgm:cxnLst>
    <dgm:cxn modelId="{69847D13-1FDD-4C97-ADE7-1B8C53C76175}" srcId="{B796EEE4-1CD6-4FE7-9658-E2DD7542689B}" destId="{9D5132AB-C251-42F7-A9B3-83CF867D73D7}" srcOrd="1" destOrd="0" parTransId="{7FAE4E27-23CF-4890-B247-B3FE85FF273A}" sibTransId="{7D7E29ED-FD88-4247-B2C4-46D1891CF8D0}"/>
    <dgm:cxn modelId="{74977518-D6B0-45FA-ADD8-704D3A80C98E}" srcId="{B796EEE4-1CD6-4FE7-9658-E2DD7542689B}" destId="{914AFCBE-331B-431D-AC75-74C245BE3CB6}" srcOrd="2" destOrd="0" parTransId="{C501FE9E-18A2-4FF5-B5EF-C86729F9C69B}" sibTransId="{E97D8506-EF9E-4AEB-ADD3-30ED4DC14A88}"/>
    <dgm:cxn modelId="{3F0F283B-768C-4F87-AFAD-C97B7140B525}" type="presOf" srcId="{D7FE3124-8026-4399-B9E7-021F4541D646}" destId="{F5A2F4EC-34B8-4E1A-AD03-63ED703AC7C0}" srcOrd="0" destOrd="0" presId="urn:microsoft.com/office/officeart/2005/8/layout/hProcess9"/>
    <dgm:cxn modelId="{2EEC3E5F-B453-4EDC-8763-8E090F6E1E60}" type="presOf" srcId="{9D5132AB-C251-42F7-A9B3-83CF867D73D7}" destId="{D450C82A-820F-4007-8747-D0E34BB1C67A}" srcOrd="0" destOrd="0" presId="urn:microsoft.com/office/officeart/2005/8/layout/hProcess9"/>
    <dgm:cxn modelId="{9080F687-AE42-428C-9718-2945690604E3}" type="presOf" srcId="{914AFCBE-331B-431D-AC75-74C245BE3CB6}" destId="{719CB80B-CCE4-41E9-BE0F-69472E79C945}" srcOrd="0" destOrd="0" presId="urn:microsoft.com/office/officeart/2005/8/layout/hProcess9"/>
    <dgm:cxn modelId="{626F828B-680A-44D3-A6CD-27BECB9329BF}" srcId="{B796EEE4-1CD6-4FE7-9658-E2DD7542689B}" destId="{D7FE3124-8026-4399-B9E7-021F4541D646}" srcOrd="0" destOrd="0" parTransId="{98D220BE-1887-4067-9E47-A518F71E6651}" sibTransId="{673C4DF9-6BD0-4772-8A64-366233725BF0}"/>
    <dgm:cxn modelId="{3F77D4CC-1E9A-4B03-B2F9-708B6E0E6B8D}" type="presOf" srcId="{B796EEE4-1CD6-4FE7-9658-E2DD7542689B}" destId="{DCE67C41-4951-4CDA-9D4F-C88B24C20C71}" srcOrd="0" destOrd="0" presId="urn:microsoft.com/office/officeart/2005/8/layout/hProcess9"/>
    <dgm:cxn modelId="{9C2654C3-72BF-42A9-9554-50B28AF1FF02}" type="presParOf" srcId="{DCE67C41-4951-4CDA-9D4F-C88B24C20C71}" destId="{B5FEB7E9-E2E9-4805-816E-0589447BBB1F}" srcOrd="0" destOrd="0" presId="urn:microsoft.com/office/officeart/2005/8/layout/hProcess9"/>
    <dgm:cxn modelId="{AF782C16-9217-4AFD-9947-5391EEFBA32B}" type="presParOf" srcId="{DCE67C41-4951-4CDA-9D4F-C88B24C20C71}" destId="{14E6068E-6C76-4854-8545-B7453FB7A94C}" srcOrd="1" destOrd="0" presId="urn:microsoft.com/office/officeart/2005/8/layout/hProcess9"/>
    <dgm:cxn modelId="{767A5964-8E24-4A80-B376-14AD59B4C575}" type="presParOf" srcId="{14E6068E-6C76-4854-8545-B7453FB7A94C}" destId="{F5A2F4EC-34B8-4E1A-AD03-63ED703AC7C0}" srcOrd="0" destOrd="0" presId="urn:microsoft.com/office/officeart/2005/8/layout/hProcess9"/>
    <dgm:cxn modelId="{0E003BB7-0BE5-4ECB-9742-F766457D3150}" type="presParOf" srcId="{14E6068E-6C76-4854-8545-B7453FB7A94C}" destId="{2AA9B4EE-9226-44FF-9F1D-C7279D92A204}" srcOrd="1" destOrd="0" presId="urn:microsoft.com/office/officeart/2005/8/layout/hProcess9"/>
    <dgm:cxn modelId="{02A39359-CFF5-4193-B004-4CB46E007E62}" type="presParOf" srcId="{14E6068E-6C76-4854-8545-B7453FB7A94C}" destId="{D450C82A-820F-4007-8747-D0E34BB1C67A}" srcOrd="2" destOrd="0" presId="urn:microsoft.com/office/officeart/2005/8/layout/hProcess9"/>
    <dgm:cxn modelId="{E48264C1-A2B6-467E-ACF2-6E2D4D59183D}" type="presParOf" srcId="{14E6068E-6C76-4854-8545-B7453FB7A94C}" destId="{B511DEE9-6139-4DF0-8FE9-323E3467ED47}" srcOrd="3" destOrd="0" presId="urn:microsoft.com/office/officeart/2005/8/layout/hProcess9"/>
    <dgm:cxn modelId="{8A145992-34B8-4BD2-B4DF-85E9D4B960AF}" type="presParOf" srcId="{14E6068E-6C76-4854-8545-B7453FB7A94C}" destId="{719CB80B-CCE4-41E9-BE0F-69472E79C945}" srcOrd="4" destOrd="0" presId="urn:microsoft.com/office/officeart/2005/8/layout/hProcess9"/>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41F4B57-0F26-4DF1-95D2-DCFA5699196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DDB844FB-D712-436A-BAB6-0F158F909EB2}">
      <dgm:prSet/>
      <dgm:spPr/>
      <dgm:t>
        <a:bodyPr/>
        <a:lstStyle/>
        <a:p>
          <a:r>
            <a:rPr lang="nb-NO" dirty="0"/>
            <a:t>Cyber Operators (</a:t>
          </a:r>
          <a:r>
            <a:rPr lang="nb-NO" b="1" dirty="0"/>
            <a:t>COs</a:t>
          </a:r>
          <a:r>
            <a:rPr lang="nb-NO" dirty="0"/>
            <a:t>) = Technical personnel in SOCs</a:t>
          </a:r>
          <a:endParaRPr lang="en-US" dirty="0"/>
        </a:p>
      </dgm:t>
    </dgm:pt>
    <dgm:pt modelId="{BE231548-B577-4C35-A9F6-92D31009F364}" type="parTrans" cxnId="{DD7D4E44-9AFF-43CC-9292-20D72B293D0E}">
      <dgm:prSet/>
      <dgm:spPr/>
      <dgm:t>
        <a:bodyPr/>
        <a:lstStyle/>
        <a:p>
          <a:endParaRPr lang="en-US"/>
        </a:p>
      </dgm:t>
    </dgm:pt>
    <dgm:pt modelId="{1A949E6F-D18C-4E0A-BD6F-BF80EB27BE85}" type="sibTrans" cxnId="{DD7D4E44-9AFF-43CC-9292-20D72B293D0E}">
      <dgm:prSet/>
      <dgm:spPr/>
      <dgm:t>
        <a:bodyPr/>
        <a:lstStyle/>
        <a:p>
          <a:endParaRPr lang="en-US"/>
        </a:p>
      </dgm:t>
    </dgm:pt>
    <dgm:pt modelId="{59F7ECC7-6A91-4091-A483-FF9E50653BA2}">
      <dgm:prSet/>
      <dgm:spPr/>
      <dgm:t>
        <a:bodyPr/>
        <a:lstStyle/>
        <a:p>
          <a:r>
            <a:rPr lang="nb-NO"/>
            <a:t>Face challenges spanning the cyber, physical, and social domain (Jøsok et al., 2016)</a:t>
          </a:r>
          <a:endParaRPr lang="en-US"/>
        </a:p>
      </dgm:t>
    </dgm:pt>
    <dgm:pt modelId="{EE0C69AF-89B6-489E-9E37-FDE7BE3E41F0}" type="parTrans" cxnId="{8BB6B17D-5EDE-4DA3-8EEB-73FE374218D0}">
      <dgm:prSet/>
      <dgm:spPr/>
      <dgm:t>
        <a:bodyPr/>
        <a:lstStyle/>
        <a:p>
          <a:endParaRPr lang="en-US"/>
        </a:p>
      </dgm:t>
    </dgm:pt>
    <dgm:pt modelId="{1A6E0512-F6BB-47CA-B133-2402D2850079}" type="sibTrans" cxnId="{8BB6B17D-5EDE-4DA3-8EEB-73FE374218D0}">
      <dgm:prSet/>
      <dgm:spPr/>
      <dgm:t>
        <a:bodyPr/>
        <a:lstStyle/>
        <a:p>
          <a:endParaRPr lang="en-US"/>
        </a:p>
      </dgm:t>
    </dgm:pt>
    <dgm:pt modelId="{87C5A788-639C-4ACE-93A0-E454439A5E3D}">
      <dgm:prSet/>
      <dgm:spPr/>
      <dgm:t>
        <a:bodyPr/>
        <a:lstStyle/>
        <a:p>
          <a:r>
            <a:rPr lang="nb-NO"/>
            <a:t>Human-machine and human-human interaction = </a:t>
          </a:r>
          <a:r>
            <a:rPr lang="nb-NO" b="1"/>
            <a:t>STS </a:t>
          </a:r>
          <a:endParaRPr lang="en-US"/>
        </a:p>
      </dgm:t>
    </dgm:pt>
    <dgm:pt modelId="{A365B42D-4DC3-4616-9510-BDCC6FC106E6}" type="parTrans" cxnId="{FC2A46B7-9540-4522-B6F1-6D58418CB357}">
      <dgm:prSet/>
      <dgm:spPr/>
      <dgm:t>
        <a:bodyPr/>
        <a:lstStyle/>
        <a:p>
          <a:endParaRPr lang="en-US"/>
        </a:p>
      </dgm:t>
    </dgm:pt>
    <dgm:pt modelId="{F337A5BB-4053-476D-93B2-4EA887AF09A7}" type="sibTrans" cxnId="{FC2A46B7-9540-4522-B6F1-6D58418CB357}">
      <dgm:prSet/>
      <dgm:spPr/>
      <dgm:t>
        <a:bodyPr/>
        <a:lstStyle/>
        <a:p>
          <a:endParaRPr lang="en-US"/>
        </a:p>
      </dgm:t>
    </dgm:pt>
    <dgm:pt modelId="{FE3DCE8C-83FC-48F9-A45C-6855378DFB02}">
      <dgm:prSet/>
      <dgm:spPr/>
      <dgm:t>
        <a:bodyPr/>
        <a:lstStyle/>
        <a:p>
          <a:r>
            <a:rPr lang="nb-NO"/>
            <a:t>Cyber-physical working environment is subject to high rates of change and innovation</a:t>
          </a:r>
          <a:endParaRPr lang="en-US"/>
        </a:p>
      </dgm:t>
    </dgm:pt>
    <dgm:pt modelId="{DAC1C6AA-F9B9-4235-A49B-1FC6270582B1}" type="parTrans" cxnId="{8D3050B9-4D13-45FC-B8E1-CB3718CAAFC4}">
      <dgm:prSet/>
      <dgm:spPr/>
      <dgm:t>
        <a:bodyPr/>
        <a:lstStyle/>
        <a:p>
          <a:endParaRPr lang="en-US"/>
        </a:p>
      </dgm:t>
    </dgm:pt>
    <dgm:pt modelId="{F599F34E-498A-41C2-BB4C-216FC64F8ECE}" type="sibTrans" cxnId="{8D3050B9-4D13-45FC-B8E1-CB3718CAAFC4}">
      <dgm:prSet/>
      <dgm:spPr/>
      <dgm:t>
        <a:bodyPr/>
        <a:lstStyle/>
        <a:p>
          <a:endParaRPr lang="en-US"/>
        </a:p>
      </dgm:t>
    </dgm:pt>
    <dgm:pt modelId="{60029940-2762-49E8-A3E1-9E3431C750B9}" type="pres">
      <dgm:prSet presAssocID="{A41F4B57-0F26-4DF1-95D2-DCFA56991963}" presName="linear" presStyleCnt="0">
        <dgm:presLayoutVars>
          <dgm:animLvl val="lvl"/>
          <dgm:resizeHandles val="exact"/>
        </dgm:presLayoutVars>
      </dgm:prSet>
      <dgm:spPr/>
    </dgm:pt>
    <dgm:pt modelId="{A4648AFB-E054-4B52-838D-87E9AF75A8D4}" type="pres">
      <dgm:prSet presAssocID="{DDB844FB-D712-436A-BAB6-0F158F909EB2}" presName="parentText" presStyleLbl="node1" presStyleIdx="0" presStyleCnt="4">
        <dgm:presLayoutVars>
          <dgm:chMax val="0"/>
          <dgm:bulletEnabled val="1"/>
        </dgm:presLayoutVars>
      </dgm:prSet>
      <dgm:spPr/>
    </dgm:pt>
    <dgm:pt modelId="{C8E6ED49-FD32-4CDC-9820-6E0FBF78271C}" type="pres">
      <dgm:prSet presAssocID="{1A949E6F-D18C-4E0A-BD6F-BF80EB27BE85}" presName="spacer" presStyleCnt="0"/>
      <dgm:spPr/>
    </dgm:pt>
    <dgm:pt modelId="{01E84C67-A303-4A8F-8E2D-05508841ADF5}" type="pres">
      <dgm:prSet presAssocID="{59F7ECC7-6A91-4091-A483-FF9E50653BA2}" presName="parentText" presStyleLbl="node1" presStyleIdx="1" presStyleCnt="4">
        <dgm:presLayoutVars>
          <dgm:chMax val="0"/>
          <dgm:bulletEnabled val="1"/>
        </dgm:presLayoutVars>
      </dgm:prSet>
      <dgm:spPr/>
    </dgm:pt>
    <dgm:pt modelId="{1AE2B7F2-CEF0-49F1-8CAC-0B246E9A48B4}" type="pres">
      <dgm:prSet presAssocID="{1A6E0512-F6BB-47CA-B133-2402D2850079}" presName="spacer" presStyleCnt="0"/>
      <dgm:spPr/>
    </dgm:pt>
    <dgm:pt modelId="{5A600C4A-3CB4-44ED-99B3-E97C4BF2793E}" type="pres">
      <dgm:prSet presAssocID="{87C5A788-639C-4ACE-93A0-E454439A5E3D}" presName="parentText" presStyleLbl="node1" presStyleIdx="2" presStyleCnt="4">
        <dgm:presLayoutVars>
          <dgm:chMax val="0"/>
          <dgm:bulletEnabled val="1"/>
        </dgm:presLayoutVars>
      </dgm:prSet>
      <dgm:spPr/>
    </dgm:pt>
    <dgm:pt modelId="{C6685B7B-F15E-4E34-80B2-65E233C42B50}" type="pres">
      <dgm:prSet presAssocID="{F337A5BB-4053-476D-93B2-4EA887AF09A7}" presName="spacer" presStyleCnt="0"/>
      <dgm:spPr/>
    </dgm:pt>
    <dgm:pt modelId="{851A2A23-C852-496D-9C29-447FBF705F35}" type="pres">
      <dgm:prSet presAssocID="{FE3DCE8C-83FC-48F9-A45C-6855378DFB02}" presName="parentText" presStyleLbl="node1" presStyleIdx="3" presStyleCnt="4">
        <dgm:presLayoutVars>
          <dgm:chMax val="0"/>
          <dgm:bulletEnabled val="1"/>
        </dgm:presLayoutVars>
      </dgm:prSet>
      <dgm:spPr/>
    </dgm:pt>
  </dgm:ptLst>
  <dgm:cxnLst>
    <dgm:cxn modelId="{92F6F330-4A4A-47C8-963B-46154353D004}" type="presOf" srcId="{FE3DCE8C-83FC-48F9-A45C-6855378DFB02}" destId="{851A2A23-C852-496D-9C29-447FBF705F35}" srcOrd="0" destOrd="0" presId="urn:microsoft.com/office/officeart/2005/8/layout/vList2"/>
    <dgm:cxn modelId="{2481F23F-33E4-4537-8E6C-7CFE1A202D3E}" type="presOf" srcId="{87C5A788-639C-4ACE-93A0-E454439A5E3D}" destId="{5A600C4A-3CB4-44ED-99B3-E97C4BF2793E}" srcOrd="0" destOrd="0" presId="urn:microsoft.com/office/officeart/2005/8/layout/vList2"/>
    <dgm:cxn modelId="{DD7D4E44-9AFF-43CC-9292-20D72B293D0E}" srcId="{A41F4B57-0F26-4DF1-95D2-DCFA56991963}" destId="{DDB844FB-D712-436A-BAB6-0F158F909EB2}" srcOrd="0" destOrd="0" parTransId="{BE231548-B577-4C35-A9F6-92D31009F364}" sibTransId="{1A949E6F-D18C-4E0A-BD6F-BF80EB27BE85}"/>
    <dgm:cxn modelId="{856B8656-F36A-44F2-B665-5786ABBA9312}" type="presOf" srcId="{59F7ECC7-6A91-4091-A483-FF9E50653BA2}" destId="{01E84C67-A303-4A8F-8E2D-05508841ADF5}" srcOrd="0" destOrd="0" presId="urn:microsoft.com/office/officeart/2005/8/layout/vList2"/>
    <dgm:cxn modelId="{8BB6B17D-5EDE-4DA3-8EEB-73FE374218D0}" srcId="{A41F4B57-0F26-4DF1-95D2-DCFA56991963}" destId="{59F7ECC7-6A91-4091-A483-FF9E50653BA2}" srcOrd="1" destOrd="0" parTransId="{EE0C69AF-89B6-489E-9E37-FDE7BE3E41F0}" sibTransId="{1A6E0512-F6BB-47CA-B133-2402D2850079}"/>
    <dgm:cxn modelId="{A22ED89C-0B6D-48FA-AD35-6370E3824827}" type="presOf" srcId="{DDB844FB-D712-436A-BAB6-0F158F909EB2}" destId="{A4648AFB-E054-4B52-838D-87E9AF75A8D4}" srcOrd="0" destOrd="0" presId="urn:microsoft.com/office/officeart/2005/8/layout/vList2"/>
    <dgm:cxn modelId="{FC2A46B7-9540-4522-B6F1-6D58418CB357}" srcId="{A41F4B57-0F26-4DF1-95D2-DCFA56991963}" destId="{87C5A788-639C-4ACE-93A0-E454439A5E3D}" srcOrd="2" destOrd="0" parTransId="{A365B42D-4DC3-4616-9510-BDCC6FC106E6}" sibTransId="{F337A5BB-4053-476D-93B2-4EA887AF09A7}"/>
    <dgm:cxn modelId="{8D3050B9-4D13-45FC-B8E1-CB3718CAAFC4}" srcId="{A41F4B57-0F26-4DF1-95D2-DCFA56991963}" destId="{FE3DCE8C-83FC-48F9-A45C-6855378DFB02}" srcOrd="3" destOrd="0" parTransId="{DAC1C6AA-F9B9-4235-A49B-1FC6270582B1}" sibTransId="{F599F34E-498A-41C2-BB4C-216FC64F8ECE}"/>
    <dgm:cxn modelId="{380014F8-1ABA-404F-8843-983A4EFF28F6}" type="presOf" srcId="{A41F4B57-0F26-4DF1-95D2-DCFA56991963}" destId="{60029940-2762-49E8-A3E1-9E3431C750B9}" srcOrd="0" destOrd="0" presId="urn:microsoft.com/office/officeart/2005/8/layout/vList2"/>
    <dgm:cxn modelId="{5C0614B0-D56B-4F74-8216-F3C15743542D}" type="presParOf" srcId="{60029940-2762-49E8-A3E1-9E3431C750B9}" destId="{A4648AFB-E054-4B52-838D-87E9AF75A8D4}" srcOrd="0" destOrd="0" presId="urn:microsoft.com/office/officeart/2005/8/layout/vList2"/>
    <dgm:cxn modelId="{91339CF6-52E9-45BD-BE88-895033C43165}" type="presParOf" srcId="{60029940-2762-49E8-A3E1-9E3431C750B9}" destId="{C8E6ED49-FD32-4CDC-9820-6E0FBF78271C}" srcOrd="1" destOrd="0" presId="urn:microsoft.com/office/officeart/2005/8/layout/vList2"/>
    <dgm:cxn modelId="{3316F267-079D-492B-804F-311DACD5186E}" type="presParOf" srcId="{60029940-2762-49E8-A3E1-9E3431C750B9}" destId="{01E84C67-A303-4A8F-8E2D-05508841ADF5}" srcOrd="2" destOrd="0" presId="urn:microsoft.com/office/officeart/2005/8/layout/vList2"/>
    <dgm:cxn modelId="{9373F1E5-EB8A-4959-A2EA-80CFEA0E7061}" type="presParOf" srcId="{60029940-2762-49E8-A3E1-9E3431C750B9}" destId="{1AE2B7F2-CEF0-49F1-8CAC-0B246E9A48B4}" srcOrd="3" destOrd="0" presId="urn:microsoft.com/office/officeart/2005/8/layout/vList2"/>
    <dgm:cxn modelId="{73185F04-1497-4CF1-A3B6-74B8C2509536}" type="presParOf" srcId="{60029940-2762-49E8-A3E1-9E3431C750B9}" destId="{5A600C4A-3CB4-44ED-99B3-E97C4BF2793E}" srcOrd="4" destOrd="0" presId="urn:microsoft.com/office/officeart/2005/8/layout/vList2"/>
    <dgm:cxn modelId="{3F78008E-DDF6-45AE-9DE0-384C624039FF}" type="presParOf" srcId="{60029940-2762-49E8-A3E1-9E3431C750B9}" destId="{C6685B7B-F15E-4E34-80B2-65E233C42B50}" srcOrd="5" destOrd="0" presId="urn:microsoft.com/office/officeart/2005/8/layout/vList2"/>
    <dgm:cxn modelId="{C56EBB7A-8867-4531-98A8-D9195349D537}" type="presParOf" srcId="{60029940-2762-49E8-A3E1-9E3431C750B9}" destId="{851A2A23-C852-496D-9C29-447FBF705F35}"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796EEE4-1CD6-4FE7-9658-E2DD7542689B}" type="doc">
      <dgm:prSet loTypeId="urn:microsoft.com/office/officeart/2005/8/layout/hProcess9" loCatId="process" qsTypeId="urn:microsoft.com/office/officeart/2005/8/quickstyle/simple1" qsCatId="simple" csTypeId="urn:microsoft.com/office/officeart/2005/8/colors/colorful2" csCatId="colorful" phldr="1"/>
      <dgm:spPr/>
    </dgm:pt>
    <dgm:pt modelId="{D7FE3124-8026-4399-B9E7-021F4541D646}">
      <dgm:prSet phldrT="[Tekst]"/>
      <dgm:spPr/>
      <dgm:t>
        <a:bodyPr/>
        <a:lstStyle/>
        <a:p>
          <a:r>
            <a:rPr lang="de-DE" dirty="0"/>
            <a:t>Level 1</a:t>
          </a:r>
        </a:p>
        <a:p>
          <a:r>
            <a:rPr lang="de-DE" dirty="0" err="1"/>
            <a:t>Perception</a:t>
          </a:r>
          <a:endParaRPr lang="nb-NO" dirty="0"/>
        </a:p>
      </dgm:t>
    </dgm:pt>
    <dgm:pt modelId="{98D220BE-1887-4067-9E47-A518F71E6651}" type="parTrans" cxnId="{626F828B-680A-44D3-A6CD-27BECB9329BF}">
      <dgm:prSet/>
      <dgm:spPr/>
      <dgm:t>
        <a:bodyPr/>
        <a:lstStyle/>
        <a:p>
          <a:endParaRPr lang="nb-NO"/>
        </a:p>
      </dgm:t>
    </dgm:pt>
    <dgm:pt modelId="{673C4DF9-6BD0-4772-8A64-366233725BF0}" type="sibTrans" cxnId="{626F828B-680A-44D3-A6CD-27BECB9329BF}">
      <dgm:prSet/>
      <dgm:spPr/>
      <dgm:t>
        <a:bodyPr/>
        <a:lstStyle/>
        <a:p>
          <a:endParaRPr lang="nb-NO"/>
        </a:p>
      </dgm:t>
    </dgm:pt>
    <dgm:pt modelId="{9D5132AB-C251-42F7-A9B3-83CF867D73D7}">
      <dgm:prSet phldrT="[Tekst]"/>
      <dgm:spPr/>
      <dgm:t>
        <a:bodyPr/>
        <a:lstStyle/>
        <a:p>
          <a:r>
            <a:rPr lang="de-DE" dirty="0"/>
            <a:t>Level 2</a:t>
          </a:r>
        </a:p>
        <a:p>
          <a:r>
            <a:rPr lang="de-DE" dirty="0" err="1"/>
            <a:t>Comprehension</a:t>
          </a:r>
          <a:endParaRPr lang="nb-NO" dirty="0"/>
        </a:p>
      </dgm:t>
    </dgm:pt>
    <dgm:pt modelId="{7FAE4E27-23CF-4890-B247-B3FE85FF273A}" type="parTrans" cxnId="{69847D13-1FDD-4C97-ADE7-1B8C53C76175}">
      <dgm:prSet/>
      <dgm:spPr/>
      <dgm:t>
        <a:bodyPr/>
        <a:lstStyle/>
        <a:p>
          <a:endParaRPr lang="nb-NO"/>
        </a:p>
      </dgm:t>
    </dgm:pt>
    <dgm:pt modelId="{7D7E29ED-FD88-4247-B2C4-46D1891CF8D0}" type="sibTrans" cxnId="{69847D13-1FDD-4C97-ADE7-1B8C53C76175}">
      <dgm:prSet/>
      <dgm:spPr/>
      <dgm:t>
        <a:bodyPr/>
        <a:lstStyle/>
        <a:p>
          <a:endParaRPr lang="nb-NO"/>
        </a:p>
      </dgm:t>
    </dgm:pt>
    <dgm:pt modelId="{914AFCBE-331B-431D-AC75-74C245BE3CB6}">
      <dgm:prSet phldrT="[Tekst]"/>
      <dgm:spPr/>
      <dgm:t>
        <a:bodyPr/>
        <a:lstStyle/>
        <a:p>
          <a:r>
            <a:rPr lang="de-DE" dirty="0"/>
            <a:t>Level 3</a:t>
          </a:r>
        </a:p>
        <a:p>
          <a:r>
            <a:rPr lang="de-DE" dirty="0" err="1"/>
            <a:t>Projection</a:t>
          </a:r>
          <a:endParaRPr lang="nb-NO" dirty="0"/>
        </a:p>
      </dgm:t>
    </dgm:pt>
    <dgm:pt modelId="{C501FE9E-18A2-4FF5-B5EF-C86729F9C69B}" type="parTrans" cxnId="{74977518-D6B0-45FA-ADD8-704D3A80C98E}">
      <dgm:prSet/>
      <dgm:spPr/>
      <dgm:t>
        <a:bodyPr/>
        <a:lstStyle/>
        <a:p>
          <a:endParaRPr lang="nb-NO"/>
        </a:p>
      </dgm:t>
    </dgm:pt>
    <dgm:pt modelId="{E97D8506-EF9E-4AEB-ADD3-30ED4DC14A88}" type="sibTrans" cxnId="{74977518-D6B0-45FA-ADD8-704D3A80C98E}">
      <dgm:prSet/>
      <dgm:spPr/>
      <dgm:t>
        <a:bodyPr/>
        <a:lstStyle/>
        <a:p>
          <a:endParaRPr lang="nb-NO"/>
        </a:p>
      </dgm:t>
    </dgm:pt>
    <dgm:pt modelId="{DCE67C41-4951-4CDA-9D4F-C88B24C20C71}" type="pres">
      <dgm:prSet presAssocID="{B796EEE4-1CD6-4FE7-9658-E2DD7542689B}" presName="CompostProcess" presStyleCnt="0">
        <dgm:presLayoutVars>
          <dgm:dir/>
          <dgm:resizeHandles val="exact"/>
        </dgm:presLayoutVars>
      </dgm:prSet>
      <dgm:spPr/>
    </dgm:pt>
    <dgm:pt modelId="{B5FEB7E9-E2E9-4805-816E-0589447BBB1F}" type="pres">
      <dgm:prSet presAssocID="{B796EEE4-1CD6-4FE7-9658-E2DD7542689B}" presName="arrow" presStyleLbl="bgShp" presStyleIdx="0" presStyleCnt="1"/>
      <dgm:spPr/>
    </dgm:pt>
    <dgm:pt modelId="{14E6068E-6C76-4854-8545-B7453FB7A94C}" type="pres">
      <dgm:prSet presAssocID="{B796EEE4-1CD6-4FE7-9658-E2DD7542689B}" presName="linearProcess" presStyleCnt="0"/>
      <dgm:spPr/>
    </dgm:pt>
    <dgm:pt modelId="{F5A2F4EC-34B8-4E1A-AD03-63ED703AC7C0}" type="pres">
      <dgm:prSet presAssocID="{D7FE3124-8026-4399-B9E7-021F4541D646}" presName="textNode" presStyleLbl="node1" presStyleIdx="0" presStyleCnt="3">
        <dgm:presLayoutVars>
          <dgm:bulletEnabled val="1"/>
        </dgm:presLayoutVars>
      </dgm:prSet>
      <dgm:spPr/>
    </dgm:pt>
    <dgm:pt modelId="{2AA9B4EE-9226-44FF-9F1D-C7279D92A204}" type="pres">
      <dgm:prSet presAssocID="{673C4DF9-6BD0-4772-8A64-366233725BF0}" presName="sibTrans" presStyleCnt="0"/>
      <dgm:spPr/>
    </dgm:pt>
    <dgm:pt modelId="{D450C82A-820F-4007-8747-D0E34BB1C67A}" type="pres">
      <dgm:prSet presAssocID="{9D5132AB-C251-42F7-A9B3-83CF867D73D7}" presName="textNode" presStyleLbl="node1" presStyleIdx="1" presStyleCnt="3">
        <dgm:presLayoutVars>
          <dgm:bulletEnabled val="1"/>
        </dgm:presLayoutVars>
      </dgm:prSet>
      <dgm:spPr/>
    </dgm:pt>
    <dgm:pt modelId="{B511DEE9-6139-4DF0-8FE9-323E3467ED47}" type="pres">
      <dgm:prSet presAssocID="{7D7E29ED-FD88-4247-B2C4-46D1891CF8D0}" presName="sibTrans" presStyleCnt="0"/>
      <dgm:spPr/>
    </dgm:pt>
    <dgm:pt modelId="{719CB80B-CCE4-41E9-BE0F-69472E79C945}" type="pres">
      <dgm:prSet presAssocID="{914AFCBE-331B-431D-AC75-74C245BE3CB6}" presName="textNode" presStyleLbl="node1" presStyleIdx="2" presStyleCnt="3">
        <dgm:presLayoutVars>
          <dgm:bulletEnabled val="1"/>
        </dgm:presLayoutVars>
      </dgm:prSet>
      <dgm:spPr/>
    </dgm:pt>
  </dgm:ptLst>
  <dgm:cxnLst>
    <dgm:cxn modelId="{69847D13-1FDD-4C97-ADE7-1B8C53C76175}" srcId="{B796EEE4-1CD6-4FE7-9658-E2DD7542689B}" destId="{9D5132AB-C251-42F7-A9B3-83CF867D73D7}" srcOrd="1" destOrd="0" parTransId="{7FAE4E27-23CF-4890-B247-B3FE85FF273A}" sibTransId="{7D7E29ED-FD88-4247-B2C4-46D1891CF8D0}"/>
    <dgm:cxn modelId="{74977518-D6B0-45FA-ADD8-704D3A80C98E}" srcId="{B796EEE4-1CD6-4FE7-9658-E2DD7542689B}" destId="{914AFCBE-331B-431D-AC75-74C245BE3CB6}" srcOrd="2" destOrd="0" parTransId="{C501FE9E-18A2-4FF5-B5EF-C86729F9C69B}" sibTransId="{E97D8506-EF9E-4AEB-ADD3-30ED4DC14A88}"/>
    <dgm:cxn modelId="{3F0F283B-768C-4F87-AFAD-C97B7140B525}" type="presOf" srcId="{D7FE3124-8026-4399-B9E7-021F4541D646}" destId="{F5A2F4EC-34B8-4E1A-AD03-63ED703AC7C0}" srcOrd="0" destOrd="0" presId="urn:microsoft.com/office/officeart/2005/8/layout/hProcess9"/>
    <dgm:cxn modelId="{2EEC3E5F-B453-4EDC-8763-8E090F6E1E60}" type="presOf" srcId="{9D5132AB-C251-42F7-A9B3-83CF867D73D7}" destId="{D450C82A-820F-4007-8747-D0E34BB1C67A}" srcOrd="0" destOrd="0" presId="urn:microsoft.com/office/officeart/2005/8/layout/hProcess9"/>
    <dgm:cxn modelId="{9080F687-AE42-428C-9718-2945690604E3}" type="presOf" srcId="{914AFCBE-331B-431D-AC75-74C245BE3CB6}" destId="{719CB80B-CCE4-41E9-BE0F-69472E79C945}" srcOrd="0" destOrd="0" presId="urn:microsoft.com/office/officeart/2005/8/layout/hProcess9"/>
    <dgm:cxn modelId="{626F828B-680A-44D3-A6CD-27BECB9329BF}" srcId="{B796EEE4-1CD6-4FE7-9658-E2DD7542689B}" destId="{D7FE3124-8026-4399-B9E7-021F4541D646}" srcOrd="0" destOrd="0" parTransId="{98D220BE-1887-4067-9E47-A518F71E6651}" sibTransId="{673C4DF9-6BD0-4772-8A64-366233725BF0}"/>
    <dgm:cxn modelId="{3F77D4CC-1E9A-4B03-B2F9-708B6E0E6B8D}" type="presOf" srcId="{B796EEE4-1CD6-4FE7-9658-E2DD7542689B}" destId="{DCE67C41-4951-4CDA-9D4F-C88B24C20C71}" srcOrd="0" destOrd="0" presId="urn:microsoft.com/office/officeart/2005/8/layout/hProcess9"/>
    <dgm:cxn modelId="{9C2654C3-72BF-42A9-9554-50B28AF1FF02}" type="presParOf" srcId="{DCE67C41-4951-4CDA-9D4F-C88B24C20C71}" destId="{B5FEB7E9-E2E9-4805-816E-0589447BBB1F}" srcOrd="0" destOrd="0" presId="urn:microsoft.com/office/officeart/2005/8/layout/hProcess9"/>
    <dgm:cxn modelId="{AF782C16-9217-4AFD-9947-5391EEFBA32B}" type="presParOf" srcId="{DCE67C41-4951-4CDA-9D4F-C88B24C20C71}" destId="{14E6068E-6C76-4854-8545-B7453FB7A94C}" srcOrd="1" destOrd="0" presId="urn:microsoft.com/office/officeart/2005/8/layout/hProcess9"/>
    <dgm:cxn modelId="{767A5964-8E24-4A80-B376-14AD59B4C575}" type="presParOf" srcId="{14E6068E-6C76-4854-8545-B7453FB7A94C}" destId="{F5A2F4EC-34B8-4E1A-AD03-63ED703AC7C0}" srcOrd="0" destOrd="0" presId="urn:microsoft.com/office/officeart/2005/8/layout/hProcess9"/>
    <dgm:cxn modelId="{0E003BB7-0BE5-4ECB-9742-F766457D3150}" type="presParOf" srcId="{14E6068E-6C76-4854-8545-B7453FB7A94C}" destId="{2AA9B4EE-9226-44FF-9F1D-C7279D92A204}" srcOrd="1" destOrd="0" presId="urn:microsoft.com/office/officeart/2005/8/layout/hProcess9"/>
    <dgm:cxn modelId="{02A39359-CFF5-4193-B004-4CB46E007E62}" type="presParOf" srcId="{14E6068E-6C76-4854-8545-B7453FB7A94C}" destId="{D450C82A-820F-4007-8747-D0E34BB1C67A}" srcOrd="2" destOrd="0" presId="urn:microsoft.com/office/officeart/2005/8/layout/hProcess9"/>
    <dgm:cxn modelId="{E48264C1-A2B6-467E-ACF2-6E2D4D59183D}" type="presParOf" srcId="{14E6068E-6C76-4854-8545-B7453FB7A94C}" destId="{B511DEE9-6139-4DF0-8FE9-323E3467ED47}" srcOrd="3" destOrd="0" presId="urn:microsoft.com/office/officeart/2005/8/layout/hProcess9"/>
    <dgm:cxn modelId="{8A145992-34B8-4BD2-B4DF-85E9D4B960AF}" type="presParOf" srcId="{14E6068E-6C76-4854-8545-B7453FB7A94C}" destId="{719CB80B-CCE4-41E9-BE0F-69472E79C945}" srcOrd="4" destOrd="0" presId="urn:microsoft.com/office/officeart/2005/8/layout/hProcess9"/>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96EEE4-1CD6-4FE7-9658-E2DD7542689B}" type="doc">
      <dgm:prSet loTypeId="urn:microsoft.com/office/officeart/2005/8/layout/hProcess9" loCatId="process" qsTypeId="urn:microsoft.com/office/officeart/2005/8/quickstyle/simple1" qsCatId="simple" csTypeId="urn:microsoft.com/office/officeart/2005/8/colors/colorful2" csCatId="colorful" phldr="1"/>
      <dgm:spPr/>
    </dgm:pt>
    <dgm:pt modelId="{D7FE3124-8026-4399-B9E7-021F4541D646}">
      <dgm:prSet phldrT="[Tekst]"/>
      <dgm:spPr/>
      <dgm:t>
        <a:bodyPr/>
        <a:lstStyle/>
        <a:p>
          <a:r>
            <a:rPr lang="de-DE" dirty="0"/>
            <a:t>Level 1</a:t>
          </a:r>
        </a:p>
        <a:p>
          <a:r>
            <a:rPr lang="de-DE" dirty="0" err="1"/>
            <a:t>Perception</a:t>
          </a:r>
          <a:endParaRPr lang="nb-NO" dirty="0"/>
        </a:p>
      </dgm:t>
    </dgm:pt>
    <dgm:pt modelId="{98D220BE-1887-4067-9E47-A518F71E6651}" type="parTrans" cxnId="{626F828B-680A-44D3-A6CD-27BECB9329BF}">
      <dgm:prSet/>
      <dgm:spPr/>
      <dgm:t>
        <a:bodyPr/>
        <a:lstStyle/>
        <a:p>
          <a:endParaRPr lang="nb-NO"/>
        </a:p>
      </dgm:t>
    </dgm:pt>
    <dgm:pt modelId="{673C4DF9-6BD0-4772-8A64-366233725BF0}" type="sibTrans" cxnId="{626F828B-680A-44D3-A6CD-27BECB9329BF}">
      <dgm:prSet/>
      <dgm:spPr/>
      <dgm:t>
        <a:bodyPr/>
        <a:lstStyle/>
        <a:p>
          <a:endParaRPr lang="nb-NO"/>
        </a:p>
      </dgm:t>
    </dgm:pt>
    <dgm:pt modelId="{9D5132AB-C251-42F7-A9B3-83CF867D73D7}">
      <dgm:prSet phldrT="[Tekst]"/>
      <dgm:spPr/>
      <dgm:t>
        <a:bodyPr/>
        <a:lstStyle/>
        <a:p>
          <a:r>
            <a:rPr lang="de-DE" dirty="0"/>
            <a:t>Level 2</a:t>
          </a:r>
        </a:p>
        <a:p>
          <a:r>
            <a:rPr lang="de-DE" dirty="0" err="1"/>
            <a:t>Comprehension</a:t>
          </a:r>
          <a:endParaRPr lang="nb-NO" dirty="0"/>
        </a:p>
      </dgm:t>
    </dgm:pt>
    <dgm:pt modelId="{7FAE4E27-23CF-4890-B247-B3FE85FF273A}" type="parTrans" cxnId="{69847D13-1FDD-4C97-ADE7-1B8C53C76175}">
      <dgm:prSet/>
      <dgm:spPr/>
      <dgm:t>
        <a:bodyPr/>
        <a:lstStyle/>
        <a:p>
          <a:endParaRPr lang="nb-NO"/>
        </a:p>
      </dgm:t>
    </dgm:pt>
    <dgm:pt modelId="{7D7E29ED-FD88-4247-B2C4-46D1891CF8D0}" type="sibTrans" cxnId="{69847D13-1FDD-4C97-ADE7-1B8C53C76175}">
      <dgm:prSet/>
      <dgm:spPr/>
      <dgm:t>
        <a:bodyPr/>
        <a:lstStyle/>
        <a:p>
          <a:endParaRPr lang="nb-NO"/>
        </a:p>
      </dgm:t>
    </dgm:pt>
    <dgm:pt modelId="{914AFCBE-331B-431D-AC75-74C245BE3CB6}">
      <dgm:prSet phldrT="[Tekst]"/>
      <dgm:spPr/>
      <dgm:t>
        <a:bodyPr/>
        <a:lstStyle/>
        <a:p>
          <a:r>
            <a:rPr lang="de-DE" dirty="0"/>
            <a:t>Level 3</a:t>
          </a:r>
        </a:p>
        <a:p>
          <a:r>
            <a:rPr lang="de-DE" dirty="0" err="1"/>
            <a:t>Projection</a:t>
          </a:r>
          <a:endParaRPr lang="nb-NO" dirty="0"/>
        </a:p>
      </dgm:t>
    </dgm:pt>
    <dgm:pt modelId="{C501FE9E-18A2-4FF5-B5EF-C86729F9C69B}" type="parTrans" cxnId="{74977518-D6B0-45FA-ADD8-704D3A80C98E}">
      <dgm:prSet/>
      <dgm:spPr/>
      <dgm:t>
        <a:bodyPr/>
        <a:lstStyle/>
        <a:p>
          <a:endParaRPr lang="nb-NO"/>
        </a:p>
      </dgm:t>
    </dgm:pt>
    <dgm:pt modelId="{E97D8506-EF9E-4AEB-ADD3-30ED4DC14A88}" type="sibTrans" cxnId="{74977518-D6B0-45FA-ADD8-704D3A80C98E}">
      <dgm:prSet/>
      <dgm:spPr/>
      <dgm:t>
        <a:bodyPr/>
        <a:lstStyle/>
        <a:p>
          <a:endParaRPr lang="nb-NO"/>
        </a:p>
      </dgm:t>
    </dgm:pt>
    <dgm:pt modelId="{DCE67C41-4951-4CDA-9D4F-C88B24C20C71}" type="pres">
      <dgm:prSet presAssocID="{B796EEE4-1CD6-4FE7-9658-E2DD7542689B}" presName="CompostProcess" presStyleCnt="0">
        <dgm:presLayoutVars>
          <dgm:dir/>
          <dgm:resizeHandles val="exact"/>
        </dgm:presLayoutVars>
      </dgm:prSet>
      <dgm:spPr/>
    </dgm:pt>
    <dgm:pt modelId="{B5FEB7E9-E2E9-4805-816E-0589447BBB1F}" type="pres">
      <dgm:prSet presAssocID="{B796EEE4-1CD6-4FE7-9658-E2DD7542689B}" presName="arrow" presStyleLbl="bgShp" presStyleIdx="0" presStyleCnt="1"/>
      <dgm:spPr/>
    </dgm:pt>
    <dgm:pt modelId="{14E6068E-6C76-4854-8545-B7453FB7A94C}" type="pres">
      <dgm:prSet presAssocID="{B796EEE4-1CD6-4FE7-9658-E2DD7542689B}" presName="linearProcess" presStyleCnt="0"/>
      <dgm:spPr/>
    </dgm:pt>
    <dgm:pt modelId="{F5A2F4EC-34B8-4E1A-AD03-63ED703AC7C0}" type="pres">
      <dgm:prSet presAssocID="{D7FE3124-8026-4399-B9E7-021F4541D646}" presName="textNode" presStyleLbl="node1" presStyleIdx="0" presStyleCnt="3">
        <dgm:presLayoutVars>
          <dgm:bulletEnabled val="1"/>
        </dgm:presLayoutVars>
      </dgm:prSet>
      <dgm:spPr/>
    </dgm:pt>
    <dgm:pt modelId="{2AA9B4EE-9226-44FF-9F1D-C7279D92A204}" type="pres">
      <dgm:prSet presAssocID="{673C4DF9-6BD0-4772-8A64-366233725BF0}" presName="sibTrans" presStyleCnt="0"/>
      <dgm:spPr/>
    </dgm:pt>
    <dgm:pt modelId="{D450C82A-820F-4007-8747-D0E34BB1C67A}" type="pres">
      <dgm:prSet presAssocID="{9D5132AB-C251-42F7-A9B3-83CF867D73D7}" presName="textNode" presStyleLbl="node1" presStyleIdx="1" presStyleCnt="3">
        <dgm:presLayoutVars>
          <dgm:bulletEnabled val="1"/>
        </dgm:presLayoutVars>
      </dgm:prSet>
      <dgm:spPr/>
    </dgm:pt>
    <dgm:pt modelId="{B511DEE9-6139-4DF0-8FE9-323E3467ED47}" type="pres">
      <dgm:prSet presAssocID="{7D7E29ED-FD88-4247-B2C4-46D1891CF8D0}" presName="sibTrans" presStyleCnt="0"/>
      <dgm:spPr/>
    </dgm:pt>
    <dgm:pt modelId="{719CB80B-CCE4-41E9-BE0F-69472E79C945}" type="pres">
      <dgm:prSet presAssocID="{914AFCBE-331B-431D-AC75-74C245BE3CB6}" presName="textNode" presStyleLbl="node1" presStyleIdx="2" presStyleCnt="3">
        <dgm:presLayoutVars>
          <dgm:bulletEnabled val="1"/>
        </dgm:presLayoutVars>
      </dgm:prSet>
      <dgm:spPr/>
    </dgm:pt>
  </dgm:ptLst>
  <dgm:cxnLst>
    <dgm:cxn modelId="{69847D13-1FDD-4C97-ADE7-1B8C53C76175}" srcId="{B796EEE4-1CD6-4FE7-9658-E2DD7542689B}" destId="{9D5132AB-C251-42F7-A9B3-83CF867D73D7}" srcOrd="1" destOrd="0" parTransId="{7FAE4E27-23CF-4890-B247-B3FE85FF273A}" sibTransId="{7D7E29ED-FD88-4247-B2C4-46D1891CF8D0}"/>
    <dgm:cxn modelId="{74977518-D6B0-45FA-ADD8-704D3A80C98E}" srcId="{B796EEE4-1CD6-4FE7-9658-E2DD7542689B}" destId="{914AFCBE-331B-431D-AC75-74C245BE3CB6}" srcOrd="2" destOrd="0" parTransId="{C501FE9E-18A2-4FF5-B5EF-C86729F9C69B}" sibTransId="{E97D8506-EF9E-4AEB-ADD3-30ED4DC14A88}"/>
    <dgm:cxn modelId="{3F0F283B-768C-4F87-AFAD-C97B7140B525}" type="presOf" srcId="{D7FE3124-8026-4399-B9E7-021F4541D646}" destId="{F5A2F4EC-34B8-4E1A-AD03-63ED703AC7C0}" srcOrd="0" destOrd="0" presId="urn:microsoft.com/office/officeart/2005/8/layout/hProcess9"/>
    <dgm:cxn modelId="{2EEC3E5F-B453-4EDC-8763-8E090F6E1E60}" type="presOf" srcId="{9D5132AB-C251-42F7-A9B3-83CF867D73D7}" destId="{D450C82A-820F-4007-8747-D0E34BB1C67A}" srcOrd="0" destOrd="0" presId="urn:microsoft.com/office/officeart/2005/8/layout/hProcess9"/>
    <dgm:cxn modelId="{9080F687-AE42-428C-9718-2945690604E3}" type="presOf" srcId="{914AFCBE-331B-431D-AC75-74C245BE3CB6}" destId="{719CB80B-CCE4-41E9-BE0F-69472E79C945}" srcOrd="0" destOrd="0" presId="urn:microsoft.com/office/officeart/2005/8/layout/hProcess9"/>
    <dgm:cxn modelId="{626F828B-680A-44D3-A6CD-27BECB9329BF}" srcId="{B796EEE4-1CD6-4FE7-9658-E2DD7542689B}" destId="{D7FE3124-8026-4399-B9E7-021F4541D646}" srcOrd="0" destOrd="0" parTransId="{98D220BE-1887-4067-9E47-A518F71E6651}" sibTransId="{673C4DF9-6BD0-4772-8A64-366233725BF0}"/>
    <dgm:cxn modelId="{3F77D4CC-1E9A-4B03-B2F9-708B6E0E6B8D}" type="presOf" srcId="{B796EEE4-1CD6-4FE7-9658-E2DD7542689B}" destId="{DCE67C41-4951-4CDA-9D4F-C88B24C20C71}" srcOrd="0" destOrd="0" presId="urn:microsoft.com/office/officeart/2005/8/layout/hProcess9"/>
    <dgm:cxn modelId="{9C2654C3-72BF-42A9-9554-50B28AF1FF02}" type="presParOf" srcId="{DCE67C41-4951-4CDA-9D4F-C88B24C20C71}" destId="{B5FEB7E9-E2E9-4805-816E-0589447BBB1F}" srcOrd="0" destOrd="0" presId="urn:microsoft.com/office/officeart/2005/8/layout/hProcess9"/>
    <dgm:cxn modelId="{AF782C16-9217-4AFD-9947-5391EEFBA32B}" type="presParOf" srcId="{DCE67C41-4951-4CDA-9D4F-C88B24C20C71}" destId="{14E6068E-6C76-4854-8545-B7453FB7A94C}" srcOrd="1" destOrd="0" presId="urn:microsoft.com/office/officeart/2005/8/layout/hProcess9"/>
    <dgm:cxn modelId="{767A5964-8E24-4A80-B376-14AD59B4C575}" type="presParOf" srcId="{14E6068E-6C76-4854-8545-B7453FB7A94C}" destId="{F5A2F4EC-34B8-4E1A-AD03-63ED703AC7C0}" srcOrd="0" destOrd="0" presId="urn:microsoft.com/office/officeart/2005/8/layout/hProcess9"/>
    <dgm:cxn modelId="{0E003BB7-0BE5-4ECB-9742-F766457D3150}" type="presParOf" srcId="{14E6068E-6C76-4854-8545-B7453FB7A94C}" destId="{2AA9B4EE-9226-44FF-9F1D-C7279D92A204}" srcOrd="1" destOrd="0" presId="urn:microsoft.com/office/officeart/2005/8/layout/hProcess9"/>
    <dgm:cxn modelId="{02A39359-CFF5-4193-B004-4CB46E007E62}" type="presParOf" srcId="{14E6068E-6C76-4854-8545-B7453FB7A94C}" destId="{D450C82A-820F-4007-8747-D0E34BB1C67A}" srcOrd="2" destOrd="0" presId="urn:microsoft.com/office/officeart/2005/8/layout/hProcess9"/>
    <dgm:cxn modelId="{E48264C1-A2B6-467E-ACF2-6E2D4D59183D}" type="presParOf" srcId="{14E6068E-6C76-4854-8545-B7453FB7A94C}" destId="{B511DEE9-6139-4DF0-8FE9-323E3467ED47}" srcOrd="3" destOrd="0" presId="urn:microsoft.com/office/officeart/2005/8/layout/hProcess9"/>
    <dgm:cxn modelId="{8A145992-34B8-4BD2-B4DF-85E9D4B960AF}" type="presParOf" srcId="{14E6068E-6C76-4854-8545-B7453FB7A94C}" destId="{719CB80B-CCE4-41E9-BE0F-69472E79C945}" srcOrd="4" destOrd="0" presId="urn:microsoft.com/office/officeart/2005/8/layout/hProcess9"/>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96EEE4-1CD6-4FE7-9658-E2DD7542689B}" type="doc">
      <dgm:prSet loTypeId="urn:microsoft.com/office/officeart/2005/8/layout/hProcess9" loCatId="process" qsTypeId="urn:microsoft.com/office/officeart/2005/8/quickstyle/simple1" qsCatId="simple" csTypeId="urn:microsoft.com/office/officeart/2005/8/colors/colorful2" csCatId="colorful" phldr="1"/>
      <dgm:spPr/>
    </dgm:pt>
    <dgm:pt modelId="{D7FE3124-8026-4399-B9E7-021F4541D646}">
      <dgm:prSet phldrT="[Tekst]"/>
      <dgm:spPr/>
      <dgm:t>
        <a:bodyPr/>
        <a:lstStyle/>
        <a:p>
          <a:r>
            <a:rPr lang="de-DE" dirty="0"/>
            <a:t>Level 1</a:t>
          </a:r>
        </a:p>
        <a:p>
          <a:r>
            <a:rPr lang="de-DE" dirty="0" err="1"/>
            <a:t>Perception</a:t>
          </a:r>
          <a:endParaRPr lang="nb-NO" dirty="0"/>
        </a:p>
      </dgm:t>
    </dgm:pt>
    <dgm:pt modelId="{98D220BE-1887-4067-9E47-A518F71E6651}" type="parTrans" cxnId="{626F828B-680A-44D3-A6CD-27BECB9329BF}">
      <dgm:prSet/>
      <dgm:spPr/>
      <dgm:t>
        <a:bodyPr/>
        <a:lstStyle/>
        <a:p>
          <a:endParaRPr lang="nb-NO"/>
        </a:p>
      </dgm:t>
    </dgm:pt>
    <dgm:pt modelId="{673C4DF9-6BD0-4772-8A64-366233725BF0}" type="sibTrans" cxnId="{626F828B-680A-44D3-A6CD-27BECB9329BF}">
      <dgm:prSet/>
      <dgm:spPr/>
      <dgm:t>
        <a:bodyPr/>
        <a:lstStyle/>
        <a:p>
          <a:endParaRPr lang="nb-NO"/>
        </a:p>
      </dgm:t>
    </dgm:pt>
    <dgm:pt modelId="{9D5132AB-C251-42F7-A9B3-83CF867D73D7}">
      <dgm:prSet phldrT="[Tekst]"/>
      <dgm:spPr/>
      <dgm:t>
        <a:bodyPr/>
        <a:lstStyle/>
        <a:p>
          <a:r>
            <a:rPr lang="de-DE" dirty="0"/>
            <a:t>Level 2</a:t>
          </a:r>
        </a:p>
        <a:p>
          <a:r>
            <a:rPr lang="de-DE" dirty="0" err="1"/>
            <a:t>Comprehension</a:t>
          </a:r>
          <a:endParaRPr lang="nb-NO" dirty="0"/>
        </a:p>
      </dgm:t>
    </dgm:pt>
    <dgm:pt modelId="{7FAE4E27-23CF-4890-B247-B3FE85FF273A}" type="parTrans" cxnId="{69847D13-1FDD-4C97-ADE7-1B8C53C76175}">
      <dgm:prSet/>
      <dgm:spPr/>
      <dgm:t>
        <a:bodyPr/>
        <a:lstStyle/>
        <a:p>
          <a:endParaRPr lang="nb-NO"/>
        </a:p>
      </dgm:t>
    </dgm:pt>
    <dgm:pt modelId="{7D7E29ED-FD88-4247-B2C4-46D1891CF8D0}" type="sibTrans" cxnId="{69847D13-1FDD-4C97-ADE7-1B8C53C76175}">
      <dgm:prSet/>
      <dgm:spPr/>
      <dgm:t>
        <a:bodyPr/>
        <a:lstStyle/>
        <a:p>
          <a:endParaRPr lang="nb-NO"/>
        </a:p>
      </dgm:t>
    </dgm:pt>
    <dgm:pt modelId="{914AFCBE-331B-431D-AC75-74C245BE3CB6}">
      <dgm:prSet phldrT="[Tekst]"/>
      <dgm:spPr/>
      <dgm:t>
        <a:bodyPr/>
        <a:lstStyle/>
        <a:p>
          <a:r>
            <a:rPr lang="de-DE" dirty="0"/>
            <a:t>Level 3</a:t>
          </a:r>
        </a:p>
        <a:p>
          <a:r>
            <a:rPr lang="de-DE" dirty="0" err="1"/>
            <a:t>Projection</a:t>
          </a:r>
          <a:endParaRPr lang="nb-NO" dirty="0"/>
        </a:p>
      </dgm:t>
    </dgm:pt>
    <dgm:pt modelId="{C501FE9E-18A2-4FF5-B5EF-C86729F9C69B}" type="parTrans" cxnId="{74977518-D6B0-45FA-ADD8-704D3A80C98E}">
      <dgm:prSet/>
      <dgm:spPr/>
      <dgm:t>
        <a:bodyPr/>
        <a:lstStyle/>
        <a:p>
          <a:endParaRPr lang="nb-NO"/>
        </a:p>
      </dgm:t>
    </dgm:pt>
    <dgm:pt modelId="{E97D8506-EF9E-4AEB-ADD3-30ED4DC14A88}" type="sibTrans" cxnId="{74977518-D6B0-45FA-ADD8-704D3A80C98E}">
      <dgm:prSet/>
      <dgm:spPr/>
      <dgm:t>
        <a:bodyPr/>
        <a:lstStyle/>
        <a:p>
          <a:endParaRPr lang="nb-NO"/>
        </a:p>
      </dgm:t>
    </dgm:pt>
    <dgm:pt modelId="{DCE67C41-4951-4CDA-9D4F-C88B24C20C71}" type="pres">
      <dgm:prSet presAssocID="{B796EEE4-1CD6-4FE7-9658-E2DD7542689B}" presName="CompostProcess" presStyleCnt="0">
        <dgm:presLayoutVars>
          <dgm:dir/>
          <dgm:resizeHandles val="exact"/>
        </dgm:presLayoutVars>
      </dgm:prSet>
      <dgm:spPr/>
    </dgm:pt>
    <dgm:pt modelId="{B5FEB7E9-E2E9-4805-816E-0589447BBB1F}" type="pres">
      <dgm:prSet presAssocID="{B796EEE4-1CD6-4FE7-9658-E2DD7542689B}" presName="arrow" presStyleLbl="bgShp" presStyleIdx="0" presStyleCnt="1"/>
      <dgm:spPr/>
    </dgm:pt>
    <dgm:pt modelId="{14E6068E-6C76-4854-8545-B7453FB7A94C}" type="pres">
      <dgm:prSet presAssocID="{B796EEE4-1CD6-4FE7-9658-E2DD7542689B}" presName="linearProcess" presStyleCnt="0"/>
      <dgm:spPr/>
    </dgm:pt>
    <dgm:pt modelId="{F5A2F4EC-34B8-4E1A-AD03-63ED703AC7C0}" type="pres">
      <dgm:prSet presAssocID="{D7FE3124-8026-4399-B9E7-021F4541D646}" presName="textNode" presStyleLbl="node1" presStyleIdx="0" presStyleCnt="3">
        <dgm:presLayoutVars>
          <dgm:bulletEnabled val="1"/>
        </dgm:presLayoutVars>
      </dgm:prSet>
      <dgm:spPr/>
    </dgm:pt>
    <dgm:pt modelId="{2AA9B4EE-9226-44FF-9F1D-C7279D92A204}" type="pres">
      <dgm:prSet presAssocID="{673C4DF9-6BD0-4772-8A64-366233725BF0}" presName="sibTrans" presStyleCnt="0"/>
      <dgm:spPr/>
    </dgm:pt>
    <dgm:pt modelId="{D450C82A-820F-4007-8747-D0E34BB1C67A}" type="pres">
      <dgm:prSet presAssocID="{9D5132AB-C251-42F7-A9B3-83CF867D73D7}" presName="textNode" presStyleLbl="node1" presStyleIdx="1" presStyleCnt="3">
        <dgm:presLayoutVars>
          <dgm:bulletEnabled val="1"/>
        </dgm:presLayoutVars>
      </dgm:prSet>
      <dgm:spPr/>
    </dgm:pt>
    <dgm:pt modelId="{B511DEE9-6139-4DF0-8FE9-323E3467ED47}" type="pres">
      <dgm:prSet presAssocID="{7D7E29ED-FD88-4247-B2C4-46D1891CF8D0}" presName="sibTrans" presStyleCnt="0"/>
      <dgm:spPr/>
    </dgm:pt>
    <dgm:pt modelId="{719CB80B-CCE4-41E9-BE0F-69472E79C945}" type="pres">
      <dgm:prSet presAssocID="{914AFCBE-331B-431D-AC75-74C245BE3CB6}" presName="textNode" presStyleLbl="node1" presStyleIdx="2" presStyleCnt="3">
        <dgm:presLayoutVars>
          <dgm:bulletEnabled val="1"/>
        </dgm:presLayoutVars>
      </dgm:prSet>
      <dgm:spPr/>
    </dgm:pt>
  </dgm:ptLst>
  <dgm:cxnLst>
    <dgm:cxn modelId="{69847D13-1FDD-4C97-ADE7-1B8C53C76175}" srcId="{B796EEE4-1CD6-4FE7-9658-E2DD7542689B}" destId="{9D5132AB-C251-42F7-A9B3-83CF867D73D7}" srcOrd="1" destOrd="0" parTransId="{7FAE4E27-23CF-4890-B247-B3FE85FF273A}" sibTransId="{7D7E29ED-FD88-4247-B2C4-46D1891CF8D0}"/>
    <dgm:cxn modelId="{74977518-D6B0-45FA-ADD8-704D3A80C98E}" srcId="{B796EEE4-1CD6-4FE7-9658-E2DD7542689B}" destId="{914AFCBE-331B-431D-AC75-74C245BE3CB6}" srcOrd="2" destOrd="0" parTransId="{C501FE9E-18A2-4FF5-B5EF-C86729F9C69B}" sibTransId="{E97D8506-EF9E-4AEB-ADD3-30ED4DC14A88}"/>
    <dgm:cxn modelId="{3F0F283B-768C-4F87-AFAD-C97B7140B525}" type="presOf" srcId="{D7FE3124-8026-4399-B9E7-021F4541D646}" destId="{F5A2F4EC-34B8-4E1A-AD03-63ED703AC7C0}" srcOrd="0" destOrd="0" presId="urn:microsoft.com/office/officeart/2005/8/layout/hProcess9"/>
    <dgm:cxn modelId="{2EEC3E5F-B453-4EDC-8763-8E090F6E1E60}" type="presOf" srcId="{9D5132AB-C251-42F7-A9B3-83CF867D73D7}" destId="{D450C82A-820F-4007-8747-D0E34BB1C67A}" srcOrd="0" destOrd="0" presId="urn:microsoft.com/office/officeart/2005/8/layout/hProcess9"/>
    <dgm:cxn modelId="{9080F687-AE42-428C-9718-2945690604E3}" type="presOf" srcId="{914AFCBE-331B-431D-AC75-74C245BE3CB6}" destId="{719CB80B-CCE4-41E9-BE0F-69472E79C945}" srcOrd="0" destOrd="0" presId="urn:microsoft.com/office/officeart/2005/8/layout/hProcess9"/>
    <dgm:cxn modelId="{626F828B-680A-44D3-A6CD-27BECB9329BF}" srcId="{B796EEE4-1CD6-4FE7-9658-E2DD7542689B}" destId="{D7FE3124-8026-4399-B9E7-021F4541D646}" srcOrd="0" destOrd="0" parTransId="{98D220BE-1887-4067-9E47-A518F71E6651}" sibTransId="{673C4DF9-6BD0-4772-8A64-366233725BF0}"/>
    <dgm:cxn modelId="{3F77D4CC-1E9A-4B03-B2F9-708B6E0E6B8D}" type="presOf" srcId="{B796EEE4-1CD6-4FE7-9658-E2DD7542689B}" destId="{DCE67C41-4951-4CDA-9D4F-C88B24C20C71}" srcOrd="0" destOrd="0" presId="urn:microsoft.com/office/officeart/2005/8/layout/hProcess9"/>
    <dgm:cxn modelId="{9C2654C3-72BF-42A9-9554-50B28AF1FF02}" type="presParOf" srcId="{DCE67C41-4951-4CDA-9D4F-C88B24C20C71}" destId="{B5FEB7E9-E2E9-4805-816E-0589447BBB1F}" srcOrd="0" destOrd="0" presId="urn:microsoft.com/office/officeart/2005/8/layout/hProcess9"/>
    <dgm:cxn modelId="{AF782C16-9217-4AFD-9947-5391EEFBA32B}" type="presParOf" srcId="{DCE67C41-4951-4CDA-9D4F-C88B24C20C71}" destId="{14E6068E-6C76-4854-8545-B7453FB7A94C}" srcOrd="1" destOrd="0" presId="urn:microsoft.com/office/officeart/2005/8/layout/hProcess9"/>
    <dgm:cxn modelId="{767A5964-8E24-4A80-B376-14AD59B4C575}" type="presParOf" srcId="{14E6068E-6C76-4854-8545-B7453FB7A94C}" destId="{F5A2F4EC-34B8-4E1A-AD03-63ED703AC7C0}" srcOrd="0" destOrd="0" presId="urn:microsoft.com/office/officeart/2005/8/layout/hProcess9"/>
    <dgm:cxn modelId="{0E003BB7-0BE5-4ECB-9742-F766457D3150}" type="presParOf" srcId="{14E6068E-6C76-4854-8545-B7453FB7A94C}" destId="{2AA9B4EE-9226-44FF-9F1D-C7279D92A204}" srcOrd="1" destOrd="0" presId="urn:microsoft.com/office/officeart/2005/8/layout/hProcess9"/>
    <dgm:cxn modelId="{02A39359-CFF5-4193-B004-4CB46E007E62}" type="presParOf" srcId="{14E6068E-6C76-4854-8545-B7453FB7A94C}" destId="{D450C82A-820F-4007-8747-D0E34BB1C67A}" srcOrd="2" destOrd="0" presId="urn:microsoft.com/office/officeart/2005/8/layout/hProcess9"/>
    <dgm:cxn modelId="{E48264C1-A2B6-467E-ACF2-6E2D4D59183D}" type="presParOf" srcId="{14E6068E-6C76-4854-8545-B7453FB7A94C}" destId="{B511DEE9-6139-4DF0-8FE9-323E3467ED47}" srcOrd="3" destOrd="0" presId="urn:microsoft.com/office/officeart/2005/8/layout/hProcess9"/>
    <dgm:cxn modelId="{8A145992-34B8-4BD2-B4DF-85E9D4B960AF}" type="presParOf" srcId="{14E6068E-6C76-4854-8545-B7453FB7A94C}" destId="{719CB80B-CCE4-41E9-BE0F-69472E79C945}" srcOrd="4" destOrd="0" presId="urn:microsoft.com/office/officeart/2005/8/layout/hProcess9"/>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796EEE4-1CD6-4FE7-9658-E2DD7542689B}" type="doc">
      <dgm:prSet loTypeId="urn:microsoft.com/office/officeart/2005/8/layout/hProcess9" loCatId="process" qsTypeId="urn:microsoft.com/office/officeart/2005/8/quickstyle/simple1" qsCatId="simple" csTypeId="urn:microsoft.com/office/officeart/2005/8/colors/colorful2" csCatId="colorful" phldr="1"/>
      <dgm:spPr/>
    </dgm:pt>
    <dgm:pt modelId="{D7FE3124-8026-4399-B9E7-021F4541D646}">
      <dgm:prSet phldrT="[Tekst]"/>
      <dgm:spPr/>
      <dgm:t>
        <a:bodyPr/>
        <a:lstStyle/>
        <a:p>
          <a:r>
            <a:rPr lang="de-DE" dirty="0"/>
            <a:t>Level 1</a:t>
          </a:r>
        </a:p>
        <a:p>
          <a:r>
            <a:rPr lang="de-DE" dirty="0" err="1"/>
            <a:t>Perception</a:t>
          </a:r>
          <a:endParaRPr lang="nb-NO" dirty="0"/>
        </a:p>
      </dgm:t>
    </dgm:pt>
    <dgm:pt modelId="{98D220BE-1887-4067-9E47-A518F71E6651}" type="parTrans" cxnId="{626F828B-680A-44D3-A6CD-27BECB9329BF}">
      <dgm:prSet/>
      <dgm:spPr/>
      <dgm:t>
        <a:bodyPr/>
        <a:lstStyle/>
        <a:p>
          <a:endParaRPr lang="nb-NO"/>
        </a:p>
      </dgm:t>
    </dgm:pt>
    <dgm:pt modelId="{673C4DF9-6BD0-4772-8A64-366233725BF0}" type="sibTrans" cxnId="{626F828B-680A-44D3-A6CD-27BECB9329BF}">
      <dgm:prSet/>
      <dgm:spPr/>
      <dgm:t>
        <a:bodyPr/>
        <a:lstStyle/>
        <a:p>
          <a:endParaRPr lang="nb-NO"/>
        </a:p>
      </dgm:t>
    </dgm:pt>
    <dgm:pt modelId="{9D5132AB-C251-42F7-A9B3-83CF867D73D7}">
      <dgm:prSet phldrT="[Tekst]"/>
      <dgm:spPr/>
      <dgm:t>
        <a:bodyPr/>
        <a:lstStyle/>
        <a:p>
          <a:r>
            <a:rPr lang="de-DE" dirty="0"/>
            <a:t>Level 2</a:t>
          </a:r>
        </a:p>
        <a:p>
          <a:r>
            <a:rPr lang="de-DE" dirty="0" err="1"/>
            <a:t>Comprehension</a:t>
          </a:r>
          <a:endParaRPr lang="nb-NO" dirty="0"/>
        </a:p>
      </dgm:t>
    </dgm:pt>
    <dgm:pt modelId="{7FAE4E27-23CF-4890-B247-B3FE85FF273A}" type="parTrans" cxnId="{69847D13-1FDD-4C97-ADE7-1B8C53C76175}">
      <dgm:prSet/>
      <dgm:spPr/>
      <dgm:t>
        <a:bodyPr/>
        <a:lstStyle/>
        <a:p>
          <a:endParaRPr lang="nb-NO"/>
        </a:p>
      </dgm:t>
    </dgm:pt>
    <dgm:pt modelId="{7D7E29ED-FD88-4247-B2C4-46D1891CF8D0}" type="sibTrans" cxnId="{69847D13-1FDD-4C97-ADE7-1B8C53C76175}">
      <dgm:prSet/>
      <dgm:spPr/>
      <dgm:t>
        <a:bodyPr/>
        <a:lstStyle/>
        <a:p>
          <a:endParaRPr lang="nb-NO"/>
        </a:p>
      </dgm:t>
    </dgm:pt>
    <dgm:pt modelId="{914AFCBE-331B-431D-AC75-74C245BE3CB6}">
      <dgm:prSet phldrT="[Tekst]"/>
      <dgm:spPr/>
      <dgm:t>
        <a:bodyPr/>
        <a:lstStyle/>
        <a:p>
          <a:r>
            <a:rPr lang="de-DE" dirty="0"/>
            <a:t>Level 3</a:t>
          </a:r>
        </a:p>
        <a:p>
          <a:r>
            <a:rPr lang="de-DE" dirty="0" err="1"/>
            <a:t>Projection</a:t>
          </a:r>
          <a:endParaRPr lang="nb-NO" dirty="0"/>
        </a:p>
      </dgm:t>
    </dgm:pt>
    <dgm:pt modelId="{C501FE9E-18A2-4FF5-B5EF-C86729F9C69B}" type="parTrans" cxnId="{74977518-D6B0-45FA-ADD8-704D3A80C98E}">
      <dgm:prSet/>
      <dgm:spPr/>
      <dgm:t>
        <a:bodyPr/>
        <a:lstStyle/>
        <a:p>
          <a:endParaRPr lang="nb-NO"/>
        </a:p>
      </dgm:t>
    </dgm:pt>
    <dgm:pt modelId="{E97D8506-EF9E-4AEB-ADD3-30ED4DC14A88}" type="sibTrans" cxnId="{74977518-D6B0-45FA-ADD8-704D3A80C98E}">
      <dgm:prSet/>
      <dgm:spPr/>
      <dgm:t>
        <a:bodyPr/>
        <a:lstStyle/>
        <a:p>
          <a:endParaRPr lang="nb-NO"/>
        </a:p>
      </dgm:t>
    </dgm:pt>
    <dgm:pt modelId="{DCE67C41-4951-4CDA-9D4F-C88B24C20C71}" type="pres">
      <dgm:prSet presAssocID="{B796EEE4-1CD6-4FE7-9658-E2DD7542689B}" presName="CompostProcess" presStyleCnt="0">
        <dgm:presLayoutVars>
          <dgm:dir/>
          <dgm:resizeHandles val="exact"/>
        </dgm:presLayoutVars>
      </dgm:prSet>
      <dgm:spPr/>
    </dgm:pt>
    <dgm:pt modelId="{B5FEB7E9-E2E9-4805-816E-0589447BBB1F}" type="pres">
      <dgm:prSet presAssocID="{B796EEE4-1CD6-4FE7-9658-E2DD7542689B}" presName="arrow" presStyleLbl="bgShp" presStyleIdx="0" presStyleCnt="1"/>
      <dgm:spPr/>
    </dgm:pt>
    <dgm:pt modelId="{14E6068E-6C76-4854-8545-B7453FB7A94C}" type="pres">
      <dgm:prSet presAssocID="{B796EEE4-1CD6-4FE7-9658-E2DD7542689B}" presName="linearProcess" presStyleCnt="0"/>
      <dgm:spPr/>
    </dgm:pt>
    <dgm:pt modelId="{F5A2F4EC-34B8-4E1A-AD03-63ED703AC7C0}" type="pres">
      <dgm:prSet presAssocID="{D7FE3124-8026-4399-B9E7-021F4541D646}" presName="textNode" presStyleLbl="node1" presStyleIdx="0" presStyleCnt="3">
        <dgm:presLayoutVars>
          <dgm:bulletEnabled val="1"/>
        </dgm:presLayoutVars>
      </dgm:prSet>
      <dgm:spPr/>
    </dgm:pt>
    <dgm:pt modelId="{2AA9B4EE-9226-44FF-9F1D-C7279D92A204}" type="pres">
      <dgm:prSet presAssocID="{673C4DF9-6BD0-4772-8A64-366233725BF0}" presName="sibTrans" presStyleCnt="0"/>
      <dgm:spPr/>
    </dgm:pt>
    <dgm:pt modelId="{D450C82A-820F-4007-8747-D0E34BB1C67A}" type="pres">
      <dgm:prSet presAssocID="{9D5132AB-C251-42F7-A9B3-83CF867D73D7}" presName="textNode" presStyleLbl="node1" presStyleIdx="1" presStyleCnt="3">
        <dgm:presLayoutVars>
          <dgm:bulletEnabled val="1"/>
        </dgm:presLayoutVars>
      </dgm:prSet>
      <dgm:spPr/>
    </dgm:pt>
    <dgm:pt modelId="{B511DEE9-6139-4DF0-8FE9-323E3467ED47}" type="pres">
      <dgm:prSet presAssocID="{7D7E29ED-FD88-4247-B2C4-46D1891CF8D0}" presName="sibTrans" presStyleCnt="0"/>
      <dgm:spPr/>
    </dgm:pt>
    <dgm:pt modelId="{719CB80B-CCE4-41E9-BE0F-69472E79C945}" type="pres">
      <dgm:prSet presAssocID="{914AFCBE-331B-431D-AC75-74C245BE3CB6}" presName="textNode" presStyleLbl="node1" presStyleIdx="2" presStyleCnt="3">
        <dgm:presLayoutVars>
          <dgm:bulletEnabled val="1"/>
        </dgm:presLayoutVars>
      </dgm:prSet>
      <dgm:spPr/>
    </dgm:pt>
  </dgm:ptLst>
  <dgm:cxnLst>
    <dgm:cxn modelId="{69847D13-1FDD-4C97-ADE7-1B8C53C76175}" srcId="{B796EEE4-1CD6-4FE7-9658-E2DD7542689B}" destId="{9D5132AB-C251-42F7-A9B3-83CF867D73D7}" srcOrd="1" destOrd="0" parTransId="{7FAE4E27-23CF-4890-B247-B3FE85FF273A}" sibTransId="{7D7E29ED-FD88-4247-B2C4-46D1891CF8D0}"/>
    <dgm:cxn modelId="{74977518-D6B0-45FA-ADD8-704D3A80C98E}" srcId="{B796EEE4-1CD6-4FE7-9658-E2DD7542689B}" destId="{914AFCBE-331B-431D-AC75-74C245BE3CB6}" srcOrd="2" destOrd="0" parTransId="{C501FE9E-18A2-4FF5-B5EF-C86729F9C69B}" sibTransId="{E97D8506-EF9E-4AEB-ADD3-30ED4DC14A88}"/>
    <dgm:cxn modelId="{3F0F283B-768C-4F87-AFAD-C97B7140B525}" type="presOf" srcId="{D7FE3124-8026-4399-B9E7-021F4541D646}" destId="{F5A2F4EC-34B8-4E1A-AD03-63ED703AC7C0}" srcOrd="0" destOrd="0" presId="urn:microsoft.com/office/officeart/2005/8/layout/hProcess9"/>
    <dgm:cxn modelId="{2EEC3E5F-B453-4EDC-8763-8E090F6E1E60}" type="presOf" srcId="{9D5132AB-C251-42F7-A9B3-83CF867D73D7}" destId="{D450C82A-820F-4007-8747-D0E34BB1C67A}" srcOrd="0" destOrd="0" presId="urn:microsoft.com/office/officeart/2005/8/layout/hProcess9"/>
    <dgm:cxn modelId="{9080F687-AE42-428C-9718-2945690604E3}" type="presOf" srcId="{914AFCBE-331B-431D-AC75-74C245BE3CB6}" destId="{719CB80B-CCE4-41E9-BE0F-69472E79C945}" srcOrd="0" destOrd="0" presId="urn:microsoft.com/office/officeart/2005/8/layout/hProcess9"/>
    <dgm:cxn modelId="{626F828B-680A-44D3-A6CD-27BECB9329BF}" srcId="{B796EEE4-1CD6-4FE7-9658-E2DD7542689B}" destId="{D7FE3124-8026-4399-B9E7-021F4541D646}" srcOrd="0" destOrd="0" parTransId="{98D220BE-1887-4067-9E47-A518F71E6651}" sibTransId="{673C4DF9-6BD0-4772-8A64-366233725BF0}"/>
    <dgm:cxn modelId="{3F77D4CC-1E9A-4B03-B2F9-708B6E0E6B8D}" type="presOf" srcId="{B796EEE4-1CD6-4FE7-9658-E2DD7542689B}" destId="{DCE67C41-4951-4CDA-9D4F-C88B24C20C71}" srcOrd="0" destOrd="0" presId="urn:microsoft.com/office/officeart/2005/8/layout/hProcess9"/>
    <dgm:cxn modelId="{9C2654C3-72BF-42A9-9554-50B28AF1FF02}" type="presParOf" srcId="{DCE67C41-4951-4CDA-9D4F-C88B24C20C71}" destId="{B5FEB7E9-E2E9-4805-816E-0589447BBB1F}" srcOrd="0" destOrd="0" presId="urn:microsoft.com/office/officeart/2005/8/layout/hProcess9"/>
    <dgm:cxn modelId="{AF782C16-9217-4AFD-9947-5391EEFBA32B}" type="presParOf" srcId="{DCE67C41-4951-4CDA-9D4F-C88B24C20C71}" destId="{14E6068E-6C76-4854-8545-B7453FB7A94C}" srcOrd="1" destOrd="0" presId="urn:microsoft.com/office/officeart/2005/8/layout/hProcess9"/>
    <dgm:cxn modelId="{767A5964-8E24-4A80-B376-14AD59B4C575}" type="presParOf" srcId="{14E6068E-6C76-4854-8545-B7453FB7A94C}" destId="{F5A2F4EC-34B8-4E1A-AD03-63ED703AC7C0}" srcOrd="0" destOrd="0" presId="urn:microsoft.com/office/officeart/2005/8/layout/hProcess9"/>
    <dgm:cxn modelId="{0E003BB7-0BE5-4ECB-9742-F766457D3150}" type="presParOf" srcId="{14E6068E-6C76-4854-8545-B7453FB7A94C}" destId="{2AA9B4EE-9226-44FF-9F1D-C7279D92A204}" srcOrd="1" destOrd="0" presId="urn:microsoft.com/office/officeart/2005/8/layout/hProcess9"/>
    <dgm:cxn modelId="{02A39359-CFF5-4193-B004-4CB46E007E62}" type="presParOf" srcId="{14E6068E-6C76-4854-8545-B7453FB7A94C}" destId="{D450C82A-820F-4007-8747-D0E34BB1C67A}" srcOrd="2" destOrd="0" presId="urn:microsoft.com/office/officeart/2005/8/layout/hProcess9"/>
    <dgm:cxn modelId="{E48264C1-A2B6-467E-ACF2-6E2D4D59183D}" type="presParOf" srcId="{14E6068E-6C76-4854-8545-B7453FB7A94C}" destId="{B511DEE9-6139-4DF0-8FE9-323E3467ED47}" srcOrd="3" destOrd="0" presId="urn:microsoft.com/office/officeart/2005/8/layout/hProcess9"/>
    <dgm:cxn modelId="{8A145992-34B8-4BD2-B4DF-85E9D4B960AF}" type="presParOf" srcId="{14E6068E-6C76-4854-8545-B7453FB7A94C}" destId="{719CB80B-CCE4-41E9-BE0F-69472E79C945}" srcOrd="4" destOrd="0" presId="urn:microsoft.com/office/officeart/2005/8/layout/hProcess9"/>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796EEE4-1CD6-4FE7-9658-E2DD7542689B}" type="doc">
      <dgm:prSet loTypeId="urn:microsoft.com/office/officeart/2005/8/layout/hProcess9" loCatId="process" qsTypeId="urn:microsoft.com/office/officeart/2005/8/quickstyle/simple1" qsCatId="simple" csTypeId="urn:microsoft.com/office/officeart/2005/8/colors/accent1_2" csCatId="accent1" phldr="1"/>
      <dgm:spPr/>
    </dgm:pt>
    <dgm:pt modelId="{D7FE3124-8026-4399-B9E7-021F4541D646}">
      <dgm:prSet phldrT="[Tekst]"/>
      <dgm:spPr/>
      <dgm:t>
        <a:bodyPr/>
        <a:lstStyle/>
        <a:p>
          <a:r>
            <a:rPr lang="de-DE" dirty="0"/>
            <a:t>Level 1</a:t>
          </a:r>
        </a:p>
        <a:p>
          <a:r>
            <a:rPr lang="de-DE" dirty="0" err="1"/>
            <a:t>Perception</a:t>
          </a:r>
          <a:endParaRPr lang="nb-NO" dirty="0"/>
        </a:p>
      </dgm:t>
    </dgm:pt>
    <dgm:pt modelId="{98D220BE-1887-4067-9E47-A518F71E6651}" type="parTrans" cxnId="{626F828B-680A-44D3-A6CD-27BECB9329BF}">
      <dgm:prSet/>
      <dgm:spPr/>
      <dgm:t>
        <a:bodyPr/>
        <a:lstStyle/>
        <a:p>
          <a:endParaRPr lang="nb-NO"/>
        </a:p>
      </dgm:t>
    </dgm:pt>
    <dgm:pt modelId="{673C4DF9-6BD0-4772-8A64-366233725BF0}" type="sibTrans" cxnId="{626F828B-680A-44D3-A6CD-27BECB9329BF}">
      <dgm:prSet/>
      <dgm:spPr/>
      <dgm:t>
        <a:bodyPr/>
        <a:lstStyle/>
        <a:p>
          <a:endParaRPr lang="nb-NO"/>
        </a:p>
      </dgm:t>
    </dgm:pt>
    <dgm:pt modelId="{9D5132AB-C251-42F7-A9B3-83CF867D73D7}">
      <dgm:prSet phldrT="[Tekst]"/>
      <dgm:spPr/>
      <dgm:t>
        <a:bodyPr/>
        <a:lstStyle/>
        <a:p>
          <a:r>
            <a:rPr lang="de-DE" dirty="0"/>
            <a:t>Level 2</a:t>
          </a:r>
        </a:p>
        <a:p>
          <a:r>
            <a:rPr lang="de-DE" dirty="0" err="1"/>
            <a:t>Comprehension</a:t>
          </a:r>
          <a:endParaRPr lang="nb-NO" dirty="0"/>
        </a:p>
      </dgm:t>
    </dgm:pt>
    <dgm:pt modelId="{7FAE4E27-23CF-4890-B247-B3FE85FF273A}" type="parTrans" cxnId="{69847D13-1FDD-4C97-ADE7-1B8C53C76175}">
      <dgm:prSet/>
      <dgm:spPr/>
      <dgm:t>
        <a:bodyPr/>
        <a:lstStyle/>
        <a:p>
          <a:endParaRPr lang="nb-NO"/>
        </a:p>
      </dgm:t>
    </dgm:pt>
    <dgm:pt modelId="{7D7E29ED-FD88-4247-B2C4-46D1891CF8D0}" type="sibTrans" cxnId="{69847D13-1FDD-4C97-ADE7-1B8C53C76175}">
      <dgm:prSet/>
      <dgm:spPr/>
      <dgm:t>
        <a:bodyPr/>
        <a:lstStyle/>
        <a:p>
          <a:endParaRPr lang="nb-NO"/>
        </a:p>
      </dgm:t>
    </dgm:pt>
    <dgm:pt modelId="{914AFCBE-331B-431D-AC75-74C245BE3CB6}">
      <dgm:prSet phldrT="[Tekst]"/>
      <dgm:spPr/>
      <dgm:t>
        <a:bodyPr/>
        <a:lstStyle/>
        <a:p>
          <a:r>
            <a:rPr lang="de-DE" dirty="0"/>
            <a:t>Level 3</a:t>
          </a:r>
        </a:p>
        <a:p>
          <a:r>
            <a:rPr lang="de-DE" dirty="0" err="1"/>
            <a:t>Projection</a:t>
          </a:r>
          <a:endParaRPr lang="nb-NO" dirty="0"/>
        </a:p>
      </dgm:t>
    </dgm:pt>
    <dgm:pt modelId="{C501FE9E-18A2-4FF5-B5EF-C86729F9C69B}" type="parTrans" cxnId="{74977518-D6B0-45FA-ADD8-704D3A80C98E}">
      <dgm:prSet/>
      <dgm:spPr/>
      <dgm:t>
        <a:bodyPr/>
        <a:lstStyle/>
        <a:p>
          <a:endParaRPr lang="nb-NO"/>
        </a:p>
      </dgm:t>
    </dgm:pt>
    <dgm:pt modelId="{E97D8506-EF9E-4AEB-ADD3-30ED4DC14A88}" type="sibTrans" cxnId="{74977518-D6B0-45FA-ADD8-704D3A80C98E}">
      <dgm:prSet/>
      <dgm:spPr/>
      <dgm:t>
        <a:bodyPr/>
        <a:lstStyle/>
        <a:p>
          <a:endParaRPr lang="nb-NO"/>
        </a:p>
      </dgm:t>
    </dgm:pt>
    <dgm:pt modelId="{4EE1A3C9-7F69-4F86-8F10-F97905160B01}" type="pres">
      <dgm:prSet presAssocID="{B796EEE4-1CD6-4FE7-9658-E2DD7542689B}" presName="CompostProcess" presStyleCnt="0">
        <dgm:presLayoutVars>
          <dgm:dir/>
          <dgm:resizeHandles val="exact"/>
        </dgm:presLayoutVars>
      </dgm:prSet>
      <dgm:spPr/>
    </dgm:pt>
    <dgm:pt modelId="{99C8D54D-24BA-4FA6-9849-452E9E141DBC}" type="pres">
      <dgm:prSet presAssocID="{B796EEE4-1CD6-4FE7-9658-E2DD7542689B}" presName="arrow" presStyleLbl="bgShp" presStyleIdx="0" presStyleCnt="1"/>
      <dgm:spPr/>
    </dgm:pt>
    <dgm:pt modelId="{78D2D1B6-F334-4B48-B272-7419F29AEE23}" type="pres">
      <dgm:prSet presAssocID="{B796EEE4-1CD6-4FE7-9658-E2DD7542689B}" presName="linearProcess" presStyleCnt="0"/>
      <dgm:spPr/>
    </dgm:pt>
    <dgm:pt modelId="{10EB2FF2-5E52-4590-A0BC-10ACE1A1694E}" type="pres">
      <dgm:prSet presAssocID="{D7FE3124-8026-4399-B9E7-021F4541D646}" presName="textNode" presStyleLbl="node1" presStyleIdx="0" presStyleCnt="3">
        <dgm:presLayoutVars>
          <dgm:bulletEnabled val="1"/>
        </dgm:presLayoutVars>
      </dgm:prSet>
      <dgm:spPr/>
    </dgm:pt>
    <dgm:pt modelId="{09B04BE6-0F42-42BF-A2F0-F9B7ECF43294}" type="pres">
      <dgm:prSet presAssocID="{673C4DF9-6BD0-4772-8A64-366233725BF0}" presName="sibTrans" presStyleCnt="0"/>
      <dgm:spPr/>
    </dgm:pt>
    <dgm:pt modelId="{1B26BEA6-74A4-4FD4-B6C5-D3F9F698D094}" type="pres">
      <dgm:prSet presAssocID="{9D5132AB-C251-42F7-A9B3-83CF867D73D7}" presName="textNode" presStyleLbl="node1" presStyleIdx="1" presStyleCnt="3">
        <dgm:presLayoutVars>
          <dgm:bulletEnabled val="1"/>
        </dgm:presLayoutVars>
      </dgm:prSet>
      <dgm:spPr/>
    </dgm:pt>
    <dgm:pt modelId="{D4C529C1-452B-4AC7-826B-2F968C3EFBEA}" type="pres">
      <dgm:prSet presAssocID="{7D7E29ED-FD88-4247-B2C4-46D1891CF8D0}" presName="sibTrans" presStyleCnt="0"/>
      <dgm:spPr/>
    </dgm:pt>
    <dgm:pt modelId="{5FF931FF-AF71-4DA7-B809-3AA33CE5C996}" type="pres">
      <dgm:prSet presAssocID="{914AFCBE-331B-431D-AC75-74C245BE3CB6}" presName="textNode" presStyleLbl="node1" presStyleIdx="2" presStyleCnt="3">
        <dgm:presLayoutVars>
          <dgm:bulletEnabled val="1"/>
        </dgm:presLayoutVars>
      </dgm:prSet>
      <dgm:spPr/>
    </dgm:pt>
  </dgm:ptLst>
  <dgm:cxnLst>
    <dgm:cxn modelId="{BB0FBA12-23AA-4B38-A552-3FECA159FFE6}" type="presOf" srcId="{B796EEE4-1CD6-4FE7-9658-E2DD7542689B}" destId="{4EE1A3C9-7F69-4F86-8F10-F97905160B01}" srcOrd="0" destOrd="0" presId="urn:microsoft.com/office/officeart/2005/8/layout/hProcess9"/>
    <dgm:cxn modelId="{69847D13-1FDD-4C97-ADE7-1B8C53C76175}" srcId="{B796EEE4-1CD6-4FE7-9658-E2DD7542689B}" destId="{9D5132AB-C251-42F7-A9B3-83CF867D73D7}" srcOrd="1" destOrd="0" parTransId="{7FAE4E27-23CF-4890-B247-B3FE85FF273A}" sibTransId="{7D7E29ED-FD88-4247-B2C4-46D1891CF8D0}"/>
    <dgm:cxn modelId="{74977518-D6B0-45FA-ADD8-704D3A80C98E}" srcId="{B796EEE4-1CD6-4FE7-9658-E2DD7542689B}" destId="{914AFCBE-331B-431D-AC75-74C245BE3CB6}" srcOrd="2" destOrd="0" parTransId="{C501FE9E-18A2-4FF5-B5EF-C86729F9C69B}" sibTransId="{E97D8506-EF9E-4AEB-ADD3-30ED4DC14A88}"/>
    <dgm:cxn modelId="{626F828B-680A-44D3-A6CD-27BECB9329BF}" srcId="{B796EEE4-1CD6-4FE7-9658-E2DD7542689B}" destId="{D7FE3124-8026-4399-B9E7-021F4541D646}" srcOrd="0" destOrd="0" parTransId="{98D220BE-1887-4067-9E47-A518F71E6651}" sibTransId="{673C4DF9-6BD0-4772-8A64-366233725BF0}"/>
    <dgm:cxn modelId="{44FF1BB2-74F9-4ED2-B899-294F087C5BAB}" type="presOf" srcId="{9D5132AB-C251-42F7-A9B3-83CF867D73D7}" destId="{1B26BEA6-74A4-4FD4-B6C5-D3F9F698D094}" srcOrd="0" destOrd="0" presId="urn:microsoft.com/office/officeart/2005/8/layout/hProcess9"/>
    <dgm:cxn modelId="{335359B4-CC40-4839-B710-914601EA50F3}" type="presOf" srcId="{914AFCBE-331B-431D-AC75-74C245BE3CB6}" destId="{5FF931FF-AF71-4DA7-B809-3AA33CE5C996}" srcOrd="0" destOrd="0" presId="urn:microsoft.com/office/officeart/2005/8/layout/hProcess9"/>
    <dgm:cxn modelId="{3B840DD6-0A47-4252-8249-87D429728D1B}" type="presOf" srcId="{D7FE3124-8026-4399-B9E7-021F4541D646}" destId="{10EB2FF2-5E52-4590-A0BC-10ACE1A1694E}" srcOrd="0" destOrd="0" presId="urn:microsoft.com/office/officeart/2005/8/layout/hProcess9"/>
    <dgm:cxn modelId="{B37903A8-102B-460D-9E09-88ED57352576}" type="presParOf" srcId="{4EE1A3C9-7F69-4F86-8F10-F97905160B01}" destId="{99C8D54D-24BA-4FA6-9849-452E9E141DBC}" srcOrd="0" destOrd="0" presId="urn:microsoft.com/office/officeart/2005/8/layout/hProcess9"/>
    <dgm:cxn modelId="{3F9061CB-B83D-444C-B72F-2858B506BA58}" type="presParOf" srcId="{4EE1A3C9-7F69-4F86-8F10-F97905160B01}" destId="{78D2D1B6-F334-4B48-B272-7419F29AEE23}" srcOrd="1" destOrd="0" presId="urn:microsoft.com/office/officeart/2005/8/layout/hProcess9"/>
    <dgm:cxn modelId="{4AAECBCC-825C-456D-ADC0-0BEF9CD6E5CB}" type="presParOf" srcId="{78D2D1B6-F334-4B48-B272-7419F29AEE23}" destId="{10EB2FF2-5E52-4590-A0BC-10ACE1A1694E}" srcOrd="0" destOrd="0" presId="urn:microsoft.com/office/officeart/2005/8/layout/hProcess9"/>
    <dgm:cxn modelId="{90D72ED2-3A12-411C-AE56-ADDE8AB48147}" type="presParOf" srcId="{78D2D1B6-F334-4B48-B272-7419F29AEE23}" destId="{09B04BE6-0F42-42BF-A2F0-F9B7ECF43294}" srcOrd="1" destOrd="0" presId="urn:microsoft.com/office/officeart/2005/8/layout/hProcess9"/>
    <dgm:cxn modelId="{DE76CFA2-7906-48C1-8E25-25ECEA3144F6}" type="presParOf" srcId="{78D2D1B6-F334-4B48-B272-7419F29AEE23}" destId="{1B26BEA6-74A4-4FD4-B6C5-D3F9F698D094}" srcOrd="2" destOrd="0" presId="urn:microsoft.com/office/officeart/2005/8/layout/hProcess9"/>
    <dgm:cxn modelId="{9450D16C-5C06-4044-BFED-727DDA9D2312}" type="presParOf" srcId="{78D2D1B6-F334-4B48-B272-7419F29AEE23}" destId="{D4C529C1-452B-4AC7-826B-2F968C3EFBEA}" srcOrd="3" destOrd="0" presId="urn:microsoft.com/office/officeart/2005/8/layout/hProcess9"/>
    <dgm:cxn modelId="{33CB3DCB-259C-4C7E-A328-C7C2E3C4DC25}" type="presParOf" srcId="{78D2D1B6-F334-4B48-B272-7419F29AEE23}" destId="{5FF931FF-AF71-4DA7-B809-3AA33CE5C996}"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796EEE4-1CD6-4FE7-9658-E2DD7542689B}" type="doc">
      <dgm:prSet loTypeId="urn:microsoft.com/office/officeart/2005/8/layout/hProcess9" loCatId="process" qsTypeId="urn:microsoft.com/office/officeart/2005/8/quickstyle/simple1" qsCatId="simple" csTypeId="urn:microsoft.com/office/officeart/2005/8/colors/colorful2" csCatId="colorful" phldr="1"/>
      <dgm:spPr/>
    </dgm:pt>
    <dgm:pt modelId="{D7FE3124-8026-4399-B9E7-021F4541D646}">
      <dgm:prSet phldrT="[Tekst]"/>
      <dgm:spPr/>
      <dgm:t>
        <a:bodyPr/>
        <a:lstStyle/>
        <a:p>
          <a:r>
            <a:rPr lang="de-DE" dirty="0"/>
            <a:t>Level 1</a:t>
          </a:r>
        </a:p>
        <a:p>
          <a:r>
            <a:rPr lang="de-DE" dirty="0" err="1"/>
            <a:t>Perception</a:t>
          </a:r>
          <a:endParaRPr lang="nb-NO" dirty="0"/>
        </a:p>
      </dgm:t>
    </dgm:pt>
    <dgm:pt modelId="{98D220BE-1887-4067-9E47-A518F71E6651}" type="parTrans" cxnId="{626F828B-680A-44D3-A6CD-27BECB9329BF}">
      <dgm:prSet/>
      <dgm:spPr/>
      <dgm:t>
        <a:bodyPr/>
        <a:lstStyle/>
        <a:p>
          <a:endParaRPr lang="nb-NO"/>
        </a:p>
      </dgm:t>
    </dgm:pt>
    <dgm:pt modelId="{673C4DF9-6BD0-4772-8A64-366233725BF0}" type="sibTrans" cxnId="{626F828B-680A-44D3-A6CD-27BECB9329BF}">
      <dgm:prSet/>
      <dgm:spPr/>
      <dgm:t>
        <a:bodyPr/>
        <a:lstStyle/>
        <a:p>
          <a:endParaRPr lang="nb-NO"/>
        </a:p>
      </dgm:t>
    </dgm:pt>
    <dgm:pt modelId="{9D5132AB-C251-42F7-A9B3-83CF867D73D7}">
      <dgm:prSet phldrT="[Tekst]"/>
      <dgm:spPr/>
      <dgm:t>
        <a:bodyPr/>
        <a:lstStyle/>
        <a:p>
          <a:r>
            <a:rPr lang="de-DE" dirty="0"/>
            <a:t>Level 2</a:t>
          </a:r>
        </a:p>
        <a:p>
          <a:r>
            <a:rPr lang="de-DE" dirty="0" err="1"/>
            <a:t>Comprehension</a:t>
          </a:r>
          <a:endParaRPr lang="nb-NO" dirty="0"/>
        </a:p>
      </dgm:t>
    </dgm:pt>
    <dgm:pt modelId="{7FAE4E27-23CF-4890-B247-B3FE85FF273A}" type="parTrans" cxnId="{69847D13-1FDD-4C97-ADE7-1B8C53C76175}">
      <dgm:prSet/>
      <dgm:spPr/>
      <dgm:t>
        <a:bodyPr/>
        <a:lstStyle/>
        <a:p>
          <a:endParaRPr lang="nb-NO"/>
        </a:p>
      </dgm:t>
    </dgm:pt>
    <dgm:pt modelId="{7D7E29ED-FD88-4247-B2C4-46D1891CF8D0}" type="sibTrans" cxnId="{69847D13-1FDD-4C97-ADE7-1B8C53C76175}">
      <dgm:prSet/>
      <dgm:spPr/>
      <dgm:t>
        <a:bodyPr/>
        <a:lstStyle/>
        <a:p>
          <a:endParaRPr lang="nb-NO"/>
        </a:p>
      </dgm:t>
    </dgm:pt>
    <dgm:pt modelId="{914AFCBE-331B-431D-AC75-74C245BE3CB6}">
      <dgm:prSet phldrT="[Tekst]"/>
      <dgm:spPr/>
      <dgm:t>
        <a:bodyPr/>
        <a:lstStyle/>
        <a:p>
          <a:r>
            <a:rPr lang="de-DE" dirty="0"/>
            <a:t>Level 3</a:t>
          </a:r>
        </a:p>
        <a:p>
          <a:r>
            <a:rPr lang="de-DE" dirty="0" err="1"/>
            <a:t>Projection</a:t>
          </a:r>
          <a:endParaRPr lang="nb-NO" dirty="0"/>
        </a:p>
      </dgm:t>
    </dgm:pt>
    <dgm:pt modelId="{C501FE9E-18A2-4FF5-B5EF-C86729F9C69B}" type="parTrans" cxnId="{74977518-D6B0-45FA-ADD8-704D3A80C98E}">
      <dgm:prSet/>
      <dgm:spPr/>
      <dgm:t>
        <a:bodyPr/>
        <a:lstStyle/>
        <a:p>
          <a:endParaRPr lang="nb-NO"/>
        </a:p>
      </dgm:t>
    </dgm:pt>
    <dgm:pt modelId="{E97D8506-EF9E-4AEB-ADD3-30ED4DC14A88}" type="sibTrans" cxnId="{74977518-D6B0-45FA-ADD8-704D3A80C98E}">
      <dgm:prSet/>
      <dgm:spPr/>
      <dgm:t>
        <a:bodyPr/>
        <a:lstStyle/>
        <a:p>
          <a:endParaRPr lang="nb-NO"/>
        </a:p>
      </dgm:t>
    </dgm:pt>
    <dgm:pt modelId="{DCE67C41-4951-4CDA-9D4F-C88B24C20C71}" type="pres">
      <dgm:prSet presAssocID="{B796EEE4-1CD6-4FE7-9658-E2DD7542689B}" presName="CompostProcess" presStyleCnt="0">
        <dgm:presLayoutVars>
          <dgm:dir/>
          <dgm:resizeHandles val="exact"/>
        </dgm:presLayoutVars>
      </dgm:prSet>
      <dgm:spPr/>
    </dgm:pt>
    <dgm:pt modelId="{B5FEB7E9-E2E9-4805-816E-0589447BBB1F}" type="pres">
      <dgm:prSet presAssocID="{B796EEE4-1CD6-4FE7-9658-E2DD7542689B}" presName="arrow" presStyleLbl="bgShp" presStyleIdx="0" presStyleCnt="1"/>
      <dgm:spPr/>
    </dgm:pt>
    <dgm:pt modelId="{14E6068E-6C76-4854-8545-B7453FB7A94C}" type="pres">
      <dgm:prSet presAssocID="{B796EEE4-1CD6-4FE7-9658-E2DD7542689B}" presName="linearProcess" presStyleCnt="0"/>
      <dgm:spPr/>
    </dgm:pt>
    <dgm:pt modelId="{F5A2F4EC-34B8-4E1A-AD03-63ED703AC7C0}" type="pres">
      <dgm:prSet presAssocID="{D7FE3124-8026-4399-B9E7-021F4541D646}" presName="textNode" presStyleLbl="node1" presStyleIdx="0" presStyleCnt="3">
        <dgm:presLayoutVars>
          <dgm:bulletEnabled val="1"/>
        </dgm:presLayoutVars>
      </dgm:prSet>
      <dgm:spPr/>
    </dgm:pt>
    <dgm:pt modelId="{2AA9B4EE-9226-44FF-9F1D-C7279D92A204}" type="pres">
      <dgm:prSet presAssocID="{673C4DF9-6BD0-4772-8A64-366233725BF0}" presName="sibTrans" presStyleCnt="0"/>
      <dgm:spPr/>
    </dgm:pt>
    <dgm:pt modelId="{D450C82A-820F-4007-8747-D0E34BB1C67A}" type="pres">
      <dgm:prSet presAssocID="{9D5132AB-C251-42F7-A9B3-83CF867D73D7}" presName="textNode" presStyleLbl="node1" presStyleIdx="1" presStyleCnt="3">
        <dgm:presLayoutVars>
          <dgm:bulletEnabled val="1"/>
        </dgm:presLayoutVars>
      </dgm:prSet>
      <dgm:spPr/>
    </dgm:pt>
    <dgm:pt modelId="{B511DEE9-6139-4DF0-8FE9-323E3467ED47}" type="pres">
      <dgm:prSet presAssocID="{7D7E29ED-FD88-4247-B2C4-46D1891CF8D0}" presName="sibTrans" presStyleCnt="0"/>
      <dgm:spPr/>
    </dgm:pt>
    <dgm:pt modelId="{719CB80B-CCE4-41E9-BE0F-69472E79C945}" type="pres">
      <dgm:prSet presAssocID="{914AFCBE-331B-431D-AC75-74C245BE3CB6}" presName="textNode" presStyleLbl="node1" presStyleIdx="2" presStyleCnt="3">
        <dgm:presLayoutVars>
          <dgm:bulletEnabled val="1"/>
        </dgm:presLayoutVars>
      </dgm:prSet>
      <dgm:spPr/>
    </dgm:pt>
  </dgm:ptLst>
  <dgm:cxnLst>
    <dgm:cxn modelId="{69847D13-1FDD-4C97-ADE7-1B8C53C76175}" srcId="{B796EEE4-1CD6-4FE7-9658-E2DD7542689B}" destId="{9D5132AB-C251-42F7-A9B3-83CF867D73D7}" srcOrd="1" destOrd="0" parTransId="{7FAE4E27-23CF-4890-B247-B3FE85FF273A}" sibTransId="{7D7E29ED-FD88-4247-B2C4-46D1891CF8D0}"/>
    <dgm:cxn modelId="{74977518-D6B0-45FA-ADD8-704D3A80C98E}" srcId="{B796EEE4-1CD6-4FE7-9658-E2DD7542689B}" destId="{914AFCBE-331B-431D-AC75-74C245BE3CB6}" srcOrd="2" destOrd="0" parTransId="{C501FE9E-18A2-4FF5-B5EF-C86729F9C69B}" sibTransId="{E97D8506-EF9E-4AEB-ADD3-30ED4DC14A88}"/>
    <dgm:cxn modelId="{3F0F283B-768C-4F87-AFAD-C97B7140B525}" type="presOf" srcId="{D7FE3124-8026-4399-B9E7-021F4541D646}" destId="{F5A2F4EC-34B8-4E1A-AD03-63ED703AC7C0}" srcOrd="0" destOrd="0" presId="urn:microsoft.com/office/officeart/2005/8/layout/hProcess9"/>
    <dgm:cxn modelId="{2EEC3E5F-B453-4EDC-8763-8E090F6E1E60}" type="presOf" srcId="{9D5132AB-C251-42F7-A9B3-83CF867D73D7}" destId="{D450C82A-820F-4007-8747-D0E34BB1C67A}" srcOrd="0" destOrd="0" presId="urn:microsoft.com/office/officeart/2005/8/layout/hProcess9"/>
    <dgm:cxn modelId="{9080F687-AE42-428C-9718-2945690604E3}" type="presOf" srcId="{914AFCBE-331B-431D-AC75-74C245BE3CB6}" destId="{719CB80B-CCE4-41E9-BE0F-69472E79C945}" srcOrd="0" destOrd="0" presId="urn:microsoft.com/office/officeart/2005/8/layout/hProcess9"/>
    <dgm:cxn modelId="{626F828B-680A-44D3-A6CD-27BECB9329BF}" srcId="{B796EEE4-1CD6-4FE7-9658-E2DD7542689B}" destId="{D7FE3124-8026-4399-B9E7-021F4541D646}" srcOrd="0" destOrd="0" parTransId="{98D220BE-1887-4067-9E47-A518F71E6651}" sibTransId="{673C4DF9-6BD0-4772-8A64-366233725BF0}"/>
    <dgm:cxn modelId="{3F77D4CC-1E9A-4B03-B2F9-708B6E0E6B8D}" type="presOf" srcId="{B796EEE4-1CD6-4FE7-9658-E2DD7542689B}" destId="{DCE67C41-4951-4CDA-9D4F-C88B24C20C71}" srcOrd="0" destOrd="0" presId="urn:microsoft.com/office/officeart/2005/8/layout/hProcess9"/>
    <dgm:cxn modelId="{9C2654C3-72BF-42A9-9554-50B28AF1FF02}" type="presParOf" srcId="{DCE67C41-4951-4CDA-9D4F-C88B24C20C71}" destId="{B5FEB7E9-E2E9-4805-816E-0589447BBB1F}" srcOrd="0" destOrd="0" presId="urn:microsoft.com/office/officeart/2005/8/layout/hProcess9"/>
    <dgm:cxn modelId="{AF782C16-9217-4AFD-9947-5391EEFBA32B}" type="presParOf" srcId="{DCE67C41-4951-4CDA-9D4F-C88B24C20C71}" destId="{14E6068E-6C76-4854-8545-B7453FB7A94C}" srcOrd="1" destOrd="0" presId="urn:microsoft.com/office/officeart/2005/8/layout/hProcess9"/>
    <dgm:cxn modelId="{767A5964-8E24-4A80-B376-14AD59B4C575}" type="presParOf" srcId="{14E6068E-6C76-4854-8545-B7453FB7A94C}" destId="{F5A2F4EC-34B8-4E1A-AD03-63ED703AC7C0}" srcOrd="0" destOrd="0" presId="urn:microsoft.com/office/officeart/2005/8/layout/hProcess9"/>
    <dgm:cxn modelId="{0E003BB7-0BE5-4ECB-9742-F766457D3150}" type="presParOf" srcId="{14E6068E-6C76-4854-8545-B7453FB7A94C}" destId="{2AA9B4EE-9226-44FF-9F1D-C7279D92A204}" srcOrd="1" destOrd="0" presId="urn:microsoft.com/office/officeart/2005/8/layout/hProcess9"/>
    <dgm:cxn modelId="{02A39359-CFF5-4193-B004-4CB46E007E62}" type="presParOf" srcId="{14E6068E-6C76-4854-8545-B7453FB7A94C}" destId="{D450C82A-820F-4007-8747-D0E34BB1C67A}" srcOrd="2" destOrd="0" presId="urn:microsoft.com/office/officeart/2005/8/layout/hProcess9"/>
    <dgm:cxn modelId="{E48264C1-A2B6-467E-ACF2-6E2D4D59183D}" type="presParOf" srcId="{14E6068E-6C76-4854-8545-B7453FB7A94C}" destId="{B511DEE9-6139-4DF0-8FE9-323E3467ED47}" srcOrd="3" destOrd="0" presId="urn:microsoft.com/office/officeart/2005/8/layout/hProcess9"/>
    <dgm:cxn modelId="{8A145992-34B8-4BD2-B4DF-85E9D4B960AF}" type="presParOf" srcId="{14E6068E-6C76-4854-8545-B7453FB7A94C}" destId="{719CB80B-CCE4-41E9-BE0F-69472E79C945}" srcOrd="4" destOrd="0" presId="urn:microsoft.com/office/officeart/2005/8/layout/hProcess9"/>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796EEE4-1CD6-4FE7-9658-E2DD7542689B}" type="doc">
      <dgm:prSet loTypeId="urn:microsoft.com/office/officeart/2005/8/layout/hProcess9" loCatId="process" qsTypeId="urn:microsoft.com/office/officeart/2005/8/quickstyle/simple1" qsCatId="simple" csTypeId="urn:microsoft.com/office/officeart/2005/8/colors/accent1_2" csCatId="accent1" phldr="1"/>
      <dgm:spPr/>
    </dgm:pt>
    <dgm:pt modelId="{D7FE3124-8026-4399-B9E7-021F4541D646}">
      <dgm:prSet phldrT="[Tekst]"/>
      <dgm:spPr/>
      <dgm:t>
        <a:bodyPr/>
        <a:lstStyle/>
        <a:p>
          <a:r>
            <a:rPr lang="de-DE" dirty="0"/>
            <a:t>Level 1</a:t>
          </a:r>
        </a:p>
        <a:p>
          <a:r>
            <a:rPr lang="de-DE" dirty="0" err="1"/>
            <a:t>Perception</a:t>
          </a:r>
          <a:endParaRPr lang="nb-NO" dirty="0"/>
        </a:p>
      </dgm:t>
    </dgm:pt>
    <dgm:pt modelId="{98D220BE-1887-4067-9E47-A518F71E6651}" type="parTrans" cxnId="{626F828B-680A-44D3-A6CD-27BECB9329BF}">
      <dgm:prSet/>
      <dgm:spPr/>
      <dgm:t>
        <a:bodyPr/>
        <a:lstStyle/>
        <a:p>
          <a:endParaRPr lang="nb-NO"/>
        </a:p>
      </dgm:t>
    </dgm:pt>
    <dgm:pt modelId="{673C4DF9-6BD0-4772-8A64-366233725BF0}" type="sibTrans" cxnId="{626F828B-680A-44D3-A6CD-27BECB9329BF}">
      <dgm:prSet/>
      <dgm:spPr/>
      <dgm:t>
        <a:bodyPr/>
        <a:lstStyle/>
        <a:p>
          <a:endParaRPr lang="nb-NO"/>
        </a:p>
      </dgm:t>
    </dgm:pt>
    <dgm:pt modelId="{9D5132AB-C251-42F7-A9B3-83CF867D73D7}">
      <dgm:prSet phldrT="[Tekst]"/>
      <dgm:spPr/>
      <dgm:t>
        <a:bodyPr/>
        <a:lstStyle/>
        <a:p>
          <a:r>
            <a:rPr lang="de-DE" dirty="0"/>
            <a:t>Level 2</a:t>
          </a:r>
        </a:p>
        <a:p>
          <a:r>
            <a:rPr lang="de-DE" dirty="0" err="1"/>
            <a:t>Comprehension</a:t>
          </a:r>
          <a:endParaRPr lang="nb-NO" dirty="0"/>
        </a:p>
      </dgm:t>
    </dgm:pt>
    <dgm:pt modelId="{7FAE4E27-23CF-4890-B247-B3FE85FF273A}" type="parTrans" cxnId="{69847D13-1FDD-4C97-ADE7-1B8C53C76175}">
      <dgm:prSet/>
      <dgm:spPr/>
      <dgm:t>
        <a:bodyPr/>
        <a:lstStyle/>
        <a:p>
          <a:endParaRPr lang="nb-NO"/>
        </a:p>
      </dgm:t>
    </dgm:pt>
    <dgm:pt modelId="{7D7E29ED-FD88-4247-B2C4-46D1891CF8D0}" type="sibTrans" cxnId="{69847D13-1FDD-4C97-ADE7-1B8C53C76175}">
      <dgm:prSet/>
      <dgm:spPr/>
      <dgm:t>
        <a:bodyPr/>
        <a:lstStyle/>
        <a:p>
          <a:endParaRPr lang="nb-NO"/>
        </a:p>
      </dgm:t>
    </dgm:pt>
    <dgm:pt modelId="{914AFCBE-331B-431D-AC75-74C245BE3CB6}">
      <dgm:prSet phldrT="[Tekst]"/>
      <dgm:spPr/>
      <dgm:t>
        <a:bodyPr/>
        <a:lstStyle/>
        <a:p>
          <a:r>
            <a:rPr lang="de-DE" dirty="0"/>
            <a:t>Level 3</a:t>
          </a:r>
        </a:p>
        <a:p>
          <a:r>
            <a:rPr lang="de-DE" dirty="0" err="1"/>
            <a:t>Projection</a:t>
          </a:r>
          <a:endParaRPr lang="nb-NO" dirty="0"/>
        </a:p>
      </dgm:t>
    </dgm:pt>
    <dgm:pt modelId="{C501FE9E-18A2-4FF5-B5EF-C86729F9C69B}" type="parTrans" cxnId="{74977518-D6B0-45FA-ADD8-704D3A80C98E}">
      <dgm:prSet/>
      <dgm:spPr/>
      <dgm:t>
        <a:bodyPr/>
        <a:lstStyle/>
        <a:p>
          <a:endParaRPr lang="nb-NO"/>
        </a:p>
      </dgm:t>
    </dgm:pt>
    <dgm:pt modelId="{E97D8506-EF9E-4AEB-ADD3-30ED4DC14A88}" type="sibTrans" cxnId="{74977518-D6B0-45FA-ADD8-704D3A80C98E}">
      <dgm:prSet/>
      <dgm:spPr/>
      <dgm:t>
        <a:bodyPr/>
        <a:lstStyle/>
        <a:p>
          <a:endParaRPr lang="nb-NO"/>
        </a:p>
      </dgm:t>
    </dgm:pt>
    <dgm:pt modelId="{4EE1A3C9-7F69-4F86-8F10-F97905160B01}" type="pres">
      <dgm:prSet presAssocID="{B796EEE4-1CD6-4FE7-9658-E2DD7542689B}" presName="CompostProcess" presStyleCnt="0">
        <dgm:presLayoutVars>
          <dgm:dir/>
          <dgm:resizeHandles val="exact"/>
        </dgm:presLayoutVars>
      </dgm:prSet>
      <dgm:spPr/>
    </dgm:pt>
    <dgm:pt modelId="{99C8D54D-24BA-4FA6-9849-452E9E141DBC}" type="pres">
      <dgm:prSet presAssocID="{B796EEE4-1CD6-4FE7-9658-E2DD7542689B}" presName="arrow" presStyleLbl="bgShp" presStyleIdx="0" presStyleCnt="1" custLinFactNeighborX="-1219" custLinFactNeighborY="21998"/>
      <dgm:spPr/>
    </dgm:pt>
    <dgm:pt modelId="{78D2D1B6-F334-4B48-B272-7419F29AEE23}" type="pres">
      <dgm:prSet presAssocID="{B796EEE4-1CD6-4FE7-9658-E2DD7542689B}" presName="linearProcess" presStyleCnt="0"/>
      <dgm:spPr/>
    </dgm:pt>
    <dgm:pt modelId="{10EB2FF2-5E52-4590-A0BC-10ACE1A1694E}" type="pres">
      <dgm:prSet presAssocID="{D7FE3124-8026-4399-B9E7-021F4541D646}" presName="textNode" presStyleLbl="node1" presStyleIdx="0" presStyleCnt="3">
        <dgm:presLayoutVars>
          <dgm:bulletEnabled val="1"/>
        </dgm:presLayoutVars>
      </dgm:prSet>
      <dgm:spPr/>
    </dgm:pt>
    <dgm:pt modelId="{09B04BE6-0F42-42BF-A2F0-F9B7ECF43294}" type="pres">
      <dgm:prSet presAssocID="{673C4DF9-6BD0-4772-8A64-366233725BF0}" presName="sibTrans" presStyleCnt="0"/>
      <dgm:spPr/>
    </dgm:pt>
    <dgm:pt modelId="{1B26BEA6-74A4-4FD4-B6C5-D3F9F698D094}" type="pres">
      <dgm:prSet presAssocID="{9D5132AB-C251-42F7-A9B3-83CF867D73D7}" presName="textNode" presStyleLbl="node1" presStyleIdx="1" presStyleCnt="3">
        <dgm:presLayoutVars>
          <dgm:bulletEnabled val="1"/>
        </dgm:presLayoutVars>
      </dgm:prSet>
      <dgm:spPr/>
    </dgm:pt>
    <dgm:pt modelId="{D4C529C1-452B-4AC7-826B-2F968C3EFBEA}" type="pres">
      <dgm:prSet presAssocID="{7D7E29ED-FD88-4247-B2C4-46D1891CF8D0}" presName="sibTrans" presStyleCnt="0"/>
      <dgm:spPr/>
    </dgm:pt>
    <dgm:pt modelId="{5FF931FF-AF71-4DA7-B809-3AA33CE5C996}" type="pres">
      <dgm:prSet presAssocID="{914AFCBE-331B-431D-AC75-74C245BE3CB6}" presName="textNode" presStyleLbl="node1" presStyleIdx="2" presStyleCnt="3">
        <dgm:presLayoutVars>
          <dgm:bulletEnabled val="1"/>
        </dgm:presLayoutVars>
      </dgm:prSet>
      <dgm:spPr/>
    </dgm:pt>
  </dgm:ptLst>
  <dgm:cxnLst>
    <dgm:cxn modelId="{BB0FBA12-23AA-4B38-A552-3FECA159FFE6}" type="presOf" srcId="{B796EEE4-1CD6-4FE7-9658-E2DD7542689B}" destId="{4EE1A3C9-7F69-4F86-8F10-F97905160B01}" srcOrd="0" destOrd="0" presId="urn:microsoft.com/office/officeart/2005/8/layout/hProcess9"/>
    <dgm:cxn modelId="{69847D13-1FDD-4C97-ADE7-1B8C53C76175}" srcId="{B796EEE4-1CD6-4FE7-9658-E2DD7542689B}" destId="{9D5132AB-C251-42F7-A9B3-83CF867D73D7}" srcOrd="1" destOrd="0" parTransId="{7FAE4E27-23CF-4890-B247-B3FE85FF273A}" sibTransId="{7D7E29ED-FD88-4247-B2C4-46D1891CF8D0}"/>
    <dgm:cxn modelId="{74977518-D6B0-45FA-ADD8-704D3A80C98E}" srcId="{B796EEE4-1CD6-4FE7-9658-E2DD7542689B}" destId="{914AFCBE-331B-431D-AC75-74C245BE3CB6}" srcOrd="2" destOrd="0" parTransId="{C501FE9E-18A2-4FF5-B5EF-C86729F9C69B}" sibTransId="{E97D8506-EF9E-4AEB-ADD3-30ED4DC14A88}"/>
    <dgm:cxn modelId="{626F828B-680A-44D3-A6CD-27BECB9329BF}" srcId="{B796EEE4-1CD6-4FE7-9658-E2DD7542689B}" destId="{D7FE3124-8026-4399-B9E7-021F4541D646}" srcOrd="0" destOrd="0" parTransId="{98D220BE-1887-4067-9E47-A518F71E6651}" sibTransId="{673C4DF9-6BD0-4772-8A64-366233725BF0}"/>
    <dgm:cxn modelId="{44FF1BB2-74F9-4ED2-B899-294F087C5BAB}" type="presOf" srcId="{9D5132AB-C251-42F7-A9B3-83CF867D73D7}" destId="{1B26BEA6-74A4-4FD4-B6C5-D3F9F698D094}" srcOrd="0" destOrd="0" presId="urn:microsoft.com/office/officeart/2005/8/layout/hProcess9"/>
    <dgm:cxn modelId="{335359B4-CC40-4839-B710-914601EA50F3}" type="presOf" srcId="{914AFCBE-331B-431D-AC75-74C245BE3CB6}" destId="{5FF931FF-AF71-4DA7-B809-3AA33CE5C996}" srcOrd="0" destOrd="0" presId="urn:microsoft.com/office/officeart/2005/8/layout/hProcess9"/>
    <dgm:cxn modelId="{3B840DD6-0A47-4252-8249-87D429728D1B}" type="presOf" srcId="{D7FE3124-8026-4399-B9E7-021F4541D646}" destId="{10EB2FF2-5E52-4590-A0BC-10ACE1A1694E}" srcOrd="0" destOrd="0" presId="urn:microsoft.com/office/officeart/2005/8/layout/hProcess9"/>
    <dgm:cxn modelId="{B37903A8-102B-460D-9E09-88ED57352576}" type="presParOf" srcId="{4EE1A3C9-7F69-4F86-8F10-F97905160B01}" destId="{99C8D54D-24BA-4FA6-9849-452E9E141DBC}" srcOrd="0" destOrd="0" presId="urn:microsoft.com/office/officeart/2005/8/layout/hProcess9"/>
    <dgm:cxn modelId="{3F9061CB-B83D-444C-B72F-2858B506BA58}" type="presParOf" srcId="{4EE1A3C9-7F69-4F86-8F10-F97905160B01}" destId="{78D2D1B6-F334-4B48-B272-7419F29AEE23}" srcOrd="1" destOrd="0" presId="urn:microsoft.com/office/officeart/2005/8/layout/hProcess9"/>
    <dgm:cxn modelId="{4AAECBCC-825C-456D-ADC0-0BEF9CD6E5CB}" type="presParOf" srcId="{78D2D1B6-F334-4B48-B272-7419F29AEE23}" destId="{10EB2FF2-5E52-4590-A0BC-10ACE1A1694E}" srcOrd="0" destOrd="0" presId="urn:microsoft.com/office/officeart/2005/8/layout/hProcess9"/>
    <dgm:cxn modelId="{90D72ED2-3A12-411C-AE56-ADDE8AB48147}" type="presParOf" srcId="{78D2D1B6-F334-4B48-B272-7419F29AEE23}" destId="{09B04BE6-0F42-42BF-A2F0-F9B7ECF43294}" srcOrd="1" destOrd="0" presId="urn:microsoft.com/office/officeart/2005/8/layout/hProcess9"/>
    <dgm:cxn modelId="{DE76CFA2-7906-48C1-8E25-25ECEA3144F6}" type="presParOf" srcId="{78D2D1B6-F334-4B48-B272-7419F29AEE23}" destId="{1B26BEA6-74A4-4FD4-B6C5-D3F9F698D094}" srcOrd="2" destOrd="0" presId="urn:microsoft.com/office/officeart/2005/8/layout/hProcess9"/>
    <dgm:cxn modelId="{9450D16C-5C06-4044-BFED-727DDA9D2312}" type="presParOf" srcId="{78D2D1B6-F334-4B48-B272-7419F29AEE23}" destId="{D4C529C1-452B-4AC7-826B-2F968C3EFBEA}" srcOrd="3" destOrd="0" presId="urn:microsoft.com/office/officeart/2005/8/layout/hProcess9"/>
    <dgm:cxn modelId="{33CB3DCB-259C-4C7E-A328-C7C2E3C4DC25}" type="presParOf" srcId="{78D2D1B6-F334-4B48-B272-7419F29AEE23}" destId="{5FF931FF-AF71-4DA7-B809-3AA33CE5C996}"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796EEE4-1CD6-4FE7-9658-E2DD7542689B}" type="doc">
      <dgm:prSet loTypeId="urn:microsoft.com/office/officeart/2005/8/layout/hProcess9" loCatId="process" qsTypeId="urn:microsoft.com/office/officeart/2005/8/quickstyle/simple1" qsCatId="simple" csTypeId="urn:microsoft.com/office/officeart/2005/8/colors/colorful2" csCatId="colorful" phldr="1"/>
      <dgm:spPr/>
    </dgm:pt>
    <dgm:pt modelId="{D7FE3124-8026-4399-B9E7-021F4541D646}">
      <dgm:prSet phldrT="[Tekst]"/>
      <dgm:spPr/>
      <dgm:t>
        <a:bodyPr/>
        <a:lstStyle/>
        <a:p>
          <a:r>
            <a:rPr lang="de-DE" dirty="0"/>
            <a:t>Level 1</a:t>
          </a:r>
        </a:p>
        <a:p>
          <a:r>
            <a:rPr lang="de-DE" dirty="0" err="1"/>
            <a:t>Perception</a:t>
          </a:r>
          <a:endParaRPr lang="nb-NO" dirty="0"/>
        </a:p>
      </dgm:t>
    </dgm:pt>
    <dgm:pt modelId="{98D220BE-1887-4067-9E47-A518F71E6651}" type="parTrans" cxnId="{626F828B-680A-44D3-A6CD-27BECB9329BF}">
      <dgm:prSet/>
      <dgm:spPr/>
      <dgm:t>
        <a:bodyPr/>
        <a:lstStyle/>
        <a:p>
          <a:endParaRPr lang="nb-NO"/>
        </a:p>
      </dgm:t>
    </dgm:pt>
    <dgm:pt modelId="{673C4DF9-6BD0-4772-8A64-366233725BF0}" type="sibTrans" cxnId="{626F828B-680A-44D3-A6CD-27BECB9329BF}">
      <dgm:prSet/>
      <dgm:spPr/>
      <dgm:t>
        <a:bodyPr/>
        <a:lstStyle/>
        <a:p>
          <a:endParaRPr lang="nb-NO"/>
        </a:p>
      </dgm:t>
    </dgm:pt>
    <dgm:pt modelId="{9D5132AB-C251-42F7-A9B3-83CF867D73D7}">
      <dgm:prSet phldrT="[Tekst]"/>
      <dgm:spPr/>
      <dgm:t>
        <a:bodyPr/>
        <a:lstStyle/>
        <a:p>
          <a:r>
            <a:rPr lang="de-DE" dirty="0"/>
            <a:t>Level 2</a:t>
          </a:r>
        </a:p>
        <a:p>
          <a:r>
            <a:rPr lang="de-DE" dirty="0" err="1"/>
            <a:t>Comprehension</a:t>
          </a:r>
          <a:endParaRPr lang="nb-NO" dirty="0"/>
        </a:p>
      </dgm:t>
    </dgm:pt>
    <dgm:pt modelId="{7FAE4E27-23CF-4890-B247-B3FE85FF273A}" type="parTrans" cxnId="{69847D13-1FDD-4C97-ADE7-1B8C53C76175}">
      <dgm:prSet/>
      <dgm:spPr/>
      <dgm:t>
        <a:bodyPr/>
        <a:lstStyle/>
        <a:p>
          <a:endParaRPr lang="nb-NO"/>
        </a:p>
      </dgm:t>
    </dgm:pt>
    <dgm:pt modelId="{7D7E29ED-FD88-4247-B2C4-46D1891CF8D0}" type="sibTrans" cxnId="{69847D13-1FDD-4C97-ADE7-1B8C53C76175}">
      <dgm:prSet/>
      <dgm:spPr/>
      <dgm:t>
        <a:bodyPr/>
        <a:lstStyle/>
        <a:p>
          <a:endParaRPr lang="nb-NO"/>
        </a:p>
      </dgm:t>
    </dgm:pt>
    <dgm:pt modelId="{914AFCBE-331B-431D-AC75-74C245BE3CB6}">
      <dgm:prSet phldrT="[Tekst]"/>
      <dgm:spPr/>
      <dgm:t>
        <a:bodyPr/>
        <a:lstStyle/>
        <a:p>
          <a:r>
            <a:rPr lang="de-DE" dirty="0"/>
            <a:t>Level 3</a:t>
          </a:r>
        </a:p>
        <a:p>
          <a:r>
            <a:rPr lang="de-DE" dirty="0" err="1"/>
            <a:t>Projection</a:t>
          </a:r>
          <a:endParaRPr lang="nb-NO" dirty="0"/>
        </a:p>
      </dgm:t>
    </dgm:pt>
    <dgm:pt modelId="{C501FE9E-18A2-4FF5-B5EF-C86729F9C69B}" type="parTrans" cxnId="{74977518-D6B0-45FA-ADD8-704D3A80C98E}">
      <dgm:prSet/>
      <dgm:spPr/>
      <dgm:t>
        <a:bodyPr/>
        <a:lstStyle/>
        <a:p>
          <a:endParaRPr lang="nb-NO"/>
        </a:p>
      </dgm:t>
    </dgm:pt>
    <dgm:pt modelId="{E97D8506-EF9E-4AEB-ADD3-30ED4DC14A88}" type="sibTrans" cxnId="{74977518-D6B0-45FA-ADD8-704D3A80C98E}">
      <dgm:prSet/>
      <dgm:spPr/>
      <dgm:t>
        <a:bodyPr/>
        <a:lstStyle/>
        <a:p>
          <a:endParaRPr lang="nb-NO"/>
        </a:p>
      </dgm:t>
    </dgm:pt>
    <dgm:pt modelId="{DCE67C41-4951-4CDA-9D4F-C88B24C20C71}" type="pres">
      <dgm:prSet presAssocID="{B796EEE4-1CD6-4FE7-9658-E2DD7542689B}" presName="CompostProcess" presStyleCnt="0">
        <dgm:presLayoutVars>
          <dgm:dir/>
          <dgm:resizeHandles val="exact"/>
        </dgm:presLayoutVars>
      </dgm:prSet>
      <dgm:spPr/>
    </dgm:pt>
    <dgm:pt modelId="{B5FEB7E9-E2E9-4805-816E-0589447BBB1F}" type="pres">
      <dgm:prSet presAssocID="{B796EEE4-1CD6-4FE7-9658-E2DD7542689B}" presName="arrow" presStyleLbl="bgShp" presStyleIdx="0" presStyleCnt="1"/>
      <dgm:spPr/>
    </dgm:pt>
    <dgm:pt modelId="{14E6068E-6C76-4854-8545-B7453FB7A94C}" type="pres">
      <dgm:prSet presAssocID="{B796EEE4-1CD6-4FE7-9658-E2DD7542689B}" presName="linearProcess" presStyleCnt="0"/>
      <dgm:spPr/>
    </dgm:pt>
    <dgm:pt modelId="{F5A2F4EC-34B8-4E1A-AD03-63ED703AC7C0}" type="pres">
      <dgm:prSet presAssocID="{D7FE3124-8026-4399-B9E7-021F4541D646}" presName="textNode" presStyleLbl="node1" presStyleIdx="0" presStyleCnt="3">
        <dgm:presLayoutVars>
          <dgm:bulletEnabled val="1"/>
        </dgm:presLayoutVars>
      </dgm:prSet>
      <dgm:spPr/>
    </dgm:pt>
    <dgm:pt modelId="{2AA9B4EE-9226-44FF-9F1D-C7279D92A204}" type="pres">
      <dgm:prSet presAssocID="{673C4DF9-6BD0-4772-8A64-366233725BF0}" presName="sibTrans" presStyleCnt="0"/>
      <dgm:spPr/>
    </dgm:pt>
    <dgm:pt modelId="{D450C82A-820F-4007-8747-D0E34BB1C67A}" type="pres">
      <dgm:prSet presAssocID="{9D5132AB-C251-42F7-A9B3-83CF867D73D7}" presName="textNode" presStyleLbl="node1" presStyleIdx="1" presStyleCnt="3">
        <dgm:presLayoutVars>
          <dgm:bulletEnabled val="1"/>
        </dgm:presLayoutVars>
      </dgm:prSet>
      <dgm:spPr/>
    </dgm:pt>
    <dgm:pt modelId="{B511DEE9-6139-4DF0-8FE9-323E3467ED47}" type="pres">
      <dgm:prSet presAssocID="{7D7E29ED-FD88-4247-B2C4-46D1891CF8D0}" presName="sibTrans" presStyleCnt="0"/>
      <dgm:spPr/>
    </dgm:pt>
    <dgm:pt modelId="{719CB80B-CCE4-41E9-BE0F-69472E79C945}" type="pres">
      <dgm:prSet presAssocID="{914AFCBE-331B-431D-AC75-74C245BE3CB6}" presName="textNode" presStyleLbl="node1" presStyleIdx="2" presStyleCnt="3">
        <dgm:presLayoutVars>
          <dgm:bulletEnabled val="1"/>
        </dgm:presLayoutVars>
      </dgm:prSet>
      <dgm:spPr/>
    </dgm:pt>
  </dgm:ptLst>
  <dgm:cxnLst>
    <dgm:cxn modelId="{69847D13-1FDD-4C97-ADE7-1B8C53C76175}" srcId="{B796EEE4-1CD6-4FE7-9658-E2DD7542689B}" destId="{9D5132AB-C251-42F7-A9B3-83CF867D73D7}" srcOrd="1" destOrd="0" parTransId="{7FAE4E27-23CF-4890-B247-B3FE85FF273A}" sibTransId="{7D7E29ED-FD88-4247-B2C4-46D1891CF8D0}"/>
    <dgm:cxn modelId="{74977518-D6B0-45FA-ADD8-704D3A80C98E}" srcId="{B796EEE4-1CD6-4FE7-9658-E2DD7542689B}" destId="{914AFCBE-331B-431D-AC75-74C245BE3CB6}" srcOrd="2" destOrd="0" parTransId="{C501FE9E-18A2-4FF5-B5EF-C86729F9C69B}" sibTransId="{E97D8506-EF9E-4AEB-ADD3-30ED4DC14A88}"/>
    <dgm:cxn modelId="{3F0F283B-768C-4F87-AFAD-C97B7140B525}" type="presOf" srcId="{D7FE3124-8026-4399-B9E7-021F4541D646}" destId="{F5A2F4EC-34B8-4E1A-AD03-63ED703AC7C0}" srcOrd="0" destOrd="0" presId="urn:microsoft.com/office/officeart/2005/8/layout/hProcess9"/>
    <dgm:cxn modelId="{2EEC3E5F-B453-4EDC-8763-8E090F6E1E60}" type="presOf" srcId="{9D5132AB-C251-42F7-A9B3-83CF867D73D7}" destId="{D450C82A-820F-4007-8747-D0E34BB1C67A}" srcOrd="0" destOrd="0" presId="urn:microsoft.com/office/officeart/2005/8/layout/hProcess9"/>
    <dgm:cxn modelId="{9080F687-AE42-428C-9718-2945690604E3}" type="presOf" srcId="{914AFCBE-331B-431D-AC75-74C245BE3CB6}" destId="{719CB80B-CCE4-41E9-BE0F-69472E79C945}" srcOrd="0" destOrd="0" presId="urn:microsoft.com/office/officeart/2005/8/layout/hProcess9"/>
    <dgm:cxn modelId="{626F828B-680A-44D3-A6CD-27BECB9329BF}" srcId="{B796EEE4-1CD6-4FE7-9658-E2DD7542689B}" destId="{D7FE3124-8026-4399-B9E7-021F4541D646}" srcOrd="0" destOrd="0" parTransId="{98D220BE-1887-4067-9E47-A518F71E6651}" sibTransId="{673C4DF9-6BD0-4772-8A64-366233725BF0}"/>
    <dgm:cxn modelId="{3F77D4CC-1E9A-4B03-B2F9-708B6E0E6B8D}" type="presOf" srcId="{B796EEE4-1CD6-4FE7-9658-E2DD7542689B}" destId="{DCE67C41-4951-4CDA-9D4F-C88B24C20C71}" srcOrd="0" destOrd="0" presId="urn:microsoft.com/office/officeart/2005/8/layout/hProcess9"/>
    <dgm:cxn modelId="{9C2654C3-72BF-42A9-9554-50B28AF1FF02}" type="presParOf" srcId="{DCE67C41-4951-4CDA-9D4F-C88B24C20C71}" destId="{B5FEB7E9-E2E9-4805-816E-0589447BBB1F}" srcOrd="0" destOrd="0" presId="urn:microsoft.com/office/officeart/2005/8/layout/hProcess9"/>
    <dgm:cxn modelId="{AF782C16-9217-4AFD-9947-5391EEFBA32B}" type="presParOf" srcId="{DCE67C41-4951-4CDA-9D4F-C88B24C20C71}" destId="{14E6068E-6C76-4854-8545-B7453FB7A94C}" srcOrd="1" destOrd="0" presId="urn:microsoft.com/office/officeart/2005/8/layout/hProcess9"/>
    <dgm:cxn modelId="{767A5964-8E24-4A80-B376-14AD59B4C575}" type="presParOf" srcId="{14E6068E-6C76-4854-8545-B7453FB7A94C}" destId="{F5A2F4EC-34B8-4E1A-AD03-63ED703AC7C0}" srcOrd="0" destOrd="0" presId="urn:microsoft.com/office/officeart/2005/8/layout/hProcess9"/>
    <dgm:cxn modelId="{0E003BB7-0BE5-4ECB-9742-F766457D3150}" type="presParOf" srcId="{14E6068E-6C76-4854-8545-B7453FB7A94C}" destId="{2AA9B4EE-9226-44FF-9F1D-C7279D92A204}" srcOrd="1" destOrd="0" presId="urn:microsoft.com/office/officeart/2005/8/layout/hProcess9"/>
    <dgm:cxn modelId="{02A39359-CFF5-4193-B004-4CB46E007E62}" type="presParOf" srcId="{14E6068E-6C76-4854-8545-B7453FB7A94C}" destId="{D450C82A-820F-4007-8747-D0E34BB1C67A}" srcOrd="2" destOrd="0" presId="urn:microsoft.com/office/officeart/2005/8/layout/hProcess9"/>
    <dgm:cxn modelId="{E48264C1-A2B6-467E-ACF2-6E2D4D59183D}" type="presParOf" srcId="{14E6068E-6C76-4854-8545-B7453FB7A94C}" destId="{B511DEE9-6139-4DF0-8FE9-323E3467ED47}" srcOrd="3" destOrd="0" presId="urn:microsoft.com/office/officeart/2005/8/layout/hProcess9"/>
    <dgm:cxn modelId="{8A145992-34B8-4BD2-B4DF-85E9D4B960AF}" type="presParOf" srcId="{14E6068E-6C76-4854-8545-B7453FB7A94C}" destId="{719CB80B-CCE4-41E9-BE0F-69472E79C945}" srcOrd="4" destOrd="0" presId="urn:microsoft.com/office/officeart/2005/8/layout/hProcess9"/>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796EEE4-1CD6-4FE7-9658-E2DD7542689B}" type="doc">
      <dgm:prSet loTypeId="urn:microsoft.com/office/officeart/2005/8/layout/hProcess9" loCatId="process" qsTypeId="urn:microsoft.com/office/officeart/2005/8/quickstyle/simple1" qsCatId="simple" csTypeId="urn:microsoft.com/office/officeart/2005/8/colors/colorful2" csCatId="colorful" phldr="1"/>
      <dgm:spPr/>
    </dgm:pt>
    <dgm:pt modelId="{D7FE3124-8026-4399-B9E7-021F4541D646}">
      <dgm:prSet phldrT="[Tekst]"/>
      <dgm:spPr/>
      <dgm:t>
        <a:bodyPr/>
        <a:lstStyle/>
        <a:p>
          <a:r>
            <a:rPr lang="de-DE" dirty="0"/>
            <a:t>Level 1</a:t>
          </a:r>
        </a:p>
        <a:p>
          <a:r>
            <a:rPr lang="de-DE" dirty="0" err="1"/>
            <a:t>Perception</a:t>
          </a:r>
          <a:endParaRPr lang="nb-NO" dirty="0"/>
        </a:p>
      </dgm:t>
    </dgm:pt>
    <dgm:pt modelId="{98D220BE-1887-4067-9E47-A518F71E6651}" type="parTrans" cxnId="{626F828B-680A-44D3-A6CD-27BECB9329BF}">
      <dgm:prSet/>
      <dgm:spPr/>
      <dgm:t>
        <a:bodyPr/>
        <a:lstStyle/>
        <a:p>
          <a:endParaRPr lang="nb-NO"/>
        </a:p>
      </dgm:t>
    </dgm:pt>
    <dgm:pt modelId="{673C4DF9-6BD0-4772-8A64-366233725BF0}" type="sibTrans" cxnId="{626F828B-680A-44D3-A6CD-27BECB9329BF}">
      <dgm:prSet/>
      <dgm:spPr/>
      <dgm:t>
        <a:bodyPr/>
        <a:lstStyle/>
        <a:p>
          <a:endParaRPr lang="nb-NO"/>
        </a:p>
      </dgm:t>
    </dgm:pt>
    <dgm:pt modelId="{9D5132AB-C251-42F7-A9B3-83CF867D73D7}">
      <dgm:prSet phldrT="[Tekst]"/>
      <dgm:spPr/>
      <dgm:t>
        <a:bodyPr/>
        <a:lstStyle/>
        <a:p>
          <a:r>
            <a:rPr lang="de-DE" dirty="0"/>
            <a:t>Level 2</a:t>
          </a:r>
        </a:p>
        <a:p>
          <a:r>
            <a:rPr lang="de-DE" dirty="0" err="1"/>
            <a:t>Comprehension</a:t>
          </a:r>
          <a:endParaRPr lang="nb-NO" dirty="0"/>
        </a:p>
      </dgm:t>
    </dgm:pt>
    <dgm:pt modelId="{7FAE4E27-23CF-4890-B247-B3FE85FF273A}" type="parTrans" cxnId="{69847D13-1FDD-4C97-ADE7-1B8C53C76175}">
      <dgm:prSet/>
      <dgm:spPr/>
      <dgm:t>
        <a:bodyPr/>
        <a:lstStyle/>
        <a:p>
          <a:endParaRPr lang="nb-NO"/>
        </a:p>
      </dgm:t>
    </dgm:pt>
    <dgm:pt modelId="{7D7E29ED-FD88-4247-B2C4-46D1891CF8D0}" type="sibTrans" cxnId="{69847D13-1FDD-4C97-ADE7-1B8C53C76175}">
      <dgm:prSet/>
      <dgm:spPr/>
      <dgm:t>
        <a:bodyPr/>
        <a:lstStyle/>
        <a:p>
          <a:endParaRPr lang="nb-NO"/>
        </a:p>
      </dgm:t>
    </dgm:pt>
    <dgm:pt modelId="{914AFCBE-331B-431D-AC75-74C245BE3CB6}">
      <dgm:prSet phldrT="[Tekst]"/>
      <dgm:spPr/>
      <dgm:t>
        <a:bodyPr/>
        <a:lstStyle/>
        <a:p>
          <a:r>
            <a:rPr lang="de-DE" dirty="0"/>
            <a:t>Level 3</a:t>
          </a:r>
        </a:p>
        <a:p>
          <a:r>
            <a:rPr lang="de-DE" dirty="0" err="1"/>
            <a:t>Projection</a:t>
          </a:r>
          <a:endParaRPr lang="nb-NO" dirty="0"/>
        </a:p>
      </dgm:t>
    </dgm:pt>
    <dgm:pt modelId="{C501FE9E-18A2-4FF5-B5EF-C86729F9C69B}" type="parTrans" cxnId="{74977518-D6B0-45FA-ADD8-704D3A80C98E}">
      <dgm:prSet/>
      <dgm:spPr/>
      <dgm:t>
        <a:bodyPr/>
        <a:lstStyle/>
        <a:p>
          <a:endParaRPr lang="nb-NO"/>
        </a:p>
      </dgm:t>
    </dgm:pt>
    <dgm:pt modelId="{E97D8506-EF9E-4AEB-ADD3-30ED4DC14A88}" type="sibTrans" cxnId="{74977518-D6B0-45FA-ADD8-704D3A80C98E}">
      <dgm:prSet/>
      <dgm:spPr/>
      <dgm:t>
        <a:bodyPr/>
        <a:lstStyle/>
        <a:p>
          <a:endParaRPr lang="nb-NO"/>
        </a:p>
      </dgm:t>
    </dgm:pt>
    <dgm:pt modelId="{DCE67C41-4951-4CDA-9D4F-C88B24C20C71}" type="pres">
      <dgm:prSet presAssocID="{B796EEE4-1CD6-4FE7-9658-E2DD7542689B}" presName="CompostProcess" presStyleCnt="0">
        <dgm:presLayoutVars>
          <dgm:dir/>
          <dgm:resizeHandles val="exact"/>
        </dgm:presLayoutVars>
      </dgm:prSet>
      <dgm:spPr/>
    </dgm:pt>
    <dgm:pt modelId="{B5FEB7E9-E2E9-4805-816E-0589447BBB1F}" type="pres">
      <dgm:prSet presAssocID="{B796EEE4-1CD6-4FE7-9658-E2DD7542689B}" presName="arrow" presStyleLbl="bgShp" presStyleIdx="0" presStyleCnt="1"/>
      <dgm:spPr/>
    </dgm:pt>
    <dgm:pt modelId="{14E6068E-6C76-4854-8545-B7453FB7A94C}" type="pres">
      <dgm:prSet presAssocID="{B796EEE4-1CD6-4FE7-9658-E2DD7542689B}" presName="linearProcess" presStyleCnt="0"/>
      <dgm:spPr/>
    </dgm:pt>
    <dgm:pt modelId="{F5A2F4EC-34B8-4E1A-AD03-63ED703AC7C0}" type="pres">
      <dgm:prSet presAssocID="{D7FE3124-8026-4399-B9E7-021F4541D646}" presName="textNode" presStyleLbl="node1" presStyleIdx="0" presStyleCnt="3">
        <dgm:presLayoutVars>
          <dgm:bulletEnabled val="1"/>
        </dgm:presLayoutVars>
      </dgm:prSet>
      <dgm:spPr/>
    </dgm:pt>
    <dgm:pt modelId="{2AA9B4EE-9226-44FF-9F1D-C7279D92A204}" type="pres">
      <dgm:prSet presAssocID="{673C4DF9-6BD0-4772-8A64-366233725BF0}" presName="sibTrans" presStyleCnt="0"/>
      <dgm:spPr/>
    </dgm:pt>
    <dgm:pt modelId="{D450C82A-820F-4007-8747-D0E34BB1C67A}" type="pres">
      <dgm:prSet presAssocID="{9D5132AB-C251-42F7-A9B3-83CF867D73D7}" presName="textNode" presStyleLbl="node1" presStyleIdx="1" presStyleCnt="3">
        <dgm:presLayoutVars>
          <dgm:bulletEnabled val="1"/>
        </dgm:presLayoutVars>
      </dgm:prSet>
      <dgm:spPr/>
    </dgm:pt>
    <dgm:pt modelId="{B511DEE9-6139-4DF0-8FE9-323E3467ED47}" type="pres">
      <dgm:prSet presAssocID="{7D7E29ED-FD88-4247-B2C4-46D1891CF8D0}" presName="sibTrans" presStyleCnt="0"/>
      <dgm:spPr/>
    </dgm:pt>
    <dgm:pt modelId="{719CB80B-CCE4-41E9-BE0F-69472E79C945}" type="pres">
      <dgm:prSet presAssocID="{914AFCBE-331B-431D-AC75-74C245BE3CB6}" presName="textNode" presStyleLbl="node1" presStyleIdx="2" presStyleCnt="3">
        <dgm:presLayoutVars>
          <dgm:bulletEnabled val="1"/>
        </dgm:presLayoutVars>
      </dgm:prSet>
      <dgm:spPr/>
    </dgm:pt>
  </dgm:ptLst>
  <dgm:cxnLst>
    <dgm:cxn modelId="{69847D13-1FDD-4C97-ADE7-1B8C53C76175}" srcId="{B796EEE4-1CD6-4FE7-9658-E2DD7542689B}" destId="{9D5132AB-C251-42F7-A9B3-83CF867D73D7}" srcOrd="1" destOrd="0" parTransId="{7FAE4E27-23CF-4890-B247-B3FE85FF273A}" sibTransId="{7D7E29ED-FD88-4247-B2C4-46D1891CF8D0}"/>
    <dgm:cxn modelId="{74977518-D6B0-45FA-ADD8-704D3A80C98E}" srcId="{B796EEE4-1CD6-4FE7-9658-E2DD7542689B}" destId="{914AFCBE-331B-431D-AC75-74C245BE3CB6}" srcOrd="2" destOrd="0" parTransId="{C501FE9E-18A2-4FF5-B5EF-C86729F9C69B}" sibTransId="{E97D8506-EF9E-4AEB-ADD3-30ED4DC14A88}"/>
    <dgm:cxn modelId="{3F0F283B-768C-4F87-AFAD-C97B7140B525}" type="presOf" srcId="{D7FE3124-8026-4399-B9E7-021F4541D646}" destId="{F5A2F4EC-34B8-4E1A-AD03-63ED703AC7C0}" srcOrd="0" destOrd="0" presId="urn:microsoft.com/office/officeart/2005/8/layout/hProcess9"/>
    <dgm:cxn modelId="{2EEC3E5F-B453-4EDC-8763-8E090F6E1E60}" type="presOf" srcId="{9D5132AB-C251-42F7-A9B3-83CF867D73D7}" destId="{D450C82A-820F-4007-8747-D0E34BB1C67A}" srcOrd="0" destOrd="0" presId="urn:microsoft.com/office/officeart/2005/8/layout/hProcess9"/>
    <dgm:cxn modelId="{9080F687-AE42-428C-9718-2945690604E3}" type="presOf" srcId="{914AFCBE-331B-431D-AC75-74C245BE3CB6}" destId="{719CB80B-CCE4-41E9-BE0F-69472E79C945}" srcOrd="0" destOrd="0" presId="urn:microsoft.com/office/officeart/2005/8/layout/hProcess9"/>
    <dgm:cxn modelId="{626F828B-680A-44D3-A6CD-27BECB9329BF}" srcId="{B796EEE4-1CD6-4FE7-9658-E2DD7542689B}" destId="{D7FE3124-8026-4399-B9E7-021F4541D646}" srcOrd="0" destOrd="0" parTransId="{98D220BE-1887-4067-9E47-A518F71E6651}" sibTransId="{673C4DF9-6BD0-4772-8A64-366233725BF0}"/>
    <dgm:cxn modelId="{3F77D4CC-1E9A-4B03-B2F9-708B6E0E6B8D}" type="presOf" srcId="{B796EEE4-1CD6-4FE7-9658-E2DD7542689B}" destId="{DCE67C41-4951-4CDA-9D4F-C88B24C20C71}" srcOrd="0" destOrd="0" presId="urn:microsoft.com/office/officeart/2005/8/layout/hProcess9"/>
    <dgm:cxn modelId="{9C2654C3-72BF-42A9-9554-50B28AF1FF02}" type="presParOf" srcId="{DCE67C41-4951-4CDA-9D4F-C88B24C20C71}" destId="{B5FEB7E9-E2E9-4805-816E-0589447BBB1F}" srcOrd="0" destOrd="0" presId="urn:microsoft.com/office/officeart/2005/8/layout/hProcess9"/>
    <dgm:cxn modelId="{AF782C16-9217-4AFD-9947-5391EEFBA32B}" type="presParOf" srcId="{DCE67C41-4951-4CDA-9D4F-C88B24C20C71}" destId="{14E6068E-6C76-4854-8545-B7453FB7A94C}" srcOrd="1" destOrd="0" presId="urn:microsoft.com/office/officeart/2005/8/layout/hProcess9"/>
    <dgm:cxn modelId="{767A5964-8E24-4A80-B376-14AD59B4C575}" type="presParOf" srcId="{14E6068E-6C76-4854-8545-B7453FB7A94C}" destId="{F5A2F4EC-34B8-4E1A-AD03-63ED703AC7C0}" srcOrd="0" destOrd="0" presId="urn:microsoft.com/office/officeart/2005/8/layout/hProcess9"/>
    <dgm:cxn modelId="{0E003BB7-0BE5-4ECB-9742-F766457D3150}" type="presParOf" srcId="{14E6068E-6C76-4854-8545-B7453FB7A94C}" destId="{2AA9B4EE-9226-44FF-9F1D-C7279D92A204}" srcOrd="1" destOrd="0" presId="urn:microsoft.com/office/officeart/2005/8/layout/hProcess9"/>
    <dgm:cxn modelId="{02A39359-CFF5-4193-B004-4CB46E007E62}" type="presParOf" srcId="{14E6068E-6C76-4854-8545-B7453FB7A94C}" destId="{D450C82A-820F-4007-8747-D0E34BB1C67A}" srcOrd="2" destOrd="0" presId="urn:microsoft.com/office/officeart/2005/8/layout/hProcess9"/>
    <dgm:cxn modelId="{E48264C1-A2B6-467E-ACF2-6E2D4D59183D}" type="presParOf" srcId="{14E6068E-6C76-4854-8545-B7453FB7A94C}" destId="{B511DEE9-6139-4DF0-8FE9-323E3467ED47}" srcOrd="3" destOrd="0" presId="urn:microsoft.com/office/officeart/2005/8/layout/hProcess9"/>
    <dgm:cxn modelId="{8A145992-34B8-4BD2-B4DF-85E9D4B960AF}" type="presParOf" srcId="{14E6068E-6C76-4854-8545-B7453FB7A94C}" destId="{719CB80B-CCE4-41E9-BE0F-69472E79C945}" srcOrd="4" destOrd="0" presId="urn:microsoft.com/office/officeart/2005/8/layout/hProcess9"/>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FEB7E9-E2E9-4805-816E-0589447BBB1F}">
      <dsp:nvSpPr>
        <dsp:cNvPr id="0" name=""/>
        <dsp:cNvSpPr/>
      </dsp:nvSpPr>
      <dsp:spPr>
        <a:xfrm>
          <a:off x="946403" y="0"/>
          <a:ext cx="10725912" cy="5223053"/>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A2F4EC-34B8-4E1A-AD03-63ED703AC7C0}">
      <dsp:nvSpPr>
        <dsp:cNvPr id="0" name=""/>
        <dsp:cNvSpPr/>
      </dsp:nvSpPr>
      <dsp:spPr>
        <a:xfrm>
          <a:off x="73321" y="1566915"/>
          <a:ext cx="3785616" cy="208922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de-DE" sz="4000" kern="1200" dirty="0"/>
            <a:t>Level 1</a:t>
          </a:r>
        </a:p>
        <a:p>
          <a:pPr marL="0" lvl="0" indent="0" algn="ctr" defTabSz="1778000">
            <a:lnSpc>
              <a:spcPct val="90000"/>
            </a:lnSpc>
            <a:spcBef>
              <a:spcPct val="0"/>
            </a:spcBef>
            <a:spcAft>
              <a:spcPct val="35000"/>
            </a:spcAft>
            <a:buNone/>
          </a:pPr>
          <a:r>
            <a:rPr lang="de-DE" sz="4000" kern="1200" dirty="0" err="1"/>
            <a:t>Perception</a:t>
          </a:r>
          <a:endParaRPr lang="nb-NO" sz="4000" kern="1200" dirty="0"/>
        </a:p>
      </dsp:txBody>
      <dsp:txXfrm>
        <a:off x="175308" y="1668902"/>
        <a:ext cx="3581642" cy="1885247"/>
      </dsp:txXfrm>
    </dsp:sp>
    <dsp:sp modelId="{D450C82A-820F-4007-8747-D0E34BB1C67A}">
      <dsp:nvSpPr>
        <dsp:cNvPr id="0" name=""/>
        <dsp:cNvSpPr/>
      </dsp:nvSpPr>
      <dsp:spPr>
        <a:xfrm>
          <a:off x="4416551" y="1566915"/>
          <a:ext cx="3785616" cy="2089221"/>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de-DE" sz="4000" kern="1200" dirty="0"/>
            <a:t>Level 2</a:t>
          </a:r>
        </a:p>
        <a:p>
          <a:pPr marL="0" lvl="0" indent="0" algn="ctr" defTabSz="1778000">
            <a:lnSpc>
              <a:spcPct val="90000"/>
            </a:lnSpc>
            <a:spcBef>
              <a:spcPct val="0"/>
            </a:spcBef>
            <a:spcAft>
              <a:spcPct val="35000"/>
            </a:spcAft>
            <a:buNone/>
          </a:pPr>
          <a:r>
            <a:rPr lang="de-DE" sz="4000" kern="1200" dirty="0" err="1"/>
            <a:t>Comprehension</a:t>
          </a:r>
          <a:endParaRPr lang="nb-NO" sz="4000" kern="1200" dirty="0"/>
        </a:p>
      </dsp:txBody>
      <dsp:txXfrm>
        <a:off x="4518538" y="1668902"/>
        <a:ext cx="3581642" cy="1885247"/>
      </dsp:txXfrm>
    </dsp:sp>
    <dsp:sp modelId="{719CB80B-CCE4-41E9-BE0F-69472E79C945}">
      <dsp:nvSpPr>
        <dsp:cNvPr id="0" name=""/>
        <dsp:cNvSpPr/>
      </dsp:nvSpPr>
      <dsp:spPr>
        <a:xfrm>
          <a:off x="8759782" y="1566915"/>
          <a:ext cx="3785616" cy="2089221"/>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de-DE" sz="4000" kern="1200" dirty="0"/>
            <a:t>Level 3</a:t>
          </a:r>
        </a:p>
        <a:p>
          <a:pPr marL="0" lvl="0" indent="0" algn="ctr" defTabSz="1778000">
            <a:lnSpc>
              <a:spcPct val="90000"/>
            </a:lnSpc>
            <a:spcBef>
              <a:spcPct val="0"/>
            </a:spcBef>
            <a:spcAft>
              <a:spcPct val="35000"/>
            </a:spcAft>
            <a:buNone/>
          </a:pPr>
          <a:r>
            <a:rPr lang="de-DE" sz="4000" kern="1200" dirty="0" err="1"/>
            <a:t>Projection</a:t>
          </a:r>
          <a:endParaRPr lang="nb-NO" sz="4000" kern="1200" dirty="0"/>
        </a:p>
      </dsp:txBody>
      <dsp:txXfrm>
        <a:off x="8861769" y="1668902"/>
        <a:ext cx="3581642" cy="188524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648AFB-E054-4B52-838D-87E9AF75A8D4}">
      <dsp:nvSpPr>
        <dsp:cNvPr id="0" name=""/>
        <dsp:cNvSpPr/>
      </dsp:nvSpPr>
      <dsp:spPr>
        <a:xfrm>
          <a:off x="0" y="641387"/>
          <a:ext cx="7574476" cy="1193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nb-NO" sz="3000" kern="1200" dirty="0"/>
            <a:t>Cyber Operators (</a:t>
          </a:r>
          <a:r>
            <a:rPr lang="nb-NO" sz="3000" b="1" kern="1200" dirty="0"/>
            <a:t>COs</a:t>
          </a:r>
          <a:r>
            <a:rPr lang="nb-NO" sz="3000" kern="1200" dirty="0"/>
            <a:t>) = Technical personnel in SOCs</a:t>
          </a:r>
          <a:endParaRPr lang="en-US" sz="3000" kern="1200" dirty="0"/>
        </a:p>
      </dsp:txBody>
      <dsp:txXfrm>
        <a:off x="58257" y="699644"/>
        <a:ext cx="7457962" cy="1076886"/>
      </dsp:txXfrm>
    </dsp:sp>
    <dsp:sp modelId="{01E84C67-A303-4A8F-8E2D-05508841ADF5}">
      <dsp:nvSpPr>
        <dsp:cNvPr id="0" name=""/>
        <dsp:cNvSpPr/>
      </dsp:nvSpPr>
      <dsp:spPr>
        <a:xfrm>
          <a:off x="0" y="1921187"/>
          <a:ext cx="7574476" cy="1193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nb-NO" sz="3000" kern="1200"/>
            <a:t>Face challenges spanning the cyber, physical, and social domain (Jøsok et al., 2016)</a:t>
          </a:r>
          <a:endParaRPr lang="en-US" sz="3000" kern="1200"/>
        </a:p>
      </dsp:txBody>
      <dsp:txXfrm>
        <a:off x="58257" y="1979444"/>
        <a:ext cx="7457962" cy="1076886"/>
      </dsp:txXfrm>
    </dsp:sp>
    <dsp:sp modelId="{5A600C4A-3CB4-44ED-99B3-E97C4BF2793E}">
      <dsp:nvSpPr>
        <dsp:cNvPr id="0" name=""/>
        <dsp:cNvSpPr/>
      </dsp:nvSpPr>
      <dsp:spPr>
        <a:xfrm>
          <a:off x="0" y="3200987"/>
          <a:ext cx="7574476" cy="1193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nb-NO" sz="3000" kern="1200"/>
            <a:t>Human-machine and human-human interaction = </a:t>
          </a:r>
          <a:r>
            <a:rPr lang="nb-NO" sz="3000" b="1" kern="1200"/>
            <a:t>STS </a:t>
          </a:r>
          <a:endParaRPr lang="en-US" sz="3000" kern="1200"/>
        </a:p>
      </dsp:txBody>
      <dsp:txXfrm>
        <a:off x="58257" y="3259244"/>
        <a:ext cx="7457962" cy="1076886"/>
      </dsp:txXfrm>
    </dsp:sp>
    <dsp:sp modelId="{851A2A23-C852-496D-9C29-447FBF705F35}">
      <dsp:nvSpPr>
        <dsp:cNvPr id="0" name=""/>
        <dsp:cNvSpPr/>
      </dsp:nvSpPr>
      <dsp:spPr>
        <a:xfrm>
          <a:off x="0" y="4480787"/>
          <a:ext cx="7574476" cy="1193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nb-NO" sz="3000" kern="1200"/>
            <a:t>Cyber-physical working environment is subject to high rates of change and innovation</a:t>
          </a:r>
          <a:endParaRPr lang="en-US" sz="3000" kern="1200"/>
        </a:p>
      </dsp:txBody>
      <dsp:txXfrm>
        <a:off x="58257" y="4539044"/>
        <a:ext cx="7457962" cy="107688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FEB7E9-E2E9-4805-816E-0589447BBB1F}">
      <dsp:nvSpPr>
        <dsp:cNvPr id="0" name=""/>
        <dsp:cNvSpPr/>
      </dsp:nvSpPr>
      <dsp:spPr>
        <a:xfrm>
          <a:off x="519453" y="0"/>
          <a:ext cx="5887140" cy="1767272"/>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A2F4EC-34B8-4E1A-AD03-63ED703AC7C0}">
      <dsp:nvSpPr>
        <dsp:cNvPr id="0" name=""/>
        <dsp:cNvSpPr/>
      </dsp:nvSpPr>
      <dsp:spPr>
        <a:xfrm>
          <a:off x="166049" y="530181"/>
          <a:ext cx="2077814" cy="70690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t>Level 1</a:t>
          </a:r>
        </a:p>
        <a:p>
          <a:pPr marL="0" lvl="0" indent="0" algn="ctr" defTabSz="666750">
            <a:lnSpc>
              <a:spcPct val="90000"/>
            </a:lnSpc>
            <a:spcBef>
              <a:spcPct val="0"/>
            </a:spcBef>
            <a:spcAft>
              <a:spcPct val="35000"/>
            </a:spcAft>
            <a:buNone/>
          </a:pPr>
          <a:r>
            <a:rPr lang="de-DE" sz="1500" kern="1200" dirty="0" err="1"/>
            <a:t>Perception</a:t>
          </a:r>
          <a:endParaRPr lang="nb-NO" sz="1500" kern="1200" dirty="0"/>
        </a:p>
      </dsp:txBody>
      <dsp:txXfrm>
        <a:off x="200557" y="564689"/>
        <a:ext cx="2008798" cy="637892"/>
      </dsp:txXfrm>
    </dsp:sp>
    <dsp:sp modelId="{D450C82A-820F-4007-8747-D0E34BB1C67A}">
      <dsp:nvSpPr>
        <dsp:cNvPr id="0" name=""/>
        <dsp:cNvSpPr/>
      </dsp:nvSpPr>
      <dsp:spPr>
        <a:xfrm>
          <a:off x="2424116" y="530181"/>
          <a:ext cx="2077814" cy="706908"/>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t>Level 2</a:t>
          </a:r>
        </a:p>
        <a:p>
          <a:pPr marL="0" lvl="0" indent="0" algn="ctr" defTabSz="666750">
            <a:lnSpc>
              <a:spcPct val="90000"/>
            </a:lnSpc>
            <a:spcBef>
              <a:spcPct val="0"/>
            </a:spcBef>
            <a:spcAft>
              <a:spcPct val="35000"/>
            </a:spcAft>
            <a:buNone/>
          </a:pPr>
          <a:r>
            <a:rPr lang="de-DE" sz="1500" kern="1200" dirty="0" err="1"/>
            <a:t>Comprehension</a:t>
          </a:r>
          <a:endParaRPr lang="nb-NO" sz="1500" kern="1200" dirty="0"/>
        </a:p>
      </dsp:txBody>
      <dsp:txXfrm>
        <a:off x="2458624" y="564689"/>
        <a:ext cx="2008798" cy="637892"/>
      </dsp:txXfrm>
    </dsp:sp>
    <dsp:sp modelId="{719CB80B-CCE4-41E9-BE0F-69472E79C945}">
      <dsp:nvSpPr>
        <dsp:cNvPr id="0" name=""/>
        <dsp:cNvSpPr/>
      </dsp:nvSpPr>
      <dsp:spPr>
        <a:xfrm>
          <a:off x="4682184" y="530181"/>
          <a:ext cx="2077814" cy="706908"/>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t>Level 3</a:t>
          </a:r>
        </a:p>
        <a:p>
          <a:pPr marL="0" lvl="0" indent="0" algn="ctr" defTabSz="666750">
            <a:lnSpc>
              <a:spcPct val="90000"/>
            </a:lnSpc>
            <a:spcBef>
              <a:spcPct val="0"/>
            </a:spcBef>
            <a:spcAft>
              <a:spcPct val="35000"/>
            </a:spcAft>
            <a:buNone/>
          </a:pPr>
          <a:r>
            <a:rPr lang="de-DE" sz="1500" kern="1200" dirty="0" err="1"/>
            <a:t>Projection</a:t>
          </a:r>
          <a:endParaRPr lang="nb-NO" sz="1500" kern="1200" dirty="0"/>
        </a:p>
      </dsp:txBody>
      <dsp:txXfrm>
        <a:off x="4716692" y="564689"/>
        <a:ext cx="2008798" cy="6378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FEB7E9-E2E9-4805-816E-0589447BBB1F}">
      <dsp:nvSpPr>
        <dsp:cNvPr id="0" name=""/>
        <dsp:cNvSpPr/>
      </dsp:nvSpPr>
      <dsp:spPr>
        <a:xfrm>
          <a:off x="519453" y="0"/>
          <a:ext cx="5887140" cy="1767272"/>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A2F4EC-34B8-4E1A-AD03-63ED703AC7C0}">
      <dsp:nvSpPr>
        <dsp:cNvPr id="0" name=""/>
        <dsp:cNvSpPr/>
      </dsp:nvSpPr>
      <dsp:spPr>
        <a:xfrm>
          <a:off x="166049" y="530181"/>
          <a:ext cx="2077814" cy="70690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t>Level 1</a:t>
          </a:r>
        </a:p>
        <a:p>
          <a:pPr marL="0" lvl="0" indent="0" algn="ctr" defTabSz="666750">
            <a:lnSpc>
              <a:spcPct val="90000"/>
            </a:lnSpc>
            <a:spcBef>
              <a:spcPct val="0"/>
            </a:spcBef>
            <a:spcAft>
              <a:spcPct val="35000"/>
            </a:spcAft>
            <a:buNone/>
          </a:pPr>
          <a:r>
            <a:rPr lang="de-DE" sz="1500" kern="1200" dirty="0" err="1"/>
            <a:t>Perception</a:t>
          </a:r>
          <a:endParaRPr lang="nb-NO" sz="1500" kern="1200" dirty="0"/>
        </a:p>
      </dsp:txBody>
      <dsp:txXfrm>
        <a:off x="200557" y="564689"/>
        <a:ext cx="2008798" cy="637892"/>
      </dsp:txXfrm>
    </dsp:sp>
    <dsp:sp modelId="{D450C82A-820F-4007-8747-D0E34BB1C67A}">
      <dsp:nvSpPr>
        <dsp:cNvPr id="0" name=""/>
        <dsp:cNvSpPr/>
      </dsp:nvSpPr>
      <dsp:spPr>
        <a:xfrm>
          <a:off x="2424116" y="530181"/>
          <a:ext cx="2077814" cy="706908"/>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t>Level 2</a:t>
          </a:r>
        </a:p>
        <a:p>
          <a:pPr marL="0" lvl="0" indent="0" algn="ctr" defTabSz="666750">
            <a:lnSpc>
              <a:spcPct val="90000"/>
            </a:lnSpc>
            <a:spcBef>
              <a:spcPct val="0"/>
            </a:spcBef>
            <a:spcAft>
              <a:spcPct val="35000"/>
            </a:spcAft>
            <a:buNone/>
          </a:pPr>
          <a:r>
            <a:rPr lang="de-DE" sz="1500" kern="1200" dirty="0" err="1"/>
            <a:t>Comprehension</a:t>
          </a:r>
          <a:endParaRPr lang="nb-NO" sz="1500" kern="1200" dirty="0"/>
        </a:p>
      </dsp:txBody>
      <dsp:txXfrm>
        <a:off x="2458624" y="564689"/>
        <a:ext cx="2008798" cy="637892"/>
      </dsp:txXfrm>
    </dsp:sp>
    <dsp:sp modelId="{719CB80B-CCE4-41E9-BE0F-69472E79C945}">
      <dsp:nvSpPr>
        <dsp:cNvPr id="0" name=""/>
        <dsp:cNvSpPr/>
      </dsp:nvSpPr>
      <dsp:spPr>
        <a:xfrm>
          <a:off x="4682184" y="530181"/>
          <a:ext cx="2077814" cy="706908"/>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t>Level 3</a:t>
          </a:r>
        </a:p>
        <a:p>
          <a:pPr marL="0" lvl="0" indent="0" algn="ctr" defTabSz="666750">
            <a:lnSpc>
              <a:spcPct val="90000"/>
            </a:lnSpc>
            <a:spcBef>
              <a:spcPct val="0"/>
            </a:spcBef>
            <a:spcAft>
              <a:spcPct val="35000"/>
            </a:spcAft>
            <a:buNone/>
          </a:pPr>
          <a:r>
            <a:rPr lang="de-DE" sz="1500" kern="1200" dirty="0" err="1"/>
            <a:t>Projection</a:t>
          </a:r>
          <a:endParaRPr lang="nb-NO" sz="1500" kern="1200" dirty="0"/>
        </a:p>
      </dsp:txBody>
      <dsp:txXfrm>
        <a:off x="4716692" y="564689"/>
        <a:ext cx="2008798" cy="6378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FEB7E9-E2E9-4805-816E-0589447BBB1F}">
      <dsp:nvSpPr>
        <dsp:cNvPr id="0" name=""/>
        <dsp:cNvSpPr/>
      </dsp:nvSpPr>
      <dsp:spPr>
        <a:xfrm>
          <a:off x="519453" y="0"/>
          <a:ext cx="5887140" cy="1767272"/>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A2F4EC-34B8-4E1A-AD03-63ED703AC7C0}">
      <dsp:nvSpPr>
        <dsp:cNvPr id="0" name=""/>
        <dsp:cNvSpPr/>
      </dsp:nvSpPr>
      <dsp:spPr>
        <a:xfrm>
          <a:off x="166049" y="530181"/>
          <a:ext cx="2077814" cy="70690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t>Level 1</a:t>
          </a:r>
        </a:p>
        <a:p>
          <a:pPr marL="0" lvl="0" indent="0" algn="ctr" defTabSz="666750">
            <a:lnSpc>
              <a:spcPct val="90000"/>
            </a:lnSpc>
            <a:spcBef>
              <a:spcPct val="0"/>
            </a:spcBef>
            <a:spcAft>
              <a:spcPct val="35000"/>
            </a:spcAft>
            <a:buNone/>
          </a:pPr>
          <a:r>
            <a:rPr lang="de-DE" sz="1500" kern="1200" dirty="0" err="1"/>
            <a:t>Perception</a:t>
          </a:r>
          <a:endParaRPr lang="nb-NO" sz="1500" kern="1200" dirty="0"/>
        </a:p>
      </dsp:txBody>
      <dsp:txXfrm>
        <a:off x="200557" y="564689"/>
        <a:ext cx="2008798" cy="637892"/>
      </dsp:txXfrm>
    </dsp:sp>
    <dsp:sp modelId="{D450C82A-820F-4007-8747-D0E34BB1C67A}">
      <dsp:nvSpPr>
        <dsp:cNvPr id="0" name=""/>
        <dsp:cNvSpPr/>
      </dsp:nvSpPr>
      <dsp:spPr>
        <a:xfrm>
          <a:off x="2424116" y="530181"/>
          <a:ext cx="2077814" cy="706908"/>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t>Level 2</a:t>
          </a:r>
        </a:p>
        <a:p>
          <a:pPr marL="0" lvl="0" indent="0" algn="ctr" defTabSz="666750">
            <a:lnSpc>
              <a:spcPct val="90000"/>
            </a:lnSpc>
            <a:spcBef>
              <a:spcPct val="0"/>
            </a:spcBef>
            <a:spcAft>
              <a:spcPct val="35000"/>
            </a:spcAft>
            <a:buNone/>
          </a:pPr>
          <a:r>
            <a:rPr lang="de-DE" sz="1500" kern="1200" dirty="0" err="1"/>
            <a:t>Comprehension</a:t>
          </a:r>
          <a:endParaRPr lang="nb-NO" sz="1500" kern="1200" dirty="0"/>
        </a:p>
      </dsp:txBody>
      <dsp:txXfrm>
        <a:off x="2458624" y="564689"/>
        <a:ext cx="2008798" cy="637892"/>
      </dsp:txXfrm>
    </dsp:sp>
    <dsp:sp modelId="{719CB80B-CCE4-41E9-BE0F-69472E79C945}">
      <dsp:nvSpPr>
        <dsp:cNvPr id="0" name=""/>
        <dsp:cNvSpPr/>
      </dsp:nvSpPr>
      <dsp:spPr>
        <a:xfrm>
          <a:off x="4682184" y="530181"/>
          <a:ext cx="2077814" cy="706908"/>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t>Level 3</a:t>
          </a:r>
        </a:p>
        <a:p>
          <a:pPr marL="0" lvl="0" indent="0" algn="ctr" defTabSz="666750">
            <a:lnSpc>
              <a:spcPct val="90000"/>
            </a:lnSpc>
            <a:spcBef>
              <a:spcPct val="0"/>
            </a:spcBef>
            <a:spcAft>
              <a:spcPct val="35000"/>
            </a:spcAft>
            <a:buNone/>
          </a:pPr>
          <a:r>
            <a:rPr lang="de-DE" sz="1500" kern="1200" dirty="0" err="1"/>
            <a:t>Projection</a:t>
          </a:r>
          <a:endParaRPr lang="nb-NO" sz="1500" kern="1200" dirty="0"/>
        </a:p>
      </dsp:txBody>
      <dsp:txXfrm>
        <a:off x="4716692" y="564689"/>
        <a:ext cx="2008798" cy="6378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FEB7E9-E2E9-4805-816E-0589447BBB1F}">
      <dsp:nvSpPr>
        <dsp:cNvPr id="0" name=""/>
        <dsp:cNvSpPr/>
      </dsp:nvSpPr>
      <dsp:spPr>
        <a:xfrm>
          <a:off x="519453" y="0"/>
          <a:ext cx="5887140" cy="1767272"/>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A2F4EC-34B8-4E1A-AD03-63ED703AC7C0}">
      <dsp:nvSpPr>
        <dsp:cNvPr id="0" name=""/>
        <dsp:cNvSpPr/>
      </dsp:nvSpPr>
      <dsp:spPr>
        <a:xfrm>
          <a:off x="166049" y="530181"/>
          <a:ext cx="2077814" cy="70690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t>Level 1</a:t>
          </a:r>
        </a:p>
        <a:p>
          <a:pPr marL="0" lvl="0" indent="0" algn="ctr" defTabSz="666750">
            <a:lnSpc>
              <a:spcPct val="90000"/>
            </a:lnSpc>
            <a:spcBef>
              <a:spcPct val="0"/>
            </a:spcBef>
            <a:spcAft>
              <a:spcPct val="35000"/>
            </a:spcAft>
            <a:buNone/>
          </a:pPr>
          <a:r>
            <a:rPr lang="de-DE" sz="1500" kern="1200" dirty="0" err="1"/>
            <a:t>Perception</a:t>
          </a:r>
          <a:endParaRPr lang="nb-NO" sz="1500" kern="1200" dirty="0"/>
        </a:p>
      </dsp:txBody>
      <dsp:txXfrm>
        <a:off x="200557" y="564689"/>
        <a:ext cx="2008798" cy="637892"/>
      </dsp:txXfrm>
    </dsp:sp>
    <dsp:sp modelId="{D450C82A-820F-4007-8747-D0E34BB1C67A}">
      <dsp:nvSpPr>
        <dsp:cNvPr id="0" name=""/>
        <dsp:cNvSpPr/>
      </dsp:nvSpPr>
      <dsp:spPr>
        <a:xfrm>
          <a:off x="2424116" y="530181"/>
          <a:ext cx="2077814" cy="706908"/>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t>Level 2</a:t>
          </a:r>
        </a:p>
        <a:p>
          <a:pPr marL="0" lvl="0" indent="0" algn="ctr" defTabSz="666750">
            <a:lnSpc>
              <a:spcPct val="90000"/>
            </a:lnSpc>
            <a:spcBef>
              <a:spcPct val="0"/>
            </a:spcBef>
            <a:spcAft>
              <a:spcPct val="35000"/>
            </a:spcAft>
            <a:buNone/>
          </a:pPr>
          <a:r>
            <a:rPr lang="de-DE" sz="1500" kern="1200" dirty="0" err="1"/>
            <a:t>Comprehension</a:t>
          </a:r>
          <a:endParaRPr lang="nb-NO" sz="1500" kern="1200" dirty="0"/>
        </a:p>
      </dsp:txBody>
      <dsp:txXfrm>
        <a:off x="2458624" y="564689"/>
        <a:ext cx="2008798" cy="637892"/>
      </dsp:txXfrm>
    </dsp:sp>
    <dsp:sp modelId="{719CB80B-CCE4-41E9-BE0F-69472E79C945}">
      <dsp:nvSpPr>
        <dsp:cNvPr id="0" name=""/>
        <dsp:cNvSpPr/>
      </dsp:nvSpPr>
      <dsp:spPr>
        <a:xfrm>
          <a:off x="4682184" y="530181"/>
          <a:ext cx="2077814" cy="706908"/>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t>Level 3</a:t>
          </a:r>
        </a:p>
        <a:p>
          <a:pPr marL="0" lvl="0" indent="0" algn="ctr" defTabSz="666750">
            <a:lnSpc>
              <a:spcPct val="90000"/>
            </a:lnSpc>
            <a:spcBef>
              <a:spcPct val="0"/>
            </a:spcBef>
            <a:spcAft>
              <a:spcPct val="35000"/>
            </a:spcAft>
            <a:buNone/>
          </a:pPr>
          <a:r>
            <a:rPr lang="de-DE" sz="1500" kern="1200" dirty="0" err="1"/>
            <a:t>Projection</a:t>
          </a:r>
          <a:endParaRPr lang="nb-NO" sz="1500" kern="1200" dirty="0"/>
        </a:p>
      </dsp:txBody>
      <dsp:txXfrm>
        <a:off x="4716692" y="564689"/>
        <a:ext cx="2008798" cy="6378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C8D54D-24BA-4FA6-9849-452E9E141DBC}">
      <dsp:nvSpPr>
        <dsp:cNvPr id="0" name=""/>
        <dsp:cNvSpPr/>
      </dsp:nvSpPr>
      <dsp:spPr>
        <a:xfrm>
          <a:off x="645071" y="0"/>
          <a:ext cx="7310814" cy="3206076"/>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EB2FF2-5E52-4590-A0BC-10ACE1A1694E}">
      <dsp:nvSpPr>
        <dsp:cNvPr id="0" name=""/>
        <dsp:cNvSpPr/>
      </dsp:nvSpPr>
      <dsp:spPr>
        <a:xfrm>
          <a:off x="5157" y="961822"/>
          <a:ext cx="2683520" cy="12824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de-DE" sz="2800" kern="1200" dirty="0"/>
            <a:t>Level 1</a:t>
          </a:r>
        </a:p>
        <a:p>
          <a:pPr marL="0" lvl="0" indent="0" algn="ctr" defTabSz="1244600">
            <a:lnSpc>
              <a:spcPct val="90000"/>
            </a:lnSpc>
            <a:spcBef>
              <a:spcPct val="0"/>
            </a:spcBef>
            <a:spcAft>
              <a:spcPct val="35000"/>
            </a:spcAft>
            <a:buNone/>
          </a:pPr>
          <a:r>
            <a:rPr lang="de-DE" sz="2800" kern="1200" dirty="0" err="1"/>
            <a:t>Perception</a:t>
          </a:r>
          <a:endParaRPr lang="nb-NO" sz="2800" kern="1200" dirty="0"/>
        </a:p>
      </dsp:txBody>
      <dsp:txXfrm>
        <a:off x="67760" y="1024425"/>
        <a:ext cx="2558314" cy="1157224"/>
      </dsp:txXfrm>
    </dsp:sp>
    <dsp:sp modelId="{1B26BEA6-74A4-4FD4-B6C5-D3F9F698D094}">
      <dsp:nvSpPr>
        <dsp:cNvPr id="0" name=""/>
        <dsp:cNvSpPr/>
      </dsp:nvSpPr>
      <dsp:spPr>
        <a:xfrm>
          <a:off x="2958718" y="961822"/>
          <a:ext cx="2683520" cy="12824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de-DE" sz="2800" kern="1200" dirty="0"/>
            <a:t>Level 2</a:t>
          </a:r>
        </a:p>
        <a:p>
          <a:pPr marL="0" lvl="0" indent="0" algn="ctr" defTabSz="1244600">
            <a:lnSpc>
              <a:spcPct val="90000"/>
            </a:lnSpc>
            <a:spcBef>
              <a:spcPct val="0"/>
            </a:spcBef>
            <a:spcAft>
              <a:spcPct val="35000"/>
            </a:spcAft>
            <a:buNone/>
          </a:pPr>
          <a:r>
            <a:rPr lang="de-DE" sz="2800" kern="1200" dirty="0" err="1"/>
            <a:t>Comprehension</a:t>
          </a:r>
          <a:endParaRPr lang="nb-NO" sz="2800" kern="1200" dirty="0"/>
        </a:p>
      </dsp:txBody>
      <dsp:txXfrm>
        <a:off x="3021321" y="1024425"/>
        <a:ext cx="2558314" cy="1157224"/>
      </dsp:txXfrm>
    </dsp:sp>
    <dsp:sp modelId="{5FF931FF-AF71-4DA7-B809-3AA33CE5C996}">
      <dsp:nvSpPr>
        <dsp:cNvPr id="0" name=""/>
        <dsp:cNvSpPr/>
      </dsp:nvSpPr>
      <dsp:spPr>
        <a:xfrm>
          <a:off x="5912279" y="961822"/>
          <a:ext cx="2683520" cy="12824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de-DE" sz="2800" kern="1200" dirty="0"/>
            <a:t>Level 3</a:t>
          </a:r>
        </a:p>
        <a:p>
          <a:pPr marL="0" lvl="0" indent="0" algn="ctr" defTabSz="1244600">
            <a:lnSpc>
              <a:spcPct val="90000"/>
            </a:lnSpc>
            <a:spcBef>
              <a:spcPct val="0"/>
            </a:spcBef>
            <a:spcAft>
              <a:spcPct val="35000"/>
            </a:spcAft>
            <a:buNone/>
          </a:pPr>
          <a:r>
            <a:rPr lang="de-DE" sz="2800" kern="1200" dirty="0" err="1"/>
            <a:t>Projection</a:t>
          </a:r>
          <a:endParaRPr lang="nb-NO" sz="2800" kern="1200" dirty="0"/>
        </a:p>
      </dsp:txBody>
      <dsp:txXfrm>
        <a:off x="5974882" y="1024425"/>
        <a:ext cx="2558314" cy="11572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FEB7E9-E2E9-4805-816E-0589447BBB1F}">
      <dsp:nvSpPr>
        <dsp:cNvPr id="0" name=""/>
        <dsp:cNvSpPr/>
      </dsp:nvSpPr>
      <dsp:spPr>
        <a:xfrm>
          <a:off x="519453" y="0"/>
          <a:ext cx="5887140" cy="1767272"/>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A2F4EC-34B8-4E1A-AD03-63ED703AC7C0}">
      <dsp:nvSpPr>
        <dsp:cNvPr id="0" name=""/>
        <dsp:cNvSpPr/>
      </dsp:nvSpPr>
      <dsp:spPr>
        <a:xfrm>
          <a:off x="166049" y="530181"/>
          <a:ext cx="2077814" cy="70690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t>Level 1</a:t>
          </a:r>
        </a:p>
        <a:p>
          <a:pPr marL="0" lvl="0" indent="0" algn="ctr" defTabSz="666750">
            <a:lnSpc>
              <a:spcPct val="90000"/>
            </a:lnSpc>
            <a:spcBef>
              <a:spcPct val="0"/>
            </a:spcBef>
            <a:spcAft>
              <a:spcPct val="35000"/>
            </a:spcAft>
            <a:buNone/>
          </a:pPr>
          <a:r>
            <a:rPr lang="de-DE" sz="1500" kern="1200" dirty="0" err="1"/>
            <a:t>Perception</a:t>
          </a:r>
          <a:endParaRPr lang="nb-NO" sz="1500" kern="1200" dirty="0"/>
        </a:p>
      </dsp:txBody>
      <dsp:txXfrm>
        <a:off x="200557" y="564689"/>
        <a:ext cx="2008798" cy="637892"/>
      </dsp:txXfrm>
    </dsp:sp>
    <dsp:sp modelId="{D450C82A-820F-4007-8747-D0E34BB1C67A}">
      <dsp:nvSpPr>
        <dsp:cNvPr id="0" name=""/>
        <dsp:cNvSpPr/>
      </dsp:nvSpPr>
      <dsp:spPr>
        <a:xfrm>
          <a:off x="2424116" y="530181"/>
          <a:ext cx="2077814" cy="706908"/>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t>Level 2</a:t>
          </a:r>
        </a:p>
        <a:p>
          <a:pPr marL="0" lvl="0" indent="0" algn="ctr" defTabSz="666750">
            <a:lnSpc>
              <a:spcPct val="90000"/>
            </a:lnSpc>
            <a:spcBef>
              <a:spcPct val="0"/>
            </a:spcBef>
            <a:spcAft>
              <a:spcPct val="35000"/>
            </a:spcAft>
            <a:buNone/>
          </a:pPr>
          <a:r>
            <a:rPr lang="de-DE" sz="1500" kern="1200" dirty="0" err="1"/>
            <a:t>Comprehension</a:t>
          </a:r>
          <a:endParaRPr lang="nb-NO" sz="1500" kern="1200" dirty="0"/>
        </a:p>
      </dsp:txBody>
      <dsp:txXfrm>
        <a:off x="2458624" y="564689"/>
        <a:ext cx="2008798" cy="637892"/>
      </dsp:txXfrm>
    </dsp:sp>
    <dsp:sp modelId="{719CB80B-CCE4-41E9-BE0F-69472E79C945}">
      <dsp:nvSpPr>
        <dsp:cNvPr id="0" name=""/>
        <dsp:cNvSpPr/>
      </dsp:nvSpPr>
      <dsp:spPr>
        <a:xfrm>
          <a:off x="4682184" y="530181"/>
          <a:ext cx="2077814" cy="706908"/>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t>Level 3</a:t>
          </a:r>
        </a:p>
        <a:p>
          <a:pPr marL="0" lvl="0" indent="0" algn="ctr" defTabSz="666750">
            <a:lnSpc>
              <a:spcPct val="90000"/>
            </a:lnSpc>
            <a:spcBef>
              <a:spcPct val="0"/>
            </a:spcBef>
            <a:spcAft>
              <a:spcPct val="35000"/>
            </a:spcAft>
            <a:buNone/>
          </a:pPr>
          <a:r>
            <a:rPr lang="de-DE" sz="1500" kern="1200" dirty="0" err="1"/>
            <a:t>Projection</a:t>
          </a:r>
          <a:endParaRPr lang="nb-NO" sz="1500" kern="1200" dirty="0"/>
        </a:p>
      </dsp:txBody>
      <dsp:txXfrm>
        <a:off x="4716692" y="564689"/>
        <a:ext cx="2008798" cy="63789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C8D54D-24BA-4FA6-9849-452E9E141DBC}">
      <dsp:nvSpPr>
        <dsp:cNvPr id="0" name=""/>
        <dsp:cNvSpPr/>
      </dsp:nvSpPr>
      <dsp:spPr>
        <a:xfrm>
          <a:off x="555866" y="0"/>
          <a:ext cx="7309671" cy="1762591"/>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EB2FF2-5E52-4590-A0BC-10ACE1A1694E}">
      <dsp:nvSpPr>
        <dsp:cNvPr id="0" name=""/>
        <dsp:cNvSpPr/>
      </dsp:nvSpPr>
      <dsp:spPr>
        <a:xfrm>
          <a:off x="159983" y="528777"/>
          <a:ext cx="2579884" cy="70503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t>Level 1</a:t>
          </a:r>
        </a:p>
        <a:p>
          <a:pPr marL="0" lvl="0" indent="0" algn="ctr" defTabSz="666750">
            <a:lnSpc>
              <a:spcPct val="90000"/>
            </a:lnSpc>
            <a:spcBef>
              <a:spcPct val="0"/>
            </a:spcBef>
            <a:spcAft>
              <a:spcPct val="35000"/>
            </a:spcAft>
            <a:buNone/>
          </a:pPr>
          <a:r>
            <a:rPr lang="de-DE" sz="1500" kern="1200" dirty="0" err="1"/>
            <a:t>Perception</a:t>
          </a:r>
          <a:endParaRPr lang="nb-NO" sz="1500" kern="1200" dirty="0"/>
        </a:p>
      </dsp:txBody>
      <dsp:txXfrm>
        <a:off x="194400" y="563194"/>
        <a:ext cx="2511050" cy="636202"/>
      </dsp:txXfrm>
    </dsp:sp>
    <dsp:sp modelId="{1B26BEA6-74A4-4FD4-B6C5-D3F9F698D094}">
      <dsp:nvSpPr>
        <dsp:cNvPr id="0" name=""/>
        <dsp:cNvSpPr/>
      </dsp:nvSpPr>
      <dsp:spPr>
        <a:xfrm>
          <a:off x="3009864" y="528777"/>
          <a:ext cx="2579884" cy="70503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t>Level 2</a:t>
          </a:r>
        </a:p>
        <a:p>
          <a:pPr marL="0" lvl="0" indent="0" algn="ctr" defTabSz="666750">
            <a:lnSpc>
              <a:spcPct val="90000"/>
            </a:lnSpc>
            <a:spcBef>
              <a:spcPct val="0"/>
            </a:spcBef>
            <a:spcAft>
              <a:spcPct val="35000"/>
            </a:spcAft>
            <a:buNone/>
          </a:pPr>
          <a:r>
            <a:rPr lang="de-DE" sz="1500" kern="1200" dirty="0" err="1"/>
            <a:t>Comprehension</a:t>
          </a:r>
          <a:endParaRPr lang="nb-NO" sz="1500" kern="1200" dirty="0"/>
        </a:p>
      </dsp:txBody>
      <dsp:txXfrm>
        <a:off x="3044281" y="563194"/>
        <a:ext cx="2511050" cy="636202"/>
      </dsp:txXfrm>
    </dsp:sp>
    <dsp:sp modelId="{5FF931FF-AF71-4DA7-B809-3AA33CE5C996}">
      <dsp:nvSpPr>
        <dsp:cNvPr id="0" name=""/>
        <dsp:cNvSpPr/>
      </dsp:nvSpPr>
      <dsp:spPr>
        <a:xfrm>
          <a:off x="5859746" y="528777"/>
          <a:ext cx="2579884" cy="70503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t>Level 3</a:t>
          </a:r>
        </a:p>
        <a:p>
          <a:pPr marL="0" lvl="0" indent="0" algn="ctr" defTabSz="666750">
            <a:lnSpc>
              <a:spcPct val="90000"/>
            </a:lnSpc>
            <a:spcBef>
              <a:spcPct val="0"/>
            </a:spcBef>
            <a:spcAft>
              <a:spcPct val="35000"/>
            </a:spcAft>
            <a:buNone/>
          </a:pPr>
          <a:r>
            <a:rPr lang="de-DE" sz="1500" kern="1200" dirty="0" err="1"/>
            <a:t>Projection</a:t>
          </a:r>
          <a:endParaRPr lang="nb-NO" sz="1500" kern="1200" dirty="0"/>
        </a:p>
      </dsp:txBody>
      <dsp:txXfrm>
        <a:off x="5894163" y="563194"/>
        <a:ext cx="2511050" cy="63620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FEB7E9-E2E9-4805-816E-0589447BBB1F}">
      <dsp:nvSpPr>
        <dsp:cNvPr id="0" name=""/>
        <dsp:cNvSpPr/>
      </dsp:nvSpPr>
      <dsp:spPr>
        <a:xfrm>
          <a:off x="519453" y="0"/>
          <a:ext cx="5887140" cy="1767272"/>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A2F4EC-34B8-4E1A-AD03-63ED703AC7C0}">
      <dsp:nvSpPr>
        <dsp:cNvPr id="0" name=""/>
        <dsp:cNvSpPr/>
      </dsp:nvSpPr>
      <dsp:spPr>
        <a:xfrm>
          <a:off x="166049" y="530181"/>
          <a:ext cx="2077814" cy="70690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t>Level 1</a:t>
          </a:r>
        </a:p>
        <a:p>
          <a:pPr marL="0" lvl="0" indent="0" algn="ctr" defTabSz="666750">
            <a:lnSpc>
              <a:spcPct val="90000"/>
            </a:lnSpc>
            <a:spcBef>
              <a:spcPct val="0"/>
            </a:spcBef>
            <a:spcAft>
              <a:spcPct val="35000"/>
            </a:spcAft>
            <a:buNone/>
          </a:pPr>
          <a:r>
            <a:rPr lang="de-DE" sz="1500" kern="1200" dirty="0" err="1"/>
            <a:t>Perception</a:t>
          </a:r>
          <a:endParaRPr lang="nb-NO" sz="1500" kern="1200" dirty="0"/>
        </a:p>
      </dsp:txBody>
      <dsp:txXfrm>
        <a:off x="200557" y="564689"/>
        <a:ext cx="2008798" cy="637892"/>
      </dsp:txXfrm>
    </dsp:sp>
    <dsp:sp modelId="{D450C82A-820F-4007-8747-D0E34BB1C67A}">
      <dsp:nvSpPr>
        <dsp:cNvPr id="0" name=""/>
        <dsp:cNvSpPr/>
      </dsp:nvSpPr>
      <dsp:spPr>
        <a:xfrm>
          <a:off x="2424116" y="530181"/>
          <a:ext cx="2077814" cy="706908"/>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t>Level 2</a:t>
          </a:r>
        </a:p>
        <a:p>
          <a:pPr marL="0" lvl="0" indent="0" algn="ctr" defTabSz="666750">
            <a:lnSpc>
              <a:spcPct val="90000"/>
            </a:lnSpc>
            <a:spcBef>
              <a:spcPct val="0"/>
            </a:spcBef>
            <a:spcAft>
              <a:spcPct val="35000"/>
            </a:spcAft>
            <a:buNone/>
          </a:pPr>
          <a:r>
            <a:rPr lang="de-DE" sz="1500" kern="1200" dirty="0" err="1"/>
            <a:t>Comprehension</a:t>
          </a:r>
          <a:endParaRPr lang="nb-NO" sz="1500" kern="1200" dirty="0"/>
        </a:p>
      </dsp:txBody>
      <dsp:txXfrm>
        <a:off x="2458624" y="564689"/>
        <a:ext cx="2008798" cy="637892"/>
      </dsp:txXfrm>
    </dsp:sp>
    <dsp:sp modelId="{719CB80B-CCE4-41E9-BE0F-69472E79C945}">
      <dsp:nvSpPr>
        <dsp:cNvPr id="0" name=""/>
        <dsp:cNvSpPr/>
      </dsp:nvSpPr>
      <dsp:spPr>
        <a:xfrm>
          <a:off x="4682184" y="530181"/>
          <a:ext cx="2077814" cy="706908"/>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t>Level 3</a:t>
          </a:r>
        </a:p>
        <a:p>
          <a:pPr marL="0" lvl="0" indent="0" algn="ctr" defTabSz="666750">
            <a:lnSpc>
              <a:spcPct val="90000"/>
            </a:lnSpc>
            <a:spcBef>
              <a:spcPct val="0"/>
            </a:spcBef>
            <a:spcAft>
              <a:spcPct val="35000"/>
            </a:spcAft>
            <a:buNone/>
          </a:pPr>
          <a:r>
            <a:rPr lang="de-DE" sz="1500" kern="1200" dirty="0" err="1"/>
            <a:t>Projection</a:t>
          </a:r>
          <a:endParaRPr lang="nb-NO" sz="1500" kern="1200" dirty="0"/>
        </a:p>
      </dsp:txBody>
      <dsp:txXfrm>
        <a:off x="4716692" y="564689"/>
        <a:ext cx="2008798" cy="63789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FEB7E9-E2E9-4805-816E-0589447BBB1F}">
      <dsp:nvSpPr>
        <dsp:cNvPr id="0" name=""/>
        <dsp:cNvSpPr/>
      </dsp:nvSpPr>
      <dsp:spPr>
        <a:xfrm>
          <a:off x="519453" y="0"/>
          <a:ext cx="5887140" cy="1767272"/>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A2F4EC-34B8-4E1A-AD03-63ED703AC7C0}">
      <dsp:nvSpPr>
        <dsp:cNvPr id="0" name=""/>
        <dsp:cNvSpPr/>
      </dsp:nvSpPr>
      <dsp:spPr>
        <a:xfrm>
          <a:off x="166049" y="530181"/>
          <a:ext cx="2077814" cy="70690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t>Level 1</a:t>
          </a:r>
        </a:p>
        <a:p>
          <a:pPr marL="0" lvl="0" indent="0" algn="ctr" defTabSz="666750">
            <a:lnSpc>
              <a:spcPct val="90000"/>
            </a:lnSpc>
            <a:spcBef>
              <a:spcPct val="0"/>
            </a:spcBef>
            <a:spcAft>
              <a:spcPct val="35000"/>
            </a:spcAft>
            <a:buNone/>
          </a:pPr>
          <a:r>
            <a:rPr lang="de-DE" sz="1500" kern="1200" dirty="0" err="1"/>
            <a:t>Perception</a:t>
          </a:r>
          <a:endParaRPr lang="nb-NO" sz="1500" kern="1200" dirty="0"/>
        </a:p>
      </dsp:txBody>
      <dsp:txXfrm>
        <a:off x="200557" y="564689"/>
        <a:ext cx="2008798" cy="637892"/>
      </dsp:txXfrm>
    </dsp:sp>
    <dsp:sp modelId="{D450C82A-820F-4007-8747-D0E34BB1C67A}">
      <dsp:nvSpPr>
        <dsp:cNvPr id="0" name=""/>
        <dsp:cNvSpPr/>
      </dsp:nvSpPr>
      <dsp:spPr>
        <a:xfrm>
          <a:off x="2424116" y="530181"/>
          <a:ext cx="2077814" cy="706908"/>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t>Level 2</a:t>
          </a:r>
        </a:p>
        <a:p>
          <a:pPr marL="0" lvl="0" indent="0" algn="ctr" defTabSz="666750">
            <a:lnSpc>
              <a:spcPct val="90000"/>
            </a:lnSpc>
            <a:spcBef>
              <a:spcPct val="0"/>
            </a:spcBef>
            <a:spcAft>
              <a:spcPct val="35000"/>
            </a:spcAft>
            <a:buNone/>
          </a:pPr>
          <a:r>
            <a:rPr lang="de-DE" sz="1500" kern="1200" dirty="0" err="1"/>
            <a:t>Comprehension</a:t>
          </a:r>
          <a:endParaRPr lang="nb-NO" sz="1500" kern="1200" dirty="0"/>
        </a:p>
      </dsp:txBody>
      <dsp:txXfrm>
        <a:off x="2458624" y="564689"/>
        <a:ext cx="2008798" cy="637892"/>
      </dsp:txXfrm>
    </dsp:sp>
    <dsp:sp modelId="{719CB80B-CCE4-41E9-BE0F-69472E79C945}">
      <dsp:nvSpPr>
        <dsp:cNvPr id="0" name=""/>
        <dsp:cNvSpPr/>
      </dsp:nvSpPr>
      <dsp:spPr>
        <a:xfrm>
          <a:off x="4682184" y="530181"/>
          <a:ext cx="2077814" cy="706908"/>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e-DE" sz="1500" kern="1200" dirty="0"/>
            <a:t>Level 3</a:t>
          </a:r>
        </a:p>
        <a:p>
          <a:pPr marL="0" lvl="0" indent="0" algn="ctr" defTabSz="666750">
            <a:lnSpc>
              <a:spcPct val="90000"/>
            </a:lnSpc>
            <a:spcBef>
              <a:spcPct val="0"/>
            </a:spcBef>
            <a:spcAft>
              <a:spcPct val="35000"/>
            </a:spcAft>
            <a:buNone/>
          </a:pPr>
          <a:r>
            <a:rPr lang="de-DE" sz="1500" kern="1200" dirty="0" err="1"/>
            <a:t>Projection</a:t>
          </a:r>
          <a:endParaRPr lang="nb-NO" sz="1500" kern="1200" dirty="0"/>
        </a:p>
      </dsp:txBody>
      <dsp:txXfrm>
        <a:off x="4716692" y="564689"/>
        <a:ext cx="2008798" cy="63789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475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inc.com/associated-press/sony-ceo-call-to-google-got-interview-out.html"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Situation_awareness#cite_note-:2-1"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en.wikipedia.org/wiki/Situation_awareness#cite_note-7" TargetMode="External"/><Relationship Id="rId4" Type="http://schemas.openxmlformats.org/officeDocument/2006/relationships/hyperlink" Target="https://en.wikipedia.org/wiki/Human_error"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dirty="0"/>
          </a:p>
        </p:txBody>
      </p:sp>
    </p:spTree>
    <p:extLst>
      <p:ext uri="{BB962C8B-B14F-4D97-AF65-F5344CB8AC3E}">
        <p14:creationId xmlns:p14="http://schemas.microsoft.com/office/powerpoint/2010/main" val="2278711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Situational Understanding</a:t>
            </a:r>
            <a:r>
              <a:rPr lang="en-GB" dirty="0"/>
              <a:t> is often confused with </a:t>
            </a:r>
            <a:r>
              <a:rPr lang="en-GB" b="1" dirty="0"/>
              <a:t>situation awareness (SA)</a:t>
            </a:r>
            <a:r>
              <a:rPr lang="en-GB" dirty="0"/>
              <a:t> but has a distinct meaning, particularly in military command contexts. It refers to </a:t>
            </a:r>
            <a:r>
              <a:rPr lang="en-GB" dirty="0" err="1"/>
              <a:t>analyzing</a:t>
            </a:r>
            <a:r>
              <a:rPr lang="en-GB" dirty="0"/>
              <a:t> and interpreting awareness of a situation to determine relationships between factors, assess threats and opportunities, and identify informational gaps. This aligns with </a:t>
            </a:r>
            <a:r>
              <a:rPr lang="en-GB" b="1" dirty="0"/>
              <a:t>Level 2 SA</a:t>
            </a:r>
            <a:r>
              <a:rPr lang="en-GB" dirty="0"/>
              <a:t> in the Endsley model, which involves comprehending the implications of information in light of one’s goals, answering the "so what" of perceived data.</a:t>
            </a:r>
          </a:p>
          <a:p>
            <a:r>
              <a:rPr lang="en-GB" b="1" dirty="0"/>
              <a:t>Situational Assessment</a:t>
            </a:r>
            <a:r>
              <a:rPr lang="en-GB" dirty="0"/>
              <a:t> involves the processes required to achieve SA. Endsley emphasizes the distinction between SA as a knowledge state and the varied processes (situational assessment) used to attain it. SA both influences and is shaped by these processes, driving continuous attention and interpretation cycles.</a:t>
            </a:r>
          </a:p>
          <a:p>
            <a:r>
              <a:rPr lang="en-GB" b="1" dirty="0"/>
              <a:t>Mental Models</a:t>
            </a:r>
            <a:r>
              <a:rPr lang="en-GB" dirty="0"/>
              <a:t> are essential for achieving SA, particularly for experienced decision-makers who use stored conceptual patterns to interpret current situations and make decisions. Novices, however, may struggle due to information overload, as they lack well-formed mental models to streamline their understanding.</a:t>
            </a:r>
          </a:p>
          <a:p>
            <a:r>
              <a:rPr lang="en-GB" b="1" dirty="0"/>
              <a:t>Sensemaking</a:t>
            </a:r>
            <a:r>
              <a:rPr lang="en-GB" dirty="0"/>
              <a:t> is distinct from SA and focuses on the continuous, motivated effort to understand connections in situations to predict and act effectively. While SA is often instantaneous, driven by pattern recognition, sensemaking is more reflective and backward-looking, forming explanations for past events. SA, in contrast, is typically forward-looking, aiding in predicting outcomes and guiding immediate decisions.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D5B37-16A7-41E0-A180-A2CCA22AEF43}"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6684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45</a:t>
            </a:r>
          </a:p>
          <a:p>
            <a:r>
              <a:rPr lang="nb-NO" dirty="0"/>
              <a:t>138</a:t>
            </a:r>
          </a:p>
          <a:p>
            <a:r>
              <a:rPr lang="nb-NO" dirty="0"/>
              <a:t>340</a:t>
            </a:r>
          </a:p>
          <a:p>
            <a:endParaRPr lang="nb-NO" dirty="0"/>
          </a:p>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D5B37-16A7-41E0-A180-A2CCA22AEF43}"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6379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E533E-B539-4BD1-AB8D-1B6734529A2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6867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E533E-B539-4BD1-AB8D-1B6734529A2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0850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de-DE" dirty="0"/>
              <a:t>In human </a:t>
            </a:r>
            <a:r>
              <a:rPr lang="de-DE" dirty="0" err="1"/>
              <a:t>perception</a:t>
            </a:r>
            <a:r>
              <a:rPr lang="de-DE" dirty="0"/>
              <a:t>, </a:t>
            </a:r>
            <a:r>
              <a:rPr lang="de-DE" dirty="0" err="1"/>
              <a:t>we</a:t>
            </a:r>
            <a:r>
              <a:rPr lang="de-DE" dirty="0"/>
              <a:t> </a:t>
            </a:r>
            <a:r>
              <a:rPr lang="de-DE" dirty="0" err="1"/>
              <a:t>always</a:t>
            </a:r>
            <a:r>
              <a:rPr lang="de-DE" dirty="0"/>
              <a:t> </a:t>
            </a:r>
            <a:r>
              <a:rPr lang="de-DE" dirty="0" err="1"/>
              <a:t>have</a:t>
            </a:r>
            <a:r>
              <a:rPr lang="de-DE" dirty="0"/>
              <a:t> </a:t>
            </a:r>
            <a:r>
              <a:rPr lang="de-DE" dirty="0" err="1"/>
              <a:t>elements</a:t>
            </a:r>
            <a:r>
              <a:rPr lang="de-DE" dirty="0"/>
              <a:t> </a:t>
            </a:r>
            <a:r>
              <a:rPr lang="de-DE" dirty="0" err="1"/>
              <a:t>of</a:t>
            </a:r>
            <a:r>
              <a:rPr lang="de-DE" dirty="0"/>
              <a:t> </a:t>
            </a:r>
            <a:r>
              <a:rPr lang="de-DE" dirty="0" err="1"/>
              <a:t>data-driven</a:t>
            </a:r>
            <a:r>
              <a:rPr lang="de-DE" dirty="0"/>
              <a:t> </a:t>
            </a:r>
            <a:r>
              <a:rPr lang="de-DE" dirty="0" err="1"/>
              <a:t>bottom-up</a:t>
            </a:r>
            <a:r>
              <a:rPr lang="de-DE" dirty="0"/>
              <a:t> and goal-</a:t>
            </a:r>
            <a:r>
              <a:rPr lang="de-DE" dirty="0" err="1"/>
              <a:t>driven</a:t>
            </a:r>
            <a:r>
              <a:rPr lang="de-DE" dirty="0"/>
              <a:t> top-down </a:t>
            </a:r>
            <a:r>
              <a:rPr lang="de-DE" dirty="0" err="1"/>
              <a:t>processes</a:t>
            </a:r>
            <a:r>
              <a:rPr lang="de-DE" dirty="0"/>
              <a:t>.</a:t>
            </a:r>
          </a:p>
          <a:p>
            <a:r>
              <a:rPr lang="de-DE" dirty="0" err="1"/>
              <a:t>While</a:t>
            </a:r>
            <a:r>
              <a:rPr lang="de-DE" dirty="0"/>
              <a:t> </a:t>
            </a:r>
            <a:r>
              <a:rPr lang="de-DE" dirty="0" err="1"/>
              <a:t>pattern</a:t>
            </a:r>
            <a:r>
              <a:rPr lang="de-DE" dirty="0"/>
              <a:t> </a:t>
            </a:r>
            <a:r>
              <a:rPr lang="de-DE" dirty="0" err="1"/>
              <a:t>matching</a:t>
            </a:r>
            <a:r>
              <a:rPr lang="de-DE" dirty="0"/>
              <a:t> and </a:t>
            </a:r>
            <a:r>
              <a:rPr lang="de-DE" dirty="0" err="1"/>
              <a:t>its</a:t>
            </a:r>
            <a:r>
              <a:rPr lang="de-DE" dirty="0"/>
              <a:t> </a:t>
            </a:r>
            <a:r>
              <a:rPr lang="de-DE" dirty="0" err="1"/>
              <a:t>activation</a:t>
            </a:r>
            <a:r>
              <a:rPr lang="de-DE" dirty="0"/>
              <a:t> </a:t>
            </a:r>
            <a:r>
              <a:rPr lang="de-DE" dirty="0" err="1"/>
              <a:t>of</a:t>
            </a:r>
            <a:r>
              <a:rPr lang="de-DE" dirty="0"/>
              <a:t> mental </a:t>
            </a:r>
            <a:r>
              <a:rPr lang="de-DE" dirty="0" err="1"/>
              <a:t>models</a:t>
            </a:r>
            <a:r>
              <a:rPr lang="de-DE" dirty="0"/>
              <a:t> </a:t>
            </a:r>
            <a:r>
              <a:rPr lang="de-DE" dirty="0" err="1"/>
              <a:t>is</a:t>
            </a:r>
            <a:r>
              <a:rPr lang="de-DE" dirty="0"/>
              <a:t> </a:t>
            </a:r>
            <a:r>
              <a:rPr lang="de-DE" dirty="0" err="1"/>
              <a:t>data-driven</a:t>
            </a:r>
            <a:r>
              <a:rPr lang="de-DE" dirty="0"/>
              <a:t>, </a:t>
            </a:r>
            <a:r>
              <a:rPr lang="de-DE" dirty="0" err="1"/>
              <a:t>some</a:t>
            </a:r>
            <a:r>
              <a:rPr lang="de-DE" dirty="0"/>
              <a:t> </a:t>
            </a:r>
            <a:r>
              <a:rPr lang="de-DE" dirty="0" err="1"/>
              <a:t>people</a:t>
            </a:r>
            <a:r>
              <a:rPr lang="de-DE" dirty="0"/>
              <a:t> </a:t>
            </a:r>
            <a:r>
              <a:rPr lang="de-DE" dirty="0" err="1"/>
              <a:t>have</a:t>
            </a:r>
            <a:r>
              <a:rPr lang="de-DE" dirty="0"/>
              <a:t> strong </a:t>
            </a:r>
            <a:r>
              <a:rPr lang="de-DE" dirty="0" err="1"/>
              <a:t>tendencies</a:t>
            </a:r>
            <a:r>
              <a:rPr lang="de-DE" dirty="0"/>
              <a:t> </a:t>
            </a:r>
            <a:r>
              <a:rPr lang="de-DE" dirty="0" err="1"/>
              <a:t>towards</a:t>
            </a:r>
            <a:r>
              <a:rPr lang="de-DE" dirty="0"/>
              <a:t> a </a:t>
            </a:r>
            <a:r>
              <a:rPr lang="de-DE" dirty="0" err="1"/>
              <a:t>more</a:t>
            </a:r>
            <a:r>
              <a:rPr lang="de-DE" dirty="0"/>
              <a:t> goal-</a:t>
            </a:r>
            <a:r>
              <a:rPr lang="de-DE" dirty="0" err="1"/>
              <a:t>driven</a:t>
            </a:r>
            <a:r>
              <a:rPr lang="de-DE" dirty="0"/>
              <a:t> </a:t>
            </a:r>
            <a:r>
              <a:rPr lang="de-DE" dirty="0" err="1"/>
              <a:t>approach</a:t>
            </a:r>
            <a:r>
              <a:rPr lang="de-DE" dirty="0"/>
              <a:t>. </a:t>
            </a:r>
          </a:p>
          <a:p>
            <a:r>
              <a:rPr lang="de-DE" dirty="0"/>
              <a:t>Risk </a:t>
            </a:r>
            <a:r>
              <a:rPr lang="de-DE" dirty="0" err="1"/>
              <a:t>to</a:t>
            </a:r>
            <a:r>
              <a:rPr lang="de-DE" dirty="0"/>
              <a:t> miss </a:t>
            </a:r>
            <a:r>
              <a:rPr lang="de-DE" dirty="0" err="1"/>
              <a:t>key</a:t>
            </a:r>
            <a:r>
              <a:rPr lang="de-DE" dirty="0"/>
              <a:t> </a:t>
            </a:r>
            <a:r>
              <a:rPr lang="de-DE" dirty="0" err="1"/>
              <a:t>information</a:t>
            </a:r>
            <a:r>
              <a:rPr lang="de-DE" dirty="0"/>
              <a:t> </a:t>
            </a:r>
            <a:r>
              <a:rPr lang="de-DE" dirty="0" err="1"/>
              <a:t>when</a:t>
            </a:r>
            <a:r>
              <a:rPr lang="de-DE" dirty="0"/>
              <a:t> a </a:t>
            </a:r>
            <a:r>
              <a:rPr lang="de-DE" dirty="0" err="1"/>
              <a:t>change</a:t>
            </a:r>
            <a:r>
              <a:rPr lang="de-DE" dirty="0"/>
              <a:t> </a:t>
            </a:r>
            <a:r>
              <a:rPr lang="de-DE" dirty="0" err="1"/>
              <a:t>of</a:t>
            </a:r>
            <a:r>
              <a:rPr lang="de-DE" dirty="0"/>
              <a:t> </a:t>
            </a:r>
            <a:r>
              <a:rPr lang="de-DE" dirty="0" err="1"/>
              <a:t>goal</a:t>
            </a:r>
            <a:r>
              <a:rPr lang="de-DE" dirty="0"/>
              <a:t> </a:t>
            </a:r>
            <a:r>
              <a:rPr lang="de-DE" dirty="0" err="1"/>
              <a:t>is</a:t>
            </a:r>
            <a:r>
              <a:rPr lang="de-DE" dirty="0"/>
              <a:t> </a:t>
            </a:r>
            <a:r>
              <a:rPr lang="de-DE" dirty="0" err="1"/>
              <a:t>needed</a:t>
            </a:r>
            <a:r>
              <a:rPr lang="de-DE" dirty="0"/>
              <a:t>.</a:t>
            </a:r>
          </a:p>
          <a:p>
            <a:endParaRPr lang="nb-NO" baseline="0"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E533E-B539-4BD1-AB8D-1B6734529A2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622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This </a:t>
            </a:r>
            <a:r>
              <a:rPr lang="nb-NO" dirty="0" err="1"/>
              <a:t>then</a:t>
            </a:r>
            <a:r>
              <a:rPr lang="nb-NO" dirty="0"/>
              <a:t> </a:t>
            </a:r>
            <a:r>
              <a:rPr lang="nb-NO" dirty="0" err="1"/>
              <a:t>becomes</a:t>
            </a:r>
            <a:r>
              <a:rPr lang="nb-NO" dirty="0"/>
              <a:t> </a:t>
            </a:r>
            <a:r>
              <a:rPr lang="nb-NO" dirty="0" err="1"/>
              <a:t>metacognitive</a:t>
            </a:r>
            <a:r>
              <a:rPr lang="nb-NO" dirty="0"/>
              <a:t> skills</a:t>
            </a: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E533E-B539-4BD1-AB8D-1B6734529A2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2153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E533E-B539-4BD1-AB8D-1B6734529A2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836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de-DE" baseline="0"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E533E-B539-4BD1-AB8D-1B6734529A2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78852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E533E-B539-4BD1-AB8D-1B6734529A2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538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E533E-B539-4BD1-AB8D-1B6734529A2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5167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2</a:t>
            </a:fld>
            <a:endParaRPr lang="en-US" noProof="0" dirty="0"/>
          </a:p>
        </p:txBody>
      </p:sp>
    </p:spTree>
    <p:extLst>
      <p:ext uri="{BB962C8B-B14F-4D97-AF65-F5344CB8AC3E}">
        <p14:creationId xmlns:p14="http://schemas.microsoft.com/office/powerpoint/2010/main" val="2060055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Inattentional</a:t>
            </a:r>
            <a:r>
              <a:rPr lang="nb-NO" dirty="0"/>
              <a:t> </a:t>
            </a:r>
            <a:r>
              <a:rPr lang="nb-NO" dirty="0" err="1"/>
              <a:t>blindness</a:t>
            </a:r>
            <a:r>
              <a:rPr lang="nb-NO" dirty="0"/>
              <a:t> </a:t>
            </a:r>
          </a:p>
          <a:p>
            <a:r>
              <a:rPr lang="nb-NO" dirty="0"/>
              <a:t>¨24 </a:t>
            </a:r>
            <a:r>
              <a:rPr lang="nb-NO" dirty="0" err="1"/>
              <a:t>radiologists</a:t>
            </a:r>
            <a:r>
              <a:rPr lang="nb-NO" dirty="0"/>
              <a:t> to </a:t>
            </a:r>
            <a:r>
              <a:rPr lang="nb-NO" dirty="0" err="1"/>
              <a:t>perform</a:t>
            </a:r>
            <a:r>
              <a:rPr lang="nb-NO" dirty="0"/>
              <a:t> </a:t>
            </a:r>
            <a:r>
              <a:rPr lang="nb-NO" dirty="0" err="1"/>
              <a:t>amiliar</a:t>
            </a:r>
            <a:r>
              <a:rPr lang="nb-NO" dirty="0"/>
              <a:t> </a:t>
            </a:r>
            <a:r>
              <a:rPr lang="nb-NO" dirty="0" err="1"/>
              <a:t>lung</a:t>
            </a:r>
            <a:r>
              <a:rPr lang="nb-NO" dirty="0"/>
              <a:t> – </a:t>
            </a:r>
            <a:r>
              <a:rPr lang="nb-NO" dirty="0" err="1"/>
              <a:t>nodule</a:t>
            </a:r>
            <a:r>
              <a:rPr lang="nb-NO" dirty="0"/>
              <a:t> </a:t>
            </a:r>
            <a:r>
              <a:rPr lang="nb-NO" dirty="0" err="1"/>
              <a:t>detection</a:t>
            </a:r>
            <a:r>
              <a:rPr lang="nb-NO" dirty="0"/>
              <a:t> </a:t>
            </a:r>
            <a:r>
              <a:rPr lang="nb-NO" dirty="0" err="1"/>
              <a:t>task</a:t>
            </a:r>
            <a:r>
              <a:rPr lang="nb-NO" dirty="0"/>
              <a:t> </a:t>
            </a:r>
          </a:p>
          <a:p>
            <a:r>
              <a:rPr lang="nb-NO" dirty="0"/>
              <a:t>A gorilla 48x </a:t>
            </a:r>
            <a:r>
              <a:rPr lang="nb-NO" dirty="0" err="1"/>
              <a:t>bigger</a:t>
            </a:r>
            <a:r>
              <a:rPr lang="nb-NO" dirty="0"/>
              <a:t> </a:t>
            </a:r>
            <a:r>
              <a:rPr lang="nb-NO" dirty="0" err="1"/>
              <a:t>than</a:t>
            </a:r>
            <a:r>
              <a:rPr lang="nb-NO" dirty="0"/>
              <a:t> a </a:t>
            </a:r>
            <a:r>
              <a:rPr lang="nb-NO" dirty="0" err="1"/>
              <a:t>nodule</a:t>
            </a:r>
            <a:r>
              <a:rPr lang="nb-NO" dirty="0"/>
              <a:t> </a:t>
            </a:r>
            <a:r>
              <a:rPr lang="nb-NO" dirty="0" err="1"/>
              <a:t>inserted</a:t>
            </a:r>
            <a:r>
              <a:rPr lang="nb-NO" dirty="0"/>
              <a:t> in </a:t>
            </a:r>
            <a:r>
              <a:rPr lang="nb-NO" dirty="0" err="1"/>
              <a:t>the</a:t>
            </a:r>
            <a:r>
              <a:rPr lang="nb-NO" dirty="0"/>
              <a:t> last case</a:t>
            </a:r>
          </a:p>
          <a:p>
            <a:r>
              <a:rPr lang="nb-NO" dirty="0"/>
              <a:t>Even </a:t>
            </a:r>
            <a:r>
              <a:rPr lang="nb-NO" dirty="0" err="1"/>
              <a:t>experts</a:t>
            </a:r>
            <a:r>
              <a:rPr lang="nb-NO" dirty="0"/>
              <a:t> </a:t>
            </a:r>
            <a:r>
              <a:rPr lang="nb-NO" dirty="0" err="1"/>
              <a:t>are</a:t>
            </a:r>
            <a:r>
              <a:rPr lang="nb-NO" dirty="0"/>
              <a:t> vulnerable</a:t>
            </a: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E533E-B539-4BD1-AB8D-1B6734529A2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45497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E533E-B539-4BD1-AB8D-1B6734529A2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86992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err="1"/>
              <a:t>Through</a:t>
            </a:r>
            <a:r>
              <a:rPr lang="nb-NO" dirty="0"/>
              <a:t> SA training MC </a:t>
            </a:r>
            <a:r>
              <a:rPr lang="nb-NO" dirty="0" err="1"/>
              <a:t>can</a:t>
            </a:r>
            <a:r>
              <a:rPr lang="nb-NO" dirty="0"/>
              <a:t> be </a:t>
            </a:r>
            <a:r>
              <a:rPr lang="nb-NO" dirty="0" err="1"/>
              <a:t>developed</a:t>
            </a:r>
            <a:r>
              <a:rPr lang="nb-NO" dirty="0"/>
              <a:t> – MC </a:t>
            </a:r>
            <a:r>
              <a:rPr lang="nb-NO" dirty="0" err="1"/>
              <a:t>contains</a:t>
            </a:r>
            <a:r>
              <a:rPr lang="nb-NO" dirty="0"/>
              <a:t> </a:t>
            </a:r>
            <a:r>
              <a:rPr lang="nb-NO" dirty="0" err="1"/>
              <a:t>cognitive</a:t>
            </a:r>
            <a:r>
              <a:rPr lang="nb-NO" dirty="0"/>
              <a:t> </a:t>
            </a:r>
            <a:r>
              <a:rPr lang="nb-NO" dirty="0" err="1"/>
              <a:t>perspectives</a:t>
            </a:r>
            <a:r>
              <a:rPr lang="nb-NO" dirty="0"/>
              <a:t> from </a:t>
            </a:r>
            <a:r>
              <a:rPr lang="nb-NO" dirty="0" err="1"/>
              <a:t>sensemaking</a:t>
            </a:r>
            <a:r>
              <a:rPr lang="nb-NO" dirty="0"/>
              <a:t> and </a:t>
            </a:r>
            <a:r>
              <a:rPr lang="nb-NO" dirty="0" err="1"/>
              <a:t>experience</a:t>
            </a:r>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D5B37-16A7-41E0-A180-A2CCA22AEF43}"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5764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E533E-B539-4BD1-AB8D-1B6734529A2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81549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340F9B-94E9-4D2E-92ED-101ABA9C6A5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95728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340F9B-94E9-4D2E-92ED-101ABA9C6A5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90825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de-DE" dirty="0"/>
              <a:t>Perceive </a:t>
            </a:r>
            <a:r>
              <a:rPr lang="de-DE" dirty="0" err="1"/>
              <a:t>status</a:t>
            </a:r>
            <a:r>
              <a:rPr lang="de-DE" dirty="0"/>
              <a:t>, </a:t>
            </a:r>
            <a:r>
              <a:rPr lang="de-DE" dirty="0" err="1"/>
              <a:t>attributes</a:t>
            </a:r>
            <a:r>
              <a:rPr lang="de-DE" dirty="0"/>
              <a:t> and </a:t>
            </a:r>
            <a:r>
              <a:rPr lang="de-DE" dirty="0" err="1"/>
              <a:t>dynamics</a:t>
            </a:r>
            <a:r>
              <a:rPr lang="de-DE" dirty="0"/>
              <a:t> </a:t>
            </a:r>
            <a:r>
              <a:rPr lang="de-DE" dirty="0" err="1"/>
              <a:t>of</a:t>
            </a:r>
            <a:r>
              <a:rPr lang="de-DE" dirty="0"/>
              <a:t> relevant </a:t>
            </a:r>
            <a:r>
              <a:rPr lang="de-DE" dirty="0" err="1">
                <a:solidFill>
                  <a:srgbClr val="FF0000"/>
                </a:solidFill>
              </a:rPr>
              <a:t>elements</a:t>
            </a:r>
            <a:r>
              <a:rPr lang="de-DE" dirty="0"/>
              <a:t> in </a:t>
            </a:r>
            <a:r>
              <a:rPr lang="de-DE" dirty="0" err="1"/>
              <a:t>the</a:t>
            </a:r>
            <a:r>
              <a:rPr lang="de-DE" dirty="0"/>
              <a:t> </a:t>
            </a:r>
            <a:r>
              <a:rPr lang="de-DE" dirty="0" err="1"/>
              <a:t>environment</a:t>
            </a:r>
            <a:r>
              <a:rPr lang="de-DE" dirty="0"/>
              <a:t>.</a:t>
            </a:r>
          </a:p>
          <a:p>
            <a:pPr marL="0" indent="0">
              <a:buNone/>
            </a:pPr>
            <a:endParaRPr lang="de-DE" dirty="0"/>
          </a:p>
          <a:p>
            <a:pPr marL="0" indent="0">
              <a:buNone/>
            </a:pPr>
            <a:r>
              <a:rPr lang="de-DE" b="1" dirty="0" err="1"/>
              <a:t>Example</a:t>
            </a:r>
            <a:endParaRPr lang="de-DE" b="1" dirty="0"/>
          </a:p>
          <a:p>
            <a:pPr marL="0" indent="0">
              <a:buNone/>
            </a:pPr>
            <a:r>
              <a:rPr lang="de-DE" i="1" dirty="0"/>
              <a:t>Pilot: </a:t>
            </a:r>
            <a:r>
              <a:rPr lang="de-DE" i="1" dirty="0" err="1"/>
              <a:t>other</a:t>
            </a:r>
            <a:r>
              <a:rPr lang="de-DE" i="1" dirty="0"/>
              <a:t> </a:t>
            </a:r>
            <a:r>
              <a:rPr lang="de-DE" i="1" dirty="0" err="1"/>
              <a:t>aircraft</a:t>
            </a:r>
            <a:r>
              <a:rPr lang="de-DE" i="1" dirty="0"/>
              <a:t>, </a:t>
            </a:r>
            <a:r>
              <a:rPr lang="de-DE" i="1" dirty="0" err="1"/>
              <a:t>terrain</a:t>
            </a:r>
            <a:r>
              <a:rPr lang="de-DE" i="1" dirty="0"/>
              <a:t>, </a:t>
            </a:r>
            <a:r>
              <a:rPr lang="de-DE" i="1" dirty="0" err="1"/>
              <a:t>system</a:t>
            </a:r>
            <a:r>
              <a:rPr lang="de-DE" i="1" dirty="0"/>
              <a:t> </a:t>
            </a:r>
            <a:r>
              <a:rPr lang="de-DE" i="1" dirty="0" err="1"/>
              <a:t>status</a:t>
            </a:r>
            <a:r>
              <a:rPr lang="de-DE" i="1" dirty="0"/>
              <a:t>, </a:t>
            </a:r>
            <a:r>
              <a:rPr lang="de-DE" i="1" dirty="0" err="1"/>
              <a:t>warning</a:t>
            </a:r>
            <a:r>
              <a:rPr lang="de-DE" i="1" dirty="0"/>
              <a:t> </a:t>
            </a:r>
            <a:r>
              <a:rPr lang="de-DE" i="1" dirty="0" err="1"/>
              <a:t>lights</a:t>
            </a:r>
            <a:r>
              <a:rPr lang="de-DE" i="1" dirty="0"/>
              <a:t> </a:t>
            </a:r>
            <a:r>
              <a:rPr lang="de-DE" i="1" dirty="0" err="1"/>
              <a:t>with</a:t>
            </a:r>
            <a:r>
              <a:rPr lang="de-DE" i="1" dirty="0"/>
              <a:t> </a:t>
            </a:r>
            <a:r>
              <a:rPr lang="de-DE" i="1" dirty="0" err="1"/>
              <a:t>their</a:t>
            </a:r>
            <a:r>
              <a:rPr lang="de-DE" i="1" dirty="0"/>
              <a:t> relevant </a:t>
            </a:r>
            <a:r>
              <a:rPr lang="de-DE" i="1" dirty="0" err="1"/>
              <a:t>characteristics</a:t>
            </a:r>
            <a:r>
              <a:rPr lang="de-DE" i="1" dirty="0"/>
              <a:t>, etc.</a:t>
            </a:r>
          </a:p>
          <a:p>
            <a:pPr marL="0" indent="0">
              <a:buNone/>
            </a:pPr>
            <a:endParaRPr lang="de-DE" dirty="0"/>
          </a:p>
          <a:p>
            <a:pPr marL="0" indent="0">
              <a:buNone/>
            </a:pPr>
            <a:r>
              <a:rPr lang="de-DE" b="1" dirty="0"/>
              <a:t>Sources</a:t>
            </a:r>
          </a:p>
          <a:p>
            <a:pPr marL="0" indent="0">
              <a:buNone/>
            </a:pPr>
            <a:r>
              <a:rPr lang="de-DE" dirty="0"/>
              <a:t>Information </a:t>
            </a:r>
            <a:r>
              <a:rPr lang="de-DE" dirty="0" err="1"/>
              <a:t>displays</a:t>
            </a:r>
            <a:r>
              <a:rPr lang="de-DE" dirty="0"/>
              <a:t>, </a:t>
            </a:r>
            <a:r>
              <a:rPr lang="de-DE" dirty="0" err="1"/>
              <a:t>direct</a:t>
            </a:r>
            <a:r>
              <a:rPr lang="de-DE" dirty="0"/>
              <a:t> </a:t>
            </a:r>
            <a:r>
              <a:rPr lang="de-DE" dirty="0" err="1"/>
              <a:t>observation</a:t>
            </a:r>
            <a:r>
              <a:rPr lang="de-DE" dirty="0"/>
              <a:t> in </a:t>
            </a:r>
            <a:r>
              <a:rPr lang="de-DE" dirty="0" err="1"/>
              <a:t>environment</a:t>
            </a:r>
            <a:r>
              <a:rPr lang="de-DE" dirty="0"/>
              <a:t>, </a:t>
            </a:r>
            <a:r>
              <a:rPr lang="de-DE" dirty="0" err="1"/>
              <a:t>other</a:t>
            </a:r>
            <a:r>
              <a:rPr lang="de-DE" dirty="0"/>
              <a:t> </a:t>
            </a:r>
            <a:r>
              <a:rPr lang="de-DE" dirty="0" err="1"/>
              <a:t>team</a:t>
            </a:r>
            <a:r>
              <a:rPr lang="de-DE" dirty="0"/>
              <a:t> </a:t>
            </a:r>
            <a:r>
              <a:rPr lang="de-DE" dirty="0" err="1"/>
              <a:t>members</a:t>
            </a:r>
            <a:endParaRPr lang="de-DE" dirty="0"/>
          </a:p>
          <a:p>
            <a:pPr marL="0" indent="0">
              <a:buNone/>
            </a:pPr>
            <a:endParaRPr lang="de-DE" dirty="0"/>
          </a:p>
          <a:p>
            <a:r>
              <a:rPr lang="de-DE" dirty="0"/>
              <a:t>Attentional </a:t>
            </a:r>
            <a:r>
              <a:rPr lang="de-DE" dirty="0" err="1"/>
              <a:t>tunneling</a:t>
            </a:r>
            <a:r>
              <a:rPr lang="de-DE" dirty="0"/>
              <a:t> (</a:t>
            </a:r>
            <a:r>
              <a:rPr lang="de-DE" dirty="0" err="1"/>
              <a:t>or</a:t>
            </a:r>
            <a:r>
              <a:rPr lang="de-DE" dirty="0"/>
              <a:t>: </a:t>
            </a:r>
            <a:r>
              <a:rPr lang="de-DE" dirty="0" err="1"/>
              <a:t>attentional</a:t>
            </a:r>
            <a:r>
              <a:rPr lang="de-DE" dirty="0"/>
              <a:t> </a:t>
            </a:r>
            <a:r>
              <a:rPr lang="de-DE" dirty="0" err="1"/>
              <a:t>narrowing</a:t>
            </a:r>
            <a:r>
              <a:rPr lang="de-DE" dirty="0"/>
              <a:t>)</a:t>
            </a:r>
          </a:p>
          <a:p>
            <a:pPr lvl="1"/>
            <a:r>
              <a:rPr lang="de-DE" sz="2100" dirty="0"/>
              <a:t>Attention </a:t>
            </a:r>
            <a:r>
              <a:rPr lang="de-DE" sz="2100" dirty="0" err="1"/>
              <a:t>can</a:t>
            </a:r>
            <a:r>
              <a:rPr lang="de-DE" sz="2100" dirty="0"/>
              <a:t> not </a:t>
            </a:r>
            <a:r>
              <a:rPr lang="de-DE" sz="2100" dirty="0" err="1"/>
              <a:t>be</a:t>
            </a:r>
            <a:r>
              <a:rPr lang="de-DE" sz="2100" dirty="0"/>
              <a:t> </a:t>
            </a:r>
            <a:r>
              <a:rPr lang="de-DE" sz="2100" dirty="0" err="1"/>
              <a:t>divided</a:t>
            </a:r>
            <a:r>
              <a:rPr lang="de-DE" sz="2100" dirty="0"/>
              <a:t>.</a:t>
            </a:r>
          </a:p>
          <a:p>
            <a:pPr lvl="1"/>
            <a:r>
              <a:rPr lang="de-DE" sz="2100" dirty="0" err="1"/>
              <a:t>Get</a:t>
            </a:r>
            <a:r>
              <a:rPr lang="de-DE" sz="2100" dirty="0"/>
              <a:t> </a:t>
            </a:r>
            <a:r>
              <a:rPr lang="de-DE" sz="2100" dirty="0" err="1"/>
              <a:t>hooked</a:t>
            </a:r>
            <a:r>
              <a:rPr lang="de-DE" sz="2100" dirty="0"/>
              <a:t> on </a:t>
            </a:r>
            <a:r>
              <a:rPr lang="de-DE" sz="2100" dirty="0" err="1"/>
              <a:t>particular</a:t>
            </a:r>
            <a:r>
              <a:rPr lang="de-DE" sz="2100" dirty="0"/>
              <a:t> </a:t>
            </a:r>
            <a:r>
              <a:rPr lang="de-DE" sz="2100" dirty="0" err="1"/>
              <a:t>features</a:t>
            </a:r>
            <a:r>
              <a:rPr lang="de-DE" sz="2100" dirty="0"/>
              <a:t> and </a:t>
            </a:r>
            <a:r>
              <a:rPr lang="de-DE" sz="2100" dirty="0" err="1"/>
              <a:t>inadvertently</a:t>
            </a:r>
            <a:r>
              <a:rPr lang="de-DE" sz="2100" dirty="0"/>
              <a:t> </a:t>
            </a:r>
            <a:r>
              <a:rPr lang="de-DE" sz="2100" dirty="0" err="1"/>
              <a:t>drop</a:t>
            </a:r>
            <a:r>
              <a:rPr lang="de-DE" sz="2100" dirty="0"/>
              <a:t> </a:t>
            </a:r>
            <a:r>
              <a:rPr lang="de-DE" sz="2100" dirty="0" err="1"/>
              <a:t>scanning</a:t>
            </a:r>
            <a:r>
              <a:rPr lang="de-DE" sz="2100" dirty="0"/>
              <a:t>.</a:t>
            </a:r>
          </a:p>
          <a:p>
            <a:pPr lvl="1"/>
            <a:r>
              <a:rPr lang="de-DE" sz="2100" dirty="0" err="1"/>
              <a:t>Mind</a:t>
            </a:r>
            <a:r>
              <a:rPr lang="de-DE" sz="2100" dirty="0"/>
              <a:t> </a:t>
            </a:r>
            <a:r>
              <a:rPr lang="de-DE" sz="2100" dirty="0" err="1"/>
              <a:t>the</a:t>
            </a:r>
            <a:r>
              <a:rPr lang="de-DE" sz="2100" dirty="0"/>
              <a:t> Gorilla. </a:t>
            </a:r>
          </a:p>
          <a:p>
            <a:r>
              <a:rPr lang="de-DE" dirty="0"/>
              <a:t>Requisite </a:t>
            </a:r>
            <a:r>
              <a:rPr lang="de-DE" dirty="0" err="1"/>
              <a:t>memory</a:t>
            </a:r>
            <a:r>
              <a:rPr lang="de-DE" dirty="0"/>
              <a:t> </a:t>
            </a:r>
            <a:r>
              <a:rPr lang="de-DE" dirty="0" err="1"/>
              <a:t>trap</a:t>
            </a:r>
            <a:endParaRPr lang="de-DE" dirty="0"/>
          </a:p>
          <a:p>
            <a:pPr lvl="1"/>
            <a:r>
              <a:rPr lang="de-DE" sz="2100" dirty="0"/>
              <a:t>Working </a:t>
            </a:r>
            <a:r>
              <a:rPr lang="de-DE" sz="2100" dirty="0" err="1"/>
              <a:t>memory</a:t>
            </a:r>
            <a:r>
              <a:rPr lang="de-DE" sz="2100" dirty="0"/>
              <a:t> </a:t>
            </a:r>
            <a:r>
              <a:rPr lang="de-DE" sz="2100" dirty="0" err="1"/>
              <a:t>overload</a:t>
            </a:r>
            <a:r>
              <a:rPr lang="de-DE" sz="2100" dirty="0"/>
              <a:t>.</a:t>
            </a:r>
          </a:p>
          <a:p>
            <a:pPr lvl="1"/>
            <a:r>
              <a:rPr lang="de-DE" sz="2100" dirty="0"/>
              <a:t>In </a:t>
            </a:r>
            <a:r>
              <a:rPr lang="de-DE" sz="2100" dirty="0" err="1"/>
              <a:t>particular</a:t>
            </a:r>
            <a:r>
              <a:rPr lang="de-DE" sz="2100" dirty="0"/>
              <a:t> </a:t>
            </a:r>
            <a:r>
              <a:rPr lang="de-DE" sz="2100" dirty="0" err="1"/>
              <a:t>auditory</a:t>
            </a:r>
            <a:r>
              <a:rPr lang="de-DE" sz="2100" dirty="0"/>
              <a:t> </a:t>
            </a:r>
            <a:r>
              <a:rPr lang="de-DE" sz="2100" dirty="0" err="1"/>
              <a:t>information</a:t>
            </a:r>
            <a:r>
              <a:rPr lang="de-DE" sz="2100" dirty="0"/>
              <a:t>.</a:t>
            </a:r>
          </a:p>
          <a:p>
            <a:r>
              <a:rPr lang="de-DE" dirty="0"/>
              <a:t>Stressors</a:t>
            </a:r>
          </a:p>
          <a:p>
            <a:pPr lvl="1"/>
            <a:r>
              <a:rPr lang="de-DE" sz="2000" dirty="0"/>
              <a:t>Workload, </a:t>
            </a:r>
            <a:r>
              <a:rPr lang="de-DE" sz="2000" dirty="0" err="1"/>
              <a:t>anxiety</a:t>
            </a:r>
            <a:r>
              <a:rPr lang="de-DE" sz="2000" dirty="0"/>
              <a:t>, </a:t>
            </a:r>
            <a:r>
              <a:rPr lang="de-DE" sz="2000" dirty="0" err="1"/>
              <a:t>fatigue</a:t>
            </a:r>
            <a:r>
              <a:rPr lang="de-DE" sz="2000" dirty="0"/>
              <a:t>, etc.</a:t>
            </a:r>
          </a:p>
          <a:p>
            <a:pPr lvl="1"/>
            <a:r>
              <a:rPr lang="de-DE" sz="2000" dirty="0"/>
              <a:t>Time </a:t>
            </a:r>
            <a:r>
              <a:rPr lang="de-DE" sz="2000" dirty="0" err="1"/>
              <a:t>pressure</a:t>
            </a:r>
            <a:r>
              <a:rPr lang="de-DE" sz="2000" dirty="0"/>
              <a:t>, </a:t>
            </a:r>
            <a:r>
              <a:rPr lang="de-DE" sz="2000" dirty="0" err="1"/>
              <a:t>uncertainty</a:t>
            </a:r>
            <a:r>
              <a:rPr lang="de-DE" sz="2000" dirty="0"/>
              <a:t>, etc.</a:t>
            </a:r>
          </a:p>
          <a:p>
            <a:pPr lvl="1"/>
            <a:r>
              <a:rPr lang="de-DE" sz="2000" dirty="0"/>
              <a:t>Limits SA via </a:t>
            </a:r>
            <a:r>
              <a:rPr lang="de-DE" sz="2000" dirty="0" err="1"/>
              <a:t>limiting</a:t>
            </a:r>
            <a:r>
              <a:rPr lang="de-DE" sz="2000" dirty="0"/>
              <a:t> WMC and </a:t>
            </a:r>
            <a:r>
              <a:rPr lang="de-DE" sz="2000" dirty="0" err="1"/>
              <a:t>slowing</a:t>
            </a:r>
            <a:r>
              <a:rPr lang="de-DE" sz="2000" dirty="0"/>
              <a:t> down </a:t>
            </a:r>
            <a:r>
              <a:rPr lang="de-DE" sz="2000" dirty="0" err="1"/>
              <a:t>information</a:t>
            </a:r>
            <a:r>
              <a:rPr lang="de-DE" sz="2000" dirty="0"/>
              <a:t> </a:t>
            </a:r>
            <a:r>
              <a:rPr lang="de-DE" sz="2000" dirty="0" err="1"/>
              <a:t>processing</a:t>
            </a:r>
            <a:r>
              <a:rPr lang="de-DE" sz="2000" dirty="0"/>
              <a:t>, </a:t>
            </a:r>
            <a:r>
              <a:rPr lang="de-DE" sz="2000" dirty="0" err="1"/>
              <a:t>more</a:t>
            </a:r>
            <a:r>
              <a:rPr lang="de-DE" sz="2000" dirty="0"/>
              <a:t> </a:t>
            </a:r>
            <a:r>
              <a:rPr lang="de-DE" sz="2000" dirty="0" err="1"/>
              <a:t>likely</a:t>
            </a:r>
            <a:r>
              <a:rPr lang="de-DE" sz="2000" dirty="0"/>
              <a:t> </a:t>
            </a:r>
            <a:r>
              <a:rPr lang="de-DE" sz="2000" dirty="0" err="1"/>
              <a:t>attentional</a:t>
            </a:r>
            <a:r>
              <a:rPr lang="de-DE" sz="2000" dirty="0"/>
              <a:t> </a:t>
            </a:r>
            <a:r>
              <a:rPr lang="de-DE" sz="2000" dirty="0" err="1"/>
              <a:t>tunneling</a:t>
            </a:r>
            <a:r>
              <a:rPr lang="de-DE" sz="2000" dirty="0"/>
              <a:t>, </a:t>
            </a:r>
            <a:r>
              <a:rPr lang="de-DE" sz="2000" dirty="0" err="1"/>
              <a:t>disorganized</a:t>
            </a:r>
            <a:r>
              <a:rPr lang="de-DE" sz="2000" dirty="0"/>
              <a:t> </a:t>
            </a:r>
            <a:r>
              <a:rPr lang="de-DE" sz="2000" dirty="0" err="1"/>
              <a:t>scanning</a:t>
            </a:r>
            <a:r>
              <a:rPr lang="de-DE" sz="2000" dirty="0"/>
              <a:t> </a:t>
            </a:r>
            <a:r>
              <a:rPr lang="de-DE" sz="2000" dirty="0" err="1"/>
              <a:t>for</a:t>
            </a:r>
            <a:r>
              <a:rPr lang="de-DE" sz="2000" dirty="0"/>
              <a:t> </a:t>
            </a:r>
            <a:r>
              <a:rPr lang="de-DE" sz="2000" dirty="0" err="1"/>
              <a:t>elements</a:t>
            </a:r>
            <a:r>
              <a:rPr lang="de-DE" sz="2000" dirty="0"/>
              <a:t> and </a:t>
            </a:r>
            <a:r>
              <a:rPr lang="de-DE" sz="2000" dirty="0" err="1"/>
              <a:t>less</a:t>
            </a:r>
            <a:r>
              <a:rPr lang="de-DE" sz="2000" dirty="0"/>
              <a:t> </a:t>
            </a:r>
            <a:r>
              <a:rPr lang="de-DE" sz="2000" dirty="0" err="1"/>
              <a:t>attention</a:t>
            </a:r>
            <a:r>
              <a:rPr lang="de-DE" sz="2000" dirty="0"/>
              <a:t> </a:t>
            </a:r>
            <a:r>
              <a:rPr lang="de-DE" sz="2000" dirty="0" err="1"/>
              <a:t>to</a:t>
            </a:r>
            <a:r>
              <a:rPr lang="de-DE" sz="2000" dirty="0"/>
              <a:t> </a:t>
            </a:r>
            <a:r>
              <a:rPr lang="de-DE" sz="2000" dirty="0" err="1"/>
              <a:t>peripheral</a:t>
            </a:r>
            <a:r>
              <a:rPr lang="de-DE" sz="2000" dirty="0"/>
              <a:t> </a:t>
            </a:r>
            <a:r>
              <a:rPr lang="de-DE" sz="2000" dirty="0" err="1"/>
              <a:t>cues</a:t>
            </a:r>
            <a:r>
              <a:rPr lang="de-DE" sz="2000" dirty="0"/>
              <a:t>.</a:t>
            </a:r>
          </a:p>
          <a:p>
            <a:r>
              <a:rPr lang="de-DE" dirty="0"/>
              <a:t>Data </a:t>
            </a:r>
            <a:r>
              <a:rPr lang="de-DE" dirty="0" err="1"/>
              <a:t>overload</a:t>
            </a:r>
            <a:endParaRPr lang="de-DE" dirty="0"/>
          </a:p>
          <a:p>
            <a:pPr lvl="1"/>
            <a:r>
              <a:rPr lang="de-DE" dirty="0"/>
              <a:t>Volume and rate </a:t>
            </a:r>
            <a:r>
              <a:rPr lang="de-DE" dirty="0" err="1"/>
              <a:t>of</a:t>
            </a:r>
            <a:r>
              <a:rPr lang="de-DE" dirty="0"/>
              <a:t> </a:t>
            </a:r>
            <a:r>
              <a:rPr lang="de-DE" dirty="0" err="1"/>
              <a:t>change</a:t>
            </a:r>
            <a:endParaRPr lang="de-DE" dirty="0"/>
          </a:p>
          <a:p>
            <a:pPr lvl="1"/>
            <a:r>
              <a:rPr lang="de-DE" dirty="0"/>
              <a:t>Limited </a:t>
            </a:r>
            <a:r>
              <a:rPr lang="de-DE" dirty="0" err="1"/>
              <a:t>bandwith</a:t>
            </a:r>
            <a:r>
              <a:rPr lang="de-DE" dirty="0"/>
              <a:t> </a:t>
            </a:r>
            <a:r>
              <a:rPr lang="de-DE" dirty="0" err="1"/>
              <a:t>of</a:t>
            </a:r>
            <a:r>
              <a:rPr lang="de-DE" dirty="0"/>
              <a:t> human </a:t>
            </a:r>
            <a:r>
              <a:rPr lang="de-DE" dirty="0" err="1"/>
              <a:t>sensory</a:t>
            </a:r>
            <a:r>
              <a:rPr lang="de-DE" dirty="0"/>
              <a:t> and </a:t>
            </a:r>
            <a:r>
              <a:rPr lang="de-DE" dirty="0" err="1"/>
              <a:t>information-processing</a:t>
            </a:r>
            <a:r>
              <a:rPr lang="de-DE" dirty="0"/>
              <a:t> </a:t>
            </a:r>
            <a:r>
              <a:rPr lang="de-DE" dirty="0" err="1"/>
              <a:t>mechanisms</a:t>
            </a:r>
            <a:r>
              <a:rPr lang="de-DE" dirty="0"/>
              <a:t>.</a:t>
            </a:r>
          </a:p>
          <a:p>
            <a:pPr lvl="1"/>
            <a:r>
              <a:rPr lang="de-DE" dirty="0"/>
              <a:t>Rate </a:t>
            </a:r>
            <a:r>
              <a:rPr lang="de-DE" dirty="0" err="1"/>
              <a:t>of</a:t>
            </a:r>
            <a:r>
              <a:rPr lang="de-DE" dirty="0"/>
              <a:t> </a:t>
            </a:r>
            <a:r>
              <a:rPr lang="de-DE" dirty="0" err="1"/>
              <a:t>data</a:t>
            </a:r>
            <a:r>
              <a:rPr lang="de-DE" dirty="0"/>
              <a:t> </a:t>
            </a:r>
            <a:r>
              <a:rPr lang="de-DE" dirty="0" err="1"/>
              <a:t>flow</a:t>
            </a:r>
            <a:r>
              <a:rPr lang="de-DE" dirty="0"/>
              <a:t> </a:t>
            </a:r>
            <a:r>
              <a:rPr lang="de-DE" dirty="0" err="1"/>
              <a:t>can</a:t>
            </a:r>
            <a:r>
              <a:rPr lang="de-DE" dirty="0"/>
              <a:t> </a:t>
            </a:r>
            <a:r>
              <a:rPr lang="de-DE" dirty="0" err="1"/>
              <a:t>be</a:t>
            </a:r>
            <a:r>
              <a:rPr lang="de-DE" dirty="0"/>
              <a:t> </a:t>
            </a:r>
            <a:r>
              <a:rPr lang="de-DE" dirty="0" err="1"/>
              <a:t>enhanced</a:t>
            </a:r>
            <a:r>
              <a:rPr lang="de-DE" dirty="0"/>
              <a:t> </a:t>
            </a:r>
            <a:r>
              <a:rPr lang="de-DE" dirty="0" err="1"/>
              <a:t>significantly</a:t>
            </a:r>
            <a:r>
              <a:rPr lang="de-DE" dirty="0"/>
              <a:t> </a:t>
            </a:r>
            <a:r>
              <a:rPr lang="de-DE" dirty="0" err="1"/>
              <a:t>by</a:t>
            </a:r>
            <a:r>
              <a:rPr lang="de-DE" dirty="0"/>
              <a:t> </a:t>
            </a:r>
            <a:r>
              <a:rPr lang="de-DE" dirty="0" err="1"/>
              <a:t>ergonomic</a:t>
            </a:r>
            <a:r>
              <a:rPr lang="de-DE" dirty="0"/>
              <a:t> </a:t>
            </a:r>
            <a:r>
              <a:rPr lang="de-DE" dirty="0" err="1"/>
              <a:t>user</a:t>
            </a:r>
            <a:r>
              <a:rPr lang="de-DE" dirty="0"/>
              <a:t> </a:t>
            </a:r>
            <a:r>
              <a:rPr lang="de-DE" dirty="0" err="1"/>
              <a:t>interfaces</a:t>
            </a:r>
            <a:endParaRPr lang="de-DE" dirty="0"/>
          </a:p>
          <a:p>
            <a:r>
              <a:rPr lang="de-DE" dirty="0" err="1"/>
              <a:t>Misplaced</a:t>
            </a:r>
            <a:r>
              <a:rPr lang="de-DE" dirty="0"/>
              <a:t> </a:t>
            </a:r>
            <a:r>
              <a:rPr lang="de-DE" dirty="0" err="1"/>
              <a:t>salience</a:t>
            </a:r>
            <a:endParaRPr lang="de-DE" dirty="0"/>
          </a:p>
          <a:p>
            <a:pPr lvl="1"/>
            <a:r>
              <a:rPr lang="de-DE" dirty="0" err="1"/>
              <a:t>Some</a:t>
            </a:r>
            <a:r>
              <a:rPr lang="de-DE" dirty="0"/>
              <a:t> </a:t>
            </a:r>
            <a:r>
              <a:rPr lang="de-DE" dirty="0" err="1"/>
              <a:t>features</a:t>
            </a:r>
            <a:r>
              <a:rPr lang="de-DE" dirty="0"/>
              <a:t> (</a:t>
            </a:r>
            <a:r>
              <a:rPr lang="de-DE" dirty="0" err="1"/>
              <a:t>size</a:t>
            </a:r>
            <a:r>
              <a:rPr lang="de-DE" dirty="0"/>
              <a:t>, </a:t>
            </a:r>
            <a:r>
              <a:rPr lang="de-DE" dirty="0" err="1"/>
              <a:t>shape</a:t>
            </a:r>
            <a:r>
              <a:rPr lang="de-DE" dirty="0"/>
              <a:t>, </a:t>
            </a:r>
            <a:r>
              <a:rPr lang="de-DE" dirty="0" err="1"/>
              <a:t>movement</a:t>
            </a:r>
            <a:r>
              <a:rPr lang="de-DE" dirty="0"/>
              <a:t>, </a:t>
            </a:r>
            <a:r>
              <a:rPr lang="de-DE" dirty="0" err="1"/>
              <a:t>flashing</a:t>
            </a:r>
            <a:r>
              <a:rPr lang="de-DE" dirty="0"/>
              <a:t> </a:t>
            </a:r>
            <a:r>
              <a:rPr lang="de-DE" dirty="0" err="1"/>
              <a:t>lights</a:t>
            </a:r>
            <a:r>
              <a:rPr lang="de-DE" dirty="0"/>
              <a:t>, </a:t>
            </a:r>
            <a:r>
              <a:rPr lang="de-DE" dirty="0" err="1"/>
              <a:t>noise</a:t>
            </a:r>
            <a:r>
              <a:rPr lang="de-DE" dirty="0"/>
              <a:t>) </a:t>
            </a:r>
            <a:r>
              <a:rPr lang="de-DE" dirty="0" err="1"/>
              <a:t>are</a:t>
            </a:r>
            <a:r>
              <a:rPr lang="de-DE" dirty="0"/>
              <a:t> </a:t>
            </a:r>
            <a:r>
              <a:rPr lang="de-DE" dirty="0" err="1"/>
              <a:t>prioritized</a:t>
            </a:r>
            <a:r>
              <a:rPr lang="de-DE" dirty="0"/>
              <a:t> in </a:t>
            </a:r>
            <a:r>
              <a:rPr lang="de-DE" dirty="0" err="1"/>
              <a:t>sensory</a:t>
            </a:r>
            <a:r>
              <a:rPr lang="de-DE" dirty="0"/>
              <a:t> and </a:t>
            </a:r>
            <a:r>
              <a:rPr lang="de-DE" dirty="0" err="1"/>
              <a:t>attentional</a:t>
            </a:r>
            <a:r>
              <a:rPr lang="de-DE" dirty="0"/>
              <a:t> </a:t>
            </a:r>
            <a:r>
              <a:rPr lang="de-DE" dirty="0" err="1"/>
              <a:t>processing</a:t>
            </a:r>
            <a:endParaRPr lang="de-DE" dirty="0"/>
          </a:p>
          <a:p>
            <a:pPr lvl="1"/>
            <a:r>
              <a:rPr lang="de-DE" dirty="0" err="1"/>
              <a:t>Overuse</a:t>
            </a:r>
            <a:r>
              <a:rPr lang="de-DE" dirty="0"/>
              <a:t> </a:t>
            </a:r>
            <a:r>
              <a:rPr lang="de-DE" dirty="0" err="1"/>
              <a:t>or</a:t>
            </a:r>
            <a:r>
              <a:rPr lang="de-DE" dirty="0"/>
              <a:t> </a:t>
            </a:r>
            <a:r>
              <a:rPr lang="de-DE" dirty="0" err="1"/>
              <a:t>inappropriate</a:t>
            </a:r>
            <a:r>
              <a:rPr lang="de-DE" dirty="0"/>
              <a:t> </a:t>
            </a:r>
            <a:r>
              <a:rPr lang="de-DE" dirty="0" err="1"/>
              <a:t>use</a:t>
            </a:r>
            <a:r>
              <a:rPr lang="de-DE" dirty="0"/>
              <a:t> </a:t>
            </a:r>
            <a:r>
              <a:rPr lang="de-DE" dirty="0" err="1"/>
              <a:t>degrades</a:t>
            </a:r>
            <a:r>
              <a:rPr lang="de-DE" dirty="0"/>
              <a:t> SA </a:t>
            </a:r>
            <a:r>
              <a:rPr lang="de-DE" dirty="0" err="1"/>
              <a:t>to</a:t>
            </a:r>
            <a:r>
              <a:rPr lang="de-DE" dirty="0"/>
              <a:t> </a:t>
            </a:r>
            <a:r>
              <a:rPr lang="de-DE" dirty="0" err="1"/>
              <a:t>other</a:t>
            </a:r>
            <a:r>
              <a:rPr lang="de-DE" dirty="0"/>
              <a:t> </a:t>
            </a:r>
            <a:r>
              <a:rPr lang="de-DE" dirty="0" err="1"/>
              <a:t>information</a:t>
            </a:r>
            <a:endParaRPr lang="de-DE" dirty="0"/>
          </a:p>
          <a:p>
            <a:r>
              <a:rPr lang="de-DE" dirty="0" err="1"/>
              <a:t>Errant</a:t>
            </a:r>
            <a:r>
              <a:rPr lang="de-DE" dirty="0"/>
              <a:t> mental </a:t>
            </a:r>
            <a:r>
              <a:rPr lang="de-DE" dirty="0" err="1"/>
              <a:t>models</a:t>
            </a:r>
            <a:endParaRPr lang="de-DE" dirty="0"/>
          </a:p>
          <a:p>
            <a:pPr lvl="1"/>
            <a:r>
              <a:rPr lang="de-DE" dirty="0"/>
              <a:t>„</a:t>
            </a:r>
            <a:r>
              <a:rPr lang="de-DE" dirty="0" err="1"/>
              <a:t>representational</a:t>
            </a:r>
            <a:r>
              <a:rPr lang="de-DE" dirty="0"/>
              <a:t> </a:t>
            </a:r>
            <a:r>
              <a:rPr lang="de-DE" dirty="0" err="1"/>
              <a:t>error</a:t>
            </a:r>
            <a:r>
              <a:rPr lang="de-DE" dirty="0"/>
              <a:t>“</a:t>
            </a:r>
          </a:p>
          <a:p>
            <a:pPr lvl="1"/>
            <a:r>
              <a:rPr lang="de-DE" dirty="0"/>
              <a:t>A </a:t>
            </a:r>
            <a:r>
              <a:rPr lang="de-DE" dirty="0" err="1"/>
              <a:t>wrong</a:t>
            </a:r>
            <a:r>
              <a:rPr lang="de-DE" dirty="0"/>
              <a:t> mental </a:t>
            </a:r>
            <a:r>
              <a:rPr lang="de-DE" dirty="0" err="1"/>
              <a:t>model</a:t>
            </a:r>
            <a:r>
              <a:rPr lang="de-DE" dirty="0"/>
              <a:t> </a:t>
            </a:r>
            <a:r>
              <a:rPr lang="de-DE" dirty="0" err="1"/>
              <a:t>is</a:t>
            </a:r>
            <a:r>
              <a:rPr lang="de-DE" dirty="0"/>
              <a:t> </a:t>
            </a:r>
            <a:r>
              <a:rPr lang="de-DE" dirty="0" err="1"/>
              <a:t>applied</a:t>
            </a:r>
            <a:endParaRPr lang="de-DE" dirty="0"/>
          </a:p>
          <a:p>
            <a:r>
              <a:rPr lang="de-DE" dirty="0"/>
              <a:t>Out </a:t>
            </a:r>
            <a:r>
              <a:rPr lang="de-DE" dirty="0" err="1"/>
              <a:t>of</a:t>
            </a:r>
            <a:r>
              <a:rPr lang="de-DE" dirty="0"/>
              <a:t> </a:t>
            </a:r>
            <a:r>
              <a:rPr lang="de-DE" dirty="0" err="1"/>
              <a:t>the</a:t>
            </a:r>
            <a:r>
              <a:rPr lang="de-DE" dirty="0"/>
              <a:t> loop </a:t>
            </a:r>
            <a:r>
              <a:rPr lang="de-DE" dirty="0" err="1"/>
              <a:t>syndrome</a:t>
            </a:r>
            <a:endParaRPr lang="de-DE" dirty="0"/>
          </a:p>
          <a:p>
            <a:pPr lvl="1"/>
            <a:r>
              <a:rPr lang="de-DE" dirty="0"/>
              <a:t>Automation </a:t>
            </a:r>
            <a:r>
              <a:rPr lang="de-DE" dirty="0" err="1"/>
              <a:t>can</a:t>
            </a:r>
            <a:r>
              <a:rPr lang="de-DE" dirty="0"/>
              <a:t> </a:t>
            </a:r>
            <a:r>
              <a:rPr lang="de-DE" dirty="0" err="1"/>
              <a:t>eliminate</a:t>
            </a:r>
            <a:r>
              <a:rPr lang="de-DE" dirty="0"/>
              <a:t> </a:t>
            </a:r>
            <a:r>
              <a:rPr lang="de-DE" dirty="0" err="1"/>
              <a:t>excessive</a:t>
            </a:r>
            <a:r>
              <a:rPr lang="de-DE" dirty="0"/>
              <a:t> </a:t>
            </a:r>
            <a:r>
              <a:rPr lang="de-DE" dirty="0" err="1"/>
              <a:t>workload</a:t>
            </a:r>
            <a:r>
              <a:rPr lang="de-DE" dirty="0"/>
              <a:t>, but </a:t>
            </a:r>
            <a:r>
              <a:rPr lang="de-DE" dirty="0" err="1"/>
              <a:t>can</a:t>
            </a:r>
            <a:r>
              <a:rPr lang="de-DE" dirty="0"/>
              <a:t> also </a:t>
            </a:r>
            <a:r>
              <a:rPr lang="de-DE" dirty="0" err="1"/>
              <a:t>lower</a:t>
            </a:r>
            <a:r>
              <a:rPr lang="de-DE" dirty="0"/>
              <a:t> SA </a:t>
            </a:r>
            <a:r>
              <a:rPr lang="de-DE" dirty="0" err="1"/>
              <a:t>by</a:t>
            </a:r>
            <a:r>
              <a:rPr lang="de-DE" dirty="0"/>
              <a:t> </a:t>
            </a:r>
            <a:r>
              <a:rPr lang="de-DE" dirty="0" err="1"/>
              <a:t>putting</a:t>
            </a:r>
            <a:r>
              <a:rPr lang="de-DE" dirty="0"/>
              <a:t> </a:t>
            </a:r>
            <a:r>
              <a:rPr lang="de-DE" dirty="0" err="1"/>
              <a:t>people</a:t>
            </a:r>
            <a:r>
              <a:rPr lang="de-DE" dirty="0"/>
              <a:t> out </a:t>
            </a:r>
            <a:r>
              <a:rPr lang="de-DE" dirty="0" err="1"/>
              <a:t>of</a:t>
            </a:r>
            <a:r>
              <a:rPr lang="de-DE" dirty="0"/>
              <a:t> </a:t>
            </a:r>
            <a:r>
              <a:rPr lang="de-DE" dirty="0" err="1"/>
              <a:t>the</a:t>
            </a:r>
            <a:r>
              <a:rPr lang="de-DE" dirty="0"/>
              <a:t> loop. </a:t>
            </a:r>
          </a:p>
          <a:p>
            <a:pPr lvl="1"/>
            <a:r>
              <a:rPr lang="de-DE" dirty="0"/>
              <a:t>„</a:t>
            </a:r>
            <a:r>
              <a:rPr lang="de-DE" dirty="0" err="1"/>
              <a:t>take-over</a:t>
            </a:r>
            <a:r>
              <a:rPr lang="de-DE" dirty="0"/>
              <a:t>-time“ </a:t>
            </a:r>
            <a:r>
              <a:rPr lang="de-DE" dirty="0" err="1"/>
              <a:t>where</a:t>
            </a:r>
            <a:r>
              <a:rPr lang="de-DE" dirty="0"/>
              <a:t> </a:t>
            </a:r>
            <a:r>
              <a:rPr lang="de-DE" dirty="0" err="1"/>
              <a:t>automatisation</a:t>
            </a:r>
            <a:r>
              <a:rPr lang="de-DE" dirty="0"/>
              <a:t> </a:t>
            </a:r>
            <a:r>
              <a:rPr lang="de-DE" dirty="0" err="1"/>
              <a:t>fails</a:t>
            </a:r>
            <a:r>
              <a:rPr lang="de-DE" dirty="0"/>
              <a:t> </a:t>
            </a:r>
            <a:r>
              <a:rPr lang="de-DE" dirty="0" err="1"/>
              <a:t>or</a:t>
            </a:r>
            <a:r>
              <a:rPr lang="de-DE" dirty="0"/>
              <a:t> </a:t>
            </a:r>
            <a:r>
              <a:rPr lang="de-DE" dirty="0" err="1"/>
              <a:t>is</a:t>
            </a:r>
            <a:r>
              <a:rPr lang="de-DE" dirty="0"/>
              <a:t> not </a:t>
            </a:r>
            <a:r>
              <a:rPr lang="de-DE" dirty="0" err="1"/>
              <a:t>equipped</a:t>
            </a:r>
            <a:r>
              <a:rPr lang="de-DE" dirty="0"/>
              <a:t> </a:t>
            </a:r>
            <a:r>
              <a:rPr lang="de-DE" dirty="0" err="1"/>
              <a:t>to</a:t>
            </a:r>
            <a:r>
              <a:rPr lang="de-DE" dirty="0"/>
              <a:t> handle a </a:t>
            </a:r>
            <a:r>
              <a:rPr lang="de-DE" dirty="0" err="1"/>
              <a:t>situation</a:t>
            </a:r>
            <a:endParaRPr lang="de-DE" dirty="0"/>
          </a:p>
          <a:p>
            <a:pPr marL="0" indent="0">
              <a:buNone/>
            </a:pPr>
            <a:endParaRPr lang="de-DE" dirty="0"/>
          </a:p>
          <a:p>
            <a:endParaRPr lang="de-DE" baseline="0"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E533E-B539-4BD1-AB8D-1B6734529A2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10937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de-DE" dirty="0"/>
              <a:t>Synthesis </a:t>
            </a:r>
            <a:r>
              <a:rPr lang="de-DE" dirty="0" err="1"/>
              <a:t>of</a:t>
            </a:r>
            <a:r>
              <a:rPr lang="de-DE" dirty="0"/>
              <a:t> </a:t>
            </a:r>
            <a:r>
              <a:rPr lang="de-DE" dirty="0" err="1"/>
              <a:t>disjointed</a:t>
            </a:r>
            <a:r>
              <a:rPr lang="de-DE" dirty="0"/>
              <a:t> Level-1 </a:t>
            </a:r>
            <a:r>
              <a:rPr lang="de-DE" dirty="0" err="1"/>
              <a:t>elements</a:t>
            </a:r>
            <a:r>
              <a:rPr lang="de-DE" dirty="0"/>
              <a:t>.</a:t>
            </a:r>
          </a:p>
          <a:p>
            <a:r>
              <a:rPr lang="de-DE" dirty="0" err="1"/>
              <a:t>Understand</a:t>
            </a:r>
            <a:r>
              <a:rPr lang="de-DE" dirty="0"/>
              <a:t> </a:t>
            </a:r>
            <a:r>
              <a:rPr lang="de-DE" dirty="0" err="1"/>
              <a:t>their</a:t>
            </a:r>
            <a:r>
              <a:rPr lang="de-DE" dirty="0"/>
              <a:t> </a:t>
            </a:r>
            <a:r>
              <a:rPr lang="de-DE" dirty="0" err="1"/>
              <a:t>significance</a:t>
            </a:r>
            <a:r>
              <a:rPr lang="de-DE" dirty="0"/>
              <a:t> in </a:t>
            </a:r>
            <a:r>
              <a:rPr lang="de-DE" dirty="0" err="1"/>
              <a:t>the</a:t>
            </a:r>
            <a:r>
              <a:rPr lang="de-DE" dirty="0"/>
              <a:t> light </a:t>
            </a:r>
            <a:r>
              <a:rPr lang="de-DE" dirty="0" err="1"/>
              <a:t>of</a:t>
            </a:r>
            <a:r>
              <a:rPr lang="de-DE" dirty="0"/>
              <a:t> </a:t>
            </a:r>
            <a:r>
              <a:rPr lang="de-DE" dirty="0" err="1"/>
              <a:t>one‘s</a:t>
            </a:r>
            <a:r>
              <a:rPr lang="de-DE" dirty="0"/>
              <a:t> </a:t>
            </a:r>
            <a:r>
              <a:rPr lang="de-DE" dirty="0" err="1"/>
              <a:t>goals</a:t>
            </a:r>
            <a:r>
              <a:rPr lang="de-DE" dirty="0"/>
              <a:t>.</a:t>
            </a:r>
          </a:p>
          <a:p>
            <a:r>
              <a:rPr lang="de-DE" dirty="0" err="1"/>
              <a:t>Enables</a:t>
            </a:r>
            <a:r>
              <a:rPr lang="de-DE" dirty="0"/>
              <a:t> </a:t>
            </a:r>
            <a:r>
              <a:rPr lang="de-DE" dirty="0" err="1"/>
              <a:t>for</a:t>
            </a:r>
            <a:r>
              <a:rPr lang="de-DE" dirty="0"/>
              <a:t> </a:t>
            </a:r>
            <a:r>
              <a:rPr lang="de-DE" dirty="0" err="1"/>
              <a:t>risk</a:t>
            </a:r>
            <a:r>
              <a:rPr lang="de-DE" dirty="0"/>
              <a:t> </a:t>
            </a:r>
            <a:r>
              <a:rPr lang="de-DE" dirty="0" err="1"/>
              <a:t>assessment</a:t>
            </a:r>
            <a:r>
              <a:rPr lang="de-DE" dirty="0"/>
              <a:t> and </a:t>
            </a:r>
            <a:r>
              <a:rPr lang="de-DE" dirty="0" err="1"/>
              <a:t>assessing</a:t>
            </a:r>
            <a:r>
              <a:rPr lang="de-DE" dirty="0"/>
              <a:t> </a:t>
            </a:r>
            <a:r>
              <a:rPr lang="de-DE" dirty="0" err="1"/>
              <a:t>relevance</a:t>
            </a:r>
            <a:r>
              <a:rPr lang="de-DE" dirty="0"/>
              <a:t> </a:t>
            </a:r>
            <a:r>
              <a:rPr lang="de-DE" dirty="0" err="1"/>
              <a:t>of</a:t>
            </a:r>
            <a:r>
              <a:rPr lang="de-DE" dirty="0"/>
              <a:t> all </a:t>
            </a:r>
            <a:r>
              <a:rPr lang="de-DE" dirty="0" err="1"/>
              <a:t>types</a:t>
            </a:r>
            <a:r>
              <a:rPr lang="de-DE" dirty="0"/>
              <a:t> </a:t>
            </a:r>
            <a:r>
              <a:rPr lang="de-DE" dirty="0" err="1"/>
              <a:t>of</a:t>
            </a:r>
            <a:r>
              <a:rPr lang="de-DE" dirty="0"/>
              <a:t> </a:t>
            </a:r>
            <a:r>
              <a:rPr lang="de-DE" dirty="0" err="1"/>
              <a:t>deviations</a:t>
            </a:r>
            <a:r>
              <a:rPr lang="de-DE" dirty="0"/>
              <a:t> </a:t>
            </a:r>
            <a:r>
              <a:rPr lang="de-DE" dirty="0" err="1"/>
              <a:t>from</a:t>
            </a:r>
            <a:r>
              <a:rPr lang="de-DE" dirty="0"/>
              <a:t> </a:t>
            </a:r>
            <a:r>
              <a:rPr lang="de-DE" dirty="0" err="1"/>
              <a:t>expected</a:t>
            </a:r>
            <a:r>
              <a:rPr lang="de-DE" dirty="0"/>
              <a:t> </a:t>
            </a:r>
            <a:r>
              <a:rPr lang="de-DE" dirty="0" err="1"/>
              <a:t>states</a:t>
            </a:r>
            <a:r>
              <a:rPr lang="de-DE" dirty="0"/>
              <a:t>, </a:t>
            </a:r>
            <a:r>
              <a:rPr lang="de-DE" dirty="0" err="1"/>
              <a:t>making</a:t>
            </a:r>
            <a:r>
              <a:rPr lang="de-DE" dirty="0"/>
              <a:t> sense </a:t>
            </a:r>
            <a:r>
              <a:rPr lang="de-DE" dirty="0" err="1"/>
              <a:t>of</a:t>
            </a:r>
            <a:r>
              <a:rPr lang="de-DE" dirty="0"/>
              <a:t> </a:t>
            </a:r>
            <a:r>
              <a:rPr lang="de-DE" dirty="0" err="1"/>
              <a:t>situations</a:t>
            </a:r>
            <a:r>
              <a:rPr lang="de-DE" dirty="0"/>
              <a:t> in </a:t>
            </a:r>
            <a:r>
              <a:rPr lang="de-DE" dirty="0" err="1"/>
              <a:t>general</a:t>
            </a:r>
            <a:r>
              <a:rPr lang="de-DE" dirty="0"/>
              <a:t>.</a:t>
            </a:r>
          </a:p>
          <a:p>
            <a:r>
              <a:rPr lang="de-DE" i="1" dirty="0">
                <a:solidFill>
                  <a:srgbClr val="FF0000"/>
                </a:solidFill>
              </a:rPr>
              <a:t>„So </a:t>
            </a:r>
            <a:r>
              <a:rPr lang="de-DE" i="1" dirty="0" err="1">
                <a:solidFill>
                  <a:srgbClr val="FF0000"/>
                </a:solidFill>
              </a:rPr>
              <a:t>what</a:t>
            </a:r>
            <a:r>
              <a:rPr lang="de-DE" i="1" dirty="0">
                <a:solidFill>
                  <a:srgbClr val="FF0000"/>
                </a:solidFill>
              </a:rPr>
              <a:t>?“</a:t>
            </a:r>
          </a:p>
          <a:p>
            <a:endParaRPr lang="de-DE" baseline="0" dirty="0"/>
          </a:p>
          <a:p>
            <a:r>
              <a:rPr lang="de-DE" dirty="0"/>
              <a:t>Attentional </a:t>
            </a:r>
            <a:r>
              <a:rPr lang="de-DE" dirty="0" err="1"/>
              <a:t>tunneling</a:t>
            </a:r>
            <a:r>
              <a:rPr lang="de-DE" dirty="0"/>
              <a:t> (</a:t>
            </a:r>
            <a:r>
              <a:rPr lang="de-DE" dirty="0" err="1"/>
              <a:t>or</a:t>
            </a:r>
            <a:r>
              <a:rPr lang="de-DE" dirty="0"/>
              <a:t>: </a:t>
            </a:r>
            <a:r>
              <a:rPr lang="de-DE" dirty="0" err="1"/>
              <a:t>attentional</a:t>
            </a:r>
            <a:r>
              <a:rPr lang="de-DE" dirty="0"/>
              <a:t> </a:t>
            </a:r>
            <a:r>
              <a:rPr lang="de-DE" dirty="0" err="1"/>
              <a:t>narrowing</a:t>
            </a:r>
            <a:r>
              <a:rPr lang="de-DE" dirty="0"/>
              <a:t>)</a:t>
            </a:r>
          </a:p>
          <a:p>
            <a:pPr lvl="1"/>
            <a:r>
              <a:rPr lang="de-DE" sz="2100" dirty="0"/>
              <a:t>Attention </a:t>
            </a:r>
            <a:r>
              <a:rPr lang="de-DE" sz="2100" dirty="0" err="1"/>
              <a:t>can</a:t>
            </a:r>
            <a:r>
              <a:rPr lang="de-DE" sz="2100" dirty="0"/>
              <a:t> not </a:t>
            </a:r>
            <a:r>
              <a:rPr lang="de-DE" sz="2100" dirty="0" err="1"/>
              <a:t>be</a:t>
            </a:r>
            <a:r>
              <a:rPr lang="de-DE" sz="2100" dirty="0"/>
              <a:t> </a:t>
            </a:r>
            <a:r>
              <a:rPr lang="de-DE" sz="2100" dirty="0" err="1"/>
              <a:t>divided</a:t>
            </a:r>
            <a:r>
              <a:rPr lang="de-DE" sz="2100" dirty="0"/>
              <a:t>.</a:t>
            </a:r>
          </a:p>
          <a:p>
            <a:pPr lvl="1"/>
            <a:r>
              <a:rPr lang="de-DE" sz="2100" dirty="0" err="1"/>
              <a:t>Get</a:t>
            </a:r>
            <a:r>
              <a:rPr lang="de-DE" sz="2100" dirty="0"/>
              <a:t> </a:t>
            </a:r>
            <a:r>
              <a:rPr lang="de-DE" sz="2100" dirty="0" err="1"/>
              <a:t>hooked</a:t>
            </a:r>
            <a:r>
              <a:rPr lang="de-DE" sz="2100" dirty="0"/>
              <a:t> on </a:t>
            </a:r>
            <a:r>
              <a:rPr lang="de-DE" sz="2100" dirty="0" err="1"/>
              <a:t>particular</a:t>
            </a:r>
            <a:r>
              <a:rPr lang="de-DE" sz="2100" dirty="0"/>
              <a:t> </a:t>
            </a:r>
            <a:r>
              <a:rPr lang="de-DE" sz="2100" dirty="0" err="1"/>
              <a:t>features</a:t>
            </a:r>
            <a:r>
              <a:rPr lang="de-DE" sz="2100" dirty="0"/>
              <a:t> and </a:t>
            </a:r>
            <a:r>
              <a:rPr lang="de-DE" sz="2100" dirty="0" err="1"/>
              <a:t>inadvertently</a:t>
            </a:r>
            <a:r>
              <a:rPr lang="de-DE" sz="2100" dirty="0"/>
              <a:t> </a:t>
            </a:r>
            <a:r>
              <a:rPr lang="de-DE" sz="2100" dirty="0" err="1"/>
              <a:t>drop</a:t>
            </a:r>
            <a:r>
              <a:rPr lang="de-DE" sz="2100" dirty="0"/>
              <a:t> </a:t>
            </a:r>
            <a:r>
              <a:rPr lang="de-DE" sz="2100" dirty="0" err="1"/>
              <a:t>scanning</a:t>
            </a:r>
            <a:r>
              <a:rPr lang="de-DE" sz="2100" dirty="0"/>
              <a:t>.</a:t>
            </a:r>
          </a:p>
          <a:p>
            <a:pPr lvl="1"/>
            <a:r>
              <a:rPr lang="de-DE" sz="2100" dirty="0" err="1"/>
              <a:t>Mind</a:t>
            </a:r>
            <a:r>
              <a:rPr lang="de-DE" sz="2100" dirty="0"/>
              <a:t> </a:t>
            </a:r>
            <a:r>
              <a:rPr lang="de-DE" sz="2100" dirty="0" err="1"/>
              <a:t>the</a:t>
            </a:r>
            <a:r>
              <a:rPr lang="de-DE" sz="2100" dirty="0"/>
              <a:t> Gorilla. </a:t>
            </a:r>
          </a:p>
          <a:p>
            <a:r>
              <a:rPr lang="de-DE" dirty="0"/>
              <a:t>Requisite </a:t>
            </a:r>
            <a:r>
              <a:rPr lang="de-DE" dirty="0" err="1"/>
              <a:t>memory</a:t>
            </a:r>
            <a:r>
              <a:rPr lang="de-DE" dirty="0"/>
              <a:t> </a:t>
            </a:r>
            <a:r>
              <a:rPr lang="de-DE" dirty="0" err="1"/>
              <a:t>trap</a:t>
            </a:r>
            <a:endParaRPr lang="de-DE" dirty="0"/>
          </a:p>
          <a:p>
            <a:pPr lvl="1"/>
            <a:r>
              <a:rPr lang="de-DE" sz="2100" dirty="0"/>
              <a:t>Working </a:t>
            </a:r>
            <a:r>
              <a:rPr lang="de-DE" sz="2100" dirty="0" err="1"/>
              <a:t>memory</a:t>
            </a:r>
            <a:r>
              <a:rPr lang="de-DE" sz="2100" dirty="0"/>
              <a:t> </a:t>
            </a:r>
            <a:r>
              <a:rPr lang="de-DE" sz="2100" dirty="0" err="1"/>
              <a:t>overload</a:t>
            </a:r>
            <a:r>
              <a:rPr lang="de-DE" sz="2100" dirty="0"/>
              <a:t>.</a:t>
            </a:r>
          </a:p>
          <a:p>
            <a:pPr lvl="1"/>
            <a:r>
              <a:rPr lang="de-DE" sz="2100" dirty="0"/>
              <a:t>In </a:t>
            </a:r>
            <a:r>
              <a:rPr lang="de-DE" sz="2100" dirty="0" err="1"/>
              <a:t>particular</a:t>
            </a:r>
            <a:r>
              <a:rPr lang="de-DE" sz="2100" dirty="0"/>
              <a:t> </a:t>
            </a:r>
            <a:r>
              <a:rPr lang="de-DE" sz="2100" dirty="0" err="1"/>
              <a:t>auditory</a:t>
            </a:r>
            <a:r>
              <a:rPr lang="de-DE" sz="2100" dirty="0"/>
              <a:t> </a:t>
            </a:r>
            <a:r>
              <a:rPr lang="de-DE" sz="2100" dirty="0" err="1"/>
              <a:t>information</a:t>
            </a:r>
            <a:r>
              <a:rPr lang="de-DE" sz="2100" dirty="0"/>
              <a:t>.</a:t>
            </a:r>
          </a:p>
          <a:p>
            <a:r>
              <a:rPr lang="de-DE" dirty="0"/>
              <a:t>Stressors</a:t>
            </a:r>
          </a:p>
          <a:p>
            <a:pPr lvl="1"/>
            <a:r>
              <a:rPr lang="de-DE" sz="2000" dirty="0"/>
              <a:t>Workload, </a:t>
            </a:r>
            <a:r>
              <a:rPr lang="de-DE" sz="2000" dirty="0" err="1"/>
              <a:t>anxiety</a:t>
            </a:r>
            <a:r>
              <a:rPr lang="de-DE" sz="2000" dirty="0"/>
              <a:t>, </a:t>
            </a:r>
            <a:r>
              <a:rPr lang="de-DE" sz="2000" dirty="0" err="1"/>
              <a:t>fatigue</a:t>
            </a:r>
            <a:r>
              <a:rPr lang="de-DE" sz="2000" dirty="0"/>
              <a:t>, etc.</a:t>
            </a:r>
          </a:p>
          <a:p>
            <a:pPr lvl="1"/>
            <a:r>
              <a:rPr lang="de-DE" sz="2000" dirty="0"/>
              <a:t>Time </a:t>
            </a:r>
            <a:r>
              <a:rPr lang="de-DE" sz="2000" dirty="0" err="1"/>
              <a:t>pressure</a:t>
            </a:r>
            <a:r>
              <a:rPr lang="de-DE" sz="2000" dirty="0"/>
              <a:t>, </a:t>
            </a:r>
            <a:r>
              <a:rPr lang="de-DE" sz="2000" dirty="0" err="1"/>
              <a:t>uncertainty</a:t>
            </a:r>
            <a:r>
              <a:rPr lang="de-DE" sz="2000" dirty="0"/>
              <a:t>, etc.</a:t>
            </a:r>
          </a:p>
          <a:p>
            <a:pPr lvl="1"/>
            <a:r>
              <a:rPr lang="de-DE" sz="2000" dirty="0"/>
              <a:t>Limits SA via </a:t>
            </a:r>
            <a:r>
              <a:rPr lang="de-DE" sz="2000" dirty="0" err="1"/>
              <a:t>limiting</a:t>
            </a:r>
            <a:r>
              <a:rPr lang="de-DE" sz="2000" dirty="0"/>
              <a:t> WMC and </a:t>
            </a:r>
            <a:r>
              <a:rPr lang="de-DE" sz="2000" dirty="0" err="1"/>
              <a:t>slowing</a:t>
            </a:r>
            <a:r>
              <a:rPr lang="de-DE" sz="2000" dirty="0"/>
              <a:t> down </a:t>
            </a:r>
            <a:r>
              <a:rPr lang="de-DE" sz="2000" dirty="0" err="1"/>
              <a:t>information</a:t>
            </a:r>
            <a:r>
              <a:rPr lang="de-DE" sz="2000" dirty="0"/>
              <a:t> </a:t>
            </a:r>
            <a:r>
              <a:rPr lang="de-DE" sz="2000" dirty="0" err="1"/>
              <a:t>processing</a:t>
            </a:r>
            <a:r>
              <a:rPr lang="de-DE" sz="2000" dirty="0"/>
              <a:t>, </a:t>
            </a:r>
            <a:r>
              <a:rPr lang="de-DE" sz="2000" dirty="0" err="1"/>
              <a:t>more</a:t>
            </a:r>
            <a:r>
              <a:rPr lang="de-DE" sz="2000" dirty="0"/>
              <a:t> </a:t>
            </a:r>
            <a:r>
              <a:rPr lang="de-DE" sz="2000" dirty="0" err="1"/>
              <a:t>likely</a:t>
            </a:r>
            <a:r>
              <a:rPr lang="de-DE" sz="2000" dirty="0"/>
              <a:t> </a:t>
            </a:r>
            <a:r>
              <a:rPr lang="de-DE" sz="2000" dirty="0" err="1"/>
              <a:t>attentional</a:t>
            </a:r>
            <a:r>
              <a:rPr lang="de-DE" sz="2000" dirty="0"/>
              <a:t> </a:t>
            </a:r>
            <a:r>
              <a:rPr lang="de-DE" sz="2000" dirty="0" err="1"/>
              <a:t>tunneling</a:t>
            </a:r>
            <a:r>
              <a:rPr lang="de-DE" sz="2000" dirty="0"/>
              <a:t>, </a:t>
            </a:r>
            <a:r>
              <a:rPr lang="de-DE" sz="2000" dirty="0" err="1"/>
              <a:t>disorganized</a:t>
            </a:r>
            <a:r>
              <a:rPr lang="de-DE" sz="2000" dirty="0"/>
              <a:t> </a:t>
            </a:r>
            <a:r>
              <a:rPr lang="de-DE" sz="2000" dirty="0" err="1"/>
              <a:t>scanning</a:t>
            </a:r>
            <a:r>
              <a:rPr lang="de-DE" sz="2000" dirty="0"/>
              <a:t> </a:t>
            </a:r>
            <a:r>
              <a:rPr lang="de-DE" sz="2000" dirty="0" err="1"/>
              <a:t>for</a:t>
            </a:r>
            <a:r>
              <a:rPr lang="de-DE" sz="2000" dirty="0"/>
              <a:t> </a:t>
            </a:r>
            <a:r>
              <a:rPr lang="de-DE" sz="2000" dirty="0" err="1"/>
              <a:t>elements</a:t>
            </a:r>
            <a:r>
              <a:rPr lang="de-DE" sz="2000" dirty="0"/>
              <a:t> and </a:t>
            </a:r>
            <a:r>
              <a:rPr lang="de-DE" sz="2000" dirty="0" err="1"/>
              <a:t>less</a:t>
            </a:r>
            <a:r>
              <a:rPr lang="de-DE" sz="2000" dirty="0"/>
              <a:t> </a:t>
            </a:r>
            <a:r>
              <a:rPr lang="de-DE" sz="2000" dirty="0" err="1"/>
              <a:t>attention</a:t>
            </a:r>
            <a:r>
              <a:rPr lang="de-DE" sz="2000" dirty="0"/>
              <a:t> </a:t>
            </a:r>
            <a:r>
              <a:rPr lang="de-DE" sz="2000" dirty="0" err="1"/>
              <a:t>to</a:t>
            </a:r>
            <a:r>
              <a:rPr lang="de-DE" sz="2000" dirty="0"/>
              <a:t> </a:t>
            </a:r>
            <a:r>
              <a:rPr lang="de-DE" sz="2000" dirty="0" err="1"/>
              <a:t>peripheral</a:t>
            </a:r>
            <a:r>
              <a:rPr lang="de-DE" sz="2000" dirty="0"/>
              <a:t> </a:t>
            </a:r>
            <a:r>
              <a:rPr lang="de-DE" sz="2000" dirty="0" err="1"/>
              <a:t>cues</a:t>
            </a:r>
            <a:r>
              <a:rPr lang="de-DE" sz="2000" dirty="0"/>
              <a:t>.</a:t>
            </a:r>
          </a:p>
          <a:p>
            <a:r>
              <a:rPr lang="de-DE" dirty="0"/>
              <a:t>Data </a:t>
            </a:r>
            <a:r>
              <a:rPr lang="de-DE" dirty="0" err="1"/>
              <a:t>overload</a:t>
            </a:r>
            <a:endParaRPr lang="de-DE" dirty="0"/>
          </a:p>
          <a:p>
            <a:pPr lvl="1"/>
            <a:r>
              <a:rPr lang="de-DE" dirty="0"/>
              <a:t>Volume and rate </a:t>
            </a:r>
            <a:r>
              <a:rPr lang="de-DE" dirty="0" err="1"/>
              <a:t>of</a:t>
            </a:r>
            <a:r>
              <a:rPr lang="de-DE" dirty="0"/>
              <a:t> </a:t>
            </a:r>
            <a:r>
              <a:rPr lang="de-DE" dirty="0" err="1"/>
              <a:t>change</a:t>
            </a:r>
            <a:endParaRPr lang="de-DE" dirty="0"/>
          </a:p>
          <a:p>
            <a:pPr lvl="1"/>
            <a:r>
              <a:rPr lang="de-DE" dirty="0"/>
              <a:t>Limited </a:t>
            </a:r>
            <a:r>
              <a:rPr lang="de-DE" dirty="0" err="1"/>
              <a:t>bandwith</a:t>
            </a:r>
            <a:r>
              <a:rPr lang="de-DE" dirty="0"/>
              <a:t> </a:t>
            </a:r>
            <a:r>
              <a:rPr lang="de-DE" dirty="0" err="1"/>
              <a:t>of</a:t>
            </a:r>
            <a:r>
              <a:rPr lang="de-DE" dirty="0"/>
              <a:t> human </a:t>
            </a:r>
            <a:r>
              <a:rPr lang="de-DE" dirty="0" err="1"/>
              <a:t>sensory</a:t>
            </a:r>
            <a:r>
              <a:rPr lang="de-DE" dirty="0"/>
              <a:t> and </a:t>
            </a:r>
            <a:r>
              <a:rPr lang="de-DE" dirty="0" err="1"/>
              <a:t>information-processing</a:t>
            </a:r>
            <a:r>
              <a:rPr lang="de-DE" dirty="0"/>
              <a:t> </a:t>
            </a:r>
            <a:r>
              <a:rPr lang="de-DE" dirty="0" err="1"/>
              <a:t>mechanisms</a:t>
            </a:r>
            <a:r>
              <a:rPr lang="de-DE" dirty="0"/>
              <a:t>.</a:t>
            </a:r>
          </a:p>
          <a:p>
            <a:pPr lvl="1"/>
            <a:r>
              <a:rPr lang="de-DE" dirty="0"/>
              <a:t>Rate </a:t>
            </a:r>
            <a:r>
              <a:rPr lang="de-DE" dirty="0" err="1"/>
              <a:t>of</a:t>
            </a:r>
            <a:r>
              <a:rPr lang="de-DE" dirty="0"/>
              <a:t> </a:t>
            </a:r>
            <a:r>
              <a:rPr lang="de-DE" dirty="0" err="1"/>
              <a:t>data</a:t>
            </a:r>
            <a:r>
              <a:rPr lang="de-DE" dirty="0"/>
              <a:t> </a:t>
            </a:r>
            <a:r>
              <a:rPr lang="de-DE" dirty="0" err="1"/>
              <a:t>flow</a:t>
            </a:r>
            <a:r>
              <a:rPr lang="de-DE" dirty="0"/>
              <a:t> </a:t>
            </a:r>
            <a:r>
              <a:rPr lang="de-DE" dirty="0" err="1"/>
              <a:t>can</a:t>
            </a:r>
            <a:r>
              <a:rPr lang="de-DE" dirty="0"/>
              <a:t> </a:t>
            </a:r>
            <a:r>
              <a:rPr lang="de-DE" dirty="0" err="1"/>
              <a:t>be</a:t>
            </a:r>
            <a:r>
              <a:rPr lang="de-DE" dirty="0"/>
              <a:t> </a:t>
            </a:r>
            <a:r>
              <a:rPr lang="de-DE" dirty="0" err="1"/>
              <a:t>enhanced</a:t>
            </a:r>
            <a:r>
              <a:rPr lang="de-DE" dirty="0"/>
              <a:t> </a:t>
            </a:r>
            <a:r>
              <a:rPr lang="de-DE" dirty="0" err="1"/>
              <a:t>significantly</a:t>
            </a:r>
            <a:r>
              <a:rPr lang="de-DE" dirty="0"/>
              <a:t> </a:t>
            </a:r>
            <a:r>
              <a:rPr lang="de-DE" dirty="0" err="1"/>
              <a:t>by</a:t>
            </a:r>
            <a:r>
              <a:rPr lang="de-DE" dirty="0"/>
              <a:t> </a:t>
            </a:r>
            <a:r>
              <a:rPr lang="de-DE" dirty="0" err="1"/>
              <a:t>ergonomic</a:t>
            </a:r>
            <a:r>
              <a:rPr lang="de-DE" dirty="0"/>
              <a:t> </a:t>
            </a:r>
            <a:r>
              <a:rPr lang="de-DE" dirty="0" err="1"/>
              <a:t>user</a:t>
            </a:r>
            <a:r>
              <a:rPr lang="de-DE" dirty="0"/>
              <a:t> </a:t>
            </a:r>
            <a:r>
              <a:rPr lang="de-DE" dirty="0" err="1"/>
              <a:t>interfaces</a:t>
            </a:r>
            <a:endParaRPr lang="de-DE" dirty="0"/>
          </a:p>
          <a:p>
            <a:r>
              <a:rPr lang="de-DE" dirty="0" err="1"/>
              <a:t>Misplaced</a:t>
            </a:r>
            <a:r>
              <a:rPr lang="de-DE" dirty="0"/>
              <a:t> </a:t>
            </a:r>
            <a:r>
              <a:rPr lang="de-DE" dirty="0" err="1"/>
              <a:t>salience</a:t>
            </a:r>
            <a:endParaRPr lang="de-DE" dirty="0"/>
          </a:p>
          <a:p>
            <a:pPr lvl="1"/>
            <a:r>
              <a:rPr lang="de-DE" dirty="0" err="1"/>
              <a:t>Some</a:t>
            </a:r>
            <a:r>
              <a:rPr lang="de-DE" dirty="0"/>
              <a:t> </a:t>
            </a:r>
            <a:r>
              <a:rPr lang="de-DE" dirty="0" err="1"/>
              <a:t>features</a:t>
            </a:r>
            <a:r>
              <a:rPr lang="de-DE" dirty="0"/>
              <a:t> (</a:t>
            </a:r>
            <a:r>
              <a:rPr lang="de-DE" dirty="0" err="1"/>
              <a:t>size</a:t>
            </a:r>
            <a:r>
              <a:rPr lang="de-DE" dirty="0"/>
              <a:t>, </a:t>
            </a:r>
            <a:r>
              <a:rPr lang="de-DE" dirty="0" err="1"/>
              <a:t>shape</a:t>
            </a:r>
            <a:r>
              <a:rPr lang="de-DE" dirty="0"/>
              <a:t>, </a:t>
            </a:r>
            <a:r>
              <a:rPr lang="de-DE" dirty="0" err="1"/>
              <a:t>movement</a:t>
            </a:r>
            <a:r>
              <a:rPr lang="de-DE" dirty="0"/>
              <a:t>, </a:t>
            </a:r>
            <a:r>
              <a:rPr lang="de-DE" dirty="0" err="1"/>
              <a:t>flashing</a:t>
            </a:r>
            <a:r>
              <a:rPr lang="de-DE" dirty="0"/>
              <a:t> </a:t>
            </a:r>
            <a:r>
              <a:rPr lang="de-DE" dirty="0" err="1"/>
              <a:t>lights</a:t>
            </a:r>
            <a:r>
              <a:rPr lang="de-DE" dirty="0"/>
              <a:t>, </a:t>
            </a:r>
            <a:r>
              <a:rPr lang="de-DE" dirty="0" err="1"/>
              <a:t>noise</a:t>
            </a:r>
            <a:r>
              <a:rPr lang="de-DE" dirty="0"/>
              <a:t>) </a:t>
            </a:r>
            <a:r>
              <a:rPr lang="de-DE" dirty="0" err="1"/>
              <a:t>are</a:t>
            </a:r>
            <a:r>
              <a:rPr lang="de-DE" dirty="0"/>
              <a:t> </a:t>
            </a:r>
            <a:r>
              <a:rPr lang="de-DE" dirty="0" err="1"/>
              <a:t>prioritized</a:t>
            </a:r>
            <a:r>
              <a:rPr lang="de-DE" dirty="0"/>
              <a:t> in </a:t>
            </a:r>
            <a:r>
              <a:rPr lang="de-DE" dirty="0" err="1"/>
              <a:t>sensory</a:t>
            </a:r>
            <a:r>
              <a:rPr lang="de-DE" dirty="0"/>
              <a:t> and </a:t>
            </a:r>
            <a:r>
              <a:rPr lang="de-DE" dirty="0" err="1"/>
              <a:t>attentional</a:t>
            </a:r>
            <a:r>
              <a:rPr lang="de-DE" dirty="0"/>
              <a:t> </a:t>
            </a:r>
            <a:r>
              <a:rPr lang="de-DE" dirty="0" err="1"/>
              <a:t>processing</a:t>
            </a:r>
            <a:endParaRPr lang="de-DE" dirty="0"/>
          </a:p>
          <a:p>
            <a:pPr lvl="1"/>
            <a:r>
              <a:rPr lang="de-DE" dirty="0" err="1"/>
              <a:t>Overuse</a:t>
            </a:r>
            <a:r>
              <a:rPr lang="de-DE" dirty="0"/>
              <a:t> </a:t>
            </a:r>
            <a:r>
              <a:rPr lang="de-DE" dirty="0" err="1"/>
              <a:t>or</a:t>
            </a:r>
            <a:r>
              <a:rPr lang="de-DE" dirty="0"/>
              <a:t> </a:t>
            </a:r>
            <a:r>
              <a:rPr lang="de-DE" dirty="0" err="1"/>
              <a:t>inappropriate</a:t>
            </a:r>
            <a:r>
              <a:rPr lang="de-DE" dirty="0"/>
              <a:t> </a:t>
            </a:r>
            <a:r>
              <a:rPr lang="de-DE" dirty="0" err="1"/>
              <a:t>use</a:t>
            </a:r>
            <a:r>
              <a:rPr lang="de-DE" dirty="0"/>
              <a:t> </a:t>
            </a:r>
            <a:r>
              <a:rPr lang="de-DE" dirty="0" err="1"/>
              <a:t>degrades</a:t>
            </a:r>
            <a:r>
              <a:rPr lang="de-DE" dirty="0"/>
              <a:t> SA </a:t>
            </a:r>
            <a:r>
              <a:rPr lang="de-DE" dirty="0" err="1"/>
              <a:t>to</a:t>
            </a:r>
            <a:r>
              <a:rPr lang="de-DE" dirty="0"/>
              <a:t> </a:t>
            </a:r>
            <a:r>
              <a:rPr lang="de-DE" dirty="0" err="1"/>
              <a:t>other</a:t>
            </a:r>
            <a:r>
              <a:rPr lang="de-DE" dirty="0"/>
              <a:t> </a:t>
            </a:r>
            <a:r>
              <a:rPr lang="de-DE" dirty="0" err="1"/>
              <a:t>information</a:t>
            </a:r>
            <a:endParaRPr lang="de-DE" dirty="0"/>
          </a:p>
          <a:p>
            <a:r>
              <a:rPr lang="de-DE" dirty="0" err="1"/>
              <a:t>Errant</a:t>
            </a:r>
            <a:r>
              <a:rPr lang="de-DE" dirty="0"/>
              <a:t> mental </a:t>
            </a:r>
            <a:r>
              <a:rPr lang="de-DE" dirty="0" err="1"/>
              <a:t>models</a:t>
            </a:r>
            <a:endParaRPr lang="de-DE" dirty="0"/>
          </a:p>
          <a:p>
            <a:pPr lvl="1"/>
            <a:r>
              <a:rPr lang="de-DE" dirty="0"/>
              <a:t>„</a:t>
            </a:r>
            <a:r>
              <a:rPr lang="de-DE" dirty="0" err="1"/>
              <a:t>representational</a:t>
            </a:r>
            <a:r>
              <a:rPr lang="de-DE" dirty="0"/>
              <a:t> </a:t>
            </a:r>
            <a:r>
              <a:rPr lang="de-DE" dirty="0" err="1"/>
              <a:t>error</a:t>
            </a:r>
            <a:r>
              <a:rPr lang="de-DE" dirty="0"/>
              <a:t>“</a:t>
            </a:r>
          </a:p>
          <a:p>
            <a:pPr lvl="1"/>
            <a:r>
              <a:rPr lang="de-DE" dirty="0"/>
              <a:t>A </a:t>
            </a:r>
            <a:r>
              <a:rPr lang="de-DE" dirty="0" err="1"/>
              <a:t>wrong</a:t>
            </a:r>
            <a:r>
              <a:rPr lang="de-DE" dirty="0"/>
              <a:t> mental </a:t>
            </a:r>
            <a:r>
              <a:rPr lang="de-DE" dirty="0" err="1"/>
              <a:t>model</a:t>
            </a:r>
            <a:r>
              <a:rPr lang="de-DE" dirty="0"/>
              <a:t> </a:t>
            </a:r>
            <a:r>
              <a:rPr lang="de-DE" dirty="0" err="1"/>
              <a:t>is</a:t>
            </a:r>
            <a:r>
              <a:rPr lang="de-DE" dirty="0"/>
              <a:t> </a:t>
            </a:r>
            <a:r>
              <a:rPr lang="de-DE" dirty="0" err="1"/>
              <a:t>applied</a:t>
            </a:r>
            <a:endParaRPr lang="de-DE" dirty="0"/>
          </a:p>
          <a:p>
            <a:r>
              <a:rPr lang="de-DE" dirty="0"/>
              <a:t>Out </a:t>
            </a:r>
            <a:r>
              <a:rPr lang="de-DE" dirty="0" err="1"/>
              <a:t>of</a:t>
            </a:r>
            <a:r>
              <a:rPr lang="de-DE" dirty="0"/>
              <a:t> </a:t>
            </a:r>
            <a:r>
              <a:rPr lang="de-DE" dirty="0" err="1"/>
              <a:t>the</a:t>
            </a:r>
            <a:r>
              <a:rPr lang="de-DE" dirty="0"/>
              <a:t> loop </a:t>
            </a:r>
            <a:r>
              <a:rPr lang="de-DE" dirty="0" err="1"/>
              <a:t>syndrome</a:t>
            </a:r>
            <a:endParaRPr lang="de-DE" dirty="0"/>
          </a:p>
          <a:p>
            <a:pPr lvl="1"/>
            <a:r>
              <a:rPr lang="de-DE" dirty="0"/>
              <a:t>Automation </a:t>
            </a:r>
            <a:r>
              <a:rPr lang="de-DE" dirty="0" err="1"/>
              <a:t>can</a:t>
            </a:r>
            <a:r>
              <a:rPr lang="de-DE" dirty="0"/>
              <a:t> </a:t>
            </a:r>
            <a:r>
              <a:rPr lang="de-DE" dirty="0" err="1"/>
              <a:t>eliminate</a:t>
            </a:r>
            <a:r>
              <a:rPr lang="de-DE" dirty="0"/>
              <a:t> </a:t>
            </a:r>
            <a:r>
              <a:rPr lang="de-DE" dirty="0" err="1"/>
              <a:t>excessive</a:t>
            </a:r>
            <a:r>
              <a:rPr lang="de-DE" dirty="0"/>
              <a:t> </a:t>
            </a:r>
            <a:r>
              <a:rPr lang="de-DE" dirty="0" err="1"/>
              <a:t>workload</a:t>
            </a:r>
            <a:r>
              <a:rPr lang="de-DE" dirty="0"/>
              <a:t>, but </a:t>
            </a:r>
            <a:r>
              <a:rPr lang="de-DE" dirty="0" err="1"/>
              <a:t>can</a:t>
            </a:r>
            <a:r>
              <a:rPr lang="de-DE" dirty="0"/>
              <a:t> also </a:t>
            </a:r>
            <a:r>
              <a:rPr lang="de-DE" dirty="0" err="1"/>
              <a:t>lower</a:t>
            </a:r>
            <a:r>
              <a:rPr lang="de-DE" dirty="0"/>
              <a:t> SA </a:t>
            </a:r>
            <a:r>
              <a:rPr lang="de-DE" dirty="0" err="1"/>
              <a:t>by</a:t>
            </a:r>
            <a:r>
              <a:rPr lang="de-DE" dirty="0"/>
              <a:t> </a:t>
            </a:r>
            <a:r>
              <a:rPr lang="de-DE" dirty="0" err="1"/>
              <a:t>putting</a:t>
            </a:r>
            <a:r>
              <a:rPr lang="de-DE" dirty="0"/>
              <a:t> </a:t>
            </a:r>
            <a:r>
              <a:rPr lang="de-DE" dirty="0" err="1"/>
              <a:t>people</a:t>
            </a:r>
            <a:r>
              <a:rPr lang="de-DE" dirty="0"/>
              <a:t> out </a:t>
            </a:r>
            <a:r>
              <a:rPr lang="de-DE" dirty="0" err="1"/>
              <a:t>of</a:t>
            </a:r>
            <a:r>
              <a:rPr lang="de-DE" dirty="0"/>
              <a:t> </a:t>
            </a:r>
            <a:r>
              <a:rPr lang="de-DE" dirty="0" err="1"/>
              <a:t>the</a:t>
            </a:r>
            <a:r>
              <a:rPr lang="de-DE" dirty="0"/>
              <a:t> loop. </a:t>
            </a:r>
          </a:p>
          <a:p>
            <a:pPr lvl="1"/>
            <a:r>
              <a:rPr lang="de-DE" dirty="0"/>
              <a:t>„</a:t>
            </a:r>
            <a:r>
              <a:rPr lang="de-DE" dirty="0" err="1"/>
              <a:t>take-over</a:t>
            </a:r>
            <a:r>
              <a:rPr lang="de-DE" dirty="0"/>
              <a:t>-time“ </a:t>
            </a:r>
            <a:r>
              <a:rPr lang="de-DE" dirty="0" err="1"/>
              <a:t>where</a:t>
            </a:r>
            <a:r>
              <a:rPr lang="de-DE" dirty="0"/>
              <a:t> </a:t>
            </a:r>
            <a:r>
              <a:rPr lang="de-DE" dirty="0" err="1"/>
              <a:t>automatisation</a:t>
            </a:r>
            <a:r>
              <a:rPr lang="de-DE" dirty="0"/>
              <a:t> </a:t>
            </a:r>
            <a:r>
              <a:rPr lang="de-DE" dirty="0" err="1"/>
              <a:t>fails</a:t>
            </a:r>
            <a:r>
              <a:rPr lang="de-DE" dirty="0"/>
              <a:t> </a:t>
            </a:r>
            <a:r>
              <a:rPr lang="de-DE" dirty="0" err="1"/>
              <a:t>or</a:t>
            </a:r>
            <a:r>
              <a:rPr lang="de-DE" dirty="0"/>
              <a:t> </a:t>
            </a:r>
            <a:r>
              <a:rPr lang="de-DE" dirty="0" err="1"/>
              <a:t>is</a:t>
            </a:r>
            <a:r>
              <a:rPr lang="de-DE" dirty="0"/>
              <a:t> not </a:t>
            </a:r>
            <a:r>
              <a:rPr lang="de-DE" dirty="0" err="1"/>
              <a:t>equipped</a:t>
            </a:r>
            <a:r>
              <a:rPr lang="de-DE" dirty="0"/>
              <a:t> </a:t>
            </a:r>
            <a:r>
              <a:rPr lang="de-DE" dirty="0" err="1"/>
              <a:t>to</a:t>
            </a:r>
            <a:r>
              <a:rPr lang="de-DE" dirty="0"/>
              <a:t> handle a </a:t>
            </a:r>
            <a:r>
              <a:rPr lang="de-DE" dirty="0" err="1"/>
              <a:t>situation</a:t>
            </a:r>
            <a:endParaRPr lang="de-DE" dirty="0"/>
          </a:p>
          <a:p>
            <a:endParaRPr lang="de-DE" baseline="0"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E533E-B539-4BD1-AB8D-1B6734529A2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17298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de-DE" dirty="0"/>
              <a:t>Project </a:t>
            </a:r>
            <a:r>
              <a:rPr lang="de-DE" dirty="0" err="1"/>
              <a:t>the</a:t>
            </a:r>
            <a:r>
              <a:rPr lang="de-DE" dirty="0"/>
              <a:t> </a:t>
            </a:r>
            <a:r>
              <a:rPr lang="de-DE" dirty="0" err="1"/>
              <a:t>future</a:t>
            </a:r>
            <a:r>
              <a:rPr lang="de-DE" dirty="0"/>
              <a:t> </a:t>
            </a:r>
            <a:r>
              <a:rPr lang="de-DE" dirty="0" err="1"/>
              <a:t>actions</a:t>
            </a:r>
            <a:r>
              <a:rPr lang="de-DE" dirty="0"/>
              <a:t> </a:t>
            </a:r>
            <a:r>
              <a:rPr lang="de-DE" dirty="0" err="1"/>
              <a:t>of</a:t>
            </a:r>
            <a:r>
              <a:rPr lang="de-DE" dirty="0"/>
              <a:t> </a:t>
            </a:r>
            <a:r>
              <a:rPr lang="de-DE" dirty="0" err="1"/>
              <a:t>the</a:t>
            </a:r>
            <a:r>
              <a:rPr lang="de-DE" dirty="0"/>
              <a:t> </a:t>
            </a:r>
            <a:r>
              <a:rPr lang="de-DE" dirty="0" err="1"/>
              <a:t>elements</a:t>
            </a:r>
            <a:r>
              <a:rPr lang="de-DE" dirty="0"/>
              <a:t> in </a:t>
            </a:r>
            <a:r>
              <a:rPr lang="de-DE" dirty="0" err="1"/>
              <a:t>the</a:t>
            </a:r>
            <a:r>
              <a:rPr lang="de-DE" dirty="0"/>
              <a:t> </a:t>
            </a:r>
            <a:r>
              <a:rPr lang="de-DE" dirty="0" err="1"/>
              <a:t>environment</a:t>
            </a:r>
            <a:r>
              <a:rPr lang="de-DE" dirty="0"/>
              <a:t>.</a:t>
            </a:r>
          </a:p>
          <a:p>
            <a:r>
              <a:rPr lang="de-DE" dirty="0" err="1"/>
              <a:t>Based</a:t>
            </a:r>
            <a:r>
              <a:rPr lang="de-DE" dirty="0"/>
              <a:t> on </a:t>
            </a:r>
            <a:r>
              <a:rPr lang="de-DE" dirty="0" err="1"/>
              <a:t>knowledge</a:t>
            </a:r>
            <a:r>
              <a:rPr lang="de-DE" dirty="0"/>
              <a:t> </a:t>
            </a:r>
            <a:r>
              <a:rPr lang="de-DE" dirty="0" err="1"/>
              <a:t>of</a:t>
            </a:r>
            <a:r>
              <a:rPr lang="de-DE" dirty="0"/>
              <a:t> </a:t>
            </a:r>
            <a:r>
              <a:rPr lang="de-DE" dirty="0" err="1"/>
              <a:t>the</a:t>
            </a:r>
            <a:r>
              <a:rPr lang="de-DE" dirty="0"/>
              <a:t> </a:t>
            </a:r>
            <a:r>
              <a:rPr lang="de-DE" dirty="0" err="1"/>
              <a:t>status</a:t>
            </a:r>
            <a:r>
              <a:rPr lang="de-DE" dirty="0"/>
              <a:t> and </a:t>
            </a:r>
            <a:r>
              <a:rPr lang="de-DE" dirty="0" err="1"/>
              <a:t>dynamics</a:t>
            </a:r>
            <a:r>
              <a:rPr lang="de-DE" dirty="0"/>
              <a:t> </a:t>
            </a:r>
            <a:r>
              <a:rPr lang="de-DE" dirty="0" err="1"/>
              <a:t>of</a:t>
            </a:r>
            <a:r>
              <a:rPr lang="de-DE" dirty="0"/>
              <a:t> </a:t>
            </a:r>
            <a:r>
              <a:rPr lang="de-DE" dirty="0" err="1"/>
              <a:t>the</a:t>
            </a:r>
            <a:r>
              <a:rPr lang="de-DE" dirty="0"/>
              <a:t> </a:t>
            </a:r>
            <a:r>
              <a:rPr lang="de-DE" dirty="0" err="1"/>
              <a:t>elements</a:t>
            </a:r>
            <a:r>
              <a:rPr lang="de-DE" dirty="0"/>
              <a:t> and a </a:t>
            </a:r>
            <a:r>
              <a:rPr lang="de-DE" dirty="0" err="1"/>
              <a:t>comprehension</a:t>
            </a:r>
            <a:r>
              <a:rPr lang="de-DE" dirty="0"/>
              <a:t> </a:t>
            </a:r>
            <a:r>
              <a:rPr lang="de-DE" dirty="0" err="1"/>
              <a:t>of</a:t>
            </a:r>
            <a:r>
              <a:rPr lang="de-DE" dirty="0"/>
              <a:t> </a:t>
            </a:r>
            <a:r>
              <a:rPr lang="de-DE" dirty="0" err="1"/>
              <a:t>the</a:t>
            </a:r>
            <a:r>
              <a:rPr lang="de-DE" dirty="0"/>
              <a:t> </a:t>
            </a:r>
            <a:r>
              <a:rPr lang="de-DE" dirty="0" err="1"/>
              <a:t>situation</a:t>
            </a:r>
            <a:r>
              <a:rPr lang="de-DE" dirty="0"/>
              <a:t> (L1 and L2).</a:t>
            </a:r>
          </a:p>
          <a:p>
            <a:r>
              <a:rPr lang="de-DE" dirty="0" err="1"/>
              <a:t>Allows</a:t>
            </a:r>
            <a:r>
              <a:rPr lang="de-DE" dirty="0"/>
              <a:t> </a:t>
            </a:r>
            <a:r>
              <a:rPr lang="de-DE" dirty="0" err="1"/>
              <a:t>for</a:t>
            </a:r>
            <a:r>
              <a:rPr lang="de-DE" dirty="0"/>
              <a:t> </a:t>
            </a:r>
            <a:r>
              <a:rPr lang="de-DE" dirty="0" err="1"/>
              <a:t>proactive</a:t>
            </a:r>
            <a:r>
              <a:rPr lang="de-DE" dirty="0"/>
              <a:t> </a:t>
            </a:r>
            <a:r>
              <a:rPr lang="de-DE" dirty="0" err="1"/>
              <a:t>action</a:t>
            </a:r>
            <a:r>
              <a:rPr lang="de-DE" dirty="0"/>
              <a:t> </a:t>
            </a:r>
            <a:r>
              <a:rPr lang="de-DE" dirty="0" err="1"/>
              <a:t>rather</a:t>
            </a:r>
            <a:r>
              <a:rPr lang="de-DE" dirty="0"/>
              <a:t> </a:t>
            </a:r>
            <a:r>
              <a:rPr lang="de-DE" dirty="0" err="1"/>
              <a:t>than</a:t>
            </a:r>
            <a:r>
              <a:rPr lang="de-DE" dirty="0"/>
              <a:t> </a:t>
            </a:r>
            <a:r>
              <a:rPr lang="de-DE" dirty="0" err="1"/>
              <a:t>reactions</a:t>
            </a:r>
            <a:r>
              <a:rPr lang="de-DE" dirty="0"/>
              <a:t>.</a:t>
            </a:r>
          </a:p>
          <a:p>
            <a:r>
              <a:rPr lang="de-DE" i="1" dirty="0">
                <a:solidFill>
                  <a:srgbClr val="FF0000"/>
                </a:solidFill>
              </a:rPr>
              <a:t>„</a:t>
            </a:r>
            <a:r>
              <a:rPr lang="de-DE" i="1" dirty="0" err="1">
                <a:solidFill>
                  <a:srgbClr val="FF0000"/>
                </a:solidFill>
              </a:rPr>
              <a:t>Now</a:t>
            </a:r>
            <a:r>
              <a:rPr lang="de-DE" i="1" dirty="0">
                <a:solidFill>
                  <a:srgbClr val="FF0000"/>
                </a:solidFill>
              </a:rPr>
              <a:t> </a:t>
            </a:r>
            <a:r>
              <a:rPr lang="de-DE" i="1" dirty="0" err="1">
                <a:solidFill>
                  <a:srgbClr val="FF0000"/>
                </a:solidFill>
              </a:rPr>
              <a:t>what</a:t>
            </a:r>
            <a:r>
              <a:rPr lang="de-DE" i="1" dirty="0">
                <a:solidFill>
                  <a:srgbClr val="FF0000"/>
                </a:solidFill>
              </a:rPr>
              <a:t>?“</a:t>
            </a:r>
          </a:p>
          <a:p>
            <a:endParaRPr lang="nb-NO" dirty="0"/>
          </a:p>
          <a:p>
            <a:r>
              <a:rPr lang="de-DE" dirty="0"/>
              <a:t>Attentional </a:t>
            </a:r>
            <a:r>
              <a:rPr lang="de-DE" dirty="0" err="1"/>
              <a:t>tunneling</a:t>
            </a:r>
            <a:r>
              <a:rPr lang="de-DE" dirty="0"/>
              <a:t> (</a:t>
            </a:r>
            <a:r>
              <a:rPr lang="de-DE" dirty="0" err="1"/>
              <a:t>or</a:t>
            </a:r>
            <a:r>
              <a:rPr lang="de-DE" dirty="0"/>
              <a:t>: </a:t>
            </a:r>
            <a:r>
              <a:rPr lang="de-DE" dirty="0" err="1"/>
              <a:t>attentional</a:t>
            </a:r>
            <a:r>
              <a:rPr lang="de-DE" dirty="0"/>
              <a:t> </a:t>
            </a:r>
            <a:r>
              <a:rPr lang="de-DE" dirty="0" err="1"/>
              <a:t>narrowing</a:t>
            </a:r>
            <a:r>
              <a:rPr lang="de-DE" dirty="0"/>
              <a:t>)</a:t>
            </a:r>
          </a:p>
          <a:p>
            <a:pPr lvl="1"/>
            <a:r>
              <a:rPr lang="de-DE" sz="2100" dirty="0"/>
              <a:t>Attention </a:t>
            </a:r>
            <a:r>
              <a:rPr lang="de-DE" sz="2100" dirty="0" err="1"/>
              <a:t>can</a:t>
            </a:r>
            <a:r>
              <a:rPr lang="de-DE" sz="2100" dirty="0"/>
              <a:t> not </a:t>
            </a:r>
            <a:r>
              <a:rPr lang="de-DE" sz="2100" dirty="0" err="1"/>
              <a:t>be</a:t>
            </a:r>
            <a:r>
              <a:rPr lang="de-DE" sz="2100" dirty="0"/>
              <a:t> </a:t>
            </a:r>
            <a:r>
              <a:rPr lang="de-DE" sz="2100" dirty="0" err="1"/>
              <a:t>divided</a:t>
            </a:r>
            <a:r>
              <a:rPr lang="de-DE" sz="2100" dirty="0"/>
              <a:t>.</a:t>
            </a:r>
          </a:p>
          <a:p>
            <a:pPr lvl="1"/>
            <a:r>
              <a:rPr lang="de-DE" sz="2100" dirty="0" err="1"/>
              <a:t>Get</a:t>
            </a:r>
            <a:r>
              <a:rPr lang="de-DE" sz="2100" dirty="0"/>
              <a:t> </a:t>
            </a:r>
            <a:r>
              <a:rPr lang="de-DE" sz="2100" dirty="0" err="1"/>
              <a:t>hooked</a:t>
            </a:r>
            <a:r>
              <a:rPr lang="de-DE" sz="2100" dirty="0"/>
              <a:t> on </a:t>
            </a:r>
            <a:r>
              <a:rPr lang="de-DE" sz="2100" dirty="0" err="1"/>
              <a:t>particular</a:t>
            </a:r>
            <a:r>
              <a:rPr lang="de-DE" sz="2100" dirty="0"/>
              <a:t> </a:t>
            </a:r>
            <a:r>
              <a:rPr lang="de-DE" sz="2100" dirty="0" err="1"/>
              <a:t>features</a:t>
            </a:r>
            <a:r>
              <a:rPr lang="de-DE" sz="2100" dirty="0"/>
              <a:t> and </a:t>
            </a:r>
            <a:r>
              <a:rPr lang="de-DE" sz="2100" dirty="0" err="1"/>
              <a:t>inadvertently</a:t>
            </a:r>
            <a:r>
              <a:rPr lang="de-DE" sz="2100" dirty="0"/>
              <a:t> </a:t>
            </a:r>
            <a:r>
              <a:rPr lang="de-DE" sz="2100" dirty="0" err="1"/>
              <a:t>drop</a:t>
            </a:r>
            <a:r>
              <a:rPr lang="de-DE" sz="2100" dirty="0"/>
              <a:t> </a:t>
            </a:r>
            <a:r>
              <a:rPr lang="de-DE" sz="2100" dirty="0" err="1"/>
              <a:t>scanning</a:t>
            </a:r>
            <a:r>
              <a:rPr lang="de-DE" sz="2100" dirty="0"/>
              <a:t>.</a:t>
            </a:r>
          </a:p>
          <a:p>
            <a:pPr lvl="1"/>
            <a:r>
              <a:rPr lang="de-DE" sz="2100" dirty="0" err="1"/>
              <a:t>Mind</a:t>
            </a:r>
            <a:r>
              <a:rPr lang="de-DE" sz="2100" dirty="0"/>
              <a:t> </a:t>
            </a:r>
            <a:r>
              <a:rPr lang="de-DE" sz="2100" dirty="0" err="1"/>
              <a:t>the</a:t>
            </a:r>
            <a:r>
              <a:rPr lang="de-DE" sz="2100" dirty="0"/>
              <a:t> Gorilla. </a:t>
            </a:r>
          </a:p>
          <a:p>
            <a:r>
              <a:rPr lang="de-DE" dirty="0"/>
              <a:t>Requisite </a:t>
            </a:r>
            <a:r>
              <a:rPr lang="de-DE" dirty="0" err="1"/>
              <a:t>memory</a:t>
            </a:r>
            <a:r>
              <a:rPr lang="de-DE" dirty="0"/>
              <a:t> </a:t>
            </a:r>
            <a:r>
              <a:rPr lang="de-DE" dirty="0" err="1"/>
              <a:t>trap</a:t>
            </a:r>
            <a:endParaRPr lang="de-DE" dirty="0"/>
          </a:p>
          <a:p>
            <a:pPr lvl="1"/>
            <a:r>
              <a:rPr lang="de-DE" sz="2100" dirty="0"/>
              <a:t>Working </a:t>
            </a:r>
            <a:r>
              <a:rPr lang="de-DE" sz="2100" dirty="0" err="1"/>
              <a:t>memory</a:t>
            </a:r>
            <a:r>
              <a:rPr lang="de-DE" sz="2100" dirty="0"/>
              <a:t> </a:t>
            </a:r>
            <a:r>
              <a:rPr lang="de-DE" sz="2100" dirty="0" err="1"/>
              <a:t>overload</a:t>
            </a:r>
            <a:r>
              <a:rPr lang="de-DE" sz="2100" dirty="0"/>
              <a:t>.</a:t>
            </a:r>
          </a:p>
          <a:p>
            <a:pPr lvl="1"/>
            <a:r>
              <a:rPr lang="de-DE" sz="2100" dirty="0"/>
              <a:t>In </a:t>
            </a:r>
            <a:r>
              <a:rPr lang="de-DE" sz="2100" dirty="0" err="1"/>
              <a:t>particular</a:t>
            </a:r>
            <a:r>
              <a:rPr lang="de-DE" sz="2100" dirty="0"/>
              <a:t> </a:t>
            </a:r>
            <a:r>
              <a:rPr lang="de-DE" sz="2100" dirty="0" err="1"/>
              <a:t>auditory</a:t>
            </a:r>
            <a:r>
              <a:rPr lang="de-DE" sz="2100" dirty="0"/>
              <a:t> </a:t>
            </a:r>
            <a:r>
              <a:rPr lang="de-DE" sz="2100" dirty="0" err="1"/>
              <a:t>information</a:t>
            </a:r>
            <a:r>
              <a:rPr lang="de-DE" sz="2100" dirty="0"/>
              <a:t>.</a:t>
            </a:r>
          </a:p>
          <a:p>
            <a:r>
              <a:rPr lang="de-DE" dirty="0"/>
              <a:t>Stressors</a:t>
            </a:r>
          </a:p>
          <a:p>
            <a:pPr lvl="1"/>
            <a:r>
              <a:rPr lang="de-DE" sz="2000" dirty="0"/>
              <a:t>Workload, </a:t>
            </a:r>
            <a:r>
              <a:rPr lang="de-DE" sz="2000" dirty="0" err="1"/>
              <a:t>anxiety</a:t>
            </a:r>
            <a:r>
              <a:rPr lang="de-DE" sz="2000" dirty="0"/>
              <a:t>, </a:t>
            </a:r>
            <a:r>
              <a:rPr lang="de-DE" sz="2000" dirty="0" err="1"/>
              <a:t>fatigue</a:t>
            </a:r>
            <a:r>
              <a:rPr lang="de-DE" sz="2000" dirty="0"/>
              <a:t>, etc.</a:t>
            </a:r>
          </a:p>
          <a:p>
            <a:pPr lvl="1"/>
            <a:r>
              <a:rPr lang="de-DE" sz="2000" dirty="0"/>
              <a:t>Time </a:t>
            </a:r>
            <a:r>
              <a:rPr lang="de-DE" sz="2000" dirty="0" err="1"/>
              <a:t>pressure</a:t>
            </a:r>
            <a:r>
              <a:rPr lang="de-DE" sz="2000" dirty="0"/>
              <a:t>, </a:t>
            </a:r>
            <a:r>
              <a:rPr lang="de-DE" sz="2000" dirty="0" err="1"/>
              <a:t>uncertainty</a:t>
            </a:r>
            <a:r>
              <a:rPr lang="de-DE" sz="2000" dirty="0"/>
              <a:t>, etc.</a:t>
            </a:r>
          </a:p>
          <a:p>
            <a:pPr lvl="1"/>
            <a:r>
              <a:rPr lang="de-DE" sz="2000" dirty="0"/>
              <a:t>Limits SA via </a:t>
            </a:r>
            <a:r>
              <a:rPr lang="de-DE" sz="2000" dirty="0" err="1"/>
              <a:t>limiting</a:t>
            </a:r>
            <a:r>
              <a:rPr lang="de-DE" sz="2000" dirty="0"/>
              <a:t> WMC and </a:t>
            </a:r>
            <a:r>
              <a:rPr lang="de-DE" sz="2000" dirty="0" err="1"/>
              <a:t>slowing</a:t>
            </a:r>
            <a:r>
              <a:rPr lang="de-DE" sz="2000" dirty="0"/>
              <a:t> down </a:t>
            </a:r>
            <a:r>
              <a:rPr lang="de-DE" sz="2000" dirty="0" err="1"/>
              <a:t>information</a:t>
            </a:r>
            <a:r>
              <a:rPr lang="de-DE" sz="2000" dirty="0"/>
              <a:t> </a:t>
            </a:r>
            <a:r>
              <a:rPr lang="de-DE" sz="2000" dirty="0" err="1"/>
              <a:t>processing</a:t>
            </a:r>
            <a:r>
              <a:rPr lang="de-DE" sz="2000" dirty="0"/>
              <a:t>, </a:t>
            </a:r>
            <a:r>
              <a:rPr lang="de-DE" sz="2000" dirty="0" err="1"/>
              <a:t>more</a:t>
            </a:r>
            <a:r>
              <a:rPr lang="de-DE" sz="2000" dirty="0"/>
              <a:t> </a:t>
            </a:r>
            <a:r>
              <a:rPr lang="de-DE" sz="2000" dirty="0" err="1"/>
              <a:t>likely</a:t>
            </a:r>
            <a:r>
              <a:rPr lang="de-DE" sz="2000" dirty="0"/>
              <a:t> </a:t>
            </a:r>
            <a:r>
              <a:rPr lang="de-DE" sz="2000" dirty="0" err="1"/>
              <a:t>attentional</a:t>
            </a:r>
            <a:r>
              <a:rPr lang="de-DE" sz="2000" dirty="0"/>
              <a:t> </a:t>
            </a:r>
            <a:r>
              <a:rPr lang="de-DE" sz="2000" dirty="0" err="1"/>
              <a:t>tunneling</a:t>
            </a:r>
            <a:r>
              <a:rPr lang="de-DE" sz="2000" dirty="0"/>
              <a:t>, </a:t>
            </a:r>
            <a:r>
              <a:rPr lang="de-DE" sz="2000" dirty="0" err="1"/>
              <a:t>disorganized</a:t>
            </a:r>
            <a:r>
              <a:rPr lang="de-DE" sz="2000" dirty="0"/>
              <a:t> </a:t>
            </a:r>
            <a:r>
              <a:rPr lang="de-DE" sz="2000" dirty="0" err="1"/>
              <a:t>scanning</a:t>
            </a:r>
            <a:r>
              <a:rPr lang="de-DE" sz="2000" dirty="0"/>
              <a:t> </a:t>
            </a:r>
            <a:r>
              <a:rPr lang="de-DE" sz="2000" dirty="0" err="1"/>
              <a:t>for</a:t>
            </a:r>
            <a:r>
              <a:rPr lang="de-DE" sz="2000" dirty="0"/>
              <a:t> </a:t>
            </a:r>
            <a:r>
              <a:rPr lang="de-DE" sz="2000" dirty="0" err="1"/>
              <a:t>elements</a:t>
            </a:r>
            <a:r>
              <a:rPr lang="de-DE" sz="2000" dirty="0"/>
              <a:t> and </a:t>
            </a:r>
            <a:r>
              <a:rPr lang="de-DE" sz="2000" dirty="0" err="1"/>
              <a:t>less</a:t>
            </a:r>
            <a:r>
              <a:rPr lang="de-DE" sz="2000" dirty="0"/>
              <a:t> </a:t>
            </a:r>
            <a:r>
              <a:rPr lang="de-DE" sz="2000" dirty="0" err="1"/>
              <a:t>attention</a:t>
            </a:r>
            <a:r>
              <a:rPr lang="de-DE" sz="2000" dirty="0"/>
              <a:t> </a:t>
            </a:r>
            <a:r>
              <a:rPr lang="de-DE" sz="2000" dirty="0" err="1"/>
              <a:t>to</a:t>
            </a:r>
            <a:r>
              <a:rPr lang="de-DE" sz="2000" dirty="0"/>
              <a:t> </a:t>
            </a:r>
            <a:r>
              <a:rPr lang="de-DE" sz="2000" dirty="0" err="1"/>
              <a:t>peripheral</a:t>
            </a:r>
            <a:r>
              <a:rPr lang="de-DE" sz="2000" dirty="0"/>
              <a:t> </a:t>
            </a:r>
            <a:r>
              <a:rPr lang="de-DE" sz="2000" dirty="0" err="1"/>
              <a:t>cues</a:t>
            </a:r>
            <a:r>
              <a:rPr lang="de-DE" sz="2000" dirty="0"/>
              <a:t>.</a:t>
            </a:r>
          </a:p>
          <a:p>
            <a:r>
              <a:rPr lang="de-DE" dirty="0"/>
              <a:t>Data </a:t>
            </a:r>
            <a:r>
              <a:rPr lang="de-DE" dirty="0" err="1"/>
              <a:t>overload</a:t>
            </a:r>
            <a:endParaRPr lang="de-DE" dirty="0"/>
          </a:p>
          <a:p>
            <a:pPr lvl="1"/>
            <a:r>
              <a:rPr lang="de-DE" dirty="0"/>
              <a:t>Volume and rate </a:t>
            </a:r>
            <a:r>
              <a:rPr lang="de-DE" dirty="0" err="1"/>
              <a:t>of</a:t>
            </a:r>
            <a:r>
              <a:rPr lang="de-DE" dirty="0"/>
              <a:t> </a:t>
            </a:r>
            <a:r>
              <a:rPr lang="de-DE" dirty="0" err="1"/>
              <a:t>change</a:t>
            </a:r>
            <a:endParaRPr lang="de-DE" dirty="0"/>
          </a:p>
          <a:p>
            <a:pPr lvl="1"/>
            <a:r>
              <a:rPr lang="de-DE" dirty="0"/>
              <a:t>Limited </a:t>
            </a:r>
            <a:r>
              <a:rPr lang="de-DE" dirty="0" err="1"/>
              <a:t>bandwith</a:t>
            </a:r>
            <a:r>
              <a:rPr lang="de-DE" dirty="0"/>
              <a:t> </a:t>
            </a:r>
            <a:r>
              <a:rPr lang="de-DE" dirty="0" err="1"/>
              <a:t>of</a:t>
            </a:r>
            <a:r>
              <a:rPr lang="de-DE" dirty="0"/>
              <a:t> human </a:t>
            </a:r>
            <a:r>
              <a:rPr lang="de-DE" dirty="0" err="1"/>
              <a:t>sensory</a:t>
            </a:r>
            <a:r>
              <a:rPr lang="de-DE" dirty="0"/>
              <a:t> and </a:t>
            </a:r>
            <a:r>
              <a:rPr lang="de-DE" dirty="0" err="1"/>
              <a:t>information-processing</a:t>
            </a:r>
            <a:r>
              <a:rPr lang="de-DE" dirty="0"/>
              <a:t> </a:t>
            </a:r>
            <a:r>
              <a:rPr lang="de-DE" dirty="0" err="1"/>
              <a:t>mechanisms</a:t>
            </a:r>
            <a:r>
              <a:rPr lang="de-DE" dirty="0"/>
              <a:t>.</a:t>
            </a:r>
          </a:p>
          <a:p>
            <a:pPr lvl="1"/>
            <a:r>
              <a:rPr lang="de-DE" dirty="0"/>
              <a:t>Rate </a:t>
            </a:r>
            <a:r>
              <a:rPr lang="de-DE" dirty="0" err="1"/>
              <a:t>of</a:t>
            </a:r>
            <a:r>
              <a:rPr lang="de-DE" dirty="0"/>
              <a:t> </a:t>
            </a:r>
            <a:r>
              <a:rPr lang="de-DE" dirty="0" err="1"/>
              <a:t>data</a:t>
            </a:r>
            <a:r>
              <a:rPr lang="de-DE" dirty="0"/>
              <a:t> </a:t>
            </a:r>
            <a:r>
              <a:rPr lang="de-DE" dirty="0" err="1"/>
              <a:t>flow</a:t>
            </a:r>
            <a:r>
              <a:rPr lang="de-DE" dirty="0"/>
              <a:t> </a:t>
            </a:r>
            <a:r>
              <a:rPr lang="de-DE" dirty="0" err="1"/>
              <a:t>can</a:t>
            </a:r>
            <a:r>
              <a:rPr lang="de-DE" dirty="0"/>
              <a:t> </a:t>
            </a:r>
            <a:r>
              <a:rPr lang="de-DE" dirty="0" err="1"/>
              <a:t>be</a:t>
            </a:r>
            <a:r>
              <a:rPr lang="de-DE" dirty="0"/>
              <a:t> </a:t>
            </a:r>
            <a:r>
              <a:rPr lang="de-DE" dirty="0" err="1"/>
              <a:t>enhanced</a:t>
            </a:r>
            <a:r>
              <a:rPr lang="de-DE" dirty="0"/>
              <a:t> </a:t>
            </a:r>
            <a:r>
              <a:rPr lang="de-DE" dirty="0" err="1"/>
              <a:t>significantly</a:t>
            </a:r>
            <a:r>
              <a:rPr lang="de-DE" dirty="0"/>
              <a:t> </a:t>
            </a:r>
            <a:r>
              <a:rPr lang="de-DE" dirty="0" err="1"/>
              <a:t>by</a:t>
            </a:r>
            <a:r>
              <a:rPr lang="de-DE" dirty="0"/>
              <a:t> </a:t>
            </a:r>
            <a:r>
              <a:rPr lang="de-DE" dirty="0" err="1"/>
              <a:t>ergonomic</a:t>
            </a:r>
            <a:r>
              <a:rPr lang="de-DE" dirty="0"/>
              <a:t> </a:t>
            </a:r>
            <a:r>
              <a:rPr lang="de-DE" dirty="0" err="1"/>
              <a:t>user</a:t>
            </a:r>
            <a:r>
              <a:rPr lang="de-DE" dirty="0"/>
              <a:t> </a:t>
            </a:r>
            <a:r>
              <a:rPr lang="de-DE" dirty="0" err="1"/>
              <a:t>interfaces</a:t>
            </a:r>
            <a:endParaRPr lang="de-DE" dirty="0"/>
          </a:p>
          <a:p>
            <a:r>
              <a:rPr lang="de-DE" dirty="0" err="1"/>
              <a:t>Misplaced</a:t>
            </a:r>
            <a:r>
              <a:rPr lang="de-DE" dirty="0"/>
              <a:t> </a:t>
            </a:r>
            <a:r>
              <a:rPr lang="de-DE" dirty="0" err="1"/>
              <a:t>salience</a:t>
            </a:r>
            <a:endParaRPr lang="de-DE" dirty="0"/>
          </a:p>
          <a:p>
            <a:pPr lvl="1"/>
            <a:r>
              <a:rPr lang="de-DE" dirty="0" err="1"/>
              <a:t>Some</a:t>
            </a:r>
            <a:r>
              <a:rPr lang="de-DE" dirty="0"/>
              <a:t> </a:t>
            </a:r>
            <a:r>
              <a:rPr lang="de-DE" dirty="0" err="1"/>
              <a:t>features</a:t>
            </a:r>
            <a:r>
              <a:rPr lang="de-DE" dirty="0"/>
              <a:t> (</a:t>
            </a:r>
            <a:r>
              <a:rPr lang="de-DE" dirty="0" err="1"/>
              <a:t>size</a:t>
            </a:r>
            <a:r>
              <a:rPr lang="de-DE" dirty="0"/>
              <a:t>, </a:t>
            </a:r>
            <a:r>
              <a:rPr lang="de-DE" dirty="0" err="1"/>
              <a:t>shape</a:t>
            </a:r>
            <a:r>
              <a:rPr lang="de-DE" dirty="0"/>
              <a:t>, </a:t>
            </a:r>
            <a:r>
              <a:rPr lang="de-DE" dirty="0" err="1"/>
              <a:t>movement</a:t>
            </a:r>
            <a:r>
              <a:rPr lang="de-DE" dirty="0"/>
              <a:t>, </a:t>
            </a:r>
            <a:r>
              <a:rPr lang="de-DE" dirty="0" err="1"/>
              <a:t>flashing</a:t>
            </a:r>
            <a:r>
              <a:rPr lang="de-DE" dirty="0"/>
              <a:t> </a:t>
            </a:r>
            <a:r>
              <a:rPr lang="de-DE" dirty="0" err="1"/>
              <a:t>lights</a:t>
            </a:r>
            <a:r>
              <a:rPr lang="de-DE" dirty="0"/>
              <a:t>, </a:t>
            </a:r>
            <a:r>
              <a:rPr lang="de-DE" dirty="0" err="1"/>
              <a:t>noise</a:t>
            </a:r>
            <a:r>
              <a:rPr lang="de-DE" dirty="0"/>
              <a:t>) </a:t>
            </a:r>
            <a:r>
              <a:rPr lang="de-DE" dirty="0" err="1"/>
              <a:t>are</a:t>
            </a:r>
            <a:r>
              <a:rPr lang="de-DE" dirty="0"/>
              <a:t> </a:t>
            </a:r>
            <a:r>
              <a:rPr lang="de-DE" dirty="0" err="1"/>
              <a:t>prioritized</a:t>
            </a:r>
            <a:r>
              <a:rPr lang="de-DE" dirty="0"/>
              <a:t> in </a:t>
            </a:r>
            <a:r>
              <a:rPr lang="de-DE" dirty="0" err="1"/>
              <a:t>sensory</a:t>
            </a:r>
            <a:r>
              <a:rPr lang="de-DE" dirty="0"/>
              <a:t> and </a:t>
            </a:r>
            <a:r>
              <a:rPr lang="de-DE" dirty="0" err="1"/>
              <a:t>attentional</a:t>
            </a:r>
            <a:r>
              <a:rPr lang="de-DE" dirty="0"/>
              <a:t> </a:t>
            </a:r>
            <a:r>
              <a:rPr lang="de-DE" dirty="0" err="1"/>
              <a:t>processing</a:t>
            </a:r>
            <a:endParaRPr lang="de-DE" dirty="0"/>
          </a:p>
          <a:p>
            <a:pPr lvl="1"/>
            <a:r>
              <a:rPr lang="de-DE" dirty="0" err="1"/>
              <a:t>Overuse</a:t>
            </a:r>
            <a:r>
              <a:rPr lang="de-DE" dirty="0"/>
              <a:t> </a:t>
            </a:r>
            <a:r>
              <a:rPr lang="de-DE" dirty="0" err="1"/>
              <a:t>or</a:t>
            </a:r>
            <a:r>
              <a:rPr lang="de-DE" dirty="0"/>
              <a:t> </a:t>
            </a:r>
            <a:r>
              <a:rPr lang="de-DE" dirty="0" err="1"/>
              <a:t>inappropriate</a:t>
            </a:r>
            <a:r>
              <a:rPr lang="de-DE" dirty="0"/>
              <a:t> </a:t>
            </a:r>
            <a:r>
              <a:rPr lang="de-DE" dirty="0" err="1"/>
              <a:t>use</a:t>
            </a:r>
            <a:r>
              <a:rPr lang="de-DE" dirty="0"/>
              <a:t> </a:t>
            </a:r>
            <a:r>
              <a:rPr lang="de-DE" dirty="0" err="1"/>
              <a:t>degrades</a:t>
            </a:r>
            <a:r>
              <a:rPr lang="de-DE" dirty="0"/>
              <a:t> SA </a:t>
            </a:r>
            <a:r>
              <a:rPr lang="de-DE" dirty="0" err="1"/>
              <a:t>to</a:t>
            </a:r>
            <a:r>
              <a:rPr lang="de-DE" dirty="0"/>
              <a:t> </a:t>
            </a:r>
            <a:r>
              <a:rPr lang="de-DE" dirty="0" err="1"/>
              <a:t>other</a:t>
            </a:r>
            <a:r>
              <a:rPr lang="de-DE" dirty="0"/>
              <a:t> </a:t>
            </a:r>
            <a:r>
              <a:rPr lang="de-DE" dirty="0" err="1"/>
              <a:t>information</a:t>
            </a:r>
            <a:endParaRPr lang="de-DE" dirty="0"/>
          </a:p>
          <a:p>
            <a:r>
              <a:rPr lang="de-DE" dirty="0" err="1"/>
              <a:t>Errant</a:t>
            </a:r>
            <a:r>
              <a:rPr lang="de-DE" dirty="0"/>
              <a:t> mental </a:t>
            </a:r>
            <a:r>
              <a:rPr lang="de-DE" dirty="0" err="1"/>
              <a:t>models</a:t>
            </a:r>
            <a:endParaRPr lang="de-DE" dirty="0"/>
          </a:p>
          <a:p>
            <a:pPr lvl="1"/>
            <a:r>
              <a:rPr lang="de-DE" dirty="0"/>
              <a:t>„</a:t>
            </a:r>
            <a:r>
              <a:rPr lang="de-DE" dirty="0" err="1"/>
              <a:t>representational</a:t>
            </a:r>
            <a:r>
              <a:rPr lang="de-DE" dirty="0"/>
              <a:t> </a:t>
            </a:r>
            <a:r>
              <a:rPr lang="de-DE" dirty="0" err="1"/>
              <a:t>error</a:t>
            </a:r>
            <a:r>
              <a:rPr lang="de-DE" dirty="0"/>
              <a:t>“</a:t>
            </a:r>
          </a:p>
          <a:p>
            <a:pPr lvl="1"/>
            <a:r>
              <a:rPr lang="de-DE" dirty="0"/>
              <a:t>A </a:t>
            </a:r>
            <a:r>
              <a:rPr lang="de-DE" dirty="0" err="1"/>
              <a:t>wrong</a:t>
            </a:r>
            <a:r>
              <a:rPr lang="de-DE" dirty="0"/>
              <a:t> mental </a:t>
            </a:r>
            <a:r>
              <a:rPr lang="de-DE" dirty="0" err="1"/>
              <a:t>model</a:t>
            </a:r>
            <a:r>
              <a:rPr lang="de-DE" dirty="0"/>
              <a:t> </a:t>
            </a:r>
            <a:r>
              <a:rPr lang="de-DE" dirty="0" err="1"/>
              <a:t>is</a:t>
            </a:r>
            <a:r>
              <a:rPr lang="de-DE" dirty="0"/>
              <a:t> </a:t>
            </a:r>
            <a:r>
              <a:rPr lang="de-DE" dirty="0" err="1"/>
              <a:t>applied</a:t>
            </a:r>
            <a:endParaRPr lang="de-DE" dirty="0"/>
          </a:p>
          <a:p>
            <a:r>
              <a:rPr lang="de-DE" dirty="0"/>
              <a:t>Out </a:t>
            </a:r>
            <a:r>
              <a:rPr lang="de-DE" dirty="0" err="1"/>
              <a:t>of</a:t>
            </a:r>
            <a:r>
              <a:rPr lang="de-DE" dirty="0"/>
              <a:t> </a:t>
            </a:r>
            <a:r>
              <a:rPr lang="de-DE" dirty="0" err="1"/>
              <a:t>the</a:t>
            </a:r>
            <a:r>
              <a:rPr lang="de-DE" dirty="0"/>
              <a:t> loop </a:t>
            </a:r>
            <a:r>
              <a:rPr lang="de-DE" dirty="0" err="1"/>
              <a:t>syndrome</a:t>
            </a:r>
            <a:endParaRPr lang="de-DE" dirty="0"/>
          </a:p>
          <a:p>
            <a:pPr lvl="1"/>
            <a:r>
              <a:rPr lang="de-DE" dirty="0"/>
              <a:t>Automation </a:t>
            </a:r>
            <a:r>
              <a:rPr lang="de-DE" dirty="0" err="1"/>
              <a:t>can</a:t>
            </a:r>
            <a:r>
              <a:rPr lang="de-DE" dirty="0"/>
              <a:t> </a:t>
            </a:r>
            <a:r>
              <a:rPr lang="de-DE" dirty="0" err="1"/>
              <a:t>eliminate</a:t>
            </a:r>
            <a:r>
              <a:rPr lang="de-DE" dirty="0"/>
              <a:t> </a:t>
            </a:r>
            <a:r>
              <a:rPr lang="de-DE" dirty="0" err="1"/>
              <a:t>excessive</a:t>
            </a:r>
            <a:r>
              <a:rPr lang="de-DE" dirty="0"/>
              <a:t> </a:t>
            </a:r>
            <a:r>
              <a:rPr lang="de-DE" dirty="0" err="1"/>
              <a:t>workload</a:t>
            </a:r>
            <a:r>
              <a:rPr lang="de-DE" dirty="0"/>
              <a:t>, but </a:t>
            </a:r>
            <a:r>
              <a:rPr lang="de-DE" dirty="0" err="1"/>
              <a:t>can</a:t>
            </a:r>
            <a:r>
              <a:rPr lang="de-DE" dirty="0"/>
              <a:t> also </a:t>
            </a:r>
            <a:r>
              <a:rPr lang="de-DE" dirty="0" err="1"/>
              <a:t>lower</a:t>
            </a:r>
            <a:r>
              <a:rPr lang="de-DE" dirty="0"/>
              <a:t> SA </a:t>
            </a:r>
            <a:r>
              <a:rPr lang="de-DE" dirty="0" err="1"/>
              <a:t>by</a:t>
            </a:r>
            <a:r>
              <a:rPr lang="de-DE" dirty="0"/>
              <a:t> </a:t>
            </a:r>
            <a:r>
              <a:rPr lang="de-DE" dirty="0" err="1"/>
              <a:t>putting</a:t>
            </a:r>
            <a:r>
              <a:rPr lang="de-DE" dirty="0"/>
              <a:t> </a:t>
            </a:r>
            <a:r>
              <a:rPr lang="de-DE" dirty="0" err="1"/>
              <a:t>people</a:t>
            </a:r>
            <a:r>
              <a:rPr lang="de-DE" dirty="0"/>
              <a:t> out </a:t>
            </a:r>
            <a:r>
              <a:rPr lang="de-DE" dirty="0" err="1"/>
              <a:t>of</a:t>
            </a:r>
            <a:r>
              <a:rPr lang="de-DE" dirty="0"/>
              <a:t> </a:t>
            </a:r>
            <a:r>
              <a:rPr lang="de-DE" dirty="0" err="1"/>
              <a:t>the</a:t>
            </a:r>
            <a:r>
              <a:rPr lang="de-DE" dirty="0"/>
              <a:t> loop. </a:t>
            </a:r>
          </a:p>
          <a:p>
            <a:pPr lvl="1"/>
            <a:r>
              <a:rPr lang="de-DE" dirty="0"/>
              <a:t>„</a:t>
            </a:r>
            <a:r>
              <a:rPr lang="de-DE" dirty="0" err="1"/>
              <a:t>take-over</a:t>
            </a:r>
            <a:r>
              <a:rPr lang="de-DE" dirty="0"/>
              <a:t>-time“ </a:t>
            </a:r>
            <a:r>
              <a:rPr lang="de-DE" dirty="0" err="1"/>
              <a:t>where</a:t>
            </a:r>
            <a:r>
              <a:rPr lang="de-DE" dirty="0"/>
              <a:t> </a:t>
            </a:r>
            <a:r>
              <a:rPr lang="de-DE" dirty="0" err="1"/>
              <a:t>automatisation</a:t>
            </a:r>
            <a:r>
              <a:rPr lang="de-DE" dirty="0"/>
              <a:t> </a:t>
            </a:r>
            <a:r>
              <a:rPr lang="de-DE" dirty="0" err="1"/>
              <a:t>fails</a:t>
            </a:r>
            <a:r>
              <a:rPr lang="de-DE" dirty="0"/>
              <a:t> </a:t>
            </a:r>
            <a:r>
              <a:rPr lang="de-DE" dirty="0" err="1"/>
              <a:t>or</a:t>
            </a:r>
            <a:r>
              <a:rPr lang="de-DE" dirty="0"/>
              <a:t> </a:t>
            </a:r>
            <a:r>
              <a:rPr lang="de-DE" dirty="0" err="1"/>
              <a:t>is</a:t>
            </a:r>
            <a:r>
              <a:rPr lang="de-DE" dirty="0"/>
              <a:t> not </a:t>
            </a:r>
            <a:r>
              <a:rPr lang="de-DE" dirty="0" err="1"/>
              <a:t>equipped</a:t>
            </a:r>
            <a:r>
              <a:rPr lang="de-DE" dirty="0"/>
              <a:t> </a:t>
            </a:r>
            <a:r>
              <a:rPr lang="de-DE" dirty="0" err="1"/>
              <a:t>to</a:t>
            </a:r>
            <a:r>
              <a:rPr lang="de-DE" dirty="0"/>
              <a:t> handle a </a:t>
            </a:r>
            <a:r>
              <a:rPr lang="de-DE" dirty="0" err="1"/>
              <a:t>situation</a:t>
            </a:r>
            <a:endParaRPr lang="de-DE" dirty="0"/>
          </a:p>
          <a:p>
            <a:endParaRPr lang="nb-NO" dirty="0"/>
          </a:p>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E533E-B539-4BD1-AB8D-1B6734529A2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47800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Chesley</a:t>
            </a:r>
            <a:r>
              <a:rPr lang="nb-NO" dirty="0"/>
              <a:t> </a:t>
            </a:r>
            <a:r>
              <a:rPr lang="nb-NO" dirty="0" err="1"/>
              <a:t>Sully</a:t>
            </a:r>
            <a:r>
              <a:rPr lang="nb-NO" dirty="0"/>
              <a:t> </a:t>
            </a:r>
            <a:r>
              <a:rPr lang="nb-NO" dirty="0" err="1"/>
              <a:t>Sullenburger</a:t>
            </a:r>
            <a:endParaRPr lang="nb-NO" dirty="0"/>
          </a:p>
          <a:p>
            <a:r>
              <a:rPr lang="nb-NO" dirty="0"/>
              <a:t>Personal:</a:t>
            </a:r>
          </a:p>
          <a:p>
            <a:r>
              <a:rPr lang="nb-NO" dirty="0" err="1"/>
              <a:t>Work-life</a:t>
            </a:r>
            <a:r>
              <a:rPr lang="nb-NO" dirty="0"/>
              <a:t> </a:t>
            </a:r>
            <a:r>
              <a:rPr lang="nb-NO" dirty="0" err="1"/>
              <a:t>balance</a:t>
            </a:r>
            <a:endParaRPr lang="nb-NO" dirty="0"/>
          </a:p>
          <a:p>
            <a:r>
              <a:rPr lang="nb-NO" dirty="0"/>
              <a:t>Risk </a:t>
            </a:r>
            <a:r>
              <a:rPr lang="nb-NO" dirty="0" err="1"/>
              <a:t>expertise</a:t>
            </a:r>
            <a:r>
              <a:rPr lang="nb-NO" dirty="0"/>
              <a:t> – </a:t>
            </a:r>
            <a:r>
              <a:rPr lang="nb-NO" dirty="0" err="1"/>
              <a:t>started</a:t>
            </a:r>
            <a:r>
              <a:rPr lang="nb-NO" dirty="0"/>
              <a:t> </a:t>
            </a:r>
            <a:r>
              <a:rPr lang="nb-NO" dirty="0" err="1"/>
              <a:t>own</a:t>
            </a:r>
            <a:r>
              <a:rPr lang="nb-NO" dirty="0"/>
              <a:t> </a:t>
            </a:r>
            <a:r>
              <a:rPr lang="nb-NO" dirty="0" err="1"/>
              <a:t>company</a:t>
            </a:r>
            <a:endParaRPr lang="nb-NO" dirty="0"/>
          </a:p>
          <a:p>
            <a:r>
              <a:rPr lang="nb-NO" dirty="0"/>
              <a:t>Knowledge </a:t>
            </a:r>
            <a:r>
              <a:rPr lang="nb-NO" dirty="0" err="1"/>
              <a:t>of</a:t>
            </a:r>
            <a:r>
              <a:rPr lang="nb-NO" dirty="0"/>
              <a:t> </a:t>
            </a:r>
            <a:r>
              <a:rPr lang="nb-NO" dirty="0" err="1"/>
              <a:t>accidents</a:t>
            </a:r>
            <a:r>
              <a:rPr lang="nb-NO" dirty="0"/>
              <a:t> </a:t>
            </a:r>
            <a:r>
              <a:rPr lang="nb-NO" dirty="0" err="1"/>
              <a:t>with</a:t>
            </a:r>
            <a:r>
              <a:rPr lang="nb-NO" dirty="0"/>
              <a:t> </a:t>
            </a:r>
            <a:r>
              <a:rPr lang="nb-NO" dirty="0" err="1"/>
              <a:t>birds</a:t>
            </a:r>
            <a:endParaRPr lang="nb-NO" dirty="0"/>
          </a:p>
          <a:p>
            <a:r>
              <a:rPr lang="nb-NO" dirty="0" err="1"/>
              <a:t>Practice</a:t>
            </a:r>
            <a:r>
              <a:rPr lang="nb-NO" dirty="0"/>
              <a:t>: </a:t>
            </a:r>
            <a:r>
              <a:rPr lang="nb-NO" dirty="0" err="1"/>
              <a:t>Airforce</a:t>
            </a:r>
            <a:r>
              <a:rPr lang="nb-NO" dirty="0"/>
              <a:t>, (won </a:t>
            </a:r>
            <a:r>
              <a:rPr lang="nb-NO" dirty="0" err="1"/>
              <a:t>award</a:t>
            </a:r>
            <a:r>
              <a:rPr lang="nb-NO" dirty="0"/>
              <a:t>) </a:t>
            </a:r>
            <a:r>
              <a:rPr lang="nb-NO" dirty="0" err="1"/>
              <a:t>MSc</a:t>
            </a:r>
            <a:r>
              <a:rPr lang="nb-NO" dirty="0"/>
              <a:t> in HF</a:t>
            </a:r>
          </a:p>
          <a:p>
            <a:r>
              <a:rPr lang="nb-NO" dirty="0" err="1"/>
              <a:t>Understood</a:t>
            </a:r>
            <a:r>
              <a:rPr lang="nb-NO" dirty="0"/>
              <a:t> </a:t>
            </a:r>
            <a:r>
              <a:rPr lang="nb-NO" dirty="0" err="1"/>
              <a:t>procedure</a:t>
            </a:r>
            <a:r>
              <a:rPr lang="nb-NO" dirty="0"/>
              <a:t> limits and </a:t>
            </a:r>
            <a:r>
              <a:rPr lang="nb-NO" dirty="0" err="1"/>
              <a:t>sacrificing</a:t>
            </a:r>
            <a:r>
              <a:rPr lang="nb-NO" dirty="0"/>
              <a:t> </a:t>
            </a:r>
            <a:r>
              <a:rPr lang="nb-NO" dirty="0" err="1"/>
              <a:t>future</a:t>
            </a:r>
            <a:r>
              <a:rPr lang="nb-NO" dirty="0"/>
              <a:t> </a:t>
            </a:r>
            <a:r>
              <a:rPr lang="nb-NO" dirty="0" err="1"/>
              <a:t>outcomes</a:t>
            </a:r>
            <a:endParaRPr lang="nb-NO" dirty="0"/>
          </a:p>
          <a:p>
            <a:endParaRPr lang="nb-NO" dirty="0"/>
          </a:p>
          <a:p>
            <a:r>
              <a:rPr lang="nb-NO" dirty="0" err="1"/>
              <a:t>Situational</a:t>
            </a:r>
            <a:r>
              <a:rPr lang="nb-NO" dirty="0"/>
              <a:t>:</a:t>
            </a:r>
          </a:p>
          <a:p>
            <a:r>
              <a:rPr lang="nb-NO" dirty="0" err="1"/>
              <a:t>Rested</a:t>
            </a:r>
            <a:r>
              <a:rPr lang="nb-NO" dirty="0"/>
              <a:t>!! (</a:t>
            </a:r>
            <a:r>
              <a:rPr lang="nb-NO" dirty="0" err="1"/>
              <a:t>did</a:t>
            </a:r>
            <a:r>
              <a:rPr lang="nb-NO" dirty="0"/>
              <a:t> not </a:t>
            </a:r>
            <a:r>
              <a:rPr lang="nb-NO" dirty="0" err="1"/>
              <a:t>go</a:t>
            </a:r>
            <a:r>
              <a:rPr lang="nb-NO" dirty="0"/>
              <a:t> </a:t>
            </a:r>
            <a:r>
              <a:rPr lang="nb-NO" dirty="0" err="1"/>
              <a:t>out</a:t>
            </a:r>
            <a:r>
              <a:rPr lang="nb-NO" dirty="0"/>
              <a:t> for </a:t>
            </a:r>
            <a:r>
              <a:rPr lang="nb-NO" dirty="0" err="1"/>
              <a:t>fun</a:t>
            </a:r>
            <a:r>
              <a:rPr lang="nb-NO" dirty="0"/>
              <a:t> </a:t>
            </a:r>
            <a:r>
              <a:rPr lang="nb-NO" dirty="0" err="1"/>
              <a:t>night</a:t>
            </a:r>
            <a:r>
              <a:rPr lang="nb-NO" dirty="0"/>
              <a:t> </a:t>
            </a:r>
            <a:r>
              <a:rPr lang="nb-NO" dirty="0" err="1"/>
              <a:t>before</a:t>
            </a:r>
            <a:r>
              <a:rPr lang="nb-NO" dirty="0"/>
              <a:t>)</a:t>
            </a:r>
          </a:p>
          <a:p>
            <a:r>
              <a:rPr lang="nb-NO" dirty="0" err="1"/>
              <a:t>Experienced</a:t>
            </a:r>
            <a:r>
              <a:rPr lang="nb-NO" dirty="0"/>
              <a:t> team</a:t>
            </a:r>
          </a:p>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340F9B-94E9-4D2E-92ED-101ABA9C6A5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6881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33E96-F078-4B3D-A8F4-F1AF21EBC3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19454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340F9B-94E9-4D2E-92ED-101ABA9C6A5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06233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de-DE" baseline="0"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340F9B-94E9-4D2E-92ED-101ABA9C6A5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72802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A number of measures of SA have been developed over the years. Each has its advantages and disadvantages, and some their well-publicized protagonists. The measures can be grouped in three categories:</a:t>
            </a:r>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340F9B-94E9-4D2E-92ED-101ABA9C6A5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84387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Operational engineering is distinctly different than technology engineering, which is currently in use today. Technology engineering assumes the value of the technology so its functional utility is not analyzed. This approach adds to the proliferation of technological silos. In many cases it does not perform as intended and thus operator-developed workarounds become the norm.</a:t>
            </a:r>
          </a:p>
          <a:p>
            <a:pPr marL="0" indent="0">
              <a:buNone/>
            </a:pPr>
            <a:endParaRPr lang="en-US" i="1" dirty="0"/>
          </a:p>
          <a:p>
            <a:r>
              <a:rPr lang="en-US" i="1" dirty="0"/>
              <a:t>Operational engineering, as an alternative, is informed by technology and, importantly, by what constitutes mission success. Mission critical events, therefore, become the major design drivers. Operational engineering recognizes risk can continue to rise up to a point beyond which catastrophic mission failure occurs. Such a point is called the critical event horizon. Knowing key points where mission failure can occur is some of the bedrock knowledge of a super-function.</a:t>
            </a:r>
            <a:endParaRPr lang="nb-NO" i="1" dirty="0"/>
          </a:p>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D5B37-16A7-41E0-A180-A2CCA22AEF43}"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0816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340F9B-94E9-4D2E-92ED-101ABA9C6A5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5926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340F9B-94E9-4D2E-92ED-101ABA9C6A5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19091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740838-DC75-0840-AF24-B704BFEDA84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04492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621d5f7089_0_5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1621d5f7089_0_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b="1">
                <a:solidFill>
                  <a:schemeClr val="dk1"/>
                </a:solidFill>
              </a:rPr>
              <a:t>Red Arrow</a:t>
            </a:r>
            <a:r>
              <a:rPr lang="en-GB">
                <a:solidFill>
                  <a:schemeClr val="dk1"/>
                </a:solidFill>
              </a:rPr>
              <a:t>: an attacker that wages a social engineering cyberattack against a victim's human cognition functions (i.e., the oval). The resulting behavior is associated to persuasion (i.e., an attack succeeds when a victim is persuaded to act as intended by the attacker).</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Cognitive workload, via mechanisms such as inattentional blindness, can increase vulnerability to social engineering cyberattacks</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Stress may reduce one's ability to detect deception cues in social engineering cyberattack messages but the direct effects of acute stress on cybersecurity social engineering have not been examined</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Attentional vigilance, particularly the vigilance decrement, may be an important influence on susceptibility to social engineering attacks, but more research is needed</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Literature results are not conclusive on how personality may influence one's susceptibility to social engineering cyberattacks</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Domain knowledge helps reduce vulnerability to social engineering cyberattacks</a:t>
            </a:r>
            <a:r>
              <a:rPr lang="en-GB">
                <a:solidFill>
                  <a:schemeClr val="dk1"/>
                </a:solidFill>
              </a:rPr>
              <a:t>.</a:t>
            </a:r>
            <a:r>
              <a:rPr lang="en-GB" i="1">
                <a:solidFill>
                  <a:schemeClr val="dk1"/>
                </a:solidFill>
              </a:rPr>
              <a:t>Awareness and general technical knowledge do not necessarily reduce one's susceptibility to social engineering cyberattacks, perhaps because human cognition functions have not been taken into consideration</a:t>
            </a:r>
            <a:r>
              <a:rPr lang="en-GB">
                <a:solidFill>
                  <a:schemeClr val="dk1"/>
                </a:solidFill>
              </a:rPr>
              <a:t>. </a:t>
            </a:r>
            <a:r>
              <a:rPr lang="en-GB" b="1" i="1">
                <a:solidFill>
                  <a:schemeClr val="dk1"/>
                </a:solidFill>
              </a:rPr>
              <a:t>Self-efficacy</a:t>
            </a:r>
            <a:r>
              <a:rPr lang="en-GB" i="1">
                <a:solidFill>
                  <a:schemeClr val="dk1"/>
                </a:solidFill>
              </a:rPr>
              <a:t>, knowledge, and previous encounter of social engineering cyberattacks collectively reduce one's susceptibility to social engineering cyberattacks. In particular, costly phishing experiences would greatly reduce one's susceptibility to social engineering cyberattacks, while non-costly experiences do not</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 But Stefan will discuss this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Gender does not have a big impact on the susceptibility to social engineering cyberattacks</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Old people with higher education, higher awareness and higher exposure to social engineering cyberattacks are less susceptible to these attacks</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Culture affects privacy and trust attitudes, which indirectly affect one's susceptibility to social engineering cyberattacks</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Long term memory </a:t>
            </a:r>
            <a:r>
              <a:rPr lang="en-GB" i="1">
                <a:solidFill>
                  <a:schemeClr val="dk1"/>
                </a:solidFill>
              </a:rPr>
              <a:t>The success of social engineering cyberattacks is inversely related to their prevalence</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Training methods that ask people to consciously think about social engineering cyberattacks are unlikely to be very successful unless the learning reaches the point where it is a habit that, largely unconsciously, guides safer computer use behavior</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Message quality and message appeal, which reflect attacker effort (e.g., using contextualization and personalization), have a significant impact on the attacker's success</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r>
              <a:rPr lang="en-GB" i="1">
                <a:solidFill>
                  <a:schemeClr val="dk1"/>
                </a:solidFill>
              </a:rPr>
              <a:t>An individual's capabilities in detection of social engineering cyberattacks are affected by their awareness of the threats, their cultural backgrounds, and their individual differences in trust/suspicion</a:t>
            </a:r>
            <a:r>
              <a:rPr lang="en-GB">
                <a:solidFill>
                  <a:schemeClr val="dk1"/>
                </a:solidFill>
              </a:rPr>
              <a: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5821456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740838-DC75-0840-AF24-B704BFEDA84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21307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Attentional </a:t>
            </a:r>
            <a:r>
              <a:rPr lang="de-DE" dirty="0" err="1"/>
              <a:t>tunneling</a:t>
            </a:r>
            <a:r>
              <a:rPr lang="de-DE" dirty="0"/>
              <a:t> (</a:t>
            </a:r>
            <a:r>
              <a:rPr lang="de-DE" dirty="0" err="1"/>
              <a:t>or</a:t>
            </a:r>
            <a:r>
              <a:rPr lang="de-DE" dirty="0"/>
              <a:t>: </a:t>
            </a:r>
            <a:r>
              <a:rPr lang="de-DE" dirty="0" err="1"/>
              <a:t>attentional</a:t>
            </a:r>
            <a:r>
              <a:rPr lang="de-DE" dirty="0"/>
              <a:t> </a:t>
            </a:r>
            <a:r>
              <a:rPr lang="de-DE" dirty="0" err="1"/>
              <a:t>narrowing</a:t>
            </a:r>
            <a:r>
              <a:rPr lang="de-DE" dirty="0"/>
              <a:t>)</a:t>
            </a:r>
          </a:p>
          <a:p>
            <a:pPr lvl="1"/>
            <a:r>
              <a:rPr lang="de-DE" sz="2100" dirty="0"/>
              <a:t>Attention </a:t>
            </a:r>
            <a:r>
              <a:rPr lang="de-DE" sz="2100" dirty="0" err="1"/>
              <a:t>can</a:t>
            </a:r>
            <a:r>
              <a:rPr lang="de-DE" sz="2100" dirty="0"/>
              <a:t> not </a:t>
            </a:r>
            <a:r>
              <a:rPr lang="de-DE" sz="2100" dirty="0" err="1"/>
              <a:t>be</a:t>
            </a:r>
            <a:r>
              <a:rPr lang="de-DE" sz="2100" dirty="0"/>
              <a:t> </a:t>
            </a:r>
            <a:r>
              <a:rPr lang="de-DE" sz="2100" dirty="0" err="1"/>
              <a:t>divided</a:t>
            </a:r>
            <a:r>
              <a:rPr lang="de-DE" sz="2100" dirty="0"/>
              <a:t>.</a:t>
            </a:r>
          </a:p>
          <a:p>
            <a:pPr lvl="1"/>
            <a:r>
              <a:rPr lang="de-DE" sz="2100" dirty="0" err="1"/>
              <a:t>Get</a:t>
            </a:r>
            <a:r>
              <a:rPr lang="de-DE" sz="2100" dirty="0"/>
              <a:t> </a:t>
            </a:r>
            <a:r>
              <a:rPr lang="de-DE" sz="2100" dirty="0" err="1"/>
              <a:t>hooked</a:t>
            </a:r>
            <a:r>
              <a:rPr lang="de-DE" sz="2100" dirty="0"/>
              <a:t> on </a:t>
            </a:r>
            <a:r>
              <a:rPr lang="de-DE" sz="2100" dirty="0" err="1"/>
              <a:t>particular</a:t>
            </a:r>
            <a:r>
              <a:rPr lang="de-DE" sz="2100" dirty="0"/>
              <a:t> </a:t>
            </a:r>
            <a:r>
              <a:rPr lang="de-DE" sz="2100" dirty="0" err="1"/>
              <a:t>features</a:t>
            </a:r>
            <a:r>
              <a:rPr lang="de-DE" sz="2100" dirty="0"/>
              <a:t> and </a:t>
            </a:r>
            <a:r>
              <a:rPr lang="de-DE" sz="2100" dirty="0" err="1"/>
              <a:t>inadvertently</a:t>
            </a:r>
            <a:r>
              <a:rPr lang="de-DE" sz="2100" dirty="0"/>
              <a:t> </a:t>
            </a:r>
            <a:r>
              <a:rPr lang="de-DE" sz="2100" dirty="0" err="1"/>
              <a:t>drop</a:t>
            </a:r>
            <a:r>
              <a:rPr lang="de-DE" sz="2100" dirty="0"/>
              <a:t> </a:t>
            </a:r>
            <a:r>
              <a:rPr lang="de-DE" sz="2100" dirty="0" err="1"/>
              <a:t>scanning</a:t>
            </a:r>
            <a:r>
              <a:rPr lang="de-DE" sz="2100" dirty="0"/>
              <a:t>.</a:t>
            </a:r>
          </a:p>
          <a:p>
            <a:pPr lvl="1"/>
            <a:r>
              <a:rPr lang="de-DE" sz="2100" dirty="0" err="1"/>
              <a:t>Mind</a:t>
            </a:r>
            <a:r>
              <a:rPr lang="de-DE" sz="2100" dirty="0"/>
              <a:t> </a:t>
            </a:r>
            <a:r>
              <a:rPr lang="de-DE" sz="2100" dirty="0" err="1"/>
              <a:t>the</a:t>
            </a:r>
            <a:r>
              <a:rPr lang="de-DE" sz="2100" dirty="0"/>
              <a:t> Gorilla. </a:t>
            </a:r>
          </a:p>
          <a:p>
            <a:r>
              <a:rPr lang="de-DE" dirty="0"/>
              <a:t>Requisite </a:t>
            </a:r>
            <a:r>
              <a:rPr lang="de-DE" dirty="0" err="1"/>
              <a:t>memory</a:t>
            </a:r>
            <a:r>
              <a:rPr lang="de-DE" dirty="0"/>
              <a:t> </a:t>
            </a:r>
            <a:r>
              <a:rPr lang="de-DE" dirty="0" err="1"/>
              <a:t>trap</a:t>
            </a:r>
            <a:endParaRPr lang="de-DE" dirty="0"/>
          </a:p>
          <a:p>
            <a:pPr lvl="1"/>
            <a:r>
              <a:rPr lang="de-DE" sz="2100" dirty="0"/>
              <a:t>Working </a:t>
            </a:r>
            <a:r>
              <a:rPr lang="de-DE" sz="2100" dirty="0" err="1"/>
              <a:t>memory</a:t>
            </a:r>
            <a:r>
              <a:rPr lang="de-DE" sz="2100" dirty="0"/>
              <a:t> </a:t>
            </a:r>
            <a:r>
              <a:rPr lang="de-DE" sz="2100" dirty="0" err="1"/>
              <a:t>overload</a:t>
            </a:r>
            <a:r>
              <a:rPr lang="de-DE" sz="2100" dirty="0"/>
              <a:t>.</a:t>
            </a:r>
          </a:p>
          <a:p>
            <a:pPr lvl="1"/>
            <a:r>
              <a:rPr lang="de-DE" sz="2100" dirty="0"/>
              <a:t>In </a:t>
            </a:r>
            <a:r>
              <a:rPr lang="de-DE" sz="2100" dirty="0" err="1"/>
              <a:t>particular</a:t>
            </a:r>
            <a:r>
              <a:rPr lang="de-DE" sz="2100" dirty="0"/>
              <a:t> </a:t>
            </a:r>
            <a:r>
              <a:rPr lang="de-DE" sz="2100" dirty="0" err="1"/>
              <a:t>auditory</a:t>
            </a:r>
            <a:r>
              <a:rPr lang="de-DE" sz="2100" dirty="0"/>
              <a:t> </a:t>
            </a:r>
            <a:r>
              <a:rPr lang="de-DE" sz="2100" dirty="0" err="1"/>
              <a:t>information</a:t>
            </a:r>
            <a:r>
              <a:rPr lang="de-DE" sz="2100" dirty="0"/>
              <a:t>.</a:t>
            </a:r>
          </a:p>
          <a:p>
            <a:r>
              <a:rPr lang="de-DE" dirty="0"/>
              <a:t>Stressors</a:t>
            </a:r>
          </a:p>
          <a:p>
            <a:pPr lvl="1"/>
            <a:r>
              <a:rPr lang="de-DE" sz="2000" dirty="0"/>
              <a:t>Workload, </a:t>
            </a:r>
            <a:r>
              <a:rPr lang="de-DE" sz="2000" dirty="0" err="1"/>
              <a:t>anxiety</a:t>
            </a:r>
            <a:r>
              <a:rPr lang="de-DE" sz="2000" dirty="0"/>
              <a:t>, </a:t>
            </a:r>
            <a:r>
              <a:rPr lang="de-DE" sz="2000" dirty="0" err="1"/>
              <a:t>fatigue</a:t>
            </a:r>
            <a:r>
              <a:rPr lang="de-DE" sz="2000" dirty="0"/>
              <a:t>, etc.</a:t>
            </a:r>
          </a:p>
          <a:p>
            <a:pPr lvl="1"/>
            <a:r>
              <a:rPr lang="de-DE" sz="2000" dirty="0"/>
              <a:t>Time </a:t>
            </a:r>
            <a:r>
              <a:rPr lang="de-DE" sz="2000" dirty="0" err="1"/>
              <a:t>pressure</a:t>
            </a:r>
            <a:r>
              <a:rPr lang="de-DE" sz="2000" dirty="0"/>
              <a:t>, </a:t>
            </a:r>
            <a:r>
              <a:rPr lang="de-DE" sz="2000" dirty="0" err="1"/>
              <a:t>uncertainty</a:t>
            </a:r>
            <a:r>
              <a:rPr lang="de-DE" sz="2000" dirty="0"/>
              <a:t>, etc.</a:t>
            </a:r>
          </a:p>
          <a:p>
            <a:pPr lvl="1"/>
            <a:r>
              <a:rPr lang="de-DE" sz="2000" dirty="0"/>
              <a:t>Limits SA via </a:t>
            </a:r>
            <a:r>
              <a:rPr lang="de-DE" sz="2000" dirty="0" err="1"/>
              <a:t>limiting</a:t>
            </a:r>
            <a:r>
              <a:rPr lang="de-DE" sz="2000" dirty="0"/>
              <a:t> WMC and </a:t>
            </a:r>
            <a:r>
              <a:rPr lang="de-DE" sz="2000" dirty="0" err="1"/>
              <a:t>slowing</a:t>
            </a:r>
            <a:r>
              <a:rPr lang="de-DE" sz="2000" dirty="0"/>
              <a:t> down </a:t>
            </a:r>
            <a:r>
              <a:rPr lang="de-DE" sz="2000" dirty="0" err="1"/>
              <a:t>information</a:t>
            </a:r>
            <a:r>
              <a:rPr lang="de-DE" sz="2000" dirty="0"/>
              <a:t> </a:t>
            </a:r>
            <a:r>
              <a:rPr lang="de-DE" sz="2000" dirty="0" err="1"/>
              <a:t>processing</a:t>
            </a:r>
            <a:r>
              <a:rPr lang="de-DE" sz="2000" dirty="0"/>
              <a:t>, </a:t>
            </a:r>
            <a:r>
              <a:rPr lang="de-DE" sz="2000" dirty="0" err="1"/>
              <a:t>more</a:t>
            </a:r>
            <a:r>
              <a:rPr lang="de-DE" sz="2000" dirty="0"/>
              <a:t> </a:t>
            </a:r>
            <a:r>
              <a:rPr lang="de-DE" sz="2000" dirty="0" err="1"/>
              <a:t>likely</a:t>
            </a:r>
            <a:r>
              <a:rPr lang="de-DE" sz="2000" dirty="0"/>
              <a:t> </a:t>
            </a:r>
            <a:r>
              <a:rPr lang="de-DE" sz="2000" dirty="0" err="1"/>
              <a:t>attentional</a:t>
            </a:r>
            <a:r>
              <a:rPr lang="de-DE" sz="2000" dirty="0"/>
              <a:t> </a:t>
            </a:r>
            <a:r>
              <a:rPr lang="de-DE" sz="2000" dirty="0" err="1"/>
              <a:t>tunneling</a:t>
            </a:r>
            <a:r>
              <a:rPr lang="de-DE" sz="2000" dirty="0"/>
              <a:t>, </a:t>
            </a:r>
            <a:r>
              <a:rPr lang="de-DE" sz="2000" dirty="0" err="1"/>
              <a:t>disorganized</a:t>
            </a:r>
            <a:r>
              <a:rPr lang="de-DE" sz="2000" dirty="0"/>
              <a:t> </a:t>
            </a:r>
            <a:r>
              <a:rPr lang="de-DE" sz="2000" dirty="0" err="1"/>
              <a:t>scanning</a:t>
            </a:r>
            <a:r>
              <a:rPr lang="de-DE" sz="2000" dirty="0"/>
              <a:t> </a:t>
            </a:r>
            <a:r>
              <a:rPr lang="de-DE" sz="2000" dirty="0" err="1"/>
              <a:t>for</a:t>
            </a:r>
            <a:r>
              <a:rPr lang="de-DE" sz="2000" dirty="0"/>
              <a:t> </a:t>
            </a:r>
            <a:r>
              <a:rPr lang="de-DE" sz="2000" dirty="0" err="1"/>
              <a:t>elements</a:t>
            </a:r>
            <a:r>
              <a:rPr lang="de-DE" sz="2000" dirty="0"/>
              <a:t> and </a:t>
            </a:r>
            <a:r>
              <a:rPr lang="de-DE" sz="2000" dirty="0" err="1"/>
              <a:t>less</a:t>
            </a:r>
            <a:r>
              <a:rPr lang="de-DE" sz="2000" dirty="0"/>
              <a:t> </a:t>
            </a:r>
            <a:r>
              <a:rPr lang="de-DE" sz="2000" dirty="0" err="1"/>
              <a:t>attention</a:t>
            </a:r>
            <a:r>
              <a:rPr lang="de-DE" sz="2000" dirty="0"/>
              <a:t> </a:t>
            </a:r>
            <a:r>
              <a:rPr lang="de-DE" sz="2000" dirty="0" err="1"/>
              <a:t>to</a:t>
            </a:r>
            <a:r>
              <a:rPr lang="de-DE" sz="2000" dirty="0"/>
              <a:t> </a:t>
            </a:r>
            <a:r>
              <a:rPr lang="de-DE" sz="2000" dirty="0" err="1"/>
              <a:t>peripheral</a:t>
            </a:r>
            <a:r>
              <a:rPr lang="de-DE" sz="2000" dirty="0"/>
              <a:t> </a:t>
            </a:r>
            <a:r>
              <a:rPr lang="de-DE" sz="2000" dirty="0" err="1"/>
              <a:t>cues</a:t>
            </a:r>
            <a:r>
              <a:rPr lang="de-DE" sz="2000" dirty="0"/>
              <a:t>.</a:t>
            </a:r>
          </a:p>
          <a:p>
            <a:r>
              <a:rPr lang="de-DE" dirty="0"/>
              <a:t>Data </a:t>
            </a:r>
            <a:r>
              <a:rPr lang="de-DE" dirty="0" err="1"/>
              <a:t>overload</a:t>
            </a:r>
            <a:endParaRPr lang="de-DE" dirty="0"/>
          </a:p>
          <a:p>
            <a:pPr lvl="1"/>
            <a:r>
              <a:rPr lang="de-DE" dirty="0"/>
              <a:t>Volume and rate </a:t>
            </a:r>
            <a:r>
              <a:rPr lang="de-DE" dirty="0" err="1"/>
              <a:t>of</a:t>
            </a:r>
            <a:r>
              <a:rPr lang="de-DE" dirty="0"/>
              <a:t> </a:t>
            </a:r>
            <a:r>
              <a:rPr lang="de-DE" dirty="0" err="1"/>
              <a:t>change</a:t>
            </a:r>
            <a:endParaRPr lang="de-DE" dirty="0"/>
          </a:p>
          <a:p>
            <a:pPr lvl="1"/>
            <a:r>
              <a:rPr lang="de-DE" dirty="0"/>
              <a:t>Limited </a:t>
            </a:r>
            <a:r>
              <a:rPr lang="de-DE" dirty="0" err="1"/>
              <a:t>bandwith</a:t>
            </a:r>
            <a:r>
              <a:rPr lang="de-DE" dirty="0"/>
              <a:t> </a:t>
            </a:r>
            <a:r>
              <a:rPr lang="de-DE" dirty="0" err="1"/>
              <a:t>of</a:t>
            </a:r>
            <a:r>
              <a:rPr lang="de-DE" dirty="0"/>
              <a:t> human </a:t>
            </a:r>
            <a:r>
              <a:rPr lang="de-DE" dirty="0" err="1"/>
              <a:t>sensory</a:t>
            </a:r>
            <a:r>
              <a:rPr lang="de-DE" dirty="0"/>
              <a:t> and </a:t>
            </a:r>
            <a:r>
              <a:rPr lang="de-DE" dirty="0" err="1"/>
              <a:t>information-processing</a:t>
            </a:r>
            <a:r>
              <a:rPr lang="de-DE" dirty="0"/>
              <a:t> </a:t>
            </a:r>
            <a:r>
              <a:rPr lang="de-DE" dirty="0" err="1"/>
              <a:t>mechanisms</a:t>
            </a:r>
            <a:r>
              <a:rPr lang="de-DE" dirty="0"/>
              <a:t>.</a:t>
            </a:r>
          </a:p>
          <a:p>
            <a:pPr lvl="1"/>
            <a:r>
              <a:rPr lang="de-DE" dirty="0"/>
              <a:t>Rate </a:t>
            </a:r>
            <a:r>
              <a:rPr lang="de-DE" dirty="0" err="1"/>
              <a:t>of</a:t>
            </a:r>
            <a:r>
              <a:rPr lang="de-DE" dirty="0"/>
              <a:t> </a:t>
            </a:r>
            <a:r>
              <a:rPr lang="de-DE" dirty="0" err="1"/>
              <a:t>data</a:t>
            </a:r>
            <a:r>
              <a:rPr lang="de-DE" dirty="0"/>
              <a:t> </a:t>
            </a:r>
            <a:r>
              <a:rPr lang="de-DE" dirty="0" err="1"/>
              <a:t>flow</a:t>
            </a:r>
            <a:r>
              <a:rPr lang="de-DE" dirty="0"/>
              <a:t> </a:t>
            </a:r>
            <a:r>
              <a:rPr lang="de-DE" dirty="0" err="1"/>
              <a:t>can</a:t>
            </a:r>
            <a:r>
              <a:rPr lang="de-DE" dirty="0"/>
              <a:t> </a:t>
            </a:r>
            <a:r>
              <a:rPr lang="de-DE" dirty="0" err="1"/>
              <a:t>be</a:t>
            </a:r>
            <a:r>
              <a:rPr lang="de-DE" dirty="0"/>
              <a:t> </a:t>
            </a:r>
            <a:r>
              <a:rPr lang="de-DE" dirty="0" err="1"/>
              <a:t>enhanced</a:t>
            </a:r>
            <a:r>
              <a:rPr lang="de-DE" dirty="0"/>
              <a:t> </a:t>
            </a:r>
            <a:r>
              <a:rPr lang="de-DE" dirty="0" err="1"/>
              <a:t>significantly</a:t>
            </a:r>
            <a:r>
              <a:rPr lang="de-DE" dirty="0"/>
              <a:t> </a:t>
            </a:r>
            <a:r>
              <a:rPr lang="de-DE" dirty="0" err="1"/>
              <a:t>by</a:t>
            </a:r>
            <a:r>
              <a:rPr lang="de-DE" dirty="0"/>
              <a:t> </a:t>
            </a:r>
            <a:r>
              <a:rPr lang="de-DE" dirty="0" err="1"/>
              <a:t>ergonomic</a:t>
            </a:r>
            <a:r>
              <a:rPr lang="de-DE" dirty="0"/>
              <a:t> </a:t>
            </a:r>
            <a:r>
              <a:rPr lang="de-DE" dirty="0" err="1"/>
              <a:t>user</a:t>
            </a:r>
            <a:r>
              <a:rPr lang="de-DE" dirty="0"/>
              <a:t> </a:t>
            </a:r>
            <a:r>
              <a:rPr lang="de-DE" dirty="0" err="1"/>
              <a:t>interfaces</a:t>
            </a:r>
            <a:endParaRPr lang="de-DE" dirty="0"/>
          </a:p>
          <a:p>
            <a:r>
              <a:rPr lang="de-DE" dirty="0" err="1"/>
              <a:t>Misplaced</a:t>
            </a:r>
            <a:r>
              <a:rPr lang="de-DE" dirty="0"/>
              <a:t> </a:t>
            </a:r>
            <a:r>
              <a:rPr lang="de-DE" dirty="0" err="1"/>
              <a:t>salience</a:t>
            </a:r>
            <a:endParaRPr lang="de-DE" dirty="0"/>
          </a:p>
          <a:p>
            <a:pPr lvl="1"/>
            <a:r>
              <a:rPr lang="de-DE" dirty="0" err="1"/>
              <a:t>Some</a:t>
            </a:r>
            <a:r>
              <a:rPr lang="de-DE" dirty="0"/>
              <a:t> </a:t>
            </a:r>
            <a:r>
              <a:rPr lang="de-DE" dirty="0" err="1"/>
              <a:t>features</a:t>
            </a:r>
            <a:r>
              <a:rPr lang="de-DE" dirty="0"/>
              <a:t> (</a:t>
            </a:r>
            <a:r>
              <a:rPr lang="de-DE" dirty="0" err="1"/>
              <a:t>size</a:t>
            </a:r>
            <a:r>
              <a:rPr lang="de-DE" dirty="0"/>
              <a:t>, </a:t>
            </a:r>
            <a:r>
              <a:rPr lang="de-DE" dirty="0" err="1"/>
              <a:t>shape</a:t>
            </a:r>
            <a:r>
              <a:rPr lang="de-DE" dirty="0"/>
              <a:t>, </a:t>
            </a:r>
            <a:r>
              <a:rPr lang="de-DE" dirty="0" err="1"/>
              <a:t>movement</a:t>
            </a:r>
            <a:r>
              <a:rPr lang="de-DE" dirty="0"/>
              <a:t>, </a:t>
            </a:r>
            <a:r>
              <a:rPr lang="de-DE" dirty="0" err="1"/>
              <a:t>flashing</a:t>
            </a:r>
            <a:r>
              <a:rPr lang="de-DE" dirty="0"/>
              <a:t> </a:t>
            </a:r>
            <a:r>
              <a:rPr lang="de-DE" dirty="0" err="1"/>
              <a:t>lights</a:t>
            </a:r>
            <a:r>
              <a:rPr lang="de-DE" dirty="0"/>
              <a:t>, </a:t>
            </a:r>
            <a:r>
              <a:rPr lang="de-DE" dirty="0" err="1"/>
              <a:t>noise</a:t>
            </a:r>
            <a:r>
              <a:rPr lang="de-DE" dirty="0"/>
              <a:t>) </a:t>
            </a:r>
            <a:r>
              <a:rPr lang="de-DE" dirty="0" err="1"/>
              <a:t>are</a:t>
            </a:r>
            <a:r>
              <a:rPr lang="de-DE" dirty="0"/>
              <a:t> </a:t>
            </a:r>
            <a:r>
              <a:rPr lang="de-DE" dirty="0" err="1"/>
              <a:t>prioritized</a:t>
            </a:r>
            <a:r>
              <a:rPr lang="de-DE" dirty="0"/>
              <a:t> in </a:t>
            </a:r>
            <a:r>
              <a:rPr lang="de-DE" dirty="0" err="1"/>
              <a:t>sensory</a:t>
            </a:r>
            <a:r>
              <a:rPr lang="de-DE" dirty="0"/>
              <a:t> and </a:t>
            </a:r>
            <a:r>
              <a:rPr lang="de-DE" dirty="0" err="1"/>
              <a:t>attentional</a:t>
            </a:r>
            <a:r>
              <a:rPr lang="de-DE" dirty="0"/>
              <a:t> </a:t>
            </a:r>
            <a:r>
              <a:rPr lang="de-DE" dirty="0" err="1"/>
              <a:t>processing</a:t>
            </a:r>
            <a:endParaRPr lang="de-DE" dirty="0"/>
          </a:p>
          <a:p>
            <a:pPr lvl="1"/>
            <a:r>
              <a:rPr lang="de-DE" dirty="0" err="1"/>
              <a:t>Overuse</a:t>
            </a:r>
            <a:r>
              <a:rPr lang="de-DE" dirty="0"/>
              <a:t> </a:t>
            </a:r>
            <a:r>
              <a:rPr lang="de-DE" dirty="0" err="1"/>
              <a:t>or</a:t>
            </a:r>
            <a:r>
              <a:rPr lang="de-DE" dirty="0"/>
              <a:t> </a:t>
            </a:r>
            <a:r>
              <a:rPr lang="de-DE" dirty="0" err="1"/>
              <a:t>inappropriate</a:t>
            </a:r>
            <a:r>
              <a:rPr lang="de-DE" dirty="0"/>
              <a:t> </a:t>
            </a:r>
            <a:r>
              <a:rPr lang="de-DE" dirty="0" err="1"/>
              <a:t>use</a:t>
            </a:r>
            <a:r>
              <a:rPr lang="de-DE" dirty="0"/>
              <a:t> </a:t>
            </a:r>
            <a:r>
              <a:rPr lang="de-DE" dirty="0" err="1"/>
              <a:t>degrades</a:t>
            </a:r>
            <a:r>
              <a:rPr lang="de-DE" dirty="0"/>
              <a:t> SA </a:t>
            </a:r>
            <a:r>
              <a:rPr lang="de-DE" dirty="0" err="1"/>
              <a:t>to</a:t>
            </a:r>
            <a:r>
              <a:rPr lang="de-DE" dirty="0"/>
              <a:t> </a:t>
            </a:r>
            <a:r>
              <a:rPr lang="de-DE" dirty="0" err="1"/>
              <a:t>other</a:t>
            </a:r>
            <a:r>
              <a:rPr lang="de-DE" dirty="0"/>
              <a:t> </a:t>
            </a:r>
            <a:r>
              <a:rPr lang="de-DE" dirty="0" err="1"/>
              <a:t>information</a:t>
            </a:r>
            <a:endParaRPr lang="de-DE" dirty="0"/>
          </a:p>
          <a:p>
            <a:r>
              <a:rPr lang="de-DE" dirty="0" err="1"/>
              <a:t>Errant</a:t>
            </a:r>
            <a:r>
              <a:rPr lang="de-DE" dirty="0"/>
              <a:t> mental </a:t>
            </a:r>
            <a:r>
              <a:rPr lang="de-DE" dirty="0" err="1"/>
              <a:t>models</a:t>
            </a:r>
            <a:endParaRPr lang="de-DE" dirty="0"/>
          </a:p>
          <a:p>
            <a:pPr lvl="1"/>
            <a:r>
              <a:rPr lang="de-DE" dirty="0"/>
              <a:t>„</a:t>
            </a:r>
            <a:r>
              <a:rPr lang="de-DE" dirty="0" err="1"/>
              <a:t>representational</a:t>
            </a:r>
            <a:r>
              <a:rPr lang="de-DE" dirty="0"/>
              <a:t> </a:t>
            </a:r>
            <a:r>
              <a:rPr lang="de-DE" dirty="0" err="1"/>
              <a:t>error</a:t>
            </a:r>
            <a:r>
              <a:rPr lang="de-DE" dirty="0"/>
              <a:t>“</a:t>
            </a:r>
          </a:p>
          <a:p>
            <a:pPr lvl="1"/>
            <a:r>
              <a:rPr lang="de-DE" dirty="0"/>
              <a:t>A </a:t>
            </a:r>
            <a:r>
              <a:rPr lang="de-DE" dirty="0" err="1"/>
              <a:t>wrong</a:t>
            </a:r>
            <a:r>
              <a:rPr lang="de-DE" dirty="0"/>
              <a:t> mental </a:t>
            </a:r>
            <a:r>
              <a:rPr lang="de-DE" dirty="0" err="1"/>
              <a:t>model</a:t>
            </a:r>
            <a:r>
              <a:rPr lang="de-DE" dirty="0"/>
              <a:t> </a:t>
            </a:r>
            <a:r>
              <a:rPr lang="de-DE" dirty="0" err="1"/>
              <a:t>is</a:t>
            </a:r>
            <a:r>
              <a:rPr lang="de-DE" dirty="0"/>
              <a:t> </a:t>
            </a:r>
            <a:r>
              <a:rPr lang="de-DE" dirty="0" err="1"/>
              <a:t>applied</a:t>
            </a:r>
            <a:endParaRPr lang="de-DE" dirty="0"/>
          </a:p>
          <a:p>
            <a:r>
              <a:rPr lang="de-DE" dirty="0"/>
              <a:t>Out </a:t>
            </a:r>
            <a:r>
              <a:rPr lang="de-DE" dirty="0" err="1"/>
              <a:t>of</a:t>
            </a:r>
            <a:r>
              <a:rPr lang="de-DE" dirty="0"/>
              <a:t> </a:t>
            </a:r>
            <a:r>
              <a:rPr lang="de-DE" dirty="0" err="1"/>
              <a:t>the</a:t>
            </a:r>
            <a:r>
              <a:rPr lang="de-DE" dirty="0"/>
              <a:t> loop </a:t>
            </a:r>
            <a:r>
              <a:rPr lang="de-DE" dirty="0" err="1"/>
              <a:t>syndrome</a:t>
            </a:r>
            <a:endParaRPr lang="de-DE" dirty="0"/>
          </a:p>
          <a:p>
            <a:pPr lvl="1"/>
            <a:r>
              <a:rPr lang="de-DE" dirty="0"/>
              <a:t>Automation </a:t>
            </a:r>
            <a:r>
              <a:rPr lang="de-DE" dirty="0" err="1"/>
              <a:t>can</a:t>
            </a:r>
            <a:r>
              <a:rPr lang="de-DE" dirty="0"/>
              <a:t> </a:t>
            </a:r>
            <a:r>
              <a:rPr lang="de-DE" dirty="0" err="1"/>
              <a:t>eliminate</a:t>
            </a:r>
            <a:r>
              <a:rPr lang="de-DE" dirty="0"/>
              <a:t> </a:t>
            </a:r>
            <a:r>
              <a:rPr lang="de-DE" dirty="0" err="1"/>
              <a:t>excessive</a:t>
            </a:r>
            <a:r>
              <a:rPr lang="de-DE" dirty="0"/>
              <a:t> </a:t>
            </a:r>
            <a:r>
              <a:rPr lang="de-DE" dirty="0" err="1"/>
              <a:t>workload</a:t>
            </a:r>
            <a:r>
              <a:rPr lang="de-DE" dirty="0"/>
              <a:t>, but </a:t>
            </a:r>
            <a:r>
              <a:rPr lang="de-DE" dirty="0" err="1"/>
              <a:t>can</a:t>
            </a:r>
            <a:r>
              <a:rPr lang="de-DE" dirty="0"/>
              <a:t> also </a:t>
            </a:r>
            <a:r>
              <a:rPr lang="de-DE" dirty="0" err="1"/>
              <a:t>lower</a:t>
            </a:r>
            <a:r>
              <a:rPr lang="de-DE" dirty="0"/>
              <a:t> SA </a:t>
            </a:r>
            <a:r>
              <a:rPr lang="de-DE" dirty="0" err="1"/>
              <a:t>by</a:t>
            </a:r>
            <a:r>
              <a:rPr lang="de-DE" dirty="0"/>
              <a:t> </a:t>
            </a:r>
            <a:r>
              <a:rPr lang="de-DE" dirty="0" err="1"/>
              <a:t>putting</a:t>
            </a:r>
            <a:r>
              <a:rPr lang="de-DE" dirty="0"/>
              <a:t> </a:t>
            </a:r>
            <a:r>
              <a:rPr lang="de-DE" dirty="0" err="1"/>
              <a:t>people</a:t>
            </a:r>
            <a:r>
              <a:rPr lang="de-DE" dirty="0"/>
              <a:t> out </a:t>
            </a:r>
            <a:r>
              <a:rPr lang="de-DE" dirty="0" err="1"/>
              <a:t>of</a:t>
            </a:r>
            <a:r>
              <a:rPr lang="de-DE" dirty="0"/>
              <a:t> </a:t>
            </a:r>
            <a:r>
              <a:rPr lang="de-DE" dirty="0" err="1"/>
              <a:t>the</a:t>
            </a:r>
            <a:r>
              <a:rPr lang="de-DE" dirty="0"/>
              <a:t> loop. </a:t>
            </a:r>
          </a:p>
          <a:p>
            <a:pPr lvl="1"/>
            <a:r>
              <a:rPr lang="de-DE" dirty="0"/>
              <a:t>„</a:t>
            </a:r>
            <a:r>
              <a:rPr lang="de-DE" dirty="0" err="1"/>
              <a:t>take-over</a:t>
            </a:r>
            <a:r>
              <a:rPr lang="de-DE" dirty="0"/>
              <a:t>-time“ </a:t>
            </a:r>
            <a:r>
              <a:rPr lang="de-DE" dirty="0" err="1"/>
              <a:t>where</a:t>
            </a:r>
            <a:r>
              <a:rPr lang="de-DE" dirty="0"/>
              <a:t> </a:t>
            </a:r>
            <a:r>
              <a:rPr lang="de-DE" dirty="0" err="1"/>
              <a:t>automatisation</a:t>
            </a:r>
            <a:r>
              <a:rPr lang="de-DE" dirty="0"/>
              <a:t> </a:t>
            </a:r>
            <a:r>
              <a:rPr lang="de-DE" dirty="0" err="1"/>
              <a:t>fails</a:t>
            </a:r>
            <a:r>
              <a:rPr lang="de-DE" dirty="0"/>
              <a:t> </a:t>
            </a:r>
            <a:r>
              <a:rPr lang="de-DE" dirty="0" err="1"/>
              <a:t>or</a:t>
            </a:r>
            <a:r>
              <a:rPr lang="de-DE" dirty="0"/>
              <a:t> </a:t>
            </a:r>
            <a:r>
              <a:rPr lang="de-DE" dirty="0" err="1"/>
              <a:t>is</a:t>
            </a:r>
            <a:r>
              <a:rPr lang="de-DE" dirty="0"/>
              <a:t> not </a:t>
            </a:r>
            <a:r>
              <a:rPr lang="de-DE" dirty="0" err="1"/>
              <a:t>equipped</a:t>
            </a:r>
            <a:r>
              <a:rPr lang="de-DE" dirty="0"/>
              <a:t> </a:t>
            </a:r>
            <a:r>
              <a:rPr lang="de-DE" dirty="0" err="1"/>
              <a:t>to</a:t>
            </a:r>
            <a:r>
              <a:rPr lang="de-DE" dirty="0"/>
              <a:t> handle a </a:t>
            </a:r>
            <a:r>
              <a:rPr lang="de-DE" dirty="0" err="1"/>
              <a:t>situation</a:t>
            </a:r>
            <a:endParaRPr lang="de-DE" dirty="0"/>
          </a:p>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D5B37-16A7-41E0-A180-A2CCA22AEF43}"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6966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3572B1A5-4710-1BDC-F538-BC7C2790A39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5C2A072-E7F5-49FE-A216-0B68B1E95323}" type="slidenum">
              <a:rPr kumimoji="0" lang="en-US" altLang="nb-NO" sz="1200" b="0" i="0" u="none" strike="noStrike" kern="1200" cap="none" spc="0" normalizeH="0" baseline="0" noProof="0">
                <a:ln>
                  <a:noFill/>
                </a:ln>
                <a:solidFill>
                  <a:prstClr val="black"/>
                </a:solidFill>
                <a:effectLst/>
                <a:uLnTx/>
                <a:uFillTx/>
                <a:latin typeface="Times"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nb-NO" sz="1200" b="0" i="0" u="none" strike="noStrike" kern="1200" cap="none" spc="0" normalizeH="0" baseline="0" noProof="0">
              <a:ln>
                <a:noFill/>
              </a:ln>
              <a:solidFill>
                <a:prstClr val="black"/>
              </a:solidFill>
              <a:effectLst/>
              <a:uLnTx/>
              <a:uFillTx/>
              <a:latin typeface="Times" panose="02020603050405020304" pitchFamily="18" charset="0"/>
              <a:ea typeface="+mn-ea"/>
              <a:cs typeface="+mn-cs"/>
            </a:endParaRPr>
          </a:p>
        </p:txBody>
      </p:sp>
      <p:sp>
        <p:nvSpPr>
          <p:cNvPr id="7171" name="Rectangle 2">
            <a:extLst>
              <a:ext uri="{FF2B5EF4-FFF2-40B4-BE49-F238E27FC236}">
                <a16:creationId xmlns:a16="http://schemas.microsoft.com/office/drawing/2014/main" id="{06398AA4-4750-FAFF-CA78-57EC8E2B6450}"/>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3E743680-1341-6842-3EF9-7CF94B175A5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nb-NO" dirty="0"/>
              <a:t>Interrelated set of competencies for learning and thinking, and include many of the skills required for active learning, critical </a:t>
            </a:r>
            <a:r>
              <a:rPr lang="en-US" altLang="nb-NO" dirty="0" err="1"/>
              <a:t>thinking,reflective</a:t>
            </a:r>
            <a:r>
              <a:rPr lang="en-US" altLang="nb-NO" dirty="0"/>
              <a:t> judgment, problem solving, and decision-making.</a:t>
            </a:r>
          </a:p>
          <a:p>
            <a:pPr eaLnBrk="1" hangingPunct="1"/>
            <a:endParaRPr lang="nb-NO" altLang="nb-NO"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740838-DC75-0840-AF24-B704BFEDA84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56323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de-DE" dirty="0"/>
              <a:t>ACDICOM </a:t>
            </a:r>
            <a:r>
              <a:rPr lang="de-DE" dirty="0" err="1"/>
              <a:t>Previous</a:t>
            </a:r>
            <a:r>
              <a:rPr lang="de-DE" dirty="0"/>
              <a:t> </a:t>
            </a:r>
            <a:r>
              <a:rPr lang="de-DE" dirty="0" err="1"/>
              <a:t>studies</a:t>
            </a:r>
            <a:r>
              <a:rPr lang="de-DE" dirty="0"/>
              <a:t> </a:t>
            </a:r>
            <a:r>
              <a:rPr lang="de-DE" dirty="0" err="1"/>
              <a:t>focused</a:t>
            </a:r>
            <a:r>
              <a:rPr lang="de-DE" dirty="0"/>
              <a:t> on L1/L2</a:t>
            </a:r>
          </a:p>
          <a:p>
            <a:endParaRPr lang="de-DE" dirty="0"/>
          </a:p>
          <a:p>
            <a:r>
              <a:rPr lang="de-DE" dirty="0"/>
              <a:t>New Data </a:t>
            </a:r>
            <a:r>
              <a:rPr lang="de-DE" dirty="0" err="1"/>
              <a:t>collection</a:t>
            </a:r>
            <a:r>
              <a:rPr lang="de-DE" dirty="0"/>
              <a:t> </a:t>
            </a:r>
            <a:r>
              <a:rPr lang="de-DE" dirty="0" err="1"/>
              <a:t>looks</a:t>
            </a:r>
            <a:r>
              <a:rPr lang="de-DE" dirty="0"/>
              <a:t> at L3</a:t>
            </a:r>
          </a:p>
          <a:p>
            <a:endParaRPr lang="de-DE"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340F9B-94E9-4D2E-92ED-101ABA9C6A5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26368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err="1"/>
              <a:t>Macrocognition</a:t>
            </a:r>
            <a:r>
              <a:rPr lang="en-GB" dirty="0"/>
              <a:t> by Klein et al. (2003) introduces </a:t>
            </a:r>
            <a:r>
              <a:rPr lang="en-GB" dirty="0" err="1"/>
              <a:t>macrocognition</a:t>
            </a:r>
            <a:r>
              <a:rPr lang="en-GB" dirty="0"/>
              <a:t> as a concept to describe cognitive functions in real-world settings, contrasting it with </a:t>
            </a:r>
            <a:r>
              <a:rPr lang="en-GB" dirty="0" err="1"/>
              <a:t>microcognition</a:t>
            </a:r>
            <a:r>
              <a:rPr lang="en-GB" dirty="0"/>
              <a:t>, which typically focuses on cognitive processes under controlled, laboratory conditions. The authors emphasize that traditional cognitive science has primarily studied isolated cognitive tasks (e.g., puzzle-solving, attention mechanisms), referred to as </a:t>
            </a:r>
            <a:r>
              <a:rPr lang="en-GB" dirty="0" err="1"/>
              <a:t>microcognitive</a:t>
            </a:r>
            <a:r>
              <a:rPr lang="en-GB" dirty="0"/>
              <a:t> functions, aiming to break down cognition into foundational processes. In contrast, </a:t>
            </a:r>
            <a:r>
              <a:rPr lang="en-GB" dirty="0" err="1"/>
              <a:t>macrocognition</a:t>
            </a:r>
            <a:r>
              <a:rPr lang="en-GB" dirty="0"/>
              <a:t> addresses complex, high-stakes, real-world decision-making involving practitioners facing dynamic, often unpredictable conditions.</a:t>
            </a:r>
          </a:p>
          <a:p>
            <a:r>
              <a:rPr lang="en-GB" b="1" dirty="0"/>
              <a:t>Theoretical Aspects of </a:t>
            </a:r>
            <a:r>
              <a:rPr lang="en-GB" b="1" dirty="0" err="1"/>
              <a:t>Macrocognition</a:t>
            </a:r>
            <a:endParaRPr lang="en-GB" b="1" dirty="0"/>
          </a:p>
          <a:p>
            <a:pPr>
              <a:buFont typeface="+mj-lt"/>
              <a:buAutoNum type="arabicPeriod"/>
            </a:pPr>
            <a:r>
              <a:rPr lang="en-GB" b="1" dirty="0" err="1"/>
              <a:t>Macrocognition</a:t>
            </a:r>
            <a:r>
              <a:rPr lang="en-GB" b="1" dirty="0"/>
              <a:t> vs. </a:t>
            </a:r>
            <a:r>
              <a:rPr lang="en-GB" b="1" dirty="0" err="1"/>
              <a:t>Microcognition</a:t>
            </a:r>
            <a:r>
              <a:rPr lang="en-GB" dirty="0"/>
              <a:t>: </a:t>
            </a:r>
            <a:r>
              <a:rPr lang="en-GB" dirty="0" err="1"/>
              <a:t>Macrocognition</a:t>
            </a:r>
            <a:r>
              <a:rPr lang="en-GB" dirty="0"/>
              <a:t> encompasses functions and processes such as sensemaking, problem detection, planning, and coordination, all of which emerge naturally in real-world settings where tasks are complex, often high-risk, and time-constrained. Unlike </a:t>
            </a:r>
            <a:r>
              <a:rPr lang="en-GB" dirty="0" err="1"/>
              <a:t>microcognition</a:t>
            </a:r>
            <a:r>
              <a:rPr lang="en-GB" dirty="0"/>
              <a:t>, which seeks reductionist explanations of cognitive tasks, </a:t>
            </a:r>
            <a:r>
              <a:rPr lang="en-GB" dirty="0" err="1"/>
              <a:t>macrocognition</a:t>
            </a:r>
            <a:r>
              <a:rPr lang="en-GB" dirty="0"/>
              <a:t> operates at a higher level, recognizing that cognitive processes are interdependent and context-sensitive.</a:t>
            </a:r>
          </a:p>
          <a:p>
            <a:pPr>
              <a:buFont typeface="+mj-lt"/>
              <a:buAutoNum type="arabicPeriod"/>
            </a:pPr>
            <a:r>
              <a:rPr lang="en-GB" b="1" dirty="0"/>
              <a:t>Emergent Phenomena and Systems Perspective</a:t>
            </a:r>
            <a:r>
              <a:rPr lang="en-GB" dirty="0"/>
              <a:t>: </a:t>
            </a:r>
            <a:r>
              <a:rPr lang="en-GB" dirty="0" err="1"/>
              <a:t>Macrocognitive</a:t>
            </a:r>
            <a:r>
              <a:rPr lang="en-GB" dirty="0"/>
              <a:t> functions are described as emergent, meaning they arise naturally from the complex interplay of various cognitive processes. For example, rather than isolating attention management or uncertainty reduction as separate, static tasks, </a:t>
            </a:r>
            <a:r>
              <a:rPr lang="en-GB" dirty="0" err="1"/>
              <a:t>macrocognition</a:t>
            </a:r>
            <a:r>
              <a:rPr lang="en-GB" dirty="0"/>
              <a:t> studies how these processes interact dynamically to support overall goals in complex environments. This systems perspective allows researchers to explore how different cognitive functions, like problem detection and decision making, are interwoven in naturalistic settings.</a:t>
            </a:r>
          </a:p>
          <a:p>
            <a:pPr>
              <a:buFont typeface="+mj-lt"/>
              <a:buAutoNum type="arabicPeriod"/>
            </a:pPr>
            <a:r>
              <a:rPr lang="en-GB" b="1" dirty="0"/>
              <a:t>Naturalistic Decision Making (NDM)</a:t>
            </a:r>
            <a:r>
              <a:rPr lang="en-GB" dirty="0"/>
              <a:t>: </a:t>
            </a:r>
            <a:r>
              <a:rPr lang="en-GB" dirty="0" err="1"/>
              <a:t>Macrocognition</a:t>
            </a:r>
            <a:r>
              <a:rPr lang="en-GB" dirty="0"/>
              <a:t> incorporates the Recognition-Primed Decision (RPD) model, developed through studies of experienced professionals (e.g., firefighters) who make decisions based on pattern recognition rather than systematic comparison of options. Unlike traditional decision-making models that emphasize logical evaluation of all possible outcomes, RPD suggests that expert decision-makers often identify a single viable course of action and mentally simulate its effectiveness, bypassing exhaustive deliberation. This model exemplifies how </a:t>
            </a:r>
            <a:r>
              <a:rPr lang="en-GB" dirty="0" err="1"/>
              <a:t>macrocognition</a:t>
            </a:r>
            <a:r>
              <a:rPr lang="en-GB" dirty="0"/>
              <a:t> applies heuristics and domain-specific expertise to enable rapid and effective decision-making under uncertainty.</a:t>
            </a:r>
          </a:p>
          <a:p>
            <a:pPr>
              <a:buFont typeface="+mj-lt"/>
              <a:buAutoNum type="arabicPeriod"/>
            </a:pPr>
            <a:r>
              <a:rPr lang="en-GB" b="1" dirty="0"/>
              <a:t>Supporting Cognitive Processes</a:t>
            </a:r>
            <a:r>
              <a:rPr lang="en-GB" dirty="0"/>
              <a:t>: </a:t>
            </a:r>
            <a:r>
              <a:rPr lang="en-GB" dirty="0" err="1"/>
              <a:t>Macrocognition</a:t>
            </a:r>
            <a:r>
              <a:rPr lang="en-GB" dirty="0"/>
              <a:t> includes a range of supporting processes like mental simulation, maintaining common ground, and attention control. These processes are not treated as isolated tasks but as integral parts of higher-order functions, such as adaptation and replanning in dynamic situations. For example, maintaining common ground is essential for coordinated team performance and requires an ongoing alignment of situational understanding among team members.</a:t>
            </a:r>
          </a:p>
          <a:p>
            <a:pPr>
              <a:buFont typeface="+mj-lt"/>
              <a:buAutoNum type="arabicPeriod"/>
            </a:pPr>
            <a:r>
              <a:rPr lang="en-GB" b="1" dirty="0"/>
              <a:t>Methodological Implications</a:t>
            </a:r>
            <a:r>
              <a:rPr lang="en-GB" dirty="0"/>
              <a:t>: The authors advocate for a naturalistic approach to studying </a:t>
            </a:r>
            <a:r>
              <a:rPr lang="en-GB" dirty="0" err="1"/>
              <a:t>macrocognition</a:t>
            </a:r>
            <a:r>
              <a:rPr lang="en-GB" dirty="0"/>
              <a:t>, moving beyond lab experiments to field studies that capture cognitive work as it unfolds in real contexts. This methodology, while less controlled, is argued to be essential for understanding </a:t>
            </a:r>
            <a:r>
              <a:rPr lang="en-GB" dirty="0" err="1"/>
              <a:t>macrocognitive</a:t>
            </a:r>
            <a:r>
              <a:rPr lang="en-GB" dirty="0"/>
              <a:t> functions since these functions are inherently tied to the dynamic and unpredictable nature of real-world tasks.</a:t>
            </a:r>
          </a:p>
          <a:p>
            <a:r>
              <a:rPr lang="en-GB" b="1" dirty="0"/>
              <a:t>Conclusion</a:t>
            </a:r>
          </a:p>
          <a:p>
            <a:r>
              <a:rPr lang="en-GB" dirty="0"/>
              <a:t>Klein et al. argue that understanding </a:t>
            </a:r>
            <a:r>
              <a:rPr lang="en-GB" dirty="0" err="1"/>
              <a:t>macrocognitive</a:t>
            </a:r>
            <a:r>
              <a:rPr lang="en-GB" dirty="0"/>
              <a:t> functions is vital for designing systems that support complex decision-making environments. </a:t>
            </a:r>
            <a:r>
              <a:rPr lang="en-GB" dirty="0" err="1"/>
              <a:t>Macrocognition</a:t>
            </a:r>
            <a:r>
              <a:rPr lang="en-GB" dirty="0"/>
              <a:t> research emphasizes the necessity of descriptive models that reflect the interrelated cognitive functions needed in complex domains, such as firefighting or military operations. By focusing on cognition as it naturally occurs, the </a:t>
            </a:r>
            <a:r>
              <a:rPr lang="en-GB" dirty="0" err="1"/>
              <a:t>macrocognitive</a:t>
            </a:r>
            <a:r>
              <a:rPr lang="en-GB" dirty="0"/>
              <a:t> framework provides a broader perspective that complements traditional cognitive science and has practical implications for designing human-</a:t>
            </a:r>
            <a:r>
              <a:rPr lang="en-GB" dirty="0" err="1"/>
              <a:t>centered</a:t>
            </a:r>
            <a:r>
              <a:rPr lang="en-GB" dirty="0"/>
              <a:t> technology and training programs.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D5B37-16A7-41E0-A180-A2CCA22AEF43}"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8045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a:t>
            </a:r>
            <a:r>
              <a:rPr lang="en-GB" sz="1200" kern="1200" baseline="0" dirty="0">
                <a:solidFill>
                  <a:schemeClr val="tx1"/>
                </a:solidFill>
                <a:effectLst/>
                <a:latin typeface="+mn-lt"/>
                <a:ea typeface="+mn-ea"/>
                <a:cs typeface="+mn-cs"/>
              </a:rPr>
              <a:t> HS is a </a:t>
            </a:r>
            <a:r>
              <a:rPr lang="en-GB" sz="1200" kern="1200" dirty="0">
                <a:solidFill>
                  <a:schemeClr val="tx1"/>
                </a:solidFill>
                <a:effectLst/>
                <a:latin typeface="+mn-lt"/>
                <a:ea typeface="+mn-ea"/>
                <a:cs typeface="+mn-cs"/>
              </a:rPr>
              <a:t>macrocognitive model that describes functions and processes into a conceptual framework that maps cognitive processes along cyber-physical and tactical-strategic </a:t>
            </a:r>
            <a:r>
              <a:rPr lang="en-GB" sz="1200" kern="1200" dirty="0" err="1">
                <a:solidFill>
                  <a:schemeClr val="tx1"/>
                </a:solidFill>
                <a:effectLst/>
                <a:latin typeface="+mn-lt"/>
                <a:ea typeface="+mn-ea"/>
                <a:cs typeface="+mn-cs"/>
              </a:rPr>
              <a:t>dimensions</a:t>
            </a:r>
            <a:r>
              <a:rPr lang="en-GB" dirty="0" err="1"/>
              <a:t>t</a:t>
            </a:r>
            <a:r>
              <a:rPr lang="en-GB" dirty="0"/>
              <a:t>. Macrocognition emerged from a need to address the broad variety of cognitive processes in a natural setting (Fiore et al., 2010; Hoffman &amp; </a:t>
            </a:r>
            <a:r>
              <a:rPr lang="en-GB" dirty="0" err="1"/>
              <a:t>Mcneese</a:t>
            </a:r>
            <a:r>
              <a:rPr lang="en-GB" dirty="0"/>
              <a:t>, 2009). Macrocognition is subject to a variety of definitions that resemble each other by the commonality of explaining cognition in natural environments and later as ‘the adaptation to complexity’ (Hoffman &amp; </a:t>
            </a:r>
            <a:r>
              <a:rPr lang="en-GB" dirty="0" err="1"/>
              <a:t>McNeese</a:t>
            </a:r>
            <a:r>
              <a:rPr lang="en-GB" dirty="0"/>
              <a:t>, 2009;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helps to understand environmental complexity, and how operators behave. Current experience from conducting these exercises have implications for future education and training of operators.</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Currently, there is no consensus on how to assess the performance of teams in a cyber operation context (Forsythe et al., 2013). This may be due to limited understanding of team processes in the complex problem solving environment of the cyber domain, when they are assessed against existing ‘team’ research that is generally considered to have flaws and limitations (Fiore et al, 2010). Therefore we must assumes that good team performance cannot be assessed simply based upon the team who captured the flag first. Instead we argue that there is a need to investigate team processes in cyber defence training exercises as a path to assessing team and judging performance.</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While </a:t>
            </a:r>
            <a:r>
              <a:rPr lang="en-GB" sz="1200" kern="1200" dirty="0" err="1">
                <a:solidFill>
                  <a:schemeClr val="tx1"/>
                </a:solidFill>
                <a:effectLst/>
                <a:latin typeface="+mn-lt"/>
                <a:ea typeface="+mn-ea"/>
                <a:cs typeface="+mn-cs"/>
              </a:rPr>
              <a:t>sensemaking</a:t>
            </a:r>
            <a:r>
              <a:rPr lang="en-GB" sz="1200" kern="1200" dirty="0">
                <a:solidFill>
                  <a:schemeClr val="tx1"/>
                </a:solidFill>
                <a:effectLst/>
                <a:latin typeface="+mn-lt"/>
                <a:ea typeface="+mn-ea"/>
                <a:cs typeface="+mn-cs"/>
              </a:rPr>
              <a:t> is considered a process in macrocognition (Klein et al., 2003), in the cyber context it relies on a state of cyber situational awareness. But it may have several overlaps with metacognition. While experts heavily rely on recognition of patterns in their environment in most domains, this</a:t>
            </a:r>
            <a:r>
              <a:rPr lang="en-GB" sz="1200" kern="1200" baseline="0" dirty="0">
                <a:solidFill>
                  <a:schemeClr val="tx1"/>
                </a:solidFill>
                <a:effectLst/>
                <a:latin typeface="+mn-lt"/>
                <a:ea typeface="+mn-ea"/>
                <a:cs typeface="+mn-cs"/>
              </a:rPr>
              <a:t> is not true in</a:t>
            </a:r>
            <a:r>
              <a:rPr lang="en-GB" sz="1200" kern="1200" dirty="0">
                <a:solidFill>
                  <a:schemeClr val="tx1"/>
                </a:solidFill>
                <a:effectLst/>
                <a:latin typeface="+mn-lt"/>
                <a:ea typeface="+mn-ea"/>
                <a:cs typeface="+mn-cs"/>
              </a:rPr>
              <a:t> cyber</a:t>
            </a:r>
            <a:r>
              <a:rPr lang="en-GB" sz="1200" kern="1200" baseline="0" dirty="0">
                <a:solidFill>
                  <a:schemeClr val="tx1"/>
                </a:solidFill>
                <a:effectLst/>
                <a:latin typeface="+mn-lt"/>
                <a:ea typeface="+mn-ea"/>
                <a:cs typeface="+mn-cs"/>
              </a:rPr>
              <a:t> operations. One </a:t>
            </a:r>
            <a:r>
              <a:rPr lang="en-GB" sz="1200" kern="1200" dirty="0">
                <a:solidFill>
                  <a:schemeClr val="tx1"/>
                </a:solidFill>
                <a:effectLst/>
                <a:latin typeface="+mn-lt"/>
                <a:ea typeface="+mn-ea"/>
                <a:cs typeface="+mn-cs"/>
              </a:rPr>
              <a:t>would probably have to engage in “</a:t>
            </a:r>
            <a:r>
              <a:rPr lang="en-GB" sz="1200" b="1" kern="1200" dirty="0">
                <a:solidFill>
                  <a:schemeClr val="tx1"/>
                </a:solidFill>
                <a:effectLst/>
                <a:latin typeface="+mn-lt"/>
                <a:ea typeface="+mn-ea"/>
                <a:cs typeface="+mn-cs"/>
              </a:rPr>
              <a:t>complex recognition primed decision making strategy</a:t>
            </a:r>
            <a:r>
              <a:rPr lang="en-GB" sz="1200" kern="1200" dirty="0">
                <a:solidFill>
                  <a:schemeClr val="tx1"/>
                </a:solidFill>
                <a:effectLst/>
                <a:latin typeface="+mn-lt"/>
                <a:ea typeface="+mn-ea"/>
                <a:cs typeface="+mn-cs"/>
              </a:rPr>
              <a:t>” (Klein &amp; Klinger, 1991), where the precondition is that the situation does not match the experts’ prior experiences. Hence, the expert cannot apply recognition-primed decision making directly, meaning they are </a:t>
            </a:r>
            <a:r>
              <a:rPr lang="en-GB" sz="1200" b="1" kern="1200" dirty="0">
                <a:solidFill>
                  <a:schemeClr val="tx1"/>
                </a:solidFill>
                <a:effectLst/>
                <a:latin typeface="+mn-lt"/>
                <a:ea typeface="+mn-ea"/>
                <a:cs typeface="+mn-cs"/>
              </a:rPr>
              <a:t>required to engage in learning and discovering new knowledge and exploring new and adaptable ways to tackle the current issue. </a:t>
            </a:r>
            <a:r>
              <a:rPr lang="en-GB" sz="1200" kern="1200" dirty="0">
                <a:solidFill>
                  <a:schemeClr val="tx1"/>
                </a:solidFill>
                <a:effectLst/>
                <a:latin typeface="+mn-lt"/>
                <a:ea typeface="+mn-ea"/>
                <a:cs typeface="+mn-cs"/>
              </a:rPr>
              <a:t>This shifts how team research must be conducted. Hybrid Space framework is appropriate to gain insight into cyber-physical understanding and complex socio-technical</a:t>
            </a:r>
            <a:r>
              <a:rPr lang="en-GB" sz="1200" kern="1200" baseline="0" dirty="0">
                <a:solidFill>
                  <a:schemeClr val="tx1"/>
                </a:solidFill>
                <a:effectLst/>
                <a:latin typeface="+mn-lt"/>
                <a:ea typeface="+mn-ea"/>
                <a:cs typeface="+mn-cs"/>
              </a:rPr>
              <a:t>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While previous attempts to understand problem detection has been more incremental towards a threshold of detection, more complex domains seem to take advantage of higher level cognitive skills like re-conceptualization </a:t>
            </a:r>
            <a:r>
              <a:rPr lang="en-GB" sz="1200" kern="1200" dirty="0">
                <a:solidFill>
                  <a:schemeClr val="tx1"/>
                </a:solidFill>
                <a:effectLst/>
                <a:latin typeface="+mn-lt"/>
                <a:ea typeface="+mn-ea"/>
                <a:cs typeface="+mn-cs"/>
              </a:rPr>
              <a:t>(Hoffman &amp; Shattuck, 2006; Klein et al., 1999).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Where the Hybrid Space conceptual framework (Jøsok et al., 2016) describes the environment in which cyber teams operate, the macrocognitive framework (</a:t>
            </a:r>
            <a:r>
              <a:rPr lang="en-GB" sz="1200" kern="1200" dirty="0" err="1">
                <a:solidFill>
                  <a:schemeClr val="tx1"/>
                </a:solidFill>
                <a:effectLst/>
                <a:latin typeface="+mn-lt"/>
                <a:ea typeface="+mn-ea"/>
                <a:cs typeface="+mn-cs"/>
              </a:rPr>
              <a:t>Schraagen</a:t>
            </a:r>
            <a:r>
              <a:rPr lang="en-GB" sz="1200" kern="1200" dirty="0">
                <a:solidFill>
                  <a:schemeClr val="tx1"/>
                </a:solidFill>
                <a:effectLst/>
                <a:latin typeface="+mn-lt"/>
                <a:ea typeface="+mn-ea"/>
                <a:cs typeface="+mn-cs"/>
              </a:rPr>
              <a:t> et al., 2008) adds understanding to the functions and processes that individuals and teams engage in within this space. Knowledge gained from observing and studying cognition in naturalistic settings in a cyber operation context (D'Amico, Whitley, </a:t>
            </a:r>
            <a:r>
              <a:rPr lang="en-GB" sz="1200" kern="1200" dirty="0" err="1">
                <a:solidFill>
                  <a:schemeClr val="tx1"/>
                </a:solidFill>
                <a:effectLst/>
                <a:latin typeface="+mn-lt"/>
                <a:ea typeface="+mn-ea"/>
                <a:cs typeface="+mn-cs"/>
              </a:rPr>
              <a:t>Tesone</a:t>
            </a:r>
            <a:r>
              <a:rPr lang="en-GB" sz="1200" kern="1200" dirty="0">
                <a:solidFill>
                  <a:schemeClr val="tx1"/>
                </a:solidFill>
                <a:effectLst/>
                <a:latin typeface="+mn-lt"/>
                <a:ea typeface="+mn-ea"/>
                <a:cs typeface="+mn-cs"/>
              </a:rPr>
              <a:t>, O'Brien, &amp; Roth, 2005) shed light on the current problems that have to be tackled to ensure that individuals and teams receive proper education and training (Arnold, Harrison, &amp; Conti, 2014) to operate in this complex multi-domain environment. </a:t>
            </a: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66A75E-C629-4FC0-BC09-9153E07C2EAB}"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2727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Stout et al. (1999) explores the relationship between team planning, shared mental models (SMMs), and coordinated team performance under high-workload conditions. The authors investigate how planning </a:t>
            </a:r>
            <a:r>
              <a:rPr lang="en-GB" dirty="0" err="1"/>
              <a:t>behaviors</a:t>
            </a:r>
            <a:r>
              <a:rPr lang="en-GB" dirty="0"/>
              <a:t> in teams facilitate the development of SMMs, leading to efficient communication strategies and improved performance.</a:t>
            </a:r>
          </a:p>
          <a:p>
            <a:r>
              <a:rPr lang="en-GB" b="1" dirty="0"/>
              <a:t>Key Theoretical Concepts</a:t>
            </a:r>
          </a:p>
          <a:p>
            <a:pPr>
              <a:buFont typeface="+mj-lt"/>
              <a:buAutoNum type="arabicPeriod"/>
            </a:pPr>
            <a:r>
              <a:rPr lang="en-GB" b="1" dirty="0"/>
              <a:t>Shared Mental Models (SMMs)</a:t>
            </a:r>
            <a:r>
              <a:rPr lang="en-GB" dirty="0"/>
              <a:t>: SMMs are conceptual frameworks that provide team members with a common understanding of task roles, information needs, and individual responsibilities. Teams with well-developed SMMs can anticipate one another’s needs, which is especially valuable under high workload and stress, such as in aviation, medical, or nuclear contexts. SMMs improve team performance by enabling efficient communication, allowing team members to provide essential information without being explicitly asked, thus reducing the need for reactive communication.</a:t>
            </a:r>
          </a:p>
          <a:p>
            <a:pPr>
              <a:buFont typeface="+mj-lt"/>
              <a:buAutoNum type="arabicPeriod"/>
            </a:pPr>
            <a:r>
              <a:rPr lang="en-GB" b="1" dirty="0"/>
              <a:t>Planning and SMM Formation</a:t>
            </a:r>
            <a:r>
              <a:rPr lang="en-GB" dirty="0"/>
              <a:t>: Planning is theorized as a key driver in building SMMs within teams. Planning activities, such as setting goals, clarifying roles, and discussing task expectations, help team members align their mental models before high-stress situations. In the study, planning also involves anticipating information needs and discussing the allocation of tasks and resources in advance. These pre-performance planning sessions were found to establish SMMs that enhanced team coordination.</a:t>
            </a:r>
          </a:p>
          <a:p>
            <a:pPr>
              <a:buFont typeface="+mj-lt"/>
              <a:buAutoNum type="arabicPeriod"/>
            </a:pPr>
            <a:r>
              <a:rPr lang="en-GB" b="1" dirty="0"/>
              <a:t>Efficient Communication</a:t>
            </a:r>
            <a:r>
              <a:rPr lang="en-GB" dirty="0"/>
              <a:t>: A major theoretical component is the role of SMMs in fostering communication efficiency. In high-stakes or high-stress scenarios, communication channels may become restricted due to cognitive overload. Teams with strong SMMs communicate proactively, delivering information when it’s needed, rather than waiting for explicit requests. This proactive communication style is essential in minimizing errors and achieving high performance.</a:t>
            </a:r>
          </a:p>
          <a:p>
            <a:r>
              <a:rPr lang="en-GB" b="1" dirty="0"/>
              <a:t>Hypotheses and Findings</a:t>
            </a:r>
          </a:p>
          <a:p>
            <a:r>
              <a:rPr lang="en-GB" dirty="0"/>
              <a:t>The study tested five hypotheses related to planning, SMMs, communication efficiency, and team performance. Key findings included:</a:t>
            </a:r>
          </a:p>
          <a:p>
            <a:pPr>
              <a:buFont typeface="Arial" panose="020B0604020202020204" pitchFamily="34" charset="0"/>
              <a:buChar char="•"/>
            </a:pPr>
            <a:r>
              <a:rPr lang="en-GB" b="1" dirty="0"/>
              <a:t>Planning Quality and SMM Development</a:t>
            </a:r>
            <a:r>
              <a:rPr lang="en-GB" dirty="0"/>
              <a:t>: High-quality planning significantly enhances the development of SMMs, allowing team members to understand one another’s informational needs better. This shared understanding leads to fewer errors and better coordinated performance.</a:t>
            </a:r>
          </a:p>
          <a:p>
            <a:pPr>
              <a:buFont typeface="Arial" panose="020B0604020202020204" pitchFamily="34" charset="0"/>
              <a:buChar char="•"/>
            </a:pPr>
            <a:r>
              <a:rPr lang="en-GB" b="1" dirty="0"/>
              <a:t>SMM and Communication Efficiency</a:t>
            </a:r>
            <a:r>
              <a:rPr lang="en-GB" dirty="0"/>
              <a:t>: While teams with high-quality planning had better-developed SMMs, the study found mixed results regarding whether SMMs directly lead to more efficient communication under high workload. This points to the possibility that while SMMs support performance, other factors might also drive efficient communication strategies.</a:t>
            </a:r>
          </a:p>
          <a:p>
            <a:pPr>
              <a:buFont typeface="Arial" panose="020B0604020202020204" pitchFamily="34" charset="0"/>
              <a:buChar char="•"/>
            </a:pPr>
            <a:r>
              <a:rPr lang="en-GB" b="1" dirty="0"/>
              <a:t>Error Reduction</a:t>
            </a:r>
            <a:r>
              <a:rPr lang="en-GB" dirty="0"/>
              <a:t>: Teams with better SMMs and planning quality made fewer errors, particularly under high-workload conditions, suggesting that planning and SMMs are essential for maintaining performance as workload increases.</a:t>
            </a:r>
          </a:p>
          <a:p>
            <a:r>
              <a:rPr lang="en-GB" b="1" dirty="0"/>
              <a:t>Practical Implications</a:t>
            </a:r>
          </a:p>
          <a:p>
            <a:r>
              <a:rPr lang="en-GB" dirty="0"/>
              <a:t>The study’s findings highlight the importance of pre-performance planning for team training in high-stakes environments, such as military, aviation, and healthcare. By emphasizing planning and the development of SMMs, teams can be better prepared to handle unexpected events and high workload, enhancing both safety and performance.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D5B37-16A7-41E0-A180-A2CCA22AEF43}"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47655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D5B37-16A7-41E0-A180-A2CCA22AEF43}"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07874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nb-NO" sz="1200" b="0" i="0" u="none" strike="noStrike" kern="1200" dirty="0">
                <a:solidFill>
                  <a:schemeClr val="tx1"/>
                </a:solidFill>
                <a:effectLst/>
                <a:latin typeface="+mn-lt"/>
                <a:ea typeface="+mn-ea"/>
                <a:cs typeface="+mn-cs"/>
              </a:rPr>
              <a:t>Figure: </a:t>
            </a:r>
            <a:r>
              <a:rPr lang="nb-NO" sz="1200" b="0" i="0" u="none" strike="noStrike" kern="1200" dirty="0" err="1">
                <a:solidFill>
                  <a:schemeClr val="tx1"/>
                </a:solidFill>
                <a:effectLst/>
                <a:latin typeface="+mn-lt"/>
                <a:ea typeface="+mn-ea"/>
                <a:cs typeface="+mn-cs"/>
              </a:rPr>
              <a:t>Relationship</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between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the</a:t>
            </a:r>
            <a:r>
              <a:rPr lang="nb-NO" sz="1200" b="0" i="0" u="none" strike="noStrike" kern="1200" dirty="0">
                <a:solidFill>
                  <a:schemeClr val="tx1"/>
                </a:solidFill>
                <a:effectLst/>
                <a:latin typeface="+mn-lt"/>
                <a:ea typeface="+mn-ea"/>
                <a:cs typeface="+mn-cs"/>
              </a:rPr>
              <a:t> mental </a:t>
            </a:r>
            <a:r>
              <a:rPr lang="nb-NO" sz="1200" b="0" i="0" u="none" strike="noStrike" kern="1200" dirty="0" err="1">
                <a:solidFill>
                  <a:schemeClr val="tx1"/>
                </a:solidFill>
                <a:effectLst/>
                <a:latin typeface="+mn-lt"/>
                <a:ea typeface="+mn-ea"/>
                <a:cs typeface="+mn-cs"/>
              </a:rPr>
              <a:t>model</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situation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awareness,Endsley</a:t>
            </a:r>
            <a:r>
              <a:rPr lang="nb-NO" sz="1200" b="0" i="0" u="none" strike="noStrike" kern="1200" dirty="0">
                <a:solidFill>
                  <a:schemeClr val="tx1"/>
                </a:solidFill>
                <a:effectLst/>
                <a:latin typeface="+mn-lt"/>
                <a:ea typeface="+mn-ea"/>
                <a:cs typeface="+mn-cs"/>
              </a:rPr>
              <a:t>, M. R. (2015). Final </a:t>
            </a:r>
            <a:r>
              <a:rPr lang="nb-NO" sz="1200" b="0" i="0" u="none" strike="noStrike" kern="1200" dirty="0" err="1">
                <a:solidFill>
                  <a:schemeClr val="tx1"/>
                </a:solidFill>
                <a:effectLst/>
                <a:latin typeface="+mn-lt"/>
                <a:ea typeface="+mn-ea"/>
                <a:cs typeface="+mn-cs"/>
              </a:rPr>
              <a:t>reflections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situation</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awareness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models</a:t>
            </a:r>
            <a:r>
              <a:rPr lang="nb-NO" sz="1200" b="0" i="0" u="none" strike="noStrike" kern="1200" dirty="0">
                <a:solidFill>
                  <a:schemeClr val="tx1"/>
                </a:solidFill>
                <a:effectLst/>
                <a:latin typeface="+mn-lt"/>
                <a:ea typeface="+mn-ea"/>
                <a:cs typeface="+mn-cs"/>
              </a:rPr>
              <a:t> and </a:t>
            </a:r>
            <a:r>
              <a:rPr lang="nb-NO" sz="1200" b="0" i="0" u="none" strike="noStrike" kern="1200" dirty="0" err="1">
                <a:solidFill>
                  <a:schemeClr val="tx1"/>
                </a:solidFill>
                <a:effectLst/>
                <a:latin typeface="+mn-lt"/>
                <a:ea typeface="+mn-ea"/>
                <a:cs typeface="+mn-cs"/>
              </a:rPr>
              <a:t>measures</a:t>
            </a:r>
            <a:r>
              <a:rPr lang="nb-NO" sz="1200" b="0" i="0" u="none" strike="noStrike" kern="1200" dirty="0">
                <a:solidFill>
                  <a:schemeClr val="tx1"/>
                </a:solidFill>
                <a:effectLst/>
                <a:latin typeface="+mn-lt"/>
                <a:ea typeface="+mn-ea"/>
                <a:cs typeface="+mn-cs"/>
              </a:rPr>
              <a:t>. </a:t>
            </a:r>
            <a:r>
              <a:rPr lang="nb-NO" sz="1200" b="0" i="1" u="none" strike="noStrike" kern="1200" dirty="0">
                <a:solidFill>
                  <a:schemeClr val="tx1"/>
                </a:solidFill>
                <a:effectLst/>
                <a:latin typeface="+mn-lt"/>
                <a:ea typeface="+mn-ea"/>
                <a:cs typeface="+mn-cs"/>
              </a:rPr>
              <a:t>Journal of </a:t>
            </a:r>
            <a:r>
              <a:rPr lang="nb-NO" sz="1200" b="0" i="1" u="none" strike="noStrike" kern="1200" dirty="0" err="1">
                <a:solidFill>
                  <a:schemeClr val="tx1"/>
                </a:solidFill>
                <a:effectLst/>
                <a:latin typeface="+mn-lt"/>
                <a:ea typeface="+mn-ea"/>
                <a:cs typeface="+mn-cs"/>
              </a:rPr>
              <a:t>Cognitive</a:t>
            </a:r>
            <a:r>
              <a:rPr lang="nb-NO" sz="1200" b="0" i="1" u="none" strike="noStrike" kern="1200" dirty="0">
                <a:solidFill>
                  <a:schemeClr val="tx1"/>
                </a:solidFill>
                <a:effectLst/>
                <a:latin typeface="+mn-lt"/>
                <a:ea typeface="+mn-ea"/>
                <a:cs typeface="+mn-cs"/>
              </a:rPr>
              <a:t> Engineering and </a:t>
            </a:r>
            <a:r>
              <a:rPr lang="nb-NO" sz="1200" b="0" i="1" u="none" strike="noStrike" kern="1200" dirty="0" err="1">
                <a:solidFill>
                  <a:schemeClr val="tx1"/>
                </a:solidFill>
                <a:effectLst/>
                <a:latin typeface="+mn-lt"/>
                <a:ea typeface="+mn-ea"/>
                <a:cs typeface="+mn-cs"/>
              </a:rPr>
              <a:t>Decision</a:t>
            </a:r>
            <a:r>
              <a:rPr lang="nb-NO" sz="1200" b="0" i="1" u="none" strike="noStrike" kern="1200" dirty="0">
                <a:solidFill>
                  <a:schemeClr val="tx1"/>
                </a:solidFill>
                <a:effectLst/>
                <a:latin typeface="+mn-lt"/>
                <a:ea typeface="+mn-ea"/>
                <a:cs typeface="+mn-cs"/>
              </a:rPr>
              <a:t> </a:t>
            </a:r>
            <a:r>
              <a:rPr lang="nb-NO" sz="1200" b="0" i="1" u="none" strike="noStrike" kern="1200" dirty="0" err="1">
                <a:solidFill>
                  <a:schemeClr val="tx1"/>
                </a:solidFill>
                <a:effectLst/>
                <a:latin typeface="+mn-lt"/>
                <a:ea typeface="+mn-ea"/>
                <a:cs typeface="+mn-cs"/>
              </a:rPr>
              <a:t>Making</a:t>
            </a:r>
            <a:r>
              <a:rPr lang="nb-NO" sz="1200" b="0" i="0" u="none" strike="noStrike" kern="1200" dirty="0">
                <a:solidFill>
                  <a:schemeClr val="tx1"/>
                </a:solidFill>
                <a:effectLst/>
                <a:latin typeface="+mn-lt"/>
                <a:ea typeface="+mn-ea"/>
                <a:cs typeface="+mn-cs"/>
              </a:rPr>
              <a:t>, </a:t>
            </a:r>
            <a:r>
              <a:rPr lang="nb-NO" sz="1200" b="0" i="1" u="none" strike="noStrike" kern="1200" dirty="0">
                <a:solidFill>
                  <a:schemeClr val="tx1"/>
                </a:solidFill>
                <a:effectLst/>
                <a:latin typeface="+mn-lt"/>
                <a:ea typeface="+mn-ea"/>
                <a:cs typeface="+mn-cs"/>
              </a:rPr>
              <a:t>9</a:t>
            </a:r>
            <a:r>
              <a:rPr lang="nb-NO" sz="1200" b="0" i="0" u="none" strike="noStrike" kern="1200" dirty="0">
                <a:solidFill>
                  <a:schemeClr val="tx1"/>
                </a:solidFill>
                <a:effectLst/>
                <a:latin typeface="+mn-lt"/>
                <a:ea typeface="+mn-ea"/>
                <a:cs typeface="+mn-cs"/>
              </a:rPr>
              <a:t>(1), 101-111.</a:t>
            </a:r>
            <a:endParaRPr lang="nb-NO" b="0" dirty="0">
              <a:effectLst/>
            </a:endParaRPr>
          </a:p>
          <a:p>
            <a:pPr rtl="0"/>
            <a:br>
              <a:rPr lang="nb-NO" b="0" dirty="0">
                <a:effectLst/>
              </a:rPr>
            </a:br>
            <a:r>
              <a:rPr lang="nb-NO" sz="1200" b="0" i="0" u="none" strike="noStrike" kern="1200" dirty="0" err="1">
                <a:solidFill>
                  <a:schemeClr val="tx1"/>
                </a:solidFill>
                <a:effectLst/>
                <a:latin typeface="+mn-lt"/>
                <a:ea typeface="+mn-ea"/>
                <a:cs typeface="+mn-cs"/>
              </a:rPr>
              <a:t>Table</a:t>
            </a:r>
            <a:r>
              <a:rPr lang="nb-NO" sz="1200" b="0" i="0" u="none" strike="noStrike" kern="1200" dirty="0">
                <a:solidFill>
                  <a:schemeClr val="tx1"/>
                </a:solidFill>
                <a:effectLst/>
                <a:latin typeface="+mn-lt"/>
                <a:ea typeface="+mn-ea"/>
                <a:cs typeface="+mn-cs"/>
              </a:rPr>
              <a:t>: Mathieu, J. E., </a:t>
            </a:r>
            <a:r>
              <a:rPr lang="nb-NO" sz="1200" b="0" i="0" u="none" strike="noStrike" kern="1200" dirty="0" err="1">
                <a:solidFill>
                  <a:schemeClr val="tx1"/>
                </a:solidFill>
                <a:effectLst/>
                <a:latin typeface="+mn-lt"/>
                <a:ea typeface="+mn-ea"/>
                <a:cs typeface="+mn-cs"/>
              </a:rPr>
              <a:t>Heffner</a:t>
            </a:r>
            <a:r>
              <a:rPr lang="nb-NO" sz="1200" b="0" i="0" u="none" strike="noStrike" kern="1200" dirty="0">
                <a:solidFill>
                  <a:schemeClr val="tx1"/>
                </a:solidFill>
                <a:effectLst/>
                <a:latin typeface="+mn-lt"/>
                <a:ea typeface="+mn-ea"/>
                <a:cs typeface="+mn-cs"/>
              </a:rPr>
              <a:t>, T. S., Goodwin, G. F., Salas, E., &amp; Cannon-Bowers, J. A. (2000). The </a:t>
            </a:r>
            <a:r>
              <a:rPr lang="nb-NO" sz="1200" b="0" i="0" u="none" strike="noStrike" kern="1200" dirty="0" err="1">
                <a:solidFill>
                  <a:schemeClr val="tx1"/>
                </a:solidFill>
                <a:effectLst/>
                <a:latin typeface="+mn-lt"/>
                <a:ea typeface="+mn-ea"/>
                <a:cs typeface="+mn-cs"/>
              </a:rPr>
              <a:t>influence</a:t>
            </a:r>
            <a:r>
              <a:rPr lang="nb-NO" sz="1200" b="0" i="0" u="none" strike="noStrike" kern="1200" dirty="0">
                <a:solidFill>
                  <a:schemeClr val="tx1"/>
                </a:solidFill>
                <a:effectLst/>
                <a:latin typeface="+mn-lt"/>
                <a:ea typeface="+mn-ea"/>
                <a:cs typeface="+mn-cs"/>
              </a:rPr>
              <a:t> of </a:t>
            </a:r>
            <a:r>
              <a:rPr lang="nb-NO" sz="1200" b="0" i="0" u="none" strike="noStrike" kern="1200" dirty="0" err="1">
                <a:solidFill>
                  <a:schemeClr val="tx1"/>
                </a:solidFill>
                <a:effectLst/>
                <a:latin typeface="+mn-lt"/>
                <a:ea typeface="+mn-ea"/>
                <a:cs typeface="+mn-cs"/>
              </a:rPr>
              <a:t>shared</a:t>
            </a:r>
            <a:r>
              <a:rPr lang="nb-NO" sz="1200" b="0" i="0" u="none" strike="noStrike" kern="1200" dirty="0">
                <a:solidFill>
                  <a:schemeClr val="tx1"/>
                </a:solidFill>
                <a:effectLst/>
                <a:latin typeface="+mn-lt"/>
                <a:ea typeface="+mn-ea"/>
                <a:cs typeface="+mn-cs"/>
              </a:rPr>
              <a:t> mental </a:t>
            </a:r>
            <a:r>
              <a:rPr lang="nb-NO" sz="1200" b="0" i="0" u="none" strike="noStrike" kern="1200" dirty="0" err="1">
                <a:solidFill>
                  <a:schemeClr val="tx1"/>
                </a:solidFill>
                <a:effectLst/>
                <a:latin typeface="+mn-lt"/>
                <a:ea typeface="+mn-ea"/>
                <a:cs typeface="+mn-cs"/>
              </a:rPr>
              <a:t>models</a:t>
            </a:r>
            <a:r>
              <a:rPr lang="nb-NO" sz="1200" b="0" i="0" u="none" strike="noStrike"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on</a:t>
            </a:r>
            <a:r>
              <a:rPr lang="nb-NO" sz="1200" b="0" i="0" u="none" strike="noStrike" kern="1200" dirty="0">
                <a:solidFill>
                  <a:schemeClr val="tx1"/>
                </a:solidFill>
                <a:effectLst/>
                <a:latin typeface="+mn-lt"/>
                <a:ea typeface="+mn-ea"/>
                <a:cs typeface="+mn-cs"/>
              </a:rPr>
              <a:t> team </a:t>
            </a:r>
            <a:r>
              <a:rPr lang="nb-NO" sz="1200" b="0" i="0" u="none" strike="noStrike" kern="1200" dirty="0" err="1">
                <a:solidFill>
                  <a:schemeClr val="tx1"/>
                </a:solidFill>
                <a:effectLst/>
                <a:latin typeface="+mn-lt"/>
                <a:ea typeface="+mn-ea"/>
                <a:cs typeface="+mn-cs"/>
              </a:rPr>
              <a:t>process</a:t>
            </a:r>
            <a:r>
              <a:rPr lang="nb-NO" sz="1200" b="0" i="0" u="none" strike="noStrike" kern="1200" dirty="0">
                <a:solidFill>
                  <a:schemeClr val="tx1"/>
                </a:solidFill>
                <a:effectLst/>
                <a:latin typeface="+mn-lt"/>
                <a:ea typeface="+mn-ea"/>
                <a:cs typeface="+mn-cs"/>
              </a:rPr>
              <a:t> and performance. </a:t>
            </a:r>
            <a:r>
              <a:rPr lang="nb-NO" sz="1200" b="0" i="1" u="none" strike="noStrike" kern="1200" dirty="0">
                <a:solidFill>
                  <a:schemeClr val="tx1"/>
                </a:solidFill>
                <a:effectLst/>
                <a:latin typeface="+mn-lt"/>
                <a:ea typeface="+mn-ea"/>
                <a:cs typeface="+mn-cs"/>
              </a:rPr>
              <a:t>Journal of </a:t>
            </a:r>
            <a:r>
              <a:rPr lang="nb-NO" sz="1200" b="0" i="1" u="none" strike="noStrike" kern="1200" dirty="0" err="1">
                <a:solidFill>
                  <a:schemeClr val="tx1"/>
                </a:solidFill>
                <a:effectLst/>
                <a:latin typeface="+mn-lt"/>
                <a:ea typeface="+mn-ea"/>
                <a:cs typeface="+mn-cs"/>
              </a:rPr>
              <a:t>applied</a:t>
            </a:r>
            <a:r>
              <a:rPr lang="nb-NO" sz="1200" b="0" i="1" u="none" strike="noStrike" kern="1200" dirty="0">
                <a:solidFill>
                  <a:schemeClr val="tx1"/>
                </a:solidFill>
                <a:effectLst/>
                <a:latin typeface="+mn-lt"/>
                <a:ea typeface="+mn-ea"/>
                <a:cs typeface="+mn-cs"/>
              </a:rPr>
              <a:t> </a:t>
            </a:r>
            <a:r>
              <a:rPr lang="nb-NO" sz="1200" b="0" i="1" u="none" strike="noStrike" kern="1200" dirty="0" err="1">
                <a:solidFill>
                  <a:schemeClr val="tx1"/>
                </a:solidFill>
                <a:effectLst/>
                <a:latin typeface="+mn-lt"/>
                <a:ea typeface="+mn-ea"/>
                <a:cs typeface="+mn-cs"/>
              </a:rPr>
              <a:t>psychology</a:t>
            </a:r>
            <a:r>
              <a:rPr lang="nb-NO" sz="1200" b="0" i="0" u="none" strike="noStrike" kern="1200" dirty="0">
                <a:solidFill>
                  <a:schemeClr val="tx1"/>
                </a:solidFill>
                <a:effectLst/>
                <a:latin typeface="+mn-lt"/>
                <a:ea typeface="+mn-ea"/>
                <a:cs typeface="+mn-cs"/>
              </a:rPr>
              <a:t>, </a:t>
            </a:r>
            <a:r>
              <a:rPr lang="nb-NO" sz="1200" b="0" i="1" u="none" strike="noStrike" kern="1200" dirty="0">
                <a:solidFill>
                  <a:schemeClr val="tx1"/>
                </a:solidFill>
                <a:effectLst/>
                <a:latin typeface="+mn-lt"/>
                <a:ea typeface="+mn-ea"/>
                <a:cs typeface="+mn-cs"/>
              </a:rPr>
              <a:t>85</a:t>
            </a:r>
            <a:r>
              <a:rPr lang="nb-NO" sz="1200" b="0" i="0" u="none" strike="noStrike" kern="1200" dirty="0">
                <a:solidFill>
                  <a:schemeClr val="tx1"/>
                </a:solidFill>
                <a:effectLst/>
                <a:latin typeface="+mn-lt"/>
                <a:ea typeface="+mn-ea"/>
                <a:cs typeface="+mn-cs"/>
              </a:rPr>
              <a:t>(2), 273.</a:t>
            </a:r>
            <a:endParaRPr lang="nb-NO" b="0" dirty="0">
              <a:effectLst/>
            </a:endParaRPr>
          </a:p>
          <a:p>
            <a:br>
              <a:rPr lang="nb-NO" b="0" dirty="0">
                <a:effectLst/>
              </a:rPr>
            </a:br>
            <a:endParaRPr lang="nb-NO" b="0" dirty="0">
              <a:effectLst/>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31968-C942-0A4A-A985-4800B9457E6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01038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740838-DC75-0840-AF24-B704BFEDA84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84898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Plassholder for notater 2"/>
              <p:cNvSpPr>
                <a:spLocks noGrp="1"/>
              </p:cNvSpPr>
              <p:nvPr>
                <p:ph type="body" idx="1"/>
              </p:nvPr>
            </p:nvSpPr>
            <p:spPr/>
            <p:txBody>
              <a:bodyPr/>
              <a:lstStyle/>
              <a:p>
                <a:r>
                  <a:rPr lang="en-US" dirty="0"/>
                  <a:t>The SAM is a 3-item 9-point Likert-scale (1 to 9) that measures mood (negative to positive), physiological activation (PA; little to much), and control (little to much). The SAM is a </a:t>
                </a:r>
                <a:r>
                  <a:rPr lang="en-US" dirty="0" err="1"/>
                  <a:t>a</a:t>
                </a:r>
                <a:r>
                  <a:rPr lang="en-US" dirty="0"/>
                  <a:t> validated culture- and language independent visual scale that is used in performance [18] research in different domains and populations including cyber environments [77-79].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Both mean and variability scores were computed. </a:t>
                </a:r>
                <a:r>
                  <a:rPr lang="en-GB" sz="1200" kern="1200" dirty="0">
                    <a:solidFill>
                      <a:schemeClr val="tx1"/>
                    </a:solidFill>
                    <a:effectLst/>
                    <a:latin typeface="+mn-lt"/>
                    <a:ea typeface="+mn-ea"/>
                    <a:cs typeface="+mn-cs"/>
                  </a:rPr>
                  <a:t>where N is the total number of R peaks, RR </a:t>
                </a:r>
                <a:r>
                  <a:rPr lang="en-GB" sz="1200" kern="1200" baseline="-25000" dirty="0">
                    <a:solidFill>
                      <a:schemeClr val="tx1"/>
                    </a:solidFill>
                    <a:effectLst/>
                    <a:latin typeface="+mn-lt"/>
                    <a:ea typeface="+mn-ea"/>
                    <a:cs typeface="+mn-cs"/>
                  </a:rPr>
                  <a:t>j</a:t>
                </a:r>
                <a:r>
                  <a:rPr lang="en-GB" sz="1200" kern="1200" dirty="0">
                    <a:solidFill>
                      <a:schemeClr val="tx1"/>
                    </a:solidFill>
                    <a:effectLst/>
                    <a:latin typeface="+mn-lt"/>
                    <a:ea typeface="+mn-ea"/>
                    <a:cs typeface="+mn-cs"/>
                  </a:rPr>
                  <a:t> is the </a:t>
                </a:r>
                <a:r>
                  <a:rPr lang="en-GB" sz="1200" kern="1200" dirty="0" err="1">
                    <a:solidFill>
                      <a:schemeClr val="tx1"/>
                    </a:solidFill>
                    <a:effectLst/>
                    <a:latin typeface="+mn-lt"/>
                    <a:ea typeface="+mn-ea"/>
                    <a:cs typeface="+mn-cs"/>
                  </a:rPr>
                  <a:t>jth</a:t>
                </a:r>
                <a:r>
                  <a:rPr lang="en-GB" sz="1200" kern="1200" dirty="0">
                    <a:solidFill>
                      <a:schemeClr val="tx1"/>
                    </a:solidFill>
                    <a:effectLst/>
                    <a:latin typeface="+mn-lt"/>
                    <a:ea typeface="+mn-ea"/>
                    <a:cs typeface="+mn-cs"/>
                  </a:rPr>
                  <a:t> RR interval, RR is the mean of the RR intervals, </a:t>
                </a:r>
                <a14:m>
                  <m:oMath xmlns:m="http://schemas.openxmlformats.org/officeDocument/2006/math">
                    <m:acc>
                      <m:accPr>
                        <m:chr m:val="̅"/>
                        <m:ctrlPr>
                          <a:rPr lang="nb-NO" sz="1200" i="1" kern="1200">
                            <a:solidFill>
                              <a:schemeClr val="tx1"/>
                            </a:solidFill>
                            <a:effectLst/>
                            <a:latin typeface="Cambria Math" panose="02040503050406030204" pitchFamily="18" charset="0"/>
                            <a:ea typeface="+mn-ea"/>
                            <a:cs typeface="+mn-cs"/>
                          </a:rPr>
                        </m:ctrlPr>
                      </m:accPr>
                      <m:e>
                        <m:r>
                          <a:rPr lang="en-GB" sz="1200" i="1" kern="1200">
                            <a:solidFill>
                              <a:schemeClr val="tx1"/>
                            </a:solidFill>
                            <a:effectLst/>
                            <a:latin typeface="Cambria Math" panose="02040503050406030204" pitchFamily="18" charset="0"/>
                            <a:ea typeface="+mn-ea"/>
                            <a:cs typeface="+mn-cs"/>
                          </a:rPr>
                          <m:t>𝑅𝑅</m:t>
                        </m:r>
                      </m:e>
                    </m:acc>
                  </m:oMath>
                </a14:m>
                <a:r>
                  <a:rPr lang="en-GB" sz="1200" kern="1200" baseline="-25000" dirty="0">
                    <a:solidFill>
                      <a:schemeClr val="tx1"/>
                    </a:solidFill>
                    <a:effectLst/>
                    <a:latin typeface="+mn-lt"/>
                    <a:ea typeface="+mn-ea"/>
                    <a:cs typeface="+mn-cs"/>
                  </a:rPr>
                  <a:t>j </a:t>
                </a:r>
                <a:r>
                  <a:rPr lang="en-GB" sz="1200" kern="1200" dirty="0">
                    <a:solidFill>
                      <a:schemeClr val="tx1"/>
                    </a:solidFill>
                    <a:effectLst/>
                    <a:latin typeface="+mn-lt"/>
                    <a:ea typeface="+mn-ea"/>
                    <a:cs typeface="+mn-cs"/>
                  </a:rPr>
                  <a:t>denotes the average of the RR intervals up to the </a:t>
                </a:r>
                <a:r>
                  <a:rPr lang="en-GB" sz="1200" kern="1200" dirty="0" err="1">
                    <a:solidFill>
                      <a:schemeClr val="tx1"/>
                    </a:solidFill>
                    <a:effectLst/>
                    <a:latin typeface="+mn-lt"/>
                    <a:ea typeface="+mn-ea"/>
                    <a:cs typeface="+mn-cs"/>
                  </a:rPr>
                  <a:t>jth</a:t>
                </a:r>
                <a:r>
                  <a:rPr lang="en-GB" sz="1200" kern="1200" dirty="0">
                    <a:solidFill>
                      <a:schemeClr val="tx1"/>
                    </a:solidFill>
                    <a:effectLst/>
                    <a:latin typeface="+mn-lt"/>
                    <a:ea typeface="+mn-ea"/>
                    <a:cs typeface="+mn-cs"/>
                  </a:rPr>
                  <a:t>. This resulted in three independent variables: Mood, Activation and Control. Higher mood indicates more positive mood, higher activation indicates more arousal, and higher control indicates higher self-efficacy.</a:t>
                </a:r>
                <a:endParaRPr lang="nb-NO" sz="1200" kern="1200" dirty="0">
                  <a:solidFill>
                    <a:schemeClr val="tx1"/>
                  </a:solidFill>
                  <a:effectLst/>
                  <a:latin typeface="+mn-lt"/>
                  <a:ea typeface="+mn-ea"/>
                  <a:cs typeface="+mn-cs"/>
                </a:endParaRPr>
              </a:p>
              <a:p>
                <a:endParaRPr lang="en-GB" dirty="0"/>
              </a:p>
              <a:p>
                <a:endParaRPr lang="en-GB" dirty="0"/>
              </a:p>
              <a:p>
                <a:pPr lvl="1"/>
                <a:r>
                  <a:rPr lang="en-US" dirty="0"/>
                  <a:t>Cronbach’s a </a:t>
                </a:r>
              </a:p>
              <a:p>
                <a:pPr lvl="2"/>
                <a:r>
                  <a:rPr lang="en-US" sz="2400" dirty="0"/>
                  <a:t>Control=.633</a:t>
                </a:r>
              </a:p>
              <a:p>
                <a:pPr lvl="2"/>
                <a:r>
                  <a:rPr lang="en-US" sz="2400" dirty="0"/>
                  <a:t>Activation=.891</a:t>
                </a:r>
              </a:p>
              <a:p>
                <a:pPr lvl="2"/>
                <a:r>
                  <a:rPr lang="en-US" sz="2400" dirty="0"/>
                  <a:t>Control=.928</a:t>
                </a:r>
              </a:p>
              <a:p>
                <a:endParaRPr lang="en-GB" dirty="0"/>
              </a:p>
            </p:txBody>
          </p:sp>
        </mc:Choice>
        <mc:Fallback xmlns="">
          <p:sp>
            <p:nvSpPr>
              <p:cNvPr id="3" name="Plassholder for notater 2"/>
              <p:cNvSpPr>
                <a:spLocks noGrp="1"/>
              </p:cNvSpPr>
              <p:nvPr>
                <p:ph type="body" idx="1"/>
              </p:nvPr>
            </p:nvSpPr>
            <p:spPr/>
            <p:txBody>
              <a:bodyPr/>
              <a:lstStyle/>
              <a:p>
                <a:r>
                  <a:rPr lang="en-US" dirty="0"/>
                  <a:t>The SAM is a 3-item 9-point Likert-scale (1 to 9) that measures mood (negative to positive), physiological activation (PA; little to much), and control (little to much). The SAM is a </a:t>
                </a:r>
                <a:r>
                  <a:rPr lang="en-US" dirty="0" err="1"/>
                  <a:t>a</a:t>
                </a:r>
                <a:r>
                  <a:rPr lang="en-US" dirty="0"/>
                  <a:t> validated culture- and language independent visual scale that is used in performance [18] research in different domains and populations including cyber environments [77-79].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Both mean and variability scores were computed. </a:t>
                </a:r>
                <a:r>
                  <a:rPr lang="en-GB" sz="1200" kern="1200" dirty="0">
                    <a:solidFill>
                      <a:schemeClr val="tx1"/>
                    </a:solidFill>
                    <a:effectLst/>
                    <a:latin typeface="+mn-lt"/>
                    <a:ea typeface="+mn-ea"/>
                    <a:cs typeface="+mn-cs"/>
                  </a:rPr>
                  <a:t>where N is the total number of R peaks, RR </a:t>
                </a:r>
                <a:r>
                  <a:rPr lang="en-GB" sz="1200" kern="1200" baseline="-25000" dirty="0">
                    <a:solidFill>
                      <a:schemeClr val="tx1"/>
                    </a:solidFill>
                    <a:effectLst/>
                    <a:latin typeface="+mn-lt"/>
                    <a:ea typeface="+mn-ea"/>
                    <a:cs typeface="+mn-cs"/>
                  </a:rPr>
                  <a:t>j</a:t>
                </a:r>
                <a:r>
                  <a:rPr lang="en-GB" sz="1200" kern="1200" dirty="0">
                    <a:solidFill>
                      <a:schemeClr val="tx1"/>
                    </a:solidFill>
                    <a:effectLst/>
                    <a:latin typeface="+mn-lt"/>
                    <a:ea typeface="+mn-ea"/>
                    <a:cs typeface="+mn-cs"/>
                  </a:rPr>
                  <a:t> is the </a:t>
                </a:r>
                <a:r>
                  <a:rPr lang="en-GB" sz="1200" kern="1200" dirty="0" err="1">
                    <a:solidFill>
                      <a:schemeClr val="tx1"/>
                    </a:solidFill>
                    <a:effectLst/>
                    <a:latin typeface="+mn-lt"/>
                    <a:ea typeface="+mn-ea"/>
                    <a:cs typeface="+mn-cs"/>
                  </a:rPr>
                  <a:t>jth</a:t>
                </a:r>
                <a:r>
                  <a:rPr lang="en-GB" sz="1200" kern="1200" dirty="0">
                    <a:solidFill>
                      <a:schemeClr val="tx1"/>
                    </a:solidFill>
                    <a:effectLst/>
                    <a:latin typeface="+mn-lt"/>
                    <a:ea typeface="+mn-ea"/>
                    <a:cs typeface="+mn-cs"/>
                  </a:rPr>
                  <a:t> RR interval, RR is the mean of the RR intervals, </a:t>
                </a:r>
                <a:r>
                  <a:rPr lang="nb-NO" sz="1200" i="0" kern="1200">
                    <a:solidFill>
                      <a:schemeClr val="tx1"/>
                    </a:solidFill>
                    <a:effectLst/>
                    <a:latin typeface="+mn-lt"/>
                    <a:ea typeface="+mn-ea"/>
                    <a:cs typeface="+mn-cs"/>
                  </a:rPr>
                  <a:t>(</a:t>
                </a:r>
                <a:r>
                  <a:rPr lang="en-GB" sz="1200" i="0" kern="1200">
                    <a:solidFill>
                      <a:schemeClr val="tx1"/>
                    </a:solidFill>
                    <a:effectLst/>
                    <a:latin typeface="+mn-lt"/>
                    <a:ea typeface="+mn-ea"/>
                    <a:cs typeface="+mn-cs"/>
                  </a:rPr>
                  <a:t>𝑅𝑅</a:t>
                </a:r>
                <a:r>
                  <a:rPr lang="nb-NO" sz="1200" i="0" kern="1200">
                    <a:solidFill>
                      <a:schemeClr val="tx1"/>
                    </a:solidFill>
                    <a:effectLst/>
                    <a:latin typeface="+mn-lt"/>
                    <a:ea typeface="+mn-ea"/>
                    <a:cs typeface="+mn-cs"/>
                  </a:rPr>
                  <a:t>) ̅</a:t>
                </a:r>
                <a:r>
                  <a:rPr lang="en-GB" sz="1200" kern="1200" baseline="-25000" dirty="0">
                    <a:solidFill>
                      <a:schemeClr val="tx1"/>
                    </a:solidFill>
                    <a:effectLst/>
                    <a:latin typeface="+mn-lt"/>
                    <a:ea typeface="+mn-ea"/>
                    <a:cs typeface="+mn-cs"/>
                  </a:rPr>
                  <a:t>j </a:t>
                </a:r>
                <a:r>
                  <a:rPr lang="en-GB" sz="1200" kern="1200" dirty="0">
                    <a:solidFill>
                      <a:schemeClr val="tx1"/>
                    </a:solidFill>
                    <a:effectLst/>
                    <a:latin typeface="+mn-lt"/>
                    <a:ea typeface="+mn-ea"/>
                    <a:cs typeface="+mn-cs"/>
                  </a:rPr>
                  <a:t>denotes the average of the RR intervals up to the </a:t>
                </a:r>
                <a:r>
                  <a:rPr lang="en-GB" sz="1200" kern="1200" dirty="0" err="1">
                    <a:solidFill>
                      <a:schemeClr val="tx1"/>
                    </a:solidFill>
                    <a:effectLst/>
                    <a:latin typeface="+mn-lt"/>
                    <a:ea typeface="+mn-ea"/>
                    <a:cs typeface="+mn-cs"/>
                  </a:rPr>
                  <a:t>jth</a:t>
                </a:r>
                <a:r>
                  <a:rPr lang="en-GB" sz="1200" kern="1200" dirty="0">
                    <a:solidFill>
                      <a:schemeClr val="tx1"/>
                    </a:solidFill>
                    <a:effectLst/>
                    <a:latin typeface="+mn-lt"/>
                    <a:ea typeface="+mn-ea"/>
                    <a:cs typeface="+mn-cs"/>
                  </a:rPr>
                  <a:t>. This resulted in three independent variables: Mood, Activation and Control. Higher mood indicates more positive mood, higher activation indicates more arousal, and higher control indicates higher self-efficacy.</a:t>
                </a:r>
                <a:endParaRPr lang="nb-NO" sz="1200" kern="1200" dirty="0">
                  <a:solidFill>
                    <a:schemeClr val="tx1"/>
                  </a:solidFill>
                  <a:effectLst/>
                  <a:latin typeface="+mn-lt"/>
                  <a:ea typeface="+mn-ea"/>
                  <a:cs typeface="+mn-cs"/>
                </a:endParaRPr>
              </a:p>
              <a:p>
                <a:endParaRPr lang="en-GB" dirty="0"/>
              </a:p>
            </p:txBody>
          </p:sp>
        </mc:Fallback>
      </mc:AlternateContent>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E00CDE-E440-46BE-B0A4-B5FD47D332F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61292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 sz="1200" dirty="0">
                <a:latin typeface="CMR10"/>
              </a:rPr>
              <a:t> </a:t>
            </a:r>
            <a:endParaRPr lang="en"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BA6836-CC22-2945-B3B2-6A9E1B8BF5FB}"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8202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33E96-F078-4B3D-A8F4-F1AF21EBC3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5314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740838-DC75-0840-AF24-B704BFEDA84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50942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Attentional </a:t>
            </a:r>
            <a:r>
              <a:rPr lang="de-DE" dirty="0" err="1"/>
              <a:t>tunneling</a:t>
            </a:r>
            <a:r>
              <a:rPr lang="de-DE" dirty="0"/>
              <a:t> (</a:t>
            </a:r>
            <a:r>
              <a:rPr lang="de-DE" dirty="0" err="1"/>
              <a:t>or</a:t>
            </a:r>
            <a:r>
              <a:rPr lang="de-DE" dirty="0"/>
              <a:t>: </a:t>
            </a:r>
            <a:r>
              <a:rPr lang="de-DE" dirty="0" err="1"/>
              <a:t>attentional</a:t>
            </a:r>
            <a:r>
              <a:rPr lang="de-DE" dirty="0"/>
              <a:t> </a:t>
            </a:r>
            <a:r>
              <a:rPr lang="de-DE" dirty="0" err="1"/>
              <a:t>narrowing</a:t>
            </a:r>
            <a:r>
              <a:rPr lang="de-DE" dirty="0"/>
              <a:t>)</a:t>
            </a:r>
          </a:p>
          <a:p>
            <a:pPr lvl="1"/>
            <a:r>
              <a:rPr lang="de-DE" sz="2100" dirty="0"/>
              <a:t>Attention </a:t>
            </a:r>
            <a:r>
              <a:rPr lang="de-DE" sz="2100" dirty="0" err="1"/>
              <a:t>can</a:t>
            </a:r>
            <a:r>
              <a:rPr lang="de-DE" sz="2100" dirty="0"/>
              <a:t> not </a:t>
            </a:r>
            <a:r>
              <a:rPr lang="de-DE" sz="2100" dirty="0" err="1"/>
              <a:t>be</a:t>
            </a:r>
            <a:r>
              <a:rPr lang="de-DE" sz="2100" dirty="0"/>
              <a:t> </a:t>
            </a:r>
            <a:r>
              <a:rPr lang="de-DE" sz="2100" dirty="0" err="1"/>
              <a:t>divided</a:t>
            </a:r>
            <a:r>
              <a:rPr lang="de-DE" sz="2100" dirty="0"/>
              <a:t>.</a:t>
            </a:r>
          </a:p>
          <a:p>
            <a:pPr lvl="1"/>
            <a:r>
              <a:rPr lang="de-DE" sz="2100" dirty="0" err="1"/>
              <a:t>Get</a:t>
            </a:r>
            <a:r>
              <a:rPr lang="de-DE" sz="2100" dirty="0"/>
              <a:t> </a:t>
            </a:r>
            <a:r>
              <a:rPr lang="de-DE" sz="2100" dirty="0" err="1"/>
              <a:t>hooked</a:t>
            </a:r>
            <a:r>
              <a:rPr lang="de-DE" sz="2100" dirty="0"/>
              <a:t> on </a:t>
            </a:r>
            <a:r>
              <a:rPr lang="de-DE" sz="2100" dirty="0" err="1"/>
              <a:t>particular</a:t>
            </a:r>
            <a:r>
              <a:rPr lang="de-DE" sz="2100" dirty="0"/>
              <a:t> </a:t>
            </a:r>
            <a:r>
              <a:rPr lang="de-DE" sz="2100" dirty="0" err="1"/>
              <a:t>features</a:t>
            </a:r>
            <a:r>
              <a:rPr lang="de-DE" sz="2100" dirty="0"/>
              <a:t> and </a:t>
            </a:r>
            <a:r>
              <a:rPr lang="de-DE" sz="2100" dirty="0" err="1"/>
              <a:t>inadvertently</a:t>
            </a:r>
            <a:r>
              <a:rPr lang="de-DE" sz="2100" dirty="0"/>
              <a:t> </a:t>
            </a:r>
            <a:r>
              <a:rPr lang="de-DE" sz="2100" dirty="0" err="1"/>
              <a:t>drop</a:t>
            </a:r>
            <a:r>
              <a:rPr lang="de-DE" sz="2100" dirty="0"/>
              <a:t> </a:t>
            </a:r>
            <a:r>
              <a:rPr lang="de-DE" sz="2100" dirty="0" err="1"/>
              <a:t>scanning</a:t>
            </a:r>
            <a:r>
              <a:rPr lang="de-DE" sz="2100" dirty="0"/>
              <a:t>.</a:t>
            </a:r>
          </a:p>
          <a:p>
            <a:pPr lvl="1"/>
            <a:r>
              <a:rPr lang="de-DE" sz="2100" dirty="0" err="1"/>
              <a:t>Mind</a:t>
            </a:r>
            <a:r>
              <a:rPr lang="de-DE" sz="2100" dirty="0"/>
              <a:t> </a:t>
            </a:r>
            <a:r>
              <a:rPr lang="de-DE" sz="2100" dirty="0" err="1"/>
              <a:t>the</a:t>
            </a:r>
            <a:r>
              <a:rPr lang="de-DE" sz="2100" dirty="0"/>
              <a:t> Gorilla. </a:t>
            </a:r>
          </a:p>
          <a:p>
            <a:r>
              <a:rPr lang="de-DE" dirty="0"/>
              <a:t>Requisite </a:t>
            </a:r>
            <a:r>
              <a:rPr lang="de-DE" dirty="0" err="1"/>
              <a:t>memory</a:t>
            </a:r>
            <a:r>
              <a:rPr lang="de-DE" dirty="0"/>
              <a:t> </a:t>
            </a:r>
            <a:r>
              <a:rPr lang="de-DE" dirty="0" err="1"/>
              <a:t>trap</a:t>
            </a:r>
            <a:endParaRPr lang="de-DE" dirty="0"/>
          </a:p>
          <a:p>
            <a:pPr lvl="1"/>
            <a:r>
              <a:rPr lang="de-DE" sz="2100" dirty="0"/>
              <a:t>Working </a:t>
            </a:r>
            <a:r>
              <a:rPr lang="de-DE" sz="2100" dirty="0" err="1"/>
              <a:t>memory</a:t>
            </a:r>
            <a:r>
              <a:rPr lang="de-DE" sz="2100" dirty="0"/>
              <a:t> </a:t>
            </a:r>
            <a:r>
              <a:rPr lang="de-DE" sz="2100" dirty="0" err="1"/>
              <a:t>overload</a:t>
            </a:r>
            <a:r>
              <a:rPr lang="de-DE" sz="2100" dirty="0"/>
              <a:t>.</a:t>
            </a:r>
          </a:p>
          <a:p>
            <a:pPr lvl="1"/>
            <a:r>
              <a:rPr lang="de-DE" sz="2100" dirty="0"/>
              <a:t>In </a:t>
            </a:r>
            <a:r>
              <a:rPr lang="de-DE" sz="2100" dirty="0" err="1"/>
              <a:t>particular</a:t>
            </a:r>
            <a:r>
              <a:rPr lang="de-DE" sz="2100" dirty="0"/>
              <a:t> </a:t>
            </a:r>
            <a:r>
              <a:rPr lang="de-DE" sz="2100" dirty="0" err="1"/>
              <a:t>auditory</a:t>
            </a:r>
            <a:r>
              <a:rPr lang="de-DE" sz="2100" dirty="0"/>
              <a:t> </a:t>
            </a:r>
            <a:r>
              <a:rPr lang="de-DE" sz="2100" dirty="0" err="1"/>
              <a:t>information</a:t>
            </a:r>
            <a:r>
              <a:rPr lang="de-DE" sz="2100" dirty="0"/>
              <a:t>.</a:t>
            </a:r>
          </a:p>
          <a:p>
            <a:r>
              <a:rPr lang="de-DE" dirty="0"/>
              <a:t>Stressors</a:t>
            </a:r>
          </a:p>
          <a:p>
            <a:pPr lvl="1"/>
            <a:r>
              <a:rPr lang="de-DE" sz="2000" dirty="0"/>
              <a:t>Workload, </a:t>
            </a:r>
            <a:r>
              <a:rPr lang="de-DE" sz="2000" dirty="0" err="1"/>
              <a:t>anxiety</a:t>
            </a:r>
            <a:r>
              <a:rPr lang="de-DE" sz="2000" dirty="0"/>
              <a:t>, </a:t>
            </a:r>
            <a:r>
              <a:rPr lang="de-DE" sz="2000" dirty="0" err="1"/>
              <a:t>fatigue</a:t>
            </a:r>
            <a:r>
              <a:rPr lang="de-DE" sz="2000" dirty="0"/>
              <a:t>, etc.</a:t>
            </a:r>
          </a:p>
          <a:p>
            <a:pPr lvl="1"/>
            <a:r>
              <a:rPr lang="de-DE" sz="2000" dirty="0"/>
              <a:t>Time </a:t>
            </a:r>
            <a:r>
              <a:rPr lang="de-DE" sz="2000" dirty="0" err="1"/>
              <a:t>pressure</a:t>
            </a:r>
            <a:r>
              <a:rPr lang="de-DE" sz="2000" dirty="0"/>
              <a:t>, </a:t>
            </a:r>
            <a:r>
              <a:rPr lang="de-DE" sz="2000" dirty="0" err="1"/>
              <a:t>uncertainty</a:t>
            </a:r>
            <a:r>
              <a:rPr lang="de-DE" sz="2000" dirty="0"/>
              <a:t>, etc.</a:t>
            </a:r>
          </a:p>
          <a:p>
            <a:pPr lvl="1"/>
            <a:r>
              <a:rPr lang="de-DE" sz="2000" dirty="0"/>
              <a:t>Limits SA via </a:t>
            </a:r>
            <a:r>
              <a:rPr lang="de-DE" sz="2000" dirty="0" err="1"/>
              <a:t>limiting</a:t>
            </a:r>
            <a:r>
              <a:rPr lang="de-DE" sz="2000" dirty="0"/>
              <a:t> WMC and </a:t>
            </a:r>
            <a:r>
              <a:rPr lang="de-DE" sz="2000" dirty="0" err="1"/>
              <a:t>slowing</a:t>
            </a:r>
            <a:r>
              <a:rPr lang="de-DE" sz="2000" dirty="0"/>
              <a:t> down </a:t>
            </a:r>
            <a:r>
              <a:rPr lang="de-DE" sz="2000" dirty="0" err="1"/>
              <a:t>information</a:t>
            </a:r>
            <a:r>
              <a:rPr lang="de-DE" sz="2000" dirty="0"/>
              <a:t> </a:t>
            </a:r>
            <a:r>
              <a:rPr lang="de-DE" sz="2000" dirty="0" err="1"/>
              <a:t>processing</a:t>
            </a:r>
            <a:r>
              <a:rPr lang="de-DE" sz="2000" dirty="0"/>
              <a:t>, </a:t>
            </a:r>
            <a:r>
              <a:rPr lang="de-DE" sz="2000" dirty="0" err="1"/>
              <a:t>more</a:t>
            </a:r>
            <a:r>
              <a:rPr lang="de-DE" sz="2000" dirty="0"/>
              <a:t> </a:t>
            </a:r>
            <a:r>
              <a:rPr lang="de-DE" sz="2000" dirty="0" err="1"/>
              <a:t>likely</a:t>
            </a:r>
            <a:r>
              <a:rPr lang="de-DE" sz="2000" dirty="0"/>
              <a:t> </a:t>
            </a:r>
            <a:r>
              <a:rPr lang="de-DE" sz="2000" dirty="0" err="1"/>
              <a:t>attentional</a:t>
            </a:r>
            <a:r>
              <a:rPr lang="de-DE" sz="2000" dirty="0"/>
              <a:t> </a:t>
            </a:r>
            <a:r>
              <a:rPr lang="de-DE" sz="2000" dirty="0" err="1"/>
              <a:t>tunneling</a:t>
            </a:r>
            <a:r>
              <a:rPr lang="de-DE" sz="2000" dirty="0"/>
              <a:t>, </a:t>
            </a:r>
            <a:r>
              <a:rPr lang="de-DE" sz="2000" dirty="0" err="1"/>
              <a:t>disorganized</a:t>
            </a:r>
            <a:r>
              <a:rPr lang="de-DE" sz="2000" dirty="0"/>
              <a:t> </a:t>
            </a:r>
            <a:r>
              <a:rPr lang="de-DE" sz="2000" dirty="0" err="1"/>
              <a:t>scanning</a:t>
            </a:r>
            <a:r>
              <a:rPr lang="de-DE" sz="2000" dirty="0"/>
              <a:t> </a:t>
            </a:r>
            <a:r>
              <a:rPr lang="de-DE" sz="2000" dirty="0" err="1"/>
              <a:t>for</a:t>
            </a:r>
            <a:r>
              <a:rPr lang="de-DE" sz="2000" dirty="0"/>
              <a:t> </a:t>
            </a:r>
            <a:r>
              <a:rPr lang="de-DE" sz="2000" dirty="0" err="1"/>
              <a:t>elements</a:t>
            </a:r>
            <a:r>
              <a:rPr lang="de-DE" sz="2000" dirty="0"/>
              <a:t> and </a:t>
            </a:r>
            <a:r>
              <a:rPr lang="de-DE" sz="2000" dirty="0" err="1"/>
              <a:t>less</a:t>
            </a:r>
            <a:r>
              <a:rPr lang="de-DE" sz="2000" dirty="0"/>
              <a:t> </a:t>
            </a:r>
            <a:r>
              <a:rPr lang="de-DE" sz="2000" dirty="0" err="1"/>
              <a:t>attention</a:t>
            </a:r>
            <a:r>
              <a:rPr lang="de-DE" sz="2000" dirty="0"/>
              <a:t> </a:t>
            </a:r>
            <a:r>
              <a:rPr lang="de-DE" sz="2000" dirty="0" err="1"/>
              <a:t>to</a:t>
            </a:r>
            <a:r>
              <a:rPr lang="de-DE" sz="2000" dirty="0"/>
              <a:t> </a:t>
            </a:r>
            <a:r>
              <a:rPr lang="de-DE" sz="2000" dirty="0" err="1"/>
              <a:t>peripheral</a:t>
            </a:r>
            <a:r>
              <a:rPr lang="de-DE" sz="2000" dirty="0"/>
              <a:t> </a:t>
            </a:r>
            <a:r>
              <a:rPr lang="de-DE" sz="2000" dirty="0" err="1"/>
              <a:t>cues</a:t>
            </a:r>
            <a:r>
              <a:rPr lang="de-DE" sz="2000" dirty="0"/>
              <a:t>.</a:t>
            </a:r>
          </a:p>
          <a:p>
            <a:r>
              <a:rPr lang="de-DE" dirty="0"/>
              <a:t>Data </a:t>
            </a:r>
            <a:r>
              <a:rPr lang="de-DE" dirty="0" err="1"/>
              <a:t>overload</a:t>
            </a:r>
            <a:endParaRPr lang="de-DE" dirty="0"/>
          </a:p>
          <a:p>
            <a:pPr lvl="1"/>
            <a:r>
              <a:rPr lang="de-DE" dirty="0"/>
              <a:t>Volume and rate </a:t>
            </a:r>
            <a:r>
              <a:rPr lang="de-DE" dirty="0" err="1"/>
              <a:t>of</a:t>
            </a:r>
            <a:r>
              <a:rPr lang="de-DE" dirty="0"/>
              <a:t> </a:t>
            </a:r>
            <a:r>
              <a:rPr lang="de-DE" dirty="0" err="1"/>
              <a:t>change</a:t>
            </a:r>
            <a:endParaRPr lang="de-DE" dirty="0"/>
          </a:p>
          <a:p>
            <a:pPr lvl="1"/>
            <a:r>
              <a:rPr lang="de-DE" dirty="0"/>
              <a:t>Limited </a:t>
            </a:r>
            <a:r>
              <a:rPr lang="de-DE" dirty="0" err="1"/>
              <a:t>bandwith</a:t>
            </a:r>
            <a:r>
              <a:rPr lang="de-DE" dirty="0"/>
              <a:t> </a:t>
            </a:r>
            <a:r>
              <a:rPr lang="de-DE" dirty="0" err="1"/>
              <a:t>of</a:t>
            </a:r>
            <a:r>
              <a:rPr lang="de-DE" dirty="0"/>
              <a:t> human </a:t>
            </a:r>
            <a:r>
              <a:rPr lang="de-DE" dirty="0" err="1"/>
              <a:t>sensory</a:t>
            </a:r>
            <a:r>
              <a:rPr lang="de-DE" dirty="0"/>
              <a:t> and </a:t>
            </a:r>
            <a:r>
              <a:rPr lang="de-DE" dirty="0" err="1"/>
              <a:t>information-processing</a:t>
            </a:r>
            <a:r>
              <a:rPr lang="de-DE" dirty="0"/>
              <a:t> </a:t>
            </a:r>
            <a:r>
              <a:rPr lang="de-DE" dirty="0" err="1"/>
              <a:t>mechanisms</a:t>
            </a:r>
            <a:r>
              <a:rPr lang="de-DE" dirty="0"/>
              <a:t>.</a:t>
            </a:r>
          </a:p>
          <a:p>
            <a:pPr lvl="1"/>
            <a:r>
              <a:rPr lang="de-DE" dirty="0"/>
              <a:t>Rate </a:t>
            </a:r>
            <a:r>
              <a:rPr lang="de-DE" dirty="0" err="1"/>
              <a:t>of</a:t>
            </a:r>
            <a:r>
              <a:rPr lang="de-DE" dirty="0"/>
              <a:t> </a:t>
            </a:r>
            <a:r>
              <a:rPr lang="de-DE" dirty="0" err="1"/>
              <a:t>data</a:t>
            </a:r>
            <a:r>
              <a:rPr lang="de-DE" dirty="0"/>
              <a:t> </a:t>
            </a:r>
            <a:r>
              <a:rPr lang="de-DE" dirty="0" err="1"/>
              <a:t>flow</a:t>
            </a:r>
            <a:r>
              <a:rPr lang="de-DE" dirty="0"/>
              <a:t> </a:t>
            </a:r>
            <a:r>
              <a:rPr lang="de-DE" dirty="0" err="1"/>
              <a:t>can</a:t>
            </a:r>
            <a:r>
              <a:rPr lang="de-DE" dirty="0"/>
              <a:t> </a:t>
            </a:r>
            <a:r>
              <a:rPr lang="de-DE" dirty="0" err="1"/>
              <a:t>be</a:t>
            </a:r>
            <a:r>
              <a:rPr lang="de-DE" dirty="0"/>
              <a:t> </a:t>
            </a:r>
            <a:r>
              <a:rPr lang="de-DE" dirty="0" err="1"/>
              <a:t>enhanced</a:t>
            </a:r>
            <a:r>
              <a:rPr lang="de-DE" dirty="0"/>
              <a:t> </a:t>
            </a:r>
            <a:r>
              <a:rPr lang="de-DE" dirty="0" err="1"/>
              <a:t>significantly</a:t>
            </a:r>
            <a:r>
              <a:rPr lang="de-DE" dirty="0"/>
              <a:t> </a:t>
            </a:r>
            <a:r>
              <a:rPr lang="de-DE" dirty="0" err="1"/>
              <a:t>by</a:t>
            </a:r>
            <a:r>
              <a:rPr lang="de-DE" dirty="0"/>
              <a:t> </a:t>
            </a:r>
            <a:r>
              <a:rPr lang="de-DE" dirty="0" err="1"/>
              <a:t>ergonomic</a:t>
            </a:r>
            <a:r>
              <a:rPr lang="de-DE" dirty="0"/>
              <a:t> </a:t>
            </a:r>
            <a:r>
              <a:rPr lang="de-DE" dirty="0" err="1"/>
              <a:t>user</a:t>
            </a:r>
            <a:r>
              <a:rPr lang="de-DE" dirty="0"/>
              <a:t> </a:t>
            </a:r>
            <a:r>
              <a:rPr lang="de-DE" dirty="0" err="1"/>
              <a:t>interfaces</a:t>
            </a:r>
            <a:endParaRPr lang="de-DE" dirty="0"/>
          </a:p>
          <a:p>
            <a:r>
              <a:rPr lang="de-DE" dirty="0" err="1"/>
              <a:t>Misplaced</a:t>
            </a:r>
            <a:r>
              <a:rPr lang="de-DE" dirty="0"/>
              <a:t> </a:t>
            </a:r>
            <a:r>
              <a:rPr lang="de-DE" dirty="0" err="1"/>
              <a:t>salience</a:t>
            </a:r>
            <a:endParaRPr lang="de-DE" dirty="0"/>
          </a:p>
          <a:p>
            <a:pPr lvl="1"/>
            <a:r>
              <a:rPr lang="de-DE" dirty="0" err="1"/>
              <a:t>Some</a:t>
            </a:r>
            <a:r>
              <a:rPr lang="de-DE" dirty="0"/>
              <a:t> </a:t>
            </a:r>
            <a:r>
              <a:rPr lang="de-DE" dirty="0" err="1"/>
              <a:t>features</a:t>
            </a:r>
            <a:r>
              <a:rPr lang="de-DE" dirty="0"/>
              <a:t> (</a:t>
            </a:r>
            <a:r>
              <a:rPr lang="de-DE" dirty="0" err="1"/>
              <a:t>size</a:t>
            </a:r>
            <a:r>
              <a:rPr lang="de-DE" dirty="0"/>
              <a:t>, </a:t>
            </a:r>
            <a:r>
              <a:rPr lang="de-DE" dirty="0" err="1"/>
              <a:t>shape</a:t>
            </a:r>
            <a:r>
              <a:rPr lang="de-DE" dirty="0"/>
              <a:t>, </a:t>
            </a:r>
            <a:r>
              <a:rPr lang="de-DE" dirty="0" err="1"/>
              <a:t>movement</a:t>
            </a:r>
            <a:r>
              <a:rPr lang="de-DE" dirty="0"/>
              <a:t>, </a:t>
            </a:r>
            <a:r>
              <a:rPr lang="de-DE" dirty="0" err="1"/>
              <a:t>flashing</a:t>
            </a:r>
            <a:r>
              <a:rPr lang="de-DE" dirty="0"/>
              <a:t> </a:t>
            </a:r>
            <a:r>
              <a:rPr lang="de-DE" dirty="0" err="1"/>
              <a:t>lights</a:t>
            </a:r>
            <a:r>
              <a:rPr lang="de-DE" dirty="0"/>
              <a:t>, </a:t>
            </a:r>
            <a:r>
              <a:rPr lang="de-DE" dirty="0" err="1"/>
              <a:t>noise</a:t>
            </a:r>
            <a:r>
              <a:rPr lang="de-DE" dirty="0"/>
              <a:t>) </a:t>
            </a:r>
            <a:r>
              <a:rPr lang="de-DE" dirty="0" err="1"/>
              <a:t>are</a:t>
            </a:r>
            <a:r>
              <a:rPr lang="de-DE" dirty="0"/>
              <a:t> </a:t>
            </a:r>
            <a:r>
              <a:rPr lang="de-DE" dirty="0" err="1"/>
              <a:t>prioritized</a:t>
            </a:r>
            <a:r>
              <a:rPr lang="de-DE" dirty="0"/>
              <a:t> in </a:t>
            </a:r>
            <a:r>
              <a:rPr lang="de-DE" dirty="0" err="1"/>
              <a:t>sensory</a:t>
            </a:r>
            <a:r>
              <a:rPr lang="de-DE" dirty="0"/>
              <a:t> and </a:t>
            </a:r>
            <a:r>
              <a:rPr lang="de-DE" dirty="0" err="1"/>
              <a:t>attentional</a:t>
            </a:r>
            <a:r>
              <a:rPr lang="de-DE" dirty="0"/>
              <a:t> </a:t>
            </a:r>
            <a:r>
              <a:rPr lang="de-DE" dirty="0" err="1"/>
              <a:t>processing</a:t>
            </a:r>
            <a:endParaRPr lang="de-DE" dirty="0"/>
          </a:p>
          <a:p>
            <a:pPr lvl="1"/>
            <a:r>
              <a:rPr lang="de-DE" dirty="0" err="1"/>
              <a:t>Overuse</a:t>
            </a:r>
            <a:r>
              <a:rPr lang="de-DE" dirty="0"/>
              <a:t> </a:t>
            </a:r>
            <a:r>
              <a:rPr lang="de-DE" dirty="0" err="1"/>
              <a:t>or</a:t>
            </a:r>
            <a:r>
              <a:rPr lang="de-DE" dirty="0"/>
              <a:t> </a:t>
            </a:r>
            <a:r>
              <a:rPr lang="de-DE" dirty="0" err="1"/>
              <a:t>inappropriate</a:t>
            </a:r>
            <a:r>
              <a:rPr lang="de-DE" dirty="0"/>
              <a:t> </a:t>
            </a:r>
            <a:r>
              <a:rPr lang="de-DE" dirty="0" err="1"/>
              <a:t>use</a:t>
            </a:r>
            <a:r>
              <a:rPr lang="de-DE" dirty="0"/>
              <a:t> </a:t>
            </a:r>
            <a:r>
              <a:rPr lang="de-DE" dirty="0" err="1"/>
              <a:t>degrades</a:t>
            </a:r>
            <a:r>
              <a:rPr lang="de-DE" dirty="0"/>
              <a:t> SA </a:t>
            </a:r>
            <a:r>
              <a:rPr lang="de-DE" dirty="0" err="1"/>
              <a:t>to</a:t>
            </a:r>
            <a:r>
              <a:rPr lang="de-DE" dirty="0"/>
              <a:t> </a:t>
            </a:r>
            <a:r>
              <a:rPr lang="de-DE" dirty="0" err="1"/>
              <a:t>other</a:t>
            </a:r>
            <a:r>
              <a:rPr lang="de-DE" dirty="0"/>
              <a:t> </a:t>
            </a:r>
            <a:r>
              <a:rPr lang="de-DE" dirty="0" err="1"/>
              <a:t>information</a:t>
            </a:r>
            <a:endParaRPr lang="de-DE" dirty="0"/>
          </a:p>
          <a:p>
            <a:r>
              <a:rPr lang="de-DE" dirty="0" err="1"/>
              <a:t>Errant</a:t>
            </a:r>
            <a:r>
              <a:rPr lang="de-DE" dirty="0"/>
              <a:t> mental </a:t>
            </a:r>
            <a:r>
              <a:rPr lang="de-DE" dirty="0" err="1"/>
              <a:t>models</a:t>
            </a:r>
            <a:endParaRPr lang="de-DE" dirty="0"/>
          </a:p>
          <a:p>
            <a:pPr lvl="1"/>
            <a:r>
              <a:rPr lang="de-DE" dirty="0"/>
              <a:t>„</a:t>
            </a:r>
            <a:r>
              <a:rPr lang="de-DE" dirty="0" err="1"/>
              <a:t>representational</a:t>
            </a:r>
            <a:r>
              <a:rPr lang="de-DE" dirty="0"/>
              <a:t> </a:t>
            </a:r>
            <a:r>
              <a:rPr lang="de-DE" dirty="0" err="1"/>
              <a:t>error</a:t>
            </a:r>
            <a:r>
              <a:rPr lang="de-DE" dirty="0"/>
              <a:t>“</a:t>
            </a:r>
          </a:p>
          <a:p>
            <a:pPr lvl="1"/>
            <a:r>
              <a:rPr lang="de-DE" dirty="0"/>
              <a:t>A </a:t>
            </a:r>
            <a:r>
              <a:rPr lang="de-DE" dirty="0" err="1"/>
              <a:t>wrong</a:t>
            </a:r>
            <a:r>
              <a:rPr lang="de-DE" dirty="0"/>
              <a:t> mental </a:t>
            </a:r>
            <a:r>
              <a:rPr lang="de-DE" dirty="0" err="1"/>
              <a:t>model</a:t>
            </a:r>
            <a:r>
              <a:rPr lang="de-DE" dirty="0"/>
              <a:t> </a:t>
            </a:r>
            <a:r>
              <a:rPr lang="de-DE" dirty="0" err="1"/>
              <a:t>is</a:t>
            </a:r>
            <a:r>
              <a:rPr lang="de-DE" dirty="0"/>
              <a:t> </a:t>
            </a:r>
            <a:r>
              <a:rPr lang="de-DE" dirty="0" err="1"/>
              <a:t>applied</a:t>
            </a:r>
            <a:endParaRPr lang="de-DE" dirty="0"/>
          </a:p>
          <a:p>
            <a:r>
              <a:rPr lang="de-DE" dirty="0"/>
              <a:t>Out </a:t>
            </a:r>
            <a:r>
              <a:rPr lang="de-DE" dirty="0" err="1"/>
              <a:t>of</a:t>
            </a:r>
            <a:r>
              <a:rPr lang="de-DE" dirty="0"/>
              <a:t> </a:t>
            </a:r>
            <a:r>
              <a:rPr lang="de-DE" dirty="0" err="1"/>
              <a:t>the</a:t>
            </a:r>
            <a:r>
              <a:rPr lang="de-DE" dirty="0"/>
              <a:t> loop </a:t>
            </a:r>
            <a:r>
              <a:rPr lang="de-DE" dirty="0" err="1"/>
              <a:t>syndrome</a:t>
            </a:r>
            <a:endParaRPr lang="de-DE" dirty="0"/>
          </a:p>
          <a:p>
            <a:pPr lvl="1"/>
            <a:r>
              <a:rPr lang="de-DE" dirty="0"/>
              <a:t>Automation </a:t>
            </a:r>
            <a:r>
              <a:rPr lang="de-DE" dirty="0" err="1"/>
              <a:t>can</a:t>
            </a:r>
            <a:r>
              <a:rPr lang="de-DE" dirty="0"/>
              <a:t> </a:t>
            </a:r>
            <a:r>
              <a:rPr lang="de-DE" dirty="0" err="1"/>
              <a:t>eliminate</a:t>
            </a:r>
            <a:r>
              <a:rPr lang="de-DE" dirty="0"/>
              <a:t> </a:t>
            </a:r>
            <a:r>
              <a:rPr lang="de-DE" dirty="0" err="1"/>
              <a:t>excessive</a:t>
            </a:r>
            <a:r>
              <a:rPr lang="de-DE" dirty="0"/>
              <a:t> </a:t>
            </a:r>
            <a:r>
              <a:rPr lang="de-DE" dirty="0" err="1"/>
              <a:t>workload</a:t>
            </a:r>
            <a:r>
              <a:rPr lang="de-DE" dirty="0"/>
              <a:t>, but </a:t>
            </a:r>
            <a:r>
              <a:rPr lang="de-DE" dirty="0" err="1"/>
              <a:t>can</a:t>
            </a:r>
            <a:r>
              <a:rPr lang="de-DE" dirty="0"/>
              <a:t> also </a:t>
            </a:r>
            <a:r>
              <a:rPr lang="de-DE" dirty="0" err="1"/>
              <a:t>lower</a:t>
            </a:r>
            <a:r>
              <a:rPr lang="de-DE" dirty="0"/>
              <a:t> SA </a:t>
            </a:r>
            <a:r>
              <a:rPr lang="de-DE" dirty="0" err="1"/>
              <a:t>by</a:t>
            </a:r>
            <a:r>
              <a:rPr lang="de-DE" dirty="0"/>
              <a:t> </a:t>
            </a:r>
            <a:r>
              <a:rPr lang="de-DE" dirty="0" err="1"/>
              <a:t>putting</a:t>
            </a:r>
            <a:r>
              <a:rPr lang="de-DE" dirty="0"/>
              <a:t> </a:t>
            </a:r>
            <a:r>
              <a:rPr lang="de-DE" dirty="0" err="1"/>
              <a:t>people</a:t>
            </a:r>
            <a:r>
              <a:rPr lang="de-DE" dirty="0"/>
              <a:t> out </a:t>
            </a:r>
            <a:r>
              <a:rPr lang="de-DE" dirty="0" err="1"/>
              <a:t>of</a:t>
            </a:r>
            <a:r>
              <a:rPr lang="de-DE" dirty="0"/>
              <a:t> </a:t>
            </a:r>
            <a:r>
              <a:rPr lang="de-DE" dirty="0" err="1"/>
              <a:t>the</a:t>
            </a:r>
            <a:r>
              <a:rPr lang="de-DE" dirty="0"/>
              <a:t> loop. </a:t>
            </a:r>
          </a:p>
          <a:p>
            <a:pPr lvl="1"/>
            <a:r>
              <a:rPr lang="de-DE" dirty="0"/>
              <a:t>„</a:t>
            </a:r>
            <a:r>
              <a:rPr lang="de-DE" dirty="0" err="1"/>
              <a:t>take-over</a:t>
            </a:r>
            <a:r>
              <a:rPr lang="de-DE" dirty="0"/>
              <a:t>-time“ </a:t>
            </a:r>
            <a:r>
              <a:rPr lang="de-DE" dirty="0" err="1"/>
              <a:t>where</a:t>
            </a:r>
            <a:r>
              <a:rPr lang="de-DE" dirty="0"/>
              <a:t> </a:t>
            </a:r>
            <a:r>
              <a:rPr lang="de-DE" dirty="0" err="1"/>
              <a:t>automatisation</a:t>
            </a:r>
            <a:r>
              <a:rPr lang="de-DE" dirty="0"/>
              <a:t> </a:t>
            </a:r>
            <a:r>
              <a:rPr lang="de-DE" dirty="0" err="1"/>
              <a:t>fails</a:t>
            </a:r>
            <a:r>
              <a:rPr lang="de-DE" dirty="0"/>
              <a:t> </a:t>
            </a:r>
            <a:r>
              <a:rPr lang="de-DE" dirty="0" err="1"/>
              <a:t>or</a:t>
            </a:r>
            <a:r>
              <a:rPr lang="de-DE" dirty="0"/>
              <a:t> </a:t>
            </a:r>
            <a:r>
              <a:rPr lang="de-DE" dirty="0" err="1"/>
              <a:t>is</a:t>
            </a:r>
            <a:r>
              <a:rPr lang="de-DE" dirty="0"/>
              <a:t> not </a:t>
            </a:r>
            <a:r>
              <a:rPr lang="de-DE" dirty="0" err="1"/>
              <a:t>equipped</a:t>
            </a:r>
            <a:r>
              <a:rPr lang="de-DE" dirty="0"/>
              <a:t> </a:t>
            </a:r>
            <a:r>
              <a:rPr lang="de-DE" dirty="0" err="1"/>
              <a:t>to</a:t>
            </a:r>
            <a:r>
              <a:rPr lang="de-DE" dirty="0"/>
              <a:t> handle a </a:t>
            </a:r>
            <a:r>
              <a:rPr lang="de-DE" dirty="0" err="1"/>
              <a:t>situation</a:t>
            </a:r>
            <a:endParaRPr lang="de-DE" dirty="0"/>
          </a:p>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D5B37-16A7-41E0-A180-A2CCA22AEF43}"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7066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The biggest challenge faced by today’s </a:t>
            </a:r>
            <a:r>
              <a:rPr lang="en-US" dirty="0" err="1"/>
              <a:t>organisations</a:t>
            </a:r>
            <a:r>
              <a:rPr lang="en-US" dirty="0"/>
              <a:t> is the lack of effective internal and external communication before, during and after an attack. </a:t>
            </a:r>
          </a:p>
          <a:p>
            <a:pPr rtl="0"/>
            <a:endParaRPr lang="en-US" dirty="0"/>
          </a:p>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842B72-137E-4DCD-9A2D-23A1BF8B939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3923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dirty="0">
              <a:solidFill>
                <a:srgbClr val="FFFFFF"/>
              </a:solidFill>
              <a:effectLst/>
              <a:latin typeface="Roboto" panose="02000000000000000000" pitchFamily="2" charset="0"/>
            </a:endParaRPr>
          </a:p>
          <a:p>
            <a:r>
              <a:rPr lang="nb-NO" dirty="0"/>
              <a:t>Chesley Sully Sullenburger</a:t>
            </a:r>
          </a:p>
          <a:p>
            <a:r>
              <a:rPr lang="nb-NO" dirty="0"/>
              <a:t>Personal:</a:t>
            </a:r>
          </a:p>
          <a:p>
            <a:r>
              <a:rPr lang="nb-NO" dirty="0"/>
              <a:t>Work-life balance</a:t>
            </a:r>
          </a:p>
          <a:p>
            <a:r>
              <a:rPr lang="nb-NO" dirty="0"/>
              <a:t>Risk expertise – started own company</a:t>
            </a:r>
          </a:p>
          <a:p>
            <a:r>
              <a:rPr lang="nb-NO" dirty="0"/>
              <a:t>Knowledge of accidents with birds</a:t>
            </a:r>
          </a:p>
          <a:p>
            <a:r>
              <a:rPr lang="nb-NO" dirty="0"/>
              <a:t>Practice: Airforce, (won award) MSc in HF</a:t>
            </a:r>
          </a:p>
          <a:p>
            <a:r>
              <a:rPr lang="nb-NO" dirty="0"/>
              <a:t>Understood procedure limits and sacrificing future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FFFFFF"/>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FFFFFF"/>
                </a:solidFill>
                <a:effectLst/>
                <a:latin typeface="Roboto" panose="02000000000000000000" pitchFamily="2" charset="0"/>
              </a:rPr>
              <a:t>US Airways Flight 1549 that crashed in the Hudson, January 15, 2009. It is supplemented by ATC (air traffic control) audio and CVR (cockpit voice recorder, as text) information that details the situation as it unfolded for captain Sullenberger and copilot Skiles as the men made the best of their powerless Airbus A320.</a:t>
            </a:r>
          </a:p>
          <a:p>
            <a:endParaRPr lang="nb-NO" dirty="0"/>
          </a:p>
          <a:p>
            <a:r>
              <a:rPr lang="nb-NO" dirty="0"/>
              <a:t>Situational:</a:t>
            </a:r>
          </a:p>
          <a:p>
            <a:r>
              <a:rPr lang="nb-NO" dirty="0"/>
              <a:t>Rested!! (did not go out for fun night before)</a:t>
            </a:r>
          </a:p>
          <a:p>
            <a:r>
              <a:rPr lang="nb-NO" dirty="0"/>
              <a:t>Experienced team</a:t>
            </a:r>
          </a:p>
          <a:p>
            <a:endParaRPr lang="en-GB" dirty="0"/>
          </a:p>
          <a:p>
            <a:r>
              <a:rPr lang="en-GB" b="0" i="0" dirty="0">
                <a:solidFill>
                  <a:srgbClr val="555555"/>
                </a:solidFill>
                <a:effectLst/>
                <a:latin typeface="Arial" panose="020B0604020202020204" pitchFamily="34" charset="0"/>
              </a:rPr>
              <a:t>All 155 people aboard survive</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D5B37-16A7-41E0-A180-A2CCA22AEF43}"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7560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1" dirty="0"/>
              <a:t>Before an Attack </a:t>
            </a:r>
            <a:endParaRPr lang="en-US" dirty="0"/>
          </a:p>
          <a:p>
            <a:pPr rtl="0"/>
            <a:r>
              <a:rPr lang="en-US" dirty="0"/>
              <a:t>employees and training (periodical), technology will not protect from an attack. </a:t>
            </a:r>
          </a:p>
          <a:p>
            <a:pPr rtl="0"/>
            <a:r>
              <a:rPr lang="en-US" dirty="0"/>
              <a:t>Make sure that your security team is trained periodically. It is also recommended that the best practices around spear phishing (the use of fraudulent emails aimed at specific users to launch an attack) so that your people know how to </a:t>
            </a:r>
            <a:r>
              <a:rPr lang="en-US" dirty="0" err="1"/>
              <a:t>recognise</a:t>
            </a:r>
            <a:r>
              <a:rPr lang="en-US" dirty="0"/>
              <a:t> suspicious emails, links and attachments which can harm your systems. </a:t>
            </a:r>
          </a:p>
          <a:p>
            <a:pPr rtl="0"/>
            <a:r>
              <a:rPr lang="en-US" dirty="0"/>
              <a:t>A trusting work environment coupled with busy people can easily lead to poor split-second decisions around opening emails and exposing your most critical systems to attack, regardless of the sophistication of security technology you’ve deployed. 91 percent of cyberattacks start with a spear phishing email, according to research from </a:t>
            </a:r>
            <a:r>
              <a:rPr lang="en-US" dirty="0" err="1"/>
              <a:t>TechWorld</a:t>
            </a:r>
            <a:r>
              <a:rPr lang="en-US" dirty="0"/>
              <a:t>. So, proactive and sustained education around security risks is critical. Hackers are constantly refining their “phishing” techniques to trick users and you need to not only alert them to the latest threat but remind them to keep security top-of-mind on top of all their other work. </a:t>
            </a:r>
          </a:p>
          <a:p>
            <a:pPr rtl="0"/>
            <a:r>
              <a:rPr lang="en-US" dirty="0"/>
              <a:t>Protecting users from making such damaging mistakes is a big win. So, make sure the C-suite understands the business risks and the significance of developing a proactive strategy. CISOs should also lobby for them to back education programs – financially and personally, by setting the best example of safe computing themselves.</a:t>
            </a:r>
          </a:p>
          <a:p>
            <a:pPr rtl="0"/>
            <a:r>
              <a:rPr lang="en-US" b="1" dirty="0"/>
              <a:t>During an Attack  </a:t>
            </a:r>
            <a:endParaRPr lang="en-US" dirty="0"/>
          </a:p>
          <a:p>
            <a:pPr rtl="0"/>
            <a:r>
              <a:rPr lang="en-US" dirty="0"/>
              <a:t>During an attack, a lack of communications can really hurt. A breach of security is also a breach of trust, and it’s a vital component in customer and partner relations. Every headline about privacy and data breaches, any failure to protect your systems and data will damage your </a:t>
            </a:r>
            <a:r>
              <a:rPr lang="en-US" dirty="0" err="1"/>
              <a:t>organisation</a:t>
            </a:r>
            <a:r>
              <a:rPr lang="en-US" dirty="0"/>
              <a:t> and brand. </a:t>
            </a:r>
          </a:p>
          <a:p>
            <a:pPr rtl="0"/>
            <a:r>
              <a:rPr lang="en-US" dirty="0"/>
              <a:t>The difference between a breach being a minor bump or a major impact to your </a:t>
            </a:r>
            <a:r>
              <a:rPr lang="en-US" dirty="0" err="1"/>
              <a:t>organisation</a:t>
            </a:r>
            <a:r>
              <a:rPr lang="en-US" dirty="0"/>
              <a:t> and its market value, is communication.</a:t>
            </a:r>
          </a:p>
          <a:p>
            <a:pPr rtl="0"/>
            <a:r>
              <a:rPr lang="en-US" dirty="0"/>
              <a:t>Think for a moment, about the impact of proactive and prescriptive notifications for example, to all employees drastically increasing the damage from an attack by compromising even more IT equipment as employees link their laptops to the company network. </a:t>
            </a:r>
          </a:p>
          <a:p>
            <a:pPr rtl="0"/>
            <a:r>
              <a:rPr lang="en-US" dirty="0"/>
              <a:t>Alternate communications platforms, out of band, from the company’s infrastructure, for use during an attack may need to be established, especially if the regular telecommunication network and email systems are compromised, just like in the Sony Pictures </a:t>
            </a:r>
            <a:r>
              <a:rPr lang="en-US" dirty="0">
                <a:hlinkClick r:id="rId3"/>
              </a:rPr>
              <a:t>hack</a:t>
            </a:r>
            <a:r>
              <a:rPr lang="en-US" dirty="0"/>
              <a:t>. While quick and targeted communication with the relevant IT experts will be key, don’t forget you may also need frequent updates with management, legal, marketing, key stakeholders and partners to comply with regulations governing data privacy and security reporting. </a:t>
            </a:r>
          </a:p>
          <a:p>
            <a:pPr rtl="0"/>
            <a:r>
              <a:rPr lang="en-US" b="1" dirty="0"/>
              <a:t>After the Attack</a:t>
            </a:r>
            <a:endParaRPr lang="en-US" dirty="0"/>
          </a:p>
          <a:p>
            <a:pPr rtl="0"/>
            <a:r>
              <a:rPr lang="en-US" dirty="0"/>
              <a:t>History dictates that those </a:t>
            </a:r>
            <a:r>
              <a:rPr lang="en-US" dirty="0" err="1"/>
              <a:t>organisations</a:t>
            </a:r>
            <a:r>
              <a:rPr lang="en-US" dirty="0"/>
              <a:t> that handled communications well after a breach suffered only small fluctuations in stock price and customer confidence. Those that couldn’t get the message out, or bungled the message, suffered far greater and longer-lasting damage. Don’t leave this to chance in a crisis.</a:t>
            </a:r>
          </a:p>
          <a:p>
            <a:pPr rtl="0"/>
            <a:r>
              <a:rPr lang="en-US" dirty="0"/>
              <a:t>A sound post-attack communication plan must describe what happened as honestly and completely as possible. It will explain correction steps taken for all affected parties, and (as soon as possible) what is planned to prevent a recurrence. This is difficult to do in the middle of a crisis, so have a response plan in place. Also have a tested communication system to alert all stakeholders. </a:t>
            </a:r>
          </a:p>
          <a:p>
            <a:pPr rtl="0"/>
            <a:endParaRPr lang="en-US" dirty="0"/>
          </a:p>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842B72-137E-4DCD-9A2D-23A1BF8B939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67606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1: </a:t>
            </a:r>
            <a:r>
              <a:rPr lang="en-US" dirty="0"/>
              <a:t>. The contagion happens through imitation. </a:t>
            </a:r>
          </a:p>
          <a:p>
            <a:r>
              <a:rPr lang="en-US" dirty="0"/>
              <a:t>2: Monkey see Monkey Do</a:t>
            </a:r>
          </a:p>
          <a:p>
            <a:r>
              <a:rPr lang="en-US" dirty="0"/>
              <a:t>3: Positive emotions spread slower and negative emotions are experienced stronger – neuroscience</a:t>
            </a:r>
          </a:p>
          <a:p>
            <a:r>
              <a:rPr lang="en-US" dirty="0"/>
              <a:t>4: Positive emotions give boost, negative emotions cause stress - performance</a:t>
            </a:r>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15141C-65FB-4202-AB8E-2A828905128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53647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err="1"/>
              <a:t>Barcelona’s</a:t>
            </a:r>
            <a:r>
              <a:rPr lang="nb-NO" dirty="0"/>
              <a:t> </a:t>
            </a:r>
            <a:r>
              <a:rPr lang="nb-NO" dirty="0" err="1"/>
              <a:t>Uruguayan</a:t>
            </a:r>
            <a:r>
              <a:rPr lang="nb-NO" dirty="0"/>
              <a:t> </a:t>
            </a:r>
            <a:r>
              <a:rPr lang="nb-NO" dirty="0" err="1"/>
              <a:t>striker</a:t>
            </a:r>
            <a:r>
              <a:rPr lang="nb-NO" dirty="0"/>
              <a:t> Luis Suarez </a:t>
            </a:r>
            <a:r>
              <a:rPr lang="nb-NO" dirty="0" err="1"/>
              <a:t>reacts</a:t>
            </a:r>
            <a:r>
              <a:rPr lang="nb-NO" dirty="0"/>
              <a:t> </a:t>
            </a:r>
            <a:r>
              <a:rPr lang="nb-NO" dirty="0" err="1"/>
              <a:t>after</a:t>
            </a:r>
            <a:r>
              <a:rPr lang="nb-NO" dirty="0"/>
              <a:t> Liverpool </a:t>
            </a:r>
            <a:r>
              <a:rPr lang="nb-NO" dirty="0" err="1"/>
              <a:t>scored</a:t>
            </a:r>
            <a:r>
              <a:rPr lang="nb-NO" dirty="0"/>
              <a:t> </a:t>
            </a:r>
            <a:r>
              <a:rPr lang="nb-NO" dirty="0" err="1"/>
              <a:t>their</a:t>
            </a:r>
            <a:r>
              <a:rPr lang="nb-NO" dirty="0"/>
              <a:t> </a:t>
            </a:r>
            <a:r>
              <a:rPr lang="nb-NO" dirty="0" err="1"/>
              <a:t>third</a:t>
            </a:r>
            <a:r>
              <a:rPr lang="nb-NO" dirty="0"/>
              <a:t> goal during </a:t>
            </a:r>
            <a:r>
              <a:rPr lang="nb-NO" dirty="0" err="1"/>
              <a:t>the</a:t>
            </a:r>
            <a:r>
              <a:rPr lang="nb-NO" dirty="0"/>
              <a:t> UEFA Champions </a:t>
            </a:r>
            <a:r>
              <a:rPr lang="nb-NO" dirty="0" err="1"/>
              <a:t>league</a:t>
            </a:r>
            <a:r>
              <a:rPr lang="nb-NO" dirty="0"/>
              <a:t> </a:t>
            </a:r>
            <a:r>
              <a:rPr lang="nb-NO" dirty="0" err="1"/>
              <a:t>semi</a:t>
            </a:r>
            <a:r>
              <a:rPr lang="nb-NO" dirty="0"/>
              <a:t>-final </a:t>
            </a:r>
            <a:r>
              <a:rPr lang="nb-NO" dirty="0" err="1"/>
              <a:t>second</a:t>
            </a:r>
            <a:r>
              <a:rPr lang="nb-NO" dirty="0"/>
              <a:t> leg </a:t>
            </a:r>
            <a:r>
              <a:rPr lang="nb-NO" dirty="0" err="1"/>
              <a:t>football</a:t>
            </a:r>
            <a:r>
              <a:rPr lang="nb-NO" dirty="0"/>
              <a:t> match </a:t>
            </a:r>
            <a:r>
              <a:rPr lang="nb-NO" dirty="0" err="1"/>
              <a:t>between</a:t>
            </a:r>
            <a:r>
              <a:rPr lang="nb-NO" dirty="0"/>
              <a:t> Liverpool and Barcelona at Anfield in Liverpool, </a:t>
            </a:r>
            <a:r>
              <a:rPr lang="nb-NO" dirty="0" err="1"/>
              <a:t>north</a:t>
            </a:r>
            <a:r>
              <a:rPr lang="nb-NO" dirty="0"/>
              <a:t> </a:t>
            </a:r>
            <a:r>
              <a:rPr lang="nb-NO" dirty="0" err="1"/>
              <a:t>west</a:t>
            </a:r>
            <a:r>
              <a:rPr lang="nb-NO" dirty="0"/>
              <a:t> England </a:t>
            </a:r>
            <a:r>
              <a:rPr lang="nb-NO" dirty="0" err="1"/>
              <a:t>on</a:t>
            </a:r>
            <a:r>
              <a:rPr lang="nb-NO" dirty="0"/>
              <a:t> May 7, 2019.</a:t>
            </a:r>
          </a:p>
          <a:p>
            <a:endParaRPr lang="nb-NO" dirty="0"/>
          </a:p>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15141C-65FB-4202-AB8E-2A828905128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24370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E533E-B539-4BD1-AB8D-1B6734529A2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8680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defRPr/>
            </a:pPr>
            <a:r>
              <a:rPr lang="en-US" altLang="nb-NO" sz="1200" dirty="0"/>
              <a:t>A process in which a person actively searches for relationships and patterns to resolve contradictions or bring coherence out of a set of experiences.</a:t>
            </a:r>
          </a:p>
          <a:p>
            <a:pPr eaLnBrk="1" hangingPunct="1">
              <a:lnSpc>
                <a:spcPct val="90000"/>
              </a:lnSpc>
              <a:defRPr/>
            </a:pPr>
            <a:r>
              <a:rPr lang="en-US" altLang="nb-NO" sz="1200" dirty="0"/>
              <a:t>Contradictions lead to disequilibrium, accommodation, and assimilation.</a:t>
            </a:r>
          </a:p>
          <a:p>
            <a:pPr eaLnBrk="1" hangingPunct="1">
              <a:lnSpc>
                <a:spcPct val="90000"/>
              </a:lnSpc>
              <a:defRPr/>
            </a:pPr>
            <a:r>
              <a:rPr lang="en-US" altLang="nb-NO" sz="1200" dirty="0"/>
              <a:t>Self-regulation begins with exploration, and progresses through invention and application.</a:t>
            </a:r>
          </a:p>
          <a:p>
            <a:pPr eaLnBrk="1" hangingPunct="1">
              <a:lnSpc>
                <a:spcPct val="90000"/>
              </a:lnSpc>
              <a:defRPr/>
            </a:pPr>
            <a:r>
              <a:rPr lang="en-US" altLang="nb-NO" sz="1200" dirty="0"/>
              <a:t>The work of self-regulation calls for students to identify patterns, draw of inferences, and make comparisons.</a:t>
            </a:r>
          </a:p>
          <a:p>
            <a:pPr eaLnBrk="1" hangingPunct="1">
              <a:lnSpc>
                <a:spcPct val="90000"/>
              </a:lnSpc>
              <a:defRPr/>
            </a:pPr>
            <a:r>
              <a:rPr lang="en-US" altLang="nb-NO" sz="1200" dirty="0"/>
              <a:t>Self-regulation is essential in order to increase both declarative and procedural knowledge.</a:t>
            </a:r>
          </a:p>
          <a:p>
            <a:endParaRPr lang="et-E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533E96-F078-4B3D-A8F4-F1AF21EBC35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798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D5B37-16A7-41E0-A180-A2CCA22AEF43}"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2330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E533E-B539-4BD1-AB8D-1B6734529A2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656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r>
              <a:rPr lang="en-US" b="1" dirty="0"/>
              <a:t>Situational awareness</a:t>
            </a:r>
            <a:r>
              <a:rPr lang="en-US" dirty="0"/>
              <a:t> or </a:t>
            </a:r>
            <a:r>
              <a:rPr lang="en-US" b="1" dirty="0"/>
              <a:t>situation awareness</a:t>
            </a:r>
            <a:r>
              <a:rPr lang="en-US" dirty="0"/>
              <a:t> (</a:t>
            </a:r>
            <a:r>
              <a:rPr lang="en-US" b="1" dirty="0"/>
              <a:t>SA</a:t>
            </a:r>
            <a:r>
              <a:rPr lang="en-US" dirty="0"/>
              <a:t>) is the perception of environmental elements and events with respect to time or space, the comprehension of their meaning, and the projection of their future status.</a:t>
            </a:r>
            <a:r>
              <a:rPr lang="en-US" baseline="30000" dirty="0">
                <a:hlinkClick r:id="rId3"/>
              </a:rPr>
              <a:t>[1]</a:t>
            </a:r>
            <a:r>
              <a:rPr lang="en-US" dirty="0"/>
              <a:t> </a:t>
            </a:r>
          </a:p>
          <a:p>
            <a:r>
              <a:rPr lang="en-US" dirty="0"/>
              <a:t>It’s been recognized as a critical foundation for successful decision-making across a broad range of situations, in </a:t>
            </a:r>
            <a:r>
              <a:rPr lang="en-US" dirty="0" err="1"/>
              <a:t>everday</a:t>
            </a:r>
            <a:r>
              <a:rPr lang="en-US" dirty="0"/>
              <a:t> emergency situations, such as law enforcement, aviation, air traffic control, health care, military command and control operations, </a:t>
            </a:r>
            <a:r>
              <a:rPr lang="en-US" dirty="0" err="1"/>
              <a:t>etc</a:t>
            </a:r>
            <a:endParaRPr lang="en-US" dirty="0"/>
          </a:p>
          <a:p>
            <a:r>
              <a:rPr lang="en-US" dirty="0"/>
              <a:t>Lacking or inadequate situation awareness has been identified as one of the primary factors in accidents attributed to </a:t>
            </a:r>
            <a:r>
              <a:rPr lang="en-US" dirty="0">
                <a:hlinkClick r:id="rId4" tooltip="Human error"/>
              </a:rPr>
              <a:t>human error</a:t>
            </a:r>
            <a:r>
              <a:rPr lang="en-US" dirty="0"/>
              <a:t>.</a:t>
            </a:r>
          </a:p>
          <a:p>
            <a:endParaRPr lang="en-US" dirty="0"/>
          </a:p>
          <a:p>
            <a:r>
              <a:rPr lang="en-US" dirty="0"/>
              <a:t>SA is broken down into three segments: perception of the elements in the environment, comprehension of the situation, and projection of future status.</a:t>
            </a:r>
            <a:r>
              <a:rPr lang="en-US" baseline="30000" dirty="0">
                <a:hlinkClick r:id="rId5"/>
              </a:rPr>
              <a:t>[7]</a:t>
            </a:r>
            <a:r>
              <a:rPr lang="en-US" dirty="0"/>
              <a:t> </a:t>
            </a:r>
          </a:p>
          <a:p>
            <a:endParaRPr lang="en-US" dirty="0"/>
          </a:p>
          <a:p>
            <a:r>
              <a:rPr lang="en-US" dirty="0"/>
              <a:t>Three facets of SA have also been identified: SA states, SA systems, and SA processes (last two next week)</a:t>
            </a:r>
          </a:p>
          <a:p>
            <a:endParaRPr lang="en-US" dirty="0"/>
          </a:p>
          <a:p>
            <a:r>
              <a:rPr lang="en-US" dirty="0"/>
              <a:t>SA states refers to the actual awareness of the situation. </a:t>
            </a:r>
          </a:p>
          <a:p>
            <a:r>
              <a:rPr lang="en-US" b="1" dirty="0"/>
              <a:t>Objects L1)</a:t>
            </a:r>
            <a:r>
              <a:rPr lang="en-US" dirty="0"/>
              <a:t>: Awareness of various objects in the world, and their current status. Objects and their status may be indicative of particular situations (that they are about to occur, that they are ongoing, etc.). Then they are often referred to as cues. </a:t>
            </a:r>
          </a:p>
          <a:p>
            <a:r>
              <a:rPr lang="en-US" b="1" dirty="0"/>
              <a:t>Frames (L1)</a:t>
            </a:r>
            <a:r>
              <a:rPr lang="en-US" dirty="0"/>
              <a:t>: Awareness of what kind of situation is on-going, e.g. a runway incursion where an aircraft is about to collide with some object on the runway. </a:t>
            </a:r>
          </a:p>
          <a:p>
            <a:r>
              <a:rPr lang="en-US" b="1" dirty="0"/>
              <a:t>Implications L2)</a:t>
            </a:r>
            <a:r>
              <a:rPr lang="en-US" dirty="0"/>
              <a:t>: Awareness of objects within frames, of what their current status means in a particular situation. E.g. the implications of the current speed of the aircraft or network status for CS – gets connected to projection (l3) </a:t>
            </a:r>
          </a:p>
          <a:p>
            <a:r>
              <a:rPr lang="en-US" b="1" dirty="0"/>
              <a:t>Event horizon L3</a:t>
            </a:r>
            <a:r>
              <a:rPr lang="en-US" dirty="0"/>
              <a:t>: An awareness of plans and events in time and space. It includes an awareness of what has happened (useful for diagnosis, to achieve SA, to frame situations). It also includes prognosis, an awareness of what might happen next. That includes on the one hand an awareness both of what might occur based on diagnosis and the current situation, and on the other hand on an awareness of current plans and intentions. </a:t>
            </a:r>
          </a:p>
          <a:p>
            <a:endParaRPr lang="en-US" dirty="0"/>
          </a:p>
          <a:p>
            <a:r>
              <a:rPr lang="en-US" dirty="0"/>
              <a:t>SA systems refers to the distribution of SA in teams and between objects in the environment, and to the exchange of SA between system parts. SA processes refers to the updating of SA states, and what guides the moment-to-moment change of SA. These two aspects will be taken up next week lecture</a:t>
            </a:r>
          </a:p>
          <a:p>
            <a:endParaRPr lang="nb-NO" dirty="0"/>
          </a:p>
          <a:p>
            <a:endParaRPr lang="nb-NO" dirty="0"/>
          </a:p>
          <a:p>
            <a:r>
              <a:rPr lang="nb-NO" dirty="0" err="1"/>
              <a:t>Metacognition</a:t>
            </a:r>
            <a:endParaRPr lang="nb-NO" dirty="0"/>
          </a:p>
          <a:p>
            <a:r>
              <a:rPr lang="en-US" b="1" dirty="0"/>
              <a:t>Metacognition</a:t>
            </a:r>
            <a:r>
              <a:rPr lang="en-US" dirty="0"/>
              <a:t> is an awareness of one's own thought processes and an understanding of the patterns behind them</a:t>
            </a:r>
          </a:p>
          <a:p>
            <a:r>
              <a:rPr lang="en-US" dirty="0"/>
              <a:t>two components of metacognition: (1) knowledge about cognition and (2) regulation of </a:t>
            </a:r>
            <a:r>
              <a:rPr lang="en-US" dirty="0" err="1"/>
              <a:t>cognitionsit</a:t>
            </a:r>
            <a:endParaRPr lang="en-US" dirty="0"/>
          </a:p>
          <a:p>
            <a:endParaRPr lang="en-US" dirty="0"/>
          </a:p>
          <a:p>
            <a:r>
              <a:rPr lang="en-US" dirty="0"/>
              <a:t>Control Situation awareness</a:t>
            </a:r>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7E533E-B539-4BD1-AB8D-1B6734529A2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140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74F12-AA26-4AC8-9962-C36BB8F32554}" type="datetimeFigureOut">
              <a:rPr lang="en-US" smtClean="0"/>
              <a:pPr/>
              <a:t>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903833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623717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2" y="327660"/>
            <a:ext cx="4813301" cy="1394461"/>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5720080" y="327663"/>
            <a:ext cx="8178800" cy="7023736"/>
          </a:xfrm>
        </p:spPr>
        <p:txBody>
          <a:bodyPr/>
          <a:lstStyle>
            <a:lvl1pPr>
              <a:defRPr sz="5120"/>
            </a:lvl1pPr>
            <a:lvl2pPr>
              <a:defRPr sz="4480"/>
            </a:lvl2pPr>
            <a:lvl3pPr>
              <a:defRPr sz="384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31522" y="1722123"/>
            <a:ext cx="4813301" cy="5629276"/>
          </a:xfrm>
        </p:spPr>
        <p:txBody>
          <a:bodyPr/>
          <a:lstStyle>
            <a:lvl1pPr marL="0" indent="0">
              <a:buNone/>
              <a:defRPr sz="2240"/>
            </a:lvl1pPr>
            <a:lvl2pPr marL="731502" indent="0">
              <a:buNone/>
              <a:defRPr sz="1920"/>
            </a:lvl2pPr>
            <a:lvl3pPr marL="1463004" indent="0">
              <a:buNone/>
              <a:defRPr sz="1600"/>
            </a:lvl3pPr>
            <a:lvl4pPr marL="2194505" indent="0">
              <a:buNone/>
              <a:defRPr sz="1440"/>
            </a:lvl4pPr>
            <a:lvl5pPr marL="2926007" indent="0">
              <a:buNone/>
              <a:defRPr sz="1440"/>
            </a:lvl5pPr>
            <a:lvl6pPr marL="3657509" indent="0">
              <a:buNone/>
              <a:defRPr sz="1440"/>
            </a:lvl6pPr>
            <a:lvl7pPr marL="4389011" indent="0">
              <a:buNone/>
              <a:defRPr sz="1440"/>
            </a:lvl7pPr>
            <a:lvl8pPr marL="5120512" indent="0">
              <a:buNone/>
              <a:defRPr sz="1440"/>
            </a:lvl8pPr>
            <a:lvl9pPr marL="5852014" indent="0">
              <a:buNone/>
              <a:defRPr sz="144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162287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0" y="5760721"/>
            <a:ext cx="8778240" cy="680087"/>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2867660" y="735330"/>
            <a:ext cx="8778240" cy="4937760"/>
          </a:xfrm>
        </p:spPr>
        <p:txBody>
          <a:bodyPr/>
          <a:lstStyle>
            <a:lvl1pPr marL="0" indent="0">
              <a:buNone/>
              <a:defRPr sz="5120"/>
            </a:lvl1pPr>
            <a:lvl2pPr marL="731502" indent="0">
              <a:buNone/>
              <a:defRPr sz="4480"/>
            </a:lvl2pPr>
            <a:lvl3pPr marL="1463004" indent="0">
              <a:buNone/>
              <a:defRPr sz="3840"/>
            </a:lvl3pPr>
            <a:lvl4pPr marL="2194505" indent="0">
              <a:buNone/>
              <a:defRPr sz="3200"/>
            </a:lvl4pPr>
            <a:lvl5pPr marL="2926007" indent="0">
              <a:buNone/>
              <a:defRPr sz="3200"/>
            </a:lvl5pPr>
            <a:lvl6pPr marL="3657509" indent="0">
              <a:buNone/>
              <a:defRPr sz="3200"/>
            </a:lvl6pPr>
            <a:lvl7pPr marL="4389011" indent="0">
              <a:buNone/>
              <a:defRPr sz="3200"/>
            </a:lvl7pPr>
            <a:lvl8pPr marL="5120512" indent="0">
              <a:buNone/>
              <a:defRPr sz="3200"/>
            </a:lvl8pPr>
            <a:lvl9pPr marL="5852014" indent="0">
              <a:buNone/>
              <a:defRPr sz="3200"/>
            </a:lvl9pPr>
          </a:lstStyle>
          <a:p>
            <a:endParaRPr lang="en-US"/>
          </a:p>
        </p:txBody>
      </p:sp>
      <p:sp>
        <p:nvSpPr>
          <p:cNvPr id="4" name="Text Placeholder 3"/>
          <p:cNvSpPr>
            <a:spLocks noGrp="1"/>
          </p:cNvSpPr>
          <p:nvPr>
            <p:ph type="body" sz="half" idx="2"/>
          </p:nvPr>
        </p:nvSpPr>
        <p:spPr>
          <a:xfrm>
            <a:off x="2867660" y="6440806"/>
            <a:ext cx="8778240" cy="965836"/>
          </a:xfrm>
        </p:spPr>
        <p:txBody>
          <a:bodyPr/>
          <a:lstStyle>
            <a:lvl1pPr marL="0" indent="0">
              <a:buNone/>
              <a:defRPr sz="2240"/>
            </a:lvl1pPr>
            <a:lvl2pPr marL="731502" indent="0">
              <a:buNone/>
              <a:defRPr sz="1920"/>
            </a:lvl2pPr>
            <a:lvl3pPr marL="1463004" indent="0">
              <a:buNone/>
              <a:defRPr sz="1600"/>
            </a:lvl3pPr>
            <a:lvl4pPr marL="2194505" indent="0">
              <a:buNone/>
              <a:defRPr sz="1440"/>
            </a:lvl4pPr>
            <a:lvl5pPr marL="2926007" indent="0">
              <a:buNone/>
              <a:defRPr sz="1440"/>
            </a:lvl5pPr>
            <a:lvl6pPr marL="3657509" indent="0">
              <a:buNone/>
              <a:defRPr sz="1440"/>
            </a:lvl6pPr>
            <a:lvl7pPr marL="4389011" indent="0">
              <a:buNone/>
              <a:defRPr sz="1440"/>
            </a:lvl7pPr>
            <a:lvl8pPr marL="5120512" indent="0">
              <a:buNone/>
              <a:defRPr sz="1440"/>
            </a:lvl8pPr>
            <a:lvl9pPr marL="5852014" indent="0">
              <a:buNone/>
              <a:defRPr sz="144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875725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928839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 y="329567"/>
            <a:ext cx="3291840" cy="702183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1520" y="329567"/>
            <a:ext cx="9631680" cy="702183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pic>
        <p:nvPicPr>
          <p:cNvPr id="7" name="Picture 6" descr="E:\websites\free-power-point-templates\2012\logos.png">
            <a:extLst>
              <a:ext uri="{FF2B5EF4-FFF2-40B4-BE49-F238E27FC236}">
                <a16:creationId xmlns:a16="http://schemas.microsoft.com/office/drawing/2014/main" id="{08B89D22-1D6E-450B-881F-4D2A4C527F7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6093561" y="3721942"/>
            <a:ext cx="2342054" cy="84313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646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7" name="Plassholder for lysbildenummer 5"/>
          <p:cNvSpPr txBox="1">
            <a:spLocks/>
          </p:cNvSpPr>
          <p:nvPr userDrawn="1"/>
        </p:nvSpPr>
        <p:spPr>
          <a:xfrm>
            <a:off x="2" y="7705498"/>
            <a:ext cx="1024837" cy="438150"/>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600" b="1" i="0" smtClean="0">
                <a:latin typeface="Arial"/>
                <a:cs typeface="Arial"/>
              </a:rPr>
              <a:pPr algn="ctr"/>
              <a:t>‹#›</a:t>
            </a:fld>
            <a:endParaRPr lang="nb-NO" sz="1600" b="1" i="0" dirty="0">
              <a:latin typeface="Arial"/>
              <a:cs typeface="Arial"/>
            </a:endParaRPr>
          </a:p>
        </p:txBody>
      </p:sp>
      <p:sp>
        <p:nvSpPr>
          <p:cNvPr id="5" name="Tittel 1">
            <a:extLst>
              <a:ext uri="{FF2B5EF4-FFF2-40B4-BE49-F238E27FC236}">
                <a16:creationId xmlns:a16="http://schemas.microsoft.com/office/drawing/2014/main" id="{901B6BB6-8BBC-1049-9603-B959ED93923A}"/>
              </a:ext>
            </a:extLst>
          </p:cNvPr>
          <p:cNvSpPr>
            <a:spLocks noGrp="1"/>
          </p:cNvSpPr>
          <p:nvPr>
            <p:ph type="title"/>
          </p:nvPr>
        </p:nvSpPr>
        <p:spPr>
          <a:xfrm>
            <a:off x="1571511" y="329570"/>
            <a:ext cx="12290425" cy="1175706"/>
          </a:xfrm>
        </p:spPr>
        <p:txBody>
          <a:bodyPr wrap="square" anchor="t" anchorCtr="0">
            <a:spAutoFit/>
          </a:bodyPr>
          <a:lstStyle/>
          <a:p>
            <a:r>
              <a:rPr lang="nb-NO" dirty="0"/>
              <a:t>Klikk for å redigere tittelstil</a:t>
            </a:r>
          </a:p>
        </p:txBody>
      </p:sp>
      <p:sp>
        <p:nvSpPr>
          <p:cNvPr id="6" name="Plassholder for innhold 2">
            <a:extLst>
              <a:ext uri="{FF2B5EF4-FFF2-40B4-BE49-F238E27FC236}">
                <a16:creationId xmlns:a16="http://schemas.microsoft.com/office/drawing/2014/main" id="{E1E3CEDE-1D85-F54C-B415-CE6111D39453}"/>
              </a:ext>
            </a:extLst>
          </p:cNvPr>
          <p:cNvSpPr>
            <a:spLocks noGrp="1"/>
          </p:cNvSpPr>
          <p:nvPr>
            <p:ph idx="1"/>
          </p:nvPr>
        </p:nvSpPr>
        <p:spPr>
          <a:xfrm>
            <a:off x="1571511" y="1510237"/>
            <a:ext cx="12290425" cy="6195263"/>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1066626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A22A3E-CE09-42A7-960E-FA6C83E78036}"/>
              </a:ext>
            </a:extLst>
          </p:cNvPr>
          <p:cNvSpPr>
            <a:spLocks noGrp="1"/>
          </p:cNvSpPr>
          <p:nvPr>
            <p:ph type="ctrTitle"/>
          </p:nvPr>
        </p:nvSpPr>
        <p:spPr>
          <a:xfrm>
            <a:off x="1828800" y="1346836"/>
            <a:ext cx="10972800" cy="2865120"/>
          </a:xfrm>
        </p:spPr>
        <p:txBody>
          <a:bodyPr anchor="b"/>
          <a:lstStyle>
            <a:lvl1pPr algn="ctr">
              <a:defRPr sz="7200"/>
            </a:lvl1pPr>
          </a:lstStyle>
          <a:p>
            <a:r>
              <a:rPr lang="de-DE"/>
              <a:t>Mastertitelformat bearbeiten</a:t>
            </a:r>
          </a:p>
        </p:txBody>
      </p:sp>
      <p:sp>
        <p:nvSpPr>
          <p:cNvPr id="3" name="Untertitel 2">
            <a:extLst>
              <a:ext uri="{FF2B5EF4-FFF2-40B4-BE49-F238E27FC236}">
                <a16:creationId xmlns:a16="http://schemas.microsoft.com/office/drawing/2014/main" id="{58BAB45E-0635-47CD-858E-BDC83B16D744}"/>
              </a:ext>
            </a:extLst>
          </p:cNvPr>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de-DE"/>
              <a:t>Master-Untertitelformat bearbeiten</a:t>
            </a:r>
          </a:p>
        </p:txBody>
      </p:sp>
      <p:sp>
        <p:nvSpPr>
          <p:cNvPr id="4" name="Datumsplatzhalter 3">
            <a:extLst>
              <a:ext uri="{FF2B5EF4-FFF2-40B4-BE49-F238E27FC236}">
                <a16:creationId xmlns:a16="http://schemas.microsoft.com/office/drawing/2014/main" id="{B13FC4FA-E707-4102-B4BB-520F7F99933B}"/>
              </a:ext>
            </a:extLst>
          </p:cNvPr>
          <p:cNvSpPr>
            <a:spLocks noGrp="1"/>
          </p:cNvSpPr>
          <p:nvPr>
            <p:ph type="dt" sz="half" idx="10"/>
          </p:nvPr>
        </p:nvSpPr>
        <p:spPr/>
        <p:txBody>
          <a:bodyPr/>
          <a:lstStyle/>
          <a:p>
            <a:fld id="{6EF8DDC5-6E39-49E7-89E2-222F5584D36E}" type="datetimeFigureOut">
              <a:rPr lang="de-DE" smtClean="0"/>
              <a:t>04.02.2026</a:t>
            </a:fld>
            <a:endParaRPr lang="de-DE"/>
          </a:p>
        </p:txBody>
      </p:sp>
      <p:sp>
        <p:nvSpPr>
          <p:cNvPr id="6" name="Foliennummernplatzhalter 5">
            <a:extLst>
              <a:ext uri="{FF2B5EF4-FFF2-40B4-BE49-F238E27FC236}">
                <a16:creationId xmlns:a16="http://schemas.microsoft.com/office/drawing/2014/main" id="{C5192648-EC4D-4D4E-A2BA-FD45003CB9C2}"/>
              </a:ext>
            </a:extLst>
          </p:cNvPr>
          <p:cNvSpPr>
            <a:spLocks noGrp="1"/>
          </p:cNvSpPr>
          <p:nvPr>
            <p:ph type="sldNum" sz="quarter" idx="12"/>
          </p:nvPr>
        </p:nvSpPr>
        <p:spPr/>
        <p:txBody>
          <a:bodyPr/>
          <a:lstStyle/>
          <a:p>
            <a:fld id="{AFB950C3-B6C7-4DE8-8136-AF52879A290E}" type="slidenum">
              <a:rPr lang="de-DE" smtClean="0"/>
              <a:t>‹#›</a:t>
            </a:fld>
            <a:endParaRPr lang="de-DE"/>
          </a:p>
        </p:txBody>
      </p:sp>
    </p:spTree>
    <p:extLst>
      <p:ext uri="{BB962C8B-B14F-4D97-AF65-F5344CB8AC3E}">
        <p14:creationId xmlns:p14="http://schemas.microsoft.com/office/powerpoint/2010/main" val="3502451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3993F6-0F99-4BCB-9AF1-619E6817DA39}"/>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C0DC6D7-7E14-4614-8845-65D8B78BEBE3}"/>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7A1923F-B9CD-46CF-BAAE-8431D1C5BDD9}"/>
              </a:ext>
            </a:extLst>
          </p:cNvPr>
          <p:cNvSpPr>
            <a:spLocks noGrp="1"/>
          </p:cNvSpPr>
          <p:nvPr>
            <p:ph type="dt" sz="half" idx="10"/>
          </p:nvPr>
        </p:nvSpPr>
        <p:spPr/>
        <p:txBody>
          <a:bodyPr/>
          <a:lstStyle/>
          <a:p>
            <a:fld id="{6EF8DDC5-6E39-49E7-89E2-222F5584D36E}" type="datetimeFigureOut">
              <a:rPr lang="de-DE" smtClean="0"/>
              <a:t>04.02.2026</a:t>
            </a:fld>
            <a:endParaRPr lang="de-DE"/>
          </a:p>
        </p:txBody>
      </p:sp>
      <p:sp>
        <p:nvSpPr>
          <p:cNvPr id="5" name="Fußzeilenplatzhalter 4">
            <a:extLst>
              <a:ext uri="{FF2B5EF4-FFF2-40B4-BE49-F238E27FC236}">
                <a16:creationId xmlns:a16="http://schemas.microsoft.com/office/drawing/2014/main" id="{5720439A-D9F3-4957-9545-87777127178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FCA80B9-9F29-49F3-8482-73CA809E51AA}"/>
              </a:ext>
            </a:extLst>
          </p:cNvPr>
          <p:cNvSpPr>
            <a:spLocks noGrp="1"/>
          </p:cNvSpPr>
          <p:nvPr>
            <p:ph type="sldNum" sz="quarter" idx="12"/>
          </p:nvPr>
        </p:nvSpPr>
        <p:spPr/>
        <p:txBody>
          <a:bodyPr/>
          <a:lstStyle/>
          <a:p>
            <a:fld id="{AFB950C3-B6C7-4DE8-8136-AF52879A290E}" type="slidenum">
              <a:rPr lang="de-DE" smtClean="0"/>
              <a:t>‹#›</a:t>
            </a:fld>
            <a:endParaRPr lang="de-DE"/>
          </a:p>
        </p:txBody>
      </p:sp>
    </p:spTree>
    <p:extLst>
      <p:ext uri="{BB962C8B-B14F-4D97-AF65-F5344CB8AC3E}">
        <p14:creationId xmlns:p14="http://schemas.microsoft.com/office/powerpoint/2010/main" val="3360434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DDCDDA-A0C5-473B-9963-D9F62E1A7795}"/>
              </a:ext>
            </a:extLst>
          </p:cNvPr>
          <p:cNvSpPr>
            <a:spLocks noGrp="1"/>
          </p:cNvSpPr>
          <p:nvPr>
            <p:ph type="title"/>
          </p:nvPr>
        </p:nvSpPr>
        <p:spPr>
          <a:xfrm>
            <a:off x="998220" y="2051686"/>
            <a:ext cx="12618720" cy="3423284"/>
          </a:xfrm>
        </p:spPr>
        <p:txBody>
          <a:bodyPr anchor="b"/>
          <a:lstStyle>
            <a:lvl1pPr>
              <a:defRPr sz="7200"/>
            </a:lvl1pPr>
          </a:lstStyle>
          <a:p>
            <a:r>
              <a:rPr lang="de-DE"/>
              <a:t>Mastertitelformat bearbeiten</a:t>
            </a:r>
          </a:p>
        </p:txBody>
      </p:sp>
      <p:sp>
        <p:nvSpPr>
          <p:cNvPr id="3" name="Textplatzhalter 2">
            <a:extLst>
              <a:ext uri="{FF2B5EF4-FFF2-40B4-BE49-F238E27FC236}">
                <a16:creationId xmlns:a16="http://schemas.microsoft.com/office/drawing/2014/main" id="{EF29C8FC-9086-4F02-960E-5F1CD06CA3F3}"/>
              </a:ext>
            </a:extLst>
          </p:cNvPr>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15EDAFC-0762-40AE-B95A-EF872F733495}"/>
              </a:ext>
            </a:extLst>
          </p:cNvPr>
          <p:cNvSpPr>
            <a:spLocks noGrp="1"/>
          </p:cNvSpPr>
          <p:nvPr>
            <p:ph type="dt" sz="half" idx="10"/>
          </p:nvPr>
        </p:nvSpPr>
        <p:spPr/>
        <p:txBody>
          <a:bodyPr/>
          <a:lstStyle/>
          <a:p>
            <a:fld id="{6EF8DDC5-6E39-49E7-89E2-222F5584D36E}" type="datetimeFigureOut">
              <a:rPr lang="de-DE" smtClean="0"/>
              <a:t>04.02.2026</a:t>
            </a:fld>
            <a:endParaRPr lang="de-DE"/>
          </a:p>
        </p:txBody>
      </p:sp>
      <p:sp>
        <p:nvSpPr>
          <p:cNvPr id="5" name="Fußzeilenplatzhalter 4">
            <a:extLst>
              <a:ext uri="{FF2B5EF4-FFF2-40B4-BE49-F238E27FC236}">
                <a16:creationId xmlns:a16="http://schemas.microsoft.com/office/drawing/2014/main" id="{E251B7BC-4EEC-4709-83E6-44D8F5C9C08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0B6F073-4132-4330-93F1-4C4D8B3A4F1F}"/>
              </a:ext>
            </a:extLst>
          </p:cNvPr>
          <p:cNvSpPr>
            <a:spLocks noGrp="1"/>
          </p:cNvSpPr>
          <p:nvPr>
            <p:ph type="sldNum" sz="quarter" idx="12"/>
          </p:nvPr>
        </p:nvSpPr>
        <p:spPr/>
        <p:txBody>
          <a:bodyPr/>
          <a:lstStyle/>
          <a:p>
            <a:fld id="{AFB950C3-B6C7-4DE8-8136-AF52879A290E}" type="slidenum">
              <a:rPr lang="de-DE" smtClean="0"/>
              <a:t>‹#›</a:t>
            </a:fld>
            <a:endParaRPr lang="de-DE"/>
          </a:p>
        </p:txBody>
      </p:sp>
    </p:spTree>
    <p:extLst>
      <p:ext uri="{BB962C8B-B14F-4D97-AF65-F5344CB8AC3E}">
        <p14:creationId xmlns:p14="http://schemas.microsoft.com/office/powerpoint/2010/main" val="2649864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38558" y="-36008"/>
            <a:ext cx="7277392" cy="8255864"/>
          </a:xfrm>
          <a:prstGeom prst="rect">
            <a:avLst/>
          </a:prstGeom>
        </p:spPr>
      </p:pic>
      <p:sp>
        <p:nvSpPr>
          <p:cNvPr id="2" name="Title 1"/>
          <p:cNvSpPr>
            <a:spLocks noGrp="1"/>
          </p:cNvSpPr>
          <p:nvPr>
            <p:ph type="ctrTitle" hasCustomPrompt="1"/>
          </p:nvPr>
        </p:nvSpPr>
        <p:spPr>
          <a:xfrm>
            <a:off x="8543868" y="868128"/>
            <a:ext cx="5188111" cy="3094862"/>
          </a:xfrm>
        </p:spPr>
        <p:txBody>
          <a:bodyPr anchor="b">
            <a:normAutofit/>
          </a:bodyPr>
          <a:lstStyle>
            <a:lvl1pPr algn="l">
              <a:lnSpc>
                <a:spcPct val="90000"/>
              </a:lnSpc>
              <a:defRPr sz="7200" spc="-60" baseline="0">
                <a:solidFill>
                  <a:schemeClr val="tx1"/>
                </a:solidFill>
              </a:defRPr>
            </a:lvl1pPr>
          </a:lstStyle>
          <a:p>
            <a:r>
              <a:rPr lang="en-US" dirty="0"/>
              <a:t>Add title here</a:t>
            </a:r>
          </a:p>
        </p:txBody>
      </p:sp>
      <p:sp>
        <p:nvSpPr>
          <p:cNvPr id="3" name="Subtitle 2"/>
          <p:cNvSpPr>
            <a:spLocks noGrp="1"/>
          </p:cNvSpPr>
          <p:nvPr>
            <p:ph type="subTitle" idx="1" hasCustomPrompt="1"/>
          </p:nvPr>
        </p:nvSpPr>
        <p:spPr>
          <a:xfrm>
            <a:off x="8553783" y="6298601"/>
            <a:ext cx="5188111" cy="1210710"/>
          </a:xfrm>
        </p:spPr>
        <p:txBody>
          <a:bodyPr lIns="91440" rIns="91440">
            <a:normAutofit/>
          </a:bodyPr>
          <a:lstStyle>
            <a:lvl1pPr marL="0" indent="0" algn="l">
              <a:spcBef>
                <a:spcPts val="0"/>
              </a:spcBef>
              <a:spcAft>
                <a:spcPts val="0"/>
              </a:spcAft>
              <a:buNone/>
              <a:defRPr sz="1920" cap="all" spc="120" baseline="0">
                <a:solidFill>
                  <a:schemeClr val="tx1"/>
                </a:solidFill>
                <a:latin typeface="+mn-lt"/>
              </a:defRPr>
            </a:lvl1pPr>
            <a:lvl2pPr marL="548640" indent="0" algn="ctr">
              <a:buNone/>
              <a:defRPr sz="2880"/>
            </a:lvl2pPr>
            <a:lvl3pPr marL="1097280" indent="0" algn="ctr">
              <a:buNone/>
              <a:defRPr sz="2880"/>
            </a:lvl3pPr>
            <a:lvl4pPr marL="1645920" indent="0" algn="ctr">
              <a:buNone/>
              <a:defRPr sz="2400"/>
            </a:lvl4pPr>
            <a:lvl5pPr marL="2194560" indent="0" algn="ctr">
              <a:buNone/>
              <a:defRPr sz="2400"/>
            </a:lvl5pPr>
            <a:lvl6pPr marL="2743200" indent="0" algn="ctr">
              <a:buNone/>
              <a:defRPr sz="2400"/>
            </a:lvl6pPr>
            <a:lvl7pPr marL="3291840" indent="0" algn="ctr">
              <a:buNone/>
              <a:defRPr sz="2400"/>
            </a:lvl7pPr>
            <a:lvl8pPr marL="3840480" indent="0" algn="ctr">
              <a:buNone/>
              <a:defRPr sz="2400"/>
            </a:lvl8pPr>
            <a:lvl9pPr marL="4389120" indent="0" algn="ctr">
              <a:buNone/>
              <a:defRPr sz="24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681"/>
            <a:ext cx="7008876" cy="823473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543129" y="4048218"/>
            <a:ext cx="5188111" cy="1210711"/>
          </a:xfrm>
        </p:spPr>
        <p:txBody>
          <a:bodyPr lIns="91440" rIns="91440">
            <a:noAutofit/>
          </a:bodyPr>
          <a:lstStyle>
            <a:lvl1pPr marL="0" indent="0">
              <a:buNone/>
              <a:defRPr sz="7200" b="1">
                <a:solidFill>
                  <a:schemeClr val="tx2"/>
                </a:solidFill>
              </a:defRPr>
            </a:lvl1pPr>
            <a:lvl2pPr marL="241402" indent="0">
              <a:buNone/>
              <a:defRPr/>
            </a:lvl2pPr>
            <a:lvl3pPr marL="460858" indent="0">
              <a:buNone/>
              <a:defRPr/>
            </a:lvl3pPr>
            <a:lvl4pPr marL="680314" indent="0">
              <a:buNone/>
              <a:defRPr/>
            </a:lvl4pPr>
            <a:lvl5pPr marL="899770" indent="0">
              <a:buNone/>
              <a:defRPr/>
            </a:lvl5pPr>
          </a:lstStyle>
          <a:p>
            <a:pPr lvl="0"/>
            <a:r>
              <a:rPr lang="en-US" dirty="0"/>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5471467" y="-12798"/>
            <a:ext cx="2316173" cy="8252748"/>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C3BFD4C7-9C22-E8F3-26F8-B9FD73F57504}"/>
              </a:ext>
            </a:extLst>
          </p:cNvPr>
          <p:cNvGrpSpPr/>
          <p:nvPr userDrawn="1"/>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0A9362C1-F84D-F59A-D0AE-C75D13B285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7AAB01AD-EF6D-3770-9C4F-177DFD46EA8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3197555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7E6F36-A246-46DB-A9D6-B4B3C30FF21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EDC998F-FD68-4035-AC77-12E9BC52E598}"/>
              </a:ext>
            </a:extLst>
          </p:cNvPr>
          <p:cNvSpPr>
            <a:spLocks noGrp="1"/>
          </p:cNvSpPr>
          <p:nvPr>
            <p:ph sz="half" idx="1"/>
          </p:nvPr>
        </p:nvSpPr>
        <p:spPr>
          <a:xfrm>
            <a:off x="1005840" y="2190750"/>
            <a:ext cx="6217920" cy="522160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307B72F9-9877-410D-9E6C-DA2F7190CC32}"/>
              </a:ext>
            </a:extLst>
          </p:cNvPr>
          <p:cNvSpPr>
            <a:spLocks noGrp="1"/>
          </p:cNvSpPr>
          <p:nvPr>
            <p:ph sz="half" idx="2"/>
          </p:nvPr>
        </p:nvSpPr>
        <p:spPr>
          <a:xfrm>
            <a:off x="7406640" y="2190750"/>
            <a:ext cx="6217920" cy="522160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AA3B6D44-1A53-4D7F-87EE-F47E7F1935AB}"/>
              </a:ext>
            </a:extLst>
          </p:cNvPr>
          <p:cNvSpPr>
            <a:spLocks noGrp="1"/>
          </p:cNvSpPr>
          <p:nvPr>
            <p:ph type="dt" sz="half" idx="10"/>
          </p:nvPr>
        </p:nvSpPr>
        <p:spPr/>
        <p:txBody>
          <a:bodyPr/>
          <a:lstStyle/>
          <a:p>
            <a:fld id="{6EF8DDC5-6E39-49E7-89E2-222F5584D36E}" type="datetimeFigureOut">
              <a:rPr lang="de-DE" smtClean="0"/>
              <a:t>04.02.2026</a:t>
            </a:fld>
            <a:endParaRPr lang="de-DE"/>
          </a:p>
        </p:txBody>
      </p:sp>
      <p:sp>
        <p:nvSpPr>
          <p:cNvPr id="6" name="Fußzeilenplatzhalter 5">
            <a:extLst>
              <a:ext uri="{FF2B5EF4-FFF2-40B4-BE49-F238E27FC236}">
                <a16:creationId xmlns:a16="http://schemas.microsoft.com/office/drawing/2014/main" id="{18DCBA73-0B86-44D1-B368-762AF64DAA5D}"/>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D6B81C4D-307F-4C1A-9E37-9105AFBA9CD8}"/>
              </a:ext>
            </a:extLst>
          </p:cNvPr>
          <p:cNvSpPr>
            <a:spLocks noGrp="1"/>
          </p:cNvSpPr>
          <p:nvPr>
            <p:ph type="sldNum" sz="quarter" idx="12"/>
          </p:nvPr>
        </p:nvSpPr>
        <p:spPr/>
        <p:txBody>
          <a:bodyPr/>
          <a:lstStyle/>
          <a:p>
            <a:fld id="{AFB950C3-B6C7-4DE8-8136-AF52879A290E}" type="slidenum">
              <a:rPr lang="de-DE" smtClean="0"/>
              <a:t>‹#›</a:t>
            </a:fld>
            <a:endParaRPr lang="de-DE"/>
          </a:p>
        </p:txBody>
      </p:sp>
    </p:spTree>
    <p:extLst>
      <p:ext uri="{BB962C8B-B14F-4D97-AF65-F5344CB8AC3E}">
        <p14:creationId xmlns:p14="http://schemas.microsoft.com/office/powerpoint/2010/main" val="4112341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7A8184-B05F-48F2-B42D-C697C9CB46D7}"/>
              </a:ext>
            </a:extLst>
          </p:cNvPr>
          <p:cNvSpPr>
            <a:spLocks noGrp="1"/>
          </p:cNvSpPr>
          <p:nvPr>
            <p:ph type="title"/>
          </p:nvPr>
        </p:nvSpPr>
        <p:spPr>
          <a:xfrm>
            <a:off x="1007746" y="438150"/>
            <a:ext cx="12618720" cy="1590676"/>
          </a:xfrm>
        </p:spPr>
        <p:txBody>
          <a:bodyPr/>
          <a:lstStyle/>
          <a:p>
            <a:r>
              <a:rPr lang="de-DE"/>
              <a:t>Mastertitelformat bearbeiten</a:t>
            </a:r>
          </a:p>
        </p:txBody>
      </p:sp>
      <p:sp>
        <p:nvSpPr>
          <p:cNvPr id="3" name="Textplatzhalter 2">
            <a:extLst>
              <a:ext uri="{FF2B5EF4-FFF2-40B4-BE49-F238E27FC236}">
                <a16:creationId xmlns:a16="http://schemas.microsoft.com/office/drawing/2014/main" id="{6E9799D7-C96D-4987-9035-95073CB11294}"/>
              </a:ext>
            </a:extLst>
          </p:cNvPr>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de-DE"/>
              <a:t>Mastertextformat bearbeiten</a:t>
            </a:r>
          </a:p>
        </p:txBody>
      </p:sp>
      <p:sp>
        <p:nvSpPr>
          <p:cNvPr id="4" name="Inhaltsplatzhalter 3">
            <a:extLst>
              <a:ext uri="{FF2B5EF4-FFF2-40B4-BE49-F238E27FC236}">
                <a16:creationId xmlns:a16="http://schemas.microsoft.com/office/drawing/2014/main" id="{03E86B5C-D830-4D0A-B8B0-95344DB61BF7}"/>
              </a:ext>
            </a:extLst>
          </p:cNvPr>
          <p:cNvSpPr>
            <a:spLocks noGrp="1"/>
          </p:cNvSpPr>
          <p:nvPr>
            <p:ph sz="half" idx="2"/>
          </p:nvPr>
        </p:nvSpPr>
        <p:spPr>
          <a:xfrm>
            <a:off x="1007746" y="3006090"/>
            <a:ext cx="6189344" cy="442150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6C1559B9-66F1-4E0D-AB4B-6572FD0C7AEE}"/>
              </a:ext>
            </a:extLst>
          </p:cNvPr>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de-DE"/>
              <a:t>Mastertextformat bearbeiten</a:t>
            </a:r>
          </a:p>
        </p:txBody>
      </p:sp>
      <p:sp>
        <p:nvSpPr>
          <p:cNvPr id="6" name="Inhaltsplatzhalter 5">
            <a:extLst>
              <a:ext uri="{FF2B5EF4-FFF2-40B4-BE49-F238E27FC236}">
                <a16:creationId xmlns:a16="http://schemas.microsoft.com/office/drawing/2014/main" id="{87595575-6066-4D72-AE06-D56AC5C5763B}"/>
              </a:ext>
            </a:extLst>
          </p:cNvPr>
          <p:cNvSpPr>
            <a:spLocks noGrp="1"/>
          </p:cNvSpPr>
          <p:nvPr>
            <p:ph sz="quarter" idx="4"/>
          </p:nvPr>
        </p:nvSpPr>
        <p:spPr>
          <a:xfrm>
            <a:off x="7406640" y="3006090"/>
            <a:ext cx="6219826" cy="442150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B229E621-1199-482B-BC4A-96F3E5009CFD}"/>
              </a:ext>
            </a:extLst>
          </p:cNvPr>
          <p:cNvSpPr>
            <a:spLocks noGrp="1"/>
          </p:cNvSpPr>
          <p:nvPr>
            <p:ph type="dt" sz="half" idx="10"/>
          </p:nvPr>
        </p:nvSpPr>
        <p:spPr/>
        <p:txBody>
          <a:bodyPr/>
          <a:lstStyle/>
          <a:p>
            <a:fld id="{6EF8DDC5-6E39-49E7-89E2-222F5584D36E}" type="datetimeFigureOut">
              <a:rPr lang="de-DE" smtClean="0"/>
              <a:t>04.02.2026</a:t>
            </a:fld>
            <a:endParaRPr lang="de-DE"/>
          </a:p>
        </p:txBody>
      </p:sp>
      <p:sp>
        <p:nvSpPr>
          <p:cNvPr id="8" name="Fußzeilenplatzhalter 7">
            <a:extLst>
              <a:ext uri="{FF2B5EF4-FFF2-40B4-BE49-F238E27FC236}">
                <a16:creationId xmlns:a16="http://schemas.microsoft.com/office/drawing/2014/main" id="{D7CDBF88-0392-43F8-8D46-E53A65E57ADF}"/>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298247EA-D478-4EDC-9536-1CA89138D71C}"/>
              </a:ext>
            </a:extLst>
          </p:cNvPr>
          <p:cNvSpPr>
            <a:spLocks noGrp="1"/>
          </p:cNvSpPr>
          <p:nvPr>
            <p:ph type="sldNum" sz="quarter" idx="12"/>
          </p:nvPr>
        </p:nvSpPr>
        <p:spPr/>
        <p:txBody>
          <a:bodyPr/>
          <a:lstStyle/>
          <a:p>
            <a:fld id="{AFB950C3-B6C7-4DE8-8136-AF52879A290E}" type="slidenum">
              <a:rPr lang="de-DE" smtClean="0"/>
              <a:t>‹#›</a:t>
            </a:fld>
            <a:endParaRPr lang="de-DE"/>
          </a:p>
        </p:txBody>
      </p:sp>
    </p:spTree>
    <p:extLst>
      <p:ext uri="{BB962C8B-B14F-4D97-AF65-F5344CB8AC3E}">
        <p14:creationId xmlns:p14="http://schemas.microsoft.com/office/powerpoint/2010/main" val="3143700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B645FE-CA6A-4AB9-926E-58DF9C4DC209}"/>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D0A95FD1-8B47-4750-88FB-A36508426DC8}"/>
              </a:ext>
            </a:extLst>
          </p:cNvPr>
          <p:cNvSpPr>
            <a:spLocks noGrp="1"/>
          </p:cNvSpPr>
          <p:nvPr>
            <p:ph type="dt" sz="half" idx="10"/>
          </p:nvPr>
        </p:nvSpPr>
        <p:spPr/>
        <p:txBody>
          <a:bodyPr/>
          <a:lstStyle/>
          <a:p>
            <a:fld id="{6EF8DDC5-6E39-49E7-89E2-222F5584D36E}" type="datetimeFigureOut">
              <a:rPr lang="de-DE" smtClean="0"/>
              <a:t>04.02.2026</a:t>
            </a:fld>
            <a:endParaRPr lang="de-DE"/>
          </a:p>
        </p:txBody>
      </p:sp>
      <p:sp>
        <p:nvSpPr>
          <p:cNvPr id="4" name="Fußzeilenplatzhalter 3">
            <a:extLst>
              <a:ext uri="{FF2B5EF4-FFF2-40B4-BE49-F238E27FC236}">
                <a16:creationId xmlns:a16="http://schemas.microsoft.com/office/drawing/2014/main" id="{7E4B945B-7BB7-4E0F-8831-3B4BEDCAB5F4}"/>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2C181801-994F-4828-A56E-59B91778CB2F}"/>
              </a:ext>
            </a:extLst>
          </p:cNvPr>
          <p:cNvSpPr>
            <a:spLocks noGrp="1"/>
          </p:cNvSpPr>
          <p:nvPr>
            <p:ph type="sldNum" sz="quarter" idx="12"/>
          </p:nvPr>
        </p:nvSpPr>
        <p:spPr/>
        <p:txBody>
          <a:bodyPr/>
          <a:lstStyle/>
          <a:p>
            <a:fld id="{AFB950C3-B6C7-4DE8-8136-AF52879A290E}" type="slidenum">
              <a:rPr lang="de-DE" smtClean="0"/>
              <a:t>‹#›</a:t>
            </a:fld>
            <a:endParaRPr lang="de-DE"/>
          </a:p>
        </p:txBody>
      </p:sp>
    </p:spTree>
    <p:extLst>
      <p:ext uri="{BB962C8B-B14F-4D97-AF65-F5344CB8AC3E}">
        <p14:creationId xmlns:p14="http://schemas.microsoft.com/office/powerpoint/2010/main" val="1922549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AB08141-7F74-42B8-8E88-F90A85869982}"/>
              </a:ext>
            </a:extLst>
          </p:cNvPr>
          <p:cNvSpPr>
            <a:spLocks noGrp="1"/>
          </p:cNvSpPr>
          <p:nvPr>
            <p:ph type="dt" sz="half" idx="10"/>
          </p:nvPr>
        </p:nvSpPr>
        <p:spPr/>
        <p:txBody>
          <a:bodyPr/>
          <a:lstStyle/>
          <a:p>
            <a:fld id="{6EF8DDC5-6E39-49E7-89E2-222F5584D36E}" type="datetimeFigureOut">
              <a:rPr lang="de-DE" smtClean="0"/>
              <a:t>04.02.2026</a:t>
            </a:fld>
            <a:endParaRPr lang="de-DE"/>
          </a:p>
        </p:txBody>
      </p:sp>
      <p:sp>
        <p:nvSpPr>
          <p:cNvPr id="3" name="Fußzeilenplatzhalter 2">
            <a:extLst>
              <a:ext uri="{FF2B5EF4-FFF2-40B4-BE49-F238E27FC236}">
                <a16:creationId xmlns:a16="http://schemas.microsoft.com/office/drawing/2014/main" id="{532C76E2-2FE8-44E2-8D87-902EEF6BD79E}"/>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6E2231F1-D600-4AF6-8CAD-2751DCEA96ED}"/>
              </a:ext>
            </a:extLst>
          </p:cNvPr>
          <p:cNvSpPr>
            <a:spLocks noGrp="1"/>
          </p:cNvSpPr>
          <p:nvPr>
            <p:ph type="sldNum" sz="quarter" idx="12"/>
          </p:nvPr>
        </p:nvSpPr>
        <p:spPr/>
        <p:txBody>
          <a:bodyPr/>
          <a:lstStyle/>
          <a:p>
            <a:fld id="{AFB950C3-B6C7-4DE8-8136-AF52879A290E}" type="slidenum">
              <a:rPr lang="de-DE" smtClean="0"/>
              <a:t>‹#›</a:t>
            </a:fld>
            <a:endParaRPr lang="de-DE"/>
          </a:p>
        </p:txBody>
      </p:sp>
    </p:spTree>
    <p:extLst>
      <p:ext uri="{BB962C8B-B14F-4D97-AF65-F5344CB8AC3E}">
        <p14:creationId xmlns:p14="http://schemas.microsoft.com/office/powerpoint/2010/main" val="2643978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127679-5449-4987-8E8F-2FECBB541DD0}"/>
              </a:ext>
            </a:extLst>
          </p:cNvPr>
          <p:cNvSpPr>
            <a:spLocks noGrp="1"/>
          </p:cNvSpPr>
          <p:nvPr>
            <p:ph type="title"/>
          </p:nvPr>
        </p:nvSpPr>
        <p:spPr>
          <a:xfrm>
            <a:off x="1007746" y="548640"/>
            <a:ext cx="4718684" cy="1920240"/>
          </a:xfrm>
        </p:spPr>
        <p:txBody>
          <a:bodyPr anchor="b"/>
          <a:lstStyle>
            <a:lvl1pPr>
              <a:defRPr sz="3840"/>
            </a:lvl1pPr>
          </a:lstStyle>
          <a:p>
            <a:r>
              <a:rPr lang="de-DE"/>
              <a:t>Mastertitelformat bearbeiten</a:t>
            </a:r>
          </a:p>
        </p:txBody>
      </p:sp>
      <p:sp>
        <p:nvSpPr>
          <p:cNvPr id="3" name="Inhaltsplatzhalter 2">
            <a:extLst>
              <a:ext uri="{FF2B5EF4-FFF2-40B4-BE49-F238E27FC236}">
                <a16:creationId xmlns:a16="http://schemas.microsoft.com/office/drawing/2014/main" id="{84E83F2D-8E2A-4377-8F67-983FD18EBDE0}"/>
              </a:ext>
            </a:extLst>
          </p:cNvPr>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CC1B9A87-EC69-4717-9745-0946CF57893E}"/>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de-DE"/>
              <a:t>Mastertextformat bearbeiten</a:t>
            </a:r>
          </a:p>
        </p:txBody>
      </p:sp>
      <p:sp>
        <p:nvSpPr>
          <p:cNvPr id="5" name="Datumsplatzhalter 4">
            <a:extLst>
              <a:ext uri="{FF2B5EF4-FFF2-40B4-BE49-F238E27FC236}">
                <a16:creationId xmlns:a16="http://schemas.microsoft.com/office/drawing/2014/main" id="{6FF509DC-AFB5-4117-B89F-D91C77ACA8B8}"/>
              </a:ext>
            </a:extLst>
          </p:cNvPr>
          <p:cNvSpPr>
            <a:spLocks noGrp="1"/>
          </p:cNvSpPr>
          <p:nvPr>
            <p:ph type="dt" sz="half" idx="10"/>
          </p:nvPr>
        </p:nvSpPr>
        <p:spPr/>
        <p:txBody>
          <a:bodyPr/>
          <a:lstStyle/>
          <a:p>
            <a:fld id="{6EF8DDC5-6E39-49E7-89E2-222F5584D36E}" type="datetimeFigureOut">
              <a:rPr lang="de-DE" smtClean="0"/>
              <a:t>04.02.2026</a:t>
            </a:fld>
            <a:endParaRPr lang="de-DE"/>
          </a:p>
        </p:txBody>
      </p:sp>
      <p:sp>
        <p:nvSpPr>
          <p:cNvPr id="6" name="Fußzeilenplatzhalter 5">
            <a:extLst>
              <a:ext uri="{FF2B5EF4-FFF2-40B4-BE49-F238E27FC236}">
                <a16:creationId xmlns:a16="http://schemas.microsoft.com/office/drawing/2014/main" id="{885A7198-465C-4DA8-A732-458F9966195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6B11182-3A05-410D-B8B2-89679B251CB9}"/>
              </a:ext>
            </a:extLst>
          </p:cNvPr>
          <p:cNvSpPr>
            <a:spLocks noGrp="1"/>
          </p:cNvSpPr>
          <p:nvPr>
            <p:ph type="sldNum" sz="quarter" idx="12"/>
          </p:nvPr>
        </p:nvSpPr>
        <p:spPr/>
        <p:txBody>
          <a:bodyPr/>
          <a:lstStyle/>
          <a:p>
            <a:fld id="{AFB950C3-B6C7-4DE8-8136-AF52879A290E}" type="slidenum">
              <a:rPr lang="de-DE" smtClean="0"/>
              <a:t>‹#›</a:t>
            </a:fld>
            <a:endParaRPr lang="de-DE"/>
          </a:p>
        </p:txBody>
      </p:sp>
    </p:spTree>
    <p:extLst>
      <p:ext uri="{BB962C8B-B14F-4D97-AF65-F5344CB8AC3E}">
        <p14:creationId xmlns:p14="http://schemas.microsoft.com/office/powerpoint/2010/main" val="162941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FBCEFB-28CA-4EE0-883A-83E6EB502E50}"/>
              </a:ext>
            </a:extLst>
          </p:cNvPr>
          <p:cNvSpPr>
            <a:spLocks noGrp="1"/>
          </p:cNvSpPr>
          <p:nvPr>
            <p:ph type="title"/>
          </p:nvPr>
        </p:nvSpPr>
        <p:spPr>
          <a:xfrm>
            <a:off x="1007746" y="548640"/>
            <a:ext cx="4718684" cy="1920240"/>
          </a:xfrm>
        </p:spPr>
        <p:txBody>
          <a:bodyPr anchor="b"/>
          <a:lstStyle>
            <a:lvl1pPr>
              <a:defRPr sz="3840"/>
            </a:lvl1pPr>
          </a:lstStyle>
          <a:p>
            <a:r>
              <a:rPr lang="de-DE"/>
              <a:t>Mastertitelformat bearbeiten</a:t>
            </a:r>
          </a:p>
        </p:txBody>
      </p:sp>
      <p:sp>
        <p:nvSpPr>
          <p:cNvPr id="3" name="Bildplatzhalter 2">
            <a:extLst>
              <a:ext uri="{FF2B5EF4-FFF2-40B4-BE49-F238E27FC236}">
                <a16:creationId xmlns:a16="http://schemas.microsoft.com/office/drawing/2014/main" id="{17791CC7-72B6-491A-A7E7-E76704D8346A}"/>
              </a:ext>
            </a:extLst>
          </p:cNvPr>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de-DE"/>
          </a:p>
        </p:txBody>
      </p:sp>
      <p:sp>
        <p:nvSpPr>
          <p:cNvPr id="4" name="Textplatzhalter 3">
            <a:extLst>
              <a:ext uri="{FF2B5EF4-FFF2-40B4-BE49-F238E27FC236}">
                <a16:creationId xmlns:a16="http://schemas.microsoft.com/office/drawing/2014/main" id="{A33F1F31-010E-4D8A-8A7C-A76E36A7AD62}"/>
              </a:ext>
            </a:extLst>
          </p:cNvPr>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de-DE"/>
              <a:t>Mastertextformat bearbeiten</a:t>
            </a:r>
          </a:p>
        </p:txBody>
      </p:sp>
      <p:sp>
        <p:nvSpPr>
          <p:cNvPr id="5" name="Datumsplatzhalter 4">
            <a:extLst>
              <a:ext uri="{FF2B5EF4-FFF2-40B4-BE49-F238E27FC236}">
                <a16:creationId xmlns:a16="http://schemas.microsoft.com/office/drawing/2014/main" id="{85AAAD16-1AB6-4310-8F56-95724FF78738}"/>
              </a:ext>
            </a:extLst>
          </p:cNvPr>
          <p:cNvSpPr>
            <a:spLocks noGrp="1"/>
          </p:cNvSpPr>
          <p:nvPr>
            <p:ph type="dt" sz="half" idx="10"/>
          </p:nvPr>
        </p:nvSpPr>
        <p:spPr/>
        <p:txBody>
          <a:bodyPr/>
          <a:lstStyle/>
          <a:p>
            <a:fld id="{6EF8DDC5-6E39-49E7-89E2-222F5584D36E}" type="datetimeFigureOut">
              <a:rPr lang="de-DE" smtClean="0"/>
              <a:t>04.02.2026</a:t>
            </a:fld>
            <a:endParaRPr lang="de-DE"/>
          </a:p>
        </p:txBody>
      </p:sp>
      <p:sp>
        <p:nvSpPr>
          <p:cNvPr id="6" name="Fußzeilenplatzhalter 5">
            <a:extLst>
              <a:ext uri="{FF2B5EF4-FFF2-40B4-BE49-F238E27FC236}">
                <a16:creationId xmlns:a16="http://schemas.microsoft.com/office/drawing/2014/main" id="{FECA493D-7C75-4059-B5F0-DA2939AB23B1}"/>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A5E6FE97-2DCE-45E4-974F-2149B217AB87}"/>
              </a:ext>
            </a:extLst>
          </p:cNvPr>
          <p:cNvSpPr>
            <a:spLocks noGrp="1"/>
          </p:cNvSpPr>
          <p:nvPr>
            <p:ph type="sldNum" sz="quarter" idx="12"/>
          </p:nvPr>
        </p:nvSpPr>
        <p:spPr/>
        <p:txBody>
          <a:bodyPr/>
          <a:lstStyle/>
          <a:p>
            <a:fld id="{AFB950C3-B6C7-4DE8-8136-AF52879A290E}" type="slidenum">
              <a:rPr lang="de-DE" smtClean="0"/>
              <a:t>‹#›</a:t>
            </a:fld>
            <a:endParaRPr lang="de-DE"/>
          </a:p>
        </p:txBody>
      </p:sp>
    </p:spTree>
    <p:extLst>
      <p:ext uri="{BB962C8B-B14F-4D97-AF65-F5344CB8AC3E}">
        <p14:creationId xmlns:p14="http://schemas.microsoft.com/office/powerpoint/2010/main" val="3595243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B0CAE1-842C-45A4-91AA-786736CC4B7A}"/>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48B1C7EA-3B5C-4A20-A393-4E6FBE88B0C5}"/>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414EF8B-CA94-4DEA-AB0B-E023351F2402}"/>
              </a:ext>
            </a:extLst>
          </p:cNvPr>
          <p:cNvSpPr>
            <a:spLocks noGrp="1"/>
          </p:cNvSpPr>
          <p:nvPr>
            <p:ph type="dt" sz="half" idx="10"/>
          </p:nvPr>
        </p:nvSpPr>
        <p:spPr/>
        <p:txBody>
          <a:bodyPr/>
          <a:lstStyle/>
          <a:p>
            <a:fld id="{6EF8DDC5-6E39-49E7-89E2-222F5584D36E}" type="datetimeFigureOut">
              <a:rPr lang="de-DE" smtClean="0"/>
              <a:t>04.02.2026</a:t>
            </a:fld>
            <a:endParaRPr lang="de-DE"/>
          </a:p>
        </p:txBody>
      </p:sp>
      <p:sp>
        <p:nvSpPr>
          <p:cNvPr id="5" name="Fußzeilenplatzhalter 4">
            <a:extLst>
              <a:ext uri="{FF2B5EF4-FFF2-40B4-BE49-F238E27FC236}">
                <a16:creationId xmlns:a16="http://schemas.microsoft.com/office/drawing/2014/main" id="{EA82AD7E-4487-44F5-8312-9944847A05F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2B9A92D-F16D-4819-A2AE-E6BB80618C41}"/>
              </a:ext>
            </a:extLst>
          </p:cNvPr>
          <p:cNvSpPr>
            <a:spLocks noGrp="1"/>
          </p:cNvSpPr>
          <p:nvPr>
            <p:ph type="sldNum" sz="quarter" idx="12"/>
          </p:nvPr>
        </p:nvSpPr>
        <p:spPr/>
        <p:txBody>
          <a:bodyPr/>
          <a:lstStyle/>
          <a:p>
            <a:fld id="{AFB950C3-B6C7-4DE8-8136-AF52879A290E}" type="slidenum">
              <a:rPr lang="de-DE" smtClean="0"/>
              <a:t>‹#›</a:t>
            </a:fld>
            <a:endParaRPr lang="de-DE"/>
          </a:p>
        </p:txBody>
      </p:sp>
    </p:spTree>
    <p:extLst>
      <p:ext uri="{BB962C8B-B14F-4D97-AF65-F5344CB8AC3E}">
        <p14:creationId xmlns:p14="http://schemas.microsoft.com/office/powerpoint/2010/main" val="2436679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55E1F8DF-3730-43E2-9A98-8C0D730804A3}"/>
              </a:ext>
            </a:extLst>
          </p:cNvPr>
          <p:cNvSpPr>
            <a:spLocks noGrp="1"/>
          </p:cNvSpPr>
          <p:nvPr>
            <p:ph type="title" orient="vert"/>
          </p:nvPr>
        </p:nvSpPr>
        <p:spPr>
          <a:xfrm>
            <a:off x="10469880" y="438150"/>
            <a:ext cx="3154680" cy="6974206"/>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1FDF38D9-E595-4CD7-BDAC-E105EF037FE6}"/>
              </a:ext>
            </a:extLst>
          </p:cNvPr>
          <p:cNvSpPr>
            <a:spLocks noGrp="1"/>
          </p:cNvSpPr>
          <p:nvPr>
            <p:ph type="body" orient="vert" idx="1"/>
          </p:nvPr>
        </p:nvSpPr>
        <p:spPr>
          <a:xfrm>
            <a:off x="1005840" y="438150"/>
            <a:ext cx="9281160" cy="6974206"/>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9ABCD41-75F4-4A77-AB51-E6D0FF886A9D}"/>
              </a:ext>
            </a:extLst>
          </p:cNvPr>
          <p:cNvSpPr>
            <a:spLocks noGrp="1"/>
          </p:cNvSpPr>
          <p:nvPr>
            <p:ph type="dt" sz="half" idx="10"/>
          </p:nvPr>
        </p:nvSpPr>
        <p:spPr/>
        <p:txBody>
          <a:bodyPr/>
          <a:lstStyle/>
          <a:p>
            <a:fld id="{6EF8DDC5-6E39-49E7-89E2-222F5584D36E}" type="datetimeFigureOut">
              <a:rPr lang="de-DE" smtClean="0"/>
              <a:t>04.02.2026</a:t>
            </a:fld>
            <a:endParaRPr lang="de-DE"/>
          </a:p>
        </p:txBody>
      </p:sp>
      <p:sp>
        <p:nvSpPr>
          <p:cNvPr id="5" name="Fußzeilenplatzhalter 4">
            <a:extLst>
              <a:ext uri="{FF2B5EF4-FFF2-40B4-BE49-F238E27FC236}">
                <a16:creationId xmlns:a16="http://schemas.microsoft.com/office/drawing/2014/main" id="{B88A0E21-D7BE-4506-BA51-217BCEBCDB9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2A7B4DD-F5BF-45A0-A724-03BECEA6290F}"/>
              </a:ext>
            </a:extLst>
          </p:cNvPr>
          <p:cNvSpPr>
            <a:spLocks noGrp="1"/>
          </p:cNvSpPr>
          <p:nvPr>
            <p:ph type="sldNum" sz="quarter" idx="12"/>
          </p:nvPr>
        </p:nvSpPr>
        <p:spPr/>
        <p:txBody>
          <a:bodyPr/>
          <a:lstStyle/>
          <a:p>
            <a:fld id="{AFB950C3-B6C7-4DE8-8136-AF52879A290E}" type="slidenum">
              <a:rPr lang="de-DE" smtClean="0"/>
              <a:t>‹#›</a:t>
            </a:fld>
            <a:endParaRPr lang="de-DE"/>
          </a:p>
        </p:txBody>
      </p:sp>
    </p:spTree>
    <p:extLst>
      <p:ext uri="{BB962C8B-B14F-4D97-AF65-F5344CB8AC3E}">
        <p14:creationId xmlns:p14="http://schemas.microsoft.com/office/powerpoint/2010/main" val="3317642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7" name="Plassholder for lysbildenummer 5"/>
          <p:cNvSpPr txBox="1">
            <a:spLocks/>
          </p:cNvSpPr>
          <p:nvPr userDrawn="1"/>
        </p:nvSpPr>
        <p:spPr>
          <a:xfrm>
            <a:off x="-1" y="7705498"/>
            <a:ext cx="1024837" cy="438150"/>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sz="1600" b="1" i="0" smtClean="0">
                <a:latin typeface="Arial"/>
                <a:cs typeface="Arial"/>
              </a:rPr>
              <a:pPr algn="ctr"/>
              <a:t>‹#›</a:t>
            </a:fld>
            <a:endParaRPr lang="nb-NO" sz="1600" b="1" i="0" dirty="0">
              <a:latin typeface="Arial"/>
              <a:cs typeface="Arial"/>
            </a:endParaRPr>
          </a:p>
        </p:txBody>
      </p:sp>
      <p:sp>
        <p:nvSpPr>
          <p:cNvPr id="5" name="Tittel 1">
            <a:extLst>
              <a:ext uri="{FF2B5EF4-FFF2-40B4-BE49-F238E27FC236}">
                <a16:creationId xmlns:a16="http://schemas.microsoft.com/office/drawing/2014/main" id="{901B6BB6-8BBC-1049-9603-B959ED93923A}"/>
              </a:ext>
            </a:extLst>
          </p:cNvPr>
          <p:cNvSpPr>
            <a:spLocks noGrp="1"/>
          </p:cNvSpPr>
          <p:nvPr>
            <p:ph type="title"/>
          </p:nvPr>
        </p:nvSpPr>
        <p:spPr>
          <a:xfrm>
            <a:off x="1571510" y="329568"/>
            <a:ext cx="12290425" cy="842077"/>
          </a:xfrm>
        </p:spPr>
        <p:txBody>
          <a:bodyPr wrap="square" anchor="t" anchorCtr="0">
            <a:spAutoFit/>
          </a:bodyPr>
          <a:lstStyle/>
          <a:p>
            <a:r>
              <a:rPr lang="nb-NO" dirty="0"/>
              <a:t>Klikk for å redigere tittelstil</a:t>
            </a:r>
          </a:p>
        </p:txBody>
      </p:sp>
      <p:sp>
        <p:nvSpPr>
          <p:cNvPr id="6" name="Plassholder for innhold 2">
            <a:extLst>
              <a:ext uri="{FF2B5EF4-FFF2-40B4-BE49-F238E27FC236}">
                <a16:creationId xmlns:a16="http://schemas.microsoft.com/office/drawing/2014/main" id="{E1E3CEDE-1D85-F54C-B415-CE6111D39453}"/>
              </a:ext>
            </a:extLst>
          </p:cNvPr>
          <p:cNvSpPr>
            <a:spLocks noGrp="1"/>
          </p:cNvSpPr>
          <p:nvPr>
            <p:ph idx="1"/>
          </p:nvPr>
        </p:nvSpPr>
        <p:spPr>
          <a:xfrm>
            <a:off x="1571510" y="1510234"/>
            <a:ext cx="12290425" cy="6195263"/>
          </a:xfrm>
        </p:spPr>
        <p:txBody>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1414513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98720" y="712040"/>
            <a:ext cx="13632960" cy="91632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98720" y="1843960"/>
            <a:ext cx="13632960" cy="5466240"/>
          </a:xfrm>
          <a:prstGeom prst="rect">
            <a:avLst/>
          </a:prstGeom>
        </p:spPr>
        <p:txBody>
          <a:bodyPr spcFirstLastPara="1" wrap="square" lIns="91425" tIns="91425" rIns="91425" bIns="91425" anchor="t" anchorCtr="0">
            <a:normAutofit/>
          </a:bodyPr>
          <a:lstStyle>
            <a:lvl1pPr marL="731502" lvl="0" indent="-548627">
              <a:spcBef>
                <a:spcPts val="0"/>
              </a:spcBef>
              <a:spcAft>
                <a:spcPts val="0"/>
              </a:spcAft>
              <a:buSzPts val="1800"/>
              <a:buChar char="●"/>
              <a:defRPr/>
            </a:lvl1pPr>
            <a:lvl2pPr marL="1463004" lvl="1" indent="-507988">
              <a:spcBef>
                <a:spcPts val="0"/>
              </a:spcBef>
              <a:spcAft>
                <a:spcPts val="0"/>
              </a:spcAft>
              <a:buSzPts val="1400"/>
              <a:buChar char="○"/>
              <a:defRPr/>
            </a:lvl2pPr>
            <a:lvl3pPr marL="2194505" lvl="2" indent="-507988">
              <a:spcBef>
                <a:spcPts val="0"/>
              </a:spcBef>
              <a:spcAft>
                <a:spcPts val="0"/>
              </a:spcAft>
              <a:buSzPts val="1400"/>
              <a:buChar char="■"/>
              <a:defRPr/>
            </a:lvl3pPr>
            <a:lvl4pPr marL="2926007" lvl="3" indent="-507988">
              <a:spcBef>
                <a:spcPts val="0"/>
              </a:spcBef>
              <a:spcAft>
                <a:spcPts val="0"/>
              </a:spcAft>
              <a:buSzPts val="1400"/>
              <a:buChar char="●"/>
              <a:defRPr/>
            </a:lvl4pPr>
            <a:lvl5pPr marL="3657509" lvl="4" indent="-507988">
              <a:spcBef>
                <a:spcPts val="0"/>
              </a:spcBef>
              <a:spcAft>
                <a:spcPts val="0"/>
              </a:spcAft>
              <a:buSzPts val="1400"/>
              <a:buChar char="○"/>
              <a:defRPr/>
            </a:lvl5pPr>
            <a:lvl6pPr marL="4389011" lvl="5" indent="-507988">
              <a:spcBef>
                <a:spcPts val="0"/>
              </a:spcBef>
              <a:spcAft>
                <a:spcPts val="0"/>
              </a:spcAft>
              <a:buSzPts val="1400"/>
              <a:buChar char="■"/>
              <a:defRPr/>
            </a:lvl6pPr>
            <a:lvl7pPr marL="5120512" lvl="6" indent="-507988">
              <a:spcBef>
                <a:spcPts val="0"/>
              </a:spcBef>
              <a:spcAft>
                <a:spcPts val="0"/>
              </a:spcAft>
              <a:buSzPts val="1400"/>
              <a:buChar char="●"/>
              <a:defRPr/>
            </a:lvl7pPr>
            <a:lvl8pPr marL="5852014" lvl="7" indent="-507988">
              <a:spcBef>
                <a:spcPts val="0"/>
              </a:spcBef>
              <a:spcAft>
                <a:spcPts val="0"/>
              </a:spcAft>
              <a:buSzPts val="1400"/>
              <a:buChar char="○"/>
              <a:defRPr/>
            </a:lvl8pPr>
            <a:lvl9pPr marL="6583516" lvl="8" indent="-507988">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292297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6459083" y="2691"/>
            <a:ext cx="8168291" cy="8234977"/>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8364392" y="2015060"/>
            <a:ext cx="5744252" cy="1821978"/>
          </a:xfrm>
        </p:spPr>
        <p:txBody>
          <a:bodyPr anchor="b">
            <a:normAutofit/>
          </a:bodyPr>
          <a:lstStyle>
            <a:lvl1pPr algn="l">
              <a:lnSpc>
                <a:spcPct val="90000"/>
              </a:lnSpc>
              <a:defRPr sz="7200" spc="120" baseline="0">
                <a:solidFill>
                  <a:schemeClr val="accent1"/>
                </a:solidFill>
              </a:defRPr>
            </a:lvl1pPr>
          </a:lstStyle>
          <a:p>
            <a:r>
              <a:rPr lang="en-US" dirty="0"/>
              <a:t>Add title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35399" y="-2683"/>
            <a:ext cx="8176949" cy="8245314"/>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8364391" y="4498750"/>
            <a:ext cx="5744254" cy="2709616"/>
          </a:xfrm>
        </p:spPr>
        <p:txBody>
          <a:bodyPr lIns="91440" tIns="0">
            <a:normAutofit/>
          </a:bodyPr>
          <a:lstStyle>
            <a:lvl1pPr marL="0" indent="0">
              <a:spcBef>
                <a:spcPts val="0"/>
              </a:spcBef>
              <a:spcAft>
                <a:spcPts val="0"/>
              </a:spcAft>
              <a:buFont typeface="Courier New" panose="02070309020205020404" pitchFamily="49" charset="0"/>
              <a:buNone/>
              <a:defRPr sz="1920">
                <a:solidFill>
                  <a:schemeClr val="bg1"/>
                </a:solidFill>
              </a:defRPr>
            </a:lvl1pPr>
            <a:lvl2pPr marL="329184" indent="-329184">
              <a:buFont typeface="Courier New" panose="02070309020205020404" pitchFamily="49" charset="0"/>
              <a:buChar char="o"/>
              <a:defRPr sz="1440">
                <a:solidFill>
                  <a:schemeClr val="bg1"/>
                </a:solidFill>
              </a:defRPr>
            </a:lvl2pPr>
            <a:lvl3pPr marL="329184" indent="-329184">
              <a:buFont typeface="Courier New" panose="02070309020205020404" pitchFamily="49" charset="0"/>
              <a:buChar char="o"/>
              <a:defRPr sz="1260">
                <a:solidFill>
                  <a:schemeClr val="bg1"/>
                </a:solidFill>
              </a:defRPr>
            </a:lvl3pPr>
            <a:lvl4pPr marL="329184" indent="-329184">
              <a:buFont typeface="Courier New" panose="02070309020205020404" pitchFamily="49" charset="0"/>
              <a:buChar char="o"/>
              <a:defRPr sz="1260">
                <a:solidFill>
                  <a:schemeClr val="bg1"/>
                </a:solidFill>
              </a:defRPr>
            </a:lvl4pPr>
            <a:lvl5pPr marL="329184" indent="-329184">
              <a:buFont typeface="Courier New" panose="02070309020205020404" pitchFamily="49" charset="0"/>
              <a:buChar char="o"/>
              <a:defRPr sz="1260">
                <a:solidFill>
                  <a:schemeClr val="bg1"/>
                </a:solidFill>
              </a:defRPr>
            </a:lvl5pPr>
          </a:lstStyle>
          <a:p>
            <a:pPr lvl="0"/>
            <a:r>
              <a:rPr lang="en-US" dirty="0"/>
              <a:t>Click to add text</a:t>
            </a:r>
          </a:p>
        </p:txBody>
      </p:sp>
      <p:grpSp>
        <p:nvGrpSpPr>
          <p:cNvPr id="3" name="Group 2">
            <a:extLst>
              <a:ext uri="{FF2B5EF4-FFF2-40B4-BE49-F238E27FC236}">
                <a16:creationId xmlns:a16="http://schemas.microsoft.com/office/drawing/2014/main" id="{2D1226B1-E438-B98C-74AA-15297E2869AC}"/>
              </a:ext>
            </a:extLst>
          </p:cNvPr>
          <p:cNvGrpSpPr/>
          <p:nvPr userDrawn="1"/>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0E1D0B9D-63B5-DAC2-ED23-816BD7F9EB2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BD38B8C8-0F76-05A7-0A45-65FC84BF9CE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569132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20301" y="4896464"/>
            <a:ext cx="12813402" cy="2760898"/>
          </a:xfrm>
          <a:noFill/>
          <a:effectLst>
            <a:outerShdw blurRad="50800" dist="38100" dir="2700000" algn="tl" rotWithShape="0">
              <a:prstClr val="black">
                <a:alpha val="40000"/>
              </a:prstClr>
            </a:outerShdw>
          </a:effectLst>
        </p:spPr>
        <p:txBody>
          <a:bodyPr>
            <a:normAutofit/>
          </a:bodyPr>
          <a:lstStyle>
            <a:lvl1pPr algn="l">
              <a:defRPr sz="5760">
                <a:solidFill>
                  <a:schemeClr val="bg1"/>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920300" y="3846378"/>
            <a:ext cx="12801600" cy="1085482"/>
          </a:xfrm>
        </p:spPr>
        <p:txBody>
          <a:bodyPr>
            <a:normAutofit/>
          </a:bodyPr>
          <a:lstStyle>
            <a:lvl1pPr marL="0" indent="0" algn="l">
              <a:buNone/>
              <a:defRPr sz="4480" b="0" i="0">
                <a:solidFill>
                  <a:srgbClr val="002060"/>
                </a:solidFill>
              </a:defRPr>
            </a:lvl1pPr>
            <a:lvl2pPr marL="731502" indent="0" algn="ctr">
              <a:buNone/>
              <a:defRPr>
                <a:solidFill>
                  <a:schemeClr val="tx1">
                    <a:tint val="75000"/>
                  </a:schemeClr>
                </a:solidFill>
              </a:defRPr>
            </a:lvl2pPr>
            <a:lvl3pPr marL="1463004" indent="0" algn="ctr">
              <a:buNone/>
              <a:defRPr>
                <a:solidFill>
                  <a:schemeClr val="tx1">
                    <a:tint val="75000"/>
                  </a:schemeClr>
                </a:solidFill>
              </a:defRPr>
            </a:lvl3pPr>
            <a:lvl4pPr marL="2194505" indent="0" algn="ctr">
              <a:buNone/>
              <a:defRPr>
                <a:solidFill>
                  <a:schemeClr val="tx1">
                    <a:tint val="75000"/>
                  </a:schemeClr>
                </a:solidFill>
              </a:defRPr>
            </a:lvl4pPr>
            <a:lvl5pPr marL="2926007" indent="0" algn="ctr">
              <a:buNone/>
              <a:defRPr>
                <a:solidFill>
                  <a:schemeClr val="tx1">
                    <a:tint val="75000"/>
                  </a:schemeClr>
                </a:solidFill>
              </a:defRPr>
            </a:lvl5pPr>
            <a:lvl6pPr marL="3657509" indent="0" algn="ctr">
              <a:buNone/>
              <a:defRPr>
                <a:solidFill>
                  <a:schemeClr val="tx1">
                    <a:tint val="75000"/>
                  </a:schemeClr>
                </a:solidFill>
              </a:defRPr>
            </a:lvl6pPr>
            <a:lvl7pPr marL="4389011" indent="0" algn="ctr">
              <a:buNone/>
              <a:defRPr>
                <a:solidFill>
                  <a:schemeClr val="tx1">
                    <a:tint val="75000"/>
                  </a:schemeClr>
                </a:solidFill>
              </a:defRPr>
            </a:lvl7pPr>
            <a:lvl8pPr marL="5120512" indent="0" algn="ctr">
              <a:buNone/>
              <a:defRPr>
                <a:solidFill>
                  <a:schemeClr val="tx1">
                    <a:tint val="75000"/>
                  </a:schemeClr>
                </a:solidFill>
              </a:defRPr>
            </a:lvl8pPr>
            <a:lvl9pPr marL="5852014"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53074F12-AA26-4AC8-9962-C36BB8F32554}"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030394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1517" y="406135"/>
            <a:ext cx="13214557" cy="1221642"/>
          </a:xfrm>
        </p:spPr>
        <p:txBody>
          <a:bodyPr>
            <a:normAutofit/>
          </a:bodyPr>
          <a:lstStyle>
            <a:lvl1pPr algn="l">
              <a:defRPr sz="5760" baseline="0">
                <a:solidFill>
                  <a:schemeClr val="bg1"/>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741942" y="1970385"/>
            <a:ext cx="13193712" cy="5686979"/>
          </a:xfrm>
        </p:spPr>
        <p:txBody>
          <a:bodyPr/>
          <a:lstStyle>
            <a:lvl1pPr algn="l">
              <a:defRPr sz="4480">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318862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5574" y="650460"/>
            <a:ext cx="10888950" cy="1160558"/>
          </a:xfrm>
        </p:spPr>
        <p:txBody>
          <a:bodyPr>
            <a:normAutofit/>
          </a:bodyPr>
          <a:lstStyle>
            <a:lvl1pPr algn="l">
              <a:defRPr sz="5760">
                <a:solidFill>
                  <a:srgbClr val="00206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743322" y="1828802"/>
            <a:ext cx="10925605" cy="5672795"/>
          </a:xfrm>
        </p:spPr>
        <p:txBody>
          <a:bodyPr/>
          <a:lstStyle>
            <a:lvl1pPr>
              <a:defRPr sz="448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440330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2"/>
            <a:ext cx="12435840" cy="1634490"/>
          </a:xfrm>
        </p:spPr>
        <p:txBody>
          <a:bodyPr anchor="t"/>
          <a:lstStyle>
            <a:lvl1pPr algn="l">
              <a:defRPr sz="6400" b="1" cap="all"/>
            </a:lvl1pPr>
          </a:lstStyle>
          <a:p>
            <a:r>
              <a:rPr lang="en-US"/>
              <a:t>Click to edit Master title style</a:t>
            </a:r>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3200">
                <a:solidFill>
                  <a:schemeClr val="tx1">
                    <a:tint val="75000"/>
                  </a:schemeClr>
                </a:solidFill>
              </a:defRPr>
            </a:lvl1pPr>
            <a:lvl2pPr marL="731502" indent="0">
              <a:buNone/>
              <a:defRPr sz="2880">
                <a:solidFill>
                  <a:schemeClr val="tx1">
                    <a:tint val="75000"/>
                  </a:schemeClr>
                </a:solidFill>
              </a:defRPr>
            </a:lvl2pPr>
            <a:lvl3pPr marL="1463004" indent="0">
              <a:buNone/>
              <a:defRPr sz="2560">
                <a:solidFill>
                  <a:schemeClr val="tx1">
                    <a:tint val="75000"/>
                  </a:schemeClr>
                </a:solidFill>
              </a:defRPr>
            </a:lvl3pPr>
            <a:lvl4pPr marL="2194505" indent="0">
              <a:buNone/>
              <a:defRPr sz="2240">
                <a:solidFill>
                  <a:schemeClr val="tx1">
                    <a:tint val="75000"/>
                  </a:schemeClr>
                </a:solidFill>
              </a:defRPr>
            </a:lvl4pPr>
            <a:lvl5pPr marL="2926007" indent="0">
              <a:buNone/>
              <a:defRPr sz="2240">
                <a:solidFill>
                  <a:schemeClr val="tx1">
                    <a:tint val="75000"/>
                  </a:schemeClr>
                </a:solidFill>
              </a:defRPr>
            </a:lvl5pPr>
            <a:lvl6pPr marL="3657509" indent="0">
              <a:buNone/>
              <a:defRPr sz="2240">
                <a:solidFill>
                  <a:schemeClr val="tx1">
                    <a:tint val="75000"/>
                  </a:schemeClr>
                </a:solidFill>
              </a:defRPr>
            </a:lvl6pPr>
            <a:lvl7pPr marL="4389011" indent="0">
              <a:buNone/>
              <a:defRPr sz="2240">
                <a:solidFill>
                  <a:schemeClr val="tx1">
                    <a:tint val="75000"/>
                  </a:schemeClr>
                </a:solidFill>
              </a:defRPr>
            </a:lvl7pPr>
            <a:lvl8pPr marL="5120512" indent="0">
              <a:buNone/>
              <a:defRPr sz="2240">
                <a:solidFill>
                  <a:schemeClr val="tx1">
                    <a:tint val="75000"/>
                  </a:schemeClr>
                </a:solidFill>
              </a:defRPr>
            </a:lvl8pPr>
            <a:lvl9pPr marL="5852014" indent="0">
              <a:buNone/>
              <a:defRPr sz="22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902305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31520" y="1920242"/>
            <a:ext cx="6461760" cy="5431156"/>
          </a:xfrm>
        </p:spPr>
        <p:txBody>
          <a:bodyPr/>
          <a:lstStyle>
            <a:lvl1pPr>
              <a:defRPr sz="4480"/>
            </a:lvl1pPr>
            <a:lvl2pPr>
              <a:defRPr sz="3840"/>
            </a:lvl2pPr>
            <a:lvl3pPr>
              <a:defRPr sz="3200"/>
            </a:lvl3pPr>
            <a:lvl4pPr>
              <a:defRPr sz="2880"/>
            </a:lvl4pPr>
            <a:lvl5pPr>
              <a:defRPr sz="2880"/>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37120" y="1920242"/>
            <a:ext cx="6461760" cy="5431156"/>
          </a:xfrm>
        </p:spPr>
        <p:txBody>
          <a:bodyPr/>
          <a:lstStyle>
            <a:lvl1pPr>
              <a:defRPr sz="4480"/>
            </a:lvl1pPr>
            <a:lvl2pPr>
              <a:defRPr sz="3840"/>
            </a:lvl2pPr>
            <a:lvl3pPr>
              <a:defRPr sz="3200"/>
            </a:lvl3pPr>
            <a:lvl4pPr>
              <a:defRPr sz="2880"/>
            </a:lvl4pPr>
            <a:lvl5pPr>
              <a:defRPr sz="2880"/>
            </a:lvl5pPr>
            <a:lvl6pPr>
              <a:defRPr sz="2880"/>
            </a:lvl6pPr>
            <a:lvl7pPr>
              <a:defRPr sz="2880"/>
            </a:lvl7pPr>
            <a:lvl8pPr>
              <a:defRPr sz="2880"/>
            </a:lvl8pPr>
            <a:lvl9pPr>
              <a:defRPr sz="28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74F12-AA26-4AC8-9962-C36BB8F32554}" type="datetimeFigureOut">
              <a:rPr lang="en-US" smtClean="0"/>
              <a:pPr/>
              <a:t>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200471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510" y="717803"/>
            <a:ext cx="12949384" cy="1221640"/>
          </a:xfrm>
        </p:spPr>
        <p:txBody>
          <a:bodyPr>
            <a:normAutofit/>
          </a:bodyPr>
          <a:lstStyle>
            <a:lvl1pPr algn="l">
              <a:defRPr sz="5760" baseline="0">
                <a:solidFill>
                  <a:schemeClr val="bg1"/>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Text Placeholder 2"/>
          <p:cNvSpPr>
            <a:spLocks noGrp="1"/>
          </p:cNvSpPr>
          <p:nvPr>
            <p:ph type="body" idx="1"/>
          </p:nvPr>
        </p:nvSpPr>
        <p:spPr>
          <a:xfrm>
            <a:off x="835411" y="2778600"/>
            <a:ext cx="6464300" cy="767716"/>
          </a:xfrm>
        </p:spPr>
        <p:txBody>
          <a:bodyPr anchor="b"/>
          <a:lstStyle>
            <a:lvl1pPr marL="0" indent="0" algn="ctr">
              <a:buNone/>
              <a:defRPr sz="3840" b="1">
                <a:solidFill>
                  <a:schemeClr val="bg1"/>
                </a:solidFill>
              </a:defRPr>
            </a:lvl1pPr>
            <a:lvl2pPr marL="731502" indent="0">
              <a:buNone/>
              <a:defRPr sz="3200" b="1"/>
            </a:lvl2pPr>
            <a:lvl3pPr marL="1463004" indent="0">
              <a:buNone/>
              <a:defRPr sz="2880" b="1"/>
            </a:lvl3pPr>
            <a:lvl4pPr marL="2194505" indent="0">
              <a:buNone/>
              <a:defRPr sz="2560" b="1"/>
            </a:lvl4pPr>
            <a:lvl5pPr marL="2926007" indent="0">
              <a:buNone/>
              <a:defRPr sz="2560" b="1"/>
            </a:lvl5pPr>
            <a:lvl6pPr marL="3657509" indent="0">
              <a:buNone/>
              <a:defRPr sz="2560" b="1"/>
            </a:lvl6pPr>
            <a:lvl7pPr marL="4389011" indent="0">
              <a:buNone/>
              <a:defRPr sz="2560" b="1"/>
            </a:lvl7pPr>
            <a:lvl8pPr marL="5120512" indent="0">
              <a:buNone/>
              <a:defRPr sz="2560" b="1"/>
            </a:lvl8pPr>
            <a:lvl9pPr marL="5852014" indent="0">
              <a:buNone/>
              <a:defRPr sz="2560" b="1"/>
            </a:lvl9pPr>
          </a:lstStyle>
          <a:p>
            <a:pPr lvl="0"/>
            <a:r>
              <a:rPr lang="en-US" dirty="0"/>
              <a:t>Click to edit Master text styles</a:t>
            </a:r>
          </a:p>
        </p:txBody>
      </p:sp>
      <p:sp>
        <p:nvSpPr>
          <p:cNvPr id="4" name="Content Placeholder 3"/>
          <p:cNvSpPr>
            <a:spLocks noGrp="1"/>
          </p:cNvSpPr>
          <p:nvPr>
            <p:ph sz="half" idx="2"/>
          </p:nvPr>
        </p:nvSpPr>
        <p:spPr>
          <a:xfrm>
            <a:off x="835411" y="3534436"/>
            <a:ext cx="6464300" cy="3642071"/>
          </a:xfrm>
        </p:spPr>
        <p:txBody>
          <a:bodyPr/>
          <a:lstStyle>
            <a:lvl1pPr algn="ctr">
              <a:defRPr sz="3840">
                <a:solidFill>
                  <a:schemeClr val="bg1"/>
                </a:solidFill>
              </a:defRPr>
            </a:lvl1pPr>
            <a:lvl2pPr algn="ctr">
              <a:defRPr sz="3200">
                <a:solidFill>
                  <a:schemeClr val="bg1"/>
                </a:solidFill>
              </a:defRPr>
            </a:lvl2pPr>
            <a:lvl3pPr algn="ctr">
              <a:defRPr sz="2880">
                <a:solidFill>
                  <a:schemeClr val="bg1"/>
                </a:solidFill>
              </a:defRPr>
            </a:lvl3pPr>
            <a:lvl4pPr algn="ctr">
              <a:defRPr sz="2560">
                <a:solidFill>
                  <a:schemeClr val="bg1"/>
                </a:solidFill>
              </a:defRPr>
            </a:lvl4pPr>
            <a:lvl5pPr algn="ctr">
              <a:defRPr sz="2560">
                <a:solidFill>
                  <a:schemeClr val="bg1"/>
                </a:solidFill>
              </a:defRPr>
            </a:lvl5pPr>
            <a:lvl6pPr>
              <a:defRPr sz="2560"/>
            </a:lvl6pPr>
            <a:lvl7pPr>
              <a:defRPr sz="2560"/>
            </a:lvl7pPr>
            <a:lvl8pPr>
              <a:defRPr sz="2560"/>
            </a:lvl8pPr>
            <a:lvl9pPr>
              <a:defRPr sz="256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7291605" y="2778600"/>
            <a:ext cx="6466840" cy="767716"/>
          </a:xfrm>
        </p:spPr>
        <p:txBody>
          <a:bodyPr anchor="b"/>
          <a:lstStyle>
            <a:lvl1pPr marL="0" indent="0" algn="ctr">
              <a:buNone/>
              <a:defRPr sz="3840" b="1">
                <a:solidFill>
                  <a:schemeClr val="bg1"/>
                </a:solidFill>
              </a:defRPr>
            </a:lvl1pPr>
            <a:lvl2pPr marL="731502" indent="0">
              <a:buNone/>
              <a:defRPr sz="3200" b="1"/>
            </a:lvl2pPr>
            <a:lvl3pPr marL="1463004" indent="0">
              <a:buNone/>
              <a:defRPr sz="2880" b="1"/>
            </a:lvl3pPr>
            <a:lvl4pPr marL="2194505" indent="0">
              <a:buNone/>
              <a:defRPr sz="2560" b="1"/>
            </a:lvl4pPr>
            <a:lvl5pPr marL="2926007" indent="0">
              <a:buNone/>
              <a:defRPr sz="2560" b="1"/>
            </a:lvl5pPr>
            <a:lvl6pPr marL="3657509" indent="0">
              <a:buNone/>
              <a:defRPr sz="2560" b="1"/>
            </a:lvl6pPr>
            <a:lvl7pPr marL="4389011" indent="0">
              <a:buNone/>
              <a:defRPr sz="2560" b="1"/>
            </a:lvl7pPr>
            <a:lvl8pPr marL="5120512" indent="0">
              <a:buNone/>
              <a:defRPr sz="2560" b="1"/>
            </a:lvl8pPr>
            <a:lvl9pPr marL="5852014" indent="0">
              <a:buNone/>
              <a:defRPr sz="2560" b="1"/>
            </a:lvl9pPr>
          </a:lstStyle>
          <a:p>
            <a:pPr lvl="0"/>
            <a:r>
              <a:rPr lang="en-US" dirty="0"/>
              <a:t>Click to edit Master text styles</a:t>
            </a:r>
          </a:p>
        </p:txBody>
      </p:sp>
      <p:sp>
        <p:nvSpPr>
          <p:cNvPr id="6" name="Content Placeholder 5"/>
          <p:cNvSpPr>
            <a:spLocks noGrp="1"/>
          </p:cNvSpPr>
          <p:nvPr>
            <p:ph sz="quarter" idx="4"/>
          </p:nvPr>
        </p:nvSpPr>
        <p:spPr>
          <a:xfrm>
            <a:off x="7291605" y="3534436"/>
            <a:ext cx="6466840" cy="3642071"/>
          </a:xfrm>
        </p:spPr>
        <p:txBody>
          <a:bodyPr/>
          <a:lstStyle>
            <a:lvl1pPr algn="ctr">
              <a:defRPr sz="3840">
                <a:solidFill>
                  <a:schemeClr val="bg1"/>
                </a:solidFill>
              </a:defRPr>
            </a:lvl1pPr>
            <a:lvl2pPr algn="ctr">
              <a:defRPr sz="3200">
                <a:solidFill>
                  <a:schemeClr val="bg1"/>
                </a:solidFill>
              </a:defRPr>
            </a:lvl2pPr>
            <a:lvl3pPr algn="ctr">
              <a:defRPr sz="2880">
                <a:solidFill>
                  <a:schemeClr val="bg1"/>
                </a:solidFill>
              </a:defRPr>
            </a:lvl3pPr>
            <a:lvl4pPr algn="ctr">
              <a:defRPr sz="2560">
                <a:solidFill>
                  <a:schemeClr val="bg1"/>
                </a:solidFill>
              </a:defRPr>
            </a:lvl4pPr>
            <a:lvl5pPr algn="ctr">
              <a:defRPr sz="2560">
                <a:solidFill>
                  <a:schemeClr val="bg1"/>
                </a:solidFill>
              </a:defRPr>
            </a:lvl5pPr>
            <a:lvl6pPr>
              <a:defRPr sz="2560"/>
            </a:lvl6pPr>
            <a:lvl7pPr>
              <a:defRPr sz="2560"/>
            </a:lvl7pPr>
            <a:lvl8pPr>
              <a:defRPr sz="2560"/>
            </a:lvl8pPr>
            <a:lvl9pPr>
              <a:defRPr sz="256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3074F12-AA26-4AC8-9962-C36BB8F32554}" type="datetimeFigureOut">
              <a:rPr lang="en-US" smtClean="0"/>
              <a:pPr/>
              <a:t>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920828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image" Target="../media/image2.png"/><Relationship Id="rId2" Type="http://schemas.openxmlformats.org/officeDocument/2006/relationships/slideLayout" Target="../slideLayouts/slideLayout5.xml"/><Relationship Id="rId16"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image" Target="../media/image9.jpg"/><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image" Target="../media/image2.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1.pn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803302C-615A-C3E1-7C63-7D8DE8CC811A}"/>
              </a:ext>
            </a:extLst>
          </p:cNvPr>
          <p:cNvGrpSpPr/>
          <p:nvPr userDrawn="1"/>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93B5B20A-6EBA-D301-1627-ECECD33A53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87BFED39-5426-F4A5-F4DF-7BD27BF6E35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329567"/>
            <a:ext cx="1316736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31520" y="1920242"/>
            <a:ext cx="13167360" cy="54311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31520" y="7627622"/>
            <a:ext cx="3413760" cy="438150"/>
          </a:xfrm>
          <a:prstGeom prst="rect">
            <a:avLst/>
          </a:prstGeom>
        </p:spPr>
        <p:txBody>
          <a:bodyPr vert="horz" lIns="91440" tIns="45720" rIns="91440" bIns="45720" rtlCol="0" anchor="ctr"/>
          <a:lstStyle>
            <a:lvl1pPr algn="l">
              <a:defRPr sz="1920">
                <a:solidFill>
                  <a:schemeClr val="tx1">
                    <a:tint val="75000"/>
                  </a:schemeClr>
                </a:solidFill>
              </a:defRPr>
            </a:lvl1pPr>
          </a:lstStyle>
          <a:p>
            <a:fld id="{53074F12-AA26-4AC8-9962-C36BB8F32554}" type="datetimeFigureOut">
              <a:rPr lang="en-US" smtClean="0"/>
              <a:pPr/>
              <a:t>2/4/2026</a:t>
            </a:fld>
            <a:endParaRPr lang="en-US"/>
          </a:p>
        </p:txBody>
      </p:sp>
      <p:sp>
        <p:nvSpPr>
          <p:cNvPr id="5" name="Footer Placeholder 4"/>
          <p:cNvSpPr>
            <a:spLocks noGrp="1"/>
          </p:cNvSpPr>
          <p:nvPr>
            <p:ph type="ftr" sz="quarter" idx="3"/>
          </p:nvPr>
        </p:nvSpPr>
        <p:spPr>
          <a:xfrm>
            <a:off x="4998720" y="7627622"/>
            <a:ext cx="4632960" cy="438150"/>
          </a:xfrm>
          <a:prstGeom prst="rect">
            <a:avLst/>
          </a:prstGeom>
        </p:spPr>
        <p:txBody>
          <a:bodyPr vert="horz" lIns="91440" tIns="45720" rIns="91440" bIns="45720" rtlCol="0" anchor="ctr"/>
          <a:lstStyle>
            <a:lvl1pPr algn="ctr">
              <a:defRPr sz="19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85120" y="7627622"/>
            <a:ext cx="3413760" cy="438150"/>
          </a:xfrm>
          <a:prstGeom prst="rect">
            <a:avLst/>
          </a:prstGeom>
        </p:spPr>
        <p:txBody>
          <a:bodyPr vert="horz" lIns="91440" tIns="45720" rIns="91440" bIns="45720" rtlCol="0" anchor="ctr"/>
          <a:lstStyle>
            <a:lvl1pPr algn="r">
              <a:defRPr sz="1920">
                <a:solidFill>
                  <a:schemeClr val="tx1">
                    <a:tint val="75000"/>
                  </a:schemeClr>
                </a:solidFill>
              </a:defRPr>
            </a:lvl1pPr>
          </a:lstStyle>
          <a:p>
            <a:fld id="{B82CCC60-E8CD-4174-8B1A-7DF615B22EEF}" type="slidenum">
              <a:rPr lang="en-US" smtClean="0"/>
              <a:pPr/>
              <a:t>‹#›</a:t>
            </a:fld>
            <a:endParaRPr lang="en-US"/>
          </a:p>
        </p:txBody>
      </p:sp>
      <p:grpSp>
        <p:nvGrpSpPr>
          <p:cNvPr id="7" name="Group 6">
            <a:extLst>
              <a:ext uri="{FF2B5EF4-FFF2-40B4-BE49-F238E27FC236}">
                <a16:creationId xmlns:a16="http://schemas.microsoft.com/office/drawing/2014/main" id="{CEE2402D-5F45-1436-E93A-4CCFB4577F3C}"/>
              </a:ext>
            </a:extLst>
          </p:cNvPr>
          <p:cNvGrpSpPr/>
          <p:nvPr userDrawn="1"/>
        </p:nvGrpSpPr>
        <p:grpSpPr>
          <a:xfrm>
            <a:off x="10972801" y="7594540"/>
            <a:ext cx="2591913" cy="481557"/>
            <a:chOff x="5179092" y="5483822"/>
            <a:chExt cx="3294001" cy="612000"/>
          </a:xfrm>
        </p:grpSpPr>
        <p:pic>
          <p:nvPicPr>
            <p:cNvPr id="10" name="Picture 9">
              <a:extLst>
                <a:ext uri="{FF2B5EF4-FFF2-40B4-BE49-F238E27FC236}">
                  <a16:creationId xmlns:a16="http://schemas.microsoft.com/office/drawing/2014/main" id="{789E920A-F21C-83F5-8AD6-B3AA4A12BE6C}"/>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1" name="Picture 10">
              <a:extLst>
                <a:ext uri="{FF2B5EF4-FFF2-40B4-BE49-F238E27FC236}">
                  <a16:creationId xmlns:a16="http://schemas.microsoft.com/office/drawing/2014/main" id="{3994A2BC-2AD0-2B5A-38D2-20A82E8767E2}"/>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400881843"/>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463004" rtl="0" eaLnBrk="1" latinLnBrk="0" hangingPunct="1">
        <a:spcBef>
          <a:spcPct val="0"/>
        </a:spcBef>
        <a:buNone/>
        <a:defRPr sz="7040" kern="1200">
          <a:solidFill>
            <a:schemeClr val="tx1"/>
          </a:solidFill>
          <a:latin typeface="+mj-lt"/>
          <a:ea typeface="+mj-ea"/>
          <a:cs typeface="+mj-cs"/>
        </a:defRPr>
      </a:lvl1pPr>
    </p:titleStyle>
    <p:bodyStyle>
      <a:lvl1pPr marL="548627" indent="-548627" algn="l" defTabSz="1463004" rtl="0" eaLnBrk="1" latinLnBrk="0" hangingPunct="1">
        <a:spcBef>
          <a:spcPct val="20000"/>
        </a:spcBef>
        <a:buFont typeface="Arial" pitchFamily="34" charset="0"/>
        <a:buChar char="•"/>
        <a:defRPr sz="5120" kern="1200">
          <a:solidFill>
            <a:schemeClr val="tx1"/>
          </a:solidFill>
          <a:latin typeface="+mn-lt"/>
          <a:ea typeface="+mn-ea"/>
          <a:cs typeface="+mn-cs"/>
        </a:defRPr>
      </a:lvl1pPr>
      <a:lvl2pPr marL="1188690" indent="-457188" algn="l" defTabSz="1463004" rtl="0" eaLnBrk="1" latinLnBrk="0" hangingPunct="1">
        <a:spcBef>
          <a:spcPct val="20000"/>
        </a:spcBef>
        <a:buFont typeface="Arial" pitchFamily="34" charset="0"/>
        <a:buChar char="–"/>
        <a:defRPr sz="4480" kern="1200">
          <a:solidFill>
            <a:schemeClr val="tx1"/>
          </a:solidFill>
          <a:latin typeface="+mn-lt"/>
          <a:ea typeface="+mn-ea"/>
          <a:cs typeface="+mn-cs"/>
        </a:defRPr>
      </a:lvl2pPr>
      <a:lvl3pPr marL="1828754" indent="-365750" algn="l" defTabSz="1463004" rtl="0" eaLnBrk="1" latinLnBrk="0" hangingPunct="1">
        <a:spcBef>
          <a:spcPct val="20000"/>
        </a:spcBef>
        <a:buFont typeface="Arial" pitchFamily="34" charset="0"/>
        <a:buChar char="•"/>
        <a:defRPr sz="3840" kern="1200">
          <a:solidFill>
            <a:schemeClr val="tx1"/>
          </a:solidFill>
          <a:latin typeface="+mn-lt"/>
          <a:ea typeface="+mn-ea"/>
          <a:cs typeface="+mn-cs"/>
        </a:defRPr>
      </a:lvl3pPr>
      <a:lvl4pPr marL="2560256" indent="-365750" algn="l" defTabSz="1463004"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91757" indent="-365750" algn="l" defTabSz="1463004"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4023259" indent="-365750" algn="l" defTabSz="1463004"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54761" indent="-365750" algn="l" defTabSz="1463004"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86263" indent="-365750" algn="l" defTabSz="1463004"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217764" indent="-365750" algn="l" defTabSz="1463004"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63004" rtl="0" eaLnBrk="1" latinLnBrk="0" hangingPunct="1">
        <a:defRPr sz="2880" kern="1200">
          <a:solidFill>
            <a:schemeClr val="tx1"/>
          </a:solidFill>
          <a:latin typeface="+mn-lt"/>
          <a:ea typeface="+mn-ea"/>
          <a:cs typeface="+mn-cs"/>
        </a:defRPr>
      </a:lvl1pPr>
      <a:lvl2pPr marL="731502" algn="l" defTabSz="1463004" rtl="0" eaLnBrk="1" latinLnBrk="0" hangingPunct="1">
        <a:defRPr sz="2880" kern="1200">
          <a:solidFill>
            <a:schemeClr val="tx1"/>
          </a:solidFill>
          <a:latin typeface="+mn-lt"/>
          <a:ea typeface="+mn-ea"/>
          <a:cs typeface="+mn-cs"/>
        </a:defRPr>
      </a:lvl2pPr>
      <a:lvl3pPr marL="1463004" algn="l" defTabSz="1463004" rtl="0" eaLnBrk="1" latinLnBrk="0" hangingPunct="1">
        <a:defRPr sz="2880" kern="1200">
          <a:solidFill>
            <a:schemeClr val="tx1"/>
          </a:solidFill>
          <a:latin typeface="+mn-lt"/>
          <a:ea typeface="+mn-ea"/>
          <a:cs typeface="+mn-cs"/>
        </a:defRPr>
      </a:lvl3pPr>
      <a:lvl4pPr marL="2194505" algn="l" defTabSz="1463004" rtl="0" eaLnBrk="1" latinLnBrk="0" hangingPunct="1">
        <a:defRPr sz="2880" kern="1200">
          <a:solidFill>
            <a:schemeClr val="tx1"/>
          </a:solidFill>
          <a:latin typeface="+mn-lt"/>
          <a:ea typeface="+mn-ea"/>
          <a:cs typeface="+mn-cs"/>
        </a:defRPr>
      </a:lvl4pPr>
      <a:lvl5pPr marL="2926007" algn="l" defTabSz="1463004" rtl="0" eaLnBrk="1" latinLnBrk="0" hangingPunct="1">
        <a:defRPr sz="2880" kern="1200">
          <a:solidFill>
            <a:schemeClr val="tx1"/>
          </a:solidFill>
          <a:latin typeface="+mn-lt"/>
          <a:ea typeface="+mn-ea"/>
          <a:cs typeface="+mn-cs"/>
        </a:defRPr>
      </a:lvl5pPr>
      <a:lvl6pPr marL="3657509" algn="l" defTabSz="1463004" rtl="0" eaLnBrk="1" latinLnBrk="0" hangingPunct="1">
        <a:defRPr sz="2880" kern="1200">
          <a:solidFill>
            <a:schemeClr val="tx1"/>
          </a:solidFill>
          <a:latin typeface="+mn-lt"/>
          <a:ea typeface="+mn-ea"/>
          <a:cs typeface="+mn-cs"/>
        </a:defRPr>
      </a:lvl6pPr>
      <a:lvl7pPr marL="4389011" algn="l" defTabSz="1463004" rtl="0" eaLnBrk="1" latinLnBrk="0" hangingPunct="1">
        <a:defRPr sz="2880" kern="1200">
          <a:solidFill>
            <a:schemeClr val="tx1"/>
          </a:solidFill>
          <a:latin typeface="+mn-lt"/>
          <a:ea typeface="+mn-ea"/>
          <a:cs typeface="+mn-cs"/>
        </a:defRPr>
      </a:lvl7pPr>
      <a:lvl8pPr marL="5120512" algn="l" defTabSz="1463004" rtl="0" eaLnBrk="1" latinLnBrk="0" hangingPunct="1">
        <a:defRPr sz="2880" kern="1200">
          <a:solidFill>
            <a:schemeClr val="tx1"/>
          </a:solidFill>
          <a:latin typeface="+mn-lt"/>
          <a:ea typeface="+mn-ea"/>
          <a:cs typeface="+mn-cs"/>
        </a:defRPr>
      </a:lvl8pPr>
      <a:lvl9pPr marL="5852014" algn="l" defTabSz="1463004" rtl="0" eaLnBrk="1" latinLnBrk="0" hangingPunct="1">
        <a:defRPr sz="288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68F85D70-F2AC-447D-8A78-FEEC44682EDD}"/>
              </a:ext>
            </a:extLst>
          </p:cNvPr>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A717BDA8-B1A0-45C4-AC9F-61559F6C5E53}"/>
              </a:ext>
            </a:extLst>
          </p:cNvPr>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FC3238E-8B55-419A-B4AD-C24D7C785DB8}"/>
              </a:ext>
            </a:extLst>
          </p:cNvPr>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6EF8DDC5-6E39-49E7-89E2-222F5584D36E}" type="datetimeFigureOut">
              <a:rPr lang="de-DE" smtClean="0"/>
              <a:t>04.02.2026</a:t>
            </a:fld>
            <a:endParaRPr lang="de-DE"/>
          </a:p>
        </p:txBody>
      </p:sp>
      <p:sp>
        <p:nvSpPr>
          <p:cNvPr id="5" name="Fußzeilenplatzhalter 4">
            <a:extLst>
              <a:ext uri="{FF2B5EF4-FFF2-40B4-BE49-F238E27FC236}">
                <a16:creationId xmlns:a16="http://schemas.microsoft.com/office/drawing/2014/main" id="{F376C6F7-ECD9-4CCB-A071-813575DC14D8}"/>
              </a:ext>
            </a:extLst>
          </p:cNvPr>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r>
              <a:rPr lang="de-DE" dirty="0"/>
              <a:t>ICT8210</a:t>
            </a:r>
          </a:p>
        </p:txBody>
      </p:sp>
      <p:sp>
        <p:nvSpPr>
          <p:cNvPr id="6" name="Foliennummernplatzhalter 5">
            <a:extLst>
              <a:ext uri="{FF2B5EF4-FFF2-40B4-BE49-F238E27FC236}">
                <a16:creationId xmlns:a16="http://schemas.microsoft.com/office/drawing/2014/main" id="{CC818865-EA25-4723-987B-D4642005282A}"/>
              </a:ext>
            </a:extLst>
          </p:cNvPr>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AFB950C3-B6C7-4DE8-8136-AF52879A290E}" type="slidenum">
              <a:rPr lang="de-DE" smtClean="0"/>
              <a:t>‹#›</a:t>
            </a:fld>
            <a:endParaRPr lang="de-DE"/>
          </a:p>
        </p:txBody>
      </p:sp>
      <p:grpSp>
        <p:nvGrpSpPr>
          <p:cNvPr id="8" name="Group 7">
            <a:extLst>
              <a:ext uri="{FF2B5EF4-FFF2-40B4-BE49-F238E27FC236}">
                <a16:creationId xmlns:a16="http://schemas.microsoft.com/office/drawing/2014/main" id="{6F82EDA3-B365-D62A-9305-BADAFF4326EF}"/>
              </a:ext>
            </a:extLst>
          </p:cNvPr>
          <p:cNvGrpSpPr/>
          <p:nvPr userDrawn="1"/>
        </p:nvGrpSpPr>
        <p:grpSpPr>
          <a:xfrm>
            <a:off x="10972801" y="7594540"/>
            <a:ext cx="2591913" cy="481557"/>
            <a:chOff x="5179092" y="5483822"/>
            <a:chExt cx="3294001" cy="612000"/>
          </a:xfrm>
        </p:grpSpPr>
        <p:pic>
          <p:nvPicPr>
            <p:cNvPr id="9" name="Picture 8">
              <a:extLst>
                <a:ext uri="{FF2B5EF4-FFF2-40B4-BE49-F238E27FC236}">
                  <a16:creationId xmlns:a16="http://schemas.microsoft.com/office/drawing/2014/main" id="{A7CEB6EE-7D23-4305-0C9D-02AD3FD5BCC3}"/>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57175689-15C5-D952-373A-3A8B862FF4DC}"/>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65394684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de-DE"/>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8.xml"/><Relationship Id="rId1" Type="http://schemas.openxmlformats.org/officeDocument/2006/relationships/tags" Target="../tags/tag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8.xml"/><Relationship Id="rId1" Type="http://schemas.openxmlformats.org/officeDocument/2006/relationships/tags" Target="../tags/tag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8.xml"/><Relationship Id="rId1" Type="http://schemas.openxmlformats.org/officeDocument/2006/relationships/tags" Target="../tags/tag4.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8.xml"/><Relationship Id="rId1" Type="http://schemas.openxmlformats.org/officeDocument/2006/relationships/tags" Target="../tags/tag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https://www.youtube.com/embed/elxVj_ddYf4?feature=oembed" TargetMode="External"/><Relationship Id="rId1" Type="http://schemas.openxmlformats.org/officeDocument/2006/relationships/tags" Target="../tags/tag6.xml"/><Relationship Id="rId5" Type="http://schemas.openxmlformats.org/officeDocument/2006/relationships/image" Target="../media/image24.jpeg"/><Relationship Id="rId4"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8.xml"/><Relationship Id="rId1" Type="http://schemas.openxmlformats.org/officeDocument/2006/relationships/tags" Target="../tags/tag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8.xml"/><Relationship Id="rId1" Type="http://schemas.openxmlformats.org/officeDocument/2006/relationships/tags" Target="../tags/tag8.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8.xml"/><Relationship Id="rId1" Type="http://schemas.openxmlformats.org/officeDocument/2006/relationships/tags" Target="../tags/tag9.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notesSlide" Target="../notesSlides/notesSlide13.xml"/><Relationship Id="rId7" Type="http://schemas.openxmlformats.org/officeDocument/2006/relationships/diagramData" Target="../diagrams/data2.xml"/><Relationship Id="rId2" Type="http://schemas.openxmlformats.org/officeDocument/2006/relationships/slideLayout" Target="../slideLayouts/slideLayout18.xml"/><Relationship Id="rId1" Type="http://schemas.openxmlformats.org/officeDocument/2006/relationships/tags" Target="../tags/tag10.xml"/><Relationship Id="rId6" Type="http://schemas.openxmlformats.org/officeDocument/2006/relationships/image" Target="../media/image33.jpeg"/><Relationship Id="rId11" Type="http://schemas.microsoft.com/office/2007/relationships/diagramDrawing" Target="../diagrams/drawing2.xml"/><Relationship Id="rId5" Type="http://schemas.openxmlformats.org/officeDocument/2006/relationships/image" Target="../media/image32.png"/><Relationship Id="rId10" Type="http://schemas.openxmlformats.org/officeDocument/2006/relationships/diagramColors" Target="../diagrams/colors2.xml"/><Relationship Id="rId4" Type="http://schemas.openxmlformats.org/officeDocument/2006/relationships/image" Target="../media/image31.jpg"/><Relationship Id="rId9"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2.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notesSlide" Target="../notesSlides/notesSlide15.xml"/><Relationship Id="rId7" Type="http://schemas.openxmlformats.org/officeDocument/2006/relationships/diagramQuickStyle" Target="../diagrams/quickStyle3.xml"/><Relationship Id="rId2" Type="http://schemas.openxmlformats.org/officeDocument/2006/relationships/slideLayout" Target="../slideLayouts/slideLayout18.xml"/><Relationship Id="rId1" Type="http://schemas.openxmlformats.org/officeDocument/2006/relationships/tags" Target="../tags/tag1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35.png"/><Relationship Id="rId9" Type="http://schemas.microsoft.com/office/2007/relationships/diagramDrawing" Target="../diagrams/drawing3.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notesSlide" Target="../notesSlides/notesSlide16.xml"/><Relationship Id="rId7" Type="http://schemas.openxmlformats.org/officeDocument/2006/relationships/diagramQuickStyle" Target="../diagrams/quickStyle4.xml"/><Relationship Id="rId2" Type="http://schemas.openxmlformats.org/officeDocument/2006/relationships/slideLayout" Target="../slideLayouts/slideLayout18.xml"/><Relationship Id="rId1" Type="http://schemas.openxmlformats.org/officeDocument/2006/relationships/tags" Target="../tags/tag12.xml"/><Relationship Id="rId6" Type="http://schemas.openxmlformats.org/officeDocument/2006/relationships/diagramLayout" Target="../diagrams/layout4.xml"/><Relationship Id="rId11" Type="http://schemas.openxmlformats.org/officeDocument/2006/relationships/image" Target="../media/image2.png"/><Relationship Id="rId5" Type="http://schemas.openxmlformats.org/officeDocument/2006/relationships/diagramData" Target="../diagrams/data4.xml"/><Relationship Id="rId10" Type="http://schemas.openxmlformats.org/officeDocument/2006/relationships/image" Target="../media/image1.png"/><Relationship Id="rId4" Type="http://schemas.openxmlformats.org/officeDocument/2006/relationships/image" Target="../media/image36.png"/><Relationship Id="rId9" Type="http://schemas.microsoft.com/office/2007/relationships/diagramDrawing" Target="../diagrams/drawing4.xml"/></Relationships>
</file>

<file path=ppt/slides/_rels/slide2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17.xml"/><Relationship Id="rId7" Type="http://schemas.openxmlformats.org/officeDocument/2006/relationships/diagramColors" Target="../diagrams/colors5.xml"/><Relationship Id="rId2" Type="http://schemas.openxmlformats.org/officeDocument/2006/relationships/slideLayout" Target="../slideLayouts/slideLayout18.xml"/><Relationship Id="rId1" Type="http://schemas.openxmlformats.org/officeDocument/2006/relationships/tags" Target="../tags/tag13.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8.xml"/><Relationship Id="rId1" Type="http://schemas.openxmlformats.org/officeDocument/2006/relationships/tags" Target="../tags/tag14.xml"/></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slideLayout" Target="../slideLayouts/slideLayout18.xml"/><Relationship Id="rId1" Type="http://schemas.openxmlformats.org/officeDocument/2006/relationships/tags" Target="../tags/tag15.xml"/><Relationship Id="rId6" Type="http://schemas.openxmlformats.org/officeDocument/2006/relationships/diagramColors" Target="../diagrams/colors6.xml"/><Relationship Id="rId5" Type="http://schemas.openxmlformats.org/officeDocument/2006/relationships/diagramQuickStyle" Target="../diagrams/quickStyle6.xml"/><Relationship Id="rId10" Type="http://schemas.openxmlformats.org/officeDocument/2006/relationships/image" Target="../media/image39.png"/><Relationship Id="rId4" Type="http://schemas.openxmlformats.org/officeDocument/2006/relationships/diagramLayout" Target="../diagrams/layout6.xml"/><Relationship Id="rId9" Type="http://schemas.openxmlformats.org/officeDocument/2006/relationships/image" Target="../media/image38.jpg"/></Relationships>
</file>

<file path=ppt/slides/_rels/slide2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19.xml"/><Relationship Id="rId7" Type="http://schemas.openxmlformats.org/officeDocument/2006/relationships/image" Target="../media/image1.png"/><Relationship Id="rId2" Type="http://schemas.openxmlformats.org/officeDocument/2006/relationships/slideLayout" Target="../slideLayouts/slideLayout18.xml"/><Relationship Id="rId1" Type="http://schemas.openxmlformats.org/officeDocument/2006/relationships/tags" Target="../tags/tag16.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8.xml"/><Relationship Id="rId1" Type="http://schemas.openxmlformats.org/officeDocument/2006/relationships/tags" Target="../tags/tag17.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emf"/></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0.xml"/><Relationship Id="rId1" Type="http://schemas.openxmlformats.org/officeDocument/2006/relationships/tags" Target="../tags/tag18.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notesSlide" Target="../notesSlides/notesSlide22.xml"/><Relationship Id="rId7" Type="http://schemas.openxmlformats.org/officeDocument/2006/relationships/diagramQuickStyle" Target="../diagrams/quickStyle7.xml"/><Relationship Id="rId2" Type="http://schemas.openxmlformats.org/officeDocument/2006/relationships/slideLayout" Target="../slideLayouts/slideLayout18.xml"/><Relationship Id="rId1" Type="http://schemas.openxmlformats.org/officeDocument/2006/relationships/tags" Target="../tags/tag19.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47.png"/><Relationship Id="rId9" Type="http://schemas.microsoft.com/office/2007/relationships/diagramDrawing" Target="../diagrams/drawing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8.xml"/><Relationship Id="rId1" Type="http://schemas.openxmlformats.org/officeDocument/2006/relationships/tags" Target="../tags/tag20.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slideLayout" Target="../slideLayouts/slideLayout18.xml"/><Relationship Id="rId7" Type="http://schemas.openxmlformats.org/officeDocument/2006/relationships/diagramLayout" Target="../diagrams/layout8.xml"/><Relationship Id="rId2" Type="http://schemas.openxmlformats.org/officeDocument/2006/relationships/tags" Target="../tags/tag21.xml"/><Relationship Id="rId1" Type="http://schemas.openxmlformats.org/officeDocument/2006/relationships/customXml" Target="../../customXml/item1.xml"/><Relationship Id="rId6" Type="http://schemas.openxmlformats.org/officeDocument/2006/relationships/diagramData" Target="../diagrams/data8.xml"/><Relationship Id="rId5" Type="http://schemas.openxmlformats.org/officeDocument/2006/relationships/image" Target="../media/image46.png"/><Relationship Id="rId10" Type="http://schemas.microsoft.com/office/2007/relationships/diagramDrawing" Target="../diagrams/drawing8.xml"/><Relationship Id="rId4" Type="http://schemas.openxmlformats.org/officeDocument/2006/relationships/notesSlide" Target="../notesSlides/notesSlide24.xml"/><Relationship Id="rId9" Type="http://schemas.openxmlformats.org/officeDocument/2006/relationships/diagramColors" Target="../diagrams/colors8.xml"/></Relationships>
</file>

<file path=ppt/slides/_rels/slide3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customXml" Target="../../customXml/item2.xml"/><Relationship Id="rId7" Type="http://schemas.openxmlformats.org/officeDocument/2006/relationships/image" Target="../media/image46.png"/><Relationship Id="rId2" Type="http://schemas.openxmlformats.org/officeDocument/2006/relationships/tags" Target="../tags/tag22.xml"/><Relationship Id="rId1" Type="http://schemas.openxmlformats.org/officeDocument/2006/relationships/customXml" Target="../../customXml/item3.xml"/><Relationship Id="rId6" Type="http://schemas.openxmlformats.org/officeDocument/2006/relationships/notesSlide" Target="../notesSlides/notesSlide25.xml"/><Relationship Id="rId5" Type="http://schemas.openxmlformats.org/officeDocument/2006/relationships/slideLayout" Target="../slideLayouts/slideLayout18.xml"/><Relationship Id="rId4" Type="http://schemas.openxmlformats.org/officeDocument/2006/relationships/tags" Target="../tags/tag23.xml"/><Relationship Id="rId9" Type="http://schemas.openxmlformats.org/officeDocument/2006/relationships/image" Target="../media/image50.png"/></Relationships>
</file>

<file path=ppt/slides/_rels/slide3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1.png"/><Relationship Id="rId7"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18.xml"/><Relationship Id="rId5" Type="http://schemas.openxmlformats.org/officeDocument/2006/relationships/image" Target="../media/image59.jpeg"/><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8" Type="http://schemas.openxmlformats.org/officeDocument/2006/relationships/diagramQuickStyle" Target="../diagrams/quickStyle9.xml"/><Relationship Id="rId3" Type="http://schemas.openxmlformats.org/officeDocument/2006/relationships/slideLayout" Target="../slideLayouts/slideLayout18.xml"/><Relationship Id="rId7" Type="http://schemas.openxmlformats.org/officeDocument/2006/relationships/diagramLayout" Target="../diagrams/layout9.xml"/><Relationship Id="rId2" Type="http://schemas.openxmlformats.org/officeDocument/2006/relationships/tags" Target="../tags/tag24.xml"/><Relationship Id="rId1" Type="http://schemas.openxmlformats.org/officeDocument/2006/relationships/customXml" Target="../../customXml/item4.xml"/><Relationship Id="rId6" Type="http://schemas.openxmlformats.org/officeDocument/2006/relationships/diagramData" Target="../diagrams/data9.xml"/><Relationship Id="rId5" Type="http://schemas.openxmlformats.org/officeDocument/2006/relationships/image" Target="../media/image46.png"/><Relationship Id="rId10" Type="http://schemas.microsoft.com/office/2007/relationships/diagramDrawing" Target="../diagrams/drawing9.xml"/><Relationship Id="rId4" Type="http://schemas.openxmlformats.org/officeDocument/2006/relationships/notesSlide" Target="../notesSlides/notesSlide29.xml"/><Relationship Id="rId9" Type="http://schemas.openxmlformats.org/officeDocument/2006/relationships/diagramColors" Target="../diagrams/colors9.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25.xml"/><Relationship Id="rId1" Type="http://schemas.openxmlformats.org/officeDocument/2006/relationships/customXml" Target="../../customXml/item5.xml"/><Relationship Id="rId5" Type="http://schemas.openxmlformats.org/officeDocument/2006/relationships/image" Target="../media/image46.png"/><Relationship Id="rId4" Type="http://schemas.openxmlformats.org/officeDocument/2006/relationships/notesSlide" Target="../notesSlides/notesSlide3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26.xml"/><Relationship Id="rId1" Type="http://schemas.openxmlformats.org/officeDocument/2006/relationships/customXml" Target="../../customXml/item6.xml"/><Relationship Id="rId5" Type="http://schemas.openxmlformats.org/officeDocument/2006/relationships/image" Target="../media/image46.png"/><Relationship Id="rId4" Type="http://schemas.openxmlformats.org/officeDocument/2006/relationships/notesSlide" Target="../notesSlides/notesSlide3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27.xml"/><Relationship Id="rId1" Type="http://schemas.openxmlformats.org/officeDocument/2006/relationships/customXml" Target="../../customXml/item7.xml"/><Relationship Id="rId5" Type="http://schemas.openxmlformats.org/officeDocument/2006/relationships/image" Target="../media/image46.png"/><Relationship Id="rId4" Type="http://schemas.openxmlformats.org/officeDocument/2006/relationships/notesSlide" Target="../notesSlides/notesSlide32.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18.xml"/><Relationship Id="rId5" Type="http://schemas.openxmlformats.org/officeDocument/2006/relationships/image" Target="../media/image2.pn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28.xml"/><Relationship Id="rId1" Type="http://schemas.openxmlformats.org/officeDocument/2006/relationships/customXml" Target="../../customXml/item8.xml"/><Relationship Id="rId5" Type="http://schemas.openxmlformats.org/officeDocument/2006/relationships/image" Target="../media/image61.png"/><Relationship Id="rId4" Type="http://schemas.openxmlformats.org/officeDocument/2006/relationships/notesSlide" Target="../notesSlides/notesSlide34.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18.xml"/><Relationship Id="rId1" Type="http://schemas.openxmlformats.org/officeDocument/2006/relationships/tags" Target="../tags/tag29.xml"/><Relationship Id="rId4" Type="http://schemas.openxmlformats.org/officeDocument/2006/relationships/image" Target="../media/image29.png"/></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18.xml"/><Relationship Id="rId1" Type="http://schemas.openxmlformats.org/officeDocument/2006/relationships/tags" Target="../tags/tag30.xml"/><Relationship Id="rId5" Type="http://schemas.openxmlformats.org/officeDocument/2006/relationships/image" Target="../media/image65.png"/><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18.xml"/><Relationship Id="rId1" Type="http://schemas.openxmlformats.org/officeDocument/2006/relationships/tags" Target="../tags/tag31.xml"/><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68.png"/><Relationship Id="rId2" Type="http://schemas.openxmlformats.org/officeDocument/2006/relationships/tags" Target="../tags/tag32.xml"/><Relationship Id="rId1" Type="http://schemas.openxmlformats.org/officeDocument/2006/relationships/customXml" Target="../../customXml/item9.xml"/><Relationship Id="rId6" Type="http://schemas.openxmlformats.org/officeDocument/2006/relationships/hyperlink" Target="https://www.youtube.com/watch?v=aSBSLYx3rwA" TargetMode="External"/><Relationship Id="rId5" Type="http://schemas.openxmlformats.org/officeDocument/2006/relationships/image" Target="../media/image62.png"/><Relationship Id="rId4" Type="http://schemas.openxmlformats.org/officeDocument/2006/relationships/notesSlide" Target="../notesSlides/notesSlide35.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20.xml"/><Relationship Id="rId1" Type="http://schemas.openxmlformats.org/officeDocument/2006/relationships/tags" Target="../tags/tag33.xml"/></Relationships>
</file>

<file path=ppt/slides/_rels/slide51.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70.png"/><Relationship Id="rId7" Type="http://schemas.openxmlformats.org/officeDocument/2006/relationships/diagramColors" Target="../diagrams/colors10.xml"/><Relationship Id="rId2" Type="http://schemas.openxmlformats.org/officeDocument/2006/relationships/notesSlide" Target="../notesSlides/notesSlide36.xml"/><Relationship Id="rId1" Type="http://schemas.openxmlformats.org/officeDocument/2006/relationships/slideLayout" Target="../slideLayouts/slideLayout20.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0.xml"/><Relationship Id="rId1" Type="http://schemas.openxmlformats.org/officeDocument/2006/relationships/tags" Target="../tags/tag34.xml"/><Relationship Id="rId4" Type="http://schemas.openxmlformats.org/officeDocument/2006/relationships/image" Target="../media/image72.jpeg"/></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17.xml"/><Relationship Id="rId1" Type="http://schemas.openxmlformats.org/officeDocument/2006/relationships/tags" Target="../tags/tag35.xml"/><Relationship Id="rId4" Type="http://schemas.openxmlformats.org/officeDocument/2006/relationships/image" Target="../media/image74.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0.xml"/><Relationship Id="rId1" Type="http://schemas.openxmlformats.org/officeDocument/2006/relationships/tags" Target="../tags/tag36.xml"/><Relationship Id="rId5" Type="http://schemas.openxmlformats.org/officeDocument/2006/relationships/image" Target="../media/image76.png"/><Relationship Id="rId4" Type="http://schemas.openxmlformats.org/officeDocument/2006/relationships/image" Target="../media/image75.png"/></Relationships>
</file>

<file path=ppt/slides/_rels/slide5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28.xml"/><Relationship Id="rId1" Type="http://schemas.openxmlformats.org/officeDocument/2006/relationships/tags" Target="../tags/tag37.xml"/><Relationship Id="rId4" Type="http://schemas.openxmlformats.org/officeDocument/2006/relationships/image" Target="../media/image78.png"/></Relationships>
</file>

<file path=ppt/slides/_rels/slide57.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jpeg"/><Relationship Id="rId1" Type="http://schemas.openxmlformats.org/officeDocument/2006/relationships/slideLayout" Target="../slideLayouts/slideLayout28.xml"/><Relationship Id="rId5" Type="http://schemas.openxmlformats.org/officeDocument/2006/relationships/image" Target="../media/image2.png"/><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0.xml"/><Relationship Id="rId1" Type="http://schemas.openxmlformats.org/officeDocument/2006/relationships/tags" Target="../tags/tag38.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81.jpe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39.xml"/><Relationship Id="rId1" Type="http://schemas.openxmlformats.org/officeDocument/2006/relationships/customXml" Target="../../customXml/item10.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notesSlide" Target="../notesSlides/notesSlide4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8.xml"/><Relationship Id="rId1" Type="http://schemas.openxmlformats.org/officeDocument/2006/relationships/tags" Target="../tags/tag40.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84.png"/></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20.xml"/><Relationship Id="rId1" Type="http://schemas.openxmlformats.org/officeDocument/2006/relationships/tags" Target="../tags/tag41.xml"/><Relationship Id="rId4" Type="http://schemas.openxmlformats.org/officeDocument/2006/relationships/image" Target="../media/image85.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8.xml"/><Relationship Id="rId1" Type="http://schemas.openxmlformats.org/officeDocument/2006/relationships/tags" Target="../tags/tag42.xml"/><Relationship Id="rId5" Type="http://schemas.openxmlformats.org/officeDocument/2006/relationships/image" Target="../media/image86.png"/><Relationship Id="rId4" Type="http://schemas.openxmlformats.org/officeDocument/2006/relationships/image" Target="../media/image75.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89.png"/><Relationship Id="rId2" Type="http://schemas.openxmlformats.org/officeDocument/2006/relationships/slideLayout" Target="../slideLayouts/slideLayout23.xml"/><Relationship Id="rId1" Type="http://schemas.openxmlformats.org/officeDocument/2006/relationships/tags" Target="../tags/tag4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75.pn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5.xml"/><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6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6.xml"/><Relationship Id="rId1" Type="http://schemas.openxmlformats.org/officeDocument/2006/relationships/slideLayout" Target="../slideLayouts/slideLayout28.xml"/><Relationship Id="rId4" Type="http://schemas.openxmlformats.org/officeDocument/2006/relationships/image" Target="../media/image91.png"/></Relationships>
</file>

<file path=ppt/slides/_rels/slide6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20.xml"/><Relationship Id="rId1" Type="http://schemas.openxmlformats.org/officeDocument/2006/relationships/tags" Target="../tags/tag44.xml"/><Relationship Id="rId4" Type="http://schemas.openxmlformats.org/officeDocument/2006/relationships/image" Target="../media/image93.pn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20.xml"/><Relationship Id="rId1" Type="http://schemas.openxmlformats.org/officeDocument/2006/relationships/tags" Target="../tags/tag45.xml"/><Relationship Id="rId5" Type="http://schemas.openxmlformats.org/officeDocument/2006/relationships/image" Target="../media/image95.png"/><Relationship Id="rId4" Type="http://schemas.openxmlformats.org/officeDocument/2006/relationships/image" Target="../media/image9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98.png"/><Relationship Id="rId2" Type="http://schemas.openxmlformats.org/officeDocument/2006/relationships/slideLayout" Target="../slideLayouts/slideLayout20.xml"/><Relationship Id="rId1" Type="http://schemas.openxmlformats.org/officeDocument/2006/relationships/tags" Target="../tags/tag46.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2.png"/></Relationships>
</file>

<file path=ppt/slides/_rels/slide71.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12" Type="http://schemas.openxmlformats.org/officeDocument/2006/relationships/image" Target="../media/image108.png"/><Relationship Id="rId2" Type="http://schemas.openxmlformats.org/officeDocument/2006/relationships/slideLayout" Target="../slideLayouts/slideLayout20.xml"/><Relationship Id="rId1" Type="http://schemas.openxmlformats.org/officeDocument/2006/relationships/tags" Target="../tags/tag47.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8.xml"/><Relationship Id="rId1" Type="http://schemas.openxmlformats.org/officeDocument/2006/relationships/tags" Target="../tags/tag48.xml"/><Relationship Id="rId6" Type="http://schemas.openxmlformats.org/officeDocument/2006/relationships/image" Target="../media/image111.png"/><Relationship Id="rId5" Type="http://schemas.openxmlformats.org/officeDocument/2006/relationships/image" Target="../media/image110.jpeg"/><Relationship Id="rId4" Type="http://schemas.openxmlformats.org/officeDocument/2006/relationships/image" Target="../media/image109.png"/></Relationships>
</file>

<file path=ppt/slides/_rels/slide7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slideLayout" Target="../slideLayouts/slideLayout18.xml"/><Relationship Id="rId1" Type="http://schemas.openxmlformats.org/officeDocument/2006/relationships/tags" Target="../tags/tag49.xml"/></Relationships>
</file>

<file path=ppt/slides/_rels/slide7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slideLayout" Target="../slideLayouts/slideLayout18.xml"/><Relationship Id="rId1" Type="http://schemas.openxmlformats.org/officeDocument/2006/relationships/tags" Target="../tags/tag50.xml"/><Relationship Id="rId4" Type="http://schemas.openxmlformats.org/officeDocument/2006/relationships/image" Target="../media/image114.png"/></Relationships>
</file>

<file path=ppt/slides/_rels/slide7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slideLayout" Target="../slideLayouts/slideLayout18.xml"/><Relationship Id="rId1" Type="http://schemas.openxmlformats.org/officeDocument/2006/relationships/tags" Target="../tags/tag51.xml"/><Relationship Id="rId4" Type="http://schemas.openxmlformats.org/officeDocument/2006/relationships/image" Target="../media/image116.png"/></Relationships>
</file>

<file path=ppt/slides/_rels/slide7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9.xml"/><Relationship Id="rId1" Type="http://schemas.openxmlformats.org/officeDocument/2006/relationships/slideLayout" Target="../slideLayouts/slideLayout28.xml"/><Relationship Id="rId4" Type="http://schemas.openxmlformats.org/officeDocument/2006/relationships/image" Target="../media/image118.png"/></Relationships>
</file>

<file path=ppt/slides/_rels/slide7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20.xml"/><Relationship Id="rId1" Type="http://schemas.openxmlformats.org/officeDocument/2006/relationships/tags" Target="../tags/tag52.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0.xml"/><Relationship Id="rId1" Type="http://schemas.openxmlformats.org/officeDocument/2006/relationships/tags" Target="../tags/tag53.xml"/><Relationship Id="rId6" Type="http://schemas.openxmlformats.org/officeDocument/2006/relationships/image" Target="../media/image93.png"/><Relationship Id="rId5" Type="http://schemas.openxmlformats.org/officeDocument/2006/relationships/image" Target="../media/image120.png"/><Relationship Id="rId4" Type="http://schemas.openxmlformats.org/officeDocument/2006/relationships/image" Target="../media/image119.png"/></Relationships>
</file>

<file path=ppt/slides/_rels/slide7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51.xml"/><Relationship Id="rId7" Type="http://schemas.openxmlformats.org/officeDocument/2006/relationships/image" Target="../media/image125.png"/><Relationship Id="rId2" Type="http://schemas.openxmlformats.org/officeDocument/2006/relationships/slideLayout" Target="../slideLayouts/slideLayout20.xml"/><Relationship Id="rId1" Type="http://schemas.openxmlformats.org/officeDocument/2006/relationships/tags" Target="../tags/tag54.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8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2.png"/><Relationship Id="rId1" Type="http://schemas.openxmlformats.org/officeDocument/2006/relationships/slideLayout" Target="../slideLayouts/slideLayout28.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8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28.xml"/><Relationship Id="rId1" Type="http://schemas.openxmlformats.org/officeDocument/2006/relationships/tags" Target="../tags/tag55.xml"/><Relationship Id="rId4" Type="http://schemas.openxmlformats.org/officeDocument/2006/relationships/image" Target="../media/image130.pn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20.xml"/><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slideLayout" Target="../slideLayouts/slideLayout20.xml"/><Relationship Id="rId7" Type="http://schemas.openxmlformats.org/officeDocument/2006/relationships/diagramLayout" Target="../diagrams/layout11.xml"/><Relationship Id="rId12" Type="http://schemas.openxmlformats.org/officeDocument/2006/relationships/image" Target="../media/image133.jpeg"/><Relationship Id="rId2" Type="http://schemas.openxmlformats.org/officeDocument/2006/relationships/video" Target="https://www.youtube.com/embed/5S5hRRio-E8?feature=oembed" TargetMode="External"/><Relationship Id="rId1" Type="http://schemas.openxmlformats.org/officeDocument/2006/relationships/tags" Target="../tags/tag56.xml"/><Relationship Id="rId6" Type="http://schemas.openxmlformats.org/officeDocument/2006/relationships/diagramData" Target="../diagrams/data11.xml"/><Relationship Id="rId11" Type="http://schemas.openxmlformats.org/officeDocument/2006/relationships/image" Target="../media/image132.jpeg"/><Relationship Id="rId5" Type="http://schemas.openxmlformats.org/officeDocument/2006/relationships/image" Target="../media/image131.jpeg"/><Relationship Id="rId10" Type="http://schemas.microsoft.com/office/2007/relationships/diagramDrawing" Target="../diagrams/drawing11.xml"/><Relationship Id="rId4" Type="http://schemas.openxmlformats.org/officeDocument/2006/relationships/notesSlide" Target="../notesSlides/notesSlide53.xml"/><Relationship Id="rId9" Type="http://schemas.openxmlformats.org/officeDocument/2006/relationships/diagramColors" Target="../diagrams/colors11.xml"/></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4.jpeg"/><Relationship Id="rId1" Type="http://schemas.openxmlformats.org/officeDocument/2006/relationships/slideLayout" Target="../slideLayouts/slideLayout20.xml"/><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8.xml"/><Relationship Id="rId1" Type="http://schemas.openxmlformats.org/officeDocument/2006/relationships/tags" Target="../tags/tag57.xml"/><Relationship Id="rId5" Type="http://schemas.openxmlformats.org/officeDocument/2006/relationships/image" Target="../media/image2.png"/><Relationship Id="rId4" Type="http://schemas.openxmlformats.org/officeDocument/2006/relationships/image" Target="../media/image1.pn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8.xml"/><Relationship Id="rId1" Type="http://schemas.openxmlformats.org/officeDocument/2006/relationships/tags" Target="../tags/tag58.xml"/><Relationship Id="rId4" Type="http://schemas.openxmlformats.org/officeDocument/2006/relationships/image" Target="../media/image2.png"/></Relationships>
</file>

<file path=ppt/slides/_rels/slide89.xml.rels><?xml version="1.0" encoding="UTF-8" standalone="yes"?>
<Relationships xmlns="http://schemas.openxmlformats.org/package/2006/relationships"><Relationship Id="rId8" Type="http://schemas.openxmlformats.org/officeDocument/2006/relationships/image" Target="../media/image139.jpg"/><Relationship Id="rId3" Type="http://schemas.openxmlformats.org/officeDocument/2006/relationships/notesSlide" Target="../notesSlides/notesSlide56.xml"/><Relationship Id="rId7" Type="http://schemas.openxmlformats.org/officeDocument/2006/relationships/image" Target="../media/image138.jpeg"/><Relationship Id="rId2" Type="http://schemas.openxmlformats.org/officeDocument/2006/relationships/slideLayout" Target="../slideLayouts/slideLayout28.xml"/><Relationship Id="rId1" Type="http://schemas.openxmlformats.org/officeDocument/2006/relationships/tags" Target="../tags/tag59.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jpeg"/></Relationships>
</file>

<file path=ppt/slides/_rels/slide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image" Target="../media/image140.jpeg"/><Relationship Id="rId7" Type="http://schemas.openxmlformats.org/officeDocument/2006/relationships/image" Target="../media/image144.png"/><Relationship Id="rId2" Type="http://schemas.openxmlformats.org/officeDocument/2006/relationships/slideLayout" Target="../slideLayouts/slideLayout28.xml"/><Relationship Id="rId1" Type="http://schemas.openxmlformats.org/officeDocument/2006/relationships/tags" Target="../tags/tag60.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 Id="rId9" Type="http://schemas.openxmlformats.org/officeDocument/2006/relationships/image" Target="../media/image146.png"/></Relationships>
</file>

<file path=ppt/slides/_rels/slide9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slideLayout" Target="../slideLayouts/slideLayout28.xml"/><Relationship Id="rId1" Type="http://schemas.openxmlformats.org/officeDocument/2006/relationships/tags" Target="../tags/tag61.xml"/><Relationship Id="rId5" Type="http://schemas.openxmlformats.org/officeDocument/2006/relationships/image" Target="../media/image2.png"/><Relationship Id="rId4" Type="http://schemas.openxmlformats.org/officeDocument/2006/relationships/image" Target="../media/image1.png"/></Relationships>
</file>

<file path=ppt/slides/_rels/slide92.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7946025" y="868128"/>
            <a:ext cx="5714743" cy="3094862"/>
          </a:xfrm>
        </p:spPr>
        <p:txBody>
          <a:bodyPr anchor="t">
            <a:noAutofit/>
          </a:bodyPr>
          <a:lstStyle/>
          <a:p>
            <a:endParaRPr lang="en-US" sz="2800" dirty="0"/>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a:xfrm>
            <a:off x="7946025" y="5378105"/>
            <a:ext cx="6248440" cy="1210710"/>
          </a:xfrm>
        </p:spPr>
        <p:txBody>
          <a:bodyPr>
            <a:normAutofit/>
          </a:bodyPr>
          <a:lstStyle/>
          <a:p>
            <a:r>
              <a:rPr lang="en-US" dirty="0"/>
              <a:t>Presentation by: </a:t>
            </a:r>
          </a:p>
          <a:p>
            <a:r>
              <a:rPr lang="en-US" sz="2400" b="1" cap="none" dirty="0" err="1"/>
              <a:t>RicardoLugo</a:t>
            </a:r>
            <a:endParaRPr lang="en-US" sz="1700" cap="none" dirty="0"/>
          </a:p>
        </p:txBody>
      </p:sp>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7946025" y="1954289"/>
            <a:ext cx="6684375" cy="1210711"/>
          </a:xfrm>
        </p:spPr>
        <p:txBody>
          <a:bodyPr/>
          <a:lstStyle/>
          <a:p>
            <a:r>
              <a:rPr lang="en-US" sz="4800" dirty="0">
                <a:solidFill>
                  <a:schemeClr val="tx1"/>
                </a:solidFill>
              </a:rPr>
              <a:t>Topic 8: </a:t>
            </a:r>
            <a:r>
              <a:rPr lang="en-GB" sz="4800" dirty="0">
                <a:solidFill>
                  <a:schemeClr val="tx1"/>
                </a:solidFill>
              </a:rPr>
              <a:t>Situational Awareness and Shared Mental Modelling</a:t>
            </a:r>
            <a:endParaRPr lang="en-US" sz="4800" dirty="0">
              <a:solidFill>
                <a:schemeClr val="tx1"/>
              </a:solidFill>
            </a:endParaRPr>
          </a:p>
          <a:p>
            <a:endParaRPr lang="en-US" sz="4800" dirty="0">
              <a:solidFill>
                <a:schemeClr val="tx1"/>
              </a:solidFill>
            </a:endParaRP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4209308" y="-13391"/>
            <a:ext cx="3063696" cy="8230609"/>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sz="2160" dirty="0"/>
          </a:p>
        </p:txBody>
      </p:sp>
      <p:grpSp>
        <p:nvGrpSpPr>
          <p:cNvPr id="2" name="Group 1">
            <a:extLst>
              <a:ext uri="{FF2B5EF4-FFF2-40B4-BE49-F238E27FC236}">
                <a16:creationId xmlns:a16="http://schemas.microsoft.com/office/drawing/2014/main" id="{ABF25152-ECFC-F87E-6A60-9E7B0D98374B}"/>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56048E62-9FDC-6A86-C84F-4D7DFCAA18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4" name="Picture 3">
              <a:extLst>
                <a:ext uri="{FF2B5EF4-FFF2-40B4-BE49-F238E27FC236}">
                  <a16:creationId xmlns:a16="http://schemas.microsoft.com/office/drawing/2014/main" id="{B4A6FF37-150C-0183-163E-54E5A9398F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pic>
        <p:nvPicPr>
          <p:cNvPr id="8" name="Picture Placeholder 7" descr="A screenshot of a computer training&#10;&#10;Description automatically generated">
            <a:extLst>
              <a:ext uri="{FF2B5EF4-FFF2-40B4-BE49-F238E27FC236}">
                <a16:creationId xmlns:a16="http://schemas.microsoft.com/office/drawing/2014/main" id="{50970EFB-319E-7174-E221-FC24ED09B21B}"/>
              </a:ext>
            </a:extLst>
          </p:cNvPr>
          <p:cNvPicPr>
            <a:picLocks noGrp="1" noChangeAspect="1"/>
          </p:cNvPicPr>
          <p:nvPr>
            <p:ph type="pic" sz="quarter" idx="11"/>
          </p:nvPr>
        </p:nvPicPr>
        <p:blipFill>
          <a:blip r:embed="rId5"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0397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 y="438150"/>
            <a:ext cx="7120849" cy="1590676"/>
          </a:xfrm>
        </p:spPr>
        <p:txBody>
          <a:bodyPr>
            <a:normAutofit fontScale="90000"/>
          </a:bodyPr>
          <a:lstStyle/>
          <a:p>
            <a:r>
              <a:rPr lang="nb-NO" dirty="0" err="1"/>
              <a:t>Metacognition</a:t>
            </a:r>
            <a:r>
              <a:rPr lang="nb-NO" dirty="0"/>
              <a:t> (</a:t>
            </a:r>
            <a:r>
              <a:rPr lang="nb-NO" dirty="0" err="1"/>
              <a:t>Efklides</a:t>
            </a:r>
            <a:r>
              <a:rPr lang="nb-NO" dirty="0"/>
              <a:t>, 2011)</a:t>
            </a:r>
            <a:endParaRPr lang="en-GB" dirty="0"/>
          </a:p>
        </p:txBody>
      </p:sp>
      <p:pic>
        <p:nvPicPr>
          <p:cNvPr id="6" name="Plassholder for innhold 5"/>
          <p:cNvPicPr>
            <a:picLocks noGrp="1" noChangeAspect="1"/>
          </p:cNvPicPr>
          <p:nvPr>
            <p:ph sz="half" idx="1"/>
          </p:nvPr>
        </p:nvPicPr>
        <p:blipFill>
          <a:blip r:embed="rId3"/>
          <a:stretch>
            <a:fillRect/>
          </a:stretch>
        </p:blipFill>
        <p:spPr>
          <a:xfrm>
            <a:off x="7120851" y="121412"/>
            <a:ext cx="6683473" cy="7800294"/>
          </a:xfrm>
          <a:prstGeom prst="rect">
            <a:avLst/>
          </a:prstGeom>
        </p:spPr>
      </p:pic>
      <p:sp>
        <p:nvSpPr>
          <p:cNvPr id="3" name="Plassholder for innhold 2">
            <a:extLst>
              <a:ext uri="{FF2B5EF4-FFF2-40B4-BE49-F238E27FC236}">
                <a16:creationId xmlns:a16="http://schemas.microsoft.com/office/drawing/2014/main" id="{F79B898C-5871-EB00-D81B-BAFF17EC766B}"/>
              </a:ext>
            </a:extLst>
          </p:cNvPr>
          <p:cNvSpPr txBox="1">
            <a:spLocks/>
          </p:cNvSpPr>
          <p:nvPr/>
        </p:nvSpPr>
        <p:spPr>
          <a:xfrm>
            <a:off x="1005840" y="2190751"/>
            <a:ext cx="6217920" cy="5221607"/>
          </a:xfrm>
          <a:prstGeom prst="rect">
            <a:avLst/>
          </a:prstGeom>
        </p:spPr>
        <p:txBody>
          <a:bodyPr vert="horz" lIns="109728" tIns="54864" rIns="109728" bIns="54864"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50" indent="-365750" defTabSz="1463004">
              <a:spcBef>
                <a:spcPts val="1600"/>
              </a:spcBef>
              <a:defRPr/>
            </a:pPr>
            <a:r>
              <a:rPr lang="nb-NO" sz="3360" dirty="0" err="1">
                <a:solidFill>
                  <a:prstClr val="black"/>
                </a:solidFill>
                <a:latin typeface="Calibri"/>
              </a:rPr>
              <a:t>Behind</a:t>
            </a:r>
            <a:r>
              <a:rPr lang="nb-NO" sz="3360" dirty="0">
                <a:solidFill>
                  <a:prstClr val="black"/>
                </a:solidFill>
                <a:latin typeface="Calibri"/>
              </a:rPr>
              <a:t> </a:t>
            </a:r>
            <a:r>
              <a:rPr lang="nb-NO" sz="3360" dirty="0" err="1">
                <a:solidFill>
                  <a:prstClr val="black"/>
                </a:solidFill>
                <a:latin typeface="Calibri"/>
              </a:rPr>
              <a:t>behavior</a:t>
            </a:r>
            <a:r>
              <a:rPr lang="nb-NO" sz="3360" dirty="0">
                <a:solidFill>
                  <a:prstClr val="black"/>
                </a:solidFill>
                <a:latin typeface="Calibri"/>
              </a:rPr>
              <a:t> </a:t>
            </a:r>
            <a:r>
              <a:rPr lang="nb-NO" sz="3360" dirty="0" err="1">
                <a:solidFill>
                  <a:prstClr val="black"/>
                </a:solidFill>
                <a:latin typeface="Calibri"/>
              </a:rPr>
              <a:t>change</a:t>
            </a:r>
            <a:endParaRPr lang="nb-NO" sz="3360" dirty="0">
              <a:solidFill>
                <a:prstClr val="black"/>
              </a:solidFill>
              <a:latin typeface="Calibri"/>
            </a:endParaRPr>
          </a:p>
          <a:p>
            <a:pPr marL="365750" indent="-365750" defTabSz="1463004">
              <a:spcBef>
                <a:spcPts val="1600"/>
              </a:spcBef>
              <a:defRPr/>
            </a:pPr>
            <a:r>
              <a:rPr lang="nb-NO" sz="3360" dirty="0">
                <a:solidFill>
                  <a:prstClr val="black"/>
                </a:solidFill>
                <a:latin typeface="Calibri"/>
              </a:rPr>
              <a:t>MC </a:t>
            </a:r>
            <a:r>
              <a:rPr lang="nb-NO" sz="3360" dirty="0" err="1">
                <a:solidFill>
                  <a:prstClr val="black"/>
                </a:solidFill>
                <a:latin typeface="Calibri"/>
              </a:rPr>
              <a:t>knowledge</a:t>
            </a:r>
            <a:endParaRPr lang="nb-NO" sz="3360" dirty="0">
              <a:solidFill>
                <a:prstClr val="black"/>
              </a:solidFill>
              <a:latin typeface="Calibri"/>
            </a:endParaRPr>
          </a:p>
          <a:p>
            <a:pPr marL="1097252" lvl="1" indent="-365750" defTabSz="1463004">
              <a:spcBef>
                <a:spcPts val="800"/>
              </a:spcBef>
              <a:defRPr/>
            </a:pPr>
            <a:r>
              <a:rPr lang="nb-NO" sz="2880" dirty="0" err="1">
                <a:solidFill>
                  <a:prstClr val="black"/>
                </a:solidFill>
                <a:latin typeface="Calibri"/>
              </a:rPr>
              <a:t>Behaviour</a:t>
            </a:r>
            <a:endParaRPr lang="nb-NO" sz="2880" dirty="0">
              <a:solidFill>
                <a:prstClr val="black"/>
              </a:solidFill>
              <a:latin typeface="Calibri"/>
            </a:endParaRPr>
          </a:p>
          <a:p>
            <a:pPr marL="1097252" lvl="1" indent="-365750" defTabSz="1463004">
              <a:spcBef>
                <a:spcPts val="800"/>
              </a:spcBef>
              <a:defRPr/>
            </a:pPr>
            <a:r>
              <a:rPr lang="nb-NO" sz="2880" dirty="0" err="1">
                <a:solidFill>
                  <a:prstClr val="black"/>
                </a:solidFill>
                <a:latin typeface="Calibri"/>
              </a:rPr>
              <a:t>Outcomes</a:t>
            </a:r>
            <a:endParaRPr lang="nb-NO" sz="2880" dirty="0">
              <a:solidFill>
                <a:prstClr val="black"/>
              </a:solidFill>
              <a:latin typeface="Calibri"/>
            </a:endParaRPr>
          </a:p>
          <a:p>
            <a:pPr marL="365750" indent="-365750" defTabSz="1463004">
              <a:spcBef>
                <a:spcPts val="1600"/>
              </a:spcBef>
              <a:defRPr/>
            </a:pPr>
            <a:r>
              <a:rPr lang="nb-NO" sz="3360" dirty="0" err="1">
                <a:solidFill>
                  <a:prstClr val="black"/>
                </a:solidFill>
                <a:latin typeface="Calibri"/>
              </a:rPr>
              <a:t>Self-regulation</a:t>
            </a:r>
            <a:endParaRPr lang="nb-NO" sz="3360" dirty="0">
              <a:solidFill>
                <a:prstClr val="black"/>
              </a:solidFill>
              <a:latin typeface="Calibri"/>
            </a:endParaRPr>
          </a:p>
          <a:p>
            <a:pPr marL="365750" indent="-365750" defTabSz="1463004">
              <a:spcBef>
                <a:spcPts val="1600"/>
              </a:spcBef>
              <a:defRPr/>
            </a:pPr>
            <a:r>
              <a:rPr lang="nb-NO" sz="3360" dirty="0" err="1">
                <a:solidFill>
                  <a:prstClr val="black"/>
                </a:solidFill>
                <a:latin typeface="Calibri"/>
              </a:rPr>
              <a:t>Experience</a:t>
            </a:r>
            <a:r>
              <a:rPr lang="nb-NO" sz="3360" dirty="0">
                <a:solidFill>
                  <a:prstClr val="black"/>
                </a:solidFill>
                <a:latin typeface="Calibri"/>
              </a:rPr>
              <a:t> (</a:t>
            </a:r>
            <a:r>
              <a:rPr lang="nb-NO" sz="3360" dirty="0" err="1">
                <a:solidFill>
                  <a:prstClr val="black"/>
                </a:solidFill>
                <a:latin typeface="Calibri"/>
              </a:rPr>
              <a:t>habits</a:t>
            </a:r>
            <a:r>
              <a:rPr lang="nb-NO" sz="3360" dirty="0">
                <a:solidFill>
                  <a:prstClr val="black"/>
                </a:solidFill>
                <a:latin typeface="Calibri"/>
              </a:rPr>
              <a:t>)</a:t>
            </a:r>
          </a:p>
          <a:p>
            <a:pPr marL="365750" indent="-365750" defTabSz="1463004">
              <a:spcBef>
                <a:spcPts val="1600"/>
              </a:spcBef>
              <a:defRPr/>
            </a:pPr>
            <a:r>
              <a:rPr lang="nb-NO" sz="3360" dirty="0">
                <a:solidFill>
                  <a:prstClr val="black"/>
                </a:solidFill>
                <a:latin typeface="Calibri"/>
              </a:rPr>
              <a:t>Feedback</a:t>
            </a:r>
          </a:p>
          <a:p>
            <a:pPr marL="365750" indent="-365750" defTabSz="1463004">
              <a:spcBef>
                <a:spcPts val="1600"/>
              </a:spcBef>
              <a:defRPr/>
            </a:pPr>
            <a:r>
              <a:rPr lang="nb-NO" sz="3360" dirty="0">
                <a:solidFill>
                  <a:prstClr val="black"/>
                </a:solidFill>
                <a:latin typeface="Calibri"/>
              </a:rPr>
              <a:t>Reflection</a:t>
            </a:r>
          </a:p>
          <a:p>
            <a:pPr marL="365750" indent="-365750" defTabSz="1463004">
              <a:spcBef>
                <a:spcPts val="1600"/>
              </a:spcBef>
              <a:defRPr/>
            </a:pPr>
            <a:endParaRPr lang="en-GB" sz="3360" dirty="0">
              <a:solidFill>
                <a:prstClr val="black"/>
              </a:solidFill>
              <a:latin typeface="Calibri"/>
            </a:endParaRPr>
          </a:p>
        </p:txBody>
      </p:sp>
    </p:spTree>
    <p:custDataLst>
      <p:tags r:id="rId1"/>
    </p:custDataLst>
    <p:extLst>
      <p:ext uri="{BB962C8B-B14F-4D97-AF65-F5344CB8AC3E}">
        <p14:creationId xmlns:p14="http://schemas.microsoft.com/office/powerpoint/2010/main" val="298008518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9E016-BA49-C1D5-F5F3-66F9E33C299B}"/>
              </a:ext>
            </a:extLst>
          </p:cNvPr>
          <p:cNvSpPr>
            <a:spLocks noGrp="1"/>
          </p:cNvSpPr>
          <p:nvPr>
            <p:ph type="title"/>
          </p:nvPr>
        </p:nvSpPr>
        <p:spPr/>
        <p:txBody>
          <a:bodyPr/>
          <a:lstStyle/>
          <a:p>
            <a:pPr algn="l"/>
            <a:r>
              <a:rPr lang="nb-NO" dirty="0"/>
              <a:t>How to reach</a:t>
            </a:r>
            <a:endParaRPr lang="et-EE" dirty="0"/>
          </a:p>
        </p:txBody>
      </p:sp>
      <p:sp>
        <p:nvSpPr>
          <p:cNvPr id="3" name="Content Placeholder 2">
            <a:extLst>
              <a:ext uri="{FF2B5EF4-FFF2-40B4-BE49-F238E27FC236}">
                <a16:creationId xmlns:a16="http://schemas.microsoft.com/office/drawing/2014/main" id="{E653F6AE-ACDD-9B33-DFBB-9EE2DB3E675E}"/>
              </a:ext>
            </a:extLst>
          </p:cNvPr>
          <p:cNvSpPr>
            <a:spLocks noGrp="1"/>
          </p:cNvSpPr>
          <p:nvPr>
            <p:ph sz="half" idx="1"/>
          </p:nvPr>
        </p:nvSpPr>
        <p:spPr/>
        <p:txBody>
          <a:bodyPr/>
          <a:lstStyle/>
          <a:p>
            <a:r>
              <a:rPr lang="nb-NO" dirty="0"/>
              <a:t>Critical Thinking</a:t>
            </a:r>
          </a:p>
          <a:p>
            <a:r>
              <a:rPr lang="nb-NO" dirty="0"/>
              <a:t>Reflection</a:t>
            </a:r>
          </a:p>
          <a:p>
            <a:r>
              <a:rPr lang="nb-NO" dirty="0"/>
              <a:t>Applied to all!</a:t>
            </a:r>
            <a:endParaRPr lang="et-EE" dirty="0"/>
          </a:p>
        </p:txBody>
      </p:sp>
      <p:sp>
        <p:nvSpPr>
          <p:cNvPr id="4" name="Content Placeholder 3">
            <a:extLst>
              <a:ext uri="{FF2B5EF4-FFF2-40B4-BE49-F238E27FC236}">
                <a16:creationId xmlns:a16="http://schemas.microsoft.com/office/drawing/2014/main" id="{D270884F-5132-47E8-FCC2-30A6816D7DB1}"/>
              </a:ext>
            </a:extLst>
          </p:cNvPr>
          <p:cNvSpPr>
            <a:spLocks noGrp="1"/>
          </p:cNvSpPr>
          <p:nvPr>
            <p:ph sz="half" idx="2"/>
          </p:nvPr>
        </p:nvSpPr>
        <p:spPr/>
        <p:txBody>
          <a:bodyPr/>
          <a:lstStyle/>
          <a:p>
            <a:endParaRPr lang="et-EE"/>
          </a:p>
        </p:txBody>
      </p:sp>
      <p:pic>
        <p:nvPicPr>
          <p:cNvPr id="5" name="Plassholder for innhold 5">
            <a:extLst>
              <a:ext uri="{FF2B5EF4-FFF2-40B4-BE49-F238E27FC236}">
                <a16:creationId xmlns:a16="http://schemas.microsoft.com/office/drawing/2014/main" id="{08DF568F-7FD3-1993-209D-B3DC49098E88}"/>
              </a:ext>
            </a:extLst>
          </p:cNvPr>
          <p:cNvPicPr>
            <a:picLocks noChangeAspect="1"/>
          </p:cNvPicPr>
          <p:nvPr/>
        </p:nvPicPr>
        <p:blipFill>
          <a:blip r:embed="rId3"/>
          <a:stretch>
            <a:fillRect/>
          </a:stretch>
        </p:blipFill>
        <p:spPr>
          <a:xfrm>
            <a:off x="7120851" y="121412"/>
            <a:ext cx="6683473" cy="7800294"/>
          </a:xfrm>
          <a:prstGeom prst="rect">
            <a:avLst/>
          </a:prstGeom>
        </p:spPr>
      </p:pic>
      <p:sp>
        <p:nvSpPr>
          <p:cNvPr id="6" name="Oval 5">
            <a:extLst>
              <a:ext uri="{FF2B5EF4-FFF2-40B4-BE49-F238E27FC236}">
                <a16:creationId xmlns:a16="http://schemas.microsoft.com/office/drawing/2014/main" id="{D3CB9DDB-5E75-7212-032A-54210E0E2C24}"/>
              </a:ext>
            </a:extLst>
          </p:cNvPr>
          <p:cNvSpPr/>
          <p:nvPr/>
        </p:nvSpPr>
        <p:spPr>
          <a:xfrm>
            <a:off x="8168641" y="121414"/>
            <a:ext cx="6461760" cy="3006467"/>
          </a:xfrm>
          <a:prstGeom prst="ellipse">
            <a:avLst/>
          </a:prstGeom>
          <a:noFill/>
          <a:ln w="38100">
            <a:solidFill>
              <a:srgbClr val="FF0D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463004">
              <a:defRPr/>
            </a:pPr>
            <a:endParaRPr lang="et-EE" sz="2880">
              <a:solidFill>
                <a:prstClr val="white"/>
              </a:solidFill>
              <a:latin typeface="Calibri"/>
            </a:endParaRPr>
          </a:p>
        </p:txBody>
      </p:sp>
    </p:spTree>
    <p:custDataLst>
      <p:tags r:id="rId1"/>
    </p:custDataLst>
    <p:extLst>
      <p:ext uri="{BB962C8B-B14F-4D97-AF65-F5344CB8AC3E}">
        <p14:creationId xmlns:p14="http://schemas.microsoft.com/office/powerpoint/2010/main" val="63230261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CA527-8A3E-8213-DAA4-46B876C332F0}"/>
              </a:ext>
            </a:extLst>
          </p:cNvPr>
          <p:cNvSpPr>
            <a:spLocks noGrp="1"/>
          </p:cNvSpPr>
          <p:nvPr>
            <p:ph type="title"/>
          </p:nvPr>
        </p:nvSpPr>
        <p:spPr/>
        <p:txBody>
          <a:bodyPr/>
          <a:lstStyle/>
          <a:p>
            <a:r>
              <a:rPr lang="nb-NO" dirty="0"/>
              <a:t>Metacognition</a:t>
            </a:r>
            <a:endParaRPr lang="en-GB" dirty="0"/>
          </a:p>
        </p:txBody>
      </p:sp>
      <p:sp>
        <p:nvSpPr>
          <p:cNvPr id="3" name="Content Placeholder 2">
            <a:extLst>
              <a:ext uri="{FF2B5EF4-FFF2-40B4-BE49-F238E27FC236}">
                <a16:creationId xmlns:a16="http://schemas.microsoft.com/office/drawing/2014/main" id="{5A283A5B-081D-6216-F550-E84442C821F8}"/>
              </a:ext>
            </a:extLst>
          </p:cNvPr>
          <p:cNvSpPr>
            <a:spLocks noGrp="1"/>
          </p:cNvSpPr>
          <p:nvPr>
            <p:ph idx="1"/>
          </p:nvPr>
        </p:nvSpPr>
        <p:spPr/>
        <p:txBody>
          <a:bodyPr/>
          <a:lstStyle/>
          <a:p>
            <a:endParaRPr lang="en-GB"/>
          </a:p>
        </p:txBody>
      </p:sp>
      <p:pic>
        <p:nvPicPr>
          <p:cNvPr id="1026" name="Picture 2" descr="Metacognition: the mind's Swiss Army knife - Ness Labs">
            <a:extLst>
              <a:ext uri="{FF2B5EF4-FFF2-40B4-BE49-F238E27FC236}">
                <a16:creationId xmlns:a16="http://schemas.microsoft.com/office/drawing/2014/main" id="{64CEE9CB-0B81-5078-C1D2-D591B9CE37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6004" y="1781954"/>
            <a:ext cx="12078392" cy="6039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0253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C59FD-9B36-C791-72D4-1C6B26793A44}"/>
              </a:ext>
            </a:extLst>
          </p:cNvPr>
          <p:cNvSpPr>
            <a:spLocks noGrp="1"/>
          </p:cNvSpPr>
          <p:nvPr>
            <p:ph type="title"/>
          </p:nvPr>
        </p:nvSpPr>
        <p:spPr/>
        <p:txBody>
          <a:bodyPr/>
          <a:lstStyle/>
          <a:p>
            <a:r>
              <a:rPr lang="nb-NO" dirty="0"/>
              <a:t>Metacognition continued</a:t>
            </a:r>
            <a:endParaRPr lang="en-GB" dirty="0"/>
          </a:p>
        </p:txBody>
      </p:sp>
      <p:sp>
        <p:nvSpPr>
          <p:cNvPr id="3" name="Content Placeholder 2">
            <a:extLst>
              <a:ext uri="{FF2B5EF4-FFF2-40B4-BE49-F238E27FC236}">
                <a16:creationId xmlns:a16="http://schemas.microsoft.com/office/drawing/2014/main" id="{AB8F2518-4AD8-714D-E818-DF4ADC1504BB}"/>
              </a:ext>
            </a:extLst>
          </p:cNvPr>
          <p:cNvSpPr>
            <a:spLocks noGrp="1"/>
          </p:cNvSpPr>
          <p:nvPr>
            <p:ph idx="1"/>
          </p:nvPr>
        </p:nvSpPr>
        <p:spPr/>
        <p:txBody>
          <a:bodyPr/>
          <a:lstStyle/>
          <a:p>
            <a:endParaRPr lang="en-GB" dirty="0"/>
          </a:p>
        </p:txBody>
      </p:sp>
      <p:pic>
        <p:nvPicPr>
          <p:cNvPr id="2050" name="Picture 2" descr="Theoretical Model of Metacognition | Download Scientific Diagram">
            <a:extLst>
              <a:ext uri="{FF2B5EF4-FFF2-40B4-BE49-F238E27FC236}">
                <a16:creationId xmlns:a16="http://schemas.microsoft.com/office/drawing/2014/main" id="{19983A83-FAF7-2356-481F-F69FD28763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7450" y="2383156"/>
            <a:ext cx="9715500" cy="5029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77AB4A9-A4DE-D96F-F6A3-70153D53BB50}"/>
              </a:ext>
            </a:extLst>
          </p:cNvPr>
          <p:cNvSpPr/>
          <p:nvPr/>
        </p:nvSpPr>
        <p:spPr>
          <a:xfrm>
            <a:off x="1928553" y="5453150"/>
            <a:ext cx="1313411" cy="698269"/>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r>
              <a:rPr lang="nb-NO" sz="1680" dirty="0">
                <a:solidFill>
                  <a:prstClr val="white"/>
                </a:solidFill>
                <a:latin typeface="Calibri" panose="020F0502020204030204"/>
              </a:rPr>
              <a:t>Knowledge of systems</a:t>
            </a:r>
            <a:endParaRPr lang="en-GB" sz="1680" dirty="0">
              <a:solidFill>
                <a:prstClr val="white"/>
              </a:solidFill>
              <a:latin typeface="Calibri" panose="020F0502020204030204"/>
            </a:endParaRPr>
          </a:p>
        </p:txBody>
      </p:sp>
      <p:sp>
        <p:nvSpPr>
          <p:cNvPr id="5" name="Oval 4">
            <a:extLst>
              <a:ext uri="{FF2B5EF4-FFF2-40B4-BE49-F238E27FC236}">
                <a16:creationId xmlns:a16="http://schemas.microsoft.com/office/drawing/2014/main" id="{549E3A75-B77C-E72B-1B6F-628D827CCFBC}"/>
              </a:ext>
            </a:extLst>
          </p:cNvPr>
          <p:cNvSpPr/>
          <p:nvPr/>
        </p:nvSpPr>
        <p:spPr>
          <a:xfrm>
            <a:off x="1289511" y="5006945"/>
            <a:ext cx="2335878" cy="1590676"/>
          </a:xfrm>
          <a:prstGeom prst="ellipse">
            <a:avLst/>
          </a:prstGeom>
          <a:noFill/>
          <a:ln w="38100">
            <a:solidFill>
              <a:srgbClr val="FF0D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463004">
              <a:defRPr/>
            </a:pPr>
            <a:endParaRPr lang="et-EE" sz="2880">
              <a:solidFill>
                <a:prstClr val="white"/>
              </a:solidFill>
              <a:latin typeface="Calibri"/>
            </a:endParaRPr>
          </a:p>
        </p:txBody>
      </p:sp>
    </p:spTree>
    <p:custDataLst>
      <p:tags r:id="rId1"/>
    </p:custDataLst>
    <p:extLst>
      <p:ext uri="{BB962C8B-B14F-4D97-AF65-F5344CB8AC3E}">
        <p14:creationId xmlns:p14="http://schemas.microsoft.com/office/powerpoint/2010/main" val="110304590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66A0D-417E-27D4-B0DD-B6EFCFD7DC6D}"/>
              </a:ext>
            </a:extLst>
          </p:cNvPr>
          <p:cNvSpPr>
            <a:spLocks noGrp="1"/>
          </p:cNvSpPr>
          <p:nvPr>
            <p:ph type="title"/>
          </p:nvPr>
        </p:nvSpPr>
        <p:spPr/>
        <p:txBody>
          <a:bodyPr/>
          <a:lstStyle/>
          <a:p>
            <a:r>
              <a:rPr lang="nb-NO" dirty="0"/>
              <a:t>Metacognitive Regulation</a:t>
            </a:r>
            <a:endParaRPr lang="en-GB" dirty="0"/>
          </a:p>
        </p:txBody>
      </p:sp>
      <p:sp>
        <p:nvSpPr>
          <p:cNvPr id="3" name="Content Placeholder 2">
            <a:extLst>
              <a:ext uri="{FF2B5EF4-FFF2-40B4-BE49-F238E27FC236}">
                <a16:creationId xmlns:a16="http://schemas.microsoft.com/office/drawing/2014/main" id="{7CC28285-2FFC-674E-552A-B3DF6EB8818C}"/>
              </a:ext>
            </a:extLst>
          </p:cNvPr>
          <p:cNvSpPr>
            <a:spLocks noGrp="1"/>
          </p:cNvSpPr>
          <p:nvPr>
            <p:ph idx="1"/>
          </p:nvPr>
        </p:nvSpPr>
        <p:spPr/>
        <p:txBody>
          <a:bodyPr/>
          <a:lstStyle/>
          <a:p>
            <a:endParaRPr lang="en-GB" dirty="0"/>
          </a:p>
        </p:txBody>
      </p:sp>
      <p:pic>
        <p:nvPicPr>
          <p:cNvPr id="4" name="Picture 3">
            <a:extLst>
              <a:ext uri="{FF2B5EF4-FFF2-40B4-BE49-F238E27FC236}">
                <a16:creationId xmlns:a16="http://schemas.microsoft.com/office/drawing/2014/main" id="{F953E424-A6FA-84F0-8B74-8F9AAA67821F}"/>
              </a:ext>
            </a:extLst>
          </p:cNvPr>
          <p:cNvPicPr>
            <a:picLocks noChangeAspect="1"/>
          </p:cNvPicPr>
          <p:nvPr/>
        </p:nvPicPr>
        <p:blipFill>
          <a:blip r:embed="rId2"/>
          <a:stretch>
            <a:fillRect/>
          </a:stretch>
        </p:blipFill>
        <p:spPr>
          <a:xfrm>
            <a:off x="2171700" y="1663066"/>
            <a:ext cx="10287000" cy="5749290"/>
          </a:xfrm>
          <a:prstGeom prst="rect">
            <a:avLst/>
          </a:prstGeom>
        </p:spPr>
      </p:pic>
    </p:spTree>
    <p:extLst>
      <p:ext uri="{BB962C8B-B14F-4D97-AF65-F5344CB8AC3E}">
        <p14:creationId xmlns:p14="http://schemas.microsoft.com/office/powerpoint/2010/main" val="131540753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58"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5000725" cy="82296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7CB4E9B6-968B-49AA-8CE1-BBD669372056}"/>
              </a:ext>
            </a:extLst>
          </p:cNvPr>
          <p:cNvSpPr>
            <a:spLocks noGrp="1"/>
          </p:cNvSpPr>
          <p:nvPr>
            <p:ph type="title"/>
          </p:nvPr>
        </p:nvSpPr>
        <p:spPr>
          <a:xfrm>
            <a:off x="824201" y="1384287"/>
            <a:ext cx="3840480" cy="5353396"/>
          </a:xfrm>
        </p:spPr>
        <p:txBody>
          <a:bodyPr>
            <a:normAutofit/>
          </a:bodyPr>
          <a:lstStyle/>
          <a:p>
            <a:r>
              <a:rPr lang="en-GB">
                <a:solidFill>
                  <a:srgbClr val="FFFFFF"/>
                </a:solidFill>
              </a:rPr>
              <a:t>Situation Awareness - Definition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9060483" y="2946575"/>
            <a:ext cx="4900120" cy="490012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1097280"/>
            <a:endParaRPr lang="en-US" sz="2160" dirty="0">
              <a:solidFill>
                <a:prstClr val="black"/>
              </a:solidFill>
              <a:latin typeface="Calibri" panose="020F0502020204030204"/>
            </a:endParaRPr>
          </a:p>
        </p:txBody>
      </p:sp>
      <p:sp>
        <p:nvSpPr>
          <p:cNvPr id="3" name="Content Placeholder 2">
            <a:extLst>
              <a:ext uri="{FF2B5EF4-FFF2-40B4-BE49-F238E27FC236}">
                <a16:creationId xmlns:a16="http://schemas.microsoft.com/office/drawing/2014/main" id="{F55989E4-A427-4D4A-9390-43BD8042CFE6}"/>
              </a:ext>
            </a:extLst>
          </p:cNvPr>
          <p:cNvSpPr>
            <a:spLocks noGrp="1"/>
          </p:cNvSpPr>
          <p:nvPr>
            <p:ph idx="1"/>
          </p:nvPr>
        </p:nvSpPr>
        <p:spPr>
          <a:xfrm>
            <a:off x="5336770" y="709613"/>
            <a:ext cx="8287789" cy="6702743"/>
          </a:xfrm>
        </p:spPr>
        <p:txBody>
          <a:bodyPr anchor="ctr">
            <a:normAutofit/>
          </a:bodyPr>
          <a:lstStyle/>
          <a:p>
            <a:pPr marL="0" indent="0">
              <a:buNone/>
            </a:pPr>
            <a:r>
              <a:rPr lang="en-GB" sz="2880" i="1" dirty="0"/>
              <a:t>“The perception of the elements in the environment within a volume of time and space, the comprehension of their meaning and the projection of their status in the near future.” </a:t>
            </a:r>
            <a:r>
              <a:rPr lang="en-GB" sz="2880" dirty="0"/>
              <a:t>(Endsley, 1988, S. 97)</a:t>
            </a:r>
          </a:p>
          <a:p>
            <a:pPr marL="0" indent="0">
              <a:buNone/>
            </a:pPr>
            <a:endParaRPr lang="en-GB" sz="2880" dirty="0"/>
          </a:p>
          <a:p>
            <a:r>
              <a:rPr lang="en-GB" sz="2880" dirty="0"/>
              <a:t>Originally from aviation (pilots, air traffic control)</a:t>
            </a:r>
          </a:p>
          <a:p>
            <a:r>
              <a:rPr lang="en-GB" sz="2880" dirty="0"/>
              <a:t>Nuclear facilities</a:t>
            </a:r>
          </a:p>
          <a:p>
            <a:r>
              <a:rPr lang="en-GB" sz="2880" dirty="0"/>
              <a:t>Military domain</a:t>
            </a:r>
          </a:p>
          <a:p>
            <a:r>
              <a:rPr lang="en-GB" sz="2880" dirty="0"/>
              <a:t>Train dispatching</a:t>
            </a:r>
          </a:p>
          <a:p>
            <a:r>
              <a:rPr lang="en-GB" sz="2880" dirty="0"/>
              <a:t>Weather forecasting</a:t>
            </a:r>
          </a:p>
          <a:p>
            <a:r>
              <a:rPr lang="en-GB" sz="2880" dirty="0"/>
              <a:t>Driving and automated vehicles</a:t>
            </a:r>
          </a:p>
          <a:p>
            <a:r>
              <a:rPr lang="en-GB" sz="2880" dirty="0"/>
              <a:t>More recently: network security</a:t>
            </a:r>
          </a:p>
        </p:txBody>
      </p:sp>
      <p:pic>
        <p:nvPicPr>
          <p:cNvPr id="7" name="Bilde 3" descr="Diagram&#10;&#10;Description automatically generated">
            <a:extLst>
              <a:ext uri="{FF2B5EF4-FFF2-40B4-BE49-F238E27FC236}">
                <a16:creationId xmlns:a16="http://schemas.microsoft.com/office/drawing/2014/main" id="{9BD81A93-F38F-47F4-9A00-5B5D023819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02840" y="6877140"/>
            <a:ext cx="1327561" cy="1327561"/>
          </a:xfrm>
          <a:prstGeom prst="rect">
            <a:avLst/>
          </a:prstGeom>
          <a:noFill/>
        </p:spPr>
      </p:pic>
    </p:spTree>
    <p:extLst>
      <p:ext uri="{BB962C8B-B14F-4D97-AF65-F5344CB8AC3E}">
        <p14:creationId xmlns:p14="http://schemas.microsoft.com/office/powerpoint/2010/main" val="314125525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F4FEFEF7-2EB4-4C43-8F4E-65EEC20F2235}"/>
              </a:ext>
            </a:extLst>
          </p:cNvPr>
          <p:cNvSpPr>
            <a:spLocks noGrp="1"/>
          </p:cNvSpPr>
          <p:nvPr>
            <p:ph type="title"/>
          </p:nvPr>
        </p:nvSpPr>
        <p:spPr>
          <a:xfrm>
            <a:off x="1005840" y="668626"/>
            <a:ext cx="12618720" cy="1360199"/>
          </a:xfrm>
        </p:spPr>
        <p:txBody>
          <a:bodyPr>
            <a:normAutofit/>
          </a:bodyPr>
          <a:lstStyle/>
          <a:p>
            <a:pPr algn="ctr"/>
            <a:r>
              <a:rPr lang="en-GB" sz="6240"/>
              <a:t>Levels of SA</a:t>
            </a:r>
          </a:p>
        </p:txBody>
      </p:sp>
      <p:graphicFrame>
        <p:nvGraphicFramePr>
          <p:cNvPr id="4" name="Plassholder for innhold 3"/>
          <p:cNvGraphicFramePr>
            <a:graphicFrameLocks noGrp="1"/>
          </p:cNvGraphicFramePr>
          <p:nvPr>
            <p:ph idx="1"/>
          </p:nvPr>
        </p:nvGraphicFramePr>
        <p:xfrm>
          <a:off x="1005840" y="2194560"/>
          <a:ext cx="12618720" cy="52230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FA3B4AE0-933A-41E2-8B87-16456A2235B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728284" y="6327484"/>
            <a:ext cx="1902116" cy="1902116"/>
          </a:xfrm>
          <a:prstGeom prst="rect">
            <a:avLst/>
          </a:prstGeom>
        </p:spPr>
      </p:pic>
    </p:spTree>
    <p:extLst>
      <p:ext uri="{BB962C8B-B14F-4D97-AF65-F5344CB8AC3E}">
        <p14:creationId xmlns:p14="http://schemas.microsoft.com/office/powerpoint/2010/main" val="173891516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80A1B-1D2C-B73E-C47E-0D5BCAC88D55}"/>
              </a:ext>
            </a:extLst>
          </p:cNvPr>
          <p:cNvSpPr>
            <a:spLocks noGrp="1"/>
          </p:cNvSpPr>
          <p:nvPr>
            <p:ph type="title"/>
          </p:nvPr>
        </p:nvSpPr>
        <p:spPr/>
        <p:txBody>
          <a:bodyPr/>
          <a:lstStyle/>
          <a:p>
            <a:r>
              <a:rPr lang="nb-NO" dirty="0"/>
              <a:t>Do not confuse</a:t>
            </a:r>
            <a:endParaRPr lang="en-GB" dirty="0"/>
          </a:p>
        </p:txBody>
      </p:sp>
      <p:sp>
        <p:nvSpPr>
          <p:cNvPr id="3" name="Content Placeholder 2">
            <a:extLst>
              <a:ext uri="{FF2B5EF4-FFF2-40B4-BE49-F238E27FC236}">
                <a16:creationId xmlns:a16="http://schemas.microsoft.com/office/drawing/2014/main" id="{BD260348-5DD1-91C9-3066-868804A13F46}"/>
              </a:ext>
            </a:extLst>
          </p:cNvPr>
          <p:cNvSpPr>
            <a:spLocks noGrp="1"/>
          </p:cNvSpPr>
          <p:nvPr>
            <p:ph idx="1"/>
          </p:nvPr>
        </p:nvSpPr>
        <p:spPr/>
        <p:txBody>
          <a:bodyPr/>
          <a:lstStyle/>
          <a:p>
            <a:endParaRPr lang="en-GB" dirty="0"/>
          </a:p>
        </p:txBody>
      </p:sp>
      <p:sp>
        <p:nvSpPr>
          <p:cNvPr id="4" name="Rectangle: Rounded Corners 3">
            <a:extLst>
              <a:ext uri="{FF2B5EF4-FFF2-40B4-BE49-F238E27FC236}">
                <a16:creationId xmlns:a16="http://schemas.microsoft.com/office/drawing/2014/main" id="{6DFC2508-FFFB-335E-6CFD-CEA206232FE3}"/>
              </a:ext>
            </a:extLst>
          </p:cNvPr>
          <p:cNvSpPr/>
          <p:nvPr/>
        </p:nvSpPr>
        <p:spPr>
          <a:xfrm>
            <a:off x="498763" y="2768138"/>
            <a:ext cx="3478877" cy="198258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r>
              <a:rPr lang="nb-NO" sz="3360" dirty="0">
                <a:solidFill>
                  <a:prstClr val="white"/>
                </a:solidFill>
                <a:latin typeface="Calibri" panose="020F0502020204030204"/>
              </a:rPr>
              <a:t>Situational Understanding</a:t>
            </a:r>
          </a:p>
          <a:p>
            <a:pPr algn="ctr" defTabSz="1097280"/>
            <a:r>
              <a:rPr lang="nb-NO" sz="3360" dirty="0">
                <a:solidFill>
                  <a:prstClr val="white"/>
                </a:solidFill>
                <a:latin typeface="Calibri" panose="020F0502020204030204"/>
              </a:rPr>
              <a:t>(same as L2)</a:t>
            </a:r>
          </a:p>
          <a:p>
            <a:pPr algn="ctr" defTabSz="1097280"/>
            <a:endParaRPr lang="en-GB" sz="3360" dirty="0">
              <a:solidFill>
                <a:prstClr val="white"/>
              </a:solidFill>
              <a:latin typeface="Calibri" panose="020F0502020204030204"/>
            </a:endParaRPr>
          </a:p>
        </p:txBody>
      </p:sp>
      <p:sp>
        <p:nvSpPr>
          <p:cNvPr id="5" name="Rectangle: Rounded Corners 4">
            <a:extLst>
              <a:ext uri="{FF2B5EF4-FFF2-40B4-BE49-F238E27FC236}">
                <a16:creationId xmlns:a16="http://schemas.microsoft.com/office/drawing/2014/main" id="{F4974C4E-7578-56DC-0BBE-3B9E35A0D715}"/>
              </a:ext>
            </a:extLst>
          </p:cNvPr>
          <p:cNvSpPr/>
          <p:nvPr/>
        </p:nvSpPr>
        <p:spPr>
          <a:xfrm>
            <a:off x="5575762" y="330432"/>
            <a:ext cx="3478877" cy="1982585"/>
          </a:xfrm>
          <a:prstGeom prst="round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r>
              <a:rPr lang="nb-NO" sz="3360" dirty="0">
                <a:solidFill>
                  <a:prstClr val="white"/>
                </a:solidFill>
                <a:latin typeface="Calibri" panose="020F0502020204030204"/>
              </a:rPr>
              <a:t>Situational Assessment</a:t>
            </a:r>
          </a:p>
        </p:txBody>
      </p:sp>
      <p:sp>
        <p:nvSpPr>
          <p:cNvPr id="6" name="Rectangle: Rounded Corners 5">
            <a:extLst>
              <a:ext uri="{FF2B5EF4-FFF2-40B4-BE49-F238E27FC236}">
                <a16:creationId xmlns:a16="http://schemas.microsoft.com/office/drawing/2014/main" id="{A888738C-9731-DD96-8744-074568A0358D}"/>
              </a:ext>
            </a:extLst>
          </p:cNvPr>
          <p:cNvSpPr/>
          <p:nvPr/>
        </p:nvSpPr>
        <p:spPr>
          <a:xfrm>
            <a:off x="10835640" y="2768138"/>
            <a:ext cx="3478877" cy="1982585"/>
          </a:xfrm>
          <a:prstGeom prst="round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r>
              <a:rPr lang="nb-NO" sz="3360" dirty="0">
                <a:solidFill>
                  <a:prstClr val="white"/>
                </a:solidFill>
                <a:latin typeface="Calibri" panose="020F0502020204030204"/>
              </a:rPr>
              <a:t>Mental Models </a:t>
            </a:r>
          </a:p>
          <a:p>
            <a:pPr algn="ctr" defTabSz="1097280"/>
            <a:r>
              <a:rPr lang="nb-NO" sz="3360" dirty="0">
                <a:solidFill>
                  <a:prstClr val="white"/>
                </a:solidFill>
                <a:latin typeface="Calibri" panose="020F0502020204030204"/>
              </a:rPr>
              <a:t>(Later)</a:t>
            </a:r>
          </a:p>
        </p:txBody>
      </p:sp>
      <p:sp>
        <p:nvSpPr>
          <p:cNvPr id="8" name="Rectangle: Rounded Corners 7">
            <a:extLst>
              <a:ext uri="{FF2B5EF4-FFF2-40B4-BE49-F238E27FC236}">
                <a16:creationId xmlns:a16="http://schemas.microsoft.com/office/drawing/2014/main" id="{E770B2BF-ED28-A27F-BBE7-5D6D7ACA0939}"/>
              </a:ext>
            </a:extLst>
          </p:cNvPr>
          <p:cNvSpPr/>
          <p:nvPr/>
        </p:nvSpPr>
        <p:spPr>
          <a:xfrm>
            <a:off x="5575762" y="5916583"/>
            <a:ext cx="3478877" cy="1982585"/>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r>
              <a:rPr lang="nb-NO" sz="3360" dirty="0">
                <a:solidFill>
                  <a:prstClr val="white"/>
                </a:solidFill>
                <a:latin typeface="Calibri" panose="020F0502020204030204"/>
              </a:rPr>
              <a:t>Sensemaking</a:t>
            </a:r>
          </a:p>
          <a:p>
            <a:pPr algn="ctr" defTabSz="1097280"/>
            <a:r>
              <a:rPr lang="nb-NO" sz="3360" dirty="0">
                <a:solidFill>
                  <a:prstClr val="white"/>
                </a:solidFill>
                <a:latin typeface="Calibri" panose="020F0502020204030204"/>
              </a:rPr>
              <a:t>(later)</a:t>
            </a:r>
          </a:p>
        </p:txBody>
      </p:sp>
    </p:spTree>
    <p:custDataLst>
      <p:tags r:id="rId1"/>
    </p:custDataLst>
    <p:extLst>
      <p:ext uri="{BB962C8B-B14F-4D97-AF65-F5344CB8AC3E}">
        <p14:creationId xmlns:p14="http://schemas.microsoft.com/office/powerpoint/2010/main" val="39512532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87B9F-FA52-4414-925D-67836CA18AB6}"/>
              </a:ext>
            </a:extLst>
          </p:cNvPr>
          <p:cNvSpPr>
            <a:spLocks noGrp="1"/>
          </p:cNvSpPr>
          <p:nvPr>
            <p:ph type="title"/>
          </p:nvPr>
        </p:nvSpPr>
        <p:spPr>
          <a:xfrm>
            <a:off x="1005840" y="438151"/>
            <a:ext cx="12618720" cy="773962"/>
          </a:xfrm>
        </p:spPr>
        <p:txBody>
          <a:bodyPr>
            <a:normAutofit fontScale="90000"/>
          </a:bodyPr>
          <a:lstStyle/>
          <a:p>
            <a:r>
              <a:rPr lang="nb-NO" dirty="0"/>
              <a:t>From My </a:t>
            </a:r>
            <a:r>
              <a:rPr lang="nb-NO" dirty="0" err="1"/>
              <a:t>Domain</a:t>
            </a:r>
            <a:endParaRPr lang="nb-NO" dirty="0"/>
          </a:p>
        </p:txBody>
      </p:sp>
      <p:pic>
        <p:nvPicPr>
          <p:cNvPr id="4" name="Online Media 3" title="How To Improve Your Awareness &amp; Decision Making In Football">
            <a:hlinkClick r:id="" action="ppaction://media"/>
            <a:extLst>
              <a:ext uri="{FF2B5EF4-FFF2-40B4-BE49-F238E27FC236}">
                <a16:creationId xmlns:a16="http://schemas.microsoft.com/office/drawing/2014/main" id="{98B38AAC-94EA-4CF0-99E6-5C6BE3E977F4}"/>
              </a:ext>
            </a:extLst>
          </p:cNvPr>
          <p:cNvPicPr>
            <a:picLocks noGrp="1" noRot="1" noChangeAspect="1"/>
          </p:cNvPicPr>
          <p:nvPr>
            <p:ph idx="1"/>
            <a:videoFile r:link="rId2"/>
          </p:nvPr>
        </p:nvPicPr>
        <p:blipFill>
          <a:blip r:embed="rId5"/>
          <a:stretch>
            <a:fillRect/>
          </a:stretch>
        </p:blipFill>
        <p:spPr>
          <a:xfrm>
            <a:off x="1005841" y="1302537"/>
            <a:ext cx="12259460" cy="6927064"/>
          </a:xfrm>
          <a:prstGeom prst="rect">
            <a:avLst/>
          </a:prstGeom>
        </p:spPr>
      </p:pic>
    </p:spTree>
    <p:custDataLst>
      <p:tags r:id="rId1"/>
    </p:custDataLst>
    <p:extLst>
      <p:ext uri="{BB962C8B-B14F-4D97-AF65-F5344CB8AC3E}">
        <p14:creationId xmlns:p14="http://schemas.microsoft.com/office/powerpoint/2010/main" val="21828015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B22E2-4519-4908-B6B3-EBF22ED79675}"/>
              </a:ext>
            </a:extLst>
          </p:cNvPr>
          <p:cNvSpPr>
            <a:spLocks noGrp="1"/>
          </p:cNvSpPr>
          <p:nvPr>
            <p:ph type="title"/>
          </p:nvPr>
        </p:nvSpPr>
        <p:spPr/>
        <p:txBody>
          <a:bodyPr/>
          <a:lstStyle/>
          <a:p>
            <a:endParaRPr lang="nb-NO" dirty="0"/>
          </a:p>
        </p:txBody>
      </p:sp>
      <p:sp>
        <p:nvSpPr>
          <p:cNvPr id="3" name="Content Placeholder 2">
            <a:extLst>
              <a:ext uri="{FF2B5EF4-FFF2-40B4-BE49-F238E27FC236}">
                <a16:creationId xmlns:a16="http://schemas.microsoft.com/office/drawing/2014/main" id="{918AD2A0-83D1-4A3F-BBD0-19CED6797757}"/>
              </a:ext>
            </a:extLst>
          </p:cNvPr>
          <p:cNvSpPr>
            <a:spLocks noGrp="1"/>
          </p:cNvSpPr>
          <p:nvPr>
            <p:ph idx="1"/>
          </p:nvPr>
        </p:nvSpPr>
        <p:spPr/>
        <p:txBody>
          <a:bodyPr/>
          <a:lstStyle/>
          <a:p>
            <a:endParaRPr lang="nb-NO"/>
          </a:p>
        </p:txBody>
      </p:sp>
      <p:pic>
        <p:nvPicPr>
          <p:cNvPr id="5" name="Picture 4">
            <a:extLst>
              <a:ext uri="{FF2B5EF4-FFF2-40B4-BE49-F238E27FC236}">
                <a16:creationId xmlns:a16="http://schemas.microsoft.com/office/drawing/2014/main" id="{27BFA920-C001-48F1-860A-310F871649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30439" y="82273"/>
            <a:ext cx="6659612" cy="2982250"/>
          </a:xfrm>
          <a:prstGeom prst="rect">
            <a:avLst/>
          </a:prstGeom>
        </p:spPr>
      </p:pic>
      <p:pic>
        <p:nvPicPr>
          <p:cNvPr id="7" name="Picture 6">
            <a:extLst>
              <a:ext uri="{FF2B5EF4-FFF2-40B4-BE49-F238E27FC236}">
                <a16:creationId xmlns:a16="http://schemas.microsoft.com/office/drawing/2014/main" id="{5A6513BB-8CEE-4B09-8C30-66B67FDECA02}"/>
              </a:ext>
            </a:extLst>
          </p:cNvPr>
          <p:cNvPicPr>
            <a:picLocks noChangeAspect="1"/>
          </p:cNvPicPr>
          <p:nvPr/>
        </p:nvPicPr>
        <p:blipFill>
          <a:blip r:embed="rId4"/>
          <a:stretch>
            <a:fillRect/>
          </a:stretch>
        </p:blipFill>
        <p:spPr>
          <a:xfrm>
            <a:off x="276793" y="1491125"/>
            <a:ext cx="7110452" cy="2995078"/>
          </a:xfrm>
          <a:prstGeom prst="rect">
            <a:avLst/>
          </a:prstGeom>
        </p:spPr>
      </p:pic>
      <p:pic>
        <p:nvPicPr>
          <p:cNvPr id="9" name="Picture 8">
            <a:extLst>
              <a:ext uri="{FF2B5EF4-FFF2-40B4-BE49-F238E27FC236}">
                <a16:creationId xmlns:a16="http://schemas.microsoft.com/office/drawing/2014/main" id="{8F77A7C1-1F49-4FF6-893D-B7B55976C8E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19699" y="2465861"/>
            <a:ext cx="8267930" cy="3712342"/>
          </a:xfrm>
          <a:prstGeom prst="rect">
            <a:avLst/>
          </a:prstGeom>
        </p:spPr>
      </p:pic>
      <p:pic>
        <p:nvPicPr>
          <p:cNvPr id="11" name="Picture 10">
            <a:extLst>
              <a:ext uri="{FF2B5EF4-FFF2-40B4-BE49-F238E27FC236}">
                <a16:creationId xmlns:a16="http://schemas.microsoft.com/office/drawing/2014/main" id="{1CCB62CC-503E-406E-9E06-76B993217854}"/>
              </a:ext>
            </a:extLst>
          </p:cNvPr>
          <p:cNvPicPr>
            <a:picLocks noChangeAspect="1"/>
          </p:cNvPicPr>
          <p:nvPr/>
        </p:nvPicPr>
        <p:blipFill>
          <a:blip r:embed="rId6"/>
          <a:stretch>
            <a:fillRect/>
          </a:stretch>
        </p:blipFill>
        <p:spPr>
          <a:xfrm>
            <a:off x="7626741" y="4486203"/>
            <a:ext cx="6721778" cy="3646679"/>
          </a:xfrm>
          <a:prstGeom prst="rect">
            <a:avLst/>
          </a:prstGeom>
        </p:spPr>
      </p:pic>
    </p:spTree>
    <p:custDataLst>
      <p:tags r:id="rId1"/>
    </p:custDataLst>
    <p:extLst>
      <p:ext uri="{BB962C8B-B14F-4D97-AF65-F5344CB8AC3E}">
        <p14:creationId xmlns:p14="http://schemas.microsoft.com/office/powerpoint/2010/main" val="29450719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4209308" y="-13391"/>
            <a:ext cx="3063696" cy="8230609"/>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sz="2160" dirty="0"/>
          </a:p>
        </p:txBody>
      </p:sp>
      <p:sp>
        <p:nvSpPr>
          <p:cNvPr id="2" name="Title 94">
            <a:extLst>
              <a:ext uri="{FF2B5EF4-FFF2-40B4-BE49-F238E27FC236}">
                <a16:creationId xmlns:a16="http://schemas.microsoft.com/office/drawing/2014/main" id="{7756903B-8F4C-AF9C-0003-DFC6020F757E}"/>
              </a:ext>
            </a:extLst>
          </p:cNvPr>
          <p:cNvSpPr>
            <a:spLocks noGrp="1"/>
          </p:cNvSpPr>
          <p:nvPr>
            <p:ph type="ctrTitle"/>
          </p:nvPr>
        </p:nvSpPr>
        <p:spPr>
          <a:xfrm>
            <a:off x="7772400" y="868128"/>
            <a:ext cx="6561089" cy="1297556"/>
          </a:xfrm>
        </p:spPr>
        <p:txBody>
          <a:bodyPr>
            <a:noAutofit/>
          </a:bodyPr>
          <a:lstStyle/>
          <a:p>
            <a:r>
              <a:rPr lang="en-US" sz="5760" b="1" dirty="0"/>
              <a:t>Acknowledgement</a:t>
            </a:r>
          </a:p>
        </p:txBody>
      </p:sp>
      <p:sp>
        <p:nvSpPr>
          <p:cNvPr id="3" name="Text Placeholder 14">
            <a:extLst>
              <a:ext uri="{FF2B5EF4-FFF2-40B4-BE49-F238E27FC236}">
                <a16:creationId xmlns:a16="http://schemas.microsoft.com/office/drawing/2014/main" id="{93D28EA7-99A1-8FAD-E39B-AF6C31772915}"/>
              </a:ext>
            </a:extLst>
          </p:cNvPr>
          <p:cNvSpPr txBox="1">
            <a:spLocks/>
          </p:cNvSpPr>
          <p:nvPr/>
        </p:nvSpPr>
        <p:spPr>
          <a:xfrm>
            <a:off x="7797756" y="2372421"/>
            <a:ext cx="6649764" cy="3083839"/>
          </a:xfr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GB" sz="2400" b="0" i="0" dirty="0">
                <a:effectLst/>
              </a:rPr>
              <a:t>Co-funded by the European Union. Views and opinions expressed are however those of the author(s) only and do not necessarily reflect those of the European Union or HADEA. Neither the European Union nor the granting authority can be held responsible for them.</a:t>
            </a:r>
          </a:p>
          <a:p>
            <a:pPr algn="just"/>
            <a:r>
              <a:rPr lang="en-GB" sz="2400" b="0" i="0" dirty="0">
                <a:effectLst/>
              </a:rPr>
              <a:t>Project Agreement no. 101083594</a:t>
            </a:r>
          </a:p>
        </p:txBody>
      </p:sp>
      <p:grpSp>
        <p:nvGrpSpPr>
          <p:cNvPr id="7" name="Group 6">
            <a:extLst>
              <a:ext uri="{FF2B5EF4-FFF2-40B4-BE49-F238E27FC236}">
                <a16:creationId xmlns:a16="http://schemas.microsoft.com/office/drawing/2014/main" id="{F202EC2E-9D8F-7DB9-DA92-0AA925ACC56A}"/>
              </a:ext>
            </a:extLst>
          </p:cNvPr>
          <p:cNvGrpSpPr/>
          <p:nvPr/>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3C1A5B1E-31DD-9C7E-E79A-AFC9873526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9" name="Picture 8">
              <a:extLst>
                <a:ext uri="{FF2B5EF4-FFF2-40B4-BE49-F238E27FC236}">
                  <a16:creationId xmlns:a16="http://schemas.microsoft.com/office/drawing/2014/main" id="{73D5C77E-356B-2B62-196C-2F6DE96B42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pic>
        <p:nvPicPr>
          <p:cNvPr id="10" name="Picture Placeholder 9" descr="A screenshot of a computer training&#10;&#10;Description automatically generated">
            <a:extLst>
              <a:ext uri="{FF2B5EF4-FFF2-40B4-BE49-F238E27FC236}">
                <a16:creationId xmlns:a16="http://schemas.microsoft.com/office/drawing/2014/main" id="{BC655B53-FBA0-4F55-E9D2-19239DB6E54B}"/>
              </a:ext>
            </a:extLst>
          </p:cNvPr>
          <p:cNvPicPr>
            <a:picLocks noGrp="1" noChangeAspect="1"/>
          </p:cNvPicPr>
          <p:nvPr>
            <p:ph type="pic" sz="quarter" idx="11"/>
          </p:nvPr>
        </p:nvPicPr>
        <p:blipFill>
          <a:blip r:embed="rId5"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03451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Calibri" panose="020F0502020204030204"/>
            </a:endParaRPr>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451387" y="-304404"/>
            <a:ext cx="2193166" cy="1652387"/>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Calibri" panose="020F0502020204030204"/>
            </a:endParaRPr>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69969" y="506575"/>
            <a:ext cx="774442" cy="774442"/>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2052179" y="786168"/>
            <a:ext cx="824966" cy="82496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227972" y="1"/>
            <a:ext cx="3402428" cy="1777004"/>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US" sz="2160" dirty="0">
              <a:solidFill>
                <a:prstClr val="white"/>
              </a:solidFill>
              <a:latin typeface="Calibri" panose="020F0502020204030204"/>
            </a:endParaRPr>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571613" y="7338602"/>
            <a:ext cx="1793416" cy="8909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124896" y="7743772"/>
            <a:ext cx="977884" cy="485828"/>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4" name="Content Placeholder 3">
            <a:extLst>
              <a:ext uri="{FF2B5EF4-FFF2-40B4-BE49-F238E27FC236}">
                <a16:creationId xmlns:a16="http://schemas.microsoft.com/office/drawing/2014/main" id="{D3FACA5D-1E42-4CEF-977E-F095C85CED0B}"/>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312271" y="13744"/>
            <a:ext cx="9052758" cy="7355366"/>
          </a:xfrm>
          <a:prstGeom prst="rect">
            <a:avLst/>
          </a:prstGeom>
          <a:ln>
            <a:noFill/>
          </a:ln>
        </p:spPr>
      </p:pic>
      <p:sp>
        <p:nvSpPr>
          <p:cNvPr id="5" name="Oval 4">
            <a:extLst>
              <a:ext uri="{FF2B5EF4-FFF2-40B4-BE49-F238E27FC236}">
                <a16:creationId xmlns:a16="http://schemas.microsoft.com/office/drawing/2014/main" id="{8AC2D946-D1A0-4C94-8A79-AF6E2C2C5FF6}"/>
              </a:ext>
            </a:extLst>
          </p:cNvPr>
          <p:cNvSpPr/>
          <p:nvPr/>
        </p:nvSpPr>
        <p:spPr>
          <a:xfrm>
            <a:off x="8382710" y="396789"/>
            <a:ext cx="1916214" cy="48582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
        <p:nvSpPr>
          <p:cNvPr id="16" name="Oval 15">
            <a:extLst>
              <a:ext uri="{FF2B5EF4-FFF2-40B4-BE49-F238E27FC236}">
                <a16:creationId xmlns:a16="http://schemas.microsoft.com/office/drawing/2014/main" id="{9BC84B08-510A-4639-AC14-CF76B5BE7268}"/>
              </a:ext>
            </a:extLst>
          </p:cNvPr>
          <p:cNvSpPr/>
          <p:nvPr/>
        </p:nvSpPr>
        <p:spPr>
          <a:xfrm>
            <a:off x="8382710" y="6160518"/>
            <a:ext cx="1916214" cy="13673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
        <p:nvSpPr>
          <p:cNvPr id="18" name="Oval 17">
            <a:extLst>
              <a:ext uri="{FF2B5EF4-FFF2-40B4-BE49-F238E27FC236}">
                <a16:creationId xmlns:a16="http://schemas.microsoft.com/office/drawing/2014/main" id="{741CBC8A-8AAD-479B-96F1-AF98FB5E876E}"/>
              </a:ext>
            </a:extLst>
          </p:cNvPr>
          <p:cNvSpPr/>
          <p:nvPr/>
        </p:nvSpPr>
        <p:spPr>
          <a:xfrm>
            <a:off x="8071734" y="4374276"/>
            <a:ext cx="2837270" cy="108449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417121042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tel 1"/>
          <p:cNvSpPr>
            <a:spLocks noGrp="1"/>
          </p:cNvSpPr>
          <p:nvPr>
            <p:ph type="title"/>
          </p:nvPr>
        </p:nvSpPr>
        <p:spPr>
          <a:xfrm>
            <a:off x="757123" y="768096"/>
            <a:ext cx="5782666" cy="1777594"/>
          </a:xfrm>
        </p:spPr>
        <p:txBody>
          <a:bodyPr anchor="b">
            <a:normAutofit/>
          </a:bodyPr>
          <a:lstStyle/>
          <a:p>
            <a:r>
              <a:rPr lang="de-DE" sz="6000"/>
              <a:t>Bottom-up / data-driven processing</a:t>
            </a:r>
            <a:endParaRPr lang="nb-NO" sz="6000"/>
          </a:p>
        </p:txBody>
      </p:sp>
      <p:sp>
        <p:nvSpPr>
          <p:cNvPr id="11"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1934" y="2847441"/>
            <a:ext cx="3906114" cy="21946"/>
          </a:xfrm>
          <a:custGeom>
            <a:avLst/>
            <a:gdLst>
              <a:gd name="csX0" fmla="*/ 0 w 3906114"/>
              <a:gd name="csY0" fmla="*/ 0 h 21946"/>
              <a:gd name="csX1" fmla="*/ 729141 w 3906114"/>
              <a:gd name="csY1" fmla="*/ 0 h 21946"/>
              <a:gd name="csX2" fmla="*/ 1419221 w 3906114"/>
              <a:gd name="csY2" fmla="*/ 0 h 21946"/>
              <a:gd name="csX3" fmla="*/ 2109302 w 3906114"/>
              <a:gd name="csY3" fmla="*/ 0 h 21946"/>
              <a:gd name="csX4" fmla="*/ 2643137 w 3906114"/>
              <a:gd name="csY4" fmla="*/ 0 h 21946"/>
              <a:gd name="csX5" fmla="*/ 3216034 w 3906114"/>
              <a:gd name="csY5" fmla="*/ 0 h 21946"/>
              <a:gd name="csX6" fmla="*/ 3906114 w 3906114"/>
              <a:gd name="csY6" fmla="*/ 0 h 21946"/>
              <a:gd name="csX7" fmla="*/ 3906114 w 3906114"/>
              <a:gd name="csY7" fmla="*/ 21946 h 21946"/>
              <a:gd name="csX8" fmla="*/ 3255095 w 3906114"/>
              <a:gd name="csY8" fmla="*/ 21946 h 21946"/>
              <a:gd name="csX9" fmla="*/ 2721259 w 3906114"/>
              <a:gd name="csY9" fmla="*/ 21946 h 21946"/>
              <a:gd name="csX10" fmla="*/ 2187424 w 3906114"/>
              <a:gd name="csY10" fmla="*/ 21946 h 21946"/>
              <a:gd name="csX11" fmla="*/ 1497344 w 3906114"/>
              <a:gd name="csY11" fmla="*/ 21946 h 21946"/>
              <a:gd name="csX12" fmla="*/ 924447 w 3906114"/>
              <a:gd name="csY12" fmla="*/ 21946 h 21946"/>
              <a:gd name="csX13" fmla="*/ 0 w 3906114"/>
              <a:gd name="csY13" fmla="*/ 21946 h 21946"/>
              <a:gd name="csX14" fmla="*/ 0 w 3906114"/>
              <a:gd name="csY14" fmla="*/ 0 h 21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906114" h="21946" fill="none" extrusionOk="0">
                <a:moveTo>
                  <a:pt x="0" y="0"/>
                </a:moveTo>
                <a:cubicBezTo>
                  <a:pt x="252156" y="-20460"/>
                  <a:pt x="476174" y="-27800"/>
                  <a:pt x="729141" y="0"/>
                </a:cubicBezTo>
                <a:cubicBezTo>
                  <a:pt x="982108" y="27800"/>
                  <a:pt x="1081401" y="-4067"/>
                  <a:pt x="1419221" y="0"/>
                </a:cubicBezTo>
                <a:cubicBezTo>
                  <a:pt x="1757041" y="4067"/>
                  <a:pt x="1835425" y="27359"/>
                  <a:pt x="2109302" y="0"/>
                </a:cubicBezTo>
                <a:cubicBezTo>
                  <a:pt x="2383179" y="-27359"/>
                  <a:pt x="2437492" y="-20254"/>
                  <a:pt x="2643137" y="0"/>
                </a:cubicBezTo>
                <a:cubicBezTo>
                  <a:pt x="2848783" y="20254"/>
                  <a:pt x="2986492" y="22460"/>
                  <a:pt x="3216034" y="0"/>
                </a:cubicBezTo>
                <a:cubicBezTo>
                  <a:pt x="3445576" y="-22460"/>
                  <a:pt x="3574572" y="-31501"/>
                  <a:pt x="3906114" y="0"/>
                </a:cubicBezTo>
                <a:cubicBezTo>
                  <a:pt x="3905647" y="10233"/>
                  <a:pt x="3905122" y="11611"/>
                  <a:pt x="3906114" y="21946"/>
                </a:cubicBezTo>
                <a:cubicBezTo>
                  <a:pt x="3684360" y="3697"/>
                  <a:pt x="3562432" y="-10333"/>
                  <a:pt x="3255095" y="21946"/>
                </a:cubicBezTo>
                <a:cubicBezTo>
                  <a:pt x="2947758" y="54225"/>
                  <a:pt x="2881475" y="33033"/>
                  <a:pt x="2721259" y="21946"/>
                </a:cubicBezTo>
                <a:cubicBezTo>
                  <a:pt x="2561043" y="10859"/>
                  <a:pt x="2330921" y="37540"/>
                  <a:pt x="2187424" y="21946"/>
                </a:cubicBezTo>
                <a:cubicBezTo>
                  <a:pt x="2043927" y="6352"/>
                  <a:pt x="1756372" y="33030"/>
                  <a:pt x="1497344" y="21946"/>
                </a:cubicBezTo>
                <a:cubicBezTo>
                  <a:pt x="1238316" y="10862"/>
                  <a:pt x="1125800" y="18078"/>
                  <a:pt x="924447" y="21946"/>
                </a:cubicBezTo>
                <a:cubicBezTo>
                  <a:pt x="723094" y="25814"/>
                  <a:pt x="399256" y="2502"/>
                  <a:pt x="0" y="21946"/>
                </a:cubicBezTo>
                <a:cubicBezTo>
                  <a:pt x="999" y="16912"/>
                  <a:pt x="-379" y="8769"/>
                  <a:pt x="0" y="0"/>
                </a:cubicBezTo>
                <a:close/>
              </a:path>
              <a:path w="3906114" h="21946" stroke="0" extrusionOk="0">
                <a:moveTo>
                  <a:pt x="0" y="0"/>
                </a:moveTo>
                <a:cubicBezTo>
                  <a:pt x="204270" y="-19114"/>
                  <a:pt x="320245" y="-8859"/>
                  <a:pt x="611958" y="0"/>
                </a:cubicBezTo>
                <a:cubicBezTo>
                  <a:pt x="903671" y="8859"/>
                  <a:pt x="954540" y="768"/>
                  <a:pt x="1145793" y="0"/>
                </a:cubicBezTo>
                <a:cubicBezTo>
                  <a:pt x="1337047" y="-768"/>
                  <a:pt x="1676795" y="-34102"/>
                  <a:pt x="1874935" y="0"/>
                </a:cubicBezTo>
                <a:cubicBezTo>
                  <a:pt x="2073075" y="34102"/>
                  <a:pt x="2202627" y="11146"/>
                  <a:pt x="2486893" y="0"/>
                </a:cubicBezTo>
                <a:cubicBezTo>
                  <a:pt x="2771159" y="-11146"/>
                  <a:pt x="2869791" y="-15785"/>
                  <a:pt x="3098850" y="0"/>
                </a:cubicBezTo>
                <a:cubicBezTo>
                  <a:pt x="3327909" y="15785"/>
                  <a:pt x="3739236" y="-28068"/>
                  <a:pt x="3906114" y="0"/>
                </a:cubicBezTo>
                <a:cubicBezTo>
                  <a:pt x="3905865" y="5270"/>
                  <a:pt x="3905823" y="17483"/>
                  <a:pt x="3906114" y="21946"/>
                </a:cubicBezTo>
                <a:cubicBezTo>
                  <a:pt x="3642508" y="23045"/>
                  <a:pt x="3480132" y="32863"/>
                  <a:pt x="3255095" y="21946"/>
                </a:cubicBezTo>
                <a:cubicBezTo>
                  <a:pt x="3030058" y="11029"/>
                  <a:pt x="2873451" y="7335"/>
                  <a:pt x="2721259" y="21946"/>
                </a:cubicBezTo>
                <a:cubicBezTo>
                  <a:pt x="2569067" y="36557"/>
                  <a:pt x="2382684" y="13320"/>
                  <a:pt x="2070240" y="21946"/>
                </a:cubicBezTo>
                <a:cubicBezTo>
                  <a:pt x="1757796" y="30572"/>
                  <a:pt x="1718913" y="11568"/>
                  <a:pt x="1419221" y="21946"/>
                </a:cubicBezTo>
                <a:cubicBezTo>
                  <a:pt x="1119529" y="32324"/>
                  <a:pt x="995238" y="9896"/>
                  <a:pt x="807264" y="21946"/>
                </a:cubicBezTo>
                <a:cubicBezTo>
                  <a:pt x="619290" y="33996"/>
                  <a:pt x="365530" y="18100"/>
                  <a:pt x="0" y="21946"/>
                </a:cubicBezTo>
                <a:cubicBezTo>
                  <a:pt x="428" y="16188"/>
                  <a:pt x="7" y="7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3" name="Plassholder for innhold 2"/>
          <p:cNvSpPr>
            <a:spLocks noGrp="1"/>
          </p:cNvSpPr>
          <p:nvPr>
            <p:ph idx="1"/>
          </p:nvPr>
        </p:nvSpPr>
        <p:spPr>
          <a:xfrm>
            <a:off x="757123" y="3193085"/>
            <a:ext cx="5782666" cy="4257446"/>
          </a:xfrm>
        </p:spPr>
        <p:txBody>
          <a:bodyPr anchor="t">
            <a:normAutofit/>
          </a:bodyPr>
          <a:lstStyle/>
          <a:p>
            <a:r>
              <a:rPr lang="de-DE" sz="2040" dirty="0"/>
              <a:t>Short-term </a:t>
            </a:r>
            <a:r>
              <a:rPr lang="de-DE" sz="2040" dirty="0" err="1"/>
              <a:t>sensory</a:t>
            </a:r>
            <a:r>
              <a:rPr lang="de-DE" sz="2040" dirty="0"/>
              <a:t> </a:t>
            </a:r>
            <a:r>
              <a:rPr lang="de-DE" sz="2040" dirty="0" err="1"/>
              <a:t>memory</a:t>
            </a:r>
            <a:r>
              <a:rPr lang="de-DE" sz="2040" dirty="0"/>
              <a:t>, </a:t>
            </a:r>
            <a:r>
              <a:rPr lang="de-DE" sz="2040" dirty="0" err="1"/>
              <a:t>perception</a:t>
            </a:r>
            <a:r>
              <a:rPr lang="de-DE" sz="2040" dirty="0"/>
              <a:t>, </a:t>
            </a:r>
            <a:r>
              <a:rPr lang="de-DE" sz="2040" dirty="0" err="1"/>
              <a:t>working</a:t>
            </a:r>
            <a:r>
              <a:rPr lang="de-DE" sz="2040" dirty="0"/>
              <a:t> </a:t>
            </a:r>
            <a:r>
              <a:rPr lang="de-DE" sz="2040" dirty="0" err="1"/>
              <a:t>memory</a:t>
            </a:r>
            <a:r>
              <a:rPr lang="de-DE" sz="2040" dirty="0"/>
              <a:t> and </a:t>
            </a:r>
            <a:r>
              <a:rPr lang="de-DE" sz="2040" dirty="0" err="1"/>
              <a:t>long</a:t>
            </a:r>
            <a:r>
              <a:rPr lang="de-DE" sz="2040" dirty="0"/>
              <a:t>-term </a:t>
            </a:r>
            <a:r>
              <a:rPr lang="de-DE" sz="2040" dirty="0" err="1"/>
              <a:t>memory</a:t>
            </a:r>
            <a:r>
              <a:rPr lang="de-DE" sz="2040" dirty="0"/>
              <a:t> form SA.</a:t>
            </a:r>
          </a:p>
          <a:p>
            <a:r>
              <a:rPr lang="de-DE" sz="2040" dirty="0"/>
              <a:t>Initial </a:t>
            </a:r>
            <a:r>
              <a:rPr lang="de-DE" sz="2040" dirty="0" err="1"/>
              <a:t>processing</a:t>
            </a:r>
            <a:r>
              <a:rPr lang="de-DE" sz="2040" dirty="0"/>
              <a:t> </a:t>
            </a:r>
            <a:r>
              <a:rPr lang="de-DE" sz="2040" dirty="0" err="1"/>
              <a:t>of</a:t>
            </a:r>
            <a:r>
              <a:rPr lang="de-DE" sz="2040" dirty="0"/>
              <a:t> environmental </a:t>
            </a:r>
            <a:r>
              <a:rPr lang="de-DE" sz="2040" dirty="0" err="1"/>
              <a:t>elements</a:t>
            </a:r>
            <a:r>
              <a:rPr lang="de-DE" sz="2040" dirty="0"/>
              <a:t> parallel and </a:t>
            </a:r>
            <a:r>
              <a:rPr lang="de-DE" sz="2040" dirty="0" err="1"/>
              <a:t>pre-attentive</a:t>
            </a:r>
            <a:r>
              <a:rPr lang="de-DE" sz="2040" dirty="0"/>
              <a:t>.</a:t>
            </a:r>
          </a:p>
          <a:p>
            <a:r>
              <a:rPr lang="de-DE" sz="2040" dirty="0" err="1"/>
              <a:t>Certain</a:t>
            </a:r>
            <a:r>
              <a:rPr lang="de-DE" sz="2040" dirty="0"/>
              <a:t> </a:t>
            </a:r>
            <a:r>
              <a:rPr lang="de-DE" sz="2040" dirty="0" err="1"/>
              <a:t>properties</a:t>
            </a:r>
            <a:r>
              <a:rPr lang="de-DE" sz="2040" dirty="0"/>
              <a:t> </a:t>
            </a:r>
            <a:r>
              <a:rPr lang="de-DE" sz="2040" dirty="0" err="1"/>
              <a:t>are</a:t>
            </a:r>
            <a:r>
              <a:rPr lang="de-DE" sz="2040" dirty="0"/>
              <a:t> </a:t>
            </a:r>
            <a:r>
              <a:rPr lang="de-DE" sz="2040" dirty="0" err="1"/>
              <a:t>detected</a:t>
            </a:r>
            <a:r>
              <a:rPr lang="de-DE" sz="2040" dirty="0"/>
              <a:t>, such </a:t>
            </a:r>
            <a:r>
              <a:rPr lang="de-DE" sz="2040" dirty="0" err="1"/>
              <a:t>as</a:t>
            </a:r>
            <a:r>
              <a:rPr lang="de-DE" sz="2040" dirty="0"/>
              <a:t> </a:t>
            </a:r>
            <a:r>
              <a:rPr lang="de-DE" sz="2040" dirty="0" err="1"/>
              <a:t>spatial</a:t>
            </a:r>
            <a:r>
              <a:rPr lang="de-DE" sz="2040" dirty="0"/>
              <a:t> </a:t>
            </a:r>
            <a:r>
              <a:rPr lang="de-DE" sz="2040" dirty="0" err="1"/>
              <a:t>proximity</a:t>
            </a:r>
            <a:r>
              <a:rPr lang="de-DE" sz="2040" dirty="0"/>
              <a:t>, </a:t>
            </a:r>
            <a:r>
              <a:rPr lang="de-DE" sz="2040" dirty="0" err="1"/>
              <a:t>color</a:t>
            </a:r>
            <a:r>
              <a:rPr lang="de-DE" sz="2040" dirty="0"/>
              <a:t>, simple </a:t>
            </a:r>
            <a:r>
              <a:rPr lang="de-DE" sz="2040" dirty="0" err="1"/>
              <a:t>properties</a:t>
            </a:r>
            <a:r>
              <a:rPr lang="de-DE" sz="2040" dirty="0"/>
              <a:t> </a:t>
            </a:r>
            <a:r>
              <a:rPr lang="de-DE" sz="2040" dirty="0" err="1"/>
              <a:t>or</a:t>
            </a:r>
            <a:r>
              <a:rPr lang="de-DE" sz="2040" dirty="0"/>
              <a:t> </a:t>
            </a:r>
            <a:r>
              <a:rPr lang="de-DE" sz="2040" dirty="0" err="1"/>
              <a:t>shapes</a:t>
            </a:r>
            <a:r>
              <a:rPr lang="de-DE" sz="2040" dirty="0"/>
              <a:t> and </a:t>
            </a:r>
            <a:r>
              <a:rPr lang="de-DE" sz="2040" dirty="0" err="1"/>
              <a:t>movement</a:t>
            </a:r>
            <a:r>
              <a:rPr lang="de-DE" sz="2040" dirty="0"/>
              <a:t>, </a:t>
            </a:r>
            <a:r>
              <a:rPr lang="de-DE" sz="2040" dirty="0" err="1"/>
              <a:t>providing</a:t>
            </a:r>
            <a:r>
              <a:rPr lang="de-DE" sz="2040" dirty="0"/>
              <a:t> </a:t>
            </a:r>
            <a:r>
              <a:rPr lang="de-DE" sz="2040" dirty="0" err="1"/>
              <a:t>cues</a:t>
            </a:r>
            <a:r>
              <a:rPr lang="de-DE" sz="2040" dirty="0"/>
              <a:t> </a:t>
            </a:r>
            <a:r>
              <a:rPr lang="de-DE" sz="2040" dirty="0" err="1"/>
              <a:t>for</a:t>
            </a:r>
            <a:r>
              <a:rPr lang="de-DE" sz="2040" dirty="0"/>
              <a:t> </a:t>
            </a:r>
            <a:r>
              <a:rPr lang="de-DE" sz="2040" dirty="0" err="1"/>
              <a:t>further</a:t>
            </a:r>
            <a:r>
              <a:rPr lang="de-DE" sz="2040" dirty="0"/>
              <a:t> </a:t>
            </a:r>
            <a:r>
              <a:rPr lang="de-DE" sz="2040" dirty="0" err="1"/>
              <a:t>focalized</a:t>
            </a:r>
            <a:r>
              <a:rPr lang="de-DE" sz="2040" dirty="0"/>
              <a:t> </a:t>
            </a:r>
            <a:r>
              <a:rPr lang="de-DE" sz="2040" dirty="0" err="1"/>
              <a:t>attention</a:t>
            </a:r>
            <a:r>
              <a:rPr lang="de-DE" sz="2040" dirty="0"/>
              <a:t> (</a:t>
            </a:r>
            <a:r>
              <a:rPr lang="de-DE" sz="2040" dirty="0" err="1"/>
              <a:t>focalzied</a:t>
            </a:r>
            <a:r>
              <a:rPr lang="de-DE" sz="2040" dirty="0"/>
              <a:t> </a:t>
            </a:r>
            <a:r>
              <a:rPr lang="de-DE" sz="2040" dirty="0" err="1"/>
              <a:t>attention</a:t>
            </a:r>
            <a:r>
              <a:rPr lang="de-DE" sz="2040" dirty="0"/>
              <a:t>= </a:t>
            </a:r>
            <a:r>
              <a:rPr lang="de-DE" sz="2040" dirty="0" err="1"/>
              <a:t>conscious</a:t>
            </a:r>
            <a:r>
              <a:rPr lang="de-DE" sz="2040" dirty="0"/>
              <a:t> and </a:t>
            </a:r>
            <a:r>
              <a:rPr lang="de-DE" sz="2040" dirty="0" err="1"/>
              <a:t>higher</a:t>
            </a:r>
            <a:r>
              <a:rPr lang="de-DE" sz="2040" dirty="0"/>
              <a:t> </a:t>
            </a:r>
            <a:r>
              <a:rPr lang="de-DE" sz="2040" dirty="0" err="1"/>
              <a:t>cognition</a:t>
            </a:r>
            <a:r>
              <a:rPr lang="de-DE" sz="2040" dirty="0"/>
              <a:t>).</a:t>
            </a:r>
          </a:p>
          <a:p>
            <a:r>
              <a:rPr lang="de-DE" sz="2040" dirty="0"/>
              <a:t>But: </a:t>
            </a:r>
            <a:r>
              <a:rPr lang="de-DE" sz="2040" dirty="0" err="1"/>
              <a:t>previously</a:t>
            </a:r>
            <a:r>
              <a:rPr lang="de-DE" sz="2040" dirty="0"/>
              <a:t> </a:t>
            </a:r>
            <a:r>
              <a:rPr lang="de-DE" sz="2040" dirty="0" err="1"/>
              <a:t>learned</a:t>
            </a:r>
            <a:r>
              <a:rPr lang="de-DE" sz="2040" dirty="0"/>
              <a:t> </a:t>
            </a:r>
            <a:r>
              <a:rPr lang="de-DE" sz="2040" dirty="0" err="1"/>
              <a:t>information</a:t>
            </a:r>
            <a:r>
              <a:rPr lang="de-DE" sz="2040" dirty="0"/>
              <a:t> (mental </a:t>
            </a:r>
            <a:r>
              <a:rPr lang="de-DE" sz="2040" dirty="0" err="1"/>
              <a:t>models</a:t>
            </a:r>
            <a:r>
              <a:rPr lang="de-DE" sz="2040" dirty="0"/>
              <a:t>) </a:t>
            </a:r>
            <a:r>
              <a:rPr lang="de-DE" sz="2040" dirty="0" err="1"/>
              <a:t>shape</a:t>
            </a:r>
            <a:r>
              <a:rPr lang="de-DE" sz="2040" dirty="0"/>
              <a:t> </a:t>
            </a:r>
            <a:r>
              <a:rPr lang="de-DE" sz="2040" dirty="0" err="1"/>
              <a:t>our</a:t>
            </a:r>
            <a:r>
              <a:rPr lang="de-DE" sz="2040" dirty="0"/>
              <a:t> </a:t>
            </a:r>
            <a:r>
              <a:rPr lang="de-DE" sz="2040" dirty="0" err="1"/>
              <a:t>expectations</a:t>
            </a:r>
            <a:r>
              <a:rPr lang="de-DE" sz="2040" dirty="0"/>
              <a:t> </a:t>
            </a:r>
            <a:r>
              <a:rPr lang="de-DE" sz="2040" dirty="0" err="1"/>
              <a:t>of</a:t>
            </a:r>
            <a:r>
              <a:rPr lang="de-DE" sz="2040" dirty="0"/>
              <a:t> </a:t>
            </a:r>
            <a:r>
              <a:rPr lang="de-DE" sz="2040" dirty="0" err="1"/>
              <a:t>what</a:t>
            </a:r>
            <a:r>
              <a:rPr lang="de-DE" sz="2040" dirty="0"/>
              <a:t> </a:t>
            </a:r>
            <a:r>
              <a:rPr lang="de-DE" sz="2040" dirty="0" err="1"/>
              <a:t>is</a:t>
            </a:r>
            <a:r>
              <a:rPr lang="de-DE" sz="2040" dirty="0"/>
              <a:t> „normal“ and </a:t>
            </a:r>
            <a:r>
              <a:rPr lang="de-DE" sz="2040" dirty="0" err="1"/>
              <a:t>guide</a:t>
            </a:r>
            <a:r>
              <a:rPr lang="de-DE" sz="2040" dirty="0"/>
              <a:t> </a:t>
            </a:r>
            <a:r>
              <a:rPr lang="de-DE" sz="2040" dirty="0" err="1"/>
              <a:t>our</a:t>
            </a:r>
            <a:r>
              <a:rPr lang="de-DE" sz="2040" dirty="0"/>
              <a:t> </a:t>
            </a:r>
            <a:r>
              <a:rPr lang="de-DE" sz="2040" dirty="0" err="1"/>
              <a:t>perception</a:t>
            </a:r>
            <a:r>
              <a:rPr lang="de-DE" sz="2040" dirty="0"/>
              <a:t>.</a:t>
            </a:r>
          </a:p>
          <a:p>
            <a:pPr marL="0" indent="0">
              <a:buNone/>
            </a:pPr>
            <a:endParaRPr lang="nb-NO" sz="2040" dirty="0"/>
          </a:p>
        </p:txBody>
      </p:sp>
      <p:pic>
        <p:nvPicPr>
          <p:cNvPr id="4" name="Picture 3">
            <a:extLst>
              <a:ext uri="{FF2B5EF4-FFF2-40B4-BE49-F238E27FC236}">
                <a16:creationId xmlns:a16="http://schemas.microsoft.com/office/drawing/2014/main" id="{FE1C22A1-D49A-439F-AA37-B6B1080665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18857" y="1453554"/>
            <a:ext cx="6550762" cy="5322493"/>
          </a:xfrm>
          <a:prstGeom prst="rect">
            <a:avLst/>
          </a:prstGeom>
        </p:spPr>
      </p:pic>
    </p:spTree>
    <p:custDataLst>
      <p:tags r:id="rId1"/>
    </p:custDataLst>
    <p:extLst>
      <p:ext uri="{BB962C8B-B14F-4D97-AF65-F5344CB8AC3E}">
        <p14:creationId xmlns:p14="http://schemas.microsoft.com/office/powerpoint/2010/main" val="30293580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34807" y="370972"/>
            <a:ext cx="7080286" cy="1118196"/>
          </a:xfrm>
        </p:spPr>
        <p:txBody>
          <a:bodyPr>
            <a:normAutofit/>
          </a:bodyPr>
          <a:lstStyle/>
          <a:p>
            <a:r>
              <a:rPr lang="de-DE" dirty="0"/>
              <a:t>Working Memory</a:t>
            </a:r>
            <a:endParaRPr lang="nb-NO" dirty="0"/>
          </a:p>
        </p:txBody>
      </p:sp>
      <p:pic>
        <p:nvPicPr>
          <p:cNvPr id="4" name="Bild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1703" y="1832846"/>
            <a:ext cx="7438691" cy="5321869"/>
          </a:xfrm>
          <a:prstGeom prst="rect">
            <a:avLst/>
          </a:prstGeom>
        </p:spPr>
      </p:pic>
      <p:sp>
        <p:nvSpPr>
          <p:cNvPr id="5" name="TekstSylinder 4"/>
          <p:cNvSpPr txBox="1"/>
          <p:nvPr/>
        </p:nvSpPr>
        <p:spPr>
          <a:xfrm>
            <a:off x="434808" y="7389845"/>
            <a:ext cx="2785891" cy="424732"/>
          </a:xfrm>
          <a:prstGeom prst="rect">
            <a:avLst/>
          </a:prstGeom>
          <a:noFill/>
        </p:spPr>
        <p:txBody>
          <a:bodyPr wrap="none" rtlCol="0">
            <a:spAutoFit/>
          </a:bodyPr>
          <a:lstStyle/>
          <a:p>
            <a:pPr defTabSz="1097280"/>
            <a:r>
              <a:rPr lang="de-DE" sz="2160" dirty="0">
                <a:solidFill>
                  <a:prstClr val="black"/>
                </a:solidFill>
                <a:latin typeface="Calibri" panose="020F0502020204030204"/>
              </a:rPr>
              <a:t>(Baddeley, 1986-today)</a:t>
            </a:r>
            <a:endParaRPr lang="nb-NO" sz="2160" dirty="0">
              <a:solidFill>
                <a:prstClr val="black"/>
              </a:solidFill>
              <a:latin typeface="Calibri" panose="020F0502020204030204"/>
            </a:endParaRPr>
          </a:p>
        </p:txBody>
      </p:sp>
      <p:pic>
        <p:nvPicPr>
          <p:cNvPr id="6" name="Bild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91208" y="725942"/>
            <a:ext cx="3484398" cy="3036162"/>
          </a:xfrm>
          <a:prstGeom prst="rect">
            <a:avLst/>
          </a:prstGeom>
        </p:spPr>
      </p:pic>
      <p:pic>
        <p:nvPicPr>
          <p:cNvPr id="8" name="Bild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04541" y="3026135"/>
            <a:ext cx="2882288" cy="3602861"/>
          </a:xfrm>
          <a:prstGeom prst="rect">
            <a:avLst/>
          </a:prstGeom>
        </p:spPr>
      </p:pic>
      <p:sp>
        <p:nvSpPr>
          <p:cNvPr id="10" name="TekstSylinder 9"/>
          <p:cNvSpPr txBox="1"/>
          <p:nvPr/>
        </p:nvSpPr>
        <p:spPr>
          <a:xfrm>
            <a:off x="13133770" y="3283372"/>
            <a:ext cx="938077" cy="424732"/>
          </a:xfrm>
          <a:prstGeom prst="rect">
            <a:avLst/>
          </a:prstGeom>
          <a:noFill/>
        </p:spPr>
        <p:txBody>
          <a:bodyPr wrap="none" rtlCol="0">
            <a:spAutoFit/>
          </a:bodyPr>
          <a:lstStyle/>
          <a:p>
            <a:pPr defTabSz="1097280"/>
            <a:r>
              <a:rPr lang="de-DE" sz="2160" dirty="0">
                <a:solidFill>
                  <a:prstClr val="black"/>
                </a:solidFill>
                <a:latin typeface="Calibri" panose="020F0502020204030204"/>
              </a:rPr>
              <a:t>n-back</a:t>
            </a:r>
            <a:endParaRPr lang="nb-NO" sz="2160" dirty="0">
              <a:solidFill>
                <a:prstClr val="black"/>
              </a:solidFill>
              <a:latin typeface="Calibri" panose="020F0502020204030204"/>
            </a:endParaRPr>
          </a:p>
        </p:txBody>
      </p:sp>
      <p:sp>
        <p:nvSpPr>
          <p:cNvPr id="11" name="Oval 10">
            <a:extLst>
              <a:ext uri="{FF2B5EF4-FFF2-40B4-BE49-F238E27FC236}">
                <a16:creationId xmlns:a16="http://schemas.microsoft.com/office/drawing/2014/main" id="{597D7894-6082-4492-916F-2AC8CE9AD8AC}"/>
              </a:ext>
            </a:extLst>
          </p:cNvPr>
          <p:cNvSpPr/>
          <p:nvPr/>
        </p:nvSpPr>
        <p:spPr>
          <a:xfrm>
            <a:off x="5598879" y="5407733"/>
            <a:ext cx="1916214" cy="13673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graphicFrame>
        <p:nvGraphicFramePr>
          <p:cNvPr id="15" name="Plassholder for innhold 3">
            <a:extLst>
              <a:ext uri="{FF2B5EF4-FFF2-40B4-BE49-F238E27FC236}">
                <a16:creationId xmlns:a16="http://schemas.microsoft.com/office/drawing/2014/main" id="{97864B80-28F4-4917-BEE7-29727DF6B00D}"/>
              </a:ext>
            </a:extLst>
          </p:cNvPr>
          <p:cNvGraphicFramePr>
            <a:graphicFrameLocks/>
          </p:cNvGraphicFramePr>
          <p:nvPr/>
        </p:nvGraphicFramePr>
        <p:xfrm>
          <a:off x="7704352" y="6462328"/>
          <a:ext cx="6926048" cy="17672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Explosion: 14 Points 2">
            <a:extLst>
              <a:ext uri="{FF2B5EF4-FFF2-40B4-BE49-F238E27FC236}">
                <a16:creationId xmlns:a16="http://schemas.microsoft.com/office/drawing/2014/main" id="{993D8448-AEDE-4C9B-8EB8-9968615FDB0A}"/>
              </a:ext>
            </a:extLst>
          </p:cNvPr>
          <p:cNvSpPr/>
          <p:nvPr/>
        </p:nvSpPr>
        <p:spPr>
          <a:xfrm>
            <a:off x="8574096" y="3504971"/>
            <a:ext cx="2296633" cy="2772492"/>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r>
              <a:rPr lang="nb-NO" sz="2160" dirty="0" err="1">
                <a:solidFill>
                  <a:prstClr val="white"/>
                </a:solidFill>
                <a:latin typeface="Calibri" panose="020F0502020204030204"/>
              </a:rPr>
              <a:t>Truth</a:t>
            </a:r>
            <a:r>
              <a:rPr lang="nb-NO" sz="2160" dirty="0">
                <a:solidFill>
                  <a:prstClr val="white"/>
                </a:solidFill>
                <a:latin typeface="Calibri" panose="020F0502020204030204"/>
              </a:rPr>
              <a:t>!</a:t>
            </a:r>
          </a:p>
          <a:p>
            <a:pPr algn="ctr" defTabSz="1097280"/>
            <a:r>
              <a:rPr lang="nb-NO" sz="2160" dirty="0">
                <a:solidFill>
                  <a:prstClr val="white"/>
                </a:solidFill>
                <a:latin typeface="Calibri" panose="020F0502020204030204"/>
              </a:rPr>
              <a:t>3±1</a:t>
            </a:r>
          </a:p>
        </p:txBody>
      </p:sp>
    </p:spTree>
    <p:custDataLst>
      <p:tags r:id="rId1"/>
    </p:custDataLst>
    <p:extLst>
      <p:ext uri="{BB962C8B-B14F-4D97-AF65-F5344CB8AC3E}">
        <p14:creationId xmlns:p14="http://schemas.microsoft.com/office/powerpoint/2010/main" val="230393918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4630399" cy="82288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tel 1"/>
          <p:cNvSpPr>
            <a:spLocks noGrp="1"/>
          </p:cNvSpPr>
          <p:nvPr>
            <p:ph type="title"/>
          </p:nvPr>
        </p:nvSpPr>
        <p:spPr>
          <a:xfrm>
            <a:off x="11121491" y="2427732"/>
            <a:ext cx="2963549" cy="3415284"/>
          </a:xfrm>
        </p:spPr>
        <p:txBody>
          <a:bodyPr vert="horz" lIns="109728" tIns="54864" rIns="109728" bIns="54864" rtlCol="0" anchor="ctr">
            <a:normAutofit/>
          </a:bodyPr>
          <a:lstStyle/>
          <a:p>
            <a:r>
              <a:rPr lang="en-US" sz="4440"/>
              <a:t>Top-down / goal-driven process</a:t>
            </a:r>
          </a:p>
        </p:txBody>
      </p:sp>
      <p:sp>
        <p:nvSpPr>
          <p:cNvPr id="12" name="Rectangle 11">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120767" y="-992679"/>
            <a:ext cx="2058574" cy="1030010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Calibri" panose="020F0502020204030204"/>
            </a:endParaRPr>
          </a:p>
        </p:txBody>
      </p:sp>
      <p:sp>
        <p:nvSpPr>
          <p:cNvPr id="14" name="Rectangle 13">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2502" y="797170"/>
            <a:ext cx="9699158" cy="672040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5" name="Bild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4286" y="1224372"/>
            <a:ext cx="9129965" cy="5866003"/>
          </a:xfrm>
          <a:prstGeom prst="rect">
            <a:avLst/>
          </a:prstGeom>
        </p:spPr>
        <p:style>
          <a:lnRef idx="2">
            <a:schemeClr val="dk1"/>
          </a:lnRef>
          <a:fillRef idx="1">
            <a:schemeClr val="lt1"/>
          </a:fillRef>
          <a:effectRef idx="0">
            <a:schemeClr val="dk1"/>
          </a:effectRef>
          <a:fontRef idx="minor">
            <a:schemeClr val="dk1"/>
          </a:fontRef>
        </p:style>
      </p:pic>
      <p:sp>
        <p:nvSpPr>
          <p:cNvPr id="16" name="Rectangle 15">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540537" y="4070517"/>
            <a:ext cx="2062886" cy="1828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grpSp>
        <p:nvGrpSpPr>
          <p:cNvPr id="3" name="Group 2">
            <a:extLst>
              <a:ext uri="{FF2B5EF4-FFF2-40B4-BE49-F238E27FC236}">
                <a16:creationId xmlns:a16="http://schemas.microsoft.com/office/drawing/2014/main" id="{83A29C92-9AD3-5656-D89F-432E5312CCCC}"/>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3120C9A6-9D0F-707A-D92B-93A144049A4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2F6D1E57-F4C4-7F53-6833-5845FF3731B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46716161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05840" y="438151"/>
            <a:ext cx="12618720" cy="692720"/>
          </a:xfrm>
        </p:spPr>
        <p:txBody>
          <a:bodyPr>
            <a:normAutofit fontScale="90000"/>
          </a:bodyPr>
          <a:lstStyle/>
          <a:p>
            <a:r>
              <a:rPr lang="de-DE" dirty="0"/>
              <a:t>Mental Models</a:t>
            </a:r>
            <a:endParaRPr lang="nb-NO" dirty="0"/>
          </a:p>
        </p:txBody>
      </p:sp>
      <p:sp>
        <p:nvSpPr>
          <p:cNvPr id="3" name="Plassholder for innhold 2"/>
          <p:cNvSpPr>
            <a:spLocks noGrp="1"/>
          </p:cNvSpPr>
          <p:nvPr>
            <p:ph idx="1"/>
          </p:nvPr>
        </p:nvSpPr>
        <p:spPr>
          <a:xfrm>
            <a:off x="1005841" y="2190750"/>
            <a:ext cx="6395202" cy="5221606"/>
          </a:xfrm>
        </p:spPr>
        <p:txBody>
          <a:bodyPr>
            <a:normAutofit fontScale="77500" lnSpcReduction="20000"/>
          </a:bodyPr>
          <a:lstStyle/>
          <a:p>
            <a:r>
              <a:rPr lang="de-DE" i="1" dirty="0" err="1"/>
              <a:t>Mechanisms</a:t>
            </a:r>
            <a:r>
              <a:rPr lang="de-DE" i="1" dirty="0"/>
              <a:t> </a:t>
            </a:r>
            <a:r>
              <a:rPr lang="de-DE" i="1" dirty="0" err="1"/>
              <a:t>whereby</a:t>
            </a:r>
            <a:r>
              <a:rPr lang="de-DE" i="1" dirty="0"/>
              <a:t> </a:t>
            </a:r>
            <a:r>
              <a:rPr lang="de-DE" i="1" dirty="0" err="1"/>
              <a:t>humans</a:t>
            </a:r>
            <a:r>
              <a:rPr lang="de-DE" i="1" dirty="0"/>
              <a:t> </a:t>
            </a:r>
            <a:r>
              <a:rPr lang="de-DE" i="1" dirty="0" err="1"/>
              <a:t>are</a:t>
            </a:r>
            <a:r>
              <a:rPr lang="de-DE" i="1" dirty="0"/>
              <a:t> </a:t>
            </a:r>
            <a:r>
              <a:rPr lang="de-DE" i="1" dirty="0" err="1"/>
              <a:t>able</a:t>
            </a:r>
            <a:r>
              <a:rPr lang="de-DE" i="1" dirty="0"/>
              <a:t> </a:t>
            </a:r>
            <a:r>
              <a:rPr lang="de-DE" i="1" dirty="0" err="1"/>
              <a:t>to</a:t>
            </a:r>
            <a:r>
              <a:rPr lang="de-DE" i="1" dirty="0"/>
              <a:t> </a:t>
            </a:r>
            <a:r>
              <a:rPr lang="de-DE" i="1" dirty="0" err="1"/>
              <a:t>generate</a:t>
            </a:r>
            <a:r>
              <a:rPr lang="de-DE" i="1" dirty="0"/>
              <a:t> </a:t>
            </a:r>
            <a:r>
              <a:rPr lang="de-DE" i="1" dirty="0" err="1"/>
              <a:t>descriptions</a:t>
            </a:r>
            <a:r>
              <a:rPr lang="de-DE" i="1" dirty="0"/>
              <a:t> </a:t>
            </a:r>
            <a:r>
              <a:rPr lang="de-DE" i="1" dirty="0" err="1"/>
              <a:t>of</a:t>
            </a:r>
            <a:r>
              <a:rPr lang="de-DE" i="1" dirty="0"/>
              <a:t> </a:t>
            </a:r>
            <a:r>
              <a:rPr lang="de-DE" i="1" dirty="0" err="1"/>
              <a:t>system</a:t>
            </a:r>
            <a:r>
              <a:rPr lang="de-DE" i="1" dirty="0"/>
              <a:t> </a:t>
            </a:r>
            <a:r>
              <a:rPr lang="de-DE" i="1" dirty="0" err="1"/>
              <a:t>purpose</a:t>
            </a:r>
            <a:r>
              <a:rPr lang="de-DE" i="1" dirty="0"/>
              <a:t> and form, </a:t>
            </a:r>
            <a:r>
              <a:rPr lang="de-DE" i="1" dirty="0" err="1"/>
              <a:t>explanations</a:t>
            </a:r>
            <a:r>
              <a:rPr lang="de-DE" i="1" dirty="0"/>
              <a:t> </a:t>
            </a:r>
            <a:r>
              <a:rPr lang="de-DE" i="1" dirty="0" err="1"/>
              <a:t>of</a:t>
            </a:r>
            <a:r>
              <a:rPr lang="de-DE" i="1" dirty="0"/>
              <a:t> </a:t>
            </a:r>
            <a:r>
              <a:rPr lang="de-DE" i="1" dirty="0" err="1"/>
              <a:t>system</a:t>
            </a:r>
            <a:r>
              <a:rPr lang="de-DE" i="1" dirty="0"/>
              <a:t> </a:t>
            </a:r>
            <a:r>
              <a:rPr lang="de-DE" i="1" dirty="0" err="1"/>
              <a:t>functioning</a:t>
            </a:r>
            <a:r>
              <a:rPr lang="de-DE" i="1" dirty="0"/>
              <a:t> and </a:t>
            </a:r>
            <a:r>
              <a:rPr lang="de-DE" i="1" dirty="0" err="1"/>
              <a:t>observed</a:t>
            </a:r>
            <a:r>
              <a:rPr lang="de-DE" i="1" dirty="0"/>
              <a:t> </a:t>
            </a:r>
            <a:r>
              <a:rPr lang="de-DE" i="1" dirty="0" err="1"/>
              <a:t>system</a:t>
            </a:r>
            <a:r>
              <a:rPr lang="de-DE" i="1" dirty="0"/>
              <a:t> </a:t>
            </a:r>
            <a:r>
              <a:rPr lang="de-DE" i="1" dirty="0" err="1"/>
              <a:t>states</a:t>
            </a:r>
            <a:r>
              <a:rPr lang="de-DE" i="1" dirty="0"/>
              <a:t>, and </a:t>
            </a:r>
            <a:r>
              <a:rPr lang="de-DE" i="1" dirty="0" err="1"/>
              <a:t>predictions</a:t>
            </a:r>
            <a:r>
              <a:rPr lang="de-DE" i="1" dirty="0"/>
              <a:t> </a:t>
            </a:r>
            <a:r>
              <a:rPr lang="de-DE" i="1" dirty="0" err="1"/>
              <a:t>of</a:t>
            </a:r>
            <a:r>
              <a:rPr lang="de-DE" i="1" dirty="0"/>
              <a:t> </a:t>
            </a:r>
            <a:r>
              <a:rPr lang="de-DE" i="1" dirty="0" err="1"/>
              <a:t>future</a:t>
            </a:r>
            <a:r>
              <a:rPr lang="de-DE" i="1" dirty="0"/>
              <a:t> </a:t>
            </a:r>
            <a:r>
              <a:rPr lang="de-DE" i="1" dirty="0" err="1"/>
              <a:t>states</a:t>
            </a:r>
            <a:r>
              <a:rPr lang="de-DE" i="1" dirty="0"/>
              <a:t>. </a:t>
            </a:r>
            <a:r>
              <a:rPr lang="de-DE" sz="2760" dirty="0"/>
              <a:t>(</a:t>
            </a:r>
            <a:r>
              <a:rPr lang="de-DE" sz="2760" dirty="0" err="1"/>
              <a:t>Rouse</a:t>
            </a:r>
            <a:r>
              <a:rPr lang="de-DE" sz="2760" dirty="0"/>
              <a:t> &amp; Morris, 1985).</a:t>
            </a:r>
          </a:p>
          <a:p>
            <a:r>
              <a:rPr lang="de-DE" dirty="0"/>
              <a:t>Knowledge </a:t>
            </a:r>
            <a:r>
              <a:rPr lang="de-DE" dirty="0" err="1"/>
              <a:t>regarding</a:t>
            </a:r>
            <a:r>
              <a:rPr lang="de-DE" dirty="0"/>
              <a:t> </a:t>
            </a:r>
            <a:r>
              <a:rPr lang="de-DE" dirty="0" err="1"/>
              <a:t>which</a:t>
            </a:r>
            <a:r>
              <a:rPr lang="de-DE" dirty="0"/>
              <a:t> </a:t>
            </a:r>
            <a:r>
              <a:rPr lang="de-DE" dirty="0" err="1"/>
              <a:t>aspects</a:t>
            </a:r>
            <a:r>
              <a:rPr lang="de-DE" dirty="0"/>
              <a:t> </a:t>
            </a:r>
            <a:r>
              <a:rPr lang="de-DE" dirty="0" err="1"/>
              <a:t>of</a:t>
            </a:r>
            <a:r>
              <a:rPr lang="de-DE" dirty="0"/>
              <a:t> </a:t>
            </a:r>
            <a:r>
              <a:rPr lang="de-DE" dirty="0" err="1"/>
              <a:t>environment</a:t>
            </a:r>
            <a:r>
              <a:rPr lang="de-DE" dirty="0"/>
              <a:t> </a:t>
            </a:r>
            <a:r>
              <a:rPr lang="de-DE" dirty="0" err="1"/>
              <a:t>are</a:t>
            </a:r>
            <a:r>
              <a:rPr lang="de-DE" dirty="0"/>
              <a:t> relevant; </a:t>
            </a:r>
            <a:r>
              <a:rPr lang="de-DE" dirty="0" err="1"/>
              <a:t>identify</a:t>
            </a:r>
            <a:r>
              <a:rPr lang="de-DE" dirty="0"/>
              <a:t> </a:t>
            </a:r>
            <a:r>
              <a:rPr lang="de-DE" dirty="0" err="1"/>
              <a:t>critical</a:t>
            </a:r>
            <a:r>
              <a:rPr lang="de-DE" dirty="0"/>
              <a:t> </a:t>
            </a:r>
            <a:r>
              <a:rPr lang="de-DE" dirty="0" err="1"/>
              <a:t>cues</a:t>
            </a:r>
            <a:r>
              <a:rPr lang="de-DE" dirty="0"/>
              <a:t>, </a:t>
            </a:r>
            <a:r>
              <a:rPr lang="de-DE" dirty="0" err="1"/>
              <a:t>direct</a:t>
            </a:r>
            <a:r>
              <a:rPr lang="de-DE" dirty="0"/>
              <a:t> </a:t>
            </a:r>
            <a:r>
              <a:rPr lang="de-DE" dirty="0" err="1"/>
              <a:t>attention</a:t>
            </a:r>
            <a:r>
              <a:rPr lang="de-DE" dirty="0"/>
              <a:t> </a:t>
            </a:r>
            <a:r>
              <a:rPr lang="de-DE" dirty="0" err="1"/>
              <a:t>to</a:t>
            </a:r>
            <a:r>
              <a:rPr lang="de-DE" dirty="0"/>
              <a:t> </a:t>
            </a:r>
            <a:r>
              <a:rPr lang="de-DE" dirty="0" err="1"/>
              <a:t>these</a:t>
            </a:r>
            <a:r>
              <a:rPr lang="de-DE" dirty="0"/>
              <a:t>, </a:t>
            </a:r>
            <a:r>
              <a:rPr lang="de-DE" dirty="0" err="1"/>
              <a:t>classify</a:t>
            </a:r>
            <a:r>
              <a:rPr lang="de-DE" dirty="0"/>
              <a:t> </a:t>
            </a:r>
            <a:r>
              <a:rPr lang="de-DE" dirty="0" err="1"/>
              <a:t>information</a:t>
            </a:r>
            <a:r>
              <a:rPr lang="de-DE" dirty="0"/>
              <a:t>, </a:t>
            </a:r>
            <a:r>
              <a:rPr lang="de-DE" dirty="0" err="1"/>
              <a:t>making</a:t>
            </a:r>
            <a:r>
              <a:rPr lang="de-DE" dirty="0"/>
              <a:t> </a:t>
            </a:r>
            <a:r>
              <a:rPr lang="de-DE" dirty="0" err="1"/>
              <a:t>this</a:t>
            </a:r>
            <a:r>
              <a:rPr lang="de-DE" dirty="0"/>
              <a:t> </a:t>
            </a:r>
            <a:r>
              <a:rPr lang="de-DE" dirty="0" err="1"/>
              <a:t>process</a:t>
            </a:r>
            <a:r>
              <a:rPr lang="de-DE" dirty="0"/>
              <a:t> </a:t>
            </a:r>
            <a:r>
              <a:rPr lang="de-DE" dirty="0" err="1"/>
              <a:t>more</a:t>
            </a:r>
            <a:r>
              <a:rPr lang="de-DE" dirty="0"/>
              <a:t> </a:t>
            </a:r>
            <a:r>
              <a:rPr lang="de-DE" dirty="0" err="1"/>
              <a:t>efficient</a:t>
            </a:r>
            <a:r>
              <a:rPr lang="de-DE" dirty="0"/>
              <a:t> in large </a:t>
            </a:r>
            <a:r>
              <a:rPr lang="de-DE" dirty="0" err="1"/>
              <a:t>amounts</a:t>
            </a:r>
            <a:r>
              <a:rPr lang="de-DE" dirty="0"/>
              <a:t> </a:t>
            </a:r>
            <a:r>
              <a:rPr lang="de-DE" dirty="0" err="1"/>
              <a:t>of</a:t>
            </a:r>
            <a:r>
              <a:rPr lang="de-DE" dirty="0"/>
              <a:t> </a:t>
            </a:r>
            <a:r>
              <a:rPr lang="de-DE" dirty="0" err="1"/>
              <a:t>data</a:t>
            </a:r>
            <a:r>
              <a:rPr lang="de-DE" dirty="0"/>
              <a:t>.</a:t>
            </a:r>
          </a:p>
          <a:p>
            <a:r>
              <a:rPr lang="de-DE" dirty="0" err="1"/>
              <a:t>Helps</a:t>
            </a:r>
            <a:r>
              <a:rPr lang="de-DE" dirty="0"/>
              <a:t> </a:t>
            </a:r>
            <a:r>
              <a:rPr lang="de-DE" dirty="0" err="1"/>
              <a:t>to</a:t>
            </a:r>
            <a:r>
              <a:rPr lang="de-DE" dirty="0"/>
              <a:t> </a:t>
            </a:r>
            <a:r>
              <a:rPr lang="de-DE" dirty="0" err="1"/>
              <a:t>integrate</a:t>
            </a:r>
            <a:r>
              <a:rPr lang="de-DE" dirty="0"/>
              <a:t> </a:t>
            </a:r>
            <a:r>
              <a:rPr lang="de-DE" dirty="0" err="1"/>
              <a:t>elements</a:t>
            </a:r>
            <a:r>
              <a:rPr lang="de-DE" dirty="0"/>
              <a:t> </a:t>
            </a:r>
            <a:r>
              <a:rPr lang="de-DE" dirty="0" err="1"/>
              <a:t>efficiently</a:t>
            </a:r>
            <a:r>
              <a:rPr lang="de-DE" dirty="0"/>
              <a:t> </a:t>
            </a:r>
            <a:r>
              <a:rPr lang="de-DE" dirty="0" err="1"/>
              <a:t>to</a:t>
            </a:r>
            <a:r>
              <a:rPr lang="de-DE" dirty="0"/>
              <a:t> form an </a:t>
            </a:r>
            <a:r>
              <a:rPr lang="de-DE" dirty="0" err="1"/>
              <a:t>understnading</a:t>
            </a:r>
            <a:r>
              <a:rPr lang="de-DE" dirty="0"/>
              <a:t> </a:t>
            </a:r>
            <a:r>
              <a:rPr lang="de-DE" dirty="0" err="1"/>
              <a:t>of</a:t>
            </a:r>
            <a:r>
              <a:rPr lang="de-DE" dirty="0"/>
              <a:t> </a:t>
            </a:r>
            <a:r>
              <a:rPr lang="de-DE" dirty="0" err="1"/>
              <a:t>their</a:t>
            </a:r>
            <a:r>
              <a:rPr lang="de-DE" dirty="0"/>
              <a:t> total </a:t>
            </a:r>
            <a:r>
              <a:rPr lang="de-DE" dirty="0" err="1"/>
              <a:t>meaning</a:t>
            </a:r>
            <a:r>
              <a:rPr lang="de-DE" dirty="0"/>
              <a:t> (Level 2) in </a:t>
            </a:r>
            <a:r>
              <a:rPr lang="de-DE" dirty="0" err="1"/>
              <a:t>terms</a:t>
            </a:r>
            <a:r>
              <a:rPr lang="de-DE" dirty="0"/>
              <a:t> </a:t>
            </a:r>
            <a:r>
              <a:rPr lang="de-DE" dirty="0" err="1"/>
              <a:t>of</a:t>
            </a:r>
            <a:r>
              <a:rPr lang="de-DE" dirty="0"/>
              <a:t> </a:t>
            </a:r>
            <a:r>
              <a:rPr lang="de-DE" dirty="0" err="1"/>
              <a:t>the</a:t>
            </a:r>
            <a:r>
              <a:rPr lang="de-DE" dirty="0"/>
              <a:t> </a:t>
            </a:r>
            <a:r>
              <a:rPr lang="de-DE" dirty="0" err="1"/>
              <a:t>goals</a:t>
            </a:r>
            <a:r>
              <a:rPr lang="de-DE" dirty="0"/>
              <a:t>.</a:t>
            </a:r>
          </a:p>
          <a:p>
            <a:r>
              <a:rPr lang="de-DE" dirty="0" err="1"/>
              <a:t>Helps</a:t>
            </a:r>
            <a:r>
              <a:rPr lang="de-DE" dirty="0"/>
              <a:t> </a:t>
            </a:r>
            <a:r>
              <a:rPr lang="de-DE" dirty="0" err="1"/>
              <a:t>to</a:t>
            </a:r>
            <a:r>
              <a:rPr lang="de-DE" dirty="0"/>
              <a:t> </a:t>
            </a:r>
            <a:r>
              <a:rPr lang="de-DE" dirty="0" err="1"/>
              <a:t>project</a:t>
            </a:r>
            <a:r>
              <a:rPr lang="de-DE" dirty="0"/>
              <a:t> </a:t>
            </a:r>
            <a:r>
              <a:rPr lang="de-DE" dirty="0" err="1"/>
              <a:t>future</a:t>
            </a:r>
            <a:r>
              <a:rPr lang="de-DE" dirty="0"/>
              <a:t> </a:t>
            </a:r>
            <a:r>
              <a:rPr lang="de-DE" dirty="0" err="1"/>
              <a:t>states</a:t>
            </a:r>
            <a:r>
              <a:rPr lang="de-DE" dirty="0"/>
              <a:t> </a:t>
            </a:r>
            <a:r>
              <a:rPr lang="de-DE" dirty="0" err="1"/>
              <a:t>accurately</a:t>
            </a:r>
            <a:r>
              <a:rPr lang="de-DE" dirty="0"/>
              <a:t> and </a:t>
            </a:r>
            <a:r>
              <a:rPr lang="de-DE" dirty="0" err="1"/>
              <a:t>efficiently</a:t>
            </a:r>
            <a:r>
              <a:rPr lang="de-DE" dirty="0"/>
              <a:t> </a:t>
            </a:r>
            <a:r>
              <a:rPr lang="de-DE" dirty="0" err="1"/>
              <a:t>based</a:t>
            </a:r>
            <a:r>
              <a:rPr lang="de-DE" dirty="0"/>
              <a:t> on </a:t>
            </a:r>
            <a:r>
              <a:rPr lang="de-DE" dirty="0" err="1"/>
              <a:t>current</a:t>
            </a:r>
            <a:r>
              <a:rPr lang="de-DE" dirty="0"/>
              <a:t> </a:t>
            </a:r>
            <a:r>
              <a:rPr lang="de-DE" dirty="0" err="1"/>
              <a:t>states</a:t>
            </a:r>
            <a:r>
              <a:rPr lang="de-DE" dirty="0"/>
              <a:t> and </a:t>
            </a:r>
            <a:r>
              <a:rPr lang="de-DE" dirty="0" err="1"/>
              <a:t>dynamics</a:t>
            </a:r>
            <a:r>
              <a:rPr lang="de-DE" dirty="0"/>
              <a:t>. (Level 3)</a:t>
            </a:r>
          </a:p>
          <a:p>
            <a:endParaRPr lang="nb-NO" dirty="0"/>
          </a:p>
        </p:txBody>
      </p:sp>
      <p:sp>
        <p:nvSpPr>
          <p:cNvPr id="5" name="TekstSylinder 4"/>
          <p:cNvSpPr txBox="1"/>
          <p:nvPr/>
        </p:nvSpPr>
        <p:spPr>
          <a:xfrm>
            <a:off x="12551764" y="5730003"/>
            <a:ext cx="1888017" cy="424732"/>
          </a:xfrm>
          <a:prstGeom prst="rect">
            <a:avLst/>
          </a:prstGeom>
          <a:noFill/>
        </p:spPr>
        <p:txBody>
          <a:bodyPr wrap="none" rtlCol="0">
            <a:spAutoFit/>
          </a:bodyPr>
          <a:lstStyle/>
          <a:p>
            <a:pPr defTabSz="1097280"/>
            <a:r>
              <a:rPr lang="de-DE" sz="2160" dirty="0">
                <a:solidFill>
                  <a:prstClr val="black"/>
                </a:solidFill>
                <a:latin typeface="Calibri" panose="020F0502020204030204"/>
              </a:rPr>
              <a:t>(</a:t>
            </a:r>
            <a:r>
              <a:rPr lang="de-DE" sz="2160" dirty="0" err="1">
                <a:solidFill>
                  <a:prstClr val="black"/>
                </a:solidFill>
                <a:latin typeface="Calibri" panose="020F0502020204030204"/>
              </a:rPr>
              <a:t>Endsley</a:t>
            </a:r>
            <a:r>
              <a:rPr lang="de-DE" sz="2160" dirty="0">
                <a:solidFill>
                  <a:prstClr val="black"/>
                </a:solidFill>
                <a:latin typeface="Calibri" panose="020F0502020204030204"/>
              </a:rPr>
              <a:t>, 2000)</a:t>
            </a:r>
            <a:endParaRPr lang="nb-NO" sz="2160" dirty="0">
              <a:solidFill>
                <a:prstClr val="black"/>
              </a:solidFill>
              <a:latin typeface="Calibri" panose="020F0502020204030204"/>
            </a:endParaRPr>
          </a:p>
        </p:txBody>
      </p:sp>
      <p:pic>
        <p:nvPicPr>
          <p:cNvPr id="6" name="Picture 5">
            <a:extLst>
              <a:ext uri="{FF2B5EF4-FFF2-40B4-BE49-F238E27FC236}">
                <a16:creationId xmlns:a16="http://schemas.microsoft.com/office/drawing/2014/main" id="{4F70E42C-0E07-4D8F-A043-FF874161BA4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62448" y="1130870"/>
            <a:ext cx="6815984" cy="4552236"/>
          </a:xfrm>
          <a:prstGeom prst="rect">
            <a:avLst/>
          </a:prstGeom>
        </p:spPr>
      </p:pic>
      <p:graphicFrame>
        <p:nvGraphicFramePr>
          <p:cNvPr id="7" name="Plassholder for innhold 3">
            <a:extLst>
              <a:ext uri="{FF2B5EF4-FFF2-40B4-BE49-F238E27FC236}">
                <a16:creationId xmlns:a16="http://schemas.microsoft.com/office/drawing/2014/main" id="{E6C8BBE0-85C4-46B8-9FC3-40341D18CEFD}"/>
              </a:ext>
            </a:extLst>
          </p:cNvPr>
          <p:cNvGraphicFramePr>
            <a:graphicFrameLocks/>
          </p:cNvGraphicFramePr>
          <p:nvPr/>
        </p:nvGraphicFramePr>
        <p:xfrm>
          <a:off x="7352384" y="6213012"/>
          <a:ext cx="6926048" cy="17672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344309468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4630399" cy="82288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tel 1"/>
          <p:cNvSpPr>
            <a:spLocks noGrp="1"/>
          </p:cNvSpPr>
          <p:nvPr>
            <p:ph type="title"/>
          </p:nvPr>
        </p:nvSpPr>
        <p:spPr>
          <a:xfrm>
            <a:off x="707472" y="1027416"/>
            <a:ext cx="5472701" cy="1353682"/>
          </a:xfrm>
        </p:spPr>
        <p:txBody>
          <a:bodyPr anchor="ctr">
            <a:normAutofit/>
          </a:bodyPr>
          <a:lstStyle/>
          <a:p>
            <a:r>
              <a:rPr lang="de-DE" sz="4800"/>
              <a:t>Pattern Matching</a:t>
            </a:r>
            <a:endParaRPr lang="nb-NO" sz="4800"/>
          </a:p>
        </p:txBody>
      </p:sp>
      <p:grpSp>
        <p:nvGrpSpPr>
          <p:cNvPr id="13"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300181"/>
            <a:ext cx="426235" cy="808152"/>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gr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8102" y="2508683"/>
            <a:ext cx="5157216" cy="329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3" name="Plassholder for innhold 2"/>
          <p:cNvSpPr>
            <a:spLocks noGrp="1"/>
          </p:cNvSpPr>
          <p:nvPr>
            <p:ph idx="1"/>
          </p:nvPr>
        </p:nvSpPr>
        <p:spPr>
          <a:xfrm>
            <a:off x="708863" y="2796607"/>
            <a:ext cx="5471310" cy="4775502"/>
          </a:xfrm>
        </p:spPr>
        <p:txBody>
          <a:bodyPr anchor="ctr">
            <a:normAutofit/>
          </a:bodyPr>
          <a:lstStyle/>
          <a:p>
            <a:r>
              <a:rPr lang="de-DE" sz="1680"/>
              <a:t>Activated by „pattern matching“: „oh, this is just like what happened last month!“ – „this is just like what happened to the aircrew in the Azores incident!“</a:t>
            </a:r>
          </a:p>
          <a:p>
            <a:r>
              <a:rPr lang="de-DE" sz="1680"/>
              <a:t>„Recognition-primed decision-making“.</a:t>
            </a:r>
          </a:p>
          <a:p>
            <a:r>
              <a:rPr lang="de-DE" sz="1680"/>
              <a:t>Shortcut for SA and decision-making: Processing data to determine Level 2 or 3 (requires working memory or exercising the mental model), that information is already part of experience („Schema“) and must only be recalled.</a:t>
            </a:r>
          </a:p>
          <a:p>
            <a:r>
              <a:rPr lang="de-DE" sz="1680"/>
              <a:t>The crucial point here is to recognize the „critical cues“ and having a good stock of these in memory.</a:t>
            </a:r>
          </a:p>
          <a:p>
            <a:r>
              <a:rPr lang="de-DE" sz="1680"/>
              <a:t>Thus Levels 2 &amp; 3 (Comprehension, Projection) are „filled in“ following pattern matching.</a:t>
            </a:r>
          </a:p>
          <a:p>
            <a:r>
              <a:rPr lang="de-DE" sz="1680"/>
              <a:t>Similarity is sufficient, depending on pattern-matching abilities.</a:t>
            </a:r>
          </a:p>
          <a:p>
            <a:endParaRPr lang="nb-NO" sz="1680"/>
          </a:p>
        </p:txBody>
      </p:sp>
      <p:sp>
        <p:nvSpPr>
          <p:cNvPr id="19"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837204" y="0"/>
            <a:ext cx="1793196" cy="8229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2972" y="616624"/>
            <a:ext cx="7211239" cy="700149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6" name="Picture 5" descr="Diagram&#10;&#10;Description automatically generated">
            <a:extLst>
              <a:ext uri="{FF2B5EF4-FFF2-40B4-BE49-F238E27FC236}">
                <a16:creationId xmlns:a16="http://schemas.microsoft.com/office/drawing/2014/main" id="{64A0F2A8-DD1C-492E-8673-F1707A2AF4E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4780" r="17674" b="6"/>
          <a:stretch/>
        </p:blipFill>
        <p:spPr>
          <a:xfrm>
            <a:off x="7315200" y="1334469"/>
            <a:ext cx="6120101" cy="5560662"/>
          </a:xfrm>
          <a:prstGeom prst="rect">
            <a:avLst/>
          </a:prstGeom>
        </p:spPr>
      </p:pic>
      <p:graphicFrame>
        <p:nvGraphicFramePr>
          <p:cNvPr id="16" name="Plassholder for innhold 3">
            <a:extLst>
              <a:ext uri="{FF2B5EF4-FFF2-40B4-BE49-F238E27FC236}">
                <a16:creationId xmlns:a16="http://schemas.microsoft.com/office/drawing/2014/main" id="{A484F5C5-36FA-4985-A16C-46E39AC0705D}"/>
              </a:ext>
            </a:extLst>
          </p:cNvPr>
          <p:cNvGraphicFramePr>
            <a:graphicFrameLocks/>
          </p:cNvGraphicFramePr>
          <p:nvPr/>
        </p:nvGraphicFramePr>
        <p:xfrm>
          <a:off x="7600392" y="6461566"/>
          <a:ext cx="6926048" cy="17672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4" name="Group 3">
            <a:extLst>
              <a:ext uri="{FF2B5EF4-FFF2-40B4-BE49-F238E27FC236}">
                <a16:creationId xmlns:a16="http://schemas.microsoft.com/office/drawing/2014/main" id="{18FC297F-1D2A-5EED-E9E2-7DF835DAF94F}"/>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DDAD1DA2-46D6-EFE9-CA7A-5AC6E17925D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ACFC1CDC-BA2F-629B-9F23-A3ACC92CEA0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278597976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ssholder for innhold 3"/>
          <p:cNvGraphicFramePr>
            <a:graphicFrameLocks noGrp="1"/>
          </p:cNvGraphicFramePr>
          <p:nvPr>
            <p:ph idx="1"/>
          </p:nvPr>
        </p:nvGraphicFramePr>
        <p:xfrm>
          <a:off x="2752532" y="1317404"/>
          <a:ext cx="8600958" cy="32060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ittel 1"/>
          <p:cNvSpPr>
            <a:spLocks noGrp="1"/>
          </p:cNvSpPr>
          <p:nvPr>
            <p:ph type="title"/>
          </p:nvPr>
        </p:nvSpPr>
        <p:spPr>
          <a:xfrm>
            <a:off x="1005840" y="438151"/>
            <a:ext cx="12618720" cy="793490"/>
          </a:xfrm>
        </p:spPr>
        <p:txBody>
          <a:bodyPr>
            <a:normAutofit fontScale="90000"/>
          </a:bodyPr>
          <a:lstStyle/>
          <a:p>
            <a:r>
              <a:rPr lang="de-DE" dirty="0" err="1"/>
              <a:t>Interrelationship</a:t>
            </a:r>
            <a:r>
              <a:rPr lang="de-DE" dirty="0"/>
              <a:t> </a:t>
            </a:r>
            <a:r>
              <a:rPr lang="de-DE" dirty="0" err="1"/>
              <a:t>between</a:t>
            </a:r>
            <a:r>
              <a:rPr lang="de-DE" dirty="0"/>
              <a:t> SA </a:t>
            </a:r>
            <a:r>
              <a:rPr lang="de-DE" dirty="0" err="1"/>
              <a:t>levels</a:t>
            </a:r>
            <a:endParaRPr lang="nb-NO" dirty="0"/>
          </a:p>
        </p:txBody>
      </p:sp>
      <p:grpSp>
        <p:nvGrpSpPr>
          <p:cNvPr id="2" name="Gruppe 1"/>
          <p:cNvGrpSpPr/>
          <p:nvPr/>
        </p:nvGrpSpPr>
        <p:grpSpPr>
          <a:xfrm>
            <a:off x="4277153" y="3857275"/>
            <a:ext cx="5581572" cy="751968"/>
            <a:chOff x="3564294" y="3214396"/>
            <a:chExt cx="4651310" cy="626640"/>
          </a:xfrm>
        </p:grpSpPr>
        <p:sp>
          <p:nvSpPr>
            <p:cNvPr id="6" name="Venstrebuet pil 5"/>
            <p:cNvSpPr/>
            <p:nvPr/>
          </p:nvSpPr>
          <p:spPr>
            <a:xfrm rot="5400000">
              <a:off x="4666861" y="2382417"/>
              <a:ext cx="597159" cy="226111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black"/>
                </a:solidFill>
                <a:latin typeface="Calibri" panose="020F0502020204030204"/>
              </a:endParaRPr>
            </a:p>
          </p:txBody>
        </p:sp>
        <p:sp>
          <p:nvSpPr>
            <p:cNvPr id="7" name="Venstrebuet pil 6"/>
            <p:cNvSpPr/>
            <p:nvPr/>
          </p:nvSpPr>
          <p:spPr>
            <a:xfrm rot="5400000">
              <a:off x="5591369" y="1216802"/>
              <a:ext cx="597159" cy="465131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black"/>
                </a:solidFill>
                <a:latin typeface="Calibri" panose="020F0502020204030204"/>
              </a:endParaRPr>
            </a:p>
          </p:txBody>
        </p:sp>
      </p:grpSp>
      <p:sp>
        <p:nvSpPr>
          <p:cNvPr id="9" name="TekstSylinder 8"/>
          <p:cNvSpPr txBox="1"/>
          <p:nvPr/>
        </p:nvSpPr>
        <p:spPr>
          <a:xfrm>
            <a:off x="3287174" y="5859601"/>
            <a:ext cx="7860108" cy="2086725"/>
          </a:xfrm>
          <a:prstGeom prst="rect">
            <a:avLst/>
          </a:prstGeom>
          <a:noFill/>
        </p:spPr>
        <p:txBody>
          <a:bodyPr wrap="square" rtlCol="0">
            <a:spAutoFit/>
          </a:bodyPr>
          <a:lstStyle/>
          <a:p>
            <a:pPr marL="342900" indent="-342900" defTabSz="1097280">
              <a:buFont typeface="Arial" panose="020B0604020202020204" pitchFamily="34" charset="0"/>
              <a:buChar char="•"/>
            </a:pPr>
            <a:r>
              <a:rPr lang="de-DE" sz="2160" dirty="0">
                <a:solidFill>
                  <a:prstClr val="black"/>
                </a:solidFill>
                <a:latin typeface="Calibri" panose="020F0502020204030204"/>
              </a:rPr>
              <a:t>Match </a:t>
            </a:r>
            <a:r>
              <a:rPr lang="de-DE" sz="2160" dirty="0" err="1">
                <a:solidFill>
                  <a:prstClr val="black"/>
                </a:solidFill>
                <a:latin typeface="Calibri" panose="020F0502020204030204"/>
              </a:rPr>
              <a:t>patterns</a:t>
            </a:r>
            <a:r>
              <a:rPr lang="de-DE" sz="2160" dirty="0">
                <a:solidFill>
                  <a:prstClr val="black"/>
                </a:solidFill>
                <a:latin typeface="Calibri" panose="020F0502020204030204"/>
              </a:rPr>
              <a:t> </a:t>
            </a:r>
            <a:r>
              <a:rPr lang="de-DE" sz="2160" dirty="0" err="1">
                <a:solidFill>
                  <a:prstClr val="black"/>
                </a:solidFill>
                <a:latin typeface="Calibri" panose="020F0502020204030204"/>
              </a:rPr>
              <a:t>based</a:t>
            </a:r>
            <a:r>
              <a:rPr lang="de-DE" sz="2160" dirty="0">
                <a:solidFill>
                  <a:prstClr val="black"/>
                </a:solidFill>
                <a:latin typeface="Calibri" panose="020F0502020204030204"/>
              </a:rPr>
              <a:t> on </a:t>
            </a:r>
            <a:r>
              <a:rPr lang="de-DE" sz="2160" dirty="0" err="1">
                <a:solidFill>
                  <a:prstClr val="black"/>
                </a:solidFill>
                <a:latin typeface="Calibri" panose="020F0502020204030204"/>
              </a:rPr>
              <a:t>experience</a:t>
            </a:r>
            <a:r>
              <a:rPr lang="de-DE" sz="2160" dirty="0">
                <a:solidFill>
                  <a:prstClr val="black"/>
                </a:solidFill>
                <a:latin typeface="Calibri" panose="020F0502020204030204"/>
              </a:rPr>
              <a:t> and </a:t>
            </a:r>
            <a:r>
              <a:rPr lang="de-DE" sz="2160" dirty="0" err="1">
                <a:solidFill>
                  <a:prstClr val="black"/>
                </a:solidFill>
                <a:latin typeface="Calibri" panose="020F0502020204030204"/>
              </a:rPr>
              <a:t>accelerate</a:t>
            </a:r>
            <a:r>
              <a:rPr lang="de-DE" sz="2160" dirty="0">
                <a:solidFill>
                  <a:prstClr val="black"/>
                </a:solidFill>
                <a:latin typeface="Calibri" panose="020F0502020204030204"/>
              </a:rPr>
              <a:t> L2 and L3.</a:t>
            </a:r>
          </a:p>
          <a:p>
            <a:pPr marL="342900" indent="-342900" defTabSz="1097280">
              <a:buFont typeface="Arial" panose="020B0604020202020204" pitchFamily="34" charset="0"/>
              <a:buChar char="•"/>
            </a:pPr>
            <a:r>
              <a:rPr lang="de-DE" sz="2160" dirty="0">
                <a:solidFill>
                  <a:prstClr val="black"/>
                </a:solidFill>
                <a:latin typeface="Calibri" panose="020F0502020204030204"/>
              </a:rPr>
              <a:t>Goal-</a:t>
            </a:r>
            <a:r>
              <a:rPr lang="de-DE" sz="2160" dirty="0" err="1">
                <a:solidFill>
                  <a:prstClr val="black"/>
                </a:solidFill>
                <a:latin typeface="Calibri" panose="020F0502020204030204"/>
              </a:rPr>
              <a:t>driven</a:t>
            </a:r>
            <a:r>
              <a:rPr lang="de-DE" sz="2160" dirty="0">
                <a:solidFill>
                  <a:prstClr val="black"/>
                </a:solidFill>
                <a:latin typeface="Calibri" panose="020F0502020204030204"/>
              </a:rPr>
              <a:t> </a:t>
            </a:r>
            <a:r>
              <a:rPr lang="de-DE" sz="2160" dirty="0" err="1">
                <a:solidFill>
                  <a:prstClr val="black"/>
                </a:solidFill>
                <a:latin typeface="Calibri" panose="020F0502020204030204"/>
              </a:rPr>
              <a:t>filling</a:t>
            </a:r>
            <a:r>
              <a:rPr lang="de-DE" sz="2160" dirty="0">
                <a:solidFill>
                  <a:prstClr val="black"/>
                </a:solidFill>
                <a:latin typeface="Calibri" panose="020F0502020204030204"/>
              </a:rPr>
              <a:t> </a:t>
            </a:r>
            <a:r>
              <a:rPr lang="de-DE" sz="2160" dirty="0" err="1">
                <a:solidFill>
                  <a:prstClr val="black"/>
                </a:solidFill>
                <a:latin typeface="Calibri" panose="020F0502020204030204"/>
              </a:rPr>
              <a:t>of</a:t>
            </a:r>
            <a:r>
              <a:rPr lang="de-DE" sz="2160" dirty="0">
                <a:solidFill>
                  <a:prstClr val="black"/>
                </a:solidFill>
                <a:latin typeface="Calibri" panose="020F0502020204030204"/>
              </a:rPr>
              <a:t> L1.</a:t>
            </a:r>
          </a:p>
          <a:p>
            <a:pPr marL="342900" indent="-342900" defTabSz="1097280">
              <a:buFont typeface="Arial" panose="020B0604020202020204" pitchFamily="34" charset="0"/>
              <a:buChar char="•"/>
            </a:pPr>
            <a:r>
              <a:rPr lang="de-DE" sz="2160" dirty="0">
                <a:solidFill>
                  <a:prstClr val="black"/>
                </a:solidFill>
                <a:latin typeface="Calibri" panose="020F0502020204030204"/>
              </a:rPr>
              <a:t>Iterative </a:t>
            </a:r>
            <a:r>
              <a:rPr lang="de-DE" sz="2160" dirty="0" err="1">
                <a:solidFill>
                  <a:prstClr val="black"/>
                </a:solidFill>
                <a:latin typeface="Calibri" panose="020F0502020204030204"/>
              </a:rPr>
              <a:t>process</a:t>
            </a:r>
            <a:r>
              <a:rPr lang="de-DE" sz="2160" dirty="0">
                <a:solidFill>
                  <a:prstClr val="black"/>
                </a:solidFill>
                <a:latin typeface="Calibri" panose="020F0502020204030204"/>
              </a:rPr>
              <a:t> </a:t>
            </a:r>
            <a:r>
              <a:rPr lang="de-DE" sz="2160" dirty="0" err="1">
                <a:solidFill>
                  <a:prstClr val="black"/>
                </a:solidFill>
                <a:latin typeface="Calibri" panose="020F0502020204030204"/>
              </a:rPr>
              <a:t>to</a:t>
            </a:r>
            <a:r>
              <a:rPr lang="de-DE" sz="2160" dirty="0">
                <a:solidFill>
                  <a:prstClr val="black"/>
                </a:solidFill>
                <a:latin typeface="Calibri" panose="020F0502020204030204"/>
              </a:rPr>
              <a:t> </a:t>
            </a:r>
            <a:r>
              <a:rPr lang="de-DE" sz="2160" dirty="0" err="1">
                <a:solidFill>
                  <a:prstClr val="black"/>
                </a:solidFill>
                <a:latin typeface="Calibri" panose="020F0502020204030204"/>
              </a:rPr>
              <a:t>search</a:t>
            </a:r>
            <a:r>
              <a:rPr lang="de-DE" sz="2160" dirty="0">
                <a:solidFill>
                  <a:prstClr val="black"/>
                </a:solidFill>
                <a:latin typeface="Calibri" panose="020F0502020204030204"/>
              </a:rPr>
              <a:t> and </a:t>
            </a:r>
            <a:r>
              <a:rPr lang="de-DE" sz="2160" dirty="0" err="1">
                <a:solidFill>
                  <a:prstClr val="black"/>
                </a:solidFill>
                <a:latin typeface="Calibri" panose="020F0502020204030204"/>
              </a:rPr>
              <a:t>analyze</a:t>
            </a:r>
            <a:r>
              <a:rPr lang="de-DE" sz="2160" dirty="0">
                <a:solidFill>
                  <a:prstClr val="black"/>
                </a:solidFill>
                <a:latin typeface="Calibri" panose="020F0502020204030204"/>
              </a:rPr>
              <a:t> goal-relevant </a:t>
            </a:r>
            <a:r>
              <a:rPr lang="de-DE" sz="2160" dirty="0" err="1">
                <a:solidFill>
                  <a:prstClr val="black"/>
                </a:solidFill>
                <a:latin typeface="Calibri" panose="020F0502020204030204"/>
              </a:rPr>
              <a:t>data</a:t>
            </a:r>
            <a:r>
              <a:rPr lang="de-DE" sz="2160" dirty="0">
                <a:solidFill>
                  <a:prstClr val="black"/>
                </a:solidFill>
                <a:latin typeface="Calibri" panose="020F0502020204030204"/>
              </a:rPr>
              <a:t>.</a:t>
            </a:r>
          </a:p>
          <a:p>
            <a:pPr marL="342900" indent="-342900" defTabSz="1097280">
              <a:buFont typeface="Arial" panose="020B0604020202020204" pitchFamily="34" charset="0"/>
              <a:buChar char="•"/>
            </a:pPr>
            <a:r>
              <a:rPr lang="de-DE" sz="2160" dirty="0" err="1">
                <a:solidFill>
                  <a:prstClr val="black"/>
                </a:solidFill>
                <a:latin typeface="Calibri" panose="020F0502020204030204"/>
              </a:rPr>
              <a:t>Highly</a:t>
            </a:r>
            <a:r>
              <a:rPr lang="de-DE" sz="2160" dirty="0">
                <a:solidFill>
                  <a:prstClr val="black"/>
                </a:solidFill>
                <a:latin typeface="Calibri" panose="020F0502020204030204"/>
              </a:rPr>
              <a:t> </a:t>
            </a:r>
            <a:r>
              <a:rPr lang="de-DE" sz="2160" dirty="0" err="1">
                <a:solidFill>
                  <a:prstClr val="black"/>
                </a:solidFill>
                <a:latin typeface="Calibri" panose="020F0502020204030204"/>
              </a:rPr>
              <a:t>efficient</a:t>
            </a:r>
            <a:r>
              <a:rPr lang="de-DE" sz="2160" dirty="0">
                <a:solidFill>
                  <a:prstClr val="black"/>
                </a:solidFill>
                <a:latin typeface="Calibri" panose="020F0502020204030204"/>
              </a:rPr>
              <a:t> SA </a:t>
            </a:r>
            <a:r>
              <a:rPr lang="de-DE" sz="2160" dirty="0" err="1">
                <a:solidFill>
                  <a:prstClr val="black"/>
                </a:solidFill>
                <a:latin typeface="Calibri" panose="020F0502020204030204"/>
              </a:rPr>
              <a:t>generation</a:t>
            </a:r>
            <a:r>
              <a:rPr lang="de-DE" sz="2160" dirty="0">
                <a:solidFill>
                  <a:prstClr val="black"/>
                </a:solidFill>
                <a:latin typeface="Calibri" panose="020F0502020204030204"/>
              </a:rPr>
              <a:t> </a:t>
            </a:r>
            <a:r>
              <a:rPr lang="de-DE" sz="2160" dirty="0" err="1">
                <a:solidFill>
                  <a:prstClr val="black"/>
                </a:solidFill>
                <a:latin typeface="Calibri" panose="020F0502020204030204"/>
              </a:rPr>
              <a:t>process</a:t>
            </a:r>
            <a:r>
              <a:rPr lang="de-DE" sz="2160" dirty="0">
                <a:solidFill>
                  <a:prstClr val="black"/>
                </a:solidFill>
                <a:latin typeface="Calibri" panose="020F0502020204030204"/>
              </a:rPr>
              <a:t>.</a:t>
            </a:r>
          </a:p>
          <a:p>
            <a:pPr marL="342900" indent="-342900" defTabSz="1097280">
              <a:buFont typeface="Arial" panose="020B0604020202020204" pitchFamily="34" charset="0"/>
              <a:buChar char="•"/>
            </a:pPr>
            <a:r>
              <a:rPr lang="de-DE" sz="2160" dirty="0">
                <a:solidFill>
                  <a:prstClr val="black"/>
                </a:solidFill>
                <a:latin typeface="Calibri" panose="020F0502020204030204"/>
              </a:rPr>
              <a:t>Vulnerable </a:t>
            </a:r>
            <a:r>
              <a:rPr lang="de-DE" sz="2160" dirty="0" err="1">
                <a:solidFill>
                  <a:prstClr val="black"/>
                </a:solidFill>
                <a:latin typeface="Calibri" panose="020F0502020204030204"/>
              </a:rPr>
              <a:t>to</a:t>
            </a:r>
            <a:r>
              <a:rPr lang="de-DE" sz="2160" dirty="0">
                <a:solidFill>
                  <a:prstClr val="black"/>
                </a:solidFill>
                <a:latin typeface="Calibri" panose="020F0502020204030204"/>
              </a:rPr>
              <a:t> </a:t>
            </a:r>
            <a:r>
              <a:rPr lang="de-DE" sz="2160" dirty="0" err="1">
                <a:solidFill>
                  <a:prstClr val="black"/>
                </a:solidFill>
                <a:latin typeface="Calibri" panose="020F0502020204030204"/>
              </a:rPr>
              <a:t>biases</a:t>
            </a:r>
            <a:r>
              <a:rPr lang="de-DE" sz="2160" dirty="0">
                <a:solidFill>
                  <a:prstClr val="black"/>
                </a:solidFill>
                <a:latin typeface="Calibri" panose="020F0502020204030204"/>
              </a:rPr>
              <a:t> such </a:t>
            </a:r>
            <a:r>
              <a:rPr lang="de-DE" sz="2160" dirty="0" err="1">
                <a:solidFill>
                  <a:prstClr val="black"/>
                </a:solidFill>
                <a:latin typeface="Calibri" panose="020F0502020204030204"/>
              </a:rPr>
              <a:t>as</a:t>
            </a:r>
            <a:r>
              <a:rPr lang="de-DE" sz="2160" dirty="0">
                <a:solidFill>
                  <a:prstClr val="black"/>
                </a:solidFill>
                <a:latin typeface="Calibri" panose="020F0502020204030204"/>
              </a:rPr>
              <a:t> </a:t>
            </a:r>
            <a:r>
              <a:rPr lang="de-DE" sz="2160" dirty="0" err="1">
                <a:solidFill>
                  <a:prstClr val="black"/>
                </a:solidFill>
                <a:latin typeface="Calibri" panose="020F0502020204030204"/>
              </a:rPr>
              <a:t>Anchoring</a:t>
            </a:r>
            <a:r>
              <a:rPr lang="de-DE" sz="2160" dirty="0">
                <a:solidFill>
                  <a:prstClr val="black"/>
                </a:solidFill>
                <a:latin typeface="Calibri" panose="020F0502020204030204"/>
              </a:rPr>
              <a:t> and </a:t>
            </a:r>
            <a:r>
              <a:rPr lang="de-DE" sz="2160" dirty="0" err="1">
                <a:solidFill>
                  <a:prstClr val="black"/>
                </a:solidFill>
                <a:latin typeface="Calibri" panose="020F0502020204030204"/>
              </a:rPr>
              <a:t>Confirmation</a:t>
            </a:r>
            <a:r>
              <a:rPr lang="de-DE" sz="2160" dirty="0">
                <a:solidFill>
                  <a:prstClr val="black"/>
                </a:solidFill>
                <a:latin typeface="Calibri" panose="020F0502020204030204"/>
              </a:rPr>
              <a:t> Bias.</a:t>
            </a:r>
          </a:p>
          <a:p>
            <a:pPr defTabSz="1097280"/>
            <a:endParaRPr lang="nb-NO" sz="2160" dirty="0">
              <a:solidFill>
                <a:prstClr val="black"/>
              </a:solidFill>
              <a:latin typeface="Calibri" panose="020F0502020204030204"/>
            </a:endParaRPr>
          </a:p>
        </p:txBody>
      </p:sp>
      <p:grpSp>
        <p:nvGrpSpPr>
          <p:cNvPr id="8" name="Gruppe 7"/>
          <p:cNvGrpSpPr/>
          <p:nvPr/>
        </p:nvGrpSpPr>
        <p:grpSpPr>
          <a:xfrm rot="10800000">
            <a:off x="4277153" y="1317404"/>
            <a:ext cx="5581572" cy="751968"/>
            <a:chOff x="3564294" y="3214396"/>
            <a:chExt cx="4651310" cy="626640"/>
          </a:xfrm>
        </p:grpSpPr>
        <p:sp>
          <p:nvSpPr>
            <p:cNvPr id="10" name="Venstrebuet pil 9"/>
            <p:cNvSpPr/>
            <p:nvPr/>
          </p:nvSpPr>
          <p:spPr>
            <a:xfrm rot="5400000">
              <a:off x="4666861" y="2382417"/>
              <a:ext cx="597159" cy="226111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black"/>
                </a:solidFill>
                <a:latin typeface="Calibri" panose="020F0502020204030204"/>
              </a:endParaRPr>
            </a:p>
          </p:txBody>
        </p:sp>
        <p:sp>
          <p:nvSpPr>
            <p:cNvPr id="11" name="Venstrebuet pil 10"/>
            <p:cNvSpPr/>
            <p:nvPr/>
          </p:nvSpPr>
          <p:spPr>
            <a:xfrm rot="5400000">
              <a:off x="5591369" y="1216802"/>
              <a:ext cx="597159" cy="465131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black"/>
                </a:solidFill>
                <a:latin typeface="Calibri" panose="020F0502020204030204"/>
              </a:endParaRPr>
            </a:p>
          </p:txBody>
        </p:sp>
      </p:grpSp>
      <p:sp>
        <p:nvSpPr>
          <p:cNvPr id="3" name="TekstSylinder 2"/>
          <p:cNvSpPr txBox="1"/>
          <p:nvPr/>
        </p:nvSpPr>
        <p:spPr>
          <a:xfrm>
            <a:off x="9997364" y="1267018"/>
            <a:ext cx="1979388" cy="4247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defTabSz="1097280"/>
            <a:r>
              <a:rPr lang="de-DE" sz="2160" dirty="0" err="1">
                <a:solidFill>
                  <a:prstClr val="white"/>
                </a:solidFill>
                <a:latin typeface="Calibri" panose="020F0502020204030204"/>
              </a:rPr>
              <a:t>data-driven</a:t>
            </a:r>
            <a:r>
              <a:rPr lang="de-DE" sz="2160" dirty="0">
                <a:solidFill>
                  <a:prstClr val="white"/>
                </a:solidFill>
                <a:latin typeface="Calibri" panose="020F0502020204030204"/>
              </a:rPr>
              <a:t>/ BU</a:t>
            </a:r>
            <a:endParaRPr lang="nb-NO" sz="2160" dirty="0">
              <a:solidFill>
                <a:prstClr val="white"/>
              </a:solidFill>
              <a:latin typeface="Calibri" panose="020F0502020204030204"/>
            </a:endParaRPr>
          </a:p>
        </p:txBody>
      </p:sp>
      <p:sp>
        <p:nvSpPr>
          <p:cNvPr id="12" name="TekstSylinder 11"/>
          <p:cNvSpPr txBox="1"/>
          <p:nvPr/>
        </p:nvSpPr>
        <p:spPr>
          <a:xfrm>
            <a:off x="7802805" y="4991922"/>
            <a:ext cx="1927322" cy="4247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defTabSz="1097280"/>
            <a:r>
              <a:rPr lang="de-DE" sz="2160" dirty="0">
                <a:solidFill>
                  <a:prstClr val="white"/>
                </a:solidFill>
                <a:latin typeface="Calibri" panose="020F0502020204030204"/>
              </a:rPr>
              <a:t>goal-</a:t>
            </a:r>
            <a:r>
              <a:rPr lang="de-DE" sz="2160" dirty="0" err="1">
                <a:solidFill>
                  <a:prstClr val="white"/>
                </a:solidFill>
                <a:latin typeface="Calibri" panose="020F0502020204030204"/>
              </a:rPr>
              <a:t>driven</a:t>
            </a:r>
            <a:r>
              <a:rPr lang="de-DE" sz="2160" dirty="0">
                <a:solidFill>
                  <a:prstClr val="white"/>
                </a:solidFill>
                <a:latin typeface="Calibri" panose="020F0502020204030204"/>
              </a:rPr>
              <a:t>/ TD</a:t>
            </a:r>
            <a:endParaRPr lang="nb-NO" sz="2160" dirty="0">
              <a:solidFill>
                <a:prstClr val="white"/>
              </a:solidFill>
              <a:latin typeface="Calibri" panose="020F0502020204030204"/>
            </a:endParaRPr>
          </a:p>
        </p:txBody>
      </p:sp>
      <p:sp>
        <p:nvSpPr>
          <p:cNvPr id="13" name="Pil ned 12"/>
          <p:cNvSpPr/>
          <p:nvPr/>
        </p:nvSpPr>
        <p:spPr>
          <a:xfrm>
            <a:off x="6820677" y="4926563"/>
            <a:ext cx="793102" cy="7053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39281661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05840" y="438151"/>
            <a:ext cx="12618720" cy="894262"/>
          </a:xfrm>
        </p:spPr>
        <p:txBody>
          <a:bodyPr/>
          <a:lstStyle/>
          <a:p>
            <a:r>
              <a:rPr lang="de-DE" dirty="0" err="1"/>
              <a:t>Factors</a:t>
            </a:r>
            <a:r>
              <a:rPr lang="de-DE" dirty="0"/>
              <a:t> </a:t>
            </a:r>
            <a:r>
              <a:rPr lang="de-DE" dirty="0" err="1"/>
              <a:t>affecting</a:t>
            </a:r>
            <a:r>
              <a:rPr lang="de-DE" dirty="0"/>
              <a:t> SA in </a:t>
            </a:r>
            <a:r>
              <a:rPr lang="de-DE" dirty="0" err="1"/>
              <a:t>novices</a:t>
            </a:r>
            <a:r>
              <a:rPr lang="de-DE" dirty="0"/>
              <a:t> and </a:t>
            </a:r>
            <a:r>
              <a:rPr lang="de-DE" dirty="0" err="1"/>
              <a:t>experts</a:t>
            </a:r>
            <a:endParaRPr lang="nb-NO" dirty="0"/>
          </a:p>
        </p:txBody>
      </p:sp>
      <p:sp>
        <p:nvSpPr>
          <p:cNvPr id="5" name="Pil mot venstre og høyre 4"/>
          <p:cNvSpPr/>
          <p:nvPr/>
        </p:nvSpPr>
        <p:spPr>
          <a:xfrm>
            <a:off x="3784497" y="3840480"/>
            <a:ext cx="6594877" cy="175788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r>
              <a:rPr lang="de-DE" sz="2160" dirty="0" err="1">
                <a:solidFill>
                  <a:prstClr val="white"/>
                </a:solidFill>
                <a:latin typeface="Calibri" panose="020F0502020204030204"/>
              </a:rPr>
              <a:t>Novice</a:t>
            </a:r>
            <a:r>
              <a:rPr lang="de-DE" sz="2160" dirty="0">
                <a:solidFill>
                  <a:prstClr val="white"/>
                </a:solidFill>
                <a:latin typeface="Calibri" panose="020F0502020204030204"/>
              </a:rPr>
              <a:t>                                                   Expert</a:t>
            </a:r>
            <a:endParaRPr lang="nb-NO" sz="2160" dirty="0">
              <a:solidFill>
                <a:prstClr val="white"/>
              </a:solidFill>
              <a:latin typeface="Calibri" panose="020F0502020204030204"/>
            </a:endParaRPr>
          </a:p>
        </p:txBody>
      </p:sp>
      <p:sp>
        <p:nvSpPr>
          <p:cNvPr id="6" name="TekstSylinder 5"/>
          <p:cNvSpPr txBox="1"/>
          <p:nvPr/>
        </p:nvSpPr>
        <p:spPr>
          <a:xfrm>
            <a:off x="2676020" y="2496871"/>
            <a:ext cx="2653626" cy="1421928"/>
          </a:xfrm>
          <a:prstGeom prst="rect">
            <a:avLst/>
          </a:prstGeom>
          <a:noFill/>
        </p:spPr>
        <p:txBody>
          <a:bodyPr wrap="square" rtlCol="0">
            <a:spAutoFit/>
          </a:bodyPr>
          <a:lstStyle/>
          <a:p>
            <a:pPr defTabSz="1097280"/>
            <a:r>
              <a:rPr lang="de-DE" sz="2160" dirty="0">
                <a:solidFill>
                  <a:prstClr val="black"/>
                </a:solidFill>
                <a:latin typeface="Calibri" panose="020F0502020204030204"/>
              </a:rPr>
              <a:t>SA </a:t>
            </a:r>
            <a:r>
              <a:rPr lang="de-DE" sz="2160" dirty="0" err="1">
                <a:solidFill>
                  <a:prstClr val="black"/>
                </a:solidFill>
                <a:latin typeface="Calibri" panose="020F0502020204030204"/>
              </a:rPr>
              <a:t>is</a:t>
            </a:r>
            <a:r>
              <a:rPr lang="de-DE" sz="2160" dirty="0">
                <a:solidFill>
                  <a:prstClr val="black"/>
                </a:solidFill>
                <a:latin typeface="Calibri" panose="020F0502020204030204"/>
              </a:rPr>
              <a:t> </a:t>
            </a:r>
            <a:r>
              <a:rPr lang="de-DE" sz="2160" dirty="0" err="1">
                <a:solidFill>
                  <a:prstClr val="black"/>
                </a:solidFill>
                <a:latin typeface="Calibri" panose="020F0502020204030204"/>
              </a:rPr>
              <a:t>demanding</a:t>
            </a:r>
            <a:r>
              <a:rPr lang="de-DE" sz="2160" dirty="0">
                <a:solidFill>
                  <a:prstClr val="black"/>
                </a:solidFill>
                <a:latin typeface="Calibri" panose="020F0502020204030204"/>
              </a:rPr>
              <a:t>, </a:t>
            </a:r>
            <a:r>
              <a:rPr lang="de-DE" sz="2160" dirty="0" err="1">
                <a:solidFill>
                  <a:prstClr val="black"/>
                </a:solidFill>
                <a:latin typeface="Calibri" panose="020F0502020204030204"/>
              </a:rPr>
              <a:t>frequently</a:t>
            </a:r>
            <a:r>
              <a:rPr lang="de-DE" sz="2160" dirty="0">
                <a:solidFill>
                  <a:prstClr val="black"/>
                </a:solidFill>
                <a:latin typeface="Calibri" panose="020F0502020204030204"/>
              </a:rPr>
              <a:t> </a:t>
            </a:r>
            <a:r>
              <a:rPr lang="de-DE" sz="2160" dirty="0" err="1">
                <a:solidFill>
                  <a:prstClr val="black"/>
                </a:solidFill>
                <a:latin typeface="Calibri" panose="020F0502020204030204"/>
              </a:rPr>
              <a:t>incomplete</a:t>
            </a:r>
            <a:r>
              <a:rPr lang="de-DE" sz="2160" dirty="0">
                <a:solidFill>
                  <a:prstClr val="black"/>
                </a:solidFill>
                <a:latin typeface="Calibri" panose="020F0502020204030204"/>
              </a:rPr>
              <a:t> and </a:t>
            </a:r>
            <a:r>
              <a:rPr lang="de-DE" sz="2160" dirty="0" err="1">
                <a:solidFill>
                  <a:prstClr val="black"/>
                </a:solidFill>
                <a:latin typeface="Calibri" panose="020F0502020204030204"/>
              </a:rPr>
              <a:t>erroneous</a:t>
            </a:r>
            <a:endParaRPr lang="nb-NO" sz="2160" dirty="0">
              <a:solidFill>
                <a:prstClr val="black"/>
              </a:solidFill>
              <a:latin typeface="Calibri" panose="020F0502020204030204"/>
            </a:endParaRPr>
          </a:p>
        </p:txBody>
      </p:sp>
      <p:sp>
        <p:nvSpPr>
          <p:cNvPr id="7" name="TekstSylinder 6"/>
          <p:cNvSpPr txBox="1"/>
          <p:nvPr/>
        </p:nvSpPr>
        <p:spPr>
          <a:xfrm>
            <a:off x="9192520" y="2330671"/>
            <a:ext cx="2653626" cy="1754326"/>
          </a:xfrm>
          <a:prstGeom prst="rect">
            <a:avLst/>
          </a:prstGeom>
          <a:noFill/>
        </p:spPr>
        <p:txBody>
          <a:bodyPr wrap="square" rtlCol="0">
            <a:spAutoFit/>
          </a:bodyPr>
          <a:lstStyle/>
          <a:p>
            <a:pPr algn="r" defTabSz="1097280"/>
            <a:r>
              <a:rPr lang="de-DE" sz="2160" dirty="0">
                <a:solidFill>
                  <a:prstClr val="black"/>
                </a:solidFill>
                <a:latin typeface="Calibri" panose="020F0502020204030204"/>
              </a:rPr>
              <a:t>SA </a:t>
            </a:r>
            <a:r>
              <a:rPr lang="de-DE" sz="2160" dirty="0" err="1">
                <a:solidFill>
                  <a:prstClr val="black"/>
                </a:solidFill>
                <a:latin typeface="Calibri" panose="020F0502020204030204"/>
              </a:rPr>
              <a:t>is</a:t>
            </a:r>
            <a:r>
              <a:rPr lang="de-DE" sz="2160" dirty="0">
                <a:solidFill>
                  <a:prstClr val="black"/>
                </a:solidFill>
                <a:latin typeface="Calibri" panose="020F0502020204030204"/>
              </a:rPr>
              <a:t> fast, </a:t>
            </a:r>
            <a:r>
              <a:rPr lang="de-DE" sz="2160" dirty="0" err="1">
                <a:solidFill>
                  <a:prstClr val="black"/>
                </a:solidFill>
                <a:latin typeface="Calibri" panose="020F0502020204030204"/>
              </a:rPr>
              <a:t>can</a:t>
            </a:r>
            <a:r>
              <a:rPr lang="de-DE" sz="2160" dirty="0">
                <a:solidFill>
                  <a:prstClr val="black"/>
                </a:solidFill>
                <a:latin typeface="Calibri" panose="020F0502020204030204"/>
              </a:rPr>
              <a:t> </a:t>
            </a:r>
            <a:r>
              <a:rPr lang="de-DE" sz="2160" dirty="0" err="1">
                <a:solidFill>
                  <a:prstClr val="black"/>
                </a:solidFill>
                <a:latin typeface="Calibri" panose="020F0502020204030204"/>
              </a:rPr>
              <a:t>be</a:t>
            </a:r>
            <a:r>
              <a:rPr lang="de-DE" sz="2160" dirty="0">
                <a:solidFill>
                  <a:prstClr val="black"/>
                </a:solidFill>
                <a:latin typeface="Calibri" panose="020F0502020204030204"/>
              </a:rPr>
              <a:t> </a:t>
            </a:r>
            <a:r>
              <a:rPr lang="de-DE" sz="2160" dirty="0" err="1">
                <a:solidFill>
                  <a:prstClr val="black"/>
                </a:solidFill>
                <a:latin typeface="Calibri" panose="020F0502020204030204"/>
              </a:rPr>
              <a:t>effortless</a:t>
            </a:r>
            <a:r>
              <a:rPr lang="de-DE" sz="2160" dirty="0">
                <a:solidFill>
                  <a:prstClr val="black"/>
                </a:solidFill>
                <a:latin typeface="Calibri" panose="020F0502020204030204"/>
              </a:rPr>
              <a:t>, </a:t>
            </a:r>
            <a:r>
              <a:rPr lang="de-DE" sz="2160" dirty="0" err="1">
                <a:solidFill>
                  <a:prstClr val="black"/>
                </a:solidFill>
                <a:latin typeface="Calibri" panose="020F0502020204030204"/>
              </a:rPr>
              <a:t>more</a:t>
            </a:r>
            <a:r>
              <a:rPr lang="de-DE" sz="2160" dirty="0">
                <a:solidFill>
                  <a:prstClr val="black"/>
                </a:solidFill>
                <a:latin typeface="Calibri" panose="020F0502020204030204"/>
              </a:rPr>
              <a:t> </a:t>
            </a:r>
            <a:r>
              <a:rPr lang="de-DE" sz="2160" dirty="0" err="1">
                <a:solidFill>
                  <a:prstClr val="black"/>
                </a:solidFill>
                <a:latin typeface="Calibri" panose="020F0502020204030204"/>
              </a:rPr>
              <a:t>complete</a:t>
            </a:r>
            <a:r>
              <a:rPr lang="de-DE" sz="2160" dirty="0">
                <a:solidFill>
                  <a:prstClr val="black"/>
                </a:solidFill>
                <a:latin typeface="Calibri" panose="020F0502020204030204"/>
              </a:rPr>
              <a:t>, </a:t>
            </a:r>
            <a:r>
              <a:rPr lang="de-DE" sz="2160" dirty="0" err="1">
                <a:solidFill>
                  <a:prstClr val="black"/>
                </a:solidFill>
                <a:latin typeface="Calibri" panose="020F0502020204030204"/>
              </a:rPr>
              <a:t>greater</a:t>
            </a:r>
            <a:r>
              <a:rPr lang="de-DE" sz="2160" dirty="0">
                <a:solidFill>
                  <a:prstClr val="black"/>
                </a:solidFill>
                <a:latin typeface="Calibri" panose="020F0502020204030204"/>
              </a:rPr>
              <a:t> </a:t>
            </a:r>
            <a:r>
              <a:rPr lang="de-DE" sz="2160" dirty="0" err="1">
                <a:solidFill>
                  <a:prstClr val="black"/>
                </a:solidFill>
                <a:latin typeface="Calibri" panose="020F0502020204030204"/>
              </a:rPr>
              <a:t>comprehension</a:t>
            </a:r>
            <a:r>
              <a:rPr lang="de-DE" sz="2160" dirty="0">
                <a:solidFill>
                  <a:prstClr val="black"/>
                </a:solidFill>
                <a:latin typeface="Calibri" panose="020F0502020204030204"/>
              </a:rPr>
              <a:t> &amp; </a:t>
            </a:r>
            <a:r>
              <a:rPr lang="de-DE" sz="2160" dirty="0" err="1">
                <a:solidFill>
                  <a:prstClr val="black"/>
                </a:solidFill>
                <a:latin typeface="Calibri" panose="020F0502020204030204"/>
              </a:rPr>
              <a:t>projection</a:t>
            </a:r>
            <a:endParaRPr lang="nb-NO" sz="2160" dirty="0">
              <a:solidFill>
                <a:prstClr val="black"/>
              </a:solidFill>
              <a:latin typeface="Calibri" panose="020F0502020204030204"/>
            </a:endParaRPr>
          </a:p>
        </p:txBody>
      </p:sp>
      <p:sp>
        <p:nvSpPr>
          <p:cNvPr id="8" name="TekstSylinder 7"/>
          <p:cNvSpPr txBox="1"/>
          <p:nvPr/>
        </p:nvSpPr>
        <p:spPr>
          <a:xfrm>
            <a:off x="3784497" y="5897131"/>
            <a:ext cx="2570063" cy="572464"/>
          </a:xfrm>
          <a:prstGeom prst="rect">
            <a:avLst/>
          </a:prstGeom>
          <a:noFill/>
        </p:spPr>
        <p:txBody>
          <a:bodyPr wrap="none" rtlCol="0">
            <a:spAutoFit/>
          </a:bodyPr>
          <a:lstStyle/>
          <a:p>
            <a:pPr marL="342900" indent="-342900" defTabSz="1097280">
              <a:buFont typeface="Arial" panose="020B0604020202020204" pitchFamily="34" charset="0"/>
              <a:buChar char="•"/>
            </a:pPr>
            <a:r>
              <a:rPr lang="de-DE" sz="1560" dirty="0">
                <a:solidFill>
                  <a:prstClr val="black"/>
                </a:solidFill>
                <a:latin typeface="Calibri" panose="020F0502020204030204"/>
              </a:rPr>
              <a:t>Limited </a:t>
            </a:r>
            <a:r>
              <a:rPr lang="de-DE" sz="1560" dirty="0" err="1">
                <a:solidFill>
                  <a:prstClr val="black"/>
                </a:solidFill>
                <a:latin typeface="Calibri" panose="020F0502020204030204"/>
              </a:rPr>
              <a:t>attention</a:t>
            </a:r>
            <a:endParaRPr lang="de-DE" sz="1560" dirty="0">
              <a:solidFill>
                <a:prstClr val="black"/>
              </a:solidFill>
              <a:latin typeface="Calibri" panose="020F0502020204030204"/>
            </a:endParaRPr>
          </a:p>
          <a:p>
            <a:pPr marL="342900" indent="-342900" defTabSz="1097280">
              <a:buFont typeface="Arial" panose="020B0604020202020204" pitchFamily="34" charset="0"/>
              <a:buChar char="•"/>
            </a:pPr>
            <a:r>
              <a:rPr lang="de-DE" sz="1560" dirty="0">
                <a:solidFill>
                  <a:prstClr val="black"/>
                </a:solidFill>
                <a:latin typeface="Calibri" panose="020F0502020204030204"/>
              </a:rPr>
              <a:t>Limited </a:t>
            </a:r>
            <a:r>
              <a:rPr lang="de-DE" sz="1560" dirty="0" err="1">
                <a:solidFill>
                  <a:prstClr val="black"/>
                </a:solidFill>
                <a:latin typeface="Calibri" panose="020F0502020204030204"/>
              </a:rPr>
              <a:t>working</a:t>
            </a:r>
            <a:r>
              <a:rPr lang="de-DE" sz="1560" dirty="0">
                <a:solidFill>
                  <a:prstClr val="black"/>
                </a:solidFill>
                <a:latin typeface="Calibri" panose="020F0502020204030204"/>
              </a:rPr>
              <a:t> </a:t>
            </a:r>
            <a:r>
              <a:rPr lang="de-DE" sz="1560" dirty="0" err="1">
                <a:solidFill>
                  <a:prstClr val="black"/>
                </a:solidFill>
                <a:latin typeface="Calibri" panose="020F0502020204030204"/>
              </a:rPr>
              <a:t>memory</a:t>
            </a:r>
            <a:endParaRPr lang="nb-NO" sz="1560" dirty="0">
              <a:solidFill>
                <a:prstClr val="black"/>
              </a:solidFill>
              <a:latin typeface="Calibri" panose="020F0502020204030204"/>
            </a:endParaRPr>
          </a:p>
        </p:txBody>
      </p:sp>
      <p:sp>
        <p:nvSpPr>
          <p:cNvPr id="9" name="TekstSylinder 8"/>
          <p:cNvSpPr txBox="1"/>
          <p:nvPr/>
        </p:nvSpPr>
        <p:spPr>
          <a:xfrm>
            <a:off x="8716658" y="5870914"/>
            <a:ext cx="4671151" cy="1052596"/>
          </a:xfrm>
          <a:prstGeom prst="rect">
            <a:avLst/>
          </a:prstGeom>
          <a:noFill/>
        </p:spPr>
        <p:txBody>
          <a:bodyPr wrap="none" rtlCol="0">
            <a:spAutoFit/>
          </a:bodyPr>
          <a:lstStyle/>
          <a:p>
            <a:pPr marL="342900" indent="-342900" defTabSz="1097280">
              <a:buFont typeface="Arial" panose="020B0604020202020204" pitchFamily="34" charset="0"/>
              <a:buChar char="•"/>
            </a:pPr>
            <a:r>
              <a:rPr lang="de-DE" sz="1560" dirty="0">
                <a:solidFill>
                  <a:prstClr val="black"/>
                </a:solidFill>
                <a:latin typeface="Calibri" panose="020F0502020204030204"/>
              </a:rPr>
              <a:t>Schema </a:t>
            </a:r>
            <a:r>
              <a:rPr lang="de-DE" sz="1560" dirty="0" err="1">
                <a:solidFill>
                  <a:prstClr val="black"/>
                </a:solidFill>
                <a:latin typeface="Calibri" panose="020F0502020204030204"/>
              </a:rPr>
              <a:t>of</a:t>
            </a:r>
            <a:r>
              <a:rPr lang="de-DE" sz="1560" dirty="0">
                <a:solidFill>
                  <a:prstClr val="black"/>
                </a:solidFill>
                <a:latin typeface="Calibri" panose="020F0502020204030204"/>
              </a:rPr>
              <a:t> </a:t>
            </a:r>
            <a:r>
              <a:rPr lang="de-DE" sz="1560" dirty="0" err="1">
                <a:solidFill>
                  <a:prstClr val="black"/>
                </a:solidFill>
                <a:latin typeface="Calibri" panose="020F0502020204030204"/>
              </a:rPr>
              <a:t>prototypical</a:t>
            </a:r>
            <a:r>
              <a:rPr lang="de-DE" sz="1560" dirty="0">
                <a:solidFill>
                  <a:prstClr val="black"/>
                </a:solidFill>
                <a:latin typeface="Calibri" panose="020F0502020204030204"/>
              </a:rPr>
              <a:t> </a:t>
            </a:r>
            <a:r>
              <a:rPr lang="de-DE" sz="1560" dirty="0" err="1">
                <a:solidFill>
                  <a:prstClr val="black"/>
                </a:solidFill>
                <a:latin typeface="Calibri" panose="020F0502020204030204"/>
              </a:rPr>
              <a:t>situations</a:t>
            </a:r>
            <a:endParaRPr lang="de-DE" sz="1560" dirty="0">
              <a:solidFill>
                <a:prstClr val="black"/>
              </a:solidFill>
              <a:latin typeface="Calibri" panose="020F0502020204030204"/>
            </a:endParaRPr>
          </a:p>
          <a:p>
            <a:pPr marL="342900" indent="-342900" defTabSz="1097280">
              <a:buFont typeface="Arial" panose="020B0604020202020204" pitchFamily="34" charset="0"/>
              <a:buChar char="•"/>
            </a:pPr>
            <a:r>
              <a:rPr lang="de-DE" sz="1560" dirty="0">
                <a:solidFill>
                  <a:prstClr val="black"/>
                </a:solidFill>
                <a:latin typeface="Calibri" panose="020F0502020204030204"/>
              </a:rPr>
              <a:t>Mental </a:t>
            </a:r>
            <a:r>
              <a:rPr lang="de-DE" sz="1560" dirty="0" err="1">
                <a:solidFill>
                  <a:prstClr val="black"/>
                </a:solidFill>
                <a:latin typeface="Calibri" panose="020F0502020204030204"/>
              </a:rPr>
              <a:t>models</a:t>
            </a:r>
            <a:r>
              <a:rPr lang="de-DE" sz="1560" dirty="0">
                <a:solidFill>
                  <a:prstClr val="black"/>
                </a:solidFill>
                <a:latin typeface="Calibri" panose="020F0502020204030204"/>
              </a:rPr>
              <a:t> </a:t>
            </a:r>
            <a:r>
              <a:rPr lang="de-DE" sz="1560" dirty="0" err="1">
                <a:solidFill>
                  <a:prstClr val="black"/>
                </a:solidFill>
                <a:latin typeface="Calibri" panose="020F0502020204030204"/>
              </a:rPr>
              <a:t>of</a:t>
            </a:r>
            <a:r>
              <a:rPr lang="de-DE" sz="1560" dirty="0">
                <a:solidFill>
                  <a:prstClr val="black"/>
                </a:solidFill>
                <a:latin typeface="Calibri" panose="020F0502020204030204"/>
              </a:rPr>
              <a:t> </a:t>
            </a:r>
            <a:r>
              <a:rPr lang="de-DE" sz="1560" dirty="0" err="1">
                <a:solidFill>
                  <a:prstClr val="black"/>
                </a:solidFill>
                <a:latin typeface="Calibri" panose="020F0502020204030204"/>
              </a:rPr>
              <a:t>domain</a:t>
            </a:r>
            <a:endParaRPr lang="de-DE" sz="1560" dirty="0">
              <a:solidFill>
                <a:prstClr val="black"/>
              </a:solidFill>
              <a:latin typeface="Calibri" panose="020F0502020204030204"/>
            </a:endParaRPr>
          </a:p>
          <a:p>
            <a:pPr marL="342900" indent="-342900" defTabSz="1097280">
              <a:buFont typeface="Arial" panose="020B0604020202020204" pitchFamily="34" charset="0"/>
              <a:buChar char="•"/>
            </a:pPr>
            <a:r>
              <a:rPr lang="de-DE" sz="1560" dirty="0" err="1">
                <a:solidFill>
                  <a:prstClr val="black"/>
                </a:solidFill>
                <a:latin typeface="Calibri" panose="020F0502020204030204"/>
              </a:rPr>
              <a:t>Automaticity</a:t>
            </a:r>
            <a:r>
              <a:rPr lang="de-DE" sz="1560" dirty="0">
                <a:solidFill>
                  <a:prstClr val="black"/>
                </a:solidFill>
                <a:latin typeface="Calibri" panose="020F0502020204030204"/>
              </a:rPr>
              <a:t> </a:t>
            </a:r>
            <a:r>
              <a:rPr lang="de-DE" sz="1560" dirty="0" err="1">
                <a:solidFill>
                  <a:prstClr val="black"/>
                </a:solidFill>
                <a:latin typeface="Calibri" panose="020F0502020204030204"/>
              </a:rPr>
              <a:t>of</a:t>
            </a:r>
            <a:r>
              <a:rPr lang="de-DE" sz="1560" dirty="0">
                <a:solidFill>
                  <a:prstClr val="black"/>
                </a:solidFill>
                <a:latin typeface="Calibri" panose="020F0502020204030204"/>
              </a:rPr>
              <a:t> </a:t>
            </a:r>
            <a:r>
              <a:rPr lang="de-DE" sz="1560" dirty="0" err="1">
                <a:solidFill>
                  <a:prstClr val="black"/>
                </a:solidFill>
                <a:latin typeface="Calibri" panose="020F0502020204030204"/>
              </a:rPr>
              <a:t>processes</a:t>
            </a:r>
            <a:endParaRPr lang="de-DE" sz="1560" dirty="0">
              <a:solidFill>
                <a:prstClr val="black"/>
              </a:solidFill>
              <a:latin typeface="Calibri" panose="020F0502020204030204"/>
            </a:endParaRPr>
          </a:p>
          <a:p>
            <a:pPr marL="342900" indent="-342900" defTabSz="1097280">
              <a:buFont typeface="Arial" panose="020B0604020202020204" pitchFamily="34" charset="0"/>
              <a:buChar char="•"/>
            </a:pPr>
            <a:r>
              <a:rPr lang="de-DE" sz="1560" dirty="0" err="1">
                <a:solidFill>
                  <a:prstClr val="black"/>
                </a:solidFill>
                <a:latin typeface="Calibri" panose="020F0502020204030204"/>
              </a:rPr>
              <a:t>Learned</a:t>
            </a:r>
            <a:r>
              <a:rPr lang="de-DE" sz="1560" dirty="0">
                <a:solidFill>
                  <a:prstClr val="black"/>
                </a:solidFill>
                <a:latin typeface="Calibri" panose="020F0502020204030204"/>
              </a:rPr>
              <a:t> </a:t>
            </a:r>
            <a:r>
              <a:rPr lang="de-DE" sz="1560" dirty="0" err="1">
                <a:solidFill>
                  <a:prstClr val="black"/>
                </a:solidFill>
                <a:latin typeface="Calibri" panose="020F0502020204030204"/>
              </a:rPr>
              <a:t>skills</a:t>
            </a:r>
            <a:r>
              <a:rPr lang="de-DE" sz="1560" dirty="0">
                <a:solidFill>
                  <a:prstClr val="black"/>
                </a:solidFill>
                <a:latin typeface="Calibri" panose="020F0502020204030204"/>
              </a:rPr>
              <a:t> (e.g. </a:t>
            </a:r>
            <a:r>
              <a:rPr lang="de-DE" sz="1560" dirty="0" err="1">
                <a:solidFill>
                  <a:prstClr val="black"/>
                </a:solidFill>
                <a:latin typeface="Calibri" panose="020F0502020204030204"/>
              </a:rPr>
              <a:t>scan</a:t>
            </a:r>
            <a:r>
              <a:rPr lang="de-DE" sz="1560" dirty="0">
                <a:solidFill>
                  <a:prstClr val="black"/>
                </a:solidFill>
                <a:latin typeface="Calibri" panose="020F0502020204030204"/>
              </a:rPr>
              <a:t> </a:t>
            </a:r>
            <a:r>
              <a:rPr lang="de-DE" sz="1560" dirty="0" err="1">
                <a:solidFill>
                  <a:prstClr val="black"/>
                </a:solidFill>
                <a:latin typeface="Calibri" panose="020F0502020204030204"/>
              </a:rPr>
              <a:t>patterns</a:t>
            </a:r>
            <a:r>
              <a:rPr lang="de-DE" sz="1560" dirty="0">
                <a:solidFill>
                  <a:prstClr val="black"/>
                </a:solidFill>
                <a:latin typeface="Calibri" panose="020F0502020204030204"/>
              </a:rPr>
              <a:t>, </a:t>
            </a:r>
            <a:r>
              <a:rPr lang="de-DE" sz="1560" dirty="0" err="1">
                <a:solidFill>
                  <a:prstClr val="black"/>
                </a:solidFill>
                <a:latin typeface="Calibri" panose="020F0502020204030204"/>
              </a:rPr>
              <a:t>communications</a:t>
            </a:r>
            <a:r>
              <a:rPr lang="de-DE" sz="1560" dirty="0">
                <a:solidFill>
                  <a:prstClr val="black"/>
                </a:solidFill>
                <a:latin typeface="Calibri" panose="020F0502020204030204"/>
              </a:rPr>
              <a:t>)</a:t>
            </a:r>
            <a:endParaRPr lang="nb-NO" sz="1560" dirty="0">
              <a:solidFill>
                <a:prstClr val="black"/>
              </a:solidFill>
              <a:latin typeface="Calibri" panose="020F0502020204030204"/>
            </a:endParaRPr>
          </a:p>
        </p:txBody>
      </p:sp>
    </p:spTree>
    <p:custDataLst>
      <p:tags r:id="rId1"/>
    </p:custDataLst>
    <p:extLst>
      <p:ext uri="{BB962C8B-B14F-4D97-AF65-F5344CB8AC3E}">
        <p14:creationId xmlns:p14="http://schemas.microsoft.com/office/powerpoint/2010/main" val="26002542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596E3-698B-4F41-BB7F-87AEF54D540E}"/>
              </a:ext>
            </a:extLst>
          </p:cNvPr>
          <p:cNvSpPr>
            <a:spLocks noGrp="1"/>
          </p:cNvSpPr>
          <p:nvPr>
            <p:ph type="title"/>
          </p:nvPr>
        </p:nvSpPr>
        <p:spPr/>
        <p:txBody>
          <a:bodyPr/>
          <a:lstStyle/>
          <a:p>
            <a:r>
              <a:rPr lang="nb-NO" dirty="0" err="1"/>
              <a:t>Examples</a:t>
            </a:r>
            <a:r>
              <a:rPr lang="nb-NO" dirty="0"/>
              <a:t> </a:t>
            </a:r>
            <a:r>
              <a:rPr lang="nb-NO" dirty="0" err="1"/>
              <a:t>of</a:t>
            </a:r>
            <a:r>
              <a:rPr lang="nb-NO" dirty="0"/>
              <a:t> </a:t>
            </a:r>
            <a:r>
              <a:rPr lang="nb-NO" dirty="0" err="1"/>
              <a:t>Threats</a:t>
            </a:r>
            <a:r>
              <a:rPr lang="nb-NO" dirty="0"/>
              <a:t> to </a:t>
            </a:r>
            <a:r>
              <a:rPr lang="nb-NO" dirty="0" err="1"/>
              <a:t>Situational</a:t>
            </a:r>
            <a:r>
              <a:rPr lang="nb-NO" dirty="0"/>
              <a:t> Analysis</a:t>
            </a:r>
          </a:p>
        </p:txBody>
      </p:sp>
      <p:sp>
        <p:nvSpPr>
          <p:cNvPr id="3" name="Content Placeholder 2">
            <a:extLst>
              <a:ext uri="{FF2B5EF4-FFF2-40B4-BE49-F238E27FC236}">
                <a16:creationId xmlns:a16="http://schemas.microsoft.com/office/drawing/2014/main" id="{DB9B1B45-A2A6-4BD8-A061-791BC3F225AF}"/>
              </a:ext>
            </a:extLst>
          </p:cNvPr>
          <p:cNvSpPr>
            <a:spLocks noGrp="1"/>
          </p:cNvSpPr>
          <p:nvPr>
            <p:ph idx="1"/>
          </p:nvPr>
        </p:nvSpPr>
        <p:spPr/>
        <p:txBody>
          <a:bodyPr/>
          <a:lstStyle/>
          <a:p>
            <a:r>
              <a:rPr lang="nb-NO" dirty="0" err="1"/>
              <a:t>Modality</a:t>
            </a:r>
            <a:r>
              <a:rPr lang="nb-NO" dirty="0"/>
              <a:t> </a:t>
            </a:r>
            <a:r>
              <a:rPr lang="nb-NO" dirty="0" err="1"/>
              <a:t>Conflicts</a:t>
            </a:r>
            <a:endParaRPr lang="nb-NO" dirty="0"/>
          </a:p>
          <a:p>
            <a:r>
              <a:rPr lang="nb-NO" dirty="0"/>
              <a:t>Initial </a:t>
            </a:r>
            <a:r>
              <a:rPr lang="nb-NO" dirty="0" err="1"/>
              <a:t>states</a:t>
            </a:r>
            <a:endParaRPr lang="nb-NO" dirty="0"/>
          </a:p>
          <a:p>
            <a:pPr lvl="1"/>
            <a:r>
              <a:rPr lang="nb-NO" dirty="0"/>
              <a:t>Stress</a:t>
            </a:r>
          </a:p>
          <a:p>
            <a:pPr lvl="1"/>
            <a:r>
              <a:rPr lang="nb-NO" dirty="0"/>
              <a:t>Priming</a:t>
            </a:r>
          </a:p>
          <a:p>
            <a:pPr lvl="2"/>
            <a:r>
              <a:rPr lang="nb-NO" dirty="0" err="1"/>
              <a:t>Biases</a:t>
            </a:r>
            <a:endParaRPr lang="nb-NO" dirty="0"/>
          </a:p>
          <a:p>
            <a:pPr lvl="1"/>
            <a:endParaRPr lang="nb-NO" dirty="0"/>
          </a:p>
        </p:txBody>
      </p:sp>
      <p:graphicFrame>
        <p:nvGraphicFramePr>
          <p:cNvPr id="4" name="Plassholder for innhold 3">
            <a:extLst>
              <a:ext uri="{FF2B5EF4-FFF2-40B4-BE49-F238E27FC236}">
                <a16:creationId xmlns:a16="http://schemas.microsoft.com/office/drawing/2014/main" id="{6F09A845-AEE5-44DD-B146-66008F2CBC3A}"/>
              </a:ext>
            </a:extLst>
          </p:cNvPr>
          <p:cNvGraphicFramePr>
            <a:graphicFrameLocks/>
          </p:cNvGraphicFramePr>
          <p:nvPr/>
        </p:nvGraphicFramePr>
        <p:xfrm>
          <a:off x="7352384" y="6213012"/>
          <a:ext cx="6926048" cy="1767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Diagram&#10;&#10;Description automatically generated">
            <a:extLst>
              <a:ext uri="{FF2B5EF4-FFF2-40B4-BE49-F238E27FC236}">
                <a16:creationId xmlns:a16="http://schemas.microsoft.com/office/drawing/2014/main" id="{4E97D4B7-3D68-46CA-9617-4EA55760E96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629205" y="2327589"/>
            <a:ext cx="5232016" cy="3748585"/>
          </a:xfrm>
          <a:prstGeom prst="rect">
            <a:avLst/>
          </a:prstGeom>
        </p:spPr>
      </p:pic>
      <p:pic>
        <p:nvPicPr>
          <p:cNvPr id="8" name="Picture 7">
            <a:extLst>
              <a:ext uri="{FF2B5EF4-FFF2-40B4-BE49-F238E27FC236}">
                <a16:creationId xmlns:a16="http://schemas.microsoft.com/office/drawing/2014/main" id="{91DFFCC8-42C6-4768-858B-F27BA008D9C7}"/>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302271" y="2674622"/>
            <a:ext cx="5232014" cy="3924011"/>
          </a:xfrm>
          <a:prstGeom prst="rect">
            <a:avLst/>
          </a:prstGeom>
        </p:spPr>
      </p:pic>
      <p:sp>
        <p:nvSpPr>
          <p:cNvPr id="9" name="Arrow: Right 8">
            <a:extLst>
              <a:ext uri="{FF2B5EF4-FFF2-40B4-BE49-F238E27FC236}">
                <a16:creationId xmlns:a16="http://schemas.microsoft.com/office/drawing/2014/main" id="{2D48D9CB-8202-49F1-BC3F-9309BAE21138}"/>
              </a:ext>
            </a:extLst>
          </p:cNvPr>
          <p:cNvSpPr/>
          <p:nvPr/>
        </p:nvSpPr>
        <p:spPr>
          <a:xfrm>
            <a:off x="2921827" y="3304600"/>
            <a:ext cx="3495984" cy="3062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
        <p:nvSpPr>
          <p:cNvPr id="10" name="Arrow: Right 9">
            <a:extLst>
              <a:ext uri="{FF2B5EF4-FFF2-40B4-BE49-F238E27FC236}">
                <a16:creationId xmlns:a16="http://schemas.microsoft.com/office/drawing/2014/main" id="{47077D74-6C4A-44A8-8EBC-07DF1F9F2A88}"/>
              </a:ext>
            </a:extLst>
          </p:cNvPr>
          <p:cNvSpPr/>
          <p:nvPr/>
        </p:nvSpPr>
        <p:spPr>
          <a:xfrm>
            <a:off x="3219539" y="3894342"/>
            <a:ext cx="3495984" cy="306217"/>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pic>
        <p:nvPicPr>
          <p:cNvPr id="12" name="Picture 11" descr="A collage of a person&#10;&#10;Description automatically generated with medium confidence">
            <a:extLst>
              <a:ext uri="{FF2B5EF4-FFF2-40B4-BE49-F238E27FC236}">
                <a16:creationId xmlns:a16="http://schemas.microsoft.com/office/drawing/2014/main" id="{3109F844-64DB-498D-9D7F-3CA079079922}"/>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704023" y="1976315"/>
            <a:ext cx="6920537" cy="4191955"/>
          </a:xfrm>
          <a:prstGeom prst="rect">
            <a:avLst/>
          </a:prstGeom>
        </p:spPr>
      </p:pic>
      <p:sp>
        <p:nvSpPr>
          <p:cNvPr id="13" name="Oval 12">
            <a:extLst>
              <a:ext uri="{FF2B5EF4-FFF2-40B4-BE49-F238E27FC236}">
                <a16:creationId xmlns:a16="http://schemas.microsoft.com/office/drawing/2014/main" id="{CF860D1B-A397-4ED0-BD4B-6E8DE2763DF6}"/>
              </a:ext>
            </a:extLst>
          </p:cNvPr>
          <p:cNvSpPr/>
          <p:nvPr/>
        </p:nvSpPr>
        <p:spPr>
          <a:xfrm>
            <a:off x="9245211" y="1668292"/>
            <a:ext cx="1880698" cy="493034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r>
              <a:rPr lang="nb-NO" sz="2160" dirty="0">
                <a:solidFill>
                  <a:srgbClr val="4472C4">
                    <a:lumMod val="75000"/>
                  </a:srgbClr>
                </a:solidFill>
                <a:latin typeface="Calibri" panose="020F0502020204030204"/>
              </a:rPr>
              <a:t>SAME?</a:t>
            </a:r>
            <a:r>
              <a:rPr lang="nb-NO" sz="2160" dirty="0">
                <a:solidFill>
                  <a:prstClr val="white"/>
                </a:solidFill>
                <a:latin typeface="Calibri" panose="020F0502020204030204"/>
              </a:rPr>
              <a:t>?</a:t>
            </a:r>
          </a:p>
        </p:txBody>
      </p:sp>
    </p:spTree>
    <p:custDataLst>
      <p:tags r:id="rId1"/>
    </p:custDataLst>
    <p:extLst>
      <p:ext uri="{BB962C8B-B14F-4D97-AF65-F5344CB8AC3E}">
        <p14:creationId xmlns:p14="http://schemas.microsoft.com/office/powerpoint/2010/main" val="98845031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de-DE" dirty="0" err="1"/>
              <a:t>Biases</a:t>
            </a:r>
            <a:r>
              <a:rPr lang="de-DE" dirty="0"/>
              <a:t>  - not just </a:t>
            </a:r>
            <a:r>
              <a:rPr lang="de-DE" dirty="0" err="1"/>
              <a:t>manipulation</a:t>
            </a:r>
            <a:endParaRPr lang="nb-NO" dirty="0"/>
          </a:p>
        </p:txBody>
      </p:sp>
      <p:pic>
        <p:nvPicPr>
          <p:cNvPr id="6" name="Picture 5">
            <a:extLst>
              <a:ext uri="{FF2B5EF4-FFF2-40B4-BE49-F238E27FC236}">
                <a16:creationId xmlns:a16="http://schemas.microsoft.com/office/drawing/2014/main" id="{8D76522C-1D98-4D3C-AA2F-C6048870375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6917" y="2194810"/>
            <a:ext cx="5550731" cy="3877144"/>
          </a:xfrm>
          <a:prstGeom prst="rect">
            <a:avLst/>
          </a:prstGeom>
        </p:spPr>
      </p:pic>
      <p:pic>
        <p:nvPicPr>
          <p:cNvPr id="3" name="Picture 2">
            <a:extLst>
              <a:ext uri="{FF2B5EF4-FFF2-40B4-BE49-F238E27FC236}">
                <a16:creationId xmlns:a16="http://schemas.microsoft.com/office/drawing/2014/main" id="{C27BA1F5-92E5-49F2-83A1-022CB6A5787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639517" y="2028826"/>
            <a:ext cx="3853238" cy="5367227"/>
          </a:xfrm>
          <a:prstGeom prst="rect">
            <a:avLst/>
          </a:prstGeom>
        </p:spPr>
      </p:pic>
      <p:pic>
        <p:nvPicPr>
          <p:cNvPr id="5" name="Plassholder for innhold 3">
            <a:extLst>
              <a:ext uri="{FF2B5EF4-FFF2-40B4-BE49-F238E27FC236}">
                <a16:creationId xmlns:a16="http://schemas.microsoft.com/office/drawing/2014/main" id="{2B8FA842-B5E1-4C23-B553-69669B885431}"/>
              </a:ext>
            </a:extLst>
          </p:cNvPr>
          <p:cNvPicPr>
            <a:picLocks noGrp="1" noChangeAspect="1"/>
          </p:cNvPicPr>
          <p:nvPr>
            <p:ph idx="1"/>
          </p:nvPr>
        </p:nvPicPr>
        <p:blipFill>
          <a:blip r:embed="rId6" cstate="email">
            <a:extLst>
              <a:ext uri="{28A0092B-C50C-407E-A947-70E740481C1C}">
                <a14:useLocalDpi xmlns:a14="http://schemas.microsoft.com/office/drawing/2010/main"/>
              </a:ext>
            </a:extLst>
          </a:blip>
          <a:stretch>
            <a:fillRect/>
          </a:stretch>
        </p:blipFill>
        <p:spPr>
          <a:xfrm>
            <a:off x="6793094" y="3007994"/>
            <a:ext cx="7837306" cy="5221606"/>
          </a:xfrm>
        </p:spPr>
      </p:pic>
      <p:grpSp>
        <p:nvGrpSpPr>
          <p:cNvPr id="4" name="Group 3">
            <a:extLst>
              <a:ext uri="{FF2B5EF4-FFF2-40B4-BE49-F238E27FC236}">
                <a16:creationId xmlns:a16="http://schemas.microsoft.com/office/drawing/2014/main" id="{FF772811-BD88-B824-8332-D6F15BE3ABF7}"/>
              </a:ext>
            </a:extLst>
          </p:cNvPr>
          <p:cNvGrpSpPr/>
          <p:nvPr/>
        </p:nvGrpSpPr>
        <p:grpSpPr>
          <a:xfrm>
            <a:off x="10972801" y="7594540"/>
            <a:ext cx="2591913" cy="481557"/>
            <a:chOff x="5179092" y="5483822"/>
            <a:chExt cx="3294001" cy="612000"/>
          </a:xfrm>
        </p:grpSpPr>
        <p:pic>
          <p:nvPicPr>
            <p:cNvPr id="7" name="Picture 6">
              <a:extLst>
                <a:ext uri="{FF2B5EF4-FFF2-40B4-BE49-F238E27FC236}">
                  <a16:creationId xmlns:a16="http://schemas.microsoft.com/office/drawing/2014/main" id="{59808043-4B5A-D108-F9CB-3860911F5ED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CA0F2D4D-35F0-94DB-02A1-74A0C8E9945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205987307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2951B-130E-C16C-A746-8BE4EF9EBCAB}"/>
              </a:ext>
            </a:extLst>
          </p:cNvPr>
          <p:cNvSpPr>
            <a:spLocks noGrp="1"/>
          </p:cNvSpPr>
          <p:nvPr>
            <p:ph type="title"/>
          </p:nvPr>
        </p:nvSpPr>
        <p:spPr/>
        <p:txBody>
          <a:bodyPr/>
          <a:lstStyle/>
          <a:p>
            <a:r>
              <a:rPr lang="nb-NO" dirty="0"/>
              <a:t>Today</a:t>
            </a:r>
            <a:endParaRPr lang="et-EE" dirty="0"/>
          </a:p>
        </p:txBody>
      </p:sp>
      <p:sp>
        <p:nvSpPr>
          <p:cNvPr id="3" name="Content Placeholder 2">
            <a:extLst>
              <a:ext uri="{FF2B5EF4-FFF2-40B4-BE49-F238E27FC236}">
                <a16:creationId xmlns:a16="http://schemas.microsoft.com/office/drawing/2014/main" id="{5B933BCE-AE8B-2CFD-40AF-E6E7B924C660}"/>
              </a:ext>
            </a:extLst>
          </p:cNvPr>
          <p:cNvSpPr>
            <a:spLocks noGrp="1"/>
          </p:cNvSpPr>
          <p:nvPr>
            <p:ph idx="1"/>
          </p:nvPr>
        </p:nvSpPr>
        <p:spPr/>
        <p:txBody>
          <a:bodyPr/>
          <a:lstStyle/>
          <a:p>
            <a:r>
              <a:rPr lang="nb-NO" dirty="0"/>
              <a:t>What are you expecting today</a:t>
            </a:r>
          </a:p>
          <a:p>
            <a:r>
              <a:rPr lang="nb-NO" dirty="0"/>
              <a:t>What knowledge do you have about the topic</a:t>
            </a:r>
          </a:p>
          <a:p>
            <a:r>
              <a:rPr lang="nb-NO" dirty="0"/>
              <a:t>How confident are you about this</a:t>
            </a:r>
            <a:endParaRPr lang="et-EE" dirty="0"/>
          </a:p>
        </p:txBody>
      </p:sp>
    </p:spTree>
    <p:custDataLst>
      <p:tags r:id="rId1"/>
    </p:custDataLst>
    <p:extLst>
      <p:ext uri="{BB962C8B-B14F-4D97-AF65-F5344CB8AC3E}">
        <p14:creationId xmlns:p14="http://schemas.microsoft.com/office/powerpoint/2010/main" val="410091980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0" y="2394790"/>
            <a:ext cx="6736697" cy="2561718"/>
          </a:xfrm>
          <a:prstGeom prst="rect">
            <a:avLst/>
          </a:prstGeom>
        </p:spPr>
      </p:pic>
      <p:pic>
        <p:nvPicPr>
          <p:cNvPr id="6" name="Bilde 5"/>
          <p:cNvPicPr>
            <a:picLocks noChangeAspect="1"/>
          </p:cNvPicPr>
          <p:nvPr/>
        </p:nvPicPr>
        <p:blipFill>
          <a:blip r:embed="rId5"/>
          <a:stretch>
            <a:fillRect/>
          </a:stretch>
        </p:blipFill>
        <p:spPr>
          <a:xfrm>
            <a:off x="11466799" y="2608839"/>
            <a:ext cx="3163601" cy="3099038"/>
          </a:xfrm>
          <a:prstGeom prst="rect">
            <a:avLst/>
          </a:prstGeom>
        </p:spPr>
      </p:pic>
      <p:pic>
        <p:nvPicPr>
          <p:cNvPr id="7" name="Bild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98031" y="48691"/>
            <a:ext cx="4007435" cy="8219333"/>
          </a:xfrm>
          <a:prstGeom prst="rect">
            <a:avLst/>
          </a:prstGeom>
        </p:spPr>
      </p:pic>
      <p:sp>
        <p:nvSpPr>
          <p:cNvPr id="8" name="Ellipse 7"/>
          <p:cNvSpPr/>
          <p:nvPr/>
        </p:nvSpPr>
        <p:spPr>
          <a:xfrm>
            <a:off x="9797403" y="1634462"/>
            <a:ext cx="470263" cy="5150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ln>
                <a:solidFill>
                  <a:srgbClr val="FF0000"/>
                </a:solidFill>
              </a:ln>
              <a:noFill/>
              <a:latin typeface="Calibri" panose="020F0502020204030204"/>
            </a:endParaRPr>
          </a:p>
        </p:txBody>
      </p:sp>
      <p:sp>
        <p:nvSpPr>
          <p:cNvPr id="2" name="Oval 1">
            <a:extLst>
              <a:ext uri="{FF2B5EF4-FFF2-40B4-BE49-F238E27FC236}">
                <a16:creationId xmlns:a16="http://schemas.microsoft.com/office/drawing/2014/main" id="{280F3254-5F8F-4529-AAFB-89D92A53D26F}"/>
              </a:ext>
            </a:extLst>
          </p:cNvPr>
          <p:cNvSpPr/>
          <p:nvPr/>
        </p:nvSpPr>
        <p:spPr>
          <a:xfrm>
            <a:off x="7315200" y="5460883"/>
            <a:ext cx="3338623" cy="2998381"/>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17363674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par>
                          <p:cTn id="19" fill="hold">
                            <p:stCondLst>
                              <p:cond delay="500"/>
                            </p:stCondLst>
                            <p:childTnLst>
                              <p:par>
                                <p:cTn id="20" presetID="16" presetClass="entr" presetSubtype="2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14000"/>
            <a:lum/>
          </a:blip>
          <a:srcRect/>
          <a:stretch>
            <a:fillRect t="-1000" b="-1000"/>
          </a:stretch>
        </a:blip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4FFBEE45-F140-49D5-85EA-C78C24340B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tel 1"/>
          <p:cNvSpPr>
            <a:spLocks noGrp="1"/>
          </p:cNvSpPr>
          <p:nvPr>
            <p:ph type="title"/>
          </p:nvPr>
        </p:nvSpPr>
        <p:spPr>
          <a:xfrm>
            <a:off x="1005840" y="438150"/>
            <a:ext cx="12618720" cy="914311"/>
          </a:xfrm>
        </p:spPr>
        <p:txBody>
          <a:bodyPr>
            <a:normAutofit fontScale="90000"/>
          </a:bodyPr>
          <a:lstStyle/>
          <a:p>
            <a:r>
              <a:rPr lang="de-DE" sz="6240" dirty="0"/>
              <a:t>8 Other </a:t>
            </a:r>
            <a:r>
              <a:rPr lang="de-DE" sz="6240" dirty="0" err="1"/>
              <a:t>Threats</a:t>
            </a:r>
            <a:r>
              <a:rPr lang="de-DE" sz="6240" dirty="0"/>
              <a:t> </a:t>
            </a:r>
            <a:r>
              <a:rPr lang="de-DE" sz="6240" dirty="0" err="1"/>
              <a:t>to</a:t>
            </a:r>
            <a:r>
              <a:rPr lang="de-DE" sz="6240" dirty="0"/>
              <a:t> SA</a:t>
            </a:r>
            <a:endParaRPr lang="nb-NO" sz="6240" dirty="0"/>
          </a:p>
        </p:txBody>
      </p:sp>
      <p:sp>
        <p:nvSpPr>
          <p:cNvPr id="3" name="Plassholder for innhold 2"/>
          <p:cNvSpPr>
            <a:spLocks noGrp="1"/>
          </p:cNvSpPr>
          <p:nvPr>
            <p:ph sz="half" idx="1"/>
          </p:nvPr>
        </p:nvSpPr>
        <p:spPr>
          <a:xfrm>
            <a:off x="1005841" y="1790613"/>
            <a:ext cx="6190112" cy="5564291"/>
          </a:xfrm>
        </p:spPr>
        <p:txBody>
          <a:bodyPr>
            <a:normAutofit lnSpcReduction="10000"/>
          </a:bodyPr>
          <a:lstStyle/>
          <a:p>
            <a:r>
              <a:rPr lang="de-DE" sz="2160" dirty="0"/>
              <a:t>Attentional </a:t>
            </a:r>
            <a:r>
              <a:rPr lang="de-DE" sz="2160" dirty="0" err="1"/>
              <a:t>tunneling</a:t>
            </a:r>
            <a:r>
              <a:rPr lang="de-DE" sz="2160" dirty="0"/>
              <a:t> (</a:t>
            </a:r>
            <a:r>
              <a:rPr lang="de-DE" sz="2160" dirty="0" err="1"/>
              <a:t>or</a:t>
            </a:r>
            <a:r>
              <a:rPr lang="de-DE" sz="2160" dirty="0"/>
              <a:t>: </a:t>
            </a:r>
            <a:r>
              <a:rPr lang="de-DE" sz="2160" dirty="0" err="1"/>
              <a:t>attentional</a:t>
            </a:r>
            <a:r>
              <a:rPr lang="de-DE" sz="2160" dirty="0"/>
              <a:t> </a:t>
            </a:r>
            <a:r>
              <a:rPr lang="de-DE" sz="2160" dirty="0" err="1"/>
              <a:t>narrowing</a:t>
            </a:r>
            <a:r>
              <a:rPr lang="de-DE" sz="2160" dirty="0"/>
              <a:t>)</a:t>
            </a:r>
          </a:p>
          <a:p>
            <a:pPr lvl="1"/>
            <a:r>
              <a:rPr lang="de-DE" sz="2160" dirty="0"/>
              <a:t>Attention </a:t>
            </a:r>
            <a:r>
              <a:rPr lang="de-DE" sz="2160" dirty="0" err="1"/>
              <a:t>can</a:t>
            </a:r>
            <a:r>
              <a:rPr lang="de-DE" sz="2160" dirty="0"/>
              <a:t> not </a:t>
            </a:r>
            <a:r>
              <a:rPr lang="de-DE" sz="2160" dirty="0" err="1"/>
              <a:t>be</a:t>
            </a:r>
            <a:r>
              <a:rPr lang="de-DE" sz="2160" dirty="0"/>
              <a:t> </a:t>
            </a:r>
            <a:r>
              <a:rPr lang="de-DE" sz="2160" dirty="0" err="1"/>
              <a:t>divided</a:t>
            </a:r>
            <a:r>
              <a:rPr lang="de-DE" sz="2160" dirty="0"/>
              <a:t>.</a:t>
            </a:r>
          </a:p>
          <a:p>
            <a:pPr lvl="1"/>
            <a:r>
              <a:rPr lang="de-DE" sz="2160" dirty="0" err="1"/>
              <a:t>Get</a:t>
            </a:r>
            <a:r>
              <a:rPr lang="de-DE" sz="2160" dirty="0"/>
              <a:t> </a:t>
            </a:r>
            <a:r>
              <a:rPr lang="de-DE" sz="2160" dirty="0" err="1"/>
              <a:t>hooked</a:t>
            </a:r>
            <a:r>
              <a:rPr lang="de-DE" sz="2160" dirty="0"/>
              <a:t> on </a:t>
            </a:r>
            <a:r>
              <a:rPr lang="de-DE" sz="2160" dirty="0" err="1"/>
              <a:t>particular</a:t>
            </a:r>
            <a:r>
              <a:rPr lang="de-DE" sz="2160" dirty="0"/>
              <a:t> </a:t>
            </a:r>
            <a:r>
              <a:rPr lang="de-DE" sz="2160" dirty="0" err="1"/>
              <a:t>features</a:t>
            </a:r>
            <a:r>
              <a:rPr lang="de-DE" sz="2160" dirty="0"/>
              <a:t> and </a:t>
            </a:r>
            <a:r>
              <a:rPr lang="de-DE" sz="2160" dirty="0" err="1"/>
              <a:t>inadvertently</a:t>
            </a:r>
            <a:r>
              <a:rPr lang="de-DE" sz="2160" dirty="0"/>
              <a:t> </a:t>
            </a:r>
            <a:r>
              <a:rPr lang="de-DE" sz="2160" dirty="0" err="1"/>
              <a:t>drop</a:t>
            </a:r>
            <a:r>
              <a:rPr lang="de-DE" sz="2160" dirty="0"/>
              <a:t> </a:t>
            </a:r>
            <a:r>
              <a:rPr lang="de-DE" sz="2160" dirty="0" err="1"/>
              <a:t>scanning</a:t>
            </a:r>
            <a:r>
              <a:rPr lang="de-DE" sz="2160" dirty="0"/>
              <a:t>.</a:t>
            </a:r>
          </a:p>
          <a:p>
            <a:pPr lvl="1"/>
            <a:r>
              <a:rPr lang="de-DE" sz="2160" dirty="0" err="1"/>
              <a:t>Mind</a:t>
            </a:r>
            <a:r>
              <a:rPr lang="de-DE" sz="2160" dirty="0"/>
              <a:t> </a:t>
            </a:r>
            <a:r>
              <a:rPr lang="de-DE" sz="2160" dirty="0" err="1"/>
              <a:t>the</a:t>
            </a:r>
            <a:r>
              <a:rPr lang="de-DE" sz="2160" dirty="0"/>
              <a:t> Gorilla. </a:t>
            </a:r>
          </a:p>
          <a:p>
            <a:r>
              <a:rPr lang="de-DE" sz="2160" dirty="0"/>
              <a:t>Requisite </a:t>
            </a:r>
            <a:r>
              <a:rPr lang="de-DE" sz="2160" dirty="0" err="1"/>
              <a:t>memory</a:t>
            </a:r>
            <a:r>
              <a:rPr lang="de-DE" sz="2160" dirty="0"/>
              <a:t> </a:t>
            </a:r>
            <a:r>
              <a:rPr lang="de-DE" sz="2160" dirty="0" err="1"/>
              <a:t>trap</a:t>
            </a:r>
            <a:endParaRPr lang="de-DE" sz="2160" dirty="0"/>
          </a:p>
          <a:p>
            <a:pPr lvl="1"/>
            <a:r>
              <a:rPr lang="de-DE" sz="2160" dirty="0"/>
              <a:t>Working </a:t>
            </a:r>
            <a:r>
              <a:rPr lang="de-DE" sz="2160" dirty="0" err="1"/>
              <a:t>memory</a:t>
            </a:r>
            <a:r>
              <a:rPr lang="de-DE" sz="2160" dirty="0"/>
              <a:t> </a:t>
            </a:r>
            <a:r>
              <a:rPr lang="de-DE" sz="2160" dirty="0" err="1"/>
              <a:t>overload</a:t>
            </a:r>
            <a:r>
              <a:rPr lang="de-DE" sz="2160" dirty="0"/>
              <a:t>.</a:t>
            </a:r>
          </a:p>
          <a:p>
            <a:pPr lvl="1"/>
            <a:r>
              <a:rPr lang="de-DE" sz="2160" dirty="0"/>
              <a:t>In </a:t>
            </a:r>
            <a:r>
              <a:rPr lang="de-DE" sz="2160" dirty="0" err="1"/>
              <a:t>particular</a:t>
            </a:r>
            <a:r>
              <a:rPr lang="de-DE" sz="2160" dirty="0"/>
              <a:t> </a:t>
            </a:r>
            <a:r>
              <a:rPr lang="de-DE" sz="2160" dirty="0" err="1"/>
              <a:t>auditory</a:t>
            </a:r>
            <a:r>
              <a:rPr lang="de-DE" sz="2160" dirty="0"/>
              <a:t> </a:t>
            </a:r>
            <a:r>
              <a:rPr lang="de-DE" sz="2160" dirty="0" err="1"/>
              <a:t>information</a:t>
            </a:r>
            <a:r>
              <a:rPr lang="de-DE" sz="2160" dirty="0"/>
              <a:t>.</a:t>
            </a:r>
          </a:p>
          <a:p>
            <a:r>
              <a:rPr lang="de-DE" sz="2160" dirty="0"/>
              <a:t>Stressors</a:t>
            </a:r>
          </a:p>
          <a:p>
            <a:pPr lvl="1"/>
            <a:r>
              <a:rPr lang="de-DE" sz="2160" dirty="0"/>
              <a:t>Workload, </a:t>
            </a:r>
            <a:r>
              <a:rPr lang="de-DE" sz="2160" dirty="0" err="1"/>
              <a:t>anxiety</a:t>
            </a:r>
            <a:r>
              <a:rPr lang="de-DE" sz="2160" dirty="0"/>
              <a:t>, </a:t>
            </a:r>
            <a:r>
              <a:rPr lang="de-DE" sz="2160" dirty="0" err="1"/>
              <a:t>fatigue</a:t>
            </a:r>
            <a:r>
              <a:rPr lang="de-DE" sz="2160" dirty="0"/>
              <a:t>, etc.</a:t>
            </a:r>
          </a:p>
          <a:p>
            <a:pPr lvl="1"/>
            <a:r>
              <a:rPr lang="de-DE" sz="2160" dirty="0"/>
              <a:t>Time </a:t>
            </a:r>
            <a:r>
              <a:rPr lang="de-DE" sz="2160" dirty="0" err="1"/>
              <a:t>pressure</a:t>
            </a:r>
            <a:r>
              <a:rPr lang="de-DE" sz="2160" dirty="0"/>
              <a:t>, </a:t>
            </a:r>
            <a:r>
              <a:rPr lang="de-DE" sz="2160" dirty="0" err="1"/>
              <a:t>uncertainty</a:t>
            </a:r>
            <a:r>
              <a:rPr lang="de-DE" sz="2160" dirty="0"/>
              <a:t>, etc.</a:t>
            </a:r>
          </a:p>
          <a:p>
            <a:pPr lvl="1"/>
            <a:r>
              <a:rPr lang="de-DE" sz="2160" dirty="0"/>
              <a:t>Limits SA via </a:t>
            </a:r>
            <a:r>
              <a:rPr lang="de-DE" sz="2160" dirty="0" err="1"/>
              <a:t>limiting</a:t>
            </a:r>
            <a:r>
              <a:rPr lang="de-DE" sz="2160" dirty="0"/>
              <a:t> WMC and </a:t>
            </a:r>
            <a:r>
              <a:rPr lang="de-DE" sz="2160" dirty="0" err="1"/>
              <a:t>slowing</a:t>
            </a:r>
            <a:r>
              <a:rPr lang="de-DE" sz="2160" dirty="0"/>
              <a:t> down </a:t>
            </a:r>
            <a:r>
              <a:rPr lang="de-DE" sz="2160" dirty="0" err="1"/>
              <a:t>information</a:t>
            </a:r>
            <a:r>
              <a:rPr lang="de-DE" sz="2160" dirty="0"/>
              <a:t> </a:t>
            </a:r>
            <a:r>
              <a:rPr lang="de-DE" sz="2160" dirty="0" err="1"/>
              <a:t>processing</a:t>
            </a:r>
            <a:r>
              <a:rPr lang="de-DE" sz="2160" dirty="0"/>
              <a:t>, </a:t>
            </a:r>
            <a:r>
              <a:rPr lang="de-DE" sz="2160" dirty="0" err="1"/>
              <a:t>more</a:t>
            </a:r>
            <a:r>
              <a:rPr lang="de-DE" sz="2160" dirty="0"/>
              <a:t> </a:t>
            </a:r>
            <a:r>
              <a:rPr lang="de-DE" sz="2160" dirty="0" err="1"/>
              <a:t>likely</a:t>
            </a:r>
            <a:r>
              <a:rPr lang="de-DE" sz="2160" dirty="0"/>
              <a:t> </a:t>
            </a:r>
            <a:r>
              <a:rPr lang="de-DE" sz="2160" dirty="0" err="1"/>
              <a:t>attentional</a:t>
            </a:r>
            <a:r>
              <a:rPr lang="de-DE" sz="2160" dirty="0"/>
              <a:t> </a:t>
            </a:r>
            <a:r>
              <a:rPr lang="de-DE" sz="2160" dirty="0" err="1"/>
              <a:t>tunneling</a:t>
            </a:r>
            <a:r>
              <a:rPr lang="de-DE" sz="2160" dirty="0"/>
              <a:t>, </a:t>
            </a:r>
            <a:r>
              <a:rPr lang="de-DE" sz="2160" dirty="0" err="1"/>
              <a:t>disorganized</a:t>
            </a:r>
            <a:r>
              <a:rPr lang="de-DE" sz="2160" dirty="0"/>
              <a:t> </a:t>
            </a:r>
            <a:r>
              <a:rPr lang="de-DE" sz="2160" dirty="0" err="1"/>
              <a:t>scanning</a:t>
            </a:r>
            <a:r>
              <a:rPr lang="de-DE" sz="2160" dirty="0"/>
              <a:t> </a:t>
            </a:r>
            <a:r>
              <a:rPr lang="de-DE" sz="2160" dirty="0" err="1"/>
              <a:t>for</a:t>
            </a:r>
            <a:r>
              <a:rPr lang="de-DE" sz="2160" dirty="0"/>
              <a:t> </a:t>
            </a:r>
            <a:r>
              <a:rPr lang="de-DE" sz="2160" dirty="0" err="1"/>
              <a:t>elements</a:t>
            </a:r>
            <a:r>
              <a:rPr lang="de-DE" sz="2160" dirty="0"/>
              <a:t> and </a:t>
            </a:r>
            <a:r>
              <a:rPr lang="de-DE" sz="2160" dirty="0" err="1"/>
              <a:t>less</a:t>
            </a:r>
            <a:r>
              <a:rPr lang="de-DE" sz="2160" dirty="0"/>
              <a:t> </a:t>
            </a:r>
            <a:r>
              <a:rPr lang="de-DE" sz="2160" dirty="0" err="1"/>
              <a:t>attention</a:t>
            </a:r>
            <a:r>
              <a:rPr lang="de-DE" sz="2160" dirty="0"/>
              <a:t> </a:t>
            </a:r>
            <a:r>
              <a:rPr lang="de-DE" sz="2160" dirty="0" err="1"/>
              <a:t>to</a:t>
            </a:r>
            <a:r>
              <a:rPr lang="de-DE" sz="2160" dirty="0"/>
              <a:t> </a:t>
            </a:r>
            <a:r>
              <a:rPr lang="de-DE" sz="2160" dirty="0" err="1"/>
              <a:t>peripheral</a:t>
            </a:r>
            <a:r>
              <a:rPr lang="de-DE" sz="2160" dirty="0"/>
              <a:t> </a:t>
            </a:r>
            <a:r>
              <a:rPr lang="de-DE" sz="2160" dirty="0" err="1"/>
              <a:t>cues</a:t>
            </a:r>
            <a:r>
              <a:rPr lang="de-DE" sz="2160" dirty="0"/>
              <a:t>.</a:t>
            </a:r>
          </a:p>
        </p:txBody>
      </p:sp>
      <p:sp>
        <p:nvSpPr>
          <p:cNvPr id="4" name="Content Placeholder 3">
            <a:extLst>
              <a:ext uri="{FF2B5EF4-FFF2-40B4-BE49-F238E27FC236}">
                <a16:creationId xmlns:a16="http://schemas.microsoft.com/office/drawing/2014/main" id="{79A9C39A-7FFD-43DF-965A-57D23E99A276}"/>
              </a:ext>
            </a:extLst>
          </p:cNvPr>
          <p:cNvSpPr>
            <a:spLocks noGrp="1"/>
          </p:cNvSpPr>
          <p:nvPr>
            <p:ph sz="half" idx="2"/>
          </p:nvPr>
        </p:nvSpPr>
        <p:spPr>
          <a:xfrm>
            <a:off x="7426985" y="1790613"/>
            <a:ext cx="6197574" cy="5564291"/>
          </a:xfrm>
        </p:spPr>
        <p:txBody>
          <a:bodyPr>
            <a:normAutofit lnSpcReduction="10000"/>
          </a:bodyPr>
          <a:lstStyle/>
          <a:p>
            <a:r>
              <a:rPr lang="de-DE" sz="1680" dirty="0"/>
              <a:t>Data </a:t>
            </a:r>
            <a:r>
              <a:rPr lang="de-DE" sz="1680" dirty="0" err="1"/>
              <a:t>overload</a:t>
            </a:r>
            <a:endParaRPr lang="de-DE" sz="1680" dirty="0"/>
          </a:p>
          <a:p>
            <a:pPr lvl="1"/>
            <a:r>
              <a:rPr lang="de-DE" sz="1680" dirty="0"/>
              <a:t>Volume and rate </a:t>
            </a:r>
            <a:r>
              <a:rPr lang="de-DE" sz="1680" dirty="0" err="1"/>
              <a:t>of</a:t>
            </a:r>
            <a:r>
              <a:rPr lang="de-DE" sz="1680" dirty="0"/>
              <a:t> </a:t>
            </a:r>
            <a:r>
              <a:rPr lang="de-DE" sz="1680" dirty="0" err="1"/>
              <a:t>change</a:t>
            </a:r>
            <a:endParaRPr lang="de-DE" sz="1680" dirty="0"/>
          </a:p>
          <a:p>
            <a:pPr lvl="1"/>
            <a:r>
              <a:rPr lang="de-DE" sz="1680" dirty="0"/>
              <a:t>Limited </a:t>
            </a:r>
            <a:r>
              <a:rPr lang="de-DE" sz="1680" dirty="0" err="1"/>
              <a:t>bandwith</a:t>
            </a:r>
            <a:r>
              <a:rPr lang="de-DE" sz="1680" dirty="0"/>
              <a:t> </a:t>
            </a:r>
            <a:r>
              <a:rPr lang="de-DE" sz="1680" dirty="0" err="1"/>
              <a:t>of</a:t>
            </a:r>
            <a:r>
              <a:rPr lang="de-DE" sz="1680" dirty="0"/>
              <a:t> human </a:t>
            </a:r>
            <a:r>
              <a:rPr lang="de-DE" sz="1680" dirty="0" err="1"/>
              <a:t>sensory</a:t>
            </a:r>
            <a:r>
              <a:rPr lang="de-DE" sz="1680" dirty="0"/>
              <a:t> and </a:t>
            </a:r>
            <a:r>
              <a:rPr lang="de-DE" sz="1680" dirty="0" err="1"/>
              <a:t>information-processing</a:t>
            </a:r>
            <a:r>
              <a:rPr lang="de-DE" sz="1680" dirty="0"/>
              <a:t> </a:t>
            </a:r>
            <a:r>
              <a:rPr lang="de-DE" sz="1680" dirty="0" err="1"/>
              <a:t>mechanisms</a:t>
            </a:r>
            <a:r>
              <a:rPr lang="de-DE" sz="1680" dirty="0"/>
              <a:t>.</a:t>
            </a:r>
          </a:p>
          <a:p>
            <a:pPr lvl="1"/>
            <a:r>
              <a:rPr lang="de-DE" sz="1680" dirty="0"/>
              <a:t>Rate </a:t>
            </a:r>
            <a:r>
              <a:rPr lang="de-DE" sz="1680" dirty="0" err="1"/>
              <a:t>of</a:t>
            </a:r>
            <a:r>
              <a:rPr lang="de-DE" sz="1680" dirty="0"/>
              <a:t> </a:t>
            </a:r>
            <a:r>
              <a:rPr lang="de-DE" sz="1680" dirty="0" err="1"/>
              <a:t>data</a:t>
            </a:r>
            <a:r>
              <a:rPr lang="de-DE" sz="1680" dirty="0"/>
              <a:t> </a:t>
            </a:r>
            <a:r>
              <a:rPr lang="de-DE" sz="1680" dirty="0" err="1"/>
              <a:t>flow</a:t>
            </a:r>
            <a:r>
              <a:rPr lang="de-DE" sz="1680" dirty="0"/>
              <a:t> </a:t>
            </a:r>
            <a:r>
              <a:rPr lang="de-DE" sz="1680" dirty="0" err="1"/>
              <a:t>can</a:t>
            </a:r>
            <a:r>
              <a:rPr lang="de-DE" sz="1680" dirty="0"/>
              <a:t> </a:t>
            </a:r>
            <a:r>
              <a:rPr lang="de-DE" sz="1680" dirty="0" err="1"/>
              <a:t>be</a:t>
            </a:r>
            <a:r>
              <a:rPr lang="de-DE" sz="1680" dirty="0"/>
              <a:t> </a:t>
            </a:r>
            <a:r>
              <a:rPr lang="de-DE" sz="1680" dirty="0" err="1"/>
              <a:t>enhanced</a:t>
            </a:r>
            <a:r>
              <a:rPr lang="de-DE" sz="1680" dirty="0"/>
              <a:t> </a:t>
            </a:r>
            <a:r>
              <a:rPr lang="de-DE" sz="1680" dirty="0" err="1"/>
              <a:t>significantly</a:t>
            </a:r>
            <a:r>
              <a:rPr lang="de-DE" sz="1680" dirty="0"/>
              <a:t> </a:t>
            </a:r>
            <a:r>
              <a:rPr lang="de-DE" sz="1680" dirty="0" err="1"/>
              <a:t>by</a:t>
            </a:r>
            <a:r>
              <a:rPr lang="de-DE" sz="1680" dirty="0"/>
              <a:t> </a:t>
            </a:r>
            <a:r>
              <a:rPr lang="de-DE" sz="1680" dirty="0" err="1"/>
              <a:t>ergonomic</a:t>
            </a:r>
            <a:r>
              <a:rPr lang="de-DE" sz="1680" dirty="0"/>
              <a:t> </a:t>
            </a:r>
            <a:r>
              <a:rPr lang="de-DE" sz="1680" dirty="0" err="1"/>
              <a:t>user</a:t>
            </a:r>
            <a:r>
              <a:rPr lang="de-DE" sz="1680" dirty="0"/>
              <a:t> </a:t>
            </a:r>
            <a:r>
              <a:rPr lang="de-DE" sz="1680" dirty="0" err="1"/>
              <a:t>interfaces</a:t>
            </a:r>
            <a:endParaRPr lang="de-DE" sz="1680" dirty="0"/>
          </a:p>
          <a:p>
            <a:r>
              <a:rPr lang="de-DE" sz="1680" dirty="0" err="1"/>
              <a:t>Misplaced</a:t>
            </a:r>
            <a:r>
              <a:rPr lang="de-DE" sz="1680" dirty="0"/>
              <a:t> </a:t>
            </a:r>
            <a:r>
              <a:rPr lang="de-DE" sz="1680" dirty="0" err="1"/>
              <a:t>salience</a:t>
            </a:r>
            <a:endParaRPr lang="de-DE" sz="1680" dirty="0"/>
          </a:p>
          <a:p>
            <a:pPr lvl="1"/>
            <a:r>
              <a:rPr lang="de-DE" sz="1680" dirty="0" err="1"/>
              <a:t>Some</a:t>
            </a:r>
            <a:r>
              <a:rPr lang="de-DE" sz="1680" dirty="0"/>
              <a:t> </a:t>
            </a:r>
            <a:r>
              <a:rPr lang="de-DE" sz="1680" dirty="0" err="1"/>
              <a:t>features</a:t>
            </a:r>
            <a:r>
              <a:rPr lang="de-DE" sz="1680" dirty="0"/>
              <a:t> (</a:t>
            </a:r>
            <a:r>
              <a:rPr lang="de-DE" sz="1680" dirty="0" err="1"/>
              <a:t>size</a:t>
            </a:r>
            <a:r>
              <a:rPr lang="de-DE" sz="1680" dirty="0"/>
              <a:t>, </a:t>
            </a:r>
            <a:r>
              <a:rPr lang="de-DE" sz="1680" dirty="0" err="1"/>
              <a:t>shape</a:t>
            </a:r>
            <a:r>
              <a:rPr lang="de-DE" sz="1680" dirty="0"/>
              <a:t>, </a:t>
            </a:r>
            <a:r>
              <a:rPr lang="de-DE" sz="1680" dirty="0" err="1"/>
              <a:t>movement</a:t>
            </a:r>
            <a:r>
              <a:rPr lang="de-DE" sz="1680" dirty="0"/>
              <a:t>, </a:t>
            </a:r>
            <a:r>
              <a:rPr lang="de-DE" sz="1680" dirty="0" err="1"/>
              <a:t>flashing</a:t>
            </a:r>
            <a:r>
              <a:rPr lang="de-DE" sz="1680" dirty="0"/>
              <a:t> </a:t>
            </a:r>
            <a:r>
              <a:rPr lang="de-DE" sz="1680" dirty="0" err="1"/>
              <a:t>lights</a:t>
            </a:r>
            <a:r>
              <a:rPr lang="de-DE" sz="1680" dirty="0"/>
              <a:t>, </a:t>
            </a:r>
            <a:r>
              <a:rPr lang="de-DE" sz="1680" dirty="0" err="1"/>
              <a:t>noise</a:t>
            </a:r>
            <a:r>
              <a:rPr lang="de-DE" sz="1680" dirty="0"/>
              <a:t>) </a:t>
            </a:r>
            <a:r>
              <a:rPr lang="de-DE" sz="1680" dirty="0" err="1"/>
              <a:t>are</a:t>
            </a:r>
            <a:r>
              <a:rPr lang="de-DE" sz="1680" dirty="0"/>
              <a:t> </a:t>
            </a:r>
            <a:r>
              <a:rPr lang="de-DE" sz="1680" dirty="0" err="1"/>
              <a:t>prioritized</a:t>
            </a:r>
            <a:r>
              <a:rPr lang="de-DE" sz="1680" dirty="0"/>
              <a:t> in </a:t>
            </a:r>
            <a:r>
              <a:rPr lang="de-DE" sz="1680" dirty="0" err="1"/>
              <a:t>sensory</a:t>
            </a:r>
            <a:r>
              <a:rPr lang="de-DE" sz="1680" dirty="0"/>
              <a:t> and </a:t>
            </a:r>
            <a:r>
              <a:rPr lang="de-DE" sz="1680" dirty="0" err="1"/>
              <a:t>attentional</a:t>
            </a:r>
            <a:r>
              <a:rPr lang="de-DE" sz="1680" dirty="0"/>
              <a:t> </a:t>
            </a:r>
            <a:r>
              <a:rPr lang="de-DE" sz="1680" dirty="0" err="1"/>
              <a:t>processing</a:t>
            </a:r>
            <a:endParaRPr lang="de-DE" sz="1680" dirty="0"/>
          </a:p>
          <a:p>
            <a:pPr lvl="1"/>
            <a:r>
              <a:rPr lang="de-DE" sz="1680" dirty="0" err="1"/>
              <a:t>Overuse</a:t>
            </a:r>
            <a:r>
              <a:rPr lang="de-DE" sz="1680" dirty="0"/>
              <a:t> </a:t>
            </a:r>
            <a:r>
              <a:rPr lang="de-DE" sz="1680" dirty="0" err="1"/>
              <a:t>or</a:t>
            </a:r>
            <a:r>
              <a:rPr lang="de-DE" sz="1680" dirty="0"/>
              <a:t> </a:t>
            </a:r>
            <a:r>
              <a:rPr lang="de-DE" sz="1680" dirty="0" err="1"/>
              <a:t>inappropriate</a:t>
            </a:r>
            <a:r>
              <a:rPr lang="de-DE" sz="1680" dirty="0"/>
              <a:t> </a:t>
            </a:r>
            <a:r>
              <a:rPr lang="de-DE" sz="1680" dirty="0" err="1"/>
              <a:t>use</a:t>
            </a:r>
            <a:r>
              <a:rPr lang="de-DE" sz="1680" dirty="0"/>
              <a:t> </a:t>
            </a:r>
            <a:r>
              <a:rPr lang="de-DE" sz="1680" dirty="0" err="1"/>
              <a:t>degrades</a:t>
            </a:r>
            <a:r>
              <a:rPr lang="de-DE" sz="1680" dirty="0"/>
              <a:t> SA </a:t>
            </a:r>
            <a:r>
              <a:rPr lang="de-DE" sz="1680" dirty="0" err="1"/>
              <a:t>to</a:t>
            </a:r>
            <a:r>
              <a:rPr lang="de-DE" sz="1680" dirty="0"/>
              <a:t> </a:t>
            </a:r>
            <a:r>
              <a:rPr lang="de-DE" sz="1680" dirty="0" err="1"/>
              <a:t>other</a:t>
            </a:r>
            <a:r>
              <a:rPr lang="de-DE" sz="1680" dirty="0"/>
              <a:t> </a:t>
            </a:r>
            <a:r>
              <a:rPr lang="de-DE" sz="1680" dirty="0" err="1"/>
              <a:t>information</a:t>
            </a:r>
            <a:endParaRPr lang="de-DE" sz="1680" dirty="0"/>
          </a:p>
          <a:p>
            <a:r>
              <a:rPr lang="de-DE" sz="1680" dirty="0" err="1"/>
              <a:t>Errant</a:t>
            </a:r>
            <a:r>
              <a:rPr lang="de-DE" sz="1680" dirty="0"/>
              <a:t> mental </a:t>
            </a:r>
            <a:r>
              <a:rPr lang="de-DE" sz="1680" dirty="0" err="1"/>
              <a:t>models</a:t>
            </a:r>
            <a:endParaRPr lang="de-DE" sz="1680" dirty="0"/>
          </a:p>
          <a:p>
            <a:pPr lvl="1"/>
            <a:r>
              <a:rPr lang="de-DE" sz="1680" dirty="0"/>
              <a:t>„</a:t>
            </a:r>
            <a:r>
              <a:rPr lang="de-DE" sz="1680" dirty="0" err="1"/>
              <a:t>representational</a:t>
            </a:r>
            <a:r>
              <a:rPr lang="de-DE" sz="1680" dirty="0"/>
              <a:t> </a:t>
            </a:r>
            <a:r>
              <a:rPr lang="de-DE" sz="1680" dirty="0" err="1"/>
              <a:t>error</a:t>
            </a:r>
            <a:r>
              <a:rPr lang="de-DE" sz="1680" dirty="0"/>
              <a:t>“</a:t>
            </a:r>
          </a:p>
          <a:p>
            <a:pPr lvl="1"/>
            <a:r>
              <a:rPr lang="de-DE" sz="1680" dirty="0"/>
              <a:t>A </a:t>
            </a:r>
            <a:r>
              <a:rPr lang="de-DE" sz="1680" dirty="0" err="1"/>
              <a:t>wrong</a:t>
            </a:r>
            <a:r>
              <a:rPr lang="de-DE" sz="1680" dirty="0"/>
              <a:t> mental </a:t>
            </a:r>
            <a:r>
              <a:rPr lang="de-DE" sz="1680" dirty="0" err="1"/>
              <a:t>model</a:t>
            </a:r>
            <a:r>
              <a:rPr lang="de-DE" sz="1680" dirty="0"/>
              <a:t> </a:t>
            </a:r>
            <a:r>
              <a:rPr lang="de-DE" sz="1680" dirty="0" err="1"/>
              <a:t>is</a:t>
            </a:r>
            <a:r>
              <a:rPr lang="de-DE" sz="1680" dirty="0"/>
              <a:t> </a:t>
            </a:r>
            <a:r>
              <a:rPr lang="de-DE" sz="1680" dirty="0" err="1"/>
              <a:t>applied</a:t>
            </a:r>
            <a:endParaRPr lang="de-DE" sz="1680" dirty="0"/>
          </a:p>
          <a:p>
            <a:r>
              <a:rPr lang="de-DE" sz="1680" dirty="0"/>
              <a:t>Out </a:t>
            </a:r>
            <a:r>
              <a:rPr lang="de-DE" sz="1680" dirty="0" err="1"/>
              <a:t>of</a:t>
            </a:r>
            <a:r>
              <a:rPr lang="de-DE" sz="1680" dirty="0"/>
              <a:t> </a:t>
            </a:r>
            <a:r>
              <a:rPr lang="de-DE" sz="1680" dirty="0" err="1"/>
              <a:t>the</a:t>
            </a:r>
            <a:r>
              <a:rPr lang="de-DE" sz="1680" dirty="0"/>
              <a:t> loop </a:t>
            </a:r>
            <a:r>
              <a:rPr lang="de-DE" sz="1680" dirty="0" err="1"/>
              <a:t>syndrome</a:t>
            </a:r>
            <a:endParaRPr lang="de-DE" sz="1680" dirty="0"/>
          </a:p>
          <a:p>
            <a:pPr lvl="1"/>
            <a:r>
              <a:rPr lang="de-DE" sz="1680" dirty="0"/>
              <a:t>Automation </a:t>
            </a:r>
            <a:r>
              <a:rPr lang="de-DE" sz="1680" dirty="0" err="1"/>
              <a:t>can</a:t>
            </a:r>
            <a:r>
              <a:rPr lang="de-DE" sz="1680" dirty="0"/>
              <a:t> </a:t>
            </a:r>
            <a:r>
              <a:rPr lang="de-DE" sz="1680" dirty="0" err="1"/>
              <a:t>eliminate</a:t>
            </a:r>
            <a:r>
              <a:rPr lang="de-DE" sz="1680" dirty="0"/>
              <a:t> </a:t>
            </a:r>
            <a:r>
              <a:rPr lang="de-DE" sz="1680" dirty="0" err="1"/>
              <a:t>excessive</a:t>
            </a:r>
            <a:r>
              <a:rPr lang="de-DE" sz="1680" dirty="0"/>
              <a:t> </a:t>
            </a:r>
            <a:r>
              <a:rPr lang="de-DE" sz="1680" dirty="0" err="1"/>
              <a:t>workload</a:t>
            </a:r>
            <a:r>
              <a:rPr lang="de-DE" sz="1680" dirty="0"/>
              <a:t>, but </a:t>
            </a:r>
            <a:r>
              <a:rPr lang="de-DE" sz="1680" dirty="0" err="1"/>
              <a:t>can</a:t>
            </a:r>
            <a:r>
              <a:rPr lang="de-DE" sz="1680" dirty="0"/>
              <a:t> also </a:t>
            </a:r>
            <a:r>
              <a:rPr lang="de-DE" sz="1680" dirty="0" err="1"/>
              <a:t>lower</a:t>
            </a:r>
            <a:r>
              <a:rPr lang="de-DE" sz="1680" dirty="0"/>
              <a:t> SA </a:t>
            </a:r>
            <a:r>
              <a:rPr lang="de-DE" sz="1680" dirty="0" err="1"/>
              <a:t>by</a:t>
            </a:r>
            <a:r>
              <a:rPr lang="de-DE" sz="1680" dirty="0"/>
              <a:t> </a:t>
            </a:r>
            <a:r>
              <a:rPr lang="de-DE" sz="1680" dirty="0" err="1"/>
              <a:t>putting</a:t>
            </a:r>
            <a:r>
              <a:rPr lang="de-DE" sz="1680" dirty="0"/>
              <a:t> </a:t>
            </a:r>
            <a:r>
              <a:rPr lang="de-DE" sz="1680" dirty="0" err="1"/>
              <a:t>people</a:t>
            </a:r>
            <a:r>
              <a:rPr lang="de-DE" sz="1680" dirty="0"/>
              <a:t> out </a:t>
            </a:r>
            <a:r>
              <a:rPr lang="de-DE" sz="1680" dirty="0" err="1"/>
              <a:t>of</a:t>
            </a:r>
            <a:r>
              <a:rPr lang="de-DE" sz="1680" dirty="0"/>
              <a:t> </a:t>
            </a:r>
            <a:r>
              <a:rPr lang="de-DE" sz="1680" dirty="0" err="1"/>
              <a:t>the</a:t>
            </a:r>
            <a:r>
              <a:rPr lang="de-DE" sz="1680" dirty="0"/>
              <a:t> loop. </a:t>
            </a:r>
          </a:p>
          <a:p>
            <a:r>
              <a:rPr lang="de-DE" sz="1680" dirty="0"/>
              <a:t>„</a:t>
            </a:r>
            <a:r>
              <a:rPr lang="de-DE" sz="1680" dirty="0" err="1"/>
              <a:t>take-over</a:t>
            </a:r>
            <a:r>
              <a:rPr lang="de-DE" sz="1680" dirty="0"/>
              <a:t>-time“ </a:t>
            </a:r>
            <a:r>
              <a:rPr lang="de-DE" sz="1680" dirty="0" err="1"/>
              <a:t>where</a:t>
            </a:r>
            <a:r>
              <a:rPr lang="de-DE" sz="1680" dirty="0"/>
              <a:t> </a:t>
            </a:r>
            <a:r>
              <a:rPr lang="de-DE" sz="1680" dirty="0" err="1"/>
              <a:t>automatisation</a:t>
            </a:r>
            <a:r>
              <a:rPr lang="de-DE" sz="1680" dirty="0"/>
              <a:t> </a:t>
            </a:r>
            <a:r>
              <a:rPr lang="de-DE" sz="1680" dirty="0" err="1"/>
              <a:t>fails</a:t>
            </a:r>
            <a:r>
              <a:rPr lang="de-DE" sz="1680" dirty="0"/>
              <a:t> </a:t>
            </a:r>
            <a:r>
              <a:rPr lang="de-DE" sz="1680" dirty="0" err="1"/>
              <a:t>or</a:t>
            </a:r>
            <a:r>
              <a:rPr lang="de-DE" sz="1680" dirty="0"/>
              <a:t> </a:t>
            </a:r>
            <a:r>
              <a:rPr lang="de-DE" sz="1680" dirty="0" err="1"/>
              <a:t>is</a:t>
            </a:r>
            <a:r>
              <a:rPr lang="de-DE" sz="1680" dirty="0"/>
              <a:t> not </a:t>
            </a:r>
            <a:r>
              <a:rPr lang="de-DE" sz="1680" dirty="0" err="1"/>
              <a:t>equipped</a:t>
            </a:r>
            <a:r>
              <a:rPr lang="de-DE" sz="1680" dirty="0"/>
              <a:t> </a:t>
            </a:r>
            <a:r>
              <a:rPr lang="de-DE" sz="1680" dirty="0" err="1"/>
              <a:t>to</a:t>
            </a:r>
            <a:r>
              <a:rPr lang="de-DE" sz="1680" dirty="0"/>
              <a:t> handle a </a:t>
            </a:r>
            <a:r>
              <a:rPr lang="de-DE" sz="1680" dirty="0" err="1"/>
              <a:t>situation</a:t>
            </a:r>
            <a:endParaRPr lang="de-DE" sz="1680" dirty="0"/>
          </a:p>
          <a:p>
            <a:endParaRPr lang="nb-NO" sz="1680" dirty="0"/>
          </a:p>
        </p:txBody>
      </p:sp>
    </p:spTree>
    <p:custDataLst>
      <p:tags r:id="rId1"/>
    </p:custDataLst>
    <p:extLst>
      <p:ext uri="{BB962C8B-B14F-4D97-AF65-F5344CB8AC3E}">
        <p14:creationId xmlns:p14="http://schemas.microsoft.com/office/powerpoint/2010/main" val="20329487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
                                            <p:txEl>
                                              <p:pRg st="4" end="4"/>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
                                            <p:txEl>
                                              <p:pRg st="7" end="7"/>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
                                            <p:txEl>
                                              <p:pRg st="10" end="10"/>
                                            </p:tx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D43AD5-BF4C-41E4-B647-38F0170876DE}"/>
              </a:ext>
            </a:extLst>
          </p:cNvPr>
          <p:cNvSpPr>
            <a:spLocks noGrp="1"/>
          </p:cNvSpPr>
          <p:nvPr>
            <p:ph type="title"/>
          </p:nvPr>
        </p:nvSpPr>
        <p:spPr/>
        <p:txBody>
          <a:bodyPr/>
          <a:lstStyle/>
          <a:p>
            <a:endParaRPr lang="nb-NO" dirty="0"/>
          </a:p>
        </p:txBody>
      </p:sp>
      <p:pic>
        <p:nvPicPr>
          <p:cNvPr id="10" name="Content Placeholder 9" descr="A picture containing table&#10;&#10;Description automatically generated">
            <a:extLst>
              <a:ext uri="{FF2B5EF4-FFF2-40B4-BE49-F238E27FC236}">
                <a16:creationId xmlns:a16="http://schemas.microsoft.com/office/drawing/2014/main" id="{220A3697-E63B-4F4B-A966-283F26AB72F5}"/>
              </a:ext>
            </a:extLst>
          </p:cNvPr>
          <p:cNvPicPr>
            <a:picLocks noGrp="1" noChangeAspect="1"/>
          </p:cNvPicPr>
          <p:nvPr>
            <p:ph idx="1"/>
          </p:nvPr>
        </p:nvPicPr>
        <p:blipFill rotWithShape="1">
          <a:blip r:embed="rId4" cstate="email">
            <a:extLst>
              <a:ext uri="{28A0092B-C50C-407E-A947-70E740481C1C}">
                <a14:useLocalDpi xmlns:a14="http://schemas.microsoft.com/office/drawing/2010/main"/>
              </a:ext>
            </a:extLst>
          </a:blip>
          <a:srcRect/>
          <a:stretch/>
        </p:blipFill>
        <p:spPr>
          <a:xfrm>
            <a:off x="1552873" y="89313"/>
            <a:ext cx="11467066" cy="6200908"/>
          </a:xfrm>
        </p:spPr>
      </p:pic>
      <p:graphicFrame>
        <p:nvGraphicFramePr>
          <p:cNvPr id="11" name="Plassholder for innhold 3">
            <a:extLst>
              <a:ext uri="{FF2B5EF4-FFF2-40B4-BE49-F238E27FC236}">
                <a16:creationId xmlns:a16="http://schemas.microsoft.com/office/drawing/2014/main" id="{4AF95996-7498-4485-BEE1-3963EAB4119C}"/>
              </a:ext>
            </a:extLst>
          </p:cNvPr>
          <p:cNvGraphicFramePr>
            <a:graphicFrameLocks/>
          </p:cNvGraphicFramePr>
          <p:nvPr/>
        </p:nvGraphicFramePr>
        <p:xfrm>
          <a:off x="3015393" y="6028859"/>
          <a:ext cx="8599614" cy="17625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Oval 1">
            <a:extLst>
              <a:ext uri="{FF2B5EF4-FFF2-40B4-BE49-F238E27FC236}">
                <a16:creationId xmlns:a16="http://schemas.microsoft.com/office/drawing/2014/main" id="{FB64CE21-CE5B-EA4E-5EFC-6C51F0BCC9D0}"/>
              </a:ext>
            </a:extLst>
          </p:cNvPr>
          <p:cNvSpPr/>
          <p:nvPr/>
        </p:nvSpPr>
        <p:spPr>
          <a:xfrm>
            <a:off x="1605632" y="3394244"/>
            <a:ext cx="2007524" cy="1097280"/>
          </a:xfrm>
          <a:prstGeom prst="ellipse">
            <a:avLst/>
          </a:prstGeom>
          <a:noFill/>
          <a:ln w="38100">
            <a:solidFill>
              <a:srgbClr val="F00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Calibri" panose="020F0502020204030204"/>
            </a:endParaRPr>
          </a:p>
        </p:txBody>
      </p:sp>
      <p:sp>
        <p:nvSpPr>
          <p:cNvPr id="3" name="Oval 2">
            <a:extLst>
              <a:ext uri="{FF2B5EF4-FFF2-40B4-BE49-F238E27FC236}">
                <a16:creationId xmlns:a16="http://schemas.microsoft.com/office/drawing/2014/main" id="{9E59FABE-91BC-25A5-2F5E-C714E2A33E6A}"/>
              </a:ext>
            </a:extLst>
          </p:cNvPr>
          <p:cNvSpPr/>
          <p:nvPr/>
        </p:nvSpPr>
        <p:spPr>
          <a:xfrm>
            <a:off x="5994752" y="2377663"/>
            <a:ext cx="2222380" cy="739610"/>
          </a:xfrm>
          <a:prstGeom prst="ellipse">
            <a:avLst/>
          </a:prstGeom>
          <a:noFill/>
          <a:ln w="38100">
            <a:solidFill>
              <a:srgbClr val="F00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Calibri" panose="020F0502020204030204"/>
            </a:endParaRPr>
          </a:p>
        </p:txBody>
      </p:sp>
      <p:sp>
        <p:nvSpPr>
          <p:cNvPr id="4" name="Oval 3">
            <a:extLst>
              <a:ext uri="{FF2B5EF4-FFF2-40B4-BE49-F238E27FC236}">
                <a16:creationId xmlns:a16="http://schemas.microsoft.com/office/drawing/2014/main" id="{78ACE56A-4189-CB66-C8AB-700E7895F395}"/>
              </a:ext>
            </a:extLst>
          </p:cNvPr>
          <p:cNvSpPr/>
          <p:nvPr/>
        </p:nvSpPr>
        <p:spPr>
          <a:xfrm>
            <a:off x="8217131" y="2377663"/>
            <a:ext cx="4441878" cy="1016581"/>
          </a:xfrm>
          <a:prstGeom prst="ellipse">
            <a:avLst/>
          </a:prstGeom>
          <a:noFill/>
          <a:ln w="38100">
            <a:solidFill>
              <a:srgbClr val="F00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Calibri" panose="020F0502020204030204"/>
            </a:endParaRPr>
          </a:p>
        </p:txBody>
      </p:sp>
      <p:cxnSp>
        <p:nvCxnSpPr>
          <p:cNvPr id="6" name="Straight Arrow Connector 5">
            <a:extLst>
              <a:ext uri="{FF2B5EF4-FFF2-40B4-BE49-F238E27FC236}">
                <a16:creationId xmlns:a16="http://schemas.microsoft.com/office/drawing/2014/main" id="{E6FD011D-1017-8156-1946-C73403CE4EAA}"/>
              </a:ext>
            </a:extLst>
          </p:cNvPr>
          <p:cNvCxnSpPr>
            <a:stCxn id="2" idx="4"/>
          </p:cNvCxnSpPr>
          <p:nvPr/>
        </p:nvCxnSpPr>
        <p:spPr>
          <a:xfrm>
            <a:off x="2609395" y="4491524"/>
            <a:ext cx="1729849" cy="2029810"/>
          </a:xfrm>
          <a:prstGeom prst="straightConnector1">
            <a:avLst/>
          </a:prstGeom>
          <a:ln w="38100">
            <a:solidFill>
              <a:srgbClr val="F006DF"/>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8E458284-54AF-3843-A5A9-6F722C2F9340}"/>
              </a:ext>
            </a:extLst>
          </p:cNvPr>
          <p:cNvCxnSpPr>
            <a:cxnSpLocks/>
            <a:stCxn id="3" idx="4"/>
          </p:cNvCxnSpPr>
          <p:nvPr/>
        </p:nvCxnSpPr>
        <p:spPr>
          <a:xfrm flipH="1">
            <a:off x="4339243" y="3117274"/>
            <a:ext cx="2766698" cy="3404060"/>
          </a:xfrm>
          <a:prstGeom prst="straightConnector1">
            <a:avLst/>
          </a:prstGeom>
          <a:ln w="38100">
            <a:solidFill>
              <a:srgbClr val="F006DF"/>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D1232DA-343A-F4C6-E9FA-330A7BCBB445}"/>
              </a:ext>
            </a:extLst>
          </p:cNvPr>
          <p:cNvCxnSpPr>
            <a:cxnSpLocks/>
            <a:stCxn id="4" idx="4"/>
          </p:cNvCxnSpPr>
          <p:nvPr/>
        </p:nvCxnSpPr>
        <p:spPr>
          <a:xfrm flipH="1">
            <a:off x="4305826" y="3394244"/>
            <a:ext cx="6132245" cy="3127091"/>
          </a:xfrm>
          <a:prstGeom prst="straightConnector1">
            <a:avLst/>
          </a:prstGeom>
          <a:ln w="38100">
            <a:solidFill>
              <a:srgbClr val="F006DF"/>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8383B7C-3958-A856-FC40-0CB51775E498}"/>
              </a:ext>
            </a:extLst>
          </p:cNvPr>
          <p:cNvCxnSpPr>
            <a:cxnSpLocks/>
            <a:stCxn id="2" idx="5"/>
          </p:cNvCxnSpPr>
          <p:nvPr/>
        </p:nvCxnSpPr>
        <p:spPr>
          <a:xfrm>
            <a:off x="3319161" y="4330832"/>
            <a:ext cx="4205300" cy="2308225"/>
          </a:xfrm>
          <a:prstGeom prst="straightConnector1">
            <a:avLst/>
          </a:prstGeom>
          <a:ln w="38100">
            <a:solidFill>
              <a:srgbClr val="F006DF"/>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DB14859-6885-B227-7504-61180006F411}"/>
              </a:ext>
            </a:extLst>
          </p:cNvPr>
          <p:cNvCxnSpPr>
            <a:cxnSpLocks/>
          </p:cNvCxnSpPr>
          <p:nvPr/>
        </p:nvCxnSpPr>
        <p:spPr>
          <a:xfrm>
            <a:off x="7139359" y="3133539"/>
            <a:ext cx="340738" cy="3414202"/>
          </a:xfrm>
          <a:prstGeom prst="straightConnector1">
            <a:avLst/>
          </a:prstGeom>
          <a:ln w="38100">
            <a:solidFill>
              <a:srgbClr val="F006DF"/>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0E793C1-332C-8FA5-78EC-7888FB97FEC5}"/>
              </a:ext>
            </a:extLst>
          </p:cNvPr>
          <p:cNvCxnSpPr>
            <a:cxnSpLocks/>
          </p:cNvCxnSpPr>
          <p:nvPr/>
        </p:nvCxnSpPr>
        <p:spPr>
          <a:xfrm flipH="1">
            <a:off x="7480097" y="3410509"/>
            <a:ext cx="2988677" cy="3228547"/>
          </a:xfrm>
          <a:prstGeom prst="straightConnector1">
            <a:avLst/>
          </a:prstGeom>
          <a:ln w="38100">
            <a:solidFill>
              <a:srgbClr val="F006DF"/>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16D06AC-0473-DA1E-0F10-F5A02D152D2A}"/>
              </a:ext>
            </a:extLst>
          </p:cNvPr>
          <p:cNvCxnSpPr>
            <a:cxnSpLocks/>
            <a:stCxn id="2" idx="6"/>
          </p:cNvCxnSpPr>
          <p:nvPr/>
        </p:nvCxnSpPr>
        <p:spPr>
          <a:xfrm>
            <a:off x="3613156" y="3942884"/>
            <a:ext cx="6561623" cy="2578450"/>
          </a:xfrm>
          <a:prstGeom prst="straightConnector1">
            <a:avLst/>
          </a:prstGeom>
          <a:ln w="38100">
            <a:solidFill>
              <a:srgbClr val="F006DF"/>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B4728175-AC13-F096-1237-1A83C98BA323}"/>
              </a:ext>
            </a:extLst>
          </p:cNvPr>
          <p:cNvCxnSpPr>
            <a:cxnSpLocks/>
            <a:stCxn id="2" idx="6"/>
          </p:cNvCxnSpPr>
          <p:nvPr/>
        </p:nvCxnSpPr>
        <p:spPr>
          <a:xfrm>
            <a:off x="3613156" y="3942884"/>
            <a:ext cx="6561623" cy="2578450"/>
          </a:xfrm>
          <a:prstGeom prst="straightConnector1">
            <a:avLst/>
          </a:prstGeom>
          <a:ln w="38100">
            <a:solidFill>
              <a:srgbClr val="F006DF"/>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4397893-6F79-0129-B827-1292FF3F23C8}"/>
              </a:ext>
            </a:extLst>
          </p:cNvPr>
          <p:cNvCxnSpPr>
            <a:cxnSpLocks/>
            <a:stCxn id="2" idx="6"/>
          </p:cNvCxnSpPr>
          <p:nvPr/>
        </p:nvCxnSpPr>
        <p:spPr>
          <a:xfrm>
            <a:off x="3613156" y="3942884"/>
            <a:ext cx="6561623" cy="2578450"/>
          </a:xfrm>
          <a:prstGeom prst="straightConnector1">
            <a:avLst/>
          </a:prstGeom>
          <a:ln w="38100">
            <a:solidFill>
              <a:srgbClr val="F006DF"/>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B9896ECA-1797-2C85-87D3-F2FE152081E3}"/>
              </a:ext>
            </a:extLst>
          </p:cNvPr>
          <p:cNvCxnSpPr>
            <a:cxnSpLocks/>
          </p:cNvCxnSpPr>
          <p:nvPr/>
        </p:nvCxnSpPr>
        <p:spPr>
          <a:xfrm>
            <a:off x="7196277" y="3189766"/>
            <a:ext cx="2936686" cy="3231816"/>
          </a:xfrm>
          <a:prstGeom prst="straightConnector1">
            <a:avLst/>
          </a:prstGeom>
          <a:ln w="38100">
            <a:solidFill>
              <a:srgbClr val="F006DF"/>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78249BB-6FCD-EA9F-2A17-1B215BB11C02}"/>
              </a:ext>
            </a:extLst>
          </p:cNvPr>
          <p:cNvCxnSpPr>
            <a:cxnSpLocks/>
            <a:stCxn id="4" idx="4"/>
          </p:cNvCxnSpPr>
          <p:nvPr/>
        </p:nvCxnSpPr>
        <p:spPr>
          <a:xfrm flipH="1">
            <a:off x="10174778" y="3394243"/>
            <a:ext cx="263292" cy="3027338"/>
          </a:xfrm>
          <a:prstGeom prst="straightConnector1">
            <a:avLst/>
          </a:prstGeom>
          <a:ln w="38100">
            <a:solidFill>
              <a:srgbClr val="F006DF"/>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8779791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par>
                                <p:cTn id="46" presetID="10" presetClass="entr" presetSubtype="0" fill="hold"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par>
                                <p:cTn id="49" presetID="10" presetClass="entr" presetSubtype="0"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cTn>
                              </p:par>
                              <p:par>
                                <p:cTn id="52" presetID="10" presetClass="entr" presetSubtype="0" fill="hold" nodeType="with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fade">
                                      <p:cBhvr>
                                        <p:cTn id="54" dur="500"/>
                                        <p:tgtEl>
                                          <p:spTgt spid="48"/>
                                        </p:tgtEl>
                                      </p:cBhvr>
                                    </p:animEffect>
                                  </p:childTnLst>
                                </p:cTn>
                              </p:par>
                              <p:par>
                                <p:cTn id="55" presetID="10" presetClass="entr" presetSubtype="0"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fade">
                                      <p:cBhvr>
                                        <p:cTn id="5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2" grpId="0" animBg="1"/>
      <p:bldP spid="3"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59"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4" name="Picture 3">
            <a:extLst>
              <a:ext uri="{FF2B5EF4-FFF2-40B4-BE49-F238E27FC236}">
                <a16:creationId xmlns:a16="http://schemas.microsoft.com/office/drawing/2014/main" id="{8D885823-FE0F-EC4F-1F37-7AED930AA7EA}"/>
              </a:ext>
            </a:extLst>
          </p:cNvPr>
          <p:cNvPicPr>
            <a:picLocks noChangeAspect="1"/>
          </p:cNvPicPr>
          <p:nvPr/>
        </p:nvPicPr>
        <p:blipFill>
          <a:blip r:embed="rId4"/>
          <a:srcRect l="5884" r="-1" b="-1"/>
          <a:stretch/>
        </p:blipFill>
        <p:spPr>
          <a:xfrm>
            <a:off x="3026827" y="12"/>
            <a:ext cx="11603570" cy="8229588"/>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868316" cy="82296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Calibri" panose="020F0502020204030204"/>
            </a:endParaRPr>
          </a:p>
        </p:txBody>
      </p:sp>
      <p:sp>
        <p:nvSpPr>
          <p:cNvPr id="2" name="Tittel 1"/>
          <p:cNvSpPr>
            <a:spLocks noGrp="1"/>
          </p:cNvSpPr>
          <p:nvPr>
            <p:ph type="title"/>
          </p:nvPr>
        </p:nvSpPr>
        <p:spPr>
          <a:xfrm>
            <a:off x="1005841" y="438150"/>
            <a:ext cx="4586627" cy="2279894"/>
          </a:xfrm>
        </p:spPr>
        <p:txBody>
          <a:bodyPr>
            <a:normAutofit/>
          </a:bodyPr>
          <a:lstStyle/>
          <a:p>
            <a:r>
              <a:rPr lang="de-DE" sz="3720"/>
              <a:t>Conclusions and what has been learnt on SA in recent years</a:t>
            </a:r>
            <a:endParaRPr lang="nb-NO" sz="3720"/>
          </a:p>
        </p:txBody>
      </p:sp>
      <p:sp>
        <p:nvSpPr>
          <p:cNvPr id="3" name="Plassholder for innhold 2"/>
          <p:cNvSpPr>
            <a:spLocks noGrp="1"/>
          </p:cNvSpPr>
          <p:nvPr>
            <p:ph idx="1"/>
          </p:nvPr>
        </p:nvSpPr>
        <p:spPr>
          <a:xfrm>
            <a:off x="1005841" y="2921041"/>
            <a:ext cx="4586627" cy="4491314"/>
          </a:xfrm>
        </p:spPr>
        <p:txBody>
          <a:bodyPr>
            <a:normAutofit/>
          </a:bodyPr>
          <a:lstStyle/>
          <a:p>
            <a:r>
              <a:rPr lang="de-DE" sz="2040"/>
              <a:t>Much research explained individual differences in SA</a:t>
            </a:r>
          </a:p>
          <a:p>
            <a:r>
              <a:rPr lang="de-DE" sz="2040"/>
              <a:t>Training programs have been developed to improve SA</a:t>
            </a:r>
          </a:p>
          <a:p>
            <a:r>
              <a:rPr lang="de-DE" sz="2040"/>
              <a:t>Design methodologies are informed to adjust for improving SA</a:t>
            </a:r>
          </a:p>
          <a:p>
            <a:r>
              <a:rPr lang="de-DE" sz="2040"/>
              <a:t>Examples for applications</a:t>
            </a:r>
          </a:p>
          <a:p>
            <a:pPr lvl="1"/>
            <a:r>
              <a:rPr lang="de-DE" sz="2040"/>
              <a:t>Automation (human-in-the-loop), e.g. autonomous driving</a:t>
            </a:r>
          </a:p>
          <a:p>
            <a:pPr lvl="1"/>
            <a:r>
              <a:rPr lang="de-DE" sz="2040"/>
              <a:t>Cybersecurity and network defence</a:t>
            </a:r>
          </a:p>
          <a:p>
            <a:pPr lvl="1"/>
            <a:endParaRPr lang="nb-NO" sz="2040"/>
          </a:p>
        </p:txBody>
      </p:sp>
      <p:grpSp>
        <p:nvGrpSpPr>
          <p:cNvPr id="5" name="Group 4">
            <a:extLst>
              <a:ext uri="{FF2B5EF4-FFF2-40B4-BE49-F238E27FC236}">
                <a16:creationId xmlns:a16="http://schemas.microsoft.com/office/drawing/2014/main" id="{9E8A437F-93EE-DD8C-C4FC-C70E3E374F6C}"/>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0284025B-30B5-D4CD-A2A8-7FFBB24357A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430B709B-EE13-6835-F3E4-488BAF96F1B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41743552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14000"/>
            <a:lum/>
          </a:blip>
          <a:srcRect/>
          <a:stretch>
            <a:fillRect t="-1000" b="-1000"/>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de-DE" dirty="0"/>
              <a:t>Situation </a:t>
            </a:r>
            <a:r>
              <a:rPr lang="de-DE" dirty="0" err="1"/>
              <a:t>awareness-oriented</a:t>
            </a:r>
            <a:r>
              <a:rPr lang="de-DE" dirty="0"/>
              <a:t> design</a:t>
            </a:r>
            <a:endParaRPr lang="nb-NO" dirty="0"/>
          </a:p>
        </p:txBody>
      </p:sp>
      <p:sp>
        <p:nvSpPr>
          <p:cNvPr id="3" name="Plassholder for innhold 2"/>
          <p:cNvSpPr>
            <a:spLocks noGrp="1"/>
          </p:cNvSpPr>
          <p:nvPr>
            <p:ph idx="1"/>
          </p:nvPr>
        </p:nvSpPr>
        <p:spPr/>
        <p:txBody>
          <a:bodyPr/>
          <a:lstStyle/>
          <a:p>
            <a:r>
              <a:rPr lang="de-DE" dirty="0" err="1"/>
              <a:t>Reduce</a:t>
            </a:r>
            <a:r>
              <a:rPr lang="de-DE" dirty="0"/>
              <a:t> human </a:t>
            </a:r>
            <a:r>
              <a:rPr lang="de-DE" dirty="0" err="1"/>
              <a:t>error</a:t>
            </a:r>
            <a:r>
              <a:rPr lang="de-DE" dirty="0"/>
              <a:t> </a:t>
            </a:r>
            <a:r>
              <a:rPr lang="de-DE" dirty="0" err="1"/>
              <a:t>by</a:t>
            </a:r>
            <a:r>
              <a:rPr lang="de-DE" dirty="0"/>
              <a:t> not </a:t>
            </a:r>
            <a:r>
              <a:rPr lang="de-DE" dirty="0" err="1"/>
              <a:t>only</a:t>
            </a:r>
            <a:r>
              <a:rPr lang="de-DE" dirty="0"/>
              <a:t> </a:t>
            </a:r>
            <a:r>
              <a:rPr lang="de-DE" dirty="0" err="1"/>
              <a:t>maximizing</a:t>
            </a:r>
            <a:r>
              <a:rPr lang="de-DE" dirty="0"/>
              <a:t> </a:t>
            </a:r>
            <a:r>
              <a:rPr lang="de-DE" dirty="0" err="1"/>
              <a:t>functionality</a:t>
            </a:r>
            <a:r>
              <a:rPr lang="de-DE" dirty="0"/>
              <a:t>, but also </a:t>
            </a:r>
            <a:r>
              <a:rPr lang="de-DE" dirty="0" err="1"/>
              <a:t>include</a:t>
            </a:r>
            <a:r>
              <a:rPr lang="de-DE" dirty="0"/>
              <a:t> </a:t>
            </a:r>
            <a:r>
              <a:rPr lang="de-DE" dirty="0" err="1"/>
              <a:t>the</a:t>
            </a:r>
            <a:r>
              <a:rPr lang="de-DE" dirty="0"/>
              <a:t> </a:t>
            </a:r>
            <a:r>
              <a:rPr lang="de-DE" dirty="0" err="1"/>
              <a:t>problems</a:t>
            </a:r>
            <a:r>
              <a:rPr lang="de-DE" dirty="0"/>
              <a:t> </a:t>
            </a:r>
            <a:r>
              <a:rPr lang="de-DE" dirty="0" err="1"/>
              <a:t>of</a:t>
            </a:r>
            <a:r>
              <a:rPr lang="de-DE" dirty="0"/>
              <a:t> </a:t>
            </a:r>
            <a:r>
              <a:rPr lang="de-DE" dirty="0" err="1"/>
              <a:t>information</a:t>
            </a:r>
            <a:r>
              <a:rPr lang="de-DE" dirty="0"/>
              <a:t> </a:t>
            </a:r>
            <a:r>
              <a:rPr lang="de-DE" dirty="0" err="1"/>
              <a:t>overload</a:t>
            </a:r>
            <a:r>
              <a:rPr lang="de-DE" dirty="0"/>
              <a:t>, </a:t>
            </a:r>
            <a:r>
              <a:rPr lang="de-DE" dirty="0" err="1"/>
              <a:t>cognitive</a:t>
            </a:r>
            <a:r>
              <a:rPr lang="de-DE" dirty="0"/>
              <a:t> </a:t>
            </a:r>
            <a:r>
              <a:rPr lang="de-DE" dirty="0" err="1"/>
              <a:t>confusion</a:t>
            </a:r>
            <a:r>
              <a:rPr lang="de-DE" dirty="0"/>
              <a:t> and </a:t>
            </a:r>
            <a:r>
              <a:rPr lang="de-DE" dirty="0" err="1"/>
              <a:t>inefficient</a:t>
            </a:r>
            <a:r>
              <a:rPr lang="de-DE" dirty="0"/>
              <a:t> </a:t>
            </a:r>
            <a:r>
              <a:rPr lang="de-DE" dirty="0" err="1"/>
              <a:t>processes</a:t>
            </a:r>
            <a:r>
              <a:rPr lang="de-DE" dirty="0"/>
              <a:t> </a:t>
            </a:r>
            <a:r>
              <a:rPr lang="de-DE" dirty="0" err="1"/>
              <a:t>into</a:t>
            </a:r>
            <a:r>
              <a:rPr lang="de-DE" dirty="0"/>
              <a:t> design </a:t>
            </a:r>
            <a:r>
              <a:rPr lang="de-DE" dirty="0" err="1"/>
              <a:t>process</a:t>
            </a:r>
            <a:r>
              <a:rPr lang="de-DE" dirty="0"/>
              <a:t>.</a:t>
            </a:r>
            <a:br>
              <a:rPr lang="de-DE" dirty="0"/>
            </a:br>
            <a:endParaRPr lang="de-DE" dirty="0"/>
          </a:p>
          <a:p>
            <a:r>
              <a:rPr lang="de-DE" dirty="0"/>
              <a:t>Human-</a:t>
            </a:r>
            <a:r>
              <a:rPr lang="de-DE" dirty="0" err="1"/>
              <a:t>centered</a:t>
            </a:r>
            <a:r>
              <a:rPr lang="de-DE" dirty="0"/>
              <a:t> design </a:t>
            </a:r>
            <a:r>
              <a:rPr lang="de-DE" dirty="0" err="1"/>
              <a:t>process</a:t>
            </a:r>
            <a:r>
              <a:rPr lang="de-DE" dirty="0"/>
              <a:t> </a:t>
            </a:r>
            <a:r>
              <a:rPr lang="de-DE" dirty="0" err="1"/>
              <a:t>to</a:t>
            </a:r>
            <a:r>
              <a:rPr lang="de-DE" dirty="0"/>
              <a:t> </a:t>
            </a:r>
            <a:r>
              <a:rPr lang="de-DE" dirty="0" err="1"/>
              <a:t>optimize</a:t>
            </a:r>
            <a:r>
              <a:rPr lang="de-DE" dirty="0"/>
              <a:t> user-SA </a:t>
            </a:r>
            <a:r>
              <a:rPr lang="de-DE" dirty="0" err="1"/>
              <a:t>can</a:t>
            </a:r>
            <a:r>
              <a:rPr lang="de-DE" dirty="0"/>
              <a:t> </a:t>
            </a:r>
            <a:r>
              <a:rPr lang="de-DE" dirty="0" err="1"/>
              <a:t>help</a:t>
            </a:r>
            <a:r>
              <a:rPr lang="de-DE" dirty="0"/>
              <a:t> </a:t>
            </a:r>
            <a:r>
              <a:rPr lang="de-DE" dirty="0" err="1"/>
              <a:t>with</a:t>
            </a:r>
            <a:r>
              <a:rPr lang="de-DE" dirty="0"/>
              <a:t>:</a:t>
            </a:r>
          </a:p>
          <a:p>
            <a:pPr lvl="1"/>
            <a:r>
              <a:rPr lang="de-DE" dirty="0" err="1"/>
              <a:t>How</a:t>
            </a:r>
            <a:r>
              <a:rPr lang="de-DE" dirty="0"/>
              <a:t> </a:t>
            </a:r>
            <a:r>
              <a:rPr lang="de-DE" dirty="0" err="1"/>
              <a:t>to</a:t>
            </a:r>
            <a:r>
              <a:rPr lang="de-DE" dirty="0"/>
              <a:t> </a:t>
            </a:r>
            <a:r>
              <a:rPr lang="de-DE" dirty="0" err="1"/>
              <a:t>organize</a:t>
            </a:r>
            <a:r>
              <a:rPr lang="de-DE" dirty="0"/>
              <a:t> </a:t>
            </a:r>
            <a:r>
              <a:rPr lang="de-DE" dirty="0" err="1"/>
              <a:t>information</a:t>
            </a:r>
            <a:r>
              <a:rPr lang="de-DE" dirty="0"/>
              <a:t> and </a:t>
            </a:r>
            <a:r>
              <a:rPr lang="de-DE" dirty="0" err="1"/>
              <a:t>present</a:t>
            </a:r>
            <a:r>
              <a:rPr lang="de-DE" dirty="0"/>
              <a:t> (-&gt; L1++) </a:t>
            </a:r>
            <a:r>
              <a:rPr lang="de-DE" dirty="0" err="1"/>
              <a:t>it</a:t>
            </a:r>
            <a:r>
              <a:rPr lang="de-DE" dirty="0"/>
              <a:t> </a:t>
            </a:r>
            <a:r>
              <a:rPr lang="de-DE" dirty="0" err="1"/>
              <a:t>to</a:t>
            </a:r>
            <a:r>
              <a:rPr lang="de-DE" dirty="0"/>
              <a:t> </a:t>
            </a:r>
            <a:r>
              <a:rPr lang="de-DE" dirty="0" err="1"/>
              <a:t>facilitate</a:t>
            </a:r>
            <a:r>
              <a:rPr lang="de-DE" dirty="0"/>
              <a:t> </a:t>
            </a:r>
            <a:r>
              <a:rPr lang="de-DE" dirty="0" err="1"/>
              <a:t>higher</a:t>
            </a:r>
            <a:r>
              <a:rPr lang="de-DE" dirty="0"/>
              <a:t>-level </a:t>
            </a:r>
            <a:r>
              <a:rPr lang="de-DE" dirty="0" err="1"/>
              <a:t>understanding</a:t>
            </a:r>
            <a:r>
              <a:rPr lang="de-DE" dirty="0"/>
              <a:t> (L2) and </a:t>
            </a:r>
            <a:r>
              <a:rPr lang="de-DE" dirty="0" err="1"/>
              <a:t>projections</a:t>
            </a:r>
            <a:r>
              <a:rPr lang="de-DE" dirty="0"/>
              <a:t> (L3).</a:t>
            </a:r>
          </a:p>
          <a:p>
            <a:pPr lvl="1"/>
            <a:r>
              <a:rPr lang="de-DE" dirty="0" err="1"/>
              <a:t>How</a:t>
            </a:r>
            <a:r>
              <a:rPr lang="de-DE" dirty="0"/>
              <a:t> </a:t>
            </a:r>
            <a:r>
              <a:rPr lang="de-DE" dirty="0" err="1"/>
              <a:t>to</a:t>
            </a:r>
            <a:r>
              <a:rPr lang="de-DE" dirty="0"/>
              <a:t> deal </a:t>
            </a:r>
            <a:r>
              <a:rPr lang="de-DE" dirty="0" err="1"/>
              <a:t>with</a:t>
            </a:r>
            <a:r>
              <a:rPr lang="de-DE" dirty="0"/>
              <a:t> </a:t>
            </a:r>
            <a:r>
              <a:rPr lang="de-DE" dirty="0" err="1"/>
              <a:t>uncertainty</a:t>
            </a:r>
            <a:r>
              <a:rPr lang="de-DE" dirty="0"/>
              <a:t> (</a:t>
            </a:r>
            <a:r>
              <a:rPr lang="de-DE" dirty="0" err="1"/>
              <a:t>alarms</a:t>
            </a:r>
            <a:r>
              <a:rPr lang="de-DE" dirty="0"/>
              <a:t>, </a:t>
            </a:r>
            <a:r>
              <a:rPr lang="de-DE" dirty="0" err="1"/>
              <a:t>diagnosis</a:t>
            </a:r>
            <a:r>
              <a:rPr lang="de-DE" dirty="0"/>
              <a:t>, </a:t>
            </a:r>
            <a:r>
              <a:rPr lang="de-DE" dirty="0" err="1"/>
              <a:t>system</a:t>
            </a:r>
            <a:r>
              <a:rPr lang="de-DE" dirty="0"/>
              <a:t> </a:t>
            </a:r>
            <a:r>
              <a:rPr lang="de-DE" dirty="0" err="1"/>
              <a:t>complexity</a:t>
            </a:r>
            <a:r>
              <a:rPr lang="de-DE" dirty="0"/>
              <a:t>, </a:t>
            </a:r>
            <a:r>
              <a:rPr lang="de-DE" dirty="0" err="1"/>
              <a:t>automation</a:t>
            </a:r>
            <a:r>
              <a:rPr lang="de-DE" dirty="0"/>
              <a:t>, and </a:t>
            </a:r>
            <a:r>
              <a:rPr lang="de-DE" dirty="0" err="1"/>
              <a:t>distributed</a:t>
            </a:r>
            <a:r>
              <a:rPr lang="de-DE" dirty="0"/>
              <a:t> </a:t>
            </a:r>
            <a:r>
              <a:rPr lang="de-DE" dirty="0" err="1"/>
              <a:t>team</a:t>
            </a:r>
            <a:r>
              <a:rPr lang="de-DE" dirty="0"/>
              <a:t> </a:t>
            </a:r>
            <a:r>
              <a:rPr lang="de-DE" dirty="0" err="1"/>
              <a:t>operations</a:t>
            </a:r>
            <a:r>
              <a:rPr lang="de-DE" dirty="0"/>
              <a:t>).</a:t>
            </a:r>
          </a:p>
          <a:p>
            <a:pPr lvl="1"/>
            <a:r>
              <a:rPr lang="de-DE" dirty="0" err="1"/>
              <a:t>Provide</a:t>
            </a:r>
            <a:r>
              <a:rPr lang="de-DE" dirty="0"/>
              <a:t> </a:t>
            </a:r>
            <a:r>
              <a:rPr lang="de-DE" dirty="0" err="1"/>
              <a:t>metrics</a:t>
            </a:r>
            <a:r>
              <a:rPr lang="de-DE" dirty="0"/>
              <a:t> on </a:t>
            </a:r>
            <a:r>
              <a:rPr lang="de-DE" dirty="0" err="1"/>
              <a:t>whether</a:t>
            </a:r>
            <a:r>
              <a:rPr lang="de-DE" dirty="0"/>
              <a:t> </a:t>
            </a:r>
            <a:r>
              <a:rPr lang="de-DE" dirty="0" err="1"/>
              <a:t>full</a:t>
            </a:r>
            <a:r>
              <a:rPr lang="de-DE" dirty="0"/>
              <a:t> SA </a:t>
            </a:r>
            <a:r>
              <a:rPr lang="de-DE" dirty="0" err="1"/>
              <a:t>is</a:t>
            </a:r>
            <a:r>
              <a:rPr lang="de-DE" dirty="0"/>
              <a:t> </a:t>
            </a:r>
            <a:r>
              <a:rPr lang="de-DE" dirty="0" err="1"/>
              <a:t>delivered</a:t>
            </a:r>
            <a:r>
              <a:rPr lang="de-DE" dirty="0"/>
              <a:t>.</a:t>
            </a:r>
            <a:endParaRPr lang="nb-NO" dirty="0"/>
          </a:p>
        </p:txBody>
      </p:sp>
      <p:graphicFrame>
        <p:nvGraphicFramePr>
          <p:cNvPr id="4" name="Plassholder for innhold 3">
            <a:extLst>
              <a:ext uri="{FF2B5EF4-FFF2-40B4-BE49-F238E27FC236}">
                <a16:creationId xmlns:a16="http://schemas.microsoft.com/office/drawing/2014/main" id="{C2EBBE42-74F1-4B6E-82FE-03EE7B9B6485}"/>
              </a:ext>
            </a:extLst>
          </p:cNvPr>
          <p:cNvGraphicFramePr>
            <a:graphicFrameLocks/>
          </p:cNvGraphicFramePr>
          <p:nvPr/>
        </p:nvGraphicFramePr>
        <p:xfrm>
          <a:off x="7875505" y="6462328"/>
          <a:ext cx="6926048" cy="176727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custData r:id="rId1"/>
      <p:tags r:id="rId2"/>
    </p:custDataLst>
    <p:extLst>
      <p:ext uri="{BB962C8B-B14F-4D97-AF65-F5344CB8AC3E}">
        <p14:creationId xmlns:p14="http://schemas.microsoft.com/office/powerpoint/2010/main" val="316295694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14000"/>
            <a:lum/>
          </a:blip>
          <a:srcRect/>
          <a:stretch>
            <a:fillRect t="-1000" b="-1000"/>
          </a:stretch>
        </a:blipFill>
        <a:effectLst/>
      </p:bgPr>
    </p:bg>
    <p:spTree>
      <p:nvGrpSpPr>
        <p:cNvPr id="1" name=""/>
        <p:cNvGrpSpPr/>
        <p:nvPr/>
      </p:nvGrpSpPr>
      <p:grpSpPr>
        <a:xfrm>
          <a:off x="0" y="0"/>
          <a:ext cx="0" cy="0"/>
          <a:chOff x="0" y="0"/>
          <a:chExt cx="0" cy="0"/>
        </a:xfrm>
      </p:grpSpPr>
      <p:pic>
        <p:nvPicPr>
          <p:cNvPr id="4" name="Plassholder for innhold 3"/>
          <p:cNvPicPr>
            <a:picLocks noGrp="1" noChangeAspect="1"/>
          </p:cNvPicPr>
          <p:nvPr>
            <p:ph idx="1"/>
          </p:nvPr>
        </p:nvPicPr>
        <p:blipFill>
          <a:blip r:embed="rId8">
            <a:extLst>
              <a:ext uri="{28A0092B-C50C-407E-A947-70E740481C1C}">
                <a14:useLocalDpi xmlns:a14="http://schemas.microsoft.com/office/drawing/2010/main"/>
              </a:ext>
            </a:extLst>
          </a:blip>
          <a:stretch>
            <a:fillRect/>
          </a:stretch>
        </p:blipFill>
        <p:spPr>
          <a:xfrm>
            <a:off x="112124" y="91439"/>
            <a:ext cx="13271152" cy="7212330"/>
          </a:xfrm>
        </p:spPr>
      </p:pic>
      <p:pic>
        <p:nvPicPr>
          <p:cNvPr id="5" name="Picture 4">
            <a:extLst>
              <a:ext uri="{FF2B5EF4-FFF2-40B4-BE49-F238E27FC236}">
                <a16:creationId xmlns:a16="http://schemas.microsoft.com/office/drawing/2014/main" id="{479E801C-C885-4348-B04C-BE5C24CA307D}"/>
              </a:ext>
            </a:extLst>
          </p:cNvPr>
          <p:cNvPicPr>
            <a:picLocks/>
          </p:cNvPicPr>
          <p:nvPr>
            <p:custDataLst>
              <p:custData r:id="rId3"/>
              <p:tags r:id="rId4"/>
            </p:custDataLst>
          </p:nvPr>
        </p:nvPicPr>
        <p:blipFill>
          <a:blip r:embed="rId9" cstate="email">
            <a:extLst>
              <a:ext uri="{28A0092B-C50C-407E-A947-70E740481C1C}">
                <a14:useLocalDpi xmlns:a14="http://schemas.microsoft.com/office/drawing/2010/main"/>
              </a:ext>
            </a:extLst>
          </a:blip>
          <a:stretch>
            <a:fillRect/>
          </a:stretch>
        </p:blipFill>
        <p:spPr>
          <a:xfrm>
            <a:off x="10139326" y="873404"/>
            <a:ext cx="33031" cy="33042"/>
          </a:xfrm>
          <a:prstGeom prst="rect">
            <a:avLst/>
          </a:prstGeom>
        </p:spPr>
      </p:pic>
    </p:spTree>
    <p:custDataLst>
      <p:custData r:id="rId1"/>
      <p:tags r:id="rId2"/>
    </p:custDataLst>
    <p:extLst>
      <p:ext uri="{BB962C8B-B14F-4D97-AF65-F5344CB8AC3E}">
        <p14:creationId xmlns:p14="http://schemas.microsoft.com/office/powerpoint/2010/main" val="35957220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272415"/>
            <a:ext cx="5936141" cy="7684771"/>
          </a:xfrm>
        </p:spPr>
      </p:pic>
      <p:sp>
        <p:nvSpPr>
          <p:cNvPr id="9" name="Ellipse 8"/>
          <p:cNvSpPr/>
          <p:nvPr/>
        </p:nvSpPr>
        <p:spPr>
          <a:xfrm>
            <a:off x="604624" y="152184"/>
            <a:ext cx="1130870" cy="5084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pic>
        <p:nvPicPr>
          <p:cNvPr id="2" name="Picture 1">
            <a:extLst>
              <a:ext uri="{FF2B5EF4-FFF2-40B4-BE49-F238E27FC236}">
                <a16:creationId xmlns:a16="http://schemas.microsoft.com/office/drawing/2014/main" id="{AE51938F-8A00-40F8-844A-F99DC4AC5EF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315200" y="4344962"/>
            <a:ext cx="7083796" cy="3884638"/>
          </a:xfrm>
          <a:prstGeom prst="rect">
            <a:avLst/>
          </a:prstGeom>
        </p:spPr>
      </p:pic>
      <p:sp>
        <p:nvSpPr>
          <p:cNvPr id="5" name="Ellipse 4">
            <a:extLst>
              <a:ext uri="{FF2B5EF4-FFF2-40B4-BE49-F238E27FC236}">
                <a16:creationId xmlns:a16="http://schemas.microsoft.com/office/drawing/2014/main" id="{F28AED13-D43A-439C-8005-9F1F43F25A6F}"/>
              </a:ext>
            </a:extLst>
          </p:cNvPr>
          <p:cNvSpPr/>
          <p:nvPr/>
        </p:nvSpPr>
        <p:spPr>
          <a:xfrm>
            <a:off x="7481070" y="4030549"/>
            <a:ext cx="2496524" cy="45134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
        <p:nvSpPr>
          <p:cNvPr id="7" name="Tittel 1">
            <a:extLst>
              <a:ext uri="{FF2B5EF4-FFF2-40B4-BE49-F238E27FC236}">
                <a16:creationId xmlns:a16="http://schemas.microsoft.com/office/drawing/2014/main" id="{41BB7B13-2C6E-4305-A436-79AD6FF599EE}"/>
              </a:ext>
            </a:extLst>
          </p:cNvPr>
          <p:cNvSpPr>
            <a:spLocks noGrp="1"/>
          </p:cNvSpPr>
          <p:nvPr>
            <p:ph type="title"/>
          </p:nvPr>
        </p:nvSpPr>
        <p:spPr>
          <a:xfrm>
            <a:off x="6170751" y="1"/>
            <a:ext cx="7083796" cy="842099"/>
          </a:xfrm>
        </p:spPr>
        <p:txBody>
          <a:bodyPr/>
          <a:lstStyle/>
          <a:p>
            <a:r>
              <a:rPr lang="de-DE" dirty="0"/>
              <a:t>Level 1: </a:t>
            </a:r>
            <a:r>
              <a:rPr lang="de-DE" dirty="0" err="1"/>
              <a:t>Perception</a:t>
            </a:r>
            <a:endParaRPr lang="nb-NO" dirty="0"/>
          </a:p>
        </p:txBody>
      </p:sp>
      <p:pic>
        <p:nvPicPr>
          <p:cNvPr id="3" name="Picture 2">
            <a:extLst>
              <a:ext uri="{FF2B5EF4-FFF2-40B4-BE49-F238E27FC236}">
                <a16:creationId xmlns:a16="http://schemas.microsoft.com/office/drawing/2014/main" id="{4A49CEAF-9BFA-41D0-BE08-CE41F44EC44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07280" y="1156513"/>
            <a:ext cx="4440712" cy="2458121"/>
          </a:xfrm>
          <a:prstGeom prst="rect">
            <a:avLst/>
          </a:prstGeom>
        </p:spPr>
      </p:pic>
      <p:pic>
        <p:nvPicPr>
          <p:cNvPr id="4" name="Picture 3">
            <a:extLst>
              <a:ext uri="{FF2B5EF4-FFF2-40B4-BE49-F238E27FC236}">
                <a16:creationId xmlns:a16="http://schemas.microsoft.com/office/drawing/2014/main" id="{6C092DB3-33A3-490C-A0A0-80B175CBB69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857098" y="1149198"/>
            <a:ext cx="3284809" cy="2465436"/>
          </a:xfrm>
          <a:prstGeom prst="rect">
            <a:avLst/>
          </a:prstGeom>
        </p:spPr>
      </p:pic>
      <p:grpSp>
        <p:nvGrpSpPr>
          <p:cNvPr id="8" name="Group 7">
            <a:extLst>
              <a:ext uri="{FF2B5EF4-FFF2-40B4-BE49-F238E27FC236}">
                <a16:creationId xmlns:a16="http://schemas.microsoft.com/office/drawing/2014/main" id="{040FA550-83B6-BE57-4FE6-D565D29E2855}"/>
              </a:ext>
            </a:extLst>
          </p:cNvPr>
          <p:cNvGrpSpPr/>
          <p:nvPr/>
        </p:nvGrpSpPr>
        <p:grpSpPr>
          <a:xfrm>
            <a:off x="10972801" y="7594540"/>
            <a:ext cx="2591913" cy="481557"/>
            <a:chOff x="5179092" y="5483822"/>
            <a:chExt cx="3294001" cy="612000"/>
          </a:xfrm>
        </p:grpSpPr>
        <p:pic>
          <p:nvPicPr>
            <p:cNvPr id="10" name="Picture 9">
              <a:extLst>
                <a:ext uri="{FF2B5EF4-FFF2-40B4-BE49-F238E27FC236}">
                  <a16:creationId xmlns:a16="http://schemas.microsoft.com/office/drawing/2014/main" id="{6DAEF454-06BD-02B7-2BBF-F1E94F57528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2" name="Picture 11">
              <a:extLst>
                <a:ext uri="{FF2B5EF4-FFF2-40B4-BE49-F238E27FC236}">
                  <a16:creationId xmlns:a16="http://schemas.microsoft.com/office/drawing/2014/main" id="{7B11BBD4-F34F-B0ED-58D3-B99143EAB99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0439799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8178" y="117835"/>
            <a:ext cx="6099576" cy="8029128"/>
          </a:xfrm>
          <a:prstGeom prst="rect">
            <a:avLst/>
          </a:prstGeom>
        </p:spPr>
      </p:pic>
      <p:sp>
        <p:nvSpPr>
          <p:cNvPr id="5" name="Ellipse 4"/>
          <p:cNvSpPr/>
          <p:nvPr/>
        </p:nvSpPr>
        <p:spPr>
          <a:xfrm>
            <a:off x="875118" y="156257"/>
            <a:ext cx="1130870" cy="5084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pic>
        <p:nvPicPr>
          <p:cNvPr id="2" name="Picture 1">
            <a:extLst>
              <a:ext uri="{FF2B5EF4-FFF2-40B4-BE49-F238E27FC236}">
                <a16:creationId xmlns:a16="http://schemas.microsoft.com/office/drawing/2014/main" id="{F8359299-DCE8-4EF9-8690-5EBAF22C62D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315200" y="4252876"/>
            <a:ext cx="7166344" cy="3976724"/>
          </a:xfrm>
          <a:prstGeom prst="rect">
            <a:avLst/>
          </a:prstGeom>
        </p:spPr>
      </p:pic>
      <p:sp>
        <p:nvSpPr>
          <p:cNvPr id="6" name="Ellipse 4">
            <a:extLst>
              <a:ext uri="{FF2B5EF4-FFF2-40B4-BE49-F238E27FC236}">
                <a16:creationId xmlns:a16="http://schemas.microsoft.com/office/drawing/2014/main" id="{2430684C-8AD5-4DF4-A0F7-706DE3CF5233}"/>
              </a:ext>
            </a:extLst>
          </p:cNvPr>
          <p:cNvSpPr/>
          <p:nvPr/>
        </p:nvSpPr>
        <p:spPr>
          <a:xfrm>
            <a:off x="9696887" y="3935958"/>
            <a:ext cx="2402969" cy="46105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
        <p:nvSpPr>
          <p:cNvPr id="7" name="Tittel 1">
            <a:extLst>
              <a:ext uri="{FF2B5EF4-FFF2-40B4-BE49-F238E27FC236}">
                <a16:creationId xmlns:a16="http://schemas.microsoft.com/office/drawing/2014/main" id="{48F07C05-57BF-4C96-BA39-E99B9C239E05}"/>
              </a:ext>
            </a:extLst>
          </p:cNvPr>
          <p:cNvSpPr>
            <a:spLocks noGrp="1"/>
          </p:cNvSpPr>
          <p:nvPr>
            <p:ph type="title"/>
          </p:nvPr>
        </p:nvSpPr>
        <p:spPr>
          <a:xfrm>
            <a:off x="6749547" y="156258"/>
            <a:ext cx="6785699" cy="1140589"/>
          </a:xfrm>
        </p:spPr>
        <p:txBody>
          <a:bodyPr/>
          <a:lstStyle/>
          <a:p>
            <a:r>
              <a:rPr lang="de-DE" dirty="0"/>
              <a:t>Level 2: </a:t>
            </a:r>
            <a:r>
              <a:rPr lang="de-DE" dirty="0" err="1"/>
              <a:t>Comprehension</a:t>
            </a:r>
            <a:endParaRPr lang="nb-NO" dirty="0"/>
          </a:p>
        </p:txBody>
      </p:sp>
      <p:grpSp>
        <p:nvGrpSpPr>
          <p:cNvPr id="3" name="Group 2">
            <a:extLst>
              <a:ext uri="{FF2B5EF4-FFF2-40B4-BE49-F238E27FC236}">
                <a16:creationId xmlns:a16="http://schemas.microsoft.com/office/drawing/2014/main" id="{FEECDE69-434C-CCD6-45BB-9F2764C7CAB1}"/>
              </a:ext>
            </a:extLst>
          </p:cNvPr>
          <p:cNvGrpSpPr/>
          <p:nvPr/>
        </p:nvGrpSpPr>
        <p:grpSpPr>
          <a:xfrm>
            <a:off x="10972801" y="7594540"/>
            <a:ext cx="2591913" cy="481557"/>
            <a:chOff x="5179092" y="5483822"/>
            <a:chExt cx="3294001" cy="612000"/>
          </a:xfrm>
        </p:grpSpPr>
        <p:pic>
          <p:nvPicPr>
            <p:cNvPr id="8" name="Picture 7">
              <a:extLst>
                <a:ext uri="{FF2B5EF4-FFF2-40B4-BE49-F238E27FC236}">
                  <a16:creationId xmlns:a16="http://schemas.microsoft.com/office/drawing/2014/main" id="{B5A0ED61-4448-A7FB-4DA1-09633A52BF2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10" name="Picture 9">
              <a:extLst>
                <a:ext uri="{FF2B5EF4-FFF2-40B4-BE49-F238E27FC236}">
                  <a16:creationId xmlns:a16="http://schemas.microsoft.com/office/drawing/2014/main" id="{6A8D3CAA-EDAB-CA1C-EE4A-215BCDDAC54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81507524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0801" y="174578"/>
            <a:ext cx="4151736" cy="7736495"/>
          </a:xfrm>
          <a:prstGeom prst="rect">
            <a:avLst/>
          </a:prstGeom>
        </p:spPr>
      </p:pic>
      <p:sp>
        <p:nvSpPr>
          <p:cNvPr id="5" name="Ellipse 4"/>
          <p:cNvSpPr/>
          <p:nvPr/>
        </p:nvSpPr>
        <p:spPr>
          <a:xfrm>
            <a:off x="931102" y="174577"/>
            <a:ext cx="1130870" cy="5084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pic>
        <p:nvPicPr>
          <p:cNvPr id="2" name="Picture 1">
            <a:extLst>
              <a:ext uri="{FF2B5EF4-FFF2-40B4-BE49-F238E27FC236}">
                <a16:creationId xmlns:a16="http://schemas.microsoft.com/office/drawing/2014/main" id="{5B5F0F14-29E9-415F-96DE-93AE0F9EF4A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2239"/>
          <a:stretch/>
        </p:blipFill>
        <p:spPr>
          <a:xfrm>
            <a:off x="7677017" y="4114801"/>
            <a:ext cx="6953383" cy="3884708"/>
          </a:xfrm>
          <a:prstGeom prst="rect">
            <a:avLst/>
          </a:prstGeom>
        </p:spPr>
      </p:pic>
      <p:sp>
        <p:nvSpPr>
          <p:cNvPr id="6" name="Ellipse 4">
            <a:extLst>
              <a:ext uri="{FF2B5EF4-FFF2-40B4-BE49-F238E27FC236}">
                <a16:creationId xmlns:a16="http://schemas.microsoft.com/office/drawing/2014/main" id="{51BA504A-4395-447D-8A89-B659A2170F60}"/>
              </a:ext>
            </a:extLst>
          </p:cNvPr>
          <p:cNvSpPr/>
          <p:nvPr/>
        </p:nvSpPr>
        <p:spPr>
          <a:xfrm>
            <a:off x="12028459" y="3878756"/>
            <a:ext cx="2601942" cy="47681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
        <p:nvSpPr>
          <p:cNvPr id="7" name="Tittel 1">
            <a:extLst>
              <a:ext uri="{FF2B5EF4-FFF2-40B4-BE49-F238E27FC236}">
                <a16:creationId xmlns:a16="http://schemas.microsoft.com/office/drawing/2014/main" id="{982344AE-20D3-4DB1-8827-5374DC22B87C}"/>
              </a:ext>
            </a:extLst>
          </p:cNvPr>
          <p:cNvSpPr>
            <a:spLocks noGrp="1"/>
          </p:cNvSpPr>
          <p:nvPr>
            <p:ph type="title"/>
          </p:nvPr>
        </p:nvSpPr>
        <p:spPr>
          <a:xfrm>
            <a:off x="4706282" y="428789"/>
            <a:ext cx="8993017" cy="773962"/>
          </a:xfrm>
        </p:spPr>
        <p:txBody>
          <a:bodyPr>
            <a:normAutofit fontScale="90000"/>
          </a:bodyPr>
          <a:lstStyle/>
          <a:p>
            <a:r>
              <a:rPr lang="de-DE" dirty="0"/>
              <a:t>Level 3: </a:t>
            </a:r>
            <a:r>
              <a:rPr lang="de-DE" dirty="0" err="1"/>
              <a:t>Projection</a:t>
            </a:r>
            <a:endParaRPr lang="nb-NO" dirty="0"/>
          </a:p>
        </p:txBody>
      </p:sp>
      <p:pic>
        <p:nvPicPr>
          <p:cNvPr id="3" name="Picture 2">
            <a:extLst>
              <a:ext uri="{FF2B5EF4-FFF2-40B4-BE49-F238E27FC236}">
                <a16:creationId xmlns:a16="http://schemas.microsoft.com/office/drawing/2014/main" id="{0FBFC598-B4CC-485C-811A-35B24ACDCAB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677018" y="1408105"/>
            <a:ext cx="6562105" cy="2265296"/>
          </a:xfrm>
          <a:prstGeom prst="rect">
            <a:avLst/>
          </a:prstGeom>
        </p:spPr>
      </p:pic>
    </p:spTree>
    <p:extLst>
      <p:ext uri="{BB962C8B-B14F-4D97-AF65-F5344CB8AC3E}">
        <p14:creationId xmlns:p14="http://schemas.microsoft.com/office/powerpoint/2010/main" val="32825528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14000"/>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1D646-278C-4905-A18A-21E94DB4183E}"/>
              </a:ext>
            </a:extLst>
          </p:cNvPr>
          <p:cNvSpPr>
            <a:spLocks noGrp="1"/>
          </p:cNvSpPr>
          <p:nvPr>
            <p:ph type="title"/>
          </p:nvPr>
        </p:nvSpPr>
        <p:spPr/>
        <p:txBody>
          <a:bodyPr/>
          <a:lstStyle/>
          <a:p>
            <a:r>
              <a:rPr lang="nb-NO" dirty="0"/>
              <a:t>The ‘</a:t>
            </a:r>
            <a:r>
              <a:rPr lang="nb-NO" dirty="0" err="1"/>
              <a:t>Usual</a:t>
            </a:r>
            <a:r>
              <a:rPr lang="nb-NO" dirty="0"/>
              <a:t>’</a:t>
            </a:r>
          </a:p>
        </p:txBody>
      </p:sp>
      <p:sp>
        <p:nvSpPr>
          <p:cNvPr id="3" name="Plassholder for innhold 2"/>
          <p:cNvSpPr>
            <a:spLocks noGrp="1"/>
          </p:cNvSpPr>
          <p:nvPr>
            <p:ph idx="1"/>
          </p:nvPr>
        </p:nvSpPr>
        <p:spPr/>
        <p:txBody>
          <a:bodyPr>
            <a:normAutofit fontScale="85000" lnSpcReduction="20000"/>
          </a:bodyPr>
          <a:lstStyle/>
          <a:p>
            <a:r>
              <a:rPr lang="de-DE" dirty="0"/>
              <a:t>„Human </a:t>
            </a:r>
            <a:r>
              <a:rPr lang="de-DE" dirty="0" err="1"/>
              <a:t>error</a:t>
            </a:r>
            <a:r>
              <a:rPr lang="de-DE" dirty="0"/>
              <a:t>“ </a:t>
            </a:r>
            <a:r>
              <a:rPr lang="de-DE" dirty="0" err="1"/>
              <a:t>as</a:t>
            </a:r>
            <a:r>
              <a:rPr lang="de-DE" dirty="0"/>
              <a:t> </a:t>
            </a:r>
            <a:r>
              <a:rPr lang="de-DE" dirty="0" err="1"/>
              <a:t>cause</a:t>
            </a:r>
            <a:r>
              <a:rPr lang="de-DE" dirty="0"/>
              <a:t> </a:t>
            </a:r>
            <a:r>
              <a:rPr lang="de-DE" dirty="0" err="1"/>
              <a:t>of</a:t>
            </a:r>
            <a:r>
              <a:rPr lang="de-DE" dirty="0"/>
              <a:t> </a:t>
            </a:r>
            <a:r>
              <a:rPr lang="de-DE" dirty="0" err="1"/>
              <a:t>accidents</a:t>
            </a:r>
            <a:r>
              <a:rPr lang="de-DE" dirty="0"/>
              <a:t>/</a:t>
            </a:r>
            <a:r>
              <a:rPr lang="de-DE" dirty="0" err="1"/>
              <a:t>failures</a:t>
            </a:r>
            <a:r>
              <a:rPr lang="de-DE" dirty="0"/>
              <a:t> </a:t>
            </a:r>
            <a:r>
              <a:rPr lang="de-DE" dirty="0" err="1"/>
              <a:t>usually</a:t>
            </a:r>
            <a:r>
              <a:rPr lang="de-DE" dirty="0"/>
              <a:t> in </a:t>
            </a:r>
            <a:r>
              <a:rPr lang="de-DE" dirty="0" err="1"/>
              <a:t>presence</a:t>
            </a:r>
            <a:r>
              <a:rPr lang="de-DE" dirty="0"/>
              <a:t> </a:t>
            </a:r>
            <a:r>
              <a:rPr lang="de-DE" dirty="0" err="1"/>
              <a:t>of</a:t>
            </a:r>
            <a:r>
              <a:rPr lang="de-DE" dirty="0"/>
              <a:t> high </a:t>
            </a:r>
            <a:r>
              <a:rPr lang="de-DE" dirty="0" err="1"/>
              <a:t>demands</a:t>
            </a:r>
            <a:r>
              <a:rPr lang="de-DE" dirty="0"/>
              <a:t> and high </a:t>
            </a:r>
            <a:r>
              <a:rPr lang="de-DE" dirty="0" err="1"/>
              <a:t>complexity</a:t>
            </a:r>
            <a:r>
              <a:rPr lang="de-DE" dirty="0"/>
              <a:t>.</a:t>
            </a:r>
          </a:p>
          <a:p>
            <a:r>
              <a:rPr lang="de-DE" dirty="0" err="1"/>
              <a:t>Frequent</a:t>
            </a:r>
            <a:r>
              <a:rPr lang="de-DE" dirty="0"/>
              <a:t> </a:t>
            </a:r>
            <a:r>
              <a:rPr lang="de-DE" dirty="0" err="1"/>
              <a:t>response</a:t>
            </a:r>
            <a:r>
              <a:rPr lang="de-DE" dirty="0"/>
              <a:t>: </a:t>
            </a:r>
            <a:r>
              <a:rPr lang="de-DE" dirty="0" err="1"/>
              <a:t>add</a:t>
            </a:r>
            <a:r>
              <a:rPr lang="de-DE" dirty="0"/>
              <a:t> </a:t>
            </a:r>
            <a:r>
              <a:rPr lang="de-DE" dirty="0" err="1"/>
              <a:t>more</a:t>
            </a:r>
            <a:r>
              <a:rPr lang="de-DE" dirty="0"/>
              <a:t> </a:t>
            </a:r>
            <a:r>
              <a:rPr lang="de-DE" dirty="0" err="1"/>
              <a:t>systems</a:t>
            </a:r>
            <a:r>
              <a:rPr lang="de-DE" dirty="0"/>
              <a:t> </a:t>
            </a:r>
            <a:r>
              <a:rPr lang="de-DE" dirty="0" err="1"/>
              <a:t>to</a:t>
            </a:r>
            <a:r>
              <a:rPr lang="de-DE" dirty="0"/>
              <a:t> </a:t>
            </a:r>
            <a:r>
              <a:rPr lang="de-DE" dirty="0" err="1"/>
              <a:t>solve</a:t>
            </a:r>
            <a:r>
              <a:rPr lang="de-DE" dirty="0"/>
              <a:t> </a:t>
            </a:r>
            <a:r>
              <a:rPr lang="de-DE" dirty="0" err="1"/>
              <a:t>the</a:t>
            </a:r>
            <a:r>
              <a:rPr lang="de-DE" dirty="0"/>
              <a:t> </a:t>
            </a:r>
            <a:r>
              <a:rPr lang="de-DE" dirty="0" err="1"/>
              <a:t>problem</a:t>
            </a:r>
            <a:r>
              <a:rPr lang="de-DE" dirty="0"/>
              <a:t>, and </a:t>
            </a:r>
            <a:r>
              <a:rPr lang="de-DE" dirty="0" err="1"/>
              <a:t>add</a:t>
            </a:r>
            <a:r>
              <a:rPr lang="de-DE" dirty="0"/>
              <a:t> </a:t>
            </a:r>
            <a:r>
              <a:rPr lang="de-DE" dirty="0" err="1"/>
              <a:t>more</a:t>
            </a:r>
            <a:r>
              <a:rPr lang="de-DE" dirty="0"/>
              <a:t> </a:t>
            </a:r>
            <a:r>
              <a:rPr lang="de-DE" dirty="0" err="1"/>
              <a:t>procedures</a:t>
            </a:r>
            <a:r>
              <a:rPr lang="de-DE" dirty="0"/>
              <a:t>.</a:t>
            </a:r>
          </a:p>
          <a:p>
            <a:r>
              <a:rPr lang="de-DE" dirty="0" err="1"/>
              <a:t>Examination</a:t>
            </a:r>
            <a:r>
              <a:rPr lang="de-DE" dirty="0"/>
              <a:t> </a:t>
            </a:r>
            <a:r>
              <a:rPr lang="de-DE" dirty="0" err="1"/>
              <a:t>of</a:t>
            </a:r>
            <a:r>
              <a:rPr lang="de-DE" dirty="0"/>
              <a:t> </a:t>
            </a:r>
            <a:r>
              <a:rPr lang="de-DE" dirty="0" err="1"/>
              <a:t>accidents</a:t>
            </a:r>
            <a:r>
              <a:rPr lang="de-DE" dirty="0"/>
              <a:t> in a </a:t>
            </a:r>
            <a:r>
              <a:rPr lang="de-DE" dirty="0" err="1"/>
              <a:t>variety</a:t>
            </a:r>
            <a:r>
              <a:rPr lang="de-DE" dirty="0"/>
              <a:t> </a:t>
            </a:r>
            <a:r>
              <a:rPr lang="de-DE" dirty="0" err="1"/>
              <a:t>of</a:t>
            </a:r>
            <a:r>
              <a:rPr lang="de-DE" dirty="0"/>
              <a:t> </a:t>
            </a:r>
            <a:r>
              <a:rPr lang="de-DE" dirty="0" err="1"/>
              <a:t>industries</a:t>
            </a:r>
            <a:r>
              <a:rPr lang="de-DE" dirty="0"/>
              <a:t>:</a:t>
            </a:r>
          </a:p>
          <a:p>
            <a:pPr lvl="1"/>
            <a:r>
              <a:rPr lang="de-DE" dirty="0"/>
              <a:t>Operators </a:t>
            </a:r>
            <a:r>
              <a:rPr lang="de-DE" dirty="0" err="1"/>
              <a:t>have</a:t>
            </a:r>
            <a:r>
              <a:rPr lang="de-DE" dirty="0"/>
              <a:t> NO </a:t>
            </a:r>
            <a:r>
              <a:rPr lang="de-DE" dirty="0" err="1"/>
              <a:t>difficulties</a:t>
            </a:r>
            <a:r>
              <a:rPr lang="de-DE" dirty="0"/>
              <a:t> in </a:t>
            </a:r>
            <a:r>
              <a:rPr lang="de-DE" dirty="0" err="1"/>
              <a:t>physiclally</a:t>
            </a:r>
            <a:r>
              <a:rPr lang="de-DE" dirty="0"/>
              <a:t> </a:t>
            </a:r>
            <a:r>
              <a:rPr lang="de-DE" dirty="0" err="1"/>
              <a:t>performing</a:t>
            </a:r>
            <a:r>
              <a:rPr lang="de-DE" dirty="0"/>
              <a:t> </a:t>
            </a:r>
            <a:r>
              <a:rPr lang="de-DE" dirty="0" err="1"/>
              <a:t>required</a:t>
            </a:r>
            <a:r>
              <a:rPr lang="de-DE" dirty="0"/>
              <a:t> </a:t>
            </a:r>
            <a:r>
              <a:rPr lang="de-DE" dirty="0" err="1"/>
              <a:t>tasks</a:t>
            </a:r>
            <a:r>
              <a:rPr lang="de-DE" dirty="0"/>
              <a:t>.</a:t>
            </a:r>
          </a:p>
          <a:p>
            <a:pPr lvl="1"/>
            <a:r>
              <a:rPr lang="de-DE" dirty="0"/>
              <a:t>Operators </a:t>
            </a:r>
            <a:r>
              <a:rPr lang="de-DE" dirty="0" err="1"/>
              <a:t>have</a:t>
            </a:r>
            <a:r>
              <a:rPr lang="de-DE" dirty="0"/>
              <a:t> </a:t>
            </a:r>
            <a:r>
              <a:rPr lang="de-DE" dirty="0" err="1"/>
              <a:t>the</a:t>
            </a:r>
            <a:r>
              <a:rPr lang="de-DE" dirty="0"/>
              <a:t> </a:t>
            </a:r>
            <a:r>
              <a:rPr lang="de-DE" dirty="0" err="1"/>
              <a:t>knowledge</a:t>
            </a:r>
            <a:r>
              <a:rPr lang="de-DE" dirty="0"/>
              <a:t> </a:t>
            </a:r>
            <a:r>
              <a:rPr lang="de-DE" dirty="0" err="1"/>
              <a:t>to</a:t>
            </a:r>
            <a:r>
              <a:rPr lang="de-DE" dirty="0"/>
              <a:t> </a:t>
            </a:r>
            <a:r>
              <a:rPr lang="de-DE" dirty="0" err="1"/>
              <a:t>know</a:t>
            </a:r>
            <a:r>
              <a:rPr lang="de-DE" dirty="0"/>
              <a:t> WHAT </a:t>
            </a:r>
            <a:r>
              <a:rPr lang="de-DE" dirty="0" err="1"/>
              <a:t>the</a:t>
            </a:r>
            <a:r>
              <a:rPr lang="de-DE" dirty="0"/>
              <a:t> </a:t>
            </a:r>
            <a:r>
              <a:rPr lang="de-DE" dirty="0" err="1"/>
              <a:t>correct</a:t>
            </a:r>
            <a:r>
              <a:rPr lang="de-DE" dirty="0"/>
              <a:t> </a:t>
            </a:r>
            <a:r>
              <a:rPr lang="de-DE" dirty="0" err="1"/>
              <a:t>action</a:t>
            </a:r>
            <a:r>
              <a:rPr lang="de-DE" dirty="0"/>
              <a:t> </a:t>
            </a:r>
            <a:r>
              <a:rPr lang="de-DE" dirty="0" err="1"/>
              <a:t>would</a:t>
            </a:r>
            <a:r>
              <a:rPr lang="de-DE" dirty="0"/>
              <a:t> </a:t>
            </a:r>
            <a:r>
              <a:rPr lang="de-DE" dirty="0" err="1"/>
              <a:t>be</a:t>
            </a:r>
            <a:r>
              <a:rPr lang="de-DE" dirty="0"/>
              <a:t>.</a:t>
            </a:r>
          </a:p>
          <a:p>
            <a:pPr lvl="1"/>
            <a:r>
              <a:rPr lang="de-DE" dirty="0"/>
              <a:t>Stress and subsequent </a:t>
            </a:r>
            <a:r>
              <a:rPr lang="de-DE" dirty="0" err="1"/>
              <a:t>failures</a:t>
            </a:r>
            <a:r>
              <a:rPr lang="de-DE" dirty="0"/>
              <a:t> </a:t>
            </a:r>
            <a:r>
              <a:rPr lang="de-DE" dirty="0" err="1"/>
              <a:t>result</a:t>
            </a:r>
            <a:r>
              <a:rPr lang="de-DE" dirty="0"/>
              <a:t> </a:t>
            </a:r>
            <a:r>
              <a:rPr lang="de-DE" dirty="0" err="1"/>
              <a:t>from</a:t>
            </a:r>
            <a:r>
              <a:rPr lang="de-DE" dirty="0"/>
              <a:t> </a:t>
            </a:r>
            <a:r>
              <a:rPr lang="de-DE" dirty="0" err="1"/>
              <a:t>trying</a:t>
            </a:r>
            <a:r>
              <a:rPr lang="de-DE" dirty="0"/>
              <a:t> </a:t>
            </a:r>
            <a:r>
              <a:rPr lang="de-DE" dirty="0" err="1"/>
              <a:t>to</a:t>
            </a:r>
            <a:r>
              <a:rPr lang="de-DE" dirty="0"/>
              <a:t> </a:t>
            </a:r>
            <a:r>
              <a:rPr lang="de-DE" dirty="0" err="1"/>
              <a:t>understand</a:t>
            </a:r>
            <a:r>
              <a:rPr lang="de-DE" dirty="0"/>
              <a:t> </a:t>
            </a:r>
            <a:r>
              <a:rPr lang="de-DE" dirty="0" err="1"/>
              <a:t>what</a:t>
            </a:r>
            <a:r>
              <a:rPr lang="de-DE" dirty="0"/>
              <a:t> </a:t>
            </a:r>
            <a:r>
              <a:rPr lang="de-DE" dirty="0" err="1"/>
              <a:t>is</a:t>
            </a:r>
            <a:r>
              <a:rPr lang="de-DE" dirty="0"/>
              <a:t> </a:t>
            </a:r>
            <a:r>
              <a:rPr lang="de-DE" dirty="0" err="1"/>
              <a:t>going</a:t>
            </a:r>
            <a:r>
              <a:rPr lang="de-DE" dirty="0"/>
              <a:t> on in a </a:t>
            </a:r>
            <a:r>
              <a:rPr lang="de-DE" dirty="0" err="1"/>
              <a:t>given</a:t>
            </a:r>
            <a:r>
              <a:rPr lang="de-DE" dirty="0"/>
              <a:t> </a:t>
            </a:r>
            <a:r>
              <a:rPr lang="de-DE" dirty="0" err="1"/>
              <a:t>situation</a:t>
            </a:r>
            <a:r>
              <a:rPr lang="de-DE" dirty="0"/>
              <a:t>.</a:t>
            </a:r>
          </a:p>
          <a:p>
            <a:r>
              <a:rPr lang="de-DE" dirty="0" err="1"/>
              <a:t>Remember</a:t>
            </a:r>
            <a:r>
              <a:rPr lang="de-DE" dirty="0"/>
              <a:t> L1: Technology-</a:t>
            </a:r>
            <a:r>
              <a:rPr lang="de-DE" dirty="0" err="1"/>
              <a:t>centered</a:t>
            </a:r>
            <a:r>
              <a:rPr lang="de-DE" dirty="0"/>
              <a:t> </a:t>
            </a:r>
            <a:r>
              <a:rPr lang="de-DE" dirty="0" err="1"/>
              <a:t>systems</a:t>
            </a:r>
            <a:r>
              <a:rPr lang="de-DE" dirty="0"/>
              <a:t> </a:t>
            </a:r>
            <a:r>
              <a:rPr lang="de-DE" dirty="0" err="1"/>
              <a:t>require</a:t>
            </a:r>
            <a:r>
              <a:rPr lang="de-DE" dirty="0"/>
              <a:t> </a:t>
            </a:r>
            <a:r>
              <a:rPr lang="de-DE" dirty="0" err="1"/>
              <a:t>the</a:t>
            </a:r>
            <a:r>
              <a:rPr lang="de-DE" dirty="0"/>
              <a:t> </a:t>
            </a:r>
            <a:r>
              <a:rPr lang="de-DE" dirty="0" err="1"/>
              <a:t>operator</a:t>
            </a:r>
            <a:r>
              <a:rPr lang="de-DE" dirty="0"/>
              <a:t> </a:t>
            </a:r>
            <a:r>
              <a:rPr lang="de-DE" dirty="0" err="1"/>
              <a:t>to</a:t>
            </a:r>
            <a:r>
              <a:rPr lang="de-DE" dirty="0"/>
              <a:t> </a:t>
            </a:r>
            <a:r>
              <a:rPr lang="de-DE" dirty="0" err="1"/>
              <a:t>mentally</a:t>
            </a:r>
            <a:r>
              <a:rPr lang="de-DE" dirty="0"/>
              <a:t> </a:t>
            </a:r>
            <a:r>
              <a:rPr lang="de-DE" dirty="0" err="1"/>
              <a:t>search</a:t>
            </a:r>
            <a:r>
              <a:rPr lang="de-DE" dirty="0"/>
              <a:t> </a:t>
            </a:r>
            <a:r>
              <a:rPr lang="de-DE" dirty="0" err="1"/>
              <a:t>through</a:t>
            </a:r>
            <a:r>
              <a:rPr lang="de-DE" dirty="0"/>
              <a:t> multiple </a:t>
            </a:r>
            <a:r>
              <a:rPr lang="de-DE" dirty="0" err="1"/>
              <a:t>data</a:t>
            </a:r>
            <a:r>
              <a:rPr lang="de-DE" dirty="0"/>
              <a:t> </a:t>
            </a:r>
            <a:r>
              <a:rPr lang="de-DE" dirty="0" err="1"/>
              <a:t>sources</a:t>
            </a:r>
            <a:r>
              <a:rPr lang="de-DE" dirty="0"/>
              <a:t> and </a:t>
            </a:r>
            <a:r>
              <a:rPr lang="de-DE" dirty="0" err="1"/>
              <a:t>ascertain</a:t>
            </a:r>
            <a:r>
              <a:rPr lang="de-DE" dirty="0"/>
              <a:t> </a:t>
            </a:r>
            <a:r>
              <a:rPr lang="de-DE" dirty="0" err="1"/>
              <a:t>their</a:t>
            </a:r>
            <a:r>
              <a:rPr lang="de-DE" dirty="0"/>
              <a:t> </a:t>
            </a:r>
            <a:r>
              <a:rPr lang="de-DE" dirty="0" err="1"/>
              <a:t>meaning</a:t>
            </a:r>
            <a:r>
              <a:rPr lang="de-DE" dirty="0"/>
              <a:t> and </a:t>
            </a:r>
            <a:r>
              <a:rPr lang="de-DE" dirty="0" err="1"/>
              <a:t>significance</a:t>
            </a:r>
            <a:r>
              <a:rPr lang="de-DE" dirty="0"/>
              <a:t>. Leads </a:t>
            </a:r>
            <a:r>
              <a:rPr lang="de-DE" dirty="0" err="1"/>
              <a:t>to</a:t>
            </a:r>
            <a:r>
              <a:rPr lang="de-DE" dirty="0"/>
              <a:t> </a:t>
            </a:r>
            <a:r>
              <a:rPr lang="de-DE" dirty="0" err="1"/>
              <a:t>overload</a:t>
            </a:r>
            <a:r>
              <a:rPr lang="de-DE" dirty="0"/>
              <a:t> and </a:t>
            </a:r>
            <a:r>
              <a:rPr lang="de-DE" dirty="0" err="1"/>
              <a:t>susceptibility</a:t>
            </a:r>
            <a:r>
              <a:rPr lang="de-DE" dirty="0"/>
              <a:t> </a:t>
            </a:r>
            <a:r>
              <a:rPr lang="de-DE" dirty="0" err="1"/>
              <a:t>to</a:t>
            </a:r>
            <a:r>
              <a:rPr lang="de-DE" dirty="0"/>
              <a:t> </a:t>
            </a:r>
            <a:r>
              <a:rPr lang="de-DE" dirty="0" err="1"/>
              <a:t>missing</a:t>
            </a:r>
            <a:r>
              <a:rPr lang="de-DE" dirty="0"/>
              <a:t> </a:t>
            </a:r>
            <a:r>
              <a:rPr lang="de-DE" dirty="0" err="1"/>
              <a:t>critical</a:t>
            </a:r>
            <a:r>
              <a:rPr lang="de-DE" dirty="0"/>
              <a:t> </a:t>
            </a:r>
            <a:r>
              <a:rPr lang="de-DE" dirty="0" err="1"/>
              <a:t>factdors</a:t>
            </a:r>
            <a:r>
              <a:rPr lang="de-DE" dirty="0"/>
              <a:t>. The </a:t>
            </a:r>
            <a:r>
              <a:rPr lang="de-DE" dirty="0" err="1"/>
              <a:t>cognitive</a:t>
            </a:r>
            <a:r>
              <a:rPr lang="de-DE" dirty="0"/>
              <a:t> </a:t>
            </a:r>
            <a:r>
              <a:rPr lang="de-DE" dirty="0" err="1"/>
              <a:t>bottleneck</a:t>
            </a:r>
            <a:r>
              <a:rPr lang="de-DE" dirty="0"/>
              <a:t> </a:t>
            </a:r>
            <a:r>
              <a:rPr lang="de-DE" dirty="0" err="1"/>
              <a:t>is</a:t>
            </a:r>
            <a:r>
              <a:rPr lang="de-DE" dirty="0"/>
              <a:t> </a:t>
            </a:r>
            <a:r>
              <a:rPr lang="de-DE" dirty="0" err="1"/>
              <a:t>to</a:t>
            </a:r>
            <a:r>
              <a:rPr lang="de-DE" dirty="0"/>
              <a:t> </a:t>
            </a:r>
            <a:r>
              <a:rPr lang="de-DE" dirty="0" err="1"/>
              <a:t>be</a:t>
            </a:r>
            <a:r>
              <a:rPr lang="de-DE" dirty="0"/>
              <a:t> </a:t>
            </a:r>
            <a:r>
              <a:rPr lang="de-DE" dirty="0" err="1"/>
              <a:t>alleviated</a:t>
            </a:r>
            <a:r>
              <a:rPr lang="de-DE" dirty="0"/>
              <a:t> </a:t>
            </a:r>
            <a:r>
              <a:rPr lang="de-DE" dirty="0" err="1"/>
              <a:t>by</a:t>
            </a:r>
            <a:r>
              <a:rPr lang="de-DE" dirty="0"/>
              <a:t> human-</a:t>
            </a:r>
            <a:r>
              <a:rPr lang="de-DE" dirty="0" err="1"/>
              <a:t>centered</a:t>
            </a:r>
            <a:r>
              <a:rPr lang="de-DE" dirty="0"/>
              <a:t> design </a:t>
            </a:r>
            <a:r>
              <a:rPr lang="de-DE" dirty="0" err="1"/>
              <a:t>principals</a:t>
            </a:r>
            <a:r>
              <a:rPr lang="de-DE" dirty="0"/>
              <a:t> </a:t>
            </a:r>
            <a:r>
              <a:rPr lang="de-DE" dirty="0" err="1"/>
              <a:t>to</a:t>
            </a:r>
            <a:r>
              <a:rPr lang="de-DE" dirty="0"/>
              <a:t> </a:t>
            </a:r>
            <a:r>
              <a:rPr lang="de-DE" dirty="0" err="1"/>
              <a:t>facilitate</a:t>
            </a:r>
            <a:r>
              <a:rPr lang="de-DE" dirty="0"/>
              <a:t> SA.</a:t>
            </a:r>
            <a:endParaRPr lang="nb-NO" dirty="0"/>
          </a:p>
        </p:txBody>
      </p:sp>
      <p:graphicFrame>
        <p:nvGraphicFramePr>
          <p:cNvPr id="4" name="Plassholder for innhold 3">
            <a:extLst>
              <a:ext uri="{FF2B5EF4-FFF2-40B4-BE49-F238E27FC236}">
                <a16:creationId xmlns:a16="http://schemas.microsoft.com/office/drawing/2014/main" id="{0A3AA0B0-D726-4E19-8854-BD3C5609D6D3}"/>
              </a:ext>
            </a:extLst>
          </p:cNvPr>
          <p:cNvGraphicFramePr>
            <a:graphicFrameLocks/>
          </p:cNvGraphicFramePr>
          <p:nvPr/>
        </p:nvGraphicFramePr>
        <p:xfrm>
          <a:off x="7798951" y="6462328"/>
          <a:ext cx="6926048" cy="176727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custData r:id="rId1"/>
      <p:tags r:id="rId2"/>
    </p:custDataLst>
    <p:extLst>
      <p:ext uri="{BB962C8B-B14F-4D97-AF65-F5344CB8AC3E}">
        <p14:creationId xmlns:p14="http://schemas.microsoft.com/office/powerpoint/2010/main" val="80113382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8FAF27-7B83-4B02-8007-E605EE5D9F04}"/>
              </a:ext>
            </a:extLst>
          </p:cNvPr>
          <p:cNvSpPr>
            <a:spLocks noGrp="1"/>
          </p:cNvSpPr>
          <p:nvPr>
            <p:ph type="ctrTitle"/>
          </p:nvPr>
        </p:nvSpPr>
        <p:spPr/>
        <p:txBody>
          <a:bodyPr/>
          <a:lstStyle/>
          <a:p>
            <a:r>
              <a:rPr lang="nb-NO" dirty="0"/>
              <a:t>Metacognition</a:t>
            </a:r>
            <a:endParaRPr lang="et-EE" dirty="0"/>
          </a:p>
        </p:txBody>
      </p:sp>
      <p:sp>
        <p:nvSpPr>
          <p:cNvPr id="5" name="Subtitle 4">
            <a:extLst>
              <a:ext uri="{FF2B5EF4-FFF2-40B4-BE49-F238E27FC236}">
                <a16:creationId xmlns:a16="http://schemas.microsoft.com/office/drawing/2014/main" id="{B733F3B4-3AAA-398D-BDF0-2B376549A6A6}"/>
              </a:ext>
            </a:extLst>
          </p:cNvPr>
          <p:cNvSpPr>
            <a:spLocks noGrp="1"/>
          </p:cNvSpPr>
          <p:nvPr>
            <p:ph type="subTitle" idx="1"/>
          </p:nvPr>
        </p:nvSpPr>
        <p:spPr/>
        <p:txBody>
          <a:bodyPr/>
          <a:lstStyle/>
          <a:p>
            <a:endParaRPr lang="et-EE"/>
          </a:p>
        </p:txBody>
      </p:sp>
      <p:pic>
        <p:nvPicPr>
          <p:cNvPr id="2" name="Picture 2" descr="Metacognition and Metacognitive Learning | SpringerLink">
            <a:extLst>
              <a:ext uri="{FF2B5EF4-FFF2-40B4-BE49-F238E27FC236}">
                <a16:creationId xmlns:a16="http://schemas.microsoft.com/office/drawing/2014/main" id="{4159680E-DAFD-BD10-2C86-386673BCCF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tretch/>
        </p:blipFill>
        <p:spPr bwMode="auto">
          <a:xfrm>
            <a:off x="5646022" y="1199641"/>
            <a:ext cx="7829550" cy="4652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8728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14000"/>
            <a:lum/>
          </a:blip>
          <a:srcRect/>
          <a:stretch>
            <a:fillRect t="-1000" b="-1000"/>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005840" y="438151"/>
            <a:ext cx="12618720" cy="801370"/>
          </a:xfrm>
        </p:spPr>
        <p:txBody>
          <a:bodyPr>
            <a:normAutofit fontScale="90000"/>
          </a:bodyPr>
          <a:lstStyle/>
          <a:p>
            <a:r>
              <a:rPr lang="de-DE" dirty="0"/>
              <a:t>Summary: </a:t>
            </a:r>
            <a:r>
              <a:rPr lang="de-DE" dirty="0" err="1"/>
              <a:t>Principles</a:t>
            </a:r>
            <a:r>
              <a:rPr lang="de-DE" dirty="0"/>
              <a:t> </a:t>
            </a:r>
            <a:r>
              <a:rPr lang="de-DE" dirty="0" err="1"/>
              <a:t>of</a:t>
            </a:r>
            <a:r>
              <a:rPr lang="de-DE" dirty="0"/>
              <a:t> SA-</a:t>
            </a:r>
            <a:r>
              <a:rPr lang="de-DE" dirty="0" err="1"/>
              <a:t>centered</a:t>
            </a:r>
            <a:r>
              <a:rPr lang="de-DE" dirty="0"/>
              <a:t> design</a:t>
            </a:r>
            <a:endParaRPr lang="nb-NO" dirty="0"/>
          </a:p>
        </p:txBody>
      </p:sp>
      <p:sp>
        <p:nvSpPr>
          <p:cNvPr id="3" name="Plassholder for innhold 2"/>
          <p:cNvSpPr>
            <a:spLocks noGrp="1"/>
          </p:cNvSpPr>
          <p:nvPr>
            <p:ph idx="1"/>
          </p:nvPr>
        </p:nvSpPr>
        <p:spPr/>
        <p:txBody>
          <a:bodyPr>
            <a:normAutofit fontScale="92500" lnSpcReduction="20000"/>
          </a:bodyPr>
          <a:lstStyle/>
          <a:p>
            <a:r>
              <a:rPr lang="de-DE" dirty="0" err="1"/>
              <a:t>Organize</a:t>
            </a:r>
            <a:r>
              <a:rPr lang="de-DE" dirty="0"/>
              <a:t> </a:t>
            </a:r>
            <a:r>
              <a:rPr lang="de-DE" dirty="0" err="1"/>
              <a:t>technology</a:t>
            </a:r>
            <a:r>
              <a:rPr lang="de-DE" dirty="0"/>
              <a:t> </a:t>
            </a:r>
            <a:r>
              <a:rPr lang="de-DE" dirty="0" err="1"/>
              <a:t>around</a:t>
            </a:r>
            <a:r>
              <a:rPr lang="de-DE" dirty="0"/>
              <a:t> </a:t>
            </a:r>
            <a:r>
              <a:rPr lang="de-DE" dirty="0" err="1"/>
              <a:t>the</a:t>
            </a:r>
            <a:r>
              <a:rPr lang="de-DE" dirty="0"/>
              <a:t> </a:t>
            </a:r>
            <a:r>
              <a:rPr lang="de-DE" dirty="0" err="1"/>
              <a:t>user‘s</a:t>
            </a:r>
            <a:r>
              <a:rPr lang="de-DE" dirty="0"/>
              <a:t> </a:t>
            </a:r>
            <a:r>
              <a:rPr lang="de-DE" dirty="0" err="1"/>
              <a:t>goals</a:t>
            </a:r>
            <a:r>
              <a:rPr lang="de-DE" dirty="0"/>
              <a:t>, </a:t>
            </a:r>
            <a:r>
              <a:rPr lang="de-DE" dirty="0" err="1"/>
              <a:t>tasks</a:t>
            </a:r>
            <a:r>
              <a:rPr lang="de-DE" dirty="0"/>
              <a:t>, and </a:t>
            </a:r>
            <a:r>
              <a:rPr lang="de-DE" dirty="0" err="1"/>
              <a:t>abilities</a:t>
            </a:r>
            <a:r>
              <a:rPr lang="de-DE" dirty="0"/>
              <a:t>.</a:t>
            </a:r>
          </a:p>
          <a:p>
            <a:pPr lvl="1"/>
            <a:r>
              <a:rPr lang="de-DE" dirty="0"/>
              <a:t>Interfaces and </a:t>
            </a:r>
            <a:r>
              <a:rPr lang="de-DE" dirty="0" err="1"/>
              <a:t>capabilities</a:t>
            </a:r>
            <a:r>
              <a:rPr lang="de-DE" dirty="0"/>
              <a:t> </a:t>
            </a:r>
            <a:r>
              <a:rPr lang="de-DE" dirty="0" err="1"/>
              <a:t>need</a:t>
            </a:r>
            <a:r>
              <a:rPr lang="de-DE" dirty="0"/>
              <a:t> </a:t>
            </a:r>
            <a:r>
              <a:rPr lang="de-DE" dirty="0" err="1"/>
              <a:t>to</a:t>
            </a:r>
            <a:r>
              <a:rPr lang="de-DE" dirty="0"/>
              <a:t> </a:t>
            </a:r>
            <a:r>
              <a:rPr lang="de-DE" dirty="0" err="1"/>
              <a:t>be</a:t>
            </a:r>
            <a:r>
              <a:rPr lang="de-DE" dirty="0"/>
              <a:t> </a:t>
            </a:r>
            <a:r>
              <a:rPr lang="de-DE" dirty="0" err="1"/>
              <a:t>designed</a:t>
            </a:r>
            <a:r>
              <a:rPr lang="de-DE" dirty="0"/>
              <a:t> </a:t>
            </a:r>
            <a:r>
              <a:rPr lang="de-DE" dirty="0" err="1"/>
              <a:t>to</a:t>
            </a:r>
            <a:r>
              <a:rPr lang="de-DE" dirty="0"/>
              <a:t> </a:t>
            </a:r>
            <a:r>
              <a:rPr lang="de-DE" dirty="0" err="1"/>
              <a:t>support</a:t>
            </a:r>
            <a:r>
              <a:rPr lang="de-DE" dirty="0"/>
              <a:t> </a:t>
            </a:r>
            <a:r>
              <a:rPr lang="de-DE" dirty="0" err="1"/>
              <a:t>the</a:t>
            </a:r>
            <a:r>
              <a:rPr lang="de-DE" dirty="0"/>
              <a:t> </a:t>
            </a:r>
            <a:r>
              <a:rPr lang="de-DE" dirty="0" err="1"/>
              <a:t>changing</a:t>
            </a:r>
            <a:r>
              <a:rPr lang="de-DE" dirty="0"/>
              <a:t> </a:t>
            </a:r>
            <a:r>
              <a:rPr lang="de-DE" dirty="0" err="1"/>
              <a:t>goals</a:t>
            </a:r>
            <a:r>
              <a:rPr lang="de-DE" dirty="0"/>
              <a:t> </a:t>
            </a:r>
            <a:r>
              <a:rPr lang="de-DE" dirty="0" err="1"/>
              <a:t>of</a:t>
            </a:r>
            <a:r>
              <a:rPr lang="de-DE" dirty="0"/>
              <a:t> </a:t>
            </a:r>
            <a:r>
              <a:rPr lang="de-DE" dirty="0" err="1"/>
              <a:t>the</a:t>
            </a:r>
            <a:r>
              <a:rPr lang="de-DE" dirty="0"/>
              <a:t> </a:t>
            </a:r>
            <a:r>
              <a:rPr lang="de-DE" dirty="0" err="1"/>
              <a:t>operator</a:t>
            </a:r>
            <a:r>
              <a:rPr lang="de-DE" dirty="0"/>
              <a:t> in a </a:t>
            </a:r>
            <a:r>
              <a:rPr lang="de-DE" dirty="0" err="1"/>
              <a:t>dynamic</a:t>
            </a:r>
            <a:r>
              <a:rPr lang="de-DE" dirty="0"/>
              <a:t> </a:t>
            </a:r>
            <a:r>
              <a:rPr lang="de-DE" dirty="0" err="1"/>
              <a:t>fashion</a:t>
            </a:r>
            <a:r>
              <a:rPr lang="de-DE" dirty="0"/>
              <a:t>.</a:t>
            </a:r>
            <a:br>
              <a:rPr lang="de-DE" dirty="0"/>
            </a:br>
            <a:endParaRPr lang="de-DE" dirty="0"/>
          </a:p>
          <a:p>
            <a:r>
              <a:rPr lang="de-DE" dirty="0"/>
              <a:t>Technology </a:t>
            </a:r>
            <a:r>
              <a:rPr lang="de-DE" dirty="0" err="1"/>
              <a:t>should</a:t>
            </a:r>
            <a:r>
              <a:rPr lang="de-DE" dirty="0"/>
              <a:t> </a:t>
            </a:r>
            <a:r>
              <a:rPr lang="de-DE" dirty="0" err="1"/>
              <a:t>be</a:t>
            </a:r>
            <a:r>
              <a:rPr lang="de-DE" dirty="0"/>
              <a:t> </a:t>
            </a:r>
            <a:r>
              <a:rPr lang="de-DE" dirty="0" err="1"/>
              <a:t>organized</a:t>
            </a:r>
            <a:r>
              <a:rPr lang="de-DE" dirty="0"/>
              <a:t> </a:t>
            </a:r>
            <a:r>
              <a:rPr lang="de-DE" dirty="0" err="1"/>
              <a:t>around</a:t>
            </a:r>
            <a:r>
              <a:rPr lang="de-DE" dirty="0"/>
              <a:t> </a:t>
            </a:r>
            <a:r>
              <a:rPr lang="de-DE" dirty="0" err="1"/>
              <a:t>the</a:t>
            </a:r>
            <a:r>
              <a:rPr lang="de-DE" dirty="0"/>
              <a:t> </a:t>
            </a:r>
            <a:r>
              <a:rPr lang="de-DE" dirty="0" err="1"/>
              <a:t>way</a:t>
            </a:r>
            <a:r>
              <a:rPr lang="de-DE" dirty="0"/>
              <a:t> </a:t>
            </a:r>
            <a:r>
              <a:rPr lang="de-DE" dirty="0" err="1"/>
              <a:t>users</a:t>
            </a:r>
            <a:r>
              <a:rPr lang="de-DE" dirty="0"/>
              <a:t> </a:t>
            </a:r>
            <a:r>
              <a:rPr lang="de-DE" dirty="0" err="1"/>
              <a:t>process</a:t>
            </a:r>
            <a:r>
              <a:rPr lang="de-DE" dirty="0"/>
              <a:t> </a:t>
            </a:r>
            <a:r>
              <a:rPr lang="de-DE" dirty="0" err="1"/>
              <a:t>information</a:t>
            </a:r>
            <a:r>
              <a:rPr lang="de-DE" dirty="0"/>
              <a:t> and </a:t>
            </a:r>
            <a:r>
              <a:rPr lang="de-DE" dirty="0" err="1"/>
              <a:t>make</a:t>
            </a:r>
            <a:r>
              <a:rPr lang="de-DE" dirty="0"/>
              <a:t> </a:t>
            </a:r>
            <a:r>
              <a:rPr lang="de-DE" dirty="0" err="1"/>
              <a:t>decisions</a:t>
            </a:r>
            <a:r>
              <a:rPr lang="de-DE" dirty="0"/>
              <a:t>.</a:t>
            </a:r>
          </a:p>
          <a:p>
            <a:pPr lvl="1"/>
            <a:r>
              <a:rPr lang="de-DE" dirty="0" err="1"/>
              <a:t>Before</a:t>
            </a:r>
            <a:r>
              <a:rPr lang="de-DE" dirty="0"/>
              <a:t> </a:t>
            </a:r>
            <a:r>
              <a:rPr lang="de-DE" dirty="0" err="1"/>
              <a:t>decisions</a:t>
            </a:r>
            <a:r>
              <a:rPr lang="de-DE" dirty="0"/>
              <a:t> </a:t>
            </a:r>
            <a:r>
              <a:rPr lang="de-DE" dirty="0" err="1"/>
              <a:t>are</a:t>
            </a:r>
            <a:r>
              <a:rPr lang="de-DE" dirty="0"/>
              <a:t> </a:t>
            </a:r>
            <a:r>
              <a:rPr lang="de-DE" dirty="0" err="1"/>
              <a:t>made</a:t>
            </a:r>
            <a:r>
              <a:rPr lang="de-DE" dirty="0"/>
              <a:t> in </a:t>
            </a:r>
            <a:r>
              <a:rPr lang="de-DE" dirty="0" err="1"/>
              <a:t>complex</a:t>
            </a:r>
            <a:r>
              <a:rPr lang="de-DE" dirty="0"/>
              <a:t> </a:t>
            </a:r>
            <a:r>
              <a:rPr lang="de-DE" dirty="0" err="1"/>
              <a:t>domains</a:t>
            </a:r>
            <a:r>
              <a:rPr lang="de-DE" dirty="0"/>
              <a:t>, </a:t>
            </a:r>
            <a:r>
              <a:rPr lang="de-DE" dirty="0" err="1"/>
              <a:t>users</a:t>
            </a:r>
            <a:r>
              <a:rPr lang="de-DE" dirty="0"/>
              <a:t> </a:t>
            </a:r>
            <a:r>
              <a:rPr lang="de-DE" dirty="0" err="1"/>
              <a:t>try</a:t>
            </a:r>
            <a:r>
              <a:rPr lang="de-DE" dirty="0"/>
              <a:t> </a:t>
            </a:r>
            <a:r>
              <a:rPr lang="de-DE" dirty="0" err="1"/>
              <a:t>to</a:t>
            </a:r>
            <a:r>
              <a:rPr lang="de-DE" dirty="0"/>
              <a:t> </a:t>
            </a:r>
            <a:r>
              <a:rPr lang="de-DE" dirty="0" err="1"/>
              <a:t>achieve</a:t>
            </a:r>
            <a:r>
              <a:rPr lang="de-DE" dirty="0"/>
              <a:t> </a:t>
            </a:r>
            <a:r>
              <a:rPr lang="de-DE" dirty="0" err="1"/>
              <a:t>understanding</a:t>
            </a:r>
            <a:r>
              <a:rPr lang="de-DE" dirty="0"/>
              <a:t> </a:t>
            </a:r>
            <a:r>
              <a:rPr lang="de-DE" dirty="0" err="1"/>
              <a:t>of</a:t>
            </a:r>
            <a:r>
              <a:rPr lang="de-DE" dirty="0"/>
              <a:t> </a:t>
            </a:r>
            <a:r>
              <a:rPr lang="de-DE" dirty="0" err="1"/>
              <a:t>the</a:t>
            </a:r>
            <a:r>
              <a:rPr lang="de-DE" dirty="0"/>
              <a:t> </a:t>
            </a:r>
            <a:r>
              <a:rPr lang="de-DE" dirty="0" err="1"/>
              <a:t>situation</a:t>
            </a:r>
            <a:r>
              <a:rPr lang="de-DE" dirty="0"/>
              <a:t> </a:t>
            </a:r>
            <a:r>
              <a:rPr lang="de-DE" dirty="0" err="1"/>
              <a:t>as</a:t>
            </a:r>
            <a:r>
              <a:rPr lang="de-DE" dirty="0"/>
              <a:t> a </a:t>
            </a:r>
            <a:r>
              <a:rPr lang="de-DE" dirty="0" err="1"/>
              <a:t>whole</a:t>
            </a:r>
            <a:r>
              <a:rPr lang="de-DE" dirty="0"/>
              <a:t>. Goes </a:t>
            </a:r>
            <a:r>
              <a:rPr lang="de-DE" dirty="0" err="1"/>
              <a:t>beyond</a:t>
            </a:r>
            <a:r>
              <a:rPr lang="de-DE" dirty="0"/>
              <a:t> </a:t>
            </a:r>
            <a:r>
              <a:rPr lang="de-DE" dirty="0" err="1"/>
              <a:t>simply</a:t>
            </a:r>
            <a:r>
              <a:rPr lang="de-DE" dirty="0"/>
              <a:t> </a:t>
            </a:r>
            <a:r>
              <a:rPr lang="de-DE" dirty="0" err="1"/>
              <a:t>perceiving</a:t>
            </a:r>
            <a:r>
              <a:rPr lang="de-DE" dirty="0"/>
              <a:t> </a:t>
            </a:r>
            <a:r>
              <a:rPr lang="de-DE" dirty="0" err="1"/>
              <a:t>state</a:t>
            </a:r>
            <a:r>
              <a:rPr lang="de-DE" dirty="0"/>
              <a:t> </a:t>
            </a:r>
            <a:r>
              <a:rPr lang="de-DE" dirty="0" err="1"/>
              <a:t>of</a:t>
            </a:r>
            <a:r>
              <a:rPr lang="de-DE" dirty="0"/>
              <a:t> </a:t>
            </a:r>
            <a:r>
              <a:rPr lang="de-DE" dirty="0" err="1"/>
              <a:t>environment</a:t>
            </a:r>
            <a:r>
              <a:rPr lang="de-DE" dirty="0"/>
              <a:t>, </a:t>
            </a:r>
            <a:r>
              <a:rPr lang="de-DE" dirty="0" err="1"/>
              <a:t>there</a:t>
            </a:r>
            <a:r>
              <a:rPr lang="de-DE" dirty="0"/>
              <a:t> must </a:t>
            </a:r>
            <a:r>
              <a:rPr lang="de-DE" dirty="0" err="1"/>
              <a:t>be</a:t>
            </a:r>
            <a:r>
              <a:rPr lang="de-DE" dirty="0"/>
              <a:t> </a:t>
            </a:r>
            <a:r>
              <a:rPr lang="de-DE" dirty="0" err="1"/>
              <a:t>understanding</a:t>
            </a:r>
            <a:r>
              <a:rPr lang="de-DE" dirty="0"/>
              <a:t> </a:t>
            </a:r>
            <a:r>
              <a:rPr lang="de-DE" dirty="0" err="1"/>
              <a:t>of</a:t>
            </a:r>
            <a:r>
              <a:rPr lang="de-DE" dirty="0"/>
              <a:t> </a:t>
            </a:r>
            <a:r>
              <a:rPr lang="de-DE" dirty="0" err="1"/>
              <a:t>its</a:t>
            </a:r>
            <a:r>
              <a:rPr lang="de-DE" dirty="0"/>
              <a:t> </a:t>
            </a:r>
            <a:r>
              <a:rPr lang="de-DE" dirty="0" err="1"/>
              <a:t>meaning</a:t>
            </a:r>
            <a:r>
              <a:rPr lang="de-DE" dirty="0"/>
              <a:t> in light </a:t>
            </a:r>
            <a:r>
              <a:rPr lang="de-DE" dirty="0" err="1"/>
              <a:t>of</a:t>
            </a:r>
            <a:r>
              <a:rPr lang="de-DE" dirty="0"/>
              <a:t> </a:t>
            </a:r>
            <a:r>
              <a:rPr lang="de-DE" dirty="0" err="1"/>
              <a:t>current</a:t>
            </a:r>
            <a:r>
              <a:rPr lang="de-DE" dirty="0"/>
              <a:t> </a:t>
            </a:r>
            <a:r>
              <a:rPr lang="de-DE" dirty="0" err="1"/>
              <a:t>goals</a:t>
            </a:r>
            <a:r>
              <a:rPr lang="de-DE" dirty="0"/>
              <a:t>.</a:t>
            </a:r>
            <a:br>
              <a:rPr lang="de-DE" dirty="0"/>
            </a:br>
            <a:endParaRPr lang="de-DE" dirty="0"/>
          </a:p>
          <a:p>
            <a:r>
              <a:rPr lang="de-DE" dirty="0"/>
              <a:t>Technology must </a:t>
            </a:r>
            <a:r>
              <a:rPr lang="de-DE" dirty="0" err="1"/>
              <a:t>keep</a:t>
            </a:r>
            <a:r>
              <a:rPr lang="de-DE" dirty="0"/>
              <a:t> </a:t>
            </a:r>
            <a:r>
              <a:rPr lang="de-DE" dirty="0" err="1"/>
              <a:t>the</a:t>
            </a:r>
            <a:r>
              <a:rPr lang="de-DE" dirty="0"/>
              <a:t> </a:t>
            </a:r>
            <a:r>
              <a:rPr lang="de-DE" dirty="0" err="1"/>
              <a:t>user</a:t>
            </a:r>
            <a:r>
              <a:rPr lang="de-DE" dirty="0"/>
              <a:t> in </a:t>
            </a:r>
            <a:r>
              <a:rPr lang="de-DE" dirty="0" err="1"/>
              <a:t>control</a:t>
            </a:r>
            <a:r>
              <a:rPr lang="de-DE" dirty="0"/>
              <a:t> and </a:t>
            </a:r>
            <a:r>
              <a:rPr lang="de-DE" dirty="0" err="1"/>
              <a:t>aware</a:t>
            </a:r>
            <a:r>
              <a:rPr lang="de-DE" dirty="0"/>
              <a:t> </a:t>
            </a:r>
            <a:r>
              <a:rPr lang="de-DE" dirty="0" err="1"/>
              <a:t>of</a:t>
            </a:r>
            <a:r>
              <a:rPr lang="de-DE" dirty="0"/>
              <a:t> </a:t>
            </a:r>
            <a:r>
              <a:rPr lang="de-DE" dirty="0" err="1"/>
              <a:t>the</a:t>
            </a:r>
            <a:r>
              <a:rPr lang="de-DE" dirty="0"/>
              <a:t> </a:t>
            </a:r>
            <a:r>
              <a:rPr lang="de-DE" dirty="0" err="1"/>
              <a:t>state</a:t>
            </a:r>
            <a:r>
              <a:rPr lang="de-DE" dirty="0"/>
              <a:t> </a:t>
            </a:r>
            <a:r>
              <a:rPr lang="de-DE" dirty="0" err="1"/>
              <a:t>of</a:t>
            </a:r>
            <a:r>
              <a:rPr lang="de-DE" dirty="0"/>
              <a:t> </a:t>
            </a:r>
            <a:r>
              <a:rPr lang="de-DE" dirty="0" err="1"/>
              <a:t>the</a:t>
            </a:r>
            <a:r>
              <a:rPr lang="de-DE" dirty="0"/>
              <a:t> </a:t>
            </a:r>
            <a:r>
              <a:rPr lang="de-DE" dirty="0" err="1"/>
              <a:t>system</a:t>
            </a:r>
            <a:endParaRPr lang="de-DE" dirty="0"/>
          </a:p>
          <a:p>
            <a:pPr lvl="1"/>
            <a:r>
              <a:rPr lang="de-DE" dirty="0"/>
              <a:t>High </a:t>
            </a:r>
            <a:r>
              <a:rPr lang="de-DE" dirty="0" err="1"/>
              <a:t>levels</a:t>
            </a:r>
            <a:r>
              <a:rPr lang="de-DE" dirty="0"/>
              <a:t> </a:t>
            </a:r>
            <a:r>
              <a:rPr lang="de-DE" dirty="0" err="1"/>
              <a:t>of</a:t>
            </a:r>
            <a:r>
              <a:rPr lang="de-DE" dirty="0"/>
              <a:t> </a:t>
            </a:r>
            <a:r>
              <a:rPr lang="de-DE" dirty="0" err="1"/>
              <a:t>automation</a:t>
            </a:r>
            <a:r>
              <a:rPr lang="de-DE" dirty="0"/>
              <a:t> -&gt; </a:t>
            </a:r>
            <a:r>
              <a:rPr lang="de-DE" dirty="0" err="1"/>
              <a:t>user</a:t>
            </a:r>
            <a:r>
              <a:rPr lang="de-DE" dirty="0"/>
              <a:t> </a:t>
            </a:r>
            <a:r>
              <a:rPr lang="de-DE" dirty="0" err="1"/>
              <a:t>put</a:t>
            </a:r>
            <a:r>
              <a:rPr lang="de-DE" dirty="0"/>
              <a:t> out </a:t>
            </a:r>
            <a:r>
              <a:rPr lang="de-DE" dirty="0" err="1"/>
              <a:t>of</a:t>
            </a:r>
            <a:r>
              <a:rPr lang="de-DE" dirty="0"/>
              <a:t> </a:t>
            </a:r>
            <a:r>
              <a:rPr lang="de-DE" dirty="0" err="1"/>
              <a:t>loop</a:t>
            </a:r>
            <a:r>
              <a:rPr lang="de-DE" dirty="0"/>
              <a:t> -&gt; SA </a:t>
            </a:r>
            <a:r>
              <a:rPr lang="de-DE" dirty="0" err="1"/>
              <a:t>compromised</a:t>
            </a:r>
            <a:r>
              <a:rPr lang="de-DE" dirty="0"/>
              <a:t> and </a:t>
            </a:r>
            <a:r>
              <a:rPr lang="de-DE" dirty="0" err="1"/>
              <a:t>prolonged</a:t>
            </a:r>
            <a:r>
              <a:rPr lang="de-DE" dirty="0"/>
              <a:t> </a:t>
            </a:r>
            <a:r>
              <a:rPr lang="de-DE" dirty="0" err="1"/>
              <a:t>take-over</a:t>
            </a:r>
            <a:r>
              <a:rPr lang="de-DE" dirty="0"/>
              <a:t> time. Involvement </a:t>
            </a:r>
            <a:r>
              <a:rPr lang="de-DE" dirty="0" err="1"/>
              <a:t>should</a:t>
            </a:r>
            <a:r>
              <a:rPr lang="de-DE" dirty="0"/>
              <a:t> </a:t>
            </a:r>
            <a:r>
              <a:rPr lang="de-DE" dirty="0" err="1"/>
              <a:t>be</a:t>
            </a:r>
            <a:r>
              <a:rPr lang="de-DE" dirty="0"/>
              <a:t> </a:t>
            </a:r>
            <a:r>
              <a:rPr lang="de-DE" dirty="0" err="1"/>
              <a:t>kept</a:t>
            </a:r>
            <a:r>
              <a:rPr lang="de-DE" dirty="0"/>
              <a:t> </a:t>
            </a:r>
            <a:r>
              <a:rPr lang="de-DE" dirty="0" err="1"/>
              <a:t>sufficiently</a:t>
            </a:r>
            <a:r>
              <a:rPr lang="de-DE" dirty="0"/>
              <a:t> high </a:t>
            </a:r>
            <a:r>
              <a:rPr lang="de-DE" dirty="0" err="1"/>
              <a:t>or</a:t>
            </a:r>
            <a:r>
              <a:rPr lang="de-DE" dirty="0"/>
              <a:t> </a:t>
            </a:r>
            <a:r>
              <a:rPr lang="de-DE" dirty="0" err="1"/>
              <a:t>interface</a:t>
            </a:r>
            <a:r>
              <a:rPr lang="de-DE" dirty="0"/>
              <a:t> </a:t>
            </a:r>
            <a:r>
              <a:rPr lang="de-DE" dirty="0" err="1"/>
              <a:t>designed</a:t>
            </a:r>
            <a:r>
              <a:rPr lang="de-DE" dirty="0"/>
              <a:t> </a:t>
            </a:r>
            <a:r>
              <a:rPr lang="de-DE" dirty="0" err="1"/>
              <a:t>to</a:t>
            </a:r>
            <a:r>
              <a:rPr lang="de-DE" dirty="0"/>
              <a:t> </a:t>
            </a:r>
            <a:r>
              <a:rPr lang="de-DE" dirty="0" err="1"/>
              <a:t>allow</a:t>
            </a:r>
            <a:r>
              <a:rPr lang="de-DE" dirty="0"/>
              <a:t> </a:t>
            </a:r>
            <a:r>
              <a:rPr lang="de-DE" dirty="0" err="1"/>
              <a:t>for</a:t>
            </a:r>
            <a:r>
              <a:rPr lang="de-DE" dirty="0"/>
              <a:t> SA </a:t>
            </a:r>
            <a:r>
              <a:rPr lang="de-DE" dirty="0" err="1"/>
              <a:t>maintenance</a:t>
            </a:r>
            <a:r>
              <a:rPr lang="de-DE" dirty="0"/>
              <a:t> </a:t>
            </a:r>
            <a:r>
              <a:rPr lang="de-DE" dirty="0" err="1"/>
              <a:t>or</a:t>
            </a:r>
            <a:r>
              <a:rPr lang="de-DE" dirty="0"/>
              <a:t> </a:t>
            </a:r>
            <a:r>
              <a:rPr lang="de-DE" dirty="0" err="1"/>
              <a:t>regaining</a:t>
            </a:r>
            <a:r>
              <a:rPr lang="de-DE" dirty="0"/>
              <a:t> SA.</a:t>
            </a:r>
          </a:p>
          <a:p>
            <a:endParaRPr lang="nb-NO" dirty="0"/>
          </a:p>
        </p:txBody>
      </p:sp>
    </p:spTree>
    <p:custDataLst>
      <p:custData r:id="rId1"/>
      <p:tags r:id="rId2"/>
    </p:custDataLst>
    <p:extLst>
      <p:ext uri="{BB962C8B-B14F-4D97-AF65-F5344CB8AC3E}">
        <p14:creationId xmlns:p14="http://schemas.microsoft.com/office/powerpoint/2010/main" val="18936734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14000"/>
            <a:lum/>
          </a:blip>
          <a:srcRect/>
          <a:stretch>
            <a:fillRect t="-1000" b="-1000"/>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de-DE" dirty="0"/>
              <a:t>SA-</a:t>
            </a:r>
            <a:r>
              <a:rPr lang="de-DE" dirty="0" err="1"/>
              <a:t>oriented</a:t>
            </a:r>
            <a:r>
              <a:rPr lang="de-DE" dirty="0"/>
              <a:t> design </a:t>
            </a:r>
            <a:r>
              <a:rPr lang="de-DE" dirty="0" err="1"/>
              <a:t>principles</a:t>
            </a:r>
            <a:r>
              <a:rPr lang="de-DE" dirty="0"/>
              <a:t> quick </a:t>
            </a:r>
            <a:r>
              <a:rPr lang="de-DE" dirty="0" err="1"/>
              <a:t>summary</a:t>
            </a:r>
            <a:endParaRPr lang="nb-NO" dirty="0"/>
          </a:p>
        </p:txBody>
      </p:sp>
      <p:sp>
        <p:nvSpPr>
          <p:cNvPr id="3" name="Plassholder for innhold 2"/>
          <p:cNvSpPr>
            <a:spLocks noGrp="1"/>
          </p:cNvSpPr>
          <p:nvPr>
            <p:ph idx="1"/>
          </p:nvPr>
        </p:nvSpPr>
        <p:spPr/>
        <p:txBody>
          <a:bodyPr/>
          <a:lstStyle/>
          <a:p>
            <a:pPr marL="617220" indent="-617220">
              <a:buFont typeface="+mj-lt"/>
              <a:buAutoNum type="arabicPeriod"/>
            </a:pPr>
            <a:r>
              <a:rPr lang="de-DE" dirty="0" err="1"/>
              <a:t>Organize</a:t>
            </a:r>
            <a:r>
              <a:rPr lang="de-DE" dirty="0"/>
              <a:t> </a:t>
            </a:r>
            <a:r>
              <a:rPr lang="de-DE" dirty="0" err="1"/>
              <a:t>information</a:t>
            </a:r>
            <a:r>
              <a:rPr lang="de-DE" dirty="0"/>
              <a:t> </a:t>
            </a:r>
            <a:r>
              <a:rPr lang="de-DE" dirty="0" err="1"/>
              <a:t>around</a:t>
            </a:r>
            <a:r>
              <a:rPr lang="de-DE" dirty="0"/>
              <a:t> </a:t>
            </a:r>
            <a:r>
              <a:rPr lang="de-DE" dirty="0" err="1"/>
              <a:t>goals</a:t>
            </a:r>
            <a:endParaRPr lang="de-DE" dirty="0"/>
          </a:p>
          <a:p>
            <a:pPr marL="617220" indent="-617220">
              <a:buFont typeface="+mj-lt"/>
              <a:buAutoNum type="arabicPeriod"/>
            </a:pPr>
            <a:r>
              <a:rPr lang="de-DE" dirty="0" err="1"/>
              <a:t>Present</a:t>
            </a:r>
            <a:r>
              <a:rPr lang="de-DE" dirty="0"/>
              <a:t> L2 </a:t>
            </a:r>
            <a:r>
              <a:rPr lang="de-DE" dirty="0" err="1"/>
              <a:t>information</a:t>
            </a:r>
            <a:r>
              <a:rPr lang="de-DE" dirty="0"/>
              <a:t> </a:t>
            </a:r>
            <a:r>
              <a:rPr lang="de-DE" dirty="0" err="1"/>
              <a:t>directly</a:t>
            </a:r>
            <a:r>
              <a:rPr lang="de-DE" dirty="0"/>
              <a:t> </a:t>
            </a:r>
            <a:r>
              <a:rPr lang="de-DE" dirty="0" err="1"/>
              <a:t>to</a:t>
            </a:r>
            <a:r>
              <a:rPr lang="de-DE" dirty="0"/>
              <a:t> </a:t>
            </a:r>
            <a:r>
              <a:rPr lang="de-DE" dirty="0" err="1"/>
              <a:t>support</a:t>
            </a:r>
            <a:r>
              <a:rPr lang="de-DE" dirty="0"/>
              <a:t> </a:t>
            </a:r>
            <a:r>
              <a:rPr lang="de-DE" dirty="0" err="1"/>
              <a:t>comprehension</a:t>
            </a:r>
            <a:endParaRPr lang="de-DE" dirty="0"/>
          </a:p>
          <a:p>
            <a:pPr marL="617220" indent="-617220">
              <a:buFont typeface="+mj-lt"/>
              <a:buAutoNum type="arabicPeriod"/>
            </a:pPr>
            <a:r>
              <a:rPr lang="de-DE" dirty="0" err="1"/>
              <a:t>Provide</a:t>
            </a:r>
            <a:r>
              <a:rPr lang="de-DE" dirty="0"/>
              <a:t> </a:t>
            </a:r>
            <a:r>
              <a:rPr lang="de-DE" dirty="0" err="1"/>
              <a:t>assistance</a:t>
            </a:r>
            <a:r>
              <a:rPr lang="de-DE" dirty="0"/>
              <a:t> </a:t>
            </a:r>
            <a:r>
              <a:rPr lang="de-DE" dirty="0" err="1"/>
              <a:t>for</a:t>
            </a:r>
            <a:r>
              <a:rPr lang="de-DE" dirty="0"/>
              <a:t> L3 </a:t>
            </a:r>
            <a:r>
              <a:rPr lang="de-DE" dirty="0" err="1"/>
              <a:t>projections</a:t>
            </a:r>
            <a:endParaRPr lang="de-DE" dirty="0"/>
          </a:p>
          <a:p>
            <a:pPr marL="617220" indent="-617220">
              <a:buFont typeface="+mj-lt"/>
              <a:buAutoNum type="arabicPeriod"/>
            </a:pPr>
            <a:r>
              <a:rPr lang="de-DE" dirty="0"/>
              <a:t>Support global SA</a:t>
            </a:r>
          </a:p>
          <a:p>
            <a:pPr marL="617220" indent="-617220">
              <a:buFont typeface="+mj-lt"/>
              <a:buAutoNum type="arabicPeriod"/>
            </a:pPr>
            <a:r>
              <a:rPr lang="de-DE" dirty="0"/>
              <a:t>Support trade-offs </a:t>
            </a:r>
            <a:r>
              <a:rPr lang="de-DE" dirty="0" err="1"/>
              <a:t>between</a:t>
            </a:r>
            <a:r>
              <a:rPr lang="de-DE" dirty="0"/>
              <a:t> goal-</a:t>
            </a:r>
            <a:r>
              <a:rPr lang="de-DE" dirty="0" err="1"/>
              <a:t>driven</a:t>
            </a:r>
            <a:r>
              <a:rPr lang="de-DE" dirty="0"/>
              <a:t> and </a:t>
            </a:r>
            <a:r>
              <a:rPr lang="de-DE" dirty="0" err="1"/>
              <a:t>data-driven</a:t>
            </a:r>
            <a:r>
              <a:rPr lang="de-DE" dirty="0"/>
              <a:t> </a:t>
            </a:r>
            <a:r>
              <a:rPr lang="de-DE" dirty="0" err="1"/>
              <a:t>processing</a:t>
            </a:r>
            <a:endParaRPr lang="de-DE" dirty="0"/>
          </a:p>
          <a:p>
            <a:pPr marL="617220" indent="-617220">
              <a:buFont typeface="+mj-lt"/>
              <a:buAutoNum type="arabicPeriod"/>
            </a:pPr>
            <a:r>
              <a:rPr lang="de-DE" dirty="0" err="1"/>
              <a:t>Make</a:t>
            </a:r>
            <a:r>
              <a:rPr lang="de-DE" dirty="0"/>
              <a:t> </a:t>
            </a:r>
            <a:r>
              <a:rPr lang="de-DE" dirty="0" err="1"/>
              <a:t>critical</a:t>
            </a:r>
            <a:r>
              <a:rPr lang="de-DE" dirty="0"/>
              <a:t> </a:t>
            </a:r>
            <a:r>
              <a:rPr lang="de-DE" dirty="0" err="1"/>
              <a:t>cues</a:t>
            </a:r>
            <a:r>
              <a:rPr lang="de-DE" dirty="0"/>
              <a:t> </a:t>
            </a:r>
            <a:r>
              <a:rPr lang="de-DE" dirty="0" err="1"/>
              <a:t>for</a:t>
            </a:r>
            <a:r>
              <a:rPr lang="de-DE" dirty="0"/>
              <a:t> </a:t>
            </a:r>
            <a:r>
              <a:rPr lang="de-DE" dirty="0" err="1"/>
              <a:t>schema</a:t>
            </a:r>
            <a:r>
              <a:rPr lang="de-DE" dirty="0"/>
              <a:t> </a:t>
            </a:r>
            <a:r>
              <a:rPr lang="de-DE" dirty="0" err="1"/>
              <a:t>activation</a:t>
            </a:r>
            <a:r>
              <a:rPr lang="de-DE" dirty="0"/>
              <a:t> </a:t>
            </a:r>
            <a:r>
              <a:rPr lang="de-DE" dirty="0" err="1"/>
              <a:t>salient</a:t>
            </a:r>
            <a:endParaRPr lang="de-DE" dirty="0"/>
          </a:p>
          <a:p>
            <a:pPr marL="617220" indent="-617220">
              <a:buFont typeface="+mj-lt"/>
              <a:buAutoNum type="arabicPeriod"/>
            </a:pPr>
            <a:r>
              <a:rPr lang="de-DE" dirty="0"/>
              <a:t>Take </a:t>
            </a:r>
            <a:r>
              <a:rPr lang="de-DE" dirty="0" err="1"/>
              <a:t>advantage</a:t>
            </a:r>
            <a:r>
              <a:rPr lang="de-DE" dirty="0"/>
              <a:t> </a:t>
            </a:r>
            <a:r>
              <a:rPr lang="de-DE" dirty="0" err="1"/>
              <a:t>of</a:t>
            </a:r>
            <a:r>
              <a:rPr lang="de-DE" dirty="0"/>
              <a:t> parallel </a:t>
            </a:r>
            <a:r>
              <a:rPr lang="de-DE" dirty="0" err="1"/>
              <a:t>processing</a:t>
            </a:r>
            <a:r>
              <a:rPr lang="de-DE" dirty="0"/>
              <a:t> </a:t>
            </a:r>
            <a:r>
              <a:rPr lang="de-DE" dirty="0" err="1"/>
              <a:t>capabilities</a:t>
            </a:r>
            <a:endParaRPr lang="de-DE" dirty="0"/>
          </a:p>
          <a:p>
            <a:pPr marL="617220" indent="-617220">
              <a:buFont typeface="+mj-lt"/>
              <a:buAutoNum type="arabicPeriod"/>
            </a:pPr>
            <a:r>
              <a:rPr lang="de-DE" dirty="0" err="1"/>
              <a:t>Use</a:t>
            </a:r>
            <a:r>
              <a:rPr lang="de-DE" dirty="0"/>
              <a:t> </a:t>
            </a:r>
            <a:r>
              <a:rPr lang="de-DE" dirty="0" err="1"/>
              <a:t>information</a:t>
            </a:r>
            <a:r>
              <a:rPr lang="de-DE" dirty="0"/>
              <a:t> </a:t>
            </a:r>
            <a:r>
              <a:rPr lang="de-DE" dirty="0" err="1"/>
              <a:t>filtering</a:t>
            </a:r>
            <a:r>
              <a:rPr lang="de-DE" dirty="0"/>
              <a:t> </a:t>
            </a:r>
            <a:r>
              <a:rPr lang="de-DE" dirty="0" err="1"/>
              <a:t>carefully</a:t>
            </a:r>
            <a:endParaRPr lang="nb-NO" dirty="0"/>
          </a:p>
        </p:txBody>
      </p:sp>
    </p:spTree>
    <p:custDataLst>
      <p:custData r:id="rId1"/>
      <p:tags r:id="rId2"/>
    </p:custDataLst>
    <p:extLst>
      <p:ext uri="{BB962C8B-B14F-4D97-AF65-F5344CB8AC3E}">
        <p14:creationId xmlns:p14="http://schemas.microsoft.com/office/powerpoint/2010/main" val="27962573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14000"/>
            <a:lum/>
          </a:blip>
          <a:srcRect/>
          <a:stretch>
            <a:fillRect t="-1000" b="-1000"/>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005840" y="438151"/>
            <a:ext cx="12618720" cy="979170"/>
          </a:xfrm>
        </p:spPr>
        <p:txBody>
          <a:bodyPr>
            <a:normAutofit/>
          </a:bodyPr>
          <a:lstStyle/>
          <a:p>
            <a:r>
              <a:rPr lang="de-DE" dirty="0" err="1"/>
              <a:t>Now</a:t>
            </a:r>
            <a:r>
              <a:rPr lang="de-DE" dirty="0"/>
              <a:t> </a:t>
            </a:r>
            <a:r>
              <a:rPr lang="de-DE" dirty="0" err="1"/>
              <a:t>how</a:t>
            </a:r>
            <a:r>
              <a:rPr lang="de-DE" dirty="0"/>
              <a:t> </a:t>
            </a:r>
            <a:r>
              <a:rPr lang="de-DE" dirty="0" err="1"/>
              <a:t>to</a:t>
            </a:r>
            <a:r>
              <a:rPr lang="de-DE" dirty="0"/>
              <a:t> </a:t>
            </a:r>
            <a:r>
              <a:rPr lang="de-DE" dirty="0" err="1"/>
              <a:t>get</a:t>
            </a:r>
            <a:r>
              <a:rPr lang="de-DE" dirty="0"/>
              <a:t> </a:t>
            </a:r>
            <a:r>
              <a:rPr lang="de-DE" dirty="0" err="1"/>
              <a:t>needed</a:t>
            </a:r>
            <a:r>
              <a:rPr lang="de-DE" dirty="0"/>
              <a:t> SA </a:t>
            </a:r>
            <a:r>
              <a:rPr lang="de-DE" dirty="0" err="1"/>
              <a:t>information</a:t>
            </a:r>
            <a:endParaRPr lang="nb-NO" dirty="0"/>
          </a:p>
        </p:txBody>
      </p:sp>
      <p:sp>
        <p:nvSpPr>
          <p:cNvPr id="3" name="Plassholder for innhold 2"/>
          <p:cNvSpPr>
            <a:spLocks noGrp="1"/>
          </p:cNvSpPr>
          <p:nvPr>
            <p:ph idx="1"/>
          </p:nvPr>
        </p:nvSpPr>
        <p:spPr/>
        <p:txBody>
          <a:bodyPr>
            <a:normAutofit/>
          </a:bodyPr>
          <a:lstStyle/>
          <a:p>
            <a:pPr marL="0" indent="0">
              <a:buNone/>
            </a:pPr>
            <a:r>
              <a:rPr lang="en-US" dirty="0"/>
              <a:t>1. </a:t>
            </a:r>
            <a:r>
              <a:rPr lang="en-US" b="1" dirty="0"/>
              <a:t>Query techniques</a:t>
            </a:r>
            <a:r>
              <a:rPr lang="en-US" dirty="0"/>
              <a:t>, in which the subjects are asked (“queried”) directly about their perception of certain aspects of the situation.</a:t>
            </a:r>
          </a:p>
          <a:p>
            <a:pPr marL="0" indent="0">
              <a:buNone/>
            </a:pPr>
            <a:r>
              <a:rPr lang="en-US" dirty="0"/>
              <a:t>2. </a:t>
            </a:r>
            <a:r>
              <a:rPr lang="en-US" b="1" dirty="0"/>
              <a:t>Rating techniques</a:t>
            </a:r>
            <a:r>
              <a:rPr lang="en-US" dirty="0"/>
              <a:t>, in which either the subjects themselves, or observers of the subjects, are asked to rate SA along a number of dimensions, typically presented in a series of scales.</a:t>
            </a:r>
          </a:p>
          <a:p>
            <a:pPr marL="0" indent="0">
              <a:buNone/>
            </a:pPr>
            <a:r>
              <a:rPr lang="en-US" dirty="0"/>
              <a:t>3. </a:t>
            </a:r>
            <a:r>
              <a:rPr lang="en-US" b="1" dirty="0"/>
              <a:t>Performance-based techniques</a:t>
            </a:r>
            <a:r>
              <a:rPr lang="en-US" dirty="0"/>
              <a:t>, in which the level of SA is inferred from the level of performance. The rationale underlying this technique is that good SA is needed to achieve a good performance.</a:t>
            </a:r>
            <a:endParaRPr lang="nb-NO" dirty="0"/>
          </a:p>
        </p:txBody>
      </p:sp>
    </p:spTree>
    <p:custDataLst>
      <p:custData r:id="rId1"/>
      <p:tags r:id="rId2"/>
    </p:custDataLst>
    <p:extLst>
      <p:ext uri="{BB962C8B-B14F-4D97-AF65-F5344CB8AC3E}">
        <p14:creationId xmlns:p14="http://schemas.microsoft.com/office/powerpoint/2010/main" val="41584082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CFE14F21-3198-4304-8DBD-D726B23D67E4}"/>
              </a:ext>
            </a:extLst>
          </p:cNvPr>
          <p:cNvSpPr>
            <a:spLocks noGrp="1"/>
          </p:cNvSpPr>
          <p:nvPr>
            <p:ph type="title"/>
          </p:nvPr>
        </p:nvSpPr>
        <p:spPr>
          <a:xfrm>
            <a:off x="757122" y="767424"/>
            <a:ext cx="9960496" cy="640721"/>
          </a:xfrm>
        </p:spPr>
        <p:txBody>
          <a:bodyPr vert="horz" lIns="109728" tIns="54864" rIns="109728" bIns="54864" rtlCol="0" anchor="b">
            <a:normAutofit fontScale="90000"/>
          </a:bodyPr>
          <a:lstStyle/>
          <a:p>
            <a:r>
              <a:rPr lang="en-US" sz="4560" dirty="0"/>
              <a:t>Cyber Security and Situational Analysis</a:t>
            </a:r>
          </a:p>
        </p:txBody>
      </p:sp>
      <p:sp>
        <p:nvSpPr>
          <p:cNvPr id="19"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1934" y="3088507"/>
            <a:ext cx="3906114" cy="21946"/>
          </a:xfrm>
          <a:custGeom>
            <a:avLst/>
            <a:gdLst>
              <a:gd name="csX0" fmla="*/ 0 w 3906114"/>
              <a:gd name="csY0" fmla="*/ 0 h 21946"/>
              <a:gd name="csX1" fmla="*/ 729141 w 3906114"/>
              <a:gd name="csY1" fmla="*/ 0 h 21946"/>
              <a:gd name="csX2" fmla="*/ 1419221 w 3906114"/>
              <a:gd name="csY2" fmla="*/ 0 h 21946"/>
              <a:gd name="csX3" fmla="*/ 2109302 w 3906114"/>
              <a:gd name="csY3" fmla="*/ 0 h 21946"/>
              <a:gd name="csX4" fmla="*/ 2643137 w 3906114"/>
              <a:gd name="csY4" fmla="*/ 0 h 21946"/>
              <a:gd name="csX5" fmla="*/ 3216034 w 3906114"/>
              <a:gd name="csY5" fmla="*/ 0 h 21946"/>
              <a:gd name="csX6" fmla="*/ 3906114 w 3906114"/>
              <a:gd name="csY6" fmla="*/ 0 h 21946"/>
              <a:gd name="csX7" fmla="*/ 3906114 w 3906114"/>
              <a:gd name="csY7" fmla="*/ 21946 h 21946"/>
              <a:gd name="csX8" fmla="*/ 3255095 w 3906114"/>
              <a:gd name="csY8" fmla="*/ 21946 h 21946"/>
              <a:gd name="csX9" fmla="*/ 2721259 w 3906114"/>
              <a:gd name="csY9" fmla="*/ 21946 h 21946"/>
              <a:gd name="csX10" fmla="*/ 2187424 w 3906114"/>
              <a:gd name="csY10" fmla="*/ 21946 h 21946"/>
              <a:gd name="csX11" fmla="*/ 1497344 w 3906114"/>
              <a:gd name="csY11" fmla="*/ 21946 h 21946"/>
              <a:gd name="csX12" fmla="*/ 924447 w 3906114"/>
              <a:gd name="csY12" fmla="*/ 21946 h 21946"/>
              <a:gd name="csX13" fmla="*/ 0 w 3906114"/>
              <a:gd name="csY13" fmla="*/ 21946 h 21946"/>
              <a:gd name="csX14" fmla="*/ 0 w 3906114"/>
              <a:gd name="csY14" fmla="*/ 0 h 21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906114" h="21946" fill="none" extrusionOk="0">
                <a:moveTo>
                  <a:pt x="0" y="0"/>
                </a:moveTo>
                <a:cubicBezTo>
                  <a:pt x="252156" y="-20460"/>
                  <a:pt x="476174" y="-27800"/>
                  <a:pt x="729141" y="0"/>
                </a:cubicBezTo>
                <a:cubicBezTo>
                  <a:pt x="982108" y="27800"/>
                  <a:pt x="1081401" y="-4067"/>
                  <a:pt x="1419221" y="0"/>
                </a:cubicBezTo>
                <a:cubicBezTo>
                  <a:pt x="1757041" y="4067"/>
                  <a:pt x="1835425" y="27359"/>
                  <a:pt x="2109302" y="0"/>
                </a:cubicBezTo>
                <a:cubicBezTo>
                  <a:pt x="2383179" y="-27359"/>
                  <a:pt x="2437492" y="-20254"/>
                  <a:pt x="2643137" y="0"/>
                </a:cubicBezTo>
                <a:cubicBezTo>
                  <a:pt x="2848783" y="20254"/>
                  <a:pt x="2986492" y="22460"/>
                  <a:pt x="3216034" y="0"/>
                </a:cubicBezTo>
                <a:cubicBezTo>
                  <a:pt x="3445576" y="-22460"/>
                  <a:pt x="3574572" y="-31501"/>
                  <a:pt x="3906114" y="0"/>
                </a:cubicBezTo>
                <a:cubicBezTo>
                  <a:pt x="3905647" y="10233"/>
                  <a:pt x="3905122" y="11611"/>
                  <a:pt x="3906114" y="21946"/>
                </a:cubicBezTo>
                <a:cubicBezTo>
                  <a:pt x="3684360" y="3697"/>
                  <a:pt x="3562432" y="-10333"/>
                  <a:pt x="3255095" y="21946"/>
                </a:cubicBezTo>
                <a:cubicBezTo>
                  <a:pt x="2947758" y="54225"/>
                  <a:pt x="2881475" y="33033"/>
                  <a:pt x="2721259" y="21946"/>
                </a:cubicBezTo>
                <a:cubicBezTo>
                  <a:pt x="2561043" y="10859"/>
                  <a:pt x="2330921" y="37540"/>
                  <a:pt x="2187424" y="21946"/>
                </a:cubicBezTo>
                <a:cubicBezTo>
                  <a:pt x="2043927" y="6352"/>
                  <a:pt x="1756372" y="33030"/>
                  <a:pt x="1497344" y="21946"/>
                </a:cubicBezTo>
                <a:cubicBezTo>
                  <a:pt x="1238316" y="10862"/>
                  <a:pt x="1125800" y="18078"/>
                  <a:pt x="924447" y="21946"/>
                </a:cubicBezTo>
                <a:cubicBezTo>
                  <a:pt x="723094" y="25814"/>
                  <a:pt x="399256" y="2502"/>
                  <a:pt x="0" y="21946"/>
                </a:cubicBezTo>
                <a:cubicBezTo>
                  <a:pt x="999" y="16912"/>
                  <a:pt x="-379" y="8769"/>
                  <a:pt x="0" y="0"/>
                </a:cubicBezTo>
                <a:close/>
              </a:path>
              <a:path w="3906114" h="21946" stroke="0" extrusionOk="0">
                <a:moveTo>
                  <a:pt x="0" y="0"/>
                </a:moveTo>
                <a:cubicBezTo>
                  <a:pt x="204270" y="-19114"/>
                  <a:pt x="320245" y="-8859"/>
                  <a:pt x="611958" y="0"/>
                </a:cubicBezTo>
                <a:cubicBezTo>
                  <a:pt x="903671" y="8859"/>
                  <a:pt x="954540" y="768"/>
                  <a:pt x="1145793" y="0"/>
                </a:cubicBezTo>
                <a:cubicBezTo>
                  <a:pt x="1337047" y="-768"/>
                  <a:pt x="1676795" y="-34102"/>
                  <a:pt x="1874935" y="0"/>
                </a:cubicBezTo>
                <a:cubicBezTo>
                  <a:pt x="2073075" y="34102"/>
                  <a:pt x="2202627" y="11146"/>
                  <a:pt x="2486893" y="0"/>
                </a:cubicBezTo>
                <a:cubicBezTo>
                  <a:pt x="2771159" y="-11146"/>
                  <a:pt x="2869791" y="-15785"/>
                  <a:pt x="3098850" y="0"/>
                </a:cubicBezTo>
                <a:cubicBezTo>
                  <a:pt x="3327909" y="15785"/>
                  <a:pt x="3739236" y="-28068"/>
                  <a:pt x="3906114" y="0"/>
                </a:cubicBezTo>
                <a:cubicBezTo>
                  <a:pt x="3905865" y="5270"/>
                  <a:pt x="3905823" y="17483"/>
                  <a:pt x="3906114" y="21946"/>
                </a:cubicBezTo>
                <a:cubicBezTo>
                  <a:pt x="3642508" y="23045"/>
                  <a:pt x="3480132" y="32863"/>
                  <a:pt x="3255095" y="21946"/>
                </a:cubicBezTo>
                <a:cubicBezTo>
                  <a:pt x="3030058" y="11029"/>
                  <a:pt x="2873451" y="7335"/>
                  <a:pt x="2721259" y="21946"/>
                </a:cubicBezTo>
                <a:cubicBezTo>
                  <a:pt x="2569067" y="36557"/>
                  <a:pt x="2382684" y="13320"/>
                  <a:pt x="2070240" y="21946"/>
                </a:cubicBezTo>
                <a:cubicBezTo>
                  <a:pt x="1757796" y="30572"/>
                  <a:pt x="1718913" y="11568"/>
                  <a:pt x="1419221" y="21946"/>
                </a:cubicBezTo>
                <a:cubicBezTo>
                  <a:pt x="1119529" y="32324"/>
                  <a:pt x="995238" y="9896"/>
                  <a:pt x="807264" y="21946"/>
                </a:cubicBezTo>
                <a:cubicBezTo>
                  <a:pt x="619290" y="33996"/>
                  <a:pt x="365530" y="18100"/>
                  <a:pt x="0" y="21946"/>
                </a:cubicBezTo>
                <a:cubicBezTo>
                  <a:pt x="428" y="16188"/>
                  <a:pt x="7" y="7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4" name="Content Placeholder 13">
            <a:extLst>
              <a:ext uri="{FF2B5EF4-FFF2-40B4-BE49-F238E27FC236}">
                <a16:creationId xmlns:a16="http://schemas.microsoft.com/office/drawing/2014/main" id="{C53E61C8-B876-465D-BFE8-3C7942C0E1B7}"/>
              </a:ext>
            </a:extLst>
          </p:cNvPr>
          <p:cNvSpPr>
            <a:spLocks noGrp="1"/>
          </p:cNvSpPr>
          <p:nvPr>
            <p:ph idx="1"/>
          </p:nvPr>
        </p:nvSpPr>
        <p:spPr>
          <a:xfrm>
            <a:off x="757123" y="3368650"/>
            <a:ext cx="4114800" cy="4092854"/>
          </a:xfrm>
        </p:spPr>
        <p:txBody>
          <a:bodyPr anchor="t">
            <a:normAutofit/>
          </a:bodyPr>
          <a:lstStyle/>
          <a:p>
            <a:endParaRPr lang="en-US" sz="2640"/>
          </a:p>
        </p:txBody>
      </p:sp>
      <p:pic>
        <p:nvPicPr>
          <p:cNvPr id="5" name="Content Placeholder 4" descr="Graphical user interface, application&#10;&#10;Description automatically generated">
            <a:extLst>
              <a:ext uri="{FF2B5EF4-FFF2-40B4-BE49-F238E27FC236}">
                <a16:creationId xmlns:a16="http://schemas.microsoft.com/office/drawing/2014/main" id="{7A6F1BFD-DEDB-45DD-A738-4997502072F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3154" y="1408144"/>
            <a:ext cx="12074530" cy="6791922"/>
          </a:xfrm>
          <a:prstGeom prst="rect">
            <a:avLst/>
          </a:prstGeom>
        </p:spPr>
      </p:pic>
      <p:grpSp>
        <p:nvGrpSpPr>
          <p:cNvPr id="3" name="Group 2">
            <a:extLst>
              <a:ext uri="{FF2B5EF4-FFF2-40B4-BE49-F238E27FC236}">
                <a16:creationId xmlns:a16="http://schemas.microsoft.com/office/drawing/2014/main" id="{C8D5DC2F-5938-3B19-A3CB-FC84A98038BD}"/>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B5014ACA-19D1-CA13-3899-141F9118D4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B554EF73-4AAE-B890-F5D4-455BD6C05E0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6931822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8000"/>
            <a:lum/>
          </a:blip>
          <a:srcRect/>
          <a:stretch>
            <a:fillRect t="-6000" b="-6000"/>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tel 1"/>
          <p:cNvSpPr>
            <a:spLocks noGrp="1"/>
          </p:cNvSpPr>
          <p:nvPr>
            <p:ph type="title"/>
          </p:nvPr>
        </p:nvSpPr>
        <p:spPr>
          <a:xfrm>
            <a:off x="1005840" y="438150"/>
            <a:ext cx="12618720" cy="1590676"/>
          </a:xfrm>
        </p:spPr>
        <p:txBody>
          <a:bodyPr>
            <a:normAutofit/>
          </a:bodyPr>
          <a:lstStyle/>
          <a:p>
            <a:r>
              <a:rPr lang="de-DE" sz="6480"/>
              <a:t>About visualizations</a:t>
            </a:r>
            <a:endParaRPr lang="nb-NO" sz="648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843" y="2012847"/>
            <a:ext cx="13024714" cy="21946"/>
          </a:xfrm>
          <a:custGeom>
            <a:avLst/>
            <a:gdLst>
              <a:gd name="csX0" fmla="*/ 0 w 13024714"/>
              <a:gd name="csY0" fmla="*/ 0 h 21946"/>
              <a:gd name="csX1" fmla="*/ 685511 w 13024714"/>
              <a:gd name="csY1" fmla="*/ 0 h 21946"/>
              <a:gd name="csX2" fmla="*/ 1371023 w 13024714"/>
              <a:gd name="csY2" fmla="*/ 0 h 21946"/>
              <a:gd name="csX3" fmla="*/ 2317028 w 13024714"/>
              <a:gd name="csY3" fmla="*/ 0 h 21946"/>
              <a:gd name="csX4" fmla="*/ 2872292 w 13024714"/>
              <a:gd name="csY4" fmla="*/ 0 h 21946"/>
              <a:gd name="csX5" fmla="*/ 3427556 w 13024714"/>
              <a:gd name="csY5" fmla="*/ 0 h 21946"/>
              <a:gd name="csX6" fmla="*/ 4113068 w 13024714"/>
              <a:gd name="csY6" fmla="*/ 0 h 21946"/>
              <a:gd name="csX7" fmla="*/ 4928826 w 13024714"/>
              <a:gd name="csY7" fmla="*/ 0 h 21946"/>
              <a:gd name="csX8" fmla="*/ 5744584 w 13024714"/>
              <a:gd name="csY8" fmla="*/ 0 h 21946"/>
              <a:gd name="csX9" fmla="*/ 6560343 w 13024714"/>
              <a:gd name="csY9" fmla="*/ 0 h 21946"/>
              <a:gd name="csX10" fmla="*/ 7506348 w 13024714"/>
              <a:gd name="csY10" fmla="*/ 0 h 21946"/>
              <a:gd name="csX11" fmla="*/ 8191860 w 13024714"/>
              <a:gd name="csY11" fmla="*/ 0 h 21946"/>
              <a:gd name="csX12" fmla="*/ 9007618 w 13024714"/>
              <a:gd name="csY12" fmla="*/ 0 h 21946"/>
              <a:gd name="csX13" fmla="*/ 9693129 w 13024714"/>
              <a:gd name="csY13" fmla="*/ 0 h 21946"/>
              <a:gd name="csX14" fmla="*/ 10378641 w 13024714"/>
              <a:gd name="csY14" fmla="*/ 0 h 21946"/>
              <a:gd name="csX15" fmla="*/ 11064152 w 13024714"/>
              <a:gd name="csY15" fmla="*/ 0 h 21946"/>
              <a:gd name="csX16" fmla="*/ 11358922 w 13024714"/>
              <a:gd name="csY16" fmla="*/ 0 h 21946"/>
              <a:gd name="csX17" fmla="*/ 12174680 w 13024714"/>
              <a:gd name="csY17" fmla="*/ 0 h 21946"/>
              <a:gd name="csX18" fmla="*/ 13024714 w 13024714"/>
              <a:gd name="csY18" fmla="*/ 0 h 21946"/>
              <a:gd name="csX19" fmla="*/ 13024714 w 13024714"/>
              <a:gd name="csY19" fmla="*/ 21946 h 21946"/>
              <a:gd name="csX20" fmla="*/ 12469450 w 13024714"/>
              <a:gd name="csY20" fmla="*/ 21946 h 21946"/>
              <a:gd name="csX21" fmla="*/ 11783939 w 13024714"/>
              <a:gd name="csY21" fmla="*/ 21946 h 21946"/>
              <a:gd name="csX22" fmla="*/ 11489169 w 13024714"/>
              <a:gd name="csY22" fmla="*/ 21946 h 21946"/>
              <a:gd name="csX23" fmla="*/ 10933905 w 13024714"/>
              <a:gd name="csY23" fmla="*/ 21946 h 21946"/>
              <a:gd name="csX24" fmla="*/ 10118146 w 13024714"/>
              <a:gd name="csY24" fmla="*/ 21946 h 21946"/>
              <a:gd name="csX25" fmla="*/ 9693129 w 13024714"/>
              <a:gd name="csY25" fmla="*/ 21946 h 21946"/>
              <a:gd name="csX26" fmla="*/ 8747124 w 13024714"/>
              <a:gd name="csY26" fmla="*/ 21946 h 21946"/>
              <a:gd name="csX27" fmla="*/ 7801118 w 13024714"/>
              <a:gd name="csY27" fmla="*/ 21946 h 21946"/>
              <a:gd name="csX28" fmla="*/ 7115607 w 13024714"/>
              <a:gd name="csY28" fmla="*/ 21946 h 21946"/>
              <a:gd name="csX29" fmla="*/ 6169601 w 13024714"/>
              <a:gd name="csY29" fmla="*/ 21946 h 21946"/>
              <a:gd name="csX30" fmla="*/ 5484090 w 13024714"/>
              <a:gd name="csY30" fmla="*/ 21946 h 21946"/>
              <a:gd name="csX31" fmla="*/ 4668332 w 13024714"/>
              <a:gd name="csY31" fmla="*/ 21946 h 21946"/>
              <a:gd name="csX32" fmla="*/ 4373562 w 13024714"/>
              <a:gd name="csY32" fmla="*/ 21946 h 21946"/>
              <a:gd name="csX33" fmla="*/ 3427556 w 13024714"/>
              <a:gd name="csY33" fmla="*/ 21946 h 21946"/>
              <a:gd name="csX34" fmla="*/ 2872292 w 13024714"/>
              <a:gd name="csY34" fmla="*/ 21946 h 21946"/>
              <a:gd name="csX35" fmla="*/ 2056534 w 13024714"/>
              <a:gd name="csY35" fmla="*/ 21946 h 21946"/>
              <a:gd name="csX36" fmla="*/ 1761764 w 13024714"/>
              <a:gd name="csY36" fmla="*/ 21946 h 21946"/>
              <a:gd name="csX37" fmla="*/ 815758 w 13024714"/>
              <a:gd name="csY37" fmla="*/ 21946 h 21946"/>
              <a:gd name="csX38" fmla="*/ 0 w 13024714"/>
              <a:gd name="csY38" fmla="*/ 21946 h 21946"/>
              <a:gd name="csX39" fmla="*/ 0 w 13024714"/>
              <a:gd name="csY39" fmla="*/ 0 h 21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Lst>
            <a:rect l="l" t="t" r="r" b="b"/>
            <a:pathLst>
              <a:path w="13024714" h="21946" fill="none" extrusionOk="0">
                <a:moveTo>
                  <a:pt x="0" y="0"/>
                </a:moveTo>
                <a:cubicBezTo>
                  <a:pt x="152281" y="-31067"/>
                  <a:pt x="486749" y="10902"/>
                  <a:pt x="685511" y="0"/>
                </a:cubicBezTo>
                <a:cubicBezTo>
                  <a:pt x="884273" y="-10902"/>
                  <a:pt x="1058152" y="9997"/>
                  <a:pt x="1371023" y="0"/>
                </a:cubicBezTo>
                <a:cubicBezTo>
                  <a:pt x="1683894" y="-9997"/>
                  <a:pt x="1900279" y="29201"/>
                  <a:pt x="2317028" y="0"/>
                </a:cubicBezTo>
                <a:cubicBezTo>
                  <a:pt x="2733778" y="-29201"/>
                  <a:pt x="2734875" y="-14625"/>
                  <a:pt x="2872292" y="0"/>
                </a:cubicBezTo>
                <a:cubicBezTo>
                  <a:pt x="3009709" y="14625"/>
                  <a:pt x="3213734" y="-7375"/>
                  <a:pt x="3427556" y="0"/>
                </a:cubicBezTo>
                <a:cubicBezTo>
                  <a:pt x="3641378" y="7375"/>
                  <a:pt x="3919573" y="-2120"/>
                  <a:pt x="4113068" y="0"/>
                </a:cubicBezTo>
                <a:cubicBezTo>
                  <a:pt x="4306563" y="2120"/>
                  <a:pt x="4578969" y="-37026"/>
                  <a:pt x="4928826" y="0"/>
                </a:cubicBezTo>
                <a:cubicBezTo>
                  <a:pt x="5278683" y="37026"/>
                  <a:pt x="5532760" y="-36008"/>
                  <a:pt x="5744584" y="0"/>
                </a:cubicBezTo>
                <a:cubicBezTo>
                  <a:pt x="5956408" y="36008"/>
                  <a:pt x="6380592" y="-38727"/>
                  <a:pt x="6560343" y="0"/>
                </a:cubicBezTo>
                <a:cubicBezTo>
                  <a:pt x="6740094" y="38727"/>
                  <a:pt x="7191515" y="-10364"/>
                  <a:pt x="7506348" y="0"/>
                </a:cubicBezTo>
                <a:cubicBezTo>
                  <a:pt x="7821181" y="10364"/>
                  <a:pt x="7934049" y="-8664"/>
                  <a:pt x="8191860" y="0"/>
                </a:cubicBezTo>
                <a:cubicBezTo>
                  <a:pt x="8449671" y="8664"/>
                  <a:pt x="8638461" y="-38679"/>
                  <a:pt x="9007618" y="0"/>
                </a:cubicBezTo>
                <a:cubicBezTo>
                  <a:pt x="9376775" y="38679"/>
                  <a:pt x="9380340" y="-26545"/>
                  <a:pt x="9693129" y="0"/>
                </a:cubicBezTo>
                <a:cubicBezTo>
                  <a:pt x="10005918" y="26545"/>
                  <a:pt x="10234197" y="-5309"/>
                  <a:pt x="10378641" y="0"/>
                </a:cubicBezTo>
                <a:cubicBezTo>
                  <a:pt x="10523085" y="5309"/>
                  <a:pt x="10868645" y="-23133"/>
                  <a:pt x="11064152" y="0"/>
                </a:cubicBezTo>
                <a:cubicBezTo>
                  <a:pt x="11259659" y="23133"/>
                  <a:pt x="11221814" y="14424"/>
                  <a:pt x="11358922" y="0"/>
                </a:cubicBezTo>
                <a:cubicBezTo>
                  <a:pt x="11496030" y="-14424"/>
                  <a:pt x="11965988" y="12857"/>
                  <a:pt x="12174680" y="0"/>
                </a:cubicBezTo>
                <a:cubicBezTo>
                  <a:pt x="12383372" y="-12857"/>
                  <a:pt x="12817775" y="29617"/>
                  <a:pt x="13024714" y="0"/>
                </a:cubicBezTo>
                <a:cubicBezTo>
                  <a:pt x="13024641" y="6940"/>
                  <a:pt x="13023889" y="16895"/>
                  <a:pt x="13024714" y="21946"/>
                </a:cubicBezTo>
                <a:cubicBezTo>
                  <a:pt x="12775680" y="19870"/>
                  <a:pt x="12720094" y="7930"/>
                  <a:pt x="12469450" y="21946"/>
                </a:cubicBezTo>
                <a:cubicBezTo>
                  <a:pt x="12218806" y="35962"/>
                  <a:pt x="11987750" y="26421"/>
                  <a:pt x="11783939" y="21946"/>
                </a:cubicBezTo>
                <a:cubicBezTo>
                  <a:pt x="11580128" y="17471"/>
                  <a:pt x="11626891" y="24678"/>
                  <a:pt x="11489169" y="21946"/>
                </a:cubicBezTo>
                <a:cubicBezTo>
                  <a:pt x="11351447" y="19215"/>
                  <a:pt x="11059047" y="38646"/>
                  <a:pt x="10933905" y="21946"/>
                </a:cubicBezTo>
                <a:cubicBezTo>
                  <a:pt x="10808763" y="5246"/>
                  <a:pt x="10419074" y="15408"/>
                  <a:pt x="10118146" y="21946"/>
                </a:cubicBezTo>
                <a:cubicBezTo>
                  <a:pt x="9817218" y="28484"/>
                  <a:pt x="9887329" y="4120"/>
                  <a:pt x="9693129" y="21946"/>
                </a:cubicBezTo>
                <a:cubicBezTo>
                  <a:pt x="9498929" y="39772"/>
                  <a:pt x="9108687" y="-1035"/>
                  <a:pt x="8747124" y="21946"/>
                </a:cubicBezTo>
                <a:cubicBezTo>
                  <a:pt x="8385562" y="44927"/>
                  <a:pt x="8234729" y="3783"/>
                  <a:pt x="7801118" y="21946"/>
                </a:cubicBezTo>
                <a:cubicBezTo>
                  <a:pt x="7367507" y="40109"/>
                  <a:pt x="7379246" y="455"/>
                  <a:pt x="7115607" y="21946"/>
                </a:cubicBezTo>
                <a:cubicBezTo>
                  <a:pt x="6851968" y="43437"/>
                  <a:pt x="6366425" y="-19748"/>
                  <a:pt x="6169601" y="21946"/>
                </a:cubicBezTo>
                <a:cubicBezTo>
                  <a:pt x="5972777" y="63640"/>
                  <a:pt x="5729383" y="44242"/>
                  <a:pt x="5484090" y="21946"/>
                </a:cubicBezTo>
                <a:cubicBezTo>
                  <a:pt x="5238797" y="-350"/>
                  <a:pt x="5017079" y="46113"/>
                  <a:pt x="4668332" y="21946"/>
                </a:cubicBezTo>
                <a:cubicBezTo>
                  <a:pt x="4319585" y="-2221"/>
                  <a:pt x="4432622" y="25539"/>
                  <a:pt x="4373562" y="21946"/>
                </a:cubicBezTo>
                <a:cubicBezTo>
                  <a:pt x="4314502" y="18354"/>
                  <a:pt x="3759313" y="4720"/>
                  <a:pt x="3427556" y="21946"/>
                </a:cubicBezTo>
                <a:cubicBezTo>
                  <a:pt x="3095799" y="39172"/>
                  <a:pt x="3004542" y="4363"/>
                  <a:pt x="2872292" y="21946"/>
                </a:cubicBezTo>
                <a:cubicBezTo>
                  <a:pt x="2740042" y="39529"/>
                  <a:pt x="2392282" y="30352"/>
                  <a:pt x="2056534" y="21946"/>
                </a:cubicBezTo>
                <a:cubicBezTo>
                  <a:pt x="1720786" y="13540"/>
                  <a:pt x="1862447" y="12082"/>
                  <a:pt x="1761764" y="21946"/>
                </a:cubicBezTo>
                <a:cubicBezTo>
                  <a:pt x="1661081" y="31811"/>
                  <a:pt x="1108082" y="16882"/>
                  <a:pt x="815758" y="21946"/>
                </a:cubicBezTo>
                <a:cubicBezTo>
                  <a:pt x="523434" y="27010"/>
                  <a:pt x="235085" y="8649"/>
                  <a:pt x="0" y="21946"/>
                </a:cubicBezTo>
                <a:cubicBezTo>
                  <a:pt x="96" y="12078"/>
                  <a:pt x="905" y="5768"/>
                  <a:pt x="0" y="0"/>
                </a:cubicBezTo>
                <a:close/>
              </a:path>
              <a:path w="13024714" h="21946" stroke="0" extrusionOk="0">
                <a:moveTo>
                  <a:pt x="0" y="0"/>
                </a:moveTo>
                <a:cubicBezTo>
                  <a:pt x="174000" y="6813"/>
                  <a:pt x="297001" y="23805"/>
                  <a:pt x="555264" y="0"/>
                </a:cubicBezTo>
                <a:cubicBezTo>
                  <a:pt x="813527" y="-23805"/>
                  <a:pt x="769952" y="1312"/>
                  <a:pt x="850034" y="0"/>
                </a:cubicBezTo>
                <a:cubicBezTo>
                  <a:pt x="930116" y="-1312"/>
                  <a:pt x="1489937" y="-18612"/>
                  <a:pt x="1796040" y="0"/>
                </a:cubicBezTo>
                <a:cubicBezTo>
                  <a:pt x="2102143" y="18612"/>
                  <a:pt x="2168509" y="981"/>
                  <a:pt x="2351304" y="0"/>
                </a:cubicBezTo>
                <a:cubicBezTo>
                  <a:pt x="2534099" y="-981"/>
                  <a:pt x="2703250" y="25211"/>
                  <a:pt x="2906568" y="0"/>
                </a:cubicBezTo>
                <a:cubicBezTo>
                  <a:pt x="3109886" y="-25211"/>
                  <a:pt x="3379694" y="818"/>
                  <a:pt x="3852573" y="0"/>
                </a:cubicBezTo>
                <a:cubicBezTo>
                  <a:pt x="4325453" y="-818"/>
                  <a:pt x="4071412" y="6498"/>
                  <a:pt x="4277590" y="0"/>
                </a:cubicBezTo>
                <a:cubicBezTo>
                  <a:pt x="4483768" y="-6498"/>
                  <a:pt x="4787598" y="-41706"/>
                  <a:pt x="5223596" y="0"/>
                </a:cubicBezTo>
                <a:cubicBezTo>
                  <a:pt x="5659594" y="41706"/>
                  <a:pt x="5817556" y="-37239"/>
                  <a:pt x="6169601" y="0"/>
                </a:cubicBezTo>
                <a:cubicBezTo>
                  <a:pt x="6521646" y="37239"/>
                  <a:pt x="6662392" y="26822"/>
                  <a:pt x="6855113" y="0"/>
                </a:cubicBezTo>
                <a:cubicBezTo>
                  <a:pt x="7047834" y="-26822"/>
                  <a:pt x="7567096" y="40814"/>
                  <a:pt x="7801118" y="0"/>
                </a:cubicBezTo>
                <a:cubicBezTo>
                  <a:pt x="8035140" y="-40814"/>
                  <a:pt x="8171178" y="4704"/>
                  <a:pt x="8356382" y="0"/>
                </a:cubicBezTo>
                <a:cubicBezTo>
                  <a:pt x="8541586" y="-4704"/>
                  <a:pt x="8709469" y="-25916"/>
                  <a:pt x="8911646" y="0"/>
                </a:cubicBezTo>
                <a:cubicBezTo>
                  <a:pt x="9113823" y="25916"/>
                  <a:pt x="9542118" y="-34645"/>
                  <a:pt x="9727405" y="0"/>
                </a:cubicBezTo>
                <a:cubicBezTo>
                  <a:pt x="9912692" y="34645"/>
                  <a:pt x="10120755" y="-9487"/>
                  <a:pt x="10282669" y="0"/>
                </a:cubicBezTo>
                <a:cubicBezTo>
                  <a:pt x="10444583" y="9487"/>
                  <a:pt x="11000956" y="-14188"/>
                  <a:pt x="11228674" y="0"/>
                </a:cubicBezTo>
                <a:cubicBezTo>
                  <a:pt x="11456392" y="14188"/>
                  <a:pt x="11703330" y="14961"/>
                  <a:pt x="12174680" y="0"/>
                </a:cubicBezTo>
                <a:cubicBezTo>
                  <a:pt x="12646030" y="-14961"/>
                  <a:pt x="12759082" y="2371"/>
                  <a:pt x="13024714" y="0"/>
                </a:cubicBezTo>
                <a:cubicBezTo>
                  <a:pt x="13023901" y="6053"/>
                  <a:pt x="13025505" y="12797"/>
                  <a:pt x="13024714" y="21946"/>
                </a:cubicBezTo>
                <a:cubicBezTo>
                  <a:pt x="12943965" y="16522"/>
                  <a:pt x="12860848" y="32846"/>
                  <a:pt x="12729944" y="21946"/>
                </a:cubicBezTo>
                <a:cubicBezTo>
                  <a:pt x="12599040" y="11047"/>
                  <a:pt x="12082301" y="547"/>
                  <a:pt x="11783939" y="21946"/>
                </a:cubicBezTo>
                <a:cubicBezTo>
                  <a:pt x="11485578" y="43345"/>
                  <a:pt x="11336828" y="7061"/>
                  <a:pt x="11098427" y="21946"/>
                </a:cubicBezTo>
                <a:cubicBezTo>
                  <a:pt x="10860026" y="36831"/>
                  <a:pt x="10792500" y="29008"/>
                  <a:pt x="10673410" y="21946"/>
                </a:cubicBezTo>
                <a:cubicBezTo>
                  <a:pt x="10554320" y="14884"/>
                  <a:pt x="10139073" y="3415"/>
                  <a:pt x="9987899" y="21946"/>
                </a:cubicBezTo>
                <a:cubicBezTo>
                  <a:pt x="9836725" y="40477"/>
                  <a:pt x="9822351" y="7407"/>
                  <a:pt x="9693129" y="21946"/>
                </a:cubicBezTo>
                <a:cubicBezTo>
                  <a:pt x="9563907" y="36486"/>
                  <a:pt x="9463575" y="12345"/>
                  <a:pt x="9398359" y="21946"/>
                </a:cubicBezTo>
                <a:cubicBezTo>
                  <a:pt x="9333143" y="31548"/>
                  <a:pt x="8972684" y="6811"/>
                  <a:pt x="8712848" y="21946"/>
                </a:cubicBezTo>
                <a:cubicBezTo>
                  <a:pt x="8453012" y="37081"/>
                  <a:pt x="8466359" y="13882"/>
                  <a:pt x="8287831" y="21946"/>
                </a:cubicBezTo>
                <a:cubicBezTo>
                  <a:pt x="8109303" y="30010"/>
                  <a:pt x="7836009" y="38945"/>
                  <a:pt x="7472073" y="21946"/>
                </a:cubicBezTo>
                <a:cubicBezTo>
                  <a:pt x="7108137" y="4947"/>
                  <a:pt x="7134996" y="26035"/>
                  <a:pt x="7047056" y="21946"/>
                </a:cubicBezTo>
                <a:cubicBezTo>
                  <a:pt x="6959116" y="17857"/>
                  <a:pt x="6578140" y="37436"/>
                  <a:pt x="6231297" y="21946"/>
                </a:cubicBezTo>
                <a:cubicBezTo>
                  <a:pt x="5884454" y="6456"/>
                  <a:pt x="6050185" y="27772"/>
                  <a:pt x="5936528" y="21946"/>
                </a:cubicBezTo>
                <a:cubicBezTo>
                  <a:pt x="5822871" y="16120"/>
                  <a:pt x="5411656" y="53964"/>
                  <a:pt x="5120769" y="21946"/>
                </a:cubicBezTo>
                <a:cubicBezTo>
                  <a:pt x="4829882" y="-10072"/>
                  <a:pt x="4866873" y="34132"/>
                  <a:pt x="4695752" y="21946"/>
                </a:cubicBezTo>
                <a:cubicBezTo>
                  <a:pt x="4524631" y="9760"/>
                  <a:pt x="4471458" y="21086"/>
                  <a:pt x="4400982" y="21946"/>
                </a:cubicBezTo>
                <a:cubicBezTo>
                  <a:pt x="4330506" y="22807"/>
                  <a:pt x="4151907" y="35822"/>
                  <a:pt x="3975965" y="21946"/>
                </a:cubicBezTo>
                <a:cubicBezTo>
                  <a:pt x="3800023" y="8070"/>
                  <a:pt x="3383688" y="48206"/>
                  <a:pt x="3160207" y="21946"/>
                </a:cubicBezTo>
                <a:cubicBezTo>
                  <a:pt x="2936726" y="-4314"/>
                  <a:pt x="2926118" y="7352"/>
                  <a:pt x="2735190" y="21946"/>
                </a:cubicBezTo>
                <a:cubicBezTo>
                  <a:pt x="2544262" y="36540"/>
                  <a:pt x="2551504" y="10651"/>
                  <a:pt x="2440420" y="21946"/>
                </a:cubicBezTo>
                <a:cubicBezTo>
                  <a:pt x="2329336" y="33242"/>
                  <a:pt x="2224641" y="42269"/>
                  <a:pt x="2015403" y="21946"/>
                </a:cubicBezTo>
                <a:cubicBezTo>
                  <a:pt x="1806165" y="1623"/>
                  <a:pt x="1736836" y="-5616"/>
                  <a:pt x="1460139" y="21946"/>
                </a:cubicBezTo>
                <a:cubicBezTo>
                  <a:pt x="1183442" y="49508"/>
                  <a:pt x="929191" y="4288"/>
                  <a:pt x="774628" y="21946"/>
                </a:cubicBezTo>
                <a:cubicBezTo>
                  <a:pt x="620065" y="39604"/>
                  <a:pt x="233428" y="-11606"/>
                  <a:pt x="0" y="21946"/>
                </a:cubicBezTo>
                <a:cubicBezTo>
                  <a:pt x="-481" y="12556"/>
                  <a:pt x="67" y="775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3" name="Plassholder for innhold 2"/>
          <p:cNvSpPr>
            <a:spLocks noGrp="1"/>
          </p:cNvSpPr>
          <p:nvPr>
            <p:ph idx="1"/>
          </p:nvPr>
        </p:nvSpPr>
        <p:spPr>
          <a:xfrm>
            <a:off x="406164" y="2225948"/>
            <a:ext cx="12618720" cy="5102352"/>
          </a:xfrm>
        </p:spPr>
        <p:txBody>
          <a:bodyPr>
            <a:normAutofit/>
          </a:bodyPr>
          <a:lstStyle/>
          <a:p>
            <a:pPr marL="0" indent="0">
              <a:buNone/>
            </a:pPr>
            <a:r>
              <a:rPr lang="en-US" sz="2040" i="1"/>
              <a:t>“Cyber operations provide a unique challenge in terms of the sheer size of the networks involved and their inherent level of dynamics. Understanding the topography of the cyber network is a key component to being able to understand the potential impact of a particular event or attack on a given mission or operation. This has proven to be quite challenging in many cases. New research will be need to help operators to better visualize existing networks, particularly as they change. As we develop networks that dynamically morph as a function of their design, as well as a function of other factors (e.g. computers or software getting added or deleted, mobile users joining the network at various locations and times), the understandability of the network will be severely strained. New methods to support operators by mapping system topology to operational decisions are needed. This research will need to address not just abstract visualization, but also the types of display support that are needed for addressing the various types of comprehension and projection needs of operators who are answering very real questions about the system’s performance (e.g. see Table 1 ). For example, displays that assist the operator in assessing the impact of a malicious activity on current protection schemes and needed assets. These sorts of SA requirements have been found to be very poorly supported in </a:t>
            </a:r>
            <a:r>
              <a:rPr lang="nb-NO" sz="2040" i="1"/>
              <a:t>many existing tools.» </a:t>
            </a:r>
          </a:p>
          <a:p>
            <a:endParaRPr lang="de-DE" sz="2040"/>
          </a:p>
          <a:p>
            <a:pPr marL="0" indent="0">
              <a:buNone/>
            </a:pPr>
            <a:r>
              <a:rPr lang="de-DE" sz="2040"/>
              <a:t>Endsley (since 2014)</a:t>
            </a:r>
            <a:endParaRPr lang="nb-NO" sz="2040"/>
          </a:p>
        </p:txBody>
      </p:sp>
    </p:spTree>
    <p:custDataLst>
      <p:custData r:id="rId1"/>
      <p:tags r:id="rId2"/>
    </p:custDataLst>
    <p:extLst>
      <p:ext uri="{BB962C8B-B14F-4D97-AF65-F5344CB8AC3E}">
        <p14:creationId xmlns:p14="http://schemas.microsoft.com/office/powerpoint/2010/main" val="179977754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6000" b="-6000"/>
          </a:stretch>
        </a:blip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3FACA5D-1E42-4CEF-977E-F095C85CED0B}"/>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2312271" y="13744"/>
            <a:ext cx="9052758" cy="7355366"/>
          </a:xfrm>
          <a:prstGeom prst="rect">
            <a:avLst/>
          </a:prstGeom>
          <a:ln>
            <a:noFill/>
          </a:ln>
        </p:spPr>
      </p:pic>
      <p:sp>
        <p:nvSpPr>
          <p:cNvPr id="5" name="Oval 4">
            <a:extLst>
              <a:ext uri="{FF2B5EF4-FFF2-40B4-BE49-F238E27FC236}">
                <a16:creationId xmlns:a16="http://schemas.microsoft.com/office/drawing/2014/main" id="{8AC2D946-D1A0-4C94-8A79-AF6E2C2C5FF6}"/>
              </a:ext>
            </a:extLst>
          </p:cNvPr>
          <p:cNvSpPr/>
          <p:nvPr/>
        </p:nvSpPr>
        <p:spPr>
          <a:xfrm>
            <a:off x="8382710" y="396789"/>
            <a:ext cx="1916214" cy="48582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
        <p:nvSpPr>
          <p:cNvPr id="16" name="Oval 15">
            <a:extLst>
              <a:ext uri="{FF2B5EF4-FFF2-40B4-BE49-F238E27FC236}">
                <a16:creationId xmlns:a16="http://schemas.microsoft.com/office/drawing/2014/main" id="{9BC84B08-510A-4639-AC14-CF76B5BE7268}"/>
              </a:ext>
            </a:extLst>
          </p:cNvPr>
          <p:cNvSpPr/>
          <p:nvPr/>
        </p:nvSpPr>
        <p:spPr>
          <a:xfrm>
            <a:off x="8382710" y="6160518"/>
            <a:ext cx="1916214" cy="13673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
        <p:nvSpPr>
          <p:cNvPr id="18" name="Oval 17">
            <a:extLst>
              <a:ext uri="{FF2B5EF4-FFF2-40B4-BE49-F238E27FC236}">
                <a16:creationId xmlns:a16="http://schemas.microsoft.com/office/drawing/2014/main" id="{741CBC8A-8AAD-479B-96F1-AF98FB5E876E}"/>
              </a:ext>
            </a:extLst>
          </p:cNvPr>
          <p:cNvSpPr/>
          <p:nvPr/>
        </p:nvSpPr>
        <p:spPr>
          <a:xfrm>
            <a:off x="8071734" y="4374276"/>
            <a:ext cx="2837270" cy="108449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326266229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l="-11000" r="-1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18B09-25A4-83B7-D6CF-A539BD1C8927}"/>
              </a:ext>
            </a:extLst>
          </p:cNvPr>
          <p:cNvSpPr>
            <a:spLocks noGrp="1"/>
          </p:cNvSpPr>
          <p:nvPr>
            <p:ph type="title"/>
          </p:nvPr>
        </p:nvSpPr>
        <p:spPr/>
        <p:txBody>
          <a:bodyPr/>
          <a:lstStyle/>
          <a:p>
            <a:r>
              <a:rPr lang="nb-NO" dirty="0"/>
              <a:t>Examples</a:t>
            </a:r>
            <a:endParaRPr lang="en-GB" dirty="0"/>
          </a:p>
        </p:txBody>
      </p:sp>
      <p:sp>
        <p:nvSpPr>
          <p:cNvPr id="3" name="Content Placeholder 2">
            <a:extLst>
              <a:ext uri="{FF2B5EF4-FFF2-40B4-BE49-F238E27FC236}">
                <a16:creationId xmlns:a16="http://schemas.microsoft.com/office/drawing/2014/main" id="{5CA621CB-1328-272D-F890-D53EFB485A10}"/>
              </a:ext>
            </a:extLst>
          </p:cNvPr>
          <p:cNvSpPr>
            <a:spLocks noGrp="1"/>
          </p:cNvSpPr>
          <p:nvPr>
            <p:ph idx="1"/>
          </p:nvPr>
        </p:nvSpPr>
        <p:spPr/>
        <p:txBody>
          <a:bodyPr/>
          <a:lstStyle/>
          <a:p>
            <a:r>
              <a:rPr lang="nb-NO" dirty="0"/>
              <a:t>Do they promote SA?</a:t>
            </a:r>
          </a:p>
          <a:p>
            <a:r>
              <a:rPr lang="nb-NO" dirty="0"/>
              <a:t>How?</a:t>
            </a:r>
          </a:p>
          <a:p>
            <a:r>
              <a:rPr lang="nb-NO" dirty="0"/>
              <a:t>Could it be better?</a:t>
            </a:r>
            <a:endParaRPr lang="en-GB" dirty="0"/>
          </a:p>
        </p:txBody>
      </p:sp>
    </p:spTree>
    <p:extLst>
      <p:ext uri="{BB962C8B-B14F-4D97-AF65-F5344CB8AC3E}">
        <p14:creationId xmlns:p14="http://schemas.microsoft.com/office/powerpoint/2010/main" val="124250912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42722-5893-16F7-E2CB-973EE90C5CC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9017F08-9F85-E506-79BA-0AA9B30B94AC}"/>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C86B98DA-0A98-E9F3-F77E-E65B914EC6C3}"/>
              </a:ext>
            </a:extLst>
          </p:cNvPr>
          <p:cNvPicPr>
            <a:picLocks noChangeAspect="1"/>
          </p:cNvPicPr>
          <p:nvPr/>
        </p:nvPicPr>
        <p:blipFill>
          <a:blip r:embed="rId3"/>
          <a:stretch>
            <a:fillRect/>
          </a:stretch>
        </p:blipFill>
        <p:spPr>
          <a:xfrm>
            <a:off x="1" y="4797"/>
            <a:ext cx="9625403" cy="4709818"/>
          </a:xfrm>
          <a:prstGeom prst="rect">
            <a:avLst/>
          </a:prstGeom>
        </p:spPr>
      </p:pic>
      <p:pic>
        <p:nvPicPr>
          <p:cNvPr id="7" name="Picture 6">
            <a:extLst>
              <a:ext uri="{FF2B5EF4-FFF2-40B4-BE49-F238E27FC236}">
                <a16:creationId xmlns:a16="http://schemas.microsoft.com/office/drawing/2014/main" id="{0624B143-686F-AFF8-BE7B-8DE242831C27}"/>
              </a:ext>
            </a:extLst>
          </p:cNvPr>
          <p:cNvPicPr>
            <a:picLocks noChangeAspect="1"/>
          </p:cNvPicPr>
          <p:nvPr/>
        </p:nvPicPr>
        <p:blipFill>
          <a:blip r:embed="rId4"/>
          <a:stretch>
            <a:fillRect/>
          </a:stretch>
        </p:blipFill>
        <p:spPr>
          <a:xfrm>
            <a:off x="2225415" y="1334230"/>
            <a:ext cx="11858435" cy="6457220"/>
          </a:xfrm>
          <a:prstGeom prst="rect">
            <a:avLst/>
          </a:prstGeom>
        </p:spPr>
      </p:pic>
      <p:pic>
        <p:nvPicPr>
          <p:cNvPr id="9" name="Picture 8">
            <a:extLst>
              <a:ext uri="{FF2B5EF4-FFF2-40B4-BE49-F238E27FC236}">
                <a16:creationId xmlns:a16="http://schemas.microsoft.com/office/drawing/2014/main" id="{6826FAC7-8562-5758-02B5-59FD6F595C0D}"/>
              </a:ext>
            </a:extLst>
          </p:cNvPr>
          <p:cNvPicPr>
            <a:picLocks noChangeAspect="1"/>
          </p:cNvPicPr>
          <p:nvPr/>
        </p:nvPicPr>
        <p:blipFill>
          <a:blip r:embed="rId5"/>
          <a:stretch>
            <a:fillRect/>
          </a:stretch>
        </p:blipFill>
        <p:spPr>
          <a:xfrm>
            <a:off x="2094808" y="-24987"/>
            <a:ext cx="10403227" cy="8249789"/>
          </a:xfrm>
          <a:prstGeom prst="rect">
            <a:avLst/>
          </a:prstGeom>
        </p:spPr>
      </p:pic>
    </p:spTree>
    <p:custDataLst>
      <p:tags r:id="rId1"/>
    </p:custDataLst>
    <p:extLst>
      <p:ext uri="{BB962C8B-B14F-4D97-AF65-F5344CB8AC3E}">
        <p14:creationId xmlns:p14="http://schemas.microsoft.com/office/powerpoint/2010/main" val="26911667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A303F-FBF7-FB44-CFC2-2E0D3634149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6EDEE9E-2BF2-58A3-7795-7D26FE16E8FB}"/>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8BD759FC-2AD9-828C-EDDC-007045CD6A48}"/>
              </a:ext>
            </a:extLst>
          </p:cNvPr>
          <p:cNvPicPr>
            <a:picLocks noChangeAspect="1"/>
          </p:cNvPicPr>
          <p:nvPr/>
        </p:nvPicPr>
        <p:blipFill>
          <a:blip r:embed="rId3"/>
          <a:stretch>
            <a:fillRect/>
          </a:stretch>
        </p:blipFill>
        <p:spPr>
          <a:xfrm>
            <a:off x="1" y="-86019"/>
            <a:ext cx="11134374" cy="4229690"/>
          </a:xfrm>
          <a:prstGeom prst="rect">
            <a:avLst/>
          </a:prstGeom>
        </p:spPr>
      </p:pic>
      <p:pic>
        <p:nvPicPr>
          <p:cNvPr id="7" name="Picture 6">
            <a:extLst>
              <a:ext uri="{FF2B5EF4-FFF2-40B4-BE49-F238E27FC236}">
                <a16:creationId xmlns:a16="http://schemas.microsoft.com/office/drawing/2014/main" id="{21A65C4F-42E0-DE5B-C964-77CB3AA9D149}"/>
              </a:ext>
            </a:extLst>
          </p:cNvPr>
          <p:cNvPicPr>
            <a:picLocks noChangeAspect="1"/>
          </p:cNvPicPr>
          <p:nvPr/>
        </p:nvPicPr>
        <p:blipFill>
          <a:blip r:embed="rId4"/>
          <a:stretch>
            <a:fillRect/>
          </a:stretch>
        </p:blipFill>
        <p:spPr>
          <a:xfrm>
            <a:off x="2851162" y="1365501"/>
            <a:ext cx="10773398" cy="6635089"/>
          </a:xfrm>
          <a:prstGeom prst="rect">
            <a:avLst/>
          </a:prstGeom>
        </p:spPr>
      </p:pic>
    </p:spTree>
    <p:custDataLst>
      <p:tags r:id="rId1"/>
    </p:custDataLst>
    <p:extLst>
      <p:ext uri="{BB962C8B-B14F-4D97-AF65-F5344CB8AC3E}">
        <p14:creationId xmlns:p14="http://schemas.microsoft.com/office/powerpoint/2010/main" val="9577765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8000"/>
            <a:lum/>
          </a:blip>
          <a:srcRect/>
          <a:stretch>
            <a:fillRect l="-11000" r="-11000"/>
          </a:stretch>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005840" y="438151"/>
            <a:ext cx="12618720" cy="791210"/>
          </a:xfrm>
        </p:spPr>
        <p:txBody>
          <a:bodyPr>
            <a:normAutofit fontScale="90000"/>
          </a:bodyPr>
          <a:lstStyle/>
          <a:p>
            <a:r>
              <a:rPr lang="de-DE" dirty="0"/>
              <a:t>SA-</a:t>
            </a:r>
            <a:r>
              <a:rPr lang="de-DE" dirty="0" err="1"/>
              <a:t>improving</a:t>
            </a:r>
            <a:r>
              <a:rPr lang="de-DE" dirty="0"/>
              <a:t> </a:t>
            </a:r>
            <a:r>
              <a:rPr lang="de-DE" dirty="0" err="1"/>
              <a:t>visualizations</a:t>
            </a:r>
            <a:r>
              <a:rPr lang="de-DE" dirty="0"/>
              <a:t>: a </a:t>
            </a:r>
            <a:r>
              <a:rPr lang="de-DE" dirty="0">
                <a:hlinkClick r:id="rId6"/>
              </a:rPr>
              <a:t>SCADA-</a:t>
            </a:r>
            <a:r>
              <a:rPr lang="de-DE" dirty="0" err="1">
                <a:hlinkClick r:id="rId6"/>
              </a:rPr>
              <a:t>example</a:t>
            </a:r>
            <a:endParaRPr lang="nb-NO" dirty="0"/>
          </a:p>
        </p:txBody>
      </p:sp>
      <p:pic>
        <p:nvPicPr>
          <p:cNvPr id="5" name="Plassholder for innhold 4"/>
          <p:cNvPicPr>
            <a:picLocks noGrp="1" noChangeAspect="1"/>
          </p:cNvPicPr>
          <p:nvPr>
            <p:ph idx="1"/>
          </p:nvPr>
        </p:nvPicPr>
        <p:blipFill>
          <a:blip r:embed="rId7" cstate="email">
            <a:extLst>
              <a:ext uri="{28A0092B-C50C-407E-A947-70E740481C1C}">
                <a14:useLocalDpi xmlns:a14="http://schemas.microsoft.com/office/drawing/2010/main"/>
              </a:ext>
            </a:extLst>
          </a:blip>
          <a:stretch>
            <a:fillRect/>
          </a:stretch>
        </p:blipFill>
        <p:spPr>
          <a:xfrm>
            <a:off x="406400" y="1556229"/>
            <a:ext cx="13290773" cy="5799611"/>
          </a:xfrm>
        </p:spPr>
      </p:pic>
      <p:sp>
        <p:nvSpPr>
          <p:cNvPr id="6" name="Ellipse 5"/>
          <p:cNvSpPr/>
          <p:nvPr/>
        </p:nvSpPr>
        <p:spPr>
          <a:xfrm>
            <a:off x="406401" y="1452880"/>
            <a:ext cx="2631439" cy="62992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
        <p:nvSpPr>
          <p:cNvPr id="7" name="Ellipse 6"/>
          <p:cNvSpPr/>
          <p:nvPr/>
        </p:nvSpPr>
        <p:spPr>
          <a:xfrm>
            <a:off x="2545080" y="3895129"/>
            <a:ext cx="1280160" cy="49188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
        <p:nvSpPr>
          <p:cNvPr id="8" name="Ellipse 7"/>
          <p:cNvSpPr/>
          <p:nvPr/>
        </p:nvSpPr>
        <p:spPr>
          <a:xfrm>
            <a:off x="4043680" y="3826112"/>
            <a:ext cx="1381760" cy="62992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
        <p:nvSpPr>
          <p:cNvPr id="9" name="Ellipse 8"/>
          <p:cNvSpPr/>
          <p:nvPr/>
        </p:nvSpPr>
        <p:spPr>
          <a:xfrm>
            <a:off x="6278880" y="3832066"/>
            <a:ext cx="1259842" cy="62992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Tree>
    <p:custDataLst>
      <p:custData r:id="rId1"/>
      <p:tags r:id="rId2"/>
    </p:custDataLst>
    <p:extLst>
      <p:ext uri="{BB962C8B-B14F-4D97-AF65-F5344CB8AC3E}">
        <p14:creationId xmlns:p14="http://schemas.microsoft.com/office/powerpoint/2010/main" val="19436469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F2A9582C-046E-6B71-0746-C12A631D9EAB}"/>
              </a:ext>
            </a:extLst>
          </p:cNvPr>
          <p:cNvSpPr>
            <a:spLocks noGrp="1" noRot="1" noChangeArrowheads="1"/>
          </p:cNvSpPr>
          <p:nvPr>
            <p:ph type="title"/>
          </p:nvPr>
        </p:nvSpPr>
        <p:spPr>
          <a:xfrm>
            <a:off x="731522" y="327660"/>
            <a:ext cx="4813301" cy="1394461"/>
          </a:xfrm>
        </p:spPr>
        <p:txBody>
          <a:bodyPr anchor="b">
            <a:normAutofit/>
          </a:bodyPr>
          <a:lstStyle/>
          <a:p>
            <a:pPr eaLnBrk="1" hangingPunct="1">
              <a:defRPr/>
            </a:pPr>
            <a:r>
              <a:rPr lang="en-US" altLang="nb-NO"/>
              <a:t>Definitions</a:t>
            </a:r>
          </a:p>
        </p:txBody>
      </p:sp>
      <p:pic>
        <p:nvPicPr>
          <p:cNvPr id="3" name="Picture 2">
            <a:extLst>
              <a:ext uri="{FF2B5EF4-FFF2-40B4-BE49-F238E27FC236}">
                <a16:creationId xmlns:a16="http://schemas.microsoft.com/office/drawing/2014/main" id="{35D56E48-849F-6FCE-702C-D64C2143ED6F}"/>
              </a:ext>
            </a:extLst>
          </p:cNvPr>
          <p:cNvPicPr>
            <a:picLocks noChangeAspect="1"/>
          </p:cNvPicPr>
          <p:nvPr/>
        </p:nvPicPr>
        <p:blipFill>
          <a:blip r:embed="rId3"/>
          <a:stretch>
            <a:fillRect/>
          </a:stretch>
        </p:blipFill>
        <p:spPr>
          <a:xfrm>
            <a:off x="5720082" y="1385890"/>
            <a:ext cx="8957276" cy="5374364"/>
          </a:xfrm>
          <a:prstGeom prst="rect">
            <a:avLst/>
          </a:prstGeom>
          <a:noFill/>
        </p:spPr>
      </p:pic>
      <p:sp>
        <p:nvSpPr>
          <p:cNvPr id="3075" name="Rectangle 3">
            <a:extLst>
              <a:ext uri="{FF2B5EF4-FFF2-40B4-BE49-F238E27FC236}">
                <a16:creationId xmlns:a16="http://schemas.microsoft.com/office/drawing/2014/main" id="{902E8FC1-50EA-9E17-F88C-4FB41F0C43D0}"/>
              </a:ext>
            </a:extLst>
          </p:cNvPr>
          <p:cNvSpPr>
            <a:spLocks noGrp="1" noRot="1" noChangeArrowheads="1"/>
          </p:cNvSpPr>
          <p:nvPr>
            <p:ph type="body" sz="half" idx="2"/>
          </p:nvPr>
        </p:nvSpPr>
        <p:spPr>
          <a:xfrm>
            <a:off x="731522" y="1722123"/>
            <a:ext cx="4813301" cy="5629276"/>
          </a:xfrm>
        </p:spPr>
        <p:txBody>
          <a:bodyPr>
            <a:normAutofit/>
          </a:bodyPr>
          <a:lstStyle/>
          <a:p>
            <a:pPr eaLnBrk="1" hangingPunct="1">
              <a:defRPr/>
            </a:pPr>
            <a:r>
              <a:rPr lang="en-US" altLang="nb-NO" i="1" dirty="0"/>
              <a:t>thinking about thinking</a:t>
            </a:r>
          </a:p>
          <a:p>
            <a:pPr eaLnBrk="1" hangingPunct="1">
              <a:defRPr/>
            </a:pPr>
            <a:r>
              <a:rPr lang="en-US" altLang="nb-NO" dirty="0"/>
              <a:t>Knowledge of one’s knowledge</a:t>
            </a:r>
          </a:p>
          <a:p>
            <a:pPr eaLnBrk="1" hangingPunct="1">
              <a:defRPr/>
            </a:pPr>
            <a:endParaRPr lang="en-US" altLang="nb-NO" dirty="0"/>
          </a:p>
          <a:p>
            <a:pPr eaLnBrk="1" hangingPunct="1">
              <a:defRPr/>
            </a:pPr>
            <a:r>
              <a:rPr lang="en-US" altLang="nb-NO" dirty="0"/>
              <a:t>Knowledge of regulation of ones knowledge and cognition self-monitor levels of understanding and predict how well (s)he will do on a particular task.</a:t>
            </a:r>
          </a:p>
          <a:p>
            <a:pPr eaLnBrk="1" hangingPunct="1">
              <a:defRPr/>
            </a:pPr>
            <a:r>
              <a:rPr lang="en-US" altLang="nb-NO" i="1" dirty="0"/>
              <a:t>Self-regulation</a:t>
            </a:r>
            <a:r>
              <a:rPr lang="en-US" altLang="nb-NO" dirty="0"/>
              <a:t> - students monitoring their own comprehension and assessing their own abilities without teacher help.</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6">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4" name="Freeform: Shape 18">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84126" cy="82296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US" sz="2160">
              <a:solidFill>
                <a:prstClr val="white"/>
              </a:solidFill>
              <a:latin typeface="Calibri" panose="020F0502020204030204"/>
            </a:endParaRPr>
          </a:p>
        </p:txBody>
      </p:sp>
      <p:sp>
        <p:nvSpPr>
          <p:cNvPr id="12" name="Tittel 2">
            <a:extLst>
              <a:ext uri="{FF2B5EF4-FFF2-40B4-BE49-F238E27FC236}">
                <a16:creationId xmlns:a16="http://schemas.microsoft.com/office/drawing/2014/main" id="{0130F847-9A87-AB4D-8D0D-FF9DA6C9AB2A}"/>
              </a:ext>
            </a:extLst>
          </p:cNvPr>
          <p:cNvSpPr txBox="1">
            <a:spLocks/>
          </p:cNvSpPr>
          <p:nvPr/>
        </p:nvSpPr>
        <p:spPr>
          <a:xfrm>
            <a:off x="1005841" y="731521"/>
            <a:ext cx="4487209" cy="1597007"/>
          </a:xfrm>
          <a:prstGeom prst="rect">
            <a:avLst/>
          </a:prstGeom>
        </p:spPr>
        <p:txBody>
          <a:bodyPr vert="horz" lIns="109728" tIns="54864" rIns="109728" bIns="54864" rtlCol="0" anchor="ctr" anchorCtr="0">
            <a:normAutofit/>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pPr defTabSz="1097280">
              <a:lnSpc>
                <a:spcPct val="90000"/>
              </a:lnSpc>
              <a:spcAft>
                <a:spcPts val="720"/>
              </a:spcAft>
            </a:pPr>
            <a:r>
              <a:rPr lang="en-US" sz="4440" dirty="0">
                <a:solidFill>
                  <a:prstClr val="black"/>
                </a:solidFill>
                <a:latin typeface="Calibri Light" panose="020F0302020204030204"/>
              </a:rPr>
              <a:t>Security Operation Centers (SOCs)</a:t>
            </a:r>
          </a:p>
        </p:txBody>
      </p:sp>
      <p:sp>
        <p:nvSpPr>
          <p:cNvPr id="4" name="TekstSylinder 3"/>
          <p:cNvSpPr txBox="1"/>
          <p:nvPr/>
        </p:nvSpPr>
        <p:spPr>
          <a:xfrm>
            <a:off x="1034840" y="2632923"/>
            <a:ext cx="4112401" cy="4690303"/>
          </a:xfrm>
          <a:prstGeom prst="rect">
            <a:avLst/>
          </a:prstGeom>
        </p:spPr>
        <p:txBody>
          <a:bodyPr vert="horz" lIns="109728" tIns="54864" rIns="109728" bIns="54864" rtlCol="0">
            <a:normAutofit/>
          </a:bodyPr>
          <a:lstStyle/>
          <a:p>
            <a:pPr marL="457188" indent="-274320" defTabSz="1097280">
              <a:lnSpc>
                <a:spcPct val="90000"/>
              </a:lnSpc>
              <a:spcAft>
                <a:spcPts val="720"/>
              </a:spcAft>
              <a:buFont typeface="Arial" panose="020B0604020202020204" pitchFamily="34" charset="0"/>
              <a:buChar char="•"/>
            </a:pPr>
            <a:r>
              <a:rPr lang="en-US" sz="2040">
                <a:solidFill>
                  <a:prstClr val="black"/>
                </a:solidFill>
                <a:latin typeface="Calibri" panose="020F0502020204030204"/>
              </a:rPr>
              <a:t>Organizations assign their cybersecurity operations to SOCs </a:t>
            </a:r>
          </a:p>
          <a:p>
            <a:pPr marL="457188" indent="-274320" defTabSz="1097280">
              <a:lnSpc>
                <a:spcPct val="90000"/>
              </a:lnSpc>
              <a:spcAft>
                <a:spcPts val="720"/>
              </a:spcAft>
              <a:buFont typeface="Arial" panose="020B0604020202020204" pitchFamily="34" charset="0"/>
              <a:buChar char="•"/>
            </a:pPr>
            <a:endParaRPr lang="en-US" sz="2040">
              <a:solidFill>
                <a:prstClr val="black"/>
              </a:solidFill>
              <a:latin typeface="Calibri" panose="020F0502020204030204"/>
            </a:endParaRPr>
          </a:p>
          <a:p>
            <a:pPr marL="457188" indent="-274320" defTabSz="1097280">
              <a:lnSpc>
                <a:spcPct val="90000"/>
              </a:lnSpc>
              <a:spcAft>
                <a:spcPts val="720"/>
              </a:spcAft>
              <a:buFont typeface="Arial" panose="020B0604020202020204" pitchFamily="34" charset="0"/>
              <a:buChar char="•"/>
            </a:pPr>
            <a:r>
              <a:rPr lang="en-US" sz="2040">
                <a:solidFill>
                  <a:prstClr val="black"/>
                </a:solidFill>
                <a:latin typeface="Calibri" panose="020F0502020204030204"/>
              </a:rPr>
              <a:t>SOC teams cover multiple security activities and analyze </a:t>
            </a:r>
            <a:br>
              <a:rPr lang="en-US" sz="2040">
                <a:solidFill>
                  <a:prstClr val="black"/>
                </a:solidFill>
                <a:latin typeface="Calibri" panose="020F0502020204030204"/>
              </a:rPr>
            </a:br>
            <a:r>
              <a:rPr lang="en-US" sz="2040">
                <a:solidFill>
                  <a:prstClr val="black"/>
                </a:solidFill>
                <a:latin typeface="Calibri" panose="020F0502020204030204"/>
              </a:rPr>
              <a:t>large and continuous streams of data </a:t>
            </a:r>
            <a:br>
              <a:rPr lang="en-US" sz="2040">
                <a:solidFill>
                  <a:prstClr val="black"/>
                </a:solidFill>
                <a:latin typeface="Calibri" panose="020F0502020204030204"/>
              </a:rPr>
            </a:br>
            <a:endParaRPr lang="en-US" sz="2040">
              <a:solidFill>
                <a:prstClr val="black"/>
              </a:solidFill>
              <a:latin typeface="Calibri" panose="020F0502020204030204"/>
            </a:endParaRPr>
          </a:p>
          <a:p>
            <a:pPr marL="457188" indent="-274320" defTabSz="1097280">
              <a:lnSpc>
                <a:spcPct val="90000"/>
              </a:lnSpc>
              <a:spcAft>
                <a:spcPts val="720"/>
              </a:spcAft>
              <a:buFont typeface="Arial" panose="020B0604020202020204" pitchFamily="34" charset="0"/>
              <a:buChar char="•"/>
            </a:pPr>
            <a:r>
              <a:rPr lang="en-US" sz="2040">
                <a:solidFill>
                  <a:prstClr val="black"/>
                </a:solidFill>
                <a:latin typeface="Calibri" panose="020F0502020204030204"/>
              </a:rPr>
              <a:t>Technical tasks and decision-making assigned to different </a:t>
            </a:r>
            <a:br>
              <a:rPr lang="en-US" sz="2040">
                <a:solidFill>
                  <a:prstClr val="black"/>
                </a:solidFill>
                <a:latin typeface="Calibri" panose="020F0502020204030204"/>
              </a:rPr>
            </a:br>
            <a:r>
              <a:rPr lang="en-US" sz="2040">
                <a:solidFill>
                  <a:prstClr val="black"/>
                </a:solidFill>
                <a:latin typeface="Calibri" panose="020F0502020204030204"/>
              </a:rPr>
              <a:t>positions in the SOC (Muniz et al., 2015) </a:t>
            </a:r>
          </a:p>
          <a:p>
            <a:pPr marL="457188" indent="-274320" defTabSz="1097280">
              <a:lnSpc>
                <a:spcPct val="90000"/>
              </a:lnSpc>
              <a:spcAft>
                <a:spcPts val="720"/>
              </a:spcAft>
              <a:buFont typeface="Arial" panose="020B0604020202020204" pitchFamily="34" charset="0"/>
              <a:buChar char="•"/>
            </a:pPr>
            <a:endParaRPr lang="en-US" sz="2040">
              <a:solidFill>
                <a:prstClr val="black"/>
              </a:solidFill>
              <a:latin typeface="Calibri" panose="020F0502020204030204"/>
            </a:endParaRPr>
          </a:p>
          <a:p>
            <a:pPr marL="457188" indent="-274320" defTabSz="1097280">
              <a:lnSpc>
                <a:spcPct val="90000"/>
              </a:lnSpc>
              <a:spcAft>
                <a:spcPts val="720"/>
              </a:spcAft>
              <a:buFont typeface="Arial" panose="020B0604020202020204" pitchFamily="34" charset="0"/>
              <a:buChar char="•"/>
            </a:pPr>
            <a:endParaRPr lang="en-US" sz="2040">
              <a:solidFill>
                <a:prstClr val="black"/>
              </a:solidFill>
              <a:latin typeface="Calibri" panose="020F0502020204030204"/>
            </a:endParaRPr>
          </a:p>
        </p:txBody>
      </p:sp>
      <p:pic>
        <p:nvPicPr>
          <p:cNvPr id="3" name="Bild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60049" y="794300"/>
            <a:ext cx="4335169" cy="6669491"/>
          </a:xfrm>
          <a:prstGeom prst="rect">
            <a:avLst/>
          </a:prstGeom>
        </p:spPr>
      </p:pic>
    </p:spTree>
    <p:custDataLst>
      <p:tags r:id="rId1"/>
    </p:custDataLst>
    <p:extLst>
      <p:ext uri="{BB962C8B-B14F-4D97-AF65-F5344CB8AC3E}">
        <p14:creationId xmlns:p14="http://schemas.microsoft.com/office/powerpoint/2010/main" val="83556849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p:cNvSpPr>
            <a:spLocks noGrp="1"/>
          </p:cNvSpPr>
          <p:nvPr>
            <p:ph type="sldNum" sz="quarter" idx="12"/>
          </p:nvPr>
        </p:nvSpPr>
        <p:spPr>
          <a:xfrm>
            <a:off x="13821162" y="7791451"/>
            <a:ext cx="801788" cy="438150"/>
          </a:xfrm>
        </p:spPr>
        <p:txBody>
          <a:bodyPr/>
          <a:lstStyle/>
          <a:p>
            <a:pPr defTabSz="1097280"/>
            <a:fld id="{91853A39-49B3-554A-AE82-85611CEBD8E3}" type="slidenum">
              <a:rPr lang="nb-NO">
                <a:solidFill>
                  <a:prstClr val="black">
                    <a:tint val="75000"/>
                  </a:prstClr>
                </a:solidFill>
                <a:latin typeface="Calibri" panose="020F0502020204030204"/>
              </a:rPr>
              <a:pPr defTabSz="1097280"/>
              <a:t>51</a:t>
            </a:fld>
            <a:endParaRPr lang="nb-NO" dirty="0">
              <a:solidFill>
                <a:prstClr val="black">
                  <a:tint val="75000"/>
                </a:prstClr>
              </a:solidFill>
              <a:latin typeface="Calibri" panose="020F0502020204030204"/>
            </a:endParaRPr>
          </a:p>
        </p:txBody>
      </p:sp>
      <p:pic>
        <p:nvPicPr>
          <p:cNvPr id="6" name="Bild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06303" y="1685641"/>
            <a:ext cx="5647530" cy="4002422"/>
          </a:xfrm>
          <a:prstGeom prst="rect">
            <a:avLst/>
          </a:prstGeom>
        </p:spPr>
      </p:pic>
      <p:sp>
        <p:nvSpPr>
          <p:cNvPr id="15" name="Tittel 2">
            <a:extLst>
              <a:ext uri="{FF2B5EF4-FFF2-40B4-BE49-F238E27FC236}">
                <a16:creationId xmlns:a16="http://schemas.microsoft.com/office/drawing/2014/main" id="{0130F847-9A87-AB4D-8D0D-FF9DA6C9AB2A}"/>
              </a:ext>
            </a:extLst>
          </p:cNvPr>
          <p:cNvSpPr txBox="1">
            <a:spLocks/>
          </p:cNvSpPr>
          <p:nvPr/>
        </p:nvSpPr>
        <p:spPr>
          <a:xfrm>
            <a:off x="516460" y="138417"/>
            <a:ext cx="13167360" cy="640175"/>
          </a:xfrm>
          <a:prstGeom prst="rect">
            <a:avLst/>
          </a:prstGeom>
        </p:spPr>
        <p:txBody>
          <a:bodyPr vert="horz" lIns="146304" tIns="73152" rIns="146304" bIns="73152" rtlCol="0" anchor="t" anchorCtr="0">
            <a:spAutoFit/>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pPr defTabSz="548640"/>
            <a:r>
              <a:rPr lang="nb-NO" sz="3200" dirty="0" err="1">
                <a:solidFill>
                  <a:prstClr val="black"/>
                </a:solidFill>
                <a:latin typeface="Helvetica Neue" charset="0"/>
                <a:ea typeface="Helvetica Neue" charset="0"/>
                <a:cs typeface="Helvetica Neue" charset="0"/>
              </a:rPr>
              <a:t>Socio</a:t>
            </a:r>
            <a:r>
              <a:rPr lang="nb-NO" sz="3200" dirty="0">
                <a:solidFill>
                  <a:prstClr val="black"/>
                </a:solidFill>
                <a:latin typeface="Helvetica Neue" charset="0"/>
                <a:ea typeface="Helvetica Neue" charset="0"/>
                <a:cs typeface="Helvetica Neue" charset="0"/>
              </a:rPr>
              <a:t>-Technical Systems (</a:t>
            </a:r>
            <a:r>
              <a:rPr lang="nb-NO" sz="3200" dirty="0" err="1">
                <a:solidFill>
                  <a:prstClr val="black"/>
                </a:solidFill>
                <a:latin typeface="Helvetica Neue" charset="0"/>
                <a:ea typeface="Helvetica Neue" charset="0"/>
                <a:cs typeface="Helvetica Neue" charset="0"/>
              </a:rPr>
              <a:t>STSs</a:t>
            </a:r>
            <a:r>
              <a:rPr lang="nb-NO" sz="3200" dirty="0">
                <a:solidFill>
                  <a:prstClr val="black"/>
                </a:solidFill>
                <a:latin typeface="Helvetica Neue" charset="0"/>
                <a:ea typeface="Helvetica Neue" charset="0"/>
                <a:cs typeface="Helvetica Neue" charset="0"/>
              </a:rPr>
              <a:t>)</a:t>
            </a:r>
          </a:p>
        </p:txBody>
      </p:sp>
      <p:graphicFrame>
        <p:nvGraphicFramePr>
          <p:cNvPr id="18" name="TekstSylinder 15">
            <a:extLst>
              <a:ext uri="{FF2B5EF4-FFF2-40B4-BE49-F238E27FC236}">
                <a16:creationId xmlns:a16="http://schemas.microsoft.com/office/drawing/2014/main" id="{B60A9056-AB5A-42DA-8C31-125A1F3FABE9}"/>
              </a:ext>
            </a:extLst>
          </p:cNvPr>
          <p:cNvGraphicFramePr/>
          <p:nvPr/>
        </p:nvGraphicFramePr>
        <p:xfrm>
          <a:off x="222233" y="1415823"/>
          <a:ext cx="7574476" cy="63155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5233295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600" name="Google Shape;600;p94"/>
          <p:cNvSpPr txBox="1">
            <a:spLocks noGrp="1"/>
          </p:cNvSpPr>
          <p:nvPr>
            <p:ph type="title"/>
          </p:nvPr>
        </p:nvSpPr>
        <p:spPr>
          <a:xfrm>
            <a:off x="839657" y="6589165"/>
            <a:ext cx="8354486" cy="1391040"/>
          </a:xfrm>
          <a:prstGeom prst="rect">
            <a:avLst/>
          </a:prstGeom>
        </p:spPr>
        <p:txBody>
          <a:bodyPr spcFirstLastPara="1" vert="horz" wrap="square" lIns="109728" tIns="54864" rIns="109728" bIns="54864" rtlCol="0" anchor="ctr" anchorCtr="0">
            <a:normAutofit/>
          </a:bodyPr>
          <a:lstStyle/>
          <a:p>
            <a:pPr>
              <a:spcBef>
                <a:spcPct val="0"/>
              </a:spcBef>
            </a:pPr>
            <a:r>
              <a:rPr lang="en-US" sz="4440">
                <a:solidFill>
                  <a:srgbClr val="FFFFFF"/>
                </a:solidFill>
              </a:rPr>
              <a:t>Cogntive exploits and attack vectors</a:t>
            </a:r>
          </a:p>
        </p:txBody>
      </p:sp>
      <p:pic>
        <p:nvPicPr>
          <p:cNvPr id="599" name="Google Shape;599;p94"/>
          <p:cNvPicPr preferRelativeResize="0"/>
          <p:nvPr/>
        </p:nvPicPr>
        <p:blipFill>
          <a:blip r:embed="rId3"/>
          <a:stretch>
            <a:fillRect/>
          </a:stretch>
        </p:blipFill>
        <p:spPr>
          <a:xfrm>
            <a:off x="574243" y="716725"/>
            <a:ext cx="13593059" cy="4927483"/>
          </a:xfrm>
          <a:prstGeom prst="rect">
            <a:avLst/>
          </a:prstGeom>
          <a:noFill/>
        </p:spPr>
      </p:pic>
    </p:spTree>
    <p:extLst>
      <p:ext uri="{BB962C8B-B14F-4D97-AF65-F5344CB8AC3E}">
        <p14:creationId xmlns:p14="http://schemas.microsoft.com/office/powerpoint/2010/main" val="309770170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515600" y="2404534"/>
            <a:ext cx="6196079" cy="4901954"/>
          </a:xfrm>
          <a:prstGeom prst="ellipse">
            <a:avLst/>
          </a:prstGeom>
          <a:ln>
            <a:noFill/>
          </a:ln>
          <a:effectLst>
            <a:softEdge rad="112500"/>
          </a:effectLst>
        </p:spPr>
      </p:pic>
      <p:sp>
        <p:nvSpPr>
          <p:cNvPr id="13" name="Tittel 2">
            <a:extLst>
              <a:ext uri="{FF2B5EF4-FFF2-40B4-BE49-F238E27FC236}">
                <a16:creationId xmlns:a16="http://schemas.microsoft.com/office/drawing/2014/main" id="{0130F847-9A87-AB4D-8D0D-FF9DA6C9AB2A}"/>
              </a:ext>
            </a:extLst>
          </p:cNvPr>
          <p:cNvSpPr txBox="1">
            <a:spLocks/>
          </p:cNvSpPr>
          <p:nvPr/>
        </p:nvSpPr>
        <p:spPr>
          <a:xfrm>
            <a:off x="674124" y="168707"/>
            <a:ext cx="13659096" cy="1349654"/>
          </a:xfrm>
          <a:prstGeom prst="rect">
            <a:avLst/>
          </a:prstGeom>
        </p:spPr>
        <p:txBody>
          <a:bodyPr vert="horz" lIns="109728" tIns="54864" rIns="109728" bIns="54864" rtlCol="0" anchor="b" anchorCtr="0">
            <a:normAutofit/>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pPr defTabSz="1097280">
              <a:lnSpc>
                <a:spcPct val="90000"/>
              </a:lnSpc>
              <a:spcAft>
                <a:spcPts val="720"/>
              </a:spcAft>
            </a:pPr>
            <a:r>
              <a:rPr lang="en-US" sz="3840" dirty="0">
                <a:solidFill>
                  <a:prstClr val="black"/>
                </a:solidFill>
                <a:latin typeface="Calibri Light" panose="020F0302020204030204"/>
              </a:rPr>
              <a:t>Accurate Recognized Cyber Picture (RCP) critical for Decision-Making</a:t>
            </a:r>
          </a:p>
        </p:txBody>
      </p:sp>
      <p:sp>
        <p:nvSpPr>
          <p:cNvPr id="3" name="TekstSylinder 2"/>
          <p:cNvSpPr txBox="1"/>
          <p:nvPr/>
        </p:nvSpPr>
        <p:spPr>
          <a:xfrm>
            <a:off x="445313" y="1645919"/>
            <a:ext cx="9186367" cy="6419850"/>
          </a:xfrm>
          <a:prstGeom prst="rect">
            <a:avLst/>
          </a:prstGeom>
        </p:spPr>
        <p:txBody>
          <a:bodyPr vert="horz" lIns="109728" tIns="54864" rIns="109728" bIns="54864" rtlCol="0" anchor="t">
            <a:noAutofit/>
          </a:bodyPr>
          <a:lstStyle/>
          <a:p>
            <a:pPr marL="457188" indent="-274320" defTabSz="1097280">
              <a:lnSpc>
                <a:spcPct val="90000"/>
              </a:lnSpc>
              <a:spcAft>
                <a:spcPts val="720"/>
              </a:spcAft>
              <a:buFont typeface="Arial" panose="020B0604020202020204" pitchFamily="34" charset="0"/>
              <a:buChar char="•"/>
            </a:pPr>
            <a:r>
              <a:rPr lang="en-US" sz="2400" dirty="0">
                <a:solidFill>
                  <a:prstClr val="black"/>
                </a:solidFill>
                <a:latin typeface="Calibri" panose="020F0502020204030204"/>
              </a:rPr>
              <a:t>Decision-making based on human interaction requires shared situational awareness of the CTS </a:t>
            </a:r>
          </a:p>
          <a:p>
            <a:pPr marL="457188" indent="-274320" defTabSz="1097280">
              <a:lnSpc>
                <a:spcPct val="90000"/>
              </a:lnSpc>
              <a:spcAft>
                <a:spcPts val="720"/>
              </a:spcAft>
              <a:buFont typeface="Arial" panose="020B0604020202020204" pitchFamily="34" charset="0"/>
              <a:buChar char="•"/>
            </a:pPr>
            <a:endParaRPr lang="en-US" sz="2400" dirty="0">
              <a:solidFill>
                <a:prstClr val="black"/>
              </a:solidFill>
              <a:latin typeface="Calibri" panose="020F0502020204030204"/>
            </a:endParaRPr>
          </a:p>
          <a:p>
            <a:pPr marL="457188" indent="-274320" defTabSz="1097280">
              <a:lnSpc>
                <a:spcPct val="90000"/>
              </a:lnSpc>
              <a:spcAft>
                <a:spcPts val="720"/>
              </a:spcAft>
              <a:buFont typeface="Arial" panose="020B0604020202020204" pitchFamily="34" charset="0"/>
              <a:buChar char="•"/>
            </a:pPr>
            <a:r>
              <a:rPr lang="en-US" sz="2400" b="1" dirty="0">
                <a:solidFill>
                  <a:prstClr val="black"/>
                </a:solidFill>
                <a:latin typeface="Calibri" panose="020F0502020204030204"/>
              </a:rPr>
              <a:t>Cyber Situational Awareness </a:t>
            </a:r>
            <a:r>
              <a:rPr lang="en-US" sz="2400" dirty="0">
                <a:solidFill>
                  <a:prstClr val="black"/>
                </a:solidFill>
                <a:latin typeface="Calibri" panose="020F0502020204030204"/>
              </a:rPr>
              <a:t>(CSA) influence organizational control in its cyberspace </a:t>
            </a:r>
          </a:p>
          <a:p>
            <a:pPr marL="457188" indent="-274320" defTabSz="1097280">
              <a:lnSpc>
                <a:spcPct val="90000"/>
              </a:lnSpc>
              <a:spcAft>
                <a:spcPts val="720"/>
              </a:spcAft>
              <a:buFont typeface="Arial" panose="020B0604020202020204" pitchFamily="34" charset="0"/>
              <a:buChar char="•"/>
            </a:pPr>
            <a:endParaRPr lang="en-US" sz="2400" dirty="0">
              <a:solidFill>
                <a:prstClr val="black"/>
              </a:solidFill>
              <a:latin typeface="Calibri" panose="020F0502020204030204"/>
            </a:endParaRPr>
          </a:p>
          <a:p>
            <a:pPr marL="457188" indent="-274320" defTabSz="1097280">
              <a:lnSpc>
                <a:spcPct val="90000"/>
              </a:lnSpc>
              <a:spcAft>
                <a:spcPts val="720"/>
              </a:spcAft>
              <a:buFont typeface="Arial" panose="020B0604020202020204" pitchFamily="34" charset="0"/>
              <a:buChar char="•"/>
            </a:pPr>
            <a:r>
              <a:rPr lang="en-US" sz="2400" dirty="0">
                <a:solidFill>
                  <a:prstClr val="black"/>
                </a:solidFill>
                <a:latin typeface="Calibri" panose="020F0502020204030204"/>
              </a:rPr>
              <a:t>Barford et al. (2009) 7 criteria for CSA</a:t>
            </a:r>
          </a:p>
          <a:p>
            <a:pPr marL="1280128" lvl="1" indent="-274320" defTabSz="1097280">
              <a:lnSpc>
                <a:spcPct val="90000"/>
              </a:lnSpc>
              <a:spcAft>
                <a:spcPts val="720"/>
              </a:spcAft>
              <a:buFont typeface="Arial" panose="020B0604020202020204" pitchFamily="34" charset="0"/>
              <a:buChar char="•"/>
            </a:pPr>
            <a:r>
              <a:rPr lang="en-US" sz="2400" dirty="0">
                <a:solidFill>
                  <a:prstClr val="black"/>
                </a:solidFill>
                <a:latin typeface="Calibri" panose="020F0502020204030204"/>
              </a:rPr>
              <a:t>Awareness of the current situation </a:t>
            </a:r>
          </a:p>
          <a:p>
            <a:pPr marL="1280128" lvl="1" indent="-274320" defTabSz="1097280">
              <a:lnSpc>
                <a:spcPct val="90000"/>
              </a:lnSpc>
              <a:spcAft>
                <a:spcPts val="720"/>
              </a:spcAft>
              <a:buFont typeface="Arial" panose="020B0604020202020204" pitchFamily="34" charset="0"/>
              <a:buChar char="•"/>
            </a:pPr>
            <a:r>
              <a:rPr lang="en-US" sz="2400" dirty="0">
                <a:solidFill>
                  <a:prstClr val="black"/>
                </a:solidFill>
                <a:latin typeface="Calibri" panose="020F0502020204030204"/>
              </a:rPr>
              <a:t>Awareness of the impact of the attack </a:t>
            </a:r>
          </a:p>
          <a:p>
            <a:pPr marL="1280128" lvl="1" indent="-274320" defTabSz="1097280">
              <a:lnSpc>
                <a:spcPct val="90000"/>
              </a:lnSpc>
              <a:spcAft>
                <a:spcPts val="720"/>
              </a:spcAft>
              <a:buFont typeface="Arial" panose="020B0604020202020204" pitchFamily="34" charset="0"/>
              <a:buChar char="•"/>
            </a:pPr>
            <a:r>
              <a:rPr lang="en-US" sz="2400" dirty="0">
                <a:solidFill>
                  <a:prstClr val="black"/>
                </a:solidFill>
                <a:latin typeface="Calibri" panose="020F0502020204030204"/>
              </a:rPr>
              <a:t>Awareness of how situations evolve </a:t>
            </a:r>
          </a:p>
          <a:p>
            <a:pPr marL="1280128" lvl="1" indent="-274320" defTabSz="1097280">
              <a:lnSpc>
                <a:spcPct val="90000"/>
              </a:lnSpc>
              <a:spcAft>
                <a:spcPts val="720"/>
              </a:spcAft>
              <a:buFont typeface="Arial" panose="020B0604020202020204" pitchFamily="34" charset="0"/>
              <a:buChar char="•"/>
            </a:pPr>
            <a:r>
              <a:rPr lang="en-US" sz="2400" dirty="0">
                <a:solidFill>
                  <a:prstClr val="black"/>
                </a:solidFill>
                <a:latin typeface="Calibri" panose="020F0502020204030204"/>
              </a:rPr>
              <a:t>Awareness of adversarial behavior </a:t>
            </a:r>
          </a:p>
          <a:p>
            <a:pPr marL="1280128" lvl="1" indent="-274320" defTabSz="1097280">
              <a:lnSpc>
                <a:spcPct val="90000"/>
              </a:lnSpc>
              <a:spcAft>
                <a:spcPts val="720"/>
              </a:spcAft>
              <a:buFont typeface="Arial" panose="020B0604020202020204" pitchFamily="34" charset="0"/>
              <a:buChar char="•"/>
            </a:pPr>
            <a:r>
              <a:rPr lang="en-US" sz="2400" dirty="0">
                <a:solidFill>
                  <a:prstClr val="black"/>
                </a:solidFill>
                <a:latin typeface="Calibri" panose="020F0502020204030204"/>
              </a:rPr>
              <a:t>Awareness of why and how the current situation is caused </a:t>
            </a:r>
          </a:p>
          <a:p>
            <a:pPr marL="1280128" lvl="1" indent="-274320" defTabSz="1097280">
              <a:lnSpc>
                <a:spcPct val="90000"/>
              </a:lnSpc>
              <a:spcAft>
                <a:spcPts val="720"/>
              </a:spcAft>
              <a:buFont typeface="Arial" panose="020B0604020202020204" pitchFamily="34" charset="0"/>
              <a:buChar char="•"/>
            </a:pPr>
            <a:r>
              <a:rPr lang="en-US" sz="2400" dirty="0">
                <a:solidFill>
                  <a:prstClr val="black"/>
                </a:solidFill>
                <a:latin typeface="Calibri" panose="020F0502020204030204"/>
              </a:rPr>
              <a:t>Awareness of quality and trustworthiness of CSA info</a:t>
            </a:r>
          </a:p>
          <a:p>
            <a:pPr marL="1280128" lvl="1" indent="-274320" defTabSz="1097280">
              <a:lnSpc>
                <a:spcPct val="90000"/>
              </a:lnSpc>
              <a:spcAft>
                <a:spcPts val="720"/>
              </a:spcAft>
              <a:buFont typeface="Arial" panose="020B0604020202020204" pitchFamily="34" charset="0"/>
              <a:buChar char="•"/>
            </a:pPr>
            <a:r>
              <a:rPr lang="en-US" sz="2400" dirty="0">
                <a:solidFill>
                  <a:prstClr val="black"/>
                </a:solidFill>
                <a:latin typeface="Calibri" panose="020F0502020204030204"/>
              </a:rPr>
              <a:t>Assessment of plausible futures of the current situation</a:t>
            </a:r>
          </a:p>
        </p:txBody>
      </p:sp>
      <p:sp>
        <p:nvSpPr>
          <p:cNvPr id="2" name="Plassholder for lysbildenummer 1"/>
          <p:cNvSpPr>
            <a:spLocks noGrp="1"/>
          </p:cNvSpPr>
          <p:nvPr>
            <p:ph type="sldNum" sz="quarter" idx="12"/>
          </p:nvPr>
        </p:nvSpPr>
        <p:spPr>
          <a:xfrm>
            <a:off x="10893247" y="7627621"/>
            <a:ext cx="3291840" cy="438150"/>
          </a:xfrm>
        </p:spPr>
        <p:txBody>
          <a:bodyPr vert="horz" lIns="109728" tIns="54864" rIns="109728" bIns="54864" rtlCol="0" anchor="ctr">
            <a:normAutofit/>
          </a:bodyPr>
          <a:lstStyle/>
          <a:p>
            <a:pPr defTabSz="1097280">
              <a:spcAft>
                <a:spcPts val="720"/>
              </a:spcAft>
              <a:defRPr/>
            </a:pPr>
            <a:fld id="{91853A39-49B3-554A-AE82-85611CEBD8E3}" type="slidenum">
              <a:rPr lang="en-US">
                <a:solidFill>
                  <a:prstClr val="white"/>
                </a:solidFill>
                <a:latin typeface="Calibri" panose="020F0502020204030204"/>
              </a:rPr>
              <a:pPr defTabSz="1097280">
                <a:spcAft>
                  <a:spcPts val="720"/>
                </a:spcAft>
                <a:defRPr/>
              </a:pPr>
              <a:t>53</a:t>
            </a:fld>
            <a:endParaRPr lang="en-US">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35186785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766656" y="548640"/>
            <a:ext cx="13091568" cy="1642336"/>
          </a:xfrm>
          <a:prstGeom prst="rect">
            <a:avLst/>
          </a:prstGeom>
        </p:spPr>
        <p:txBody>
          <a:bodyPr vert="horz" lIns="146304" tIns="73152" rIns="146304" bIns="73152"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097280">
              <a:lnSpc>
                <a:spcPct val="90000"/>
              </a:lnSpc>
              <a:spcAft>
                <a:spcPts val="960"/>
              </a:spcAft>
            </a:pPr>
            <a:r>
              <a:rPr lang="en-US" sz="4960" dirty="0">
                <a:solidFill>
                  <a:prstClr val="black"/>
                </a:solidFill>
                <a:latin typeface="Calibri Light" panose="020F0302020204030204"/>
              </a:rPr>
              <a:t>Orient-Locate-Bridge – The role of </a:t>
            </a:r>
            <a:r>
              <a:rPr lang="en-US" sz="4960" dirty="0" err="1">
                <a:solidFill>
                  <a:prstClr val="black"/>
                </a:solidFill>
                <a:latin typeface="Calibri Light" panose="020F0302020204030204"/>
              </a:rPr>
              <a:t>Cognisance</a:t>
            </a:r>
            <a:r>
              <a:rPr lang="en-US" sz="4960" dirty="0">
                <a:solidFill>
                  <a:prstClr val="black"/>
                </a:solidFill>
                <a:latin typeface="Calibri Light" panose="020F0302020204030204"/>
              </a:rPr>
              <a:t> and Communication (Knox et al, 2018)</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656" y="2739616"/>
            <a:ext cx="13269472" cy="4014013"/>
          </a:xfrm>
          <a:prstGeom prst="rect">
            <a:avLst/>
          </a:prstGeom>
        </p:spPr>
      </p:pic>
      <p:pic>
        <p:nvPicPr>
          <p:cNvPr id="6" name="Bilde 3" descr="Diagram&#10;&#10;Description automatically generated">
            <a:extLst>
              <a:ext uri="{FF2B5EF4-FFF2-40B4-BE49-F238E27FC236}">
                <a16:creationId xmlns:a16="http://schemas.microsoft.com/office/drawing/2014/main" id="{A948327F-B1F7-4C93-937A-9140B2A104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664418" y="6353626"/>
            <a:ext cx="1770301" cy="1770301"/>
          </a:xfrm>
          <a:prstGeom prst="rect">
            <a:avLst/>
          </a:prstGeom>
          <a:noFill/>
        </p:spPr>
      </p:pic>
      <p:sp>
        <p:nvSpPr>
          <p:cNvPr id="2" name="Oval 1">
            <a:extLst>
              <a:ext uri="{FF2B5EF4-FFF2-40B4-BE49-F238E27FC236}">
                <a16:creationId xmlns:a16="http://schemas.microsoft.com/office/drawing/2014/main" id="{3A08962D-2C16-BCB0-5C64-5BE5B04AE7F5}"/>
              </a:ext>
            </a:extLst>
          </p:cNvPr>
          <p:cNvSpPr/>
          <p:nvPr/>
        </p:nvSpPr>
        <p:spPr>
          <a:xfrm>
            <a:off x="3611880" y="3383281"/>
            <a:ext cx="2891791" cy="994410"/>
          </a:xfrm>
          <a:prstGeom prst="ellipse">
            <a:avLst/>
          </a:prstGeom>
          <a:noFill/>
          <a:ln w="76200">
            <a:solidFill>
              <a:srgbClr val="D44A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Calibri" panose="020F0502020204030204"/>
            </a:endParaRPr>
          </a:p>
        </p:txBody>
      </p:sp>
      <p:sp>
        <p:nvSpPr>
          <p:cNvPr id="3" name="Oval 2">
            <a:extLst>
              <a:ext uri="{FF2B5EF4-FFF2-40B4-BE49-F238E27FC236}">
                <a16:creationId xmlns:a16="http://schemas.microsoft.com/office/drawing/2014/main" id="{B8A0A28A-8329-6F9D-8EA5-2986DBDC6FEA}"/>
              </a:ext>
            </a:extLst>
          </p:cNvPr>
          <p:cNvSpPr/>
          <p:nvPr/>
        </p:nvSpPr>
        <p:spPr>
          <a:xfrm>
            <a:off x="3611880" y="4429125"/>
            <a:ext cx="2891791" cy="994410"/>
          </a:xfrm>
          <a:prstGeom prst="ellipse">
            <a:avLst/>
          </a:prstGeom>
          <a:noFill/>
          <a:ln w="76200">
            <a:solidFill>
              <a:srgbClr val="D44A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Calibri" panose="020F0502020204030204"/>
            </a:endParaRPr>
          </a:p>
        </p:txBody>
      </p:sp>
      <p:sp>
        <p:nvSpPr>
          <p:cNvPr id="4" name="Oval 3">
            <a:extLst>
              <a:ext uri="{FF2B5EF4-FFF2-40B4-BE49-F238E27FC236}">
                <a16:creationId xmlns:a16="http://schemas.microsoft.com/office/drawing/2014/main" id="{4D1A4E1B-7625-C030-E071-3A780C54AAEF}"/>
              </a:ext>
            </a:extLst>
          </p:cNvPr>
          <p:cNvSpPr/>
          <p:nvPr/>
        </p:nvSpPr>
        <p:spPr>
          <a:xfrm>
            <a:off x="3703320" y="5474969"/>
            <a:ext cx="2891791" cy="994410"/>
          </a:xfrm>
          <a:prstGeom prst="ellipse">
            <a:avLst/>
          </a:prstGeom>
          <a:noFill/>
          <a:ln w="76200">
            <a:solidFill>
              <a:srgbClr val="D44A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158204594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14000"/>
            <a:lum/>
          </a:blip>
          <a:srcRect/>
          <a:stretch>
            <a:fillRect l="-2000" r="-2000"/>
          </a:stretch>
        </a:blip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9C2DD21F-0AF4-4648-A771-5FD9E3A7AF6E}"/>
              </a:ext>
            </a:extLst>
          </p:cNvPr>
          <p:cNvSpPr>
            <a:spLocks noGrp="1"/>
          </p:cNvSpPr>
          <p:nvPr>
            <p:ph type="title"/>
          </p:nvPr>
        </p:nvSpPr>
        <p:spPr>
          <a:xfrm>
            <a:off x="757123" y="767424"/>
            <a:ext cx="4114800" cy="2062886"/>
          </a:xfrm>
        </p:spPr>
        <p:txBody>
          <a:bodyPr vert="horz" lIns="109728" tIns="54864" rIns="109728" bIns="54864" rtlCol="0" anchor="b">
            <a:normAutofit/>
          </a:bodyPr>
          <a:lstStyle/>
          <a:p>
            <a:r>
              <a:rPr lang="en-US" sz="5040"/>
              <a:t>Cyber Security Performance</a:t>
            </a:r>
          </a:p>
        </p:txBody>
      </p:sp>
      <p:sp>
        <p:nvSpPr>
          <p:cNvPr id="15"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1934" y="3088507"/>
            <a:ext cx="3906114" cy="21946"/>
          </a:xfrm>
          <a:custGeom>
            <a:avLst/>
            <a:gdLst>
              <a:gd name="csX0" fmla="*/ 0 w 3906114"/>
              <a:gd name="csY0" fmla="*/ 0 h 21946"/>
              <a:gd name="csX1" fmla="*/ 729141 w 3906114"/>
              <a:gd name="csY1" fmla="*/ 0 h 21946"/>
              <a:gd name="csX2" fmla="*/ 1419221 w 3906114"/>
              <a:gd name="csY2" fmla="*/ 0 h 21946"/>
              <a:gd name="csX3" fmla="*/ 2109302 w 3906114"/>
              <a:gd name="csY3" fmla="*/ 0 h 21946"/>
              <a:gd name="csX4" fmla="*/ 2643137 w 3906114"/>
              <a:gd name="csY4" fmla="*/ 0 h 21946"/>
              <a:gd name="csX5" fmla="*/ 3216034 w 3906114"/>
              <a:gd name="csY5" fmla="*/ 0 h 21946"/>
              <a:gd name="csX6" fmla="*/ 3906114 w 3906114"/>
              <a:gd name="csY6" fmla="*/ 0 h 21946"/>
              <a:gd name="csX7" fmla="*/ 3906114 w 3906114"/>
              <a:gd name="csY7" fmla="*/ 21946 h 21946"/>
              <a:gd name="csX8" fmla="*/ 3255095 w 3906114"/>
              <a:gd name="csY8" fmla="*/ 21946 h 21946"/>
              <a:gd name="csX9" fmla="*/ 2721259 w 3906114"/>
              <a:gd name="csY9" fmla="*/ 21946 h 21946"/>
              <a:gd name="csX10" fmla="*/ 2187424 w 3906114"/>
              <a:gd name="csY10" fmla="*/ 21946 h 21946"/>
              <a:gd name="csX11" fmla="*/ 1497344 w 3906114"/>
              <a:gd name="csY11" fmla="*/ 21946 h 21946"/>
              <a:gd name="csX12" fmla="*/ 924447 w 3906114"/>
              <a:gd name="csY12" fmla="*/ 21946 h 21946"/>
              <a:gd name="csX13" fmla="*/ 0 w 3906114"/>
              <a:gd name="csY13" fmla="*/ 21946 h 21946"/>
              <a:gd name="csX14" fmla="*/ 0 w 3906114"/>
              <a:gd name="csY14" fmla="*/ 0 h 21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906114" h="21946" fill="none" extrusionOk="0">
                <a:moveTo>
                  <a:pt x="0" y="0"/>
                </a:moveTo>
                <a:cubicBezTo>
                  <a:pt x="252156" y="-20460"/>
                  <a:pt x="476174" y="-27800"/>
                  <a:pt x="729141" y="0"/>
                </a:cubicBezTo>
                <a:cubicBezTo>
                  <a:pt x="982108" y="27800"/>
                  <a:pt x="1081401" y="-4067"/>
                  <a:pt x="1419221" y="0"/>
                </a:cubicBezTo>
                <a:cubicBezTo>
                  <a:pt x="1757041" y="4067"/>
                  <a:pt x="1835425" y="27359"/>
                  <a:pt x="2109302" y="0"/>
                </a:cubicBezTo>
                <a:cubicBezTo>
                  <a:pt x="2383179" y="-27359"/>
                  <a:pt x="2437492" y="-20254"/>
                  <a:pt x="2643137" y="0"/>
                </a:cubicBezTo>
                <a:cubicBezTo>
                  <a:pt x="2848783" y="20254"/>
                  <a:pt x="2986492" y="22460"/>
                  <a:pt x="3216034" y="0"/>
                </a:cubicBezTo>
                <a:cubicBezTo>
                  <a:pt x="3445576" y="-22460"/>
                  <a:pt x="3574572" y="-31501"/>
                  <a:pt x="3906114" y="0"/>
                </a:cubicBezTo>
                <a:cubicBezTo>
                  <a:pt x="3905647" y="10233"/>
                  <a:pt x="3905122" y="11611"/>
                  <a:pt x="3906114" y="21946"/>
                </a:cubicBezTo>
                <a:cubicBezTo>
                  <a:pt x="3684360" y="3697"/>
                  <a:pt x="3562432" y="-10333"/>
                  <a:pt x="3255095" y="21946"/>
                </a:cubicBezTo>
                <a:cubicBezTo>
                  <a:pt x="2947758" y="54225"/>
                  <a:pt x="2881475" y="33033"/>
                  <a:pt x="2721259" y="21946"/>
                </a:cubicBezTo>
                <a:cubicBezTo>
                  <a:pt x="2561043" y="10859"/>
                  <a:pt x="2330921" y="37540"/>
                  <a:pt x="2187424" y="21946"/>
                </a:cubicBezTo>
                <a:cubicBezTo>
                  <a:pt x="2043927" y="6352"/>
                  <a:pt x="1756372" y="33030"/>
                  <a:pt x="1497344" y="21946"/>
                </a:cubicBezTo>
                <a:cubicBezTo>
                  <a:pt x="1238316" y="10862"/>
                  <a:pt x="1125800" y="18078"/>
                  <a:pt x="924447" y="21946"/>
                </a:cubicBezTo>
                <a:cubicBezTo>
                  <a:pt x="723094" y="25814"/>
                  <a:pt x="399256" y="2502"/>
                  <a:pt x="0" y="21946"/>
                </a:cubicBezTo>
                <a:cubicBezTo>
                  <a:pt x="999" y="16912"/>
                  <a:pt x="-379" y="8769"/>
                  <a:pt x="0" y="0"/>
                </a:cubicBezTo>
                <a:close/>
              </a:path>
              <a:path w="3906114" h="21946" stroke="0" extrusionOk="0">
                <a:moveTo>
                  <a:pt x="0" y="0"/>
                </a:moveTo>
                <a:cubicBezTo>
                  <a:pt x="204270" y="-19114"/>
                  <a:pt x="320245" y="-8859"/>
                  <a:pt x="611958" y="0"/>
                </a:cubicBezTo>
                <a:cubicBezTo>
                  <a:pt x="903671" y="8859"/>
                  <a:pt x="954540" y="768"/>
                  <a:pt x="1145793" y="0"/>
                </a:cubicBezTo>
                <a:cubicBezTo>
                  <a:pt x="1337047" y="-768"/>
                  <a:pt x="1676795" y="-34102"/>
                  <a:pt x="1874935" y="0"/>
                </a:cubicBezTo>
                <a:cubicBezTo>
                  <a:pt x="2073075" y="34102"/>
                  <a:pt x="2202627" y="11146"/>
                  <a:pt x="2486893" y="0"/>
                </a:cubicBezTo>
                <a:cubicBezTo>
                  <a:pt x="2771159" y="-11146"/>
                  <a:pt x="2869791" y="-15785"/>
                  <a:pt x="3098850" y="0"/>
                </a:cubicBezTo>
                <a:cubicBezTo>
                  <a:pt x="3327909" y="15785"/>
                  <a:pt x="3739236" y="-28068"/>
                  <a:pt x="3906114" y="0"/>
                </a:cubicBezTo>
                <a:cubicBezTo>
                  <a:pt x="3905865" y="5270"/>
                  <a:pt x="3905823" y="17483"/>
                  <a:pt x="3906114" y="21946"/>
                </a:cubicBezTo>
                <a:cubicBezTo>
                  <a:pt x="3642508" y="23045"/>
                  <a:pt x="3480132" y="32863"/>
                  <a:pt x="3255095" y="21946"/>
                </a:cubicBezTo>
                <a:cubicBezTo>
                  <a:pt x="3030058" y="11029"/>
                  <a:pt x="2873451" y="7335"/>
                  <a:pt x="2721259" y="21946"/>
                </a:cubicBezTo>
                <a:cubicBezTo>
                  <a:pt x="2569067" y="36557"/>
                  <a:pt x="2382684" y="13320"/>
                  <a:pt x="2070240" y="21946"/>
                </a:cubicBezTo>
                <a:cubicBezTo>
                  <a:pt x="1757796" y="30572"/>
                  <a:pt x="1718913" y="11568"/>
                  <a:pt x="1419221" y="21946"/>
                </a:cubicBezTo>
                <a:cubicBezTo>
                  <a:pt x="1119529" y="32324"/>
                  <a:pt x="995238" y="9896"/>
                  <a:pt x="807264" y="21946"/>
                </a:cubicBezTo>
                <a:cubicBezTo>
                  <a:pt x="619290" y="33996"/>
                  <a:pt x="365530" y="18100"/>
                  <a:pt x="0" y="21946"/>
                </a:cubicBezTo>
                <a:cubicBezTo>
                  <a:pt x="428" y="16188"/>
                  <a:pt x="7" y="7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804007FD-5C7D-4E45-8EAB-6AB85BAC568A}"/>
              </a:ext>
            </a:extLst>
          </p:cNvPr>
          <p:cNvSpPr>
            <a:spLocks noGrp="1"/>
          </p:cNvSpPr>
          <p:nvPr>
            <p:ph sz="half" idx="1"/>
          </p:nvPr>
        </p:nvSpPr>
        <p:spPr>
          <a:xfrm>
            <a:off x="757123" y="3368650"/>
            <a:ext cx="4114800" cy="4092854"/>
          </a:xfrm>
        </p:spPr>
        <p:txBody>
          <a:bodyPr vert="horz" lIns="109728" tIns="54864" rIns="109728" bIns="54864" rtlCol="0" anchor="t">
            <a:normAutofit/>
          </a:bodyPr>
          <a:lstStyle/>
          <a:p>
            <a:r>
              <a:rPr lang="en-US" sz="2400" dirty="0"/>
              <a:t>Personality</a:t>
            </a:r>
          </a:p>
          <a:p>
            <a:pPr lvl="1"/>
            <a:r>
              <a:rPr lang="en-US" sz="2400" dirty="0"/>
              <a:t>Self-efficacy</a:t>
            </a:r>
          </a:p>
          <a:p>
            <a:pPr lvl="1"/>
            <a:r>
              <a:rPr lang="en-US" sz="2400" dirty="0"/>
              <a:t>Metacognition</a:t>
            </a:r>
          </a:p>
          <a:p>
            <a:pPr lvl="2"/>
            <a:r>
              <a:rPr lang="en-US" dirty="0" err="1"/>
              <a:t>JoP</a:t>
            </a:r>
            <a:endParaRPr lang="en-US" dirty="0"/>
          </a:p>
          <a:p>
            <a:r>
              <a:rPr lang="en-US" sz="2400" dirty="0"/>
              <a:t>Situational Aspects</a:t>
            </a:r>
          </a:p>
          <a:p>
            <a:pPr lvl="1"/>
            <a:r>
              <a:rPr lang="en-US" sz="2400" dirty="0"/>
              <a:t>Individual States</a:t>
            </a:r>
          </a:p>
          <a:p>
            <a:pPr lvl="1"/>
            <a:r>
              <a:rPr lang="en-US" sz="2400" dirty="0"/>
              <a:t>Recognized Cyber Picture</a:t>
            </a:r>
          </a:p>
          <a:p>
            <a:pPr lvl="1"/>
            <a:r>
              <a:rPr lang="en-US" sz="2400" dirty="0"/>
              <a:t>Team Aspects</a:t>
            </a:r>
          </a:p>
        </p:txBody>
      </p:sp>
      <p:pic>
        <p:nvPicPr>
          <p:cNvPr id="8" name="Content Placeholder 7">
            <a:extLst>
              <a:ext uri="{FF2B5EF4-FFF2-40B4-BE49-F238E27FC236}">
                <a16:creationId xmlns:a16="http://schemas.microsoft.com/office/drawing/2014/main" id="{27CB48FB-FE6E-48E5-9E65-95E496F651D5}"/>
              </a:ext>
            </a:extLst>
          </p:cNvPr>
          <p:cNvPicPr>
            <a:picLocks noGrp="1" noChangeAspect="1"/>
          </p:cNvPicPr>
          <p:nvPr>
            <p:ph sz="half" idx="2"/>
          </p:nvPr>
        </p:nvPicPr>
        <p:blipFill>
          <a:blip r:embed="rId5" cstate="email">
            <a:extLst>
              <a:ext uri="{28A0092B-C50C-407E-A947-70E740481C1C}">
                <a14:useLocalDpi xmlns:a14="http://schemas.microsoft.com/office/drawing/2010/main"/>
              </a:ext>
            </a:extLst>
          </a:blip>
          <a:stretch>
            <a:fillRect/>
          </a:stretch>
        </p:blipFill>
        <p:spPr>
          <a:xfrm>
            <a:off x="5608367" y="768096"/>
            <a:ext cx="8238041" cy="6693408"/>
          </a:xfrm>
          <a:prstGeom prst="rect">
            <a:avLst/>
          </a:prstGeom>
        </p:spPr>
      </p:pic>
    </p:spTree>
    <p:custDataLst>
      <p:tags r:id="rId1"/>
    </p:custDataLst>
    <p:extLst>
      <p:ext uri="{BB962C8B-B14F-4D97-AF65-F5344CB8AC3E}">
        <p14:creationId xmlns:p14="http://schemas.microsoft.com/office/powerpoint/2010/main" val="140497561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24">
            <a:extLst>
              <a:ext uri="{FF2B5EF4-FFF2-40B4-BE49-F238E27FC236}">
                <a16:creationId xmlns:a16="http://schemas.microsoft.com/office/drawing/2014/main" id="{CF0AA4BB-A560-B06D-B073-7944D3ADB19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5731" y="2028825"/>
            <a:ext cx="8280284" cy="5237446"/>
          </a:xfrm>
          <a:prstGeom prst="rect">
            <a:avLst/>
          </a:prstGeom>
        </p:spPr>
      </p:pic>
      <p:sp>
        <p:nvSpPr>
          <p:cNvPr id="2" name="Title 1">
            <a:extLst>
              <a:ext uri="{FF2B5EF4-FFF2-40B4-BE49-F238E27FC236}">
                <a16:creationId xmlns:a16="http://schemas.microsoft.com/office/drawing/2014/main" id="{034A4386-003E-B829-1263-8EE5743B70DD}"/>
              </a:ext>
            </a:extLst>
          </p:cNvPr>
          <p:cNvSpPr>
            <a:spLocks noGrp="1"/>
          </p:cNvSpPr>
          <p:nvPr>
            <p:ph type="title"/>
          </p:nvPr>
        </p:nvSpPr>
        <p:spPr/>
        <p:txBody>
          <a:bodyPr/>
          <a:lstStyle/>
          <a:p>
            <a:r>
              <a:rPr lang="nb-NO" dirty="0"/>
              <a:t>Back to reality</a:t>
            </a:r>
            <a:endParaRPr lang="et-EE" dirty="0"/>
          </a:p>
        </p:txBody>
      </p:sp>
      <p:sp>
        <p:nvSpPr>
          <p:cNvPr id="4" name="Date Placeholder 3">
            <a:extLst>
              <a:ext uri="{FF2B5EF4-FFF2-40B4-BE49-F238E27FC236}">
                <a16:creationId xmlns:a16="http://schemas.microsoft.com/office/drawing/2014/main" id="{49F6A6C0-B784-D255-6CFC-1D1E24C028BB}"/>
              </a:ext>
            </a:extLst>
          </p:cNvPr>
          <p:cNvSpPr>
            <a:spLocks noGrp="1"/>
          </p:cNvSpPr>
          <p:nvPr>
            <p:ph type="dt" sz="half" idx="10"/>
          </p:nvPr>
        </p:nvSpPr>
        <p:spPr>
          <a:xfrm>
            <a:off x="1005840" y="7627621"/>
            <a:ext cx="3291840" cy="438150"/>
          </a:xfrm>
          <a:prstGeom prst="rect">
            <a:avLst/>
          </a:prstGeom>
        </p:spPr>
        <p:txBody>
          <a:bodyPr vert="horz" lIns="109728" tIns="54864" rIns="109728" bIns="54864" rtlCol="0" anchor="ctr"/>
          <a:lstStyle>
            <a:defPPr>
              <a:defRPr lang="en-US"/>
            </a:defPPr>
            <a:lvl1pPr marL="0" algn="l" defTabSz="1097280" rtl="0" eaLnBrk="1" latinLnBrk="0" hangingPunct="1">
              <a:defRPr sz="1440" kern="1200">
                <a:solidFill>
                  <a:schemeClr val="tx1">
                    <a:tint val="75000"/>
                  </a:schemeClr>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fld id="{0E91287F-08D8-4CD3-8C3E-1ABD7DA00DD6}" type="datetimeFigureOut">
              <a:rPr lang="en-GB">
                <a:solidFill>
                  <a:prstClr val="black">
                    <a:tint val="75000"/>
                  </a:prstClr>
                </a:solidFill>
                <a:latin typeface="Calibri" panose="020F0502020204030204"/>
              </a:rPr>
              <a:pPr/>
              <a:t>04/02/2026</a:t>
            </a:fld>
            <a:endParaRPr lang="nb-NO">
              <a:solidFill>
                <a:prstClr val="black">
                  <a:tint val="75000"/>
                </a:prstClr>
              </a:solidFill>
              <a:latin typeface="Calibri" panose="020F0502020204030204"/>
            </a:endParaRPr>
          </a:p>
        </p:txBody>
      </p:sp>
      <p:sp>
        <p:nvSpPr>
          <p:cNvPr id="5" name="Slide Number Placeholder 4">
            <a:extLst>
              <a:ext uri="{FF2B5EF4-FFF2-40B4-BE49-F238E27FC236}">
                <a16:creationId xmlns:a16="http://schemas.microsoft.com/office/drawing/2014/main" id="{F98D6E68-BA55-F638-1806-CBEDF1D2787C}"/>
              </a:ext>
            </a:extLst>
          </p:cNvPr>
          <p:cNvSpPr>
            <a:spLocks noGrp="1"/>
          </p:cNvSpPr>
          <p:nvPr>
            <p:ph type="sldNum" sz="quarter" idx="12"/>
          </p:nvPr>
        </p:nvSpPr>
        <p:spPr>
          <a:xfrm>
            <a:off x="10332720" y="7627621"/>
            <a:ext cx="3291840" cy="438150"/>
          </a:xfrm>
          <a:prstGeom prst="rect">
            <a:avLst/>
          </a:prstGeom>
        </p:spPr>
        <p:txBody>
          <a:bodyPr vert="horz" lIns="109728" tIns="54864" rIns="109728" bIns="54864" rtlCol="0" anchor="ctr"/>
          <a:lstStyle>
            <a:defPPr>
              <a:defRPr lang="en-US"/>
            </a:defPPr>
            <a:lvl1pPr marL="0" algn="r" defTabSz="1097280" rtl="0" eaLnBrk="1" latinLnBrk="0" hangingPunct="1">
              <a:defRPr sz="1440" kern="1200">
                <a:solidFill>
                  <a:schemeClr val="tx1">
                    <a:tint val="75000"/>
                  </a:schemeClr>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a:lstStyle>
          <a:p>
            <a:fld id="{6F609ECE-A72F-4C46-8953-F5851AFA089B}" type="slidenum">
              <a:rPr lang="en-GB">
                <a:solidFill>
                  <a:prstClr val="black">
                    <a:tint val="75000"/>
                  </a:prstClr>
                </a:solidFill>
                <a:latin typeface="Calibri" panose="020F0502020204030204"/>
              </a:rPr>
              <a:pPr/>
              <a:t>56</a:t>
            </a:fld>
            <a:endParaRPr lang="nb-NO">
              <a:solidFill>
                <a:prstClr val="black">
                  <a:tint val="75000"/>
                </a:prstClr>
              </a:solidFill>
              <a:latin typeface="Calibri" panose="020F0502020204030204"/>
            </a:endParaRPr>
          </a:p>
        </p:txBody>
      </p:sp>
      <p:pic>
        <p:nvPicPr>
          <p:cNvPr id="6" name="Picture 5">
            <a:extLst>
              <a:ext uri="{FF2B5EF4-FFF2-40B4-BE49-F238E27FC236}">
                <a16:creationId xmlns:a16="http://schemas.microsoft.com/office/drawing/2014/main" id="{A109CA01-724A-0E08-40EB-9CCE0302FE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42647" y="3846928"/>
            <a:ext cx="6138416" cy="2229013"/>
          </a:xfrm>
          <a:prstGeom prst="rect">
            <a:avLst/>
          </a:prstGeom>
        </p:spPr>
      </p:pic>
      <p:sp>
        <p:nvSpPr>
          <p:cNvPr id="8" name="Oval 7">
            <a:extLst>
              <a:ext uri="{FF2B5EF4-FFF2-40B4-BE49-F238E27FC236}">
                <a16:creationId xmlns:a16="http://schemas.microsoft.com/office/drawing/2014/main" id="{4E2CB84F-E3E7-E156-00BA-241DE192984B}"/>
              </a:ext>
            </a:extLst>
          </p:cNvPr>
          <p:cNvSpPr/>
          <p:nvPr/>
        </p:nvSpPr>
        <p:spPr>
          <a:xfrm>
            <a:off x="8246491" y="3505538"/>
            <a:ext cx="2491740" cy="1154430"/>
          </a:xfrm>
          <a:prstGeom prst="ellipse">
            <a:avLst/>
          </a:prstGeom>
          <a:noFill/>
          <a:ln w="3810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t-EE" sz="2160" dirty="0">
              <a:solidFill>
                <a:prstClr val="white"/>
              </a:solidFill>
              <a:latin typeface="Calibri" panose="020F0502020204030204"/>
            </a:endParaRPr>
          </a:p>
        </p:txBody>
      </p:sp>
      <p:sp>
        <p:nvSpPr>
          <p:cNvPr id="10" name="Oval 9">
            <a:extLst>
              <a:ext uri="{FF2B5EF4-FFF2-40B4-BE49-F238E27FC236}">
                <a16:creationId xmlns:a16="http://schemas.microsoft.com/office/drawing/2014/main" id="{91BA20EB-7A80-0753-0277-896CAD3BCDDD}"/>
              </a:ext>
            </a:extLst>
          </p:cNvPr>
          <p:cNvSpPr/>
          <p:nvPr/>
        </p:nvSpPr>
        <p:spPr>
          <a:xfrm>
            <a:off x="10738232" y="3505537"/>
            <a:ext cx="3646676" cy="1348740"/>
          </a:xfrm>
          <a:prstGeom prst="ellipse">
            <a:avLst/>
          </a:prstGeom>
          <a:noFill/>
          <a:ln w="38100">
            <a:solidFill>
              <a:srgbClr val="E4067E"/>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t-EE" sz="2160" dirty="0">
              <a:solidFill>
                <a:prstClr val="white"/>
              </a:solidFill>
              <a:latin typeface="Calibri" panose="020F0502020204030204"/>
            </a:endParaRPr>
          </a:p>
        </p:txBody>
      </p:sp>
      <p:cxnSp>
        <p:nvCxnSpPr>
          <p:cNvPr id="12" name="Straight Arrow Connector 11">
            <a:extLst>
              <a:ext uri="{FF2B5EF4-FFF2-40B4-BE49-F238E27FC236}">
                <a16:creationId xmlns:a16="http://schemas.microsoft.com/office/drawing/2014/main" id="{FD944A82-249F-90FC-5162-811C33F3C6C7}"/>
              </a:ext>
            </a:extLst>
          </p:cNvPr>
          <p:cNvCxnSpPr>
            <a:stCxn id="8" idx="2"/>
          </p:cNvCxnSpPr>
          <p:nvPr/>
        </p:nvCxnSpPr>
        <p:spPr>
          <a:xfrm flipH="1" flipV="1">
            <a:off x="5246371" y="2751158"/>
            <a:ext cx="3000121" cy="133159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AB4B966-0DF2-AD0B-E955-BBBBB5D6E2E4}"/>
              </a:ext>
            </a:extLst>
          </p:cNvPr>
          <p:cNvCxnSpPr>
            <a:cxnSpLocks/>
            <a:stCxn id="10" idx="0"/>
          </p:cNvCxnSpPr>
          <p:nvPr/>
        </p:nvCxnSpPr>
        <p:spPr>
          <a:xfrm flipH="1" flipV="1">
            <a:off x="5246370" y="2751157"/>
            <a:ext cx="7315200" cy="75438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671CAA9-3C09-49A3-CA5C-03AEA341BE8C}"/>
              </a:ext>
            </a:extLst>
          </p:cNvPr>
          <p:cNvCxnSpPr>
            <a:cxnSpLocks/>
            <a:stCxn id="10" idx="4"/>
          </p:cNvCxnSpPr>
          <p:nvPr/>
        </p:nvCxnSpPr>
        <p:spPr>
          <a:xfrm flipH="1">
            <a:off x="7440930" y="4854278"/>
            <a:ext cx="5120640" cy="17404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0866CEC-08DF-400B-0B9B-C6B5AF9B1471}"/>
              </a:ext>
            </a:extLst>
          </p:cNvPr>
          <p:cNvSpPr/>
          <p:nvPr/>
        </p:nvSpPr>
        <p:spPr>
          <a:xfrm>
            <a:off x="8645762" y="4616522"/>
            <a:ext cx="606320" cy="1107996"/>
          </a:xfrm>
          <a:prstGeom prst="rect">
            <a:avLst/>
          </a:prstGeom>
          <a:noFill/>
        </p:spPr>
        <p:txBody>
          <a:bodyPr wrap="none" lIns="109728" tIns="54864" rIns="109728" bIns="54864">
            <a:spAutoFit/>
          </a:bodyPr>
          <a:lstStyle/>
          <a:p>
            <a:pPr algn="ctr" defTabSz="1097280"/>
            <a:r>
              <a:rPr lang="en-US" sz="6480" dirty="0">
                <a:ln w="0"/>
                <a:solidFill>
                  <a:srgbClr val="4472C4"/>
                </a:solidFill>
                <a:effectLst>
                  <a:outerShdw blurRad="38100" dist="25400" dir="5400000" algn="ctr" rotWithShape="0">
                    <a:srgbClr val="6E747A">
                      <a:alpha val="43000"/>
                    </a:srgbClr>
                  </a:outerShdw>
                </a:effectLst>
                <a:latin typeface="Calibri" panose="020F0502020204030204"/>
              </a:rPr>
              <a:t>?</a:t>
            </a:r>
          </a:p>
        </p:txBody>
      </p:sp>
    </p:spTree>
    <p:custDataLst>
      <p:tags r:id="rId1"/>
    </p:custDataLst>
    <p:extLst>
      <p:ext uri="{BB962C8B-B14F-4D97-AF65-F5344CB8AC3E}">
        <p14:creationId xmlns:p14="http://schemas.microsoft.com/office/powerpoint/2010/main" val="114260177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ybersecurity Startups Face Down Rounds, Sale Pressures — The Information">
            <a:extLst>
              <a:ext uri="{FF2B5EF4-FFF2-40B4-BE49-F238E27FC236}">
                <a16:creationId xmlns:a16="http://schemas.microsoft.com/office/drawing/2014/main" id="{30F12171-5633-75A5-17A1-2DE31CE1747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057"/>
            <a:ext cx="14658890" cy="8243657"/>
          </a:xfrm>
          <a:prstGeom prst="rect">
            <a:avLst/>
          </a:prstGeom>
          <a:noFill/>
          <a:extLst>
            <a:ext uri="{909E8E84-426E-40DD-AFC4-6F175D3DCCD1}">
              <a14:hiddenFill xmlns:a14="http://schemas.microsoft.com/office/drawing/2010/main">
                <a:solidFill>
                  <a:srgbClr val="FFFFFF"/>
                </a:solidFill>
              </a14:hiddenFill>
            </a:ext>
          </a:extLst>
        </p:spPr>
      </p:pic>
      <p:sp>
        <p:nvSpPr>
          <p:cNvPr id="5" name="Tittel 1"/>
          <p:cNvSpPr txBox="1">
            <a:spLocks/>
          </p:cNvSpPr>
          <p:nvPr/>
        </p:nvSpPr>
        <p:spPr>
          <a:xfrm>
            <a:off x="222812" y="108949"/>
            <a:ext cx="13889621" cy="1114061"/>
          </a:xfrm>
          <a:prstGeom prst="rect">
            <a:avLst/>
          </a:prstGeom>
        </p:spPr>
        <p:txBody>
          <a:bodyPr vert="horz" lIns="109728" tIns="54864" rIns="109728" bIns="5486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097280"/>
            <a:r>
              <a:rPr lang="en-US" sz="4320" b="1" dirty="0">
                <a:solidFill>
                  <a:srgbClr val="4472C4"/>
                </a:solidFill>
                <a:latin typeface="Helvetica Neue" charset="0"/>
                <a:ea typeface="Helvetica Neue" charset="0"/>
                <a:cs typeface="Helvetica Neue" charset="0"/>
              </a:rPr>
              <a:t>Situational Awareness vs Situational Understanding</a:t>
            </a:r>
            <a:endParaRPr lang="en-US" sz="4320" b="1" dirty="0">
              <a:solidFill>
                <a:srgbClr val="4472C4"/>
              </a:solidFill>
              <a:latin typeface="Calibri Light" panose="020F0302020204030204"/>
            </a:endParaRPr>
          </a:p>
        </p:txBody>
      </p:sp>
      <p:pic>
        <p:nvPicPr>
          <p:cNvPr id="4" name="Picture 3">
            <a:extLst>
              <a:ext uri="{FF2B5EF4-FFF2-40B4-BE49-F238E27FC236}">
                <a16:creationId xmlns:a16="http://schemas.microsoft.com/office/drawing/2014/main" id="{55301961-7749-4F86-8BF9-062C40A67E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00649" y="1670526"/>
            <a:ext cx="8733948" cy="6450125"/>
          </a:xfrm>
          <a:prstGeom prst="rect">
            <a:avLst/>
          </a:prstGeom>
        </p:spPr>
      </p:pic>
      <p:grpSp>
        <p:nvGrpSpPr>
          <p:cNvPr id="2" name="Group 1">
            <a:extLst>
              <a:ext uri="{FF2B5EF4-FFF2-40B4-BE49-F238E27FC236}">
                <a16:creationId xmlns:a16="http://schemas.microsoft.com/office/drawing/2014/main" id="{1DC48696-CAC1-E5ED-0322-6D9BBB342AAD}"/>
              </a:ext>
            </a:extLst>
          </p:cNvPr>
          <p:cNvGrpSpPr/>
          <p:nvPr/>
        </p:nvGrpSpPr>
        <p:grpSpPr>
          <a:xfrm>
            <a:off x="10972801" y="7594540"/>
            <a:ext cx="2591913" cy="481557"/>
            <a:chOff x="5179092" y="5483822"/>
            <a:chExt cx="3294001" cy="612000"/>
          </a:xfrm>
        </p:grpSpPr>
        <p:pic>
          <p:nvPicPr>
            <p:cNvPr id="3" name="Picture 2">
              <a:extLst>
                <a:ext uri="{FF2B5EF4-FFF2-40B4-BE49-F238E27FC236}">
                  <a16:creationId xmlns:a16="http://schemas.microsoft.com/office/drawing/2014/main" id="{161B3297-BF4C-8C32-B009-C3C4E929AD0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830C97F6-5843-DE40-24BA-F4501BCA219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09548900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59"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4" name="Bilde 3"/>
          <p:cNvPicPr>
            <a:picLocks noChangeAspect="1"/>
          </p:cNvPicPr>
          <p:nvPr/>
        </p:nvPicPr>
        <p:blipFill rotWithShape="1">
          <a:blip r:embed="rId4" cstate="email">
            <a:extLst>
              <a:ext uri="{28A0092B-C50C-407E-A947-70E740481C1C}">
                <a14:useLocalDpi xmlns:a14="http://schemas.microsoft.com/office/drawing/2010/main"/>
              </a:ext>
            </a:extLst>
          </a:blip>
          <a:srcRect l="17501" r="2481" b="-1"/>
          <a:stretch/>
        </p:blipFill>
        <p:spPr>
          <a:xfrm>
            <a:off x="3026827" y="12"/>
            <a:ext cx="11603570" cy="8229588"/>
          </a:xfrm>
          <a:prstGeom prst="rect">
            <a:avLst/>
          </a:prstGeom>
        </p:spPr>
      </p:pic>
      <p:sp>
        <p:nvSpPr>
          <p:cNvPr id="20" name="Rectangle 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868316" cy="82296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Calibri" panose="020F0502020204030204"/>
            </a:endParaRPr>
          </a:p>
        </p:txBody>
      </p:sp>
      <p:sp>
        <p:nvSpPr>
          <p:cNvPr id="13" name="Tittel 2">
            <a:extLst>
              <a:ext uri="{FF2B5EF4-FFF2-40B4-BE49-F238E27FC236}">
                <a16:creationId xmlns:a16="http://schemas.microsoft.com/office/drawing/2014/main" id="{0130F847-9A87-AB4D-8D0D-FF9DA6C9AB2A}"/>
              </a:ext>
            </a:extLst>
          </p:cNvPr>
          <p:cNvSpPr txBox="1">
            <a:spLocks/>
          </p:cNvSpPr>
          <p:nvPr/>
        </p:nvSpPr>
        <p:spPr>
          <a:xfrm>
            <a:off x="1005841" y="438150"/>
            <a:ext cx="4586627" cy="2279894"/>
          </a:xfrm>
          <a:prstGeom prst="rect">
            <a:avLst/>
          </a:prstGeom>
        </p:spPr>
        <p:txBody>
          <a:bodyPr vert="horz" lIns="109728" tIns="54864" rIns="109728" bIns="54864" rtlCol="0" anchor="ctr" anchorCtr="0">
            <a:normAutofit/>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pPr defTabSz="1097280">
              <a:lnSpc>
                <a:spcPct val="90000"/>
              </a:lnSpc>
              <a:spcAft>
                <a:spcPts val="720"/>
              </a:spcAft>
            </a:pPr>
            <a:r>
              <a:rPr lang="en-US" sz="3720">
                <a:solidFill>
                  <a:prstClr val="black"/>
                </a:solidFill>
                <a:latin typeface="Calibri Light" panose="020F0302020204030204"/>
              </a:rPr>
              <a:t>Accurate Recognized Cyber Picture (RCP) critical for Decision-Making</a:t>
            </a:r>
          </a:p>
        </p:txBody>
      </p:sp>
      <p:sp>
        <p:nvSpPr>
          <p:cNvPr id="3" name="TekstSylinder 2"/>
          <p:cNvSpPr txBox="1"/>
          <p:nvPr/>
        </p:nvSpPr>
        <p:spPr>
          <a:xfrm>
            <a:off x="1005841" y="2921041"/>
            <a:ext cx="4586627" cy="4491314"/>
          </a:xfrm>
          <a:prstGeom prst="rect">
            <a:avLst/>
          </a:prstGeom>
        </p:spPr>
        <p:txBody>
          <a:bodyPr vert="horz" lIns="109728" tIns="54864" rIns="109728" bIns="54864" rtlCol="0">
            <a:normAutofit/>
          </a:bodyPr>
          <a:lstStyle/>
          <a:p>
            <a:pPr marL="457188" indent="-274320" defTabSz="1097280">
              <a:lnSpc>
                <a:spcPct val="90000"/>
              </a:lnSpc>
              <a:spcAft>
                <a:spcPts val="720"/>
              </a:spcAft>
              <a:buFont typeface="Arial" panose="020B0604020202020204" pitchFamily="34" charset="0"/>
              <a:buChar char="•"/>
            </a:pPr>
            <a:r>
              <a:rPr lang="en-US" sz="2040">
                <a:solidFill>
                  <a:prstClr val="black"/>
                </a:solidFill>
                <a:latin typeface="Calibri" panose="020F0502020204030204"/>
              </a:rPr>
              <a:t>Accurate </a:t>
            </a:r>
            <a:r>
              <a:rPr lang="en-US" sz="2040" b="1">
                <a:solidFill>
                  <a:prstClr val="black"/>
                </a:solidFill>
                <a:latin typeface="Calibri" panose="020F0502020204030204"/>
              </a:rPr>
              <a:t>RCP</a:t>
            </a:r>
            <a:r>
              <a:rPr lang="en-US" sz="2040">
                <a:solidFill>
                  <a:prstClr val="black"/>
                </a:solidFill>
                <a:latin typeface="Calibri" panose="020F0502020204030204"/>
              </a:rPr>
              <a:t> cruical for CSA</a:t>
            </a:r>
          </a:p>
          <a:p>
            <a:pPr marL="457188" indent="-274320" defTabSz="1097280">
              <a:lnSpc>
                <a:spcPct val="90000"/>
              </a:lnSpc>
              <a:spcAft>
                <a:spcPts val="720"/>
              </a:spcAft>
              <a:buFont typeface="Arial" panose="020B0604020202020204" pitchFamily="34" charset="0"/>
              <a:buChar char="•"/>
            </a:pPr>
            <a:endParaRPr lang="en-US" sz="2040">
              <a:solidFill>
                <a:prstClr val="black"/>
              </a:solidFill>
              <a:latin typeface="Calibri" panose="020F0502020204030204"/>
            </a:endParaRPr>
          </a:p>
          <a:p>
            <a:pPr marL="457188" indent="-274320" defTabSz="1097280">
              <a:lnSpc>
                <a:spcPct val="90000"/>
              </a:lnSpc>
              <a:spcAft>
                <a:spcPts val="720"/>
              </a:spcAft>
              <a:buFont typeface="Arial" panose="020B0604020202020204" pitchFamily="34" charset="0"/>
              <a:buChar char="•"/>
            </a:pPr>
            <a:r>
              <a:rPr lang="en-US" sz="2040">
                <a:solidFill>
                  <a:prstClr val="black"/>
                </a:solidFill>
                <a:latin typeface="Calibri" panose="020F0502020204030204"/>
              </a:rPr>
              <a:t>RCPs consist of actively selected and actionable information specifically pertaining to CTS</a:t>
            </a:r>
          </a:p>
          <a:p>
            <a:pPr marL="457188" indent="-274320" defTabSz="1097280">
              <a:lnSpc>
                <a:spcPct val="90000"/>
              </a:lnSpc>
              <a:spcAft>
                <a:spcPts val="720"/>
              </a:spcAft>
              <a:buFont typeface="Arial" panose="020B0604020202020204" pitchFamily="34" charset="0"/>
              <a:buChar char="•"/>
            </a:pPr>
            <a:endParaRPr lang="en-US" sz="2040">
              <a:solidFill>
                <a:prstClr val="black"/>
              </a:solidFill>
              <a:latin typeface="Calibri" panose="020F0502020204030204"/>
            </a:endParaRPr>
          </a:p>
          <a:p>
            <a:pPr marL="457188" indent="-274320" defTabSz="1097280">
              <a:lnSpc>
                <a:spcPct val="90000"/>
              </a:lnSpc>
              <a:spcAft>
                <a:spcPts val="720"/>
              </a:spcAft>
              <a:buFont typeface="Arial" panose="020B0604020202020204" pitchFamily="34" charset="0"/>
              <a:buChar char="•"/>
            </a:pPr>
            <a:r>
              <a:rPr lang="en-US" sz="2040">
                <a:solidFill>
                  <a:prstClr val="black"/>
                </a:solidFill>
                <a:latin typeface="Calibri" panose="020F0502020204030204"/>
              </a:rPr>
              <a:t>COs investigate threats to create RCP </a:t>
            </a:r>
            <a:r>
              <a:rPr lang="en-US" sz="2040">
                <a:solidFill>
                  <a:prstClr val="black"/>
                </a:solidFill>
                <a:latin typeface="Calibri" panose="020F0502020204030204"/>
                <a:sym typeface="Wingdings"/>
              </a:rPr>
              <a:t> Share RCP (</a:t>
            </a:r>
            <a:r>
              <a:rPr lang="en-US" sz="2040" b="1">
                <a:solidFill>
                  <a:prstClr val="black"/>
                </a:solidFill>
                <a:latin typeface="Calibri" panose="020F0502020204030204"/>
                <a:sym typeface="Wingdings"/>
              </a:rPr>
              <a:t>sRCP</a:t>
            </a:r>
            <a:r>
              <a:rPr lang="en-US" sz="2040">
                <a:solidFill>
                  <a:prstClr val="black"/>
                </a:solidFill>
                <a:latin typeface="Calibri" panose="020F0502020204030204"/>
                <a:sym typeface="Wingdings"/>
              </a:rPr>
              <a:t>) with decision-maker (next week)</a:t>
            </a:r>
            <a:endParaRPr lang="en-US" sz="2040">
              <a:solidFill>
                <a:prstClr val="black"/>
              </a:solidFill>
              <a:latin typeface="Calibri" panose="020F0502020204030204"/>
            </a:endParaRPr>
          </a:p>
          <a:p>
            <a:pPr marL="457188" indent="-274320" defTabSz="1097280">
              <a:lnSpc>
                <a:spcPct val="90000"/>
              </a:lnSpc>
              <a:spcAft>
                <a:spcPts val="720"/>
              </a:spcAft>
              <a:buFont typeface="Arial" panose="020B0604020202020204" pitchFamily="34" charset="0"/>
              <a:buChar char="•"/>
            </a:pPr>
            <a:endParaRPr lang="en-US" sz="2040">
              <a:solidFill>
                <a:prstClr val="black"/>
              </a:solidFill>
              <a:latin typeface="Calibri" panose="020F0502020204030204"/>
            </a:endParaRPr>
          </a:p>
          <a:p>
            <a:pPr marL="457188" indent="-274320" defTabSz="1097280">
              <a:lnSpc>
                <a:spcPct val="90000"/>
              </a:lnSpc>
              <a:spcAft>
                <a:spcPts val="720"/>
              </a:spcAft>
              <a:buFont typeface="Arial" panose="020B0604020202020204" pitchFamily="34" charset="0"/>
              <a:buChar char="•"/>
            </a:pPr>
            <a:r>
              <a:rPr lang="en-US" sz="2040">
                <a:solidFill>
                  <a:prstClr val="black"/>
                </a:solidFill>
                <a:latin typeface="Calibri" panose="020F0502020204030204"/>
              </a:rPr>
              <a:t>Cyber-to-physical relay of RCP is subject to many challenges </a:t>
            </a:r>
          </a:p>
          <a:p>
            <a:pPr marL="457188" indent="-274320" defTabSz="1097280">
              <a:lnSpc>
                <a:spcPct val="90000"/>
              </a:lnSpc>
              <a:spcAft>
                <a:spcPts val="720"/>
              </a:spcAft>
              <a:buFont typeface="Arial" panose="020B0604020202020204" pitchFamily="34" charset="0"/>
              <a:buChar char="•"/>
            </a:pPr>
            <a:endParaRPr lang="en-US" sz="2040">
              <a:solidFill>
                <a:prstClr val="black"/>
              </a:solidFill>
              <a:latin typeface="Calibri" panose="020F0502020204030204"/>
            </a:endParaRPr>
          </a:p>
        </p:txBody>
      </p:sp>
      <p:sp>
        <p:nvSpPr>
          <p:cNvPr id="2" name="Plassholder for lysbildenummer 1"/>
          <p:cNvSpPr>
            <a:spLocks noGrp="1"/>
          </p:cNvSpPr>
          <p:nvPr>
            <p:ph type="sldNum" sz="quarter" idx="12"/>
          </p:nvPr>
        </p:nvSpPr>
        <p:spPr>
          <a:xfrm>
            <a:off x="10332720" y="7627621"/>
            <a:ext cx="3291840" cy="438150"/>
          </a:xfrm>
        </p:spPr>
        <p:txBody>
          <a:bodyPr vert="horz" lIns="109728" tIns="54864" rIns="109728" bIns="54864" rtlCol="0" anchor="ctr">
            <a:normAutofit/>
          </a:bodyPr>
          <a:lstStyle/>
          <a:p>
            <a:pPr defTabSz="1097280">
              <a:spcAft>
                <a:spcPts val="720"/>
              </a:spcAft>
              <a:defRPr/>
            </a:pPr>
            <a:fld id="{91853A39-49B3-554A-AE82-85611CEBD8E3}" type="slidenum">
              <a:rPr lang="en-US">
                <a:solidFill>
                  <a:srgbClr val="FFFFFF"/>
                </a:solidFill>
                <a:latin typeface="Calibri" panose="020F0502020204030204"/>
              </a:rPr>
              <a:pPr defTabSz="1097280">
                <a:spcAft>
                  <a:spcPts val="720"/>
                </a:spcAft>
                <a:defRPr/>
              </a:pPr>
              <a:t>58</a:t>
            </a:fld>
            <a:endParaRPr lang="en-US">
              <a:solidFill>
                <a:srgbClr val="FFFFFF"/>
              </a:solidFill>
              <a:latin typeface="Calibri" panose="020F0502020204030204"/>
            </a:endParaRPr>
          </a:p>
        </p:txBody>
      </p:sp>
      <p:grpSp>
        <p:nvGrpSpPr>
          <p:cNvPr id="5" name="Group 4">
            <a:extLst>
              <a:ext uri="{FF2B5EF4-FFF2-40B4-BE49-F238E27FC236}">
                <a16:creationId xmlns:a16="http://schemas.microsoft.com/office/drawing/2014/main" id="{FB35F881-03CD-3598-A972-2B3CFED9762E}"/>
              </a:ext>
            </a:extLst>
          </p:cNvPr>
          <p:cNvGrpSpPr/>
          <p:nvPr/>
        </p:nvGrpSpPr>
        <p:grpSpPr>
          <a:xfrm>
            <a:off x="10972801" y="7594540"/>
            <a:ext cx="2591913" cy="481557"/>
            <a:chOff x="5179092" y="5483822"/>
            <a:chExt cx="3294001" cy="612000"/>
          </a:xfrm>
        </p:grpSpPr>
        <p:pic>
          <p:nvPicPr>
            <p:cNvPr id="6" name="Picture 5">
              <a:extLst>
                <a:ext uri="{FF2B5EF4-FFF2-40B4-BE49-F238E27FC236}">
                  <a16:creationId xmlns:a16="http://schemas.microsoft.com/office/drawing/2014/main" id="{A17F248A-6647-1AFC-A58E-A1F40211F5C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58C35080-320C-754C-2AD1-676EB1D9A5A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206849353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14000"/>
            <a:lum/>
          </a:blip>
          <a:srcRect/>
          <a:stretch>
            <a:fillRect/>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4" name="Title 3">
            <a:extLst>
              <a:ext uri="{FF2B5EF4-FFF2-40B4-BE49-F238E27FC236}">
                <a16:creationId xmlns:a16="http://schemas.microsoft.com/office/drawing/2014/main" id="{53E7DF3F-34E2-4A7B-AC16-4D81BFD5BCE5}"/>
              </a:ext>
            </a:extLst>
          </p:cNvPr>
          <p:cNvSpPr>
            <a:spLocks noGrp="1"/>
          </p:cNvSpPr>
          <p:nvPr>
            <p:ph type="title"/>
          </p:nvPr>
        </p:nvSpPr>
        <p:spPr>
          <a:xfrm>
            <a:off x="757123" y="768096"/>
            <a:ext cx="9205680" cy="905755"/>
          </a:xfrm>
        </p:spPr>
        <p:txBody>
          <a:bodyPr anchor="b">
            <a:normAutofit fontScale="90000"/>
          </a:bodyPr>
          <a:lstStyle/>
          <a:p>
            <a:r>
              <a:rPr lang="de-DE" sz="6480" dirty="0"/>
              <a:t>SA </a:t>
            </a:r>
            <a:r>
              <a:rPr lang="de-DE" sz="6480" dirty="0" err="1"/>
              <a:t>Requirements</a:t>
            </a:r>
            <a:r>
              <a:rPr lang="de-DE" sz="6480" dirty="0"/>
              <a:t> Analysis</a:t>
            </a:r>
            <a:endParaRPr lang="nb-NO" sz="6480" dirty="0"/>
          </a:p>
        </p:txBody>
      </p:sp>
      <p:sp>
        <p:nvSpPr>
          <p:cNvPr id="1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1934" y="2847441"/>
            <a:ext cx="3906114" cy="21946"/>
          </a:xfrm>
          <a:custGeom>
            <a:avLst/>
            <a:gdLst>
              <a:gd name="csX0" fmla="*/ 0 w 3906114"/>
              <a:gd name="csY0" fmla="*/ 0 h 21946"/>
              <a:gd name="csX1" fmla="*/ 729141 w 3906114"/>
              <a:gd name="csY1" fmla="*/ 0 h 21946"/>
              <a:gd name="csX2" fmla="*/ 1419221 w 3906114"/>
              <a:gd name="csY2" fmla="*/ 0 h 21946"/>
              <a:gd name="csX3" fmla="*/ 2109302 w 3906114"/>
              <a:gd name="csY3" fmla="*/ 0 h 21946"/>
              <a:gd name="csX4" fmla="*/ 2643137 w 3906114"/>
              <a:gd name="csY4" fmla="*/ 0 h 21946"/>
              <a:gd name="csX5" fmla="*/ 3216034 w 3906114"/>
              <a:gd name="csY5" fmla="*/ 0 h 21946"/>
              <a:gd name="csX6" fmla="*/ 3906114 w 3906114"/>
              <a:gd name="csY6" fmla="*/ 0 h 21946"/>
              <a:gd name="csX7" fmla="*/ 3906114 w 3906114"/>
              <a:gd name="csY7" fmla="*/ 21946 h 21946"/>
              <a:gd name="csX8" fmla="*/ 3255095 w 3906114"/>
              <a:gd name="csY8" fmla="*/ 21946 h 21946"/>
              <a:gd name="csX9" fmla="*/ 2721259 w 3906114"/>
              <a:gd name="csY9" fmla="*/ 21946 h 21946"/>
              <a:gd name="csX10" fmla="*/ 2187424 w 3906114"/>
              <a:gd name="csY10" fmla="*/ 21946 h 21946"/>
              <a:gd name="csX11" fmla="*/ 1497344 w 3906114"/>
              <a:gd name="csY11" fmla="*/ 21946 h 21946"/>
              <a:gd name="csX12" fmla="*/ 924447 w 3906114"/>
              <a:gd name="csY12" fmla="*/ 21946 h 21946"/>
              <a:gd name="csX13" fmla="*/ 0 w 3906114"/>
              <a:gd name="csY13" fmla="*/ 21946 h 21946"/>
              <a:gd name="csX14" fmla="*/ 0 w 3906114"/>
              <a:gd name="csY14" fmla="*/ 0 h 21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906114" h="21946" fill="none" extrusionOk="0">
                <a:moveTo>
                  <a:pt x="0" y="0"/>
                </a:moveTo>
                <a:cubicBezTo>
                  <a:pt x="252156" y="-20460"/>
                  <a:pt x="476174" y="-27800"/>
                  <a:pt x="729141" y="0"/>
                </a:cubicBezTo>
                <a:cubicBezTo>
                  <a:pt x="982108" y="27800"/>
                  <a:pt x="1081401" y="-4067"/>
                  <a:pt x="1419221" y="0"/>
                </a:cubicBezTo>
                <a:cubicBezTo>
                  <a:pt x="1757041" y="4067"/>
                  <a:pt x="1835425" y="27359"/>
                  <a:pt x="2109302" y="0"/>
                </a:cubicBezTo>
                <a:cubicBezTo>
                  <a:pt x="2383179" y="-27359"/>
                  <a:pt x="2437492" y="-20254"/>
                  <a:pt x="2643137" y="0"/>
                </a:cubicBezTo>
                <a:cubicBezTo>
                  <a:pt x="2848783" y="20254"/>
                  <a:pt x="2986492" y="22460"/>
                  <a:pt x="3216034" y="0"/>
                </a:cubicBezTo>
                <a:cubicBezTo>
                  <a:pt x="3445576" y="-22460"/>
                  <a:pt x="3574572" y="-31501"/>
                  <a:pt x="3906114" y="0"/>
                </a:cubicBezTo>
                <a:cubicBezTo>
                  <a:pt x="3905647" y="10233"/>
                  <a:pt x="3905122" y="11611"/>
                  <a:pt x="3906114" y="21946"/>
                </a:cubicBezTo>
                <a:cubicBezTo>
                  <a:pt x="3684360" y="3697"/>
                  <a:pt x="3562432" y="-10333"/>
                  <a:pt x="3255095" y="21946"/>
                </a:cubicBezTo>
                <a:cubicBezTo>
                  <a:pt x="2947758" y="54225"/>
                  <a:pt x="2881475" y="33033"/>
                  <a:pt x="2721259" y="21946"/>
                </a:cubicBezTo>
                <a:cubicBezTo>
                  <a:pt x="2561043" y="10859"/>
                  <a:pt x="2330921" y="37540"/>
                  <a:pt x="2187424" y="21946"/>
                </a:cubicBezTo>
                <a:cubicBezTo>
                  <a:pt x="2043927" y="6352"/>
                  <a:pt x="1756372" y="33030"/>
                  <a:pt x="1497344" y="21946"/>
                </a:cubicBezTo>
                <a:cubicBezTo>
                  <a:pt x="1238316" y="10862"/>
                  <a:pt x="1125800" y="18078"/>
                  <a:pt x="924447" y="21946"/>
                </a:cubicBezTo>
                <a:cubicBezTo>
                  <a:pt x="723094" y="25814"/>
                  <a:pt x="399256" y="2502"/>
                  <a:pt x="0" y="21946"/>
                </a:cubicBezTo>
                <a:cubicBezTo>
                  <a:pt x="999" y="16912"/>
                  <a:pt x="-379" y="8769"/>
                  <a:pt x="0" y="0"/>
                </a:cubicBezTo>
                <a:close/>
              </a:path>
              <a:path w="3906114" h="21946" stroke="0" extrusionOk="0">
                <a:moveTo>
                  <a:pt x="0" y="0"/>
                </a:moveTo>
                <a:cubicBezTo>
                  <a:pt x="204270" y="-19114"/>
                  <a:pt x="320245" y="-8859"/>
                  <a:pt x="611958" y="0"/>
                </a:cubicBezTo>
                <a:cubicBezTo>
                  <a:pt x="903671" y="8859"/>
                  <a:pt x="954540" y="768"/>
                  <a:pt x="1145793" y="0"/>
                </a:cubicBezTo>
                <a:cubicBezTo>
                  <a:pt x="1337047" y="-768"/>
                  <a:pt x="1676795" y="-34102"/>
                  <a:pt x="1874935" y="0"/>
                </a:cubicBezTo>
                <a:cubicBezTo>
                  <a:pt x="2073075" y="34102"/>
                  <a:pt x="2202627" y="11146"/>
                  <a:pt x="2486893" y="0"/>
                </a:cubicBezTo>
                <a:cubicBezTo>
                  <a:pt x="2771159" y="-11146"/>
                  <a:pt x="2869791" y="-15785"/>
                  <a:pt x="3098850" y="0"/>
                </a:cubicBezTo>
                <a:cubicBezTo>
                  <a:pt x="3327909" y="15785"/>
                  <a:pt x="3739236" y="-28068"/>
                  <a:pt x="3906114" y="0"/>
                </a:cubicBezTo>
                <a:cubicBezTo>
                  <a:pt x="3905865" y="5270"/>
                  <a:pt x="3905823" y="17483"/>
                  <a:pt x="3906114" y="21946"/>
                </a:cubicBezTo>
                <a:cubicBezTo>
                  <a:pt x="3642508" y="23045"/>
                  <a:pt x="3480132" y="32863"/>
                  <a:pt x="3255095" y="21946"/>
                </a:cubicBezTo>
                <a:cubicBezTo>
                  <a:pt x="3030058" y="11029"/>
                  <a:pt x="2873451" y="7335"/>
                  <a:pt x="2721259" y="21946"/>
                </a:cubicBezTo>
                <a:cubicBezTo>
                  <a:pt x="2569067" y="36557"/>
                  <a:pt x="2382684" y="13320"/>
                  <a:pt x="2070240" y="21946"/>
                </a:cubicBezTo>
                <a:cubicBezTo>
                  <a:pt x="1757796" y="30572"/>
                  <a:pt x="1718913" y="11568"/>
                  <a:pt x="1419221" y="21946"/>
                </a:cubicBezTo>
                <a:cubicBezTo>
                  <a:pt x="1119529" y="32324"/>
                  <a:pt x="995238" y="9896"/>
                  <a:pt x="807264" y="21946"/>
                </a:cubicBezTo>
                <a:cubicBezTo>
                  <a:pt x="619290" y="33996"/>
                  <a:pt x="365530" y="18100"/>
                  <a:pt x="0" y="21946"/>
                </a:cubicBezTo>
                <a:cubicBezTo>
                  <a:pt x="428" y="16188"/>
                  <a:pt x="7" y="7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3" name="Plassholder for innhold 2"/>
          <p:cNvSpPr>
            <a:spLocks noGrp="1"/>
          </p:cNvSpPr>
          <p:nvPr>
            <p:ph idx="1"/>
          </p:nvPr>
        </p:nvSpPr>
        <p:spPr>
          <a:xfrm>
            <a:off x="757123" y="3193084"/>
            <a:ext cx="6138284" cy="5136268"/>
          </a:xfrm>
        </p:spPr>
        <p:txBody>
          <a:bodyPr anchor="t">
            <a:normAutofit/>
          </a:bodyPr>
          <a:lstStyle/>
          <a:p>
            <a:r>
              <a:rPr lang="de-DE" sz="2160" dirty="0"/>
              <a:t>Find out </a:t>
            </a:r>
            <a:r>
              <a:rPr lang="de-DE" sz="2160" dirty="0" err="1"/>
              <a:t>what</a:t>
            </a:r>
            <a:r>
              <a:rPr lang="de-DE" sz="2160" dirty="0"/>
              <a:t> </a:t>
            </a:r>
            <a:r>
              <a:rPr lang="de-DE" sz="2160" dirty="0" err="1"/>
              <a:t>aspects</a:t>
            </a:r>
            <a:r>
              <a:rPr lang="de-DE" sz="2160" dirty="0"/>
              <a:t> </a:t>
            </a:r>
            <a:r>
              <a:rPr lang="de-DE" sz="2160" dirty="0" err="1"/>
              <a:t>of</a:t>
            </a:r>
            <a:r>
              <a:rPr lang="de-DE" sz="2160" dirty="0"/>
              <a:t> </a:t>
            </a:r>
            <a:r>
              <a:rPr lang="de-DE" sz="2160" dirty="0" err="1"/>
              <a:t>the</a:t>
            </a:r>
            <a:r>
              <a:rPr lang="de-DE" sz="2160" dirty="0"/>
              <a:t> </a:t>
            </a:r>
            <a:r>
              <a:rPr lang="de-DE" sz="2160" dirty="0" err="1"/>
              <a:t>situation</a:t>
            </a:r>
            <a:r>
              <a:rPr lang="de-DE" sz="2160" dirty="0"/>
              <a:t> </a:t>
            </a:r>
            <a:r>
              <a:rPr lang="de-DE" sz="2160" dirty="0" err="1"/>
              <a:t>are</a:t>
            </a:r>
            <a:r>
              <a:rPr lang="de-DE" sz="2160" dirty="0"/>
              <a:t> </a:t>
            </a:r>
            <a:r>
              <a:rPr lang="de-DE" sz="2160" dirty="0" err="1"/>
              <a:t>important</a:t>
            </a:r>
            <a:r>
              <a:rPr lang="de-DE" sz="2160" dirty="0"/>
              <a:t> </a:t>
            </a:r>
            <a:r>
              <a:rPr lang="de-DE" sz="2160" dirty="0" err="1"/>
              <a:t>for</a:t>
            </a:r>
            <a:r>
              <a:rPr lang="de-DE" sz="2160" dirty="0"/>
              <a:t> a </a:t>
            </a:r>
            <a:r>
              <a:rPr lang="de-DE" sz="2160" dirty="0" err="1"/>
              <a:t>particular</a:t>
            </a:r>
            <a:r>
              <a:rPr lang="de-DE" sz="2160" dirty="0"/>
              <a:t> </a:t>
            </a:r>
            <a:r>
              <a:rPr lang="de-DE" sz="2160" dirty="0" err="1"/>
              <a:t>operator‘s</a:t>
            </a:r>
            <a:r>
              <a:rPr lang="de-DE" sz="2160" dirty="0"/>
              <a:t> SA?</a:t>
            </a:r>
          </a:p>
          <a:p>
            <a:r>
              <a:rPr lang="de-DE" sz="2160" dirty="0"/>
              <a:t>Run a goal-</a:t>
            </a:r>
            <a:r>
              <a:rPr lang="de-DE" sz="2160" dirty="0" err="1"/>
              <a:t>directed</a:t>
            </a:r>
            <a:r>
              <a:rPr lang="de-DE" sz="2160" dirty="0"/>
              <a:t> </a:t>
            </a:r>
            <a:r>
              <a:rPr lang="de-DE" sz="2160" dirty="0" err="1"/>
              <a:t>cognitive</a:t>
            </a:r>
            <a:r>
              <a:rPr lang="de-DE" sz="2160" dirty="0"/>
              <a:t> </a:t>
            </a:r>
            <a:r>
              <a:rPr lang="de-DE" sz="2160" dirty="0" err="1"/>
              <a:t>task</a:t>
            </a:r>
            <a:r>
              <a:rPr lang="de-DE" sz="2160" dirty="0"/>
              <a:t> </a:t>
            </a:r>
            <a:r>
              <a:rPr lang="de-DE" sz="2160" dirty="0" err="1"/>
              <a:t>analysis</a:t>
            </a:r>
            <a:r>
              <a:rPr lang="de-DE" sz="2160" dirty="0"/>
              <a:t> (GDTA)</a:t>
            </a:r>
          </a:p>
          <a:p>
            <a:r>
              <a:rPr lang="de-DE" sz="2160" dirty="0" err="1"/>
              <a:t>Then</a:t>
            </a:r>
            <a:r>
              <a:rPr lang="de-DE" sz="2160" dirty="0"/>
              <a:t> </a:t>
            </a:r>
            <a:r>
              <a:rPr lang="de-DE" sz="2160" dirty="0" err="1"/>
              <a:t>identify</a:t>
            </a:r>
            <a:r>
              <a:rPr lang="de-DE" sz="2160" dirty="0"/>
              <a:t> </a:t>
            </a:r>
            <a:r>
              <a:rPr lang="de-DE" sz="2160" dirty="0" err="1"/>
              <a:t>the</a:t>
            </a:r>
            <a:r>
              <a:rPr lang="de-DE" sz="2160" dirty="0"/>
              <a:t> </a:t>
            </a:r>
            <a:r>
              <a:rPr lang="de-DE" sz="2160" dirty="0" err="1"/>
              <a:t>major</a:t>
            </a:r>
            <a:r>
              <a:rPr lang="de-DE" sz="2160" dirty="0"/>
              <a:t> </a:t>
            </a:r>
            <a:r>
              <a:rPr lang="de-DE" sz="2160" dirty="0" err="1"/>
              <a:t>decisions</a:t>
            </a:r>
            <a:r>
              <a:rPr lang="de-DE" sz="2160" dirty="0"/>
              <a:t> </a:t>
            </a:r>
            <a:r>
              <a:rPr lang="de-DE" sz="2160" dirty="0" err="1"/>
              <a:t>that</a:t>
            </a:r>
            <a:r>
              <a:rPr lang="de-DE" sz="2160" dirty="0"/>
              <a:t> </a:t>
            </a:r>
            <a:r>
              <a:rPr lang="de-DE" sz="2160" dirty="0" err="1"/>
              <a:t>need</a:t>
            </a:r>
            <a:r>
              <a:rPr lang="de-DE" sz="2160" dirty="0"/>
              <a:t> </a:t>
            </a:r>
            <a:r>
              <a:rPr lang="de-DE" sz="2160" dirty="0" err="1"/>
              <a:t>to</a:t>
            </a:r>
            <a:r>
              <a:rPr lang="de-DE" sz="2160" dirty="0"/>
              <a:t> </a:t>
            </a:r>
            <a:r>
              <a:rPr lang="de-DE" sz="2160" dirty="0" err="1"/>
              <a:t>be</a:t>
            </a:r>
            <a:r>
              <a:rPr lang="de-DE" sz="2160" dirty="0"/>
              <a:t> </a:t>
            </a:r>
            <a:r>
              <a:rPr lang="de-DE" sz="2160" dirty="0" err="1"/>
              <a:t>made</a:t>
            </a:r>
            <a:endParaRPr lang="de-DE" sz="2160" dirty="0"/>
          </a:p>
          <a:p>
            <a:r>
              <a:rPr lang="de-DE" sz="2160" dirty="0" err="1"/>
              <a:t>Identify</a:t>
            </a:r>
            <a:r>
              <a:rPr lang="de-DE" sz="2160" dirty="0"/>
              <a:t> SA </a:t>
            </a:r>
            <a:r>
              <a:rPr lang="de-DE" sz="2160" dirty="0" err="1"/>
              <a:t>needed</a:t>
            </a:r>
            <a:r>
              <a:rPr lang="de-DE" sz="2160" dirty="0"/>
              <a:t> </a:t>
            </a:r>
            <a:r>
              <a:rPr lang="de-DE" sz="2160" dirty="0" err="1"/>
              <a:t>for</a:t>
            </a:r>
            <a:r>
              <a:rPr lang="de-DE" sz="2160" dirty="0"/>
              <a:t> </a:t>
            </a:r>
            <a:r>
              <a:rPr lang="de-DE" sz="2160" dirty="0" err="1"/>
              <a:t>these</a:t>
            </a:r>
            <a:r>
              <a:rPr lang="de-DE" sz="2160" dirty="0"/>
              <a:t> </a:t>
            </a:r>
            <a:r>
              <a:rPr lang="de-DE" sz="2160" dirty="0" err="1"/>
              <a:t>decisions</a:t>
            </a:r>
            <a:endParaRPr lang="de-DE" sz="2160" dirty="0"/>
          </a:p>
          <a:p>
            <a:pPr lvl="1"/>
            <a:r>
              <a:rPr lang="de-DE" sz="1680" dirty="0"/>
              <a:t>Methods: expert </a:t>
            </a:r>
            <a:r>
              <a:rPr lang="de-DE" sz="1680" dirty="0" err="1"/>
              <a:t>interviews</a:t>
            </a:r>
            <a:r>
              <a:rPr lang="de-DE" sz="1680" dirty="0"/>
              <a:t>, </a:t>
            </a:r>
            <a:r>
              <a:rPr lang="de-DE" sz="1680" dirty="0" err="1"/>
              <a:t>observations</a:t>
            </a:r>
            <a:r>
              <a:rPr lang="de-DE" sz="1680" dirty="0"/>
              <a:t>, verbal </a:t>
            </a:r>
            <a:r>
              <a:rPr lang="de-DE" sz="1680" dirty="0" err="1"/>
              <a:t>protocols</a:t>
            </a:r>
            <a:r>
              <a:rPr lang="de-DE" sz="1680" dirty="0"/>
              <a:t>, </a:t>
            </a:r>
            <a:r>
              <a:rPr lang="de-DE" sz="1680" dirty="0" err="1"/>
              <a:t>analyses</a:t>
            </a:r>
            <a:r>
              <a:rPr lang="de-DE" sz="1680" dirty="0"/>
              <a:t> </a:t>
            </a:r>
            <a:r>
              <a:rPr lang="de-DE" sz="1680" dirty="0" err="1"/>
              <a:t>of</a:t>
            </a:r>
            <a:r>
              <a:rPr lang="de-DE" sz="1680" dirty="0"/>
              <a:t> </a:t>
            </a:r>
            <a:r>
              <a:rPr lang="de-DE" sz="1680" dirty="0" err="1"/>
              <a:t>written</a:t>
            </a:r>
            <a:r>
              <a:rPr lang="de-DE" sz="1680" dirty="0"/>
              <a:t> material and </a:t>
            </a:r>
            <a:r>
              <a:rPr lang="de-DE" sz="1680" dirty="0" err="1"/>
              <a:t>documentation</a:t>
            </a:r>
            <a:r>
              <a:rPr lang="de-DE" sz="1680" dirty="0"/>
              <a:t>, formal </a:t>
            </a:r>
            <a:r>
              <a:rPr lang="de-DE" sz="1680" dirty="0" err="1"/>
              <a:t>questionnaires</a:t>
            </a:r>
            <a:r>
              <a:rPr lang="de-DE" sz="1680" dirty="0"/>
              <a:t> – </a:t>
            </a:r>
            <a:r>
              <a:rPr lang="de-DE" sz="1680" dirty="0" err="1"/>
              <a:t>pooling</a:t>
            </a:r>
            <a:r>
              <a:rPr lang="de-DE" sz="1680" dirty="0"/>
              <a:t> </a:t>
            </a:r>
            <a:r>
              <a:rPr lang="de-DE" sz="1680" dirty="0" err="1"/>
              <a:t>of</a:t>
            </a:r>
            <a:r>
              <a:rPr lang="de-DE" sz="1680" dirty="0"/>
              <a:t> </a:t>
            </a:r>
            <a:r>
              <a:rPr lang="de-DE" sz="1680" dirty="0" err="1"/>
              <a:t>data</a:t>
            </a:r>
            <a:r>
              <a:rPr lang="de-DE" sz="1680" dirty="0"/>
              <a:t> </a:t>
            </a:r>
            <a:r>
              <a:rPr lang="de-DE" sz="1680" dirty="0" err="1"/>
              <a:t>of</a:t>
            </a:r>
            <a:r>
              <a:rPr lang="de-DE" sz="1680" dirty="0"/>
              <a:t> a sample</a:t>
            </a:r>
          </a:p>
          <a:p>
            <a:pPr lvl="1"/>
            <a:r>
              <a:rPr lang="de-DE" sz="1680" dirty="0"/>
              <a:t>Capture </a:t>
            </a:r>
            <a:r>
              <a:rPr lang="de-DE" sz="1680" dirty="0" err="1"/>
              <a:t>the</a:t>
            </a:r>
            <a:r>
              <a:rPr lang="de-DE" sz="1680" dirty="0"/>
              <a:t> </a:t>
            </a:r>
            <a:r>
              <a:rPr lang="de-DE" sz="1680" dirty="0" err="1"/>
              <a:t>full</a:t>
            </a:r>
            <a:r>
              <a:rPr lang="de-DE" sz="1680" dirty="0"/>
              <a:t> </a:t>
            </a:r>
            <a:r>
              <a:rPr lang="de-DE" sz="1680" dirty="0" err="1"/>
              <a:t>range</a:t>
            </a:r>
            <a:r>
              <a:rPr lang="de-DE" sz="1680" dirty="0"/>
              <a:t> </a:t>
            </a:r>
            <a:r>
              <a:rPr lang="de-DE" sz="1680" dirty="0" err="1"/>
              <a:t>of</a:t>
            </a:r>
            <a:r>
              <a:rPr lang="de-DE" sz="1680" dirty="0"/>
              <a:t> possible </a:t>
            </a:r>
            <a:r>
              <a:rPr lang="de-DE" sz="1680" dirty="0" err="1"/>
              <a:t>goals</a:t>
            </a:r>
            <a:r>
              <a:rPr lang="de-DE" sz="1680" dirty="0"/>
              <a:t> and sub-goals: </a:t>
            </a:r>
            <a:r>
              <a:rPr lang="de-DE" sz="1680" dirty="0" err="1"/>
              <a:t>What</a:t>
            </a:r>
            <a:r>
              <a:rPr lang="de-DE" sz="1680" dirty="0"/>
              <a:t> </a:t>
            </a:r>
            <a:r>
              <a:rPr lang="de-DE" sz="1680" dirty="0" err="1"/>
              <a:t>information</a:t>
            </a:r>
            <a:r>
              <a:rPr lang="de-DE" sz="1680" dirty="0"/>
              <a:t> </a:t>
            </a:r>
            <a:r>
              <a:rPr lang="de-DE" sz="1680" dirty="0" err="1"/>
              <a:t>is</a:t>
            </a:r>
            <a:r>
              <a:rPr lang="de-DE" sz="1680" dirty="0"/>
              <a:t> </a:t>
            </a:r>
            <a:r>
              <a:rPr lang="de-DE" sz="1680" dirty="0" err="1"/>
              <a:t>needed</a:t>
            </a:r>
            <a:r>
              <a:rPr lang="de-DE" sz="1680" dirty="0"/>
              <a:t>, </a:t>
            </a:r>
            <a:r>
              <a:rPr lang="de-DE" sz="1680" dirty="0" err="1"/>
              <a:t>how</a:t>
            </a:r>
            <a:r>
              <a:rPr lang="de-DE" sz="1680" dirty="0"/>
              <a:t> </a:t>
            </a:r>
            <a:r>
              <a:rPr lang="de-DE" sz="1680" dirty="0" err="1"/>
              <a:t>is</a:t>
            </a:r>
            <a:r>
              <a:rPr lang="de-DE" sz="1680" dirty="0"/>
              <a:t> </a:t>
            </a:r>
            <a:r>
              <a:rPr lang="de-DE" sz="1680" dirty="0" err="1"/>
              <a:t>the</a:t>
            </a:r>
            <a:r>
              <a:rPr lang="de-DE" sz="1680" dirty="0"/>
              <a:t> </a:t>
            </a:r>
            <a:r>
              <a:rPr lang="de-DE" sz="1680" dirty="0" err="1"/>
              <a:t>information</a:t>
            </a:r>
            <a:r>
              <a:rPr lang="de-DE" sz="1680" dirty="0"/>
              <a:t> </a:t>
            </a:r>
            <a:r>
              <a:rPr lang="de-DE" sz="1680" dirty="0" err="1"/>
              <a:t>used</a:t>
            </a:r>
            <a:r>
              <a:rPr lang="de-DE" sz="1680" dirty="0"/>
              <a:t>/</a:t>
            </a:r>
            <a:r>
              <a:rPr lang="de-DE" sz="1680" dirty="0" err="1"/>
              <a:t>interpreted</a:t>
            </a:r>
            <a:r>
              <a:rPr lang="de-DE" sz="1680" dirty="0"/>
              <a:t> (L1/L2) </a:t>
            </a:r>
            <a:r>
              <a:rPr lang="de-DE" sz="1680" dirty="0" err="1"/>
              <a:t>to</a:t>
            </a:r>
            <a:r>
              <a:rPr lang="de-DE" sz="1680" dirty="0"/>
              <a:t> </a:t>
            </a:r>
            <a:r>
              <a:rPr lang="de-DE" sz="1680" dirty="0" err="1"/>
              <a:t>project</a:t>
            </a:r>
            <a:r>
              <a:rPr lang="de-DE" sz="1680" dirty="0"/>
              <a:t> (L3)?</a:t>
            </a:r>
            <a:endParaRPr lang="nb-NO" sz="1680" dirty="0"/>
          </a:p>
        </p:txBody>
      </p:sp>
      <p:pic>
        <p:nvPicPr>
          <p:cNvPr id="2" name="Picture 1" descr="Diagram&#10;&#10;Description automatically generated">
            <a:extLst>
              <a:ext uri="{FF2B5EF4-FFF2-40B4-BE49-F238E27FC236}">
                <a16:creationId xmlns:a16="http://schemas.microsoft.com/office/drawing/2014/main" id="{C89509BE-F27F-4527-BCB4-1BDB187E983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18857" y="2288775"/>
            <a:ext cx="6550762" cy="3652050"/>
          </a:xfrm>
          <a:prstGeom prst="rect">
            <a:avLst/>
          </a:prstGeom>
        </p:spPr>
      </p:pic>
    </p:spTree>
    <p:custDataLst>
      <p:custData r:id="rId1"/>
      <p:tags r:id="rId2"/>
    </p:custDataLst>
    <p:extLst>
      <p:ext uri="{BB962C8B-B14F-4D97-AF65-F5344CB8AC3E}">
        <p14:creationId xmlns:p14="http://schemas.microsoft.com/office/powerpoint/2010/main" val="82444037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4EA71-F626-F1CD-2A6C-B6B4D85332A4}"/>
              </a:ext>
            </a:extLst>
          </p:cNvPr>
          <p:cNvSpPr>
            <a:spLocks noGrp="1"/>
          </p:cNvSpPr>
          <p:nvPr>
            <p:ph type="title"/>
          </p:nvPr>
        </p:nvSpPr>
        <p:spPr/>
        <p:txBody>
          <a:bodyPr/>
          <a:lstStyle/>
          <a:p>
            <a:r>
              <a:rPr lang="nb-NO" dirty="0"/>
              <a:t>Components (Dawson, 2016)</a:t>
            </a:r>
            <a:endParaRPr lang="et-EE" dirty="0"/>
          </a:p>
        </p:txBody>
      </p:sp>
      <p:sp>
        <p:nvSpPr>
          <p:cNvPr id="3" name="Content Placeholder 2">
            <a:extLst>
              <a:ext uri="{FF2B5EF4-FFF2-40B4-BE49-F238E27FC236}">
                <a16:creationId xmlns:a16="http://schemas.microsoft.com/office/drawing/2014/main" id="{540E5C52-A43F-8671-A29B-A6BD750B2F23}"/>
              </a:ext>
            </a:extLst>
          </p:cNvPr>
          <p:cNvSpPr>
            <a:spLocks noGrp="1"/>
          </p:cNvSpPr>
          <p:nvPr>
            <p:ph idx="1"/>
          </p:nvPr>
        </p:nvSpPr>
        <p:spPr/>
        <p:txBody>
          <a:bodyPr>
            <a:normAutofit fontScale="92500" lnSpcReduction="20000"/>
          </a:bodyPr>
          <a:lstStyle/>
          <a:p>
            <a:r>
              <a:rPr lang="en-US" dirty="0"/>
              <a:t>Metacognition is a regulatory system that includes (a)</a:t>
            </a:r>
          </a:p>
          <a:p>
            <a:r>
              <a:rPr lang="en-US" dirty="0"/>
              <a:t>knowledge, (b) experiences, (c) goals, and (d) strategies.</a:t>
            </a:r>
          </a:p>
          <a:p>
            <a:r>
              <a:rPr lang="en-US" i="1" dirty="0"/>
              <a:t>Metacognitive knowledge </a:t>
            </a:r>
            <a:r>
              <a:rPr lang="en-US" dirty="0"/>
              <a:t>is stored knowledge</a:t>
            </a:r>
          </a:p>
          <a:p>
            <a:r>
              <a:rPr lang="en-US" dirty="0"/>
              <a:t>or beliefs about </a:t>
            </a:r>
          </a:p>
          <a:p>
            <a:pPr lvl="1"/>
            <a:r>
              <a:rPr lang="en-US" dirty="0"/>
              <a:t>(1) oneself and others as cognitive agents</a:t>
            </a:r>
          </a:p>
          <a:p>
            <a:pPr lvl="1"/>
            <a:r>
              <a:rPr lang="en-US" dirty="0"/>
              <a:t>(2) tasks</a:t>
            </a:r>
          </a:p>
          <a:p>
            <a:pPr lvl="1"/>
            <a:r>
              <a:rPr lang="en-US" dirty="0"/>
              <a:t>(3) actions or strategies</a:t>
            </a:r>
          </a:p>
          <a:p>
            <a:pPr lvl="1"/>
            <a:r>
              <a:rPr lang="en-US" dirty="0"/>
              <a:t>(4)how all these interact to affect the outcome of any intellectual undertaking</a:t>
            </a:r>
          </a:p>
          <a:p>
            <a:endParaRPr lang="et-EE" dirty="0"/>
          </a:p>
        </p:txBody>
      </p:sp>
    </p:spTree>
    <p:extLst>
      <p:ext uri="{BB962C8B-B14F-4D97-AF65-F5344CB8AC3E}">
        <p14:creationId xmlns:p14="http://schemas.microsoft.com/office/powerpoint/2010/main" val="20194953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6CBCAC26-9DAB-6BBC-3F43-6F74C2342396}"/>
              </a:ext>
            </a:extLst>
          </p:cNvPr>
          <p:cNvSpPr>
            <a:spLocks noGrp="1"/>
          </p:cNvSpPr>
          <p:nvPr>
            <p:ph type="title"/>
          </p:nvPr>
        </p:nvSpPr>
        <p:spPr>
          <a:xfrm>
            <a:off x="768096" y="390444"/>
            <a:ext cx="5242322" cy="2348209"/>
          </a:xfrm>
        </p:spPr>
        <p:txBody>
          <a:bodyPr anchor="b">
            <a:normAutofit/>
          </a:bodyPr>
          <a:lstStyle/>
          <a:p>
            <a:r>
              <a:rPr lang="nb-NO" sz="5520"/>
              <a:t>Macrocognition (Klein et al 2003)</a:t>
            </a:r>
            <a:endParaRPr lang="en-GB" sz="552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8096" y="3104393"/>
            <a:ext cx="4169664" cy="21946"/>
          </a:xfrm>
          <a:custGeom>
            <a:avLst/>
            <a:gdLst>
              <a:gd name="csX0" fmla="*/ 0 w 4169664"/>
              <a:gd name="csY0" fmla="*/ 0 h 21946"/>
              <a:gd name="csX1" fmla="*/ 694944 w 4169664"/>
              <a:gd name="csY1" fmla="*/ 0 h 21946"/>
              <a:gd name="csX2" fmla="*/ 1473281 w 4169664"/>
              <a:gd name="csY2" fmla="*/ 0 h 21946"/>
              <a:gd name="csX3" fmla="*/ 2084832 w 4169664"/>
              <a:gd name="csY3" fmla="*/ 0 h 21946"/>
              <a:gd name="csX4" fmla="*/ 2696383 w 4169664"/>
              <a:gd name="csY4" fmla="*/ 0 h 21946"/>
              <a:gd name="csX5" fmla="*/ 3433023 w 4169664"/>
              <a:gd name="csY5" fmla="*/ 0 h 21946"/>
              <a:gd name="csX6" fmla="*/ 4169664 w 4169664"/>
              <a:gd name="csY6" fmla="*/ 0 h 21946"/>
              <a:gd name="csX7" fmla="*/ 4169664 w 4169664"/>
              <a:gd name="csY7" fmla="*/ 21946 h 21946"/>
              <a:gd name="csX8" fmla="*/ 3391327 w 4169664"/>
              <a:gd name="csY8" fmla="*/ 21946 h 21946"/>
              <a:gd name="csX9" fmla="*/ 2654686 w 4169664"/>
              <a:gd name="csY9" fmla="*/ 21946 h 21946"/>
              <a:gd name="csX10" fmla="*/ 1959742 w 4169664"/>
              <a:gd name="csY10" fmla="*/ 21946 h 21946"/>
              <a:gd name="csX11" fmla="*/ 1223101 w 4169664"/>
              <a:gd name="csY11" fmla="*/ 21946 h 21946"/>
              <a:gd name="csX12" fmla="*/ 0 w 4169664"/>
              <a:gd name="csY12" fmla="*/ 21946 h 21946"/>
              <a:gd name="csX13" fmla="*/ 0 w 4169664"/>
              <a:gd name="csY13" fmla="*/ 0 h 21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4169664" h="21946" fill="none" extrusionOk="0">
                <a:moveTo>
                  <a:pt x="0" y="0"/>
                </a:moveTo>
                <a:cubicBezTo>
                  <a:pt x="339081" y="33322"/>
                  <a:pt x="420647" y="21609"/>
                  <a:pt x="694944" y="0"/>
                </a:cubicBezTo>
                <a:cubicBezTo>
                  <a:pt x="969241" y="-21609"/>
                  <a:pt x="1180055" y="-24321"/>
                  <a:pt x="1473281" y="0"/>
                </a:cubicBezTo>
                <a:cubicBezTo>
                  <a:pt x="1766507" y="24321"/>
                  <a:pt x="1796116" y="13114"/>
                  <a:pt x="2084832" y="0"/>
                </a:cubicBezTo>
                <a:cubicBezTo>
                  <a:pt x="2373548" y="-13114"/>
                  <a:pt x="2413942" y="29356"/>
                  <a:pt x="2696383" y="0"/>
                </a:cubicBezTo>
                <a:cubicBezTo>
                  <a:pt x="2978824" y="-29356"/>
                  <a:pt x="3118658" y="6767"/>
                  <a:pt x="3433023" y="0"/>
                </a:cubicBezTo>
                <a:cubicBezTo>
                  <a:pt x="3747388" y="-6767"/>
                  <a:pt x="3991753" y="34038"/>
                  <a:pt x="4169664" y="0"/>
                </a:cubicBezTo>
                <a:cubicBezTo>
                  <a:pt x="4170206" y="9051"/>
                  <a:pt x="4169188" y="17369"/>
                  <a:pt x="4169664" y="21946"/>
                </a:cubicBezTo>
                <a:cubicBezTo>
                  <a:pt x="3988313" y="44320"/>
                  <a:pt x="3581828" y="-3110"/>
                  <a:pt x="3391327" y="21946"/>
                </a:cubicBezTo>
                <a:cubicBezTo>
                  <a:pt x="3200826" y="47002"/>
                  <a:pt x="2815087" y="42788"/>
                  <a:pt x="2654686" y="21946"/>
                </a:cubicBezTo>
                <a:cubicBezTo>
                  <a:pt x="2494285" y="1104"/>
                  <a:pt x="2170161" y="39259"/>
                  <a:pt x="1959742" y="21946"/>
                </a:cubicBezTo>
                <a:cubicBezTo>
                  <a:pt x="1749323" y="4633"/>
                  <a:pt x="1372803" y="22092"/>
                  <a:pt x="1223101" y="21946"/>
                </a:cubicBezTo>
                <a:cubicBezTo>
                  <a:pt x="1073399" y="21800"/>
                  <a:pt x="522747" y="79676"/>
                  <a:pt x="0" y="21946"/>
                </a:cubicBezTo>
                <a:cubicBezTo>
                  <a:pt x="-160" y="11058"/>
                  <a:pt x="-1077" y="7820"/>
                  <a:pt x="0" y="0"/>
                </a:cubicBezTo>
                <a:close/>
              </a:path>
              <a:path w="4169664" h="21946" stroke="0" extrusionOk="0">
                <a:moveTo>
                  <a:pt x="0" y="0"/>
                </a:moveTo>
                <a:cubicBezTo>
                  <a:pt x="166200" y="-27625"/>
                  <a:pt x="425856" y="-30093"/>
                  <a:pt x="611551" y="0"/>
                </a:cubicBezTo>
                <a:cubicBezTo>
                  <a:pt x="797246" y="30093"/>
                  <a:pt x="1072994" y="-17054"/>
                  <a:pt x="1389888" y="0"/>
                </a:cubicBezTo>
                <a:cubicBezTo>
                  <a:pt x="1706782" y="17054"/>
                  <a:pt x="1754458" y="3344"/>
                  <a:pt x="1959742" y="0"/>
                </a:cubicBezTo>
                <a:cubicBezTo>
                  <a:pt x="2165026" y="-3344"/>
                  <a:pt x="2365478" y="-9580"/>
                  <a:pt x="2529596" y="0"/>
                </a:cubicBezTo>
                <a:cubicBezTo>
                  <a:pt x="2693714" y="9580"/>
                  <a:pt x="2957733" y="32618"/>
                  <a:pt x="3224540" y="0"/>
                </a:cubicBezTo>
                <a:cubicBezTo>
                  <a:pt x="3491347" y="-32618"/>
                  <a:pt x="3872692" y="41261"/>
                  <a:pt x="4169664" y="0"/>
                </a:cubicBezTo>
                <a:cubicBezTo>
                  <a:pt x="4169553" y="6078"/>
                  <a:pt x="4169935" y="12216"/>
                  <a:pt x="4169664" y="21946"/>
                </a:cubicBezTo>
                <a:cubicBezTo>
                  <a:pt x="3965016" y="-712"/>
                  <a:pt x="3738696" y="36627"/>
                  <a:pt x="3558113" y="21946"/>
                </a:cubicBezTo>
                <a:cubicBezTo>
                  <a:pt x="3377530" y="7265"/>
                  <a:pt x="3151416" y="53811"/>
                  <a:pt x="2904866" y="21946"/>
                </a:cubicBezTo>
                <a:cubicBezTo>
                  <a:pt x="2658316" y="-9919"/>
                  <a:pt x="2478158" y="31350"/>
                  <a:pt x="2126529" y="21946"/>
                </a:cubicBezTo>
                <a:cubicBezTo>
                  <a:pt x="1774900" y="12542"/>
                  <a:pt x="1614996" y="37381"/>
                  <a:pt x="1473281" y="21946"/>
                </a:cubicBezTo>
                <a:cubicBezTo>
                  <a:pt x="1331566" y="6511"/>
                  <a:pt x="1143949" y="-9533"/>
                  <a:pt x="820034" y="21946"/>
                </a:cubicBezTo>
                <a:cubicBezTo>
                  <a:pt x="496119" y="53425"/>
                  <a:pt x="198996" y="51722"/>
                  <a:pt x="0" y="21946"/>
                </a:cubicBezTo>
                <a:cubicBezTo>
                  <a:pt x="-615" y="16860"/>
                  <a:pt x="1003" y="8226"/>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8" name="Content Placeholder 7">
            <a:extLst>
              <a:ext uri="{FF2B5EF4-FFF2-40B4-BE49-F238E27FC236}">
                <a16:creationId xmlns:a16="http://schemas.microsoft.com/office/drawing/2014/main" id="{8F68C218-2ED4-D3BF-17A7-90C2B17038E3}"/>
              </a:ext>
            </a:extLst>
          </p:cNvPr>
          <p:cNvSpPr>
            <a:spLocks noGrp="1"/>
          </p:cNvSpPr>
          <p:nvPr>
            <p:ph idx="1"/>
          </p:nvPr>
        </p:nvSpPr>
        <p:spPr>
          <a:xfrm>
            <a:off x="768097" y="3447479"/>
            <a:ext cx="5092307" cy="3984802"/>
          </a:xfrm>
        </p:spPr>
        <p:txBody>
          <a:bodyPr>
            <a:normAutofit/>
          </a:bodyPr>
          <a:lstStyle/>
          <a:p>
            <a:r>
              <a:rPr lang="en-US" sz="2640" dirty="0"/>
              <a:t>Vs </a:t>
            </a:r>
            <a:r>
              <a:rPr lang="en-US" sz="2640" dirty="0" err="1"/>
              <a:t>Microcognition</a:t>
            </a:r>
            <a:endParaRPr lang="en-US" sz="2640" dirty="0"/>
          </a:p>
          <a:p>
            <a:r>
              <a:rPr lang="en-US" sz="2640" dirty="0"/>
              <a:t>Emergent phenomena and systems perspective</a:t>
            </a:r>
          </a:p>
          <a:p>
            <a:r>
              <a:rPr lang="en-US" sz="2640" dirty="0"/>
              <a:t>Natural decision making</a:t>
            </a:r>
          </a:p>
          <a:p>
            <a:r>
              <a:rPr lang="en-US" sz="2640" dirty="0"/>
              <a:t>Cognitive processes</a:t>
            </a:r>
          </a:p>
        </p:txBody>
      </p:sp>
      <p:pic>
        <p:nvPicPr>
          <p:cNvPr id="4" name="Content Placeholder 3">
            <a:extLst>
              <a:ext uri="{FF2B5EF4-FFF2-40B4-BE49-F238E27FC236}">
                <a16:creationId xmlns:a16="http://schemas.microsoft.com/office/drawing/2014/main" id="{E3A4B056-73F0-C082-4364-A4F5F717E832}"/>
              </a:ext>
            </a:extLst>
          </p:cNvPr>
          <p:cNvPicPr>
            <a:picLocks noChangeAspect="1"/>
          </p:cNvPicPr>
          <p:nvPr/>
        </p:nvPicPr>
        <p:blipFill>
          <a:blip r:embed="rId4"/>
          <a:srcRect r="3" b="305"/>
          <a:stretch/>
        </p:blipFill>
        <p:spPr>
          <a:xfrm>
            <a:off x="6374043" y="12"/>
            <a:ext cx="8254530" cy="8229588"/>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grpSp>
        <p:nvGrpSpPr>
          <p:cNvPr id="3" name="Group 2">
            <a:extLst>
              <a:ext uri="{FF2B5EF4-FFF2-40B4-BE49-F238E27FC236}">
                <a16:creationId xmlns:a16="http://schemas.microsoft.com/office/drawing/2014/main" id="{5B16A692-0410-F434-87B0-428D77B83131}"/>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180988CF-07E1-EBBA-B503-261F6ADA9C9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EA612CFD-4485-307E-84EA-67B6F26698D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26713260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randombar(horizontal)">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4000"/>
            <a:lum/>
          </a:blip>
          <a:srcRect/>
          <a:stretch>
            <a:fillRect l="-2000" r="-2000"/>
          </a:stretch>
        </a:blipFill>
        <a:effectLst/>
      </p:bgPr>
    </p:bg>
    <p:spTree>
      <p:nvGrpSpPr>
        <p:cNvPr id="1" name=""/>
        <p:cNvGrpSpPr/>
        <p:nvPr/>
      </p:nvGrpSpPr>
      <p:grpSpPr>
        <a:xfrm>
          <a:off x="0" y="0"/>
          <a:ext cx="0" cy="0"/>
          <a:chOff x="0" y="0"/>
          <a:chExt cx="0" cy="0"/>
        </a:xfrm>
      </p:grpSpPr>
      <p:grpSp>
        <p:nvGrpSpPr>
          <p:cNvPr id="4" name="Gruppe 3"/>
          <p:cNvGrpSpPr/>
          <p:nvPr/>
        </p:nvGrpSpPr>
        <p:grpSpPr>
          <a:xfrm>
            <a:off x="6800978" y="788224"/>
            <a:ext cx="6662696" cy="6507613"/>
            <a:chOff x="3567704" y="533911"/>
            <a:chExt cx="4164185" cy="4067258"/>
          </a:xfrm>
        </p:grpSpPr>
        <p:pic>
          <p:nvPicPr>
            <p:cNvPr id="5" name="Bild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607626" y="586633"/>
              <a:ext cx="4124263" cy="4014536"/>
            </a:xfrm>
            <a:prstGeom prst="rect">
              <a:avLst/>
            </a:prstGeom>
          </p:spPr>
        </p:pic>
        <p:sp>
          <p:nvSpPr>
            <p:cNvPr id="3" name="Rektangel 2"/>
            <p:cNvSpPr/>
            <p:nvPr/>
          </p:nvSpPr>
          <p:spPr>
            <a:xfrm>
              <a:off x="3567704" y="533911"/>
              <a:ext cx="362490" cy="3472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6304" tIns="73152" rIns="146304" bIns="73152" numCol="1" spcCol="0" rtlCol="0" fromWordArt="0" anchor="ctr" anchorCtr="0" forceAA="0" compatLnSpc="1">
              <a:prstTxWarp prst="textNoShape">
                <a:avLst/>
              </a:prstTxWarp>
              <a:noAutofit/>
            </a:bodyPr>
            <a:lstStyle/>
            <a:p>
              <a:pPr algn="ctr" defTabSz="1097280"/>
              <a:endParaRPr lang="nb-NO" sz="2880">
                <a:solidFill>
                  <a:prstClr val="white"/>
                </a:solidFill>
                <a:latin typeface="Calibri" panose="020F0502020204030204"/>
              </a:endParaRPr>
            </a:p>
          </p:txBody>
        </p:sp>
      </p:grpSp>
      <p:sp>
        <p:nvSpPr>
          <p:cNvPr id="6" name="Plassholder for lysbildenummer 5"/>
          <p:cNvSpPr>
            <a:spLocks noGrp="1"/>
          </p:cNvSpPr>
          <p:nvPr>
            <p:ph type="sldNum" sz="quarter" idx="12"/>
          </p:nvPr>
        </p:nvSpPr>
        <p:spPr>
          <a:xfrm>
            <a:off x="13828612" y="7791451"/>
            <a:ext cx="801788" cy="438150"/>
          </a:xfrm>
        </p:spPr>
        <p:txBody>
          <a:bodyPr/>
          <a:lstStyle/>
          <a:p>
            <a:pPr defTabSz="1097280"/>
            <a:fld id="{91853A39-49B3-554A-AE82-85611CEBD8E3}" type="slidenum">
              <a:rPr lang="nb-NO">
                <a:solidFill>
                  <a:prstClr val="black">
                    <a:tint val="75000"/>
                  </a:prstClr>
                </a:solidFill>
                <a:latin typeface="Calibri" panose="020F0502020204030204"/>
              </a:rPr>
              <a:pPr defTabSz="1097280"/>
              <a:t>61</a:t>
            </a:fld>
            <a:endParaRPr lang="nb-NO">
              <a:solidFill>
                <a:prstClr val="black">
                  <a:tint val="75000"/>
                </a:prstClr>
              </a:solidFill>
              <a:latin typeface="Calibri" panose="020F0502020204030204"/>
            </a:endParaRPr>
          </a:p>
        </p:txBody>
      </p:sp>
      <p:sp>
        <p:nvSpPr>
          <p:cNvPr id="16" name="Tittel 2">
            <a:extLst>
              <a:ext uri="{FF2B5EF4-FFF2-40B4-BE49-F238E27FC236}">
                <a16:creationId xmlns:a16="http://schemas.microsoft.com/office/drawing/2014/main" id="{0130F847-9A87-AB4D-8D0D-FF9DA6C9AB2A}"/>
              </a:ext>
            </a:extLst>
          </p:cNvPr>
          <p:cNvSpPr txBox="1">
            <a:spLocks/>
          </p:cNvSpPr>
          <p:nvPr/>
        </p:nvSpPr>
        <p:spPr>
          <a:xfrm>
            <a:off x="516460" y="138417"/>
            <a:ext cx="13167360" cy="640175"/>
          </a:xfrm>
          <a:prstGeom prst="rect">
            <a:avLst/>
          </a:prstGeom>
        </p:spPr>
        <p:txBody>
          <a:bodyPr vert="horz" lIns="146304" tIns="73152" rIns="146304" bIns="73152" rtlCol="0" anchor="t" anchorCtr="0">
            <a:spAutoFit/>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pPr defTabSz="548640"/>
            <a:r>
              <a:rPr lang="nb-NO" sz="3200" dirty="0">
                <a:solidFill>
                  <a:prstClr val="black"/>
                </a:solidFill>
                <a:latin typeface="Helvetica Neue" charset="0"/>
                <a:ea typeface="Helvetica Neue" charset="0"/>
                <a:cs typeface="Helvetica Neue" charset="0"/>
              </a:rPr>
              <a:t>The Hybrid Space (HS) Framework</a:t>
            </a:r>
          </a:p>
        </p:txBody>
      </p:sp>
      <p:sp>
        <p:nvSpPr>
          <p:cNvPr id="2" name="TekstSylinder 1"/>
          <p:cNvSpPr txBox="1"/>
          <p:nvPr/>
        </p:nvSpPr>
        <p:spPr>
          <a:xfrm>
            <a:off x="516460" y="1333404"/>
            <a:ext cx="5909804" cy="5632311"/>
          </a:xfrm>
          <a:prstGeom prst="rect">
            <a:avLst/>
          </a:prstGeom>
          <a:noFill/>
        </p:spPr>
        <p:txBody>
          <a:bodyPr wrap="square" rtlCol="0">
            <a:spAutoFit/>
          </a:bodyPr>
          <a:lstStyle/>
          <a:p>
            <a:pPr marL="457188" indent="-457188" defTabSz="1097280">
              <a:buFont typeface="Arial" charset="0"/>
              <a:buChar char="•"/>
            </a:pPr>
            <a:r>
              <a:rPr lang="nb-NO" sz="2160" dirty="0" err="1">
                <a:solidFill>
                  <a:prstClr val="black"/>
                </a:solidFill>
                <a:latin typeface="Calibri" panose="020F0502020204030204"/>
              </a:rPr>
              <a:t>COs</a:t>
            </a:r>
            <a:r>
              <a:rPr lang="nb-NO" sz="2160" dirty="0">
                <a:solidFill>
                  <a:prstClr val="black"/>
                </a:solidFill>
                <a:latin typeface="Calibri" panose="020F0502020204030204"/>
              </a:rPr>
              <a:t> must </a:t>
            </a:r>
            <a:r>
              <a:rPr lang="nb-NO" sz="2160" dirty="0" err="1">
                <a:solidFill>
                  <a:prstClr val="black"/>
                </a:solidFill>
                <a:latin typeface="Calibri" panose="020F0502020204030204"/>
              </a:rPr>
              <a:t>change</a:t>
            </a:r>
            <a:r>
              <a:rPr lang="nb-NO" sz="2160" dirty="0">
                <a:solidFill>
                  <a:prstClr val="black"/>
                </a:solidFill>
                <a:latin typeface="Calibri" panose="020F0502020204030204"/>
              </a:rPr>
              <a:t> </a:t>
            </a:r>
            <a:r>
              <a:rPr lang="nb-NO" sz="2160" dirty="0" err="1">
                <a:solidFill>
                  <a:prstClr val="black"/>
                </a:solidFill>
                <a:latin typeface="Calibri" panose="020F0502020204030204"/>
              </a:rPr>
              <a:t>mindset</a:t>
            </a:r>
            <a:r>
              <a:rPr lang="nb-NO" sz="2160" dirty="0">
                <a:solidFill>
                  <a:prstClr val="black"/>
                </a:solidFill>
                <a:latin typeface="Calibri" panose="020F0502020204030204"/>
              </a:rPr>
              <a:t> </a:t>
            </a:r>
            <a:r>
              <a:rPr lang="nb-NO" sz="2160" dirty="0" err="1">
                <a:solidFill>
                  <a:prstClr val="black"/>
                </a:solidFill>
                <a:latin typeface="Calibri" panose="020F0502020204030204"/>
              </a:rPr>
              <a:t>frequently</a:t>
            </a:r>
            <a:r>
              <a:rPr lang="nb-NO" sz="2160" dirty="0">
                <a:solidFill>
                  <a:prstClr val="black"/>
                </a:solidFill>
                <a:latin typeface="Calibri" panose="020F0502020204030204"/>
              </a:rPr>
              <a:t> to</a:t>
            </a:r>
            <a:br>
              <a:rPr lang="nb-NO" sz="2160" dirty="0">
                <a:solidFill>
                  <a:prstClr val="black"/>
                </a:solidFill>
                <a:latin typeface="Calibri" panose="020F0502020204030204"/>
              </a:rPr>
            </a:br>
            <a:r>
              <a:rPr lang="nb-NO" sz="2160" dirty="0" err="1">
                <a:solidFill>
                  <a:prstClr val="black"/>
                </a:solidFill>
                <a:latin typeface="Calibri" panose="020F0502020204030204"/>
              </a:rPr>
              <a:t>reflect</a:t>
            </a:r>
            <a:r>
              <a:rPr lang="nb-NO" sz="2160" dirty="0">
                <a:solidFill>
                  <a:prstClr val="black"/>
                </a:solidFill>
                <a:latin typeface="Calibri" panose="020F0502020204030204"/>
              </a:rPr>
              <a:t> </a:t>
            </a:r>
            <a:r>
              <a:rPr lang="nb-NO" sz="2160" dirty="0" err="1">
                <a:solidFill>
                  <a:prstClr val="black"/>
                </a:solidFill>
                <a:latin typeface="Calibri" panose="020F0502020204030204"/>
              </a:rPr>
              <a:t>the</a:t>
            </a:r>
            <a:r>
              <a:rPr lang="nb-NO" sz="2160" dirty="0">
                <a:solidFill>
                  <a:prstClr val="black"/>
                </a:solidFill>
                <a:latin typeface="Calibri" panose="020F0502020204030204"/>
              </a:rPr>
              <a:t> </a:t>
            </a:r>
            <a:r>
              <a:rPr lang="nb-NO" sz="2160" dirty="0" err="1">
                <a:solidFill>
                  <a:prstClr val="black"/>
                </a:solidFill>
                <a:latin typeface="Calibri" panose="020F0502020204030204"/>
              </a:rPr>
              <a:t>challenges</a:t>
            </a:r>
            <a:r>
              <a:rPr lang="nb-NO" sz="2160" dirty="0">
                <a:solidFill>
                  <a:prstClr val="black"/>
                </a:solidFill>
                <a:latin typeface="Calibri" panose="020F0502020204030204"/>
              </a:rPr>
              <a:t> </a:t>
            </a:r>
            <a:r>
              <a:rPr lang="nb-NO" sz="2160" dirty="0" err="1">
                <a:solidFill>
                  <a:prstClr val="black"/>
                </a:solidFill>
                <a:latin typeface="Calibri" panose="020F0502020204030204"/>
              </a:rPr>
              <a:t>they</a:t>
            </a:r>
            <a:r>
              <a:rPr lang="nb-NO" sz="2160" dirty="0">
                <a:solidFill>
                  <a:prstClr val="black"/>
                </a:solidFill>
                <a:latin typeface="Calibri" panose="020F0502020204030204"/>
              </a:rPr>
              <a:t> </a:t>
            </a:r>
            <a:r>
              <a:rPr lang="nb-NO" sz="2160" dirty="0" err="1">
                <a:solidFill>
                  <a:prstClr val="black"/>
                </a:solidFill>
                <a:latin typeface="Calibri" panose="020F0502020204030204"/>
              </a:rPr>
              <a:t>meet</a:t>
            </a:r>
            <a:endParaRPr lang="nb-NO" sz="2160" dirty="0">
              <a:solidFill>
                <a:prstClr val="black"/>
              </a:solidFill>
              <a:latin typeface="Calibri" panose="020F0502020204030204"/>
            </a:endParaRPr>
          </a:p>
          <a:p>
            <a:pPr marL="457188" indent="-457188" defTabSz="1097280">
              <a:buFont typeface="Arial" charset="0"/>
              <a:buChar char="•"/>
            </a:pPr>
            <a:endParaRPr lang="nb-NO" sz="2160" dirty="0">
              <a:solidFill>
                <a:prstClr val="black"/>
              </a:solidFill>
              <a:latin typeface="Calibri" panose="020F0502020204030204"/>
            </a:endParaRPr>
          </a:p>
          <a:p>
            <a:pPr marL="457188" indent="-457188" defTabSz="1097280">
              <a:buFont typeface="Arial" charset="0"/>
              <a:buChar char="•"/>
            </a:pPr>
            <a:r>
              <a:rPr lang="nb-NO" sz="2160" dirty="0">
                <a:solidFill>
                  <a:prstClr val="black"/>
                </a:solidFill>
                <a:latin typeface="Calibri" panose="020F0502020204030204"/>
              </a:rPr>
              <a:t>High </a:t>
            </a:r>
            <a:r>
              <a:rPr lang="nb-NO" sz="2160" dirty="0" err="1">
                <a:solidFill>
                  <a:prstClr val="black"/>
                </a:solidFill>
                <a:latin typeface="Calibri" panose="020F0502020204030204"/>
              </a:rPr>
              <a:t>cognitive</a:t>
            </a:r>
            <a:r>
              <a:rPr lang="nb-NO" sz="2160" dirty="0">
                <a:solidFill>
                  <a:prstClr val="black"/>
                </a:solidFill>
                <a:latin typeface="Calibri" panose="020F0502020204030204"/>
              </a:rPr>
              <a:t> </a:t>
            </a:r>
            <a:r>
              <a:rPr lang="nb-NO" sz="2160" dirty="0" err="1">
                <a:solidFill>
                  <a:prstClr val="black"/>
                </a:solidFill>
                <a:latin typeface="Calibri" panose="020F0502020204030204"/>
              </a:rPr>
              <a:t>agility</a:t>
            </a:r>
            <a:r>
              <a:rPr lang="nb-NO" sz="2160" dirty="0">
                <a:solidFill>
                  <a:prstClr val="black"/>
                </a:solidFill>
                <a:latin typeface="Calibri" panose="020F0502020204030204"/>
              </a:rPr>
              <a:t> over </a:t>
            </a:r>
            <a:r>
              <a:rPr lang="nb-NO" sz="2160" dirty="0" err="1">
                <a:solidFill>
                  <a:prstClr val="black"/>
                </a:solidFill>
                <a:latin typeface="Calibri" panose="020F0502020204030204"/>
              </a:rPr>
              <a:t>physical</a:t>
            </a:r>
            <a:r>
              <a:rPr lang="nb-NO" sz="2160" dirty="0">
                <a:solidFill>
                  <a:prstClr val="black"/>
                </a:solidFill>
                <a:latin typeface="Calibri" panose="020F0502020204030204"/>
              </a:rPr>
              <a:t> </a:t>
            </a:r>
            <a:r>
              <a:rPr lang="nb-NO" sz="2160" dirty="0" err="1">
                <a:solidFill>
                  <a:prstClr val="black"/>
                </a:solidFill>
                <a:latin typeface="Calibri" panose="020F0502020204030204"/>
              </a:rPr>
              <a:t>performance</a:t>
            </a:r>
            <a:r>
              <a:rPr lang="nb-NO" sz="2160" dirty="0">
                <a:solidFill>
                  <a:prstClr val="black"/>
                </a:solidFill>
                <a:latin typeface="Calibri" panose="020F0502020204030204"/>
              </a:rPr>
              <a:t> </a:t>
            </a:r>
            <a:r>
              <a:rPr lang="nb-NO" sz="2160" dirty="0" err="1">
                <a:solidFill>
                  <a:prstClr val="black"/>
                </a:solidFill>
                <a:latin typeface="Calibri" panose="020F0502020204030204"/>
              </a:rPr>
              <a:t>contrary</a:t>
            </a:r>
            <a:r>
              <a:rPr lang="nb-NO" sz="2160" dirty="0">
                <a:solidFill>
                  <a:prstClr val="black"/>
                </a:solidFill>
                <a:latin typeface="Calibri" panose="020F0502020204030204"/>
              </a:rPr>
              <a:t> to </a:t>
            </a:r>
            <a:r>
              <a:rPr lang="nb-NO" sz="2160" dirty="0" err="1">
                <a:solidFill>
                  <a:prstClr val="black"/>
                </a:solidFill>
                <a:latin typeface="Calibri" panose="020F0502020204030204"/>
              </a:rPr>
              <a:t>traditional</a:t>
            </a:r>
            <a:r>
              <a:rPr lang="nb-NO" sz="2160" dirty="0">
                <a:solidFill>
                  <a:prstClr val="black"/>
                </a:solidFill>
                <a:latin typeface="Calibri" panose="020F0502020204030204"/>
              </a:rPr>
              <a:t> </a:t>
            </a:r>
            <a:r>
              <a:rPr lang="nb-NO" sz="2160" dirty="0" err="1">
                <a:solidFill>
                  <a:prstClr val="black"/>
                </a:solidFill>
                <a:latin typeface="Calibri" panose="020F0502020204030204"/>
              </a:rPr>
              <a:t>civil</a:t>
            </a:r>
            <a:r>
              <a:rPr lang="nb-NO" sz="2160" dirty="0">
                <a:solidFill>
                  <a:prstClr val="black"/>
                </a:solidFill>
                <a:latin typeface="Calibri" panose="020F0502020204030204"/>
              </a:rPr>
              <a:t> or </a:t>
            </a:r>
            <a:r>
              <a:rPr lang="nb-NO" sz="2160" dirty="0" err="1">
                <a:solidFill>
                  <a:prstClr val="black"/>
                </a:solidFill>
                <a:latin typeface="Calibri" panose="020F0502020204030204"/>
              </a:rPr>
              <a:t>military</a:t>
            </a:r>
            <a:r>
              <a:rPr lang="nb-NO" sz="2160" dirty="0">
                <a:solidFill>
                  <a:prstClr val="black"/>
                </a:solidFill>
                <a:latin typeface="Calibri" panose="020F0502020204030204"/>
              </a:rPr>
              <a:t> </a:t>
            </a:r>
            <a:r>
              <a:rPr lang="nb-NO" sz="2160" dirty="0" err="1">
                <a:solidFill>
                  <a:prstClr val="black"/>
                </a:solidFill>
                <a:latin typeface="Calibri" panose="020F0502020204030204"/>
              </a:rPr>
              <a:t>security</a:t>
            </a:r>
            <a:r>
              <a:rPr lang="nb-NO" sz="2160" dirty="0">
                <a:solidFill>
                  <a:prstClr val="black"/>
                </a:solidFill>
                <a:latin typeface="Calibri" panose="020F0502020204030204"/>
              </a:rPr>
              <a:t> </a:t>
            </a:r>
          </a:p>
          <a:p>
            <a:pPr marL="457188" indent="-457188" defTabSz="1097280">
              <a:buFont typeface="Arial" charset="0"/>
              <a:buChar char="•"/>
            </a:pPr>
            <a:endParaRPr lang="nb-NO" sz="2160" dirty="0">
              <a:solidFill>
                <a:prstClr val="black"/>
              </a:solidFill>
              <a:latin typeface="Calibri" panose="020F0502020204030204"/>
            </a:endParaRPr>
          </a:p>
          <a:p>
            <a:pPr marL="457188" indent="-457188" defTabSz="1097280">
              <a:buFont typeface="Arial" charset="0"/>
              <a:buChar char="•"/>
            </a:pPr>
            <a:r>
              <a:rPr lang="nb-NO" sz="2160" b="1" dirty="0">
                <a:solidFill>
                  <a:prstClr val="black"/>
                </a:solidFill>
                <a:latin typeface="Calibri" panose="020F0502020204030204"/>
              </a:rPr>
              <a:t>HS</a:t>
            </a:r>
            <a:r>
              <a:rPr lang="nb-NO" sz="2160" dirty="0">
                <a:solidFill>
                  <a:prstClr val="black"/>
                </a:solidFill>
                <a:latin typeface="Calibri" panose="020F0502020204030204"/>
              </a:rPr>
              <a:t> </a:t>
            </a:r>
            <a:r>
              <a:rPr lang="nb-NO" sz="2160" dirty="0" err="1">
                <a:solidFill>
                  <a:prstClr val="black"/>
                </a:solidFill>
                <a:latin typeface="Calibri" panose="020F0502020204030204"/>
              </a:rPr>
              <a:t>framework</a:t>
            </a:r>
            <a:r>
              <a:rPr lang="nb-NO" sz="2160" dirty="0">
                <a:solidFill>
                  <a:prstClr val="black"/>
                </a:solidFill>
                <a:latin typeface="Calibri" panose="020F0502020204030204"/>
              </a:rPr>
              <a:t> </a:t>
            </a:r>
            <a:r>
              <a:rPr lang="nb-NO" sz="2160" dirty="0" err="1">
                <a:solidFill>
                  <a:prstClr val="black"/>
                </a:solidFill>
                <a:latin typeface="Calibri" panose="020F0502020204030204"/>
              </a:rPr>
              <a:t>conceptualize</a:t>
            </a:r>
            <a:r>
              <a:rPr lang="nb-NO" sz="2160" dirty="0">
                <a:solidFill>
                  <a:prstClr val="black"/>
                </a:solidFill>
                <a:latin typeface="Calibri" panose="020F0502020204030204"/>
              </a:rPr>
              <a:t> </a:t>
            </a:r>
            <a:r>
              <a:rPr lang="nb-NO" sz="2160" dirty="0" err="1">
                <a:solidFill>
                  <a:prstClr val="black"/>
                </a:solidFill>
                <a:latin typeface="Calibri" panose="020F0502020204030204"/>
              </a:rPr>
              <a:t>the</a:t>
            </a:r>
            <a:r>
              <a:rPr lang="nb-NO" sz="2160" dirty="0">
                <a:solidFill>
                  <a:prstClr val="black"/>
                </a:solidFill>
                <a:latin typeface="Calibri" panose="020F0502020204030204"/>
              </a:rPr>
              <a:t> </a:t>
            </a:r>
            <a:r>
              <a:rPr lang="nb-NO" sz="2160" dirty="0" err="1">
                <a:solidFill>
                  <a:prstClr val="black"/>
                </a:solidFill>
                <a:latin typeface="Calibri" panose="020F0502020204030204"/>
              </a:rPr>
              <a:t>complexity</a:t>
            </a:r>
            <a:r>
              <a:rPr lang="nb-NO" sz="2160" dirty="0">
                <a:solidFill>
                  <a:prstClr val="black"/>
                </a:solidFill>
                <a:latin typeface="Calibri" panose="020F0502020204030204"/>
              </a:rPr>
              <a:t> of </a:t>
            </a:r>
            <a:r>
              <a:rPr lang="nb-NO" sz="2160" dirty="0" err="1">
                <a:solidFill>
                  <a:prstClr val="black"/>
                </a:solidFill>
                <a:latin typeface="Calibri" panose="020F0502020204030204"/>
              </a:rPr>
              <a:t>the</a:t>
            </a:r>
            <a:r>
              <a:rPr lang="nb-NO" sz="2160" dirty="0">
                <a:solidFill>
                  <a:prstClr val="black"/>
                </a:solidFill>
                <a:latin typeface="Calibri" panose="020F0502020204030204"/>
              </a:rPr>
              <a:t> </a:t>
            </a:r>
            <a:r>
              <a:rPr lang="nb-NO" sz="2160" dirty="0" err="1">
                <a:solidFill>
                  <a:prstClr val="black"/>
                </a:solidFill>
                <a:latin typeface="Calibri" panose="020F0502020204030204"/>
              </a:rPr>
              <a:t>cognitive</a:t>
            </a:r>
            <a:r>
              <a:rPr lang="nb-NO" sz="2160" dirty="0">
                <a:solidFill>
                  <a:prstClr val="black"/>
                </a:solidFill>
                <a:latin typeface="Calibri" panose="020F0502020204030204"/>
              </a:rPr>
              <a:t> landscape </a:t>
            </a:r>
            <a:r>
              <a:rPr lang="nb-NO" sz="2160" dirty="0" err="1">
                <a:solidFill>
                  <a:prstClr val="black"/>
                </a:solidFill>
                <a:latin typeface="Calibri" panose="020F0502020204030204"/>
              </a:rPr>
              <a:t>COs</a:t>
            </a:r>
            <a:r>
              <a:rPr lang="nb-NO" sz="2160" dirty="0">
                <a:solidFill>
                  <a:prstClr val="black"/>
                </a:solidFill>
                <a:latin typeface="Calibri" panose="020F0502020204030204"/>
              </a:rPr>
              <a:t> </a:t>
            </a:r>
            <a:r>
              <a:rPr lang="nb-NO" sz="2160" dirty="0" err="1">
                <a:solidFill>
                  <a:prstClr val="black"/>
                </a:solidFill>
                <a:latin typeface="Calibri" panose="020F0502020204030204"/>
              </a:rPr>
              <a:t>navigate</a:t>
            </a:r>
            <a:br>
              <a:rPr lang="nb-NO" sz="2160" dirty="0">
                <a:solidFill>
                  <a:prstClr val="black"/>
                </a:solidFill>
                <a:latin typeface="Calibri" panose="020F0502020204030204"/>
              </a:rPr>
            </a:br>
            <a:r>
              <a:rPr lang="nb-NO" sz="1440" dirty="0">
                <a:solidFill>
                  <a:prstClr val="white">
                    <a:lumMod val="75000"/>
                  </a:prstClr>
                </a:solidFill>
                <a:latin typeface="Calibri" panose="020F0502020204030204"/>
              </a:rPr>
              <a:t>(Jøsok et al., 2016)</a:t>
            </a:r>
          </a:p>
          <a:p>
            <a:pPr marL="457188" indent="-457188" defTabSz="1097280">
              <a:buFont typeface="Arial" charset="0"/>
              <a:buChar char="•"/>
            </a:pPr>
            <a:endParaRPr lang="nb-NO" sz="2160" dirty="0">
              <a:solidFill>
                <a:prstClr val="black"/>
              </a:solidFill>
              <a:latin typeface="Calibri" panose="020F0502020204030204"/>
            </a:endParaRPr>
          </a:p>
          <a:p>
            <a:pPr marL="457188" indent="-457188" defTabSz="1097280">
              <a:buFont typeface="Arial" charset="0"/>
              <a:buChar char="•"/>
            </a:pPr>
            <a:r>
              <a:rPr lang="nb-NO" sz="2160" dirty="0" err="1">
                <a:solidFill>
                  <a:prstClr val="black"/>
                </a:solidFill>
                <a:latin typeface="Calibri" panose="020F0502020204030204"/>
              </a:rPr>
              <a:t>Interconnectedness</a:t>
            </a:r>
            <a:r>
              <a:rPr lang="nb-NO" sz="2160" dirty="0">
                <a:solidFill>
                  <a:prstClr val="black"/>
                </a:solidFill>
                <a:latin typeface="Calibri" panose="020F0502020204030204"/>
              </a:rPr>
              <a:t> </a:t>
            </a:r>
            <a:r>
              <a:rPr lang="nb-NO" sz="2160" dirty="0" err="1">
                <a:solidFill>
                  <a:prstClr val="black"/>
                </a:solidFill>
                <a:latin typeface="Calibri" panose="020F0502020204030204"/>
              </a:rPr>
              <a:t>between</a:t>
            </a:r>
            <a:r>
              <a:rPr lang="nb-NO" sz="2160" dirty="0">
                <a:solidFill>
                  <a:prstClr val="black"/>
                </a:solidFill>
                <a:latin typeface="Calibri" panose="020F0502020204030204"/>
              </a:rPr>
              <a:t> </a:t>
            </a:r>
            <a:r>
              <a:rPr lang="nb-NO" sz="2160" dirty="0" err="1">
                <a:solidFill>
                  <a:prstClr val="black"/>
                </a:solidFill>
                <a:latin typeface="Calibri" panose="020F0502020204030204"/>
              </a:rPr>
              <a:t>cyberspace</a:t>
            </a:r>
            <a:r>
              <a:rPr lang="nb-NO" sz="2160" dirty="0">
                <a:solidFill>
                  <a:prstClr val="black"/>
                </a:solidFill>
                <a:latin typeface="Calibri" panose="020F0502020204030204"/>
              </a:rPr>
              <a:t> </a:t>
            </a:r>
            <a:br>
              <a:rPr lang="nb-NO" sz="2160" dirty="0">
                <a:solidFill>
                  <a:prstClr val="black"/>
                </a:solidFill>
                <a:latin typeface="Calibri" panose="020F0502020204030204"/>
              </a:rPr>
            </a:br>
            <a:r>
              <a:rPr lang="nb-NO" sz="2160" dirty="0">
                <a:solidFill>
                  <a:prstClr val="black"/>
                </a:solidFill>
                <a:latin typeface="Calibri" panose="020F0502020204030204"/>
              </a:rPr>
              <a:t>and </a:t>
            </a:r>
            <a:r>
              <a:rPr lang="nb-NO" sz="2160" dirty="0" err="1">
                <a:solidFill>
                  <a:prstClr val="black"/>
                </a:solidFill>
                <a:latin typeface="Calibri" panose="020F0502020204030204"/>
              </a:rPr>
              <a:t>the</a:t>
            </a:r>
            <a:r>
              <a:rPr lang="nb-NO" sz="2160" dirty="0">
                <a:solidFill>
                  <a:prstClr val="black"/>
                </a:solidFill>
                <a:latin typeface="Calibri" panose="020F0502020204030204"/>
              </a:rPr>
              <a:t> </a:t>
            </a:r>
            <a:r>
              <a:rPr lang="nb-NO" sz="2160" dirty="0" err="1">
                <a:solidFill>
                  <a:prstClr val="black"/>
                </a:solidFill>
                <a:latin typeface="Calibri" panose="020F0502020204030204"/>
              </a:rPr>
              <a:t>physical</a:t>
            </a:r>
            <a:r>
              <a:rPr lang="nb-NO" sz="2160" dirty="0">
                <a:solidFill>
                  <a:prstClr val="black"/>
                </a:solidFill>
                <a:latin typeface="Calibri" panose="020F0502020204030204"/>
              </a:rPr>
              <a:t> </a:t>
            </a:r>
            <a:r>
              <a:rPr lang="nb-NO" sz="2160" dirty="0" err="1">
                <a:solidFill>
                  <a:prstClr val="black"/>
                </a:solidFill>
                <a:latin typeface="Calibri" panose="020F0502020204030204"/>
              </a:rPr>
              <a:t>domain</a:t>
            </a:r>
            <a:r>
              <a:rPr lang="nb-NO" sz="2160" dirty="0">
                <a:solidFill>
                  <a:prstClr val="black"/>
                </a:solidFill>
                <a:latin typeface="Calibri" panose="020F0502020204030204"/>
              </a:rPr>
              <a:t>, </a:t>
            </a:r>
          </a:p>
          <a:p>
            <a:pPr marL="457188" indent="-457188" defTabSz="1097280">
              <a:buFont typeface="Arial" charset="0"/>
              <a:buChar char="•"/>
            </a:pPr>
            <a:endParaRPr lang="nb-NO" sz="2160" dirty="0">
              <a:solidFill>
                <a:prstClr val="black"/>
              </a:solidFill>
              <a:latin typeface="Calibri" panose="020F0502020204030204"/>
            </a:endParaRPr>
          </a:p>
          <a:p>
            <a:pPr marL="457188" indent="-457188" defTabSz="1097280">
              <a:buFont typeface="Arial" charset="0"/>
              <a:buChar char="•"/>
            </a:pPr>
            <a:r>
              <a:rPr lang="nb-NO" sz="2160" dirty="0" err="1">
                <a:solidFill>
                  <a:prstClr val="black"/>
                </a:solidFill>
                <a:latin typeface="Calibri" panose="020F0502020204030204"/>
              </a:rPr>
              <a:t>Tension</a:t>
            </a:r>
            <a:r>
              <a:rPr lang="nb-NO" sz="2160" dirty="0">
                <a:solidFill>
                  <a:prstClr val="black"/>
                </a:solidFill>
                <a:latin typeface="Calibri" panose="020F0502020204030204"/>
              </a:rPr>
              <a:t> </a:t>
            </a:r>
            <a:r>
              <a:rPr lang="nb-NO" sz="2160" dirty="0" err="1">
                <a:solidFill>
                  <a:prstClr val="black"/>
                </a:solidFill>
                <a:latin typeface="Calibri" panose="020F0502020204030204"/>
              </a:rPr>
              <a:t>between</a:t>
            </a:r>
            <a:r>
              <a:rPr lang="nb-NO" sz="2160" dirty="0">
                <a:solidFill>
                  <a:prstClr val="black"/>
                </a:solidFill>
                <a:latin typeface="Calibri" panose="020F0502020204030204"/>
              </a:rPr>
              <a:t> </a:t>
            </a:r>
            <a:r>
              <a:rPr lang="nb-NO" sz="2160" dirty="0" err="1">
                <a:solidFill>
                  <a:prstClr val="black"/>
                </a:solidFill>
                <a:latin typeface="Calibri" panose="020F0502020204030204"/>
              </a:rPr>
              <a:t>tactical</a:t>
            </a:r>
            <a:r>
              <a:rPr lang="nb-NO" sz="2160" dirty="0">
                <a:solidFill>
                  <a:prstClr val="black"/>
                </a:solidFill>
                <a:latin typeface="Calibri" panose="020F0502020204030204"/>
              </a:rPr>
              <a:t> and </a:t>
            </a:r>
            <a:r>
              <a:rPr lang="nb-NO" sz="2160" dirty="0" err="1">
                <a:solidFill>
                  <a:prstClr val="black"/>
                </a:solidFill>
                <a:latin typeface="Calibri" panose="020F0502020204030204"/>
              </a:rPr>
              <a:t>strategic</a:t>
            </a:r>
            <a:r>
              <a:rPr lang="nb-NO" sz="2160" dirty="0">
                <a:solidFill>
                  <a:prstClr val="black"/>
                </a:solidFill>
                <a:latin typeface="Calibri" panose="020F0502020204030204"/>
              </a:rPr>
              <a:t> </a:t>
            </a:r>
            <a:br>
              <a:rPr lang="nb-NO" sz="2160" dirty="0">
                <a:solidFill>
                  <a:prstClr val="black"/>
                </a:solidFill>
                <a:latin typeface="Calibri" panose="020F0502020204030204"/>
              </a:rPr>
            </a:br>
            <a:r>
              <a:rPr lang="nb-NO" sz="2160" dirty="0">
                <a:solidFill>
                  <a:prstClr val="black"/>
                </a:solidFill>
                <a:latin typeface="Calibri" panose="020F0502020204030204"/>
              </a:rPr>
              <a:t>goals in </a:t>
            </a:r>
            <a:r>
              <a:rPr lang="nb-NO" sz="2160" dirty="0" err="1">
                <a:solidFill>
                  <a:prstClr val="black"/>
                </a:solidFill>
                <a:latin typeface="Calibri" panose="020F0502020204030204"/>
              </a:rPr>
              <a:t>decision-making</a:t>
            </a:r>
            <a:r>
              <a:rPr lang="nb-NO" sz="2160" dirty="0">
                <a:solidFill>
                  <a:prstClr val="black"/>
                </a:solidFill>
                <a:latin typeface="Calibri" panose="020F0502020204030204"/>
              </a:rPr>
              <a:t> and action.</a:t>
            </a:r>
          </a:p>
          <a:p>
            <a:pPr marL="457188" indent="-457188" defTabSz="1097280">
              <a:buFont typeface="Arial" charset="0"/>
              <a:buChar char="•"/>
            </a:pPr>
            <a:endParaRPr lang="nb-NO" sz="2160" dirty="0">
              <a:solidFill>
                <a:prstClr val="black"/>
              </a:solidFill>
              <a:latin typeface="Calibri" panose="020F0502020204030204"/>
            </a:endParaRPr>
          </a:p>
        </p:txBody>
      </p:sp>
    </p:spTree>
    <p:custDataLst>
      <p:tags r:id="rId1"/>
    </p:custDataLst>
    <p:extLst>
      <p:ext uri="{BB962C8B-B14F-4D97-AF65-F5344CB8AC3E}">
        <p14:creationId xmlns:p14="http://schemas.microsoft.com/office/powerpoint/2010/main" val="212824432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14000"/>
            <a:lum/>
          </a:blip>
          <a:srcRect/>
          <a:stretch>
            <a:fillRect l="-2000" r="-2000"/>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tel 1"/>
          <p:cNvSpPr>
            <a:spLocks noGrp="1"/>
          </p:cNvSpPr>
          <p:nvPr>
            <p:ph type="title"/>
          </p:nvPr>
        </p:nvSpPr>
        <p:spPr>
          <a:xfrm>
            <a:off x="757123" y="767424"/>
            <a:ext cx="4114800" cy="2062886"/>
          </a:xfrm>
        </p:spPr>
        <p:txBody>
          <a:bodyPr anchor="b">
            <a:normAutofit/>
          </a:bodyPr>
          <a:lstStyle/>
          <a:p>
            <a:r>
              <a:rPr lang="nb-NO" sz="4560" dirty="0"/>
              <a:t>Macrocognition &amp; HS</a:t>
            </a:r>
            <a:endParaRPr lang="en-GB" sz="4560" dirty="0"/>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1934" y="3088507"/>
            <a:ext cx="3906114" cy="21946"/>
          </a:xfrm>
          <a:custGeom>
            <a:avLst/>
            <a:gdLst>
              <a:gd name="csX0" fmla="*/ 0 w 3906114"/>
              <a:gd name="csY0" fmla="*/ 0 h 21946"/>
              <a:gd name="csX1" fmla="*/ 729141 w 3906114"/>
              <a:gd name="csY1" fmla="*/ 0 h 21946"/>
              <a:gd name="csX2" fmla="*/ 1419221 w 3906114"/>
              <a:gd name="csY2" fmla="*/ 0 h 21946"/>
              <a:gd name="csX3" fmla="*/ 2109302 w 3906114"/>
              <a:gd name="csY3" fmla="*/ 0 h 21946"/>
              <a:gd name="csX4" fmla="*/ 2643137 w 3906114"/>
              <a:gd name="csY4" fmla="*/ 0 h 21946"/>
              <a:gd name="csX5" fmla="*/ 3216034 w 3906114"/>
              <a:gd name="csY5" fmla="*/ 0 h 21946"/>
              <a:gd name="csX6" fmla="*/ 3906114 w 3906114"/>
              <a:gd name="csY6" fmla="*/ 0 h 21946"/>
              <a:gd name="csX7" fmla="*/ 3906114 w 3906114"/>
              <a:gd name="csY7" fmla="*/ 21946 h 21946"/>
              <a:gd name="csX8" fmla="*/ 3255095 w 3906114"/>
              <a:gd name="csY8" fmla="*/ 21946 h 21946"/>
              <a:gd name="csX9" fmla="*/ 2721259 w 3906114"/>
              <a:gd name="csY9" fmla="*/ 21946 h 21946"/>
              <a:gd name="csX10" fmla="*/ 2187424 w 3906114"/>
              <a:gd name="csY10" fmla="*/ 21946 h 21946"/>
              <a:gd name="csX11" fmla="*/ 1497344 w 3906114"/>
              <a:gd name="csY11" fmla="*/ 21946 h 21946"/>
              <a:gd name="csX12" fmla="*/ 924447 w 3906114"/>
              <a:gd name="csY12" fmla="*/ 21946 h 21946"/>
              <a:gd name="csX13" fmla="*/ 0 w 3906114"/>
              <a:gd name="csY13" fmla="*/ 21946 h 21946"/>
              <a:gd name="csX14" fmla="*/ 0 w 3906114"/>
              <a:gd name="csY14" fmla="*/ 0 h 21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906114" h="21946" fill="none" extrusionOk="0">
                <a:moveTo>
                  <a:pt x="0" y="0"/>
                </a:moveTo>
                <a:cubicBezTo>
                  <a:pt x="252156" y="-20460"/>
                  <a:pt x="476174" y="-27800"/>
                  <a:pt x="729141" y="0"/>
                </a:cubicBezTo>
                <a:cubicBezTo>
                  <a:pt x="982108" y="27800"/>
                  <a:pt x="1081401" y="-4067"/>
                  <a:pt x="1419221" y="0"/>
                </a:cubicBezTo>
                <a:cubicBezTo>
                  <a:pt x="1757041" y="4067"/>
                  <a:pt x="1835425" y="27359"/>
                  <a:pt x="2109302" y="0"/>
                </a:cubicBezTo>
                <a:cubicBezTo>
                  <a:pt x="2383179" y="-27359"/>
                  <a:pt x="2437492" y="-20254"/>
                  <a:pt x="2643137" y="0"/>
                </a:cubicBezTo>
                <a:cubicBezTo>
                  <a:pt x="2848783" y="20254"/>
                  <a:pt x="2986492" y="22460"/>
                  <a:pt x="3216034" y="0"/>
                </a:cubicBezTo>
                <a:cubicBezTo>
                  <a:pt x="3445576" y="-22460"/>
                  <a:pt x="3574572" y="-31501"/>
                  <a:pt x="3906114" y="0"/>
                </a:cubicBezTo>
                <a:cubicBezTo>
                  <a:pt x="3905647" y="10233"/>
                  <a:pt x="3905122" y="11611"/>
                  <a:pt x="3906114" y="21946"/>
                </a:cubicBezTo>
                <a:cubicBezTo>
                  <a:pt x="3684360" y="3697"/>
                  <a:pt x="3562432" y="-10333"/>
                  <a:pt x="3255095" y="21946"/>
                </a:cubicBezTo>
                <a:cubicBezTo>
                  <a:pt x="2947758" y="54225"/>
                  <a:pt x="2881475" y="33033"/>
                  <a:pt x="2721259" y="21946"/>
                </a:cubicBezTo>
                <a:cubicBezTo>
                  <a:pt x="2561043" y="10859"/>
                  <a:pt x="2330921" y="37540"/>
                  <a:pt x="2187424" y="21946"/>
                </a:cubicBezTo>
                <a:cubicBezTo>
                  <a:pt x="2043927" y="6352"/>
                  <a:pt x="1756372" y="33030"/>
                  <a:pt x="1497344" y="21946"/>
                </a:cubicBezTo>
                <a:cubicBezTo>
                  <a:pt x="1238316" y="10862"/>
                  <a:pt x="1125800" y="18078"/>
                  <a:pt x="924447" y="21946"/>
                </a:cubicBezTo>
                <a:cubicBezTo>
                  <a:pt x="723094" y="25814"/>
                  <a:pt x="399256" y="2502"/>
                  <a:pt x="0" y="21946"/>
                </a:cubicBezTo>
                <a:cubicBezTo>
                  <a:pt x="999" y="16912"/>
                  <a:pt x="-379" y="8769"/>
                  <a:pt x="0" y="0"/>
                </a:cubicBezTo>
                <a:close/>
              </a:path>
              <a:path w="3906114" h="21946" stroke="0" extrusionOk="0">
                <a:moveTo>
                  <a:pt x="0" y="0"/>
                </a:moveTo>
                <a:cubicBezTo>
                  <a:pt x="204270" y="-19114"/>
                  <a:pt x="320245" y="-8859"/>
                  <a:pt x="611958" y="0"/>
                </a:cubicBezTo>
                <a:cubicBezTo>
                  <a:pt x="903671" y="8859"/>
                  <a:pt x="954540" y="768"/>
                  <a:pt x="1145793" y="0"/>
                </a:cubicBezTo>
                <a:cubicBezTo>
                  <a:pt x="1337047" y="-768"/>
                  <a:pt x="1676795" y="-34102"/>
                  <a:pt x="1874935" y="0"/>
                </a:cubicBezTo>
                <a:cubicBezTo>
                  <a:pt x="2073075" y="34102"/>
                  <a:pt x="2202627" y="11146"/>
                  <a:pt x="2486893" y="0"/>
                </a:cubicBezTo>
                <a:cubicBezTo>
                  <a:pt x="2771159" y="-11146"/>
                  <a:pt x="2869791" y="-15785"/>
                  <a:pt x="3098850" y="0"/>
                </a:cubicBezTo>
                <a:cubicBezTo>
                  <a:pt x="3327909" y="15785"/>
                  <a:pt x="3739236" y="-28068"/>
                  <a:pt x="3906114" y="0"/>
                </a:cubicBezTo>
                <a:cubicBezTo>
                  <a:pt x="3905865" y="5270"/>
                  <a:pt x="3905823" y="17483"/>
                  <a:pt x="3906114" y="21946"/>
                </a:cubicBezTo>
                <a:cubicBezTo>
                  <a:pt x="3642508" y="23045"/>
                  <a:pt x="3480132" y="32863"/>
                  <a:pt x="3255095" y="21946"/>
                </a:cubicBezTo>
                <a:cubicBezTo>
                  <a:pt x="3030058" y="11029"/>
                  <a:pt x="2873451" y="7335"/>
                  <a:pt x="2721259" y="21946"/>
                </a:cubicBezTo>
                <a:cubicBezTo>
                  <a:pt x="2569067" y="36557"/>
                  <a:pt x="2382684" y="13320"/>
                  <a:pt x="2070240" y="21946"/>
                </a:cubicBezTo>
                <a:cubicBezTo>
                  <a:pt x="1757796" y="30572"/>
                  <a:pt x="1718913" y="11568"/>
                  <a:pt x="1419221" y="21946"/>
                </a:cubicBezTo>
                <a:cubicBezTo>
                  <a:pt x="1119529" y="32324"/>
                  <a:pt x="995238" y="9896"/>
                  <a:pt x="807264" y="21946"/>
                </a:cubicBezTo>
                <a:cubicBezTo>
                  <a:pt x="619290" y="33996"/>
                  <a:pt x="365530" y="18100"/>
                  <a:pt x="0" y="21946"/>
                </a:cubicBezTo>
                <a:cubicBezTo>
                  <a:pt x="428" y="16188"/>
                  <a:pt x="7" y="7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3" name="Plassholder for innhold 2"/>
          <p:cNvSpPr>
            <a:spLocks noGrp="1"/>
          </p:cNvSpPr>
          <p:nvPr>
            <p:ph idx="1"/>
          </p:nvPr>
        </p:nvSpPr>
        <p:spPr>
          <a:xfrm>
            <a:off x="757123" y="3368650"/>
            <a:ext cx="4114800" cy="4092854"/>
          </a:xfrm>
        </p:spPr>
        <p:txBody>
          <a:bodyPr anchor="t">
            <a:normAutofit/>
          </a:bodyPr>
          <a:lstStyle/>
          <a:p>
            <a:r>
              <a:rPr lang="nb-NO" sz="1440"/>
              <a:t>Sensemaking</a:t>
            </a:r>
          </a:p>
          <a:p>
            <a:pPr lvl="1"/>
            <a:r>
              <a:rPr lang="nb-NO" sz="1440"/>
              <a:t>Problems</a:t>
            </a:r>
          </a:p>
          <a:p>
            <a:pPr lvl="1"/>
            <a:r>
              <a:rPr lang="nb-NO" sz="1440"/>
              <a:t>Team Performance</a:t>
            </a:r>
          </a:p>
          <a:p>
            <a:pPr lvl="1"/>
            <a:r>
              <a:rPr lang="nb-NO" sz="1440"/>
              <a:t>Situational </a:t>
            </a:r>
          </a:p>
          <a:p>
            <a:pPr lvl="2"/>
            <a:r>
              <a:rPr lang="nb-NO" sz="1440"/>
              <a:t>Proximal – Distal factors influence on tactical-strategic decisions</a:t>
            </a:r>
          </a:p>
          <a:p>
            <a:r>
              <a:rPr lang="nb-NO" sz="1440"/>
              <a:t>Team </a:t>
            </a:r>
          </a:p>
          <a:p>
            <a:pPr lvl="2"/>
            <a:r>
              <a:rPr lang="nb-NO" sz="1440"/>
              <a:t>Coordination, communication</a:t>
            </a:r>
          </a:p>
          <a:p>
            <a:r>
              <a:rPr lang="nb-NO" sz="1440"/>
              <a:t>Individual</a:t>
            </a:r>
          </a:p>
          <a:p>
            <a:pPr lvl="1"/>
            <a:r>
              <a:rPr lang="nb-NO" sz="1440"/>
              <a:t>PxE (Lewin, 1956)</a:t>
            </a:r>
          </a:p>
          <a:p>
            <a:pPr lvl="1"/>
            <a:r>
              <a:rPr lang="nb-NO" sz="1440"/>
              <a:t>Cognitions &amp; Metacognitions</a:t>
            </a:r>
          </a:p>
          <a:p>
            <a:pPr lvl="1"/>
            <a:r>
              <a:rPr lang="nb-NO" sz="1440"/>
              <a:t>Regulatory processes </a:t>
            </a:r>
          </a:p>
          <a:p>
            <a:pPr lvl="1"/>
            <a:endParaRPr lang="nb-NO" sz="1440"/>
          </a:p>
          <a:p>
            <a:pPr lvl="2"/>
            <a:endParaRPr lang="nb-NO" sz="1440"/>
          </a:p>
          <a:p>
            <a:pPr lvl="1"/>
            <a:endParaRPr lang="en-GB" sz="1440"/>
          </a:p>
        </p:txBody>
      </p:sp>
      <p:pic>
        <p:nvPicPr>
          <p:cNvPr id="5" name="Picture 4">
            <a:extLst>
              <a:ext uri="{FF2B5EF4-FFF2-40B4-BE49-F238E27FC236}">
                <a16:creationId xmlns:a16="http://schemas.microsoft.com/office/drawing/2014/main" id="{84F205AB-7D10-4E30-A545-3895377264B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92613" y="768096"/>
            <a:ext cx="6869549" cy="6693408"/>
          </a:xfrm>
          <a:prstGeom prst="rect">
            <a:avLst/>
          </a:prstGeom>
        </p:spPr>
      </p:pic>
    </p:spTree>
    <p:custDataLst>
      <p:tags r:id="rId1"/>
    </p:custDataLst>
    <p:extLst>
      <p:ext uri="{BB962C8B-B14F-4D97-AF65-F5344CB8AC3E}">
        <p14:creationId xmlns:p14="http://schemas.microsoft.com/office/powerpoint/2010/main" val="237771877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14000"/>
            <a:lum/>
          </a:blip>
          <a:srcRect/>
          <a:stretch>
            <a:fillRect l="-2000" r="-2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6AC9E4-6546-E668-96AB-53404BB8BC71}"/>
              </a:ext>
            </a:extLst>
          </p:cNvPr>
          <p:cNvPicPr>
            <a:picLocks noChangeAspect="1"/>
          </p:cNvPicPr>
          <p:nvPr/>
        </p:nvPicPr>
        <p:blipFill>
          <a:blip r:embed="rId5"/>
          <a:stretch>
            <a:fillRect/>
          </a:stretch>
        </p:blipFill>
        <p:spPr>
          <a:xfrm>
            <a:off x="2491067" y="364576"/>
            <a:ext cx="9648266" cy="2080550"/>
          </a:xfrm>
          <a:prstGeom prst="rect">
            <a:avLst/>
          </a:prstGeom>
        </p:spPr>
      </p:pic>
      <p:pic>
        <p:nvPicPr>
          <p:cNvPr id="10" name="Picture 9">
            <a:extLst>
              <a:ext uri="{FF2B5EF4-FFF2-40B4-BE49-F238E27FC236}">
                <a16:creationId xmlns:a16="http://schemas.microsoft.com/office/drawing/2014/main" id="{EE394767-3498-D716-940D-FCAD297F72A6}"/>
              </a:ext>
            </a:extLst>
          </p:cNvPr>
          <p:cNvPicPr>
            <a:picLocks noChangeAspect="1"/>
          </p:cNvPicPr>
          <p:nvPr/>
        </p:nvPicPr>
        <p:blipFill>
          <a:blip r:embed="rId6"/>
          <a:stretch>
            <a:fillRect/>
          </a:stretch>
        </p:blipFill>
        <p:spPr>
          <a:xfrm>
            <a:off x="1" y="3069153"/>
            <a:ext cx="7956390" cy="4618364"/>
          </a:xfrm>
          <a:prstGeom prst="rect">
            <a:avLst/>
          </a:prstGeom>
        </p:spPr>
      </p:pic>
      <p:pic>
        <p:nvPicPr>
          <p:cNvPr id="8" name="Picture 7">
            <a:extLst>
              <a:ext uri="{FF2B5EF4-FFF2-40B4-BE49-F238E27FC236}">
                <a16:creationId xmlns:a16="http://schemas.microsoft.com/office/drawing/2014/main" id="{67EBAB0A-CC29-A5DC-D5C5-2A80798CCAD8}"/>
              </a:ext>
            </a:extLst>
          </p:cNvPr>
          <p:cNvPicPr>
            <a:picLocks noChangeAspect="1"/>
          </p:cNvPicPr>
          <p:nvPr/>
        </p:nvPicPr>
        <p:blipFill>
          <a:blip r:embed="rId7"/>
          <a:stretch>
            <a:fillRect/>
          </a:stretch>
        </p:blipFill>
        <p:spPr>
          <a:xfrm>
            <a:off x="4326105" y="2652217"/>
            <a:ext cx="9602540" cy="5212807"/>
          </a:xfrm>
          <a:prstGeom prst="rect">
            <a:avLst/>
          </a:prstGeom>
        </p:spPr>
      </p:pic>
    </p:spTree>
    <p:custDataLst>
      <p:tags r:id="rId1"/>
    </p:custDataLst>
    <p:extLst>
      <p:ext uri="{BB962C8B-B14F-4D97-AF65-F5344CB8AC3E}">
        <p14:creationId xmlns:p14="http://schemas.microsoft.com/office/powerpoint/2010/main" val="30657199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58"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12" name="Freeform: Shape 1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5000725" cy="82296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C737B14E-C0D8-4456-AC91-8C78EC5DBDA5}"/>
              </a:ext>
            </a:extLst>
          </p:cNvPr>
          <p:cNvSpPr>
            <a:spLocks noGrp="1"/>
          </p:cNvSpPr>
          <p:nvPr>
            <p:ph type="title"/>
          </p:nvPr>
        </p:nvSpPr>
        <p:spPr>
          <a:xfrm>
            <a:off x="824201" y="1384287"/>
            <a:ext cx="3840480" cy="5353396"/>
          </a:xfrm>
        </p:spPr>
        <p:txBody>
          <a:bodyPr>
            <a:normAutofit/>
          </a:bodyPr>
          <a:lstStyle/>
          <a:p>
            <a:r>
              <a:rPr lang="nb-NO">
                <a:solidFill>
                  <a:srgbClr val="FFFFFF"/>
                </a:solidFill>
              </a:rPr>
              <a:t>Team Cognition</a:t>
            </a: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9060483" y="2946575"/>
            <a:ext cx="4900120" cy="490012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1097280">
              <a:defRPr/>
            </a:pPr>
            <a:endParaRPr lang="en-US" sz="2160" dirty="0">
              <a:solidFill>
                <a:prstClr val="black"/>
              </a:solidFill>
              <a:latin typeface="Calibri" panose="020F0502020204030204"/>
            </a:endParaRPr>
          </a:p>
        </p:txBody>
      </p:sp>
      <p:sp>
        <p:nvSpPr>
          <p:cNvPr id="5" name="Content Placeholder 4">
            <a:extLst>
              <a:ext uri="{FF2B5EF4-FFF2-40B4-BE49-F238E27FC236}">
                <a16:creationId xmlns:a16="http://schemas.microsoft.com/office/drawing/2014/main" id="{6878A224-8492-425E-9DAD-6AFA72ADB406}"/>
              </a:ext>
            </a:extLst>
          </p:cNvPr>
          <p:cNvSpPr>
            <a:spLocks noGrp="1"/>
          </p:cNvSpPr>
          <p:nvPr>
            <p:ph idx="1"/>
          </p:nvPr>
        </p:nvSpPr>
        <p:spPr>
          <a:xfrm>
            <a:off x="5336770" y="709613"/>
            <a:ext cx="8287789" cy="6702743"/>
          </a:xfrm>
        </p:spPr>
        <p:txBody>
          <a:bodyPr anchor="ctr">
            <a:normAutofit/>
          </a:bodyPr>
          <a:lstStyle/>
          <a:p>
            <a:r>
              <a:rPr lang="nb-NO" dirty="0" err="1"/>
              <a:t>Cognitive</a:t>
            </a:r>
            <a:r>
              <a:rPr lang="nb-NO" dirty="0"/>
              <a:t> </a:t>
            </a:r>
            <a:r>
              <a:rPr lang="nb-NO" dirty="0" err="1"/>
              <a:t>processes</a:t>
            </a:r>
            <a:r>
              <a:rPr lang="nb-NO" dirty="0"/>
              <a:t> </a:t>
            </a:r>
            <a:r>
              <a:rPr lang="nb-NO" dirty="0" err="1"/>
              <a:t>that</a:t>
            </a:r>
            <a:r>
              <a:rPr lang="nb-NO" dirty="0"/>
              <a:t> </a:t>
            </a:r>
            <a:r>
              <a:rPr lang="nb-NO" dirty="0" err="1"/>
              <a:t>arise</a:t>
            </a:r>
            <a:r>
              <a:rPr lang="nb-NO" dirty="0"/>
              <a:t> from </a:t>
            </a:r>
            <a:r>
              <a:rPr lang="nb-NO" dirty="0" err="1"/>
              <a:t>complex</a:t>
            </a:r>
            <a:r>
              <a:rPr lang="nb-NO" dirty="0"/>
              <a:t> and </a:t>
            </a:r>
            <a:r>
              <a:rPr lang="nb-NO" dirty="0" err="1"/>
              <a:t>dynamic</a:t>
            </a:r>
            <a:r>
              <a:rPr lang="nb-NO" dirty="0"/>
              <a:t> </a:t>
            </a:r>
            <a:r>
              <a:rPr lang="nb-NO" dirty="0" err="1"/>
              <a:t>interactions</a:t>
            </a:r>
            <a:r>
              <a:rPr lang="nb-NO" dirty="0"/>
              <a:t> (Salas &amp; </a:t>
            </a:r>
            <a:r>
              <a:rPr lang="nb-NO" dirty="0" err="1"/>
              <a:t>Fiore</a:t>
            </a:r>
            <a:r>
              <a:rPr lang="nb-NO" dirty="0"/>
              <a:t> 2004)</a:t>
            </a:r>
          </a:p>
          <a:p>
            <a:endParaRPr lang="nb-NO" dirty="0"/>
          </a:p>
          <a:p>
            <a:pPr marL="0" indent="0">
              <a:buNone/>
            </a:pPr>
            <a:r>
              <a:rPr lang="nb-NO" dirty="0"/>
              <a:t>Goal: </a:t>
            </a:r>
          </a:p>
          <a:p>
            <a:r>
              <a:rPr lang="nb-NO" dirty="0"/>
              <a:t>How </a:t>
            </a:r>
            <a:r>
              <a:rPr lang="nb-NO" dirty="0" err="1"/>
              <a:t>can</a:t>
            </a:r>
            <a:r>
              <a:rPr lang="nb-NO" dirty="0"/>
              <a:t> </a:t>
            </a:r>
            <a:r>
              <a:rPr lang="nb-NO" dirty="0" err="1"/>
              <a:t>technology</a:t>
            </a:r>
            <a:r>
              <a:rPr lang="nb-NO" dirty="0"/>
              <a:t> be used augment </a:t>
            </a:r>
            <a:r>
              <a:rPr lang="nb-NO" dirty="0" err="1"/>
              <a:t>shared</a:t>
            </a:r>
            <a:r>
              <a:rPr lang="nb-NO" dirty="0"/>
              <a:t> </a:t>
            </a:r>
            <a:r>
              <a:rPr lang="nb-NO" dirty="0" err="1"/>
              <a:t>situational</a:t>
            </a:r>
            <a:r>
              <a:rPr lang="nb-NO" dirty="0"/>
              <a:t> </a:t>
            </a:r>
            <a:r>
              <a:rPr lang="nb-NO" dirty="0" err="1"/>
              <a:t>assessments</a:t>
            </a:r>
            <a:endParaRPr lang="nb-NO" dirty="0"/>
          </a:p>
          <a:p>
            <a:pPr lvl="1"/>
            <a:r>
              <a:rPr lang="nb-NO" dirty="0" err="1"/>
              <a:t>Situated</a:t>
            </a:r>
            <a:r>
              <a:rPr lang="nb-NO" dirty="0"/>
              <a:t> </a:t>
            </a:r>
            <a:r>
              <a:rPr lang="nb-NO" dirty="0" err="1"/>
              <a:t>cognition</a:t>
            </a:r>
            <a:r>
              <a:rPr lang="nb-NO" dirty="0"/>
              <a:t> (SA)</a:t>
            </a:r>
          </a:p>
          <a:p>
            <a:pPr lvl="1"/>
            <a:r>
              <a:rPr lang="nb-NO" dirty="0"/>
              <a:t>Distributed </a:t>
            </a:r>
            <a:r>
              <a:rPr lang="nb-NO" dirty="0" err="1"/>
              <a:t>cognition</a:t>
            </a:r>
            <a:r>
              <a:rPr lang="nb-NO" dirty="0"/>
              <a:t> </a:t>
            </a:r>
          </a:p>
          <a:p>
            <a:pPr lvl="2"/>
            <a:r>
              <a:rPr lang="nb-NO" dirty="0" err="1"/>
              <a:t>What</a:t>
            </a:r>
            <a:r>
              <a:rPr lang="nb-NO" dirty="0"/>
              <a:t> </a:t>
            </a:r>
            <a:r>
              <a:rPr lang="nb-NO" dirty="0" err="1"/>
              <a:t>the</a:t>
            </a:r>
            <a:r>
              <a:rPr lang="nb-NO" dirty="0"/>
              <a:t> </a:t>
            </a:r>
            <a:r>
              <a:rPr lang="nb-NO" dirty="0" err="1"/>
              <a:t>individuals</a:t>
            </a:r>
            <a:r>
              <a:rPr lang="nb-NO" dirty="0"/>
              <a:t> </a:t>
            </a:r>
            <a:r>
              <a:rPr lang="nb-NO" dirty="0" err="1"/>
              <a:t>know</a:t>
            </a:r>
            <a:r>
              <a:rPr lang="nb-NO" dirty="0"/>
              <a:t> </a:t>
            </a:r>
            <a:r>
              <a:rPr lang="nb-NO" dirty="0" err="1"/>
              <a:t>individually</a:t>
            </a:r>
            <a:endParaRPr lang="nb-NO" dirty="0"/>
          </a:p>
          <a:p>
            <a:pPr lvl="1"/>
            <a:r>
              <a:rPr lang="nb-NO" dirty="0" err="1"/>
              <a:t>Communication</a:t>
            </a:r>
            <a:r>
              <a:rPr lang="nb-NO" dirty="0"/>
              <a:t> </a:t>
            </a:r>
            <a:r>
              <a:rPr lang="nb-NO" dirty="0" err="1"/>
              <a:t>processes</a:t>
            </a:r>
            <a:endParaRPr lang="nb-NO" dirty="0"/>
          </a:p>
          <a:p>
            <a:pPr lvl="2"/>
            <a:r>
              <a:rPr lang="nb-NO" dirty="0" err="1"/>
              <a:t>Facilitating</a:t>
            </a:r>
            <a:r>
              <a:rPr lang="nb-NO" dirty="0"/>
              <a:t>, </a:t>
            </a:r>
            <a:r>
              <a:rPr lang="nb-NO" dirty="0" err="1"/>
              <a:t>debilitating</a:t>
            </a:r>
            <a:endParaRPr lang="nb-NO" dirty="0"/>
          </a:p>
          <a:p>
            <a:pPr lvl="1"/>
            <a:r>
              <a:rPr lang="nb-NO" dirty="0"/>
              <a:t>Team </a:t>
            </a:r>
            <a:r>
              <a:rPr lang="nb-NO" dirty="0" err="1"/>
              <a:t>Cognition</a:t>
            </a:r>
            <a:endParaRPr lang="nb-NO" dirty="0"/>
          </a:p>
          <a:p>
            <a:pPr lvl="1"/>
            <a:endParaRPr lang="nb-NO" dirty="0"/>
          </a:p>
        </p:txBody>
      </p:sp>
      <p:grpSp>
        <p:nvGrpSpPr>
          <p:cNvPr id="3" name="Group 2">
            <a:extLst>
              <a:ext uri="{FF2B5EF4-FFF2-40B4-BE49-F238E27FC236}">
                <a16:creationId xmlns:a16="http://schemas.microsoft.com/office/drawing/2014/main" id="{13E34475-CDC8-3317-6C8E-70FC29B5A88A}"/>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55E3A736-58DF-DD18-3A1C-08DF7AC8CE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3CB80717-B60C-1100-C5CF-0E34FC3541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87671411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4000"/>
            <a:lum/>
          </a:blip>
          <a:srcRect/>
          <a:stretch>
            <a:fillRect l="-2000" r="-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756C7-B96C-2244-0C17-3926BC065E4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AEE27E8-9959-D0F9-BD73-4B12D6693A33}"/>
              </a:ext>
            </a:extLst>
          </p:cNvPr>
          <p:cNvSpPr>
            <a:spLocks noGrp="1"/>
          </p:cNvSpPr>
          <p:nvPr>
            <p:ph idx="1"/>
          </p:nvPr>
        </p:nvSpPr>
        <p:spPr/>
        <p:txBody>
          <a:bodyPr/>
          <a:lstStyle/>
          <a:p>
            <a:endParaRPr lang="en-GB"/>
          </a:p>
        </p:txBody>
      </p:sp>
      <p:pic>
        <p:nvPicPr>
          <p:cNvPr id="4" name="Content Placeholder 3">
            <a:extLst>
              <a:ext uri="{FF2B5EF4-FFF2-40B4-BE49-F238E27FC236}">
                <a16:creationId xmlns:a16="http://schemas.microsoft.com/office/drawing/2014/main" id="{E3B32119-8EA9-D1F3-CF54-8AD62AEC93E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22638" y="1024933"/>
            <a:ext cx="8328020" cy="6766517"/>
          </a:xfrm>
          <a:prstGeom prst="rect">
            <a:avLst/>
          </a:prstGeom>
          <a:ln>
            <a:noFill/>
          </a:ln>
        </p:spPr>
      </p:pic>
      <p:sp>
        <p:nvSpPr>
          <p:cNvPr id="5" name="Oval 4">
            <a:extLst>
              <a:ext uri="{FF2B5EF4-FFF2-40B4-BE49-F238E27FC236}">
                <a16:creationId xmlns:a16="http://schemas.microsoft.com/office/drawing/2014/main" id="{0F807339-F319-CDD0-D2E9-70CBC98E2178}"/>
              </a:ext>
            </a:extLst>
          </p:cNvPr>
          <p:cNvSpPr/>
          <p:nvPr/>
        </p:nvSpPr>
        <p:spPr>
          <a:xfrm>
            <a:off x="6655762" y="1024933"/>
            <a:ext cx="2155729" cy="1207090"/>
          </a:xfrm>
          <a:prstGeom prst="ellipse">
            <a:avLst/>
          </a:prstGeom>
          <a:noFill/>
          <a:ln w="57150">
            <a:solidFill>
              <a:srgbClr val="F00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endParaRPr lang="en-GB" sz="2160">
              <a:solidFill>
                <a:prstClr val="white"/>
              </a:solidFill>
              <a:latin typeface="Calibri" panose="020F0502020204030204"/>
            </a:endParaRPr>
          </a:p>
        </p:txBody>
      </p:sp>
      <p:sp>
        <p:nvSpPr>
          <p:cNvPr id="7" name="Rectangle: Rounded Corners 6">
            <a:extLst>
              <a:ext uri="{FF2B5EF4-FFF2-40B4-BE49-F238E27FC236}">
                <a16:creationId xmlns:a16="http://schemas.microsoft.com/office/drawing/2014/main" id="{E2B672F5-ED4D-34B9-A0AC-A987AE4BC17C}"/>
              </a:ext>
            </a:extLst>
          </p:cNvPr>
          <p:cNvSpPr/>
          <p:nvPr/>
        </p:nvSpPr>
        <p:spPr>
          <a:xfrm>
            <a:off x="10509745" y="2826328"/>
            <a:ext cx="3555390" cy="2227811"/>
          </a:xfrm>
          <a:prstGeom prst="roundRect">
            <a:avLst/>
          </a:prstGeom>
          <a:solidFill>
            <a:srgbClr val="F006D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r>
              <a:rPr lang="nb-NO" sz="4320" dirty="0">
                <a:solidFill>
                  <a:prstClr val="white"/>
                </a:solidFill>
                <a:latin typeface="Calibri" panose="020F0502020204030204"/>
              </a:rPr>
              <a:t>Mental Models</a:t>
            </a:r>
            <a:endParaRPr lang="en-GB" sz="4320" dirty="0">
              <a:solidFill>
                <a:prstClr val="white"/>
              </a:solidFill>
              <a:latin typeface="Calibri" panose="020F0502020204030204"/>
            </a:endParaRPr>
          </a:p>
        </p:txBody>
      </p:sp>
      <p:cxnSp>
        <p:nvCxnSpPr>
          <p:cNvPr id="9" name="Straight Arrow Connector 8">
            <a:extLst>
              <a:ext uri="{FF2B5EF4-FFF2-40B4-BE49-F238E27FC236}">
                <a16:creationId xmlns:a16="http://schemas.microsoft.com/office/drawing/2014/main" id="{92575303-F9EF-6070-B0B1-BB5A72934700}"/>
              </a:ext>
            </a:extLst>
          </p:cNvPr>
          <p:cNvCxnSpPr>
            <a:cxnSpLocks/>
            <a:stCxn id="5" idx="6"/>
            <a:endCxn id="7" idx="0"/>
          </p:cNvCxnSpPr>
          <p:nvPr/>
        </p:nvCxnSpPr>
        <p:spPr>
          <a:xfrm>
            <a:off x="8811491" y="1628478"/>
            <a:ext cx="3475949" cy="1197850"/>
          </a:xfrm>
          <a:prstGeom prst="straightConnector1">
            <a:avLst/>
          </a:prstGeom>
          <a:ln w="57150">
            <a:solidFill>
              <a:srgbClr val="F006D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568420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lh6.googleusercontent.com/CWIPsyAFcp9I9PaIrcSr8bJuelEAJfIktycV--oPcnvgpz3btUnzSDqPeujg8vSYdNxZRzSZX_lK8j1SunMWvvjPHbIW6xp11lwznKeEKT1sf54-YTEfUk4-RQ8nwzJWb19tFS1h4A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1606532"/>
            <a:ext cx="7402237" cy="4950131"/>
          </a:xfrm>
          <a:prstGeom prst="rect">
            <a:avLst/>
          </a:prstGeom>
          <a:noFill/>
          <a:extLst>
            <a:ext uri="{909E8E84-426E-40DD-AFC4-6F175D3DCCD1}">
              <a14:hiddenFill xmlns:a14="http://schemas.microsoft.com/office/drawing/2010/main">
                <a:solidFill>
                  <a:srgbClr val="FFFFFF"/>
                </a:solidFill>
              </a14:hiddenFill>
            </a:ext>
          </a:extLst>
        </p:spPr>
      </p:pic>
      <p:sp>
        <p:nvSpPr>
          <p:cNvPr id="2" name="Tittel 1"/>
          <p:cNvSpPr>
            <a:spLocks noGrp="1"/>
          </p:cNvSpPr>
          <p:nvPr>
            <p:ph type="title"/>
          </p:nvPr>
        </p:nvSpPr>
        <p:spPr>
          <a:xfrm>
            <a:off x="370390" y="285366"/>
            <a:ext cx="13889621" cy="881364"/>
          </a:xfrm>
        </p:spPr>
        <p:txBody>
          <a:bodyPr>
            <a:normAutofit/>
          </a:bodyPr>
          <a:lstStyle/>
          <a:p>
            <a:r>
              <a:rPr lang="nb-NO" sz="3840" dirty="0" err="1">
                <a:solidFill>
                  <a:schemeClr val="accent1"/>
                </a:solidFill>
                <a:latin typeface="Helvetica Neue" charset="0"/>
                <a:ea typeface="Helvetica Neue" charset="0"/>
                <a:cs typeface="Helvetica Neue" charset="0"/>
              </a:rPr>
              <a:t>Organisational</a:t>
            </a:r>
            <a:r>
              <a:rPr lang="nb-NO" sz="3840" dirty="0">
                <a:solidFill>
                  <a:schemeClr val="accent1"/>
                </a:solidFill>
                <a:latin typeface="Helvetica Neue" charset="0"/>
                <a:ea typeface="Helvetica Neue" charset="0"/>
                <a:cs typeface="Helvetica Neue" charset="0"/>
              </a:rPr>
              <a:t> </a:t>
            </a:r>
            <a:r>
              <a:rPr lang="nb-NO" sz="3840" dirty="0" err="1">
                <a:solidFill>
                  <a:schemeClr val="accent1"/>
                </a:solidFill>
                <a:latin typeface="Helvetica Neue" charset="0"/>
                <a:ea typeface="Helvetica Neue" charset="0"/>
                <a:cs typeface="Helvetica Neue" charset="0"/>
              </a:rPr>
              <a:t>Culture</a:t>
            </a:r>
            <a:r>
              <a:rPr lang="nb-NO" sz="3840" dirty="0">
                <a:solidFill>
                  <a:schemeClr val="accent1"/>
                </a:solidFill>
                <a:latin typeface="Helvetica Neue" charset="0"/>
                <a:ea typeface="Helvetica Neue" charset="0"/>
                <a:cs typeface="Helvetica Neue" charset="0"/>
              </a:rPr>
              <a:t> and </a:t>
            </a:r>
            <a:r>
              <a:rPr lang="nb-NO" sz="3840" dirty="0" err="1">
                <a:solidFill>
                  <a:schemeClr val="accent1"/>
                </a:solidFill>
                <a:latin typeface="Helvetica Neue" charset="0"/>
                <a:ea typeface="Helvetica Neue" charset="0"/>
                <a:cs typeface="Helvetica Neue" charset="0"/>
              </a:rPr>
              <a:t>Social</a:t>
            </a:r>
            <a:r>
              <a:rPr lang="nb-NO" sz="3840" dirty="0">
                <a:solidFill>
                  <a:schemeClr val="accent1"/>
                </a:solidFill>
                <a:latin typeface="Helvetica Neue" charset="0"/>
                <a:ea typeface="Helvetica Neue" charset="0"/>
                <a:cs typeface="Helvetica Neue" charset="0"/>
              </a:rPr>
              <a:t> </a:t>
            </a:r>
            <a:r>
              <a:rPr lang="nb-NO" sz="3840" dirty="0" err="1">
                <a:solidFill>
                  <a:schemeClr val="accent1"/>
                </a:solidFill>
                <a:latin typeface="Helvetica Neue" charset="0"/>
                <a:ea typeface="Helvetica Neue" charset="0"/>
                <a:cs typeface="Helvetica Neue" charset="0"/>
              </a:rPr>
              <a:t>Aspects</a:t>
            </a:r>
            <a:r>
              <a:rPr lang="nb-NO" sz="3840" dirty="0">
                <a:solidFill>
                  <a:schemeClr val="accent1"/>
                </a:solidFill>
                <a:latin typeface="Helvetica Neue" charset="0"/>
                <a:ea typeface="Helvetica Neue" charset="0"/>
                <a:cs typeface="Helvetica Neue" charset="0"/>
              </a:rPr>
              <a:t> of Cybersecurity</a:t>
            </a:r>
            <a:endParaRPr lang="en-US" sz="3840" dirty="0">
              <a:solidFill>
                <a:schemeClr val="accent1"/>
              </a:solidFill>
            </a:endParaRPr>
          </a:p>
        </p:txBody>
      </p:sp>
      <p:sp>
        <p:nvSpPr>
          <p:cNvPr id="3" name="TekstSylinder 2"/>
          <p:cNvSpPr txBox="1"/>
          <p:nvPr/>
        </p:nvSpPr>
        <p:spPr>
          <a:xfrm>
            <a:off x="412504" y="1437967"/>
            <a:ext cx="6395802" cy="461665"/>
          </a:xfrm>
          <a:prstGeom prst="rect">
            <a:avLst/>
          </a:prstGeom>
          <a:noFill/>
        </p:spPr>
        <p:txBody>
          <a:bodyPr wrap="square" rtlCol="0">
            <a:spAutoFit/>
          </a:bodyPr>
          <a:lstStyle/>
          <a:p>
            <a:pPr defTabSz="1097280"/>
            <a:r>
              <a:rPr lang="nb-NO" sz="2400" dirty="0" err="1">
                <a:solidFill>
                  <a:prstClr val="black"/>
                </a:solidFill>
                <a:latin typeface="Arial" charset="0"/>
                <a:ea typeface="Arial" charset="0"/>
                <a:cs typeface="Arial" charset="0"/>
              </a:rPr>
              <a:t>Shared</a:t>
            </a:r>
            <a:r>
              <a:rPr lang="nb-NO" sz="2400" dirty="0">
                <a:solidFill>
                  <a:prstClr val="black"/>
                </a:solidFill>
                <a:latin typeface="Arial" charset="0"/>
                <a:ea typeface="Arial" charset="0"/>
                <a:cs typeface="Arial" charset="0"/>
              </a:rPr>
              <a:t> Mental Model of CS</a:t>
            </a:r>
          </a:p>
        </p:txBody>
      </p:sp>
      <p:sp>
        <p:nvSpPr>
          <p:cNvPr id="8" name="Rektangel 7"/>
          <p:cNvSpPr/>
          <p:nvPr/>
        </p:nvSpPr>
        <p:spPr>
          <a:xfrm>
            <a:off x="7172660" y="3893201"/>
            <a:ext cx="247184" cy="424732"/>
          </a:xfrm>
          <a:prstGeom prst="rect">
            <a:avLst/>
          </a:prstGeom>
        </p:spPr>
        <p:txBody>
          <a:bodyPr wrap="none">
            <a:spAutoFit/>
          </a:bodyPr>
          <a:lstStyle/>
          <a:p>
            <a:pPr defTabSz="1097280"/>
            <a:r>
              <a:rPr lang="sk-SK" sz="2160" dirty="0">
                <a:solidFill>
                  <a:prstClr val="black"/>
                </a:solidFill>
                <a:latin typeface="Calibri" panose="020F0502020204030204"/>
              </a:rPr>
              <a:t> </a:t>
            </a:r>
            <a:endParaRPr lang="nb-NO" sz="2160" dirty="0">
              <a:solidFill>
                <a:prstClr val="black"/>
              </a:solidFill>
              <a:latin typeface="Calibri" panose="020F0502020204030204"/>
            </a:endParaRPr>
          </a:p>
        </p:txBody>
      </p:sp>
      <p:sp>
        <p:nvSpPr>
          <p:cNvPr id="9" name="Rektangel 8"/>
          <p:cNvSpPr/>
          <p:nvPr/>
        </p:nvSpPr>
        <p:spPr>
          <a:xfrm>
            <a:off x="7172660" y="3893201"/>
            <a:ext cx="247184" cy="424732"/>
          </a:xfrm>
          <a:prstGeom prst="rect">
            <a:avLst/>
          </a:prstGeom>
        </p:spPr>
        <p:txBody>
          <a:bodyPr wrap="none">
            <a:spAutoFit/>
          </a:bodyPr>
          <a:lstStyle/>
          <a:p>
            <a:pPr defTabSz="1097280"/>
            <a:r>
              <a:rPr lang="sk-SK" sz="2160" dirty="0">
                <a:solidFill>
                  <a:prstClr val="black"/>
                </a:solidFill>
                <a:latin typeface="Calibri" panose="020F0502020204030204"/>
              </a:rPr>
              <a:t> </a:t>
            </a:r>
            <a:endParaRPr lang="nb-NO" sz="2160" dirty="0">
              <a:solidFill>
                <a:prstClr val="black"/>
              </a:solidFill>
              <a:latin typeface="Calibri" panose="020F0502020204030204"/>
            </a:endParaRPr>
          </a:p>
        </p:txBody>
      </p:sp>
      <p:sp>
        <p:nvSpPr>
          <p:cNvPr id="10" name="Rektangel 9"/>
          <p:cNvSpPr/>
          <p:nvPr/>
        </p:nvSpPr>
        <p:spPr>
          <a:xfrm>
            <a:off x="7172660" y="3893201"/>
            <a:ext cx="247184" cy="424732"/>
          </a:xfrm>
          <a:prstGeom prst="rect">
            <a:avLst/>
          </a:prstGeom>
        </p:spPr>
        <p:txBody>
          <a:bodyPr wrap="none">
            <a:spAutoFit/>
          </a:bodyPr>
          <a:lstStyle/>
          <a:p>
            <a:pPr defTabSz="1097280"/>
            <a:r>
              <a:rPr lang="sk-SK" sz="2160" dirty="0">
                <a:solidFill>
                  <a:prstClr val="black"/>
                </a:solidFill>
                <a:latin typeface="Calibri" panose="020F0502020204030204"/>
              </a:rPr>
              <a:t> </a:t>
            </a:r>
            <a:endParaRPr lang="nb-NO" sz="2160" dirty="0">
              <a:solidFill>
                <a:prstClr val="black"/>
              </a:solidFill>
              <a:latin typeface="Calibri" panose="020F0502020204030204"/>
            </a:endParaRPr>
          </a:p>
        </p:txBody>
      </p:sp>
      <p:pic>
        <p:nvPicPr>
          <p:cNvPr id="16388" name="Picture 4" descr="https://lh4.googleusercontent.com/pPZZYsY-XEaBZprFZ61HujUmjnwajwJV0_ue9uDLtEgK7tL7RiMeYriZ3OOtSyWZw_dUwVNH9tp_16oYEVgclbPKyvcmMg5C4MKXGplx7PKzPrB2Sjpe6W1TNhkLB1ITuPiHOMqSPR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814742" y="1303021"/>
            <a:ext cx="5918635" cy="6007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30980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4000"/>
            <a:lum/>
          </a:blip>
          <a:srcRect/>
          <a:stretch>
            <a:fillRect t="-4000" b="-4000"/>
          </a:stretch>
        </a:blipFill>
        <a:effectLst/>
      </p:bgPr>
    </p:bg>
    <p:spTree>
      <p:nvGrpSpPr>
        <p:cNvPr id="1" name=""/>
        <p:cNvGrpSpPr/>
        <p:nvPr/>
      </p:nvGrpSpPr>
      <p:grpSpPr>
        <a:xfrm>
          <a:off x="0" y="0"/>
          <a:ext cx="0" cy="0"/>
          <a:chOff x="0" y="0"/>
          <a:chExt cx="0" cy="0"/>
        </a:xfrm>
      </p:grpSpPr>
      <p:sp>
        <p:nvSpPr>
          <p:cNvPr id="6" name="Plassholder for lysbildenummer 5"/>
          <p:cNvSpPr>
            <a:spLocks noGrp="1"/>
          </p:cNvSpPr>
          <p:nvPr>
            <p:ph type="sldNum" sz="quarter" idx="12"/>
          </p:nvPr>
        </p:nvSpPr>
        <p:spPr>
          <a:xfrm>
            <a:off x="13828612" y="7791451"/>
            <a:ext cx="801788" cy="438150"/>
          </a:xfrm>
        </p:spPr>
        <p:txBody>
          <a:bodyPr/>
          <a:lstStyle/>
          <a:p>
            <a:pPr defTabSz="1097280"/>
            <a:fld id="{91853A39-49B3-554A-AE82-85611CEBD8E3}" type="slidenum">
              <a:rPr lang="nb-NO">
                <a:solidFill>
                  <a:prstClr val="black">
                    <a:tint val="75000"/>
                  </a:prstClr>
                </a:solidFill>
                <a:latin typeface="Calibri" panose="020F0502020204030204"/>
              </a:rPr>
              <a:pPr defTabSz="1097280"/>
              <a:t>67</a:t>
            </a:fld>
            <a:endParaRPr lang="nb-NO">
              <a:solidFill>
                <a:prstClr val="black">
                  <a:tint val="75000"/>
                </a:prstClr>
              </a:solidFill>
              <a:latin typeface="Calibri" panose="020F0502020204030204"/>
            </a:endParaRPr>
          </a:p>
        </p:txBody>
      </p:sp>
      <p:pic>
        <p:nvPicPr>
          <p:cNvPr id="3" name="Bild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323925" y="931935"/>
            <a:ext cx="8499006" cy="3383411"/>
          </a:xfrm>
          <a:prstGeom prst="rect">
            <a:avLst/>
          </a:prstGeom>
        </p:spPr>
      </p:pic>
      <p:sp>
        <p:nvSpPr>
          <p:cNvPr id="10" name="Tittel 2">
            <a:extLst>
              <a:ext uri="{FF2B5EF4-FFF2-40B4-BE49-F238E27FC236}">
                <a16:creationId xmlns:a16="http://schemas.microsoft.com/office/drawing/2014/main" id="{0130F847-9A87-AB4D-8D0D-FF9DA6C9AB2A}"/>
              </a:ext>
            </a:extLst>
          </p:cNvPr>
          <p:cNvSpPr txBox="1">
            <a:spLocks/>
          </p:cNvSpPr>
          <p:nvPr/>
        </p:nvSpPr>
        <p:spPr>
          <a:xfrm>
            <a:off x="516458" y="138417"/>
            <a:ext cx="14113943" cy="640175"/>
          </a:xfrm>
          <a:prstGeom prst="rect">
            <a:avLst/>
          </a:prstGeom>
        </p:spPr>
        <p:txBody>
          <a:bodyPr vert="horz" wrap="square" lIns="146304" tIns="73152" rIns="146304" bIns="73152" rtlCol="0" anchor="t" anchorCtr="0">
            <a:spAutoFit/>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pPr defTabSz="548640"/>
            <a:r>
              <a:rPr lang="nb-NO" sz="3200" dirty="0" err="1">
                <a:solidFill>
                  <a:prstClr val="black"/>
                </a:solidFill>
                <a:latin typeface="Helvetica Neue" charset="0"/>
                <a:ea typeface="Helvetica Neue" charset="0"/>
                <a:cs typeface="Helvetica Neue" charset="0"/>
              </a:rPr>
              <a:t>Cognitive</a:t>
            </a:r>
            <a:r>
              <a:rPr lang="nb-NO" sz="3200" dirty="0">
                <a:solidFill>
                  <a:prstClr val="black"/>
                </a:solidFill>
                <a:latin typeface="Helvetica Neue" charset="0"/>
                <a:ea typeface="Helvetica Neue" charset="0"/>
                <a:cs typeface="Helvetica Neue" charset="0"/>
              </a:rPr>
              <a:t> Engineering </a:t>
            </a:r>
            <a:r>
              <a:rPr lang="nb-NO" sz="3200" dirty="0" err="1">
                <a:solidFill>
                  <a:prstClr val="black"/>
                </a:solidFill>
                <a:latin typeface="Helvetica Neue" charset="0"/>
                <a:ea typeface="Helvetica Neue" charset="0"/>
                <a:cs typeface="Helvetica Neue" charset="0"/>
              </a:rPr>
              <a:t>approaches</a:t>
            </a:r>
            <a:r>
              <a:rPr lang="nb-NO" sz="3200" dirty="0">
                <a:solidFill>
                  <a:prstClr val="black"/>
                </a:solidFill>
                <a:latin typeface="Helvetica Neue" charset="0"/>
                <a:ea typeface="Helvetica Neue" charset="0"/>
                <a:cs typeface="Helvetica Neue" charset="0"/>
              </a:rPr>
              <a:t> to </a:t>
            </a:r>
            <a:r>
              <a:rPr lang="nb-NO" sz="3200" dirty="0" err="1">
                <a:solidFill>
                  <a:prstClr val="black"/>
                </a:solidFill>
                <a:latin typeface="Helvetica Neue" charset="0"/>
                <a:ea typeface="Helvetica Neue" charset="0"/>
                <a:cs typeface="Helvetica Neue" charset="0"/>
              </a:rPr>
              <a:t>communication</a:t>
            </a:r>
            <a:r>
              <a:rPr lang="nb-NO" sz="3200" dirty="0">
                <a:solidFill>
                  <a:prstClr val="black"/>
                </a:solidFill>
                <a:latin typeface="Helvetica Neue" charset="0"/>
                <a:ea typeface="Helvetica Neue" charset="0"/>
                <a:cs typeface="Helvetica Neue" charset="0"/>
              </a:rPr>
              <a:t> in </a:t>
            </a:r>
            <a:r>
              <a:rPr lang="nb-NO" sz="3200" dirty="0" err="1">
                <a:solidFill>
                  <a:prstClr val="black"/>
                </a:solidFill>
                <a:latin typeface="Helvetica Neue" charset="0"/>
                <a:ea typeface="Helvetica Neue" charset="0"/>
                <a:cs typeface="Helvetica Neue" charset="0"/>
              </a:rPr>
              <a:t>the</a:t>
            </a:r>
            <a:r>
              <a:rPr lang="nb-NO" sz="3200" dirty="0">
                <a:solidFill>
                  <a:prstClr val="black"/>
                </a:solidFill>
                <a:latin typeface="Helvetica Neue" charset="0"/>
                <a:ea typeface="Helvetica Neue" charset="0"/>
                <a:cs typeface="Helvetica Neue" charset="0"/>
              </a:rPr>
              <a:t> HS</a:t>
            </a:r>
          </a:p>
        </p:txBody>
      </p:sp>
      <p:sp>
        <p:nvSpPr>
          <p:cNvPr id="2" name="TekstSylinder 1"/>
          <p:cNvSpPr txBox="1"/>
          <p:nvPr/>
        </p:nvSpPr>
        <p:spPr>
          <a:xfrm>
            <a:off x="2961856" y="4782846"/>
            <a:ext cx="8437503" cy="2062103"/>
          </a:xfrm>
          <a:prstGeom prst="rect">
            <a:avLst/>
          </a:prstGeom>
          <a:noFill/>
        </p:spPr>
        <p:txBody>
          <a:bodyPr wrap="none" rtlCol="0">
            <a:spAutoFit/>
          </a:bodyPr>
          <a:lstStyle/>
          <a:p>
            <a:pPr marL="457188" indent="-457188" defTabSz="1097280">
              <a:buFont typeface="Arial" charset="0"/>
              <a:buChar char="•"/>
            </a:pPr>
            <a:r>
              <a:rPr lang="nb-NO" sz="1920" dirty="0" err="1">
                <a:solidFill>
                  <a:prstClr val="black"/>
                </a:solidFill>
                <a:latin typeface="Calibri" panose="020F0502020204030204"/>
              </a:rPr>
              <a:t>Orienting</a:t>
            </a:r>
            <a:r>
              <a:rPr lang="nb-NO" sz="1920" dirty="0">
                <a:solidFill>
                  <a:prstClr val="black"/>
                </a:solidFill>
                <a:latin typeface="Calibri" panose="020F0502020204030204"/>
              </a:rPr>
              <a:t>, </a:t>
            </a:r>
            <a:r>
              <a:rPr lang="nb-NO" sz="1920" dirty="0" err="1">
                <a:solidFill>
                  <a:prstClr val="black"/>
                </a:solidFill>
                <a:latin typeface="Calibri" panose="020F0502020204030204"/>
              </a:rPr>
              <a:t>Locating</a:t>
            </a:r>
            <a:r>
              <a:rPr lang="nb-NO" sz="1920" dirty="0">
                <a:solidFill>
                  <a:prstClr val="black"/>
                </a:solidFill>
                <a:latin typeface="Calibri" panose="020F0502020204030204"/>
              </a:rPr>
              <a:t>, </a:t>
            </a:r>
            <a:r>
              <a:rPr lang="nb-NO" sz="1920" dirty="0" err="1">
                <a:solidFill>
                  <a:prstClr val="black"/>
                </a:solidFill>
                <a:latin typeface="Calibri" panose="020F0502020204030204"/>
              </a:rPr>
              <a:t>Bridging</a:t>
            </a:r>
            <a:r>
              <a:rPr lang="nb-NO" sz="1920" dirty="0">
                <a:solidFill>
                  <a:prstClr val="black"/>
                </a:solidFill>
                <a:latin typeface="Calibri" panose="020F0502020204030204"/>
              </a:rPr>
              <a:t> (OLB) </a:t>
            </a:r>
            <a:r>
              <a:rPr lang="nb-NO" sz="1920" dirty="0" err="1">
                <a:solidFill>
                  <a:prstClr val="black"/>
                </a:solidFill>
                <a:latin typeface="Calibri" panose="020F0502020204030204"/>
              </a:rPr>
              <a:t>model</a:t>
            </a:r>
            <a:r>
              <a:rPr lang="nb-NO" sz="1920" dirty="0">
                <a:solidFill>
                  <a:prstClr val="black"/>
                </a:solidFill>
                <a:latin typeface="Calibri" panose="020F0502020204030204"/>
              </a:rPr>
              <a:t> </a:t>
            </a:r>
            <a:r>
              <a:rPr lang="nb-NO" sz="1280" dirty="0">
                <a:solidFill>
                  <a:prstClr val="white">
                    <a:lumMod val="75000"/>
                  </a:prstClr>
                </a:solidFill>
                <a:latin typeface="Calibri" panose="020F0502020204030204"/>
              </a:rPr>
              <a:t>(Knox et al., 2018)</a:t>
            </a:r>
          </a:p>
          <a:p>
            <a:pPr marL="457188" indent="-457188" defTabSz="1097280">
              <a:buFont typeface="Arial" charset="0"/>
              <a:buChar char="•"/>
            </a:pPr>
            <a:endParaRPr lang="nb-NO" sz="1280" dirty="0">
              <a:solidFill>
                <a:prstClr val="white">
                  <a:lumMod val="75000"/>
                </a:prstClr>
              </a:solidFill>
              <a:latin typeface="Calibri" panose="020F0502020204030204"/>
            </a:endParaRPr>
          </a:p>
          <a:p>
            <a:pPr marL="457188" indent="-457188" defTabSz="1097280">
              <a:buFont typeface="Arial" charset="0"/>
              <a:buChar char="•"/>
            </a:pPr>
            <a:r>
              <a:rPr lang="nb-NO" sz="1920" dirty="0">
                <a:solidFill>
                  <a:prstClr val="black"/>
                </a:solidFill>
                <a:latin typeface="Calibri" panose="020F0502020204030204"/>
              </a:rPr>
              <a:t>Foster </a:t>
            </a:r>
            <a:r>
              <a:rPr lang="nb-NO" sz="1920" dirty="0" err="1">
                <a:solidFill>
                  <a:prstClr val="black"/>
                </a:solidFill>
                <a:latin typeface="Calibri" panose="020F0502020204030204"/>
              </a:rPr>
              <a:t>metacognitive</a:t>
            </a:r>
            <a:r>
              <a:rPr lang="nb-NO" sz="1920" dirty="0">
                <a:solidFill>
                  <a:prstClr val="black"/>
                </a:solidFill>
                <a:latin typeface="Calibri" panose="020F0502020204030204"/>
              </a:rPr>
              <a:t> </a:t>
            </a:r>
            <a:r>
              <a:rPr lang="nb-NO" sz="1920" dirty="0" err="1">
                <a:solidFill>
                  <a:prstClr val="black"/>
                </a:solidFill>
                <a:latin typeface="Calibri" panose="020F0502020204030204"/>
              </a:rPr>
              <a:t>awareness</a:t>
            </a:r>
            <a:r>
              <a:rPr lang="nb-NO" sz="1920" dirty="0">
                <a:solidFill>
                  <a:prstClr val="black"/>
                </a:solidFill>
                <a:latin typeface="Calibri" panose="020F0502020204030204"/>
              </a:rPr>
              <a:t> of </a:t>
            </a:r>
            <a:r>
              <a:rPr lang="nb-NO" sz="1920" dirty="0" err="1">
                <a:solidFill>
                  <a:prstClr val="black"/>
                </a:solidFill>
                <a:latin typeface="Calibri" panose="020F0502020204030204"/>
              </a:rPr>
              <a:t>own</a:t>
            </a:r>
            <a:r>
              <a:rPr lang="nb-NO" sz="1920" dirty="0">
                <a:solidFill>
                  <a:prstClr val="black"/>
                </a:solidFill>
                <a:latin typeface="Calibri" panose="020F0502020204030204"/>
              </a:rPr>
              <a:t> and a </a:t>
            </a:r>
            <a:r>
              <a:rPr lang="nb-NO" sz="1920" dirty="0" err="1">
                <a:solidFill>
                  <a:prstClr val="black"/>
                </a:solidFill>
                <a:latin typeface="Calibri" panose="020F0502020204030204"/>
              </a:rPr>
              <a:t>partner’s</a:t>
            </a:r>
            <a:r>
              <a:rPr lang="nb-NO" sz="1920" dirty="0">
                <a:solidFill>
                  <a:prstClr val="black"/>
                </a:solidFill>
                <a:latin typeface="Calibri" panose="020F0502020204030204"/>
              </a:rPr>
              <a:t> location </a:t>
            </a:r>
            <a:r>
              <a:rPr lang="nb-NO" sz="1920" dirty="0" err="1">
                <a:solidFill>
                  <a:prstClr val="black"/>
                </a:solidFill>
                <a:latin typeface="Calibri" panose="020F0502020204030204"/>
              </a:rPr>
              <a:t>within</a:t>
            </a:r>
            <a:r>
              <a:rPr lang="nb-NO" sz="1920" dirty="0">
                <a:solidFill>
                  <a:prstClr val="black"/>
                </a:solidFill>
                <a:latin typeface="Calibri" panose="020F0502020204030204"/>
              </a:rPr>
              <a:t> </a:t>
            </a:r>
            <a:r>
              <a:rPr lang="nb-NO" sz="1920" dirty="0" err="1">
                <a:solidFill>
                  <a:prstClr val="black"/>
                </a:solidFill>
                <a:latin typeface="Calibri" panose="020F0502020204030204"/>
              </a:rPr>
              <a:t>the</a:t>
            </a:r>
            <a:r>
              <a:rPr lang="nb-NO" sz="1920" dirty="0">
                <a:solidFill>
                  <a:prstClr val="black"/>
                </a:solidFill>
                <a:latin typeface="Calibri" panose="020F0502020204030204"/>
              </a:rPr>
              <a:t> HS</a:t>
            </a:r>
            <a:br>
              <a:rPr lang="nb-NO" sz="1920" dirty="0">
                <a:solidFill>
                  <a:prstClr val="black"/>
                </a:solidFill>
                <a:latin typeface="Calibri" panose="020F0502020204030204"/>
              </a:rPr>
            </a:br>
            <a:r>
              <a:rPr lang="nb-NO" sz="1920" dirty="0">
                <a:solidFill>
                  <a:prstClr val="black"/>
                </a:solidFill>
                <a:latin typeface="Calibri" panose="020F0502020204030204"/>
              </a:rPr>
              <a:t>to </a:t>
            </a:r>
            <a:r>
              <a:rPr lang="nb-NO" sz="1920" dirty="0" err="1">
                <a:solidFill>
                  <a:prstClr val="black"/>
                </a:solidFill>
                <a:latin typeface="Calibri" panose="020F0502020204030204"/>
              </a:rPr>
              <a:t>improve</a:t>
            </a:r>
            <a:r>
              <a:rPr lang="nb-NO" sz="1920" dirty="0">
                <a:solidFill>
                  <a:prstClr val="black"/>
                </a:solidFill>
                <a:latin typeface="Calibri" panose="020F0502020204030204"/>
              </a:rPr>
              <a:t> flow of </a:t>
            </a:r>
            <a:r>
              <a:rPr lang="nb-NO" sz="1920" dirty="0" err="1">
                <a:solidFill>
                  <a:prstClr val="black"/>
                </a:solidFill>
                <a:latin typeface="Calibri" panose="020F0502020204030204"/>
              </a:rPr>
              <a:t>communication</a:t>
            </a:r>
            <a:r>
              <a:rPr lang="nb-NO" sz="1920" dirty="0">
                <a:solidFill>
                  <a:prstClr val="black"/>
                </a:solidFill>
                <a:latin typeface="Calibri" panose="020F0502020204030204"/>
              </a:rPr>
              <a:t> </a:t>
            </a:r>
          </a:p>
          <a:p>
            <a:pPr marL="457188" indent="-457188" defTabSz="1097280">
              <a:buFont typeface="Arial" charset="0"/>
              <a:buChar char="•"/>
            </a:pPr>
            <a:endParaRPr lang="nb-NO" sz="1920" dirty="0">
              <a:solidFill>
                <a:prstClr val="black"/>
              </a:solidFill>
              <a:latin typeface="Calibri" panose="020F0502020204030204"/>
            </a:endParaRPr>
          </a:p>
          <a:p>
            <a:pPr marL="457188" indent="-457188" defTabSz="1097280">
              <a:buFont typeface="Arial" charset="0"/>
              <a:buChar char="•"/>
            </a:pPr>
            <a:r>
              <a:rPr lang="nb-NO" sz="1920" dirty="0" err="1">
                <a:solidFill>
                  <a:prstClr val="black"/>
                </a:solidFill>
                <a:latin typeface="Calibri" panose="020F0502020204030204"/>
              </a:rPr>
              <a:t>Situational</a:t>
            </a:r>
            <a:r>
              <a:rPr lang="nb-NO" sz="1920" dirty="0">
                <a:solidFill>
                  <a:prstClr val="black"/>
                </a:solidFill>
                <a:latin typeface="Calibri" panose="020F0502020204030204"/>
              </a:rPr>
              <a:t> </a:t>
            </a:r>
            <a:r>
              <a:rPr lang="nb-NO" sz="1920" dirty="0" err="1">
                <a:solidFill>
                  <a:prstClr val="black"/>
                </a:solidFill>
                <a:latin typeface="Calibri" panose="020F0502020204030204"/>
              </a:rPr>
              <a:t>analysis</a:t>
            </a:r>
            <a:r>
              <a:rPr lang="nb-NO" sz="1920" dirty="0">
                <a:solidFill>
                  <a:prstClr val="black"/>
                </a:solidFill>
                <a:latin typeface="Calibri" panose="020F0502020204030204"/>
              </a:rPr>
              <a:t> and </a:t>
            </a:r>
            <a:r>
              <a:rPr lang="nb-NO" sz="1920" dirty="0" err="1">
                <a:solidFill>
                  <a:prstClr val="black"/>
                </a:solidFill>
                <a:latin typeface="Calibri" panose="020F0502020204030204"/>
              </a:rPr>
              <a:t>Shared</a:t>
            </a:r>
            <a:r>
              <a:rPr lang="nb-NO" sz="1920" dirty="0">
                <a:solidFill>
                  <a:prstClr val="black"/>
                </a:solidFill>
                <a:latin typeface="Calibri" panose="020F0502020204030204"/>
              </a:rPr>
              <a:t> Mental </a:t>
            </a:r>
            <a:r>
              <a:rPr lang="nb-NO" sz="1920" dirty="0" err="1">
                <a:solidFill>
                  <a:prstClr val="black"/>
                </a:solidFill>
                <a:latin typeface="Calibri" panose="020F0502020204030204"/>
              </a:rPr>
              <a:t>Modelling</a:t>
            </a:r>
            <a:endParaRPr lang="nb-NO" sz="1920" dirty="0">
              <a:solidFill>
                <a:prstClr val="black"/>
              </a:solidFill>
              <a:latin typeface="Calibri" panose="020F0502020204030204"/>
            </a:endParaRPr>
          </a:p>
          <a:p>
            <a:pPr marL="457188" indent="-457188" defTabSz="1097280">
              <a:buFont typeface="Arial" charset="0"/>
              <a:buChar char="•"/>
            </a:pPr>
            <a:endParaRPr lang="nb-NO" sz="1920" dirty="0">
              <a:solidFill>
                <a:prstClr val="white">
                  <a:lumMod val="75000"/>
                </a:prstClr>
              </a:solidFill>
              <a:latin typeface="Calibri" panose="020F0502020204030204"/>
            </a:endParaRPr>
          </a:p>
        </p:txBody>
      </p:sp>
    </p:spTree>
    <p:custDataLst>
      <p:tags r:id="rId1"/>
    </p:custDataLst>
    <p:extLst>
      <p:ext uri="{BB962C8B-B14F-4D97-AF65-F5344CB8AC3E}">
        <p14:creationId xmlns:p14="http://schemas.microsoft.com/office/powerpoint/2010/main" val="157841184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58"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2" name="Freeform: Shape 1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5000725" cy="82296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C737B14E-C0D8-4456-AC91-8C78EC5DBDA5}"/>
              </a:ext>
            </a:extLst>
          </p:cNvPr>
          <p:cNvSpPr>
            <a:spLocks noGrp="1"/>
          </p:cNvSpPr>
          <p:nvPr>
            <p:ph type="title"/>
          </p:nvPr>
        </p:nvSpPr>
        <p:spPr>
          <a:xfrm>
            <a:off x="824201" y="1384287"/>
            <a:ext cx="3840480" cy="5353396"/>
          </a:xfrm>
        </p:spPr>
        <p:txBody>
          <a:bodyPr>
            <a:normAutofit/>
          </a:bodyPr>
          <a:lstStyle/>
          <a:p>
            <a:r>
              <a:rPr lang="nb-NO">
                <a:solidFill>
                  <a:srgbClr val="FFFFFF"/>
                </a:solidFill>
              </a:rPr>
              <a:t>Team Cognition</a:t>
            </a: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9060483" y="2946575"/>
            <a:ext cx="4900120" cy="490012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1097280"/>
            <a:endParaRPr lang="en-US" sz="2160" dirty="0">
              <a:solidFill>
                <a:prstClr val="black"/>
              </a:solidFill>
              <a:latin typeface="Calibri" panose="020F0502020204030204"/>
            </a:endParaRPr>
          </a:p>
        </p:txBody>
      </p:sp>
      <p:sp>
        <p:nvSpPr>
          <p:cNvPr id="5" name="Content Placeholder 4">
            <a:extLst>
              <a:ext uri="{FF2B5EF4-FFF2-40B4-BE49-F238E27FC236}">
                <a16:creationId xmlns:a16="http://schemas.microsoft.com/office/drawing/2014/main" id="{6878A224-8492-425E-9DAD-6AFA72ADB406}"/>
              </a:ext>
            </a:extLst>
          </p:cNvPr>
          <p:cNvSpPr>
            <a:spLocks noGrp="1"/>
          </p:cNvSpPr>
          <p:nvPr>
            <p:ph idx="1"/>
          </p:nvPr>
        </p:nvSpPr>
        <p:spPr>
          <a:xfrm>
            <a:off x="5336770" y="709613"/>
            <a:ext cx="8287789" cy="6702743"/>
          </a:xfrm>
        </p:spPr>
        <p:txBody>
          <a:bodyPr anchor="ctr">
            <a:normAutofit/>
          </a:bodyPr>
          <a:lstStyle/>
          <a:p>
            <a:r>
              <a:rPr lang="nb-NO" dirty="0" err="1"/>
              <a:t>Cognitive</a:t>
            </a:r>
            <a:r>
              <a:rPr lang="nb-NO" dirty="0"/>
              <a:t> </a:t>
            </a:r>
            <a:r>
              <a:rPr lang="nb-NO" dirty="0" err="1"/>
              <a:t>processes</a:t>
            </a:r>
            <a:r>
              <a:rPr lang="nb-NO" dirty="0"/>
              <a:t> </a:t>
            </a:r>
            <a:r>
              <a:rPr lang="nb-NO" dirty="0" err="1"/>
              <a:t>that</a:t>
            </a:r>
            <a:r>
              <a:rPr lang="nb-NO" dirty="0"/>
              <a:t> </a:t>
            </a:r>
            <a:r>
              <a:rPr lang="nb-NO" dirty="0" err="1"/>
              <a:t>arise</a:t>
            </a:r>
            <a:r>
              <a:rPr lang="nb-NO" dirty="0"/>
              <a:t> from </a:t>
            </a:r>
            <a:r>
              <a:rPr lang="nb-NO" dirty="0" err="1"/>
              <a:t>complex</a:t>
            </a:r>
            <a:r>
              <a:rPr lang="nb-NO" dirty="0"/>
              <a:t> and </a:t>
            </a:r>
            <a:r>
              <a:rPr lang="nb-NO" dirty="0" err="1"/>
              <a:t>dynamic</a:t>
            </a:r>
            <a:r>
              <a:rPr lang="nb-NO" dirty="0"/>
              <a:t> </a:t>
            </a:r>
            <a:r>
              <a:rPr lang="nb-NO" dirty="0" err="1"/>
              <a:t>interactions</a:t>
            </a:r>
            <a:r>
              <a:rPr lang="nb-NO" dirty="0"/>
              <a:t> (Salas &amp; </a:t>
            </a:r>
            <a:r>
              <a:rPr lang="nb-NO" dirty="0" err="1"/>
              <a:t>Fiore</a:t>
            </a:r>
            <a:r>
              <a:rPr lang="nb-NO" dirty="0"/>
              <a:t> 2004)</a:t>
            </a:r>
          </a:p>
          <a:p>
            <a:endParaRPr lang="nb-NO" dirty="0"/>
          </a:p>
          <a:p>
            <a:pPr marL="0" indent="0">
              <a:buNone/>
            </a:pPr>
            <a:r>
              <a:rPr lang="nb-NO" dirty="0"/>
              <a:t>Goal: </a:t>
            </a:r>
          </a:p>
          <a:p>
            <a:r>
              <a:rPr lang="nb-NO" dirty="0"/>
              <a:t>How </a:t>
            </a:r>
            <a:r>
              <a:rPr lang="nb-NO" dirty="0" err="1"/>
              <a:t>can</a:t>
            </a:r>
            <a:r>
              <a:rPr lang="nb-NO" dirty="0"/>
              <a:t> </a:t>
            </a:r>
            <a:r>
              <a:rPr lang="nb-NO" dirty="0" err="1"/>
              <a:t>technology</a:t>
            </a:r>
            <a:r>
              <a:rPr lang="nb-NO" dirty="0"/>
              <a:t> be used augment </a:t>
            </a:r>
            <a:r>
              <a:rPr lang="nb-NO" dirty="0" err="1"/>
              <a:t>shared</a:t>
            </a:r>
            <a:r>
              <a:rPr lang="nb-NO" dirty="0"/>
              <a:t> </a:t>
            </a:r>
            <a:r>
              <a:rPr lang="nb-NO" dirty="0" err="1"/>
              <a:t>situational</a:t>
            </a:r>
            <a:r>
              <a:rPr lang="nb-NO" dirty="0"/>
              <a:t> </a:t>
            </a:r>
            <a:r>
              <a:rPr lang="nb-NO" dirty="0" err="1"/>
              <a:t>assessments</a:t>
            </a:r>
            <a:endParaRPr lang="nb-NO" dirty="0"/>
          </a:p>
          <a:p>
            <a:pPr lvl="1"/>
            <a:r>
              <a:rPr lang="nb-NO" dirty="0" err="1"/>
              <a:t>Situated</a:t>
            </a:r>
            <a:r>
              <a:rPr lang="nb-NO" dirty="0"/>
              <a:t> </a:t>
            </a:r>
            <a:r>
              <a:rPr lang="nb-NO" dirty="0" err="1"/>
              <a:t>cognition</a:t>
            </a:r>
            <a:r>
              <a:rPr lang="nb-NO" dirty="0"/>
              <a:t> (SA)</a:t>
            </a:r>
          </a:p>
          <a:p>
            <a:pPr lvl="1"/>
            <a:r>
              <a:rPr lang="nb-NO" dirty="0"/>
              <a:t>Distributed </a:t>
            </a:r>
            <a:r>
              <a:rPr lang="nb-NO" dirty="0" err="1"/>
              <a:t>cognition</a:t>
            </a:r>
            <a:r>
              <a:rPr lang="nb-NO" dirty="0"/>
              <a:t> </a:t>
            </a:r>
          </a:p>
          <a:p>
            <a:pPr lvl="2"/>
            <a:r>
              <a:rPr lang="nb-NO" dirty="0" err="1"/>
              <a:t>What</a:t>
            </a:r>
            <a:r>
              <a:rPr lang="nb-NO" dirty="0"/>
              <a:t> </a:t>
            </a:r>
            <a:r>
              <a:rPr lang="nb-NO" dirty="0" err="1"/>
              <a:t>the</a:t>
            </a:r>
            <a:r>
              <a:rPr lang="nb-NO" dirty="0"/>
              <a:t> </a:t>
            </a:r>
            <a:r>
              <a:rPr lang="nb-NO" dirty="0" err="1"/>
              <a:t>individuals</a:t>
            </a:r>
            <a:r>
              <a:rPr lang="nb-NO" dirty="0"/>
              <a:t> </a:t>
            </a:r>
            <a:r>
              <a:rPr lang="nb-NO" dirty="0" err="1"/>
              <a:t>know</a:t>
            </a:r>
            <a:r>
              <a:rPr lang="nb-NO" dirty="0"/>
              <a:t> </a:t>
            </a:r>
            <a:r>
              <a:rPr lang="nb-NO" dirty="0" err="1"/>
              <a:t>individually</a:t>
            </a:r>
            <a:endParaRPr lang="nb-NO" dirty="0"/>
          </a:p>
          <a:p>
            <a:pPr lvl="1"/>
            <a:r>
              <a:rPr lang="nb-NO" dirty="0" err="1"/>
              <a:t>Communication</a:t>
            </a:r>
            <a:r>
              <a:rPr lang="nb-NO" dirty="0"/>
              <a:t> </a:t>
            </a:r>
            <a:r>
              <a:rPr lang="nb-NO" dirty="0" err="1"/>
              <a:t>processes</a:t>
            </a:r>
            <a:endParaRPr lang="nb-NO" dirty="0"/>
          </a:p>
          <a:p>
            <a:pPr lvl="2"/>
            <a:r>
              <a:rPr lang="nb-NO" dirty="0" err="1"/>
              <a:t>Facilitating</a:t>
            </a:r>
            <a:r>
              <a:rPr lang="nb-NO" dirty="0"/>
              <a:t>, </a:t>
            </a:r>
            <a:r>
              <a:rPr lang="nb-NO" dirty="0" err="1"/>
              <a:t>debilitating</a:t>
            </a:r>
            <a:endParaRPr lang="nb-NO" dirty="0"/>
          </a:p>
          <a:p>
            <a:pPr lvl="1"/>
            <a:r>
              <a:rPr lang="nb-NO" dirty="0"/>
              <a:t>Team </a:t>
            </a:r>
            <a:r>
              <a:rPr lang="nb-NO" dirty="0" err="1"/>
              <a:t>Cognition</a:t>
            </a:r>
            <a:endParaRPr lang="nb-NO" dirty="0"/>
          </a:p>
          <a:p>
            <a:pPr lvl="1"/>
            <a:endParaRPr lang="nb-NO" dirty="0"/>
          </a:p>
        </p:txBody>
      </p:sp>
      <p:grpSp>
        <p:nvGrpSpPr>
          <p:cNvPr id="3" name="Group 2">
            <a:extLst>
              <a:ext uri="{FF2B5EF4-FFF2-40B4-BE49-F238E27FC236}">
                <a16:creationId xmlns:a16="http://schemas.microsoft.com/office/drawing/2014/main" id="{F869B565-886F-0664-0F8C-044BDD40EB40}"/>
              </a:ext>
            </a:extLst>
          </p:cNvPr>
          <p:cNvGrpSpPr/>
          <p:nvPr/>
        </p:nvGrpSpPr>
        <p:grpSpPr>
          <a:xfrm>
            <a:off x="10972801" y="7606115"/>
            <a:ext cx="2591913" cy="481557"/>
            <a:chOff x="5179092" y="5483822"/>
            <a:chExt cx="3294001" cy="612000"/>
          </a:xfrm>
        </p:grpSpPr>
        <p:pic>
          <p:nvPicPr>
            <p:cNvPr id="4" name="Picture 3">
              <a:extLst>
                <a:ext uri="{FF2B5EF4-FFF2-40B4-BE49-F238E27FC236}">
                  <a16:creationId xmlns:a16="http://schemas.microsoft.com/office/drawing/2014/main" id="{88BF35CC-4B90-2770-DF8D-5AF281790F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557DA750-FF79-B0CF-2AB8-A525D25A05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30379698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4000"/>
            <a:lum/>
          </a:blip>
          <a:srcRect/>
          <a:stretch>
            <a:fillRect t="-4000" b="-4000"/>
          </a:stretch>
        </a:blip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0" name="Tittel 2">
            <a:extLst>
              <a:ext uri="{FF2B5EF4-FFF2-40B4-BE49-F238E27FC236}">
                <a16:creationId xmlns:a16="http://schemas.microsoft.com/office/drawing/2014/main" id="{0130F847-9A87-AB4D-8D0D-FF9DA6C9AB2A}"/>
              </a:ext>
            </a:extLst>
          </p:cNvPr>
          <p:cNvSpPr txBox="1">
            <a:spLocks/>
          </p:cNvSpPr>
          <p:nvPr/>
        </p:nvSpPr>
        <p:spPr>
          <a:xfrm>
            <a:off x="768096" y="395021"/>
            <a:ext cx="8273491" cy="2139696"/>
          </a:xfrm>
          <a:prstGeom prst="rect">
            <a:avLst/>
          </a:prstGeom>
        </p:spPr>
        <p:txBody>
          <a:bodyPr vert="horz" lIns="109728" tIns="54864" rIns="109728" bIns="54864" rtlCol="0" anchor="b" anchorCtr="0">
            <a:normAutofit/>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pPr defTabSz="1097280">
              <a:lnSpc>
                <a:spcPct val="90000"/>
              </a:lnSpc>
              <a:spcAft>
                <a:spcPts val="720"/>
              </a:spcAft>
            </a:pPr>
            <a:r>
              <a:rPr lang="en-US" sz="4560">
                <a:solidFill>
                  <a:prstClr val="black"/>
                </a:solidFill>
                <a:latin typeface="Calibri Light" panose="020F0302020204030204"/>
              </a:rPr>
              <a:t>Cognitive Engineering approaches to communication in the HS</a:t>
            </a:r>
          </a:p>
        </p:txBody>
      </p:sp>
      <p:sp>
        <p:nvSpPr>
          <p:cNvPr id="1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743" y="2874873"/>
            <a:ext cx="5092307" cy="21946"/>
          </a:xfrm>
          <a:custGeom>
            <a:avLst/>
            <a:gdLst>
              <a:gd name="csX0" fmla="*/ 0 w 5092307"/>
              <a:gd name="csY0" fmla="*/ 0 h 21946"/>
              <a:gd name="csX1" fmla="*/ 483769 w 5092307"/>
              <a:gd name="csY1" fmla="*/ 0 h 21946"/>
              <a:gd name="csX2" fmla="*/ 1222154 w 5092307"/>
              <a:gd name="csY2" fmla="*/ 0 h 21946"/>
              <a:gd name="csX3" fmla="*/ 1756846 w 5092307"/>
              <a:gd name="csY3" fmla="*/ 0 h 21946"/>
              <a:gd name="csX4" fmla="*/ 2291538 w 5092307"/>
              <a:gd name="csY4" fmla="*/ 0 h 21946"/>
              <a:gd name="csX5" fmla="*/ 2979000 w 5092307"/>
              <a:gd name="csY5" fmla="*/ 0 h 21946"/>
              <a:gd name="csX6" fmla="*/ 3666461 w 5092307"/>
              <a:gd name="csY6" fmla="*/ 0 h 21946"/>
              <a:gd name="csX7" fmla="*/ 4252076 w 5092307"/>
              <a:gd name="csY7" fmla="*/ 0 h 21946"/>
              <a:gd name="csX8" fmla="*/ 5092307 w 5092307"/>
              <a:gd name="csY8" fmla="*/ 0 h 21946"/>
              <a:gd name="csX9" fmla="*/ 5092307 w 5092307"/>
              <a:gd name="csY9" fmla="*/ 21946 h 21946"/>
              <a:gd name="csX10" fmla="*/ 4455769 w 5092307"/>
              <a:gd name="csY10" fmla="*/ 21946 h 21946"/>
              <a:gd name="csX11" fmla="*/ 3717384 w 5092307"/>
              <a:gd name="csY11" fmla="*/ 21946 h 21946"/>
              <a:gd name="csX12" fmla="*/ 3233615 w 5092307"/>
              <a:gd name="csY12" fmla="*/ 21946 h 21946"/>
              <a:gd name="csX13" fmla="*/ 2546154 w 5092307"/>
              <a:gd name="csY13" fmla="*/ 21946 h 21946"/>
              <a:gd name="csX14" fmla="*/ 1960538 w 5092307"/>
              <a:gd name="csY14" fmla="*/ 21946 h 21946"/>
              <a:gd name="csX15" fmla="*/ 1374923 w 5092307"/>
              <a:gd name="csY15" fmla="*/ 21946 h 21946"/>
              <a:gd name="csX16" fmla="*/ 738385 w 5092307"/>
              <a:gd name="csY16" fmla="*/ 21946 h 21946"/>
              <a:gd name="csX17" fmla="*/ 0 w 5092307"/>
              <a:gd name="csY17" fmla="*/ 21946 h 21946"/>
              <a:gd name="csX18" fmla="*/ 0 w 5092307"/>
              <a:gd name="csY18" fmla="*/ 0 h 21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092307" h="21946" fill="none" extrusionOk="0">
                <a:moveTo>
                  <a:pt x="0" y="0"/>
                </a:moveTo>
                <a:cubicBezTo>
                  <a:pt x="126622" y="2207"/>
                  <a:pt x="310281" y="-9618"/>
                  <a:pt x="483769" y="0"/>
                </a:cubicBezTo>
                <a:cubicBezTo>
                  <a:pt x="657257" y="9618"/>
                  <a:pt x="962372" y="-35609"/>
                  <a:pt x="1222154" y="0"/>
                </a:cubicBezTo>
                <a:cubicBezTo>
                  <a:pt x="1481937" y="35609"/>
                  <a:pt x="1599378" y="20188"/>
                  <a:pt x="1756846" y="0"/>
                </a:cubicBezTo>
                <a:cubicBezTo>
                  <a:pt x="1914314" y="-20188"/>
                  <a:pt x="2080092" y="-5105"/>
                  <a:pt x="2291538" y="0"/>
                </a:cubicBezTo>
                <a:cubicBezTo>
                  <a:pt x="2502984" y="5105"/>
                  <a:pt x="2714641" y="617"/>
                  <a:pt x="2979000" y="0"/>
                </a:cubicBezTo>
                <a:cubicBezTo>
                  <a:pt x="3243359" y="-617"/>
                  <a:pt x="3339677" y="-32878"/>
                  <a:pt x="3666461" y="0"/>
                </a:cubicBezTo>
                <a:cubicBezTo>
                  <a:pt x="3993245" y="32878"/>
                  <a:pt x="3959356" y="10646"/>
                  <a:pt x="4252076" y="0"/>
                </a:cubicBezTo>
                <a:cubicBezTo>
                  <a:pt x="4544797" y="-10646"/>
                  <a:pt x="4803806" y="-6208"/>
                  <a:pt x="5092307" y="0"/>
                </a:cubicBezTo>
                <a:cubicBezTo>
                  <a:pt x="5092586" y="4631"/>
                  <a:pt x="5092360" y="16862"/>
                  <a:pt x="5092307" y="21946"/>
                </a:cubicBezTo>
                <a:cubicBezTo>
                  <a:pt x="4963024" y="39542"/>
                  <a:pt x="4769693" y="24041"/>
                  <a:pt x="4455769" y="21946"/>
                </a:cubicBezTo>
                <a:cubicBezTo>
                  <a:pt x="4141845" y="19851"/>
                  <a:pt x="3943439" y="-13029"/>
                  <a:pt x="3717384" y="21946"/>
                </a:cubicBezTo>
                <a:cubicBezTo>
                  <a:pt x="3491329" y="56921"/>
                  <a:pt x="3361256" y="34282"/>
                  <a:pt x="3233615" y="21946"/>
                </a:cubicBezTo>
                <a:cubicBezTo>
                  <a:pt x="3105974" y="9610"/>
                  <a:pt x="2872163" y="30197"/>
                  <a:pt x="2546154" y="21946"/>
                </a:cubicBezTo>
                <a:cubicBezTo>
                  <a:pt x="2220145" y="13695"/>
                  <a:pt x="2168829" y="22450"/>
                  <a:pt x="1960538" y="21946"/>
                </a:cubicBezTo>
                <a:cubicBezTo>
                  <a:pt x="1752247" y="21442"/>
                  <a:pt x="1523678" y="13932"/>
                  <a:pt x="1374923" y="21946"/>
                </a:cubicBezTo>
                <a:cubicBezTo>
                  <a:pt x="1226168" y="29960"/>
                  <a:pt x="928094" y="36837"/>
                  <a:pt x="738385" y="21946"/>
                </a:cubicBezTo>
                <a:cubicBezTo>
                  <a:pt x="548676" y="7055"/>
                  <a:pt x="168941" y="-5592"/>
                  <a:pt x="0" y="21946"/>
                </a:cubicBezTo>
                <a:cubicBezTo>
                  <a:pt x="287" y="12071"/>
                  <a:pt x="-113" y="6250"/>
                  <a:pt x="0" y="0"/>
                </a:cubicBezTo>
                <a:close/>
              </a:path>
              <a:path w="5092307" h="21946" stroke="0" extrusionOk="0">
                <a:moveTo>
                  <a:pt x="0" y="0"/>
                </a:moveTo>
                <a:cubicBezTo>
                  <a:pt x="123076" y="8408"/>
                  <a:pt x="290804" y="2227"/>
                  <a:pt x="534692" y="0"/>
                </a:cubicBezTo>
                <a:cubicBezTo>
                  <a:pt x="778580" y="-2227"/>
                  <a:pt x="855490" y="-16962"/>
                  <a:pt x="1018461" y="0"/>
                </a:cubicBezTo>
                <a:cubicBezTo>
                  <a:pt x="1181432" y="16962"/>
                  <a:pt x="1320664" y="19870"/>
                  <a:pt x="1553154" y="0"/>
                </a:cubicBezTo>
                <a:cubicBezTo>
                  <a:pt x="1785644" y="-19870"/>
                  <a:pt x="2036509" y="-20672"/>
                  <a:pt x="2189692" y="0"/>
                </a:cubicBezTo>
                <a:cubicBezTo>
                  <a:pt x="2342875" y="20672"/>
                  <a:pt x="2544654" y="-33332"/>
                  <a:pt x="2877153" y="0"/>
                </a:cubicBezTo>
                <a:cubicBezTo>
                  <a:pt x="3209652" y="33332"/>
                  <a:pt x="3394712" y="30818"/>
                  <a:pt x="3615538" y="0"/>
                </a:cubicBezTo>
                <a:cubicBezTo>
                  <a:pt x="3836364" y="-30818"/>
                  <a:pt x="4201667" y="-30590"/>
                  <a:pt x="4353922" y="0"/>
                </a:cubicBezTo>
                <a:cubicBezTo>
                  <a:pt x="4506177" y="30590"/>
                  <a:pt x="4855479" y="18332"/>
                  <a:pt x="5092307" y="0"/>
                </a:cubicBezTo>
                <a:cubicBezTo>
                  <a:pt x="5091574" y="4400"/>
                  <a:pt x="5092005" y="11744"/>
                  <a:pt x="5092307" y="21946"/>
                </a:cubicBezTo>
                <a:cubicBezTo>
                  <a:pt x="4864916" y="7468"/>
                  <a:pt x="4690539" y="13687"/>
                  <a:pt x="4557615" y="21946"/>
                </a:cubicBezTo>
                <a:cubicBezTo>
                  <a:pt x="4424691" y="30205"/>
                  <a:pt x="4076201" y="51864"/>
                  <a:pt x="3819230" y="21946"/>
                </a:cubicBezTo>
                <a:cubicBezTo>
                  <a:pt x="3562259" y="-7972"/>
                  <a:pt x="3498341" y="13372"/>
                  <a:pt x="3335461" y="21946"/>
                </a:cubicBezTo>
                <a:cubicBezTo>
                  <a:pt x="3172581" y="30520"/>
                  <a:pt x="2979939" y="3719"/>
                  <a:pt x="2648000" y="21946"/>
                </a:cubicBezTo>
                <a:cubicBezTo>
                  <a:pt x="2316061" y="40173"/>
                  <a:pt x="2286972" y="9792"/>
                  <a:pt x="2062384" y="21946"/>
                </a:cubicBezTo>
                <a:cubicBezTo>
                  <a:pt x="1837796" y="34100"/>
                  <a:pt x="1672241" y="1952"/>
                  <a:pt x="1476769" y="21946"/>
                </a:cubicBezTo>
                <a:cubicBezTo>
                  <a:pt x="1281297" y="41940"/>
                  <a:pt x="975566" y="5945"/>
                  <a:pt x="738385" y="21946"/>
                </a:cubicBezTo>
                <a:cubicBezTo>
                  <a:pt x="501204" y="37947"/>
                  <a:pt x="163670" y="-14697"/>
                  <a:pt x="0" y="21946"/>
                </a:cubicBezTo>
                <a:cubicBezTo>
                  <a:pt x="-116" y="15135"/>
                  <a:pt x="-209" y="796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ekstSylinder 1"/>
          <p:cNvSpPr txBox="1"/>
          <p:nvPr/>
        </p:nvSpPr>
        <p:spPr>
          <a:xfrm>
            <a:off x="768096" y="3247949"/>
            <a:ext cx="8273491" cy="4180637"/>
          </a:xfrm>
          <a:prstGeom prst="rect">
            <a:avLst/>
          </a:prstGeom>
        </p:spPr>
        <p:txBody>
          <a:bodyPr vert="horz" lIns="109728" tIns="54864" rIns="109728" bIns="54864" rtlCol="0">
            <a:normAutofit/>
          </a:bodyPr>
          <a:lstStyle/>
          <a:p>
            <a:pPr marL="457188" indent="-274320" defTabSz="1097280">
              <a:lnSpc>
                <a:spcPct val="90000"/>
              </a:lnSpc>
              <a:spcAft>
                <a:spcPts val="720"/>
              </a:spcAft>
              <a:buFont typeface="Arial" panose="020B0604020202020204" pitchFamily="34" charset="0"/>
              <a:buChar char="•"/>
            </a:pPr>
            <a:r>
              <a:rPr lang="en-US" sz="2640">
                <a:solidFill>
                  <a:prstClr val="black"/>
                </a:solidFill>
                <a:latin typeface="Calibri" panose="020F0502020204030204"/>
              </a:rPr>
              <a:t>Orienting, Locating, Bridging (OLB) model (Knox et al., 2018)</a:t>
            </a:r>
          </a:p>
          <a:p>
            <a:pPr marL="457188" indent="-274320" defTabSz="1097280">
              <a:lnSpc>
                <a:spcPct val="90000"/>
              </a:lnSpc>
              <a:spcAft>
                <a:spcPts val="720"/>
              </a:spcAft>
              <a:buFont typeface="Arial" panose="020B0604020202020204" pitchFamily="34" charset="0"/>
              <a:buChar char="•"/>
            </a:pPr>
            <a:endParaRPr lang="en-US" sz="2640">
              <a:solidFill>
                <a:prstClr val="black"/>
              </a:solidFill>
              <a:latin typeface="Calibri" panose="020F0502020204030204"/>
            </a:endParaRPr>
          </a:p>
          <a:p>
            <a:pPr marL="457188" indent="-274320" defTabSz="1097280">
              <a:lnSpc>
                <a:spcPct val="90000"/>
              </a:lnSpc>
              <a:spcAft>
                <a:spcPts val="720"/>
              </a:spcAft>
              <a:buFont typeface="Arial" panose="020B0604020202020204" pitchFamily="34" charset="0"/>
              <a:buChar char="•"/>
            </a:pPr>
            <a:r>
              <a:rPr lang="en-US" sz="2640">
                <a:solidFill>
                  <a:prstClr val="black"/>
                </a:solidFill>
                <a:latin typeface="Calibri" panose="020F0502020204030204"/>
              </a:rPr>
              <a:t>Foster metacognitive awareness of own and a partner’s location within the HS</a:t>
            </a:r>
            <a:br>
              <a:rPr lang="en-US" sz="2640">
                <a:solidFill>
                  <a:prstClr val="black"/>
                </a:solidFill>
                <a:latin typeface="Calibri" panose="020F0502020204030204"/>
              </a:rPr>
            </a:br>
            <a:r>
              <a:rPr lang="en-US" sz="2640">
                <a:solidFill>
                  <a:prstClr val="black"/>
                </a:solidFill>
                <a:latin typeface="Calibri" panose="020F0502020204030204"/>
              </a:rPr>
              <a:t>to improve flow of communication </a:t>
            </a:r>
          </a:p>
          <a:p>
            <a:pPr marL="457188" indent="-274320" defTabSz="1097280">
              <a:lnSpc>
                <a:spcPct val="90000"/>
              </a:lnSpc>
              <a:spcAft>
                <a:spcPts val="720"/>
              </a:spcAft>
              <a:buFont typeface="Arial" panose="020B0604020202020204" pitchFamily="34" charset="0"/>
              <a:buChar char="•"/>
            </a:pPr>
            <a:endParaRPr lang="en-US" sz="2640">
              <a:solidFill>
                <a:prstClr val="black"/>
              </a:solidFill>
              <a:latin typeface="Calibri" panose="020F0502020204030204"/>
            </a:endParaRPr>
          </a:p>
          <a:p>
            <a:pPr marL="457188" indent="-274320" defTabSz="1097280">
              <a:lnSpc>
                <a:spcPct val="90000"/>
              </a:lnSpc>
              <a:spcAft>
                <a:spcPts val="720"/>
              </a:spcAft>
              <a:buFont typeface="Arial" panose="020B0604020202020204" pitchFamily="34" charset="0"/>
              <a:buChar char="•"/>
            </a:pPr>
            <a:r>
              <a:rPr lang="en-US" sz="2640">
                <a:solidFill>
                  <a:prstClr val="black"/>
                </a:solidFill>
                <a:latin typeface="Calibri" panose="020F0502020204030204"/>
              </a:rPr>
              <a:t>Situational Analysis and Shared Mental Modelling</a:t>
            </a:r>
          </a:p>
          <a:p>
            <a:pPr marL="457188" indent="-274320" defTabSz="1097280">
              <a:lnSpc>
                <a:spcPct val="90000"/>
              </a:lnSpc>
              <a:spcAft>
                <a:spcPts val="720"/>
              </a:spcAft>
              <a:buFont typeface="Arial" panose="020B0604020202020204" pitchFamily="34" charset="0"/>
              <a:buChar char="•"/>
            </a:pPr>
            <a:endParaRPr lang="en-US" sz="2640">
              <a:solidFill>
                <a:prstClr val="black"/>
              </a:solidFill>
              <a:latin typeface="Calibri" panose="020F0502020204030204"/>
            </a:endParaRPr>
          </a:p>
        </p:txBody>
      </p:sp>
      <p:pic>
        <p:nvPicPr>
          <p:cNvPr id="7" name="Picture 6">
            <a:extLst>
              <a:ext uri="{FF2B5EF4-FFF2-40B4-BE49-F238E27FC236}">
                <a16:creationId xmlns:a16="http://schemas.microsoft.com/office/drawing/2014/main" id="{BD3B7EDF-2EFB-4BC3-AA8A-9F7A1ABEBC9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31536" y="395020"/>
            <a:ext cx="4227204" cy="4115963"/>
          </a:xfrm>
          <a:prstGeom prst="rect">
            <a:avLst/>
          </a:prstGeom>
        </p:spPr>
      </p:pic>
      <p:pic>
        <p:nvPicPr>
          <p:cNvPr id="3" name="Bilde 2"/>
          <p:cNvPicPr>
            <a:picLocks noChangeAspect="1"/>
          </p:cNvPicPr>
          <p:nvPr/>
        </p:nvPicPr>
        <p:blipFill rotWithShape="1">
          <a:blip r:embed="rId5" cstate="email">
            <a:extLst>
              <a:ext uri="{28A0092B-C50C-407E-A947-70E740481C1C}">
                <a14:useLocalDpi xmlns:a14="http://schemas.microsoft.com/office/drawing/2010/main"/>
              </a:ext>
            </a:extLst>
          </a:blip>
          <a:stretch/>
        </p:blipFill>
        <p:spPr>
          <a:xfrm>
            <a:off x="9436608" y="5241772"/>
            <a:ext cx="4795114" cy="1918045"/>
          </a:xfrm>
          <a:prstGeom prst="rect">
            <a:avLst/>
          </a:prstGeom>
        </p:spPr>
      </p:pic>
      <p:sp>
        <p:nvSpPr>
          <p:cNvPr id="6" name="Plassholder for lysbildenummer 5"/>
          <p:cNvSpPr>
            <a:spLocks noGrp="1"/>
          </p:cNvSpPr>
          <p:nvPr>
            <p:ph type="sldNum" sz="quarter" idx="12"/>
          </p:nvPr>
        </p:nvSpPr>
        <p:spPr>
          <a:xfrm>
            <a:off x="10332720" y="7627621"/>
            <a:ext cx="3291840" cy="438150"/>
          </a:xfrm>
        </p:spPr>
        <p:txBody>
          <a:bodyPr vert="horz" lIns="109728" tIns="54864" rIns="109728" bIns="54864" rtlCol="0" anchor="ctr">
            <a:normAutofit/>
          </a:bodyPr>
          <a:lstStyle/>
          <a:p>
            <a:pPr defTabSz="1097280">
              <a:spcAft>
                <a:spcPts val="720"/>
              </a:spcAft>
            </a:pPr>
            <a:fld id="{91853A39-49B3-554A-AE82-85611CEBD8E3}" type="slidenum">
              <a:rPr lang="en-US">
                <a:solidFill>
                  <a:prstClr val="black">
                    <a:tint val="75000"/>
                  </a:prstClr>
                </a:solidFill>
                <a:latin typeface="Calibri" panose="020F0502020204030204"/>
              </a:rPr>
              <a:pPr defTabSz="1097280">
                <a:spcAft>
                  <a:spcPts val="720"/>
                </a:spcAft>
              </a:pPr>
              <a:t>69</a:t>
            </a:fld>
            <a:endParaRPr lang="en-US">
              <a:solidFill>
                <a:prstClr val="black">
                  <a:tint val="75000"/>
                </a:prstClr>
              </a:solidFill>
              <a:latin typeface="Calibri" panose="020F0502020204030204"/>
            </a:endParaRPr>
          </a:p>
        </p:txBody>
      </p:sp>
    </p:spTree>
    <p:custDataLst>
      <p:tags r:id="rId1"/>
    </p:custDataLst>
    <p:extLst>
      <p:ext uri="{BB962C8B-B14F-4D97-AF65-F5344CB8AC3E}">
        <p14:creationId xmlns:p14="http://schemas.microsoft.com/office/powerpoint/2010/main" val="15902054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4EA71-F626-F1CD-2A6C-B6B4D85332A4}"/>
              </a:ext>
            </a:extLst>
          </p:cNvPr>
          <p:cNvSpPr>
            <a:spLocks noGrp="1"/>
          </p:cNvSpPr>
          <p:nvPr>
            <p:ph type="title"/>
          </p:nvPr>
        </p:nvSpPr>
        <p:spPr/>
        <p:txBody>
          <a:bodyPr/>
          <a:lstStyle/>
          <a:p>
            <a:r>
              <a:rPr lang="nb-NO" dirty="0"/>
              <a:t>Components continued (Dawson, 2016)</a:t>
            </a:r>
            <a:endParaRPr lang="et-EE" dirty="0"/>
          </a:p>
        </p:txBody>
      </p:sp>
      <p:sp>
        <p:nvSpPr>
          <p:cNvPr id="3" name="Content Placeholder 2">
            <a:extLst>
              <a:ext uri="{FF2B5EF4-FFF2-40B4-BE49-F238E27FC236}">
                <a16:creationId xmlns:a16="http://schemas.microsoft.com/office/drawing/2014/main" id="{540E5C52-A43F-8671-A29B-A6BD750B2F23}"/>
              </a:ext>
            </a:extLst>
          </p:cNvPr>
          <p:cNvSpPr>
            <a:spLocks noGrp="1"/>
          </p:cNvSpPr>
          <p:nvPr>
            <p:ph idx="1"/>
          </p:nvPr>
        </p:nvSpPr>
        <p:spPr/>
        <p:txBody>
          <a:bodyPr>
            <a:normAutofit/>
          </a:bodyPr>
          <a:lstStyle/>
          <a:p>
            <a:r>
              <a:rPr lang="en-US" i="1" dirty="0"/>
              <a:t>Metacognitive experiences </a:t>
            </a:r>
            <a:r>
              <a:rPr lang="en-US" dirty="0"/>
              <a:t>are conscious cognitive or affective experiences that concern any aspect of an intellectual undertaking.</a:t>
            </a:r>
            <a:endParaRPr lang="et-EE" dirty="0"/>
          </a:p>
        </p:txBody>
      </p:sp>
    </p:spTree>
    <p:extLst>
      <p:ext uri="{BB962C8B-B14F-4D97-AF65-F5344CB8AC3E}">
        <p14:creationId xmlns:p14="http://schemas.microsoft.com/office/powerpoint/2010/main" val="226245590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14000"/>
            <a:lum/>
          </a:blip>
          <a:srcRect/>
          <a:stretch>
            <a:fillRect t="-4000" b="-4000"/>
          </a:stretch>
        </a:blipFill>
        <a:effectLst/>
      </p:bgPr>
    </p:bg>
    <p:spTree>
      <p:nvGrpSpPr>
        <p:cNvPr id="1" name=""/>
        <p:cNvGrpSpPr/>
        <p:nvPr/>
      </p:nvGrpSpPr>
      <p:grpSpPr>
        <a:xfrm>
          <a:off x="0" y="0"/>
          <a:ext cx="0" cy="0"/>
          <a:chOff x="0" y="0"/>
          <a:chExt cx="0" cy="0"/>
        </a:xfrm>
      </p:grpSpPr>
      <p:sp>
        <p:nvSpPr>
          <p:cNvPr id="2" name="Plassholder for lysbildenummer 1"/>
          <p:cNvSpPr>
            <a:spLocks noGrp="1"/>
          </p:cNvSpPr>
          <p:nvPr>
            <p:ph type="sldNum" sz="quarter" idx="12"/>
          </p:nvPr>
        </p:nvSpPr>
        <p:spPr>
          <a:xfrm>
            <a:off x="13821162" y="7791451"/>
            <a:ext cx="801788" cy="438150"/>
          </a:xfrm>
        </p:spPr>
        <p:txBody>
          <a:bodyPr/>
          <a:lstStyle/>
          <a:p>
            <a:pPr defTabSz="1097280"/>
            <a:fld id="{91853A39-49B3-554A-AE82-85611CEBD8E3}" type="slidenum">
              <a:rPr lang="nb-NO">
                <a:solidFill>
                  <a:prstClr val="black">
                    <a:tint val="75000"/>
                  </a:prstClr>
                </a:solidFill>
                <a:latin typeface="Calibri" panose="020F0502020204030204"/>
              </a:rPr>
              <a:pPr defTabSz="1097280"/>
              <a:t>70</a:t>
            </a:fld>
            <a:endParaRPr lang="nb-NO" dirty="0">
              <a:solidFill>
                <a:prstClr val="black">
                  <a:tint val="75000"/>
                </a:prstClr>
              </a:solidFill>
              <a:latin typeface="Calibri" panose="020F0502020204030204"/>
            </a:endParaRPr>
          </a:p>
        </p:txBody>
      </p:sp>
      <p:pic>
        <p:nvPicPr>
          <p:cNvPr id="11" name="Bilde 10"/>
          <p:cNvPicPr>
            <a:picLocks noChangeAspect="1"/>
          </p:cNvPicPr>
          <p:nvPr/>
        </p:nvPicPr>
        <p:blipFill rotWithShape="1">
          <a:blip r:embed="rId5" cstate="email">
            <a:extLst>
              <a:ext uri="{28A0092B-C50C-407E-A947-70E740481C1C}">
                <a14:useLocalDpi xmlns:a14="http://schemas.microsoft.com/office/drawing/2010/main"/>
              </a:ext>
            </a:extLst>
          </a:blip>
          <a:srcRect b="-9"/>
          <a:stretch/>
        </p:blipFill>
        <p:spPr>
          <a:xfrm>
            <a:off x="1630989" y="7248181"/>
            <a:ext cx="12190172" cy="762344"/>
          </a:xfrm>
          <a:prstGeom prst="rect">
            <a:avLst/>
          </a:prstGeom>
        </p:spPr>
      </p:pic>
      <p:pic>
        <p:nvPicPr>
          <p:cNvPr id="12" name="Bilde 1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569459" y="2002087"/>
            <a:ext cx="3114361" cy="4705613"/>
          </a:xfrm>
          <a:prstGeom prst="rect">
            <a:avLst/>
          </a:prstGeom>
        </p:spPr>
      </p:pic>
      <p:grpSp>
        <p:nvGrpSpPr>
          <p:cNvPr id="17" name="Gruppe 16"/>
          <p:cNvGrpSpPr/>
          <p:nvPr/>
        </p:nvGrpSpPr>
        <p:grpSpPr>
          <a:xfrm>
            <a:off x="4752642" y="1867949"/>
            <a:ext cx="5946865" cy="4730213"/>
            <a:chOff x="3027150" y="648182"/>
            <a:chExt cx="3716791" cy="2956383"/>
          </a:xfrm>
        </p:grpSpPr>
        <p:pic>
          <p:nvPicPr>
            <p:cNvPr id="8" name="Bilde 7"/>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27150" y="648182"/>
              <a:ext cx="3716791" cy="2956383"/>
            </a:xfrm>
            <a:prstGeom prst="rect">
              <a:avLst/>
            </a:prstGeom>
          </p:spPr>
        </p:pic>
        <p:sp>
          <p:nvSpPr>
            <p:cNvPr id="13" name="Rektangel 12"/>
            <p:cNvSpPr/>
            <p:nvPr/>
          </p:nvSpPr>
          <p:spPr>
            <a:xfrm>
              <a:off x="3069604" y="648182"/>
              <a:ext cx="344928" cy="27779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6304" tIns="73152" rIns="146304" bIns="73152" numCol="1" spcCol="0" rtlCol="0" fromWordArt="0" anchor="ctr" anchorCtr="0" forceAA="0" compatLnSpc="1">
              <a:prstTxWarp prst="textNoShape">
                <a:avLst/>
              </a:prstTxWarp>
              <a:noAutofit/>
            </a:bodyPr>
            <a:lstStyle/>
            <a:p>
              <a:pPr algn="ctr" defTabSz="1097280"/>
              <a:endParaRPr lang="nb-NO" sz="2880">
                <a:solidFill>
                  <a:prstClr val="white"/>
                </a:solidFill>
                <a:latin typeface="Calibri" panose="020F0502020204030204"/>
              </a:endParaRPr>
            </a:p>
          </p:txBody>
        </p:sp>
      </p:grpSp>
      <p:sp>
        <p:nvSpPr>
          <p:cNvPr id="14" name="Rektangel 13"/>
          <p:cNvSpPr/>
          <p:nvPr/>
        </p:nvSpPr>
        <p:spPr>
          <a:xfrm>
            <a:off x="10876752" y="1014282"/>
            <a:ext cx="551885" cy="44446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6304" tIns="73152" rIns="146304" bIns="73152" numCol="1" spcCol="0" rtlCol="0" fromWordArt="0" anchor="ctr" anchorCtr="0" forceAA="0" compatLnSpc="1">
            <a:prstTxWarp prst="textNoShape">
              <a:avLst/>
            </a:prstTxWarp>
            <a:noAutofit/>
          </a:bodyPr>
          <a:lstStyle/>
          <a:p>
            <a:pPr algn="ctr" defTabSz="1097280"/>
            <a:endParaRPr lang="nb-NO" sz="2880">
              <a:solidFill>
                <a:prstClr val="white"/>
              </a:solidFill>
              <a:latin typeface="Calibri" panose="020F0502020204030204"/>
            </a:endParaRPr>
          </a:p>
        </p:txBody>
      </p:sp>
      <p:sp>
        <p:nvSpPr>
          <p:cNvPr id="15" name="Rektangel 14"/>
          <p:cNvSpPr/>
          <p:nvPr/>
        </p:nvSpPr>
        <p:spPr>
          <a:xfrm>
            <a:off x="10876752" y="2723408"/>
            <a:ext cx="551885" cy="44446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6304" tIns="73152" rIns="146304" bIns="73152" numCol="1" spcCol="0" rtlCol="0" fromWordArt="0" anchor="ctr" anchorCtr="0" forceAA="0" compatLnSpc="1">
            <a:prstTxWarp prst="textNoShape">
              <a:avLst/>
            </a:prstTxWarp>
            <a:noAutofit/>
          </a:bodyPr>
          <a:lstStyle/>
          <a:p>
            <a:pPr algn="ctr" defTabSz="1097280"/>
            <a:endParaRPr lang="nb-NO" sz="2880">
              <a:solidFill>
                <a:prstClr val="white"/>
              </a:solidFill>
              <a:latin typeface="Calibri" panose="020F0502020204030204"/>
            </a:endParaRPr>
          </a:p>
        </p:txBody>
      </p:sp>
      <p:sp>
        <p:nvSpPr>
          <p:cNvPr id="16" name="Rektangel 15"/>
          <p:cNvSpPr/>
          <p:nvPr/>
        </p:nvSpPr>
        <p:spPr>
          <a:xfrm>
            <a:off x="10810934" y="4233056"/>
            <a:ext cx="551885" cy="44446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46304" tIns="73152" rIns="146304" bIns="73152" numCol="1" spcCol="0" rtlCol="0" fromWordArt="0" anchor="ctr" anchorCtr="0" forceAA="0" compatLnSpc="1">
            <a:prstTxWarp prst="textNoShape">
              <a:avLst/>
            </a:prstTxWarp>
            <a:noAutofit/>
          </a:bodyPr>
          <a:lstStyle/>
          <a:p>
            <a:pPr algn="ctr" defTabSz="1097280"/>
            <a:endParaRPr lang="nb-NO" sz="2880">
              <a:solidFill>
                <a:prstClr val="white"/>
              </a:solidFill>
              <a:latin typeface="Calibri" panose="020F0502020204030204"/>
            </a:endParaRPr>
          </a:p>
        </p:txBody>
      </p:sp>
      <p:sp>
        <p:nvSpPr>
          <p:cNvPr id="18" name="TekstSylinder 17"/>
          <p:cNvSpPr txBox="1"/>
          <p:nvPr/>
        </p:nvSpPr>
        <p:spPr>
          <a:xfrm>
            <a:off x="447257" y="1082695"/>
            <a:ext cx="5371470" cy="4795159"/>
          </a:xfrm>
          <a:prstGeom prst="rect">
            <a:avLst/>
          </a:prstGeom>
          <a:noFill/>
        </p:spPr>
        <p:txBody>
          <a:bodyPr wrap="none" rtlCol="0">
            <a:spAutoFit/>
          </a:bodyPr>
          <a:lstStyle/>
          <a:p>
            <a:pPr marL="457188" indent="-457188" defTabSz="1097280">
              <a:buFont typeface="Arial" charset="0"/>
              <a:buChar char="•"/>
            </a:pPr>
            <a:r>
              <a:rPr lang="nb-NO" sz="2240" dirty="0" err="1">
                <a:solidFill>
                  <a:prstClr val="black"/>
                </a:solidFill>
                <a:latin typeface="Calibri" panose="020F0502020204030204"/>
              </a:rPr>
              <a:t>Interconnectedness</a:t>
            </a:r>
            <a:r>
              <a:rPr lang="nb-NO" sz="2240" dirty="0">
                <a:solidFill>
                  <a:prstClr val="black"/>
                </a:solidFill>
                <a:latin typeface="Calibri" panose="020F0502020204030204"/>
              </a:rPr>
              <a:t> </a:t>
            </a:r>
            <a:r>
              <a:rPr lang="nb-NO" sz="2240" dirty="0" err="1">
                <a:solidFill>
                  <a:prstClr val="black"/>
                </a:solidFill>
                <a:latin typeface="Calibri" panose="020F0502020204030204"/>
              </a:rPr>
              <a:t>between</a:t>
            </a:r>
            <a:r>
              <a:rPr lang="nb-NO" sz="2240" dirty="0">
                <a:solidFill>
                  <a:prstClr val="black"/>
                </a:solidFill>
                <a:latin typeface="Calibri" panose="020F0502020204030204"/>
              </a:rPr>
              <a:t> agents and</a:t>
            </a:r>
            <a:br>
              <a:rPr lang="nb-NO" sz="2240" dirty="0">
                <a:solidFill>
                  <a:prstClr val="black"/>
                </a:solidFill>
                <a:latin typeface="Calibri" panose="020F0502020204030204"/>
              </a:rPr>
            </a:br>
            <a:r>
              <a:rPr lang="nb-NO" sz="2240" dirty="0" err="1">
                <a:solidFill>
                  <a:prstClr val="black"/>
                </a:solidFill>
                <a:latin typeface="Calibri" panose="020F0502020204030204"/>
              </a:rPr>
              <a:t>assets</a:t>
            </a:r>
            <a:r>
              <a:rPr lang="nb-NO" sz="2240" dirty="0">
                <a:solidFill>
                  <a:prstClr val="black"/>
                </a:solidFill>
                <a:latin typeface="Calibri" panose="020F0502020204030204"/>
              </a:rPr>
              <a:t> in </a:t>
            </a:r>
            <a:r>
              <a:rPr lang="nb-NO" sz="2240" dirty="0" err="1">
                <a:solidFill>
                  <a:prstClr val="black"/>
                </a:solidFill>
                <a:latin typeface="Calibri" panose="020F0502020204030204"/>
              </a:rPr>
              <a:t>the</a:t>
            </a:r>
            <a:r>
              <a:rPr lang="nb-NO" sz="2240" dirty="0">
                <a:solidFill>
                  <a:prstClr val="black"/>
                </a:solidFill>
                <a:latin typeface="Calibri" panose="020F0502020204030204"/>
              </a:rPr>
              <a:t> STS </a:t>
            </a:r>
            <a:r>
              <a:rPr lang="nb-NO" sz="2240" dirty="0">
                <a:solidFill>
                  <a:prstClr val="black"/>
                </a:solidFill>
                <a:latin typeface="Calibri" panose="020F0502020204030204"/>
                <a:sym typeface="Wingdings"/>
              </a:rPr>
              <a:t> </a:t>
            </a:r>
            <a:r>
              <a:rPr lang="nb-NO" sz="2240" b="1" dirty="0" err="1">
                <a:solidFill>
                  <a:prstClr val="black"/>
                </a:solidFill>
                <a:latin typeface="Calibri" panose="020F0502020204030204"/>
                <a:sym typeface="Wingdings"/>
              </a:rPr>
              <a:t>decision-making</a:t>
            </a:r>
            <a:br>
              <a:rPr lang="nb-NO" sz="2240" b="1" dirty="0">
                <a:solidFill>
                  <a:prstClr val="black"/>
                </a:solidFill>
                <a:latin typeface="Calibri" panose="020F0502020204030204"/>
                <a:sym typeface="Wingdings"/>
              </a:rPr>
            </a:br>
            <a:r>
              <a:rPr lang="nb-NO" sz="1440" dirty="0">
                <a:solidFill>
                  <a:prstClr val="white">
                    <a:lumMod val="75000"/>
                  </a:prstClr>
                </a:solidFill>
                <a:latin typeface="Calibri" panose="020F0502020204030204"/>
              </a:rPr>
              <a:t>(Tikka-Ringas et al., 2014) </a:t>
            </a:r>
            <a:endParaRPr lang="nb-NO" sz="1440" b="1" dirty="0">
              <a:solidFill>
                <a:prstClr val="white">
                  <a:lumMod val="75000"/>
                </a:prstClr>
              </a:solidFill>
              <a:latin typeface="Calibri" panose="020F0502020204030204"/>
            </a:endParaRPr>
          </a:p>
          <a:p>
            <a:pPr marL="457188" indent="-457188" defTabSz="1097280">
              <a:buFont typeface="Arial" charset="0"/>
              <a:buChar char="•"/>
            </a:pPr>
            <a:endParaRPr lang="nb-NO" sz="2240" dirty="0">
              <a:solidFill>
                <a:prstClr val="black"/>
              </a:solidFill>
              <a:latin typeface="Calibri" panose="020F0502020204030204"/>
            </a:endParaRPr>
          </a:p>
          <a:p>
            <a:pPr marL="457188" indent="-457188" defTabSz="1097280">
              <a:buFont typeface="Arial" charset="0"/>
              <a:buChar char="•"/>
            </a:pPr>
            <a:r>
              <a:rPr lang="nb-NO" sz="2240" dirty="0" err="1">
                <a:solidFill>
                  <a:prstClr val="black"/>
                </a:solidFill>
                <a:latin typeface="Calibri" panose="020F0502020204030204"/>
              </a:rPr>
              <a:t>Persisting</a:t>
            </a:r>
            <a:r>
              <a:rPr lang="nb-NO" sz="2240" dirty="0">
                <a:solidFill>
                  <a:prstClr val="black"/>
                </a:solidFill>
                <a:latin typeface="Calibri" panose="020F0502020204030204"/>
              </a:rPr>
              <a:t> element of </a:t>
            </a:r>
            <a:r>
              <a:rPr lang="nb-NO" sz="2240" dirty="0" err="1">
                <a:solidFill>
                  <a:prstClr val="black"/>
                </a:solidFill>
                <a:latin typeface="Calibri" panose="020F0502020204030204"/>
              </a:rPr>
              <a:t>uncertainty</a:t>
            </a:r>
            <a:br>
              <a:rPr lang="nb-NO" sz="2240" dirty="0">
                <a:solidFill>
                  <a:prstClr val="black"/>
                </a:solidFill>
                <a:latin typeface="Calibri" panose="020F0502020204030204"/>
              </a:rPr>
            </a:br>
            <a:endParaRPr lang="nb-NO" sz="2240" dirty="0">
              <a:solidFill>
                <a:prstClr val="black"/>
              </a:solidFill>
              <a:latin typeface="Calibri" panose="020F0502020204030204"/>
            </a:endParaRPr>
          </a:p>
          <a:p>
            <a:pPr marL="457188" indent="-457188" defTabSz="1097280">
              <a:buFont typeface="Arial" charset="0"/>
              <a:buChar char="•"/>
            </a:pPr>
            <a:r>
              <a:rPr lang="nb-NO" sz="2240" dirty="0">
                <a:solidFill>
                  <a:prstClr val="black"/>
                </a:solidFill>
                <a:latin typeface="Calibri" panose="020F0502020204030204"/>
              </a:rPr>
              <a:t>Multiple </a:t>
            </a:r>
            <a:r>
              <a:rPr lang="nb-NO" sz="2240" dirty="0" err="1">
                <a:solidFill>
                  <a:prstClr val="black"/>
                </a:solidFill>
                <a:latin typeface="Calibri" panose="020F0502020204030204"/>
              </a:rPr>
              <a:t>impact-dimensions</a:t>
            </a:r>
            <a:endParaRPr lang="nb-NO" sz="2240" dirty="0">
              <a:solidFill>
                <a:prstClr val="black"/>
              </a:solidFill>
              <a:latin typeface="Calibri" panose="020F0502020204030204"/>
            </a:endParaRPr>
          </a:p>
          <a:p>
            <a:pPr marL="1188690" lvl="1" indent="-457188" defTabSz="1097280">
              <a:buFont typeface="Arial" charset="0"/>
              <a:buChar char="•"/>
            </a:pPr>
            <a:r>
              <a:rPr lang="nb-NO" sz="2240" dirty="0">
                <a:solidFill>
                  <a:prstClr val="black"/>
                </a:solidFill>
                <a:latin typeface="Calibri" panose="020F0502020204030204"/>
              </a:rPr>
              <a:t>Client </a:t>
            </a:r>
            <a:r>
              <a:rPr lang="nb-NO" sz="2240" dirty="0" err="1">
                <a:solidFill>
                  <a:prstClr val="black"/>
                </a:solidFill>
                <a:latin typeface="Calibri" panose="020F0502020204030204"/>
              </a:rPr>
              <a:t>assets</a:t>
            </a:r>
            <a:endParaRPr lang="nb-NO" sz="2240" dirty="0">
              <a:solidFill>
                <a:prstClr val="black"/>
              </a:solidFill>
              <a:latin typeface="Calibri" panose="020F0502020204030204"/>
            </a:endParaRPr>
          </a:p>
          <a:p>
            <a:pPr marL="1188690" lvl="1" indent="-457188" defTabSz="1097280">
              <a:buFont typeface="Arial" charset="0"/>
              <a:buChar char="•"/>
            </a:pPr>
            <a:r>
              <a:rPr lang="nb-NO" sz="2240" dirty="0">
                <a:solidFill>
                  <a:prstClr val="black"/>
                </a:solidFill>
                <a:latin typeface="Calibri" panose="020F0502020204030204"/>
              </a:rPr>
              <a:t>Third party </a:t>
            </a:r>
            <a:r>
              <a:rPr lang="nb-NO" sz="2240" dirty="0" err="1">
                <a:solidFill>
                  <a:prstClr val="black"/>
                </a:solidFill>
                <a:latin typeface="Calibri" panose="020F0502020204030204"/>
              </a:rPr>
              <a:t>assets</a:t>
            </a:r>
            <a:endParaRPr lang="nb-NO" sz="2240" dirty="0">
              <a:solidFill>
                <a:prstClr val="black"/>
              </a:solidFill>
              <a:latin typeface="Calibri" panose="020F0502020204030204"/>
            </a:endParaRPr>
          </a:p>
          <a:p>
            <a:pPr marL="1188690" lvl="1" indent="-457188" defTabSz="1097280">
              <a:buFont typeface="Arial" charset="0"/>
              <a:buChar char="•"/>
            </a:pPr>
            <a:r>
              <a:rPr lang="nb-NO" sz="2240" dirty="0">
                <a:solidFill>
                  <a:prstClr val="black"/>
                </a:solidFill>
                <a:latin typeface="Calibri" panose="020F0502020204030204"/>
              </a:rPr>
              <a:t>Agents in </a:t>
            </a:r>
            <a:r>
              <a:rPr lang="nb-NO" sz="2240" dirty="0" err="1">
                <a:solidFill>
                  <a:prstClr val="black"/>
                </a:solidFill>
                <a:latin typeface="Calibri" panose="020F0502020204030204"/>
              </a:rPr>
              <a:t>the</a:t>
            </a:r>
            <a:r>
              <a:rPr lang="nb-NO" sz="2240" dirty="0">
                <a:solidFill>
                  <a:prstClr val="black"/>
                </a:solidFill>
                <a:latin typeface="Calibri" panose="020F0502020204030204"/>
              </a:rPr>
              <a:t> </a:t>
            </a:r>
            <a:r>
              <a:rPr lang="nb-NO" sz="2240" dirty="0" err="1">
                <a:solidFill>
                  <a:prstClr val="black"/>
                </a:solidFill>
                <a:latin typeface="Calibri" panose="020F0502020204030204"/>
              </a:rPr>
              <a:t>network</a:t>
            </a:r>
            <a:endParaRPr lang="nb-NO" sz="2240" dirty="0">
              <a:solidFill>
                <a:prstClr val="black"/>
              </a:solidFill>
              <a:latin typeface="Calibri" panose="020F0502020204030204"/>
            </a:endParaRPr>
          </a:p>
          <a:p>
            <a:pPr marL="1188690" lvl="1" indent="-457188" defTabSz="1097280">
              <a:buFont typeface="Arial" charset="0"/>
              <a:buChar char="•"/>
            </a:pPr>
            <a:r>
              <a:rPr lang="nb-NO" sz="2240" dirty="0" err="1">
                <a:solidFill>
                  <a:prstClr val="black"/>
                </a:solidFill>
                <a:latin typeface="Calibri" panose="020F0502020204030204"/>
              </a:rPr>
              <a:t>Adversarial</a:t>
            </a:r>
            <a:r>
              <a:rPr lang="nb-NO" sz="2240" dirty="0">
                <a:solidFill>
                  <a:prstClr val="black"/>
                </a:solidFill>
                <a:latin typeface="Calibri" panose="020F0502020204030204"/>
              </a:rPr>
              <a:t> </a:t>
            </a:r>
            <a:r>
              <a:rPr lang="nb-NO" sz="2240" dirty="0" err="1">
                <a:solidFill>
                  <a:prstClr val="black"/>
                </a:solidFill>
                <a:latin typeface="Calibri" panose="020F0502020204030204"/>
              </a:rPr>
              <a:t>behavior</a:t>
            </a:r>
            <a:endParaRPr lang="nb-NO" sz="2240" dirty="0">
              <a:solidFill>
                <a:prstClr val="black"/>
              </a:solidFill>
              <a:latin typeface="Calibri" panose="020F0502020204030204"/>
            </a:endParaRPr>
          </a:p>
          <a:p>
            <a:pPr marL="1188690" lvl="1" indent="-457188" defTabSz="1097280">
              <a:buFont typeface="Arial" charset="0"/>
              <a:buChar char="•"/>
            </a:pPr>
            <a:r>
              <a:rPr lang="nb-NO" sz="2240" dirty="0">
                <a:solidFill>
                  <a:prstClr val="black"/>
                </a:solidFill>
                <a:latin typeface="Calibri" panose="020F0502020204030204"/>
              </a:rPr>
              <a:t>Etc....</a:t>
            </a:r>
          </a:p>
          <a:p>
            <a:pPr marL="1188690" lvl="1" indent="-457188" defTabSz="1097280">
              <a:buFont typeface="Arial" charset="0"/>
              <a:buChar char="•"/>
            </a:pPr>
            <a:endParaRPr lang="nb-NO" sz="2240" dirty="0">
              <a:solidFill>
                <a:prstClr val="black"/>
              </a:solidFill>
              <a:latin typeface="Calibri" panose="020F0502020204030204"/>
            </a:endParaRPr>
          </a:p>
          <a:p>
            <a:pPr marL="457188" indent="-457188" defTabSz="1097280">
              <a:buFont typeface="Arial" charset="0"/>
              <a:buChar char="•"/>
            </a:pPr>
            <a:endParaRPr lang="nb-NO" sz="2240" dirty="0">
              <a:solidFill>
                <a:prstClr val="black"/>
              </a:solidFill>
              <a:latin typeface="Calibri" panose="020F0502020204030204"/>
            </a:endParaRPr>
          </a:p>
        </p:txBody>
      </p:sp>
      <p:sp>
        <p:nvSpPr>
          <p:cNvPr id="20" name="Tittel 2">
            <a:extLst>
              <a:ext uri="{FF2B5EF4-FFF2-40B4-BE49-F238E27FC236}">
                <a16:creationId xmlns:a16="http://schemas.microsoft.com/office/drawing/2014/main" id="{0130F847-9A87-AB4D-8D0D-FF9DA6C9AB2A}"/>
              </a:ext>
            </a:extLst>
          </p:cNvPr>
          <p:cNvSpPr txBox="1">
            <a:spLocks/>
          </p:cNvSpPr>
          <p:nvPr/>
        </p:nvSpPr>
        <p:spPr>
          <a:xfrm>
            <a:off x="516460" y="138417"/>
            <a:ext cx="13167360" cy="640175"/>
          </a:xfrm>
          <a:prstGeom prst="rect">
            <a:avLst/>
          </a:prstGeom>
        </p:spPr>
        <p:txBody>
          <a:bodyPr vert="horz" lIns="146304" tIns="73152" rIns="146304" bIns="73152" rtlCol="0" anchor="t" anchorCtr="0">
            <a:spAutoFit/>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pPr defTabSz="548640"/>
            <a:r>
              <a:rPr lang="nb-NO" sz="3200" dirty="0" err="1">
                <a:solidFill>
                  <a:prstClr val="black"/>
                </a:solidFill>
                <a:latin typeface="Helvetica Neue" charset="0"/>
                <a:ea typeface="Helvetica Neue" charset="0"/>
                <a:cs typeface="Helvetica Neue" charset="0"/>
              </a:rPr>
              <a:t>Decision-Making</a:t>
            </a:r>
            <a:r>
              <a:rPr lang="nb-NO" sz="3200" dirty="0">
                <a:solidFill>
                  <a:prstClr val="black"/>
                </a:solidFill>
                <a:latin typeface="Helvetica Neue" charset="0"/>
                <a:ea typeface="Helvetica Neue" charset="0"/>
                <a:cs typeface="Helvetica Neue" charset="0"/>
              </a:rPr>
              <a:t> in </a:t>
            </a:r>
            <a:r>
              <a:rPr lang="nb-NO" sz="3200" dirty="0" err="1">
                <a:solidFill>
                  <a:prstClr val="black"/>
                </a:solidFill>
                <a:latin typeface="Helvetica Neue" charset="0"/>
                <a:ea typeface="Helvetica Neue" charset="0"/>
                <a:cs typeface="Helvetica Neue" charset="0"/>
              </a:rPr>
              <a:t>Socio</a:t>
            </a:r>
            <a:r>
              <a:rPr lang="nb-NO" sz="3200" dirty="0">
                <a:solidFill>
                  <a:prstClr val="black"/>
                </a:solidFill>
                <a:latin typeface="Helvetica Neue" charset="0"/>
                <a:ea typeface="Helvetica Neue" charset="0"/>
                <a:cs typeface="Helvetica Neue" charset="0"/>
              </a:rPr>
              <a:t>-Technical Systems</a:t>
            </a:r>
          </a:p>
        </p:txBody>
      </p:sp>
    </p:spTree>
    <p:custDataLst>
      <p:tags r:id="rId1"/>
    </p:custDataLst>
    <p:extLst>
      <p:ext uri="{BB962C8B-B14F-4D97-AF65-F5344CB8AC3E}">
        <p14:creationId xmlns:p14="http://schemas.microsoft.com/office/powerpoint/2010/main" val="14412355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9000" b="-9000"/>
          </a:stretch>
        </a:blipFill>
        <a:effectLst/>
      </p:bgPr>
    </p:bg>
    <p:spTree>
      <p:nvGrpSpPr>
        <p:cNvPr id="1" name=""/>
        <p:cNvGrpSpPr/>
        <p:nvPr/>
      </p:nvGrpSpPr>
      <p:grpSpPr>
        <a:xfrm>
          <a:off x="0" y="0"/>
          <a:ext cx="0" cy="0"/>
          <a:chOff x="0" y="0"/>
          <a:chExt cx="0" cy="0"/>
        </a:xfrm>
      </p:grpSpPr>
      <p:grpSp>
        <p:nvGrpSpPr>
          <p:cNvPr id="35" name="Gruppe 34"/>
          <p:cNvGrpSpPr/>
          <p:nvPr/>
        </p:nvGrpSpPr>
        <p:grpSpPr>
          <a:xfrm>
            <a:off x="8271858" y="3990522"/>
            <a:ext cx="2431940" cy="2958686"/>
            <a:chOff x="5219953" y="2388031"/>
            <a:chExt cx="1519963" cy="1849179"/>
          </a:xfrm>
        </p:grpSpPr>
        <p:pic>
          <p:nvPicPr>
            <p:cNvPr id="33" name="Bilde 3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19953" y="3950199"/>
              <a:ext cx="1005234" cy="287011"/>
            </a:xfrm>
            <a:prstGeom prst="rect">
              <a:avLst/>
            </a:prstGeom>
          </p:spPr>
        </p:pic>
        <p:pic>
          <p:nvPicPr>
            <p:cNvPr id="34" name="Bilde 3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413732" y="2388031"/>
              <a:ext cx="1326184" cy="1849179"/>
            </a:xfrm>
            <a:prstGeom prst="rect">
              <a:avLst/>
            </a:prstGeom>
          </p:spPr>
        </p:pic>
      </p:grpSp>
      <p:sp>
        <p:nvSpPr>
          <p:cNvPr id="5" name="Plassholder for lysbildenummer 4"/>
          <p:cNvSpPr>
            <a:spLocks noGrp="1"/>
          </p:cNvSpPr>
          <p:nvPr>
            <p:ph type="sldNum" sz="quarter" idx="12"/>
          </p:nvPr>
        </p:nvSpPr>
        <p:spPr>
          <a:xfrm>
            <a:off x="13828612" y="7791451"/>
            <a:ext cx="801788" cy="438150"/>
          </a:xfrm>
        </p:spPr>
        <p:txBody>
          <a:bodyPr/>
          <a:lstStyle/>
          <a:p>
            <a:pPr defTabSz="1097280"/>
            <a:fld id="{91853A39-49B3-554A-AE82-85611CEBD8E3}" type="slidenum">
              <a:rPr lang="nb-NO">
                <a:solidFill>
                  <a:prstClr val="black">
                    <a:tint val="75000"/>
                  </a:prstClr>
                </a:solidFill>
                <a:latin typeface="Calibri" panose="020F0502020204030204"/>
              </a:rPr>
              <a:pPr defTabSz="1097280"/>
              <a:t>71</a:t>
            </a:fld>
            <a:endParaRPr lang="nb-NO" dirty="0">
              <a:solidFill>
                <a:prstClr val="black">
                  <a:tint val="75000"/>
                </a:prstClr>
              </a:solidFill>
              <a:latin typeface="Calibri" panose="020F0502020204030204"/>
            </a:endParaRPr>
          </a:p>
        </p:txBody>
      </p:sp>
      <p:pic>
        <p:nvPicPr>
          <p:cNvPr id="12" name="Bilde 1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241069" y="2896417"/>
            <a:ext cx="5399874" cy="1190425"/>
          </a:xfrm>
          <a:prstGeom prst="rect">
            <a:avLst/>
          </a:prstGeom>
        </p:spPr>
      </p:pic>
      <p:sp>
        <p:nvSpPr>
          <p:cNvPr id="15" name="TekstSylinder 14"/>
          <p:cNvSpPr txBox="1"/>
          <p:nvPr/>
        </p:nvSpPr>
        <p:spPr>
          <a:xfrm>
            <a:off x="502913" y="942413"/>
            <a:ext cx="9298123" cy="1569660"/>
          </a:xfrm>
          <a:prstGeom prst="rect">
            <a:avLst/>
          </a:prstGeom>
          <a:noFill/>
        </p:spPr>
        <p:txBody>
          <a:bodyPr wrap="none" rtlCol="0">
            <a:spAutoFit/>
          </a:bodyPr>
          <a:lstStyle/>
          <a:p>
            <a:pPr marL="457188" indent="-457188" defTabSz="1097280">
              <a:buFont typeface="Arial" charset="0"/>
              <a:buChar char="•"/>
            </a:pPr>
            <a:r>
              <a:rPr lang="nb-NO" sz="1920" b="1" dirty="0" err="1">
                <a:solidFill>
                  <a:prstClr val="black"/>
                </a:solidFill>
                <a:latin typeface="Calibri" panose="020F0502020204030204"/>
              </a:rPr>
              <a:t>Communication</a:t>
            </a:r>
            <a:r>
              <a:rPr lang="nb-NO" sz="1920" dirty="0">
                <a:solidFill>
                  <a:prstClr val="black"/>
                </a:solidFill>
                <a:latin typeface="Calibri" panose="020F0502020204030204"/>
              </a:rPr>
              <a:t> </a:t>
            </a:r>
            <a:r>
              <a:rPr lang="nb-NO" sz="1920" dirty="0" err="1">
                <a:solidFill>
                  <a:prstClr val="black"/>
                </a:solidFill>
                <a:latin typeface="Calibri" panose="020F0502020204030204"/>
              </a:rPr>
              <a:t>between</a:t>
            </a:r>
            <a:r>
              <a:rPr lang="nb-NO" sz="1920" dirty="0">
                <a:solidFill>
                  <a:prstClr val="black"/>
                </a:solidFill>
                <a:latin typeface="Calibri" panose="020F0502020204030204"/>
              </a:rPr>
              <a:t> </a:t>
            </a:r>
            <a:r>
              <a:rPr lang="nb-NO" sz="1920" dirty="0" err="1">
                <a:solidFill>
                  <a:prstClr val="black"/>
                </a:solidFill>
                <a:latin typeface="Calibri" panose="020F0502020204030204"/>
              </a:rPr>
              <a:t>humans</a:t>
            </a:r>
            <a:r>
              <a:rPr lang="nb-NO" sz="1920" dirty="0">
                <a:solidFill>
                  <a:prstClr val="black"/>
                </a:solidFill>
                <a:latin typeface="Calibri" panose="020F0502020204030204"/>
              </a:rPr>
              <a:t> at </a:t>
            </a:r>
            <a:r>
              <a:rPr lang="nb-NO" sz="1920" dirty="0" err="1">
                <a:solidFill>
                  <a:prstClr val="black"/>
                </a:solidFill>
                <a:latin typeface="Calibri" panose="020F0502020204030204"/>
              </a:rPr>
              <a:t>the</a:t>
            </a:r>
            <a:r>
              <a:rPr lang="nb-NO" sz="1920" dirty="0">
                <a:solidFill>
                  <a:prstClr val="black"/>
                </a:solidFill>
                <a:latin typeface="Calibri" panose="020F0502020204030204"/>
              </a:rPr>
              <a:t> </a:t>
            </a:r>
            <a:r>
              <a:rPr lang="nb-NO" sz="1920" dirty="0" err="1">
                <a:solidFill>
                  <a:prstClr val="black"/>
                </a:solidFill>
                <a:latin typeface="Calibri" panose="020F0502020204030204"/>
              </a:rPr>
              <a:t>core</a:t>
            </a:r>
            <a:r>
              <a:rPr lang="nb-NO" sz="1920" dirty="0">
                <a:solidFill>
                  <a:prstClr val="black"/>
                </a:solidFill>
                <a:latin typeface="Calibri" panose="020F0502020204030204"/>
              </a:rPr>
              <a:t> of cyber </a:t>
            </a:r>
            <a:r>
              <a:rPr lang="nb-NO" sz="1920" dirty="0" err="1">
                <a:solidFill>
                  <a:prstClr val="black"/>
                </a:solidFill>
                <a:latin typeface="Calibri" panose="020F0502020204030204"/>
              </a:rPr>
              <a:t>defense</a:t>
            </a:r>
            <a:r>
              <a:rPr lang="nb-NO" sz="1920" dirty="0">
                <a:solidFill>
                  <a:prstClr val="black"/>
                </a:solidFill>
                <a:latin typeface="Calibri" panose="020F0502020204030204"/>
              </a:rPr>
              <a:t> </a:t>
            </a:r>
            <a:r>
              <a:rPr lang="nb-NO" sz="1920" dirty="0" err="1">
                <a:solidFill>
                  <a:prstClr val="black"/>
                </a:solidFill>
                <a:latin typeface="Calibri" panose="020F0502020204030204"/>
              </a:rPr>
              <a:t>decision-making</a:t>
            </a:r>
            <a:endParaRPr lang="nb-NO" sz="1920" dirty="0">
              <a:solidFill>
                <a:prstClr val="black"/>
              </a:solidFill>
              <a:latin typeface="Calibri" panose="020F0502020204030204"/>
            </a:endParaRPr>
          </a:p>
          <a:p>
            <a:pPr marL="457188" indent="-457188" defTabSz="1097280">
              <a:buFont typeface="Arial" charset="0"/>
              <a:buChar char="•"/>
            </a:pPr>
            <a:endParaRPr lang="nb-NO" sz="1920" dirty="0">
              <a:solidFill>
                <a:prstClr val="black"/>
              </a:solidFill>
              <a:latin typeface="Calibri" panose="020F0502020204030204"/>
            </a:endParaRPr>
          </a:p>
          <a:p>
            <a:pPr marL="457188" indent="-457188" defTabSz="1097280">
              <a:buFont typeface="Arial" charset="0"/>
              <a:buChar char="•"/>
            </a:pPr>
            <a:r>
              <a:rPr lang="nb-NO" sz="1920" dirty="0" err="1">
                <a:solidFill>
                  <a:prstClr val="black"/>
                </a:solidFill>
                <a:latin typeface="Calibri" panose="020F0502020204030204"/>
              </a:rPr>
              <a:t>Communication</a:t>
            </a:r>
            <a:r>
              <a:rPr lang="nb-NO" sz="1920" dirty="0">
                <a:solidFill>
                  <a:prstClr val="black"/>
                </a:solidFill>
                <a:latin typeface="Calibri" panose="020F0502020204030204"/>
              </a:rPr>
              <a:t> in </a:t>
            </a:r>
            <a:r>
              <a:rPr lang="nb-NO" sz="1920" dirty="0" err="1">
                <a:solidFill>
                  <a:prstClr val="black"/>
                </a:solidFill>
                <a:latin typeface="Calibri" panose="020F0502020204030204"/>
              </a:rPr>
              <a:t>CTSs</a:t>
            </a:r>
            <a:r>
              <a:rPr lang="nb-NO" sz="1920" dirty="0">
                <a:solidFill>
                  <a:prstClr val="black"/>
                </a:solidFill>
                <a:latin typeface="Calibri" panose="020F0502020204030204"/>
              </a:rPr>
              <a:t> is like a software design-problem</a:t>
            </a:r>
            <a:br>
              <a:rPr lang="nb-NO" sz="1920" dirty="0">
                <a:solidFill>
                  <a:prstClr val="black"/>
                </a:solidFill>
                <a:latin typeface="Calibri" panose="020F0502020204030204"/>
              </a:rPr>
            </a:br>
            <a:endParaRPr lang="nb-NO" sz="1920" dirty="0">
              <a:solidFill>
                <a:prstClr val="black"/>
              </a:solidFill>
              <a:latin typeface="Calibri" panose="020F0502020204030204"/>
            </a:endParaRPr>
          </a:p>
          <a:p>
            <a:pPr marL="457188" indent="-457188" defTabSz="1097280">
              <a:buFont typeface="Arial" charset="0"/>
              <a:buChar char="•"/>
            </a:pPr>
            <a:r>
              <a:rPr lang="nb-NO" sz="1920" dirty="0" err="1">
                <a:solidFill>
                  <a:prstClr val="black"/>
                </a:solidFill>
                <a:latin typeface="Calibri" panose="020F0502020204030204"/>
              </a:rPr>
              <a:t>Communication</a:t>
            </a:r>
            <a:r>
              <a:rPr lang="nb-NO" sz="1920" dirty="0">
                <a:solidFill>
                  <a:prstClr val="black"/>
                </a:solidFill>
                <a:latin typeface="Calibri" panose="020F0502020204030204"/>
              </a:rPr>
              <a:t> must be </a:t>
            </a:r>
            <a:r>
              <a:rPr lang="nb-NO" sz="1920" dirty="0" err="1">
                <a:solidFill>
                  <a:prstClr val="black"/>
                </a:solidFill>
                <a:latin typeface="Calibri" panose="020F0502020204030204"/>
              </a:rPr>
              <a:t>modular</a:t>
            </a:r>
            <a:r>
              <a:rPr lang="nb-NO" sz="1920" dirty="0">
                <a:solidFill>
                  <a:prstClr val="black"/>
                </a:solidFill>
                <a:latin typeface="Calibri" panose="020F0502020204030204"/>
              </a:rPr>
              <a:t> (</a:t>
            </a:r>
            <a:r>
              <a:rPr lang="nb-NO" sz="1920" dirty="0" err="1">
                <a:solidFill>
                  <a:prstClr val="black"/>
                </a:solidFill>
                <a:latin typeface="Calibri" panose="020F0502020204030204"/>
              </a:rPr>
              <a:t>frictionless</a:t>
            </a:r>
            <a:r>
              <a:rPr lang="nb-NO" sz="1920" dirty="0">
                <a:solidFill>
                  <a:prstClr val="black"/>
                </a:solidFill>
                <a:latin typeface="Calibri" panose="020F0502020204030204"/>
              </a:rPr>
              <a:t>) </a:t>
            </a:r>
            <a:r>
              <a:rPr lang="nb-NO" sz="1920" dirty="0" err="1">
                <a:solidFill>
                  <a:prstClr val="black"/>
                </a:solidFill>
                <a:latin typeface="Calibri" panose="020F0502020204030204"/>
              </a:rPr>
              <a:t>enough</a:t>
            </a:r>
            <a:r>
              <a:rPr lang="nb-NO" sz="1920" dirty="0">
                <a:solidFill>
                  <a:prstClr val="black"/>
                </a:solidFill>
                <a:latin typeface="Calibri" panose="020F0502020204030204"/>
              </a:rPr>
              <a:t> to be </a:t>
            </a:r>
            <a:r>
              <a:rPr lang="nb-NO" sz="1920" dirty="0" err="1">
                <a:solidFill>
                  <a:prstClr val="black"/>
                </a:solidFill>
                <a:latin typeface="Calibri" panose="020F0502020204030204"/>
              </a:rPr>
              <a:t>useful</a:t>
            </a:r>
            <a:r>
              <a:rPr lang="nb-NO" sz="1920" dirty="0">
                <a:solidFill>
                  <a:prstClr val="black"/>
                </a:solidFill>
                <a:latin typeface="Calibri" panose="020F0502020204030204"/>
              </a:rPr>
              <a:t> for all stakeholders</a:t>
            </a:r>
          </a:p>
        </p:txBody>
      </p:sp>
      <p:pic>
        <p:nvPicPr>
          <p:cNvPr id="19" name="Bilde 18"/>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532238" y="2896416"/>
            <a:ext cx="2766700" cy="4109078"/>
          </a:xfrm>
          <a:prstGeom prst="rect">
            <a:avLst/>
          </a:prstGeom>
        </p:spPr>
      </p:pic>
      <p:grpSp>
        <p:nvGrpSpPr>
          <p:cNvPr id="17" name="Gruppe 16"/>
          <p:cNvGrpSpPr/>
          <p:nvPr/>
        </p:nvGrpSpPr>
        <p:grpSpPr>
          <a:xfrm>
            <a:off x="5298937" y="2896417"/>
            <a:ext cx="1469939" cy="4164638"/>
            <a:chOff x="3311835" y="1675093"/>
            <a:chExt cx="918712" cy="2602899"/>
          </a:xfrm>
        </p:grpSpPr>
        <p:pic>
          <p:nvPicPr>
            <p:cNvPr id="20" name="Bilde 19"/>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311835" y="1949364"/>
              <a:ext cx="918712" cy="2328628"/>
            </a:xfrm>
            <a:prstGeom prst="rect">
              <a:avLst/>
            </a:prstGeom>
          </p:spPr>
        </p:pic>
        <p:pic>
          <p:nvPicPr>
            <p:cNvPr id="22" name="Bilde 21"/>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311835" y="1675093"/>
              <a:ext cx="588833" cy="274271"/>
            </a:xfrm>
            <a:prstGeom prst="rect">
              <a:avLst/>
            </a:prstGeom>
          </p:spPr>
        </p:pic>
      </p:grpSp>
      <p:pic>
        <p:nvPicPr>
          <p:cNvPr id="27" name="Bilde 26"/>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0695009" y="4046810"/>
            <a:ext cx="945932" cy="2489778"/>
          </a:xfrm>
          <a:prstGeom prst="rect">
            <a:avLst/>
          </a:prstGeom>
        </p:spPr>
      </p:pic>
      <p:grpSp>
        <p:nvGrpSpPr>
          <p:cNvPr id="32" name="Gruppe 31"/>
          <p:cNvGrpSpPr/>
          <p:nvPr/>
        </p:nvGrpSpPr>
        <p:grpSpPr>
          <a:xfrm>
            <a:off x="6642913" y="4056496"/>
            <a:ext cx="1912475" cy="2622340"/>
            <a:chOff x="4218435" y="2388031"/>
            <a:chExt cx="1195297" cy="1638962"/>
          </a:xfrm>
        </p:grpSpPr>
        <p:pic>
          <p:nvPicPr>
            <p:cNvPr id="28" name="Bilde 27"/>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4287385" y="2579698"/>
              <a:ext cx="1126347" cy="1447295"/>
            </a:xfrm>
            <a:prstGeom prst="rect">
              <a:avLst/>
            </a:prstGeom>
          </p:spPr>
        </p:pic>
        <p:pic>
          <p:nvPicPr>
            <p:cNvPr id="29" name="Bilde 28"/>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4218435" y="2388031"/>
              <a:ext cx="777459" cy="191667"/>
            </a:xfrm>
            <a:prstGeom prst="rect">
              <a:avLst/>
            </a:prstGeom>
          </p:spPr>
        </p:pic>
      </p:grpSp>
      <p:sp>
        <p:nvSpPr>
          <p:cNvPr id="37" name="Tittel 2">
            <a:extLst>
              <a:ext uri="{FF2B5EF4-FFF2-40B4-BE49-F238E27FC236}">
                <a16:creationId xmlns:a16="http://schemas.microsoft.com/office/drawing/2014/main" id="{0130F847-9A87-AB4D-8D0D-FF9DA6C9AB2A}"/>
              </a:ext>
            </a:extLst>
          </p:cNvPr>
          <p:cNvSpPr txBox="1">
            <a:spLocks/>
          </p:cNvSpPr>
          <p:nvPr/>
        </p:nvSpPr>
        <p:spPr>
          <a:xfrm>
            <a:off x="516460" y="138417"/>
            <a:ext cx="13167360" cy="640175"/>
          </a:xfrm>
          <a:prstGeom prst="rect">
            <a:avLst/>
          </a:prstGeom>
        </p:spPr>
        <p:txBody>
          <a:bodyPr vert="horz" lIns="146304" tIns="73152" rIns="146304" bIns="73152" rtlCol="0" anchor="t" anchorCtr="0">
            <a:spAutoFit/>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pPr defTabSz="548640"/>
            <a:r>
              <a:rPr lang="nb-NO" sz="3200" dirty="0">
                <a:solidFill>
                  <a:prstClr val="black"/>
                </a:solidFill>
                <a:latin typeface="Helvetica Neue" charset="0"/>
                <a:ea typeface="Helvetica Neue" charset="0"/>
                <a:cs typeface="Helvetica Neue" charset="0"/>
              </a:rPr>
              <a:t>Human </a:t>
            </a:r>
            <a:r>
              <a:rPr lang="nb-NO" sz="3200" dirty="0" err="1">
                <a:solidFill>
                  <a:prstClr val="black"/>
                </a:solidFill>
                <a:latin typeface="Helvetica Neue" charset="0"/>
                <a:ea typeface="Helvetica Neue" charset="0"/>
                <a:cs typeface="Helvetica Neue" charset="0"/>
              </a:rPr>
              <a:t>communication</a:t>
            </a:r>
            <a:r>
              <a:rPr lang="nb-NO" sz="3200" dirty="0">
                <a:solidFill>
                  <a:prstClr val="black"/>
                </a:solidFill>
                <a:latin typeface="Helvetica Neue" charset="0"/>
                <a:ea typeface="Helvetica Neue" charset="0"/>
                <a:cs typeface="Helvetica Neue" charset="0"/>
              </a:rPr>
              <a:t> in Cyber </a:t>
            </a:r>
            <a:r>
              <a:rPr lang="nb-NO" sz="3200" dirty="0" err="1">
                <a:solidFill>
                  <a:prstClr val="black"/>
                </a:solidFill>
                <a:latin typeface="Helvetica Neue" charset="0"/>
                <a:ea typeface="Helvetica Neue" charset="0"/>
                <a:cs typeface="Helvetica Neue" charset="0"/>
              </a:rPr>
              <a:t>Threat</a:t>
            </a:r>
            <a:r>
              <a:rPr lang="nb-NO" sz="3200" dirty="0">
                <a:solidFill>
                  <a:prstClr val="black"/>
                </a:solidFill>
                <a:latin typeface="Helvetica Neue" charset="0"/>
                <a:ea typeface="Helvetica Neue" charset="0"/>
                <a:cs typeface="Helvetica Neue" charset="0"/>
              </a:rPr>
              <a:t> </a:t>
            </a:r>
            <a:r>
              <a:rPr lang="nb-NO" sz="3200" dirty="0" err="1">
                <a:solidFill>
                  <a:prstClr val="black"/>
                </a:solidFill>
                <a:latin typeface="Helvetica Neue" charset="0"/>
                <a:ea typeface="Helvetica Neue" charset="0"/>
                <a:cs typeface="Helvetica Neue" charset="0"/>
              </a:rPr>
              <a:t>Situations</a:t>
            </a:r>
            <a:r>
              <a:rPr lang="nb-NO" sz="3200" dirty="0">
                <a:solidFill>
                  <a:prstClr val="black"/>
                </a:solidFill>
                <a:latin typeface="Helvetica Neue" charset="0"/>
                <a:ea typeface="Helvetica Neue" charset="0"/>
                <a:cs typeface="Helvetica Neue" charset="0"/>
              </a:rPr>
              <a:t> (</a:t>
            </a:r>
            <a:r>
              <a:rPr lang="nb-NO" sz="3200" dirty="0" err="1">
                <a:solidFill>
                  <a:prstClr val="black"/>
                </a:solidFill>
                <a:latin typeface="Helvetica Neue" charset="0"/>
                <a:ea typeface="Helvetica Neue" charset="0"/>
                <a:cs typeface="Helvetica Neue" charset="0"/>
              </a:rPr>
              <a:t>CTSs</a:t>
            </a:r>
            <a:r>
              <a:rPr lang="nb-NO" sz="3200" dirty="0">
                <a:solidFill>
                  <a:prstClr val="black"/>
                </a:solidFill>
                <a:latin typeface="Helvetica Neue" charset="0"/>
                <a:ea typeface="Helvetica Neue" charset="0"/>
                <a:cs typeface="Helvetica Neue" charset="0"/>
              </a:rPr>
              <a:t>)</a:t>
            </a:r>
          </a:p>
        </p:txBody>
      </p:sp>
    </p:spTree>
    <p:custDataLst>
      <p:tags r:id="rId1"/>
    </p:custDataLst>
    <p:extLst>
      <p:ext uri="{BB962C8B-B14F-4D97-AF65-F5344CB8AC3E}">
        <p14:creationId xmlns:p14="http://schemas.microsoft.com/office/powerpoint/2010/main" val="180126283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772162" y="386082"/>
            <a:ext cx="8281432" cy="1362884"/>
          </a:xfrm>
        </p:spPr>
        <p:txBody>
          <a:bodyPr>
            <a:normAutofit/>
          </a:bodyPr>
          <a:lstStyle/>
          <a:p>
            <a:r>
              <a:rPr lang="en-GB" sz="4320" dirty="0"/>
              <a:t>Methods - Measurement</a:t>
            </a:r>
          </a:p>
        </p:txBody>
      </p:sp>
      <p:sp>
        <p:nvSpPr>
          <p:cNvPr id="3" name="Plassholder for innhold 2"/>
          <p:cNvSpPr>
            <a:spLocks noGrp="1"/>
          </p:cNvSpPr>
          <p:nvPr>
            <p:ph idx="1"/>
          </p:nvPr>
        </p:nvSpPr>
        <p:spPr>
          <a:xfrm>
            <a:off x="772163" y="1748965"/>
            <a:ext cx="7579954" cy="5663390"/>
          </a:xfrm>
        </p:spPr>
        <p:txBody>
          <a:bodyPr>
            <a:normAutofit/>
          </a:bodyPr>
          <a:lstStyle/>
          <a:p>
            <a:r>
              <a:rPr lang="en-US" sz="2880" dirty="0"/>
              <a:t>The Self-assessment Manikin (SAM; </a:t>
            </a:r>
            <a:r>
              <a:rPr lang="en-US" sz="1920" dirty="0"/>
              <a:t>Bradley &amp; Lang 1994</a:t>
            </a:r>
            <a:r>
              <a:rPr lang="en-US" sz="2880" dirty="0"/>
              <a:t>) was used to measure affective states. </a:t>
            </a:r>
          </a:p>
          <a:p>
            <a:pPr lvl="1"/>
            <a:r>
              <a:rPr lang="en-US" sz="2400" dirty="0"/>
              <a:t>Affective variability</a:t>
            </a:r>
          </a:p>
          <a:p>
            <a:pPr lvl="1"/>
            <a:r>
              <a:rPr lang="en-US" sz="2400" dirty="0"/>
              <a:t>Self-Efficacy</a:t>
            </a:r>
            <a:endParaRPr lang="en-GB" sz="2400" dirty="0"/>
          </a:p>
        </p:txBody>
      </p:sp>
      <p:pic>
        <p:nvPicPr>
          <p:cNvPr id="7" name="Picture 6">
            <a:extLst>
              <a:ext uri="{FF2B5EF4-FFF2-40B4-BE49-F238E27FC236}">
                <a16:creationId xmlns:a16="http://schemas.microsoft.com/office/drawing/2014/main" id="{ACDC97B8-BD72-4391-A737-39F528258D4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50339" y="2244060"/>
            <a:ext cx="6280061" cy="4034938"/>
          </a:xfrm>
          <a:prstGeom prst="rect">
            <a:avLst/>
          </a:prstGeom>
        </p:spPr>
      </p:pic>
      <p:pic>
        <p:nvPicPr>
          <p:cNvPr id="17" name="Bilde 3" descr="Diagram&#10;&#10;Description automatically generated">
            <a:extLst>
              <a:ext uri="{FF2B5EF4-FFF2-40B4-BE49-F238E27FC236}">
                <a16:creationId xmlns:a16="http://schemas.microsoft.com/office/drawing/2014/main" id="{A0ACEB94-5EAC-4547-A28F-1BF034532B4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075840" y="6651619"/>
            <a:ext cx="1572762" cy="1572762"/>
          </a:xfrm>
          <a:prstGeom prst="rect">
            <a:avLst/>
          </a:prstGeom>
          <a:noFill/>
        </p:spPr>
      </p:pic>
      <p:pic>
        <p:nvPicPr>
          <p:cNvPr id="8" name="Content Placeholder 7">
            <a:extLst>
              <a:ext uri="{FF2B5EF4-FFF2-40B4-BE49-F238E27FC236}">
                <a16:creationId xmlns:a16="http://schemas.microsoft.com/office/drawing/2014/main" id="{6E2F208B-1CCA-418C-BA21-3AAFF768C58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72012" y="3707297"/>
            <a:ext cx="4620563" cy="3754207"/>
          </a:xfrm>
          <a:prstGeom prst="rect">
            <a:avLst/>
          </a:prstGeom>
        </p:spPr>
      </p:pic>
      <p:sp>
        <p:nvSpPr>
          <p:cNvPr id="4" name="Oval 3">
            <a:extLst>
              <a:ext uri="{FF2B5EF4-FFF2-40B4-BE49-F238E27FC236}">
                <a16:creationId xmlns:a16="http://schemas.microsoft.com/office/drawing/2014/main" id="{51E3AEF7-3FDD-43E7-93C1-AD131370A4D3}"/>
              </a:ext>
            </a:extLst>
          </p:cNvPr>
          <p:cNvSpPr/>
          <p:nvPr/>
        </p:nvSpPr>
        <p:spPr>
          <a:xfrm>
            <a:off x="4822929" y="3865999"/>
            <a:ext cx="1110040" cy="395531"/>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
        <p:nvSpPr>
          <p:cNvPr id="9" name="Oval 8">
            <a:extLst>
              <a:ext uri="{FF2B5EF4-FFF2-40B4-BE49-F238E27FC236}">
                <a16:creationId xmlns:a16="http://schemas.microsoft.com/office/drawing/2014/main" id="{01F09C31-AE84-4D59-9944-7C357ED7317B}"/>
              </a:ext>
            </a:extLst>
          </p:cNvPr>
          <p:cNvSpPr/>
          <p:nvPr/>
        </p:nvSpPr>
        <p:spPr>
          <a:xfrm>
            <a:off x="4822929" y="6884275"/>
            <a:ext cx="1110040" cy="686782"/>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nb-NO" sz="2160">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336473543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err="1"/>
              <a:t>Measuring</a:t>
            </a:r>
            <a:r>
              <a:rPr lang="nb-NO" dirty="0"/>
              <a:t> HF in Cyber </a:t>
            </a:r>
            <a:endParaRPr lang="en-US" dirty="0"/>
          </a:p>
        </p:txBody>
      </p:sp>
      <p:sp>
        <p:nvSpPr>
          <p:cNvPr id="3" name="Plassholder for innhold 2"/>
          <p:cNvSpPr>
            <a:spLocks noGrp="1"/>
          </p:cNvSpPr>
          <p:nvPr>
            <p:ph idx="1"/>
          </p:nvPr>
        </p:nvSpPr>
        <p:spPr>
          <a:xfrm>
            <a:off x="1005843" y="2190751"/>
            <a:ext cx="4954386" cy="5221607"/>
          </a:xfrm>
        </p:spPr>
        <p:txBody>
          <a:bodyPr>
            <a:normAutofit/>
          </a:bodyPr>
          <a:lstStyle/>
          <a:p>
            <a:r>
              <a:rPr lang="en-US" dirty="0"/>
              <a:t>NCR </a:t>
            </a:r>
          </a:p>
          <a:p>
            <a:r>
              <a:rPr lang="nb-NO" dirty="0" err="1"/>
              <a:t>Trait</a:t>
            </a:r>
            <a:r>
              <a:rPr lang="nb-NO" dirty="0"/>
              <a:t> (distal) </a:t>
            </a:r>
          </a:p>
          <a:p>
            <a:r>
              <a:rPr lang="nb-NO" dirty="0" err="1"/>
              <a:t>Situational</a:t>
            </a:r>
            <a:r>
              <a:rPr lang="nb-NO" dirty="0"/>
              <a:t> (</a:t>
            </a:r>
            <a:r>
              <a:rPr lang="nb-NO" dirty="0" err="1"/>
              <a:t>proximal</a:t>
            </a:r>
            <a:r>
              <a:rPr lang="nb-NO" dirty="0"/>
              <a:t>)</a:t>
            </a:r>
          </a:p>
          <a:p>
            <a:r>
              <a:rPr lang="nb-NO" dirty="0"/>
              <a:t>Variable (</a:t>
            </a:r>
            <a:r>
              <a:rPr lang="nb-NO" dirty="0" err="1"/>
              <a:t>experiental</a:t>
            </a:r>
            <a:r>
              <a:rPr lang="nb-NO" dirty="0"/>
              <a:t>)</a:t>
            </a:r>
          </a:p>
          <a:p>
            <a:endParaRPr lang="en-US" dirty="0"/>
          </a:p>
        </p:txBody>
      </p:sp>
      <p:pic>
        <p:nvPicPr>
          <p:cNvPr id="9" name="Picture 8">
            <a:extLst>
              <a:ext uri="{FF2B5EF4-FFF2-40B4-BE49-F238E27FC236}">
                <a16:creationId xmlns:a16="http://schemas.microsoft.com/office/drawing/2014/main" id="{F1DE7121-3156-470A-8A4E-5D8FF5C435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74431" y="1810544"/>
            <a:ext cx="9280105" cy="5221606"/>
          </a:xfrm>
          <a:prstGeom prst="rect">
            <a:avLst/>
          </a:prstGeom>
        </p:spPr>
      </p:pic>
    </p:spTree>
    <p:custDataLst>
      <p:tags r:id="rId1"/>
    </p:custDataLst>
    <p:extLst>
      <p:ext uri="{BB962C8B-B14F-4D97-AF65-F5344CB8AC3E}">
        <p14:creationId xmlns:p14="http://schemas.microsoft.com/office/powerpoint/2010/main" val="19202263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363715" y="753077"/>
            <a:ext cx="8969006" cy="1590676"/>
          </a:xfrm>
        </p:spPr>
        <p:txBody>
          <a:bodyPr>
            <a:normAutofit/>
          </a:bodyPr>
          <a:lstStyle/>
          <a:p>
            <a:r>
              <a:rPr lang="en-US" dirty="0"/>
              <a:t>Results – TWLQ Teamwork</a:t>
            </a:r>
          </a:p>
        </p:txBody>
      </p:sp>
      <p:sp>
        <p:nvSpPr>
          <p:cNvPr id="3" name="Plassholder for innhold 2"/>
          <p:cNvSpPr>
            <a:spLocks noGrp="1"/>
          </p:cNvSpPr>
          <p:nvPr>
            <p:ph idx="1"/>
          </p:nvPr>
        </p:nvSpPr>
        <p:spPr>
          <a:xfrm>
            <a:off x="1363715" y="2733807"/>
            <a:ext cx="9334763" cy="4140736"/>
          </a:xfrm>
        </p:spPr>
        <p:txBody>
          <a:bodyPr anchor="ctr">
            <a:normAutofit/>
          </a:bodyPr>
          <a:lstStyle/>
          <a:p>
            <a:r>
              <a:rPr lang="en-US" sz="3840" dirty="0"/>
              <a:t>Variable control was associated with less team performance monitoring (team workload)</a:t>
            </a:r>
          </a:p>
          <a:p>
            <a:pPr lvl="1"/>
            <a:r>
              <a:rPr lang="en-US" sz="3840" dirty="0"/>
              <a:t>β = -.558, </a:t>
            </a:r>
            <a:r>
              <a:rPr lang="en-US" sz="3840" i="1" dirty="0"/>
              <a:t>R</a:t>
            </a:r>
            <a:r>
              <a:rPr lang="en-US" sz="3840" i="1" baseline="30000" dirty="0"/>
              <a:t>2 </a:t>
            </a:r>
            <a:r>
              <a:rPr lang="en-US" sz="3840" dirty="0"/>
              <a:t>= .311, </a:t>
            </a:r>
            <a:r>
              <a:rPr lang="en-US" sz="3840" i="1" dirty="0"/>
              <a:t>F</a:t>
            </a:r>
            <a:r>
              <a:rPr lang="en-US" sz="3840" dirty="0"/>
              <a:t> = 4.96, </a:t>
            </a:r>
            <a:r>
              <a:rPr lang="en-US" sz="3840" i="1" dirty="0"/>
              <a:t>p</a:t>
            </a:r>
            <a:r>
              <a:rPr lang="en-US" sz="3840" dirty="0"/>
              <a:t> =.048</a:t>
            </a:r>
            <a:endParaRPr lang="nb-NO" sz="3840" dirty="0"/>
          </a:p>
          <a:p>
            <a:pPr marL="548627" lvl="1" indent="0">
              <a:buNone/>
            </a:pPr>
            <a:endParaRPr lang="en-US" sz="3840" dirty="0"/>
          </a:p>
        </p:txBody>
      </p:sp>
      <p:pic>
        <p:nvPicPr>
          <p:cNvPr id="10" name="Bilde 3" descr="Diagram&#10;&#10;Description automatically generated">
            <a:extLst>
              <a:ext uri="{FF2B5EF4-FFF2-40B4-BE49-F238E27FC236}">
                <a16:creationId xmlns:a16="http://schemas.microsoft.com/office/drawing/2014/main" id="{25552933-5955-4620-AD76-89A227B881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96784" y="3429002"/>
            <a:ext cx="1371599" cy="1371599"/>
          </a:xfrm>
          <a:prstGeom prst="rect">
            <a:avLst/>
          </a:prstGeom>
          <a:noFill/>
        </p:spPr>
      </p:pic>
      <p:pic>
        <p:nvPicPr>
          <p:cNvPr id="7" name="Picture 6">
            <a:extLst>
              <a:ext uri="{FF2B5EF4-FFF2-40B4-BE49-F238E27FC236}">
                <a16:creationId xmlns:a16="http://schemas.microsoft.com/office/drawing/2014/main" id="{D7CE797E-357F-4A0A-8DFA-A14666C617B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67211" y="5511385"/>
            <a:ext cx="10856502" cy="2369377"/>
          </a:xfrm>
          <a:prstGeom prst="rect">
            <a:avLst/>
          </a:prstGeom>
        </p:spPr>
      </p:pic>
    </p:spTree>
    <p:custDataLst>
      <p:tags r:id="rId1"/>
    </p:custDataLst>
    <p:extLst>
      <p:ext uri="{BB962C8B-B14F-4D97-AF65-F5344CB8AC3E}">
        <p14:creationId xmlns:p14="http://schemas.microsoft.com/office/powerpoint/2010/main" val="329122464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6" presetClass="entr" presetSubtype="21"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768096" y="395021"/>
            <a:ext cx="8273491" cy="2139696"/>
          </a:xfrm>
        </p:spPr>
        <p:txBody>
          <a:bodyPr anchor="b">
            <a:normAutofit/>
          </a:bodyPr>
          <a:lstStyle/>
          <a:p>
            <a:r>
              <a:rPr lang="en-US" sz="6480"/>
              <a:t>Results – TWLQ Task-Team</a:t>
            </a:r>
          </a:p>
        </p:txBody>
      </p:sp>
      <p:sp>
        <p:nvSpPr>
          <p:cNvPr id="11" name="Content Placeholder 10">
            <a:extLst>
              <a:ext uri="{FF2B5EF4-FFF2-40B4-BE49-F238E27FC236}">
                <a16:creationId xmlns:a16="http://schemas.microsoft.com/office/drawing/2014/main" id="{5FBD5653-A7D4-4C25-961E-59E0BA9060F3}"/>
              </a:ext>
            </a:extLst>
          </p:cNvPr>
          <p:cNvSpPr>
            <a:spLocks noGrp="1"/>
          </p:cNvSpPr>
          <p:nvPr>
            <p:ph idx="1"/>
          </p:nvPr>
        </p:nvSpPr>
        <p:spPr>
          <a:xfrm>
            <a:off x="768096" y="3247949"/>
            <a:ext cx="8273491" cy="4180637"/>
          </a:xfrm>
        </p:spPr>
        <p:txBody>
          <a:bodyPr>
            <a:normAutofit/>
          </a:bodyPr>
          <a:lstStyle/>
          <a:p>
            <a:r>
              <a:rPr lang="en-US" sz="2040"/>
              <a:t>Higher mood variability (β = -.322) and higher activation (more aroused; β =-.511) predicted less team support demands </a:t>
            </a:r>
          </a:p>
          <a:p>
            <a:pPr lvl="1"/>
            <a:r>
              <a:rPr lang="en-US" sz="2040" i="1"/>
              <a:t>R</a:t>
            </a:r>
            <a:r>
              <a:rPr lang="en-US" sz="2040" i="1" baseline="30000"/>
              <a:t>2</a:t>
            </a:r>
            <a:r>
              <a:rPr lang="en-US" sz="2040"/>
              <a:t> = .448, </a:t>
            </a:r>
            <a:r>
              <a:rPr lang="en-US" sz="2040" i="1"/>
              <a:t>F</a:t>
            </a:r>
            <a:r>
              <a:rPr lang="en-US" sz="2040"/>
              <a:t> = 4.06, </a:t>
            </a:r>
            <a:r>
              <a:rPr lang="en-US" sz="2040" i="1"/>
              <a:t>p</a:t>
            </a:r>
            <a:r>
              <a:rPr lang="en-US" sz="2040"/>
              <a:t> = .026 1-tailed</a:t>
            </a:r>
          </a:p>
          <a:p>
            <a:pPr hangingPunct="0"/>
            <a:r>
              <a:rPr lang="en-US" sz="2040"/>
              <a:t>Higher variability predicted less team support demands (</a:t>
            </a:r>
            <a:r>
              <a:rPr lang="en-US" sz="2040" i="1"/>
              <a:t>R</a:t>
            </a:r>
            <a:r>
              <a:rPr lang="en-US" sz="2040" i="1" baseline="30000"/>
              <a:t>2 </a:t>
            </a:r>
            <a:r>
              <a:rPr lang="en-US" sz="2040"/>
              <a:t>= .523,</a:t>
            </a:r>
            <a:r>
              <a:rPr lang="en-US" sz="2040" i="1"/>
              <a:t> F </a:t>
            </a:r>
            <a:r>
              <a:rPr lang="en-US" sz="2040"/>
              <a:t>= 3.29,</a:t>
            </a:r>
            <a:r>
              <a:rPr lang="en-US" sz="2040" i="1"/>
              <a:t> p </a:t>
            </a:r>
            <a:r>
              <a:rPr lang="en-US" sz="2040"/>
              <a:t>= .036 1-tailed)</a:t>
            </a:r>
          </a:p>
          <a:p>
            <a:pPr lvl="1" hangingPunct="0"/>
            <a:r>
              <a:rPr lang="en-US" sz="2040"/>
              <a:t>Mood (β = -.423)</a:t>
            </a:r>
          </a:p>
          <a:p>
            <a:pPr lvl="1" hangingPunct="0"/>
            <a:r>
              <a:rPr lang="en-US" sz="2040"/>
              <a:t>Activation (β = -.282)</a:t>
            </a:r>
          </a:p>
          <a:p>
            <a:pPr lvl="1" hangingPunct="0"/>
            <a:r>
              <a:rPr lang="en-US" sz="2040"/>
              <a:t>Control (β = -.323)</a:t>
            </a:r>
            <a:endParaRPr lang="nb-NO" sz="2040"/>
          </a:p>
          <a:p>
            <a:pPr hangingPunct="0"/>
            <a:r>
              <a:rPr lang="en-US" sz="2040"/>
              <a:t>Higher variable control was associated with lower team emotional support but this was not significant </a:t>
            </a:r>
          </a:p>
          <a:p>
            <a:pPr lvl="1" hangingPunct="0"/>
            <a:r>
              <a:rPr lang="en-US" sz="2040"/>
              <a:t>(</a:t>
            </a:r>
            <a:r>
              <a:rPr lang="en-US" sz="2040" i="1"/>
              <a:t>r </a:t>
            </a:r>
            <a:r>
              <a:rPr lang="en-US" sz="2040"/>
              <a:t>= -.473, </a:t>
            </a:r>
            <a:r>
              <a:rPr lang="en-US" sz="2040" i="1"/>
              <a:t>p </a:t>
            </a:r>
            <a:r>
              <a:rPr lang="en-US" sz="2040"/>
              <a:t>= .051)</a:t>
            </a:r>
          </a:p>
        </p:txBody>
      </p:sp>
      <p:pic>
        <p:nvPicPr>
          <p:cNvPr id="10" name="Bilde 3" descr="Diagram&#10;&#10;Description automatically generated">
            <a:extLst>
              <a:ext uri="{FF2B5EF4-FFF2-40B4-BE49-F238E27FC236}">
                <a16:creationId xmlns:a16="http://schemas.microsoft.com/office/drawing/2014/main" id="{25552933-5955-4620-AD76-89A227B881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50370" y="146485"/>
            <a:ext cx="2132027" cy="2132027"/>
          </a:xfrm>
          <a:prstGeom prst="rect">
            <a:avLst/>
          </a:prstGeom>
          <a:noFill/>
        </p:spPr>
      </p:pic>
      <p:pic>
        <p:nvPicPr>
          <p:cNvPr id="4" name="Picture 3">
            <a:extLst>
              <a:ext uri="{FF2B5EF4-FFF2-40B4-BE49-F238E27FC236}">
                <a16:creationId xmlns:a16="http://schemas.microsoft.com/office/drawing/2014/main" id="{71CBFF9A-532E-4514-8A93-D1230B76BE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60979" y="3811132"/>
            <a:ext cx="5367588" cy="3441620"/>
          </a:xfrm>
          <a:prstGeom prst="rect">
            <a:avLst/>
          </a:prstGeom>
        </p:spPr>
      </p:pic>
    </p:spTree>
    <p:custDataLst>
      <p:tags r:id="rId1"/>
    </p:custDataLst>
    <p:extLst>
      <p:ext uri="{BB962C8B-B14F-4D97-AF65-F5344CB8AC3E}">
        <p14:creationId xmlns:p14="http://schemas.microsoft.com/office/powerpoint/2010/main" val="35454215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60F17-924C-5441-88F8-67D6998B6CE9}"/>
              </a:ext>
            </a:extLst>
          </p:cNvPr>
          <p:cNvSpPr>
            <a:spLocks noGrp="1"/>
          </p:cNvSpPr>
          <p:nvPr>
            <p:ph type="title"/>
          </p:nvPr>
        </p:nvSpPr>
        <p:spPr>
          <a:xfrm>
            <a:off x="1310065" y="306263"/>
            <a:ext cx="12487214" cy="491225"/>
          </a:xfrm>
        </p:spPr>
        <p:txBody>
          <a:bodyPr/>
          <a:lstStyle/>
          <a:p>
            <a:r>
              <a:rPr lang="en" sz="2880" dirty="0">
                <a:latin typeface="Palatino Linotype" panose="02040502050505030304" pitchFamily="18" charset="0"/>
              </a:rPr>
              <a:t>Cognisance as a Human Factor in Cyber Defence Education</a:t>
            </a:r>
            <a:endParaRPr lang="en-NO" sz="2880" dirty="0">
              <a:latin typeface="Palatino Linotype" panose="02040502050505030304" pitchFamily="18" charset="0"/>
            </a:endParaRPr>
          </a:p>
        </p:txBody>
      </p:sp>
      <p:pic>
        <p:nvPicPr>
          <p:cNvPr id="10" name="Picture 9" descr="A close up of a map&#10;&#10;Description automatically generated">
            <a:extLst>
              <a:ext uri="{FF2B5EF4-FFF2-40B4-BE49-F238E27FC236}">
                <a16:creationId xmlns:a16="http://schemas.microsoft.com/office/drawing/2014/main" id="{5A4A65C3-6444-7E43-A3CF-01D1F39E948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10846352" y="-36311"/>
            <a:ext cx="2255934" cy="4929378"/>
          </a:xfrm>
          <a:prstGeom prst="rect">
            <a:avLst/>
          </a:prstGeom>
        </p:spPr>
      </p:pic>
      <p:sp>
        <p:nvSpPr>
          <p:cNvPr id="7" name="Rectangle 6">
            <a:extLst>
              <a:ext uri="{FF2B5EF4-FFF2-40B4-BE49-F238E27FC236}">
                <a16:creationId xmlns:a16="http://schemas.microsoft.com/office/drawing/2014/main" id="{49ED7DB7-065F-9D47-BD69-437C2F2302E7}"/>
              </a:ext>
            </a:extLst>
          </p:cNvPr>
          <p:cNvSpPr/>
          <p:nvPr/>
        </p:nvSpPr>
        <p:spPr>
          <a:xfrm>
            <a:off x="1264717" y="1059656"/>
            <a:ext cx="8184083" cy="978729"/>
          </a:xfrm>
          <a:prstGeom prst="rect">
            <a:avLst/>
          </a:prstGeom>
        </p:spPr>
        <p:txBody>
          <a:bodyPr wrap="square">
            <a:spAutoFit/>
          </a:bodyPr>
          <a:lstStyle/>
          <a:p>
            <a:pPr defTabSz="1097280"/>
            <a:r>
              <a:rPr lang="en-GB" sz="2880" b="1" i="1" dirty="0">
                <a:solidFill>
                  <a:prstClr val="black"/>
                </a:solidFill>
                <a:latin typeface="Palatino Linotype" panose="02040502050505030304" pitchFamily="18" charset="0"/>
              </a:rPr>
              <a:t>To present an approach to cyber defence training that supports better cyberpower praxis </a:t>
            </a:r>
            <a:endParaRPr lang="en-GB" sz="2880" dirty="0">
              <a:solidFill>
                <a:prstClr val="black"/>
              </a:solidFill>
              <a:latin typeface="Palatino Linotype" panose="02040502050505030304" pitchFamily="18" charset="0"/>
            </a:endParaRPr>
          </a:p>
        </p:txBody>
      </p:sp>
      <p:sp>
        <p:nvSpPr>
          <p:cNvPr id="3" name="TextBox 2">
            <a:extLst>
              <a:ext uri="{FF2B5EF4-FFF2-40B4-BE49-F238E27FC236}">
                <a16:creationId xmlns:a16="http://schemas.microsoft.com/office/drawing/2014/main" id="{118F14A5-6590-8B4E-9396-6EBE08A59A4C}"/>
              </a:ext>
            </a:extLst>
          </p:cNvPr>
          <p:cNvSpPr txBox="1"/>
          <p:nvPr/>
        </p:nvSpPr>
        <p:spPr>
          <a:xfrm>
            <a:off x="9509631" y="3605629"/>
            <a:ext cx="4198456" cy="338554"/>
          </a:xfrm>
          <a:prstGeom prst="rect">
            <a:avLst/>
          </a:prstGeom>
          <a:noFill/>
        </p:spPr>
        <p:txBody>
          <a:bodyPr wrap="square" rtlCol="0">
            <a:spAutoFit/>
          </a:bodyPr>
          <a:lstStyle/>
          <a:p>
            <a:pPr defTabSz="1097280"/>
            <a:r>
              <a:rPr lang="en-NO" sz="1600" dirty="0">
                <a:solidFill>
                  <a:prstClr val="black"/>
                </a:solidFill>
                <a:latin typeface="Palatino Linotype" panose="02040502050505030304" pitchFamily="18" charset="0"/>
              </a:rPr>
              <a:t>Snapshot of SOC Retrospective-timeline [1]</a:t>
            </a:r>
          </a:p>
        </p:txBody>
      </p:sp>
      <p:pic>
        <p:nvPicPr>
          <p:cNvPr id="4" name="Picture 1" descr="page5image20772880">
            <a:extLst>
              <a:ext uri="{FF2B5EF4-FFF2-40B4-BE49-F238E27FC236}">
                <a16:creationId xmlns:a16="http://schemas.microsoft.com/office/drawing/2014/main" id="{A832D8F4-7817-0641-9777-F8167E74F576}"/>
              </a:ext>
            </a:extLst>
          </p:cNvPr>
          <p:cNvPicPr>
            <a:picLocks noGrp="1" noChangeAspect="1" noChangeArrowheads="1"/>
          </p:cNvPicPr>
          <p:nvPr>
            <p:ph idx="1"/>
          </p:nvPr>
        </p:nvPicPr>
        <p:blipFill>
          <a:blip r:embed="rId4" cstate="email">
            <a:extLst>
              <a:ext uri="{28A0092B-C50C-407E-A947-70E740481C1C}">
                <a14:useLocalDpi xmlns:a14="http://schemas.microsoft.com/office/drawing/2010/main"/>
              </a:ext>
            </a:extLst>
          </a:blip>
          <a:srcRect/>
          <a:stretch>
            <a:fillRect/>
          </a:stretch>
        </p:blipFill>
        <p:spPr bwMode="auto">
          <a:xfrm>
            <a:off x="1459818" y="2505490"/>
            <a:ext cx="7318424" cy="479584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0C6B923-AE5D-484F-A20C-33E37A2652FA}"/>
              </a:ext>
            </a:extLst>
          </p:cNvPr>
          <p:cNvSpPr/>
          <p:nvPr/>
        </p:nvSpPr>
        <p:spPr>
          <a:xfrm>
            <a:off x="9038417" y="4098147"/>
            <a:ext cx="5304220" cy="3637919"/>
          </a:xfrm>
          <a:prstGeom prst="rect">
            <a:avLst/>
          </a:prstGeom>
          <a:ln>
            <a:solidFill>
              <a:schemeClr val="tx1"/>
            </a:solidFill>
          </a:ln>
        </p:spPr>
        <p:txBody>
          <a:bodyPr wrap="square">
            <a:spAutoFit/>
          </a:bodyPr>
          <a:lstStyle/>
          <a:p>
            <a:pPr defTabSz="1097280"/>
            <a:r>
              <a:rPr lang="en" sz="2560" b="1" dirty="0">
                <a:solidFill>
                  <a:prstClr val="black"/>
                </a:solidFill>
                <a:latin typeface="Palatino Linotype" panose="02040502050505030304" pitchFamily="18" charset="0"/>
              </a:rPr>
              <a:t>Results</a:t>
            </a:r>
            <a:r>
              <a:rPr lang="en" sz="2560" dirty="0">
                <a:solidFill>
                  <a:prstClr val="black"/>
                </a:solidFill>
                <a:latin typeface="Palatino Linotype" panose="02040502050505030304" pitchFamily="18" charset="0"/>
              </a:rPr>
              <a:t>: Through the inclusion of scientifically validated concepts that benefit insight, accurate self-perception, motivation and decreased team workload, the NDCA is able to preserve complexity during protracted periods of cyber defence training for novice level cyber operators. </a:t>
            </a:r>
            <a:endParaRPr lang="en-NO" sz="2560" dirty="0">
              <a:solidFill>
                <a:prstClr val="black"/>
              </a:solidFill>
              <a:latin typeface="Palatino Linotype" panose="02040502050505030304" pitchFamily="18" charset="0"/>
            </a:endParaRPr>
          </a:p>
        </p:txBody>
      </p:sp>
      <p:sp>
        <p:nvSpPr>
          <p:cNvPr id="5" name="TextBox 4">
            <a:extLst>
              <a:ext uri="{FF2B5EF4-FFF2-40B4-BE49-F238E27FC236}">
                <a16:creationId xmlns:a16="http://schemas.microsoft.com/office/drawing/2014/main" id="{B57635B0-6748-9B43-8D56-90195E8FB937}"/>
              </a:ext>
            </a:extLst>
          </p:cNvPr>
          <p:cNvSpPr txBox="1"/>
          <p:nvPr/>
        </p:nvSpPr>
        <p:spPr>
          <a:xfrm>
            <a:off x="1084270" y="7875808"/>
            <a:ext cx="10905932" cy="289310"/>
          </a:xfrm>
          <a:prstGeom prst="rect">
            <a:avLst/>
          </a:prstGeom>
          <a:noFill/>
        </p:spPr>
        <p:txBody>
          <a:bodyPr wrap="square" rtlCol="0">
            <a:spAutoFit/>
          </a:bodyPr>
          <a:lstStyle/>
          <a:p>
            <a:pPr defTabSz="1097280"/>
            <a:r>
              <a:rPr lang="en-NO" sz="1280" dirty="0">
                <a:solidFill>
                  <a:prstClr val="black"/>
                </a:solidFill>
                <a:latin typeface="Palatino Linotype" panose="02040502050505030304" pitchFamily="18" charset="0"/>
              </a:rPr>
              <a:t>1. This is a segment of an expert mentor timeline produced during the 2018 CDX. Used with permission of the mentor, Maj Dyrkolbotn PhD</a:t>
            </a:r>
          </a:p>
        </p:txBody>
      </p:sp>
    </p:spTree>
    <p:extLst>
      <p:ext uri="{BB962C8B-B14F-4D97-AF65-F5344CB8AC3E}">
        <p14:creationId xmlns:p14="http://schemas.microsoft.com/office/powerpoint/2010/main" val="355595184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9000" b="-9000"/>
          </a:stretch>
        </a:blip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58"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2" name="Freeform: Shape 2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5000725" cy="82296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5" name="Tittel 2">
            <a:extLst>
              <a:ext uri="{FF2B5EF4-FFF2-40B4-BE49-F238E27FC236}">
                <a16:creationId xmlns:a16="http://schemas.microsoft.com/office/drawing/2014/main" id="{0130F847-9A87-AB4D-8D0D-FF9DA6C9AB2A}"/>
              </a:ext>
            </a:extLst>
          </p:cNvPr>
          <p:cNvSpPr txBox="1">
            <a:spLocks/>
          </p:cNvSpPr>
          <p:nvPr/>
        </p:nvSpPr>
        <p:spPr>
          <a:xfrm>
            <a:off x="824201" y="1384287"/>
            <a:ext cx="3840480" cy="5353396"/>
          </a:xfrm>
          <a:prstGeom prst="rect">
            <a:avLst/>
          </a:prstGeom>
        </p:spPr>
        <p:txBody>
          <a:bodyPr vert="horz" lIns="109728" tIns="54864" rIns="109728" bIns="54864" rtlCol="0" anchor="ctr" anchorCtr="0">
            <a:normAutofit/>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pPr defTabSz="1097280">
              <a:lnSpc>
                <a:spcPct val="90000"/>
              </a:lnSpc>
              <a:spcAft>
                <a:spcPts val="720"/>
              </a:spcAft>
            </a:pPr>
            <a:r>
              <a:rPr lang="en-US" sz="4440">
                <a:solidFill>
                  <a:srgbClr val="FFFFFF"/>
                </a:solidFill>
                <a:latin typeface="Calibri Light" panose="020F0302020204030204"/>
              </a:rPr>
              <a:t>Amount and characteritics of communication according to shifting situatonal demands </a:t>
            </a:r>
          </a:p>
        </p:txBody>
      </p:sp>
      <p:sp>
        <p:nvSpPr>
          <p:cNvPr id="24" name="Arc 2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9060483" y="2946575"/>
            <a:ext cx="4900120" cy="490012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1097280"/>
            <a:endParaRPr lang="en-US" sz="2160" dirty="0">
              <a:solidFill>
                <a:prstClr val="black"/>
              </a:solidFill>
              <a:latin typeface="Calibri" panose="020F0502020204030204"/>
            </a:endParaRPr>
          </a:p>
        </p:txBody>
      </p:sp>
      <p:sp>
        <p:nvSpPr>
          <p:cNvPr id="2" name="TekstSylinder 1"/>
          <p:cNvSpPr txBox="1"/>
          <p:nvPr/>
        </p:nvSpPr>
        <p:spPr>
          <a:xfrm>
            <a:off x="5336770" y="709613"/>
            <a:ext cx="8287789" cy="6702743"/>
          </a:xfrm>
          <a:prstGeom prst="rect">
            <a:avLst/>
          </a:prstGeom>
        </p:spPr>
        <p:txBody>
          <a:bodyPr vert="horz" lIns="109728" tIns="54864" rIns="109728" bIns="54864" rtlCol="0" anchor="ctr">
            <a:normAutofit/>
          </a:bodyPr>
          <a:lstStyle/>
          <a:p>
            <a:pPr indent="-274320" defTabSz="1097280">
              <a:lnSpc>
                <a:spcPct val="90000"/>
              </a:lnSpc>
              <a:spcAft>
                <a:spcPts val="720"/>
              </a:spcAft>
              <a:buFont typeface="Arial" panose="020B0604020202020204" pitchFamily="34" charset="0"/>
              <a:buChar char="•"/>
            </a:pPr>
            <a:r>
              <a:rPr lang="en-US" sz="2160" dirty="0">
                <a:solidFill>
                  <a:prstClr val="black"/>
                </a:solidFill>
                <a:latin typeface="Calibri" panose="020F0502020204030204"/>
              </a:rPr>
              <a:t>Too much communication during cyber threat incidents can be detrimental to performance</a:t>
            </a:r>
          </a:p>
          <a:p>
            <a:pPr indent="-274320" defTabSz="1097280">
              <a:lnSpc>
                <a:spcPct val="90000"/>
              </a:lnSpc>
              <a:spcAft>
                <a:spcPts val="720"/>
              </a:spcAft>
              <a:buFont typeface="Arial" panose="020B0604020202020204" pitchFamily="34" charset="0"/>
              <a:buChar char="•"/>
            </a:pPr>
            <a:endParaRPr lang="en-US" sz="2160" dirty="0">
              <a:solidFill>
                <a:prstClr val="black"/>
              </a:solidFill>
              <a:latin typeface="Calibri" panose="020F0502020204030204"/>
            </a:endParaRPr>
          </a:p>
          <a:p>
            <a:pPr marL="457188" indent="-274320" defTabSz="1097280">
              <a:lnSpc>
                <a:spcPct val="90000"/>
              </a:lnSpc>
              <a:spcAft>
                <a:spcPts val="720"/>
              </a:spcAft>
              <a:buFont typeface="Arial" panose="020B0604020202020204" pitchFamily="34" charset="0"/>
              <a:buChar char="•"/>
            </a:pPr>
            <a:r>
              <a:rPr lang="en-US" sz="2160" dirty="0">
                <a:solidFill>
                  <a:prstClr val="black"/>
                </a:solidFill>
                <a:latin typeface="Calibri" panose="020F0502020204030204"/>
              </a:rPr>
              <a:t>Might depend on level of expertise </a:t>
            </a:r>
          </a:p>
          <a:p>
            <a:pPr marL="457188" indent="-274320" defTabSz="1097280">
              <a:lnSpc>
                <a:spcPct val="90000"/>
              </a:lnSpc>
              <a:spcAft>
                <a:spcPts val="720"/>
              </a:spcAft>
              <a:buFont typeface="Arial" panose="020B0604020202020204" pitchFamily="34" charset="0"/>
              <a:buChar char="•"/>
            </a:pPr>
            <a:endParaRPr lang="en-US" sz="2160" dirty="0">
              <a:solidFill>
                <a:prstClr val="black"/>
              </a:solidFill>
              <a:latin typeface="Calibri" panose="020F0502020204030204"/>
            </a:endParaRPr>
          </a:p>
          <a:p>
            <a:pPr marL="457188" indent="-274320" defTabSz="1097280">
              <a:lnSpc>
                <a:spcPct val="90000"/>
              </a:lnSpc>
              <a:spcAft>
                <a:spcPts val="720"/>
              </a:spcAft>
              <a:buFont typeface="Arial" panose="020B0604020202020204" pitchFamily="34" charset="0"/>
              <a:buChar char="•"/>
            </a:pPr>
            <a:r>
              <a:rPr lang="en-US" sz="2160" dirty="0">
                <a:solidFill>
                  <a:prstClr val="black"/>
                </a:solidFill>
                <a:latin typeface="Calibri" panose="020F0502020204030204"/>
              </a:rPr>
              <a:t>Might depend on quality and type of communication and nature of task</a:t>
            </a:r>
          </a:p>
          <a:p>
            <a:pPr marL="1188690" lvl="1" indent="-274320" defTabSz="1097280">
              <a:lnSpc>
                <a:spcPct val="90000"/>
              </a:lnSpc>
              <a:spcAft>
                <a:spcPts val="720"/>
              </a:spcAft>
              <a:buFont typeface="Arial" panose="020B0604020202020204" pitchFamily="34" charset="0"/>
              <a:buChar char="•"/>
            </a:pPr>
            <a:r>
              <a:rPr lang="en-US" sz="2160" dirty="0">
                <a:solidFill>
                  <a:prstClr val="black"/>
                </a:solidFill>
                <a:latin typeface="Calibri" panose="020F0502020204030204"/>
              </a:rPr>
              <a:t>Under-communication and lack of feedback</a:t>
            </a:r>
          </a:p>
          <a:p>
            <a:pPr marL="1188690" lvl="1" indent="-274320" defTabSz="1097280">
              <a:lnSpc>
                <a:spcPct val="90000"/>
              </a:lnSpc>
              <a:spcAft>
                <a:spcPts val="720"/>
              </a:spcAft>
              <a:buFont typeface="Arial" panose="020B0604020202020204" pitchFamily="34" charset="0"/>
              <a:buChar char="•"/>
            </a:pPr>
            <a:r>
              <a:rPr lang="en-US" sz="2160" dirty="0">
                <a:solidFill>
                  <a:prstClr val="black"/>
                </a:solidFill>
                <a:latin typeface="Calibri" panose="020F0502020204030204"/>
              </a:rPr>
              <a:t>Cognitive load</a:t>
            </a:r>
          </a:p>
          <a:p>
            <a:pPr marL="457188" indent="-274320" defTabSz="1097280">
              <a:lnSpc>
                <a:spcPct val="90000"/>
              </a:lnSpc>
              <a:spcAft>
                <a:spcPts val="720"/>
              </a:spcAft>
              <a:buFont typeface="Arial" panose="020B0604020202020204" pitchFamily="34" charset="0"/>
              <a:buChar char="•"/>
            </a:pPr>
            <a:endParaRPr lang="en-US" sz="2160" dirty="0">
              <a:solidFill>
                <a:prstClr val="black"/>
              </a:solidFill>
              <a:latin typeface="Calibri" panose="020F0502020204030204"/>
            </a:endParaRPr>
          </a:p>
          <a:p>
            <a:pPr marL="457188" indent="-274320" defTabSz="1097280">
              <a:lnSpc>
                <a:spcPct val="90000"/>
              </a:lnSpc>
              <a:spcAft>
                <a:spcPts val="720"/>
              </a:spcAft>
              <a:buFont typeface="Arial" panose="020B0604020202020204" pitchFamily="34" charset="0"/>
              <a:buChar char="•"/>
            </a:pPr>
            <a:r>
              <a:rPr lang="en-US" sz="2160" dirty="0">
                <a:solidFill>
                  <a:prstClr val="black"/>
                </a:solidFill>
                <a:latin typeface="Calibri" panose="020F0502020204030204"/>
              </a:rPr>
              <a:t>Handling of maintenance tasks, unforeseen scenarios, update task progression and help</a:t>
            </a:r>
          </a:p>
          <a:p>
            <a:pPr marL="457188" indent="-274320" defTabSz="1097280">
              <a:lnSpc>
                <a:spcPct val="90000"/>
              </a:lnSpc>
              <a:spcAft>
                <a:spcPts val="720"/>
              </a:spcAft>
              <a:buFont typeface="Arial" panose="020B0604020202020204" pitchFamily="34" charset="0"/>
              <a:buChar char="•"/>
            </a:pPr>
            <a:endParaRPr lang="en-US" sz="2160" dirty="0">
              <a:solidFill>
                <a:prstClr val="black"/>
              </a:solidFill>
              <a:latin typeface="Calibri" panose="020F0502020204030204"/>
            </a:endParaRPr>
          </a:p>
          <a:p>
            <a:pPr marL="457188" indent="-274320" defTabSz="1097280">
              <a:lnSpc>
                <a:spcPct val="90000"/>
              </a:lnSpc>
              <a:spcAft>
                <a:spcPts val="720"/>
              </a:spcAft>
              <a:buFont typeface="Arial" panose="020B0604020202020204" pitchFamily="34" charset="0"/>
              <a:buChar char="•"/>
            </a:pPr>
            <a:r>
              <a:rPr lang="en-US" sz="2160" dirty="0">
                <a:solidFill>
                  <a:prstClr val="black"/>
                </a:solidFill>
                <a:latin typeface="Calibri" panose="020F0502020204030204"/>
              </a:rPr>
              <a:t>Distributed team leadership might mitigate some of the problems</a:t>
            </a:r>
          </a:p>
          <a:p>
            <a:pPr indent="-274320" defTabSz="1097280">
              <a:lnSpc>
                <a:spcPct val="90000"/>
              </a:lnSpc>
              <a:spcAft>
                <a:spcPts val="720"/>
              </a:spcAft>
              <a:buFont typeface="Arial" panose="020B0604020202020204" pitchFamily="34" charset="0"/>
              <a:buChar char="•"/>
            </a:pPr>
            <a:endParaRPr lang="en-US" sz="2160" dirty="0">
              <a:solidFill>
                <a:prstClr val="black"/>
              </a:solidFill>
              <a:latin typeface="Calibri" panose="020F0502020204030204"/>
            </a:endParaRPr>
          </a:p>
        </p:txBody>
      </p:sp>
      <p:sp>
        <p:nvSpPr>
          <p:cNvPr id="4" name="Plassholder for lysbildenummer 3"/>
          <p:cNvSpPr>
            <a:spLocks noGrp="1"/>
          </p:cNvSpPr>
          <p:nvPr>
            <p:ph type="sldNum" sz="quarter" idx="12"/>
          </p:nvPr>
        </p:nvSpPr>
        <p:spPr>
          <a:xfrm>
            <a:off x="11449877" y="7627621"/>
            <a:ext cx="2174682" cy="438150"/>
          </a:xfrm>
        </p:spPr>
        <p:txBody>
          <a:bodyPr vert="horz" lIns="109728" tIns="54864" rIns="109728" bIns="54864" rtlCol="0" anchor="ctr">
            <a:normAutofit/>
          </a:bodyPr>
          <a:lstStyle/>
          <a:p>
            <a:pPr defTabSz="1097280">
              <a:spcAft>
                <a:spcPts val="720"/>
              </a:spcAft>
            </a:pPr>
            <a:fld id="{91853A39-49B3-554A-AE82-85611CEBD8E3}" type="slidenum">
              <a:rPr lang="en-US">
                <a:solidFill>
                  <a:prstClr val="black">
                    <a:tint val="75000"/>
                  </a:prstClr>
                </a:solidFill>
                <a:latin typeface="Calibri" panose="020F0502020204030204"/>
              </a:rPr>
              <a:pPr defTabSz="1097280">
                <a:spcAft>
                  <a:spcPts val="720"/>
                </a:spcAft>
              </a:pPr>
              <a:t>77</a:t>
            </a:fld>
            <a:endParaRPr lang="en-US">
              <a:solidFill>
                <a:prstClr val="black">
                  <a:tint val="75000"/>
                </a:prstClr>
              </a:solidFill>
              <a:latin typeface="Calibri" panose="020F0502020204030204"/>
            </a:endParaRPr>
          </a:p>
        </p:txBody>
      </p:sp>
    </p:spTree>
    <p:custDataLst>
      <p:tags r:id="rId1"/>
    </p:custDataLst>
    <p:extLst>
      <p:ext uri="{BB962C8B-B14F-4D97-AF65-F5344CB8AC3E}">
        <p14:creationId xmlns:p14="http://schemas.microsoft.com/office/powerpoint/2010/main" val="11247664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30000"/>
            <a:lum/>
          </a:blip>
          <a:srcRect/>
          <a:stretch>
            <a:fillRect l="-4000" r="-4000"/>
          </a:stretch>
        </a:blip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0" name="Tittel 2">
            <a:extLst>
              <a:ext uri="{FF2B5EF4-FFF2-40B4-BE49-F238E27FC236}">
                <a16:creationId xmlns:a16="http://schemas.microsoft.com/office/drawing/2014/main" id="{0130F847-9A87-AB4D-8D0D-FF9DA6C9AB2A}"/>
              </a:ext>
            </a:extLst>
          </p:cNvPr>
          <p:cNvSpPr txBox="1">
            <a:spLocks/>
          </p:cNvSpPr>
          <p:nvPr/>
        </p:nvSpPr>
        <p:spPr>
          <a:xfrm>
            <a:off x="768096" y="395021"/>
            <a:ext cx="8273491" cy="2139696"/>
          </a:xfrm>
          <a:prstGeom prst="rect">
            <a:avLst/>
          </a:prstGeom>
        </p:spPr>
        <p:txBody>
          <a:bodyPr vert="horz" lIns="109728" tIns="54864" rIns="109728" bIns="54864" rtlCol="0" anchor="b" anchorCtr="0">
            <a:normAutofit/>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pPr defTabSz="1097280">
              <a:lnSpc>
                <a:spcPct val="90000"/>
              </a:lnSpc>
              <a:spcAft>
                <a:spcPts val="720"/>
              </a:spcAft>
            </a:pPr>
            <a:r>
              <a:rPr lang="en-US" sz="5040">
                <a:solidFill>
                  <a:prstClr val="black"/>
                </a:solidFill>
                <a:latin typeface="Calibri Light" panose="020F0302020204030204"/>
              </a:rPr>
              <a:t>COs collaborative practices during RCP creation and sharing</a:t>
            </a:r>
          </a:p>
        </p:txBody>
      </p:sp>
      <p:sp>
        <p:nvSpPr>
          <p:cNvPr id="19"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743" y="2874873"/>
            <a:ext cx="5092307" cy="21946"/>
          </a:xfrm>
          <a:custGeom>
            <a:avLst/>
            <a:gdLst>
              <a:gd name="csX0" fmla="*/ 0 w 5092307"/>
              <a:gd name="csY0" fmla="*/ 0 h 21946"/>
              <a:gd name="csX1" fmla="*/ 483769 w 5092307"/>
              <a:gd name="csY1" fmla="*/ 0 h 21946"/>
              <a:gd name="csX2" fmla="*/ 1222154 w 5092307"/>
              <a:gd name="csY2" fmla="*/ 0 h 21946"/>
              <a:gd name="csX3" fmla="*/ 1756846 w 5092307"/>
              <a:gd name="csY3" fmla="*/ 0 h 21946"/>
              <a:gd name="csX4" fmla="*/ 2291538 w 5092307"/>
              <a:gd name="csY4" fmla="*/ 0 h 21946"/>
              <a:gd name="csX5" fmla="*/ 2979000 w 5092307"/>
              <a:gd name="csY5" fmla="*/ 0 h 21946"/>
              <a:gd name="csX6" fmla="*/ 3666461 w 5092307"/>
              <a:gd name="csY6" fmla="*/ 0 h 21946"/>
              <a:gd name="csX7" fmla="*/ 4252076 w 5092307"/>
              <a:gd name="csY7" fmla="*/ 0 h 21946"/>
              <a:gd name="csX8" fmla="*/ 5092307 w 5092307"/>
              <a:gd name="csY8" fmla="*/ 0 h 21946"/>
              <a:gd name="csX9" fmla="*/ 5092307 w 5092307"/>
              <a:gd name="csY9" fmla="*/ 21946 h 21946"/>
              <a:gd name="csX10" fmla="*/ 4455769 w 5092307"/>
              <a:gd name="csY10" fmla="*/ 21946 h 21946"/>
              <a:gd name="csX11" fmla="*/ 3717384 w 5092307"/>
              <a:gd name="csY11" fmla="*/ 21946 h 21946"/>
              <a:gd name="csX12" fmla="*/ 3233615 w 5092307"/>
              <a:gd name="csY12" fmla="*/ 21946 h 21946"/>
              <a:gd name="csX13" fmla="*/ 2546154 w 5092307"/>
              <a:gd name="csY13" fmla="*/ 21946 h 21946"/>
              <a:gd name="csX14" fmla="*/ 1960538 w 5092307"/>
              <a:gd name="csY14" fmla="*/ 21946 h 21946"/>
              <a:gd name="csX15" fmla="*/ 1374923 w 5092307"/>
              <a:gd name="csY15" fmla="*/ 21946 h 21946"/>
              <a:gd name="csX16" fmla="*/ 738385 w 5092307"/>
              <a:gd name="csY16" fmla="*/ 21946 h 21946"/>
              <a:gd name="csX17" fmla="*/ 0 w 5092307"/>
              <a:gd name="csY17" fmla="*/ 21946 h 21946"/>
              <a:gd name="csX18" fmla="*/ 0 w 5092307"/>
              <a:gd name="csY18" fmla="*/ 0 h 21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092307" h="21946" fill="none" extrusionOk="0">
                <a:moveTo>
                  <a:pt x="0" y="0"/>
                </a:moveTo>
                <a:cubicBezTo>
                  <a:pt x="126622" y="2207"/>
                  <a:pt x="310281" y="-9618"/>
                  <a:pt x="483769" y="0"/>
                </a:cubicBezTo>
                <a:cubicBezTo>
                  <a:pt x="657257" y="9618"/>
                  <a:pt x="962372" y="-35609"/>
                  <a:pt x="1222154" y="0"/>
                </a:cubicBezTo>
                <a:cubicBezTo>
                  <a:pt x="1481937" y="35609"/>
                  <a:pt x="1599378" y="20188"/>
                  <a:pt x="1756846" y="0"/>
                </a:cubicBezTo>
                <a:cubicBezTo>
                  <a:pt x="1914314" y="-20188"/>
                  <a:pt x="2080092" y="-5105"/>
                  <a:pt x="2291538" y="0"/>
                </a:cubicBezTo>
                <a:cubicBezTo>
                  <a:pt x="2502984" y="5105"/>
                  <a:pt x="2714641" y="617"/>
                  <a:pt x="2979000" y="0"/>
                </a:cubicBezTo>
                <a:cubicBezTo>
                  <a:pt x="3243359" y="-617"/>
                  <a:pt x="3339677" y="-32878"/>
                  <a:pt x="3666461" y="0"/>
                </a:cubicBezTo>
                <a:cubicBezTo>
                  <a:pt x="3993245" y="32878"/>
                  <a:pt x="3959356" y="10646"/>
                  <a:pt x="4252076" y="0"/>
                </a:cubicBezTo>
                <a:cubicBezTo>
                  <a:pt x="4544797" y="-10646"/>
                  <a:pt x="4803806" y="-6208"/>
                  <a:pt x="5092307" y="0"/>
                </a:cubicBezTo>
                <a:cubicBezTo>
                  <a:pt x="5092586" y="4631"/>
                  <a:pt x="5092360" y="16862"/>
                  <a:pt x="5092307" y="21946"/>
                </a:cubicBezTo>
                <a:cubicBezTo>
                  <a:pt x="4963024" y="39542"/>
                  <a:pt x="4769693" y="24041"/>
                  <a:pt x="4455769" y="21946"/>
                </a:cubicBezTo>
                <a:cubicBezTo>
                  <a:pt x="4141845" y="19851"/>
                  <a:pt x="3943439" y="-13029"/>
                  <a:pt x="3717384" y="21946"/>
                </a:cubicBezTo>
                <a:cubicBezTo>
                  <a:pt x="3491329" y="56921"/>
                  <a:pt x="3361256" y="34282"/>
                  <a:pt x="3233615" y="21946"/>
                </a:cubicBezTo>
                <a:cubicBezTo>
                  <a:pt x="3105974" y="9610"/>
                  <a:pt x="2872163" y="30197"/>
                  <a:pt x="2546154" y="21946"/>
                </a:cubicBezTo>
                <a:cubicBezTo>
                  <a:pt x="2220145" y="13695"/>
                  <a:pt x="2168829" y="22450"/>
                  <a:pt x="1960538" y="21946"/>
                </a:cubicBezTo>
                <a:cubicBezTo>
                  <a:pt x="1752247" y="21442"/>
                  <a:pt x="1523678" y="13932"/>
                  <a:pt x="1374923" y="21946"/>
                </a:cubicBezTo>
                <a:cubicBezTo>
                  <a:pt x="1226168" y="29960"/>
                  <a:pt x="928094" y="36837"/>
                  <a:pt x="738385" y="21946"/>
                </a:cubicBezTo>
                <a:cubicBezTo>
                  <a:pt x="548676" y="7055"/>
                  <a:pt x="168941" y="-5592"/>
                  <a:pt x="0" y="21946"/>
                </a:cubicBezTo>
                <a:cubicBezTo>
                  <a:pt x="287" y="12071"/>
                  <a:pt x="-113" y="6250"/>
                  <a:pt x="0" y="0"/>
                </a:cubicBezTo>
                <a:close/>
              </a:path>
              <a:path w="5092307" h="21946" stroke="0" extrusionOk="0">
                <a:moveTo>
                  <a:pt x="0" y="0"/>
                </a:moveTo>
                <a:cubicBezTo>
                  <a:pt x="123076" y="8408"/>
                  <a:pt x="290804" y="2227"/>
                  <a:pt x="534692" y="0"/>
                </a:cubicBezTo>
                <a:cubicBezTo>
                  <a:pt x="778580" y="-2227"/>
                  <a:pt x="855490" y="-16962"/>
                  <a:pt x="1018461" y="0"/>
                </a:cubicBezTo>
                <a:cubicBezTo>
                  <a:pt x="1181432" y="16962"/>
                  <a:pt x="1320664" y="19870"/>
                  <a:pt x="1553154" y="0"/>
                </a:cubicBezTo>
                <a:cubicBezTo>
                  <a:pt x="1785644" y="-19870"/>
                  <a:pt x="2036509" y="-20672"/>
                  <a:pt x="2189692" y="0"/>
                </a:cubicBezTo>
                <a:cubicBezTo>
                  <a:pt x="2342875" y="20672"/>
                  <a:pt x="2544654" y="-33332"/>
                  <a:pt x="2877153" y="0"/>
                </a:cubicBezTo>
                <a:cubicBezTo>
                  <a:pt x="3209652" y="33332"/>
                  <a:pt x="3394712" y="30818"/>
                  <a:pt x="3615538" y="0"/>
                </a:cubicBezTo>
                <a:cubicBezTo>
                  <a:pt x="3836364" y="-30818"/>
                  <a:pt x="4201667" y="-30590"/>
                  <a:pt x="4353922" y="0"/>
                </a:cubicBezTo>
                <a:cubicBezTo>
                  <a:pt x="4506177" y="30590"/>
                  <a:pt x="4855479" y="18332"/>
                  <a:pt x="5092307" y="0"/>
                </a:cubicBezTo>
                <a:cubicBezTo>
                  <a:pt x="5091574" y="4400"/>
                  <a:pt x="5092005" y="11744"/>
                  <a:pt x="5092307" y="21946"/>
                </a:cubicBezTo>
                <a:cubicBezTo>
                  <a:pt x="4864916" y="7468"/>
                  <a:pt x="4690539" y="13687"/>
                  <a:pt x="4557615" y="21946"/>
                </a:cubicBezTo>
                <a:cubicBezTo>
                  <a:pt x="4424691" y="30205"/>
                  <a:pt x="4076201" y="51864"/>
                  <a:pt x="3819230" y="21946"/>
                </a:cubicBezTo>
                <a:cubicBezTo>
                  <a:pt x="3562259" y="-7972"/>
                  <a:pt x="3498341" y="13372"/>
                  <a:pt x="3335461" y="21946"/>
                </a:cubicBezTo>
                <a:cubicBezTo>
                  <a:pt x="3172581" y="30520"/>
                  <a:pt x="2979939" y="3719"/>
                  <a:pt x="2648000" y="21946"/>
                </a:cubicBezTo>
                <a:cubicBezTo>
                  <a:pt x="2316061" y="40173"/>
                  <a:pt x="2286972" y="9792"/>
                  <a:pt x="2062384" y="21946"/>
                </a:cubicBezTo>
                <a:cubicBezTo>
                  <a:pt x="1837796" y="34100"/>
                  <a:pt x="1672241" y="1952"/>
                  <a:pt x="1476769" y="21946"/>
                </a:cubicBezTo>
                <a:cubicBezTo>
                  <a:pt x="1281297" y="41940"/>
                  <a:pt x="975566" y="5945"/>
                  <a:pt x="738385" y="21946"/>
                </a:cubicBezTo>
                <a:cubicBezTo>
                  <a:pt x="501204" y="37947"/>
                  <a:pt x="163670" y="-14697"/>
                  <a:pt x="0" y="21946"/>
                </a:cubicBezTo>
                <a:cubicBezTo>
                  <a:pt x="-116" y="15135"/>
                  <a:pt x="-209" y="796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ekstSylinder 1"/>
          <p:cNvSpPr txBox="1"/>
          <p:nvPr/>
        </p:nvSpPr>
        <p:spPr>
          <a:xfrm>
            <a:off x="768096" y="3247949"/>
            <a:ext cx="8273491" cy="4180637"/>
          </a:xfrm>
          <a:prstGeom prst="rect">
            <a:avLst/>
          </a:prstGeom>
        </p:spPr>
        <p:txBody>
          <a:bodyPr vert="horz" lIns="109728" tIns="54864" rIns="109728" bIns="54864" rtlCol="0">
            <a:normAutofit/>
          </a:bodyPr>
          <a:lstStyle/>
          <a:p>
            <a:pPr indent="-274320" defTabSz="1097280">
              <a:lnSpc>
                <a:spcPct val="90000"/>
              </a:lnSpc>
              <a:spcAft>
                <a:spcPts val="720"/>
              </a:spcAft>
              <a:buFont typeface="Arial" panose="020B0604020202020204" pitchFamily="34" charset="0"/>
              <a:buChar char="•"/>
            </a:pPr>
            <a:r>
              <a:rPr lang="en-US" dirty="0">
                <a:solidFill>
                  <a:prstClr val="black"/>
                </a:solidFill>
                <a:latin typeface="Calibri" panose="020F0502020204030204"/>
              </a:rPr>
              <a:t>COs communicate with other COs when tailoring RCPs to their clients</a:t>
            </a:r>
          </a:p>
          <a:p>
            <a:pPr marL="1188690" lvl="1" indent="-274320" defTabSz="1097280">
              <a:lnSpc>
                <a:spcPct val="90000"/>
              </a:lnSpc>
              <a:spcAft>
                <a:spcPts val="720"/>
              </a:spcAft>
              <a:buFont typeface="Arial" panose="020B0604020202020204" pitchFamily="34" charset="0"/>
              <a:buChar char="•"/>
            </a:pPr>
            <a:r>
              <a:rPr lang="en-US" dirty="0">
                <a:solidFill>
                  <a:prstClr val="black"/>
                </a:solidFill>
                <a:latin typeface="Calibri" panose="020F0502020204030204"/>
              </a:rPr>
              <a:t>Less common further up in SOC organizational hierarchy</a:t>
            </a:r>
          </a:p>
          <a:p>
            <a:pPr marL="1188690" lvl="1" indent="-274320" defTabSz="1097280">
              <a:lnSpc>
                <a:spcPct val="90000"/>
              </a:lnSpc>
              <a:spcAft>
                <a:spcPts val="720"/>
              </a:spcAft>
              <a:buFont typeface="Arial" panose="020B0604020202020204" pitchFamily="34" charset="0"/>
              <a:buChar char="•"/>
            </a:pPr>
            <a:r>
              <a:rPr lang="en-US" b="1" dirty="0">
                <a:solidFill>
                  <a:prstClr val="black"/>
                </a:solidFill>
                <a:latin typeface="Calibri" panose="020F0502020204030204"/>
              </a:rPr>
              <a:t>HS</a:t>
            </a:r>
            <a:r>
              <a:rPr lang="en-US" dirty="0">
                <a:solidFill>
                  <a:prstClr val="black"/>
                </a:solidFill>
                <a:latin typeface="Calibri" panose="020F0502020204030204"/>
              </a:rPr>
              <a:t>: Problems when DM and COs are located in different quadrants</a:t>
            </a:r>
          </a:p>
          <a:p>
            <a:pPr marL="1188690" lvl="1" indent="-274320" defTabSz="1097280">
              <a:lnSpc>
                <a:spcPct val="90000"/>
              </a:lnSpc>
              <a:spcAft>
                <a:spcPts val="720"/>
              </a:spcAft>
              <a:buFont typeface="Arial" panose="020B0604020202020204" pitchFamily="34" charset="0"/>
              <a:buChar char="•"/>
            </a:pPr>
            <a:r>
              <a:rPr lang="en-US" dirty="0">
                <a:solidFill>
                  <a:prstClr val="black"/>
                </a:solidFill>
                <a:latin typeface="Calibri" panose="020F0502020204030204"/>
              </a:rPr>
              <a:t>Beliefs and expectations affect sharing and absorption </a:t>
            </a:r>
            <a:r>
              <a:rPr lang="en-US" dirty="0">
                <a:solidFill>
                  <a:prstClr val="black"/>
                </a:solidFill>
                <a:latin typeface="Calibri" panose="020F0502020204030204"/>
                <a:sym typeface="Wingdings"/>
              </a:rPr>
              <a:t> RCP and CSA</a:t>
            </a:r>
            <a:endParaRPr lang="en-US" dirty="0">
              <a:solidFill>
                <a:prstClr val="black"/>
              </a:solidFill>
              <a:latin typeface="Calibri" panose="020F0502020204030204"/>
            </a:endParaRPr>
          </a:p>
          <a:p>
            <a:pPr indent="-274320" defTabSz="1097280">
              <a:lnSpc>
                <a:spcPct val="90000"/>
              </a:lnSpc>
              <a:spcAft>
                <a:spcPts val="720"/>
              </a:spcAft>
              <a:buFont typeface="Arial" panose="020B0604020202020204" pitchFamily="34" charset="0"/>
              <a:buChar char="•"/>
            </a:pPr>
            <a:endParaRPr lang="en-US" dirty="0">
              <a:solidFill>
                <a:prstClr val="black"/>
              </a:solidFill>
              <a:latin typeface="Calibri" panose="020F0502020204030204"/>
            </a:endParaRPr>
          </a:p>
          <a:p>
            <a:pPr indent="-274320" defTabSz="1097280">
              <a:lnSpc>
                <a:spcPct val="90000"/>
              </a:lnSpc>
              <a:spcAft>
                <a:spcPts val="720"/>
              </a:spcAft>
              <a:buFont typeface="Arial" panose="020B0604020202020204" pitchFamily="34" charset="0"/>
              <a:buChar char="•"/>
            </a:pPr>
            <a:r>
              <a:rPr lang="en-US" dirty="0">
                <a:solidFill>
                  <a:prstClr val="black"/>
                </a:solidFill>
                <a:latin typeface="Calibri" panose="020F0502020204030204"/>
              </a:rPr>
              <a:t>Centralized/official systems are circumvented</a:t>
            </a:r>
          </a:p>
          <a:p>
            <a:pPr marL="1188690" lvl="1" indent="-274320" defTabSz="1097280">
              <a:lnSpc>
                <a:spcPct val="90000"/>
              </a:lnSpc>
              <a:spcAft>
                <a:spcPts val="720"/>
              </a:spcAft>
              <a:buFont typeface="Arial" panose="020B0604020202020204" pitchFamily="34" charset="0"/>
              <a:buChar char="•"/>
            </a:pPr>
            <a:r>
              <a:rPr lang="en-US" dirty="0">
                <a:solidFill>
                  <a:prstClr val="black"/>
                </a:solidFill>
                <a:latin typeface="Calibri" panose="020F0502020204030204"/>
              </a:rPr>
              <a:t>Information sharing between COs not incentivized</a:t>
            </a:r>
          </a:p>
          <a:p>
            <a:pPr marL="1188690" lvl="1" indent="-274320" defTabSz="1097280">
              <a:lnSpc>
                <a:spcPct val="90000"/>
              </a:lnSpc>
              <a:spcAft>
                <a:spcPts val="720"/>
              </a:spcAft>
              <a:buFont typeface="Arial" panose="020B0604020202020204" pitchFamily="34" charset="0"/>
              <a:buChar char="•"/>
            </a:pPr>
            <a:r>
              <a:rPr lang="en-US" dirty="0">
                <a:solidFill>
                  <a:prstClr val="black"/>
                </a:solidFill>
                <a:latin typeface="Calibri" panose="020F0502020204030204"/>
              </a:rPr>
              <a:t>Use of Gamification</a:t>
            </a:r>
          </a:p>
        </p:txBody>
      </p:sp>
      <p:pic>
        <p:nvPicPr>
          <p:cNvPr id="11" name="Bild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505206" y="395020"/>
            <a:ext cx="2679863" cy="4115963"/>
          </a:xfrm>
          <a:prstGeom prst="rect">
            <a:avLst/>
          </a:prstGeom>
        </p:spPr>
      </p:pic>
      <p:pic>
        <p:nvPicPr>
          <p:cNvPr id="12" name="Bilde 2">
            <a:extLst>
              <a:ext uri="{FF2B5EF4-FFF2-40B4-BE49-F238E27FC236}">
                <a16:creationId xmlns:a16="http://schemas.microsoft.com/office/drawing/2014/main" id="{364B61D2-056F-400C-8434-563D620F7E44}"/>
              </a:ext>
            </a:extLst>
          </p:cNvPr>
          <p:cNvPicPr>
            <a:picLocks noChangeAspect="1"/>
          </p:cNvPicPr>
          <p:nvPr/>
        </p:nvPicPr>
        <p:blipFill rotWithShape="1">
          <a:blip r:embed="rId6" cstate="email">
            <a:extLst>
              <a:ext uri="{28A0092B-C50C-407E-A947-70E740481C1C}">
                <a14:useLocalDpi xmlns:a14="http://schemas.microsoft.com/office/drawing/2010/main"/>
              </a:ext>
            </a:extLst>
          </a:blip>
          <a:stretch/>
        </p:blipFill>
        <p:spPr>
          <a:xfrm>
            <a:off x="9436608" y="5247767"/>
            <a:ext cx="4795114" cy="1906056"/>
          </a:xfrm>
          <a:prstGeom prst="rect">
            <a:avLst/>
          </a:prstGeom>
        </p:spPr>
      </p:pic>
      <p:sp>
        <p:nvSpPr>
          <p:cNvPr id="4" name="Plassholder for lysbildenummer 3"/>
          <p:cNvSpPr>
            <a:spLocks noGrp="1"/>
          </p:cNvSpPr>
          <p:nvPr>
            <p:ph type="sldNum" sz="quarter" idx="12"/>
          </p:nvPr>
        </p:nvSpPr>
        <p:spPr>
          <a:xfrm>
            <a:off x="10332720" y="7627621"/>
            <a:ext cx="3291840" cy="438150"/>
          </a:xfrm>
        </p:spPr>
        <p:txBody>
          <a:bodyPr vert="horz" lIns="109728" tIns="54864" rIns="109728" bIns="54864" rtlCol="0" anchor="ctr">
            <a:normAutofit/>
          </a:bodyPr>
          <a:lstStyle/>
          <a:p>
            <a:pPr defTabSz="1097280">
              <a:spcAft>
                <a:spcPts val="720"/>
              </a:spcAft>
            </a:pPr>
            <a:fld id="{91853A39-49B3-554A-AE82-85611CEBD8E3}" type="slidenum">
              <a:rPr lang="en-US">
                <a:solidFill>
                  <a:prstClr val="black">
                    <a:tint val="75000"/>
                  </a:prstClr>
                </a:solidFill>
                <a:latin typeface="Calibri" panose="020F0502020204030204"/>
              </a:rPr>
              <a:pPr defTabSz="1097280">
                <a:spcAft>
                  <a:spcPts val="720"/>
                </a:spcAft>
              </a:pPr>
              <a:t>78</a:t>
            </a:fld>
            <a:endParaRPr lang="en-US">
              <a:solidFill>
                <a:prstClr val="black">
                  <a:tint val="75000"/>
                </a:prstClr>
              </a:solidFill>
              <a:latin typeface="Calibri" panose="020F0502020204030204"/>
            </a:endParaRPr>
          </a:p>
        </p:txBody>
      </p:sp>
    </p:spTree>
    <p:custDataLst>
      <p:tags r:id="rId1"/>
    </p:custDataLst>
    <p:extLst>
      <p:ext uri="{BB962C8B-B14F-4D97-AF65-F5344CB8AC3E}">
        <p14:creationId xmlns:p14="http://schemas.microsoft.com/office/powerpoint/2010/main" val="46268484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39000" b="-39000"/>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tel 1"/>
          <p:cNvSpPr>
            <a:spLocks noGrp="1"/>
          </p:cNvSpPr>
          <p:nvPr>
            <p:ph type="title"/>
          </p:nvPr>
        </p:nvSpPr>
        <p:spPr>
          <a:xfrm>
            <a:off x="1009498" y="658368"/>
            <a:ext cx="4321032" cy="6517843"/>
          </a:xfrm>
        </p:spPr>
        <p:txBody>
          <a:bodyPr vert="horz" wrap="square" lIns="109728" tIns="54864" rIns="109728" bIns="54864" rtlCol="0" anchor="ctr" anchorCtr="0">
            <a:normAutofit/>
          </a:bodyPr>
          <a:lstStyle/>
          <a:p>
            <a:r>
              <a:rPr lang="en-US" sz="6480"/>
              <a:t>Relationship of micro-macro factors</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52780" y="3910458"/>
            <a:ext cx="5376672" cy="21946"/>
          </a:xfrm>
          <a:custGeom>
            <a:avLst/>
            <a:gdLst>
              <a:gd name="csX0" fmla="*/ 0 w 5376672"/>
              <a:gd name="csY0" fmla="*/ 0 h 21946"/>
              <a:gd name="csX1" fmla="*/ 564551 w 5376672"/>
              <a:gd name="csY1" fmla="*/ 0 h 21946"/>
              <a:gd name="csX2" fmla="*/ 1290401 w 5376672"/>
              <a:gd name="csY2" fmla="*/ 0 h 21946"/>
              <a:gd name="csX3" fmla="*/ 1908719 w 5376672"/>
              <a:gd name="csY3" fmla="*/ 0 h 21946"/>
              <a:gd name="csX4" fmla="*/ 2473269 w 5376672"/>
              <a:gd name="csY4" fmla="*/ 0 h 21946"/>
              <a:gd name="csX5" fmla="*/ 3199120 w 5376672"/>
              <a:gd name="csY5" fmla="*/ 0 h 21946"/>
              <a:gd name="csX6" fmla="*/ 3871204 w 5376672"/>
              <a:gd name="csY6" fmla="*/ 0 h 21946"/>
              <a:gd name="csX7" fmla="*/ 4543288 w 5376672"/>
              <a:gd name="csY7" fmla="*/ 0 h 21946"/>
              <a:gd name="csX8" fmla="*/ 5376672 w 5376672"/>
              <a:gd name="csY8" fmla="*/ 0 h 21946"/>
              <a:gd name="csX9" fmla="*/ 5376672 w 5376672"/>
              <a:gd name="csY9" fmla="*/ 21946 h 21946"/>
              <a:gd name="csX10" fmla="*/ 4812121 w 5376672"/>
              <a:gd name="csY10" fmla="*/ 21946 h 21946"/>
              <a:gd name="csX11" fmla="*/ 4301338 w 5376672"/>
              <a:gd name="csY11" fmla="*/ 21946 h 21946"/>
              <a:gd name="csX12" fmla="*/ 3575487 w 5376672"/>
              <a:gd name="csY12" fmla="*/ 21946 h 21946"/>
              <a:gd name="csX13" fmla="*/ 3010936 w 5376672"/>
              <a:gd name="csY13" fmla="*/ 21946 h 21946"/>
              <a:gd name="csX14" fmla="*/ 2285086 w 5376672"/>
              <a:gd name="csY14" fmla="*/ 21946 h 21946"/>
              <a:gd name="csX15" fmla="*/ 1505468 w 5376672"/>
              <a:gd name="csY15" fmla="*/ 21946 h 21946"/>
              <a:gd name="csX16" fmla="*/ 887151 w 5376672"/>
              <a:gd name="csY16" fmla="*/ 21946 h 21946"/>
              <a:gd name="csX17" fmla="*/ 0 w 5376672"/>
              <a:gd name="csY17" fmla="*/ 21946 h 21946"/>
              <a:gd name="csX18" fmla="*/ 0 w 5376672"/>
              <a:gd name="csY18" fmla="*/ 0 h 219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376672" h="21946" fill="none" extrusionOk="0">
                <a:moveTo>
                  <a:pt x="0" y="0"/>
                </a:moveTo>
                <a:cubicBezTo>
                  <a:pt x="170305" y="15721"/>
                  <a:pt x="294063" y="-17098"/>
                  <a:pt x="564551" y="0"/>
                </a:cubicBezTo>
                <a:cubicBezTo>
                  <a:pt x="835039" y="17098"/>
                  <a:pt x="997912" y="-26321"/>
                  <a:pt x="1290401" y="0"/>
                </a:cubicBezTo>
                <a:cubicBezTo>
                  <a:pt x="1582890" y="26321"/>
                  <a:pt x="1778869" y="16546"/>
                  <a:pt x="1908719" y="0"/>
                </a:cubicBezTo>
                <a:cubicBezTo>
                  <a:pt x="2038569" y="-16546"/>
                  <a:pt x="2241825" y="15713"/>
                  <a:pt x="2473269" y="0"/>
                </a:cubicBezTo>
                <a:cubicBezTo>
                  <a:pt x="2704713" y="-15713"/>
                  <a:pt x="2860864" y="-34255"/>
                  <a:pt x="3199120" y="0"/>
                </a:cubicBezTo>
                <a:cubicBezTo>
                  <a:pt x="3537376" y="34255"/>
                  <a:pt x="3592823" y="7145"/>
                  <a:pt x="3871204" y="0"/>
                </a:cubicBezTo>
                <a:cubicBezTo>
                  <a:pt x="4149585" y="-7145"/>
                  <a:pt x="4254771" y="19685"/>
                  <a:pt x="4543288" y="0"/>
                </a:cubicBezTo>
                <a:cubicBezTo>
                  <a:pt x="4831805" y="-19685"/>
                  <a:pt x="5185276" y="-32410"/>
                  <a:pt x="5376672" y="0"/>
                </a:cubicBezTo>
                <a:cubicBezTo>
                  <a:pt x="5376963" y="10793"/>
                  <a:pt x="5377733" y="17359"/>
                  <a:pt x="5376672" y="21946"/>
                </a:cubicBezTo>
                <a:cubicBezTo>
                  <a:pt x="5193652" y="30813"/>
                  <a:pt x="4959297" y="-1803"/>
                  <a:pt x="4812121" y="21946"/>
                </a:cubicBezTo>
                <a:cubicBezTo>
                  <a:pt x="4664945" y="45695"/>
                  <a:pt x="4416092" y="15443"/>
                  <a:pt x="4301338" y="21946"/>
                </a:cubicBezTo>
                <a:cubicBezTo>
                  <a:pt x="4186584" y="28449"/>
                  <a:pt x="3868070" y="3443"/>
                  <a:pt x="3575487" y="21946"/>
                </a:cubicBezTo>
                <a:cubicBezTo>
                  <a:pt x="3282904" y="40449"/>
                  <a:pt x="3258735" y="9700"/>
                  <a:pt x="3010936" y="21946"/>
                </a:cubicBezTo>
                <a:cubicBezTo>
                  <a:pt x="2763137" y="34192"/>
                  <a:pt x="2591359" y="55590"/>
                  <a:pt x="2285086" y="21946"/>
                </a:cubicBezTo>
                <a:cubicBezTo>
                  <a:pt x="1978813" y="-11698"/>
                  <a:pt x="1850363" y="25189"/>
                  <a:pt x="1505468" y="21946"/>
                </a:cubicBezTo>
                <a:cubicBezTo>
                  <a:pt x="1160573" y="18703"/>
                  <a:pt x="1056506" y="-8472"/>
                  <a:pt x="887151" y="21946"/>
                </a:cubicBezTo>
                <a:cubicBezTo>
                  <a:pt x="717796" y="52364"/>
                  <a:pt x="227403" y="-18989"/>
                  <a:pt x="0" y="21946"/>
                </a:cubicBezTo>
                <a:cubicBezTo>
                  <a:pt x="-1022" y="13889"/>
                  <a:pt x="-860" y="9419"/>
                  <a:pt x="0" y="0"/>
                </a:cubicBezTo>
                <a:close/>
              </a:path>
              <a:path w="5376672" h="21946" stroke="0" extrusionOk="0">
                <a:moveTo>
                  <a:pt x="0" y="0"/>
                </a:moveTo>
                <a:cubicBezTo>
                  <a:pt x="225540" y="9502"/>
                  <a:pt x="387194" y="-20462"/>
                  <a:pt x="618317" y="0"/>
                </a:cubicBezTo>
                <a:cubicBezTo>
                  <a:pt x="849440" y="20462"/>
                  <a:pt x="939506" y="-14980"/>
                  <a:pt x="1129101" y="0"/>
                </a:cubicBezTo>
                <a:cubicBezTo>
                  <a:pt x="1318696" y="14980"/>
                  <a:pt x="1681708" y="-3103"/>
                  <a:pt x="1908719" y="0"/>
                </a:cubicBezTo>
                <a:cubicBezTo>
                  <a:pt x="2135730" y="3103"/>
                  <a:pt x="2346561" y="23845"/>
                  <a:pt x="2527036" y="0"/>
                </a:cubicBezTo>
                <a:cubicBezTo>
                  <a:pt x="2707511" y="-23845"/>
                  <a:pt x="2872188" y="17583"/>
                  <a:pt x="3145353" y="0"/>
                </a:cubicBezTo>
                <a:cubicBezTo>
                  <a:pt x="3418518" y="-17583"/>
                  <a:pt x="3713258" y="-27342"/>
                  <a:pt x="3924971" y="0"/>
                </a:cubicBezTo>
                <a:cubicBezTo>
                  <a:pt x="4136684" y="27342"/>
                  <a:pt x="4288429" y="-12251"/>
                  <a:pt x="4489521" y="0"/>
                </a:cubicBezTo>
                <a:cubicBezTo>
                  <a:pt x="4690613" y="12251"/>
                  <a:pt x="5116717" y="-26469"/>
                  <a:pt x="5376672" y="0"/>
                </a:cubicBezTo>
                <a:cubicBezTo>
                  <a:pt x="5376914" y="5666"/>
                  <a:pt x="5377200" y="12789"/>
                  <a:pt x="5376672" y="21946"/>
                </a:cubicBezTo>
                <a:cubicBezTo>
                  <a:pt x="5145130" y="-5765"/>
                  <a:pt x="4963583" y="26402"/>
                  <a:pt x="4812121" y="21946"/>
                </a:cubicBezTo>
                <a:cubicBezTo>
                  <a:pt x="4660659" y="17490"/>
                  <a:pt x="4340354" y="-6729"/>
                  <a:pt x="4140037" y="21946"/>
                </a:cubicBezTo>
                <a:cubicBezTo>
                  <a:pt x="3939720" y="50621"/>
                  <a:pt x="3820721" y="34636"/>
                  <a:pt x="3521720" y="21946"/>
                </a:cubicBezTo>
                <a:cubicBezTo>
                  <a:pt x="3222719" y="9256"/>
                  <a:pt x="3102025" y="-1390"/>
                  <a:pt x="2742103" y="21946"/>
                </a:cubicBezTo>
                <a:cubicBezTo>
                  <a:pt x="2382181" y="45282"/>
                  <a:pt x="2198742" y="751"/>
                  <a:pt x="1962485" y="21946"/>
                </a:cubicBezTo>
                <a:cubicBezTo>
                  <a:pt x="1726228" y="43141"/>
                  <a:pt x="1648947" y="40913"/>
                  <a:pt x="1397935" y="21946"/>
                </a:cubicBezTo>
                <a:cubicBezTo>
                  <a:pt x="1146923" y="2980"/>
                  <a:pt x="943158" y="-3639"/>
                  <a:pt x="725851" y="21946"/>
                </a:cubicBezTo>
                <a:cubicBezTo>
                  <a:pt x="508544" y="47531"/>
                  <a:pt x="222016" y="44348"/>
                  <a:pt x="0" y="21946"/>
                </a:cubicBezTo>
                <a:cubicBezTo>
                  <a:pt x="-270" y="16026"/>
                  <a:pt x="-456" y="812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3" name="Plassholder for innhold 2"/>
          <p:cNvSpPr>
            <a:spLocks noGrp="1"/>
          </p:cNvSpPr>
          <p:nvPr>
            <p:ph idx="1"/>
          </p:nvPr>
        </p:nvSpPr>
        <p:spPr>
          <a:xfrm>
            <a:off x="6151702" y="662509"/>
            <a:ext cx="7469202" cy="6517843"/>
          </a:xfrm>
        </p:spPr>
        <p:txBody>
          <a:bodyPr vert="horz" lIns="109728" tIns="54864" rIns="109728" bIns="54864" rtlCol="0" anchor="ctr">
            <a:normAutofit/>
          </a:bodyPr>
          <a:lstStyle/>
          <a:p>
            <a:endParaRPr lang="en-US" sz="2640"/>
          </a:p>
          <a:p>
            <a:r>
              <a:rPr lang="en-US" sz="2640"/>
              <a:t>All cognitive factors at unconscious level? </a:t>
            </a:r>
          </a:p>
          <a:p>
            <a:pPr lvl="1"/>
            <a:r>
              <a:rPr lang="en-US" sz="2640"/>
              <a:t>Metacognition the bridge to macrocognitive aspects?</a:t>
            </a:r>
          </a:p>
          <a:p>
            <a:pPr lvl="1"/>
            <a:r>
              <a:rPr lang="en-US" sz="2640"/>
              <a:t>Social level </a:t>
            </a:r>
          </a:p>
          <a:p>
            <a:pPr lvl="2"/>
            <a:r>
              <a:rPr lang="en-US" sz="2640"/>
              <a:t>Sensemaking</a:t>
            </a:r>
          </a:p>
          <a:p>
            <a:pPr lvl="2"/>
            <a:r>
              <a:rPr lang="en-US" sz="2640"/>
              <a:t>Missing adequate tools</a:t>
            </a:r>
          </a:p>
          <a:p>
            <a:pPr lvl="2"/>
            <a:r>
              <a:rPr lang="en-US" sz="2640"/>
              <a:t>Expert-Performance paradigm (Ericsson &amp; Ward, 2009)</a:t>
            </a:r>
          </a:p>
          <a:p>
            <a:pPr lvl="3"/>
            <a:r>
              <a:rPr lang="en-US" sz="2640"/>
              <a:t>Feedback, Retrospective reports, CTA</a:t>
            </a:r>
          </a:p>
          <a:p>
            <a:pPr lvl="1"/>
            <a:endParaRPr lang="en-US" sz="2640"/>
          </a:p>
          <a:p>
            <a:pPr lvl="1"/>
            <a:endParaRPr lang="en-US" sz="2640"/>
          </a:p>
          <a:p>
            <a:endParaRPr lang="en-US" sz="2640"/>
          </a:p>
        </p:txBody>
      </p:sp>
    </p:spTree>
    <p:extLst>
      <p:ext uri="{BB962C8B-B14F-4D97-AF65-F5344CB8AC3E}">
        <p14:creationId xmlns:p14="http://schemas.microsoft.com/office/powerpoint/2010/main" val="30883137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3DB13DA-96F4-A978-D4FB-D70F9AEBBA7B}"/>
              </a:ext>
            </a:extLst>
          </p:cNvPr>
          <p:cNvSpPr>
            <a:spLocks noGrp="1" noRot="1" noChangeArrowheads="1"/>
          </p:cNvSpPr>
          <p:nvPr>
            <p:ph type="title"/>
          </p:nvPr>
        </p:nvSpPr>
        <p:spPr/>
        <p:txBody>
          <a:bodyPr/>
          <a:lstStyle/>
          <a:p>
            <a:pPr eaLnBrk="1" hangingPunct="1">
              <a:defRPr/>
            </a:pPr>
            <a:r>
              <a:rPr lang="en-US" altLang="nb-NO"/>
              <a:t>Self-Regulation</a:t>
            </a:r>
          </a:p>
        </p:txBody>
      </p:sp>
      <p:sp>
        <p:nvSpPr>
          <p:cNvPr id="3" name="Content Placeholder 2">
            <a:extLst>
              <a:ext uri="{FF2B5EF4-FFF2-40B4-BE49-F238E27FC236}">
                <a16:creationId xmlns:a16="http://schemas.microsoft.com/office/drawing/2014/main" id="{77D4AD80-AB1C-26D7-E5EF-9F82AFA141DC}"/>
              </a:ext>
            </a:extLst>
          </p:cNvPr>
          <p:cNvSpPr>
            <a:spLocks noGrp="1"/>
          </p:cNvSpPr>
          <p:nvPr>
            <p:ph idx="1"/>
          </p:nvPr>
        </p:nvSpPr>
        <p:spPr/>
        <p:txBody>
          <a:bodyPr/>
          <a:lstStyle/>
          <a:p>
            <a:endParaRPr lang="et-EE" dirty="0"/>
          </a:p>
        </p:txBody>
      </p:sp>
      <p:pic>
        <p:nvPicPr>
          <p:cNvPr id="21508" name="Picture 4" descr="Regulation in Different Modes for Adult Learners | by Zeynep Aykul Yavuz |  Age of Awareness | Medium">
            <a:extLst>
              <a:ext uri="{FF2B5EF4-FFF2-40B4-BE49-F238E27FC236}">
                <a16:creationId xmlns:a16="http://schemas.microsoft.com/office/drawing/2014/main" id="{8ABDDD03-B57A-77E4-FDCB-8CCB8CFAB2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230" y="1379578"/>
            <a:ext cx="12222480" cy="61569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8F966-4264-48E9-A52F-66595B1BEAE1}"/>
              </a:ext>
            </a:extLst>
          </p:cNvPr>
          <p:cNvSpPr>
            <a:spLocks noGrp="1"/>
          </p:cNvSpPr>
          <p:nvPr>
            <p:ph type="title"/>
          </p:nvPr>
        </p:nvSpPr>
        <p:spPr>
          <a:xfrm>
            <a:off x="1" y="231052"/>
            <a:ext cx="4912520" cy="2128880"/>
          </a:xfrm>
        </p:spPr>
        <p:txBody>
          <a:bodyPr vert="horz" lIns="109728" tIns="54864" rIns="109728" bIns="54864" rtlCol="0" anchor="b">
            <a:normAutofit/>
          </a:bodyPr>
          <a:lstStyle/>
          <a:p>
            <a:r>
              <a:rPr lang="en-US" sz="4800" dirty="0"/>
              <a:t>What to Communicate - SITREPS</a:t>
            </a:r>
          </a:p>
        </p:txBody>
      </p:sp>
      <p:pic>
        <p:nvPicPr>
          <p:cNvPr id="6" name="Picture 5">
            <a:extLst>
              <a:ext uri="{FF2B5EF4-FFF2-40B4-BE49-F238E27FC236}">
                <a16:creationId xmlns:a16="http://schemas.microsoft.com/office/drawing/2014/main" id="{F4D4DCC2-BE39-48AA-BB00-667FFF3C7EF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16693" y="1592837"/>
            <a:ext cx="7005451" cy="5043926"/>
          </a:xfrm>
          <a:prstGeom prst="rect">
            <a:avLst/>
          </a:prstGeom>
        </p:spPr>
      </p:pic>
      <p:pic>
        <p:nvPicPr>
          <p:cNvPr id="8" name="Content Placeholder 7">
            <a:extLst>
              <a:ext uri="{FF2B5EF4-FFF2-40B4-BE49-F238E27FC236}">
                <a16:creationId xmlns:a16="http://schemas.microsoft.com/office/drawing/2014/main" id="{E2AA6BAE-8757-43B3-9EA6-D7AC2520E808}"/>
              </a:ext>
            </a:extLst>
          </p:cNvPr>
          <p:cNvPicPr>
            <a:picLocks noGrp="1" noChangeAspect="1"/>
          </p:cNvPicPr>
          <p:nvPr>
            <p:ph sz="half" idx="2"/>
          </p:nvPr>
        </p:nvPicPr>
        <p:blipFill>
          <a:blip r:embed="rId6"/>
          <a:stretch>
            <a:fillRect/>
          </a:stretch>
        </p:blipFill>
        <p:spPr>
          <a:xfrm>
            <a:off x="6835140" y="2359932"/>
            <a:ext cx="7679803" cy="5183868"/>
          </a:xfrm>
          <a:prstGeom prst="rect">
            <a:avLst/>
          </a:prstGeom>
        </p:spPr>
      </p:pic>
      <p:pic>
        <p:nvPicPr>
          <p:cNvPr id="10" name="Picture 9">
            <a:extLst>
              <a:ext uri="{FF2B5EF4-FFF2-40B4-BE49-F238E27FC236}">
                <a16:creationId xmlns:a16="http://schemas.microsoft.com/office/drawing/2014/main" id="{A9E8293F-2416-4490-B1A1-2FAFF5D953FA}"/>
              </a:ext>
            </a:extLst>
          </p:cNvPr>
          <p:cNvPicPr>
            <a:picLocks noChangeAspect="1"/>
          </p:cNvPicPr>
          <p:nvPr/>
        </p:nvPicPr>
        <p:blipFill>
          <a:blip r:embed="rId7"/>
          <a:stretch>
            <a:fillRect/>
          </a:stretch>
        </p:blipFill>
        <p:spPr>
          <a:xfrm>
            <a:off x="5716693" y="742824"/>
            <a:ext cx="8323231" cy="7255724"/>
          </a:xfrm>
          <a:prstGeom prst="rect">
            <a:avLst/>
          </a:prstGeom>
        </p:spPr>
      </p:pic>
      <p:pic>
        <p:nvPicPr>
          <p:cNvPr id="3" name="Picture 2">
            <a:extLst>
              <a:ext uri="{FF2B5EF4-FFF2-40B4-BE49-F238E27FC236}">
                <a16:creationId xmlns:a16="http://schemas.microsoft.com/office/drawing/2014/main" id="{DF8E192D-0D53-D498-8877-CF453B878FD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83977" y="2359933"/>
            <a:ext cx="5589854" cy="4541756"/>
          </a:xfrm>
          <a:prstGeom prst="rect">
            <a:avLst/>
          </a:prstGeom>
          <a:effectLst/>
        </p:spPr>
      </p:pic>
      <p:sp>
        <p:nvSpPr>
          <p:cNvPr id="4" name="Oval 3">
            <a:extLst>
              <a:ext uri="{FF2B5EF4-FFF2-40B4-BE49-F238E27FC236}">
                <a16:creationId xmlns:a16="http://schemas.microsoft.com/office/drawing/2014/main" id="{781EE743-2F6F-4D82-BB3F-970F68D37247}"/>
              </a:ext>
            </a:extLst>
          </p:cNvPr>
          <p:cNvSpPr/>
          <p:nvPr/>
        </p:nvSpPr>
        <p:spPr>
          <a:xfrm>
            <a:off x="926085" y="3393438"/>
            <a:ext cx="1395306" cy="1449493"/>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GB" sz="2160" dirty="0">
              <a:solidFill>
                <a:prstClr val="white"/>
              </a:solidFill>
              <a:latin typeface="Calibri" panose="020F0502020204030204"/>
            </a:endParaRPr>
          </a:p>
        </p:txBody>
      </p:sp>
      <p:sp>
        <p:nvSpPr>
          <p:cNvPr id="5" name="Oval 4">
            <a:extLst>
              <a:ext uri="{FF2B5EF4-FFF2-40B4-BE49-F238E27FC236}">
                <a16:creationId xmlns:a16="http://schemas.microsoft.com/office/drawing/2014/main" id="{99793408-CAA8-FBAB-EEEC-43B38CED7BC7}"/>
              </a:ext>
            </a:extLst>
          </p:cNvPr>
          <p:cNvSpPr/>
          <p:nvPr/>
        </p:nvSpPr>
        <p:spPr>
          <a:xfrm>
            <a:off x="2025824" y="3393438"/>
            <a:ext cx="1395306" cy="1449493"/>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GB" sz="2160" dirty="0">
              <a:solidFill>
                <a:prstClr val="white"/>
              </a:solidFill>
              <a:latin typeface="Calibri" panose="020F0502020204030204"/>
            </a:endParaRPr>
          </a:p>
        </p:txBody>
      </p:sp>
      <p:sp>
        <p:nvSpPr>
          <p:cNvPr id="7" name="Oval 6">
            <a:extLst>
              <a:ext uri="{FF2B5EF4-FFF2-40B4-BE49-F238E27FC236}">
                <a16:creationId xmlns:a16="http://schemas.microsoft.com/office/drawing/2014/main" id="{BF5941B6-095B-ABED-667C-21E55E751C12}"/>
              </a:ext>
            </a:extLst>
          </p:cNvPr>
          <p:cNvSpPr/>
          <p:nvPr/>
        </p:nvSpPr>
        <p:spPr>
          <a:xfrm>
            <a:off x="3007453" y="3398304"/>
            <a:ext cx="1395306" cy="1449493"/>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endParaRPr lang="en-GB" sz="2160" dirty="0">
              <a:solidFill>
                <a:prstClr val="white"/>
              </a:solidFill>
              <a:latin typeface="Calibri" panose="020F0502020204030204"/>
            </a:endParaRPr>
          </a:p>
        </p:txBody>
      </p:sp>
    </p:spTree>
    <p:custDataLst>
      <p:tags r:id="rId1"/>
    </p:custDataLst>
    <p:extLst>
      <p:ext uri="{BB962C8B-B14F-4D97-AF65-F5344CB8AC3E}">
        <p14:creationId xmlns:p14="http://schemas.microsoft.com/office/powerpoint/2010/main" val="25899565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0" presetClass="exit" presetSubtype="0" fill="hold" grpId="1" nodeType="withEffect">
                                  <p:stCondLst>
                                    <p:cond delay="0"/>
                                  </p:stCondLst>
                                  <p:childTnLst>
                                    <p:animEffect transition="out" filter="fade">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16" presetClass="entr" presetSubtype="21"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par>
                                <p:cTn id="33" presetID="16" presetClass="exit" presetSubtype="21" fill="hold" grpId="1" nodeType="withEffect">
                                  <p:stCondLst>
                                    <p:cond delay="0"/>
                                  </p:stCondLst>
                                  <p:childTnLst>
                                    <p:animEffect transition="out" filter="barn(inVertical)">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9000" b="-9000"/>
          </a:stretch>
        </a:blipFill>
        <a:effectLst/>
      </p:bgPr>
    </p:bg>
    <p:spTree>
      <p:nvGrpSpPr>
        <p:cNvPr id="1" name=""/>
        <p:cNvGrpSpPr/>
        <p:nvPr/>
      </p:nvGrpSpPr>
      <p:grpSpPr>
        <a:xfrm>
          <a:off x="0" y="0"/>
          <a:ext cx="0" cy="0"/>
          <a:chOff x="0" y="0"/>
          <a:chExt cx="0" cy="0"/>
        </a:xfrm>
      </p:grpSpPr>
      <p:pic>
        <p:nvPicPr>
          <p:cNvPr id="8" name="Plassholder for innhold 7"/>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528762" y="845446"/>
            <a:ext cx="7841170" cy="3425438"/>
          </a:xfrm>
        </p:spPr>
      </p:pic>
      <p:sp>
        <p:nvSpPr>
          <p:cNvPr id="9" name="Plassholder for innhold 2"/>
          <p:cNvSpPr txBox="1">
            <a:spLocks/>
          </p:cNvSpPr>
          <p:nvPr/>
        </p:nvSpPr>
        <p:spPr>
          <a:xfrm>
            <a:off x="528762" y="4401314"/>
            <a:ext cx="12618720" cy="626620"/>
          </a:xfrm>
          <a:prstGeom prst="rect">
            <a:avLst/>
          </a:prstGeom>
        </p:spPr>
        <p:txBody>
          <a:bodyPr vert="horz" lIns="109728" tIns="54864" rIns="109728" bIns="54864"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1097280">
              <a:spcBef>
                <a:spcPts val="1200"/>
              </a:spcBef>
              <a:buNone/>
            </a:pPr>
            <a:r>
              <a:rPr lang="nb-NO" sz="3360" dirty="0">
                <a:solidFill>
                  <a:prstClr val="black"/>
                </a:solidFill>
                <a:latin typeface="Arial" charset="0"/>
                <a:ea typeface="Arial" charset="0"/>
                <a:cs typeface="Arial" charset="0"/>
              </a:rPr>
              <a:t>How </a:t>
            </a:r>
            <a:r>
              <a:rPr lang="nb-NO" sz="3360" dirty="0" err="1">
                <a:solidFill>
                  <a:prstClr val="black"/>
                </a:solidFill>
                <a:latin typeface="Arial" charset="0"/>
                <a:ea typeface="Arial" charset="0"/>
                <a:cs typeface="Arial" charset="0"/>
              </a:rPr>
              <a:t>critical</a:t>
            </a:r>
            <a:r>
              <a:rPr lang="nb-NO" sz="3360" dirty="0">
                <a:solidFill>
                  <a:prstClr val="black"/>
                </a:solidFill>
                <a:latin typeface="Arial" charset="0"/>
                <a:ea typeface="Arial" charset="0"/>
                <a:cs typeface="Arial" charset="0"/>
              </a:rPr>
              <a:t> is </a:t>
            </a:r>
            <a:r>
              <a:rPr lang="nb-NO" sz="3360" dirty="0" err="1">
                <a:solidFill>
                  <a:prstClr val="black"/>
                </a:solidFill>
                <a:latin typeface="Arial" charset="0"/>
                <a:ea typeface="Arial" charset="0"/>
                <a:cs typeface="Arial" charset="0"/>
              </a:rPr>
              <a:t>the</a:t>
            </a:r>
            <a:r>
              <a:rPr lang="nb-NO" sz="3360" dirty="0">
                <a:solidFill>
                  <a:prstClr val="black"/>
                </a:solidFill>
                <a:latin typeface="Arial" charset="0"/>
                <a:ea typeface="Arial" charset="0"/>
                <a:cs typeface="Arial" charset="0"/>
              </a:rPr>
              <a:t> system?</a:t>
            </a:r>
            <a:endParaRPr lang="en-US" sz="3360" dirty="0">
              <a:solidFill>
                <a:prstClr val="black"/>
              </a:solidFill>
              <a:latin typeface="Arial" charset="0"/>
              <a:ea typeface="Arial" charset="0"/>
              <a:cs typeface="Arial" charset="0"/>
            </a:endParaRPr>
          </a:p>
        </p:txBody>
      </p:sp>
      <p:sp>
        <p:nvSpPr>
          <p:cNvPr id="10" name="Plassholder for innhold 2"/>
          <p:cNvSpPr txBox="1">
            <a:spLocks/>
          </p:cNvSpPr>
          <p:nvPr/>
        </p:nvSpPr>
        <p:spPr>
          <a:xfrm>
            <a:off x="711642" y="218826"/>
            <a:ext cx="12618720" cy="626620"/>
          </a:xfrm>
          <a:prstGeom prst="rect">
            <a:avLst/>
          </a:prstGeom>
        </p:spPr>
        <p:txBody>
          <a:bodyPr vert="horz" lIns="109728" tIns="54864" rIns="109728" bIns="54864"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1097280">
              <a:spcBef>
                <a:spcPts val="1200"/>
              </a:spcBef>
              <a:buNone/>
            </a:pPr>
            <a:r>
              <a:rPr lang="nb-NO" sz="3360" dirty="0" err="1">
                <a:solidFill>
                  <a:prstClr val="black"/>
                </a:solidFill>
                <a:latin typeface="Arial" charset="0"/>
                <a:ea typeface="Arial" charset="0"/>
                <a:cs typeface="Arial" charset="0"/>
              </a:rPr>
              <a:t>Where</a:t>
            </a:r>
            <a:r>
              <a:rPr lang="nb-NO" sz="3360" dirty="0">
                <a:solidFill>
                  <a:prstClr val="black"/>
                </a:solidFill>
                <a:latin typeface="Arial" charset="0"/>
                <a:ea typeface="Arial" charset="0"/>
                <a:cs typeface="Arial" charset="0"/>
              </a:rPr>
              <a:t> in </a:t>
            </a:r>
            <a:r>
              <a:rPr lang="nb-NO" sz="3360" dirty="0" err="1">
                <a:solidFill>
                  <a:prstClr val="black"/>
                </a:solidFill>
                <a:latin typeface="Arial" charset="0"/>
                <a:ea typeface="Arial" charset="0"/>
                <a:cs typeface="Arial" charset="0"/>
              </a:rPr>
              <a:t>the</a:t>
            </a:r>
            <a:r>
              <a:rPr lang="nb-NO" sz="3360" dirty="0">
                <a:solidFill>
                  <a:prstClr val="black"/>
                </a:solidFill>
                <a:latin typeface="Arial" charset="0"/>
                <a:ea typeface="Arial" charset="0"/>
                <a:cs typeface="Arial" charset="0"/>
              </a:rPr>
              <a:t> Kill Chain is </a:t>
            </a:r>
            <a:r>
              <a:rPr lang="nb-NO" sz="3360" dirty="0" err="1">
                <a:solidFill>
                  <a:prstClr val="black"/>
                </a:solidFill>
                <a:latin typeface="Arial" charset="0"/>
                <a:ea typeface="Arial" charset="0"/>
                <a:cs typeface="Arial" charset="0"/>
              </a:rPr>
              <a:t>attack</a:t>
            </a:r>
            <a:r>
              <a:rPr lang="nb-NO" sz="3360" dirty="0">
                <a:solidFill>
                  <a:prstClr val="black"/>
                </a:solidFill>
                <a:latin typeface="Arial" charset="0"/>
                <a:ea typeface="Arial" charset="0"/>
                <a:cs typeface="Arial" charset="0"/>
              </a:rPr>
              <a:t> 1?</a:t>
            </a:r>
            <a:endParaRPr lang="en-US" sz="3360" dirty="0">
              <a:solidFill>
                <a:prstClr val="black"/>
              </a:solidFill>
              <a:latin typeface="Arial" charset="0"/>
              <a:ea typeface="Arial" charset="0"/>
              <a:cs typeface="Arial" charset="0"/>
            </a:endParaRPr>
          </a:p>
        </p:txBody>
      </p:sp>
      <p:pic>
        <p:nvPicPr>
          <p:cNvPr id="12" name="Bilde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928259" y="1158755"/>
            <a:ext cx="3582204" cy="1827286"/>
          </a:xfrm>
          <a:prstGeom prst="rect">
            <a:avLst/>
          </a:prstGeom>
        </p:spPr>
      </p:pic>
      <p:sp>
        <p:nvSpPr>
          <p:cNvPr id="13" name="Plassholder for innhold 2"/>
          <p:cNvSpPr txBox="1">
            <a:spLocks/>
          </p:cNvSpPr>
          <p:nvPr/>
        </p:nvSpPr>
        <p:spPr>
          <a:xfrm>
            <a:off x="528762" y="5804564"/>
            <a:ext cx="12618720" cy="626620"/>
          </a:xfrm>
          <a:prstGeom prst="rect">
            <a:avLst/>
          </a:prstGeom>
        </p:spPr>
        <p:txBody>
          <a:bodyPr vert="horz" lIns="109728" tIns="54864" rIns="109728" bIns="54864"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1097280">
              <a:spcBef>
                <a:spcPts val="1200"/>
              </a:spcBef>
              <a:buNone/>
            </a:pPr>
            <a:r>
              <a:rPr lang="nb-NO" sz="3360" dirty="0">
                <a:solidFill>
                  <a:prstClr val="black"/>
                </a:solidFill>
                <a:latin typeface="Arial" charset="0"/>
                <a:ea typeface="Arial" charset="0"/>
                <a:cs typeface="Arial" charset="0"/>
              </a:rPr>
              <a:t>How severe was </a:t>
            </a:r>
            <a:r>
              <a:rPr lang="nb-NO" sz="3360" dirty="0" err="1">
                <a:solidFill>
                  <a:prstClr val="black"/>
                </a:solidFill>
                <a:latin typeface="Arial" charset="0"/>
                <a:ea typeface="Arial" charset="0"/>
                <a:cs typeface="Arial" charset="0"/>
              </a:rPr>
              <a:t>the</a:t>
            </a:r>
            <a:r>
              <a:rPr lang="nb-NO" sz="3360" dirty="0">
                <a:solidFill>
                  <a:prstClr val="black"/>
                </a:solidFill>
                <a:latin typeface="Arial" charset="0"/>
                <a:ea typeface="Arial" charset="0"/>
                <a:cs typeface="Arial" charset="0"/>
              </a:rPr>
              <a:t> </a:t>
            </a:r>
            <a:r>
              <a:rPr lang="nb-NO" sz="3360" dirty="0" err="1">
                <a:solidFill>
                  <a:prstClr val="black"/>
                </a:solidFill>
                <a:latin typeface="Arial" charset="0"/>
                <a:ea typeface="Arial" charset="0"/>
                <a:cs typeface="Arial" charset="0"/>
              </a:rPr>
              <a:t>attack</a:t>
            </a:r>
            <a:r>
              <a:rPr lang="nb-NO" sz="3360" dirty="0">
                <a:solidFill>
                  <a:prstClr val="black"/>
                </a:solidFill>
                <a:latin typeface="Arial" charset="0"/>
                <a:ea typeface="Arial" charset="0"/>
                <a:cs typeface="Arial" charset="0"/>
              </a:rPr>
              <a:t>? </a:t>
            </a:r>
            <a:endParaRPr lang="en-US" sz="3360" dirty="0">
              <a:solidFill>
                <a:prstClr val="black"/>
              </a:solidFill>
              <a:latin typeface="Arial" charset="0"/>
              <a:ea typeface="Arial" charset="0"/>
              <a:cs typeface="Arial" charset="0"/>
            </a:endParaRPr>
          </a:p>
        </p:txBody>
      </p:sp>
      <p:pic>
        <p:nvPicPr>
          <p:cNvPr id="14" name="Bilde 1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8762" y="5047514"/>
            <a:ext cx="9860280" cy="731520"/>
          </a:xfrm>
          <a:prstGeom prst="rect">
            <a:avLst/>
          </a:prstGeom>
        </p:spPr>
      </p:pic>
      <p:pic>
        <p:nvPicPr>
          <p:cNvPr id="15" name="Bilde 1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11642" y="6622392"/>
            <a:ext cx="9921240" cy="853440"/>
          </a:xfrm>
          <a:prstGeom prst="rect">
            <a:avLst/>
          </a:prstGeom>
        </p:spPr>
      </p:pic>
    </p:spTree>
    <p:extLst>
      <p:ext uri="{BB962C8B-B14F-4D97-AF65-F5344CB8AC3E}">
        <p14:creationId xmlns:p14="http://schemas.microsoft.com/office/powerpoint/2010/main" val="265197736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528762" y="218827"/>
            <a:ext cx="12618720" cy="7764282"/>
          </a:xfrm>
        </p:spPr>
        <p:txBody>
          <a:bodyPr/>
          <a:lstStyle/>
          <a:p>
            <a:pPr marL="0" indent="0">
              <a:buNone/>
            </a:pPr>
            <a:r>
              <a:rPr lang="nb-NO" dirty="0" err="1">
                <a:latin typeface="Arial" charset="0"/>
                <a:ea typeface="Arial" charset="0"/>
                <a:cs typeface="Arial" charset="0"/>
              </a:rPr>
              <a:t>Describe</a:t>
            </a:r>
            <a:r>
              <a:rPr lang="nb-NO" dirty="0">
                <a:latin typeface="Arial" charset="0"/>
                <a:ea typeface="Arial" charset="0"/>
                <a:cs typeface="Arial" charset="0"/>
              </a:rPr>
              <a:t> </a:t>
            </a:r>
            <a:r>
              <a:rPr lang="nb-NO" dirty="0" err="1">
                <a:latin typeface="Arial" charset="0"/>
                <a:ea typeface="Arial" charset="0"/>
                <a:cs typeface="Arial" charset="0"/>
              </a:rPr>
              <a:t>the</a:t>
            </a:r>
            <a:r>
              <a:rPr lang="nb-NO" dirty="0">
                <a:latin typeface="Arial" charset="0"/>
                <a:ea typeface="Arial" charset="0"/>
                <a:cs typeface="Arial" charset="0"/>
              </a:rPr>
              <a:t> </a:t>
            </a:r>
            <a:r>
              <a:rPr lang="nb-NO" dirty="0" err="1">
                <a:latin typeface="Arial" charset="0"/>
                <a:ea typeface="Arial" charset="0"/>
                <a:cs typeface="Arial" charset="0"/>
              </a:rPr>
              <a:t>activity</a:t>
            </a:r>
            <a:r>
              <a:rPr lang="nb-NO" dirty="0">
                <a:latin typeface="Arial" charset="0"/>
                <a:ea typeface="Arial" charset="0"/>
                <a:cs typeface="Arial" charset="0"/>
              </a:rPr>
              <a:t> </a:t>
            </a:r>
            <a:r>
              <a:rPr lang="nb-NO" dirty="0" err="1">
                <a:latin typeface="Arial" charset="0"/>
                <a:ea typeface="Arial" charset="0"/>
                <a:cs typeface="Arial" charset="0"/>
              </a:rPr>
              <a:t>you</a:t>
            </a:r>
            <a:r>
              <a:rPr lang="nb-NO" dirty="0">
                <a:latin typeface="Arial" charset="0"/>
                <a:ea typeface="Arial" charset="0"/>
                <a:cs typeface="Arial" charset="0"/>
              </a:rPr>
              <a:t> </a:t>
            </a:r>
            <a:r>
              <a:rPr lang="nb-NO" dirty="0" err="1">
                <a:latin typeface="Arial" charset="0"/>
                <a:ea typeface="Arial" charset="0"/>
                <a:cs typeface="Arial" charset="0"/>
              </a:rPr>
              <a:t>saw</a:t>
            </a:r>
            <a:r>
              <a:rPr lang="nb-NO" dirty="0">
                <a:latin typeface="Arial" charset="0"/>
                <a:ea typeface="Arial" charset="0"/>
                <a:cs typeface="Arial" charset="0"/>
              </a:rPr>
              <a:t> (</a:t>
            </a:r>
            <a:r>
              <a:rPr lang="nb-NO" dirty="0" err="1">
                <a:latin typeface="Arial" charset="0"/>
                <a:ea typeface="Arial" charset="0"/>
                <a:cs typeface="Arial" charset="0"/>
              </a:rPr>
              <a:t>specific</a:t>
            </a:r>
            <a:r>
              <a:rPr lang="nb-NO" dirty="0">
                <a:latin typeface="Arial" charset="0"/>
                <a:ea typeface="Arial" charset="0"/>
                <a:cs typeface="Arial" charset="0"/>
              </a:rPr>
              <a:t> </a:t>
            </a:r>
            <a:r>
              <a:rPr lang="nb-NO" dirty="0" err="1">
                <a:latin typeface="Arial" charset="0"/>
                <a:ea typeface="Arial" charset="0"/>
                <a:cs typeface="Arial" charset="0"/>
              </a:rPr>
              <a:t>but</a:t>
            </a:r>
            <a:r>
              <a:rPr lang="nb-NO" dirty="0">
                <a:latin typeface="Arial" charset="0"/>
                <a:ea typeface="Arial" charset="0"/>
                <a:cs typeface="Arial" charset="0"/>
              </a:rPr>
              <a:t> not </a:t>
            </a:r>
            <a:r>
              <a:rPr lang="nb-NO" dirty="0" err="1">
                <a:latin typeface="Arial" charset="0"/>
                <a:ea typeface="Arial" charset="0"/>
                <a:cs typeface="Arial" charset="0"/>
              </a:rPr>
              <a:t>overly</a:t>
            </a:r>
            <a:r>
              <a:rPr lang="nb-NO" dirty="0">
                <a:latin typeface="Arial" charset="0"/>
                <a:ea typeface="Arial" charset="0"/>
                <a:cs typeface="Arial" charset="0"/>
              </a:rPr>
              <a:t> </a:t>
            </a:r>
            <a:r>
              <a:rPr lang="nb-NO" dirty="0" err="1">
                <a:latin typeface="Arial" charset="0"/>
                <a:ea typeface="Arial" charset="0"/>
                <a:cs typeface="Arial" charset="0"/>
              </a:rPr>
              <a:t>detailed</a:t>
            </a:r>
            <a:r>
              <a:rPr lang="nb-NO" dirty="0">
                <a:latin typeface="Arial" charset="0"/>
                <a:ea typeface="Arial" charset="0"/>
                <a:cs typeface="Arial" charset="0"/>
              </a:rPr>
              <a:t>) </a:t>
            </a:r>
          </a:p>
          <a:p>
            <a:pPr marL="617220" indent="-617220">
              <a:buFont typeface="+mj-lt"/>
              <a:buAutoNum type="arabicPeriod"/>
            </a:pPr>
            <a:endParaRPr lang="nb-NO" dirty="0">
              <a:latin typeface="Arial" charset="0"/>
              <a:ea typeface="Arial" charset="0"/>
              <a:cs typeface="Arial" charset="0"/>
            </a:endParaRPr>
          </a:p>
          <a:p>
            <a:pPr marL="617220" indent="-617220">
              <a:buFont typeface="+mj-lt"/>
              <a:buAutoNum type="arabicPeriod"/>
            </a:pPr>
            <a:endParaRPr lang="nb-NO" dirty="0">
              <a:latin typeface="Arial" charset="0"/>
              <a:ea typeface="Arial" charset="0"/>
              <a:cs typeface="Arial" charset="0"/>
            </a:endParaRPr>
          </a:p>
          <a:p>
            <a:pPr marL="617220" indent="-617220">
              <a:buFont typeface="+mj-lt"/>
              <a:buAutoNum type="arabicPeriod"/>
            </a:pPr>
            <a:endParaRPr lang="nb-NO" dirty="0">
              <a:latin typeface="Arial" charset="0"/>
              <a:ea typeface="Arial" charset="0"/>
              <a:cs typeface="Arial" charset="0"/>
            </a:endParaRPr>
          </a:p>
          <a:p>
            <a:pPr marL="0" indent="0">
              <a:buNone/>
            </a:pPr>
            <a:r>
              <a:rPr lang="nb-NO" dirty="0" err="1">
                <a:latin typeface="Arial" charset="0"/>
                <a:ea typeface="Arial" charset="0"/>
                <a:cs typeface="Arial" charset="0"/>
              </a:rPr>
              <a:t>What</a:t>
            </a:r>
            <a:r>
              <a:rPr lang="nb-NO" dirty="0">
                <a:latin typeface="Arial" charset="0"/>
                <a:ea typeface="Arial" charset="0"/>
                <a:cs typeface="Arial" charset="0"/>
              </a:rPr>
              <a:t> type of </a:t>
            </a:r>
            <a:r>
              <a:rPr lang="nb-NO" dirty="0" err="1">
                <a:latin typeface="Arial" charset="0"/>
                <a:ea typeface="Arial" charset="0"/>
                <a:cs typeface="Arial" charset="0"/>
              </a:rPr>
              <a:t>incident</a:t>
            </a:r>
            <a:r>
              <a:rPr lang="nb-NO" dirty="0">
                <a:latin typeface="Arial" charset="0"/>
                <a:ea typeface="Arial" charset="0"/>
                <a:cs typeface="Arial" charset="0"/>
              </a:rPr>
              <a:t> do </a:t>
            </a:r>
            <a:r>
              <a:rPr lang="nb-NO" dirty="0" err="1">
                <a:latin typeface="Arial" charset="0"/>
                <a:ea typeface="Arial" charset="0"/>
                <a:cs typeface="Arial" charset="0"/>
              </a:rPr>
              <a:t>you</a:t>
            </a:r>
            <a:r>
              <a:rPr lang="nb-NO" dirty="0">
                <a:latin typeface="Arial" charset="0"/>
                <a:ea typeface="Arial" charset="0"/>
                <a:cs typeface="Arial" charset="0"/>
              </a:rPr>
              <a:t> </a:t>
            </a:r>
            <a:r>
              <a:rPr lang="nb-NO" dirty="0" err="1">
                <a:latin typeface="Arial" charset="0"/>
                <a:ea typeface="Arial" charset="0"/>
                <a:cs typeface="Arial" charset="0"/>
              </a:rPr>
              <a:t>think</a:t>
            </a:r>
            <a:r>
              <a:rPr lang="nb-NO" dirty="0">
                <a:latin typeface="Arial" charset="0"/>
                <a:ea typeface="Arial" charset="0"/>
                <a:cs typeface="Arial" charset="0"/>
              </a:rPr>
              <a:t> it was? </a:t>
            </a:r>
          </a:p>
          <a:p>
            <a:pPr marL="617220" indent="-617220">
              <a:buFont typeface="+mj-lt"/>
              <a:buAutoNum type="arabicPeriod"/>
            </a:pPr>
            <a:endParaRPr lang="nb-NO" dirty="0">
              <a:latin typeface="Arial" charset="0"/>
              <a:ea typeface="Arial" charset="0"/>
              <a:cs typeface="Arial" charset="0"/>
            </a:endParaRPr>
          </a:p>
          <a:p>
            <a:pPr marL="617220" indent="-617220">
              <a:buFont typeface="+mj-lt"/>
              <a:buAutoNum type="arabicPeriod"/>
            </a:pPr>
            <a:endParaRPr lang="nb-NO" dirty="0">
              <a:latin typeface="Arial" charset="0"/>
              <a:ea typeface="Arial" charset="0"/>
              <a:cs typeface="Arial" charset="0"/>
            </a:endParaRPr>
          </a:p>
          <a:p>
            <a:pPr marL="617220" indent="-617220">
              <a:buFont typeface="+mj-lt"/>
              <a:buAutoNum type="arabicPeriod"/>
            </a:pPr>
            <a:endParaRPr lang="nb-NO" dirty="0">
              <a:latin typeface="Arial" charset="0"/>
              <a:ea typeface="Arial" charset="0"/>
              <a:cs typeface="Arial" charset="0"/>
            </a:endParaRPr>
          </a:p>
          <a:p>
            <a:pPr marL="0" indent="0">
              <a:buNone/>
            </a:pPr>
            <a:r>
              <a:rPr lang="nb-NO" dirty="0">
                <a:latin typeface="Arial" charset="0"/>
                <a:ea typeface="Arial" charset="0"/>
                <a:cs typeface="Arial" charset="0"/>
              </a:rPr>
              <a:t>If </a:t>
            </a:r>
            <a:r>
              <a:rPr lang="nb-NO" dirty="0" err="1">
                <a:latin typeface="Arial" charset="0"/>
                <a:ea typeface="Arial" charset="0"/>
                <a:cs typeface="Arial" charset="0"/>
              </a:rPr>
              <a:t>you</a:t>
            </a:r>
            <a:r>
              <a:rPr lang="nb-NO" dirty="0">
                <a:latin typeface="Arial" charset="0"/>
                <a:ea typeface="Arial" charset="0"/>
                <a:cs typeface="Arial" charset="0"/>
              </a:rPr>
              <a:t> </a:t>
            </a:r>
            <a:r>
              <a:rPr lang="nb-NO" dirty="0" err="1">
                <a:latin typeface="Arial" charset="0"/>
                <a:ea typeface="Arial" charset="0"/>
                <a:cs typeface="Arial" charset="0"/>
              </a:rPr>
              <a:t>could</a:t>
            </a:r>
            <a:r>
              <a:rPr lang="nb-NO" dirty="0">
                <a:latin typeface="Arial" charset="0"/>
                <a:ea typeface="Arial" charset="0"/>
                <a:cs typeface="Arial" charset="0"/>
              </a:rPr>
              <a:t> </a:t>
            </a:r>
            <a:r>
              <a:rPr lang="nb-NO" dirty="0" err="1">
                <a:latin typeface="Arial" charset="0"/>
                <a:ea typeface="Arial" charset="0"/>
                <a:cs typeface="Arial" charset="0"/>
              </a:rPr>
              <a:t>suggest</a:t>
            </a:r>
            <a:r>
              <a:rPr lang="nb-NO" dirty="0">
                <a:latin typeface="Arial" charset="0"/>
                <a:ea typeface="Arial" charset="0"/>
                <a:cs typeface="Arial" charset="0"/>
              </a:rPr>
              <a:t> </a:t>
            </a:r>
            <a:r>
              <a:rPr lang="nb-NO" dirty="0" err="1">
                <a:latin typeface="Arial" charset="0"/>
                <a:ea typeface="Arial" charset="0"/>
                <a:cs typeface="Arial" charset="0"/>
              </a:rPr>
              <a:t>anything</a:t>
            </a:r>
            <a:r>
              <a:rPr lang="nb-NO" dirty="0">
                <a:latin typeface="Arial" charset="0"/>
                <a:ea typeface="Arial" charset="0"/>
                <a:cs typeface="Arial" charset="0"/>
              </a:rPr>
              <a:t> - </a:t>
            </a:r>
            <a:r>
              <a:rPr lang="nb-NO" dirty="0" err="1">
                <a:latin typeface="Arial" charset="0"/>
                <a:ea typeface="Arial" charset="0"/>
                <a:cs typeface="Arial" charset="0"/>
              </a:rPr>
              <a:t>which</a:t>
            </a:r>
            <a:r>
              <a:rPr lang="nb-NO" dirty="0">
                <a:latin typeface="Arial" charset="0"/>
                <a:ea typeface="Arial" charset="0"/>
                <a:cs typeface="Arial" charset="0"/>
              </a:rPr>
              <a:t> </a:t>
            </a:r>
            <a:r>
              <a:rPr lang="nb-NO" dirty="0" err="1">
                <a:latin typeface="Arial" charset="0"/>
                <a:ea typeface="Arial" charset="0"/>
                <a:cs typeface="Arial" charset="0"/>
              </a:rPr>
              <a:t>actions</a:t>
            </a:r>
            <a:r>
              <a:rPr lang="nb-NO" dirty="0">
                <a:latin typeface="Arial" charset="0"/>
                <a:ea typeface="Arial" charset="0"/>
                <a:cs typeface="Arial" charset="0"/>
              </a:rPr>
              <a:t> </a:t>
            </a:r>
            <a:r>
              <a:rPr lang="nb-NO" dirty="0" err="1">
                <a:latin typeface="Arial" charset="0"/>
                <a:ea typeface="Arial" charset="0"/>
                <a:cs typeface="Arial" charset="0"/>
              </a:rPr>
              <a:t>should</a:t>
            </a:r>
            <a:r>
              <a:rPr lang="nb-NO" dirty="0">
                <a:latin typeface="Arial" charset="0"/>
                <a:ea typeface="Arial" charset="0"/>
                <a:cs typeface="Arial" charset="0"/>
              </a:rPr>
              <a:t> be done? </a:t>
            </a:r>
            <a:br>
              <a:rPr lang="nb-NO" dirty="0">
                <a:latin typeface="Arial" charset="0"/>
                <a:ea typeface="Arial" charset="0"/>
                <a:cs typeface="Arial" charset="0"/>
              </a:rPr>
            </a:br>
            <a:endParaRPr lang="en-US" dirty="0">
              <a:latin typeface="Arial" charset="0"/>
              <a:ea typeface="Arial" charset="0"/>
              <a:cs typeface="Arial" charset="0"/>
            </a:endParaRPr>
          </a:p>
        </p:txBody>
      </p:sp>
      <p:grpSp>
        <p:nvGrpSpPr>
          <p:cNvPr id="7" name="Gruppe 6"/>
          <p:cNvGrpSpPr/>
          <p:nvPr/>
        </p:nvGrpSpPr>
        <p:grpSpPr>
          <a:xfrm>
            <a:off x="683812" y="826936"/>
            <a:ext cx="13421802" cy="6666215"/>
            <a:chOff x="569843" y="689113"/>
            <a:chExt cx="11184835" cy="5555179"/>
          </a:xfrm>
        </p:grpSpPr>
        <p:sp>
          <p:nvSpPr>
            <p:cNvPr id="4" name="Ramme 3"/>
            <p:cNvSpPr/>
            <p:nvPr/>
          </p:nvSpPr>
          <p:spPr>
            <a:xfrm>
              <a:off x="569843" y="689113"/>
              <a:ext cx="11184835" cy="1417982"/>
            </a:xfrm>
            <a:prstGeom prst="frame">
              <a:avLst>
                <a:gd name="adj1" fmla="val 22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black"/>
                </a:solidFill>
                <a:latin typeface="Calibri" panose="020F0502020204030204"/>
              </a:endParaRPr>
            </a:p>
          </p:txBody>
        </p:sp>
        <p:sp>
          <p:nvSpPr>
            <p:cNvPr id="5" name="Ramme 4"/>
            <p:cNvSpPr/>
            <p:nvPr/>
          </p:nvSpPr>
          <p:spPr>
            <a:xfrm>
              <a:off x="569843" y="2708481"/>
              <a:ext cx="11184835" cy="1417982"/>
            </a:xfrm>
            <a:prstGeom prst="frame">
              <a:avLst>
                <a:gd name="adj1" fmla="val 22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black"/>
                </a:solidFill>
                <a:latin typeface="Calibri" panose="020F0502020204030204"/>
              </a:endParaRPr>
            </a:p>
          </p:txBody>
        </p:sp>
        <p:sp>
          <p:nvSpPr>
            <p:cNvPr id="6" name="Ramme 5"/>
            <p:cNvSpPr/>
            <p:nvPr/>
          </p:nvSpPr>
          <p:spPr>
            <a:xfrm>
              <a:off x="569843" y="4826310"/>
              <a:ext cx="11184835" cy="1417982"/>
            </a:xfrm>
            <a:prstGeom prst="frame">
              <a:avLst>
                <a:gd name="adj1" fmla="val 22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black"/>
                </a:solidFill>
                <a:latin typeface="Calibri" panose="020F0502020204030204"/>
              </a:endParaRPr>
            </a:p>
          </p:txBody>
        </p:sp>
      </p:grpSp>
      <p:pic>
        <p:nvPicPr>
          <p:cNvPr id="2" name="Picture 1">
            <a:extLst>
              <a:ext uri="{FF2B5EF4-FFF2-40B4-BE49-F238E27FC236}">
                <a16:creationId xmlns:a16="http://schemas.microsoft.com/office/drawing/2014/main" id="{62AD3FA7-2B5A-83EB-A98F-05972AE5F17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47488" y="7188403"/>
            <a:ext cx="5512303" cy="1402814"/>
          </a:xfrm>
          <a:prstGeom prst="rect">
            <a:avLst/>
          </a:prstGeom>
        </p:spPr>
      </p:pic>
      <p:sp>
        <p:nvSpPr>
          <p:cNvPr id="8" name="Oval 7">
            <a:extLst>
              <a:ext uri="{FF2B5EF4-FFF2-40B4-BE49-F238E27FC236}">
                <a16:creationId xmlns:a16="http://schemas.microsoft.com/office/drawing/2014/main" id="{F4343CE9-8995-AEBC-B46C-6E22B2F0F636}"/>
              </a:ext>
            </a:extLst>
          </p:cNvPr>
          <p:cNvSpPr/>
          <p:nvPr/>
        </p:nvSpPr>
        <p:spPr>
          <a:xfrm>
            <a:off x="864108" y="932688"/>
            <a:ext cx="2921508" cy="147767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097280"/>
            <a:r>
              <a:rPr lang="nb-NO" sz="8640" dirty="0">
                <a:solidFill>
                  <a:prstClr val="white"/>
                </a:solidFill>
                <a:latin typeface="Calibri" panose="020F0502020204030204"/>
              </a:rPr>
              <a:t>L1</a:t>
            </a:r>
          </a:p>
        </p:txBody>
      </p:sp>
      <p:sp>
        <p:nvSpPr>
          <p:cNvPr id="9" name="Oval 8">
            <a:extLst>
              <a:ext uri="{FF2B5EF4-FFF2-40B4-BE49-F238E27FC236}">
                <a16:creationId xmlns:a16="http://schemas.microsoft.com/office/drawing/2014/main" id="{533472C9-3F7B-C3B3-4D7F-1A0B37B7558B}"/>
              </a:ext>
            </a:extLst>
          </p:cNvPr>
          <p:cNvSpPr/>
          <p:nvPr/>
        </p:nvSpPr>
        <p:spPr>
          <a:xfrm>
            <a:off x="3474720" y="3362130"/>
            <a:ext cx="2921508" cy="1477673"/>
          </a:xfrm>
          <a:prstGeom prst="ellipse">
            <a:avLst/>
          </a:prstGeom>
          <a:solidFill>
            <a:srgbClr val="8E5677"/>
          </a:solidFill>
          <a:ln>
            <a:solidFill>
              <a:srgbClr val="A12F89"/>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097280"/>
            <a:r>
              <a:rPr lang="nb-NO" sz="8640" dirty="0">
                <a:solidFill>
                  <a:prstClr val="white"/>
                </a:solidFill>
                <a:latin typeface="Calibri" panose="020F0502020204030204"/>
              </a:rPr>
              <a:t>L2</a:t>
            </a:r>
          </a:p>
        </p:txBody>
      </p:sp>
      <p:sp>
        <p:nvSpPr>
          <p:cNvPr id="10" name="Oval 9">
            <a:extLst>
              <a:ext uri="{FF2B5EF4-FFF2-40B4-BE49-F238E27FC236}">
                <a16:creationId xmlns:a16="http://schemas.microsoft.com/office/drawing/2014/main" id="{938CCD3E-FAC7-88FA-8E7A-AA2C8DC7865A}"/>
              </a:ext>
            </a:extLst>
          </p:cNvPr>
          <p:cNvSpPr/>
          <p:nvPr/>
        </p:nvSpPr>
        <p:spPr>
          <a:xfrm>
            <a:off x="6519672" y="5924992"/>
            <a:ext cx="2921508" cy="1477673"/>
          </a:xfrm>
          <a:prstGeom prst="ellipse">
            <a:avLst/>
          </a:prstGeom>
          <a:solidFill>
            <a:schemeClr val="bg1">
              <a:lumMod val="6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097280"/>
            <a:r>
              <a:rPr lang="nb-NO" sz="8640" dirty="0">
                <a:solidFill>
                  <a:prstClr val="white"/>
                </a:solidFill>
                <a:latin typeface="Calibri" panose="020F0502020204030204"/>
              </a:rPr>
              <a:t>L3</a:t>
            </a:r>
          </a:p>
        </p:txBody>
      </p:sp>
    </p:spTree>
    <p:custDataLst>
      <p:tags r:id="rId1"/>
    </p:custDataLst>
    <p:extLst>
      <p:ext uri="{BB962C8B-B14F-4D97-AF65-F5344CB8AC3E}">
        <p14:creationId xmlns:p14="http://schemas.microsoft.com/office/powerpoint/2010/main" val="210113356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4630399" cy="8229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1" name="Freeform: Shape 10">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305598" cy="82296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defRPr/>
            </a:pPr>
            <a:endParaRPr lang="en-US" sz="2160">
              <a:solidFill>
                <a:prstClr val="white"/>
              </a:solidFill>
              <a:latin typeface="Calibri" panose="020F0502020204030204"/>
            </a:endParaRPr>
          </a:p>
        </p:txBody>
      </p:sp>
      <p:sp>
        <p:nvSpPr>
          <p:cNvPr id="13" name="Freeform: Shape 12">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5078672" cy="82296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97280">
              <a:defRPr/>
            </a:pPr>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1144827B-DA12-41AB-8329-B51E9EF08AE4}"/>
              </a:ext>
            </a:extLst>
          </p:cNvPr>
          <p:cNvSpPr>
            <a:spLocks noGrp="1"/>
          </p:cNvSpPr>
          <p:nvPr>
            <p:ph type="title"/>
          </p:nvPr>
        </p:nvSpPr>
        <p:spPr>
          <a:xfrm>
            <a:off x="965607" y="1694988"/>
            <a:ext cx="3445314" cy="2587945"/>
          </a:xfrm>
        </p:spPr>
        <p:txBody>
          <a:bodyPr anchor="t">
            <a:normAutofit/>
          </a:bodyPr>
          <a:lstStyle/>
          <a:p>
            <a:r>
              <a:rPr lang="nb-NO" sz="4320">
                <a:solidFill>
                  <a:srgbClr val="FFFFFF"/>
                </a:solidFill>
              </a:rPr>
              <a:t>Examples from different domains</a:t>
            </a:r>
          </a:p>
        </p:txBody>
      </p:sp>
      <p:sp>
        <p:nvSpPr>
          <p:cNvPr id="3" name="Content Placeholder 2">
            <a:extLst>
              <a:ext uri="{FF2B5EF4-FFF2-40B4-BE49-F238E27FC236}">
                <a16:creationId xmlns:a16="http://schemas.microsoft.com/office/drawing/2014/main" id="{4E76A215-D03E-4871-B592-81806A5B0AC8}"/>
              </a:ext>
            </a:extLst>
          </p:cNvPr>
          <p:cNvSpPr>
            <a:spLocks noGrp="1"/>
          </p:cNvSpPr>
          <p:nvPr>
            <p:ph sz="half" idx="1"/>
          </p:nvPr>
        </p:nvSpPr>
        <p:spPr>
          <a:xfrm>
            <a:off x="6238792" y="1694987"/>
            <a:ext cx="3511296" cy="5236613"/>
          </a:xfrm>
        </p:spPr>
        <p:txBody>
          <a:bodyPr>
            <a:normAutofit/>
          </a:bodyPr>
          <a:lstStyle/>
          <a:p>
            <a:r>
              <a:rPr lang="en-US" sz="2040"/>
              <a:t>EY’s annual Global Information Security report</a:t>
            </a:r>
          </a:p>
          <a:p>
            <a:pPr lvl="1"/>
            <a:r>
              <a:rPr lang="en-US" sz="2040"/>
              <a:t>50 % (N=1,735 organization) confident they could detect an attack (the highest level of confidence since 2013), </a:t>
            </a:r>
          </a:p>
          <a:p>
            <a:pPr lvl="1"/>
            <a:r>
              <a:rPr lang="en-US" sz="2040"/>
              <a:t>42% do not have an agreed communications strategy or plan in place if an attack happened.</a:t>
            </a:r>
            <a:endParaRPr lang="nb-NO" sz="2040"/>
          </a:p>
        </p:txBody>
      </p:sp>
      <p:sp>
        <p:nvSpPr>
          <p:cNvPr id="4" name="Content Placeholder 3">
            <a:extLst>
              <a:ext uri="{FF2B5EF4-FFF2-40B4-BE49-F238E27FC236}">
                <a16:creationId xmlns:a16="http://schemas.microsoft.com/office/drawing/2014/main" id="{EEC8D20A-0A42-4F5D-8652-79D583943643}"/>
              </a:ext>
            </a:extLst>
          </p:cNvPr>
          <p:cNvSpPr>
            <a:spLocks noGrp="1"/>
          </p:cNvSpPr>
          <p:nvPr>
            <p:ph sz="half" idx="2"/>
          </p:nvPr>
        </p:nvSpPr>
        <p:spPr>
          <a:xfrm>
            <a:off x="10141925" y="1694987"/>
            <a:ext cx="3511296" cy="5236613"/>
          </a:xfrm>
        </p:spPr>
        <p:txBody>
          <a:bodyPr>
            <a:normAutofit/>
          </a:bodyPr>
          <a:lstStyle/>
          <a:p>
            <a:r>
              <a:rPr lang="nb-NO" sz="2400"/>
              <a:t>Consequences for GDPR</a:t>
            </a:r>
          </a:p>
          <a:p>
            <a:pPr lvl="1"/>
            <a:r>
              <a:rPr lang="nb-NO" sz="2400"/>
              <a:t>Many breaches not identified until later</a:t>
            </a:r>
          </a:p>
          <a:p>
            <a:r>
              <a:rPr lang="nb-NO" sz="2400"/>
              <a:t>No communication to stakeholders</a:t>
            </a:r>
          </a:p>
          <a:p>
            <a:endParaRPr lang="nb-NO" sz="2400"/>
          </a:p>
        </p:txBody>
      </p:sp>
      <p:grpSp>
        <p:nvGrpSpPr>
          <p:cNvPr id="5" name="Group 4">
            <a:extLst>
              <a:ext uri="{FF2B5EF4-FFF2-40B4-BE49-F238E27FC236}">
                <a16:creationId xmlns:a16="http://schemas.microsoft.com/office/drawing/2014/main" id="{FFC30353-9B21-2BAA-A5C5-8447379900FB}"/>
              </a:ext>
            </a:extLst>
          </p:cNvPr>
          <p:cNvGrpSpPr/>
          <p:nvPr/>
        </p:nvGrpSpPr>
        <p:grpSpPr>
          <a:xfrm>
            <a:off x="10961226" y="7594540"/>
            <a:ext cx="2591913" cy="481557"/>
            <a:chOff x="5179092" y="5483822"/>
            <a:chExt cx="3294001" cy="612000"/>
          </a:xfrm>
        </p:grpSpPr>
        <p:pic>
          <p:nvPicPr>
            <p:cNvPr id="6" name="Picture 5">
              <a:extLst>
                <a:ext uri="{FF2B5EF4-FFF2-40B4-BE49-F238E27FC236}">
                  <a16:creationId xmlns:a16="http://schemas.microsoft.com/office/drawing/2014/main" id="{18461C38-CEE9-EA81-522A-E008814914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0723DC12-BADD-46CA-02C4-0DB8D6C33A7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83394648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B52F2-1E33-EFBF-456B-7A692E0A442F}"/>
              </a:ext>
            </a:extLst>
          </p:cNvPr>
          <p:cNvSpPr>
            <a:spLocks noGrp="1"/>
          </p:cNvSpPr>
          <p:nvPr>
            <p:ph type="title"/>
          </p:nvPr>
        </p:nvSpPr>
        <p:spPr/>
        <p:txBody>
          <a:bodyPr/>
          <a:lstStyle/>
          <a:p>
            <a:r>
              <a:rPr lang="nb-NO" dirty="0"/>
              <a:t>US Airways </a:t>
            </a:r>
            <a:endParaRPr lang="en-GB" dirty="0"/>
          </a:p>
        </p:txBody>
      </p:sp>
      <p:pic>
        <p:nvPicPr>
          <p:cNvPr id="4" name="Online Media 3" title="NTSB Crash Animation US Airways 1549 w/ CVR and audio Hudson">
            <a:hlinkClick r:id="" action="ppaction://media"/>
            <a:extLst>
              <a:ext uri="{FF2B5EF4-FFF2-40B4-BE49-F238E27FC236}">
                <a16:creationId xmlns:a16="http://schemas.microsoft.com/office/drawing/2014/main" id="{37AABCD0-6102-772F-940D-E4A61775FB39}"/>
              </a:ext>
            </a:extLst>
          </p:cNvPr>
          <p:cNvPicPr>
            <a:picLocks noGrp="1" noRot="1" noChangeAspect="1"/>
          </p:cNvPicPr>
          <p:nvPr>
            <p:ph sz="half" idx="1"/>
            <a:videoFile r:link="rId2"/>
          </p:nvPr>
        </p:nvPicPr>
        <p:blipFill>
          <a:blip r:embed="rId5"/>
          <a:stretch>
            <a:fillRect/>
          </a:stretch>
        </p:blipFill>
        <p:spPr>
          <a:xfrm>
            <a:off x="5726259" y="116378"/>
            <a:ext cx="9062084" cy="6797040"/>
          </a:xfrm>
          <a:prstGeom prst="rect">
            <a:avLst/>
          </a:prstGeom>
        </p:spPr>
      </p:pic>
      <p:sp>
        <p:nvSpPr>
          <p:cNvPr id="5" name="Content Placeholder 4">
            <a:extLst>
              <a:ext uri="{FF2B5EF4-FFF2-40B4-BE49-F238E27FC236}">
                <a16:creationId xmlns:a16="http://schemas.microsoft.com/office/drawing/2014/main" id="{554C998D-8B88-F365-FFCC-0B8E5AD32CE0}"/>
              </a:ext>
            </a:extLst>
          </p:cNvPr>
          <p:cNvSpPr>
            <a:spLocks noGrp="1"/>
          </p:cNvSpPr>
          <p:nvPr>
            <p:ph sz="half" idx="2"/>
          </p:nvPr>
        </p:nvSpPr>
        <p:spPr>
          <a:xfrm>
            <a:off x="423949" y="2190750"/>
            <a:ext cx="6217920" cy="5221606"/>
          </a:xfrm>
        </p:spPr>
        <p:txBody>
          <a:bodyPr/>
          <a:lstStyle/>
          <a:p>
            <a:r>
              <a:rPr lang="nb-NO" dirty="0"/>
              <a:t>L1?</a:t>
            </a:r>
          </a:p>
          <a:p>
            <a:r>
              <a:rPr lang="nb-NO" dirty="0"/>
              <a:t>L2?</a:t>
            </a:r>
          </a:p>
          <a:p>
            <a:r>
              <a:rPr lang="nb-NO" dirty="0"/>
              <a:t>L3?</a:t>
            </a:r>
          </a:p>
          <a:p>
            <a:pPr lvl="1"/>
            <a:r>
              <a:rPr lang="nb-NO" dirty="0"/>
              <a:t>LGA</a:t>
            </a:r>
          </a:p>
          <a:p>
            <a:pPr lvl="1"/>
            <a:r>
              <a:rPr lang="nb-NO" dirty="0"/>
              <a:t>TEB</a:t>
            </a:r>
          </a:p>
          <a:p>
            <a:pPr lvl="1"/>
            <a:r>
              <a:rPr lang="nb-NO" dirty="0"/>
              <a:t>Hudson</a:t>
            </a:r>
          </a:p>
          <a:p>
            <a:pPr lvl="1"/>
            <a:r>
              <a:rPr lang="nb-NO" dirty="0"/>
              <a:t>When?</a:t>
            </a:r>
          </a:p>
          <a:p>
            <a:pPr lvl="2"/>
            <a:r>
              <a:rPr lang="nb-NO" dirty="0"/>
              <a:t>1:28</a:t>
            </a:r>
            <a:endParaRPr lang="en-GB" dirty="0"/>
          </a:p>
        </p:txBody>
      </p:sp>
      <p:graphicFrame>
        <p:nvGraphicFramePr>
          <p:cNvPr id="8" name="Plassholder for innhold 3">
            <a:extLst>
              <a:ext uri="{FF2B5EF4-FFF2-40B4-BE49-F238E27FC236}">
                <a16:creationId xmlns:a16="http://schemas.microsoft.com/office/drawing/2014/main" id="{7D7B62CF-2F90-D0FF-3933-46DDC13C4B52}"/>
              </a:ext>
            </a:extLst>
          </p:cNvPr>
          <p:cNvGraphicFramePr>
            <a:graphicFrameLocks/>
          </p:cNvGraphicFramePr>
          <p:nvPr/>
        </p:nvGraphicFramePr>
        <p:xfrm>
          <a:off x="257695" y="6345950"/>
          <a:ext cx="6926048" cy="176727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098" name="Picture 2" descr="Sully Sullenberger - Wikipedia">
            <a:extLst>
              <a:ext uri="{FF2B5EF4-FFF2-40B4-BE49-F238E27FC236}">
                <a16:creationId xmlns:a16="http://schemas.microsoft.com/office/drawing/2014/main" id="{1EDF0B24-8445-31AD-3601-A89FD75F4C8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16953" y="1489884"/>
            <a:ext cx="3071206" cy="336655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ow the Miracle on the Hudson landing changed the lives of the people  onboard | CNN">
            <a:extLst>
              <a:ext uri="{FF2B5EF4-FFF2-40B4-BE49-F238E27FC236}">
                <a16:creationId xmlns:a16="http://schemas.microsoft.com/office/drawing/2014/main" id="{30DBC92A-C378-CE16-70C9-6760C0473E3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9849" y="0"/>
            <a:ext cx="14628494" cy="8229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339038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barn(inVertical)">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barn(inVertical)">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barn(inVertical)">
                                      <p:cBhvr>
                                        <p:cTn id="21" dur="500"/>
                                        <p:tgtEl>
                                          <p:spTgt spid="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barn(inVertical)">
                                      <p:cBhvr>
                                        <p:cTn id="26" dur="500"/>
                                        <p:tgtEl>
                                          <p:spTgt spid="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barn(inVertical)">
                                      <p:cBhvr>
                                        <p:cTn id="31" dur="500"/>
                                        <p:tgtEl>
                                          <p:spTgt spid="5">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
                                            <p:txEl>
                                              <p:pRg st="5" end="5"/>
                                            </p:txEl>
                                          </p:spTgt>
                                        </p:tgtEl>
                                        <p:attrNameLst>
                                          <p:attrName>style.visibility</p:attrName>
                                        </p:attrNameLst>
                                      </p:cBhvr>
                                      <p:to>
                                        <p:strVal val="visible"/>
                                      </p:to>
                                    </p:set>
                                    <p:animEffect transition="in" filter="barn(inVertical)">
                                      <p:cBhvr>
                                        <p:cTn id="36" dur="500"/>
                                        <p:tgtEl>
                                          <p:spTgt spid="5">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5">
                                            <p:txEl>
                                              <p:pRg st="6" end="6"/>
                                            </p:txEl>
                                          </p:spTgt>
                                        </p:tgtEl>
                                        <p:attrNameLst>
                                          <p:attrName>style.visibility</p:attrName>
                                        </p:attrNameLst>
                                      </p:cBhvr>
                                      <p:to>
                                        <p:strVal val="visible"/>
                                      </p:to>
                                    </p:set>
                                    <p:animEffect transition="in" filter="barn(inVertical)">
                                      <p:cBhvr>
                                        <p:cTn id="41" dur="500"/>
                                        <p:tgtEl>
                                          <p:spTgt spid="5">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5">
                                            <p:txEl>
                                              <p:pRg st="7" end="7"/>
                                            </p:txEl>
                                          </p:spTgt>
                                        </p:tgtEl>
                                        <p:attrNameLst>
                                          <p:attrName>style.visibility</p:attrName>
                                        </p:attrNameLst>
                                      </p:cBhvr>
                                      <p:to>
                                        <p:strVal val="visible"/>
                                      </p:to>
                                    </p:set>
                                    <p:animEffect transition="in" filter="barn(inVertical)">
                                      <p:cBhvr>
                                        <p:cTn id="46" dur="500"/>
                                        <p:tgtEl>
                                          <p:spTgt spid="5">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4102"/>
                                        </p:tgtEl>
                                        <p:attrNameLst>
                                          <p:attrName>style.visibility</p:attrName>
                                        </p:attrNameLst>
                                      </p:cBhvr>
                                      <p:to>
                                        <p:strVal val="visible"/>
                                      </p:to>
                                    </p:set>
                                    <p:animEffect transition="in" filter="randombar(horizontal)">
                                      <p:cBhvr>
                                        <p:cTn id="51"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2" fill="hold" display="0">
                  <p:stCondLst>
                    <p:cond delay="indefinite"/>
                  </p:stCondLst>
                </p:cTn>
                <p:tgtEl>
                  <p:spTgt spid="4"/>
                </p:tgtEl>
              </p:cMediaNode>
            </p:video>
            <p:seq concurrent="1" nextAc="seek">
              <p:cTn id="53" restart="whenNotActive" fill="hold" evtFilter="cancelBubble" nodeType="interactiveSeq">
                <p:stCondLst>
                  <p:cond evt="onClick" delay="0">
                    <p:tgtEl>
                      <p:spTgt spid="4"/>
                    </p:tgtEl>
                  </p:cond>
                </p:stCondLst>
                <p:endSync evt="end" delay="0">
                  <p:rtn val="all"/>
                </p:endSync>
                <p:childTnLst>
                  <p:par>
                    <p:cTn id="54" fill="hold">
                      <p:stCondLst>
                        <p:cond delay="0"/>
                      </p:stCondLst>
                      <p:childTnLst>
                        <p:par>
                          <p:cTn id="55" fill="hold">
                            <p:stCondLst>
                              <p:cond delay="0"/>
                            </p:stCondLst>
                            <p:childTnLst>
                              <p:par>
                                <p:cTn id="56" presetID="2" presetClass="mediacall" presetSubtype="0" fill="hold" nodeType="clickEffect">
                                  <p:stCondLst>
                                    <p:cond delay="0"/>
                                  </p:stCondLst>
                                  <p:childTnLst>
                                    <p:cmd type="call" cmd="togglePause">
                                      <p:cBhvr>
                                        <p:cTn id="57"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uiExpand="1" build="p"/>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2" name="Freeform: Shape 11">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271368" y="-1330785"/>
            <a:ext cx="8615796" cy="6271878"/>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pPr defTabSz="1097280"/>
            <a:endParaRPr lang="en-US" sz="2160">
              <a:solidFill>
                <a:prstClr val="black"/>
              </a:solidFill>
              <a:latin typeface="Calibri" panose="020F0502020204030204"/>
            </a:endParaRPr>
          </a:p>
        </p:txBody>
      </p:sp>
      <p:sp>
        <p:nvSpPr>
          <p:cNvPr id="2" name="Title 1">
            <a:extLst>
              <a:ext uri="{FF2B5EF4-FFF2-40B4-BE49-F238E27FC236}">
                <a16:creationId xmlns:a16="http://schemas.microsoft.com/office/drawing/2014/main" id="{7CE47409-4D91-4421-9FB2-00AA8986CD44}"/>
              </a:ext>
            </a:extLst>
          </p:cNvPr>
          <p:cNvSpPr>
            <a:spLocks noGrp="1"/>
          </p:cNvSpPr>
          <p:nvPr>
            <p:ph type="title"/>
          </p:nvPr>
        </p:nvSpPr>
        <p:spPr>
          <a:xfrm>
            <a:off x="1009496" y="808524"/>
            <a:ext cx="4373387" cy="2897386"/>
          </a:xfrm>
        </p:spPr>
        <p:txBody>
          <a:bodyPr anchor="t">
            <a:normAutofit/>
          </a:bodyPr>
          <a:lstStyle/>
          <a:p>
            <a:r>
              <a:rPr lang="nb-NO" sz="6000">
                <a:solidFill>
                  <a:srgbClr val="FFFFFF"/>
                </a:solidFill>
              </a:rPr>
              <a:t>Using SMM for Mitigating CS Attacks</a:t>
            </a:r>
          </a:p>
        </p:txBody>
      </p:sp>
      <p:sp>
        <p:nvSpPr>
          <p:cNvPr id="5" name="Content Placeholder 4">
            <a:extLst>
              <a:ext uri="{FF2B5EF4-FFF2-40B4-BE49-F238E27FC236}">
                <a16:creationId xmlns:a16="http://schemas.microsoft.com/office/drawing/2014/main" id="{31892BD1-DF70-493A-BA77-97B3ACCA8B15}"/>
              </a:ext>
            </a:extLst>
          </p:cNvPr>
          <p:cNvSpPr>
            <a:spLocks noGrp="1"/>
          </p:cNvSpPr>
          <p:nvPr>
            <p:ph idx="1"/>
          </p:nvPr>
        </p:nvSpPr>
        <p:spPr>
          <a:xfrm>
            <a:off x="7315199" y="1058779"/>
            <a:ext cx="6305705" cy="6353576"/>
          </a:xfrm>
        </p:spPr>
        <p:txBody>
          <a:bodyPr>
            <a:normAutofit/>
          </a:bodyPr>
          <a:lstStyle/>
          <a:p>
            <a:r>
              <a:rPr lang="nb-NO" sz="2640"/>
              <a:t>Before Attack</a:t>
            </a:r>
          </a:p>
          <a:p>
            <a:pPr lvl="1"/>
            <a:r>
              <a:rPr lang="nb-NO" sz="2640"/>
              <a:t>Training </a:t>
            </a:r>
          </a:p>
          <a:p>
            <a:pPr lvl="2"/>
            <a:r>
              <a:rPr lang="nb-NO" sz="2640"/>
              <a:t>Technical, behaviors, communication</a:t>
            </a:r>
          </a:p>
          <a:p>
            <a:r>
              <a:rPr lang="nb-NO" sz="2640"/>
              <a:t>During Attck</a:t>
            </a:r>
          </a:p>
          <a:p>
            <a:pPr lvl="1"/>
            <a:r>
              <a:rPr lang="nb-NO" sz="2640"/>
              <a:t>Communication, Psychological Safety in the workplace</a:t>
            </a:r>
          </a:p>
          <a:p>
            <a:r>
              <a:rPr lang="nb-NO" sz="2640"/>
              <a:t>After Attack</a:t>
            </a:r>
          </a:p>
          <a:p>
            <a:pPr lvl="1"/>
            <a:r>
              <a:rPr lang="nb-NO" sz="2640"/>
              <a:t>Good communication helps maintain financial interestes</a:t>
            </a:r>
          </a:p>
          <a:p>
            <a:pPr lvl="1"/>
            <a:r>
              <a:rPr lang="nb-NO" sz="2640"/>
              <a:t>Critical Incidence Review</a:t>
            </a:r>
          </a:p>
          <a:p>
            <a:pPr lvl="2"/>
            <a:r>
              <a:rPr lang="nb-NO" sz="2640"/>
              <a:t>Create/pdate communication plan</a:t>
            </a:r>
          </a:p>
        </p:txBody>
      </p:sp>
      <p:grpSp>
        <p:nvGrpSpPr>
          <p:cNvPr id="3" name="Group 2">
            <a:extLst>
              <a:ext uri="{FF2B5EF4-FFF2-40B4-BE49-F238E27FC236}">
                <a16:creationId xmlns:a16="http://schemas.microsoft.com/office/drawing/2014/main" id="{62261DF4-3A2E-7F59-1F32-14C75FCD6C75}"/>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88DA3073-5AF7-3642-36D6-5AD407AF63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7" name="Picture 6">
              <a:extLst>
                <a:ext uri="{FF2B5EF4-FFF2-40B4-BE49-F238E27FC236}">
                  <a16:creationId xmlns:a16="http://schemas.microsoft.com/office/drawing/2014/main" id="{1C8A8A5D-BEFE-7B73-8411-AD78B55B4D2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20140637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pic>
        <p:nvPicPr>
          <p:cNvPr id="6" name="Content Placeholder 5">
            <a:extLst>
              <a:ext uri="{FF2B5EF4-FFF2-40B4-BE49-F238E27FC236}">
                <a16:creationId xmlns:a16="http://schemas.microsoft.com/office/drawing/2014/main" id="{2AF78FAC-B296-40E2-A661-F77AE79EDE44}"/>
              </a:ext>
            </a:extLst>
          </p:cNvPr>
          <p:cNvPicPr>
            <a:picLocks noGrp="1" noChangeAspect="1"/>
          </p:cNvPicPr>
          <p:nvPr>
            <p:ph sz="half" idx="1"/>
          </p:nvPr>
        </p:nvPicPr>
        <p:blipFill rotWithShape="1">
          <a:blip r:embed="rId2" cstate="email">
            <a:extLst>
              <a:ext uri="{28A0092B-C50C-407E-A947-70E740481C1C}">
                <a14:useLocalDpi xmlns:a14="http://schemas.microsoft.com/office/drawing/2010/main"/>
              </a:ext>
            </a:extLst>
          </a:blip>
          <a:srcRect l="122" r="121" b="-1"/>
          <a:stretch/>
        </p:blipFill>
        <p:spPr>
          <a:xfrm>
            <a:off x="1" y="12"/>
            <a:ext cx="11603570" cy="8229588"/>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50023" y="0"/>
            <a:ext cx="8480374" cy="82296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dirty="0">
              <a:solidFill>
                <a:prstClr val="white"/>
              </a:solidFill>
              <a:latin typeface="Calibri" panose="020F0502020204030204"/>
            </a:endParaRPr>
          </a:p>
        </p:txBody>
      </p:sp>
      <p:sp>
        <p:nvSpPr>
          <p:cNvPr id="2" name="Title 1">
            <a:extLst>
              <a:ext uri="{FF2B5EF4-FFF2-40B4-BE49-F238E27FC236}">
                <a16:creationId xmlns:a16="http://schemas.microsoft.com/office/drawing/2014/main" id="{E857A050-F002-4308-B9A1-CBCC10F5500B}"/>
              </a:ext>
            </a:extLst>
          </p:cNvPr>
          <p:cNvSpPr>
            <a:spLocks noGrp="1"/>
          </p:cNvSpPr>
          <p:nvPr>
            <p:ph type="title"/>
          </p:nvPr>
        </p:nvSpPr>
        <p:spPr>
          <a:xfrm>
            <a:off x="9037933" y="438150"/>
            <a:ext cx="4586627" cy="2279894"/>
          </a:xfrm>
        </p:spPr>
        <p:txBody>
          <a:bodyPr vert="horz" lIns="109728" tIns="54864" rIns="109728" bIns="54864" rtlCol="0" anchor="ctr">
            <a:normAutofit/>
          </a:bodyPr>
          <a:lstStyle/>
          <a:p>
            <a:r>
              <a:rPr lang="en-US" sz="4800"/>
              <a:t>Diversity in Teams</a:t>
            </a:r>
          </a:p>
        </p:txBody>
      </p:sp>
      <p:sp>
        <p:nvSpPr>
          <p:cNvPr id="4" name="Content Placeholder 3">
            <a:extLst>
              <a:ext uri="{FF2B5EF4-FFF2-40B4-BE49-F238E27FC236}">
                <a16:creationId xmlns:a16="http://schemas.microsoft.com/office/drawing/2014/main" id="{437CBB5A-D197-4C79-BBB4-2328ADC5E1E5}"/>
              </a:ext>
            </a:extLst>
          </p:cNvPr>
          <p:cNvSpPr>
            <a:spLocks noGrp="1"/>
          </p:cNvSpPr>
          <p:nvPr>
            <p:ph sz="half" idx="2"/>
          </p:nvPr>
        </p:nvSpPr>
        <p:spPr>
          <a:xfrm>
            <a:off x="9037933" y="2921041"/>
            <a:ext cx="4586627" cy="4491314"/>
          </a:xfrm>
        </p:spPr>
        <p:txBody>
          <a:bodyPr vert="horz" lIns="109728" tIns="54864" rIns="109728" bIns="54864" rtlCol="0">
            <a:normAutofit/>
          </a:bodyPr>
          <a:lstStyle/>
          <a:p>
            <a:r>
              <a:rPr lang="en-US" sz="2400"/>
              <a:t>"It's always good not to be a bunch of young guys or a bunch of old guys, or whatever," Harbaugh said. "It's good to have a nice mix of experience. Some guys can train some younger guys into a certain way of doing things. It begins to permeate everything that you are. And then those young guys, in turn, teach others. It just becomes a perpetuating type of situation."</a:t>
            </a:r>
          </a:p>
        </p:txBody>
      </p:sp>
      <p:grpSp>
        <p:nvGrpSpPr>
          <p:cNvPr id="3" name="Group 2">
            <a:extLst>
              <a:ext uri="{FF2B5EF4-FFF2-40B4-BE49-F238E27FC236}">
                <a16:creationId xmlns:a16="http://schemas.microsoft.com/office/drawing/2014/main" id="{FC50C712-656A-5282-2652-9C9ED027636C}"/>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418FE835-0176-B493-308B-018871F8D9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8" name="Picture 7">
              <a:extLst>
                <a:ext uri="{FF2B5EF4-FFF2-40B4-BE49-F238E27FC236}">
                  <a16:creationId xmlns:a16="http://schemas.microsoft.com/office/drawing/2014/main" id="{A45A0E19-E7D5-3D9E-A99D-117F23EDE4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extLst>
      <p:ext uri="{BB962C8B-B14F-4D97-AF65-F5344CB8AC3E}">
        <p14:creationId xmlns:p14="http://schemas.microsoft.com/office/powerpoint/2010/main" val="12602543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58"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5000725" cy="82296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732599EA-650F-4FB4-9511-583A8F08FEFC}"/>
              </a:ext>
            </a:extLst>
          </p:cNvPr>
          <p:cNvSpPr>
            <a:spLocks noGrp="1"/>
          </p:cNvSpPr>
          <p:nvPr>
            <p:ph type="title"/>
          </p:nvPr>
        </p:nvSpPr>
        <p:spPr>
          <a:xfrm>
            <a:off x="824201" y="1384287"/>
            <a:ext cx="3840480" cy="5353396"/>
          </a:xfrm>
        </p:spPr>
        <p:txBody>
          <a:bodyPr vert="horz" wrap="square" lIns="109728" tIns="54864" rIns="109728" bIns="54864" rtlCol="0" anchor="ctr" anchorCtr="0">
            <a:normAutofit/>
          </a:bodyPr>
          <a:lstStyle/>
          <a:p>
            <a:r>
              <a:rPr lang="en-US" kern="1200">
                <a:solidFill>
                  <a:srgbClr val="FFFFFF"/>
                </a:solidFill>
                <a:latin typeface="+mj-lt"/>
                <a:ea typeface="+mj-ea"/>
                <a:cs typeface="+mj-cs"/>
              </a:rPr>
              <a:t>When Shared Mental Modelling Goes Bad</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9060483" y="2946575"/>
            <a:ext cx="4900120" cy="490012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1097280"/>
            <a:endParaRPr lang="en-US" sz="2160" dirty="0">
              <a:solidFill>
                <a:prstClr val="black"/>
              </a:solidFill>
              <a:latin typeface="Calibri" panose="020F0502020204030204"/>
            </a:endParaRPr>
          </a:p>
        </p:txBody>
      </p:sp>
      <p:sp>
        <p:nvSpPr>
          <p:cNvPr id="3" name="Content Placeholder 2">
            <a:extLst>
              <a:ext uri="{FF2B5EF4-FFF2-40B4-BE49-F238E27FC236}">
                <a16:creationId xmlns:a16="http://schemas.microsoft.com/office/drawing/2014/main" id="{A9EF4021-FC71-444C-8FF7-B4AB852D74B9}"/>
              </a:ext>
            </a:extLst>
          </p:cNvPr>
          <p:cNvSpPr>
            <a:spLocks noGrp="1"/>
          </p:cNvSpPr>
          <p:nvPr>
            <p:ph idx="1"/>
          </p:nvPr>
        </p:nvSpPr>
        <p:spPr>
          <a:xfrm>
            <a:off x="5336770" y="709613"/>
            <a:ext cx="8287789" cy="6702743"/>
          </a:xfrm>
        </p:spPr>
        <p:txBody>
          <a:bodyPr vert="horz" lIns="109728" tIns="54864" rIns="109728" bIns="54864" rtlCol="0" anchor="ctr">
            <a:normAutofit/>
          </a:bodyPr>
          <a:lstStyle/>
          <a:p>
            <a:pPr marL="0"/>
            <a:r>
              <a:rPr lang="en-US" sz="1560"/>
              <a:t>Emotional Contagion (Hatfield, Cacioppo, and Rapson, 1994) </a:t>
            </a:r>
          </a:p>
          <a:p>
            <a:r>
              <a:rPr lang="en-US" sz="1560"/>
              <a:t>Conscious or unconscious an individual is able to influence the emotions of others through verbal and nonverbal cues. </a:t>
            </a:r>
          </a:p>
          <a:p>
            <a:r>
              <a:rPr lang="en-US" sz="1560"/>
              <a:t>Nonverbal cues</a:t>
            </a:r>
          </a:p>
          <a:p>
            <a:pPr lvl="1"/>
            <a:r>
              <a:rPr lang="en-US" sz="1560"/>
              <a:t>touches, body language, facial expressions, speech patterns, vocal tones</a:t>
            </a:r>
          </a:p>
          <a:p>
            <a:r>
              <a:rPr lang="en-US" sz="1560"/>
              <a:t>When you see someone expressing an emotion, you will tend to mimic that expression causing you to feel the same emotion </a:t>
            </a:r>
          </a:p>
          <a:p>
            <a:r>
              <a:rPr lang="en-US" sz="1560"/>
              <a:t>Feel happier around happy people; sadder around sad people; nervous around nervous people; </a:t>
            </a:r>
            <a:r>
              <a:rPr lang="en-US" sz="1560" b="1" u="sng"/>
              <a:t>Confident around Confident people</a:t>
            </a:r>
          </a:p>
          <a:p>
            <a:pPr lvl="1"/>
            <a:r>
              <a:rPr lang="en-US" sz="1560"/>
              <a:t>Self-efficacy</a:t>
            </a:r>
          </a:p>
          <a:p>
            <a:r>
              <a:rPr lang="en-US" sz="1560"/>
              <a:t>Influence teams functioning and performance </a:t>
            </a:r>
          </a:p>
          <a:p>
            <a:pPr lvl="1"/>
            <a:r>
              <a:rPr lang="en-US" sz="1560"/>
              <a:t>Team cohesion, team efficacy</a:t>
            </a:r>
          </a:p>
        </p:txBody>
      </p:sp>
      <p:grpSp>
        <p:nvGrpSpPr>
          <p:cNvPr id="4" name="Group 3">
            <a:extLst>
              <a:ext uri="{FF2B5EF4-FFF2-40B4-BE49-F238E27FC236}">
                <a16:creationId xmlns:a16="http://schemas.microsoft.com/office/drawing/2014/main" id="{CA158351-3EEA-FE56-DE82-AEEE4567E458}"/>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A3570515-3951-F959-0937-F5E80672C3A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5E308AA0-36F6-5275-813A-03D1289A09E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11501025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58"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5000725" cy="82296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DEC505D4-9617-416E-9912-D3EDD4722FAB}"/>
              </a:ext>
            </a:extLst>
          </p:cNvPr>
          <p:cNvSpPr>
            <a:spLocks noGrp="1"/>
          </p:cNvSpPr>
          <p:nvPr>
            <p:ph type="title"/>
          </p:nvPr>
        </p:nvSpPr>
        <p:spPr>
          <a:xfrm>
            <a:off x="824201" y="1384287"/>
            <a:ext cx="3840480" cy="5353396"/>
          </a:xfrm>
        </p:spPr>
        <p:txBody>
          <a:bodyPr vert="horz" wrap="square" lIns="109728" tIns="54864" rIns="109728" bIns="54864" rtlCol="0" anchor="ctr" anchorCtr="0">
            <a:normAutofit/>
          </a:bodyPr>
          <a:lstStyle/>
          <a:p>
            <a:r>
              <a:rPr lang="en-US" kern="1200">
                <a:solidFill>
                  <a:srgbClr val="FFFFFF"/>
                </a:solidFill>
                <a:latin typeface="+mj-lt"/>
                <a:ea typeface="+mj-ea"/>
                <a:cs typeface="+mj-cs"/>
              </a:rPr>
              <a:t>Liverpool–Barcelona 7 May 2019 (0-3 1st Leg)</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9060483" y="2946575"/>
            <a:ext cx="4900120" cy="490012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1097280"/>
            <a:endParaRPr lang="en-US" sz="2160" dirty="0">
              <a:solidFill>
                <a:prstClr val="black"/>
              </a:solidFill>
              <a:latin typeface="Calibri" panose="020F0502020204030204"/>
            </a:endParaRPr>
          </a:p>
        </p:txBody>
      </p:sp>
      <p:sp>
        <p:nvSpPr>
          <p:cNvPr id="3" name="Content Placeholder 2">
            <a:extLst>
              <a:ext uri="{FF2B5EF4-FFF2-40B4-BE49-F238E27FC236}">
                <a16:creationId xmlns:a16="http://schemas.microsoft.com/office/drawing/2014/main" id="{FF7618CF-82C2-4023-86C1-3D5D2AEBC92A}"/>
              </a:ext>
            </a:extLst>
          </p:cNvPr>
          <p:cNvSpPr>
            <a:spLocks noGrp="1"/>
          </p:cNvSpPr>
          <p:nvPr>
            <p:ph idx="1"/>
          </p:nvPr>
        </p:nvSpPr>
        <p:spPr>
          <a:xfrm>
            <a:off x="5336770" y="709613"/>
            <a:ext cx="8287789" cy="6702743"/>
          </a:xfrm>
        </p:spPr>
        <p:txBody>
          <a:bodyPr vert="horz" lIns="109728" tIns="54864" rIns="109728" bIns="54864" rtlCol="0" anchor="ctr">
            <a:normAutofit/>
          </a:bodyPr>
          <a:lstStyle/>
          <a:p>
            <a:r>
              <a:rPr lang="en-US"/>
              <a:t>Emotional Intensity</a:t>
            </a:r>
          </a:p>
          <a:p>
            <a:pPr lvl="1"/>
            <a:r>
              <a:rPr lang="en-US"/>
              <a:t>Homefield advantage</a:t>
            </a:r>
          </a:p>
          <a:p>
            <a:pPr lvl="1"/>
            <a:r>
              <a:rPr lang="en-US"/>
              <a:t>UCL Semi-final</a:t>
            </a:r>
          </a:p>
          <a:p>
            <a:pPr marL="0"/>
            <a:r>
              <a:rPr lang="en-US"/>
              <a:t>History</a:t>
            </a:r>
          </a:p>
          <a:p>
            <a:r>
              <a:rPr lang="en-US"/>
              <a:t>Milan-Liverpool 3-3 (3-0 Halftime),Liverpool win on penalties (2005)</a:t>
            </a:r>
          </a:p>
          <a:p>
            <a:r>
              <a:rPr lang="en-US"/>
              <a:t>Liverpool-Borussia Dortmund 4-3 (SF UCL 2016)</a:t>
            </a:r>
          </a:p>
          <a:p>
            <a:r>
              <a:rPr lang="en-US"/>
              <a:t>Rome-Barcelona 2018 UCL QF 3-0 (BFC 4-1 1st leg; lose on away goal)</a:t>
            </a:r>
          </a:p>
        </p:txBody>
      </p:sp>
      <p:grpSp>
        <p:nvGrpSpPr>
          <p:cNvPr id="4" name="Group 3">
            <a:extLst>
              <a:ext uri="{FF2B5EF4-FFF2-40B4-BE49-F238E27FC236}">
                <a16:creationId xmlns:a16="http://schemas.microsoft.com/office/drawing/2014/main" id="{8F0BA2D0-6EAD-F76E-D600-EA0100B1CFDE}"/>
              </a:ext>
            </a:extLst>
          </p:cNvPr>
          <p:cNvGrpSpPr/>
          <p:nvPr/>
        </p:nvGrpSpPr>
        <p:grpSpPr>
          <a:xfrm>
            <a:off x="10972801" y="7594540"/>
            <a:ext cx="2591913" cy="481557"/>
            <a:chOff x="5179092" y="5483822"/>
            <a:chExt cx="3294001" cy="612000"/>
          </a:xfrm>
        </p:grpSpPr>
        <p:pic>
          <p:nvPicPr>
            <p:cNvPr id="5" name="Picture 4">
              <a:extLst>
                <a:ext uri="{FF2B5EF4-FFF2-40B4-BE49-F238E27FC236}">
                  <a16:creationId xmlns:a16="http://schemas.microsoft.com/office/drawing/2014/main" id="{E2309A0D-DDB2-8C61-3C83-1562D42097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6" name="Picture 5">
              <a:extLst>
                <a:ext uri="{FF2B5EF4-FFF2-40B4-BE49-F238E27FC236}">
                  <a16:creationId xmlns:a16="http://schemas.microsoft.com/office/drawing/2014/main" id="{98D0893F-45F0-D27E-4278-3B934D90CE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38637582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3DECBD0-BB9C-413B-89F5-F3C53C603AC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58246" y="1585308"/>
            <a:ext cx="9891196" cy="5563798"/>
          </a:xfrm>
          <a:prstGeom prst="rect">
            <a:avLst/>
          </a:prstGeom>
        </p:spPr>
      </p:pic>
      <p:sp>
        <p:nvSpPr>
          <p:cNvPr id="2" name="Title 1">
            <a:extLst>
              <a:ext uri="{FF2B5EF4-FFF2-40B4-BE49-F238E27FC236}">
                <a16:creationId xmlns:a16="http://schemas.microsoft.com/office/drawing/2014/main" id="{C2F07637-E1AB-433C-988A-A744BA7B2C85}"/>
              </a:ext>
            </a:extLst>
          </p:cNvPr>
          <p:cNvSpPr>
            <a:spLocks noGrp="1"/>
          </p:cNvSpPr>
          <p:nvPr>
            <p:ph type="title"/>
          </p:nvPr>
        </p:nvSpPr>
        <p:spPr/>
        <p:txBody>
          <a:bodyPr/>
          <a:lstStyle/>
          <a:p>
            <a:r>
              <a:rPr lang="nb-NO" dirty="0"/>
              <a:t>Liverpool </a:t>
            </a:r>
            <a:r>
              <a:rPr lang="nb-NO" dirty="0" err="1"/>
              <a:t>Experience</a:t>
            </a:r>
            <a:endParaRPr lang="nb-NO" dirty="0"/>
          </a:p>
        </p:txBody>
      </p:sp>
      <p:pic>
        <p:nvPicPr>
          <p:cNvPr id="6" name="Picture 5">
            <a:extLst>
              <a:ext uri="{FF2B5EF4-FFF2-40B4-BE49-F238E27FC236}">
                <a16:creationId xmlns:a16="http://schemas.microsoft.com/office/drawing/2014/main" id="{1BEC83B8-4F9F-4B62-AD43-2D270F0F12BD}"/>
              </a:ext>
            </a:extLst>
          </p:cNvPr>
          <p:cNvPicPr>
            <a:picLocks noChangeAspect="1"/>
          </p:cNvPicPr>
          <p:nvPr/>
        </p:nvPicPr>
        <p:blipFill>
          <a:blip r:embed="rId5"/>
          <a:stretch>
            <a:fillRect/>
          </a:stretch>
        </p:blipFill>
        <p:spPr>
          <a:xfrm>
            <a:off x="-89766" y="3762089"/>
            <a:ext cx="7429500" cy="4000500"/>
          </a:xfrm>
          <a:prstGeom prst="rect">
            <a:avLst/>
          </a:prstGeom>
        </p:spPr>
      </p:pic>
      <p:pic>
        <p:nvPicPr>
          <p:cNvPr id="16" name="Picture 15">
            <a:extLst>
              <a:ext uri="{FF2B5EF4-FFF2-40B4-BE49-F238E27FC236}">
                <a16:creationId xmlns:a16="http://schemas.microsoft.com/office/drawing/2014/main" id="{8CFD6273-B24F-4E10-BA36-7C7BB4523992}"/>
              </a:ext>
            </a:extLst>
          </p:cNvPr>
          <p:cNvPicPr>
            <a:picLocks noChangeAspect="1"/>
          </p:cNvPicPr>
          <p:nvPr/>
        </p:nvPicPr>
        <p:blipFill>
          <a:blip r:embed="rId6"/>
          <a:stretch>
            <a:fillRect/>
          </a:stretch>
        </p:blipFill>
        <p:spPr>
          <a:xfrm>
            <a:off x="-103850" y="1585309"/>
            <a:ext cx="8801100" cy="5932170"/>
          </a:xfrm>
          <a:prstGeom prst="rect">
            <a:avLst/>
          </a:prstGeom>
        </p:spPr>
      </p:pic>
      <p:pic>
        <p:nvPicPr>
          <p:cNvPr id="17" name="Picture 16">
            <a:extLst>
              <a:ext uri="{FF2B5EF4-FFF2-40B4-BE49-F238E27FC236}">
                <a16:creationId xmlns:a16="http://schemas.microsoft.com/office/drawing/2014/main" id="{C0171D1B-EA56-4C26-891D-2D99DE52F0E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63485" y="2180199"/>
            <a:ext cx="10546951" cy="5932660"/>
          </a:xfrm>
          <a:prstGeom prst="rect">
            <a:avLst/>
          </a:prstGeom>
        </p:spPr>
      </p:pic>
      <p:pic>
        <p:nvPicPr>
          <p:cNvPr id="8" name="Content Placeholder 7" descr="A group of football players on a field&#10;&#10;Description automatically generated with medium confidence">
            <a:extLst>
              <a:ext uri="{FF2B5EF4-FFF2-40B4-BE49-F238E27FC236}">
                <a16:creationId xmlns:a16="http://schemas.microsoft.com/office/drawing/2014/main" id="{5E20FCC4-7FA5-4999-A5EE-B7A0C34D4679}"/>
              </a:ext>
            </a:extLst>
          </p:cNvPr>
          <p:cNvPicPr>
            <a:picLocks noGrp="1" noChangeAspect="1"/>
          </p:cNvPicPr>
          <p:nvPr>
            <p:ph idx="1"/>
          </p:nvPr>
        </p:nvPicPr>
        <p:blipFill>
          <a:blip r:embed="rId8">
            <a:extLst>
              <a:ext uri="{28A0092B-C50C-407E-A947-70E740481C1C}">
                <a14:useLocalDpi xmlns:a14="http://schemas.microsoft.com/office/drawing/2010/main"/>
              </a:ext>
            </a:extLst>
          </a:blip>
          <a:stretch>
            <a:fillRect/>
          </a:stretch>
        </p:blipFill>
        <p:spPr>
          <a:xfrm>
            <a:off x="7353818" y="4377568"/>
            <a:ext cx="7429500" cy="4000500"/>
          </a:xfrm>
        </p:spPr>
      </p:pic>
    </p:spTree>
    <p:custDataLst>
      <p:tags r:id="rId1"/>
    </p:custDataLst>
    <p:extLst>
      <p:ext uri="{BB962C8B-B14F-4D97-AF65-F5344CB8AC3E}">
        <p14:creationId xmlns:p14="http://schemas.microsoft.com/office/powerpoint/2010/main" val="287595967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68216-77C6-9608-1AA9-573D5819001F}"/>
              </a:ext>
            </a:extLst>
          </p:cNvPr>
          <p:cNvSpPr>
            <a:spLocks noGrp="1"/>
          </p:cNvSpPr>
          <p:nvPr>
            <p:ph type="title"/>
          </p:nvPr>
        </p:nvSpPr>
        <p:spPr/>
        <p:txBody>
          <a:bodyPr/>
          <a:lstStyle/>
          <a:p>
            <a:endParaRPr lang="et-EE"/>
          </a:p>
        </p:txBody>
      </p:sp>
      <p:sp>
        <p:nvSpPr>
          <p:cNvPr id="3" name="Content Placeholder 2">
            <a:extLst>
              <a:ext uri="{FF2B5EF4-FFF2-40B4-BE49-F238E27FC236}">
                <a16:creationId xmlns:a16="http://schemas.microsoft.com/office/drawing/2014/main" id="{6D6C8564-2F03-EF7B-D829-15F36C669749}"/>
              </a:ext>
            </a:extLst>
          </p:cNvPr>
          <p:cNvSpPr>
            <a:spLocks noGrp="1"/>
          </p:cNvSpPr>
          <p:nvPr>
            <p:ph idx="1"/>
          </p:nvPr>
        </p:nvSpPr>
        <p:spPr/>
        <p:txBody>
          <a:bodyPr/>
          <a:lstStyle/>
          <a:p>
            <a:endParaRPr lang="et-EE"/>
          </a:p>
        </p:txBody>
      </p:sp>
      <p:pic>
        <p:nvPicPr>
          <p:cNvPr id="5" name="Picture 4">
            <a:extLst>
              <a:ext uri="{FF2B5EF4-FFF2-40B4-BE49-F238E27FC236}">
                <a16:creationId xmlns:a16="http://schemas.microsoft.com/office/drawing/2014/main" id="{F587838C-85A3-5EAC-AAB8-274F6A947BBD}"/>
              </a:ext>
            </a:extLst>
          </p:cNvPr>
          <p:cNvPicPr>
            <a:picLocks noChangeAspect="1"/>
          </p:cNvPicPr>
          <p:nvPr/>
        </p:nvPicPr>
        <p:blipFill>
          <a:blip r:embed="rId2"/>
          <a:stretch>
            <a:fillRect/>
          </a:stretch>
        </p:blipFill>
        <p:spPr>
          <a:xfrm>
            <a:off x="2070848" y="0"/>
            <a:ext cx="10488707" cy="8229600"/>
          </a:xfrm>
          <a:prstGeom prst="rect">
            <a:avLst/>
          </a:prstGeom>
        </p:spPr>
      </p:pic>
    </p:spTree>
    <p:extLst>
      <p:ext uri="{BB962C8B-B14F-4D97-AF65-F5344CB8AC3E}">
        <p14:creationId xmlns:p14="http://schemas.microsoft.com/office/powerpoint/2010/main" val="192136730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671A9-FF92-48D2-B370-EFBAA3325216}"/>
              </a:ext>
            </a:extLst>
          </p:cNvPr>
          <p:cNvSpPr>
            <a:spLocks noGrp="1"/>
          </p:cNvSpPr>
          <p:nvPr>
            <p:ph type="title"/>
          </p:nvPr>
        </p:nvSpPr>
        <p:spPr/>
        <p:txBody>
          <a:bodyPr/>
          <a:lstStyle/>
          <a:p>
            <a:r>
              <a:rPr lang="nb-NO" dirty="0"/>
              <a:t>Barcelona </a:t>
            </a:r>
            <a:r>
              <a:rPr lang="nb-NO" dirty="0" err="1"/>
              <a:t>Experience</a:t>
            </a:r>
            <a:endParaRPr lang="nb-NO" dirty="0"/>
          </a:p>
        </p:txBody>
      </p:sp>
      <p:sp>
        <p:nvSpPr>
          <p:cNvPr id="3" name="Content Placeholder 2">
            <a:extLst>
              <a:ext uri="{FF2B5EF4-FFF2-40B4-BE49-F238E27FC236}">
                <a16:creationId xmlns:a16="http://schemas.microsoft.com/office/drawing/2014/main" id="{556378B6-67C7-492C-A126-68DEBD60D976}"/>
              </a:ext>
            </a:extLst>
          </p:cNvPr>
          <p:cNvSpPr>
            <a:spLocks noGrp="1"/>
          </p:cNvSpPr>
          <p:nvPr>
            <p:ph idx="1"/>
          </p:nvPr>
        </p:nvSpPr>
        <p:spPr/>
        <p:txBody>
          <a:bodyPr/>
          <a:lstStyle/>
          <a:p>
            <a:endParaRPr lang="nb-NO"/>
          </a:p>
        </p:txBody>
      </p:sp>
      <p:pic>
        <p:nvPicPr>
          <p:cNvPr id="5" name="Picture 4">
            <a:extLst>
              <a:ext uri="{FF2B5EF4-FFF2-40B4-BE49-F238E27FC236}">
                <a16:creationId xmlns:a16="http://schemas.microsoft.com/office/drawing/2014/main" id="{ECF1326C-7EA0-4E7A-A884-695D2365A1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610" y="1651305"/>
            <a:ext cx="9178410" cy="5361721"/>
          </a:xfrm>
          <a:prstGeom prst="rect">
            <a:avLst/>
          </a:prstGeom>
        </p:spPr>
      </p:pic>
      <p:pic>
        <p:nvPicPr>
          <p:cNvPr id="9" name="Picture 8">
            <a:extLst>
              <a:ext uri="{FF2B5EF4-FFF2-40B4-BE49-F238E27FC236}">
                <a16:creationId xmlns:a16="http://schemas.microsoft.com/office/drawing/2014/main" id="{4DD25267-CD63-4B25-B9F8-184F3B9D76D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73591" y="306659"/>
            <a:ext cx="7023200" cy="4674818"/>
          </a:xfrm>
          <a:prstGeom prst="rect">
            <a:avLst/>
          </a:prstGeom>
        </p:spPr>
      </p:pic>
      <p:pic>
        <p:nvPicPr>
          <p:cNvPr id="7" name="Picture 6">
            <a:extLst>
              <a:ext uri="{FF2B5EF4-FFF2-40B4-BE49-F238E27FC236}">
                <a16:creationId xmlns:a16="http://schemas.microsoft.com/office/drawing/2014/main" id="{58F175AF-5CBB-4920-97B2-2C2AAA797332}"/>
              </a:ext>
            </a:extLst>
          </p:cNvPr>
          <p:cNvPicPr>
            <a:picLocks noChangeAspect="1"/>
          </p:cNvPicPr>
          <p:nvPr/>
        </p:nvPicPr>
        <p:blipFill>
          <a:blip r:embed="rId5"/>
          <a:stretch>
            <a:fillRect/>
          </a:stretch>
        </p:blipFill>
        <p:spPr>
          <a:xfrm>
            <a:off x="7538287" y="3301745"/>
            <a:ext cx="7029450" cy="4354830"/>
          </a:xfrm>
          <a:prstGeom prst="rect">
            <a:avLst/>
          </a:prstGeom>
        </p:spPr>
      </p:pic>
      <p:pic>
        <p:nvPicPr>
          <p:cNvPr id="11" name="Picture 10">
            <a:extLst>
              <a:ext uri="{FF2B5EF4-FFF2-40B4-BE49-F238E27FC236}">
                <a16:creationId xmlns:a16="http://schemas.microsoft.com/office/drawing/2014/main" id="{137CC626-56C3-4682-9F1F-9CFD6C91638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82103" y="2553016"/>
            <a:ext cx="6884200" cy="3870077"/>
          </a:xfrm>
          <a:prstGeom prst="rect">
            <a:avLst/>
          </a:prstGeom>
        </p:spPr>
      </p:pic>
      <p:pic>
        <p:nvPicPr>
          <p:cNvPr id="10" name="Picture 9">
            <a:extLst>
              <a:ext uri="{FF2B5EF4-FFF2-40B4-BE49-F238E27FC236}">
                <a16:creationId xmlns:a16="http://schemas.microsoft.com/office/drawing/2014/main" id="{3512BA9A-7A51-4A7C-A53C-A63541C104E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99625" y="1728446"/>
            <a:ext cx="7432888" cy="4001761"/>
          </a:xfrm>
          <a:prstGeom prst="rect">
            <a:avLst/>
          </a:prstGeom>
        </p:spPr>
      </p:pic>
      <p:pic>
        <p:nvPicPr>
          <p:cNvPr id="6" name="Picture 5">
            <a:extLst>
              <a:ext uri="{FF2B5EF4-FFF2-40B4-BE49-F238E27FC236}">
                <a16:creationId xmlns:a16="http://schemas.microsoft.com/office/drawing/2014/main" id="{CFFA34F7-5C99-4975-82A6-B44D1F42F66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0672" y="1449819"/>
            <a:ext cx="6341632" cy="6341632"/>
          </a:xfrm>
          <a:prstGeom prst="rect">
            <a:avLst/>
          </a:prstGeom>
        </p:spPr>
      </p:pic>
      <p:pic>
        <p:nvPicPr>
          <p:cNvPr id="8" name="Picture 7">
            <a:extLst>
              <a:ext uri="{FF2B5EF4-FFF2-40B4-BE49-F238E27FC236}">
                <a16:creationId xmlns:a16="http://schemas.microsoft.com/office/drawing/2014/main" id="{3F69FB97-BE0C-4EA7-BB9B-2D3A205032C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347472" y="1879960"/>
            <a:ext cx="7023200" cy="4543133"/>
          </a:xfrm>
          <a:prstGeom prst="rect">
            <a:avLst/>
          </a:prstGeom>
        </p:spPr>
      </p:pic>
    </p:spTree>
    <p:custDataLst>
      <p:tags r:id="rId1"/>
    </p:custDataLst>
    <p:extLst>
      <p:ext uri="{BB962C8B-B14F-4D97-AF65-F5344CB8AC3E}">
        <p14:creationId xmlns:p14="http://schemas.microsoft.com/office/powerpoint/2010/main" val="53116745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097280"/>
            <a:endParaRPr lang="en-US" sz="2160">
              <a:solidFill>
                <a:prstClr val="white"/>
              </a:solidFill>
              <a:latin typeface="Calibri" panose="020F0502020204030204"/>
            </a:endParaRPr>
          </a:p>
        </p:txBody>
      </p:sp>
      <p:sp>
        <p:nvSpPr>
          <p:cNvPr id="2" name="Title 1">
            <a:extLst>
              <a:ext uri="{FF2B5EF4-FFF2-40B4-BE49-F238E27FC236}">
                <a16:creationId xmlns:a16="http://schemas.microsoft.com/office/drawing/2014/main" id="{73D91D07-71C5-4E21-9810-5F52E236EE00}"/>
              </a:ext>
            </a:extLst>
          </p:cNvPr>
          <p:cNvSpPr>
            <a:spLocks noGrp="1"/>
          </p:cNvSpPr>
          <p:nvPr>
            <p:ph type="title"/>
          </p:nvPr>
        </p:nvSpPr>
        <p:spPr>
          <a:xfrm>
            <a:off x="1005841" y="438150"/>
            <a:ext cx="6472033" cy="1590676"/>
          </a:xfrm>
        </p:spPr>
        <p:txBody>
          <a:bodyPr vert="horz" wrap="square" lIns="109728" tIns="54864" rIns="109728" bIns="54864" rtlCol="0" anchor="ctr" anchorCtr="0">
            <a:normAutofit/>
          </a:bodyPr>
          <a:lstStyle/>
          <a:p>
            <a:r>
              <a:rPr lang="en-US"/>
              <a:t>Emotional Contagion</a:t>
            </a:r>
          </a:p>
        </p:txBody>
      </p:sp>
      <p:sp>
        <p:nvSpPr>
          <p:cNvPr id="7" name="Content Placeholder 6">
            <a:extLst>
              <a:ext uri="{FF2B5EF4-FFF2-40B4-BE49-F238E27FC236}">
                <a16:creationId xmlns:a16="http://schemas.microsoft.com/office/drawing/2014/main" id="{DC05D3C0-05D1-4AEA-BC36-FC3AB06B24A9}"/>
              </a:ext>
            </a:extLst>
          </p:cNvPr>
          <p:cNvSpPr>
            <a:spLocks noGrp="1"/>
          </p:cNvSpPr>
          <p:nvPr>
            <p:ph idx="1"/>
          </p:nvPr>
        </p:nvSpPr>
        <p:spPr>
          <a:xfrm>
            <a:off x="1005841" y="2190750"/>
            <a:ext cx="6472033" cy="5221606"/>
          </a:xfrm>
        </p:spPr>
        <p:txBody>
          <a:bodyPr vert="horz" lIns="109728" tIns="54864" rIns="109728" bIns="54864" rtlCol="0">
            <a:noAutofit/>
          </a:bodyPr>
          <a:lstStyle/>
          <a:p>
            <a:pPr marL="617220"/>
            <a:r>
              <a:rPr lang="en-US" sz="1920"/>
              <a:t>Remain Neutral when negative situations occur</a:t>
            </a:r>
          </a:p>
          <a:p>
            <a:pPr marL="1165860" lvl="1"/>
            <a:r>
              <a:rPr lang="en-US" sz="1920"/>
              <a:t>Think about HOW this happened - process</a:t>
            </a:r>
          </a:p>
          <a:p>
            <a:pPr marL="1714500" lvl="2"/>
            <a:r>
              <a:rPr lang="en-US" sz="1920"/>
              <a:t>Team/Own performnce, strategy, decision</a:t>
            </a:r>
          </a:p>
          <a:p>
            <a:pPr marL="1714500" lvl="2"/>
            <a:r>
              <a:rPr lang="en-US" sz="1920"/>
              <a:t>Helps identify mistakes</a:t>
            </a:r>
          </a:p>
          <a:p>
            <a:pPr marL="1097280" lvl="2"/>
            <a:endParaRPr lang="en-US" sz="1920"/>
          </a:p>
          <a:p>
            <a:pPr marL="617220"/>
            <a:r>
              <a:rPr lang="en-US" sz="1920"/>
              <a:t>Give positive support to affected teammates</a:t>
            </a:r>
          </a:p>
          <a:p>
            <a:pPr marL="1165860" lvl="1"/>
            <a:r>
              <a:rPr lang="en-US" sz="1920"/>
              <a:t>High 5, help up, share team values</a:t>
            </a:r>
          </a:p>
          <a:p>
            <a:pPr marL="548640" lvl="1"/>
            <a:endParaRPr lang="en-US" sz="1920"/>
          </a:p>
          <a:p>
            <a:pPr marL="617220"/>
            <a:r>
              <a:rPr lang="en-US" sz="1920"/>
              <a:t>Identify and use positve EC at correct times</a:t>
            </a:r>
          </a:p>
          <a:p>
            <a:pPr marL="1165860" lvl="1"/>
            <a:r>
              <a:rPr lang="en-US" sz="1920"/>
              <a:t>Before game</a:t>
            </a:r>
          </a:p>
          <a:p>
            <a:pPr marL="1714500" lvl="2"/>
            <a:r>
              <a:rPr lang="en-US" sz="1920"/>
              <a:t>Bus, locker room, warm-ups</a:t>
            </a:r>
          </a:p>
          <a:p>
            <a:pPr marL="1165860" lvl="1"/>
            <a:r>
              <a:rPr lang="en-US" sz="1920"/>
              <a:t>After scoring and good plays</a:t>
            </a:r>
          </a:p>
          <a:p>
            <a:pPr marL="1165860" lvl="1"/>
            <a:r>
              <a:rPr lang="en-US" sz="1920"/>
              <a:t>After negative situations</a:t>
            </a:r>
          </a:p>
          <a:p>
            <a:pPr marL="548640" lvl="1"/>
            <a:endParaRPr lang="en-US" sz="1920"/>
          </a:p>
          <a:p>
            <a:pPr marL="617220"/>
            <a:r>
              <a:rPr lang="en-US" sz="1920" b="1" u="sng"/>
              <a:t>Needs to be PRACTICED at practice</a:t>
            </a:r>
          </a:p>
        </p:txBody>
      </p:sp>
      <p:pic>
        <p:nvPicPr>
          <p:cNvPr id="9" name="Picture 8">
            <a:extLst>
              <a:ext uri="{FF2B5EF4-FFF2-40B4-BE49-F238E27FC236}">
                <a16:creationId xmlns:a16="http://schemas.microsoft.com/office/drawing/2014/main" id="{FACF0B54-C3EF-460C-84B9-A017314DD22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1170" r="13079" b="-1"/>
          <a:stretch/>
        </p:blipFill>
        <p:spPr>
          <a:xfrm>
            <a:off x="7649904" y="910217"/>
            <a:ext cx="6146686" cy="6146686"/>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6"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7514259" y="825387"/>
            <a:ext cx="6565376" cy="6565376"/>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1097280"/>
            <a:endParaRPr lang="en-US" sz="2160" dirty="0">
              <a:solidFill>
                <a:prstClr val="black"/>
              </a:solidFill>
              <a:latin typeface="Calibri" panose="020F0502020204030204"/>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298274" y="1105350"/>
            <a:ext cx="949225" cy="9234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srgbClr val="FFFFFF"/>
              </a:solidFill>
              <a:latin typeface="Calibri" panose="020F0502020204030204"/>
            </a:endParaRPr>
          </a:p>
        </p:txBody>
      </p:sp>
      <p:grpSp>
        <p:nvGrpSpPr>
          <p:cNvPr id="3" name="Group 2">
            <a:extLst>
              <a:ext uri="{FF2B5EF4-FFF2-40B4-BE49-F238E27FC236}">
                <a16:creationId xmlns:a16="http://schemas.microsoft.com/office/drawing/2014/main" id="{91141F5F-50C0-AD6D-0FA8-A3DB70453661}"/>
              </a:ext>
            </a:extLst>
          </p:cNvPr>
          <p:cNvGrpSpPr/>
          <p:nvPr/>
        </p:nvGrpSpPr>
        <p:grpSpPr>
          <a:xfrm>
            <a:off x="10972801" y="7594540"/>
            <a:ext cx="2591913" cy="481557"/>
            <a:chOff x="5179092" y="5483822"/>
            <a:chExt cx="3294001" cy="612000"/>
          </a:xfrm>
        </p:grpSpPr>
        <p:pic>
          <p:nvPicPr>
            <p:cNvPr id="4" name="Picture 3">
              <a:extLst>
                <a:ext uri="{FF2B5EF4-FFF2-40B4-BE49-F238E27FC236}">
                  <a16:creationId xmlns:a16="http://schemas.microsoft.com/office/drawing/2014/main" id="{DDD25040-CF6D-22A3-9BCB-CE6C7359075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9092" y="5483822"/>
              <a:ext cx="1530000" cy="612000"/>
            </a:xfrm>
            <a:prstGeom prst="rect">
              <a:avLst/>
            </a:prstGeom>
          </p:spPr>
        </p:pic>
        <p:pic>
          <p:nvPicPr>
            <p:cNvPr id="5" name="Picture 4">
              <a:extLst>
                <a:ext uri="{FF2B5EF4-FFF2-40B4-BE49-F238E27FC236}">
                  <a16:creationId xmlns:a16="http://schemas.microsoft.com/office/drawing/2014/main" id="{21CB749B-30E3-1A4E-329D-F4579A29C4F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09092" y="5483822"/>
              <a:ext cx="1764001" cy="612000"/>
            </a:xfrm>
            <a:prstGeom prst="rect">
              <a:avLst/>
            </a:prstGeom>
          </p:spPr>
        </p:pic>
      </p:grpSp>
    </p:spTree>
    <p:custDataLst>
      <p:tags r:id="rId1"/>
    </p:custDataLst>
    <p:extLst>
      <p:ext uri="{BB962C8B-B14F-4D97-AF65-F5344CB8AC3E}">
        <p14:creationId xmlns:p14="http://schemas.microsoft.com/office/powerpoint/2010/main" val="15784476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l="-2000" r="-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741E0-66A3-438D-B706-11E66DEF67F9}"/>
              </a:ext>
            </a:extLst>
          </p:cNvPr>
          <p:cNvSpPr>
            <a:spLocks noGrp="1"/>
          </p:cNvSpPr>
          <p:nvPr>
            <p:ph type="title"/>
          </p:nvPr>
        </p:nvSpPr>
        <p:spPr/>
        <p:txBody>
          <a:bodyPr>
            <a:normAutofit/>
          </a:bodyPr>
          <a:lstStyle/>
          <a:p>
            <a:r>
              <a:rPr lang="nb-NO" dirty="0" err="1"/>
              <a:t>Summary</a:t>
            </a:r>
            <a:r>
              <a:rPr lang="nb-NO" dirty="0"/>
              <a:t> </a:t>
            </a:r>
            <a:r>
              <a:rPr lang="nb-NO" dirty="0" err="1"/>
              <a:t>of</a:t>
            </a:r>
            <a:r>
              <a:rPr lang="nb-NO" dirty="0"/>
              <a:t> </a:t>
            </a:r>
            <a:r>
              <a:rPr lang="nb-NO" dirty="0" err="1"/>
              <a:t>Approach</a:t>
            </a:r>
            <a:r>
              <a:rPr lang="nb-NO" dirty="0"/>
              <a:t> </a:t>
            </a:r>
            <a:r>
              <a:rPr lang="nb-NO" dirty="0" err="1"/>
              <a:t>of</a:t>
            </a:r>
            <a:r>
              <a:rPr lang="nb-NO" dirty="0"/>
              <a:t> </a:t>
            </a:r>
            <a:r>
              <a:rPr lang="nb-NO" dirty="0" err="1"/>
              <a:t>Metacognitive</a:t>
            </a:r>
            <a:r>
              <a:rPr lang="nb-NO" dirty="0"/>
              <a:t> Development for SA &amp; SMM</a:t>
            </a:r>
          </a:p>
        </p:txBody>
      </p:sp>
      <p:sp>
        <p:nvSpPr>
          <p:cNvPr id="7" name="Text Placeholder 6">
            <a:extLst>
              <a:ext uri="{FF2B5EF4-FFF2-40B4-BE49-F238E27FC236}">
                <a16:creationId xmlns:a16="http://schemas.microsoft.com/office/drawing/2014/main" id="{80744709-5881-4DCC-9D00-B47531669ECF}"/>
              </a:ext>
            </a:extLst>
          </p:cNvPr>
          <p:cNvSpPr>
            <a:spLocks noGrp="1"/>
          </p:cNvSpPr>
          <p:nvPr>
            <p:ph type="body" idx="1"/>
          </p:nvPr>
        </p:nvSpPr>
        <p:spPr/>
        <p:txBody>
          <a:bodyPr/>
          <a:lstStyle/>
          <a:p>
            <a:r>
              <a:rPr lang="nb-NO" dirty="0" err="1"/>
              <a:t>Before</a:t>
            </a:r>
            <a:r>
              <a:rPr lang="nb-NO" dirty="0"/>
              <a:t> and During Scenario (SA training)</a:t>
            </a:r>
          </a:p>
        </p:txBody>
      </p:sp>
      <p:sp>
        <p:nvSpPr>
          <p:cNvPr id="3" name="Content Placeholder 2">
            <a:extLst>
              <a:ext uri="{FF2B5EF4-FFF2-40B4-BE49-F238E27FC236}">
                <a16:creationId xmlns:a16="http://schemas.microsoft.com/office/drawing/2014/main" id="{54DBCFA0-1E6E-4CF5-96A4-D6E515A2D7EF}"/>
              </a:ext>
            </a:extLst>
          </p:cNvPr>
          <p:cNvSpPr>
            <a:spLocks noGrp="1"/>
          </p:cNvSpPr>
          <p:nvPr>
            <p:ph sz="half" idx="2"/>
          </p:nvPr>
        </p:nvSpPr>
        <p:spPr/>
        <p:txBody>
          <a:bodyPr>
            <a:normAutofit fontScale="92500"/>
          </a:bodyPr>
          <a:lstStyle/>
          <a:p>
            <a:r>
              <a:rPr lang="nb-NO" dirty="0"/>
              <a:t>Design</a:t>
            </a:r>
          </a:p>
          <a:p>
            <a:pPr lvl="1"/>
            <a:r>
              <a:rPr lang="nb-NO" dirty="0" err="1"/>
              <a:t>Identification</a:t>
            </a:r>
            <a:r>
              <a:rPr lang="nb-NO" dirty="0"/>
              <a:t> </a:t>
            </a:r>
            <a:r>
              <a:rPr lang="nb-NO" dirty="0" err="1"/>
              <a:t>of</a:t>
            </a:r>
            <a:r>
              <a:rPr lang="nb-NO" dirty="0"/>
              <a:t> </a:t>
            </a:r>
            <a:r>
              <a:rPr lang="nb-NO" dirty="0" err="1"/>
              <a:t>situational</a:t>
            </a:r>
            <a:r>
              <a:rPr lang="nb-NO" dirty="0"/>
              <a:t> </a:t>
            </a:r>
            <a:r>
              <a:rPr lang="nb-NO" dirty="0" err="1"/>
              <a:t>factors</a:t>
            </a:r>
            <a:endParaRPr lang="nb-NO" dirty="0"/>
          </a:p>
          <a:p>
            <a:pPr lvl="1"/>
            <a:r>
              <a:rPr lang="nb-NO" dirty="0"/>
              <a:t>Mode </a:t>
            </a:r>
            <a:r>
              <a:rPr lang="nb-NO" dirty="0" err="1"/>
              <a:t>of</a:t>
            </a:r>
            <a:r>
              <a:rPr lang="nb-NO" dirty="0"/>
              <a:t> </a:t>
            </a:r>
            <a:r>
              <a:rPr lang="nb-NO" dirty="0" err="1"/>
              <a:t>delivery</a:t>
            </a:r>
            <a:endParaRPr lang="nb-NO" dirty="0"/>
          </a:p>
          <a:p>
            <a:pPr lvl="1"/>
            <a:r>
              <a:rPr lang="nb-NO" dirty="0"/>
              <a:t>Individual/ team</a:t>
            </a:r>
          </a:p>
          <a:p>
            <a:pPr lvl="1"/>
            <a:r>
              <a:rPr lang="nb-NO" dirty="0"/>
              <a:t>Case, scenario</a:t>
            </a:r>
          </a:p>
          <a:p>
            <a:r>
              <a:rPr lang="nb-NO" dirty="0" err="1"/>
              <a:t>Possible</a:t>
            </a:r>
            <a:r>
              <a:rPr lang="nb-NO" dirty="0"/>
              <a:t> </a:t>
            </a:r>
            <a:r>
              <a:rPr lang="nb-NO" dirty="0" err="1"/>
              <a:t>manipulation</a:t>
            </a:r>
            <a:r>
              <a:rPr lang="nb-NO" dirty="0"/>
              <a:t> </a:t>
            </a:r>
            <a:r>
              <a:rPr lang="nb-NO" dirty="0" err="1"/>
              <a:t>of</a:t>
            </a:r>
            <a:r>
              <a:rPr lang="nb-NO" dirty="0"/>
              <a:t> variables</a:t>
            </a:r>
          </a:p>
          <a:p>
            <a:r>
              <a:rPr lang="nb-NO" dirty="0"/>
              <a:t>‘Think </a:t>
            </a:r>
            <a:r>
              <a:rPr lang="nb-NO" dirty="0" err="1"/>
              <a:t>Aloud</a:t>
            </a:r>
            <a:r>
              <a:rPr lang="nb-NO" dirty="0"/>
              <a:t>’ </a:t>
            </a:r>
            <a:r>
              <a:rPr lang="nb-NO" dirty="0" err="1"/>
              <a:t>procedure</a:t>
            </a:r>
            <a:endParaRPr lang="nb-NO" dirty="0"/>
          </a:p>
          <a:p>
            <a:pPr lvl="1"/>
            <a:r>
              <a:rPr lang="nb-NO" dirty="0"/>
              <a:t>Ability to re-</a:t>
            </a:r>
            <a:r>
              <a:rPr lang="nb-NO" dirty="0" err="1"/>
              <a:t>visit</a:t>
            </a:r>
            <a:r>
              <a:rPr lang="nb-NO" dirty="0"/>
              <a:t> scenario</a:t>
            </a:r>
          </a:p>
          <a:p>
            <a:pPr lvl="1"/>
            <a:r>
              <a:rPr lang="nb-NO" dirty="0"/>
              <a:t>CTA</a:t>
            </a:r>
          </a:p>
          <a:p>
            <a:pPr lvl="1"/>
            <a:endParaRPr lang="nb-NO" dirty="0"/>
          </a:p>
          <a:p>
            <a:pPr lvl="2"/>
            <a:endParaRPr lang="nb-NO" dirty="0"/>
          </a:p>
        </p:txBody>
      </p:sp>
      <p:sp>
        <p:nvSpPr>
          <p:cNvPr id="8" name="Text Placeholder 7">
            <a:extLst>
              <a:ext uri="{FF2B5EF4-FFF2-40B4-BE49-F238E27FC236}">
                <a16:creationId xmlns:a16="http://schemas.microsoft.com/office/drawing/2014/main" id="{0ECCE7EF-745C-4E55-BB51-7D187FF9CF12}"/>
              </a:ext>
            </a:extLst>
          </p:cNvPr>
          <p:cNvSpPr>
            <a:spLocks noGrp="1"/>
          </p:cNvSpPr>
          <p:nvPr>
            <p:ph type="body" sz="quarter" idx="3"/>
          </p:nvPr>
        </p:nvSpPr>
        <p:spPr/>
        <p:txBody>
          <a:bodyPr/>
          <a:lstStyle/>
          <a:p>
            <a:r>
              <a:rPr lang="nb-NO" dirty="0" err="1"/>
              <a:t>After</a:t>
            </a:r>
            <a:r>
              <a:rPr lang="nb-NO" dirty="0"/>
              <a:t> (</a:t>
            </a:r>
            <a:r>
              <a:rPr lang="nb-NO" dirty="0" err="1"/>
              <a:t>metacognitive</a:t>
            </a:r>
            <a:r>
              <a:rPr lang="nb-NO" dirty="0"/>
              <a:t> </a:t>
            </a:r>
            <a:r>
              <a:rPr lang="nb-NO" dirty="0" err="1"/>
              <a:t>development</a:t>
            </a:r>
            <a:r>
              <a:rPr lang="nb-NO" dirty="0"/>
              <a:t>)</a:t>
            </a:r>
          </a:p>
        </p:txBody>
      </p:sp>
      <p:sp>
        <p:nvSpPr>
          <p:cNvPr id="4" name="Content Placeholder 3">
            <a:extLst>
              <a:ext uri="{FF2B5EF4-FFF2-40B4-BE49-F238E27FC236}">
                <a16:creationId xmlns:a16="http://schemas.microsoft.com/office/drawing/2014/main" id="{FA54BB80-00E3-45F0-BE44-70AE3E3A933D}"/>
              </a:ext>
            </a:extLst>
          </p:cNvPr>
          <p:cNvSpPr>
            <a:spLocks noGrp="1"/>
          </p:cNvSpPr>
          <p:nvPr>
            <p:ph sz="quarter" idx="4"/>
          </p:nvPr>
        </p:nvSpPr>
        <p:spPr/>
        <p:txBody>
          <a:bodyPr>
            <a:normAutofit fontScale="92500"/>
          </a:bodyPr>
          <a:lstStyle/>
          <a:p>
            <a:r>
              <a:rPr lang="nb-NO" dirty="0"/>
              <a:t>AAR</a:t>
            </a:r>
          </a:p>
          <a:p>
            <a:pPr lvl="1"/>
            <a:r>
              <a:rPr lang="nb-NO" dirty="0" err="1"/>
              <a:t>Cognitive</a:t>
            </a:r>
            <a:r>
              <a:rPr lang="nb-NO" dirty="0"/>
              <a:t> </a:t>
            </a:r>
            <a:r>
              <a:rPr lang="nb-NO" dirty="0" err="1"/>
              <a:t>task</a:t>
            </a:r>
            <a:r>
              <a:rPr lang="nb-NO" dirty="0"/>
              <a:t> </a:t>
            </a:r>
            <a:r>
              <a:rPr lang="nb-NO" dirty="0" err="1"/>
              <a:t>analysis</a:t>
            </a:r>
            <a:endParaRPr lang="nb-NO" dirty="0"/>
          </a:p>
          <a:p>
            <a:pPr lvl="1"/>
            <a:r>
              <a:rPr lang="nb-NO" dirty="0"/>
              <a:t>‘Think </a:t>
            </a:r>
            <a:r>
              <a:rPr lang="nb-NO" dirty="0" err="1"/>
              <a:t>aloud</a:t>
            </a:r>
            <a:r>
              <a:rPr lang="nb-NO" dirty="0"/>
              <a:t>’ </a:t>
            </a:r>
            <a:r>
              <a:rPr lang="nb-NO" dirty="0" err="1"/>
              <a:t>procedure</a:t>
            </a:r>
            <a:endParaRPr lang="nb-NO" dirty="0"/>
          </a:p>
          <a:p>
            <a:pPr lvl="2"/>
            <a:r>
              <a:rPr lang="nb-NO" dirty="0" err="1"/>
              <a:t>Revisit</a:t>
            </a:r>
            <a:r>
              <a:rPr lang="nb-NO" dirty="0"/>
              <a:t> scenario</a:t>
            </a:r>
          </a:p>
          <a:p>
            <a:r>
              <a:rPr lang="nb-NO" dirty="0"/>
              <a:t>Feedback</a:t>
            </a:r>
          </a:p>
          <a:p>
            <a:pPr lvl="1"/>
            <a:r>
              <a:rPr lang="nb-NO" dirty="0"/>
              <a:t>OSCE</a:t>
            </a:r>
          </a:p>
          <a:p>
            <a:pPr lvl="1"/>
            <a:r>
              <a:rPr lang="nb-NO" dirty="0"/>
              <a:t>Learning </a:t>
            </a:r>
            <a:r>
              <a:rPr lang="nb-NO" dirty="0" err="1"/>
              <a:t>Outcomes</a:t>
            </a:r>
            <a:endParaRPr lang="nb-NO" dirty="0"/>
          </a:p>
          <a:p>
            <a:pPr lvl="1"/>
            <a:r>
              <a:rPr lang="nb-NO" dirty="0" err="1"/>
              <a:t>Performance</a:t>
            </a:r>
            <a:endParaRPr lang="nb-NO" dirty="0"/>
          </a:p>
        </p:txBody>
      </p:sp>
    </p:spTree>
    <p:extLst>
      <p:ext uri="{BB962C8B-B14F-4D97-AF65-F5344CB8AC3E}">
        <p14:creationId xmlns:p14="http://schemas.microsoft.com/office/powerpoint/2010/main" val="409715347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de-DE" dirty="0" err="1"/>
              <a:t>Literature</a:t>
            </a:r>
            <a:endParaRPr lang="nb-NO" dirty="0"/>
          </a:p>
        </p:txBody>
      </p:sp>
      <p:sp>
        <p:nvSpPr>
          <p:cNvPr id="3" name="Plassholder for innhold 2"/>
          <p:cNvSpPr>
            <a:spLocks noGrp="1"/>
          </p:cNvSpPr>
          <p:nvPr>
            <p:ph idx="1"/>
          </p:nvPr>
        </p:nvSpPr>
        <p:spPr/>
        <p:txBody>
          <a:bodyPr>
            <a:normAutofit fontScale="92500" lnSpcReduction="10000"/>
          </a:bodyPr>
          <a:lstStyle/>
          <a:p>
            <a:pPr marL="0" indent="0">
              <a:buNone/>
            </a:pPr>
            <a:r>
              <a:rPr lang="de-DE" dirty="0" err="1"/>
              <a:t>Kokkonen</a:t>
            </a:r>
            <a:r>
              <a:rPr lang="de-DE" dirty="0"/>
              <a:t> et al. (2016). Model </a:t>
            </a:r>
            <a:r>
              <a:rPr lang="de-DE" dirty="0" err="1"/>
              <a:t>for</a:t>
            </a:r>
            <a:r>
              <a:rPr lang="de-DE" dirty="0"/>
              <a:t> </a:t>
            </a:r>
            <a:r>
              <a:rPr lang="de-DE" dirty="0" err="1"/>
              <a:t>sharing</a:t>
            </a:r>
            <a:r>
              <a:rPr lang="de-DE" dirty="0"/>
              <a:t> </a:t>
            </a:r>
            <a:r>
              <a:rPr lang="de-DE" dirty="0" err="1"/>
              <a:t>the</a:t>
            </a:r>
            <a:r>
              <a:rPr lang="de-DE" dirty="0"/>
              <a:t> </a:t>
            </a:r>
            <a:r>
              <a:rPr lang="de-DE" dirty="0" err="1"/>
              <a:t>information</a:t>
            </a:r>
            <a:r>
              <a:rPr lang="de-DE" dirty="0"/>
              <a:t> </a:t>
            </a:r>
            <a:r>
              <a:rPr lang="de-DE" dirty="0" err="1"/>
              <a:t>of</a:t>
            </a:r>
            <a:r>
              <a:rPr lang="de-DE" dirty="0"/>
              <a:t> </a:t>
            </a:r>
            <a:r>
              <a:rPr lang="de-DE" dirty="0" err="1"/>
              <a:t>cyber</a:t>
            </a:r>
            <a:r>
              <a:rPr lang="de-DE" dirty="0"/>
              <a:t> </a:t>
            </a:r>
            <a:r>
              <a:rPr lang="de-DE" dirty="0" err="1"/>
              <a:t>security</a:t>
            </a:r>
            <a:r>
              <a:rPr lang="de-DE" dirty="0"/>
              <a:t> </a:t>
            </a:r>
            <a:r>
              <a:rPr lang="de-DE" dirty="0" err="1"/>
              <a:t>situation</a:t>
            </a:r>
            <a:r>
              <a:rPr lang="de-DE" dirty="0"/>
              <a:t> </a:t>
            </a:r>
            <a:r>
              <a:rPr lang="de-DE" dirty="0" err="1"/>
              <a:t>awareness</a:t>
            </a:r>
            <a:r>
              <a:rPr lang="de-DE" dirty="0"/>
              <a:t> </a:t>
            </a:r>
            <a:r>
              <a:rPr lang="de-DE" dirty="0" err="1"/>
              <a:t>between</a:t>
            </a:r>
            <a:r>
              <a:rPr lang="de-DE" dirty="0"/>
              <a:t> </a:t>
            </a:r>
            <a:r>
              <a:rPr lang="de-DE" dirty="0" err="1"/>
              <a:t>organizations</a:t>
            </a:r>
            <a:r>
              <a:rPr lang="de-DE" dirty="0"/>
              <a:t>. 23rd International Conference on Telecommunications.</a:t>
            </a:r>
          </a:p>
          <a:p>
            <a:pPr marL="0" indent="0">
              <a:buNone/>
            </a:pPr>
            <a:r>
              <a:rPr lang="de-DE" dirty="0"/>
              <a:t>Fink et al. (2013). </a:t>
            </a:r>
            <a:r>
              <a:rPr lang="de-DE" dirty="0" err="1"/>
              <a:t>Gamification</a:t>
            </a:r>
            <a:r>
              <a:rPr lang="de-DE" dirty="0"/>
              <a:t> </a:t>
            </a:r>
            <a:r>
              <a:rPr lang="de-DE" dirty="0" err="1"/>
              <a:t>for</a:t>
            </a:r>
            <a:r>
              <a:rPr lang="de-DE" dirty="0"/>
              <a:t> </a:t>
            </a:r>
            <a:r>
              <a:rPr lang="de-DE" dirty="0" err="1"/>
              <a:t>measuring</a:t>
            </a:r>
            <a:r>
              <a:rPr lang="de-DE" dirty="0"/>
              <a:t> </a:t>
            </a:r>
            <a:r>
              <a:rPr lang="de-DE" dirty="0" err="1"/>
              <a:t>cyber</a:t>
            </a:r>
            <a:r>
              <a:rPr lang="de-DE" dirty="0"/>
              <a:t> </a:t>
            </a:r>
            <a:r>
              <a:rPr lang="de-DE" dirty="0" err="1"/>
              <a:t>security</a:t>
            </a:r>
            <a:r>
              <a:rPr lang="de-DE" dirty="0"/>
              <a:t> </a:t>
            </a:r>
            <a:r>
              <a:rPr lang="de-DE" dirty="0" err="1"/>
              <a:t>situational</a:t>
            </a:r>
            <a:r>
              <a:rPr lang="de-DE" dirty="0"/>
              <a:t> </a:t>
            </a:r>
            <a:r>
              <a:rPr lang="de-DE" dirty="0" err="1"/>
              <a:t>awareness</a:t>
            </a:r>
            <a:r>
              <a:rPr lang="de-DE" dirty="0"/>
              <a:t>. Human-Computer-Interaction International 2013.</a:t>
            </a:r>
          </a:p>
          <a:p>
            <a:pPr marL="0" indent="0">
              <a:buNone/>
            </a:pPr>
            <a:r>
              <a:rPr lang="de-DE" dirty="0" err="1"/>
              <a:t>Gutzwillser</a:t>
            </a:r>
            <a:r>
              <a:rPr lang="de-DE" dirty="0"/>
              <a:t> et al. (2020). Gaps and </a:t>
            </a:r>
            <a:r>
              <a:rPr lang="de-DE" dirty="0" err="1"/>
              <a:t>opportunities</a:t>
            </a:r>
            <a:r>
              <a:rPr lang="de-DE" dirty="0"/>
              <a:t> in </a:t>
            </a:r>
            <a:r>
              <a:rPr lang="de-DE" dirty="0" err="1"/>
              <a:t>situational</a:t>
            </a:r>
            <a:r>
              <a:rPr lang="de-DE" dirty="0"/>
              <a:t> </a:t>
            </a:r>
            <a:r>
              <a:rPr lang="de-DE" dirty="0" err="1"/>
              <a:t>awareness</a:t>
            </a:r>
            <a:r>
              <a:rPr lang="de-DE" dirty="0"/>
              <a:t> </a:t>
            </a:r>
            <a:r>
              <a:rPr lang="de-DE" dirty="0" err="1"/>
              <a:t>for</a:t>
            </a:r>
            <a:r>
              <a:rPr lang="de-DE" dirty="0"/>
              <a:t> </a:t>
            </a:r>
            <a:r>
              <a:rPr lang="de-DE" dirty="0" err="1"/>
              <a:t>cybersecurity</a:t>
            </a:r>
            <a:r>
              <a:rPr lang="de-DE" dirty="0"/>
              <a:t>. Digital </a:t>
            </a:r>
            <a:r>
              <a:rPr lang="de-DE" dirty="0" err="1"/>
              <a:t>Threats</a:t>
            </a:r>
            <a:r>
              <a:rPr lang="de-DE" dirty="0"/>
              <a:t>: Research and Practice, 1(3), 18.</a:t>
            </a:r>
          </a:p>
          <a:p>
            <a:pPr marL="0" indent="0">
              <a:buNone/>
            </a:pPr>
            <a:r>
              <a:rPr lang="de-DE" dirty="0" err="1"/>
              <a:t>Endsley</a:t>
            </a:r>
            <a:r>
              <a:rPr lang="de-DE" dirty="0"/>
              <a:t> (2013). Situation Awareness. In: Lee &amp; </a:t>
            </a:r>
            <a:r>
              <a:rPr lang="de-DE" dirty="0" err="1"/>
              <a:t>Kirlik</a:t>
            </a:r>
            <a:r>
              <a:rPr lang="de-DE" dirty="0"/>
              <a:t>, Oxford Handbook </a:t>
            </a:r>
            <a:r>
              <a:rPr lang="de-DE" dirty="0" err="1"/>
              <a:t>of</a:t>
            </a:r>
            <a:r>
              <a:rPr lang="de-DE" dirty="0"/>
              <a:t> </a:t>
            </a:r>
            <a:r>
              <a:rPr lang="de-DE" dirty="0" err="1"/>
              <a:t>Cognitive</a:t>
            </a:r>
            <a:r>
              <a:rPr lang="de-DE" dirty="0"/>
              <a:t> Engineering. Oxford Library.</a:t>
            </a:r>
          </a:p>
          <a:p>
            <a:pPr marL="0" indent="0">
              <a:buNone/>
            </a:pPr>
            <a:r>
              <a:rPr lang="de-DE" dirty="0"/>
              <a:t>Franke &amp; </a:t>
            </a:r>
            <a:r>
              <a:rPr lang="de-DE" dirty="0" err="1"/>
              <a:t>Brynielsson</a:t>
            </a:r>
            <a:r>
              <a:rPr lang="de-DE" dirty="0"/>
              <a:t> (2014). Cyber </a:t>
            </a:r>
            <a:r>
              <a:rPr lang="de-DE" dirty="0" err="1"/>
              <a:t>situational</a:t>
            </a:r>
            <a:r>
              <a:rPr lang="de-DE" dirty="0"/>
              <a:t> </a:t>
            </a:r>
            <a:r>
              <a:rPr lang="de-DE" dirty="0" err="1"/>
              <a:t>awareness</a:t>
            </a:r>
            <a:r>
              <a:rPr lang="de-DE" dirty="0"/>
              <a:t> – A </a:t>
            </a:r>
            <a:r>
              <a:rPr lang="de-DE" dirty="0" err="1"/>
              <a:t>systematic</a:t>
            </a:r>
            <a:r>
              <a:rPr lang="de-DE" dirty="0"/>
              <a:t> </a:t>
            </a:r>
            <a:r>
              <a:rPr lang="de-DE" dirty="0" err="1"/>
              <a:t>review</a:t>
            </a:r>
            <a:r>
              <a:rPr lang="de-DE" dirty="0"/>
              <a:t> </a:t>
            </a:r>
            <a:r>
              <a:rPr lang="de-DE" dirty="0" err="1"/>
              <a:t>of</a:t>
            </a:r>
            <a:r>
              <a:rPr lang="de-DE" dirty="0"/>
              <a:t> </a:t>
            </a:r>
            <a:r>
              <a:rPr lang="de-DE" dirty="0" err="1"/>
              <a:t>the</a:t>
            </a:r>
            <a:r>
              <a:rPr lang="de-DE" dirty="0"/>
              <a:t> </a:t>
            </a:r>
            <a:r>
              <a:rPr lang="de-DE" dirty="0" err="1"/>
              <a:t>literature</a:t>
            </a:r>
            <a:r>
              <a:rPr lang="de-DE" dirty="0"/>
              <a:t>. Computers &amp; Security, 18-31.</a:t>
            </a:r>
            <a:endParaRPr lang="nb-NO" dirty="0"/>
          </a:p>
        </p:txBody>
      </p:sp>
    </p:spTree>
    <p:extLst>
      <p:ext uri="{BB962C8B-B14F-4D97-AF65-F5344CB8AC3E}">
        <p14:creationId xmlns:p14="http://schemas.microsoft.com/office/powerpoint/2010/main" val="132449953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de-DE" dirty="0"/>
              <a:t>Recommended </a:t>
            </a:r>
            <a:r>
              <a:rPr lang="de-DE" dirty="0" err="1"/>
              <a:t>reading</a:t>
            </a:r>
            <a:endParaRPr lang="nb-NO" dirty="0"/>
          </a:p>
        </p:txBody>
      </p:sp>
      <p:sp>
        <p:nvSpPr>
          <p:cNvPr id="3" name="Plassholder for innhold 2"/>
          <p:cNvSpPr>
            <a:spLocks noGrp="1"/>
          </p:cNvSpPr>
          <p:nvPr>
            <p:ph idx="1"/>
          </p:nvPr>
        </p:nvSpPr>
        <p:spPr/>
        <p:txBody>
          <a:bodyPr/>
          <a:lstStyle/>
          <a:p>
            <a:r>
              <a:rPr lang="en-US" dirty="0"/>
              <a:t>Endsley, M.R. (1995). Towards a theory of situation awareness in dynamic systems. Human Factors, 37(1), 32-64.</a:t>
            </a:r>
          </a:p>
          <a:p>
            <a:r>
              <a:rPr lang="en-US" dirty="0"/>
              <a:t>Lee, J. D., </a:t>
            </a:r>
            <a:r>
              <a:rPr lang="en-US" dirty="0" err="1"/>
              <a:t>Kirlik</a:t>
            </a:r>
            <a:r>
              <a:rPr lang="en-US" dirty="0"/>
              <a:t>, A., &amp; </a:t>
            </a:r>
            <a:r>
              <a:rPr lang="en-US" dirty="0" err="1"/>
              <a:t>Dainoff</a:t>
            </a:r>
            <a:r>
              <a:rPr lang="en-US" dirty="0"/>
              <a:t>, M. J. (Eds.). (2013). </a:t>
            </a:r>
            <a:r>
              <a:rPr lang="en-US" i="1" dirty="0"/>
              <a:t>The Oxford Handbook of Cognitive Engineering</a:t>
            </a:r>
            <a:r>
              <a:rPr lang="en-US" dirty="0"/>
              <a:t>. Oxford University Press.</a:t>
            </a:r>
          </a:p>
          <a:p>
            <a:r>
              <a:rPr lang="en-US" dirty="0"/>
              <a:t>Ward, P., </a:t>
            </a:r>
            <a:r>
              <a:rPr lang="en-US" dirty="0" err="1"/>
              <a:t>Schraagen</a:t>
            </a:r>
            <a:r>
              <a:rPr lang="en-US" dirty="0"/>
              <a:t>, J. M., Gore, J., &amp; Roth, E. M. (Eds.). (2019). </a:t>
            </a:r>
            <a:r>
              <a:rPr lang="en-US" i="1" dirty="0"/>
              <a:t>The Oxford Handbook of Expertise</a:t>
            </a:r>
            <a:r>
              <a:rPr lang="en-US" dirty="0"/>
              <a:t>. Oxford University Press.</a:t>
            </a:r>
          </a:p>
        </p:txBody>
      </p:sp>
    </p:spTree>
    <p:extLst>
      <p:ext uri="{BB962C8B-B14F-4D97-AF65-F5344CB8AC3E}">
        <p14:creationId xmlns:p14="http://schemas.microsoft.com/office/powerpoint/2010/main" val="151896375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p:txBody>
          <a:bodyPr/>
          <a:lstStyle/>
          <a:p>
            <a:r>
              <a:rPr lang="en-US" dirty="0"/>
              <a:t>Thank you</a:t>
            </a:r>
          </a:p>
        </p:txBody>
      </p:sp>
      <p:pic>
        <p:nvPicPr>
          <p:cNvPr id="6" name="Picture Placeholder 5" descr="A person and person looking at a computer screen">
            <a:extLst>
              <a:ext uri="{FF2B5EF4-FFF2-40B4-BE49-F238E27FC236}">
                <a16:creationId xmlns:a16="http://schemas.microsoft.com/office/drawing/2014/main" id="{AA35CD3A-9896-7953-C82D-AAE87F6124DB}"/>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p:blipFill>
        <p:spPr/>
      </p:pic>
      <p:sp>
        <p:nvSpPr>
          <p:cNvPr id="4" name="Text Placeholder 3">
            <a:extLst>
              <a:ext uri="{FF2B5EF4-FFF2-40B4-BE49-F238E27FC236}">
                <a16:creationId xmlns:a16="http://schemas.microsoft.com/office/drawing/2014/main" id="{7AF90D79-5C58-F576-D2D0-3F4F1822E757}"/>
              </a:ext>
            </a:extLst>
          </p:cNvPr>
          <p:cNvSpPr>
            <a:spLocks noGrp="1"/>
          </p:cNvSpPr>
          <p:nvPr>
            <p:ph type="body" sz="quarter" idx="12"/>
          </p:nvPr>
        </p:nvSpPr>
        <p:spPr/>
        <p:txBody>
          <a:bodyPr/>
          <a:lstStyle/>
          <a:p>
            <a:r>
              <a:rPr lang="en-US" dirty="0"/>
              <a:t>Please send all questions to trainers.</a:t>
            </a:r>
          </a:p>
        </p:txBody>
      </p:sp>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871645" y="1"/>
            <a:ext cx="3514660" cy="8245736"/>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sz="2160" dirty="0"/>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94851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7|5.5|14.8"/>
</p:tagLst>
</file>

<file path=ppt/tags/tag10.xml><?xml version="1.0" encoding="utf-8"?>
<p:tagLst xmlns:a="http://schemas.openxmlformats.org/drawingml/2006/main" xmlns:r="http://schemas.openxmlformats.org/officeDocument/2006/relationships" xmlns:p="http://schemas.openxmlformats.org/presentationml/2006/main">
  <p:tag name="TIMING" val="|0.1|114.3|4.5|15.3|31.2"/>
</p:tagLst>
</file>

<file path=ppt/tags/tag11.xml><?xml version="1.0" encoding="utf-8"?>
<p:tagLst xmlns:a="http://schemas.openxmlformats.org/drawingml/2006/main" xmlns:r="http://schemas.openxmlformats.org/officeDocument/2006/relationships" xmlns:p="http://schemas.openxmlformats.org/presentationml/2006/main">
  <p:tag name="TIMING" val="|42.4|25.1|14.9|11"/>
</p:tagLst>
</file>

<file path=ppt/tags/tag12.xml><?xml version="1.0" encoding="utf-8"?>
<p:tagLst xmlns:a="http://schemas.openxmlformats.org/drawingml/2006/main" xmlns:r="http://schemas.openxmlformats.org/officeDocument/2006/relationships" xmlns:p="http://schemas.openxmlformats.org/presentationml/2006/main">
  <p:tag name="TIMING" val="|11|38.5|21.1|57|15.1|11.8"/>
</p:tagLst>
</file>

<file path=ppt/tags/tag13.xml><?xml version="1.0" encoding="utf-8"?>
<p:tagLst xmlns:a="http://schemas.openxmlformats.org/drawingml/2006/main" xmlns:r="http://schemas.openxmlformats.org/officeDocument/2006/relationships" xmlns:p="http://schemas.openxmlformats.org/presentationml/2006/main">
  <p:tag name="TIMING" val="|34.9|6|11.8|6|8.2"/>
</p:tagLst>
</file>

<file path=ppt/tags/tag14.xml><?xml version="1.0" encoding="utf-8"?>
<p:tagLst xmlns:a="http://schemas.openxmlformats.org/drawingml/2006/main" xmlns:r="http://schemas.openxmlformats.org/officeDocument/2006/relationships" xmlns:p="http://schemas.openxmlformats.org/presentationml/2006/main">
  <p:tag name="TIMING" val="|14.3|8.7|24.2|61.7"/>
</p:tagLst>
</file>

<file path=ppt/tags/tag15.xml><?xml version="1.0" encoding="utf-8"?>
<p:tagLst xmlns:a="http://schemas.openxmlformats.org/drawingml/2006/main" xmlns:r="http://schemas.openxmlformats.org/officeDocument/2006/relationships" xmlns:p="http://schemas.openxmlformats.org/presentationml/2006/main">
  <p:tag name="TIMING" val="|30.7|46|0.8|44.9|18.4|36.4"/>
</p:tagLst>
</file>

<file path=ppt/tags/tag16.xml><?xml version="1.0" encoding="utf-8"?>
<p:tagLst xmlns:a="http://schemas.openxmlformats.org/drawingml/2006/main" xmlns:r="http://schemas.openxmlformats.org/officeDocument/2006/relationships" xmlns:p="http://schemas.openxmlformats.org/presentationml/2006/main">
  <p:tag name="TIMING" val="|0.7|19.8|4.7"/>
</p:tagLst>
</file>

<file path=ppt/tags/tag17.xml><?xml version="1.0" encoding="utf-8"?>
<p:tagLst xmlns:a="http://schemas.openxmlformats.org/drawingml/2006/main" xmlns:r="http://schemas.openxmlformats.org/officeDocument/2006/relationships" xmlns:p="http://schemas.openxmlformats.org/presentationml/2006/main">
  <p:tag name="TIMING" val="|26.1|30.1|1.7"/>
</p:tagLst>
</file>

<file path=ppt/tags/tag18.xml><?xml version="1.0" encoding="utf-8"?>
<p:tagLst xmlns:a="http://schemas.openxmlformats.org/drawingml/2006/main" xmlns:r="http://schemas.openxmlformats.org/officeDocument/2006/relationships" xmlns:p="http://schemas.openxmlformats.org/presentationml/2006/main">
  <p:tag name="TIMING" val="|6.6|22.5|37|33.9|43.6|50.9|37.2|27.2"/>
</p:tagLst>
</file>

<file path=ppt/tags/tag19.xml><?xml version="1.0" encoding="utf-8"?>
<p:tagLst xmlns:a="http://schemas.openxmlformats.org/drawingml/2006/main" xmlns:r="http://schemas.openxmlformats.org/officeDocument/2006/relationships" xmlns:p="http://schemas.openxmlformats.org/presentationml/2006/main">
  <p:tag name="TIMING" val="|10.8|51.1|7.3|5.5|1.4"/>
</p:tagLst>
</file>

<file path=ppt/tags/tag2.xml><?xml version="1.0" encoding="utf-8"?>
<p:tagLst xmlns:a="http://schemas.openxmlformats.org/drawingml/2006/main" xmlns:r="http://schemas.openxmlformats.org/officeDocument/2006/relationships" xmlns:p="http://schemas.openxmlformats.org/presentationml/2006/main">
  <p:tag name="TIMING" val="|211.4|2.6|3.6|1|4|4.6|6.2|4.6"/>
</p:tagLst>
</file>

<file path=ppt/tags/tag20.xml><?xml version="1.0" encoding="utf-8"?>
<p:tagLst xmlns:a="http://schemas.openxmlformats.org/drawingml/2006/main" xmlns:r="http://schemas.openxmlformats.org/officeDocument/2006/relationships" xmlns:p="http://schemas.openxmlformats.org/presentationml/2006/main">
  <p:tag name="TIMING" val="|4.9|6.1|21.3|15.7"/>
</p:tagLst>
</file>

<file path=ppt/tags/tag21.xml><?xml version="1.0" encoding="utf-8"?>
<p:tagLst xmlns:a="http://schemas.openxmlformats.org/drawingml/2006/main" xmlns:r="http://schemas.openxmlformats.org/officeDocument/2006/relationships" xmlns:p="http://schemas.openxmlformats.org/presentationml/2006/main">
  <p:tag name="ATHENA.CUSTOMXMLID" val="{DAA270D6-FBCB-4E6B-8A15-02C86F1EBF1B}"/>
  <p:tag name="ATHENA.CUSTOMXMLCONTENT" val="&lt;?xml version=&quot;1.0&quot;?&gt;&lt;athena xmlns=&quot;http://schemas.microsoft.com/edu/athena&quot; version=&quot;0.1.3517.0&quot;&gt;&lt;timings duration=&quot;142812&quot;/&gt;&lt;/athena&gt;"/>
  <p:tag name="TIMING" val="|74|13.4"/>
</p:tagLst>
</file>

<file path=ppt/tags/tag22.xml><?xml version="1.0" encoding="utf-8"?>
<p:tagLst xmlns:a="http://schemas.openxmlformats.org/drawingml/2006/main" xmlns:r="http://schemas.openxmlformats.org/officeDocument/2006/relationships" xmlns:p="http://schemas.openxmlformats.org/presentationml/2006/main">
  <p:tag name="ATHENA.CUSTOMXMLID" val="{97C204A1-0BA3-4E80-B215-4CDF3C8092E6}"/>
  <p:tag name="ATHENA.CUSTOMXMLCONTENT" val="&lt;?xml version=&quot;1.0&quot;?&gt;&lt;athena xmlns=&quot;http://schemas.microsoft.com/edu/athena&quot; version=&quot;0.1.3517.0&quot;&gt;&lt;timings duration=&quot;71339&quot;/&gt;&lt;/athena&gt;"/>
</p:tagLst>
</file>

<file path=ppt/tags/tag23.xml><?xml version="1.0" encoding="utf-8"?>
<p:tagLst xmlns:a="http://schemas.openxmlformats.org/drawingml/2006/main" xmlns:r="http://schemas.openxmlformats.org/officeDocument/2006/relationships" xmlns:p="http://schemas.openxmlformats.org/presentationml/2006/main">
  <p:tag name="ATHENA.CUSTOMXMLID" val="{9C0B98EA-1CD7-4BE1-BFE0-FFAC752F0CC5}"/>
  <p:tag name="ATHENA.CUSTOMXMLCONTENT" val="&lt;?xml version=&quot;1.0&quot;?&gt;&lt;athena xmlns=&quot;http://schemas.microsoft.com/edu/athena&quot; version=&quot;0.1.3517.0&quot;&gt;&lt;ink scale=&quot;0.7224563&quot;&gt;AAEAAAD/////AQAAAAAAAAAMAgAAAE9BdXRob3JQUFQsIFZlcnNpb249MC4xLjM1MTcuMCwgQ3VsdHVyZT1uZXV0cmFsLCBQdWJsaWNLZXlUb2tlbj0zMWJmMzg1NmFkMzY0ZTM1BQEAAAALSW5rTWF0dGVyVjEDAAAADUxpc3RgMStfaXRlbXMMTGlzdGAxK19zaXplD0xpc3RgMStfdmVyc2lvbgQAABdTaGFyZWQuSW5raW5nLklua0F0b21bXQIAAAAICAIAAAAJAwAAAAIAAAAWAAAABwMAAAAAAQAAAAQAAAAECUlua0F0b21WMQIAAAAJBAAAAAkFAAAADQIFBAAAAAtQZW5TdHJva2VWMQQAAAAKQXR0cmlidXRlcwVUcmFjZQlTdGFydFRpbWUEVHlwZQQEAAQPUGVuQXR0cmlidXRlc1YxAgAAAApJbmtUcmFjZVYxAgAAABAMQWN0aW9uVHlwZVYxAgAAAAIAAAAJBgAAAAkHAAAA+XMAAAAAAAAF+P///wxBY3Rpb25UeXBlVjEBAAAAB3ZhbHVlX18ACAIAAAAAAAAABQUAAAANQ2xlYXJDYW52YXNWMQIAAAAJU3RhcnRUaW1lBFR5cGUABBAMQWN0aW9uVHlwZVYxAgAAAAIAAACrFgEAAAAAAAH3////+P///wAAAAAFBgAAAA9QZW5BdHRyaWJ1dGVzVjEKAAAAB19jb2xvckEHX2NvbG9yUgdfY29sb3JHB19jb2xvckIKRml0VG9DdXJ2ZQZIZWlnaHQOSWdub3JlUHJlc3N1cmUNSXNIaWdobGlnaHRlcgVTaGFwZQVXaWR0aAAAAAAAAAAABAACAgICAQYBAQxCcnVzaFNoYXBlVjECAAAABgIAAAD/AAAAAAAAAAAAAAhAAAAF9v///wxCcnVzaFNoYXBlVjEBAAAAB3ZhbHVlX18ACAIAAAABAAAAAAAAAAAACEAFBwAAAApJbmtUcmFjZVYxAwAAAA1MaXN0YDErX2l0ZW1zDExpc3RgMStfc2l6ZQ9MaXN0YDErX3ZlcnNpb24EAAAYU2hhcmVkLklua2luZy5JbmtQb2ludFtdAgAAAAgIAgAAAAkLAAAAAQAAAAEAAAAHCwAAAAABAAAABAAAAAQKSW5rUG9pbnRWMQIAAAAJDAAAAA0DBQwAAAAKSW5rUG9pbnRWMQQAAAABWAFZDlByZXNzdXJlRmFjdG9yCVRpbWVTdGFtcAAAAAAGBgsQAgAAAAAAAAAAAOA/AAAAAAAA4D8AAAA/AAAAAAAAAAAL&lt;/ink&gt;&lt;/athena&gt;"/>
</p:tagLst>
</file>

<file path=ppt/tags/tag24.xml><?xml version="1.0" encoding="utf-8"?>
<p:tagLst xmlns:a="http://schemas.openxmlformats.org/drawingml/2006/main" xmlns:r="http://schemas.openxmlformats.org/officeDocument/2006/relationships" xmlns:p="http://schemas.openxmlformats.org/presentationml/2006/main">
  <p:tag name="ATHENA.CUSTOMXMLID" val="{193B9DF5-501E-45EE-B241-8B50860FF38D}"/>
  <p:tag name="ATHENA.CUSTOMXMLCONTENT" val="&lt;?xml version=&quot;1.0&quot;?&gt;&lt;athena xmlns=&quot;http://schemas.microsoft.com/edu/athena&quot; version=&quot;0.1.3517.0&quot;&gt;&lt;timings duration=&quot;174614&quot;/&gt;&lt;/athena&gt;"/>
  <p:tag name="TIMING" val="|1.2|20.1|16.4|24.5"/>
</p:tagLst>
</file>

<file path=ppt/tags/tag25.xml><?xml version="1.0" encoding="utf-8"?>
<p:tagLst xmlns:a="http://schemas.openxmlformats.org/drawingml/2006/main" xmlns:r="http://schemas.openxmlformats.org/officeDocument/2006/relationships" xmlns:p="http://schemas.openxmlformats.org/presentationml/2006/main">
  <p:tag name="ATHENA.CUSTOMXMLID" val="{32364869-BC91-4869-9F2D-9AD341E48D6F}"/>
  <p:tag name="ATHENA.CUSTOMXMLCONTENT" val="&lt;?xml version=&quot;1.0&quot;?&gt;&lt;athena xmlns=&quot;http://schemas.microsoft.com/edu/athena&quot; version=&quot;0.1.3517.0&quot;&gt;&lt;timings duration=&quot;8534&quot;/&gt;&lt;/athena&gt;"/>
  <p:tag name="TIMING" val="|1.4|23|22.6"/>
</p:tagLst>
</file>

<file path=ppt/tags/tag26.xml><?xml version="1.0" encoding="utf-8"?>
<p:tagLst xmlns:a="http://schemas.openxmlformats.org/drawingml/2006/main" xmlns:r="http://schemas.openxmlformats.org/officeDocument/2006/relationships" xmlns:p="http://schemas.openxmlformats.org/presentationml/2006/main">
  <p:tag name="ATHENA.CUSTOMXMLID" val="{97C51104-3E17-45FE-90B5-C7271A76BF6A}"/>
  <p:tag name="ATHENA.CUSTOMXMLCONTENT" val="&lt;?xml version=&quot;1.0&quot;?&gt;&lt;athena xmlns=&quot;http://schemas.microsoft.com/edu/athena&quot; version=&quot;0.1.3517.0&quot;&gt;&lt;timings duration=&quot;362101&quot;/&gt;&lt;/athena&gt;"/>
  <p:tag name="TIMING" val="|0.6|1.8|5|11.5|5.4|17.4|11.6|29.6"/>
</p:tagLst>
</file>

<file path=ppt/tags/tag27.xml><?xml version="1.0" encoding="utf-8"?>
<p:tagLst xmlns:a="http://schemas.openxmlformats.org/drawingml/2006/main" xmlns:r="http://schemas.openxmlformats.org/officeDocument/2006/relationships" xmlns:p="http://schemas.openxmlformats.org/presentationml/2006/main">
  <p:tag name="ATHENA.CUSTOMXMLID" val="{599F3AA8-9883-4EA8-B94B-2B1CB6B1EC22}"/>
  <p:tag name="ATHENA.CUSTOMXMLCONTENT" val="&lt;?xml version=&quot;1.0&quot;?&gt;&lt;athena xmlns=&quot;http://schemas.microsoft.com/edu/athena&quot; version=&quot;0.1.3517.0&quot;&gt;&lt;timings duration=&quot;116444&quot;/&gt;&lt;/athena&gt;"/>
  <p:tag name="TIMING" val="|4.8|9.4|16.5"/>
</p:tagLst>
</file>

<file path=ppt/tags/tag28.xml><?xml version="1.0" encoding="utf-8"?>
<p:tagLst xmlns:a="http://schemas.openxmlformats.org/drawingml/2006/main" xmlns:r="http://schemas.openxmlformats.org/officeDocument/2006/relationships" xmlns:p="http://schemas.openxmlformats.org/presentationml/2006/main">
  <p:tag name="ATHENA.CUSTOMXMLID" val="{BB03D41D-4BFA-41FD-ACC2-DD60DD1FC08D}"/>
  <p:tag name="ATHENA.CUSTOMXMLCONTENT" val="&lt;?xml version=&quot;1.0&quot;?&gt;&lt;athena xmlns=&quot;http://schemas.microsoft.com/edu/athena&quot; version=&quot;0.1.3517.0&quot;&gt;&lt;timings duration=&quot;30315&quot;/&gt;&lt;/athena&gt;"/>
</p:tagLst>
</file>

<file path=ppt/tags/tag29.xml><?xml version="1.0" encoding="utf-8"?>
<p:tagLst xmlns:a="http://schemas.openxmlformats.org/drawingml/2006/main" xmlns:r="http://schemas.openxmlformats.org/officeDocument/2006/relationships" xmlns:p="http://schemas.openxmlformats.org/presentationml/2006/main">
  <p:tag name="TIMING" val="|1.6|2.8|2.5"/>
</p:tagLst>
</file>

<file path=ppt/tags/tag3.xml><?xml version="1.0" encoding="utf-8"?>
<p:tagLst xmlns:a="http://schemas.openxmlformats.org/drawingml/2006/main" xmlns:r="http://schemas.openxmlformats.org/officeDocument/2006/relationships" xmlns:p="http://schemas.openxmlformats.org/presentationml/2006/main">
  <p:tag name="TIMING" val="|1.5|9.7|30.3"/>
</p:tagLst>
</file>

<file path=ppt/tags/tag30.xml><?xml version="1.0" encoding="utf-8"?>
<p:tagLst xmlns:a="http://schemas.openxmlformats.org/drawingml/2006/main" xmlns:r="http://schemas.openxmlformats.org/officeDocument/2006/relationships" xmlns:p="http://schemas.openxmlformats.org/presentationml/2006/main">
  <p:tag name="TIMING" val="|5.9|20.9"/>
</p:tagLst>
</file>

<file path=ppt/tags/tag31.xml><?xml version="1.0" encoding="utf-8"?>
<p:tagLst xmlns:a="http://schemas.openxmlformats.org/drawingml/2006/main" xmlns:r="http://schemas.openxmlformats.org/officeDocument/2006/relationships" xmlns:p="http://schemas.openxmlformats.org/presentationml/2006/main">
  <p:tag name="TIMING" val="|9.2"/>
</p:tagLst>
</file>

<file path=ppt/tags/tag32.xml><?xml version="1.0" encoding="utf-8"?>
<p:tagLst xmlns:a="http://schemas.openxmlformats.org/drawingml/2006/main" xmlns:r="http://schemas.openxmlformats.org/officeDocument/2006/relationships" xmlns:p="http://schemas.openxmlformats.org/presentationml/2006/main">
  <p:tag name="ATHENA.CUSTOMXMLID" val="{BB9D9CB8-123F-466D-B3EF-229A32CE9CED}"/>
  <p:tag name="ATHENA.CUSTOMXMLCONTENT" val="&lt;?xml version=&quot;1.0&quot;?&gt;&lt;athena xmlns=&quot;http://schemas.microsoft.com/edu/athena&quot; version=&quot;0.1.3517.0&quot;&gt;&lt;timings duration=&quot;16450&quot;/&gt;&lt;/athena&gt;"/>
</p:tagLst>
</file>

<file path=ppt/tags/tag33.xml><?xml version="1.0" encoding="utf-8"?>
<p:tagLst xmlns:a="http://schemas.openxmlformats.org/drawingml/2006/main" xmlns:r="http://schemas.openxmlformats.org/officeDocument/2006/relationships" xmlns:p="http://schemas.openxmlformats.org/presentationml/2006/main">
  <p:tag name="TIMING" val="|22.1|8|6.2"/>
</p:tagLst>
</file>

<file path=ppt/tags/tag34.xml><?xml version="1.0" encoding="utf-8"?>
<p:tagLst xmlns:a="http://schemas.openxmlformats.org/drawingml/2006/main" xmlns:r="http://schemas.openxmlformats.org/officeDocument/2006/relationships" xmlns:p="http://schemas.openxmlformats.org/presentationml/2006/main">
  <p:tag name="TIMING" val="|26.3|12.2|11.4|2.3|2.1|2.4|1.9|2.9|5.3"/>
</p:tagLst>
</file>

<file path=ppt/tags/tag35.xml><?xml version="1.0" encoding="utf-8"?>
<p:tagLst xmlns:a="http://schemas.openxmlformats.org/drawingml/2006/main" xmlns:r="http://schemas.openxmlformats.org/officeDocument/2006/relationships" xmlns:p="http://schemas.openxmlformats.org/presentationml/2006/main">
  <p:tag name="TIMING" val="|19.3|21.7|7.7"/>
</p:tagLst>
</file>

<file path=ppt/tags/tag36.xml><?xml version="1.0" encoding="utf-8"?>
<p:tagLst xmlns:a="http://schemas.openxmlformats.org/drawingml/2006/main" xmlns:r="http://schemas.openxmlformats.org/officeDocument/2006/relationships" xmlns:p="http://schemas.openxmlformats.org/presentationml/2006/main">
  <p:tag name="TIMING" val="|6.2|13.3"/>
</p:tagLst>
</file>

<file path=ppt/tags/tag37.xml><?xml version="1.0" encoding="utf-8"?>
<p:tagLst xmlns:a="http://schemas.openxmlformats.org/drawingml/2006/main" xmlns:r="http://schemas.openxmlformats.org/officeDocument/2006/relationships" xmlns:p="http://schemas.openxmlformats.org/presentationml/2006/main">
  <p:tag name="TIMING" val="|1.9"/>
</p:tagLst>
</file>

<file path=ppt/tags/tag38.xml><?xml version="1.0" encoding="utf-8"?>
<p:tagLst xmlns:a="http://schemas.openxmlformats.org/drawingml/2006/main" xmlns:r="http://schemas.openxmlformats.org/officeDocument/2006/relationships" xmlns:p="http://schemas.openxmlformats.org/presentationml/2006/main">
  <p:tag name="TIMING" val="|8.3|8.2|14.1"/>
</p:tagLst>
</file>

<file path=ppt/tags/tag39.xml><?xml version="1.0" encoding="utf-8"?>
<p:tagLst xmlns:a="http://schemas.openxmlformats.org/drawingml/2006/main" xmlns:r="http://schemas.openxmlformats.org/officeDocument/2006/relationships" xmlns:p="http://schemas.openxmlformats.org/presentationml/2006/main">
  <p:tag name="ATHENA.CUSTOMXMLID" val="{2AE243E0-022A-44B4-B629-A78A9A286D89}"/>
  <p:tag name="ATHENA.CUSTOMXMLCONTENT" val="&lt;?xml version=&quot;1.0&quot;?&gt;&lt;athena xmlns=&quot;http://schemas.microsoft.com/edu/athena&quot; version=&quot;0.1.3517.0&quot;&gt;&lt;timings duration=&quot;115509&quot;/&gt;&lt;/athena&gt;"/>
  <p:tag name="TIMING" val="|11.3|6.8|7|4.8"/>
</p:tagLst>
</file>

<file path=ppt/tags/tag4.xml><?xml version="1.0" encoding="utf-8"?>
<p:tagLst xmlns:a="http://schemas.openxmlformats.org/drawingml/2006/main" xmlns:r="http://schemas.openxmlformats.org/officeDocument/2006/relationships" xmlns:p="http://schemas.openxmlformats.org/presentationml/2006/main">
  <p:tag name="TIMING" val="|26"/>
</p:tagLst>
</file>

<file path=ppt/tags/tag40.xml><?xml version="1.0" encoding="utf-8"?>
<p:tagLst xmlns:a="http://schemas.openxmlformats.org/drawingml/2006/main" xmlns:r="http://schemas.openxmlformats.org/officeDocument/2006/relationships" xmlns:p="http://schemas.openxmlformats.org/presentationml/2006/main">
  <p:tag name="TIMING" val="|38.2|1.2|8.9|1.3"/>
</p:tagLst>
</file>

<file path=ppt/tags/tag41.xml><?xml version="1.0" encoding="utf-8"?>
<p:tagLst xmlns:a="http://schemas.openxmlformats.org/drawingml/2006/main" xmlns:r="http://schemas.openxmlformats.org/officeDocument/2006/relationships" xmlns:p="http://schemas.openxmlformats.org/presentationml/2006/main">
  <p:tag name="TIMING" val="|4.6|42|2.5|25.8|4.9"/>
</p:tagLst>
</file>

<file path=ppt/tags/tag42.xml><?xml version="1.0" encoding="utf-8"?>
<p:tagLst xmlns:a="http://schemas.openxmlformats.org/drawingml/2006/main" xmlns:r="http://schemas.openxmlformats.org/officeDocument/2006/relationships" xmlns:p="http://schemas.openxmlformats.org/presentationml/2006/main">
  <p:tag name="TIMING" val="|0.7|27.9|8.2"/>
</p:tagLst>
</file>

<file path=ppt/tags/tag43.xml><?xml version="1.0" encoding="utf-8"?>
<p:tagLst xmlns:a="http://schemas.openxmlformats.org/drawingml/2006/main" xmlns:r="http://schemas.openxmlformats.org/officeDocument/2006/relationships" xmlns:p="http://schemas.openxmlformats.org/presentationml/2006/main">
  <p:tag name="TIMING" val="|24.1|22.2"/>
</p:tagLst>
</file>

<file path=ppt/tags/tag44.xml><?xml version="1.0" encoding="utf-8"?>
<p:tagLst xmlns:a="http://schemas.openxmlformats.org/drawingml/2006/main" xmlns:r="http://schemas.openxmlformats.org/officeDocument/2006/relationships" xmlns:p="http://schemas.openxmlformats.org/presentationml/2006/main">
  <p:tag name="TIMING" val="|39.5|22.5"/>
</p:tagLst>
</file>

<file path=ppt/tags/tag45.xml><?xml version="1.0" encoding="utf-8"?>
<p:tagLst xmlns:a="http://schemas.openxmlformats.org/drawingml/2006/main" xmlns:r="http://schemas.openxmlformats.org/officeDocument/2006/relationships" xmlns:p="http://schemas.openxmlformats.org/presentationml/2006/main">
  <p:tag name="TIMING" val="|2|7.2"/>
</p:tagLst>
</file>

<file path=ppt/tags/tag46.xml><?xml version="1.0" encoding="utf-8"?>
<p:tagLst xmlns:a="http://schemas.openxmlformats.org/drawingml/2006/main" xmlns:r="http://schemas.openxmlformats.org/officeDocument/2006/relationships" xmlns:p="http://schemas.openxmlformats.org/presentationml/2006/main">
  <p:tag name="TIMING" val="|9.1|5.9|10|10.9|8.8|8.2|4|13.9|0.7|4.8"/>
</p:tagLst>
</file>

<file path=ppt/tags/tag47.xml><?xml version="1.0" encoding="utf-8"?>
<p:tagLst xmlns:a="http://schemas.openxmlformats.org/drawingml/2006/main" xmlns:r="http://schemas.openxmlformats.org/officeDocument/2006/relationships" xmlns:p="http://schemas.openxmlformats.org/presentationml/2006/main">
  <p:tag name="TIMING" val="|0.5|0.6|9.4|4.9|10|4.5|6.1|3.3|15.1"/>
</p:tagLst>
</file>

<file path=ppt/tags/tag48.xml><?xml version="1.0" encoding="utf-8"?>
<p:tagLst xmlns:a="http://schemas.openxmlformats.org/drawingml/2006/main" xmlns:r="http://schemas.openxmlformats.org/officeDocument/2006/relationships" xmlns:p="http://schemas.openxmlformats.org/presentationml/2006/main">
  <p:tag name="TIMING" val="|4.1"/>
</p:tagLst>
</file>

<file path=ppt/tags/tag49.xml><?xml version="1.0" encoding="utf-8"?>
<p:tagLst xmlns:a="http://schemas.openxmlformats.org/drawingml/2006/main" xmlns:r="http://schemas.openxmlformats.org/officeDocument/2006/relationships" xmlns:p="http://schemas.openxmlformats.org/presentationml/2006/main">
  <p:tag name="TIMING" val="|1.1|4.7|15.8|6.1|7.9"/>
</p:tagLst>
</file>

<file path=ppt/tags/tag5.xml><?xml version="1.0" encoding="utf-8"?>
<p:tagLst xmlns:a="http://schemas.openxmlformats.org/drawingml/2006/main" xmlns:r="http://schemas.openxmlformats.org/officeDocument/2006/relationships" xmlns:p="http://schemas.openxmlformats.org/presentationml/2006/main">
  <p:tag name="TIMING" val="|2.7|9.3|27.4|38.2"/>
</p:tagLst>
</file>

<file path=ppt/tags/tag50.xml><?xml version="1.0" encoding="utf-8"?>
<p:tagLst xmlns:a="http://schemas.openxmlformats.org/drawingml/2006/main" xmlns:r="http://schemas.openxmlformats.org/officeDocument/2006/relationships" xmlns:p="http://schemas.openxmlformats.org/presentationml/2006/main">
  <p:tag name="TIMING" val="|3.7"/>
</p:tagLst>
</file>

<file path=ppt/tags/tag51.xml><?xml version="1.0" encoding="utf-8"?>
<p:tagLst xmlns:a="http://schemas.openxmlformats.org/drawingml/2006/main" xmlns:r="http://schemas.openxmlformats.org/officeDocument/2006/relationships" xmlns:p="http://schemas.openxmlformats.org/presentationml/2006/main">
  <p:tag name="TIMING" val="|0.4|36.5|5"/>
</p:tagLst>
</file>

<file path=ppt/tags/tag52.xml><?xml version="1.0" encoding="utf-8"?>
<p:tagLst xmlns:a="http://schemas.openxmlformats.org/drawingml/2006/main" xmlns:r="http://schemas.openxmlformats.org/officeDocument/2006/relationships" xmlns:p="http://schemas.openxmlformats.org/presentationml/2006/main">
  <p:tag name="TIMING" val="|9.1|13.4|5.2|13.4|2.3|30.7"/>
</p:tagLst>
</file>

<file path=ppt/tags/tag53.xml><?xml version="1.0" encoding="utf-8"?>
<p:tagLst xmlns:a="http://schemas.openxmlformats.org/drawingml/2006/main" xmlns:r="http://schemas.openxmlformats.org/officeDocument/2006/relationships" xmlns:p="http://schemas.openxmlformats.org/presentationml/2006/main">
  <p:tag name="TIMING" val="|17.8|4.9|15.7|16.4|7|9.4|14.4"/>
</p:tagLst>
</file>

<file path=ppt/tags/tag54.xml><?xml version="1.0" encoding="utf-8"?>
<p:tagLst xmlns:a="http://schemas.openxmlformats.org/drawingml/2006/main" xmlns:r="http://schemas.openxmlformats.org/officeDocument/2006/relationships" xmlns:p="http://schemas.openxmlformats.org/presentationml/2006/main">
  <p:tag name="TIMING" val="|11|11.2|33.4"/>
</p:tagLst>
</file>

<file path=ppt/tags/tag55.xml><?xml version="1.0" encoding="utf-8"?>
<p:tagLst xmlns:a="http://schemas.openxmlformats.org/drawingml/2006/main" xmlns:r="http://schemas.openxmlformats.org/officeDocument/2006/relationships" xmlns:p="http://schemas.openxmlformats.org/presentationml/2006/main">
  <p:tag name="TIMING" val="|5.6|9.6|5.2"/>
</p:tagLst>
</file>

<file path=ppt/tags/tag56.xml><?xml version="1.0" encoding="utf-8"?>
<p:tagLst xmlns:a="http://schemas.openxmlformats.org/drawingml/2006/main" xmlns:r="http://schemas.openxmlformats.org/officeDocument/2006/relationships" xmlns:p="http://schemas.openxmlformats.org/presentationml/2006/main">
  <p:tag name="TIMING" val="|276.6|3.1|1.1|1.3|1.8|0.9|0.7|1.4|1|0.9"/>
</p:tagLst>
</file>

<file path=ppt/tags/tag57.xml><?xml version="1.0" encoding="utf-8"?>
<p:tagLst xmlns:a="http://schemas.openxmlformats.org/drawingml/2006/main" xmlns:r="http://schemas.openxmlformats.org/officeDocument/2006/relationships" xmlns:p="http://schemas.openxmlformats.org/presentationml/2006/main">
  <p:tag name="TIMING" val="|0.8|6.4|25.9|13.8|26.5|12.1"/>
</p:tagLst>
</file>

<file path=ppt/tags/tag58.xml><?xml version="1.0" encoding="utf-8"?>
<p:tagLst xmlns:a="http://schemas.openxmlformats.org/drawingml/2006/main" xmlns:r="http://schemas.openxmlformats.org/officeDocument/2006/relationships" xmlns:p="http://schemas.openxmlformats.org/presentationml/2006/main">
  <p:tag name="TIMING" val="|31.2|7.2|2.7|9.3|8.7"/>
</p:tagLst>
</file>

<file path=ppt/tags/tag59.xml><?xml version="1.0" encoding="utf-8"?>
<p:tagLst xmlns:a="http://schemas.openxmlformats.org/drawingml/2006/main" xmlns:r="http://schemas.openxmlformats.org/officeDocument/2006/relationships" xmlns:p="http://schemas.openxmlformats.org/presentationml/2006/main">
  <p:tag name="TIMING" val="|1.6|12.5|5.3|6.9|3"/>
</p:tagLst>
</file>

<file path=ppt/tags/tag6.xml><?xml version="1.0" encoding="utf-8"?>
<p:tagLst xmlns:a="http://schemas.openxmlformats.org/drawingml/2006/main" xmlns:r="http://schemas.openxmlformats.org/officeDocument/2006/relationships" xmlns:p="http://schemas.openxmlformats.org/presentationml/2006/main">
  <p:tag name="TIMING" val="|14.1"/>
</p:tagLst>
</file>

<file path=ppt/tags/tag60.xml><?xml version="1.0" encoding="utf-8"?>
<p:tagLst xmlns:a="http://schemas.openxmlformats.org/drawingml/2006/main" xmlns:r="http://schemas.openxmlformats.org/officeDocument/2006/relationships" xmlns:p="http://schemas.openxmlformats.org/presentationml/2006/main">
  <p:tag name="TIMING" val="|0.7|16.9|8.5|9.9|9.7|9.6|5.7"/>
</p:tagLst>
</file>

<file path=ppt/tags/tag61.xml><?xml version="1.0" encoding="utf-8"?>
<p:tagLst xmlns:a="http://schemas.openxmlformats.org/drawingml/2006/main" xmlns:r="http://schemas.openxmlformats.org/officeDocument/2006/relationships" xmlns:p="http://schemas.openxmlformats.org/presentationml/2006/main">
  <p:tag name="TIMING" val="|0.2|18.9|11.5|13.2"/>
</p:tagLst>
</file>

<file path=ppt/tags/tag7.xml><?xml version="1.0" encoding="utf-8"?>
<p:tagLst xmlns:a="http://schemas.openxmlformats.org/drawingml/2006/main" xmlns:r="http://schemas.openxmlformats.org/officeDocument/2006/relationships" xmlns:p="http://schemas.openxmlformats.org/presentationml/2006/main">
  <p:tag name="TIMING" val="|1.9|3.4|10.4"/>
</p:tagLst>
</file>

<file path=ppt/tags/tag8.xml><?xml version="1.0" encoding="utf-8"?>
<p:tagLst xmlns:a="http://schemas.openxmlformats.org/drawingml/2006/main" xmlns:r="http://schemas.openxmlformats.org/officeDocument/2006/relationships" xmlns:p="http://schemas.openxmlformats.org/presentationml/2006/main">
  <p:tag name="TIMING" val="|74.5|1.8|6.2"/>
</p:tagLst>
</file>

<file path=ppt/tags/tag9.xml><?xml version="1.0" encoding="utf-8"?>
<p:tagLst xmlns:a="http://schemas.openxmlformats.org/drawingml/2006/main" xmlns:r="http://schemas.openxmlformats.org/officeDocument/2006/relationships" xmlns:p="http://schemas.openxmlformats.org/presentationml/2006/main">
  <p:tag name="TIMING" val="|9.9|25.6|52|2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4D0A7A2-7BE6-4EA9-B9F9-99CA4DBC03F3}" vid="{1ECF88F3-7EA2-44A5-BDE5-1200A1A52E6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athena xmlns="http://schemas.microsoft.com/edu/athena" version="0.1.3517.0">
  <timings duration="142812"/>
</athena>
</file>

<file path=customXml/item10.xml><?xml version="1.0" encoding="utf-8"?>
<athena xmlns="http://schemas.microsoft.com/edu/athena" version="0.1.3517.0">
  <timings duration="115509"/>
</athena>
</file>

<file path=customXml/item2.xml><?xml version="1.0" encoding="utf-8"?>
<athena xmlns="http://schemas.microsoft.com/edu/athena" version="0.1.3517.0">
  <ink scale="0.7224563">AAEAAAD/////AQAAAAAAAAAMAgAAAE9BdXRob3JQUFQsIFZlcnNpb249MC4xLjM1MTcuMCwgQ3VsdHVyZT1uZXV0cmFsLCBQdWJsaWNLZXlUb2tlbj0zMWJmMzg1NmFkMzY0ZTM1BQEAAAALSW5rTWF0dGVyVjEDAAAADUxpc3RgMStfaXRlbXMMTGlzdGAxK19zaXplD0xpc3RgMStfdmVyc2lvbgQAABdTaGFyZWQuSW5raW5nLklua0F0b21bXQIAAAAICAIAAAAJAwAAAAIAAAAWAAAABwMAAAAAAQAAAAQAAAAECUlua0F0b21WMQIAAAAJBAAAAAkFAAAADQIFBAAAAAtQZW5TdHJva2VWMQQAAAAKQXR0cmlidXRlcwVUcmFjZQlTdGFydFRpbWUEVHlwZQQEAAQPUGVuQXR0cmlidXRlc1YxAgAAAApJbmtUcmFjZVYxAgAAABAMQWN0aW9uVHlwZVYxAgAAAAIAAAAJBgAAAAkHAAAA+XMAAAAAAAAF+P///wxBY3Rpb25UeXBlVjEBAAAAB3ZhbHVlX18ACAIAAAAAAAAABQUAAAANQ2xlYXJDYW52YXNWMQIAAAAJU3RhcnRUaW1lBFR5cGUABBAMQWN0aW9uVHlwZVYxAgAAAAIAAACrFgEAAAAAAAH3////+P///wAAAAAFBgAAAA9QZW5BdHRyaWJ1dGVzVjEKAAAAB19jb2xvckEHX2NvbG9yUgdfY29sb3JHB19jb2xvckIKRml0VG9DdXJ2ZQZIZWlnaHQOSWdub3JlUHJlc3N1cmUNSXNIaWdobGlnaHRlcgVTaGFwZQVXaWR0aAAAAAAAAAAABAACAgICAQYBAQxCcnVzaFNoYXBlVjECAAAABgIAAAD/AAAAAAAAAAAAAAhAAAAF9v///wxCcnVzaFNoYXBlVjEBAAAAB3ZhbHVlX18ACAIAAAABAAAAAAAAAAAACEAFBwAAAApJbmtUcmFjZVYxAwAAAA1MaXN0YDErX2l0ZW1zDExpc3RgMStfc2l6ZQ9MaXN0YDErX3ZlcnNpb24EAAAYU2hhcmVkLklua2luZy5JbmtQb2ludFtdAgAAAAgIAgAAAAkLAAAAAQAAAAEAAAAHCwAAAAABAAAABAAAAAQKSW5rUG9pbnRWMQIAAAAJDAAAAA0DBQwAAAAKSW5rUG9pbnRWMQQAAAABWAFZDlByZXNzdXJlRmFjdG9yCVRpbWVTdGFtcAAAAAAGBgsQAgAAAAAAAAAAAOA/AAAAAAAA4D8AAAA/AAAAAAAAAAAL</ink>
</athena>
</file>

<file path=customXml/item3.xml><?xml version="1.0" encoding="utf-8"?>
<athena xmlns="http://schemas.microsoft.com/edu/athena" version="0.1.3517.0">
  <timings duration="71339"/>
</athena>
</file>

<file path=customXml/item4.xml><?xml version="1.0" encoding="utf-8"?>
<athena xmlns="http://schemas.microsoft.com/edu/athena" version="0.1.3517.0">
  <timings duration="174614"/>
</athena>
</file>

<file path=customXml/item5.xml><?xml version="1.0" encoding="utf-8"?>
<athena xmlns="http://schemas.microsoft.com/edu/athena" version="0.1.3517.0">
  <timings duration="8534"/>
</athena>
</file>

<file path=customXml/item6.xml><?xml version="1.0" encoding="utf-8"?>
<athena xmlns="http://schemas.microsoft.com/edu/athena" version="0.1.3517.0">
  <timings duration="362101"/>
</athena>
</file>

<file path=customXml/item7.xml><?xml version="1.0" encoding="utf-8"?>
<athena xmlns="http://schemas.microsoft.com/edu/athena" version="0.1.3517.0">
  <timings duration="116444"/>
</athena>
</file>

<file path=customXml/item8.xml><?xml version="1.0" encoding="utf-8"?>
<athena xmlns="http://schemas.microsoft.com/edu/athena" version="0.1.3517.0">
  <timings duration="30315"/>
</athena>
</file>

<file path=customXml/item9.xml><?xml version="1.0" encoding="utf-8"?>
<athena xmlns="http://schemas.microsoft.com/edu/athena" version="0.1.3517.0">
  <timings duration="16450"/>
</athena>
</file>

<file path=customXml/itemProps1.xml><?xml version="1.0" encoding="utf-8"?>
<ds:datastoreItem xmlns:ds="http://schemas.openxmlformats.org/officeDocument/2006/customXml" ds:itemID="{D1864494-59E7-498D-913D-0F65D06F6411}">
  <ds:schemaRefs>
    <ds:schemaRef ds:uri="http://schemas.microsoft.com/edu/athena"/>
  </ds:schemaRefs>
</ds:datastoreItem>
</file>

<file path=customXml/itemProps10.xml><?xml version="1.0" encoding="utf-8"?>
<ds:datastoreItem xmlns:ds="http://schemas.openxmlformats.org/officeDocument/2006/customXml" ds:itemID="{2AFA4837-5DBE-43EC-9E30-B0B2F9E98A9E}">
  <ds:schemaRefs>
    <ds:schemaRef ds:uri="http://schemas.microsoft.com/edu/athena"/>
  </ds:schemaRefs>
</ds:datastoreItem>
</file>

<file path=customXml/itemProps2.xml><?xml version="1.0" encoding="utf-8"?>
<ds:datastoreItem xmlns:ds="http://schemas.openxmlformats.org/officeDocument/2006/customXml" ds:itemID="{D1771139-3510-40CE-B05F-331E41900058}">
  <ds:schemaRefs>
    <ds:schemaRef ds:uri="http://schemas.microsoft.com/edu/athena"/>
  </ds:schemaRefs>
</ds:datastoreItem>
</file>

<file path=customXml/itemProps3.xml><?xml version="1.0" encoding="utf-8"?>
<ds:datastoreItem xmlns:ds="http://schemas.openxmlformats.org/officeDocument/2006/customXml" ds:itemID="{B4852DDA-C7C3-44E4-894C-4AFE6144B566}">
  <ds:schemaRefs>
    <ds:schemaRef ds:uri="http://schemas.microsoft.com/edu/athena"/>
  </ds:schemaRefs>
</ds:datastoreItem>
</file>

<file path=customXml/itemProps4.xml><?xml version="1.0" encoding="utf-8"?>
<ds:datastoreItem xmlns:ds="http://schemas.openxmlformats.org/officeDocument/2006/customXml" ds:itemID="{FCB9D366-B166-4412-B972-8FB427140357}">
  <ds:schemaRefs>
    <ds:schemaRef ds:uri="http://schemas.microsoft.com/edu/athena"/>
  </ds:schemaRefs>
</ds:datastoreItem>
</file>

<file path=customXml/itemProps5.xml><?xml version="1.0" encoding="utf-8"?>
<ds:datastoreItem xmlns:ds="http://schemas.openxmlformats.org/officeDocument/2006/customXml" ds:itemID="{20122FD5-5037-4161-8198-972A16235E07}">
  <ds:schemaRefs>
    <ds:schemaRef ds:uri="http://schemas.microsoft.com/edu/athena"/>
  </ds:schemaRefs>
</ds:datastoreItem>
</file>

<file path=customXml/itemProps6.xml><?xml version="1.0" encoding="utf-8"?>
<ds:datastoreItem xmlns:ds="http://schemas.openxmlformats.org/officeDocument/2006/customXml" ds:itemID="{52142907-A74C-498B-AF41-5E7E2D039A7E}">
  <ds:schemaRefs>
    <ds:schemaRef ds:uri="http://schemas.microsoft.com/edu/athena"/>
  </ds:schemaRefs>
</ds:datastoreItem>
</file>

<file path=customXml/itemProps7.xml><?xml version="1.0" encoding="utf-8"?>
<ds:datastoreItem xmlns:ds="http://schemas.openxmlformats.org/officeDocument/2006/customXml" ds:itemID="{3E201CF2-03EC-4A84-B6FB-06068A722A58}">
  <ds:schemaRefs>
    <ds:schemaRef ds:uri="http://schemas.microsoft.com/edu/athena"/>
  </ds:schemaRefs>
</ds:datastoreItem>
</file>

<file path=customXml/itemProps8.xml><?xml version="1.0" encoding="utf-8"?>
<ds:datastoreItem xmlns:ds="http://schemas.openxmlformats.org/officeDocument/2006/customXml" ds:itemID="{F6085EBF-E351-4347-ACF1-426D1FF82272}">
  <ds:schemaRefs>
    <ds:schemaRef ds:uri="http://schemas.microsoft.com/edu/athena"/>
  </ds:schemaRefs>
</ds:datastoreItem>
</file>

<file path=customXml/itemProps9.xml><?xml version="1.0" encoding="utf-8"?>
<ds:datastoreItem xmlns:ds="http://schemas.openxmlformats.org/officeDocument/2006/customXml" ds:itemID="{2805EC88-4562-4B5F-8A30-4A6D6CFF927D}">
  <ds:schemaRefs>
    <ds:schemaRef ds:uri="http://schemas.microsoft.com/edu/athena"/>
  </ds:schemaRefs>
</ds:datastoreItem>
</file>

<file path=docProps/app.xml><?xml version="1.0" encoding="utf-8"?>
<Properties xmlns="http://schemas.openxmlformats.org/officeDocument/2006/extended-properties" xmlns:vt="http://schemas.openxmlformats.org/officeDocument/2006/docPropsVTypes">
  <Template/>
  <TotalTime>28</TotalTime>
  <Words>9512</Words>
  <Application>Microsoft Office PowerPoint</Application>
  <PresentationFormat>Custom</PresentationFormat>
  <Paragraphs>920</Paragraphs>
  <Slides>95</Slides>
  <Notes>57</Notes>
  <HiddenSlides>0</HiddenSlides>
  <MMClips>2</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95</vt:i4>
      </vt:variant>
    </vt:vector>
  </HeadingPairs>
  <TitlesOfParts>
    <vt:vector size="108" baseType="lpstr">
      <vt:lpstr>Arial</vt:lpstr>
      <vt:lpstr>Calibri</vt:lpstr>
      <vt:lpstr>Calibri Light</vt:lpstr>
      <vt:lpstr>Cambria Math</vt:lpstr>
      <vt:lpstr>CMR10</vt:lpstr>
      <vt:lpstr>Courier New</vt:lpstr>
      <vt:lpstr>Helvetica Neue</vt:lpstr>
      <vt:lpstr>Palatino Linotype</vt:lpstr>
      <vt:lpstr>Roboto</vt:lpstr>
      <vt:lpstr>Times</vt:lpstr>
      <vt:lpstr>Office Theme</vt:lpstr>
      <vt:lpstr>1_Office Theme</vt:lpstr>
      <vt:lpstr>Office</vt:lpstr>
      <vt:lpstr>PowerPoint Presentation</vt:lpstr>
      <vt:lpstr>Acknowledgement</vt:lpstr>
      <vt:lpstr>Today</vt:lpstr>
      <vt:lpstr>Metacognition</vt:lpstr>
      <vt:lpstr>Definitions</vt:lpstr>
      <vt:lpstr>Components (Dawson, 2016)</vt:lpstr>
      <vt:lpstr>Components continued (Dawson, 2016)</vt:lpstr>
      <vt:lpstr>Self-Regulation</vt:lpstr>
      <vt:lpstr>PowerPoint Presentation</vt:lpstr>
      <vt:lpstr>Metacognition (Efklides, 2011)</vt:lpstr>
      <vt:lpstr>How to reach</vt:lpstr>
      <vt:lpstr>Metacognition</vt:lpstr>
      <vt:lpstr>Metacognition continued</vt:lpstr>
      <vt:lpstr>Metacognitive Regulation</vt:lpstr>
      <vt:lpstr>Situation Awareness - Definition</vt:lpstr>
      <vt:lpstr>Levels of SA</vt:lpstr>
      <vt:lpstr>Do not confuse</vt:lpstr>
      <vt:lpstr>From My Domain</vt:lpstr>
      <vt:lpstr>PowerPoint Presentation</vt:lpstr>
      <vt:lpstr>PowerPoint Presentation</vt:lpstr>
      <vt:lpstr>Bottom-up / data-driven processing</vt:lpstr>
      <vt:lpstr>Working Memory</vt:lpstr>
      <vt:lpstr>Top-down / goal-driven process</vt:lpstr>
      <vt:lpstr>Mental Models</vt:lpstr>
      <vt:lpstr>Pattern Matching</vt:lpstr>
      <vt:lpstr>Interrelationship between SA levels</vt:lpstr>
      <vt:lpstr>Factors affecting SA in novices and experts</vt:lpstr>
      <vt:lpstr>Examples of Threats to Situational Analysis</vt:lpstr>
      <vt:lpstr>Biases  - not just manipulation</vt:lpstr>
      <vt:lpstr>PowerPoint Presentation</vt:lpstr>
      <vt:lpstr>8 Other Threats to SA</vt:lpstr>
      <vt:lpstr>PowerPoint Presentation</vt:lpstr>
      <vt:lpstr>Conclusions and what has been learnt on SA in recent years</vt:lpstr>
      <vt:lpstr>Situation awareness-oriented design</vt:lpstr>
      <vt:lpstr>PowerPoint Presentation</vt:lpstr>
      <vt:lpstr>Level 1: Perception</vt:lpstr>
      <vt:lpstr>Level 2: Comprehension</vt:lpstr>
      <vt:lpstr>Level 3: Projection</vt:lpstr>
      <vt:lpstr>The ‘Usual’</vt:lpstr>
      <vt:lpstr>Summary: Principles of SA-centered design</vt:lpstr>
      <vt:lpstr>SA-oriented design principles quick summary</vt:lpstr>
      <vt:lpstr>Now how to get needed SA information</vt:lpstr>
      <vt:lpstr>Cyber Security and Situational Analysis</vt:lpstr>
      <vt:lpstr>About visualizations</vt:lpstr>
      <vt:lpstr>PowerPoint Presentation</vt:lpstr>
      <vt:lpstr>Examples</vt:lpstr>
      <vt:lpstr>PowerPoint Presentation</vt:lpstr>
      <vt:lpstr>PowerPoint Presentation</vt:lpstr>
      <vt:lpstr>SA-improving visualizations: a SCADA-example</vt:lpstr>
      <vt:lpstr>PowerPoint Presentation</vt:lpstr>
      <vt:lpstr>PowerPoint Presentation</vt:lpstr>
      <vt:lpstr>Cogntive exploits and attack vectors</vt:lpstr>
      <vt:lpstr>PowerPoint Presentation</vt:lpstr>
      <vt:lpstr>PowerPoint Presentation</vt:lpstr>
      <vt:lpstr>Cyber Security Performance</vt:lpstr>
      <vt:lpstr>Back to reality</vt:lpstr>
      <vt:lpstr>PowerPoint Presentation</vt:lpstr>
      <vt:lpstr>PowerPoint Presentation</vt:lpstr>
      <vt:lpstr>SA Requirements Analysis</vt:lpstr>
      <vt:lpstr>Macrocognition (Klein et al 2003)</vt:lpstr>
      <vt:lpstr>PowerPoint Presentation</vt:lpstr>
      <vt:lpstr>Macrocognition &amp; HS</vt:lpstr>
      <vt:lpstr>PowerPoint Presentation</vt:lpstr>
      <vt:lpstr>Team Cognition</vt:lpstr>
      <vt:lpstr>PowerPoint Presentation</vt:lpstr>
      <vt:lpstr>Organisational Culture and Social Aspects of Cybersecurity</vt:lpstr>
      <vt:lpstr>PowerPoint Presentation</vt:lpstr>
      <vt:lpstr>Team Cognition</vt:lpstr>
      <vt:lpstr>PowerPoint Presentation</vt:lpstr>
      <vt:lpstr>PowerPoint Presentation</vt:lpstr>
      <vt:lpstr>PowerPoint Presentation</vt:lpstr>
      <vt:lpstr>Methods - Measurement</vt:lpstr>
      <vt:lpstr>Measuring HF in Cyber </vt:lpstr>
      <vt:lpstr>Results – TWLQ Teamwork</vt:lpstr>
      <vt:lpstr>Results – TWLQ Task-Team</vt:lpstr>
      <vt:lpstr>Cognisance as a Human Factor in Cyber Defence Education</vt:lpstr>
      <vt:lpstr>PowerPoint Presentation</vt:lpstr>
      <vt:lpstr>PowerPoint Presentation</vt:lpstr>
      <vt:lpstr>Relationship of micro-macro factors</vt:lpstr>
      <vt:lpstr>What to Communicate - SITREPS</vt:lpstr>
      <vt:lpstr>PowerPoint Presentation</vt:lpstr>
      <vt:lpstr>PowerPoint Presentation</vt:lpstr>
      <vt:lpstr>Examples from different domains</vt:lpstr>
      <vt:lpstr>US Airways </vt:lpstr>
      <vt:lpstr>Using SMM for Mitigating CS Attacks</vt:lpstr>
      <vt:lpstr>Diversity in Teams</vt:lpstr>
      <vt:lpstr>When Shared Mental Modelling Goes Bad</vt:lpstr>
      <vt:lpstr>Liverpool–Barcelona 7 May 2019 (0-3 1st Leg)</vt:lpstr>
      <vt:lpstr>Liverpool Experience</vt:lpstr>
      <vt:lpstr>Barcelona Experience</vt:lpstr>
      <vt:lpstr>Emotional Contagion</vt:lpstr>
      <vt:lpstr>Summary of Approach of Metacognitive Development for SA &amp; SMM</vt:lpstr>
      <vt:lpstr>Literature</vt:lpstr>
      <vt:lpstr>Recommended reading</vt:lpstr>
      <vt:lpstr>Thank you</vt:lpstr>
    </vt:vector>
  </TitlesOfParts>
  <Company>Tallinn University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CyberSecPro Module-1-Professional Training</dc:subject>
  <dc:creator>Ricardo Gregorio Lugo</dc:creator>
  <cp:lastModifiedBy>Ricardo Gregorio Lugo</cp:lastModifiedBy>
  <cp:revision>7</cp:revision>
  <dcterms:created xsi:type="dcterms:W3CDTF">2026-02-04T08:41:44Z</dcterms:created>
  <dcterms:modified xsi:type="dcterms:W3CDTF">2026-02-04T09:10:04Z</dcterms:modified>
</cp:coreProperties>
</file>