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1"/>
  </p:notesMasterIdLst>
  <p:handoutMasterIdLst>
    <p:handoutMasterId r:id="rId92"/>
  </p:handoutMasterIdLst>
  <p:sldIdLst>
    <p:sldId id="376" r:id="rId5"/>
    <p:sldId id="388" r:id="rId6"/>
    <p:sldId id="382" r:id="rId7"/>
    <p:sldId id="391" r:id="rId8"/>
    <p:sldId id="396" r:id="rId9"/>
    <p:sldId id="378" r:id="rId10"/>
    <p:sldId id="398" r:id="rId11"/>
    <p:sldId id="393" r:id="rId12"/>
    <p:sldId id="394" r:id="rId13"/>
    <p:sldId id="384" r:id="rId14"/>
    <p:sldId id="392" r:id="rId15"/>
    <p:sldId id="404" r:id="rId16"/>
    <p:sldId id="405" r:id="rId17"/>
    <p:sldId id="406" r:id="rId18"/>
    <p:sldId id="402" r:id="rId19"/>
    <p:sldId id="403" r:id="rId20"/>
    <p:sldId id="380" r:id="rId21"/>
    <p:sldId id="2348" r:id="rId22"/>
    <p:sldId id="898" r:id="rId23"/>
    <p:sldId id="2358" r:id="rId24"/>
    <p:sldId id="901" r:id="rId25"/>
    <p:sldId id="2359" r:id="rId26"/>
    <p:sldId id="2360" r:id="rId27"/>
    <p:sldId id="2353" r:id="rId28"/>
    <p:sldId id="896" r:id="rId29"/>
    <p:sldId id="2361" r:id="rId30"/>
    <p:sldId id="386" r:id="rId31"/>
    <p:sldId id="906" r:id="rId32"/>
    <p:sldId id="2285" r:id="rId33"/>
    <p:sldId id="421" r:id="rId34"/>
    <p:sldId id="2275" r:id="rId35"/>
    <p:sldId id="420" r:id="rId36"/>
    <p:sldId id="2276" r:id="rId37"/>
    <p:sldId id="2319" r:id="rId38"/>
    <p:sldId id="2335" r:id="rId39"/>
    <p:sldId id="2336" r:id="rId40"/>
    <p:sldId id="2344" r:id="rId41"/>
    <p:sldId id="2346" r:id="rId42"/>
    <p:sldId id="983" r:id="rId43"/>
    <p:sldId id="947" r:id="rId44"/>
    <p:sldId id="2332" r:id="rId45"/>
    <p:sldId id="2288" r:id="rId46"/>
    <p:sldId id="2351" r:id="rId47"/>
    <p:sldId id="2354" r:id="rId48"/>
    <p:sldId id="303" r:id="rId49"/>
    <p:sldId id="2350" r:id="rId50"/>
    <p:sldId id="2337" r:id="rId51"/>
    <p:sldId id="296" r:id="rId52"/>
    <p:sldId id="2302" r:id="rId53"/>
    <p:sldId id="471" r:id="rId54"/>
    <p:sldId id="470" r:id="rId55"/>
    <p:sldId id="465" r:id="rId56"/>
    <p:sldId id="466" r:id="rId57"/>
    <p:sldId id="467" r:id="rId58"/>
    <p:sldId id="2338" r:id="rId59"/>
    <p:sldId id="2343" r:id="rId60"/>
    <p:sldId id="2342" r:id="rId61"/>
    <p:sldId id="2341" r:id="rId62"/>
    <p:sldId id="2339" r:id="rId63"/>
    <p:sldId id="2349" r:id="rId64"/>
    <p:sldId id="472" r:id="rId65"/>
    <p:sldId id="416" r:id="rId66"/>
    <p:sldId id="2355" r:id="rId67"/>
    <p:sldId id="417" r:id="rId68"/>
    <p:sldId id="418" r:id="rId69"/>
    <p:sldId id="419" r:id="rId70"/>
    <p:sldId id="2356" r:id="rId71"/>
    <p:sldId id="443" r:id="rId72"/>
    <p:sldId id="304" r:id="rId73"/>
    <p:sldId id="450" r:id="rId74"/>
    <p:sldId id="447" r:id="rId75"/>
    <p:sldId id="448" r:id="rId76"/>
    <p:sldId id="305" r:id="rId77"/>
    <p:sldId id="2290" r:id="rId78"/>
    <p:sldId id="2283" r:id="rId79"/>
    <p:sldId id="2284" r:id="rId80"/>
    <p:sldId id="2357" r:id="rId81"/>
    <p:sldId id="1032" r:id="rId82"/>
    <p:sldId id="2345" r:id="rId83"/>
    <p:sldId id="2340" r:id="rId84"/>
    <p:sldId id="473" r:id="rId85"/>
    <p:sldId id="474" r:id="rId86"/>
    <p:sldId id="475" r:id="rId87"/>
    <p:sldId id="2303" r:id="rId88"/>
    <p:sldId id="387" r:id="rId89"/>
    <p:sldId id="234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BE0"/>
    <a:srgbClr val="4F81BD"/>
    <a:srgbClr val="004F9F"/>
    <a:srgbClr val="A9E4DD"/>
    <a:srgbClr val="C6E5FA"/>
    <a:srgbClr val="9AC7F8"/>
    <a:srgbClr val="3799FA"/>
    <a:srgbClr val="98C8FA"/>
    <a:srgbClr val="BCBCBC"/>
    <a:srgbClr val="389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6536" autoAdjust="0"/>
  </p:normalViewPr>
  <p:slideViewPr>
    <p:cSldViewPr snapToGrid="0" showGuides="1">
      <p:cViewPr varScale="1">
        <p:scale>
          <a:sx n="68" d="100"/>
          <a:sy n="68" d="100"/>
        </p:scale>
        <p:origin x="1190" y="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9/23/2024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9/23/2024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xcitium.com/platform/endpoint-detection-and-respons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C7FC38DB-BC27-F91C-A1C2-85EC8EE4E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egnaposto note 2">
            <a:extLst>
              <a:ext uri="{FF2B5EF4-FFF2-40B4-BE49-F238E27FC236}">
                <a16:creationId xmlns:a16="http://schemas.microsoft.com/office/drawing/2014/main" id="{9396AC0A-D6FD-5DDB-77B9-360B58F2D1A6}"/>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12292" name="Segnaposto numero diapositiva 3">
            <a:extLst>
              <a:ext uri="{FF2B5EF4-FFF2-40B4-BE49-F238E27FC236}">
                <a16:creationId xmlns:a16="http://schemas.microsoft.com/office/drawing/2014/main" id="{B92B9F3D-86A5-CD48-9ACB-617C776780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569490-621D-43B4-BCF9-44F7B1764190}" type="slidenum">
              <a:rPr lang="it-IT" altLang="it-IT">
                <a:latin typeface="Arial" panose="020B0604020202020204" pitchFamily="34" charset="0"/>
              </a:rPr>
              <a:pPr>
                <a:spcBef>
                  <a:spcPct val="0"/>
                </a:spcBef>
              </a:pPr>
              <a:t>52</a:t>
            </a:fld>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b="1" dirty="0"/>
              <a:t>What’s inside MITRE ATT&amp;CK ransomware guide</a:t>
            </a:r>
          </a:p>
          <a:p>
            <a:r>
              <a:rPr lang="en-US" sz="1000" dirty="0"/>
              <a:t>The </a:t>
            </a:r>
            <a:r>
              <a:rPr lang="en-US" sz="1000" dirty="0" err="1"/>
              <a:t>Mitre</a:t>
            </a:r>
            <a:r>
              <a:rPr lang="en-US" sz="1000" dirty="0"/>
              <a:t> ATT&amp;CK Framework is a platform providing knowledge on tracking cyber adversary tactics and techniques. It gives curated insights into the threats they use across the entire attack lifecycle. This framework works more than a collection of data, and to analyze this data, you need to use a </a:t>
            </a:r>
            <a:r>
              <a:rPr lang="en-US" sz="1000" dirty="0" err="1"/>
              <a:t>Mitre</a:t>
            </a:r>
            <a:r>
              <a:rPr lang="en-US" sz="1000" dirty="0"/>
              <a:t> ATTACK navigator tool.</a:t>
            </a:r>
          </a:p>
          <a:p>
            <a:r>
              <a:rPr lang="en-US" sz="1000" dirty="0"/>
              <a:t>The MITRE ATT&amp;CK Navigator is a powerful tool for organizing, visualizing and analyzing information that is related to MITRE ATT&amp;CK Framework. This tool can significantly help many blue teams using MITRE ATTACK Navigator for their detection and response technique. Progressing defenders can use the framework resources to understand attacks and the rules and methods for detection. The navigator tool simplifies those methods in an interactive way.</a:t>
            </a:r>
          </a:p>
          <a:p>
            <a:r>
              <a:rPr lang="en-US" sz="1000" b="1" dirty="0"/>
              <a:t>How Can MITRE ATT&amp;CK Framework Help?</a:t>
            </a:r>
            <a:r>
              <a:rPr lang="en-US" sz="1000" dirty="0"/>
              <a:t> MITRE created ATT&amp;CK for documenting attack techniques that are used in adversary emulations. This common knowledge base documents tactics and techniques, reflecting real adversary behaviors. Hence, every defender should have an awareness of each tactic and technique. You can start by diving into each technique listed in the ATT&amp;CK Matrix from left to right for self-progression. An easier way to work on them is via using the MITRE ATTACK Navigator tool.</a:t>
            </a:r>
          </a:p>
          <a:p>
            <a:r>
              <a:rPr lang="en-US" sz="1000" dirty="0"/>
              <a:t>The tool can download the Matrix of MITRE ATT&amp;CK Framework to an Excel file. The MITRE DEFEND navigator works as an extracting tool to extract D3FEND techniques from the raw text to map them automatically to ATT&amp;CK. Blue teams can install this tool to explore and understand the relationships between defensive tactics and techniques. MITRE DEFEND navigator knowledge base would offer you a graphical interface.</a:t>
            </a:r>
          </a:p>
          <a:p>
            <a:r>
              <a:rPr lang="en-US" sz="1000" dirty="0"/>
              <a:t>It displays the relationships between different defensive techniques and threats designed to protect against detection. By exploring these techniques, a blue team can create custom maps of defensive strategies. The MITRE DEFEND navigator is designed for cybersecurity professionals, security analysts and other professionals who want to understand and improve their organization’s defensive posture. But all these are possible due to sourcing knowledge from MITRE ATT&amp;CK Framework Here are some benefits you get from </a:t>
            </a:r>
            <a:r>
              <a:rPr lang="en-US" sz="1000" dirty="0" err="1"/>
              <a:t>Xcitium</a:t>
            </a:r>
            <a:r>
              <a:rPr lang="en-US" sz="1000" dirty="0"/>
              <a:t> </a:t>
            </a:r>
            <a:r>
              <a:rPr lang="en-US" sz="1000" dirty="0">
                <a:hlinkClick r:id="rId3"/>
              </a:rPr>
              <a:t>EDR</a:t>
            </a:r>
            <a:r>
              <a:rPr lang="en-US" sz="1000" dirty="0"/>
              <a:t>.,</a:t>
            </a:r>
          </a:p>
          <a:p>
            <a:r>
              <a:rPr lang="en-US" sz="1000" b="1" dirty="0"/>
              <a:t>A Step-By-Step Method To Use MITRE ATTACK Navigator</a:t>
            </a:r>
          </a:p>
          <a:p>
            <a:r>
              <a:rPr lang="en-US" sz="1000" dirty="0"/>
              <a:t>You can use the MITRE ATTACK Navigator tool to identify gaps in an organization’s network security measures. The MITRE ATTACK Navigator can be used in a variety of scenarios. Some of them include adversary emulation, threat intelligence, incident response, and security assessments. In order to know how to use the tool, you need to install MITRE ATTACK-Navigator first. Now follow the below step-by-step method for using MITRE ATTACK Navigator in your security assessment:</a:t>
            </a:r>
          </a:p>
          <a:p>
            <a:pPr>
              <a:buFont typeface="Arial" panose="020B0604020202020204" pitchFamily="34" charset="0"/>
              <a:buChar char="•"/>
            </a:pPr>
            <a:r>
              <a:rPr lang="en-US" sz="1000" b="1" dirty="0"/>
              <a:t>Choose An Attack Scenario</a:t>
            </a:r>
            <a:endParaRPr lang="en-US" sz="1000" dirty="0"/>
          </a:p>
          <a:p>
            <a:r>
              <a:rPr lang="en-US" sz="1000" dirty="0"/>
              <a:t>Start with choosing a scenario use case for the navigator. The scenario could be an emulation exercise, an incident response investigation, or it could be a threat intelligence analysis.</a:t>
            </a:r>
          </a:p>
          <a:p>
            <a:pPr>
              <a:buFont typeface="Arial" panose="020B0604020202020204" pitchFamily="34" charset="0"/>
              <a:buChar char="•"/>
            </a:pPr>
            <a:r>
              <a:rPr lang="en-US" sz="1000" b="1" dirty="0"/>
              <a:t>Select A Technique Or Tactic</a:t>
            </a:r>
            <a:endParaRPr lang="en-US" sz="1000" dirty="0"/>
          </a:p>
          <a:p>
            <a:r>
              <a:rPr lang="en-US" sz="1000" dirty="0"/>
              <a:t>Once you have decided on a scenario, use the MITRE ATTACK Navigator tool to select a specific tactic or technique from the MITRE ATT&amp;CK Framework. For instance, if you are conducting an adversary emulation exercise, choose a tactic like “Initial Access” and then select a technique for “Phishing.”</a:t>
            </a:r>
          </a:p>
          <a:p>
            <a:pPr>
              <a:buFont typeface="Arial" panose="020B0604020202020204" pitchFamily="34" charset="0"/>
              <a:buChar char="•"/>
            </a:pPr>
            <a:r>
              <a:rPr lang="en-US" sz="1000" dirty="0"/>
              <a:t>Analyze The Technique</a:t>
            </a:r>
          </a:p>
          <a:p>
            <a:r>
              <a:rPr lang="en-US" sz="1000" dirty="0"/>
              <a:t>Once you have selected a technique, explore it in detail using MITRE ATTACK Navigator. The Technique layer on the MITRE ATTACK Navigator tool would include information on the techniques, including descriptions, examples of real-world usage, and relevant mitigations. The layer on MITRE ATTACK Navigator may also include information on related tactics and techniques along with any relevant data sources and detection methods.</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60</a:t>
            </a:fld>
            <a:endParaRPr lang="en-US" noProof="0" dirty="0"/>
          </a:p>
        </p:txBody>
      </p:sp>
    </p:spTree>
    <p:extLst>
      <p:ext uri="{BB962C8B-B14F-4D97-AF65-F5344CB8AC3E}">
        <p14:creationId xmlns:p14="http://schemas.microsoft.com/office/powerpoint/2010/main" val="170903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Schopenhauer</a:t>
            </a:r>
          </a:p>
        </p:txBody>
      </p:sp>
      <p:sp>
        <p:nvSpPr>
          <p:cNvPr id="4" name="Espace réservé du numéro de diapositive 3"/>
          <p:cNvSpPr>
            <a:spLocks noGrp="1"/>
          </p:cNvSpPr>
          <p:nvPr>
            <p:ph type="sldNum" sz="quarter" idx="5"/>
          </p:nvPr>
        </p:nvSpPr>
        <p:spPr/>
        <p:txBody>
          <a:bodyPr/>
          <a:lstStyle/>
          <a:p>
            <a:fld id="{4AED498D-6977-40EC-8E5E-7EB644D5E759}" type="slidenum">
              <a:rPr lang="en-US" noProof="0" smtClean="0"/>
              <a:t>63</a:t>
            </a:fld>
            <a:endParaRPr lang="en-US" noProof="0" dirty="0"/>
          </a:p>
        </p:txBody>
      </p:sp>
    </p:spTree>
    <p:extLst>
      <p:ext uri="{BB962C8B-B14F-4D97-AF65-F5344CB8AC3E}">
        <p14:creationId xmlns:p14="http://schemas.microsoft.com/office/powerpoint/2010/main" val="405651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a:extLst>
              <a:ext uri="{FF2B5EF4-FFF2-40B4-BE49-F238E27FC236}">
                <a16:creationId xmlns:a16="http://schemas.microsoft.com/office/drawing/2014/main" id="{ED0F3308-8D9C-3B93-75B4-020E99B0C2FE}"/>
              </a:ext>
            </a:extLst>
          </p:cNvPr>
          <p:cNvSpPr>
            <a:spLocks noGrp="1" noRot="1" noChangeAspect="1" noChangeArrowheads="1" noTextEdit="1"/>
          </p:cNvSpPr>
          <p:nvPr>
            <p:ph type="sldImg"/>
          </p:nvPr>
        </p:nvSpPr>
        <p:spPr>
          <a:ln/>
        </p:spPr>
      </p:sp>
      <p:sp>
        <p:nvSpPr>
          <p:cNvPr id="151555" name="Espace réservé des commentaires 2">
            <a:extLst>
              <a:ext uri="{FF2B5EF4-FFF2-40B4-BE49-F238E27FC236}">
                <a16:creationId xmlns:a16="http://schemas.microsoft.com/office/drawing/2014/main" id="{1C2D3FA7-B23D-7E64-E8E8-9AD73262BDE1}"/>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Agrément :</a:t>
            </a:r>
          </a:p>
          <a:p>
            <a:r>
              <a:rPr lang="fr-FR" altLang="fr-FR">
                <a:latin typeface="Times New Roman" panose="02020603050405020304" pitchFamily="18" charset="0"/>
              </a:rPr>
              <a:t>	Produit – reconnaissance par ANSSI que le produit évalué peur protéger des informations niveau spécifié dans les conditions d'emploi définies</a:t>
            </a:r>
          </a:p>
          <a:p>
            <a:r>
              <a:rPr lang="fr-FR" altLang="fr-FR">
                <a:latin typeface="Times New Roman" panose="02020603050405020304" pitchFamily="18" charset="0"/>
              </a:rPr>
              <a:t>	Obligatoire pour les produits de chiffrement protégeant la confidentialité d’informations classifiées (IGI 1300)</a:t>
            </a:r>
          </a:p>
          <a:p>
            <a:endParaRPr lang="fr-FR" altLang="fr-FR">
              <a:latin typeface="Times New Roman" panose="02020603050405020304" pitchFamily="18" charset="0"/>
            </a:endParaRPr>
          </a:p>
          <a:p>
            <a:r>
              <a:rPr lang="fr-FR" altLang="fr-FR">
                <a:latin typeface="Times New Roman" panose="02020603050405020304" pitchFamily="18" charset="0"/>
              </a:rPr>
              <a:t>Certification :</a:t>
            </a:r>
          </a:p>
          <a:p>
            <a:r>
              <a:rPr lang="fr-FR" altLang="fr-FR">
                <a:latin typeface="Times New Roman" panose="02020603050405020304" pitchFamily="18" charset="0"/>
              </a:rPr>
              <a:t>	Attestation de la confiance dans les mesures de sécurité spécifiées avec cible de sécurité.</a:t>
            </a:r>
          </a:p>
          <a:p>
            <a:endParaRPr lang="fr-FR" altLang="fr-FR">
              <a:latin typeface="Times New Roman" panose="02020603050405020304" pitchFamily="18" charset="0"/>
            </a:endParaRPr>
          </a:p>
          <a:p>
            <a:r>
              <a:rPr lang="fr-FR" altLang="fr-FR">
                <a:latin typeface="Times New Roman" panose="02020603050405020304" pitchFamily="18" charset="0"/>
              </a:rPr>
              <a:t>Qualification :</a:t>
            </a:r>
          </a:p>
          <a:p>
            <a:pPr marL="825500" lvl="1" indent="-342900">
              <a:lnSpc>
                <a:spcPct val="80000"/>
              </a:lnSpc>
            </a:pPr>
            <a:r>
              <a:rPr lang="fr-FR" altLang="fr-FR" sz="1600" u="sng">
                <a:latin typeface="Times New Roman" panose="02020603050405020304" pitchFamily="18" charset="0"/>
              </a:rPr>
              <a:t>Certification</a:t>
            </a:r>
            <a:r>
              <a:rPr lang="fr-FR" altLang="fr-FR" sz="1600">
                <a:latin typeface="Times New Roman" panose="02020603050405020304" pitchFamily="18" charset="0"/>
              </a:rPr>
              <a:t> d’un produit répondant à des </a:t>
            </a:r>
            <a:r>
              <a:rPr lang="fr-FR" altLang="fr-FR" sz="1600">
                <a:solidFill>
                  <a:schemeClr val="accent2"/>
                </a:solidFill>
                <a:latin typeface="Times New Roman" panose="02020603050405020304" pitchFamily="18" charset="0"/>
              </a:rPr>
              <a:t>exigences de sécurité validées</a:t>
            </a:r>
            <a:r>
              <a:rPr lang="fr-FR" altLang="fr-FR" sz="1600">
                <a:latin typeface="Times New Roman" panose="02020603050405020304" pitchFamily="18" charset="0"/>
              </a:rPr>
              <a:t> par l’ANSSI</a:t>
            </a:r>
          </a:p>
          <a:p>
            <a:pPr marL="1206500" lvl="2" indent="-342900">
              <a:lnSpc>
                <a:spcPct val="80000"/>
              </a:lnSpc>
            </a:pPr>
            <a:r>
              <a:rPr lang="fr-FR" altLang="fr-FR" sz="1600">
                <a:latin typeface="Times New Roman" panose="02020603050405020304" pitchFamily="18" charset="0"/>
              </a:rPr>
              <a:t>3 niveaux : élémentaire (CSPN), standard, renforcé</a:t>
            </a:r>
          </a:p>
        </p:txBody>
      </p:sp>
      <p:sp>
        <p:nvSpPr>
          <p:cNvPr id="151556" name="Espace réservé du numéro de diapositive 3">
            <a:extLst>
              <a:ext uri="{FF2B5EF4-FFF2-40B4-BE49-F238E27FC236}">
                <a16:creationId xmlns:a16="http://schemas.microsoft.com/office/drawing/2014/main" id="{91F9DA93-F47F-3929-875F-17719A5D8B05}"/>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CF98F632-EA7A-4E15-9D87-BA88FE8CFED4}" type="slidenum">
              <a:rPr lang="fr-FR" altLang="fr-FR" sz="1400">
                <a:latin typeface="Arial" panose="020B0604020202020204" pitchFamily="34" charset="0"/>
              </a:rPr>
              <a:pPr>
                <a:spcBef>
                  <a:spcPct val="0"/>
                </a:spcBef>
                <a:buClrTx/>
                <a:buFontTx/>
                <a:buNone/>
              </a:pPr>
              <a:t>64</a:t>
            </a:fld>
            <a:endParaRPr lang="fr-FR" altLang="fr-FR" sz="14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a:extLst>
              <a:ext uri="{FF2B5EF4-FFF2-40B4-BE49-F238E27FC236}">
                <a16:creationId xmlns:a16="http://schemas.microsoft.com/office/drawing/2014/main" id="{5360D8D0-AEFB-6A41-E514-DD4CAC46F636}"/>
              </a:ext>
            </a:extLst>
          </p:cNvPr>
          <p:cNvSpPr>
            <a:spLocks noGrp="1" noRot="1" noChangeAspect="1" noChangeArrowheads="1" noTextEdit="1"/>
          </p:cNvSpPr>
          <p:nvPr>
            <p:ph type="sldImg"/>
          </p:nvPr>
        </p:nvSpPr>
        <p:spPr>
          <a:ln/>
        </p:spPr>
      </p:sp>
      <p:sp>
        <p:nvSpPr>
          <p:cNvPr id="153603" name="Espace réservé des commentaires 2">
            <a:extLst>
              <a:ext uri="{FF2B5EF4-FFF2-40B4-BE49-F238E27FC236}">
                <a16:creationId xmlns:a16="http://schemas.microsoft.com/office/drawing/2014/main" id="{76ECD7FE-D32A-0397-48D5-1C82C4641A8A}"/>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fr-FR" altLang="fr-FR" dirty="0">
              <a:latin typeface="Times New Roman" panose="02020603050405020304" pitchFamily="18" charset="0"/>
            </a:endParaRPr>
          </a:p>
        </p:txBody>
      </p:sp>
      <p:sp>
        <p:nvSpPr>
          <p:cNvPr id="153604" name="Espace réservé du numéro de diapositive 3">
            <a:extLst>
              <a:ext uri="{FF2B5EF4-FFF2-40B4-BE49-F238E27FC236}">
                <a16:creationId xmlns:a16="http://schemas.microsoft.com/office/drawing/2014/main" id="{90BAFDC1-E75F-7AC8-FF3F-A12B7428F587}"/>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DC85EDE-2352-474C-80C8-B43A5FAF7432}" type="slidenum">
              <a:rPr lang="fr-FR" altLang="fr-FR" sz="1400">
                <a:latin typeface="Arial" panose="020B0604020202020204" pitchFamily="34" charset="0"/>
              </a:rPr>
              <a:pPr>
                <a:spcBef>
                  <a:spcPct val="0"/>
                </a:spcBef>
                <a:buClrTx/>
                <a:buFontTx/>
                <a:buNone/>
              </a:pPr>
              <a:t>65</a:t>
            </a:fld>
            <a:endParaRPr lang="fr-FR" altLang="fr-FR" sz="14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a:extLst>
              <a:ext uri="{FF2B5EF4-FFF2-40B4-BE49-F238E27FC236}">
                <a16:creationId xmlns:a16="http://schemas.microsoft.com/office/drawing/2014/main" id="{1C415BCA-06D7-2DFF-3F7E-3CD854F6F93D}"/>
              </a:ext>
            </a:extLst>
          </p:cNvPr>
          <p:cNvSpPr>
            <a:spLocks noGrp="1" noRot="1" noChangeAspect="1" noChangeArrowheads="1" noTextEdit="1"/>
          </p:cNvSpPr>
          <p:nvPr>
            <p:ph type="sldImg"/>
          </p:nvPr>
        </p:nvSpPr>
        <p:spPr>
          <a:ln/>
        </p:spPr>
      </p:sp>
      <p:sp>
        <p:nvSpPr>
          <p:cNvPr id="155651" name="Espace réservé des commentaires 2">
            <a:extLst>
              <a:ext uri="{FF2B5EF4-FFF2-40B4-BE49-F238E27FC236}">
                <a16:creationId xmlns:a16="http://schemas.microsoft.com/office/drawing/2014/main" id="{BC2F01F7-94B1-45C4-0679-7C194C3D8035}"/>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fr-FR" altLang="fr-FR">
                <a:latin typeface="Times New Roman" panose="02020603050405020304" pitchFamily="18" charset="0"/>
              </a:rPr>
              <a:t>C’est-à-dire acceptation des risques résiduels dans un environnement donné.</a:t>
            </a:r>
          </a:p>
        </p:txBody>
      </p:sp>
      <p:sp>
        <p:nvSpPr>
          <p:cNvPr id="155652" name="Espace réservé du numéro de diapositive 3">
            <a:extLst>
              <a:ext uri="{FF2B5EF4-FFF2-40B4-BE49-F238E27FC236}">
                <a16:creationId xmlns:a16="http://schemas.microsoft.com/office/drawing/2014/main" id="{1E80BD9E-7465-B9AB-9A05-DC8015CD5A5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104C6D6-4354-482D-83AD-8A83A0AD2E4E}" type="slidenum">
              <a:rPr lang="fr-FR" altLang="fr-FR" sz="1400">
                <a:latin typeface="Arial" panose="020B0604020202020204" pitchFamily="34" charset="0"/>
              </a:rPr>
              <a:pPr>
                <a:spcBef>
                  <a:spcPct val="0"/>
                </a:spcBef>
                <a:buClrTx/>
                <a:buFontTx/>
                <a:buNone/>
              </a:pPr>
              <a:t>66</a:t>
            </a:fld>
            <a:endParaRPr lang="fr-FR" altLang="fr-FR" sz="14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a:extLst>
              <a:ext uri="{FF2B5EF4-FFF2-40B4-BE49-F238E27FC236}">
                <a16:creationId xmlns:a16="http://schemas.microsoft.com/office/drawing/2014/main" id="{CBF7A99F-1ADE-B7CC-FA73-5491578C273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F746CE2-C339-45CA-B45C-518E82365BE5}" type="slidenum">
              <a:rPr lang="fr-FR" altLang="fr-FR" sz="1400">
                <a:latin typeface="Arial" panose="020B0604020202020204" pitchFamily="34" charset="0"/>
              </a:rPr>
              <a:pPr>
                <a:spcBef>
                  <a:spcPct val="0"/>
                </a:spcBef>
                <a:buClrTx/>
                <a:buFontTx/>
                <a:buNone/>
              </a:pPr>
              <a:t>68</a:t>
            </a:fld>
            <a:endParaRPr lang="fr-FR" altLang="fr-FR" sz="1400">
              <a:latin typeface="Arial" panose="020B0604020202020204" pitchFamily="34" charset="0"/>
            </a:endParaRPr>
          </a:p>
        </p:txBody>
      </p:sp>
      <p:sp>
        <p:nvSpPr>
          <p:cNvPr id="158723" name="Rectangle 1">
            <a:extLst>
              <a:ext uri="{FF2B5EF4-FFF2-40B4-BE49-F238E27FC236}">
                <a16:creationId xmlns:a16="http://schemas.microsoft.com/office/drawing/2014/main" id="{B508AECD-9EA7-0F4C-C42D-A03906864B56}"/>
              </a:ext>
            </a:extLst>
          </p:cNvPr>
          <p:cNvSpPr>
            <a:spLocks noGrp="1" noRot="1" noChangeAspect="1" noChangeArrowheads="1" noTextEdit="1"/>
          </p:cNvSpPr>
          <p:nvPr>
            <p:ph type="sldImg"/>
          </p:nvPr>
        </p:nvSpPr>
        <p:spPr>
          <a:xfrm>
            <a:off x="2700338" y="508000"/>
            <a:ext cx="4532312" cy="255111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a:extLst>
              <a:ext uri="{FF2B5EF4-FFF2-40B4-BE49-F238E27FC236}">
                <a16:creationId xmlns:a16="http://schemas.microsoft.com/office/drawing/2014/main" id="{DFF8A7CE-0470-BAE8-214A-5ABB4D80F6F8}"/>
              </a:ext>
            </a:extLst>
          </p:cNvPr>
          <p:cNvSpPr>
            <a:spLocks noGrp="1" noChangeArrowheads="1"/>
          </p:cNvSpPr>
          <p:nvPr>
            <p:ph type="body" idx="1"/>
          </p:nvPr>
        </p:nvSpPr>
        <p:spPr>
          <a:xfrm>
            <a:off x="992188" y="3228975"/>
            <a:ext cx="7940675"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ERP: Enterprise Resource Planning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22</a:t>
            </a:fld>
            <a:endParaRPr lang="fr-FR"/>
          </a:p>
        </p:txBody>
      </p:sp>
    </p:spTree>
    <p:extLst>
      <p:ext uri="{BB962C8B-B14F-4D97-AF65-F5344CB8AC3E}">
        <p14:creationId xmlns:p14="http://schemas.microsoft.com/office/powerpoint/2010/main" val="181593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9">
            <a:extLst>
              <a:ext uri="{FF2B5EF4-FFF2-40B4-BE49-F238E27FC236}">
                <a16:creationId xmlns:a16="http://schemas.microsoft.com/office/drawing/2014/main" id="{733E84CA-F985-520A-CAFE-9BC0F8BAED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85D6516-7B6D-4DF6-A355-2A9A4668BF0E}" type="slidenum">
              <a:rPr lang="fr-FR" altLang="fr-FR" sz="1400">
                <a:latin typeface="Arial" panose="020B0604020202020204" pitchFamily="34" charset="0"/>
              </a:rPr>
              <a:pPr>
                <a:spcBef>
                  <a:spcPct val="0"/>
                </a:spcBef>
                <a:buClrTx/>
                <a:buFontTx/>
                <a:buNone/>
              </a:pPr>
              <a:t>69</a:t>
            </a:fld>
            <a:endParaRPr lang="fr-FR" altLang="fr-FR" sz="1400">
              <a:latin typeface="Arial" panose="020B0604020202020204" pitchFamily="34" charset="0"/>
            </a:endParaRPr>
          </a:p>
        </p:txBody>
      </p:sp>
      <p:sp>
        <p:nvSpPr>
          <p:cNvPr id="160771" name="Rectangle 1">
            <a:extLst>
              <a:ext uri="{FF2B5EF4-FFF2-40B4-BE49-F238E27FC236}">
                <a16:creationId xmlns:a16="http://schemas.microsoft.com/office/drawing/2014/main" id="{6272C30D-F9A1-8759-B87E-7DFF31B14412}"/>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2" name="Rectangle 2">
            <a:extLst>
              <a:ext uri="{FF2B5EF4-FFF2-40B4-BE49-F238E27FC236}">
                <a16:creationId xmlns:a16="http://schemas.microsoft.com/office/drawing/2014/main" id="{EC322BEA-5A33-761B-76D8-735DDE6D5AF9}"/>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9">
            <a:extLst>
              <a:ext uri="{FF2B5EF4-FFF2-40B4-BE49-F238E27FC236}">
                <a16:creationId xmlns:a16="http://schemas.microsoft.com/office/drawing/2014/main" id="{A3EF87F9-937E-DCDF-8260-D420928E89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68DFBF3-14AB-45AE-97A3-964EC28D29B4}" type="slidenum">
              <a:rPr lang="fr-FR" altLang="fr-FR" sz="1400">
                <a:latin typeface="Arial" panose="020B0604020202020204" pitchFamily="34" charset="0"/>
              </a:rPr>
              <a:pPr>
                <a:spcBef>
                  <a:spcPct val="0"/>
                </a:spcBef>
                <a:buClrTx/>
                <a:buFontTx/>
                <a:buNone/>
              </a:pPr>
              <a:t>70</a:t>
            </a:fld>
            <a:endParaRPr lang="fr-FR" altLang="fr-FR" sz="1400">
              <a:latin typeface="Arial" panose="020B0604020202020204" pitchFamily="34" charset="0"/>
            </a:endParaRPr>
          </a:p>
        </p:txBody>
      </p:sp>
      <p:sp>
        <p:nvSpPr>
          <p:cNvPr id="163843" name="Rectangle 1">
            <a:extLst>
              <a:ext uri="{FF2B5EF4-FFF2-40B4-BE49-F238E27FC236}">
                <a16:creationId xmlns:a16="http://schemas.microsoft.com/office/drawing/2014/main" id="{AB2CD519-CB0E-3E1E-42BB-BDCD56E54E73}"/>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a:extLst>
              <a:ext uri="{FF2B5EF4-FFF2-40B4-BE49-F238E27FC236}">
                <a16:creationId xmlns:a16="http://schemas.microsoft.com/office/drawing/2014/main" id="{5422B9BD-50FF-D89B-FBF3-85AF2248F67C}"/>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9">
            <a:extLst>
              <a:ext uri="{FF2B5EF4-FFF2-40B4-BE49-F238E27FC236}">
                <a16:creationId xmlns:a16="http://schemas.microsoft.com/office/drawing/2014/main" id="{EE2AB7DE-246D-C4C1-4697-BA65A614F4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2D86FF1-BA8B-4EEE-AC2E-C927A1305EE6}" type="slidenum">
              <a:rPr lang="fr-FR" altLang="fr-FR" sz="1400">
                <a:latin typeface="Arial" panose="020B0604020202020204" pitchFamily="34" charset="0"/>
              </a:rPr>
              <a:pPr>
                <a:spcBef>
                  <a:spcPct val="0"/>
                </a:spcBef>
                <a:buClrTx/>
                <a:buFontTx/>
                <a:buNone/>
              </a:pPr>
              <a:t>71</a:t>
            </a:fld>
            <a:endParaRPr lang="fr-FR" altLang="fr-FR" sz="1400">
              <a:latin typeface="Arial" panose="020B0604020202020204" pitchFamily="34" charset="0"/>
            </a:endParaRPr>
          </a:p>
        </p:txBody>
      </p:sp>
      <p:sp>
        <p:nvSpPr>
          <p:cNvPr id="165891" name="Rectangle 1">
            <a:extLst>
              <a:ext uri="{FF2B5EF4-FFF2-40B4-BE49-F238E27FC236}">
                <a16:creationId xmlns:a16="http://schemas.microsoft.com/office/drawing/2014/main" id="{DDEA3C72-CDB6-CEC1-CAAB-20CEDF2ED408}"/>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a:extLst>
              <a:ext uri="{FF2B5EF4-FFF2-40B4-BE49-F238E27FC236}">
                <a16:creationId xmlns:a16="http://schemas.microsoft.com/office/drawing/2014/main" id="{D9A30C17-E32A-09DC-1E11-02F2650D4A92}"/>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latin typeface="Arial" panose="020B0604020202020204" pitchFamily="34" charset="0"/>
              <a:ea typeface="Microsoft YaHei"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9">
            <a:extLst>
              <a:ext uri="{FF2B5EF4-FFF2-40B4-BE49-F238E27FC236}">
                <a16:creationId xmlns:a16="http://schemas.microsoft.com/office/drawing/2014/main" id="{53D5E657-1E3E-C296-DF03-210B053E2A1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B321869-3856-4B20-A5AA-74B7F8D047F8}" type="slidenum">
              <a:rPr lang="fr-FR" altLang="fr-FR" sz="1400">
                <a:latin typeface="Arial" panose="020B0604020202020204" pitchFamily="34" charset="0"/>
              </a:rPr>
              <a:pPr>
                <a:spcBef>
                  <a:spcPct val="0"/>
                </a:spcBef>
                <a:buClrTx/>
                <a:buFontTx/>
                <a:buNone/>
              </a:pPr>
              <a:t>72</a:t>
            </a:fld>
            <a:endParaRPr lang="fr-FR" altLang="fr-FR" sz="1400">
              <a:latin typeface="Arial" panose="020B0604020202020204" pitchFamily="34" charset="0"/>
            </a:endParaRPr>
          </a:p>
        </p:txBody>
      </p:sp>
      <p:sp>
        <p:nvSpPr>
          <p:cNvPr id="167939" name="Rectangle 1">
            <a:extLst>
              <a:ext uri="{FF2B5EF4-FFF2-40B4-BE49-F238E27FC236}">
                <a16:creationId xmlns:a16="http://schemas.microsoft.com/office/drawing/2014/main" id="{2FDE09B4-671A-9920-E660-7D6AAB802245}"/>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a:extLst>
              <a:ext uri="{FF2B5EF4-FFF2-40B4-BE49-F238E27FC236}">
                <a16:creationId xmlns:a16="http://schemas.microsoft.com/office/drawing/2014/main" id="{ADA05DA4-B923-F336-EC6E-B63873095E4D}"/>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latin typeface="Arial" panose="020B0604020202020204" pitchFamily="34" charset="0"/>
              <a:ea typeface="Microsoft YaHei"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9">
            <a:extLst>
              <a:ext uri="{FF2B5EF4-FFF2-40B4-BE49-F238E27FC236}">
                <a16:creationId xmlns:a16="http://schemas.microsoft.com/office/drawing/2014/main" id="{DA93146F-CD5E-766E-D5A4-3F8DC83C6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D4879FFA-662B-42E9-A58E-8C465CD8EA20}" type="slidenum">
              <a:rPr lang="fr-FR" altLang="fr-FR" sz="1400">
                <a:latin typeface="Arial" panose="020B0604020202020204" pitchFamily="34" charset="0"/>
              </a:rPr>
              <a:pPr>
                <a:spcBef>
                  <a:spcPct val="0"/>
                </a:spcBef>
                <a:buClrTx/>
                <a:buFontTx/>
                <a:buNone/>
              </a:pPr>
              <a:t>73</a:t>
            </a:fld>
            <a:endParaRPr lang="fr-FR" altLang="fr-FR" sz="1400">
              <a:latin typeface="Arial" panose="020B0604020202020204" pitchFamily="34" charset="0"/>
            </a:endParaRPr>
          </a:p>
        </p:txBody>
      </p:sp>
      <p:sp>
        <p:nvSpPr>
          <p:cNvPr id="169987" name="Rectangle 1">
            <a:extLst>
              <a:ext uri="{FF2B5EF4-FFF2-40B4-BE49-F238E27FC236}">
                <a16:creationId xmlns:a16="http://schemas.microsoft.com/office/drawing/2014/main" id="{8F199EDC-79F1-701F-D6CF-52DFA0259CEC}"/>
              </a:ext>
            </a:extLst>
          </p:cNvPr>
          <p:cNvSpPr>
            <a:spLocks noGrp="1" noRot="1" noChangeAspect="1" noChangeArrowheads="1" noTextEdit="1"/>
          </p:cNvSpPr>
          <p:nvPr>
            <p:ph type="sldImg"/>
          </p:nvPr>
        </p:nvSpPr>
        <p:spPr>
          <a:xfrm>
            <a:off x="2697163" y="508000"/>
            <a:ext cx="4537075" cy="25527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8" name="Rectangle 2">
            <a:extLst>
              <a:ext uri="{FF2B5EF4-FFF2-40B4-BE49-F238E27FC236}">
                <a16:creationId xmlns:a16="http://schemas.microsoft.com/office/drawing/2014/main" id="{5D03A1F2-48DE-5E0E-646E-1CB1CE8E924C}"/>
              </a:ext>
            </a:extLst>
          </p:cNvPr>
          <p:cNvSpPr>
            <a:spLocks noGrp="1" noChangeArrowheads="1"/>
          </p:cNvSpPr>
          <p:nvPr>
            <p:ph type="body" idx="1"/>
          </p:nvPr>
        </p:nvSpPr>
        <p:spPr>
          <a:xfrm>
            <a:off x="992188" y="3228975"/>
            <a:ext cx="7942262" cy="30607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a:latin typeface="Arial" panose="020B0604020202020204" pitchFamily="34" charset="0"/>
              <a:ea typeface="Microsoft YaHei" panose="020B0503020204020204"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Confidentiality:  Safeguarding data from unauthorized access ensures that only authorized individuals can access and view sensitive information. Encryption, access controls, and secure communication protocols play a pivotal role in maintaining confidentiality.</a:t>
            </a:r>
          </a:p>
          <a:p>
            <a:r>
              <a:rPr lang="en-US" dirty="0"/>
              <a:t>Example: An organization implements strong encryption protocols to protect customer data during transmission. To keep your data locked away from prying eyes, organizations employ advanced encryption algorithms like AES (Advanced Encryption Standard) or RSA (Rivest-Shamir-Adleman).</a:t>
            </a:r>
          </a:p>
          <a:p>
            <a:r>
              <a:rPr lang="en-US" dirty="0"/>
              <a:t>These algorithms act like digital bodyguards, ensuring that even if someone manages to intercept your data, it's like reading a jumble of secret code. </a:t>
            </a:r>
          </a:p>
          <a:p>
            <a:endParaRPr lang="en-US" dirty="0"/>
          </a:p>
          <a:p>
            <a:r>
              <a:rPr lang="en-US" dirty="0"/>
              <a:t>Integrity :  Maintaining data integrity ensures that information remains accurate, complete, and unaltered throughout its lifecycle. Techniques such as data validation, checksums, and digital signatures are employed to detect and prevent unauthorized modifications.</a:t>
            </a:r>
          </a:p>
          <a:p>
            <a:r>
              <a:rPr lang="en-US" dirty="0"/>
              <a:t>Example: A financial institution employs data validation techniques in its banking systems.</a:t>
            </a:r>
          </a:p>
          <a:p>
            <a:endParaRPr lang="en-US" dirty="0"/>
          </a:p>
          <a:p>
            <a:r>
              <a:rPr lang="en-US" dirty="0"/>
              <a:t>When you make a transaction, the system is there to safeguard your data's integrity. It carefully checks if everything matches the rules and criteria in place.</a:t>
            </a:r>
          </a:p>
          <a:p>
            <a:endParaRPr lang="en-US" dirty="0"/>
          </a:p>
          <a:p>
            <a:r>
              <a:rPr lang="en-US" dirty="0"/>
              <a:t>If anything seems off, like an incorrect account number or an unusually large transaction amount, the system steps in as a protector and blocks the transaction. This ensures that your data remains accurate and shielded, preserving the trustworthiness of your information.</a:t>
            </a:r>
          </a:p>
          <a:p>
            <a:endParaRPr lang="en-US" dirty="0"/>
          </a:p>
          <a:p>
            <a:r>
              <a:rPr lang="en-US" dirty="0"/>
              <a:t> </a:t>
            </a:r>
          </a:p>
          <a:p>
            <a:endParaRPr lang="en-US" dirty="0"/>
          </a:p>
          <a:p>
            <a:r>
              <a:rPr lang="en-US" dirty="0"/>
              <a:t>Availability:  To ensure information availability, resilient systems and processes are crucial. This information assurance model component checks on backup and disaster recovery strategies, redundancy measures, and proactive monitoring.</a:t>
            </a:r>
          </a:p>
          <a:p>
            <a:r>
              <a:rPr lang="en-US" dirty="0"/>
              <a:t>Example: an e-commerce website ensures uninterrupted service by employing multiple synchronized servers and a load balancer. This smart setup evenly distributes incoming requests, preventing disruptions caused by server failures or sudden traffic surges.</a:t>
            </a:r>
          </a:p>
          <a:p>
            <a:endParaRPr lang="en-US" dirty="0"/>
          </a:p>
          <a:p>
            <a:r>
              <a:rPr lang="en-US" dirty="0"/>
              <a:t>As a result, customers can seamlessly browse, shop, and complete transactions, even during peak times or when a server encounters issues.</a:t>
            </a:r>
          </a:p>
          <a:p>
            <a:endParaRPr lang="en-US" dirty="0"/>
          </a:p>
          <a:p>
            <a:r>
              <a:rPr lang="en-US" dirty="0"/>
              <a:t>Non-Repudiation : Non-repudiation ensures that the origin and integrity of data cannot be denied by the sender. Digital signatures, audit trails, and timestamping mechanisms are utilized to provide evidence of the authenticity and integrity of digital transactions.</a:t>
            </a:r>
          </a:p>
          <a:p>
            <a:endParaRPr lang="en-US" dirty="0"/>
          </a:p>
          <a:p>
            <a:r>
              <a:rPr lang="en-US" dirty="0"/>
              <a:t>Example: An organization implements a digital signature mechanism in its document management system. A distinct cryptographic signature is generated and added to the document when it is digitally signed by an </a:t>
            </a:r>
            <a:r>
              <a:rPr lang="en-US" dirty="0" err="1"/>
              <a:t>authorised</a:t>
            </a:r>
            <a:r>
              <a:rPr lang="en-US" dirty="0"/>
              <a:t> user. This signature prevents the signer from later disputing their involvement in the document by providing proof of the document's integrity, legitimacy, and identity.</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531D5-4203-423E-9463-95D798BAB8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8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CE531D5-4203-423E-9463-95D798BAB873}" type="slidenum">
              <a:rPr lang="fr-FR" smtClean="0"/>
              <a:t>40</a:t>
            </a:fld>
            <a:endParaRPr lang="fr-FR"/>
          </a:p>
        </p:txBody>
      </p:sp>
    </p:spTree>
    <p:extLst>
      <p:ext uri="{BB962C8B-B14F-4D97-AF65-F5344CB8AC3E}">
        <p14:creationId xmlns:p14="http://schemas.microsoft.com/office/powerpoint/2010/main" val="21495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3C41412-028A-417E-A306-E43910A8C523}" type="slidenum">
              <a:rPr lang="fr-FR" smtClean="0"/>
              <a:pPr/>
              <a:t>45</a:t>
            </a:fld>
            <a:endParaRPr lang="fr-FR"/>
          </a:p>
        </p:txBody>
      </p:sp>
    </p:spTree>
    <p:extLst>
      <p:ext uri="{BB962C8B-B14F-4D97-AF65-F5344CB8AC3E}">
        <p14:creationId xmlns:p14="http://schemas.microsoft.com/office/powerpoint/2010/main" val="191826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F630C926-CF98-8E99-B861-B035C8B017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id="{EB62E643-8ECF-C18A-AF14-1D1A578516D1}"/>
              </a:ext>
            </a:extLst>
          </p:cNvPr>
          <p:cNvSpPr>
            <a:spLocks noGrp="1"/>
          </p:cNvSpPr>
          <p:nvPr>
            <p:ph type="body" idx="1"/>
          </p:nvPr>
        </p:nvSpPr>
        <p:spPr bwMode="auto">
          <a:xfrm>
            <a:off x="679450" y="4497388"/>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IT"/>
          </a:p>
        </p:txBody>
      </p:sp>
      <p:sp>
        <p:nvSpPr>
          <p:cNvPr id="7172" name="Segnaposto numero diapositiva 3">
            <a:extLst>
              <a:ext uri="{FF2B5EF4-FFF2-40B4-BE49-F238E27FC236}">
                <a16:creationId xmlns:a16="http://schemas.microsoft.com/office/drawing/2014/main" id="{2B87C4E1-D39C-E07E-7FE1-A3392A01D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CBE054-CA1F-45EE-AE10-C2B5BD47E88A}" type="slidenum">
              <a:rPr lang="it-IT" altLang="it-IT">
                <a:latin typeface="Arial" panose="020B0604020202020204" pitchFamily="34" charset="0"/>
              </a:rPr>
              <a:pPr>
                <a:spcBef>
                  <a:spcPct val="0"/>
                </a:spcBef>
              </a:pPr>
              <a:t>48</a:t>
            </a:fld>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9AE6-CBF8-46FA-99CF-123C4D0FEF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013261-693A-4F0E-8955-4C55C3E8D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F0ECEB-F8D1-4783-9C3D-A88064891F5F}"/>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9667CEEA-E8FA-4156-8EAF-F5579DBFD2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1D3D242-1FF6-47FE-929E-EE284781CF7C}"/>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210423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A75FC9-69AF-4C1B-8244-692C212175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041F3A8-25B4-4348-800D-006CC283E3D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A4756F-DD32-43E4-B356-2546DD093C08}"/>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5" name="Espace réservé du pied de page 4">
            <a:extLst>
              <a:ext uri="{FF2B5EF4-FFF2-40B4-BE49-F238E27FC236}">
                <a16:creationId xmlns:a16="http://schemas.microsoft.com/office/drawing/2014/main" id="{99B2A49D-A6CC-40C7-8F8A-E7726C332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2A1A-C2AF-4E00-AD0B-8CE7D394215D}"/>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17211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2B0D961-68BF-4362-A6E1-5D26F33446C3}"/>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3" name="Espace réservé du pied de page 2">
            <a:extLst>
              <a:ext uri="{FF2B5EF4-FFF2-40B4-BE49-F238E27FC236}">
                <a16:creationId xmlns:a16="http://schemas.microsoft.com/office/drawing/2014/main" id="{1C27F7C6-56B2-4795-B3BD-97C540B01C2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281B256-B76D-4CC1-8D72-98A6D814FED3}"/>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3988345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4197B-F563-46A0-8631-D98BBBABE53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1C8146-E9E8-429D-ADA3-CB5C9DAE2E35}"/>
              </a:ext>
            </a:extLst>
          </p:cNvPr>
          <p:cNvSpPr>
            <a:spLocks noGrp="1"/>
          </p:cNvSpPr>
          <p:nvPr>
            <p:ph type="dt" sz="half" idx="10"/>
          </p:nvPr>
        </p:nvSpPr>
        <p:spPr/>
        <p:txBody>
          <a:bodyPr/>
          <a:lstStyle/>
          <a:p>
            <a:fld id="{F3C5B306-1F40-442C-B150-8721E81FDF1B}" type="datetimeFigureOut">
              <a:rPr lang="fr-FR" smtClean="0"/>
              <a:t>23/09/2024</a:t>
            </a:fld>
            <a:endParaRPr lang="fr-FR"/>
          </a:p>
        </p:txBody>
      </p:sp>
      <p:sp>
        <p:nvSpPr>
          <p:cNvPr id="4" name="Espace réservé du pied de page 3">
            <a:extLst>
              <a:ext uri="{FF2B5EF4-FFF2-40B4-BE49-F238E27FC236}">
                <a16:creationId xmlns:a16="http://schemas.microsoft.com/office/drawing/2014/main" id="{F174AE97-A3B4-45D2-ADD0-0E6D4F57C8B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01D60F2-DA75-4539-8ADC-3598E56151A4}"/>
              </a:ext>
            </a:extLst>
          </p:cNvPr>
          <p:cNvSpPr>
            <a:spLocks noGrp="1"/>
          </p:cNvSpPr>
          <p:nvPr>
            <p:ph type="sldNum" sz="quarter" idx="12"/>
          </p:nvPr>
        </p:nvSpPr>
        <p:spPr/>
        <p:txBody>
          <a:bodyPr/>
          <a:lstStyle/>
          <a:p>
            <a:fld id="{AF8FC096-D195-4392-A597-E50EA60D946D}" type="slidenum">
              <a:rPr lang="fr-FR" smtClean="0"/>
              <a:t>‹N°›</a:t>
            </a:fld>
            <a:endParaRPr lang="fr-FR"/>
          </a:p>
        </p:txBody>
      </p:sp>
    </p:spTree>
    <p:extLst>
      <p:ext uri="{BB962C8B-B14F-4D97-AF65-F5344CB8AC3E}">
        <p14:creationId xmlns:p14="http://schemas.microsoft.com/office/powerpoint/2010/main" val="14364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CSP00012_S_M_Digital Forensic for Maritime: Presentation Template Created by PR</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CSP00012_S_M_Digital Forensic for Maritime: Presentation Template Created by PR</a:t>
            </a:r>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Electronic_Chart_Display_and_Information_System" TargetMode="External"/><Relationship Id="rId2" Type="http://schemas.openxmlformats.org/officeDocument/2006/relationships/hyperlink" Target="http://en.wikipedia.org/wiki/International_Regulations_for_Preventing_Collisions_at_Sea" TargetMode="Externa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57.jpeg"/><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64.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4.wdp"/><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8.png"/><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103.wmf"/><Relationship Id="rId11" Type="http://schemas.microsoft.com/office/2007/relationships/hdphoto" Target="../media/hdphoto3.wdp"/><Relationship Id="rId5" Type="http://schemas.openxmlformats.org/officeDocument/2006/relationships/oleObject" Target="../embeddings/oleObject1.bin"/><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1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27.jpeg"/><Relationship Id="rId5" Type="http://schemas.openxmlformats.org/officeDocument/2006/relationships/image" Target="../media/image126.wmf"/><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mailto:Bruno.bender@ventura-associate.com" TargetMode="Externa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28152" y="812800"/>
            <a:ext cx="4323426" cy="2214879"/>
          </a:xfrm>
        </p:spPr>
        <p:txBody>
          <a:bodyPr>
            <a:noAutofit/>
          </a:bodyPr>
          <a:lstStyle/>
          <a:p>
            <a:r>
              <a:rPr lang="en-US" sz="4800" dirty="0"/>
              <a:t>Digital Forensics for Maritime</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Bruno BENDER</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979920" y="3373515"/>
            <a:ext cx="5212080" cy="1008926"/>
          </a:xfrm>
        </p:spPr>
        <p:txBody>
          <a:bodyPr/>
          <a:lstStyle/>
          <a:p>
            <a:r>
              <a:rPr lang="en-US" dirty="0"/>
              <a:t>CSP0012_S_M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lstStyle/>
          <a:p>
            <a:r>
              <a:rPr lang="en-US" dirty="0"/>
              <a:t>Training Outline</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n-US" dirty="0"/>
              <a:t>Day-1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Autofit/>
          </a:bodyPr>
          <a:lstStyle/>
          <a:p>
            <a:r>
              <a:rPr lang="en-US" sz="1600" dirty="0"/>
              <a:t>Topic-1: Legal aspects</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599788" y="2753247"/>
            <a:ext cx="5592211" cy="817345"/>
          </a:xfrm>
        </p:spPr>
        <p:txBody>
          <a:bodyPr/>
          <a:lstStyle/>
          <a:p>
            <a:pPr>
              <a:spcBef>
                <a:spcPts val="600"/>
              </a:spcBef>
              <a:spcAft>
                <a:spcPts val="0"/>
              </a:spcAft>
            </a:pPr>
            <a:r>
              <a:rPr lang="en-US" dirty="0"/>
              <a:t>Maritime environment</a:t>
            </a:r>
          </a:p>
          <a:p>
            <a:pPr>
              <a:spcBef>
                <a:spcPts val="600"/>
              </a:spcBef>
              <a:spcAft>
                <a:spcPts val="0"/>
              </a:spcAft>
            </a:pPr>
            <a:r>
              <a:rPr lang="en-US" dirty="0"/>
              <a:t>Cyber laws and regulations</a:t>
            </a:r>
          </a:p>
          <a:p>
            <a:pPr>
              <a:spcBef>
                <a:spcPts val="600"/>
              </a:spcBef>
              <a:spcAft>
                <a:spcPts val="0"/>
              </a:spcAft>
            </a:pPr>
            <a:r>
              <a:rPr lang="en-US" dirty="0" err="1"/>
              <a:t>Analigies</a:t>
            </a:r>
            <a:r>
              <a:rPr lang="en-US" dirty="0"/>
              <a:t> between Maritime and Cyber regulatory frameworks</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7" y="3754998"/>
            <a:ext cx="5188800" cy="401939"/>
          </a:xfrm>
        </p:spPr>
        <p:txBody>
          <a:bodyPr>
            <a:noAutofit/>
          </a:bodyPr>
          <a:lstStyle/>
          <a:p>
            <a:pPr>
              <a:spcBef>
                <a:spcPts val="600"/>
              </a:spcBef>
              <a:spcAft>
                <a:spcPts val="0"/>
              </a:spcAft>
            </a:pPr>
            <a:r>
              <a:rPr lang="en-US" sz="1600" dirty="0"/>
              <a:t>Topic-2: Risk in the maritime domain</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599786" y="4174291"/>
            <a:ext cx="5502565" cy="529133"/>
          </a:xfrm>
        </p:spPr>
        <p:txBody>
          <a:bodyPr/>
          <a:lstStyle/>
          <a:p>
            <a:pPr>
              <a:spcBef>
                <a:spcPts val="600"/>
              </a:spcBef>
              <a:spcAft>
                <a:spcPts val="0"/>
              </a:spcAft>
            </a:pPr>
            <a:r>
              <a:rPr lang="en-US" dirty="0"/>
              <a:t>Specificities of maritime Systems</a:t>
            </a:r>
          </a:p>
          <a:p>
            <a:pPr>
              <a:spcBef>
                <a:spcPts val="600"/>
              </a:spcBef>
              <a:spcAft>
                <a:spcPts val="0"/>
              </a:spcAft>
            </a:pPr>
            <a:r>
              <a:rPr lang="en-US" dirty="0"/>
              <a:t>Administrations and Cybersecurity</a:t>
            </a:r>
          </a:p>
          <a:p>
            <a:pPr>
              <a:spcBef>
                <a:spcPts val="600"/>
              </a:spcBef>
              <a:spcAft>
                <a:spcPts val="0"/>
              </a:spcAft>
            </a:pPr>
            <a:endParaRPr lang="en-US" dirty="0"/>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99788" y="4879451"/>
            <a:ext cx="4796710" cy="401939"/>
          </a:xfrm>
        </p:spPr>
        <p:txBody>
          <a:bodyPr>
            <a:normAutofit/>
          </a:bodyPr>
          <a:lstStyle/>
          <a:p>
            <a:pPr>
              <a:spcBef>
                <a:spcPts val="600"/>
              </a:spcBef>
              <a:spcAft>
                <a:spcPts val="0"/>
              </a:spcAft>
            </a:pPr>
            <a:r>
              <a:rPr lang="en-US" sz="1600" dirty="0"/>
              <a:t>Topic-3: AIS forensics.</a:t>
            </a:r>
          </a:p>
        </p:txBody>
      </p:sp>
      <p:sp>
        <p:nvSpPr>
          <p:cNvPr id="25" name="Text Placeholder 24">
            <a:extLst>
              <a:ext uri="{FF2B5EF4-FFF2-40B4-BE49-F238E27FC236}">
                <a16:creationId xmlns:a16="http://schemas.microsoft.com/office/drawing/2014/main" id="{CBF28C9E-02B3-7B82-54FB-BB732FF1E97A}"/>
              </a:ext>
            </a:extLst>
          </p:cNvPr>
          <p:cNvSpPr>
            <a:spLocks noGrp="1"/>
          </p:cNvSpPr>
          <p:nvPr>
            <p:ph type="body" sz="quarter" idx="17"/>
          </p:nvPr>
        </p:nvSpPr>
        <p:spPr>
          <a:xfrm>
            <a:off x="6599788" y="5289771"/>
            <a:ext cx="5502564" cy="852906"/>
          </a:xfrm>
        </p:spPr>
        <p:txBody>
          <a:bodyPr/>
          <a:lstStyle/>
          <a:p>
            <a:pPr>
              <a:spcBef>
                <a:spcPts val="600"/>
              </a:spcBef>
              <a:spcAft>
                <a:spcPts val="0"/>
              </a:spcAft>
            </a:pPr>
            <a:r>
              <a:rPr lang="en-US" sz="1400" dirty="0"/>
              <a:t>AIS spoofing use case </a:t>
            </a:r>
          </a:p>
          <a:p>
            <a:pPr>
              <a:spcBef>
                <a:spcPts val="600"/>
              </a:spcBef>
              <a:spcAft>
                <a:spcPts val="0"/>
              </a:spcAft>
            </a:pPr>
            <a:r>
              <a:rPr lang="en-US" dirty="0"/>
              <a:t>ELBA use case</a:t>
            </a:r>
          </a:p>
          <a:p>
            <a:pPr>
              <a:spcBef>
                <a:spcPts val="600"/>
              </a:spcBef>
              <a:spcAft>
                <a:spcPts val="0"/>
              </a:spcAft>
            </a:pPr>
            <a:r>
              <a:rPr lang="en-US" dirty="0"/>
              <a:t>DEU Police AIS Spoofing</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334412" cy="1518315"/>
          </a:xfrm>
        </p:spPr>
        <p:txBody>
          <a:bodyPr>
            <a:normAutofit/>
          </a:bodyPr>
          <a:lstStyle/>
          <a:p>
            <a:r>
              <a:rPr lang="en-US" sz="3600" dirty="0"/>
              <a:t>Topic-1: Legal Framework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7"/>
            <a:ext cx="5344245" cy="2569866"/>
          </a:xfrm>
        </p:spPr>
        <p:txBody>
          <a:bodyPr>
            <a:noAutofit/>
          </a:bodyPr>
          <a:lstStyle/>
          <a:p>
            <a:pPr>
              <a:spcBef>
                <a:spcPts val="600"/>
              </a:spcBef>
              <a:spcAft>
                <a:spcPts val="0"/>
              </a:spcAft>
            </a:pPr>
            <a:r>
              <a:rPr lang="en-US" dirty="0"/>
              <a:t>Introduction to legal and regulatory aspects of the maritime domain : This part will detail laws and regulations that govern maritime digital security in the maritime environment and its specificities..</a:t>
            </a:r>
          </a:p>
          <a:p>
            <a:pPr>
              <a:spcBef>
                <a:spcPts val="600"/>
              </a:spcBef>
              <a:spcAft>
                <a:spcPts val="0"/>
              </a:spcAft>
            </a:pPr>
            <a:endParaRPr lang="en-US" dirty="0"/>
          </a:p>
          <a:p>
            <a:pPr>
              <a:spcBef>
                <a:spcPts val="600"/>
              </a:spcBef>
              <a:spcAft>
                <a:spcPts val="0"/>
              </a:spcAft>
            </a:pPr>
            <a:r>
              <a:rPr lang="en-US" dirty="0"/>
              <a:t>Legal and regulatory requirements: This section will discuss the legal and regulatory requirements that apply to the maritime, such as the General Data Protection Regulation (GDPR) and NIST directive (V2).</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49ED7B85-B189-6FA9-367B-781AA1640513}"/>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324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4452"/>
            <a:ext cx="5441988" cy="1518315"/>
          </a:xfrm>
        </p:spPr>
        <p:txBody>
          <a:bodyPr>
            <a:normAutofit fontScale="90000"/>
          </a:bodyPr>
          <a:lstStyle/>
          <a:p>
            <a:r>
              <a:rPr lang="en-US" sz="3600" dirty="0"/>
              <a:t>Topic-2: </a:t>
            </a:r>
            <a:br>
              <a:rPr lang="en-US" sz="3600" dirty="0"/>
            </a:br>
            <a:r>
              <a:rPr lang="en-US" sz="3600" dirty="0"/>
              <a:t>Cybersecurity Risks in the Maritime Domain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1720275"/>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366935" y="2696818"/>
            <a:ext cx="5624552" cy="3368272"/>
          </a:xfrm>
        </p:spPr>
        <p:txBody>
          <a:bodyPr>
            <a:noAutofit/>
          </a:bodyPr>
          <a:lstStyle/>
          <a:p>
            <a:pPr>
              <a:spcBef>
                <a:spcPts val="600"/>
              </a:spcBef>
              <a:spcAft>
                <a:spcPts val="0"/>
              </a:spcAft>
            </a:pPr>
            <a:r>
              <a:rPr lang="en-US" dirty="0"/>
              <a:t>Introduction to information security: This section will introduce the concept of information security and its importance to organisations. It will also discuss the different types of information assets that need to be protected, as well as the different threats and vulnerabilities that these assets face.</a:t>
            </a:r>
          </a:p>
          <a:p>
            <a:pPr>
              <a:spcBef>
                <a:spcPts val="600"/>
              </a:spcBef>
              <a:spcAft>
                <a:spcPts val="0"/>
              </a:spcAft>
            </a:pPr>
            <a:r>
              <a:rPr lang="en-US" dirty="0"/>
              <a:t>Introduction to cybersecurity: This section will focus on the specific threats and vulnerabilities that exist in the cyber domain. It will also discuss the different types of cyber attacks that can be launched, as well as the different ways to mitigate these attacks.</a:t>
            </a:r>
          </a:p>
          <a:p>
            <a:pPr>
              <a:spcBef>
                <a:spcPts val="600"/>
              </a:spcBef>
              <a:spcAft>
                <a:spcPts val="0"/>
              </a:spcAft>
            </a:pPr>
            <a:r>
              <a:rPr lang="en-US" dirty="0"/>
              <a:t>The CIA triad: This section will discuss the three pillars of information security: confidentiality, integrity, and availability. It will explain what each pillar means and why it is important.</a:t>
            </a:r>
          </a:p>
          <a:p>
            <a:pPr>
              <a:spcBef>
                <a:spcPts val="600"/>
              </a:spcBef>
              <a:spcAft>
                <a:spcPts val="0"/>
              </a:spcAft>
            </a:pPr>
            <a:r>
              <a:rPr lang="en-US" dirty="0"/>
              <a:t>Other security models: This section will discuss other security models that can be used to protect information assets. These models include the NIST Cybersecurity Framework, the ISO/IEC 27001 standard, and the COBIT framework.</a:t>
            </a:r>
          </a:p>
          <a:p>
            <a:pPr>
              <a:spcBef>
                <a:spcPts val="600"/>
              </a:spcBef>
              <a:spcAft>
                <a:spcPts val="0"/>
              </a:spcAft>
            </a:pPr>
            <a:endParaRPr lang="en-US" dirty="0"/>
          </a:p>
          <a:p>
            <a:pPr marL="0" indent="0">
              <a:spcBef>
                <a:spcPts val="600"/>
              </a:spcBef>
              <a:spcAft>
                <a:spcPts val="0"/>
              </a:spcAft>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descr="Une image contenant intérieur, ordinateur, Appareil de présentation, multimédia&#10;&#10;Description générée automatiquement">
            <a:extLst>
              <a:ext uri="{FF2B5EF4-FFF2-40B4-BE49-F238E27FC236}">
                <a16:creationId xmlns:a16="http://schemas.microsoft.com/office/drawing/2014/main" id="{C99723EF-E821-F430-1B95-2DF38F379B6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40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615541" y="715654"/>
            <a:ext cx="5441988" cy="1518315"/>
          </a:xfrm>
        </p:spPr>
        <p:txBody>
          <a:bodyPr>
            <a:normAutofit/>
          </a:bodyPr>
          <a:lstStyle/>
          <a:p>
            <a:r>
              <a:rPr lang="en-US" sz="3600" dirty="0"/>
              <a:t>Topic-3: </a:t>
            </a:r>
            <a:br>
              <a:rPr lang="en-US" sz="3600" dirty="0"/>
            </a:br>
            <a:r>
              <a:rPr lang="en-US" sz="3600" dirty="0"/>
              <a:t>AIS Forensics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605708" y="2431477"/>
            <a:ext cx="4786877" cy="763899"/>
          </a:xfrm>
        </p:spPr>
        <p:txBody>
          <a:bodyPr/>
          <a:lstStyle/>
          <a:p>
            <a:r>
              <a:rPr lang="en-US" dirty="0"/>
              <a:t>We will cover these skills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605707" y="3348616"/>
            <a:ext cx="5344245" cy="3052183"/>
          </a:xfrm>
        </p:spPr>
        <p:txBody>
          <a:bodyPr>
            <a:noAutofit/>
          </a:bodyPr>
          <a:lstStyle/>
          <a:p>
            <a:pPr>
              <a:spcBef>
                <a:spcPts val="600"/>
              </a:spcBef>
              <a:spcAft>
                <a:spcPts val="0"/>
              </a:spcAft>
            </a:pPr>
            <a:r>
              <a:rPr lang="en-US" dirty="0"/>
              <a:t>1. Attacks  on AIS: It covers the different types of attacks and the methods used to avoid or defend against them. It includes topics such as:</a:t>
            </a:r>
          </a:p>
          <a:p>
            <a:pPr>
              <a:spcBef>
                <a:spcPts val="600"/>
              </a:spcBef>
              <a:spcAft>
                <a:spcPts val="0"/>
              </a:spcAft>
            </a:pPr>
            <a:r>
              <a:rPr lang="en-US" dirty="0"/>
              <a:t>2. Systems Security: It covers the security of Automatic information system (AIS), including hardware, software, and networks.</a:t>
            </a:r>
          </a:p>
          <a:p>
            <a:pPr>
              <a:spcBef>
                <a:spcPts val="600"/>
              </a:spcBef>
              <a:spcAft>
                <a:spcPts val="0"/>
              </a:spcAft>
            </a:pPr>
            <a:r>
              <a:rPr lang="en-US" dirty="0"/>
              <a:t>3. Software and Platform Forensic investigations after an attack: including;</a:t>
            </a:r>
          </a:p>
          <a:p>
            <a:pPr lvl="1">
              <a:spcBef>
                <a:spcPts val="600"/>
              </a:spcBef>
              <a:spcAft>
                <a:spcPts val="0"/>
              </a:spcAft>
            </a:pPr>
            <a:r>
              <a:rPr lang="en-US" sz="1400" dirty="0"/>
              <a:t>Deployment of solutions   </a:t>
            </a:r>
          </a:p>
          <a:p>
            <a:pPr lvl="1">
              <a:spcBef>
                <a:spcPts val="600"/>
              </a:spcBef>
              <a:spcAft>
                <a:spcPts val="0"/>
              </a:spcAft>
            </a:pPr>
            <a:r>
              <a:rPr lang="en-US" sz="1400" dirty="0"/>
              <a:t>Analysis of proofs</a:t>
            </a:r>
          </a:p>
          <a:p>
            <a:pPr lvl="1">
              <a:spcBef>
                <a:spcPts val="600"/>
              </a:spcBef>
              <a:spcAft>
                <a:spcPts val="0"/>
              </a:spcAft>
            </a:pPr>
            <a:r>
              <a:rPr lang="en-US" sz="1400" dirty="0"/>
              <a:t>Investigations and lessons learned</a:t>
            </a:r>
            <a:endParaRPr lang="en-US" sz="11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4561F535-BB9D-96D4-54D3-3D853B80C6C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609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p:txBody>
          <a:bodyPr/>
          <a:lstStyle/>
          <a:p>
            <a:r>
              <a:rPr lang="en-US" dirty="0"/>
              <a:t>Evaluation method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p:txBody>
          <a:bodyPr/>
          <a:lstStyle/>
          <a:p>
            <a:fld id="{3A98EE3D-8CD1-4C3F-BD1C-C98C9596463C}" type="slidenum">
              <a:rPr lang="en-US" smtClean="0"/>
              <a:pPr/>
              <a:t>14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graphicFrame>
        <p:nvGraphicFramePr>
          <p:cNvPr id="39" name="Table 39">
            <a:extLst>
              <a:ext uri="{FF2B5EF4-FFF2-40B4-BE49-F238E27FC236}">
                <a16:creationId xmlns:a16="http://schemas.microsoft.com/office/drawing/2014/main" id="{C8C8D0BF-0710-38CC-57A6-1BC86173A111}"/>
              </a:ext>
            </a:extLst>
          </p:cNvPr>
          <p:cNvGraphicFramePr>
            <a:graphicFrameLocks noGrp="1"/>
          </p:cNvGraphicFramePr>
          <p:nvPr>
            <p:extLst>
              <p:ext uri="{D42A27DB-BD31-4B8C-83A1-F6EECF244321}">
                <p14:modId xmlns:p14="http://schemas.microsoft.com/office/powerpoint/2010/main" val="3846926469"/>
              </p:ext>
            </p:extLst>
          </p:nvPr>
        </p:nvGraphicFramePr>
        <p:xfrm>
          <a:off x="757637" y="2306120"/>
          <a:ext cx="6637071" cy="3571240"/>
        </p:xfrm>
        <a:graphic>
          <a:graphicData uri="http://schemas.openxmlformats.org/drawingml/2006/table">
            <a:tbl>
              <a:tblPr firstRow="1" bandRow="1">
                <a:tableStyleId>{5C22544A-7EE6-4342-B048-85BDC9FD1C3A}</a:tableStyleId>
              </a:tblPr>
              <a:tblGrid>
                <a:gridCol w="2212357">
                  <a:extLst>
                    <a:ext uri="{9D8B030D-6E8A-4147-A177-3AD203B41FA5}">
                      <a16:colId xmlns:a16="http://schemas.microsoft.com/office/drawing/2014/main" val="1250756599"/>
                    </a:ext>
                  </a:extLst>
                </a:gridCol>
                <a:gridCol w="2212357">
                  <a:extLst>
                    <a:ext uri="{9D8B030D-6E8A-4147-A177-3AD203B41FA5}">
                      <a16:colId xmlns:a16="http://schemas.microsoft.com/office/drawing/2014/main" val="637806288"/>
                    </a:ext>
                  </a:extLst>
                </a:gridCol>
                <a:gridCol w="2212357">
                  <a:extLst>
                    <a:ext uri="{9D8B030D-6E8A-4147-A177-3AD203B41FA5}">
                      <a16:colId xmlns:a16="http://schemas.microsoft.com/office/drawing/2014/main" val="486932779"/>
                    </a:ext>
                  </a:extLst>
                </a:gridCol>
              </a:tblGrid>
              <a:tr h="370840">
                <a:tc>
                  <a:txBody>
                    <a:bodyPr/>
                    <a:lstStyle/>
                    <a:p>
                      <a:r>
                        <a:rPr lang="en-GB" dirty="0"/>
                        <a:t>Evaluation Element</a:t>
                      </a:r>
                      <a:endParaRPr lang="fi-FI" dirty="0"/>
                    </a:p>
                  </a:txBody>
                  <a:tcPr/>
                </a:tc>
                <a:tc>
                  <a:txBody>
                    <a:bodyPr/>
                    <a:lstStyle/>
                    <a:p>
                      <a:r>
                        <a:rPr lang="en-GB" dirty="0"/>
                        <a:t>How</a:t>
                      </a:r>
                      <a:endParaRPr lang="fi-FI" dirty="0"/>
                    </a:p>
                  </a:txBody>
                  <a:tcPr/>
                </a:tc>
                <a:tc>
                  <a:txBody>
                    <a:bodyPr/>
                    <a:lstStyle/>
                    <a:p>
                      <a:r>
                        <a:rPr lang="en-GB" dirty="0"/>
                        <a:t>Notes</a:t>
                      </a:r>
                      <a:endParaRPr lang="fi-FI" dirty="0"/>
                    </a:p>
                  </a:txBody>
                  <a:tcPr/>
                </a:tc>
                <a:extLst>
                  <a:ext uri="{0D108BD9-81ED-4DB2-BD59-A6C34878D82A}">
                    <a16:rowId xmlns:a16="http://schemas.microsoft.com/office/drawing/2014/main" val="3214980605"/>
                  </a:ext>
                </a:extLst>
              </a:tr>
              <a:tr h="370840">
                <a:tc>
                  <a:txBody>
                    <a:bodyPr/>
                    <a:lstStyle/>
                    <a:p>
                      <a:r>
                        <a:rPr lang="en-GB" dirty="0"/>
                        <a:t>Multiple Choice Quizzes</a:t>
                      </a:r>
                      <a:endParaRPr lang="fi-FI" dirty="0"/>
                    </a:p>
                  </a:txBody>
                  <a:tcPr/>
                </a:tc>
                <a:tc>
                  <a:txBody>
                    <a:bodyPr/>
                    <a:lstStyle/>
                    <a:p>
                      <a:r>
                        <a:rPr lang="en-GB" dirty="0"/>
                        <a:t>Online </a:t>
                      </a:r>
                      <a:r>
                        <a:rPr lang="en-GB" dirty="0" err="1"/>
                        <a:t>Quizz</a:t>
                      </a:r>
                      <a:endParaRPr lang="fi-FI" dirty="0"/>
                    </a:p>
                  </a:txBody>
                  <a:tcPr/>
                </a:tc>
                <a:tc>
                  <a:txBody>
                    <a:bodyPr/>
                    <a:lstStyle/>
                    <a:p>
                      <a:pPr algn="ctr"/>
                      <a:endParaRPr lang="fi-FI" dirty="0"/>
                    </a:p>
                  </a:txBody>
                  <a:tcPr/>
                </a:tc>
                <a:extLst>
                  <a:ext uri="{0D108BD9-81ED-4DB2-BD59-A6C34878D82A}">
                    <a16:rowId xmlns:a16="http://schemas.microsoft.com/office/drawing/2014/main" val="65237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Applied Tasks (Individual)</a:t>
                      </a:r>
                      <a:endParaRPr lang="fi-FI" dirty="0"/>
                    </a:p>
                  </a:txBody>
                  <a:tcPr/>
                </a:tc>
                <a:tc>
                  <a:txBody>
                    <a:bodyPr/>
                    <a:lstStyle/>
                    <a:p>
                      <a:r>
                        <a:rPr lang="en-GB" dirty="0"/>
                        <a:t>Problem solution to be submitted</a:t>
                      </a:r>
                      <a:endParaRPr lang="fi-FI" dirty="0"/>
                    </a:p>
                  </a:txBody>
                  <a:tcPr/>
                </a:tc>
                <a:tc>
                  <a:txBody>
                    <a:bodyPr/>
                    <a:lstStyle/>
                    <a:p>
                      <a:pPr algn="ctr"/>
                      <a:endParaRPr lang="fi-FI" dirty="0"/>
                    </a:p>
                  </a:txBody>
                  <a:tcPr/>
                </a:tc>
                <a:extLst>
                  <a:ext uri="{0D108BD9-81ED-4DB2-BD59-A6C34878D82A}">
                    <a16:rowId xmlns:a16="http://schemas.microsoft.com/office/drawing/2014/main" val="44250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Teamwork</a:t>
                      </a:r>
                      <a:endParaRPr lang="fi-FI" dirty="0"/>
                    </a:p>
                  </a:txBody>
                  <a:tcPr/>
                </a:tc>
                <a:tc>
                  <a:txBody>
                    <a:bodyPr/>
                    <a:lstStyle/>
                    <a:p>
                      <a:r>
                        <a:rPr lang="en-GB" dirty="0"/>
                        <a:t>Team project to submitted later</a:t>
                      </a:r>
                      <a:endParaRPr lang="fi-FI" dirty="0"/>
                    </a:p>
                  </a:txBody>
                  <a:tcPr/>
                </a:tc>
                <a:tc>
                  <a:txBody>
                    <a:bodyPr/>
                    <a:lstStyle/>
                    <a:p>
                      <a:pPr algn="ctr"/>
                      <a:endParaRPr lang="fi-FI" dirty="0"/>
                    </a:p>
                  </a:txBody>
                  <a:tcPr/>
                </a:tc>
                <a:extLst>
                  <a:ext uri="{0D108BD9-81ED-4DB2-BD59-A6C34878D82A}">
                    <a16:rowId xmlns:a16="http://schemas.microsoft.com/office/drawing/2014/main" val="42716122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discussion</a:t>
                      </a:r>
                      <a:endParaRPr lang="fi-FI" dirty="0"/>
                    </a:p>
                  </a:txBody>
                  <a:tcPr/>
                </a:tc>
                <a:tc>
                  <a:txBody>
                    <a:bodyPr/>
                    <a:lstStyle/>
                    <a:p>
                      <a:r>
                        <a:rPr lang="en-GB" dirty="0"/>
                        <a:t>During workshop</a:t>
                      </a:r>
                      <a:endParaRPr lang="fi-FI" dirty="0"/>
                    </a:p>
                  </a:txBody>
                  <a:tcPr/>
                </a:tc>
                <a:tc>
                  <a:txBody>
                    <a:bodyPr/>
                    <a:lstStyle/>
                    <a:p>
                      <a:pPr algn="ctr"/>
                      <a:endParaRPr lang="fi-FI"/>
                    </a:p>
                  </a:txBody>
                  <a:tcPr/>
                </a:tc>
                <a:extLst>
                  <a:ext uri="{0D108BD9-81ED-4DB2-BD59-A6C34878D82A}">
                    <a16:rowId xmlns:a16="http://schemas.microsoft.com/office/drawing/2014/main" val="30977768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Quizz</a:t>
                      </a:r>
                    </a:p>
                  </a:txBody>
                  <a:tcPr/>
                </a:tc>
                <a:tc>
                  <a:txBody>
                    <a:bodyPr/>
                    <a:lstStyle/>
                    <a:p>
                      <a:r>
                        <a:rPr lang="fi-FI" dirty="0"/>
                        <a:t>At the end of the session</a:t>
                      </a:r>
                    </a:p>
                  </a:txBody>
                  <a:tcPr/>
                </a:tc>
                <a:tc>
                  <a:txBody>
                    <a:bodyPr/>
                    <a:lstStyle/>
                    <a:p>
                      <a:pPr algn="ctr"/>
                      <a:r>
                        <a:rPr lang="fi-FI" dirty="0"/>
                        <a:t>X</a:t>
                      </a:r>
                    </a:p>
                  </a:txBody>
                  <a:tcPr/>
                </a:tc>
                <a:extLst>
                  <a:ext uri="{0D108BD9-81ED-4DB2-BD59-A6C34878D82A}">
                    <a16:rowId xmlns:a16="http://schemas.microsoft.com/office/drawing/2014/main" val="1116012516"/>
                  </a:ext>
                </a:extLst>
              </a:tr>
            </a:tbl>
          </a:graphicData>
        </a:graphic>
      </p:graphicFrame>
      <p:sp>
        <p:nvSpPr>
          <p:cNvPr id="40" name="object 4">
            <a:extLst>
              <a:ext uri="{FF2B5EF4-FFF2-40B4-BE49-F238E27FC236}">
                <a16:creationId xmlns:a16="http://schemas.microsoft.com/office/drawing/2014/main" id="{B7B95F84-E42B-FC4D-090D-D31FD86A7249}"/>
              </a:ext>
            </a:extLst>
          </p:cNvPr>
          <p:cNvSpPr txBox="1"/>
          <p:nvPr/>
        </p:nvSpPr>
        <p:spPr>
          <a:xfrm>
            <a:off x="824241" y="1505779"/>
            <a:ext cx="8730716" cy="302896"/>
          </a:xfrm>
          <a:prstGeom prst="rect">
            <a:avLst/>
          </a:prstGeom>
        </p:spPr>
        <p:txBody>
          <a:bodyPr vert="horz" wrap="square" lIns="0" tIns="14852" rIns="0" bIns="0" rtlCol="0">
            <a:spAutoFit/>
          </a:bodyPr>
          <a:lstStyle/>
          <a:p>
            <a:pPr marL="14851">
              <a:spcBef>
                <a:spcPts val="117"/>
              </a:spcBef>
            </a:pPr>
            <a:r>
              <a:rPr lang="en-GB" sz="1871" spc="-6" dirty="0">
                <a:latin typeface="Arial MT"/>
                <a:cs typeface="Arial MT"/>
              </a:rPr>
              <a:t>Outline the evaluation elements and assessment process</a:t>
            </a:r>
            <a:endParaRPr sz="1871" dirty="0">
              <a:latin typeface="Arial MT"/>
              <a:cs typeface="Arial MT"/>
            </a:endParaRPr>
          </a:p>
        </p:txBody>
      </p:sp>
      <p:sp>
        <p:nvSpPr>
          <p:cNvPr id="2" name="Footer Placeholder 1">
            <a:extLst>
              <a:ext uri="{FF2B5EF4-FFF2-40B4-BE49-F238E27FC236}">
                <a16:creationId xmlns:a16="http://schemas.microsoft.com/office/drawing/2014/main" id="{0BC6EDFF-B65B-CF98-E039-F97E2729FDC5}"/>
              </a:ext>
            </a:extLst>
          </p:cNvPr>
          <p:cNvSpPr>
            <a:spLocks noGrp="1"/>
          </p:cNvSpPr>
          <p:nvPr>
            <p:ph type="ftr" sz="quarter" idx="3"/>
          </p:nvPr>
        </p:nvSpPr>
        <p:spPr>
          <a:xfrm>
            <a:off x="400537" y="6355397"/>
            <a:ext cx="6637071" cy="365125"/>
          </a:xfrm>
        </p:spPr>
        <p:txBody>
          <a:bodyPr/>
          <a:lstStyle/>
          <a:p>
            <a:r>
              <a:rPr lang="en-US" dirty="0"/>
              <a:t>CSP00012_S_M_Digital Forensic for Maritime: Presentation Template Created by PR</a:t>
            </a:r>
          </a:p>
        </p:txBody>
      </p:sp>
      <p:pic>
        <p:nvPicPr>
          <p:cNvPr id="10" name="Espace réservé pour une image  9" descr="Une image contenant habits, personne, chaussures, homme&#10;&#10;Description générée automatiquement">
            <a:extLst>
              <a:ext uri="{FF2B5EF4-FFF2-40B4-BE49-F238E27FC236}">
                <a16:creationId xmlns:a16="http://schemas.microsoft.com/office/drawing/2014/main" id="{A16187FD-0DE3-78BB-D662-2E0F40ACC1F4}"/>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8573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Maritime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8"/>
            <a:ext cx="5885179" cy="870009"/>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Knowledge on Maritime systems</a:t>
            </a:r>
          </a:p>
          <a:p>
            <a:r>
              <a:rPr lang="en-US" sz="1600" dirty="0"/>
              <a:t>Legal inceptive knowledge – </a:t>
            </a:r>
            <a:r>
              <a:rPr lang="en-US" sz="1600" dirty="0" err="1"/>
              <a:t>Mariitime</a:t>
            </a:r>
            <a:r>
              <a:rPr lang="en-US" sz="1600" dirty="0"/>
              <a:t> Law UNCLOS</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dirty="0"/>
              <a:t>CSP00012_S_M_Digital Forensic for Maritime: Presentation Template Created by PR</a:t>
            </a:r>
          </a:p>
        </p:txBody>
      </p:sp>
    </p:spTree>
    <p:extLst>
      <p:ext uri="{BB962C8B-B14F-4D97-AF65-F5344CB8AC3E}">
        <p14:creationId xmlns:p14="http://schemas.microsoft.com/office/powerpoint/2010/main" val="311611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758111"/>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383944"/>
            <a:ext cx="5885179" cy="1257683"/>
          </a:xfrm>
        </p:spPr>
        <p:txBody>
          <a:bodyPr>
            <a:noAutofit/>
          </a:bodyPr>
          <a:lstStyle/>
          <a:p>
            <a:r>
              <a:rPr lang="en-US" sz="1600" dirty="0"/>
              <a:t>Computer with Internet Access</a:t>
            </a:r>
          </a:p>
          <a:p>
            <a:r>
              <a:rPr lang="en-US" sz="1600" dirty="0"/>
              <a:t>Web Browser and Cloud Computer Access</a:t>
            </a:r>
          </a:p>
          <a:p>
            <a:r>
              <a:rPr lang="en-US" sz="1600" dirty="0"/>
              <a:t>Office Software: </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396821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4599698"/>
            <a:ext cx="5885179" cy="783933"/>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Knowledge of Basic Computer Concepts / Awareness of Internet Security Practices / Willingness to Learn and Experiment / Active Participation</a:t>
            </a:r>
          </a:p>
        </p:txBody>
      </p:sp>
      <p:pic>
        <p:nvPicPr>
          <p:cNvPr id="8" name="Picture Placeholder 7" descr="A group of people working on a project&#10;&#10;Description automatically generated">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2" name="Footer Placeholder 1">
            <a:extLst>
              <a:ext uri="{FF2B5EF4-FFF2-40B4-BE49-F238E27FC236}">
                <a16:creationId xmlns:a16="http://schemas.microsoft.com/office/drawing/2014/main" id="{2DCF1690-F867-61DD-C636-7C0CAA5692AE}"/>
              </a:ext>
            </a:extLst>
          </p:cNvPr>
          <p:cNvSpPr>
            <a:spLocks noGrp="1"/>
          </p:cNvSpPr>
          <p:nvPr>
            <p:ph type="ftr" sz="quarter" idx="3"/>
          </p:nvPr>
        </p:nvSpPr>
        <p:spPr>
          <a:xfrm>
            <a:off x="406072" y="6290774"/>
            <a:ext cx="6637071" cy="365125"/>
          </a:xfrm>
        </p:spPr>
        <p:txBody>
          <a:bodyPr/>
          <a:lstStyle/>
          <a:p>
            <a:r>
              <a:rPr lang="en-US" dirty="0"/>
              <a:t>CSP00012_S_M_Digital Forensic for Maritime: Presentation Template Created by PR</a:t>
            </a:r>
          </a:p>
        </p:txBody>
      </p:sp>
    </p:spTree>
    <p:extLst>
      <p:ext uri="{BB962C8B-B14F-4D97-AF65-F5344CB8AC3E}">
        <p14:creationId xmlns:p14="http://schemas.microsoft.com/office/powerpoint/2010/main" val="301352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0F2054-FE7E-B49A-E17F-5DE1864D8F76}"/>
              </a:ext>
            </a:extLst>
          </p:cNvPr>
          <p:cNvSpPr>
            <a:spLocks noGrp="1"/>
          </p:cNvSpPr>
          <p:nvPr>
            <p:ph type="ctrTitle"/>
          </p:nvPr>
        </p:nvSpPr>
        <p:spPr>
          <a:xfrm>
            <a:off x="353883" y="202101"/>
            <a:ext cx="8935507" cy="679182"/>
          </a:xfrm>
        </p:spPr>
        <p:txBody>
          <a:bodyPr>
            <a:normAutofit/>
          </a:bodyPr>
          <a:lstStyle/>
          <a:p>
            <a:r>
              <a:rPr lang="en-US" sz="3200" dirty="0">
                <a:solidFill>
                  <a:schemeClr val="accent1"/>
                </a:solidFill>
              </a:rPr>
              <a:t>Resources: </a:t>
            </a:r>
            <a:r>
              <a:rPr lang="en-US" sz="3200" dirty="0"/>
              <a:t>Books &amp; Reference Materials</a:t>
            </a:r>
          </a:p>
        </p:txBody>
      </p:sp>
      <p:sp>
        <p:nvSpPr>
          <p:cNvPr id="12" name="Text Placeholder 11">
            <a:extLst>
              <a:ext uri="{FF2B5EF4-FFF2-40B4-BE49-F238E27FC236}">
                <a16:creationId xmlns:a16="http://schemas.microsoft.com/office/drawing/2014/main" id="{8CBC01B8-FB52-27EE-1CD6-0180333CE55A}"/>
              </a:ext>
            </a:extLst>
          </p:cNvPr>
          <p:cNvSpPr>
            <a:spLocks noGrp="1"/>
          </p:cNvSpPr>
          <p:nvPr>
            <p:ph type="body" sz="quarter" idx="16"/>
          </p:nvPr>
        </p:nvSpPr>
        <p:spPr>
          <a:xfrm>
            <a:off x="446058" y="1207043"/>
            <a:ext cx="6967113" cy="4443914"/>
          </a:xfrm>
        </p:spPr>
        <p:txBody>
          <a:bodyPr>
            <a:normAutofit/>
          </a:bodyPr>
          <a:lstStyle/>
          <a:p>
            <a:pPr>
              <a:spcBef>
                <a:spcPts val="1200"/>
              </a:spcBef>
              <a:spcAft>
                <a:spcPts val="0"/>
              </a:spcAft>
            </a:pPr>
            <a:r>
              <a:rPr lang="en-US" sz="1100" dirty="0"/>
              <a:t> </a:t>
            </a:r>
            <a:r>
              <a:rPr lang="en-US" sz="1400" dirty="0"/>
              <a:t>[1] ITU Recommendation ITU-R M.1371-4 (04/2010) - Technical characteristics for an automatic identification system using time-division multiple access in the VHF maritime mobile band.</a:t>
            </a:r>
          </a:p>
          <a:p>
            <a:pPr>
              <a:spcBef>
                <a:spcPts val="1200"/>
              </a:spcBef>
              <a:spcAft>
                <a:spcPts val="0"/>
              </a:spcAft>
            </a:pPr>
            <a:r>
              <a:rPr lang="en-US" sz="1400" dirty="0"/>
              <a:t>[2] International Electrotechnical Commission International standard IEC61097-14 Ed 1 (02/2010) - Global maritime distress and safety system (GMDSS) – Part 14: AIS search and rescue transmitter (AIS-SART) – Operational and performance requirements, methods of testing and required test results</a:t>
            </a:r>
          </a:p>
          <a:p>
            <a:pPr>
              <a:spcBef>
                <a:spcPts val="1200"/>
              </a:spcBef>
              <a:spcAft>
                <a:spcPts val="0"/>
              </a:spcAft>
            </a:pPr>
            <a:r>
              <a:rPr lang="en-US" sz="1400" dirty="0"/>
              <a:t>[3] IEC62320-1, Ed 1 (2007) - Maritime navigation and radiocommunication equipment and systems — Automatic Identification Systems (AIS) — Part 1: AIS Base Stations — Minimum operational and performance requirements, methods of testing and required test results</a:t>
            </a:r>
          </a:p>
          <a:p>
            <a:pPr>
              <a:spcBef>
                <a:spcPts val="1200"/>
              </a:spcBef>
              <a:spcAft>
                <a:spcPts val="0"/>
              </a:spcAft>
            </a:pPr>
            <a:r>
              <a:rPr lang="en-US" sz="1400" dirty="0"/>
              <a:t>[4] IEC62320-2 Ed 1 (03/2008) - Maritime navigation &amp; radiocommunication equipment &amp; systems – Automatic identification system (AIS) – Part 2: AIS </a:t>
            </a:r>
            <a:r>
              <a:rPr lang="en-US" sz="1400" dirty="0" err="1"/>
              <a:t>AtoN</a:t>
            </a:r>
            <a:r>
              <a:rPr lang="en-US" sz="1400" dirty="0"/>
              <a:t> Stations – Operational &amp; performance requirements, methods of testing &amp; test</a:t>
            </a:r>
          </a:p>
          <a:p>
            <a:pPr>
              <a:spcBef>
                <a:spcPts val="1200"/>
              </a:spcBef>
              <a:spcAft>
                <a:spcPts val="0"/>
              </a:spcAft>
            </a:pPr>
            <a:r>
              <a:rPr lang="en-US" dirty="0"/>
              <a:t>[5] UNCLOS</a:t>
            </a:r>
            <a:r>
              <a:rPr lang="en-US" sz="1400" dirty="0"/>
              <a:t> </a:t>
            </a:r>
            <a:endParaRPr lang="fr-FR" sz="1400" dirty="0"/>
          </a:p>
        </p:txBody>
      </p:sp>
      <p:sp>
        <p:nvSpPr>
          <p:cNvPr id="6" name="Slide Number Placeholder 5">
            <a:extLst>
              <a:ext uri="{FF2B5EF4-FFF2-40B4-BE49-F238E27FC236}">
                <a16:creationId xmlns:a16="http://schemas.microsoft.com/office/drawing/2014/main" id="{B5768C54-1820-3B00-1C96-88D7349FD784}"/>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grpSp>
        <p:nvGrpSpPr>
          <p:cNvPr id="2" name="Group 1">
            <a:extLst>
              <a:ext uri="{FF2B5EF4-FFF2-40B4-BE49-F238E27FC236}">
                <a16:creationId xmlns:a16="http://schemas.microsoft.com/office/drawing/2014/main" id="{CC1EF105-497F-4EFD-8E5D-D4573ED81310}"/>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3" name="Graphic 12">
              <a:extLst>
                <a:ext uri="{FF2B5EF4-FFF2-40B4-BE49-F238E27FC236}">
                  <a16:creationId xmlns:a16="http://schemas.microsoft.com/office/drawing/2014/main" id="{2F08D551-B30D-FCB1-C8B2-0160EC53095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5" name="Freeform: Shape 14">
              <a:extLst>
                <a:ext uri="{FF2B5EF4-FFF2-40B4-BE49-F238E27FC236}">
                  <a16:creationId xmlns:a16="http://schemas.microsoft.com/office/drawing/2014/main" id="{F5AA2D64-53A7-BC77-FBA2-EC723D311450}"/>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pic>
        <p:nvPicPr>
          <p:cNvPr id="14" name="Picture Placeholder 13" descr="A group of people working on a computer&#10;&#10;Description automatically generated">
            <a:extLst>
              <a:ext uri="{FF2B5EF4-FFF2-40B4-BE49-F238E27FC236}">
                <a16:creationId xmlns:a16="http://schemas.microsoft.com/office/drawing/2014/main" id="{CA8E4ABB-563C-C656-566F-6422D163C30C}"/>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3" name="Footer Placeholder 2">
            <a:extLst>
              <a:ext uri="{FF2B5EF4-FFF2-40B4-BE49-F238E27FC236}">
                <a16:creationId xmlns:a16="http://schemas.microsoft.com/office/drawing/2014/main" id="{58465F72-F670-64FE-073D-4BF210CDD83C}"/>
              </a:ext>
            </a:extLst>
          </p:cNvPr>
          <p:cNvSpPr>
            <a:spLocks noGrp="1"/>
          </p:cNvSpPr>
          <p:nvPr>
            <p:ph type="ftr" sz="quarter" idx="3"/>
          </p:nvPr>
        </p:nvSpPr>
        <p:spPr>
          <a:xfrm>
            <a:off x="193864" y="6450396"/>
            <a:ext cx="6637071" cy="365125"/>
          </a:xfrm>
        </p:spPr>
        <p:txBody>
          <a:bodyPr/>
          <a:lstStyle/>
          <a:p>
            <a:r>
              <a:rPr lang="en-US" dirty="0"/>
              <a:t>CSP00012_S_M_Digital Forensic for Maritime: Presentation Template Created by PR</a:t>
            </a:r>
          </a:p>
        </p:txBody>
      </p:sp>
    </p:spTree>
    <p:extLst>
      <p:ext uri="{BB962C8B-B14F-4D97-AF65-F5344CB8AC3E}">
        <p14:creationId xmlns:p14="http://schemas.microsoft.com/office/powerpoint/2010/main" val="2581217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lstStyle/>
          <a:p>
            <a:r>
              <a:rPr lang="fr-FR" dirty="0"/>
              <a:t>Assets &amp; </a:t>
            </a:r>
            <a:r>
              <a:rPr lang="fr-FR" dirty="0" err="1"/>
              <a:t>Threats</a:t>
            </a:r>
            <a:endParaRPr lang="fr-FR" dirty="0"/>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a:xfrm>
            <a:off x="7128151" y="5248834"/>
            <a:ext cx="4836869" cy="1008925"/>
          </a:xfrm>
        </p:spPr>
        <p:txBody>
          <a:bodyPr/>
          <a:lstStyle/>
          <a:p>
            <a:r>
              <a:rPr lang="fr-FR" dirty="0" err="1"/>
              <a:t>Harbours</a:t>
            </a:r>
            <a:r>
              <a:rPr lang="fr-FR" dirty="0"/>
              <a:t> &amp; Maritime Stakeholders</a:t>
            </a:r>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5400" dirty="0"/>
              <a:t>Maritime </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79203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62D80A-9639-430F-A1F9-E2254042E2A6}"/>
              </a:ext>
            </a:extLst>
          </p:cNvPr>
          <p:cNvSpPr/>
          <p:nvPr/>
        </p:nvSpPr>
        <p:spPr>
          <a:xfrm>
            <a:off x="1303908" y="3412171"/>
            <a:ext cx="9280478" cy="2585323"/>
          </a:xfrm>
          <a:prstGeom prst="rect">
            <a:avLst/>
          </a:prstGeom>
        </p:spPr>
        <p:txBody>
          <a:bodyPr wrap="square">
            <a:spAutoFit/>
          </a:bodyPr>
          <a:lstStyle/>
          <a:p>
            <a:r>
              <a:rPr lang="en-US" b="1" dirty="0"/>
              <a:t>Particular systems that should be considered:</a:t>
            </a:r>
          </a:p>
          <a:p>
            <a:pPr marL="285750" indent="-285750">
              <a:buFont typeface="Arial" panose="020B0604020202020204" pitchFamily="34" charset="0"/>
              <a:buChar char="•"/>
            </a:pPr>
            <a:r>
              <a:rPr lang="en-US" dirty="0"/>
              <a:t>Bridge systems</a:t>
            </a:r>
          </a:p>
          <a:p>
            <a:pPr marL="285750" indent="-285750">
              <a:buFont typeface="Arial" panose="020B0604020202020204" pitchFamily="34" charset="0"/>
              <a:buChar char="•"/>
            </a:pPr>
            <a:r>
              <a:rPr lang="en-US" dirty="0"/>
              <a:t>Cargo handling and management systems</a:t>
            </a:r>
          </a:p>
          <a:p>
            <a:pPr marL="285750" indent="-285750">
              <a:buFont typeface="Arial" panose="020B0604020202020204" pitchFamily="34" charset="0"/>
              <a:buChar char="•"/>
            </a:pPr>
            <a:r>
              <a:rPr lang="en-US" dirty="0"/>
              <a:t>Propulsion and machinery management and power control systems</a:t>
            </a:r>
          </a:p>
          <a:p>
            <a:pPr marL="285750" indent="-285750">
              <a:buFont typeface="Arial" panose="020B0604020202020204" pitchFamily="34" charset="0"/>
              <a:buChar char="•"/>
            </a:pPr>
            <a:r>
              <a:rPr lang="en-US" dirty="0"/>
              <a:t>Access control systems</a:t>
            </a:r>
          </a:p>
          <a:p>
            <a:pPr marL="285750" indent="-285750">
              <a:buFont typeface="Arial" panose="020B0604020202020204" pitchFamily="34" charset="0"/>
              <a:buChar char="•"/>
            </a:pPr>
            <a:r>
              <a:rPr lang="en-US" dirty="0"/>
              <a:t>Passenger servicing and management systems</a:t>
            </a:r>
          </a:p>
          <a:p>
            <a:pPr marL="285750" indent="-285750">
              <a:buFont typeface="Arial" panose="020B0604020202020204" pitchFamily="34" charset="0"/>
              <a:buChar char="•"/>
            </a:pPr>
            <a:r>
              <a:rPr lang="en-US" dirty="0"/>
              <a:t>Passenger facing public networks</a:t>
            </a:r>
          </a:p>
          <a:p>
            <a:pPr marL="285750" indent="-285750">
              <a:buFont typeface="Arial" panose="020B0604020202020204" pitchFamily="34" charset="0"/>
              <a:buChar char="•"/>
            </a:pPr>
            <a:r>
              <a:rPr lang="en-US" dirty="0"/>
              <a:t>Administrative and crew welfare systems</a:t>
            </a:r>
          </a:p>
          <a:p>
            <a:pPr marL="285750" indent="-285750">
              <a:buFont typeface="Arial" panose="020B0604020202020204" pitchFamily="34" charset="0"/>
              <a:buChar char="•"/>
            </a:pPr>
            <a:r>
              <a:rPr lang="en-US" dirty="0"/>
              <a:t>Communication systems</a:t>
            </a:r>
          </a:p>
        </p:txBody>
      </p:sp>
      <p:sp>
        <p:nvSpPr>
          <p:cNvPr id="3" name="AutoShape 4">
            <a:extLst>
              <a:ext uri="{FF2B5EF4-FFF2-40B4-BE49-F238E27FC236}">
                <a16:creationId xmlns:a16="http://schemas.microsoft.com/office/drawing/2014/main" id="{CC8C455A-8644-45AD-8D89-E40E75EDDD84}"/>
              </a:ext>
            </a:extLst>
          </p:cNvPr>
          <p:cNvSpPr>
            <a:spLocks noChangeArrowheads="1"/>
          </p:cNvSpPr>
          <p:nvPr/>
        </p:nvSpPr>
        <p:spPr bwMode="blackWhite">
          <a:xfrm>
            <a:off x="1303908" y="134241"/>
            <a:ext cx="9773782" cy="399937"/>
          </a:xfrm>
          <a:prstGeom prst="rect">
            <a:avLst/>
          </a:prstGeom>
        </p:spPr>
        <p:txBody>
          <a:bodyPr/>
          <a:lstStyle/>
          <a:p>
            <a:pPr defTabSz="457200" eaLnBrk="0" fontAlgn="base" hangingPunct="0">
              <a:lnSpc>
                <a:spcPct val="90000"/>
              </a:lnSpc>
              <a:spcBef>
                <a:spcPct val="0"/>
              </a:spcBef>
              <a:spcAft>
                <a:spcPct val="0"/>
              </a:spcAft>
            </a:pPr>
            <a:r>
              <a:rPr lang="en-US" sz="2400" b="1" dirty="0">
                <a:solidFill>
                  <a:schemeClr val="tx2"/>
                </a:solidFill>
                <a:latin typeface="Century Gothic"/>
                <a:ea typeface="+mj-ea"/>
                <a:cs typeface="+mj-cs"/>
              </a:rPr>
              <a:t>Maritime Framework – Legal </a:t>
            </a:r>
            <a:r>
              <a:rPr lang="en-US" sz="2400" b="1">
                <a:solidFill>
                  <a:schemeClr val="tx2"/>
                </a:solidFill>
                <a:latin typeface="Century Gothic"/>
                <a:ea typeface="+mj-ea"/>
                <a:cs typeface="+mj-cs"/>
              </a:rPr>
              <a:t>(International) </a:t>
            </a:r>
            <a:endParaRPr lang="en-US" sz="2400" b="1" dirty="0">
              <a:solidFill>
                <a:schemeClr val="tx2"/>
              </a:solidFill>
              <a:latin typeface="Century Gothic"/>
              <a:ea typeface="+mj-ea"/>
              <a:cs typeface="+mj-cs"/>
            </a:endParaRPr>
          </a:p>
          <a:p>
            <a:pPr defTabSz="457200" eaLnBrk="0" fontAlgn="base" hangingPunct="0">
              <a:lnSpc>
                <a:spcPct val="90000"/>
              </a:lnSpc>
              <a:spcBef>
                <a:spcPct val="0"/>
              </a:spcBef>
              <a:spcAft>
                <a:spcPct val="0"/>
              </a:spcAft>
            </a:pPr>
            <a:endParaRPr lang="en-US" sz="2400" b="1" dirty="0">
              <a:solidFill>
                <a:schemeClr val="tx2"/>
              </a:solidFill>
              <a:latin typeface="Century Gothic"/>
              <a:ea typeface="+mj-ea"/>
              <a:cs typeface="+mj-cs"/>
            </a:endParaRPr>
          </a:p>
          <a:p>
            <a:pPr defTabSz="457200" eaLnBrk="0" fontAlgn="base" hangingPunct="0">
              <a:lnSpc>
                <a:spcPct val="90000"/>
              </a:lnSpc>
              <a:spcBef>
                <a:spcPct val="0"/>
              </a:spcBef>
              <a:spcAft>
                <a:spcPct val="0"/>
              </a:spcAft>
            </a:pPr>
            <a:r>
              <a:rPr lang="en-US" sz="2400" b="1" dirty="0">
                <a:solidFill>
                  <a:schemeClr val="tx2"/>
                </a:solidFill>
                <a:latin typeface="Century Gothic"/>
                <a:ea typeface="+mj-ea"/>
                <a:cs typeface="+mj-cs"/>
              </a:rPr>
              <a:t>IMO RESOLUTIONS</a:t>
            </a:r>
          </a:p>
        </p:txBody>
      </p:sp>
      <p:sp>
        <p:nvSpPr>
          <p:cNvPr id="4" name="Rectangle 3">
            <a:extLst>
              <a:ext uri="{FF2B5EF4-FFF2-40B4-BE49-F238E27FC236}">
                <a16:creationId xmlns:a16="http://schemas.microsoft.com/office/drawing/2014/main" id="{9F6E0075-EFB7-4CAE-A41A-415B296A64DE}"/>
              </a:ext>
            </a:extLst>
          </p:cNvPr>
          <p:cNvSpPr/>
          <p:nvPr/>
        </p:nvSpPr>
        <p:spPr>
          <a:xfrm>
            <a:off x="1398031" y="1467045"/>
            <a:ext cx="9395937" cy="159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rPr>
              <a:t>MSC.428(98) (16 June 2017) MARITIME CYBER RISK MANAGEMENT IN SAFETY MANAGEMENT SYSTEMS</a:t>
            </a:r>
            <a:r>
              <a:rPr lang="fr-FR" sz="1600" dirty="0"/>
              <a:t>: </a:t>
            </a:r>
          </a:p>
          <a:p>
            <a:pPr algn="just"/>
            <a:r>
              <a:rPr lang="en-US" sz="1600" i="1" dirty="0"/>
              <a:t>an approved safety management system should take into account cyber risk management</a:t>
            </a:r>
          </a:p>
          <a:p>
            <a:pPr algn="just"/>
            <a:endParaRPr lang="en-US" sz="1600" i="1" dirty="0"/>
          </a:p>
          <a:p>
            <a:pPr algn="just"/>
            <a:r>
              <a:rPr lang="en-US" sz="1600" i="1" dirty="0"/>
              <a:t>Administrations should ensure that cyber risks are appropriately addressed in safety management systems 01 January 2021 </a:t>
            </a:r>
            <a:r>
              <a:rPr lang="en-US" sz="1600" dirty="0"/>
              <a:t>(Survey ?)</a:t>
            </a:r>
            <a:endParaRPr lang="fr-FR" sz="1600" dirty="0"/>
          </a:p>
        </p:txBody>
      </p:sp>
      <p:sp>
        <p:nvSpPr>
          <p:cNvPr id="6" name="Rectangle : coins arrondis 5">
            <a:extLst>
              <a:ext uri="{FF2B5EF4-FFF2-40B4-BE49-F238E27FC236}">
                <a16:creationId xmlns:a16="http://schemas.microsoft.com/office/drawing/2014/main" id="{CB8186D5-545D-607A-E345-04EC82EC28EF}"/>
              </a:ext>
            </a:extLst>
          </p:cNvPr>
          <p:cNvSpPr/>
          <p:nvPr/>
        </p:nvSpPr>
        <p:spPr>
          <a:xfrm>
            <a:off x="7123290" y="5568516"/>
            <a:ext cx="4572000" cy="8579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t>Incident Notification </a:t>
            </a:r>
            <a:r>
              <a:rPr lang="fr-FR" sz="1600" b="1" dirty="0" err="1"/>
              <a:t>requirements</a:t>
            </a:r>
            <a:r>
              <a:rPr lang="fr-FR" sz="1600" b="1" dirty="0"/>
              <a:t> </a:t>
            </a:r>
          </a:p>
          <a:p>
            <a:r>
              <a:rPr lang="fr-FR" sz="1600" dirty="0"/>
              <a:t>- </a:t>
            </a:r>
            <a:r>
              <a:rPr lang="fr-FR" sz="1600" dirty="0" err="1"/>
              <a:t>Specific</a:t>
            </a:r>
            <a:r>
              <a:rPr lang="fr-FR" sz="1600" dirty="0"/>
              <a:t> </a:t>
            </a:r>
            <a:r>
              <a:rPr lang="fr-FR" sz="1600" dirty="0" err="1"/>
              <a:t>criteria</a:t>
            </a:r>
            <a:r>
              <a:rPr lang="fr-FR" sz="1600" dirty="0"/>
              <a:t>/</a:t>
            </a:r>
            <a:r>
              <a:rPr lang="fr-FR" sz="1600" dirty="0" err="1"/>
              <a:t>thresholds</a:t>
            </a:r>
            <a:r>
              <a:rPr lang="fr-FR" sz="1600" dirty="0"/>
              <a:t> for incident notification</a:t>
            </a:r>
          </a:p>
        </p:txBody>
      </p:sp>
    </p:spTree>
    <p:extLst>
      <p:ext uri="{BB962C8B-B14F-4D97-AF65-F5344CB8AC3E}">
        <p14:creationId xmlns:p14="http://schemas.microsoft.com/office/powerpoint/2010/main" val="360345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1"/>
            <a:ext cx="6732237" cy="806796"/>
          </a:xfrm>
        </p:spPr>
        <p:txBody>
          <a:bodyPr>
            <a:noAutofit/>
          </a:bodyPr>
          <a:lstStyle/>
          <a:p>
            <a:r>
              <a:rPr lang="en-US" sz="3600" dirty="0"/>
              <a:t>Digital Forensics for Maritime</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a:bodyPr>
          <a:lstStyle/>
          <a:p>
            <a:r>
              <a:rPr lang="en-US" dirty="0"/>
              <a:t>Introduce Digital Forensics for Maritime to Students </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normAutofit/>
          </a:bodyPr>
          <a:lstStyle/>
          <a:p>
            <a:r>
              <a:rPr lang="en-US" dirty="0"/>
              <a:t>Cyber risks and Forensics for Maritime</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normAutofit fontScale="92500" lnSpcReduction="20000"/>
          </a:bodyPr>
          <a:lstStyle/>
          <a:p>
            <a:r>
              <a:rPr lang="en-US" dirty="0"/>
              <a:t>Legal, technical, organizational Risks on specific maritime systems will be described</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normAutofit fontScale="92500" lnSpcReduction="20000"/>
          </a:bodyPr>
          <a:lstStyle/>
          <a:p>
            <a:r>
              <a:rPr lang="en-US" dirty="0"/>
              <a:t>A complementary AIS Based Systems on-hands practice will be made available if wished</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Annual course in June (Dunkerque - Toulon)</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a:xfrm>
            <a:off x="824241" y="6465338"/>
            <a:ext cx="6637071" cy="365125"/>
          </a:xfrm>
        </p:spPr>
        <p:txBody>
          <a:bodyPr/>
          <a:lstStyle/>
          <a:p>
            <a:r>
              <a:rPr lang="en-US" sz="1100" dirty="0"/>
              <a:t>Digital Forensics for Maritime </a:t>
            </a:r>
            <a:r>
              <a:rPr lang="en-US" dirty="0"/>
              <a:t>: Presentation Template  - Created by PR</a:t>
            </a:r>
          </a:p>
        </p:txBody>
      </p:sp>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Student should be familiar with the Maritime operations and / or systems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51112"/>
            <a:ext cx="5885179" cy="730126"/>
          </a:xfrm>
          <a:prstGeom prst="rect">
            <a:avLst/>
          </a:prstGeom>
        </p:spPr>
        <p:txBody>
          <a:bodyPr vert="horz" lIns="0" tIns="45720" rIns="0" bIns="0" rtlCol="0" anchor="b">
            <a:normAutofit fontScale="925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C2B Consulting</a:t>
            </a:r>
          </a:p>
          <a:p>
            <a:r>
              <a:rPr lang="en-US" sz="1300" dirty="0"/>
              <a:t>115 rue du </a:t>
            </a:r>
            <a:r>
              <a:rPr lang="en-US" sz="1300" dirty="0" err="1"/>
              <a:t>maréchal</a:t>
            </a:r>
            <a:r>
              <a:rPr lang="en-US" sz="1300" dirty="0"/>
              <a:t> Foch –F83.200 LE REVEST – France</a:t>
            </a:r>
            <a:r>
              <a:rPr lang="en-US" dirty="0"/>
              <a:t> </a:t>
            </a:r>
          </a:p>
        </p:txBody>
      </p:sp>
      <p:pic>
        <p:nvPicPr>
          <p:cNvPr id="28" name="Espace réservé pour une image  27">
            <a:extLst>
              <a:ext uri="{FF2B5EF4-FFF2-40B4-BE49-F238E27FC236}">
                <a16:creationId xmlns:a16="http://schemas.microsoft.com/office/drawing/2014/main" id="{D8A9C184-B4D8-9C0E-30DA-B2A37A566426}"/>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146B806-0D72-6FC1-D94A-037203732EC5}"/>
              </a:ext>
            </a:extLst>
          </p:cNvPr>
          <p:cNvSpPr>
            <a:spLocks noGrp="1"/>
          </p:cNvSpPr>
          <p:nvPr>
            <p:ph type="sldNum" sz="quarter" idx="12"/>
          </p:nvPr>
        </p:nvSpPr>
        <p:spPr>
          <a:xfrm>
            <a:off x="11278939" y="6354893"/>
            <a:ext cx="6179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8FC096-D195-4392-A597-E50EA60D946D}" type="slidenum">
              <a:rPr kumimoji="0" lang="fr-FR" sz="1100" b="0" i="0" u="none" strike="noStrike" kern="1200" cap="none" spc="0" normalizeH="0" baseline="0" noProof="0" smtClean="0">
                <a:ln>
                  <a:noFill/>
                </a:ln>
                <a:solidFill>
                  <a:srgbClr val="000000"/>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100" b="0" i="0" u="none" strike="noStrike" kern="1200" cap="none" spc="0" normalizeH="0" baseline="0" noProof="0">
              <a:ln>
                <a:noFill/>
              </a:ln>
              <a:solidFill>
                <a:srgbClr val="000000"/>
              </a:solidFill>
              <a:effectLst/>
              <a:uLnTx/>
              <a:uFillTx/>
              <a:latin typeface="Century Gothic"/>
              <a:ea typeface="+mn-ea"/>
              <a:cs typeface="+mn-cs"/>
            </a:endParaRPr>
          </a:p>
        </p:txBody>
      </p:sp>
      <p:graphicFrame>
        <p:nvGraphicFramePr>
          <p:cNvPr id="4" name="Tableau 3">
            <a:extLst>
              <a:ext uri="{FF2B5EF4-FFF2-40B4-BE49-F238E27FC236}">
                <a16:creationId xmlns:a16="http://schemas.microsoft.com/office/drawing/2014/main" id="{712788AF-F001-65BE-5405-1264BF30E84F}"/>
              </a:ext>
            </a:extLst>
          </p:cNvPr>
          <p:cNvGraphicFramePr>
            <a:graphicFrameLocks noGrp="1"/>
          </p:cNvGraphicFramePr>
          <p:nvPr>
            <p:extLst>
              <p:ext uri="{D42A27DB-BD31-4B8C-83A1-F6EECF244321}">
                <p14:modId xmlns:p14="http://schemas.microsoft.com/office/powerpoint/2010/main" val="1374363071"/>
              </p:ext>
            </p:extLst>
          </p:nvPr>
        </p:nvGraphicFramePr>
        <p:xfrm>
          <a:off x="37581" y="856317"/>
          <a:ext cx="12116837" cy="5435957"/>
        </p:xfrm>
        <a:graphic>
          <a:graphicData uri="http://schemas.openxmlformats.org/drawingml/2006/table">
            <a:tbl>
              <a:tblPr firstRow="1" bandRow="1"/>
              <a:tblGrid>
                <a:gridCol w="1747676">
                  <a:extLst>
                    <a:ext uri="{9D8B030D-6E8A-4147-A177-3AD203B41FA5}">
                      <a16:colId xmlns:a16="http://schemas.microsoft.com/office/drawing/2014/main" val="1883102741"/>
                    </a:ext>
                  </a:extLst>
                </a:gridCol>
                <a:gridCol w="1736419">
                  <a:extLst>
                    <a:ext uri="{9D8B030D-6E8A-4147-A177-3AD203B41FA5}">
                      <a16:colId xmlns:a16="http://schemas.microsoft.com/office/drawing/2014/main" val="1770675081"/>
                    </a:ext>
                  </a:extLst>
                </a:gridCol>
                <a:gridCol w="615554">
                  <a:extLst>
                    <a:ext uri="{9D8B030D-6E8A-4147-A177-3AD203B41FA5}">
                      <a16:colId xmlns:a16="http://schemas.microsoft.com/office/drawing/2014/main" val="3815746551"/>
                    </a:ext>
                  </a:extLst>
                </a:gridCol>
                <a:gridCol w="423876">
                  <a:extLst>
                    <a:ext uri="{9D8B030D-6E8A-4147-A177-3AD203B41FA5}">
                      <a16:colId xmlns:a16="http://schemas.microsoft.com/office/drawing/2014/main" val="4033603630"/>
                    </a:ext>
                  </a:extLst>
                </a:gridCol>
                <a:gridCol w="379605">
                  <a:extLst>
                    <a:ext uri="{9D8B030D-6E8A-4147-A177-3AD203B41FA5}">
                      <a16:colId xmlns:a16="http://schemas.microsoft.com/office/drawing/2014/main" val="3424418428"/>
                    </a:ext>
                  </a:extLst>
                </a:gridCol>
                <a:gridCol w="1015246">
                  <a:extLst>
                    <a:ext uri="{9D8B030D-6E8A-4147-A177-3AD203B41FA5}">
                      <a16:colId xmlns:a16="http://schemas.microsoft.com/office/drawing/2014/main" val="1260312136"/>
                    </a:ext>
                  </a:extLst>
                </a:gridCol>
                <a:gridCol w="2328278">
                  <a:extLst>
                    <a:ext uri="{9D8B030D-6E8A-4147-A177-3AD203B41FA5}">
                      <a16:colId xmlns:a16="http://schemas.microsoft.com/office/drawing/2014/main" val="2037152445"/>
                    </a:ext>
                  </a:extLst>
                </a:gridCol>
                <a:gridCol w="2525628">
                  <a:extLst>
                    <a:ext uri="{9D8B030D-6E8A-4147-A177-3AD203B41FA5}">
                      <a16:colId xmlns:a16="http://schemas.microsoft.com/office/drawing/2014/main" val="1391157696"/>
                    </a:ext>
                  </a:extLst>
                </a:gridCol>
                <a:gridCol w="1344555">
                  <a:extLst>
                    <a:ext uri="{9D8B030D-6E8A-4147-A177-3AD203B41FA5}">
                      <a16:colId xmlns:a16="http://schemas.microsoft.com/office/drawing/2014/main" val="97435156"/>
                    </a:ext>
                  </a:extLst>
                </a:gridCol>
              </a:tblGrid>
              <a:tr h="69536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fr-FR" sz="11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Reference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User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Net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a:latin typeface="Calibri" panose="020F0502020204030204" pitchFamily="34" charset="0"/>
                          <a:ea typeface="Calibri" panose="020F0502020204030204" pitchFamily="34" charset="0"/>
                          <a:cs typeface="Calibri" panose="020F0502020204030204" pitchFamily="34" charset="0"/>
                        </a:rPr>
                        <a:t>SI</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Who</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is</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concerned</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Preventive</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measures</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Calibri" panose="020F0502020204030204" pitchFamily="34" charset="0"/>
                          <a:ea typeface="Calibri" panose="020F0502020204030204" pitchFamily="34" charset="0"/>
                          <a:cs typeface="Calibri" panose="020F0502020204030204" pitchFamily="34" charset="0"/>
                        </a:rPr>
                        <a:t>Ability to defend</a:t>
                      </a:r>
                      <a:endParaRPr lang="fr-FR" sz="1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fr-FR" sz="1100" dirty="0" err="1">
                          <a:latin typeface="Calibri" panose="020F0502020204030204" pitchFamily="34" charset="0"/>
                          <a:ea typeface="Calibri" panose="020F0502020204030204" pitchFamily="34" charset="0"/>
                          <a:cs typeface="Calibri" panose="020F0502020204030204" pitchFamily="34" charset="0"/>
                        </a:rPr>
                        <a:t>Reconquest</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Judicial</a:t>
                      </a:r>
                      <a:r>
                        <a:rPr lang="fr-FR" sz="11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759377902"/>
                  </a:ext>
                </a:extLst>
              </a:tr>
              <a:tr h="16672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C I (Nations : </a:t>
                      </a:r>
                      <a:r>
                        <a:rPr lang="fr-FR" sz="1800" b="1" dirty="0" err="1">
                          <a:latin typeface="Calibri" panose="020F0502020204030204" pitchFamily="34" charset="0"/>
                          <a:ea typeface="Calibri" panose="020F0502020204030204" pitchFamily="34" charset="0"/>
                          <a:cs typeface="Calibri" panose="020F0502020204030204" pitchFamily="34" charset="0"/>
                        </a:rPr>
                        <a:t>after</a:t>
                      </a:r>
                      <a:r>
                        <a:rPr lang="fr-FR" sz="1800" b="1" dirty="0">
                          <a:latin typeface="Calibri" panose="020F0502020204030204" pitchFamily="34" charset="0"/>
                          <a:ea typeface="Calibri" panose="020F0502020204030204" pitchFamily="34" charset="0"/>
                          <a:cs typeface="Calibri" panose="020F0502020204030204" pitchFamily="34" charset="0"/>
                        </a:rPr>
                        <a:t>- 2013)</a:t>
                      </a: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Directive 2005/65/EC</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National regulation</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b="0" dirty="0">
                          <a:latin typeface="Calibri" panose="020F0502020204030204" pitchFamily="34" charset="0"/>
                          <a:ea typeface="Calibri" panose="020F0502020204030204" pitchFamily="34" charset="0"/>
                          <a:cs typeface="Calibri" panose="020F0502020204030204" pitchFamily="34" charset="0"/>
                        </a:rPr>
                        <a:t>Ports</a:t>
                      </a:r>
                    </a:p>
                    <a:p>
                      <a:r>
                        <a:rPr lang="fr-FR" sz="1200" b="0" dirty="0">
                          <a:latin typeface="Calibri" panose="020F0502020204030204" pitchFamily="34" charset="0"/>
                          <a:ea typeface="Calibri" panose="020F0502020204030204" pitchFamily="34" charset="0"/>
                          <a:cs typeface="Calibri" panose="020F0502020204030204" pitchFamily="34" charset="0"/>
                        </a:rPr>
                        <a:t>Cable</a:t>
                      </a:r>
                    </a:p>
                    <a:p>
                      <a:r>
                        <a:rPr lang="fr-FR" sz="1200" b="0" dirty="0" err="1">
                          <a:latin typeface="Calibri" panose="020F0502020204030204" pitchFamily="34" charset="0"/>
                          <a:ea typeface="Calibri" panose="020F0502020204030204" pitchFamily="34" charset="0"/>
                          <a:cs typeface="Calibri" panose="020F0502020204030204" pitchFamily="34" charset="0"/>
                        </a:rPr>
                        <a:t>Oil</a:t>
                      </a:r>
                      <a:r>
                        <a:rPr lang="fr-FR" sz="1200" b="0" dirty="0">
                          <a:latin typeface="Calibri" panose="020F0502020204030204" pitchFamily="34" charset="0"/>
                          <a:ea typeface="Calibri" panose="020F0502020204030204" pitchFamily="34" charset="0"/>
                          <a:cs typeface="Calibri" panose="020F0502020204030204" pitchFamily="34" charset="0"/>
                        </a:rPr>
                        <a:t> &amp; gaz</a:t>
                      </a:r>
                    </a:p>
                    <a:p>
                      <a:r>
                        <a:rPr lang="fr-FR" sz="1200" b="0" dirty="0">
                          <a:latin typeface="Calibri" panose="020F0502020204030204" pitchFamily="34" charset="0"/>
                          <a:ea typeface="Calibri" panose="020F0502020204030204" pitchFamily="34" charset="0"/>
                          <a:cs typeface="Calibri" panose="020F0502020204030204" pitchFamily="34" charset="0"/>
                        </a:rPr>
                        <a:t>HAZMAT and </a:t>
                      </a:r>
                      <a:r>
                        <a:rPr lang="fr-FR" sz="1200" b="0" dirty="0" err="1">
                          <a:latin typeface="Calibri" panose="020F0502020204030204" pitchFamily="34" charset="0"/>
                          <a:ea typeface="Calibri" panose="020F0502020204030204" pitchFamily="34" charset="0"/>
                          <a:cs typeface="Calibri" panose="020F0502020204030204" pitchFamily="34" charset="0"/>
                        </a:rPr>
                        <a:t>their</a:t>
                      </a:r>
                      <a:r>
                        <a:rPr lang="fr-FR" sz="1200" b="0" dirty="0">
                          <a:latin typeface="Calibri" panose="020F0502020204030204" pitchFamily="34" charset="0"/>
                          <a:ea typeface="Calibri" panose="020F0502020204030204" pitchFamily="34" charset="0"/>
                          <a:cs typeface="Calibri" panose="020F0502020204030204" pitchFamily="34" charset="0"/>
                        </a:rPr>
                        <a:t> </a:t>
                      </a:r>
                      <a:r>
                        <a:rPr lang="fr-FR" sz="1200" b="0" dirty="0" err="1">
                          <a:latin typeface="Calibri" panose="020F0502020204030204" pitchFamily="34" charset="0"/>
                          <a:ea typeface="Calibri" panose="020F0502020204030204" pitchFamily="34" charset="0"/>
                          <a:cs typeface="Calibri" panose="020F0502020204030204" pitchFamily="34" charset="0"/>
                        </a:rPr>
                        <a:t>critical</a:t>
                      </a:r>
                      <a:r>
                        <a:rPr lang="fr-FR" sz="1200" b="0" dirty="0">
                          <a:latin typeface="Calibri" panose="020F0502020204030204" pitchFamily="34" charset="0"/>
                          <a:ea typeface="Calibri" panose="020F0502020204030204" pitchFamily="34" charset="0"/>
                          <a:cs typeface="Calibri" panose="020F0502020204030204" pitchFamily="34" charset="0"/>
                        </a:rPr>
                        <a:t> </a:t>
                      </a:r>
                      <a:r>
                        <a:rPr lang="fr-FR" sz="1200" b="0" dirty="0" err="1">
                          <a:latin typeface="Calibri" panose="020F0502020204030204" pitchFamily="34" charset="0"/>
                          <a:ea typeface="Calibri" panose="020F0502020204030204" pitchFamily="34" charset="0"/>
                          <a:cs typeface="Calibri" panose="020F0502020204030204" pitchFamily="34" charset="0"/>
                        </a:rPr>
                        <a:t>systems</a:t>
                      </a:r>
                      <a:endParaRPr lang="fr-FR" sz="12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EU has identified ports as critical infrastructure”</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dirty="0">
                          <a:latin typeface="Calibri" panose="020F0502020204030204" pitchFamily="34" charset="0"/>
                          <a:ea typeface="Calibri" panose="020F0502020204030204" pitchFamily="34" charset="0"/>
                          <a:cs typeface="Calibri" panose="020F0502020204030204" pitchFamily="34" charset="0"/>
                        </a:rPr>
                        <a:t>Port = specified area of land and water, with boundaries defined by the MS, containing works and equipment designed to facilitate transport operations</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Event Logging and Ability to Analyze Logs
Probes to systems (State or qualified service provider. ANSSI permalink
Crisis management</a:t>
                      </a:r>
                      <a:endParaRPr lang="fr-FR" sz="12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Retention of technical records for 6 months</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9773961"/>
                  </a:ext>
                </a:extLst>
              </a:tr>
              <a:tr h="165411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OES (NIS – 2018 - 22) </a:t>
                      </a:r>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p>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Calibri" panose="020F0502020204030204" pitchFamily="34" charset="0"/>
                          <a:ea typeface="Calibri" panose="020F0502020204030204" pitchFamily="34" charset="0"/>
                          <a:cs typeface="Calibri" panose="020F0502020204030204" pitchFamily="34" charset="0"/>
                        </a:rPr>
                        <a:t>Dir (EU) 2016/1148 of the European Parliament and of the Council (6/07/16 - measures to ensure a level of security of systems and networks</a:t>
                      </a:r>
                      <a:endParaRPr lang="fr-FR" sz="14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alibri" panose="020F0502020204030204" pitchFamily="34" charset="0"/>
                          <a:ea typeface="Calibri" panose="020F0502020204030204" pitchFamily="34" charset="0"/>
                          <a:cs typeface="Calibri" panose="020F0502020204030204" pitchFamily="34" charset="0"/>
                        </a:rPr>
                        <a:t>OES</a:t>
                      </a:r>
                      <a:r>
                        <a:rPr lang="fr-FR" sz="1200" dirty="0">
                          <a:latin typeface="Calibri" panose="020F0502020204030204" pitchFamily="34" charset="0"/>
                          <a:ea typeface="Calibri" panose="020F0502020204030204" pitchFamily="34" charset="0"/>
                          <a:cs typeface="Calibri" panose="020F0502020204030204" pitchFamily="34" charset="0"/>
                        </a:rPr>
                        <a:t> List </a:t>
                      </a:r>
                      <a:r>
                        <a:rPr lang="fr-FR" sz="1200" dirty="0" err="1">
                          <a:latin typeface="Calibri" panose="020F0502020204030204" pitchFamily="34" charset="0"/>
                          <a:ea typeface="Calibri" panose="020F0502020204030204" pitchFamily="34" charset="0"/>
                          <a:cs typeface="Calibri" panose="020F0502020204030204" pitchFamily="34" charset="0"/>
                        </a:rPr>
                        <a:t>provided</a:t>
                      </a:r>
                      <a:r>
                        <a:rPr lang="fr-FR" sz="1200" dirty="0">
                          <a:latin typeface="Calibri" panose="020F0502020204030204" pitchFamily="34" charset="0"/>
                          <a:ea typeface="Calibri" panose="020F0502020204030204" pitchFamily="34" charset="0"/>
                          <a:cs typeface="Calibri" panose="020F0502020204030204" pitchFamily="34" charset="0"/>
                        </a:rPr>
                        <a:t> by Nations (</a:t>
                      </a:r>
                      <a:r>
                        <a:rPr lang="fr-FR" sz="1200" dirty="0" err="1">
                          <a:latin typeface="Calibri" panose="020F0502020204030204" pitchFamily="34" charset="0"/>
                          <a:ea typeface="Calibri" panose="020F0502020204030204" pitchFamily="34" charset="0"/>
                          <a:cs typeface="Calibri" panose="020F0502020204030204" pitchFamily="34" charset="0"/>
                        </a:rPr>
                        <a:t>harbours</a:t>
                      </a:r>
                      <a:r>
                        <a:rPr lang="fr-FR" sz="1200" dirty="0">
                          <a:latin typeface="Calibri" panose="020F0502020204030204" pitchFamily="34" charset="0"/>
                          <a:ea typeface="Calibri" panose="020F0502020204030204" pitchFamily="34" charset="0"/>
                          <a:cs typeface="Calibri" panose="020F0502020204030204" pitchFamily="34" charset="0"/>
                        </a:rPr>
                        <a:t>, Maritime </a:t>
                      </a:r>
                      <a:r>
                        <a:rPr lang="fr-FR" sz="1200" dirty="0" err="1">
                          <a:latin typeface="Calibri" panose="020F0502020204030204" pitchFamily="34" charset="0"/>
                          <a:ea typeface="Calibri" panose="020F0502020204030204" pitchFamily="34" charset="0"/>
                          <a:cs typeface="Calibri" panose="020F0502020204030204" pitchFamily="34" charset="0"/>
                        </a:rPr>
                        <a:t>Companies</a:t>
                      </a: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List of essential services
Political and technical governance.
Network and IS protection.
PM Decision Controls, Standards
Cloud Provider Rules</a:t>
                      </a:r>
                      <a:endParaRPr lang="fr-FR" sz="1200" b="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Defense of networks and information systems;
Use of hardware/software devices or IT services that have been certified for security.
Reporting incidents to the National Security Agency.</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a:latin typeface="Calibri" panose="020F0502020204030204" pitchFamily="34" charset="0"/>
                          <a:ea typeface="Calibri" panose="020F0502020204030204" pitchFamily="34" charset="0"/>
                          <a:cs typeface="Calibri" panose="020F0502020204030204" pitchFamily="34" charset="0"/>
                        </a:rPr>
                        <a:t>Business </a:t>
                      </a:r>
                      <a:r>
                        <a:rPr lang="fr-FR" sz="1200" dirty="0" err="1">
                          <a:latin typeface="Calibri" panose="020F0502020204030204" pitchFamily="34" charset="0"/>
                          <a:ea typeface="Calibri" panose="020F0502020204030204" pitchFamily="34" charset="0"/>
                          <a:cs typeface="Calibri" panose="020F0502020204030204" pitchFamily="34" charset="0"/>
                        </a:rPr>
                        <a:t>resilience</a:t>
                      </a: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71229536"/>
                  </a:ext>
                </a:extLst>
              </a:tr>
              <a:tr h="127498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800" b="1" dirty="0">
                          <a:latin typeface="Calibri" panose="020F0502020204030204" pitchFamily="34" charset="0"/>
                          <a:ea typeface="Calibri" panose="020F0502020204030204" pitchFamily="34" charset="0"/>
                          <a:cs typeface="Calibri" panose="020F0502020204030204" pitchFamily="34" charset="0"/>
                        </a:rPr>
                        <a:t>Data (GDPR-2018)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EU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Regulation</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2016/679 - 27/04/16 data -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physiical</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person</a:t>
                      </a:r>
                      <a:r>
                        <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protection </a:t>
                      </a:r>
                      <a:r>
                        <a:rPr lang="fr-FR" sz="14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Regulation</a:t>
                      </a:r>
                      <a:endParaRPr lang="fr-FR" sz="14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fr-FR" sz="1200" dirty="0">
                          <a:latin typeface="Calibri" panose="020F0502020204030204" pitchFamily="34" charset="0"/>
                          <a:ea typeface="Calibri" panose="020F0502020204030204" pitchFamily="34" charset="0"/>
                          <a:cs typeface="Calibri" panose="020F0502020204030204" pitchFamily="34" charset="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fr-FR" sz="1200" dirty="0" err="1">
                          <a:latin typeface="Calibri" panose="020F0502020204030204" pitchFamily="34" charset="0"/>
                          <a:ea typeface="Calibri" panose="020F0502020204030204" pitchFamily="34" charset="0"/>
                          <a:cs typeface="Calibri" panose="020F0502020204030204" pitchFamily="34" charset="0"/>
                        </a:rPr>
                        <a:t>Entity</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managing</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personal</a:t>
                      </a:r>
                      <a:r>
                        <a:rPr lang="fr-FR" sz="1200" dirty="0">
                          <a:latin typeface="Calibri" panose="020F0502020204030204" pitchFamily="34" charset="0"/>
                          <a:ea typeface="Calibri" panose="020F0502020204030204" pitchFamily="34" charset="0"/>
                          <a:cs typeface="Calibri" panose="020F0502020204030204" pitchFamily="34" charset="0"/>
                        </a:rPr>
                        <a:t> data (Ferry transport agent)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Protection of fundamental freedoms in the digital world (erasure and data portability.</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Protected systems and networks at the level to prevent loss of control of personal information</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200" dirty="0">
                          <a:latin typeface="Calibri" panose="020F0502020204030204" pitchFamily="34" charset="0"/>
                          <a:ea typeface="Calibri" panose="020F0502020204030204" pitchFamily="34" charset="0"/>
                          <a:cs typeface="Calibri" panose="020F0502020204030204" pitchFamily="34" charset="0"/>
                        </a:rPr>
                        <a:t>Possible recourse to CERTs in the event of data loss/leakage.</a:t>
                      </a:r>
                      <a:endParaRPr lang="fr-FR" sz="12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279380817"/>
                  </a:ext>
                </a:extLst>
              </a:tr>
            </a:tbl>
          </a:graphicData>
        </a:graphic>
      </p:graphicFrame>
      <p:pic>
        <p:nvPicPr>
          <p:cNvPr id="5" name="Image 4">
            <a:extLst>
              <a:ext uri="{FF2B5EF4-FFF2-40B4-BE49-F238E27FC236}">
                <a16:creationId xmlns:a16="http://schemas.microsoft.com/office/drawing/2014/main" id="{92FA3688-11AA-FAB5-CCF5-908EF24764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747" y="5336705"/>
            <a:ext cx="813960" cy="813960"/>
          </a:xfrm>
          <a:prstGeom prst="rect">
            <a:avLst/>
          </a:prstGeom>
        </p:spPr>
      </p:pic>
      <p:pic>
        <p:nvPicPr>
          <p:cNvPr id="7" name="Picture 53" descr="C:\Users\alliance\Downloads\MC900434894.PNG">
            <a:extLst>
              <a:ext uri="{FF2B5EF4-FFF2-40B4-BE49-F238E27FC236}">
                <a16:creationId xmlns:a16="http://schemas.microsoft.com/office/drawing/2014/main" id="{46133D25-4963-0C57-1FA1-E0DF306138C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690" y="3488381"/>
            <a:ext cx="886785" cy="991885"/>
          </a:xfrm>
          <a:prstGeom prst="rect">
            <a:avLst/>
          </a:prstGeom>
          <a:noFill/>
          <a:ln w="9525">
            <a:noFill/>
            <a:miter lim="800000"/>
            <a:headEnd/>
            <a:tailEnd/>
          </a:ln>
        </p:spPr>
      </p:pic>
      <p:pic>
        <p:nvPicPr>
          <p:cNvPr id="8" name="Picture 33" descr="C:\Users\alliance\Downloads\MC900433950.PNG">
            <a:extLst>
              <a:ext uri="{FF2B5EF4-FFF2-40B4-BE49-F238E27FC236}">
                <a16:creationId xmlns:a16="http://schemas.microsoft.com/office/drawing/2014/main" id="{EEB75F1B-DA4F-6D25-0612-38A3BCD220D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627462" y="2154204"/>
            <a:ext cx="1060500" cy="1060500"/>
          </a:xfrm>
          <a:prstGeom prst="rect">
            <a:avLst/>
          </a:prstGeom>
          <a:noFill/>
          <a:ln w="9525">
            <a:noFill/>
            <a:miter lim="800000"/>
            <a:headEnd/>
            <a:tailEnd/>
          </a:ln>
        </p:spPr>
      </p:pic>
      <p:sp>
        <p:nvSpPr>
          <p:cNvPr id="9" name="AutoShape 4">
            <a:extLst>
              <a:ext uri="{FF2B5EF4-FFF2-40B4-BE49-F238E27FC236}">
                <a16:creationId xmlns:a16="http://schemas.microsoft.com/office/drawing/2014/main" id="{0E3D0109-3D81-8904-8E70-4618C792F90D}"/>
              </a:ext>
            </a:extLst>
          </p:cNvPr>
          <p:cNvSpPr>
            <a:spLocks noChangeArrowheads="1"/>
          </p:cNvSpPr>
          <p:nvPr/>
        </p:nvSpPr>
        <p:spPr bwMode="blackWhite">
          <a:xfrm>
            <a:off x="355546" y="54874"/>
            <a:ext cx="9773782" cy="399937"/>
          </a:xfrm>
          <a:prstGeom prst="rect">
            <a:avLst/>
          </a:prstGeom>
        </p:spPr>
        <p:txBody>
          <a:body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87A1A"/>
                </a:solidFill>
                <a:effectLst/>
                <a:uLnTx/>
                <a:uFillTx/>
                <a:latin typeface="Century Gothic"/>
                <a:ea typeface="+mn-ea"/>
                <a:cs typeface="+mn-cs"/>
              </a:rPr>
              <a:t>Maritime Framework – Legal (EU) - Reminder</a:t>
            </a:r>
          </a:p>
        </p:txBody>
      </p:sp>
    </p:spTree>
    <p:extLst>
      <p:ext uri="{BB962C8B-B14F-4D97-AF65-F5344CB8AC3E}">
        <p14:creationId xmlns:p14="http://schemas.microsoft.com/office/powerpoint/2010/main" val="136759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0A6EFCE-D003-4556-9157-E11673536BE9}"/>
              </a:ext>
            </a:extLst>
          </p:cNvPr>
          <p:cNvSpPr/>
          <p:nvPr/>
        </p:nvSpPr>
        <p:spPr>
          <a:xfrm>
            <a:off x="296982" y="4131430"/>
            <a:ext cx="10008760" cy="262782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fr-FR" sz="1400" b="1">
                <a:solidFill>
                  <a:srgbClr val="048B9A"/>
                </a:solidFill>
              </a:rPr>
              <a:t>HINTERLAND</a:t>
            </a:r>
            <a:endParaRPr lang="fr-FR" sz="1400" b="1" dirty="0">
              <a:solidFill>
                <a:srgbClr val="048B9A"/>
              </a:solidFill>
            </a:endParaRPr>
          </a:p>
        </p:txBody>
      </p:sp>
      <p:sp>
        <p:nvSpPr>
          <p:cNvPr id="42" name="Rectangle 41">
            <a:extLst>
              <a:ext uri="{FF2B5EF4-FFF2-40B4-BE49-F238E27FC236}">
                <a16:creationId xmlns:a16="http://schemas.microsoft.com/office/drawing/2014/main" id="{C69BB4D2-C6EF-4FA4-BB8B-635F51243678}"/>
              </a:ext>
            </a:extLst>
          </p:cNvPr>
          <p:cNvSpPr/>
          <p:nvPr/>
        </p:nvSpPr>
        <p:spPr>
          <a:xfrm>
            <a:off x="296982" y="929832"/>
            <a:ext cx="10008760" cy="320980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SEA</a:t>
            </a:r>
          </a:p>
        </p:txBody>
      </p:sp>
      <p:sp>
        <p:nvSpPr>
          <p:cNvPr id="41" name="Rectangle 40">
            <a:extLst>
              <a:ext uri="{FF2B5EF4-FFF2-40B4-BE49-F238E27FC236}">
                <a16:creationId xmlns:a16="http://schemas.microsoft.com/office/drawing/2014/main" id="{16F6C27F-F4D1-4E3A-A948-10E2DC87198E}"/>
              </a:ext>
            </a:extLst>
          </p:cNvPr>
          <p:cNvSpPr/>
          <p:nvPr/>
        </p:nvSpPr>
        <p:spPr>
          <a:xfrm>
            <a:off x="1120601" y="1730963"/>
            <a:ext cx="9095301" cy="47229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b="1" dirty="0">
                <a:solidFill>
                  <a:srgbClr val="048B9A"/>
                </a:solidFill>
              </a:rPr>
              <a:t>PORT</a:t>
            </a:r>
          </a:p>
        </p:txBody>
      </p:sp>
      <p:sp>
        <p:nvSpPr>
          <p:cNvPr id="13" name="Rectangle 12">
            <a:extLst>
              <a:ext uri="{FF2B5EF4-FFF2-40B4-BE49-F238E27FC236}">
                <a16:creationId xmlns:a16="http://schemas.microsoft.com/office/drawing/2014/main" id="{5028A604-C37F-45BD-8E40-69EC697FCFD1}"/>
              </a:ext>
            </a:extLst>
          </p:cNvPr>
          <p:cNvSpPr/>
          <p:nvPr/>
        </p:nvSpPr>
        <p:spPr>
          <a:xfrm>
            <a:off x="2355270" y="2870664"/>
            <a:ext cx="6038850" cy="5320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PORT STORAGE
Silos, hangars, tanks, </a:t>
            </a:r>
            <a:r>
              <a:rPr lang="fr-FR" sz="1200" b="1" dirty="0" err="1"/>
              <a:t>fridges</a:t>
            </a:r>
            <a:r>
              <a:rPr lang="fr-FR" sz="1200" b="1" dirty="0"/>
              <a:t>, car </a:t>
            </a:r>
            <a:r>
              <a:rPr lang="fr-FR" sz="1200" b="1" dirty="0" err="1"/>
              <a:t>parks</a:t>
            </a:r>
            <a:r>
              <a:rPr lang="fr-FR" sz="1200" b="1" dirty="0"/>
              <a:t>, </a:t>
            </a:r>
            <a:r>
              <a:rPr lang="fr-FR" sz="1200" b="1" dirty="0" err="1"/>
              <a:t>passenger</a:t>
            </a:r>
            <a:r>
              <a:rPr lang="fr-FR" sz="1200" b="1" dirty="0"/>
              <a:t> areas (</a:t>
            </a:r>
            <a:r>
              <a:rPr lang="fr-FR" sz="1200" b="1" dirty="0" err="1"/>
              <a:t>terminals</a:t>
            </a:r>
            <a:r>
              <a:rPr lang="fr-FR" sz="1200" b="1" dirty="0"/>
              <a:t>, lounges, restaurants, </a:t>
            </a:r>
            <a:r>
              <a:rPr lang="fr-FR" sz="1200" b="1" dirty="0" err="1"/>
              <a:t>press</a:t>
            </a:r>
            <a:r>
              <a:rPr lang="fr-FR" sz="1200" b="1" dirty="0"/>
              <a:t> point, etc.)</a:t>
            </a:r>
            <a:endParaRPr lang="fr-FR" sz="1000" dirty="0"/>
          </a:p>
        </p:txBody>
      </p:sp>
      <p:sp>
        <p:nvSpPr>
          <p:cNvPr id="14" name="Rectangle 13">
            <a:extLst>
              <a:ext uri="{FF2B5EF4-FFF2-40B4-BE49-F238E27FC236}">
                <a16:creationId xmlns:a16="http://schemas.microsoft.com/office/drawing/2014/main" id="{CBED642A-357D-4174-A546-3FCD70E3AB87}"/>
              </a:ext>
            </a:extLst>
          </p:cNvPr>
          <p:cNvSpPr/>
          <p:nvPr/>
        </p:nvSpPr>
        <p:spPr>
          <a:xfrm>
            <a:off x="2355270" y="2412114"/>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LOADING/UNLOADING SERVICES
Cranes, gantries, ducts, walkways/cutters</a:t>
            </a:r>
            <a:endParaRPr lang="fr-FR" sz="1000" dirty="0"/>
          </a:p>
        </p:txBody>
      </p:sp>
      <p:sp>
        <p:nvSpPr>
          <p:cNvPr id="15" name="Rectangle 14">
            <a:extLst>
              <a:ext uri="{FF2B5EF4-FFF2-40B4-BE49-F238E27FC236}">
                <a16:creationId xmlns:a16="http://schemas.microsoft.com/office/drawing/2014/main" id="{5F8A14FA-AAEB-4965-B671-1DACEA039877}"/>
              </a:ext>
            </a:extLst>
          </p:cNvPr>
          <p:cNvSpPr/>
          <p:nvPr/>
        </p:nvSpPr>
        <p:spPr>
          <a:xfrm>
            <a:off x="2355270" y="1957636"/>
            <a:ext cx="6038850" cy="3619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DOCKSIDE / ANCHORAGE RECEPTION SERVICES
Steering, towing, mooring, connections, protection/safety, dredging</a:t>
            </a:r>
            <a:endParaRPr lang="fr-FR" sz="1000" dirty="0"/>
          </a:p>
        </p:txBody>
      </p:sp>
      <p:sp>
        <p:nvSpPr>
          <p:cNvPr id="16" name="Rectangle 15">
            <a:extLst>
              <a:ext uri="{FF2B5EF4-FFF2-40B4-BE49-F238E27FC236}">
                <a16:creationId xmlns:a16="http://schemas.microsoft.com/office/drawing/2014/main" id="{6F43D04B-B286-40BB-A75E-B532BE2F42A6}"/>
              </a:ext>
            </a:extLst>
          </p:cNvPr>
          <p:cNvSpPr/>
          <p:nvPr/>
        </p:nvSpPr>
        <p:spPr>
          <a:xfrm>
            <a:off x="235527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a:t>
            </a:r>
            <a:r>
              <a:rPr lang="fr-FR" sz="1000" dirty="0"/>
              <a:t>
Bulk</a:t>
            </a:r>
          </a:p>
        </p:txBody>
      </p:sp>
      <p:sp>
        <p:nvSpPr>
          <p:cNvPr id="17" name="Rectangle 16">
            <a:extLst>
              <a:ext uri="{FF2B5EF4-FFF2-40B4-BE49-F238E27FC236}">
                <a16:creationId xmlns:a16="http://schemas.microsoft.com/office/drawing/2014/main" id="{966CDD85-A009-4076-BC1F-E33FC33A36AC}"/>
              </a:ext>
            </a:extLst>
          </p:cNvPr>
          <p:cNvSpPr/>
          <p:nvPr/>
        </p:nvSpPr>
        <p:spPr>
          <a:xfrm>
            <a:off x="3364920" y="3424942"/>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a:t>
            </a:r>
            <a:r>
              <a:rPr lang="fr-FR" sz="1000" dirty="0"/>
              <a:t>
Containers</a:t>
            </a:r>
          </a:p>
        </p:txBody>
      </p:sp>
      <p:sp>
        <p:nvSpPr>
          <p:cNvPr id="18" name="Rectangle 17">
            <a:extLst>
              <a:ext uri="{FF2B5EF4-FFF2-40B4-BE49-F238E27FC236}">
                <a16:creationId xmlns:a16="http://schemas.microsoft.com/office/drawing/2014/main" id="{C6810B77-7B88-4853-A7BF-08280AB2BC2E}"/>
              </a:ext>
            </a:extLst>
          </p:cNvPr>
          <p:cNvSpPr/>
          <p:nvPr/>
        </p:nvSpPr>
        <p:spPr>
          <a:xfrm>
            <a:off x="4374570"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a:t>
            </a:r>
            <a:r>
              <a:rPr lang="fr-FR" sz="1000" dirty="0"/>
              <a:t>
</a:t>
            </a:r>
            <a:r>
              <a:rPr lang="fr-FR" sz="1000" dirty="0" err="1"/>
              <a:t>Hydrocarbons</a:t>
            </a:r>
            <a:endParaRPr lang="fr-FR" sz="1000" dirty="0"/>
          </a:p>
        </p:txBody>
      </p:sp>
      <p:sp>
        <p:nvSpPr>
          <p:cNvPr id="19" name="Rectangle 18">
            <a:extLst>
              <a:ext uri="{FF2B5EF4-FFF2-40B4-BE49-F238E27FC236}">
                <a16:creationId xmlns:a16="http://schemas.microsoft.com/office/drawing/2014/main" id="{5EDECFD6-A403-403D-AE52-91DF68C53109}"/>
              </a:ext>
            </a:extLst>
          </p:cNvPr>
          <p:cNvSpPr/>
          <p:nvPr/>
        </p:nvSpPr>
        <p:spPr>
          <a:xfrm>
            <a:off x="5397194" y="3435526"/>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a:t>
            </a:r>
            <a:r>
              <a:rPr lang="fr-FR" sz="1000" dirty="0"/>
              <a:t>
</a:t>
            </a:r>
            <a:r>
              <a:rPr lang="fr-FR" sz="1000" dirty="0" err="1"/>
              <a:t>Fishing</a:t>
            </a:r>
            <a:endParaRPr lang="fr-FR" sz="1000" dirty="0"/>
          </a:p>
        </p:txBody>
      </p:sp>
      <p:sp>
        <p:nvSpPr>
          <p:cNvPr id="20" name="Rectangle 19">
            <a:extLst>
              <a:ext uri="{FF2B5EF4-FFF2-40B4-BE49-F238E27FC236}">
                <a16:creationId xmlns:a16="http://schemas.microsoft.com/office/drawing/2014/main" id="{51299B14-E7C3-4AB3-A61E-AFF6547D352E}"/>
              </a:ext>
            </a:extLst>
          </p:cNvPr>
          <p:cNvSpPr/>
          <p:nvPr/>
        </p:nvSpPr>
        <p:spPr>
          <a:xfrm>
            <a:off x="6393870" y="342547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Terminaux
</a:t>
            </a:r>
            <a:r>
              <a:rPr lang="fr-FR" sz="1000" dirty="0" err="1"/>
              <a:t>Ro-ro</a:t>
            </a:r>
            <a:endParaRPr lang="fr-FR" sz="1000" dirty="0"/>
          </a:p>
        </p:txBody>
      </p:sp>
      <p:sp>
        <p:nvSpPr>
          <p:cNvPr id="21" name="Rectangle 20">
            <a:extLst>
              <a:ext uri="{FF2B5EF4-FFF2-40B4-BE49-F238E27FC236}">
                <a16:creationId xmlns:a16="http://schemas.microsoft.com/office/drawing/2014/main" id="{7EC371B3-33A9-4299-AD99-57EF6CB68BB1}"/>
              </a:ext>
            </a:extLst>
          </p:cNvPr>
          <p:cNvSpPr/>
          <p:nvPr/>
        </p:nvSpPr>
        <p:spPr>
          <a:xfrm>
            <a:off x="7441620" y="3424941"/>
            <a:ext cx="952500" cy="496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t>Terminals</a:t>
            </a:r>
            <a:r>
              <a:rPr lang="fr-FR" sz="1000" dirty="0"/>
              <a:t>
</a:t>
            </a:r>
            <a:r>
              <a:rPr lang="fr-FR" sz="1000" dirty="0" err="1"/>
              <a:t>Passengers</a:t>
            </a:r>
            <a:endParaRPr lang="fr-FR" sz="1000" dirty="0"/>
          </a:p>
        </p:txBody>
      </p:sp>
      <p:sp>
        <p:nvSpPr>
          <p:cNvPr id="22" name="ZoneTexte 21">
            <a:extLst>
              <a:ext uri="{FF2B5EF4-FFF2-40B4-BE49-F238E27FC236}">
                <a16:creationId xmlns:a16="http://schemas.microsoft.com/office/drawing/2014/main" id="{8C54934B-BFA5-4359-A3E3-5882A6CBCD65}"/>
              </a:ext>
            </a:extLst>
          </p:cNvPr>
          <p:cNvSpPr txBox="1"/>
          <p:nvPr/>
        </p:nvSpPr>
        <p:spPr>
          <a:xfrm>
            <a:off x="2355270" y="3954108"/>
            <a:ext cx="5769528" cy="261610"/>
          </a:xfrm>
          <a:prstGeom prst="rect">
            <a:avLst/>
          </a:prstGeom>
          <a:noFill/>
        </p:spPr>
        <p:txBody>
          <a:bodyPr wrap="none" rtlCol="0">
            <a:spAutoFit/>
          </a:bodyPr>
          <a:lstStyle/>
          <a:p>
            <a:r>
              <a:rPr lang="en-US" sz="1100"/>
              <a:t>Distribution infrastructure: Road, bridges, rails, pipelines, high/low voltage networks</a:t>
            </a:r>
            <a:endParaRPr lang="fr-FR" sz="1100" dirty="0"/>
          </a:p>
        </p:txBody>
      </p:sp>
      <p:sp>
        <p:nvSpPr>
          <p:cNvPr id="23" name="Rectangle 22">
            <a:extLst>
              <a:ext uri="{FF2B5EF4-FFF2-40B4-BE49-F238E27FC236}">
                <a16:creationId xmlns:a16="http://schemas.microsoft.com/office/drawing/2014/main" id="{40D97D07-A8EC-4BB1-A9DA-B93E329F8BA5}"/>
              </a:ext>
            </a:extLst>
          </p:cNvPr>
          <p:cNvSpPr/>
          <p:nvPr/>
        </p:nvSpPr>
        <p:spPr>
          <a:xfrm>
            <a:off x="8636713" y="1355852"/>
            <a:ext cx="1436304" cy="4722992"/>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a:t>Local authorities</a:t>
            </a:r>
            <a:endParaRPr lang="fr-FR" sz="1200" b="1" dirty="0"/>
          </a:p>
        </p:txBody>
      </p:sp>
      <p:sp>
        <p:nvSpPr>
          <p:cNvPr id="3" name="Rectangle 2">
            <a:extLst>
              <a:ext uri="{FF2B5EF4-FFF2-40B4-BE49-F238E27FC236}">
                <a16:creationId xmlns:a16="http://schemas.microsoft.com/office/drawing/2014/main" id="{ADFA8DD5-E1A7-4118-835F-3ED50DF131E0}"/>
              </a:ext>
            </a:extLst>
          </p:cNvPr>
          <p:cNvSpPr/>
          <p:nvPr/>
        </p:nvSpPr>
        <p:spPr>
          <a:xfrm>
            <a:off x="8721719" y="1616629"/>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accent1">
                    <a:lumMod val="75000"/>
                  </a:schemeClr>
                </a:solidFill>
              </a:rPr>
              <a:t>CUSTOMS</a:t>
            </a:r>
            <a:endParaRPr lang="fr-FR" sz="1200" dirty="0">
              <a:solidFill>
                <a:schemeClr val="accent1">
                  <a:lumMod val="75000"/>
                </a:schemeClr>
              </a:solidFill>
            </a:endParaRPr>
          </a:p>
        </p:txBody>
      </p:sp>
      <p:sp>
        <p:nvSpPr>
          <p:cNvPr id="4" name="Rectangle 3">
            <a:extLst>
              <a:ext uri="{FF2B5EF4-FFF2-40B4-BE49-F238E27FC236}">
                <a16:creationId xmlns:a16="http://schemas.microsoft.com/office/drawing/2014/main" id="{59C04FD7-2150-47C8-8FE1-434EA1B6B14D}"/>
              </a:ext>
            </a:extLst>
          </p:cNvPr>
          <p:cNvSpPr/>
          <p:nvPr/>
        </p:nvSpPr>
        <p:spPr>
          <a:xfrm>
            <a:off x="8721719" y="1925887"/>
            <a:ext cx="1270274" cy="2767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POLICE</a:t>
            </a:r>
          </a:p>
        </p:txBody>
      </p:sp>
      <p:sp>
        <p:nvSpPr>
          <p:cNvPr id="5" name="Rectangle 4">
            <a:extLst>
              <a:ext uri="{FF2B5EF4-FFF2-40B4-BE49-F238E27FC236}">
                <a16:creationId xmlns:a16="http://schemas.microsoft.com/office/drawing/2014/main" id="{72C9ADBA-9017-4508-886B-C75C1CB71241}"/>
              </a:ext>
            </a:extLst>
          </p:cNvPr>
          <p:cNvSpPr/>
          <p:nvPr/>
        </p:nvSpPr>
        <p:spPr>
          <a:xfrm>
            <a:off x="8721719" y="231134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COAST GUARD</a:t>
            </a:r>
          </a:p>
        </p:txBody>
      </p:sp>
      <p:sp>
        <p:nvSpPr>
          <p:cNvPr id="6" name="Rectangle 5">
            <a:extLst>
              <a:ext uri="{FF2B5EF4-FFF2-40B4-BE49-F238E27FC236}">
                <a16:creationId xmlns:a16="http://schemas.microsoft.com/office/drawing/2014/main" id="{93A5FF67-9562-469D-81B9-317F7A6649CC}"/>
              </a:ext>
            </a:extLst>
          </p:cNvPr>
          <p:cNvSpPr/>
          <p:nvPr/>
        </p:nvSpPr>
        <p:spPr>
          <a:xfrm>
            <a:off x="8721719" y="2773003"/>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FIREMEN</a:t>
            </a:r>
          </a:p>
        </p:txBody>
      </p:sp>
      <p:sp>
        <p:nvSpPr>
          <p:cNvPr id="7" name="Rectangle 6">
            <a:extLst>
              <a:ext uri="{FF2B5EF4-FFF2-40B4-BE49-F238E27FC236}">
                <a16:creationId xmlns:a16="http://schemas.microsoft.com/office/drawing/2014/main" id="{62F1E8D6-F516-42A9-B3A7-20C845BE8F15}"/>
              </a:ext>
            </a:extLst>
          </p:cNvPr>
          <p:cNvSpPr/>
          <p:nvPr/>
        </p:nvSpPr>
        <p:spPr>
          <a:xfrm>
            <a:off x="8721719" y="3256428"/>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accent1">
                    <a:lumMod val="75000"/>
                  </a:schemeClr>
                </a:solidFill>
              </a:rPr>
              <a:t>CIVIL SECURITY</a:t>
            </a:r>
            <a:endParaRPr lang="fr-FR" sz="1200" dirty="0">
              <a:solidFill>
                <a:schemeClr val="accent1">
                  <a:lumMod val="75000"/>
                </a:schemeClr>
              </a:solidFill>
            </a:endParaRPr>
          </a:p>
        </p:txBody>
      </p:sp>
      <p:sp>
        <p:nvSpPr>
          <p:cNvPr id="8" name="Rectangle 7">
            <a:extLst>
              <a:ext uri="{FF2B5EF4-FFF2-40B4-BE49-F238E27FC236}">
                <a16:creationId xmlns:a16="http://schemas.microsoft.com/office/drawing/2014/main" id="{51EEB5A1-164D-444A-B759-508F20A8450B}"/>
              </a:ext>
            </a:extLst>
          </p:cNvPr>
          <p:cNvSpPr/>
          <p:nvPr/>
        </p:nvSpPr>
        <p:spPr>
          <a:xfrm>
            <a:off x="8721719" y="3707200"/>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SAFTEY</a:t>
            </a:r>
          </a:p>
        </p:txBody>
      </p:sp>
      <p:sp>
        <p:nvSpPr>
          <p:cNvPr id="9" name="Rectangle 8">
            <a:extLst>
              <a:ext uri="{FF2B5EF4-FFF2-40B4-BE49-F238E27FC236}">
                <a16:creationId xmlns:a16="http://schemas.microsoft.com/office/drawing/2014/main" id="{77DE3E66-F426-4308-B40B-E04D582BE84E}"/>
              </a:ext>
            </a:extLst>
          </p:cNvPr>
          <p:cNvSpPr/>
          <p:nvPr/>
        </p:nvSpPr>
        <p:spPr>
          <a:xfrm>
            <a:off x="8721719" y="4147086"/>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EMERGENCY</a:t>
            </a:r>
          </a:p>
        </p:txBody>
      </p:sp>
      <p:sp>
        <p:nvSpPr>
          <p:cNvPr id="10" name="Rectangle 9">
            <a:extLst>
              <a:ext uri="{FF2B5EF4-FFF2-40B4-BE49-F238E27FC236}">
                <a16:creationId xmlns:a16="http://schemas.microsoft.com/office/drawing/2014/main" id="{03A29B59-9669-4BC7-A709-CFCC14DC9BFB}"/>
              </a:ext>
            </a:extLst>
          </p:cNvPr>
          <p:cNvSpPr/>
          <p:nvPr/>
        </p:nvSpPr>
        <p:spPr>
          <a:xfrm>
            <a:off x="8721719" y="4619627"/>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MARITIME AFFAIRS</a:t>
            </a:r>
          </a:p>
        </p:txBody>
      </p:sp>
      <p:sp>
        <p:nvSpPr>
          <p:cNvPr id="11" name="Rectangle 10">
            <a:extLst>
              <a:ext uri="{FF2B5EF4-FFF2-40B4-BE49-F238E27FC236}">
                <a16:creationId xmlns:a16="http://schemas.microsoft.com/office/drawing/2014/main" id="{9DFD5FEA-109A-45A2-9335-67AD4A76A9CB}"/>
              </a:ext>
            </a:extLst>
          </p:cNvPr>
          <p:cNvSpPr/>
          <p:nvPr/>
        </p:nvSpPr>
        <p:spPr>
          <a:xfrm>
            <a:off x="8721719" y="508128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solidFill>
                  <a:schemeClr val="accent1">
                    <a:lumMod val="75000"/>
                  </a:schemeClr>
                </a:solidFill>
              </a:rPr>
              <a:t>Sanitary</a:t>
            </a:r>
            <a:r>
              <a:rPr lang="fr-FR" sz="1200" dirty="0">
                <a:solidFill>
                  <a:schemeClr val="accent1">
                    <a:lumMod val="75000"/>
                  </a:schemeClr>
                </a:solidFill>
              </a:rPr>
              <a:t> </a:t>
            </a:r>
            <a:r>
              <a:rPr lang="fr-FR" sz="1200" dirty="0" err="1">
                <a:solidFill>
                  <a:schemeClr val="accent1">
                    <a:lumMod val="75000"/>
                  </a:schemeClr>
                </a:solidFill>
              </a:rPr>
              <a:t>facilities</a:t>
            </a:r>
            <a:endParaRPr lang="fr-FR" sz="1200" dirty="0">
              <a:solidFill>
                <a:schemeClr val="accent1">
                  <a:lumMod val="75000"/>
                </a:schemeClr>
              </a:solidFill>
            </a:endParaRPr>
          </a:p>
        </p:txBody>
      </p:sp>
      <p:sp>
        <p:nvSpPr>
          <p:cNvPr id="12" name="Rectangle 11">
            <a:extLst>
              <a:ext uri="{FF2B5EF4-FFF2-40B4-BE49-F238E27FC236}">
                <a16:creationId xmlns:a16="http://schemas.microsoft.com/office/drawing/2014/main" id="{82BB598A-C768-4A85-A049-03B288A90F58}"/>
              </a:ext>
            </a:extLst>
          </p:cNvPr>
          <p:cNvSpPr/>
          <p:nvPr/>
        </p:nvSpPr>
        <p:spPr>
          <a:xfrm>
            <a:off x="8721719" y="5553821"/>
            <a:ext cx="1270274" cy="399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accent1">
                    <a:lumMod val="75000"/>
                  </a:schemeClr>
                </a:solidFill>
              </a:rPr>
              <a:t>IMMIGRATION SERVICES</a:t>
            </a:r>
          </a:p>
        </p:txBody>
      </p:sp>
      <p:sp>
        <p:nvSpPr>
          <p:cNvPr id="24" name="Rectangle 23">
            <a:extLst>
              <a:ext uri="{FF2B5EF4-FFF2-40B4-BE49-F238E27FC236}">
                <a16:creationId xmlns:a16="http://schemas.microsoft.com/office/drawing/2014/main" id="{A1B669CD-EE51-4DAE-AFA3-30779084AAE9}"/>
              </a:ext>
            </a:extLst>
          </p:cNvPr>
          <p:cNvSpPr/>
          <p:nvPr/>
        </p:nvSpPr>
        <p:spPr>
          <a:xfrm>
            <a:off x="2300092" y="4379375"/>
            <a:ext cx="6236903" cy="125818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200" b="1" dirty="0"/>
              <a:t>SERVICES </a:t>
            </a:r>
          </a:p>
          <a:p>
            <a:r>
              <a:rPr lang="fr-FR" sz="1200" b="1" dirty="0"/>
              <a:t>DE SOUTIEN</a:t>
            </a:r>
          </a:p>
        </p:txBody>
      </p:sp>
      <p:sp>
        <p:nvSpPr>
          <p:cNvPr id="25" name="Rectangle 24">
            <a:extLst>
              <a:ext uri="{FF2B5EF4-FFF2-40B4-BE49-F238E27FC236}">
                <a16:creationId xmlns:a16="http://schemas.microsoft.com/office/drawing/2014/main" id="{2B516CC7-F512-4ABB-80D3-0B7CDB49DAA3}"/>
              </a:ext>
            </a:extLst>
          </p:cNvPr>
          <p:cNvSpPr/>
          <p:nvPr/>
        </p:nvSpPr>
        <p:spPr>
          <a:xfrm>
            <a:off x="3937457" y="4454203"/>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Cargo Tracking</a:t>
            </a:r>
            <a:endParaRPr lang="fr-FR" sz="1100" dirty="0">
              <a:solidFill>
                <a:schemeClr val="accent1">
                  <a:lumMod val="75000"/>
                </a:schemeClr>
              </a:solidFill>
            </a:endParaRPr>
          </a:p>
        </p:txBody>
      </p:sp>
      <p:sp>
        <p:nvSpPr>
          <p:cNvPr id="26" name="Rectangle 25">
            <a:extLst>
              <a:ext uri="{FF2B5EF4-FFF2-40B4-BE49-F238E27FC236}">
                <a16:creationId xmlns:a16="http://schemas.microsoft.com/office/drawing/2014/main" id="{6A95BF51-4060-4520-B985-6453369D2973}"/>
              </a:ext>
            </a:extLst>
          </p:cNvPr>
          <p:cNvSpPr/>
          <p:nvPr/>
        </p:nvSpPr>
        <p:spPr>
          <a:xfrm>
            <a:off x="3937457" y="4866569"/>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Endpoint Management</a:t>
            </a:r>
            <a:endParaRPr lang="fr-FR" sz="1100" dirty="0">
              <a:solidFill>
                <a:schemeClr val="accent1">
                  <a:lumMod val="75000"/>
                </a:schemeClr>
              </a:solidFill>
            </a:endParaRPr>
          </a:p>
        </p:txBody>
      </p:sp>
      <p:sp>
        <p:nvSpPr>
          <p:cNvPr id="27" name="Rectangle 26">
            <a:extLst>
              <a:ext uri="{FF2B5EF4-FFF2-40B4-BE49-F238E27FC236}">
                <a16:creationId xmlns:a16="http://schemas.microsoft.com/office/drawing/2014/main" id="{DF2922EE-531C-41E8-B699-32B9CE219346}"/>
              </a:ext>
            </a:extLst>
          </p:cNvPr>
          <p:cNvSpPr/>
          <p:nvPr/>
        </p:nvSpPr>
        <p:spPr>
          <a:xfrm>
            <a:off x="3937457" y="5275614"/>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Facility Management</a:t>
            </a:r>
            <a:endParaRPr lang="fr-FR" sz="1100" dirty="0">
              <a:solidFill>
                <a:schemeClr val="accent1">
                  <a:lumMod val="75000"/>
                </a:schemeClr>
              </a:solidFill>
            </a:endParaRPr>
          </a:p>
        </p:txBody>
      </p:sp>
      <p:sp>
        <p:nvSpPr>
          <p:cNvPr id="28" name="Rectangle 27">
            <a:extLst>
              <a:ext uri="{FF2B5EF4-FFF2-40B4-BE49-F238E27FC236}">
                <a16:creationId xmlns:a16="http://schemas.microsoft.com/office/drawing/2014/main" id="{586263F6-83B5-42B3-8658-6E09F3BCC385}"/>
              </a:ext>
            </a:extLst>
          </p:cNvPr>
          <p:cNvSpPr/>
          <p:nvPr/>
        </p:nvSpPr>
        <p:spPr>
          <a:xfrm>
            <a:off x="5302046" y="444347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Vessel traffic control</a:t>
            </a:r>
            <a:endParaRPr lang="fr-FR" sz="1100" dirty="0">
              <a:solidFill>
                <a:schemeClr val="accent1">
                  <a:lumMod val="75000"/>
                </a:schemeClr>
              </a:solidFill>
            </a:endParaRPr>
          </a:p>
        </p:txBody>
      </p:sp>
      <p:sp>
        <p:nvSpPr>
          <p:cNvPr id="29" name="Rectangle 28">
            <a:extLst>
              <a:ext uri="{FF2B5EF4-FFF2-40B4-BE49-F238E27FC236}">
                <a16:creationId xmlns:a16="http://schemas.microsoft.com/office/drawing/2014/main" id="{9CABAE36-2EF6-44FA-B8CA-21EBF2D4000B}"/>
              </a:ext>
            </a:extLst>
          </p:cNvPr>
          <p:cNvSpPr/>
          <p:nvPr/>
        </p:nvSpPr>
        <p:spPr>
          <a:xfrm>
            <a:off x="5302046" y="485584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Port Maneuver Management</a:t>
            </a:r>
            <a:endParaRPr lang="fr-FR" sz="1100" dirty="0">
              <a:solidFill>
                <a:schemeClr val="accent1">
                  <a:lumMod val="75000"/>
                </a:schemeClr>
              </a:solidFill>
            </a:endParaRPr>
          </a:p>
        </p:txBody>
      </p:sp>
      <p:sp>
        <p:nvSpPr>
          <p:cNvPr id="30" name="Rectangle 29">
            <a:extLst>
              <a:ext uri="{FF2B5EF4-FFF2-40B4-BE49-F238E27FC236}">
                <a16:creationId xmlns:a16="http://schemas.microsoft.com/office/drawing/2014/main" id="{13EBA056-4FB8-4D9A-9073-9A7D9A31AE83}"/>
              </a:ext>
            </a:extLst>
          </p:cNvPr>
          <p:cNvSpPr/>
          <p:nvPr/>
        </p:nvSpPr>
        <p:spPr>
          <a:xfrm>
            <a:off x="5302046" y="526488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Maintenance management</a:t>
            </a:r>
            <a:endParaRPr lang="fr-FR" sz="1100" dirty="0">
              <a:solidFill>
                <a:schemeClr val="accent1">
                  <a:lumMod val="75000"/>
                </a:schemeClr>
              </a:solidFill>
            </a:endParaRPr>
          </a:p>
        </p:txBody>
      </p:sp>
      <p:sp>
        <p:nvSpPr>
          <p:cNvPr id="31" name="Rectangle 30">
            <a:extLst>
              <a:ext uri="{FF2B5EF4-FFF2-40B4-BE49-F238E27FC236}">
                <a16:creationId xmlns:a16="http://schemas.microsoft.com/office/drawing/2014/main" id="{A882C265-CDB8-472A-9596-1D395FFA3FC0}"/>
              </a:ext>
            </a:extLst>
          </p:cNvPr>
          <p:cNvSpPr/>
          <p:nvPr/>
        </p:nvSpPr>
        <p:spPr>
          <a:xfrm>
            <a:off x="6666635" y="4433166"/>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Protection and security</a:t>
            </a:r>
            <a:endParaRPr lang="fr-FR" sz="1100" dirty="0">
              <a:solidFill>
                <a:schemeClr val="accent1">
                  <a:lumMod val="75000"/>
                </a:schemeClr>
              </a:solidFill>
            </a:endParaRPr>
          </a:p>
        </p:txBody>
      </p:sp>
      <p:sp>
        <p:nvSpPr>
          <p:cNvPr id="32" name="Rectangle 31">
            <a:extLst>
              <a:ext uri="{FF2B5EF4-FFF2-40B4-BE49-F238E27FC236}">
                <a16:creationId xmlns:a16="http://schemas.microsoft.com/office/drawing/2014/main" id="{E5EEE185-25F6-4889-911F-51B2FB261857}"/>
              </a:ext>
            </a:extLst>
          </p:cNvPr>
          <p:cNvSpPr/>
          <p:nvPr/>
        </p:nvSpPr>
        <p:spPr>
          <a:xfrm>
            <a:off x="6666635" y="4845532"/>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accent1">
                    <a:lumMod val="75000"/>
                  </a:schemeClr>
                </a:solidFill>
              </a:rPr>
              <a:t>HAZMAT</a:t>
            </a:r>
          </a:p>
        </p:txBody>
      </p:sp>
      <p:sp>
        <p:nvSpPr>
          <p:cNvPr id="33" name="Rectangle 32">
            <a:extLst>
              <a:ext uri="{FF2B5EF4-FFF2-40B4-BE49-F238E27FC236}">
                <a16:creationId xmlns:a16="http://schemas.microsoft.com/office/drawing/2014/main" id="{49483029-7B54-43FD-AE8D-2294AB1E3AFF}"/>
              </a:ext>
            </a:extLst>
          </p:cNvPr>
          <p:cNvSpPr/>
          <p:nvPr/>
        </p:nvSpPr>
        <p:spPr>
          <a:xfrm>
            <a:off x="6666635" y="5254577"/>
            <a:ext cx="1270274" cy="361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accent1">
                    <a:lumMod val="75000"/>
                  </a:schemeClr>
                </a:solidFill>
              </a:rPr>
              <a:t>Port Authority</a:t>
            </a:r>
            <a:endParaRPr lang="fr-FR" sz="1100" dirty="0">
              <a:solidFill>
                <a:schemeClr val="accent1">
                  <a:lumMod val="75000"/>
                </a:schemeClr>
              </a:solidFill>
            </a:endParaRPr>
          </a:p>
        </p:txBody>
      </p:sp>
      <p:sp>
        <p:nvSpPr>
          <p:cNvPr id="34" name="Rectangle 33">
            <a:extLst>
              <a:ext uri="{FF2B5EF4-FFF2-40B4-BE49-F238E27FC236}">
                <a16:creationId xmlns:a16="http://schemas.microsoft.com/office/drawing/2014/main" id="{EFD031AD-42A3-46AA-89EC-8AE077A204EF}"/>
              </a:ext>
            </a:extLst>
          </p:cNvPr>
          <p:cNvSpPr/>
          <p:nvPr/>
        </p:nvSpPr>
        <p:spPr>
          <a:xfrm>
            <a:off x="2270007" y="5733687"/>
            <a:ext cx="6254374" cy="6115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PROTECTION &amp; SECURITY
Communications, broadcasts/alarms, cameras, radars, access protection, sensors/detectors,</a:t>
            </a:r>
            <a:endParaRPr lang="fr-FR" sz="1000" dirty="0"/>
          </a:p>
        </p:txBody>
      </p:sp>
      <p:sp>
        <p:nvSpPr>
          <p:cNvPr id="38" name="Rectangle 37">
            <a:extLst>
              <a:ext uri="{FF2B5EF4-FFF2-40B4-BE49-F238E27FC236}">
                <a16:creationId xmlns:a16="http://schemas.microsoft.com/office/drawing/2014/main" id="{E1D6A293-00C6-4D67-8645-08A13F51B07C}"/>
              </a:ext>
            </a:extLst>
          </p:cNvPr>
          <p:cNvSpPr/>
          <p:nvPr/>
        </p:nvSpPr>
        <p:spPr>
          <a:xfrm>
            <a:off x="479857" y="2926468"/>
            <a:ext cx="1324220" cy="23717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100" b="1" dirty="0">
                <a:solidFill>
                  <a:srgbClr val="048B9A"/>
                </a:solidFill>
              </a:rPr>
              <a:t>DISTRIBUTION &amp; TRANSFER NETWORKS</a:t>
            </a:r>
          </a:p>
        </p:txBody>
      </p:sp>
      <p:sp>
        <p:nvSpPr>
          <p:cNvPr id="35" name="Rectangle 34">
            <a:extLst>
              <a:ext uri="{FF2B5EF4-FFF2-40B4-BE49-F238E27FC236}">
                <a16:creationId xmlns:a16="http://schemas.microsoft.com/office/drawing/2014/main" id="{71E91BB5-37E4-4F2A-8503-0BB07FA1ADA2}"/>
              </a:ext>
            </a:extLst>
          </p:cNvPr>
          <p:cNvSpPr/>
          <p:nvPr/>
        </p:nvSpPr>
        <p:spPr>
          <a:xfrm>
            <a:off x="627778" y="3603720"/>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t>Waterways</a:t>
            </a:r>
            <a:endParaRPr lang="fr-FR" sz="1200" dirty="0"/>
          </a:p>
        </p:txBody>
      </p:sp>
      <p:sp>
        <p:nvSpPr>
          <p:cNvPr id="36" name="Rectangle 35">
            <a:extLst>
              <a:ext uri="{FF2B5EF4-FFF2-40B4-BE49-F238E27FC236}">
                <a16:creationId xmlns:a16="http://schemas.microsoft.com/office/drawing/2014/main" id="{E15B0A15-5364-4BCD-9AD0-36DDF68A1BA2}"/>
              </a:ext>
            </a:extLst>
          </p:cNvPr>
          <p:cNvSpPr/>
          <p:nvPr/>
        </p:nvSpPr>
        <p:spPr>
          <a:xfrm>
            <a:off x="627919" y="4006698"/>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Routes</a:t>
            </a:r>
          </a:p>
        </p:txBody>
      </p:sp>
      <p:sp>
        <p:nvSpPr>
          <p:cNvPr id="37" name="Rectangle 36">
            <a:extLst>
              <a:ext uri="{FF2B5EF4-FFF2-40B4-BE49-F238E27FC236}">
                <a16:creationId xmlns:a16="http://schemas.microsoft.com/office/drawing/2014/main" id="{4EFADC15-B556-49E6-A10D-2998F7544534}"/>
              </a:ext>
            </a:extLst>
          </p:cNvPr>
          <p:cNvSpPr/>
          <p:nvPr/>
        </p:nvSpPr>
        <p:spPr>
          <a:xfrm>
            <a:off x="627919" y="4433166"/>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Railways</a:t>
            </a:r>
          </a:p>
        </p:txBody>
      </p:sp>
      <p:sp>
        <p:nvSpPr>
          <p:cNvPr id="39" name="Rectangle 38">
            <a:extLst>
              <a:ext uri="{FF2B5EF4-FFF2-40B4-BE49-F238E27FC236}">
                <a16:creationId xmlns:a16="http://schemas.microsoft.com/office/drawing/2014/main" id="{D98B9F93-58C4-492A-9BFD-393F6D5FBBF3}"/>
              </a:ext>
            </a:extLst>
          </p:cNvPr>
          <p:cNvSpPr/>
          <p:nvPr/>
        </p:nvSpPr>
        <p:spPr>
          <a:xfrm>
            <a:off x="627919" y="4866569"/>
            <a:ext cx="1028700" cy="372677"/>
          </a:xfrm>
          <a:prstGeom prst="rect">
            <a:avLst/>
          </a:prstGeom>
          <a:solidFill>
            <a:srgbClr val="048B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t>Pipes</a:t>
            </a:r>
          </a:p>
        </p:txBody>
      </p:sp>
      <p:sp>
        <p:nvSpPr>
          <p:cNvPr id="40" name="Rectangle 39">
            <a:extLst>
              <a:ext uri="{FF2B5EF4-FFF2-40B4-BE49-F238E27FC236}">
                <a16:creationId xmlns:a16="http://schemas.microsoft.com/office/drawing/2014/main" id="{205EBF88-AECF-4CC8-BA27-9AF16E07C4A2}"/>
              </a:ext>
            </a:extLst>
          </p:cNvPr>
          <p:cNvSpPr/>
          <p:nvPr/>
        </p:nvSpPr>
        <p:spPr>
          <a:xfrm>
            <a:off x="2270007" y="1445760"/>
            <a:ext cx="6124113" cy="41740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200" b="1" dirty="0">
                <a:solidFill>
                  <a:schemeClr val="tx1"/>
                </a:solidFill>
              </a:rPr>
              <a:t>PORT INFRASTRUCTURE
Docks, Basins, Sloops, </a:t>
            </a:r>
            <a:r>
              <a:rPr lang="fr-FR" sz="1200" b="1" dirty="0" err="1">
                <a:solidFill>
                  <a:schemeClr val="tx1"/>
                </a:solidFill>
              </a:rPr>
              <a:t>Signalling</a:t>
            </a:r>
            <a:r>
              <a:rPr lang="fr-FR" sz="1200" b="1" dirty="0">
                <a:solidFill>
                  <a:schemeClr val="tx1"/>
                </a:solidFill>
              </a:rPr>
              <a:t>, Locks,...</a:t>
            </a:r>
          </a:p>
        </p:txBody>
      </p:sp>
      <p:sp>
        <p:nvSpPr>
          <p:cNvPr id="2" name="Rectangle 1">
            <a:extLst>
              <a:ext uri="{FF2B5EF4-FFF2-40B4-BE49-F238E27FC236}">
                <a16:creationId xmlns:a16="http://schemas.microsoft.com/office/drawing/2014/main" id="{B390BACA-6BBA-001C-F8E5-6BD77AE1A278}"/>
              </a:ext>
            </a:extLst>
          </p:cNvPr>
          <p:cNvSpPr/>
          <p:nvPr/>
        </p:nvSpPr>
        <p:spPr>
          <a:xfrm>
            <a:off x="8717973" y="112036"/>
            <a:ext cx="3268844" cy="729430"/>
          </a:xfrm>
          <a:prstGeom prst="rect">
            <a:avLst/>
          </a:prstGeom>
        </p:spPr>
        <p:txBody>
          <a:bodyPr wrap="none">
            <a:spAutoFit/>
          </a:bodyPr>
          <a:lstStyle/>
          <a:p>
            <a:pPr lvl="0" defTabSz="457200" eaLnBrk="0" fontAlgn="base" hangingPunct="0">
              <a:lnSpc>
                <a:spcPct val="90000"/>
              </a:lnSpc>
              <a:spcBef>
                <a:spcPct val="0"/>
              </a:spcBef>
              <a:spcAft>
                <a:spcPct val="0"/>
              </a:spcAft>
              <a:defRPr/>
            </a:pPr>
            <a:r>
              <a:rPr lang="en-US" sz="2800" b="1" dirty="0" err="1">
                <a:solidFill>
                  <a:schemeClr val="tx2"/>
                </a:solidFill>
                <a:latin typeface="Century Gothic"/>
              </a:rPr>
              <a:t>Digitalised</a:t>
            </a:r>
            <a:r>
              <a:rPr lang="en-US" sz="2800" b="1" dirty="0">
                <a:solidFill>
                  <a:schemeClr val="tx2"/>
                </a:solidFill>
                <a:latin typeface="Century Gothic"/>
              </a:rPr>
              <a:t> Harbor</a:t>
            </a:r>
          </a:p>
          <a:p>
            <a:pPr lvl="0" defTabSz="457200" eaLnBrk="0" fontAlgn="base" hangingPunct="0">
              <a:lnSpc>
                <a:spcPct val="90000"/>
              </a:lnSpc>
              <a:spcBef>
                <a:spcPct val="0"/>
              </a:spcBef>
              <a:spcAft>
                <a:spcPct val="0"/>
              </a:spcAft>
              <a:defRPr/>
            </a:pPr>
            <a:r>
              <a:rPr lang="en-US" dirty="0">
                <a:solidFill>
                  <a:schemeClr val="tx2"/>
                </a:solidFill>
                <a:latin typeface="Century Gothic"/>
              </a:rPr>
              <a:t>Interactions</a:t>
            </a:r>
          </a:p>
        </p:txBody>
      </p:sp>
      <p:sp>
        <p:nvSpPr>
          <p:cNvPr id="45" name="AutoShape 4">
            <a:extLst>
              <a:ext uri="{FF2B5EF4-FFF2-40B4-BE49-F238E27FC236}">
                <a16:creationId xmlns:a16="http://schemas.microsoft.com/office/drawing/2014/main" id="{F6D16AFC-7246-DC96-3107-7BE13E3D0EB4}"/>
              </a:ext>
            </a:extLst>
          </p:cNvPr>
          <p:cNvSpPr>
            <a:spLocks noChangeArrowheads="1"/>
          </p:cNvSpPr>
          <p:nvPr/>
        </p:nvSpPr>
        <p:spPr bwMode="blackWhite">
          <a:xfrm>
            <a:off x="355546" y="54874"/>
            <a:ext cx="9773782" cy="399937"/>
          </a:xfrm>
          <a:prstGeom prst="rect">
            <a:avLst/>
          </a:prstGeom>
        </p:spPr>
        <p:txBody>
          <a:bodyPr/>
          <a:lstStyle/>
          <a:p>
            <a:pPr defTabSz="457200" eaLnBrk="0" fontAlgn="base" hangingPunct="0">
              <a:lnSpc>
                <a:spcPct val="90000"/>
              </a:lnSpc>
              <a:spcBef>
                <a:spcPct val="0"/>
              </a:spcBef>
              <a:spcAft>
                <a:spcPct val="0"/>
              </a:spcAft>
            </a:pPr>
            <a:r>
              <a:rPr lang="en-US" sz="2800" b="1" dirty="0">
                <a:solidFill>
                  <a:schemeClr val="tx2"/>
                </a:solidFill>
                <a:latin typeface="Century Gothic"/>
                <a:ea typeface="+mj-ea"/>
                <a:cs typeface="+mj-cs"/>
              </a:rPr>
              <a:t>Maritime Framework – Technical</a:t>
            </a:r>
          </a:p>
        </p:txBody>
      </p:sp>
      <p:pic>
        <p:nvPicPr>
          <p:cNvPr id="46" name="Image 45">
            <a:extLst>
              <a:ext uri="{FF2B5EF4-FFF2-40B4-BE49-F238E27FC236}">
                <a16:creationId xmlns:a16="http://schemas.microsoft.com/office/drawing/2014/main" id="{04CE4745-21AC-41ED-8E40-A95EC52E51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81139" y="2926468"/>
            <a:ext cx="1177451" cy="1591846"/>
          </a:xfrm>
          <a:prstGeom prst="rect">
            <a:avLst/>
          </a:prstGeom>
          <a:ln>
            <a:solidFill>
              <a:schemeClr val="accent1"/>
            </a:solidFill>
          </a:ln>
        </p:spPr>
      </p:pic>
    </p:spTree>
    <p:extLst>
      <p:ext uri="{BB962C8B-B14F-4D97-AF65-F5344CB8AC3E}">
        <p14:creationId xmlns:p14="http://schemas.microsoft.com/office/powerpoint/2010/main" val="2728233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9ED1CC-2565-485F-8F3A-2915B8553261}"/>
              </a:ext>
            </a:extLst>
          </p:cNvPr>
          <p:cNvPicPr>
            <a:picLocks noChangeAspect="1"/>
          </p:cNvPicPr>
          <p:nvPr/>
        </p:nvPicPr>
        <p:blipFill>
          <a:blip r:embed="rId3"/>
          <a:stretch>
            <a:fillRect/>
          </a:stretch>
        </p:blipFill>
        <p:spPr>
          <a:xfrm>
            <a:off x="1877340" y="139291"/>
            <a:ext cx="9438362" cy="6479628"/>
          </a:xfrm>
          <a:prstGeom prst="rect">
            <a:avLst/>
          </a:prstGeom>
        </p:spPr>
      </p:pic>
      <p:sp>
        <p:nvSpPr>
          <p:cNvPr id="32" name="Rectangle : coins arrondis 31">
            <a:extLst>
              <a:ext uri="{FF2B5EF4-FFF2-40B4-BE49-F238E27FC236}">
                <a16:creationId xmlns:a16="http://schemas.microsoft.com/office/drawing/2014/main" id="{4F6A4AE6-40BB-4946-8B5C-B940235B4004}"/>
              </a:ext>
            </a:extLst>
          </p:cNvPr>
          <p:cNvSpPr/>
          <p:nvPr/>
        </p:nvSpPr>
        <p:spPr>
          <a:xfrm>
            <a:off x="4563327" y="239081"/>
            <a:ext cx="3963774" cy="6618919"/>
          </a:xfrm>
          <a:prstGeom prst="roundRect">
            <a:avLst>
              <a:gd name="adj" fmla="val 434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fr-FR" sz="1400" b="1" dirty="0">
                <a:solidFill>
                  <a:schemeClr val="accent5">
                    <a:lumMod val="75000"/>
                  </a:schemeClr>
                </a:solidFill>
              </a:rPr>
              <a:t>PORT SYSTEMS</a:t>
            </a:r>
          </a:p>
        </p:txBody>
      </p:sp>
      <p:grpSp>
        <p:nvGrpSpPr>
          <p:cNvPr id="31" name="Groupe 30">
            <a:extLst>
              <a:ext uri="{FF2B5EF4-FFF2-40B4-BE49-F238E27FC236}">
                <a16:creationId xmlns:a16="http://schemas.microsoft.com/office/drawing/2014/main" id="{C83CE0CF-F103-4B83-8FF7-E721503866F0}"/>
              </a:ext>
            </a:extLst>
          </p:cNvPr>
          <p:cNvGrpSpPr/>
          <p:nvPr/>
        </p:nvGrpSpPr>
        <p:grpSpPr>
          <a:xfrm>
            <a:off x="4992808" y="543901"/>
            <a:ext cx="3106814" cy="1120862"/>
            <a:chOff x="4743433" y="479733"/>
            <a:chExt cx="3106814" cy="1120862"/>
          </a:xfrm>
        </p:grpSpPr>
        <p:sp>
          <p:nvSpPr>
            <p:cNvPr id="3" name="Rectangle : coins arrondis 2">
              <a:extLst>
                <a:ext uri="{FF2B5EF4-FFF2-40B4-BE49-F238E27FC236}">
                  <a16:creationId xmlns:a16="http://schemas.microsoft.com/office/drawing/2014/main" id="{F9F5B18E-0DCB-4D6A-B7AE-55AAD7A8CB6B}"/>
                </a:ext>
              </a:extLst>
            </p:cNvPr>
            <p:cNvSpPr/>
            <p:nvPr/>
          </p:nvSpPr>
          <p:spPr>
            <a:xfrm>
              <a:off x="4743433" y="479733"/>
              <a:ext cx="3106814" cy="1120862"/>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dirty="0">
                  <a:solidFill>
                    <a:schemeClr val="accent5">
                      <a:lumMod val="75000"/>
                    </a:schemeClr>
                  </a:solidFill>
                </a:rPr>
                <a:t>Port data exchange </a:t>
              </a:r>
              <a:r>
                <a:rPr lang="fr-FR" sz="1200" b="1" dirty="0" err="1">
                  <a:solidFill>
                    <a:schemeClr val="accent5">
                      <a:lumMod val="75000"/>
                    </a:schemeClr>
                  </a:solidFill>
                </a:rPr>
                <a:t>systems</a:t>
              </a:r>
              <a:endParaRPr lang="fr-FR" sz="1200" b="1" dirty="0">
                <a:solidFill>
                  <a:schemeClr val="accent5">
                    <a:lumMod val="75000"/>
                  </a:schemeClr>
                </a:solidFill>
              </a:endParaRPr>
            </a:p>
          </p:txBody>
        </p:sp>
        <p:sp>
          <p:nvSpPr>
            <p:cNvPr id="5" name="Rectangle : coins arrondis 4">
              <a:extLst>
                <a:ext uri="{FF2B5EF4-FFF2-40B4-BE49-F238E27FC236}">
                  <a16:creationId xmlns:a16="http://schemas.microsoft.com/office/drawing/2014/main" id="{2FDD7B7D-735B-453D-B1B1-A868E4653480}"/>
                </a:ext>
              </a:extLst>
            </p:cNvPr>
            <p:cNvSpPr/>
            <p:nvPr/>
          </p:nvSpPr>
          <p:spPr>
            <a:xfrm>
              <a:off x="4844047" y="80356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Port Community System</a:t>
              </a:r>
              <a:endParaRPr lang="fr-FR" sz="1100" dirty="0">
                <a:solidFill>
                  <a:schemeClr val="tx1"/>
                </a:solidFill>
              </a:endParaRPr>
            </a:p>
          </p:txBody>
        </p:sp>
        <p:sp>
          <p:nvSpPr>
            <p:cNvPr id="6" name="Rectangle : coins arrondis 5">
              <a:extLst>
                <a:ext uri="{FF2B5EF4-FFF2-40B4-BE49-F238E27FC236}">
                  <a16:creationId xmlns:a16="http://schemas.microsoft.com/office/drawing/2014/main" id="{32A5F79B-206E-439B-ADA0-7A4300A70509}"/>
                </a:ext>
              </a:extLst>
            </p:cNvPr>
            <p:cNvSpPr/>
            <p:nvPr/>
          </p:nvSpPr>
          <p:spPr>
            <a:xfrm>
              <a:off x="6324642" y="80356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Cargo Community System</a:t>
              </a:r>
            </a:p>
          </p:txBody>
        </p:sp>
        <p:sp>
          <p:nvSpPr>
            <p:cNvPr id="7" name="Rectangle : coins arrondis 6">
              <a:extLst>
                <a:ext uri="{FF2B5EF4-FFF2-40B4-BE49-F238E27FC236}">
                  <a16:creationId xmlns:a16="http://schemas.microsoft.com/office/drawing/2014/main" id="{C02D4753-7D88-42F0-9CC9-8FA95BBF5BD7}"/>
                </a:ext>
              </a:extLst>
            </p:cNvPr>
            <p:cNvSpPr/>
            <p:nvPr/>
          </p:nvSpPr>
          <p:spPr>
            <a:xfrm>
              <a:off x="5551210" y="119948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Fishery</a:t>
              </a:r>
              <a:r>
                <a:rPr lang="fr-FR" sz="1100" dirty="0">
                  <a:solidFill>
                    <a:schemeClr val="tx1"/>
                  </a:solidFill>
                </a:rPr>
                <a:t> Information </a:t>
              </a:r>
              <a:r>
                <a:rPr lang="fr-FR" sz="1100" dirty="0" err="1">
                  <a:solidFill>
                    <a:schemeClr val="tx1"/>
                  </a:solidFill>
                </a:rPr>
                <a:t>manag</a:t>
              </a:r>
              <a:r>
                <a:rPr lang="fr-FR" sz="1100" dirty="0">
                  <a:solidFill>
                    <a:schemeClr val="tx1"/>
                  </a:solidFill>
                </a:rPr>
                <a:t>. System</a:t>
              </a:r>
            </a:p>
          </p:txBody>
        </p:sp>
      </p:grpSp>
      <p:grpSp>
        <p:nvGrpSpPr>
          <p:cNvPr id="30" name="Groupe 29">
            <a:extLst>
              <a:ext uri="{FF2B5EF4-FFF2-40B4-BE49-F238E27FC236}">
                <a16:creationId xmlns:a16="http://schemas.microsoft.com/office/drawing/2014/main" id="{2C7ACB10-B1D6-4CA8-8D83-6416EC2EED2D}"/>
              </a:ext>
            </a:extLst>
          </p:cNvPr>
          <p:cNvGrpSpPr/>
          <p:nvPr/>
        </p:nvGrpSpPr>
        <p:grpSpPr>
          <a:xfrm>
            <a:off x="4992808" y="1729470"/>
            <a:ext cx="3113969" cy="4998811"/>
            <a:chOff x="4743433" y="1729470"/>
            <a:chExt cx="3113969" cy="4998811"/>
          </a:xfrm>
        </p:grpSpPr>
        <p:sp>
          <p:nvSpPr>
            <p:cNvPr id="8" name="Rectangle : coins arrondis 7">
              <a:extLst>
                <a:ext uri="{FF2B5EF4-FFF2-40B4-BE49-F238E27FC236}">
                  <a16:creationId xmlns:a16="http://schemas.microsoft.com/office/drawing/2014/main" id="{8362DAAF-D054-4442-8ACD-91A93B4C2441}"/>
                </a:ext>
              </a:extLst>
            </p:cNvPr>
            <p:cNvSpPr/>
            <p:nvPr/>
          </p:nvSpPr>
          <p:spPr>
            <a:xfrm>
              <a:off x="4743433" y="1729470"/>
              <a:ext cx="3106814" cy="4998811"/>
            </a:xfrm>
            <a:prstGeom prst="roundRect">
              <a:avLst>
                <a:gd name="adj" fmla="val 1035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200" b="1" dirty="0">
                  <a:solidFill>
                    <a:schemeClr val="accent5">
                      <a:lumMod val="75000"/>
                    </a:schemeClr>
                  </a:solidFill>
                </a:rPr>
                <a:t>Port Information Management System (PMIS)</a:t>
              </a:r>
            </a:p>
          </p:txBody>
        </p:sp>
        <p:sp>
          <p:nvSpPr>
            <p:cNvPr id="9" name="Rectangle : coins arrondis 8">
              <a:extLst>
                <a:ext uri="{FF2B5EF4-FFF2-40B4-BE49-F238E27FC236}">
                  <a16:creationId xmlns:a16="http://schemas.microsoft.com/office/drawing/2014/main" id="{04AD92C1-E135-45BA-B0BB-3BD9126BD1D3}"/>
                </a:ext>
              </a:extLst>
            </p:cNvPr>
            <p:cNvSpPr/>
            <p:nvPr/>
          </p:nvSpPr>
          <p:spPr>
            <a:xfrm>
              <a:off x="4844047" y="253449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VTS / VTMIS</a:t>
              </a:r>
            </a:p>
          </p:txBody>
        </p:sp>
        <p:sp>
          <p:nvSpPr>
            <p:cNvPr id="10" name="Rectangle : coins arrondis 9">
              <a:extLst>
                <a:ext uri="{FF2B5EF4-FFF2-40B4-BE49-F238E27FC236}">
                  <a16:creationId xmlns:a16="http://schemas.microsoft.com/office/drawing/2014/main" id="{A3438F39-BC75-4612-9E1A-CB70BF70E4BB}"/>
                </a:ext>
              </a:extLst>
            </p:cNvPr>
            <p:cNvSpPr/>
            <p:nvPr/>
          </p:nvSpPr>
          <p:spPr>
            <a:xfrm>
              <a:off x="6324642" y="253449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Coastal surveillance</a:t>
              </a:r>
              <a:endParaRPr lang="fr-FR" sz="1100" dirty="0">
                <a:solidFill>
                  <a:schemeClr val="tx1"/>
                </a:solidFill>
              </a:endParaRPr>
            </a:p>
          </p:txBody>
        </p:sp>
        <p:sp>
          <p:nvSpPr>
            <p:cNvPr id="11" name="Rectangle : coins arrondis 10">
              <a:extLst>
                <a:ext uri="{FF2B5EF4-FFF2-40B4-BE49-F238E27FC236}">
                  <a16:creationId xmlns:a16="http://schemas.microsoft.com/office/drawing/2014/main" id="{BBECA57E-774F-4F1F-876F-DFBCAC325A05}"/>
                </a:ext>
              </a:extLst>
            </p:cNvPr>
            <p:cNvSpPr/>
            <p:nvPr/>
          </p:nvSpPr>
          <p:spPr>
            <a:xfrm>
              <a:off x="4844047" y="289333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Maritime Traffic Management</a:t>
              </a:r>
              <a:endParaRPr lang="fr-FR" sz="1100" dirty="0">
                <a:solidFill>
                  <a:schemeClr val="tx1"/>
                </a:solidFill>
              </a:endParaRPr>
            </a:p>
          </p:txBody>
        </p:sp>
        <p:sp>
          <p:nvSpPr>
            <p:cNvPr id="12" name="Rectangle : coins arrondis 11">
              <a:extLst>
                <a:ext uri="{FF2B5EF4-FFF2-40B4-BE49-F238E27FC236}">
                  <a16:creationId xmlns:a16="http://schemas.microsoft.com/office/drawing/2014/main" id="{C1F0A501-2240-40E5-B0ED-B812857D00F0}"/>
                </a:ext>
              </a:extLst>
            </p:cNvPr>
            <p:cNvSpPr/>
            <p:nvPr/>
          </p:nvSpPr>
          <p:spPr>
            <a:xfrm>
              <a:off x="6317486" y="2893339"/>
              <a:ext cx="1409284" cy="274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Inland</a:t>
              </a:r>
              <a:r>
                <a:rPr lang="fr-FR" sz="1100" dirty="0">
                  <a:solidFill>
                    <a:schemeClr val="tx1"/>
                  </a:solidFill>
                </a:rPr>
                <a:t> navigation management</a:t>
              </a:r>
            </a:p>
          </p:txBody>
        </p:sp>
        <p:sp>
          <p:nvSpPr>
            <p:cNvPr id="13" name="Rectangle : coins arrondis 12">
              <a:extLst>
                <a:ext uri="{FF2B5EF4-FFF2-40B4-BE49-F238E27FC236}">
                  <a16:creationId xmlns:a16="http://schemas.microsoft.com/office/drawing/2014/main" id="{C02F4209-FCE8-4865-980B-3840EECE2039}"/>
                </a:ext>
              </a:extLst>
            </p:cNvPr>
            <p:cNvSpPr/>
            <p:nvPr/>
          </p:nvSpPr>
          <p:spPr>
            <a:xfrm>
              <a:off x="4844046" y="3232967"/>
              <a:ext cx="2820297" cy="2769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tx1"/>
                  </a:solidFill>
                </a:rPr>
                <a:t>Port management</a:t>
              </a:r>
              <a:endParaRPr lang="fr-FR" sz="1100" dirty="0">
                <a:solidFill>
                  <a:schemeClr val="tx1"/>
                </a:solidFill>
              </a:endParaRPr>
            </a:p>
          </p:txBody>
        </p:sp>
        <p:sp>
          <p:nvSpPr>
            <p:cNvPr id="14" name="ZoneTexte 13">
              <a:extLst>
                <a:ext uri="{FF2B5EF4-FFF2-40B4-BE49-F238E27FC236}">
                  <a16:creationId xmlns:a16="http://schemas.microsoft.com/office/drawing/2014/main" id="{32357F56-2A3F-4336-9CDA-890284C5FEA9}"/>
                </a:ext>
              </a:extLst>
            </p:cNvPr>
            <p:cNvSpPr txBox="1"/>
            <p:nvPr/>
          </p:nvSpPr>
          <p:spPr>
            <a:xfrm>
              <a:off x="5238620" y="2213553"/>
              <a:ext cx="2271776" cy="276999"/>
            </a:xfrm>
            <a:prstGeom prst="rect">
              <a:avLst/>
            </a:prstGeom>
            <a:noFill/>
          </p:spPr>
          <p:txBody>
            <a:bodyPr wrap="none" rtlCol="0">
              <a:spAutoFit/>
            </a:bodyPr>
            <a:lstStyle/>
            <a:p>
              <a:r>
                <a:rPr lang="fr-FR" sz="1200" dirty="0">
                  <a:solidFill>
                    <a:schemeClr val="accent5">
                      <a:lumMod val="75000"/>
                    </a:schemeClr>
                  </a:solidFill>
                </a:rPr>
                <a:t>Traffic Management System</a:t>
              </a:r>
            </a:p>
          </p:txBody>
        </p:sp>
        <p:sp>
          <p:nvSpPr>
            <p:cNvPr id="15" name="ZoneTexte 14">
              <a:extLst>
                <a:ext uri="{FF2B5EF4-FFF2-40B4-BE49-F238E27FC236}">
                  <a16:creationId xmlns:a16="http://schemas.microsoft.com/office/drawing/2014/main" id="{B0C2A1B6-9CFB-475F-8439-96D28E60C74D}"/>
                </a:ext>
              </a:extLst>
            </p:cNvPr>
            <p:cNvSpPr txBox="1"/>
            <p:nvPr/>
          </p:nvSpPr>
          <p:spPr>
            <a:xfrm>
              <a:off x="4855838" y="3534634"/>
              <a:ext cx="2722220" cy="276999"/>
            </a:xfrm>
            <a:prstGeom prst="rect">
              <a:avLst/>
            </a:prstGeom>
            <a:noFill/>
          </p:spPr>
          <p:txBody>
            <a:bodyPr wrap="none" rtlCol="0">
              <a:spAutoFit/>
            </a:bodyPr>
            <a:lstStyle/>
            <a:p>
              <a:r>
                <a:rPr lang="fr-FR" sz="1200" dirty="0" err="1">
                  <a:solidFill>
                    <a:schemeClr val="accent5">
                      <a:lumMod val="75000"/>
                    </a:schemeClr>
                  </a:solidFill>
                </a:rPr>
                <a:t>Internal</a:t>
              </a:r>
              <a:r>
                <a:rPr lang="fr-FR" sz="1200" dirty="0">
                  <a:solidFill>
                    <a:schemeClr val="accent5">
                      <a:lumMod val="75000"/>
                    </a:schemeClr>
                  </a:solidFill>
                </a:rPr>
                <a:t> Port Management System</a:t>
              </a:r>
            </a:p>
          </p:txBody>
        </p:sp>
        <p:sp>
          <p:nvSpPr>
            <p:cNvPr id="16" name="Rectangle : coins arrondis 15">
              <a:extLst>
                <a:ext uri="{FF2B5EF4-FFF2-40B4-BE49-F238E27FC236}">
                  <a16:creationId xmlns:a16="http://schemas.microsoft.com/office/drawing/2014/main" id="{787E7512-8658-4BC3-BC03-B817FE7CC6A9}"/>
                </a:ext>
              </a:extLst>
            </p:cNvPr>
            <p:cNvSpPr/>
            <p:nvPr/>
          </p:nvSpPr>
          <p:spPr>
            <a:xfrm>
              <a:off x="4844046" y="3840989"/>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Administration</a:t>
              </a:r>
            </a:p>
          </p:txBody>
        </p:sp>
        <p:sp>
          <p:nvSpPr>
            <p:cNvPr id="17" name="Rectangle : coins arrondis 16">
              <a:extLst>
                <a:ext uri="{FF2B5EF4-FFF2-40B4-BE49-F238E27FC236}">
                  <a16:creationId xmlns:a16="http://schemas.microsoft.com/office/drawing/2014/main" id="{5E7E921E-753B-42C8-B2C0-AD17D62BC201}"/>
                </a:ext>
              </a:extLst>
            </p:cNvPr>
            <p:cNvSpPr/>
            <p:nvPr/>
          </p:nvSpPr>
          <p:spPr>
            <a:xfrm>
              <a:off x="6324642" y="3828990"/>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Workstations</a:t>
              </a:r>
              <a:endParaRPr lang="fr-FR" sz="1100" dirty="0">
                <a:solidFill>
                  <a:schemeClr val="tx1"/>
                </a:solidFill>
              </a:endParaRPr>
            </a:p>
          </p:txBody>
        </p:sp>
        <p:sp>
          <p:nvSpPr>
            <p:cNvPr id="18" name="Rectangle : coins arrondis 17">
              <a:extLst>
                <a:ext uri="{FF2B5EF4-FFF2-40B4-BE49-F238E27FC236}">
                  <a16:creationId xmlns:a16="http://schemas.microsoft.com/office/drawing/2014/main" id="{CD423732-C70E-4877-8B97-4350041AC0D7}"/>
                </a:ext>
              </a:extLst>
            </p:cNvPr>
            <p:cNvSpPr/>
            <p:nvPr/>
          </p:nvSpPr>
          <p:spPr>
            <a:xfrm>
              <a:off x="4844045" y="4128034"/>
              <a:ext cx="1473441" cy="2840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Network and Communications</a:t>
              </a:r>
            </a:p>
          </p:txBody>
        </p:sp>
        <p:sp>
          <p:nvSpPr>
            <p:cNvPr id="19" name="Rectangle : coins arrondis 18">
              <a:extLst>
                <a:ext uri="{FF2B5EF4-FFF2-40B4-BE49-F238E27FC236}">
                  <a16:creationId xmlns:a16="http://schemas.microsoft.com/office/drawing/2014/main" id="{69C092C7-C22B-4EC2-BBA7-C3209977AB4B}"/>
                </a:ext>
              </a:extLst>
            </p:cNvPr>
            <p:cNvSpPr/>
            <p:nvPr/>
          </p:nvSpPr>
          <p:spPr>
            <a:xfrm>
              <a:off x="6324642" y="4160692"/>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Commercial services</a:t>
              </a:r>
            </a:p>
          </p:txBody>
        </p:sp>
        <p:sp>
          <p:nvSpPr>
            <p:cNvPr id="20" name="ZoneTexte 19">
              <a:extLst>
                <a:ext uri="{FF2B5EF4-FFF2-40B4-BE49-F238E27FC236}">
                  <a16:creationId xmlns:a16="http://schemas.microsoft.com/office/drawing/2014/main" id="{0394D9D9-65A1-4879-9861-3FB5D54A9EB0}"/>
                </a:ext>
              </a:extLst>
            </p:cNvPr>
            <p:cNvSpPr txBox="1"/>
            <p:nvPr/>
          </p:nvSpPr>
          <p:spPr>
            <a:xfrm>
              <a:off x="5019766" y="4506964"/>
              <a:ext cx="2837636" cy="276999"/>
            </a:xfrm>
            <a:prstGeom prst="rect">
              <a:avLst/>
            </a:prstGeom>
            <a:noFill/>
          </p:spPr>
          <p:txBody>
            <a:bodyPr wrap="none" rtlCol="0">
              <a:spAutoFit/>
            </a:bodyPr>
            <a:lstStyle/>
            <a:p>
              <a:r>
                <a:rPr lang="fr-FR" sz="1200" dirty="0">
                  <a:solidFill>
                    <a:schemeClr val="accent5">
                      <a:lumMod val="75000"/>
                    </a:schemeClr>
                  </a:solidFill>
                </a:rPr>
                <a:t>Systèmes de gestion des opérations</a:t>
              </a:r>
            </a:p>
          </p:txBody>
        </p:sp>
        <p:sp>
          <p:nvSpPr>
            <p:cNvPr id="21" name="Rectangle : coins arrondis 20">
              <a:extLst>
                <a:ext uri="{FF2B5EF4-FFF2-40B4-BE49-F238E27FC236}">
                  <a16:creationId xmlns:a16="http://schemas.microsoft.com/office/drawing/2014/main" id="{1C288329-3B42-42C8-ACD7-0717B10D84E7}"/>
                </a:ext>
              </a:extLst>
            </p:cNvPr>
            <p:cNvSpPr/>
            <p:nvPr/>
          </p:nvSpPr>
          <p:spPr>
            <a:xfrm>
              <a:off x="4844046" y="488494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OPS LOG</a:t>
              </a:r>
            </a:p>
            <a:p>
              <a:pPr algn="ctr"/>
              <a:r>
                <a:rPr lang="fr-FR" sz="1100" dirty="0">
                  <a:solidFill>
                    <a:schemeClr val="tx1"/>
                  </a:solidFill>
                </a:rPr>
                <a:t>(ERP, CRM)  </a:t>
              </a:r>
            </a:p>
          </p:txBody>
        </p:sp>
        <p:sp>
          <p:nvSpPr>
            <p:cNvPr id="22" name="Rectangle : coins arrondis 21">
              <a:extLst>
                <a:ext uri="{FF2B5EF4-FFF2-40B4-BE49-F238E27FC236}">
                  <a16:creationId xmlns:a16="http://schemas.microsoft.com/office/drawing/2014/main" id="{764F9F7B-63EE-400F-A1C4-1098DF3B450B}"/>
                </a:ext>
              </a:extLst>
            </p:cNvPr>
            <p:cNvSpPr/>
            <p:nvPr/>
          </p:nvSpPr>
          <p:spPr>
            <a:xfrm>
              <a:off x="6347146" y="484542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Term</a:t>
              </a:r>
              <a:r>
                <a:rPr lang="fr-FR" sz="1100" dirty="0">
                  <a:solidFill>
                    <a:schemeClr val="tx1"/>
                  </a:solidFill>
                </a:rPr>
                <a:t>. </a:t>
              </a:r>
              <a:r>
                <a:rPr lang="fr-FR" sz="1100" dirty="0" err="1">
                  <a:solidFill>
                    <a:schemeClr val="tx1"/>
                  </a:solidFill>
                </a:rPr>
                <a:t>Oper</a:t>
              </a:r>
              <a:r>
                <a:rPr lang="fr-FR" sz="1100" dirty="0">
                  <a:solidFill>
                    <a:schemeClr val="tx1"/>
                  </a:solidFill>
                </a:rPr>
                <a:t>. System (TOS)</a:t>
              </a:r>
            </a:p>
          </p:txBody>
        </p:sp>
        <p:sp>
          <p:nvSpPr>
            <p:cNvPr id="23" name="Rectangle : coins arrondis 22">
              <a:extLst>
                <a:ext uri="{FF2B5EF4-FFF2-40B4-BE49-F238E27FC236}">
                  <a16:creationId xmlns:a16="http://schemas.microsoft.com/office/drawing/2014/main" id="{87EF2006-2E7E-4E6C-8651-109F21E408D3}"/>
                </a:ext>
              </a:extLst>
            </p:cNvPr>
            <p:cNvSpPr/>
            <p:nvPr/>
          </p:nvSpPr>
          <p:spPr>
            <a:xfrm>
              <a:off x="4855025" y="5234198"/>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OT</a:t>
              </a:r>
            </a:p>
          </p:txBody>
        </p:sp>
        <p:sp>
          <p:nvSpPr>
            <p:cNvPr id="24" name="Rectangle : coins arrondis 23">
              <a:extLst>
                <a:ext uri="{FF2B5EF4-FFF2-40B4-BE49-F238E27FC236}">
                  <a16:creationId xmlns:a16="http://schemas.microsoft.com/office/drawing/2014/main" id="{3890B45B-15D1-4A77-B34C-566BD6F4F1AB}"/>
                </a:ext>
              </a:extLst>
            </p:cNvPr>
            <p:cNvSpPr/>
            <p:nvPr/>
          </p:nvSpPr>
          <p:spPr>
            <a:xfrm>
              <a:off x="6347146" y="522245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Loading</a:t>
              </a:r>
              <a:r>
                <a:rPr lang="fr-FR" sz="1100" dirty="0">
                  <a:solidFill>
                    <a:schemeClr val="tx1"/>
                  </a:solidFill>
                </a:rPr>
                <a:t> / </a:t>
              </a:r>
              <a:r>
                <a:rPr lang="fr-FR" sz="1100" dirty="0" err="1">
                  <a:solidFill>
                    <a:schemeClr val="tx1"/>
                  </a:solidFill>
                </a:rPr>
                <a:t>Unloading</a:t>
              </a:r>
              <a:endParaRPr lang="fr-FR" sz="1100" dirty="0">
                <a:solidFill>
                  <a:schemeClr val="tx1"/>
                </a:solidFill>
              </a:endParaRPr>
            </a:p>
          </p:txBody>
        </p:sp>
        <p:sp>
          <p:nvSpPr>
            <p:cNvPr id="25" name="ZoneTexte 24">
              <a:extLst>
                <a:ext uri="{FF2B5EF4-FFF2-40B4-BE49-F238E27FC236}">
                  <a16:creationId xmlns:a16="http://schemas.microsoft.com/office/drawing/2014/main" id="{42015588-C99D-40DC-884C-A1FFF2AC63FB}"/>
                </a:ext>
              </a:extLst>
            </p:cNvPr>
            <p:cNvSpPr txBox="1"/>
            <p:nvPr/>
          </p:nvSpPr>
          <p:spPr>
            <a:xfrm>
              <a:off x="5416679" y="5534613"/>
              <a:ext cx="1773242" cy="276999"/>
            </a:xfrm>
            <a:prstGeom prst="rect">
              <a:avLst/>
            </a:prstGeom>
            <a:noFill/>
          </p:spPr>
          <p:txBody>
            <a:bodyPr wrap="none" rtlCol="0">
              <a:spAutoFit/>
            </a:bodyPr>
            <a:lstStyle/>
            <a:p>
              <a:r>
                <a:rPr lang="fr-FR" sz="1200" dirty="0">
                  <a:solidFill>
                    <a:schemeClr val="accent5">
                      <a:lumMod val="75000"/>
                    </a:schemeClr>
                  </a:solidFill>
                </a:rPr>
                <a:t>Protection et sécurité</a:t>
              </a:r>
            </a:p>
          </p:txBody>
        </p:sp>
        <p:sp>
          <p:nvSpPr>
            <p:cNvPr id="26" name="Rectangle : coins arrondis 25">
              <a:extLst>
                <a:ext uri="{FF2B5EF4-FFF2-40B4-BE49-F238E27FC236}">
                  <a16:creationId xmlns:a16="http://schemas.microsoft.com/office/drawing/2014/main" id="{2A3638CE-F2DE-4B3A-B3A2-CB3B6A4ED264}"/>
                </a:ext>
              </a:extLst>
            </p:cNvPr>
            <p:cNvSpPr/>
            <p:nvPr/>
          </p:nvSpPr>
          <p:spPr>
            <a:xfrm>
              <a:off x="4844046" y="5850836"/>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Access control</a:t>
              </a:r>
            </a:p>
          </p:txBody>
        </p:sp>
        <p:sp>
          <p:nvSpPr>
            <p:cNvPr id="27" name="Rectangle : coins arrondis 26">
              <a:extLst>
                <a:ext uri="{FF2B5EF4-FFF2-40B4-BE49-F238E27FC236}">
                  <a16:creationId xmlns:a16="http://schemas.microsoft.com/office/drawing/2014/main" id="{872EFE38-DC23-401A-9D87-09E76448B827}"/>
                </a:ext>
              </a:extLst>
            </p:cNvPr>
            <p:cNvSpPr/>
            <p:nvPr/>
          </p:nvSpPr>
          <p:spPr>
            <a:xfrm>
              <a:off x="6347146" y="5811315"/>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Detection</a:t>
              </a:r>
              <a:r>
                <a:rPr lang="fr-FR" sz="1100" dirty="0">
                  <a:solidFill>
                    <a:schemeClr val="tx1"/>
                  </a:solidFill>
                </a:rPr>
                <a:t> </a:t>
              </a:r>
              <a:r>
                <a:rPr lang="fr-FR" sz="1100" dirty="0" err="1">
                  <a:solidFill>
                    <a:schemeClr val="tx1"/>
                  </a:solidFill>
                </a:rPr>
                <a:t>systems</a:t>
              </a:r>
              <a:endParaRPr lang="fr-FR" sz="1100" dirty="0">
                <a:solidFill>
                  <a:schemeClr val="tx1"/>
                </a:solidFill>
              </a:endParaRPr>
            </a:p>
          </p:txBody>
        </p:sp>
        <p:sp>
          <p:nvSpPr>
            <p:cNvPr id="28" name="Rectangle : coins arrondis 27">
              <a:extLst>
                <a:ext uri="{FF2B5EF4-FFF2-40B4-BE49-F238E27FC236}">
                  <a16:creationId xmlns:a16="http://schemas.microsoft.com/office/drawing/2014/main" id="{8227653D-6B61-4514-9E46-ADA3E63EF1CF}"/>
                </a:ext>
              </a:extLst>
            </p:cNvPr>
            <p:cNvSpPr/>
            <p:nvPr/>
          </p:nvSpPr>
          <p:spPr>
            <a:xfrm>
              <a:off x="4855025" y="6248214"/>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CCTV, caméras,..</a:t>
              </a:r>
            </a:p>
          </p:txBody>
        </p:sp>
        <p:sp>
          <p:nvSpPr>
            <p:cNvPr id="29" name="Rectangle : coins arrondis 28">
              <a:extLst>
                <a:ext uri="{FF2B5EF4-FFF2-40B4-BE49-F238E27FC236}">
                  <a16:creationId xmlns:a16="http://schemas.microsoft.com/office/drawing/2014/main" id="{14DB5015-9C12-42C7-9AF7-65F78E4E69CE}"/>
                </a:ext>
              </a:extLst>
            </p:cNvPr>
            <p:cNvSpPr/>
            <p:nvPr/>
          </p:nvSpPr>
          <p:spPr>
            <a:xfrm>
              <a:off x="6347146" y="6236471"/>
              <a:ext cx="1339702" cy="287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tx1"/>
                  </a:solidFill>
                </a:rPr>
                <a:t>Alarms</a:t>
              </a:r>
              <a:endParaRPr lang="fr-FR" sz="1100" dirty="0">
                <a:solidFill>
                  <a:schemeClr val="tx1"/>
                </a:solidFill>
              </a:endParaRPr>
            </a:p>
          </p:txBody>
        </p:sp>
      </p:grpSp>
      <p:sp>
        <p:nvSpPr>
          <p:cNvPr id="4" name="Rectangle : coins arrondis 3">
            <a:extLst>
              <a:ext uri="{FF2B5EF4-FFF2-40B4-BE49-F238E27FC236}">
                <a16:creationId xmlns:a16="http://schemas.microsoft.com/office/drawing/2014/main" id="{D81AFE3D-F3D7-4E79-AECD-3EDB28399F7B}"/>
              </a:ext>
            </a:extLst>
          </p:cNvPr>
          <p:cNvSpPr/>
          <p:nvPr/>
        </p:nvSpPr>
        <p:spPr>
          <a:xfrm>
            <a:off x="1877340" y="139291"/>
            <a:ext cx="1434215" cy="3561666"/>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400" b="1" dirty="0">
                <a:solidFill>
                  <a:schemeClr val="accent6">
                    <a:lumMod val="75000"/>
                  </a:schemeClr>
                </a:solidFill>
              </a:rPr>
              <a:t>Marine Systems
</a:t>
            </a:r>
          </a:p>
          <a:p>
            <a:pPr algn="ctr"/>
            <a:r>
              <a:rPr lang="en-US" sz="1400" b="1" dirty="0">
                <a:solidFill>
                  <a:schemeClr val="accent6">
                    <a:lumMod val="75000"/>
                  </a:schemeClr>
                </a:solidFill>
              </a:rPr>
              <a:t>Shipping companies
</a:t>
            </a:r>
          </a:p>
          <a:p>
            <a:pPr algn="ctr"/>
            <a:endParaRPr lang="en-US" sz="1400" b="1" dirty="0">
              <a:solidFill>
                <a:schemeClr val="accent6">
                  <a:lumMod val="75000"/>
                </a:schemeClr>
              </a:solidFill>
            </a:endParaRPr>
          </a:p>
          <a:p>
            <a:pPr algn="ctr"/>
            <a:r>
              <a:rPr lang="en-US" sz="1400" b="1" dirty="0">
                <a:solidFill>
                  <a:schemeClr val="accent6">
                    <a:lumMod val="75000"/>
                  </a:schemeClr>
                </a:solidFill>
              </a:rPr>
              <a:t>Passenger transport
</a:t>
            </a:r>
          </a:p>
          <a:p>
            <a:pPr algn="ctr"/>
            <a:endParaRPr lang="en-US" sz="1400" b="1" dirty="0">
              <a:solidFill>
                <a:schemeClr val="accent6">
                  <a:lumMod val="75000"/>
                </a:schemeClr>
              </a:solidFill>
            </a:endParaRPr>
          </a:p>
          <a:p>
            <a:pPr algn="ctr"/>
            <a:r>
              <a:rPr lang="en-US" sz="1400" b="1" dirty="0">
                <a:solidFill>
                  <a:schemeClr val="accent6">
                    <a:lumMod val="75000"/>
                  </a:schemeClr>
                </a:solidFill>
              </a:rPr>
              <a:t>Freight </a:t>
            </a:r>
          </a:p>
          <a:p>
            <a:pPr algn="ctr"/>
            <a:r>
              <a:rPr lang="en-US" sz="1400" b="1" dirty="0">
                <a:solidFill>
                  <a:schemeClr val="accent6">
                    <a:lumMod val="75000"/>
                  </a:schemeClr>
                </a:solidFill>
              </a:rPr>
              <a:t>Transport
</a:t>
            </a:r>
          </a:p>
          <a:p>
            <a:pPr algn="ctr"/>
            <a:endParaRPr lang="en-US" sz="1400" b="1" dirty="0">
              <a:solidFill>
                <a:schemeClr val="accent6">
                  <a:lumMod val="75000"/>
                </a:schemeClr>
              </a:solidFill>
            </a:endParaRPr>
          </a:p>
          <a:p>
            <a:pPr algn="ctr"/>
            <a:r>
              <a:rPr lang="en-US" sz="1400" b="1" dirty="0">
                <a:solidFill>
                  <a:schemeClr val="accent6">
                    <a:lumMod val="75000"/>
                  </a:schemeClr>
                </a:solidFill>
              </a:rPr>
              <a:t>Fishing</a:t>
            </a:r>
            <a:endParaRPr lang="fr-FR" sz="1200" b="1" dirty="0">
              <a:solidFill>
                <a:schemeClr val="accent6">
                  <a:lumMod val="75000"/>
                </a:schemeClr>
              </a:solidFill>
            </a:endParaRPr>
          </a:p>
        </p:txBody>
      </p:sp>
      <p:sp>
        <p:nvSpPr>
          <p:cNvPr id="33" name="Rectangle : coins arrondis 32">
            <a:extLst>
              <a:ext uri="{FF2B5EF4-FFF2-40B4-BE49-F238E27FC236}">
                <a16:creationId xmlns:a16="http://schemas.microsoft.com/office/drawing/2014/main" id="{EF65A203-F4E6-497E-B22F-D9DA0A4F1595}"/>
              </a:ext>
            </a:extLst>
          </p:cNvPr>
          <p:cNvSpPr/>
          <p:nvPr/>
        </p:nvSpPr>
        <p:spPr>
          <a:xfrm>
            <a:off x="1877340" y="3793709"/>
            <a:ext cx="1434215" cy="2825210"/>
          </a:xfrm>
          <a:prstGeom prst="roundRect">
            <a:avLst>
              <a:gd name="adj" fmla="val 1369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400" b="1" dirty="0">
                <a:solidFill>
                  <a:schemeClr val="accent6">
                    <a:lumMod val="75000"/>
                  </a:schemeClr>
                </a:solidFill>
              </a:rPr>
              <a:t>Other systems
</a:t>
            </a:r>
          </a:p>
          <a:p>
            <a:pPr algn="ctr"/>
            <a:r>
              <a:rPr lang="en-US" sz="1400" b="1" dirty="0">
                <a:solidFill>
                  <a:schemeClr val="accent6">
                    <a:lumMod val="75000"/>
                  </a:schemeClr>
                </a:solidFill>
              </a:rPr>
              <a:t>River transport
</a:t>
            </a:r>
          </a:p>
          <a:p>
            <a:pPr algn="ctr"/>
            <a:endParaRPr lang="en-US" sz="1400" b="1" dirty="0">
              <a:solidFill>
                <a:schemeClr val="accent6">
                  <a:lumMod val="75000"/>
                </a:schemeClr>
              </a:solidFill>
            </a:endParaRPr>
          </a:p>
          <a:p>
            <a:pPr algn="ctr"/>
            <a:r>
              <a:rPr lang="en-US" sz="1400" b="1" dirty="0">
                <a:solidFill>
                  <a:schemeClr val="accent6">
                    <a:lumMod val="75000"/>
                  </a:schemeClr>
                </a:solidFill>
              </a:rPr>
              <a:t>Rail transport
</a:t>
            </a:r>
          </a:p>
          <a:p>
            <a:pPr algn="ctr"/>
            <a:endParaRPr lang="en-US" sz="1400" b="1" dirty="0">
              <a:solidFill>
                <a:schemeClr val="accent6">
                  <a:lumMod val="75000"/>
                </a:schemeClr>
              </a:solidFill>
            </a:endParaRPr>
          </a:p>
          <a:p>
            <a:pPr algn="ctr"/>
            <a:r>
              <a:rPr lang="en-US" sz="1400" b="1" dirty="0">
                <a:solidFill>
                  <a:schemeClr val="accent6">
                    <a:lumMod val="75000"/>
                  </a:schemeClr>
                </a:solidFill>
              </a:rPr>
              <a:t>Road transport</a:t>
            </a:r>
            <a:endParaRPr lang="fr-FR" sz="1200" b="1" dirty="0">
              <a:solidFill>
                <a:schemeClr val="accent6">
                  <a:lumMod val="75000"/>
                </a:schemeClr>
              </a:solidFill>
            </a:endParaRPr>
          </a:p>
        </p:txBody>
      </p:sp>
      <p:sp>
        <p:nvSpPr>
          <p:cNvPr id="34" name="Rectangle : coins arrondis 33">
            <a:extLst>
              <a:ext uri="{FF2B5EF4-FFF2-40B4-BE49-F238E27FC236}">
                <a16:creationId xmlns:a16="http://schemas.microsoft.com/office/drawing/2014/main" id="{6C1AB6E6-B457-464A-8E66-B6F880DB2DD9}"/>
              </a:ext>
            </a:extLst>
          </p:cNvPr>
          <p:cNvSpPr/>
          <p:nvPr/>
        </p:nvSpPr>
        <p:spPr>
          <a:xfrm>
            <a:off x="9822000" y="239081"/>
            <a:ext cx="1391088" cy="808669"/>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Authorities</a:t>
            </a:r>
            <a:endParaRPr lang="fr-FR" sz="1400" b="1" dirty="0">
              <a:solidFill>
                <a:schemeClr val="accent6">
                  <a:lumMod val="75000"/>
                </a:schemeClr>
              </a:solidFill>
            </a:endParaRPr>
          </a:p>
        </p:txBody>
      </p:sp>
      <p:sp>
        <p:nvSpPr>
          <p:cNvPr id="35" name="Rectangle : coins arrondis 34">
            <a:extLst>
              <a:ext uri="{FF2B5EF4-FFF2-40B4-BE49-F238E27FC236}">
                <a16:creationId xmlns:a16="http://schemas.microsoft.com/office/drawing/2014/main" id="{39B143E4-8291-4C42-84BE-3A5BE4B1F4D6}"/>
              </a:ext>
            </a:extLst>
          </p:cNvPr>
          <p:cNvSpPr/>
          <p:nvPr/>
        </p:nvSpPr>
        <p:spPr>
          <a:xfrm>
            <a:off x="9815767" y="1375427"/>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National systems</a:t>
            </a:r>
            <a:endParaRPr lang="fr-FR" sz="1400" b="1" dirty="0">
              <a:solidFill>
                <a:schemeClr val="accent6">
                  <a:lumMod val="75000"/>
                </a:schemeClr>
              </a:solidFill>
            </a:endParaRPr>
          </a:p>
        </p:txBody>
      </p:sp>
      <p:sp>
        <p:nvSpPr>
          <p:cNvPr id="36" name="Rectangle : coins arrondis 35">
            <a:extLst>
              <a:ext uri="{FF2B5EF4-FFF2-40B4-BE49-F238E27FC236}">
                <a16:creationId xmlns:a16="http://schemas.microsoft.com/office/drawing/2014/main" id="{1F4B6CBA-0064-4E5D-A764-F6BA7648023E}"/>
              </a:ext>
            </a:extLst>
          </p:cNvPr>
          <p:cNvSpPr/>
          <p:nvPr/>
        </p:nvSpPr>
        <p:spPr>
          <a:xfrm>
            <a:off x="9815767" y="2321986"/>
            <a:ext cx="1391088" cy="50099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European Systems</a:t>
            </a:r>
            <a:endParaRPr lang="fr-FR" sz="1400" b="1" dirty="0">
              <a:solidFill>
                <a:schemeClr val="accent6">
                  <a:lumMod val="75000"/>
                </a:schemeClr>
              </a:solidFill>
            </a:endParaRPr>
          </a:p>
        </p:txBody>
      </p:sp>
      <p:sp>
        <p:nvSpPr>
          <p:cNvPr id="37" name="Rectangle : coins arrondis 36">
            <a:extLst>
              <a:ext uri="{FF2B5EF4-FFF2-40B4-BE49-F238E27FC236}">
                <a16:creationId xmlns:a16="http://schemas.microsoft.com/office/drawing/2014/main" id="{CDDA7292-A1BD-4913-961B-037A580304B6}"/>
              </a:ext>
            </a:extLst>
          </p:cNvPr>
          <p:cNvSpPr/>
          <p:nvPr/>
        </p:nvSpPr>
        <p:spPr>
          <a:xfrm>
            <a:off x="9815767" y="3429000"/>
            <a:ext cx="1391088" cy="94234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Satellite Systems (GNSS, Monitoring)</a:t>
            </a:r>
            <a:endParaRPr lang="fr-FR" sz="1400" b="1" dirty="0">
              <a:solidFill>
                <a:schemeClr val="accent6">
                  <a:lumMod val="75000"/>
                </a:schemeClr>
              </a:solidFill>
            </a:endParaRPr>
          </a:p>
        </p:txBody>
      </p:sp>
      <p:sp>
        <p:nvSpPr>
          <p:cNvPr id="38" name="Rectangle : coins arrondis 37">
            <a:extLst>
              <a:ext uri="{FF2B5EF4-FFF2-40B4-BE49-F238E27FC236}">
                <a16:creationId xmlns:a16="http://schemas.microsoft.com/office/drawing/2014/main" id="{3B174648-38F8-45CC-9D9D-7F7D910E168B}"/>
              </a:ext>
            </a:extLst>
          </p:cNvPr>
          <p:cNvSpPr/>
          <p:nvPr/>
        </p:nvSpPr>
        <p:spPr>
          <a:xfrm>
            <a:off x="9815767" y="4506964"/>
            <a:ext cx="1391088" cy="33846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45720" numCol="1" spcCol="0" rtlCol="0" fromWordArt="0" anchor="t" anchorCtr="0" forceAA="0" compatLnSpc="1">
            <a:prstTxWarp prst="textNoShape">
              <a:avLst/>
            </a:prstTxWarp>
            <a:noAutofit/>
          </a:bodyPr>
          <a:lstStyle/>
          <a:p>
            <a:pPr algn="ctr"/>
            <a:r>
              <a:rPr lang="fr-FR" sz="1400" b="1">
                <a:solidFill>
                  <a:schemeClr val="accent6">
                    <a:lumMod val="75000"/>
                  </a:schemeClr>
                </a:solidFill>
              </a:rPr>
              <a:t>Banks</a:t>
            </a:r>
            <a:endParaRPr lang="fr-FR" sz="1400" b="1" dirty="0">
              <a:solidFill>
                <a:schemeClr val="accent6">
                  <a:lumMod val="75000"/>
                </a:schemeClr>
              </a:solidFill>
            </a:endParaRPr>
          </a:p>
        </p:txBody>
      </p:sp>
      <p:grpSp>
        <p:nvGrpSpPr>
          <p:cNvPr id="46" name="Groupe 45">
            <a:extLst>
              <a:ext uri="{FF2B5EF4-FFF2-40B4-BE49-F238E27FC236}">
                <a16:creationId xmlns:a16="http://schemas.microsoft.com/office/drawing/2014/main" id="{E19F8473-95B2-4B4C-95AD-4AB923726BAF}"/>
              </a:ext>
            </a:extLst>
          </p:cNvPr>
          <p:cNvGrpSpPr/>
          <p:nvPr/>
        </p:nvGrpSpPr>
        <p:grpSpPr>
          <a:xfrm>
            <a:off x="9398428" y="5526117"/>
            <a:ext cx="2564745" cy="1169551"/>
            <a:chOff x="9862389" y="5089958"/>
            <a:chExt cx="1889072" cy="1025690"/>
          </a:xfrm>
          <a:solidFill>
            <a:schemeClr val="bg1"/>
          </a:solidFill>
        </p:grpSpPr>
        <p:sp>
          <p:nvSpPr>
            <p:cNvPr id="39" name="ZoneTexte 38">
              <a:extLst>
                <a:ext uri="{FF2B5EF4-FFF2-40B4-BE49-F238E27FC236}">
                  <a16:creationId xmlns:a16="http://schemas.microsoft.com/office/drawing/2014/main" id="{49B7643F-10A1-4ECD-B8B8-10563F715C32}"/>
                </a:ext>
              </a:extLst>
            </p:cNvPr>
            <p:cNvSpPr txBox="1"/>
            <p:nvPr/>
          </p:nvSpPr>
          <p:spPr>
            <a:xfrm>
              <a:off x="10059285" y="5089958"/>
              <a:ext cx="1692176" cy="1025690"/>
            </a:xfrm>
            <a:prstGeom prst="rect">
              <a:avLst/>
            </a:prstGeom>
            <a:grpFill/>
          </p:spPr>
          <p:txBody>
            <a:bodyPr wrap="none" rtlCol="0">
              <a:spAutoFit/>
            </a:bodyPr>
            <a:lstStyle/>
            <a:p>
              <a:r>
                <a:rPr lang="en-US" sz="1400"/>
                <a:t>Mandatory declarations
Permissions and Controls
Operational data
Financial data
Browsing data</a:t>
              </a:r>
              <a:endParaRPr lang="fr-FR" sz="1400" dirty="0"/>
            </a:p>
          </p:txBody>
        </p:sp>
        <p:cxnSp>
          <p:nvCxnSpPr>
            <p:cNvPr id="41" name="Connecteur droit avec flèche 40">
              <a:extLst>
                <a:ext uri="{FF2B5EF4-FFF2-40B4-BE49-F238E27FC236}">
                  <a16:creationId xmlns:a16="http://schemas.microsoft.com/office/drawing/2014/main" id="{DECD4D17-B970-4DC3-923B-ADBE38A650B7}"/>
                </a:ext>
              </a:extLst>
            </p:cNvPr>
            <p:cNvCxnSpPr/>
            <p:nvPr/>
          </p:nvCxnSpPr>
          <p:spPr>
            <a:xfrm>
              <a:off x="9881439" y="5253248"/>
              <a:ext cx="196011" cy="0"/>
            </a:xfrm>
            <a:prstGeom prst="straightConnector1">
              <a:avLst/>
            </a:prstGeom>
            <a:grpFill/>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90C273F-FE3A-4A3A-A23A-CFF7575B2D60}"/>
                </a:ext>
              </a:extLst>
            </p:cNvPr>
            <p:cNvCxnSpPr/>
            <p:nvPr/>
          </p:nvCxnSpPr>
          <p:spPr>
            <a:xfrm>
              <a:off x="9881439" y="5424698"/>
              <a:ext cx="196011" cy="0"/>
            </a:xfrm>
            <a:prstGeom prst="straightConnector1">
              <a:avLst/>
            </a:prstGeom>
            <a:grpFill/>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55432F05-9283-407F-9DE7-3EC290E27455}"/>
                </a:ext>
              </a:extLst>
            </p:cNvPr>
            <p:cNvCxnSpPr/>
            <p:nvPr/>
          </p:nvCxnSpPr>
          <p:spPr>
            <a:xfrm>
              <a:off x="9871914" y="5605673"/>
              <a:ext cx="196011" cy="0"/>
            </a:xfrm>
            <a:prstGeom prst="straightConnector1">
              <a:avLst/>
            </a:prstGeom>
            <a:grpFill/>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A0B019C5-E8B2-4D07-8200-2DCBB2A19CE5}"/>
                </a:ext>
              </a:extLst>
            </p:cNvPr>
            <p:cNvCxnSpPr/>
            <p:nvPr/>
          </p:nvCxnSpPr>
          <p:spPr>
            <a:xfrm>
              <a:off x="9871914" y="5777123"/>
              <a:ext cx="196011" cy="0"/>
            </a:xfrm>
            <a:prstGeom prst="straightConnector1">
              <a:avLst/>
            </a:prstGeom>
            <a:grpFill/>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B102D599-0D63-4F66-8A56-0A9F141A655C}"/>
                </a:ext>
              </a:extLst>
            </p:cNvPr>
            <p:cNvCxnSpPr/>
            <p:nvPr/>
          </p:nvCxnSpPr>
          <p:spPr>
            <a:xfrm>
              <a:off x="9862389" y="5967623"/>
              <a:ext cx="196011" cy="0"/>
            </a:xfrm>
            <a:prstGeom prst="straightConnector1">
              <a:avLst/>
            </a:prstGeom>
            <a:grpFill/>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6F88A38A-F8B2-1F72-7442-FCD957B27FFE}"/>
              </a:ext>
            </a:extLst>
          </p:cNvPr>
          <p:cNvSpPr txBox="1">
            <a:spLocks noChangeArrowheads="1"/>
          </p:cNvSpPr>
          <p:nvPr/>
        </p:nvSpPr>
        <p:spPr>
          <a:xfrm rot="16200000">
            <a:off x="-1818835" y="2488684"/>
            <a:ext cx="4495982" cy="478947"/>
          </a:xfrm>
          <a:prstGeom prst="rect">
            <a:avLst/>
          </a:prstGeom>
        </p:spPr>
        <p:txBody>
          <a:bodyPr/>
          <a:lstStyle>
            <a:defPPr>
              <a:defRPr lang="fr-FR"/>
            </a:defPPr>
            <a:lvl1pPr marR="0" lvl="0" indent="0" defTabSz="457200" eaLnBrk="0" fontAlgn="base" hangingPunct="0">
              <a:lnSpc>
                <a:spcPct val="90000"/>
              </a:lnSpc>
              <a:spcBef>
                <a:spcPct val="0"/>
              </a:spcBef>
              <a:spcAft>
                <a:spcPct val="0"/>
              </a:spcAft>
              <a:buClrTx/>
              <a:buSzTx/>
              <a:buFontTx/>
              <a:buNone/>
              <a:tabLst/>
              <a:defRPr kumimoji="0" sz="2800" b="1" i="0" u="none" strike="noStrike" cap="none" spc="0" normalizeH="0" baseline="0">
                <a:ln>
                  <a:noFill/>
                </a:ln>
                <a:solidFill>
                  <a:srgbClr val="1F497D"/>
                </a:solidFill>
                <a:effectLst/>
                <a:uLnTx/>
                <a:uFillTx/>
                <a:latin typeface="Century Gothic"/>
              </a:defRPr>
            </a:lvl1pPr>
            <a:lvl2pPr defTabSz="457200" eaLnBrk="0" fontAlgn="base" hangingPunct="0">
              <a:lnSpc>
                <a:spcPct val="90000"/>
              </a:lnSpc>
              <a:spcBef>
                <a:spcPct val="0"/>
              </a:spcBef>
              <a:spcAft>
                <a:spcPct val="0"/>
              </a:spcAft>
              <a:defRPr sz="2000" b="1">
                <a:latin typeface="Century Gothic" pitchFamily="34" charset="0"/>
              </a:defRPr>
            </a:lvl2pPr>
            <a:lvl3pPr defTabSz="457200" eaLnBrk="0" fontAlgn="base" hangingPunct="0">
              <a:lnSpc>
                <a:spcPct val="90000"/>
              </a:lnSpc>
              <a:spcBef>
                <a:spcPct val="0"/>
              </a:spcBef>
              <a:spcAft>
                <a:spcPct val="0"/>
              </a:spcAft>
              <a:defRPr sz="2000" b="1">
                <a:latin typeface="Century Gothic" pitchFamily="34" charset="0"/>
              </a:defRPr>
            </a:lvl3pPr>
            <a:lvl4pPr defTabSz="457200" eaLnBrk="0" fontAlgn="base" hangingPunct="0">
              <a:lnSpc>
                <a:spcPct val="90000"/>
              </a:lnSpc>
              <a:spcBef>
                <a:spcPct val="0"/>
              </a:spcBef>
              <a:spcAft>
                <a:spcPct val="0"/>
              </a:spcAft>
              <a:defRPr sz="2000" b="1">
                <a:latin typeface="Century Gothic" pitchFamily="34" charset="0"/>
              </a:defRPr>
            </a:lvl4pPr>
            <a:lvl5pPr defTabSz="457200" eaLnBrk="0" fontAlgn="base" hangingPunct="0">
              <a:lnSpc>
                <a:spcPct val="90000"/>
              </a:lnSpc>
              <a:spcBef>
                <a:spcPct val="0"/>
              </a:spcBef>
              <a:spcAft>
                <a:spcPct val="0"/>
              </a:spcAft>
              <a:defRPr sz="2000" b="1">
                <a:latin typeface="Century Gothic" pitchFamily="34" charset="0"/>
              </a:defRPr>
            </a:lvl5pPr>
            <a:lvl6pPr marL="457200" defTabSz="457200" fontAlgn="base">
              <a:lnSpc>
                <a:spcPct val="90000"/>
              </a:lnSpc>
              <a:spcBef>
                <a:spcPct val="0"/>
              </a:spcBef>
              <a:spcAft>
                <a:spcPct val="0"/>
              </a:spcAft>
              <a:defRPr sz="2000" b="1">
                <a:latin typeface="Century Gothic" pitchFamily="34" charset="0"/>
              </a:defRPr>
            </a:lvl6pPr>
            <a:lvl7pPr marL="914400" defTabSz="457200" fontAlgn="base">
              <a:lnSpc>
                <a:spcPct val="90000"/>
              </a:lnSpc>
              <a:spcBef>
                <a:spcPct val="0"/>
              </a:spcBef>
              <a:spcAft>
                <a:spcPct val="0"/>
              </a:spcAft>
              <a:defRPr sz="2000" b="1">
                <a:latin typeface="Century Gothic" pitchFamily="34" charset="0"/>
              </a:defRPr>
            </a:lvl7pPr>
            <a:lvl8pPr marL="1371600" defTabSz="457200" fontAlgn="base">
              <a:lnSpc>
                <a:spcPct val="90000"/>
              </a:lnSpc>
              <a:spcBef>
                <a:spcPct val="0"/>
              </a:spcBef>
              <a:spcAft>
                <a:spcPct val="0"/>
              </a:spcAft>
              <a:defRPr sz="2000" b="1">
                <a:latin typeface="Century Gothic" pitchFamily="34" charset="0"/>
              </a:defRPr>
            </a:lvl8pPr>
            <a:lvl9pPr marL="1828800" defTabSz="457200" fontAlgn="base">
              <a:lnSpc>
                <a:spcPct val="90000"/>
              </a:lnSpc>
              <a:spcBef>
                <a:spcPct val="0"/>
              </a:spcBef>
              <a:spcAft>
                <a:spcPct val="0"/>
              </a:spcAft>
              <a:defRPr sz="2000" b="1">
                <a:latin typeface="Century Gothic" pitchFamily="34" charset="0"/>
              </a:defRPr>
            </a:lvl9pPr>
          </a:lstStyle>
          <a:p>
            <a:pPr algn="r"/>
            <a:r>
              <a:rPr lang="en-US"/>
              <a:t>Port systems</a:t>
            </a:r>
            <a:endParaRPr lang="en-US" dirty="0"/>
          </a:p>
        </p:txBody>
      </p:sp>
      <p:pic>
        <p:nvPicPr>
          <p:cNvPr id="47" name="Image 46">
            <a:extLst>
              <a:ext uri="{FF2B5EF4-FFF2-40B4-BE49-F238E27FC236}">
                <a16:creationId xmlns:a16="http://schemas.microsoft.com/office/drawing/2014/main" id="{0B225F4B-3A42-4281-8CBE-9658F255A2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302" y="4916387"/>
            <a:ext cx="1177451" cy="1591846"/>
          </a:xfrm>
          <a:prstGeom prst="rect">
            <a:avLst/>
          </a:prstGeom>
          <a:ln>
            <a:solidFill>
              <a:schemeClr val="accent1"/>
            </a:solidFill>
          </a:ln>
        </p:spPr>
      </p:pic>
    </p:spTree>
    <p:extLst>
      <p:ext uri="{BB962C8B-B14F-4D97-AF65-F5344CB8AC3E}">
        <p14:creationId xmlns:p14="http://schemas.microsoft.com/office/powerpoint/2010/main" val="3148029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E755552-1359-D089-8068-3B00CD845367}"/>
              </a:ext>
            </a:extLst>
          </p:cNvPr>
          <p:cNvSpPr txBox="1"/>
          <p:nvPr/>
        </p:nvSpPr>
        <p:spPr>
          <a:xfrm>
            <a:off x="9653155" y="1641763"/>
            <a:ext cx="417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KY</a:t>
            </a:r>
          </a:p>
        </p:txBody>
      </p:sp>
      <p:sp>
        <p:nvSpPr>
          <p:cNvPr id="6" name="ZoneTexte 5">
            <a:extLst>
              <a:ext uri="{FF2B5EF4-FFF2-40B4-BE49-F238E27FC236}">
                <a16:creationId xmlns:a16="http://schemas.microsoft.com/office/drawing/2014/main" id="{5CC063A2-1EB4-81EE-39C6-7A49B12A1D6F}"/>
              </a:ext>
            </a:extLst>
          </p:cNvPr>
          <p:cNvSpPr txBox="1"/>
          <p:nvPr/>
        </p:nvSpPr>
        <p:spPr>
          <a:xfrm>
            <a:off x="9603280" y="2502987"/>
            <a:ext cx="21776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ACCESS CTRL / RIGHT</a:t>
            </a:r>
          </a:p>
        </p:txBody>
      </p:sp>
      <p:sp>
        <p:nvSpPr>
          <p:cNvPr id="7" name="ZoneTexte 6">
            <a:extLst>
              <a:ext uri="{FF2B5EF4-FFF2-40B4-BE49-F238E27FC236}">
                <a16:creationId xmlns:a16="http://schemas.microsoft.com/office/drawing/2014/main" id="{8452B309-B277-B15A-B0C4-A786D69057C4}"/>
              </a:ext>
            </a:extLst>
          </p:cNvPr>
          <p:cNvSpPr txBox="1"/>
          <p:nvPr/>
        </p:nvSpPr>
        <p:spPr>
          <a:xfrm>
            <a:off x="9737749" y="5238010"/>
            <a:ext cx="651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PWD</a:t>
            </a:r>
          </a:p>
        </p:txBody>
      </p:sp>
      <p:sp>
        <p:nvSpPr>
          <p:cNvPr id="8" name="ZoneTexte 7">
            <a:extLst>
              <a:ext uri="{FF2B5EF4-FFF2-40B4-BE49-F238E27FC236}">
                <a16:creationId xmlns:a16="http://schemas.microsoft.com/office/drawing/2014/main" id="{577E2A25-9B3F-4992-526B-31C0EA4689C5}"/>
              </a:ext>
            </a:extLst>
          </p:cNvPr>
          <p:cNvSpPr txBox="1"/>
          <p:nvPr/>
        </p:nvSpPr>
        <p:spPr>
          <a:xfrm>
            <a:off x="9619962" y="3390712"/>
            <a:ext cx="10262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PCA/PRA</a:t>
            </a:r>
          </a:p>
        </p:txBody>
      </p:sp>
      <p:sp>
        <p:nvSpPr>
          <p:cNvPr id="9" name="ZoneTexte 8">
            <a:extLst>
              <a:ext uri="{FF2B5EF4-FFF2-40B4-BE49-F238E27FC236}">
                <a16:creationId xmlns:a16="http://schemas.microsoft.com/office/drawing/2014/main" id="{A1B0AB6B-DC8E-E765-97A4-942E7C1DD44D}"/>
              </a:ext>
            </a:extLst>
          </p:cNvPr>
          <p:cNvSpPr txBox="1"/>
          <p:nvPr/>
        </p:nvSpPr>
        <p:spPr>
          <a:xfrm>
            <a:off x="9603279" y="4363348"/>
            <a:ext cx="838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entury Gothic"/>
                <a:ea typeface="+mn-ea"/>
                <a:cs typeface="+mn-cs"/>
              </a:rPr>
              <a:t>D.SIGN</a:t>
            </a:r>
          </a:p>
        </p:txBody>
      </p:sp>
      <p:sp>
        <p:nvSpPr>
          <p:cNvPr id="10" name="Titre 1">
            <a:extLst>
              <a:ext uri="{FF2B5EF4-FFF2-40B4-BE49-F238E27FC236}">
                <a16:creationId xmlns:a16="http://schemas.microsoft.com/office/drawing/2014/main" id="{7A0E9C75-144F-49DB-BBDE-F3309DDF312C}"/>
              </a:ext>
            </a:extLst>
          </p:cNvPr>
          <p:cNvSpPr txBox="1">
            <a:spLocks/>
          </p:cNvSpPr>
          <p:nvPr/>
        </p:nvSpPr>
        <p:spPr>
          <a:xfrm>
            <a:off x="452676" y="113414"/>
            <a:ext cx="10949763" cy="771308"/>
          </a:xfrm>
          <a:prstGeom prst="rect">
            <a:avLst/>
          </a:prstGeom>
        </p:spPr>
        <p:txBody>
          <a:bodyPr vert="horz" lIns="91440" tIns="45720" rIns="91440" bIns="45720" rtlCol="0" anchor="b">
            <a:normAutofit lnSpcReduction="10000"/>
          </a:bodyPr>
          <a:lstStyle>
            <a:lvl1pPr>
              <a:lnSpc>
                <a:spcPct val="90000"/>
              </a:lnSpc>
              <a:spcBef>
                <a:spcPct val="0"/>
              </a:spcBef>
              <a:buNone/>
              <a:defRPr sz="3200" spc="1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What</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 objective for </a:t>
            </a:r>
            <a:r>
              <a:rPr kumimoji="0" lang="fr-FR" sz="3200" b="0" i="0" u="none" strike="noStrike" kern="1200" cap="none" spc="100" normalizeH="0" baseline="0" noProof="0" dirty="0" err="1">
                <a:ln>
                  <a:noFill/>
                </a:ln>
                <a:solidFill>
                  <a:srgbClr val="000000"/>
                </a:solidFill>
                <a:effectLst/>
                <a:uLnTx/>
                <a:uFillTx/>
                <a:latin typeface="Book Antiqua"/>
                <a:ea typeface="+mj-ea"/>
                <a:cs typeface="+mj-cs"/>
              </a:rPr>
              <a:t>Attackers</a:t>
            </a:r>
            <a:r>
              <a:rPr kumimoji="0" lang="fr-FR" sz="3200" b="0" i="0" u="none" strike="noStrike" kern="1200" cap="none" spc="100" normalizeH="0" baseline="0" noProof="0" dirty="0">
                <a:ln>
                  <a:noFill/>
                </a:ln>
                <a:solidFill>
                  <a:srgbClr val="000000"/>
                </a:solidFill>
                <a:effectLst/>
                <a:uLnTx/>
                <a:uFillTx/>
                <a:latin typeface="Book Antiqua"/>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900" b="0" i="0" u="none" strike="noStrike" kern="1200" cap="none" spc="100" normalizeH="0" baseline="0" noProof="0" dirty="0">
                <a:ln>
                  <a:noFill/>
                </a:ln>
                <a:solidFill>
                  <a:srgbClr val="FFBA00"/>
                </a:solidFill>
                <a:effectLst/>
                <a:uLnTx/>
                <a:uFillTx/>
                <a:latin typeface="Book Antiqua"/>
                <a:ea typeface="+mj-ea"/>
                <a:cs typeface="+mj-cs"/>
              </a:rPr>
              <a:t>Information Assurance</a:t>
            </a:r>
          </a:p>
        </p:txBody>
      </p:sp>
      <p:sp>
        <p:nvSpPr>
          <p:cNvPr id="11" name="Rectangle : coins arrondis 10">
            <a:extLst>
              <a:ext uri="{FF2B5EF4-FFF2-40B4-BE49-F238E27FC236}">
                <a16:creationId xmlns:a16="http://schemas.microsoft.com/office/drawing/2014/main" id="{30111506-46F6-AEDB-FDC0-1930386AC6CB}"/>
              </a:ext>
            </a:extLst>
          </p:cNvPr>
          <p:cNvSpPr/>
          <p:nvPr/>
        </p:nvSpPr>
        <p:spPr>
          <a:xfrm>
            <a:off x="411073" y="1115355"/>
            <a:ext cx="1927930" cy="771308"/>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t>Confidentiality</a:t>
            </a:r>
            <a:endParaRPr lang="fr-FR" dirty="0"/>
          </a:p>
        </p:txBody>
      </p:sp>
      <p:sp>
        <p:nvSpPr>
          <p:cNvPr id="12" name="Rectangle : coins arrondis 11">
            <a:extLst>
              <a:ext uri="{FF2B5EF4-FFF2-40B4-BE49-F238E27FC236}">
                <a16:creationId xmlns:a16="http://schemas.microsoft.com/office/drawing/2014/main" id="{EC73E33A-5CC6-0AB1-CAE6-04AAC7F3B12E}"/>
              </a:ext>
            </a:extLst>
          </p:cNvPr>
          <p:cNvSpPr/>
          <p:nvPr/>
        </p:nvSpPr>
        <p:spPr>
          <a:xfrm>
            <a:off x="411073" y="2120300"/>
            <a:ext cx="1927930" cy="771308"/>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Integrity</a:t>
            </a:r>
            <a:endParaRPr lang="fr-FR" dirty="0"/>
          </a:p>
        </p:txBody>
      </p:sp>
      <p:sp>
        <p:nvSpPr>
          <p:cNvPr id="13" name="Rectangle : coins arrondis 12">
            <a:extLst>
              <a:ext uri="{FF2B5EF4-FFF2-40B4-BE49-F238E27FC236}">
                <a16:creationId xmlns:a16="http://schemas.microsoft.com/office/drawing/2014/main" id="{7B4C429D-D132-40E4-0115-502E378D72B5}"/>
              </a:ext>
            </a:extLst>
          </p:cNvPr>
          <p:cNvSpPr/>
          <p:nvPr/>
        </p:nvSpPr>
        <p:spPr>
          <a:xfrm>
            <a:off x="411073" y="3190557"/>
            <a:ext cx="1927930" cy="77130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Availability</a:t>
            </a:r>
            <a:endParaRPr lang="fr-FR" dirty="0"/>
          </a:p>
        </p:txBody>
      </p:sp>
      <p:sp>
        <p:nvSpPr>
          <p:cNvPr id="14" name="Rectangle : coins arrondis 13">
            <a:extLst>
              <a:ext uri="{FF2B5EF4-FFF2-40B4-BE49-F238E27FC236}">
                <a16:creationId xmlns:a16="http://schemas.microsoft.com/office/drawing/2014/main" id="{124A5979-02C0-A0CD-5E52-98F5BFBF3CC8}"/>
              </a:ext>
            </a:extLst>
          </p:cNvPr>
          <p:cNvSpPr/>
          <p:nvPr/>
        </p:nvSpPr>
        <p:spPr>
          <a:xfrm>
            <a:off x="411073" y="4326129"/>
            <a:ext cx="1927930" cy="7713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Non-</a:t>
            </a:r>
          </a:p>
          <a:p>
            <a:r>
              <a:rPr lang="fr-FR" dirty="0" err="1"/>
              <a:t>Repudiation</a:t>
            </a:r>
            <a:endParaRPr lang="fr-FR" dirty="0"/>
          </a:p>
        </p:txBody>
      </p:sp>
      <p:sp>
        <p:nvSpPr>
          <p:cNvPr id="15" name="Rectangle : coins arrondis 14">
            <a:extLst>
              <a:ext uri="{FF2B5EF4-FFF2-40B4-BE49-F238E27FC236}">
                <a16:creationId xmlns:a16="http://schemas.microsoft.com/office/drawing/2014/main" id="{3D169BD0-387F-43E8-1615-6E119E48C529}"/>
              </a:ext>
            </a:extLst>
          </p:cNvPr>
          <p:cNvSpPr/>
          <p:nvPr/>
        </p:nvSpPr>
        <p:spPr>
          <a:xfrm>
            <a:off x="411073" y="5701193"/>
            <a:ext cx="1927930" cy="77130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err="1"/>
              <a:t>Authentication</a:t>
            </a:r>
            <a:endParaRPr lang="fr-FR" dirty="0"/>
          </a:p>
        </p:txBody>
      </p:sp>
      <p:sp>
        <p:nvSpPr>
          <p:cNvPr id="16" name="Flèche : droite 15">
            <a:extLst>
              <a:ext uri="{FF2B5EF4-FFF2-40B4-BE49-F238E27FC236}">
                <a16:creationId xmlns:a16="http://schemas.microsoft.com/office/drawing/2014/main" id="{FB683DB5-9480-0578-B57C-AB4D7A52C423}"/>
              </a:ext>
            </a:extLst>
          </p:cNvPr>
          <p:cNvSpPr/>
          <p:nvPr/>
        </p:nvSpPr>
        <p:spPr>
          <a:xfrm>
            <a:off x="2427515" y="796151"/>
            <a:ext cx="8403770" cy="1391148"/>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Information is not disclosed to system entities (users, processes, devices) unless they have been authorized to access the information</a:t>
            </a:r>
            <a:endParaRPr lang="fr-FR" sz="1600" dirty="0"/>
          </a:p>
        </p:txBody>
      </p:sp>
      <p:sp>
        <p:nvSpPr>
          <p:cNvPr id="17" name="Flèche : droite 16">
            <a:extLst>
              <a:ext uri="{FF2B5EF4-FFF2-40B4-BE49-F238E27FC236}">
                <a16:creationId xmlns:a16="http://schemas.microsoft.com/office/drawing/2014/main" id="{14BA0D7E-5CE3-44C6-69A8-FE603B03F703}"/>
              </a:ext>
            </a:extLst>
          </p:cNvPr>
          <p:cNvSpPr/>
          <p:nvPr/>
        </p:nvSpPr>
        <p:spPr>
          <a:xfrm>
            <a:off x="2427515" y="1833745"/>
            <a:ext cx="8403770" cy="139114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The property whereby an entity has not been modiﬁed in an</a:t>
            </a:r>
          </a:p>
          <a:p>
            <a:r>
              <a:rPr lang="en-US" sz="1600" dirty="0"/>
              <a:t>unauthorized manner.</a:t>
            </a:r>
            <a:endParaRPr lang="fr-FR" sz="1600" dirty="0"/>
          </a:p>
        </p:txBody>
      </p:sp>
      <p:sp>
        <p:nvSpPr>
          <p:cNvPr id="18" name="Flèche : droite 17">
            <a:extLst>
              <a:ext uri="{FF2B5EF4-FFF2-40B4-BE49-F238E27FC236}">
                <a16:creationId xmlns:a16="http://schemas.microsoft.com/office/drawing/2014/main" id="{03CD0414-A5EA-1F7F-4EB0-15A0A0C0ECA1}"/>
              </a:ext>
            </a:extLst>
          </p:cNvPr>
          <p:cNvSpPr/>
          <p:nvPr/>
        </p:nvSpPr>
        <p:spPr>
          <a:xfrm>
            <a:off x="2427515" y="2890984"/>
            <a:ext cx="8403770" cy="1391148"/>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Being accessible and useable upon demand by an authorized entity.</a:t>
            </a:r>
            <a:endParaRPr lang="fr-FR" sz="1600" dirty="0"/>
          </a:p>
        </p:txBody>
      </p:sp>
      <p:sp>
        <p:nvSpPr>
          <p:cNvPr id="19" name="Flèche : droite 18">
            <a:extLst>
              <a:ext uri="{FF2B5EF4-FFF2-40B4-BE49-F238E27FC236}">
                <a16:creationId xmlns:a16="http://schemas.microsoft.com/office/drawing/2014/main" id="{BD526155-970F-9C3E-2B08-8B43DF142C8C}"/>
              </a:ext>
            </a:extLst>
          </p:cNvPr>
          <p:cNvSpPr/>
          <p:nvPr/>
        </p:nvSpPr>
        <p:spPr>
          <a:xfrm>
            <a:off x="2427515" y="4055435"/>
            <a:ext cx="8403770" cy="1391148"/>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Assurance that the sender of information is provided with proof of delivery and the recipient is provided with proof of the sender’s identity, so neither can later deny having processed the information.</a:t>
            </a:r>
            <a:endParaRPr lang="fr-FR" sz="1600" dirty="0"/>
          </a:p>
        </p:txBody>
      </p:sp>
      <p:sp>
        <p:nvSpPr>
          <p:cNvPr id="20" name="Flèche : droite 19">
            <a:extLst>
              <a:ext uri="{FF2B5EF4-FFF2-40B4-BE49-F238E27FC236}">
                <a16:creationId xmlns:a16="http://schemas.microsoft.com/office/drawing/2014/main" id="{CA2562CB-21BD-0D6D-380D-ED04F35E8CA9}"/>
              </a:ext>
            </a:extLst>
          </p:cNvPr>
          <p:cNvSpPr/>
          <p:nvPr/>
        </p:nvSpPr>
        <p:spPr>
          <a:xfrm>
            <a:off x="2467574" y="5391273"/>
            <a:ext cx="8403770" cy="1391148"/>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Verifying the identity or other attributes claimed by or assumed of an entity (user, process, or device), or to verify the source and integrity of data.</a:t>
            </a:r>
            <a:endParaRPr lang="fr-FR" sz="1600" dirty="0"/>
          </a:p>
        </p:txBody>
      </p:sp>
    </p:spTree>
    <p:extLst>
      <p:ext uri="{BB962C8B-B14F-4D97-AF65-F5344CB8AC3E}">
        <p14:creationId xmlns:p14="http://schemas.microsoft.com/office/powerpoint/2010/main" val="61169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7439C06-1ABC-E668-1109-8EDECC960EE4}"/>
              </a:ext>
            </a:extLst>
          </p:cNvPr>
          <p:cNvSpPr/>
          <p:nvPr/>
        </p:nvSpPr>
        <p:spPr>
          <a:xfrm>
            <a:off x="899161" y="1370267"/>
            <a:ext cx="6043086" cy="525654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b="1" dirty="0" err="1">
                <a:solidFill>
                  <a:schemeClr val="accent5">
                    <a:lumMod val="50000"/>
                  </a:schemeClr>
                </a:solidFill>
              </a:rPr>
              <a:t>Privacy</a:t>
            </a:r>
            <a:r>
              <a:rPr lang="fr-FR" sz="1400" b="1" dirty="0">
                <a:solidFill>
                  <a:schemeClr val="accent5">
                    <a:lumMod val="50000"/>
                  </a:schemeClr>
                </a:solidFill>
              </a:rPr>
              <a:t> and Data protection</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4" name="Titre 1">
            <a:extLst>
              <a:ext uri="{FF2B5EF4-FFF2-40B4-BE49-F238E27FC236}">
                <a16:creationId xmlns:a16="http://schemas.microsoft.com/office/drawing/2014/main" id="{4F920490-65DB-ECA9-FD76-6BD4F815CA58}"/>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Functionnal</a:t>
            </a:r>
            <a:r>
              <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 areas</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(CYBERSECPRO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Taxonomy</a:t>
            </a: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pic>
        <p:nvPicPr>
          <p:cNvPr id="5" name="Image 4">
            <a:extLst>
              <a:ext uri="{FF2B5EF4-FFF2-40B4-BE49-F238E27FC236}">
                <a16:creationId xmlns:a16="http://schemas.microsoft.com/office/drawing/2014/main" id="{B8C789CB-D4E6-70F2-9B3B-600B89D666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22104" y="599398"/>
            <a:ext cx="3598274" cy="5071853"/>
          </a:xfrm>
          <a:prstGeom prst="rect">
            <a:avLst/>
          </a:prstGeom>
        </p:spPr>
      </p:pic>
      <p:sp>
        <p:nvSpPr>
          <p:cNvPr id="14" name="Rectangle 13">
            <a:extLst>
              <a:ext uri="{FF2B5EF4-FFF2-40B4-BE49-F238E27FC236}">
                <a16:creationId xmlns:a16="http://schemas.microsoft.com/office/drawing/2014/main" id="{5BA97C68-81E5-2A5C-3DAB-7F07E3659EB5}"/>
              </a:ext>
            </a:extLst>
          </p:cNvPr>
          <p:cNvSpPr/>
          <p:nvPr/>
        </p:nvSpPr>
        <p:spPr>
          <a:xfrm>
            <a:off x="1066801" y="1915885"/>
            <a:ext cx="5723046" cy="4558526"/>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b="1" dirty="0">
                <a:solidFill>
                  <a:schemeClr val="accent5">
                    <a:lumMod val="50000"/>
                  </a:schemeClr>
                </a:solidFill>
              </a:rPr>
              <a:t>Human aspect of </a:t>
            </a:r>
            <a:r>
              <a:rPr lang="fr-FR" sz="1400" b="1" dirty="0" err="1">
                <a:solidFill>
                  <a:schemeClr val="accent5">
                    <a:lumMod val="50000"/>
                  </a:schemeClr>
                </a:solidFill>
              </a:rPr>
              <a:t>cybersecurity</a:t>
            </a:r>
            <a:r>
              <a:rPr lang="fr-FR" sz="1400" b="1" dirty="0">
                <a:solidFill>
                  <a:schemeClr val="accent5">
                    <a:lumMod val="50000"/>
                  </a:schemeClr>
                </a:solidFill>
              </a:rPr>
              <a:t>    </a:t>
            </a: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a:p>
            <a:pPr algn="r"/>
            <a:endParaRPr lang="fr-FR" sz="1400" b="1" dirty="0">
              <a:solidFill>
                <a:schemeClr val="accent5">
                  <a:lumMod val="50000"/>
                </a:schemeClr>
              </a:solidFill>
            </a:endParaRPr>
          </a:p>
        </p:txBody>
      </p:sp>
      <p:sp>
        <p:nvSpPr>
          <p:cNvPr id="11" name="Rectangle 10">
            <a:extLst>
              <a:ext uri="{FF2B5EF4-FFF2-40B4-BE49-F238E27FC236}">
                <a16:creationId xmlns:a16="http://schemas.microsoft.com/office/drawing/2014/main" id="{94DE72FF-6EDA-4759-8152-A016CDA48331}"/>
              </a:ext>
            </a:extLst>
          </p:cNvPr>
          <p:cNvSpPr/>
          <p:nvPr/>
        </p:nvSpPr>
        <p:spPr>
          <a:xfrm>
            <a:off x="1230087" y="3917872"/>
            <a:ext cx="5387987" cy="118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accent5">
                  <a:lumMod val="50000"/>
                </a:schemeClr>
              </a:solidFill>
            </a:endParaRPr>
          </a:p>
          <a:p>
            <a:pPr algn="ctr"/>
            <a:endParaRPr lang="fr-FR" sz="1400" b="1" dirty="0">
              <a:solidFill>
                <a:schemeClr val="accent5">
                  <a:lumMod val="50000"/>
                </a:schemeClr>
              </a:solidFill>
            </a:endParaRPr>
          </a:p>
          <a:p>
            <a:pPr algn="ctr"/>
            <a:r>
              <a:rPr lang="fr-FR" sz="1400" b="1" dirty="0">
                <a:solidFill>
                  <a:schemeClr val="accent5">
                    <a:lumMod val="50000"/>
                  </a:schemeClr>
                </a:solidFill>
              </a:rPr>
              <a:t>Tools and </a:t>
            </a:r>
            <a:r>
              <a:rPr lang="fr-FR" sz="1400" b="1" dirty="0" err="1">
                <a:solidFill>
                  <a:schemeClr val="accent5">
                    <a:lumMod val="50000"/>
                  </a:schemeClr>
                </a:solidFill>
              </a:rPr>
              <a:t>Technology</a:t>
            </a:r>
            <a:endParaRPr lang="fr-FR" sz="1400" b="1" dirty="0">
              <a:solidFill>
                <a:schemeClr val="accent5">
                  <a:lumMod val="50000"/>
                </a:schemeClr>
              </a:solidFill>
            </a:endParaRPr>
          </a:p>
        </p:txBody>
      </p:sp>
      <p:sp>
        <p:nvSpPr>
          <p:cNvPr id="6" name="Rectangle 5">
            <a:extLst>
              <a:ext uri="{FF2B5EF4-FFF2-40B4-BE49-F238E27FC236}">
                <a16:creationId xmlns:a16="http://schemas.microsoft.com/office/drawing/2014/main" id="{84A7C8BA-D173-4041-C7A5-FF2A6F731640}"/>
              </a:ext>
            </a:extLst>
          </p:cNvPr>
          <p:cNvSpPr/>
          <p:nvPr/>
        </p:nvSpPr>
        <p:spPr>
          <a:xfrm>
            <a:off x="1393373" y="2090056"/>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Cybersecurity</a:t>
            </a:r>
            <a:r>
              <a:rPr lang="fr-FR" sz="1400" b="1" dirty="0">
                <a:solidFill>
                  <a:schemeClr val="accent5">
                    <a:lumMod val="50000"/>
                  </a:schemeClr>
                </a:solidFill>
              </a:rPr>
              <a:t> Risk management</a:t>
            </a:r>
          </a:p>
        </p:txBody>
      </p:sp>
      <p:sp>
        <p:nvSpPr>
          <p:cNvPr id="7" name="Rectangle 6">
            <a:extLst>
              <a:ext uri="{FF2B5EF4-FFF2-40B4-BE49-F238E27FC236}">
                <a16:creationId xmlns:a16="http://schemas.microsoft.com/office/drawing/2014/main" id="{95CF4D51-49F4-0367-01F1-F66AE4BC6494}"/>
              </a:ext>
            </a:extLst>
          </p:cNvPr>
          <p:cNvSpPr/>
          <p:nvPr/>
        </p:nvSpPr>
        <p:spPr>
          <a:xfrm>
            <a:off x="1393373" y="2677885"/>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Cybersecurity</a:t>
            </a:r>
            <a:r>
              <a:rPr lang="fr-FR" sz="1400" b="1" dirty="0">
                <a:solidFill>
                  <a:schemeClr val="accent5">
                    <a:lumMod val="50000"/>
                  </a:schemeClr>
                </a:solidFill>
              </a:rPr>
              <a:t> </a:t>
            </a:r>
            <a:r>
              <a:rPr lang="fr-FR" sz="1400" b="1" dirty="0" err="1">
                <a:solidFill>
                  <a:schemeClr val="accent5">
                    <a:lumMod val="50000"/>
                  </a:schemeClr>
                </a:solidFill>
              </a:rPr>
              <a:t>Threat</a:t>
            </a:r>
            <a:r>
              <a:rPr lang="fr-FR" sz="1400" b="1" dirty="0">
                <a:solidFill>
                  <a:schemeClr val="accent5">
                    <a:lumMod val="50000"/>
                  </a:schemeClr>
                </a:solidFill>
              </a:rPr>
              <a:t> management</a:t>
            </a:r>
          </a:p>
        </p:txBody>
      </p:sp>
      <p:sp>
        <p:nvSpPr>
          <p:cNvPr id="8" name="Rectangle 7">
            <a:extLst>
              <a:ext uri="{FF2B5EF4-FFF2-40B4-BE49-F238E27FC236}">
                <a16:creationId xmlns:a16="http://schemas.microsoft.com/office/drawing/2014/main" id="{5C0A090A-795B-E333-85BE-110F2050FB94}"/>
              </a:ext>
            </a:extLst>
          </p:cNvPr>
          <p:cNvSpPr/>
          <p:nvPr/>
        </p:nvSpPr>
        <p:spPr>
          <a:xfrm>
            <a:off x="1393373" y="3286993"/>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accent5">
                    <a:lumMod val="50000"/>
                  </a:schemeClr>
                </a:solidFill>
              </a:rPr>
              <a:t>Cyber Incident </a:t>
            </a:r>
            <a:r>
              <a:rPr lang="fr-FR" sz="1400" b="1" dirty="0" err="1">
                <a:solidFill>
                  <a:schemeClr val="accent5">
                    <a:lumMod val="50000"/>
                  </a:schemeClr>
                </a:solidFill>
              </a:rPr>
              <a:t>Response</a:t>
            </a:r>
            <a:endParaRPr lang="fr-FR" sz="1400" b="1" dirty="0">
              <a:solidFill>
                <a:schemeClr val="accent5">
                  <a:lumMod val="50000"/>
                </a:schemeClr>
              </a:solidFill>
            </a:endParaRPr>
          </a:p>
        </p:txBody>
      </p:sp>
      <p:sp>
        <p:nvSpPr>
          <p:cNvPr id="9" name="Rectangle 8">
            <a:extLst>
              <a:ext uri="{FF2B5EF4-FFF2-40B4-BE49-F238E27FC236}">
                <a16:creationId xmlns:a16="http://schemas.microsoft.com/office/drawing/2014/main" id="{E68CC707-8055-94F6-1944-80D96C0DD008}"/>
              </a:ext>
            </a:extLst>
          </p:cNvPr>
          <p:cNvSpPr/>
          <p:nvPr/>
        </p:nvSpPr>
        <p:spPr>
          <a:xfrm>
            <a:off x="1393373" y="4005227"/>
            <a:ext cx="2340429"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Penetration</a:t>
            </a:r>
            <a:r>
              <a:rPr lang="fr-FR" sz="1400" b="1" dirty="0">
                <a:solidFill>
                  <a:schemeClr val="accent5">
                    <a:lumMod val="50000"/>
                  </a:schemeClr>
                </a:solidFill>
              </a:rPr>
              <a:t> </a:t>
            </a:r>
            <a:r>
              <a:rPr lang="fr-FR" sz="1400" b="1" dirty="0" err="1">
                <a:solidFill>
                  <a:schemeClr val="accent5">
                    <a:lumMod val="50000"/>
                  </a:schemeClr>
                </a:solidFill>
              </a:rPr>
              <a:t>testing</a:t>
            </a:r>
            <a:endParaRPr lang="fr-FR" sz="1400" b="1" dirty="0">
              <a:solidFill>
                <a:schemeClr val="accent5">
                  <a:lumMod val="50000"/>
                </a:schemeClr>
              </a:solidFill>
            </a:endParaRPr>
          </a:p>
        </p:txBody>
      </p:sp>
      <p:sp>
        <p:nvSpPr>
          <p:cNvPr id="10" name="Rectangle 9">
            <a:extLst>
              <a:ext uri="{FF2B5EF4-FFF2-40B4-BE49-F238E27FC236}">
                <a16:creationId xmlns:a16="http://schemas.microsoft.com/office/drawing/2014/main" id="{D524A53A-F949-89CD-8AFF-8103068D84A8}"/>
              </a:ext>
            </a:extLst>
          </p:cNvPr>
          <p:cNvSpPr/>
          <p:nvPr/>
        </p:nvSpPr>
        <p:spPr>
          <a:xfrm>
            <a:off x="4103473" y="3989873"/>
            <a:ext cx="2460171" cy="544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accent5">
                    <a:lumMod val="50000"/>
                  </a:schemeClr>
                </a:solidFill>
              </a:rPr>
              <a:t>Network and Communications </a:t>
            </a:r>
            <a:r>
              <a:rPr lang="fr-FR" sz="1400" b="1" dirty="0" err="1">
                <a:solidFill>
                  <a:schemeClr val="accent5">
                    <a:lumMod val="50000"/>
                  </a:schemeClr>
                </a:solidFill>
              </a:rPr>
              <a:t>security</a:t>
            </a:r>
            <a:endParaRPr lang="fr-FR" sz="1400" b="1" dirty="0">
              <a:solidFill>
                <a:schemeClr val="accent5">
                  <a:lumMod val="50000"/>
                </a:schemeClr>
              </a:solidFill>
            </a:endParaRPr>
          </a:p>
        </p:txBody>
      </p:sp>
      <p:sp>
        <p:nvSpPr>
          <p:cNvPr id="12" name="Rectangle 11">
            <a:extLst>
              <a:ext uri="{FF2B5EF4-FFF2-40B4-BE49-F238E27FC236}">
                <a16:creationId xmlns:a16="http://schemas.microsoft.com/office/drawing/2014/main" id="{9D678F36-B414-1EDE-2965-E399D3BB07DA}"/>
              </a:ext>
            </a:extLst>
          </p:cNvPr>
          <p:cNvSpPr/>
          <p:nvPr/>
        </p:nvSpPr>
        <p:spPr>
          <a:xfrm>
            <a:off x="1230087" y="5190613"/>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Cybersecurity</a:t>
            </a:r>
            <a:r>
              <a:rPr lang="fr-FR" sz="1400" b="1" dirty="0">
                <a:solidFill>
                  <a:schemeClr val="accent5">
                    <a:lumMod val="50000"/>
                  </a:schemeClr>
                </a:solidFill>
              </a:rPr>
              <a:t> Management</a:t>
            </a:r>
          </a:p>
        </p:txBody>
      </p:sp>
      <p:sp>
        <p:nvSpPr>
          <p:cNvPr id="13" name="Rectangle 12">
            <a:extLst>
              <a:ext uri="{FF2B5EF4-FFF2-40B4-BE49-F238E27FC236}">
                <a16:creationId xmlns:a16="http://schemas.microsoft.com/office/drawing/2014/main" id="{24D80E7C-821A-2DC4-3296-C3E955DD516B}"/>
              </a:ext>
            </a:extLst>
          </p:cNvPr>
          <p:cNvSpPr/>
          <p:nvPr/>
        </p:nvSpPr>
        <p:spPr>
          <a:xfrm>
            <a:off x="1230087" y="5851250"/>
            <a:ext cx="5387987" cy="583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err="1">
                <a:solidFill>
                  <a:schemeClr val="accent5">
                    <a:lumMod val="50000"/>
                  </a:schemeClr>
                </a:solidFill>
              </a:rPr>
              <a:t>Cybersecurity</a:t>
            </a:r>
            <a:r>
              <a:rPr lang="fr-FR" sz="1400" b="1" dirty="0">
                <a:solidFill>
                  <a:schemeClr val="accent5">
                    <a:lumMod val="50000"/>
                  </a:schemeClr>
                </a:solidFill>
              </a:rPr>
              <a:t> Policy, Process, Compliance</a:t>
            </a:r>
          </a:p>
        </p:txBody>
      </p:sp>
    </p:spTree>
    <p:extLst>
      <p:ext uri="{BB962C8B-B14F-4D97-AF65-F5344CB8AC3E}">
        <p14:creationId xmlns:p14="http://schemas.microsoft.com/office/powerpoint/2010/main" val="589790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17AE464-9079-4D0D-81F1-5320C214DB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14566" y="124837"/>
            <a:ext cx="1333288" cy="784407"/>
          </a:xfrm>
          <a:prstGeom prst="rect">
            <a:avLst/>
          </a:prstGeom>
        </p:spPr>
      </p:pic>
      <p:sp>
        <p:nvSpPr>
          <p:cNvPr id="4" name="Titre 1">
            <a:extLst>
              <a:ext uri="{FF2B5EF4-FFF2-40B4-BE49-F238E27FC236}">
                <a16:creationId xmlns:a16="http://schemas.microsoft.com/office/drawing/2014/main" id="{0C25F065-6460-3E92-9151-57C95178FBD4}"/>
              </a:ext>
            </a:extLst>
          </p:cNvPr>
          <p:cNvSpPr txBox="1">
            <a:spLocks/>
          </p:cNvSpPr>
          <p:nvPr/>
        </p:nvSpPr>
        <p:spPr>
          <a:xfrm>
            <a:off x="384582" y="207195"/>
            <a:ext cx="10949763" cy="7844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000000"/>
                </a:solidFill>
                <a:latin typeface="Arial" panose="020B0604020202020204" pitchFamily="34" charset="0"/>
              </a:rPr>
              <a:t>Assets</a:t>
            </a:r>
            <a:endParaRPr lang="fr-FR" sz="3600" dirty="0"/>
          </a:p>
        </p:txBody>
      </p:sp>
      <p:sp>
        <p:nvSpPr>
          <p:cNvPr id="5" name="ZoneTexte 4">
            <a:extLst>
              <a:ext uri="{FF2B5EF4-FFF2-40B4-BE49-F238E27FC236}">
                <a16:creationId xmlns:a16="http://schemas.microsoft.com/office/drawing/2014/main" id="{C1DA98CB-B203-8E9C-6AC0-ABCA3184B6BE}"/>
              </a:ext>
            </a:extLst>
          </p:cNvPr>
          <p:cNvSpPr txBox="1"/>
          <p:nvPr/>
        </p:nvSpPr>
        <p:spPr>
          <a:xfrm>
            <a:off x="2944394" y="505264"/>
            <a:ext cx="1886686" cy="4462760"/>
          </a:xfrm>
          <a:prstGeom prst="rect">
            <a:avLst/>
          </a:prstGeom>
          <a:noFill/>
        </p:spPr>
        <p:txBody>
          <a:bodyPr wrap="square" rtlCol="0">
            <a:spAutoFit/>
          </a:bodyPr>
          <a:lstStyle/>
          <a:p>
            <a:pPr algn="r"/>
            <a:r>
              <a:rPr lang="fr-FR" sz="900" dirty="0"/>
              <a:t>Post Service </a:t>
            </a:r>
            <a:r>
              <a:rPr lang="fr-FR" sz="900" dirty="0" err="1"/>
              <a:t>Ships</a:t>
            </a:r>
            <a:endParaRPr lang="fr-FR" sz="900" dirty="0"/>
          </a:p>
          <a:p>
            <a:pPr algn="r"/>
            <a:r>
              <a:rPr lang="fr-FR" sz="900" dirty="0" err="1"/>
              <a:t>Special</a:t>
            </a:r>
            <a:r>
              <a:rPr lang="fr-FR" sz="900" dirty="0"/>
              <a:t> </a:t>
            </a:r>
            <a:r>
              <a:rPr lang="fr-FR" sz="900" dirty="0" err="1"/>
              <a:t>vehicles</a:t>
            </a:r>
            <a:endParaRPr lang="fr-FR" sz="900" dirty="0"/>
          </a:p>
          <a:p>
            <a:pPr algn="r"/>
            <a:r>
              <a:rPr lang="fr-FR" sz="900" dirty="0"/>
              <a:t>Physical </a:t>
            </a:r>
            <a:r>
              <a:rPr lang="fr-FR" sz="900" dirty="0" err="1"/>
              <a:t>floating</a:t>
            </a:r>
            <a:r>
              <a:rPr lang="fr-FR" sz="900" dirty="0"/>
              <a:t> </a:t>
            </a:r>
            <a:r>
              <a:rPr lang="fr-FR" sz="900" dirty="0" err="1"/>
              <a:t>barriers</a:t>
            </a:r>
            <a:endParaRPr lang="fr-FR" sz="900" dirty="0"/>
          </a:p>
          <a:p>
            <a:pPr algn="r"/>
            <a:endParaRPr lang="fr-FR" sz="1400" dirty="0"/>
          </a:p>
          <a:p>
            <a:pPr algn="r"/>
            <a:endParaRPr lang="fr-FR" sz="900" dirty="0"/>
          </a:p>
          <a:p>
            <a:pPr algn="r"/>
            <a:r>
              <a:rPr lang="fr-FR" sz="900" dirty="0" err="1"/>
              <a:t>Industrial</a:t>
            </a:r>
            <a:r>
              <a:rPr lang="fr-FR" sz="900" dirty="0"/>
              <a:t> Control </a:t>
            </a:r>
            <a:r>
              <a:rPr lang="fr-FR" sz="900" dirty="0" err="1"/>
              <a:t>Systems</a:t>
            </a:r>
            <a:r>
              <a:rPr lang="fr-FR" sz="900" dirty="0"/>
              <a:t> (ICS)</a:t>
            </a:r>
          </a:p>
          <a:p>
            <a:pPr algn="r"/>
            <a:r>
              <a:rPr lang="fr-FR" sz="900" dirty="0"/>
              <a:t>ICS Communication Network &amp; Components</a:t>
            </a:r>
          </a:p>
          <a:p>
            <a:pPr algn="r"/>
            <a:endParaRPr lang="fr-FR" sz="900" dirty="0"/>
          </a:p>
          <a:p>
            <a:pPr algn="r"/>
            <a:endParaRPr lang="fr-FR" sz="900" dirty="0"/>
          </a:p>
          <a:p>
            <a:pPr algn="r"/>
            <a:r>
              <a:rPr lang="fr-FR" sz="900" dirty="0"/>
              <a:t>Port Community </a:t>
            </a:r>
            <a:r>
              <a:rPr lang="fr-FR" sz="900" dirty="0" err="1"/>
              <a:t>systems</a:t>
            </a:r>
            <a:r>
              <a:rPr lang="fr-FR" sz="900" dirty="0"/>
              <a:t> (PCS)</a:t>
            </a:r>
          </a:p>
          <a:p>
            <a:pPr algn="r"/>
            <a:r>
              <a:rPr lang="fr-FR" sz="900" dirty="0"/>
              <a:t>Cargo Community </a:t>
            </a:r>
            <a:r>
              <a:rPr lang="fr-FR" sz="900" dirty="0" err="1"/>
              <a:t>Systems</a:t>
            </a:r>
            <a:r>
              <a:rPr lang="fr-FR" sz="900" dirty="0"/>
              <a:t> (CCS)</a:t>
            </a:r>
          </a:p>
          <a:p>
            <a:pPr algn="r"/>
            <a:r>
              <a:rPr lang="fr-FR" sz="900" dirty="0" err="1"/>
              <a:t>Fisheries</a:t>
            </a:r>
            <a:r>
              <a:rPr lang="fr-FR" sz="900" dirty="0"/>
              <a:t> Information Management </a:t>
            </a:r>
            <a:r>
              <a:rPr lang="fr-FR" sz="900" dirty="0" err="1"/>
              <a:t>Systems</a:t>
            </a:r>
            <a:r>
              <a:rPr lang="fr-FR" sz="900" dirty="0"/>
              <a:t> (FIMS)</a:t>
            </a:r>
          </a:p>
          <a:p>
            <a:pPr algn="r"/>
            <a:r>
              <a:rPr lang="fr-FR" sz="900" dirty="0"/>
              <a:t>Port </a:t>
            </a:r>
            <a:r>
              <a:rPr lang="fr-FR" sz="900" dirty="0" err="1"/>
              <a:t>Coporate</a:t>
            </a:r>
            <a:r>
              <a:rPr lang="fr-FR" sz="900" dirty="0"/>
              <a:t> </a:t>
            </a:r>
            <a:r>
              <a:rPr lang="fr-FR" sz="900" dirty="0" err="1"/>
              <a:t>syste,s</a:t>
            </a:r>
            <a:endParaRPr lang="fr-FR" sz="900" dirty="0"/>
          </a:p>
          <a:p>
            <a:pPr algn="r"/>
            <a:r>
              <a:rPr lang="fr-FR" sz="900" dirty="0"/>
              <a:t>Terminal Operations Management </a:t>
            </a:r>
            <a:r>
              <a:rPr lang="fr-FR" sz="900" dirty="0" err="1"/>
              <a:t>Systems</a:t>
            </a:r>
            <a:endParaRPr lang="fr-FR" sz="900" dirty="0"/>
          </a:p>
          <a:p>
            <a:pPr algn="r"/>
            <a:r>
              <a:rPr lang="fr-FR" sz="900" dirty="0"/>
              <a:t>VTS / VTMIS</a:t>
            </a:r>
          </a:p>
          <a:p>
            <a:pPr algn="r"/>
            <a:r>
              <a:rPr lang="fr-FR" sz="900" dirty="0" err="1"/>
              <a:t>Berth</a:t>
            </a:r>
            <a:r>
              <a:rPr lang="fr-FR" sz="900" dirty="0"/>
              <a:t> management </a:t>
            </a:r>
            <a:r>
              <a:rPr lang="fr-FR" sz="900" dirty="0" err="1"/>
              <a:t>Systems</a:t>
            </a:r>
            <a:endParaRPr lang="fr-FR" sz="900" dirty="0"/>
          </a:p>
          <a:p>
            <a:pPr algn="r"/>
            <a:endParaRPr lang="fr-FR" sz="900" dirty="0"/>
          </a:p>
          <a:p>
            <a:pPr algn="r"/>
            <a:endParaRPr lang="fr-FR" sz="900" dirty="0"/>
          </a:p>
          <a:p>
            <a:pPr algn="r"/>
            <a:endParaRPr lang="fr-FR" sz="900" dirty="0"/>
          </a:p>
          <a:p>
            <a:pPr algn="r"/>
            <a:r>
              <a:rPr lang="fr-FR" sz="900" dirty="0"/>
              <a:t>Port </a:t>
            </a:r>
            <a:r>
              <a:rPr lang="fr-FR" sz="900" dirty="0" err="1"/>
              <a:t>Authority</a:t>
            </a:r>
            <a:r>
              <a:rPr lang="fr-FR" sz="900" dirty="0"/>
              <a:t> Staff</a:t>
            </a:r>
          </a:p>
          <a:p>
            <a:pPr algn="r"/>
            <a:r>
              <a:rPr lang="fr-FR" sz="900" dirty="0" err="1"/>
              <a:t>Permanenent</a:t>
            </a:r>
            <a:r>
              <a:rPr lang="fr-FR" sz="900" dirty="0"/>
              <a:t> Commercial Staff</a:t>
            </a:r>
          </a:p>
          <a:p>
            <a:pPr algn="r"/>
            <a:r>
              <a:rPr lang="fr-FR" sz="900" dirty="0"/>
              <a:t>IT/OT Staff</a:t>
            </a:r>
          </a:p>
          <a:p>
            <a:pPr algn="r"/>
            <a:r>
              <a:rPr lang="fr-FR" sz="900" dirty="0"/>
              <a:t>External Staff</a:t>
            </a:r>
          </a:p>
          <a:p>
            <a:pPr algn="r"/>
            <a:r>
              <a:rPr lang="fr-FR" sz="900" dirty="0" err="1"/>
              <a:t>Ship</a:t>
            </a:r>
            <a:r>
              <a:rPr lang="fr-FR" sz="900" dirty="0"/>
              <a:t> </a:t>
            </a:r>
            <a:r>
              <a:rPr lang="fr-FR" sz="900" dirty="0" err="1"/>
              <a:t>Crews</a:t>
            </a:r>
            <a:endParaRPr lang="fr-FR" sz="900" dirty="0"/>
          </a:p>
          <a:p>
            <a:pPr algn="r"/>
            <a:r>
              <a:rPr lang="fr-FR" sz="900" dirty="0" err="1"/>
              <a:t>Passengers</a:t>
            </a:r>
            <a:r>
              <a:rPr lang="fr-FR" sz="900" dirty="0"/>
              <a:t> </a:t>
            </a:r>
          </a:p>
          <a:p>
            <a:pPr algn="r"/>
            <a:r>
              <a:rPr lang="fr-FR" sz="900" dirty="0"/>
              <a:t>General Public</a:t>
            </a:r>
          </a:p>
        </p:txBody>
      </p:sp>
      <p:sp>
        <p:nvSpPr>
          <p:cNvPr id="6" name="ZoneTexte 5">
            <a:extLst>
              <a:ext uri="{FF2B5EF4-FFF2-40B4-BE49-F238E27FC236}">
                <a16:creationId xmlns:a16="http://schemas.microsoft.com/office/drawing/2014/main" id="{FA9C56BA-2AFF-7BD1-17FF-9698965DF8AA}"/>
              </a:ext>
            </a:extLst>
          </p:cNvPr>
          <p:cNvSpPr txBox="1"/>
          <p:nvPr/>
        </p:nvSpPr>
        <p:spPr>
          <a:xfrm>
            <a:off x="7132320" y="505264"/>
            <a:ext cx="1886686" cy="3970318"/>
          </a:xfrm>
          <a:prstGeom prst="rect">
            <a:avLst/>
          </a:prstGeom>
          <a:noFill/>
        </p:spPr>
        <p:txBody>
          <a:bodyPr wrap="square" rtlCol="0">
            <a:spAutoFit/>
          </a:bodyPr>
          <a:lstStyle/>
          <a:p>
            <a:r>
              <a:rPr lang="fr-FR" sz="900" dirty="0" err="1"/>
              <a:t>Seaside</a:t>
            </a:r>
            <a:r>
              <a:rPr lang="fr-FR" sz="900" dirty="0"/>
              <a:t> Connectivity</a:t>
            </a:r>
          </a:p>
          <a:p>
            <a:r>
              <a:rPr lang="fr-FR" sz="900" dirty="0"/>
              <a:t>Port infrastructure</a:t>
            </a:r>
          </a:p>
          <a:p>
            <a:r>
              <a:rPr lang="fr-FR" sz="900" dirty="0"/>
              <a:t>Buildings</a:t>
            </a:r>
          </a:p>
          <a:p>
            <a:r>
              <a:rPr lang="fr-FR" sz="900" dirty="0"/>
              <a:t>Energy</a:t>
            </a:r>
          </a:p>
          <a:p>
            <a:r>
              <a:rPr lang="fr-FR" sz="900" dirty="0"/>
              <a:t>Waste </a:t>
            </a:r>
            <a:r>
              <a:rPr lang="fr-FR" sz="900" dirty="0" err="1"/>
              <a:t>treatment</a:t>
            </a:r>
            <a:r>
              <a:rPr lang="fr-FR" sz="900" dirty="0"/>
              <a:t> </a:t>
            </a:r>
            <a:r>
              <a:rPr lang="fr-FR" sz="900" dirty="0" err="1"/>
              <a:t>Systems</a:t>
            </a:r>
            <a:endParaRPr lang="fr-FR" sz="900" dirty="0"/>
          </a:p>
          <a:p>
            <a:r>
              <a:rPr lang="fr-FR" sz="900" dirty="0"/>
              <a:t>Hinterland </a:t>
            </a:r>
            <a:r>
              <a:rPr lang="fr-FR" sz="900" dirty="0" err="1"/>
              <a:t>connectivity</a:t>
            </a:r>
            <a:endParaRPr lang="fr-FR" sz="900" dirty="0"/>
          </a:p>
          <a:p>
            <a:r>
              <a:rPr lang="fr-FR" sz="900" dirty="0" err="1"/>
              <a:t>Safety</a:t>
            </a:r>
            <a:r>
              <a:rPr lang="fr-FR" sz="900" dirty="0"/>
              <a:t> &amp; Security</a:t>
            </a:r>
          </a:p>
          <a:p>
            <a:endParaRPr lang="fr-FR" sz="900" dirty="0"/>
          </a:p>
          <a:p>
            <a:endParaRPr lang="fr-FR" sz="900" dirty="0"/>
          </a:p>
          <a:p>
            <a:endParaRPr lang="fr-FR" sz="900" dirty="0"/>
          </a:p>
          <a:p>
            <a:r>
              <a:rPr lang="fr-FR" sz="900" dirty="0"/>
              <a:t>Port Facility </a:t>
            </a:r>
            <a:r>
              <a:rPr lang="fr-FR" sz="900" dirty="0" err="1"/>
              <a:t>specific</a:t>
            </a:r>
            <a:r>
              <a:rPr lang="fr-FR" sz="900" dirty="0"/>
              <a:t> </a:t>
            </a:r>
            <a:r>
              <a:rPr lang="fr-FR" sz="900" dirty="0" err="1"/>
              <a:t>Layout</a:t>
            </a:r>
            <a:endParaRPr lang="fr-FR" sz="900" dirty="0"/>
          </a:p>
          <a:p>
            <a:r>
              <a:rPr lang="fr-FR" sz="900" dirty="0"/>
              <a:t>Vessel </a:t>
            </a:r>
            <a:r>
              <a:rPr lang="fr-FR" sz="900" dirty="0" err="1"/>
              <a:t>berthing</a:t>
            </a:r>
            <a:endParaRPr lang="fr-FR" sz="900" dirty="0"/>
          </a:p>
          <a:p>
            <a:r>
              <a:rPr lang="fr-FR" sz="900" dirty="0"/>
              <a:t>Vessel </a:t>
            </a:r>
            <a:r>
              <a:rPr lang="fr-FR" sz="900" dirty="0" err="1"/>
              <a:t>loading</a:t>
            </a:r>
            <a:r>
              <a:rPr lang="fr-FR" sz="900" dirty="0"/>
              <a:t> and </a:t>
            </a:r>
            <a:r>
              <a:rPr lang="fr-FR" sz="900" dirty="0" err="1"/>
              <a:t>unloading</a:t>
            </a:r>
            <a:endParaRPr lang="fr-FR" sz="900" dirty="0"/>
          </a:p>
          <a:p>
            <a:r>
              <a:rPr lang="fr-FR" sz="900" dirty="0" err="1"/>
              <a:t>Temporary</a:t>
            </a:r>
            <a:r>
              <a:rPr lang="fr-FR" sz="900" dirty="0"/>
              <a:t> </a:t>
            </a:r>
            <a:r>
              <a:rPr lang="fr-FR" sz="900" dirty="0" err="1"/>
              <a:t>storage</a:t>
            </a:r>
            <a:endParaRPr lang="fr-FR" sz="900" dirty="0"/>
          </a:p>
          <a:p>
            <a:r>
              <a:rPr lang="fr-FR" sz="900" dirty="0"/>
              <a:t>Hinterland Connectivity</a:t>
            </a:r>
          </a:p>
          <a:p>
            <a:endParaRPr lang="fr-FR" sz="900" dirty="0"/>
          </a:p>
          <a:p>
            <a:endParaRPr lang="fr-FR" sz="900" dirty="0"/>
          </a:p>
          <a:p>
            <a:endParaRPr lang="fr-FR" sz="900" dirty="0"/>
          </a:p>
          <a:p>
            <a:r>
              <a:rPr lang="fr-FR" sz="900" dirty="0" err="1"/>
              <a:t>Detection</a:t>
            </a:r>
            <a:r>
              <a:rPr lang="fr-FR" sz="900" dirty="0"/>
              <a:t> </a:t>
            </a:r>
            <a:r>
              <a:rPr lang="fr-FR" sz="900" dirty="0" err="1"/>
              <a:t>systems</a:t>
            </a:r>
            <a:endParaRPr lang="fr-FR" sz="900" dirty="0"/>
          </a:p>
          <a:p>
            <a:r>
              <a:rPr lang="fr-FR" sz="900" dirty="0"/>
              <a:t>Emergency Communication </a:t>
            </a:r>
            <a:r>
              <a:rPr lang="fr-FR" sz="900" dirty="0" err="1"/>
              <a:t>systems</a:t>
            </a:r>
            <a:endParaRPr lang="fr-FR" sz="900" dirty="0"/>
          </a:p>
          <a:p>
            <a:r>
              <a:rPr lang="fr-FR" sz="900" dirty="0"/>
              <a:t>Access control </a:t>
            </a:r>
            <a:r>
              <a:rPr lang="fr-FR" sz="900" dirty="0" err="1"/>
              <a:t>systems</a:t>
            </a:r>
            <a:endParaRPr lang="fr-FR" sz="900" dirty="0"/>
          </a:p>
          <a:p>
            <a:r>
              <a:rPr lang="fr-FR" sz="900" dirty="0"/>
              <a:t>Traffic monitoring </a:t>
            </a:r>
            <a:r>
              <a:rPr lang="fr-FR" sz="900" dirty="0" err="1"/>
              <a:t>systems</a:t>
            </a:r>
            <a:endParaRPr lang="fr-FR" sz="900" dirty="0"/>
          </a:p>
          <a:p>
            <a:r>
              <a:rPr lang="fr-FR" sz="900" dirty="0"/>
              <a:t>Surveillance &amp; Inspection </a:t>
            </a:r>
            <a:r>
              <a:rPr lang="fr-FR" sz="900" dirty="0" err="1"/>
              <a:t>systems</a:t>
            </a:r>
            <a:endParaRPr lang="fr-FR" sz="900" dirty="0"/>
          </a:p>
          <a:p>
            <a:r>
              <a:rPr lang="fr-FR" sz="900" dirty="0"/>
              <a:t>Evacuation </a:t>
            </a:r>
            <a:r>
              <a:rPr lang="fr-FR" sz="900" dirty="0" err="1"/>
              <a:t>Systems</a:t>
            </a:r>
            <a:endParaRPr lang="fr-FR" sz="900" dirty="0"/>
          </a:p>
          <a:p>
            <a:r>
              <a:rPr lang="fr-FR" sz="900" dirty="0"/>
              <a:t>Identification </a:t>
            </a:r>
            <a:r>
              <a:rPr lang="fr-FR" sz="900" dirty="0" err="1"/>
              <a:t>Systems</a:t>
            </a:r>
            <a:endParaRPr lang="fr-FR" sz="900" dirty="0"/>
          </a:p>
          <a:p>
            <a:r>
              <a:rPr lang="fr-FR" sz="900" dirty="0" err="1"/>
              <a:t>Alerting</a:t>
            </a:r>
            <a:r>
              <a:rPr lang="fr-FR" sz="900" dirty="0"/>
              <a:t> </a:t>
            </a:r>
            <a:r>
              <a:rPr lang="fr-FR" sz="900" dirty="0" err="1"/>
              <a:t>Systems</a:t>
            </a:r>
            <a:endParaRPr lang="fr-FR" sz="900" dirty="0"/>
          </a:p>
        </p:txBody>
      </p:sp>
      <p:sp>
        <p:nvSpPr>
          <p:cNvPr id="7" name="ZoneTexte 6">
            <a:extLst>
              <a:ext uri="{FF2B5EF4-FFF2-40B4-BE49-F238E27FC236}">
                <a16:creationId xmlns:a16="http://schemas.microsoft.com/office/drawing/2014/main" id="{91EA0D45-0A0E-6816-B2D1-22E585185450}"/>
              </a:ext>
            </a:extLst>
          </p:cNvPr>
          <p:cNvSpPr txBox="1"/>
          <p:nvPr/>
        </p:nvSpPr>
        <p:spPr>
          <a:xfrm>
            <a:off x="10539542" y="337788"/>
            <a:ext cx="1090363" cy="523220"/>
          </a:xfrm>
          <a:prstGeom prst="rect">
            <a:avLst/>
          </a:prstGeom>
          <a:noFill/>
        </p:spPr>
        <p:txBody>
          <a:bodyPr wrap="none" rtlCol="0">
            <a:spAutoFit/>
          </a:bodyPr>
          <a:lstStyle/>
          <a:p>
            <a:pPr algn="ctr"/>
            <a:r>
              <a:rPr lang="fr-FR" sz="1400" b="1" dirty="0">
                <a:solidFill>
                  <a:srgbClr val="004F9F"/>
                </a:solidFill>
              </a:rPr>
              <a:t>Asset</a:t>
            </a:r>
          </a:p>
          <a:p>
            <a:pPr algn="ctr"/>
            <a:r>
              <a:rPr lang="fr-FR" sz="1400" b="1" dirty="0" err="1">
                <a:solidFill>
                  <a:srgbClr val="004F9F"/>
                </a:solidFill>
              </a:rPr>
              <a:t>Taxonomy</a:t>
            </a:r>
            <a:endParaRPr lang="fr-FR" sz="1400" b="1" dirty="0">
              <a:solidFill>
                <a:srgbClr val="004F9F"/>
              </a:solidFill>
            </a:endParaRPr>
          </a:p>
        </p:txBody>
      </p:sp>
      <p:pic>
        <p:nvPicPr>
          <p:cNvPr id="9" name="Image 8">
            <a:extLst>
              <a:ext uri="{FF2B5EF4-FFF2-40B4-BE49-F238E27FC236}">
                <a16:creationId xmlns:a16="http://schemas.microsoft.com/office/drawing/2014/main" id="{D39A5EB5-165B-E111-69DE-59A3E2487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6691" y="693"/>
            <a:ext cx="2401852" cy="6858000"/>
          </a:xfrm>
          <a:prstGeom prst="rect">
            <a:avLst/>
          </a:prstGeom>
        </p:spPr>
      </p:pic>
      <p:sp>
        <p:nvSpPr>
          <p:cNvPr id="10" name="ZoneTexte 9">
            <a:extLst>
              <a:ext uri="{FF2B5EF4-FFF2-40B4-BE49-F238E27FC236}">
                <a16:creationId xmlns:a16="http://schemas.microsoft.com/office/drawing/2014/main" id="{6EA9704F-BCEA-D9C5-0827-6AEC50E95993}"/>
              </a:ext>
            </a:extLst>
          </p:cNvPr>
          <p:cNvSpPr txBox="1"/>
          <p:nvPr/>
        </p:nvSpPr>
        <p:spPr>
          <a:xfrm>
            <a:off x="4899166" y="548131"/>
            <a:ext cx="1072731" cy="430887"/>
          </a:xfrm>
          <a:prstGeom prst="rect">
            <a:avLst/>
          </a:prstGeom>
          <a:noFill/>
        </p:spPr>
        <p:txBody>
          <a:bodyPr wrap="none" rtlCol="0">
            <a:spAutoFit/>
          </a:bodyPr>
          <a:lstStyle/>
          <a:p>
            <a:pPr algn="r"/>
            <a:r>
              <a:rPr lang="fr-FR" sz="1100" b="1" dirty="0">
                <a:solidFill>
                  <a:srgbClr val="004F9F"/>
                </a:solidFill>
              </a:rPr>
              <a:t>Mobile</a:t>
            </a:r>
          </a:p>
          <a:p>
            <a:pPr algn="r"/>
            <a:r>
              <a:rPr lang="fr-FR" sz="1100" b="1" dirty="0">
                <a:solidFill>
                  <a:srgbClr val="004F9F"/>
                </a:solidFill>
              </a:rPr>
              <a:t>Infrastructure</a:t>
            </a:r>
          </a:p>
        </p:txBody>
      </p:sp>
      <p:sp>
        <p:nvSpPr>
          <p:cNvPr id="11" name="ZoneTexte 10">
            <a:extLst>
              <a:ext uri="{FF2B5EF4-FFF2-40B4-BE49-F238E27FC236}">
                <a16:creationId xmlns:a16="http://schemas.microsoft.com/office/drawing/2014/main" id="{E6AF0F1E-2BD7-207F-EA35-97D8570AA2CE}"/>
              </a:ext>
            </a:extLst>
          </p:cNvPr>
          <p:cNvSpPr txBox="1"/>
          <p:nvPr/>
        </p:nvSpPr>
        <p:spPr>
          <a:xfrm>
            <a:off x="4992142" y="1302057"/>
            <a:ext cx="947695" cy="430887"/>
          </a:xfrm>
          <a:prstGeom prst="rect">
            <a:avLst/>
          </a:prstGeom>
          <a:noFill/>
        </p:spPr>
        <p:txBody>
          <a:bodyPr wrap="none" rtlCol="0">
            <a:spAutoFit/>
          </a:bodyPr>
          <a:lstStyle/>
          <a:p>
            <a:pPr algn="r"/>
            <a:r>
              <a:rPr lang="fr-FR" sz="1100" b="1" dirty="0">
                <a:solidFill>
                  <a:srgbClr val="004F9F"/>
                </a:solidFill>
              </a:rPr>
              <a:t>OT </a:t>
            </a:r>
            <a:r>
              <a:rPr lang="fr-FR" sz="1100" b="1" dirty="0" err="1">
                <a:solidFill>
                  <a:srgbClr val="004F9F"/>
                </a:solidFill>
              </a:rPr>
              <a:t>Systems</a:t>
            </a:r>
            <a:endParaRPr lang="fr-FR" sz="1100" b="1" dirty="0">
              <a:solidFill>
                <a:srgbClr val="004F9F"/>
              </a:solidFill>
            </a:endParaRPr>
          </a:p>
          <a:p>
            <a:pPr algn="r"/>
            <a:r>
              <a:rPr lang="fr-FR" sz="1100" b="1" dirty="0">
                <a:solidFill>
                  <a:srgbClr val="004F9F"/>
                </a:solidFill>
              </a:rPr>
              <a:t>&amp; Networks</a:t>
            </a:r>
          </a:p>
        </p:txBody>
      </p:sp>
      <p:sp>
        <p:nvSpPr>
          <p:cNvPr id="12" name="ZoneTexte 11">
            <a:extLst>
              <a:ext uri="{FF2B5EF4-FFF2-40B4-BE49-F238E27FC236}">
                <a16:creationId xmlns:a16="http://schemas.microsoft.com/office/drawing/2014/main" id="{F3AA677F-F900-3E58-8E18-D7DF2CF4700B}"/>
              </a:ext>
            </a:extLst>
          </p:cNvPr>
          <p:cNvSpPr txBox="1"/>
          <p:nvPr/>
        </p:nvSpPr>
        <p:spPr>
          <a:xfrm>
            <a:off x="5085929" y="2699135"/>
            <a:ext cx="869148" cy="261610"/>
          </a:xfrm>
          <a:prstGeom prst="rect">
            <a:avLst/>
          </a:prstGeom>
          <a:noFill/>
        </p:spPr>
        <p:txBody>
          <a:bodyPr wrap="none" rtlCol="0">
            <a:spAutoFit/>
          </a:bodyPr>
          <a:lstStyle/>
          <a:p>
            <a:pPr algn="r"/>
            <a:r>
              <a:rPr lang="fr-FR" sz="1100" b="1" dirty="0">
                <a:solidFill>
                  <a:srgbClr val="004F9F"/>
                </a:solidFill>
              </a:rPr>
              <a:t>IT </a:t>
            </a:r>
            <a:r>
              <a:rPr lang="fr-FR" sz="1100" b="1" dirty="0" err="1">
                <a:solidFill>
                  <a:srgbClr val="004F9F"/>
                </a:solidFill>
              </a:rPr>
              <a:t>Systems</a:t>
            </a:r>
            <a:endParaRPr lang="fr-FR" sz="1100" b="1" dirty="0">
              <a:solidFill>
                <a:srgbClr val="004F9F"/>
              </a:solidFill>
            </a:endParaRPr>
          </a:p>
        </p:txBody>
      </p:sp>
      <p:sp>
        <p:nvSpPr>
          <p:cNvPr id="13" name="ZoneTexte 12">
            <a:extLst>
              <a:ext uri="{FF2B5EF4-FFF2-40B4-BE49-F238E27FC236}">
                <a16:creationId xmlns:a16="http://schemas.microsoft.com/office/drawing/2014/main" id="{2074B42E-EEC7-17C1-A503-5071F307E85E}"/>
              </a:ext>
            </a:extLst>
          </p:cNvPr>
          <p:cNvSpPr txBox="1"/>
          <p:nvPr/>
        </p:nvSpPr>
        <p:spPr>
          <a:xfrm>
            <a:off x="6033008" y="852313"/>
            <a:ext cx="1072731" cy="430887"/>
          </a:xfrm>
          <a:prstGeom prst="rect">
            <a:avLst/>
          </a:prstGeom>
          <a:noFill/>
        </p:spPr>
        <p:txBody>
          <a:bodyPr wrap="none" rtlCol="0">
            <a:spAutoFit/>
          </a:bodyPr>
          <a:lstStyle/>
          <a:p>
            <a:r>
              <a:rPr lang="fr-FR" sz="1100" b="1" dirty="0" err="1">
                <a:solidFill>
                  <a:srgbClr val="004F9F"/>
                </a:solidFill>
              </a:rPr>
              <a:t>Fixed</a:t>
            </a:r>
            <a:endParaRPr lang="fr-FR" sz="1100" b="1" dirty="0">
              <a:solidFill>
                <a:srgbClr val="004F9F"/>
              </a:solidFill>
            </a:endParaRPr>
          </a:p>
          <a:p>
            <a:r>
              <a:rPr lang="fr-FR" sz="1100" b="1" dirty="0">
                <a:solidFill>
                  <a:srgbClr val="004F9F"/>
                </a:solidFill>
              </a:rPr>
              <a:t>Infrastructure</a:t>
            </a:r>
          </a:p>
        </p:txBody>
      </p:sp>
      <p:sp>
        <p:nvSpPr>
          <p:cNvPr id="14" name="ZoneTexte 13">
            <a:extLst>
              <a:ext uri="{FF2B5EF4-FFF2-40B4-BE49-F238E27FC236}">
                <a16:creationId xmlns:a16="http://schemas.microsoft.com/office/drawing/2014/main" id="{751DF804-2F58-FB1D-B695-9B5B1B7E3C95}"/>
              </a:ext>
            </a:extLst>
          </p:cNvPr>
          <p:cNvSpPr txBox="1"/>
          <p:nvPr/>
        </p:nvSpPr>
        <p:spPr>
          <a:xfrm>
            <a:off x="6017617" y="2191584"/>
            <a:ext cx="702436" cy="430887"/>
          </a:xfrm>
          <a:prstGeom prst="rect">
            <a:avLst/>
          </a:prstGeom>
          <a:noFill/>
        </p:spPr>
        <p:txBody>
          <a:bodyPr wrap="none" rtlCol="0">
            <a:spAutoFit/>
          </a:bodyPr>
          <a:lstStyle/>
          <a:p>
            <a:r>
              <a:rPr lang="fr-FR" sz="1100" b="1" dirty="0">
                <a:solidFill>
                  <a:srgbClr val="004F9F"/>
                </a:solidFill>
              </a:rPr>
              <a:t>OT End </a:t>
            </a:r>
          </a:p>
          <a:p>
            <a:r>
              <a:rPr lang="fr-FR" sz="1100" b="1" dirty="0" err="1">
                <a:solidFill>
                  <a:srgbClr val="004F9F"/>
                </a:solidFill>
              </a:rPr>
              <a:t>Sevices</a:t>
            </a:r>
            <a:endParaRPr lang="fr-FR" sz="1100" b="1" dirty="0">
              <a:solidFill>
                <a:srgbClr val="004F9F"/>
              </a:solidFill>
            </a:endParaRPr>
          </a:p>
        </p:txBody>
      </p:sp>
      <p:sp>
        <p:nvSpPr>
          <p:cNvPr id="15" name="ZoneTexte 14">
            <a:extLst>
              <a:ext uri="{FF2B5EF4-FFF2-40B4-BE49-F238E27FC236}">
                <a16:creationId xmlns:a16="http://schemas.microsoft.com/office/drawing/2014/main" id="{EDD12D0A-B768-6903-2610-5D876E1F1AA1}"/>
              </a:ext>
            </a:extLst>
          </p:cNvPr>
          <p:cNvSpPr txBox="1"/>
          <p:nvPr/>
        </p:nvSpPr>
        <p:spPr>
          <a:xfrm>
            <a:off x="6048097" y="3530855"/>
            <a:ext cx="740908" cy="600164"/>
          </a:xfrm>
          <a:prstGeom prst="rect">
            <a:avLst/>
          </a:prstGeom>
          <a:noFill/>
        </p:spPr>
        <p:txBody>
          <a:bodyPr wrap="none" rtlCol="0">
            <a:spAutoFit/>
          </a:bodyPr>
          <a:lstStyle/>
          <a:p>
            <a:r>
              <a:rPr lang="fr-FR" sz="1100" b="1" dirty="0" err="1">
                <a:solidFill>
                  <a:srgbClr val="004F9F"/>
                </a:solidFill>
              </a:rPr>
              <a:t>Safety</a:t>
            </a:r>
            <a:r>
              <a:rPr lang="fr-FR" sz="1100" b="1" dirty="0">
                <a:solidFill>
                  <a:srgbClr val="004F9F"/>
                </a:solidFill>
              </a:rPr>
              <a:t> &amp;</a:t>
            </a:r>
          </a:p>
          <a:p>
            <a:r>
              <a:rPr lang="fr-FR" sz="1100" b="1" dirty="0">
                <a:solidFill>
                  <a:srgbClr val="004F9F"/>
                </a:solidFill>
              </a:rPr>
              <a:t>Security</a:t>
            </a:r>
          </a:p>
          <a:p>
            <a:r>
              <a:rPr lang="fr-FR" sz="1100" b="1" dirty="0" err="1">
                <a:solidFill>
                  <a:srgbClr val="004F9F"/>
                </a:solidFill>
              </a:rPr>
              <a:t>Systems</a:t>
            </a:r>
            <a:endParaRPr lang="fr-FR" sz="1100" b="1" dirty="0">
              <a:solidFill>
                <a:srgbClr val="004F9F"/>
              </a:solidFill>
            </a:endParaRPr>
          </a:p>
        </p:txBody>
      </p:sp>
      <p:sp>
        <p:nvSpPr>
          <p:cNvPr id="16" name="ZoneTexte 15">
            <a:extLst>
              <a:ext uri="{FF2B5EF4-FFF2-40B4-BE49-F238E27FC236}">
                <a16:creationId xmlns:a16="http://schemas.microsoft.com/office/drawing/2014/main" id="{028C5E26-C176-CBBF-EE56-676AFDD0E4F3}"/>
              </a:ext>
            </a:extLst>
          </p:cNvPr>
          <p:cNvSpPr txBox="1"/>
          <p:nvPr/>
        </p:nvSpPr>
        <p:spPr>
          <a:xfrm>
            <a:off x="5304740" y="4295199"/>
            <a:ext cx="659156" cy="261610"/>
          </a:xfrm>
          <a:prstGeom prst="rect">
            <a:avLst/>
          </a:prstGeom>
          <a:noFill/>
        </p:spPr>
        <p:txBody>
          <a:bodyPr wrap="none" rtlCol="0">
            <a:spAutoFit/>
          </a:bodyPr>
          <a:lstStyle/>
          <a:p>
            <a:pPr algn="r"/>
            <a:r>
              <a:rPr lang="fr-FR" sz="1100" b="1" dirty="0">
                <a:solidFill>
                  <a:srgbClr val="004F9F"/>
                </a:solidFill>
              </a:rPr>
              <a:t>People</a:t>
            </a:r>
          </a:p>
        </p:txBody>
      </p:sp>
      <p:sp>
        <p:nvSpPr>
          <p:cNvPr id="17" name="ZoneTexte 16">
            <a:extLst>
              <a:ext uri="{FF2B5EF4-FFF2-40B4-BE49-F238E27FC236}">
                <a16:creationId xmlns:a16="http://schemas.microsoft.com/office/drawing/2014/main" id="{8D315D2E-BC07-7D75-8EC8-7E4BD02F8BFA}"/>
              </a:ext>
            </a:extLst>
          </p:cNvPr>
          <p:cNvSpPr txBox="1"/>
          <p:nvPr/>
        </p:nvSpPr>
        <p:spPr>
          <a:xfrm>
            <a:off x="5998171" y="4982398"/>
            <a:ext cx="1136850" cy="430887"/>
          </a:xfrm>
          <a:prstGeom prst="rect">
            <a:avLst/>
          </a:prstGeom>
          <a:noFill/>
        </p:spPr>
        <p:txBody>
          <a:bodyPr wrap="none" rtlCol="0">
            <a:spAutoFit/>
          </a:bodyPr>
          <a:lstStyle/>
          <a:p>
            <a:r>
              <a:rPr lang="fr-FR" sz="1100" b="1" dirty="0">
                <a:solidFill>
                  <a:srgbClr val="004F9F"/>
                </a:solidFill>
              </a:rPr>
              <a:t>Information &amp; </a:t>
            </a:r>
          </a:p>
          <a:p>
            <a:r>
              <a:rPr lang="fr-FR" sz="1100" b="1" dirty="0">
                <a:solidFill>
                  <a:srgbClr val="004F9F"/>
                </a:solidFill>
              </a:rPr>
              <a:t>data</a:t>
            </a:r>
          </a:p>
        </p:txBody>
      </p:sp>
      <p:sp>
        <p:nvSpPr>
          <p:cNvPr id="18" name="ZoneTexte 17">
            <a:extLst>
              <a:ext uri="{FF2B5EF4-FFF2-40B4-BE49-F238E27FC236}">
                <a16:creationId xmlns:a16="http://schemas.microsoft.com/office/drawing/2014/main" id="{A5FAD5A2-7144-ABC9-E91A-E2676F06B38D}"/>
              </a:ext>
            </a:extLst>
          </p:cNvPr>
          <p:cNvSpPr txBox="1"/>
          <p:nvPr/>
        </p:nvSpPr>
        <p:spPr>
          <a:xfrm>
            <a:off x="6030047" y="6126993"/>
            <a:ext cx="665567" cy="430887"/>
          </a:xfrm>
          <a:prstGeom prst="rect">
            <a:avLst/>
          </a:prstGeom>
          <a:noFill/>
        </p:spPr>
        <p:txBody>
          <a:bodyPr wrap="none" rtlCol="0">
            <a:spAutoFit/>
          </a:bodyPr>
          <a:lstStyle/>
          <a:p>
            <a:r>
              <a:rPr lang="fr-FR" sz="1100" b="1" dirty="0">
                <a:solidFill>
                  <a:srgbClr val="004F9F"/>
                </a:solidFill>
              </a:rPr>
              <a:t>IT End </a:t>
            </a:r>
          </a:p>
          <a:p>
            <a:r>
              <a:rPr lang="fr-FR" sz="1100" b="1" dirty="0" err="1">
                <a:solidFill>
                  <a:srgbClr val="004F9F"/>
                </a:solidFill>
              </a:rPr>
              <a:t>Device</a:t>
            </a:r>
            <a:endParaRPr lang="fr-FR" sz="1100" b="1" dirty="0">
              <a:solidFill>
                <a:srgbClr val="004F9F"/>
              </a:solidFill>
            </a:endParaRPr>
          </a:p>
        </p:txBody>
      </p:sp>
      <p:sp>
        <p:nvSpPr>
          <p:cNvPr id="19" name="ZoneTexte 18">
            <a:extLst>
              <a:ext uri="{FF2B5EF4-FFF2-40B4-BE49-F238E27FC236}">
                <a16:creationId xmlns:a16="http://schemas.microsoft.com/office/drawing/2014/main" id="{291781D3-7352-65AC-5AF5-6CECBC1A1F86}"/>
              </a:ext>
            </a:extLst>
          </p:cNvPr>
          <p:cNvSpPr txBox="1"/>
          <p:nvPr/>
        </p:nvSpPr>
        <p:spPr>
          <a:xfrm>
            <a:off x="4706780" y="5831503"/>
            <a:ext cx="1287596" cy="600164"/>
          </a:xfrm>
          <a:prstGeom prst="rect">
            <a:avLst/>
          </a:prstGeom>
          <a:noFill/>
        </p:spPr>
        <p:txBody>
          <a:bodyPr wrap="none" rtlCol="0">
            <a:spAutoFit/>
          </a:bodyPr>
          <a:lstStyle/>
          <a:p>
            <a:pPr algn="r"/>
            <a:r>
              <a:rPr lang="fr-FR" sz="1100" b="1" dirty="0">
                <a:solidFill>
                  <a:srgbClr val="004F9F"/>
                </a:solidFill>
              </a:rPr>
              <a:t>Network &amp;</a:t>
            </a:r>
          </a:p>
          <a:p>
            <a:pPr algn="r"/>
            <a:r>
              <a:rPr lang="fr-FR" sz="1100" b="1" dirty="0">
                <a:solidFill>
                  <a:srgbClr val="004F9F"/>
                </a:solidFill>
              </a:rPr>
              <a:t>Communication</a:t>
            </a:r>
          </a:p>
          <a:p>
            <a:pPr algn="r"/>
            <a:r>
              <a:rPr lang="fr-FR" sz="1100" b="1" dirty="0">
                <a:solidFill>
                  <a:srgbClr val="004F9F"/>
                </a:solidFill>
              </a:rPr>
              <a:t>Components</a:t>
            </a:r>
          </a:p>
        </p:txBody>
      </p:sp>
    </p:spTree>
    <p:extLst>
      <p:ext uri="{BB962C8B-B14F-4D97-AF65-F5344CB8AC3E}">
        <p14:creationId xmlns:p14="http://schemas.microsoft.com/office/powerpoint/2010/main" val="328853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951AC05-EFA8-737E-8A4F-0EF09F5D4007}"/>
              </a:ext>
            </a:extLst>
          </p:cNvPr>
          <p:cNvSpPr txBox="1">
            <a:spLocks/>
          </p:cNvSpPr>
          <p:nvPr/>
        </p:nvSpPr>
        <p:spPr>
          <a:xfrm>
            <a:off x="384582" y="207195"/>
            <a:ext cx="10949763" cy="784406"/>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Threats</a:t>
            </a: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anose="020B0604020202020204" pitchFamily="34" charset="0"/>
                <a:ea typeface="+mj-ea"/>
                <a:cs typeface="+mj-cs"/>
              </a:rPr>
              <a:t>Maritime Domain </a:t>
            </a:r>
            <a:r>
              <a:rPr kumimoji="0" lang="fr-FR" sz="1400" b="0" i="0" u="none" strike="noStrike" kern="1200" cap="none" spc="0" normalizeH="0" baseline="0" noProof="0" dirty="0" err="1">
                <a:ln>
                  <a:noFill/>
                </a:ln>
                <a:solidFill>
                  <a:srgbClr val="000000"/>
                </a:solidFill>
                <a:effectLst/>
                <a:uLnTx/>
                <a:uFillTx/>
                <a:latin typeface="Arial" panose="020B0604020202020204" pitchFamily="34" charset="0"/>
                <a:ea typeface="+mj-ea"/>
                <a:cs typeface="+mj-cs"/>
              </a:rPr>
              <a:t>Threats</a:t>
            </a:r>
            <a:endParaRPr kumimoji="0" lang="fr-FR" sz="3600" b="0" i="0" u="none" strike="noStrike" kern="1200" cap="none" spc="0" normalizeH="0" baseline="0" noProof="0" dirty="0">
              <a:ln>
                <a:noFill/>
              </a:ln>
              <a:solidFill>
                <a:srgbClr val="000000"/>
              </a:solidFill>
              <a:effectLst/>
              <a:uLnTx/>
              <a:uFillTx/>
              <a:latin typeface="Book Antiqua"/>
              <a:ea typeface="+mj-ea"/>
              <a:cs typeface="+mj-cs"/>
            </a:endParaRPr>
          </a:p>
        </p:txBody>
      </p:sp>
      <p:sp>
        <p:nvSpPr>
          <p:cNvPr id="5" name="ZoneTexte 4">
            <a:extLst>
              <a:ext uri="{FF2B5EF4-FFF2-40B4-BE49-F238E27FC236}">
                <a16:creationId xmlns:a16="http://schemas.microsoft.com/office/drawing/2014/main" id="{9FB71E04-6755-364E-9F6F-48F0AE7D465B}"/>
              </a:ext>
            </a:extLst>
          </p:cNvPr>
          <p:cNvSpPr txBox="1"/>
          <p:nvPr/>
        </p:nvSpPr>
        <p:spPr>
          <a:xfrm>
            <a:off x="2063329" y="752121"/>
            <a:ext cx="2552214" cy="6186309"/>
          </a:xfrm>
          <a:prstGeom prst="rect">
            <a:avLst/>
          </a:prstGeom>
          <a:solidFill>
            <a:schemeClr val="bg1"/>
          </a:solidFill>
        </p:spPr>
        <p:txBody>
          <a:bodyPr wrap="square">
            <a:spAutoFit/>
          </a:bodyPr>
          <a:lstStyle/>
          <a:p>
            <a:pPr algn="r"/>
            <a:r>
              <a:rPr lang="fr-FR" sz="1200" dirty="0"/>
              <a:t>Interception of </a:t>
            </a:r>
            <a:r>
              <a:rPr lang="fr-FR" sz="1200" dirty="0" err="1"/>
              <a:t>emissions</a:t>
            </a:r>
            <a:endParaRPr lang="fr-FR" sz="1200" dirty="0"/>
          </a:p>
          <a:p>
            <a:pPr algn="r"/>
            <a:r>
              <a:rPr lang="fr-FR" sz="1200" dirty="0"/>
              <a:t>Interception of sensitive</a:t>
            </a:r>
          </a:p>
          <a:p>
            <a:pPr algn="r"/>
            <a:r>
              <a:rPr lang="fr-FR" sz="1200" dirty="0"/>
              <a:t>information</a:t>
            </a:r>
          </a:p>
          <a:p>
            <a:pPr algn="r"/>
            <a:r>
              <a:rPr lang="fr-FR" sz="1200" dirty="0"/>
              <a:t>Man in the middle! session</a:t>
            </a:r>
          </a:p>
          <a:p>
            <a:pPr algn="r"/>
            <a:r>
              <a:rPr lang="fr-FR" sz="1200" dirty="0" err="1"/>
              <a:t>hijacking</a:t>
            </a:r>
            <a:endParaRPr lang="fr-FR" sz="1200" dirty="0"/>
          </a:p>
          <a:p>
            <a:pPr algn="r"/>
            <a:r>
              <a:rPr lang="fr-FR" sz="1200" dirty="0"/>
              <a:t>Network reconnaissance</a:t>
            </a:r>
          </a:p>
          <a:p>
            <a:pPr algn="r"/>
            <a:r>
              <a:rPr lang="fr-FR" sz="1200" dirty="0"/>
              <a:t>Network </a:t>
            </a:r>
            <a:r>
              <a:rPr lang="fr-FR" sz="1200" dirty="0" err="1"/>
              <a:t>traffic</a:t>
            </a:r>
            <a:r>
              <a:rPr lang="fr-FR" sz="1200" dirty="0"/>
              <a:t> manipulation</a:t>
            </a:r>
          </a:p>
          <a:p>
            <a:pPr algn="r"/>
            <a:endParaRPr lang="fr-FR" sz="1200" dirty="0"/>
          </a:p>
          <a:p>
            <a:pPr algn="r"/>
            <a:endParaRPr lang="fr-FR" sz="1200" dirty="0"/>
          </a:p>
          <a:p>
            <a:pPr algn="r"/>
            <a:r>
              <a:rPr lang="fr-FR" sz="1200" dirty="0" err="1"/>
              <a:t>Environmental</a:t>
            </a:r>
            <a:r>
              <a:rPr lang="fr-FR" sz="1200" dirty="0"/>
              <a:t> </a:t>
            </a:r>
            <a:r>
              <a:rPr lang="fr-FR" sz="1200" dirty="0" err="1"/>
              <a:t>disasters</a:t>
            </a:r>
            <a:endParaRPr lang="fr-FR" sz="1200" dirty="0"/>
          </a:p>
          <a:p>
            <a:pPr algn="r"/>
            <a:r>
              <a:rPr lang="fr-FR" sz="1200" dirty="0"/>
              <a:t>Natural </a:t>
            </a:r>
            <a:r>
              <a:rPr lang="fr-FR" sz="1200" dirty="0" err="1"/>
              <a:t>disasters</a:t>
            </a:r>
            <a:endParaRPr lang="fr-FR" sz="1200" dirty="0"/>
          </a:p>
          <a:p>
            <a:pPr algn="r"/>
            <a:endParaRPr lang="fr-FR" sz="1200" dirty="0"/>
          </a:p>
          <a:p>
            <a:pPr algn="r"/>
            <a:endParaRPr lang="fr-FR" sz="1200" dirty="0"/>
          </a:p>
          <a:p>
            <a:pPr algn="r"/>
            <a:endParaRPr lang="fr-FR" sz="1200" dirty="0"/>
          </a:p>
          <a:p>
            <a:pPr algn="r"/>
            <a:r>
              <a:rPr lang="fr-FR" sz="1200" dirty="0"/>
              <a:t>Use of </a:t>
            </a:r>
            <a:r>
              <a:rPr lang="fr-FR" sz="1200" dirty="0" err="1"/>
              <a:t>unreliable</a:t>
            </a:r>
            <a:r>
              <a:rPr lang="fr-FR" sz="1200" dirty="0"/>
              <a:t> source</a:t>
            </a:r>
          </a:p>
          <a:p>
            <a:pPr algn="r"/>
            <a:r>
              <a:rPr lang="fr-FR" sz="1200" dirty="0" err="1"/>
              <a:t>Erroneous</a:t>
            </a:r>
            <a:r>
              <a:rPr lang="fr-FR" sz="1200" dirty="0"/>
              <a:t> administration of IT! OT </a:t>
            </a:r>
            <a:r>
              <a:rPr lang="fr-FR" sz="1200" dirty="0" err="1"/>
              <a:t>systems</a:t>
            </a:r>
            <a:endParaRPr lang="fr-FR" sz="1200" dirty="0"/>
          </a:p>
          <a:p>
            <a:pPr algn="r"/>
            <a:r>
              <a:rPr lang="fr-FR" sz="1200" dirty="0" err="1"/>
              <a:t>Resulting</a:t>
            </a:r>
            <a:r>
              <a:rPr lang="fr-FR" sz="1200" dirty="0"/>
              <a:t> </a:t>
            </a:r>
            <a:r>
              <a:rPr lang="fr-FR" sz="1200" dirty="0" err="1"/>
              <a:t>from</a:t>
            </a:r>
            <a:r>
              <a:rPr lang="fr-FR" sz="1200" dirty="0"/>
              <a:t> </a:t>
            </a:r>
            <a:r>
              <a:rPr lang="fr-FR" sz="1200" dirty="0" err="1"/>
              <a:t>penetration</a:t>
            </a:r>
            <a:r>
              <a:rPr lang="fr-FR" sz="1200" dirty="0"/>
              <a:t> </a:t>
            </a:r>
            <a:r>
              <a:rPr lang="fr-FR" sz="1200" dirty="0" err="1"/>
              <a:t>testing</a:t>
            </a:r>
            <a:endParaRPr lang="fr-FR" sz="1200" dirty="0"/>
          </a:p>
          <a:p>
            <a:pPr algn="r"/>
            <a:r>
              <a:rPr lang="fr-FR" sz="1200" dirty="0"/>
              <a:t>Data </a:t>
            </a:r>
            <a:r>
              <a:rPr lang="fr-FR" sz="1200" dirty="0" err="1"/>
              <a:t>deletion</a:t>
            </a:r>
            <a:endParaRPr lang="fr-FR" sz="1200" dirty="0"/>
          </a:p>
          <a:p>
            <a:pPr algn="r"/>
            <a:r>
              <a:rPr lang="fr-FR" sz="1200" dirty="0"/>
              <a:t>3rd party </a:t>
            </a:r>
            <a:r>
              <a:rPr lang="fr-FR" sz="1200" dirty="0" err="1"/>
              <a:t>security</a:t>
            </a:r>
            <a:r>
              <a:rPr lang="fr-FR" sz="1200" dirty="0"/>
              <a:t> </a:t>
            </a:r>
            <a:r>
              <a:rPr lang="fr-FR" sz="1200" dirty="0" err="1"/>
              <a:t>failure</a:t>
            </a:r>
            <a:endParaRPr lang="fr-FR" sz="1200" dirty="0"/>
          </a:p>
          <a:p>
            <a:pPr algn="r"/>
            <a:r>
              <a:rPr lang="fr-FR" sz="1200" dirty="0"/>
              <a:t>Information </a:t>
            </a:r>
            <a:r>
              <a:rPr lang="fr-FR" sz="1200" dirty="0" err="1"/>
              <a:t>leakage</a:t>
            </a:r>
            <a:endParaRPr lang="fr-FR" sz="1200" dirty="0"/>
          </a:p>
          <a:p>
            <a:pPr algn="r"/>
            <a:endParaRPr lang="fr-FR" sz="1200" dirty="0"/>
          </a:p>
          <a:p>
            <a:pPr algn="r"/>
            <a:endParaRPr lang="fr-FR" sz="1200" dirty="0"/>
          </a:p>
          <a:p>
            <a:pPr algn="r"/>
            <a:endParaRPr lang="fr-FR" sz="1200" dirty="0"/>
          </a:p>
          <a:p>
            <a:pPr algn="r"/>
            <a:r>
              <a:rPr lang="fr-FR" sz="1200" dirty="0" err="1"/>
              <a:t>Systems</a:t>
            </a:r>
            <a:endParaRPr lang="fr-FR" sz="1200" dirty="0"/>
          </a:p>
          <a:p>
            <a:pPr algn="r"/>
            <a:r>
              <a:rPr lang="fr-FR" sz="1200" dirty="0" err="1"/>
              <a:t>Devices</a:t>
            </a:r>
            <a:endParaRPr lang="fr-FR" sz="1200" dirty="0"/>
          </a:p>
          <a:p>
            <a:pPr algn="r"/>
            <a:r>
              <a:rPr lang="fr-FR" sz="1200" dirty="0"/>
              <a:t>Navigation and communication</a:t>
            </a:r>
          </a:p>
          <a:p>
            <a:pPr algn="r"/>
            <a:r>
              <a:rPr lang="fr-FR" sz="1200" dirty="0" err="1"/>
              <a:t>systems</a:t>
            </a:r>
            <a:endParaRPr lang="fr-FR" sz="1200" dirty="0"/>
          </a:p>
          <a:p>
            <a:pPr algn="r"/>
            <a:r>
              <a:rPr lang="fr-FR" sz="1200" dirty="0"/>
              <a:t>Main </a:t>
            </a:r>
            <a:r>
              <a:rPr lang="fr-FR" sz="1200" dirty="0" err="1"/>
              <a:t>supply</a:t>
            </a:r>
            <a:r>
              <a:rPr lang="fr-FR" sz="1200" dirty="0"/>
              <a:t> </a:t>
            </a:r>
            <a:r>
              <a:rPr lang="fr-FR" sz="1200" dirty="0" err="1"/>
              <a:t>systems</a:t>
            </a:r>
            <a:endParaRPr lang="fr-FR" sz="1200" dirty="0"/>
          </a:p>
          <a:p>
            <a:pPr algn="r"/>
            <a:r>
              <a:rPr lang="fr-FR" sz="1200" dirty="0"/>
              <a:t>Failure or disruption of service</a:t>
            </a:r>
          </a:p>
          <a:p>
            <a:pPr algn="r"/>
            <a:r>
              <a:rPr lang="fr-FR" sz="1200" dirty="0"/>
              <a:t>providers</a:t>
            </a:r>
          </a:p>
        </p:txBody>
      </p:sp>
      <p:sp>
        <p:nvSpPr>
          <p:cNvPr id="7" name="ZoneTexte 6">
            <a:extLst>
              <a:ext uri="{FF2B5EF4-FFF2-40B4-BE49-F238E27FC236}">
                <a16:creationId xmlns:a16="http://schemas.microsoft.com/office/drawing/2014/main" id="{665912B5-7850-B766-B5A6-D503EF1EDBE6}"/>
              </a:ext>
            </a:extLst>
          </p:cNvPr>
          <p:cNvSpPr txBox="1"/>
          <p:nvPr/>
        </p:nvSpPr>
        <p:spPr>
          <a:xfrm>
            <a:off x="8138819" y="838465"/>
            <a:ext cx="2626319" cy="5816977"/>
          </a:xfrm>
          <a:prstGeom prst="rect">
            <a:avLst/>
          </a:prstGeom>
          <a:solidFill>
            <a:schemeClr val="bg1"/>
          </a:solidFill>
        </p:spPr>
        <p:txBody>
          <a:bodyPr wrap="square">
            <a:spAutoFit/>
          </a:bodyPr>
          <a:lstStyle/>
          <a:p>
            <a:r>
              <a:rPr lang="fr-FR" sz="1200" dirty="0"/>
              <a:t>Denial </a:t>
            </a:r>
            <a:r>
              <a:rPr lang="fr-FR" sz="1200" dirty="0" err="1"/>
              <a:t>ot</a:t>
            </a:r>
            <a:r>
              <a:rPr lang="fr-FR" sz="1200" dirty="0"/>
              <a:t> Service [</a:t>
            </a:r>
            <a:r>
              <a:rPr lang="fr-FR" sz="1200" dirty="0" err="1"/>
              <a:t>DoS</a:t>
            </a:r>
            <a:r>
              <a:rPr lang="fr-FR" sz="1200" dirty="0"/>
              <a:t>)</a:t>
            </a:r>
          </a:p>
          <a:p>
            <a:r>
              <a:rPr lang="fr-FR" sz="1200" dirty="0"/>
              <a:t>Malware</a:t>
            </a:r>
          </a:p>
          <a:p>
            <a:r>
              <a:rPr lang="fr-FR" sz="1200" dirty="0"/>
              <a:t>Brute force</a:t>
            </a:r>
          </a:p>
          <a:p>
            <a:r>
              <a:rPr lang="fr-FR" sz="1200" dirty="0" err="1"/>
              <a:t>identity</a:t>
            </a:r>
            <a:r>
              <a:rPr lang="fr-FR" sz="1200" dirty="0"/>
              <a:t> </a:t>
            </a:r>
            <a:r>
              <a:rPr lang="fr-FR" sz="1200" dirty="0" err="1"/>
              <a:t>theft</a:t>
            </a:r>
            <a:endParaRPr lang="fr-FR" sz="1200" dirty="0"/>
          </a:p>
          <a:p>
            <a:r>
              <a:rPr lang="fr-FR" sz="1200" dirty="0" err="1"/>
              <a:t>Phishlngf</a:t>
            </a:r>
            <a:r>
              <a:rPr lang="fr-FR" sz="1200" dirty="0"/>
              <a:t> Social engineering</a:t>
            </a:r>
          </a:p>
          <a:p>
            <a:r>
              <a:rPr lang="fr-FR" sz="1200" dirty="0" err="1"/>
              <a:t>Targeted</a:t>
            </a:r>
            <a:r>
              <a:rPr lang="fr-FR" sz="1200" dirty="0"/>
              <a:t> </a:t>
            </a:r>
            <a:r>
              <a:rPr lang="fr-FR" sz="1200" dirty="0" err="1"/>
              <a:t>attacks</a:t>
            </a:r>
            <a:endParaRPr lang="fr-FR" sz="1200" dirty="0"/>
          </a:p>
          <a:p>
            <a:r>
              <a:rPr lang="fr-FR" sz="1200" dirty="0"/>
              <a:t>Abuse and </a:t>
            </a:r>
            <a:r>
              <a:rPr lang="fr-FR" sz="1200" dirty="0" err="1"/>
              <a:t>theft</a:t>
            </a:r>
            <a:r>
              <a:rPr lang="fr-FR" sz="1200" dirty="0"/>
              <a:t> of data</a:t>
            </a:r>
          </a:p>
          <a:p>
            <a:r>
              <a:rPr lang="fr-FR" sz="1200" dirty="0" err="1"/>
              <a:t>anipulatlon</a:t>
            </a:r>
            <a:r>
              <a:rPr lang="fr-FR" sz="1200" dirty="0"/>
              <a:t> of information</a:t>
            </a:r>
          </a:p>
          <a:p>
            <a:r>
              <a:rPr lang="fr-FR" sz="1200" dirty="0" err="1"/>
              <a:t>Geolocalisatlon</a:t>
            </a:r>
            <a:r>
              <a:rPr lang="fr-FR" sz="1200" dirty="0"/>
              <a:t> </a:t>
            </a:r>
            <a:r>
              <a:rPr lang="fr-FR" sz="1200" dirty="0" err="1"/>
              <a:t>signals</a:t>
            </a:r>
            <a:endParaRPr lang="fr-FR" sz="1200" dirty="0"/>
          </a:p>
          <a:p>
            <a:r>
              <a:rPr lang="fr-FR" sz="1200" dirty="0" err="1"/>
              <a:t>Spooﬂng</a:t>
            </a:r>
            <a:r>
              <a:rPr lang="fr-FR" sz="1200" dirty="0"/>
              <a:t> / </a:t>
            </a:r>
            <a:r>
              <a:rPr lang="fr-FR" sz="1200" dirty="0" err="1"/>
              <a:t>jammlng</a:t>
            </a:r>
            <a:endParaRPr lang="fr-FR" sz="1200" dirty="0"/>
          </a:p>
          <a:p>
            <a:endParaRPr lang="fr-FR" sz="1200" dirty="0"/>
          </a:p>
          <a:p>
            <a:endParaRPr lang="fr-FR" sz="1200" dirty="0"/>
          </a:p>
          <a:p>
            <a:endParaRPr lang="fr-FR" sz="1200" dirty="0"/>
          </a:p>
          <a:p>
            <a:r>
              <a:rPr lang="fr-FR" sz="1200" dirty="0"/>
              <a:t>Main </a:t>
            </a:r>
            <a:r>
              <a:rPr lang="fr-FR" sz="1200" dirty="0" err="1"/>
              <a:t>supply</a:t>
            </a:r>
            <a:r>
              <a:rPr lang="fr-FR" sz="1200" dirty="0"/>
              <a:t> </a:t>
            </a:r>
            <a:r>
              <a:rPr lang="fr-FR" sz="1200" dirty="0" err="1"/>
              <a:t>outage</a:t>
            </a:r>
            <a:endParaRPr lang="fr-FR" sz="1200" dirty="0"/>
          </a:p>
          <a:p>
            <a:r>
              <a:rPr lang="fr-FR" sz="1200" dirty="0"/>
              <a:t>Network </a:t>
            </a:r>
            <a:r>
              <a:rPr lang="fr-FR" sz="1200" dirty="0" err="1"/>
              <a:t>outage</a:t>
            </a:r>
            <a:endParaRPr lang="fr-FR" sz="1200" dirty="0"/>
          </a:p>
          <a:p>
            <a:r>
              <a:rPr lang="fr-FR" sz="1200" dirty="0"/>
              <a:t>Absence of personnel</a:t>
            </a:r>
          </a:p>
          <a:p>
            <a:r>
              <a:rPr lang="fr-FR" sz="1200" dirty="0" err="1"/>
              <a:t>Loss</a:t>
            </a:r>
            <a:r>
              <a:rPr lang="fr-FR" sz="1200" dirty="0"/>
              <a:t> of support</a:t>
            </a:r>
          </a:p>
          <a:p>
            <a:endParaRPr lang="fr-FR" sz="1200" dirty="0"/>
          </a:p>
          <a:p>
            <a:endParaRPr lang="fr-FR" sz="1200" dirty="0"/>
          </a:p>
          <a:p>
            <a:endParaRPr lang="fr-FR" sz="1200" dirty="0"/>
          </a:p>
          <a:p>
            <a:r>
              <a:rPr lang="fr-FR" sz="1200" dirty="0" err="1"/>
              <a:t>Fraud</a:t>
            </a:r>
            <a:endParaRPr lang="fr-FR" sz="1200" dirty="0"/>
          </a:p>
          <a:p>
            <a:r>
              <a:rPr lang="fr-FR" sz="1200" dirty="0"/>
              <a:t>Sabotage</a:t>
            </a:r>
          </a:p>
          <a:p>
            <a:r>
              <a:rPr lang="fr-FR" sz="1200" dirty="0" err="1"/>
              <a:t>Vandalism</a:t>
            </a:r>
            <a:endParaRPr lang="fr-FR" sz="1200" dirty="0"/>
          </a:p>
          <a:p>
            <a:r>
              <a:rPr lang="fr-FR" sz="1200" dirty="0"/>
              <a:t>Theft</a:t>
            </a:r>
          </a:p>
          <a:p>
            <a:r>
              <a:rPr lang="fr-FR" sz="1200" dirty="0" err="1"/>
              <a:t>Unauthorised</a:t>
            </a:r>
            <a:r>
              <a:rPr lang="fr-FR" sz="1200" dirty="0"/>
              <a:t> </a:t>
            </a:r>
            <a:r>
              <a:rPr lang="fr-FR" sz="1200" dirty="0" err="1"/>
              <a:t>access</a:t>
            </a:r>
            <a:endParaRPr lang="fr-FR" sz="1200" dirty="0"/>
          </a:p>
          <a:p>
            <a:r>
              <a:rPr lang="fr-FR" sz="1200" dirty="0" err="1"/>
              <a:t>Terrorism</a:t>
            </a:r>
            <a:endParaRPr lang="fr-FR" sz="1200" dirty="0"/>
          </a:p>
          <a:p>
            <a:r>
              <a:rPr lang="fr-FR" sz="1200" dirty="0" err="1"/>
              <a:t>Hacktivism</a:t>
            </a:r>
            <a:endParaRPr lang="fr-FR" sz="1200" dirty="0"/>
          </a:p>
          <a:p>
            <a:r>
              <a:rPr lang="fr-FR" sz="1200" dirty="0"/>
              <a:t>Coercion, </a:t>
            </a:r>
            <a:r>
              <a:rPr lang="fr-FR" sz="1200" dirty="0" err="1"/>
              <a:t>extortion</a:t>
            </a:r>
            <a:r>
              <a:rPr lang="fr-FR" sz="1200" dirty="0"/>
              <a:t> or</a:t>
            </a:r>
          </a:p>
          <a:p>
            <a:r>
              <a:rPr lang="fr-FR" sz="1200" dirty="0"/>
              <a:t>corruption</a:t>
            </a:r>
          </a:p>
          <a:p>
            <a:r>
              <a:rPr lang="fr-FR" sz="1200" dirty="0" err="1"/>
              <a:t>Piracy</a:t>
            </a:r>
            <a:r>
              <a:rPr lang="fr-FR" sz="1200" dirty="0"/>
              <a:t>! </a:t>
            </a:r>
            <a:r>
              <a:rPr lang="fr-FR" sz="1200" dirty="0" err="1"/>
              <a:t>illegal</a:t>
            </a:r>
            <a:r>
              <a:rPr lang="fr-FR" sz="1200" dirty="0"/>
              <a:t> crime} Mafia</a:t>
            </a:r>
          </a:p>
          <a:p>
            <a:endParaRPr lang="fr-FR" sz="1200" dirty="0"/>
          </a:p>
        </p:txBody>
      </p:sp>
      <p:sp>
        <p:nvSpPr>
          <p:cNvPr id="8" name="ZoneTexte 7">
            <a:extLst>
              <a:ext uri="{FF2B5EF4-FFF2-40B4-BE49-F238E27FC236}">
                <a16:creationId xmlns:a16="http://schemas.microsoft.com/office/drawing/2014/main" id="{5DBA3D9B-F040-4945-2531-E71938F9D212}"/>
              </a:ext>
            </a:extLst>
          </p:cNvPr>
          <p:cNvSpPr txBox="1"/>
          <p:nvPr/>
        </p:nvSpPr>
        <p:spPr>
          <a:xfrm>
            <a:off x="9720139" y="67743"/>
            <a:ext cx="1669047" cy="307777"/>
          </a:xfrm>
          <a:prstGeom prst="rect">
            <a:avLst/>
          </a:prstGeom>
          <a:noFill/>
        </p:spPr>
        <p:txBody>
          <a:bodyPr wrap="none" rtlCol="0">
            <a:spAutoFit/>
          </a:bodyPr>
          <a:lstStyle/>
          <a:p>
            <a:pPr algn="ctr"/>
            <a:r>
              <a:rPr lang="fr-FR" sz="1400" b="1">
                <a:solidFill>
                  <a:srgbClr val="004F9F"/>
                </a:solidFill>
              </a:rPr>
              <a:t>Threat Taxonomy</a:t>
            </a:r>
            <a:endParaRPr lang="fr-FR" sz="1400" b="1" dirty="0">
              <a:solidFill>
                <a:srgbClr val="004F9F"/>
              </a:solidFill>
            </a:endParaRPr>
          </a:p>
        </p:txBody>
      </p:sp>
      <p:grpSp>
        <p:nvGrpSpPr>
          <p:cNvPr id="16" name="Groupe 15">
            <a:extLst>
              <a:ext uri="{FF2B5EF4-FFF2-40B4-BE49-F238E27FC236}">
                <a16:creationId xmlns:a16="http://schemas.microsoft.com/office/drawing/2014/main" id="{72E6DF66-7DED-60BA-BB43-1CDDCA5F3318}"/>
              </a:ext>
            </a:extLst>
          </p:cNvPr>
          <p:cNvGrpSpPr/>
          <p:nvPr/>
        </p:nvGrpSpPr>
        <p:grpSpPr>
          <a:xfrm>
            <a:off x="4626427" y="207195"/>
            <a:ext cx="3531665" cy="6858000"/>
            <a:chOff x="7950982" y="495801"/>
            <a:chExt cx="3531665" cy="6858000"/>
          </a:xfrm>
        </p:grpSpPr>
        <p:pic>
          <p:nvPicPr>
            <p:cNvPr id="6" name="Image 5">
              <a:extLst>
                <a:ext uri="{FF2B5EF4-FFF2-40B4-BE49-F238E27FC236}">
                  <a16:creationId xmlns:a16="http://schemas.microsoft.com/office/drawing/2014/main" id="{80B908A8-4DDD-9DF4-4AA6-7C9C609E17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0982" y="495801"/>
              <a:ext cx="3531665" cy="6858000"/>
            </a:xfrm>
            <a:prstGeom prst="rect">
              <a:avLst/>
            </a:prstGeom>
          </p:spPr>
        </p:pic>
        <p:sp>
          <p:nvSpPr>
            <p:cNvPr id="9" name="ZoneTexte 8">
              <a:extLst>
                <a:ext uri="{FF2B5EF4-FFF2-40B4-BE49-F238E27FC236}">
                  <a16:creationId xmlns:a16="http://schemas.microsoft.com/office/drawing/2014/main" id="{B33F87F4-4E6D-5E28-CDE8-BB5B026A7CDF}"/>
                </a:ext>
              </a:extLst>
            </p:cNvPr>
            <p:cNvSpPr txBox="1"/>
            <p:nvPr/>
          </p:nvSpPr>
          <p:spPr>
            <a:xfrm>
              <a:off x="8281061" y="1280207"/>
              <a:ext cx="1207445" cy="600164"/>
            </a:xfrm>
            <a:prstGeom prst="rect">
              <a:avLst/>
            </a:prstGeom>
            <a:noFill/>
          </p:spPr>
          <p:txBody>
            <a:bodyPr wrap="none" rtlCol="0">
              <a:spAutoFit/>
            </a:bodyPr>
            <a:lstStyle/>
            <a:p>
              <a:pPr algn="r"/>
              <a:r>
                <a:rPr lang="fr-FR" sz="1100" b="1" dirty="0" err="1">
                  <a:solidFill>
                    <a:srgbClr val="004F9F"/>
                  </a:solidFill>
                </a:rPr>
                <a:t>Eavesdropping</a:t>
              </a:r>
              <a:endParaRPr lang="fr-FR" sz="1100" b="1" dirty="0">
                <a:solidFill>
                  <a:srgbClr val="004F9F"/>
                </a:solidFill>
              </a:endParaRPr>
            </a:p>
            <a:p>
              <a:pPr algn="r"/>
              <a:r>
                <a:rPr lang="fr-FR" sz="1100" b="1" dirty="0">
                  <a:solidFill>
                    <a:srgbClr val="004F9F"/>
                  </a:solidFill>
                </a:rPr>
                <a:t>Interception</a:t>
              </a:r>
            </a:p>
            <a:p>
              <a:pPr algn="r"/>
              <a:r>
                <a:rPr lang="fr-FR" sz="1100" b="1" dirty="0" err="1">
                  <a:solidFill>
                    <a:srgbClr val="004F9F"/>
                  </a:solidFill>
                </a:rPr>
                <a:t>Hijacking</a:t>
              </a:r>
              <a:endParaRPr lang="fr-FR" sz="1100" b="1" dirty="0">
                <a:solidFill>
                  <a:srgbClr val="004F9F"/>
                </a:solidFill>
              </a:endParaRPr>
            </a:p>
          </p:txBody>
        </p:sp>
        <p:sp>
          <p:nvSpPr>
            <p:cNvPr id="10" name="ZoneTexte 9">
              <a:extLst>
                <a:ext uri="{FF2B5EF4-FFF2-40B4-BE49-F238E27FC236}">
                  <a16:creationId xmlns:a16="http://schemas.microsoft.com/office/drawing/2014/main" id="{6996B4EA-AA84-49BF-9CAB-06AE95A971AB}"/>
                </a:ext>
              </a:extLst>
            </p:cNvPr>
            <p:cNvSpPr txBox="1"/>
            <p:nvPr/>
          </p:nvSpPr>
          <p:spPr>
            <a:xfrm>
              <a:off x="8682292" y="2836864"/>
              <a:ext cx="712054" cy="261610"/>
            </a:xfrm>
            <a:prstGeom prst="rect">
              <a:avLst/>
            </a:prstGeom>
            <a:noFill/>
          </p:spPr>
          <p:txBody>
            <a:bodyPr wrap="none" rtlCol="0">
              <a:spAutoFit/>
            </a:bodyPr>
            <a:lstStyle/>
            <a:p>
              <a:pPr algn="r"/>
              <a:r>
                <a:rPr lang="fr-FR" sz="1100" b="1" dirty="0" err="1">
                  <a:solidFill>
                    <a:srgbClr val="004F9F"/>
                  </a:solidFill>
                </a:rPr>
                <a:t>Disaster</a:t>
              </a:r>
              <a:endParaRPr lang="fr-FR" sz="1100" b="1" dirty="0">
                <a:solidFill>
                  <a:srgbClr val="004F9F"/>
                </a:solidFill>
              </a:endParaRPr>
            </a:p>
          </p:txBody>
        </p:sp>
        <p:sp>
          <p:nvSpPr>
            <p:cNvPr id="11" name="ZoneTexte 10">
              <a:extLst>
                <a:ext uri="{FF2B5EF4-FFF2-40B4-BE49-F238E27FC236}">
                  <a16:creationId xmlns:a16="http://schemas.microsoft.com/office/drawing/2014/main" id="{462F79A9-4ED1-A419-2610-932159AC813B}"/>
                </a:ext>
              </a:extLst>
            </p:cNvPr>
            <p:cNvSpPr txBox="1"/>
            <p:nvPr/>
          </p:nvSpPr>
          <p:spPr>
            <a:xfrm>
              <a:off x="8459179" y="4241121"/>
              <a:ext cx="1071191" cy="430887"/>
            </a:xfrm>
            <a:prstGeom prst="rect">
              <a:avLst/>
            </a:prstGeom>
            <a:noFill/>
          </p:spPr>
          <p:txBody>
            <a:bodyPr wrap="none" rtlCol="0">
              <a:spAutoFit/>
            </a:bodyPr>
            <a:lstStyle/>
            <a:p>
              <a:pPr algn="r"/>
              <a:r>
                <a:rPr lang="fr-FR" sz="1100" b="1" dirty="0" err="1">
                  <a:solidFill>
                    <a:srgbClr val="004F9F"/>
                  </a:solidFill>
                </a:rPr>
                <a:t>Unintentional</a:t>
              </a:r>
              <a:endParaRPr lang="fr-FR" sz="1100" b="1" dirty="0">
                <a:solidFill>
                  <a:srgbClr val="004F9F"/>
                </a:solidFill>
              </a:endParaRPr>
            </a:p>
            <a:p>
              <a:pPr algn="r"/>
              <a:r>
                <a:rPr lang="fr-FR" sz="1100" b="1" dirty="0">
                  <a:solidFill>
                    <a:srgbClr val="004F9F"/>
                  </a:solidFill>
                </a:rPr>
                <a:t>Damage</a:t>
              </a:r>
            </a:p>
          </p:txBody>
        </p:sp>
        <p:sp>
          <p:nvSpPr>
            <p:cNvPr id="12" name="ZoneTexte 11">
              <a:extLst>
                <a:ext uri="{FF2B5EF4-FFF2-40B4-BE49-F238E27FC236}">
                  <a16:creationId xmlns:a16="http://schemas.microsoft.com/office/drawing/2014/main" id="{336DF259-2429-3354-5864-EE28C0EF528E}"/>
                </a:ext>
              </a:extLst>
            </p:cNvPr>
            <p:cNvSpPr txBox="1"/>
            <p:nvPr/>
          </p:nvSpPr>
          <p:spPr>
            <a:xfrm>
              <a:off x="8298662" y="6337846"/>
              <a:ext cx="1050289" cy="430887"/>
            </a:xfrm>
            <a:prstGeom prst="rect">
              <a:avLst/>
            </a:prstGeom>
            <a:noFill/>
          </p:spPr>
          <p:txBody>
            <a:bodyPr wrap="none" rtlCol="0">
              <a:spAutoFit/>
            </a:bodyPr>
            <a:lstStyle/>
            <a:p>
              <a:pPr algn="r"/>
              <a:r>
                <a:rPr lang="fr-FR" sz="1100" b="1" dirty="0" err="1">
                  <a:solidFill>
                    <a:srgbClr val="004F9F"/>
                  </a:solidFill>
                </a:rPr>
                <a:t>Failures</a:t>
              </a:r>
              <a:r>
                <a:rPr lang="fr-FR" sz="1100" b="1" dirty="0">
                  <a:solidFill>
                    <a:srgbClr val="004F9F"/>
                  </a:solidFill>
                </a:rPr>
                <a:t> &amp;</a:t>
              </a:r>
            </a:p>
            <a:p>
              <a:pPr algn="r"/>
              <a:r>
                <a:rPr lang="fr-FR" sz="1100" b="1" dirty="0" err="1">
                  <a:solidFill>
                    <a:srgbClr val="004F9F"/>
                  </a:solidFill>
                </a:rPr>
                <a:t>Malfunctions</a:t>
              </a:r>
              <a:endParaRPr lang="fr-FR" sz="1100" b="1" dirty="0">
                <a:solidFill>
                  <a:srgbClr val="004F9F"/>
                </a:solidFill>
              </a:endParaRPr>
            </a:p>
          </p:txBody>
        </p:sp>
        <p:sp>
          <p:nvSpPr>
            <p:cNvPr id="13" name="ZoneTexte 12">
              <a:extLst>
                <a:ext uri="{FF2B5EF4-FFF2-40B4-BE49-F238E27FC236}">
                  <a16:creationId xmlns:a16="http://schemas.microsoft.com/office/drawing/2014/main" id="{F33F7FB9-DC9B-0F50-F124-21A2ECFC0892}"/>
                </a:ext>
              </a:extLst>
            </p:cNvPr>
            <p:cNvSpPr txBox="1"/>
            <p:nvPr/>
          </p:nvSpPr>
          <p:spPr>
            <a:xfrm>
              <a:off x="9993484" y="1678759"/>
              <a:ext cx="1247457" cy="430887"/>
            </a:xfrm>
            <a:prstGeom prst="rect">
              <a:avLst/>
            </a:prstGeom>
            <a:noFill/>
          </p:spPr>
          <p:txBody>
            <a:bodyPr wrap="none" rtlCol="0">
              <a:spAutoFit/>
            </a:bodyPr>
            <a:lstStyle/>
            <a:p>
              <a:r>
                <a:rPr lang="fr-FR" sz="1100" b="1" dirty="0" err="1">
                  <a:solidFill>
                    <a:srgbClr val="004F9F"/>
                  </a:solidFill>
                </a:rPr>
                <a:t>Nefarious</a:t>
              </a:r>
              <a:endParaRPr lang="fr-FR" sz="1100" b="1" dirty="0">
                <a:solidFill>
                  <a:srgbClr val="004F9F"/>
                </a:solidFill>
              </a:endParaRPr>
            </a:p>
            <a:p>
              <a:r>
                <a:rPr lang="fr-FR" sz="1100" b="1" dirty="0" err="1">
                  <a:solidFill>
                    <a:srgbClr val="004F9F"/>
                  </a:solidFill>
                </a:rPr>
                <a:t>Activiy</a:t>
              </a:r>
              <a:r>
                <a:rPr lang="fr-FR" sz="1100" b="1" dirty="0">
                  <a:solidFill>
                    <a:srgbClr val="004F9F"/>
                  </a:solidFill>
                </a:rPr>
                <a:t> &amp; abuse</a:t>
              </a:r>
            </a:p>
          </p:txBody>
        </p:sp>
        <p:sp>
          <p:nvSpPr>
            <p:cNvPr id="14" name="ZoneTexte 13">
              <a:extLst>
                <a:ext uri="{FF2B5EF4-FFF2-40B4-BE49-F238E27FC236}">
                  <a16:creationId xmlns:a16="http://schemas.microsoft.com/office/drawing/2014/main" id="{8D84368D-2531-0331-8E59-A52A2286A15A}"/>
                </a:ext>
              </a:extLst>
            </p:cNvPr>
            <p:cNvSpPr txBox="1"/>
            <p:nvPr/>
          </p:nvSpPr>
          <p:spPr>
            <a:xfrm>
              <a:off x="10087801" y="3758830"/>
              <a:ext cx="705642" cy="261610"/>
            </a:xfrm>
            <a:prstGeom prst="rect">
              <a:avLst/>
            </a:prstGeom>
            <a:noFill/>
          </p:spPr>
          <p:txBody>
            <a:bodyPr wrap="none" rtlCol="0">
              <a:spAutoFit/>
            </a:bodyPr>
            <a:lstStyle/>
            <a:p>
              <a:r>
                <a:rPr lang="fr-FR" sz="1100" b="1" dirty="0" err="1">
                  <a:solidFill>
                    <a:srgbClr val="004F9F"/>
                  </a:solidFill>
                </a:rPr>
                <a:t>Outage</a:t>
              </a:r>
              <a:endParaRPr lang="fr-FR" sz="1100" b="1" dirty="0">
                <a:solidFill>
                  <a:srgbClr val="004F9F"/>
                </a:solidFill>
              </a:endParaRPr>
            </a:p>
          </p:txBody>
        </p:sp>
        <p:sp>
          <p:nvSpPr>
            <p:cNvPr id="15" name="ZoneTexte 14">
              <a:extLst>
                <a:ext uri="{FF2B5EF4-FFF2-40B4-BE49-F238E27FC236}">
                  <a16:creationId xmlns:a16="http://schemas.microsoft.com/office/drawing/2014/main" id="{C11E744E-FCA3-1435-D1EF-D023B6CC09DC}"/>
                </a:ext>
              </a:extLst>
            </p:cNvPr>
            <p:cNvSpPr txBox="1"/>
            <p:nvPr/>
          </p:nvSpPr>
          <p:spPr>
            <a:xfrm>
              <a:off x="9936535" y="5807765"/>
              <a:ext cx="742511" cy="430887"/>
            </a:xfrm>
            <a:prstGeom prst="rect">
              <a:avLst/>
            </a:prstGeom>
            <a:noFill/>
          </p:spPr>
          <p:txBody>
            <a:bodyPr wrap="none" rtlCol="0">
              <a:spAutoFit/>
            </a:bodyPr>
            <a:lstStyle/>
            <a:p>
              <a:r>
                <a:rPr lang="fr-FR" sz="1100" b="1" dirty="0">
                  <a:solidFill>
                    <a:srgbClr val="004F9F"/>
                  </a:solidFill>
                </a:rPr>
                <a:t>Physical</a:t>
              </a:r>
            </a:p>
            <a:p>
              <a:r>
                <a:rPr lang="fr-FR" sz="1100" b="1" dirty="0" err="1">
                  <a:solidFill>
                    <a:srgbClr val="004F9F"/>
                  </a:solidFill>
                </a:rPr>
                <a:t>Attacks</a:t>
              </a:r>
              <a:endParaRPr lang="fr-FR" sz="1100" b="1" dirty="0">
                <a:solidFill>
                  <a:srgbClr val="004F9F"/>
                </a:solidFill>
              </a:endParaRPr>
            </a:p>
          </p:txBody>
        </p:sp>
      </p:grpSp>
    </p:spTree>
    <p:extLst>
      <p:ext uri="{BB962C8B-B14F-4D97-AF65-F5344CB8AC3E}">
        <p14:creationId xmlns:p14="http://schemas.microsoft.com/office/powerpoint/2010/main" val="2572364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E03BC577-8E17-B69D-45B2-395E2E82414E}"/>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a:xfrm flipH="1">
            <a:off x="7163691" y="0"/>
            <a:ext cx="5024825" cy="6858000"/>
          </a:xfrm>
        </p:spPr>
      </p:pic>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b="1"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sz="2000"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n-US" dirty="0" err="1"/>
              <a:t>Anaysis</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fr-FR" dirty="0"/>
              <a:t>Use Case 1</a:t>
            </a:r>
          </a:p>
        </p:txBody>
      </p:sp>
    </p:spTree>
    <p:extLst>
      <p:ext uri="{BB962C8B-B14F-4D97-AF65-F5344CB8AC3E}">
        <p14:creationId xmlns:p14="http://schemas.microsoft.com/office/powerpoint/2010/main" val="6704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CD4D8D4-D014-4033-B40F-8E4291495F70}"/>
              </a:ext>
            </a:extLst>
          </p:cNvPr>
          <p:cNvSpPr txBox="1"/>
          <p:nvPr/>
        </p:nvSpPr>
        <p:spPr>
          <a:xfrm>
            <a:off x="1248651" y="150126"/>
            <a:ext cx="9694698" cy="523220"/>
          </a:xfrm>
          <a:prstGeom prst="rect">
            <a:avLst/>
          </a:prstGeom>
          <a:solidFill>
            <a:schemeClr val="bg1"/>
          </a:solidFill>
          <a:ln>
            <a:solidFill>
              <a:schemeClr val="bg1"/>
            </a:solidFill>
          </a:ln>
        </p:spPr>
        <p:txBody>
          <a:bodyPr wrap="square">
            <a:spAutoFit/>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n-US" sz="2800" dirty="0"/>
              <a:t>AIS &amp; CYBERSECURITY FOCUS</a:t>
            </a:r>
            <a:endParaRPr lang="fr-FR" sz="2800" dirty="0"/>
          </a:p>
        </p:txBody>
      </p:sp>
      <p:sp>
        <p:nvSpPr>
          <p:cNvPr id="3" name="Rectangle 2">
            <a:extLst>
              <a:ext uri="{FF2B5EF4-FFF2-40B4-BE49-F238E27FC236}">
                <a16:creationId xmlns:a16="http://schemas.microsoft.com/office/drawing/2014/main" id="{1EDE5252-320B-47E4-AB6A-E26039DB14F0}"/>
              </a:ext>
            </a:extLst>
          </p:cNvPr>
          <p:cNvSpPr/>
          <p:nvPr/>
        </p:nvSpPr>
        <p:spPr>
          <a:xfrm>
            <a:off x="1024789" y="1038281"/>
            <a:ext cx="5071211" cy="5698227"/>
          </a:xfrm>
          <a:prstGeom prst="rect">
            <a:avLst/>
          </a:prstGeom>
        </p:spPr>
        <p:txBody>
          <a:bodyPr wrap="square">
            <a:spAutoFit/>
          </a:bodyPr>
          <a:lstStyle/>
          <a:p>
            <a:pPr algn="just">
              <a:lnSpc>
                <a:spcPct val="115000"/>
              </a:lnSpc>
              <a:spcAft>
                <a:spcPts val="600"/>
              </a:spcAft>
            </a:pPr>
            <a:r>
              <a:rPr lang="en-US" kern="150" dirty="0">
                <a:latin typeface="Calibri" panose="020F0502020204030204" pitchFamily="34" charset="0"/>
                <a:ea typeface="Calibri" panose="020F0502020204030204" pitchFamily="34" charset="0"/>
                <a:cs typeface="Calibri" panose="020F0502020204030204" pitchFamily="34" charset="0"/>
              </a:rPr>
              <a:t> </a:t>
            </a:r>
            <a:r>
              <a:rPr lang="en-US" b="1" u="sng" kern="150" dirty="0">
                <a:latin typeface="Calibri" panose="020F0502020204030204" pitchFamily="34" charset="0"/>
                <a:ea typeface="Calibri" panose="020F0502020204030204" pitchFamily="34" charset="0"/>
                <a:cs typeface="Calibri" panose="020F0502020204030204" pitchFamily="34" charset="0"/>
              </a:rPr>
              <a:t>Jamming / Spoofing Detection</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Nautical training on redundancy</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Best management practices</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Development of technical equipment</a:t>
            </a:r>
          </a:p>
          <a:p>
            <a:pPr algn="just">
              <a:lnSpc>
                <a:spcPct val="115000"/>
              </a:lnSpc>
              <a:spcAft>
                <a:spcPts val="600"/>
              </a:spcAft>
            </a:pPr>
            <a:endParaRPr lang="en-US"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n-US" b="1" kern="150" dirty="0">
                <a:latin typeface="Calibri" panose="020F0502020204030204" pitchFamily="34" charset="0"/>
                <a:ea typeface="Calibri" panose="020F0502020204030204" pitchFamily="34" charset="0"/>
                <a:cs typeface="Calibri" panose="020F0502020204030204" pitchFamily="34" charset="0"/>
              </a:rPr>
              <a:t>Outcome : </a:t>
            </a:r>
            <a:r>
              <a:rPr lang="en-US" kern="150" dirty="0">
                <a:latin typeface="Calibri" panose="020F0502020204030204" pitchFamily="34" charset="0"/>
                <a:ea typeface="Calibri" panose="020F0502020204030204" pitchFamily="34" charset="0"/>
                <a:cs typeface="Calibri" panose="020F0502020204030204" pitchFamily="34" charset="0"/>
              </a:rPr>
              <a:t>How can we protect our activities and detect illegal activities?</a:t>
            </a:r>
            <a:endParaRPr lang="en-US" b="1" kern="150" dirty="0">
              <a:latin typeface="Calibri" panose="020F0502020204030204" pitchFamily="34" charset="0"/>
              <a:ea typeface="Calibri" panose="020F0502020204030204" pitchFamily="34" charset="0"/>
              <a:cs typeface="Calibri" panose="020F0502020204030204" pitchFamily="34" charset="0"/>
            </a:endParaRPr>
          </a:p>
          <a:p>
            <a:pPr marL="742950" lvl="1" indent="-285750" algn="just">
              <a:lnSpc>
                <a:spcPct val="115000"/>
              </a:lnSpc>
              <a:spcAft>
                <a:spcPts val="600"/>
              </a:spcAft>
              <a:buFont typeface="Arial" panose="020B0604020202020204" pitchFamily="34" charset="0"/>
              <a:buChar char="•"/>
            </a:pPr>
            <a:endParaRPr lang="en-US" b="1" kern="15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n-US" b="1" u="sng" kern="150" dirty="0">
                <a:latin typeface="Calibri" panose="020F0502020204030204" pitchFamily="34" charset="0"/>
                <a:ea typeface="Calibri" panose="020F0502020204030204" pitchFamily="34" charset="0"/>
                <a:cs typeface="Calibri" panose="020F0502020204030204" pitchFamily="34" charset="0"/>
              </a:rPr>
              <a:t>IT Security Concept (Vessels)</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Holistic approach</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How to protect shipborne Computer systems</a:t>
            </a:r>
          </a:p>
          <a:p>
            <a:pPr marL="742950" lvl="1" indent="-285750" algn="just">
              <a:lnSpc>
                <a:spcPct val="115000"/>
              </a:lnSpc>
              <a:spcAft>
                <a:spcPts val="600"/>
              </a:spcAft>
              <a:buFont typeface="Arial" panose="020B0604020202020204" pitchFamily="34" charset="0"/>
              <a:buChar char="•"/>
            </a:pPr>
            <a:r>
              <a:rPr lang="en-US" kern="150" dirty="0">
                <a:latin typeface="Calibri" panose="020F0502020204030204" pitchFamily="34" charset="0"/>
                <a:ea typeface="Calibri" panose="020F0502020204030204" pitchFamily="34" charset="0"/>
                <a:cs typeface="Calibri" panose="020F0502020204030204" pitchFamily="34" charset="0"/>
              </a:rPr>
              <a:t>Best management practices</a:t>
            </a:r>
          </a:p>
          <a:p>
            <a:pPr algn="just">
              <a:lnSpc>
                <a:spcPct val="115000"/>
              </a:lnSpc>
              <a:spcAft>
                <a:spcPts val="600"/>
              </a:spcAft>
            </a:pPr>
            <a:r>
              <a:rPr lang="en-US" b="1" kern="150" dirty="0">
                <a:latin typeface="Calibri" panose="020F0502020204030204" pitchFamily="34" charset="0"/>
                <a:ea typeface="Calibri" panose="020F0502020204030204" pitchFamily="34" charset="0"/>
                <a:cs typeface="Calibri" panose="020F0502020204030204" pitchFamily="34" charset="0"/>
              </a:rPr>
              <a:t>Outcome : </a:t>
            </a:r>
            <a:r>
              <a:rPr lang="en-US" kern="150" dirty="0">
                <a:latin typeface="Calibri" panose="020F0502020204030204" pitchFamily="34" charset="0"/>
                <a:ea typeface="Calibri" panose="020F0502020204030204" pitchFamily="34" charset="0"/>
                <a:cs typeface="Calibri" panose="020F0502020204030204" pitchFamily="34" charset="0"/>
              </a:rPr>
              <a:t>How can we enhance IT Security and Information assurance</a:t>
            </a:r>
            <a:endParaRPr lang="en-US" b="1" kern="15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age 8" descr="Une image contenant ciel&#10;&#10;Description générée automatiquement">
            <a:extLst>
              <a:ext uri="{FF2B5EF4-FFF2-40B4-BE49-F238E27FC236}">
                <a16:creationId xmlns:a16="http://schemas.microsoft.com/office/drawing/2014/main" id="{081D15E6-EB17-47D3-848F-33B841126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7523" y="1204609"/>
            <a:ext cx="3505532" cy="2337021"/>
          </a:xfrm>
          <a:prstGeom prst="rect">
            <a:avLst/>
          </a:prstGeom>
        </p:spPr>
      </p:pic>
      <p:pic>
        <p:nvPicPr>
          <p:cNvPr id="5" name="Grafi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2525" y="3814762"/>
            <a:ext cx="2966970" cy="2832265"/>
          </a:xfrm>
          <a:prstGeom prst="rect">
            <a:avLst/>
          </a:prstGeom>
        </p:spPr>
      </p:pic>
    </p:spTree>
    <p:extLst>
      <p:ext uri="{BB962C8B-B14F-4D97-AF65-F5344CB8AC3E}">
        <p14:creationId xmlns:p14="http://schemas.microsoft.com/office/powerpoint/2010/main" val="228141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F4CF854-86A6-45F2-79C8-05221C190A0E}"/>
              </a:ext>
            </a:extLst>
          </p:cNvPr>
          <p:cNvSpPr txBox="1">
            <a:spLocks/>
          </p:cNvSpPr>
          <p:nvPr/>
        </p:nvSpPr>
        <p:spPr>
          <a:xfrm>
            <a:off x="314039" y="1247836"/>
            <a:ext cx="8209476" cy="4525963"/>
          </a:xfrm>
          <a:prstGeom prst="rect">
            <a:avLst/>
          </a:prstGeom>
        </p:spPr>
        <p:txBody>
          <a:bodyPr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defRPr/>
            </a:pPr>
            <a:r>
              <a:rPr lang="en-US" sz="2000" b="1" dirty="0">
                <a:ea typeface="Calibri" panose="020F0502020204030204" pitchFamily="34" charset="0"/>
                <a:cs typeface="Calibri" panose="020F0502020204030204" pitchFamily="34" charset="0"/>
              </a:rPr>
              <a:t>AIS AIM</a:t>
            </a:r>
          </a:p>
          <a:p>
            <a:pPr algn="just">
              <a:buFont typeface="Arial" panose="020B0604020202020204" pitchFamily="34" charset="0"/>
              <a:buNone/>
              <a:defRPr/>
            </a:pPr>
            <a:endParaRPr lang="fr-FR" sz="2000" b="1" dirty="0">
              <a:ea typeface="Calibri" panose="020F0502020204030204" pitchFamily="34" charset="0"/>
              <a:cs typeface="Calibri" panose="020F0502020204030204" pitchFamily="34" charset="0"/>
            </a:endParaRPr>
          </a:p>
          <a:p>
            <a:pPr marL="0" indent="0" algn="just">
              <a:buNone/>
              <a:defRPr/>
            </a:pPr>
            <a:r>
              <a:rPr lang="en-US" sz="2000" dirty="0">
                <a:ea typeface="Calibri" panose="020F0502020204030204" pitchFamily="34" charset="0"/>
                <a:cs typeface="Calibri" panose="020F0502020204030204" pitchFamily="34" charset="0"/>
              </a:rPr>
              <a:t>AIS is primarily a </a:t>
            </a:r>
            <a:r>
              <a:rPr lang="en-US" sz="2000" b="1" dirty="0">
                <a:ea typeface="Calibri" panose="020F0502020204030204" pitchFamily="34" charset="0"/>
                <a:cs typeface="Calibri" panose="020F0502020204030204" pitchFamily="34" charset="0"/>
              </a:rPr>
              <a:t>collision avoidance system </a:t>
            </a:r>
            <a:r>
              <a:rPr lang="en-US" sz="2000" dirty="0">
                <a:ea typeface="Calibri" panose="020F0502020204030204" pitchFamily="34" charset="0"/>
                <a:cs typeface="Calibri" panose="020F0502020204030204" pitchFamily="34" charset="0"/>
              </a:rPr>
              <a:t>. Due to the limitations of VHF radio communications, and because not all vessels are equipped with AIS, the system is meant to be used primarily as a means of situational awareness and to determine risk of collision rather than as an automated collision avoidance system, in accordance with the </a:t>
            </a:r>
            <a:r>
              <a:rPr lang="en-US" sz="2000" dirty="0">
                <a:ea typeface="Calibri" panose="020F0502020204030204" pitchFamily="34" charset="0"/>
                <a:cs typeface="Calibri" panose="020F0502020204030204" pitchFamily="34" charset="0"/>
                <a:hlinkClick r:id="rId2" tooltip="International Regulations for Preventing Collisions at Sea">
                  <a:extLst>
                    <a:ext uri="{A12FA001-AC4F-418D-AE19-62706E023703}">
                      <ahyp:hlinkClr xmlns:ahyp="http://schemas.microsoft.com/office/drawing/2018/hyperlinkcolor" val="tx"/>
                    </a:ext>
                  </a:extLst>
                </a:hlinkClick>
              </a:rPr>
              <a:t>International Regulations for Preventing Collisions at Sea</a:t>
            </a:r>
            <a:r>
              <a:rPr lang="en-US" sz="2000" dirty="0">
                <a:ea typeface="Calibri" panose="020F0502020204030204" pitchFamily="34" charset="0"/>
                <a:cs typeface="Calibri" panose="020F0502020204030204" pitchFamily="34" charset="0"/>
              </a:rPr>
              <a:t> (COLREGS).</a:t>
            </a:r>
            <a:endParaRPr lang="lt-LT" sz="2000"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n-US" altLang="fr-FR" sz="2000" dirty="0">
                <a:ea typeface="Calibri" panose="020F0502020204030204" pitchFamily="34" charset="0"/>
                <a:cs typeface="Calibri" panose="020F0502020204030204" pitchFamily="34" charset="0"/>
              </a:rPr>
              <a:t>While requirements of AIS are only to display a very basic text information, the data obtained can be integrated with a graphical </a:t>
            </a:r>
            <a:r>
              <a:rPr lang="en-US" altLang="fr-FR" sz="2000" dirty="0">
                <a:ea typeface="Calibri" panose="020F0502020204030204" pitchFamily="34" charset="0"/>
                <a:cs typeface="Calibri" panose="020F0502020204030204" pitchFamily="34" charset="0"/>
                <a:hlinkClick r:id="rId3" tooltip="Electronic Chart Display and Information System"/>
              </a:rPr>
              <a:t>electronic chart</a:t>
            </a:r>
            <a:r>
              <a:rPr lang="en-US" altLang="fr-FR" sz="2000" dirty="0">
                <a:ea typeface="Calibri" panose="020F0502020204030204" pitchFamily="34" charset="0"/>
                <a:cs typeface="Calibri" panose="020F0502020204030204" pitchFamily="34" charset="0"/>
              </a:rPr>
              <a:t> or a radar display, providing consolidated navigational information on a single display.</a:t>
            </a:r>
            <a:endParaRPr lang="en-US" altLang="fr-FR" sz="2000" b="1" dirty="0">
              <a:ea typeface="Calibri" panose="020F0502020204030204" pitchFamily="34" charset="0"/>
              <a:cs typeface="Calibri" panose="020F0502020204030204" pitchFamily="34" charset="0"/>
            </a:endParaRPr>
          </a:p>
          <a:p>
            <a:pPr marL="0" indent="0" algn="just">
              <a:buNone/>
              <a:defRPr/>
            </a:pPr>
            <a:endParaRPr lang="en-US" sz="2000" dirty="0">
              <a:ea typeface="Calibri" panose="020F0502020204030204" pitchFamily="34" charset="0"/>
              <a:cs typeface="Calibri" panose="020F0502020204030204" pitchFamily="34" charset="0"/>
            </a:endParaRPr>
          </a:p>
          <a:p>
            <a:pPr marL="0" indent="0" algn="just">
              <a:buNone/>
              <a:defRPr/>
            </a:pPr>
            <a:r>
              <a:rPr lang="en-US" sz="2000" dirty="0">
                <a:ea typeface="Calibri" panose="020F0502020204030204" pitchFamily="34" charset="0"/>
                <a:cs typeface="Calibri" panose="020F0502020204030204" pitchFamily="34" charset="0"/>
              </a:rPr>
              <a:t>AIS is a LOS coastal tracking system used on ships and by Vessel Traffic Services (VTS) to identify and locate vessels by automated data exchange with other nearby ships and VTS stations. Information such as unique identification, position, course, and speed can be displayed on a screen or an ECDIS</a:t>
            </a:r>
          </a:p>
        </p:txBody>
      </p:sp>
      <p:sp>
        <p:nvSpPr>
          <p:cNvPr id="3" name="Title 2">
            <a:extLst>
              <a:ext uri="{FF2B5EF4-FFF2-40B4-BE49-F238E27FC236}">
                <a16:creationId xmlns:a16="http://schemas.microsoft.com/office/drawing/2014/main" id="{4247A15A-43A9-3BB7-121F-EB2FFC3EBCC7}"/>
              </a:ext>
            </a:extLst>
          </p:cNvPr>
          <p:cNvSpPr txBox="1">
            <a:spLocks/>
          </p:cNvSpPr>
          <p:nvPr/>
        </p:nvSpPr>
        <p:spPr>
          <a:xfrm>
            <a:off x="447368" y="270880"/>
            <a:ext cx="11297264" cy="1066307"/>
          </a:xfrm>
          <a:prstGeom prst="rect">
            <a:avLst/>
          </a:prstGeom>
        </p:spPr>
        <p:txBody>
          <a:bodyPr>
            <a:normAutofit fontScale="6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dirty="0"/>
              <a:t>AUTOMATIC IDENTIFICATION SYSTEM (AIS)</a:t>
            </a:r>
          </a:p>
        </p:txBody>
      </p:sp>
      <p:pic>
        <p:nvPicPr>
          <p:cNvPr id="5" name="Image 4">
            <a:extLst>
              <a:ext uri="{FF2B5EF4-FFF2-40B4-BE49-F238E27FC236}">
                <a16:creationId xmlns:a16="http://schemas.microsoft.com/office/drawing/2014/main" id="{60F57DB7-730B-09D7-0ECE-3AD04140C3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8698" y="1378350"/>
            <a:ext cx="2449286" cy="4354286"/>
          </a:xfrm>
          <a:prstGeom prst="rect">
            <a:avLst/>
          </a:prstGeom>
        </p:spPr>
      </p:pic>
    </p:spTree>
    <p:extLst>
      <p:ext uri="{BB962C8B-B14F-4D97-AF65-F5344CB8AC3E}">
        <p14:creationId xmlns:p14="http://schemas.microsoft.com/office/powerpoint/2010/main" val="188707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WHO can attend the training modules and profiles of the attendees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38557" y="3989404"/>
            <a:ext cx="2275880" cy="893763"/>
          </a:xfrm>
        </p:spPr>
        <p:txBody>
          <a:bodyPr/>
          <a:lstStyle/>
          <a:p>
            <a:r>
              <a:rPr lang="en-US" dirty="0"/>
              <a:t>Foundational of cybersecurity essentials and management for managers, leaders and working-professionals</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en-US" dirty="0"/>
              <a:t>Equipping participants with the knowledge and skills necessary to make a strategy to protect critical systems and data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dirty="0"/>
              <a:t>CSP00012_S_M_Digital Forensic for Maritime: Presentation Template Created by PR</a:t>
            </a:r>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équipement électronique, noir&#10;&#10;Description générée automatiquement">
            <a:extLst>
              <a:ext uri="{FF2B5EF4-FFF2-40B4-BE49-F238E27FC236}">
                <a16:creationId xmlns:a16="http://schemas.microsoft.com/office/drawing/2014/main" id="{E6FBD3B8-6263-4EAE-B2A0-F7C4B94564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4543" y="5294766"/>
            <a:ext cx="2404474" cy="1473616"/>
          </a:xfrm>
          <a:prstGeom prst="rect">
            <a:avLst/>
          </a:prstGeom>
        </p:spPr>
      </p:pic>
      <p:sp>
        <p:nvSpPr>
          <p:cNvPr id="7" name="ZoneTexte 6">
            <a:extLst>
              <a:ext uri="{FF2B5EF4-FFF2-40B4-BE49-F238E27FC236}">
                <a16:creationId xmlns:a16="http://schemas.microsoft.com/office/drawing/2014/main" id="{82E2FC1F-22C7-4E5F-AA54-5CA72E896B76}"/>
              </a:ext>
            </a:extLst>
          </p:cNvPr>
          <p:cNvSpPr txBox="1"/>
          <p:nvPr/>
        </p:nvSpPr>
        <p:spPr>
          <a:xfrm>
            <a:off x="9411747" y="4863879"/>
            <a:ext cx="1887055" cy="430887"/>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fr-FR" sz="1100" dirty="0">
                <a:solidFill>
                  <a:srgbClr val="000000"/>
                </a:solidFill>
                <a:latin typeface="Arial"/>
              </a:rPr>
              <a:t>T</a:t>
            </a:r>
            <a:r>
              <a:rPr lang="fr-FR" sz="1100" b="0" i="0" u="none" baseline="0" dirty="0">
                <a:solidFill>
                  <a:srgbClr val="000000"/>
                </a:solidFill>
                <a:latin typeface="Arial"/>
              </a:rPr>
              <a:t>/R VHF Marine JHS-800S</a:t>
            </a:r>
          </a:p>
          <a:p>
            <a:pPr algn="l" rtl="0" eaLnBrk="1" fontAlgn="auto" hangingPunct="1">
              <a:lnSpc>
                <a:spcPct val="100000"/>
              </a:lnSpc>
              <a:spcBef>
                <a:spcPts val="0"/>
              </a:spcBef>
              <a:spcAft>
                <a:spcPts val="0"/>
              </a:spcAft>
            </a:pPr>
            <a:r>
              <a:rPr lang="fr-FR" sz="1100" dirty="0" err="1">
                <a:solidFill>
                  <a:srgbClr val="000000"/>
                </a:solidFill>
                <a:latin typeface="Arial"/>
              </a:rPr>
              <a:t>With</a:t>
            </a:r>
            <a:r>
              <a:rPr lang="fr-FR" sz="1100" dirty="0">
                <a:solidFill>
                  <a:srgbClr val="000000"/>
                </a:solidFill>
                <a:latin typeface="Arial"/>
              </a:rPr>
              <a:t> ASN </a:t>
            </a:r>
            <a:r>
              <a:rPr lang="fr-FR" sz="1100" dirty="0" err="1">
                <a:solidFill>
                  <a:srgbClr val="000000"/>
                </a:solidFill>
                <a:latin typeface="Arial"/>
              </a:rPr>
              <a:t>Function</a:t>
            </a:r>
            <a:endParaRPr lang="fr-FR" sz="1100" b="0" i="0" u="none" baseline="0" dirty="0">
              <a:solidFill>
                <a:srgbClr val="000000"/>
              </a:solidFill>
              <a:latin typeface="Arial"/>
            </a:endParaRPr>
          </a:p>
        </p:txBody>
      </p:sp>
      <p:sp>
        <p:nvSpPr>
          <p:cNvPr id="8" name="ZoneTexte 7">
            <a:extLst>
              <a:ext uri="{FF2B5EF4-FFF2-40B4-BE49-F238E27FC236}">
                <a16:creationId xmlns:a16="http://schemas.microsoft.com/office/drawing/2014/main" id="{41EB6ADF-FC4E-6227-8074-58A0FADB9D1A}"/>
              </a:ext>
            </a:extLst>
          </p:cNvPr>
          <p:cNvSpPr txBox="1"/>
          <p:nvPr/>
        </p:nvSpPr>
        <p:spPr>
          <a:xfrm>
            <a:off x="7871086" y="241007"/>
            <a:ext cx="2622834" cy="369332"/>
          </a:xfrm>
          <a:prstGeom prst="rect">
            <a:avLst/>
          </a:prstGeom>
          <a:noFill/>
        </p:spPr>
        <p:txBody>
          <a:bodyPr wrap="none" rtlCol="0">
            <a:spAutoFit/>
          </a:bodyPr>
          <a:lstStyle/>
          <a:p>
            <a:r>
              <a:rPr lang="fr-FR" dirty="0"/>
              <a:t>Objective : AIS &amp; CPA</a:t>
            </a:r>
          </a:p>
        </p:txBody>
      </p:sp>
      <p:pic>
        <p:nvPicPr>
          <p:cNvPr id="9" name="Image 8" descr="&gt;Figure 1-1. Aperçu du Système d'Identification Automatique (AIS)">
            <a:extLst>
              <a:ext uri="{FF2B5EF4-FFF2-40B4-BE49-F238E27FC236}">
                <a16:creationId xmlns:a16="http://schemas.microsoft.com/office/drawing/2014/main" id="{525EE131-B230-9233-15A8-46BB6F8FB9D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9250" y="1189483"/>
            <a:ext cx="6635322" cy="5491352"/>
          </a:xfrm>
          <a:prstGeom prst="rect">
            <a:avLst/>
          </a:prstGeom>
          <a:noFill/>
          <a:ln>
            <a:noFill/>
          </a:ln>
        </p:spPr>
      </p:pic>
      <p:pic>
        <p:nvPicPr>
          <p:cNvPr id="10" name="Image 9">
            <a:extLst>
              <a:ext uri="{FF2B5EF4-FFF2-40B4-BE49-F238E27FC236}">
                <a16:creationId xmlns:a16="http://schemas.microsoft.com/office/drawing/2014/main" id="{EDF2D877-A0AC-0E0E-B1D9-D01D7BA1B1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978174" y="4876800"/>
            <a:ext cx="1010918" cy="1891582"/>
          </a:xfrm>
          <a:prstGeom prst="rect">
            <a:avLst/>
          </a:prstGeom>
          <a:noFill/>
          <a:ln>
            <a:noFill/>
          </a:ln>
          <a:extLst>
            <a:ext uri="{53640926-AAD7-44D8-BBD7-CCE9431645EC}">
              <a14:shadowObscured xmlns:a14="http://schemas.microsoft.com/office/drawing/2010/main"/>
            </a:ext>
          </a:extLst>
        </p:spPr>
      </p:pic>
      <p:pic>
        <p:nvPicPr>
          <p:cNvPr id="3" name="Image 2" descr="Une image contenant transport, plein air, embarcation, bateau&#10;&#10;Description générée automatiquement">
            <a:extLst>
              <a:ext uri="{FF2B5EF4-FFF2-40B4-BE49-F238E27FC236}">
                <a16:creationId xmlns:a16="http://schemas.microsoft.com/office/drawing/2014/main" id="{9FFACED1-C171-8454-9DA0-1718647063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3633" y="655266"/>
            <a:ext cx="4414464" cy="3014251"/>
          </a:xfrm>
          <a:prstGeom prst="rect">
            <a:avLst/>
          </a:prstGeom>
        </p:spPr>
      </p:pic>
      <p:sp>
        <p:nvSpPr>
          <p:cNvPr id="6" name="ZoneTexte 5">
            <a:extLst>
              <a:ext uri="{FF2B5EF4-FFF2-40B4-BE49-F238E27FC236}">
                <a16:creationId xmlns:a16="http://schemas.microsoft.com/office/drawing/2014/main" id="{94BA5DF0-8847-2948-1C6F-FE0B5C510B6D}"/>
              </a:ext>
            </a:extLst>
          </p:cNvPr>
          <p:cNvSpPr txBox="1"/>
          <p:nvPr/>
        </p:nvSpPr>
        <p:spPr>
          <a:xfrm>
            <a:off x="6957053" y="4602269"/>
            <a:ext cx="914033" cy="261610"/>
          </a:xfrm>
          <a:prstGeom prst="rect">
            <a:avLst/>
          </a:prstGeom>
          <a:noFill/>
        </p:spPr>
        <p:txBody>
          <a:bodyPr vert="horz" wrap="none" rtlCol="0">
            <a:spAutoFit/>
          </a:bodyPr>
          <a:lstStyle/>
          <a:p>
            <a:pPr algn="l" rtl="0" eaLnBrk="1" fontAlgn="auto" hangingPunct="1">
              <a:lnSpc>
                <a:spcPct val="100000"/>
              </a:lnSpc>
              <a:spcBef>
                <a:spcPts val="0"/>
              </a:spcBef>
              <a:spcAft>
                <a:spcPts val="0"/>
              </a:spcAft>
            </a:pPr>
            <a:r>
              <a:rPr lang="fr-FR" sz="1100" dirty="0">
                <a:solidFill>
                  <a:srgbClr val="000000"/>
                </a:solidFill>
                <a:latin typeface="Arial"/>
              </a:rPr>
              <a:t>AIS - SART</a:t>
            </a:r>
            <a:endParaRPr lang="fr-FR" sz="1100" b="0" i="0" u="none" baseline="0" dirty="0">
              <a:solidFill>
                <a:srgbClr val="000000"/>
              </a:solidFill>
              <a:latin typeface="Arial"/>
            </a:endParaRPr>
          </a:p>
        </p:txBody>
      </p:sp>
      <p:sp>
        <p:nvSpPr>
          <p:cNvPr id="5" name="Title 2">
            <a:extLst>
              <a:ext uri="{FF2B5EF4-FFF2-40B4-BE49-F238E27FC236}">
                <a16:creationId xmlns:a16="http://schemas.microsoft.com/office/drawing/2014/main" id="{70B13839-9167-A4C1-4A06-CCF1B4171C4B}"/>
              </a:ext>
            </a:extLst>
          </p:cNvPr>
          <p:cNvSpPr txBox="1">
            <a:spLocks/>
          </p:cNvSpPr>
          <p:nvPr/>
        </p:nvSpPr>
        <p:spPr>
          <a:xfrm>
            <a:off x="447368" y="270880"/>
            <a:ext cx="6824289" cy="1066307"/>
          </a:xfrm>
          <a:prstGeom prst="rect">
            <a:avLst/>
          </a:prstGeom>
        </p:spPr>
        <p:txBody>
          <a:bodyPr>
            <a:normAutofit fontScale="975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sz="4800" dirty="0"/>
              <a:t>What is AIS ?</a:t>
            </a:r>
          </a:p>
        </p:txBody>
      </p:sp>
      <p:sp>
        <p:nvSpPr>
          <p:cNvPr id="11" name="ZoneTexte 10">
            <a:extLst>
              <a:ext uri="{FF2B5EF4-FFF2-40B4-BE49-F238E27FC236}">
                <a16:creationId xmlns:a16="http://schemas.microsoft.com/office/drawing/2014/main" id="{76A548CD-C37B-EDC8-F352-CF91AF52991F}"/>
              </a:ext>
            </a:extLst>
          </p:cNvPr>
          <p:cNvSpPr txBox="1"/>
          <p:nvPr/>
        </p:nvSpPr>
        <p:spPr>
          <a:xfrm>
            <a:off x="359943" y="6248935"/>
            <a:ext cx="1579278" cy="369332"/>
          </a:xfrm>
          <a:prstGeom prst="rect">
            <a:avLst/>
          </a:prstGeom>
          <a:noFill/>
        </p:spPr>
        <p:txBody>
          <a:bodyPr wrap="none" rtlCol="0">
            <a:spAutoFit/>
          </a:bodyPr>
          <a:lstStyle/>
          <a:p>
            <a:r>
              <a:rPr lang="fr-FR" dirty="0"/>
              <a:t>Architecture</a:t>
            </a:r>
          </a:p>
        </p:txBody>
      </p:sp>
      <p:sp>
        <p:nvSpPr>
          <p:cNvPr id="12" name="ZoneTexte 11">
            <a:extLst>
              <a:ext uri="{FF2B5EF4-FFF2-40B4-BE49-F238E27FC236}">
                <a16:creationId xmlns:a16="http://schemas.microsoft.com/office/drawing/2014/main" id="{69FA7645-06E0-5D97-7240-872DAB8CFBE0}"/>
              </a:ext>
            </a:extLst>
          </p:cNvPr>
          <p:cNvSpPr txBox="1"/>
          <p:nvPr/>
        </p:nvSpPr>
        <p:spPr>
          <a:xfrm>
            <a:off x="7416659" y="4041811"/>
            <a:ext cx="1144865" cy="369332"/>
          </a:xfrm>
          <a:prstGeom prst="rect">
            <a:avLst/>
          </a:prstGeom>
          <a:noFill/>
        </p:spPr>
        <p:txBody>
          <a:bodyPr wrap="none" rtlCol="0">
            <a:spAutoFit/>
          </a:bodyPr>
          <a:lstStyle/>
          <a:p>
            <a:r>
              <a:rPr lang="fr-FR" dirty="0"/>
              <a:t>Solutions</a:t>
            </a:r>
          </a:p>
        </p:txBody>
      </p:sp>
    </p:spTree>
    <p:extLst>
      <p:ext uri="{BB962C8B-B14F-4D97-AF65-F5344CB8AC3E}">
        <p14:creationId xmlns:p14="http://schemas.microsoft.com/office/powerpoint/2010/main" val="108866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AF434513-E704-46B8-94E4-B263F36C6F18}"/>
              </a:ext>
            </a:extLst>
          </p:cNvPr>
          <p:cNvGrpSpPr/>
          <p:nvPr/>
        </p:nvGrpSpPr>
        <p:grpSpPr>
          <a:xfrm>
            <a:off x="1632393" y="1028699"/>
            <a:ext cx="9745652" cy="5569527"/>
            <a:chOff x="1733106" y="1187856"/>
            <a:chExt cx="6777481" cy="3067828"/>
          </a:xfrm>
        </p:grpSpPr>
        <p:pic>
          <p:nvPicPr>
            <p:cNvPr id="3" name="Image 2">
              <a:extLst>
                <a:ext uri="{FF2B5EF4-FFF2-40B4-BE49-F238E27FC236}">
                  <a16:creationId xmlns:a16="http://schemas.microsoft.com/office/drawing/2014/main" id="{0CB1B47C-4506-4D40-9614-E24DEA1FD6E7}"/>
                </a:ext>
              </a:extLst>
            </p:cNvPr>
            <p:cNvPicPr>
              <a:picLocks noChangeAspect="1"/>
            </p:cNvPicPr>
            <p:nvPr/>
          </p:nvPicPr>
          <p:blipFill>
            <a:blip r:embed="rId2"/>
            <a:stretch>
              <a:fillRect/>
            </a:stretch>
          </p:blipFill>
          <p:spPr>
            <a:xfrm>
              <a:off x="3681412" y="1187856"/>
              <a:ext cx="4829175" cy="3057525"/>
            </a:xfrm>
            <a:prstGeom prst="rect">
              <a:avLst/>
            </a:prstGeom>
          </p:spPr>
        </p:pic>
        <p:sp>
          <p:nvSpPr>
            <p:cNvPr id="4" name="Rectangle 3">
              <a:extLst>
                <a:ext uri="{FF2B5EF4-FFF2-40B4-BE49-F238E27FC236}">
                  <a16:creationId xmlns:a16="http://schemas.microsoft.com/office/drawing/2014/main" id="{F9504845-5076-4828-BDA3-DBFAA64E621D}"/>
                </a:ext>
              </a:extLst>
            </p:cNvPr>
            <p:cNvSpPr/>
            <p:nvPr/>
          </p:nvSpPr>
          <p:spPr>
            <a:xfrm>
              <a:off x="1733107" y="1371600"/>
              <a:ext cx="1658679" cy="5635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Public administrations</a:t>
              </a:r>
            </a:p>
          </p:txBody>
        </p:sp>
        <p:sp>
          <p:nvSpPr>
            <p:cNvPr id="5" name="Rectangle 4">
              <a:extLst>
                <a:ext uri="{FF2B5EF4-FFF2-40B4-BE49-F238E27FC236}">
                  <a16:creationId xmlns:a16="http://schemas.microsoft.com/office/drawing/2014/main" id="{9CA8B576-8A6E-4BE6-A880-E369115FF0EA}"/>
                </a:ext>
              </a:extLst>
            </p:cNvPr>
            <p:cNvSpPr/>
            <p:nvPr/>
          </p:nvSpPr>
          <p:spPr>
            <a:xfrm>
              <a:off x="1733107" y="2327221"/>
              <a:ext cx="1658679" cy="33492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t>Public</a:t>
              </a:r>
            </a:p>
          </p:txBody>
        </p:sp>
        <p:sp>
          <p:nvSpPr>
            <p:cNvPr id="6" name="Rectangle 5">
              <a:extLst>
                <a:ext uri="{FF2B5EF4-FFF2-40B4-BE49-F238E27FC236}">
                  <a16:creationId xmlns:a16="http://schemas.microsoft.com/office/drawing/2014/main" id="{EADC5610-A622-43FC-A2D2-30788619EB64}"/>
                </a:ext>
              </a:extLst>
            </p:cNvPr>
            <p:cNvSpPr/>
            <p:nvPr/>
          </p:nvSpPr>
          <p:spPr>
            <a:xfrm>
              <a:off x="1733107" y="2723283"/>
              <a:ext cx="1658679" cy="33492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err="1">
                  <a:solidFill>
                    <a:schemeClr val="tx1"/>
                  </a:solidFill>
                </a:rPr>
                <a:t>Private</a:t>
              </a:r>
              <a:endParaRPr lang="fr-FR" sz="2400">
                <a:solidFill>
                  <a:schemeClr val="tx1"/>
                </a:solidFill>
              </a:endParaRPr>
            </a:p>
          </p:txBody>
        </p:sp>
        <p:sp>
          <p:nvSpPr>
            <p:cNvPr id="7" name="Rectangle 6">
              <a:extLst>
                <a:ext uri="{FF2B5EF4-FFF2-40B4-BE49-F238E27FC236}">
                  <a16:creationId xmlns:a16="http://schemas.microsoft.com/office/drawing/2014/main" id="{DEEF0E47-2102-49B8-9C3C-07E3713D6486}"/>
                </a:ext>
              </a:extLst>
            </p:cNvPr>
            <p:cNvSpPr/>
            <p:nvPr/>
          </p:nvSpPr>
          <p:spPr>
            <a:xfrm>
              <a:off x="1733106" y="3410394"/>
              <a:ext cx="1658679" cy="5635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err="1">
                  <a:solidFill>
                    <a:schemeClr val="tx1"/>
                  </a:solidFill>
                </a:rPr>
                <a:t>Private</a:t>
              </a:r>
              <a:endParaRPr lang="fr-FR" sz="2400">
                <a:solidFill>
                  <a:schemeClr val="tx1"/>
                </a:solidFill>
              </a:endParaRPr>
            </a:p>
          </p:txBody>
        </p:sp>
        <p:sp>
          <p:nvSpPr>
            <p:cNvPr id="8" name="Rectangle 7">
              <a:extLst>
                <a:ext uri="{FF2B5EF4-FFF2-40B4-BE49-F238E27FC236}">
                  <a16:creationId xmlns:a16="http://schemas.microsoft.com/office/drawing/2014/main" id="{69DA2CDF-1E95-44A8-8004-238374C46BFE}"/>
                </a:ext>
              </a:extLst>
            </p:cNvPr>
            <p:cNvSpPr/>
            <p:nvPr/>
          </p:nvSpPr>
          <p:spPr>
            <a:xfrm>
              <a:off x="3702678"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Surveillance et </a:t>
              </a:r>
              <a:r>
                <a:rPr lang="fr-FR" sz="1600" dirty="0" err="1"/>
                <a:t>security</a:t>
              </a:r>
              <a:endParaRPr lang="fr-FR" sz="1600" dirty="0"/>
            </a:p>
          </p:txBody>
        </p:sp>
        <p:sp>
          <p:nvSpPr>
            <p:cNvPr id="9" name="Rectangle 8">
              <a:extLst>
                <a:ext uri="{FF2B5EF4-FFF2-40B4-BE49-F238E27FC236}">
                  <a16:creationId xmlns:a16="http://schemas.microsoft.com/office/drawing/2014/main" id="{B28FD2F8-0023-4D03-9428-E85305360885}"/>
                </a:ext>
              </a:extLst>
            </p:cNvPr>
            <p:cNvSpPr/>
            <p:nvPr/>
          </p:nvSpPr>
          <p:spPr>
            <a:xfrm>
              <a:off x="5305146" y="1935126"/>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SAR</a:t>
              </a:r>
            </a:p>
          </p:txBody>
        </p:sp>
        <p:sp>
          <p:nvSpPr>
            <p:cNvPr id="10" name="Rectangle 9">
              <a:extLst>
                <a:ext uri="{FF2B5EF4-FFF2-40B4-BE49-F238E27FC236}">
                  <a16:creationId xmlns:a16="http://schemas.microsoft.com/office/drawing/2014/main" id="{D84FF6D7-E0C2-421A-90A4-5F27A26C6E43}"/>
                </a:ext>
              </a:extLst>
            </p:cNvPr>
            <p:cNvSpPr/>
            <p:nvPr/>
          </p:nvSpPr>
          <p:spPr>
            <a:xfrm>
              <a:off x="6918247" y="1935126"/>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Intelligence</a:t>
              </a:r>
            </a:p>
          </p:txBody>
        </p:sp>
        <p:sp>
          <p:nvSpPr>
            <p:cNvPr id="11" name="Rectangle 10">
              <a:extLst>
                <a:ext uri="{FF2B5EF4-FFF2-40B4-BE49-F238E27FC236}">
                  <a16:creationId xmlns:a16="http://schemas.microsoft.com/office/drawing/2014/main" id="{5BDBD1EE-BB73-46E9-A1F9-2B2755CA2FF0}"/>
                </a:ext>
              </a:extLst>
            </p:cNvPr>
            <p:cNvSpPr/>
            <p:nvPr/>
          </p:nvSpPr>
          <p:spPr>
            <a:xfrm>
              <a:off x="3702678"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Counter-</a:t>
              </a:r>
              <a:r>
                <a:rPr lang="fr-FR" sz="1600" err="1"/>
                <a:t>piracy</a:t>
              </a:r>
              <a:endParaRPr lang="fr-FR" sz="1600"/>
            </a:p>
          </p:txBody>
        </p:sp>
        <p:sp>
          <p:nvSpPr>
            <p:cNvPr id="12" name="Rectangle 11">
              <a:extLst>
                <a:ext uri="{FF2B5EF4-FFF2-40B4-BE49-F238E27FC236}">
                  <a16:creationId xmlns:a16="http://schemas.microsoft.com/office/drawing/2014/main" id="{52D48DBE-2FB1-4306-8977-2DE031B06A40}"/>
                </a:ext>
              </a:extLst>
            </p:cNvPr>
            <p:cNvSpPr/>
            <p:nvPr/>
          </p:nvSpPr>
          <p:spPr>
            <a:xfrm>
              <a:off x="5305146" y="2940791"/>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Environment</a:t>
              </a:r>
              <a:endParaRPr lang="fr-FR" sz="1600"/>
            </a:p>
          </p:txBody>
        </p:sp>
        <p:sp>
          <p:nvSpPr>
            <p:cNvPr id="13" name="Rectangle 12">
              <a:extLst>
                <a:ext uri="{FF2B5EF4-FFF2-40B4-BE49-F238E27FC236}">
                  <a16:creationId xmlns:a16="http://schemas.microsoft.com/office/drawing/2014/main" id="{8E11C2D2-7480-44F7-AFE5-7FD3F79D6929}"/>
                </a:ext>
              </a:extLst>
            </p:cNvPr>
            <p:cNvSpPr/>
            <p:nvPr/>
          </p:nvSpPr>
          <p:spPr>
            <a:xfrm>
              <a:off x="6918247" y="2940791"/>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Inquiry</a:t>
              </a:r>
              <a:endParaRPr lang="fr-FR" sz="1600"/>
            </a:p>
          </p:txBody>
        </p:sp>
        <p:sp>
          <p:nvSpPr>
            <p:cNvPr id="14" name="Rectangle 13">
              <a:extLst>
                <a:ext uri="{FF2B5EF4-FFF2-40B4-BE49-F238E27FC236}">
                  <a16:creationId xmlns:a16="http://schemas.microsoft.com/office/drawing/2014/main" id="{92139361-7705-449B-9707-C79B13B95DFD}"/>
                </a:ext>
              </a:extLst>
            </p:cNvPr>
            <p:cNvSpPr/>
            <p:nvPr/>
          </p:nvSpPr>
          <p:spPr>
            <a:xfrm>
              <a:off x="3692046"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Logistics</a:t>
              </a:r>
              <a:endParaRPr lang="fr-FR" sz="1600"/>
            </a:p>
          </p:txBody>
        </p:sp>
        <p:sp>
          <p:nvSpPr>
            <p:cNvPr id="15" name="Rectangle 14">
              <a:extLst>
                <a:ext uri="{FF2B5EF4-FFF2-40B4-BE49-F238E27FC236}">
                  <a16:creationId xmlns:a16="http://schemas.microsoft.com/office/drawing/2014/main" id="{A7FD8EB5-5ACD-4B70-85F7-3F92F705F248}"/>
                </a:ext>
              </a:extLst>
            </p:cNvPr>
            <p:cNvSpPr/>
            <p:nvPr/>
          </p:nvSpPr>
          <p:spPr>
            <a:xfrm>
              <a:off x="5294514" y="3973920"/>
              <a:ext cx="1539174"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Oil</a:t>
              </a:r>
              <a:r>
                <a:rPr lang="fr-FR" sz="1600"/>
                <a:t> &amp; Gaz</a:t>
              </a:r>
            </a:p>
          </p:txBody>
        </p:sp>
        <p:sp>
          <p:nvSpPr>
            <p:cNvPr id="16" name="Rectangle 15">
              <a:extLst>
                <a:ext uri="{FF2B5EF4-FFF2-40B4-BE49-F238E27FC236}">
                  <a16:creationId xmlns:a16="http://schemas.microsoft.com/office/drawing/2014/main" id="{DDA19C8B-61B9-460E-9380-11B9FDA05061}"/>
                </a:ext>
              </a:extLst>
            </p:cNvPr>
            <p:cNvSpPr/>
            <p:nvPr/>
          </p:nvSpPr>
          <p:spPr>
            <a:xfrm>
              <a:off x="6907615" y="3973920"/>
              <a:ext cx="1592340" cy="2817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err="1"/>
                <a:t>Fishery</a:t>
              </a:r>
              <a:endParaRPr lang="fr-FR" sz="1600"/>
            </a:p>
          </p:txBody>
        </p:sp>
      </p:grpSp>
      <p:sp>
        <p:nvSpPr>
          <p:cNvPr id="2" name="Titre 1">
            <a:extLst>
              <a:ext uri="{FF2B5EF4-FFF2-40B4-BE49-F238E27FC236}">
                <a16:creationId xmlns:a16="http://schemas.microsoft.com/office/drawing/2014/main" id="{7DBEFE6A-2AF7-7190-7E2C-1FD37166F24E}"/>
              </a:ext>
            </a:extLst>
          </p:cNvPr>
          <p:cNvSpPr txBox="1">
            <a:spLocks/>
          </p:cNvSpPr>
          <p:nvPr/>
        </p:nvSpPr>
        <p:spPr>
          <a:xfrm>
            <a:off x="0" y="79374"/>
            <a:ext cx="12070080" cy="1653725"/>
          </a:xfrm>
          <a:prstGeom prst="rect">
            <a:avLst/>
          </a:prstGeom>
        </p:spPr>
        <p:txBody>
          <a:bodyPr>
            <a:normAutofit fontScale="97500"/>
          </a:bodyPr>
          <a:lstStyle>
            <a:defPPr>
              <a:defRPr lang="en-US"/>
            </a:defPPr>
            <a:lvl1pPr>
              <a:lnSpc>
                <a:spcPct val="90000"/>
              </a:lnSpc>
              <a:spcBef>
                <a:spcPct val="0"/>
              </a:spcBef>
              <a:buNone/>
              <a:defRPr sz="6000" spc="-50" baseline="0">
                <a:latin typeface="+mj-lt"/>
                <a:ea typeface="+mj-ea"/>
                <a:cs typeface="+mj-cs"/>
              </a:defRPr>
            </a:lvl1pPr>
          </a:lstStyle>
          <a:p>
            <a:pPr algn="ctr"/>
            <a:r>
              <a:rPr lang="fr-FR" sz="4000" dirty="0"/>
              <a:t>AIS / GNSS – </a:t>
            </a:r>
            <a:r>
              <a:rPr lang="fr-FR" sz="4000" dirty="0" err="1"/>
              <a:t>Users</a:t>
            </a:r>
            <a:r>
              <a:rPr lang="fr-FR" sz="4000" dirty="0"/>
              <a:t> and use</a:t>
            </a:r>
          </a:p>
        </p:txBody>
      </p:sp>
    </p:spTree>
    <p:extLst>
      <p:ext uri="{BB962C8B-B14F-4D97-AF65-F5344CB8AC3E}">
        <p14:creationId xmlns:p14="http://schemas.microsoft.com/office/powerpoint/2010/main" val="1233316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AECACF16-0E85-4FAC-938F-DCBF99A4DE35}"/>
              </a:ext>
            </a:extLst>
          </p:cNvPr>
          <p:cNvGrpSpPr/>
          <p:nvPr/>
        </p:nvGrpSpPr>
        <p:grpSpPr>
          <a:xfrm>
            <a:off x="5158111" y="4527129"/>
            <a:ext cx="4300585" cy="1247809"/>
            <a:chOff x="2046514" y="1161143"/>
            <a:chExt cx="7082971" cy="3017475"/>
          </a:xfrm>
        </p:grpSpPr>
        <p:pic>
          <p:nvPicPr>
            <p:cNvPr id="2" name="Image 1" descr="distance En savoir plus sur les VHF marine ICOM">
              <a:extLst>
                <a:ext uri="{FF2B5EF4-FFF2-40B4-BE49-F238E27FC236}">
                  <a16:creationId xmlns:a16="http://schemas.microsoft.com/office/drawing/2014/main" id="{BCFED252-CEA9-42D9-A6DE-0CC4BC9FD6C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6514" y="1393372"/>
              <a:ext cx="7082971" cy="2785246"/>
            </a:xfrm>
            <a:prstGeom prst="rect">
              <a:avLst/>
            </a:prstGeom>
            <a:noFill/>
            <a:ln>
              <a:noFill/>
            </a:ln>
          </p:spPr>
        </p:pic>
        <p:sp>
          <p:nvSpPr>
            <p:cNvPr id="3" name="Rectangle 2">
              <a:extLst>
                <a:ext uri="{FF2B5EF4-FFF2-40B4-BE49-F238E27FC236}">
                  <a16:creationId xmlns:a16="http://schemas.microsoft.com/office/drawing/2014/main" id="{2B61E166-1475-4FAB-B243-B915E70A2BC7}"/>
                </a:ext>
              </a:extLst>
            </p:cNvPr>
            <p:cNvSpPr/>
            <p:nvPr/>
          </p:nvSpPr>
          <p:spPr>
            <a:xfrm>
              <a:off x="3244948" y="3068544"/>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H</a:t>
              </a:r>
            </a:p>
          </p:txBody>
        </p:sp>
        <p:sp>
          <p:nvSpPr>
            <p:cNvPr id="4" name="Rectangle 3">
              <a:extLst>
                <a:ext uri="{FF2B5EF4-FFF2-40B4-BE49-F238E27FC236}">
                  <a16:creationId xmlns:a16="http://schemas.microsoft.com/office/drawing/2014/main" id="{5AFF190D-BEAE-4E5D-9765-7E765E92B86A}"/>
                </a:ext>
              </a:extLst>
            </p:cNvPr>
            <p:cNvSpPr/>
            <p:nvPr/>
          </p:nvSpPr>
          <p:spPr>
            <a:xfrm>
              <a:off x="7265963" y="3070330"/>
              <a:ext cx="537029" cy="4644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h</a:t>
              </a:r>
            </a:p>
          </p:txBody>
        </p:sp>
        <p:sp>
          <p:nvSpPr>
            <p:cNvPr id="5" name="Rectangle 4">
              <a:extLst>
                <a:ext uri="{FF2B5EF4-FFF2-40B4-BE49-F238E27FC236}">
                  <a16:creationId xmlns:a16="http://schemas.microsoft.com/office/drawing/2014/main" id="{0A4062F4-EB81-4388-B61E-850075A5F0D6}"/>
                </a:ext>
              </a:extLst>
            </p:cNvPr>
            <p:cNvSpPr/>
            <p:nvPr/>
          </p:nvSpPr>
          <p:spPr>
            <a:xfrm>
              <a:off x="5319484" y="1161143"/>
              <a:ext cx="537029" cy="4644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a:t>
              </a:r>
            </a:p>
          </p:txBody>
        </p:sp>
      </p:gr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CBB0A2D-CD18-8E7F-37AA-21AD48C47AC7}"/>
                  </a:ext>
                </a:extLst>
              </p:cNvPr>
              <p:cNvSpPr txBox="1"/>
              <p:nvPr/>
            </p:nvSpPr>
            <p:spPr>
              <a:xfrm>
                <a:off x="4908292" y="5735653"/>
                <a:ext cx="4737222" cy="470898"/>
              </a:xfrm>
              <a:prstGeom prst="rect">
                <a:avLst/>
              </a:prstGeom>
              <a:solidFill>
                <a:schemeClr val="accent4">
                  <a:lumMod val="20000"/>
                  <a:lumOff val="80000"/>
                </a:schemeClr>
              </a:solidFill>
              <a:ln>
                <a:solidFill>
                  <a:schemeClr val="accent1"/>
                </a:solidFill>
              </a:ln>
            </p:spPr>
            <p:txBody>
              <a:bodyPr wrap="square" rtlCol="0">
                <a:spAutoFit/>
              </a:bodyPr>
              <a:lstStyle/>
              <a:p>
                <a:r>
                  <a:rPr lang="fr-FR" sz="2000" b="1"/>
                  <a:t>Range (Nm) = 2,2 (</a:t>
                </a:r>
                <a14:m>
                  <m:oMath xmlns:m="http://schemas.openxmlformats.org/officeDocument/2006/math">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𝑯</m:t>
                        </m:r>
                        <m:r>
                          <a:rPr lang="fr-FR" sz="2000" b="1" i="1" smtClean="0">
                            <a:latin typeface="Cambria Math" panose="02040503050406030204" pitchFamily="18" charset="0"/>
                            <a:ea typeface="Cambria Math" panose="02040503050406030204" pitchFamily="18" charset="0"/>
                          </a:rPr>
                          <m:t>(</m:t>
                        </m:r>
                        <m:r>
                          <a:rPr lang="fr-FR" sz="2000" b="1" i="1" smtClean="0">
                            <a:latin typeface="Cambria Math" panose="02040503050406030204" pitchFamily="18" charset="0"/>
                            <a:ea typeface="Cambria Math" panose="02040503050406030204" pitchFamily="18" charset="0"/>
                          </a:rPr>
                          <m:t>𝒇𝒕</m:t>
                        </m:r>
                        <m:r>
                          <a:rPr lang="fr-FR" sz="2000" b="1" i="1" smtClean="0">
                            <a:latin typeface="Cambria Math" panose="02040503050406030204" pitchFamily="18" charset="0"/>
                            <a:ea typeface="Cambria Math" panose="02040503050406030204" pitchFamily="18" charset="0"/>
                          </a:rPr>
                          <m:t>)</m:t>
                        </m:r>
                      </m:e>
                    </m:rad>
                    <m:r>
                      <a:rPr lang="fr-FR" sz="2000" b="1" i="1" smtClean="0">
                        <a:latin typeface="Cambria Math" panose="02040503050406030204" pitchFamily="18" charset="0"/>
                        <a:ea typeface="Cambria Math" panose="02040503050406030204" pitchFamily="18" charset="0"/>
                      </a:rPr>
                      <m:t>+ </m:t>
                    </m:r>
                    <m:rad>
                      <m:radPr>
                        <m:degHide m:val="on"/>
                        <m:ctrlPr>
                          <a:rPr lang="fr-FR" sz="2000" b="1" i="1" smtClean="0">
                            <a:latin typeface="Cambria Math" panose="02040503050406030204" pitchFamily="18" charset="0"/>
                            <a:ea typeface="Cambria Math" panose="02040503050406030204" pitchFamily="18" charset="0"/>
                          </a:rPr>
                        </m:ctrlPr>
                      </m:radPr>
                      <m:deg/>
                      <m:e>
                        <m:r>
                          <a:rPr lang="fr-FR" sz="2000" b="1" i="1" smtClean="0">
                            <a:latin typeface="Cambria Math" panose="02040503050406030204" pitchFamily="18" charset="0"/>
                            <a:ea typeface="Cambria Math" panose="02040503050406030204" pitchFamily="18" charset="0"/>
                          </a:rPr>
                          <m:t>𝒉</m:t>
                        </m:r>
                        <m:d>
                          <m:dPr>
                            <m:ctrlPr>
                              <a:rPr lang="fr-FR" sz="2000" b="1" i="1" smtClean="0">
                                <a:latin typeface="Cambria Math" panose="02040503050406030204" pitchFamily="18" charset="0"/>
                                <a:ea typeface="Cambria Math" panose="02040503050406030204" pitchFamily="18" charset="0"/>
                              </a:rPr>
                            </m:ctrlPr>
                          </m:dPr>
                          <m:e>
                            <m:r>
                              <a:rPr lang="fr-FR" sz="2000" b="1" i="1" smtClean="0">
                                <a:latin typeface="Cambria Math" panose="02040503050406030204" pitchFamily="18" charset="0"/>
                                <a:ea typeface="Cambria Math" panose="02040503050406030204" pitchFamily="18" charset="0"/>
                              </a:rPr>
                              <m:t>𝒇𝒕</m:t>
                            </m:r>
                          </m:e>
                        </m:d>
                      </m:e>
                    </m:rad>
                    <m:r>
                      <a:rPr lang="fr-FR" sz="2000" b="1" i="1" smtClean="0">
                        <a:latin typeface="Cambria Math" panose="02040503050406030204" pitchFamily="18" charset="0"/>
                        <a:ea typeface="Cambria Math" panose="02040503050406030204" pitchFamily="18" charset="0"/>
                      </a:rPr>
                      <m:t>)</m:t>
                    </m:r>
                  </m:oMath>
                </a14:m>
                <a:endParaRPr lang="fr-FR" sz="2000" b="1"/>
              </a:p>
            </p:txBody>
          </p:sp>
        </mc:Choice>
        <mc:Fallback xmlns="">
          <p:sp>
            <p:nvSpPr>
              <p:cNvPr id="7" name="ZoneTexte 6">
                <a:extLst>
                  <a:ext uri="{FF2B5EF4-FFF2-40B4-BE49-F238E27FC236}">
                    <a16:creationId xmlns:a16="http://schemas.microsoft.com/office/drawing/2014/main" id="{7CBB0A2D-CD18-8E7F-37AA-21AD48C47AC7}"/>
                  </a:ext>
                </a:extLst>
              </p:cNvPr>
              <p:cNvSpPr txBox="1">
                <a:spLocks noRot="1" noChangeAspect="1" noMove="1" noResize="1" noEditPoints="1" noAdjustHandles="1" noChangeArrowheads="1" noChangeShapeType="1" noTextEdit="1"/>
              </p:cNvSpPr>
              <p:nvPr/>
            </p:nvSpPr>
            <p:spPr>
              <a:xfrm>
                <a:off x="4908292" y="5735653"/>
                <a:ext cx="4737222" cy="470898"/>
              </a:xfrm>
              <a:prstGeom prst="rect">
                <a:avLst/>
              </a:prstGeom>
              <a:blipFill>
                <a:blip r:embed="rId3"/>
                <a:stretch>
                  <a:fillRect l="-1155" b="-15190"/>
                </a:stretch>
              </a:blipFill>
              <a:ln>
                <a:solidFill>
                  <a:schemeClr val="accent1"/>
                </a:solidFill>
              </a:ln>
            </p:spPr>
            <p:txBody>
              <a:bodyPr/>
              <a:lstStyle/>
              <a:p>
                <a:r>
                  <a:rPr lang="fr-FR">
                    <a:noFill/>
                  </a:rPr>
                  <a:t> </a:t>
                </a:r>
              </a:p>
            </p:txBody>
          </p:sp>
        </mc:Fallback>
      </mc:AlternateContent>
      <p:sp>
        <p:nvSpPr>
          <p:cNvPr id="8" name="ZoneTexte 7">
            <a:extLst>
              <a:ext uri="{FF2B5EF4-FFF2-40B4-BE49-F238E27FC236}">
                <a16:creationId xmlns:a16="http://schemas.microsoft.com/office/drawing/2014/main" id="{1E52FCC4-8C3B-B823-DE4E-4010DFF1066F}"/>
              </a:ext>
            </a:extLst>
          </p:cNvPr>
          <p:cNvSpPr txBox="1"/>
          <p:nvPr/>
        </p:nvSpPr>
        <p:spPr>
          <a:xfrm>
            <a:off x="8612124" y="6201209"/>
            <a:ext cx="1164101" cy="276999"/>
          </a:xfrm>
          <a:prstGeom prst="rect">
            <a:avLst/>
          </a:prstGeom>
          <a:noFill/>
        </p:spPr>
        <p:txBody>
          <a:bodyPr wrap="none" rtlCol="0">
            <a:spAutoFit/>
          </a:bodyPr>
          <a:lstStyle/>
          <a:p>
            <a:r>
              <a:rPr lang="fr-FR" sz="1200" dirty="0"/>
              <a:t>1 </a:t>
            </a:r>
            <a:r>
              <a:rPr lang="fr-FR" sz="1200" dirty="0" err="1"/>
              <a:t>ft</a:t>
            </a:r>
            <a:r>
              <a:rPr lang="fr-FR" sz="1200" dirty="0"/>
              <a:t> = 0,305 m</a:t>
            </a:r>
          </a:p>
        </p:txBody>
      </p:sp>
      <p:sp>
        <p:nvSpPr>
          <p:cNvPr id="9" name="ZoneTexte 8">
            <a:extLst>
              <a:ext uri="{FF2B5EF4-FFF2-40B4-BE49-F238E27FC236}">
                <a16:creationId xmlns:a16="http://schemas.microsoft.com/office/drawing/2014/main" id="{A9280EAB-4CE8-3139-8282-FA68B20C9A76}"/>
              </a:ext>
            </a:extLst>
          </p:cNvPr>
          <p:cNvSpPr txBox="1"/>
          <p:nvPr/>
        </p:nvSpPr>
        <p:spPr>
          <a:xfrm>
            <a:off x="1679694" y="6119336"/>
            <a:ext cx="6152646" cy="738664"/>
          </a:xfrm>
          <a:prstGeom prst="rect">
            <a:avLst/>
          </a:prstGeom>
          <a:noFill/>
        </p:spPr>
        <p:txBody>
          <a:bodyPr wrap="none" rtlCol="0">
            <a:spAutoFit/>
          </a:bodyPr>
          <a:lstStyle/>
          <a:p>
            <a:r>
              <a:rPr lang="fr-FR" sz="1400" i="1" u="sng"/>
              <a:t>Example:</a:t>
            </a:r>
          </a:p>
          <a:p>
            <a:r>
              <a:rPr lang="fr-FR" sz="1400" i="1"/>
              <a:t>1 / How far can I </a:t>
            </a:r>
            <a:r>
              <a:rPr lang="fr-FR" sz="1400" i="1" err="1"/>
              <a:t>see</a:t>
            </a:r>
            <a:r>
              <a:rPr lang="fr-FR" sz="1400" i="1"/>
              <a:t> a 20 m high </a:t>
            </a:r>
            <a:r>
              <a:rPr lang="fr-FR" sz="1400" i="1" err="1"/>
              <a:t>vessel</a:t>
            </a:r>
            <a:r>
              <a:rPr lang="fr-FR" sz="1400" i="1"/>
              <a:t> if I </a:t>
            </a:r>
            <a:r>
              <a:rPr lang="fr-FR" sz="1400" i="1" err="1"/>
              <a:t>am</a:t>
            </a:r>
            <a:r>
              <a:rPr lang="fr-FR" sz="1400" i="1"/>
              <a:t> on a 100 m high </a:t>
            </a:r>
            <a:r>
              <a:rPr lang="fr-FR" sz="1400" i="1" err="1"/>
              <a:t>tower</a:t>
            </a:r>
            <a:endParaRPr lang="fr-FR" sz="1400" i="1"/>
          </a:p>
          <a:p>
            <a:r>
              <a:rPr lang="fr-FR" sz="1400" i="1"/>
              <a:t>2/ How far can I </a:t>
            </a:r>
            <a:r>
              <a:rPr lang="fr-FR" sz="1400" i="1" err="1"/>
              <a:t>see</a:t>
            </a:r>
            <a:r>
              <a:rPr lang="fr-FR" sz="1400" i="1"/>
              <a:t> a 20 m high </a:t>
            </a:r>
            <a:r>
              <a:rPr lang="fr-FR" sz="1400" i="1" err="1"/>
              <a:t>vessel</a:t>
            </a:r>
            <a:r>
              <a:rPr lang="fr-FR" sz="1400" i="1"/>
              <a:t> if I </a:t>
            </a:r>
            <a:r>
              <a:rPr lang="fr-FR" sz="1400" i="1" err="1"/>
              <a:t>am</a:t>
            </a:r>
            <a:r>
              <a:rPr lang="fr-FR" sz="1400" i="1"/>
              <a:t> on the </a:t>
            </a:r>
            <a:r>
              <a:rPr lang="fr-FR" sz="1400" i="1" err="1"/>
              <a:t>beach</a:t>
            </a:r>
            <a:endParaRPr lang="fr-FR" sz="1400" i="1"/>
          </a:p>
        </p:txBody>
      </p:sp>
      <p:sp>
        <p:nvSpPr>
          <p:cNvPr id="10" name="ZoneTexte 9">
            <a:extLst>
              <a:ext uri="{FF2B5EF4-FFF2-40B4-BE49-F238E27FC236}">
                <a16:creationId xmlns:a16="http://schemas.microsoft.com/office/drawing/2014/main" id="{D6C265F5-AF13-E91E-9AEE-A1DC5F71077E}"/>
              </a:ext>
            </a:extLst>
          </p:cNvPr>
          <p:cNvSpPr txBox="1"/>
          <p:nvPr/>
        </p:nvSpPr>
        <p:spPr>
          <a:xfrm>
            <a:off x="11353736" y="6370519"/>
            <a:ext cx="822661" cy="461665"/>
          </a:xfrm>
          <a:prstGeom prst="rect">
            <a:avLst/>
          </a:prstGeom>
          <a:noFill/>
        </p:spPr>
        <p:txBody>
          <a:bodyPr wrap="none" rtlCol="0">
            <a:spAutoFit/>
          </a:bodyPr>
          <a:lstStyle/>
          <a:p>
            <a:r>
              <a:rPr lang="fr-FR" sz="1200"/>
              <a:t>1/ 102 km</a:t>
            </a:r>
          </a:p>
          <a:p>
            <a:r>
              <a:rPr lang="fr-FR" sz="1200"/>
              <a:t>2/ 34 km</a:t>
            </a:r>
          </a:p>
        </p:txBody>
      </p:sp>
      <p:sp>
        <p:nvSpPr>
          <p:cNvPr id="11" name="Titre 1">
            <a:extLst>
              <a:ext uri="{FF2B5EF4-FFF2-40B4-BE49-F238E27FC236}">
                <a16:creationId xmlns:a16="http://schemas.microsoft.com/office/drawing/2014/main" id="{E103B8C0-0CED-2781-880F-B5DA0E26D41F}"/>
              </a:ext>
            </a:extLst>
          </p:cNvPr>
          <p:cNvSpPr txBox="1">
            <a:spLocks/>
          </p:cNvSpPr>
          <p:nvPr/>
        </p:nvSpPr>
        <p:spPr>
          <a:xfrm>
            <a:off x="6018360" y="4080455"/>
            <a:ext cx="3002188" cy="530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1600" b="1">
                <a:latin typeface="+mn-lt"/>
                <a:cs typeface="Arial" panose="020B0604020202020204" pitchFamily="34" charset="0"/>
              </a:rPr>
              <a:t>Optical Range formula</a:t>
            </a:r>
          </a:p>
        </p:txBody>
      </p:sp>
      <p:sp>
        <p:nvSpPr>
          <p:cNvPr id="12" name="Titre 1">
            <a:extLst>
              <a:ext uri="{FF2B5EF4-FFF2-40B4-BE49-F238E27FC236}">
                <a16:creationId xmlns:a16="http://schemas.microsoft.com/office/drawing/2014/main" id="{2012B1D2-5538-6FB9-D0EB-7E2A2FC3F85B}"/>
              </a:ext>
            </a:extLst>
          </p:cNvPr>
          <p:cNvSpPr txBox="1">
            <a:spLocks/>
          </p:cNvSpPr>
          <p:nvPr/>
        </p:nvSpPr>
        <p:spPr>
          <a:xfrm>
            <a:off x="0" y="79375"/>
            <a:ext cx="9897477" cy="974333"/>
          </a:xfrm>
          <a:prstGeom prst="rect">
            <a:avLst/>
          </a:prstGeom>
        </p:spPr>
        <p:txBody>
          <a:bodyPr>
            <a:normAutofit fontScale="675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AIS </a:t>
            </a:r>
            <a:r>
              <a:rPr lang="fr-FR" dirty="0" err="1"/>
              <a:t>Transponder</a:t>
            </a:r>
            <a:r>
              <a:rPr lang="fr-FR" dirty="0"/>
              <a:t> – How </a:t>
            </a:r>
            <a:r>
              <a:rPr lang="fr-FR" dirty="0" err="1"/>
              <a:t>does</a:t>
            </a:r>
            <a:r>
              <a:rPr lang="fr-FR" dirty="0"/>
              <a:t> </a:t>
            </a:r>
            <a:r>
              <a:rPr lang="fr-FR" dirty="0" err="1"/>
              <a:t>it</a:t>
            </a:r>
            <a:r>
              <a:rPr lang="fr-FR" dirty="0"/>
              <a:t> Work ?</a:t>
            </a:r>
          </a:p>
        </p:txBody>
      </p:sp>
      <p:pic>
        <p:nvPicPr>
          <p:cNvPr id="14" name="Graphique 13">
            <a:extLst>
              <a:ext uri="{FF2B5EF4-FFF2-40B4-BE49-F238E27FC236}">
                <a16:creationId xmlns:a16="http://schemas.microsoft.com/office/drawing/2014/main" id="{55C88077-F97E-7E2B-1C93-7F590F622A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167" y="1501419"/>
            <a:ext cx="5359740" cy="3962577"/>
          </a:xfrm>
          <a:prstGeom prst="rect">
            <a:avLst/>
          </a:prstGeom>
        </p:spPr>
      </p:pic>
      <p:sp>
        <p:nvSpPr>
          <p:cNvPr id="15" name="ZoneTexte 14">
            <a:extLst>
              <a:ext uri="{FF2B5EF4-FFF2-40B4-BE49-F238E27FC236}">
                <a16:creationId xmlns:a16="http://schemas.microsoft.com/office/drawing/2014/main" id="{FBB0D7C8-190A-B73F-1837-31FF08F54EE3}"/>
              </a:ext>
            </a:extLst>
          </p:cNvPr>
          <p:cNvSpPr txBox="1"/>
          <p:nvPr/>
        </p:nvSpPr>
        <p:spPr>
          <a:xfrm>
            <a:off x="432263" y="4314330"/>
            <a:ext cx="2590774" cy="1477328"/>
          </a:xfrm>
          <a:prstGeom prst="rect">
            <a:avLst/>
          </a:prstGeom>
          <a:noFill/>
        </p:spPr>
        <p:txBody>
          <a:bodyPr wrap="none" rtlCol="0">
            <a:spAutoFit/>
          </a:bodyPr>
          <a:lstStyle/>
          <a:p>
            <a:r>
              <a:rPr lang="fr-FR" b="1" dirty="0"/>
              <a:t>VHF </a:t>
            </a:r>
            <a:r>
              <a:rPr lang="fr-FR" b="1" dirty="0" err="1"/>
              <a:t>waveform</a:t>
            </a:r>
            <a:endParaRPr lang="fr-FR" b="1" dirty="0"/>
          </a:p>
          <a:p>
            <a:pPr marL="285750" indent="-285750">
              <a:buFontTx/>
              <a:buChar char="-"/>
            </a:pPr>
            <a:r>
              <a:rPr lang="fr-FR" dirty="0"/>
              <a:t>Maritime Spectrum</a:t>
            </a:r>
          </a:p>
          <a:p>
            <a:pPr marL="285750" indent="-285750">
              <a:buFontTx/>
              <a:buChar char="-"/>
            </a:pPr>
            <a:r>
              <a:rPr lang="fr-FR" dirty="0" err="1"/>
              <a:t>Robust</a:t>
            </a:r>
            <a:endParaRPr lang="fr-FR" dirty="0"/>
          </a:p>
          <a:p>
            <a:pPr marL="285750" indent="-285750">
              <a:buFontTx/>
              <a:buChar char="-"/>
            </a:pPr>
            <a:r>
              <a:rPr lang="fr-FR" dirty="0"/>
              <a:t>LOS</a:t>
            </a:r>
          </a:p>
          <a:p>
            <a:pPr marL="285750" indent="-285750">
              <a:buFontTx/>
              <a:buChar char="-"/>
            </a:pPr>
            <a:r>
              <a:rPr lang="fr-FR" dirty="0"/>
              <a:t>Low </a:t>
            </a:r>
            <a:r>
              <a:rPr lang="fr-FR" dirty="0" err="1"/>
              <a:t>Bandwidth</a:t>
            </a:r>
            <a:endParaRPr lang="fr-FR" dirty="0"/>
          </a:p>
        </p:txBody>
      </p:sp>
      <p:pic>
        <p:nvPicPr>
          <p:cNvPr id="17" name="Image 16" descr="Une image contenant texte, diagramme, croquis, conception&#10;&#10;Description générée automatiquement">
            <a:extLst>
              <a:ext uri="{FF2B5EF4-FFF2-40B4-BE49-F238E27FC236}">
                <a16:creationId xmlns:a16="http://schemas.microsoft.com/office/drawing/2014/main" id="{EA39D67D-BD13-E29C-E1B5-1838555F227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3996"/>
          <a:stretch/>
        </p:blipFill>
        <p:spPr>
          <a:xfrm>
            <a:off x="7236172" y="1024396"/>
            <a:ext cx="4896661" cy="2047161"/>
          </a:xfrm>
          <a:prstGeom prst="rect">
            <a:avLst/>
          </a:prstGeom>
        </p:spPr>
      </p:pic>
      <p:sp>
        <p:nvSpPr>
          <p:cNvPr id="18" name="ZoneTexte 17">
            <a:extLst>
              <a:ext uri="{FF2B5EF4-FFF2-40B4-BE49-F238E27FC236}">
                <a16:creationId xmlns:a16="http://schemas.microsoft.com/office/drawing/2014/main" id="{579BE8A6-01E6-D318-B093-3989623D5A2E}"/>
              </a:ext>
            </a:extLst>
          </p:cNvPr>
          <p:cNvSpPr txBox="1"/>
          <p:nvPr/>
        </p:nvSpPr>
        <p:spPr>
          <a:xfrm>
            <a:off x="8579824" y="893103"/>
            <a:ext cx="1976823" cy="369332"/>
          </a:xfrm>
          <a:prstGeom prst="rect">
            <a:avLst/>
          </a:prstGeom>
          <a:noFill/>
        </p:spPr>
        <p:txBody>
          <a:bodyPr wrap="none" rtlCol="0">
            <a:spAutoFit/>
          </a:bodyPr>
          <a:lstStyle/>
          <a:p>
            <a:r>
              <a:rPr lang="fr-FR" b="1" dirty="0"/>
              <a:t>AIS </a:t>
            </a:r>
            <a:r>
              <a:rPr lang="fr-FR" b="1" dirty="0" err="1"/>
              <a:t>Transponder</a:t>
            </a:r>
            <a:endParaRPr lang="fr-FR" b="1" dirty="0"/>
          </a:p>
        </p:txBody>
      </p:sp>
      <p:sp>
        <p:nvSpPr>
          <p:cNvPr id="13" name="ZoneTexte 12">
            <a:extLst>
              <a:ext uri="{FF2B5EF4-FFF2-40B4-BE49-F238E27FC236}">
                <a16:creationId xmlns:a16="http://schemas.microsoft.com/office/drawing/2014/main" id="{42BA146D-5512-4ABE-508C-B65ACB25F6FE}"/>
              </a:ext>
            </a:extLst>
          </p:cNvPr>
          <p:cNvSpPr txBox="1"/>
          <p:nvPr/>
        </p:nvSpPr>
        <p:spPr>
          <a:xfrm>
            <a:off x="8941809" y="3031865"/>
            <a:ext cx="1260281" cy="523220"/>
          </a:xfrm>
          <a:prstGeom prst="rect">
            <a:avLst/>
          </a:prstGeom>
          <a:noFill/>
        </p:spPr>
        <p:txBody>
          <a:bodyPr wrap="none" rtlCol="0">
            <a:spAutoFit/>
          </a:bodyPr>
          <a:lstStyle/>
          <a:p>
            <a:pPr algn="ctr"/>
            <a:r>
              <a:rPr lang="fr-FR" sz="1400"/>
              <a:t>Class B </a:t>
            </a:r>
          </a:p>
          <a:p>
            <a:pPr algn="ctr"/>
            <a:r>
              <a:rPr lang="fr-FR" sz="1400" err="1"/>
              <a:t>Transponder</a:t>
            </a:r>
            <a:endParaRPr lang="fr-FR" sz="1400"/>
          </a:p>
        </p:txBody>
      </p:sp>
      <p:sp>
        <p:nvSpPr>
          <p:cNvPr id="16" name="ZoneTexte 15">
            <a:extLst>
              <a:ext uri="{FF2B5EF4-FFF2-40B4-BE49-F238E27FC236}">
                <a16:creationId xmlns:a16="http://schemas.microsoft.com/office/drawing/2014/main" id="{DCA75C58-12EA-EF28-A965-D899BD1330CF}"/>
              </a:ext>
            </a:extLst>
          </p:cNvPr>
          <p:cNvSpPr txBox="1"/>
          <p:nvPr/>
        </p:nvSpPr>
        <p:spPr>
          <a:xfrm>
            <a:off x="7382554" y="3031865"/>
            <a:ext cx="1168910" cy="523220"/>
          </a:xfrm>
          <a:prstGeom prst="rect">
            <a:avLst/>
          </a:prstGeom>
          <a:noFill/>
        </p:spPr>
        <p:txBody>
          <a:bodyPr wrap="none" rtlCol="0">
            <a:spAutoFit/>
          </a:bodyPr>
          <a:lstStyle/>
          <a:p>
            <a:pPr algn="ctr"/>
            <a:r>
              <a:rPr lang="fr-FR" sz="1400"/>
              <a:t>GNSS / VHF</a:t>
            </a:r>
          </a:p>
          <a:p>
            <a:pPr algn="ctr"/>
            <a:r>
              <a:rPr lang="fr-FR" sz="1400"/>
              <a:t> </a:t>
            </a:r>
            <a:r>
              <a:rPr lang="fr-FR" sz="1400" err="1"/>
              <a:t>Antenna</a:t>
            </a:r>
            <a:endParaRPr lang="fr-FR" sz="1400"/>
          </a:p>
        </p:txBody>
      </p:sp>
      <p:sp>
        <p:nvSpPr>
          <p:cNvPr id="19" name="ZoneTexte 18">
            <a:extLst>
              <a:ext uri="{FF2B5EF4-FFF2-40B4-BE49-F238E27FC236}">
                <a16:creationId xmlns:a16="http://schemas.microsoft.com/office/drawing/2014/main" id="{4402E89C-0463-8175-866A-374EDC1AF11E}"/>
              </a:ext>
            </a:extLst>
          </p:cNvPr>
          <p:cNvSpPr txBox="1"/>
          <p:nvPr/>
        </p:nvSpPr>
        <p:spPr>
          <a:xfrm>
            <a:off x="10951369" y="3031865"/>
            <a:ext cx="708720" cy="307777"/>
          </a:xfrm>
          <a:prstGeom prst="rect">
            <a:avLst/>
          </a:prstGeom>
          <a:noFill/>
        </p:spPr>
        <p:txBody>
          <a:bodyPr wrap="none" rtlCol="0">
            <a:spAutoFit/>
          </a:bodyPr>
          <a:lstStyle/>
          <a:p>
            <a:pPr algn="ctr"/>
            <a:r>
              <a:rPr lang="fr-FR" sz="1400"/>
              <a:t>Display</a:t>
            </a:r>
          </a:p>
        </p:txBody>
      </p:sp>
      <p:sp>
        <p:nvSpPr>
          <p:cNvPr id="21" name="ZoneTexte 20">
            <a:extLst>
              <a:ext uri="{FF2B5EF4-FFF2-40B4-BE49-F238E27FC236}">
                <a16:creationId xmlns:a16="http://schemas.microsoft.com/office/drawing/2014/main" id="{8289CE41-F059-EBE3-BE04-843162530E7D}"/>
              </a:ext>
            </a:extLst>
          </p:cNvPr>
          <p:cNvSpPr txBox="1"/>
          <p:nvPr/>
        </p:nvSpPr>
        <p:spPr>
          <a:xfrm>
            <a:off x="1867083" y="1229762"/>
            <a:ext cx="4399592" cy="1200329"/>
          </a:xfrm>
          <a:prstGeom prst="rect">
            <a:avLst/>
          </a:prstGeom>
          <a:noFill/>
        </p:spPr>
        <p:txBody>
          <a:bodyPr wrap="square">
            <a:spAutoFit/>
          </a:bodyPr>
          <a:lstStyle/>
          <a:p>
            <a:r>
              <a:rPr lang="fr-FR" b="1" dirty="0"/>
              <a:t>Most </a:t>
            </a:r>
            <a:r>
              <a:rPr lang="fr-FR" b="1" dirty="0" err="1"/>
              <a:t>popular</a:t>
            </a:r>
            <a:r>
              <a:rPr lang="fr-FR" b="1" dirty="0"/>
              <a:t> AIS </a:t>
            </a:r>
            <a:r>
              <a:rPr lang="fr-FR" b="1" dirty="0" err="1"/>
              <a:t>devices</a:t>
            </a:r>
            <a:endParaRPr lang="fr-FR" b="1" dirty="0"/>
          </a:p>
          <a:p>
            <a:pPr marL="285750" indent="-285750">
              <a:buFont typeface="Arial" panose="020B0604020202020204" pitchFamily="34" charset="0"/>
              <a:buChar char="•"/>
            </a:pPr>
            <a:r>
              <a:rPr lang="fr-FR" dirty="0"/>
              <a:t>Class A:  T/R all Messages</a:t>
            </a:r>
          </a:p>
          <a:p>
            <a:pPr marL="285750" indent="-285750">
              <a:buFont typeface="Arial" panose="020B0604020202020204" pitchFamily="34" charset="0"/>
              <a:buChar char="•"/>
            </a:pPr>
            <a:r>
              <a:rPr lang="fr-FR" dirty="0"/>
              <a:t>Class B:  T/R </a:t>
            </a:r>
            <a:r>
              <a:rPr lang="fr-FR" dirty="0" err="1"/>
              <a:t>limited</a:t>
            </a:r>
            <a:r>
              <a:rPr lang="fr-FR" dirty="0"/>
              <a:t> Messages</a:t>
            </a:r>
          </a:p>
          <a:p>
            <a:pPr marL="285750" indent="-285750">
              <a:buFont typeface="Arial" panose="020B0604020202020204" pitchFamily="34" charset="0"/>
              <a:buChar char="•"/>
            </a:pPr>
            <a:r>
              <a:rPr lang="fr-FR" dirty="0" err="1"/>
              <a:t>Warship</a:t>
            </a:r>
            <a:r>
              <a:rPr lang="fr-FR" dirty="0"/>
              <a:t> AIS : </a:t>
            </a:r>
            <a:r>
              <a:rPr lang="fr-FR" dirty="0" err="1"/>
              <a:t>Encrypted</a:t>
            </a:r>
            <a:r>
              <a:rPr lang="fr-FR" dirty="0"/>
              <a:t> (</a:t>
            </a:r>
            <a:r>
              <a:rPr lang="fr-FR" dirty="0" err="1"/>
              <a:t>military</a:t>
            </a:r>
            <a:r>
              <a:rPr lang="fr-FR" dirty="0"/>
              <a:t>)</a:t>
            </a:r>
          </a:p>
        </p:txBody>
      </p:sp>
    </p:spTree>
    <p:extLst>
      <p:ext uri="{BB962C8B-B14F-4D97-AF65-F5344CB8AC3E}">
        <p14:creationId xmlns:p14="http://schemas.microsoft.com/office/powerpoint/2010/main" val="178312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503D2E4-A2C5-9475-1CB4-51F0E59A828F}"/>
              </a:ext>
            </a:extLst>
          </p:cNvPr>
          <p:cNvSpPr txBox="1">
            <a:spLocks/>
          </p:cNvSpPr>
          <p:nvPr/>
        </p:nvSpPr>
        <p:spPr>
          <a:xfrm>
            <a:off x="65316" y="199118"/>
            <a:ext cx="12070080" cy="858709"/>
          </a:xfrm>
          <a:prstGeom prst="rect">
            <a:avLst/>
          </a:prstGeom>
        </p:spPr>
        <p:txBody>
          <a:bodyPr>
            <a:normAutofit fontScale="750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AIS / GNSS – Interconnexion / Intrusion Points</a:t>
            </a:r>
          </a:p>
        </p:txBody>
      </p:sp>
      <p:pic>
        <p:nvPicPr>
          <p:cNvPr id="4" name="Image 3">
            <a:extLst>
              <a:ext uri="{FF2B5EF4-FFF2-40B4-BE49-F238E27FC236}">
                <a16:creationId xmlns:a16="http://schemas.microsoft.com/office/drawing/2014/main" id="{4BC0E6D4-7A41-F853-44F6-4805EA181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97744" y="834355"/>
            <a:ext cx="3709684" cy="5196547"/>
          </a:xfrm>
          <a:prstGeom prst="rect">
            <a:avLst/>
          </a:prstGeom>
        </p:spPr>
      </p:pic>
      <p:sp>
        <p:nvSpPr>
          <p:cNvPr id="7" name="ZoneTexte 6">
            <a:extLst>
              <a:ext uri="{FF2B5EF4-FFF2-40B4-BE49-F238E27FC236}">
                <a16:creationId xmlns:a16="http://schemas.microsoft.com/office/drawing/2014/main" id="{889EF7B3-7B02-715D-2DB1-8EB6C002A2CC}"/>
              </a:ext>
            </a:extLst>
          </p:cNvPr>
          <p:cNvSpPr txBox="1"/>
          <p:nvPr/>
        </p:nvSpPr>
        <p:spPr>
          <a:xfrm>
            <a:off x="9678853" y="1709663"/>
            <a:ext cx="2028249" cy="707886"/>
          </a:xfrm>
          <a:prstGeom prst="rect">
            <a:avLst/>
          </a:prstGeom>
          <a:solidFill>
            <a:schemeClr val="bg1"/>
          </a:solidFill>
        </p:spPr>
        <p:txBody>
          <a:bodyPr wrap="square" rtlCol="0">
            <a:spAutoFit/>
          </a:bodyPr>
          <a:lstStyle/>
          <a:p>
            <a:r>
              <a:rPr lang="fr-FR" sz="2000"/>
              <a:t>Navigation </a:t>
            </a:r>
            <a:r>
              <a:rPr lang="fr-FR" sz="2000" err="1"/>
              <a:t>Aid</a:t>
            </a:r>
            <a:r>
              <a:rPr lang="fr-FR" sz="2000"/>
              <a:t> </a:t>
            </a:r>
            <a:r>
              <a:rPr lang="fr-FR" sz="2000" err="1"/>
              <a:t>functions</a:t>
            </a:r>
            <a:r>
              <a:rPr lang="fr-FR" sz="2000"/>
              <a:t> </a:t>
            </a:r>
          </a:p>
        </p:txBody>
      </p:sp>
      <p:sp>
        <p:nvSpPr>
          <p:cNvPr id="9" name="ZoneTexte 8">
            <a:extLst>
              <a:ext uri="{FF2B5EF4-FFF2-40B4-BE49-F238E27FC236}">
                <a16:creationId xmlns:a16="http://schemas.microsoft.com/office/drawing/2014/main" id="{B394AB3A-438F-0150-002D-104B38038544}"/>
              </a:ext>
            </a:extLst>
          </p:cNvPr>
          <p:cNvSpPr txBox="1"/>
          <p:nvPr/>
        </p:nvSpPr>
        <p:spPr>
          <a:xfrm>
            <a:off x="9678853" y="2679099"/>
            <a:ext cx="2028249" cy="707886"/>
          </a:xfrm>
          <a:prstGeom prst="rect">
            <a:avLst/>
          </a:prstGeom>
          <a:solidFill>
            <a:schemeClr val="bg1"/>
          </a:solidFill>
        </p:spPr>
        <p:txBody>
          <a:bodyPr wrap="square" rtlCol="0">
            <a:spAutoFit/>
          </a:bodyPr>
          <a:lstStyle/>
          <a:p>
            <a:r>
              <a:rPr lang="fr-FR" sz="2000" dirty="0"/>
              <a:t>Display of data on digital </a:t>
            </a:r>
            <a:r>
              <a:rPr lang="fr-FR" sz="2000" dirty="0" err="1"/>
              <a:t>Map</a:t>
            </a:r>
            <a:endParaRPr lang="fr-FR" sz="2000" dirty="0"/>
          </a:p>
        </p:txBody>
      </p:sp>
      <p:sp>
        <p:nvSpPr>
          <p:cNvPr id="11" name="ZoneTexte 10">
            <a:extLst>
              <a:ext uri="{FF2B5EF4-FFF2-40B4-BE49-F238E27FC236}">
                <a16:creationId xmlns:a16="http://schemas.microsoft.com/office/drawing/2014/main" id="{C377512A-28D7-DBF3-16EE-14A7A37B45B2}"/>
              </a:ext>
            </a:extLst>
          </p:cNvPr>
          <p:cNvSpPr txBox="1"/>
          <p:nvPr/>
        </p:nvSpPr>
        <p:spPr>
          <a:xfrm>
            <a:off x="9678853" y="4091698"/>
            <a:ext cx="1368099" cy="400110"/>
          </a:xfrm>
          <a:prstGeom prst="rect">
            <a:avLst/>
          </a:prstGeom>
          <a:solidFill>
            <a:schemeClr val="bg1"/>
          </a:solidFill>
        </p:spPr>
        <p:txBody>
          <a:bodyPr wrap="square" rtlCol="0">
            <a:spAutoFit/>
          </a:bodyPr>
          <a:lstStyle/>
          <a:p>
            <a:r>
              <a:rPr lang="fr-FR" sz="2000"/>
              <a:t>Update</a:t>
            </a:r>
          </a:p>
        </p:txBody>
      </p:sp>
      <p:sp>
        <p:nvSpPr>
          <p:cNvPr id="17" name="ZoneTexte 16">
            <a:extLst>
              <a:ext uri="{FF2B5EF4-FFF2-40B4-BE49-F238E27FC236}">
                <a16:creationId xmlns:a16="http://schemas.microsoft.com/office/drawing/2014/main" id="{B63643CC-FB0C-33A0-1C33-433A09C7C758}"/>
              </a:ext>
            </a:extLst>
          </p:cNvPr>
          <p:cNvSpPr txBox="1"/>
          <p:nvPr/>
        </p:nvSpPr>
        <p:spPr>
          <a:xfrm>
            <a:off x="9726980" y="4925964"/>
            <a:ext cx="2017579" cy="707886"/>
          </a:xfrm>
          <a:prstGeom prst="rect">
            <a:avLst/>
          </a:prstGeom>
          <a:solidFill>
            <a:schemeClr val="bg1"/>
          </a:solidFill>
        </p:spPr>
        <p:txBody>
          <a:bodyPr wrap="square" rtlCol="0">
            <a:spAutoFit/>
          </a:bodyPr>
          <a:lstStyle/>
          <a:p>
            <a:r>
              <a:rPr lang="fr-FR" sz="2000"/>
              <a:t>Monitoring of </a:t>
            </a:r>
            <a:r>
              <a:rPr lang="fr-FR" sz="2000" err="1"/>
              <a:t>alarms</a:t>
            </a:r>
            <a:endParaRPr lang="fr-FR" sz="2000"/>
          </a:p>
        </p:txBody>
      </p:sp>
      <p:grpSp>
        <p:nvGrpSpPr>
          <p:cNvPr id="1025" name="Groupe 1024">
            <a:extLst>
              <a:ext uri="{FF2B5EF4-FFF2-40B4-BE49-F238E27FC236}">
                <a16:creationId xmlns:a16="http://schemas.microsoft.com/office/drawing/2014/main" id="{9C9EEE2B-D45F-BCD9-E2A8-5FDD2A27535F}"/>
              </a:ext>
            </a:extLst>
          </p:cNvPr>
          <p:cNvGrpSpPr/>
          <p:nvPr/>
        </p:nvGrpSpPr>
        <p:grpSpPr>
          <a:xfrm>
            <a:off x="563745" y="828626"/>
            <a:ext cx="7799174" cy="5662359"/>
            <a:chOff x="563745" y="828626"/>
            <a:chExt cx="7799174" cy="5662359"/>
          </a:xfrm>
        </p:grpSpPr>
        <p:sp>
          <p:nvSpPr>
            <p:cNvPr id="6" name="Rectangle 5">
              <a:extLst>
                <a:ext uri="{FF2B5EF4-FFF2-40B4-BE49-F238E27FC236}">
                  <a16:creationId xmlns:a16="http://schemas.microsoft.com/office/drawing/2014/main" id="{9624341C-E68B-4C9A-AE77-C0BEB0236BD9}"/>
                </a:ext>
              </a:extLst>
            </p:cNvPr>
            <p:cNvSpPr/>
            <p:nvPr/>
          </p:nvSpPr>
          <p:spPr>
            <a:xfrm>
              <a:off x="3517789" y="2643446"/>
              <a:ext cx="1756228" cy="17417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000">
                  <a:solidFill>
                    <a:schemeClr val="tx1"/>
                  </a:solidFill>
                </a:rPr>
                <a:t>AIS </a:t>
              </a:r>
            </a:p>
            <a:p>
              <a:pPr algn="ctr"/>
              <a:r>
                <a:rPr lang="fr-FR" sz="2000" err="1">
                  <a:solidFill>
                    <a:schemeClr val="tx1"/>
                  </a:solidFill>
                </a:rPr>
                <a:t>Transponder</a:t>
              </a:r>
              <a:endParaRPr lang="fr-FR" sz="2000">
                <a:solidFill>
                  <a:schemeClr val="tx1"/>
                </a:solidFill>
              </a:endParaRPr>
            </a:p>
          </p:txBody>
        </p:sp>
        <p:pic>
          <p:nvPicPr>
            <p:cNvPr id="8" name="Image 7" descr="Une image contenant arme&#10;&#10;Description générée automatiquement">
              <a:extLst>
                <a:ext uri="{FF2B5EF4-FFF2-40B4-BE49-F238E27FC236}">
                  <a16:creationId xmlns:a16="http://schemas.microsoft.com/office/drawing/2014/main" id="{AD7D58BD-E727-466C-8C92-337C8E1CA2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38849" y="828626"/>
              <a:ext cx="350211" cy="856745"/>
            </a:xfrm>
            <a:prstGeom prst="rect">
              <a:avLst/>
            </a:prstGeom>
          </p:spPr>
        </p:pic>
        <p:pic>
          <p:nvPicPr>
            <p:cNvPr id="10" name="Image 9">
              <a:extLst>
                <a:ext uri="{FF2B5EF4-FFF2-40B4-BE49-F238E27FC236}">
                  <a16:creationId xmlns:a16="http://schemas.microsoft.com/office/drawing/2014/main" id="{075FC061-AEE0-4FA1-9C93-D1C601CE15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83772" y="843019"/>
              <a:ext cx="618979" cy="756054"/>
            </a:xfrm>
            <a:prstGeom prst="rect">
              <a:avLst/>
            </a:prstGeom>
          </p:spPr>
        </p:pic>
        <p:pic>
          <p:nvPicPr>
            <p:cNvPr id="1026" name="Picture 2" descr="CSD300 Colour AIS Display Chartplotter - Comar Systems">
              <a:extLst>
                <a:ext uri="{FF2B5EF4-FFF2-40B4-BE49-F238E27FC236}">
                  <a16:creationId xmlns:a16="http://schemas.microsoft.com/office/drawing/2014/main" id="{195A0966-1FAC-4E50-B4DE-FC1AB0D8053A}"/>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8763" b="92268" l="9653" r="89575">
                          <a14:foregroundMark x1="30502" y1="8763" x2="70656" y2="13918"/>
                          <a14:foregroundMark x1="26255" y1="91753" x2="30888" y2="92268"/>
                          <a14:foregroundMark x1="79151" y1="85052" x2="70656" y2="82474"/>
                        </a14:backgroundRemoval>
                      </a14:imgEffect>
                    </a14:imgLayer>
                  </a14:imgProps>
                </a:ext>
                <a:ext uri="{28A0092B-C50C-407E-A947-70E740481C1C}">
                  <a14:useLocalDpi xmlns:a14="http://schemas.microsoft.com/office/drawing/2010/main"/>
                </a:ext>
              </a:extLst>
            </a:blip>
            <a:srcRect/>
            <a:stretch>
              <a:fillRect/>
            </a:stretch>
          </p:blipFill>
          <p:spPr bwMode="auto">
            <a:xfrm>
              <a:off x="6172169" y="2504209"/>
              <a:ext cx="21907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descr="Une image contenant texte, équipement électronique, ordinateur&#10;&#10;Description générée automatiquement">
              <a:extLst>
                <a:ext uri="{FF2B5EF4-FFF2-40B4-BE49-F238E27FC236}">
                  <a16:creationId xmlns:a16="http://schemas.microsoft.com/office/drawing/2014/main" id="{03036154-2155-4A1A-9618-C3BA044BC9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8006" y="3132361"/>
              <a:ext cx="1463588" cy="1463588"/>
            </a:xfrm>
            <a:prstGeom prst="rect">
              <a:avLst/>
            </a:prstGeom>
          </p:spPr>
        </p:pic>
        <p:sp>
          <p:nvSpPr>
            <p:cNvPr id="13" name="ZoneTexte 12">
              <a:extLst>
                <a:ext uri="{FF2B5EF4-FFF2-40B4-BE49-F238E27FC236}">
                  <a16:creationId xmlns:a16="http://schemas.microsoft.com/office/drawing/2014/main" id="{5DD9EED9-7300-4187-8FE1-26E154CDD49F}"/>
                </a:ext>
              </a:extLst>
            </p:cNvPr>
            <p:cNvSpPr txBox="1"/>
            <p:nvPr/>
          </p:nvSpPr>
          <p:spPr>
            <a:xfrm>
              <a:off x="2501081" y="1316039"/>
              <a:ext cx="1348446" cy="307777"/>
            </a:xfrm>
            <a:prstGeom prst="rect">
              <a:avLst/>
            </a:prstGeom>
            <a:noFill/>
          </p:spPr>
          <p:txBody>
            <a:bodyPr wrap="none" rtlCol="0">
              <a:spAutoFit/>
            </a:bodyPr>
            <a:lstStyle/>
            <a:p>
              <a:r>
                <a:rPr lang="fr-FR" sz="1400"/>
                <a:t>GPS </a:t>
              </a:r>
              <a:r>
                <a:rPr lang="fr-FR" sz="1400" err="1"/>
                <a:t>Antenna</a:t>
              </a:r>
              <a:endParaRPr lang="fr-FR" sz="1400"/>
            </a:p>
          </p:txBody>
        </p:sp>
        <p:sp>
          <p:nvSpPr>
            <p:cNvPr id="15" name="ZoneTexte 14">
              <a:extLst>
                <a:ext uri="{FF2B5EF4-FFF2-40B4-BE49-F238E27FC236}">
                  <a16:creationId xmlns:a16="http://schemas.microsoft.com/office/drawing/2014/main" id="{F7A948A4-D4FC-4AD9-9C7D-0BBA5C5124AD}"/>
                </a:ext>
              </a:extLst>
            </p:cNvPr>
            <p:cNvSpPr txBox="1"/>
            <p:nvPr/>
          </p:nvSpPr>
          <p:spPr>
            <a:xfrm>
              <a:off x="5646030" y="1380547"/>
              <a:ext cx="1332416" cy="307777"/>
            </a:xfrm>
            <a:prstGeom prst="rect">
              <a:avLst/>
            </a:prstGeom>
            <a:noFill/>
          </p:spPr>
          <p:txBody>
            <a:bodyPr wrap="none" rtlCol="0">
              <a:spAutoFit/>
            </a:bodyPr>
            <a:lstStyle/>
            <a:p>
              <a:r>
                <a:rPr lang="fr-FR" sz="1400"/>
                <a:t>VHF </a:t>
              </a:r>
              <a:r>
                <a:rPr lang="fr-FR" sz="1400" err="1"/>
                <a:t>Antenna</a:t>
              </a:r>
              <a:endParaRPr lang="fr-FR" sz="1400"/>
            </a:p>
          </p:txBody>
        </p:sp>
        <p:sp>
          <p:nvSpPr>
            <p:cNvPr id="16" name="ZoneTexte 15">
              <a:extLst>
                <a:ext uri="{FF2B5EF4-FFF2-40B4-BE49-F238E27FC236}">
                  <a16:creationId xmlns:a16="http://schemas.microsoft.com/office/drawing/2014/main" id="{73B1E469-DE8B-4CF1-B481-A2DCF44CDE3F}"/>
                </a:ext>
              </a:extLst>
            </p:cNvPr>
            <p:cNvSpPr txBox="1"/>
            <p:nvPr/>
          </p:nvSpPr>
          <p:spPr>
            <a:xfrm>
              <a:off x="7157245" y="4020100"/>
              <a:ext cx="513282" cy="307777"/>
            </a:xfrm>
            <a:prstGeom prst="rect">
              <a:avLst/>
            </a:prstGeom>
            <a:noFill/>
          </p:spPr>
          <p:txBody>
            <a:bodyPr wrap="none" rtlCol="0">
              <a:spAutoFit/>
            </a:bodyPr>
            <a:lstStyle/>
            <a:p>
              <a:r>
                <a:rPr lang="fr-FR" sz="1400" dirty="0"/>
                <a:t>HMI</a:t>
              </a:r>
            </a:p>
          </p:txBody>
        </p:sp>
        <p:sp>
          <p:nvSpPr>
            <p:cNvPr id="14" name="Rectangle 13">
              <a:extLst>
                <a:ext uri="{FF2B5EF4-FFF2-40B4-BE49-F238E27FC236}">
                  <a16:creationId xmlns:a16="http://schemas.microsoft.com/office/drawing/2014/main" id="{D1090E4C-DC3D-49BB-8CE8-1BFBA531C54D}"/>
                </a:ext>
              </a:extLst>
            </p:cNvPr>
            <p:cNvSpPr/>
            <p:nvPr/>
          </p:nvSpPr>
          <p:spPr>
            <a:xfrm>
              <a:off x="5646030" y="4565584"/>
              <a:ext cx="1571785"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AC / DC</a:t>
              </a:r>
            </a:p>
          </p:txBody>
        </p:sp>
        <p:sp>
          <p:nvSpPr>
            <p:cNvPr id="18" name="Rectangle 17">
              <a:extLst>
                <a:ext uri="{FF2B5EF4-FFF2-40B4-BE49-F238E27FC236}">
                  <a16:creationId xmlns:a16="http://schemas.microsoft.com/office/drawing/2014/main" id="{CF09F099-7257-47A0-B552-0BFA62C3E756}"/>
                </a:ext>
              </a:extLst>
            </p:cNvPr>
            <p:cNvSpPr/>
            <p:nvPr/>
          </p:nvSpPr>
          <p:spPr>
            <a:xfrm>
              <a:off x="1203270" y="4622970"/>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ysClr val="windowText" lastClr="000000"/>
                  </a:solidFill>
                </a:rPr>
                <a:t>Loch</a:t>
              </a:r>
            </a:p>
          </p:txBody>
        </p:sp>
        <p:sp>
          <p:nvSpPr>
            <p:cNvPr id="19" name="Rectangle 18">
              <a:extLst>
                <a:ext uri="{FF2B5EF4-FFF2-40B4-BE49-F238E27FC236}">
                  <a16:creationId xmlns:a16="http://schemas.microsoft.com/office/drawing/2014/main" id="{124A1838-8A0B-4EE2-8FEA-256B3B5A9E26}"/>
                </a:ext>
              </a:extLst>
            </p:cNvPr>
            <p:cNvSpPr/>
            <p:nvPr/>
          </p:nvSpPr>
          <p:spPr>
            <a:xfrm>
              <a:off x="1203269" y="5317526"/>
              <a:ext cx="1629602" cy="43431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Compass</a:t>
              </a:r>
            </a:p>
          </p:txBody>
        </p:sp>
        <p:sp>
          <p:nvSpPr>
            <p:cNvPr id="20" name="Rectangle 19">
              <a:extLst>
                <a:ext uri="{FF2B5EF4-FFF2-40B4-BE49-F238E27FC236}">
                  <a16:creationId xmlns:a16="http://schemas.microsoft.com/office/drawing/2014/main" id="{8AEF991C-A497-460C-B3AD-CB7EC123768E}"/>
                </a:ext>
              </a:extLst>
            </p:cNvPr>
            <p:cNvSpPr/>
            <p:nvPr/>
          </p:nvSpPr>
          <p:spPr>
            <a:xfrm>
              <a:off x="1203269" y="6079559"/>
              <a:ext cx="1629602" cy="41142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ysClr val="windowText" lastClr="000000"/>
                  </a:solidFill>
                </a:rPr>
                <a:t>CCV</a:t>
              </a:r>
            </a:p>
          </p:txBody>
        </p:sp>
        <p:cxnSp>
          <p:nvCxnSpPr>
            <p:cNvPr id="21" name="Connecteur droit avec flèche 20">
              <a:extLst>
                <a:ext uri="{FF2B5EF4-FFF2-40B4-BE49-F238E27FC236}">
                  <a16:creationId xmlns:a16="http://schemas.microsoft.com/office/drawing/2014/main" id="{76ABCA30-7CB8-455A-BE0D-E7BACC9CCC74}"/>
                </a:ext>
              </a:extLst>
            </p:cNvPr>
            <p:cNvCxnSpPr/>
            <p:nvPr/>
          </p:nvCxnSpPr>
          <p:spPr>
            <a:xfrm>
              <a:off x="5411733" y="3451068"/>
              <a:ext cx="944684"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2DC7522B-C472-49AA-908A-EC12DD2E6C4A}"/>
                </a:ext>
              </a:extLst>
            </p:cNvPr>
            <p:cNvCxnSpPr>
              <a:cxnSpLocks/>
            </p:cNvCxnSpPr>
            <p:nvPr/>
          </p:nvCxnSpPr>
          <p:spPr>
            <a:xfrm flipV="1">
              <a:off x="5002419" y="1715133"/>
              <a:ext cx="0" cy="92831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55281A9D-DC67-4282-A5F7-DDF45C148FF2}"/>
                </a:ext>
              </a:extLst>
            </p:cNvPr>
            <p:cNvCxnSpPr>
              <a:cxnSpLocks/>
            </p:cNvCxnSpPr>
            <p:nvPr/>
          </p:nvCxnSpPr>
          <p:spPr>
            <a:xfrm flipV="1">
              <a:off x="4193261" y="1685371"/>
              <a:ext cx="0" cy="958075"/>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1A692D82-4159-4AFA-83D8-F525D0FA3B3A}"/>
                </a:ext>
              </a:extLst>
            </p:cNvPr>
            <p:cNvCxnSpPr>
              <a:cxnSpLocks/>
            </p:cNvCxnSpPr>
            <p:nvPr/>
          </p:nvCxnSpPr>
          <p:spPr>
            <a:xfrm>
              <a:off x="2338503" y="3686522"/>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7071B40B-04CA-40AC-B5E7-2A0DB868973A}"/>
                </a:ext>
              </a:extLst>
            </p:cNvPr>
            <p:cNvCxnSpPr>
              <a:cxnSpLocks/>
              <a:stCxn id="18" idx="3"/>
            </p:cNvCxnSpPr>
            <p:nvPr/>
          </p:nvCxnSpPr>
          <p:spPr>
            <a:xfrm flipV="1">
              <a:off x="2832872" y="4385161"/>
              <a:ext cx="986256" cy="443522"/>
            </a:xfrm>
            <a:prstGeom prst="bentConnector3">
              <a:avLst>
                <a:gd name="adj1" fmla="val 9966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3" name="Connecteur : en angle 32">
              <a:extLst>
                <a:ext uri="{FF2B5EF4-FFF2-40B4-BE49-F238E27FC236}">
                  <a16:creationId xmlns:a16="http://schemas.microsoft.com/office/drawing/2014/main" id="{E29145FD-D176-4A3B-BEA3-9D8CD91328B3}"/>
                </a:ext>
              </a:extLst>
            </p:cNvPr>
            <p:cNvCxnSpPr>
              <a:cxnSpLocks/>
            </p:cNvCxnSpPr>
            <p:nvPr/>
          </p:nvCxnSpPr>
          <p:spPr>
            <a:xfrm flipV="1">
              <a:off x="2832870" y="4407821"/>
              <a:ext cx="1360391" cy="1106210"/>
            </a:xfrm>
            <a:prstGeom prst="bentConnector3">
              <a:avLst>
                <a:gd name="adj1" fmla="val 9963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Connecteur : en angle 35">
              <a:extLst>
                <a:ext uri="{FF2B5EF4-FFF2-40B4-BE49-F238E27FC236}">
                  <a16:creationId xmlns:a16="http://schemas.microsoft.com/office/drawing/2014/main" id="{41502B38-2637-4C06-9510-C5F3B564C6CD}"/>
                </a:ext>
              </a:extLst>
            </p:cNvPr>
            <p:cNvCxnSpPr>
              <a:cxnSpLocks/>
            </p:cNvCxnSpPr>
            <p:nvPr/>
          </p:nvCxnSpPr>
          <p:spPr>
            <a:xfrm rot="5400000" flipH="1" flipV="1">
              <a:off x="2747314" y="4502699"/>
              <a:ext cx="1868129" cy="1697019"/>
            </a:xfrm>
            <a:prstGeom prst="bentConnector3">
              <a:avLst>
                <a:gd name="adj1" fmla="val -1206"/>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eur : en angle 38">
              <a:extLst>
                <a:ext uri="{FF2B5EF4-FFF2-40B4-BE49-F238E27FC236}">
                  <a16:creationId xmlns:a16="http://schemas.microsoft.com/office/drawing/2014/main" id="{7D176656-796F-419E-AE73-D9F5E29B0C98}"/>
                </a:ext>
              </a:extLst>
            </p:cNvPr>
            <p:cNvCxnSpPr>
              <a:cxnSpLocks/>
              <a:stCxn id="14" idx="1"/>
            </p:cNvCxnSpPr>
            <p:nvPr/>
          </p:nvCxnSpPr>
          <p:spPr>
            <a:xfrm rot="10800000">
              <a:off x="5025658" y="4397947"/>
              <a:ext cx="620372" cy="373350"/>
            </a:xfrm>
            <a:prstGeom prst="bentConnector3">
              <a:avLst>
                <a:gd name="adj1" fmla="val 102155"/>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8BCEC1E3-BA96-41B5-82E0-8D89BA629622}"/>
                </a:ext>
              </a:extLst>
            </p:cNvPr>
            <p:cNvSpPr txBox="1"/>
            <p:nvPr/>
          </p:nvSpPr>
          <p:spPr>
            <a:xfrm>
              <a:off x="832802" y="3047840"/>
              <a:ext cx="1435008" cy="307777"/>
            </a:xfrm>
            <a:prstGeom prst="rect">
              <a:avLst/>
            </a:prstGeom>
            <a:noFill/>
          </p:spPr>
          <p:txBody>
            <a:bodyPr wrap="none" rtlCol="0">
              <a:spAutoFit/>
            </a:bodyPr>
            <a:lstStyle/>
            <a:p>
              <a:r>
                <a:rPr lang="fr-FR" sz="1400" dirty="0"/>
                <a:t>User Interface</a:t>
              </a:r>
            </a:p>
          </p:txBody>
        </p:sp>
        <p:sp>
          <p:nvSpPr>
            <p:cNvPr id="5" name="Triangle isocèle 4">
              <a:extLst>
                <a:ext uri="{FF2B5EF4-FFF2-40B4-BE49-F238E27FC236}">
                  <a16:creationId xmlns:a16="http://schemas.microsoft.com/office/drawing/2014/main" id="{D324F173-0B11-B321-7055-865A7BC7B968}"/>
                </a:ext>
              </a:extLst>
            </p:cNvPr>
            <p:cNvSpPr/>
            <p:nvPr/>
          </p:nvSpPr>
          <p:spPr>
            <a:xfrm>
              <a:off x="4305188" y="5306635"/>
              <a:ext cx="409708" cy="65443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B201FE63-39A8-ED6B-B4E1-E4554D4BADAF}"/>
                </a:ext>
              </a:extLst>
            </p:cNvPr>
            <p:cNvSpPr/>
            <p:nvPr/>
          </p:nvSpPr>
          <p:spPr>
            <a:xfrm rot="10800000">
              <a:off x="3998309" y="2063606"/>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2DC4074-C4CA-CD9F-861F-24B6DC7B557A}"/>
                </a:ext>
              </a:extLst>
            </p:cNvPr>
            <p:cNvSpPr txBox="1"/>
            <p:nvPr/>
          </p:nvSpPr>
          <p:spPr>
            <a:xfrm>
              <a:off x="4608471" y="5923148"/>
              <a:ext cx="1359668" cy="307777"/>
            </a:xfrm>
            <a:prstGeom prst="rect">
              <a:avLst/>
            </a:prstGeom>
            <a:noFill/>
          </p:spPr>
          <p:txBody>
            <a:bodyPr wrap="none" rtlCol="0">
              <a:spAutoFit/>
            </a:bodyPr>
            <a:lstStyle/>
            <a:p>
              <a:r>
                <a:rPr lang="fr-FR" sz="1400" dirty="0"/>
                <a:t>(</a:t>
              </a:r>
              <a:r>
                <a:rPr lang="fr-FR" sz="1400" dirty="0" err="1"/>
                <a:t>very</a:t>
              </a:r>
              <a:r>
                <a:rPr lang="fr-FR" sz="1400" dirty="0"/>
                <a:t> </a:t>
              </a:r>
              <a:r>
                <a:rPr lang="fr-FR" sz="1400" dirty="0" err="1"/>
                <a:t>unlikely</a:t>
              </a:r>
              <a:r>
                <a:rPr lang="fr-FR" sz="1400" dirty="0"/>
                <a:t>)</a:t>
              </a:r>
            </a:p>
          </p:txBody>
        </p:sp>
        <p:sp>
          <p:nvSpPr>
            <p:cNvPr id="28" name="Triangle isocèle 27">
              <a:extLst>
                <a:ext uri="{FF2B5EF4-FFF2-40B4-BE49-F238E27FC236}">
                  <a16:creationId xmlns:a16="http://schemas.microsoft.com/office/drawing/2014/main" id="{1FE5778D-319A-7533-7FCB-E8B4729D6CCE}"/>
                </a:ext>
              </a:extLst>
            </p:cNvPr>
            <p:cNvSpPr/>
            <p:nvPr/>
          </p:nvSpPr>
          <p:spPr>
            <a:xfrm rot="10800000">
              <a:off x="4830705" y="2083277"/>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isocèle 30">
              <a:extLst>
                <a:ext uri="{FF2B5EF4-FFF2-40B4-BE49-F238E27FC236}">
                  <a16:creationId xmlns:a16="http://schemas.microsoft.com/office/drawing/2014/main" id="{577648BB-B05A-E03B-F21B-512D0A075131}"/>
                </a:ext>
              </a:extLst>
            </p:cNvPr>
            <p:cNvSpPr/>
            <p:nvPr/>
          </p:nvSpPr>
          <p:spPr>
            <a:xfrm rot="5400000">
              <a:off x="2823789" y="3539379"/>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F7F5728A-2EE1-F897-CBE7-CD4C46F7114F}"/>
                </a:ext>
              </a:extLst>
            </p:cNvPr>
            <p:cNvCxnSpPr>
              <a:cxnSpLocks/>
            </p:cNvCxnSpPr>
            <p:nvPr/>
          </p:nvCxnSpPr>
          <p:spPr>
            <a:xfrm>
              <a:off x="2356950" y="2872091"/>
              <a:ext cx="1179286"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riangle isocèle 59">
              <a:extLst>
                <a:ext uri="{FF2B5EF4-FFF2-40B4-BE49-F238E27FC236}">
                  <a16:creationId xmlns:a16="http://schemas.microsoft.com/office/drawing/2014/main" id="{CD776867-229F-12B9-909D-7A948D324044}"/>
                </a:ext>
              </a:extLst>
            </p:cNvPr>
            <p:cNvSpPr/>
            <p:nvPr/>
          </p:nvSpPr>
          <p:spPr>
            <a:xfrm rot="5400000">
              <a:off x="2854742" y="2712214"/>
              <a:ext cx="350211" cy="327215"/>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678ED22F-2511-B07B-70C4-C7C8623F4D4F}"/>
                </a:ext>
              </a:extLst>
            </p:cNvPr>
            <p:cNvSpPr txBox="1"/>
            <p:nvPr/>
          </p:nvSpPr>
          <p:spPr>
            <a:xfrm>
              <a:off x="563745" y="1614063"/>
              <a:ext cx="1843774" cy="307777"/>
            </a:xfrm>
            <a:prstGeom prst="rect">
              <a:avLst/>
            </a:prstGeom>
            <a:noFill/>
          </p:spPr>
          <p:txBody>
            <a:bodyPr wrap="none" rtlCol="0">
              <a:spAutoFit/>
            </a:bodyPr>
            <a:lstStyle/>
            <a:p>
              <a:r>
                <a:rPr lang="fr-FR" sz="1400" dirty="0"/>
                <a:t>NAV (ECDIS, ARPA)</a:t>
              </a:r>
            </a:p>
          </p:txBody>
        </p:sp>
        <p:pic>
          <p:nvPicPr>
            <p:cNvPr id="1024" name="Image 1023" descr="Une image contenant texte, cercle, carte, diagramme&#10;&#10;Description générée automatiquement">
              <a:extLst>
                <a:ext uri="{FF2B5EF4-FFF2-40B4-BE49-F238E27FC236}">
                  <a16:creationId xmlns:a16="http://schemas.microsoft.com/office/drawing/2014/main" id="{8D05747A-CAB8-FD7E-A47C-402C9E706E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7187" y="1920012"/>
              <a:ext cx="1275863" cy="981817"/>
            </a:xfrm>
            <a:prstGeom prst="rect">
              <a:avLst/>
            </a:prstGeom>
          </p:spPr>
        </p:pic>
      </p:grpSp>
    </p:spTree>
    <p:extLst>
      <p:ext uri="{BB962C8B-B14F-4D97-AF65-F5344CB8AC3E}">
        <p14:creationId xmlns:p14="http://schemas.microsoft.com/office/powerpoint/2010/main" val="90922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05A25C-86DC-22C3-325A-B1BC71991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272" y="1826904"/>
            <a:ext cx="4007741" cy="3431679"/>
          </a:xfrm>
          <a:prstGeom prst="rect">
            <a:avLst/>
          </a:prstGeom>
        </p:spPr>
      </p:pic>
      <p:sp>
        <p:nvSpPr>
          <p:cNvPr id="4" name="Titre 1">
            <a:extLst>
              <a:ext uri="{FF2B5EF4-FFF2-40B4-BE49-F238E27FC236}">
                <a16:creationId xmlns:a16="http://schemas.microsoft.com/office/drawing/2014/main" id="{CD557723-BCB2-7514-FD4A-2D9585830E5A}"/>
              </a:ext>
            </a:extLst>
          </p:cNvPr>
          <p:cNvSpPr txBox="1">
            <a:spLocks/>
          </p:cNvSpPr>
          <p:nvPr/>
        </p:nvSpPr>
        <p:spPr>
          <a:xfrm>
            <a:off x="261256" y="250371"/>
            <a:ext cx="11582401" cy="993097"/>
          </a:xfrm>
          <a:prstGeom prst="rect">
            <a:avLst/>
          </a:prstGeom>
        </p:spPr>
        <p:txBody>
          <a:bodyPr>
            <a:noAutofit/>
          </a:bodyPr>
          <a:lstStyle>
            <a:defPPr>
              <a:defRPr lang="en-US"/>
            </a:defPPr>
            <a:lvl1pPr>
              <a:lnSpc>
                <a:spcPct val="90000"/>
              </a:lnSpc>
              <a:spcBef>
                <a:spcPct val="0"/>
              </a:spcBef>
              <a:buNone/>
              <a:defRPr sz="6000" spc="-50" baseline="0">
                <a:latin typeface="+mj-lt"/>
                <a:ea typeface="+mj-ea"/>
                <a:cs typeface="+mj-cs"/>
              </a:defRPr>
            </a:lvl1pPr>
          </a:lstStyle>
          <a:p>
            <a:r>
              <a:rPr lang="fr-FR" sz="4000" dirty="0"/>
              <a:t>Communication Principles – TDMA 1/2</a:t>
            </a:r>
          </a:p>
        </p:txBody>
      </p:sp>
      <p:sp>
        <p:nvSpPr>
          <p:cNvPr id="9" name="ZoneTexte 8">
            <a:extLst>
              <a:ext uri="{FF2B5EF4-FFF2-40B4-BE49-F238E27FC236}">
                <a16:creationId xmlns:a16="http://schemas.microsoft.com/office/drawing/2014/main" id="{7BFE2BB2-9AF6-6284-3D13-D15BC56EFC92}"/>
              </a:ext>
            </a:extLst>
          </p:cNvPr>
          <p:cNvSpPr txBox="1"/>
          <p:nvPr/>
        </p:nvSpPr>
        <p:spPr>
          <a:xfrm>
            <a:off x="987599" y="5258583"/>
            <a:ext cx="3260829" cy="677108"/>
          </a:xfrm>
          <a:prstGeom prst="rect">
            <a:avLst/>
          </a:prstGeom>
          <a:noFill/>
        </p:spPr>
        <p:txBody>
          <a:bodyPr wrap="none" rtlCol="0">
            <a:spAutoFit/>
          </a:bodyPr>
          <a:lstStyle/>
          <a:p>
            <a:r>
              <a:rPr lang="fr-FR" sz="1400" dirty="0"/>
              <a:t>Slots are </a:t>
            </a:r>
            <a:r>
              <a:rPr lang="fr-FR" sz="1400" dirty="0" err="1"/>
              <a:t>available</a:t>
            </a:r>
            <a:r>
              <a:rPr lang="fr-FR" sz="1400" dirty="0"/>
              <a:t> on 2 </a:t>
            </a:r>
            <a:r>
              <a:rPr lang="fr-FR" sz="1400" dirty="0" err="1"/>
              <a:t>frequencies</a:t>
            </a:r>
            <a:endParaRPr lang="fr-FR" sz="1400" dirty="0"/>
          </a:p>
          <a:p>
            <a:pPr lvl="1"/>
            <a:r>
              <a:rPr lang="fr-FR" sz="1200" dirty="0"/>
              <a:t>- F1 : 2250 slots </a:t>
            </a:r>
          </a:p>
          <a:p>
            <a:pPr lvl="1"/>
            <a:r>
              <a:rPr lang="fr-FR" sz="1200" dirty="0"/>
              <a:t>- F2 : 225 slots</a:t>
            </a:r>
          </a:p>
        </p:txBody>
      </p:sp>
      <p:grpSp>
        <p:nvGrpSpPr>
          <p:cNvPr id="12" name="Groupe 11">
            <a:extLst>
              <a:ext uri="{FF2B5EF4-FFF2-40B4-BE49-F238E27FC236}">
                <a16:creationId xmlns:a16="http://schemas.microsoft.com/office/drawing/2014/main" id="{9234FE86-E197-424E-DEEC-A7DFDF27601F}"/>
              </a:ext>
            </a:extLst>
          </p:cNvPr>
          <p:cNvGrpSpPr/>
          <p:nvPr/>
        </p:nvGrpSpPr>
        <p:grpSpPr>
          <a:xfrm>
            <a:off x="4974771" y="1104900"/>
            <a:ext cx="7075715" cy="5559879"/>
            <a:chOff x="4974771" y="1104900"/>
            <a:chExt cx="7075715" cy="5559879"/>
          </a:xfrm>
        </p:grpSpPr>
        <p:pic>
          <p:nvPicPr>
            <p:cNvPr id="2" name="Image 1" descr="Une image contenant texte, capture d’écran, graphisme&#10;&#10;Description générée automatiquement">
              <a:extLst>
                <a:ext uri="{FF2B5EF4-FFF2-40B4-BE49-F238E27FC236}">
                  <a16:creationId xmlns:a16="http://schemas.microsoft.com/office/drawing/2014/main" id="{A5A7838F-9098-1434-0898-15F95FBF2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771" y="1243468"/>
              <a:ext cx="7075715" cy="5312097"/>
            </a:xfrm>
            <a:prstGeom prst="rect">
              <a:avLst/>
            </a:prstGeom>
          </p:spPr>
        </p:pic>
        <p:sp>
          <p:nvSpPr>
            <p:cNvPr id="5" name="Rectangle 4">
              <a:extLst>
                <a:ext uri="{FF2B5EF4-FFF2-40B4-BE49-F238E27FC236}">
                  <a16:creationId xmlns:a16="http://schemas.microsoft.com/office/drawing/2014/main" id="{424B6B22-F256-383B-0943-FF7851B87507}"/>
                </a:ext>
              </a:extLst>
            </p:cNvPr>
            <p:cNvSpPr/>
            <p:nvPr/>
          </p:nvSpPr>
          <p:spPr>
            <a:xfrm>
              <a:off x="4990010" y="3401773"/>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t>Slot Location</a:t>
              </a:r>
            </a:p>
          </p:txBody>
        </p:sp>
        <p:sp>
          <p:nvSpPr>
            <p:cNvPr id="6" name="Rectangle 5">
              <a:extLst>
                <a:ext uri="{FF2B5EF4-FFF2-40B4-BE49-F238E27FC236}">
                  <a16:creationId xmlns:a16="http://schemas.microsoft.com/office/drawing/2014/main" id="{1C0FC432-0593-B329-8061-8740E84E3BEC}"/>
                </a:ext>
              </a:extLst>
            </p:cNvPr>
            <p:cNvSpPr/>
            <p:nvPr/>
          </p:nvSpPr>
          <p:spPr>
            <a:xfrm>
              <a:off x="4997630" y="3683714"/>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a:solidFill>
                    <a:schemeClr val="tx1"/>
                  </a:solidFill>
                </a:rPr>
                <a:t>The first </a:t>
              </a:r>
              <a:r>
                <a:rPr lang="fr-FR" sz="1050" dirty="0" err="1">
                  <a:solidFill>
                    <a:schemeClr val="tx1"/>
                  </a:solidFill>
                </a:rPr>
                <a:t>ship’s</a:t>
              </a:r>
              <a:r>
                <a:rPr lang="fr-FR" sz="1050" dirty="0">
                  <a:solidFill>
                    <a:schemeClr val="tx1"/>
                  </a:solidFill>
                </a:rPr>
                <a:t> Class A AIS transceivers </a:t>
              </a:r>
              <a:r>
                <a:rPr lang="fr-FR" sz="1050" dirty="0" err="1">
                  <a:solidFill>
                    <a:schemeClr val="tx1"/>
                  </a:solidFill>
                </a:rPr>
                <a:t>locates</a:t>
              </a:r>
              <a:r>
                <a:rPr lang="fr-FR" sz="1050" dirty="0">
                  <a:solidFill>
                    <a:schemeClr val="tx1"/>
                  </a:solidFill>
                </a:rPr>
                <a:t> a free slot and </a:t>
              </a:r>
              <a:r>
                <a:rPr lang="fr-FR" sz="1050" dirty="0" err="1">
                  <a:solidFill>
                    <a:schemeClr val="tx1"/>
                  </a:solidFill>
                </a:rPr>
                <a:t>transmits</a:t>
              </a:r>
              <a:r>
                <a:rPr lang="fr-FR" sz="1050" dirty="0">
                  <a:solidFill>
                    <a:schemeClr val="tx1"/>
                  </a:solidFill>
                </a:rPr>
                <a:t> </a:t>
              </a:r>
              <a:r>
                <a:rPr lang="fr-FR" sz="1050" dirty="0" err="1">
                  <a:solidFill>
                    <a:schemeClr val="tx1"/>
                  </a:solidFill>
                </a:rPr>
                <a:t>its</a:t>
              </a:r>
              <a:r>
                <a:rPr lang="fr-FR" sz="1050" dirty="0">
                  <a:solidFill>
                    <a:schemeClr val="tx1"/>
                  </a:solidFill>
                </a:rPr>
                <a:t> </a:t>
              </a:r>
              <a:r>
                <a:rPr lang="fr-FR" sz="1050" dirty="0" err="1">
                  <a:solidFill>
                    <a:schemeClr val="tx1"/>
                  </a:solidFill>
                </a:rPr>
                <a:t>positional</a:t>
              </a:r>
              <a:r>
                <a:rPr lang="fr-FR" sz="1050" dirty="0">
                  <a:solidFill>
                    <a:schemeClr val="tx1"/>
                  </a:solidFill>
                </a:rPr>
                <a:t> information to </a:t>
              </a:r>
              <a:r>
                <a:rPr lang="fr-FR" sz="1050" dirty="0" err="1">
                  <a:solidFill>
                    <a:schemeClr val="tx1"/>
                  </a:solidFill>
                </a:rPr>
                <a:t>other</a:t>
              </a:r>
              <a:r>
                <a:rPr lang="fr-FR" sz="1050" dirty="0">
                  <a:solidFill>
                    <a:schemeClr val="tx1"/>
                  </a:solidFill>
                </a:rPr>
                <a:t> AIS </a:t>
              </a:r>
              <a:r>
                <a:rPr lang="fr-FR" sz="1050" dirty="0" err="1">
                  <a:solidFill>
                    <a:schemeClr val="tx1"/>
                  </a:solidFill>
                </a:rPr>
                <a:t>equipped</a:t>
              </a:r>
              <a:r>
                <a:rPr lang="fr-FR" sz="1050" dirty="0">
                  <a:solidFill>
                    <a:schemeClr val="tx1"/>
                  </a:solidFill>
                </a:rPr>
                <a:t> </a:t>
              </a:r>
              <a:r>
                <a:rPr lang="fr-FR" sz="1050" dirty="0" err="1">
                  <a:solidFill>
                    <a:schemeClr val="tx1"/>
                  </a:solidFill>
                </a:rPr>
                <a:t>vesselsin</a:t>
              </a:r>
              <a:r>
                <a:rPr lang="fr-FR" sz="1050" dirty="0">
                  <a:solidFill>
                    <a:schemeClr val="tx1"/>
                  </a:solidFill>
                </a:rPr>
                <a:t> the </a:t>
              </a:r>
              <a:r>
                <a:rPr lang="fr-FR" sz="1050" dirty="0" err="1">
                  <a:solidFill>
                    <a:schemeClr val="tx1"/>
                  </a:solidFill>
                </a:rPr>
                <a:t>vicinity</a:t>
              </a:r>
              <a:r>
                <a:rPr lang="fr-FR" sz="1050" dirty="0">
                  <a:solidFill>
                    <a:schemeClr val="tx1"/>
                  </a:solidFill>
                </a:rPr>
                <a:t>.</a:t>
              </a:r>
            </a:p>
          </p:txBody>
        </p:sp>
        <p:sp>
          <p:nvSpPr>
            <p:cNvPr id="7" name="Rectangle 6">
              <a:extLst>
                <a:ext uri="{FF2B5EF4-FFF2-40B4-BE49-F238E27FC236}">
                  <a16:creationId xmlns:a16="http://schemas.microsoft.com/office/drawing/2014/main" id="{AE5F9E2E-764D-12FB-8F57-5C30D7E51301}"/>
                </a:ext>
              </a:extLst>
            </p:cNvPr>
            <p:cNvSpPr/>
            <p:nvPr/>
          </p:nvSpPr>
          <p:spPr>
            <a:xfrm>
              <a:off x="9912530" y="2316480"/>
              <a:ext cx="2073729" cy="2819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t>Slot </a:t>
              </a:r>
              <a:r>
                <a:rPr lang="fr-FR" sz="1200" dirty="0" err="1"/>
                <a:t>reservation</a:t>
              </a:r>
              <a:endParaRPr lang="fr-FR" sz="1200" dirty="0"/>
            </a:p>
          </p:txBody>
        </p:sp>
        <p:sp>
          <p:nvSpPr>
            <p:cNvPr id="8" name="Rectangle 7">
              <a:extLst>
                <a:ext uri="{FF2B5EF4-FFF2-40B4-BE49-F238E27FC236}">
                  <a16:creationId xmlns:a16="http://schemas.microsoft.com/office/drawing/2014/main" id="{90BDF2E8-699F-4129-4CA9-BAAFB4F76FB5}"/>
                </a:ext>
              </a:extLst>
            </p:cNvPr>
            <p:cNvSpPr/>
            <p:nvPr/>
          </p:nvSpPr>
          <p:spPr>
            <a:xfrm>
              <a:off x="9920150" y="2598421"/>
              <a:ext cx="2073729" cy="993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50" dirty="0" err="1">
                  <a:solidFill>
                    <a:schemeClr val="tx1"/>
                  </a:solidFill>
                </a:rPr>
                <a:t>When</a:t>
              </a:r>
              <a:r>
                <a:rPr lang="fr-FR" sz="1050" dirty="0">
                  <a:solidFill>
                    <a:schemeClr val="tx1"/>
                  </a:solidFill>
                </a:rPr>
                <a:t> a free slot has been </a:t>
              </a:r>
              <a:r>
                <a:rPr lang="fr-FR" sz="1050" dirty="0" err="1">
                  <a:solidFill>
                    <a:schemeClr val="tx1"/>
                  </a:solidFill>
                </a:rPr>
                <a:t>located</a:t>
              </a:r>
              <a:r>
                <a:rPr lang="fr-FR" sz="1050" dirty="0">
                  <a:solidFill>
                    <a:schemeClr val="tx1"/>
                  </a:solidFill>
                </a:rPr>
                <a:t> </a:t>
              </a:r>
              <a:r>
                <a:rPr lang="fr-FR" sz="1050" dirty="0" err="1">
                  <a:solidFill>
                    <a:schemeClr val="tx1"/>
                  </a:solidFill>
                </a:rPr>
                <a:t>within</a:t>
              </a:r>
              <a:r>
                <a:rPr lang="fr-FR" sz="1050" dirty="0">
                  <a:solidFill>
                    <a:schemeClr val="tx1"/>
                  </a:solidFill>
                </a:rPr>
                <a:t> a frame, the transceiver </a:t>
              </a:r>
              <a:r>
                <a:rPr lang="fr-FR" sz="1050" dirty="0" err="1">
                  <a:solidFill>
                    <a:schemeClr val="tx1"/>
                  </a:solidFill>
                </a:rPr>
                <a:t>reserves</a:t>
              </a:r>
              <a:r>
                <a:rPr lang="fr-FR" sz="1050" dirty="0">
                  <a:solidFill>
                    <a:schemeClr val="tx1"/>
                  </a:solidFill>
                </a:rPr>
                <a:t> the </a:t>
              </a:r>
              <a:r>
                <a:rPr lang="fr-FR" sz="1050" dirty="0" err="1">
                  <a:solidFill>
                    <a:schemeClr val="tx1"/>
                  </a:solidFill>
                </a:rPr>
                <a:t>same</a:t>
              </a:r>
              <a:r>
                <a:rPr lang="fr-FR" sz="1050" dirty="0">
                  <a:solidFill>
                    <a:schemeClr val="tx1"/>
                  </a:solidFill>
                </a:rPr>
                <a:t> slot </a:t>
              </a:r>
              <a:r>
                <a:rPr lang="fr-FR" sz="1050" dirty="0" err="1">
                  <a:solidFill>
                    <a:schemeClr val="tx1"/>
                  </a:solidFill>
                </a:rPr>
                <a:t>within</a:t>
              </a:r>
              <a:r>
                <a:rPr lang="fr-FR" sz="1050" dirty="0">
                  <a:solidFill>
                    <a:schemeClr val="tx1"/>
                  </a:solidFill>
                </a:rPr>
                <a:t> the </a:t>
              </a:r>
              <a:r>
                <a:rPr lang="fr-FR" sz="1050" dirty="0" err="1">
                  <a:solidFill>
                    <a:schemeClr val="tx1"/>
                  </a:solidFill>
                </a:rPr>
                <a:t>next</a:t>
              </a:r>
              <a:r>
                <a:rPr lang="fr-FR" sz="1050" dirty="0">
                  <a:solidFill>
                    <a:schemeClr val="tx1"/>
                  </a:solidFill>
                </a:rPr>
                <a:t> frame for </a:t>
              </a:r>
              <a:r>
                <a:rPr lang="fr-FR" sz="1050" dirty="0" err="1">
                  <a:solidFill>
                    <a:schemeClr val="tx1"/>
                  </a:solidFill>
                </a:rPr>
                <a:t>its</a:t>
              </a:r>
              <a:r>
                <a:rPr lang="fr-FR" sz="1050" dirty="0">
                  <a:solidFill>
                    <a:schemeClr val="tx1"/>
                  </a:solidFill>
                </a:rPr>
                <a:t> </a:t>
              </a:r>
              <a:r>
                <a:rPr lang="fr-FR" sz="1050" dirty="0" err="1">
                  <a:solidFill>
                    <a:schemeClr val="tx1"/>
                  </a:solidFill>
                </a:rPr>
                <a:t>following</a:t>
              </a:r>
              <a:r>
                <a:rPr lang="fr-FR" sz="1050" dirty="0">
                  <a:solidFill>
                    <a:schemeClr val="tx1"/>
                  </a:solidFill>
                </a:rPr>
                <a:t> transmission.</a:t>
              </a:r>
            </a:p>
          </p:txBody>
        </p:sp>
        <p:sp>
          <p:nvSpPr>
            <p:cNvPr id="10" name="Rectangle 9">
              <a:extLst>
                <a:ext uri="{FF2B5EF4-FFF2-40B4-BE49-F238E27FC236}">
                  <a16:creationId xmlns:a16="http://schemas.microsoft.com/office/drawing/2014/main" id="{9697FB22-DBD7-3744-F14D-99148B6DDF80}"/>
                </a:ext>
              </a:extLst>
            </p:cNvPr>
            <p:cNvSpPr/>
            <p:nvPr/>
          </p:nvSpPr>
          <p:spPr>
            <a:xfrm>
              <a:off x="6705600" y="1104900"/>
              <a:ext cx="416814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AIS Frame </a:t>
              </a:r>
              <a:r>
                <a:rPr lang="fr-FR" sz="1000" dirty="0" err="1">
                  <a:solidFill>
                    <a:schemeClr val="tx1"/>
                  </a:solidFill>
                </a:rPr>
                <a:t>Map</a:t>
              </a:r>
              <a:r>
                <a:rPr lang="fr-FR" sz="1000" dirty="0">
                  <a:solidFill>
                    <a:schemeClr val="tx1"/>
                  </a:solidFill>
                </a:rPr>
                <a:t> (</a:t>
              </a:r>
              <a:r>
                <a:rPr lang="fr-FR" sz="1000" dirty="0" err="1">
                  <a:solidFill>
                    <a:schemeClr val="tx1"/>
                  </a:solidFill>
                </a:rPr>
                <a:t>equal</a:t>
              </a:r>
              <a:r>
                <a:rPr lang="fr-FR" sz="1000" dirty="0">
                  <a:solidFill>
                    <a:schemeClr val="tx1"/>
                  </a:solidFill>
                </a:rPr>
                <a:t> to 2250 slots </a:t>
              </a:r>
              <a:r>
                <a:rPr lang="fr-FR" sz="1000" dirty="0" err="1">
                  <a:solidFill>
                    <a:schemeClr val="tx1"/>
                  </a:solidFill>
                </a:rPr>
                <a:t>available</a:t>
              </a:r>
              <a:r>
                <a:rPr lang="fr-FR" sz="1000" dirty="0">
                  <a:solidFill>
                    <a:schemeClr val="tx1"/>
                  </a:solidFill>
                </a:rPr>
                <a:t> </a:t>
              </a:r>
              <a:r>
                <a:rPr lang="fr-FR" sz="1000" dirty="0" err="1">
                  <a:solidFill>
                    <a:schemeClr val="tx1"/>
                  </a:solidFill>
                </a:rPr>
                <a:t>every</a:t>
              </a:r>
              <a:r>
                <a:rPr lang="fr-FR" sz="1000" dirty="0">
                  <a:solidFill>
                    <a:schemeClr val="tx1"/>
                  </a:solidFill>
                </a:rPr>
                <a:t> 60 seconds)</a:t>
              </a:r>
            </a:p>
          </p:txBody>
        </p:sp>
        <p:sp>
          <p:nvSpPr>
            <p:cNvPr id="11" name="Rectangle 10">
              <a:extLst>
                <a:ext uri="{FF2B5EF4-FFF2-40B4-BE49-F238E27FC236}">
                  <a16:creationId xmlns:a16="http://schemas.microsoft.com/office/drawing/2014/main" id="{6DA6509E-D975-B229-DE3B-81DA114D8313}"/>
                </a:ext>
              </a:extLst>
            </p:cNvPr>
            <p:cNvSpPr/>
            <p:nvPr/>
          </p:nvSpPr>
          <p:spPr>
            <a:xfrm>
              <a:off x="6355080" y="6382839"/>
              <a:ext cx="5132070"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err="1">
                  <a:solidFill>
                    <a:schemeClr val="tx1"/>
                  </a:solidFill>
                </a:rPr>
                <a:t>Overview</a:t>
              </a:r>
              <a:r>
                <a:rPr lang="fr-FR" sz="1000" dirty="0">
                  <a:solidFill>
                    <a:schemeClr val="tx1"/>
                  </a:solidFill>
                </a:rPr>
                <a:t> of a class A AIS-</a:t>
              </a:r>
              <a:r>
                <a:rPr lang="fr-FR" sz="1000" dirty="0" err="1">
                  <a:solidFill>
                    <a:schemeClr val="tx1"/>
                  </a:solidFill>
                </a:rPr>
                <a:t>equipped</a:t>
              </a:r>
              <a:r>
                <a:rPr lang="fr-FR" sz="1000" dirty="0">
                  <a:solidFill>
                    <a:schemeClr val="tx1"/>
                  </a:solidFill>
                </a:rPr>
                <a:t> </a:t>
              </a:r>
              <a:r>
                <a:rPr lang="fr-FR" sz="1000" dirty="0" err="1">
                  <a:solidFill>
                    <a:schemeClr val="tx1"/>
                  </a:solidFill>
                </a:rPr>
                <a:t>ships</a:t>
              </a:r>
              <a:r>
                <a:rPr lang="fr-FR" sz="1000" dirty="0">
                  <a:solidFill>
                    <a:schemeClr val="tx1"/>
                  </a:solidFill>
                </a:rPr>
                <a:t> broadcasting via SOTDMA</a:t>
              </a:r>
            </a:p>
          </p:txBody>
        </p:sp>
      </p:grpSp>
    </p:spTree>
    <p:extLst>
      <p:ext uri="{BB962C8B-B14F-4D97-AF65-F5344CB8AC3E}">
        <p14:creationId xmlns:p14="http://schemas.microsoft.com/office/powerpoint/2010/main" val="688085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iagramme, ligne&#10;&#10;Description générée automatiquement">
            <a:extLst>
              <a:ext uri="{FF2B5EF4-FFF2-40B4-BE49-F238E27FC236}">
                <a16:creationId xmlns:a16="http://schemas.microsoft.com/office/drawing/2014/main" id="{B06F6BB9-701D-C35C-2827-6C92BEF37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71456" y="1064078"/>
            <a:ext cx="5951241" cy="4130542"/>
          </a:xfrm>
          <a:prstGeom prst="rect">
            <a:avLst/>
          </a:prstGeom>
        </p:spPr>
      </p:pic>
      <p:pic>
        <p:nvPicPr>
          <p:cNvPr id="5" name="Image 4" descr="Une image contenant texte, capture d’écran, conception&#10;&#10;Description générée automatiquement">
            <a:extLst>
              <a:ext uri="{FF2B5EF4-FFF2-40B4-BE49-F238E27FC236}">
                <a16:creationId xmlns:a16="http://schemas.microsoft.com/office/drawing/2014/main" id="{75140281-9647-2E65-5063-4EFDF61514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036" y="1185181"/>
            <a:ext cx="2554482" cy="5172075"/>
          </a:xfrm>
          <a:prstGeom prst="rect">
            <a:avLst/>
          </a:prstGeom>
        </p:spPr>
      </p:pic>
      <p:sp>
        <p:nvSpPr>
          <p:cNvPr id="7" name="ZoneTexte 6">
            <a:extLst>
              <a:ext uri="{FF2B5EF4-FFF2-40B4-BE49-F238E27FC236}">
                <a16:creationId xmlns:a16="http://schemas.microsoft.com/office/drawing/2014/main" id="{953F1BFB-E168-7237-B747-02EEB9A86554}"/>
              </a:ext>
            </a:extLst>
          </p:cNvPr>
          <p:cNvSpPr txBox="1"/>
          <p:nvPr/>
        </p:nvSpPr>
        <p:spPr>
          <a:xfrm>
            <a:off x="4048817" y="5492174"/>
            <a:ext cx="7825724" cy="1169551"/>
          </a:xfrm>
          <a:prstGeom prst="rect">
            <a:avLst/>
          </a:prstGeom>
          <a:noFill/>
          <a:ln>
            <a:solidFill>
              <a:schemeClr val="tx1"/>
            </a:solidFill>
          </a:ln>
        </p:spPr>
        <p:txBody>
          <a:bodyPr wrap="square">
            <a:spAutoFit/>
          </a:bodyPr>
          <a:lstStyle/>
          <a:p>
            <a:r>
              <a:rPr lang="en-US" sz="1400" b="1" dirty="0"/>
              <a:t>TDMA</a:t>
            </a:r>
            <a:r>
              <a:rPr lang="en-US" sz="1400" dirty="0"/>
              <a:t>: the users share the same frequency at different time slots. </a:t>
            </a:r>
          </a:p>
          <a:p>
            <a:r>
              <a:rPr lang="en-US" sz="1400" b="1" dirty="0"/>
              <a:t>FDMA</a:t>
            </a:r>
            <a:r>
              <a:rPr lang="en-US" sz="1400" dirty="0"/>
              <a:t>: different frequency bands are assigned to different data-streams. </a:t>
            </a:r>
          </a:p>
          <a:p>
            <a:r>
              <a:rPr lang="en-US" sz="1400" b="1" dirty="0"/>
              <a:t>CDMA</a:t>
            </a:r>
            <a:r>
              <a:rPr lang="en-US" sz="1400" dirty="0"/>
              <a:t>: the entire spectrum is utilized to encode the information from all users, and different users are distinguished with their own unique codes. Each user in the network is represented by a different color.</a:t>
            </a:r>
          </a:p>
        </p:txBody>
      </p:sp>
      <p:sp>
        <p:nvSpPr>
          <p:cNvPr id="9" name="Flèche : droite 8">
            <a:extLst>
              <a:ext uri="{FF2B5EF4-FFF2-40B4-BE49-F238E27FC236}">
                <a16:creationId xmlns:a16="http://schemas.microsoft.com/office/drawing/2014/main" id="{BE22E9E1-0C92-64B2-C323-09A2D21A81CE}"/>
              </a:ext>
            </a:extLst>
          </p:cNvPr>
          <p:cNvSpPr/>
          <p:nvPr/>
        </p:nvSpPr>
        <p:spPr>
          <a:xfrm>
            <a:off x="3667817" y="1675039"/>
            <a:ext cx="762000" cy="561975"/>
          </a:xfrm>
          <a:prstGeom prst="rightArrow">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Accolade ouvrante 1">
            <a:extLst>
              <a:ext uri="{FF2B5EF4-FFF2-40B4-BE49-F238E27FC236}">
                <a16:creationId xmlns:a16="http://schemas.microsoft.com/office/drawing/2014/main" id="{305E3FD0-9956-8256-6159-FC1775F9F023}"/>
              </a:ext>
            </a:extLst>
          </p:cNvPr>
          <p:cNvSpPr/>
          <p:nvPr/>
        </p:nvSpPr>
        <p:spPr>
          <a:xfrm>
            <a:off x="4517571" y="1066800"/>
            <a:ext cx="446315" cy="3635829"/>
          </a:xfrm>
          <a:prstGeom prst="leftBrace">
            <a:avLst>
              <a:gd name="adj1" fmla="val 83943"/>
              <a:gd name="adj2" fmla="val 24251"/>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4" name="Titre 1">
            <a:extLst>
              <a:ext uri="{FF2B5EF4-FFF2-40B4-BE49-F238E27FC236}">
                <a16:creationId xmlns:a16="http://schemas.microsoft.com/office/drawing/2014/main" id="{5ADDF0F8-6314-39B5-CAF6-3A8883A30B4F}"/>
              </a:ext>
            </a:extLst>
          </p:cNvPr>
          <p:cNvSpPr txBox="1">
            <a:spLocks/>
          </p:cNvSpPr>
          <p:nvPr/>
        </p:nvSpPr>
        <p:spPr>
          <a:xfrm>
            <a:off x="261256" y="250371"/>
            <a:ext cx="11582401" cy="993097"/>
          </a:xfrm>
          <a:prstGeom prst="rect">
            <a:avLst/>
          </a:prstGeom>
        </p:spPr>
        <p:txBody>
          <a:bodyPr>
            <a:noAutofit/>
          </a:bodyPr>
          <a:lstStyle>
            <a:defPPr>
              <a:defRPr lang="en-US"/>
            </a:defPPr>
            <a:lvl1pPr>
              <a:lnSpc>
                <a:spcPct val="90000"/>
              </a:lnSpc>
              <a:spcBef>
                <a:spcPct val="0"/>
              </a:spcBef>
              <a:buNone/>
              <a:defRPr sz="6000" spc="-50" baseline="0">
                <a:latin typeface="+mj-lt"/>
                <a:ea typeface="+mj-ea"/>
                <a:cs typeface="+mj-cs"/>
              </a:defRPr>
            </a:lvl1pPr>
          </a:lstStyle>
          <a:p>
            <a:r>
              <a:rPr lang="fr-FR" sz="4000" dirty="0"/>
              <a:t>Communication Principles – TDMA 2/2</a:t>
            </a:r>
          </a:p>
        </p:txBody>
      </p:sp>
    </p:spTree>
    <p:extLst>
      <p:ext uri="{BB962C8B-B14F-4D97-AF65-F5344CB8AC3E}">
        <p14:creationId xmlns:p14="http://schemas.microsoft.com/office/powerpoint/2010/main" val="126080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A2E7C0A-D00F-63E0-703D-90C16E0FDF48}"/>
              </a:ext>
            </a:extLst>
          </p:cNvPr>
          <p:cNvSpPr txBox="1"/>
          <p:nvPr/>
        </p:nvSpPr>
        <p:spPr>
          <a:xfrm>
            <a:off x="285749" y="105846"/>
            <a:ext cx="8738508" cy="817750"/>
          </a:xfrm>
          <a:prstGeom prst="rect">
            <a:avLst/>
          </a:prstGeom>
        </p:spPr>
        <p:txBody>
          <a:bodyPr>
            <a:normAutofit fontScale="97500"/>
          </a:bodyPr>
          <a:lstStyle>
            <a:defPPr>
              <a:defRPr lang="en-US"/>
            </a:defPPr>
            <a:lvl1pPr>
              <a:lnSpc>
                <a:spcPct val="90000"/>
              </a:lnSpc>
              <a:spcBef>
                <a:spcPct val="0"/>
              </a:spcBef>
              <a:buNone/>
              <a:defRPr sz="5400" spc="-50" baseline="0">
                <a:latin typeface="+mj-lt"/>
                <a:ea typeface="+mj-ea"/>
                <a:cs typeface="+mj-cs"/>
              </a:defRPr>
            </a:lvl1pPr>
          </a:lstStyle>
          <a:p>
            <a:r>
              <a:rPr lang="fr-FR" sz="4800" dirty="0"/>
              <a:t>TDMA application to AIS</a:t>
            </a:r>
          </a:p>
        </p:txBody>
      </p:sp>
      <p:sp>
        <p:nvSpPr>
          <p:cNvPr id="8" name="ZoneTexte 7">
            <a:extLst>
              <a:ext uri="{FF2B5EF4-FFF2-40B4-BE49-F238E27FC236}">
                <a16:creationId xmlns:a16="http://schemas.microsoft.com/office/drawing/2014/main" id="{EF64B7D5-2BBA-8364-A3F7-0C398662FA92}"/>
              </a:ext>
            </a:extLst>
          </p:cNvPr>
          <p:cNvSpPr txBox="1"/>
          <p:nvPr/>
        </p:nvSpPr>
        <p:spPr>
          <a:xfrm>
            <a:off x="285749" y="4749582"/>
            <a:ext cx="11620500" cy="1754326"/>
          </a:xfrm>
          <a:prstGeom prst="rect">
            <a:avLst/>
          </a:prstGeom>
          <a:noFill/>
        </p:spPr>
        <p:txBody>
          <a:bodyPr wrap="square">
            <a:spAutoFit/>
          </a:bodyPr>
          <a:lstStyle/>
          <a:p>
            <a:pPr eaLnBrk="1" fontAlgn="auto" hangingPunct="1">
              <a:spcAft>
                <a:spcPts val="0"/>
              </a:spcAft>
              <a:buFont typeface="Arial" panose="020B0604020202020204" pitchFamily="34" charset="0"/>
              <a:buNone/>
              <a:defRPr/>
            </a:pPr>
            <a:r>
              <a:rPr lang="en-US" dirty="0"/>
              <a:t>Emissions alternate on two identified channels </a:t>
            </a:r>
            <a:r>
              <a:rPr lang="en-US" b="1" dirty="0"/>
              <a:t>(AIS1 &amp; AIS2) </a:t>
            </a:r>
          </a:p>
          <a:p>
            <a:pPr eaLnBrk="1" fontAlgn="auto" hangingPunct="1">
              <a:spcAft>
                <a:spcPts val="0"/>
              </a:spcAft>
              <a:buFont typeface="Arial" panose="020B0604020202020204" pitchFamily="34" charset="0"/>
              <a:buNone/>
              <a:defRPr/>
            </a:pPr>
            <a:br>
              <a:rPr lang="en-US" dirty="0"/>
            </a:br>
            <a:r>
              <a:rPr lang="en-US" dirty="0"/>
              <a:t>In most areas </a:t>
            </a:r>
            <a:r>
              <a:rPr lang="en-US" b="1" dirty="0"/>
              <a:t>Channels 87 B</a:t>
            </a:r>
            <a:r>
              <a:rPr lang="en-US" dirty="0"/>
              <a:t> </a:t>
            </a:r>
            <a:r>
              <a:rPr lang="en-US" b="1" dirty="0"/>
              <a:t>(161.975 MHz)</a:t>
            </a:r>
            <a:r>
              <a:rPr lang="en-US" dirty="0"/>
              <a:t> &amp; </a:t>
            </a:r>
            <a:r>
              <a:rPr lang="en-US" b="1" dirty="0"/>
              <a:t>88 B (162.025 MHz)</a:t>
            </a:r>
            <a:r>
              <a:rPr lang="en-US" dirty="0"/>
              <a:t> are used for both AIS1 &amp; AIS2. </a:t>
            </a:r>
          </a:p>
          <a:p>
            <a:pPr eaLnBrk="1" fontAlgn="auto" hangingPunct="1">
              <a:spcAft>
                <a:spcPts val="0"/>
              </a:spcAft>
              <a:buFont typeface="Arial" panose="020B0604020202020204" pitchFamily="34" charset="0"/>
              <a:buNone/>
              <a:defRPr/>
            </a:pPr>
            <a:r>
              <a:rPr lang="en-US" dirty="0"/>
              <a:t>Some countries have enforced other channels to avoid interference with pre-existing non-AIS services.</a:t>
            </a:r>
            <a:br>
              <a:rPr lang="en-US" dirty="0"/>
            </a:br>
            <a:r>
              <a:rPr lang="en-US" dirty="0"/>
              <a:t>Shore station commands automatically request ship transponders which frequencies to use for AIS1 &amp; AIS2, avoiding any channel adjustment by operators.</a:t>
            </a:r>
          </a:p>
        </p:txBody>
      </p:sp>
      <p:pic>
        <p:nvPicPr>
          <p:cNvPr id="9" name="Picture 21">
            <a:extLst>
              <a:ext uri="{FF2B5EF4-FFF2-40B4-BE49-F238E27FC236}">
                <a16:creationId xmlns:a16="http://schemas.microsoft.com/office/drawing/2014/main" id="{668D5864-C0A7-36E6-723A-1A451CDE80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886075"/>
            <a:ext cx="23145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a:extLst>
              <a:ext uri="{FF2B5EF4-FFF2-40B4-BE49-F238E27FC236}">
                <a16:creationId xmlns:a16="http://schemas.microsoft.com/office/drawing/2014/main" id="{0740D19C-14F1-8BEA-38F4-059483E91F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163" y="2380059"/>
            <a:ext cx="2314575" cy="5429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22C77CE1-4839-6F6D-47F7-0A51A53D8384}"/>
              </a:ext>
            </a:extLst>
          </p:cNvPr>
          <p:cNvGrpSpPr/>
          <p:nvPr/>
        </p:nvGrpSpPr>
        <p:grpSpPr>
          <a:xfrm>
            <a:off x="2571512" y="1095374"/>
            <a:ext cx="9058513" cy="3324225"/>
            <a:chOff x="2571512" y="1095374"/>
            <a:chExt cx="9058513" cy="3324225"/>
          </a:xfrm>
        </p:grpSpPr>
        <p:pic>
          <p:nvPicPr>
            <p:cNvPr id="2" name="Picture 2">
              <a:extLst>
                <a:ext uri="{FF2B5EF4-FFF2-40B4-BE49-F238E27FC236}">
                  <a16:creationId xmlns:a16="http://schemas.microsoft.com/office/drawing/2014/main" id="{EED00812-ACAD-9D25-C6AB-22079F37D0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512" y="1095374"/>
              <a:ext cx="9058513"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a:extLst>
                <a:ext uri="{FF2B5EF4-FFF2-40B4-BE49-F238E27FC236}">
                  <a16:creationId xmlns:a16="http://schemas.microsoft.com/office/drawing/2014/main" id="{E205B851-7DD9-3E10-DB74-4914E38356D1}"/>
                </a:ext>
              </a:extLst>
            </p:cNvPr>
            <p:cNvSpPr txBox="1">
              <a:spLocks noChangeArrowheads="1"/>
            </p:cNvSpPr>
            <p:nvPr/>
          </p:nvSpPr>
          <p:spPr bwMode="auto">
            <a:xfrm>
              <a:off x="2619137" y="1231255"/>
              <a:ext cx="1381126"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dirty="0"/>
                <a:t>Each time slot represents 26.6 </a:t>
              </a:r>
              <a:r>
                <a:rPr lang="en-US" altLang="fr-FR" sz="1200" dirty="0" err="1"/>
                <a:t>ms</a:t>
              </a:r>
              <a:endParaRPr lang="en-US" altLang="fr-FR" sz="1200" dirty="0"/>
            </a:p>
          </p:txBody>
        </p:sp>
        <p:sp>
          <p:nvSpPr>
            <p:cNvPr id="4" name="TextBox 5">
              <a:extLst>
                <a:ext uri="{FF2B5EF4-FFF2-40B4-BE49-F238E27FC236}">
                  <a16:creationId xmlns:a16="http://schemas.microsoft.com/office/drawing/2014/main" id="{F336764B-2020-D054-FFE4-37FE1ABB844A}"/>
                </a:ext>
              </a:extLst>
            </p:cNvPr>
            <p:cNvSpPr txBox="1">
              <a:spLocks noChangeArrowheads="1"/>
            </p:cNvSpPr>
            <p:nvPr/>
          </p:nvSpPr>
          <p:spPr bwMode="auto">
            <a:xfrm>
              <a:off x="2941865" y="2574920"/>
              <a:ext cx="1695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200" dirty="0"/>
                <a:t>Ship A sends a PSN MSG in a time slot, reserving  another slot for the next PSN message</a:t>
              </a:r>
            </a:p>
          </p:txBody>
        </p:sp>
        <p:sp>
          <p:nvSpPr>
            <p:cNvPr id="5" name="TextBox 6">
              <a:extLst>
                <a:ext uri="{FF2B5EF4-FFF2-40B4-BE49-F238E27FC236}">
                  <a16:creationId xmlns:a16="http://schemas.microsoft.com/office/drawing/2014/main" id="{58D23B7D-F2D3-EB4F-87F6-5DBD350F1C84}"/>
                </a:ext>
              </a:extLst>
            </p:cNvPr>
            <p:cNvSpPr txBox="1">
              <a:spLocks noChangeArrowheads="1"/>
            </p:cNvSpPr>
            <p:nvPr/>
          </p:nvSpPr>
          <p:spPr bwMode="auto">
            <a:xfrm>
              <a:off x="9983561" y="2673132"/>
              <a:ext cx="147637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fr-FR" sz="1100" dirty="0"/>
                <a:t>The same procedure is repeated by all other AIS-equipped ships.</a:t>
              </a:r>
            </a:p>
          </p:txBody>
        </p:sp>
        <p:sp>
          <p:nvSpPr>
            <p:cNvPr id="7" name="Rectangle 6">
              <a:extLst>
                <a:ext uri="{FF2B5EF4-FFF2-40B4-BE49-F238E27FC236}">
                  <a16:creationId xmlns:a16="http://schemas.microsoft.com/office/drawing/2014/main" id="{07E8EDDB-76E0-D34F-AE62-8AA4CFC41D38}"/>
                </a:ext>
              </a:extLst>
            </p:cNvPr>
            <p:cNvSpPr/>
            <p:nvPr/>
          </p:nvSpPr>
          <p:spPr>
            <a:xfrm>
              <a:off x="3429000" y="41147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a:t>
              </a:r>
              <a:r>
                <a:rPr lang="fr-FR" sz="1200" b="1" dirty="0"/>
                <a:t> A</a:t>
              </a:r>
            </a:p>
          </p:txBody>
        </p:sp>
        <p:sp>
          <p:nvSpPr>
            <p:cNvPr id="10" name="Rectangle 9">
              <a:extLst>
                <a:ext uri="{FF2B5EF4-FFF2-40B4-BE49-F238E27FC236}">
                  <a16:creationId xmlns:a16="http://schemas.microsoft.com/office/drawing/2014/main" id="{1DC9D7C4-13C1-7CFF-ECA2-A85A853E20FF}"/>
                </a:ext>
              </a:extLst>
            </p:cNvPr>
            <p:cNvSpPr/>
            <p:nvPr/>
          </p:nvSpPr>
          <p:spPr>
            <a:xfrm>
              <a:off x="7048500" y="3666099"/>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a:t>
              </a:r>
              <a:r>
                <a:rPr lang="fr-FR" sz="1200" b="1" dirty="0"/>
                <a:t> B</a:t>
              </a:r>
            </a:p>
          </p:txBody>
        </p:sp>
        <p:sp>
          <p:nvSpPr>
            <p:cNvPr id="12" name="Rectangle 11">
              <a:extLst>
                <a:ext uri="{FF2B5EF4-FFF2-40B4-BE49-F238E27FC236}">
                  <a16:creationId xmlns:a16="http://schemas.microsoft.com/office/drawing/2014/main" id="{D60EE0E3-0D63-4216-9496-41F7C68FEB36}"/>
                </a:ext>
              </a:extLst>
            </p:cNvPr>
            <p:cNvSpPr/>
            <p:nvPr/>
          </p:nvSpPr>
          <p:spPr>
            <a:xfrm>
              <a:off x="8829675" y="3789924"/>
              <a:ext cx="1304925" cy="304800"/>
            </a:xfrm>
            <a:prstGeom prst="rect">
              <a:avLst/>
            </a:prstGeom>
            <a:solidFill>
              <a:srgbClr val="85B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a:t>Ship</a:t>
              </a:r>
              <a:r>
                <a:rPr lang="fr-FR" sz="1200" b="1" dirty="0"/>
                <a:t> C</a:t>
              </a:r>
            </a:p>
          </p:txBody>
        </p:sp>
      </p:grpSp>
    </p:spTree>
    <p:extLst>
      <p:ext uri="{BB962C8B-B14F-4D97-AF65-F5344CB8AC3E}">
        <p14:creationId xmlns:p14="http://schemas.microsoft.com/office/powerpoint/2010/main" val="3605664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8EB96-36E7-701B-7D5E-A92A81001CC4}"/>
              </a:ext>
            </a:extLst>
          </p:cNvPr>
          <p:cNvSpPr>
            <a:spLocks noGrp="1"/>
          </p:cNvSpPr>
          <p:nvPr>
            <p:ph type="ctrTitle"/>
          </p:nvPr>
        </p:nvSpPr>
        <p:spPr>
          <a:xfrm>
            <a:off x="295579" y="202101"/>
            <a:ext cx="8935507" cy="797955"/>
          </a:xfrm>
        </p:spPr>
        <p:txBody>
          <a:bodyPr/>
          <a:lstStyle/>
          <a:p>
            <a:r>
              <a:rPr lang="fr-FR" dirty="0"/>
              <a:t>TDMA Services </a:t>
            </a:r>
            <a:r>
              <a:rPr lang="fr-FR" dirty="0" err="1"/>
              <a:t>used</a:t>
            </a:r>
            <a:r>
              <a:rPr lang="fr-FR" dirty="0"/>
              <a:t> in AIS</a:t>
            </a:r>
          </a:p>
        </p:txBody>
      </p:sp>
      <p:pic>
        <p:nvPicPr>
          <p:cNvPr id="10" name="Espace réservé pour une image  9">
            <a:extLst>
              <a:ext uri="{FF2B5EF4-FFF2-40B4-BE49-F238E27FC236}">
                <a16:creationId xmlns:a16="http://schemas.microsoft.com/office/drawing/2014/main" id="{CDBA1073-47A5-9556-A21D-845BA29D6ED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a:xfrm flipH="1">
            <a:off x="7156450" y="0"/>
            <a:ext cx="5024438" cy="6858000"/>
          </a:xfrm>
        </p:spPr>
      </p:pic>
      <p:sp>
        <p:nvSpPr>
          <p:cNvPr id="5" name="Espace réservé du pied de page 4">
            <a:extLst>
              <a:ext uri="{FF2B5EF4-FFF2-40B4-BE49-F238E27FC236}">
                <a16:creationId xmlns:a16="http://schemas.microsoft.com/office/drawing/2014/main" id="{C59534B2-5471-E385-6009-1D07568C748F}"/>
              </a:ext>
            </a:extLst>
          </p:cNvPr>
          <p:cNvSpPr>
            <a:spLocks noGrp="1"/>
          </p:cNvSpPr>
          <p:nvPr>
            <p:ph type="ftr" sz="quarter" idx="3"/>
          </p:nvPr>
        </p:nvSpPr>
        <p:spPr>
          <a:xfrm>
            <a:off x="519219" y="6473336"/>
            <a:ext cx="6637071" cy="365125"/>
          </a:xfrm>
        </p:spPr>
        <p:txBody>
          <a:bodyPr/>
          <a:lstStyle/>
          <a:p>
            <a:r>
              <a:rPr lang="en-US" dirty="0"/>
              <a:t>CSP00012_S_M_Digital Forensic for Maritime: Presentation Template Created by PR</a:t>
            </a:r>
          </a:p>
        </p:txBody>
      </p:sp>
      <p:sp>
        <p:nvSpPr>
          <p:cNvPr id="6" name="Espace réservé du numéro de diapositive 5">
            <a:extLst>
              <a:ext uri="{FF2B5EF4-FFF2-40B4-BE49-F238E27FC236}">
                <a16:creationId xmlns:a16="http://schemas.microsoft.com/office/drawing/2014/main" id="{9689A7B6-B52E-1D6C-ECFD-FA02EE9DA2B5}"/>
              </a:ext>
            </a:extLst>
          </p:cNvPr>
          <p:cNvSpPr>
            <a:spLocks noGrp="1"/>
          </p:cNvSpPr>
          <p:nvPr>
            <p:ph type="sldNum" sz="quarter" idx="4"/>
          </p:nvPr>
        </p:nvSpPr>
        <p:spPr/>
        <p:txBody>
          <a:bodyPr/>
          <a:lstStyle/>
          <a:p>
            <a:fld id="{3A98EE3D-8CD1-4C3F-BD1C-C98C9596463C}" type="slidenum">
              <a:rPr lang="en-US" smtClean="0"/>
              <a:pPr/>
              <a:t>37</a:t>
            </a:fld>
            <a:endParaRPr lang="en-US" dirty="0"/>
          </a:p>
        </p:txBody>
      </p:sp>
      <p:grpSp>
        <p:nvGrpSpPr>
          <p:cNvPr id="21" name="Groupe 20">
            <a:extLst>
              <a:ext uri="{FF2B5EF4-FFF2-40B4-BE49-F238E27FC236}">
                <a16:creationId xmlns:a16="http://schemas.microsoft.com/office/drawing/2014/main" id="{433FBA1F-27ED-3E8A-9193-725DC1CA90BF}"/>
              </a:ext>
            </a:extLst>
          </p:cNvPr>
          <p:cNvGrpSpPr/>
          <p:nvPr/>
        </p:nvGrpSpPr>
        <p:grpSpPr>
          <a:xfrm>
            <a:off x="145744" y="1091917"/>
            <a:ext cx="7081815" cy="5333102"/>
            <a:chOff x="145744" y="1091917"/>
            <a:chExt cx="7081815" cy="5333102"/>
          </a:xfrm>
        </p:grpSpPr>
        <p:pic>
          <p:nvPicPr>
            <p:cNvPr id="7" name="Image 6">
              <a:extLst>
                <a:ext uri="{FF2B5EF4-FFF2-40B4-BE49-F238E27FC236}">
                  <a16:creationId xmlns:a16="http://schemas.microsoft.com/office/drawing/2014/main" id="{179FA948-E65A-DE33-F227-997EB9B696A8}"/>
                </a:ext>
              </a:extLst>
            </p:cNvPr>
            <p:cNvPicPr>
              <a:picLocks noChangeAspect="1"/>
            </p:cNvPicPr>
            <p:nvPr/>
          </p:nvPicPr>
          <p:blipFill>
            <a:blip r:embed="rId3"/>
            <a:stretch>
              <a:fillRect/>
            </a:stretch>
          </p:blipFill>
          <p:spPr>
            <a:xfrm>
              <a:off x="145744" y="1091917"/>
              <a:ext cx="7081815" cy="5333102"/>
            </a:xfrm>
            <a:prstGeom prst="rect">
              <a:avLst/>
            </a:prstGeom>
          </p:spPr>
        </p:pic>
        <p:sp>
          <p:nvSpPr>
            <p:cNvPr id="3" name="ZoneTexte 2">
              <a:extLst>
                <a:ext uri="{FF2B5EF4-FFF2-40B4-BE49-F238E27FC236}">
                  <a16:creationId xmlns:a16="http://schemas.microsoft.com/office/drawing/2014/main" id="{D37F61C7-C036-F804-371A-7A53E130CB93}"/>
                </a:ext>
              </a:extLst>
            </p:cNvPr>
            <p:cNvSpPr txBox="1"/>
            <p:nvPr/>
          </p:nvSpPr>
          <p:spPr>
            <a:xfrm>
              <a:off x="486561" y="4995113"/>
              <a:ext cx="611065" cy="369332"/>
            </a:xfrm>
            <a:prstGeom prst="rect">
              <a:avLst/>
            </a:prstGeom>
            <a:solidFill>
              <a:schemeClr val="bg1"/>
            </a:solidFill>
          </p:spPr>
          <p:txBody>
            <a:bodyPr wrap="none" rtlCol="0">
              <a:spAutoFit/>
            </a:bodyPr>
            <a:lstStyle/>
            <a:p>
              <a:r>
                <a:rPr lang="fr-FR" b="1" dirty="0"/>
                <a:t>SAR</a:t>
              </a:r>
            </a:p>
          </p:txBody>
        </p:sp>
        <p:sp>
          <p:nvSpPr>
            <p:cNvPr id="4" name="ZoneTexte 3">
              <a:extLst>
                <a:ext uri="{FF2B5EF4-FFF2-40B4-BE49-F238E27FC236}">
                  <a16:creationId xmlns:a16="http://schemas.microsoft.com/office/drawing/2014/main" id="{D95C671B-D934-E478-78B8-F0B534BB81EB}"/>
                </a:ext>
              </a:extLst>
            </p:cNvPr>
            <p:cNvSpPr txBox="1"/>
            <p:nvPr/>
          </p:nvSpPr>
          <p:spPr>
            <a:xfrm>
              <a:off x="1438443" y="4995113"/>
              <a:ext cx="707245" cy="369332"/>
            </a:xfrm>
            <a:prstGeom prst="rect">
              <a:avLst/>
            </a:prstGeom>
            <a:solidFill>
              <a:schemeClr val="bg1"/>
            </a:solidFill>
          </p:spPr>
          <p:txBody>
            <a:bodyPr wrap="none" rtlCol="0">
              <a:spAutoFit/>
            </a:bodyPr>
            <a:lstStyle/>
            <a:p>
              <a:r>
                <a:rPr lang="fr-FR" b="1" dirty="0"/>
                <a:t>SART</a:t>
              </a:r>
            </a:p>
          </p:txBody>
        </p:sp>
        <p:sp>
          <p:nvSpPr>
            <p:cNvPr id="8" name="ZoneTexte 7">
              <a:extLst>
                <a:ext uri="{FF2B5EF4-FFF2-40B4-BE49-F238E27FC236}">
                  <a16:creationId xmlns:a16="http://schemas.microsoft.com/office/drawing/2014/main" id="{1C2CCFEE-CBFB-3758-2F75-0D44E9928AFC}"/>
                </a:ext>
              </a:extLst>
            </p:cNvPr>
            <p:cNvSpPr txBox="1"/>
            <p:nvPr/>
          </p:nvSpPr>
          <p:spPr>
            <a:xfrm>
              <a:off x="2394006" y="4995113"/>
              <a:ext cx="744114" cy="369332"/>
            </a:xfrm>
            <a:prstGeom prst="rect">
              <a:avLst/>
            </a:prstGeom>
            <a:solidFill>
              <a:schemeClr val="bg1"/>
            </a:solidFill>
          </p:spPr>
          <p:txBody>
            <a:bodyPr wrap="none" rtlCol="0">
              <a:spAutoFit/>
            </a:bodyPr>
            <a:lstStyle/>
            <a:p>
              <a:r>
                <a:rPr lang="fr-FR" b="1" dirty="0" err="1"/>
                <a:t>AtoN</a:t>
              </a:r>
              <a:endParaRPr lang="fr-FR" b="1" dirty="0"/>
            </a:p>
          </p:txBody>
        </p:sp>
        <p:sp>
          <p:nvSpPr>
            <p:cNvPr id="9" name="ZoneTexte 8">
              <a:extLst>
                <a:ext uri="{FF2B5EF4-FFF2-40B4-BE49-F238E27FC236}">
                  <a16:creationId xmlns:a16="http://schemas.microsoft.com/office/drawing/2014/main" id="{60E0BC23-E7C0-0514-6D1E-FC2CC47DCC82}"/>
                </a:ext>
              </a:extLst>
            </p:cNvPr>
            <p:cNvSpPr txBox="1"/>
            <p:nvPr/>
          </p:nvSpPr>
          <p:spPr>
            <a:xfrm>
              <a:off x="3155592" y="4995113"/>
              <a:ext cx="1010213" cy="369332"/>
            </a:xfrm>
            <a:prstGeom prst="rect">
              <a:avLst/>
            </a:prstGeom>
            <a:solidFill>
              <a:schemeClr val="bg1"/>
            </a:solidFill>
          </p:spPr>
          <p:txBody>
            <a:bodyPr wrap="none" rtlCol="0">
              <a:spAutoFit/>
            </a:bodyPr>
            <a:lstStyle/>
            <a:p>
              <a:r>
                <a:rPr lang="fr-FR" b="1" dirty="0"/>
                <a:t>Class A</a:t>
              </a:r>
            </a:p>
          </p:txBody>
        </p:sp>
        <p:sp>
          <p:nvSpPr>
            <p:cNvPr id="11" name="ZoneTexte 10">
              <a:extLst>
                <a:ext uri="{FF2B5EF4-FFF2-40B4-BE49-F238E27FC236}">
                  <a16:creationId xmlns:a16="http://schemas.microsoft.com/office/drawing/2014/main" id="{B0EE703A-F813-009B-0CB5-A7D5458C9A15}"/>
                </a:ext>
              </a:extLst>
            </p:cNvPr>
            <p:cNvSpPr txBox="1"/>
            <p:nvPr/>
          </p:nvSpPr>
          <p:spPr>
            <a:xfrm>
              <a:off x="4158778" y="4982405"/>
              <a:ext cx="1010213" cy="369332"/>
            </a:xfrm>
            <a:prstGeom prst="rect">
              <a:avLst/>
            </a:prstGeom>
            <a:solidFill>
              <a:schemeClr val="bg1"/>
            </a:solidFill>
          </p:spPr>
          <p:txBody>
            <a:bodyPr wrap="none" rtlCol="0">
              <a:spAutoFit/>
            </a:bodyPr>
            <a:lstStyle/>
            <a:p>
              <a:r>
                <a:rPr lang="fr-FR" b="1" dirty="0"/>
                <a:t>Class B</a:t>
              </a:r>
            </a:p>
          </p:txBody>
        </p:sp>
        <p:sp>
          <p:nvSpPr>
            <p:cNvPr id="12" name="ZoneTexte 11">
              <a:extLst>
                <a:ext uri="{FF2B5EF4-FFF2-40B4-BE49-F238E27FC236}">
                  <a16:creationId xmlns:a16="http://schemas.microsoft.com/office/drawing/2014/main" id="{8680053F-4CE7-EF06-AB8B-12EE9A5F78D5}"/>
                </a:ext>
              </a:extLst>
            </p:cNvPr>
            <p:cNvSpPr txBox="1"/>
            <p:nvPr/>
          </p:nvSpPr>
          <p:spPr>
            <a:xfrm>
              <a:off x="5035551" y="4991880"/>
              <a:ext cx="1351652" cy="369332"/>
            </a:xfrm>
            <a:prstGeom prst="rect">
              <a:avLst/>
            </a:prstGeom>
            <a:solidFill>
              <a:schemeClr val="bg1"/>
            </a:solidFill>
          </p:spPr>
          <p:txBody>
            <a:bodyPr wrap="none" rtlCol="0">
              <a:spAutoFit/>
            </a:bodyPr>
            <a:lstStyle/>
            <a:p>
              <a:r>
                <a:rPr lang="fr-FR" b="1" dirty="0"/>
                <a:t>Class B SO</a:t>
              </a:r>
            </a:p>
          </p:txBody>
        </p:sp>
        <p:sp>
          <p:nvSpPr>
            <p:cNvPr id="13" name="ZoneTexte 12">
              <a:extLst>
                <a:ext uri="{FF2B5EF4-FFF2-40B4-BE49-F238E27FC236}">
                  <a16:creationId xmlns:a16="http://schemas.microsoft.com/office/drawing/2014/main" id="{F6389270-CDC4-03EC-16C1-FE077FE50F51}"/>
                </a:ext>
              </a:extLst>
            </p:cNvPr>
            <p:cNvSpPr txBox="1"/>
            <p:nvPr/>
          </p:nvSpPr>
          <p:spPr>
            <a:xfrm>
              <a:off x="6282455" y="4978762"/>
              <a:ext cx="936475" cy="646331"/>
            </a:xfrm>
            <a:prstGeom prst="rect">
              <a:avLst/>
            </a:prstGeom>
            <a:solidFill>
              <a:schemeClr val="bg1"/>
            </a:solidFill>
          </p:spPr>
          <p:txBody>
            <a:bodyPr wrap="none" rtlCol="0">
              <a:spAutoFit/>
            </a:bodyPr>
            <a:lstStyle/>
            <a:p>
              <a:pPr algn="ctr"/>
              <a:r>
                <a:rPr lang="fr-FR" b="1" dirty="0"/>
                <a:t>Base</a:t>
              </a:r>
            </a:p>
            <a:p>
              <a:pPr algn="ctr"/>
              <a:r>
                <a:rPr lang="fr-FR" b="1" dirty="0"/>
                <a:t>Station</a:t>
              </a:r>
            </a:p>
          </p:txBody>
        </p:sp>
        <p:sp>
          <p:nvSpPr>
            <p:cNvPr id="14" name="ZoneTexte 13">
              <a:extLst>
                <a:ext uri="{FF2B5EF4-FFF2-40B4-BE49-F238E27FC236}">
                  <a16:creationId xmlns:a16="http://schemas.microsoft.com/office/drawing/2014/main" id="{DD2FB53E-1869-52FF-F092-565AE662C33C}"/>
                </a:ext>
              </a:extLst>
            </p:cNvPr>
            <p:cNvSpPr txBox="1"/>
            <p:nvPr/>
          </p:nvSpPr>
          <p:spPr>
            <a:xfrm>
              <a:off x="400799" y="5682899"/>
              <a:ext cx="782587" cy="461665"/>
            </a:xfrm>
            <a:prstGeom prst="rect">
              <a:avLst/>
            </a:prstGeom>
            <a:solidFill>
              <a:schemeClr val="bg1"/>
            </a:solidFill>
          </p:spPr>
          <p:txBody>
            <a:bodyPr wrap="none" rtlCol="0">
              <a:spAutoFit/>
            </a:bodyPr>
            <a:lstStyle/>
            <a:p>
              <a:pPr algn="ctr"/>
              <a:r>
                <a:rPr lang="fr-FR" sz="1200" dirty="0"/>
                <a:t>Not </a:t>
              </a:r>
              <a:r>
                <a:rPr lang="fr-FR" sz="1200" dirty="0" err="1"/>
                <a:t>Yet</a:t>
              </a:r>
              <a:r>
                <a:rPr lang="fr-FR" sz="1200" dirty="0"/>
                <a:t> </a:t>
              </a:r>
            </a:p>
            <a:p>
              <a:pPr algn="ctr"/>
              <a:r>
                <a:rPr lang="fr-FR" sz="1200" dirty="0" err="1"/>
                <a:t>defined</a:t>
              </a:r>
              <a:endParaRPr lang="fr-FR" sz="1200" dirty="0"/>
            </a:p>
          </p:txBody>
        </p:sp>
        <p:sp>
          <p:nvSpPr>
            <p:cNvPr id="15" name="ZoneTexte 14">
              <a:extLst>
                <a:ext uri="{FF2B5EF4-FFF2-40B4-BE49-F238E27FC236}">
                  <a16:creationId xmlns:a16="http://schemas.microsoft.com/office/drawing/2014/main" id="{F2C6DDB2-325E-F007-8DD6-7DEC77579028}"/>
                </a:ext>
              </a:extLst>
            </p:cNvPr>
            <p:cNvSpPr txBox="1"/>
            <p:nvPr/>
          </p:nvSpPr>
          <p:spPr>
            <a:xfrm>
              <a:off x="1311513" y="5682899"/>
              <a:ext cx="936475" cy="646331"/>
            </a:xfrm>
            <a:prstGeom prst="rect">
              <a:avLst/>
            </a:prstGeom>
            <a:solidFill>
              <a:schemeClr val="bg1"/>
            </a:solidFill>
          </p:spPr>
          <p:txBody>
            <a:bodyPr wrap="none" rtlCol="0">
              <a:spAutoFit/>
            </a:bodyPr>
            <a:lstStyle/>
            <a:p>
              <a:pPr algn="ctr"/>
              <a:r>
                <a:rPr lang="fr-FR" sz="1200" dirty="0" err="1"/>
                <a:t>Nodified</a:t>
              </a:r>
              <a:endParaRPr lang="fr-FR" sz="1200" dirty="0"/>
            </a:p>
            <a:p>
              <a:pPr algn="ctr"/>
              <a:r>
                <a:rPr lang="fr-FR" sz="1200" dirty="0"/>
                <a:t>SOTDMA</a:t>
              </a:r>
            </a:p>
            <a:p>
              <a:pPr algn="ctr"/>
              <a:r>
                <a:rPr lang="fr-FR" sz="1200" dirty="0"/>
                <a:t>(PATDMA)</a:t>
              </a:r>
            </a:p>
          </p:txBody>
        </p:sp>
        <p:sp>
          <p:nvSpPr>
            <p:cNvPr id="16" name="ZoneTexte 15">
              <a:extLst>
                <a:ext uri="{FF2B5EF4-FFF2-40B4-BE49-F238E27FC236}">
                  <a16:creationId xmlns:a16="http://schemas.microsoft.com/office/drawing/2014/main" id="{E697A525-AA8B-FB12-7288-482C9EA468E3}"/>
                </a:ext>
              </a:extLst>
            </p:cNvPr>
            <p:cNvSpPr txBox="1"/>
            <p:nvPr/>
          </p:nvSpPr>
          <p:spPr>
            <a:xfrm>
              <a:off x="2377704" y="5682899"/>
              <a:ext cx="825868" cy="461665"/>
            </a:xfrm>
            <a:prstGeom prst="rect">
              <a:avLst/>
            </a:prstGeom>
            <a:solidFill>
              <a:schemeClr val="bg1"/>
            </a:solidFill>
          </p:spPr>
          <p:txBody>
            <a:bodyPr wrap="none" rtlCol="0">
              <a:spAutoFit/>
            </a:bodyPr>
            <a:lstStyle/>
            <a:p>
              <a:pPr algn="ctr"/>
              <a:r>
                <a:rPr lang="fr-FR" sz="1200" dirty="0"/>
                <a:t>FATDMA</a:t>
              </a:r>
            </a:p>
            <a:p>
              <a:pPr algn="ctr"/>
              <a:r>
                <a:rPr lang="fr-FR" sz="1200" dirty="0"/>
                <a:t>RATDMA</a:t>
              </a:r>
            </a:p>
          </p:txBody>
        </p:sp>
        <p:sp>
          <p:nvSpPr>
            <p:cNvPr id="17" name="ZoneTexte 16">
              <a:extLst>
                <a:ext uri="{FF2B5EF4-FFF2-40B4-BE49-F238E27FC236}">
                  <a16:creationId xmlns:a16="http://schemas.microsoft.com/office/drawing/2014/main" id="{0B20D27C-E62B-D31A-A6A0-3488C8F10EB0}"/>
                </a:ext>
              </a:extLst>
            </p:cNvPr>
            <p:cNvSpPr txBox="1"/>
            <p:nvPr/>
          </p:nvSpPr>
          <p:spPr>
            <a:xfrm>
              <a:off x="3321854" y="5682899"/>
              <a:ext cx="829073" cy="646331"/>
            </a:xfrm>
            <a:prstGeom prst="rect">
              <a:avLst/>
            </a:prstGeom>
            <a:solidFill>
              <a:schemeClr val="bg1"/>
            </a:solidFill>
          </p:spPr>
          <p:txBody>
            <a:bodyPr wrap="none" rtlCol="0">
              <a:spAutoFit/>
            </a:bodyPr>
            <a:lstStyle/>
            <a:p>
              <a:pPr algn="ctr"/>
              <a:r>
                <a:rPr lang="fr-FR" sz="1200" dirty="0"/>
                <a:t>SOTDMA</a:t>
              </a:r>
            </a:p>
            <a:p>
              <a:pPr algn="ctr"/>
              <a:r>
                <a:rPr lang="fr-FR" sz="1200" dirty="0"/>
                <a:t>RATDMA</a:t>
              </a:r>
            </a:p>
            <a:p>
              <a:pPr algn="ctr"/>
              <a:r>
                <a:rPr lang="fr-FR" sz="1200" dirty="0"/>
                <a:t>ITDMA</a:t>
              </a:r>
            </a:p>
          </p:txBody>
        </p:sp>
        <p:sp>
          <p:nvSpPr>
            <p:cNvPr id="18" name="ZoneTexte 17">
              <a:extLst>
                <a:ext uri="{FF2B5EF4-FFF2-40B4-BE49-F238E27FC236}">
                  <a16:creationId xmlns:a16="http://schemas.microsoft.com/office/drawing/2014/main" id="{9EFFB042-CCBB-3CFF-715D-3543493A8E0C}"/>
                </a:ext>
              </a:extLst>
            </p:cNvPr>
            <p:cNvSpPr txBox="1"/>
            <p:nvPr/>
          </p:nvSpPr>
          <p:spPr>
            <a:xfrm>
              <a:off x="5380022" y="5682899"/>
              <a:ext cx="829073" cy="646331"/>
            </a:xfrm>
            <a:prstGeom prst="rect">
              <a:avLst/>
            </a:prstGeom>
            <a:solidFill>
              <a:schemeClr val="bg1"/>
            </a:solidFill>
          </p:spPr>
          <p:txBody>
            <a:bodyPr wrap="none" rtlCol="0">
              <a:spAutoFit/>
            </a:bodyPr>
            <a:lstStyle/>
            <a:p>
              <a:pPr algn="ctr"/>
              <a:r>
                <a:rPr lang="fr-FR" sz="1200" dirty="0"/>
                <a:t>SOTDMA</a:t>
              </a:r>
            </a:p>
            <a:p>
              <a:pPr algn="ctr"/>
              <a:r>
                <a:rPr lang="fr-FR" sz="1200" dirty="0"/>
                <a:t>RATDMA</a:t>
              </a:r>
            </a:p>
            <a:p>
              <a:pPr algn="ctr"/>
              <a:r>
                <a:rPr lang="fr-FR" sz="1200" dirty="0"/>
                <a:t>ITDMA</a:t>
              </a:r>
            </a:p>
          </p:txBody>
        </p:sp>
        <p:sp>
          <p:nvSpPr>
            <p:cNvPr id="19" name="ZoneTexte 18">
              <a:extLst>
                <a:ext uri="{FF2B5EF4-FFF2-40B4-BE49-F238E27FC236}">
                  <a16:creationId xmlns:a16="http://schemas.microsoft.com/office/drawing/2014/main" id="{388D59D4-4701-B843-0973-3948017D936E}"/>
                </a:ext>
              </a:extLst>
            </p:cNvPr>
            <p:cNvSpPr txBox="1"/>
            <p:nvPr/>
          </p:nvSpPr>
          <p:spPr>
            <a:xfrm>
              <a:off x="6343415" y="5682899"/>
              <a:ext cx="825867" cy="461665"/>
            </a:xfrm>
            <a:prstGeom prst="rect">
              <a:avLst/>
            </a:prstGeom>
            <a:solidFill>
              <a:schemeClr val="bg1"/>
            </a:solidFill>
          </p:spPr>
          <p:txBody>
            <a:bodyPr wrap="none" rtlCol="0">
              <a:spAutoFit/>
            </a:bodyPr>
            <a:lstStyle/>
            <a:p>
              <a:pPr algn="ctr"/>
              <a:r>
                <a:rPr lang="fr-FR" sz="1200" dirty="0"/>
                <a:t>FATDMA</a:t>
              </a:r>
            </a:p>
            <a:p>
              <a:pPr algn="ctr"/>
              <a:r>
                <a:rPr lang="fr-FR" sz="1200" dirty="0"/>
                <a:t>RATDMA</a:t>
              </a:r>
            </a:p>
          </p:txBody>
        </p:sp>
        <p:sp>
          <p:nvSpPr>
            <p:cNvPr id="20" name="ZoneTexte 19">
              <a:extLst>
                <a:ext uri="{FF2B5EF4-FFF2-40B4-BE49-F238E27FC236}">
                  <a16:creationId xmlns:a16="http://schemas.microsoft.com/office/drawing/2014/main" id="{1151E1DE-D977-C97B-9D0E-A1F70B30DE93}"/>
                </a:ext>
              </a:extLst>
            </p:cNvPr>
            <p:cNvSpPr txBox="1"/>
            <p:nvPr/>
          </p:nvSpPr>
          <p:spPr>
            <a:xfrm>
              <a:off x="4286012" y="5693785"/>
              <a:ext cx="821059" cy="276999"/>
            </a:xfrm>
            <a:prstGeom prst="rect">
              <a:avLst/>
            </a:prstGeom>
            <a:solidFill>
              <a:schemeClr val="bg1"/>
            </a:solidFill>
          </p:spPr>
          <p:txBody>
            <a:bodyPr wrap="none" rtlCol="0">
              <a:spAutoFit/>
            </a:bodyPr>
            <a:lstStyle/>
            <a:p>
              <a:pPr algn="ctr"/>
              <a:r>
                <a:rPr lang="fr-FR" sz="1200" dirty="0"/>
                <a:t>CSTDMA</a:t>
              </a:r>
            </a:p>
          </p:txBody>
        </p:sp>
      </p:grpSp>
    </p:spTree>
    <p:extLst>
      <p:ext uri="{BB962C8B-B14F-4D97-AF65-F5344CB8AC3E}">
        <p14:creationId xmlns:p14="http://schemas.microsoft.com/office/powerpoint/2010/main" val="364954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4D39-F2B6-F4CA-1F46-139CEEA2D952}"/>
              </a:ext>
            </a:extLst>
          </p:cNvPr>
          <p:cNvSpPr>
            <a:spLocks noGrp="1"/>
          </p:cNvSpPr>
          <p:nvPr>
            <p:ph type="ctrTitle"/>
          </p:nvPr>
        </p:nvSpPr>
        <p:spPr/>
        <p:txBody>
          <a:bodyPr/>
          <a:lstStyle/>
          <a:p>
            <a:r>
              <a:rPr lang="fr-FR" dirty="0"/>
              <a:t>Le	gal Framework</a:t>
            </a:r>
          </a:p>
        </p:txBody>
      </p:sp>
      <p:sp>
        <p:nvSpPr>
          <p:cNvPr id="3" name="Sous-titre 2">
            <a:extLst>
              <a:ext uri="{FF2B5EF4-FFF2-40B4-BE49-F238E27FC236}">
                <a16:creationId xmlns:a16="http://schemas.microsoft.com/office/drawing/2014/main" id="{4C2B598F-9052-CF2E-6A29-0E6C8D00AA55}"/>
              </a:ext>
            </a:extLst>
          </p:cNvPr>
          <p:cNvSpPr>
            <a:spLocks noGrp="1"/>
          </p:cNvSpPr>
          <p:nvPr>
            <p:ph type="subTitle" idx="1"/>
          </p:nvPr>
        </p:nvSpPr>
        <p:spPr/>
        <p:txBody>
          <a:bodyPr/>
          <a:lstStyle/>
          <a:p>
            <a:r>
              <a:rPr lang="fr-FR" dirty="0"/>
              <a:t>United Nations Convention of the </a:t>
            </a:r>
            <a:r>
              <a:rPr lang="fr-FR" dirty="0" err="1"/>
              <a:t>law</a:t>
            </a:r>
            <a:r>
              <a:rPr lang="fr-FR" dirty="0"/>
              <a:t> of the </a:t>
            </a:r>
            <a:r>
              <a:rPr lang="fr-FR" dirty="0" err="1"/>
              <a:t>seas</a:t>
            </a:r>
            <a:endParaRPr lang="fr-FR" dirty="0"/>
          </a:p>
        </p:txBody>
      </p:sp>
      <p:sp>
        <p:nvSpPr>
          <p:cNvPr id="5" name="Espace réservé du texte 4">
            <a:extLst>
              <a:ext uri="{FF2B5EF4-FFF2-40B4-BE49-F238E27FC236}">
                <a16:creationId xmlns:a16="http://schemas.microsoft.com/office/drawing/2014/main" id="{F0BE506F-9648-6252-EA8B-010DC1DDBF51}"/>
              </a:ext>
            </a:extLst>
          </p:cNvPr>
          <p:cNvSpPr>
            <a:spLocks noGrp="1"/>
          </p:cNvSpPr>
          <p:nvPr>
            <p:ph type="body" sz="quarter" idx="10"/>
          </p:nvPr>
        </p:nvSpPr>
        <p:spPr/>
        <p:txBody>
          <a:bodyPr/>
          <a:lstStyle/>
          <a:p>
            <a:r>
              <a:rPr lang="fr-FR" sz="5400" dirty="0"/>
              <a:t>UNCLOS</a:t>
            </a:r>
          </a:p>
        </p:txBody>
      </p:sp>
      <p:pic>
        <p:nvPicPr>
          <p:cNvPr id="10" name="Espace réservé pour une image  9">
            <a:extLst>
              <a:ext uri="{FF2B5EF4-FFF2-40B4-BE49-F238E27FC236}">
                <a16:creationId xmlns:a16="http://schemas.microsoft.com/office/drawing/2014/main" id="{2B35F023-5FC3-797A-D94D-6F61B3D0E48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450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FD1D94-C48E-4A03-8498-D207590A20E4}"/>
              </a:ext>
            </a:extLst>
          </p:cNvPr>
          <p:cNvSpPr/>
          <p:nvPr/>
        </p:nvSpPr>
        <p:spPr>
          <a:xfrm>
            <a:off x="378074" y="147231"/>
            <a:ext cx="6810796" cy="480131"/>
          </a:xfrm>
          <a:prstGeom prst="rect">
            <a:avLst/>
          </a:prstGeom>
        </p:spPr>
        <p:txBody>
          <a:bodyPr wrap="square">
            <a:spAutoFit/>
          </a:bodyPr>
          <a:lstStyle/>
          <a:p>
            <a:pPr lvl="0" defTabSz="457200" eaLnBrk="0" fontAlgn="base" hangingPunct="0">
              <a:lnSpc>
                <a:spcPct val="90000"/>
              </a:lnSpc>
              <a:spcBef>
                <a:spcPct val="0"/>
              </a:spcBef>
              <a:spcAft>
                <a:spcPct val="0"/>
              </a:spcAft>
              <a:defRPr/>
            </a:pPr>
            <a:r>
              <a:rPr lang="en-US" sz="2800" b="1" dirty="0">
                <a:solidFill>
                  <a:schemeClr val="tx2"/>
                </a:solidFill>
                <a:latin typeface="Century Gothic"/>
              </a:rPr>
              <a:t>The Cybersecurity Risk Threats </a:t>
            </a:r>
          </a:p>
        </p:txBody>
      </p:sp>
      <p:cxnSp>
        <p:nvCxnSpPr>
          <p:cNvPr id="7" name="Connecteur droit avec flèche 6">
            <a:extLst>
              <a:ext uri="{FF2B5EF4-FFF2-40B4-BE49-F238E27FC236}">
                <a16:creationId xmlns:a16="http://schemas.microsoft.com/office/drawing/2014/main" id="{14FCF3D0-5A4D-4E8F-A169-1E092C5BB9EB}"/>
              </a:ext>
            </a:extLst>
          </p:cNvPr>
          <p:cNvCxnSpPr/>
          <p:nvPr/>
        </p:nvCxnSpPr>
        <p:spPr>
          <a:xfrm flipV="1">
            <a:off x="3366697" y="1229587"/>
            <a:ext cx="0" cy="4642338"/>
          </a:xfrm>
          <a:prstGeom prst="straightConnector1">
            <a:avLst/>
          </a:prstGeom>
          <a:ln w="571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63331F53-390C-4BE9-888B-44AD07670BBD}"/>
              </a:ext>
            </a:extLst>
          </p:cNvPr>
          <p:cNvCxnSpPr/>
          <p:nvPr/>
        </p:nvCxnSpPr>
        <p:spPr>
          <a:xfrm>
            <a:off x="3366697" y="5871925"/>
            <a:ext cx="6217920"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C3B0538-8354-4E9B-A1E9-A066FAE573A9}"/>
              </a:ext>
            </a:extLst>
          </p:cNvPr>
          <p:cNvSpPr txBox="1"/>
          <p:nvPr/>
        </p:nvSpPr>
        <p:spPr>
          <a:xfrm>
            <a:off x="9860160" y="5785516"/>
            <a:ext cx="2095445" cy="830997"/>
          </a:xfrm>
          <a:prstGeom prst="rect">
            <a:avLst/>
          </a:prstGeom>
          <a:noFill/>
        </p:spPr>
        <p:txBody>
          <a:bodyPr wrap="none" rtlCol="0">
            <a:spAutoFit/>
          </a:bodyPr>
          <a:lstStyle/>
          <a:p>
            <a:r>
              <a:rPr lang="fr-FR" sz="2400" dirty="0">
                <a:solidFill>
                  <a:schemeClr val="tx2">
                    <a:lumMod val="60000"/>
                    <a:lumOff val="40000"/>
                  </a:schemeClr>
                </a:solidFill>
              </a:rPr>
              <a:t>Occurrence </a:t>
            </a:r>
          </a:p>
          <a:p>
            <a:r>
              <a:rPr lang="fr-FR" sz="2400" dirty="0">
                <a:solidFill>
                  <a:schemeClr val="tx2">
                    <a:lumMod val="60000"/>
                    <a:lumOff val="40000"/>
                  </a:schemeClr>
                </a:solidFill>
              </a:rPr>
              <a:t>/ Location</a:t>
            </a:r>
          </a:p>
        </p:txBody>
      </p:sp>
      <p:sp>
        <p:nvSpPr>
          <p:cNvPr id="11" name="ZoneTexte 10">
            <a:extLst>
              <a:ext uri="{FF2B5EF4-FFF2-40B4-BE49-F238E27FC236}">
                <a16:creationId xmlns:a16="http://schemas.microsoft.com/office/drawing/2014/main" id="{A7778652-9662-4118-8AE5-945A04B7A011}"/>
              </a:ext>
            </a:extLst>
          </p:cNvPr>
          <p:cNvSpPr txBox="1"/>
          <p:nvPr/>
        </p:nvSpPr>
        <p:spPr>
          <a:xfrm>
            <a:off x="2338277" y="998754"/>
            <a:ext cx="707245" cy="461665"/>
          </a:xfrm>
          <a:prstGeom prst="rect">
            <a:avLst/>
          </a:prstGeom>
          <a:noFill/>
        </p:spPr>
        <p:txBody>
          <a:bodyPr wrap="none" rtlCol="0">
            <a:spAutoFit/>
          </a:bodyPr>
          <a:lstStyle/>
          <a:p>
            <a:r>
              <a:rPr lang="fr-FR" sz="2400" dirty="0">
                <a:solidFill>
                  <a:schemeClr val="tx2">
                    <a:lumMod val="60000"/>
                    <a:lumOff val="40000"/>
                  </a:schemeClr>
                </a:solidFill>
              </a:rPr>
              <a:t>Risk</a:t>
            </a:r>
          </a:p>
        </p:txBody>
      </p:sp>
      <p:sp>
        <p:nvSpPr>
          <p:cNvPr id="12" name="Forme libre : forme 11">
            <a:extLst>
              <a:ext uri="{FF2B5EF4-FFF2-40B4-BE49-F238E27FC236}">
                <a16:creationId xmlns:a16="http://schemas.microsoft.com/office/drawing/2014/main" id="{34DE2D2C-B592-4F2E-B079-136FD32BEA4D}"/>
              </a:ext>
            </a:extLst>
          </p:cNvPr>
          <p:cNvSpPr/>
          <p:nvPr/>
        </p:nvSpPr>
        <p:spPr>
          <a:xfrm>
            <a:off x="4154492" y="1145181"/>
            <a:ext cx="5317587" cy="4403187"/>
          </a:xfrm>
          <a:custGeom>
            <a:avLst/>
            <a:gdLst>
              <a:gd name="connsiteX0" fmla="*/ 0 w 5317587"/>
              <a:gd name="connsiteY0" fmla="*/ 0 h 4403187"/>
              <a:gd name="connsiteX1" fmla="*/ 253218 w 5317587"/>
              <a:gd name="connsiteY1" fmla="*/ 1955409 h 4403187"/>
              <a:gd name="connsiteX2" fmla="*/ 956603 w 5317587"/>
              <a:gd name="connsiteY2" fmla="*/ 3207433 h 4403187"/>
              <a:gd name="connsiteX3" fmla="*/ 2194560 w 5317587"/>
              <a:gd name="connsiteY3" fmla="*/ 3854547 h 4403187"/>
              <a:gd name="connsiteX4" fmla="*/ 3545058 w 5317587"/>
              <a:gd name="connsiteY4" fmla="*/ 4234375 h 4403187"/>
              <a:gd name="connsiteX5" fmla="*/ 5317587 w 5317587"/>
              <a:gd name="connsiteY5" fmla="*/ 4403187 h 440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587" h="4403187">
                <a:moveTo>
                  <a:pt x="0" y="0"/>
                </a:moveTo>
                <a:cubicBezTo>
                  <a:pt x="46892" y="710418"/>
                  <a:pt x="93784" y="1420837"/>
                  <a:pt x="253218" y="1955409"/>
                </a:cubicBezTo>
                <a:cubicBezTo>
                  <a:pt x="412652" y="2489981"/>
                  <a:pt x="633046" y="2890910"/>
                  <a:pt x="956603" y="3207433"/>
                </a:cubicBezTo>
                <a:cubicBezTo>
                  <a:pt x="1280160" y="3523956"/>
                  <a:pt x="1763151" y="3683390"/>
                  <a:pt x="2194560" y="3854547"/>
                </a:cubicBezTo>
                <a:cubicBezTo>
                  <a:pt x="2625969" y="4025704"/>
                  <a:pt x="3024554" y="4142935"/>
                  <a:pt x="3545058" y="4234375"/>
                </a:cubicBezTo>
                <a:cubicBezTo>
                  <a:pt x="4065562" y="4325815"/>
                  <a:pt x="4691574" y="4364501"/>
                  <a:pt x="5317587" y="440318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B8E562B3-96CC-4D80-B959-45315A7F13E5}"/>
              </a:ext>
            </a:extLst>
          </p:cNvPr>
          <p:cNvCxnSpPr/>
          <p:nvPr/>
        </p:nvCxnSpPr>
        <p:spPr>
          <a:xfrm>
            <a:off x="4745335" y="3902448"/>
            <a:ext cx="0" cy="19694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7D8002F-A7CA-4FA0-907D-5520DCE703A1}"/>
              </a:ext>
            </a:extLst>
          </p:cNvPr>
          <p:cNvSpPr txBox="1"/>
          <p:nvPr/>
        </p:nvSpPr>
        <p:spPr>
          <a:xfrm>
            <a:off x="3512143" y="4435627"/>
            <a:ext cx="1112805" cy="584775"/>
          </a:xfrm>
          <a:prstGeom prst="rect">
            <a:avLst/>
          </a:prstGeom>
          <a:noFill/>
        </p:spPr>
        <p:txBody>
          <a:bodyPr wrap="none" rtlCol="0">
            <a:spAutoFit/>
          </a:bodyPr>
          <a:lstStyle/>
          <a:p>
            <a:pPr algn="ctr"/>
            <a:r>
              <a:rPr lang="fr-FR" sz="1600" dirty="0"/>
              <a:t>GNSS </a:t>
            </a:r>
          </a:p>
          <a:p>
            <a:pPr algn="ctr"/>
            <a:r>
              <a:rPr lang="fr-FR" sz="1600" dirty="0" err="1"/>
              <a:t>Jamming</a:t>
            </a:r>
            <a:endParaRPr lang="fr-FR" sz="1600" dirty="0"/>
          </a:p>
        </p:txBody>
      </p:sp>
      <p:cxnSp>
        <p:nvCxnSpPr>
          <p:cNvPr id="16" name="Connecteur droit 15">
            <a:extLst>
              <a:ext uri="{FF2B5EF4-FFF2-40B4-BE49-F238E27FC236}">
                <a16:creationId xmlns:a16="http://schemas.microsoft.com/office/drawing/2014/main" id="{29B1AF9C-718D-4343-BD85-8B9831A656A1}"/>
              </a:ext>
            </a:extLst>
          </p:cNvPr>
          <p:cNvCxnSpPr>
            <a:cxnSpLocks/>
          </p:cNvCxnSpPr>
          <p:nvPr/>
        </p:nvCxnSpPr>
        <p:spPr>
          <a:xfrm>
            <a:off x="6951618" y="5209815"/>
            <a:ext cx="0" cy="662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3257B55-D8A1-4CC1-A402-CC5036DBDF1D}"/>
              </a:ext>
            </a:extLst>
          </p:cNvPr>
          <p:cNvSpPr txBox="1"/>
          <p:nvPr/>
        </p:nvSpPr>
        <p:spPr>
          <a:xfrm>
            <a:off x="5140292" y="5187960"/>
            <a:ext cx="1657826" cy="338554"/>
          </a:xfrm>
          <a:prstGeom prst="rect">
            <a:avLst/>
          </a:prstGeom>
          <a:noFill/>
        </p:spPr>
        <p:txBody>
          <a:bodyPr wrap="none" rtlCol="0">
            <a:spAutoFit/>
          </a:bodyPr>
          <a:lstStyle/>
          <a:p>
            <a:r>
              <a:rPr lang="fr-FR" sz="1600" dirty="0"/>
              <a:t>GNSS Spoofing</a:t>
            </a:r>
          </a:p>
        </p:txBody>
      </p:sp>
      <p:sp>
        <p:nvSpPr>
          <p:cNvPr id="19" name="ZoneTexte 18">
            <a:extLst>
              <a:ext uri="{FF2B5EF4-FFF2-40B4-BE49-F238E27FC236}">
                <a16:creationId xmlns:a16="http://schemas.microsoft.com/office/drawing/2014/main" id="{19E232B4-FC43-49D2-B990-57755FDC6566}"/>
              </a:ext>
            </a:extLst>
          </p:cNvPr>
          <p:cNvSpPr txBox="1"/>
          <p:nvPr/>
        </p:nvSpPr>
        <p:spPr>
          <a:xfrm>
            <a:off x="7178617" y="5469128"/>
            <a:ext cx="1422184" cy="338554"/>
          </a:xfrm>
          <a:prstGeom prst="rect">
            <a:avLst/>
          </a:prstGeom>
          <a:noFill/>
        </p:spPr>
        <p:txBody>
          <a:bodyPr wrap="none" rtlCol="0">
            <a:spAutoFit/>
          </a:bodyPr>
          <a:lstStyle/>
          <a:p>
            <a:r>
              <a:rPr lang="fr-FR" sz="1600" dirty="0"/>
              <a:t>AIS Spoofing</a:t>
            </a:r>
          </a:p>
        </p:txBody>
      </p:sp>
      <p:sp>
        <p:nvSpPr>
          <p:cNvPr id="20" name="ZoneTexte 19">
            <a:extLst>
              <a:ext uri="{FF2B5EF4-FFF2-40B4-BE49-F238E27FC236}">
                <a16:creationId xmlns:a16="http://schemas.microsoft.com/office/drawing/2014/main" id="{FA5D7BBD-E49D-44C8-B084-7460890E911E}"/>
              </a:ext>
            </a:extLst>
          </p:cNvPr>
          <p:cNvSpPr txBox="1"/>
          <p:nvPr/>
        </p:nvSpPr>
        <p:spPr>
          <a:xfrm>
            <a:off x="3436364" y="5883585"/>
            <a:ext cx="1138453" cy="523220"/>
          </a:xfrm>
          <a:prstGeom prst="rect">
            <a:avLst/>
          </a:prstGeom>
          <a:noFill/>
        </p:spPr>
        <p:txBody>
          <a:bodyPr wrap="none" rtlCol="0">
            <a:spAutoFit/>
          </a:bodyPr>
          <a:lstStyle/>
          <a:p>
            <a:pPr algn="ctr"/>
            <a:r>
              <a:rPr lang="fr-FR" sz="1400" dirty="0"/>
              <a:t>In Port </a:t>
            </a:r>
          </a:p>
          <a:p>
            <a:pPr algn="ctr"/>
            <a:r>
              <a:rPr lang="fr-FR" sz="1400" dirty="0" err="1"/>
              <a:t>worldwide</a:t>
            </a:r>
            <a:r>
              <a:rPr lang="fr-FR" sz="1400" dirty="0"/>
              <a:t> </a:t>
            </a:r>
          </a:p>
        </p:txBody>
      </p:sp>
      <p:sp>
        <p:nvSpPr>
          <p:cNvPr id="3" name="ZoneTexte 2">
            <a:extLst>
              <a:ext uri="{FF2B5EF4-FFF2-40B4-BE49-F238E27FC236}">
                <a16:creationId xmlns:a16="http://schemas.microsoft.com/office/drawing/2014/main" id="{630D5BCF-8E69-A584-0162-CF900C60E140}"/>
              </a:ext>
            </a:extLst>
          </p:cNvPr>
          <p:cNvSpPr txBox="1"/>
          <p:nvPr/>
        </p:nvSpPr>
        <p:spPr>
          <a:xfrm>
            <a:off x="5019304" y="5859525"/>
            <a:ext cx="1369286" cy="738664"/>
          </a:xfrm>
          <a:prstGeom prst="rect">
            <a:avLst/>
          </a:prstGeom>
          <a:noFill/>
        </p:spPr>
        <p:txBody>
          <a:bodyPr wrap="none" rtlCol="0">
            <a:spAutoFit/>
          </a:bodyPr>
          <a:lstStyle/>
          <a:p>
            <a:r>
              <a:rPr lang="fr-FR" sz="1400" dirty="0"/>
              <a:t>IVO </a:t>
            </a:r>
            <a:r>
              <a:rPr lang="fr-FR" sz="1400" dirty="0" err="1"/>
              <a:t>identified</a:t>
            </a:r>
            <a:endParaRPr lang="fr-FR" sz="1400" dirty="0"/>
          </a:p>
          <a:p>
            <a:r>
              <a:rPr lang="fr-FR" sz="1400" dirty="0" err="1"/>
              <a:t>Coastline</a:t>
            </a:r>
            <a:r>
              <a:rPr lang="fr-FR" sz="1400" dirty="0"/>
              <a:t>, </a:t>
            </a:r>
          </a:p>
          <a:p>
            <a:r>
              <a:rPr lang="fr-FR" sz="1400" dirty="0"/>
              <a:t>choke points </a:t>
            </a:r>
          </a:p>
        </p:txBody>
      </p:sp>
      <p:sp>
        <p:nvSpPr>
          <p:cNvPr id="5" name="ZoneTexte 4">
            <a:extLst>
              <a:ext uri="{FF2B5EF4-FFF2-40B4-BE49-F238E27FC236}">
                <a16:creationId xmlns:a16="http://schemas.microsoft.com/office/drawing/2014/main" id="{FE696213-FA19-536C-4D8C-972FD9BB0C16}"/>
              </a:ext>
            </a:extLst>
          </p:cNvPr>
          <p:cNvSpPr txBox="1"/>
          <p:nvPr/>
        </p:nvSpPr>
        <p:spPr>
          <a:xfrm>
            <a:off x="8314254" y="5914748"/>
            <a:ext cx="963725" cy="307777"/>
          </a:xfrm>
          <a:prstGeom prst="rect">
            <a:avLst/>
          </a:prstGeom>
          <a:noFill/>
        </p:spPr>
        <p:txBody>
          <a:bodyPr wrap="none" rtlCol="0">
            <a:spAutoFit/>
          </a:bodyPr>
          <a:lstStyle/>
          <a:p>
            <a:r>
              <a:rPr lang="fr-FR" sz="1400" dirty="0"/>
              <a:t>IVO Ports</a:t>
            </a:r>
          </a:p>
        </p:txBody>
      </p:sp>
      <p:pic>
        <p:nvPicPr>
          <p:cNvPr id="6" name="Image 5">
            <a:extLst>
              <a:ext uri="{FF2B5EF4-FFF2-40B4-BE49-F238E27FC236}">
                <a16:creationId xmlns:a16="http://schemas.microsoft.com/office/drawing/2014/main" id="{5A6CB9DC-8449-8929-03FC-C2D728A71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415" y="3387380"/>
            <a:ext cx="2297669" cy="2972071"/>
          </a:xfrm>
          <a:prstGeom prst="rect">
            <a:avLst/>
          </a:prstGeom>
        </p:spPr>
      </p:pic>
      <p:sp>
        <p:nvSpPr>
          <p:cNvPr id="13" name="ZoneTexte 12">
            <a:extLst>
              <a:ext uri="{FF2B5EF4-FFF2-40B4-BE49-F238E27FC236}">
                <a16:creationId xmlns:a16="http://schemas.microsoft.com/office/drawing/2014/main" id="{469217C0-1A71-6BBE-1CFD-4A5124F7253A}"/>
              </a:ext>
            </a:extLst>
          </p:cNvPr>
          <p:cNvSpPr txBox="1"/>
          <p:nvPr/>
        </p:nvSpPr>
        <p:spPr>
          <a:xfrm>
            <a:off x="6938231" y="147230"/>
            <a:ext cx="5317586" cy="1323439"/>
          </a:xfrm>
          <a:prstGeom prst="rect">
            <a:avLst/>
          </a:prstGeom>
          <a:noFill/>
        </p:spPr>
        <p:txBody>
          <a:bodyPr wrap="square" rtlCol="0">
            <a:spAutoFit/>
          </a:bodyPr>
          <a:lstStyle/>
          <a:p>
            <a:r>
              <a:rPr lang="fr-FR" sz="1600" b="1" dirty="0"/>
              <a:t>Objectives</a:t>
            </a:r>
          </a:p>
          <a:p>
            <a:pPr marL="285750" indent="-285750">
              <a:buFontTx/>
              <a:buChar char="-"/>
            </a:pPr>
            <a:r>
              <a:rPr lang="fr-FR" sz="1600" dirty="0" err="1"/>
              <a:t>Avoid</a:t>
            </a:r>
            <a:r>
              <a:rPr lang="fr-FR" sz="1600" dirty="0"/>
              <a:t> Concurrence</a:t>
            </a:r>
          </a:p>
          <a:p>
            <a:pPr marL="285750" indent="-285750">
              <a:buFontTx/>
              <a:buChar char="-"/>
            </a:pPr>
            <a:r>
              <a:rPr lang="fr-FR" sz="1600" dirty="0" err="1"/>
              <a:t>Hide</a:t>
            </a:r>
            <a:r>
              <a:rPr lang="fr-FR" sz="1600" dirty="0"/>
              <a:t> </a:t>
            </a:r>
            <a:r>
              <a:rPr lang="fr-FR" sz="1600" dirty="0" err="1"/>
              <a:t>illegal</a:t>
            </a:r>
            <a:r>
              <a:rPr lang="fr-FR" sz="1600" dirty="0"/>
              <a:t> </a:t>
            </a:r>
            <a:r>
              <a:rPr lang="fr-FR" sz="1600" dirty="0" err="1"/>
              <a:t>activities</a:t>
            </a:r>
            <a:r>
              <a:rPr lang="fr-FR" sz="1600" dirty="0"/>
              <a:t> (</a:t>
            </a:r>
            <a:r>
              <a:rPr lang="fr-FR" sz="1600" dirty="0" err="1"/>
              <a:t>Dark</a:t>
            </a:r>
            <a:r>
              <a:rPr lang="fr-FR" sz="1600" dirty="0"/>
              <a:t> </a:t>
            </a:r>
            <a:r>
              <a:rPr lang="fr-FR" sz="1600" dirty="0" err="1"/>
              <a:t>fleet</a:t>
            </a:r>
            <a:r>
              <a:rPr lang="fr-FR" sz="1600" dirty="0"/>
              <a:t> </a:t>
            </a:r>
            <a:r>
              <a:rPr lang="fr-FR" sz="1600" dirty="0" err="1"/>
              <a:t>Bunkering</a:t>
            </a:r>
            <a:r>
              <a:rPr lang="fr-FR" sz="1600" dirty="0"/>
              <a:t>, Truck driver)</a:t>
            </a:r>
          </a:p>
          <a:p>
            <a:pPr marL="285750" indent="-285750">
              <a:buFontTx/>
              <a:buChar char="-"/>
            </a:pPr>
            <a:r>
              <a:rPr lang="fr-FR" sz="1600" dirty="0" err="1"/>
              <a:t>Deny</a:t>
            </a:r>
            <a:r>
              <a:rPr lang="fr-FR" sz="1600" dirty="0"/>
              <a:t> use of </a:t>
            </a:r>
            <a:r>
              <a:rPr lang="fr-FR" sz="1600" dirty="0" err="1"/>
              <a:t>systems</a:t>
            </a:r>
            <a:r>
              <a:rPr lang="fr-FR" sz="1600" dirty="0"/>
              <a:t> (GNSS)</a:t>
            </a:r>
          </a:p>
        </p:txBody>
      </p:sp>
      <p:pic>
        <p:nvPicPr>
          <p:cNvPr id="22" name="Image 21">
            <a:extLst>
              <a:ext uri="{FF2B5EF4-FFF2-40B4-BE49-F238E27FC236}">
                <a16:creationId xmlns:a16="http://schemas.microsoft.com/office/drawing/2014/main" id="{CAA6BF4C-5B7C-009C-1715-26319A851051}"/>
              </a:ext>
            </a:extLst>
          </p:cNvPr>
          <p:cNvPicPr>
            <a:picLocks noChangeAspect="1"/>
          </p:cNvPicPr>
          <p:nvPr/>
        </p:nvPicPr>
        <p:blipFill>
          <a:blip r:embed="rId3"/>
          <a:stretch>
            <a:fillRect/>
          </a:stretch>
        </p:blipFill>
        <p:spPr>
          <a:xfrm>
            <a:off x="3777850" y="1340786"/>
            <a:ext cx="819150" cy="904875"/>
          </a:xfrm>
          <a:prstGeom prst="rect">
            <a:avLst/>
          </a:prstGeom>
        </p:spPr>
      </p:pic>
      <p:pic>
        <p:nvPicPr>
          <p:cNvPr id="23" name="Image 22">
            <a:extLst>
              <a:ext uri="{FF2B5EF4-FFF2-40B4-BE49-F238E27FC236}">
                <a16:creationId xmlns:a16="http://schemas.microsoft.com/office/drawing/2014/main" id="{B28559A6-C207-09B9-761A-FDB684D8DFA1}"/>
              </a:ext>
            </a:extLst>
          </p:cNvPr>
          <p:cNvPicPr>
            <a:picLocks noChangeAspect="1"/>
          </p:cNvPicPr>
          <p:nvPr/>
        </p:nvPicPr>
        <p:blipFill>
          <a:blip r:embed="rId4"/>
          <a:stretch>
            <a:fillRect/>
          </a:stretch>
        </p:blipFill>
        <p:spPr>
          <a:xfrm>
            <a:off x="4128763" y="2578766"/>
            <a:ext cx="781050" cy="1000125"/>
          </a:xfrm>
          <a:prstGeom prst="rect">
            <a:avLst/>
          </a:prstGeom>
        </p:spPr>
      </p:pic>
      <p:pic>
        <p:nvPicPr>
          <p:cNvPr id="25" name="Image 24">
            <a:extLst>
              <a:ext uri="{FF2B5EF4-FFF2-40B4-BE49-F238E27FC236}">
                <a16:creationId xmlns:a16="http://schemas.microsoft.com/office/drawing/2014/main" id="{497A7517-2301-9F8C-C455-06324BF079DA}"/>
              </a:ext>
            </a:extLst>
          </p:cNvPr>
          <p:cNvPicPr>
            <a:picLocks noChangeAspect="1"/>
          </p:cNvPicPr>
          <p:nvPr/>
        </p:nvPicPr>
        <p:blipFill>
          <a:blip r:embed="rId5"/>
          <a:stretch>
            <a:fillRect/>
          </a:stretch>
        </p:blipFill>
        <p:spPr>
          <a:xfrm>
            <a:off x="8600801" y="4800098"/>
            <a:ext cx="923925" cy="933450"/>
          </a:xfrm>
          <a:prstGeom prst="rect">
            <a:avLst/>
          </a:prstGeom>
        </p:spPr>
      </p:pic>
      <p:pic>
        <p:nvPicPr>
          <p:cNvPr id="26" name="Image 25">
            <a:extLst>
              <a:ext uri="{FF2B5EF4-FFF2-40B4-BE49-F238E27FC236}">
                <a16:creationId xmlns:a16="http://schemas.microsoft.com/office/drawing/2014/main" id="{9F4683C5-FDAA-1DF3-DEF8-F4C5F289B3BF}"/>
              </a:ext>
            </a:extLst>
          </p:cNvPr>
          <p:cNvPicPr>
            <a:picLocks noChangeAspect="1"/>
          </p:cNvPicPr>
          <p:nvPr/>
        </p:nvPicPr>
        <p:blipFill>
          <a:blip r:embed="rId6"/>
          <a:stretch>
            <a:fillRect/>
          </a:stretch>
        </p:blipFill>
        <p:spPr>
          <a:xfrm>
            <a:off x="5390178" y="4039327"/>
            <a:ext cx="742950" cy="981075"/>
          </a:xfrm>
          <a:prstGeom prst="rect">
            <a:avLst/>
          </a:prstGeom>
        </p:spPr>
      </p:pic>
      <p:sp>
        <p:nvSpPr>
          <p:cNvPr id="27" name="ZoneTexte 26">
            <a:extLst>
              <a:ext uri="{FF2B5EF4-FFF2-40B4-BE49-F238E27FC236}">
                <a16:creationId xmlns:a16="http://schemas.microsoft.com/office/drawing/2014/main" id="{9AEB4652-55BA-BDBF-1798-A0653C75C671}"/>
              </a:ext>
            </a:extLst>
          </p:cNvPr>
          <p:cNvSpPr txBox="1"/>
          <p:nvPr/>
        </p:nvSpPr>
        <p:spPr>
          <a:xfrm>
            <a:off x="7889709" y="4329546"/>
            <a:ext cx="1019830" cy="523220"/>
          </a:xfrm>
          <a:prstGeom prst="rect">
            <a:avLst/>
          </a:prstGeom>
          <a:noFill/>
        </p:spPr>
        <p:txBody>
          <a:bodyPr wrap="none" rtlCol="0">
            <a:spAutoFit/>
          </a:bodyPr>
          <a:lstStyle/>
          <a:p>
            <a:pPr algn="ctr"/>
            <a:r>
              <a:rPr lang="fr-FR" sz="1400" dirty="0"/>
              <a:t>Criminal </a:t>
            </a:r>
          </a:p>
          <a:p>
            <a:pPr algn="ctr"/>
            <a:r>
              <a:rPr lang="fr-FR" sz="1400" dirty="0"/>
              <a:t>Entreprise</a:t>
            </a:r>
          </a:p>
        </p:txBody>
      </p:sp>
      <p:sp>
        <p:nvSpPr>
          <p:cNvPr id="28" name="ZoneTexte 27">
            <a:extLst>
              <a:ext uri="{FF2B5EF4-FFF2-40B4-BE49-F238E27FC236}">
                <a16:creationId xmlns:a16="http://schemas.microsoft.com/office/drawing/2014/main" id="{7B5AC838-6005-20AC-A788-08B52AC401E5}"/>
              </a:ext>
            </a:extLst>
          </p:cNvPr>
          <p:cNvSpPr txBox="1"/>
          <p:nvPr/>
        </p:nvSpPr>
        <p:spPr>
          <a:xfrm>
            <a:off x="4585232" y="2411208"/>
            <a:ext cx="1176925" cy="307777"/>
          </a:xfrm>
          <a:prstGeom prst="rect">
            <a:avLst/>
          </a:prstGeom>
          <a:noFill/>
        </p:spPr>
        <p:txBody>
          <a:bodyPr wrap="none" rtlCol="0">
            <a:spAutoFit/>
          </a:bodyPr>
          <a:lstStyle/>
          <a:p>
            <a:pPr algn="ctr"/>
            <a:r>
              <a:rPr lang="fr-FR" sz="1400" dirty="0"/>
              <a:t>Concurrent</a:t>
            </a:r>
          </a:p>
        </p:txBody>
      </p:sp>
      <p:sp>
        <p:nvSpPr>
          <p:cNvPr id="29" name="ZoneTexte 28">
            <a:extLst>
              <a:ext uri="{FF2B5EF4-FFF2-40B4-BE49-F238E27FC236}">
                <a16:creationId xmlns:a16="http://schemas.microsoft.com/office/drawing/2014/main" id="{B9EE8F22-8E5A-15FB-D82A-A27C1E02BA3B}"/>
              </a:ext>
            </a:extLst>
          </p:cNvPr>
          <p:cNvSpPr txBox="1"/>
          <p:nvPr/>
        </p:nvSpPr>
        <p:spPr>
          <a:xfrm>
            <a:off x="5583013" y="3615274"/>
            <a:ext cx="756938" cy="523220"/>
          </a:xfrm>
          <a:prstGeom prst="rect">
            <a:avLst/>
          </a:prstGeom>
          <a:noFill/>
        </p:spPr>
        <p:txBody>
          <a:bodyPr wrap="none" rtlCol="0">
            <a:spAutoFit/>
          </a:bodyPr>
          <a:lstStyle/>
          <a:p>
            <a:pPr algn="ctr"/>
            <a:r>
              <a:rPr lang="fr-FR" sz="1400" dirty="0"/>
              <a:t>Rogue</a:t>
            </a:r>
          </a:p>
          <a:p>
            <a:pPr algn="ctr"/>
            <a:r>
              <a:rPr lang="fr-FR" sz="1400" dirty="0"/>
              <a:t>States</a:t>
            </a:r>
          </a:p>
        </p:txBody>
      </p:sp>
      <p:sp>
        <p:nvSpPr>
          <p:cNvPr id="30" name="ZoneTexte 29">
            <a:extLst>
              <a:ext uri="{FF2B5EF4-FFF2-40B4-BE49-F238E27FC236}">
                <a16:creationId xmlns:a16="http://schemas.microsoft.com/office/drawing/2014/main" id="{C366EBB1-AB2D-5DAC-E6D1-2DA09FA800EC}"/>
              </a:ext>
            </a:extLst>
          </p:cNvPr>
          <p:cNvSpPr txBox="1"/>
          <p:nvPr/>
        </p:nvSpPr>
        <p:spPr>
          <a:xfrm>
            <a:off x="4607706" y="1345850"/>
            <a:ext cx="1053494" cy="523220"/>
          </a:xfrm>
          <a:prstGeom prst="rect">
            <a:avLst/>
          </a:prstGeom>
          <a:noFill/>
        </p:spPr>
        <p:txBody>
          <a:bodyPr wrap="none" rtlCol="0">
            <a:spAutoFit/>
          </a:bodyPr>
          <a:lstStyle/>
          <a:p>
            <a:pPr algn="ctr"/>
            <a:r>
              <a:rPr lang="fr-FR" sz="1400" dirty="0" err="1"/>
              <a:t>Employee</a:t>
            </a:r>
            <a:endParaRPr lang="fr-FR" sz="1400" dirty="0"/>
          </a:p>
          <a:p>
            <a:pPr algn="ctr"/>
            <a:r>
              <a:rPr lang="fr-FR" sz="1400" dirty="0"/>
              <a:t>Driver</a:t>
            </a:r>
          </a:p>
        </p:txBody>
      </p:sp>
      <p:pic>
        <p:nvPicPr>
          <p:cNvPr id="31" name="Image 30">
            <a:extLst>
              <a:ext uri="{FF2B5EF4-FFF2-40B4-BE49-F238E27FC236}">
                <a16:creationId xmlns:a16="http://schemas.microsoft.com/office/drawing/2014/main" id="{9CE44F69-3B3E-83CA-3BFB-340E865203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8134" y="2465161"/>
            <a:ext cx="2812577" cy="1859643"/>
          </a:xfrm>
          <a:prstGeom prst="rect">
            <a:avLst/>
          </a:prstGeom>
        </p:spPr>
      </p:pic>
      <p:pic>
        <p:nvPicPr>
          <p:cNvPr id="32" name="Image 31">
            <a:extLst>
              <a:ext uri="{FF2B5EF4-FFF2-40B4-BE49-F238E27FC236}">
                <a16:creationId xmlns:a16="http://schemas.microsoft.com/office/drawing/2014/main" id="{5AF46B49-B88D-BB53-900D-F5BDE35FED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7501" y="1666541"/>
            <a:ext cx="5033210" cy="730491"/>
          </a:xfrm>
          <a:prstGeom prst="rect">
            <a:avLst/>
          </a:prstGeom>
        </p:spPr>
      </p:pic>
      <p:sp>
        <p:nvSpPr>
          <p:cNvPr id="4" name="ZoneTexte 3">
            <a:extLst>
              <a:ext uri="{FF2B5EF4-FFF2-40B4-BE49-F238E27FC236}">
                <a16:creationId xmlns:a16="http://schemas.microsoft.com/office/drawing/2014/main" id="{351F13D6-C8E7-432F-7C0E-AC46701DB2FE}"/>
              </a:ext>
            </a:extLst>
          </p:cNvPr>
          <p:cNvSpPr txBox="1"/>
          <p:nvPr/>
        </p:nvSpPr>
        <p:spPr>
          <a:xfrm>
            <a:off x="9123781" y="2479502"/>
            <a:ext cx="2786930" cy="646331"/>
          </a:xfrm>
          <a:prstGeom prst="rect">
            <a:avLst/>
          </a:prstGeom>
          <a:solidFill>
            <a:schemeClr val="bg1"/>
          </a:solidFill>
          <a:ln>
            <a:solidFill>
              <a:schemeClr val="tx1"/>
            </a:solidFill>
          </a:ln>
        </p:spPr>
        <p:txBody>
          <a:bodyPr wrap="square" rtlCol="0">
            <a:spAutoFit/>
          </a:bodyPr>
          <a:lstStyle/>
          <a:p>
            <a:r>
              <a:rPr lang="fr-FR" sz="1200" b="1" dirty="0"/>
              <a:t>Greek </a:t>
            </a:r>
            <a:r>
              <a:rPr lang="fr-FR" sz="1200" b="1" dirty="0" err="1"/>
              <a:t>Shipowners</a:t>
            </a:r>
            <a:r>
              <a:rPr lang="fr-FR" sz="1200" b="1" dirty="0"/>
              <a:t> cyber </a:t>
            </a:r>
            <a:r>
              <a:rPr lang="fr-FR" sz="1200" b="1" dirty="0" err="1"/>
              <a:t>tricked</a:t>
            </a:r>
            <a:r>
              <a:rPr lang="fr-FR" sz="1200" b="1" dirty="0"/>
              <a:t> over Halloween weekend</a:t>
            </a:r>
          </a:p>
          <a:p>
            <a:endParaRPr lang="fr-FR" sz="1200" b="1" dirty="0"/>
          </a:p>
        </p:txBody>
      </p:sp>
    </p:spTree>
    <p:extLst>
      <p:ext uri="{BB962C8B-B14F-4D97-AF65-F5344CB8AC3E}">
        <p14:creationId xmlns:p14="http://schemas.microsoft.com/office/powerpoint/2010/main" val="223205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066307"/>
          </a:xfrm>
        </p:spPr>
        <p:txBody>
          <a:bodyPr>
            <a:normAutofit fontScale="90000"/>
          </a:bodyPr>
          <a:lstStyle/>
          <a:p>
            <a:r>
              <a:rPr lang="en-US" dirty="0"/>
              <a:t>CSP Training Logistic: CSP0012_S_M_Digital Forensic for Maritime</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Autumn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n-US" dirty="0"/>
              <a:t>ONSITE-Location Information</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Delivery Method</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n-US" dirty="0"/>
              <a:t>CSP00012_S_M_Digital Forensic for Maritime: Presentation Template Created by PR</a:t>
            </a:r>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 coins arrondis 79">
            <a:extLst>
              <a:ext uri="{FF2B5EF4-FFF2-40B4-BE49-F238E27FC236}">
                <a16:creationId xmlns:a16="http://schemas.microsoft.com/office/drawing/2014/main" id="{D54EAFB5-6CA6-4580-8FA7-AE92E010A4ED}"/>
              </a:ext>
            </a:extLst>
          </p:cNvPr>
          <p:cNvSpPr/>
          <p:nvPr/>
        </p:nvSpPr>
        <p:spPr>
          <a:xfrm>
            <a:off x="253949" y="5351012"/>
            <a:ext cx="1814732" cy="130403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A0511D31-1586-4851-A90E-BD509227C77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467" b="81600" l="13929" r="88569">
                        <a14:foregroundMark x1="23439" y1="35200" x2="23439" y2="35200"/>
                        <a14:foregroundMark x1="16234" y1="30933" x2="16234" y2="30933"/>
                        <a14:foregroundMark x1="32853" y1="60267" x2="32853" y2="60267"/>
                        <a14:foregroundMark x1="32469" y1="71733" x2="32469" y2="71733"/>
                        <a14:foregroundMark x1="31316" y1="77467" x2="31316" y2="77467"/>
                        <a14:foregroundMark x1="38809" y1="22133" x2="38809" y2="22133"/>
                        <a14:foregroundMark x1="32085" y1="19467" x2="32085" y2="19467"/>
                        <a14:foregroundMark x1="29779" y1="23600" x2="29779" y2="23600"/>
                        <a14:foregroundMark x1="32469" y1="30400" x2="32469" y2="30400"/>
                        <a14:foregroundMark x1="76945" y1="58667" x2="76945" y2="58667"/>
                        <a14:foregroundMark x1="84822" y1="72267" x2="84822" y2="72267"/>
                        <a14:foregroundMark x1="85207" y1="62400" x2="85207" y2="62400"/>
                        <a14:foregroundMark x1="88569" y1="28400" x2="88569" y2="28400"/>
                      </a14:backgroundRemoval>
                    </a14:imgEffect>
                  </a14:imgLayer>
                </a14:imgProps>
              </a:ext>
              <a:ext uri="{28A0092B-C50C-407E-A947-70E740481C1C}">
                <a14:useLocalDpi xmlns:a14="http://schemas.microsoft.com/office/drawing/2010/main"/>
              </a:ext>
            </a:extLst>
          </a:blip>
          <a:srcRect l="11896" t="15370" r="8270" b="21097"/>
          <a:stretch/>
        </p:blipFill>
        <p:spPr>
          <a:xfrm>
            <a:off x="116814" y="0"/>
            <a:ext cx="11961254" cy="6858000"/>
          </a:xfrm>
          <a:prstGeom prst="rect">
            <a:avLst/>
          </a:prstGeom>
        </p:spPr>
      </p:pic>
      <p:sp>
        <p:nvSpPr>
          <p:cNvPr id="11" name="Rectangle 10">
            <a:extLst>
              <a:ext uri="{FF2B5EF4-FFF2-40B4-BE49-F238E27FC236}">
                <a16:creationId xmlns:a16="http://schemas.microsoft.com/office/drawing/2014/main" id="{4E1C3125-1900-4D8F-8079-8B5655C4D749}"/>
              </a:ext>
            </a:extLst>
          </p:cNvPr>
          <p:cNvSpPr/>
          <p:nvPr/>
        </p:nvSpPr>
        <p:spPr>
          <a:xfrm>
            <a:off x="7495039" y="69559"/>
            <a:ext cx="4588115" cy="424732"/>
          </a:xfrm>
          <a:prstGeom prst="rect">
            <a:avLst/>
          </a:prstGeom>
        </p:spPr>
        <p:txBody>
          <a:bodyPr wrap="none">
            <a:spAutoFit/>
          </a:bodyPr>
          <a:lstStyle/>
          <a:p>
            <a:pPr lvl="0" algn="ctr" defTabSz="457200" eaLnBrk="0" fontAlgn="base" hangingPunct="0">
              <a:lnSpc>
                <a:spcPct val="90000"/>
              </a:lnSpc>
              <a:spcBef>
                <a:spcPct val="0"/>
              </a:spcBef>
              <a:spcAft>
                <a:spcPct val="0"/>
              </a:spcAft>
              <a:defRPr/>
            </a:pPr>
            <a:r>
              <a:rPr lang="en-US" sz="2400" b="1" dirty="0">
                <a:solidFill>
                  <a:schemeClr val="tx2"/>
                </a:solidFill>
                <a:latin typeface="Century Gothic"/>
              </a:rPr>
              <a:t>Observed Attacks &amp; incidents</a:t>
            </a:r>
          </a:p>
        </p:txBody>
      </p:sp>
      <p:sp>
        <p:nvSpPr>
          <p:cNvPr id="13" name="Ellipse 12">
            <a:extLst>
              <a:ext uri="{FF2B5EF4-FFF2-40B4-BE49-F238E27FC236}">
                <a16:creationId xmlns:a16="http://schemas.microsoft.com/office/drawing/2014/main" id="{1645E97E-EA4E-4B9E-8994-84B207556A37}"/>
              </a:ext>
            </a:extLst>
          </p:cNvPr>
          <p:cNvSpPr/>
          <p:nvPr/>
        </p:nvSpPr>
        <p:spPr>
          <a:xfrm>
            <a:off x="10733193" y="3109536"/>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B2E5E16-241F-4E72-9A3A-94E8F8BA1129}"/>
              </a:ext>
            </a:extLst>
          </p:cNvPr>
          <p:cNvSpPr/>
          <p:nvPr/>
        </p:nvSpPr>
        <p:spPr>
          <a:xfrm>
            <a:off x="7516582" y="334327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FEB17E21-A68A-4CAC-BE24-BD31F6D3579C}"/>
              </a:ext>
            </a:extLst>
          </p:cNvPr>
          <p:cNvCxnSpPr>
            <a:cxnSpLocks/>
          </p:cNvCxnSpPr>
          <p:nvPr/>
        </p:nvCxnSpPr>
        <p:spPr>
          <a:xfrm flipH="1">
            <a:off x="7667688" y="2956465"/>
            <a:ext cx="980970" cy="472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a:extLst>
              <a:ext uri="{FF2B5EF4-FFF2-40B4-BE49-F238E27FC236}">
                <a16:creationId xmlns:a16="http://schemas.microsoft.com/office/drawing/2014/main" id="{3CFF505E-DF4D-4C2C-BE50-4280E293CAC2}"/>
              </a:ext>
            </a:extLst>
          </p:cNvPr>
          <p:cNvCxnSpPr>
            <a:cxnSpLocks/>
            <a:endCxn id="13" idx="5"/>
          </p:cNvCxnSpPr>
          <p:nvPr/>
        </p:nvCxnSpPr>
        <p:spPr>
          <a:xfrm flipH="1" flipV="1">
            <a:off x="10844339" y="3255878"/>
            <a:ext cx="480153" cy="9190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Ellipse 26">
            <a:extLst>
              <a:ext uri="{FF2B5EF4-FFF2-40B4-BE49-F238E27FC236}">
                <a16:creationId xmlns:a16="http://schemas.microsoft.com/office/drawing/2014/main" id="{3487EE90-1393-4EBE-AF29-9B847E88D013}"/>
              </a:ext>
            </a:extLst>
          </p:cNvPr>
          <p:cNvSpPr/>
          <p:nvPr/>
        </p:nvSpPr>
        <p:spPr>
          <a:xfrm>
            <a:off x="6691993" y="3048121"/>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C9B49A67-865F-4378-984F-F06C34027900}"/>
              </a:ext>
            </a:extLst>
          </p:cNvPr>
          <p:cNvCxnSpPr>
            <a:cxnSpLocks/>
            <a:endCxn id="27" idx="5"/>
          </p:cNvCxnSpPr>
          <p:nvPr/>
        </p:nvCxnSpPr>
        <p:spPr>
          <a:xfrm flipH="1" flipV="1">
            <a:off x="6803139" y="3194463"/>
            <a:ext cx="1628162" cy="152753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 name="ZoneTexte 5">
            <a:extLst>
              <a:ext uri="{FF2B5EF4-FFF2-40B4-BE49-F238E27FC236}">
                <a16:creationId xmlns:a16="http://schemas.microsoft.com/office/drawing/2014/main" id="{91262C84-D094-4325-BDF3-6FADC5B57205}"/>
              </a:ext>
            </a:extLst>
          </p:cNvPr>
          <p:cNvSpPr txBox="1"/>
          <p:nvPr/>
        </p:nvSpPr>
        <p:spPr>
          <a:xfrm>
            <a:off x="10218148" y="4151032"/>
            <a:ext cx="1938078" cy="1077218"/>
          </a:xfrm>
          <a:prstGeom prst="rect">
            <a:avLst/>
          </a:prstGeom>
          <a:solidFill>
            <a:schemeClr val="tx1">
              <a:lumMod val="85000"/>
              <a:lumOff val="15000"/>
            </a:schemeClr>
          </a:solidFill>
        </p:spPr>
        <p:txBody>
          <a:bodyPr wrap="square" rtlCol="0">
            <a:spAutoFit/>
          </a:bodyPr>
          <a:lstStyle>
            <a:defPPr>
              <a:defRPr lang="fr-FR"/>
            </a:defPPr>
            <a:lvl1pPr algn="ctr">
              <a:defRPr sz="1600">
                <a:solidFill>
                  <a:schemeClr val="bg1"/>
                </a:solidFill>
              </a:defRPr>
            </a:lvl1pPr>
          </a:lstStyle>
          <a:p>
            <a:r>
              <a:rPr lang="fr-FR" dirty="0" err="1"/>
              <a:t>Jul</a:t>
            </a:r>
            <a:r>
              <a:rPr lang="fr-FR" dirty="0"/>
              <a:t> 2021</a:t>
            </a:r>
          </a:p>
          <a:p>
            <a:r>
              <a:rPr lang="fr-FR" dirty="0"/>
              <a:t>Tokyo Marine  (</a:t>
            </a:r>
            <a:r>
              <a:rPr lang="fr-FR" dirty="0" err="1"/>
              <a:t>Insurance</a:t>
            </a:r>
            <a:r>
              <a:rPr lang="fr-FR" dirty="0"/>
              <a:t>)</a:t>
            </a:r>
          </a:p>
          <a:p>
            <a:r>
              <a:rPr lang="fr-FR" dirty="0"/>
              <a:t>Data </a:t>
            </a:r>
            <a:r>
              <a:rPr lang="fr-FR" dirty="0" err="1"/>
              <a:t>Leakage</a:t>
            </a:r>
            <a:endParaRPr lang="fr-FR" dirty="0"/>
          </a:p>
        </p:txBody>
      </p:sp>
      <p:sp>
        <p:nvSpPr>
          <p:cNvPr id="42" name="ZoneTexte 41">
            <a:extLst>
              <a:ext uri="{FF2B5EF4-FFF2-40B4-BE49-F238E27FC236}">
                <a16:creationId xmlns:a16="http://schemas.microsoft.com/office/drawing/2014/main" id="{7D25DEA0-1878-4027-B3F6-B0F4E1667DEC}"/>
              </a:ext>
            </a:extLst>
          </p:cNvPr>
          <p:cNvSpPr txBox="1"/>
          <p:nvPr/>
        </p:nvSpPr>
        <p:spPr>
          <a:xfrm>
            <a:off x="2507947" y="835818"/>
            <a:ext cx="1940371"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April 2021 </a:t>
            </a:r>
          </a:p>
          <a:p>
            <a:pPr algn="ctr"/>
            <a:r>
              <a:rPr lang="fr-FR" sz="1600" dirty="0">
                <a:solidFill>
                  <a:schemeClr val="bg1"/>
                </a:solidFill>
              </a:rPr>
              <a:t> (Bourbon)</a:t>
            </a:r>
          </a:p>
          <a:p>
            <a:pPr algn="ctr"/>
            <a:r>
              <a:rPr lang="fr-FR" sz="1600" dirty="0" err="1">
                <a:solidFill>
                  <a:schemeClr val="bg1"/>
                </a:solidFill>
              </a:rPr>
              <a:t>DoS</a:t>
            </a:r>
            <a:endParaRPr lang="fr-FR" sz="1600" dirty="0">
              <a:solidFill>
                <a:schemeClr val="bg1"/>
              </a:solidFill>
            </a:endParaRPr>
          </a:p>
        </p:txBody>
      </p:sp>
      <p:sp>
        <p:nvSpPr>
          <p:cNvPr id="49" name="Ellipse 48">
            <a:extLst>
              <a:ext uri="{FF2B5EF4-FFF2-40B4-BE49-F238E27FC236}">
                <a16:creationId xmlns:a16="http://schemas.microsoft.com/office/drawing/2014/main" id="{2062623E-F466-4901-B8AF-4977528BBE5B}"/>
              </a:ext>
            </a:extLst>
          </p:cNvPr>
          <p:cNvSpPr/>
          <p:nvPr/>
        </p:nvSpPr>
        <p:spPr>
          <a:xfrm>
            <a:off x="5567289" y="2582280"/>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avec flèche 49">
            <a:extLst>
              <a:ext uri="{FF2B5EF4-FFF2-40B4-BE49-F238E27FC236}">
                <a16:creationId xmlns:a16="http://schemas.microsoft.com/office/drawing/2014/main" id="{DE87904D-8387-4574-9F6B-ADF6519EF102}"/>
              </a:ext>
            </a:extLst>
          </p:cNvPr>
          <p:cNvCxnSpPr>
            <a:cxnSpLocks/>
            <a:stCxn id="54" idx="0"/>
          </p:cNvCxnSpPr>
          <p:nvPr/>
        </p:nvCxnSpPr>
        <p:spPr>
          <a:xfrm flipH="1" flipV="1">
            <a:off x="6299802" y="2870964"/>
            <a:ext cx="44438" cy="115312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ZoneTexte 53">
            <a:extLst>
              <a:ext uri="{FF2B5EF4-FFF2-40B4-BE49-F238E27FC236}">
                <a16:creationId xmlns:a16="http://schemas.microsoft.com/office/drawing/2014/main" id="{2F53E133-AD99-4897-BD36-A9812496C1F5}"/>
              </a:ext>
            </a:extLst>
          </p:cNvPr>
          <p:cNvSpPr txBox="1"/>
          <p:nvPr/>
        </p:nvSpPr>
        <p:spPr>
          <a:xfrm>
            <a:off x="5359212" y="4024090"/>
            <a:ext cx="197005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2022 - 24 </a:t>
            </a:r>
          </a:p>
          <a:p>
            <a:pPr algn="ctr"/>
            <a:r>
              <a:rPr lang="fr-FR" sz="1600" dirty="0" err="1">
                <a:solidFill>
                  <a:schemeClr val="bg1"/>
                </a:solidFill>
              </a:rPr>
              <a:t>Greece</a:t>
            </a:r>
            <a:endParaRPr lang="fr-FR" sz="1600" dirty="0">
              <a:solidFill>
                <a:schemeClr val="bg1"/>
              </a:solidFill>
            </a:endParaRPr>
          </a:p>
          <a:p>
            <a:pPr algn="ctr"/>
            <a:r>
              <a:rPr lang="fr-FR" sz="1600" dirty="0">
                <a:solidFill>
                  <a:schemeClr val="bg1"/>
                </a:solidFill>
              </a:rPr>
              <a:t>AIS </a:t>
            </a:r>
            <a:r>
              <a:rPr lang="fr-FR" sz="1600" dirty="0" err="1">
                <a:solidFill>
                  <a:schemeClr val="bg1"/>
                </a:solidFill>
              </a:rPr>
              <a:t>Jamming</a:t>
            </a:r>
            <a:endParaRPr lang="fr-FR" sz="1600" dirty="0">
              <a:solidFill>
                <a:schemeClr val="bg1"/>
              </a:solidFill>
            </a:endParaRPr>
          </a:p>
        </p:txBody>
      </p:sp>
      <p:sp>
        <p:nvSpPr>
          <p:cNvPr id="39" name="Ellipse 38">
            <a:extLst>
              <a:ext uri="{FF2B5EF4-FFF2-40B4-BE49-F238E27FC236}">
                <a16:creationId xmlns:a16="http://schemas.microsoft.com/office/drawing/2014/main" id="{13FBFE6D-7EF2-4ED0-B6E1-5ECB0E63A511}"/>
              </a:ext>
            </a:extLst>
          </p:cNvPr>
          <p:cNvSpPr/>
          <p:nvPr/>
        </p:nvSpPr>
        <p:spPr>
          <a:xfrm>
            <a:off x="5835568" y="260534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avec flèche 39">
            <a:extLst>
              <a:ext uri="{FF2B5EF4-FFF2-40B4-BE49-F238E27FC236}">
                <a16:creationId xmlns:a16="http://schemas.microsoft.com/office/drawing/2014/main" id="{69A55AF5-CDA2-4682-AB3E-49B694949FFA}"/>
              </a:ext>
            </a:extLst>
          </p:cNvPr>
          <p:cNvCxnSpPr>
            <a:cxnSpLocks/>
            <a:endCxn id="39" idx="1"/>
          </p:cNvCxnSpPr>
          <p:nvPr/>
        </p:nvCxnSpPr>
        <p:spPr>
          <a:xfrm>
            <a:off x="4434787" y="1504548"/>
            <a:ext cx="1419851" cy="11259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3" name="Connecteur droit avec flèche 42">
            <a:extLst>
              <a:ext uri="{FF2B5EF4-FFF2-40B4-BE49-F238E27FC236}">
                <a16:creationId xmlns:a16="http://schemas.microsoft.com/office/drawing/2014/main" id="{768AD8A0-8AD5-4E3B-8102-780C6C6F5140}"/>
              </a:ext>
            </a:extLst>
          </p:cNvPr>
          <p:cNvCxnSpPr>
            <a:cxnSpLocks/>
            <a:stCxn id="22" idx="3"/>
            <a:endCxn id="49" idx="3"/>
          </p:cNvCxnSpPr>
          <p:nvPr/>
        </p:nvCxnSpPr>
        <p:spPr>
          <a:xfrm flipV="1">
            <a:off x="4628860" y="2728622"/>
            <a:ext cx="957499" cy="71494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E193DEEB-A7E3-4E5D-9D4F-343E37DF0AD5}"/>
              </a:ext>
            </a:extLst>
          </p:cNvPr>
          <p:cNvSpPr txBox="1"/>
          <p:nvPr/>
        </p:nvSpPr>
        <p:spPr>
          <a:xfrm>
            <a:off x="2694353" y="3028067"/>
            <a:ext cx="1934507"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2021</a:t>
            </a:r>
          </a:p>
          <a:p>
            <a:pPr algn="ctr"/>
            <a:r>
              <a:rPr lang="fr-FR" sz="1600" dirty="0">
                <a:solidFill>
                  <a:schemeClr val="bg1"/>
                </a:solidFill>
              </a:rPr>
              <a:t>(CMA-CGM)</a:t>
            </a:r>
          </a:p>
          <a:p>
            <a:pPr algn="ctr"/>
            <a:r>
              <a:rPr lang="fr-FR" sz="1600" dirty="0">
                <a:solidFill>
                  <a:schemeClr val="bg1"/>
                </a:solidFill>
              </a:rPr>
              <a:t>CCS Attack </a:t>
            </a:r>
          </a:p>
        </p:txBody>
      </p:sp>
      <p:sp>
        <p:nvSpPr>
          <p:cNvPr id="52" name="ZoneTexte 51">
            <a:extLst>
              <a:ext uri="{FF2B5EF4-FFF2-40B4-BE49-F238E27FC236}">
                <a16:creationId xmlns:a16="http://schemas.microsoft.com/office/drawing/2014/main" id="{3F7548EE-4CEE-4294-97E0-C51179D95D2F}"/>
              </a:ext>
            </a:extLst>
          </p:cNvPr>
          <p:cNvSpPr txBox="1"/>
          <p:nvPr/>
        </p:nvSpPr>
        <p:spPr>
          <a:xfrm>
            <a:off x="8625125" y="2517095"/>
            <a:ext cx="1928696" cy="830997"/>
          </a:xfrm>
          <a:prstGeom prst="rect">
            <a:avLst/>
          </a:prstGeom>
          <a:solidFill>
            <a:schemeClr val="tx1">
              <a:lumMod val="85000"/>
              <a:lumOff val="15000"/>
            </a:schemeClr>
          </a:solidFill>
        </p:spPr>
        <p:txBody>
          <a:bodyPr wrap="square" rtlCol="0">
            <a:spAutoFit/>
          </a:bodyPr>
          <a:lstStyle/>
          <a:p>
            <a:pPr algn="ctr"/>
            <a:r>
              <a:rPr lang="fr-FR" sz="1600" dirty="0" err="1">
                <a:solidFill>
                  <a:schemeClr val="bg1"/>
                </a:solidFill>
              </a:rPr>
              <a:t>Jul</a:t>
            </a:r>
            <a:r>
              <a:rPr lang="fr-FR" sz="1600" dirty="0">
                <a:solidFill>
                  <a:schemeClr val="bg1"/>
                </a:solidFill>
              </a:rPr>
              <a:t> 2021 </a:t>
            </a:r>
          </a:p>
          <a:p>
            <a:pPr algn="ctr"/>
            <a:r>
              <a:rPr lang="fr-FR" sz="1600" dirty="0">
                <a:solidFill>
                  <a:schemeClr val="bg1"/>
                </a:solidFill>
              </a:rPr>
              <a:t>(5 M/V </a:t>
            </a:r>
            <a:r>
              <a:rPr lang="fr-FR" sz="1600" dirty="0" err="1">
                <a:solidFill>
                  <a:schemeClr val="bg1"/>
                </a:solidFill>
              </a:rPr>
              <a:t>GoO</a:t>
            </a:r>
            <a:r>
              <a:rPr lang="fr-FR" sz="1600" dirty="0">
                <a:solidFill>
                  <a:schemeClr val="bg1"/>
                </a:solidFill>
              </a:rPr>
              <a:t>)</a:t>
            </a:r>
          </a:p>
          <a:p>
            <a:pPr algn="ctr"/>
            <a:r>
              <a:rPr lang="fr-FR" sz="1600" dirty="0">
                <a:solidFill>
                  <a:schemeClr val="bg1"/>
                </a:solidFill>
              </a:rPr>
              <a:t>AIS/GNSS Spamming</a:t>
            </a:r>
          </a:p>
        </p:txBody>
      </p:sp>
      <p:sp>
        <p:nvSpPr>
          <p:cNvPr id="53" name="ZoneTexte 52">
            <a:extLst>
              <a:ext uri="{FF2B5EF4-FFF2-40B4-BE49-F238E27FC236}">
                <a16:creationId xmlns:a16="http://schemas.microsoft.com/office/drawing/2014/main" id="{F1DA6B62-1B10-40E2-A1F5-931DDE1F8A8E}"/>
              </a:ext>
            </a:extLst>
          </p:cNvPr>
          <p:cNvSpPr txBox="1"/>
          <p:nvPr/>
        </p:nvSpPr>
        <p:spPr>
          <a:xfrm>
            <a:off x="4990351" y="48320"/>
            <a:ext cx="192869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Kaliningrad</a:t>
            </a:r>
          </a:p>
          <a:p>
            <a:pPr algn="ctr"/>
            <a:r>
              <a:rPr lang="fr-FR" sz="1600" dirty="0">
                <a:solidFill>
                  <a:schemeClr val="bg1"/>
                </a:solidFill>
              </a:rPr>
              <a:t>GNSS Spoofing</a:t>
            </a:r>
          </a:p>
          <a:p>
            <a:pPr algn="ctr"/>
            <a:r>
              <a:rPr lang="fr-FR" sz="1600" dirty="0" err="1">
                <a:solidFill>
                  <a:schemeClr val="bg1"/>
                </a:solidFill>
              </a:rPr>
              <a:t>Jamming</a:t>
            </a:r>
            <a:endParaRPr lang="fr-FR" sz="1600" dirty="0">
              <a:solidFill>
                <a:schemeClr val="bg1"/>
              </a:solidFill>
            </a:endParaRPr>
          </a:p>
        </p:txBody>
      </p:sp>
      <p:sp>
        <p:nvSpPr>
          <p:cNvPr id="55" name="ZoneTexte 54">
            <a:extLst>
              <a:ext uri="{FF2B5EF4-FFF2-40B4-BE49-F238E27FC236}">
                <a16:creationId xmlns:a16="http://schemas.microsoft.com/office/drawing/2014/main" id="{554C3F02-E6CE-4A3E-B67F-D7B25A85FA51}"/>
              </a:ext>
            </a:extLst>
          </p:cNvPr>
          <p:cNvSpPr txBox="1"/>
          <p:nvPr/>
        </p:nvSpPr>
        <p:spPr>
          <a:xfrm>
            <a:off x="7646797" y="586369"/>
            <a:ext cx="1945453" cy="1077218"/>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2022 – 24 B. </a:t>
            </a:r>
            <a:r>
              <a:rPr lang="fr-FR" sz="1600" dirty="0" err="1">
                <a:solidFill>
                  <a:schemeClr val="bg1"/>
                </a:solidFill>
              </a:rPr>
              <a:t>Sea</a:t>
            </a:r>
            <a:endParaRPr lang="fr-FR" sz="1600" dirty="0">
              <a:solidFill>
                <a:schemeClr val="bg1"/>
              </a:solidFill>
            </a:endParaRPr>
          </a:p>
          <a:p>
            <a:pPr algn="ctr"/>
            <a:r>
              <a:rPr lang="fr-FR" sz="1600" dirty="0">
                <a:solidFill>
                  <a:schemeClr val="bg1"/>
                </a:solidFill>
              </a:rPr>
              <a:t>AIS Spoofing &amp; </a:t>
            </a:r>
            <a:r>
              <a:rPr lang="fr-FR" sz="1600" dirty="0" err="1">
                <a:solidFill>
                  <a:schemeClr val="bg1"/>
                </a:solidFill>
              </a:rPr>
              <a:t>Jamming</a:t>
            </a:r>
            <a:endParaRPr lang="fr-FR" sz="1600" dirty="0">
              <a:solidFill>
                <a:schemeClr val="bg1"/>
              </a:solidFill>
            </a:endParaRPr>
          </a:p>
          <a:p>
            <a:pPr algn="ctr"/>
            <a:r>
              <a:rPr lang="fr-FR" sz="1600" dirty="0" err="1">
                <a:solidFill>
                  <a:schemeClr val="bg1"/>
                </a:solidFill>
              </a:rPr>
              <a:t>War</a:t>
            </a:r>
            <a:r>
              <a:rPr lang="fr-FR" sz="1600" dirty="0">
                <a:solidFill>
                  <a:schemeClr val="bg1"/>
                </a:solidFill>
              </a:rPr>
              <a:t> area</a:t>
            </a:r>
          </a:p>
        </p:txBody>
      </p:sp>
      <p:cxnSp>
        <p:nvCxnSpPr>
          <p:cNvPr id="56" name="Connecteur droit avec flèche 55">
            <a:extLst>
              <a:ext uri="{FF2B5EF4-FFF2-40B4-BE49-F238E27FC236}">
                <a16:creationId xmlns:a16="http://schemas.microsoft.com/office/drawing/2014/main" id="{4AEAB48E-A392-41F9-A06B-DC46D9CE1939}"/>
              </a:ext>
            </a:extLst>
          </p:cNvPr>
          <p:cNvCxnSpPr>
            <a:cxnSpLocks/>
            <a:endCxn id="59" idx="7"/>
          </p:cNvCxnSpPr>
          <p:nvPr/>
        </p:nvCxnSpPr>
        <p:spPr>
          <a:xfrm flipH="1">
            <a:off x="6174021" y="1623272"/>
            <a:ext cx="110825" cy="324569"/>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7" name="Ellipse 56">
            <a:extLst>
              <a:ext uri="{FF2B5EF4-FFF2-40B4-BE49-F238E27FC236}">
                <a16:creationId xmlns:a16="http://schemas.microsoft.com/office/drawing/2014/main" id="{699CD426-97EA-46EA-8D40-03A564A7A814}"/>
              </a:ext>
            </a:extLst>
          </p:cNvPr>
          <p:cNvSpPr/>
          <p:nvPr/>
        </p:nvSpPr>
        <p:spPr>
          <a:xfrm>
            <a:off x="6625354" y="2496555"/>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5903DD4-8540-4EA6-A6A6-38E5B7731639}"/>
              </a:ext>
            </a:extLst>
          </p:cNvPr>
          <p:cNvSpPr/>
          <p:nvPr/>
        </p:nvSpPr>
        <p:spPr>
          <a:xfrm>
            <a:off x="6062875" y="1922733"/>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 name="Connecteur droit avec flèche 60">
            <a:extLst>
              <a:ext uri="{FF2B5EF4-FFF2-40B4-BE49-F238E27FC236}">
                <a16:creationId xmlns:a16="http://schemas.microsoft.com/office/drawing/2014/main" id="{8328E9A5-E69A-49E5-A415-E8A7F0EEA244}"/>
              </a:ext>
            </a:extLst>
          </p:cNvPr>
          <p:cNvCxnSpPr>
            <a:cxnSpLocks/>
            <a:stCxn id="55" idx="1"/>
            <a:endCxn id="57" idx="7"/>
          </p:cNvCxnSpPr>
          <p:nvPr/>
        </p:nvCxnSpPr>
        <p:spPr>
          <a:xfrm flipH="1">
            <a:off x="6736500" y="1124978"/>
            <a:ext cx="910297" cy="139668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5" name="ZoneTexte 64">
            <a:extLst>
              <a:ext uri="{FF2B5EF4-FFF2-40B4-BE49-F238E27FC236}">
                <a16:creationId xmlns:a16="http://schemas.microsoft.com/office/drawing/2014/main" id="{59AB1028-E9E7-47A3-8B54-A92F25783D39}"/>
              </a:ext>
            </a:extLst>
          </p:cNvPr>
          <p:cNvSpPr txBox="1"/>
          <p:nvPr/>
        </p:nvSpPr>
        <p:spPr>
          <a:xfrm>
            <a:off x="7555055" y="4722964"/>
            <a:ext cx="1931255"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2021 - 24 </a:t>
            </a:r>
            <a:r>
              <a:rPr lang="fr-FR" sz="1600" dirty="0" err="1">
                <a:solidFill>
                  <a:schemeClr val="bg1"/>
                </a:solidFill>
              </a:rPr>
              <a:t>Syria</a:t>
            </a:r>
            <a:endParaRPr lang="fr-FR" sz="1600" dirty="0">
              <a:solidFill>
                <a:schemeClr val="bg1"/>
              </a:solidFill>
            </a:endParaRPr>
          </a:p>
          <a:p>
            <a:pPr algn="ctr"/>
            <a:r>
              <a:rPr lang="fr-FR" sz="1600" dirty="0">
                <a:solidFill>
                  <a:schemeClr val="bg1"/>
                </a:solidFill>
              </a:rPr>
              <a:t>AIS / GNSS Spoofing</a:t>
            </a:r>
          </a:p>
        </p:txBody>
      </p:sp>
      <p:sp>
        <p:nvSpPr>
          <p:cNvPr id="66" name="ZoneTexte 65">
            <a:extLst>
              <a:ext uri="{FF2B5EF4-FFF2-40B4-BE49-F238E27FC236}">
                <a16:creationId xmlns:a16="http://schemas.microsoft.com/office/drawing/2014/main" id="{5117A590-EFDF-414B-9151-31617F5EF31C}"/>
              </a:ext>
            </a:extLst>
          </p:cNvPr>
          <p:cNvSpPr txBox="1"/>
          <p:nvPr/>
        </p:nvSpPr>
        <p:spPr>
          <a:xfrm>
            <a:off x="303711" y="1300342"/>
            <a:ext cx="192869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May 2021 </a:t>
            </a:r>
          </a:p>
          <a:p>
            <a:pPr algn="ctr"/>
            <a:r>
              <a:rPr lang="fr-FR" sz="1600" dirty="0">
                <a:solidFill>
                  <a:schemeClr val="bg1"/>
                </a:solidFill>
              </a:rPr>
              <a:t> (Colonial Pipeline)</a:t>
            </a:r>
          </a:p>
          <a:p>
            <a:pPr algn="ctr"/>
            <a:r>
              <a:rPr lang="fr-FR" sz="1600" dirty="0" err="1">
                <a:solidFill>
                  <a:schemeClr val="bg1"/>
                </a:solidFill>
              </a:rPr>
              <a:t>DoS</a:t>
            </a:r>
            <a:endParaRPr lang="fr-FR" sz="1600" dirty="0">
              <a:solidFill>
                <a:schemeClr val="bg1"/>
              </a:solidFill>
            </a:endParaRPr>
          </a:p>
        </p:txBody>
      </p:sp>
      <p:cxnSp>
        <p:nvCxnSpPr>
          <p:cNvPr id="67" name="Connecteur droit avec flèche 66">
            <a:extLst>
              <a:ext uri="{FF2B5EF4-FFF2-40B4-BE49-F238E27FC236}">
                <a16:creationId xmlns:a16="http://schemas.microsoft.com/office/drawing/2014/main" id="{625AB1B2-48EC-408C-81F8-D1AE4A5B3F3D}"/>
              </a:ext>
            </a:extLst>
          </p:cNvPr>
          <p:cNvCxnSpPr>
            <a:cxnSpLocks/>
            <a:endCxn id="68" idx="1"/>
          </p:cNvCxnSpPr>
          <p:nvPr/>
        </p:nvCxnSpPr>
        <p:spPr>
          <a:xfrm>
            <a:off x="2221371" y="2272015"/>
            <a:ext cx="297394" cy="50315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68" name="Ellipse 67">
            <a:extLst>
              <a:ext uri="{FF2B5EF4-FFF2-40B4-BE49-F238E27FC236}">
                <a16:creationId xmlns:a16="http://schemas.microsoft.com/office/drawing/2014/main" id="{826DBB07-28CB-40CB-B231-EFAB3CF62061}"/>
              </a:ext>
            </a:extLst>
          </p:cNvPr>
          <p:cNvSpPr/>
          <p:nvPr/>
        </p:nvSpPr>
        <p:spPr>
          <a:xfrm>
            <a:off x="2499695" y="2750059"/>
            <a:ext cx="130216"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612FF36D-C043-4BD4-A5B8-2D4D3454232E}"/>
              </a:ext>
            </a:extLst>
          </p:cNvPr>
          <p:cNvSpPr/>
          <p:nvPr/>
        </p:nvSpPr>
        <p:spPr>
          <a:xfrm>
            <a:off x="289643" y="210958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74" name="Rectangle 73">
            <a:extLst>
              <a:ext uri="{FF2B5EF4-FFF2-40B4-BE49-F238E27FC236}">
                <a16:creationId xmlns:a16="http://schemas.microsoft.com/office/drawing/2014/main" id="{EF92AA07-D1E6-4CD4-94B7-6A4A397CD263}"/>
              </a:ext>
            </a:extLst>
          </p:cNvPr>
          <p:cNvSpPr/>
          <p:nvPr/>
        </p:nvSpPr>
        <p:spPr>
          <a:xfrm>
            <a:off x="300322" y="237314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75" name="Rectangle 74">
            <a:extLst>
              <a:ext uri="{FF2B5EF4-FFF2-40B4-BE49-F238E27FC236}">
                <a16:creationId xmlns:a16="http://schemas.microsoft.com/office/drawing/2014/main" id="{713AFE6C-0A2D-419B-A550-E8693AF1A1A6}"/>
              </a:ext>
            </a:extLst>
          </p:cNvPr>
          <p:cNvSpPr/>
          <p:nvPr/>
        </p:nvSpPr>
        <p:spPr>
          <a:xfrm>
            <a:off x="297792" y="2618562"/>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77" name="Rectangle 76">
            <a:extLst>
              <a:ext uri="{FF2B5EF4-FFF2-40B4-BE49-F238E27FC236}">
                <a16:creationId xmlns:a16="http://schemas.microsoft.com/office/drawing/2014/main" id="{545B0CE5-AF45-49DB-923A-12621731EF20}"/>
              </a:ext>
            </a:extLst>
          </p:cNvPr>
          <p:cNvSpPr/>
          <p:nvPr/>
        </p:nvSpPr>
        <p:spPr>
          <a:xfrm>
            <a:off x="384830" y="5917188"/>
            <a:ext cx="757102" cy="2973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78" name="Rectangle 77">
            <a:extLst>
              <a:ext uri="{FF2B5EF4-FFF2-40B4-BE49-F238E27FC236}">
                <a16:creationId xmlns:a16="http://schemas.microsoft.com/office/drawing/2014/main" id="{A31DABEE-D6A8-451E-A066-CD07A9E190A7}"/>
              </a:ext>
            </a:extLst>
          </p:cNvPr>
          <p:cNvSpPr/>
          <p:nvPr/>
        </p:nvSpPr>
        <p:spPr>
          <a:xfrm>
            <a:off x="384829" y="5654194"/>
            <a:ext cx="757102" cy="2973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79" name="Rectangle 78">
            <a:extLst>
              <a:ext uri="{FF2B5EF4-FFF2-40B4-BE49-F238E27FC236}">
                <a16:creationId xmlns:a16="http://schemas.microsoft.com/office/drawing/2014/main" id="{763E5E39-A2BD-471C-B3F5-40B6987C9F8E}"/>
              </a:ext>
            </a:extLst>
          </p:cNvPr>
          <p:cNvSpPr/>
          <p:nvPr/>
        </p:nvSpPr>
        <p:spPr>
          <a:xfrm>
            <a:off x="384828" y="6169563"/>
            <a:ext cx="757102" cy="29732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81" name="ZoneTexte 80">
            <a:extLst>
              <a:ext uri="{FF2B5EF4-FFF2-40B4-BE49-F238E27FC236}">
                <a16:creationId xmlns:a16="http://schemas.microsoft.com/office/drawing/2014/main" id="{30499500-0E0E-44B4-B231-2D6D76851A8C}"/>
              </a:ext>
            </a:extLst>
          </p:cNvPr>
          <p:cNvSpPr txBox="1"/>
          <p:nvPr/>
        </p:nvSpPr>
        <p:spPr>
          <a:xfrm>
            <a:off x="384829" y="5314296"/>
            <a:ext cx="833883" cy="369332"/>
          </a:xfrm>
          <a:prstGeom prst="rect">
            <a:avLst/>
          </a:prstGeom>
          <a:noFill/>
        </p:spPr>
        <p:txBody>
          <a:bodyPr wrap="none" rtlCol="0">
            <a:spAutoFit/>
          </a:bodyPr>
          <a:lstStyle/>
          <a:p>
            <a:r>
              <a:rPr lang="fr-FR" dirty="0"/>
              <a:t>Impact</a:t>
            </a:r>
          </a:p>
        </p:txBody>
      </p:sp>
      <p:sp>
        <p:nvSpPr>
          <p:cNvPr id="82" name="ZoneTexte 81">
            <a:extLst>
              <a:ext uri="{FF2B5EF4-FFF2-40B4-BE49-F238E27FC236}">
                <a16:creationId xmlns:a16="http://schemas.microsoft.com/office/drawing/2014/main" id="{BBC31450-08AE-4948-883C-541FABD93EBB}"/>
              </a:ext>
            </a:extLst>
          </p:cNvPr>
          <p:cNvSpPr txBox="1"/>
          <p:nvPr/>
        </p:nvSpPr>
        <p:spPr>
          <a:xfrm>
            <a:off x="1194553" y="5615341"/>
            <a:ext cx="518091" cy="307777"/>
          </a:xfrm>
          <a:prstGeom prst="rect">
            <a:avLst/>
          </a:prstGeom>
          <a:noFill/>
        </p:spPr>
        <p:txBody>
          <a:bodyPr wrap="none" rtlCol="0">
            <a:spAutoFit/>
          </a:bodyPr>
          <a:lstStyle/>
          <a:p>
            <a:r>
              <a:rPr lang="fr-FR" sz="1400" dirty="0"/>
              <a:t>High</a:t>
            </a:r>
          </a:p>
        </p:txBody>
      </p:sp>
      <p:sp>
        <p:nvSpPr>
          <p:cNvPr id="83" name="ZoneTexte 82">
            <a:extLst>
              <a:ext uri="{FF2B5EF4-FFF2-40B4-BE49-F238E27FC236}">
                <a16:creationId xmlns:a16="http://schemas.microsoft.com/office/drawing/2014/main" id="{409E6240-E8CF-41F2-B710-483A7BEAA711}"/>
              </a:ext>
            </a:extLst>
          </p:cNvPr>
          <p:cNvSpPr txBox="1"/>
          <p:nvPr/>
        </p:nvSpPr>
        <p:spPr>
          <a:xfrm>
            <a:off x="1166415" y="5894091"/>
            <a:ext cx="801823" cy="307777"/>
          </a:xfrm>
          <a:prstGeom prst="rect">
            <a:avLst/>
          </a:prstGeom>
          <a:noFill/>
        </p:spPr>
        <p:txBody>
          <a:bodyPr wrap="none" rtlCol="0">
            <a:spAutoFit/>
          </a:bodyPr>
          <a:lstStyle/>
          <a:p>
            <a:r>
              <a:rPr lang="fr-FR" sz="1400" dirty="0"/>
              <a:t>Medium</a:t>
            </a:r>
          </a:p>
        </p:txBody>
      </p:sp>
      <p:sp>
        <p:nvSpPr>
          <p:cNvPr id="84" name="ZoneTexte 83">
            <a:extLst>
              <a:ext uri="{FF2B5EF4-FFF2-40B4-BE49-F238E27FC236}">
                <a16:creationId xmlns:a16="http://schemas.microsoft.com/office/drawing/2014/main" id="{AE4A1B1C-88D2-4F26-AD4F-AA81D3BD3F10}"/>
              </a:ext>
            </a:extLst>
          </p:cNvPr>
          <p:cNvSpPr txBox="1"/>
          <p:nvPr/>
        </p:nvSpPr>
        <p:spPr>
          <a:xfrm>
            <a:off x="1175615" y="6185074"/>
            <a:ext cx="729367" cy="307777"/>
          </a:xfrm>
          <a:prstGeom prst="rect">
            <a:avLst/>
          </a:prstGeom>
          <a:noFill/>
        </p:spPr>
        <p:txBody>
          <a:bodyPr wrap="none" rtlCol="0">
            <a:spAutoFit/>
          </a:bodyPr>
          <a:lstStyle/>
          <a:p>
            <a:r>
              <a:rPr lang="fr-FR" sz="1400" dirty="0"/>
              <a:t>Limited</a:t>
            </a:r>
          </a:p>
        </p:txBody>
      </p:sp>
      <p:sp>
        <p:nvSpPr>
          <p:cNvPr id="85" name="Rectangle 84">
            <a:extLst>
              <a:ext uri="{FF2B5EF4-FFF2-40B4-BE49-F238E27FC236}">
                <a16:creationId xmlns:a16="http://schemas.microsoft.com/office/drawing/2014/main" id="{BDDBD664-29AD-4915-90FA-AC413FD49969}"/>
              </a:ext>
            </a:extLst>
          </p:cNvPr>
          <p:cNvSpPr/>
          <p:nvPr/>
        </p:nvSpPr>
        <p:spPr>
          <a:xfrm>
            <a:off x="2508621" y="164259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86" name="Rectangle 85">
            <a:extLst>
              <a:ext uri="{FF2B5EF4-FFF2-40B4-BE49-F238E27FC236}">
                <a16:creationId xmlns:a16="http://schemas.microsoft.com/office/drawing/2014/main" id="{1EC551EA-89EE-49C1-8446-897BB644D0E8}"/>
              </a:ext>
            </a:extLst>
          </p:cNvPr>
          <p:cNvSpPr/>
          <p:nvPr/>
        </p:nvSpPr>
        <p:spPr>
          <a:xfrm>
            <a:off x="2505232" y="190614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87" name="Rectangle 86">
            <a:extLst>
              <a:ext uri="{FF2B5EF4-FFF2-40B4-BE49-F238E27FC236}">
                <a16:creationId xmlns:a16="http://schemas.microsoft.com/office/drawing/2014/main" id="{D3A3E01D-CBCF-4F22-BCE2-C8174207CFA7}"/>
              </a:ext>
            </a:extLst>
          </p:cNvPr>
          <p:cNvSpPr/>
          <p:nvPr/>
        </p:nvSpPr>
        <p:spPr>
          <a:xfrm>
            <a:off x="2502702"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88" name="Rectangle 87">
            <a:extLst>
              <a:ext uri="{FF2B5EF4-FFF2-40B4-BE49-F238E27FC236}">
                <a16:creationId xmlns:a16="http://schemas.microsoft.com/office/drawing/2014/main" id="{63B48B86-6292-4F69-B1FA-2A1614469625}"/>
              </a:ext>
            </a:extLst>
          </p:cNvPr>
          <p:cNvSpPr/>
          <p:nvPr/>
        </p:nvSpPr>
        <p:spPr>
          <a:xfrm>
            <a:off x="2692015" y="3819111"/>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89" name="Rectangle 88">
            <a:extLst>
              <a:ext uri="{FF2B5EF4-FFF2-40B4-BE49-F238E27FC236}">
                <a16:creationId xmlns:a16="http://schemas.microsoft.com/office/drawing/2014/main" id="{8CFC05AB-4AB9-4F08-A279-BB1A3CBD217A}"/>
              </a:ext>
            </a:extLst>
          </p:cNvPr>
          <p:cNvSpPr/>
          <p:nvPr/>
        </p:nvSpPr>
        <p:spPr>
          <a:xfrm>
            <a:off x="2688626" y="408266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90" name="Rectangle 89">
            <a:extLst>
              <a:ext uri="{FF2B5EF4-FFF2-40B4-BE49-F238E27FC236}">
                <a16:creationId xmlns:a16="http://schemas.microsoft.com/office/drawing/2014/main" id="{3D0EBA86-759B-4EA6-84B7-2CACD4D27506}"/>
              </a:ext>
            </a:extLst>
          </p:cNvPr>
          <p:cNvSpPr/>
          <p:nvPr/>
        </p:nvSpPr>
        <p:spPr>
          <a:xfrm>
            <a:off x="2686096" y="4328086"/>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94" name="Rectangle 93">
            <a:extLst>
              <a:ext uri="{FF2B5EF4-FFF2-40B4-BE49-F238E27FC236}">
                <a16:creationId xmlns:a16="http://schemas.microsoft.com/office/drawing/2014/main" id="{5B511928-5108-4EB7-B8AB-41C2EFA9977B}"/>
              </a:ext>
            </a:extLst>
          </p:cNvPr>
          <p:cNvSpPr/>
          <p:nvPr/>
        </p:nvSpPr>
        <p:spPr>
          <a:xfrm>
            <a:off x="4982202" y="86934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95" name="Rectangle 94">
            <a:extLst>
              <a:ext uri="{FF2B5EF4-FFF2-40B4-BE49-F238E27FC236}">
                <a16:creationId xmlns:a16="http://schemas.microsoft.com/office/drawing/2014/main" id="{11F05F67-4601-4A96-9480-2E73B9A98DAE}"/>
              </a:ext>
            </a:extLst>
          </p:cNvPr>
          <p:cNvSpPr/>
          <p:nvPr/>
        </p:nvSpPr>
        <p:spPr>
          <a:xfrm>
            <a:off x="4978813" y="1132899"/>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96" name="Rectangle 95">
            <a:extLst>
              <a:ext uri="{FF2B5EF4-FFF2-40B4-BE49-F238E27FC236}">
                <a16:creationId xmlns:a16="http://schemas.microsoft.com/office/drawing/2014/main" id="{2369DB49-28A7-49FE-8F74-FE00E30A1752}"/>
              </a:ext>
            </a:extLst>
          </p:cNvPr>
          <p:cNvSpPr/>
          <p:nvPr/>
        </p:nvSpPr>
        <p:spPr>
          <a:xfrm>
            <a:off x="4976283" y="1378320"/>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98" name="Rectangle 97">
            <a:extLst>
              <a:ext uri="{FF2B5EF4-FFF2-40B4-BE49-F238E27FC236}">
                <a16:creationId xmlns:a16="http://schemas.microsoft.com/office/drawing/2014/main" id="{BE10505F-38A8-4257-9094-A177ED29D027}"/>
              </a:ext>
            </a:extLst>
          </p:cNvPr>
          <p:cNvSpPr/>
          <p:nvPr/>
        </p:nvSpPr>
        <p:spPr>
          <a:xfrm>
            <a:off x="7646646" y="1642594"/>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99" name="Rectangle 98">
            <a:extLst>
              <a:ext uri="{FF2B5EF4-FFF2-40B4-BE49-F238E27FC236}">
                <a16:creationId xmlns:a16="http://schemas.microsoft.com/office/drawing/2014/main" id="{6D323BD0-5966-4D23-B1B3-5BA7D900D09A}"/>
              </a:ext>
            </a:extLst>
          </p:cNvPr>
          <p:cNvSpPr/>
          <p:nvPr/>
        </p:nvSpPr>
        <p:spPr>
          <a:xfrm>
            <a:off x="7657325" y="1906148"/>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100" name="Rectangle 99">
            <a:extLst>
              <a:ext uri="{FF2B5EF4-FFF2-40B4-BE49-F238E27FC236}">
                <a16:creationId xmlns:a16="http://schemas.microsoft.com/office/drawing/2014/main" id="{1DC7B7F7-4DFA-4BC1-AAC5-38F228A15AEB}"/>
              </a:ext>
            </a:extLst>
          </p:cNvPr>
          <p:cNvSpPr/>
          <p:nvPr/>
        </p:nvSpPr>
        <p:spPr>
          <a:xfrm>
            <a:off x="7654795" y="215156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105" name="Rectangle 104">
            <a:extLst>
              <a:ext uri="{FF2B5EF4-FFF2-40B4-BE49-F238E27FC236}">
                <a16:creationId xmlns:a16="http://schemas.microsoft.com/office/drawing/2014/main" id="{F85831F2-151C-4726-BD8A-9209027E8978}"/>
              </a:ext>
            </a:extLst>
          </p:cNvPr>
          <p:cNvSpPr/>
          <p:nvPr/>
        </p:nvSpPr>
        <p:spPr>
          <a:xfrm>
            <a:off x="8603854" y="3317471"/>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106" name="Rectangle 105">
            <a:extLst>
              <a:ext uri="{FF2B5EF4-FFF2-40B4-BE49-F238E27FC236}">
                <a16:creationId xmlns:a16="http://schemas.microsoft.com/office/drawing/2014/main" id="{433D33B6-A9A7-4C5F-A9FD-B50A01086865}"/>
              </a:ext>
            </a:extLst>
          </p:cNvPr>
          <p:cNvSpPr/>
          <p:nvPr/>
        </p:nvSpPr>
        <p:spPr>
          <a:xfrm>
            <a:off x="8614533" y="3581025"/>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107" name="Rectangle 106">
            <a:extLst>
              <a:ext uri="{FF2B5EF4-FFF2-40B4-BE49-F238E27FC236}">
                <a16:creationId xmlns:a16="http://schemas.microsoft.com/office/drawing/2014/main" id="{F1EC05B5-29C0-4C1A-940A-17F026822DB9}"/>
              </a:ext>
            </a:extLst>
          </p:cNvPr>
          <p:cNvSpPr/>
          <p:nvPr/>
        </p:nvSpPr>
        <p:spPr>
          <a:xfrm>
            <a:off x="8612003" y="3826446"/>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108" name="Rectangle 107">
            <a:extLst>
              <a:ext uri="{FF2B5EF4-FFF2-40B4-BE49-F238E27FC236}">
                <a16:creationId xmlns:a16="http://schemas.microsoft.com/office/drawing/2014/main" id="{D349C108-E722-4241-9BF0-4EC748A3FB58}"/>
              </a:ext>
            </a:extLst>
          </p:cNvPr>
          <p:cNvSpPr/>
          <p:nvPr/>
        </p:nvSpPr>
        <p:spPr>
          <a:xfrm>
            <a:off x="5380713" y="4842037"/>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109" name="Rectangle 108">
            <a:extLst>
              <a:ext uri="{FF2B5EF4-FFF2-40B4-BE49-F238E27FC236}">
                <a16:creationId xmlns:a16="http://schemas.microsoft.com/office/drawing/2014/main" id="{158FFEEE-5932-4D09-9EEA-361955D18772}"/>
              </a:ext>
            </a:extLst>
          </p:cNvPr>
          <p:cNvSpPr/>
          <p:nvPr/>
        </p:nvSpPr>
        <p:spPr>
          <a:xfrm>
            <a:off x="5391392" y="5105591"/>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110" name="Rectangle 109">
            <a:extLst>
              <a:ext uri="{FF2B5EF4-FFF2-40B4-BE49-F238E27FC236}">
                <a16:creationId xmlns:a16="http://schemas.microsoft.com/office/drawing/2014/main" id="{F6EC4B21-F254-494D-9970-B5B0935A1555}"/>
              </a:ext>
            </a:extLst>
          </p:cNvPr>
          <p:cNvSpPr/>
          <p:nvPr/>
        </p:nvSpPr>
        <p:spPr>
          <a:xfrm>
            <a:off x="5388862" y="535101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115" name="Rectangle 114">
            <a:extLst>
              <a:ext uri="{FF2B5EF4-FFF2-40B4-BE49-F238E27FC236}">
                <a16:creationId xmlns:a16="http://schemas.microsoft.com/office/drawing/2014/main" id="{06FC8657-7287-4D63-A685-39F5803B49D1}"/>
              </a:ext>
            </a:extLst>
          </p:cNvPr>
          <p:cNvSpPr/>
          <p:nvPr/>
        </p:nvSpPr>
        <p:spPr>
          <a:xfrm>
            <a:off x="7549465" y="5551389"/>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116" name="Rectangle 115">
            <a:extLst>
              <a:ext uri="{FF2B5EF4-FFF2-40B4-BE49-F238E27FC236}">
                <a16:creationId xmlns:a16="http://schemas.microsoft.com/office/drawing/2014/main" id="{1BFD0A48-699D-4E5C-81DA-FA3A34298419}"/>
              </a:ext>
            </a:extLst>
          </p:cNvPr>
          <p:cNvSpPr/>
          <p:nvPr/>
        </p:nvSpPr>
        <p:spPr>
          <a:xfrm>
            <a:off x="7546076" y="5814942"/>
            <a:ext cx="1935548" cy="29043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117" name="Rectangle 116">
            <a:extLst>
              <a:ext uri="{FF2B5EF4-FFF2-40B4-BE49-F238E27FC236}">
                <a16:creationId xmlns:a16="http://schemas.microsoft.com/office/drawing/2014/main" id="{B22ECDB9-F23E-4683-B141-1982FB957B82}"/>
              </a:ext>
            </a:extLst>
          </p:cNvPr>
          <p:cNvSpPr/>
          <p:nvPr/>
        </p:nvSpPr>
        <p:spPr>
          <a:xfrm>
            <a:off x="7557614" y="6060364"/>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118" name="Rectangle 117">
            <a:extLst>
              <a:ext uri="{FF2B5EF4-FFF2-40B4-BE49-F238E27FC236}">
                <a16:creationId xmlns:a16="http://schemas.microsoft.com/office/drawing/2014/main" id="{0379C27A-E7E4-4C6E-846D-7D9C75D09424}"/>
              </a:ext>
            </a:extLst>
          </p:cNvPr>
          <p:cNvSpPr/>
          <p:nvPr/>
        </p:nvSpPr>
        <p:spPr>
          <a:xfrm>
            <a:off x="10219381" y="5216671"/>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119" name="Rectangle 118">
            <a:extLst>
              <a:ext uri="{FF2B5EF4-FFF2-40B4-BE49-F238E27FC236}">
                <a16:creationId xmlns:a16="http://schemas.microsoft.com/office/drawing/2014/main" id="{64E1C2DF-9EC4-4993-90F8-261342BEB434}"/>
              </a:ext>
            </a:extLst>
          </p:cNvPr>
          <p:cNvSpPr/>
          <p:nvPr/>
        </p:nvSpPr>
        <p:spPr>
          <a:xfrm>
            <a:off x="10230060" y="5480225"/>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120" name="Rectangle 119">
            <a:extLst>
              <a:ext uri="{FF2B5EF4-FFF2-40B4-BE49-F238E27FC236}">
                <a16:creationId xmlns:a16="http://schemas.microsoft.com/office/drawing/2014/main" id="{19FE8C48-E4A4-45B7-AAAD-3603CFD48244}"/>
              </a:ext>
            </a:extLst>
          </p:cNvPr>
          <p:cNvSpPr/>
          <p:nvPr/>
        </p:nvSpPr>
        <p:spPr>
          <a:xfrm>
            <a:off x="10227530" y="5725646"/>
            <a:ext cx="1928696" cy="262994"/>
          </a:xfrm>
          <a:prstGeom prst="rect">
            <a:avLst/>
          </a:prstGeom>
          <a:solidFill>
            <a:srgbClr val="FFC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sp>
        <p:nvSpPr>
          <p:cNvPr id="69" name="ZoneTexte 68">
            <a:extLst>
              <a:ext uri="{FF2B5EF4-FFF2-40B4-BE49-F238E27FC236}">
                <a16:creationId xmlns:a16="http://schemas.microsoft.com/office/drawing/2014/main" id="{2427B4BC-5FAF-4954-B823-E4E14130CCC2}"/>
              </a:ext>
            </a:extLst>
          </p:cNvPr>
          <p:cNvSpPr txBox="1"/>
          <p:nvPr/>
        </p:nvSpPr>
        <p:spPr>
          <a:xfrm>
            <a:off x="3245543" y="4806871"/>
            <a:ext cx="1970056" cy="830997"/>
          </a:xfrm>
          <a:prstGeom prst="rect">
            <a:avLst/>
          </a:prstGeom>
          <a:solidFill>
            <a:schemeClr val="tx1">
              <a:lumMod val="85000"/>
              <a:lumOff val="15000"/>
            </a:schemeClr>
          </a:solidFill>
        </p:spPr>
        <p:txBody>
          <a:bodyPr wrap="square" rtlCol="0">
            <a:spAutoFit/>
          </a:bodyPr>
          <a:lstStyle/>
          <a:p>
            <a:pPr algn="ctr"/>
            <a:r>
              <a:rPr lang="fr-FR" sz="1600" dirty="0">
                <a:solidFill>
                  <a:schemeClr val="bg1"/>
                </a:solidFill>
              </a:rPr>
              <a:t>May 2021 </a:t>
            </a:r>
          </a:p>
          <a:p>
            <a:pPr algn="ctr"/>
            <a:r>
              <a:rPr lang="fr-FR" sz="1600" dirty="0">
                <a:solidFill>
                  <a:schemeClr val="bg1"/>
                </a:solidFill>
              </a:rPr>
              <a:t>(VNF)</a:t>
            </a:r>
          </a:p>
          <a:p>
            <a:pPr algn="ctr"/>
            <a:r>
              <a:rPr lang="fr-FR" sz="1600" dirty="0" err="1">
                <a:solidFill>
                  <a:schemeClr val="bg1"/>
                </a:solidFill>
              </a:rPr>
              <a:t>DoS</a:t>
            </a:r>
            <a:endParaRPr lang="fr-FR" sz="1600" dirty="0">
              <a:solidFill>
                <a:schemeClr val="bg1"/>
              </a:solidFill>
            </a:endParaRPr>
          </a:p>
        </p:txBody>
      </p:sp>
      <p:sp>
        <p:nvSpPr>
          <p:cNvPr id="70" name="Rectangle 69">
            <a:extLst>
              <a:ext uri="{FF2B5EF4-FFF2-40B4-BE49-F238E27FC236}">
                <a16:creationId xmlns:a16="http://schemas.microsoft.com/office/drawing/2014/main" id="{277FA01A-5267-48E1-8894-3F33A7DF18A5}"/>
              </a:ext>
            </a:extLst>
          </p:cNvPr>
          <p:cNvSpPr/>
          <p:nvPr/>
        </p:nvSpPr>
        <p:spPr>
          <a:xfrm>
            <a:off x="3267044" y="5624818"/>
            <a:ext cx="1928696" cy="26299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Activity</a:t>
            </a:r>
          </a:p>
        </p:txBody>
      </p:sp>
      <p:sp>
        <p:nvSpPr>
          <p:cNvPr id="72" name="Rectangle 71">
            <a:extLst>
              <a:ext uri="{FF2B5EF4-FFF2-40B4-BE49-F238E27FC236}">
                <a16:creationId xmlns:a16="http://schemas.microsoft.com/office/drawing/2014/main" id="{87815AC2-0629-4E3C-8ECF-322086383ACD}"/>
              </a:ext>
            </a:extLst>
          </p:cNvPr>
          <p:cNvSpPr/>
          <p:nvPr/>
        </p:nvSpPr>
        <p:spPr>
          <a:xfrm>
            <a:off x="3277723" y="5888372"/>
            <a:ext cx="1928696" cy="2629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Trust</a:t>
            </a:r>
          </a:p>
        </p:txBody>
      </p:sp>
      <p:sp>
        <p:nvSpPr>
          <p:cNvPr id="73" name="Rectangle 72">
            <a:extLst>
              <a:ext uri="{FF2B5EF4-FFF2-40B4-BE49-F238E27FC236}">
                <a16:creationId xmlns:a16="http://schemas.microsoft.com/office/drawing/2014/main" id="{3DA51943-1CC5-45F9-BD48-102271EA7879}"/>
              </a:ext>
            </a:extLst>
          </p:cNvPr>
          <p:cNvSpPr/>
          <p:nvPr/>
        </p:nvSpPr>
        <p:spPr>
          <a:xfrm>
            <a:off x="3275193" y="6133793"/>
            <a:ext cx="1928696" cy="2629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Image</a:t>
            </a:r>
          </a:p>
        </p:txBody>
      </p:sp>
      <p:cxnSp>
        <p:nvCxnSpPr>
          <p:cNvPr id="76" name="Connecteur droit avec flèche 75">
            <a:extLst>
              <a:ext uri="{FF2B5EF4-FFF2-40B4-BE49-F238E27FC236}">
                <a16:creationId xmlns:a16="http://schemas.microsoft.com/office/drawing/2014/main" id="{204C4392-B1CE-448D-99C5-0D17AF99DDF8}"/>
              </a:ext>
            </a:extLst>
          </p:cNvPr>
          <p:cNvCxnSpPr>
            <a:cxnSpLocks/>
          </p:cNvCxnSpPr>
          <p:nvPr/>
        </p:nvCxnSpPr>
        <p:spPr>
          <a:xfrm flipV="1">
            <a:off x="4808101" y="2906130"/>
            <a:ext cx="976697" cy="1900741"/>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4672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02E371-F759-58BA-C78D-F27ABFB20949}"/>
              </a:ext>
            </a:extLst>
          </p:cNvPr>
          <p:cNvSpPr txBox="1">
            <a:spLocks/>
          </p:cNvSpPr>
          <p:nvPr/>
        </p:nvSpPr>
        <p:spPr>
          <a:xfrm>
            <a:off x="803366" y="471012"/>
            <a:ext cx="5292634" cy="867930"/>
          </a:xfrm>
          <a:prstGeom prst="rect">
            <a:avLst/>
          </a:prstGeom>
          <a:noFill/>
        </p:spPr>
        <p:txBody>
          <a:bodyPr vert="horz" wrap="square" lIns="91440" tIns="45720" rIns="91440" bIns="45720" rtlCol="0" anchor="b">
            <a:spAutoFit/>
          </a:bodyPr>
          <a:lstStyle>
            <a:defPPr>
              <a:defRPr lang="en-US"/>
            </a:defPPr>
            <a:lvl1pPr>
              <a:lnSpc>
                <a:spcPct val="90000"/>
              </a:lnSpc>
              <a:spcBef>
                <a:spcPct val="0"/>
              </a:spcBef>
              <a:buNone/>
              <a:defRPr sz="3200" spc="100" baseline="0"/>
            </a:lvl1pPr>
          </a:lstStyle>
          <a:p>
            <a:r>
              <a:rPr lang="fr-FR" dirty="0" err="1"/>
              <a:t>Jamming</a:t>
            </a:r>
            <a:r>
              <a:rPr lang="fr-FR" dirty="0"/>
              <a:t> at </a:t>
            </a:r>
            <a:r>
              <a:rPr lang="fr-FR" dirty="0" err="1"/>
              <a:t>Sea</a:t>
            </a:r>
            <a:endParaRPr lang="fr-FR" dirty="0"/>
          </a:p>
          <a:p>
            <a:r>
              <a:rPr lang="fr-FR" sz="2400" dirty="0"/>
              <a:t>Source : UNCLOS</a:t>
            </a:r>
          </a:p>
        </p:txBody>
      </p:sp>
      <p:pic>
        <p:nvPicPr>
          <p:cNvPr id="9" name="Image 8" descr="Une image contenant texte, capture d’écran, graphisme, affiche&#10;&#10;Description générée automatiquement">
            <a:extLst>
              <a:ext uri="{FF2B5EF4-FFF2-40B4-BE49-F238E27FC236}">
                <a16:creationId xmlns:a16="http://schemas.microsoft.com/office/drawing/2014/main" id="{BA6A294A-2EEA-8F74-9575-9C7CAA2838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95897" y="0"/>
            <a:ext cx="4171120" cy="6858000"/>
          </a:xfrm>
          <a:prstGeom prst="rect">
            <a:avLst/>
          </a:prstGeom>
        </p:spPr>
      </p:pic>
      <p:sp>
        <p:nvSpPr>
          <p:cNvPr id="6" name="ZoneTexte 5">
            <a:extLst>
              <a:ext uri="{FF2B5EF4-FFF2-40B4-BE49-F238E27FC236}">
                <a16:creationId xmlns:a16="http://schemas.microsoft.com/office/drawing/2014/main" id="{94C48F37-5C54-55DB-31A0-F56004599B3D}"/>
              </a:ext>
            </a:extLst>
          </p:cNvPr>
          <p:cNvSpPr txBox="1"/>
          <p:nvPr/>
        </p:nvSpPr>
        <p:spPr>
          <a:xfrm>
            <a:off x="592325" y="1578428"/>
            <a:ext cx="6668446" cy="4832092"/>
          </a:xfrm>
          <a:prstGeom prst="rect">
            <a:avLst/>
          </a:prstGeom>
          <a:noFill/>
        </p:spPr>
        <p:txBody>
          <a:bodyPr wrap="square">
            <a:spAutoFit/>
          </a:bodyPr>
          <a:lstStyle/>
          <a:p>
            <a:pPr algn="ctr"/>
            <a:r>
              <a:rPr lang="en-US" sz="1400" dirty="0"/>
              <a:t>Article 109</a:t>
            </a:r>
          </a:p>
          <a:p>
            <a:pPr algn="ctr"/>
            <a:r>
              <a:rPr lang="en-US" sz="1400" dirty="0"/>
              <a:t>Unauthorized broadcasting from the high seas</a:t>
            </a:r>
          </a:p>
          <a:p>
            <a:pPr algn="ctr"/>
            <a:endParaRPr lang="en-US" sz="1400" dirty="0"/>
          </a:p>
          <a:p>
            <a:r>
              <a:rPr lang="en-US" sz="1400" dirty="0"/>
              <a:t>1. All States shall cooperate in the suppression of unauthorized</a:t>
            </a:r>
          </a:p>
          <a:p>
            <a:r>
              <a:rPr lang="en-US" sz="1400" dirty="0"/>
              <a:t>broadcasting from the high seas.</a:t>
            </a:r>
          </a:p>
          <a:p>
            <a:r>
              <a:rPr lang="en-US" sz="1400" dirty="0"/>
              <a:t>2. For the purposes of this Convention, "unauthorized broadcasting"</a:t>
            </a:r>
          </a:p>
          <a:p>
            <a:r>
              <a:rPr lang="en-US" sz="1400" dirty="0"/>
              <a:t>means the transmission of sound radio or television broadcasts from a ship or installation on the high seas intended for reception by the general public</a:t>
            </a:r>
          </a:p>
          <a:p>
            <a:r>
              <a:rPr lang="en-US" sz="1400" dirty="0"/>
              <a:t>contrary to international regulations, but excluding the transmission of</a:t>
            </a:r>
          </a:p>
          <a:p>
            <a:r>
              <a:rPr lang="en-US" sz="1400" dirty="0"/>
              <a:t>distress calls.</a:t>
            </a:r>
          </a:p>
          <a:p>
            <a:r>
              <a:rPr lang="en-US" sz="1400" dirty="0"/>
              <a:t>3. Any person engaged in unauthorized broadcasting may be</a:t>
            </a:r>
          </a:p>
          <a:p>
            <a:r>
              <a:rPr lang="en-US" sz="1400" dirty="0"/>
              <a:t>prosecuted before the court of:</a:t>
            </a:r>
          </a:p>
          <a:p>
            <a:pPr lvl="1"/>
            <a:r>
              <a:rPr lang="en-US" sz="1400" dirty="0"/>
              <a:t>(a) the flag State of the ship;</a:t>
            </a:r>
          </a:p>
          <a:p>
            <a:pPr lvl="1"/>
            <a:r>
              <a:rPr lang="en-US" sz="1400" dirty="0"/>
              <a:t>(b) the State of registry of the installation;</a:t>
            </a:r>
          </a:p>
          <a:p>
            <a:pPr lvl="1"/>
            <a:r>
              <a:rPr lang="en-US" sz="1400" dirty="0"/>
              <a:t>(c) the State of which the person is a national;</a:t>
            </a:r>
          </a:p>
          <a:p>
            <a:pPr lvl="1"/>
            <a:r>
              <a:rPr lang="en-US" sz="1400" dirty="0"/>
              <a:t>(d) any State where the transmissions can be received; or</a:t>
            </a:r>
          </a:p>
          <a:p>
            <a:pPr lvl="1"/>
            <a:r>
              <a:rPr lang="en-US" sz="1400" dirty="0"/>
              <a:t>(e) any State where authorized radio communication is suffering</a:t>
            </a:r>
          </a:p>
          <a:p>
            <a:pPr lvl="1"/>
            <a:r>
              <a:rPr lang="en-US" sz="1400" dirty="0"/>
              <a:t>interference.</a:t>
            </a:r>
          </a:p>
          <a:p>
            <a:r>
              <a:rPr lang="en-US" sz="1400" dirty="0"/>
              <a:t>4. On the high seas, a State having jurisdiction in accordance with</a:t>
            </a:r>
          </a:p>
          <a:p>
            <a:r>
              <a:rPr lang="en-US" sz="1400" dirty="0"/>
              <a:t>paragraph 3 may, in conformity with article 110, arrest any person or ship</a:t>
            </a:r>
          </a:p>
          <a:p>
            <a:r>
              <a:rPr lang="en-US" sz="1400" dirty="0"/>
              <a:t>engaged in unauthorized broadcasting and seize the broadcasting apparatus.</a:t>
            </a:r>
            <a:endParaRPr lang="fr-FR" sz="1400" dirty="0"/>
          </a:p>
        </p:txBody>
      </p:sp>
    </p:spTree>
    <p:extLst>
      <p:ext uri="{BB962C8B-B14F-4D97-AF65-F5344CB8AC3E}">
        <p14:creationId xmlns:p14="http://schemas.microsoft.com/office/powerpoint/2010/main" val="382752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6D0C9-B3A0-E314-6761-7B9EDD5D97A3}"/>
              </a:ext>
            </a:extLst>
          </p:cNvPr>
          <p:cNvSpPr>
            <a:spLocks noGrp="1"/>
          </p:cNvSpPr>
          <p:nvPr>
            <p:ph type="ctrTitle"/>
          </p:nvPr>
        </p:nvSpPr>
        <p:spPr>
          <a:xfrm>
            <a:off x="393889" y="430063"/>
            <a:ext cx="6769802" cy="535531"/>
          </a:xfrm>
          <a:noFill/>
        </p:spPr>
        <p:txBody>
          <a:bodyPr wrap="none" rtlCol="0">
            <a:spAutoFit/>
          </a:bodyPr>
          <a:lstStyle/>
          <a:p>
            <a:r>
              <a:rPr lang="fr-FR" sz="3200" dirty="0">
                <a:latin typeface="+mn-lt"/>
                <a:ea typeface="+mn-ea"/>
                <a:cs typeface="+mn-cs"/>
              </a:rPr>
              <a:t>AIS ARCHITECTURE &amp; USE CASES</a:t>
            </a:r>
          </a:p>
        </p:txBody>
      </p:sp>
      <p:sp>
        <p:nvSpPr>
          <p:cNvPr id="6" name="Espace réservé du texte 5">
            <a:extLst>
              <a:ext uri="{FF2B5EF4-FFF2-40B4-BE49-F238E27FC236}">
                <a16:creationId xmlns:a16="http://schemas.microsoft.com/office/drawing/2014/main" id="{D2E71450-4BA2-1DB5-103C-5EAAA1C1823A}"/>
              </a:ext>
            </a:extLst>
          </p:cNvPr>
          <p:cNvSpPr>
            <a:spLocks noGrp="1"/>
          </p:cNvSpPr>
          <p:nvPr>
            <p:ph type="body" sz="quarter" idx="16"/>
          </p:nvPr>
        </p:nvSpPr>
        <p:spPr>
          <a:xfrm>
            <a:off x="783964" y="1532238"/>
            <a:ext cx="7124359" cy="3599111"/>
          </a:xfrm>
        </p:spPr>
        <p:txBody>
          <a:bodyPr>
            <a:normAutofit/>
          </a:bodyPr>
          <a:lstStyle/>
          <a:p>
            <a:r>
              <a:rPr lang="fr-FR" sz="2400" dirty="0" err="1"/>
              <a:t>Technical</a:t>
            </a:r>
            <a:r>
              <a:rPr lang="fr-FR" sz="2400" dirty="0"/>
              <a:t> Description </a:t>
            </a:r>
          </a:p>
          <a:p>
            <a:endParaRPr lang="fr-FR" sz="2400" dirty="0"/>
          </a:p>
          <a:p>
            <a:r>
              <a:rPr lang="fr-FR" sz="2400" dirty="0"/>
              <a:t>Use cases – Spoofing</a:t>
            </a:r>
          </a:p>
          <a:p>
            <a:endParaRPr lang="fr-FR" sz="2400" dirty="0"/>
          </a:p>
          <a:p>
            <a:r>
              <a:rPr lang="fr-FR" sz="2400" dirty="0" err="1"/>
              <a:t>Forensic</a:t>
            </a:r>
            <a:r>
              <a:rPr lang="fr-FR" sz="2400" dirty="0"/>
              <a:t> </a:t>
            </a:r>
            <a:r>
              <a:rPr lang="fr-FR" sz="2400" dirty="0" err="1"/>
              <a:t>evidence</a:t>
            </a:r>
            <a:r>
              <a:rPr lang="fr-FR" sz="2400" dirty="0"/>
              <a:t> capture</a:t>
            </a:r>
          </a:p>
        </p:txBody>
      </p:sp>
      <p:pic>
        <p:nvPicPr>
          <p:cNvPr id="8" name="Espace réservé pour une image  7">
            <a:extLst>
              <a:ext uri="{FF2B5EF4-FFF2-40B4-BE49-F238E27FC236}">
                <a16:creationId xmlns:a16="http://schemas.microsoft.com/office/drawing/2014/main" id="{8FD96BDF-2231-0716-A3FD-A33AD8B44F25}"/>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5425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EE23ACD5-1C5F-F2A9-ACBC-E3976B275FD0}"/>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2DDAF0-FAF5-B9E2-01D3-F982DF542EEE}"/>
              </a:ext>
            </a:extLst>
          </p:cNvPr>
          <p:cNvSpPr>
            <a:spLocks noGrp="1"/>
          </p:cNvSpPr>
          <p:nvPr>
            <p:ph type="sldNum" sz="quarter" idx="12"/>
          </p:nvPr>
        </p:nvSpPr>
        <p:spPr/>
        <p:txBody>
          <a:bodyPr/>
          <a:lstStyle/>
          <a:p>
            <a:fld id="{AF8FC096-D195-4392-A597-E50EA60D946D}" type="slidenum">
              <a:rPr lang="fr-FR" smtClean="0"/>
              <a:t>43</a:t>
            </a:fld>
            <a:endParaRPr lang="fr-FR"/>
          </a:p>
        </p:txBody>
      </p:sp>
      <p:pic>
        <p:nvPicPr>
          <p:cNvPr id="5" name="Image 4">
            <a:extLst>
              <a:ext uri="{FF2B5EF4-FFF2-40B4-BE49-F238E27FC236}">
                <a16:creationId xmlns:a16="http://schemas.microsoft.com/office/drawing/2014/main" id="{FB9BF984-BC40-C1ED-8ED2-217DD8689B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3600" y="1943099"/>
            <a:ext cx="10261600" cy="4559301"/>
          </a:xfrm>
          <a:prstGeom prst="rect">
            <a:avLst/>
          </a:prstGeom>
        </p:spPr>
      </p:pic>
      <p:sp>
        <p:nvSpPr>
          <p:cNvPr id="6" name="ZoneTexte 5">
            <a:extLst>
              <a:ext uri="{FF2B5EF4-FFF2-40B4-BE49-F238E27FC236}">
                <a16:creationId xmlns:a16="http://schemas.microsoft.com/office/drawing/2014/main" id="{EBC2199D-595A-FC16-DB1E-0438D541B897}"/>
              </a:ext>
            </a:extLst>
          </p:cNvPr>
          <p:cNvSpPr txBox="1"/>
          <p:nvPr/>
        </p:nvSpPr>
        <p:spPr>
          <a:xfrm>
            <a:off x="203200" y="152400"/>
            <a:ext cx="7734810" cy="584775"/>
          </a:xfrm>
          <a:prstGeom prst="rect">
            <a:avLst/>
          </a:prstGeom>
          <a:noFill/>
        </p:spPr>
        <p:txBody>
          <a:bodyPr wrap="none" rtlCol="0">
            <a:spAutoFit/>
          </a:bodyPr>
          <a:lstStyle/>
          <a:p>
            <a:r>
              <a:rPr lang="fr-FR" sz="3200" dirty="0"/>
              <a:t>The road </a:t>
            </a:r>
            <a:r>
              <a:rPr lang="fr-FR" sz="3200" dirty="0" err="1"/>
              <a:t>towards</a:t>
            </a:r>
            <a:r>
              <a:rPr lang="fr-FR" sz="3200" dirty="0"/>
              <a:t> a major Cyber crise </a:t>
            </a:r>
          </a:p>
        </p:txBody>
      </p:sp>
      <p:sp>
        <p:nvSpPr>
          <p:cNvPr id="7" name="Ellipse 6">
            <a:extLst>
              <a:ext uri="{FF2B5EF4-FFF2-40B4-BE49-F238E27FC236}">
                <a16:creationId xmlns:a16="http://schemas.microsoft.com/office/drawing/2014/main" id="{59CA3494-6260-1AE9-87BE-F7FC69E6056F}"/>
              </a:ext>
            </a:extLst>
          </p:cNvPr>
          <p:cNvSpPr/>
          <p:nvPr/>
        </p:nvSpPr>
        <p:spPr>
          <a:xfrm>
            <a:off x="8559800" y="23719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Cyber Crise</a:t>
            </a:r>
          </a:p>
        </p:txBody>
      </p:sp>
      <p:sp>
        <p:nvSpPr>
          <p:cNvPr id="8" name="Ellipse 7">
            <a:extLst>
              <a:ext uri="{FF2B5EF4-FFF2-40B4-BE49-F238E27FC236}">
                <a16:creationId xmlns:a16="http://schemas.microsoft.com/office/drawing/2014/main" id="{07BB34C9-274E-7AE6-68AF-69E2E6AC484C}"/>
              </a:ext>
            </a:extLst>
          </p:cNvPr>
          <p:cNvSpPr/>
          <p:nvPr/>
        </p:nvSpPr>
        <p:spPr>
          <a:xfrm>
            <a:off x="6491779" y="31734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Major Incidents</a:t>
            </a:r>
          </a:p>
        </p:txBody>
      </p:sp>
      <p:sp>
        <p:nvSpPr>
          <p:cNvPr id="9" name="Ellipse 8">
            <a:extLst>
              <a:ext uri="{FF2B5EF4-FFF2-40B4-BE49-F238E27FC236}">
                <a16:creationId xmlns:a16="http://schemas.microsoft.com/office/drawing/2014/main" id="{6A8CAE2A-AC24-F9D5-2216-C9953634D3CD}"/>
              </a:ext>
            </a:extLst>
          </p:cNvPr>
          <p:cNvSpPr/>
          <p:nvPr/>
        </p:nvSpPr>
        <p:spPr>
          <a:xfrm>
            <a:off x="4610100" y="3705400"/>
            <a:ext cx="1644713"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Minor Incidents</a:t>
            </a:r>
          </a:p>
        </p:txBody>
      </p:sp>
      <p:sp>
        <p:nvSpPr>
          <p:cNvPr id="10" name="Ellipse 9">
            <a:extLst>
              <a:ext uri="{FF2B5EF4-FFF2-40B4-BE49-F238E27FC236}">
                <a16:creationId xmlns:a16="http://schemas.microsoft.com/office/drawing/2014/main" id="{15ED6151-3D53-1E76-A7AD-A38E4B791D00}"/>
              </a:ext>
            </a:extLst>
          </p:cNvPr>
          <p:cNvSpPr/>
          <p:nvPr/>
        </p:nvSpPr>
        <p:spPr>
          <a:xfrm>
            <a:off x="2542079" y="4506999"/>
            <a:ext cx="1864821" cy="1049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dirty="0"/>
              <a:t>Daily Incidents</a:t>
            </a:r>
          </a:p>
        </p:txBody>
      </p:sp>
      <p:sp>
        <p:nvSpPr>
          <p:cNvPr id="11" name="ZoneTexte 10">
            <a:extLst>
              <a:ext uri="{FF2B5EF4-FFF2-40B4-BE49-F238E27FC236}">
                <a16:creationId xmlns:a16="http://schemas.microsoft.com/office/drawing/2014/main" id="{1B458636-009D-C8CC-7A80-DDDBA58D48F5}"/>
              </a:ext>
            </a:extLst>
          </p:cNvPr>
          <p:cNvSpPr txBox="1"/>
          <p:nvPr/>
        </p:nvSpPr>
        <p:spPr>
          <a:xfrm>
            <a:off x="9280608" y="5902792"/>
            <a:ext cx="1619354" cy="369332"/>
          </a:xfrm>
          <a:prstGeom prst="rect">
            <a:avLst/>
          </a:prstGeom>
          <a:solidFill>
            <a:schemeClr val="bg1"/>
          </a:solidFill>
        </p:spPr>
        <p:txBody>
          <a:bodyPr wrap="none" rtlCol="0">
            <a:spAutoFit/>
          </a:bodyPr>
          <a:lstStyle/>
          <a:p>
            <a:r>
              <a:rPr lang="fr-FR" dirty="0"/>
              <a:t>High Impact </a:t>
            </a:r>
          </a:p>
        </p:txBody>
      </p:sp>
      <p:sp>
        <p:nvSpPr>
          <p:cNvPr id="12" name="ZoneTexte 11">
            <a:extLst>
              <a:ext uri="{FF2B5EF4-FFF2-40B4-BE49-F238E27FC236}">
                <a16:creationId xmlns:a16="http://schemas.microsoft.com/office/drawing/2014/main" id="{1AA538D2-ED2C-5651-2B8C-FFE0B915A83F}"/>
              </a:ext>
            </a:extLst>
          </p:cNvPr>
          <p:cNvSpPr txBox="1"/>
          <p:nvPr/>
        </p:nvSpPr>
        <p:spPr>
          <a:xfrm>
            <a:off x="2542079" y="5861001"/>
            <a:ext cx="1574470" cy="369332"/>
          </a:xfrm>
          <a:prstGeom prst="rect">
            <a:avLst/>
          </a:prstGeom>
          <a:solidFill>
            <a:schemeClr val="bg1"/>
          </a:solidFill>
        </p:spPr>
        <p:txBody>
          <a:bodyPr wrap="none" rtlCol="0">
            <a:spAutoFit/>
          </a:bodyPr>
          <a:lstStyle/>
          <a:p>
            <a:r>
              <a:rPr lang="fr-FR" dirty="0"/>
              <a:t>Low Impact </a:t>
            </a:r>
          </a:p>
        </p:txBody>
      </p:sp>
      <p:sp>
        <p:nvSpPr>
          <p:cNvPr id="13" name="Rectangle 12">
            <a:extLst>
              <a:ext uri="{FF2B5EF4-FFF2-40B4-BE49-F238E27FC236}">
                <a16:creationId xmlns:a16="http://schemas.microsoft.com/office/drawing/2014/main" id="{43176EB1-ACCC-7780-90B3-907B902A9E59}"/>
              </a:ext>
            </a:extLst>
          </p:cNvPr>
          <p:cNvSpPr/>
          <p:nvPr/>
        </p:nvSpPr>
        <p:spPr>
          <a:xfrm>
            <a:off x="832966" y="4506999"/>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a:solidFill>
                  <a:sysClr val="windowText" lastClr="000000"/>
                </a:solidFill>
              </a:rPr>
              <a:t>Normal Daily Routine of the </a:t>
            </a:r>
            <a:r>
              <a:rPr lang="fr-FR" sz="1400" dirty="0" err="1">
                <a:solidFill>
                  <a:sysClr val="windowText" lastClr="000000"/>
                </a:solidFill>
              </a:rPr>
              <a:t>Entity</a:t>
            </a:r>
            <a:endParaRPr lang="fr-FR" sz="1400" dirty="0">
              <a:solidFill>
                <a:sysClr val="windowText" lastClr="000000"/>
              </a:solidFill>
            </a:endParaRPr>
          </a:p>
        </p:txBody>
      </p:sp>
      <p:sp>
        <p:nvSpPr>
          <p:cNvPr id="14" name="Rectangle 13">
            <a:extLst>
              <a:ext uri="{FF2B5EF4-FFF2-40B4-BE49-F238E27FC236}">
                <a16:creationId xmlns:a16="http://schemas.microsoft.com/office/drawing/2014/main" id="{020C125E-2CB5-18EB-3C80-1B780F87CDCC}"/>
              </a:ext>
            </a:extLst>
          </p:cNvPr>
          <p:cNvSpPr/>
          <p:nvPr/>
        </p:nvSpPr>
        <p:spPr>
          <a:xfrm>
            <a:off x="919737" y="1995662"/>
            <a:ext cx="1505913" cy="10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err="1">
                <a:solidFill>
                  <a:sysClr val="windowText" lastClr="000000"/>
                </a:solidFill>
              </a:rPr>
              <a:t>Exceptional</a:t>
            </a:r>
            <a:r>
              <a:rPr lang="fr-FR" sz="1400" dirty="0">
                <a:solidFill>
                  <a:sysClr val="windowText" lastClr="000000"/>
                </a:solidFill>
              </a:rPr>
              <a:t>  </a:t>
            </a:r>
            <a:r>
              <a:rPr lang="fr-FR" sz="1400" dirty="0" err="1">
                <a:solidFill>
                  <a:sysClr val="windowText" lastClr="000000"/>
                </a:solidFill>
              </a:rPr>
              <a:t>functioning</a:t>
            </a:r>
            <a:r>
              <a:rPr lang="fr-FR" sz="1400" dirty="0">
                <a:solidFill>
                  <a:sysClr val="windowText" lastClr="000000"/>
                </a:solidFill>
              </a:rPr>
              <a:t> of the </a:t>
            </a:r>
            <a:r>
              <a:rPr lang="fr-FR" sz="1400" dirty="0" err="1">
                <a:solidFill>
                  <a:sysClr val="windowText" lastClr="000000"/>
                </a:solidFill>
              </a:rPr>
              <a:t>Entity</a:t>
            </a:r>
            <a:endParaRPr lang="fr-FR" sz="1400" dirty="0">
              <a:solidFill>
                <a:sysClr val="windowText" lastClr="000000"/>
              </a:solidFill>
            </a:endParaRPr>
          </a:p>
        </p:txBody>
      </p:sp>
      <p:sp>
        <p:nvSpPr>
          <p:cNvPr id="15" name="Flèche : droite 14">
            <a:extLst>
              <a:ext uri="{FF2B5EF4-FFF2-40B4-BE49-F238E27FC236}">
                <a16:creationId xmlns:a16="http://schemas.microsoft.com/office/drawing/2014/main" id="{27DB7B45-6CAA-437C-5E1F-D7DE06B1C38F}"/>
              </a:ext>
            </a:extLst>
          </p:cNvPr>
          <p:cNvSpPr/>
          <p:nvPr/>
        </p:nvSpPr>
        <p:spPr>
          <a:xfrm rot="20702871">
            <a:off x="3873563" y="1995662"/>
            <a:ext cx="4762500" cy="1049250"/>
          </a:xfrm>
          <a:prstGeom prst="rightArrow">
            <a:avLst/>
          </a:prstGeom>
          <a:solidFill>
            <a:srgbClr val="A9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2"/>
                </a:solidFill>
              </a:rPr>
              <a:t>Collection of Evidence</a:t>
            </a:r>
          </a:p>
        </p:txBody>
      </p:sp>
      <p:pic>
        <p:nvPicPr>
          <p:cNvPr id="20" name="Picture 53" descr="C:\Users\alliance\Downloads\MC900434894.PNG">
            <a:extLst>
              <a:ext uri="{FF2B5EF4-FFF2-40B4-BE49-F238E27FC236}">
                <a16:creationId xmlns:a16="http://schemas.microsoft.com/office/drawing/2014/main" id="{14257F7B-2A42-0963-75ED-7D6A888CDE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097" y="4463184"/>
            <a:ext cx="837265" cy="936496"/>
          </a:xfrm>
          <a:prstGeom prst="rect">
            <a:avLst/>
          </a:prstGeom>
          <a:noFill/>
          <a:ln w="9525">
            <a:noFill/>
            <a:miter lim="800000"/>
            <a:headEnd/>
            <a:tailEnd/>
          </a:ln>
        </p:spPr>
      </p:pic>
      <p:pic>
        <p:nvPicPr>
          <p:cNvPr id="22" name="Picture 53" descr="C:\Users\alliance\Downloads\MC900434894.PNG">
            <a:extLst>
              <a:ext uri="{FF2B5EF4-FFF2-40B4-BE49-F238E27FC236}">
                <a16:creationId xmlns:a16="http://schemas.microsoft.com/office/drawing/2014/main" id="{6C62E3FC-2FA2-948B-12F9-A01566725C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7362" y="3905737"/>
            <a:ext cx="837265" cy="936496"/>
          </a:xfrm>
          <a:prstGeom prst="rect">
            <a:avLst/>
          </a:prstGeom>
          <a:noFill/>
          <a:ln w="9525">
            <a:noFill/>
            <a:miter lim="800000"/>
            <a:headEnd/>
            <a:tailEnd/>
          </a:ln>
        </p:spPr>
      </p:pic>
      <p:pic>
        <p:nvPicPr>
          <p:cNvPr id="23" name="Picture 33" descr="C:\Users\alliance\Downloads\MC900433950.PNG">
            <a:extLst>
              <a:ext uri="{FF2B5EF4-FFF2-40B4-BE49-F238E27FC236}">
                <a16:creationId xmlns:a16="http://schemas.microsoft.com/office/drawing/2014/main" id="{E65E935A-DDF2-4A7B-4025-3B864F9B602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9839462" y="3319701"/>
            <a:ext cx="1060500" cy="1060500"/>
          </a:xfrm>
          <a:prstGeom prst="rect">
            <a:avLst/>
          </a:prstGeom>
          <a:noFill/>
          <a:ln w="9525">
            <a:noFill/>
            <a:miter lim="800000"/>
            <a:headEnd/>
            <a:tailEnd/>
          </a:ln>
        </p:spPr>
      </p:pic>
      <p:pic>
        <p:nvPicPr>
          <p:cNvPr id="24" name="Picture 53" descr="C:\Users\alliance\Downloads\MC900434894.PNG">
            <a:extLst>
              <a:ext uri="{FF2B5EF4-FFF2-40B4-BE49-F238E27FC236}">
                <a16:creationId xmlns:a16="http://schemas.microsoft.com/office/drawing/2014/main" id="{E2077511-1EBD-8522-C2BB-CF4A92F0FEF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38932" y="3754501"/>
            <a:ext cx="837265" cy="936496"/>
          </a:xfrm>
          <a:prstGeom prst="rect">
            <a:avLst/>
          </a:prstGeom>
          <a:noFill/>
          <a:ln w="9525">
            <a:noFill/>
            <a:miter lim="800000"/>
            <a:headEnd/>
            <a:tailEnd/>
          </a:ln>
        </p:spPr>
      </p:pic>
      <p:pic>
        <p:nvPicPr>
          <p:cNvPr id="25" name="Picture 53" descr="C:\Users\alliance\Downloads\MC900434894.PNG">
            <a:extLst>
              <a:ext uri="{FF2B5EF4-FFF2-40B4-BE49-F238E27FC236}">
                <a16:creationId xmlns:a16="http://schemas.microsoft.com/office/drawing/2014/main" id="{2D95410B-D21B-0628-1E63-334F9454F2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300" y="3754501"/>
            <a:ext cx="837265" cy="936496"/>
          </a:xfrm>
          <a:prstGeom prst="rect">
            <a:avLst/>
          </a:prstGeom>
          <a:noFill/>
          <a:ln w="9525">
            <a:noFill/>
            <a:miter lim="800000"/>
            <a:headEnd/>
            <a:tailEnd/>
          </a:ln>
        </p:spPr>
      </p:pic>
      <p:pic>
        <p:nvPicPr>
          <p:cNvPr id="26" name="Picture 53" descr="C:\Users\alliance\Downloads\MC900434894.PNG">
            <a:extLst>
              <a:ext uri="{FF2B5EF4-FFF2-40B4-BE49-F238E27FC236}">
                <a16:creationId xmlns:a16="http://schemas.microsoft.com/office/drawing/2014/main" id="{883843D2-9960-614D-C96A-ECCABDDE9C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64503" y="4075248"/>
            <a:ext cx="837265" cy="936496"/>
          </a:xfrm>
          <a:prstGeom prst="rect">
            <a:avLst/>
          </a:prstGeom>
          <a:noFill/>
          <a:ln w="9525">
            <a:noFill/>
            <a:miter lim="800000"/>
            <a:headEnd/>
            <a:tailEnd/>
          </a:ln>
        </p:spPr>
      </p:pic>
      <p:pic>
        <p:nvPicPr>
          <p:cNvPr id="27" name="Image 26">
            <a:extLst>
              <a:ext uri="{FF2B5EF4-FFF2-40B4-BE49-F238E27FC236}">
                <a16:creationId xmlns:a16="http://schemas.microsoft.com/office/drawing/2014/main" id="{BBA90632-1BB2-3C60-49D7-57707FDA4B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7194" y="4306572"/>
            <a:ext cx="813960" cy="813960"/>
          </a:xfrm>
          <a:prstGeom prst="rect">
            <a:avLst/>
          </a:prstGeom>
        </p:spPr>
      </p:pic>
    </p:spTree>
    <p:extLst>
      <p:ext uri="{BB962C8B-B14F-4D97-AF65-F5344CB8AC3E}">
        <p14:creationId xmlns:p14="http://schemas.microsoft.com/office/powerpoint/2010/main" val="1261185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sz="48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n-US" sz="2400" b="1"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sz="4800"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sz="4800"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sz="4800"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sz="4800"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n-US" sz="2400"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44</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a:bodyPr>
          <a:lstStyle/>
          <a:p>
            <a:r>
              <a:rPr lang="fr-FR" sz="2800" dirty="0"/>
              <a:t>Use Case 1</a:t>
            </a:r>
          </a:p>
        </p:txBody>
      </p:sp>
      <p:pic>
        <p:nvPicPr>
          <p:cNvPr id="22" name="Espace réservé pour une image  21" descr="Une image contenant intérieur, ordinateur, Appareil de présentation, multimédia&#10;&#10;Description générée automatiquement">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2500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B1A17-4ADD-49E8-B2E2-DF007FB58C57}"/>
              </a:ext>
            </a:extLst>
          </p:cNvPr>
          <p:cNvSpPr>
            <a:spLocks noGrp="1"/>
          </p:cNvSpPr>
          <p:nvPr>
            <p:ph type="title"/>
          </p:nvPr>
        </p:nvSpPr>
        <p:spPr>
          <a:xfrm>
            <a:off x="4020050" y="109011"/>
            <a:ext cx="7907934" cy="535531"/>
          </a:xfrm>
          <a:noFill/>
        </p:spPr>
        <p:txBody>
          <a:bodyPr wrap="none" rtlCol="0">
            <a:spAutoFit/>
          </a:bodyPr>
          <a:lstStyle/>
          <a:p>
            <a:r>
              <a:rPr lang="fr-FR" sz="3200" dirty="0">
                <a:latin typeface="+mn-lt"/>
                <a:ea typeface="+mn-ea"/>
                <a:cs typeface="+mn-cs"/>
              </a:rPr>
              <a:t>AIS – </a:t>
            </a:r>
            <a:r>
              <a:rPr lang="fr-FR" sz="3200" dirty="0" err="1">
                <a:latin typeface="+mn-lt"/>
                <a:ea typeface="+mn-ea"/>
                <a:cs typeface="+mn-cs"/>
              </a:rPr>
              <a:t>interfacing</a:t>
            </a:r>
            <a:r>
              <a:rPr lang="fr-FR" sz="3200" dirty="0">
                <a:latin typeface="+mn-lt"/>
                <a:ea typeface="+mn-ea"/>
                <a:cs typeface="+mn-cs"/>
              </a:rPr>
              <a:t> modules and standards</a:t>
            </a:r>
          </a:p>
        </p:txBody>
      </p:sp>
      <p:sp>
        <p:nvSpPr>
          <p:cNvPr id="25" name="Rectangle 24">
            <a:extLst>
              <a:ext uri="{FF2B5EF4-FFF2-40B4-BE49-F238E27FC236}">
                <a16:creationId xmlns:a16="http://schemas.microsoft.com/office/drawing/2014/main" id="{ACBB6218-2197-4265-8500-77F4804D76C4}"/>
              </a:ext>
            </a:extLst>
          </p:cNvPr>
          <p:cNvSpPr/>
          <p:nvPr/>
        </p:nvSpPr>
        <p:spPr>
          <a:xfrm>
            <a:off x="8042129" y="6219883"/>
            <a:ext cx="1720516" cy="465543"/>
          </a:xfrm>
          <a:prstGeom prst="rect">
            <a:avLst/>
          </a:prstGeom>
          <a:solidFill>
            <a:schemeClr val="accent1">
              <a:lumMod val="60000"/>
              <a:lumOff val="40000"/>
            </a:scheme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rgbClr val="333366"/>
                </a:solidFill>
                <a:latin typeface="Century Gothic"/>
              </a:rPr>
              <a:t>Display</a:t>
            </a:r>
          </a:p>
        </p:txBody>
      </p:sp>
      <p:sp>
        <p:nvSpPr>
          <p:cNvPr id="36" name="Rectangle 35">
            <a:extLst>
              <a:ext uri="{FF2B5EF4-FFF2-40B4-BE49-F238E27FC236}">
                <a16:creationId xmlns:a16="http://schemas.microsoft.com/office/drawing/2014/main" id="{FBDF241F-0E0B-44C6-93A7-97CAFB33C4F9}"/>
              </a:ext>
            </a:extLst>
          </p:cNvPr>
          <p:cNvSpPr/>
          <p:nvPr/>
        </p:nvSpPr>
        <p:spPr>
          <a:xfrm>
            <a:off x="5767870" y="919153"/>
            <a:ext cx="1388550" cy="339545"/>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rgbClr val="333366"/>
                </a:solidFill>
                <a:latin typeface="Century Gothic"/>
              </a:rPr>
              <a:t>GPS </a:t>
            </a:r>
            <a:r>
              <a:rPr lang="fr-FR" sz="1400" kern="0" dirty="0" err="1">
                <a:solidFill>
                  <a:srgbClr val="333366"/>
                </a:solidFill>
                <a:latin typeface="Century Gothic"/>
              </a:rPr>
              <a:t>antenna</a:t>
            </a:r>
            <a:endParaRPr lang="fr-FR" sz="1400" kern="0" dirty="0">
              <a:solidFill>
                <a:srgbClr val="333366"/>
              </a:solidFill>
              <a:latin typeface="Century Gothic"/>
            </a:endParaRPr>
          </a:p>
        </p:txBody>
      </p:sp>
      <p:sp>
        <p:nvSpPr>
          <p:cNvPr id="18" name="Rectangle 17">
            <a:extLst>
              <a:ext uri="{FF2B5EF4-FFF2-40B4-BE49-F238E27FC236}">
                <a16:creationId xmlns:a16="http://schemas.microsoft.com/office/drawing/2014/main" id="{77059047-DF96-4AC1-8F57-AFBB0732FF1B}"/>
              </a:ext>
            </a:extLst>
          </p:cNvPr>
          <p:cNvSpPr/>
          <p:nvPr/>
        </p:nvSpPr>
        <p:spPr>
          <a:xfrm>
            <a:off x="11007409" y="1900255"/>
            <a:ext cx="873683"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err="1">
                <a:latin typeface="Century Gothic"/>
              </a:rPr>
              <a:t>Internal</a:t>
            </a:r>
            <a:endParaRPr lang="fr-FR" sz="1400" kern="0" dirty="0">
              <a:latin typeface="Century Gothic"/>
            </a:endParaRPr>
          </a:p>
          <a:p>
            <a:pPr algn="ctr" defTabSz="457200" fontAlgn="base">
              <a:spcBef>
                <a:spcPct val="0"/>
              </a:spcBef>
              <a:spcAft>
                <a:spcPct val="0"/>
              </a:spcAft>
              <a:defRPr/>
            </a:pPr>
            <a:endParaRPr lang="fr-FR" sz="1400" kern="0" dirty="0">
              <a:latin typeface="Century Gothic"/>
            </a:endParaRPr>
          </a:p>
          <a:p>
            <a:pPr algn="ctr" defTabSz="457200" fontAlgn="base">
              <a:spcBef>
                <a:spcPct val="0"/>
              </a:spcBef>
              <a:spcAft>
                <a:spcPct val="0"/>
              </a:spcAft>
              <a:defRPr/>
            </a:pPr>
            <a:r>
              <a:rPr lang="fr-FR" sz="1400" kern="0" dirty="0">
                <a:latin typeface="Century Gothic"/>
              </a:rPr>
              <a:t>Display Control</a:t>
            </a:r>
          </a:p>
          <a:p>
            <a:pPr algn="ctr" defTabSz="457200" fontAlgn="base">
              <a:spcBef>
                <a:spcPct val="0"/>
              </a:spcBef>
              <a:spcAft>
                <a:spcPct val="0"/>
              </a:spcAft>
              <a:defRPr/>
            </a:pPr>
            <a:r>
              <a:rPr lang="fr-FR" sz="1400" kern="0" dirty="0">
                <a:latin typeface="Century Gothic"/>
              </a:rPr>
              <a:t>Unit</a:t>
            </a:r>
          </a:p>
        </p:txBody>
      </p:sp>
      <p:sp>
        <p:nvSpPr>
          <p:cNvPr id="3" name="Rectangle 2"/>
          <p:cNvSpPr/>
          <p:nvPr/>
        </p:nvSpPr>
        <p:spPr>
          <a:xfrm>
            <a:off x="4909395" y="1724583"/>
            <a:ext cx="5258627" cy="376093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BB42E503-7AE9-4096-B16C-F815DAFA84E5}"/>
              </a:ext>
            </a:extLst>
          </p:cNvPr>
          <p:cNvSpPr/>
          <p:nvPr/>
        </p:nvSpPr>
        <p:spPr>
          <a:xfrm>
            <a:off x="6614920" y="2608598"/>
            <a:ext cx="1592534" cy="1829499"/>
          </a:xfrm>
          <a:prstGeom prst="rect">
            <a:avLst/>
          </a:prstGeom>
          <a:solidFill>
            <a:srgbClr val="969696">
              <a:lumMod val="40000"/>
              <a:lumOff val="60000"/>
            </a:srgbClr>
          </a:solid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2000" kern="0" dirty="0">
                <a:solidFill>
                  <a:srgbClr val="333366"/>
                </a:solidFill>
                <a:latin typeface="Century Gothic"/>
              </a:rPr>
              <a:t>AIS</a:t>
            </a:r>
          </a:p>
          <a:p>
            <a:pPr algn="ctr" defTabSz="457200" fontAlgn="base">
              <a:spcBef>
                <a:spcPct val="0"/>
              </a:spcBef>
              <a:spcAft>
                <a:spcPct val="0"/>
              </a:spcAft>
              <a:defRPr/>
            </a:pPr>
            <a:r>
              <a:rPr lang="fr-FR" sz="2000" kern="0" dirty="0">
                <a:solidFill>
                  <a:srgbClr val="333366"/>
                </a:solidFill>
                <a:latin typeface="Century Gothic"/>
              </a:rPr>
              <a:t>CPU</a:t>
            </a:r>
          </a:p>
          <a:p>
            <a:pPr algn="ctr" defTabSz="457200" fontAlgn="base">
              <a:spcBef>
                <a:spcPct val="0"/>
              </a:spcBef>
              <a:spcAft>
                <a:spcPct val="0"/>
              </a:spcAft>
              <a:defRPr/>
            </a:pPr>
            <a:r>
              <a:rPr lang="fr-FR" sz="1400" kern="0" dirty="0">
                <a:solidFill>
                  <a:srgbClr val="333366"/>
                </a:solidFill>
                <a:latin typeface="Century Gothic"/>
              </a:rPr>
              <a:t>Management System</a:t>
            </a:r>
            <a:endParaRPr lang="fr-FR" kern="0" dirty="0">
              <a:solidFill>
                <a:srgbClr val="333366"/>
              </a:solidFill>
              <a:latin typeface="Century Gothic"/>
            </a:endParaRPr>
          </a:p>
        </p:txBody>
      </p:sp>
      <p:sp>
        <p:nvSpPr>
          <p:cNvPr id="19" name="Rectangle 18">
            <a:extLst>
              <a:ext uri="{FF2B5EF4-FFF2-40B4-BE49-F238E27FC236}">
                <a16:creationId xmlns:a16="http://schemas.microsoft.com/office/drawing/2014/main" id="{E850A3DC-9B2A-40D4-BCC2-B4C627B36C84}"/>
              </a:ext>
            </a:extLst>
          </p:cNvPr>
          <p:cNvSpPr/>
          <p:nvPr/>
        </p:nvSpPr>
        <p:spPr>
          <a:xfrm>
            <a:off x="6329652" y="1884916"/>
            <a:ext cx="2615104" cy="297520"/>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GNSS signal </a:t>
            </a:r>
            <a:r>
              <a:rPr lang="fr-FR" sz="1400" kern="0" dirty="0" err="1">
                <a:latin typeface="Century Gothic"/>
              </a:rPr>
              <a:t>quality</a:t>
            </a:r>
            <a:r>
              <a:rPr lang="fr-FR" sz="1400" kern="0" dirty="0">
                <a:latin typeface="Century Gothic"/>
              </a:rPr>
              <a:t> analyser</a:t>
            </a:r>
          </a:p>
        </p:txBody>
      </p:sp>
      <p:sp>
        <p:nvSpPr>
          <p:cNvPr id="37" name="Rectangle 36">
            <a:extLst>
              <a:ext uri="{FF2B5EF4-FFF2-40B4-BE49-F238E27FC236}">
                <a16:creationId xmlns:a16="http://schemas.microsoft.com/office/drawing/2014/main" id="{E850A3DC-9B2A-40D4-BCC2-B4C627B36C84}"/>
              </a:ext>
            </a:extLst>
          </p:cNvPr>
          <p:cNvSpPr/>
          <p:nvPr/>
        </p:nvSpPr>
        <p:spPr>
          <a:xfrm>
            <a:off x="6563035" y="4499220"/>
            <a:ext cx="2964731" cy="443923"/>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Port Control / Track table </a:t>
            </a:r>
            <a:r>
              <a:rPr lang="fr-FR" sz="1400" kern="0" dirty="0" err="1">
                <a:latin typeface="Century Gothic"/>
              </a:rPr>
              <a:t>conrol</a:t>
            </a:r>
            <a:endParaRPr lang="fr-FR" sz="1400" kern="0" dirty="0">
              <a:latin typeface="Century Gothic"/>
            </a:endParaRPr>
          </a:p>
        </p:txBody>
      </p:sp>
      <p:cxnSp>
        <p:nvCxnSpPr>
          <p:cNvPr id="6" name="Connecteur droit avec flèche 5"/>
          <p:cNvCxnSpPr/>
          <p:nvPr/>
        </p:nvCxnSpPr>
        <p:spPr>
          <a:xfrm flipH="1">
            <a:off x="4037268" y="2843035"/>
            <a:ext cx="86409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069714" y="2555004"/>
            <a:ext cx="788999" cy="338554"/>
          </a:xfrm>
          <a:prstGeom prst="rect">
            <a:avLst/>
          </a:prstGeom>
          <a:noFill/>
        </p:spPr>
        <p:txBody>
          <a:bodyPr wrap="none" rtlCol="0">
            <a:spAutoFit/>
          </a:bodyPr>
          <a:lstStyle/>
          <a:p>
            <a:pPr algn="ctr"/>
            <a:r>
              <a:rPr lang="fr-FR" sz="1600" dirty="0"/>
              <a:t>NMEA</a:t>
            </a:r>
          </a:p>
        </p:txBody>
      </p:sp>
      <p:sp>
        <p:nvSpPr>
          <p:cNvPr id="20" name="ZoneTexte 19"/>
          <p:cNvSpPr txBox="1"/>
          <p:nvPr/>
        </p:nvSpPr>
        <p:spPr>
          <a:xfrm>
            <a:off x="4037269" y="3914445"/>
            <a:ext cx="850233" cy="584775"/>
          </a:xfrm>
          <a:prstGeom prst="rect">
            <a:avLst/>
          </a:prstGeom>
          <a:noFill/>
        </p:spPr>
        <p:txBody>
          <a:bodyPr wrap="none" rtlCol="0">
            <a:spAutoFit/>
          </a:bodyPr>
          <a:lstStyle/>
          <a:p>
            <a:pPr algn="ctr"/>
            <a:r>
              <a:rPr lang="fr-FR" sz="1600">
                <a:solidFill>
                  <a:srgbClr val="00B050"/>
                </a:solidFill>
              </a:rPr>
              <a:t>Web</a:t>
            </a:r>
          </a:p>
          <a:p>
            <a:pPr algn="ctr"/>
            <a:r>
              <a:rPr lang="fr-FR" sz="1600">
                <a:solidFill>
                  <a:srgbClr val="00B050"/>
                </a:solidFill>
              </a:rPr>
              <a:t>services</a:t>
            </a:r>
          </a:p>
        </p:txBody>
      </p:sp>
      <p:cxnSp>
        <p:nvCxnSpPr>
          <p:cNvPr id="23" name="Connecteur droit avec flèche 22"/>
          <p:cNvCxnSpPr/>
          <p:nvPr/>
        </p:nvCxnSpPr>
        <p:spPr>
          <a:xfrm flipH="1">
            <a:off x="4037268" y="4211187"/>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BDF241F-0E0B-44C6-93A7-97CAFB33C4F9}"/>
              </a:ext>
            </a:extLst>
          </p:cNvPr>
          <p:cNvSpPr/>
          <p:nvPr/>
        </p:nvSpPr>
        <p:spPr>
          <a:xfrm>
            <a:off x="7464981" y="923967"/>
            <a:ext cx="1312786" cy="339545"/>
          </a:xfrm>
          <a:prstGeom prst="rect">
            <a:avLst/>
          </a:prstGeom>
          <a:solidFill>
            <a:schemeClr val="bg1">
              <a:lumMod val="5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a:solidFill>
                  <a:schemeClr val="bg1"/>
                </a:solidFill>
                <a:latin typeface="Century Gothic"/>
              </a:rPr>
              <a:t>VHF </a:t>
            </a:r>
            <a:r>
              <a:rPr lang="fr-FR" sz="1400" kern="0" dirty="0" err="1">
                <a:solidFill>
                  <a:schemeClr val="bg1"/>
                </a:solidFill>
                <a:latin typeface="Century Gothic"/>
              </a:rPr>
              <a:t>antenna</a:t>
            </a:r>
            <a:endParaRPr lang="fr-FR" sz="1400" kern="0" dirty="0">
              <a:solidFill>
                <a:schemeClr val="bg1"/>
              </a:solidFill>
              <a:latin typeface="Century Gothic"/>
            </a:endParaRPr>
          </a:p>
        </p:txBody>
      </p:sp>
      <p:sp>
        <p:nvSpPr>
          <p:cNvPr id="35" name="Rectangle 34">
            <a:extLst>
              <a:ext uri="{FF2B5EF4-FFF2-40B4-BE49-F238E27FC236}">
                <a16:creationId xmlns:a16="http://schemas.microsoft.com/office/drawing/2014/main" id="{FBDF241F-0E0B-44C6-93A7-97CAFB33C4F9}"/>
              </a:ext>
            </a:extLst>
          </p:cNvPr>
          <p:cNvSpPr/>
          <p:nvPr/>
        </p:nvSpPr>
        <p:spPr>
          <a:xfrm>
            <a:off x="5853245" y="6023685"/>
            <a:ext cx="2087821" cy="779791"/>
          </a:xfrm>
          <a:prstGeom prst="rect">
            <a:avLst/>
          </a:prstGeom>
          <a:pattFill prst="pct20">
            <a:fgClr>
              <a:srgbClr val="5DBFD4"/>
            </a:fgClr>
            <a:bgClr>
              <a:srgbClr val="FFFFFF"/>
            </a:bgClr>
          </a:pattFill>
          <a:ln w="9525" cap="flat" cmpd="sng" algn="ctr">
            <a:solidFill>
              <a:srgbClr val="33336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err="1">
                <a:solidFill>
                  <a:srgbClr val="333366"/>
                </a:solidFill>
                <a:latin typeface="Century Gothic"/>
              </a:rPr>
              <a:t>External</a:t>
            </a:r>
            <a:r>
              <a:rPr lang="fr-FR" sz="1400" kern="0">
                <a:solidFill>
                  <a:srgbClr val="333366"/>
                </a:solidFill>
                <a:latin typeface="Century Gothic"/>
              </a:rPr>
              <a:t> </a:t>
            </a:r>
            <a:r>
              <a:rPr lang="fr-FR" sz="1400" kern="0" err="1">
                <a:solidFill>
                  <a:srgbClr val="333366"/>
                </a:solidFill>
                <a:latin typeface="Century Gothic"/>
              </a:rPr>
              <a:t>sensors</a:t>
            </a:r>
            <a:r>
              <a:rPr lang="fr-FR" sz="1400" kern="0">
                <a:solidFill>
                  <a:srgbClr val="333366"/>
                </a:solidFill>
                <a:latin typeface="Century Gothic"/>
              </a:rPr>
              <a:t> (radar / </a:t>
            </a:r>
            <a:r>
              <a:rPr lang="fr-FR" sz="1400" kern="0" err="1">
                <a:solidFill>
                  <a:srgbClr val="333366"/>
                </a:solidFill>
                <a:latin typeface="Century Gothic"/>
              </a:rPr>
              <a:t>optronic</a:t>
            </a:r>
            <a:r>
              <a:rPr lang="fr-FR" sz="1400" kern="0">
                <a:solidFill>
                  <a:srgbClr val="333366"/>
                </a:solidFill>
                <a:latin typeface="Century Gothic"/>
              </a:rPr>
              <a:t>)</a:t>
            </a:r>
          </a:p>
        </p:txBody>
      </p:sp>
      <p:sp>
        <p:nvSpPr>
          <p:cNvPr id="27" name="ZoneTexte 26"/>
          <p:cNvSpPr txBox="1"/>
          <p:nvPr/>
        </p:nvSpPr>
        <p:spPr>
          <a:xfrm>
            <a:off x="10235113" y="2707405"/>
            <a:ext cx="709874" cy="338554"/>
          </a:xfrm>
          <a:prstGeom prst="rect">
            <a:avLst/>
          </a:prstGeom>
          <a:noFill/>
        </p:spPr>
        <p:txBody>
          <a:bodyPr wrap="none" rtlCol="0">
            <a:spAutoFit/>
          </a:bodyPr>
          <a:lstStyle/>
          <a:p>
            <a:pPr algn="ctr"/>
            <a:r>
              <a:rPr lang="fr-FR" sz="1600" dirty="0"/>
              <a:t>NMEA</a:t>
            </a:r>
          </a:p>
        </p:txBody>
      </p:sp>
      <p:cxnSp>
        <p:nvCxnSpPr>
          <p:cNvPr id="28" name="Connecteur droit avec flèche 27"/>
          <p:cNvCxnSpPr/>
          <p:nvPr/>
        </p:nvCxnSpPr>
        <p:spPr>
          <a:xfrm flipH="1">
            <a:off x="10152899" y="2995436"/>
            <a:ext cx="864096" cy="0"/>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V="1">
            <a:off x="8498451" y="5529103"/>
            <a:ext cx="0" cy="648072"/>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6911379"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168787" y="5690698"/>
            <a:ext cx="1358980" cy="338554"/>
          </a:xfrm>
          <a:prstGeom prst="rect">
            <a:avLst/>
          </a:prstGeom>
          <a:noFill/>
        </p:spPr>
        <p:txBody>
          <a:bodyPr wrap="square" rtlCol="0">
            <a:spAutoFit/>
          </a:bodyPr>
          <a:lstStyle/>
          <a:p>
            <a:pPr algn="ctr"/>
            <a:r>
              <a:rPr lang="fr-FR" sz="1600" dirty="0"/>
              <a:t>NMEA</a:t>
            </a:r>
          </a:p>
        </p:txBody>
      </p:sp>
      <p:cxnSp>
        <p:nvCxnSpPr>
          <p:cNvPr id="30" name="Connecteur droit avec flèche 29"/>
          <p:cNvCxnSpPr/>
          <p:nvPr/>
        </p:nvCxnSpPr>
        <p:spPr>
          <a:xfrm flipH="1">
            <a:off x="10152899" y="3913079"/>
            <a:ext cx="864096" cy="0"/>
          </a:xfrm>
          <a:prstGeom prst="straightConnector1">
            <a:avLst/>
          </a:prstGeom>
          <a:ln w="2540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10166763" y="3616337"/>
            <a:ext cx="850233" cy="584775"/>
          </a:xfrm>
          <a:prstGeom prst="rect">
            <a:avLst/>
          </a:prstGeom>
          <a:noFill/>
        </p:spPr>
        <p:txBody>
          <a:bodyPr wrap="none" rtlCol="0">
            <a:spAutoFit/>
          </a:bodyPr>
          <a:lstStyle/>
          <a:p>
            <a:pPr algn="ctr"/>
            <a:r>
              <a:rPr lang="fr-FR" sz="1600">
                <a:solidFill>
                  <a:srgbClr val="00B050"/>
                </a:solidFill>
              </a:rPr>
              <a:t>Web</a:t>
            </a:r>
          </a:p>
          <a:p>
            <a:pPr algn="ctr"/>
            <a:r>
              <a:rPr lang="fr-FR" sz="1600">
                <a:solidFill>
                  <a:srgbClr val="00B050"/>
                </a:solidFill>
              </a:rPr>
              <a:t>services</a:t>
            </a:r>
          </a:p>
        </p:txBody>
      </p:sp>
      <p:sp>
        <p:nvSpPr>
          <p:cNvPr id="40" name="Rectangle 39">
            <a:extLst>
              <a:ext uri="{FF2B5EF4-FFF2-40B4-BE49-F238E27FC236}">
                <a16:creationId xmlns:a16="http://schemas.microsoft.com/office/drawing/2014/main" id="{E850A3DC-9B2A-40D4-BCC2-B4C627B36C84}"/>
              </a:ext>
            </a:extLst>
          </p:cNvPr>
          <p:cNvSpPr/>
          <p:nvPr/>
        </p:nvSpPr>
        <p:spPr>
          <a:xfrm rot="5400000">
            <a:off x="4772064" y="2621073"/>
            <a:ext cx="94622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serial</a:t>
            </a:r>
          </a:p>
        </p:txBody>
      </p:sp>
      <p:sp>
        <p:nvSpPr>
          <p:cNvPr id="41" name="Rectangle 40">
            <a:extLst>
              <a:ext uri="{FF2B5EF4-FFF2-40B4-BE49-F238E27FC236}">
                <a16:creationId xmlns:a16="http://schemas.microsoft.com/office/drawing/2014/main" id="{E850A3DC-9B2A-40D4-BCC2-B4C627B36C84}"/>
              </a:ext>
            </a:extLst>
          </p:cNvPr>
          <p:cNvSpPr/>
          <p:nvPr/>
        </p:nvSpPr>
        <p:spPr>
          <a:xfrm rot="5400000">
            <a:off x="9538885" y="2760073"/>
            <a:ext cx="709961"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serial</a:t>
            </a:r>
          </a:p>
        </p:txBody>
      </p:sp>
      <p:sp>
        <p:nvSpPr>
          <p:cNvPr id="42" name="Rectangle 41">
            <a:extLst>
              <a:ext uri="{FF2B5EF4-FFF2-40B4-BE49-F238E27FC236}">
                <a16:creationId xmlns:a16="http://schemas.microsoft.com/office/drawing/2014/main" id="{E850A3DC-9B2A-40D4-BCC2-B4C627B36C84}"/>
              </a:ext>
            </a:extLst>
          </p:cNvPr>
          <p:cNvSpPr/>
          <p:nvPr/>
        </p:nvSpPr>
        <p:spPr>
          <a:xfrm rot="5400000">
            <a:off x="4837656" y="3785497"/>
            <a:ext cx="782405"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43" name="Rectangle 42">
            <a:extLst>
              <a:ext uri="{FF2B5EF4-FFF2-40B4-BE49-F238E27FC236}">
                <a16:creationId xmlns:a16="http://schemas.microsoft.com/office/drawing/2014/main" id="{E850A3DC-9B2A-40D4-BCC2-B4C627B36C84}"/>
              </a:ext>
            </a:extLst>
          </p:cNvPr>
          <p:cNvSpPr/>
          <p:nvPr/>
        </p:nvSpPr>
        <p:spPr>
          <a:xfrm rot="5400000">
            <a:off x="9496209" y="3678768"/>
            <a:ext cx="820028" cy="443923"/>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29" name="Rectangle 28">
            <a:extLst>
              <a:ext uri="{FF2B5EF4-FFF2-40B4-BE49-F238E27FC236}">
                <a16:creationId xmlns:a16="http://schemas.microsoft.com/office/drawing/2014/main" id="{77059047-DF96-4AC1-8F57-AFBB0732FF1B}"/>
              </a:ext>
            </a:extLst>
          </p:cNvPr>
          <p:cNvSpPr/>
          <p:nvPr/>
        </p:nvSpPr>
        <p:spPr>
          <a:xfrm>
            <a:off x="2902544" y="2138327"/>
            <a:ext cx="1166205" cy="2915670"/>
          </a:xfrm>
          <a:prstGeom prst="rect">
            <a:avLst/>
          </a:prstGeom>
          <a:solidFill>
            <a:schemeClr val="accent6">
              <a:lumMod val="20000"/>
              <a:lumOff val="80000"/>
            </a:schemeClr>
          </a:solidFill>
          <a:ln w="9525"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Management </a:t>
            </a:r>
            <a:r>
              <a:rPr lang="fr-FR" sz="1400" kern="0" dirty="0" err="1">
                <a:latin typeface="Century Gothic"/>
              </a:rPr>
              <a:t>systen</a:t>
            </a:r>
            <a:r>
              <a:rPr lang="fr-FR" sz="1400" kern="0" dirty="0">
                <a:latin typeface="Century Gothic"/>
              </a:rPr>
              <a:t> </a:t>
            </a:r>
          </a:p>
          <a:p>
            <a:pPr algn="ctr" defTabSz="457200" fontAlgn="base">
              <a:spcBef>
                <a:spcPct val="0"/>
              </a:spcBef>
              <a:spcAft>
                <a:spcPct val="0"/>
              </a:spcAft>
              <a:defRPr/>
            </a:pPr>
            <a:r>
              <a:rPr lang="fr-FR" sz="1400" kern="0" dirty="0" err="1">
                <a:latin typeface="Century Gothic"/>
              </a:rPr>
              <a:t>Other</a:t>
            </a:r>
            <a:r>
              <a:rPr lang="fr-FR" sz="1400" kern="0" dirty="0">
                <a:latin typeface="Century Gothic"/>
              </a:rPr>
              <a:t> connexions (CCS, CNY, ECDIS)</a:t>
            </a:r>
          </a:p>
        </p:txBody>
      </p:sp>
      <p:sp>
        <p:nvSpPr>
          <p:cNvPr id="44" name="Rectangle 43">
            <a:extLst>
              <a:ext uri="{FF2B5EF4-FFF2-40B4-BE49-F238E27FC236}">
                <a16:creationId xmlns:a16="http://schemas.microsoft.com/office/drawing/2014/main" id="{77059047-DF96-4AC1-8F57-AFBB0732FF1B}"/>
              </a:ext>
            </a:extLst>
          </p:cNvPr>
          <p:cNvSpPr/>
          <p:nvPr/>
        </p:nvSpPr>
        <p:spPr>
          <a:xfrm>
            <a:off x="5781510" y="2623881"/>
            <a:ext cx="711020" cy="230425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Evidence capture</a:t>
            </a:r>
          </a:p>
        </p:txBody>
      </p:sp>
      <p:sp>
        <p:nvSpPr>
          <p:cNvPr id="46" name="Rectangle 45">
            <a:extLst>
              <a:ext uri="{FF2B5EF4-FFF2-40B4-BE49-F238E27FC236}">
                <a16:creationId xmlns:a16="http://schemas.microsoft.com/office/drawing/2014/main" id="{E850A3DC-9B2A-40D4-BCC2-B4C627B36C84}"/>
              </a:ext>
            </a:extLst>
          </p:cNvPr>
          <p:cNvSpPr/>
          <p:nvPr/>
        </p:nvSpPr>
        <p:spPr>
          <a:xfrm>
            <a:off x="6483917"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serial</a:t>
            </a:r>
          </a:p>
        </p:txBody>
      </p:sp>
      <p:sp>
        <p:nvSpPr>
          <p:cNvPr id="47" name="Rectangle 46">
            <a:extLst>
              <a:ext uri="{FF2B5EF4-FFF2-40B4-BE49-F238E27FC236}">
                <a16:creationId xmlns:a16="http://schemas.microsoft.com/office/drawing/2014/main" id="{E850A3DC-9B2A-40D4-BCC2-B4C627B36C84}"/>
              </a:ext>
            </a:extLst>
          </p:cNvPr>
          <p:cNvSpPr/>
          <p:nvPr/>
        </p:nvSpPr>
        <p:spPr>
          <a:xfrm>
            <a:off x="7224119" y="5128588"/>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a:latin typeface="Century Gothic"/>
              </a:rPr>
              <a:t>ETH</a:t>
            </a:r>
          </a:p>
        </p:txBody>
      </p:sp>
      <p:sp>
        <p:nvSpPr>
          <p:cNvPr id="48" name="Rectangle 47">
            <a:extLst>
              <a:ext uri="{FF2B5EF4-FFF2-40B4-BE49-F238E27FC236}">
                <a16:creationId xmlns:a16="http://schemas.microsoft.com/office/drawing/2014/main" id="{E850A3DC-9B2A-40D4-BCC2-B4C627B36C84}"/>
              </a:ext>
            </a:extLst>
          </p:cNvPr>
          <p:cNvSpPr/>
          <p:nvPr/>
        </p:nvSpPr>
        <p:spPr>
          <a:xfrm>
            <a:off x="8052614" y="5106816"/>
            <a:ext cx="627950" cy="313069"/>
          </a:xfrm>
          <a:prstGeom prst="rect">
            <a:avLst/>
          </a:prstGeom>
          <a:solidFill>
            <a:schemeClr val="accent2">
              <a:lumMod val="40000"/>
              <a:lumOff val="60000"/>
            </a:schemeClr>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serial</a:t>
            </a:r>
          </a:p>
        </p:txBody>
      </p:sp>
      <p:cxnSp>
        <p:nvCxnSpPr>
          <p:cNvPr id="49" name="Connecteur droit avec flèche 48"/>
          <p:cNvCxnSpPr/>
          <p:nvPr/>
        </p:nvCxnSpPr>
        <p:spPr>
          <a:xfrm flipV="1">
            <a:off x="7559451" y="5529103"/>
            <a:ext cx="4586" cy="50405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5885902" y="5620878"/>
            <a:ext cx="1097485" cy="338554"/>
          </a:xfrm>
          <a:prstGeom prst="rect">
            <a:avLst/>
          </a:prstGeom>
          <a:noFill/>
        </p:spPr>
        <p:txBody>
          <a:bodyPr wrap="square" rtlCol="0">
            <a:spAutoFit/>
          </a:bodyPr>
          <a:lstStyle/>
          <a:p>
            <a:pPr algn="ctr"/>
            <a:r>
              <a:rPr lang="fr-FR" sz="1600" dirty="0"/>
              <a:t>NMEA</a:t>
            </a:r>
          </a:p>
        </p:txBody>
      </p:sp>
      <p:sp>
        <p:nvSpPr>
          <p:cNvPr id="45" name="Rectangle 44">
            <a:extLst>
              <a:ext uri="{FF2B5EF4-FFF2-40B4-BE49-F238E27FC236}">
                <a16:creationId xmlns:a16="http://schemas.microsoft.com/office/drawing/2014/main" id="{E850A3DC-9B2A-40D4-BCC2-B4C627B36C84}"/>
              </a:ext>
            </a:extLst>
          </p:cNvPr>
          <p:cNvSpPr/>
          <p:nvPr/>
        </p:nvSpPr>
        <p:spPr>
          <a:xfrm>
            <a:off x="5789642" y="2222475"/>
            <a:ext cx="3738125" cy="349764"/>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AIS message </a:t>
            </a:r>
            <a:r>
              <a:rPr lang="fr-FR" sz="1400" kern="0" dirty="0" err="1">
                <a:latin typeface="Century Gothic"/>
              </a:rPr>
              <a:t>authenticity</a:t>
            </a:r>
            <a:r>
              <a:rPr lang="fr-FR" sz="1400" kern="0" dirty="0">
                <a:latin typeface="Century Gothic"/>
              </a:rPr>
              <a:t> analyser</a:t>
            </a:r>
          </a:p>
        </p:txBody>
      </p:sp>
      <p:sp>
        <p:nvSpPr>
          <p:cNvPr id="5" name="ZoneTexte 4">
            <a:extLst>
              <a:ext uri="{FF2B5EF4-FFF2-40B4-BE49-F238E27FC236}">
                <a16:creationId xmlns:a16="http://schemas.microsoft.com/office/drawing/2014/main" id="{498A0F1A-BE1D-8119-92A8-BD690EE83B81}"/>
              </a:ext>
            </a:extLst>
          </p:cNvPr>
          <p:cNvSpPr txBox="1"/>
          <p:nvPr/>
        </p:nvSpPr>
        <p:spPr>
          <a:xfrm>
            <a:off x="6821410" y="5657742"/>
            <a:ext cx="1097485" cy="338554"/>
          </a:xfrm>
          <a:prstGeom prst="rect">
            <a:avLst/>
          </a:prstGeom>
          <a:noFill/>
        </p:spPr>
        <p:txBody>
          <a:bodyPr wrap="square" rtlCol="0">
            <a:spAutoFit/>
          </a:bodyPr>
          <a:lstStyle/>
          <a:p>
            <a:pPr algn="ctr"/>
            <a:r>
              <a:rPr lang="fr-FR" sz="1600" dirty="0"/>
              <a:t>IP</a:t>
            </a:r>
          </a:p>
        </p:txBody>
      </p:sp>
      <p:pic>
        <p:nvPicPr>
          <p:cNvPr id="70" name="Image 69">
            <a:extLst>
              <a:ext uri="{FF2B5EF4-FFF2-40B4-BE49-F238E27FC236}">
                <a16:creationId xmlns:a16="http://schemas.microsoft.com/office/drawing/2014/main" id="{CB552E1C-0D23-017D-D9B3-0605FDBB73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93" y="341428"/>
            <a:ext cx="2640995" cy="1916420"/>
          </a:xfrm>
          <a:prstGeom prst="rect">
            <a:avLst/>
          </a:prstGeom>
          <a:ln>
            <a:solidFill>
              <a:schemeClr val="accent2">
                <a:lumMod val="75000"/>
              </a:schemeClr>
            </a:solidFill>
          </a:ln>
        </p:spPr>
      </p:pic>
      <p:sp>
        <p:nvSpPr>
          <p:cNvPr id="72" name="Flèche : angle droit 71">
            <a:extLst>
              <a:ext uri="{FF2B5EF4-FFF2-40B4-BE49-F238E27FC236}">
                <a16:creationId xmlns:a16="http://schemas.microsoft.com/office/drawing/2014/main" id="{7D7EE218-9620-C79E-CEDE-79E3653C30F6}"/>
              </a:ext>
            </a:extLst>
          </p:cNvPr>
          <p:cNvSpPr/>
          <p:nvPr/>
        </p:nvSpPr>
        <p:spPr>
          <a:xfrm rot="5400000">
            <a:off x="1200490" y="2399149"/>
            <a:ext cx="1411195" cy="1512169"/>
          </a:xfrm>
          <a:prstGeom prst="bentUpArrow">
            <a:avLst>
              <a:gd name="adj1" fmla="val 27800"/>
              <a:gd name="adj2" fmla="val 25000"/>
              <a:gd name="adj3" fmla="val 23133"/>
            </a:avLst>
          </a:prstGeom>
          <a:solidFill>
            <a:schemeClr val="bg1">
              <a:lumMod val="9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36E1748B-5273-3646-62BF-A85A8DD61C9A}"/>
              </a:ext>
            </a:extLst>
          </p:cNvPr>
          <p:cNvSpPr/>
          <p:nvPr/>
        </p:nvSpPr>
        <p:spPr>
          <a:xfrm>
            <a:off x="219296" y="6065224"/>
            <a:ext cx="2087821" cy="578912"/>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pPr>
            <a:r>
              <a:rPr lang="fr-FR" sz="1400" kern="0" dirty="0" err="1">
                <a:solidFill>
                  <a:schemeClr val="tx1"/>
                </a:solidFill>
                <a:latin typeface="Century Gothic"/>
              </a:rPr>
              <a:t>Means</a:t>
            </a:r>
            <a:r>
              <a:rPr lang="fr-FR" sz="1400" kern="0" dirty="0">
                <a:solidFill>
                  <a:schemeClr val="tx1"/>
                </a:solidFill>
                <a:latin typeface="Century Gothic"/>
              </a:rPr>
              <a:t> of </a:t>
            </a:r>
            <a:r>
              <a:rPr lang="fr-FR" sz="1400" kern="0" dirty="0" err="1">
                <a:solidFill>
                  <a:schemeClr val="tx1"/>
                </a:solidFill>
                <a:latin typeface="Century Gothic"/>
              </a:rPr>
              <a:t>capturing</a:t>
            </a:r>
            <a:r>
              <a:rPr lang="fr-FR" sz="1400" kern="0" dirty="0">
                <a:solidFill>
                  <a:schemeClr val="tx1"/>
                </a:solidFill>
                <a:latin typeface="Century Gothic"/>
              </a:rPr>
              <a:t> </a:t>
            </a:r>
            <a:r>
              <a:rPr lang="fr-FR" sz="1400" kern="0" dirty="0" err="1">
                <a:solidFill>
                  <a:schemeClr val="tx1"/>
                </a:solidFill>
                <a:latin typeface="Century Gothic"/>
              </a:rPr>
              <a:t>evindence</a:t>
            </a:r>
            <a:endParaRPr lang="fr-FR" sz="1400" kern="0" dirty="0">
              <a:solidFill>
                <a:schemeClr val="tx1"/>
              </a:solidFill>
              <a:latin typeface="Century Gothic"/>
            </a:endParaRPr>
          </a:p>
        </p:txBody>
      </p:sp>
      <p:sp>
        <p:nvSpPr>
          <p:cNvPr id="75" name="Rectangle 74">
            <a:extLst>
              <a:ext uri="{FF2B5EF4-FFF2-40B4-BE49-F238E27FC236}">
                <a16:creationId xmlns:a16="http://schemas.microsoft.com/office/drawing/2014/main" id="{E3524704-2145-45EF-FDFE-FA469113BB81}"/>
              </a:ext>
            </a:extLst>
          </p:cNvPr>
          <p:cNvSpPr/>
          <p:nvPr/>
        </p:nvSpPr>
        <p:spPr>
          <a:xfrm>
            <a:off x="8346265" y="2569812"/>
            <a:ext cx="1196983" cy="1868285"/>
          </a:xfrm>
          <a:prstGeom prst="rect">
            <a:avLst/>
          </a:prstGeom>
          <a:solidFill>
            <a:srgbClr val="A7DEF8"/>
          </a:solidFill>
          <a:ln w="9525" cap="flat" cmpd="sng" algn="ctr">
            <a:solidFill>
              <a:srgbClr val="FF0000"/>
            </a:solidFill>
            <a:prstDash val="solid"/>
          </a:ln>
          <a:effectLst/>
        </p:spPr>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defTabSz="457200" fontAlgn="base">
              <a:spcBef>
                <a:spcPct val="0"/>
              </a:spcBef>
              <a:spcAft>
                <a:spcPct val="0"/>
              </a:spcAft>
              <a:defRPr/>
            </a:pPr>
            <a:r>
              <a:rPr lang="fr-FR" sz="1400" kern="0" dirty="0">
                <a:latin typeface="Century Gothic"/>
              </a:rPr>
              <a:t>Evidence capture</a:t>
            </a:r>
          </a:p>
        </p:txBody>
      </p:sp>
      <p:sp>
        <p:nvSpPr>
          <p:cNvPr id="76" name="ZoneTexte 75">
            <a:extLst>
              <a:ext uri="{FF2B5EF4-FFF2-40B4-BE49-F238E27FC236}">
                <a16:creationId xmlns:a16="http://schemas.microsoft.com/office/drawing/2014/main" id="{D32F3292-2D60-19BE-249A-00E9AAC28827}"/>
              </a:ext>
            </a:extLst>
          </p:cNvPr>
          <p:cNvSpPr txBox="1"/>
          <p:nvPr/>
        </p:nvSpPr>
        <p:spPr>
          <a:xfrm>
            <a:off x="7894420" y="1267805"/>
            <a:ext cx="1040670" cy="369332"/>
          </a:xfrm>
          <a:prstGeom prst="rect">
            <a:avLst/>
          </a:prstGeom>
          <a:noFill/>
        </p:spPr>
        <p:txBody>
          <a:bodyPr wrap="none" rtlCol="0">
            <a:spAutoFit/>
          </a:bodyPr>
          <a:lstStyle/>
          <a:p>
            <a:r>
              <a:rPr lang="fr-FR" dirty="0"/>
              <a:t>Coaxial</a:t>
            </a:r>
          </a:p>
        </p:txBody>
      </p:sp>
      <p:cxnSp>
        <p:nvCxnSpPr>
          <p:cNvPr id="77" name="Connecteur droit avec flèche 76">
            <a:extLst>
              <a:ext uri="{FF2B5EF4-FFF2-40B4-BE49-F238E27FC236}">
                <a16:creationId xmlns:a16="http://schemas.microsoft.com/office/drawing/2014/main" id="{05E836AA-A418-0955-B36B-327F1767EC4E}"/>
              </a:ext>
            </a:extLst>
          </p:cNvPr>
          <p:cNvCxnSpPr>
            <a:cxnSpLocks/>
            <a:stCxn id="24" idx="2"/>
            <a:endCxn id="19" idx="0"/>
          </p:cNvCxnSpPr>
          <p:nvPr/>
        </p:nvCxnSpPr>
        <p:spPr>
          <a:xfrm flipH="1">
            <a:off x="7637204" y="1263512"/>
            <a:ext cx="484170" cy="621404"/>
          </a:xfrm>
          <a:prstGeom prst="straightConnector1">
            <a:avLst/>
          </a:prstGeom>
          <a:ln w="25400">
            <a:solidFill>
              <a:srgbClr val="0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0" name="Connecteur droit avec flèche 79">
            <a:extLst>
              <a:ext uri="{FF2B5EF4-FFF2-40B4-BE49-F238E27FC236}">
                <a16:creationId xmlns:a16="http://schemas.microsoft.com/office/drawing/2014/main" id="{CB27C621-E60A-F88B-6BB6-61A1800320FC}"/>
              </a:ext>
            </a:extLst>
          </p:cNvPr>
          <p:cNvCxnSpPr>
            <a:cxnSpLocks/>
            <a:stCxn id="36" idx="2"/>
            <a:endCxn id="19" idx="0"/>
          </p:cNvCxnSpPr>
          <p:nvPr/>
        </p:nvCxnSpPr>
        <p:spPr>
          <a:xfrm>
            <a:off x="6462145" y="1258698"/>
            <a:ext cx="1175059" cy="6262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081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237A0D53-BA4A-AD38-6F25-DC7F4F642A9E}"/>
              </a:ext>
            </a:extLst>
          </p:cNvPr>
          <p:cNvSpPr>
            <a:spLocks noGrp="1"/>
          </p:cNvSpPr>
          <p:nvPr>
            <p:ph type="sldNum" sz="quarter" idx="12"/>
          </p:nvPr>
        </p:nvSpPr>
        <p:spPr/>
        <p:txBody>
          <a:bodyPr/>
          <a:lstStyle/>
          <a:p>
            <a:fld id="{AF8FC096-D195-4392-A597-E50EA60D946D}" type="slidenum">
              <a:rPr lang="fr-FR" smtClean="0"/>
              <a:t>46</a:t>
            </a:fld>
            <a:endParaRPr lang="fr-FR" dirty="0"/>
          </a:p>
        </p:txBody>
      </p:sp>
      <p:sp>
        <p:nvSpPr>
          <p:cNvPr id="4" name="Titre 5">
            <a:extLst>
              <a:ext uri="{FF2B5EF4-FFF2-40B4-BE49-F238E27FC236}">
                <a16:creationId xmlns:a16="http://schemas.microsoft.com/office/drawing/2014/main" id="{2096143D-9C0F-1CF8-1185-613A2640C3AD}"/>
              </a:ext>
            </a:extLst>
          </p:cNvPr>
          <p:cNvSpPr txBox="1">
            <a:spLocks/>
          </p:cNvSpPr>
          <p:nvPr/>
        </p:nvSpPr>
        <p:spPr>
          <a:xfrm rot="16200000">
            <a:off x="-1790313" y="2209949"/>
            <a:ext cx="5143203" cy="107537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fr-FR" sz="3200" dirty="0">
                <a:latin typeface="+mn-lt"/>
              </a:rPr>
              <a:t>Management of digital </a:t>
            </a:r>
            <a:r>
              <a:rPr lang="fr-FR" sz="3200" dirty="0" err="1">
                <a:latin typeface="+mn-lt"/>
              </a:rPr>
              <a:t>Forensic</a:t>
            </a:r>
            <a:endParaRPr lang="fr-FR" sz="3200" dirty="0">
              <a:latin typeface="+mn-lt"/>
            </a:endParaRPr>
          </a:p>
        </p:txBody>
      </p:sp>
      <p:grpSp>
        <p:nvGrpSpPr>
          <p:cNvPr id="19" name="Groupe 18">
            <a:extLst>
              <a:ext uri="{FF2B5EF4-FFF2-40B4-BE49-F238E27FC236}">
                <a16:creationId xmlns:a16="http://schemas.microsoft.com/office/drawing/2014/main" id="{8691870A-9F7E-5ACE-F05B-6E6114B928D2}"/>
              </a:ext>
            </a:extLst>
          </p:cNvPr>
          <p:cNvGrpSpPr/>
          <p:nvPr/>
        </p:nvGrpSpPr>
        <p:grpSpPr>
          <a:xfrm>
            <a:off x="1507777" y="176033"/>
            <a:ext cx="10514994" cy="6505933"/>
            <a:chOff x="1162141" y="206907"/>
            <a:chExt cx="10514994" cy="6505933"/>
          </a:xfrm>
        </p:grpSpPr>
        <p:pic>
          <p:nvPicPr>
            <p:cNvPr id="5" name="Image 4">
              <a:extLst>
                <a:ext uri="{FF2B5EF4-FFF2-40B4-BE49-F238E27FC236}">
                  <a16:creationId xmlns:a16="http://schemas.microsoft.com/office/drawing/2014/main" id="{6CB5BF45-4755-B0B1-160A-2A72E9BC2D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2141" y="206907"/>
              <a:ext cx="10514994" cy="6505933"/>
            </a:xfrm>
            <a:prstGeom prst="rect">
              <a:avLst/>
            </a:prstGeom>
            <a:solidFill>
              <a:schemeClr val="accent5">
                <a:lumMod val="60000"/>
                <a:lumOff val="40000"/>
              </a:schemeClr>
            </a:solidFill>
          </p:spPr>
        </p:pic>
        <p:sp>
          <p:nvSpPr>
            <p:cNvPr id="7" name="ZoneTexte 6">
              <a:extLst>
                <a:ext uri="{FF2B5EF4-FFF2-40B4-BE49-F238E27FC236}">
                  <a16:creationId xmlns:a16="http://schemas.microsoft.com/office/drawing/2014/main" id="{AF7F1E8F-C50D-49B7-EE15-9011760C8F2A}"/>
                </a:ext>
              </a:extLst>
            </p:cNvPr>
            <p:cNvSpPr txBox="1"/>
            <p:nvPr/>
          </p:nvSpPr>
          <p:spPr>
            <a:xfrm>
              <a:off x="1285710" y="270480"/>
              <a:ext cx="2581955" cy="1574277"/>
            </a:xfrm>
            <a:prstGeom prst="rect">
              <a:avLst/>
            </a:prstGeom>
            <a:solidFill>
              <a:srgbClr val="3799FA"/>
            </a:solidFill>
            <a:ln>
              <a:noFill/>
            </a:ln>
          </p:spPr>
          <p:txBody>
            <a:bodyPr wrap="square" rtlCol="0">
              <a:spAutoFit/>
            </a:bodyPr>
            <a:lstStyle/>
            <a:p>
              <a:pPr>
                <a:spcAft>
                  <a:spcPts val="600"/>
                </a:spcAft>
              </a:pPr>
              <a:r>
                <a:rPr lang="fr-FR" b="1" dirty="0"/>
                <a:t>Crisis Management</a:t>
              </a:r>
            </a:p>
            <a:p>
              <a:pPr>
                <a:spcAft>
                  <a:spcPts val="600"/>
                </a:spcAft>
              </a:pPr>
              <a:r>
                <a:rPr lang="fr-FR" b="1" dirty="0"/>
                <a:t>Incident </a:t>
              </a:r>
              <a:r>
                <a:rPr lang="fr-FR" b="1" dirty="0" err="1"/>
                <a:t>Response</a:t>
              </a:r>
              <a:endParaRPr lang="fr-FR" b="1" dirty="0"/>
            </a:p>
            <a:p>
              <a:pPr>
                <a:spcAft>
                  <a:spcPts val="600"/>
                </a:spcAft>
              </a:pPr>
              <a:r>
                <a:rPr lang="fr-FR" b="1" dirty="0" err="1"/>
                <a:t>Reaction</a:t>
              </a:r>
              <a:r>
                <a:rPr lang="fr-FR" b="1" dirty="0"/>
                <a:t> Plan</a:t>
              </a:r>
            </a:p>
            <a:p>
              <a:pPr>
                <a:spcAft>
                  <a:spcPts val="600"/>
                </a:spcAft>
              </a:pPr>
              <a:r>
                <a:rPr lang="fr-FR" b="1" dirty="0"/>
                <a:t>Classification of </a:t>
              </a:r>
              <a:r>
                <a:rPr lang="fr-FR" b="1" dirty="0" err="1"/>
                <a:t>alerts</a:t>
              </a:r>
              <a:endParaRPr lang="fr-FR" b="1" dirty="0"/>
            </a:p>
          </p:txBody>
        </p:sp>
        <p:sp>
          <p:nvSpPr>
            <p:cNvPr id="8" name="ZoneTexte 7">
              <a:extLst>
                <a:ext uri="{FF2B5EF4-FFF2-40B4-BE49-F238E27FC236}">
                  <a16:creationId xmlns:a16="http://schemas.microsoft.com/office/drawing/2014/main" id="{5A7FFFA1-A77B-62AA-4F37-03AAC984727F}"/>
                </a:ext>
              </a:extLst>
            </p:cNvPr>
            <p:cNvSpPr txBox="1"/>
            <p:nvPr/>
          </p:nvSpPr>
          <p:spPr>
            <a:xfrm>
              <a:off x="9568272" y="354931"/>
              <a:ext cx="1997069" cy="1452398"/>
            </a:xfrm>
            <a:prstGeom prst="rect">
              <a:avLst/>
            </a:prstGeom>
            <a:solidFill>
              <a:srgbClr val="3898F9"/>
            </a:solidFill>
            <a:ln>
              <a:noFill/>
            </a:ln>
          </p:spPr>
          <p:txBody>
            <a:bodyPr wrap="square" rtlCol="0">
              <a:spAutoFit/>
            </a:bodyPr>
            <a:lstStyle/>
            <a:p>
              <a:pPr algn="r">
                <a:spcAft>
                  <a:spcPts val="600"/>
                </a:spcAft>
              </a:pPr>
              <a:r>
                <a:rPr lang="fr-FR" b="1" dirty="0"/>
                <a:t>Management of </a:t>
              </a:r>
              <a:r>
                <a:rPr lang="fr-FR" b="1" dirty="0" err="1"/>
                <a:t>alerts</a:t>
              </a:r>
              <a:r>
                <a:rPr lang="fr-FR" b="1" dirty="0"/>
                <a:t> and </a:t>
              </a:r>
              <a:r>
                <a:rPr lang="fr-FR" b="1" dirty="0" err="1"/>
                <a:t>security</a:t>
              </a:r>
              <a:r>
                <a:rPr lang="fr-FR" b="1" dirty="0"/>
                <a:t> incidents</a:t>
              </a:r>
            </a:p>
          </p:txBody>
        </p:sp>
        <p:sp>
          <p:nvSpPr>
            <p:cNvPr id="9" name="ZoneTexte 8">
              <a:extLst>
                <a:ext uri="{FF2B5EF4-FFF2-40B4-BE49-F238E27FC236}">
                  <a16:creationId xmlns:a16="http://schemas.microsoft.com/office/drawing/2014/main" id="{D54AC875-5186-2B80-3AD1-8B5AAD4540F1}"/>
                </a:ext>
              </a:extLst>
            </p:cNvPr>
            <p:cNvSpPr txBox="1"/>
            <p:nvPr/>
          </p:nvSpPr>
          <p:spPr>
            <a:xfrm>
              <a:off x="9543557" y="2284378"/>
              <a:ext cx="1997069" cy="1431161"/>
            </a:xfrm>
            <a:prstGeom prst="rect">
              <a:avLst/>
            </a:prstGeom>
            <a:solidFill>
              <a:srgbClr val="9AC7F8"/>
            </a:solidFill>
            <a:ln>
              <a:noFill/>
            </a:ln>
          </p:spPr>
          <p:txBody>
            <a:bodyPr wrap="square" rtlCol="0">
              <a:spAutoFit/>
            </a:bodyPr>
            <a:lstStyle/>
            <a:p>
              <a:pPr algn="r">
                <a:spcAft>
                  <a:spcPts val="600"/>
                </a:spcAft>
              </a:pPr>
              <a:r>
                <a:rPr lang="fr-FR" b="1" dirty="0"/>
                <a:t>Management </a:t>
              </a:r>
            </a:p>
            <a:p>
              <a:pPr algn="r">
                <a:spcAft>
                  <a:spcPts val="600"/>
                </a:spcAft>
              </a:pPr>
              <a:r>
                <a:rPr lang="fr-FR" b="1" dirty="0"/>
                <a:t>Of</a:t>
              </a:r>
            </a:p>
            <a:p>
              <a:pPr algn="r">
                <a:spcAft>
                  <a:spcPts val="600"/>
                </a:spcAft>
              </a:pPr>
              <a:r>
                <a:rPr lang="fr-FR" b="1" dirty="0"/>
                <a:t>Security </a:t>
              </a:r>
            </a:p>
            <a:p>
              <a:pPr algn="r">
                <a:spcAft>
                  <a:spcPts val="600"/>
                </a:spcAft>
              </a:pPr>
              <a:r>
                <a:rPr lang="fr-FR" b="1" dirty="0"/>
                <a:t>Events</a:t>
              </a:r>
            </a:p>
          </p:txBody>
        </p:sp>
        <p:sp>
          <p:nvSpPr>
            <p:cNvPr id="10" name="ZoneTexte 9">
              <a:extLst>
                <a:ext uri="{FF2B5EF4-FFF2-40B4-BE49-F238E27FC236}">
                  <a16:creationId xmlns:a16="http://schemas.microsoft.com/office/drawing/2014/main" id="{2DB3662B-5BB3-5116-9FE1-3EE026A44593}"/>
                </a:ext>
              </a:extLst>
            </p:cNvPr>
            <p:cNvSpPr txBox="1"/>
            <p:nvPr/>
          </p:nvSpPr>
          <p:spPr>
            <a:xfrm>
              <a:off x="1298067" y="2215404"/>
              <a:ext cx="2458387" cy="1574277"/>
            </a:xfrm>
            <a:prstGeom prst="rect">
              <a:avLst/>
            </a:prstGeom>
            <a:solidFill>
              <a:srgbClr val="98C8FA"/>
            </a:solidFill>
            <a:ln>
              <a:noFill/>
            </a:ln>
          </p:spPr>
          <p:txBody>
            <a:bodyPr wrap="square" rtlCol="0">
              <a:spAutoFit/>
            </a:bodyPr>
            <a:lstStyle/>
            <a:p>
              <a:pPr>
                <a:spcAft>
                  <a:spcPts val="600"/>
                </a:spcAft>
              </a:pPr>
              <a:r>
                <a:rPr lang="fr-FR" b="1" dirty="0" err="1"/>
                <a:t>Corelation</a:t>
              </a:r>
              <a:endParaRPr lang="fr-FR" b="1" dirty="0"/>
            </a:p>
            <a:p>
              <a:pPr>
                <a:spcAft>
                  <a:spcPts val="600"/>
                </a:spcAft>
              </a:pPr>
              <a:r>
                <a:rPr lang="fr-FR" b="1" dirty="0" err="1"/>
                <a:t>Agregation</a:t>
              </a:r>
              <a:endParaRPr lang="fr-FR" b="1" dirty="0"/>
            </a:p>
            <a:p>
              <a:pPr>
                <a:spcAft>
                  <a:spcPts val="600"/>
                </a:spcAft>
              </a:pPr>
              <a:r>
                <a:rPr lang="fr-FR" b="1" dirty="0"/>
                <a:t>Standardisation</a:t>
              </a:r>
            </a:p>
            <a:p>
              <a:pPr>
                <a:spcAft>
                  <a:spcPts val="600"/>
                </a:spcAft>
              </a:pPr>
              <a:r>
                <a:rPr lang="fr-FR" b="1" dirty="0" err="1"/>
                <a:t>Filtering</a:t>
              </a:r>
              <a:endParaRPr lang="fr-FR" b="1" dirty="0"/>
            </a:p>
          </p:txBody>
        </p:sp>
        <p:sp>
          <p:nvSpPr>
            <p:cNvPr id="11" name="ZoneTexte 10">
              <a:extLst>
                <a:ext uri="{FF2B5EF4-FFF2-40B4-BE49-F238E27FC236}">
                  <a16:creationId xmlns:a16="http://schemas.microsoft.com/office/drawing/2014/main" id="{85C8ACCC-E32E-0E86-C482-E8E9CE68F388}"/>
                </a:ext>
              </a:extLst>
            </p:cNvPr>
            <p:cNvSpPr txBox="1"/>
            <p:nvPr/>
          </p:nvSpPr>
          <p:spPr>
            <a:xfrm>
              <a:off x="1285710" y="4214510"/>
              <a:ext cx="2458387" cy="710964"/>
            </a:xfrm>
            <a:prstGeom prst="rect">
              <a:avLst/>
            </a:prstGeom>
            <a:solidFill>
              <a:srgbClr val="C6E5FA"/>
            </a:solidFill>
            <a:ln>
              <a:noFill/>
            </a:ln>
          </p:spPr>
          <p:txBody>
            <a:bodyPr wrap="square" rtlCol="0">
              <a:spAutoFit/>
            </a:bodyPr>
            <a:lstStyle/>
            <a:p>
              <a:pPr>
                <a:spcAft>
                  <a:spcPts val="600"/>
                </a:spcAft>
              </a:pPr>
              <a:r>
                <a:rPr lang="fr-FR" b="1" dirty="0" err="1"/>
                <a:t>Centralising</a:t>
              </a:r>
              <a:r>
                <a:rPr lang="fr-FR" b="1" dirty="0"/>
                <a:t> of Traces</a:t>
              </a:r>
            </a:p>
          </p:txBody>
        </p:sp>
        <p:sp>
          <p:nvSpPr>
            <p:cNvPr id="12" name="ZoneTexte 11">
              <a:extLst>
                <a:ext uri="{FF2B5EF4-FFF2-40B4-BE49-F238E27FC236}">
                  <a16:creationId xmlns:a16="http://schemas.microsoft.com/office/drawing/2014/main" id="{F5D6E82F-FFDB-7B72-EBE8-521043FA9048}"/>
                </a:ext>
              </a:extLst>
            </p:cNvPr>
            <p:cNvSpPr txBox="1"/>
            <p:nvPr/>
          </p:nvSpPr>
          <p:spPr>
            <a:xfrm>
              <a:off x="10008973" y="4192588"/>
              <a:ext cx="1531653" cy="646331"/>
            </a:xfrm>
            <a:prstGeom prst="rect">
              <a:avLst/>
            </a:prstGeom>
            <a:solidFill>
              <a:srgbClr val="C6E5FA"/>
            </a:solidFill>
            <a:ln>
              <a:noFill/>
            </a:ln>
          </p:spPr>
          <p:txBody>
            <a:bodyPr wrap="square" rtlCol="0">
              <a:spAutoFit/>
            </a:bodyPr>
            <a:lstStyle/>
            <a:p>
              <a:pPr algn="r">
                <a:spcAft>
                  <a:spcPts val="600"/>
                </a:spcAft>
              </a:pPr>
              <a:r>
                <a:rPr lang="fr-FR" b="1" dirty="0" err="1"/>
                <a:t>Managing</a:t>
              </a:r>
              <a:r>
                <a:rPr lang="fr-FR" b="1" dirty="0"/>
                <a:t> Traces</a:t>
              </a:r>
            </a:p>
          </p:txBody>
        </p:sp>
        <p:sp>
          <p:nvSpPr>
            <p:cNvPr id="13" name="ZoneTexte 12">
              <a:extLst>
                <a:ext uri="{FF2B5EF4-FFF2-40B4-BE49-F238E27FC236}">
                  <a16:creationId xmlns:a16="http://schemas.microsoft.com/office/drawing/2014/main" id="{EA64F311-4EF6-067B-3CBD-4450EBACD798}"/>
                </a:ext>
              </a:extLst>
            </p:cNvPr>
            <p:cNvSpPr txBox="1"/>
            <p:nvPr/>
          </p:nvSpPr>
          <p:spPr>
            <a:xfrm>
              <a:off x="1273353" y="5292059"/>
              <a:ext cx="1840549" cy="1231106"/>
            </a:xfrm>
            <a:prstGeom prst="rect">
              <a:avLst/>
            </a:prstGeom>
            <a:solidFill>
              <a:srgbClr val="BCBCBC"/>
            </a:solidFill>
            <a:ln>
              <a:noFill/>
            </a:ln>
          </p:spPr>
          <p:txBody>
            <a:bodyPr wrap="square" rtlCol="0">
              <a:spAutoFit/>
            </a:bodyPr>
            <a:lstStyle/>
            <a:p>
              <a:pPr>
                <a:spcAft>
                  <a:spcPts val="600"/>
                </a:spcAft>
              </a:pPr>
              <a:r>
                <a:rPr lang="fr-FR" sz="1600" b="1" dirty="0" err="1"/>
                <a:t>Generating</a:t>
              </a:r>
              <a:r>
                <a:rPr lang="fr-FR" sz="1600" b="1" dirty="0"/>
                <a:t> Traces</a:t>
              </a:r>
            </a:p>
            <a:p>
              <a:pPr>
                <a:spcAft>
                  <a:spcPts val="600"/>
                </a:spcAft>
              </a:pPr>
              <a:endParaRPr lang="fr-FR" sz="1600" b="1" dirty="0"/>
            </a:p>
            <a:p>
              <a:pPr>
                <a:spcAft>
                  <a:spcPts val="600"/>
                </a:spcAft>
              </a:pPr>
              <a:r>
                <a:rPr lang="fr-FR" sz="1600" b="1" dirty="0"/>
                <a:t>CIS Components</a:t>
              </a:r>
            </a:p>
          </p:txBody>
        </p:sp>
        <p:sp>
          <p:nvSpPr>
            <p:cNvPr id="14" name="ZoneTexte 13">
              <a:extLst>
                <a:ext uri="{FF2B5EF4-FFF2-40B4-BE49-F238E27FC236}">
                  <a16:creationId xmlns:a16="http://schemas.microsoft.com/office/drawing/2014/main" id="{347E564B-626F-7D6C-DF2B-8E4663443FE8}"/>
                </a:ext>
              </a:extLst>
            </p:cNvPr>
            <p:cNvSpPr txBox="1"/>
            <p:nvPr/>
          </p:nvSpPr>
          <p:spPr>
            <a:xfrm>
              <a:off x="3413917" y="6382466"/>
              <a:ext cx="1443833" cy="279308"/>
            </a:xfrm>
            <a:prstGeom prst="rect">
              <a:avLst/>
            </a:prstGeom>
            <a:solidFill>
              <a:srgbClr val="BCBCBC"/>
            </a:solidFill>
            <a:ln>
              <a:noFill/>
            </a:ln>
          </p:spPr>
          <p:txBody>
            <a:bodyPr wrap="square" rtlCol="0">
              <a:spAutoFit/>
            </a:bodyPr>
            <a:lstStyle/>
            <a:p>
              <a:pPr algn="ctr">
                <a:spcAft>
                  <a:spcPts val="600"/>
                </a:spcAft>
              </a:pPr>
              <a:r>
                <a:rPr lang="fr-FR" sz="1050" b="1" dirty="0"/>
                <a:t>Operating System</a:t>
              </a:r>
            </a:p>
          </p:txBody>
        </p:sp>
        <p:sp>
          <p:nvSpPr>
            <p:cNvPr id="15" name="ZoneTexte 14">
              <a:extLst>
                <a:ext uri="{FF2B5EF4-FFF2-40B4-BE49-F238E27FC236}">
                  <a16:creationId xmlns:a16="http://schemas.microsoft.com/office/drawing/2014/main" id="{83E646AD-9270-91C5-069B-98C32FC9E28F}"/>
                </a:ext>
              </a:extLst>
            </p:cNvPr>
            <p:cNvSpPr txBox="1"/>
            <p:nvPr/>
          </p:nvSpPr>
          <p:spPr>
            <a:xfrm>
              <a:off x="5340827" y="6376124"/>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Network </a:t>
              </a:r>
              <a:r>
                <a:rPr lang="fr-FR" sz="1050" b="1" dirty="0" err="1"/>
                <a:t>devices</a:t>
              </a:r>
              <a:endParaRPr lang="fr-FR" sz="1050" b="1" dirty="0"/>
            </a:p>
          </p:txBody>
        </p:sp>
        <p:sp>
          <p:nvSpPr>
            <p:cNvPr id="16" name="ZoneTexte 15">
              <a:extLst>
                <a:ext uri="{FF2B5EF4-FFF2-40B4-BE49-F238E27FC236}">
                  <a16:creationId xmlns:a16="http://schemas.microsoft.com/office/drawing/2014/main" id="{D0F8D5D3-A01C-8AAD-5531-07B452927A04}"/>
                </a:ext>
              </a:extLst>
            </p:cNvPr>
            <p:cNvSpPr txBox="1"/>
            <p:nvPr/>
          </p:nvSpPr>
          <p:spPr>
            <a:xfrm>
              <a:off x="6982580" y="6390323"/>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Security </a:t>
              </a:r>
              <a:r>
                <a:rPr lang="fr-FR" sz="1050" b="1" dirty="0" err="1"/>
                <a:t>products</a:t>
              </a:r>
              <a:endParaRPr lang="fr-FR" sz="1050" b="1" dirty="0"/>
            </a:p>
          </p:txBody>
        </p:sp>
        <p:sp>
          <p:nvSpPr>
            <p:cNvPr id="17" name="ZoneTexte 16">
              <a:extLst>
                <a:ext uri="{FF2B5EF4-FFF2-40B4-BE49-F238E27FC236}">
                  <a16:creationId xmlns:a16="http://schemas.microsoft.com/office/drawing/2014/main" id="{C615CDF7-BFCC-7E09-7B63-01F8534EAD1E}"/>
                </a:ext>
              </a:extLst>
            </p:cNvPr>
            <p:cNvSpPr txBox="1"/>
            <p:nvPr/>
          </p:nvSpPr>
          <p:spPr>
            <a:xfrm>
              <a:off x="8495777" y="6369655"/>
              <a:ext cx="1443833" cy="253916"/>
            </a:xfrm>
            <a:prstGeom prst="rect">
              <a:avLst/>
            </a:prstGeom>
            <a:solidFill>
              <a:srgbClr val="BCBCBC"/>
            </a:solidFill>
            <a:ln>
              <a:noFill/>
            </a:ln>
          </p:spPr>
          <p:txBody>
            <a:bodyPr wrap="square" rtlCol="0">
              <a:spAutoFit/>
            </a:bodyPr>
            <a:lstStyle/>
            <a:p>
              <a:pPr algn="ctr">
                <a:spcAft>
                  <a:spcPts val="600"/>
                </a:spcAft>
              </a:pPr>
              <a:r>
                <a:rPr lang="fr-FR" sz="1050" b="1" dirty="0"/>
                <a:t>Applications</a:t>
              </a:r>
            </a:p>
          </p:txBody>
        </p:sp>
        <p:sp>
          <p:nvSpPr>
            <p:cNvPr id="18" name="ZoneTexte 17">
              <a:extLst>
                <a:ext uri="{FF2B5EF4-FFF2-40B4-BE49-F238E27FC236}">
                  <a16:creationId xmlns:a16="http://schemas.microsoft.com/office/drawing/2014/main" id="{11A8ECCF-FF74-8DEF-981F-3434C1EBBF11}"/>
                </a:ext>
              </a:extLst>
            </p:cNvPr>
            <p:cNvSpPr txBox="1"/>
            <p:nvPr/>
          </p:nvSpPr>
          <p:spPr>
            <a:xfrm>
              <a:off x="10139190" y="6341019"/>
              <a:ext cx="1443833" cy="323165"/>
            </a:xfrm>
            <a:prstGeom prst="rect">
              <a:avLst/>
            </a:prstGeom>
            <a:solidFill>
              <a:srgbClr val="BCBCBC"/>
            </a:solidFill>
            <a:ln>
              <a:noFill/>
            </a:ln>
          </p:spPr>
          <p:txBody>
            <a:bodyPr wrap="square" lIns="0" tIns="0" rIns="0" bIns="0" rtlCol="0">
              <a:spAutoFit/>
            </a:bodyPr>
            <a:lstStyle/>
            <a:p>
              <a:pPr algn="ctr">
                <a:spcAft>
                  <a:spcPts val="600"/>
                </a:spcAft>
              </a:pPr>
              <a:r>
                <a:rPr lang="fr-FR" sz="1050" b="1" dirty="0" err="1"/>
                <a:t>Cybersecurity</a:t>
              </a:r>
              <a:r>
                <a:rPr lang="fr-FR" sz="1050" b="1" dirty="0"/>
                <a:t> </a:t>
              </a:r>
              <a:r>
                <a:rPr lang="fr-FR" sz="1050" b="1" dirty="0" err="1"/>
                <a:t>Devices</a:t>
              </a:r>
              <a:r>
                <a:rPr lang="fr-FR" sz="1050" b="1" dirty="0"/>
                <a:t> (Sonde)</a:t>
              </a:r>
            </a:p>
          </p:txBody>
        </p:sp>
      </p:grpSp>
    </p:spTree>
    <p:extLst>
      <p:ext uri="{BB962C8B-B14F-4D97-AF65-F5344CB8AC3E}">
        <p14:creationId xmlns:p14="http://schemas.microsoft.com/office/powerpoint/2010/main" val="3204490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sz="4800"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vert="horz" lIns="0" tIns="45720" rIns="0" bIns="0" rtlCol="0" anchor="b">
            <a:normAutofit/>
          </a:bodyPr>
          <a:lstStyle/>
          <a:p>
            <a:r>
              <a:rPr lang="en-US" sz="2400" dirty="0"/>
              <a:t>Maritime systems / AIS  </a:t>
            </a:r>
            <a:r>
              <a:rPr lang="en-US" sz="2400"/>
              <a:t>/ GNSS</a:t>
            </a:r>
            <a:endParaRPr lang="en-US" sz="2400" dirty="0"/>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sz="4800"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sz="6000"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sz="4800"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sz="4800"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normAutofit/>
          </a:bodyPr>
          <a:lstStyle/>
          <a:p>
            <a:r>
              <a:rPr lang="en-US" sz="2400"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normAutofit/>
          </a:bodyPr>
          <a:lstStyle/>
          <a:p>
            <a:r>
              <a:rPr lang="fr-FR" sz="2800" b="1" dirty="0"/>
              <a:t>Use Case 1</a:t>
            </a:r>
          </a:p>
        </p:txBody>
      </p:sp>
      <p:pic>
        <p:nvPicPr>
          <p:cNvPr id="22" name="Espace réservé pour une image  21" descr="Une image contenant intérieur, ordinateur, Appareil de présentation, multimédia&#10;&#10;Description générée automatiquement">
            <a:extLst>
              <a:ext uri="{FF2B5EF4-FFF2-40B4-BE49-F238E27FC236}">
                <a16:creationId xmlns:a16="http://schemas.microsoft.com/office/drawing/2014/main" id="{9662AD2A-2DAC-FDE0-511C-EEEEF1058E6D}"/>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44831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0700AA1-27B2-9E00-43E8-F56CC0D7A864}"/>
              </a:ext>
            </a:extLst>
          </p:cNvPr>
          <p:cNvSpPr>
            <a:spLocks noGrp="1"/>
          </p:cNvSpPr>
          <p:nvPr>
            <p:ph type="ctrTitle"/>
          </p:nvPr>
        </p:nvSpPr>
        <p:spPr>
          <a:xfrm>
            <a:off x="169229" y="0"/>
            <a:ext cx="11141678" cy="668812"/>
          </a:xfrm>
        </p:spPr>
        <p:txBody>
          <a:bodyPr/>
          <a:lstStyle/>
          <a:p>
            <a:r>
              <a:rPr lang="fr-FR" dirty="0"/>
              <a:t>Use case 1 – Digital </a:t>
            </a:r>
            <a:r>
              <a:rPr lang="fr-FR" dirty="0" err="1"/>
              <a:t>Forensic</a:t>
            </a:r>
            <a:r>
              <a:rPr lang="fr-FR" dirty="0"/>
              <a:t> for Maritime</a:t>
            </a:r>
          </a:p>
        </p:txBody>
      </p:sp>
      <p:sp>
        <p:nvSpPr>
          <p:cNvPr id="7" name="Espace réservé pour une image  6">
            <a:extLst>
              <a:ext uri="{FF2B5EF4-FFF2-40B4-BE49-F238E27FC236}">
                <a16:creationId xmlns:a16="http://schemas.microsoft.com/office/drawing/2014/main" id="{88F57338-1D23-3404-A94A-E2DADDF94287}"/>
              </a:ext>
            </a:extLst>
          </p:cNvPr>
          <p:cNvSpPr>
            <a:spLocks noGrp="1"/>
          </p:cNvSpPr>
          <p:nvPr>
            <p:ph type="pic" sz="quarter" idx="11"/>
          </p:nvPr>
        </p:nvSpPr>
        <p:spPr/>
        <p:txBody>
          <a:bodyPr/>
          <a:lstStyle/>
          <a:p>
            <a:endParaRPr lang="fr-FR"/>
          </a:p>
        </p:txBody>
      </p:sp>
      <p:pic>
        <p:nvPicPr>
          <p:cNvPr id="6148" name="Immagine 4">
            <a:extLst>
              <a:ext uri="{FF2B5EF4-FFF2-40B4-BE49-F238E27FC236}">
                <a16:creationId xmlns:a16="http://schemas.microsoft.com/office/drawing/2014/main" id="{CB1DD8BA-67C8-E889-5F1F-A42F133205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176" y="2113419"/>
            <a:ext cx="11366515" cy="44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itolo 1">
            <a:extLst>
              <a:ext uri="{FF2B5EF4-FFF2-40B4-BE49-F238E27FC236}">
                <a16:creationId xmlns:a16="http://schemas.microsoft.com/office/drawing/2014/main" id="{C2B93665-94A0-AADC-AD02-02AC130C8C28}"/>
              </a:ext>
            </a:extLst>
          </p:cNvPr>
          <p:cNvSpPr>
            <a:spLocks/>
          </p:cNvSpPr>
          <p:nvPr/>
        </p:nvSpPr>
        <p:spPr bwMode="auto">
          <a:xfrm>
            <a:off x="153641" y="827394"/>
            <a:ext cx="8881502" cy="112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1800" dirty="0">
                <a:solidFill>
                  <a:srgbClr val="000099"/>
                </a:solidFill>
              </a:rPr>
              <a:t>On December 3rd 2019, starting from 13:13 UTC, in the maritime area between the island of Elba and Corsica, hundreds of AIS information were received from naval units of Dutch flag, created artificially, having different identification codes, positions, routes and speeds. </a:t>
            </a: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US" altLang="it-IT" sz="1800" i="1" u="sng" dirty="0">
              <a:solidFill>
                <a:srgbClr val="000099"/>
              </a:solidFill>
            </a:endParaRPr>
          </a:p>
          <a:p>
            <a:pPr algn="ctr">
              <a:spcBef>
                <a:spcPct val="0"/>
              </a:spcBef>
              <a:spcAft>
                <a:spcPts val="600"/>
              </a:spcAft>
              <a:buNone/>
            </a:pPr>
            <a:endParaRPr lang="en-GB" altLang="it-IT" sz="1800" i="1" u="sng" dirty="0">
              <a:solidFill>
                <a:srgbClr val="00009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6" name="Immagine 2">
            <a:extLst>
              <a:ext uri="{FF2B5EF4-FFF2-40B4-BE49-F238E27FC236}">
                <a16:creationId xmlns:a16="http://schemas.microsoft.com/office/drawing/2014/main" id="{E833A9D6-F4F4-1F71-43A8-04B7CCFD772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714" y="1878135"/>
            <a:ext cx="5513321"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pour une image  4" descr="Une image contenant transport, bateau, embarcation, plein air&#10;&#10;Description générée automatiquement">
            <a:extLst>
              <a:ext uri="{FF2B5EF4-FFF2-40B4-BE49-F238E27FC236}">
                <a16:creationId xmlns:a16="http://schemas.microsoft.com/office/drawing/2014/main" id="{79176537-0326-04AC-559E-82F75A2D9A99}"/>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
        <p:nvSpPr>
          <p:cNvPr id="8194" name="Titolo 1">
            <a:extLst>
              <a:ext uri="{FF2B5EF4-FFF2-40B4-BE49-F238E27FC236}">
                <a16:creationId xmlns:a16="http://schemas.microsoft.com/office/drawing/2014/main" id="{D907F0FA-2F9C-967D-E0E6-8571C5359C5E}"/>
              </a:ext>
            </a:extLst>
          </p:cNvPr>
          <p:cNvSpPr>
            <a:spLocks/>
          </p:cNvSpPr>
          <p:nvPr/>
        </p:nvSpPr>
        <p:spPr bwMode="auto">
          <a:xfrm>
            <a:off x="283029" y="394419"/>
            <a:ext cx="8948057" cy="345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b="1" i="1" u="sng" dirty="0">
              <a:solidFill>
                <a:srgbClr val="000099"/>
              </a:solidFill>
            </a:endParaRPr>
          </a:p>
          <a:p>
            <a:pPr algn="just">
              <a:spcBef>
                <a:spcPct val="0"/>
              </a:spcBef>
              <a:spcAft>
                <a:spcPts val="600"/>
              </a:spcAft>
              <a:buNone/>
            </a:pPr>
            <a:r>
              <a:rPr lang="en-US" altLang="it-IT" sz="2000" dirty="0">
                <a:solidFill>
                  <a:srgbClr val="000099"/>
                </a:solidFill>
              </a:rPr>
              <a:t>These information had completely saturated a circular maritime area with a radius of about 15 Nm. The area affected from the attack was saturated with the insertion of over 850 false targets.</a:t>
            </a:r>
          </a:p>
          <a:p>
            <a:pPr algn="ctr">
              <a:spcBef>
                <a:spcPct val="0"/>
              </a:spcBef>
              <a:spcAft>
                <a:spcPts val="600"/>
              </a:spcAft>
              <a:buNone/>
            </a:pPr>
            <a:endParaRPr lang="en-GB" altLang="it-IT" sz="2000" b="1" i="1" u="sng" dirty="0">
              <a:solidFill>
                <a:srgbClr val="000099"/>
              </a:solidFill>
            </a:endParaRPr>
          </a:p>
        </p:txBody>
      </p:sp>
      <p:sp>
        <p:nvSpPr>
          <p:cNvPr id="6" name="Titre 5">
            <a:extLst>
              <a:ext uri="{FF2B5EF4-FFF2-40B4-BE49-F238E27FC236}">
                <a16:creationId xmlns:a16="http://schemas.microsoft.com/office/drawing/2014/main" id="{51DA78A7-7529-91F9-FCB4-582841D34473}"/>
              </a:ext>
            </a:extLst>
          </p:cNvPr>
          <p:cNvSpPr txBox="1">
            <a:spLocks/>
          </p:cNvSpPr>
          <p:nvPr/>
        </p:nvSpPr>
        <p:spPr>
          <a:xfrm>
            <a:off x="169229" y="0"/>
            <a:ext cx="11141678" cy="6688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541470" cy="3227161"/>
          </a:xfrm>
        </p:spPr>
        <p:txBody>
          <a:bodyPr>
            <a:noAutofit/>
          </a:bodyPr>
          <a:lstStyle/>
          <a:p>
            <a:pPr>
              <a:spcBef>
                <a:spcPts val="600"/>
              </a:spcBef>
            </a:pPr>
            <a:r>
              <a:rPr lang="en-US" dirty="0"/>
              <a:t>Level of Training Module: Basic / Advance</a:t>
            </a:r>
          </a:p>
          <a:p>
            <a:pPr>
              <a:spcBef>
                <a:spcPts val="600"/>
              </a:spcBef>
            </a:pPr>
            <a:r>
              <a:rPr lang="en-US" dirty="0"/>
              <a:t>Cybersecurity Professional Training </a:t>
            </a:r>
          </a:p>
          <a:p>
            <a:pPr>
              <a:spcBef>
                <a:spcPts val="600"/>
              </a:spcBef>
            </a:pPr>
            <a:r>
              <a:rPr lang="en-US" dirty="0"/>
              <a:t>Hands-on and Practical Skills Development </a:t>
            </a:r>
          </a:p>
          <a:p>
            <a:pPr>
              <a:spcBef>
                <a:spcPts val="600"/>
              </a:spcBef>
            </a:pPr>
            <a:r>
              <a:rPr lang="en-US" dirty="0"/>
              <a:t>Rooted with European Cybersecurity Skills Framework</a:t>
            </a:r>
          </a:p>
          <a:p>
            <a:pPr>
              <a:spcBef>
                <a:spcPts val="600"/>
              </a:spcBef>
            </a:pPr>
            <a:r>
              <a:rPr lang="en-US" dirty="0"/>
              <a:t>Cutting-edge insights from industry-academic experts</a:t>
            </a:r>
          </a:p>
          <a:p>
            <a:pPr>
              <a:spcBef>
                <a:spcPts val="600"/>
              </a:spcBef>
            </a:pPr>
            <a:r>
              <a:rPr lang="en-US" dirty="0"/>
              <a:t>Certificate of the completion </a:t>
            </a:r>
          </a:p>
          <a:p>
            <a:pPr>
              <a:spcBef>
                <a:spcPts val="600"/>
              </a:spcBef>
            </a:pPr>
            <a:r>
              <a:rPr lang="en-US" dirty="0"/>
              <a:t>Helps with skills development and career advancement </a:t>
            </a:r>
          </a:p>
          <a:p>
            <a:pPr marL="0" indent="0">
              <a:spcBef>
                <a:spcPts val="600"/>
              </a:spcBef>
              <a:buNone/>
            </a:pPr>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B9930CC1-3170-16AA-848E-FA214200D6A5}"/>
              </a:ext>
            </a:extLst>
          </p:cNvPr>
          <p:cNvSpPr>
            <a:spLocks/>
          </p:cNvSpPr>
          <p:nvPr/>
        </p:nvSpPr>
        <p:spPr bwMode="auto">
          <a:xfrm>
            <a:off x="1703389" y="917575"/>
            <a:ext cx="8785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endParaRPr lang="en-US" altLang="it-IT" sz="2000" i="1" u="sng" dirty="0">
              <a:solidFill>
                <a:srgbClr val="000099"/>
              </a:solidFill>
            </a:endParaRPr>
          </a:p>
          <a:p>
            <a:pPr algn="just">
              <a:spcBef>
                <a:spcPct val="0"/>
              </a:spcBef>
              <a:spcAft>
                <a:spcPts val="600"/>
              </a:spcAft>
              <a:buNone/>
            </a:pPr>
            <a:r>
              <a:rPr lang="en-US" altLang="it-IT" sz="2000" dirty="0">
                <a:solidFill>
                  <a:srgbClr val="000099"/>
                </a:solidFill>
              </a:rPr>
              <a:t>The attack was repeated twice, at 13:13 UTC (duration 3 minutes) and at 13:28 (duration 4 minutes).</a:t>
            </a:r>
          </a:p>
          <a:p>
            <a:pPr>
              <a:spcBef>
                <a:spcPct val="0"/>
              </a:spcBef>
              <a:spcAft>
                <a:spcPts val="600"/>
              </a:spcAft>
              <a:buNone/>
            </a:pPr>
            <a:r>
              <a:rPr lang="en-US" altLang="it-IT" sz="2000" dirty="0"/>
              <a:t>	       Spoofing 			     Spoofing</a:t>
            </a:r>
            <a:endParaRPr lang="en-GB" altLang="it-IT" sz="2000" dirty="0"/>
          </a:p>
        </p:txBody>
      </p:sp>
      <p:pic>
        <p:nvPicPr>
          <p:cNvPr id="9220" name="Immagine 3">
            <a:extLst>
              <a:ext uri="{FF2B5EF4-FFF2-40B4-BE49-F238E27FC236}">
                <a16:creationId xmlns:a16="http://schemas.microsoft.com/office/drawing/2014/main" id="{7583378E-4954-6A66-202E-A17F540E1D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15319" y="2557690"/>
            <a:ext cx="8361362"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77202332-C83F-C2AE-00D5-8B565FF0041F}"/>
              </a:ext>
            </a:extLst>
          </p:cNvPr>
          <p:cNvSpPr txBox="1">
            <a:spLocks/>
          </p:cNvSpPr>
          <p:nvPr/>
        </p:nvSpPr>
        <p:spPr>
          <a:xfrm>
            <a:off x="267200" y="248763"/>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C2F3CD95-205D-4662-188A-594C451005F8}"/>
              </a:ext>
            </a:extLst>
          </p:cNvPr>
          <p:cNvSpPr>
            <a:spLocks/>
          </p:cNvSpPr>
          <p:nvPr/>
        </p:nvSpPr>
        <p:spPr bwMode="auto">
          <a:xfrm>
            <a:off x="870857" y="1268414"/>
            <a:ext cx="963385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1200"/>
              </a:spcAft>
              <a:buNone/>
              <a:defRPr/>
            </a:pPr>
            <a:r>
              <a:rPr lang="en-US" altLang="it-IT" sz="2000" dirty="0">
                <a:solidFill>
                  <a:srgbClr val="000099"/>
                </a:solidFill>
              </a:rPr>
              <a:t>From a first analysis, carried out mainly with a VHF Data Link Analyzer tool implemented in the authorities AIS network management application, it was possible assess that the attack:</a:t>
            </a:r>
          </a:p>
          <a:p>
            <a:pPr marL="342900" indent="-342900" algn="just">
              <a:spcBef>
                <a:spcPct val="0"/>
              </a:spcBef>
              <a:spcAft>
                <a:spcPts val="1200"/>
              </a:spcAft>
              <a:defRPr/>
            </a:pPr>
            <a:r>
              <a:rPr lang="en-US" altLang="it-IT" sz="2000" dirty="0">
                <a:solidFill>
                  <a:srgbClr val="000099"/>
                </a:solidFill>
              </a:rPr>
              <a:t>was conducted on the radiofrequency used by AIS systems, probably through a transceiver device, even of a portable type, with low transmission power;</a:t>
            </a:r>
          </a:p>
          <a:p>
            <a:pPr marL="342900" indent="-342900" algn="just">
              <a:spcBef>
                <a:spcPct val="0"/>
              </a:spcBef>
              <a:spcAft>
                <a:spcPts val="1200"/>
              </a:spcAft>
              <a:defRPr/>
            </a:pPr>
            <a:r>
              <a:rPr lang="en-US" altLang="it-IT" sz="2000" dirty="0">
                <a:solidFill>
                  <a:srgbClr val="000099"/>
                </a:solidFill>
              </a:rPr>
              <a:t>was received only by the National AIS Network and in particular by a Base Station located on the Elba Island (Monte </a:t>
            </a:r>
            <a:r>
              <a:rPr lang="en-US" altLang="it-IT" sz="2000" dirty="0" err="1">
                <a:solidFill>
                  <a:srgbClr val="000099"/>
                </a:solidFill>
              </a:rPr>
              <a:t>Capanne</a:t>
            </a:r>
            <a:r>
              <a:rPr lang="en-US" altLang="it-IT" sz="2000" dirty="0">
                <a:solidFill>
                  <a:srgbClr val="000099"/>
                </a:solidFill>
              </a:rPr>
              <a:t>), while, for example, only 20 messages were received by the French AIS network, the nearest AIS network overlapped with the national network in that geographic area;</a:t>
            </a:r>
          </a:p>
          <a:p>
            <a:pPr marL="342900" indent="-342900" algn="just">
              <a:spcBef>
                <a:spcPct val="0"/>
              </a:spcBef>
              <a:spcAft>
                <a:spcPts val="1200"/>
              </a:spcAft>
              <a:defRPr/>
            </a:pPr>
            <a:r>
              <a:rPr lang="en-US" altLang="it-IT" sz="2000" dirty="0">
                <a:solidFill>
                  <a:srgbClr val="000099"/>
                </a:solidFill>
              </a:rPr>
              <a:t>required, from the originator, knowledge of both radio communications and AIS messages broadcasting;</a:t>
            </a:r>
          </a:p>
          <a:p>
            <a:pPr marL="342900" indent="-342900" algn="just">
              <a:spcBef>
                <a:spcPct val="0"/>
              </a:spcBef>
              <a:spcAft>
                <a:spcPts val="1200"/>
              </a:spcAft>
              <a:defRPr/>
            </a:pPr>
            <a:r>
              <a:rPr lang="en-US" altLang="it-IT" sz="2000" dirty="0">
                <a:solidFill>
                  <a:srgbClr val="000099"/>
                </a:solidFill>
              </a:rPr>
              <a:t>was probably conducted with a radioelectric apparatus located on the Elba Island.</a:t>
            </a:r>
            <a:endParaRPr lang="en-GB" altLang="it-IT" sz="2000" i="1" u="sng" dirty="0">
              <a:solidFill>
                <a:srgbClr val="000099"/>
              </a:solidFill>
            </a:endParaRPr>
          </a:p>
          <a:p>
            <a:pPr marL="342900" indent="-342900">
              <a:spcBef>
                <a:spcPct val="0"/>
              </a:spcBef>
              <a:spcAft>
                <a:spcPts val="600"/>
              </a:spcAft>
              <a:defRPr/>
            </a:pPr>
            <a:endParaRPr lang="en-US" altLang="it-IT" sz="2000" dirty="0">
              <a:solidFill>
                <a:srgbClr val="000099"/>
              </a:solidFill>
            </a:endParaRPr>
          </a:p>
        </p:txBody>
      </p:sp>
      <p:sp>
        <p:nvSpPr>
          <p:cNvPr id="2" name="Titre 5">
            <a:extLst>
              <a:ext uri="{FF2B5EF4-FFF2-40B4-BE49-F238E27FC236}">
                <a16:creationId xmlns:a16="http://schemas.microsoft.com/office/drawing/2014/main" id="{B920D613-5A38-ABF8-F56A-9A422E952A03}"/>
              </a:ext>
            </a:extLst>
          </p:cNvPr>
          <p:cNvSpPr txBox="1">
            <a:spLocks/>
          </p:cNvSpPr>
          <p:nvPr/>
        </p:nvSpPr>
        <p:spPr>
          <a:xfrm>
            <a:off x="267200" y="248763"/>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B8AD3A28-67DD-8CCB-D420-ABC7DC146A9A}"/>
              </a:ext>
            </a:extLst>
          </p:cNvPr>
          <p:cNvSpPr>
            <a:spLocks/>
          </p:cNvSpPr>
          <p:nvPr/>
        </p:nvSpPr>
        <p:spPr bwMode="auto">
          <a:xfrm>
            <a:off x="427832" y="932894"/>
            <a:ext cx="11049000" cy="178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This type of attack could also have had a negative impact in terms of navigation safety, given that the high number of slots occupied for the transmission of false targets have been removed from the availability of the on-board AIS systems present in the nearby of the broadcasting station, whose main purpose is anti-collision.</a:t>
            </a:r>
          </a:p>
        </p:txBody>
      </p:sp>
      <p:pic>
        <p:nvPicPr>
          <p:cNvPr id="11268" name="Immagine 4">
            <a:extLst>
              <a:ext uri="{FF2B5EF4-FFF2-40B4-BE49-F238E27FC236}">
                <a16:creationId xmlns:a16="http://schemas.microsoft.com/office/drawing/2014/main" id="{1C2A3F32-17A2-F650-1583-16042FE5CB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0566" y="2573171"/>
            <a:ext cx="5022034" cy="41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E22BF068-6127-4715-7D82-BED160AEBBF1}"/>
              </a:ext>
            </a:extLst>
          </p:cNvPr>
          <p:cNvSpPr txBox="1">
            <a:spLocks/>
          </p:cNvSpPr>
          <p:nvPr/>
        </p:nvSpPr>
        <p:spPr>
          <a:xfrm>
            <a:off x="335154" y="140954"/>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pic>
        <p:nvPicPr>
          <p:cNvPr id="4" name="Image 3">
            <a:extLst>
              <a:ext uri="{FF2B5EF4-FFF2-40B4-BE49-F238E27FC236}">
                <a16:creationId xmlns:a16="http://schemas.microsoft.com/office/drawing/2014/main" id="{F43D10E0-8802-B9C4-461C-53E615026E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068" y="2573171"/>
            <a:ext cx="6312354" cy="41438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C96D5210-553C-78C6-6AC1-7040CD8E694B}"/>
              </a:ext>
            </a:extLst>
          </p:cNvPr>
          <p:cNvSpPr>
            <a:spLocks/>
          </p:cNvSpPr>
          <p:nvPr/>
        </p:nvSpPr>
        <p:spPr bwMode="auto">
          <a:xfrm>
            <a:off x="576943" y="1196975"/>
            <a:ext cx="11049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Using a VDL analyzer tool it was possible to analyze the time slot occupation during the attack: each slot is represented with a color which depends on its status - free, occupied by own reservation, occupied by other reservations, occupied by message reception/transmission - eventually in combination with each others</a:t>
            </a:r>
          </a:p>
          <a:p>
            <a:pPr algn="ctr">
              <a:spcBef>
                <a:spcPct val="0"/>
              </a:spcBef>
              <a:spcAft>
                <a:spcPts val="600"/>
              </a:spcAft>
              <a:buNone/>
            </a:pPr>
            <a:endParaRPr lang="en-GB" altLang="it-IT" sz="2000" i="1" u="sng" dirty="0">
              <a:solidFill>
                <a:srgbClr val="000099"/>
              </a:solidFill>
            </a:endParaRPr>
          </a:p>
        </p:txBody>
      </p:sp>
      <p:pic>
        <p:nvPicPr>
          <p:cNvPr id="13316" name="Immagine 3">
            <a:extLst>
              <a:ext uri="{FF2B5EF4-FFF2-40B4-BE49-F238E27FC236}">
                <a16:creationId xmlns:a16="http://schemas.microsoft.com/office/drawing/2014/main" id="{E26006DD-8DBB-C28C-1EC6-B534145CF1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106" y="2590800"/>
            <a:ext cx="10325787" cy="404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0DED5598-9052-B3BA-7252-A54E9E5827BA}"/>
              </a:ext>
            </a:extLst>
          </p:cNvPr>
          <p:cNvSpPr txBox="1">
            <a:spLocks/>
          </p:cNvSpPr>
          <p:nvPr/>
        </p:nvSpPr>
        <p:spPr>
          <a:xfrm>
            <a:off x="484265" y="165657"/>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8D81313B-0E85-F80B-A546-2F03284CC1F6}"/>
              </a:ext>
            </a:extLst>
          </p:cNvPr>
          <p:cNvSpPr>
            <a:spLocks/>
          </p:cNvSpPr>
          <p:nvPr/>
        </p:nvSpPr>
        <p:spPr bwMode="auto">
          <a:xfrm>
            <a:off x="267201" y="990148"/>
            <a:ext cx="11652656" cy="151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r>
              <a:rPr lang="en-US" altLang="it-IT" sz="2000" dirty="0">
                <a:solidFill>
                  <a:srgbClr val="000099"/>
                </a:solidFill>
              </a:rPr>
              <a:t>It’s probable that who issued the false messages did not necessarily want to create discomfort or problems, given the low power of the received signal and very limited reception (only one BS continuously received the synthetic signal) and maybe neither there was intentionality to create these broadcasts. </a:t>
            </a:r>
          </a:p>
          <a:p>
            <a:pPr algn="just">
              <a:spcBef>
                <a:spcPct val="0"/>
              </a:spcBef>
              <a:spcAft>
                <a:spcPts val="600"/>
              </a:spcAft>
              <a:buNone/>
            </a:pPr>
            <a:endParaRPr lang="en-US" altLang="it-IT" sz="2000" dirty="0">
              <a:solidFill>
                <a:srgbClr val="000099"/>
              </a:solidFill>
            </a:endParaRPr>
          </a:p>
          <a:p>
            <a:pPr algn="just">
              <a:spcBef>
                <a:spcPct val="0"/>
              </a:spcBef>
              <a:spcAft>
                <a:spcPts val="600"/>
              </a:spcAft>
              <a:buNone/>
            </a:pPr>
            <a:r>
              <a:rPr lang="en-US" altLang="it-IT" sz="2000" dirty="0">
                <a:solidFill>
                  <a:srgbClr val="000099"/>
                </a:solidFill>
              </a:rPr>
              <a:t>An experiment in a flat or office for demonstration purposes is not excluded.</a:t>
            </a:r>
          </a:p>
        </p:txBody>
      </p:sp>
      <p:pic>
        <p:nvPicPr>
          <p:cNvPr id="14340" name="Immagine 5">
            <a:extLst>
              <a:ext uri="{FF2B5EF4-FFF2-40B4-BE49-F238E27FC236}">
                <a16:creationId xmlns:a16="http://schemas.microsoft.com/office/drawing/2014/main" id="{3EB0E1C2-E2E9-5AEF-C007-3C2622836E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8801" y="2976449"/>
            <a:ext cx="5925456" cy="370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8F27434E-D54B-D144-B9E9-6A325D8E1EEC}"/>
              </a:ext>
            </a:extLst>
          </p:cNvPr>
          <p:cNvSpPr txBox="1">
            <a:spLocks/>
          </p:cNvSpPr>
          <p:nvPr/>
        </p:nvSpPr>
        <p:spPr>
          <a:xfrm>
            <a:off x="267201" y="179387"/>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1 – Digital </a:t>
            </a:r>
            <a:r>
              <a:rPr lang="fr-FR" dirty="0" err="1"/>
              <a:t>Forensic</a:t>
            </a:r>
            <a:r>
              <a:rPr lang="fr-FR" dirty="0"/>
              <a:t> for Maritime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sz="2000" b="1"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lstStyle/>
          <a:p>
            <a:r>
              <a:rPr lang="en-US" dirty="0" err="1"/>
              <a:t>Anaysis</a:t>
            </a:r>
            <a:endParaRPr lang="en-US"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55</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fr-FR" dirty="0"/>
              <a:t>Use Case 1</a:t>
            </a:r>
          </a:p>
        </p:txBody>
      </p:sp>
      <p:pic>
        <p:nvPicPr>
          <p:cNvPr id="22" name="Espace réservé pour une image  21" descr="Une image contenant plein air, ciel, véhicule militaire, bateau&#10;&#10;Description générée automatiquement">
            <a:extLst>
              <a:ext uri="{FF2B5EF4-FFF2-40B4-BE49-F238E27FC236}">
                <a16:creationId xmlns:a16="http://schemas.microsoft.com/office/drawing/2014/main" id="{50A030B7-76BC-A01B-3251-222926C1E1F5}"/>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46025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D2668F7-A393-B166-B2BE-7EC5FFD760DE}"/>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E70C5FEA-2399-4EE7-7F07-73A44242925B}"/>
              </a:ext>
            </a:extLst>
          </p:cNvPr>
          <p:cNvSpPr>
            <a:spLocks noGrp="1"/>
          </p:cNvSpPr>
          <p:nvPr>
            <p:ph type="sldNum" sz="quarter" idx="12"/>
          </p:nvPr>
        </p:nvSpPr>
        <p:spPr/>
        <p:txBody>
          <a:bodyPr/>
          <a:lstStyle/>
          <a:p>
            <a:fld id="{AF8FC096-D195-4392-A597-E50EA60D946D}" type="slidenum">
              <a:rPr lang="fr-FR" smtClean="0"/>
              <a:t>56</a:t>
            </a:fld>
            <a:endParaRPr lang="fr-FR"/>
          </a:p>
        </p:txBody>
      </p:sp>
      <p:sp>
        <p:nvSpPr>
          <p:cNvPr id="4" name="Titre 5">
            <a:extLst>
              <a:ext uri="{FF2B5EF4-FFF2-40B4-BE49-F238E27FC236}">
                <a16:creationId xmlns:a16="http://schemas.microsoft.com/office/drawing/2014/main" id="{1819F7E0-EB3F-1D6D-553C-4C1222E3318F}"/>
              </a:ext>
            </a:extLst>
          </p:cNvPr>
          <p:cNvSpPr txBox="1">
            <a:spLocks/>
          </p:cNvSpPr>
          <p:nvPr/>
        </p:nvSpPr>
        <p:spPr>
          <a:xfrm>
            <a:off x="267201" y="179386"/>
            <a:ext cx="11141678" cy="876527"/>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a:t>Use case 2 – Digital </a:t>
            </a:r>
            <a:r>
              <a:rPr lang="fr-FR" dirty="0" err="1"/>
              <a:t>Forensic</a:t>
            </a:r>
            <a:r>
              <a:rPr lang="fr-FR" dirty="0"/>
              <a:t> for Maritime</a:t>
            </a:r>
          </a:p>
        </p:txBody>
      </p:sp>
      <p:pic>
        <p:nvPicPr>
          <p:cNvPr id="6" name="Image 5" descr="Une image contenant intérieur, ordinateur, Appareil de présentation, multimédia&#10;&#10;Description générée automatiquement">
            <a:extLst>
              <a:ext uri="{FF2B5EF4-FFF2-40B4-BE49-F238E27FC236}">
                <a16:creationId xmlns:a16="http://schemas.microsoft.com/office/drawing/2014/main" id="{E13881A3-5F24-B1BB-76BC-ED1E05E89B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3873" y="1293283"/>
            <a:ext cx="6948334" cy="4622769"/>
          </a:xfrm>
          <a:prstGeom prst="rect">
            <a:avLst/>
          </a:prstGeom>
        </p:spPr>
      </p:pic>
    </p:spTree>
    <p:extLst>
      <p:ext uri="{BB962C8B-B14F-4D97-AF65-F5344CB8AC3E}">
        <p14:creationId xmlns:p14="http://schemas.microsoft.com/office/powerpoint/2010/main" val="2036815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7D93422-64E8-29BA-B783-4FEAE5C700D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623B2F55-2D41-CF41-44FC-CA175A59D46F}"/>
              </a:ext>
            </a:extLst>
          </p:cNvPr>
          <p:cNvSpPr>
            <a:spLocks noGrp="1"/>
          </p:cNvSpPr>
          <p:nvPr>
            <p:ph type="sldNum" sz="quarter" idx="12"/>
          </p:nvPr>
        </p:nvSpPr>
        <p:spPr/>
        <p:txBody>
          <a:bodyPr/>
          <a:lstStyle/>
          <a:p>
            <a:fld id="{AF8FC096-D195-4392-A597-E50EA60D946D}" type="slidenum">
              <a:rPr lang="fr-FR" smtClean="0"/>
              <a:t>57</a:t>
            </a:fld>
            <a:endParaRPr lang="fr-FR"/>
          </a:p>
        </p:txBody>
      </p:sp>
      <p:pic>
        <p:nvPicPr>
          <p:cNvPr id="59" name="Image 58" descr="Une image contenant carte&#10;&#10;Description générée automatiquement">
            <a:extLst>
              <a:ext uri="{FF2B5EF4-FFF2-40B4-BE49-F238E27FC236}">
                <a16:creationId xmlns:a16="http://schemas.microsoft.com/office/drawing/2014/main" id="{488C583F-81ED-74B9-9408-A3586456B2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3206" y="-1822817"/>
            <a:ext cx="13528176" cy="11002962"/>
          </a:xfrm>
          <a:prstGeom prst="rect">
            <a:avLst/>
          </a:prstGeom>
          <a:effectLst>
            <a:glow rad="139700">
              <a:srgbClr val="4472C4">
                <a:satMod val="175000"/>
                <a:alpha val="40000"/>
              </a:srgbClr>
            </a:glow>
            <a:reflection blurRad="6350" stA="50000" endA="300" endPos="55000" dir="5400000" sy="-100000" algn="bl" rotWithShape="0"/>
            <a:softEdge rad="330200"/>
          </a:effectLst>
          <a:scene3d>
            <a:camera prst="isometricOffAxis2Top"/>
            <a:lightRig rig="threePt" dir="t"/>
          </a:scene3d>
          <a:sp3d prstMaterial="softEdge">
            <a:bevelT w="0"/>
            <a:bevelB h="190500"/>
          </a:sp3d>
        </p:spPr>
      </p:pic>
      <p:sp>
        <p:nvSpPr>
          <p:cNvPr id="60" name="ZoneTexte 59">
            <a:extLst>
              <a:ext uri="{FF2B5EF4-FFF2-40B4-BE49-F238E27FC236}">
                <a16:creationId xmlns:a16="http://schemas.microsoft.com/office/drawing/2014/main" id="{A8290662-B803-2394-220A-1F953F1C95C2}"/>
              </a:ext>
            </a:extLst>
          </p:cNvPr>
          <p:cNvSpPr txBox="1"/>
          <p:nvPr/>
        </p:nvSpPr>
        <p:spPr>
          <a:xfrm>
            <a:off x="263614" y="121015"/>
            <a:ext cx="3274807" cy="642754"/>
          </a:xfrm>
          <a:prstGeom prst="rect">
            <a:avLst/>
          </a:prstGeom>
        </p:spPr>
        <p:txBody>
          <a:bodyPr vert="horz" lIns="91440" tIns="45720" rIns="91440" bIns="45720" rtlCol="0" anchor="b">
            <a:normAutofit fontScale="70000" lnSpcReduction="20000"/>
          </a:bodyPr>
          <a:lstStyle>
            <a:defPPr>
              <a:defRPr lang="en-US"/>
            </a:defPPr>
            <a:lvl1pPr>
              <a:lnSpc>
                <a:spcPct val="90000"/>
              </a:lnSpc>
              <a:spcBef>
                <a:spcPct val="0"/>
              </a:spcBef>
              <a:buNone/>
              <a:defRPr sz="6000" spc="-50" baseline="0">
                <a:latin typeface="+mj-lt"/>
                <a:ea typeface="+mj-ea"/>
                <a:cs typeface="+mj-cs"/>
              </a:defRPr>
            </a:lvl1pPr>
          </a:lstStyle>
          <a:p>
            <a:r>
              <a:rPr lang="fr-FR" dirty="0"/>
              <a:t>IOT AIS / T</a:t>
            </a:r>
          </a:p>
        </p:txBody>
      </p:sp>
      <p:sp>
        <p:nvSpPr>
          <p:cNvPr id="61" name="ZoneTexte 60">
            <a:extLst>
              <a:ext uri="{FF2B5EF4-FFF2-40B4-BE49-F238E27FC236}">
                <a16:creationId xmlns:a16="http://schemas.microsoft.com/office/drawing/2014/main" id="{AE188763-220F-8C3F-CC20-2BAD7B303A65}"/>
              </a:ext>
            </a:extLst>
          </p:cNvPr>
          <p:cNvSpPr txBox="1"/>
          <p:nvPr/>
        </p:nvSpPr>
        <p:spPr>
          <a:xfrm>
            <a:off x="64159" y="4307446"/>
            <a:ext cx="2911003" cy="249299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28575" cap="flat" cmpd="sng" algn="ctr">
            <a:solidFill>
              <a:sysClr val="window" lastClr="FFFFFF"/>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err="1">
                <a:ln>
                  <a:noFill/>
                </a:ln>
                <a:solidFill>
                  <a:prstClr val="black"/>
                </a:solidFill>
                <a:effectLst/>
                <a:uLnTx/>
                <a:uFillTx/>
                <a:latin typeface="Calibri" panose="020F0502020204030204"/>
                <a:ea typeface="+mn-ea"/>
                <a:cs typeface="+mn-cs"/>
              </a:rPr>
              <a:t>Legend</a:t>
            </a: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1"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2" name="Picture 1330" descr="tour-telecom">
            <a:extLst>
              <a:ext uri="{FF2B5EF4-FFF2-40B4-BE49-F238E27FC236}">
                <a16:creationId xmlns:a16="http://schemas.microsoft.com/office/drawing/2014/main" id="{23105AFF-4CAA-12A4-6BB8-7C23528D42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91573" y="3680848"/>
            <a:ext cx="739156" cy="757997"/>
          </a:xfrm>
          <a:prstGeom prst="rect">
            <a:avLst/>
          </a:prstGeom>
          <a:noFill/>
        </p:spPr>
      </p:pic>
      <p:pic>
        <p:nvPicPr>
          <p:cNvPr id="63" name="Image 62">
            <a:extLst>
              <a:ext uri="{FF2B5EF4-FFF2-40B4-BE49-F238E27FC236}">
                <a16:creationId xmlns:a16="http://schemas.microsoft.com/office/drawing/2014/main" id="{30EF7559-F67B-46B5-7965-31A50327C2F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3744" y="3882481"/>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Arc partiel 63">
            <a:extLst>
              <a:ext uri="{FF2B5EF4-FFF2-40B4-BE49-F238E27FC236}">
                <a16:creationId xmlns:a16="http://schemas.microsoft.com/office/drawing/2014/main" id="{726C9A43-2274-1284-CB25-87C69FCC9AF0}"/>
              </a:ext>
            </a:extLst>
          </p:cNvPr>
          <p:cNvSpPr/>
          <p:nvPr/>
        </p:nvSpPr>
        <p:spPr>
          <a:xfrm>
            <a:off x="8234113" y="4235334"/>
            <a:ext cx="1652928" cy="1241159"/>
          </a:xfrm>
          <a:prstGeom prst="pie">
            <a:avLst>
              <a:gd name="adj1" fmla="val 2316150"/>
              <a:gd name="adj2" fmla="val 17096364"/>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Arc partiel 64">
            <a:extLst>
              <a:ext uri="{FF2B5EF4-FFF2-40B4-BE49-F238E27FC236}">
                <a16:creationId xmlns:a16="http://schemas.microsoft.com/office/drawing/2014/main" id="{A08FD3DA-BE78-67F6-22AD-4B3C836E4E3F}"/>
              </a:ext>
            </a:extLst>
          </p:cNvPr>
          <p:cNvSpPr/>
          <p:nvPr/>
        </p:nvSpPr>
        <p:spPr>
          <a:xfrm rot="11292511">
            <a:off x="5718879" y="4256744"/>
            <a:ext cx="1376688" cy="1274612"/>
          </a:xfrm>
          <a:prstGeom prst="pie">
            <a:avLst>
              <a:gd name="adj1" fmla="val 19004760"/>
              <a:gd name="adj2" fmla="val 11345661"/>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Arc partiel 65">
            <a:extLst>
              <a:ext uri="{FF2B5EF4-FFF2-40B4-BE49-F238E27FC236}">
                <a16:creationId xmlns:a16="http://schemas.microsoft.com/office/drawing/2014/main" id="{C0349875-D2D4-5F69-0DCC-B65B82397B0C}"/>
              </a:ext>
            </a:extLst>
          </p:cNvPr>
          <p:cNvSpPr/>
          <p:nvPr/>
        </p:nvSpPr>
        <p:spPr>
          <a:xfrm rot="8999523">
            <a:off x="6917712" y="3918311"/>
            <a:ext cx="1594588" cy="1144795"/>
          </a:xfrm>
          <a:prstGeom prst="pie">
            <a:avLst>
              <a:gd name="adj1" fmla="val 11162846"/>
              <a:gd name="adj2" fmla="val 2418462"/>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5E62078C-D7EA-4EC4-0A95-946DC8429A8A}"/>
              </a:ext>
            </a:extLst>
          </p:cNvPr>
          <p:cNvSpPr txBox="1"/>
          <p:nvPr/>
        </p:nvSpPr>
        <p:spPr>
          <a:xfrm>
            <a:off x="1098433" y="5868843"/>
            <a:ext cx="1643196" cy="523220"/>
          </a:xfrm>
          <a:prstGeom prst="rect">
            <a:avLst/>
          </a:prstGeom>
          <a:noFill/>
        </p:spPr>
        <p:txBody>
          <a:bodyPr wrap="square" rtlCol="0">
            <a:spAutoFit/>
          </a:bodyPr>
          <a:lstStyle/>
          <a:p>
            <a:r>
              <a:rPr lang="fr-FR" sz="1400" dirty="0">
                <a:solidFill>
                  <a:prstClr val="black"/>
                </a:solidFill>
                <a:latin typeface="Calibri" panose="020F0502020204030204"/>
              </a:rPr>
              <a:t>IOT Satellite transmission slot </a:t>
            </a:r>
          </a:p>
        </p:txBody>
      </p:sp>
      <p:sp>
        <p:nvSpPr>
          <p:cNvPr id="68" name="ZoneTexte 67">
            <a:extLst>
              <a:ext uri="{FF2B5EF4-FFF2-40B4-BE49-F238E27FC236}">
                <a16:creationId xmlns:a16="http://schemas.microsoft.com/office/drawing/2014/main" id="{4D5CA43B-1786-A39B-C7D4-DA4A1ADE1965}"/>
              </a:ext>
            </a:extLst>
          </p:cNvPr>
          <p:cNvSpPr txBox="1"/>
          <p:nvPr/>
        </p:nvSpPr>
        <p:spPr>
          <a:xfrm>
            <a:off x="1102428" y="5542401"/>
            <a:ext cx="1980557" cy="307777"/>
          </a:xfrm>
          <a:prstGeom prst="rect">
            <a:avLst/>
          </a:prstGeom>
          <a:noFill/>
        </p:spPr>
        <p:txBody>
          <a:bodyPr wrap="square" rtlCol="0">
            <a:spAutoFit/>
          </a:bodyPr>
          <a:lstStyle/>
          <a:p>
            <a:r>
              <a:rPr lang="fr-FR" sz="1400" dirty="0">
                <a:solidFill>
                  <a:prstClr val="black"/>
                </a:solidFill>
                <a:latin typeface="Calibri" panose="020F0502020204030204"/>
              </a:rPr>
              <a:t>Land AIS </a:t>
            </a:r>
            <a:r>
              <a:rPr lang="fr-FR" sz="1400" dirty="0" err="1">
                <a:solidFill>
                  <a:prstClr val="black"/>
                </a:solidFill>
                <a:latin typeface="Calibri" panose="020F0502020204030204"/>
              </a:rPr>
              <a:t>coverage</a:t>
            </a:r>
            <a:endParaRPr lang="fr-FR" sz="1400" dirty="0">
              <a:solidFill>
                <a:prstClr val="black"/>
              </a:solidFill>
              <a:latin typeface="Calibri" panose="020F0502020204030204"/>
            </a:endParaRPr>
          </a:p>
        </p:txBody>
      </p:sp>
      <p:graphicFrame>
        <p:nvGraphicFramePr>
          <p:cNvPr id="69" name="Objet 68">
            <a:extLst>
              <a:ext uri="{FF2B5EF4-FFF2-40B4-BE49-F238E27FC236}">
                <a16:creationId xmlns:a16="http://schemas.microsoft.com/office/drawing/2014/main" id="{117C170D-B4A2-9CB8-ECDD-F88D53D46669}"/>
              </a:ext>
            </a:extLst>
          </p:cNvPr>
          <p:cNvGraphicFramePr>
            <a:graphicFrameLocks noChangeAspect="1"/>
          </p:cNvGraphicFramePr>
          <p:nvPr/>
        </p:nvGraphicFramePr>
        <p:xfrm>
          <a:off x="5951580" y="226128"/>
          <a:ext cx="1938005" cy="513645"/>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75" name="Objet 74">
                        <a:extLst>
                          <a:ext uri="{FF2B5EF4-FFF2-40B4-BE49-F238E27FC236}">
                            <a16:creationId xmlns:a16="http://schemas.microsoft.com/office/drawing/2014/main" id="{E2FD0C30-2204-4DBF-8AB3-4C0274D21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80" y="226128"/>
                        <a:ext cx="1938005" cy="513645"/>
                      </a:xfrm>
                      <a:prstGeom prst="rect">
                        <a:avLst/>
                      </a:prstGeom>
                      <a:noFill/>
                      <a:ln>
                        <a:noFill/>
                      </a:ln>
                    </p:spPr>
                  </p:pic>
                </p:oleObj>
              </mc:Fallback>
            </mc:AlternateContent>
          </a:graphicData>
        </a:graphic>
      </p:graphicFrame>
      <p:sp>
        <p:nvSpPr>
          <p:cNvPr id="70" name="ZoneTexte 69">
            <a:extLst>
              <a:ext uri="{FF2B5EF4-FFF2-40B4-BE49-F238E27FC236}">
                <a16:creationId xmlns:a16="http://schemas.microsoft.com/office/drawing/2014/main" id="{B4C70D22-D459-3F70-F9B9-DA10F146B66C}"/>
              </a:ext>
            </a:extLst>
          </p:cNvPr>
          <p:cNvSpPr txBox="1"/>
          <p:nvPr/>
        </p:nvSpPr>
        <p:spPr>
          <a:xfrm>
            <a:off x="4145538" y="70512"/>
            <a:ext cx="1586909" cy="707886"/>
          </a:xfrm>
          <a:prstGeom prst="rect">
            <a:avLst/>
          </a:prstGeom>
          <a:noFill/>
        </p:spPr>
        <p:txBody>
          <a:bodyPr wrap="none" rtlCol="0">
            <a:spAutoFit/>
          </a:bodyPr>
          <a:lstStyle/>
          <a:p>
            <a:r>
              <a:rPr lang="fr-FR" sz="2000" b="1" dirty="0">
                <a:solidFill>
                  <a:srgbClr val="44546A"/>
                </a:solidFill>
                <a:latin typeface="Calibri" panose="020F0502020204030204"/>
              </a:rPr>
              <a:t>IOT Satellite</a:t>
            </a:r>
          </a:p>
          <a:p>
            <a:r>
              <a:rPr lang="fr-FR" sz="2000" b="1" dirty="0">
                <a:solidFill>
                  <a:srgbClr val="44546A"/>
                </a:solidFill>
                <a:latin typeface="Calibri" panose="020F0502020204030204"/>
              </a:rPr>
              <a:t>Constellation</a:t>
            </a:r>
          </a:p>
        </p:txBody>
      </p:sp>
      <p:sp>
        <p:nvSpPr>
          <p:cNvPr id="71" name="Ellipse 70">
            <a:extLst>
              <a:ext uri="{FF2B5EF4-FFF2-40B4-BE49-F238E27FC236}">
                <a16:creationId xmlns:a16="http://schemas.microsoft.com/office/drawing/2014/main" id="{47F34C9A-E868-7E71-C05A-8B56276E7A50}"/>
              </a:ext>
            </a:extLst>
          </p:cNvPr>
          <p:cNvSpPr/>
          <p:nvPr/>
        </p:nvSpPr>
        <p:spPr>
          <a:xfrm>
            <a:off x="249302" y="5614740"/>
            <a:ext cx="567475" cy="153011"/>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2" name="Objet 71">
            <a:extLst>
              <a:ext uri="{FF2B5EF4-FFF2-40B4-BE49-F238E27FC236}">
                <a16:creationId xmlns:a16="http://schemas.microsoft.com/office/drawing/2014/main" id="{AA638B67-8D93-C123-1390-7562D1858DBB}"/>
              </a:ext>
            </a:extLst>
          </p:cNvPr>
          <p:cNvGraphicFramePr>
            <a:graphicFrameLocks noChangeAspect="1"/>
          </p:cNvGraphicFramePr>
          <p:nvPr/>
        </p:nvGraphicFramePr>
        <p:xfrm>
          <a:off x="6790398" y="838383"/>
          <a:ext cx="1645023" cy="435993"/>
        </p:xfrm>
        <a:graphic>
          <a:graphicData uri="http://schemas.openxmlformats.org/presentationml/2006/ole">
            <mc:AlternateContent xmlns:mc="http://schemas.openxmlformats.org/markup-compatibility/2006">
              <mc:Choice xmlns:v="urn:schemas-microsoft-com:vml" Requires="v">
                <p:oleObj r:id="rId5" imgW="1998663" imgH="528638" progId="Draw">
                  <p:embed/>
                </p:oleObj>
              </mc:Choice>
              <mc:Fallback>
                <p:oleObj r:id="rId5" imgW="1998663" imgH="528638" progId="Draw">
                  <p:embed/>
                  <p:pic>
                    <p:nvPicPr>
                      <p:cNvPr id="90" name="Objet 89">
                        <a:extLst>
                          <a:ext uri="{FF2B5EF4-FFF2-40B4-BE49-F238E27FC236}">
                            <a16:creationId xmlns:a16="http://schemas.microsoft.com/office/drawing/2014/main" id="{BA4D09F1-45F7-4B0E-B692-13D6E9FB0E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398" y="838383"/>
                        <a:ext cx="1645023" cy="435993"/>
                      </a:xfrm>
                      <a:prstGeom prst="rect">
                        <a:avLst/>
                      </a:prstGeom>
                      <a:noFill/>
                      <a:ln>
                        <a:noFill/>
                      </a:ln>
                    </p:spPr>
                  </p:pic>
                </p:oleObj>
              </mc:Fallback>
            </mc:AlternateContent>
          </a:graphicData>
        </a:graphic>
      </p:graphicFrame>
      <p:sp>
        <p:nvSpPr>
          <p:cNvPr id="73" name="ZoneTexte 72">
            <a:extLst>
              <a:ext uri="{FF2B5EF4-FFF2-40B4-BE49-F238E27FC236}">
                <a16:creationId xmlns:a16="http://schemas.microsoft.com/office/drawing/2014/main" id="{46BDDDB2-8B2A-6EB7-74D1-C1C88D6C78A7}"/>
              </a:ext>
            </a:extLst>
          </p:cNvPr>
          <p:cNvSpPr txBox="1"/>
          <p:nvPr/>
        </p:nvSpPr>
        <p:spPr>
          <a:xfrm>
            <a:off x="6202373" y="3785038"/>
            <a:ext cx="1640257" cy="400110"/>
          </a:xfrm>
          <a:prstGeom prst="rect">
            <a:avLst/>
          </a:prstGeom>
          <a:noFill/>
        </p:spPr>
        <p:txBody>
          <a:bodyPr wrap="none" rtlCol="0">
            <a:spAutoFit/>
          </a:bodyPr>
          <a:lstStyle/>
          <a:p>
            <a:r>
              <a:rPr lang="fr-FR" sz="2000" b="1" dirty="0">
                <a:solidFill>
                  <a:srgbClr val="FF0000"/>
                </a:solidFill>
                <a:latin typeface="Calibri" panose="020F0502020204030204"/>
              </a:rPr>
              <a:t>Land AIS sites</a:t>
            </a:r>
            <a:endParaRPr lang="fr-FR" sz="1400" b="1" dirty="0">
              <a:solidFill>
                <a:srgbClr val="FF0000"/>
              </a:solidFill>
              <a:latin typeface="Calibri" panose="020F0502020204030204"/>
            </a:endParaRPr>
          </a:p>
        </p:txBody>
      </p:sp>
      <p:sp>
        <p:nvSpPr>
          <p:cNvPr id="74" name="Ellipse 73">
            <a:extLst>
              <a:ext uri="{FF2B5EF4-FFF2-40B4-BE49-F238E27FC236}">
                <a16:creationId xmlns:a16="http://schemas.microsoft.com/office/drawing/2014/main" id="{4DE6C47D-D60F-BBFC-F358-9097285268B6}"/>
              </a:ext>
            </a:extLst>
          </p:cNvPr>
          <p:cNvSpPr/>
          <p:nvPr/>
        </p:nvSpPr>
        <p:spPr>
          <a:xfrm>
            <a:off x="6724785" y="3209509"/>
            <a:ext cx="4512419" cy="1617591"/>
          </a:xfrm>
          <a:prstGeom prst="ellipse">
            <a:avLst/>
          </a:prstGeom>
          <a:noFill/>
          <a:ln w="12700" cap="flat" cmpd="sng" algn="ctr">
            <a:solidFill>
              <a:srgbClr val="00B050"/>
            </a:solidFill>
            <a:prstDash val="dash"/>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Parallélogramme 74">
            <a:extLst>
              <a:ext uri="{FF2B5EF4-FFF2-40B4-BE49-F238E27FC236}">
                <a16:creationId xmlns:a16="http://schemas.microsoft.com/office/drawing/2014/main" id="{E493412E-B624-29AD-6227-92DC91247D64}"/>
              </a:ext>
            </a:extLst>
          </p:cNvPr>
          <p:cNvSpPr/>
          <p:nvPr/>
        </p:nvSpPr>
        <p:spPr>
          <a:xfrm rot="459415">
            <a:off x="141489" y="6038872"/>
            <a:ext cx="879614" cy="139479"/>
          </a:xfrm>
          <a:prstGeom prst="parallelogram">
            <a:avLst>
              <a:gd name="adj" fmla="val 215162"/>
            </a:avLst>
          </a:pr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 name="Picture 1330" descr="tour-telecom">
            <a:extLst>
              <a:ext uri="{FF2B5EF4-FFF2-40B4-BE49-F238E27FC236}">
                <a16:creationId xmlns:a16="http://schemas.microsoft.com/office/drawing/2014/main" id="{69D717E3-8ED6-C9B9-1913-10AF8B134A2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7590" y="3803640"/>
            <a:ext cx="739156" cy="757997"/>
          </a:xfrm>
          <a:prstGeom prst="rect">
            <a:avLst/>
          </a:prstGeom>
          <a:noFill/>
        </p:spPr>
      </p:pic>
      <p:pic>
        <p:nvPicPr>
          <p:cNvPr id="77" name="Image 76">
            <a:extLst>
              <a:ext uri="{FF2B5EF4-FFF2-40B4-BE49-F238E27FC236}">
                <a16:creationId xmlns:a16="http://schemas.microsoft.com/office/drawing/2014/main" id="{8DF53AB5-183E-5DFF-D33F-936CEC20A6A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516" y="4578642"/>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Arc partiel 77">
            <a:extLst>
              <a:ext uri="{FF2B5EF4-FFF2-40B4-BE49-F238E27FC236}">
                <a16:creationId xmlns:a16="http://schemas.microsoft.com/office/drawing/2014/main" id="{1632479E-6D53-9D7A-3757-CC3CAE93EE35}"/>
              </a:ext>
            </a:extLst>
          </p:cNvPr>
          <p:cNvSpPr/>
          <p:nvPr/>
        </p:nvSpPr>
        <p:spPr>
          <a:xfrm rot="11292511">
            <a:off x="3866059" y="3685158"/>
            <a:ext cx="1412526" cy="1258400"/>
          </a:xfrm>
          <a:prstGeom prst="pie">
            <a:avLst>
              <a:gd name="adj1" fmla="val 20469887"/>
              <a:gd name="adj2" fmla="val 11277208"/>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9" name="Image 78">
            <a:extLst>
              <a:ext uri="{FF2B5EF4-FFF2-40B4-BE49-F238E27FC236}">
                <a16:creationId xmlns:a16="http://schemas.microsoft.com/office/drawing/2014/main" id="{3548134B-DA46-C371-10B5-5D970BB0440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42950" y="3818044"/>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330" descr="tour-telecom">
            <a:extLst>
              <a:ext uri="{FF2B5EF4-FFF2-40B4-BE49-F238E27FC236}">
                <a16:creationId xmlns:a16="http://schemas.microsoft.com/office/drawing/2014/main" id="{BE596256-571F-41E5-66F7-5D688CB129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6074" y="4254234"/>
            <a:ext cx="739156" cy="757997"/>
          </a:xfrm>
          <a:prstGeom prst="rect">
            <a:avLst/>
          </a:prstGeom>
          <a:noFill/>
        </p:spPr>
      </p:pic>
      <p:sp>
        <p:nvSpPr>
          <p:cNvPr id="81" name="ZoneTexte 80">
            <a:extLst>
              <a:ext uri="{FF2B5EF4-FFF2-40B4-BE49-F238E27FC236}">
                <a16:creationId xmlns:a16="http://schemas.microsoft.com/office/drawing/2014/main" id="{4B103DD5-882E-7300-B9BA-8977E3D14567}"/>
              </a:ext>
            </a:extLst>
          </p:cNvPr>
          <p:cNvSpPr txBox="1"/>
          <p:nvPr/>
        </p:nvSpPr>
        <p:spPr>
          <a:xfrm>
            <a:off x="7102760" y="2136100"/>
            <a:ext cx="4080993" cy="1551692"/>
          </a:xfrm>
          <a:prstGeom prst="rect">
            <a:avLst/>
          </a:prstGeom>
          <a:solidFill>
            <a:srgbClr val="5B9BD5">
              <a:lumMod val="20000"/>
              <a:lumOff val="80000"/>
              <a:alpha val="74902"/>
            </a:srgbClr>
          </a:solidFill>
          <a:ln w="28575" cap="flat" cmpd="sng" algn="ctr">
            <a:solidFill>
              <a:sysClr val="window" lastClr="FFFFFF"/>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fr-FR"/>
            </a:defPPr>
            <a:lvl1pPr algn="ctr">
              <a:defRPr sz="2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just"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The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vessel</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has no Satellite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connectivity</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but stores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its</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position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every</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5 minutes</a:t>
            </a:r>
          </a:p>
          <a:p>
            <a:pPr marL="0" marR="0" lvl="1" indent="0" algn="just" defTabSz="914400" eaLnBrk="1" fontAlgn="auto" latinLnBrk="0" hangingPunct="1">
              <a:lnSpc>
                <a:spcPct val="100000"/>
              </a:lnSpc>
              <a:spcBef>
                <a:spcPts val="0"/>
              </a:spcBef>
              <a:spcAft>
                <a:spcPts val="0"/>
              </a:spcAft>
              <a:buClrTx/>
              <a:buSzTx/>
              <a:buFontTx/>
              <a:buNone/>
              <a:tabLst/>
              <a:defRPr/>
            </a:pPr>
            <a:endParaRPr kumimoji="0" lang="fr-FR"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1" indent="0" algn="just" defTabSz="914400" eaLnBrk="1" fontAlgn="auto" latinLnBrk="0" hangingPunct="1">
              <a:lnSpc>
                <a:spcPct val="100000"/>
              </a:lnSpc>
              <a:spcBef>
                <a:spcPts val="0"/>
              </a:spcBef>
              <a:spcAft>
                <a:spcPts val="0"/>
              </a:spcAft>
              <a:buClrTx/>
              <a:buSzTx/>
              <a:buFontTx/>
              <a:buNone/>
              <a:tabLst/>
              <a:defRPr/>
            </a:pP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Once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connected</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to a satellite, the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vessel</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sends</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its</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position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every</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5 minutes and the </a:t>
            </a:r>
            <a:r>
              <a:rPr kumimoji="0" lang="fr-FR" b="0" i="0" u="none" strike="noStrike" kern="0" cap="none" spc="0" normalizeH="0" baseline="0" noProof="0" dirty="0" err="1">
                <a:ln>
                  <a:noFill/>
                </a:ln>
                <a:solidFill>
                  <a:prstClr val="black"/>
                </a:solidFill>
                <a:effectLst/>
                <a:uLnTx/>
                <a:uFillTx/>
                <a:latin typeface="Calibri" panose="020F0502020204030204"/>
                <a:ea typeface="+mn-ea"/>
                <a:cs typeface="+mn-cs"/>
              </a:rPr>
              <a:t>stored</a:t>
            </a:r>
            <a:r>
              <a:rPr kumimoji="0" lang="fr-FR" b="0" i="0" u="none" strike="noStrike" kern="0" cap="none" spc="0" normalizeH="0" baseline="0" noProof="0" dirty="0">
                <a:ln>
                  <a:noFill/>
                </a:ln>
                <a:solidFill>
                  <a:prstClr val="black"/>
                </a:solidFill>
                <a:effectLst/>
                <a:uLnTx/>
                <a:uFillTx/>
                <a:latin typeface="Calibri" panose="020F0502020204030204"/>
                <a:ea typeface="+mn-ea"/>
                <a:cs typeface="+mn-cs"/>
              </a:rPr>
              <a:t> positions</a:t>
            </a:r>
          </a:p>
        </p:txBody>
      </p:sp>
      <p:sp>
        <p:nvSpPr>
          <p:cNvPr id="82" name="Forme libre : forme 81">
            <a:extLst>
              <a:ext uri="{FF2B5EF4-FFF2-40B4-BE49-F238E27FC236}">
                <a16:creationId xmlns:a16="http://schemas.microsoft.com/office/drawing/2014/main" id="{B2DF74F4-9227-89BC-ECDE-F040AFDB27CD}"/>
              </a:ext>
            </a:extLst>
          </p:cNvPr>
          <p:cNvSpPr/>
          <p:nvPr/>
        </p:nvSpPr>
        <p:spPr>
          <a:xfrm>
            <a:off x="4005927" y="1494971"/>
            <a:ext cx="9492343" cy="3236686"/>
          </a:xfrm>
          <a:custGeom>
            <a:avLst/>
            <a:gdLst>
              <a:gd name="connsiteX0" fmla="*/ 0 w 9492343"/>
              <a:gd name="connsiteY0" fmla="*/ 0 h 3236686"/>
              <a:gd name="connsiteX1" fmla="*/ 58057 w 9492343"/>
              <a:gd name="connsiteY1" fmla="*/ 1074058 h 3236686"/>
              <a:gd name="connsiteX2" fmla="*/ 319314 w 9492343"/>
              <a:gd name="connsiteY2" fmla="*/ 1727200 h 3236686"/>
              <a:gd name="connsiteX3" fmla="*/ 667657 w 9492343"/>
              <a:gd name="connsiteY3" fmla="*/ 2351315 h 3236686"/>
              <a:gd name="connsiteX4" fmla="*/ 2452914 w 9492343"/>
              <a:gd name="connsiteY4" fmla="*/ 2844800 h 3236686"/>
              <a:gd name="connsiteX5" fmla="*/ 3715657 w 9492343"/>
              <a:gd name="connsiteY5" fmla="*/ 3236686 h 3236686"/>
              <a:gd name="connsiteX6" fmla="*/ 7649028 w 9492343"/>
              <a:gd name="connsiteY6" fmla="*/ 2075543 h 3236686"/>
              <a:gd name="connsiteX7" fmla="*/ 9492343 w 9492343"/>
              <a:gd name="connsiteY7" fmla="*/ 2365829 h 3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2343" h="3236686">
                <a:moveTo>
                  <a:pt x="0" y="0"/>
                </a:moveTo>
                <a:lnTo>
                  <a:pt x="58057" y="1074058"/>
                </a:lnTo>
                <a:lnTo>
                  <a:pt x="319314" y="1727200"/>
                </a:lnTo>
                <a:lnTo>
                  <a:pt x="667657" y="2351315"/>
                </a:lnTo>
                <a:lnTo>
                  <a:pt x="2452914" y="2844800"/>
                </a:lnTo>
                <a:lnTo>
                  <a:pt x="3715657" y="3236686"/>
                </a:lnTo>
                <a:lnTo>
                  <a:pt x="7649028" y="2075543"/>
                </a:lnTo>
                <a:lnTo>
                  <a:pt x="9492343" y="2365829"/>
                </a:ln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3" name="Picture 1330" descr="tour-telecom">
            <a:extLst>
              <a:ext uri="{FF2B5EF4-FFF2-40B4-BE49-F238E27FC236}">
                <a16:creationId xmlns:a16="http://schemas.microsoft.com/office/drawing/2014/main" id="{27B6A43A-962D-1CBC-CAC8-662F5C3D8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79834" y="4182638"/>
            <a:ext cx="739156" cy="757997"/>
          </a:xfrm>
          <a:prstGeom prst="rect">
            <a:avLst/>
          </a:prstGeom>
          <a:noFill/>
        </p:spPr>
      </p:pic>
      <p:pic>
        <p:nvPicPr>
          <p:cNvPr id="84" name="Image 83">
            <a:extLst>
              <a:ext uri="{FF2B5EF4-FFF2-40B4-BE49-F238E27FC236}">
                <a16:creationId xmlns:a16="http://schemas.microsoft.com/office/drawing/2014/main" id="{EED9FFD7-D6C7-E5D3-3E4A-6C6B76DA7DE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671657" y="4468305"/>
            <a:ext cx="700025" cy="50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Ellipse 84">
            <a:extLst>
              <a:ext uri="{FF2B5EF4-FFF2-40B4-BE49-F238E27FC236}">
                <a16:creationId xmlns:a16="http://schemas.microsoft.com/office/drawing/2014/main" id="{8C5E8B1F-CFC8-F5CC-A7AE-B8882FDD8BC8}"/>
              </a:ext>
            </a:extLst>
          </p:cNvPr>
          <p:cNvSpPr/>
          <p:nvPr/>
        </p:nvSpPr>
        <p:spPr>
          <a:xfrm>
            <a:off x="11183753" y="2994548"/>
            <a:ext cx="1417343" cy="792397"/>
          </a:xfrm>
          <a:prstGeom prst="ellipse">
            <a:avLst/>
          </a:prstGeom>
          <a:solidFill>
            <a:srgbClr val="FF0000">
              <a:alpha val="40000"/>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6" name="Picture 31" descr="coastgards">
            <a:extLst>
              <a:ext uri="{FF2B5EF4-FFF2-40B4-BE49-F238E27FC236}">
                <a16:creationId xmlns:a16="http://schemas.microsoft.com/office/drawing/2014/main" id="{14D299F3-4B0A-1D48-6AB3-E5BDD6E87EA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01648" y="3113314"/>
            <a:ext cx="557577" cy="338001"/>
          </a:xfrm>
          <a:prstGeom prst="rect">
            <a:avLst/>
          </a:prstGeom>
          <a:noFill/>
          <a:extLst>
            <a:ext uri="{909E8E84-426E-40DD-AFC4-6F175D3DCCD1}">
              <a14:hiddenFill xmlns:a14="http://schemas.microsoft.com/office/drawing/2010/main">
                <a:solidFill>
                  <a:srgbClr val="FFFFFF"/>
                </a:solidFill>
              </a14:hiddenFill>
            </a:ext>
          </a:extLst>
        </p:spPr>
      </p:pic>
      <p:sp>
        <p:nvSpPr>
          <p:cNvPr id="87" name="Arc partiel 86">
            <a:extLst>
              <a:ext uri="{FF2B5EF4-FFF2-40B4-BE49-F238E27FC236}">
                <a16:creationId xmlns:a16="http://schemas.microsoft.com/office/drawing/2014/main" id="{71FDAC1E-ADC1-4250-E657-AD89D7F9306E}"/>
              </a:ext>
            </a:extLst>
          </p:cNvPr>
          <p:cNvSpPr/>
          <p:nvPr/>
        </p:nvSpPr>
        <p:spPr>
          <a:xfrm rot="11292511">
            <a:off x="2979012" y="1437197"/>
            <a:ext cx="1412526" cy="1150478"/>
          </a:xfrm>
          <a:prstGeom prst="pie">
            <a:avLst>
              <a:gd name="adj1" fmla="val 1353853"/>
              <a:gd name="adj2" fmla="val 18697734"/>
            </a:avLst>
          </a:prstGeom>
          <a:solidFill>
            <a:srgbClr val="FF0000">
              <a:alpha val="40000"/>
            </a:srgbClr>
          </a:solidFill>
          <a:ln w="9525"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8" name="Image 87">
            <a:extLst>
              <a:ext uri="{FF2B5EF4-FFF2-40B4-BE49-F238E27FC236}">
                <a16:creationId xmlns:a16="http://schemas.microsoft.com/office/drawing/2014/main" id="{BB523F57-69FC-D5BC-4D9E-673DD0864AF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1996" y="1588759"/>
            <a:ext cx="853931" cy="61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1330" descr="tour-telecom">
            <a:extLst>
              <a:ext uri="{FF2B5EF4-FFF2-40B4-BE49-F238E27FC236}">
                <a16:creationId xmlns:a16="http://schemas.microsoft.com/office/drawing/2014/main" id="{D7D32178-07D8-9487-D059-2A79287ACA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8843" y="1400155"/>
            <a:ext cx="739156" cy="757997"/>
          </a:xfrm>
          <a:prstGeom prst="rect">
            <a:avLst/>
          </a:prstGeom>
          <a:noFill/>
        </p:spPr>
      </p:pic>
      <p:sp>
        <p:nvSpPr>
          <p:cNvPr id="90" name="Forme libre : forme 89">
            <a:extLst>
              <a:ext uri="{FF2B5EF4-FFF2-40B4-BE49-F238E27FC236}">
                <a16:creationId xmlns:a16="http://schemas.microsoft.com/office/drawing/2014/main" id="{0FA17EB0-B6DE-81E9-05A8-049B3F5B24BC}"/>
              </a:ext>
            </a:extLst>
          </p:cNvPr>
          <p:cNvSpPr/>
          <p:nvPr/>
        </p:nvSpPr>
        <p:spPr>
          <a:xfrm>
            <a:off x="4049470" y="3098457"/>
            <a:ext cx="624115" cy="530114"/>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Parallélogramme 90">
            <a:extLst>
              <a:ext uri="{FF2B5EF4-FFF2-40B4-BE49-F238E27FC236}">
                <a16:creationId xmlns:a16="http://schemas.microsoft.com/office/drawing/2014/main" id="{4D38898E-9BE4-0D24-323D-D9A581CB9D33}"/>
              </a:ext>
            </a:extLst>
          </p:cNvPr>
          <p:cNvSpPr/>
          <p:nvPr/>
        </p:nvSpPr>
        <p:spPr>
          <a:xfrm rot="459415">
            <a:off x="136424" y="6460034"/>
            <a:ext cx="879614" cy="139479"/>
          </a:xfrm>
          <a:prstGeom prst="parallelogram">
            <a:avLst>
              <a:gd name="adj" fmla="val 215162"/>
            </a:avLst>
          </a:pr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ZoneTexte 91">
            <a:extLst>
              <a:ext uri="{FF2B5EF4-FFF2-40B4-BE49-F238E27FC236}">
                <a16:creationId xmlns:a16="http://schemas.microsoft.com/office/drawing/2014/main" id="{B3D08E41-1D54-1767-F42B-D4CF9F11B566}"/>
              </a:ext>
            </a:extLst>
          </p:cNvPr>
          <p:cNvSpPr txBox="1"/>
          <p:nvPr/>
        </p:nvSpPr>
        <p:spPr>
          <a:xfrm>
            <a:off x="1102428" y="6401157"/>
            <a:ext cx="1643196" cy="307777"/>
          </a:xfrm>
          <a:prstGeom prst="rect">
            <a:avLst/>
          </a:prstGeom>
          <a:noFill/>
        </p:spPr>
        <p:txBody>
          <a:bodyPr wrap="square" rtlCol="0">
            <a:spAutoFit/>
          </a:bodyPr>
          <a:lstStyle/>
          <a:p>
            <a:r>
              <a:rPr lang="fr-FR" sz="1400" dirty="0">
                <a:solidFill>
                  <a:prstClr val="black"/>
                </a:solidFill>
                <a:latin typeface="Calibri" panose="020F0502020204030204"/>
              </a:rPr>
              <a:t>AIS </a:t>
            </a:r>
            <a:r>
              <a:rPr lang="fr-FR" sz="1400" dirty="0" err="1">
                <a:solidFill>
                  <a:prstClr val="black"/>
                </a:solidFill>
                <a:latin typeface="Calibri" panose="020F0502020204030204"/>
              </a:rPr>
              <a:t>storage</a:t>
            </a:r>
            <a:r>
              <a:rPr lang="fr-FR" sz="1400" dirty="0">
                <a:solidFill>
                  <a:prstClr val="black"/>
                </a:solidFill>
                <a:latin typeface="Calibri" panose="020F0502020204030204"/>
              </a:rPr>
              <a:t> </a:t>
            </a:r>
            <a:r>
              <a:rPr lang="fr-FR" sz="1400" dirty="0" err="1">
                <a:solidFill>
                  <a:prstClr val="black"/>
                </a:solidFill>
                <a:latin typeface="Calibri" panose="020F0502020204030204"/>
              </a:rPr>
              <a:t>period</a:t>
            </a:r>
            <a:r>
              <a:rPr lang="fr-FR" sz="1400" dirty="0">
                <a:solidFill>
                  <a:prstClr val="black"/>
                </a:solidFill>
                <a:latin typeface="Calibri" panose="020F0502020204030204"/>
              </a:rPr>
              <a:t> </a:t>
            </a:r>
          </a:p>
        </p:txBody>
      </p:sp>
      <p:sp>
        <p:nvSpPr>
          <p:cNvPr id="93" name="Forme libre : forme 92">
            <a:extLst>
              <a:ext uri="{FF2B5EF4-FFF2-40B4-BE49-F238E27FC236}">
                <a16:creationId xmlns:a16="http://schemas.microsoft.com/office/drawing/2014/main" id="{06BA98BD-F29D-60F2-DA62-6436F906DFFC}"/>
              </a:ext>
            </a:extLst>
          </p:cNvPr>
          <p:cNvSpPr/>
          <p:nvPr/>
        </p:nvSpPr>
        <p:spPr>
          <a:xfrm rot="18682864">
            <a:off x="5375691" y="3784153"/>
            <a:ext cx="624115" cy="696686"/>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Forme libre : forme 93">
            <a:extLst>
              <a:ext uri="{FF2B5EF4-FFF2-40B4-BE49-F238E27FC236}">
                <a16:creationId xmlns:a16="http://schemas.microsoft.com/office/drawing/2014/main" id="{2B926602-3A3D-56A5-0F27-ECF503F58D74}"/>
              </a:ext>
            </a:extLst>
          </p:cNvPr>
          <p:cNvSpPr/>
          <p:nvPr/>
        </p:nvSpPr>
        <p:spPr>
          <a:xfrm rot="1636553">
            <a:off x="3662079" y="1811499"/>
            <a:ext cx="624115" cy="5810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86FD35">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Forme libre : forme 94">
            <a:extLst>
              <a:ext uri="{FF2B5EF4-FFF2-40B4-BE49-F238E27FC236}">
                <a16:creationId xmlns:a16="http://schemas.microsoft.com/office/drawing/2014/main" id="{B57C3173-FC12-105D-9A71-4C399FC2EC1E}"/>
              </a:ext>
            </a:extLst>
          </p:cNvPr>
          <p:cNvSpPr/>
          <p:nvPr/>
        </p:nvSpPr>
        <p:spPr>
          <a:xfrm rot="584102">
            <a:off x="3793846" y="2347921"/>
            <a:ext cx="613763" cy="821548"/>
          </a:xfrm>
          <a:custGeom>
            <a:avLst/>
            <a:gdLst>
              <a:gd name="connsiteX0" fmla="*/ 0 w 624115"/>
              <a:gd name="connsiteY0" fmla="*/ 87086 h 696686"/>
              <a:gd name="connsiteX1" fmla="*/ 319315 w 624115"/>
              <a:gd name="connsiteY1" fmla="*/ 696686 h 696686"/>
              <a:gd name="connsiteX2" fmla="*/ 624115 w 624115"/>
              <a:gd name="connsiteY2" fmla="*/ 580572 h 696686"/>
              <a:gd name="connsiteX3" fmla="*/ 304800 w 624115"/>
              <a:gd name="connsiteY3" fmla="*/ 0 h 696686"/>
              <a:gd name="connsiteX4" fmla="*/ 0 w 624115"/>
              <a:gd name="connsiteY4" fmla="*/ 87086 h 6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115" h="696686">
                <a:moveTo>
                  <a:pt x="0" y="87086"/>
                </a:moveTo>
                <a:lnTo>
                  <a:pt x="319315" y="696686"/>
                </a:lnTo>
                <a:lnTo>
                  <a:pt x="624115" y="580572"/>
                </a:lnTo>
                <a:lnTo>
                  <a:pt x="304800" y="0"/>
                </a:lnTo>
                <a:lnTo>
                  <a:pt x="0" y="87086"/>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96" name="Connecteur droit avec flèche 95">
            <a:extLst>
              <a:ext uri="{FF2B5EF4-FFF2-40B4-BE49-F238E27FC236}">
                <a16:creationId xmlns:a16="http://schemas.microsoft.com/office/drawing/2014/main" id="{A99CF3BF-AFEA-224A-C77C-0F501154A9D4}"/>
              </a:ext>
            </a:extLst>
          </p:cNvPr>
          <p:cNvCxnSpPr>
            <a:cxnSpLocks/>
            <a:stCxn id="106" idx="3"/>
          </p:cNvCxnSpPr>
          <p:nvPr/>
        </p:nvCxnSpPr>
        <p:spPr>
          <a:xfrm flipV="1">
            <a:off x="4671891" y="868519"/>
            <a:ext cx="1987160" cy="2329580"/>
          </a:xfrm>
          <a:prstGeom prst="straightConnector1">
            <a:avLst/>
          </a:prstGeom>
          <a:noFill/>
          <a:ln w="6350" cap="flat" cmpd="sng" algn="ctr">
            <a:solidFill>
              <a:srgbClr val="5B9BD5"/>
            </a:solidFill>
            <a:prstDash val="solid"/>
            <a:miter lim="800000"/>
            <a:tailEnd type="triangle"/>
          </a:ln>
          <a:effectLst/>
        </p:spPr>
      </p:cxnSp>
      <p:cxnSp>
        <p:nvCxnSpPr>
          <p:cNvPr id="97" name="Connecteur droit avec flèche 96">
            <a:extLst>
              <a:ext uri="{FF2B5EF4-FFF2-40B4-BE49-F238E27FC236}">
                <a16:creationId xmlns:a16="http://schemas.microsoft.com/office/drawing/2014/main" id="{470FFC0E-CFBC-5CBD-C576-7CDA00F27FF1}"/>
              </a:ext>
            </a:extLst>
          </p:cNvPr>
          <p:cNvCxnSpPr>
            <a:cxnSpLocks/>
          </p:cNvCxnSpPr>
          <p:nvPr/>
        </p:nvCxnSpPr>
        <p:spPr>
          <a:xfrm flipV="1">
            <a:off x="5848716" y="1342252"/>
            <a:ext cx="1483613" cy="2271893"/>
          </a:xfrm>
          <a:prstGeom prst="straightConnector1">
            <a:avLst/>
          </a:prstGeom>
          <a:noFill/>
          <a:ln w="6350" cap="flat" cmpd="sng" algn="ctr">
            <a:solidFill>
              <a:srgbClr val="5B9BD5"/>
            </a:solidFill>
            <a:prstDash val="solid"/>
            <a:miter lim="800000"/>
            <a:tailEnd type="triangle"/>
          </a:ln>
          <a:effectLst/>
        </p:spPr>
      </p:cxnSp>
      <p:pic>
        <p:nvPicPr>
          <p:cNvPr id="98" name="Picture 1158" descr="pétrolier1">
            <a:extLst>
              <a:ext uri="{FF2B5EF4-FFF2-40B4-BE49-F238E27FC236}">
                <a16:creationId xmlns:a16="http://schemas.microsoft.com/office/drawing/2014/main" id="{EB41539D-F1A5-A5D1-FE4D-CF24A3720FA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87695" y="3798427"/>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1158" descr="pétrolier1">
            <a:extLst>
              <a:ext uri="{FF2B5EF4-FFF2-40B4-BE49-F238E27FC236}">
                <a16:creationId xmlns:a16="http://schemas.microsoft.com/office/drawing/2014/main" id="{F22146C3-590B-E975-CC17-71CF992DB14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72857" y="4414868"/>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Forme libre : forme 99">
            <a:extLst>
              <a:ext uri="{FF2B5EF4-FFF2-40B4-BE49-F238E27FC236}">
                <a16:creationId xmlns:a16="http://schemas.microsoft.com/office/drawing/2014/main" id="{46F6824A-CAA1-B13C-546D-8316D36869E4}"/>
              </a:ext>
            </a:extLst>
          </p:cNvPr>
          <p:cNvSpPr/>
          <p:nvPr/>
        </p:nvSpPr>
        <p:spPr>
          <a:xfrm>
            <a:off x="4368784" y="3541486"/>
            <a:ext cx="1045029" cy="638628"/>
          </a:xfrm>
          <a:custGeom>
            <a:avLst/>
            <a:gdLst>
              <a:gd name="connsiteX0" fmla="*/ 0 w 1045029"/>
              <a:gd name="connsiteY0" fmla="*/ 72571 h 638628"/>
              <a:gd name="connsiteX1" fmla="*/ 899886 w 1045029"/>
              <a:gd name="connsiteY1" fmla="*/ 638628 h 638628"/>
              <a:gd name="connsiteX2" fmla="*/ 1045029 w 1045029"/>
              <a:gd name="connsiteY2" fmla="*/ 348343 h 638628"/>
              <a:gd name="connsiteX3" fmla="*/ 333829 w 1045029"/>
              <a:gd name="connsiteY3" fmla="*/ 0 h 638628"/>
              <a:gd name="connsiteX4" fmla="*/ 0 w 1045029"/>
              <a:gd name="connsiteY4" fmla="*/ 72571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029" h="638628">
                <a:moveTo>
                  <a:pt x="0" y="72571"/>
                </a:moveTo>
                <a:lnTo>
                  <a:pt x="899886" y="638628"/>
                </a:lnTo>
                <a:lnTo>
                  <a:pt x="1045029" y="348343"/>
                </a:lnTo>
                <a:lnTo>
                  <a:pt x="333829" y="0"/>
                </a:lnTo>
                <a:lnTo>
                  <a:pt x="0" y="72571"/>
                </a:lnTo>
                <a:close/>
              </a:path>
            </a:pathLst>
          </a:custGeom>
          <a:solidFill>
            <a:srgbClr val="FFFF00">
              <a:alpha val="45098"/>
            </a:srgbClr>
          </a:solidFill>
          <a:ln w="9525" cap="flat" cmpd="sng" algn="ctr">
            <a:solidFill>
              <a:srgbClr val="5B9BD5">
                <a:shade val="50000"/>
              </a:srgbClr>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1" name="Picture 1158" descr="pétrolier1">
            <a:extLst>
              <a:ext uri="{FF2B5EF4-FFF2-40B4-BE49-F238E27FC236}">
                <a16:creationId xmlns:a16="http://schemas.microsoft.com/office/drawing/2014/main" id="{A712B3CF-7296-2AA4-F28C-EDAE222B8AB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737884">
            <a:off x="3543266" y="1288454"/>
            <a:ext cx="860611" cy="37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 name="Connecteur droit avec flèche 101">
            <a:extLst>
              <a:ext uri="{FF2B5EF4-FFF2-40B4-BE49-F238E27FC236}">
                <a16:creationId xmlns:a16="http://schemas.microsoft.com/office/drawing/2014/main" id="{92CB5112-4582-37F8-F3D9-444A9983C071}"/>
              </a:ext>
            </a:extLst>
          </p:cNvPr>
          <p:cNvCxnSpPr/>
          <p:nvPr/>
        </p:nvCxnSpPr>
        <p:spPr>
          <a:xfrm>
            <a:off x="277177" y="4823925"/>
            <a:ext cx="598108" cy="0"/>
          </a:xfrm>
          <a:prstGeom prst="straightConnector1">
            <a:avLst/>
          </a:prstGeom>
          <a:noFill/>
          <a:ln w="28575" cap="flat" cmpd="sng" algn="ctr">
            <a:solidFill>
              <a:srgbClr val="FF0000"/>
            </a:solidFill>
            <a:prstDash val="solid"/>
            <a:miter lim="800000"/>
            <a:headEnd type="none" w="med" len="med"/>
            <a:tailEnd type="arrow" w="med" len="med"/>
          </a:ln>
          <a:effectLst/>
        </p:spPr>
      </p:cxnSp>
      <p:sp>
        <p:nvSpPr>
          <p:cNvPr id="103" name="ZoneTexte 102">
            <a:extLst>
              <a:ext uri="{FF2B5EF4-FFF2-40B4-BE49-F238E27FC236}">
                <a16:creationId xmlns:a16="http://schemas.microsoft.com/office/drawing/2014/main" id="{C353C32F-405A-54E7-8B02-B618C342B46E}"/>
              </a:ext>
            </a:extLst>
          </p:cNvPr>
          <p:cNvSpPr txBox="1"/>
          <p:nvPr/>
        </p:nvSpPr>
        <p:spPr>
          <a:xfrm>
            <a:off x="1098433" y="4692882"/>
            <a:ext cx="1980557" cy="307777"/>
          </a:xfrm>
          <a:prstGeom prst="rect">
            <a:avLst/>
          </a:prstGeom>
          <a:noFill/>
        </p:spPr>
        <p:txBody>
          <a:bodyPr wrap="square" rtlCol="0">
            <a:spAutoFit/>
          </a:bodyPr>
          <a:lstStyle/>
          <a:p>
            <a:r>
              <a:rPr lang="fr-FR" sz="1400" dirty="0">
                <a:solidFill>
                  <a:prstClr val="black"/>
                </a:solidFill>
                <a:latin typeface="Calibri" panose="020F0502020204030204"/>
              </a:rPr>
              <a:t>Maritime route</a:t>
            </a:r>
          </a:p>
        </p:txBody>
      </p:sp>
      <p:sp>
        <p:nvSpPr>
          <p:cNvPr id="104" name="ZoneTexte 103">
            <a:extLst>
              <a:ext uri="{FF2B5EF4-FFF2-40B4-BE49-F238E27FC236}">
                <a16:creationId xmlns:a16="http://schemas.microsoft.com/office/drawing/2014/main" id="{240AEF75-9144-2983-92A0-0788FF02DE9C}"/>
              </a:ext>
            </a:extLst>
          </p:cNvPr>
          <p:cNvSpPr txBox="1"/>
          <p:nvPr/>
        </p:nvSpPr>
        <p:spPr>
          <a:xfrm>
            <a:off x="7889585" y="134499"/>
            <a:ext cx="1052981" cy="338554"/>
          </a:xfrm>
          <a:prstGeom prst="rect">
            <a:avLst/>
          </a:prstGeom>
          <a:noFill/>
        </p:spPr>
        <p:txBody>
          <a:bodyPr wrap="none" rtlCol="0">
            <a:spAutoFit/>
          </a:bodyPr>
          <a:lstStyle/>
          <a:p>
            <a:r>
              <a:rPr lang="fr-FR" sz="1600" b="1" dirty="0">
                <a:solidFill>
                  <a:srgbClr val="44546A"/>
                </a:solidFill>
                <a:latin typeface="Calibri" panose="020F0502020204030204"/>
              </a:rPr>
              <a:t>Satellite N</a:t>
            </a:r>
          </a:p>
        </p:txBody>
      </p:sp>
      <p:sp>
        <p:nvSpPr>
          <p:cNvPr id="105" name="ZoneTexte 104">
            <a:extLst>
              <a:ext uri="{FF2B5EF4-FFF2-40B4-BE49-F238E27FC236}">
                <a16:creationId xmlns:a16="http://schemas.microsoft.com/office/drawing/2014/main" id="{5FCA9A66-36ED-0CA4-EA30-CFFBFCE95926}"/>
              </a:ext>
            </a:extLst>
          </p:cNvPr>
          <p:cNvSpPr txBox="1"/>
          <p:nvPr/>
        </p:nvSpPr>
        <p:spPr>
          <a:xfrm>
            <a:off x="8495178" y="824087"/>
            <a:ext cx="1259768" cy="338554"/>
          </a:xfrm>
          <a:prstGeom prst="rect">
            <a:avLst/>
          </a:prstGeom>
          <a:noFill/>
        </p:spPr>
        <p:txBody>
          <a:bodyPr wrap="none" rtlCol="0">
            <a:spAutoFit/>
          </a:bodyPr>
          <a:lstStyle/>
          <a:p>
            <a:r>
              <a:rPr lang="fr-FR" sz="1600" b="1" dirty="0">
                <a:solidFill>
                  <a:srgbClr val="44546A"/>
                </a:solidFill>
                <a:latin typeface="Calibri" panose="020F0502020204030204"/>
              </a:rPr>
              <a:t>Satellite N+1</a:t>
            </a:r>
          </a:p>
        </p:txBody>
      </p:sp>
      <p:pic>
        <p:nvPicPr>
          <p:cNvPr id="106" name="Image 105" descr="Une image contenant bouteille, ottomane&#10;&#10;Description générée automatiquement">
            <a:extLst>
              <a:ext uri="{FF2B5EF4-FFF2-40B4-BE49-F238E27FC236}">
                <a16:creationId xmlns:a16="http://schemas.microsoft.com/office/drawing/2014/main" id="{17CB876A-CC47-5A1F-6E9B-D787090F7C87}"/>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4159653" y="2916650"/>
            <a:ext cx="512238" cy="562898"/>
          </a:xfrm>
          <a:prstGeom prst="rect">
            <a:avLst/>
          </a:prstGeom>
        </p:spPr>
      </p:pic>
      <p:sp>
        <p:nvSpPr>
          <p:cNvPr id="107" name="ZoneTexte 106">
            <a:extLst>
              <a:ext uri="{FF2B5EF4-FFF2-40B4-BE49-F238E27FC236}">
                <a16:creationId xmlns:a16="http://schemas.microsoft.com/office/drawing/2014/main" id="{CA26626C-00C7-DF1D-C56C-B6037C305CDB}"/>
              </a:ext>
            </a:extLst>
          </p:cNvPr>
          <p:cNvSpPr txBox="1"/>
          <p:nvPr/>
        </p:nvSpPr>
        <p:spPr>
          <a:xfrm>
            <a:off x="1097930" y="5117764"/>
            <a:ext cx="1980557" cy="307777"/>
          </a:xfrm>
          <a:prstGeom prst="rect">
            <a:avLst/>
          </a:prstGeom>
          <a:noFill/>
        </p:spPr>
        <p:txBody>
          <a:bodyPr wrap="square" rtlCol="0">
            <a:spAutoFit/>
          </a:bodyPr>
          <a:lstStyle/>
          <a:p>
            <a:r>
              <a:rPr lang="fr-FR" sz="1400" dirty="0" err="1">
                <a:solidFill>
                  <a:prstClr val="black"/>
                </a:solidFill>
                <a:latin typeface="Calibri" panose="020F0502020204030204"/>
              </a:rPr>
              <a:t>Recorded</a:t>
            </a:r>
            <a:r>
              <a:rPr lang="fr-FR" sz="1400" dirty="0">
                <a:solidFill>
                  <a:prstClr val="black"/>
                </a:solidFill>
                <a:latin typeface="Calibri" panose="020F0502020204030204"/>
              </a:rPr>
              <a:t> AIS position</a:t>
            </a:r>
          </a:p>
        </p:txBody>
      </p:sp>
      <p:pic>
        <p:nvPicPr>
          <p:cNvPr id="108" name="Image 107" descr="Une image contenant bouteille, ottomane&#10;&#10;Description générée automatiquement">
            <a:extLst>
              <a:ext uri="{FF2B5EF4-FFF2-40B4-BE49-F238E27FC236}">
                <a16:creationId xmlns:a16="http://schemas.microsoft.com/office/drawing/2014/main" id="{8A0A72E5-72CD-3693-0826-217FAD165BED}"/>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393961" y="5059761"/>
            <a:ext cx="353332" cy="388276"/>
          </a:xfrm>
          <a:prstGeom prst="rect">
            <a:avLst/>
          </a:prstGeom>
        </p:spPr>
      </p:pic>
      <p:pic>
        <p:nvPicPr>
          <p:cNvPr id="109" name="Image 108" descr="Une image contenant bouteille, ottomane&#10;&#10;Description générée automatiquement">
            <a:extLst>
              <a:ext uri="{FF2B5EF4-FFF2-40B4-BE49-F238E27FC236}">
                <a16:creationId xmlns:a16="http://schemas.microsoft.com/office/drawing/2014/main" id="{FAD42648-24BB-27B9-7A90-DFD8C53CB740}"/>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2125" b="95875" l="9753" r="89973">
                        <a14:foregroundMark x1="19918" y1="10750" x2="32967" y2="6625"/>
                        <a14:foregroundMark x1="32967" y1="6625" x2="42033" y2="6250"/>
                        <a14:foregroundMark x1="42033" y1="6250" x2="59203" y2="7250"/>
                        <a14:foregroundMark x1="59203" y1="7250" x2="67445" y2="14875"/>
                        <a14:foregroundMark x1="67445" y1="14875" x2="57830" y2="24750"/>
                        <a14:foregroundMark x1="57830" y1="24750" x2="30769" y2="24000"/>
                        <a14:foregroundMark x1="30769" y1="24000" x2="20192" y2="17625"/>
                        <a14:foregroundMark x1="20192" y1="17625" x2="44231" y2="7750"/>
                        <a14:foregroundMark x1="44231" y1="7750" x2="52610" y2="8750"/>
                        <a14:foregroundMark x1="52610" y1="8750" x2="61951" y2="16375"/>
                        <a14:foregroundMark x1="61951" y1="16375" x2="65110" y2="24625"/>
                        <a14:foregroundMark x1="65110" y1="24625" x2="55220" y2="24125"/>
                        <a14:foregroundMark x1="55220" y1="24125" x2="58379" y2="17125"/>
                        <a14:foregroundMark x1="58379" y1="17125" x2="68956" y2="11875"/>
                        <a14:foregroundMark x1="68956" y1="11875" x2="78159" y2="10625"/>
                        <a14:foregroundMark x1="78159" y1="10625" x2="28022" y2="14500"/>
                        <a14:foregroundMark x1="28022" y1="14500" x2="40934" y2="15875"/>
                        <a14:foregroundMark x1="40934" y1="15875" x2="69505" y2="15000"/>
                        <a14:foregroundMark x1="69505" y1="15000" x2="77885" y2="10875"/>
                        <a14:foregroundMark x1="77885" y1="10875" x2="69918" y2="6125"/>
                        <a14:foregroundMark x1="69918" y1="6125" x2="45467" y2="6000"/>
                        <a14:foregroundMark x1="61538" y1="2125" x2="39286" y2="2125"/>
                        <a14:foregroundMark x1="19643" y1="91375" x2="36813" y2="95875"/>
                        <a14:foregroundMark x1="36813" y1="95875" x2="46429" y2="95875"/>
                        <a14:foregroundMark x1="46429" y1="95875" x2="50687" y2="95500"/>
                      </a14:backgroundRemoval>
                    </a14:imgEffect>
                  </a14:imgLayer>
                </a14:imgProps>
              </a:ext>
              <a:ext uri="{28A0092B-C50C-407E-A947-70E740481C1C}">
                <a14:useLocalDpi xmlns:a14="http://schemas.microsoft.com/office/drawing/2010/main"/>
              </a:ext>
            </a:extLst>
          </a:blip>
          <a:stretch>
            <a:fillRect/>
          </a:stretch>
        </p:blipFill>
        <p:spPr>
          <a:xfrm>
            <a:off x="5328291" y="3651713"/>
            <a:ext cx="512238" cy="562898"/>
          </a:xfrm>
          <a:prstGeom prst="rect">
            <a:avLst/>
          </a:prstGeom>
        </p:spPr>
      </p:pic>
      <p:sp>
        <p:nvSpPr>
          <p:cNvPr id="110" name="Ellipse 109">
            <a:extLst>
              <a:ext uri="{FF2B5EF4-FFF2-40B4-BE49-F238E27FC236}">
                <a16:creationId xmlns:a16="http://schemas.microsoft.com/office/drawing/2014/main" id="{C9194903-867F-9E07-5965-722D716D3115}"/>
              </a:ext>
            </a:extLst>
          </p:cNvPr>
          <p:cNvSpPr/>
          <p:nvPr/>
        </p:nvSpPr>
        <p:spPr>
          <a:xfrm>
            <a:off x="3947509" y="2545826"/>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1</a:t>
            </a:r>
          </a:p>
        </p:txBody>
      </p:sp>
      <p:sp>
        <p:nvSpPr>
          <p:cNvPr id="111" name="Ellipse 110">
            <a:extLst>
              <a:ext uri="{FF2B5EF4-FFF2-40B4-BE49-F238E27FC236}">
                <a16:creationId xmlns:a16="http://schemas.microsoft.com/office/drawing/2014/main" id="{27E4E212-59E4-C6CC-5C74-6990BE9A0962}"/>
              </a:ext>
            </a:extLst>
          </p:cNvPr>
          <p:cNvSpPr/>
          <p:nvPr/>
        </p:nvSpPr>
        <p:spPr>
          <a:xfrm>
            <a:off x="6646253" y="2251427"/>
            <a:ext cx="306436" cy="358542"/>
          </a:xfrm>
          <a:prstGeom prst="ellipse">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1</a:t>
            </a:r>
          </a:p>
        </p:txBody>
      </p:sp>
      <p:sp>
        <p:nvSpPr>
          <p:cNvPr id="112" name="Ellipse 111">
            <a:extLst>
              <a:ext uri="{FF2B5EF4-FFF2-40B4-BE49-F238E27FC236}">
                <a16:creationId xmlns:a16="http://schemas.microsoft.com/office/drawing/2014/main" id="{62FC946E-0632-56CF-4AF4-9B7A065E8A61}"/>
              </a:ext>
            </a:extLst>
          </p:cNvPr>
          <p:cNvSpPr/>
          <p:nvPr/>
        </p:nvSpPr>
        <p:spPr>
          <a:xfrm>
            <a:off x="6648318" y="3105607"/>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2</a:t>
            </a:r>
          </a:p>
        </p:txBody>
      </p:sp>
      <p:sp>
        <p:nvSpPr>
          <p:cNvPr id="113" name="Ellipse 112">
            <a:extLst>
              <a:ext uri="{FF2B5EF4-FFF2-40B4-BE49-F238E27FC236}">
                <a16:creationId xmlns:a16="http://schemas.microsoft.com/office/drawing/2014/main" id="{8F9D03D1-8D1D-F4DD-8AA4-942FC2775CE6}"/>
              </a:ext>
            </a:extLst>
          </p:cNvPr>
          <p:cNvSpPr/>
          <p:nvPr/>
        </p:nvSpPr>
        <p:spPr>
          <a:xfrm>
            <a:off x="4875148" y="2590322"/>
            <a:ext cx="306436" cy="358542"/>
          </a:xfrm>
          <a:prstGeom prst="ellipse">
            <a:avLst/>
          </a:prstGeom>
          <a:solidFill>
            <a:srgbClr val="86FD3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546A"/>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1919126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A61B30EA-3C8D-8F89-0AF7-4D63C6A526DB}"/>
              </a:ext>
            </a:extLst>
          </p:cNvPr>
          <p:cNvSpPr>
            <a:spLocks noGrp="1"/>
          </p:cNvSpPr>
          <p:nvPr>
            <p:ph type="sldNum" sz="quarter" idx="12"/>
          </p:nvPr>
        </p:nvSpPr>
        <p:spPr>
          <a:xfrm>
            <a:off x="10941480" y="6634982"/>
            <a:ext cx="617912" cy="365125"/>
          </a:xfrm>
        </p:spPr>
        <p:txBody>
          <a:bodyPr/>
          <a:lstStyle/>
          <a:p>
            <a:fld id="{AF8FC096-D195-4392-A597-E50EA60D946D}" type="slidenum">
              <a:rPr lang="fr-FR" smtClean="0"/>
              <a:t>58</a:t>
            </a:fld>
            <a:endParaRPr lang="fr-FR"/>
          </a:p>
        </p:txBody>
      </p:sp>
      <p:sp>
        <p:nvSpPr>
          <p:cNvPr id="57" name="Rounded Rectangle 31">
            <a:extLst>
              <a:ext uri="{FF2B5EF4-FFF2-40B4-BE49-F238E27FC236}">
                <a16:creationId xmlns:a16="http://schemas.microsoft.com/office/drawing/2014/main" id="{FA6E817F-BE20-C976-5EF4-0BAB1E726E4A}"/>
              </a:ext>
            </a:extLst>
          </p:cNvPr>
          <p:cNvSpPr/>
          <p:nvPr/>
        </p:nvSpPr>
        <p:spPr>
          <a:xfrm>
            <a:off x="4383241" y="6166808"/>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err="1">
                <a:ln>
                  <a:noFill/>
                </a:ln>
                <a:solidFill>
                  <a:prstClr val="white"/>
                </a:solidFill>
                <a:effectLst/>
                <a:uLnTx/>
                <a:uFillTx/>
                <a:latin typeface="Calibri" panose="020F0502020204030204"/>
                <a:ea typeface="+mn-ea"/>
                <a:cs typeface="Mangal" panose="02040503050203030202" pitchFamily="18" charset="0"/>
              </a:rPr>
              <a:t>Alert</a:t>
            </a:r>
            <a:endParaRPr kumimoji="0" lang="fr-FR"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endParaRPr>
          </a:p>
        </p:txBody>
      </p:sp>
      <p:sp>
        <p:nvSpPr>
          <p:cNvPr id="58" name="Diamond 33">
            <a:extLst>
              <a:ext uri="{FF2B5EF4-FFF2-40B4-BE49-F238E27FC236}">
                <a16:creationId xmlns:a16="http://schemas.microsoft.com/office/drawing/2014/main" id="{A1666D9C-77F5-F555-4CCF-BFDC19481385}"/>
              </a:ext>
            </a:extLst>
          </p:cNvPr>
          <p:cNvSpPr/>
          <p:nvPr/>
        </p:nvSpPr>
        <p:spPr>
          <a:xfrm>
            <a:off x="7808982" y="6125403"/>
            <a:ext cx="1514713"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Anomaly</a:t>
            </a:r>
            <a:endParaRPr kumimoji="0" lang="fr-FR" sz="2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59" name="Rounded Rectangle 34">
            <a:extLst>
              <a:ext uri="{FF2B5EF4-FFF2-40B4-BE49-F238E27FC236}">
                <a16:creationId xmlns:a16="http://schemas.microsoft.com/office/drawing/2014/main" id="{3113D2EC-9537-DCDF-8BAC-45569B5F44A7}"/>
              </a:ext>
            </a:extLst>
          </p:cNvPr>
          <p:cNvSpPr/>
          <p:nvPr/>
        </p:nvSpPr>
        <p:spPr>
          <a:xfrm>
            <a:off x="7765160" y="541234"/>
            <a:ext cx="1558535" cy="489771"/>
          </a:xfrm>
          <a:prstGeom prst="round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Traces</a:t>
            </a:r>
          </a:p>
        </p:txBody>
      </p:sp>
      <p:cxnSp>
        <p:nvCxnSpPr>
          <p:cNvPr id="60" name="Straight Arrow Connector 37">
            <a:extLst>
              <a:ext uri="{FF2B5EF4-FFF2-40B4-BE49-F238E27FC236}">
                <a16:creationId xmlns:a16="http://schemas.microsoft.com/office/drawing/2014/main" id="{16FA0126-0BFC-4609-B2D0-7679C268A909}"/>
              </a:ext>
            </a:extLst>
          </p:cNvPr>
          <p:cNvCxnSpPr>
            <a:cxnSpLocks/>
            <a:stCxn id="101" idx="2"/>
            <a:endCxn id="58" idx="0"/>
          </p:cNvCxnSpPr>
          <p:nvPr/>
        </p:nvCxnSpPr>
        <p:spPr>
          <a:xfrm flipH="1">
            <a:off x="8566339" y="5800719"/>
            <a:ext cx="5763" cy="324684"/>
          </a:xfrm>
          <a:prstGeom prst="straightConnector1">
            <a:avLst/>
          </a:prstGeom>
          <a:noFill/>
          <a:ln w="57150" cap="flat" cmpd="sng" algn="ctr">
            <a:solidFill>
              <a:srgbClr val="4472C4">
                <a:lumMod val="75000"/>
              </a:srgbClr>
            </a:solidFill>
            <a:prstDash val="solid"/>
            <a:miter lim="800000"/>
            <a:tailEnd type="triangle"/>
          </a:ln>
          <a:effectLst/>
        </p:spPr>
      </p:cxnSp>
      <p:sp>
        <p:nvSpPr>
          <p:cNvPr id="61" name="Text Box 2">
            <a:extLst>
              <a:ext uri="{FF2B5EF4-FFF2-40B4-BE49-F238E27FC236}">
                <a16:creationId xmlns:a16="http://schemas.microsoft.com/office/drawing/2014/main" id="{D23C584A-8401-E608-A90C-7C356A7B52C8}"/>
              </a:ext>
            </a:extLst>
          </p:cNvPr>
          <p:cNvSpPr txBox="1">
            <a:spLocks noChangeArrowheads="1"/>
          </p:cNvSpPr>
          <p:nvPr/>
        </p:nvSpPr>
        <p:spPr bwMode="auto">
          <a:xfrm>
            <a:off x="9574550" y="6142643"/>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62" name="Straight Arrow Connector 41">
            <a:extLst>
              <a:ext uri="{FF2B5EF4-FFF2-40B4-BE49-F238E27FC236}">
                <a16:creationId xmlns:a16="http://schemas.microsoft.com/office/drawing/2014/main" id="{5DB54CE0-BE69-51EE-8327-24A81D142137}"/>
              </a:ext>
            </a:extLst>
          </p:cNvPr>
          <p:cNvCxnSpPr>
            <a:cxnSpLocks/>
            <a:stCxn id="58" idx="1"/>
          </p:cNvCxnSpPr>
          <p:nvPr/>
        </p:nvCxnSpPr>
        <p:spPr>
          <a:xfrm flipH="1">
            <a:off x="7023120" y="6450087"/>
            <a:ext cx="785862" cy="0"/>
          </a:xfrm>
          <a:prstGeom prst="straightConnector1">
            <a:avLst/>
          </a:prstGeom>
          <a:noFill/>
          <a:ln w="57150" cap="flat" cmpd="sng" algn="ctr">
            <a:solidFill>
              <a:srgbClr val="4472C4">
                <a:lumMod val="75000"/>
              </a:srgbClr>
            </a:solidFill>
            <a:prstDash val="solid"/>
            <a:miter lim="800000"/>
            <a:tailEnd type="triangle"/>
          </a:ln>
          <a:effectLst/>
        </p:spPr>
      </p:cxnSp>
      <p:sp>
        <p:nvSpPr>
          <p:cNvPr id="63" name="Text Box 2">
            <a:extLst>
              <a:ext uri="{FF2B5EF4-FFF2-40B4-BE49-F238E27FC236}">
                <a16:creationId xmlns:a16="http://schemas.microsoft.com/office/drawing/2014/main" id="{2106326A-38C3-8F5F-9831-375EC1E6D29E}"/>
              </a:ext>
            </a:extLst>
          </p:cNvPr>
          <p:cNvSpPr txBox="1">
            <a:spLocks noChangeArrowheads="1"/>
          </p:cNvSpPr>
          <p:nvPr/>
        </p:nvSpPr>
        <p:spPr bwMode="auto">
          <a:xfrm>
            <a:off x="7223961" y="6166808"/>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n-GB" sz="1400" kern="50" dirty="0">
                <a:solidFill>
                  <a:prstClr val="black"/>
                </a:solidFill>
                <a:ea typeface="Lucida Sans Unicode" panose="020B0602030504020204" pitchFamily="34" charset="0"/>
                <a:cs typeface="Mangal" panose="02040503050203030202" pitchFamily="18" charset="0"/>
              </a:rPr>
              <a:t>Yes</a:t>
            </a:r>
            <a:endParaRPr lang="fr-FR" sz="1200" kern="50" dirty="0">
              <a:solidFill>
                <a:prstClr val="black"/>
              </a:solidFill>
              <a:ea typeface="Lucida Sans Unicode" panose="020B0602030504020204" pitchFamily="34" charset="0"/>
              <a:cs typeface="Mangal" panose="02040503050203030202" pitchFamily="18" charset="0"/>
            </a:endParaRPr>
          </a:p>
        </p:txBody>
      </p:sp>
      <p:sp>
        <p:nvSpPr>
          <p:cNvPr id="64" name="Rounded Rectangle 30">
            <a:extLst>
              <a:ext uri="{FF2B5EF4-FFF2-40B4-BE49-F238E27FC236}">
                <a16:creationId xmlns:a16="http://schemas.microsoft.com/office/drawing/2014/main" id="{E23C4888-4492-7F50-2F7B-6A6711B8B9EB}"/>
              </a:ext>
            </a:extLst>
          </p:cNvPr>
          <p:cNvSpPr/>
          <p:nvPr/>
        </p:nvSpPr>
        <p:spPr>
          <a:xfrm>
            <a:off x="7369630" y="4124783"/>
            <a:ext cx="2376098" cy="813586"/>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Addition to </a:t>
            </a:r>
            <a:r>
              <a:rPr kumimoji="0" lang="fr-FR" sz="14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PoL</a:t>
            </a: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 </a:t>
            </a:r>
            <a:r>
              <a:rPr kumimoji="0" lang="fr-FR" sz="14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Database</a:t>
            </a: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65" name="Connecteur : en angle 64">
            <a:extLst>
              <a:ext uri="{FF2B5EF4-FFF2-40B4-BE49-F238E27FC236}">
                <a16:creationId xmlns:a16="http://schemas.microsoft.com/office/drawing/2014/main" id="{02673FA2-226C-8A56-85EC-BB6D8E1CBD34}"/>
              </a:ext>
            </a:extLst>
          </p:cNvPr>
          <p:cNvCxnSpPr>
            <a:cxnSpLocks/>
            <a:stCxn id="93" idx="0"/>
            <a:endCxn id="64" idx="1"/>
          </p:cNvCxnSpPr>
          <p:nvPr/>
        </p:nvCxnSpPr>
        <p:spPr>
          <a:xfrm rot="5400000" flipH="1" flipV="1">
            <a:off x="6356898" y="4800353"/>
            <a:ext cx="1281509" cy="743956"/>
          </a:xfrm>
          <a:prstGeom prst="bentConnector2">
            <a:avLst/>
          </a:prstGeom>
          <a:noFill/>
          <a:ln w="57150" cap="flat" cmpd="sng" algn="ctr">
            <a:solidFill>
              <a:srgbClr val="4472C4">
                <a:lumMod val="75000"/>
              </a:srgbClr>
            </a:solidFill>
            <a:prstDash val="solid"/>
            <a:miter lim="800000"/>
            <a:tailEnd type="triangle"/>
          </a:ln>
          <a:effectLst/>
        </p:spPr>
      </p:cxnSp>
      <p:sp>
        <p:nvSpPr>
          <p:cNvPr id="66" name="Pentagone 65">
            <a:extLst>
              <a:ext uri="{FF2B5EF4-FFF2-40B4-BE49-F238E27FC236}">
                <a16:creationId xmlns:a16="http://schemas.microsoft.com/office/drawing/2014/main" id="{4F01AA1D-18BD-EEF4-4344-3C20F415B5FC}"/>
              </a:ext>
            </a:extLst>
          </p:cNvPr>
          <p:cNvSpPr/>
          <p:nvPr/>
        </p:nvSpPr>
        <p:spPr>
          <a:xfrm>
            <a:off x="9175792" y="2901330"/>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fr-FR" sz="1100" b="0" i="0" u="none" strike="noStrike" kern="0" cap="none" spc="0" normalizeH="0" baseline="0" noProof="0" dirty="0">
                <a:ln>
                  <a:noFill/>
                </a:ln>
                <a:solidFill>
                  <a:prstClr val="black"/>
                </a:solidFill>
                <a:effectLst/>
                <a:uLnTx/>
                <a:uFillTx/>
              </a:rPr>
              <a:t>Update</a:t>
            </a:r>
          </a:p>
        </p:txBody>
      </p:sp>
      <p:sp>
        <p:nvSpPr>
          <p:cNvPr id="67" name="Cylindre 66">
            <a:extLst>
              <a:ext uri="{FF2B5EF4-FFF2-40B4-BE49-F238E27FC236}">
                <a16:creationId xmlns:a16="http://schemas.microsoft.com/office/drawing/2014/main" id="{229BAD93-4469-AB36-2D06-ACD10BE1C172}"/>
              </a:ext>
            </a:extLst>
          </p:cNvPr>
          <p:cNvSpPr/>
          <p:nvPr/>
        </p:nvSpPr>
        <p:spPr>
          <a:xfrm>
            <a:off x="8251830" y="4492461"/>
            <a:ext cx="679287" cy="418673"/>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34">
            <a:extLst>
              <a:ext uri="{FF2B5EF4-FFF2-40B4-BE49-F238E27FC236}">
                <a16:creationId xmlns:a16="http://schemas.microsoft.com/office/drawing/2014/main" id="{D154AFE1-1434-1D35-1672-969ABC3ACD71}"/>
              </a:ext>
            </a:extLst>
          </p:cNvPr>
          <p:cNvSpPr/>
          <p:nvPr/>
        </p:nvSpPr>
        <p:spPr>
          <a:xfrm>
            <a:off x="10249444" y="977911"/>
            <a:ext cx="1696467" cy="1474964"/>
          </a:xfrm>
          <a:prstGeom prst="roundRect">
            <a:avLst/>
          </a:prstGeom>
          <a:solidFill>
            <a:srgbClr val="70AD47">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lang="fr-FR" sz="1600" kern="50" dirty="0" err="1">
                <a:solidFill>
                  <a:prstClr val="white"/>
                </a:solidFill>
                <a:latin typeface="Calibri" panose="020F0502020204030204"/>
                <a:ea typeface="Lucida Sans Unicode" panose="020B0602030504020204" pitchFamily="34" charset="0"/>
                <a:cs typeface="Mangal" panose="02040503050203030202" pitchFamily="18" charset="0"/>
              </a:rPr>
              <a:t>Referenc</a:t>
            </a:r>
            <a:r>
              <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e Indexes</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6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69" name="Diamond 33">
            <a:extLst>
              <a:ext uri="{FF2B5EF4-FFF2-40B4-BE49-F238E27FC236}">
                <a16:creationId xmlns:a16="http://schemas.microsoft.com/office/drawing/2014/main" id="{6D102076-F1C6-F695-F414-79925E4AECCB}"/>
              </a:ext>
            </a:extLst>
          </p:cNvPr>
          <p:cNvSpPr/>
          <p:nvPr/>
        </p:nvSpPr>
        <p:spPr>
          <a:xfrm>
            <a:off x="7612992" y="2260876"/>
            <a:ext cx="1696467"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2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Identification</a:t>
            </a:r>
            <a:endParaRPr kumimoji="0" lang="fr-FR" sz="20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70" name="Rounded Rectangle 34">
            <a:extLst>
              <a:ext uri="{FF2B5EF4-FFF2-40B4-BE49-F238E27FC236}">
                <a16:creationId xmlns:a16="http://schemas.microsoft.com/office/drawing/2014/main" id="{020CAC57-F0ED-B202-72DA-B806BC23FBBF}"/>
              </a:ext>
            </a:extLst>
          </p:cNvPr>
          <p:cNvSpPr/>
          <p:nvPr/>
        </p:nvSpPr>
        <p:spPr>
          <a:xfrm>
            <a:off x="7472227" y="1587317"/>
            <a:ext cx="1991446" cy="48977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Index </a:t>
            </a:r>
          </a:p>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Cohérence check</a:t>
            </a:r>
          </a:p>
        </p:txBody>
      </p:sp>
      <p:sp>
        <p:nvSpPr>
          <p:cNvPr id="71" name="Cylindre 70">
            <a:extLst>
              <a:ext uri="{FF2B5EF4-FFF2-40B4-BE49-F238E27FC236}">
                <a16:creationId xmlns:a16="http://schemas.microsoft.com/office/drawing/2014/main" id="{5E4B71E0-CF6D-8036-D6BD-7BFEE67448EA}"/>
              </a:ext>
            </a:extLst>
          </p:cNvPr>
          <p:cNvSpPr/>
          <p:nvPr/>
        </p:nvSpPr>
        <p:spPr>
          <a:xfrm>
            <a:off x="10448917" y="1655798"/>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2" name="Connecteur : en angle 71">
            <a:extLst>
              <a:ext uri="{FF2B5EF4-FFF2-40B4-BE49-F238E27FC236}">
                <a16:creationId xmlns:a16="http://schemas.microsoft.com/office/drawing/2014/main" id="{63BD9615-EA82-6645-A275-AE8D04E18F15}"/>
              </a:ext>
            </a:extLst>
          </p:cNvPr>
          <p:cNvCxnSpPr>
            <a:cxnSpLocks/>
            <a:stCxn id="69" idx="3"/>
            <a:endCxn id="66" idx="0"/>
          </p:cNvCxnSpPr>
          <p:nvPr/>
        </p:nvCxnSpPr>
        <p:spPr>
          <a:xfrm>
            <a:off x="9309459" y="2585560"/>
            <a:ext cx="360175" cy="315770"/>
          </a:xfrm>
          <a:prstGeom prst="bentConnector2">
            <a:avLst/>
          </a:prstGeom>
          <a:noFill/>
          <a:ln w="57150" cap="flat" cmpd="sng" algn="ctr">
            <a:solidFill>
              <a:srgbClr val="4472C4">
                <a:lumMod val="75000"/>
              </a:srgbClr>
            </a:solidFill>
            <a:prstDash val="solid"/>
            <a:miter lim="800000"/>
            <a:tailEnd type="triangle"/>
          </a:ln>
          <a:effectLst/>
        </p:spPr>
      </p:cxnSp>
      <p:sp>
        <p:nvSpPr>
          <p:cNvPr id="73" name="Text Box 2">
            <a:extLst>
              <a:ext uri="{FF2B5EF4-FFF2-40B4-BE49-F238E27FC236}">
                <a16:creationId xmlns:a16="http://schemas.microsoft.com/office/drawing/2014/main" id="{BAD8E157-C99F-35D2-259A-092C58AD2BCE}"/>
              </a:ext>
            </a:extLst>
          </p:cNvPr>
          <p:cNvSpPr txBox="1">
            <a:spLocks noChangeArrowheads="1"/>
          </p:cNvSpPr>
          <p:nvPr/>
        </p:nvSpPr>
        <p:spPr bwMode="auto">
          <a:xfrm>
            <a:off x="8751299" y="2128145"/>
            <a:ext cx="638228" cy="324730"/>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en-GB" sz="1400" kern="50" dirty="0">
                <a:solidFill>
                  <a:prstClr val="black"/>
                </a:solidFill>
                <a:ea typeface="Lucida Sans Unicode" panose="020B0602030504020204" pitchFamily="34" charset="0"/>
                <a:cs typeface="Mangal" panose="02040503050203030202" pitchFamily="18" charset="0"/>
              </a:rPr>
              <a:t>Yes</a:t>
            </a:r>
            <a:endParaRPr lang="fr-FR" sz="1200" kern="50" dirty="0">
              <a:solidFill>
                <a:prstClr val="black"/>
              </a:solidFill>
              <a:ea typeface="Lucida Sans Unicode" panose="020B0602030504020204" pitchFamily="34" charset="0"/>
              <a:cs typeface="Mangal" panose="02040503050203030202" pitchFamily="18" charset="0"/>
            </a:endParaRPr>
          </a:p>
        </p:txBody>
      </p:sp>
      <p:sp>
        <p:nvSpPr>
          <p:cNvPr id="74" name="Text Box 2">
            <a:extLst>
              <a:ext uri="{FF2B5EF4-FFF2-40B4-BE49-F238E27FC236}">
                <a16:creationId xmlns:a16="http://schemas.microsoft.com/office/drawing/2014/main" id="{0D00E98A-6D5F-E309-567D-09C207FAC1BF}"/>
              </a:ext>
            </a:extLst>
          </p:cNvPr>
          <p:cNvSpPr txBox="1">
            <a:spLocks noChangeArrowheads="1"/>
          </p:cNvSpPr>
          <p:nvPr/>
        </p:nvSpPr>
        <p:spPr bwMode="auto">
          <a:xfrm>
            <a:off x="7603108" y="2142264"/>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75" name="Connecteur : en angle 74">
            <a:extLst>
              <a:ext uri="{FF2B5EF4-FFF2-40B4-BE49-F238E27FC236}">
                <a16:creationId xmlns:a16="http://schemas.microsoft.com/office/drawing/2014/main" id="{D91353D1-54DA-D73A-E215-3FC304A89883}"/>
              </a:ext>
            </a:extLst>
          </p:cNvPr>
          <p:cNvCxnSpPr>
            <a:cxnSpLocks/>
            <a:stCxn id="69" idx="1"/>
            <a:endCxn id="70" idx="1"/>
          </p:cNvCxnSpPr>
          <p:nvPr/>
        </p:nvCxnSpPr>
        <p:spPr>
          <a:xfrm rot="10800000">
            <a:off x="7472228" y="1832204"/>
            <a:ext cx="140765" cy="753357"/>
          </a:xfrm>
          <a:prstGeom prst="bentConnector3">
            <a:avLst>
              <a:gd name="adj1" fmla="val 262398"/>
            </a:avLst>
          </a:prstGeom>
          <a:noFill/>
          <a:ln w="57150" cap="flat" cmpd="sng" algn="ctr">
            <a:solidFill>
              <a:srgbClr val="4472C4">
                <a:lumMod val="75000"/>
              </a:srgbClr>
            </a:solidFill>
            <a:prstDash val="solid"/>
            <a:miter lim="800000"/>
            <a:tailEnd type="triangle"/>
          </a:ln>
          <a:effectLst/>
        </p:spPr>
      </p:cxnSp>
      <p:cxnSp>
        <p:nvCxnSpPr>
          <p:cNvPr id="76" name="Connecteur : en angle 75">
            <a:extLst>
              <a:ext uri="{FF2B5EF4-FFF2-40B4-BE49-F238E27FC236}">
                <a16:creationId xmlns:a16="http://schemas.microsoft.com/office/drawing/2014/main" id="{6BF93D17-F371-B9D6-7A65-7A7CE0B6C7E2}"/>
              </a:ext>
            </a:extLst>
          </p:cNvPr>
          <p:cNvCxnSpPr>
            <a:cxnSpLocks/>
            <a:stCxn id="66" idx="3"/>
            <a:endCxn id="64" idx="0"/>
          </p:cNvCxnSpPr>
          <p:nvPr/>
        </p:nvCxnSpPr>
        <p:spPr>
          <a:xfrm rot="5400000">
            <a:off x="8943676" y="3398825"/>
            <a:ext cx="339962" cy="1111955"/>
          </a:xfrm>
          <a:prstGeom prst="bentConnector3">
            <a:avLst>
              <a:gd name="adj1" fmla="val 50000"/>
            </a:avLst>
          </a:prstGeom>
          <a:noFill/>
          <a:ln w="57150" cap="flat" cmpd="sng" algn="ctr">
            <a:solidFill>
              <a:srgbClr val="4472C4">
                <a:lumMod val="75000"/>
              </a:srgbClr>
            </a:solidFill>
            <a:prstDash val="solid"/>
            <a:miter lim="800000"/>
            <a:tailEnd type="triangle"/>
          </a:ln>
          <a:effectLst/>
        </p:spPr>
      </p:cxnSp>
      <p:cxnSp>
        <p:nvCxnSpPr>
          <p:cNvPr id="77" name="Connecteur droit avec flèche 76">
            <a:extLst>
              <a:ext uri="{FF2B5EF4-FFF2-40B4-BE49-F238E27FC236}">
                <a16:creationId xmlns:a16="http://schemas.microsoft.com/office/drawing/2014/main" id="{D227FBC0-3097-513A-632E-6387713F5149}"/>
              </a:ext>
            </a:extLst>
          </p:cNvPr>
          <p:cNvCxnSpPr>
            <a:cxnSpLocks/>
          </p:cNvCxnSpPr>
          <p:nvPr/>
        </p:nvCxnSpPr>
        <p:spPr>
          <a:xfrm flipV="1">
            <a:off x="9461733" y="1719658"/>
            <a:ext cx="804644"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8" name="Connecteur droit avec flèche 77">
            <a:extLst>
              <a:ext uri="{FF2B5EF4-FFF2-40B4-BE49-F238E27FC236}">
                <a16:creationId xmlns:a16="http://schemas.microsoft.com/office/drawing/2014/main" id="{0D6E1B8F-3FAD-4336-89E1-3D1A6FA3647A}"/>
              </a:ext>
            </a:extLst>
          </p:cNvPr>
          <p:cNvCxnSpPr>
            <a:cxnSpLocks/>
          </p:cNvCxnSpPr>
          <p:nvPr/>
        </p:nvCxnSpPr>
        <p:spPr>
          <a:xfrm flipH="1" flipV="1">
            <a:off x="9444800" y="1970678"/>
            <a:ext cx="825558" cy="1"/>
          </a:xfrm>
          <a:prstGeom prst="straightConnector1">
            <a:avLst/>
          </a:prstGeom>
          <a:noFill/>
          <a:ln w="57150" cap="flat" cmpd="sng" algn="ctr">
            <a:solidFill>
              <a:srgbClr val="4472C4">
                <a:lumMod val="75000"/>
              </a:srgbClr>
            </a:solidFill>
            <a:prstDash val="solid"/>
            <a:miter lim="800000"/>
            <a:tailEnd type="triangle"/>
          </a:ln>
          <a:effectLst/>
        </p:spPr>
      </p:cxnSp>
      <p:cxnSp>
        <p:nvCxnSpPr>
          <p:cNvPr id="79" name="Connecteur : en angle 78">
            <a:extLst>
              <a:ext uri="{FF2B5EF4-FFF2-40B4-BE49-F238E27FC236}">
                <a16:creationId xmlns:a16="http://schemas.microsoft.com/office/drawing/2014/main" id="{8E7C1162-E7E9-E51D-5BCA-743AC6002B72}"/>
              </a:ext>
            </a:extLst>
          </p:cNvPr>
          <p:cNvCxnSpPr>
            <a:cxnSpLocks/>
            <a:stCxn id="66" idx="5"/>
            <a:endCxn id="68" idx="2"/>
          </p:cNvCxnSpPr>
          <p:nvPr/>
        </p:nvCxnSpPr>
        <p:spPr>
          <a:xfrm flipV="1">
            <a:off x="10163475" y="2452875"/>
            <a:ext cx="934203" cy="785918"/>
          </a:xfrm>
          <a:prstGeom prst="bentConnector2">
            <a:avLst/>
          </a:prstGeom>
          <a:noFill/>
          <a:ln w="57150" cap="flat" cmpd="sng" algn="ctr">
            <a:solidFill>
              <a:srgbClr val="4472C4">
                <a:lumMod val="75000"/>
              </a:srgbClr>
            </a:solidFill>
            <a:prstDash val="solid"/>
            <a:miter lim="800000"/>
            <a:tailEnd type="triangle"/>
          </a:ln>
          <a:effectLst/>
        </p:spPr>
      </p:cxnSp>
      <p:sp>
        <p:nvSpPr>
          <p:cNvPr id="80" name="Titre 1">
            <a:extLst>
              <a:ext uri="{FF2B5EF4-FFF2-40B4-BE49-F238E27FC236}">
                <a16:creationId xmlns:a16="http://schemas.microsoft.com/office/drawing/2014/main" id="{CAF7B104-1084-6AA3-794D-89034C2DB5FB}"/>
              </a:ext>
            </a:extLst>
          </p:cNvPr>
          <p:cNvSpPr txBox="1">
            <a:spLocks/>
          </p:cNvSpPr>
          <p:nvPr/>
        </p:nvSpPr>
        <p:spPr>
          <a:xfrm>
            <a:off x="305061" y="79818"/>
            <a:ext cx="9145787" cy="730386"/>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6000" spc="-50" baseline="0">
                <a:latin typeface="+mj-lt"/>
                <a:ea typeface="+mj-ea"/>
                <a:cs typeface="+mj-cs"/>
              </a:defRPr>
            </a:lvl1pPr>
          </a:lstStyle>
          <a:p>
            <a:r>
              <a:rPr lang="fr-FR" sz="4400" dirty="0">
                <a:latin typeface="+mn-lt"/>
              </a:rPr>
              <a:t>Investigations</a:t>
            </a:r>
          </a:p>
        </p:txBody>
      </p:sp>
      <p:sp>
        <p:nvSpPr>
          <p:cNvPr id="81" name="ZoneTexte 80">
            <a:extLst>
              <a:ext uri="{FF2B5EF4-FFF2-40B4-BE49-F238E27FC236}">
                <a16:creationId xmlns:a16="http://schemas.microsoft.com/office/drawing/2014/main" id="{F01D8836-FA52-4C52-4EBA-ACB18D9393BF}"/>
              </a:ext>
            </a:extLst>
          </p:cNvPr>
          <p:cNvSpPr txBox="1"/>
          <p:nvPr/>
        </p:nvSpPr>
        <p:spPr>
          <a:xfrm>
            <a:off x="526806" y="1265837"/>
            <a:ext cx="4382145" cy="4862870"/>
          </a:xfrm>
          <a:prstGeom prst="rect">
            <a:avLst/>
          </a:prstGeom>
          <a:noFill/>
        </p:spPr>
        <p:txBody>
          <a:bodyPr wrap="square" rtlCol="0">
            <a:spAutoFit/>
          </a:bodyPr>
          <a:lstStyle/>
          <a:p>
            <a:r>
              <a:rPr lang="fr-FR" b="1" dirty="0" err="1">
                <a:solidFill>
                  <a:prstClr val="black"/>
                </a:solidFill>
                <a:latin typeface="Calibri" panose="020F0502020204030204"/>
              </a:rPr>
              <a:t>Two</a:t>
            </a:r>
            <a:r>
              <a:rPr lang="fr-FR" b="1" dirty="0">
                <a:solidFill>
                  <a:prstClr val="black"/>
                </a:solidFill>
                <a:latin typeface="Calibri" panose="020F0502020204030204"/>
              </a:rPr>
              <a:t> </a:t>
            </a:r>
            <a:r>
              <a:rPr lang="fr-FR" b="1" dirty="0" err="1">
                <a:solidFill>
                  <a:prstClr val="black"/>
                </a:solidFill>
                <a:latin typeface="Calibri" panose="020F0502020204030204"/>
              </a:rPr>
              <a:t>step</a:t>
            </a:r>
            <a:r>
              <a:rPr lang="fr-FR" b="1" dirty="0">
                <a:solidFill>
                  <a:prstClr val="black"/>
                </a:solidFill>
                <a:latin typeface="Calibri" panose="020F0502020204030204"/>
              </a:rPr>
              <a:t> </a:t>
            </a:r>
            <a:r>
              <a:rPr lang="fr-FR" b="1" dirty="0" err="1">
                <a:solidFill>
                  <a:prstClr val="black"/>
                </a:solidFill>
                <a:latin typeface="Calibri" panose="020F0502020204030204"/>
              </a:rPr>
              <a:t>Investingation</a:t>
            </a:r>
            <a:r>
              <a:rPr lang="fr-FR" b="1" dirty="0">
                <a:solidFill>
                  <a:prstClr val="black"/>
                </a:solidFill>
                <a:latin typeface="Calibri" panose="020F0502020204030204"/>
              </a:rPr>
              <a:t> process</a:t>
            </a:r>
          </a:p>
          <a:p>
            <a:endParaRPr lang="fr-FR" b="1" dirty="0">
              <a:solidFill>
                <a:prstClr val="black"/>
              </a:solidFill>
              <a:latin typeface="Calibri" panose="020F0502020204030204"/>
            </a:endParaRPr>
          </a:p>
          <a:p>
            <a:r>
              <a:rPr lang="fr-FR" b="1" dirty="0">
                <a:solidFill>
                  <a:prstClr val="black"/>
                </a:solidFill>
                <a:latin typeface="Calibri" panose="020F0502020204030204"/>
              </a:rPr>
              <a:t>Fusion of Information sources</a:t>
            </a:r>
          </a:p>
          <a:p>
            <a:pPr marL="285750" indent="-285750">
              <a:buFont typeface="Arial" panose="020B0604020202020204" pitchFamily="34" charset="0"/>
              <a:buChar char="•"/>
            </a:pPr>
            <a:r>
              <a:rPr lang="fr-FR" sz="1600" dirty="0">
                <a:solidFill>
                  <a:prstClr val="black"/>
                </a:solidFill>
                <a:latin typeface="Calibri" panose="020F0502020204030204"/>
              </a:rPr>
              <a:t>The </a:t>
            </a:r>
            <a:r>
              <a:rPr lang="fr-FR" sz="1600" dirty="0" err="1">
                <a:solidFill>
                  <a:prstClr val="black"/>
                </a:solidFill>
                <a:latin typeface="Calibri" panose="020F0502020204030204"/>
              </a:rPr>
              <a:t>very</a:t>
            </a:r>
            <a:r>
              <a:rPr lang="fr-FR" sz="1600" dirty="0">
                <a:solidFill>
                  <a:prstClr val="black"/>
                </a:solidFill>
                <a:latin typeface="Calibri" panose="020F0502020204030204"/>
              </a:rPr>
              <a:t> first </a:t>
            </a:r>
            <a:r>
              <a:rPr lang="fr-FR" sz="1600" dirty="0" err="1">
                <a:solidFill>
                  <a:prstClr val="black"/>
                </a:solidFill>
                <a:latin typeface="Calibri" panose="020F0502020204030204"/>
              </a:rPr>
              <a:t>step</a:t>
            </a:r>
            <a:r>
              <a:rPr lang="fr-FR" sz="1600" dirty="0">
                <a:solidFill>
                  <a:prstClr val="black"/>
                </a:solidFill>
                <a:latin typeface="Calibri" panose="020F0502020204030204"/>
              </a:rPr>
              <a:t> to </a:t>
            </a:r>
            <a:r>
              <a:rPr lang="fr-FR" sz="1600" dirty="0" err="1">
                <a:solidFill>
                  <a:prstClr val="black"/>
                </a:solidFill>
                <a:latin typeface="Calibri" panose="020F0502020204030204"/>
              </a:rPr>
              <a:t>achieve</a:t>
            </a:r>
            <a:r>
              <a:rPr lang="fr-FR" sz="1600" dirty="0">
                <a:solidFill>
                  <a:prstClr val="black"/>
                </a:solidFill>
                <a:latin typeface="Calibri" panose="020F0502020204030204"/>
              </a:rPr>
              <a:t> </a:t>
            </a:r>
            <a:r>
              <a:rPr lang="fr-FR" sz="1600" dirty="0" err="1">
                <a:solidFill>
                  <a:prstClr val="black"/>
                </a:solidFill>
                <a:latin typeface="Calibri" panose="020F0502020204030204"/>
              </a:rPr>
              <a:t>is</a:t>
            </a:r>
            <a:r>
              <a:rPr lang="fr-FR" sz="1600" dirty="0">
                <a:solidFill>
                  <a:prstClr val="black"/>
                </a:solidFill>
                <a:latin typeface="Calibri" panose="020F0502020204030204"/>
              </a:rPr>
              <a:t> to have the </a:t>
            </a:r>
            <a:r>
              <a:rPr lang="fr-FR" sz="1600" dirty="0" err="1">
                <a:solidFill>
                  <a:prstClr val="black"/>
                </a:solidFill>
                <a:latin typeface="Calibri" panose="020F0502020204030204"/>
              </a:rPr>
              <a:t>most</a:t>
            </a:r>
            <a:r>
              <a:rPr lang="fr-FR" sz="1600" dirty="0">
                <a:solidFill>
                  <a:prstClr val="black"/>
                </a:solidFill>
                <a:latin typeface="Calibri" panose="020F0502020204030204"/>
              </a:rPr>
              <a:t> </a:t>
            </a:r>
            <a:r>
              <a:rPr lang="fr-FR" sz="1600" dirty="0" err="1">
                <a:solidFill>
                  <a:prstClr val="black"/>
                </a:solidFill>
                <a:latin typeface="Calibri" panose="020F0502020204030204"/>
              </a:rPr>
              <a:t>updated</a:t>
            </a:r>
            <a:r>
              <a:rPr lang="fr-FR" sz="1600" dirty="0">
                <a:solidFill>
                  <a:prstClr val="black"/>
                </a:solidFill>
                <a:latin typeface="Calibri" panose="020F0502020204030204"/>
              </a:rPr>
              <a:t> information sources</a:t>
            </a:r>
          </a:p>
          <a:p>
            <a:pPr marL="285750" indent="-285750">
              <a:buFont typeface="Arial" panose="020B0604020202020204" pitchFamily="34" charset="0"/>
              <a:buChar char="•"/>
            </a:pPr>
            <a:r>
              <a:rPr lang="fr-FR" sz="1600" dirty="0" err="1">
                <a:solidFill>
                  <a:prstClr val="black"/>
                </a:solidFill>
                <a:latin typeface="Calibri" panose="020F0502020204030204"/>
              </a:rPr>
              <a:t>Enriching</a:t>
            </a:r>
            <a:r>
              <a:rPr lang="fr-FR" sz="1600" dirty="0">
                <a:solidFill>
                  <a:prstClr val="black"/>
                </a:solidFill>
                <a:latin typeface="Calibri" panose="020F0502020204030204"/>
              </a:rPr>
              <a:t> the </a:t>
            </a:r>
            <a:r>
              <a:rPr lang="fr-FR" sz="1600" dirty="0" err="1">
                <a:solidFill>
                  <a:prstClr val="black"/>
                </a:solidFill>
                <a:latin typeface="Calibri" panose="020F0502020204030204"/>
              </a:rPr>
              <a:t>identity</a:t>
            </a:r>
            <a:r>
              <a:rPr lang="fr-FR" sz="1600" dirty="0">
                <a:solidFill>
                  <a:prstClr val="black"/>
                </a:solidFill>
                <a:latin typeface="Calibri" panose="020F0502020204030204"/>
              </a:rPr>
              <a:t> of </a:t>
            </a:r>
            <a:r>
              <a:rPr lang="fr-FR" sz="1600" dirty="0" err="1">
                <a:solidFill>
                  <a:prstClr val="black"/>
                </a:solidFill>
                <a:latin typeface="Calibri" panose="020F0502020204030204"/>
              </a:rPr>
              <a:t>objects</a:t>
            </a:r>
            <a:r>
              <a:rPr lang="fr-FR" sz="1600" dirty="0">
                <a:solidFill>
                  <a:prstClr val="black"/>
                </a:solidFill>
                <a:latin typeface="Calibri" panose="020F0502020204030204"/>
              </a:rPr>
              <a:t> and </a:t>
            </a:r>
            <a:r>
              <a:rPr lang="fr-FR" sz="1600" dirty="0" err="1">
                <a:solidFill>
                  <a:prstClr val="black"/>
                </a:solidFill>
                <a:latin typeface="Calibri" panose="020F0502020204030204"/>
              </a:rPr>
              <a:t>integrating</a:t>
            </a:r>
            <a:r>
              <a:rPr lang="fr-FR" sz="1600" dirty="0">
                <a:solidFill>
                  <a:prstClr val="black"/>
                </a:solidFill>
                <a:latin typeface="Calibri" panose="020F0502020204030204"/>
              </a:rPr>
              <a:t> </a:t>
            </a:r>
            <a:r>
              <a:rPr lang="fr-FR" sz="1600" dirty="0" err="1">
                <a:solidFill>
                  <a:prstClr val="black"/>
                </a:solidFill>
                <a:latin typeface="Calibri" panose="020F0502020204030204"/>
              </a:rPr>
              <a:t>them</a:t>
            </a:r>
            <a:r>
              <a:rPr lang="fr-FR" sz="1600" dirty="0">
                <a:solidFill>
                  <a:prstClr val="black"/>
                </a:solidFill>
                <a:latin typeface="Calibri" panose="020F0502020204030204"/>
              </a:rPr>
              <a:t> in the  Spatial Index</a:t>
            </a:r>
          </a:p>
          <a:p>
            <a:endParaRPr lang="fr-FR" sz="1600" dirty="0">
              <a:solidFill>
                <a:prstClr val="black"/>
              </a:solidFill>
              <a:latin typeface="Calibri" panose="020F0502020204030204"/>
            </a:endParaRPr>
          </a:p>
          <a:p>
            <a:endParaRPr lang="fr-FR" sz="1600" dirty="0">
              <a:solidFill>
                <a:prstClr val="black"/>
              </a:solidFill>
              <a:latin typeface="Calibri" panose="020F0502020204030204"/>
            </a:endParaRPr>
          </a:p>
          <a:p>
            <a:r>
              <a:rPr lang="fr-FR" sz="1600" b="1" dirty="0">
                <a:solidFill>
                  <a:prstClr val="black"/>
                </a:solidFill>
                <a:latin typeface="Calibri" panose="020F0502020204030204"/>
              </a:rPr>
              <a:t>Compare Traces </a:t>
            </a:r>
            <a:r>
              <a:rPr lang="fr-FR" sz="1600" b="1" dirty="0" err="1">
                <a:solidFill>
                  <a:prstClr val="black"/>
                </a:solidFill>
                <a:latin typeface="Calibri" panose="020F0502020204030204"/>
              </a:rPr>
              <a:t>with</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existing</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Paterns</a:t>
            </a:r>
            <a:r>
              <a:rPr lang="fr-FR" sz="1600" b="1" dirty="0">
                <a:solidFill>
                  <a:prstClr val="black"/>
                </a:solidFill>
                <a:latin typeface="Calibri" panose="020F0502020204030204"/>
              </a:rPr>
              <a:t> of life </a:t>
            </a:r>
            <a:r>
              <a:rPr lang="fr-FR" sz="1600" b="1" dirty="0" err="1">
                <a:solidFill>
                  <a:prstClr val="black"/>
                </a:solidFill>
                <a:latin typeface="Calibri" panose="020F0502020204030204"/>
              </a:rPr>
              <a:t>with</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different</a:t>
            </a:r>
            <a:r>
              <a:rPr lang="fr-FR" sz="1600" b="1" dirty="0">
                <a:solidFill>
                  <a:prstClr val="black"/>
                </a:solidFill>
                <a:latin typeface="Calibri" panose="020F0502020204030204"/>
              </a:rPr>
              <a:t> </a:t>
            </a:r>
            <a:r>
              <a:rPr lang="fr-FR" sz="1600" b="1" dirty="0" err="1">
                <a:solidFill>
                  <a:prstClr val="black"/>
                </a:solidFill>
                <a:latin typeface="Calibri" panose="020F0502020204030204"/>
              </a:rPr>
              <a:t>surces</a:t>
            </a:r>
            <a:endParaRPr lang="fr-FR" sz="1600" b="1" dirty="0">
              <a:solidFill>
                <a:prstClr val="black"/>
              </a:solidFill>
              <a:latin typeface="Calibri" panose="020F0502020204030204"/>
            </a:endParaRPr>
          </a:p>
          <a:p>
            <a:pPr marL="285750" indent="-285750">
              <a:buFont typeface="Arial" panose="020B0604020202020204" pitchFamily="34" charset="0"/>
              <a:buChar char="•"/>
            </a:pPr>
            <a:r>
              <a:rPr lang="fr-FR" sz="1600" dirty="0" err="1">
                <a:solidFill>
                  <a:prstClr val="black"/>
                </a:solidFill>
                <a:latin typeface="Calibri" panose="020F0502020204030204"/>
              </a:rPr>
              <a:t>vendors</a:t>
            </a:r>
            <a:r>
              <a:rPr lang="fr-FR" sz="1600" dirty="0">
                <a:solidFill>
                  <a:prstClr val="black"/>
                </a:solidFill>
                <a:latin typeface="Calibri" panose="020F0502020204030204"/>
              </a:rPr>
              <a:t>, </a:t>
            </a:r>
          </a:p>
          <a:p>
            <a:pPr marL="285750" indent="-285750">
              <a:buFont typeface="Arial" panose="020B0604020202020204" pitchFamily="34" charset="0"/>
              <a:buChar char="•"/>
            </a:pPr>
            <a:r>
              <a:rPr lang="fr-FR" sz="1600" dirty="0">
                <a:solidFill>
                  <a:prstClr val="black"/>
                </a:solidFill>
                <a:latin typeface="Calibri" panose="020F0502020204030204"/>
              </a:rPr>
              <a:t>AIS providers</a:t>
            </a:r>
          </a:p>
          <a:p>
            <a:pPr marL="285750" indent="-285750">
              <a:buFont typeface="Arial" panose="020B0604020202020204" pitchFamily="34" charset="0"/>
              <a:buChar char="•"/>
            </a:pPr>
            <a:r>
              <a:rPr lang="fr-FR" sz="1600" dirty="0">
                <a:solidFill>
                  <a:prstClr val="black"/>
                </a:solidFill>
                <a:latin typeface="Calibri" panose="020F0502020204030204"/>
              </a:rPr>
              <a:t>Maritime </a:t>
            </a:r>
            <a:r>
              <a:rPr lang="fr-FR" sz="1600" dirty="0" err="1">
                <a:solidFill>
                  <a:prstClr val="black"/>
                </a:solidFill>
                <a:latin typeface="Calibri" panose="020F0502020204030204"/>
              </a:rPr>
              <a:t>community</a:t>
            </a:r>
            <a:endParaRPr lang="fr-FR" sz="1600" dirty="0">
              <a:solidFill>
                <a:prstClr val="black"/>
              </a:solidFill>
              <a:latin typeface="Calibri" panose="020F0502020204030204"/>
            </a:endParaRPr>
          </a:p>
          <a:p>
            <a:pPr marL="742950" lvl="1" indent="-285750">
              <a:buFont typeface="Arial" panose="020B0604020202020204" pitchFamily="34" charset="0"/>
              <a:buChar char="•"/>
            </a:pPr>
            <a:r>
              <a:rPr lang="fr-FR" sz="1600" dirty="0" err="1">
                <a:solidFill>
                  <a:prstClr val="black"/>
                </a:solidFill>
                <a:latin typeface="Calibri" panose="020F0502020204030204"/>
              </a:rPr>
              <a:t>Harbors</a:t>
            </a:r>
            <a:r>
              <a:rPr lang="fr-FR" sz="1600" dirty="0">
                <a:solidFill>
                  <a:prstClr val="black"/>
                </a:solidFill>
                <a:latin typeface="Calibri" panose="020F0502020204030204"/>
              </a:rPr>
              <a:t> / Maritime </a:t>
            </a:r>
            <a:r>
              <a:rPr lang="fr-FR" sz="1600" dirty="0" err="1">
                <a:solidFill>
                  <a:prstClr val="black"/>
                </a:solidFill>
                <a:latin typeface="Calibri" panose="020F0502020204030204"/>
              </a:rPr>
              <a:t>operators</a:t>
            </a:r>
            <a:endParaRPr lang="fr-FR" sz="1600" dirty="0">
              <a:solidFill>
                <a:prstClr val="black"/>
              </a:solidFill>
              <a:latin typeface="Calibri" panose="020F0502020204030204"/>
            </a:endParaRPr>
          </a:p>
          <a:p>
            <a:pPr marL="742950" lvl="1" indent="-285750">
              <a:buFont typeface="Arial" panose="020B0604020202020204" pitchFamily="34" charset="0"/>
              <a:buChar char="•"/>
            </a:pPr>
            <a:r>
              <a:rPr lang="fr-FR" sz="1600" dirty="0">
                <a:solidFill>
                  <a:prstClr val="black"/>
                </a:solidFill>
                <a:latin typeface="Calibri" panose="020F0502020204030204"/>
              </a:rPr>
              <a:t>Shipping</a:t>
            </a:r>
          </a:p>
          <a:p>
            <a:pPr marL="742950" lvl="1" indent="-285750">
              <a:buFont typeface="Arial" panose="020B0604020202020204" pitchFamily="34" charset="0"/>
              <a:buChar char="•"/>
            </a:pPr>
            <a:r>
              <a:rPr lang="fr-FR" sz="1600" dirty="0">
                <a:solidFill>
                  <a:prstClr val="black"/>
                </a:solidFill>
                <a:latin typeface="Calibri" panose="020F0502020204030204"/>
              </a:rPr>
              <a:t>Administrations</a:t>
            </a:r>
          </a:p>
          <a:p>
            <a:pPr marL="285750" indent="-285750">
              <a:buFont typeface="Arial" panose="020B0604020202020204" pitchFamily="34" charset="0"/>
              <a:buChar char="•"/>
            </a:pPr>
            <a:endParaRPr lang="fr-FR" sz="1600" dirty="0">
              <a:solidFill>
                <a:prstClr val="black"/>
              </a:solidFill>
              <a:latin typeface="Calibri" panose="020F0502020204030204"/>
            </a:endParaRPr>
          </a:p>
          <a:p>
            <a:endParaRPr lang="fr-FR" sz="1600" dirty="0">
              <a:solidFill>
                <a:prstClr val="black"/>
              </a:solidFill>
              <a:latin typeface="Calibri" panose="020F0502020204030204"/>
            </a:endParaRPr>
          </a:p>
        </p:txBody>
      </p:sp>
      <p:cxnSp>
        <p:nvCxnSpPr>
          <p:cNvPr id="83" name="Straight Arrow Connector 38">
            <a:extLst>
              <a:ext uri="{FF2B5EF4-FFF2-40B4-BE49-F238E27FC236}">
                <a16:creationId xmlns:a16="http://schemas.microsoft.com/office/drawing/2014/main" id="{96BD1CE5-0E07-F5A2-5B77-E141E3DE872F}"/>
              </a:ext>
            </a:extLst>
          </p:cNvPr>
          <p:cNvCxnSpPr>
            <a:cxnSpLocks/>
            <a:stCxn id="70" idx="2"/>
            <a:endCxn id="69" idx="0"/>
          </p:cNvCxnSpPr>
          <p:nvPr/>
        </p:nvCxnSpPr>
        <p:spPr>
          <a:xfrm flipH="1">
            <a:off x="8461226" y="2077088"/>
            <a:ext cx="6724" cy="183788"/>
          </a:xfrm>
          <a:prstGeom prst="straightConnector1">
            <a:avLst/>
          </a:prstGeom>
          <a:noFill/>
          <a:ln w="38100" cap="flat" cmpd="sng" algn="ctr">
            <a:solidFill>
              <a:sysClr val="windowText" lastClr="000000"/>
            </a:solidFill>
            <a:prstDash val="solid"/>
            <a:miter lim="800000"/>
            <a:tailEnd type="triangle"/>
          </a:ln>
          <a:effectLst/>
        </p:spPr>
      </p:cxnSp>
      <p:cxnSp>
        <p:nvCxnSpPr>
          <p:cNvPr id="84" name="Connecteur : en angle 83">
            <a:extLst>
              <a:ext uri="{FF2B5EF4-FFF2-40B4-BE49-F238E27FC236}">
                <a16:creationId xmlns:a16="http://schemas.microsoft.com/office/drawing/2014/main" id="{219FFAEB-FE83-4585-E92F-0253B4B7EDC0}"/>
              </a:ext>
            </a:extLst>
          </p:cNvPr>
          <p:cNvCxnSpPr>
            <a:cxnSpLocks/>
            <a:stCxn id="59" idx="1"/>
            <a:endCxn id="85" idx="0"/>
          </p:cNvCxnSpPr>
          <p:nvPr/>
        </p:nvCxnSpPr>
        <p:spPr>
          <a:xfrm rot="10800000" flipV="1">
            <a:off x="6967040" y="786120"/>
            <a:ext cx="798120" cy="191790"/>
          </a:xfrm>
          <a:prstGeom prst="bentConnector2">
            <a:avLst/>
          </a:prstGeom>
          <a:noFill/>
          <a:ln w="57150" cap="flat" cmpd="sng" algn="ctr">
            <a:solidFill>
              <a:srgbClr val="4472C4">
                <a:lumMod val="75000"/>
              </a:srgbClr>
            </a:solidFill>
            <a:prstDash val="solid"/>
            <a:miter lim="800000"/>
            <a:tailEnd type="triangle"/>
          </a:ln>
          <a:effectLst/>
        </p:spPr>
      </p:cxnSp>
      <p:sp>
        <p:nvSpPr>
          <p:cNvPr id="85" name="Diamond 33">
            <a:extLst>
              <a:ext uri="{FF2B5EF4-FFF2-40B4-BE49-F238E27FC236}">
                <a16:creationId xmlns:a16="http://schemas.microsoft.com/office/drawing/2014/main" id="{3EEF9BA9-799E-0DB9-1406-F7662E6A78A9}"/>
              </a:ext>
            </a:extLst>
          </p:cNvPr>
          <p:cNvSpPr/>
          <p:nvPr/>
        </p:nvSpPr>
        <p:spPr>
          <a:xfrm>
            <a:off x="6125098" y="977910"/>
            <a:ext cx="1683884"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Fusion / </a:t>
            </a:r>
            <a:r>
              <a:rPr kumimoji="0" lang="fr-FR" sz="12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Corelation</a:t>
            </a:r>
            <a:endParaRPr kumimoji="0" lang="fr-FR" sz="16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cxnSp>
        <p:nvCxnSpPr>
          <p:cNvPr id="86" name="Connecteur : en angle 85">
            <a:extLst>
              <a:ext uri="{FF2B5EF4-FFF2-40B4-BE49-F238E27FC236}">
                <a16:creationId xmlns:a16="http://schemas.microsoft.com/office/drawing/2014/main" id="{4C2A6DCF-E589-1CE1-D0A6-E86CBB69E0CE}"/>
              </a:ext>
            </a:extLst>
          </p:cNvPr>
          <p:cNvCxnSpPr>
            <a:cxnSpLocks/>
            <a:stCxn id="85" idx="3"/>
            <a:endCxn id="70" idx="0"/>
          </p:cNvCxnSpPr>
          <p:nvPr/>
        </p:nvCxnSpPr>
        <p:spPr>
          <a:xfrm>
            <a:off x="7808982" y="1302594"/>
            <a:ext cx="658968" cy="284723"/>
          </a:xfrm>
          <a:prstGeom prst="bentConnector2">
            <a:avLst/>
          </a:prstGeom>
          <a:noFill/>
          <a:ln w="57150" cap="flat" cmpd="sng" algn="ctr">
            <a:solidFill>
              <a:srgbClr val="4472C4">
                <a:lumMod val="75000"/>
              </a:srgbClr>
            </a:solidFill>
            <a:prstDash val="solid"/>
            <a:miter lim="800000"/>
            <a:tailEnd type="triangle"/>
          </a:ln>
          <a:effectLst/>
        </p:spPr>
      </p:cxnSp>
      <p:sp>
        <p:nvSpPr>
          <p:cNvPr id="87" name="Text Box 2">
            <a:extLst>
              <a:ext uri="{FF2B5EF4-FFF2-40B4-BE49-F238E27FC236}">
                <a16:creationId xmlns:a16="http://schemas.microsoft.com/office/drawing/2014/main" id="{7066FF62-30C6-CBB6-7BA6-5C1898C818EC}"/>
              </a:ext>
            </a:extLst>
          </p:cNvPr>
          <p:cNvSpPr txBox="1">
            <a:spLocks noChangeArrowheads="1"/>
          </p:cNvSpPr>
          <p:nvPr/>
        </p:nvSpPr>
        <p:spPr bwMode="auto">
          <a:xfrm>
            <a:off x="7548872" y="1023185"/>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No</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88" name="Connecteur : en angle 87">
            <a:extLst>
              <a:ext uri="{FF2B5EF4-FFF2-40B4-BE49-F238E27FC236}">
                <a16:creationId xmlns:a16="http://schemas.microsoft.com/office/drawing/2014/main" id="{19353994-BA57-3253-DDF5-7A5573BF73CC}"/>
              </a:ext>
            </a:extLst>
          </p:cNvPr>
          <p:cNvCxnSpPr>
            <a:cxnSpLocks/>
            <a:stCxn id="85" idx="1"/>
            <a:endCxn id="66" idx="1"/>
          </p:cNvCxnSpPr>
          <p:nvPr/>
        </p:nvCxnSpPr>
        <p:spPr>
          <a:xfrm rot="10800000" flipH="1" flipV="1">
            <a:off x="6125097" y="1302593"/>
            <a:ext cx="3050695" cy="1936199"/>
          </a:xfrm>
          <a:prstGeom prst="bentConnector3">
            <a:avLst>
              <a:gd name="adj1" fmla="val -7493"/>
            </a:avLst>
          </a:prstGeom>
          <a:noFill/>
          <a:ln w="57150" cap="flat" cmpd="sng" algn="ctr">
            <a:solidFill>
              <a:srgbClr val="4472C4">
                <a:lumMod val="75000"/>
              </a:srgbClr>
            </a:solidFill>
            <a:prstDash val="solid"/>
            <a:miter lim="800000"/>
            <a:tailEnd type="triangle"/>
          </a:ln>
          <a:effectLst/>
        </p:spPr>
      </p:cxnSp>
      <p:sp>
        <p:nvSpPr>
          <p:cNvPr id="89" name="Text Box 2">
            <a:extLst>
              <a:ext uri="{FF2B5EF4-FFF2-40B4-BE49-F238E27FC236}">
                <a16:creationId xmlns:a16="http://schemas.microsoft.com/office/drawing/2014/main" id="{709B9D2A-9761-9919-B410-31132C938558}"/>
              </a:ext>
            </a:extLst>
          </p:cNvPr>
          <p:cNvSpPr txBox="1">
            <a:spLocks noChangeArrowheads="1"/>
          </p:cNvSpPr>
          <p:nvPr/>
        </p:nvSpPr>
        <p:spPr bwMode="auto">
          <a:xfrm>
            <a:off x="5768868" y="1037089"/>
            <a:ext cx="575027" cy="345461"/>
          </a:xfrm>
          <a:prstGeom prst="rect">
            <a:avLst/>
          </a:prstGeom>
          <a:noFill/>
          <a:ln w="9525">
            <a:noFill/>
            <a:miter lim="800000"/>
            <a:headEnd/>
            <a:tailEnd/>
          </a:ln>
        </p:spPr>
        <p:txBody>
          <a:bodyPr rot="0" vert="horz" wrap="square" lIns="91440" tIns="45720" rIns="91440" bIns="45720" anchor="t" anchorCtr="0">
            <a:noAutofit/>
          </a:bodyPr>
          <a:lstStyle/>
          <a:p>
            <a:pPr>
              <a:spcBef>
                <a:spcPts val="140"/>
              </a:spcBef>
              <a:spcAft>
                <a:spcPts val="140"/>
              </a:spcAft>
            </a:pPr>
            <a:r>
              <a:rPr lang="fr-FR" sz="1400" kern="50" dirty="0">
                <a:solidFill>
                  <a:prstClr val="black"/>
                </a:solidFill>
                <a:ea typeface="Lucida Sans Unicode" panose="020B0602030504020204" pitchFamily="34" charset="0"/>
                <a:cs typeface="Mangal" panose="02040503050203030202" pitchFamily="18" charset="0"/>
              </a:rPr>
              <a:t>Yes</a:t>
            </a:r>
            <a:endParaRPr lang="en-GB" sz="1400" kern="50" dirty="0">
              <a:solidFill>
                <a:prstClr val="black"/>
              </a:solidFill>
              <a:ea typeface="Lucida Sans Unicode" panose="020B0602030504020204" pitchFamily="34" charset="0"/>
              <a:cs typeface="Mangal" panose="02040503050203030202" pitchFamily="18" charset="0"/>
            </a:endParaRPr>
          </a:p>
        </p:txBody>
      </p:sp>
      <p:cxnSp>
        <p:nvCxnSpPr>
          <p:cNvPr id="90" name="Straight Arrow Connector 38">
            <a:extLst>
              <a:ext uri="{FF2B5EF4-FFF2-40B4-BE49-F238E27FC236}">
                <a16:creationId xmlns:a16="http://schemas.microsoft.com/office/drawing/2014/main" id="{2CF4B322-535D-364F-0F1A-52A77B8098CD}"/>
              </a:ext>
            </a:extLst>
          </p:cNvPr>
          <p:cNvCxnSpPr>
            <a:cxnSpLocks/>
            <a:stCxn id="67" idx="3"/>
          </p:cNvCxnSpPr>
          <p:nvPr/>
        </p:nvCxnSpPr>
        <p:spPr>
          <a:xfrm>
            <a:off x="8591474" y="4911134"/>
            <a:ext cx="0" cy="266691"/>
          </a:xfrm>
          <a:prstGeom prst="straightConnector1">
            <a:avLst/>
          </a:prstGeom>
          <a:noFill/>
          <a:ln w="57150" cap="flat" cmpd="sng" algn="ctr">
            <a:solidFill>
              <a:srgbClr val="4472C4">
                <a:lumMod val="75000"/>
              </a:srgbClr>
            </a:solidFill>
            <a:prstDash val="solid"/>
            <a:miter lim="800000"/>
            <a:tailEnd type="triangle"/>
          </a:ln>
          <a:effectLst/>
        </p:spPr>
      </p:cxnSp>
      <p:sp>
        <p:nvSpPr>
          <p:cNvPr id="91" name="Rounded Rectangle 31">
            <a:extLst>
              <a:ext uri="{FF2B5EF4-FFF2-40B4-BE49-F238E27FC236}">
                <a16:creationId xmlns:a16="http://schemas.microsoft.com/office/drawing/2014/main" id="{55B383A5-EA13-0A37-0712-CA50E0DD4355}"/>
              </a:ext>
            </a:extLst>
          </p:cNvPr>
          <p:cNvSpPr/>
          <p:nvPr/>
        </p:nvSpPr>
        <p:spPr>
          <a:xfrm>
            <a:off x="10445830" y="6184584"/>
            <a:ext cx="1392099" cy="516163"/>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a:ln>
                  <a:noFill/>
                </a:ln>
                <a:solidFill>
                  <a:prstClr val="white"/>
                </a:solidFill>
                <a:effectLst/>
                <a:uLnTx/>
                <a:uFillTx/>
                <a:latin typeface="Calibri" panose="020F0502020204030204"/>
                <a:ea typeface="+mn-ea"/>
                <a:cs typeface="Mangal" panose="02040503050203030202" pitchFamily="18" charset="0"/>
              </a:rPr>
              <a:t>Attribution Classification</a:t>
            </a:r>
          </a:p>
        </p:txBody>
      </p:sp>
      <p:cxnSp>
        <p:nvCxnSpPr>
          <p:cNvPr id="92" name="Connecteur droit avec flèche 91">
            <a:extLst>
              <a:ext uri="{FF2B5EF4-FFF2-40B4-BE49-F238E27FC236}">
                <a16:creationId xmlns:a16="http://schemas.microsoft.com/office/drawing/2014/main" id="{4D479FA1-824C-8519-BB11-526CB134FDF7}"/>
              </a:ext>
            </a:extLst>
          </p:cNvPr>
          <p:cNvCxnSpPr>
            <a:cxnSpLocks/>
            <a:stCxn id="58" idx="3"/>
            <a:endCxn id="91" idx="1"/>
          </p:cNvCxnSpPr>
          <p:nvPr/>
        </p:nvCxnSpPr>
        <p:spPr>
          <a:xfrm flipV="1">
            <a:off x="9323695" y="6442666"/>
            <a:ext cx="1122135" cy="7421"/>
          </a:xfrm>
          <a:prstGeom prst="straightConnector1">
            <a:avLst/>
          </a:prstGeom>
          <a:noFill/>
          <a:ln w="57150" cap="flat" cmpd="sng" algn="ctr">
            <a:solidFill>
              <a:srgbClr val="4472C4">
                <a:lumMod val="75000"/>
              </a:srgbClr>
            </a:solidFill>
            <a:prstDash val="solid"/>
            <a:miter lim="800000"/>
            <a:tailEnd type="triangle"/>
          </a:ln>
          <a:effectLst/>
        </p:spPr>
      </p:cxnSp>
      <p:sp>
        <p:nvSpPr>
          <p:cNvPr id="93" name="Pentagone 92">
            <a:extLst>
              <a:ext uri="{FF2B5EF4-FFF2-40B4-BE49-F238E27FC236}">
                <a16:creationId xmlns:a16="http://schemas.microsoft.com/office/drawing/2014/main" id="{EF7F2A0F-1639-5E2E-61A3-2A473835BBDC}"/>
              </a:ext>
            </a:extLst>
          </p:cNvPr>
          <p:cNvSpPr/>
          <p:nvPr/>
        </p:nvSpPr>
        <p:spPr>
          <a:xfrm>
            <a:off x="6131832" y="5813085"/>
            <a:ext cx="987684" cy="883491"/>
          </a:xfrm>
          <a:prstGeom prst="pentagon">
            <a:avLst/>
          </a:prstGeom>
          <a:solidFill>
            <a:srgbClr val="E7E6E6">
              <a:lumMod val="90000"/>
            </a:srgbClr>
          </a:solidFill>
          <a:ln w="9525" cap="flat" cmpd="sng" algn="ctr">
            <a:solidFill>
              <a:sysClr val="windowText" lastClr="000000"/>
            </a:solidFill>
            <a:prstDash val="solid"/>
          </a:ln>
          <a:effectLst/>
        </p:spPr>
        <p:txBody>
          <a:bodyPr rot="0" spcFirstLastPara="0" vertOverflow="overflow" horzOverflow="overflow" vert="horz" wrap="square" lIns="0" tIns="60960" rIns="0" bIns="60960" numCol="1" spcCol="0" rtlCol="0" fromWordArt="0" anchor="ctr" anchorCtr="0" forceAA="0" compatLnSpc="1">
            <a:prstTxWarp prst="textNoShape">
              <a:avLst/>
            </a:prstTxWarp>
            <a:noAutofit/>
          </a:bodyPr>
          <a:lstStyle/>
          <a:p>
            <a:pPr marL="0" marR="0" lvl="0" indent="0" algn="ctr" defTabSz="609585"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a:ln>
                  <a:noFill/>
                </a:ln>
                <a:solidFill>
                  <a:prstClr val="black"/>
                </a:solidFill>
                <a:effectLst/>
                <a:uLnTx/>
                <a:uFillTx/>
              </a:rPr>
              <a:t>Track Update</a:t>
            </a:r>
          </a:p>
        </p:txBody>
      </p:sp>
      <p:cxnSp>
        <p:nvCxnSpPr>
          <p:cNvPr id="94" name="Straight Arrow Connector 41">
            <a:extLst>
              <a:ext uri="{FF2B5EF4-FFF2-40B4-BE49-F238E27FC236}">
                <a16:creationId xmlns:a16="http://schemas.microsoft.com/office/drawing/2014/main" id="{A06B0BBC-B068-0777-19B8-79384E85667F}"/>
              </a:ext>
            </a:extLst>
          </p:cNvPr>
          <p:cNvCxnSpPr>
            <a:cxnSpLocks/>
          </p:cNvCxnSpPr>
          <p:nvPr/>
        </p:nvCxnSpPr>
        <p:spPr>
          <a:xfrm flipH="1">
            <a:off x="5738901" y="6409866"/>
            <a:ext cx="503971" cy="0"/>
          </a:xfrm>
          <a:prstGeom prst="straightConnector1">
            <a:avLst/>
          </a:prstGeom>
          <a:noFill/>
          <a:ln w="57150" cap="flat" cmpd="sng" algn="ctr">
            <a:solidFill>
              <a:srgbClr val="4472C4">
                <a:lumMod val="75000"/>
              </a:srgbClr>
            </a:solidFill>
            <a:prstDash val="solid"/>
            <a:miter lim="800000"/>
            <a:tailEnd type="triangle"/>
          </a:ln>
          <a:effectLst/>
        </p:spPr>
      </p:cxnSp>
      <p:sp>
        <p:nvSpPr>
          <p:cNvPr id="95" name="Rounded Rectangle 30">
            <a:extLst>
              <a:ext uri="{FF2B5EF4-FFF2-40B4-BE49-F238E27FC236}">
                <a16:creationId xmlns:a16="http://schemas.microsoft.com/office/drawing/2014/main" id="{5745064A-37CF-C34B-6496-23CE78C02AA9}"/>
              </a:ext>
            </a:extLst>
          </p:cNvPr>
          <p:cNvSpPr/>
          <p:nvPr/>
        </p:nvSpPr>
        <p:spPr>
          <a:xfrm>
            <a:off x="10282321" y="3862205"/>
            <a:ext cx="1826880" cy="1997695"/>
          </a:xfrm>
          <a:prstGeom prst="roundRect">
            <a:avLst/>
          </a:prstGeom>
          <a:solidFill>
            <a:srgbClr val="002060"/>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fr-FR" sz="1200" b="0" i="0" u="none" strike="noStrike" kern="50" cap="none" spc="0" normalizeH="0" baseline="0" noProof="0" dirty="0" err="1">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Paterns</a:t>
            </a:r>
            <a:r>
              <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 of life (</a:t>
            </a:r>
            <a:r>
              <a:rPr kumimoji="0" lang="fr-FR" sz="1200" b="0" i="0" u="none" strike="noStrike" kern="50" cap="none" spc="0" normalizeH="0" baseline="0" noProof="0" dirty="0" err="1">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PoL</a:t>
            </a:r>
            <a:r>
              <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rPr>
              <a:t>)</a:t>
            </a: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a:p>
            <a:pPr marL="0" marR="0" lvl="0" indent="0" algn="ctr" defTabSz="914400" eaLnBrk="1" fontAlgn="auto" latinLnBrk="0" hangingPunct="1">
              <a:lnSpc>
                <a:spcPct val="100000"/>
              </a:lnSpc>
              <a:spcBef>
                <a:spcPts val="140"/>
              </a:spcBef>
              <a:spcAft>
                <a:spcPts val="140"/>
              </a:spcAft>
              <a:buClrTx/>
              <a:buSzTx/>
              <a:buFontTx/>
              <a:buNone/>
              <a:tabLst/>
              <a:defRPr/>
            </a:pPr>
            <a:endParaRPr kumimoji="0" lang="fr-FR" sz="1200" b="0" i="0" u="none" strike="noStrike" kern="50" cap="none" spc="0" normalizeH="0" baseline="0" noProof="0" dirty="0">
              <a:ln>
                <a:noFill/>
              </a:ln>
              <a:solidFill>
                <a:prstClr val="white"/>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96" name="Cylindre 95">
            <a:extLst>
              <a:ext uri="{FF2B5EF4-FFF2-40B4-BE49-F238E27FC236}">
                <a16:creationId xmlns:a16="http://schemas.microsoft.com/office/drawing/2014/main" id="{7FEE3FB8-19D7-8384-689D-5A50271E42F0}"/>
              </a:ext>
            </a:extLst>
          </p:cNvPr>
          <p:cNvSpPr/>
          <p:nvPr/>
        </p:nvSpPr>
        <p:spPr>
          <a:xfrm rot="10800000">
            <a:off x="10548282" y="4964176"/>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Cylindre 96">
            <a:extLst>
              <a:ext uri="{FF2B5EF4-FFF2-40B4-BE49-F238E27FC236}">
                <a16:creationId xmlns:a16="http://schemas.microsoft.com/office/drawing/2014/main" id="{16BFE6A2-4567-9D33-C0BB-223C3A49F292}"/>
              </a:ext>
            </a:extLst>
          </p:cNvPr>
          <p:cNvSpPr/>
          <p:nvPr/>
        </p:nvSpPr>
        <p:spPr>
          <a:xfrm>
            <a:off x="10548282" y="4330934"/>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8" name="Cylindre 97">
            <a:extLst>
              <a:ext uri="{FF2B5EF4-FFF2-40B4-BE49-F238E27FC236}">
                <a16:creationId xmlns:a16="http://schemas.microsoft.com/office/drawing/2014/main" id="{185D648C-42E1-6698-46DD-5F84AC7C8CCB}"/>
              </a:ext>
            </a:extLst>
          </p:cNvPr>
          <p:cNvSpPr/>
          <p:nvPr/>
        </p:nvSpPr>
        <p:spPr>
          <a:xfrm>
            <a:off x="10548282" y="4647555"/>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Cylindre 98">
            <a:extLst>
              <a:ext uri="{FF2B5EF4-FFF2-40B4-BE49-F238E27FC236}">
                <a16:creationId xmlns:a16="http://schemas.microsoft.com/office/drawing/2014/main" id="{32CB04A0-7EC8-61C2-AB78-340564EE0DAB}"/>
              </a:ext>
            </a:extLst>
          </p:cNvPr>
          <p:cNvSpPr/>
          <p:nvPr/>
        </p:nvSpPr>
        <p:spPr>
          <a:xfrm>
            <a:off x="10548282" y="559741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Cylindre 99">
            <a:extLst>
              <a:ext uri="{FF2B5EF4-FFF2-40B4-BE49-F238E27FC236}">
                <a16:creationId xmlns:a16="http://schemas.microsoft.com/office/drawing/2014/main" id="{538BEFE6-610E-D09B-8B0A-E5E4987045FE}"/>
              </a:ext>
            </a:extLst>
          </p:cNvPr>
          <p:cNvSpPr/>
          <p:nvPr/>
        </p:nvSpPr>
        <p:spPr>
          <a:xfrm>
            <a:off x="10548282" y="5280797"/>
            <a:ext cx="489512" cy="21371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1" name="Diamond 33">
            <a:extLst>
              <a:ext uri="{FF2B5EF4-FFF2-40B4-BE49-F238E27FC236}">
                <a16:creationId xmlns:a16="http://schemas.microsoft.com/office/drawing/2014/main" id="{29A85EC0-9805-F2C7-2882-485C487A6029}"/>
              </a:ext>
            </a:extLst>
          </p:cNvPr>
          <p:cNvSpPr/>
          <p:nvPr/>
        </p:nvSpPr>
        <p:spPr>
          <a:xfrm>
            <a:off x="7555586" y="5151351"/>
            <a:ext cx="2033032" cy="649368"/>
          </a:xfrm>
          <a:prstGeom prst="diamond">
            <a:avLst/>
          </a:prstGeom>
          <a:solidFill>
            <a:srgbClr val="E7E6E6"/>
          </a:solidFill>
          <a:ln w="12700" cap="flat" cmpd="sng" algn="ctr">
            <a:solidFill>
              <a:sysClr val="windowText" lastClr="000000"/>
            </a:solidFill>
            <a:prstDash val="solid"/>
            <a:miter lim="800000"/>
          </a:ln>
          <a:effectLst/>
        </p:spPr>
        <p:txBody>
          <a:bodyPr rot="0" spcFirstLastPara="0"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140"/>
              </a:spcBef>
              <a:spcAft>
                <a:spcPts val="140"/>
              </a:spcAft>
              <a:buClrTx/>
              <a:buSzTx/>
              <a:buFontTx/>
              <a:buNone/>
              <a:tabLst/>
              <a:defRPr/>
            </a:pPr>
            <a:r>
              <a:rPr kumimoji="0" lang="en-GB" sz="1400" b="0" i="0" u="none" strike="noStrike" kern="50" cap="none" spc="0" normalizeH="0" baseline="0" noProof="0" dirty="0" err="1">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rPr>
              <a:t>Comparaison</a:t>
            </a:r>
            <a:endParaRPr kumimoji="0" lang="fr-FR" sz="2400" b="0" i="0" u="none" strike="noStrike" kern="50" cap="none" spc="0" normalizeH="0" baseline="0" noProof="0" dirty="0">
              <a:ln>
                <a:noFill/>
              </a:ln>
              <a:solidFill>
                <a:prstClr val="black"/>
              </a:solidFill>
              <a:effectLst/>
              <a:uLnTx/>
              <a:uFillTx/>
              <a:latin typeface="Calibri" panose="020F0502020204030204"/>
              <a:ea typeface="Lucida Sans Unicode" panose="020B0602030504020204" pitchFamily="34" charset="0"/>
              <a:cs typeface="Mangal" panose="02040503050203030202" pitchFamily="18" charset="0"/>
            </a:endParaRPr>
          </a:p>
        </p:txBody>
      </p:sp>
      <p:sp>
        <p:nvSpPr>
          <p:cNvPr id="102" name="ZoneTexte 101">
            <a:extLst>
              <a:ext uri="{FF2B5EF4-FFF2-40B4-BE49-F238E27FC236}">
                <a16:creationId xmlns:a16="http://schemas.microsoft.com/office/drawing/2014/main" id="{FD700569-BE84-BE89-6F5F-F5C2BE3A7CA6}"/>
              </a:ext>
            </a:extLst>
          </p:cNvPr>
          <p:cNvSpPr txBox="1"/>
          <p:nvPr/>
        </p:nvSpPr>
        <p:spPr>
          <a:xfrm>
            <a:off x="11075547" y="4274662"/>
            <a:ext cx="293670" cy="276999"/>
          </a:xfrm>
          <a:prstGeom prst="rect">
            <a:avLst/>
          </a:prstGeom>
          <a:noFill/>
        </p:spPr>
        <p:txBody>
          <a:bodyPr wrap="none" rtlCol="0">
            <a:spAutoFit/>
          </a:bodyPr>
          <a:lstStyle/>
          <a:p>
            <a:r>
              <a:rPr lang="fr-FR" sz="1200" dirty="0">
                <a:solidFill>
                  <a:prstClr val="white"/>
                </a:solidFill>
                <a:latin typeface="Calibri" panose="020F0502020204030204"/>
              </a:rPr>
              <a:t>IS</a:t>
            </a:r>
          </a:p>
        </p:txBody>
      </p:sp>
      <p:sp>
        <p:nvSpPr>
          <p:cNvPr id="103" name="ZoneTexte 102">
            <a:extLst>
              <a:ext uri="{FF2B5EF4-FFF2-40B4-BE49-F238E27FC236}">
                <a16:creationId xmlns:a16="http://schemas.microsoft.com/office/drawing/2014/main" id="{17C58B9E-C5C8-AC43-F681-2DA4D7B09ECC}"/>
              </a:ext>
            </a:extLst>
          </p:cNvPr>
          <p:cNvSpPr txBox="1"/>
          <p:nvPr/>
        </p:nvSpPr>
        <p:spPr>
          <a:xfrm>
            <a:off x="11074482" y="4634135"/>
            <a:ext cx="357790" cy="276999"/>
          </a:xfrm>
          <a:prstGeom prst="rect">
            <a:avLst/>
          </a:prstGeom>
          <a:noFill/>
        </p:spPr>
        <p:txBody>
          <a:bodyPr wrap="none" rtlCol="0">
            <a:spAutoFit/>
          </a:bodyPr>
          <a:lstStyle/>
          <a:p>
            <a:r>
              <a:rPr lang="fr-FR" sz="1200" dirty="0">
                <a:solidFill>
                  <a:prstClr val="white"/>
                </a:solidFill>
                <a:latin typeface="Calibri" panose="020F0502020204030204"/>
              </a:rPr>
              <a:t>OS</a:t>
            </a:r>
          </a:p>
        </p:txBody>
      </p:sp>
      <p:sp>
        <p:nvSpPr>
          <p:cNvPr id="104" name="ZoneTexte 103">
            <a:extLst>
              <a:ext uri="{FF2B5EF4-FFF2-40B4-BE49-F238E27FC236}">
                <a16:creationId xmlns:a16="http://schemas.microsoft.com/office/drawing/2014/main" id="{0A4EFB97-F084-8E10-7250-99C23C6A6293}"/>
              </a:ext>
            </a:extLst>
          </p:cNvPr>
          <p:cNvSpPr txBox="1"/>
          <p:nvPr/>
        </p:nvSpPr>
        <p:spPr>
          <a:xfrm>
            <a:off x="11081724" y="4942997"/>
            <a:ext cx="1092928" cy="276999"/>
          </a:xfrm>
          <a:prstGeom prst="rect">
            <a:avLst/>
          </a:prstGeom>
          <a:noFill/>
        </p:spPr>
        <p:txBody>
          <a:bodyPr wrap="none" rtlCol="0">
            <a:spAutoFit/>
          </a:bodyPr>
          <a:lstStyle/>
          <a:p>
            <a:r>
              <a:rPr lang="fr-FR" sz="1200" dirty="0">
                <a:solidFill>
                  <a:prstClr val="white"/>
                </a:solidFill>
                <a:latin typeface="Calibri" panose="020F0502020204030204"/>
              </a:rPr>
              <a:t>Network </a:t>
            </a:r>
            <a:r>
              <a:rPr lang="fr-FR" sz="1200" dirty="0" err="1">
                <a:solidFill>
                  <a:prstClr val="white"/>
                </a:solidFill>
                <a:latin typeface="Calibri" panose="020F0502020204030204"/>
              </a:rPr>
              <a:t>Spec</a:t>
            </a:r>
            <a:r>
              <a:rPr lang="fr-FR" sz="1200" dirty="0">
                <a:solidFill>
                  <a:prstClr val="white"/>
                </a:solidFill>
                <a:latin typeface="Calibri" panose="020F0502020204030204"/>
              </a:rPr>
              <a:t>.</a:t>
            </a:r>
          </a:p>
        </p:txBody>
      </p:sp>
      <p:sp>
        <p:nvSpPr>
          <p:cNvPr id="105" name="ZoneTexte 104">
            <a:extLst>
              <a:ext uri="{FF2B5EF4-FFF2-40B4-BE49-F238E27FC236}">
                <a16:creationId xmlns:a16="http://schemas.microsoft.com/office/drawing/2014/main" id="{8DEDA36F-F495-7B4A-6C8D-C9F6BCD45E8F}"/>
              </a:ext>
            </a:extLst>
          </p:cNvPr>
          <p:cNvSpPr txBox="1"/>
          <p:nvPr/>
        </p:nvSpPr>
        <p:spPr>
          <a:xfrm>
            <a:off x="11081724" y="5280797"/>
            <a:ext cx="997132" cy="276999"/>
          </a:xfrm>
          <a:prstGeom prst="rect">
            <a:avLst/>
          </a:prstGeom>
          <a:noFill/>
        </p:spPr>
        <p:txBody>
          <a:bodyPr wrap="none" rtlCol="0">
            <a:spAutoFit/>
          </a:bodyPr>
          <a:lstStyle/>
          <a:p>
            <a:r>
              <a:rPr lang="fr-FR" sz="1200" dirty="0">
                <a:solidFill>
                  <a:prstClr val="white"/>
                </a:solidFill>
                <a:latin typeface="Calibri" panose="020F0502020204030204"/>
              </a:rPr>
              <a:t>System </a:t>
            </a:r>
            <a:r>
              <a:rPr lang="fr-FR" sz="1200" dirty="0" err="1">
                <a:solidFill>
                  <a:prstClr val="white"/>
                </a:solidFill>
                <a:latin typeface="Calibri" panose="020F0502020204030204"/>
              </a:rPr>
              <a:t>Spec</a:t>
            </a:r>
            <a:r>
              <a:rPr lang="fr-FR" sz="1200" dirty="0">
                <a:solidFill>
                  <a:prstClr val="white"/>
                </a:solidFill>
                <a:latin typeface="Calibri" panose="020F0502020204030204"/>
              </a:rPr>
              <a:t>.</a:t>
            </a:r>
          </a:p>
        </p:txBody>
      </p:sp>
      <p:sp>
        <p:nvSpPr>
          <p:cNvPr id="106" name="ZoneTexte 105">
            <a:extLst>
              <a:ext uri="{FF2B5EF4-FFF2-40B4-BE49-F238E27FC236}">
                <a16:creationId xmlns:a16="http://schemas.microsoft.com/office/drawing/2014/main" id="{0B147F39-EB55-1142-EFD4-EBC2C8A58083}"/>
              </a:ext>
            </a:extLst>
          </p:cNvPr>
          <p:cNvSpPr txBox="1"/>
          <p:nvPr/>
        </p:nvSpPr>
        <p:spPr>
          <a:xfrm>
            <a:off x="11072935" y="5582901"/>
            <a:ext cx="801951" cy="276999"/>
          </a:xfrm>
          <a:prstGeom prst="rect">
            <a:avLst/>
          </a:prstGeom>
          <a:noFill/>
        </p:spPr>
        <p:txBody>
          <a:bodyPr wrap="none" rtlCol="0">
            <a:spAutoFit/>
          </a:bodyPr>
          <a:lstStyle/>
          <a:p>
            <a:r>
              <a:rPr lang="fr-FR" sz="1200" dirty="0" err="1">
                <a:solidFill>
                  <a:prstClr val="white"/>
                </a:solidFill>
                <a:latin typeface="Calibri" panose="020F0502020204030204"/>
              </a:rPr>
              <a:t>Coginitive</a:t>
            </a:r>
            <a:endParaRPr lang="fr-FR" sz="1200" dirty="0">
              <a:solidFill>
                <a:prstClr val="white"/>
              </a:solidFill>
              <a:latin typeface="Calibri" panose="020F0502020204030204"/>
            </a:endParaRPr>
          </a:p>
        </p:txBody>
      </p:sp>
      <p:sp>
        <p:nvSpPr>
          <p:cNvPr id="107" name="ZoneTexte 106">
            <a:extLst>
              <a:ext uri="{FF2B5EF4-FFF2-40B4-BE49-F238E27FC236}">
                <a16:creationId xmlns:a16="http://schemas.microsoft.com/office/drawing/2014/main" id="{D7938C90-E443-D11D-FC3E-10D977A88D90}"/>
              </a:ext>
            </a:extLst>
          </p:cNvPr>
          <p:cNvSpPr txBox="1"/>
          <p:nvPr/>
        </p:nvSpPr>
        <p:spPr>
          <a:xfrm>
            <a:off x="11005408" y="1598747"/>
            <a:ext cx="716863" cy="307777"/>
          </a:xfrm>
          <a:prstGeom prst="rect">
            <a:avLst/>
          </a:prstGeom>
          <a:noFill/>
        </p:spPr>
        <p:txBody>
          <a:bodyPr wrap="none" rtlCol="0">
            <a:spAutoFit/>
          </a:bodyPr>
          <a:lstStyle/>
          <a:p>
            <a:r>
              <a:rPr lang="fr-FR" sz="1400" dirty="0" err="1">
                <a:solidFill>
                  <a:prstClr val="white"/>
                </a:solidFill>
                <a:latin typeface="Calibri" panose="020F0502020204030204"/>
              </a:rPr>
              <a:t>Viruses</a:t>
            </a:r>
            <a:endParaRPr lang="fr-FR" sz="1400" dirty="0">
              <a:solidFill>
                <a:prstClr val="white"/>
              </a:solidFill>
              <a:latin typeface="Calibri" panose="020F0502020204030204"/>
            </a:endParaRPr>
          </a:p>
        </p:txBody>
      </p:sp>
      <p:sp>
        <p:nvSpPr>
          <p:cNvPr id="108" name="Cylindre 107">
            <a:extLst>
              <a:ext uri="{FF2B5EF4-FFF2-40B4-BE49-F238E27FC236}">
                <a16:creationId xmlns:a16="http://schemas.microsoft.com/office/drawing/2014/main" id="{F6615508-7159-0F7C-ADDC-3E7913917872}"/>
              </a:ext>
            </a:extLst>
          </p:cNvPr>
          <p:cNvSpPr/>
          <p:nvPr/>
        </p:nvSpPr>
        <p:spPr>
          <a:xfrm>
            <a:off x="10448917" y="2011466"/>
            <a:ext cx="547875" cy="208032"/>
          </a:xfrm>
          <a:prstGeom prst="can">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ZoneTexte 108">
            <a:extLst>
              <a:ext uri="{FF2B5EF4-FFF2-40B4-BE49-F238E27FC236}">
                <a16:creationId xmlns:a16="http://schemas.microsoft.com/office/drawing/2014/main" id="{B22A103D-0520-9A28-4D42-9E272E44ED97}"/>
              </a:ext>
            </a:extLst>
          </p:cNvPr>
          <p:cNvSpPr txBox="1"/>
          <p:nvPr/>
        </p:nvSpPr>
        <p:spPr>
          <a:xfrm>
            <a:off x="11005408" y="1954415"/>
            <a:ext cx="745653" cy="307777"/>
          </a:xfrm>
          <a:prstGeom prst="rect">
            <a:avLst/>
          </a:prstGeom>
          <a:noFill/>
        </p:spPr>
        <p:txBody>
          <a:bodyPr wrap="none" rtlCol="0">
            <a:spAutoFit/>
          </a:bodyPr>
          <a:lstStyle/>
          <a:p>
            <a:r>
              <a:rPr lang="fr-FR" sz="1400" dirty="0" err="1">
                <a:solidFill>
                  <a:prstClr val="white"/>
                </a:solidFill>
                <a:latin typeface="Calibri" panose="020F0502020204030204"/>
              </a:rPr>
              <a:t>Troyans</a:t>
            </a:r>
            <a:endParaRPr lang="fr-FR" sz="1400" dirty="0">
              <a:solidFill>
                <a:prstClr val="white"/>
              </a:solidFill>
              <a:latin typeface="Calibri" panose="020F0502020204030204"/>
            </a:endParaRPr>
          </a:p>
        </p:txBody>
      </p:sp>
    </p:spTree>
    <p:extLst>
      <p:ext uri="{BB962C8B-B14F-4D97-AF65-F5344CB8AC3E}">
        <p14:creationId xmlns:p14="http://schemas.microsoft.com/office/powerpoint/2010/main" val="3399176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sz="2000"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b="1" dirty="0" err="1"/>
              <a:t>Anaysis</a:t>
            </a:r>
            <a:endParaRPr lang="en-US" sz="2400" b="1"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59</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fr-FR" dirty="0"/>
              <a:t>Use Case 1</a:t>
            </a:r>
          </a:p>
        </p:txBody>
      </p:sp>
      <p:pic>
        <p:nvPicPr>
          <p:cNvPr id="26" name="Espace réservé pour une image  25" descr="Une image contenant ciel, nuage, avion, plein air&#10;&#10;Description générée automatiquement">
            <a:extLst>
              <a:ext uri="{FF2B5EF4-FFF2-40B4-BE49-F238E27FC236}">
                <a16:creationId xmlns:a16="http://schemas.microsoft.com/office/drawing/2014/main" id="{031B42E6-A460-1F70-0B7F-0B5981A793E0}"/>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5405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4DDF8-01B9-B611-0D61-270A7A6A5E6B}"/>
              </a:ext>
            </a:extLst>
          </p:cNvPr>
          <p:cNvSpPr>
            <a:spLocks noGrp="1"/>
          </p:cNvSpPr>
          <p:nvPr>
            <p:ph type="title"/>
          </p:nvPr>
        </p:nvSpPr>
        <p:spPr>
          <a:xfrm>
            <a:off x="701862" y="142387"/>
            <a:ext cx="10058400" cy="676435"/>
          </a:xfrm>
        </p:spPr>
        <p:txBody>
          <a:bodyPr>
            <a:normAutofit fontScale="90000"/>
          </a:bodyPr>
          <a:lstStyle/>
          <a:p>
            <a:r>
              <a:rPr lang="fr-FR" sz="4400" dirty="0"/>
              <a:t>MITRE ATT&amp;CK Navigator</a:t>
            </a:r>
            <a:br>
              <a:rPr lang="fr-FR" sz="4400" dirty="0"/>
            </a:br>
            <a:r>
              <a:rPr lang="en-US" sz="2000" b="1" dirty="0"/>
              <a:t>Adversarial Tactics, Techniques, and Common Knowledge</a:t>
            </a:r>
            <a:endParaRPr lang="fr-FR" sz="6700" dirty="0"/>
          </a:p>
        </p:txBody>
      </p:sp>
      <p:sp>
        <p:nvSpPr>
          <p:cNvPr id="4" name="Espace réservé du pied de page 3">
            <a:extLst>
              <a:ext uri="{FF2B5EF4-FFF2-40B4-BE49-F238E27FC236}">
                <a16:creationId xmlns:a16="http://schemas.microsoft.com/office/drawing/2014/main" id="{3910994F-4A56-C154-E814-F151B9CCCE0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A7724C5-F200-6F04-0069-0E2FABA1E112}"/>
              </a:ext>
            </a:extLst>
          </p:cNvPr>
          <p:cNvSpPr>
            <a:spLocks noGrp="1"/>
          </p:cNvSpPr>
          <p:nvPr>
            <p:ph type="sldNum" sz="quarter" idx="12"/>
          </p:nvPr>
        </p:nvSpPr>
        <p:spPr/>
        <p:txBody>
          <a:bodyPr/>
          <a:lstStyle/>
          <a:p>
            <a:fld id="{AF8FC096-D195-4392-A597-E50EA60D946D}" type="slidenum">
              <a:rPr lang="fr-FR" smtClean="0"/>
              <a:t>60</a:t>
            </a:fld>
            <a:endParaRPr lang="fr-FR"/>
          </a:p>
        </p:txBody>
      </p:sp>
      <p:pic>
        <p:nvPicPr>
          <p:cNvPr id="6" name="Picture 2">
            <a:extLst>
              <a:ext uri="{FF2B5EF4-FFF2-40B4-BE49-F238E27FC236}">
                <a16:creationId xmlns:a16="http://schemas.microsoft.com/office/drawing/2014/main" id="{CB204556-1C0E-CA6B-8584-9A09C75D62C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5584" y="1889531"/>
            <a:ext cx="11543253" cy="4041044"/>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BA700341-6EF7-6F67-B3AE-6545A770AE26}"/>
              </a:ext>
            </a:extLst>
          </p:cNvPr>
          <p:cNvSpPr txBox="1"/>
          <p:nvPr/>
        </p:nvSpPr>
        <p:spPr>
          <a:xfrm>
            <a:off x="435584" y="1169510"/>
            <a:ext cx="3998210" cy="369332"/>
          </a:xfrm>
          <a:prstGeom prst="rect">
            <a:avLst/>
          </a:prstGeom>
          <a:noFill/>
        </p:spPr>
        <p:txBody>
          <a:bodyPr wrap="none" rtlCol="0">
            <a:spAutoFit/>
          </a:bodyPr>
          <a:lstStyle/>
          <a:p>
            <a:r>
              <a:rPr lang="fr-FR" dirty="0" err="1"/>
              <a:t>Choice</a:t>
            </a:r>
            <a:r>
              <a:rPr lang="fr-FR" dirty="0"/>
              <a:t> of an </a:t>
            </a:r>
            <a:r>
              <a:rPr lang="fr-FR" dirty="0" err="1"/>
              <a:t>adapted</a:t>
            </a:r>
            <a:r>
              <a:rPr lang="fr-FR" dirty="0"/>
              <a:t> </a:t>
            </a:r>
            <a:r>
              <a:rPr lang="fr-FR" dirty="0" err="1"/>
              <a:t>framework</a:t>
            </a:r>
            <a:endParaRPr lang="fr-FR" dirty="0"/>
          </a:p>
        </p:txBody>
      </p:sp>
    </p:spTree>
    <p:extLst>
      <p:ext uri="{BB962C8B-B14F-4D97-AF65-F5344CB8AC3E}">
        <p14:creationId xmlns:p14="http://schemas.microsoft.com/office/powerpoint/2010/main" val="1947270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transport, bateau, embarcation, plein air&#10;&#10;Description générée automatiquement">
            <a:extLst>
              <a:ext uri="{FF2B5EF4-FFF2-40B4-BE49-F238E27FC236}">
                <a16:creationId xmlns:a16="http://schemas.microsoft.com/office/drawing/2014/main" id="{6DD28871-E169-303D-7DCC-219FC210F28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15362" name="Titolo 1">
            <a:extLst>
              <a:ext uri="{FF2B5EF4-FFF2-40B4-BE49-F238E27FC236}">
                <a16:creationId xmlns:a16="http://schemas.microsoft.com/office/drawing/2014/main" id="{49D2FDCB-D348-B583-D3FC-3CDB6D39E900}"/>
              </a:ext>
            </a:extLst>
          </p:cNvPr>
          <p:cNvSpPr>
            <a:spLocks/>
          </p:cNvSpPr>
          <p:nvPr/>
        </p:nvSpPr>
        <p:spPr bwMode="auto">
          <a:xfrm>
            <a:off x="724400" y="908844"/>
            <a:ext cx="7048000" cy="2970044"/>
          </a:xfrm>
          <a:prstGeom prst="rect">
            <a:avLst/>
          </a:prstGeom>
          <a:noFill/>
        </p:spPr>
        <p:txBody>
          <a:bodyPr wrap="square">
            <a:spAutoFit/>
          </a:bodyPr>
          <a:lstStyle/>
          <a:p>
            <a:pPr algn="just">
              <a:spcBef>
                <a:spcPct val="0"/>
              </a:spcBef>
              <a:spcAft>
                <a:spcPts val="600"/>
              </a:spcAft>
            </a:pPr>
            <a:r>
              <a:rPr lang="en-US" altLang="it-IT" sz="1600" dirty="0">
                <a:solidFill>
                  <a:srgbClr val="000099"/>
                </a:solidFill>
              </a:rPr>
              <a:t>Even if attacks on AIS appear most times as isolated incident, the problem is a recurrent threat in certain identified crisis areas</a:t>
            </a:r>
          </a:p>
          <a:p>
            <a:pPr algn="just">
              <a:spcBef>
                <a:spcPct val="0"/>
              </a:spcBef>
              <a:spcAft>
                <a:spcPts val="600"/>
              </a:spcAft>
            </a:pPr>
            <a:endParaRPr lang="en-US" altLang="it-IT" sz="1600" dirty="0">
              <a:solidFill>
                <a:srgbClr val="000099"/>
              </a:solidFill>
            </a:endParaRPr>
          </a:p>
          <a:p>
            <a:pPr algn="just">
              <a:spcBef>
                <a:spcPct val="0"/>
              </a:spcBef>
              <a:spcAft>
                <a:spcPts val="600"/>
              </a:spcAft>
            </a:pPr>
            <a:r>
              <a:rPr lang="en-US" altLang="it-IT" sz="1600" dirty="0">
                <a:solidFill>
                  <a:srgbClr val="000099"/>
                </a:solidFill>
              </a:rPr>
              <a:t>Similar incidents are more and more often reported by security agencies and nationals coast guards all around the word.</a:t>
            </a:r>
          </a:p>
          <a:p>
            <a:pPr algn="just">
              <a:spcBef>
                <a:spcPct val="0"/>
              </a:spcBef>
              <a:spcAft>
                <a:spcPts val="600"/>
              </a:spcAft>
            </a:pPr>
            <a:endParaRPr lang="en-US" altLang="it-IT" sz="1600" dirty="0">
              <a:solidFill>
                <a:srgbClr val="000099"/>
              </a:solidFill>
            </a:endParaRPr>
          </a:p>
          <a:p>
            <a:pPr algn="just">
              <a:spcBef>
                <a:spcPct val="0"/>
              </a:spcBef>
              <a:spcAft>
                <a:spcPts val="600"/>
              </a:spcAft>
            </a:pPr>
            <a:r>
              <a:rPr lang="en-US" altLang="it-IT" sz="1600" dirty="0">
                <a:solidFill>
                  <a:srgbClr val="000099"/>
                </a:solidFill>
              </a:rPr>
              <a:t>Automatic filtering techniques are not known yet as fully available to prevent these phenomena from compromising the monitoring capabilities of maritime traffic.</a:t>
            </a:r>
          </a:p>
          <a:p>
            <a:pPr algn="just">
              <a:spcBef>
                <a:spcPct val="0"/>
              </a:spcBef>
              <a:spcAft>
                <a:spcPts val="600"/>
              </a:spcAft>
            </a:pPr>
            <a:endParaRPr lang="en-US" altLang="it-IT" sz="1600" dirty="0">
              <a:solidFill>
                <a:srgbClr val="000099"/>
              </a:solidFill>
            </a:endParaRPr>
          </a:p>
        </p:txBody>
      </p:sp>
      <p:sp>
        <p:nvSpPr>
          <p:cNvPr id="2" name="Titre 5">
            <a:extLst>
              <a:ext uri="{FF2B5EF4-FFF2-40B4-BE49-F238E27FC236}">
                <a16:creationId xmlns:a16="http://schemas.microsoft.com/office/drawing/2014/main" id="{2698D74C-22C9-BE0F-B07B-57C8E7CF61ED}"/>
              </a:ext>
            </a:extLst>
          </p:cNvPr>
          <p:cNvSpPr txBox="1">
            <a:spLocks/>
          </p:cNvSpPr>
          <p:nvPr/>
        </p:nvSpPr>
        <p:spPr>
          <a:xfrm>
            <a:off x="279900" y="53294"/>
            <a:ext cx="11141678" cy="6688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3600" dirty="0" err="1">
                <a:latin typeface="+mn-lt"/>
              </a:rPr>
              <a:t>Analysis</a:t>
            </a:r>
            <a:r>
              <a:rPr lang="fr-FR" sz="3600" dirty="0">
                <a:latin typeface="+mn-lt"/>
              </a:rPr>
              <a:t> – Digital </a:t>
            </a:r>
            <a:r>
              <a:rPr lang="fr-FR" sz="3600" dirty="0" err="1">
                <a:latin typeface="+mn-lt"/>
              </a:rPr>
              <a:t>Forensic</a:t>
            </a:r>
            <a:r>
              <a:rPr lang="fr-FR" sz="3600" dirty="0">
                <a:latin typeface="+mn-lt"/>
              </a:rPr>
              <a:t> for Maritime</a:t>
            </a:r>
          </a:p>
        </p:txBody>
      </p:sp>
      <p:sp>
        <p:nvSpPr>
          <p:cNvPr id="9" name="ZoneTexte 8">
            <a:extLst>
              <a:ext uri="{FF2B5EF4-FFF2-40B4-BE49-F238E27FC236}">
                <a16:creationId xmlns:a16="http://schemas.microsoft.com/office/drawing/2014/main" id="{4C899675-6107-295C-5EC8-4B6DF2351FE4}"/>
              </a:ext>
            </a:extLst>
          </p:cNvPr>
          <p:cNvSpPr txBox="1"/>
          <p:nvPr/>
        </p:nvSpPr>
        <p:spPr>
          <a:xfrm>
            <a:off x="724401" y="3577200"/>
            <a:ext cx="6209800" cy="2616101"/>
          </a:xfrm>
          <a:prstGeom prst="rect">
            <a:avLst/>
          </a:prstGeom>
          <a:noFill/>
        </p:spPr>
        <p:txBody>
          <a:bodyPr wrap="square">
            <a:spAutoFit/>
          </a:bodyPr>
          <a:lstStyle/>
          <a:p>
            <a:pPr algn="just">
              <a:spcBef>
                <a:spcPct val="0"/>
              </a:spcBef>
              <a:spcAft>
                <a:spcPts val="600"/>
              </a:spcAft>
              <a:buNone/>
            </a:pPr>
            <a:endParaRPr lang="en-US" altLang="it-IT" sz="1600" dirty="0">
              <a:solidFill>
                <a:srgbClr val="000099"/>
              </a:solidFill>
            </a:endParaRPr>
          </a:p>
          <a:p>
            <a:pPr algn="just">
              <a:spcBef>
                <a:spcPct val="0"/>
              </a:spcBef>
              <a:spcAft>
                <a:spcPts val="600"/>
              </a:spcAft>
              <a:buNone/>
            </a:pPr>
            <a:r>
              <a:rPr lang="en-US" altLang="it-IT" sz="1600" dirty="0">
                <a:solidFill>
                  <a:srgbClr val="000099"/>
                </a:solidFill>
              </a:rPr>
              <a:t>The only method is an acknowledgment of the phenomenon arising from monitoring of the AIS network by technical staff who, if necessary or required, shall locally disable the affected AIS base stations.</a:t>
            </a:r>
          </a:p>
          <a:p>
            <a:pPr algn="just">
              <a:spcBef>
                <a:spcPct val="0"/>
              </a:spcBef>
              <a:spcAft>
                <a:spcPts val="600"/>
              </a:spcAft>
              <a:buNone/>
            </a:pPr>
            <a:endParaRPr lang="en-US" altLang="it-IT" sz="1600" dirty="0">
              <a:solidFill>
                <a:srgbClr val="000099"/>
              </a:solidFill>
            </a:endParaRPr>
          </a:p>
          <a:p>
            <a:pPr algn="just">
              <a:spcBef>
                <a:spcPct val="0"/>
              </a:spcBef>
              <a:spcAft>
                <a:spcPts val="600"/>
              </a:spcAft>
              <a:buNone/>
            </a:pPr>
            <a:r>
              <a:rPr lang="en-US" altLang="it-IT" sz="1600" dirty="0">
                <a:solidFill>
                  <a:srgbClr val="000099"/>
                </a:solidFill>
              </a:rPr>
              <a:t>As a consequence, these actions are more often conducted with National security / Frequency agencies.</a:t>
            </a:r>
          </a:p>
          <a:p>
            <a:pPr algn="just">
              <a:spcBef>
                <a:spcPct val="0"/>
              </a:spcBef>
              <a:spcAft>
                <a:spcPts val="600"/>
              </a:spcAft>
              <a:buNone/>
            </a:pPr>
            <a:endParaRPr lang="en-GB" altLang="it-IT" sz="1600" dirty="0">
              <a:solidFill>
                <a:srgbClr val="000099"/>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8DD748D-307F-4466-B24E-872DFCCE61E3}"/>
              </a:ext>
            </a:extLst>
          </p:cNvPr>
          <p:cNvSpPr>
            <a:spLocks noGrp="1" noChangeArrowheads="1"/>
          </p:cNvSpPr>
          <p:nvPr>
            <p:ph type="title"/>
          </p:nvPr>
        </p:nvSpPr>
        <p:spPr>
          <a:xfrm>
            <a:off x="127006" y="123944"/>
            <a:ext cx="10515600" cy="646970"/>
          </a:xfrm>
        </p:spPr>
        <p:txBody>
          <a:bodyPr vert="horz" lIns="91440" tIns="45720" rIns="91440" bIns="45720" rtlCol="0" anchor="b">
            <a:normAutofit/>
          </a:bodyPr>
          <a:lstStyle/>
          <a:p>
            <a:r>
              <a:rPr lang="fr-FR" sz="3600" dirty="0">
                <a:latin typeface="+mn-lt"/>
              </a:rPr>
              <a:t>Certification – Classification - Qualification</a:t>
            </a:r>
          </a:p>
        </p:txBody>
      </p:sp>
      <p:pic>
        <p:nvPicPr>
          <p:cNvPr id="99335" name="Picture 7" descr="antivol">
            <a:extLst>
              <a:ext uri="{FF2B5EF4-FFF2-40B4-BE49-F238E27FC236}">
                <a16:creationId xmlns:a16="http://schemas.microsoft.com/office/drawing/2014/main" id="{D4E6F3C9-6337-4666-3A1C-B56B404514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1991" y="2995441"/>
            <a:ext cx="14446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pneu">
            <a:extLst>
              <a:ext uri="{FF2B5EF4-FFF2-40B4-BE49-F238E27FC236}">
                <a16:creationId xmlns:a16="http://schemas.microsoft.com/office/drawing/2014/main" id="{70090322-1819-2A1F-3137-8774953444F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4088" y="953714"/>
            <a:ext cx="11826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5" descr="harnais-sequoia-srt-petzl">
            <a:extLst>
              <a:ext uri="{FF2B5EF4-FFF2-40B4-BE49-F238E27FC236}">
                <a16:creationId xmlns:a16="http://schemas.microsoft.com/office/drawing/2014/main" id="{1750F562-D502-CB1C-3533-B8620B9C1A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2525" y="1156943"/>
            <a:ext cx="16033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chien">
            <a:extLst>
              <a:ext uri="{FF2B5EF4-FFF2-40B4-BE49-F238E27FC236}">
                <a16:creationId xmlns:a16="http://schemas.microsoft.com/office/drawing/2014/main" id="{72A4686E-F334-8BB6-334D-ADB771351B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45634" y="3744913"/>
            <a:ext cx="1727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Text Box 9">
            <a:extLst>
              <a:ext uri="{FF2B5EF4-FFF2-40B4-BE49-F238E27FC236}">
                <a16:creationId xmlns:a16="http://schemas.microsoft.com/office/drawing/2014/main" id="{ED0C2059-23ED-A6A7-B59D-AE7B30EDFA64}"/>
              </a:ext>
            </a:extLst>
          </p:cNvPr>
          <p:cNvSpPr txBox="1">
            <a:spLocks noChangeArrowheads="1"/>
          </p:cNvSpPr>
          <p:nvPr/>
        </p:nvSpPr>
        <p:spPr bwMode="auto">
          <a:xfrm>
            <a:off x="299472" y="5491352"/>
            <a:ext cx="11346724" cy="12003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buClr>
                <a:srgbClr val="000000"/>
              </a:buClr>
              <a:buSzPct val="100000"/>
            </a:pPr>
            <a:r>
              <a:rPr lang="en-US" i="1" u="sng" dirty="0"/>
              <a:t>Example </a:t>
            </a:r>
            <a:r>
              <a:rPr lang="en-US" i="1" dirty="0"/>
              <a:t>: All toys must comply with the requirements of the new European directive [...] thus, manufacturers, as well as importers, will have to carry out a risk analysis before manufacturing and keep the technical documentation for ten years. The risk analysis must be included in the technical documentation made available to the supervisory authorities.</a:t>
            </a:r>
            <a:r>
              <a:rPr lang="fr-FR" altLang="fr-FR" i="1" dirty="0"/>
              <a:t>.</a:t>
            </a:r>
          </a:p>
        </p:txBody>
      </p:sp>
      <p:pic>
        <p:nvPicPr>
          <p:cNvPr id="99336" name="Picture 8" descr="aquita12">
            <a:extLst>
              <a:ext uri="{FF2B5EF4-FFF2-40B4-BE49-F238E27FC236}">
                <a16:creationId xmlns:a16="http://schemas.microsoft.com/office/drawing/2014/main" id="{996E7648-57FF-1FDD-B686-366253C2114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1650" y="1156943"/>
            <a:ext cx="6338685" cy="364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026683C4-7D8A-602E-FFEE-A1053AFF985C}"/>
              </a:ext>
            </a:extLst>
          </p:cNvPr>
          <p:cNvGrpSpPr>
            <a:grpSpLocks/>
          </p:cNvGrpSpPr>
          <p:nvPr/>
        </p:nvGrpSpPr>
        <p:grpSpPr bwMode="auto">
          <a:xfrm>
            <a:off x="8826505" y="3219450"/>
            <a:ext cx="1929198" cy="1841500"/>
            <a:chOff x="7302286" y="3219450"/>
            <a:chExt cx="1929421" cy="1841714"/>
          </a:xfrm>
        </p:grpSpPr>
        <p:pic>
          <p:nvPicPr>
            <p:cNvPr id="149515" name="Picture 3" descr="C:\Users\TiboudPhil\Desktop\Sans titre-1.gif">
              <a:extLst>
                <a:ext uri="{FF2B5EF4-FFF2-40B4-BE49-F238E27FC236}">
                  <a16:creationId xmlns:a16="http://schemas.microsoft.com/office/drawing/2014/main" id="{A5649FD1-E58F-2D9A-0911-6F45AF02F24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2286" y="3219450"/>
              <a:ext cx="1841714" cy="184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ZoneTexte 1">
              <a:extLst>
                <a:ext uri="{FF2B5EF4-FFF2-40B4-BE49-F238E27FC236}">
                  <a16:creationId xmlns:a16="http://schemas.microsoft.com/office/drawing/2014/main" id="{C2D4DB1A-EAA1-4E3C-BEF4-E0ACB23DF9A8}"/>
                </a:ext>
              </a:extLst>
            </p:cNvPr>
            <p:cNvSpPr txBox="1">
              <a:spLocks noChangeArrowheads="1"/>
            </p:cNvSpPr>
            <p:nvPr/>
          </p:nvSpPr>
          <p:spPr bwMode="auto">
            <a:xfrm rot="1177615">
              <a:off x="7931049" y="3745227"/>
              <a:ext cx="13006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Clr>
                  <a:srgbClr val="000000"/>
                </a:buClr>
                <a:buSzPct val="100000"/>
                <a:buFont typeface="Times New Roman" panose="02020603050405020304" pitchFamily="18" charset="0"/>
                <a:buNone/>
              </a:pPr>
              <a:r>
                <a:rPr lang="fr-FR" altLang="fr-FR" sz="1400" b="1" dirty="0"/>
                <a:t>Trust</a:t>
              </a:r>
            </a:p>
          </p:txBody>
        </p:sp>
      </p:grpSp>
      <p:sp>
        <p:nvSpPr>
          <p:cNvPr id="4" name="ZoneTexte 3">
            <a:extLst>
              <a:ext uri="{FF2B5EF4-FFF2-40B4-BE49-F238E27FC236}">
                <a16:creationId xmlns:a16="http://schemas.microsoft.com/office/drawing/2014/main" id="{16081F48-5699-E2B3-3EF4-13435485A434}"/>
              </a:ext>
            </a:extLst>
          </p:cNvPr>
          <p:cNvSpPr txBox="1">
            <a:spLocks noChangeArrowheads="1"/>
          </p:cNvSpPr>
          <p:nvPr/>
        </p:nvSpPr>
        <p:spPr bwMode="auto">
          <a:xfrm rot="20416802">
            <a:off x="1803122" y="2373363"/>
            <a:ext cx="9293225" cy="830997"/>
          </a:xfrm>
          <a:prstGeom prst="rect">
            <a:avLst/>
          </a:prstGeom>
          <a:solidFill>
            <a:schemeClr val="accent5">
              <a:lumMod val="20000"/>
              <a:lumOff val="80000"/>
            </a:schemeClr>
          </a:solidFill>
          <a:ln w="38100">
            <a:solidFill>
              <a:srgbClr val="FF0000"/>
            </a:solidFill>
            <a:miter lim="800000"/>
            <a:headEnd/>
            <a:tailEnd/>
          </a:ln>
        </p:spPr>
        <p:txBody>
          <a:bodyPr>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All </a:t>
            </a:r>
            <a:r>
              <a:rPr lang="fr-FR" altLang="fr-FR" sz="4800" b="1" dirty="0" err="1">
                <a:solidFill>
                  <a:srgbClr val="FF0000"/>
                </a:solidFill>
                <a:latin typeface="[TOP_SECRET]" pitchFamily="2" charset="0"/>
              </a:rPr>
              <a:t>domain</a:t>
            </a:r>
            <a:r>
              <a:rPr lang="fr-FR" altLang="fr-FR" sz="4800" b="1" dirty="0">
                <a:solidFill>
                  <a:srgbClr val="FF0000"/>
                </a:solidFill>
                <a:latin typeface="[TOP_SECRET]" pitchFamily="2" charset="0"/>
              </a:rPr>
              <a:t> </a:t>
            </a:r>
            <a:r>
              <a:rPr lang="fr-FR" altLang="fr-FR" sz="4800" b="1" dirty="0" err="1">
                <a:solidFill>
                  <a:srgbClr val="FF0000"/>
                </a:solidFill>
                <a:latin typeface="[TOP_SECRET]" pitchFamily="2" charset="0"/>
              </a:rPr>
              <a:t>Mandatory</a:t>
            </a:r>
            <a:r>
              <a:rPr lang="fr-FR" altLang="fr-FR" sz="4800" b="1" dirty="0">
                <a:solidFill>
                  <a:srgbClr val="FF0000"/>
                </a:solidFill>
                <a:latin typeface="[TOP_SECRET]" pitchFamily="2" charset="0"/>
              </a:rPr>
              <a:t> Process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Effect transition="in" filter="fade">
                                      <p:cBhvr>
                                        <p:cTn id="9" dur="500"/>
                                        <p:tgtEl>
                                          <p:spTgt spid="9933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99335"/>
                                        </p:tgtEl>
                                        <p:attrNameLst>
                                          <p:attrName>style.visibility</p:attrName>
                                        </p:attrNameLst>
                                      </p:cBhvr>
                                      <p:to>
                                        <p:strVal val="visible"/>
                                      </p:to>
                                    </p:set>
                                    <p:anim calcmode="lin" valueType="num">
                                      <p:cBhvr>
                                        <p:cTn id="13" dur="500" fill="hold"/>
                                        <p:tgtEl>
                                          <p:spTgt spid="99335"/>
                                        </p:tgtEl>
                                        <p:attrNameLst>
                                          <p:attrName>ppt_w</p:attrName>
                                        </p:attrNameLst>
                                      </p:cBhvr>
                                      <p:tavLst>
                                        <p:tav tm="0">
                                          <p:val>
                                            <p:fltVal val="0"/>
                                          </p:val>
                                        </p:tav>
                                        <p:tav tm="100000">
                                          <p:val>
                                            <p:strVal val="#ppt_w"/>
                                          </p:val>
                                        </p:tav>
                                      </p:tavLst>
                                    </p:anim>
                                    <p:anim calcmode="lin" valueType="num">
                                      <p:cBhvr>
                                        <p:cTn id="14" dur="500" fill="hold"/>
                                        <p:tgtEl>
                                          <p:spTgt spid="99335"/>
                                        </p:tgtEl>
                                        <p:attrNameLst>
                                          <p:attrName>ppt_h</p:attrName>
                                        </p:attrNameLst>
                                      </p:cBhvr>
                                      <p:tavLst>
                                        <p:tav tm="0">
                                          <p:val>
                                            <p:fltVal val="0"/>
                                          </p:val>
                                        </p:tav>
                                        <p:tav tm="100000">
                                          <p:val>
                                            <p:strVal val="#ppt_h"/>
                                          </p:val>
                                        </p:tav>
                                      </p:tavLst>
                                    </p:anim>
                                    <p:animEffect transition="in" filter="fade">
                                      <p:cBhvr>
                                        <p:cTn id="15" dur="500"/>
                                        <p:tgtEl>
                                          <p:spTgt spid="99335"/>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99333"/>
                                        </p:tgtEl>
                                        <p:attrNameLst>
                                          <p:attrName>style.visibility</p:attrName>
                                        </p:attrNameLst>
                                      </p:cBhvr>
                                      <p:to>
                                        <p:strVal val="visible"/>
                                      </p:to>
                                    </p:set>
                                    <p:anim calcmode="lin" valueType="num">
                                      <p:cBhvr>
                                        <p:cTn id="19" dur="500" fill="hold"/>
                                        <p:tgtEl>
                                          <p:spTgt spid="99333"/>
                                        </p:tgtEl>
                                        <p:attrNameLst>
                                          <p:attrName>ppt_w</p:attrName>
                                        </p:attrNameLst>
                                      </p:cBhvr>
                                      <p:tavLst>
                                        <p:tav tm="0">
                                          <p:val>
                                            <p:fltVal val="0"/>
                                          </p:val>
                                        </p:tav>
                                        <p:tav tm="100000">
                                          <p:val>
                                            <p:strVal val="#ppt_w"/>
                                          </p:val>
                                        </p:tav>
                                      </p:tavLst>
                                    </p:anim>
                                    <p:anim calcmode="lin" valueType="num">
                                      <p:cBhvr>
                                        <p:cTn id="20" dur="500" fill="hold"/>
                                        <p:tgtEl>
                                          <p:spTgt spid="99333"/>
                                        </p:tgtEl>
                                        <p:attrNameLst>
                                          <p:attrName>ppt_h</p:attrName>
                                        </p:attrNameLst>
                                      </p:cBhvr>
                                      <p:tavLst>
                                        <p:tav tm="0">
                                          <p:val>
                                            <p:fltVal val="0"/>
                                          </p:val>
                                        </p:tav>
                                        <p:tav tm="100000">
                                          <p:val>
                                            <p:strVal val="#ppt_h"/>
                                          </p:val>
                                        </p:tav>
                                      </p:tavLst>
                                    </p:anim>
                                    <p:animEffect transition="in" filter="fade">
                                      <p:cBhvr>
                                        <p:cTn id="21" dur="500"/>
                                        <p:tgtEl>
                                          <p:spTgt spid="99333"/>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99332"/>
                                        </p:tgtEl>
                                        <p:attrNameLst>
                                          <p:attrName>style.visibility</p:attrName>
                                        </p:attrNameLst>
                                      </p:cBhvr>
                                      <p:to>
                                        <p:strVal val="visible"/>
                                      </p:to>
                                    </p:set>
                                    <p:anim calcmode="lin" valueType="num">
                                      <p:cBhvr>
                                        <p:cTn id="25" dur="500" fill="hold"/>
                                        <p:tgtEl>
                                          <p:spTgt spid="99332"/>
                                        </p:tgtEl>
                                        <p:attrNameLst>
                                          <p:attrName>ppt_w</p:attrName>
                                        </p:attrNameLst>
                                      </p:cBhvr>
                                      <p:tavLst>
                                        <p:tav tm="0">
                                          <p:val>
                                            <p:fltVal val="0"/>
                                          </p:val>
                                        </p:tav>
                                        <p:tav tm="100000">
                                          <p:val>
                                            <p:strVal val="#ppt_w"/>
                                          </p:val>
                                        </p:tav>
                                      </p:tavLst>
                                    </p:anim>
                                    <p:anim calcmode="lin" valueType="num">
                                      <p:cBhvr>
                                        <p:cTn id="26" dur="500" fill="hold"/>
                                        <p:tgtEl>
                                          <p:spTgt spid="99332"/>
                                        </p:tgtEl>
                                        <p:attrNameLst>
                                          <p:attrName>ppt_h</p:attrName>
                                        </p:attrNameLst>
                                      </p:cBhvr>
                                      <p:tavLst>
                                        <p:tav tm="0">
                                          <p:val>
                                            <p:fltVal val="0"/>
                                          </p:val>
                                        </p:tav>
                                        <p:tav tm="100000">
                                          <p:val>
                                            <p:strVal val="#ppt_h"/>
                                          </p:val>
                                        </p:tav>
                                      </p:tavLst>
                                    </p:anim>
                                    <p:animEffect transition="in" filter="fade">
                                      <p:cBhvr>
                                        <p:cTn id="27" dur="500"/>
                                        <p:tgtEl>
                                          <p:spTgt spid="993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 calcmode="lin" valueType="num">
                                      <p:cBhvr>
                                        <p:cTn id="32" dur="500" fill="hold"/>
                                        <p:tgtEl>
                                          <p:spTgt spid="99336"/>
                                        </p:tgtEl>
                                        <p:attrNameLst>
                                          <p:attrName>ppt_w</p:attrName>
                                        </p:attrNameLst>
                                      </p:cBhvr>
                                      <p:tavLst>
                                        <p:tav tm="0">
                                          <p:val>
                                            <p:fltVal val="0"/>
                                          </p:val>
                                        </p:tav>
                                        <p:tav tm="100000">
                                          <p:val>
                                            <p:strVal val="#ppt_w"/>
                                          </p:val>
                                        </p:tav>
                                      </p:tavLst>
                                    </p:anim>
                                    <p:anim calcmode="lin" valueType="num">
                                      <p:cBhvr>
                                        <p:cTn id="33" dur="500" fill="hold"/>
                                        <p:tgtEl>
                                          <p:spTgt spid="99336"/>
                                        </p:tgtEl>
                                        <p:attrNameLst>
                                          <p:attrName>ppt_h</p:attrName>
                                        </p:attrNameLst>
                                      </p:cBhvr>
                                      <p:tavLst>
                                        <p:tav tm="0">
                                          <p:val>
                                            <p:fltVal val="0"/>
                                          </p:val>
                                        </p:tav>
                                        <p:tav tm="100000">
                                          <p:val>
                                            <p:strVal val="#ppt_h"/>
                                          </p:val>
                                        </p:tav>
                                      </p:tavLst>
                                    </p:anim>
                                    <p:animEffect transition="in" filter="fade">
                                      <p:cBhvr>
                                        <p:cTn id="34" dur="500"/>
                                        <p:tgtEl>
                                          <p:spTgt spid="9933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99337"/>
                                        </p:tgtEl>
                                        <p:attrNameLst>
                                          <p:attrName>style.visibility</p:attrName>
                                        </p:attrNameLst>
                                      </p:cBhvr>
                                      <p:to>
                                        <p:strVal val="visible"/>
                                      </p:to>
                                    </p:set>
                                    <p:animEffect transition="in" filter="fade">
                                      <p:cBhvr>
                                        <p:cTn id="39" dur="1000"/>
                                        <p:tgtEl>
                                          <p:spTgt spid="993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26" presetClass="emph" presetSubtype="0" fill="hold" nodeType="withEffect">
                                  <p:stCondLst>
                                    <p:cond delay="0"/>
                                  </p:stCondLst>
                                  <p:childTnLst>
                                    <p:animEffect transition="out" filter="fade">
                                      <p:cBhvr>
                                        <p:cTn id="45" dur="500" tmFilter="0, 0; .2, .5; .8, .5; 1, 0"/>
                                        <p:tgtEl>
                                          <p:spTgt spid="3"/>
                                        </p:tgtEl>
                                      </p:cBhvr>
                                    </p:animEffect>
                                    <p:animScale>
                                      <p:cBhvr>
                                        <p:cTn id="46" dur="250" autoRev="1" fill="hold"/>
                                        <p:tgtEl>
                                          <p:spTgt spid="3"/>
                                        </p:tgtEl>
                                      </p:cBhvr>
                                      <p:by x="105000" y="105000"/>
                                    </p:animScale>
                                  </p:childTnLst>
                                </p:cTn>
                              </p:par>
                            </p:childTnLst>
                          </p:cTn>
                        </p:par>
                      </p:childTnLst>
                    </p:cTn>
                  </p:par>
                  <p:par>
                    <p:cTn id="47" fill="hold" nodeType="clickPar">
                      <p:stCondLst>
                        <p:cond delay="indefinite"/>
                      </p:stCondLst>
                      <p:childTnLst>
                        <p:par>
                          <p:cTn id="48" fill="hold" nodeType="withGroup">
                            <p:stCondLst>
                              <p:cond delay="0"/>
                            </p:stCondLst>
                            <p:childTnLst>
                              <p:par>
                                <p:cTn id="49" presetID="6"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circle(out)">
                                      <p:cBhvr>
                                        <p:cTn id="5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7" grpId="0"/>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2E1DA-A6C6-61C0-7EBC-E057E4E4B8CD}"/>
              </a:ext>
            </a:extLst>
          </p:cNvPr>
          <p:cNvSpPr>
            <a:spLocks noGrp="1"/>
          </p:cNvSpPr>
          <p:nvPr>
            <p:ph type="ctrTitle"/>
          </p:nvPr>
        </p:nvSpPr>
        <p:spPr>
          <a:xfrm>
            <a:off x="284860" y="61023"/>
            <a:ext cx="9486900" cy="1153160"/>
          </a:xfrm>
        </p:spPr>
        <p:txBody>
          <a:bodyPr>
            <a:normAutofit/>
          </a:bodyPr>
          <a:lstStyle/>
          <a:p>
            <a:r>
              <a:rPr lang="fr-FR" sz="3200" dirty="0">
                <a:latin typeface="+mn-lt"/>
              </a:rPr>
              <a:t>Classification / Certification / Qualification</a:t>
            </a:r>
            <a:br>
              <a:rPr lang="fr-FR" sz="3200" dirty="0">
                <a:latin typeface="+mn-lt"/>
              </a:rPr>
            </a:br>
            <a:endParaRPr lang="fr-FR" sz="2400" dirty="0">
              <a:latin typeface="+mn-lt"/>
            </a:endParaRPr>
          </a:p>
        </p:txBody>
      </p:sp>
      <p:sp>
        <p:nvSpPr>
          <p:cNvPr id="3" name="Espace réservé du texte 2">
            <a:extLst>
              <a:ext uri="{FF2B5EF4-FFF2-40B4-BE49-F238E27FC236}">
                <a16:creationId xmlns:a16="http://schemas.microsoft.com/office/drawing/2014/main" id="{AAD5EB70-836A-5F83-0AD3-CF14C7904D61}"/>
              </a:ext>
            </a:extLst>
          </p:cNvPr>
          <p:cNvSpPr>
            <a:spLocks noGrp="1"/>
          </p:cNvSpPr>
          <p:nvPr>
            <p:ph type="body" sz="quarter" idx="16"/>
          </p:nvPr>
        </p:nvSpPr>
        <p:spPr>
          <a:xfrm>
            <a:off x="688376" y="1358528"/>
            <a:ext cx="6908800" cy="4787900"/>
          </a:xfrm>
        </p:spPr>
        <p:txBody>
          <a:bodyPr>
            <a:normAutofit/>
          </a:bodyPr>
          <a:lstStyle/>
          <a:p>
            <a:r>
              <a:rPr lang="fr-FR" sz="1800" dirty="0" err="1"/>
              <a:t>Philosophy</a:t>
            </a:r>
            <a:r>
              <a:rPr lang="fr-FR" sz="1800" dirty="0"/>
              <a:t> </a:t>
            </a:r>
          </a:p>
          <a:p>
            <a:r>
              <a:rPr lang="fr-FR" sz="1800" dirty="0" err="1"/>
              <a:t>What</a:t>
            </a:r>
            <a:r>
              <a:rPr lang="fr-FR" sz="1800" dirty="0"/>
              <a:t> </a:t>
            </a:r>
            <a:r>
              <a:rPr lang="fr-FR" sz="1800" dirty="0" err="1"/>
              <a:t>is</a:t>
            </a:r>
            <a:r>
              <a:rPr lang="fr-FR" sz="1800" dirty="0"/>
              <a:t> the </a:t>
            </a:r>
            <a:r>
              <a:rPr lang="fr-FR" sz="1800" dirty="0" err="1"/>
              <a:t>difference</a:t>
            </a:r>
            <a:r>
              <a:rPr lang="fr-FR" sz="1800" dirty="0"/>
              <a:t> ?</a:t>
            </a:r>
          </a:p>
          <a:p>
            <a:r>
              <a:rPr lang="fr-FR" sz="1800" dirty="0" err="1"/>
              <a:t>What</a:t>
            </a:r>
            <a:r>
              <a:rPr lang="fr-FR" sz="1800" dirty="0"/>
              <a:t> Aim in support to </a:t>
            </a:r>
            <a:r>
              <a:rPr lang="fr-FR" sz="1800" dirty="0" err="1"/>
              <a:t>Forensics</a:t>
            </a:r>
            <a:r>
              <a:rPr lang="fr-FR" sz="1800" dirty="0"/>
              <a:t> ?</a:t>
            </a:r>
          </a:p>
          <a:p>
            <a:r>
              <a:rPr lang="fr-FR" sz="1800" dirty="0"/>
              <a:t>In </a:t>
            </a:r>
            <a:r>
              <a:rPr lang="fr-FR" sz="1800" dirty="0" err="1"/>
              <a:t>cybersecurity</a:t>
            </a:r>
            <a:r>
              <a:rPr lang="fr-FR" sz="1800" dirty="0"/>
              <a:t> Is </a:t>
            </a:r>
            <a:r>
              <a:rPr lang="fr-FR" sz="1800" dirty="0" err="1"/>
              <a:t>it</a:t>
            </a:r>
            <a:r>
              <a:rPr lang="fr-FR" sz="1800" dirty="0"/>
              <a:t> </a:t>
            </a:r>
            <a:r>
              <a:rPr lang="fr-FR" sz="1800" dirty="0" err="1"/>
              <a:t>better</a:t>
            </a:r>
            <a:r>
              <a:rPr lang="fr-FR" sz="1800" dirty="0"/>
              <a:t> to </a:t>
            </a:r>
            <a:r>
              <a:rPr lang="fr-FR" sz="1800" dirty="0" err="1"/>
              <a:t>classify</a:t>
            </a:r>
            <a:r>
              <a:rPr lang="fr-FR" sz="1800" dirty="0"/>
              <a:t> or </a:t>
            </a:r>
            <a:r>
              <a:rPr lang="fr-FR" sz="1800" dirty="0" err="1"/>
              <a:t>certify</a:t>
            </a:r>
            <a:r>
              <a:rPr lang="fr-FR" sz="1800" dirty="0"/>
              <a:t> ?</a:t>
            </a:r>
          </a:p>
          <a:p>
            <a:r>
              <a:rPr lang="fr-FR" sz="1800" dirty="0"/>
              <a:t>Do </a:t>
            </a:r>
            <a:r>
              <a:rPr lang="fr-FR" sz="1800" dirty="0" err="1"/>
              <a:t>we</a:t>
            </a:r>
            <a:r>
              <a:rPr lang="fr-FR" sz="1800" dirty="0"/>
              <a:t> </a:t>
            </a:r>
            <a:r>
              <a:rPr lang="fr-FR" sz="1800" dirty="0" err="1"/>
              <a:t>classify</a:t>
            </a:r>
            <a:r>
              <a:rPr lang="fr-FR" sz="1800" dirty="0"/>
              <a:t> </a:t>
            </a:r>
            <a:r>
              <a:rPr lang="fr-FR" sz="1800" dirty="0" err="1"/>
              <a:t>persons</a:t>
            </a:r>
            <a:r>
              <a:rPr lang="fr-FR" sz="1800" dirty="0"/>
              <a:t>?</a:t>
            </a:r>
          </a:p>
          <a:p>
            <a:r>
              <a:rPr lang="fr-FR" sz="1800" dirty="0"/>
              <a:t>Do </a:t>
            </a:r>
            <a:r>
              <a:rPr lang="fr-FR" sz="1800" dirty="0" err="1"/>
              <a:t>we</a:t>
            </a:r>
            <a:r>
              <a:rPr lang="fr-FR" sz="1800" dirty="0"/>
              <a:t> </a:t>
            </a:r>
            <a:r>
              <a:rPr lang="fr-FR" sz="1800" dirty="0" err="1"/>
              <a:t>certifiy</a:t>
            </a:r>
            <a:r>
              <a:rPr lang="fr-FR" sz="1800" dirty="0"/>
              <a:t> </a:t>
            </a:r>
            <a:r>
              <a:rPr lang="fr-FR" sz="1800" dirty="0" err="1"/>
              <a:t>persons</a:t>
            </a:r>
            <a:r>
              <a:rPr lang="fr-FR" sz="1800" dirty="0"/>
              <a:t> ?</a:t>
            </a:r>
          </a:p>
        </p:txBody>
      </p:sp>
      <p:sp>
        <p:nvSpPr>
          <p:cNvPr id="4" name="Espace réservé du pied de page 3">
            <a:extLst>
              <a:ext uri="{FF2B5EF4-FFF2-40B4-BE49-F238E27FC236}">
                <a16:creationId xmlns:a16="http://schemas.microsoft.com/office/drawing/2014/main" id="{8DA4D341-18FF-7AE0-DFE8-F4E716AB5BF6}"/>
              </a:ext>
            </a:extLst>
          </p:cNvPr>
          <p:cNvSpPr>
            <a:spLocks noGrp="1"/>
          </p:cNvSpPr>
          <p:nvPr>
            <p:ph type="ftr" sz="quarter" idx="3"/>
          </p:nvPr>
        </p:nvSpPr>
        <p:spPr/>
        <p:txBody>
          <a:bodyPr/>
          <a:lstStyle/>
          <a:p>
            <a:r>
              <a:rPr lang="en-US"/>
              <a:t>CSP00012_S_M_Digital Forensic for Maritime: Presentation Template Created by PR</a:t>
            </a:r>
            <a:endParaRPr lang="en-US" dirty="0"/>
          </a:p>
        </p:txBody>
      </p:sp>
      <p:pic>
        <p:nvPicPr>
          <p:cNvPr id="8" name="Espace réservé pour une image  7" descr="Une image contenant plein air, eau, arbre, bateau&#10;&#10;Description générée automatiquement">
            <a:extLst>
              <a:ext uri="{FF2B5EF4-FFF2-40B4-BE49-F238E27FC236}">
                <a16:creationId xmlns:a16="http://schemas.microsoft.com/office/drawing/2014/main" id="{05001AE0-305B-7173-4AF9-8979DB0BE8AC}"/>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6" name="Espace réservé du numéro de diapositive 5">
            <a:extLst>
              <a:ext uri="{FF2B5EF4-FFF2-40B4-BE49-F238E27FC236}">
                <a16:creationId xmlns:a16="http://schemas.microsoft.com/office/drawing/2014/main" id="{F298B5A5-8AEA-29C0-089D-1B5F458257D6}"/>
              </a:ext>
            </a:extLst>
          </p:cNvPr>
          <p:cNvSpPr>
            <a:spLocks noGrp="1"/>
          </p:cNvSpPr>
          <p:nvPr>
            <p:ph type="sldNum" sz="quarter" idx="4"/>
          </p:nvPr>
        </p:nvSpPr>
        <p:spPr/>
        <p:txBody>
          <a:bodyPr/>
          <a:lstStyle/>
          <a:p>
            <a:fld id="{3A98EE3D-8CD1-4C3F-BD1C-C98C9596463C}" type="slidenum">
              <a:rPr lang="en-US" smtClean="0"/>
              <a:pPr/>
              <a:t>63</a:t>
            </a:fld>
            <a:endParaRPr lang="en-US" dirty="0"/>
          </a:p>
        </p:txBody>
      </p:sp>
      <p:pic>
        <p:nvPicPr>
          <p:cNvPr id="10" name="Image 9" descr="Une image contenant portrait, Visage humain, croquis, Autoportrait&#10;&#10;Description générée automatiquement">
            <a:extLst>
              <a:ext uri="{FF2B5EF4-FFF2-40B4-BE49-F238E27FC236}">
                <a16:creationId xmlns:a16="http://schemas.microsoft.com/office/drawing/2014/main" id="{84499F19-AD56-3ED5-64EA-153AA82212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6622" y="1305602"/>
            <a:ext cx="1562552" cy="1562552"/>
          </a:xfrm>
          <a:prstGeom prst="rect">
            <a:avLst/>
          </a:prstGeom>
        </p:spPr>
      </p:pic>
    </p:spTree>
    <p:extLst>
      <p:ext uri="{BB962C8B-B14F-4D97-AF65-F5344CB8AC3E}">
        <p14:creationId xmlns:p14="http://schemas.microsoft.com/office/powerpoint/2010/main" val="727214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392BE-8853-47F5-B625-BE12D2510C65}"/>
              </a:ext>
            </a:extLst>
          </p:cNvPr>
          <p:cNvSpPr>
            <a:spLocks noGrp="1"/>
          </p:cNvSpPr>
          <p:nvPr>
            <p:ph type="title"/>
          </p:nvPr>
        </p:nvSpPr>
        <p:spPr>
          <a:xfrm>
            <a:off x="147320" y="131445"/>
            <a:ext cx="11930380" cy="782955"/>
          </a:xfrm>
        </p:spPr>
        <p:txBody>
          <a:bodyPr>
            <a:noAutofit/>
          </a:bodyPr>
          <a:lstStyle/>
          <a:p>
            <a:pPr>
              <a:defRPr/>
            </a:pPr>
            <a:r>
              <a:rPr lang="fr-FR" sz="4000" dirty="0">
                <a:latin typeface="+mn-lt"/>
              </a:rPr>
              <a:t>Risk </a:t>
            </a:r>
            <a:r>
              <a:rPr lang="fr-FR" sz="4000" dirty="0" err="1">
                <a:latin typeface="+mn-lt"/>
              </a:rPr>
              <a:t>assessment</a:t>
            </a:r>
            <a:r>
              <a:rPr lang="fr-FR" sz="4000" dirty="0">
                <a:latin typeface="+mn-lt"/>
              </a:rPr>
              <a:t> / management </a:t>
            </a:r>
          </a:p>
        </p:txBody>
      </p:sp>
      <p:sp>
        <p:nvSpPr>
          <p:cNvPr id="3" name="Espace réservé du contenu 2">
            <a:extLst>
              <a:ext uri="{FF2B5EF4-FFF2-40B4-BE49-F238E27FC236}">
                <a16:creationId xmlns:a16="http://schemas.microsoft.com/office/drawing/2014/main" id="{C761C5BE-01A1-4F65-BA5C-7359C2E1894D}"/>
              </a:ext>
            </a:extLst>
          </p:cNvPr>
          <p:cNvSpPr>
            <a:spLocks noGrp="1"/>
          </p:cNvSpPr>
          <p:nvPr>
            <p:ph idx="1"/>
          </p:nvPr>
        </p:nvSpPr>
        <p:spPr>
          <a:xfrm>
            <a:off x="351246" y="1177130"/>
            <a:ext cx="6443254" cy="5325269"/>
          </a:xfrm>
        </p:spPr>
        <p:txBody>
          <a:bodyPr>
            <a:normAutofit/>
          </a:bodyPr>
          <a:lstStyle/>
          <a:p>
            <a:pPr marL="457200" indent="-457200">
              <a:defRPr/>
            </a:pPr>
            <a:r>
              <a:rPr lang="en-US" b="1" dirty="0"/>
              <a:t>Risk Management approach (on a case-by-case basis) </a:t>
            </a:r>
          </a:p>
          <a:p>
            <a:pPr marL="990600" indent="-368300">
              <a:buFont typeface="Courier New" panose="02070309020205020404" pitchFamily="49" charset="0"/>
              <a:buChar char="o"/>
              <a:defRPr/>
            </a:pPr>
            <a:r>
              <a:rPr lang="en-US" dirty="0"/>
              <a:t>Formalized risk analysis </a:t>
            </a:r>
          </a:p>
          <a:p>
            <a:pPr marL="990600" indent="-368300">
              <a:buFont typeface="Courier New" panose="02070309020205020404" pitchFamily="49" charset="0"/>
              <a:buChar char="o"/>
              <a:defRPr/>
            </a:pPr>
            <a:r>
              <a:rPr lang="en-US" dirty="0"/>
              <a:t>Considering the appropriate level </a:t>
            </a:r>
          </a:p>
          <a:p>
            <a:pPr marL="990600" indent="-368300">
              <a:buFont typeface="Courier New" panose="02070309020205020404" pitchFamily="49" charset="0"/>
              <a:buChar char="o"/>
              <a:defRPr/>
            </a:pPr>
            <a:r>
              <a:rPr lang="en-US" dirty="0"/>
              <a:t>Part of a system's lifecycle </a:t>
            </a:r>
          </a:p>
          <a:p>
            <a:pPr marL="457200" indent="-457200">
              <a:defRPr/>
            </a:pPr>
            <a:r>
              <a:rPr lang="en-US" dirty="0"/>
              <a:t>The security process and objective (INFOSEC, Information Assurance, ….)</a:t>
            </a:r>
          </a:p>
          <a:p>
            <a:pPr marL="457200" indent="-457200">
              <a:defRPr/>
            </a:pPr>
            <a:r>
              <a:rPr lang="en-US" dirty="0"/>
              <a:t>Don’t Mix the Approval (temporary and between parties) </a:t>
            </a:r>
          </a:p>
          <a:p>
            <a:pPr marL="457200" indent="-457200">
              <a:defRPr/>
            </a:pPr>
            <a:r>
              <a:rPr lang="en-US" dirty="0"/>
              <a:t>and Certification (against a standard) </a:t>
            </a:r>
          </a:p>
          <a:p>
            <a:pPr marL="457200" indent="-457200">
              <a:defRPr/>
            </a:pPr>
            <a:r>
              <a:rPr lang="en-US" dirty="0"/>
              <a:t>Qualification (for an individual mainly)</a:t>
            </a:r>
            <a:endParaRPr lang="fr-FR" dirty="0"/>
          </a:p>
          <a:p>
            <a:pPr marL="0" indent="0">
              <a:buNone/>
              <a:defRPr/>
            </a:pPr>
            <a:endParaRPr lang="fr-FR" dirty="0"/>
          </a:p>
        </p:txBody>
      </p:sp>
      <p:pic>
        <p:nvPicPr>
          <p:cNvPr id="5" name="Image 4" descr="Une image contenant texte, écriture manuscrite, habits, illustration&#10;&#10;Description générée automatiquement">
            <a:extLst>
              <a:ext uri="{FF2B5EF4-FFF2-40B4-BE49-F238E27FC236}">
                <a16:creationId xmlns:a16="http://schemas.microsoft.com/office/drawing/2014/main" id="{AECA1FB3-89B4-A488-B809-03CC9135493C}"/>
              </a:ext>
            </a:extLst>
          </p:cNvPr>
          <p:cNvPicPr>
            <a:picLocks noChangeAspect="1"/>
          </p:cNvPicPr>
          <p:nvPr/>
        </p:nvPicPr>
        <p:blipFill>
          <a:blip r:embed="rId3"/>
          <a:stretch>
            <a:fillRect/>
          </a:stretch>
        </p:blipFill>
        <p:spPr>
          <a:xfrm>
            <a:off x="7239000" y="914400"/>
            <a:ext cx="4572000" cy="5486400"/>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3748F-97F4-43E9-9D28-72D881D87481}"/>
              </a:ext>
            </a:extLst>
          </p:cNvPr>
          <p:cNvSpPr>
            <a:spLocks noGrp="1"/>
          </p:cNvSpPr>
          <p:nvPr>
            <p:ph type="title"/>
          </p:nvPr>
        </p:nvSpPr>
        <p:spPr>
          <a:xfrm>
            <a:off x="301171" y="71121"/>
            <a:ext cx="10515600" cy="741680"/>
          </a:xfrm>
        </p:spPr>
        <p:txBody>
          <a:bodyPr>
            <a:noAutofit/>
          </a:bodyPr>
          <a:lstStyle/>
          <a:p>
            <a:pPr>
              <a:defRPr/>
            </a:pPr>
            <a:r>
              <a:rPr lang="fr-FR" sz="4400" dirty="0" err="1">
                <a:latin typeface="+mn-lt"/>
              </a:rPr>
              <a:t>Accreditation</a:t>
            </a:r>
            <a:endParaRPr lang="fr-FR" sz="4400" dirty="0">
              <a:latin typeface="+mn-lt"/>
            </a:endParaRPr>
          </a:p>
        </p:txBody>
      </p:sp>
      <p:sp>
        <p:nvSpPr>
          <p:cNvPr id="3" name="Espace réservé du contenu 2">
            <a:extLst>
              <a:ext uri="{FF2B5EF4-FFF2-40B4-BE49-F238E27FC236}">
                <a16:creationId xmlns:a16="http://schemas.microsoft.com/office/drawing/2014/main" id="{2878F697-5EE3-46B7-BFF3-2E976E07267E}"/>
              </a:ext>
            </a:extLst>
          </p:cNvPr>
          <p:cNvSpPr>
            <a:spLocks noGrp="1"/>
          </p:cNvSpPr>
          <p:nvPr>
            <p:ph idx="1"/>
          </p:nvPr>
        </p:nvSpPr>
        <p:spPr>
          <a:xfrm>
            <a:off x="607128" y="1138556"/>
            <a:ext cx="9294085" cy="5183504"/>
          </a:xfrm>
        </p:spPr>
        <p:txBody>
          <a:bodyPr>
            <a:normAutofit/>
          </a:bodyPr>
          <a:lstStyle/>
          <a:p>
            <a:pPr marL="457200" indent="-457200">
              <a:buAutoNum type="arabicPeriod"/>
              <a:defRPr/>
            </a:pPr>
            <a:r>
              <a:rPr lang="en-US" dirty="0"/>
              <a:t>Who, How, what process, what perimeter... </a:t>
            </a:r>
          </a:p>
          <a:p>
            <a:pPr marL="457200" indent="-457200">
              <a:buAutoNum type="arabicPeriod"/>
              <a:defRPr/>
            </a:pPr>
            <a:r>
              <a:rPr lang="en-US" dirty="0"/>
              <a:t>SSRS specifications</a:t>
            </a:r>
          </a:p>
          <a:p>
            <a:pPr marL="697992" indent="-182563">
              <a:lnSpc>
                <a:spcPct val="110000"/>
              </a:lnSpc>
              <a:buFont typeface="Courier New" panose="02070309020205020404" pitchFamily="49" charset="0"/>
              <a:buChar char="o"/>
              <a:defRPr/>
            </a:pPr>
            <a:r>
              <a:rPr lang="en-US" dirty="0"/>
              <a:t> What, what need, what environment (physical, legal, ...) </a:t>
            </a:r>
          </a:p>
          <a:p>
            <a:pPr marL="697992" indent="-182563">
              <a:lnSpc>
                <a:spcPct val="110000"/>
              </a:lnSpc>
              <a:buFont typeface="Courier New" panose="02070309020205020404" pitchFamily="49" charset="0"/>
              <a:buChar char="o"/>
              <a:defRPr/>
            </a:pPr>
            <a:r>
              <a:rPr lang="en-US" dirty="0"/>
              <a:t>Threat Assessment </a:t>
            </a:r>
          </a:p>
          <a:p>
            <a:pPr marL="457200" indent="-457200">
              <a:buAutoNum type="arabicPeriod" startAt="3"/>
              <a:defRPr/>
            </a:pPr>
            <a:r>
              <a:rPr lang="en-US" dirty="0"/>
              <a:t>SECOPS</a:t>
            </a:r>
          </a:p>
          <a:p>
            <a:pPr marL="697992" indent="-182563">
              <a:buFont typeface="Courier New" panose="02070309020205020404" pitchFamily="49" charset="0"/>
              <a:buChar char="o"/>
              <a:defRPr/>
            </a:pPr>
            <a:r>
              <a:rPr lang="en-US" dirty="0"/>
              <a:t> Risk analysis (EBIOS, M@RGERIDE, ISO,27 XXX,...) </a:t>
            </a:r>
          </a:p>
          <a:p>
            <a:pPr marL="697992" indent="-182563">
              <a:buFont typeface="Courier New" panose="02070309020205020404" pitchFamily="49" charset="0"/>
              <a:buChar char="o"/>
              <a:defRPr/>
            </a:pPr>
            <a:r>
              <a:rPr lang="en-US" dirty="0"/>
              <a:t> Taking into account needs </a:t>
            </a:r>
          </a:p>
          <a:p>
            <a:pPr marL="697992" indent="-182563">
              <a:buFont typeface="Courier New" panose="02070309020205020404" pitchFamily="49" charset="0"/>
              <a:buChar char="o"/>
              <a:defRPr/>
            </a:pPr>
            <a:r>
              <a:rPr lang="en-US" dirty="0"/>
              <a:t> Environment /  Critical Asset (Physical, persons, ….)</a:t>
            </a:r>
          </a:p>
          <a:p>
            <a:pPr marL="697992" indent="-182563">
              <a:buFont typeface="Courier New" panose="02070309020205020404" pitchFamily="49" charset="0"/>
              <a:buChar char="o"/>
              <a:defRPr/>
            </a:pPr>
            <a:r>
              <a:rPr lang="en-US" dirty="0"/>
              <a:t>Technical and organizational objectives</a:t>
            </a:r>
            <a:endParaRPr lang="fr-F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E91298-B21E-443B-B1FB-6EAF57DF50CB}"/>
              </a:ext>
            </a:extLst>
          </p:cNvPr>
          <p:cNvSpPr>
            <a:spLocks noGrp="1"/>
          </p:cNvSpPr>
          <p:nvPr>
            <p:ph type="title"/>
          </p:nvPr>
        </p:nvSpPr>
        <p:spPr>
          <a:xfrm>
            <a:off x="204154" y="44451"/>
            <a:ext cx="10515600" cy="950912"/>
          </a:xfrm>
        </p:spPr>
        <p:txBody>
          <a:bodyPr/>
          <a:lstStyle/>
          <a:p>
            <a:pPr>
              <a:defRPr/>
            </a:pPr>
            <a:r>
              <a:rPr lang="fr-FR" b="1" dirty="0"/>
              <a:t>Certification</a:t>
            </a:r>
          </a:p>
        </p:txBody>
      </p:sp>
      <p:sp>
        <p:nvSpPr>
          <p:cNvPr id="3" name="Espace réservé du contenu 2">
            <a:extLst>
              <a:ext uri="{FF2B5EF4-FFF2-40B4-BE49-F238E27FC236}">
                <a16:creationId xmlns:a16="http://schemas.microsoft.com/office/drawing/2014/main" id="{873F60A9-FD40-4D10-BCFF-3D53A76A44D7}"/>
              </a:ext>
            </a:extLst>
          </p:cNvPr>
          <p:cNvSpPr>
            <a:spLocks noGrp="1"/>
          </p:cNvSpPr>
          <p:nvPr>
            <p:ph idx="1"/>
          </p:nvPr>
        </p:nvSpPr>
        <p:spPr>
          <a:xfrm>
            <a:off x="444500" y="1397000"/>
            <a:ext cx="10515600" cy="4351338"/>
          </a:xfrm>
        </p:spPr>
        <p:txBody>
          <a:bodyPr>
            <a:normAutofit/>
          </a:bodyPr>
          <a:lstStyle/>
          <a:p>
            <a:pPr>
              <a:defRPr/>
            </a:pPr>
            <a:r>
              <a:rPr lang="fr-FR" sz="2400" dirty="0"/>
              <a:t>Evaluation and </a:t>
            </a:r>
            <a:r>
              <a:rPr lang="fr-FR" sz="2400" u="sng" dirty="0"/>
              <a:t>in-situ </a:t>
            </a:r>
            <a:r>
              <a:rPr lang="fr-FR" sz="2400" dirty="0"/>
              <a:t>audit </a:t>
            </a:r>
            <a:endParaRPr lang="fr-FR" sz="2400" u="sng" dirty="0"/>
          </a:p>
          <a:p>
            <a:pPr>
              <a:defRPr/>
            </a:pPr>
            <a:endParaRPr lang="fr-FR" sz="2400" dirty="0"/>
          </a:p>
          <a:p>
            <a:pPr>
              <a:defRPr/>
            </a:pPr>
            <a:r>
              <a:rPr lang="fr-FR" sz="2400" b="1" dirty="0"/>
              <a:t>Homologation :</a:t>
            </a:r>
          </a:p>
          <a:p>
            <a:pPr>
              <a:defRPr/>
            </a:pPr>
            <a:r>
              <a:rPr lang="fr-FR" sz="2400" dirty="0"/>
              <a:t>	</a:t>
            </a:r>
            <a:r>
              <a:rPr lang="en-US" sz="2400" i="1" dirty="0"/>
              <a:t>A formal act by which an authority ensures that the system under its responsibility, in a given environment, guarantees risk control at the right level.</a:t>
            </a:r>
            <a:endParaRPr lang="fr-FR" sz="2400" dirty="0"/>
          </a:p>
        </p:txBody>
      </p:sp>
      <p:pic>
        <p:nvPicPr>
          <p:cNvPr id="235523" name="Picture 3">
            <a:extLst>
              <a:ext uri="{FF2B5EF4-FFF2-40B4-BE49-F238E27FC236}">
                <a16:creationId xmlns:a16="http://schemas.microsoft.com/office/drawing/2014/main" id="{2DAD32F3-AA09-7488-13B7-F73D7985CD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7855" y="4627148"/>
            <a:ext cx="1961786" cy="166770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6" name="Picture 6">
            <a:extLst>
              <a:ext uri="{FF2B5EF4-FFF2-40B4-BE49-F238E27FC236}">
                <a16:creationId xmlns:a16="http://schemas.microsoft.com/office/drawing/2014/main" id="{756C84AF-5B69-F110-56E6-C2ACCD2D4E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165903">
            <a:off x="1770528" y="4626786"/>
            <a:ext cx="3532704" cy="137920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7" name="Picture 7">
            <a:extLst>
              <a:ext uri="{FF2B5EF4-FFF2-40B4-BE49-F238E27FC236}">
                <a16:creationId xmlns:a16="http://schemas.microsoft.com/office/drawing/2014/main" id="{61BDA14D-D4C4-05C3-5545-58312D0EF6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29260" y="4517332"/>
            <a:ext cx="1887335" cy="188733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32C0B58A-E933-BE52-A126-5BF286AC0B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8979" y="351597"/>
            <a:ext cx="1822242" cy="182224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3552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552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35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346BE-E9B7-4949-BEF7-51A66A457D13}"/>
              </a:ext>
            </a:extLst>
          </p:cNvPr>
          <p:cNvSpPr>
            <a:spLocks noGrp="1"/>
          </p:cNvSpPr>
          <p:nvPr>
            <p:ph type="title"/>
          </p:nvPr>
        </p:nvSpPr>
        <p:spPr>
          <a:xfrm>
            <a:off x="119742" y="12380"/>
            <a:ext cx="10515600" cy="841966"/>
          </a:xfrm>
        </p:spPr>
        <p:txBody>
          <a:bodyPr>
            <a:normAutofit/>
          </a:bodyPr>
          <a:lstStyle/>
          <a:p>
            <a:pPr>
              <a:defRPr/>
            </a:pPr>
            <a:r>
              <a:rPr lang="fr-FR" sz="4000" dirty="0">
                <a:latin typeface="+mn-lt"/>
              </a:rPr>
              <a:t>Risk </a:t>
            </a:r>
            <a:r>
              <a:rPr lang="fr-FR" sz="4000" dirty="0" err="1">
                <a:latin typeface="+mn-lt"/>
              </a:rPr>
              <a:t>Analysis</a:t>
            </a:r>
            <a:r>
              <a:rPr lang="fr-FR" sz="4000" dirty="0">
                <a:latin typeface="+mn-lt"/>
              </a:rPr>
              <a:t> / </a:t>
            </a:r>
            <a:r>
              <a:rPr lang="fr-FR" sz="4000" dirty="0" err="1">
                <a:latin typeface="+mn-lt"/>
              </a:rPr>
              <a:t>Response</a:t>
            </a:r>
            <a:endParaRPr lang="fr-FR" sz="4000" dirty="0">
              <a:latin typeface="+mn-lt"/>
            </a:endParaRPr>
          </a:p>
        </p:txBody>
      </p:sp>
      <p:grpSp>
        <p:nvGrpSpPr>
          <p:cNvPr id="156675" name="Groupe 37">
            <a:extLst>
              <a:ext uri="{FF2B5EF4-FFF2-40B4-BE49-F238E27FC236}">
                <a16:creationId xmlns:a16="http://schemas.microsoft.com/office/drawing/2014/main" id="{A19036C7-844B-EB5C-BCE3-D29CBBBB7520}"/>
              </a:ext>
            </a:extLst>
          </p:cNvPr>
          <p:cNvGrpSpPr>
            <a:grpSpLocks/>
          </p:cNvGrpSpPr>
          <p:nvPr/>
        </p:nvGrpSpPr>
        <p:grpSpPr bwMode="auto">
          <a:xfrm>
            <a:off x="888274" y="1257392"/>
            <a:ext cx="10084527" cy="5092608"/>
            <a:chOff x="1895365" y="1139207"/>
            <a:chExt cx="6565337" cy="4753149"/>
          </a:xfrm>
        </p:grpSpPr>
        <p:sp>
          <p:nvSpPr>
            <p:cNvPr id="4" name="Rectangle à coins arrondis 3">
              <a:extLst>
                <a:ext uri="{FF2B5EF4-FFF2-40B4-BE49-F238E27FC236}">
                  <a16:creationId xmlns:a16="http://schemas.microsoft.com/office/drawing/2014/main" id="{B18182E3-C68B-4989-AA98-01B6DEF51EB4}"/>
                </a:ext>
              </a:extLst>
            </p:cNvPr>
            <p:cNvSpPr/>
            <p:nvPr/>
          </p:nvSpPr>
          <p:spPr bwMode="auto">
            <a:xfrm>
              <a:off x="4120860" y="1139207"/>
              <a:ext cx="2164364" cy="987926"/>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Context</a:t>
              </a:r>
              <a:endParaRPr lang="fr-FR" sz="3200" dirty="0">
                <a:latin typeface="Arial" charset="0"/>
                <a:ea typeface="Microsoft YaHei" charset="-122"/>
              </a:endParaRPr>
            </a:p>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Environment</a:t>
              </a:r>
              <a:endParaRPr lang="fr-FR" sz="3200" dirty="0">
                <a:latin typeface="Arial" charset="0"/>
                <a:ea typeface="Microsoft YaHei" charset="-122"/>
              </a:endParaRPr>
            </a:p>
          </p:txBody>
        </p:sp>
        <p:sp>
          <p:nvSpPr>
            <p:cNvPr id="6" name="Rectangle à coins arrondis 5">
              <a:extLst>
                <a:ext uri="{FF2B5EF4-FFF2-40B4-BE49-F238E27FC236}">
                  <a16:creationId xmlns:a16="http://schemas.microsoft.com/office/drawing/2014/main" id="{5EF5DDF1-61E3-428E-8D1D-164644590D6E}"/>
                </a:ext>
              </a:extLst>
            </p:cNvPr>
            <p:cNvSpPr/>
            <p:nvPr/>
          </p:nvSpPr>
          <p:spPr bwMode="auto">
            <a:xfrm>
              <a:off x="6588494" y="2286407"/>
              <a:ext cx="1872208" cy="1024487"/>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a:buClr>
                  <a:srgbClr val="000000"/>
                </a:buClr>
                <a:buSzPct val="100000"/>
                <a:defRPr/>
              </a:pPr>
              <a:r>
                <a:rPr lang="fr-FR" sz="3200" dirty="0">
                  <a:latin typeface="Arial" charset="0"/>
                  <a:ea typeface="Microsoft YaHei" charset="-122"/>
                </a:rPr>
                <a:t>Events
</a:t>
              </a:r>
              <a:r>
                <a:rPr lang="fr-FR" sz="3200" dirty="0" err="1">
                  <a:latin typeface="Arial" charset="0"/>
                  <a:ea typeface="Microsoft YaHei" charset="-122"/>
                </a:rPr>
                <a:t>Feared</a:t>
              </a:r>
              <a:endParaRPr lang="fr-FR" sz="3200" dirty="0">
                <a:latin typeface="Arial" charset="0"/>
                <a:ea typeface="Microsoft YaHei" charset="-122"/>
              </a:endParaRPr>
            </a:p>
          </p:txBody>
        </p:sp>
        <p:sp>
          <p:nvSpPr>
            <p:cNvPr id="7" name="Rectangle à coins arrondis 6">
              <a:extLst>
                <a:ext uri="{FF2B5EF4-FFF2-40B4-BE49-F238E27FC236}">
                  <a16:creationId xmlns:a16="http://schemas.microsoft.com/office/drawing/2014/main" id="{17EB76F3-3048-44C7-824E-EE5A0F0A0E01}"/>
                </a:ext>
              </a:extLst>
            </p:cNvPr>
            <p:cNvSpPr/>
            <p:nvPr/>
          </p:nvSpPr>
          <p:spPr bwMode="auto">
            <a:xfrm>
              <a:off x="1895365" y="2286407"/>
              <a:ext cx="1872208" cy="1024114"/>
            </a:xfrm>
            <a:prstGeom prst="roundRect">
              <a:avLst/>
            </a:prstGeom>
            <a:solidFill>
              <a:schemeClr val="accent5">
                <a:lumMod val="20000"/>
                <a:lumOff val="8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err="1">
                  <a:latin typeface="Arial" charset="0"/>
                  <a:ea typeface="Microsoft YaHei" charset="-122"/>
                </a:rPr>
                <a:t>Threat</a:t>
              </a:r>
              <a:r>
                <a:rPr lang="fr-FR" sz="3200" dirty="0">
                  <a:latin typeface="Arial" charset="0"/>
                  <a:ea typeface="Microsoft YaHei" charset="-122"/>
                </a:rPr>
                <a:t> Scenarii</a:t>
              </a:r>
            </a:p>
          </p:txBody>
        </p:sp>
        <p:sp>
          <p:nvSpPr>
            <p:cNvPr id="8" name="Rectangle à coins arrondis 7">
              <a:extLst>
                <a:ext uri="{FF2B5EF4-FFF2-40B4-BE49-F238E27FC236}">
                  <a16:creationId xmlns:a16="http://schemas.microsoft.com/office/drawing/2014/main" id="{04A1EA96-61F9-4FE9-957D-B9B9D35A29E3}"/>
                </a:ext>
              </a:extLst>
            </p:cNvPr>
            <p:cNvSpPr/>
            <p:nvPr/>
          </p:nvSpPr>
          <p:spPr bwMode="auto">
            <a:xfrm>
              <a:off x="4265296" y="3573016"/>
              <a:ext cx="1872208" cy="864096"/>
            </a:xfrm>
            <a:prstGeom prst="roundRect">
              <a:avLst/>
            </a:prstGeom>
            <a:gradFill flip="none" rotWithShape="1">
              <a:gsLst>
                <a:gs pos="0">
                  <a:schemeClr val="accent6"/>
                </a:gs>
                <a:gs pos="50000">
                  <a:schemeClr val="accent6">
                    <a:lumMod val="40000"/>
                    <a:lumOff val="60000"/>
                  </a:schemeClr>
                </a:gs>
                <a:gs pos="100000">
                  <a:schemeClr val="accent6">
                    <a:lumMod val="20000"/>
                    <a:lumOff val="80000"/>
                  </a:schemeClr>
                </a:gs>
              </a:gsLst>
              <a:lin ang="162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a:latin typeface="Arial" charset="0"/>
                  <a:ea typeface="Microsoft YaHei" charset="-122"/>
                </a:rPr>
                <a:t>Risks</a:t>
              </a:r>
            </a:p>
          </p:txBody>
        </p:sp>
        <p:sp>
          <p:nvSpPr>
            <p:cNvPr id="9" name="Rectangle à coins arrondis 8">
              <a:extLst>
                <a:ext uri="{FF2B5EF4-FFF2-40B4-BE49-F238E27FC236}">
                  <a16:creationId xmlns:a16="http://schemas.microsoft.com/office/drawing/2014/main" id="{82E5FE7A-10E0-4127-832F-98DD311ADCD7}"/>
                </a:ext>
              </a:extLst>
            </p:cNvPr>
            <p:cNvSpPr/>
            <p:nvPr/>
          </p:nvSpPr>
          <p:spPr bwMode="auto">
            <a:xfrm>
              <a:off x="4148405" y="4868299"/>
              <a:ext cx="2105991" cy="1024057"/>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36000" tIns="0" rIns="36000" bIns="0" anchor="ctr"/>
            <a:lstStyle/>
            <a:p>
              <a:pPr algn="ctr" eaLnBrk="1" hangingPunct="1">
                <a:buClr>
                  <a:srgbClr val="000000"/>
                </a:buClr>
                <a:buSzPct val="100000"/>
                <a:buFont typeface="Times New Roman" pitchFamily="16" charset="0"/>
                <a:buNone/>
                <a:defRPr/>
              </a:pPr>
              <a:r>
                <a:rPr lang="fr-FR" sz="3200" dirty="0">
                  <a:latin typeface="Arial" charset="0"/>
                  <a:ea typeface="Microsoft YaHei" charset="-122"/>
                </a:rPr>
                <a:t>Security </a:t>
              </a:r>
              <a:r>
                <a:rPr lang="fr-FR" sz="3200" dirty="0" err="1">
                  <a:latin typeface="Arial" charset="0"/>
                  <a:ea typeface="Microsoft YaHei" charset="-122"/>
                </a:rPr>
                <a:t>Response</a:t>
              </a:r>
              <a:endParaRPr lang="fr-FR" sz="3200" dirty="0">
                <a:latin typeface="Arial" charset="0"/>
                <a:ea typeface="Microsoft YaHei" charset="-122"/>
              </a:endParaRPr>
            </a:p>
          </p:txBody>
        </p:sp>
        <p:cxnSp>
          <p:nvCxnSpPr>
            <p:cNvPr id="10" name="Connecteur en angle 9">
              <a:extLst>
                <a:ext uri="{FF2B5EF4-FFF2-40B4-BE49-F238E27FC236}">
                  <a16:creationId xmlns:a16="http://schemas.microsoft.com/office/drawing/2014/main" id="{2A09A571-9CB2-4772-A11D-B351A71E5E9A}"/>
                </a:ext>
              </a:extLst>
            </p:cNvPr>
            <p:cNvCxnSpPr/>
            <p:nvPr/>
          </p:nvCxnSpPr>
          <p:spPr bwMode="auto">
            <a:xfrm rot="10800000" flipV="1">
              <a:off x="2831910" y="1501170"/>
              <a:ext cx="1374657"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3" name="Connecteur en angle 12">
              <a:extLst>
                <a:ext uri="{FF2B5EF4-FFF2-40B4-BE49-F238E27FC236}">
                  <a16:creationId xmlns:a16="http://schemas.microsoft.com/office/drawing/2014/main" id="{E34C6D7E-891B-41FA-BFA6-4E0D9EE4A14B}"/>
                </a:ext>
              </a:extLst>
            </p:cNvPr>
            <p:cNvCxnSpPr/>
            <p:nvPr/>
          </p:nvCxnSpPr>
          <p:spPr bwMode="auto">
            <a:xfrm>
              <a:off x="6033623" y="1501170"/>
              <a:ext cx="1490534" cy="785842"/>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8" name="Connecteur en angle 17">
              <a:extLst>
                <a:ext uri="{FF2B5EF4-FFF2-40B4-BE49-F238E27FC236}">
                  <a16:creationId xmlns:a16="http://schemas.microsoft.com/office/drawing/2014/main" id="{1119F59E-8600-4739-B1E3-16B18DF0A338}"/>
                </a:ext>
              </a:extLst>
            </p:cNvPr>
            <p:cNvCxnSpPr/>
            <p:nvPr/>
          </p:nvCxnSpPr>
          <p:spPr bwMode="auto">
            <a:xfrm rot="16200000" flipH="1">
              <a:off x="3121552" y="2861002"/>
              <a:ext cx="854106" cy="1433390"/>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1" name="Connecteur en angle 20">
              <a:extLst>
                <a:ext uri="{FF2B5EF4-FFF2-40B4-BE49-F238E27FC236}">
                  <a16:creationId xmlns:a16="http://schemas.microsoft.com/office/drawing/2014/main" id="{265AF93E-8495-4D92-8E74-B24C1EC3C19F}"/>
                </a:ext>
              </a:extLst>
            </p:cNvPr>
            <p:cNvCxnSpPr/>
            <p:nvPr/>
          </p:nvCxnSpPr>
          <p:spPr bwMode="auto">
            <a:xfrm rot="5400000">
              <a:off x="6403426" y="2884019"/>
              <a:ext cx="854106" cy="1387356"/>
            </a:xfrm>
            <a:prstGeom prst="bentConnector2">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9" name="Connecteur en angle 28">
              <a:extLst>
                <a:ext uri="{FF2B5EF4-FFF2-40B4-BE49-F238E27FC236}">
                  <a16:creationId xmlns:a16="http://schemas.microsoft.com/office/drawing/2014/main" id="{07F4C38F-3B55-4385-A15E-8DFD79561934}"/>
                </a:ext>
              </a:extLst>
            </p:cNvPr>
            <p:cNvCxnSpPr>
              <a:cxnSpLocks/>
              <a:stCxn id="4" idx="2"/>
              <a:endCxn id="8" idx="0"/>
            </p:cNvCxnSpPr>
            <p:nvPr/>
          </p:nvCxnSpPr>
          <p:spPr bwMode="auto">
            <a:xfrm rot="5400000">
              <a:off x="4479280" y="2849253"/>
              <a:ext cx="1445883" cy="1643"/>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32" name="Connecteur en angle 31">
              <a:extLst>
                <a:ext uri="{FF2B5EF4-FFF2-40B4-BE49-F238E27FC236}">
                  <a16:creationId xmlns:a16="http://schemas.microsoft.com/office/drawing/2014/main" id="{6657DA58-0D37-46B1-818C-7E66636D6980}"/>
                </a:ext>
              </a:extLst>
            </p:cNvPr>
            <p:cNvCxnSpPr/>
            <p:nvPr/>
          </p:nvCxnSpPr>
          <p:spPr bwMode="auto">
            <a:xfrm rot="16200000" flipH="1">
              <a:off x="4905765" y="4732646"/>
              <a:ext cx="592159" cy="0"/>
            </a:xfrm>
            <a:prstGeom prst="bentConnector3">
              <a:avLst>
                <a:gd name="adj1" fmla="val 50000"/>
              </a:avLst>
            </a:prstGeom>
            <a:ln w="28575">
              <a:solidFill>
                <a:schemeClr val="accent6">
                  <a:lumMod val="40000"/>
                  <a:lumOff val="6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gr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0E9D0D91-DF4C-4F91-8C2E-9435BB5BBFF9}"/>
              </a:ext>
            </a:extLst>
          </p:cNvPr>
          <p:cNvSpPr>
            <a:spLocks noGrp="1" noChangeArrowheads="1"/>
          </p:cNvSpPr>
          <p:nvPr>
            <p:ph type="title" idx="4294967295"/>
          </p:nvPr>
        </p:nvSpPr>
        <p:spPr>
          <a:xfrm>
            <a:off x="376646" y="-73025"/>
            <a:ext cx="7313613" cy="835026"/>
          </a:xfrm>
          <a:extLst>
            <a:ext uri="{91240B29-F687-4F45-9708-019B960494DF}">
              <a14:hiddenLine xmlns:a14="http://schemas.microsoft.com/office/drawing/2010/main" w="9360" cap="flat">
                <a:solidFill>
                  <a:srgbClr val="808080"/>
                </a:solidFill>
                <a:round/>
                <a:headEnd/>
                <a:tailEnd/>
              </a14:hiddenLine>
            </a:ext>
          </a:extLst>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b="1"/>
              <a:t>Cybersecurity posture</a:t>
            </a:r>
            <a:endParaRPr lang="fr-FR" sz="4800" b="1" dirty="0"/>
          </a:p>
        </p:txBody>
      </p:sp>
      <p:pic>
        <p:nvPicPr>
          <p:cNvPr id="52229" name="Picture 4">
            <a:extLst>
              <a:ext uri="{FF2B5EF4-FFF2-40B4-BE49-F238E27FC236}">
                <a16:creationId xmlns:a16="http://schemas.microsoft.com/office/drawing/2014/main" id="{9D9507FE-B11A-EFE6-8239-3897CC68E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182" y="2149632"/>
            <a:ext cx="4645118" cy="3657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descr="Une image contenant objet&#10;&#10;Description générée automatiquement">
            <a:extLst>
              <a:ext uri="{FF2B5EF4-FFF2-40B4-BE49-F238E27FC236}">
                <a16:creationId xmlns:a16="http://schemas.microsoft.com/office/drawing/2014/main" id="{E99486BA-36B7-5A43-274D-F83575B62C6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93603" y="3595552"/>
            <a:ext cx="8798399" cy="3262448"/>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52227" name="Picture 2">
            <a:extLst>
              <a:ext uri="{FF2B5EF4-FFF2-40B4-BE49-F238E27FC236}">
                <a16:creationId xmlns:a16="http://schemas.microsoft.com/office/drawing/2014/main" id="{F73D3841-859B-2F34-8024-99A51ECDF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8701"/>
            <a:ext cx="3509962" cy="273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age 3" descr="Une image contenant texte, capture d’écran, diagramme, cercle&#10;&#10;Description générée automatiquement">
            <a:extLst>
              <a:ext uri="{FF2B5EF4-FFF2-40B4-BE49-F238E27FC236}">
                <a16:creationId xmlns:a16="http://schemas.microsoft.com/office/drawing/2014/main" id="{52A7A790-FDF9-1278-21D8-8DBC88FA3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6354" y="111676"/>
            <a:ext cx="4816214" cy="251722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2229"/>
                                        </p:tgtEl>
                                        <p:attrNameLst>
                                          <p:attrName>style.visibility</p:attrName>
                                        </p:attrNameLst>
                                      </p:cBhvr>
                                      <p:to>
                                        <p:strVal val="visible"/>
                                      </p:to>
                                    </p:set>
                                    <p:animEffect transition="in" filter="fade">
                                      <p:cBhvr>
                                        <p:cTn id="12"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D89FE9F-FABF-09AC-B14E-0C415BEF458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77453" y="4080080"/>
            <a:ext cx="4335176" cy="2437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Rectangle 2">
            <a:extLst>
              <a:ext uri="{FF2B5EF4-FFF2-40B4-BE49-F238E27FC236}">
                <a16:creationId xmlns:a16="http://schemas.microsoft.com/office/drawing/2014/main" id="{CE4931C0-CFFB-4F3D-AF73-D2674381C65D}"/>
              </a:ext>
            </a:extLst>
          </p:cNvPr>
          <p:cNvSpPr>
            <a:spLocks noGrp="1" noChangeArrowheads="1"/>
          </p:cNvSpPr>
          <p:nvPr>
            <p:ph type="body" idx="4294967295"/>
          </p:nvPr>
        </p:nvSpPr>
        <p:spPr>
          <a:xfrm>
            <a:off x="508000" y="830832"/>
            <a:ext cx="8699500" cy="6128768"/>
          </a:xfrm>
        </p:spPr>
        <p:txBody>
          <a:bodyPr>
            <a:normAutofit/>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A </a:t>
            </a:r>
            <a:r>
              <a:rPr lang="fr-FR" altLang="fr-FR" sz="2400" b="1" dirty="0" err="1"/>
              <a:t>necessary</a:t>
            </a:r>
            <a:r>
              <a:rPr lang="fr-FR" altLang="fr-FR" sz="2400" b="1" dirty="0"/>
              <a:t> </a:t>
            </a:r>
            <a:r>
              <a:rPr lang="fr-FR" altLang="fr-FR" sz="2400" b="1" dirty="0" err="1"/>
              <a:t>refoundation</a:t>
            </a:r>
            <a:endParaRPr lang="fr-FR" altLang="fr-FR" sz="2400" b="1" dirty="0"/>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Back to basics : best practices</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Don’t </a:t>
            </a:r>
            <a:r>
              <a:rPr lang="fr-FR" altLang="fr-FR" sz="2000" dirty="0" err="1"/>
              <a:t>forget</a:t>
            </a:r>
            <a:r>
              <a:rPr lang="fr-FR" altLang="fr-FR" sz="2000" dirty="0"/>
              <a:t> </a:t>
            </a:r>
            <a:r>
              <a:rPr lang="fr-FR" altLang="fr-FR" sz="2000" dirty="0" err="1"/>
              <a:t>legal</a:t>
            </a:r>
            <a:r>
              <a:rPr lang="fr-FR" altLang="fr-FR" sz="2000" dirty="0"/>
              <a:t> aspects</a:t>
            </a:r>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Protection : </a:t>
            </a:r>
            <a:r>
              <a:rPr lang="fr-FR" altLang="fr-FR" sz="2400" b="1" dirty="0" err="1"/>
              <a:t>cybersecurity</a:t>
            </a:r>
            <a:r>
              <a:rPr lang="fr-FR" altLang="fr-FR" sz="2400" b="1" dirty="0"/>
              <a:t> by-design</a:t>
            </a:r>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Waterproof to all comers
Traceability and integrity of the delivered code
Mapping and control of flows
Pragmatism for the benefit of the forces!</a:t>
            </a:r>
            <a:endParaRPr lang="fr-FR" altLang="fr-FR"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err="1"/>
              <a:t>Defense</a:t>
            </a:r>
            <a:endParaRPr lang="fr-FR" altLang="fr-FR" sz="2400" b="1" dirty="0"/>
          </a:p>
          <a:p>
            <a:pPr marL="687388" lvl="1" indent="-287338">
              <a:lnSpc>
                <a:spcPct val="8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Dynamic Security Monitoring: 
Forensics : Probes and console</a:t>
            </a:r>
            <a:endParaRPr lang="fr-FR" altLang="fr-FR" sz="20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altLang="fr-FR" sz="14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400" b="1" dirty="0"/>
              <a:t>Business </a:t>
            </a:r>
            <a:r>
              <a:rPr lang="fr-FR" altLang="fr-FR" sz="2400" b="1" dirty="0" err="1"/>
              <a:t>Continuity</a:t>
            </a:r>
            <a:r>
              <a:rPr lang="fr-FR" altLang="fr-FR" sz="2400" b="1" dirty="0"/>
              <a:t> /</a:t>
            </a:r>
            <a:r>
              <a:rPr lang="fr-FR" altLang="fr-FR" sz="2400" b="1" dirty="0" err="1"/>
              <a:t>Recovery</a:t>
            </a:r>
            <a:r>
              <a:rPr lang="fr-FR" altLang="fr-FR" sz="2400" b="1" dirty="0"/>
              <a:t> – </a:t>
            </a:r>
            <a:r>
              <a:rPr lang="fr-FR" altLang="fr-FR" sz="2400" b="1" dirty="0" err="1"/>
              <a:t>Resilience</a:t>
            </a:r>
            <a:endParaRPr lang="fr-FR" altLang="fr-FR" sz="2400" b="1" dirty="0"/>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altLang="fr-FR" sz="2000" dirty="0"/>
              <a:t>BCP / BRP </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Security status</a:t>
            </a:r>
          </a:p>
          <a:p>
            <a:pPr marL="687388" lvl="1" indent="-287338">
              <a:lnSpc>
                <a:spcPct val="90000"/>
              </a:lnSpc>
              <a:buClr>
                <a:srgbClr val="EF2B2F"/>
              </a:buClr>
              <a:buSzPct val="87000"/>
              <a:buBlip>
                <a:blip r:embed="rId4"/>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altLang="fr-FR" sz="2000" dirty="0"/>
              <a:t>Continuity and Disaster Recovery Plans</a:t>
            </a:r>
            <a:endParaRPr lang="fr-FR" altLang="fr-FR" sz="2000" dirty="0"/>
          </a:p>
        </p:txBody>
      </p:sp>
      <p:pic>
        <p:nvPicPr>
          <p:cNvPr id="109570" name="Picture 10" descr="cle">
            <a:extLst>
              <a:ext uri="{FF2B5EF4-FFF2-40B4-BE49-F238E27FC236}">
                <a16:creationId xmlns:a16="http://schemas.microsoft.com/office/drawing/2014/main" id="{CA056DCB-A483-C073-A342-4227C4F0AA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01224" y="2495468"/>
            <a:ext cx="2846456" cy="128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 name="Rectangle 1">
            <a:extLst>
              <a:ext uri="{FF2B5EF4-FFF2-40B4-BE49-F238E27FC236}">
                <a16:creationId xmlns:a16="http://schemas.microsoft.com/office/drawing/2014/main" id="{53D96E2E-50FF-4084-BD71-0A522A8D657D}"/>
              </a:ext>
            </a:extLst>
          </p:cNvPr>
          <p:cNvSpPr>
            <a:spLocks noGrp="1" noChangeArrowheads="1"/>
          </p:cNvSpPr>
          <p:nvPr>
            <p:ph type="title" idx="4294967295"/>
          </p:nvPr>
        </p:nvSpPr>
        <p:spPr>
          <a:xfrm>
            <a:off x="220980" y="113214"/>
            <a:ext cx="7315200" cy="609600"/>
          </a:xfrm>
          <a:extLst>
            <a:ext uri="{91240B29-F687-4F45-9708-019B960494DF}">
              <a14:hiddenLine xmlns:a14="http://schemas.microsoft.com/office/drawing/2010/main" w="9360" cap="flat">
                <a:solidFill>
                  <a:srgbClr val="808080"/>
                </a:solidFill>
                <a:round/>
                <a:headEnd/>
                <a:tailEnd/>
              </a14:hiddenLine>
            </a:ext>
          </a:extLst>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200" dirty="0">
                <a:latin typeface="+mn-lt"/>
              </a:rPr>
              <a:t>Permanent </a:t>
            </a:r>
            <a:r>
              <a:rPr lang="fr-FR" sz="3200" dirty="0" err="1">
                <a:latin typeface="+mn-lt"/>
              </a:rPr>
              <a:t>cybersecurity</a:t>
            </a:r>
            <a:r>
              <a:rPr lang="fr-FR" sz="3200" dirty="0">
                <a:latin typeface="+mn-lt"/>
              </a:rPr>
              <a:t> posture</a:t>
            </a:r>
          </a:p>
        </p:txBody>
      </p:sp>
      <p:pic>
        <p:nvPicPr>
          <p:cNvPr id="159750" name="Picture 5" descr="Capture5">
            <a:hlinkClick r:id="" action="ppaction://noaction"/>
            <a:extLst>
              <a:ext uri="{FF2B5EF4-FFF2-40B4-BE49-F238E27FC236}">
                <a16:creationId xmlns:a16="http://schemas.microsoft.com/office/drawing/2014/main" id="{80958C92-915C-0A95-B82C-F5B595DB50A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881160" y="203865"/>
            <a:ext cx="2548839" cy="156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fade">
                                      <p:cBhvr>
                                        <p:cTn id="7" dur="500"/>
                                        <p:tgtEl>
                                          <p:spTgt spid="552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Effect transition="in" filter="fade">
                                      <p:cBhvr>
                                        <p:cTn id="13" dur="500"/>
                                        <p:tgtEl>
                                          <p:spTgt spid="55298">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5298">
                                            <p:txEl>
                                              <p:pRg st="4" end="4"/>
                                            </p:txEl>
                                          </p:spTgt>
                                        </p:tgtEl>
                                        <p:attrNameLst>
                                          <p:attrName>style.visibility</p:attrName>
                                        </p:attrNameLst>
                                      </p:cBhvr>
                                      <p:to>
                                        <p:strVal val="visible"/>
                                      </p:to>
                                    </p:set>
                                    <p:animEffect transition="in" filter="fade">
                                      <p:cBhvr>
                                        <p:cTn id="18" dur="500"/>
                                        <p:tgtEl>
                                          <p:spTgt spid="55298">
                                            <p:txEl>
                                              <p:pRg st="4" end="4"/>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10957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5298">
                                            <p:txEl>
                                              <p:pRg st="7" end="7"/>
                                            </p:txEl>
                                          </p:spTgt>
                                        </p:tgtEl>
                                        <p:attrNameLst>
                                          <p:attrName>style.visibility</p:attrName>
                                        </p:attrNameLst>
                                      </p:cBhvr>
                                      <p:to>
                                        <p:strVal val="visible"/>
                                      </p:to>
                                    </p:set>
                                    <p:animEffect transition="in" filter="fade">
                                      <p:cBhvr>
                                        <p:cTn id="23" dur="500"/>
                                        <p:tgtEl>
                                          <p:spTgt spid="55298">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298">
                                            <p:txEl>
                                              <p:pRg st="10" end="10"/>
                                            </p:txEl>
                                          </p:spTgt>
                                        </p:tgtEl>
                                        <p:attrNameLst>
                                          <p:attrName>style.visibility</p:attrName>
                                        </p:attrNameLst>
                                      </p:cBhvr>
                                      <p:to>
                                        <p:strVal val="visible"/>
                                      </p:to>
                                    </p:set>
                                    <p:animEffect transition="in" filter="fade">
                                      <p:cBhvr>
                                        <p:cTn id="31" dur="500"/>
                                        <p:tgtEl>
                                          <p:spTgt spid="55298">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5298">
                                            <p:txEl>
                                              <p:pRg st="11" end="11"/>
                                            </p:txEl>
                                          </p:spTgt>
                                        </p:tgtEl>
                                        <p:attrNameLst>
                                          <p:attrName>style.visibility</p:attrName>
                                        </p:attrNameLst>
                                      </p:cBhvr>
                                      <p:to>
                                        <p:strVal val="visible"/>
                                      </p:to>
                                    </p:set>
                                    <p:animEffect transition="in" filter="fade">
                                      <p:cBhvr>
                                        <p:cTn id="36" dur="500"/>
                                        <p:tgtEl>
                                          <p:spTgt spid="5529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82881" cy="3265543"/>
          </a:xfrm>
        </p:spPr>
        <p:txBody>
          <a:bodyPr>
            <a:normAutofit/>
          </a:bodyPr>
          <a:lstStyle/>
          <a:p>
            <a:r>
              <a:rPr lang="en-US" dirty="0"/>
              <a:t>Bruno BENDER</a:t>
            </a:r>
          </a:p>
          <a:p>
            <a:r>
              <a:rPr lang="en-US" dirty="0"/>
              <a:t>C2B CONSULTING</a:t>
            </a:r>
          </a:p>
          <a:p>
            <a:r>
              <a:rPr lang="en-US" dirty="0"/>
              <a:t>Former Navy Officer / CIS specialist</a:t>
            </a:r>
          </a:p>
          <a:p>
            <a:r>
              <a:rPr lang="en-US" dirty="0"/>
              <a:t>Information Security officer</a:t>
            </a:r>
          </a:p>
          <a:p>
            <a:pPr lvl="1"/>
            <a:r>
              <a:rPr lang="en-US" dirty="0"/>
              <a:t>NATO</a:t>
            </a:r>
          </a:p>
          <a:p>
            <a:pPr lvl="1"/>
            <a:r>
              <a:rPr lang="en-US" dirty="0"/>
              <a:t>Nationally</a:t>
            </a:r>
          </a:p>
          <a:p>
            <a:pPr lvl="1"/>
            <a:r>
              <a:rPr lang="en-US" dirty="0"/>
              <a:t>EU</a:t>
            </a:r>
          </a:p>
          <a:p>
            <a:r>
              <a:rPr lang="en-US" dirty="0"/>
              <a:t>Since 2017 founder of C2B</a:t>
            </a:r>
          </a:p>
          <a:p>
            <a:pPr lvl="1"/>
            <a:r>
              <a:rPr lang="en-US" dirty="0"/>
              <a:t>SME </a:t>
            </a:r>
            <a:r>
              <a:rPr lang="en-US" dirty="0" err="1"/>
              <a:t>specialised</a:t>
            </a:r>
            <a:r>
              <a:rPr lang="en-US" dirty="0"/>
              <a:t> in Maritime security / Cybersecurity</a:t>
            </a:r>
          </a:p>
          <a:p>
            <a:endParaRPr lang="en-US"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986916CC-4267-A722-E867-577BC653EF7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C01CD647-189E-4965-BADC-FC77C3136CB6}"/>
              </a:ext>
            </a:extLst>
          </p:cNvPr>
          <p:cNvSpPr>
            <a:spLocks noGrp="1" noChangeArrowheads="1"/>
          </p:cNvSpPr>
          <p:nvPr>
            <p:ph type="title" idx="4294967295"/>
          </p:nvPr>
        </p:nvSpPr>
        <p:spPr>
          <a:xfrm>
            <a:off x="104503" y="152400"/>
            <a:ext cx="11782697"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dirty="0">
                <a:latin typeface="+mn-lt"/>
              </a:rPr>
              <a:t>Posture permanente de cybersécurité</a:t>
            </a:r>
          </a:p>
        </p:txBody>
      </p:sp>
      <p:sp>
        <p:nvSpPr>
          <p:cNvPr id="55298" name="Rectangle 2">
            <a:extLst>
              <a:ext uri="{FF2B5EF4-FFF2-40B4-BE49-F238E27FC236}">
                <a16:creationId xmlns:a16="http://schemas.microsoft.com/office/drawing/2014/main" id="{FF911F74-F112-4F43-B152-9B9E1452802F}"/>
              </a:ext>
            </a:extLst>
          </p:cNvPr>
          <p:cNvSpPr>
            <a:spLocks noGrp="1" noChangeArrowheads="1"/>
          </p:cNvSpPr>
          <p:nvPr>
            <p:ph type="body" idx="4294967295"/>
          </p:nvPr>
        </p:nvSpPr>
        <p:spPr>
          <a:xfrm>
            <a:off x="906866" y="1101000"/>
            <a:ext cx="7697787" cy="5154613"/>
          </a:xfrm>
        </p:spPr>
        <p:txBody>
          <a:bodyPr>
            <a:noAutofit/>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Rise in power</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Quantitative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Qualitative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Commune</a:t>
            </a:r>
          </a:p>
          <a:p>
            <a:pPr marL="400050" lvl="1" indent="0">
              <a:lnSpc>
                <a:spcPct val="80000"/>
              </a:lnSpc>
              <a:buClr>
                <a:srgbClr val="EF2B2F"/>
              </a:buClr>
              <a:buSzPct val="87000"/>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sz="28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Training / Education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Sensibilisation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University</a:t>
            </a:r>
            <a:r>
              <a:rPr lang="fr-FR" dirty="0"/>
              <a:t> Training </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CYBERSECPRO</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TT Exercices</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Exercises on safety topics
Disaster-fighting 
Integration into the infrastructures Skills</a:t>
            </a:r>
            <a:endParaRPr lang="fr-FR" dirty="0"/>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p>
        </p:txBody>
      </p:sp>
      <p:pic>
        <p:nvPicPr>
          <p:cNvPr id="162820" name="Picture 2">
            <a:extLst>
              <a:ext uri="{FF2B5EF4-FFF2-40B4-BE49-F238E27FC236}">
                <a16:creationId xmlns:a16="http://schemas.microsoft.com/office/drawing/2014/main" id="{22A7B019-C35E-29AC-24C0-69E8B0D2C5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9040" y="1655717"/>
            <a:ext cx="4112013" cy="30851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Effect transition="in" filter="fade">
                                      <p:cBhvr>
                                        <p:cTn id="7" dur="500"/>
                                        <p:tgtEl>
                                          <p:spTgt spid="5529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fade">
                                      <p:cBhvr>
                                        <p:cTn id="10" dur="500"/>
                                        <p:tgtEl>
                                          <p:spTgt spid="5529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298">
                                            <p:txEl>
                                              <p:pRg st="2" end="2"/>
                                            </p:txEl>
                                          </p:spTgt>
                                        </p:tgtEl>
                                        <p:attrNameLst>
                                          <p:attrName>style.visibility</p:attrName>
                                        </p:attrNameLst>
                                      </p:cBhvr>
                                      <p:to>
                                        <p:strVal val="visible"/>
                                      </p:to>
                                    </p:set>
                                    <p:animEffect transition="in" filter="fade">
                                      <p:cBhvr>
                                        <p:cTn id="13" dur="500"/>
                                        <p:tgtEl>
                                          <p:spTgt spid="5529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5298">
                                            <p:txEl>
                                              <p:pRg st="3" end="3"/>
                                            </p:txEl>
                                          </p:spTgt>
                                        </p:tgtEl>
                                        <p:attrNameLst>
                                          <p:attrName>style.visibility</p:attrName>
                                        </p:attrNameLst>
                                      </p:cBhvr>
                                      <p:to>
                                        <p:strVal val="visible"/>
                                      </p:to>
                                    </p:set>
                                    <p:animEffect transition="in" filter="fade">
                                      <p:cBhvr>
                                        <p:cTn id="16" dur="500"/>
                                        <p:tgtEl>
                                          <p:spTgt spid="5529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5298">
                                            <p:txEl>
                                              <p:pRg st="5" end="5"/>
                                            </p:txEl>
                                          </p:spTgt>
                                        </p:tgtEl>
                                        <p:attrNameLst>
                                          <p:attrName>style.visibility</p:attrName>
                                        </p:attrNameLst>
                                      </p:cBhvr>
                                      <p:to>
                                        <p:strVal val="visible"/>
                                      </p:to>
                                    </p:set>
                                    <p:animEffect transition="in" filter="fade">
                                      <p:cBhvr>
                                        <p:cTn id="21" dur="500"/>
                                        <p:tgtEl>
                                          <p:spTgt spid="5529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5298">
                                            <p:txEl>
                                              <p:pRg st="6" end="6"/>
                                            </p:txEl>
                                          </p:spTgt>
                                        </p:tgtEl>
                                        <p:attrNameLst>
                                          <p:attrName>style.visibility</p:attrName>
                                        </p:attrNameLst>
                                      </p:cBhvr>
                                      <p:to>
                                        <p:strVal val="visible"/>
                                      </p:to>
                                    </p:set>
                                    <p:animEffect transition="in" filter="fade">
                                      <p:cBhvr>
                                        <p:cTn id="24" dur="500"/>
                                        <p:tgtEl>
                                          <p:spTgt spid="5529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5298">
                                            <p:txEl>
                                              <p:pRg st="7" end="7"/>
                                            </p:txEl>
                                          </p:spTgt>
                                        </p:tgtEl>
                                        <p:attrNameLst>
                                          <p:attrName>style.visibility</p:attrName>
                                        </p:attrNameLst>
                                      </p:cBhvr>
                                      <p:to>
                                        <p:strVal val="visible"/>
                                      </p:to>
                                    </p:set>
                                    <p:animEffect transition="in" filter="fade">
                                      <p:cBhvr>
                                        <p:cTn id="27" dur="500"/>
                                        <p:tgtEl>
                                          <p:spTgt spid="55298">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5298">
                                            <p:txEl>
                                              <p:pRg st="8" end="8"/>
                                            </p:txEl>
                                          </p:spTgt>
                                        </p:tgtEl>
                                        <p:attrNameLst>
                                          <p:attrName>style.visibility</p:attrName>
                                        </p:attrNameLst>
                                      </p:cBhvr>
                                      <p:to>
                                        <p:strVal val="visible"/>
                                      </p:to>
                                    </p:set>
                                    <p:animEffect transition="in" filter="fade">
                                      <p:cBhvr>
                                        <p:cTn id="30" dur="500"/>
                                        <p:tgtEl>
                                          <p:spTgt spid="55298">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5298">
                                            <p:txEl>
                                              <p:pRg st="10" end="10"/>
                                            </p:txEl>
                                          </p:spTgt>
                                        </p:tgtEl>
                                        <p:attrNameLst>
                                          <p:attrName>style.visibility</p:attrName>
                                        </p:attrNameLst>
                                      </p:cBhvr>
                                      <p:to>
                                        <p:strVal val="visible"/>
                                      </p:to>
                                    </p:set>
                                    <p:animEffect transition="in" filter="fade">
                                      <p:cBhvr>
                                        <p:cTn id="35" dur="500"/>
                                        <p:tgtEl>
                                          <p:spTgt spid="552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6C4B276A-D42B-4A3B-813D-16E9C9860F2E}"/>
              </a:ext>
            </a:extLst>
          </p:cNvPr>
          <p:cNvSpPr>
            <a:spLocks noGrp="1" noChangeArrowheads="1"/>
          </p:cNvSpPr>
          <p:nvPr>
            <p:ph type="title" idx="4294967295"/>
          </p:nvPr>
        </p:nvSpPr>
        <p:spPr>
          <a:xfrm>
            <a:off x="426720" y="2032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800" b="1" dirty="0">
                <a:latin typeface="+mn-lt"/>
              </a:rPr>
              <a:t>Protection</a:t>
            </a:r>
          </a:p>
        </p:txBody>
      </p:sp>
      <p:sp>
        <p:nvSpPr>
          <p:cNvPr id="55298" name="Rectangle 2">
            <a:extLst>
              <a:ext uri="{FF2B5EF4-FFF2-40B4-BE49-F238E27FC236}">
                <a16:creationId xmlns:a16="http://schemas.microsoft.com/office/drawing/2014/main" id="{65F3FABC-06FE-4C62-B896-E4A33D2DC936}"/>
              </a:ext>
            </a:extLst>
          </p:cNvPr>
          <p:cNvSpPr>
            <a:spLocks noGrp="1" noChangeArrowheads="1"/>
          </p:cNvSpPr>
          <p:nvPr>
            <p:ph type="body" idx="4294967295"/>
          </p:nvPr>
        </p:nvSpPr>
        <p:spPr>
          <a:xfrm>
            <a:off x="590232" y="1237616"/>
            <a:ext cx="10611168" cy="5125084"/>
          </a:xfrm>
        </p:spPr>
        <p:txBody>
          <a:bodyPr>
            <a:normAutofit/>
          </a:bodyPr>
          <a:lstStyle/>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Identification / authentification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1600" dirty="0"/>
              <a:t>Users, services, equipment...
Strong authentication</a:t>
            </a:r>
            <a:endParaRPr lang="fr-FR" sz="24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err="1"/>
              <a:t>Malicious</a:t>
            </a:r>
            <a:r>
              <a:rPr lang="fr-FR" sz="2800" b="1" dirty="0"/>
              <a:t> code protection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1600" dirty="0"/>
              <a:t>Antivirus, inbound and outbound health check
Resistant to attack</a:t>
            </a:r>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Configure to </a:t>
            </a:r>
            <a:r>
              <a:rPr lang="fr-FR" sz="2800" b="1" dirty="0" err="1"/>
              <a:t>Strictly</a:t>
            </a:r>
            <a:r>
              <a:rPr lang="fr-FR" sz="2800" b="1" dirty="0"/>
              <a:t> </a:t>
            </a:r>
            <a:r>
              <a:rPr lang="fr-FR" sz="2800" b="1" dirty="0" err="1"/>
              <a:t>Necessary</a:t>
            </a:r>
            <a:endParaRPr lang="fr-FR" sz="2800" b="1"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Flow control</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a:t>Network control</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err="1"/>
              <a:t>Filtering</a:t>
            </a:r>
            <a:r>
              <a:rPr lang="fr-FR" sz="1600" dirty="0"/>
              <a:t> </a:t>
            </a:r>
            <a:r>
              <a:rPr lang="fr-FR" sz="1600" dirty="0" err="1"/>
              <a:t>Income</a:t>
            </a:r>
            <a:r>
              <a:rPr lang="fr-FR" sz="1600" dirty="0"/>
              <a:t> / </a:t>
            </a:r>
            <a:r>
              <a:rPr lang="fr-FR" sz="1600" dirty="0" err="1"/>
              <a:t>outcome</a:t>
            </a:r>
            <a:endParaRPr lang="fr-FR" sz="1600" dirty="0"/>
          </a:p>
          <a:p>
            <a:pPr marL="0"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800" b="1" dirty="0"/>
              <a:t>Data Protection</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1600" dirty="0"/>
              <a:t>Access control, surveillance (DLP, etc.)
Data </a:t>
            </a:r>
            <a:r>
              <a:rPr lang="fr-FR" sz="1600" dirty="0" err="1"/>
              <a:t>encryption</a:t>
            </a:r>
            <a:endParaRPr lang="fr-FR" sz="1600" dirty="0"/>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D40FD223-364E-4259-8290-F860EE2D77D7}"/>
              </a:ext>
            </a:extLst>
          </p:cNvPr>
          <p:cNvSpPr>
            <a:spLocks noGrp="1" noChangeArrowheads="1"/>
          </p:cNvSpPr>
          <p:nvPr>
            <p:ph type="title" idx="4294967295"/>
          </p:nvPr>
        </p:nvSpPr>
        <p:spPr>
          <a:xfrm>
            <a:off x="334963" y="30480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err="1"/>
              <a:t>Defence</a:t>
            </a:r>
            <a:endParaRPr lang="fr-FR" b="1" dirty="0"/>
          </a:p>
        </p:txBody>
      </p:sp>
      <p:sp>
        <p:nvSpPr>
          <p:cNvPr id="55298" name="Rectangle 2">
            <a:extLst>
              <a:ext uri="{FF2B5EF4-FFF2-40B4-BE49-F238E27FC236}">
                <a16:creationId xmlns:a16="http://schemas.microsoft.com/office/drawing/2014/main" id="{419056C8-935E-426B-9296-3BFBF4C01724}"/>
              </a:ext>
            </a:extLst>
          </p:cNvPr>
          <p:cNvSpPr>
            <a:spLocks noGrp="1" noChangeArrowheads="1"/>
          </p:cNvSpPr>
          <p:nvPr>
            <p:ph type="body" idx="4294967295"/>
          </p:nvPr>
        </p:nvSpPr>
        <p:spPr>
          <a:xfrm>
            <a:off x="812164" y="1156336"/>
            <a:ext cx="8321675" cy="5219064"/>
          </a:xfrm>
        </p:spPr>
        <p:txBody>
          <a:bodyPr>
            <a:normAutofit/>
          </a:bodyPr>
          <a:lstStyle/>
          <a:p>
            <a:pPr marL="400050" lvl="1" indent="-400050">
              <a:lnSpc>
                <a:spcPct val="80000"/>
              </a:lnSpc>
              <a:buClr>
                <a:srgbClr val="EF2B2F"/>
              </a:buClr>
              <a:buSzPct val="87000"/>
              <a:buNone/>
              <a:tabLst>
                <a:tab pos="0" algn="l"/>
                <a:tab pos="287338"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Logs </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a:t>Exploitation
</a:t>
            </a:r>
            <a:r>
              <a:rPr lang="fr-FR" sz="2000" dirty="0" err="1"/>
              <a:t>Abnormal</a:t>
            </a:r>
            <a:r>
              <a:rPr lang="fr-FR" sz="2000" dirty="0"/>
              <a:t> Event </a:t>
            </a:r>
            <a:r>
              <a:rPr lang="fr-FR" sz="2000" dirty="0" err="1"/>
              <a:t>Testing</a:t>
            </a:r>
            <a:endParaRPr lang="fr-FR" sz="2000" dirty="0"/>
          </a:p>
          <a:p>
            <a:pPr marL="400050" lvl="1" indent="0">
              <a:lnSpc>
                <a:spcPct val="80000"/>
              </a:lnSpc>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sz="2000" dirty="0"/>
          </a:p>
          <a:p>
            <a:pPr marL="0" indent="0">
              <a:lnSpc>
                <a:spcPct val="80000"/>
              </a:lnSpc>
              <a:spcBef>
                <a:spcPts val="6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t>Safe maintenance</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a:t>Monitoring</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sz="2000" dirty="0"/>
              <a:t>Update components in a formalized process</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dirty="0">
              <a:solidFill>
                <a:srgbClr val="3333CC"/>
              </a:solidFill>
              <a:effectLst>
                <a:outerShdw blurRad="38100" dist="38100" dir="2700000" algn="tl">
                  <a:srgbClr val="C0C0C0"/>
                </a:outerShdw>
              </a:effectLst>
              <a:cs typeface="+mn-cs"/>
            </a:endParaRPr>
          </a:p>
          <a:p>
            <a:pPr marL="0" lvl="1" indent="0">
              <a:lnSpc>
                <a:spcPct val="80000"/>
              </a:lnSpc>
              <a:spcBef>
                <a:spcPts val="700"/>
              </a:spcBef>
              <a:buClr>
                <a:srgbClr val="EF2B2F"/>
              </a:buClr>
              <a:buSzPct val="87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3200" b="1" dirty="0">
                <a:solidFill>
                  <a:srgbClr val="3333CC"/>
                </a:solidFill>
                <a:effectLst>
                  <a:outerShdw blurRad="38100" dist="38100" dir="2700000" algn="tl">
                    <a:srgbClr val="C0C0C0"/>
                  </a:outerShdw>
                </a:effectLst>
              </a:rPr>
              <a:t>Dynamic Security Monitoring</a:t>
            </a:r>
          </a:p>
          <a:p>
            <a:pPr marL="687388" lvl="1" indent="-287338">
              <a:lnSpc>
                <a:spcPct val="80000"/>
              </a:lnSpc>
              <a:buClr>
                <a:srgbClr val="EF2B2F"/>
              </a:buClr>
              <a:buSzPct val="8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sz="2000" dirty="0" err="1"/>
              <a:t>Centralization</a:t>
            </a:r>
            <a:r>
              <a:rPr lang="fr-FR" sz="2000" dirty="0"/>
              <a:t> of logs: single console
Intrusion </a:t>
            </a:r>
            <a:r>
              <a:rPr lang="fr-FR" sz="2000" dirty="0" err="1"/>
              <a:t>detection</a:t>
            </a:r>
            <a:r>
              <a:rPr lang="fr-FR" sz="2000" dirty="0"/>
              <a:t> probes
</a:t>
            </a:r>
            <a:r>
              <a:rPr lang="fr-FR" sz="2000" dirty="0" err="1"/>
              <a:t>Correlation</a:t>
            </a:r>
            <a:r>
              <a:rPr lang="fr-FR" sz="2000" dirty="0"/>
              <a:t>...</a:t>
            </a:r>
          </a:p>
        </p:txBody>
      </p:sp>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E262A4E5-748D-4D21-96D9-941539BA47FD}"/>
              </a:ext>
            </a:extLst>
          </p:cNvPr>
          <p:cNvSpPr>
            <a:spLocks noGrp="1" noChangeArrowheads="1"/>
          </p:cNvSpPr>
          <p:nvPr>
            <p:ph type="title" idx="4294967295"/>
          </p:nvPr>
        </p:nvSpPr>
        <p:spPr>
          <a:xfrm>
            <a:off x="0" y="132080"/>
            <a:ext cx="7315200" cy="609600"/>
          </a:xfrm>
          <a:extLst>
            <a:ext uri="{91240B29-F687-4F45-9708-019B960494DF}">
              <a14:hiddenLine xmlns:a14="http://schemas.microsoft.com/office/drawing/2010/main" w="9360" cap="flat">
                <a:solidFill>
                  <a:srgbClr val="808080"/>
                </a:solidFill>
                <a:round/>
                <a:headEnd/>
                <a:tailEnd/>
              </a14:hiddenLine>
            </a:ext>
          </a:extLst>
        </p:spPr>
        <p:txBody>
          <a:bodyPr>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600" b="1" dirty="0"/>
              <a:t>Permanent </a:t>
            </a:r>
            <a:r>
              <a:rPr lang="fr-FR" sz="3600" b="1" dirty="0" err="1"/>
              <a:t>cybersecurity</a:t>
            </a:r>
            <a:r>
              <a:rPr lang="fr-FR" sz="3600" b="1" dirty="0"/>
              <a:t> posture</a:t>
            </a:r>
          </a:p>
        </p:txBody>
      </p:sp>
      <p:sp>
        <p:nvSpPr>
          <p:cNvPr id="56322" name="Rectangle 2">
            <a:extLst>
              <a:ext uri="{FF2B5EF4-FFF2-40B4-BE49-F238E27FC236}">
                <a16:creationId xmlns:a16="http://schemas.microsoft.com/office/drawing/2014/main" id="{01672C72-D554-482D-B414-B2D6561CC00A}"/>
              </a:ext>
            </a:extLst>
          </p:cNvPr>
          <p:cNvSpPr>
            <a:spLocks noGrp="1" noChangeArrowheads="1"/>
          </p:cNvSpPr>
          <p:nvPr>
            <p:ph type="body" idx="4294967295"/>
          </p:nvPr>
        </p:nvSpPr>
        <p:spPr>
          <a:xfrm>
            <a:off x="600869" y="1019811"/>
            <a:ext cx="7764462" cy="4525963"/>
          </a:xfrm>
        </p:spPr>
        <p:txBody>
          <a:bodyPr>
            <a:noAutofit/>
          </a:bodyPr>
          <a:lstStyle/>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a:t>Conception / design</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Controlled application of good practices
Guarantees on the security of the delivered code
Increased integration of the dependability logic: degraded modes</a:t>
            </a: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err="1"/>
              <a:t>Cybersecurity</a:t>
            </a:r>
            <a:r>
              <a:rPr lang="fr-FR" b="1" dirty="0"/>
              <a:t> Maintenance</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en-US" dirty="0"/>
              <a:t>Security Maintenance included in the overall maintenance
Action Tracking
Widening the circle of trust</a:t>
            </a:r>
            <a:endParaRPr lang="fr-FR"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endParaRPr lang="fr-FR" b="1" dirty="0"/>
          </a:p>
          <a:p>
            <a:pPr marL="0" indent="0">
              <a:lnSpc>
                <a:spcPct val="80000"/>
              </a:lnSpc>
              <a:spcBef>
                <a:spcPts val="500"/>
              </a:spcBef>
              <a:buClr>
                <a:srgbClr val="EF2B2F"/>
              </a:buClr>
              <a:buSzPct val="105000"/>
              <a:buNone/>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b="1" dirty="0"/>
              <a:t>Cyber-</a:t>
            </a:r>
            <a:r>
              <a:rPr lang="fr-FR" b="1" dirty="0" err="1"/>
              <a:t>resilience</a:t>
            </a:r>
            <a:endParaRPr lang="fr-FR" b="1"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Evolving</a:t>
            </a:r>
            <a:r>
              <a:rPr lang="fr-FR" dirty="0"/>
              <a:t> monitoring, adaptative and </a:t>
            </a:r>
            <a:r>
              <a:rPr lang="fr-FR" dirty="0" err="1"/>
              <a:t>integrated</a:t>
            </a:r>
            <a:endParaRPr lang="fr-FR" dirty="0"/>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err="1"/>
              <a:t>Adapted</a:t>
            </a:r>
            <a:r>
              <a:rPr lang="fr-FR" dirty="0"/>
              <a:t> training</a:t>
            </a:r>
          </a:p>
          <a:p>
            <a:pPr marL="668338" lvl="1" indent="-187325">
              <a:lnSpc>
                <a:spcPct val="80000"/>
              </a:lnSpc>
              <a:spcBef>
                <a:spcPts val="450"/>
              </a:spcBef>
              <a:buClr>
                <a:srgbClr val="0E1B8D"/>
              </a:buClr>
              <a:buSzPct val="67000"/>
              <a:buBlip>
                <a:blip r:embed="rId3"/>
              </a:buBlip>
              <a:tabLst>
                <a:tab pos="287338" algn="l"/>
                <a:tab pos="392113" algn="l"/>
                <a:tab pos="841375" algn="l"/>
                <a:tab pos="1290638" algn="l"/>
                <a:tab pos="1739900" algn="l"/>
                <a:tab pos="2189163" algn="l"/>
                <a:tab pos="2638425" algn="l"/>
                <a:tab pos="3087688" algn="l"/>
                <a:tab pos="3536950" algn="l"/>
                <a:tab pos="3986213" algn="l"/>
                <a:tab pos="4435475" algn="l"/>
                <a:tab pos="4884738" algn="l"/>
                <a:tab pos="5334000" algn="l"/>
                <a:tab pos="5783263" algn="l"/>
                <a:tab pos="6232525" algn="l"/>
                <a:tab pos="6681788" algn="l"/>
                <a:tab pos="7131050" algn="l"/>
                <a:tab pos="7580313" algn="l"/>
                <a:tab pos="8029575" algn="l"/>
                <a:tab pos="8478838" algn="l"/>
                <a:tab pos="8928100" algn="l"/>
              </a:tabLst>
              <a:defRPr/>
            </a:pPr>
            <a:r>
              <a:rPr lang="fr-FR" dirty="0"/>
              <a:t>Crisis plans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6322">
                                            <p:txEl>
                                              <p:pRg st="0" end="0"/>
                                            </p:txEl>
                                          </p:spTgt>
                                        </p:tgtEl>
                                        <p:attrNameLst>
                                          <p:attrName>style.visibility</p:attrName>
                                        </p:attrNameLst>
                                      </p:cBhvr>
                                      <p:to>
                                        <p:strVal val="visible"/>
                                      </p:to>
                                    </p:set>
                                    <p:animEffect transition="in" filter="fade">
                                      <p:cBhvr additive="repl">
                                        <p:cTn id="7" dur="500"/>
                                        <p:tgtEl>
                                          <p:spTgt spid="563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56322">
                                            <p:txEl>
                                              <p:pRg st="2" end="2"/>
                                            </p:txEl>
                                          </p:spTgt>
                                        </p:tgtEl>
                                        <p:attrNameLst>
                                          <p:attrName>style.visibility</p:attrName>
                                        </p:attrNameLst>
                                      </p:cBhvr>
                                      <p:to>
                                        <p:strVal val="visible"/>
                                      </p:to>
                                    </p:set>
                                    <p:animEffect transition="in" filter="fade">
                                      <p:cBhvr additive="repl">
                                        <p:cTn id="12" dur="500"/>
                                        <p:tgtEl>
                                          <p:spTgt spid="5632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56322">
                                            <p:txEl>
                                              <p:pRg st="5" end="5"/>
                                            </p:txEl>
                                          </p:spTgt>
                                        </p:tgtEl>
                                        <p:attrNameLst>
                                          <p:attrName>style.visibility</p:attrName>
                                        </p:attrNameLst>
                                      </p:cBhvr>
                                      <p:to>
                                        <p:strVal val="visible"/>
                                      </p:to>
                                    </p:set>
                                    <p:animEffect transition="in" filter="fade">
                                      <p:cBhvr additive="repl">
                                        <p:cTn id="17" dur="500"/>
                                        <p:tgtEl>
                                          <p:spTgt spid="56322">
                                            <p:txEl>
                                              <p:pRg st="5" end="5"/>
                                            </p:txEl>
                                          </p:spTgt>
                                        </p:tgtEl>
                                      </p:cBhvr>
                                    </p:animEffect>
                                  </p:childTnLst>
                                </p:cTn>
                              </p:par>
                              <p:par>
                                <p:cTn id="18" presetID="10" presetClass="entr" fill="hold" nodeType="withEffect">
                                  <p:stCondLst>
                                    <p:cond delay="0"/>
                                  </p:stCondLst>
                                  <p:childTnLst>
                                    <p:set>
                                      <p:cBhvr additive="repl">
                                        <p:cTn id="19" dur="1" fill="hold">
                                          <p:stCondLst>
                                            <p:cond delay="0"/>
                                          </p:stCondLst>
                                        </p:cTn>
                                        <p:tgtEl>
                                          <p:spTgt spid="56322">
                                            <p:txEl>
                                              <p:pRg st="6" end="6"/>
                                            </p:txEl>
                                          </p:spTgt>
                                        </p:tgtEl>
                                        <p:attrNameLst>
                                          <p:attrName>style.visibility</p:attrName>
                                        </p:attrNameLst>
                                      </p:cBhvr>
                                      <p:to>
                                        <p:strVal val="visible"/>
                                      </p:to>
                                    </p:set>
                                    <p:animEffect transition="in" filter="fade">
                                      <p:cBhvr additive="repl">
                                        <p:cTn id="20" dur="500"/>
                                        <p:tgtEl>
                                          <p:spTgt spid="56322">
                                            <p:txEl>
                                              <p:pRg st="6" end="6"/>
                                            </p:txEl>
                                          </p:spTgt>
                                        </p:tgtEl>
                                      </p:cBhvr>
                                    </p:animEffect>
                                  </p:childTnLst>
                                </p:cTn>
                              </p:par>
                              <p:par>
                                <p:cTn id="21" presetID="10" presetClass="entr" fill="hold" nodeType="withEffect">
                                  <p:stCondLst>
                                    <p:cond delay="0"/>
                                  </p:stCondLst>
                                  <p:childTnLst>
                                    <p:set>
                                      <p:cBhvr additive="repl">
                                        <p:cTn id="22" dur="1" fill="hold">
                                          <p:stCondLst>
                                            <p:cond delay="0"/>
                                          </p:stCondLst>
                                        </p:cTn>
                                        <p:tgtEl>
                                          <p:spTgt spid="56322">
                                            <p:txEl>
                                              <p:pRg st="7" end="7"/>
                                            </p:txEl>
                                          </p:spTgt>
                                        </p:tgtEl>
                                        <p:attrNameLst>
                                          <p:attrName>style.visibility</p:attrName>
                                        </p:attrNameLst>
                                      </p:cBhvr>
                                      <p:to>
                                        <p:strVal val="visible"/>
                                      </p:to>
                                    </p:set>
                                    <p:animEffect transition="in" filter="fade">
                                      <p:cBhvr additive="repl">
                                        <p:cTn id="23" dur="500"/>
                                        <p:tgtEl>
                                          <p:spTgt spid="56322">
                                            <p:txEl>
                                              <p:pRg st="7" end="7"/>
                                            </p:txEl>
                                          </p:spTgt>
                                        </p:tgtEl>
                                      </p:cBhvr>
                                    </p:animEffect>
                                  </p:childTnLst>
                                </p:cTn>
                              </p:par>
                              <p:par>
                                <p:cTn id="24" presetID="10" presetClass="entr" fill="hold" nodeType="withEffect">
                                  <p:stCondLst>
                                    <p:cond delay="0"/>
                                  </p:stCondLst>
                                  <p:childTnLst>
                                    <p:set>
                                      <p:cBhvr additive="repl">
                                        <p:cTn id="25" dur="1" fill="hold">
                                          <p:stCondLst>
                                            <p:cond delay="0"/>
                                          </p:stCondLst>
                                        </p:cTn>
                                        <p:tgtEl>
                                          <p:spTgt spid="56322">
                                            <p:txEl>
                                              <p:pRg st="8" end="8"/>
                                            </p:txEl>
                                          </p:spTgt>
                                        </p:tgtEl>
                                        <p:attrNameLst>
                                          <p:attrName>style.visibility</p:attrName>
                                        </p:attrNameLst>
                                      </p:cBhvr>
                                      <p:to>
                                        <p:strVal val="visible"/>
                                      </p:to>
                                    </p:set>
                                    <p:animEffect transition="in" filter="fade">
                                      <p:cBhvr additive="repl">
                                        <p:cTn id="26" dur="500"/>
                                        <p:tgtEl>
                                          <p:spTgt spid="563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EADAD-0A95-1FEC-93A7-47E3178F237D}"/>
              </a:ext>
            </a:extLst>
          </p:cNvPr>
          <p:cNvSpPr>
            <a:spLocks noGrp="1"/>
          </p:cNvSpPr>
          <p:nvPr>
            <p:ph type="title"/>
          </p:nvPr>
        </p:nvSpPr>
        <p:spPr>
          <a:xfrm>
            <a:off x="664488" y="254585"/>
            <a:ext cx="4620584" cy="1422854"/>
          </a:xfrm>
        </p:spPr>
        <p:txBody>
          <a:bodyPr vert="horz" lIns="91440" tIns="45720" rIns="91440" bIns="45720" rtlCol="0" anchor="b">
            <a:normAutofit fontScale="90000"/>
          </a:bodyPr>
          <a:lstStyle/>
          <a:p>
            <a:r>
              <a:rPr lang="en-US" b="1" dirty="0"/>
              <a:t>Forensics </a:t>
            </a:r>
            <a:br>
              <a:rPr lang="en-US" b="1" dirty="0"/>
            </a:br>
            <a:r>
              <a:rPr lang="en-US" b="1" dirty="0"/>
              <a:t>Action plan</a:t>
            </a:r>
          </a:p>
        </p:txBody>
      </p:sp>
      <p:pic>
        <p:nvPicPr>
          <p:cNvPr id="3" name="Image 2" descr="Une image contenant eau, bateau, extérieur, ciel&#10;&#10;Description générée automatiquement">
            <a:extLst>
              <a:ext uri="{FF2B5EF4-FFF2-40B4-BE49-F238E27FC236}">
                <a16:creationId xmlns:a16="http://schemas.microsoft.com/office/drawing/2014/main" id="{6A931D9D-2878-D043-F7A7-6FCCF3C8D6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Image 3">
            <a:extLst>
              <a:ext uri="{FF2B5EF4-FFF2-40B4-BE49-F238E27FC236}">
                <a16:creationId xmlns:a16="http://schemas.microsoft.com/office/drawing/2014/main" id="{AB752099-4134-DCC1-02AD-79E17BB738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453" y="1957998"/>
            <a:ext cx="7164847" cy="4797817"/>
          </a:xfrm>
          <a:prstGeom prst="rect">
            <a:avLst/>
          </a:prstGeom>
        </p:spPr>
      </p:pic>
    </p:spTree>
    <p:extLst>
      <p:ext uri="{BB962C8B-B14F-4D97-AF65-F5344CB8AC3E}">
        <p14:creationId xmlns:p14="http://schemas.microsoft.com/office/powerpoint/2010/main" val="1511533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924190660"/>
              </p:ext>
            </p:extLst>
          </p:nvPr>
        </p:nvGraphicFramePr>
        <p:xfrm>
          <a:off x="624839" y="1694448"/>
          <a:ext cx="9980023" cy="3469104"/>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06878">
                <a:tc>
                  <a:txBody>
                    <a:bodyPr/>
                    <a:lstStyle/>
                    <a:p>
                      <a:pPr algn="ctr" fontAlgn="ctr"/>
                      <a:r>
                        <a:rPr lang="fr-FR" sz="1400" b="0" i="0" u="none" strike="noStrike">
                          <a:solidFill>
                            <a:srgbClr val="000000"/>
                          </a:solidFill>
                          <a:effectLst/>
                          <a:latin typeface="Calibri" panose="020F0502020204030204" pitchFamily="34" charset="0"/>
                        </a:rPr>
                        <a:t>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err="1">
                          <a:solidFill>
                            <a:srgbClr val="000000"/>
                          </a:solidFill>
                          <a:effectLst/>
                          <a:latin typeface="Calibri" panose="020F0502020204030204" pitchFamily="34" charset="0"/>
                        </a:rPr>
                        <a:t>Raising</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awareness</a:t>
                      </a:r>
                      <a:r>
                        <a:rPr lang="fr-FR" sz="1400" b="0" i="0" u="none" strike="noStrike" dirty="0">
                          <a:solidFill>
                            <a:srgbClr val="000000"/>
                          </a:solidFill>
                          <a:effectLst/>
                          <a:latin typeface="Calibri" panose="020F0502020204030204" pitchFamily="34" charset="0"/>
                        </a:rPr>
                        <a:t> and training</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STANDARD</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RENFORCE</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246381670"/>
                  </a:ext>
                </a:extLst>
              </a:tr>
              <a:tr h="106878">
                <a:tc>
                  <a:txBody>
                    <a:bodyPr/>
                    <a:lstStyle/>
                    <a:p>
                      <a:pPr algn="ctr" fontAlgn="ctr"/>
                      <a:r>
                        <a:rPr lang="fr-FR" sz="1400" b="0" i="0" u="none" strike="noStrike">
                          <a:solidFill>
                            <a:srgbClr val="000000"/>
                          </a:solidFill>
                          <a:effectLst/>
                          <a:latin typeface="Calibri" panose="020F0502020204030204" pitchFamily="34" charset="0"/>
                        </a:rPr>
                        <a:t>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Train operational teams in information systems security</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352642003"/>
                  </a:ext>
                </a:extLst>
              </a:tr>
              <a:tr h="106878">
                <a:tc>
                  <a:txBody>
                    <a:bodyPr/>
                    <a:lstStyle/>
                    <a:p>
                      <a:pPr algn="ctr" fontAlgn="ctr"/>
                      <a:r>
                        <a:rPr lang="fr-FR" sz="1400" b="0" i="0" u="none" strike="noStrike">
                          <a:solidFill>
                            <a:srgbClr val="000000"/>
                          </a:solidFill>
                          <a:effectLst/>
                          <a:latin typeface="Calibri" panose="020F0502020204030204" pitchFamily="34" charset="0"/>
                        </a:rPr>
                        <a:t>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Educate users in basic IT security best practices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3096104"/>
                  </a:ext>
                </a:extLst>
              </a:tr>
              <a:tr h="111331">
                <a:tc>
                  <a:txBody>
                    <a:bodyPr/>
                    <a:lstStyle/>
                    <a:p>
                      <a:pPr algn="ctr" fontAlgn="ctr"/>
                      <a:r>
                        <a:rPr lang="fr-FR" sz="1400" b="0" i="0" u="none" strike="noStrike">
                          <a:solidFill>
                            <a:srgbClr val="000000"/>
                          </a:solidFill>
                          <a:effectLst/>
                          <a:latin typeface="Calibri" panose="020F0502020204030204" pitchFamily="34" charset="0"/>
                        </a:rPr>
                        <a:t>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Managing the risks of outsourcing</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289187630"/>
                  </a:ext>
                </a:extLst>
              </a:tr>
              <a:tr h="106878">
                <a:tc>
                  <a:txBody>
                    <a:bodyPr/>
                    <a:lstStyle/>
                    <a:p>
                      <a:pPr algn="ctr" fontAlgn="ctr"/>
                      <a:r>
                        <a:rPr lang="fr-FR" sz="1400" b="0" i="0" u="none" strike="noStrike">
                          <a:solidFill>
                            <a:srgbClr val="000000"/>
                          </a:solidFill>
                          <a:effectLst/>
                          <a:latin typeface="Calibri" panose="020F0502020204030204" pitchFamily="34" charset="0"/>
                        </a:rPr>
                        <a:t>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Know the information system</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86444840"/>
                  </a:ext>
                </a:extLst>
              </a:tr>
              <a:tr h="106878">
                <a:tc>
                  <a:txBody>
                    <a:bodyPr/>
                    <a:lstStyle/>
                    <a:p>
                      <a:pPr algn="ctr" fontAlgn="ctr"/>
                      <a:r>
                        <a:rPr lang="fr-FR" sz="1400" b="0" i="0" u="none" strike="noStrike">
                          <a:solidFill>
                            <a:srgbClr val="000000"/>
                          </a:solidFill>
                          <a:effectLst/>
                          <a:latin typeface="Calibri" panose="020F0502020204030204" pitchFamily="34" charset="0"/>
                        </a:rPr>
                        <a:t>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Identify the most sensitive information and servers and maintain a network map</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595969784"/>
                  </a:ext>
                </a:extLst>
              </a:tr>
              <a:tr h="106878">
                <a:tc>
                  <a:txBody>
                    <a:bodyPr/>
                    <a:lstStyle/>
                    <a:p>
                      <a:pPr algn="ctr" fontAlgn="ctr"/>
                      <a:r>
                        <a:rPr lang="fr-FR" sz="1400" b="0" i="0" u="none" strike="noStrike">
                          <a:solidFill>
                            <a:srgbClr val="000000"/>
                          </a:solidFill>
                          <a:effectLst/>
                          <a:latin typeface="Calibri" panose="020F0502020204030204" pitchFamily="34" charset="0"/>
                        </a:rPr>
                        <a:t>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Have a comprehensive inventory of privileged accounts and keep it up to date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042540"/>
                  </a:ext>
                </a:extLst>
              </a:tr>
              <a:tr h="106878">
                <a:tc>
                  <a:txBody>
                    <a:bodyPr/>
                    <a:lstStyle/>
                    <a:p>
                      <a:pPr algn="ctr" fontAlgn="ctr"/>
                      <a:r>
                        <a:rPr lang="fr-FR" sz="1400" b="0" i="0" u="none" strike="noStrike">
                          <a:solidFill>
                            <a:srgbClr val="000000"/>
                          </a:solidFill>
                          <a:effectLst/>
                          <a:latin typeface="Calibri" panose="020F0502020204030204" pitchFamily="34" charset="0"/>
                        </a:rPr>
                        <a:t>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Organize procedures for the arrival, departure and change of function of users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309617"/>
                  </a:ext>
                </a:extLst>
              </a:tr>
              <a:tr h="111331">
                <a:tc>
                  <a:txBody>
                    <a:bodyPr/>
                    <a:lstStyle/>
                    <a:p>
                      <a:pPr algn="ctr" fontAlgn="ctr"/>
                      <a:r>
                        <a:rPr lang="fr-FR" sz="1400" b="0" i="0" u="none" strike="noStrike">
                          <a:solidFill>
                            <a:srgbClr val="000000"/>
                          </a:solidFill>
                          <a:effectLst/>
                          <a:latin typeface="Calibri" panose="020F0502020204030204" pitchFamily="34" charset="0"/>
                        </a:rPr>
                        <a:t>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Authorise</a:t>
                      </a:r>
                      <a:r>
                        <a:rPr lang="en-US" sz="1400" b="0" i="0" u="none" strike="noStrike" dirty="0">
                          <a:solidFill>
                            <a:srgbClr val="000000"/>
                          </a:solidFill>
                          <a:effectLst/>
                          <a:latin typeface="Calibri" panose="020F0502020204030204" pitchFamily="34" charset="0"/>
                        </a:rPr>
                        <a:t> the connection to the entity's network only to controlled equipment</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267039"/>
                  </a:ext>
                </a:extLst>
              </a:tr>
              <a:tr h="106878">
                <a:tc>
                  <a:txBody>
                    <a:bodyPr/>
                    <a:lstStyle/>
                    <a:p>
                      <a:pPr algn="ctr" fontAlgn="ctr"/>
                      <a:r>
                        <a:rPr lang="fr-FR" sz="1400" b="0" i="0" u="none" strike="noStrike">
                          <a:solidFill>
                            <a:srgbClr val="000000"/>
                          </a:solidFill>
                          <a:effectLst/>
                          <a:latin typeface="Calibri" panose="020F0502020204030204" pitchFamily="34" charset="0"/>
                        </a:rPr>
                        <a:t>III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Authenticate</a:t>
                      </a:r>
                      <a:r>
                        <a:rPr lang="fr-FR" sz="1400" b="0" i="0" u="none" strike="noStrike" dirty="0">
                          <a:solidFill>
                            <a:srgbClr val="000000"/>
                          </a:solidFill>
                          <a:effectLst/>
                          <a:latin typeface="Calibri" panose="020F0502020204030204" pitchFamily="34" charset="0"/>
                        </a:rPr>
                        <a:t> and control </a:t>
                      </a:r>
                      <a:r>
                        <a:rPr lang="fr-FR" sz="1400" b="0" i="0" u="none" strike="noStrike" dirty="0" err="1">
                          <a:solidFill>
                            <a:srgbClr val="000000"/>
                          </a:solidFill>
                          <a:effectLst/>
                          <a:latin typeface="Calibri" panose="020F0502020204030204" pitchFamily="34" charset="0"/>
                        </a:rPr>
                        <a:t>access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948364948"/>
                  </a:ext>
                </a:extLst>
              </a:tr>
              <a:tr h="106878">
                <a:tc>
                  <a:txBody>
                    <a:bodyPr/>
                    <a:lstStyle/>
                    <a:p>
                      <a:pPr algn="ctr" fontAlgn="ctr"/>
                      <a:r>
                        <a:rPr lang="fr-FR" sz="1400" b="0" i="0" u="none" strike="noStrike">
                          <a:solidFill>
                            <a:srgbClr val="000000"/>
                          </a:solidFill>
                          <a:effectLst/>
                          <a:latin typeface="Calibri" panose="020F0502020204030204" pitchFamily="34" charset="0"/>
                        </a:rPr>
                        <a:t>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Identify each person accessing the system by name and distinguish between user/administrator roles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064268"/>
                  </a:ext>
                </a:extLst>
              </a:tr>
              <a:tr h="106878">
                <a:tc>
                  <a:txBody>
                    <a:bodyPr/>
                    <a:lstStyle/>
                    <a:p>
                      <a:pPr algn="ctr" fontAlgn="ctr"/>
                      <a:r>
                        <a:rPr lang="fr-FR" sz="1400" b="0" i="0" u="none" strike="noStrike">
                          <a:solidFill>
                            <a:srgbClr val="000000"/>
                          </a:solidFill>
                          <a:effectLst/>
                          <a:latin typeface="Calibri" panose="020F0502020204030204" pitchFamily="34" charset="0"/>
                        </a:rPr>
                        <a:t>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Assign the right rights to sensitive information system resources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36211967"/>
                  </a:ext>
                </a:extLst>
              </a:tr>
              <a:tr h="106878">
                <a:tc>
                  <a:txBody>
                    <a:bodyPr/>
                    <a:lstStyle/>
                    <a:p>
                      <a:pPr algn="ctr" fontAlgn="ctr"/>
                      <a:r>
                        <a:rPr lang="fr-FR" sz="1400" b="0" i="0" u="none" strike="noStrike">
                          <a:solidFill>
                            <a:srgbClr val="000000"/>
                          </a:solidFill>
                          <a:effectLst/>
                          <a:latin typeface="Calibri" panose="020F0502020204030204" pitchFamily="34" charset="0"/>
                        </a:rPr>
                        <a:t>10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Define and verify password choice and sizing rules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404806843"/>
                  </a:ext>
                </a:extLst>
              </a:tr>
              <a:tr h="106878">
                <a:tc>
                  <a:txBody>
                    <a:bodyPr/>
                    <a:lstStyle/>
                    <a:p>
                      <a:pPr algn="ctr" fontAlgn="ctr"/>
                      <a:r>
                        <a:rPr lang="fr-FR" sz="1400" b="0" i="0" u="none" strike="noStrike">
                          <a:solidFill>
                            <a:srgbClr val="000000"/>
                          </a:solidFill>
                          <a:effectLst/>
                          <a:latin typeface="Calibri" panose="020F0502020204030204" pitchFamily="34" charset="0"/>
                        </a:rPr>
                        <a:t>11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Protect passwords stored on systems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021668473"/>
                  </a:ext>
                </a:extLst>
              </a:tr>
              <a:tr h="106878">
                <a:tc>
                  <a:txBody>
                    <a:bodyPr/>
                    <a:lstStyle/>
                    <a:p>
                      <a:pPr algn="ctr" fontAlgn="ctr"/>
                      <a:r>
                        <a:rPr lang="fr-FR" sz="1400" b="0" i="0" u="none" strike="noStrike">
                          <a:solidFill>
                            <a:srgbClr val="000000"/>
                          </a:solidFill>
                          <a:effectLst/>
                          <a:latin typeface="Calibri" panose="020F0502020204030204" pitchFamily="34" charset="0"/>
                        </a:rPr>
                        <a:t>12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Change the default authentication elements on devices and services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707719"/>
                  </a:ext>
                </a:extLst>
              </a:tr>
              <a:tr h="111331">
                <a:tc>
                  <a:txBody>
                    <a:bodyPr/>
                    <a:lstStyle/>
                    <a:p>
                      <a:pPr algn="ctr" fontAlgn="ctr"/>
                      <a:r>
                        <a:rPr lang="fr-FR" sz="1400" b="0" i="0" u="none" strike="noStrike">
                          <a:solidFill>
                            <a:srgbClr val="000000"/>
                          </a:solidFill>
                          <a:effectLst/>
                          <a:latin typeface="Calibri" panose="020F0502020204030204" pitchFamily="34" charset="0"/>
                        </a:rPr>
                        <a:t>13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Favor strong authentication when possible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3612359"/>
                  </a:ext>
                </a:extLst>
              </a:tr>
            </a:tbl>
          </a:graphicData>
        </a:graphic>
      </p:graphicFrame>
      <p:sp>
        <p:nvSpPr>
          <p:cNvPr id="4" name="Titre 1">
            <a:extLst>
              <a:ext uri="{FF2B5EF4-FFF2-40B4-BE49-F238E27FC236}">
                <a16:creationId xmlns:a16="http://schemas.microsoft.com/office/drawing/2014/main" id="{3E7D9C8D-3357-0F2A-99BF-D8F55707E9BB}"/>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ACTION PLAN – Inceptive </a:t>
            </a:r>
            <a:r>
              <a:rPr lang="fr-FR" sz="3067" b="1" dirty="0" err="1">
                <a:solidFill>
                  <a:schemeClr val="bg1"/>
                </a:solidFill>
                <a:latin typeface="Arial Black" panose="020B0A04020102020204" pitchFamily="34" charset="0"/>
              </a:rPr>
              <a:t>activities</a:t>
            </a:r>
            <a:endParaRPr lang="fr-FR" sz="3067" b="1" dirty="0">
              <a:solidFill>
                <a:schemeClr val="bg1"/>
              </a:solidFill>
              <a:latin typeface="Arial Black" panose="020B0A04020102020204" pitchFamily="34" charset="0"/>
            </a:endParaRPr>
          </a:p>
        </p:txBody>
      </p:sp>
      <p:sp>
        <p:nvSpPr>
          <p:cNvPr id="2" name="ZoneTexte 1">
            <a:extLst>
              <a:ext uri="{FF2B5EF4-FFF2-40B4-BE49-F238E27FC236}">
                <a16:creationId xmlns:a16="http://schemas.microsoft.com/office/drawing/2014/main" id="{00F7ABED-FF4D-BC85-A62C-7F68ED713EA0}"/>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Example</a:t>
            </a:r>
          </a:p>
        </p:txBody>
      </p:sp>
    </p:spTree>
    <p:extLst>
      <p:ext uri="{BB962C8B-B14F-4D97-AF65-F5344CB8AC3E}">
        <p14:creationId xmlns:p14="http://schemas.microsoft.com/office/powerpoint/2010/main" val="354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nvGraphicFramePr>
        <p:xfrm>
          <a:off x="1105988" y="1873777"/>
          <a:ext cx="9980023" cy="3320880"/>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221392">
                <a:tc>
                  <a:txBody>
                    <a:bodyPr/>
                    <a:lstStyle/>
                    <a:p>
                      <a:pPr algn="ctr" fontAlgn="ctr"/>
                      <a:r>
                        <a:rPr lang="fr-FR" sz="1400" b="0" i="0" u="none" strike="noStrike">
                          <a:solidFill>
                            <a:srgbClr val="000000"/>
                          </a:solidFill>
                          <a:effectLst/>
                          <a:latin typeface="Calibri" panose="020F0502020204030204" pitchFamily="34" charset="0"/>
                        </a:rPr>
                        <a:t>IV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Secure </a:t>
                      </a:r>
                      <a:r>
                        <a:rPr lang="fr-FR" sz="1400" b="0" i="0" u="none" strike="noStrike" dirty="0" err="1">
                          <a:solidFill>
                            <a:srgbClr val="000000"/>
                          </a:solidFill>
                          <a:effectLst/>
                          <a:latin typeface="Calibri" panose="020F0502020204030204" pitchFamily="34" charset="0"/>
                        </a:rPr>
                        <a:t>workstations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853611909"/>
                  </a:ext>
                </a:extLst>
              </a:tr>
              <a:tr h="221392">
                <a:tc>
                  <a:txBody>
                    <a:bodyPr/>
                    <a:lstStyle/>
                    <a:p>
                      <a:pPr algn="ctr" fontAlgn="ctr"/>
                      <a:r>
                        <a:rPr lang="fr-FR" sz="1400" b="0" i="0" u="none" strike="noStrike">
                          <a:solidFill>
                            <a:srgbClr val="000000"/>
                          </a:solidFill>
                          <a:effectLst/>
                          <a:latin typeface="Calibri" panose="020F0502020204030204" pitchFamily="34" charset="0"/>
                        </a:rPr>
                        <a:t>14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Implement a minimum level of security across the entire IT estate</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107816"/>
                  </a:ext>
                </a:extLst>
              </a:tr>
              <a:tr h="221392">
                <a:tc>
                  <a:txBody>
                    <a:bodyPr/>
                    <a:lstStyle/>
                    <a:p>
                      <a:pPr algn="ctr" fontAlgn="ctr"/>
                      <a:r>
                        <a:rPr lang="fr-FR" sz="1400" b="0" i="0" u="none" strike="noStrike">
                          <a:solidFill>
                            <a:srgbClr val="000000"/>
                          </a:solidFill>
                          <a:effectLst/>
                          <a:latin typeface="Calibri" panose="020F0502020204030204" pitchFamily="34" charset="0"/>
                        </a:rPr>
                        <a:t>15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Protect yourself from the threats of using removable media</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537247"/>
                  </a:ext>
                </a:extLst>
              </a:tr>
              <a:tr h="221392">
                <a:tc>
                  <a:txBody>
                    <a:bodyPr/>
                    <a:lstStyle/>
                    <a:p>
                      <a:pPr algn="ctr" fontAlgn="ctr"/>
                      <a:r>
                        <a:rPr lang="fr-FR" sz="1400" b="0" i="0" u="none" strike="noStrike">
                          <a:solidFill>
                            <a:srgbClr val="000000"/>
                          </a:solidFill>
                          <a:effectLst/>
                          <a:latin typeface="Calibri" panose="020F0502020204030204" pitchFamily="34" charset="0"/>
                        </a:rPr>
                        <a:t>16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Use a centralized management tool to standardize security policies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816974937"/>
                  </a:ext>
                </a:extLst>
              </a:tr>
              <a:tr h="221392">
                <a:tc>
                  <a:txBody>
                    <a:bodyPr/>
                    <a:lstStyle/>
                    <a:p>
                      <a:pPr algn="ctr" fontAlgn="ctr"/>
                      <a:r>
                        <a:rPr lang="fr-FR" sz="1400" b="0" i="0" u="none" strike="noStrike">
                          <a:solidFill>
                            <a:srgbClr val="000000"/>
                          </a:solidFill>
                          <a:effectLst/>
                          <a:latin typeface="Calibri" panose="020F0502020204030204" pitchFamily="34" charset="0"/>
                        </a:rPr>
                        <a:t>17</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Enable and configure the local desktop firewall</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432036"/>
                  </a:ext>
                </a:extLst>
              </a:tr>
              <a:tr h="221392">
                <a:tc>
                  <a:txBody>
                    <a:bodyPr/>
                    <a:lstStyle/>
                    <a:p>
                      <a:pPr algn="ctr" fontAlgn="ctr"/>
                      <a:r>
                        <a:rPr lang="fr-FR" sz="1400" b="0" i="0" u="none" strike="noStrike">
                          <a:solidFill>
                            <a:srgbClr val="000000"/>
                          </a:solidFill>
                          <a:effectLst/>
                          <a:latin typeface="Calibri" panose="020F0502020204030204" pitchFamily="34" charset="0"/>
                        </a:rPr>
                        <a:t>18</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Encrypt</a:t>
                      </a:r>
                      <a:r>
                        <a:rPr lang="fr-FR" sz="1400" b="0" i="0" u="none" strike="noStrike" dirty="0">
                          <a:solidFill>
                            <a:srgbClr val="000000"/>
                          </a:solidFill>
                          <a:effectLst/>
                          <a:latin typeface="Calibri" panose="020F0502020204030204" pitchFamily="34" charset="0"/>
                        </a:rPr>
                        <a:t> sensitive data </a:t>
                      </a:r>
                      <a:r>
                        <a:rPr lang="fr-FR" sz="1400" b="0" i="0" u="none" strike="noStrike" dirty="0" err="1">
                          <a:solidFill>
                            <a:srgbClr val="000000"/>
                          </a:solidFill>
                          <a:effectLst/>
                          <a:latin typeface="Calibri" panose="020F0502020204030204" pitchFamily="34" charset="0"/>
                        </a:rPr>
                        <a:t>transmitted</a:t>
                      </a:r>
                      <a:r>
                        <a:rPr lang="fr-FR" sz="1400" b="0" i="0" u="none" strike="noStrike" dirty="0">
                          <a:solidFill>
                            <a:srgbClr val="000000"/>
                          </a:solidFill>
                          <a:effectLst/>
                          <a:latin typeface="Calibri" panose="020F0502020204030204" pitchFamily="34" charset="0"/>
                        </a:rPr>
                        <a:t> over the Internet</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84483751"/>
                  </a:ext>
                </a:extLst>
              </a:tr>
              <a:tr h="221392">
                <a:tc>
                  <a:txBody>
                    <a:bodyPr/>
                    <a:lstStyle/>
                    <a:p>
                      <a:pPr algn="ctr" fontAlgn="ctr"/>
                      <a:r>
                        <a:rPr lang="fr-FR" sz="1400" b="0" i="0" u="none" strike="noStrike">
                          <a:solidFill>
                            <a:srgbClr val="000000"/>
                          </a:solidFill>
                          <a:effectLst/>
                          <a:latin typeface="Calibri" panose="020F0502020204030204" pitchFamily="34" charset="0"/>
                        </a:rPr>
                        <a:t>V</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Secure the network</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639984662"/>
                  </a:ext>
                </a:extLst>
              </a:tr>
              <a:tr h="221392">
                <a:tc>
                  <a:txBody>
                    <a:bodyPr/>
                    <a:lstStyle/>
                    <a:p>
                      <a:pPr algn="ctr" fontAlgn="ctr"/>
                      <a:r>
                        <a:rPr lang="fr-FR" sz="1400" b="0" i="0" u="none" strike="noStrike">
                          <a:solidFill>
                            <a:srgbClr val="000000"/>
                          </a:solidFill>
                          <a:effectLst/>
                          <a:latin typeface="Calibri" panose="020F0502020204030204" pitchFamily="34" charset="0"/>
                        </a:rPr>
                        <a:t>19</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Segment the network and set up a partitioning between these areas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6095026"/>
                  </a:ext>
                </a:extLst>
              </a:tr>
              <a:tr h="221392">
                <a:tc>
                  <a:txBody>
                    <a:bodyPr/>
                    <a:lstStyle/>
                    <a:p>
                      <a:pPr algn="ctr" fontAlgn="ctr"/>
                      <a:r>
                        <a:rPr lang="fr-FR" sz="1400" b="0" i="0" u="none" strike="noStrike">
                          <a:solidFill>
                            <a:srgbClr val="000000"/>
                          </a:solidFill>
                          <a:effectLst/>
                          <a:latin typeface="Calibri" panose="020F0502020204030204" pitchFamily="34" charset="0"/>
                        </a:rPr>
                        <a:t>20</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S’</a:t>
                      </a:r>
                      <a:r>
                        <a:rPr lang="fr-FR" sz="1400" b="0" i="0" u="none" strike="noStrike" dirty="0" err="1">
                          <a:solidFill>
                            <a:srgbClr val="000000"/>
                          </a:solidFill>
                          <a:effectLst/>
                          <a:latin typeface="Calibri" panose="020F0502020204030204" pitchFamily="34" charset="0"/>
                        </a:rPr>
                        <a:t>ass</a:t>
                      </a:r>
                      <a:r>
                        <a:rPr lang="en-US" sz="1400" b="0" i="0" u="none" strike="noStrike" dirty="0">
                          <a:solidFill>
                            <a:srgbClr val="000000"/>
                          </a:solidFill>
                          <a:effectLst/>
                          <a:latin typeface="Calibri" panose="020F0502020204030204" pitchFamily="34" charset="0"/>
                        </a:rPr>
                        <a:t>Security of Wi-Fi access networks and separation of uses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384295934"/>
                  </a:ext>
                </a:extLst>
              </a:tr>
              <a:tr h="221392">
                <a:tc>
                  <a:txBody>
                    <a:bodyPr/>
                    <a:lstStyle/>
                    <a:p>
                      <a:pPr algn="ctr" fontAlgn="ctr"/>
                      <a:r>
                        <a:rPr lang="fr-FR" sz="1400" b="0" i="0" u="none" strike="noStrike">
                          <a:solidFill>
                            <a:srgbClr val="000000"/>
                          </a:solidFill>
                          <a:effectLst/>
                          <a:latin typeface="Calibri" panose="020F0502020204030204" pitchFamily="34" charset="0"/>
                        </a:rPr>
                        <a:t>21</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Use secure protocols as soon as they exist</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1020317075"/>
                  </a:ext>
                </a:extLst>
              </a:tr>
              <a:tr h="221392">
                <a:tc>
                  <a:txBody>
                    <a:bodyPr/>
                    <a:lstStyle/>
                    <a:p>
                      <a:pPr algn="ctr" fontAlgn="ctr"/>
                      <a:r>
                        <a:rPr lang="fr-FR" sz="1400" b="0" i="0" u="none" strike="noStrike">
                          <a:solidFill>
                            <a:srgbClr val="000000"/>
                          </a:solidFill>
                          <a:effectLst/>
                          <a:latin typeface="Calibri" panose="020F0502020204030204" pitchFamily="34" charset="0"/>
                        </a:rPr>
                        <a:t>22</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Setting up a secure gateway to the Internet</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257072"/>
                  </a:ext>
                </a:extLst>
              </a:tr>
              <a:tr h="221392">
                <a:tc>
                  <a:txBody>
                    <a:bodyPr/>
                    <a:lstStyle/>
                    <a:p>
                      <a:pPr algn="ctr" fontAlgn="ctr"/>
                      <a:r>
                        <a:rPr lang="fr-FR" sz="1400" b="0" i="0" u="none" strike="noStrike">
                          <a:solidFill>
                            <a:srgbClr val="000000"/>
                          </a:solidFill>
                          <a:effectLst/>
                          <a:latin typeface="Calibri" panose="020F0502020204030204" pitchFamily="34" charset="0"/>
                        </a:rPr>
                        <a:t>23</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Compartmentalize the services visible from the Internet from the rest of the information system</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780068333"/>
                  </a:ext>
                </a:extLst>
              </a:tr>
              <a:tr h="221392">
                <a:tc>
                  <a:txBody>
                    <a:bodyPr/>
                    <a:lstStyle/>
                    <a:p>
                      <a:pPr algn="ctr" fontAlgn="ctr"/>
                      <a:r>
                        <a:rPr lang="fr-FR" sz="1400" b="0" i="0" u="none" strike="noStrike">
                          <a:solidFill>
                            <a:srgbClr val="000000"/>
                          </a:solidFill>
                          <a:effectLst/>
                          <a:latin typeface="Calibri" panose="020F0502020204030204" pitchFamily="34" charset="0"/>
                        </a:rPr>
                        <a:t>24</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Protect</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your</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professional</a:t>
                      </a:r>
                      <a:r>
                        <a:rPr lang="fr-FR" sz="1400" b="0" i="0" u="none" strike="noStrike" dirty="0">
                          <a:solidFill>
                            <a:srgbClr val="000000"/>
                          </a:solidFill>
                          <a:effectLst/>
                          <a:latin typeface="Calibri" panose="020F0502020204030204" pitchFamily="34" charset="0"/>
                        </a:rPr>
                        <a:t> email</a:t>
                      </a: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7126809"/>
                  </a:ext>
                </a:extLst>
              </a:tr>
              <a:tr h="221392">
                <a:tc>
                  <a:txBody>
                    <a:bodyPr/>
                    <a:lstStyle/>
                    <a:p>
                      <a:pPr algn="ctr" fontAlgn="ctr"/>
                      <a:r>
                        <a:rPr lang="fr-FR" sz="1400" b="0" i="0" u="none" strike="noStrike">
                          <a:solidFill>
                            <a:srgbClr val="000000"/>
                          </a:solidFill>
                          <a:effectLst/>
                          <a:latin typeface="Calibri" panose="020F0502020204030204" pitchFamily="34" charset="0"/>
                        </a:rPr>
                        <a:t>25</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Secure dedicated network interconnections with partners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155670"/>
                  </a:ext>
                </a:extLst>
              </a:tr>
              <a:tr h="221392">
                <a:tc>
                  <a:txBody>
                    <a:bodyPr/>
                    <a:lstStyle/>
                    <a:p>
                      <a:pPr algn="ctr" fontAlgn="ctr"/>
                      <a:r>
                        <a:rPr lang="fr-FR" sz="1400" b="0" i="0" u="none" strike="noStrike">
                          <a:solidFill>
                            <a:srgbClr val="000000"/>
                          </a:solidFill>
                          <a:effectLst/>
                          <a:latin typeface="Calibri" panose="020F0502020204030204" pitchFamily="34" charset="0"/>
                        </a:rPr>
                        <a:t>26</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Control and protect access to server rooms and technical rooms</a:t>
                      </a:r>
                      <a:endParaRPr lang="fr-FR" sz="1400" b="0" i="0" u="none" strike="noStrike" dirty="0">
                        <a:solidFill>
                          <a:srgbClr val="000000"/>
                        </a:solidFill>
                        <a:effectLst/>
                        <a:latin typeface="Calibri" panose="020F0502020204030204" pitchFamily="34" charset="0"/>
                      </a:endParaRPr>
                    </a:p>
                  </a:txBody>
                  <a:tcPr marL="3459" marR="3459" marT="34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4089363830"/>
                  </a:ext>
                </a:extLst>
              </a:tr>
            </a:tbl>
          </a:graphicData>
        </a:graphic>
      </p:graphicFrame>
      <p:sp>
        <p:nvSpPr>
          <p:cNvPr id="4" name="Titre 1">
            <a:extLst>
              <a:ext uri="{FF2B5EF4-FFF2-40B4-BE49-F238E27FC236}">
                <a16:creationId xmlns:a16="http://schemas.microsoft.com/office/drawing/2014/main" id="{4CF76372-849C-7996-0516-D7395AFC3B27}"/>
              </a:ext>
            </a:extLst>
          </p:cNvPr>
          <p:cNvSpPr txBox="1">
            <a:spLocks/>
          </p:cNvSpPr>
          <p:nvPr/>
        </p:nvSpPr>
        <p:spPr>
          <a:xfrm>
            <a:off x="0" y="1270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ACTION PLAN - Prevention</a:t>
            </a:r>
          </a:p>
        </p:txBody>
      </p:sp>
      <p:sp>
        <p:nvSpPr>
          <p:cNvPr id="2" name="ZoneTexte 1">
            <a:extLst>
              <a:ext uri="{FF2B5EF4-FFF2-40B4-BE49-F238E27FC236}">
                <a16:creationId xmlns:a16="http://schemas.microsoft.com/office/drawing/2014/main" id="{7D9EE9A8-08BE-B818-7A4C-35962C258FD7}"/>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Example</a:t>
            </a:r>
          </a:p>
        </p:txBody>
      </p:sp>
    </p:spTree>
    <p:extLst>
      <p:ext uri="{BB962C8B-B14F-4D97-AF65-F5344CB8AC3E}">
        <p14:creationId xmlns:p14="http://schemas.microsoft.com/office/powerpoint/2010/main" val="58784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FE4172E2-A32F-B9F8-F0E7-A8A3882061AA}"/>
              </a:ext>
            </a:extLst>
          </p:cNvPr>
          <p:cNvGraphicFramePr>
            <a:graphicFrameLocks noGrp="1"/>
          </p:cNvGraphicFramePr>
          <p:nvPr>
            <p:extLst>
              <p:ext uri="{D42A27DB-BD31-4B8C-83A1-F6EECF244321}">
                <p14:modId xmlns:p14="http://schemas.microsoft.com/office/powerpoint/2010/main" val="1332985171"/>
              </p:ext>
            </p:extLst>
          </p:nvPr>
        </p:nvGraphicFramePr>
        <p:xfrm>
          <a:off x="940525" y="1403164"/>
          <a:ext cx="9980023" cy="4766559"/>
        </p:xfrm>
        <a:graphic>
          <a:graphicData uri="http://schemas.openxmlformats.org/drawingml/2006/table">
            <a:tbl>
              <a:tblPr/>
              <a:tblGrid>
                <a:gridCol w="312766">
                  <a:extLst>
                    <a:ext uri="{9D8B030D-6E8A-4147-A177-3AD203B41FA5}">
                      <a16:colId xmlns:a16="http://schemas.microsoft.com/office/drawing/2014/main" val="3476697109"/>
                    </a:ext>
                  </a:extLst>
                </a:gridCol>
                <a:gridCol w="7904405">
                  <a:extLst>
                    <a:ext uri="{9D8B030D-6E8A-4147-A177-3AD203B41FA5}">
                      <a16:colId xmlns:a16="http://schemas.microsoft.com/office/drawing/2014/main" val="3673111778"/>
                    </a:ext>
                  </a:extLst>
                </a:gridCol>
                <a:gridCol w="881426">
                  <a:extLst>
                    <a:ext uri="{9D8B030D-6E8A-4147-A177-3AD203B41FA5}">
                      <a16:colId xmlns:a16="http://schemas.microsoft.com/office/drawing/2014/main" val="3491167886"/>
                    </a:ext>
                  </a:extLst>
                </a:gridCol>
                <a:gridCol w="881426">
                  <a:extLst>
                    <a:ext uri="{9D8B030D-6E8A-4147-A177-3AD203B41FA5}">
                      <a16:colId xmlns:a16="http://schemas.microsoft.com/office/drawing/2014/main" val="2755081703"/>
                    </a:ext>
                  </a:extLst>
                </a:gridCol>
              </a:tblGrid>
              <a:tr h="198318">
                <a:tc>
                  <a:txBody>
                    <a:bodyPr/>
                    <a:lstStyle/>
                    <a:p>
                      <a:pPr algn="ctr" fontAlgn="ctr"/>
                      <a:r>
                        <a:rPr lang="fr-FR" sz="1400" b="0" i="0" u="none" strike="noStrike">
                          <a:solidFill>
                            <a:srgbClr val="000000"/>
                          </a:solidFill>
                          <a:effectLst/>
                          <a:latin typeface="Calibri" panose="020F0502020204030204" pitchFamily="34" charset="0"/>
                        </a:rPr>
                        <a:t>VI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Secure administration</a:t>
                      </a: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2161917959"/>
                  </a:ext>
                </a:extLst>
              </a:tr>
              <a:tr h="106878">
                <a:tc>
                  <a:txBody>
                    <a:bodyPr/>
                    <a:lstStyle/>
                    <a:p>
                      <a:pPr algn="ctr" fontAlgn="ctr"/>
                      <a:r>
                        <a:rPr lang="fr-FR" sz="1400" b="0" i="0" u="none" strike="noStrike">
                          <a:solidFill>
                            <a:srgbClr val="000000"/>
                          </a:solidFill>
                          <a:effectLst/>
                          <a:latin typeface="Calibri" panose="020F0502020204030204" pitchFamily="34" charset="0"/>
                        </a:rPr>
                        <a:t>27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Prohibit access to the Internet from workstations or servers used for the administration of the information system</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0236937"/>
                  </a:ext>
                </a:extLst>
              </a:tr>
              <a:tr h="106878">
                <a:tc>
                  <a:txBody>
                    <a:bodyPr/>
                    <a:lstStyle/>
                    <a:p>
                      <a:pPr algn="ctr" fontAlgn="ctr"/>
                      <a:r>
                        <a:rPr lang="fr-FR" sz="1400" b="0" i="0" u="none" strike="noStrike">
                          <a:solidFill>
                            <a:srgbClr val="000000"/>
                          </a:solidFill>
                          <a:effectLst/>
                          <a:latin typeface="Calibri" panose="020F0502020204030204" pitchFamily="34" charset="0"/>
                        </a:rPr>
                        <a:t>28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Use a dedicated, partitioned network for information system administration</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9188998"/>
                  </a:ext>
                </a:extLst>
              </a:tr>
              <a:tr h="111331">
                <a:tc>
                  <a:txBody>
                    <a:bodyPr/>
                    <a:lstStyle/>
                    <a:p>
                      <a:pPr algn="ctr" fontAlgn="ctr"/>
                      <a:r>
                        <a:rPr lang="fr-FR" sz="1400" b="0" i="0" u="none" strike="noStrike">
                          <a:solidFill>
                            <a:srgbClr val="000000"/>
                          </a:solidFill>
                          <a:effectLst/>
                          <a:latin typeface="Calibri" panose="020F0502020204030204" pitchFamily="34" charset="0"/>
                        </a:rPr>
                        <a:t>29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Limit administrative rights on workstations to the strict operational need</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828168835"/>
                  </a:ext>
                </a:extLst>
              </a:tr>
              <a:tr h="106878">
                <a:tc>
                  <a:txBody>
                    <a:bodyPr/>
                    <a:lstStyle/>
                    <a:p>
                      <a:pPr algn="ctr" fontAlgn="ctr"/>
                      <a:r>
                        <a:rPr lang="fr-FR" sz="1400" b="0" i="0" u="none" strike="noStrike" dirty="0">
                          <a:solidFill>
                            <a:srgbClr val="000000"/>
                          </a:solidFill>
                          <a:effectLst/>
                          <a:latin typeface="Calibri" panose="020F0502020204030204" pitchFamily="34" charset="0"/>
                        </a:rPr>
                        <a:t>VII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Managing</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mobility</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570293651"/>
                  </a:ext>
                </a:extLst>
              </a:tr>
              <a:tr h="106878">
                <a:tc>
                  <a:txBody>
                    <a:bodyPr/>
                    <a:lstStyle/>
                    <a:p>
                      <a:pPr algn="ctr" fontAlgn="ctr"/>
                      <a:r>
                        <a:rPr lang="fr-FR" sz="1400" b="0" i="0" u="none" strike="noStrike">
                          <a:solidFill>
                            <a:srgbClr val="000000"/>
                          </a:solidFill>
                          <a:effectLst/>
                          <a:latin typeface="Calibri" panose="020F0502020204030204" pitchFamily="34" charset="0"/>
                        </a:rPr>
                        <a:t>30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Take physical security measures for mobile devices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883550"/>
                  </a:ext>
                </a:extLst>
              </a:tr>
              <a:tr h="106878">
                <a:tc>
                  <a:txBody>
                    <a:bodyPr/>
                    <a:lstStyle/>
                    <a:p>
                      <a:pPr algn="ctr" fontAlgn="ctr"/>
                      <a:r>
                        <a:rPr lang="fr-FR" sz="1400" b="0" i="0" u="none" strike="noStrike">
                          <a:solidFill>
                            <a:srgbClr val="000000"/>
                          </a:solidFill>
                          <a:effectLst/>
                          <a:latin typeface="Calibri" panose="020F0502020204030204" pitchFamily="34" charset="0"/>
                        </a:rPr>
                        <a:t>31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Encrypt sensitive data, especially on potentially “</a:t>
                      </a:r>
                      <a:r>
                        <a:rPr lang="en-US" sz="1400" b="0" i="0" u="none" strike="noStrike" dirty="0" err="1">
                          <a:solidFill>
                            <a:srgbClr val="000000"/>
                          </a:solidFill>
                          <a:effectLst/>
                          <a:latin typeface="Calibri" panose="020F0502020204030204" pitchFamily="34" charset="0"/>
                        </a:rPr>
                        <a:t>loseable</a:t>
                      </a:r>
                      <a:r>
                        <a:rPr lang="en-US" sz="1400" b="0" i="0" u="none" strike="noStrike" dirty="0">
                          <a:solidFill>
                            <a:srgbClr val="000000"/>
                          </a:solidFill>
                          <a:effectLst/>
                          <a:latin typeface="Calibri" panose="020F0502020204030204" pitchFamily="34" charset="0"/>
                        </a:rPr>
                        <a:t> hardware”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889695887"/>
                  </a:ext>
                </a:extLst>
              </a:tr>
              <a:tr h="106878">
                <a:tc>
                  <a:txBody>
                    <a:bodyPr/>
                    <a:lstStyle/>
                    <a:p>
                      <a:pPr algn="ctr" fontAlgn="ctr"/>
                      <a:r>
                        <a:rPr lang="fr-FR" sz="1400" b="0" i="0" u="none" strike="noStrike" dirty="0">
                          <a:solidFill>
                            <a:srgbClr val="000000"/>
                          </a:solidFill>
                          <a:effectLst/>
                          <a:latin typeface="Calibri" panose="020F0502020204030204" pitchFamily="34" charset="0"/>
                        </a:rPr>
                        <a:t>32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Secure the network connection of mobile workstations used in distant scenarios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17209"/>
                  </a:ext>
                </a:extLst>
              </a:tr>
              <a:tr h="111331">
                <a:tc>
                  <a:txBody>
                    <a:bodyPr/>
                    <a:lstStyle/>
                    <a:p>
                      <a:pPr algn="ctr" fontAlgn="ctr"/>
                      <a:r>
                        <a:rPr lang="fr-FR" sz="1400" b="0" i="0" u="none" strike="noStrike">
                          <a:solidFill>
                            <a:srgbClr val="000000"/>
                          </a:solidFill>
                          <a:effectLst/>
                          <a:latin typeface="Calibri" panose="020F0502020204030204" pitchFamily="34" charset="0"/>
                        </a:rPr>
                        <a:t>33</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Adopt</a:t>
                      </a:r>
                      <a:r>
                        <a:rPr lang="fr-FR" sz="1400" b="0" i="0" u="none" strike="noStrike" dirty="0">
                          <a:solidFill>
                            <a:srgbClr val="000000"/>
                          </a:solidFill>
                          <a:effectLst/>
                          <a:latin typeface="Calibri" panose="020F0502020204030204" pitchFamily="34" charset="0"/>
                        </a:rPr>
                        <a:t> mobile </a:t>
                      </a:r>
                      <a:r>
                        <a:rPr lang="fr-FR" sz="1400" b="0" i="0" u="none" strike="noStrike" dirty="0" err="1">
                          <a:solidFill>
                            <a:srgbClr val="000000"/>
                          </a:solidFill>
                          <a:effectLst/>
                          <a:latin typeface="Calibri" panose="020F0502020204030204" pitchFamily="34" charset="0"/>
                        </a:rPr>
                        <a:t>device</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security</a:t>
                      </a:r>
                      <a:r>
                        <a:rPr lang="fr-FR" sz="1400" b="0" i="0" u="none" strike="noStrike" dirty="0">
                          <a:solidFill>
                            <a:srgbClr val="000000"/>
                          </a:solidFill>
                          <a:effectLst/>
                          <a:latin typeface="Calibri" panose="020F0502020204030204" pitchFamily="34" charset="0"/>
                        </a:rPr>
                        <a:t> </a:t>
                      </a:r>
                      <a:r>
                        <a:rPr lang="fr-FR" sz="1400" b="0" i="0" u="none" strike="noStrike" dirty="0" err="1">
                          <a:solidFill>
                            <a:srgbClr val="000000"/>
                          </a:solidFill>
                          <a:effectLst/>
                          <a:latin typeface="Calibri" panose="020F0502020204030204" pitchFamily="34" charset="0"/>
                        </a:rPr>
                        <a:t>policies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484426"/>
                  </a:ext>
                </a:extLst>
              </a:tr>
              <a:tr h="106878">
                <a:tc>
                  <a:txBody>
                    <a:bodyPr/>
                    <a:lstStyle/>
                    <a:p>
                      <a:pPr algn="ctr" fontAlgn="ctr"/>
                      <a:r>
                        <a:rPr lang="fr-FR" sz="1400" b="0" i="0" u="none" strike="noStrike">
                          <a:solidFill>
                            <a:srgbClr val="000000"/>
                          </a:solidFill>
                          <a:effectLst/>
                          <a:latin typeface="Calibri" panose="020F0502020204030204" pitchFamily="34" charset="0"/>
                        </a:rPr>
                        <a:t>VIII</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Keeping the information system up to date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733546498"/>
                  </a:ext>
                </a:extLst>
              </a:tr>
              <a:tr h="106878">
                <a:tc>
                  <a:txBody>
                    <a:bodyPr/>
                    <a:lstStyle/>
                    <a:p>
                      <a:pPr algn="ctr" fontAlgn="ctr"/>
                      <a:r>
                        <a:rPr lang="fr-FR" sz="1400" b="0" i="0" u="none" strike="noStrike">
                          <a:solidFill>
                            <a:srgbClr val="000000"/>
                          </a:solidFill>
                          <a:effectLst/>
                          <a:latin typeface="Calibri" panose="020F0502020204030204" pitchFamily="34" charset="0"/>
                        </a:rPr>
                        <a:t>34</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Define a policy for updating the components of the information system</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3312235646"/>
                  </a:ext>
                </a:extLst>
              </a:tr>
              <a:tr h="111331">
                <a:tc>
                  <a:txBody>
                    <a:bodyPr/>
                    <a:lstStyle/>
                    <a:p>
                      <a:pPr algn="ctr" fontAlgn="ctr"/>
                      <a:r>
                        <a:rPr lang="fr-FR" sz="1400" b="0" i="0" u="none" strike="noStrike">
                          <a:solidFill>
                            <a:srgbClr val="000000"/>
                          </a:solidFill>
                          <a:effectLst/>
                          <a:latin typeface="Calibri" panose="020F0502020204030204" pitchFamily="34" charset="0"/>
                        </a:rPr>
                        <a:t>35</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Anticipate the end of software and system maintenance and limit software adhesion</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904702786"/>
                  </a:ext>
                </a:extLst>
              </a:tr>
              <a:tr h="106878">
                <a:tc>
                  <a:txBody>
                    <a:bodyPr/>
                    <a:lstStyle/>
                    <a:p>
                      <a:pPr algn="ctr" fontAlgn="ctr"/>
                      <a:r>
                        <a:rPr lang="fr-FR" sz="1400" b="0" i="0" u="none" strike="noStrike">
                          <a:solidFill>
                            <a:srgbClr val="000000"/>
                          </a:solidFill>
                          <a:effectLst/>
                          <a:latin typeface="Calibri" panose="020F0502020204030204" pitchFamily="34" charset="0"/>
                        </a:rPr>
                        <a:t>IX</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Supervise, audit, </a:t>
                      </a:r>
                      <a:r>
                        <a:rPr lang="fr-FR" sz="1400" b="0" i="0" u="none" strike="noStrike" dirty="0" err="1">
                          <a:solidFill>
                            <a:srgbClr val="000000"/>
                          </a:solidFill>
                          <a:effectLst/>
                          <a:latin typeface="Calibri" panose="020F0502020204030204" pitchFamily="34" charset="0"/>
                        </a:rPr>
                        <a:t>react</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3869042221"/>
                  </a:ext>
                </a:extLst>
              </a:tr>
              <a:tr h="106878">
                <a:tc>
                  <a:txBody>
                    <a:bodyPr/>
                    <a:lstStyle/>
                    <a:p>
                      <a:pPr algn="ctr" fontAlgn="ctr"/>
                      <a:r>
                        <a:rPr lang="fr-FR" sz="1400" b="0" i="0" u="none" strike="noStrike">
                          <a:solidFill>
                            <a:srgbClr val="000000"/>
                          </a:solidFill>
                          <a:effectLst/>
                          <a:latin typeface="Calibri" panose="020F0502020204030204" pitchFamily="34" charset="0"/>
                        </a:rPr>
                        <a:t>36</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Enable and configure logs for the most important components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26160"/>
                  </a:ext>
                </a:extLst>
              </a:tr>
              <a:tr h="106878">
                <a:tc>
                  <a:txBody>
                    <a:bodyPr/>
                    <a:lstStyle/>
                    <a:p>
                      <a:pPr algn="ctr" fontAlgn="ctr"/>
                      <a:r>
                        <a:rPr lang="fr-FR" sz="1400" b="0" i="0" u="none" strike="noStrike">
                          <a:solidFill>
                            <a:srgbClr val="000000"/>
                          </a:solidFill>
                          <a:effectLst/>
                          <a:latin typeface="Calibri" panose="020F0502020204030204" pitchFamily="34" charset="0"/>
                        </a:rPr>
                        <a:t>37</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Define and enforce a backup policy for critical components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96087"/>
                  </a:ext>
                </a:extLst>
              </a:tr>
              <a:tr h="106878">
                <a:tc>
                  <a:txBody>
                    <a:bodyPr/>
                    <a:lstStyle/>
                    <a:p>
                      <a:pPr algn="ctr" fontAlgn="ctr"/>
                      <a:r>
                        <a:rPr lang="fr-FR" sz="1400" b="0" i="0" u="none" strike="noStrike">
                          <a:solidFill>
                            <a:srgbClr val="000000"/>
                          </a:solidFill>
                          <a:effectLst/>
                          <a:latin typeface="Calibri" panose="020F0502020204030204" pitchFamily="34" charset="0"/>
                        </a:rPr>
                        <a:t>38</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Conduct regular security checks and audits and apply the associated corrective actions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041378"/>
                  </a:ext>
                </a:extLst>
              </a:tr>
              <a:tr h="106878">
                <a:tc>
                  <a:txBody>
                    <a:bodyPr/>
                    <a:lstStyle/>
                    <a:p>
                      <a:pPr algn="ctr" fontAlgn="ctr"/>
                      <a:r>
                        <a:rPr lang="fr-FR" sz="1400" b="0" i="0" u="none" strike="noStrike">
                          <a:solidFill>
                            <a:srgbClr val="000000"/>
                          </a:solidFill>
                          <a:effectLst/>
                          <a:latin typeface="Calibri" panose="020F0502020204030204" pitchFamily="34" charset="0"/>
                        </a:rPr>
                        <a:t>39</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Designate an information systems security referent and make him known to staff</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636021444"/>
                  </a:ext>
                </a:extLst>
              </a:tr>
              <a:tr h="111331">
                <a:tc>
                  <a:txBody>
                    <a:bodyPr/>
                    <a:lstStyle/>
                    <a:p>
                      <a:pPr algn="ctr" fontAlgn="ctr"/>
                      <a:r>
                        <a:rPr lang="fr-FR" sz="1400" b="0" i="0" u="none" strike="noStrike">
                          <a:solidFill>
                            <a:srgbClr val="000000"/>
                          </a:solidFill>
                          <a:effectLst/>
                          <a:latin typeface="Calibri" panose="020F0502020204030204" pitchFamily="34" charset="0"/>
                        </a:rPr>
                        <a:t>40</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Define a security incident management procedure</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extLst>
                  <a:ext uri="{0D108BD9-81ED-4DB2-BD59-A6C34878D82A}">
                    <a16:rowId xmlns:a16="http://schemas.microsoft.com/office/drawing/2014/main" val="2014850624"/>
                  </a:ext>
                </a:extLst>
              </a:tr>
              <a:tr h="106878">
                <a:tc>
                  <a:txBody>
                    <a:bodyPr/>
                    <a:lstStyle/>
                    <a:p>
                      <a:pPr algn="ctr" fontAlgn="ctr"/>
                      <a:r>
                        <a:rPr lang="fr-FR" sz="1400" b="0" i="0" u="none" strike="noStrike">
                          <a:solidFill>
                            <a:srgbClr val="000000"/>
                          </a:solidFill>
                          <a:effectLst/>
                          <a:latin typeface="Calibri" panose="020F0502020204030204" pitchFamily="34" charset="0"/>
                        </a:rPr>
                        <a:t>X</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1400" b="0" i="0" u="none" strike="noStrike" dirty="0">
                          <a:solidFill>
                            <a:srgbClr val="000000"/>
                          </a:solidFill>
                          <a:effectLst/>
                          <a:latin typeface="Calibri" panose="020F0502020204030204" pitchFamily="34" charset="0"/>
                        </a:rPr>
                        <a:t> To go </a:t>
                      </a:r>
                      <a:r>
                        <a:rPr lang="fr-FR" sz="1400" b="0" i="0" u="none" strike="noStrike" dirty="0" err="1">
                          <a:solidFill>
                            <a:srgbClr val="000000"/>
                          </a:solidFill>
                          <a:effectLst/>
                          <a:latin typeface="Calibri" panose="020F0502020204030204" pitchFamily="34" charset="0"/>
                        </a:rPr>
                        <a:t>further</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92D050"/>
                      </a:bgClr>
                    </a:pattFill>
                  </a:tcPr>
                </a:tc>
                <a:extLst>
                  <a:ext uri="{0D108BD9-81ED-4DB2-BD59-A6C34878D82A}">
                    <a16:rowId xmlns:a16="http://schemas.microsoft.com/office/drawing/2014/main" val="1008265196"/>
                  </a:ext>
                </a:extLst>
              </a:tr>
              <a:tr h="106878">
                <a:tc>
                  <a:txBody>
                    <a:bodyPr/>
                    <a:lstStyle/>
                    <a:p>
                      <a:pPr algn="ctr" fontAlgn="ctr"/>
                      <a:r>
                        <a:rPr lang="fr-FR" sz="1400" b="0" i="0" u="none" strike="noStrike">
                          <a:solidFill>
                            <a:srgbClr val="000000"/>
                          </a:solidFill>
                          <a:effectLst/>
                          <a:latin typeface="Calibri" panose="020F0502020204030204" pitchFamily="34" charset="0"/>
                        </a:rPr>
                        <a:t>41</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Conduct a formal risk analysis</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7890265"/>
                  </a:ext>
                </a:extLst>
              </a:tr>
              <a:tr h="111331">
                <a:tc>
                  <a:txBody>
                    <a:bodyPr/>
                    <a:lstStyle/>
                    <a:p>
                      <a:pPr algn="ctr" fontAlgn="ctr"/>
                      <a:r>
                        <a:rPr lang="fr-FR" sz="1400" b="0" i="0" u="none" strike="noStrike">
                          <a:solidFill>
                            <a:srgbClr val="000000"/>
                          </a:solidFill>
                          <a:effectLst/>
                          <a:latin typeface="Calibri" panose="020F0502020204030204" pitchFamily="34" charset="0"/>
                        </a:rPr>
                        <a:t>42</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14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Favor the use of products and services qualified by the National Security Agency</a:t>
                      </a:r>
                      <a:endParaRPr lang="fr-FR" sz="1400" b="0" i="0" u="none" strike="noStrike" dirty="0">
                        <a:solidFill>
                          <a:srgbClr val="000000"/>
                        </a:solidFill>
                        <a:effectLst/>
                        <a:latin typeface="Calibri" panose="020F0502020204030204" pitchFamily="34" charset="0"/>
                      </a:endParaRPr>
                    </a:p>
                  </a:txBody>
                  <a:tcPr marL="3459" marR="3459" marT="345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 </a:t>
                      </a:r>
                    </a:p>
                  </a:txBody>
                  <a:tcPr marL="3459" marR="3459" marT="34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ltUpDiag">
                      <a:fgClr>
                        <a:srgbClr val="000000"/>
                      </a:fgClr>
                      <a:bgClr>
                        <a:srgbClr val="FFFFFF"/>
                      </a:bgClr>
                    </a:pattFill>
                  </a:tcPr>
                </a:tc>
                <a:tc>
                  <a:txBody>
                    <a:bodyPr/>
                    <a:lstStyle/>
                    <a:p>
                      <a:pPr algn="ctr" fontAlgn="ctr"/>
                      <a:r>
                        <a:rPr lang="fr-FR" sz="1400" b="0" i="0" u="none" strike="noStrike" dirty="0">
                          <a:solidFill>
                            <a:srgbClr val="000000"/>
                          </a:solidFill>
                          <a:effectLst/>
                          <a:latin typeface="Calibri" panose="020F0502020204030204" pitchFamily="34" charset="0"/>
                        </a:rPr>
                        <a:t> </a:t>
                      </a:r>
                    </a:p>
                  </a:txBody>
                  <a:tcPr marL="3459" marR="3459" marT="345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706305"/>
                  </a:ext>
                </a:extLst>
              </a:tr>
            </a:tbl>
          </a:graphicData>
        </a:graphic>
      </p:graphicFrame>
      <p:sp>
        <p:nvSpPr>
          <p:cNvPr id="4" name="Titre 1">
            <a:extLst>
              <a:ext uri="{FF2B5EF4-FFF2-40B4-BE49-F238E27FC236}">
                <a16:creationId xmlns:a16="http://schemas.microsoft.com/office/drawing/2014/main" id="{81E38684-64CE-1C26-F116-BB09BA0D3144}"/>
              </a:ext>
            </a:extLst>
          </p:cNvPr>
          <p:cNvSpPr txBox="1">
            <a:spLocks/>
          </p:cNvSpPr>
          <p:nvPr/>
        </p:nvSpPr>
        <p:spPr>
          <a:xfrm>
            <a:off x="0" y="0"/>
            <a:ext cx="12192000" cy="613954"/>
          </a:xfrm>
          <a:prstGeom prst="rect">
            <a:avLst/>
          </a:prstGeom>
          <a:solidFill>
            <a:schemeClr val="accent1">
              <a:lumMod val="75000"/>
            </a:schemeClr>
          </a:solidFill>
        </p:spPr>
        <p:txBody>
          <a:bodyPr vert="horz" lIns="121920" tIns="60960" rIns="121920" bIns="6096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067" b="1" dirty="0">
                <a:solidFill>
                  <a:schemeClr val="bg1"/>
                </a:solidFill>
                <a:latin typeface="Arial Black" panose="020B0A04020102020204" pitchFamily="34" charset="0"/>
              </a:rPr>
              <a:t>ACTION PLAN – </a:t>
            </a:r>
            <a:r>
              <a:rPr lang="fr-FR" sz="3067" b="1" dirty="0" err="1">
                <a:solidFill>
                  <a:schemeClr val="bg1"/>
                </a:solidFill>
                <a:latin typeface="Arial Black" panose="020B0A04020102020204" pitchFamily="34" charset="0"/>
              </a:rPr>
              <a:t>Preventive</a:t>
            </a:r>
            <a:r>
              <a:rPr lang="fr-FR" sz="3067" b="1" dirty="0">
                <a:solidFill>
                  <a:schemeClr val="bg1"/>
                </a:solidFill>
                <a:latin typeface="Arial Black" panose="020B0A04020102020204" pitchFamily="34" charset="0"/>
              </a:rPr>
              <a:t> </a:t>
            </a:r>
            <a:r>
              <a:rPr lang="fr-FR" sz="3067" b="1" dirty="0" err="1">
                <a:solidFill>
                  <a:schemeClr val="bg1"/>
                </a:solidFill>
                <a:latin typeface="Arial Black" panose="020B0A04020102020204" pitchFamily="34" charset="0"/>
              </a:rPr>
              <a:t>measures</a:t>
            </a:r>
            <a:endParaRPr lang="fr-FR" sz="3067" b="1" dirty="0">
              <a:solidFill>
                <a:schemeClr val="bg1"/>
              </a:solidFill>
              <a:latin typeface="Arial Black" panose="020B0A04020102020204" pitchFamily="34" charset="0"/>
            </a:endParaRPr>
          </a:p>
        </p:txBody>
      </p:sp>
      <p:sp>
        <p:nvSpPr>
          <p:cNvPr id="2" name="ZoneTexte 1">
            <a:extLst>
              <a:ext uri="{FF2B5EF4-FFF2-40B4-BE49-F238E27FC236}">
                <a16:creationId xmlns:a16="http://schemas.microsoft.com/office/drawing/2014/main" id="{4CE0EE11-BA0D-6DFB-606B-0CFEDCDAAC7D}"/>
              </a:ext>
            </a:extLst>
          </p:cNvPr>
          <p:cNvSpPr txBox="1">
            <a:spLocks noChangeArrowheads="1"/>
          </p:cNvSpPr>
          <p:nvPr/>
        </p:nvSpPr>
        <p:spPr bwMode="auto">
          <a:xfrm rot="20416802">
            <a:off x="7845791" y="5051115"/>
            <a:ext cx="4066105" cy="830997"/>
          </a:xfrm>
          <a:prstGeom prst="rect">
            <a:avLst/>
          </a:prstGeom>
          <a:solidFill>
            <a:schemeClr val="accent5">
              <a:lumMod val="20000"/>
              <a:lumOff val="80000"/>
            </a:schemeClr>
          </a:solidFill>
          <a:ln w="38100">
            <a:solidFill>
              <a:srgbClr val="FF0000"/>
            </a:solidFill>
            <a:miter lim="800000"/>
            <a:headEnd/>
            <a:tailEnd/>
          </a:ln>
        </p:spPr>
        <p:txBody>
          <a:bodyPr wrap="square">
            <a:spAutoFit/>
          </a:bodyPr>
          <a:lstStyle/>
          <a:p>
            <a:pPr algn="ctr" eaLnBrk="1" hangingPunct="1">
              <a:buClr>
                <a:srgbClr val="000000"/>
              </a:buClr>
              <a:buSzPct val="100000"/>
              <a:buFont typeface="Times New Roman" panose="02020603050405020304" pitchFamily="18" charset="0"/>
              <a:buNone/>
            </a:pPr>
            <a:r>
              <a:rPr lang="fr-FR" altLang="fr-FR" sz="4800" b="1" dirty="0">
                <a:solidFill>
                  <a:srgbClr val="FF0000"/>
                </a:solidFill>
                <a:latin typeface="[TOP_SECRET]" pitchFamily="2" charset="0"/>
              </a:rPr>
              <a:t>Example</a:t>
            </a:r>
          </a:p>
        </p:txBody>
      </p:sp>
    </p:spTree>
    <p:extLst>
      <p:ext uri="{BB962C8B-B14F-4D97-AF65-F5344CB8AC3E}">
        <p14:creationId xmlns:p14="http://schemas.microsoft.com/office/powerpoint/2010/main" val="9636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17779B3-8194-46CC-8277-710098D24E0D}"/>
              </a:ext>
            </a:extLst>
          </p:cNvPr>
          <p:cNvSpPr txBox="1"/>
          <p:nvPr/>
        </p:nvSpPr>
        <p:spPr>
          <a:xfrm>
            <a:off x="0" y="22279"/>
            <a:ext cx="7905499" cy="1015663"/>
          </a:xfrm>
          <a:prstGeom prst="rect">
            <a:avLst/>
          </a:prstGeom>
          <a:solidFill>
            <a:schemeClr val="bg1"/>
          </a:solidFill>
          <a:ln>
            <a:solidFill>
              <a:schemeClr val="bg1"/>
            </a:solidFill>
          </a:ln>
        </p:spPr>
        <p:txBody>
          <a:bodyPr wrap="square">
            <a:spAutoFit/>
          </a:bodyPr>
          <a:lstStyle>
            <a:defPPr>
              <a:defRPr lang="en-US"/>
            </a:defPPr>
            <a:lvl1pPr>
              <a:defRPr sz="3200" b="1">
                <a:solidFill>
                  <a:schemeClr val="accent1">
                    <a:lumMod val="50000"/>
                  </a:schemeClr>
                </a:solidFill>
                <a:latin typeface="Calibri" charset="0"/>
                <a:ea typeface="MS PGothic" charset="-128"/>
              </a:defRPr>
            </a:lvl1pPr>
            <a:lvl2pPr marL="742950" indent="-285750">
              <a:defRPr>
                <a:latin typeface="Calibri" charset="0"/>
                <a:ea typeface="MS PGothic" charset="-128"/>
              </a:defRPr>
            </a:lvl2pPr>
            <a:lvl3pPr marL="1143000" indent="-228600">
              <a:defRPr>
                <a:latin typeface="Calibri" charset="0"/>
                <a:ea typeface="MS PGothic" charset="-128"/>
              </a:defRPr>
            </a:lvl3pPr>
            <a:lvl4pPr marL="1600200" indent="-228600">
              <a:defRPr>
                <a:latin typeface="Calibri" charset="0"/>
                <a:ea typeface="MS PGothic" charset="-128"/>
              </a:defRPr>
            </a:lvl4pPr>
            <a:lvl5pPr marL="2057400" indent="-228600">
              <a:defRPr>
                <a:latin typeface="Calibri" charset="0"/>
                <a:ea typeface="MS PGothic" charset="-128"/>
              </a:defRPr>
            </a:lvl5pPr>
            <a:lvl6pPr marL="2514600" indent="-228600" eaLnBrk="0" fontAlgn="base" hangingPunct="0">
              <a:spcBef>
                <a:spcPct val="0"/>
              </a:spcBef>
              <a:spcAft>
                <a:spcPct val="0"/>
              </a:spcAft>
              <a:defRPr>
                <a:latin typeface="Calibri" charset="0"/>
                <a:ea typeface="MS PGothic" charset="-128"/>
              </a:defRPr>
            </a:lvl6pPr>
            <a:lvl7pPr marL="2971800" indent="-228600" eaLnBrk="0" fontAlgn="base" hangingPunct="0">
              <a:spcBef>
                <a:spcPct val="0"/>
              </a:spcBef>
              <a:spcAft>
                <a:spcPct val="0"/>
              </a:spcAft>
              <a:defRPr>
                <a:latin typeface="Calibri" charset="0"/>
                <a:ea typeface="MS PGothic" charset="-128"/>
              </a:defRPr>
            </a:lvl7pPr>
            <a:lvl8pPr marL="3429000" indent="-228600" eaLnBrk="0" fontAlgn="base" hangingPunct="0">
              <a:spcBef>
                <a:spcPct val="0"/>
              </a:spcBef>
              <a:spcAft>
                <a:spcPct val="0"/>
              </a:spcAft>
              <a:defRPr>
                <a:latin typeface="Calibri" charset="0"/>
                <a:ea typeface="MS PGothic" charset="-128"/>
              </a:defRPr>
            </a:lvl8pPr>
            <a:lvl9pPr marL="3886200" indent="-228600" eaLnBrk="0" fontAlgn="base" hangingPunct="0">
              <a:spcBef>
                <a:spcPct val="0"/>
              </a:spcBef>
              <a:spcAft>
                <a:spcPct val="0"/>
              </a:spcAft>
              <a:defRPr>
                <a:latin typeface="Calibri" charset="0"/>
                <a:ea typeface="MS PGothic" charset="-128"/>
              </a:defRPr>
            </a:lvl9pPr>
          </a:lstStyle>
          <a:p>
            <a:r>
              <a:rPr lang="en-US" sz="3600" dirty="0"/>
              <a:t>Mitigation </a:t>
            </a:r>
          </a:p>
          <a:p>
            <a:r>
              <a:rPr lang="en-US" sz="2400" b="0" dirty="0"/>
              <a:t>Step 1 – Certification / Classification</a:t>
            </a:r>
            <a:endParaRPr lang="fr-FR" sz="2400" b="0" dirty="0"/>
          </a:p>
        </p:txBody>
      </p:sp>
      <p:pic>
        <p:nvPicPr>
          <p:cNvPr id="5" name="Picture 4">
            <a:extLst>
              <a:ext uri="{FF2B5EF4-FFF2-40B4-BE49-F238E27FC236}">
                <a16:creationId xmlns:a16="http://schemas.microsoft.com/office/drawing/2014/main" id="{3585097C-D1B8-4C54-B16C-58B405CFCAC7}"/>
              </a:ext>
            </a:extLst>
          </p:cNvPr>
          <p:cNvPicPr>
            <a:picLocks noChangeAspect="1"/>
          </p:cNvPicPr>
          <p:nvPr/>
        </p:nvPicPr>
        <p:blipFill>
          <a:blip r:embed="rId2"/>
          <a:stretch>
            <a:fillRect/>
          </a:stretch>
        </p:blipFill>
        <p:spPr>
          <a:xfrm>
            <a:off x="924924" y="1004101"/>
            <a:ext cx="1162050" cy="962025"/>
          </a:xfrm>
          <a:prstGeom prst="rect">
            <a:avLst/>
          </a:prstGeom>
        </p:spPr>
      </p:pic>
      <p:sp>
        <p:nvSpPr>
          <p:cNvPr id="7" name="TextBox 6">
            <a:extLst>
              <a:ext uri="{FF2B5EF4-FFF2-40B4-BE49-F238E27FC236}">
                <a16:creationId xmlns:a16="http://schemas.microsoft.com/office/drawing/2014/main" id="{D719F7C8-7BCE-4CE6-90C7-D19C172FD89F}"/>
              </a:ext>
            </a:extLst>
          </p:cNvPr>
          <p:cNvSpPr txBox="1"/>
          <p:nvPr/>
        </p:nvSpPr>
        <p:spPr>
          <a:xfrm>
            <a:off x="2040354" y="1154792"/>
            <a:ext cx="9907004" cy="4585871"/>
          </a:xfrm>
          <a:prstGeom prst="rect">
            <a:avLst/>
          </a:prstGeom>
          <a:noFill/>
        </p:spPr>
        <p:txBody>
          <a:bodyPr wrap="square">
            <a:spAutoFit/>
          </a:bodyPr>
          <a:lstStyle/>
          <a:p>
            <a:r>
              <a:rPr lang="en-GB" sz="2000" b="0" i="0" u="none" strike="noStrike" baseline="0" dirty="0">
                <a:solidFill>
                  <a:srgbClr val="000000"/>
                </a:solidFill>
                <a:latin typeface="Arial" panose="020B0604020202020204" pitchFamily="34" charset="0"/>
              </a:rPr>
              <a:t>IACS (</a:t>
            </a:r>
            <a:r>
              <a:rPr lang="en-GB" b="0" i="0" u="none" strike="noStrike" baseline="0" dirty="0">
                <a:solidFill>
                  <a:srgbClr val="1D1D1B"/>
                </a:solidFill>
                <a:latin typeface="Arial" panose="020B0604020202020204" pitchFamily="34" charset="0"/>
              </a:rPr>
              <a:t>industrial automation and control systems) </a:t>
            </a:r>
            <a:r>
              <a:rPr lang="en-GB" sz="2000" b="0" i="0" u="none" strike="noStrike" baseline="0" dirty="0">
                <a:solidFill>
                  <a:srgbClr val="000000"/>
                </a:solidFill>
                <a:latin typeface="Arial" panose="020B0604020202020204" pitchFamily="34" charset="0"/>
              </a:rPr>
              <a:t>Unified Requirement</a:t>
            </a:r>
          </a:p>
          <a:p>
            <a:pPr algn="l"/>
            <a:endParaRPr lang="en-GB" sz="2000" b="0" i="0" u="none" strike="noStrike" baseline="0" dirty="0">
              <a:solidFill>
                <a:srgbClr val="000000"/>
              </a:solidFill>
              <a:latin typeface="Arial" panose="020B0604020202020204" pitchFamily="34" charset="0"/>
            </a:endParaRPr>
          </a:p>
          <a:p>
            <a:r>
              <a:rPr lang="en-GB" sz="2000" b="0" i="0" u="none" strike="noStrike" baseline="0" dirty="0">
                <a:solidFill>
                  <a:srgbClr val="000000"/>
                </a:solidFill>
                <a:latin typeface="Arial" panose="020B0604020202020204" pitchFamily="34" charset="0"/>
              </a:rPr>
              <a:t> </a:t>
            </a:r>
            <a:r>
              <a:rPr lang="en-GB" sz="3600" b="1" i="0" u="none" strike="noStrike" baseline="0" dirty="0">
                <a:solidFill>
                  <a:srgbClr val="000000"/>
                </a:solidFill>
                <a:latin typeface="Arial" panose="020B0604020202020204" pitchFamily="34" charset="0"/>
              </a:rPr>
              <a:t>Cyber resilience of ships </a:t>
            </a:r>
            <a:endParaRPr lang="en-GB" sz="3600" b="0" i="0" u="none" strike="noStrike" baseline="0" dirty="0">
              <a:solidFill>
                <a:srgbClr val="000000"/>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1. Introduction </a:t>
            </a:r>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Interconnection of computer systems on ships, together with the widespread use onboard of commercial-off-the-shelf (COTS) products, open the possibility for attacks to affect personnel data, human safety, the safety of the ship, and threaten the marine environment. </a:t>
            </a:r>
          </a:p>
          <a:p>
            <a:r>
              <a:rPr lang="en-GB" sz="1800" b="0" i="0" u="none" strike="noStrike" baseline="0" dirty="0">
                <a:solidFill>
                  <a:srgbClr val="000000"/>
                </a:solidFill>
                <a:latin typeface="Arial" panose="020B0604020202020204" pitchFamily="34" charset="0"/>
              </a:rPr>
              <a:t>Attackers may target any combination of people and technology to achieve their aim, wherever there is a network connection or any other interface between onboard systems and the external world. Safeguarding ships, and shipping in general, from current and emerging threats involves a range of measures that are continually evolving. </a:t>
            </a:r>
          </a:p>
          <a:p>
            <a:r>
              <a:rPr lang="en-GB" sz="1800" b="0" i="0" u="none" strike="noStrike" baseline="0" dirty="0">
                <a:solidFill>
                  <a:srgbClr val="000000"/>
                </a:solidFill>
                <a:latin typeface="Arial" panose="020B0604020202020204" pitchFamily="34" charset="0"/>
              </a:rPr>
              <a:t>It is then necessary to establish a </a:t>
            </a:r>
            <a:r>
              <a:rPr lang="en-GB" sz="1800" b="1" i="0" u="none" strike="noStrike" baseline="0" dirty="0">
                <a:solidFill>
                  <a:srgbClr val="000000"/>
                </a:solidFill>
                <a:latin typeface="Arial" panose="020B0604020202020204" pitchFamily="34" charset="0"/>
              </a:rPr>
              <a:t>common set of minimum functional and performance criteria to deliver a ship that can indeed be described as cyber resilient</a:t>
            </a:r>
            <a:r>
              <a:rPr lang="en-GB" sz="1800" b="0" i="0" u="none" strike="noStrike" baseline="0" dirty="0">
                <a:solidFill>
                  <a:srgbClr val="000000"/>
                </a:solidFill>
                <a:latin typeface="Arial" panose="020B0604020202020204" pitchFamily="34" charset="0"/>
              </a:rPr>
              <a:t>. </a:t>
            </a:r>
          </a:p>
          <a:p>
            <a:r>
              <a:rPr lang="en-GB" sz="1800" b="0" i="0" u="none" strike="noStrike" baseline="0" dirty="0">
                <a:solidFill>
                  <a:srgbClr val="000000"/>
                </a:solidFill>
                <a:latin typeface="Arial" panose="020B0604020202020204" pitchFamily="34" charset="0"/>
              </a:rPr>
              <a:t>IACS considers that minimum requirements applied consistently to the full threat surface using a goal-based approach is necessary to make cyber resilient ships. </a:t>
            </a:r>
            <a:endParaRPr lang="en-GB" dirty="0"/>
          </a:p>
        </p:txBody>
      </p:sp>
      <p:sp>
        <p:nvSpPr>
          <p:cNvPr id="9" name="TextBox 8">
            <a:extLst>
              <a:ext uri="{FF2B5EF4-FFF2-40B4-BE49-F238E27FC236}">
                <a16:creationId xmlns:a16="http://schemas.microsoft.com/office/drawing/2014/main" id="{879CC4E1-254E-46E5-94BC-272E2D80E76B}"/>
              </a:ext>
            </a:extLst>
          </p:cNvPr>
          <p:cNvSpPr txBox="1"/>
          <p:nvPr/>
        </p:nvSpPr>
        <p:spPr>
          <a:xfrm>
            <a:off x="903704" y="5692412"/>
            <a:ext cx="10948737" cy="1092607"/>
          </a:xfrm>
          <a:prstGeom prst="rect">
            <a:avLst/>
          </a:prstGeom>
          <a:noFill/>
        </p:spPr>
        <p:txBody>
          <a:bodyPr wrap="square">
            <a:spAutoFit/>
          </a:bodyPr>
          <a:lstStyle/>
          <a:p>
            <a:pPr>
              <a:spcAft>
                <a:spcPts val="600"/>
              </a:spcAft>
            </a:pPr>
            <a:r>
              <a:rPr lang="en-GB" sz="1200" b="0" i="0" u="none" strike="noStrike" baseline="0" dirty="0">
                <a:solidFill>
                  <a:srgbClr val="000000"/>
                </a:solidFill>
                <a:latin typeface="Arial" panose="020B0604020202020204" pitchFamily="34" charset="0"/>
              </a:rPr>
              <a:t>1. This Unified Requirement is to be uniformly implemented by IACS Societies on ships contracted for construction on or </a:t>
            </a:r>
            <a:r>
              <a:rPr lang="en-GB" sz="1200" b="0" i="0" u="none" strike="noStrike" baseline="0" dirty="0">
                <a:solidFill>
                  <a:srgbClr val="000000"/>
                </a:solidFill>
                <a:highlight>
                  <a:srgbClr val="FFFF00"/>
                </a:highlight>
                <a:latin typeface="Arial" panose="020B0604020202020204" pitchFamily="34" charset="0"/>
              </a:rPr>
              <a:t>after 1 January 2024 </a:t>
            </a:r>
            <a:r>
              <a:rPr lang="en-GB" sz="1200" b="0" i="0" u="none" strike="noStrike" baseline="0" dirty="0">
                <a:solidFill>
                  <a:srgbClr val="000000"/>
                </a:solidFill>
                <a:latin typeface="Arial" panose="020B0604020202020204" pitchFamily="34" charset="0"/>
              </a:rPr>
              <a:t>and may be used for other ships as non-mandatory guidance. In order to allow sufficient time for non-mandatory pilot application of this UR, the application date of 1 January 2024 has been selected. </a:t>
            </a:r>
          </a:p>
          <a:p>
            <a:r>
              <a:rPr lang="en-GB" sz="1200" b="0" i="0" u="none" strike="noStrike" baseline="0" dirty="0">
                <a:solidFill>
                  <a:srgbClr val="000000"/>
                </a:solidFill>
                <a:latin typeface="Arial" panose="020B0604020202020204" pitchFamily="34" charset="0"/>
              </a:rPr>
              <a:t>2. The “contracted for construction” date means the date on which the contract to build the vessel is signed between the prospective owner and the shipbuilder. For further details regarding the </a:t>
            </a:r>
            <a:endParaRPr lang="en-GB" sz="1200" dirty="0"/>
          </a:p>
        </p:txBody>
      </p:sp>
      <p:cxnSp>
        <p:nvCxnSpPr>
          <p:cNvPr id="11" name="Straight Arrow Connector 10">
            <a:extLst>
              <a:ext uri="{FF2B5EF4-FFF2-40B4-BE49-F238E27FC236}">
                <a16:creationId xmlns:a16="http://schemas.microsoft.com/office/drawing/2014/main" id="{5EE944BC-0BF4-48B9-BDE0-1EBFCE4E1361}"/>
              </a:ext>
            </a:extLst>
          </p:cNvPr>
          <p:cNvCxnSpPr>
            <a:cxnSpLocks/>
          </p:cNvCxnSpPr>
          <p:nvPr/>
        </p:nvCxnSpPr>
        <p:spPr>
          <a:xfrm>
            <a:off x="1799722" y="2687303"/>
            <a:ext cx="240632" cy="300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A8ED9D9-3F97-4E41-98D5-B68236E60359}"/>
              </a:ext>
            </a:extLst>
          </p:cNvPr>
          <p:cNvSpPr txBox="1"/>
          <p:nvPr/>
        </p:nvSpPr>
        <p:spPr>
          <a:xfrm>
            <a:off x="1301773" y="2265756"/>
            <a:ext cx="659348" cy="369332"/>
          </a:xfrm>
          <a:prstGeom prst="rect">
            <a:avLst/>
          </a:prstGeom>
          <a:noFill/>
        </p:spPr>
        <p:txBody>
          <a:bodyPr wrap="none" rtlCol="0">
            <a:spAutoFit/>
          </a:bodyPr>
          <a:lstStyle/>
          <a:p>
            <a:r>
              <a:rPr lang="fr-FR" dirty="0" err="1"/>
              <a:t>Facts</a:t>
            </a:r>
            <a:endParaRPr lang="en-GB" dirty="0"/>
          </a:p>
        </p:txBody>
      </p:sp>
      <p:sp>
        <p:nvSpPr>
          <p:cNvPr id="14" name="TextBox 13">
            <a:extLst>
              <a:ext uri="{FF2B5EF4-FFF2-40B4-BE49-F238E27FC236}">
                <a16:creationId xmlns:a16="http://schemas.microsoft.com/office/drawing/2014/main" id="{1923BAC7-EDF6-4E53-831D-EDE39ED7512D}"/>
              </a:ext>
            </a:extLst>
          </p:cNvPr>
          <p:cNvSpPr txBox="1"/>
          <p:nvPr/>
        </p:nvSpPr>
        <p:spPr>
          <a:xfrm>
            <a:off x="1085194" y="3274482"/>
            <a:ext cx="796693" cy="369332"/>
          </a:xfrm>
          <a:prstGeom prst="rect">
            <a:avLst/>
          </a:prstGeom>
          <a:noFill/>
        </p:spPr>
        <p:txBody>
          <a:bodyPr wrap="none" rtlCol="0">
            <a:spAutoFit/>
          </a:bodyPr>
          <a:lstStyle/>
          <a:p>
            <a:r>
              <a:rPr lang="fr-FR" dirty="0" err="1"/>
              <a:t>Threat</a:t>
            </a:r>
            <a:endParaRPr lang="en-GB" dirty="0"/>
          </a:p>
        </p:txBody>
      </p:sp>
      <p:cxnSp>
        <p:nvCxnSpPr>
          <p:cNvPr id="15" name="Straight Arrow Connector 14">
            <a:extLst>
              <a:ext uri="{FF2B5EF4-FFF2-40B4-BE49-F238E27FC236}">
                <a16:creationId xmlns:a16="http://schemas.microsoft.com/office/drawing/2014/main" id="{DABBD14F-87CA-4244-AE86-AEBDF72C3EB8}"/>
              </a:ext>
            </a:extLst>
          </p:cNvPr>
          <p:cNvCxnSpPr>
            <a:cxnSpLocks/>
          </p:cNvCxnSpPr>
          <p:nvPr/>
        </p:nvCxnSpPr>
        <p:spPr>
          <a:xfrm>
            <a:off x="1505949" y="3653089"/>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7ED1244-E3F3-42C1-8938-4FF8BB2020DC}"/>
              </a:ext>
            </a:extLst>
          </p:cNvPr>
          <p:cNvSpPr txBox="1"/>
          <p:nvPr/>
        </p:nvSpPr>
        <p:spPr>
          <a:xfrm>
            <a:off x="922464" y="4410533"/>
            <a:ext cx="1101776" cy="369332"/>
          </a:xfrm>
          <a:prstGeom prst="rect">
            <a:avLst/>
          </a:prstGeom>
          <a:noFill/>
        </p:spPr>
        <p:txBody>
          <a:bodyPr wrap="none" rtlCol="0">
            <a:spAutoFit/>
          </a:bodyPr>
          <a:lstStyle/>
          <a:p>
            <a:r>
              <a:rPr lang="fr-FR" dirty="0" err="1"/>
              <a:t>Measures</a:t>
            </a:r>
            <a:endParaRPr lang="en-GB" dirty="0"/>
          </a:p>
        </p:txBody>
      </p:sp>
      <p:cxnSp>
        <p:nvCxnSpPr>
          <p:cNvPr id="18" name="Straight Arrow Connector 17">
            <a:extLst>
              <a:ext uri="{FF2B5EF4-FFF2-40B4-BE49-F238E27FC236}">
                <a16:creationId xmlns:a16="http://schemas.microsoft.com/office/drawing/2014/main" id="{8658CBD6-5F63-48F4-A942-6A3B083BC0E0}"/>
              </a:ext>
            </a:extLst>
          </p:cNvPr>
          <p:cNvCxnSpPr>
            <a:cxnSpLocks/>
          </p:cNvCxnSpPr>
          <p:nvPr/>
        </p:nvCxnSpPr>
        <p:spPr>
          <a:xfrm>
            <a:off x="1585156" y="4855756"/>
            <a:ext cx="414089" cy="277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71E39B87-52C6-2788-2F94-7762FD286EB5}"/>
              </a:ext>
            </a:extLst>
          </p:cNvPr>
          <p:cNvSpPr txBox="1"/>
          <p:nvPr/>
        </p:nvSpPr>
        <p:spPr>
          <a:xfrm rot="1403991">
            <a:off x="8989083" y="850213"/>
            <a:ext cx="2776722" cy="307777"/>
          </a:xfrm>
          <a:prstGeom prst="rect">
            <a:avLst/>
          </a:prstGeom>
          <a:solidFill>
            <a:schemeClr val="accent5">
              <a:lumMod val="40000"/>
              <a:lumOff val="60000"/>
            </a:schemeClr>
          </a:solidFill>
          <a:ln>
            <a:solidFill>
              <a:schemeClr val="accent3"/>
            </a:solidFill>
          </a:ln>
        </p:spPr>
        <p:txBody>
          <a:bodyPr wrap="none" rtlCol="0">
            <a:spAutoFit/>
          </a:bodyPr>
          <a:lstStyle/>
          <a:p>
            <a:r>
              <a:rPr lang="fr-FR" sz="1400" dirty="0"/>
              <a:t>Exemple </a:t>
            </a:r>
            <a:r>
              <a:rPr lang="fr-FR" sz="1400" dirty="0" err="1"/>
              <a:t>from</a:t>
            </a:r>
            <a:r>
              <a:rPr lang="fr-FR" sz="1400" dirty="0"/>
              <a:t> the Automotive</a:t>
            </a:r>
          </a:p>
        </p:txBody>
      </p:sp>
    </p:spTree>
    <p:extLst>
      <p:ext uri="{BB962C8B-B14F-4D97-AF65-F5344CB8AC3E}">
        <p14:creationId xmlns:p14="http://schemas.microsoft.com/office/powerpoint/2010/main" val="1462330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C731140-C9C9-ADEF-CB88-18AAC2276917}"/>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3DF7626-8C1D-70FD-C8DF-78C6AA2697C2}"/>
              </a:ext>
            </a:extLst>
          </p:cNvPr>
          <p:cNvSpPr>
            <a:spLocks noGrp="1"/>
          </p:cNvSpPr>
          <p:nvPr>
            <p:ph type="sldNum" sz="quarter" idx="12"/>
          </p:nvPr>
        </p:nvSpPr>
        <p:spPr/>
        <p:txBody>
          <a:bodyPr/>
          <a:lstStyle/>
          <a:p>
            <a:fld id="{AF8FC096-D195-4392-A597-E50EA60D946D}" type="slidenum">
              <a:rPr lang="fr-FR" smtClean="0"/>
              <a:t>79</a:t>
            </a:fld>
            <a:endParaRPr lang="fr-FR"/>
          </a:p>
        </p:txBody>
      </p:sp>
      <p:pic>
        <p:nvPicPr>
          <p:cNvPr id="4" name="Espace réservé pour une image  8" descr="Une image contenant extérieur, bâtiment, bateau, assis&#10;&#10;Description générée avec un niveau de confiance très élevé">
            <a:extLst>
              <a:ext uri="{FF2B5EF4-FFF2-40B4-BE49-F238E27FC236}">
                <a16:creationId xmlns:a16="http://schemas.microsoft.com/office/drawing/2014/main" id="{C79DA331-FEC4-8EF3-8E1F-04B2FFCA260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51587" y="0"/>
            <a:ext cx="5840413" cy="6861176"/>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5" name="Titre 5">
            <a:extLst>
              <a:ext uri="{FF2B5EF4-FFF2-40B4-BE49-F238E27FC236}">
                <a16:creationId xmlns:a16="http://schemas.microsoft.com/office/drawing/2014/main" id="{DDFAD80F-6FBF-AB70-F640-4E88D7564B03}"/>
              </a:ext>
            </a:extLst>
          </p:cNvPr>
          <p:cNvSpPr txBox="1">
            <a:spLocks/>
          </p:cNvSpPr>
          <p:nvPr/>
        </p:nvSpPr>
        <p:spPr>
          <a:xfrm>
            <a:off x="97874" y="1129961"/>
            <a:ext cx="8638353" cy="4236696"/>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5700" b="1" dirty="0"/>
              <a:t>HANDS - ON </a:t>
            </a:r>
          </a:p>
          <a:p>
            <a:r>
              <a:rPr lang="fr-FR" sz="5700" b="1" dirty="0"/>
              <a:t>TRAINING</a:t>
            </a:r>
          </a:p>
          <a:p>
            <a:endParaRPr lang="fr-FR" sz="5400" dirty="0"/>
          </a:p>
          <a:p>
            <a:pPr marL="685800" indent="-685800">
              <a:lnSpc>
                <a:spcPct val="170000"/>
              </a:lnSpc>
              <a:buFontTx/>
              <a:buChar char="-"/>
            </a:pPr>
            <a:r>
              <a:rPr lang="fr-FR" sz="5400" dirty="0"/>
              <a:t>AIS /GNSS Spoofing (1)</a:t>
            </a:r>
          </a:p>
          <a:p>
            <a:pPr marL="685800" indent="-685800">
              <a:lnSpc>
                <a:spcPct val="170000"/>
              </a:lnSpc>
              <a:buFontTx/>
              <a:buChar char="-"/>
            </a:pPr>
            <a:r>
              <a:rPr lang="fr-FR" sz="5400" dirty="0" err="1"/>
              <a:t>Pentest</a:t>
            </a:r>
            <a:r>
              <a:rPr lang="fr-FR" sz="5400" dirty="0"/>
              <a:t> platform (2)</a:t>
            </a:r>
          </a:p>
          <a:p>
            <a:pPr marL="685800" indent="-685800">
              <a:lnSpc>
                <a:spcPct val="170000"/>
              </a:lnSpc>
              <a:buFontTx/>
              <a:buChar char="-"/>
            </a:pPr>
            <a:r>
              <a:rPr lang="fr-FR" sz="5400" dirty="0"/>
              <a:t>RF /USB </a:t>
            </a:r>
            <a:r>
              <a:rPr lang="fr-FR" sz="5400" dirty="0" err="1"/>
              <a:t>demodulation</a:t>
            </a:r>
            <a:r>
              <a:rPr lang="fr-FR" sz="5400" dirty="0"/>
              <a:t> (3)</a:t>
            </a:r>
          </a:p>
          <a:p>
            <a:pPr marL="685800" indent="-685800">
              <a:lnSpc>
                <a:spcPct val="170000"/>
              </a:lnSpc>
              <a:buFontTx/>
              <a:buChar char="-"/>
            </a:pPr>
            <a:r>
              <a:rPr lang="fr-FR" sz="5400" dirty="0" err="1"/>
              <a:t>Jamming</a:t>
            </a:r>
            <a:r>
              <a:rPr lang="fr-FR" sz="5400" dirty="0"/>
              <a:t> (4) – Administrations </a:t>
            </a:r>
            <a:r>
              <a:rPr lang="fr-FR" sz="5400" dirty="0" err="1"/>
              <a:t>Only</a:t>
            </a:r>
            <a:endParaRPr lang="fr-FR" sz="5400" dirty="0"/>
          </a:p>
        </p:txBody>
      </p:sp>
    </p:spTree>
    <p:extLst>
      <p:ext uri="{BB962C8B-B14F-4D97-AF65-F5344CB8AC3E}">
        <p14:creationId xmlns:p14="http://schemas.microsoft.com/office/powerpoint/2010/main" val="385881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129426" cy="3182005"/>
          </a:xfrm>
        </p:spPr>
        <p:txBody>
          <a:bodyPr>
            <a:noAutofit/>
          </a:bodyPr>
          <a:lstStyle/>
          <a:p>
            <a:pPr>
              <a:spcBef>
                <a:spcPts val="600"/>
              </a:spcBef>
            </a:pPr>
            <a:r>
              <a:rPr lang="en-US" dirty="0"/>
              <a:t>Threats and vulnerabilities</a:t>
            </a:r>
          </a:p>
          <a:p>
            <a:pPr>
              <a:spcBef>
                <a:spcPts val="600"/>
              </a:spcBef>
            </a:pPr>
            <a:r>
              <a:rPr lang="en-US" dirty="0"/>
              <a:t>Legal aspects of Maritime</a:t>
            </a:r>
          </a:p>
          <a:p>
            <a:pPr>
              <a:spcBef>
                <a:spcPts val="600"/>
              </a:spcBef>
            </a:pPr>
            <a:r>
              <a:rPr lang="en-US" dirty="0"/>
              <a:t>Cybersecurity threat Intelligence specific to maritime</a:t>
            </a:r>
          </a:p>
          <a:p>
            <a:pPr>
              <a:spcBef>
                <a:spcPts val="600"/>
              </a:spcBef>
            </a:pPr>
            <a:r>
              <a:rPr lang="en-US" dirty="0"/>
              <a:t>Information Security Governance (ISG) and Information Security Risk Management (ISRM)</a:t>
            </a:r>
          </a:p>
          <a:p>
            <a:pPr>
              <a:spcBef>
                <a:spcPts val="600"/>
              </a:spcBef>
            </a:pPr>
            <a:r>
              <a:rPr lang="en-US" dirty="0"/>
              <a:t>Security Architecture Design and Implementation</a:t>
            </a:r>
          </a:p>
          <a:p>
            <a:pPr>
              <a:spcBef>
                <a:spcPts val="600"/>
              </a:spcBef>
            </a:pPr>
            <a:r>
              <a:rPr lang="en-US" dirty="0"/>
              <a:t>Security Controls Selection and Implementation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descr="Une image contenant habits, Visage humain, personne, mur&#10;&#10;Description générée automatiquement">
            <a:extLst>
              <a:ext uri="{FF2B5EF4-FFF2-40B4-BE49-F238E27FC236}">
                <a16:creationId xmlns:a16="http://schemas.microsoft.com/office/drawing/2014/main" id="{7770A6A1-7A57-2DE3-E492-729D7247F2CF}"/>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1E62-7F55-3B6A-FF5F-39D8CFE7414F}"/>
              </a:ext>
            </a:extLst>
          </p:cNvPr>
          <p:cNvSpPr>
            <a:spLocks noGrp="1"/>
          </p:cNvSpPr>
          <p:nvPr>
            <p:ph type="ctrTitle"/>
          </p:nvPr>
        </p:nvSpPr>
        <p:spPr>
          <a:xfrm>
            <a:off x="796322" y="320040"/>
            <a:ext cx="6732237" cy="1017147"/>
          </a:xfrm>
        </p:spPr>
        <p:txBody>
          <a:bodyPr/>
          <a:lstStyle/>
          <a:p>
            <a:r>
              <a:rPr lang="en-US" dirty="0"/>
              <a:t>Course progress</a:t>
            </a:r>
          </a:p>
        </p:txBody>
      </p:sp>
      <p:sp>
        <p:nvSpPr>
          <p:cNvPr id="4" name="Text Placeholder 3">
            <a:extLst>
              <a:ext uri="{FF2B5EF4-FFF2-40B4-BE49-F238E27FC236}">
                <a16:creationId xmlns:a16="http://schemas.microsoft.com/office/drawing/2014/main" id="{C2ABC786-DACF-D63D-553F-4EDB8E95A2F1}"/>
              </a:ext>
            </a:extLst>
          </p:cNvPr>
          <p:cNvSpPr>
            <a:spLocks noGrp="1"/>
          </p:cNvSpPr>
          <p:nvPr>
            <p:ph type="body" sz="quarter" idx="10"/>
          </p:nvPr>
        </p:nvSpPr>
        <p:spPr>
          <a:xfrm>
            <a:off x="824242" y="1749479"/>
            <a:ext cx="788639" cy="533400"/>
          </a:xfrm>
        </p:spPr>
        <p:txBody>
          <a:bodyPr/>
          <a:lstStyle/>
          <a:p>
            <a:r>
              <a:rPr lang="en-US" dirty="0"/>
              <a:t>o1.</a:t>
            </a:r>
          </a:p>
        </p:txBody>
      </p:sp>
      <p:sp>
        <p:nvSpPr>
          <p:cNvPr id="5" name="Text Placeholder 4">
            <a:extLst>
              <a:ext uri="{FF2B5EF4-FFF2-40B4-BE49-F238E27FC236}">
                <a16:creationId xmlns:a16="http://schemas.microsoft.com/office/drawing/2014/main" id="{024B3C1A-3346-F617-2EC7-C16586CF19B6}"/>
              </a:ext>
            </a:extLst>
          </p:cNvPr>
          <p:cNvSpPr>
            <a:spLocks noGrp="1"/>
          </p:cNvSpPr>
          <p:nvPr>
            <p:ph type="body" sz="quarter" idx="16"/>
          </p:nvPr>
        </p:nvSpPr>
        <p:spPr>
          <a:xfrm>
            <a:off x="1643379" y="1749479"/>
            <a:ext cx="5885179" cy="533400"/>
          </a:xfrm>
        </p:spPr>
        <p:txBody>
          <a:bodyPr/>
          <a:lstStyle/>
          <a:p>
            <a:r>
              <a:rPr lang="en-US" dirty="0"/>
              <a:t>Maritime systems / AIS  / GNSS</a:t>
            </a:r>
          </a:p>
        </p:txBody>
      </p:sp>
      <p:sp>
        <p:nvSpPr>
          <p:cNvPr id="6" name="Text Placeholder 5">
            <a:extLst>
              <a:ext uri="{FF2B5EF4-FFF2-40B4-BE49-F238E27FC236}">
                <a16:creationId xmlns:a16="http://schemas.microsoft.com/office/drawing/2014/main" id="{EF880F1A-5BCC-F84F-3EED-7FA660DEB3F7}"/>
              </a:ext>
            </a:extLst>
          </p:cNvPr>
          <p:cNvSpPr>
            <a:spLocks noGrp="1"/>
          </p:cNvSpPr>
          <p:nvPr>
            <p:ph type="body" sz="quarter" idx="12"/>
          </p:nvPr>
        </p:nvSpPr>
        <p:spPr>
          <a:xfrm>
            <a:off x="824242" y="2378035"/>
            <a:ext cx="788639" cy="533400"/>
          </a:xfrm>
        </p:spPr>
        <p:txBody>
          <a:bodyPr/>
          <a:lstStyle/>
          <a:p>
            <a:r>
              <a:rPr lang="en-US" dirty="0"/>
              <a:t>o2.</a:t>
            </a:r>
          </a:p>
        </p:txBody>
      </p:sp>
      <p:sp>
        <p:nvSpPr>
          <p:cNvPr id="8" name="Text Placeholder 7">
            <a:extLst>
              <a:ext uri="{FF2B5EF4-FFF2-40B4-BE49-F238E27FC236}">
                <a16:creationId xmlns:a16="http://schemas.microsoft.com/office/drawing/2014/main" id="{EBA4606E-0589-2AE6-3A39-D84CDB24870F}"/>
              </a:ext>
            </a:extLst>
          </p:cNvPr>
          <p:cNvSpPr>
            <a:spLocks noGrp="1"/>
          </p:cNvSpPr>
          <p:nvPr>
            <p:ph type="body" sz="quarter" idx="13"/>
          </p:nvPr>
        </p:nvSpPr>
        <p:spPr>
          <a:xfrm>
            <a:off x="824242" y="3006909"/>
            <a:ext cx="788639" cy="533400"/>
          </a:xfrm>
        </p:spPr>
        <p:txBody>
          <a:bodyPr/>
          <a:lstStyle/>
          <a:p>
            <a:r>
              <a:rPr lang="en-US" dirty="0"/>
              <a:t>o3.</a:t>
            </a:r>
          </a:p>
        </p:txBody>
      </p:sp>
      <p:sp>
        <p:nvSpPr>
          <p:cNvPr id="9" name="Text Placeholder 8">
            <a:extLst>
              <a:ext uri="{FF2B5EF4-FFF2-40B4-BE49-F238E27FC236}">
                <a16:creationId xmlns:a16="http://schemas.microsoft.com/office/drawing/2014/main" id="{5DE5E134-360B-2943-34EC-C57477A8C820}"/>
              </a:ext>
            </a:extLst>
          </p:cNvPr>
          <p:cNvSpPr>
            <a:spLocks noGrp="1"/>
          </p:cNvSpPr>
          <p:nvPr>
            <p:ph type="body" sz="quarter" idx="18"/>
          </p:nvPr>
        </p:nvSpPr>
        <p:spPr>
          <a:xfrm>
            <a:off x="1643379" y="3009613"/>
            <a:ext cx="5885179" cy="533400"/>
          </a:xfrm>
        </p:spPr>
        <p:txBody>
          <a:bodyPr vert="horz" lIns="0" tIns="45720" rIns="0" bIns="0" rtlCol="0" anchor="b">
            <a:normAutofit/>
          </a:bodyPr>
          <a:lstStyle/>
          <a:p>
            <a:r>
              <a:rPr lang="en-US" sz="2000" dirty="0">
                <a:solidFill>
                  <a:schemeClr val="tx1">
                    <a:lumMod val="50000"/>
                    <a:lumOff val="50000"/>
                  </a:schemeClr>
                </a:solidFill>
              </a:rPr>
              <a:t>Use Case 2</a:t>
            </a:r>
          </a:p>
        </p:txBody>
      </p:sp>
      <p:sp>
        <p:nvSpPr>
          <p:cNvPr id="10" name="Text Placeholder 9">
            <a:extLst>
              <a:ext uri="{FF2B5EF4-FFF2-40B4-BE49-F238E27FC236}">
                <a16:creationId xmlns:a16="http://schemas.microsoft.com/office/drawing/2014/main" id="{50E7CD20-3130-C2BD-2379-6EB766F55674}"/>
              </a:ext>
            </a:extLst>
          </p:cNvPr>
          <p:cNvSpPr>
            <a:spLocks noGrp="1"/>
          </p:cNvSpPr>
          <p:nvPr>
            <p:ph type="body" sz="quarter" idx="14"/>
          </p:nvPr>
        </p:nvSpPr>
        <p:spPr>
          <a:xfrm>
            <a:off x="824242" y="3635783"/>
            <a:ext cx="788639" cy="533400"/>
          </a:xfrm>
        </p:spPr>
        <p:txBody>
          <a:bodyPr/>
          <a:lstStyle/>
          <a:p>
            <a:r>
              <a:rPr lang="en-US" dirty="0"/>
              <a:t>o4.</a:t>
            </a:r>
          </a:p>
        </p:txBody>
      </p:sp>
      <p:sp>
        <p:nvSpPr>
          <p:cNvPr id="11" name="Text Placeholder 10">
            <a:extLst>
              <a:ext uri="{FF2B5EF4-FFF2-40B4-BE49-F238E27FC236}">
                <a16:creationId xmlns:a16="http://schemas.microsoft.com/office/drawing/2014/main" id="{9C7F6B17-F299-A158-A26D-47FCD7A1971B}"/>
              </a:ext>
            </a:extLst>
          </p:cNvPr>
          <p:cNvSpPr>
            <a:spLocks noGrp="1"/>
          </p:cNvSpPr>
          <p:nvPr>
            <p:ph type="body" sz="quarter" idx="19"/>
          </p:nvPr>
        </p:nvSpPr>
        <p:spPr>
          <a:xfrm>
            <a:off x="1643379" y="3638169"/>
            <a:ext cx="5885179" cy="533400"/>
          </a:xfrm>
        </p:spPr>
        <p:txBody>
          <a:bodyPr>
            <a:normAutofit/>
          </a:bodyPr>
          <a:lstStyle/>
          <a:p>
            <a:r>
              <a:rPr lang="en-US" sz="2400" dirty="0" err="1"/>
              <a:t>Anaysis</a:t>
            </a:r>
            <a:endParaRPr lang="en-US" sz="2400" dirty="0"/>
          </a:p>
        </p:txBody>
      </p:sp>
      <p:sp>
        <p:nvSpPr>
          <p:cNvPr id="12" name="Text Placeholder 11">
            <a:extLst>
              <a:ext uri="{FF2B5EF4-FFF2-40B4-BE49-F238E27FC236}">
                <a16:creationId xmlns:a16="http://schemas.microsoft.com/office/drawing/2014/main" id="{DEC4E845-9A78-36A5-60F3-A22DFD938257}"/>
              </a:ext>
            </a:extLst>
          </p:cNvPr>
          <p:cNvSpPr>
            <a:spLocks noGrp="1"/>
          </p:cNvSpPr>
          <p:nvPr>
            <p:ph type="body" sz="quarter" idx="15"/>
          </p:nvPr>
        </p:nvSpPr>
        <p:spPr>
          <a:xfrm>
            <a:off x="824242" y="4264656"/>
            <a:ext cx="788639" cy="533400"/>
          </a:xfrm>
        </p:spPr>
        <p:txBody>
          <a:bodyPr/>
          <a:lstStyle/>
          <a:p>
            <a:r>
              <a:rPr lang="en-US" dirty="0"/>
              <a:t>o5.</a:t>
            </a:r>
          </a:p>
        </p:txBody>
      </p:sp>
      <p:sp>
        <p:nvSpPr>
          <p:cNvPr id="13" name="Text Placeholder 12">
            <a:extLst>
              <a:ext uri="{FF2B5EF4-FFF2-40B4-BE49-F238E27FC236}">
                <a16:creationId xmlns:a16="http://schemas.microsoft.com/office/drawing/2014/main" id="{125FE4BA-08C1-FBA0-844E-67EA0062904C}"/>
              </a:ext>
            </a:extLst>
          </p:cNvPr>
          <p:cNvSpPr>
            <a:spLocks noGrp="1"/>
          </p:cNvSpPr>
          <p:nvPr>
            <p:ph type="body" sz="quarter" idx="20"/>
          </p:nvPr>
        </p:nvSpPr>
        <p:spPr>
          <a:xfrm>
            <a:off x="1643379" y="4269747"/>
            <a:ext cx="5885179" cy="533400"/>
          </a:xfrm>
        </p:spPr>
        <p:txBody>
          <a:bodyPr/>
          <a:lstStyle/>
          <a:p>
            <a:r>
              <a:rPr lang="en-US" b="1" dirty="0"/>
              <a:t>Lessons Learned</a:t>
            </a:r>
          </a:p>
        </p:txBody>
      </p:sp>
      <p:sp>
        <p:nvSpPr>
          <p:cNvPr id="15" name="Slide Number Placeholder 14">
            <a:extLst>
              <a:ext uri="{FF2B5EF4-FFF2-40B4-BE49-F238E27FC236}">
                <a16:creationId xmlns:a16="http://schemas.microsoft.com/office/drawing/2014/main" id="{A0F88C39-60B8-7163-0602-9B68A9FCDBFF}"/>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80</a:t>
            </a:fld>
            <a:endParaRPr lang="en-US" dirty="0"/>
          </a:p>
        </p:txBody>
      </p:sp>
      <p:grpSp>
        <p:nvGrpSpPr>
          <p:cNvPr id="17" name="Group 16">
            <a:extLst>
              <a:ext uri="{FF2B5EF4-FFF2-40B4-BE49-F238E27FC236}">
                <a16:creationId xmlns:a16="http://schemas.microsoft.com/office/drawing/2014/main" id="{98B1A91E-7D63-4E15-B7EA-0453BC15265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F0A32002-CC31-2B6D-7A5D-66EDF27611B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519D6ED2-972A-D3E9-ADCE-6524C827860F}"/>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
        <p:nvSpPr>
          <p:cNvPr id="2" name="Footer Placeholder 1">
            <a:extLst>
              <a:ext uri="{FF2B5EF4-FFF2-40B4-BE49-F238E27FC236}">
                <a16:creationId xmlns:a16="http://schemas.microsoft.com/office/drawing/2014/main" id="{73187732-05CA-D13D-2090-90C1C9975989}"/>
              </a:ext>
            </a:extLst>
          </p:cNvPr>
          <p:cNvSpPr>
            <a:spLocks noGrp="1"/>
          </p:cNvSpPr>
          <p:nvPr>
            <p:ph type="ftr" sz="quarter" idx="3"/>
          </p:nvPr>
        </p:nvSpPr>
        <p:spPr/>
        <p:txBody>
          <a:bodyPr/>
          <a:lstStyle/>
          <a:p>
            <a:r>
              <a:rPr lang="en-US" dirty="0"/>
              <a:t>CSP00012_S_M_Digital Forensic for Maritime: Presentation Template Created by PR</a:t>
            </a:r>
          </a:p>
        </p:txBody>
      </p:sp>
      <p:sp>
        <p:nvSpPr>
          <p:cNvPr id="20" name="Espace réservé du texte 19">
            <a:extLst>
              <a:ext uri="{FF2B5EF4-FFF2-40B4-BE49-F238E27FC236}">
                <a16:creationId xmlns:a16="http://schemas.microsoft.com/office/drawing/2014/main" id="{9144E3A8-50DD-E236-7E2B-176481CA3B96}"/>
              </a:ext>
            </a:extLst>
          </p:cNvPr>
          <p:cNvSpPr>
            <a:spLocks noGrp="1"/>
          </p:cNvSpPr>
          <p:nvPr>
            <p:ph type="body" sz="quarter" idx="17"/>
          </p:nvPr>
        </p:nvSpPr>
        <p:spPr/>
        <p:txBody>
          <a:bodyPr/>
          <a:lstStyle/>
          <a:p>
            <a:r>
              <a:rPr lang="fr-FR" dirty="0"/>
              <a:t>Use Case 1</a:t>
            </a:r>
          </a:p>
        </p:txBody>
      </p:sp>
      <p:pic>
        <p:nvPicPr>
          <p:cNvPr id="22" name="Espace réservé pour une image  21" descr="Une image contenant ciel, nuage, avion, plein air&#10;&#10;Description générée automatiquement">
            <a:extLst>
              <a:ext uri="{FF2B5EF4-FFF2-40B4-BE49-F238E27FC236}">
                <a16:creationId xmlns:a16="http://schemas.microsoft.com/office/drawing/2014/main" id="{5FDCC1B8-6391-C5A4-9DFA-77509CECDD0A}"/>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978386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17FEE471-21BE-25C4-2318-D7FCA03A1625}"/>
              </a:ext>
            </a:extLst>
          </p:cNvPr>
          <p:cNvSpPr>
            <a:spLocks/>
          </p:cNvSpPr>
          <p:nvPr/>
        </p:nvSpPr>
        <p:spPr bwMode="auto">
          <a:xfrm>
            <a:off x="525161" y="981076"/>
            <a:ext cx="11141678"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Use Case 1 – AIS Spoofing</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dirty="0">
                <a:solidFill>
                  <a:srgbClr val="000099"/>
                </a:solidFill>
              </a:rPr>
              <a:t>One of the most basic methods of attention is to monitor AIS signals using a VHF data link (VDL) to understand if the transmitting station is using an internal or external UTC synchronization mode (sync state may be direct or indirect).</a:t>
            </a:r>
          </a:p>
          <a:p>
            <a:pPr algn="just">
              <a:spcBef>
                <a:spcPct val="0"/>
              </a:spcBef>
              <a:spcAft>
                <a:spcPts val="600"/>
              </a:spcAft>
              <a:buNone/>
            </a:pPr>
            <a:endParaRPr lang="en-GB" altLang="it-IT" sz="2000" b="1" dirty="0">
              <a:solidFill>
                <a:srgbClr val="000099"/>
              </a:solidFill>
            </a:endParaRPr>
          </a:p>
          <a:p>
            <a:pPr algn="just">
              <a:spcBef>
                <a:spcPct val="0"/>
              </a:spcBef>
              <a:spcAft>
                <a:spcPts val="600"/>
              </a:spcAft>
              <a:buNone/>
            </a:pPr>
            <a:endParaRPr lang="en-US" altLang="it-IT" sz="2000" b="1" dirty="0">
              <a:solidFill>
                <a:srgbClr val="000099"/>
              </a:solidFill>
            </a:endParaRPr>
          </a:p>
        </p:txBody>
      </p:sp>
      <p:pic>
        <p:nvPicPr>
          <p:cNvPr id="16388" name="Immagine 2">
            <a:extLst>
              <a:ext uri="{FF2B5EF4-FFF2-40B4-BE49-F238E27FC236}">
                <a16:creationId xmlns:a16="http://schemas.microsoft.com/office/drawing/2014/main" id="{795CBBC0-D570-CC6A-E77B-848DF1C9B9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9829" y="2874880"/>
            <a:ext cx="9067346" cy="372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5">
            <a:extLst>
              <a:ext uri="{FF2B5EF4-FFF2-40B4-BE49-F238E27FC236}">
                <a16:creationId xmlns:a16="http://schemas.microsoft.com/office/drawing/2014/main" id="{F4690A51-2049-17D6-4903-D4609FEF293B}"/>
              </a:ext>
            </a:extLst>
          </p:cNvPr>
          <p:cNvSpPr txBox="1">
            <a:spLocks/>
          </p:cNvSpPr>
          <p:nvPr/>
        </p:nvSpPr>
        <p:spPr>
          <a:xfrm>
            <a:off x="525161" y="97971"/>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Analysis</a:t>
            </a:r>
            <a:r>
              <a:rPr lang="fr-FR" dirty="0"/>
              <a:t> - Digital </a:t>
            </a:r>
            <a:r>
              <a:rPr lang="fr-FR" dirty="0" err="1"/>
              <a:t>Forensic</a:t>
            </a:r>
            <a:r>
              <a:rPr lang="fr-FR" dirty="0"/>
              <a:t> for Maritime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790D3722-1EFA-F14C-D14E-3D2E859261B4}"/>
              </a:ext>
            </a:extLst>
          </p:cNvPr>
          <p:cNvSpPr>
            <a:spLocks/>
          </p:cNvSpPr>
          <p:nvPr/>
        </p:nvSpPr>
        <p:spPr bwMode="auto">
          <a:xfrm>
            <a:off x="609600" y="1125538"/>
            <a:ext cx="10972799"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Use Case 1 – AIS Spoofing</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dirty="0">
                <a:solidFill>
                  <a:srgbClr val="000099"/>
                </a:solidFill>
              </a:rPr>
              <a:t>The use of an external system can in fact be a first clue, since system spoofing is usually achieved by using an appropriately modified external GPS or a PC equipped with special software which, connected to the transmitter apparatus, alter its parameters, sending false signals.</a:t>
            </a:r>
            <a:endParaRPr lang="en-GB" altLang="it-IT" sz="2000" dirty="0">
              <a:solidFill>
                <a:srgbClr val="000099"/>
              </a:solidFill>
            </a:endParaRPr>
          </a:p>
          <a:p>
            <a:pPr algn="just">
              <a:spcBef>
                <a:spcPct val="0"/>
              </a:spcBef>
              <a:spcAft>
                <a:spcPts val="600"/>
              </a:spcAft>
              <a:buNone/>
            </a:pPr>
            <a:endParaRPr lang="en-US" altLang="it-IT" sz="2000" b="1" dirty="0">
              <a:solidFill>
                <a:srgbClr val="000099"/>
              </a:solidFill>
            </a:endParaRPr>
          </a:p>
        </p:txBody>
      </p:sp>
      <p:pic>
        <p:nvPicPr>
          <p:cNvPr id="17412" name="Immagine 2">
            <a:extLst>
              <a:ext uri="{FF2B5EF4-FFF2-40B4-BE49-F238E27FC236}">
                <a16:creationId xmlns:a16="http://schemas.microsoft.com/office/drawing/2014/main" id="{8AF6BA31-FBB9-C8BB-760B-0775C4C177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4628" y="3036207"/>
            <a:ext cx="6962744" cy="372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5">
            <a:extLst>
              <a:ext uri="{FF2B5EF4-FFF2-40B4-BE49-F238E27FC236}">
                <a16:creationId xmlns:a16="http://schemas.microsoft.com/office/drawing/2014/main" id="{77457016-5A83-1AD2-9AD8-CA5488E9D0BE}"/>
              </a:ext>
            </a:extLst>
          </p:cNvPr>
          <p:cNvSpPr txBox="1">
            <a:spLocks/>
          </p:cNvSpPr>
          <p:nvPr/>
        </p:nvSpPr>
        <p:spPr>
          <a:xfrm>
            <a:off x="525161" y="97971"/>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Analysis</a:t>
            </a:r>
            <a:r>
              <a:rPr lang="fr-FR" dirty="0"/>
              <a:t> - Digital </a:t>
            </a:r>
            <a:r>
              <a:rPr lang="fr-FR" dirty="0" err="1"/>
              <a:t>Forensic</a:t>
            </a:r>
            <a:r>
              <a:rPr lang="fr-FR" dirty="0"/>
              <a:t> for Maritime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41FD6546-FFD5-5540-F1A2-23300C200FB0}"/>
              </a:ext>
            </a:extLst>
          </p:cNvPr>
          <p:cNvSpPr>
            <a:spLocks/>
          </p:cNvSpPr>
          <p:nvPr/>
        </p:nvSpPr>
        <p:spPr bwMode="auto">
          <a:xfrm>
            <a:off x="805543" y="1125538"/>
            <a:ext cx="10689771"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None/>
            </a:pPr>
            <a:r>
              <a:rPr lang="en-US" altLang="it-IT" sz="2000" b="1" dirty="0">
                <a:solidFill>
                  <a:srgbClr val="000099"/>
                </a:solidFill>
              </a:rPr>
              <a:t>LESSON LEARNED</a:t>
            </a:r>
          </a:p>
          <a:p>
            <a:pPr algn="ctr">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Those who decide to create interference using AIS spoofing do not need to equip themselves with sophisticated equipment, requiring, on the other hand, modest investments in terms of people and resources.</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Even relatively simple and inexpensive tools are often enough to be able to produce attacks that lead to the desired results.</a:t>
            </a:r>
          </a:p>
          <a:p>
            <a:pPr algn="just">
              <a:spcBef>
                <a:spcPct val="0"/>
              </a:spcBef>
              <a:spcAft>
                <a:spcPts val="600"/>
              </a:spcAft>
              <a:buNone/>
            </a:pPr>
            <a:endParaRPr lang="en-US" altLang="it-IT" sz="2000" b="1" dirty="0">
              <a:solidFill>
                <a:srgbClr val="000099"/>
              </a:solidFill>
            </a:endParaRPr>
          </a:p>
          <a:p>
            <a:pPr algn="just">
              <a:spcBef>
                <a:spcPct val="0"/>
              </a:spcBef>
              <a:spcAft>
                <a:spcPts val="600"/>
              </a:spcAft>
              <a:buNone/>
            </a:pPr>
            <a:r>
              <a:rPr lang="en-US" altLang="it-IT" sz="2000" b="1" dirty="0">
                <a:solidFill>
                  <a:srgbClr val="000099"/>
                </a:solidFill>
              </a:rPr>
              <a:t>In practice, even a single individual can pose a threat, being able to strike even from great distances, anywhere in the world where to have an access to the internet and being able to act in such a time as not to allow an effective defensive reactions.</a:t>
            </a:r>
          </a:p>
        </p:txBody>
      </p:sp>
      <p:sp>
        <p:nvSpPr>
          <p:cNvPr id="3" name="Titre 5">
            <a:extLst>
              <a:ext uri="{FF2B5EF4-FFF2-40B4-BE49-F238E27FC236}">
                <a16:creationId xmlns:a16="http://schemas.microsoft.com/office/drawing/2014/main" id="{F484C868-29E1-46F3-611B-97F34F29B77D}"/>
              </a:ext>
            </a:extLst>
          </p:cNvPr>
          <p:cNvSpPr txBox="1">
            <a:spLocks/>
          </p:cNvSpPr>
          <p:nvPr/>
        </p:nvSpPr>
        <p:spPr>
          <a:xfrm>
            <a:off x="525161" y="97971"/>
            <a:ext cx="11141678" cy="66881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dirty="0" err="1"/>
              <a:t>Analysis</a:t>
            </a:r>
            <a:r>
              <a:rPr lang="fr-FR" dirty="0"/>
              <a:t> - Digital </a:t>
            </a:r>
            <a:r>
              <a:rPr lang="fr-FR" dirty="0" err="1"/>
              <a:t>Forensic</a:t>
            </a:r>
            <a:r>
              <a:rPr lang="fr-FR" dirty="0"/>
              <a:t> for Maritime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descr="Une image contenant transport, bateau, embarcation, eau&#10;&#10;Description générée automatiquement">
            <a:extLst>
              <a:ext uri="{FF2B5EF4-FFF2-40B4-BE49-F238E27FC236}">
                <a16:creationId xmlns:a16="http://schemas.microsoft.com/office/drawing/2014/main" id="{E94D6ACF-30D8-EA30-0191-1561D53FBC0C}"/>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2" name="Titre 1">
            <a:extLst>
              <a:ext uri="{FF2B5EF4-FFF2-40B4-BE49-F238E27FC236}">
                <a16:creationId xmlns:a16="http://schemas.microsoft.com/office/drawing/2014/main" id="{F4F3EA1A-A47B-B78C-D279-19DA3968E78B}"/>
              </a:ext>
            </a:extLst>
          </p:cNvPr>
          <p:cNvSpPr>
            <a:spLocks noGrp="1"/>
          </p:cNvSpPr>
          <p:nvPr>
            <p:ph type="ctrTitle"/>
          </p:nvPr>
        </p:nvSpPr>
        <p:spPr>
          <a:xfrm>
            <a:off x="6615541" y="1910685"/>
            <a:ext cx="4786877" cy="1518315"/>
          </a:xfrm>
        </p:spPr>
        <p:txBody>
          <a:bodyPr>
            <a:normAutofit/>
          </a:bodyPr>
          <a:lstStyle/>
          <a:p>
            <a:r>
              <a:rPr lang="fr-FR" dirty="0" err="1"/>
              <a:t>Lessons</a:t>
            </a:r>
            <a:r>
              <a:rPr lang="fr-FR" dirty="0"/>
              <a:t> </a:t>
            </a:r>
            <a:r>
              <a:rPr lang="fr-FR" dirty="0" err="1"/>
              <a:t>Identified</a:t>
            </a:r>
            <a:br>
              <a:rPr lang="fr-FR" dirty="0"/>
            </a:br>
            <a:r>
              <a:rPr lang="fr-FR" dirty="0"/>
              <a:t>Conclusions</a:t>
            </a:r>
          </a:p>
        </p:txBody>
      </p:sp>
      <p:sp>
        <p:nvSpPr>
          <p:cNvPr id="3" name="Sous-titre 2">
            <a:extLst>
              <a:ext uri="{FF2B5EF4-FFF2-40B4-BE49-F238E27FC236}">
                <a16:creationId xmlns:a16="http://schemas.microsoft.com/office/drawing/2014/main" id="{89CB30FE-B54A-FF26-6AED-DE69AF8D5704}"/>
              </a:ext>
            </a:extLst>
          </p:cNvPr>
          <p:cNvSpPr>
            <a:spLocks noGrp="1"/>
          </p:cNvSpPr>
          <p:nvPr>
            <p:ph type="subTitle" idx="1"/>
          </p:nvPr>
        </p:nvSpPr>
        <p:spPr>
          <a:xfrm>
            <a:off x="6605708" y="3626508"/>
            <a:ext cx="4786877" cy="763899"/>
          </a:xfrm>
        </p:spPr>
        <p:txBody>
          <a:bodyPr/>
          <a:lstStyle/>
          <a:p>
            <a:r>
              <a:rPr lang="fr-FR" dirty="0"/>
              <a:t>AIS &amp; </a:t>
            </a:r>
            <a:r>
              <a:rPr lang="fr-FR" dirty="0" err="1"/>
              <a:t>Safety</a:t>
            </a:r>
            <a:endParaRPr lang="fr-FR" dirty="0"/>
          </a:p>
        </p:txBody>
      </p:sp>
      <p:sp>
        <p:nvSpPr>
          <p:cNvPr id="6" name="Titolo 1">
            <a:extLst>
              <a:ext uri="{FF2B5EF4-FFF2-40B4-BE49-F238E27FC236}">
                <a16:creationId xmlns:a16="http://schemas.microsoft.com/office/drawing/2014/main" id="{FDEF31A6-18B2-DC49-A56F-A53D6AAC3E54}"/>
              </a:ext>
            </a:extLst>
          </p:cNvPr>
          <p:cNvSpPr>
            <a:spLocks/>
          </p:cNvSpPr>
          <p:nvPr/>
        </p:nvSpPr>
        <p:spPr bwMode="auto">
          <a:xfrm>
            <a:off x="6605708" y="3888028"/>
            <a:ext cx="4890659" cy="31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buNone/>
            </a:pPr>
            <a:endParaRPr lang="en-US" altLang="it-IT" sz="2400" dirty="0">
              <a:solidFill>
                <a:schemeClr val="tx2">
                  <a:lumMod val="60000"/>
                  <a:lumOff val="40000"/>
                </a:schemeClr>
              </a:solidFill>
            </a:endParaRPr>
          </a:p>
          <a:p>
            <a:pPr algn="just">
              <a:spcBef>
                <a:spcPct val="0"/>
              </a:spcBef>
              <a:spcAft>
                <a:spcPts val="600"/>
              </a:spcAft>
              <a:buNone/>
            </a:pPr>
            <a:r>
              <a:rPr lang="en-US" altLang="it-IT" sz="2400" dirty="0">
                <a:solidFill>
                  <a:schemeClr val="tx2">
                    <a:lumMod val="60000"/>
                    <a:lumOff val="40000"/>
                  </a:schemeClr>
                </a:solidFill>
              </a:rPr>
              <a:t>It becomes more and more necessary to focus the attention on this issue and raise the awareness that AIS spoofing, as well as the others similar threats, are a serious problem for navigation safety.</a:t>
            </a:r>
          </a:p>
          <a:p>
            <a:pPr algn="just">
              <a:spcBef>
                <a:spcPct val="0"/>
              </a:spcBef>
              <a:spcAft>
                <a:spcPts val="600"/>
              </a:spcAft>
              <a:buNone/>
            </a:pPr>
            <a:r>
              <a:rPr lang="en-US" altLang="it-IT" sz="2400" dirty="0">
                <a:solidFill>
                  <a:schemeClr val="tx2">
                    <a:lumMod val="60000"/>
                    <a:lumOff val="40000"/>
                  </a:schemeClr>
                </a:solidFill>
              </a:rPr>
              <a:t> </a:t>
            </a:r>
          </a:p>
          <a:p>
            <a:pPr algn="just">
              <a:spcBef>
                <a:spcPct val="0"/>
              </a:spcBef>
              <a:spcAft>
                <a:spcPts val="600"/>
              </a:spcAft>
              <a:buNone/>
            </a:pPr>
            <a:endParaRPr lang="en-US" altLang="it-IT" sz="2400" dirty="0">
              <a:solidFill>
                <a:schemeClr val="tx2">
                  <a:lumMod val="60000"/>
                  <a:lumOff val="40000"/>
                </a:schemeClr>
              </a:solidFill>
            </a:endParaRPr>
          </a:p>
        </p:txBody>
      </p:sp>
      <p:sp>
        <p:nvSpPr>
          <p:cNvPr id="8" name="Titre 5">
            <a:extLst>
              <a:ext uri="{FF2B5EF4-FFF2-40B4-BE49-F238E27FC236}">
                <a16:creationId xmlns:a16="http://schemas.microsoft.com/office/drawing/2014/main" id="{0BEFD72E-7799-3F53-C0D2-60C1D08D783F}"/>
              </a:ext>
            </a:extLst>
          </p:cNvPr>
          <p:cNvSpPr txBox="1">
            <a:spLocks/>
          </p:cNvSpPr>
          <p:nvPr/>
        </p:nvSpPr>
        <p:spPr>
          <a:xfrm>
            <a:off x="6207918" y="319329"/>
            <a:ext cx="5840729" cy="126757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fr-FR" sz="4400" dirty="0">
                <a:solidFill>
                  <a:schemeClr val="bg1"/>
                </a:solidFill>
              </a:rPr>
              <a:t>Use case – Digital </a:t>
            </a:r>
            <a:r>
              <a:rPr lang="fr-FR" sz="4400" dirty="0" err="1">
                <a:solidFill>
                  <a:schemeClr val="bg1"/>
                </a:solidFill>
              </a:rPr>
              <a:t>Forensic</a:t>
            </a:r>
            <a:r>
              <a:rPr lang="fr-FR" sz="4400" dirty="0">
                <a:solidFill>
                  <a:schemeClr val="bg1"/>
                </a:solidFill>
              </a:rPr>
              <a:t> for Maritime</a:t>
            </a:r>
          </a:p>
        </p:txBody>
      </p:sp>
    </p:spTree>
    <p:extLst>
      <p:ext uri="{BB962C8B-B14F-4D97-AF65-F5344CB8AC3E}">
        <p14:creationId xmlns:p14="http://schemas.microsoft.com/office/powerpoint/2010/main" val="21193641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Office hours: </a:t>
            </a:r>
          </a:p>
          <a:p>
            <a:r>
              <a:rPr lang="en-US" dirty="0"/>
              <a:t>M-Th 2:00pm-6:00 pm</a:t>
            </a:r>
          </a:p>
          <a:p>
            <a:r>
              <a:rPr lang="en-US" dirty="0"/>
              <a:t>Location : Toulon</a:t>
            </a:r>
          </a:p>
          <a:p>
            <a:endParaRPr lang="en-US" dirty="0"/>
          </a:p>
          <a:p>
            <a:r>
              <a:rPr lang="en-US" dirty="0"/>
              <a:t>Please send all questions to:</a:t>
            </a:r>
          </a:p>
          <a:p>
            <a:r>
              <a:rPr lang="en-US" dirty="0">
                <a:hlinkClick r:id="rId2"/>
              </a:rPr>
              <a:t>Bruno.bender@ventura-associate.com</a:t>
            </a:r>
            <a:endParaRPr lang="en-US" dirty="0"/>
          </a:p>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personne, ciel, homme&#10;&#10;Description générée automatiquement">
            <a:extLst>
              <a:ext uri="{FF2B5EF4-FFF2-40B4-BE49-F238E27FC236}">
                <a16:creationId xmlns:a16="http://schemas.microsoft.com/office/drawing/2014/main" id="{09274BB8-CFAF-9572-DB9D-D4125E92A74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99485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D915D80-80BB-B4AE-BF95-54F3416F49E2}"/>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04142275-026C-384B-1239-001AAB557150}"/>
              </a:ext>
            </a:extLst>
          </p:cNvPr>
          <p:cNvSpPr>
            <a:spLocks noGrp="1"/>
          </p:cNvSpPr>
          <p:nvPr>
            <p:ph type="sldNum" sz="quarter" idx="12"/>
          </p:nvPr>
        </p:nvSpPr>
        <p:spPr/>
        <p:txBody>
          <a:bodyPr/>
          <a:lstStyle/>
          <a:p>
            <a:fld id="{AF8FC096-D195-4392-A597-E50EA60D946D}" type="slidenum">
              <a:rPr lang="fr-FR" smtClean="0"/>
              <a:t>86</a:t>
            </a:fld>
            <a:endParaRPr lang="fr-FR"/>
          </a:p>
        </p:txBody>
      </p:sp>
      <p:pic>
        <p:nvPicPr>
          <p:cNvPr id="4" name="Picture 6" descr="Text, application&#10;&#10;Description automatically generated with medium confidence">
            <a:extLst>
              <a:ext uri="{FF2B5EF4-FFF2-40B4-BE49-F238E27FC236}">
                <a16:creationId xmlns:a16="http://schemas.microsoft.com/office/drawing/2014/main" id="{C6C5000F-4FDF-ED5A-378A-9334EE0756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35911" y="1110514"/>
            <a:ext cx="8910135" cy="5210905"/>
          </a:xfrm>
          <a:prstGeom prst="rect">
            <a:avLst/>
          </a:prstGeom>
        </p:spPr>
      </p:pic>
      <p:sp>
        <p:nvSpPr>
          <p:cNvPr id="5" name="Title 2">
            <a:extLst>
              <a:ext uri="{FF2B5EF4-FFF2-40B4-BE49-F238E27FC236}">
                <a16:creationId xmlns:a16="http://schemas.microsoft.com/office/drawing/2014/main" id="{D4A912EB-C6FD-6410-A5EE-7180AE248835}"/>
              </a:ext>
            </a:extLst>
          </p:cNvPr>
          <p:cNvSpPr txBox="1">
            <a:spLocks/>
          </p:cNvSpPr>
          <p:nvPr/>
        </p:nvSpPr>
        <p:spPr>
          <a:xfrm>
            <a:off x="3867897" y="271551"/>
            <a:ext cx="4786877" cy="1518315"/>
          </a:xfrm>
          <a:prstGeom prst="rect">
            <a:avLst/>
          </a:prstGeom>
        </p:spPr>
        <p:txBody>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r>
              <a:rPr lang="en-US" dirty="0"/>
              <a:t>Questions ?</a:t>
            </a:r>
          </a:p>
        </p:txBody>
      </p:sp>
    </p:spTree>
    <p:extLst>
      <p:ext uri="{BB962C8B-B14F-4D97-AF65-F5344CB8AC3E}">
        <p14:creationId xmlns:p14="http://schemas.microsoft.com/office/powerpoint/2010/main" val="174570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4186716"/>
          </a:xfrm>
        </p:spPr>
        <p:txBody>
          <a:bodyPr>
            <a:noAutofit/>
          </a:bodyPr>
          <a:lstStyle/>
          <a:p>
            <a:pPr>
              <a:spcBef>
                <a:spcPts val="600"/>
              </a:spcBef>
            </a:pPr>
            <a:r>
              <a:rPr lang="en-US" dirty="0"/>
              <a:t>Demonstrate ethical and professional conduct in all aspects of information and cybersecurity management.</a:t>
            </a:r>
          </a:p>
          <a:p>
            <a:pPr>
              <a:spcBef>
                <a:spcPts val="600"/>
              </a:spcBef>
            </a:pPr>
            <a:r>
              <a:rPr lang="en-US" dirty="0"/>
              <a:t>Comprehend and articulate the key concepts and principles of information and cybersecurity.</a:t>
            </a:r>
          </a:p>
          <a:p>
            <a:pPr>
              <a:spcBef>
                <a:spcPts val="600"/>
              </a:spcBef>
            </a:pPr>
            <a:r>
              <a:rPr lang="en-US" dirty="0"/>
              <a:t>Understand the evolving cyber threat landscape and the diverse range of cyberattacks.</a:t>
            </a:r>
          </a:p>
          <a:p>
            <a:pPr>
              <a:spcBef>
                <a:spcPts val="600"/>
              </a:spcBef>
            </a:pPr>
            <a:r>
              <a:rPr lang="en-US" dirty="0"/>
              <a:t>Identifies the cybersecurity threats, vulnerabilities, and risks to an </a:t>
            </a:r>
            <a:r>
              <a:rPr lang="en-US" dirty="0" err="1"/>
              <a:t>organisation</a:t>
            </a:r>
            <a:r>
              <a:rPr lang="en-US" dirty="0"/>
              <a:t>.</a:t>
            </a:r>
          </a:p>
          <a:p>
            <a:pPr>
              <a:spcBef>
                <a:spcPts val="600"/>
              </a:spcBef>
            </a:pPr>
            <a:r>
              <a:rPr lang="en-US" dirty="0" err="1"/>
              <a:t>Recognises</a:t>
            </a:r>
            <a:r>
              <a:rPr lang="en-US" dirty="0"/>
              <a:t> the human factor's role in cybersecurity breaches and risk mitigation strategies.</a:t>
            </a:r>
          </a:p>
          <a:p>
            <a:pPr>
              <a:spcBef>
                <a:spcPts val="600"/>
              </a:spcBef>
            </a:pPr>
            <a:r>
              <a:rPr lang="en-US" dirty="0"/>
              <a:t>Ability to help and select appropriate security controls to protect against identified cybersecurity threats and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Espace réservé pour une image  4">
            <a:extLst>
              <a:ext uri="{FF2B5EF4-FFF2-40B4-BE49-F238E27FC236}">
                <a16:creationId xmlns:a16="http://schemas.microsoft.com/office/drawing/2014/main" id="{EC7784A1-6F65-2F18-465A-CF979B33D74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15CCAF-B227-4420-8A82-899C4EC33714}">
  <ds:schemaRefs>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microsoft.com/sharepoint/v3"/>
    <ds:schemaRef ds:uri="http://schemas.openxmlformats.org/package/2006/metadata/core-properties"/>
    <ds:schemaRef ds:uri="230e9df3-be65-4c73-a93b-d1236ebd677e"/>
    <ds:schemaRef ds:uri="16c05727-aa75-4e4a-9b5f-8a80a1165891"/>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7901</Words>
  <Application>Microsoft Office PowerPoint</Application>
  <PresentationFormat>Grand écran</PresentationFormat>
  <Paragraphs>1509</Paragraphs>
  <Slides>86</Slides>
  <Notes>27</Notes>
  <HiddenSlides>4</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86</vt:i4>
      </vt:variant>
    </vt:vector>
  </HeadingPairs>
  <TitlesOfParts>
    <vt:vector size="99" baseType="lpstr">
      <vt:lpstr>[TOP_SECRET]</vt:lpstr>
      <vt:lpstr>Arial</vt:lpstr>
      <vt:lpstr>Arial Black</vt:lpstr>
      <vt:lpstr>Arial MT</vt:lpstr>
      <vt:lpstr>Book Antiqua</vt:lpstr>
      <vt:lpstr>Calibri</vt:lpstr>
      <vt:lpstr>Cambria Math</vt:lpstr>
      <vt:lpstr>Century Gothic</vt:lpstr>
      <vt:lpstr>Courier New</vt:lpstr>
      <vt:lpstr>Lucida Sans Unicode</vt:lpstr>
      <vt:lpstr>Times New Roman</vt:lpstr>
      <vt:lpstr>Custom</vt:lpstr>
      <vt:lpstr>Draw</vt:lpstr>
      <vt:lpstr>Digital Forensics for Maritime</vt:lpstr>
      <vt:lpstr>Digital Forensics for Maritime</vt:lpstr>
      <vt:lpstr>Goals: Who-What-Why you need to take this training </vt:lpstr>
      <vt:lpstr>CSP Training Logistic: CSP0012_S_M_Digital Forensic for Maritime</vt:lpstr>
      <vt:lpstr>Value Propositions</vt:lpstr>
      <vt:lpstr>WHO</vt:lpstr>
      <vt:lpstr>WHO</vt:lpstr>
      <vt:lpstr>WHAT</vt:lpstr>
      <vt:lpstr>WHY</vt:lpstr>
      <vt:lpstr>Training Outline</vt:lpstr>
      <vt:lpstr>Topic-1: Legal Framework</vt:lpstr>
      <vt:lpstr>Topic-2:  Cybersecurity Risks in the Maritime Domain</vt:lpstr>
      <vt:lpstr>Topic-3:  AIS Forensics</vt:lpstr>
      <vt:lpstr>Evaluation method</vt:lpstr>
      <vt:lpstr>Background Knowledge and Prerequisites</vt:lpstr>
      <vt:lpstr>Technical Tools and Other Requirement</vt:lpstr>
      <vt:lpstr>Resources: Books &amp; Reference Materials</vt:lpstr>
      <vt:lpstr>Assets &amp; Threats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Course progress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TDMA Services used in AIS</vt:lpstr>
      <vt:lpstr>Le gal Framework</vt:lpstr>
      <vt:lpstr>Présentation PowerPoint</vt:lpstr>
      <vt:lpstr>Présentation PowerPoint</vt:lpstr>
      <vt:lpstr>Présentation PowerPoint</vt:lpstr>
      <vt:lpstr>AIS ARCHITECTURE &amp; USE CASES</vt:lpstr>
      <vt:lpstr>Présentation PowerPoint</vt:lpstr>
      <vt:lpstr>Course progress</vt:lpstr>
      <vt:lpstr>AIS – interfacing modules and standards</vt:lpstr>
      <vt:lpstr>Présentation PowerPoint</vt:lpstr>
      <vt:lpstr>Course progress</vt:lpstr>
      <vt:lpstr>Use case 1 – Digital Forensic for Maritime</vt:lpstr>
      <vt:lpstr>Présentation PowerPoint</vt:lpstr>
      <vt:lpstr>Présentation PowerPoint</vt:lpstr>
      <vt:lpstr>Présentation PowerPoint</vt:lpstr>
      <vt:lpstr>Présentation PowerPoint</vt:lpstr>
      <vt:lpstr>Présentation PowerPoint</vt:lpstr>
      <vt:lpstr>Présentation PowerPoint</vt:lpstr>
      <vt:lpstr>Course progress</vt:lpstr>
      <vt:lpstr>Présentation PowerPoint</vt:lpstr>
      <vt:lpstr>Présentation PowerPoint</vt:lpstr>
      <vt:lpstr>Présentation PowerPoint</vt:lpstr>
      <vt:lpstr>Course progress</vt:lpstr>
      <vt:lpstr>MITRE ATT&amp;CK Navigator Adversarial Tactics, Techniques, and Common Knowledge</vt:lpstr>
      <vt:lpstr>Présentation PowerPoint</vt:lpstr>
      <vt:lpstr>Certification – Classification - Qualification</vt:lpstr>
      <vt:lpstr>Classification / Certification / Qualification </vt:lpstr>
      <vt:lpstr>Risk assessment / management </vt:lpstr>
      <vt:lpstr>Accreditation</vt:lpstr>
      <vt:lpstr>Certification</vt:lpstr>
      <vt:lpstr>Risk Analysis / Response</vt:lpstr>
      <vt:lpstr>Cybersecurity posture</vt:lpstr>
      <vt:lpstr>Permanent cybersecurity posture</vt:lpstr>
      <vt:lpstr>Posture permanente de cybersécurité</vt:lpstr>
      <vt:lpstr>Protection</vt:lpstr>
      <vt:lpstr>Defence</vt:lpstr>
      <vt:lpstr>Permanent cybersecurity posture</vt:lpstr>
      <vt:lpstr>Forensics  Action plan</vt:lpstr>
      <vt:lpstr>Présentation PowerPoint</vt:lpstr>
      <vt:lpstr>Présentation PowerPoint</vt:lpstr>
      <vt:lpstr>Présentation PowerPoint</vt:lpstr>
      <vt:lpstr>Présentation PowerPoint</vt:lpstr>
      <vt:lpstr>Présentation PowerPoint</vt:lpstr>
      <vt:lpstr>Course progress</vt:lpstr>
      <vt:lpstr>Présentation PowerPoint</vt:lpstr>
      <vt:lpstr>Présentation PowerPoint</vt:lpstr>
      <vt:lpstr>Présentation PowerPoint</vt:lpstr>
      <vt:lpstr>Lessons Identified Conclusions</vt:lpstr>
      <vt:lpstr>Thank you</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2024-09-23T08:46:54Z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