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91"/>
  </p:notesMasterIdLst>
  <p:handoutMasterIdLst>
    <p:handoutMasterId r:id="rId92"/>
  </p:handoutMasterIdLst>
  <p:sldIdLst>
    <p:sldId id="376" r:id="rId5"/>
    <p:sldId id="388" r:id="rId6"/>
    <p:sldId id="382" r:id="rId7"/>
    <p:sldId id="391" r:id="rId8"/>
    <p:sldId id="396" r:id="rId9"/>
    <p:sldId id="378" r:id="rId10"/>
    <p:sldId id="398" r:id="rId11"/>
    <p:sldId id="393" r:id="rId12"/>
    <p:sldId id="394" r:id="rId13"/>
    <p:sldId id="384" r:id="rId14"/>
    <p:sldId id="392" r:id="rId15"/>
    <p:sldId id="404" r:id="rId16"/>
    <p:sldId id="405" r:id="rId17"/>
    <p:sldId id="406" r:id="rId18"/>
    <p:sldId id="402" r:id="rId19"/>
    <p:sldId id="403" r:id="rId20"/>
    <p:sldId id="380" r:id="rId21"/>
    <p:sldId id="2348" r:id="rId22"/>
    <p:sldId id="898" r:id="rId23"/>
    <p:sldId id="2358" r:id="rId24"/>
    <p:sldId id="901" r:id="rId25"/>
    <p:sldId id="2359" r:id="rId26"/>
    <p:sldId id="2360" r:id="rId27"/>
    <p:sldId id="2353" r:id="rId28"/>
    <p:sldId id="896" r:id="rId29"/>
    <p:sldId id="2361" r:id="rId30"/>
    <p:sldId id="386" r:id="rId31"/>
    <p:sldId id="906" r:id="rId32"/>
    <p:sldId id="2285" r:id="rId33"/>
    <p:sldId id="421" r:id="rId34"/>
    <p:sldId id="2275" r:id="rId35"/>
    <p:sldId id="420" r:id="rId36"/>
    <p:sldId id="2276" r:id="rId37"/>
    <p:sldId id="2319" r:id="rId38"/>
    <p:sldId id="2335" r:id="rId39"/>
    <p:sldId id="2336" r:id="rId40"/>
    <p:sldId id="2344" r:id="rId41"/>
    <p:sldId id="2346" r:id="rId42"/>
    <p:sldId id="983" r:id="rId43"/>
    <p:sldId id="947" r:id="rId44"/>
    <p:sldId id="2332" r:id="rId45"/>
    <p:sldId id="2288" r:id="rId46"/>
    <p:sldId id="2351" r:id="rId47"/>
    <p:sldId id="2354" r:id="rId48"/>
    <p:sldId id="303" r:id="rId49"/>
    <p:sldId id="2350" r:id="rId50"/>
    <p:sldId id="2337" r:id="rId51"/>
    <p:sldId id="296" r:id="rId52"/>
    <p:sldId id="2302" r:id="rId53"/>
    <p:sldId id="471" r:id="rId54"/>
    <p:sldId id="470" r:id="rId55"/>
    <p:sldId id="465" r:id="rId56"/>
    <p:sldId id="466" r:id="rId57"/>
    <p:sldId id="467" r:id="rId58"/>
    <p:sldId id="2338" r:id="rId59"/>
    <p:sldId id="2343" r:id="rId60"/>
    <p:sldId id="2342" r:id="rId61"/>
    <p:sldId id="2341" r:id="rId62"/>
    <p:sldId id="2339" r:id="rId63"/>
    <p:sldId id="2349" r:id="rId64"/>
    <p:sldId id="472" r:id="rId65"/>
    <p:sldId id="416" r:id="rId66"/>
    <p:sldId id="2355" r:id="rId67"/>
    <p:sldId id="417" r:id="rId68"/>
    <p:sldId id="418" r:id="rId69"/>
    <p:sldId id="419" r:id="rId70"/>
    <p:sldId id="2356" r:id="rId71"/>
    <p:sldId id="443" r:id="rId72"/>
    <p:sldId id="304" r:id="rId73"/>
    <p:sldId id="450" r:id="rId74"/>
    <p:sldId id="447" r:id="rId75"/>
    <p:sldId id="448" r:id="rId76"/>
    <p:sldId id="305" r:id="rId77"/>
    <p:sldId id="2290" r:id="rId78"/>
    <p:sldId id="2283" r:id="rId79"/>
    <p:sldId id="2284" r:id="rId80"/>
    <p:sldId id="2357" r:id="rId81"/>
    <p:sldId id="1032" r:id="rId82"/>
    <p:sldId id="2345" r:id="rId83"/>
    <p:sldId id="2340" r:id="rId84"/>
    <p:sldId id="473" r:id="rId85"/>
    <p:sldId id="474" r:id="rId86"/>
    <p:sldId id="475" r:id="rId87"/>
    <p:sldId id="2303" r:id="rId88"/>
    <p:sldId id="387" r:id="rId89"/>
    <p:sldId id="2347"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BE0"/>
    <a:srgbClr val="4F81BD"/>
    <a:srgbClr val="004F9F"/>
    <a:srgbClr val="A9E4DD"/>
    <a:srgbClr val="C6E5FA"/>
    <a:srgbClr val="9AC7F8"/>
    <a:srgbClr val="3799FA"/>
    <a:srgbClr val="98C8FA"/>
    <a:srgbClr val="BCBCBC"/>
    <a:srgbClr val="3898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86536" autoAdjust="0"/>
  </p:normalViewPr>
  <p:slideViewPr>
    <p:cSldViewPr snapToGrid="0" showGuides="1">
      <p:cViewPr varScale="1">
        <p:scale>
          <a:sx n="68" d="100"/>
          <a:sy n="68" d="100"/>
        </p:scale>
        <p:origin x="1190" y="5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9/23/2024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‹N°›</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9/23/2024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‹N°›</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xcitium.com/platform/endpoint-detection-and-response/"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immagine diapositiva 1">
            <a:extLst>
              <a:ext uri="{FF2B5EF4-FFF2-40B4-BE49-F238E27FC236}">
                <a16:creationId xmlns:a16="http://schemas.microsoft.com/office/drawing/2014/main" id="{C7FC38DB-BC27-F91C-A1C2-85EC8EE4ED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Segnaposto note 2">
            <a:extLst>
              <a:ext uri="{FF2B5EF4-FFF2-40B4-BE49-F238E27FC236}">
                <a16:creationId xmlns:a16="http://schemas.microsoft.com/office/drawing/2014/main" id="{9396AC0A-D6FD-5DDB-77B9-360B58F2D1A6}"/>
              </a:ext>
            </a:extLst>
          </p:cNvPr>
          <p:cNvSpPr>
            <a:spLocks noGrp="1"/>
          </p:cNvSpPr>
          <p:nvPr>
            <p:ph type="body" idx="1"/>
          </p:nvPr>
        </p:nvSpPr>
        <p:spPr bwMode="auto">
          <a:xfrm>
            <a:off x="679450" y="4497388"/>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a:p>
        </p:txBody>
      </p:sp>
      <p:sp>
        <p:nvSpPr>
          <p:cNvPr id="12292" name="Segnaposto numero diapositiva 3">
            <a:extLst>
              <a:ext uri="{FF2B5EF4-FFF2-40B4-BE49-F238E27FC236}">
                <a16:creationId xmlns:a16="http://schemas.microsoft.com/office/drawing/2014/main" id="{B92B9F3D-86A5-CD48-9ACB-617C776780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569490-621D-43B4-BCF9-44F7B1764190}" type="slidenum">
              <a:rPr lang="it-IT" altLang="it-IT">
                <a:latin typeface="Arial" panose="020B0604020202020204" pitchFamily="34" charset="0"/>
              </a:rPr>
              <a:pPr>
                <a:spcBef>
                  <a:spcPct val="0"/>
                </a:spcBef>
              </a:pPr>
              <a:t>52</a:t>
            </a:fld>
            <a:endParaRPr lang="it-IT" altLang="it-IT">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000" b="1" dirty="0"/>
              <a:t>What’s inside MITRE ATT&amp;CK ransomware guide</a:t>
            </a:r>
          </a:p>
          <a:p>
            <a:r>
              <a:rPr lang="en-US" sz="1000" dirty="0"/>
              <a:t>The </a:t>
            </a:r>
            <a:r>
              <a:rPr lang="en-US" sz="1000" dirty="0" err="1"/>
              <a:t>Mitre</a:t>
            </a:r>
            <a:r>
              <a:rPr lang="en-US" sz="1000" dirty="0"/>
              <a:t> ATT&amp;CK Framework is a platform providing knowledge on tracking cyber adversary tactics and techniques. It gives curated insights into the threats they use across the entire attack lifecycle. This framework works more than a collection of data, and to analyze this data, you need to use a </a:t>
            </a:r>
            <a:r>
              <a:rPr lang="en-US" sz="1000" dirty="0" err="1"/>
              <a:t>Mitre</a:t>
            </a:r>
            <a:r>
              <a:rPr lang="en-US" sz="1000" dirty="0"/>
              <a:t> ATTACK navigator tool.</a:t>
            </a:r>
          </a:p>
          <a:p>
            <a:r>
              <a:rPr lang="en-US" sz="1000" dirty="0"/>
              <a:t>The MITRE ATT&amp;CK Navigator is a powerful tool for organizing, visualizing and analyzing information that is related to MITRE ATT&amp;CK Framework. This tool can significantly help many blue teams using MITRE ATTACK Navigator for their detection and response technique. Progressing defenders can use the framework resources to understand attacks and the rules and methods for detection. The navigator tool simplifies those methods in an interactive way.</a:t>
            </a:r>
          </a:p>
          <a:p>
            <a:r>
              <a:rPr lang="en-US" sz="1000" b="1" dirty="0"/>
              <a:t>How Can MITRE ATT&amp;CK Framework Help?</a:t>
            </a:r>
            <a:r>
              <a:rPr lang="en-US" sz="1000" dirty="0"/>
              <a:t> MITRE created ATT&amp;CK for documenting attack techniques that are used in adversary emulations. This common knowledge base documents tactics and techniques, reflecting real adversary behaviors. Hence, every defender should have an awareness of each tactic and technique. You can start by diving into each technique listed in the ATT&amp;CK Matrix from left to right for self-progression. An easier way to work on them is via using the MITRE ATTACK Navigator tool.</a:t>
            </a:r>
          </a:p>
          <a:p>
            <a:r>
              <a:rPr lang="en-US" sz="1000" dirty="0"/>
              <a:t>The tool can download the Matrix of MITRE ATT&amp;CK Framework to an Excel file. The MITRE DEFEND navigator works as an extracting tool to extract D3FEND techniques from the raw text to map them automatically to ATT&amp;CK. Blue teams can install this tool to explore and understand the relationships between defensive tactics and techniques. MITRE DEFEND navigator knowledge base would offer you a graphical interface.</a:t>
            </a:r>
          </a:p>
          <a:p>
            <a:r>
              <a:rPr lang="en-US" sz="1000" dirty="0"/>
              <a:t>It displays the relationships between different defensive techniques and threats designed to protect against detection. By exploring these techniques, a blue team can create custom maps of defensive strategies. The MITRE DEFEND navigator is designed for cybersecurity professionals, security analysts and other professionals who want to understand and improve their organization’s defensive posture. But all these are possible due to sourcing knowledge from MITRE ATT&amp;CK Framework Here are some benefits you get from </a:t>
            </a:r>
            <a:r>
              <a:rPr lang="en-US" sz="1000" dirty="0" err="1"/>
              <a:t>Xcitium</a:t>
            </a:r>
            <a:r>
              <a:rPr lang="en-US" sz="1000" dirty="0"/>
              <a:t> </a:t>
            </a:r>
            <a:r>
              <a:rPr lang="en-US" sz="1000" dirty="0">
                <a:hlinkClick r:id="rId3"/>
              </a:rPr>
              <a:t>EDR</a:t>
            </a:r>
            <a:r>
              <a:rPr lang="en-US" sz="1000" dirty="0"/>
              <a:t>.,</a:t>
            </a:r>
          </a:p>
          <a:p>
            <a:r>
              <a:rPr lang="en-US" sz="1000" b="1" dirty="0"/>
              <a:t>A Step-By-Step Method To Use MITRE ATTACK Navigator</a:t>
            </a:r>
          </a:p>
          <a:p>
            <a:r>
              <a:rPr lang="en-US" sz="1000" dirty="0"/>
              <a:t>You can use the MITRE ATTACK Navigator tool to identify gaps in an organization’s network security measures. The MITRE ATTACK Navigator can be used in a variety of scenarios. Some of them include adversary emulation, threat intelligence, incident response, and security assessments. In order to know how to use the tool, you need to install MITRE ATTACK-Navigator first. Now follow the below step-by-step method for using MITRE ATTACK Navigator in your security assessment:</a:t>
            </a:r>
          </a:p>
          <a:p>
            <a:pPr>
              <a:buFont typeface="Arial" panose="020B0604020202020204" pitchFamily="34" charset="0"/>
              <a:buChar char="•"/>
            </a:pPr>
            <a:r>
              <a:rPr lang="en-US" sz="1000" b="1" dirty="0"/>
              <a:t>Choose An Attack Scenario</a:t>
            </a:r>
            <a:endParaRPr lang="en-US" sz="1000" dirty="0"/>
          </a:p>
          <a:p>
            <a:r>
              <a:rPr lang="en-US" sz="1000" dirty="0"/>
              <a:t>Start with choosing a scenario use case for the navigator. The scenario could be an emulation exercise, an incident response investigation, or it could be a threat intelligence analysis.</a:t>
            </a:r>
          </a:p>
          <a:p>
            <a:pPr>
              <a:buFont typeface="Arial" panose="020B0604020202020204" pitchFamily="34" charset="0"/>
              <a:buChar char="•"/>
            </a:pPr>
            <a:r>
              <a:rPr lang="en-US" sz="1000" b="1" dirty="0"/>
              <a:t>Select A Technique Or Tactic</a:t>
            </a:r>
            <a:endParaRPr lang="en-US" sz="1000" dirty="0"/>
          </a:p>
          <a:p>
            <a:r>
              <a:rPr lang="en-US" sz="1000" dirty="0"/>
              <a:t>Once you have decided on a scenario, use the MITRE ATTACK Navigator tool to select a specific tactic or technique from the MITRE ATT&amp;CK Framework. For instance, if you are conducting an adversary emulation exercise, choose a tactic like “Initial Access” and then select a technique for “Phishing.”</a:t>
            </a:r>
          </a:p>
          <a:p>
            <a:pPr>
              <a:buFont typeface="Arial" panose="020B0604020202020204" pitchFamily="34" charset="0"/>
              <a:buChar char="•"/>
            </a:pPr>
            <a:r>
              <a:rPr lang="en-US" sz="1000" dirty="0"/>
              <a:t>Analyze The Technique</a:t>
            </a:r>
          </a:p>
          <a:p>
            <a:r>
              <a:rPr lang="en-US" sz="1000" dirty="0"/>
              <a:t>Once you have selected a technique, explore it in detail using MITRE ATTACK Navigator. The Technique layer on the MITRE ATTACK Navigator tool would include information on the techniques, including descriptions, examples of real-world usage, and relevant mitigations. The layer on MITRE ATTACK Navigator may also include information on related tactics and techniques along with any relevant data sources and detection methods.</a:t>
            </a:r>
          </a:p>
        </p:txBody>
      </p:sp>
      <p:sp>
        <p:nvSpPr>
          <p:cNvPr id="4" name="Espace réservé du numéro de diapositive 3"/>
          <p:cNvSpPr>
            <a:spLocks noGrp="1"/>
          </p:cNvSpPr>
          <p:nvPr>
            <p:ph type="sldNum" sz="quarter" idx="5"/>
          </p:nvPr>
        </p:nvSpPr>
        <p:spPr/>
        <p:txBody>
          <a:bodyPr/>
          <a:lstStyle/>
          <a:p>
            <a:fld id="{4AED498D-6977-40EC-8E5E-7EB644D5E759}" type="slidenum">
              <a:rPr lang="en-US" noProof="0" smtClean="0"/>
              <a:t>60</a:t>
            </a:fld>
            <a:endParaRPr lang="en-US" noProof="0" dirty="0"/>
          </a:p>
        </p:txBody>
      </p:sp>
    </p:spTree>
    <p:extLst>
      <p:ext uri="{BB962C8B-B14F-4D97-AF65-F5344CB8AC3E}">
        <p14:creationId xmlns:p14="http://schemas.microsoft.com/office/powerpoint/2010/main" val="1709039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Schopenhauer</a:t>
            </a:r>
          </a:p>
        </p:txBody>
      </p:sp>
      <p:sp>
        <p:nvSpPr>
          <p:cNvPr id="4" name="Espace réservé du numéro de diapositive 3"/>
          <p:cNvSpPr>
            <a:spLocks noGrp="1"/>
          </p:cNvSpPr>
          <p:nvPr>
            <p:ph type="sldNum" sz="quarter" idx="5"/>
          </p:nvPr>
        </p:nvSpPr>
        <p:spPr/>
        <p:txBody>
          <a:bodyPr/>
          <a:lstStyle/>
          <a:p>
            <a:fld id="{4AED498D-6977-40EC-8E5E-7EB644D5E759}" type="slidenum">
              <a:rPr lang="en-US" noProof="0" smtClean="0"/>
              <a:t>63</a:t>
            </a:fld>
            <a:endParaRPr lang="en-US" noProof="0" dirty="0"/>
          </a:p>
        </p:txBody>
      </p:sp>
    </p:spTree>
    <p:extLst>
      <p:ext uri="{BB962C8B-B14F-4D97-AF65-F5344CB8AC3E}">
        <p14:creationId xmlns:p14="http://schemas.microsoft.com/office/powerpoint/2010/main" val="4056511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Espace réservé de l'image des diapositives 1">
            <a:extLst>
              <a:ext uri="{FF2B5EF4-FFF2-40B4-BE49-F238E27FC236}">
                <a16:creationId xmlns:a16="http://schemas.microsoft.com/office/drawing/2014/main" id="{ED0F3308-8D9C-3B93-75B4-020E99B0C2FE}"/>
              </a:ext>
            </a:extLst>
          </p:cNvPr>
          <p:cNvSpPr>
            <a:spLocks noGrp="1" noRot="1" noChangeAspect="1" noChangeArrowheads="1" noTextEdit="1"/>
          </p:cNvSpPr>
          <p:nvPr>
            <p:ph type="sldImg"/>
          </p:nvPr>
        </p:nvSpPr>
        <p:spPr>
          <a:ln/>
        </p:spPr>
      </p:sp>
      <p:sp>
        <p:nvSpPr>
          <p:cNvPr id="151555" name="Espace réservé des commentaires 2">
            <a:extLst>
              <a:ext uri="{FF2B5EF4-FFF2-40B4-BE49-F238E27FC236}">
                <a16:creationId xmlns:a16="http://schemas.microsoft.com/office/drawing/2014/main" id="{1C2D3FA7-B23D-7E64-E8E8-9AD73262BDE1}"/>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fr-FR" altLang="fr-FR">
                <a:latin typeface="Times New Roman" panose="02020603050405020304" pitchFamily="18" charset="0"/>
              </a:rPr>
              <a:t>Agrément :</a:t>
            </a:r>
          </a:p>
          <a:p>
            <a:r>
              <a:rPr lang="fr-FR" altLang="fr-FR">
                <a:latin typeface="Times New Roman" panose="02020603050405020304" pitchFamily="18" charset="0"/>
              </a:rPr>
              <a:t>	Produit – reconnaissance par ANSSI que le produit évalué peur protéger des informations niveau spécifié dans les conditions d'emploi définies</a:t>
            </a:r>
          </a:p>
          <a:p>
            <a:r>
              <a:rPr lang="fr-FR" altLang="fr-FR">
                <a:latin typeface="Times New Roman" panose="02020603050405020304" pitchFamily="18" charset="0"/>
              </a:rPr>
              <a:t>	Obligatoire pour les produits de chiffrement protégeant la confidentialité d’informations classifiées (IGI 1300)</a:t>
            </a:r>
          </a:p>
          <a:p>
            <a:endParaRPr lang="fr-FR" altLang="fr-FR">
              <a:latin typeface="Times New Roman" panose="02020603050405020304" pitchFamily="18" charset="0"/>
            </a:endParaRPr>
          </a:p>
          <a:p>
            <a:r>
              <a:rPr lang="fr-FR" altLang="fr-FR">
                <a:latin typeface="Times New Roman" panose="02020603050405020304" pitchFamily="18" charset="0"/>
              </a:rPr>
              <a:t>Certification :</a:t>
            </a:r>
          </a:p>
          <a:p>
            <a:r>
              <a:rPr lang="fr-FR" altLang="fr-FR">
                <a:latin typeface="Times New Roman" panose="02020603050405020304" pitchFamily="18" charset="0"/>
              </a:rPr>
              <a:t>	Attestation de la confiance dans les mesures de sécurité spécifiées avec cible de sécurité.</a:t>
            </a:r>
          </a:p>
          <a:p>
            <a:endParaRPr lang="fr-FR" altLang="fr-FR">
              <a:latin typeface="Times New Roman" panose="02020603050405020304" pitchFamily="18" charset="0"/>
            </a:endParaRPr>
          </a:p>
          <a:p>
            <a:r>
              <a:rPr lang="fr-FR" altLang="fr-FR">
                <a:latin typeface="Times New Roman" panose="02020603050405020304" pitchFamily="18" charset="0"/>
              </a:rPr>
              <a:t>Qualification :</a:t>
            </a:r>
          </a:p>
          <a:p>
            <a:pPr marL="825500" lvl="1" indent="-342900">
              <a:lnSpc>
                <a:spcPct val="80000"/>
              </a:lnSpc>
            </a:pPr>
            <a:r>
              <a:rPr lang="fr-FR" altLang="fr-FR" sz="1600" u="sng">
                <a:latin typeface="Times New Roman" panose="02020603050405020304" pitchFamily="18" charset="0"/>
              </a:rPr>
              <a:t>Certification</a:t>
            </a:r>
            <a:r>
              <a:rPr lang="fr-FR" altLang="fr-FR" sz="1600">
                <a:latin typeface="Times New Roman" panose="02020603050405020304" pitchFamily="18" charset="0"/>
              </a:rPr>
              <a:t> d’un produit répondant à des </a:t>
            </a:r>
            <a:r>
              <a:rPr lang="fr-FR" altLang="fr-FR" sz="1600">
                <a:solidFill>
                  <a:schemeClr val="accent2"/>
                </a:solidFill>
                <a:latin typeface="Times New Roman" panose="02020603050405020304" pitchFamily="18" charset="0"/>
              </a:rPr>
              <a:t>exigences de sécurité validées</a:t>
            </a:r>
            <a:r>
              <a:rPr lang="fr-FR" altLang="fr-FR" sz="1600">
                <a:latin typeface="Times New Roman" panose="02020603050405020304" pitchFamily="18" charset="0"/>
              </a:rPr>
              <a:t> par l’ANSSI</a:t>
            </a:r>
          </a:p>
          <a:p>
            <a:pPr marL="1206500" lvl="2" indent="-342900">
              <a:lnSpc>
                <a:spcPct val="80000"/>
              </a:lnSpc>
            </a:pPr>
            <a:r>
              <a:rPr lang="fr-FR" altLang="fr-FR" sz="1600">
                <a:latin typeface="Times New Roman" panose="02020603050405020304" pitchFamily="18" charset="0"/>
              </a:rPr>
              <a:t>3 niveaux : élémentaire (CSPN), standard, renforcé</a:t>
            </a:r>
          </a:p>
        </p:txBody>
      </p:sp>
      <p:sp>
        <p:nvSpPr>
          <p:cNvPr id="151556" name="Espace réservé du numéro de diapositive 3">
            <a:extLst>
              <a:ext uri="{FF2B5EF4-FFF2-40B4-BE49-F238E27FC236}">
                <a16:creationId xmlns:a16="http://schemas.microsoft.com/office/drawing/2014/main" id="{91F9DA93-F47F-3929-875F-17719A5D8B05}"/>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F98F632-EA7A-4E15-9D87-BA88FE8CFED4}" type="slidenum">
              <a:rPr lang="fr-FR" altLang="fr-FR" sz="1400">
                <a:latin typeface="Arial" panose="020B0604020202020204" pitchFamily="34" charset="0"/>
              </a:rPr>
              <a:pPr>
                <a:spcBef>
                  <a:spcPct val="0"/>
                </a:spcBef>
                <a:buClrTx/>
                <a:buFontTx/>
                <a:buNone/>
              </a:pPr>
              <a:t>64</a:t>
            </a:fld>
            <a:endParaRPr lang="fr-FR" altLang="fr-FR" sz="14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Espace réservé de l'image des diapositives 1">
            <a:extLst>
              <a:ext uri="{FF2B5EF4-FFF2-40B4-BE49-F238E27FC236}">
                <a16:creationId xmlns:a16="http://schemas.microsoft.com/office/drawing/2014/main" id="{5360D8D0-AEFB-6A41-E514-DD4CAC46F636}"/>
              </a:ext>
            </a:extLst>
          </p:cNvPr>
          <p:cNvSpPr>
            <a:spLocks noGrp="1" noRot="1" noChangeAspect="1" noChangeArrowheads="1" noTextEdit="1"/>
          </p:cNvSpPr>
          <p:nvPr>
            <p:ph type="sldImg"/>
          </p:nvPr>
        </p:nvSpPr>
        <p:spPr>
          <a:ln/>
        </p:spPr>
      </p:sp>
      <p:sp>
        <p:nvSpPr>
          <p:cNvPr id="153603" name="Espace réservé des commentaires 2">
            <a:extLst>
              <a:ext uri="{FF2B5EF4-FFF2-40B4-BE49-F238E27FC236}">
                <a16:creationId xmlns:a16="http://schemas.microsoft.com/office/drawing/2014/main" id="{76ECD7FE-D32A-0397-48D5-1C82C4641A8A}"/>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fr-FR" altLang="fr-FR" dirty="0">
              <a:latin typeface="Times New Roman" panose="02020603050405020304" pitchFamily="18" charset="0"/>
            </a:endParaRPr>
          </a:p>
        </p:txBody>
      </p:sp>
      <p:sp>
        <p:nvSpPr>
          <p:cNvPr id="153604" name="Espace réservé du numéro de diapositive 3">
            <a:extLst>
              <a:ext uri="{FF2B5EF4-FFF2-40B4-BE49-F238E27FC236}">
                <a16:creationId xmlns:a16="http://schemas.microsoft.com/office/drawing/2014/main" id="{90BAFDC1-E75F-7AC8-FF3F-A12B7428F587}"/>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DDC85EDE-2352-474C-80C8-B43A5FAF7432}" type="slidenum">
              <a:rPr lang="fr-FR" altLang="fr-FR" sz="1400">
                <a:latin typeface="Arial" panose="020B0604020202020204" pitchFamily="34" charset="0"/>
              </a:rPr>
              <a:pPr>
                <a:spcBef>
                  <a:spcPct val="0"/>
                </a:spcBef>
                <a:buClrTx/>
                <a:buFontTx/>
                <a:buNone/>
              </a:pPr>
              <a:t>65</a:t>
            </a:fld>
            <a:endParaRPr lang="fr-FR" altLang="fr-FR" sz="140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Espace réservé de l'image des diapositives 1">
            <a:extLst>
              <a:ext uri="{FF2B5EF4-FFF2-40B4-BE49-F238E27FC236}">
                <a16:creationId xmlns:a16="http://schemas.microsoft.com/office/drawing/2014/main" id="{1C415BCA-06D7-2DFF-3F7E-3CD854F6F93D}"/>
              </a:ext>
            </a:extLst>
          </p:cNvPr>
          <p:cNvSpPr>
            <a:spLocks noGrp="1" noRot="1" noChangeAspect="1" noChangeArrowheads="1" noTextEdit="1"/>
          </p:cNvSpPr>
          <p:nvPr>
            <p:ph type="sldImg"/>
          </p:nvPr>
        </p:nvSpPr>
        <p:spPr>
          <a:ln/>
        </p:spPr>
      </p:sp>
      <p:sp>
        <p:nvSpPr>
          <p:cNvPr id="155651" name="Espace réservé des commentaires 2">
            <a:extLst>
              <a:ext uri="{FF2B5EF4-FFF2-40B4-BE49-F238E27FC236}">
                <a16:creationId xmlns:a16="http://schemas.microsoft.com/office/drawing/2014/main" id="{BC2F01F7-94B1-45C4-0679-7C194C3D8035}"/>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fr-FR" altLang="fr-FR">
                <a:latin typeface="Times New Roman" panose="02020603050405020304" pitchFamily="18" charset="0"/>
              </a:rPr>
              <a:t>C’est-à-dire acceptation des risques résiduels dans un environnement donné.</a:t>
            </a:r>
          </a:p>
        </p:txBody>
      </p:sp>
      <p:sp>
        <p:nvSpPr>
          <p:cNvPr id="155652" name="Espace réservé du numéro de diapositive 3">
            <a:extLst>
              <a:ext uri="{FF2B5EF4-FFF2-40B4-BE49-F238E27FC236}">
                <a16:creationId xmlns:a16="http://schemas.microsoft.com/office/drawing/2014/main" id="{1E80BD9E-7465-B9AB-9A05-DC8015CD5A56}"/>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104C6D6-4354-482D-83AD-8A83A0AD2E4E}" type="slidenum">
              <a:rPr lang="fr-FR" altLang="fr-FR" sz="1400">
                <a:latin typeface="Arial" panose="020B0604020202020204" pitchFamily="34" charset="0"/>
              </a:rPr>
              <a:pPr>
                <a:spcBef>
                  <a:spcPct val="0"/>
                </a:spcBef>
                <a:buClrTx/>
                <a:buFontTx/>
                <a:buNone/>
              </a:pPr>
              <a:t>66</a:t>
            </a:fld>
            <a:endParaRPr lang="fr-FR" altLang="fr-FR" sz="140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9">
            <a:extLst>
              <a:ext uri="{FF2B5EF4-FFF2-40B4-BE49-F238E27FC236}">
                <a16:creationId xmlns:a16="http://schemas.microsoft.com/office/drawing/2014/main" id="{CBF7A99F-1ADE-B7CC-FA73-5491578C273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F746CE2-C339-45CA-B45C-518E82365BE5}" type="slidenum">
              <a:rPr lang="fr-FR" altLang="fr-FR" sz="1400">
                <a:latin typeface="Arial" panose="020B0604020202020204" pitchFamily="34" charset="0"/>
              </a:rPr>
              <a:pPr>
                <a:spcBef>
                  <a:spcPct val="0"/>
                </a:spcBef>
                <a:buClrTx/>
                <a:buFontTx/>
                <a:buNone/>
              </a:pPr>
              <a:t>68</a:t>
            </a:fld>
            <a:endParaRPr lang="fr-FR" altLang="fr-FR" sz="1400">
              <a:latin typeface="Arial" panose="020B0604020202020204" pitchFamily="34" charset="0"/>
            </a:endParaRPr>
          </a:p>
        </p:txBody>
      </p:sp>
      <p:sp>
        <p:nvSpPr>
          <p:cNvPr id="158723" name="Rectangle 1">
            <a:extLst>
              <a:ext uri="{FF2B5EF4-FFF2-40B4-BE49-F238E27FC236}">
                <a16:creationId xmlns:a16="http://schemas.microsoft.com/office/drawing/2014/main" id="{B508AECD-9EA7-0F4C-C42D-A03906864B56}"/>
              </a:ext>
            </a:extLst>
          </p:cNvPr>
          <p:cNvSpPr>
            <a:spLocks noGrp="1" noRot="1" noChangeAspect="1" noChangeArrowheads="1" noTextEdit="1"/>
          </p:cNvSpPr>
          <p:nvPr>
            <p:ph type="sldImg"/>
          </p:nvPr>
        </p:nvSpPr>
        <p:spPr>
          <a:xfrm>
            <a:off x="2700338" y="508000"/>
            <a:ext cx="4532312" cy="255111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4" name="Rectangle 2">
            <a:extLst>
              <a:ext uri="{FF2B5EF4-FFF2-40B4-BE49-F238E27FC236}">
                <a16:creationId xmlns:a16="http://schemas.microsoft.com/office/drawing/2014/main" id="{DFF8A7CE-0470-BAE8-214A-5ABB4D80F6F8}"/>
              </a:ext>
            </a:extLst>
          </p:cNvPr>
          <p:cNvSpPr>
            <a:spLocks noGrp="1" noChangeArrowheads="1"/>
          </p:cNvSpPr>
          <p:nvPr>
            <p:ph type="body" idx="1"/>
          </p:nvPr>
        </p:nvSpPr>
        <p:spPr>
          <a:xfrm>
            <a:off x="992188" y="3228975"/>
            <a:ext cx="7940675"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ERP: Enterprise Resource Planning </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CCE531D5-4203-423E-9463-95D798BAB873}" type="slidenum">
              <a:rPr lang="fr-FR" smtClean="0"/>
              <a:t>22</a:t>
            </a:fld>
            <a:endParaRPr lang="fr-FR"/>
          </a:p>
        </p:txBody>
      </p:sp>
    </p:spTree>
    <p:extLst>
      <p:ext uri="{BB962C8B-B14F-4D97-AF65-F5344CB8AC3E}">
        <p14:creationId xmlns:p14="http://schemas.microsoft.com/office/powerpoint/2010/main" val="1815936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9">
            <a:extLst>
              <a:ext uri="{FF2B5EF4-FFF2-40B4-BE49-F238E27FC236}">
                <a16:creationId xmlns:a16="http://schemas.microsoft.com/office/drawing/2014/main" id="{733E84CA-F985-520A-CAFE-9BC0F8BAEDD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D85D6516-7B6D-4DF6-A355-2A9A4668BF0E}" type="slidenum">
              <a:rPr lang="fr-FR" altLang="fr-FR" sz="1400">
                <a:latin typeface="Arial" panose="020B0604020202020204" pitchFamily="34" charset="0"/>
              </a:rPr>
              <a:pPr>
                <a:spcBef>
                  <a:spcPct val="0"/>
                </a:spcBef>
                <a:buClrTx/>
                <a:buFontTx/>
                <a:buNone/>
              </a:pPr>
              <a:t>69</a:t>
            </a:fld>
            <a:endParaRPr lang="fr-FR" altLang="fr-FR" sz="1400">
              <a:latin typeface="Arial" panose="020B0604020202020204" pitchFamily="34" charset="0"/>
            </a:endParaRPr>
          </a:p>
        </p:txBody>
      </p:sp>
      <p:sp>
        <p:nvSpPr>
          <p:cNvPr id="160771" name="Rectangle 1">
            <a:extLst>
              <a:ext uri="{FF2B5EF4-FFF2-40B4-BE49-F238E27FC236}">
                <a16:creationId xmlns:a16="http://schemas.microsoft.com/office/drawing/2014/main" id="{6272C30D-F9A1-8759-B87E-7DFF31B14412}"/>
              </a:ext>
            </a:extLst>
          </p:cNvPr>
          <p:cNvSpPr>
            <a:spLocks noGrp="1" noRot="1" noChangeAspect="1" noChangeArrowheads="1" noTextEdit="1"/>
          </p:cNvSpPr>
          <p:nvPr>
            <p:ph type="sldImg"/>
          </p:nvPr>
        </p:nvSpPr>
        <p:spPr>
          <a:xfrm>
            <a:off x="2697163" y="508000"/>
            <a:ext cx="4537075" cy="25527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2" name="Rectangle 2">
            <a:extLst>
              <a:ext uri="{FF2B5EF4-FFF2-40B4-BE49-F238E27FC236}">
                <a16:creationId xmlns:a16="http://schemas.microsoft.com/office/drawing/2014/main" id="{EC322BEA-5A33-761B-76D8-735DDE6D5AF9}"/>
              </a:ext>
            </a:extLst>
          </p:cNvPr>
          <p:cNvSpPr>
            <a:spLocks noGrp="1" noChangeArrowheads="1"/>
          </p:cNvSpPr>
          <p:nvPr>
            <p:ph type="body" idx="1"/>
          </p:nvPr>
        </p:nvSpPr>
        <p:spPr>
          <a:xfrm>
            <a:off x="992188" y="3228975"/>
            <a:ext cx="7942262"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b="1">
              <a:latin typeface="Arial" panose="020B0604020202020204" pitchFamily="34" charset="0"/>
              <a:ea typeface="Microsoft YaHei" panose="020B0503020204020204" pitchFamily="34"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9">
            <a:extLst>
              <a:ext uri="{FF2B5EF4-FFF2-40B4-BE49-F238E27FC236}">
                <a16:creationId xmlns:a16="http://schemas.microsoft.com/office/drawing/2014/main" id="{A3EF87F9-937E-DCDF-8260-D420928E890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268DFBF3-14AB-45AE-97A3-964EC28D29B4}" type="slidenum">
              <a:rPr lang="fr-FR" altLang="fr-FR" sz="1400">
                <a:latin typeface="Arial" panose="020B0604020202020204" pitchFamily="34" charset="0"/>
              </a:rPr>
              <a:pPr>
                <a:spcBef>
                  <a:spcPct val="0"/>
                </a:spcBef>
                <a:buClrTx/>
                <a:buFontTx/>
                <a:buNone/>
              </a:pPr>
              <a:t>70</a:t>
            </a:fld>
            <a:endParaRPr lang="fr-FR" altLang="fr-FR" sz="1400">
              <a:latin typeface="Arial" panose="020B0604020202020204" pitchFamily="34" charset="0"/>
            </a:endParaRPr>
          </a:p>
        </p:txBody>
      </p:sp>
      <p:sp>
        <p:nvSpPr>
          <p:cNvPr id="163843" name="Rectangle 1">
            <a:extLst>
              <a:ext uri="{FF2B5EF4-FFF2-40B4-BE49-F238E27FC236}">
                <a16:creationId xmlns:a16="http://schemas.microsoft.com/office/drawing/2014/main" id="{AB2CD519-CB0E-3E1E-42BB-BDCD56E54E73}"/>
              </a:ext>
            </a:extLst>
          </p:cNvPr>
          <p:cNvSpPr>
            <a:spLocks noGrp="1" noRot="1" noChangeAspect="1" noChangeArrowheads="1" noTextEdit="1"/>
          </p:cNvSpPr>
          <p:nvPr>
            <p:ph type="sldImg"/>
          </p:nvPr>
        </p:nvSpPr>
        <p:spPr>
          <a:xfrm>
            <a:off x="2697163" y="508000"/>
            <a:ext cx="4537075" cy="25527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4" name="Rectangle 2">
            <a:extLst>
              <a:ext uri="{FF2B5EF4-FFF2-40B4-BE49-F238E27FC236}">
                <a16:creationId xmlns:a16="http://schemas.microsoft.com/office/drawing/2014/main" id="{5422B9BD-50FF-D89B-FBF3-85AF2248F67C}"/>
              </a:ext>
            </a:extLst>
          </p:cNvPr>
          <p:cNvSpPr>
            <a:spLocks noGrp="1" noChangeArrowheads="1"/>
          </p:cNvSpPr>
          <p:nvPr>
            <p:ph type="body" idx="1"/>
          </p:nvPr>
        </p:nvSpPr>
        <p:spPr>
          <a:xfrm>
            <a:off x="992188" y="3228975"/>
            <a:ext cx="7942262"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b="1">
              <a:latin typeface="Arial" panose="020B0604020202020204" pitchFamily="34" charset="0"/>
              <a:ea typeface="Microsoft YaHei" panose="020B0503020204020204" pitchFamily="34"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9">
            <a:extLst>
              <a:ext uri="{FF2B5EF4-FFF2-40B4-BE49-F238E27FC236}">
                <a16:creationId xmlns:a16="http://schemas.microsoft.com/office/drawing/2014/main" id="{EE2AB7DE-246D-C4C1-4697-BA65A614F46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2D86FF1-BA8B-4EEE-AC2E-C927A1305EE6}" type="slidenum">
              <a:rPr lang="fr-FR" altLang="fr-FR" sz="1400">
                <a:latin typeface="Arial" panose="020B0604020202020204" pitchFamily="34" charset="0"/>
              </a:rPr>
              <a:pPr>
                <a:spcBef>
                  <a:spcPct val="0"/>
                </a:spcBef>
                <a:buClrTx/>
                <a:buFontTx/>
                <a:buNone/>
              </a:pPr>
              <a:t>71</a:t>
            </a:fld>
            <a:endParaRPr lang="fr-FR" altLang="fr-FR" sz="1400">
              <a:latin typeface="Arial" panose="020B0604020202020204" pitchFamily="34" charset="0"/>
            </a:endParaRPr>
          </a:p>
        </p:txBody>
      </p:sp>
      <p:sp>
        <p:nvSpPr>
          <p:cNvPr id="165891" name="Rectangle 1">
            <a:extLst>
              <a:ext uri="{FF2B5EF4-FFF2-40B4-BE49-F238E27FC236}">
                <a16:creationId xmlns:a16="http://schemas.microsoft.com/office/drawing/2014/main" id="{DDEA3C72-CDB6-CEC1-CAAB-20CEDF2ED408}"/>
              </a:ext>
            </a:extLst>
          </p:cNvPr>
          <p:cNvSpPr>
            <a:spLocks noGrp="1" noRot="1" noChangeAspect="1" noChangeArrowheads="1" noTextEdit="1"/>
          </p:cNvSpPr>
          <p:nvPr>
            <p:ph type="sldImg"/>
          </p:nvPr>
        </p:nvSpPr>
        <p:spPr>
          <a:xfrm>
            <a:off x="2697163" y="508000"/>
            <a:ext cx="4537075" cy="25527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2" name="Rectangle 2">
            <a:extLst>
              <a:ext uri="{FF2B5EF4-FFF2-40B4-BE49-F238E27FC236}">
                <a16:creationId xmlns:a16="http://schemas.microsoft.com/office/drawing/2014/main" id="{D9A30C17-E32A-09DC-1E11-02F2650D4A92}"/>
              </a:ext>
            </a:extLst>
          </p:cNvPr>
          <p:cNvSpPr>
            <a:spLocks noGrp="1" noChangeArrowheads="1"/>
          </p:cNvSpPr>
          <p:nvPr>
            <p:ph type="body" idx="1"/>
          </p:nvPr>
        </p:nvSpPr>
        <p:spPr>
          <a:xfrm>
            <a:off x="992188" y="3228975"/>
            <a:ext cx="7942262"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b="1" dirty="0">
              <a:latin typeface="Arial" panose="020B0604020202020204" pitchFamily="34" charset="0"/>
              <a:ea typeface="Microsoft YaHei" panose="020B0503020204020204" pitchFamily="34"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9">
            <a:extLst>
              <a:ext uri="{FF2B5EF4-FFF2-40B4-BE49-F238E27FC236}">
                <a16:creationId xmlns:a16="http://schemas.microsoft.com/office/drawing/2014/main" id="{53D5E657-1E3E-C296-DF03-210B053E2A1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B321869-3856-4B20-A5AA-74B7F8D047F8}" type="slidenum">
              <a:rPr lang="fr-FR" altLang="fr-FR" sz="1400">
                <a:latin typeface="Arial" panose="020B0604020202020204" pitchFamily="34" charset="0"/>
              </a:rPr>
              <a:pPr>
                <a:spcBef>
                  <a:spcPct val="0"/>
                </a:spcBef>
                <a:buClrTx/>
                <a:buFontTx/>
                <a:buNone/>
              </a:pPr>
              <a:t>72</a:t>
            </a:fld>
            <a:endParaRPr lang="fr-FR" altLang="fr-FR" sz="1400">
              <a:latin typeface="Arial" panose="020B0604020202020204" pitchFamily="34" charset="0"/>
            </a:endParaRPr>
          </a:p>
        </p:txBody>
      </p:sp>
      <p:sp>
        <p:nvSpPr>
          <p:cNvPr id="167939" name="Rectangle 1">
            <a:extLst>
              <a:ext uri="{FF2B5EF4-FFF2-40B4-BE49-F238E27FC236}">
                <a16:creationId xmlns:a16="http://schemas.microsoft.com/office/drawing/2014/main" id="{2FDE09B4-671A-9920-E660-7D6AAB802245}"/>
              </a:ext>
            </a:extLst>
          </p:cNvPr>
          <p:cNvSpPr>
            <a:spLocks noGrp="1" noRot="1" noChangeAspect="1" noChangeArrowheads="1" noTextEdit="1"/>
          </p:cNvSpPr>
          <p:nvPr>
            <p:ph type="sldImg"/>
          </p:nvPr>
        </p:nvSpPr>
        <p:spPr>
          <a:xfrm>
            <a:off x="2697163" y="508000"/>
            <a:ext cx="4537075" cy="25527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40" name="Rectangle 2">
            <a:extLst>
              <a:ext uri="{FF2B5EF4-FFF2-40B4-BE49-F238E27FC236}">
                <a16:creationId xmlns:a16="http://schemas.microsoft.com/office/drawing/2014/main" id="{ADA05DA4-B923-F336-EC6E-B63873095E4D}"/>
              </a:ext>
            </a:extLst>
          </p:cNvPr>
          <p:cNvSpPr>
            <a:spLocks noGrp="1" noChangeArrowheads="1"/>
          </p:cNvSpPr>
          <p:nvPr>
            <p:ph type="body" idx="1"/>
          </p:nvPr>
        </p:nvSpPr>
        <p:spPr>
          <a:xfrm>
            <a:off x="992188" y="3228975"/>
            <a:ext cx="7942262"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b="1" dirty="0">
              <a:latin typeface="Arial" panose="020B0604020202020204" pitchFamily="34" charset="0"/>
              <a:ea typeface="Microsoft YaHei" panose="020B0503020204020204" pitchFamily="34"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9">
            <a:extLst>
              <a:ext uri="{FF2B5EF4-FFF2-40B4-BE49-F238E27FC236}">
                <a16:creationId xmlns:a16="http://schemas.microsoft.com/office/drawing/2014/main" id="{DA93146F-CD5E-766E-D5A4-3F8DC83C622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D4879FFA-662B-42E9-A58E-8C465CD8EA20}" type="slidenum">
              <a:rPr lang="fr-FR" altLang="fr-FR" sz="1400">
                <a:latin typeface="Arial" panose="020B0604020202020204" pitchFamily="34" charset="0"/>
              </a:rPr>
              <a:pPr>
                <a:spcBef>
                  <a:spcPct val="0"/>
                </a:spcBef>
                <a:buClrTx/>
                <a:buFontTx/>
                <a:buNone/>
              </a:pPr>
              <a:t>73</a:t>
            </a:fld>
            <a:endParaRPr lang="fr-FR" altLang="fr-FR" sz="1400">
              <a:latin typeface="Arial" panose="020B0604020202020204" pitchFamily="34" charset="0"/>
            </a:endParaRPr>
          </a:p>
        </p:txBody>
      </p:sp>
      <p:sp>
        <p:nvSpPr>
          <p:cNvPr id="169987" name="Rectangle 1">
            <a:extLst>
              <a:ext uri="{FF2B5EF4-FFF2-40B4-BE49-F238E27FC236}">
                <a16:creationId xmlns:a16="http://schemas.microsoft.com/office/drawing/2014/main" id="{8F199EDC-79F1-701F-D6CF-52DFA0259CEC}"/>
              </a:ext>
            </a:extLst>
          </p:cNvPr>
          <p:cNvSpPr>
            <a:spLocks noGrp="1" noRot="1" noChangeAspect="1" noChangeArrowheads="1" noTextEdit="1"/>
          </p:cNvSpPr>
          <p:nvPr>
            <p:ph type="sldImg"/>
          </p:nvPr>
        </p:nvSpPr>
        <p:spPr>
          <a:xfrm>
            <a:off x="2697163" y="508000"/>
            <a:ext cx="4537075" cy="25527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8" name="Rectangle 2">
            <a:extLst>
              <a:ext uri="{FF2B5EF4-FFF2-40B4-BE49-F238E27FC236}">
                <a16:creationId xmlns:a16="http://schemas.microsoft.com/office/drawing/2014/main" id="{5D03A1F2-48DE-5E0E-646E-1CB1CE8E924C}"/>
              </a:ext>
            </a:extLst>
          </p:cNvPr>
          <p:cNvSpPr>
            <a:spLocks noGrp="1" noChangeArrowheads="1"/>
          </p:cNvSpPr>
          <p:nvPr>
            <p:ph type="body" idx="1"/>
          </p:nvPr>
        </p:nvSpPr>
        <p:spPr>
          <a:xfrm>
            <a:off x="992188" y="3228975"/>
            <a:ext cx="7942262"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b="1">
              <a:latin typeface="Arial" panose="020B0604020202020204" pitchFamily="34" charset="0"/>
              <a:ea typeface="Microsoft YaHei" panose="020B0503020204020204" pitchFamily="34"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Confidentiality:  Safeguarding data from unauthorized access ensures that only authorized individuals can access and view sensitive information. Encryption, access controls, and secure communication protocols play a pivotal role in maintaining confidentiality.</a:t>
            </a:r>
          </a:p>
          <a:p>
            <a:r>
              <a:rPr lang="en-US" dirty="0"/>
              <a:t>Example: An organization implements strong encryption protocols to protect customer data during transmission. To keep your data locked away from prying eyes, organizations employ advanced encryption algorithms like AES (Advanced Encryption Standard) or RSA (Rivest-Shamir-Adleman).</a:t>
            </a:r>
          </a:p>
          <a:p>
            <a:r>
              <a:rPr lang="en-US" dirty="0"/>
              <a:t>These algorithms act like digital bodyguards, ensuring that even if someone manages to intercept your data, it's like reading a jumble of secret code. </a:t>
            </a:r>
          </a:p>
          <a:p>
            <a:endParaRPr lang="en-US" dirty="0"/>
          </a:p>
          <a:p>
            <a:r>
              <a:rPr lang="en-US" dirty="0"/>
              <a:t>Integrity :  Maintaining data integrity ensures that information remains accurate, complete, and unaltered throughout its lifecycle. Techniques such as data validation, checksums, and digital signatures are employed to detect and prevent unauthorized modifications.</a:t>
            </a:r>
          </a:p>
          <a:p>
            <a:r>
              <a:rPr lang="en-US" dirty="0"/>
              <a:t>Example: A financial institution employs data validation techniques in its banking systems.</a:t>
            </a:r>
          </a:p>
          <a:p>
            <a:endParaRPr lang="en-US" dirty="0"/>
          </a:p>
          <a:p>
            <a:r>
              <a:rPr lang="en-US" dirty="0"/>
              <a:t>When you make a transaction, the system is there to safeguard your data's integrity. It carefully checks if everything matches the rules and criteria in place.</a:t>
            </a:r>
          </a:p>
          <a:p>
            <a:endParaRPr lang="en-US" dirty="0"/>
          </a:p>
          <a:p>
            <a:r>
              <a:rPr lang="en-US" dirty="0"/>
              <a:t>If anything seems off, like an incorrect account number or an unusually large transaction amount, the system steps in as a protector and blocks the transaction. This ensures that your data remains accurate and shielded, preserving the trustworthiness of your information.</a:t>
            </a:r>
          </a:p>
          <a:p>
            <a:endParaRPr lang="en-US" dirty="0"/>
          </a:p>
          <a:p>
            <a:r>
              <a:rPr lang="en-US" dirty="0"/>
              <a:t> </a:t>
            </a:r>
          </a:p>
          <a:p>
            <a:endParaRPr lang="en-US" dirty="0"/>
          </a:p>
          <a:p>
            <a:r>
              <a:rPr lang="en-US" dirty="0"/>
              <a:t>Availability:  To ensure information availability, resilient systems and processes are crucial. This information assurance model component checks on backup and disaster recovery strategies, redundancy measures, and proactive monitoring.</a:t>
            </a:r>
          </a:p>
          <a:p>
            <a:r>
              <a:rPr lang="en-US" dirty="0"/>
              <a:t>Example: an e-commerce website ensures uninterrupted service by employing multiple synchronized servers and a load balancer. This smart setup evenly distributes incoming requests, preventing disruptions caused by server failures or sudden traffic surges.</a:t>
            </a:r>
          </a:p>
          <a:p>
            <a:endParaRPr lang="en-US" dirty="0"/>
          </a:p>
          <a:p>
            <a:r>
              <a:rPr lang="en-US" dirty="0"/>
              <a:t>As a result, customers can seamlessly browse, shop, and complete transactions, even during peak times or when a server encounters issues.</a:t>
            </a:r>
          </a:p>
          <a:p>
            <a:endParaRPr lang="en-US" dirty="0"/>
          </a:p>
          <a:p>
            <a:r>
              <a:rPr lang="en-US" dirty="0"/>
              <a:t>Non-Repudiation : Non-repudiation ensures that the origin and integrity of data cannot be denied by the sender. Digital signatures, audit trails, and timestamping mechanisms are utilized to provide evidence of the authenticity and integrity of digital transactions.</a:t>
            </a:r>
          </a:p>
          <a:p>
            <a:endParaRPr lang="en-US" dirty="0"/>
          </a:p>
          <a:p>
            <a:r>
              <a:rPr lang="en-US" dirty="0"/>
              <a:t>Example: An organization implements a digital signature mechanism in its document management system. A distinct cryptographic signature is generated and added to the document when it is digitally signed by an </a:t>
            </a:r>
            <a:r>
              <a:rPr lang="en-US" dirty="0" err="1"/>
              <a:t>authorised</a:t>
            </a:r>
            <a:r>
              <a:rPr lang="en-US" dirty="0"/>
              <a:t> user. This signature prevents the signer from later disputing their involvement in the document by providing proof of the document's integrity, legitimacy, and identity.</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E531D5-4203-423E-9463-95D798BAB87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285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E531D5-4203-423E-9463-95D798BAB873}" type="slidenum">
              <a:rPr lang="fr-FR" smtClean="0"/>
              <a:t>40</a:t>
            </a:fld>
            <a:endParaRPr lang="fr-FR"/>
          </a:p>
        </p:txBody>
      </p:sp>
    </p:spTree>
    <p:extLst>
      <p:ext uri="{BB962C8B-B14F-4D97-AF65-F5344CB8AC3E}">
        <p14:creationId xmlns:p14="http://schemas.microsoft.com/office/powerpoint/2010/main" val="214953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3C41412-028A-417E-A306-E43910A8C523}" type="slidenum">
              <a:rPr lang="fr-FR" smtClean="0"/>
              <a:pPr/>
              <a:t>45</a:t>
            </a:fld>
            <a:endParaRPr lang="fr-FR"/>
          </a:p>
        </p:txBody>
      </p:sp>
    </p:spTree>
    <p:extLst>
      <p:ext uri="{BB962C8B-B14F-4D97-AF65-F5344CB8AC3E}">
        <p14:creationId xmlns:p14="http://schemas.microsoft.com/office/powerpoint/2010/main" val="1918266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immagine diapositiva 1">
            <a:extLst>
              <a:ext uri="{FF2B5EF4-FFF2-40B4-BE49-F238E27FC236}">
                <a16:creationId xmlns:a16="http://schemas.microsoft.com/office/drawing/2014/main" id="{F630C926-CF98-8E99-B861-B035C8B017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Segnaposto note 2">
            <a:extLst>
              <a:ext uri="{FF2B5EF4-FFF2-40B4-BE49-F238E27FC236}">
                <a16:creationId xmlns:a16="http://schemas.microsoft.com/office/drawing/2014/main" id="{EB62E643-8ECF-C18A-AF14-1D1A578516D1}"/>
              </a:ext>
            </a:extLst>
          </p:cNvPr>
          <p:cNvSpPr>
            <a:spLocks noGrp="1"/>
          </p:cNvSpPr>
          <p:nvPr>
            <p:ph type="body" idx="1"/>
          </p:nvPr>
        </p:nvSpPr>
        <p:spPr bwMode="auto">
          <a:xfrm>
            <a:off x="679450" y="4497388"/>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a:p>
        </p:txBody>
      </p:sp>
      <p:sp>
        <p:nvSpPr>
          <p:cNvPr id="7172" name="Segnaposto numero diapositiva 3">
            <a:extLst>
              <a:ext uri="{FF2B5EF4-FFF2-40B4-BE49-F238E27FC236}">
                <a16:creationId xmlns:a16="http://schemas.microsoft.com/office/drawing/2014/main" id="{2B87C4E1-D39C-E07E-7FE1-A3392A01DC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CBE054-CA1F-45EE-AE10-C2B5BD47E88A}" type="slidenum">
              <a:rPr lang="it-IT" altLang="it-IT">
                <a:latin typeface="Arial" panose="020B0604020202020204" pitchFamily="34" charset="0"/>
              </a:rPr>
              <a:pPr>
                <a:spcBef>
                  <a:spcPct val="0"/>
                </a:spcBef>
              </a:pPr>
              <a:t>48</a:t>
            </a:fld>
            <a:endParaRPr lang="it-IT" altLang="it-IT">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9C9AE6-CBF8-46FA-99CF-123C4D0FEF2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F013261-693A-4F0E-8955-4C55C3E8D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AF0ECEB-F8D1-4783-9C3D-A88064891F5F}"/>
              </a:ext>
            </a:extLst>
          </p:cNvPr>
          <p:cNvSpPr>
            <a:spLocks noGrp="1"/>
          </p:cNvSpPr>
          <p:nvPr>
            <p:ph type="dt" sz="half" idx="10"/>
          </p:nvPr>
        </p:nvSpPr>
        <p:spPr/>
        <p:txBody>
          <a:bodyPr/>
          <a:lstStyle/>
          <a:p>
            <a:fld id="{F3C5B306-1F40-442C-B150-8721E81FDF1B}" type="datetimeFigureOut">
              <a:rPr lang="fr-FR" smtClean="0"/>
              <a:t>23/09/2024</a:t>
            </a:fld>
            <a:endParaRPr lang="fr-FR"/>
          </a:p>
        </p:txBody>
      </p:sp>
      <p:sp>
        <p:nvSpPr>
          <p:cNvPr id="5" name="Espace réservé du pied de page 4">
            <a:extLst>
              <a:ext uri="{FF2B5EF4-FFF2-40B4-BE49-F238E27FC236}">
                <a16:creationId xmlns:a16="http://schemas.microsoft.com/office/drawing/2014/main" id="{9667CEEA-E8FA-4156-8EAF-F5579DBFD2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1D3D242-1FF6-47FE-929E-EE284781CF7C}"/>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2104236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A75FC9-69AF-4C1B-8244-692C2121752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041F3A8-25B4-4348-800D-006CC283E3D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A4756F-DD32-43E4-B356-2546DD093C08}"/>
              </a:ext>
            </a:extLst>
          </p:cNvPr>
          <p:cNvSpPr>
            <a:spLocks noGrp="1"/>
          </p:cNvSpPr>
          <p:nvPr>
            <p:ph type="dt" sz="half" idx="10"/>
          </p:nvPr>
        </p:nvSpPr>
        <p:spPr/>
        <p:txBody>
          <a:bodyPr/>
          <a:lstStyle/>
          <a:p>
            <a:fld id="{F3C5B306-1F40-442C-B150-8721E81FDF1B}" type="datetimeFigureOut">
              <a:rPr lang="fr-FR" smtClean="0"/>
              <a:t>23/09/2024</a:t>
            </a:fld>
            <a:endParaRPr lang="fr-FR"/>
          </a:p>
        </p:txBody>
      </p:sp>
      <p:sp>
        <p:nvSpPr>
          <p:cNvPr id="5" name="Espace réservé du pied de page 4">
            <a:extLst>
              <a:ext uri="{FF2B5EF4-FFF2-40B4-BE49-F238E27FC236}">
                <a16:creationId xmlns:a16="http://schemas.microsoft.com/office/drawing/2014/main" id="{99B2A49D-A6CC-40C7-8F8A-E7726C3323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272A1A-C2AF-4E00-AD0B-8CE7D394215D}"/>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317211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2B0D961-68BF-4362-A6E1-5D26F33446C3}"/>
              </a:ext>
            </a:extLst>
          </p:cNvPr>
          <p:cNvSpPr>
            <a:spLocks noGrp="1"/>
          </p:cNvSpPr>
          <p:nvPr>
            <p:ph type="dt" sz="half" idx="10"/>
          </p:nvPr>
        </p:nvSpPr>
        <p:spPr/>
        <p:txBody>
          <a:bodyPr/>
          <a:lstStyle/>
          <a:p>
            <a:fld id="{F3C5B306-1F40-442C-B150-8721E81FDF1B}" type="datetimeFigureOut">
              <a:rPr lang="fr-FR" smtClean="0"/>
              <a:t>23/09/2024</a:t>
            </a:fld>
            <a:endParaRPr lang="fr-FR"/>
          </a:p>
        </p:txBody>
      </p:sp>
      <p:sp>
        <p:nvSpPr>
          <p:cNvPr id="3" name="Espace réservé du pied de page 2">
            <a:extLst>
              <a:ext uri="{FF2B5EF4-FFF2-40B4-BE49-F238E27FC236}">
                <a16:creationId xmlns:a16="http://schemas.microsoft.com/office/drawing/2014/main" id="{1C27F7C6-56B2-4795-B3BD-97C540B01C2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281B256-B76D-4CC1-8D72-98A6D814FED3}"/>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3988345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E4197B-F563-46A0-8631-D98BBBABE53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61C8146-E9E8-429D-ADA3-CB5C9DAE2E35}"/>
              </a:ext>
            </a:extLst>
          </p:cNvPr>
          <p:cNvSpPr>
            <a:spLocks noGrp="1"/>
          </p:cNvSpPr>
          <p:nvPr>
            <p:ph type="dt" sz="half" idx="10"/>
          </p:nvPr>
        </p:nvSpPr>
        <p:spPr/>
        <p:txBody>
          <a:bodyPr/>
          <a:lstStyle/>
          <a:p>
            <a:fld id="{F3C5B306-1F40-442C-B150-8721E81FDF1B}" type="datetimeFigureOut">
              <a:rPr lang="fr-FR" smtClean="0"/>
              <a:t>23/09/2024</a:t>
            </a:fld>
            <a:endParaRPr lang="fr-FR"/>
          </a:p>
        </p:txBody>
      </p:sp>
      <p:sp>
        <p:nvSpPr>
          <p:cNvPr id="4" name="Espace réservé du pied de page 3">
            <a:extLst>
              <a:ext uri="{FF2B5EF4-FFF2-40B4-BE49-F238E27FC236}">
                <a16:creationId xmlns:a16="http://schemas.microsoft.com/office/drawing/2014/main" id="{F174AE97-A3B4-45D2-ADD0-0E6D4F57C8B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01D60F2-DA75-4539-8ADC-3598E56151A4}"/>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143643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57" r:id="rId16"/>
    <p:sldLayoutId id="2147483758" r:id="rId17"/>
    <p:sldLayoutId id="2147483759" r:id="rId18"/>
    <p:sldLayoutId id="2147483760" r:id="rId19"/>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Electronic_Chart_Display_and_Information_System" TargetMode="External"/><Relationship Id="rId2" Type="http://schemas.openxmlformats.org/officeDocument/2006/relationships/hyperlink" Target="http://en.wikipedia.org/wiki/International_Regulations_for_Preventing_Collisions_at_Sea" TargetMode="External"/><Relationship Id="rId1" Type="http://schemas.openxmlformats.org/officeDocument/2006/relationships/slideLayout" Target="../slideLayouts/slideLayout18.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57.jpe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image" Target="../media/image61.png"/><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64.pn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hemeOverride" Target="../theme/themeOverride1.xml"/><Relationship Id="rId5" Type="http://schemas.openxmlformats.org/officeDocument/2006/relationships/image" Target="../media/image92.jpeg"/><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8" Type="http://schemas.openxmlformats.org/officeDocument/2006/relationships/image" Target="../media/image105.png"/><Relationship Id="rId13" Type="http://schemas.microsoft.com/office/2007/relationships/hdphoto" Target="../media/hdphoto4.wdp"/><Relationship Id="rId3" Type="http://schemas.openxmlformats.org/officeDocument/2006/relationships/image" Target="../media/image101.png"/><Relationship Id="rId7" Type="http://schemas.openxmlformats.org/officeDocument/2006/relationships/image" Target="../media/image104.png"/><Relationship Id="rId12" Type="http://schemas.openxmlformats.org/officeDocument/2006/relationships/image" Target="../media/image108.png"/><Relationship Id="rId2" Type="http://schemas.openxmlformats.org/officeDocument/2006/relationships/image" Target="../media/image100.png"/><Relationship Id="rId1" Type="http://schemas.openxmlformats.org/officeDocument/2006/relationships/slideLayout" Target="../slideLayouts/slideLayout18.xml"/><Relationship Id="rId6" Type="http://schemas.openxmlformats.org/officeDocument/2006/relationships/image" Target="../media/image103.wmf"/><Relationship Id="rId11" Type="http://schemas.microsoft.com/office/2007/relationships/hdphoto" Target="../media/hdphoto3.wdp"/><Relationship Id="rId5" Type="http://schemas.openxmlformats.org/officeDocument/2006/relationships/oleObject" Target="../embeddings/oleObject1.bin"/><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10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09.jpeg"/></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image" Target="../media/image111.jpeg"/><Relationship Id="rId1" Type="http://schemas.openxmlformats.org/officeDocument/2006/relationships/slideLayout" Target="../slideLayouts/slideLayout1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6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127.jpeg"/><Relationship Id="rId5" Type="http://schemas.openxmlformats.org/officeDocument/2006/relationships/image" Target="../media/image126.wmf"/><Relationship Id="rId4" Type="http://schemas.openxmlformats.org/officeDocument/2006/relationships/image" Target="../media/image125.jpeg"/></Relationships>
</file>

<file path=ppt/slides/_rels/slide6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png"/></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132.png"/></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image" Target="../media/image134.jpe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09.jpeg"/></Relationships>
</file>

<file path=ppt/slides/_rels/slide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mailto:Bruno.bender@ventura-associate.com" TargetMode="Externa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28152" y="812800"/>
            <a:ext cx="4323426" cy="2214879"/>
          </a:xfrm>
        </p:spPr>
        <p:txBody>
          <a:bodyPr>
            <a:normAutofit fontScale="75510"/>
          </a:bodyPr>
          <a:lstStyle/>
          <a:p>
            <a:r>
              <a:rPr lang="en-US" sz="4800" dirty="0"/>
              <a:t>Digital Forensics per il settore marittimo</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normAutofit fontScale="97368"/>
          </a:bodyPr>
          <a:lstStyle/>
          <a:p>
            <a:r>
              <a:rPr lang="en-US" dirty="0"/>
              <a:t>Presentazione di:  Bruno BENDER</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979920" y="3373515"/>
            <a:ext cx="5212080" cy="1008926"/>
          </a:xfrm>
        </p:spPr>
        <p:txBody>
          <a:bodyPr/>
          <a:lstStyle/>
          <a:p>
            <a:r>
              <a:rPr lang="en-US" dirty="0"/>
              <a:t>CSP0012_S_M</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3917-072D-B98F-53A4-46496DCB7D2A}"/>
              </a:ext>
            </a:extLst>
          </p:cNvPr>
          <p:cNvSpPr>
            <a:spLocks noGrp="1"/>
          </p:cNvSpPr>
          <p:nvPr>
            <p:ph type="ctrTitle"/>
          </p:nvPr>
        </p:nvSpPr>
        <p:spPr>
          <a:xfrm>
            <a:off x="6599787" y="0"/>
            <a:ext cx="4786877" cy="983225"/>
          </a:xfrm>
        </p:spPr>
        <p:txBody>
          <a:bodyPr>
            <a:normAutofit fontScale="85185"/>
          </a:bodyPr>
          <a:lstStyle/>
          <a:p>
            <a:r>
              <a:rPr lang="en-US" dirty="0"/>
              <a:t>Schema di formazione</a:t>
            </a:r>
          </a:p>
        </p:txBody>
      </p:sp>
      <p:sp>
        <p:nvSpPr>
          <p:cNvPr id="10" name="Subtitle 9">
            <a:extLst>
              <a:ext uri="{FF2B5EF4-FFF2-40B4-BE49-F238E27FC236}">
                <a16:creationId xmlns:a16="http://schemas.microsoft.com/office/drawing/2014/main" id="{DB4740A4-A1D9-E9B5-6838-073E1369284E}"/>
              </a:ext>
            </a:extLst>
          </p:cNvPr>
          <p:cNvSpPr>
            <a:spLocks noGrp="1"/>
          </p:cNvSpPr>
          <p:nvPr>
            <p:ph type="subTitle" idx="1"/>
          </p:nvPr>
        </p:nvSpPr>
        <p:spPr>
          <a:xfrm>
            <a:off x="6599787" y="1163112"/>
            <a:ext cx="4786877" cy="763899"/>
          </a:xfrm>
        </p:spPr>
        <p:txBody>
          <a:bodyPr>
            <a:normAutofit fontScale="80000"/>
          </a:bodyPr>
          <a:lstStyle/>
          <a:p>
            <a:r>
              <a:rPr lang="en-US" dirty="0"/>
              <a:t>Giorno 1</a:t>
            </a:r>
          </a:p>
        </p:txBody>
      </p:sp>
      <p:sp>
        <p:nvSpPr>
          <p:cNvPr id="11" name="Text Placeholder 10">
            <a:extLst>
              <a:ext uri="{FF2B5EF4-FFF2-40B4-BE49-F238E27FC236}">
                <a16:creationId xmlns:a16="http://schemas.microsoft.com/office/drawing/2014/main" id="{06C1B1B9-02C9-EF1E-AFBE-E40015F082E0}"/>
              </a:ext>
            </a:extLst>
          </p:cNvPr>
          <p:cNvSpPr>
            <a:spLocks noGrp="1"/>
          </p:cNvSpPr>
          <p:nvPr>
            <p:ph type="body" sz="quarter" idx="12"/>
          </p:nvPr>
        </p:nvSpPr>
        <p:spPr>
          <a:xfrm>
            <a:off x="6599788" y="2341261"/>
            <a:ext cx="4796710" cy="401939"/>
          </a:xfrm>
        </p:spPr>
        <p:txBody>
          <a:bodyPr>
            <a:normAutofit fontScale="90625"/>
          </a:bodyPr>
          <a:lstStyle/>
          <a:p>
            <a:r>
              <a:rPr lang="en-US" sz="1600" dirty="0"/>
              <a:t>Tema-1: Aspetti giuridici</a:t>
            </a:r>
          </a:p>
        </p:txBody>
      </p:sp>
      <p:sp>
        <p:nvSpPr>
          <p:cNvPr id="23" name="Text Placeholder 22">
            <a:extLst>
              <a:ext uri="{FF2B5EF4-FFF2-40B4-BE49-F238E27FC236}">
                <a16:creationId xmlns:a16="http://schemas.microsoft.com/office/drawing/2014/main" id="{E8F44E43-BD27-EF72-1581-53AA4AF310DE}"/>
              </a:ext>
            </a:extLst>
          </p:cNvPr>
          <p:cNvSpPr>
            <a:spLocks noGrp="1"/>
          </p:cNvSpPr>
          <p:nvPr>
            <p:ph type="body" sz="quarter" idx="15"/>
          </p:nvPr>
        </p:nvSpPr>
        <p:spPr>
          <a:xfrm>
            <a:off x="6599788" y="2753247"/>
            <a:ext cx="5592211" cy="817345"/>
          </a:xfrm>
        </p:spPr>
        <p:txBody>
          <a:bodyPr>
            <a:normAutofit fontScale="92307"/>
          </a:bodyPr>
          <a:lstStyle/>
          <a:p>
            <a:pPr>
              <a:spcBef>
                <a:spcPts val="600"/>
              </a:spcBef>
              <a:spcAft>
                <a:spcPts val="0"/>
              </a:spcAft>
            </a:pPr>
            <a:r>
              <a:rPr lang="en-US" dirty="0"/>
              <a:t>Ambiente marittimo</a:t>
            </a:r>
          </a:p>
          <a:p>
            <a:pPr>
              <a:spcBef>
                <a:spcPts val="600"/>
              </a:spcBef>
              <a:spcAft>
                <a:spcPts val="0"/>
              </a:spcAft>
            </a:pPr>
            <a:r>
              <a:rPr lang="en-US" dirty="0"/>
              <a:t>Leggi e regolamenti in materia di cibersicurezza</a:t>
            </a:r>
          </a:p>
          <a:p>
            <a:pPr>
              <a:spcBef>
                <a:spcPts val="600"/>
              </a:spcBef>
              <a:spcAft>
                <a:spcPts val="0"/>
              </a:spcAft>
            </a:pPr>
            <a:r>
              <a:rPr lang="en-US" dirty="0" err="1"/>
              <a:t>Analisi</a:t>
            </a:r>
            <a:r>
              <a:rPr lang="en-US" dirty="0"/>
              <a:t> tra i quadri di regolamentazione marittima e cibernetica</a:t>
            </a:r>
          </a:p>
        </p:txBody>
      </p:sp>
      <p:sp>
        <p:nvSpPr>
          <p:cNvPr id="12" name="Text Placeholder 11">
            <a:extLst>
              <a:ext uri="{FF2B5EF4-FFF2-40B4-BE49-F238E27FC236}">
                <a16:creationId xmlns:a16="http://schemas.microsoft.com/office/drawing/2014/main" id="{A45E210F-6B8D-736F-B141-2B3CBE61357A}"/>
              </a:ext>
            </a:extLst>
          </p:cNvPr>
          <p:cNvSpPr>
            <a:spLocks noGrp="1"/>
          </p:cNvSpPr>
          <p:nvPr>
            <p:ph type="body" sz="quarter" idx="13"/>
          </p:nvPr>
        </p:nvSpPr>
        <p:spPr>
          <a:xfrm>
            <a:off x="6599787" y="3754998"/>
            <a:ext cx="5188800" cy="401939"/>
          </a:xfrm>
        </p:spPr>
        <p:txBody>
          <a:bodyPr>
            <a:noAutofit/>
          </a:bodyPr>
          <a:lstStyle/>
          <a:p>
            <a:pPr>
              <a:spcBef>
                <a:spcPts val="600"/>
              </a:spcBef>
              <a:spcAft>
                <a:spcPts val="0"/>
              </a:spcAft>
            </a:pPr>
            <a:r>
              <a:rPr lang="en-US" sz="1600" dirty="0"/>
              <a:t>Tema-2: Rischi nel settore marittimo</a:t>
            </a:r>
          </a:p>
        </p:txBody>
      </p:sp>
      <p:sp>
        <p:nvSpPr>
          <p:cNvPr id="24" name="Text Placeholder 23">
            <a:extLst>
              <a:ext uri="{FF2B5EF4-FFF2-40B4-BE49-F238E27FC236}">
                <a16:creationId xmlns:a16="http://schemas.microsoft.com/office/drawing/2014/main" id="{55DD8B99-A215-EB84-183A-F3B1E73A45B5}"/>
              </a:ext>
            </a:extLst>
          </p:cNvPr>
          <p:cNvSpPr>
            <a:spLocks noGrp="1"/>
          </p:cNvSpPr>
          <p:nvPr>
            <p:ph type="body" sz="quarter" idx="16"/>
          </p:nvPr>
        </p:nvSpPr>
        <p:spPr>
          <a:xfrm>
            <a:off x="6599786" y="4174291"/>
            <a:ext cx="5502565" cy="529133"/>
          </a:xfrm>
        </p:spPr>
        <p:txBody>
          <a:bodyPr>
            <a:normAutofit fontScale="86956"/>
          </a:bodyPr>
          <a:lstStyle/>
          <a:p>
            <a:pPr>
              <a:spcBef>
                <a:spcPts val="600"/>
              </a:spcBef>
              <a:spcAft>
                <a:spcPts val="0"/>
              </a:spcAft>
            </a:pPr>
            <a:r>
              <a:rPr lang="en-US" dirty="0"/>
              <a:t>Specificità dei sistemi marittimi</a:t>
            </a:r>
          </a:p>
          <a:p>
            <a:pPr>
              <a:spcBef>
                <a:spcPts val="600"/>
              </a:spcBef>
              <a:spcAft>
                <a:spcPts val="0"/>
              </a:spcAft>
            </a:pPr>
            <a:r>
              <a:rPr lang="en-US" dirty="0"/>
              <a:t>Amministrazioni e sicurezza informatica</a:t>
            </a:r>
          </a:p>
          <a:p>
            <a:pPr>
              <a:spcBef>
                <a:spcPts val="600"/>
              </a:spcBef>
              <a:spcAft>
                <a:spcPts val="0"/>
              </a:spcAft>
            </a:pPr>
            <a:endParaRPr lang="en-US" dirty="0"/>
          </a:p>
        </p:txBody>
      </p:sp>
      <p:sp>
        <p:nvSpPr>
          <p:cNvPr id="13" name="Text Placeholder 12">
            <a:extLst>
              <a:ext uri="{FF2B5EF4-FFF2-40B4-BE49-F238E27FC236}">
                <a16:creationId xmlns:a16="http://schemas.microsoft.com/office/drawing/2014/main" id="{19847AB5-5442-A3C4-87F1-C737DF1C6DC0}"/>
              </a:ext>
            </a:extLst>
          </p:cNvPr>
          <p:cNvSpPr>
            <a:spLocks noGrp="1"/>
          </p:cNvSpPr>
          <p:nvPr>
            <p:ph type="body" sz="quarter" idx="14"/>
          </p:nvPr>
        </p:nvSpPr>
        <p:spPr>
          <a:xfrm>
            <a:off x="6599788" y="4879451"/>
            <a:ext cx="4796710" cy="401939"/>
          </a:xfrm>
        </p:spPr>
        <p:txBody>
          <a:bodyPr>
            <a:normAutofit fontScale="58823"/>
          </a:bodyPr>
          <a:lstStyle/>
          <a:p>
            <a:pPr>
              <a:spcBef>
                <a:spcPts val="600"/>
              </a:spcBef>
              <a:spcAft>
                <a:spcPts val="0"/>
              </a:spcAft>
            </a:pPr>
            <a:r>
              <a:rPr lang="en-US" sz="1600" dirty="0"/>
              <a:t>Argomento 3: Analisi forense del l'AIS.</a:t>
            </a:r>
          </a:p>
        </p:txBody>
      </p:sp>
      <p:sp>
        <p:nvSpPr>
          <p:cNvPr id="25" name="Text Placeholder 24">
            <a:extLst>
              <a:ext uri="{FF2B5EF4-FFF2-40B4-BE49-F238E27FC236}">
                <a16:creationId xmlns:a16="http://schemas.microsoft.com/office/drawing/2014/main" id="{CBF28C9E-02B3-7B82-54FB-BB732FF1E97A}"/>
              </a:ext>
            </a:extLst>
          </p:cNvPr>
          <p:cNvSpPr>
            <a:spLocks noGrp="1"/>
          </p:cNvSpPr>
          <p:nvPr>
            <p:ph type="body" sz="quarter" idx="17"/>
          </p:nvPr>
        </p:nvSpPr>
        <p:spPr>
          <a:xfrm>
            <a:off x="6599788" y="5289771"/>
            <a:ext cx="5502564" cy="852906"/>
          </a:xfrm>
        </p:spPr>
        <p:txBody>
          <a:bodyPr>
            <a:normAutofit fontScale="96774"/>
          </a:bodyPr>
          <a:lstStyle/>
          <a:p>
            <a:pPr>
              <a:spcBef>
                <a:spcPts val="600"/>
              </a:spcBef>
              <a:spcAft>
                <a:spcPts val="0"/>
              </a:spcAft>
            </a:pPr>
            <a:r>
              <a:rPr lang="en-US" sz="1400" dirty="0"/>
              <a:t>Caso d'uso di spoofing AIS </a:t>
            </a:r>
          </a:p>
          <a:p>
            <a:pPr>
              <a:spcBef>
                <a:spcPts val="600"/>
              </a:spcBef>
              <a:spcAft>
                <a:spcPts val="0"/>
              </a:spcAft>
            </a:pPr>
            <a:r>
              <a:rPr lang="en-US" dirty="0"/>
              <a:t>Caso d'uso ELBA</a:t>
            </a:r>
          </a:p>
          <a:p>
            <a:pPr>
              <a:spcBef>
                <a:spcPts val="600"/>
              </a:spcBef>
              <a:spcAft>
                <a:spcPts val="0"/>
              </a:spcAft>
            </a:pPr>
            <a:r>
              <a:rPr lang="en-US" dirty="0"/>
              <a:t>DEU Polizia AIS Spoofing</a:t>
            </a:r>
          </a:p>
        </p:txBody>
      </p:sp>
      <p:grpSp>
        <p:nvGrpSpPr>
          <p:cNvPr id="44" name="Group 43">
            <a:extLst>
              <a:ext uri="{FF2B5EF4-FFF2-40B4-BE49-F238E27FC236}">
                <a16:creationId xmlns:a16="http://schemas.microsoft.com/office/drawing/2014/main" id="{19A1C40A-BC04-C14E-7867-E3D7B15979F8}"/>
              </a:ext>
              <a:ext uri="{C183D7F6-B498-43B3-948B-1728B52AA6E4}">
                <adec:decorative xmlns:adec="http://schemas.microsoft.com/office/drawing/2017/decorative" val="1"/>
              </a:ext>
            </a:extLst>
          </p:cNvPr>
          <p:cNvGrpSpPr/>
          <p:nvPr/>
        </p:nvGrpSpPr>
        <p:grpSpPr>
          <a:xfrm>
            <a:off x="3084061" y="0"/>
            <a:ext cx="2959129" cy="6871447"/>
            <a:chOff x="3084061" y="0"/>
            <a:chExt cx="2959129" cy="6871447"/>
          </a:xfrm>
        </p:grpSpPr>
        <p:sp>
          <p:nvSpPr>
            <p:cNvPr id="45" name="Freeform: Shape 44">
              <a:extLst>
                <a:ext uri="{FF2B5EF4-FFF2-40B4-BE49-F238E27FC236}">
                  <a16:creationId xmlns:a16="http://schemas.microsoft.com/office/drawing/2014/main" id="{45521D96-1220-9A5F-FB15-764C14CD87A4}"/>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46" name="Straight Connector 45">
              <a:extLst>
                <a:ext uri="{FF2B5EF4-FFF2-40B4-BE49-F238E27FC236}">
                  <a16:creationId xmlns:a16="http://schemas.microsoft.com/office/drawing/2014/main" id="{937359AB-4FC7-AF1F-096F-69BD733B876C}"/>
                </a:ext>
              </a:extLst>
            </p:cNvPr>
            <p:cNvCxnSpPr>
              <a:cxnSpLocks/>
            </p:cNvCxnSpPr>
            <p:nvPr/>
          </p:nvCxnSpPr>
          <p:spPr>
            <a:xfrm flipH="1">
              <a:off x="308406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5" name="Picture Placeholder 14" descr="A cup of coffee and a notebook on a table&#10;&#10;Description automatically generated">
            <a:extLst>
              <a:ext uri="{FF2B5EF4-FFF2-40B4-BE49-F238E27FC236}">
                <a16:creationId xmlns:a16="http://schemas.microsoft.com/office/drawing/2014/main" id="{5379627D-9B2A-E0CB-76C0-3EADE6FC7807}"/>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7198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334412" cy="1518315"/>
          </a:xfrm>
        </p:spPr>
        <p:txBody>
          <a:bodyPr>
            <a:normAutofit/>
          </a:bodyPr>
          <a:lstStyle/>
          <a:p>
            <a:r>
              <a:rPr lang="en-US" sz="3600" dirty="0"/>
              <a:t>Tema-1: Quadro giuridico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fontScale="97058"/>
          </a:bodyPr>
          <a:lstStyle/>
          <a:p>
            <a:r>
              <a:rPr lang="en-US" dirty="0"/>
              <a:t>Copriremo queste competenze</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rmAutofit fontScale="96803"/>
          </a:bodyPr>
          <a:lstStyle/>
          <a:p>
            <a:pPr>
              <a:spcBef>
                <a:spcPts val="600"/>
              </a:spcBef>
              <a:spcAft>
                <a:spcPts val="0"/>
              </a:spcAft>
            </a:pPr>
            <a:r>
              <a:rPr lang="en-US" dirty="0"/>
              <a:t>Introduzione agli aspetti legali e normativi del settore marittimo : Questa parte descriverà leggi e regolamenti che governano la sicurezza digitale marittima nell'ambiente marittimo e le sue specificità..</a:t>
            </a:r>
          </a:p>
          <a:p>
            <a:pPr>
              <a:spcBef>
                <a:spcPts val="600"/>
              </a:spcBef>
              <a:spcAft>
                <a:spcPts val="0"/>
              </a:spcAft>
            </a:pPr>
            <a:endParaRPr lang="en-US" dirty="0"/>
          </a:p>
          <a:p>
            <a:pPr>
              <a:spcBef>
                <a:spcPts val="600"/>
              </a:spcBef>
              <a:spcAft>
                <a:spcPts val="0"/>
              </a:spcAft>
            </a:pPr>
            <a:r>
              <a:rPr lang="en-US" dirty="0"/>
              <a:t>Requisiti legali e normativi: questa sezione discuterà i requisiti legali e normativi che si applicano al settore marittimo, come il regolamento generale sulla protezione dei dati (GDPR) e la direttiva NIST (V2).</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Espace réservé pour une image  4">
            <a:extLst>
              <a:ext uri="{FF2B5EF4-FFF2-40B4-BE49-F238E27FC236}">
                <a16:creationId xmlns:a16="http://schemas.microsoft.com/office/drawing/2014/main" id="{49ED7B85-B189-6FA9-367B-781AA1640513}"/>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31324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4452"/>
            <a:ext cx="5441988" cy="1518315"/>
          </a:xfrm>
        </p:spPr>
        <p:txBody>
          <a:bodyPr>
            <a:normAutofit fontScale="80487"/>
          </a:bodyPr>
          <a:lstStyle/>
          <a:p>
            <a:r>
              <a:rPr lang="en-US" sz="3600" dirty="0"/>
              <a:t>Tema-2:</a:t>
            </a:r>
            <a:br>
              <a:rPr lang="en-US" sz="3600" dirty="0"/>
            </a:br>
            <a:r>
              <a:rPr lang="en-US" sz="3600" dirty="0"/>
              <a:t>Rischi di sicurezza informatica nel settore marittimo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1720275"/>
            <a:ext cx="4786877" cy="763899"/>
          </a:xfrm>
        </p:spPr>
        <p:txBody>
          <a:bodyPr>
            <a:normAutofit fontScale="97058"/>
          </a:bodyPr>
          <a:lstStyle/>
          <a:p>
            <a:r>
              <a:rPr lang="en-US" dirty="0"/>
              <a:t>Copriremo queste competenze</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366935" y="2696818"/>
            <a:ext cx="5624552" cy="3368272"/>
          </a:xfrm>
        </p:spPr>
        <p:txBody>
          <a:bodyPr>
            <a:normAutofit fontScale="89272"/>
          </a:bodyPr>
          <a:lstStyle/>
          <a:p>
            <a:pPr>
              <a:spcBef>
                <a:spcPts val="600"/>
              </a:spcBef>
              <a:spcAft>
                <a:spcPts val="0"/>
              </a:spcAft>
            </a:pPr>
            <a:r>
              <a:rPr lang="en-US" dirty="0"/>
              <a:t>Introduzione alla sicurezza delle informazioni: questa sezione introdurrà il concetto di sicurezza delle informazioni e la sua importanza per le organizzazioni. Si discuterà anche dei diversi tipi di risorse informative che devono essere protette, nonché delle diverse minacce e vulnerabilità che queste risorse affrontano.</a:t>
            </a:r>
          </a:p>
          <a:p>
            <a:pPr>
              <a:spcBef>
                <a:spcPts val="600"/>
              </a:spcBef>
              <a:spcAft>
                <a:spcPts val="0"/>
              </a:spcAft>
            </a:pPr>
            <a:r>
              <a:rPr lang="en-US" dirty="0"/>
              <a:t>Introduzione alla sicurezza informatica: questa sezione si concentrerà sulle minacce specifiche e vulnerabilità che esistono nel dominio cyber. Si discuterà anche i diversi tipi di attacchi informatici che possono essere lanciati, così come i diversi modi per mitigare questi attacchi.</a:t>
            </a:r>
          </a:p>
          <a:p>
            <a:pPr>
              <a:spcBef>
                <a:spcPts val="600"/>
              </a:spcBef>
              <a:spcAft>
                <a:spcPts val="0"/>
              </a:spcAft>
            </a:pPr>
            <a:r>
              <a:rPr lang="en-US" dirty="0"/>
              <a:t>La triade della CIA: questa sezione discuterà i tre pilastri della sicurezza delle informazioni: riservatezza, integrità e disponibilità. Spiegherà che cosa significa ciascun pilastro e perché è importante.</a:t>
            </a:r>
          </a:p>
          <a:p>
            <a:pPr>
              <a:spcBef>
                <a:spcPts val="600"/>
              </a:spcBef>
              <a:spcAft>
                <a:spcPts val="0"/>
              </a:spcAft>
            </a:pPr>
            <a:r>
              <a:rPr lang="en-US" dirty="0"/>
              <a:t>Altri modelli di sicurezza: questa sezione discuterà altri modelli di sicurezza che possono essere utilizzati per proteggere le risorse informative. Questi modelli includono il NIST Cybersecurity Framework, lo standard ISO/IEC 27001 e il framework COBIT.</a:t>
            </a:r>
          </a:p>
          <a:p>
            <a:pPr>
              <a:spcBef>
                <a:spcPts val="600"/>
              </a:spcBef>
              <a:spcAft>
                <a:spcPts val="0"/>
              </a:spcAft>
            </a:pPr>
            <a:endParaRPr lang="en-US" dirty="0"/>
          </a:p>
          <a:p>
            <a:pPr marL="0" indent="0">
              <a:spcBef>
                <a:spcPts val="600"/>
              </a:spcBef>
              <a:spcAft>
                <a:spcPts val="0"/>
              </a:spcAft>
              <a:buNone/>
            </a:pPr>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Espace réservé pour une image  4" descr="Une image contenant intérieur, ordinateur, Appareil de présentation, multimédia&#10;&#10;Description générée automatiquement">
            <a:extLst>
              <a:ext uri="{FF2B5EF4-FFF2-40B4-BE49-F238E27FC236}">
                <a16:creationId xmlns:a16="http://schemas.microsoft.com/office/drawing/2014/main" id="{C99723EF-E821-F430-1B95-2DF38F379B6F}"/>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3404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fontScale="80434"/>
          </a:bodyPr>
          <a:lstStyle/>
          <a:p>
            <a:r>
              <a:rPr lang="en-US" sz="3600" dirty="0"/>
              <a:t>Argomento 3:</a:t>
            </a:r>
            <a:br>
              <a:rPr lang="en-US" sz="3600" dirty="0"/>
            </a:br>
            <a:r>
              <a:rPr lang="en-US" sz="3600" dirty="0"/>
              <a:t>Analisi forense AIS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fontScale="97058"/>
          </a:bodyPr>
          <a:lstStyle/>
          <a:p>
            <a:r>
              <a:rPr lang="en-US" dirty="0"/>
              <a:t>Copriremo queste competenze</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6"/>
            <a:ext cx="5344245" cy="3052183"/>
          </a:xfrm>
        </p:spPr>
        <p:txBody>
          <a:bodyPr>
            <a:normAutofit fontScale="96153"/>
          </a:bodyPr>
          <a:lstStyle/>
          <a:p>
            <a:pPr>
              <a:spcBef>
                <a:spcPts val="600"/>
              </a:spcBef>
              <a:spcAft>
                <a:spcPts val="0"/>
              </a:spcAft>
            </a:pPr>
            <a:r>
              <a:rPr lang="en-US" dirty="0"/>
              <a:t>1. Attacchi contro AIS: copre i diversi tipi di attacchi e i metodi utilizzati per evitarli o difenderli. Comprende argomenti quali:</a:t>
            </a:r>
          </a:p>
          <a:p>
            <a:pPr>
              <a:spcBef>
                <a:spcPts val="600"/>
              </a:spcBef>
              <a:spcAft>
                <a:spcPts val="0"/>
              </a:spcAft>
            </a:pPr>
            <a:r>
              <a:rPr lang="en-US" dirty="0"/>
              <a:t>2. Sicurezza dei sistemi: riguarda la sicurezza del sistema informativo automatico (AIS), compresi l'hardware, il software e le reti.</a:t>
            </a:r>
          </a:p>
          <a:p>
            <a:pPr>
              <a:spcBef>
                <a:spcPts val="600"/>
              </a:spcBef>
              <a:spcAft>
                <a:spcPts val="0"/>
              </a:spcAft>
            </a:pPr>
            <a:r>
              <a:rPr lang="en-US" dirty="0"/>
              <a:t>3. software e piattaforme per indagini forensi dopo un attacco, tra cui:</a:t>
            </a:r>
          </a:p>
          <a:p>
            <a:pPr lvl="1">
              <a:spcBef>
                <a:spcPts val="600"/>
              </a:spcBef>
              <a:spcAft>
                <a:spcPts val="0"/>
              </a:spcAft>
            </a:pPr>
            <a:r>
              <a:rPr lang="en-US" sz="1400" dirty="0"/>
              <a:t>Distribuzione delle soluzioni   </a:t>
            </a:r>
          </a:p>
          <a:p>
            <a:pPr lvl="1">
              <a:spcBef>
                <a:spcPts val="600"/>
              </a:spcBef>
              <a:spcAft>
                <a:spcPts val="0"/>
              </a:spcAft>
            </a:pPr>
            <a:r>
              <a:rPr lang="en-US" sz="1400" dirty="0"/>
              <a:t>Analisi delle prove</a:t>
            </a:r>
          </a:p>
          <a:p>
            <a:pPr lvl="1">
              <a:spcBef>
                <a:spcPts val="600"/>
              </a:spcBef>
              <a:spcAft>
                <a:spcPts val="0"/>
              </a:spcAft>
            </a:pPr>
            <a:r>
              <a:rPr lang="en-US" sz="1400" dirty="0"/>
              <a:t>Indagini e insegnamenti tratti</a:t>
            </a:r>
            <a:endParaRPr lang="en-US" sz="11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Espace réservé pour une image  4">
            <a:extLst>
              <a:ext uri="{FF2B5EF4-FFF2-40B4-BE49-F238E27FC236}">
                <a16:creationId xmlns:a16="http://schemas.microsoft.com/office/drawing/2014/main" id="{4561F535-BB9D-96D4-54D3-3D853B80C6CE}"/>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26096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normAutofit fontScale="85714"/>
          </a:bodyPr>
          <a:lstStyle/>
          <a:p>
            <a:r>
              <a:rPr lang="en-US" dirty="0"/>
              <a:t>Metodo di valutazione</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14</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aphicFrame>
        <p:nvGraphicFramePr>
          <p:cNvPr id="39" name="Table 39">
            <a:extLst>
              <a:ext uri="{FF2B5EF4-FFF2-40B4-BE49-F238E27FC236}">
                <a16:creationId xmlns:a16="http://schemas.microsoft.com/office/drawing/2014/main" id="{C8C8D0BF-0710-38CC-57A6-1BC86173A111}"/>
              </a:ext>
            </a:extLst>
          </p:cNvPr>
          <p:cNvGraphicFramePr>
            <a:graphicFrameLocks noGrp="1"/>
          </p:cNvGraphicFramePr>
          <p:nvPr>
            <p:extLst>
              <p:ext uri="{D42A27DB-BD31-4B8C-83A1-F6EECF244321}">
                <p14:modId xmlns:p14="http://schemas.microsoft.com/office/powerpoint/2010/main" val="3846926469"/>
              </p:ext>
            </p:extLst>
          </p:nvPr>
        </p:nvGraphicFramePr>
        <p:xfrm>
          <a:off x="757637" y="2306120"/>
          <a:ext cx="6637071" cy="3571240"/>
        </p:xfrm>
        <a:graphic>
          <a:graphicData uri="http://schemas.openxmlformats.org/drawingml/2006/table">
            <a:tbl>
              <a:tblPr firstRow="1" bandRow="1">
                <a:tableStyleId>{5C22544A-7EE6-4342-B048-85BDC9FD1C3A}</a:tableStyleId>
              </a:tblPr>
              <a:tblGrid>
                <a:gridCol w="2212357">
                  <a:extLst>
                    <a:ext uri="{9D8B030D-6E8A-4147-A177-3AD203B41FA5}">
                      <a16:colId xmlns:a16="http://schemas.microsoft.com/office/drawing/2014/main" val="1250756599"/>
                    </a:ext>
                  </a:extLst>
                </a:gridCol>
                <a:gridCol w="2212357">
                  <a:extLst>
                    <a:ext uri="{9D8B030D-6E8A-4147-A177-3AD203B41FA5}">
                      <a16:colId xmlns:a16="http://schemas.microsoft.com/office/drawing/2014/main" val="637806288"/>
                    </a:ext>
                  </a:extLst>
                </a:gridCol>
                <a:gridCol w="2212357">
                  <a:extLst>
                    <a:ext uri="{9D8B030D-6E8A-4147-A177-3AD203B41FA5}">
                      <a16:colId xmlns:a16="http://schemas.microsoft.com/office/drawing/2014/main" val="486932779"/>
                    </a:ext>
                  </a:extLst>
                </a:gridCol>
              </a:tblGrid>
              <a:tr h="370840">
                <a:tc>
                  <a:txBody>
                    <a:bodyPr/>
                    <a:lstStyle/>
                    <a:p>
                      <a:r>
                        <a:rPr lang="en-GB" dirty="0"/>
                        <a:t>Elemento di valutazione</a:t>
                      </a:r>
                      <a:endParaRPr lang="fi-FI" dirty="0"/>
                    </a:p>
                  </a:txBody>
                  <a:tcPr/>
                </a:tc>
                <a:tc>
                  <a:txBody>
                    <a:bodyPr/>
                    <a:lstStyle/>
                    <a:p>
                      <a:r>
                        <a:rPr lang="en-GB" dirty="0"/>
                        <a:t>Come</a:t>
                      </a:r>
                      <a:endParaRPr lang="fi-FI" dirty="0"/>
                    </a:p>
                  </a:txBody>
                  <a:tcPr/>
                </a:tc>
                <a:tc>
                  <a:txBody>
                    <a:bodyPr/>
                    <a:lstStyle/>
                    <a:p>
                      <a:r>
                        <a:rPr lang="en-GB" dirty="0"/>
                        <a:t>Note</a:t>
                      </a:r>
                      <a:endParaRPr lang="fi-FI" dirty="0"/>
                    </a:p>
                  </a:txBody>
                  <a:tcPr/>
                </a:tc>
                <a:extLst>
                  <a:ext uri="{0D108BD9-81ED-4DB2-BD59-A6C34878D82A}">
                    <a16:rowId xmlns:a16="http://schemas.microsoft.com/office/drawing/2014/main" val="3214980605"/>
                  </a:ext>
                </a:extLst>
              </a:tr>
              <a:tr h="370840">
                <a:tc>
                  <a:txBody>
                    <a:bodyPr/>
                    <a:lstStyle/>
                    <a:p>
                      <a:r>
                        <a:rPr lang="en-GB" dirty="0"/>
                        <a:t>Quiz a scelta multipla</a:t>
                      </a:r>
                      <a:endParaRPr lang="fi-FI" dirty="0"/>
                    </a:p>
                  </a:txBody>
                  <a:tcPr/>
                </a:tc>
                <a:tc>
                  <a:txBody>
                    <a:bodyPr/>
                    <a:lstStyle/>
                    <a:p>
                      <a:r>
                        <a:rPr lang="en-GB" dirty="0"/>
                        <a:t>Quiz online</a:t>
                      </a:r>
                      <a:endParaRPr lang="fi-FI" dirty="0"/>
                    </a:p>
                  </a:txBody>
                  <a:tcPr/>
                </a:tc>
                <a:tc>
                  <a:txBody>
                    <a:bodyPr/>
                    <a:lstStyle/>
                    <a:p>
                      <a:pPr algn="ctr"/>
                      <a:endParaRPr lang="fi-FI" dirty="0"/>
                    </a:p>
                  </a:txBody>
                  <a:tcPr/>
                </a:tc>
                <a:extLst>
                  <a:ext uri="{0D108BD9-81ED-4DB2-BD59-A6C34878D82A}">
                    <a16:rowId xmlns:a16="http://schemas.microsoft.com/office/drawing/2014/main" val="652374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Compiti applicati (individuali)</a:t>
                      </a:r>
                      <a:endParaRPr lang="fi-FI" dirty="0"/>
                    </a:p>
                  </a:txBody>
                  <a:tcPr/>
                </a:tc>
                <a:tc>
                  <a:txBody>
                    <a:bodyPr/>
                    <a:lstStyle/>
                    <a:p>
                      <a:r>
                        <a:rPr lang="en-GB" dirty="0"/>
                        <a:t>Soluzione del problema da presentare</a:t>
                      </a:r>
                      <a:endParaRPr lang="fi-FI" dirty="0"/>
                    </a:p>
                  </a:txBody>
                  <a:tcPr/>
                </a:tc>
                <a:tc>
                  <a:txBody>
                    <a:bodyPr/>
                    <a:lstStyle/>
                    <a:p>
                      <a:pPr algn="ctr"/>
                      <a:endParaRPr lang="fi-FI" dirty="0"/>
                    </a:p>
                  </a:txBody>
                  <a:tcPr/>
                </a:tc>
                <a:extLst>
                  <a:ext uri="{0D108BD9-81ED-4DB2-BD59-A6C34878D82A}">
                    <a16:rowId xmlns:a16="http://schemas.microsoft.com/office/drawing/2014/main" val="4425098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Lavoro di squadra</a:t>
                      </a:r>
                      <a:endParaRPr lang="fi-FI" dirty="0"/>
                    </a:p>
                  </a:txBody>
                  <a:tcPr/>
                </a:tc>
                <a:tc>
                  <a:txBody>
                    <a:bodyPr/>
                    <a:lstStyle/>
                    <a:p>
                      <a:r>
                        <a:rPr lang="en-GB" dirty="0"/>
                        <a:t>Progetto di gruppo da presentare in un secondo momento</a:t>
                      </a:r>
                      <a:endParaRPr lang="fi-FI" dirty="0"/>
                    </a:p>
                  </a:txBody>
                  <a:tcPr/>
                </a:tc>
                <a:tc>
                  <a:txBody>
                    <a:bodyPr/>
                    <a:lstStyle/>
                    <a:p>
                      <a:pPr algn="ctr"/>
                      <a:endParaRPr lang="fi-FI" dirty="0"/>
                    </a:p>
                  </a:txBody>
                  <a:tcPr/>
                </a:tc>
                <a:extLst>
                  <a:ext uri="{0D108BD9-81ED-4DB2-BD59-A6C34878D82A}">
                    <a16:rowId xmlns:a16="http://schemas.microsoft.com/office/drawing/2014/main" val="42716122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Discussione di gruppo</a:t>
                      </a:r>
                      <a:endParaRPr lang="fi-FI" dirty="0"/>
                    </a:p>
                  </a:txBody>
                  <a:tcPr/>
                </a:tc>
                <a:tc>
                  <a:txBody>
                    <a:bodyPr/>
                    <a:lstStyle/>
                    <a:p>
                      <a:r>
                        <a:rPr lang="en-GB" dirty="0"/>
                        <a:t>Durante il workshop</a:t>
                      </a:r>
                      <a:endParaRPr lang="fi-FI" dirty="0"/>
                    </a:p>
                  </a:txBody>
                  <a:tcPr/>
                </a:tc>
                <a:tc>
                  <a:txBody>
                    <a:bodyPr/>
                    <a:lstStyle/>
                    <a:p>
                      <a:pPr algn="ctr"/>
                      <a:endParaRPr lang="fi-FI"/>
                    </a:p>
                  </a:txBody>
                  <a:tcPr/>
                </a:tc>
                <a:extLst>
                  <a:ext uri="{0D108BD9-81ED-4DB2-BD59-A6C34878D82A}">
                    <a16:rowId xmlns:a16="http://schemas.microsoft.com/office/drawing/2014/main" val="30977768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Quizz</a:t>
                      </a:r>
                    </a:p>
                  </a:txBody>
                  <a:tcPr/>
                </a:tc>
                <a:tc>
                  <a:txBody>
                    <a:bodyPr/>
                    <a:lstStyle/>
                    <a:p>
                      <a:r>
                        <a:rPr lang="fi-FI" dirty="0"/>
                        <a:t>Al termine della sessione</a:t>
                      </a:r>
                    </a:p>
                  </a:txBody>
                  <a:tcPr/>
                </a:tc>
                <a:tc>
                  <a:txBody>
                    <a:bodyPr/>
                    <a:lstStyle/>
                    <a:p>
                      <a:pPr algn="ctr"/>
                      <a:r>
                        <a:rPr lang="fi-FI" dirty="0"/>
                        <a:t>X</a:t>
                      </a:r>
                    </a:p>
                  </a:txBody>
                  <a:tcPr/>
                </a:tc>
                <a:extLst>
                  <a:ext uri="{0D108BD9-81ED-4DB2-BD59-A6C34878D82A}">
                    <a16:rowId xmlns:a16="http://schemas.microsoft.com/office/drawing/2014/main" val="1116012516"/>
                  </a:ext>
                </a:extLst>
              </a:tr>
            </a:tbl>
          </a:graphicData>
        </a:graphic>
      </p:graphicFrame>
      <p:sp>
        <p:nvSpPr>
          <p:cNvPr id="40" name="object 4">
            <a:extLst>
              <a:ext uri="{FF2B5EF4-FFF2-40B4-BE49-F238E27FC236}">
                <a16:creationId xmlns:a16="http://schemas.microsoft.com/office/drawing/2014/main" id="{B7B95F84-E42B-FC4D-090D-D31FD86A7249}"/>
              </a:ext>
            </a:extLst>
          </p:cNvPr>
          <p:cNvSpPr txBox="1"/>
          <p:nvPr/>
        </p:nvSpPr>
        <p:spPr>
          <a:xfrm>
            <a:off x="824241" y="1505779"/>
            <a:ext cx="8730716" cy="302896"/>
          </a:xfrm>
          <a:prstGeom prst="rect">
            <a:avLst/>
          </a:prstGeom>
        </p:spPr>
        <p:txBody>
          <a:bodyPr vert="horz" wrap="square" lIns="0" tIns="14852" rIns="0" bIns="0" rtlCol="0">
            <a:normAutofit fontScale="79220"/>
          </a:bodyPr>
          <a:lstStyle/>
          <a:p>
            <a:pPr marL="14851">
              <a:spcBef>
                <a:spcPts val="117"/>
              </a:spcBef>
            </a:pPr>
            <a:r>
              <a:rPr lang="en-GB" sz="1871" spc="-6" dirty="0">
                <a:latin typeface="Arial MT"/>
                <a:cs typeface="Arial MT"/>
              </a:rPr>
              <a:t>Descrivere gli elementi della valutazione e il processo di valutazione</a:t>
            </a:r>
            <a:endParaRPr sz="1871" dirty="0">
              <a:latin typeface="Arial MT"/>
              <a:cs typeface="Arial MT"/>
            </a:endParaRPr>
          </a:p>
        </p:txBody>
      </p:sp>
      <p:sp>
        <p:nvSpPr>
          <p:cNvPr id="2" name="Footer Placeholder 1">
            <a:extLst>
              <a:ext uri="{FF2B5EF4-FFF2-40B4-BE49-F238E27FC236}">
                <a16:creationId xmlns:a16="http://schemas.microsoft.com/office/drawing/2014/main" id="{0BC6EDFF-B65B-CF98-E039-F97E2729FDC5}"/>
              </a:ext>
            </a:extLst>
          </p:cNvPr>
          <p:cNvSpPr>
            <a:spLocks noGrp="1"/>
          </p:cNvSpPr>
          <p:nvPr>
            <p:ph type="ftr" sz="quarter" idx="3"/>
          </p:nvPr>
        </p:nvSpPr>
        <p:spPr>
          <a:xfrm>
            <a:off x="400537" y="6355397"/>
            <a:ext cx="6637071" cy="365125"/>
          </a:xfrm>
        </p:spPr>
        <p:txBody>
          <a:bodyPr>
            <a:normAutofit fontScale="86000"/>
          </a:bodyPr>
          <a:lstStyle/>
          <a:p>
            <a:r>
              <a:rPr lang="en-US" dirty="0"/>
              <a:t>CSP00012_S_M_Digital Forensic per il settore marittimo: modello di presentazione creato da PR</a:t>
            </a:r>
          </a:p>
        </p:txBody>
      </p:sp>
      <p:pic>
        <p:nvPicPr>
          <p:cNvPr id="10" name="Espace réservé pour une image  9" descr="Une image contenant habits, personne, chaussures, homme&#10;&#10;Description générée automatiquement">
            <a:extLst>
              <a:ext uri="{FF2B5EF4-FFF2-40B4-BE49-F238E27FC236}">
                <a16:creationId xmlns:a16="http://schemas.microsoft.com/office/drawing/2014/main" id="{A16187FD-0DE3-78BB-D662-2E0F40ACC1F4}"/>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85735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15</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Conoscenze di base e prerequisiti</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93304" y="1808873"/>
            <a:ext cx="5710505" cy="533400"/>
          </a:xfrm>
        </p:spPr>
        <p:txBody>
          <a:bodyPr vert="horz" lIns="0" tIns="0" rIns="0" bIns="0" rtlCol="0" anchor="ctr">
            <a:noAutofit/>
          </a:bodyPr>
          <a:lstStyle/>
          <a:p>
            <a:pPr algn="l"/>
            <a:r>
              <a:rPr lang="en-US" dirty="0"/>
              <a:t>Conoscenze di base:</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893304" y="2342273"/>
            <a:ext cx="5885179" cy="1632299"/>
          </a:xfrm>
        </p:spPr>
        <p:txBody>
          <a:bodyPr>
            <a:normAutofit fontScale="67346"/>
          </a:bodyPr>
          <a:lstStyle/>
          <a:p>
            <a:r>
              <a:rPr lang="en-US" sz="1600" dirty="0"/>
              <a:t>Conoscenze di base di computer e reti</a:t>
            </a:r>
          </a:p>
          <a:p>
            <a:r>
              <a:rPr lang="en-US" sz="1600" dirty="0"/>
              <a:t>Familiarità con le minacce e le vulnerabilità comuni alla sicurezza marittima su Internet</a:t>
            </a:r>
          </a:p>
          <a:p>
            <a:r>
              <a:rPr lang="en-US" sz="1600" dirty="0"/>
              <a:t>Consapevolezza della sicurezza informatica</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893304" y="425808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Prerequisiti:</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893304" y="4791488"/>
            <a:ext cx="5885179" cy="870009"/>
          </a:xfrm>
          <a:prstGeom prst="rect">
            <a:avLst/>
          </a:prstGeom>
        </p:spPr>
        <p:txBody>
          <a:bodyPr vert="horz" lIns="0" tIns="45720" rIns="0" bIns="0" rtlCol="0" anchor="b">
            <a:normAutofit fontScale="92307"/>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Conoscenza dei sistemi marittimi</a:t>
            </a:r>
          </a:p>
          <a:p>
            <a:r>
              <a:rPr lang="en-US" sz="1600" dirty="0"/>
              <a:t>Conoscenze inceptive giuridiche - Diritto</a:t>
            </a:r>
            <a:r>
              <a:rPr lang="en-US" sz="1600" dirty="0" err="1"/>
              <a:t> UNCLOS</a:t>
            </a:r>
          </a:p>
        </p:txBody>
      </p:sp>
      <p:pic>
        <p:nvPicPr>
          <p:cNvPr id="39" name="Picture Placeholder 38" descr="A person holding books in a library&#10;&#10;Description automatically generated">
            <a:extLst>
              <a:ext uri="{FF2B5EF4-FFF2-40B4-BE49-F238E27FC236}">
                <a16:creationId xmlns:a16="http://schemas.microsoft.com/office/drawing/2014/main" id="{10FE2B7C-AE61-BE40-0320-C82DDDDF7AAA}"/>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l="13161" r="13161"/>
          <a:stretch>
            <a:fillRect/>
          </a:stretch>
        </p:blipFill>
        <p:spPr/>
      </p:pic>
      <p:sp>
        <p:nvSpPr>
          <p:cNvPr id="2" name="Footer Placeholder 1">
            <a:extLst>
              <a:ext uri="{FF2B5EF4-FFF2-40B4-BE49-F238E27FC236}">
                <a16:creationId xmlns:a16="http://schemas.microsoft.com/office/drawing/2014/main" id="{1AC3DC07-F818-1125-FACC-4A6351FB69FC}"/>
              </a:ext>
            </a:extLst>
          </p:cNvPr>
          <p:cNvSpPr>
            <a:spLocks noGrp="1"/>
          </p:cNvSpPr>
          <p:nvPr>
            <p:ph type="ftr" sz="quarter" idx="3"/>
          </p:nvPr>
        </p:nvSpPr>
        <p:spPr/>
        <p:txBody>
          <a:bodyPr>
            <a:normAutofit fontScale="86000"/>
          </a:bodyPr>
          <a:lstStyle/>
          <a:p>
            <a:r>
              <a:rPr lang="en-US" dirty="0"/>
              <a:t>CSP00012_S_M_Digital Forensic per il settore marittimo: modello di presentazione creato da PR</a:t>
            </a:r>
          </a:p>
        </p:txBody>
      </p:sp>
    </p:spTree>
    <p:extLst>
      <p:ext uri="{BB962C8B-B14F-4D97-AF65-F5344CB8AC3E}">
        <p14:creationId xmlns:p14="http://schemas.microsoft.com/office/powerpoint/2010/main" val="311611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16</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Strumenti tecnici e altri requisiti</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1037417" y="1758111"/>
            <a:ext cx="5710505" cy="533400"/>
          </a:xfrm>
        </p:spPr>
        <p:txBody>
          <a:bodyPr vert="horz" lIns="0" tIns="0" rIns="0" bIns="0" rtlCol="0" anchor="ctr">
            <a:normAutofit fontScale="91666"/>
          </a:bodyPr>
          <a:lstStyle/>
          <a:p>
            <a:pPr algn="l"/>
            <a:r>
              <a:rPr lang="en-US" dirty="0"/>
              <a:t>Strumenti tecnici</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037417" y="2383944"/>
            <a:ext cx="5885179" cy="1257683"/>
          </a:xfrm>
        </p:spPr>
        <p:txBody>
          <a:bodyPr>
            <a:normAutofit fontScale="82758"/>
          </a:bodyPr>
          <a:lstStyle/>
          <a:p>
            <a:r>
              <a:rPr lang="en-US" sz="1600" dirty="0"/>
              <a:t>Computer con accesso a Internet</a:t>
            </a:r>
          </a:p>
          <a:p>
            <a:r>
              <a:rPr lang="en-US" sz="1600" dirty="0"/>
              <a:t>Accesso al browser Web e al computer cloud</a:t>
            </a:r>
          </a:p>
          <a:p>
            <a:r>
              <a:rPr lang="en-US" sz="1600" dirty="0"/>
              <a:t>Software per ufficio: </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1037417" y="396821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Altri requisiti</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1049093" y="4599698"/>
            <a:ext cx="5885179" cy="783933"/>
          </a:xfrm>
          <a:prstGeom prst="rect">
            <a:avLst/>
          </a:prstGeom>
        </p:spPr>
        <p:txBody>
          <a:bodyPr vert="horz" lIns="0" tIns="45720" rIns="0" bIns="0" rtlCol="0" anchor="b">
            <a:normAutofit fontScale="85465"/>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Conoscenza dei concetti di base del computer/ Consapevolezza delle pratiche di sicurezza su Internet/ Disponibilità ad imparare e sperimentare/ Partecipazione attiva</a:t>
            </a:r>
          </a:p>
        </p:txBody>
      </p:sp>
      <p:pic>
        <p:nvPicPr>
          <p:cNvPr id="8" name="Picture Placeholder 7" descr="A group of people working on a project&#10;&#10;Description automatically generated">
            <a:extLst>
              <a:ext uri="{FF2B5EF4-FFF2-40B4-BE49-F238E27FC236}">
                <a16:creationId xmlns:a16="http://schemas.microsoft.com/office/drawing/2014/main" id="{F7F2A728-0495-F970-08BB-DF29D017CE61}"/>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
        <p:nvSpPr>
          <p:cNvPr id="2" name="Footer Placeholder 1">
            <a:extLst>
              <a:ext uri="{FF2B5EF4-FFF2-40B4-BE49-F238E27FC236}">
                <a16:creationId xmlns:a16="http://schemas.microsoft.com/office/drawing/2014/main" id="{2DCF1690-F867-61DD-C636-7C0CAA5692AE}"/>
              </a:ext>
            </a:extLst>
          </p:cNvPr>
          <p:cNvSpPr>
            <a:spLocks noGrp="1"/>
          </p:cNvSpPr>
          <p:nvPr>
            <p:ph type="ftr" sz="quarter" idx="3"/>
          </p:nvPr>
        </p:nvSpPr>
        <p:spPr>
          <a:xfrm>
            <a:off x="406072" y="6290774"/>
            <a:ext cx="6637071" cy="365125"/>
          </a:xfrm>
        </p:spPr>
        <p:txBody>
          <a:bodyPr>
            <a:normAutofit fontScale="86000"/>
          </a:bodyPr>
          <a:lstStyle/>
          <a:p>
            <a:r>
              <a:rPr lang="en-US" dirty="0"/>
              <a:t>CSP00012_S_M_Digital Forensic per il settore marittimo: modello di presentazione creato da PR</a:t>
            </a:r>
          </a:p>
        </p:txBody>
      </p:sp>
    </p:spTree>
    <p:extLst>
      <p:ext uri="{BB962C8B-B14F-4D97-AF65-F5344CB8AC3E}">
        <p14:creationId xmlns:p14="http://schemas.microsoft.com/office/powerpoint/2010/main" val="3013528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0F2054-FE7E-B49A-E17F-5DE1864D8F76}"/>
              </a:ext>
            </a:extLst>
          </p:cNvPr>
          <p:cNvSpPr>
            <a:spLocks noGrp="1"/>
          </p:cNvSpPr>
          <p:nvPr>
            <p:ph type="ctrTitle"/>
          </p:nvPr>
        </p:nvSpPr>
        <p:spPr>
          <a:xfrm>
            <a:off x="353883" y="202101"/>
            <a:ext cx="8935507" cy="679182"/>
          </a:xfrm>
        </p:spPr>
        <p:txBody>
          <a:bodyPr>
            <a:normAutofit/>
          </a:bodyPr>
          <a:lstStyle/>
          <a:p>
            <a:r>
              <a:rPr lang="en-US" sz="3200" dirty="0">
                <a:solidFill>
                  <a:schemeClr val="accent1"/>
                </a:solidFill>
              </a:rPr>
              <a:t>Risorse:</a:t>
            </a:r>
            <a:r>
              <a:rPr lang="en-US" sz="3200" dirty="0"/>
              <a:t> Libri e materiali di riferimento</a:t>
            </a:r>
          </a:p>
        </p:txBody>
      </p:sp>
      <p:sp>
        <p:nvSpPr>
          <p:cNvPr id="12" name="Text Placeholder 11">
            <a:extLst>
              <a:ext uri="{FF2B5EF4-FFF2-40B4-BE49-F238E27FC236}">
                <a16:creationId xmlns:a16="http://schemas.microsoft.com/office/drawing/2014/main" id="{8CBC01B8-FB52-27EE-1CD6-0180333CE55A}"/>
              </a:ext>
            </a:extLst>
          </p:cNvPr>
          <p:cNvSpPr>
            <a:spLocks noGrp="1"/>
          </p:cNvSpPr>
          <p:nvPr>
            <p:ph type="body" sz="quarter" idx="16"/>
          </p:nvPr>
        </p:nvSpPr>
        <p:spPr>
          <a:xfrm>
            <a:off x="446058" y="1207043"/>
            <a:ext cx="6967113" cy="4443914"/>
          </a:xfrm>
        </p:spPr>
        <p:txBody>
          <a:bodyPr>
            <a:normAutofit fontScale="95698"/>
          </a:bodyPr>
          <a:lstStyle/>
          <a:p>
            <a:pPr>
              <a:spcBef>
                <a:spcPts val="1200"/>
              </a:spcBef>
              <a:spcAft>
                <a:spcPts val="0"/>
              </a:spcAft>
            </a:pPr>
            <a:r>
              <a:rPr lang="en-US" sz="1100" dirty="0"/>
              <a:t> </a:t>
            </a:r>
            <a:r>
              <a:rPr lang="en-US" sz="1400" dirty="0"/>
              <a:t>[1] Raccomandazione ITU-R ITU M.1371-4 (04/2010) - Caratteristiche tecniche di un sistema di identificazione automatica che utilizza l'accesso multiplo a divisione di tempo nella banda mobile marittima VHF.</a:t>
            </a:r>
          </a:p>
          <a:p>
            <a:pPr>
              <a:spcBef>
                <a:spcPts val="1200"/>
              </a:spcBef>
              <a:spcAft>
                <a:spcPts val="0"/>
              </a:spcAft>
            </a:pPr>
            <a:r>
              <a:rPr lang="en-US" sz="1400" dirty="0"/>
              <a:t>[2] Commissione elettrotecnica internazionale Norma internazionale IEC61097-14 Ed 1 (02/2010) - Sistema globale di soccorso e sicurezza marittima (GMDSS) - Parte 14: trasmettitore di ricerca e salvataggio AIS (AIS-SART) - Requisiti operativi e prestazionali, metodi di prova e risultati delle prove richiesti</a:t>
            </a:r>
          </a:p>
          <a:p>
            <a:pPr>
              <a:spcBef>
                <a:spcPts val="1200"/>
              </a:spcBef>
              <a:spcAft>
                <a:spcPts val="0"/>
              </a:spcAft>
            </a:pPr>
            <a:r>
              <a:rPr lang="en-US" sz="1400" dirty="0"/>
              <a:t>[3] IEC62320-1, Ed 1 (2007) - Apparecchiature e sistemi di navigazione marittima e radiocomunicazione - Sistemi di identificazione automatica (AIS) - Parte 1: Stazioni base AIS - Requisiti minimi operativi e prestazionali, metodi di prova e risultati delle prove richiesti</a:t>
            </a:r>
          </a:p>
          <a:p>
            <a:pPr>
              <a:spcBef>
                <a:spcPts val="1200"/>
              </a:spcBef>
              <a:spcAft>
                <a:spcPts val="0"/>
              </a:spcAft>
            </a:pPr>
            <a:r>
              <a:rPr lang="en-US" sz="1400" dirty="0"/>
              <a:t>[4] IEC62320-2 Ed 1 (03/2008) - Apparecchiature e sistemi di navigazione marittima e radiocomunicazione - Sistema di identificazione automatica (AIS) - Parte 2: Stazioni AIS</a:t>
            </a:r>
            <a:r>
              <a:rPr lang="en-US" sz="1400" dirty="0" err="1"/>
              <a:t> -</a:t>
            </a:r>
            <a:r>
              <a:rPr lang="en-US" sz="1400" dirty="0"/>
              <a:t> Requisiti operativi e prestazionali, metodi di prova e collaudo</a:t>
            </a:r>
          </a:p>
          <a:p>
            <a:pPr>
              <a:spcBef>
                <a:spcPts val="1200"/>
              </a:spcBef>
              <a:spcAft>
                <a:spcPts val="0"/>
              </a:spcAft>
            </a:pPr>
            <a:r>
              <a:rPr lang="en-US" dirty="0"/>
              <a:t>[5] UNCLOS</a:t>
            </a:r>
            <a:r>
              <a:rPr lang="en-US" sz="1400" dirty="0"/>
              <a:t> </a:t>
            </a:r>
            <a:endParaRPr lang="fr-FR" sz="1400" dirty="0"/>
          </a:p>
        </p:txBody>
      </p:sp>
      <p:sp>
        <p:nvSpPr>
          <p:cNvPr id="6" name="Slide Number Placeholder 5">
            <a:extLst>
              <a:ext uri="{FF2B5EF4-FFF2-40B4-BE49-F238E27FC236}">
                <a16:creationId xmlns:a16="http://schemas.microsoft.com/office/drawing/2014/main" id="{B5768C54-1820-3B00-1C96-88D7349FD784}"/>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17</a:t>
            </a:fld>
            <a:endParaRPr lang="en-US" dirty="0"/>
          </a:p>
        </p:txBody>
      </p:sp>
      <p:grpSp>
        <p:nvGrpSpPr>
          <p:cNvPr id="2" name="Group 1">
            <a:extLst>
              <a:ext uri="{FF2B5EF4-FFF2-40B4-BE49-F238E27FC236}">
                <a16:creationId xmlns:a16="http://schemas.microsoft.com/office/drawing/2014/main" id="{CC1EF105-497F-4EFD-8E5D-D4573ED81310}"/>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3" name="Graphic 12">
              <a:extLst>
                <a:ext uri="{FF2B5EF4-FFF2-40B4-BE49-F238E27FC236}">
                  <a16:creationId xmlns:a16="http://schemas.microsoft.com/office/drawing/2014/main" id="{2F08D551-B30D-FCB1-C8B2-0160EC53095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5" name="Freeform: Shape 14">
              <a:extLst>
                <a:ext uri="{FF2B5EF4-FFF2-40B4-BE49-F238E27FC236}">
                  <a16:creationId xmlns:a16="http://schemas.microsoft.com/office/drawing/2014/main" id="{F5AA2D64-53A7-BC77-FBA2-EC723D311450}"/>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pic>
        <p:nvPicPr>
          <p:cNvPr id="14" name="Picture Placeholder 13" descr="A group of people working on a computer&#10;&#10;Description automatically generated">
            <a:extLst>
              <a:ext uri="{FF2B5EF4-FFF2-40B4-BE49-F238E27FC236}">
                <a16:creationId xmlns:a16="http://schemas.microsoft.com/office/drawing/2014/main" id="{CA8E4ABB-563C-C656-566F-6422D163C30C}"/>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
        <p:nvSpPr>
          <p:cNvPr id="3" name="Footer Placeholder 2">
            <a:extLst>
              <a:ext uri="{FF2B5EF4-FFF2-40B4-BE49-F238E27FC236}">
                <a16:creationId xmlns:a16="http://schemas.microsoft.com/office/drawing/2014/main" id="{58465F72-F670-64FE-073D-4BF210CDD83C}"/>
              </a:ext>
            </a:extLst>
          </p:cNvPr>
          <p:cNvSpPr>
            <a:spLocks noGrp="1"/>
          </p:cNvSpPr>
          <p:nvPr>
            <p:ph type="ftr" sz="quarter" idx="3"/>
          </p:nvPr>
        </p:nvSpPr>
        <p:spPr>
          <a:xfrm>
            <a:off x="193864" y="6450396"/>
            <a:ext cx="6637071" cy="365125"/>
          </a:xfrm>
        </p:spPr>
        <p:txBody>
          <a:bodyPr>
            <a:normAutofit fontScale="86000"/>
          </a:bodyPr>
          <a:lstStyle/>
          <a:p>
            <a:r>
              <a:rPr lang="en-US" dirty="0"/>
              <a:t>CSP00012_S_M_Digital Forensic per il settore marittimo: modello di presentazione creato da PR</a:t>
            </a:r>
          </a:p>
        </p:txBody>
      </p:sp>
    </p:spTree>
    <p:extLst>
      <p:ext uri="{BB962C8B-B14F-4D97-AF65-F5344CB8AC3E}">
        <p14:creationId xmlns:p14="http://schemas.microsoft.com/office/powerpoint/2010/main" val="2581217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A4D39-F2B6-F4CA-1F46-139CEEA2D952}"/>
              </a:ext>
            </a:extLst>
          </p:cNvPr>
          <p:cNvSpPr>
            <a:spLocks noGrp="1"/>
          </p:cNvSpPr>
          <p:nvPr>
            <p:ph type="ctrTitle"/>
          </p:nvPr>
        </p:nvSpPr>
        <p:spPr/>
        <p:txBody>
          <a:bodyPr/>
          <a:lstStyle/>
          <a:p>
            <a:r>
              <a:rPr lang="fr-FR" dirty="0"/>
              <a:t>Beni e</a:t>
            </a:r>
            <a:r>
              <a:rPr lang="fr-FR" dirty="0" err="1"/>
              <a:t> minacce</a:t>
            </a:r>
            <a:endParaRPr lang="fr-FR" dirty="0"/>
          </a:p>
        </p:txBody>
      </p:sp>
      <p:sp>
        <p:nvSpPr>
          <p:cNvPr id="3" name="Sous-titre 2">
            <a:extLst>
              <a:ext uri="{FF2B5EF4-FFF2-40B4-BE49-F238E27FC236}">
                <a16:creationId xmlns:a16="http://schemas.microsoft.com/office/drawing/2014/main" id="{4C2B598F-9052-CF2E-6A29-0E6C8D00AA55}"/>
              </a:ext>
            </a:extLst>
          </p:cNvPr>
          <p:cNvSpPr>
            <a:spLocks noGrp="1"/>
          </p:cNvSpPr>
          <p:nvPr>
            <p:ph type="subTitle" idx="1"/>
          </p:nvPr>
        </p:nvSpPr>
        <p:spPr>
          <a:xfrm>
            <a:off x="7128151" y="5248834"/>
            <a:ext cx="4836869" cy="1008925"/>
          </a:xfrm>
        </p:spPr>
        <p:txBody>
          <a:bodyPr>
            <a:normAutofit fontScale="84745"/>
          </a:bodyPr>
          <a:lstStyle/>
          <a:p>
            <a:r>
              <a:rPr lang="fr-FR" dirty="0" err="1"/>
              <a:t>Parti interessate</a:t>
            </a:r>
            <a:r>
              <a:rPr lang="fr-FR" dirty="0"/>
              <a:t> portuali e marittime</a:t>
            </a:r>
          </a:p>
        </p:txBody>
      </p:sp>
      <p:sp>
        <p:nvSpPr>
          <p:cNvPr id="5" name="Espace réservé du texte 4">
            <a:extLst>
              <a:ext uri="{FF2B5EF4-FFF2-40B4-BE49-F238E27FC236}">
                <a16:creationId xmlns:a16="http://schemas.microsoft.com/office/drawing/2014/main" id="{F0BE506F-9648-6252-EA8B-010DC1DDBF51}"/>
              </a:ext>
            </a:extLst>
          </p:cNvPr>
          <p:cNvSpPr>
            <a:spLocks noGrp="1"/>
          </p:cNvSpPr>
          <p:nvPr>
            <p:ph type="body" sz="quarter" idx="10"/>
          </p:nvPr>
        </p:nvSpPr>
        <p:spPr/>
        <p:txBody>
          <a:bodyPr/>
          <a:lstStyle/>
          <a:p>
            <a:r>
              <a:rPr lang="fr-FR" sz="5400" dirty="0"/>
              <a:t>Maritime </a:t>
            </a:r>
          </a:p>
        </p:txBody>
      </p:sp>
      <p:pic>
        <p:nvPicPr>
          <p:cNvPr id="10" name="Espace réservé pour une image  9">
            <a:extLst>
              <a:ext uri="{FF2B5EF4-FFF2-40B4-BE49-F238E27FC236}">
                <a16:creationId xmlns:a16="http://schemas.microsoft.com/office/drawing/2014/main" id="{2B35F023-5FC3-797A-D94D-6F61B3D0E482}"/>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79203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62D80A-9639-430F-A1F9-E2254042E2A6}"/>
              </a:ext>
            </a:extLst>
          </p:cNvPr>
          <p:cNvSpPr/>
          <p:nvPr/>
        </p:nvSpPr>
        <p:spPr>
          <a:xfrm>
            <a:off x="1303908" y="3412171"/>
            <a:ext cx="9280478" cy="2585323"/>
          </a:xfrm>
          <a:prstGeom prst="rect">
            <a:avLst/>
          </a:prstGeom>
        </p:spPr>
        <p:txBody>
          <a:bodyPr wrap="square">
            <a:normAutofit fontScale="90322"/>
          </a:bodyPr>
          <a:lstStyle/>
          <a:p>
            <a:r>
              <a:rPr lang="en-US" b="1" dirty="0"/>
              <a:t>Sistemi particolari da prendere in considerazione:</a:t>
            </a:r>
          </a:p>
          <a:p>
            <a:pPr marL="285750" indent="-285750">
              <a:buFont typeface="Arial" panose="020B0604020202020204" pitchFamily="34" charset="0"/>
              <a:buChar char="•"/>
            </a:pPr>
            <a:r>
              <a:rPr lang="en-US" dirty="0"/>
              <a:t>Sistemi di ponti</a:t>
            </a:r>
          </a:p>
          <a:p>
            <a:pPr marL="285750" indent="-285750">
              <a:buFont typeface="Arial" panose="020B0604020202020204" pitchFamily="34" charset="0"/>
              <a:buChar char="•"/>
            </a:pPr>
            <a:r>
              <a:rPr lang="en-US" dirty="0"/>
              <a:t>Sistemi di gestione e movimentazione merci</a:t>
            </a:r>
          </a:p>
          <a:p>
            <a:pPr marL="285750" indent="-285750">
              <a:buFont typeface="Arial" panose="020B0604020202020204" pitchFamily="34" charset="0"/>
              <a:buChar char="•"/>
            </a:pPr>
            <a:r>
              <a:rPr lang="en-US" dirty="0"/>
              <a:t>Sistemi di propulsione e gestione dei macchinari e controllo della potenza</a:t>
            </a:r>
          </a:p>
          <a:p>
            <a:pPr marL="285750" indent="-285750">
              <a:buFont typeface="Arial" panose="020B0604020202020204" pitchFamily="34" charset="0"/>
              <a:buChar char="•"/>
            </a:pPr>
            <a:r>
              <a:rPr lang="en-US" dirty="0"/>
              <a:t>Sistemi di controllo degli accessi</a:t>
            </a:r>
          </a:p>
          <a:p>
            <a:pPr marL="285750" indent="-285750">
              <a:buFont typeface="Arial" panose="020B0604020202020204" pitchFamily="34" charset="0"/>
              <a:buChar char="•"/>
            </a:pPr>
            <a:r>
              <a:rPr lang="en-US" dirty="0"/>
              <a:t>Sistemi di gestione e assistenza passeggeri</a:t>
            </a:r>
          </a:p>
          <a:p>
            <a:pPr marL="285750" indent="-285750">
              <a:buFont typeface="Arial" panose="020B0604020202020204" pitchFamily="34" charset="0"/>
              <a:buChar char="•"/>
            </a:pPr>
            <a:r>
              <a:rPr lang="en-US" dirty="0"/>
              <a:t>Reti pubbliche destinate ai passeggeri</a:t>
            </a:r>
          </a:p>
          <a:p>
            <a:pPr marL="285750" indent="-285750">
              <a:buFont typeface="Arial" panose="020B0604020202020204" pitchFamily="34" charset="0"/>
              <a:buChar char="•"/>
            </a:pPr>
            <a:r>
              <a:rPr lang="en-US" dirty="0"/>
              <a:t>Sistemi amministrativi e di assistenza ai membri del l'equipaggio</a:t>
            </a:r>
          </a:p>
          <a:p>
            <a:pPr marL="285750" indent="-285750">
              <a:buFont typeface="Arial" panose="020B0604020202020204" pitchFamily="34" charset="0"/>
              <a:buChar char="•"/>
            </a:pPr>
            <a:r>
              <a:rPr lang="en-US" dirty="0"/>
              <a:t>Sistemi di comunicazione</a:t>
            </a:r>
          </a:p>
        </p:txBody>
      </p:sp>
      <p:sp>
        <p:nvSpPr>
          <p:cNvPr id="3" name="AutoShape 4">
            <a:extLst>
              <a:ext uri="{FF2B5EF4-FFF2-40B4-BE49-F238E27FC236}">
                <a16:creationId xmlns:a16="http://schemas.microsoft.com/office/drawing/2014/main" id="{CC8C455A-8644-45AD-8D89-E40E75EDDD84}"/>
              </a:ext>
            </a:extLst>
          </p:cNvPr>
          <p:cNvSpPr>
            <a:spLocks noChangeArrowheads="1"/>
          </p:cNvSpPr>
          <p:nvPr/>
        </p:nvSpPr>
        <p:spPr bwMode="blackWhite">
          <a:xfrm>
            <a:off x="1303908" y="134241"/>
            <a:ext cx="9773782" cy="399937"/>
          </a:xfrm>
          <a:prstGeom prst="rect">
            <a:avLst/>
          </a:prstGeom>
        </p:spPr>
        <p:txBody>
          <a:bodyPr/>
          <a:lstStyle/>
          <a:p>
            <a:pPr defTabSz="457200" eaLnBrk="0" fontAlgn="base" hangingPunct="0">
              <a:lnSpc>
                <a:spcPct val="90000"/>
              </a:lnSpc>
              <a:spcBef>
                <a:spcPct val="0"/>
              </a:spcBef>
              <a:spcAft>
                <a:spcPct val="0"/>
              </a:spcAft>
            </a:pPr>
            <a:r>
              <a:rPr lang="en-US" sz="2400" b="1" dirty="0">
                <a:solidFill>
                  <a:schemeClr val="tx2"/>
                </a:solidFill>
                <a:latin typeface="Century Gothic"/>
                <a:ea typeface="+mj-ea"/>
                <a:cs typeface="+mj-cs"/>
              </a:rPr>
              <a:t>Quadro marittimo - Legale</a:t>
            </a:r>
            <a:r>
              <a:rPr lang="en-US" sz="2400" b="1">
                <a:solidFill>
                  <a:schemeClr val="tx2"/>
                </a:solidFill>
                <a:latin typeface="Century Gothic"/>
                <a:ea typeface="+mj-ea"/>
                <a:cs typeface="+mj-cs"/>
              </a:rPr>
              <a:t> (internazionale)</a:t>
            </a:r>
            <a:endParaRPr lang="en-US" sz="2400" b="1" dirty="0">
              <a:solidFill>
                <a:schemeClr val="tx2"/>
              </a:solidFill>
              <a:latin typeface="Century Gothic"/>
              <a:ea typeface="+mj-ea"/>
              <a:cs typeface="+mj-cs"/>
            </a:endParaRPr>
          </a:p>
          <a:p>
            <a:pPr defTabSz="457200" eaLnBrk="0" fontAlgn="base" hangingPunct="0">
              <a:lnSpc>
                <a:spcPct val="90000"/>
              </a:lnSpc>
              <a:spcBef>
                <a:spcPct val="0"/>
              </a:spcBef>
              <a:spcAft>
                <a:spcPct val="0"/>
              </a:spcAft>
            </a:pPr>
            <a:endParaRPr lang="en-US" sz="2400" b="1" dirty="0">
              <a:solidFill>
                <a:schemeClr val="tx2"/>
              </a:solidFill>
              <a:latin typeface="Century Gothic"/>
              <a:ea typeface="+mj-ea"/>
              <a:cs typeface="+mj-cs"/>
            </a:endParaRPr>
          </a:p>
          <a:p>
            <a:pPr defTabSz="457200" eaLnBrk="0" fontAlgn="base" hangingPunct="0">
              <a:lnSpc>
                <a:spcPct val="90000"/>
              </a:lnSpc>
              <a:spcBef>
                <a:spcPct val="0"/>
              </a:spcBef>
              <a:spcAft>
                <a:spcPct val="0"/>
              </a:spcAft>
            </a:pPr>
            <a:r>
              <a:rPr lang="en-US" sz="2400" b="1" dirty="0">
                <a:solidFill>
                  <a:schemeClr val="tx2"/>
                </a:solidFill>
                <a:latin typeface="Century Gothic"/>
                <a:ea typeface="+mj-ea"/>
                <a:cs typeface="+mj-cs"/>
              </a:rPr>
              <a:t>RISOLUZIONI IMO</a:t>
            </a:r>
          </a:p>
        </p:txBody>
      </p:sp>
      <p:sp>
        <p:nvSpPr>
          <p:cNvPr id="4" name="Rectangle 3">
            <a:extLst>
              <a:ext uri="{FF2B5EF4-FFF2-40B4-BE49-F238E27FC236}">
                <a16:creationId xmlns:a16="http://schemas.microsoft.com/office/drawing/2014/main" id="{9F6E0075-EFB7-4CAE-A41A-415B296A64DE}"/>
              </a:ext>
            </a:extLst>
          </p:cNvPr>
          <p:cNvSpPr/>
          <p:nvPr/>
        </p:nvSpPr>
        <p:spPr>
          <a:xfrm>
            <a:off x="1398031" y="1467045"/>
            <a:ext cx="9395937" cy="1593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1818"/>
          </a:bodyPr>
          <a:lstStyle/>
          <a:p>
            <a:pPr algn="ctr"/>
            <a:r>
              <a:rPr lang="en-US" sz="1600" dirty="0">
                <a:latin typeface="Arial" panose="020B0604020202020204" pitchFamily="34" charset="0"/>
              </a:rPr>
              <a:t>MSC.428(98) (16 giugno 2017) GESTIONE DEL RISCHIO INFORMATICO MARITTIMO NEI SISTEMI DI GESTIONE DELLA SICUREZZA</a:t>
            </a:r>
            <a:r>
              <a:rPr lang="fr-FR" sz="1600" dirty="0"/>
              <a:t>:</a:t>
            </a:r>
          </a:p>
          <a:p>
            <a:pPr algn="just"/>
            <a:r>
              <a:rPr lang="en-US" sz="1600" i="1" dirty="0"/>
              <a:t>un sistema di gestione della sicurezza approvato dovrebbe tener conto della gestione del rischio informatico</a:t>
            </a:r>
          </a:p>
          <a:p>
            <a:pPr algn="just"/>
            <a:endParaRPr lang="en-US" sz="1600" i="1" dirty="0"/>
          </a:p>
          <a:p>
            <a:pPr algn="just"/>
            <a:r>
              <a:rPr lang="en-US" sz="1600" i="1" dirty="0"/>
              <a:t>Le amministrazioni dovrebbero garantire che i rischi informatici siano adeguatamente affrontati nei sistemi di gestione della sicurezza 01 gennaio 2021</a:t>
            </a:r>
            <a:r>
              <a:rPr lang="en-US" sz="1600" dirty="0"/>
              <a:t> (Survey ?)</a:t>
            </a:r>
            <a:endParaRPr lang="fr-FR" sz="1600" dirty="0"/>
          </a:p>
        </p:txBody>
      </p:sp>
      <p:sp>
        <p:nvSpPr>
          <p:cNvPr id="6" name="Rectangle : coins arrondis 5">
            <a:extLst>
              <a:ext uri="{FF2B5EF4-FFF2-40B4-BE49-F238E27FC236}">
                <a16:creationId xmlns:a16="http://schemas.microsoft.com/office/drawing/2014/main" id="{CB8186D5-545D-607A-E345-04EC82EC28EF}"/>
              </a:ext>
            </a:extLst>
          </p:cNvPr>
          <p:cNvSpPr/>
          <p:nvPr/>
        </p:nvSpPr>
        <p:spPr>
          <a:xfrm>
            <a:off x="7123290" y="5568516"/>
            <a:ext cx="4572000" cy="8579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1588"/>
          </a:bodyPr>
          <a:lstStyle/>
          <a:p>
            <a:r>
              <a:rPr lang="fr-FR" sz="1600" b="1" dirty="0"/>
              <a:t>Requisiti per la notifica di incidenti </a:t>
            </a:r>
          </a:p>
          <a:p>
            <a:r>
              <a:rPr lang="fr-FR" sz="1600" dirty="0"/>
              <a:t>-</a:t>
            </a:r>
            <a:r>
              <a:rPr lang="fr-FR" sz="1600" dirty="0" err="1"/>
              <a:t> Criteri/</a:t>
            </a:r>
            <a:r>
              <a:rPr lang="fr-FR" sz="1600" dirty="0"/>
              <a:t> limiti specifici</a:t>
            </a:r>
            <a:r>
              <a:rPr lang="fr-FR" sz="1600" dirty="0" err="1"/>
              <a:t> per la notifica</a:t>
            </a:r>
            <a:r>
              <a:rPr lang="fr-FR" sz="1600" dirty="0"/>
              <a:t> degli incidenti</a:t>
            </a:r>
          </a:p>
        </p:txBody>
      </p:sp>
    </p:spTree>
    <p:extLst>
      <p:ext uri="{BB962C8B-B14F-4D97-AF65-F5344CB8AC3E}">
        <p14:creationId xmlns:p14="http://schemas.microsoft.com/office/powerpoint/2010/main" val="3603453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1"/>
            <a:ext cx="6732237" cy="806796"/>
          </a:xfrm>
        </p:spPr>
        <p:txBody>
          <a:bodyPr>
            <a:normAutofit fontScale="75510"/>
          </a:bodyPr>
          <a:lstStyle/>
          <a:p>
            <a:r>
              <a:rPr lang="en-US" sz="3600" dirty="0"/>
              <a:t>Digital Forensics per il settore marittimo</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0909"/>
          </a:bodyPr>
          <a:lstStyle/>
          <a:p>
            <a:r>
              <a:rPr lang="en-US" dirty="0"/>
              <a:t>Introdurre la Digital Forensics per gli studenti marittimi </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normAutofit fontScale="75000"/>
          </a:bodyPr>
          <a:lstStyle/>
          <a:p>
            <a:r>
              <a:rPr lang="en-US" dirty="0"/>
              <a:t>Rischi informatici e forense per il settore marittimo</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normAutofit fontScale="92000" lnSpcReduction="20000"/>
          </a:bodyPr>
          <a:lstStyle/>
          <a:p>
            <a:r>
              <a:rPr lang="en-US" dirty="0"/>
              <a:t>Saranno descritti i rischi giuridici, tecnici e organizzativi per sistemi marittimi specifici</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normAutofit fontScale="92500" lnSpcReduction="20000"/>
          </a:bodyPr>
          <a:lstStyle/>
          <a:p>
            <a:r>
              <a:rPr lang="en-US" dirty="0"/>
              <a:t>Se lo si desidera, sarà disponibile una pratica complementare basata su sistemi AIS</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fontScale="96078"/>
          </a:bodyPr>
          <a:lstStyle/>
          <a:p>
            <a:r>
              <a:rPr lang="en-US" dirty="0"/>
              <a:t>Corso annuale in giugno (Dunkerque - Toulon)</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 name="Footer Placeholder 1">
            <a:extLst>
              <a:ext uri="{FF2B5EF4-FFF2-40B4-BE49-F238E27FC236}">
                <a16:creationId xmlns:a16="http://schemas.microsoft.com/office/drawing/2014/main" id="{D331A928-7D63-B78C-FAE3-45A3106D5FBC}"/>
              </a:ext>
            </a:extLst>
          </p:cNvPr>
          <p:cNvSpPr>
            <a:spLocks noGrp="1"/>
          </p:cNvSpPr>
          <p:nvPr>
            <p:ph type="ftr" sz="quarter" idx="3"/>
          </p:nvPr>
        </p:nvSpPr>
        <p:spPr>
          <a:xfrm>
            <a:off x="824241" y="6465338"/>
            <a:ext cx="6637071" cy="365125"/>
          </a:xfrm>
        </p:spPr>
        <p:txBody>
          <a:bodyPr>
            <a:normAutofit fontScale="97701"/>
          </a:bodyPr>
          <a:lstStyle/>
          <a:p>
            <a:r>
              <a:rPr lang="en-US" sz="1100" dirty="0"/>
              <a:t>Digital Forensics for Maritime</a:t>
            </a:r>
            <a:r>
              <a:rPr lang="en-US" dirty="0"/>
              <a:t> : Modello di presentazione  - Creato da PR</a:t>
            </a:r>
          </a:p>
        </p:txBody>
      </p:sp>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989054"/>
            <a:ext cx="5885179" cy="533400"/>
          </a:xfrm>
          <a:prstGeom prst="rect">
            <a:avLst/>
          </a:prstGeom>
        </p:spPr>
        <p:txBody>
          <a:bodyPr vert="horz" lIns="0" tIns="45720" rIns="0" bIns="0" rtlCol="0" anchor="b">
            <a:normAutofit fontScale="90804" lnSpcReduction="20000"/>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Lo studente dovrebbe essere a conoscenza delle operazioni e/ o sistemi marittimi</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27103" y="5651112"/>
            <a:ext cx="5885179" cy="730126"/>
          </a:xfrm>
          <a:prstGeom prst="rect">
            <a:avLst/>
          </a:prstGeom>
        </p:spPr>
        <p:txBody>
          <a:bodyPr vert="horz" lIns="0" tIns="45720" rIns="0" bIns="0" rtlCol="0" anchor="b">
            <a:normAutofit fontScale="92500" lnSpcReduction="20000"/>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C2B Consulting</a:t>
            </a:r>
          </a:p>
          <a:p>
            <a:r>
              <a:rPr lang="en-US" sz="1300" dirty="0"/>
              <a:t>115 rue du </a:t>
            </a:r>
            <a:r>
              <a:rPr lang="en-US" sz="1300" dirty="0" err="1"/>
              <a:t>maréchal</a:t>
            </a:r>
            <a:r>
              <a:rPr lang="en-US" sz="1300" dirty="0"/>
              <a:t> Foch –F83.200 LE REVEST – France</a:t>
            </a:r>
            <a:r>
              <a:rPr lang="en-US" dirty="0"/>
              <a:t> </a:t>
            </a:r>
          </a:p>
        </p:txBody>
      </p:sp>
      <p:pic>
        <p:nvPicPr>
          <p:cNvPr id="28" name="Espace réservé pour une image  27">
            <a:extLst>
              <a:ext uri="{FF2B5EF4-FFF2-40B4-BE49-F238E27FC236}">
                <a16:creationId xmlns:a16="http://schemas.microsoft.com/office/drawing/2014/main" id="{D8A9C184-B4D8-9C0E-30DA-B2A37A566426}"/>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48501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46B806-0D72-6FC1-D94A-037203732EC5}"/>
              </a:ext>
            </a:extLst>
          </p:cNvPr>
          <p:cNvSpPr>
            <a:spLocks noGrp="1"/>
          </p:cNvSpPr>
          <p:nvPr>
            <p:ph type="sldNum" sz="quarter" idx="12"/>
          </p:nvPr>
        </p:nvSpPr>
        <p:spPr>
          <a:xfrm>
            <a:off x="11278939" y="6354893"/>
            <a:ext cx="61791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FC096-D195-4392-A597-E50EA60D946D}" type="slidenum">
              <a:rPr kumimoji="0" lang="fr-FR"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100" b="0" i="0" u="none" strike="noStrike" kern="1200" cap="none" spc="0" normalizeH="0" baseline="0" noProof="0">
              <a:ln>
                <a:noFill/>
              </a:ln>
              <a:solidFill>
                <a:srgbClr val="000000"/>
              </a:solidFill>
              <a:effectLst/>
              <a:uLnTx/>
              <a:uFillTx/>
              <a:latin typeface="Century Gothic"/>
              <a:ea typeface="+mn-ea"/>
              <a:cs typeface="+mn-cs"/>
            </a:endParaRPr>
          </a:p>
        </p:txBody>
      </p:sp>
      <p:graphicFrame>
        <p:nvGraphicFramePr>
          <p:cNvPr id="4" name="Tableau 3">
            <a:extLst>
              <a:ext uri="{FF2B5EF4-FFF2-40B4-BE49-F238E27FC236}">
                <a16:creationId xmlns:a16="http://schemas.microsoft.com/office/drawing/2014/main" id="{712788AF-F001-65BE-5405-1264BF30E84F}"/>
              </a:ext>
            </a:extLst>
          </p:cNvPr>
          <p:cNvGraphicFramePr>
            <a:graphicFrameLocks noGrp="1"/>
          </p:cNvGraphicFramePr>
          <p:nvPr>
            <p:extLst>
              <p:ext uri="{D42A27DB-BD31-4B8C-83A1-F6EECF244321}">
                <p14:modId xmlns:p14="http://schemas.microsoft.com/office/powerpoint/2010/main" val="1374363071"/>
              </p:ext>
            </p:extLst>
          </p:nvPr>
        </p:nvGraphicFramePr>
        <p:xfrm>
          <a:off x="37581" y="856317"/>
          <a:ext cx="12116837" cy="5435957"/>
        </p:xfrm>
        <a:graphic>
          <a:graphicData uri="http://schemas.openxmlformats.org/drawingml/2006/table">
            <a:tbl>
              <a:tblPr firstRow="1" bandRow="1"/>
              <a:tblGrid>
                <a:gridCol w="1747676">
                  <a:extLst>
                    <a:ext uri="{9D8B030D-6E8A-4147-A177-3AD203B41FA5}">
                      <a16:colId xmlns:a16="http://schemas.microsoft.com/office/drawing/2014/main" val="1883102741"/>
                    </a:ext>
                  </a:extLst>
                </a:gridCol>
                <a:gridCol w="1736419">
                  <a:extLst>
                    <a:ext uri="{9D8B030D-6E8A-4147-A177-3AD203B41FA5}">
                      <a16:colId xmlns:a16="http://schemas.microsoft.com/office/drawing/2014/main" val="1770675081"/>
                    </a:ext>
                  </a:extLst>
                </a:gridCol>
                <a:gridCol w="615554">
                  <a:extLst>
                    <a:ext uri="{9D8B030D-6E8A-4147-A177-3AD203B41FA5}">
                      <a16:colId xmlns:a16="http://schemas.microsoft.com/office/drawing/2014/main" val="3815746551"/>
                    </a:ext>
                  </a:extLst>
                </a:gridCol>
                <a:gridCol w="423876">
                  <a:extLst>
                    <a:ext uri="{9D8B030D-6E8A-4147-A177-3AD203B41FA5}">
                      <a16:colId xmlns:a16="http://schemas.microsoft.com/office/drawing/2014/main" val="4033603630"/>
                    </a:ext>
                  </a:extLst>
                </a:gridCol>
                <a:gridCol w="379605">
                  <a:extLst>
                    <a:ext uri="{9D8B030D-6E8A-4147-A177-3AD203B41FA5}">
                      <a16:colId xmlns:a16="http://schemas.microsoft.com/office/drawing/2014/main" val="3424418428"/>
                    </a:ext>
                  </a:extLst>
                </a:gridCol>
                <a:gridCol w="1015246">
                  <a:extLst>
                    <a:ext uri="{9D8B030D-6E8A-4147-A177-3AD203B41FA5}">
                      <a16:colId xmlns:a16="http://schemas.microsoft.com/office/drawing/2014/main" val="1260312136"/>
                    </a:ext>
                  </a:extLst>
                </a:gridCol>
                <a:gridCol w="2328278">
                  <a:extLst>
                    <a:ext uri="{9D8B030D-6E8A-4147-A177-3AD203B41FA5}">
                      <a16:colId xmlns:a16="http://schemas.microsoft.com/office/drawing/2014/main" val="2037152445"/>
                    </a:ext>
                  </a:extLst>
                </a:gridCol>
                <a:gridCol w="2525628">
                  <a:extLst>
                    <a:ext uri="{9D8B030D-6E8A-4147-A177-3AD203B41FA5}">
                      <a16:colId xmlns:a16="http://schemas.microsoft.com/office/drawing/2014/main" val="1391157696"/>
                    </a:ext>
                  </a:extLst>
                </a:gridCol>
                <a:gridCol w="1344555">
                  <a:extLst>
                    <a:ext uri="{9D8B030D-6E8A-4147-A177-3AD203B41FA5}">
                      <a16:colId xmlns:a16="http://schemas.microsoft.com/office/drawing/2014/main" val="97435156"/>
                    </a:ext>
                  </a:extLst>
                </a:gridCol>
              </a:tblGrid>
              <a:tr h="69536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fr-FR" sz="1100" dirty="0">
                          <a:latin typeface="Calibri" panose="020F0502020204030204" pitchFamily="34" charset="0"/>
                          <a:ea typeface="Calibri" panose="020F0502020204030204" pitchFamily="34" charset="0"/>
                          <a:cs typeface="Calibri" panose="020F0502020204030204" pitchFamily="34" charset="0"/>
                        </a:rPr>
                        <a:t>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Riferimento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a:latin typeface="Calibri" panose="020F0502020204030204" pitchFamily="34" charset="0"/>
                          <a:ea typeface="Calibri" panose="020F0502020204030204" pitchFamily="34" charset="0"/>
                          <a:cs typeface="Calibri" panose="020F0502020204030204" pitchFamily="34" charset="0"/>
                        </a:rPr>
                        <a:t>Utente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a:latin typeface="Calibri" panose="020F0502020204030204" pitchFamily="34" charset="0"/>
                          <a:ea typeface="Calibri" panose="020F0502020204030204" pitchFamily="34" charset="0"/>
                          <a:cs typeface="Calibri" panose="020F0502020204030204" pitchFamily="34" charset="0"/>
                        </a:rPr>
                        <a:t>Net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a:latin typeface="Calibri" panose="020F0502020204030204" pitchFamily="34" charset="0"/>
                          <a:ea typeface="Calibri" panose="020F0502020204030204" pitchFamily="34" charset="0"/>
                          <a:cs typeface="Calibri" panose="020F0502020204030204" pitchFamily="34" charset="0"/>
                        </a:rPr>
                        <a:t>SI</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err="1">
                          <a:latin typeface="Calibri" panose="020F0502020204030204" pitchFamily="34" charset="0"/>
                          <a:ea typeface="Calibri" panose="020F0502020204030204" pitchFamily="34" charset="0"/>
                          <a:cs typeface="Calibri" panose="020F0502020204030204" pitchFamily="34" charset="0"/>
                        </a:rPr>
                        <a:t>Chi è interessato</a:t>
                      </a:r>
                      <a:r>
                        <a:rPr lang="fr-FR" sz="1100" dirty="0">
                          <a:latin typeface="Calibri" panose="020F0502020204030204" pitchFamily="34" charset="0"/>
                          <a:ea typeface="Calibri" panose="020F0502020204030204" pitchFamily="34" charset="0"/>
                          <a:cs typeface="Calibri" panose="020F0502020204030204" pitchFamily="34" charset="0"/>
                        </a:rPr>
                        <a:t>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err="1">
                          <a:latin typeface="Calibri" panose="020F0502020204030204" pitchFamily="34" charset="0"/>
                          <a:ea typeface="Calibri" panose="020F0502020204030204" pitchFamily="34" charset="0"/>
                          <a:cs typeface="Calibri" panose="020F0502020204030204" pitchFamily="34" charset="0"/>
                        </a:rPr>
                        <a:t>Misure preventive</a:t>
                      </a:r>
                      <a:r>
                        <a:rPr lang="fr-FR" sz="1100" dirty="0">
                          <a:latin typeface="Calibri" panose="020F0502020204030204" pitchFamily="34" charset="0"/>
                          <a:ea typeface="Calibri" panose="020F0502020204030204" pitchFamily="34" charset="0"/>
                          <a:cs typeface="Calibri" panose="020F0502020204030204" pitchFamily="34" charset="0"/>
                        </a:rPr>
                        <a:t>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latin typeface="Calibri" panose="020F0502020204030204" pitchFamily="34" charset="0"/>
                          <a:ea typeface="Calibri" panose="020F0502020204030204" pitchFamily="34" charset="0"/>
                          <a:cs typeface="Calibri" panose="020F0502020204030204" pitchFamily="34" charset="0"/>
                        </a:rPr>
                        <a:t>Capacità di difesa</a:t>
                      </a:r>
                      <a:endParaRPr lang="fr-FR" sz="11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err="1">
                          <a:latin typeface="Calibri" panose="020F0502020204030204" pitchFamily="34" charset="0"/>
                          <a:ea typeface="Calibri" panose="020F0502020204030204" pitchFamily="34" charset="0"/>
                          <a:cs typeface="Calibri" panose="020F0502020204030204" pitchFamily="34" charset="0"/>
                        </a:rPr>
                        <a:t>Reconquest</a:t>
                      </a:r>
                      <a:r>
                        <a:rPr lang="fr-FR" sz="1100" dirty="0">
                          <a:latin typeface="Calibri" panose="020F0502020204030204" pitchFamily="34" charset="0"/>
                          <a:ea typeface="Calibri" panose="020F0502020204030204" pitchFamily="34" charset="0"/>
                          <a:cs typeface="Calibri" panose="020F0502020204030204" pitchFamily="34" charset="0"/>
                        </a:rPr>
                        <a:t>
(</a:t>
                      </a:r>
                      <a:r>
                        <a:rPr lang="fr-FR" sz="1100" dirty="0" err="1">
                          <a:latin typeface="Calibri" panose="020F0502020204030204" pitchFamily="34" charset="0"/>
                          <a:ea typeface="Calibri" panose="020F0502020204030204" pitchFamily="34" charset="0"/>
                          <a:cs typeface="Calibri" panose="020F0502020204030204" pitchFamily="34" charset="0"/>
                        </a:rPr>
                        <a:t>Judicial</a:t>
                      </a:r>
                      <a:r>
                        <a:rPr lang="fr-FR" sz="11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759377902"/>
                  </a:ext>
                </a:extLst>
              </a:tr>
              <a:tr h="16672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800" b="1" dirty="0">
                          <a:latin typeface="Calibri" panose="020F0502020204030204" pitchFamily="34" charset="0"/>
                          <a:ea typeface="Calibri" panose="020F0502020204030204" pitchFamily="34" charset="0"/>
                          <a:cs typeface="Calibri" panose="020F0502020204030204" pitchFamily="34" charset="0"/>
                        </a:rPr>
                        <a:t>C I (Nazioni:</a:t>
                      </a:r>
                      <a:r>
                        <a:rPr lang="fr-FR" sz="1800" b="1" dirty="0" err="1">
                          <a:latin typeface="Calibri" panose="020F0502020204030204" pitchFamily="34" charset="0"/>
                          <a:ea typeface="Calibri" panose="020F0502020204030204" pitchFamily="34" charset="0"/>
                          <a:cs typeface="Calibri" panose="020F0502020204030204" pitchFamily="34" charset="0"/>
                        </a:rPr>
                        <a:t> dopo il 2013)</a:t>
                      </a:r>
                    </a:p>
                    <a:p>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latin typeface="Calibri" panose="020F0502020204030204" pitchFamily="34" charset="0"/>
                          <a:ea typeface="Calibri" panose="020F0502020204030204" pitchFamily="34" charset="0"/>
                          <a:cs typeface="Calibri" panose="020F0502020204030204" pitchFamily="34" charset="0"/>
                        </a:rPr>
                        <a:t>Direttiva 2005/65/CE</a:t>
                      </a:r>
                    </a:p>
                    <a:p>
                      <a:endParaRPr lang="en-US" sz="1400" dirty="0">
                        <a:latin typeface="Calibri" panose="020F0502020204030204" pitchFamily="34" charset="0"/>
                        <a:ea typeface="Calibri" panose="020F0502020204030204" pitchFamily="34" charset="0"/>
                        <a:cs typeface="Calibri" panose="020F0502020204030204" pitchFamily="34" charset="0"/>
                      </a:endParaRPr>
                    </a:p>
                    <a:p>
                      <a:r>
                        <a:rPr lang="en-US" sz="1400" dirty="0">
                          <a:latin typeface="Calibri" panose="020F0502020204030204" pitchFamily="34" charset="0"/>
                          <a:ea typeface="Calibri" panose="020F0502020204030204" pitchFamily="34" charset="0"/>
                          <a:cs typeface="Calibri" panose="020F0502020204030204" pitchFamily="34" charset="0"/>
                        </a:rPr>
                        <a:t>Regolamentazione nazionale</a:t>
                      </a:r>
                      <a:endParaRPr lang="fr-FR" sz="14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200" b="0" dirty="0">
                          <a:latin typeface="Calibri" panose="020F0502020204030204" pitchFamily="34" charset="0"/>
                          <a:ea typeface="Calibri" panose="020F0502020204030204" pitchFamily="34" charset="0"/>
                          <a:cs typeface="Calibri" panose="020F0502020204030204" pitchFamily="34" charset="0"/>
                        </a:rPr>
                        <a:t>Porti</a:t>
                      </a:r>
                    </a:p>
                    <a:p>
                      <a:r>
                        <a:rPr lang="fr-FR" sz="1200" b="0" dirty="0">
                          <a:latin typeface="Calibri" panose="020F0502020204030204" pitchFamily="34" charset="0"/>
                          <a:ea typeface="Calibri" panose="020F0502020204030204" pitchFamily="34" charset="0"/>
                          <a:cs typeface="Calibri" panose="020F0502020204030204" pitchFamily="34" charset="0"/>
                        </a:rPr>
                        <a:t>Cavo</a:t>
                      </a:r>
                    </a:p>
                    <a:p>
                      <a:r>
                        <a:rPr lang="fr-FR" sz="1200" b="0" dirty="0" err="1">
                          <a:latin typeface="Calibri" panose="020F0502020204030204" pitchFamily="34" charset="0"/>
                          <a:ea typeface="Calibri" panose="020F0502020204030204" pitchFamily="34" charset="0"/>
                          <a:cs typeface="Calibri" panose="020F0502020204030204" pitchFamily="34" charset="0"/>
                        </a:rPr>
                        <a:t>Olio</a:t>
                      </a:r>
                      <a:r>
                        <a:rPr lang="fr-FR" sz="1200" b="0" dirty="0">
                          <a:latin typeface="Calibri" panose="020F0502020204030204" pitchFamily="34" charset="0"/>
                          <a:ea typeface="Calibri" panose="020F0502020204030204" pitchFamily="34" charset="0"/>
                          <a:cs typeface="Calibri" panose="020F0502020204030204" pitchFamily="34" charset="0"/>
                        </a:rPr>
                        <a:t> e gas</a:t>
                      </a:r>
                    </a:p>
                    <a:p>
                      <a:r>
                        <a:rPr lang="fr-FR" sz="1200" b="0" dirty="0">
                          <a:latin typeface="Calibri" panose="020F0502020204030204" pitchFamily="34" charset="0"/>
                          <a:ea typeface="Calibri" panose="020F0502020204030204" pitchFamily="34" charset="0"/>
                          <a:cs typeface="Calibri" panose="020F0502020204030204" pitchFamily="34" charset="0"/>
                        </a:rPr>
                        <a:t>Materiali pericolosi e loro</a:t>
                      </a:r>
                      <a:r>
                        <a:rPr lang="fr-FR" sz="1200" b="0" dirty="0" err="1">
                          <a:latin typeface="Calibri" panose="020F0502020204030204" pitchFamily="34" charset="0"/>
                          <a:ea typeface="Calibri" panose="020F0502020204030204" pitchFamily="34" charset="0"/>
                          <a:cs typeface="Calibri" panose="020F0502020204030204" pitchFamily="34" charset="0"/>
                        </a:rPr>
                        <a:t> sistemi critici</a:t>
                      </a:r>
                      <a:r>
                        <a:rPr lang="fr-FR" sz="1200" b="0" dirty="0">
                          <a:latin typeface="Calibri" panose="020F0502020204030204" pitchFamily="34" charset="0"/>
                          <a:ea typeface="Calibri" panose="020F0502020204030204" pitchFamily="34" charset="0"/>
                          <a:cs typeface="Calibri" panose="020F0502020204030204" pitchFamily="34" charset="0"/>
                        </a:rPr>
                        <a:t>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L'UE ha identificato i porti come infrastrutture critiche"</a:t>
                      </a:r>
                    </a:p>
                    <a:p>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dirty="0">
                          <a:latin typeface="Calibri" panose="020F0502020204030204" pitchFamily="34" charset="0"/>
                          <a:ea typeface="Calibri" panose="020F0502020204030204" pitchFamily="34" charset="0"/>
                          <a:cs typeface="Calibri" panose="020F0502020204030204" pitchFamily="34" charset="0"/>
                        </a:rPr>
                        <a:t>Porto = area specifica di terra e acqua, delimitata dallo Stato membro, contenente opere e attrezzature destinate a facilitare le operazioni di trasporto</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Registrazione eventi e capacità di analizzare i registriSonde ai sistemi (Stato o fornitore di servizi qualificato. ANSSI permalinkGestione della crisi</a:t>
                      </a:r>
                      <a:endParaRPr lang="fr-FR" sz="12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Conservazione dei dati tecnici per 6 mesi</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9773961"/>
                  </a:ext>
                </a:extLst>
              </a:tr>
              <a:tr h="165411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800" b="1" dirty="0">
                          <a:latin typeface="Calibri" panose="020F0502020204030204" pitchFamily="34" charset="0"/>
                          <a:ea typeface="Calibri" panose="020F0502020204030204" pitchFamily="34" charset="0"/>
                          <a:cs typeface="Calibri" panose="020F0502020204030204" pitchFamily="34" charset="0"/>
                        </a:rPr>
                        <a:t>OES (NIS - 2018 - 22) </a:t>
                      </a:r>
                      <a:endParaRPr lang="fr-FR" sz="1200" dirty="0">
                        <a:latin typeface="Calibri" panose="020F0502020204030204" pitchFamily="34" charset="0"/>
                        <a:ea typeface="Calibri" panose="020F0502020204030204" pitchFamily="34" charset="0"/>
                        <a:cs typeface="Calibri" panose="020F0502020204030204" pitchFamily="34" charset="0"/>
                      </a:endParaRPr>
                    </a:p>
                    <a:p>
                      <a:endParaRPr lang="fr-FR" sz="1200" dirty="0">
                        <a:latin typeface="Calibri" panose="020F0502020204030204" pitchFamily="34" charset="0"/>
                        <a:ea typeface="Calibri" panose="020F0502020204030204" pitchFamily="34" charset="0"/>
                        <a:cs typeface="Calibri" panose="020F0502020204030204" pitchFamily="34" charset="0"/>
                      </a:endParaRPr>
                    </a:p>
                    <a:p>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latin typeface="Calibri" panose="020F0502020204030204" pitchFamily="34" charset="0"/>
                          <a:ea typeface="Calibri" panose="020F0502020204030204" pitchFamily="34" charset="0"/>
                          <a:cs typeface="Calibri" panose="020F0502020204030204" pitchFamily="34" charset="0"/>
                        </a:rPr>
                        <a:t>Dir (UE) 2016/1148 del Parlamento europeo e del Consiglio (6/07/16 - misure per garantire un livello di sicurezza dei sistemi e delle reti</a:t>
                      </a:r>
                      <a:endParaRPr lang="fr-FR" sz="14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latin typeface="Calibri" panose="020F0502020204030204" pitchFamily="34" charset="0"/>
                          <a:ea typeface="Calibri" panose="020F0502020204030204" pitchFamily="34" charset="0"/>
                          <a:cs typeface="Calibri" panose="020F0502020204030204" pitchFamily="34" charset="0"/>
                        </a:rPr>
                        <a:t>Elenco</a:t>
                      </a:r>
                      <a:r>
                        <a:rPr lang="fr-FR" sz="1200" dirty="0">
                          <a:latin typeface="Calibri" panose="020F0502020204030204" pitchFamily="34" charset="0"/>
                          <a:ea typeface="Calibri" panose="020F0502020204030204" pitchFamily="34" charset="0"/>
                          <a:cs typeface="Calibri" panose="020F0502020204030204" pitchFamily="34" charset="0"/>
                        </a:rPr>
                        <a:t> fornito</a:t>
                      </a:r>
                      <a:r>
                        <a:rPr lang="fr-FR" sz="1200" dirty="0" err="1">
                          <a:latin typeface="Calibri" panose="020F0502020204030204" pitchFamily="34" charset="0"/>
                          <a:ea typeface="Calibri" panose="020F0502020204030204" pitchFamily="34" charset="0"/>
                          <a:cs typeface="Calibri" panose="020F0502020204030204" pitchFamily="34" charset="0"/>
                        </a:rPr>
                        <a:t> dalle nazioni</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porti,</a:t>
                      </a:r>
                      <a:r>
                        <a:rPr lang="fr-FR" sz="1200" dirty="0">
                          <a:latin typeface="Calibri" panose="020F0502020204030204" pitchFamily="34" charset="0"/>
                          <a:ea typeface="Calibri" panose="020F0502020204030204" pitchFamily="34" charset="0"/>
                          <a:cs typeface="Calibri" panose="020F0502020204030204" pitchFamily="34" charset="0"/>
                        </a:rPr>
                        <a:t> compagnie</a:t>
                      </a:r>
                      <a:r>
                        <a:rPr lang="fr-FR" sz="1200" dirty="0" err="1">
                          <a:latin typeface="Calibri" panose="020F0502020204030204" pitchFamily="34" charset="0"/>
                          <a:ea typeface="Calibri" panose="020F0502020204030204" pitchFamily="34" charset="0"/>
                          <a:cs typeface="Calibri" panose="020F0502020204030204" pitchFamily="34" charset="0"/>
                        </a:rPr>
                        <a:t> marittime)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Elenco dei servizi essenzialiGovernance politica e tecnica.Protezione della rete e dei sistemi informatici.Controlli decisionali PM, standardRegole per i fornitori di servizi cloud</a:t>
                      </a:r>
                      <a:endParaRPr lang="fr-FR" sz="1200" b="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Difesa di reti e sistemi informativi; &lt;br/&gt;Utilizzo di dispositivi hardware/software o servizi IT certificati per la sicurezza.&lt;br/&gt;Segnalazione di incidenti all'Agenzia per la sicurezza nazionale.</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200" dirty="0">
                          <a:latin typeface="Calibri" panose="020F0502020204030204" pitchFamily="34" charset="0"/>
                          <a:ea typeface="Calibri" panose="020F0502020204030204" pitchFamily="34" charset="0"/>
                          <a:cs typeface="Calibri" panose="020F0502020204030204" pitchFamily="34" charset="0"/>
                        </a:rPr>
                        <a:t>Resilienza delle imprese</a:t>
                      </a:r>
                      <a:r>
                        <a:rPr lang="fr-FR" sz="1200" dirty="0" err="1">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71229536"/>
                  </a:ext>
                </a:extLst>
              </a:tr>
              <a:tr h="12749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800" b="1" dirty="0">
                          <a:latin typeface="Calibri" panose="020F0502020204030204" pitchFamily="34" charset="0"/>
                          <a:ea typeface="Calibri" panose="020F0502020204030204" pitchFamily="34" charset="0"/>
                          <a:cs typeface="Calibri" panose="020F0502020204030204" pitchFamily="34" charset="0"/>
                        </a:rPr>
                        <a:t>Data (GDPR-2018)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400" kern="1200" dirty="0">
                          <a:solidFill>
                            <a:schemeClr val="dk1"/>
                          </a:solidFill>
                          <a:latin typeface="Calibri" panose="020F0502020204030204" pitchFamily="34" charset="0"/>
                          <a:ea typeface="Calibri" panose="020F0502020204030204" pitchFamily="34" charset="0"/>
                          <a:cs typeface="Calibri" panose="020F0502020204030204" pitchFamily="34" charset="0"/>
                        </a:rPr>
                        <a:t>Regolamento</a:t>
                      </a:r>
                      <a:r>
                        <a:rPr lang="fr-FR" sz="14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 UE</a:t>
                      </a:r>
                      <a:r>
                        <a:rPr lang="fr-FR" sz="1400" kern="12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fr-FR" sz="14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2016/</a:t>
                      </a:r>
                      <a:r>
                        <a:rPr lang="fr-FR" sz="1400" kern="1200" dirty="0">
                          <a:solidFill>
                            <a:schemeClr val="dk1"/>
                          </a:solidFill>
                          <a:latin typeface="Calibri" panose="020F0502020204030204" pitchFamily="34" charset="0"/>
                          <a:ea typeface="Calibri" panose="020F0502020204030204" pitchFamily="34" charset="0"/>
                          <a:cs typeface="Calibri" panose="020F0502020204030204" pitchFamily="34" charset="0"/>
                        </a:rPr>
                        <a:t>679 - 27/04/16 dati -</a:t>
                      </a:r>
                      <a:r>
                        <a:rPr lang="fr-FR" sz="14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  Regolamento sulla protezione fisica delle persone</a:t>
                      </a:r>
                      <a:endParaRPr lang="fr-FR" sz="14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200" dirty="0" err="1">
                          <a:latin typeface="Calibri" panose="020F0502020204030204" pitchFamily="34" charset="0"/>
                          <a:ea typeface="Calibri" panose="020F0502020204030204" pitchFamily="34" charset="0"/>
                          <a:cs typeface="Calibri" panose="020F0502020204030204" pitchFamily="34" charset="0"/>
                        </a:rPr>
                        <a:t>Entitymanagingpersonaldata</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a:t>
                      </a:r>
                      <a:r>
                        <a:rPr lang="fr-FR" sz="1200" dirty="0">
                          <a:latin typeface="Calibri" panose="020F0502020204030204" pitchFamily="34" charset="0"/>
                          <a:ea typeface="Calibri" panose="020F0502020204030204" pitchFamily="34" charset="0"/>
                          <a:cs typeface="Calibri" panose="020F0502020204030204" pitchFamily="34" charset="0"/>
                        </a:rPr>
                        <a:t>  agente di trasporto traghetto)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Tutela delle libertà fondamentali nel mondo digitale (cancellazione e portabilità dei dati.</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Sistemi e reti protetti a livello per evitare la perdita di controllo delle informazioni personali</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Possibile ricorso alle CERT in caso di perdita/dispersione dei dati.</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279380817"/>
                  </a:ext>
                </a:extLst>
              </a:tr>
            </a:tbl>
          </a:graphicData>
        </a:graphic>
      </p:graphicFrame>
      <p:pic>
        <p:nvPicPr>
          <p:cNvPr id="5" name="Image 4">
            <a:extLst>
              <a:ext uri="{FF2B5EF4-FFF2-40B4-BE49-F238E27FC236}">
                <a16:creationId xmlns:a16="http://schemas.microsoft.com/office/drawing/2014/main" id="{92FA3688-11AA-FAB5-CCF5-908EF24764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747" y="5336705"/>
            <a:ext cx="813960" cy="813960"/>
          </a:xfrm>
          <a:prstGeom prst="rect">
            <a:avLst/>
          </a:prstGeom>
        </p:spPr>
      </p:pic>
      <p:pic>
        <p:nvPicPr>
          <p:cNvPr id="7" name="Picture 53" descr="C:\Users\alliance\Downloads\MC900434894.PNG">
            <a:extLst>
              <a:ext uri="{FF2B5EF4-FFF2-40B4-BE49-F238E27FC236}">
                <a16:creationId xmlns:a16="http://schemas.microsoft.com/office/drawing/2014/main" id="{46133D25-4963-0C57-1FA1-E0DF306138C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5690" y="3488381"/>
            <a:ext cx="886785" cy="991885"/>
          </a:xfrm>
          <a:prstGeom prst="rect">
            <a:avLst/>
          </a:prstGeom>
          <a:noFill/>
          <a:ln w="9525">
            <a:noFill/>
            <a:miter lim="800000"/>
            <a:headEnd/>
            <a:tailEnd/>
          </a:ln>
        </p:spPr>
      </p:pic>
      <p:pic>
        <p:nvPicPr>
          <p:cNvPr id="8" name="Picture 33" descr="C:\Users\alliance\Downloads\MC900433950.PNG">
            <a:extLst>
              <a:ext uri="{FF2B5EF4-FFF2-40B4-BE49-F238E27FC236}">
                <a16:creationId xmlns:a16="http://schemas.microsoft.com/office/drawing/2014/main" id="{EEB75F1B-DA4F-6D25-0612-38A3BCD220D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627462" y="2154204"/>
            <a:ext cx="1060500" cy="1060500"/>
          </a:xfrm>
          <a:prstGeom prst="rect">
            <a:avLst/>
          </a:prstGeom>
          <a:noFill/>
          <a:ln w="9525">
            <a:noFill/>
            <a:miter lim="800000"/>
            <a:headEnd/>
            <a:tailEnd/>
          </a:ln>
        </p:spPr>
      </p:pic>
      <p:sp>
        <p:nvSpPr>
          <p:cNvPr id="9" name="AutoShape 4">
            <a:extLst>
              <a:ext uri="{FF2B5EF4-FFF2-40B4-BE49-F238E27FC236}">
                <a16:creationId xmlns:a16="http://schemas.microsoft.com/office/drawing/2014/main" id="{0E3D0109-3D81-8904-8E70-4618C792F90D}"/>
              </a:ext>
            </a:extLst>
          </p:cNvPr>
          <p:cNvSpPr>
            <a:spLocks noChangeArrowheads="1"/>
          </p:cNvSpPr>
          <p:nvPr/>
        </p:nvSpPr>
        <p:spPr bwMode="blackWhite">
          <a:xfrm>
            <a:off x="355546" y="54874"/>
            <a:ext cx="9773782" cy="399937"/>
          </a:xfrm>
          <a:prstGeom prst="rect">
            <a:avLst/>
          </a:prstGeom>
        </p:spPr>
        <p:txBody>
          <a:bodyPr>
            <a:normAutofit fontScale="80327"/>
          </a:body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D87A1A"/>
                </a:solidFill>
                <a:effectLst/>
                <a:uLnTx/>
                <a:uFillTx/>
                <a:latin typeface="Century Gothic"/>
                <a:ea typeface="+mn-ea"/>
                <a:cs typeface="+mn-cs"/>
              </a:rPr>
              <a:t>Quadro marittimo - Aspetti giuridici (UE) - Promemoria</a:t>
            </a:r>
          </a:p>
        </p:txBody>
      </p:sp>
    </p:spTree>
    <p:extLst>
      <p:ext uri="{BB962C8B-B14F-4D97-AF65-F5344CB8AC3E}">
        <p14:creationId xmlns:p14="http://schemas.microsoft.com/office/powerpoint/2010/main" val="1367593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10A6EFCE-D003-4556-9157-E11673536BE9}"/>
              </a:ext>
            </a:extLst>
          </p:cNvPr>
          <p:cNvSpPr/>
          <p:nvPr/>
        </p:nvSpPr>
        <p:spPr>
          <a:xfrm>
            <a:off x="296982" y="4131430"/>
            <a:ext cx="10008760" cy="262782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fr-FR" sz="1400" b="1">
                <a:solidFill>
                  <a:srgbClr val="048B9A"/>
                </a:solidFill>
              </a:rPr>
              <a:t>HINTERLAND</a:t>
            </a:r>
            <a:endParaRPr lang="fr-FR" sz="1400" b="1" dirty="0">
              <a:solidFill>
                <a:srgbClr val="048B9A"/>
              </a:solidFill>
            </a:endParaRPr>
          </a:p>
        </p:txBody>
      </p:sp>
      <p:sp>
        <p:nvSpPr>
          <p:cNvPr id="42" name="Rectangle 41">
            <a:extLst>
              <a:ext uri="{FF2B5EF4-FFF2-40B4-BE49-F238E27FC236}">
                <a16:creationId xmlns:a16="http://schemas.microsoft.com/office/drawing/2014/main" id="{C69BB4D2-C6EF-4FA4-BB8B-635F51243678}"/>
              </a:ext>
            </a:extLst>
          </p:cNvPr>
          <p:cNvSpPr/>
          <p:nvPr/>
        </p:nvSpPr>
        <p:spPr>
          <a:xfrm>
            <a:off x="296982" y="929832"/>
            <a:ext cx="10008760" cy="320980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fr-FR" sz="1400" b="1" dirty="0">
                <a:solidFill>
                  <a:srgbClr val="048B9A"/>
                </a:solidFill>
              </a:rPr>
              <a:t>SEA</a:t>
            </a:r>
          </a:p>
        </p:txBody>
      </p:sp>
      <p:sp>
        <p:nvSpPr>
          <p:cNvPr id="41" name="Rectangle 40">
            <a:extLst>
              <a:ext uri="{FF2B5EF4-FFF2-40B4-BE49-F238E27FC236}">
                <a16:creationId xmlns:a16="http://schemas.microsoft.com/office/drawing/2014/main" id="{16F6C27F-F4D1-4E3A-A948-10E2DC87198E}"/>
              </a:ext>
            </a:extLst>
          </p:cNvPr>
          <p:cNvSpPr/>
          <p:nvPr/>
        </p:nvSpPr>
        <p:spPr>
          <a:xfrm>
            <a:off x="1120601" y="1730963"/>
            <a:ext cx="9095301" cy="47229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fr-FR" sz="1400" b="1" dirty="0">
                <a:solidFill>
                  <a:srgbClr val="048B9A"/>
                </a:solidFill>
              </a:rPr>
              <a:t>Port</a:t>
            </a:r>
          </a:p>
        </p:txBody>
      </p:sp>
      <p:sp>
        <p:nvSpPr>
          <p:cNvPr id="13" name="Rectangle 12">
            <a:extLst>
              <a:ext uri="{FF2B5EF4-FFF2-40B4-BE49-F238E27FC236}">
                <a16:creationId xmlns:a16="http://schemas.microsoft.com/office/drawing/2014/main" id="{5028A604-C37F-45BD-8E40-69EC697FCFD1}"/>
              </a:ext>
            </a:extLst>
          </p:cNvPr>
          <p:cNvSpPr/>
          <p:nvPr/>
        </p:nvSpPr>
        <p:spPr>
          <a:xfrm>
            <a:off x="2355270" y="2870664"/>
            <a:ext cx="6038850" cy="53205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8546"/>
          </a:bodyPr>
          <a:lstStyle/>
          <a:p>
            <a:pPr algn="ctr"/>
            <a:r>
              <a:rPr lang="fr-FR" sz="1200" b="1" dirty="0"/>
              <a:t>STOCCAGGIO PORTUALE Silos, capannoni, cisterne,</a:t>
            </a:r>
            <a:r>
              <a:rPr lang="fr-FR" sz="1200" b="1" dirty="0" err="1"/>
              <a:t> frigoriferi,</a:t>
            </a:r>
            <a:r>
              <a:rPr lang="fr-FR" sz="1200" b="1" dirty="0"/>
              <a:t> parcheggi,</a:t>
            </a:r>
            <a:r>
              <a:rPr lang="fr-FR" sz="1200" b="1" dirty="0" err="1"/>
              <a:t> aree</a:t>
            </a:r>
            <a:r>
              <a:rPr lang="fr-FR" sz="1200" b="1" dirty="0"/>
              <a:t> di carico</a:t>
            </a:r>
            <a:r>
              <a:rPr lang="fr-FR" sz="1200" b="1" dirty="0" err="1"/>
              <a:t> (terminal, lounge, ristoranti, punti</a:t>
            </a:r>
            <a:r>
              <a:rPr lang="fr-FR" sz="1200" b="1" dirty="0"/>
              <a:t> di pressione, ecc.)</a:t>
            </a:r>
            <a:endParaRPr lang="fr-FR" sz="1000" dirty="0"/>
          </a:p>
        </p:txBody>
      </p:sp>
      <p:sp>
        <p:nvSpPr>
          <p:cNvPr id="14" name="Rectangle 13">
            <a:extLst>
              <a:ext uri="{FF2B5EF4-FFF2-40B4-BE49-F238E27FC236}">
                <a16:creationId xmlns:a16="http://schemas.microsoft.com/office/drawing/2014/main" id="{CBED642A-357D-4174-A546-3FCD70E3AB87}"/>
              </a:ext>
            </a:extLst>
          </p:cNvPr>
          <p:cNvSpPr/>
          <p:nvPr/>
        </p:nvSpPr>
        <p:spPr>
          <a:xfrm>
            <a:off x="2355270" y="2412114"/>
            <a:ext cx="6038850" cy="3619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7402"/>
          </a:bodyPr>
          <a:lstStyle/>
          <a:p>
            <a:pPr algn="ctr"/>
            <a:r>
              <a:rPr lang="en-US" sz="1200" b="1" dirty="0"/>
              <a:t>SERVIZI DI CARICO/SCARICOGru, portali, condotti, passerelle/taglierine</a:t>
            </a:r>
            <a:endParaRPr lang="fr-FR" sz="1000" dirty="0"/>
          </a:p>
        </p:txBody>
      </p:sp>
      <p:sp>
        <p:nvSpPr>
          <p:cNvPr id="15" name="Rectangle 14">
            <a:extLst>
              <a:ext uri="{FF2B5EF4-FFF2-40B4-BE49-F238E27FC236}">
                <a16:creationId xmlns:a16="http://schemas.microsoft.com/office/drawing/2014/main" id="{5F8A14FA-AAEB-4965-B671-1DACEA039877}"/>
              </a:ext>
            </a:extLst>
          </p:cNvPr>
          <p:cNvSpPr/>
          <p:nvPr/>
        </p:nvSpPr>
        <p:spPr>
          <a:xfrm>
            <a:off x="2355270" y="1957636"/>
            <a:ext cx="6038850" cy="3619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9763"/>
          </a:bodyPr>
          <a:lstStyle/>
          <a:p>
            <a:pPr algn="ctr"/>
            <a:r>
              <a:rPr lang="en-US" sz="1200" b="1" dirty="0"/>
              <a:t>SERVIZI DI ACCOGLIENZA PRESSO IL MOLO/ORMEGGIOSterzo, rimorchio, ormeggio, collegamenti, protezione/sicurezza, dragaggio</a:t>
            </a:r>
            <a:endParaRPr lang="fr-FR" sz="1000" dirty="0"/>
          </a:p>
        </p:txBody>
      </p:sp>
      <p:sp>
        <p:nvSpPr>
          <p:cNvPr id="16" name="Rectangle 15">
            <a:extLst>
              <a:ext uri="{FF2B5EF4-FFF2-40B4-BE49-F238E27FC236}">
                <a16:creationId xmlns:a16="http://schemas.microsoft.com/office/drawing/2014/main" id="{6F43D04B-B286-40BB-A75E-B532BE2F42A6}"/>
              </a:ext>
            </a:extLst>
          </p:cNvPr>
          <p:cNvSpPr/>
          <p:nvPr/>
        </p:nvSpPr>
        <p:spPr>
          <a:xfrm>
            <a:off x="2355270" y="3424942"/>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err="1"/>
              <a:t>TerminalsBulk</a:t>
            </a:r>
          </a:p>
        </p:txBody>
      </p:sp>
      <p:sp>
        <p:nvSpPr>
          <p:cNvPr id="17" name="Rectangle 16">
            <a:extLst>
              <a:ext uri="{FF2B5EF4-FFF2-40B4-BE49-F238E27FC236}">
                <a16:creationId xmlns:a16="http://schemas.microsoft.com/office/drawing/2014/main" id="{966CDD85-A009-4076-BC1F-E33FC33A36AC}"/>
              </a:ext>
            </a:extLst>
          </p:cNvPr>
          <p:cNvSpPr/>
          <p:nvPr/>
        </p:nvSpPr>
        <p:spPr>
          <a:xfrm>
            <a:off x="3364920" y="3424942"/>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err="1"/>
              <a:t>Terminali Contenitori</a:t>
            </a:r>
          </a:p>
        </p:txBody>
      </p:sp>
      <p:sp>
        <p:nvSpPr>
          <p:cNvPr id="18" name="Rectangle 17">
            <a:extLst>
              <a:ext uri="{FF2B5EF4-FFF2-40B4-BE49-F238E27FC236}">
                <a16:creationId xmlns:a16="http://schemas.microsoft.com/office/drawing/2014/main" id="{C6810B77-7B88-4853-A7BF-08280AB2BC2E}"/>
              </a:ext>
            </a:extLst>
          </p:cNvPr>
          <p:cNvSpPr/>
          <p:nvPr/>
        </p:nvSpPr>
        <p:spPr>
          <a:xfrm>
            <a:off x="4374570" y="3435526"/>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err="1"/>
              <a:t>TerminalsHydrocarbons</a:t>
            </a:r>
            <a:r>
              <a:rPr lang="fr-FR" sz="1000" dirty="0"/>
              <a:t>
</a:t>
            </a:r>
          </a:p>
        </p:txBody>
      </p:sp>
      <p:sp>
        <p:nvSpPr>
          <p:cNvPr id="19" name="Rectangle 18">
            <a:extLst>
              <a:ext uri="{FF2B5EF4-FFF2-40B4-BE49-F238E27FC236}">
                <a16:creationId xmlns:a16="http://schemas.microsoft.com/office/drawing/2014/main" id="{5EDECFD6-A403-403D-AE52-91DF68C53109}"/>
              </a:ext>
            </a:extLst>
          </p:cNvPr>
          <p:cNvSpPr/>
          <p:nvPr/>
        </p:nvSpPr>
        <p:spPr>
          <a:xfrm>
            <a:off x="5397194" y="3435526"/>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err="1"/>
              <a:t>Terminali Pesca</a:t>
            </a:r>
            <a:r>
              <a:rPr lang="fr-FR" sz="1000" dirty="0"/>
              <a:t>
</a:t>
            </a:r>
          </a:p>
        </p:txBody>
      </p:sp>
      <p:sp>
        <p:nvSpPr>
          <p:cNvPr id="20" name="Rectangle 19">
            <a:extLst>
              <a:ext uri="{FF2B5EF4-FFF2-40B4-BE49-F238E27FC236}">
                <a16:creationId xmlns:a16="http://schemas.microsoft.com/office/drawing/2014/main" id="{51299B14-E7C3-4AB3-A61E-AFF6547D352E}"/>
              </a:ext>
            </a:extLst>
          </p:cNvPr>
          <p:cNvSpPr/>
          <p:nvPr/>
        </p:nvSpPr>
        <p:spPr>
          <a:xfrm>
            <a:off x="6393870" y="3425471"/>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Terminaux
</a:t>
            </a:r>
            <a:r>
              <a:rPr lang="fr-FR" sz="1000" dirty="0" err="1"/>
              <a:t>Ro-ro</a:t>
            </a:r>
            <a:endParaRPr lang="fr-FR" sz="1000" dirty="0"/>
          </a:p>
        </p:txBody>
      </p:sp>
      <p:sp>
        <p:nvSpPr>
          <p:cNvPr id="21" name="Rectangle 20">
            <a:extLst>
              <a:ext uri="{FF2B5EF4-FFF2-40B4-BE49-F238E27FC236}">
                <a16:creationId xmlns:a16="http://schemas.microsoft.com/office/drawing/2014/main" id="{7EC371B3-33A9-4299-AD99-57EF6CB68BB1}"/>
              </a:ext>
            </a:extLst>
          </p:cNvPr>
          <p:cNvSpPr/>
          <p:nvPr/>
        </p:nvSpPr>
        <p:spPr>
          <a:xfrm>
            <a:off x="7441620" y="3424941"/>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err="1"/>
              <a:t>TerminalsPassengers</a:t>
            </a:r>
            <a:r>
              <a:rPr lang="fr-FR" sz="1000" dirty="0"/>
              <a:t>
</a:t>
            </a:r>
          </a:p>
        </p:txBody>
      </p:sp>
      <p:sp>
        <p:nvSpPr>
          <p:cNvPr id="22" name="ZoneTexte 21">
            <a:extLst>
              <a:ext uri="{FF2B5EF4-FFF2-40B4-BE49-F238E27FC236}">
                <a16:creationId xmlns:a16="http://schemas.microsoft.com/office/drawing/2014/main" id="{8C54934B-BFA5-4359-A3E3-5882A6CBCD65}"/>
              </a:ext>
            </a:extLst>
          </p:cNvPr>
          <p:cNvSpPr txBox="1"/>
          <p:nvPr/>
        </p:nvSpPr>
        <p:spPr>
          <a:xfrm>
            <a:off x="2355270" y="3954108"/>
            <a:ext cx="5769528" cy="261610"/>
          </a:xfrm>
          <a:prstGeom prst="rect">
            <a:avLst/>
          </a:prstGeom>
          <a:noFill/>
        </p:spPr>
        <p:txBody>
          <a:bodyPr wrap="none" rtlCol="0">
            <a:normAutofit fontScale="92156"/>
          </a:bodyPr>
          <a:lstStyle/>
          <a:p>
            <a:r>
              <a:rPr lang="en-US" sz="1100"/>
              <a:t>Infrastruttura di distribuzione: strade, ponti, rotaie, condutture, reti ad alta/bassa tensione</a:t>
            </a:r>
            <a:endParaRPr lang="fr-FR" sz="1100" dirty="0"/>
          </a:p>
        </p:txBody>
      </p:sp>
      <p:sp>
        <p:nvSpPr>
          <p:cNvPr id="23" name="Rectangle 22">
            <a:extLst>
              <a:ext uri="{FF2B5EF4-FFF2-40B4-BE49-F238E27FC236}">
                <a16:creationId xmlns:a16="http://schemas.microsoft.com/office/drawing/2014/main" id="{40D97D07-A8EC-4BB1-A9DA-B93E329F8BA5}"/>
              </a:ext>
            </a:extLst>
          </p:cNvPr>
          <p:cNvSpPr/>
          <p:nvPr/>
        </p:nvSpPr>
        <p:spPr>
          <a:xfrm>
            <a:off x="8636713" y="1355852"/>
            <a:ext cx="1436304" cy="4722992"/>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200" b="1"/>
              <a:t>Autorità locali</a:t>
            </a:r>
            <a:endParaRPr lang="fr-FR" sz="1200" b="1" dirty="0"/>
          </a:p>
        </p:txBody>
      </p:sp>
      <p:sp>
        <p:nvSpPr>
          <p:cNvPr id="3" name="Rectangle 2">
            <a:extLst>
              <a:ext uri="{FF2B5EF4-FFF2-40B4-BE49-F238E27FC236}">
                <a16:creationId xmlns:a16="http://schemas.microsoft.com/office/drawing/2014/main" id="{ADFA8DD5-E1A7-4118-835F-3ED50DF131E0}"/>
              </a:ext>
            </a:extLst>
          </p:cNvPr>
          <p:cNvSpPr/>
          <p:nvPr/>
        </p:nvSpPr>
        <p:spPr>
          <a:xfrm>
            <a:off x="8721719" y="1616629"/>
            <a:ext cx="1270274" cy="2767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accent1">
                    <a:lumMod val="75000"/>
                  </a:schemeClr>
                </a:solidFill>
              </a:rPr>
              <a:t>Dogana</a:t>
            </a:r>
            <a:endParaRPr lang="fr-FR" sz="1200" dirty="0">
              <a:solidFill>
                <a:schemeClr val="accent1">
                  <a:lumMod val="75000"/>
                </a:schemeClr>
              </a:solidFill>
            </a:endParaRPr>
          </a:p>
        </p:txBody>
      </p:sp>
      <p:sp>
        <p:nvSpPr>
          <p:cNvPr id="4" name="Rectangle 3">
            <a:extLst>
              <a:ext uri="{FF2B5EF4-FFF2-40B4-BE49-F238E27FC236}">
                <a16:creationId xmlns:a16="http://schemas.microsoft.com/office/drawing/2014/main" id="{59C04FD7-2150-47C8-8FE1-434EA1B6B14D}"/>
              </a:ext>
            </a:extLst>
          </p:cNvPr>
          <p:cNvSpPr/>
          <p:nvPr/>
        </p:nvSpPr>
        <p:spPr>
          <a:xfrm>
            <a:off x="8721719" y="1925887"/>
            <a:ext cx="1270274" cy="2767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857"/>
          </a:bodyPr>
          <a:lstStyle/>
          <a:p>
            <a:pPr algn="ctr"/>
            <a:r>
              <a:rPr lang="fr-FR" sz="1200" dirty="0">
                <a:solidFill>
                  <a:schemeClr val="accent1">
                    <a:lumMod val="75000"/>
                  </a:schemeClr>
                </a:solidFill>
              </a:rPr>
              <a:t>polizia</a:t>
            </a:r>
          </a:p>
        </p:txBody>
      </p:sp>
      <p:sp>
        <p:nvSpPr>
          <p:cNvPr id="5" name="Rectangle 4">
            <a:extLst>
              <a:ext uri="{FF2B5EF4-FFF2-40B4-BE49-F238E27FC236}">
                <a16:creationId xmlns:a16="http://schemas.microsoft.com/office/drawing/2014/main" id="{72C9ADBA-9017-4508-886B-C75C1CB71241}"/>
              </a:ext>
            </a:extLst>
          </p:cNvPr>
          <p:cNvSpPr/>
          <p:nvPr/>
        </p:nvSpPr>
        <p:spPr>
          <a:xfrm>
            <a:off x="8721719" y="2311343"/>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8260"/>
          </a:bodyPr>
          <a:lstStyle/>
          <a:p>
            <a:pPr algn="ctr"/>
            <a:r>
              <a:rPr lang="fr-FR" sz="1200" dirty="0">
                <a:solidFill>
                  <a:schemeClr val="accent1">
                    <a:lumMod val="75000"/>
                  </a:schemeClr>
                </a:solidFill>
              </a:rPr>
              <a:t>GUARDIA COSTIERA</a:t>
            </a:r>
          </a:p>
        </p:txBody>
      </p:sp>
      <p:sp>
        <p:nvSpPr>
          <p:cNvPr id="6" name="Rectangle 5">
            <a:extLst>
              <a:ext uri="{FF2B5EF4-FFF2-40B4-BE49-F238E27FC236}">
                <a16:creationId xmlns:a16="http://schemas.microsoft.com/office/drawing/2014/main" id="{93A5FF67-9562-469D-81B9-317F7A6649CC}"/>
              </a:ext>
            </a:extLst>
          </p:cNvPr>
          <p:cNvSpPr/>
          <p:nvPr/>
        </p:nvSpPr>
        <p:spPr>
          <a:xfrm>
            <a:off x="8721719" y="2773003"/>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869"/>
          </a:bodyPr>
          <a:lstStyle/>
          <a:p>
            <a:pPr algn="ctr"/>
            <a:r>
              <a:rPr lang="fr-FR" sz="1200" dirty="0">
                <a:solidFill>
                  <a:schemeClr val="accent1">
                    <a:lumMod val="75000"/>
                  </a:schemeClr>
                </a:solidFill>
              </a:rPr>
              <a:t>Vigili del fuoco</a:t>
            </a:r>
          </a:p>
        </p:txBody>
      </p:sp>
      <p:sp>
        <p:nvSpPr>
          <p:cNvPr id="7" name="Rectangle 6">
            <a:extLst>
              <a:ext uri="{FF2B5EF4-FFF2-40B4-BE49-F238E27FC236}">
                <a16:creationId xmlns:a16="http://schemas.microsoft.com/office/drawing/2014/main" id="{62F1E8D6-F516-42A9-B3A7-20C845BE8F15}"/>
              </a:ext>
            </a:extLst>
          </p:cNvPr>
          <p:cNvSpPr/>
          <p:nvPr/>
        </p:nvSpPr>
        <p:spPr>
          <a:xfrm>
            <a:off x="8721719" y="3256428"/>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1304"/>
          </a:bodyPr>
          <a:lstStyle/>
          <a:p>
            <a:pPr algn="ctr"/>
            <a:r>
              <a:rPr lang="fr-FR" sz="1200">
                <a:solidFill>
                  <a:schemeClr val="accent1">
                    <a:lumMod val="75000"/>
                  </a:schemeClr>
                </a:solidFill>
              </a:rPr>
              <a:t>SICUREZZA CIVILE</a:t>
            </a:r>
            <a:endParaRPr lang="fr-FR" sz="1200" dirty="0">
              <a:solidFill>
                <a:schemeClr val="accent1">
                  <a:lumMod val="75000"/>
                </a:schemeClr>
              </a:solidFill>
            </a:endParaRPr>
          </a:p>
        </p:txBody>
      </p:sp>
      <p:sp>
        <p:nvSpPr>
          <p:cNvPr id="8" name="Rectangle 7">
            <a:extLst>
              <a:ext uri="{FF2B5EF4-FFF2-40B4-BE49-F238E27FC236}">
                <a16:creationId xmlns:a16="http://schemas.microsoft.com/office/drawing/2014/main" id="{51EEB5A1-164D-444A-B759-508F20A8450B}"/>
              </a:ext>
            </a:extLst>
          </p:cNvPr>
          <p:cNvSpPr/>
          <p:nvPr/>
        </p:nvSpPr>
        <p:spPr>
          <a:xfrm>
            <a:off x="8721719" y="3707200"/>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1250"/>
          </a:bodyPr>
          <a:lstStyle/>
          <a:p>
            <a:pPr algn="ctr"/>
            <a:r>
              <a:rPr lang="fr-FR" sz="1200" dirty="0">
                <a:solidFill>
                  <a:schemeClr val="accent1">
                    <a:lumMod val="75000"/>
                  </a:schemeClr>
                </a:solidFill>
              </a:rPr>
              <a:t>SICUREZZA</a:t>
            </a:r>
          </a:p>
        </p:txBody>
      </p:sp>
      <p:sp>
        <p:nvSpPr>
          <p:cNvPr id="9" name="Rectangle 8">
            <a:extLst>
              <a:ext uri="{FF2B5EF4-FFF2-40B4-BE49-F238E27FC236}">
                <a16:creationId xmlns:a16="http://schemas.microsoft.com/office/drawing/2014/main" id="{77DE3E66-F426-4308-B40B-E04D582BE84E}"/>
              </a:ext>
            </a:extLst>
          </p:cNvPr>
          <p:cNvSpPr/>
          <p:nvPr/>
        </p:nvSpPr>
        <p:spPr>
          <a:xfrm>
            <a:off x="8721719" y="4147086"/>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lumMod val="75000"/>
                  </a:schemeClr>
                </a:solidFill>
              </a:rPr>
              <a:t>Emergenza</a:t>
            </a:r>
          </a:p>
        </p:txBody>
      </p:sp>
      <p:sp>
        <p:nvSpPr>
          <p:cNvPr id="10" name="Rectangle 9">
            <a:extLst>
              <a:ext uri="{FF2B5EF4-FFF2-40B4-BE49-F238E27FC236}">
                <a16:creationId xmlns:a16="http://schemas.microsoft.com/office/drawing/2014/main" id="{03A29B59-9669-4BC7-A709-CFCC14DC9BFB}"/>
              </a:ext>
            </a:extLst>
          </p:cNvPr>
          <p:cNvSpPr/>
          <p:nvPr/>
        </p:nvSpPr>
        <p:spPr>
          <a:xfrm>
            <a:off x="8721719" y="4619627"/>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lumMod val="75000"/>
                  </a:schemeClr>
                </a:solidFill>
              </a:rPr>
              <a:t>AFFARI MARITTIMI</a:t>
            </a:r>
          </a:p>
        </p:txBody>
      </p:sp>
      <p:sp>
        <p:nvSpPr>
          <p:cNvPr id="11" name="Rectangle 10">
            <a:extLst>
              <a:ext uri="{FF2B5EF4-FFF2-40B4-BE49-F238E27FC236}">
                <a16:creationId xmlns:a16="http://schemas.microsoft.com/office/drawing/2014/main" id="{9DFD5FEA-109A-45A2-9335-67AD4A76A9CB}"/>
              </a:ext>
            </a:extLst>
          </p:cNvPr>
          <p:cNvSpPr/>
          <p:nvPr/>
        </p:nvSpPr>
        <p:spPr>
          <a:xfrm>
            <a:off x="8721719" y="5081281"/>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solidFill>
                  <a:schemeClr val="accent1">
                    <a:lumMod val="75000"/>
                  </a:schemeClr>
                </a:solidFill>
              </a:rPr>
              <a:t>Servizi igienici</a:t>
            </a:r>
            <a:r>
              <a:rPr lang="fr-FR" sz="1200" dirty="0">
                <a:solidFill>
                  <a:schemeClr val="accent1">
                    <a:lumMod val="75000"/>
                  </a:schemeClr>
                </a:solidFill>
              </a:rPr>
              <a:t> </a:t>
            </a:r>
          </a:p>
        </p:txBody>
      </p:sp>
      <p:sp>
        <p:nvSpPr>
          <p:cNvPr id="12" name="Rectangle 11">
            <a:extLst>
              <a:ext uri="{FF2B5EF4-FFF2-40B4-BE49-F238E27FC236}">
                <a16:creationId xmlns:a16="http://schemas.microsoft.com/office/drawing/2014/main" id="{82BB598A-C768-4A85-A049-03B288A90F58}"/>
              </a:ext>
            </a:extLst>
          </p:cNvPr>
          <p:cNvSpPr/>
          <p:nvPr/>
        </p:nvSpPr>
        <p:spPr>
          <a:xfrm>
            <a:off x="8721719" y="5553821"/>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fr-FR" sz="1200" dirty="0">
                <a:solidFill>
                  <a:schemeClr val="accent1">
                    <a:lumMod val="75000"/>
                  </a:schemeClr>
                </a:solidFill>
              </a:rPr>
              <a:t>SERVIZI DI IMMIGRAZIONE</a:t>
            </a:r>
          </a:p>
        </p:txBody>
      </p:sp>
      <p:sp>
        <p:nvSpPr>
          <p:cNvPr id="24" name="Rectangle 23">
            <a:extLst>
              <a:ext uri="{FF2B5EF4-FFF2-40B4-BE49-F238E27FC236}">
                <a16:creationId xmlns:a16="http://schemas.microsoft.com/office/drawing/2014/main" id="{A1B669CD-EE51-4DAE-AFA3-30779084AAE9}"/>
              </a:ext>
            </a:extLst>
          </p:cNvPr>
          <p:cNvSpPr/>
          <p:nvPr/>
        </p:nvSpPr>
        <p:spPr>
          <a:xfrm>
            <a:off x="2300092" y="4379375"/>
            <a:ext cx="6236903" cy="1258189"/>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fr-FR" sz="1200" b="1" dirty="0"/>
              <a:t>SERVIZI </a:t>
            </a:r>
          </a:p>
          <a:p>
            <a:r>
              <a:rPr lang="fr-FR" sz="1200" b="1" dirty="0"/>
              <a:t>DE SOUTIEN</a:t>
            </a:r>
          </a:p>
        </p:txBody>
      </p:sp>
      <p:sp>
        <p:nvSpPr>
          <p:cNvPr id="25" name="Rectangle 24">
            <a:extLst>
              <a:ext uri="{FF2B5EF4-FFF2-40B4-BE49-F238E27FC236}">
                <a16:creationId xmlns:a16="http://schemas.microsoft.com/office/drawing/2014/main" id="{2B516CC7-F512-4ABB-80D3-0B7CDB49DAA3}"/>
              </a:ext>
            </a:extLst>
          </p:cNvPr>
          <p:cNvSpPr/>
          <p:nvPr/>
        </p:nvSpPr>
        <p:spPr>
          <a:xfrm>
            <a:off x="3937457" y="4454203"/>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accent1">
                    <a:lumMod val="75000"/>
                  </a:schemeClr>
                </a:solidFill>
              </a:rPr>
              <a:t>Cargo Tracking</a:t>
            </a:r>
            <a:endParaRPr lang="fr-FR" sz="1100" dirty="0">
              <a:solidFill>
                <a:schemeClr val="accent1">
                  <a:lumMod val="75000"/>
                </a:schemeClr>
              </a:solidFill>
            </a:endParaRPr>
          </a:p>
        </p:txBody>
      </p:sp>
      <p:sp>
        <p:nvSpPr>
          <p:cNvPr id="26" name="Rectangle 25">
            <a:extLst>
              <a:ext uri="{FF2B5EF4-FFF2-40B4-BE49-F238E27FC236}">
                <a16:creationId xmlns:a16="http://schemas.microsoft.com/office/drawing/2014/main" id="{6A95BF51-4060-4520-B985-6453369D2973}"/>
              </a:ext>
            </a:extLst>
          </p:cNvPr>
          <p:cNvSpPr/>
          <p:nvPr/>
        </p:nvSpPr>
        <p:spPr>
          <a:xfrm>
            <a:off x="3937457" y="4866569"/>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accent1">
                    <a:lumMod val="75000"/>
                  </a:schemeClr>
                </a:solidFill>
              </a:rPr>
              <a:t>Endpoint Management</a:t>
            </a:r>
            <a:endParaRPr lang="fr-FR" sz="1100" dirty="0">
              <a:solidFill>
                <a:schemeClr val="accent1">
                  <a:lumMod val="75000"/>
                </a:schemeClr>
              </a:solidFill>
            </a:endParaRPr>
          </a:p>
        </p:txBody>
      </p:sp>
      <p:sp>
        <p:nvSpPr>
          <p:cNvPr id="27" name="Rectangle 26">
            <a:extLst>
              <a:ext uri="{FF2B5EF4-FFF2-40B4-BE49-F238E27FC236}">
                <a16:creationId xmlns:a16="http://schemas.microsoft.com/office/drawing/2014/main" id="{DF2922EE-531C-41E8-B699-32B9CE219346}"/>
              </a:ext>
            </a:extLst>
          </p:cNvPr>
          <p:cNvSpPr/>
          <p:nvPr/>
        </p:nvSpPr>
        <p:spPr>
          <a:xfrm>
            <a:off x="3937457" y="5275614"/>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accent1">
                    <a:lumMod val="75000"/>
                  </a:schemeClr>
                </a:solidFill>
              </a:rPr>
              <a:t>Facility Management</a:t>
            </a:r>
            <a:endParaRPr lang="fr-FR" sz="1100" dirty="0">
              <a:solidFill>
                <a:schemeClr val="accent1">
                  <a:lumMod val="75000"/>
                </a:schemeClr>
              </a:solidFill>
            </a:endParaRPr>
          </a:p>
        </p:txBody>
      </p:sp>
      <p:sp>
        <p:nvSpPr>
          <p:cNvPr id="28" name="Rectangle 27">
            <a:extLst>
              <a:ext uri="{FF2B5EF4-FFF2-40B4-BE49-F238E27FC236}">
                <a16:creationId xmlns:a16="http://schemas.microsoft.com/office/drawing/2014/main" id="{586263F6-83B5-42B3-8658-6E09F3BCC385}"/>
              </a:ext>
            </a:extLst>
          </p:cNvPr>
          <p:cNvSpPr/>
          <p:nvPr/>
        </p:nvSpPr>
        <p:spPr>
          <a:xfrm>
            <a:off x="5302046" y="4443476"/>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555"/>
          </a:bodyPr>
          <a:lstStyle/>
          <a:p>
            <a:pPr algn="ctr"/>
            <a:r>
              <a:rPr lang="fr-FR" sz="1100">
                <a:solidFill>
                  <a:schemeClr val="accent1">
                    <a:lumMod val="75000"/>
                  </a:schemeClr>
                </a:solidFill>
              </a:rPr>
              <a:t>Controllo del traffico navale</a:t>
            </a:r>
            <a:endParaRPr lang="fr-FR" sz="1100" dirty="0">
              <a:solidFill>
                <a:schemeClr val="accent1">
                  <a:lumMod val="75000"/>
                </a:schemeClr>
              </a:solidFill>
            </a:endParaRPr>
          </a:p>
        </p:txBody>
      </p:sp>
      <p:sp>
        <p:nvSpPr>
          <p:cNvPr id="29" name="Rectangle 28">
            <a:extLst>
              <a:ext uri="{FF2B5EF4-FFF2-40B4-BE49-F238E27FC236}">
                <a16:creationId xmlns:a16="http://schemas.microsoft.com/office/drawing/2014/main" id="{9CABAE36-2EF6-44FA-B8CA-21EBF2D4000B}"/>
              </a:ext>
            </a:extLst>
          </p:cNvPr>
          <p:cNvSpPr/>
          <p:nvPr/>
        </p:nvSpPr>
        <p:spPr>
          <a:xfrm>
            <a:off x="5302046" y="4855842"/>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1578"/>
          </a:bodyPr>
          <a:lstStyle/>
          <a:p>
            <a:pPr algn="ctr"/>
            <a:r>
              <a:rPr lang="fr-FR" sz="1100">
                <a:solidFill>
                  <a:schemeClr val="accent1">
                    <a:lumMod val="75000"/>
                  </a:schemeClr>
                </a:solidFill>
              </a:rPr>
              <a:t>Gestione delle manovre portuali</a:t>
            </a:r>
            <a:endParaRPr lang="fr-FR" sz="1100" dirty="0">
              <a:solidFill>
                <a:schemeClr val="accent1">
                  <a:lumMod val="75000"/>
                </a:schemeClr>
              </a:solidFill>
            </a:endParaRPr>
          </a:p>
        </p:txBody>
      </p:sp>
      <p:sp>
        <p:nvSpPr>
          <p:cNvPr id="30" name="Rectangle 29">
            <a:extLst>
              <a:ext uri="{FF2B5EF4-FFF2-40B4-BE49-F238E27FC236}">
                <a16:creationId xmlns:a16="http://schemas.microsoft.com/office/drawing/2014/main" id="{13EBA056-4FB8-4D9A-9073-9A7D9A31AE83}"/>
              </a:ext>
            </a:extLst>
          </p:cNvPr>
          <p:cNvSpPr/>
          <p:nvPr/>
        </p:nvSpPr>
        <p:spPr>
          <a:xfrm>
            <a:off x="5302046" y="5264887"/>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294"/>
          </a:bodyPr>
          <a:lstStyle/>
          <a:p>
            <a:pPr algn="ctr"/>
            <a:r>
              <a:rPr lang="fr-FR" sz="1100">
                <a:solidFill>
                  <a:schemeClr val="accent1">
                    <a:lumMod val="75000"/>
                  </a:schemeClr>
                </a:solidFill>
              </a:rPr>
              <a:t>Gestione della manutenzione</a:t>
            </a:r>
            <a:endParaRPr lang="fr-FR" sz="1100" dirty="0">
              <a:solidFill>
                <a:schemeClr val="accent1">
                  <a:lumMod val="75000"/>
                </a:schemeClr>
              </a:solidFill>
            </a:endParaRPr>
          </a:p>
        </p:txBody>
      </p:sp>
      <p:sp>
        <p:nvSpPr>
          <p:cNvPr id="31" name="Rectangle 30">
            <a:extLst>
              <a:ext uri="{FF2B5EF4-FFF2-40B4-BE49-F238E27FC236}">
                <a16:creationId xmlns:a16="http://schemas.microsoft.com/office/drawing/2014/main" id="{A882C265-CDB8-472A-9596-1D395FFA3FC0}"/>
              </a:ext>
            </a:extLst>
          </p:cNvPr>
          <p:cNvSpPr/>
          <p:nvPr/>
        </p:nvSpPr>
        <p:spPr>
          <a:xfrm>
            <a:off x="6666635" y="4433166"/>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accent1">
                    <a:lumMod val="75000"/>
                  </a:schemeClr>
                </a:solidFill>
              </a:rPr>
              <a:t>Protezione e sicurezza</a:t>
            </a:r>
            <a:endParaRPr lang="fr-FR" sz="1100" dirty="0">
              <a:solidFill>
                <a:schemeClr val="accent1">
                  <a:lumMod val="75000"/>
                </a:schemeClr>
              </a:solidFill>
            </a:endParaRPr>
          </a:p>
        </p:txBody>
      </p:sp>
      <p:sp>
        <p:nvSpPr>
          <p:cNvPr id="32" name="Rectangle 31">
            <a:extLst>
              <a:ext uri="{FF2B5EF4-FFF2-40B4-BE49-F238E27FC236}">
                <a16:creationId xmlns:a16="http://schemas.microsoft.com/office/drawing/2014/main" id="{E5EEE185-25F6-4889-911F-51B2FB261857}"/>
              </a:ext>
            </a:extLst>
          </p:cNvPr>
          <p:cNvSpPr/>
          <p:nvPr/>
        </p:nvSpPr>
        <p:spPr>
          <a:xfrm>
            <a:off x="6666635" y="4845532"/>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8148"/>
          </a:bodyPr>
          <a:lstStyle/>
          <a:p>
            <a:pPr algn="ctr"/>
            <a:r>
              <a:rPr lang="fr-FR" sz="1100" dirty="0">
                <a:solidFill>
                  <a:schemeClr val="accent1">
                    <a:lumMod val="75000"/>
                  </a:schemeClr>
                </a:solidFill>
              </a:rPr>
              <a:t>Materiale pericoloso</a:t>
            </a:r>
          </a:p>
        </p:txBody>
      </p:sp>
      <p:sp>
        <p:nvSpPr>
          <p:cNvPr id="33" name="Rectangle 32">
            <a:extLst>
              <a:ext uri="{FF2B5EF4-FFF2-40B4-BE49-F238E27FC236}">
                <a16:creationId xmlns:a16="http://schemas.microsoft.com/office/drawing/2014/main" id="{49483029-7B54-43FD-AE8D-2294AB1E3AFF}"/>
              </a:ext>
            </a:extLst>
          </p:cNvPr>
          <p:cNvSpPr/>
          <p:nvPr/>
        </p:nvSpPr>
        <p:spPr>
          <a:xfrm>
            <a:off x="6666635" y="5254577"/>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7500"/>
          </a:bodyPr>
          <a:lstStyle/>
          <a:p>
            <a:pPr algn="ctr"/>
            <a:r>
              <a:rPr lang="fr-FR" sz="1100">
                <a:solidFill>
                  <a:schemeClr val="accent1">
                    <a:lumMod val="75000"/>
                  </a:schemeClr>
                </a:solidFill>
              </a:rPr>
              <a:t>Autorità portuale</a:t>
            </a:r>
            <a:endParaRPr lang="fr-FR" sz="1100" dirty="0">
              <a:solidFill>
                <a:schemeClr val="accent1">
                  <a:lumMod val="75000"/>
                </a:schemeClr>
              </a:solidFill>
            </a:endParaRPr>
          </a:p>
        </p:txBody>
      </p:sp>
      <p:sp>
        <p:nvSpPr>
          <p:cNvPr id="34" name="Rectangle 33">
            <a:extLst>
              <a:ext uri="{FF2B5EF4-FFF2-40B4-BE49-F238E27FC236}">
                <a16:creationId xmlns:a16="http://schemas.microsoft.com/office/drawing/2014/main" id="{EFD031AD-42A3-46AA-89EC-8AE077A204EF}"/>
              </a:ext>
            </a:extLst>
          </p:cNvPr>
          <p:cNvSpPr/>
          <p:nvPr/>
        </p:nvSpPr>
        <p:spPr>
          <a:xfrm>
            <a:off x="2270007" y="5733687"/>
            <a:ext cx="6254374" cy="61155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1044"/>
          </a:bodyPr>
          <a:lstStyle/>
          <a:p>
            <a:pPr algn="ctr"/>
            <a:r>
              <a:rPr lang="en-US" sz="1200" b="1" dirty="0"/>
              <a:t>PROTEZIONE &amp; SICUREZZAComunicazioni, trasmissioni/allarmi, telecamere, radar, protezione degli accessi, sensori/rivelatori,</a:t>
            </a:r>
            <a:endParaRPr lang="fr-FR" sz="1000" dirty="0"/>
          </a:p>
        </p:txBody>
      </p:sp>
      <p:sp>
        <p:nvSpPr>
          <p:cNvPr id="38" name="Rectangle 37">
            <a:extLst>
              <a:ext uri="{FF2B5EF4-FFF2-40B4-BE49-F238E27FC236}">
                <a16:creationId xmlns:a16="http://schemas.microsoft.com/office/drawing/2014/main" id="{E1D6A293-00C6-4D67-8645-08A13F51B07C}"/>
              </a:ext>
            </a:extLst>
          </p:cNvPr>
          <p:cNvSpPr/>
          <p:nvPr/>
        </p:nvSpPr>
        <p:spPr>
          <a:xfrm>
            <a:off x="479857" y="2926468"/>
            <a:ext cx="1324220" cy="23717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fontScale="97727"/>
          </a:bodyPr>
          <a:lstStyle/>
          <a:p>
            <a:pPr algn="ctr"/>
            <a:r>
              <a:rPr lang="fr-FR" sz="1100" b="1" dirty="0">
                <a:solidFill>
                  <a:srgbClr val="048B9A"/>
                </a:solidFill>
              </a:rPr>
              <a:t>RETI DI DISTRIBUZIONE E TRASFERIMENTO</a:t>
            </a:r>
          </a:p>
        </p:txBody>
      </p:sp>
      <p:sp>
        <p:nvSpPr>
          <p:cNvPr id="35" name="Rectangle 34">
            <a:extLst>
              <a:ext uri="{FF2B5EF4-FFF2-40B4-BE49-F238E27FC236}">
                <a16:creationId xmlns:a16="http://schemas.microsoft.com/office/drawing/2014/main" id="{71E91BB5-37E4-4F2A-8503-0BB07FA1ADA2}"/>
              </a:ext>
            </a:extLst>
          </p:cNvPr>
          <p:cNvSpPr/>
          <p:nvPr/>
        </p:nvSpPr>
        <p:spPr>
          <a:xfrm>
            <a:off x="627778" y="3603720"/>
            <a:ext cx="1028700" cy="372677"/>
          </a:xfrm>
          <a:prstGeom prst="rect">
            <a:avLst/>
          </a:prstGeom>
          <a:solidFill>
            <a:srgbClr val="048B9A"/>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9565"/>
          </a:bodyPr>
          <a:lstStyle/>
          <a:p>
            <a:pPr algn="ctr"/>
            <a:r>
              <a:rPr lang="fr-FR" sz="1200" dirty="0" err="1"/>
              <a:t>Vie d'acqua</a:t>
            </a:r>
            <a:endParaRPr lang="fr-FR" sz="1200" dirty="0"/>
          </a:p>
        </p:txBody>
      </p:sp>
      <p:sp>
        <p:nvSpPr>
          <p:cNvPr id="36" name="Rectangle 35">
            <a:extLst>
              <a:ext uri="{FF2B5EF4-FFF2-40B4-BE49-F238E27FC236}">
                <a16:creationId xmlns:a16="http://schemas.microsoft.com/office/drawing/2014/main" id="{E15B0A15-5364-4BCD-9AD0-36DDF68A1BA2}"/>
              </a:ext>
            </a:extLst>
          </p:cNvPr>
          <p:cNvSpPr/>
          <p:nvPr/>
        </p:nvSpPr>
        <p:spPr>
          <a:xfrm>
            <a:off x="627919" y="4006698"/>
            <a:ext cx="1028700" cy="372677"/>
          </a:xfrm>
          <a:prstGeom prst="rect">
            <a:avLst/>
          </a:prstGeom>
          <a:solidFill>
            <a:srgbClr val="048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Rotte</a:t>
            </a:r>
          </a:p>
        </p:txBody>
      </p:sp>
      <p:sp>
        <p:nvSpPr>
          <p:cNvPr id="37" name="Rectangle 36">
            <a:extLst>
              <a:ext uri="{FF2B5EF4-FFF2-40B4-BE49-F238E27FC236}">
                <a16:creationId xmlns:a16="http://schemas.microsoft.com/office/drawing/2014/main" id="{4EFADC15-B556-49E6-A10D-2998F7544534}"/>
              </a:ext>
            </a:extLst>
          </p:cNvPr>
          <p:cNvSpPr/>
          <p:nvPr/>
        </p:nvSpPr>
        <p:spPr>
          <a:xfrm>
            <a:off x="627919" y="4433166"/>
            <a:ext cx="1028700" cy="372677"/>
          </a:xfrm>
          <a:prstGeom prst="rect">
            <a:avLst/>
          </a:prstGeom>
          <a:solidFill>
            <a:srgbClr val="048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Ferrovie</a:t>
            </a:r>
          </a:p>
        </p:txBody>
      </p:sp>
      <p:sp>
        <p:nvSpPr>
          <p:cNvPr id="39" name="Rectangle 38">
            <a:extLst>
              <a:ext uri="{FF2B5EF4-FFF2-40B4-BE49-F238E27FC236}">
                <a16:creationId xmlns:a16="http://schemas.microsoft.com/office/drawing/2014/main" id="{D98B9F93-58C4-492A-9BFD-393F6D5FBBF3}"/>
              </a:ext>
            </a:extLst>
          </p:cNvPr>
          <p:cNvSpPr/>
          <p:nvPr/>
        </p:nvSpPr>
        <p:spPr>
          <a:xfrm>
            <a:off x="627919" y="4866569"/>
            <a:ext cx="1028700" cy="372677"/>
          </a:xfrm>
          <a:prstGeom prst="rect">
            <a:avLst/>
          </a:prstGeom>
          <a:solidFill>
            <a:srgbClr val="048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Tubi</a:t>
            </a:r>
          </a:p>
        </p:txBody>
      </p:sp>
      <p:sp>
        <p:nvSpPr>
          <p:cNvPr id="40" name="Rectangle 39">
            <a:extLst>
              <a:ext uri="{FF2B5EF4-FFF2-40B4-BE49-F238E27FC236}">
                <a16:creationId xmlns:a16="http://schemas.microsoft.com/office/drawing/2014/main" id="{205EBF88-AECF-4CC8-BA27-9AF16E07C4A2}"/>
              </a:ext>
            </a:extLst>
          </p:cNvPr>
          <p:cNvSpPr/>
          <p:nvPr/>
        </p:nvSpPr>
        <p:spPr>
          <a:xfrm>
            <a:off x="2270007" y="1445760"/>
            <a:ext cx="6124113" cy="41740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86734"/>
          </a:bodyPr>
          <a:lstStyle/>
          <a:p>
            <a:pPr algn="ctr"/>
            <a:r>
              <a:rPr lang="fr-FR" sz="1200" b="1" dirty="0">
                <a:solidFill>
                  <a:schemeClr val="tx1"/>
                </a:solidFill>
              </a:rPr>
              <a:t>INFRASTRUTTURE PORTUALI Banchine, bacini, scialuppe,</a:t>
            </a:r>
            <a:r>
              <a:rPr lang="fr-FR" sz="1200" b="1" dirty="0" err="1">
                <a:solidFill>
                  <a:schemeClr val="tx1"/>
                </a:solidFill>
              </a:rPr>
              <a:t> segnalazioni,</a:t>
            </a:r>
            <a:r>
              <a:rPr lang="fr-FR" sz="1200" b="1" dirty="0">
                <a:solidFill>
                  <a:schemeClr val="tx1"/>
                </a:solidFill>
              </a:rPr>
              <a:t> chiuse,...</a:t>
            </a:r>
          </a:p>
        </p:txBody>
      </p:sp>
      <p:sp>
        <p:nvSpPr>
          <p:cNvPr id="2" name="Rectangle 1">
            <a:extLst>
              <a:ext uri="{FF2B5EF4-FFF2-40B4-BE49-F238E27FC236}">
                <a16:creationId xmlns:a16="http://schemas.microsoft.com/office/drawing/2014/main" id="{B390BACA-6BBA-001C-F8E5-6BD77AE1A278}"/>
              </a:ext>
            </a:extLst>
          </p:cNvPr>
          <p:cNvSpPr/>
          <p:nvPr/>
        </p:nvSpPr>
        <p:spPr>
          <a:xfrm>
            <a:off x="8717973" y="112036"/>
            <a:ext cx="3268844" cy="729430"/>
          </a:xfrm>
          <a:prstGeom prst="rect">
            <a:avLst/>
          </a:prstGeom>
        </p:spPr>
        <p:txBody>
          <a:bodyPr wrap="none">
            <a:spAutoFit/>
          </a:bodyPr>
          <a:lstStyle/>
          <a:p>
            <a:pPr lvl="0" defTabSz="457200" eaLnBrk="0" fontAlgn="base" hangingPunct="0">
              <a:lnSpc>
                <a:spcPct val="90000"/>
              </a:lnSpc>
              <a:spcBef>
                <a:spcPct val="0"/>
              </a:spcBef>
              <a:spcAft>
                <a:spcPct val="0"/>
              </a:spcAft>
              <a:defRPr/>
            </a:pPr>
            <a:r>
              <a:rPr lang="en-US" sz="2800" b="1" dirty="0" err="1">
                <a:solidFill>
                  <a:schemeClr val="tx2"/>
                </a:solidFill>
                <a:latin typeface="Century Gothic"/>
              </a:rPr>
              <a:t>Didattico di Harvard</a:t>
            </a:r>
          </a:p>
          <a:p>
            <a:pPr lvl="0" defTabSz="457200" eaLnBrk="0" fontAlgn="base" hangingPunct="0">
              <a:lnSpc>
                <a:spcPct val="90000"/>
              </a:lnSpc>
              <a:spcBef>
                <a:spcPct val="0"/>
              </a:spcBef>
              <a:spcAft>
                <a:spcPct val="0"/>
              </a:spcAft>
              <a:defRPr/>
            </a:pPr>
            <a:r>
              <a:rPr lang="en-US" dirty="0">
                <a:solidFill>
                  <a:schemeClr val="tx2"/>
                </a:solidFill>
                <a:latin typeface="Century Gothic"/>
              </a:rPr>
              <a:t>Interazioni</a:t>
            </a:r>
          </a:p>
        </p:txBody>
      </p:sp>
      <p:sp>
        <p:nvSpPr>
          <p:cNvPr id="45" name="AutoShape 4">
            <a:extLst>
              <a:ext uri="{FF2B5EF4-FFF2-40B4-BE49-F238E27FC236}">
                <a16:creationId xmlns:a16="http://schemas.microsoft.com/office/drawing/2014/main" id="{F6D16AFC-7246-DC96-3107-7BE13E3D0EB4}"/>
              </a:ext>
            </a:extLst>
          </p:cNvPr>
          <p:cNvSpPr>
            <a:spLocks noChangeArrowheads="1"/>
          </p:cNvSpPr>
          <p:nvPr/>
        </p:nvSpPr>
        <p:spPr bwMode="blackWhite">
          <a:xfrm>
            <a:off x="355546" y="54874"/>
            <a:ext cx="9773782" cy="399937"/>
          </a:xfrm>
          <a:prstGeom prst="rect">
            <a:avLst/>
          </a:prstGeom>
        </p:spPr>
        <p:txBody>
          <a:bodyPr>
            <a:normAutofit fontScale="90243"/>
          </a:bodyPr>
          <a:lstStyle/>
          <a:p>
            <a:pPr defTabSz="457200" eaLnBrk="0" fontAlgn="base" hangingPunct="0">
              <a:lnSpc>
                <a:spcPct val="90000"/>
              </a:lnSpc>
              <a:spcBef>
                <a:spcPct val="0"/>
              </a:spcBef>
              <a:spcAft>
                <a:spcPct val="0"/>
              </a:spcAft>
            </a:pPr>
            <a:r>
              <a:rPr lang="en-US" sz="2800" b="1" dirty="0">
                <a:solidFill>
                  <a:schemeClr val="tx2"/>
                </a:solidFill>
                <a:latin typeface="Century Gothic"/>
                <a:ea typeface="+mj-ea"/>
                <a:cs typeface="+mj-cs"/>
              </a:rPr>
              <a:t>Quadro marittimo - Aspetti tecnici</a:t>
            </a:r>
          </a:p>
        </p:txBody>
      </p:sp>
      <p:pic>
        <p:nvPicPr>
          <p:cNvPr id="46" name="Image 45">
            <a:extLst>
              <a:ext uri="{FF2B5EF4-FFF2-40B4-BE49-F238E27FC236}">
                <a16:creationId xmlns:a16="http://schemas.microsoft.com/office/drawing/2014/main" id="{04CE4745-21AC-41ED-8E40-A95EC52E51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81139" y="2926468"/>
            <a:ext cx="1177451" cy="1591846"/>
          </a:xfrm>
          <a:prstGeom prst="rect">
            <a:avLst/>
          </a:prstGeom>
          <a:ln>
            <a:solidFill>
              <a:schemeClr val="accent1"/>
            </a:solidFill>
          </a:ln>
        </p:spPr>
      </p:pic>
    </p:spTree>
    <p:extLst>
      <p:ext uri="{BB962C8B-B14F-4D97-AF65-F5344CB8AC3E}">
        <p14:creationId xmlns:p14="http://schemas.microsoft.com/office/powerpoint/2010/main" val="2728233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49ED1CC-2565-485F-8F3A-2915B8553261}"/>
              </a:ext>
            </a:extLst>
          </p:cNvPr>
          <p:cNvPicPr>
            <a:picLocks noChangeAspect="1"/>
          </p:cNvPicPr>
          <p:nvPr/>
        </p:nvPicPr>
        <p:blipFill>
          <a:blip r:embed="rId3"/>
          <a:stretch>
            <a:fillRect/>
          </a:stretch>
        </p:blipFill>
        <p:spPr>
          <a:xfrm>
            <a:off x="1877340" y="139291"/>
            <a:ext cx="9438362" cy="6479628"/>
          </a:xfrm>
          <a:prstGeom prst="rect">
            <a:avLst/>
          </a:prstGeom>
        </p:spPr>
      </p:pic>
      <p:sp>
        <p:nvSpPr>
          <p:cNvPr id="32" name="Rectangle : coins arrondis 31">
            <a:extLst>
              <a:ext uri="{FF2B5EF4-FFF2-40B4-BE49-F238E27FC236}">
                <a16:creationId xmlns:a16="http://schemas.microsoft.com/office/drawing/2014/main" id="{4F6A4AE6-40BB-4946-8B5C-B940235B4004}"/>
              </a:ext>
            </a:extLst>
          </p:cNvPr>
          <p:cNvSpPr/>
          <p:nvPr/>
        </p:nvSpPr>
        <p:spPr>
          <a:xfrm>
            <a:off x="4563327" y="239081"/>
            <a:ext cx="3963774" cy="6618919"/>
          </a:xfrm>
          <a:prstGeom prst="roundRect">
            <a:avLst>
              <a:gd name="adj" fmla="val 4343"/>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normAutofit fontScale="82608"/>
          </a:bodyPr>
          <a:lstStyle/>
          <a:p>
            <a:pPr algn="ctr"/>
            <a:r>
              <a:rPr lang="fr-FR" sz="1400" b="1" dirty="0">
                <a:solidFill>
                  <a:schemeClr val="accent5">
                    <a:lumMod val="75000"/>
                  </a:schemeClr>
                </a:solidFill>
              </a:rPr>
              <a:t>SISTEMI PORTUALI</a:t>
            </a:r>
          </a:p>
        </p:txBody>
      </p:sp>
      <p:grpSp>
        <p:nvGrpSpPr>
          <p:cNvPr id="31" name="Groupe 30">
            <a:extLst>
              <a:ext uri="{FF2B5EF4-FFF2-40B4-BE49-F238E27FC236}">
                <a16:creationId xmlns:a16="http://schemas.microsoft.com/office/drawing/2014/main" id="{C83CE0CF-F103-4B83-8FF7-E721503866F0}"/>
              </a:ext>
            </a:extLst>
          </p:cNvPr>
          <p:cNvGrpSpPr/>
          <p:nvPr/>
        </p:nvGrpSpPr>
        <p:grpSpPr>
          <a:xfrm>
            <a:off x="4992808" y="543901"/>
            <a:ext cx="3106814" cy="1120862"/>
            <a:chOff x="4743433" y="479733"/>
            <a:chExt cx="3106814" cy="1120862"/>
          </a:xfrm>
        </p:grpSpPr>
        <p:sp>
          <p:nvSpPr>
            <p:cNvPr id="3" name="Rectangle : coins arrondis 2">
              <a:extLst>
                <a:ext uri="{FF2B5EF4-FFF2-40B4-BE49-F238E27FC236}">
                  <a16:creationId xmlns:a16="http://schemas.microsoft.com/office/drawing/2014/main" id="{F9F5B18E-0DCB-4D6A-B7AE-55AAD7A8CB6B}"/>
                </a:ext>
              </a:extLst>
            </p:cNvPr>
            <p:cNvSpPr/>
            <p:nvPr/>
          </p:nvSpPr>
          <p:spPr>
            <a:xfrm>
              <a:off x="4743433" y="479733"/>
              <a:ext cx="3106814" cy="1120862"/>
            </a:xfrm>
            <a:prstGeom prst="roundRect">
              <a:avLst>
                <a:gd name="adj" fmla="val 103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200" b="1" dirty="0">
                  <a:solidFill>
                    <a:schemeClr val="accent5">
                      <a:lumMod val="75000"/>
                    </a:schemeClr>
                  </a:solidFill>
                </a:rPr>
                <a:t>Sistemi di scambio dati portuali</a:t>
              </a:r>
            </a:p>
          </p:txBody>
        </p:sp>
        <p:sp>
          <p:nvSpPr>
            <p:cNvPr id="5" name="Rectangle : coins arrondis 4">
              <a:extLst>
                <a:ext uri="{FF2B5EF4-FFF2-40B4-BE49-F238E27FC236}">
                  <a16:creationId xmlns:a16="http://schemas.microsoft.com/office/drawing/2014/main" id="{2FDD7B7D-735B-453D-B1B1-A868E4653480}"/>
                </a:ext>
              </a:extLst>
            </p:cNvPr>
            <p:cNvSpPr/>
            <p:nvPr/>
          </p:nvSpPr>
          <p:spPr>
            <a:xfrm>
              <a:off x="4844047" y="803561"/>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sz="1100">
                  <a:solidFill>
                    <a:schemeClr val="tx1"/>
                  </a:solidFill>
                </a:rPr>
                <a:t>Sistema comunitario portuale</a:t>
              </a:r>
              <a:endParaRPr lang="fr-FR" sz="1100" dirty="0">
                <a:solidFill>
                  <a:schemeClr val="tx1"/>
                </a:solidFill>
              </a:endParaRPr>
            </a:p>
          </p:txBody>
        </p:sp>
        <p:sp>
          <p:nvSpPr>
            <p:cNvPr id="6" name="Rectangle : coins arrondis 5">
              <a:extLst>
                <a:ext uri="{FF2B5EF4-FFF2-40B4-BE49-F238E27FC236}">
                  <a16:creationId xmlns:a16="http://schemas.microsoft.com/office/drawing/2014/main" id="{32A5F79B-206E-439B-ADA0-7A4300A70509}"/>
                </a:ext>
              </a:extLst>
            </p:cNvPr>
            <p:cNvSpPr/>
            <p:nvPr/>
          </p:nvSpPr>
          <p:spPr>
            <a:xfrm>
              <a:off x="6324642" y="803560"/>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4444"/>
            </a:bodyPr>
            <a:lstStyle/>
            <a:p>
              <a:pPr algn="ctr"/>
              <a:r>
                <a:rPr lang="fr-FR" sz="1100" dirty="0">
                  <a:solidFill>
                    <a:schemeClr val="tx1"/>
                  </a:solidFill>
                </a:rPr>
                <a:t>Sistema comunitario di trasporto merci</a:t>
              </a:r>
            </a:p>
          </p:txBody>
        </p:sp>
        <p:sp>
          <p:nvSpPr>
            <p:cNvPr id="7" name="Rectangle : coins arrondis 6">
              <a:extLst>
                <a:ext uri="{FF2B5EF4-FFF2-40B4-BE49-F238E27FC236}">
                  <a16:creationId xmlns:a16="http://schemas.microsoft.com/office/drawing/2014/main" id="{C02D4753-7D88-42F0-9CC9-8FA95BBF5BD7}"/>
                </a:ext>
              </a:extLst>
            </p:cNvPr>
            <p:cNvSpPr/>
            <p:nvPr/>
          </p:nvSpPr>
          <p:spPr>
            <a:xfrm>
              <a:off x="5551210" y="1199481"/>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Gestione</a:t>
              </a:r>
              <a:r>
                <a:rPr lang="fr-FR" sz="1100" dirty="0">
                  <a:solidFill>
                    <a:schemeClr val="tx1"/>
                  </a:solidFill>
                </a:rPr>
                <a:t> FisheryInformation</a:t>
              </a:r>
              <a:r>
                <a:rPr lang="fr-FR" sz="1100" dirty="0" err="1">
                  <a:solidFill>
                    <a:schemeClr val="tx1"/>
                  </a:solidFill>
                </a:rPr>
                <a:t> . Sistema</a:t>
              </a:r>
            </a:p>
          </p:txBody>
        </p:sp>
      </p:grpSp>
      <p:grpSp>
        <p:nvGrpSpPr>
          <p:cNvPr id="30" name="Groupe 29">
            <a:extLst>
              <a:ext uri="{FF2B5EF4-FFF2-40B4-BE49-F238E27FC236}">
                <a16:creationId xmlns:a16="http://schemas.microsoft.com/office/drawing/2014/main" id="{2C7ACB10-B1D6-4CA8-8D83-6416EC2EED2D}"/>
              </a:ext>
            </a:extLst>
          </p:cNvPr>
          <p:cNvGrpSpPr/>
          <p:nvPr/>
        </p:nvGrpSpPr>
        <p:grpSpPr>
          <a:xfrm>
            <a:off x="4992808" y="1729470"/>
            <a:ext cx="3113969" cy="4998811"/>
            <a:chOff x="4743433" y="1729470"/>
            <a:chExt cx="3113969" cy="4998811"/>
          </a:xfrm>
        </p:grpSpPr>
        <p:sp>
          <p:nvSpPr>
            <p:cNvPr id="8" name="Rectangle : coins arrondis 7">
              <a:extLst>
                <a:ext uri="{FF2B5EF4-FFF2-40B4-BE49-F238E27FC236}">
                  <a16:creationId xmlns:a16="http://schemas.microsoft.com/office/drawing/2014/main" id="{8362DAAF-D054-4442-8ACD-91A93B4C2441}"/>
                </a:ext>
              </a:extLst>
            </p:cNvPr>
            <p:cNvSpPr/>
            <p:nvPr/>
          </p:nvSpPr>
          <p:spPr>
            <a:xfrm>
              <a:off x="4743433" y="1729470"/>
              <a:ext cx="3106814" cy="4998811"/>
            </a:xfrm>
            <a:prstGeom prst="roundRect">
              <a:avLst>
                <a:gd name="adj" fmla="val 103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fontScale="78688"/>
            </a:bodyPr>
            <a:lstStyle/>
            <a:p>
              <a:pPr algn="ctr"/>
              <a:r>
                <a:rPr lang="fr-FR" sz="1200" b="1" dirty="0">
                  <a:solidFill>
                    <a:schemeClr val="accent5">
                      <a:lumMod val="75000"/>
                    </a:schemeClr>
                  </a:solidFill>
                </a:rPr>
                <a:t>Sistema di gestione delle informazioni portuali (PMIS)</a:t>
              </a:r>
            </a:p>
          </p:txBody>
        </p:sp>
        <p:sp>
          <p:nvSpPr>
            <p:cNvPr id="9" name="Rectangle : coins arrondis 8">
              <a:extLst>
                <a:ext uri="{FF2B5EF4-FFF2-40B4-BE49-F238E27FC236}">
                  <a16:creationId xmlns:a16="http://schemas.microsoft.com/office/drawing/2014/main" id="{04AD92C1-E135-45BA-B0BB-3BD9126BD1D3}"/>
                </a:ext>
              </a:extLst>
            </p:cNvPr>
            <p:cNvSpPr/>
            <p:nvPr/>
          </p:nvSpPr>
          <p:spPr>
            <a:xfrm>
              <a:off x="4844047" y="2534496"/>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VTS/ VTMIS</a:t>
              </a:r>
            </a:p>
          </p:txBody>
        </p:sp>
        <p:sp>
          <p:nvSpPr>
            <p:cNvPr id="10" name="Rectangle : coins arrondis 9">
              <a:extLst>
                <a:ext uri="{FF2B5EF4-FFF2-40B4-BE49-F238E27FC236}">
                  <a16:creationId xmlns:a16="http://schemas.microsoft.com/office/drawing/2014/main" id="{A3438F39-BC75-4612-9E1A-CB70BF70E4BB}"/>
                </a:ext>
              </a:extLst>
            </p:cNvPr>
            <p:cNvSpPr/>
            <p:nvPr/>
          </p:nvSpPr>
          <p:spPr>
            <a:xfrm>
              <a:off x="6324642" y="2534495"/>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6428"/>
            </a:bodyPr>
            <a:lstStyle/>
            <a:p>
              <a:pPr algn="ctr"/>
              <a:r>
                <a:rPr lang="fr-FR" sz="1100">
                  <a:solidFill>
                    <a:schemeClr val="tx1"/>
                  </a:solidFill>
                </a:rPr>
                <a:t>Sorveglianza costiera</a:t>
              </a:r>
              <a:endParaRPr lang="fr-FR" sz="1100" dirty="0">
                <a:solidFill>
                  <a:schemeClr val="tx1"/>
                </a:solidFill>
              </a:endParaRPr>
            </a:p>
          </p:txBody>
        </p:sp>
        <p:sp>
          <p:nvSpPr>
            <p:cNvPr id="11" name="Rectangle : coins arrondis 10">
              <a:extLst>
                <a:ext uri="{FF2B5EF4-FFF2-40B4-BE49-F238E27FC236}">
                  <a16:creationId xmlns:a16="http://schemas.microsoft.com/office/drawing/2014/main" id="{BBECA57E-774F-4F1F-876F-DFBCAC325A05}"/>
                </a:ext>
              </a:extLst>
            </p:cNvPr>
            <p:cNvSpPr/>
            <p:nvPr/>
          </p:nvSpPr>
          <p:spPr>
            <a:xfrm>
              <a:off x="4844047" y="2893339"/>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9473"/>
            </a:bodyPr>
            <a:lstStyle/>
            <a:p>
              <a:pPr algn="ctr"/>
              <a:r>
                <a:rPr lang="fr-FR" sz="1100">
                  <a:solidFill>
                    <a:schemeClr val="tx1"/>
                  </a:solidFill>
                </a:rPr>
                <a:t>Gestione del traffico marittimo</a:t>
              </a:r>
              <a:endParaRPr lang="fr-FR" sz="1100" dirty="0">
                <a:solidFill>
                  <a:schemeClr val="tx1"/>
                </a:solidFill>
              </a:endParaRPr>
            </a:p>
          </p:txBody>
        </p:sp>
        <p:sp>
          <p:nvSpPr>
            <p:cNvPr id="12" name="Rectangle : coins arrondis 11">
              <a:extLst>
                <a:ext uri="{FF2B5EF4-FFF2-40B4-BE49-F238E27FC236}">
                  <a16:creationId xmlns:a16="http://schemas.microsoft.com/office/drawing/2014/main" id="{C1F0A501-2240-40E5-B0ED-B812857D00F0}"/>
                </a:ext>
              </a:extLst>
            </p:cNvPr>
            <p:cNvSpPr/>
            <p:nvPr/>
          </p:nvSpPr>
          <p:spPr>
            <a:xfrm>
              <a:off x="6317486" y="2893339"/>
              <a:ext cx="1409284" cy="274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Inland</a:t>
              </a:r>
              <a:r>
                <a:rPr lang="fr-FR" sz="1100" dirty="0">
                  <a:solidFill>
                    <a:schemeClr val="tx1"/>
                  </a:solidFill>
                </a:rPr>
                <a:t> navigation management</a:t>
              </a:r>
            </a:p>
          </p:txBody>
        </p:sp>
        <p:sp>
          <p:nvSpPr>
            <p:cNvPr id="13" name="Rectangle : coins arrondis 12">
              <a:extLst>
                <a:ext uri="{FF2B5EF4-FFF2-40B4-BE49-F238E27FC236}">
                  <a16:creationId xmlns:a16="http://schemas.microsoft.com/office/drawing/2014/main" id="{C02F4209-FCE8-4865-980B-3840EECE2039}"/>
                </a:ext>
              </a:extLst>
            </p:cNvPr>
            <p:cNvSpPr/>
            <p:nvPr/>
          </p:nvSpPr>
          <p:spPr>
            <a:xfrm>
              <a:off x="4844046" y="3232967"/>
              <a:ext cx="2820297" cy="2769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8000"/>
            </a:bodyPr>
            <a:lstStyle/>
            <a:p>
              <a:pPr algn="ctr"/>
              <a:r>
                <a:rPr lang="fr-FR" sz="1100">
                  <a:solidFill>
                    <a:schemeClr val="tx1"/>
                  </a:solidFill>
                </a:rPr>
                <a:t>Gestione del porto</a:t>
              </a:r>
              <a:endParaRPr lang="fr-FR" sz="1100" dirty="0">
                <a:solidFill>
                  <a:schemeClr val="tx1"/>
                </a:solidFill>
              </a:endParaRPr>
            </a:p>
          </p:txBody>
        </p:sp>
        <p:sp>
          <p:nvSpPr>
            <p:cNvPr id="14" name="ZoneTexte 13">
              <a:extLst>
                <a:ext uri="{FF2B5EF4-FFF2-40B4-BE49-F238E27FC236}">
                  <a16:creationId xmlns:a16="http://schemas.microsoft.com/office/drawing/2014/main" id="{32357F56-2A3F-4336-9CDA-890284C5FEA9}"/>
                </a:ext>
              </a:extLst>
            </p:cNvPr>
            <p:cNvSpPr txBox="1"/>
            <p:nvPr/>
          </p:nvSpPr>
          <p:spPr>
            <a:xfrm>
              <a:off x="5238620" y="2213553"/>
              <a:ext cx="2271776" cy="276999"/>
            </a:xfrm>
            <a:prstGeom prst="rect">
              <a:avLst/>
            </a:prstGeom>
            <a:noFill/>
          </p:spPr>
          <p:txBody>
            <a:bodyPr wrap="none" rtlCol="0">
              <a:normAutofit fontScale="82051"/>
            </a:bodyPr>
            <a:lstStyle/>
            <a:p>
              <a:r>
                <a:rPr lang="fr-FR" sz="1200" dirty="0">
                  <a:solidFill>
                    <a:schemeClr val="accent5">
                      <a:lumMod val="75000"/>
                    </a:schemeClr>
                  </a:solidFill>
                </a:rPr>
                <a:t>Sistema di gestione del traffico</a:t>
              </a:r>
            </a:p>
          </p:txBody>
        </p:sp>
        <p:sp>
          <p:nvSpPr>
            <p:cNvPr id="15" name="ZoneTexte 14">
              <a:extLst>
                <a:ext uri="{FF2B5EF4-FFF2-40B4-BE49-F238E27FC236}">
                  <a16:creationId xmlns:a16="http://schemas.microsoft.com/office/drawing/2014/main" id="{B0C2A1B6-9CFB-475F-8439-96D28E60C74D}"/>
                </a:ext>
              </a:extLst>
            </p:cNvPr>
            <p:cNvSpPr txBox="1"/>
            <p:nvPr/>
          </p:nvSpPr>
          <p:spPr>
            <a:xfrm>
              <a:off x="4855838" y="3534634"/>
              <a:ext cx="2722220" cy="276999"/>
            </a:xfrm>
            <a:prstGeom prst="rect">
              <a:avLst/>
            </a:prstGeom>
            <a:noFill/>
          </p:spPr>
          <p:txBody>
            <a:bodyPr wrap="none" rtlCol="0">
              <a:normAutofit fontScale="97826"/>
            </a:bodyPr>
            <a:lstStyle/>
            <a:p>
              <a:r>
                <a:rPr lang="fr-FR" sz="1200" dirty="0" err="1">
                  <a:solidFill>
                    <a:schemeClr val="accent5">
                      <a:lumMod val="75000"/>
                    </a:schemeClr>
                  </a:solidFill>
                </a:rPr>
                <a:t>Sistema</a:t>
              </a:r>
              <a:r>
                <a:rPr lang="fr-FR" sz="1200" dirty="0">
                  <a:solidFill>
                    <a:schemeClr val="accent5">
                      <a:lumMod val="75000"/>
                    </a:schemeClr>
                  </a:solidFill>
                </a:rPr>
                <a:t> di gestione InternalPort</a:t>
              </a:r>
            </a:p>
          </p:txBody>
        </p:sp>
        <p:sp>
          <p:nvSpPr>
            <p:cNvPr id="16" name="Rectangle : coins arrondis 15">
              <a:extLst>
                <a:ext uri="{FF2B5EF4-FFF2-40B4-BE49-F238E27FC236}">
                  <a16:creationId xmlns:a16="http://schemas.microsoft.com/office/drawing/2014/main" id="{787E7512-8658-4BC3-BC03-B817FE7CC6A9}"/>
                </a:ext>
              </a:extLst>
            </p:cNvPr>
            <p:cNvSpPr/>
            <p:nvPr/>
          </p:nvSpPr>
          <p:spPr>
            <a:xfrm>
              <a:off x="4844046" y="3840989"/>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5454"/>
            </a:bodyPr>
            <a:lstStyle/>
            <a:p>
              <a:pPr algn="ctr"/>
              <a:r>
                <a:rPr lang="fr-FR" sz="1100" dirty="0">
                  <a:solidFill>
                    <a:schemeClr val="tx1"/>
                  </a:solidFill>
                </a:rPr>
                <a:t>Amministrazione</a:t>
              </a:r>
            </a:p>
          </p:txBody>
        </p:sp>
        <p:sp>
          <p:nvSpPr>
            <p:cNvPr id="17" name="Rectangle : coins arrondis 16">
              <a:extLst>
                <a:ext uri="{FF2B5EF4-FFF2-40B4-BE49-F238E27FC236}">
                  <a16:creationId xmlns:a16="http://schemas.microsoft.com/office/drawing/2014/main" id="{5E7E921E-753B-42C8-B2C0-AD17D62BC201}"/>
                </a:ext>
              </a:extLst>
            </p:cNvPr>
            <p:cNvSpPr/>
            <p:nvPr/>
          </p:nvSpPr>
          <p:spPr>
            <a:xfrm>
              <a:off x="6324642" y="3828990"/>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6000"/>
            </a:bodyPr>
            <a:lstStyle/>
            <a:p>
              <a:pPr algn="ctr"/>
              <a:r>
                <a:rPr lang="fr-FR" sz="1100" dirty="0" err="1">
                  <a:solidFill>
                    <a:schemeClr val="tx1"/>
                  </a:solidFill>
                </a:rPr>
                <a:t>Stazioni di lavoro</a:t>
              </a:r>
              <a:endParaRPr lang="fr-FR" sz="1100" dirty="0">
                <a:solidFill>
                  <a:schemeClr val="tx1"/>
                </a:solidFill>
              </a:endParaRPr>
            </a:p>
          </p:txBody>
        </p:sp>
        <p:sp>
          <p:nvSpPr>
            <p:cNvPr id="18" name="Rectangle : coins arrondis 17">
              <a:extLst>
                <a:ext uri="{FF2B5EF4-FFF2-40B4-BE49-F238E27FC236}">
                  <a16:creationId xmlns:a16="http://schemas.microsoft.com/office/drawing/2014/main" id="{CD423732-C70E-4877-8B97-4350041AC0D7}"/>
                </a:ext>
              </a:extLst>
            </p:cNvPr>
            <p:cNvSpPr/>
            <p:nvPr/>
          </p:nvSpPr>
          <p:spPr>
            <a:xfrm>
              <a:off x="4844045" y="4128034"/>
              <a:ext cx="1473441" cy="2840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Rete e comunicazioni</a:t>
              </a:r>
            </a:p>
          </p:txBody>
        </p:sp>
        <p:sp>
          <p:nvSpPr>
            <p:cNvPr id="19" name="Rectangle : coins arrondis 18">
              <a:extLst>
                <a:ext uri="{FF2B5EF4-FFF2-40B4-BE49-F238E27FC236}">
                  <a16:creationId xmlns:a16="http://schemas.microsoft.com/office/drawing/2014/main" id="{69C092C7-C22B-4EC2-BBA7-C3209977AB4B}"/>
                </a:ext>
              </a:extLst>
            </p:cNvPr>
            <p:cNvSpPr/>
            <p:nvPr/>
          </p:nvSpPr>
          <p:spPr>
            <a:xfrm>
              <a:off x="6324642" y="4160692"/>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Servizi commerciali</a:t>
              </a:r>
            </a:p>
          </p:txBody>
        </p:sp>
        <p:sp>
          <p:nvSpPr>
            <p:cNvPr id="20" name="ZoneTexte 19">
              <a:extLst>
                <a:ext uri="{FF2B5EF4-FFF2-40B4-BE49-F238E27FC236}">
                  <a16:creationId xmlns:a16="http://schemas.microsoft.com/office/drawing/2014/main" id="{0394D9D9-65A1-4879-9861-3FB5D54A9EB0}"/>
                </a:ext>
              </a:extLst>
            </p:cNvPr>
            <p:cNvSpPr txBox="1"/>
            <p:nvPr/>
          </p:nvSpPr>
          <p:spPr>
            <a:xfrm>
              <a:off x="5019766" y="4506964"/>
              <a:ext cx="2837636" cy="276999"/>
            </a:xfrm>
            <a:prstGeom prst="rect">
              <a:avLst/>
            </a:prstGeom>
            <a:noFill/>
          </p:spPr>
          <p:txBody>
            <a:bodyPr wrap="none" rtlCol="0">
              <a:spAutoFit/>
            </a:bodyPr>
            <a:lstStyle/>
            <a:p>
              <a:r>
                <a:rPr lang="fr-FR" sz="1200" dirty="0">
                  <a:solidFill>
                    <a:schemeClr val="accent5">
                      <a:lumMod val="75000"/>
                    </a:schemeClr>
                  </a:solidFill>
                </a:rPr>
                <a:t>Systèmes de gestion des opérations</a:t>
              </a:r>
            </a:p>
          </p:txBody>
        </p:sp>
        <p:sp>
          <p:nvSpPr>
            <p:cNvPr id="21" name="Rectangle : coins arrondis 20">
              <a:extLst>
                <a:ext uri="{FF2B5EF4-FFF2-40B4-BE49-F238E27FC236}">
                  <a16:creationId xmlns:a16="http://schemas.microsoft.com/office/drawing/2014/main" id="{1C288329-3B42-42C8-ACD7-0717B10D84E7}"/>
                </a:ext>
              </a:extLst>
            </p:cNvPr>
            <p:cNvSpPr/>
            <p:nvPr/>
          </p:nvSpPr>
          <p:spPr>
            <a:xfrm>
              <a:off x="4844046" y="4884946"/>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LOG OPS</a:t>
              </a:r>
            </a:p>
            <a:p>
              <a:pPr algn="ctr"/>
              <a:r>
                <a:rPr lang="fr-FR" sz="1100" dirty="0">
                  <a:solidFill>
                    <a:schemeClr val="tx1"/>
                  </a:solidFill>
                </a:rPr>
                <a:t>(ERP, CRM)  </a:t>
              </a:r>
            </a:p>
          </p:txBody>
        </p:sp>
        <p:sp>
          <p:nvSpPr>
            <p:cNvPr id="22" name="Rectangle : coins arrondis 21">
              <a:extLst>
                <a:ext uri="{FF2B5EF4-FFF2-40B4-BE49-F238E27FC236}">
                  <a16:creationId xmlns:a16="http://schemas.microsoft.com/office/drawing/2014/main" id="{764F9F7B-63EE-400F-A1C4-1098DF3B450B}"/>
                </a:ext>
              </a:extLst>
            </p:cNvPr>
            <p:cNvSpPr/>
            <p:nvPr/>
          </p:nvSpPr>
          <p:spPr>
            <a:xfrm>
              <a:off x="6347146" y="4845425"/>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Termine</a:t>
              </a:r>
              <a:r>
                <a:rPr lang="fr-FR" sz="1100" dirty="0">
                  <a:solidFill>
                    <a:schemeClr val="tx1"/>
                  </a:solidFill>
                </a:rPr>
                <a:t>.Oper</a:t>
              </a:r>
              <a:r>
                <a:rPr lang="fr-FR" sz="1100" dirty="0" err="1">
                  <a:solidFill>
                    <a:schemeClr val="tx1"/>
                  </a:solidFill>
                </a:rPr>
                <a:t>. Sistema (TOS)</a:t>
              </a:r>
            </a:p>
          </p:txBody>
        </p:sp>
        <p:sp>
          <p:nvSpPr>
            <p:cNvPr id="23" name="Rectangle : coins arrondis 22">
              <a:extLst>
                <a:ext uri="{FF2B5EF4-FFF2-40B4-BE49-F238E27FC236}">
                  <a16:creationId xmlns:a16="http://schemas.microsoft.com/office/drawing/2014/main" id="{87EF2006-2E7E-4E6C-8651-109F21E408D3}"/>
                </a:ext>
              </a:extLst>
            </p:cNvPr>
            <p:cNvSpPr/>
            <p:nvPr/>
          </p:nvSpPr>
          <p:spPr>
            <a:xfrm>
              <a:off x="4855025" y="5234198"/>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OT</a:t>
              </a:r>
            </a:p>
          </p:txBody>
        </p:sp>
        <p:sp>
          <p:nvSpPr>
            <p:cNvPr id="24" name="Rectangle : coins arrondis 23">
              <a:extLst>
                <a:ext uri="{FF2B5EF4-FFF2-40B4-BE49-F238E27FC236}">
                  <a16:creationId xmlns:a16="http://schemas.microsoft.com/office/drawing/2014/main" id="{3890B45B-15D1-4A77-B34C-566BD6F4F1AB}"/>
                </a:ext>
              </a:extLst>
            </p:cNvPr>
            <p:cNvSpPr/>
            <p:nvPr/>
          </p:nvSpPr>
          <p:spPr>
            <a:xfrm>
              <a:off x="6347146" y="5222455"/>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Carico</a:t>
              </a:r>
              <a:r>
                <a:rPr lang="fr-FR" sz="1100" dirty="0">
                  <a:solidFill>
                    <a:schemeClr val="tx1"/>
                  </a:solidFill>
                </a:rPr>
                <a:t>/ scarico</a:t>
              </a:r>
            </a:p>
          </p:txBody>
        </p:sp>
        <p:sp>
          <p:nvSpPr>
            <p:cNvPr id="25" name="ZoneTexte 24">
              <a:extLst>
                <a:ext uri="{FF2B5EF4-FFF2-40B4-BE49-F238E27FC236}">
                  <a16:creationId xmlns:a16="http://schemas.microsoft.com/office/drawing/2014/main" id="{42015588-C99D-40DC-884C-A1FFF2AC63FB}"/>
                </a:ext>
              </a:extLst>
            </p:cNvPr>
            <p:cNvSpPr txBox="1"/>
            <p:nvPr/>
          </p:nvSpPr>
          <p:spPr>
            <a:xfrm>
              <a:off x="5416679" y="5534613"/>
              <a:ext cx="1773242" cy="276999"/>
            </a:xfrm>
            <a:prstGeom prst="rect">
              <a:avLst/>
            </a:prstGeom>
            <a:noFill/>
          </p:spPr>
          <p:txBody>
            <a:bodyPr wrap="none" rtlCol="0">
              <a:spAutoFit/>
            </a:bodyPr>
            <a:lstStyle/>
            <a:p>
              <a:r>
                <a:rPr lang="fr-FR" sz="1200" dirty="0">
                  <a:solidFill>
                    <a:schemeClr val="accent5">
                      <a:lumMod val="75000"/>
                    </a:schemeClr>
                  </a:solidFill>
                </a:rPr>
                <a:t>Protection et sécurité</a:t>
              </a:r>
            </a:p>
          </p:txBody>
        </p:sp>
        <p:sp>
          <p:nvSpPr>
            <p:cNvPr id="26" name="Rectangle : coins arrondis 25">
              <a:extLst>
                <a:ext uri="{FF2B5EF4-FFF2-40B4-BE49-F238E27FC236}">
                  <a16:creationId xmlns:a16="http://schemas.microsoft.com/office/drawing/2014/main" id="{2A3638CE-F2DE-4B3A-B3A2-CB3B6A4ED264}"/>
                </a:ext>
              </a:extLst>
            </p:cNvPr>
            <p:cNvSpPr/>
            <p:nvPr/>
          </p:nvSpPr>
          <p:spPr>
            <a:xfrm>
              <a:off x="4844046" y="5850836"/>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a:bodyPr>
            <a:lstStyle/>
            <a:p>
              <a:pPr algn="ctr"/>
              <a:r>
                <a:rPr lang="fr-FR" sz="1100" dirty="0">
                  <a:solidFill>
                    <a:schemeClr val="tx1"/>
                  </a:solidFill>
                </a:rPr>
                <a:t>Controllo degli accessi</a:t>
              </a:r>
            </a:p>
          </p:txBody>
        </p:sp>
        <p:sp>
          <p:nvSpPr>
            <p:cNvPr id="27" name="Rectangle : coins arrondis 26">
              <a:extLst>
                <a:ext uri="{FF2B5EF4-FFF2-40B4-BE49-F238E27FC236}">
                  <a16:creationId xmlns:a16="http://schemas.microsoft.com/office/drawing/2014/main" id="{872EFE38-DC23-401A-9D87-09E76448B827}"/>
                </a:ext>
              </a:extLst>
            </p:cNvPr>
            <p:cNvSpPr/>
            <p:nvPr/>
          </p:nvSpPr>
          <p:spPr>
            <a:xfrm>
              <a:off x="6347146" y="5811315"/>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Sistemi di rilevamento</a:t>
              </a:r>
              <a:r>
                <a:rPr lang="fr-FR" sz="1100" dirty="0">
                  <a:solidFill>
                    <a:schemeClr val="tx1"/>
                  </a:solidFill>
                </a:rPr>
                <a:t> </a:t>
              </a:r>
            </a:p>
          </p:txBody>
        </p:sp>
        <p:sp>
          <p:nvSpPr>
            <p:cNvPr id="28" name="Rectangle : coins arrondis 27">
              <a:extLst>
                <a:ext uri="{FF2B5EF4-FFF2-40B4-BE49-F238E27FC236}">
                  <a16:creationId xmlns:a16="http://schemas.microsoft.com/office/drawing/2014/main" id="{8227653D-6B61-4514-9E46-ADA3E63EF1CF}"/>
                </a:ext>
              </a:extLst>
            </p:cNvPr>
            <p:cNvSpPr/>
            <p:nvPr/>
          </p:nvSpPr>
          <p:spPr>
            <a:xfrm>
              <a:off x="4855025" y="6248214"/>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CCTV, caméras,..</a:t>
              </a:r>
            </a:p>
          </p:txBody>
        </p:sp>
        <p:sp>
          <p:nvSpPr>
            <p:cNvPr id="29" name="Rectangle : coins arrondis 28">
              <a:extLst>
                <a:ext uri="{FF2B5EF4-FFF2-40B4-BE49-F238E27FC236}">
                  <a16:creationId xmlns:a16="http://schemas.microsoft.com/office/drawing/2014/main" id="{14DB5015-9C12-42C7-9AF7-65F78E4E69CE}"/>
                </a:ext>
              </a:extLst>
            </p:cNvPr>
            <p:cNvSpPr/>
            <p:nvPr/>
          </p:nvSpPr>
          <p:spPr>
            <a:xfrm>
              <a:off x="6347146" y="6236471"/>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857"/>
            </a:bodyPr>
            <a:lstStyle/>
            <a:p>
              <a:pPr algn="ctr"/>
              <a:r>
                <a:rPr lang="fr-FR" sz="1100" dirty="0" err="1">
                  <a:solidFill>
                    <a:schemeClr val="tx1"/>
                  </a:solidFill>
                </a:rPr>
                <a:t>Allarmi</a:t>
              </a:r>
              <a:endParaRPr lang="fr-FR" sz="1100" dirty="0">
                <a:solidFill>
                  <a:schemeClr val="tx1"/>
                </a:solidFill>
              </a:endParaRPr>
            </a:p>
          </p:txBody>
        </p:sp>
      </p:grpSp>
      <p:sp>
        <p:nvSpPr>
          <p:cNvPr id="4" name="Rectangle : coins arrondis 3">
            <a:extLst>
              <a:ext uri="{FF2B5EF4-FFF2-40B4-BE49-F238E27FC236}">
                <a16:creationId xmlns:a16="http://schemas.microsoft.com/office/drawing/2014/main" id="{D81AFE3D-F3D7-4E79-AECD-3EDB28399F7B}"/>
              </a:ext>
            </a:extLst>
          </p:cNvPr>
          <p:cNvSpPr/>
          <p:nvPr/>
        </p:nvSpPr>
        <p:spPr>
          <a:xfrm>
            <a:off x="1877340" y="139291"/>
            <a:ext cx="1434215" cy="3561666"/>
          </a:xfrm>
          <a:prstGeom prst="roundRect">
            <a:avLst>
              <a:gd name="adj" fmla="val 136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normAutofit fontScale="65217"/>
          </a:bodyPr>
          <a:lstStyle/>
          <a:p>
            <a:pPr algn="ctr"/>
            <a:r>
              <a:rPr lang="en-US" sz="1400" b="1" dirty="0">
                <a:solidFill>
                  <a:schemeClr val="accent6">
                    <a:lumMod val="75000"/>
                  </a:schemeClr>
                </a:solidFill>
              </a:rPr>
              <a:t>Sistemi marini</a:t>
            </a:r>
          </a:p>
          <a:p>
            <a:pPr algn="ctr"/>
            <a:r>
              <a:rPr lang="en-US" sz="1400" b="1" dirty="0">
                <a:solidFill>
                  <a:schemeClr val="accent6">
                    <a:lumMod val="75000"/>
                  </a:schemeClr>
                </a:solidFill>
              </a:rPr>
              <a:t>Compagnie di navigazione</a:t>
            </a:r>
          </a:p>
          <a:p>
            <a:pPr algn="ctr"/>
            <a:endParaRPr lang="en-US" sz="1400" b="1" dirty="0">
              <a:solidFill>
                <a:schemeClr val="accent6">
                  <a:lumMod val="75000"/>
                </a:schemeClr>
              </a:solidFill>
            </a:endParaRPr>
          </a:p>
          <a:p>
            <a:pPr algn="ctr"/>
            <a:r>
              <a:rPr lang="en-US" sz="1400" b="1" dirty="0">
                <a:solidFill>
                  <a:schemeClr val="accent6">
                    <a:lumMod val="75000"/>
                  </a:schemeClr>
                </a:solidFill>
              </a:rPr>
              <a:t>Trasporto passeggeri</a:t>
            </a:r>
          </a:p>
          <a:p>
            <a:pPr algn="ctr"/>
            <a:endParaRPr lang="en-US" sz="1400" b="1" dirty="0">
              <a:solidFill>
                <a:schemeClr val="accent6">
                  <a:lumMod val="75000"/>
                </a:schemeClr>
              </a:solidFill>
            </a:endParaRPr>
          </a:p>
          <a:p>
            <a:pPr algn="ctr"/>
            <a:r>
              <a:rPr lang="en-US" sz="1400" b="1" dirty="0">
                <a:solidFill>
                  <a:schemeClr val="accent6">
                    <a:lumMod val="75000"/>
                  </a:schemeClr>
                </a:solidFill>
              </a:rPr>
              <a:t>Trasporto merci </a:t>
            </a:r>
          </a:p>
          <a:p>
            <a:pPr algn="ctr"/>
            <a:r>
              <a:rPr lang="en-US" sz="1400" b="1" dirty="0">
                <a:solidFill>
                  <a:schemeClr val="accent6">
                    <a:lumMod val="75000"/>
                  </a:schemeClr>
                </a:solidFill>
              </a:rPr>
              <a:t>Trasporto</a:t>
            </a:r>
          </a:p>
          <a:p>
            <a:pPr algn="ctr"/>
            <a:endParaRPr lang="en-US" sz="1400" b="1" dirty="0">
              <a:solidFill>
                <a:schemeClr val="accent6">
                  <a:lumMod val="75000"/>
                </a:schemeClr>
              </a:solidFill>
            </a:endParaRPr>
          </a:p>
          <a:p>
            <a:pPr algn="ctr"/>
            <a:r>
              <a:rPr lang="en-US" sz="1400" b="1" dirty="0">
                <a:solidFill>
                  <a:schemeClr val="accent6">
                    <a:lumMod val="75000"/>
                  </a:schemeClr>
                </a:solidFill>
              </a:rPr>
              <a:t>Pesca</a:t>
            </a:r>
            <a:endParaRPr lang="fr-FR" sz="1200" b="1" dirty="0">
              <a:solidFill>
                <a:schemeClr val="accent6">
                  <a:lumMod val="75000"/>
                </a:schemeClr>
              </a:solidFill>
            </a:endParaRPr>
          </a:p>
        </p:txBody>
      </p:sp>
      <p:sp>
        <p:nvSpPr>
          <p:cNvPr id="33" name="Rectangle : coins arrondis 32">
            <a:extLst>
              <a:ext uri="{FF2B5EF4-FFF2-40B4-BE49-F238E27FC236}">
                <a16:creationId xmlns:a16="http://schemas.microsoft.com/office/drawing/2014/main" id="{EF65A203-F4E6-497E-B22F-D9DA0A4F1595}"/>
              </a:ext>
            </a:extLst>
          </p:cNvPr>
          <p:cNvSpPr/>
          <p:nvPr/>
        </p:nvSpPr>
        <p:spPr>
          <a:xfrm>
            <a:off x="1877340" y="3793709"/>
            <a:ext cx="1434215" cy="2825210"/>
          </a:xfrm>
          <a:prstGeom prst="roundRect">
            <a:avLst>
              <a:gd name="adj" fmla="val 136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normAutofit fontScale="80769"/>
          </a:bodyPr>
          <a:lstStyle/>
          <a:p>
            <a:pPr algn="ctr"/>
            <a:r>
              <a:rPr lang="en-US" sz="1400" b="1" dirty="0">
                <a:solidFill>
                  <a:schemeClr val="accent6">
                    <a:lumMod val="75000"/>
                  </a:schemeClr>
                </a:solidFill>
              </a:rPr>
              <a:t>Altri sistemi</a:t>
            </a:r>
          </a:p>
          <a:p>
            <a:pPr algn="ctr"/>
            <a:r>
              <a:rPr lang="en-US" sz="1400" b="1" dirty="0">
                <a:solidFill>
                  <a:schemeClr val="accent6">
                    <a:lumMod val="75000"/>
                  </a:schemeClr>
                </a:solidFill>
              </a:rPr>
              <a:t>Trasporto fluviale</a:t>
            </a:r>
          </a:p>
          <a:p>
            <a:pPr algn="ctr"/>
            <a:endParaRPr lang="en-US" sz="1400" b="1" dirty="0">
              <a:solidFill>
                <a:schemeClr val="accent6">
                  <a:lumMod val="75000"/>
                </a:schemeClr>
              </a:solidFill>
            </a:endParaRPr>
          </a:p>
          <a:p>
            <a:pPr algn="ctr"/>
            <a:r>
              <a:rPr lang="en-US" sz="1400" b="1" dirty="0">
                <a:solidFill>
                  <a:schemeClr val="accent6">
                    <a:lumMod val="75000"/>
                  </a:schemeClr>
                </a:solidFill>
              </a:rPr>
              <a:t>Trasporto ferroviario</a:t>
            </a:r>
          </a:p>
          <a:p>
            <a:pPr algn="ctr"/>
            <a:endParaRPr lang="en-US" sz="1400" b="1" dirty="0">
              <a:solidFill>
                <a:schemeClr val="accent6">
                  <a:lumMod val="75000"/>
                </a:schemeClr>
              </a:solidFill>
            </a:endParaRPr>
          </a:p>
          <a:p>
            <a:pPr algn="ctr"/>
            <a:r>
              <a:rPr lang="en-US" sz="1400" b="1" dirty="0">
                <a:solidFill>
                  <a:schemeClr val="accent6">
                    <a:lumMod val="75000"/>
                  </a:schemeClr>
                </a:solidFill>
              </a:rPr>
              <a:t>Trasporto su strada</a:t>
            </a:r>
            <a:endParaRPr lang="fr-FR" sz="1200" b="1" dirty="0">
              <a:solidFill>
                <a:schemeClr val="accent6">
                  <a:lumMod val="75000"/>
                </a:schemeClr>
              </a:solidFill>
            </a:endParaRPr>
          </a:p>
        </p:txBody>
      </p:sp>
      <p:sp>
        <p:nvSpPr>
          <p:cNvPr id="34" name="Rectangle : coins arrondis 33">
            <a:extLst>
              <a:ext uri="{FF2B5EF4-FFF2-40B4-BE49-F238E27FC236}">
                <a16:creationId xmlns:a16="http://schemas.microsoft.com/office/drawing/2014/main" id="{6C1AB6E6-B457-464A-8E66-B6F880DB2DD9}"/>
              </a:ext>
            </a:extLst>
          </p:cNvPr>
          <p:cNvSpPr/>
          <p:nvPr/>
        </p:nvSpPr>
        <p:spPr>
          <a:xfrm>
            <a:off x="9822000" y="239081"/>
            <a:ext cx="1391088" cy="808669"/>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algn="ctr"/>
            <a:r>
              <a:rPr lang="fr-FR" sz="1400" b="1">
                <a:solidFill>
                  <a:schemeClr val="accent6">
                    <a:lumMod val="75000"/>
                  </a:schemeClr>
                </a:solidFill>
              </a:rPr>
              <a:t>Autorità</a:t>
            </a:r>
            <a:endParaRPr lang="fr-FR" sz="1400" b="1" dirty="0">
              <a:solidFill>
                <a:schemeClr val="accent6">
                  <a:lumMod val="75000"/>
                </a:schemeClr>
              </a:solidFill>
            </a:endParaRPr>
          </a:p>
        </p:txBody>
      </p:sp>
      <p:sp>
        <p:nvSpPr>
          <p:cNvPr id="35" name="Rectangle : coins arrondis 34">
            <a:extLst>
              <a:ext uri="{FF2B5EF4-FFF2-40B4-BE49-F238E27FC236}">
                <a16:creationId xmlns:a16="http://schemas.microsoft.com/office/drawing/2014/main" id="{39B143E4-8291-4C42-84BE-3A5BE4B1F4D6}"/>
              </a:ext>
            </a:extLst>
          </p:cNvPr>
          <p:cNvSpPr/>
          <p:nvPr/>
        </p:nvSpPr>
        <p:spPr>
          <a:xfrm>
            <a:off x="9815767" y="1375427"/>
            <a:ext cx="1391088" cy="50099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rmAutofit fontScale="95833"/>
          </a:bodyPr>
          <a:lstStyle/>
          <a:p>
            <a:pPr algn="ctr"/>
            <a:r>
              <a:rPr lang="fr-FR" sz="1400" b="1">
                <a:solidFill>
                  <a:schemeClr val="accent6">
                    <a:lumMod val="75000"/>
                  </a:schemeClr>
                </a:solidFill>
              </a:rPr>
              <a:t>Sistemi nazionali</a:t>
            </a:r>
            <a:endParaRPr lang="fr-FR" sz="1400" b="1" dirty="0">
              <a:solidFill>
                <a:schemeClr val="accent6">
                  <a:lumMod val="75000"/>
                </a:schemeClr>
              </a:solidFill>
            </a:endParaRPr>
          </a:p>
        </p:txBody>
      </p:sp>
      <p:sp>
        <p:nvSpPr>
          <p:cNvPr id="36" name="Rectangle : coins arrondis 35">
            <a:extLst>
              <a:ext uri="{FF2B5EF4-FFF2-40B4-BE49-F238E27FC236}">
                <a16:creationId xmlns:a16="http://schemas.microsoft.com/office/drawing/2014/main" id="{1F4B6CBA-0064-4E5D-A764-F6BA7648023E}"/>
              </a:ext>
            </a:extLst>
          </p:cNvPr>
          <p:cNvSpPr/>
          <p:nvPr/>
        </p:nvSpPr>
        <p:spPr>
          <a:xfrm>
            <a:off x="9815767" y="2321986"/>
            <a:ext cx="1391088" cy="50099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algn="ctr"/>
            <a:r>
              <a:rPr lang="fr-FR" sz="1400" b="1">
                <a:solidFill>
                  <a:schemeClr val="accent6">
                    <a:lumMod val="75000"/>
                  </a:schemeClr>
                </a:solidFill>
              </a:rPr>
              <a:t>Sistemi europei</a:t>
            </a:r>
            <a:endParaRPr lang="fr-FR" sz="1400" b="1" dirty="0">
              <a:solidFill>
                <a:schemeClr val="accent6">
                  <a:lumMod val="75000"/>
                </a:schemeClr>
              </a:solidFill>
            </a:endParaRPr>
          </a:p>
        </p:txBody>
      </p:sp>
      <p:sp>
        <p:nvSpPr>
          <p:cNvPr id="37" name="Rectangle : coins arrondis 36">
            <a:extLst>
              <a:ext uri="{FF2B5EF4-FFF2-40B4-BE49-F238E27FC236}">
                <a16:creationId xmlns:a16="http://schemas.microsoft.com/office/drawing/2014/main" id="{CDDA7292-A1BD-4913-961B-037A580304B6}"/>
              </a:ext>
            </a:extLst>
          </p:cNvPr>
          <p:cNvSpPr/>
          <p:nvPr/>
        </p:nvSpPr>
        <p:spPr>
          <a:xfrm>
            <a:off x="9815767" y="3429000"/>
            <a:ext cx="1391088" cy="94234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rmAutofit fontScale="91489"/>
          </a:bodyPr>
          <a:lstStyle/>
          <a:p>
            <a:pPr algn="ctr"/>
            <a:r>
              <a:rPr lang="fr-FR" sz="1400" b="1">
                <a:solidFill>
                  <a:schemeClr val="accent6">
                    <a:lumMod val="75000"/>
                  </a:schemeClr>
                </a:solidFill>
              </a:rPr>
              <a:t>Sistemi satellitari (GNSS, monitoraggio)</a:t>
            </a:r>
            <a:endParaRPr lang="fr-FR" sz="1400" b="1" dirty="0">
              <a:solidFill>
                <a:schemeClr val="accent6">
                  <a:lumMod val="75000"/>
                </a:schemeClr>
              </a:solidFill>
            </a:endParaRPr>
          </a:p>
        </p:txBody>
      </p:sp>
      <p:sp>
        <p:nvSpPr>
          <p:cNvPr id="38" name="Rectangle : coins arrondis 37">
            <a:extLst>
              <a:ext uri="{FF2B5EF4-FFF2-40B4-BE49-F238E27FC236}">
                <a16:creationId xmlns:a16="http://schemas.microsoft.com/office/drawing/2014/main" id="{3B174648-38F8-45CC-9D9D-7F7D910E168B}"/>
              </a:ext>
            </a:extLst>
          </p:cNvPr>
          <p:cNvSpPr/>
          <p:nvPr/>
        </p:nvSpPr>
        <p:spPr>
          <a:xfrm>
            <a:off x="9815767" y="4506964"/>
            <a:ext cx="1391088" cy="33846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rmAutofit fontScale="92307"/>
          </a:bodyPr>
          <a:lstStyle/>
          <a:p>
            <a:pPr algn="ctr"/>
            <a:r>
              <a:rPr lang="fr-FR" sz="1400" b="1">
                <a:solidFill>
                  <a:schemeClr val="accent6">
                    <a:lumMod val="75000"/>
                  </a:schemeClr>
                </a:solidFill>
              </a:rPr>
              <a:t>Banche</a:t>
            </a:r>
            <a:endParaRPr lang="fr-FR" sz="1400" b="1" dirty="0">
              <a:solidFill>
                <a:schemeClr val="accent6">
                  <a:lumMod val="75000"/>
                </a:schemeClr>
              </a:solidFill>
            </a:endParaRPr>
          </a:p>
        </p:txBody>
      </p:sp>
      <p:grpSp>
        <p:nvGrpSpPr>
          <p:cNvPr id="46" name="Groupe 45">
            <a:extLst>
              <a:ext uri="{FF2B5EF4-FFF2-40B4-BE49-F238E27FC236}">
                <a16:creationId xmlns:a16="http://schemas.microsoft.com/office/drawing/2014/main" id="{E19F8473-95B2-4B4C-95AD-4AB923726BAF}"/>
              </a:ext>
            </a:extLst>
          </p:cNvPr>
          <p:cNvGrpSpPr/>
          <p:nvPr/>
        </p:nvGrpSpPr>
        <p:grpSpPr>
          <a:xfrm>
            <a:off x="9398428" y="5526117"/>
            <a:ext cx="2564745" cy="1169551"/>
            <a:chOff x="9862389" y="5089958"/>
            <a:chExt cx="1889072" cy="1025690"/>
          </a:xfrm>
          <a:solidFill>
            <a:schemeClr val="bg1"/>
          </a:solidFill>
        </p:grpSpPr>
        <p:sp>
          <p:nvSpPr>
            <p:cNvPr id="39" name="ZoneTexte 38">
              <a:extLst>
                <a:ext uri="{FF2B5EF4-FFF2-40B4-BE49-F238E27FC236}">
                  <a16:creationId xmlns:a16="http://schemas.microsoft.com/office/drawing/2014/main" id="{49B7643F-10A1-4ECD-B8B8-10563F715C32}"/>
                </a:ext>
              </a:extLst>
            </p:cNvPr>
            <p:cNvSpPr txBox="1"/>
            <p:nvPr/>
          </p:nvSpPr>
          <p:spPr>
            <a:xfrm>
              <a:off x="10059285" y="5089958"/>
              <a:ext cx="1692176" cy="1025690"/>
            </a:xfrm>
            <a:prstGeom prst="rect">
              <a:avLst/>
            </a:prstGeom>
            <a:grpFill/>
          </p:spPr>
          <p:txBody>
            <a:bodyPr wrap="none" rtlCol="0">
              <a:normAutofit fontScale="93457"/>
            </a:bodyPr>
            <a:lstStyle/>
            <a:p>
              <a:r>
                <a:rPr lang="en-US" sz="1400"/>
                <a:t>Dichiarazioni obbligatorieAutorizzazioni e controlliDati operativiDati finanziariDati di navigazione</a:t>
              </a:r>
              <a:endParaRPr lang="fr-FR" sz="1400" dirty="0"/>
            </a:p>
          </p:txBody>
        </p:sp>
        <p:cxnSp>
          <p:nvCxnSpPr>
            <p:cNvPr id="41" name="Connecteur droit avec flèche 40">
              <a:extLst>
                <a:ext uri="{FF2B5EF4-FFF2-40B4-BE49-F238E27FC236}">
                  <a16:creationId xmlns:a16="http://schemas.microsoft.com/office/drawing/2014/main" id="{DECD4D17-B970-4DC3-923B-ADBE38A650B7}"/>
                </a:ext>
              </a:extLst>
            </p:cNvPr>
            <p:cNvCxnSpPr/>
            <p:nvPr/>
          </p:nvCxnSpPr>
          <p:spPr>
            <a:xfrm>
              <a:off x="9881439" y="5253248"/>
              <a:ext cx="196011" cy="0"/>
            </a:xfrm>
            <a:prstGeom prst="straightConnector1">
              <a:avLst/>
            </a:prstGeom>
            <a:grpFill/>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190C273F-FE3A-4A3A-A23A-CFF7575B2D60}"/>
                </a:ext>
              </a:extLst>
            </p:cNvPr>
            <p:cNvCxnSpPr/>
            <p:nvPr/>
          </p:nvCxnSpPr>
          <p:spPr>
            <a:xfrm>
              <a:off x="9881439" y="5424698"/>
              <a:ext cx="196011" cy="0"/>
            </a:xfrm>
            <a:prstGeom prst="straightConnector1">
              <a:avLst/>
            </a:prstGeom>
            <a:grpFill/>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55432F05-9283-407F-9DE7-3EC290E27455}"/>
                </a:ext>
              </a:extLst>
            </p:cNvPr>
            <p:cNvCxnSpPr/>
            <p:nvPr/>
          </p:nvCxnSpPr>
          <p:spPr>
            <a:xfrm>
              <a:off x="9871914" y="5605673"/>
              <a:ext cx="196011" cy="0"/>
            </a:xfrm>
            <a:prstGeom prst="straightConnector1">
              <a:avLst/>
            </a:prstGeom>
            <a:grpFill/>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A0B019C5-E8B2-4D07-8200-2DCBB2A19CE5}"/>
                </a:ext>
              </a:extLst>
            </p:cNvPr>
            <p:cNvCxnSpPr/>
            <p:nvPr/>
          </p:nvCxnSpPr>
          <p:spPr>
            <a:xfrm>
              <a:off x="9871914" y="5777123"/>
              <a:ext cx="196011" cy="0"/>
            </a:xfrm>
            <a:prstGeom prst="straightConnector1">
              <a:avLst/>
            </a:prstGeom>
            <a:grpFill/>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B102D599-0D63-4F66-8A56-0A9F141A655C}"/>
                </a:ext>
              </a:extLst>
            </p:cNvPr>
            <p:cNvCxnSpPr/>
            <p:nvPr/>
          </p:nvCxnSpPr>
          <p:spPr>
            <a:xfrm>
              <a:off x="9862389" y="5967623"/>
              <a:ext cx="196011" cy="0"/>
            </a:xfrm>
            <a:prstGeom prst="straightConnector1">
              <a:avLst/>
            </a:prstGeom>
            <a:grpFill/>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Rectangle 2">
            <a:extLst>
              <a:ext uri="{FF2B5EF4-FFF2-40B4-BE49-F238E27FC236}">
                <a16:creationId xmlns:a16="http://schemas.microsoft.com/office/drawing/2014/main" id="{6F88A38A-F8B2-1F72-7442-FCD957B27FFE}"/>
              </a:ext>
            </a:extLst>
          </p:cNvPr>
          <p:cNvSpPr txBox="1">
            <a:spLocks noChangeArrowheads="1"/>
          </p:cNvSpPr>
          <p:nvPr/>
        </p:nvSpPr>
        <p:spPr>
          <a:xfrm rot="16200000">
            <a:off x="-1818835" y="2488684"/>
            <a:ext cx="4495982" cy="478947"/>
          </a:xfrm>
          <a:prstGeom prst="rect">
            <a:avLst/>
          </a:prstGeom>
        </p:spPr>
        <p:txBody>
          <a:bodyPr>
            <a:normAutofit fontScale="82608"/>
          </a:bodyPr>
          <a:lstStyle>
            <a:defPPr>
              <a:defRPr lang="fr-FR"/>
            </a:defPPr>
            <a:lvl1pPr marR="0" lvl="0" indent="0" defTabSz="457200" eaLnBrk="0" fontAlgn="base" hangingPunct="0">
              <a:lnSpc>
                <a:spcPct val="90000"/>
              </a:lnSpc>
              <a:spcBef>
                <a:spcPct val="0"/>
              </a:spcBef>
              <a:spcAft>
                <a:spcPct val="0"/>
              </a:spcAft>
              <a:buClrTx/>
              <a:buSzTx/>
              <a:buFontTx/>
              <a:buNone/>
              <a:tabLst/>
              <a:defRPr kumimoji="0" sz="2800" b="1" i="0" u="none" strike="noStrike" cap="none" spc="0" normalizeH="0" baseline="0">
                <a:ln>
                  <a:noFill/>
                </a:ln>
                <a:solidFill>
                  <a:srgbClr val="1F497D"/>
                </a:solidFill>
                <a:effectLst/>
                <a:uLnTx/>
                <a:uFillTx/>
                <a:latin typeface="Century Gothic"/>
              </a:defRPr>
            </a:lvl1pPr>
            <a:lvl2pPr defTabSz="457200" eaLnBrk="0" fontAlgn="base" hangingPunct="0">
              <a:lnSpc>
                <a:spcPct val="90000"/>
              </a:lnSpc>
              <a:spcBef>
                <a:spcPct val="0"/>
              </a:spcBef>
              <a:spcAft>
                <a:spcPct val="0"/>
              </a:spcAft>
              <a:defRPr sz="2000" b="1">
                <a:latin typeface="Century Gothic" pitchFamily="34" charset="0"/>
              </a:defRPr>
            </a:lvl2pPr>
            <a:lvl3pPr defTabSz="457200" eaLnBrk="0" fontAlgn="base" hangingPunct="0">
              <a:lnSpc>
                <a:spcPct val="90000"/>
              </a:lnSpc>
              <a:spcBef>
                <a:spcPct val="0"/>
              </a:spcBef>
              <a:spcAft>
                <a:spcPct val="0"/>
              </a:spcAft>
              <a:defRPr sz="2000" b="1">
                <a:latin typeface="Century Gothic" pitchFamily="34" charset="0"/>
              </a:defRPr>
            </a:lvl3pPr>
            <a:lvl4pPr defTabSz="457200" eaLnBrk="0" fontAlgn="base" hangingPunct="0">
              <a:lnSpc>
                <a:spcPct val="90000"/>
              </a:lnSpc>
              <a:spcBef>
                <a:spcPct val="0"/>
              </a:spcBef>
              <a:spcAft>
                <a:spcPct val="0"/>
              </a:spcAft>
              <a:defRPr sz="2000" b="1">
                <a:latin typeface="Century Gothic" pitchFamily="34" charset="0"/>
              </a:defRPr>
            </a:lvl4pPr>
            <a:lvl5pPr defTabSz="457200" eaLnBrk="0" fontAlgn="base" hangingPunct="0">
              <a:lnSpc>
                <a:spcPct val="90000"/>
              </a:lnSpc>
              <a:spcBef>
                <a:spcPct val="0"/>
              </a:spcBef>
              <a:spcAft>
                <a:spcPct val="0"/>
              </a:spcAft>
              <a:defRPr sz="2000" b="1">
                <a:latin typeface="Century Gothic" pitchFamily="34" charset="0"/>
              </a:defRPr>
            </a:lvl5pPr>
            <a:lvl6pPr marL="457200" defTabSz="457200" fontAlgn="base">
              <a:lnSpc>
                <a:spcPct val="90000"/>
              </a:lnSpc>
              <a:spcBef>
                <a:spcPct val="0"/>
              </a:spcBef>
              <a:spcAft>
                <a:spcPct val="0"/>
              </a:spcAft>
              <a:defRPr sz="2000" b="1">
                <a:latin typeface="Century Gothic" pitchFamily="34" charset="0"/>
              </a:defRPr>
            </a:lvl6pPr>
            <a:lvl7pPr marL="914400" defTabSz="457200" fontAlgn="base">
              <a:lnSpc>
                <a:spcPct val="90000"/>
              </a:lnSpc>
              <a:spcBef>
                <a:spcPct val="0"/>
              </a:spcBef>
              <a:spcAft>
                <a:spcPct val="0"/>
              </a:spcAft>
              <a:defRPr sz="2000" b="1">
                <a:latin typeface="Century Gothic" pitchFamily="34" charset="0"/>
              </a:defRPr>
            </a:lvl7pPr>
            <a:lvl8pPr marL="1371600" defTabSz="457200" fontAlgn="base">
              <a:lnSpc>
                <a:spcPct val="90000"/>
              </a:lnSpc>
              <a:spcBef>
                <a:spcPct val="0"/>
              </a:spcBef>
              <a:spcAft>
                <a:spcPct val="0"/>
              </a:spcAft>
              <a:defRPr sz="2000" b="1">
                <a:latin typeface="Century Gothic" pitchFamily="34" charset="0"/>
              </a:defRPr>
            </a:lvl8pPr>
            <a:lvl9pPr marL="1828800" defTabSz="457200" fontAlgn="base">
              <a:lnSpc>
                <a:spcPct val="90000"/>
              </a:lnSpc>
              <a:spcBef>
                <a:spcPct val="0"/>
              </a:spcBef>
              <a:spcAft>
                <a:spcPct val="0"/>
              </a:spcAft>
              <a:defRPr sz="2000" b="1">
                <a:latin typeface="Century Gothic" pitchFamily="34" charset="0"/>
              </a:defRPr>
            </a:lvl9pPr>
          </a:lstStyle>
          <a:p>
            <a:pPr algn="r"/>
            <a:r>
              <a:rPr lang="en-US"/>
              <a:t>Sistemi portuali</a:t>
            </a:r>
            <a:endParaRPr lang="en-US" dirty="0"/>
          </a:p>
        </p:txBody>
      </p:sp>
      <p:pic>
        <p:nvPicPr>
          <p:cNvPr id="47" name="Image 46">
            <a:extLst>
              <a:ext uri="{FF2B5EF4-FFF2-40B4-BE49-F238E27FC236}">
                <a16:creationId xmlns:a16="http://schemas.microsoft.com/office/drawing/2014/main" id="{0B225F4B-3A42-4281-8CBE-9658F255A2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302" y="4916387"/>
            <a:ext cx="1177451" cy="1591846"/>
          </a:xfrm>
          <a:prstGeom prst="rect">
            <a:avLst/>
          </a:prstGeom>
          <a:ln>
            <a:solidFill>
              <a:schemeClr val="accent1"/>
            </a:solidFill>
          </a:ln>
        </p:spPr>
      </p:pic>
    </p:spTree>
    <p:extLst>
      <p:ext uri="{BB962C8B-B14F-4D97-AF65-F5344CB8AC3E}">
        <p14:creationId xmlns:p14="http://schemas.microsoft.com/office/powerpoint/2010/main" val="3148029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E755552-1359-D089-8068-3B00CD845367}"/>
              </a:ext>
            </a:extLst>
          </p:cNvPr>
          <p:cNvSpPr txBox="1"/>
          <p:nvPr/>
        </p:nvSpPr>
        <p:spPr>
          <a:xfrm>
            <a:off x="9653155" y="1641763"/>
            <a:ext cx="4171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entury Gothic"/>
                <a:ea typeface="+mn-ea"/>
                <a:cs typeface="+mn-cs"/>
              </a:rPr>
              <a:t>KY</a:t>
            </a:r>
          </a:p>
        </p:txBody>
      </p:sp>
      <p:sp>
        <p:nvSpPr>
          <p:cNvPr id="6" name="ZoneTexte 5">
            <a:extLst>
              <a:ext uri="{FF2B5EF4-FFF2-40B4-BE49-F238E27FC236}">
                <a16:creationId xmlns:a16="http://schemas.microsoft.com/office/drawing/2014/main" id="{5CC063A2-1EB4-81EE-39C6-7A49B12A1D6F}"/>
              </a:ext>
            </a:extLst>
          </p:cNvPr>
          <p:cNvSpPr txBox="1"/>
          <p:nvPr/>
        </p:nvSpPr>
        <p:spPr>
          <a:xfrm>
            <a:off x="9603280" y="2502987"/>
            <a:ext cx="2177647" cy="369332"/>
          </a:xfrm>
          <a:prstGeom prst="rect">
            <a:avLst/>
          </a:prstGeom>
          <a:noFill/>
        </p:spPr>
        <p:txBody>
          <a:bodyPr wrap="none" rtlCol="0">
            <a:normAutofit fontScale="96296"/>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entury Gothic"/>
                <a:ea typeface="+mn-ea"/>
                <a:cs typeface="+mn-cs"/>
              </a:rPr>
              <a:t>ACCESSO CTRL/ DESTRA</a:t>
            </a:r>
          </a:p>
        </p:txBody>
      </p:sp>
      <p:sp>
        <p:nvSpPr>
          <p:cNvPr id="7" name="ZoneTexte 6">
            <a:extLst>
              <a:ext uri="{FF2B5EF4-FFF2-40B4-BE49-F238E27FC236}">
                <a16:creationId xmlns:a16="http://schemas.microsoft.com/office/drawing/2014/main" id="{8452B309-B277-B15A-B0C4-A786D69057C4}"/>
              </a:ext>
            </a:extLst>
          </p:cNvPr>
          <p:cNvSpPr txBox="1"/>
          <p:nvPr/>
        </p:nvSpPr>
        <p:spPr>
          <a:xfrm>
            <a:off x="9737749" y="5238010"/>
            <a:ext cx="6511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entury Gothic"/>
                <a:ea typeface="+mn-ea"/>
                <a:cs typeface="+mn-cs"/>
              </a:rPr>
              <a:t>PWD</a:t>
            </a:r>
          </a:p>
        </p:txBody>
      </p:sp>
      <p:sp>
        <p:nvSpPr>
          <p:cNvPr id="8" name="ZoneTexte 7">
            <a:extLst>
              <a:ext uri="{FF2B5EF4-FFF2-40B4-BE49-F238E27FC236}">
                <a16:creationId xmlns:a16="http://schemas.microsoft.com/office/drawing/2014/main" id="{577E2A25-9B3F-4992-526B-31C0EA4689C5}"/>
              </a:ext>
            </a:extLst>
          </p:cNvPr>
          <p:cNvSpPr txBox="1"/>
          <p:nvPr/>
        </p:nvSpPr>
        <p:spPr>
          <a:xfrm>
            <a:off x="9619962" y="3390712"/>
            <a:ext cx="10262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entury Gothic"/>
                <a:ea typeface="+mn-ea"/>
                <a:cs typeface="+mn-cs"/>
              </a:rPr>
              <a:t>PCA/PRA</a:t>
            </a:r>
          </a:p>
        </p:txBody>
      </p:sp>
      <p:sp>
        <p:nvSpPr>
          <p:cNvPr id="9" name="ZoneTexte 8">
            <a:extLst>
              <a:ext uri="{FF2B5EF4-FFF2-40B4-BE49-F238E27FC236}">
                <a16:creationId xmlns:a16="http://schemas.microsoft.com/office/drawing/2014/main" id="{A1B0AB6B-DC8E-E765-97A4-942E7C1DD44D}"/>
              </a:ext>
            </a:extLst>
          </p:cNvPr>
          <p:cNvSpPr txBox="1"/>
          <p:nvPr/>
        </p:nvSpPr>
        <p:spPr>
          <a:xfrm>
            <a:off x="9603279" y="4363348"/>
            <a:ext cx="8381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entury Gothic"/>
                <a:ea typeface="+mn-ea"/>
                <a:cs typeface="+mn-cs"/>
              </a:rPr>
              <a:t>D.SIGN</a:t>
            </a:r>
          </a:p>
        </p:txBody>
      </p:sp>
      <p:sp>
        <p:nvSpPr>
          <p:cNvPr id="10" name="Titre 1">
            <a:extLst>
              <a:ext uri="{FF2B5EF4-FFF2-40B4-BE49-F238E27FC236}">
                <a16:creationId xmlns:a16="http://schemas.microsoft.com/office/drawing/2014/main" id="{7A0E9C75-144F-49DB-BBDE-F3309DDF312C}"/>
              </a:ext>
            </a:extLst>
          </p:cNvPr>
          <p:cNvSpPr txBox="1">
            <a:spLocks/>
          </p:cNvSpPr>
          <p:nvPr/>
        </p:nvSpPr>
        <p:spPr>
          <a:xfrm>
            <a:off x="452676" y="113414"/>
            <a:ext cx="10949763" cy="771308"/>
          </a:xfrm>
          <a:prstGeom prst="rect">
            <a:avLst/>
          </a:prstGeom>
        </p:spPr>
        <p:txBody>
          <a:bodyPr vert="horz" lIns="91440" tIns="45720" rIns="91440" bIns="45720" rtlCol="0" anchor="b">
            <a:normAutofit fontScale="82352" lnSpcReduction="10000"/>
          </a:bodyPr>
          <a:lstStyle>
            <a:lvl1pPr>
              <a:lnSpc>
                <a:spcPct val="90000"/>
              </a:lnSpc>
              <a:spcBef>
                <a:spcPct val="0"/>
              </a:spcBef>
              <a:buNone/>
              <a:defRPr sz="3200" spc="10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200" b="0" i="0" u="none" strike="noStrike" kern="1200" cap="none" spc="100" normalizeH="0" baseline="0" noProof="0" dirty="0" err="1">
                <a:ln>
                  <a:noFill/>
                </a:ln>
                <a:solidFill>
                  <a:srgbClr val="000000"/>
                </a:solidFill>
                <a:effectLst/>
                <a:uLnTx/>
                <a:uFillTx/>
                <a:latin typeface="Book Antiqua"/>
                <a:ea typeface="+mj-ea"/>
                <a:cs typeface="+mj-cs"/>
              </a:rPr>
              <a:t>Qual</a:t>
            </a:r>
            <a:r>
              <a:rPr kumimoji="0" lang="fr-FR" sz="3200" b="0" i="0" u="none" strike="noStrike" kern="1200" cap="none" spc="100" normalizeH="0" baseline="0" noProof="0" dirty="0">
                <a:ln>
                  <a:noFill/>
                </a:ln>
                <a:solidFill>
                  <a:srgbClr val="000000"/>
                </a:solidFill>
                <a:effectLst/>
                <a:uLnTx/>
                <a:uFillTx/>
                <a:latin typeface="Book Antiqua"/>
                <a:ea typeface="+mj-ea"/>
                <a:cs typeface="+mj-cs"/>
              </a:rPr>
              <a:t> è</a:t>
            </a:r>
            <a:r>
              <a:rPr kumimoji="0" lang="fr-FR" sz="3200" b="0" i="0" u="none" strike="noStrike" kern="1200" cap="none" spc="100" normalizeH="0" baseline="0" noProof="0" dirty="0" err="1">
                <a:ln>
                  <a:noFill/>
                </a:ln>
                <a:solidFill>
                  <a:srgbClr val="000000"/>
                </a:solidFill>
                <a:effectLst/>
                <a:uLnTx/>
                <a:uFillTx/>
                <a:latin typeface="Book Antiqua"/>
                <a:ea typeface="+mj-ea"/>
                <a:cs typeface="+mj-cs"/>
              </a:rPr>
              <a:t> l'</a:t>
            </a:r>
            <a:r>
              <a:rPr kumimoji="0" lang="fr-FR" sz="3200" b="0" i="0" u="none" strike="noStrike" kern="1200" cap="none" spc="100" normalizeH="0" baseline="0" noProof="0" dirty="0">
                <a:ln>
                  <a:noFill/>
                </a:ln>
                <a:solidFill>
                  <a:srgbClr val="000000"/>
                </a:solidFill>
                <a:effectLst/>
                <a:uLnTx/>
                <a:uFillTx/>
                <a:latin typeface="Book Antiqua"/>
                <a:ea typeface="+mj-ea"/>
                <a:cs typeface="+mj-cs"/>
              </a:rPr>
              <a:t>obiettivo degli aggressori?</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900" b="0" i="0" u="none" strike="noStrike" kern="1200" cap="none" spc="100" normalizeH="0" baseline="0" noProof="0" dirty="0">
                <a:ln>
                  <a:noFill/>
                </a:ln>
                <a:solidFill>
                  <a:srgbClr val="FFBA00"/>
                </a:solidFill>
                <a:effectLst/>
                <a:uLnTx/>
                <a:uFillTx/>
                <a:latin typeface="Book Antiqua"/>
                <a:ea typeface="+mj-ea"/>
                <a:cs typeface="+mj-cs"/>
              </a:rPr>
              <a:t>Garanzia delle informazioni</a:t>
            </a:r>
          </a:p>
        </p:txBody>
      </p:sp>
      <p:sp>
        <p:nvSpPr>
          <p:cNvPr id="11" name="Rectangle : coins arrondis 10">
            <a:extLst>
              <a:ext uri="{FF2B5EF4-FFF2-40B4-BE49-F238E27FC236}">
                <a16:creationId xmlns:a16="http://schemas.microsoft.com/office/drawing/2014/main" id="{30111506-46F6-AEDB-FDC0-1930386AC6CB}"/>
              </a:ext>
            </a:extLst>
          </p:cNvPr>
          <p:cNvSpPr/>
          <p:nvPr/>
        </p:nvSpPr>
        <p:spPr>
          <a:xfrm>
            <a:off x="411073" y="1115355"/>
            <a:ext cx="1927930" cy="771308"/>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t>Riservatezza</a:t>
            </a:r>
            <a:endParaRPr lang="fr-FR" dirty="0"/>
          </a:p>
        </p:txBody>
      </p:sp>
      <p:sp>
        <p:nvSpPr>
          <p:cNvPr id="12" name="Rectangle : coins arrondis 11">
            <a:extLst>
              <a:ext uri="{FF2B5EF4-FFF2-40B4-BE49-F238E27FC236}">
                <a16:creationId xmlns:a16="http://schemas.microsoft.com/office/drawing/2014/main" id="{EC73E33A-5CC6-0AB1-CAE6-04AAC7F3B12E}"/>
              </a:ext>
            </a:extLst>
          </p:cNvPr>
          <p:cNvSpPr/>
          <p:nvPr/>
        </p:nvSpPr>
        <p:spPr>
          <a:xfrm>
            <a:off x="411073" y="2120300"/>
            <a:ext cx="1927930" cy="771308"/>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err="1"/>
              <a:t>Integrità</a:t>
            </a:r>
            <a:endParaRPr lang="fr-FR" dirty="0"/>
          </a:p>
        </p:txBody>
      </p:sp>
      <p:sp>
        <p:nvSpPr>
          <p:cNvPr id="13" name="Rectangle : coins arrondis 12">
            <a:extLst>
              <a:ext uri="{FF2B5EF4-FFF2-40B4-BE49-F238E27FC236}">
                <a16:creationId xmlns:a16="http://schemas.microsoft.com/office/drawing/2014/main" id="{7B4C429D-D132-40E4-0115-502E378D72B5}"/>
              </a:ext>
            </a:extLst>
          </p:cNvPr>
          <p:cNvSpPr/>
          <p:nvPr/>
        </p:nvSpPr>
        <p:spPr>
          <a:xfrm>
            <a:off x="411073" y="3190557"/>
            <a:ext cx="1927930" cy="77130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5000"/>
          </a:bodyPr>
          <a:lstStyle/>
          <a:p>
            <a:r>
              <a:rPr lang="fr-FR" dirty="0" err="1"/>
              <a:t>Disponibilità</a:t>
            </a:r>
            <a:endParaRPr lang="fr-FR" dirty="0"/>
          </a:p>
        </p:txBody>
      </p:sp>
      <p:sp>
        <p:nvSpPr>
          <p:cNvPr id="14" name="Rectangle : coins arrondis 13">
            <a:extLst>
              <a:ext uri="{FF2B5EF4-FFF2-40B4-BE49-F238E27FC236}">
                <a16:creationId xmlns:a16="http://schemas.microsoft.com/office/drawing/2014/main" id="{124A5979-02C0-A0CD-5E52-98F5BFBF3CC8}"/>
              </a:ext>
            </a:extLst>
          </p:cNvPr>
          <p:cNvSpPr/>
          <p:nvPr/>
        </p:nvSpPr>
        <p:spPr>
          <a:xfrm>
            <a:off x="411073" y="4326129"/>
            <a:ext cx="1927930" cy="7713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Non-</a:t>
            </a:r>
          </a:p>
          <a:p>
            <a:r>
              <a:rPr lang="fr-FR" dirty="0" err="1"/>
              <a:t>Ripudio</a:t>
            </a:r>
            <a:endParaRPr lang="fr-FR" dirty="0"/>
          </a:p>
        </p:txBody>
      </p:sp>
      <p:sp>
        <p:nvSpPr>
          <p:cNvPr id="15" name="Rectangle : coins arrondis 14">
            <a:extLst>
              <a:ext uri="{FF2B5EF4-FFF2-40B4-BE49-F238E27FC236}">
                <a16:creationId xmlns:a16="http://schemas.microsoft.com/office/drawing/2014/main" id="{3D169BD0-387F-43E8-1615-6E119E48C529}"/>
              </a:ext>
            </a:extLst>
          </p:cNvPr>
          <p:cNvSpPr/>
          <p:nvPr/>
        </p:nvSpPr>
        <p:spPr>
          <a:xfrm>
            <a:off x="411073" y="5701193"/>
            <a:ext cx="1927930" cy="77130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err="1"/>
              <a:t>Autenticazione</a:t>
            </a:r>
            <a:endParaRPr lang="fr-FR" dirty="0"/>
          </a:p>
        </p:txBody>
      </p:sp>
      <p:sp>
        <p:nvSpPr>
          <p:cNvPr id="16" name="Flèche : droite 15">
            <a:extLst>
              <a:ext uri="{FF2B5EF4-FFF2-40B4-BE49-F238E27FC236}">
                <a16:creationId xmlns:a16="http://schemas.microsoft.com/office/drawing/2014/main" id="{FB683DB5-9480-0578-B57C-AB4D7A52C423}"/>
              </a:ext>
            </a:extLst>
          </p:cNvPr>
          <p:cNvSpPr/>
          <p:nvPr/>
        </p:nvSpPr>
        <p:spPr>
          <a:xfrm>
            <a:off x="2427515" y="796151"/>
            <a:ext cx="8403770" cy="1391148"/>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454"/>
          </a:bodyPr>
          <a:lstStyle/>
          <a:p>
            <a:r>
              <a:rPr lang="en-US" sz="1600" dirty="0"/>
              <a:t>Le informazioni non sono divulgate alle entità di sistema (utenti, processi, dispositivi) a meno che non siano state autorizzate ad accedere alle informazioni</a:t>
            </a:r>
            <a:endParaRPr lang="fr-FR" sz="1600" dirty="0"/>
          </a:p>
        </p:txBody>
      </p:sp>
      <p:sp>
        <p:nvSpPr>
          <p:cNvPr id="17" name="Flèche : droite 16">
            <a:extLst>
              <a:ext uri="{FF2B5EF4-FFF2-40B4-BE49-F238E27FC236}">
                <a16:creationId xmlns:a16="http://schemas.microsoft.com/office/drawing/2014/main" id="{14BA0D7E-5CE3-44C6-69A8-FE603B03F703}"/>
              </a:ext>
            </a:extLst>
          </p:cNvPr>
          <p:cNvSpPr/>
          <p:nvPr/>
        </p:nvSpPr>
        <p:spPr>
          <a:xfrm>
            <a:off x="2427515" y="1833745"/>
            <a:ext cx="8403770" cy="1391148"/>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7096"/>
          </a:bodyPr>
          <a:lstStyle/>
          <a:p>
            <a:r>
              <a:rPr lang="en-US" sz="1600" dirty="0"/>
              <a:t>La proprietà per cui un'entità non è stata modificata in un</a:t>
            </a:r>
          </a:p>
          <a:p>
            <a:r>
              <a:rPr lang="en-US" sz="1600" dirty="0"/>
              <a:t>in modo non autorizzato.</a:t>
            </a:r>
            <a:endParaRPr lang="fr-FR" sz="1600" dirty="0"/>
          </a:p>
        </p:txBody>
      </p:sp>
      <p:sp>
        <p:nvSpPr>
          <p:cNvPr id="18" name="Flèche : droite 17">
            <a:extLst>
              <a:ext uri="{FF2B5EF4-FFF2-40B4-BE49-F238E27FC236}">
                <a16:creationId xmlns:a16="http://schemas.microsoft.com/office/drawing/2014/main" id="{03CD0414-A5EA-1F7F-4EB0-15A0A0C0ECA1}"/>
              </a:ext>
            </a:extLst>
          </p:cNvPr>
          <p:cNvSpPr/>
          <p:nvPr/>
        </p:nvSpPr>
        <p:spPr>
          <a:xfrm>
            <a:off x="2427515" y="2890984"/>
            <a:ext cx="8403770" cy="1391148"/>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r>
              <a:rPr lang="en-US" sz="1600" dirty="0"/>
              <a:t>Essere accessibile e utilizzabile su richiesta da un'entità autorizzata.</a:t>
            </a:r>
            <a:endParaRPr lang="fr-FR" sz="1600" dirty="0"/>
          </a:p>
        </p:txBody>
      </p:sp>
      <p:sp>
        <p:nvSpPr>
          <p:cNvPr id="19" name="Flèche : droite 18">
            <a:extLst>
              <a:ext uri="{FF2B5EF4-FFF2-40B4-BE49-F238E27FC236}">
                <a16:creationId xmlns:a16="http://schemas.microsoft.com/office/drawing/2014/main" id="{BD526155-970F-9C3E-2B08-8B43DF142C8C}"/>
              </a:ext>
            </a:extLst>
          </p:cNvPr>
          <p:cNvSpPr/>
          <p:nvPr/>
        </p:nvSpPr>
        <p:spPr>
          <a:xfrm>
            <a:off x="2427515" y="4055435"/>
            <a:ext cx="8403770" cy="1391148"/>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3721"/>
          </a:bodyPr>
          <a:lstStyle/>
          <a:p>
            <a:r>
              <a:rPr lang="en-US" sz="1600" dirty="0"/>
              <a:t>Garanzia che al mittente delle informazioni sia fornita la prova della consegna e al destinatario una prova dell'identità del mittente, in modo che nessuno dei due possa negare di aver elaborato le informazioni.</a:t>
            </a:r>
            <a:endParaRPr lang="fr-FR" sz="1600" dirty="0"/>
          </a:p>
        </p:txBody>
      </p:sp>
      <p:sp>
        <p:nvSpPr>
          <p:cNvPr id="20" name="Flèche : droite 19">
            <a:extLst>
              <a:ext uri="{FF2B5EF4-FFF2-40B4-BE49-F238E27FC236}">
                <a16:creationId xmlns:a16="http://schemas.microsoft.com/office/drawing/2014/main" id="{CA2562CB-21BD-0D6D-380D-ED04F35E8CA9}"/>
              </a:ext>
            </a:extLst>
          </p:cNvPr>
          <p:cNvSpPr/>
          <p:nvPr/>
        </p:nvSpPr>
        <p:spPr>
          <a:xfrm>
            <a:off x="2467574" y="5391273"/>
            <a:ext cx="8403770" cy="1391148"/>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9325"/>
          </a:bodyPr>
          <a:lstStyle/>
          <a:p>
            <a:r>
              <a:rPr lang="en-US" sz="1600" dirty="0"/>
              <a:t>Verificare l'identità o altri attributi dichiarati o assunti da un'entità (utente, processo o dispositivo) o per verificare la fonte e l'integrità dei dati.</a:t>
            </a:r>
            <a:endParaRPr lang="fr-FR" sz="1600" dirty="0"/>
          </a:p>
        </p:txBody>
      </p:sp>
    </p:spTree>
    <p:extLst>
      <p:ext uri="{BB962C8B-B14F-4D97-AF65-F5344CB8AC3E}">
        <p14:creationId xmlns:p14="http://schemas.microsoft.com/office/powerpoint/2010/main" val="611695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7439C06-1ABC-E668-1109-8EDECC960EE4}"/>
              </a:ext>
            </a:extLst>
          </p:cNvPr>
          <p:cNvSpPr/>
          <p:nvPr/>
        </p:nvSpPr>
        <p:spPr>
          <a:xfrm>
            <a:off x="899161" y="1370267"/>
            <a:ext cx="6043086" cy="5256544"/>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5348"/>
          </a:bodyPr>
          <a:lstStyle/>
          <a:p>
            <a:pPr algn="r"/>
            <a:r>
              <a:rPr lang="fr-FR" sz="1400" b="1" dirty="0" err="1">
                <a:solidFill>
                  <a:schemeClr val="accent5">
                    <a:lumMod val="50000"/>
                  </a:schemeClr>
                </a:solidFill>
              </a:rPr>
              <a:t>Protezione</a:t>
            </a:r>
            <a:r>
              <a:rPr lang="fr-FR" sz="1400" b="1" dirty="0">
                <a:solidFill>
                  <a:schemeClr val="accent5">
                    <a:lumMod val="50000"/>
                  </a:schemeClr>
                </a:solidFill>
              </a:rPr>
              <a:t> dei dati personali</a:t>
            </a: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p:txBody>
      </p:sp>
      <p:sp>
        <p:nvSpPr>
          <p:cNvPr id="4" name="Titre 1">
            <a:extLst>
              <a:ext uri="{FF2B5EF4-FFF2-40B4-BE49-F238E27FC236}">
                <a16:creationId xmlns:a16="http://schemas.microsoft.com/office/drawing/2014/main" id="{4F920490-65DB-ECA9-FD76-6BD4F815CA58}"/>
              </a:ext>
            </a:extLst>
          </p:cNvPr>
          <p:cNvSpPr txBox="1">
            <a:spLocks/>
          </p:cNvSpPr>
          <p:nvPr/>
        </p:nvSpPr>
        <p:spPr>
          <a:xfrm>
            <a:off x="384582" y="207195"/>
            <a:ext cx="10949763" cy="784406"/>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mj-ea"/>
                <a:cs typeface="+mj-cs"/>
              </a:rPr>
              <a:t>Aree funzionali</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Arial" panose="020B0604020202020204" pitchFamily="34" charset="0"/>
                <a:ea typeface="+mj-ea"/>
                <a:cs typeface="+mj-cs"/>
              </a:rPr>
              <a:t>(CYBERSECPRO </a:t>
            </a:r>
            <a:r>
              <a:rPr kumimoji="0" lang="fr-FR" sz="1400" b="0" i="0" u="none" strike="noStrike" kern="1200" cap="none" spc="0" normalizeH="0" baseline="0" noProof="0" dirty="0" err="1">
                <a:ln>
                  <a:noFill/>
                </a:ln>
                <a:solidFill>
                  <a:srgbClr val="000000"/>
                </a:solidFill>
                <a:effectLst/>
                <a:uLnTx/>
                <a:uFillTx/>
                <a:latin typeface="Arial" panose="020B0604020202020204" pitchFamily="34" charset="0"/>
                <a:ea typeface="+mj-ea"/>
                <a:cs typeface="+mj-cs"/>
              </a:rPr>
              <a:t>Taxonomy</a:t>
            </a:r>
            <a:r>
              <a:rPr kumimoji="0" lang="fr-FR" sz="1400" b="0" i="0" u="none" strike="noStrike" kern="1200" cap="none" spc="0" normalizeH="0" baseline="0" noProof="0" dirty="0">
                <a:ln>
                  <a:noFill/>
                </a:ln>
                <a:solidFill>
                  <a:srgbClr val="000000"/>
                </a:solidFill>
                <a:effectLst/>
                <a:uLnTx/>
                <a:uFillTx/>
                <a:latin typeface="Arial" panose="020B0604020202020204" pitchFamily="34" charset="0"/>
                <a:ea typeface="+mj-ea"/>
                <a:cs typeface="+mj-cs"/>
              </a:rPr>
              <a:t>)</a:t>
            </a:r>
            <a:endParaRPr kumimoji="0" lang="fr-FR" sz="3600" b="0" i="0" u="none" strike="noStrike" kern="1200" cap="none" spc="0" normalizeH="0" baseline="0" noProof="0" dirty="0">
              <a:ln>
                <a:noFill/>
              </a:ln>
              <a:solidFill>
                <a:srgbClr val="000000"/>
              </a:solidFill>
              <a:effectLst/>
              <a:uLnTx/>
              <a:uFillTx/>
              <a:latin typeface="Book Antiqua"/>
              <a:ea typeface="+mj-ea"/>
              <a:cs typeface="+mj-cs"/>
            </a:endParaRPr>
          </a:p>
        </p:txBody>
      </p:sp>
      <p:pic>
        <p:nvPicPr>
          <p:cNvPr id="5" name="Image 4">
            <a:extLst>
              <a:ext uri="{FF2B5EF4-FFF2-40B4-BE49-F238E27FC236}">
                <a16:creationId xmlns:a16="http://schemas.microsoft.com/office/drawing/2014/main" id="{B8C789CB-D4E6-70F2-9B3B-600B89D6669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22104" y="599398"/>
            <a:ext cx="3598274" cy="5071853"/>
          </a:xfrm>
          <a:prstGeom prst="rect">
            <a:avLst/>
          </a:prstGeom>
        </p:spPr>
      </p:pic>
      <p:sp>
        <p:nvSpPr>
          <p:cNvPr id="14" name="Rectangle 13">
            <a:extLst>
              <a:ext uri="{FF2B5EF4-FFF2-40B4-BE49-F238E27FC236}">
                <a16:creationId xmlns:a16="http://schemas.microsoft.com/office/drawing/2014/main" id="{5BA97C68-81E5-2A5C-3DAB-7F07E3659EB5}"/>
              </a:ext>
            </a:extLst>
          </p:cNvPr>
          <p:cNvSpPr/>
          <p:nvPr/>
        </p:nvSpPr>
        <p:spPr>
          <a:xfrm>
            <a:off x="1066801" y="1915885"/>
            <a:ext cx="5723046" cy="4558526"/>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9795"/>
          </a:bodyPr>
          <a:lstStyle/>
          <a:p>
            <a:pPr algn="r"/>
            <a:r>
              <a:rPr lang="fr-FR" sz="1400" b="1" dirty="0">
                <a:solidFill>
                  <a:schemeClr val="accent5">
                    <a:lumMod val="50000"/>
                  </a:schemeClr>
                </a:solidFill>
              </a:rPr>
              <a:t>Aspetti umani della</a:t>
            </a:r>
            <a:r>
              <a:rPr lang="fr-FR" sz="1400" b="1" dirty="0" err="1">
                <a:solidFill>
                  <a:schemeClr val="accent5">
                    <a:lumMod val="50000"/>
                  </a:schemeClr>
                </a:solidFill>
              </a:rPr>
              <a:t>  sicurezza informatica</a:t>
            </a:r>
            <a:r>
              <a:rPr lang="fr-FR" sz="1400" b="1" dirty="0">
                <a:solidFill>
                  <a:schemeClr val="accent5">
                    <a:lumMod val="50000"/>
                  </a:schemeClr>
                </a:solidFill>
              </a:rPr>
              <a:t>    </a:t>
            </a: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p:txBody>
      </p:sp>
      <p:sp>
        <p:nvSpPr>
          <p:cNvPr id="11" name="Rectangle 10">
            <a:extLst>
              <a:ext uri="{FF2B5EF4-FFF2-40B4-BE49-F238E27FC236}">
                <a16:creationId xmlns:a16="http://schemas.microsoft.com/office/drawing/2014/main" id="{94DE72FF-6EDA-4759-8152-A016CDA48331}"/>
              </a:ext>
            </a:extLst>
          </p:cNvPr>
          <p:cNvSpPr/>
          <p:nvPr/>
        </p:nvSpPr>
        <p:spPr>
          <a:xfrm>
            <a:off x="1230087" y="3917872"/>
            <a:ext cx="5387987" cy="1187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accent5">
                  <a:lumMod val="50000"/>
                </a:schemeClr>
              </a:solidFill>
            </a:endParaRPr>
          </a:p>
          <a:p>
            <a:pPr algn="ctr"/>
            <a:endParaRPr lang="fr-FR" sz="1400" b="1" dirty="0">
              <a:solidFill>
                <a:schemeClr val="accent5">
                  <a:lumMod val="50000"/>
                </a:schemeClr>
              </a:solidFill>
            </a:endParaRPr>
          </a:p>
          <a:p>
            <a:pPr algn="ctr"/>
            <a:r>
              <a:rPr lang="fr-FR" sz="1400" b="1" dirty="0">
                <a:solidFill>
                  <a:schemeClr val="accent5">
                    <a:lumMod val="50000"/>
                  </a:schemeClr>
                </a:solidFill>
              </a:rPr>
              <a:t>Strumenti e</a:t>
            </a:r>
            <a:r>
              <a:rPr lang="fr-FR" sz="1400" b="1" dirty="0" err="1">
                <a:solidFill>
                  <a:schemeClr val="accent5">
                    <a:lumMod val="50000"/>
                  </a:schemeClr>
                </a:solidFill>
              </a:rPr>
              <a:t> tecnologia</a:t>
            </a:r>
            <a:endParaRPr lang="fr-FR" sz="1400" b="1" dirty="0">
              <a:solidFill>
                <a:schemeClr val="accent5">
                  <a:lumMod val="50000"/>
                </a:schemeClr>
              </a:solidFill>
            </a:endParaRPr>
          </a:p>
        </p:txBody>
      </p:sp>
      <p:sp>
        <p:nvSpPr>
          <p:cNvPr id="6" name="Rectangle 5">
            <a:extLst>
              <a:ext uri="{FF2B5EF4-FFF2-40B4-BE49-F238E27FC236}">
                <a16:creationId xmlns:a16="http://schemas.microsoft.com/office/drawing/2014/main" id="{84A7C8BA-D173-4041-C7A5-FF2A6F731640}"/>
              </a:ext>
            </a:extLst>
          </p:cNvPr>
          <p:cNvSpPr/>
          <p:nvPr/>
        </p:nvSpPr>
        <p:spPr>
          <a:xfrm>
            <a:off x="1393373" y="2090056"/>
            <a:ext cx="2340429"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4313"/>
          </a:bodyPr>
          <a:lstStyle/>
          <a:p>
            <a:pPr algn="ctr"/>
            <a:r>
              <a:rPr lang="fr-FR" sz="1400" b="1" dirty="0" err="1">
                <a:solidFill>
                  <a:schemeClr val="accent5">
                    <a:lumMod val="50000"/>
                  </a:schemeClr>
                </a:solidFill>
              </a:rPr>
              <a:t>Gestione</a:t>
            </a:r>
            <a:r>
              <a:rPr lang="fr-FR" sz="1400" b="1" dirty="0">
                <a:solidFill>
                  <a:schemeClr val="accent5">
                    <a:lumMod val="50000"/>
                  </a:schemeClr>
                </a:solidFill>
              </a:rPr>
              <a:t> dei rischi di cybersicurezza</a:t>
            </a:r>
          </a:p>
        </p:txBody>
      </p:sp>
      <p:sp>
        <p:nvSpPr>
          <p:cNvPr id="7" name="Rectangle 6">
            <a:extLst>
              <a:ext uri="{FF2B5EF4-FFF2-40B4-BE49-F238E27FC236}">
                <a16:creationId xmlns:a16="http://schemas.microsoft.com/office/drawing/2014/main" id="{95CF4D51-49F4-0367-01F1-F66AE4BC6494}"/>
              </a:ext>
            </a:extLst>
          </p:cNvPr>
          <p:cNvSpPr/>
          <p:nvPr/>
        </p:nvSpPr>
        <p:spPr>
          <a:xfrm>
            <a:off x="1393373" y="2677885"/>
            <a:ext cx="2340429"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chemeClr val="accent5">
                    <a:lumMod val="50000"/>
                  </a:schemeClr>
                </a:solidFill>
              </a:rPr>
              <a:t>Gestione della sicurezza informatica</a:t>
            </a:r>
            <a:r>
              <a:rPr lang="fr-FR" sz="1400" b="1" dirty="0">
                <a:solidFill>
                  <a:schemeClr val="accent5">
                    <a:lumMod val="50000"/>
                  </a:schemeClr>
                </a:solidFill>
              </a:rPr>
              <a:t> </a:t>
            </a:r>
          </a:p>
        </p:txBody>
      </p:sp>
      <p:sp>
        <p:nvSpPr>
          <p:cNvPr id="8" name="Rectangle 7">
            <a:extLst>
              <a:ext uri="{FF2B5EF4-FFF2-40B4-BE49-F238E27FC236}">
                <a16:creationId xmlns:a16="http://schemas.microsoft.com/office/drawing/2014/main" id="{5C0A090A-795B-E333-85BE-110F2050FB94}"/>
              </a:ext>
            </a:extLst>
          </p:cNvPr>
          <p:cNvSpPr/>
          <p:nvPr/>
        </p:nvSpPr>
        <p:spPr>
          <a:xfrm>
            <a:off x="1393373" y="3286993"/>
            <a:ext cx="2340429"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4871"/>
          </a:bodyPr>
          <a:lstStyle/>
          <a:p>
            <a:pPr algn="ctr"/>
            <a:r>
              <a:rPr lang="fr-FR" sz="1400" b="1" dirty="0">
                <a:solidFill>
                  <a:schemeClr val="accent5">
                    <a:lumMod val="50000"/>
                  </a:schemeClr>
                </a:solidFill>
              </a:rPr>
              <a:t>Risposta a incidenti informatici</a:t>
            </a:r>
          </a:p>
        </p:txBody>
      </p:sp>
      <p:sp>
        <p:nvSpPr>
          <p:cNvPr id="9" name="Rectangle 8">
            <a:extLst>
              <a:ext uri="{FF2B5EF4-FFF2-40B4-BE49-F238E27FC236}">
                <a16:creationId xmlns:a16="http://schemas.microsoft.com/office/drawing/2014/main" id="{E68CC707-8055-94F6-1944-80D96C0DD008}"/>
              </a:ext>
            </a:extLst>
          </p:cNvPr>
          <p:cNvSpPr/>
          <p:nvPr/>
        </p:nvSpPr>
        <p:spPr>
          <a:xfrm>
            <a:off x="1393373" y="4005227"/>
            <a:ext cx="2340429"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chemeClr val="accent5">
                    <a:lumMod val="50000"/>
                  </a:schemeClr>
                </a:solidFill>
              </a:rPr>
              <a:t>Penetrazione test</a:t>
            </a:r>
            <a:r>
              <a:rPr lang="fr-FR" sz="1400" b="1" dirty="0">
                <a:solidFill>
                  <a:schemeClr val="accent5">
                    <a:lumMod val="50000"/>
                  </a:schemeClr>
                </a:solidFill>
              </a:rPr>
              <a:t> </a:t>
            </a:r>
          </a:p>
        </p:txBody>
      </p:sp>
      <p:sp>
        <p:nvSpPr>
          <p:cNvPr id="10" name="Rectangle 9">
            <a:extLst>
              <a:ext uri="{FF2B5EF4-FFF2-40B4-BE49-F238E27FC236}">
                <a16:creationId xmlns:a16="http://schemas.microsoft.com/office/drawing/2014/main" id="{D524A53A-F949-89CD-8AFF-8103068D84A8}"/>
              </a:ext>
            </a:extLst>
          </p:cNvPr>
          <p:cNvSpPr/>
          <p:nvPr/>
        </p:nvSpPr>
        <p:spPr>
          <a:xfrm>
            <a:off x="4103473" y="3989873"/>
            <a:ext cx="2460171"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accent5">
                    <a:lumMod val="50000"/>
                  </a:schemeClr>
                </a:solidFill>
              </a:rPr>
              <a:t>Sicurezza delle reti e delle comunicazioni</a:t>
            </a:r>
          </a:p>
        </p:txBody>
      </p:sp>
      <p:sp>
        <p:nvSpPr>
          <p:cNvPr id="12" name="Rectangle 11">
            <a:extLst>
              <a:ext uri="{FF2B5EF4-FFF2-40B4-BE49-F238E27FC236}">
                <a16:creationId xmlns:a16="http://schemas.microsoft.com/office/drawing/2014/main" id="{9D678F36-B414-1EDE-2965-E399D3BB07DA}"/>
              </a:ext>
            </a:extLst>
          </p:cNvPr>
          <p:cNvSpPr/>
          <p:nvPr/>
        </p:nvSpPr>
        <p:spPr>
          <a:xfrm>
            <a:off x="1230087" y="5190613"/>
            <a:ext cx="5387987" cy="5831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chemeClr val="accent5">
                    <a:lumMod val="50000"/>
                  </a:schemeClr>
                </a:solidFill>
              </a:rPr>
              <a:t>Gestione della cibersicurezza</a:t>
            </a:r>
          </a:p>
        </p:txBody>
      </p:sp>
      <p:sp>
        <p:nvSpPr>
          <p:cNvPr id="13" name="Rectangle 12">
            <a:extLst>
              <a:ext uri="{FF2B5EF4-FFF2-40B4-BE49-F238E27FC236}">
                <a16:creationId xmlns:a16="http://schemas.microsoft.com/office/drawing/2014/main" id="{24D80E7C-821A-2DC4-3296-C3E955DD516B}"/>
              </a:ext>
            </a:extLst>
          </p:cNvPr>
          <p:cNvSpPr/>
          <p:nvPr/>
        </p:nvSpPr>
        <p:spPr>
          <a:xfrm>
            <a:off x="1230087" y="5851250"/>
            <a:ext cx="5387987" cy="5831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3220"/>
          </a:bodyPr>
          <a:lstStyle/>
          <a:p>
            <a:pPr algn="ctr"/>
            <a:r>
              <a:rPr lang="fr-FR" sz="1400" b="1" dirty="0" err="1">
                <a:solidFill>
                  <a:schemeClr val="accent5">
                    <a:lumMod val="50000"/>
                  </a:schemeClr>
                </a:solidFill>
              </a:rPr>
              <a:t>Cybersicurezza</a:t>
            </a:r>
            <a:r>
              <a:rPr lang="fr-FR" sz="1400" b="1" dirty="0">
                <a:solidFill>
                  <a:schemeClr val="accent5">
                    <a:lumMod val="50000"/>
                  </a:schemeClr>
                </a:solidFill>
              </a:rPr>
              <a:t> Politica, processo, conformità</a:t>
            </a:r>
          </a:p>
        </p:txBody>
      </p:sp>
    </p:spTree>
    <p:extLst>
      <p:ext uri="{BB962C8B-B14F-4D97-AF65-F5344CB8AC3E}">
        <p14:creationId xmlns:p14="http://schemas.microsoft.com/office/powerpoint/2010/main" val="589790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17AE464-9079-4D0D-81F1-5320C214DB8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314566" y="124837"/>
            <a:ext cx="1333288" cy="784407"/>
          </a:xfrm>
          <a:prstGeom prst="rect">
            <a:avLst/>
          </a:prstGeom>
        </p:spPr>
      </p:pic>
      <p:sp>
        <p:nvSpPr>
          <p:cNvPr id="4" name="Titre 1">
            <a:extLst>
              <a:ext uri="{FF2B5EF4-FFF2-40B4-BE49-F238E27FC236}">
                <a16:creationId xmlns:a16="http://schemas.microsoft.com/office/drawing/2014/main" id="{0C25F065-6460-3E92-9151-57C95178FBD4}"/>
              </a:ext>
            </a:extLst>
          </p:cNvPr>
          <p:cNvSpPr txBox="1">
            <a:spLocks/>
          </p:cNvSpPr>
          <p:nvPr/>
        </p:nvSpPr>
        <p:spPr>
          <a:xfrm>
            <a:off x="384582" y="207195"/>
            <a:ext cx="10949763" cy="784406"/>
          </a:xfrm>
          <a:prstGeom prst="rect">
            <a:avLst/>
          </a:prstGeom>
        </p:spPr>
        <p:txBody>
          <a:bodyPr>
            <a:normAutofit fontScale="86666"/>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000000"/>
                </a:solidFill>
                <a:latin typeface="Arial" panose="020B0604020202020204" pitchFamily="34" charset="0"/>
              </a:rPr>
              <a:t>Attività</a:t>
            </a:r>
            <a:endParaRPr lang="fr-FR" sz="3600" dirty="0"/>
          </a:p>
        </p:txBody>
      </p:sp>
      <p:sp>
        <p:nvSpPr>
          <p:cNvPr id="5" name="ZoneTexte 4">
            <a:extLst>
              <a:ext uri="{FF2B5EF4-FFF2-40B4-BE49-F238E27FC236}">
                <a16:creationId xmlns:a16="http://schemas.microsoft.com/office/drawing/2014/main" id="{C1DA98CB-B203-8E9C-6AC0-ABCA3184B6BE}"/>
              </a:ext>
            </a:extLst>
          </p:cNvPr>
          <p:cNvSpPr txBox="1"/>
          <p:nvPr/>
        </p:nvSpPr>
        <p:spPr>
          <a:xfrm>
            <a:off x="2944394" y="505264"/>
            <a:ext cx="1886686" cy="4462760"/>
          </a:xfrm>
          <a:prstGeom prst="rect">
            <a:avLst/>
          </a:prstGeom>
          <a:noFill/>
        </p:spPr>
        <p:txBody>
          <a:bodyPr wrap="square" rtlCol="0">
            <a:normAutofit fontScale="87500"/>
          </a:bodyPr>
          <a:lstStyle/>
          <a:p>
            <a:pPr algn="r"/>
            <a:r>
              <a:rPr lang="fr-FR" sz="900" dirty="0"/>
              <a:t>Navi postali di servizio</a:t>
            </a:r>
          </a:p>
          <a:p>
            <a:pPr algn="r"/>
            <a:r>
              <a:rPr lang="fr-FR" sz="900" dirty="0" err="1"/>
              <a:t>Veicoli speciali</a:t>
            </a:r>
            <a:r>
              <a:rPr lang="fr-FR" sz="900" dirty="0"/>
              <a:t> </a:t>
            </a:r>
          </a:p>
          <a:p>
            <a:pPr algn="r"/>
            <a:r>
              <a:rPr lang="fr-FR" sz="900" dirty="0"/>
              <a:t>Barriere</a:t>
            </a:r>
            <a:r>
              <a:rPr lang="fr-FR" sz="900" dirty="0" err="1"/>
              <a:t> galleggianti fisiche</a:t>
            </a:r>
            <a:r>
              <a:rPr lang="fr-FR" sz="900" dirty="0"/>
              <a:t> </a:t>
            </a:r>
          </a:p>
          <a:p>
            <a:pPr algn="r"/>
            <a:endParaRPr lang="fr-FR" sz="1400" dirty="0"/>
          </a:p>
          <a:p>
            <a:pPr algn="r"/>
            <a:endParaRPr lang="fr-FR" sz="900" dirty="0"/>
          </a:p>
          <a:p>
            <a:pPr algn="r"/>
            <a:r>
              <a:rPr lang="fr-FR" sz="900" dirty="0" err="1"/>
              <a:t>Sistemi</a:t>
            </a:r>
            <a:r>
              <a:rPr lang="fr-FR" sz="900" dirty="0"/>
              <a:t> di</a:t>
            </a:r>
            <a:r>
              <a:rPr lang="fr-FR" sz="900" dirty="0" err="1"/>
              <a:t> controllo industriale (</a:t>
            </a:r>
            <a:r>
              <a:rPr lang="fr-FR" sz="900" dirty="0"/>
              <a:t>ICS)</a:t>
            </a:r>
          </a:p>
          <a:p>
            <a:pPr algn="r"/>
            <a:r>
              <a:rPr lang="fr-FR" sz="900" dirty="0"/>
              <a:t>Rete e componenti di comunicazione ICS</a:t>
            </a:r>
          </a:p>
          <a:p>
            <a:pPr algn="r"/>
            <a:endParaRPr lang="fr-FR" sz="900" dirty="0"/>
          </a:p>
          <a:p>
            <a:pPr algn="r"/>
            <a:endParaRPr lang="fr-FR" sz="900" dirty="0"/>
          </a:p>
          <a:p>
            <a:pPr algn="r"/>
            <a:r>
              <a:rPr lang="fr-FR" sz="900" dirty="0"/>
              <a:t>Port Community </a:t>
            </a:r>
            <a:r>
              <a:rPr lang="fr-FR" sz="900" dirty="0" err="1"/>
              <a:t>systems</a:t>
            </a:r>
            <a:r>
              <a:rPr lang="fr-FR" sz="900" dirty="0"/>
              <a:t> (PCS)</a:t>
            </a:r>
          </a:p>
          <a:p>
            <a:pPr algn="r"/>
            <a:r>
              <a:rPr lang="fr-FR" sz="900" dirty="0"/>
              <a:t>Cargo Community</a:t>
            </a:r>
            <a:r>
              <a:rPr lang="fr-FR" sz="900" dirty="0" err="1"/>
              <a:t> Systems (</a:t>
            </a:r>
            <a:r>
              <a:rPr lang="fr-FR" sz="900" dirty="0"/>
              <a:t>CCS)</a:t>
            </a:r>
          </a:p>
          <a:p>
            <a:pPr algn="r"/>
            <a:r>
              <a:rPr lang="fr-FR" sz="900" dirty="0" err="1"/>
              <a:t>Sistemi</a:t>
            </a:r>
            <a:r>
              <a:rPr lang="fr-FR" sz="900" dirty="0"/>
              <a:t> di gestione delle informazioni</a:t>
            </a:r>
            <a:r>
              <a:rPr lang="fr-FR" sz="900" dirty="0" err="1"/>
              <a:t> (</a:t>
            </a:r>
            <a:r>
              <a:rPr lang="fr-FR" sz="900" dirty="0"/>
              <a:t>  FIMS)</a:t>
            </a:r>
          </a:p>
          <a:p>
            <a:pPr algn="r"/>
            <a:r>
              <a:rPr lang="fr-FR" sz="900" dirty="0"/>
              <a:t>Porto </a:t>
            </a:r>
            <a:r>
              <a:rPr lang="fr-FR" sz="900" dirty="0" err="1"/>
              <a:t>coporatesyste,</a:t>
            </a:r>
            <a:endParaRPr lang="fr-FR" sz="900" dirty="0"/>
          </a:p>
          <a:p>
            <a:pPr algn="r"/>
            <a:r>
              <a:rPr lang="fr-FR" sz="900" dirty="0"/>
              <a:t>Sistemi di gestione delle operazioni</a:t>
            </a:r>
            <a:r>
              <a:rPr lang="fr-FR" sz="900" dirty="0" err="1"/>
              <a:t> dei terminali</a:t>
            </a:r>
            <a:endParaRPr lang="fr-FR" sz="900" dirty="0"/>
          </a:p>
          <a:p>
            <a:pPr algn="r"/>
            <a:r>
              <a:rPr lang="fr-FR" sz="900" dirty="0"/>
              <a:t>VTS/ VTMIS</a:t>
            </a:r>
          </a:p>
          <a:p>
            <a:pPr algn="r"/>
            <a:r>
              <a:rPr lang="fr-FR" sz="900" dirty="0" err="1"/>
              <a:t>Berthmanagement</a:t>
            </a:r>
            <a:r>
              <a:rPr lang="fr-FR" sz="900" dirty="0"/>
              <a:t> Systems</a:t>
            </a:r>
          </a:p>
          <a:p>
            <a:pPr algn="r"/>
            <a:endParaRPr lang="fr-FR" sz="900" dirty="0"/>
          </a:p>
          <a:p>
            <a:pPr algn="r"/>
            <a:endParaRPr lang="fr-FR" sz="900" dirty="0"/>
          </a:p>
          <a:p>
            <a:pPr algn="r"/>
            <a:endParaRPr lang="fr-FR" sz="900" dirty="0"/>
          </a:p>
          <a:p>
            <a:pPr algn="r"/>
            <a:r>
              <a:rPr lang="fr-FR" sz="900" dirty="0"/>
              <a:t>Port</a:t>
            </a:r>
            <a:r>
              <a:rPr lang="fr-FR" sz="900" dirty="0" err="1"/>
              <a:t> AuthorityStaff</a:t>
            </a:r>
          </a:p>
          <a:p>
            <a:pPr algn="r"/>
            <a:r>
              <a:rPr lang="fr-FR" sz="900" dirty="0" err="1"/>
              <a:t>Personale</a:t>
            </a:r>
            <a:r>
              <a:rPr lang="fr-FR" sz="900" dirty="0"/>
              <a:t> permanente del commercio</a:t>
            </a:r>
          </a:p>
          <a:p>
            <a:pPr algn="r"/>
            <a:r>
              <a:rPr lang="fr-FR" sz="900" dirty="0"/>
              <a:t>Personale IT/OT</a:t>
            </a:r>
          </a:p>
          <a:p>
            <a:pPr algn="r"/>
            <a:r>
              <a:rPr lang="fr-FR" sz="900" dirty="0"/>
              <a:t>Personale esterno</a:t>
            </a:r>
          </a:p>
          <a:p>
            <a:pPr algn="r"/>
            <a:r>
              <a:rPr lang="fr-FR" sz="900" dirty="0" err="1"/>
              <a:t>ShipCrews</a:t>
            </a:r>
            <a:r>
              <a:rPr lang="fr-FR" sz="900" dirty="0"/>
              <a:t> </a:t>
            </a:r>
          </a:p>
          <a:p>
            <a:pPr algn="r"/>
            <a:r>
              <a:rPr lang="fr-FR" sz="900" dirty="0" err="1"/>
              <a:t>Passeggeri</a:t>
            </a:r>
            <a:r>
              <a:rPr lang="fr-FR" sz="900" dirty="0"/>
              <a:t> </a:t>
            </a:r>
          </a:p>
          <a:p>
            <a:pPr algn="r"/>
            <a:r>
              <a:rPr lang="fr-FR" sz="900" dirty="0"/>
              <a:t>Pubblico generale</a:t>
            </a:r>
          </a:p>
        </p:txBody>
      </p:sp>
      <p:sp>
        <p:nvSpPr>
          <p:cNvPr id="6" name="ZoneTexte 5">
            <a:extLst>
              <a:ext uri="{FF2B5EF4-FFF2-40B4-BE49-F238E27FC236}">
                <a16:creationId xmlns:a16="http://schemas.microsoft.com/office/drawing/2014/main" id="{FA9C56BA-2AFF-7BD1-17FF-9698965DF8AA}"/>
              </a:ext>
            </a:extLst>
          </p:cNvPr>
          <p:cNvSpPr txBox="1"/>
          <p:nvPr/>
        </p:nvSpPr>
        <p:spPr>
          <a:xfrm>
            <a:off x="7132320" y="505264"/>
            <a:ext cx="1886686" cy="3970318"/>
          </a:xfrm>
          <a:prstGeom prst="rect">
            <a:avLst/>
          </a:prstGeom>
          <a:noFill/>
        </p:spPr>
        <p:txBody>
          <a:bodyPr wrap="square" rtlCol="0">
            <a:normAutofit fontScale="93023"/>
          </a:bodyPr>
          <a:lstStyle/>
          <a:p>
            <a:r>
              <a:rPr lang="fr-FR" sz="900" dirty="0" err="1"/>
              <a:t>Connettività Asia-Pacifico</a:t>
            </a:r>
          </a:p>
          <a:p>
            <a:r>
              <a:rPr lang="fr-FR" sz="900" dirty="0"/>
              <a:t>Infrastruttura portuale</a:t>
            </a:r>
          </a:p>
          <a:p>
            <a:r>
              <a:rPr lang="fr-FR" sz="900" dirty="0"/>
              <a:t>Edifici</a:t>
            </a:r>
          </a:p>
          <a:p>
            <a:r>
              <a:rPr lang="fr-FR" sz="900" dirty="0"/>
              <a:t>Energia</a:t>
            </a:r>
          </a:p>
          <a:p>
            <a:r>
              <a:rPr lang="fr-FR" sz="900" dirty="0"/>
              <a:t>Trattamento dei rifiuti </a:t>
            </a:r>
          </a:p>
          <a:p>
            <a:r>
              <a:rPr lang="fr-FR" sz="900" dirty="0"/>
              <a:t>Connettività hinterland</a:t>
            </a:r>
          </a:p>
          <a:p>
            <a:r>
              <a:rPr lang="fr-FR" sz="900" dirty="0" err="1"/>
              <a:t>Sicurezza</a:t>
            </a:r>
            <a:r>
              <a:rPr lang="fr-FR" sz="900" dirty="0"/>
              <a:t> e protezione</a:t>
            </a:r>
          </a:p>
          <a:p>
            <a:endParaRPr lang="fr-FR" sz="900" dirty="0"/>
          </a:p>
          <a:p>
            <a:endParaRPr lang="fr-FR" sz="900" dirty="0"/>
          </a:p>
          <a:p>
            <a:endParaRPr lang="fr-FR" sz="900" dirty="0"/>
          </a:p>
          <a:p>
            <a:r>
              <a:rPr lang="fr-FR" sz="900" dirty="0"/>
              <a:t>Specifica del l'impianto portuale </a:t>
            </a:r>
          </a:p>
          <a:p>
            <a:r>
              <a:rPr lang="fr-FR" sz="900" dirty="0"/>
              <a:t>Nave</a:t>
            </a:r>
            <a:r>
              <a:rPr lang="fr-FR" sz="900" dirty="0" err="1"/>
              <a:t> in attracco</a:t>
            </a:r>
            <a:endParaRPr lang="fr-FR" sz="900" dirty="0"/>
          </a:p>
          <a:p>
            <a:r>
              <a:rPr lang="fr-FR" sz="900" dirty="0"/>
              <a:t>Carico e scarico delle navi</a:t>
            </a:r>
          </a:p>
          <a:p>
            <a:r>
              <a:rPr lang="fr-FR" sz="900" dirty="0" err="1"/>
              <a:t>Deposito temporaneo</a:t>
            </a:r>
            <a:r>
              <a:rPr lang="fr-FR" sz="900" dirty="0"/>
              <a:t> </a:t>
            </a:r>
          </a:p>
          <a:p>
            <a:r>
              <a:rPr lang="fr-FR" sz="900" dirty="0"/>
              <a:t>Connettività hinterland</a:t>
            </a:r>
          </a:p>
          <a:p>
            <a:endParaRPr lang="fr-FR" sz="900" dirty="0"/>
          </a:p>
          <a:p>
            <a:endParaRPr lang="fr-FR" sz="900" dirty="0"/>
          </a:p>
          <a:p>
            <a:endParaRPr lang="fr-FR" sz="900" dirty="0"/>
          </a:p>
          <a:p>
            <a:r>
              <a:rPr lang="fr-FR" sz="900" dirty="0" err="1"/>
              <a:t>Sistemi di rilevamento</a:t>
            </a:r>
            <a:r>
              <a:rPr lang="fr-FR" sz="900" dirty="0"/>
              <a:t> </a:t>
            </a:r>
          </a:p>
          <a:p>
            <a:r>
              <a:rPr lang="fr-FR" sz="900" dirty="0"/>
              <a:t>Sistemi di comunicazione d'emergenza</a:t>
            </a:r>
          </a:p>
          <a:p>
            <a:r>
              <a:rPr lang="fr-FR" sz="900" dirty="0"/>
              <a:t>Sistemi di controllo</a:t>
            </a:r>
            <a:r>
              <a:rPr lang="fr-FR" sz="900" dirty="0" err="1"/>
              <a:t> degli accessi</a:t>
            </a:r>
            <a:endParaRPr lang="fr-FR" sz="900" dirty="0"/>
          </a:p>
          <a:p>
            <a:r>
              <a:rPr lang="fr-FR" sz="900" dirty="0"/>
              <a:t>Sistemi di monitoraggio del traffico</a:t>
            </a:r>
          </a:p>
          <a:p>
            <a:r>
              <a:rPr lang="fr-FR" sz="900" dirty="0"/>
              <a:t>Sistemi di sorveglianza e ispezione</a:t>
            </a:r>
          </a:p>
          <a:p>
            <a:r>
              <a:rPr lang="fr-FR" sz="900" dirty="0"/>
              <a:t>Sistemi di evacuazione</a:t>
            </a:r>
          </a:p>
          <a:p>
            <a:r>
              <a:rPr lang="fr-FR" sz="900" dirty="0"/>
              <a:t>Sistemi di identificazione</a:t>
            </a:r>
          </a:p>
          <a:p>
            <a:r>
              <a:rPr lang="fr-FR" sz="900" dirty="0" err="1"/>
              <a:t>AlertingSystems</a:t>
            </a:r>
            <a:r>
              <a:rPr lang="fr-FR" sz="900" dirty="0"/>
              <a:t> </a:t>
            </a:r>
          </a:p>
        </p:txBody>
      </p:sp>
      <p:sp>
        <p:nvSpPr>
          <p:cNvPr id="7" name="ZoneTexte 6">
            <a:extLst>
              <a:ext uri="{FF2B5EF4-FFF2-40B4-BE49-F238E27FC236}">
                <a16:creationId xmlns:a16="http://schemas.microsoft.com/office/drawing/2014/main" id="{91EA0D45-0A0E-6816-B2D1-22E585185450}"/>
              </a:ext>
            </a:extLst>
          </p:cNvPr>
          <p:cNvSpPr txBox="1"/>
          <p:nvPr/>
        </p:nvSpPr>
        <p:spPr>
          <a:xfrm>
            <a:off x="10539542" y="337788"/>
            <a:ext cx="1090363" cy="523220"/>
          </a:xfrm>
          <a:prstGeom prst="rect">
            <a:avLst/>
          </a:prstGeom>
          <a:noFill/>
        </p:spPr>
        <p:txBody>
          <a:bodyPr wrap="none" rtlCol="0">
            <a:normAutofit fontScale="88235"/>
          </a:bodyPr>
          <a:lstStyle/>
          <a:p>
            <a:pPr algn="ctr"/>
            <a:r>
              <a:rPr lang="fr-FR" sz="1400" b="1" dirty="0">
                <a:solidFill>
                  <a:srgbClr val="004F9F"/>
                </a:solidFill>
              </a:rPr>
              <a:t>Attività</a:t>
            </a:r>
          </a:p>
          <a:p>
            <a:pPr algn="ctr"/>
            <a:r>
              <a:rPr lang="fr-FR" sz="1400" b="1" dirty="0" err="1">
                <a:solidFill>
                  <a:srgbClr val="004F9F"/>
                </a:solidFill>
              </a:rPr>
              <a:t>Tassonomia</a:t>
            </a:r>
            <a:endParaRPr lang="fr-FR" sz="1400" b="1" dirty="0">
              <a:solidFill>
                <a:srgbClr val="004F9F"/>
              </a:solidFill>
            </a:endParaRPr>
          </a:p>
        </p:txBody>
      </p:sp>
      <p:pic>
        <p:nvPicPr>
          <p:cNvPr id="9" name="Image 8">
            <a:extLst>
              <a:ext uri="{FF2B5EF4-FFF2-40B4-BE49-F238E27FC236}">
                <a16:creationId xmlns:a16="http://schemas.microsoft.com/office/drawing/2014/main" id="{D39A5EB5-165B-E111-69DE-59A3E24879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6691" y="693"/>
            <a:ext cx="2401852" cy="6858000"/>
          </a:xfrm>
          <a:prstGeom prst="rect">
            <a:avLst/>
          </a:prstGeom>
        </p:spPr>
      </p:pic>
      <p:sp>
        <p:nvSpPr>
          <p:cNvPr id="10" name="ZoneTexte 9">
            <a:extLst>
              <a:ext uri="{FF2B5EF4-FFF2-40B4-BE49-F238E27FC236}">
                <a16:creationId xmlns:a16="http://schemas.microsoft.com/office/drawing/2014/main" id="{6EA9704F-BCEA-D9C5-0827-6AEC50E95993}"/>
              </a:ext>
            </a:extLst>
          </p:cNvPr>
          <p:cNvSpPr txBox="1"/>
          <p:nvPr/>
        </p:nvSpPr>
        <p:spPr>
          <a:xfrm>
            <a:off x="4899166" y="548131"/>
            <a:ext cx="1072731" cy="430887"/>
          </a:xfrm>
          <a:prstGeom prst="rect">
            <a:avLst/>
          </a:prstGeom>
          <a:noFill/>
        </p:spPr>
        <p:txBody>
          <a:bodyPr wrap="none" rtlCol="0">
            <a:spAutoFit/>
          </a:bodyPr>
          <a:lstStyle/>
          <a:p>
            <a:pPr algn="r"/>
            <a:r>
              <a:rPr lang="fr-FR" sz="1100" b="1" dirty="0">
                <a:solidFill>
                  <a:srgbClr val="004F9F"/>
                </a:solidFill>
              </a:rPr>
              <a:t>Mobile</a:t>
            </a:r>
          </a:p>
          <a:p>
            <a:pPr algn="r"/>
            <a:r>
              <a:rPr lang="fr-FR" sz="1100" b="1" dirty="0">
                <a:solidFill>
                  <a:srgbClr val="004F9F"/>
                </a:solidFill>
              </a:rPr>
              <a:t>Infrastruttura</a:t>
            </a:r>
          </a:p>
        </p:txBody>
      </p:sp>
      <p:sp>
        <p:nvSpPr>
          <p:cNvPr id="11" name="ZoneTexte 10">
            <a:extLst>
              <a:ext uri="{FF2B5EF4-FFF2-40B4-BE49-F238E27FC236}">
                <a16:creationId xmlns:a16="http://schemas.microsoft.com/office/drawing/2014/main" id="{E6AF0F1E-2BD7-207F-EA35-97D8570AA2CE}"/>
              </a:ext>
            </a:extLst>
          </p:cNvPr>
          <p:cNvSpPr txBox="1"/>
          <p:nvPr/>
        </p:nvSpPr>
        <p:spPr>
          <a:xfrm>
            <a:off x="4992142" y="1302057"/>
            <a:ext cx="947695" cy="430887"/>
          </a:xfrm>
          <a:prstGeom prst="rect">
            <a:avLst/>
          </a:prstGeom>
          <a:noFill/>
        </p:spPr>
        <p:txBody>
          <a:bodyPr wrap="none" rtlCol="0">
            <a:spAutoFit/>
          </a:bodyPr>
          <a:lstStyle/>
          <a:p>
            <a:pPr algn="r"/>
            <a:r>
              <a:rPr lang="fr-FR" sz="1100" b="1" dirty="0">
                <a:solidFill>
                  <a:srgbClr val="004F9F"/>
                </a:solidFill>
              </a:rPr>
              <a:t>Sistemi OT</a:t>
            </a:r>
          </a:p>
          <a:p>
            <a:pPr algn="r"/>
            <a:r>
              <a:rPr lang="fr-FR" sz="1100" b="1" dirty="0">
                <a:solidFill>
                  <a:srgbClr val="004F9F"/>
                </a:solidFill>
              </a:rPr>
              <a:t>&amp; Reti</a:t>
            </a:r>
          </a:p>
        </p:txBody>
      </p:sp>
      <p:sp>
        <p:nvSpPr>
          <p:cNvPr id="12" name="ZoneTexte 11">
            <a:extLst>
              <a:ext uri="{FF2B5EF4-FFF2-40B4-BE49-F238E27FC236}">
                <a16:creationId xmlns:a16="http://schemas.microsoft.com/office/drawing/2014/main" id="{F3AA677F-F900-3E58-8E18-D7DF2CF4700B}"/>
              </a:ext>
            </a:extLst>
          </p:cNvPr>
          <p:cNvSpPr txBox="1"/>
          <p:nvPr/>
        </p:nvSpPr>
        <p:spPr>
          <a:xfrm>
            <a:off x="5085929" y="2699135"/>
            <a:ext cx="869148" cy="261610"/>
          </a:xfrm>
          <a:prstGeom prst="rect">
            <a:avLst/>
          </a:prstGeom>
          <a:noFill/>
        </p:spPr>
        <p:txBody>
          <a:bodyPr wrap="none" rtlCol="0">
            <a:spAutoFit/>
          </a:bodyPr>
          <a:lstStyle/>
          <a:p>
            <a:pPr algn="r"/>
            <a:r>
              <a:rPr lang="fr-FR" sz="1100" b="1" dirty="0">
                <a:solidFill>
                  <a:srgbClr val="004F9F"/>
                </a:solidFill>
              </a:rPr>
              <a:t>Sistemi IT</a:t>
            </a:r>
          </a:p>
        </p:txBody>
      </p:sp>
      <p:sp>
        <p:nvSpPr>
          <p:cNvPr id="13" name="ZoneTexte 12">
            <a:extLst>
              <a:ext uri="{FF2B5EF4-FFF2-40B4-BE49-F238E27FC236}">
                <a16:creationId xmlns:a16="http://schemas.microsoft.com/office/drawing/2014/main" id="{2074B42E-EEC7-17C1-A503-5071F307E85E}"/>
              </a:ext>
            </a:extLst>
          </p:cNvPr>
          <p:cNvSpPr txBox="1"/>
          <p:nvPr/>
        </p:nvSpPr>
        <p:spPr>
          <a:xfrm>
            <a:off x="6033008" y="852313"/>
            <a:ext cx="1072731" cy="430887"/>
          </a:xfrm>
          <a:prstGeom prst="rect">
            <a:avLst/>
          </a:prstGeom>
          <a:noFill/>
        </p:spPr>
        <p:txBody>
          <a:bodyPr wrap="none" rtlCol="0">
            <a:spAutoFit/>
          </a:bodyPr>
          <a:lstStyle/>
          <a:p>
            <a:r>
              <a:rPr lang="fr-FR" sz="1100" b="1" dirty="0" err="1">
                <a:solidFill>
                  <a:srgbClr val="004F9F"/>
                </a:solidFill>
              </a:rPr>
              <a:t>Fisso</a:t>
            </a:r>
            <a:endParaRPr lang="fr-FR" sz="1100" b="1" dirty="0">
              <a:solidFill>
                <a:srgbClr val="004F9F"/>
              </a:solidFill>
            </a:endParaRPr>
          </a:p>
          <a:p>
            <a:r>
              <a:rPr lang="fr-FR" sz="1100" b="1" dirty="0">
                <a:solidFill>
                  <a:srgbClr val="004F9F"/>
                </a:solidFill>
              </a:rPr>
              <a:t>Infrastruttura</a:t>
            </a:r>
          </a:p>
        </p:txBody>
      </p:sp>
      <p:sp>
        <p:nvSpPr>
          <p:cNvPr id="14" name="ZoneTexte 13">
            <a:extLst>
              <a:ext uri="{FF2B5EF4-FFF2-40B4-BE49-F238E27FC236}">
                <a16:creationId xmlns:a16="http://schemas.microsoft.com/office/drawing/2014/main" id="{751DF804-2F58-FB1D-B695-9B5B1B7E3C95}"/>
              </a:ext>
            </a:extLst>
          </p:cNvPr>
          <p:cNvSpPr txBox="1"/>
          <p:nvPr/>
        </p:nvSpPr>
        <p:spPr>
          <a:xfrm>
            <a:off x="6017617" y="2191584"/>
            <a:ext cx="702436" cy="430887"/>
          </a:xfrm>
          <a:prstGeom prst="rect">
            <a:avLst/>
          </a:prstGeom>
          <a:noFill/>
        </p:spPr>
        <p:txBody>
          <a:bodyPr wrap="none" rtlCol="0">
            <a:normAutofit fontScale="93333"/>
          </a:bodyPr>
          <a:lstStyle/>
          <a:p>
            <a:r>
              <a:rPr lang="fr-FR" sz="1100" b="1" dirty="0">
                <a:solidFill>
                  <a:srgbClr val="004F9F"/>
                </a:solidFill>
              </a:rPr>
              <a:t>Fine OT </a:t>
            </a:r>
          </a:p>
          <a:p>
            <a:r>
              <a:rPr lang="fr-FR" sz="1100" b="1" dirty="0" err="1">
                <a:solidFill>
                  <a:srgbClr val="004F9F"/>
                </a:solidFill>
              </a:rPr>
              <a:t>Sevices</a:t>
            </a:r>
            <a:endParaRPr lang="fr-FR" sz="1100" b="1" dirty="0">
              <a:solidFill>
                <a:srgbClr val="004F9F"/>
              </a:solidFill>
            </a:endParaRPr>
          </a:p>
        </p:txBody>
      </p:sp>
      <p:sp>
        <p:nvSpPr>
          <p:cNvPr id="15" name="ZoneTexte 14">
            <a:extLst>
              <a:ext uri="{FF2B5EF4-FFF2-40B4-BE49-F238E27FC236}">
                <a16:creationId xmlns:a16="http://schemas.microsoft.com/office/drawing/2014/main" id="{EDD12D0A-B768-6903-2610-5D876E1F1AA1}"/>
              </a:ext>
            </a:extLst>
          </p:cNvPr>
          <p:cNvSpPr txBox="1"/>
          <p:nvPr/>
        </p:nvSpPr>
        <p:spPr>
          <a:xfrm>
            <a:off x="6048097" y="3530855"/>
            <a:ext cx="740908" cy="600164"/>
          </a:xfrm>
          <a:prstGeom prst="rect">
            <a:avLst/>
          </a:prstGeom>
          <a:noFill/>
        </p:spPr>
        <p:txBody>
          <a:bodyPr wrap="none" rtlCol="0">
            <a:normAutofit fontScale="93750"/>
          </a:bodyPr>
          <a:lstStyle/>
          <a:p>
            <a:r>
              <a:rPr lang="fr-FR" sz="1100" b="1" dirty="0" err="1">
                <a:solidFill>
                  <a:srgbClr val="004F9F"/>
                </a:solidFill>
              </a:rPr>
              <a:t>Safety</a:t>
            </a:r>
            <a:r>
              <a:rPr lang="fr-FR" sz="1100" b="1" dirty="0">
                <a:solidFill>
                  <a:srgbClr val="004F9F"/>
                </a:solidFill>
              </a:rPr>
              <a:t> &amp;</a:t>
            </a:r>
          </a:p>
          <a:p>
            <a:r>
              <a:rPr lang="fr-FR" sz="1100" b="1" dirty="0">
                <a:solidFill>
                  <a:srgbClr val="004F9F"/>
                </a:solidFill>
              </a:rPr>
              <a:t>Sicurezza</a:t>
            </a:r>
          </a:p>
          <a:p>
            <a:r>
              <a:rPr lang="fr-FR" sz="1100" b="1" dirty="0" err="1">
                <a:solidFill>
                  <a:srgbClr val="004F9F"/>
                </a:solidFill>
              </a:rPr>
              <a:t>Sistemi</a:t>
            </a:r>
            <a:endParaRPr lang="fr-FR" sz="1100" b="1" dirty="0">
              <a:solidFill>
                <a:srgbClr val="004F9F"/>
              </a:solidFill>
            </a:endParaRPr>
          </a:p>
        </p:txBody>
      </p:sp>
      <p:sp>
        <p:nvSpPr>
          <p:cNvPr id="16" name="ZoneTexte 15">
            <a:extLst>
              <a:ext uri="{FF2B5EF4-FFF2-40B4-BE49-F238E27FC236}">
                <a16:creationId xmlns:a16="http://schemas.microsoft.com/office/drawing/2014/main" id="{028C5E26-C176-CBBF-EE56-676AFDD0E4F3}"/>
              </a:ext>
            </a:extLst>
          </p:cNvPr>
          <p:cNvSpPr txBox="1"/>
          <p:nvPr/>
        </p:nvSpPr>
        <p:spPr>
          <a:xfrm>
            <a:off x="5304740" y="4295199"/>
            <a:ext cx="659156" cy="261610"/>
          </a:xfrm>
          <a:prstGeom prst="rect">
            <a:avLst/>
          </a:prstGeom>
          <a:noFill/>
        </p:spPr>
        <p:txBody>
          <a:bodyPr wrap="none" rtlCol="0">
            <a:normAutofit fontScale="92857"/>
          </a:bodyPr>
          <a:lstStyle/>
          <a:p>
            <a:pPr algn="r"/>
            <a:r>
              <a:rPr lang="fr-FR" sz="1100" b="1" dirty="0">
                <a:solidFill>
                  <a:srgbClr val="004F9F"/>
                </a:solidFill>
              </a:rPr>
              <a:t>Persone</a:t>
            </a:r>
          </a:p>
        </p:txBody>
      </p:sp>
      <p:sp>
        <p:nvSpPr>
          <p:cNvPr id="17" name="ZoneTexte 16">
            <a:extLst>
              <a:ext uri="{FF2B5EF4-FFF2-40B4-BE49-F238E27FC236}">
                <a16:creationId xmlns:a16="http://schemas.microsoft.com/office/drawing/2014/main" id="{8D315D2E-BC07-7D75-8EC8-7E4BD02F8BFA}"/>
              </a:ext>
            </a:extLst>
          </p:cNvPr>
          <p:cNvSpPr txBox="1"/>
          <p:nvPr/>
        </p:nvSpPr>
        <p:spPr>
          <a:xfrm>
            <a:off x="5998171" y="4982398"/>
            <a:ext cx="1136850" cy="430887"/>
          </a:xfrm>
          <a:prstGeom prst="rect">
            <a:avLst/>
          </a:prstGeom>
          <a:noFill/>
        </p:spPr>
        <p:txBody>
          <a:bodyPr wrap="none" rtlCol="0">
            <a:normAutofit fontScale="96153"/>
          </a:bodyPr>
          <a:lstStyle/>
          <a:p>
            <a:r>
              <a:rPr lang="fr-FR" sz="1100" b="1" dirty="0">
                <a:solidFill>
                  <a:srgbClr val="004F9F"/>
                </a:solidFill>
              </a:rPr>
              <a:t>Informazioni &amp; </a:t>
            </a:r>
          </a:p>
          <a:p>
            <a:r>
              <a:rPr lang="fr-FR" sz="1100" b="1" dirty="0">
                <a:solidFill>
                  <a:srgbClr val="004F9F"/>
                </a:solidFill>
              </a:rPr>
              <a:t>dati</a:t>
            </a:r>
          </a:p>
        </p:txBody>
      </p:sp>
      <p:sp>
        <p:nvSpPr>
          <p:cNvPr id="18" name="ZoneTexte 17">
            <a:extLst>
              <a:ext uri="{FF2B5EF4-FFF2-40B4-BE49-F238E27FC236}">
                <a16:creationId xmlns:a16="http://schemas.microsoft.com/office/drawing/2014/main" id="{A5FAD5A2-7144-ABC9-E91A-E2676F06B38D}"/>
              </a:ext>
            </a:extLst>
          </p:cNvPr>
          <p:cNvSpPr txBox="1"/>
          <p:nvPr/>
        </p:nvSpPr>
        <p:spPr>
          <a:xfrm>
            <a:off x="6030047" y="6126993"/>
            <a:ext cx="665567" cy="430887"/>
          </a:xfrm>
          <a:prstGeom prst="rect">
            <a:avLst/>
          </a:prstGeom>
          <a:noFill/>
        </p:spPr>
        <p:txBody>
          <a:bodyPr wrap="none" rtlCol="0">
            <a:normAutofit fontScale="72222"/>
          </a:bodyPr>
          <a:lstStyle/>
          <a:p>
            <a:r>
              <a:rPr lang="fr-FR" sz="1100" b="1" dirty="0">
                <a:solidFill>
                  <a:srgbClr val="004F9F"/>
                </a:solidFill>
              </a:rPr>
              <a:t>Fine IT </a:t>
            </a:r>
          </a:p>
          <a:p>
            <a:r>
              <a:rPr lang="fr-FR" sz="1100" b="1" dirty="0" err="1">
                <a:solidFill>
                  <a:srgbClr val="004F9F"/>
                </a:solidFill>
              </a:rPr>
              <a:t>Dispositivo</a:t>
            </a:r>
            <a:endParaRPr lang="fr-FR" sz="1100" b="1" dirty="0">
              <a:solidFill>
                <a:srgbClr val="004F9F"/>
              </a:solidFill>
            </a:endParaRPr>
          </a:p>
        </p:txBody>
      </p:sp>
      <p:sp>
        <p:nvSpPr>
          <p:cNvPr id="19" name="ZoneTexte 18">
            <a:extLst>
              <a:ext uri="{FF2B5EF4-FFF2-40B4-BE49-F238E27FC236}">
                <a16:creationId xmlns:a16="http://schemas.microsoft.com/office/drawing/2014/main" id="{291781D3-7352-65AC-5AF5-6CECBC1A1F86}"/>
              </a:ext>
            </a:extLst>
          </p:cNvPr>
          <p:cNvSpPr txBox="1"/>
          <p:nvPr/>
        </p:nvSpPr>
        <p:spPr>
          <a:xfrm>
            <a:off x="4706780" y="5831503"/>
            <a:ext cx="1287596" cy="600164"/>
          </a:xfrm>
          <a:prstGeom prst="rect">
            <a:avLst/>
          </a:prstGeom>
          <a:noFill/>
        </p:spPr>
        <p:txBody>
          <a:bodyPr wrap="none" rtlCol="0">
            <a:spAutoFit/>
          </a:bodyPr>
          <a:lstStyle/>
          <a:p>
            <a:pPr algn="r"/>
            <a:r>
              <a:rPr lang="fr-FR" sz="1100" b="1" dirty="0">
                <a:solidFill>
                  <a:srgbClr val="004F9F"/>
                </a:solidFill>
              </a:rPr>
              <a:t>Rete &amp;</a:t>
            </a:r>
          </a:p>
          <a:p>
            <a:pPr algn="r"/>
            <a:r>
              <a:rPr lang="fr-FR" sz="1100" b="1" dirty="0">
                <a:solidFill>
                  <a:srgbClr val="004F9F"/>
                </a:solidFill>
              </a:rPr>
              <a:t>Comunicazione</a:t>
            </a:r>
          </a:p>
          <a:p>
            <a:pPr algn="r"/>
            <a:r>
              <a:rPr lang="fr-FR" sz="1100" b="1" dirty="0">
                <a:solidFill>
                  <a:srgbClr val="004F9F"/>
                </a:solidFill>
              </a:rPr>
              <a:t>Componenti</a:t>
            </a:r>
          </a:p>
        </p:txBody>
      </p:sp>
    </p:spTree>
    <p:extLst>
      <p:ext uri="{BB962C8B-B14F-4D97-AF65-F5344CB8AC3E}">
        <p14:creationId xmlns:p14="http://schemas.microsoft.com/office/powerpoint/2010/main" val="3288539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6951AC05-EFA8-737E-8A4F-0EF09F5D4007}"/>
              </a:ext>
            </a:extLst>
          </p:cNvPr>
          <p:cNvSpPr txBox="1">
            <a:spLocks/>
          </p:cNvSpPr>
          <p:nvPr/>
        </p:nvSpPr>
        <p:spPr>
          <a:xfrm>
            <a:off x="384582" y="207195"/>
            <a:ext cx="10949763" cy="784406"/>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mj-ea"/>
                <a:cs typeface="+mj-cs"/>
              </a:rPr>
              <a:t>Minacce</a:t>
            </a:r>
            <a:endPar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mj-ea"/>
              <a:cs typeface="+mj-cs"/>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Arial" panose="020B0604020202020204" pitchFamily="34" charset="0"/>
                <a:ea typeface="+mj-ea"/>
                <a:cs typeface="+mj-cs"/>
              </a:rPr>
              <a:t>Minacce al dominio marittimo</a:t>
            </a:r>
            <a:endParaRPr kumimoji="0" lang="fr-FR" sz="3600" b="0" i="0" u="none" strike="noStrike" kern="1200" cap="none" spc="0" normalizeH="0" baseline="0" noProof="0" dirty="0">
              <a:ln>
                <a:noFill/>
              </a:ln>
              <a:solidFill>
                <a:srgbClr val="000000"/>
              </a:solidFill>
              <a:effectLst/>
              <a:uLnTx/>
              <a:uFillTx/>
              <a:latin typeface="Book Antiqua"/>
              <a:ea typeface="+mj-ea"/>
              <a:cs typeface="+mj-cs"/>
            </a:endParaRPr>
          </a:p>
        </p:txBody>
      </p:sp>
      <p:sp>
        <p:nvSpPr>
          <p:cNvPr id="5" name="ZoneTexte 4">
            <a:extLst>
              <a:ext uri="{FF2B5EF4-FFF2-40B4-BE49-F238E27FC236}">
                <a16:creationId xmlns:a16="http://schemas.microsoft.com/office/drawing/2014/main" id="{9FB71E04-6755-364E-9F6F-48F0AE7D465B}"/>
              </a:ext>
            </a:extLst>
          </p:cNvPr>
          <p:cNvSpPr txBox="1"/>
          <p:nvPr/>
        </p:nvSpPr>
        <p:spPr>
          <a:xfrm>
            <a:off x="2063329" y="752121"/>
            <a:ext cx="2552214" cy="6186309"/>
          </a:xfrm>
          <a:prstGeom prst="rect">
            <a:avLst/>
          </a:prstGeom>
          <a:solidFill>
            <a:schemeClr val="bg1"/>
          </a:solidFill>
        </p:spPr>
        <p:txBody>
          <a:bodyPr wrap="square">
            <a:normAutofit fontScale="95121"/>
          </a:bodyPr>
          <a:lstStyle/>
          <a:p>
            <a:pPr algn="r"/>
            <a:r>
              <a:rPr lang="fr-FR" sz="1200" dirty="0"/>
              <a:t>Intercettazione delle</a:t>
            </a:r>
            <a:r>
              <a:rPr lang="fr-FR" sz="1200" dirty="0" err="1"/>
              <a:t> emissioni</a:t>
            </a:r>
            <a:endParaRPr lang="fr-FR" sz="1200" dirty="0"/>
          </a:p>
          <a:p>
            <a:pPr algn="r"/>
            <a:r>
              <a:rPr lang="fr-FR" sz="1200" dirty="0"/>
              <a:t>Intercettazione di materiale sensibile</a:t>
            </a:r>
          </a:p>
          <a:p>
            <a:pPr algn="r"/>
            <a:r>
              <a:rPr lang="fr-FR" sz="1200" dirty="0"/>
              <a:t>informazioni</a:t>
            </a:r>
          </a:p>
          <a:p>
            <a:pPr algn="r"/>
            <a:r>
              <a:rPr lang="fr-FR" sz="1200" dirty="0"/>
              <a:t>Uomo nel mezzo! sessione</a:t>
            </a:r>
          </a:p>
          <a:p>
            <a:pPr algn="r"/>
            <a:r>
              <a:rPr lang="fr-FR" sz="1200" dirty="0" err="1"/>
              <a:t>dirottamento</a:t>
            </a:r>
            <a:endParaRPr lang="fr-FR" sz="1200" dirty="0"/>
          </a:p>
          <a:p>
            <a:pPr algn="r"/>
            <a:r>
              <a:rPr lang="fr-FR" sz="1200" dirty="0"/>
              <a:t>Ricognizione della rete</a:t>
            </a:r>
          </a:p>
          <a:p>
            <a:pPr algn="r"/>
            <a:r>
              <a:rPr lang="fr-FR" sz="1200" dirty="0"/>
              <a:t>Manipolazione del traffico di rete</a:t>
            </a:r>
          </a:p>
          <a:p>
            <a:pPr algn="r"/>
            <a:endParaRPr lang="fr-FR" sz="1200" dirty="0"/>
          </a:p>
          <a:p>
            <a:pPr algn="r"/>
            <a:endParaRPr lang="fr-FR" sz="1200" dirty="0"/>
          </a:p>
          <a:p>
            <a:pPr algn="r"/>
            <a:r>
              <a:rPr lang="fr-FR" sz="1200" dirty="0" err="1"/>
              <a:t>Disastri ambientali</a:t>
            </a:r>
            <a:r>
              <a:rPr lang="fr-FR" sz="1200" dirty="0"/>
              <a:t> </a:t>
            </a:r>
          </a:p>
          <a:p>
            <a:pPr algn="r"/>
            <a:r>
              <a:rPr lang="fr-FR" sz="1200" dirty="0"/>
              <a:t>Catastrofi naturali</a:t>
            </a:r>
          </a:p>
          <a:p>
            <a:pPr algn="r"/>
            <a:endParaRPr lang="fr-FR" sz="1200" dirty="0"/>
          </a:p>
          <a:p>
            <a:pPr algn="r"/>
            <a:endParaRPr lang="fr-FR" sz="1200" dirty="0"/>
          </a:p>
          <a:p>
            <a:pPr algn="r"/>
            <a:endParaRPr lang="fr-FR" sz="1200" dirty="0"/>
          </a:p>
          <a:p>
            <a:pPr algn="r"/>
            <a:r>
              <a:rPr lang="fr-FR" sz="1200" dirty="0"/>
              <a:t>Impiego di risorse non</a:t>
            </a:r>
            <a:r>
              <a:rPr lang="fr-FR" sz="1200" dirty="0" err="1"/>
              <a:t> esclusive</a:t>
            </a:r>
          </a:p>
          <a:p>
            <a:pPr algn="r"/>
            <a:r>
              <a:rPr lang="fr-FR" sz="1200" dirty="0" err="1"/>
              <a:t>Amministrazione</a:t>
            </a:r>
            <a:r>
              <a:rPr lang="fr-FR" sz="1200" dirty="0"/>
              <a:t> errata dei</a:t>
            </a:r>
            <a:r>
              <a:rPr lang="fr-FR" sz="1200" dirty="0" err="1"/>
              <a:t> sistemi IT! OT</a:t>
            </a:r>
            <a:endParaRPr lang="fr-FR" sz="1200" dirty="0"/>
          </a:p>
          <a:p>
            <a:pPr algn="r"/>
            <a:r>
              <a:rPr lang="fr-FR" sz="1200" dirty="0" err="1"/>
              <a:t>Resultingfrompenetrationtesting</a:t>
            </a:r>
            <a:r>
              <a:rPr lang="fr-FR" sz="1200" dirty="0"/>
              <a:t>   </a:t>
            </a:r>
          </a:p>
          <a:p>
            <a:pPr algn="r"/>
            <a:r>
              <a:rPr lang="fr-FR" sz="1200" dirty="0"/>
              <a:t>Cancellazione dei dati</a:t>
            </a:r>
          </a:p>
          <a:p>
            <a:pPr algn="r"/>
            <a:r>
              <a:rPr lang="fr-FR" sz="1200" dirty="0"/>
              <a:t>Fallimento di sicurezza di terzi </a:t>
            </a:r>
          </a:p>
          <a:p>
            <a:pPr algn="r"/>
            <a:r>
              <a:rPr lang="fr-FR" sz="1200" dirty="0"/>
              <a:t>Perdita di informazioni</a:t>
            </a:r>
          </a:p>
          <a:p>
            <a:pPr algn="r"/>
            <a:endParaRPr lang="fr-FR" sz="1200" dirty="0"/>
          </a:p>
          <a:p>
            <a:pPr algn="r"/>
            <a:endParaRPr lang="fr-FR" sz="1200" dirty="0"/>
          </a:p>
          <a:p>
            <a:pPr algn="r"/>
            <a:endParaRPr lang="fr-FR" sz="1200" dirty="0"/>
          </a:p>
          <a:p>
            <a:pPr algn="r"/>
            <a:r>
              <a:rPr lang="fr-FR" sz="1200" dirty="0" err="1"/>
              <a:t>Sistemi</a:t>
            </a:r>
            <a:endParaRPr lang="fr-FR" sz="1200" dirty="0"/>
          </a:p>
          <a:p>
            <a:pPr algn="r"/>
            <a:r>
              <a:rPr lang="fr-FR" sz="1200" dirty="0" err="1"/>
              <a:t>Dispositivi</a:t>
            </a:r>
            <a:endParaRPr lang="fr-FR" sz="1200" dirty="0"/>
          </a:p>
          <a:p>
            <a:pPr algn="r"/>
            <a:r>
              <a:rPr lang="fr-FR" sz="1200" dirty="0"/>
              <a:t>Navigazione e comunicazione</a:t>
            </a:r>
          </a:p>
          <a:p>
            <a:pPr algn="r"/>
            <a:r>
              <a:rPr lang="fr-FR" sz="1200" dirty="0" err="1"/>
              <a:t>sistemi</a:t>
            </a:r>
            <a:endParaRPr lang="fr-FR" sz="1200" dirty="0"/>
          </a:p>
          <a:p>
            <a:pPr algn="r"/>
            <a:r>
              <a:rPr lang="fr-FR" sz="1200" dirty="0"/>
              <a:t>Principali sistemi</a:t>
            </a:r>
            <a:r>
              <a:rPr lang="fr-FR" sz="1200" dirty="0" err="1"/>
              <a:t> di approvvigionamento</a:t>
            </a:r>
            <a:r>
              <a:rPr lang="fr-FR" sz="1200" dirty="0"/>
              <a:t> </a:t>
            </a:r>
          </a:p>
          <a:p>
            <a:pPr algn="r"/>
            <a:r>
              <a:rPr lang="fr-FR" sz="1200" dirty="0"/>
              <a:t>Guasto o interruzione del servizio</a:t>
            </a:r>
          </a:p>
          <a:p>
            <a:pPr algn="r"/>
            <a:r>
              <a:rPr lang="fr-FR" sz="1200" dirty="0"/>
              <a:t>fornitori</a:t>
            </a:r>
          </a:p>
        </p:txBody>
      </p:sp>
      <p:sp>
        <p:nvSpPr>
          <p:cNvPr id="7" name="ZoneTexte 6">
            <a:extLst>
              <a:ext uri="{FF2B5EF4-FFF2-40B4-BE49-F238E27FC236}">
                <a16:creationId xmlns:a16="http://schemas.microsoft.com/office/drawing/2014/main" id="{665912B5-7850-B766-B5A6-D503EF1EDBE6}"/>
              </a:ext>
            </a:extLst>
          </p:cNvPr>
          <p:cNvSpPr txBox="1"/>
          <p:nvPr/>
        </p:nvSpPr>
        <p:spPr>
          <a:xfrm>
            <a:off x="8138819" y="838465"/>
            <a:ext cx="2626319" cy="5816977"/>
          </a:xfrm>
          <a:prstGeom prst="rect">
            <a:avLst/>
          </a:prstGeom>
          <a:solidFill>
            <a:schemeClr val="bg1"/>
          </a:solidFill>
        </p:spPr>
        <p:txBody>
          <a:bodyPr wrap="square">
            <a:normAutofit fontScale="94915"/>
          </a:bodyPr>
          <a:lstStyle/>
          <a:p>
            <a:r>
              <a:rPr lang="fr-FR" sz="1200" dirty="0"/>
              <a:t>Denial </a:t>
            </a:r>
            <a:r>
              <a:rPr lang="fr-FR" sz="1200" dirty="0" err="1"/>
              <a:t>ot</a:t>
            </a:r>
            <a:r>
              <a:rPr lang="fr-FR" sz="1200" dirty="0"/>
              <a:t> Service [</a:t>
            </a:r>
            <a:r>
              <a:rPr lang="fr-FR" sz="1200" dirty="0" err="1"/>
              <a:t>DoS</a:t>
            </a:r>
            <a:r>
              <a:rPr lang="fr-FR" sz="1200" dirty="0"/>
              <a:t>)</a:t>
            </a:r>
          </a:p>
          <a:p>
            <a:r>
              <a:rPr lang="fr-FR" sz="1200" dirty="0"/>
              <a:t>Malware</a:t>
            </a:r>
          </a:p>
          <a:p>
            <a:r>
              <a:rPr lang="fr-FR" sz="1200" dirty="0"/>
              <a:t>Forza bruta</a:t>
            </a:r>
          </a:p>
          <a:p>
            <a:r>
              <a:rPr lang="fr-FR" sz="1200" dirty="0" err="1"/>
              <a:t>furto di identità</a:t>
            </a:r>
            <a:r>
              <a:rPr lang="fr-FR" sz="1200" dirty="0"/>
              <a:t> </a:t>
            </a:r>
          </a:p>
          <a:p>
            <a:r>
              <a:rPr lang="fr-FR" sz="1200" dirty="0" err="1"/>
              <a:t>Ingegneria</a:t>
            </a:r>
            <a:r>
              <a:rPr lang="fr-FR" sz="1200" dirty="0"/>
              <a:t> sociale</a:t>
            </a:r>
          </a:p>
          <a:p>
            <a:r>
              <a:rPr lang="fr-FR" sz="1200" dirty="0" err="1"/>
              <a:t>Targetedattacks</a:t>
            </a:r>
            <a:r>
              <a:rPr lang="fr-FR" sz="1200" dirty="0"/>
              <a:t> </a:t>
            </a:r>
          </a:p>
          <a:p>
            <a:r>
              <a:rPr lang="fr-FR" sz="1200" dirty="0"/>
              <a:t>Abuso e</a:t>
            </a:r>
            <a:r>
              <a:rPr lang="fr-FR" sz="1200" dirty="0" err="1"/>
              <a:t> possesso di dati</a:t>
            </a:r>
          </a:p>
          <a:p>
            <a:r>
              <a:rPr lang="fr-FR" sz="1200" dirty="0" err="1"/>
              <a:t>Creazione</a:t>
            </a:r>
            <a:r>
              <a:rPr lang="fr-FR" sz="1200" dirty="0"/>
              <a:t> di informazioni</a:t>
            </a:r>
          </a:p>
          <a:p>
            <a:r>
              <a:rPr lang="fr-FR" sz="1200" dirty="0" err="1"/>
              <a:t>Segnali geolocalizzati</a:t>
            </a:r>
            <a:r>
              <a:rPr lang="fr-FR" sz="1200" dirty="0"/>
              <a:t> </a:t>
            </a:r>
          </a:p>
          <a:p>
            <a:r>
              <a:rPr lang="fr-FR" sz="1200" dirty="0" err="1"/>
              <a:t>Spooﬂng</a:t>
            </a:r>
            <a:r>
              <a:rPr lang="fr-FR" sz="1200" dirty="0"/>
              <a:t> / </a:t>
            </a:r>
            <a:r>
              <a:rPr lang="fr-FR" sz="1200" dirty="0" err="1"/>
              <a:t>jammlng</a:t>
            </a:r>
            <a:endParaRPr lang="fr-FR" sz="1200" dirty="0"/>
          </a:p>
          <a:p>
            <a:endParaRPr lang="fr-FR" sz="1200" dirty="0"/>
          </a:p>
          <a:p>
            <a:endParaRPr lang="fr-FR" sz="1200" dirty="0"/>
          </a:p>
          <a:p>
            <a:endParaRPr lang="fr-FR" sz="1200" dirty="0"/>
          </a:p>
          <a:p>
            <a:r>
              <a:rPr lang="fr-FR" sz="1200" dirty="0"/>
              <a:t>Principale fonte</a:t>
            </a:r>
            <a:r>
              <a:rPr lang="fr-FR" sz="1200" dirty="0" err="1"/>
              <a:t> di approvvigionamento</a:t>
            </a:r>
            <a:r>
              <a:rPr lang="fr-FR" sz="1200" dirty="0"/>
              <a:t> </a:t>
            </a:r>
          </a:p>
          <a:p>
            <a:r>
              <a:rPr lang="fr-FR" sz="1200" dirty="0"/>
              <a:t>Interruzione della rete</a:t>
            </a:r>
          </a:p>
          <a:p>
            <a:r>
              <a:rPr lang="fr-FR" sz="1200" dirty="0"/>
              <a:t>Assenza di personale</a:t>
            </a:r>
          </a:p>
          <a:p>
            <a:r>
              <a:rPr lang="fr-FR" sz="1200" dirty="0" err="1"/>
              <a:t>Perdita di</a:t>
            </a:r>
            <a:r>
              <a:rPr lang="fr-FR" sz="1200" dirty="0"/>
              <a:t> sostegno</a:t>
            </a:r>
          </a:p>
          <a:p>
            <a:endParaRPr lang="fr-FR" sz="1200" dirty="0"/>
          </a:p>
          <a:p>
            <a:endParaRPr lang="fr-FR" sz="1200" dirty="0"/>
          </a:p>
          <a:p>
            <a:endParaRPr lang="fr-FR" sz="1200" dirty="0"/>
          </a:p>
          <a:p>
            <a:r>
              <a:rPr lang="fr-FR" sz="1200" dirty="0" err="1"/>
              <a:t>Frode</a:t>
            </a:r>
            <a:endParaRPr lang="fr-FR" sz="1200" dirty="0"/>
          </a:p>
          <a:p>
            <a:r>
              <a:rPr lang="fr-FR" sz="1200" dirty="0"/>
              <a:t>Sabotaggio</a:t>
            </a:r>
          </a:p>
          <a:p>
            <a:r>
              <a:rPr lang="fr-FR" sz="1200" dirty="0" err="1"/>
              <a:t>Vandalismo</a:t>
            </a:r>
            <a:endParaRPr lang="fr-FR" sz="1200" dirty="0"/>
          </a:p>
          <a:p>
            <a:r>
              <a:rPr lang="fr-FR" sz="1200" dirty="0"/>
              <a:t>Furto</a:t>
            </a:r>
          </a:p>
          <a:p>
            <a:r>
              <a:rPr lang="fr-FR" sz="1200" dirty="0" err="1"/>
              <a:t>Accesso non autorizzato</a:t>
            </a:r>
            <a:r>
              <a:rPr lang="fr-FR" sz="1200" dirty="0"/>
              <a:t> </a:t>
            </a:r>
          </a:p>
          <a:p>
            <a:r>
              <a:rPr lang="fr-FR" sz="1200" dirty="0" err="1"/>
              <a:t>Terrorismo</a:t>
            </a:r>
            <a:endParaRPr lang="fr-FR" sz="1200" dirty="0"/>
          </a:p>
          <a:p>
            <a:r>
              <a:rPr lang="fr-FR" sz="1200" dirty="0" err="1"/>
              <a:t>Hacktivismo</a:t>
            </a:r>
            <a:endParaRPr lang="fr-FR" sz="1200" dirty="0"/>
          </a:p>
          <a:p>
            <a:r>
              <a:rPr lang="fr-FR" sz="1200" dirty="0"/>
              <a:t>Coercizione,</a:t>
            </a:r>
            <a:r>
              <a:rPr lang="fr-FR" sz="1200" dirty="0" err="1"/>
              <a:t> estorsione</a:t>
            </a:r>
          </a:p>
          <a:p>
            <a:r>
              <a:rPr lang="fr-FR" sz="1200" dirty="0"/>
              <a:t>corruzione</a:t>
            </a:r>
          </a:p>
          <a:p>
            <a:r>
              <a:rPr lang="fr-FR" sz="1200" dirty="0" err="1"/>
              <a:t>Pirateria</a:t>
            </a:r>
            <a:r>
              <a:rPr lang="fr-FR" sz="1200" dirty="0"/>
              <a:t>! illegalcrime</a:t>
            </a:r>
            <a:r>
              <a:rPr lang="fr-FR" sz="1200" dirty="0" err="1"/>
              <a:t> }</a:t>
            </a:r>
            <a:r>
              <a:rPr lang="fr-FR" sz="1200" dirty="0"/>
              <a:t> Mafia</a:t>
            </a:r>
          </a:p>
          <a:p>
            <a:endParaRPr lang="fr-FR" sz="1200" dirty="0"/>
          </a:p>
        </p:txBody>
      </p:sp>
      <p:sp>
        <p:nvSpPr>
          <p:cNvPr id="8" name="ZoneTexte 7">
            <a:extLst>
              <a:ext uri="{FF2B5EF4-FFF2-40B4-BE49-F238E27FC236}">
                <a16:creationId xmlns:a16="http://schemas.microsoft.com/office/drawing/2014/main" id="{5DBA3D9B-F040-4945-2531-E71938F9D212}"/>
              </a:ext>
            </a:extLst>
          </p:cNvPr>
          <p:cNvSpPr txBox="1"/>
          <p:nvPr/>
        </p:nvSpPr>
        <p:spPr>
          <a:xfrm>
            <a:off x="9720139" y="67743"/>
            <a:ext cx="1669047" cy="307777"/>
          </a:xfrm>
          <a:prstGeom prst="rect">
            <a:avLst/>
          </a:prstGeom>
          <a:noFill/>
        </p:spPr>
        <p:txBody>
          <a:bodyPr wrap="none" rtlCol="0">
            <a:normAutofit fontScale="91666"/>
          </a:bodyPr>
          <a:lstStyle/>
          <a:p>
            <a:pPr algn="ctr"/>
            <a:r>
              <a:rPr lang="fr-FR" sz="1400" b="1">
                <a:solidFill>
                  <a:srgbClr val="004F9F"/>
                </a:solidFill>
              </a:rPr>
              <a:t>Taxonomy minaccia</a:t>
            </a:r>
            <a:endParaRPr lang="fr-FR" sz="1400" b="1" dirty="0">
              <a:solidFill>
                <a:srgbClr val="004F9F"/>
              </a:solidFill>
            </a:endParaRPr>
          </a:p>
        </p:txBody>
      </p:sp>
      <p:grpSp>
        <p:nvGrpSpPr>
          <p:cNvPr id="16" name="Groupe 15">
            <a:extLst>
              <a:ext uri="{FF2B5EF4-FFF2-40B4-BE49-F238E27FC236}">
                <a16:creationId xmlns:a16="http://schemas.microsoft.com/office/drawing/2014/main" id="{72E6DF66-7DED-60BA-BB43-1CDDCA5F3318}"/>
              </a:ext>
            </a:extLst>
          </p:cNvPr>
          <p:cNvGrpSpPr/>
          <p:nvPr/>
        </p:nvGrpSpPr>
        <p:grpSpPr>
          <a:xfrm>
            <a:off x="4626427" y="207195"/>
            <a:ext cx="3531665" cy="6858000"/>
            <a:chOff x="7950982" y="495801"/>
            <a:chExt cx="3531665" cy="6858000"/>
          </a:xfrm>
        </p:grpSpPr>
        <p:pic>
          <p:nvPicPr>
            <p:cNvPr id="6" name="Image 5">
              <a:extLst>
                <a:ext uri="{FF2B5EF4-FFF2-40B4-BE49-F238E27FC236}">
                  <a16:creationId xmlns:a16="http://schemas.microsoft.com/office/drawing/2014/main" id="{80B908A8-4DDD-9DF4-4AA6-7C9C609E17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0982" y="495801"/>
              <a:ext cx="3531665" cy="6858000"/>
            </a:xfrm>
            <a:prstGeom prst="rect">
              <a:avLst/>
            </a:prstGeom>
          </p:spPr>
        </p:pic>
        <p:sp>
          <p:nvSpPr>
            <p:cNvPr id="9" name="ZoneTexte 8">
              <a:extLst>
                <a:ext uri="{FF2B5EF4-FFF2-40B4-BE49-F238E27FC236}">
                  <a16:creationId xmlns:a16="http://schemas.microsoft.com/office/drawing/2014/main" id="{B33F87F4-4E6D-5E28-CDE8-BB5B026A7CDF}"/>
                </a:ext>
              </a:extLst>
            </p:cNvPr>
            <p:cNvSpPr txBox="1"/>
            <p:nvPr/>
          </p:nvSpPr>
          <p:spPr>
            <a:xfrm>
              <a:off x="8281061" y="1280207"/>
              <a:ext cx="1207445" cy="600164"/>
            </a:xfrm>
            <a:prstGeom prst="rect">
              <a:avLst/>
            </a:prstGeom>
            <a:noFill/>
          </p:spPr>
          <p:txBody>
            <a:bodyPr wrap="none" rtlCol="0">
              <a:normAutofit fontScale="84210"/>
            </a:bodyPr>
            <a:lstStyle/>
            <a:p>
              <a:pPr algn="r"/>
              <a:r>
                <a:rPr lang="fr-FR" sz="1100" b="1" dirty="0" err="1">
                  <a:solidFill>
                    <a:srgbClr val="004F9F"/>
                  </a:solidFill>
                </a:rPr>
                <a:t>Origliare</a:t>
              </a:r>
              <a:endParaRPr lang="fr-FR" sz="1100" b="1" dirty="0">
                <a:solidFill>
                  <a:srgbClr val="004F9F"/>
                </a:solidFill>
              </a:endParaRPr>
            </a:p>
            <a:p>
              <a:pPr algn="r"/>
              <a:r>
                <a:rPr lang="fr-FR" sz="1100" b="1" dirty="0">
                  <a:solidFill>
                    <a:srgbClr val="004F9F"/>
                  </a:solidFill>
                </a:rPr>
                <a:t>Intercettazione</a:t>
              </a:r>
            </a:p>
            <a:p>
              <a:pPr algn="r"/>
              <a:r>
                <a:rPr lang="fr-FR" sz="1100" b="1" dirty="0" err="1">
                  <a:solidFill>
                    <a:srgbClr val="004F9F"/>
                  </a:solidFill>
                </a:rPr>
                <a:t>Dirottamento</a:t>
              </a:r>
              <a:endParaRPr lang="fr-FR" sz="1100" b="1" dirty="0">
                <a:solidFill>
                  <a:srgbClr val="004F9F"/>
                </a:solidFill>
              </a:endParaRPr>
            </a:p>
          </p:txBody>
        </p:sp>
        <p:sp>
          <p:nvSpPr>
            <p:cNvPr id="10" name="ZoneTexte 9">
              <a:extLst>
                <a:ext uri="{FF2B5EF4-FFF2-40B4-BE49-F238E27FC236}">
                  <a16:creationId xmlns:a16="http://schemas.microsoft.com/office/drawing/2014/main" id="{6996B4EA-AA84-49BF-9CAB-06AE95A971AB}"/>
                </a:ext>
              </a:extLst>
            </p:cNvPr>
            <p:cNvSpPr txBox="1"/>
            <p:nvPr/>
          </p:nvSpPr>
          <p:spPr>
            <a:xfrm>
              <a:off x="8682292" y="2836864"/>
              <a:ext cx="712054" cy="261610"/>
            </a:xfrm>
            <a:prstGeom prst="rect">
              <a:avLst/>
            </a:prstGeom>
            <a:noFill/>
          </p:spPr>
          <p:txBody>
            <a:bodyPr wrap="none" rtlCol="0">
              <a:spAutoFit/>
            </a:bodyPr>
            <a:lstStyle/>
            <a:p>
              <a:pPr algn="r"/>
              <a:r>
                <a:rPr lang="fr-FR" sz="1100" b="1" dirty="0" err="1">
                  <a:solidFill>
                    <a:srgbClr val="004F9F"/>
                  </a:solidFill>
                </a:rPr>
                <a:t>Disastro</a:t>
              </a:r>
              <a:endParaRPr lang="fr-FR" sz="1100" b="1" dirty="0">
                <a:solidFill>
                  <a:srgbClr val="004F9F"/>
                </a:solidFill>
              </a:endParaRPr>
            </a:p>
          </p:txBody>
        </p:sp>
        <p:sp>
          <p:nvSpPr>
            <p:cNvPr id="11" name="ZoneTexte 10">
              <a:extLst>
                <a:ext uri="{FF2B5EF4-FFF2-40B4-BE49-F238E27FC236}">
                  <a16:creationId xmlns:a16="http://schemas.microsoft.com/office/drawing/2014/main" id="{462F79A9-4ED1-A419-2610-932159AC813B}"/>
                </a:ext>
              </a:extLst>
            </p:cNvPr>
            <p:cNvSpPr txBox="1"/>
            <p:nvPr/>
          </p:nvSpPr>
          <p:spPr>
            <a:xfrm>
              <a:off x="8459179" y="4241121"/>
              <a:ext cx="1071191" cy="430887"/>
            </a:xfrm>
            <a:prstGeom prst="rect">
              <a:avLst/>
            </a:prstGeom>
            <a:noFill/>
          </p:spPr>
          <p:txBody>
            <a:bodyPr wrap="none" rtlCol="0">
              <a:spAutoFit/>
            </a:bodyPr>
            <a:lstStyle/>
            <a:p>
              <a:pPr algn="r"/>
              <a:r>
                <a:rPr lang="fr-FR" sz="1100" b="1" dirty="0" err="1">
                  <a:solidFill>
                    <a:srgbClr val="004F9F"/>
                  </a:solidFill>
                </a:rPr>
                <a:t>Involontario</a:t>
              </a:r>
              <a:endParaRPr lang="fr-FR" sz="1100" b="1" dirty="0">
                <a:solidFill>
                  <a:srgbClr val="004F9F"/>
                </a:solidFill>
              </a:endParaRPr>
            </a:p>
            <a:p>
              <a:pPr algn="r"/>
              <a:r>
                <a:rPr lang="fr-FR" sz="1100" b="1" dirty="0">
                  <a:solidFill>
                    <a:srgbClr val="004F9F"/>
                  </a:solidFill>
                </a:rPr>
                <a:t>Danni</a:t>
              </a:r>
            </a:p>
          </p:txBody>
        </p:sp>
        <p:sp>
          <p:nvSpPr>
            <p:cNvPr id="12" name="ZoneTexte 11">
              <a:extLst>
                <a:ext uri="{FF2B5EF4-FFF2-40B4-BE49-F238E27FC236}">
                  <a16:creationId xmlns:a16="http://schemas.microsoft.com/office/drawing/2014/main" id="{336DF259-2429-3354-5864-EE28C0EF528E}"/>
                </a:ext>
              </a:extLst>
            </p:cNvPr>
            <p:cNvSpPr txBox="1"/>
            <p:nvPr/>
          </p:nvSpPr>
          <p:spPr>
            <a:xfrm>
              <a:off x="8298662" y="6337846"/>
              <a:ext cx="1050289" cy="430887"/>
            </a:xfrm>
            <a:prstGeom prst="rect">
              <a:avLst/>
            </a:prstGeom>
            <a:noFill/>
          </p:spPr>
          <p:txBody>
            <a:bodyPr wrap="none" rtlCol="0">
              <a:normAutofit fontScale="82608"/>
            </a:bodyPr>
            <a:lstStyle/>
            <a:p>
              <a:pPr algn="r"/>
              <a:r>
                <a:rPr lang="fr-FR" sz="1100" b="1" dirty="0" err="1">
                  <a:solidFill>
                    <a:srgbClr val="004F9F"/>
                  </a:solidFill>
                </a:rPr>
                <a:t>Fallimenti</a:t>
              </a:r>
              <a:r>
                <a:rPr lang="fr-FR" sz="1100" b="1" dirty="0">
                  <a:solidFill>
                    <a:srgbClr val="004F9F"/>
                  </a:solidFill>
                </a:rPr>
                <a:t>&amp;</a:t>
              </a:r>
            </a:p>
            <a:p>
              <a:pPr algn="r"/>
              <a:r>
                <a:rPr lang="fr-FR" sz="1100" b="1" dirty="0" err="1">
                  <a:solidFill>
                    <a:srgbClr val="004F9F"/>
                  </a:solidFill>
                </a:rPr>
                <a:t>Malfunzionamenti</a:t>
              </a:r>
              <a:endParaRPr lang="fr-FR" sz="1100" b="1" dirty="0">
                <a:solidFill>
                  <a:srgbClr val="004F9F"/>
                </a:solidFill>
              </a:endParaRPr>
            </a:p>
          </p:txBody>
        </p:sp>
        <p:sp>
          <p:nvSpPr>
            <p:cNvPr id="13" name="ZoneTexte 12">
              <a:extLst>
                <a:ext uri="{FF2B5EF4-FFF2-40B4-BE49-F238E27FC236}">
                  <a16:creationId xmlns:a16="http://schemas.microsoft.com/office/drawing/2014/main" id="{F33F7FB9-DC9B-0F50-F124-21A2ECFC0892}"/>
                </a:ext>
              </a:extLst>
            </p:cNvPr>
            <p:cNvSpPr txBox="1"/>
            <p:nvPr/>
          </p:nvSpPr>
          <p:spPr>
            <a:xfrm>
              <a:off x="9993484" y="1678759"/>
              <a:ext cx="1247457" cy="430887"/>
            </a:xfrm>
            <a:prstGeom prst="rect">
              <a:avLst/>
            </a:prstGeom>
            <a:noFill/>
          </p:spPr>
          <p:txBody>
            <a:bodyPr wrap="none" rtlCol="0">
              <a:spAutoFit/>
            </a:bodyPr>
            <a:lstStyle/>
            <a:p>
              <a:r>
                <a:rPr lang="fr-FR" sz="1100" b="1" dirty="0" err="1">
                  <a:solidFill>
                    <a:srgbClr val="004F9F"/>
                  </a:solidFill>
                </a:rPr>
                <a:t>Nefarious</a:t>
              </a:r>
              <a:endParaRPr lang="fr-FR" sz="1100" b="1" dirty="0">
                <a:solidFill>
                  <a:srgbClr val="004F9F"/>
                </a:solidFill>
              </a:endParaRPr>
            </a:p>
            <a:p>
              <a:r>
                <a:rPr lang="fr-FR" sz="1100" b="1" dirty="0" err="1">
                  <a:solidFill>
                    <a:srgbClr val="004F9F"/>
                  </a:solidFill>
                </a:rPr>
                <a:t>Attività</a:t>
              </a:r>
              <a:r>
                <a:rPr lang="fr-FR" sz="1100" b="1" dirty="0">
                  <a:solidFill>
                    <a:srgbClr val="004F9F"/>
                  </a:solidFill>
                </a:rPr>
                <a:t> e abusi</a:t>
              </a:r>
            </a:p>
          </p:txBody>
        </p:sp>
        <p:sp>
          <p:nvSpPr>
            <p:cNvPr id="14" name="ZoneTexte 13">
              <a:extLst>
                <a:ext uri="{FF2B5EF4-FFF2-40B4-BE49-F238E27FC236}">
                  <a16:creationId xmlns:a16="http://schemas.microsoft.com/office/drawing/2014/main" id="{8D84368D-2531-0331-8E59-A52A2286A15A}"/>
                </a:ext>
              </a:extLst>
            </p:cNvPr>
            <p:cNvSpPr txBox="1"/>
            <p:nvPr/>
          </p:nvSpPr>
          <p:spPr>
            <a:xfrm>
              <a:off x="10087801" y="3758830"/>
              <a:ext cx="705642" cy="261610"/>
            </a:xfrm>
            <a:prstGeom prst="rect">
              <a:avLst/>
            </a:prstGeom>
            <a:noFill/>
          </p:spPr>
          <p:txBody>
            <a:bodyPr wrap="none" rtlCol="0">
              <a:normAutofit fontScale="68421"/>
            </a:bodyPr>
            <a:lstStyle/>
            <a:p>
              <a:r>
                <a:rPr lang="fr-FR" sz="1100" b="1" dirty="0" err="1">
                  <a:solidFill>
                    <a:srgbClr val="004F9F"/>
                  </a:solidFill>
                </a:rPr>
                <a:t>Interruzione</a:t>
              </a:r>
              <a:endParaRPr lang="fr-FR" sz="1100" b="1" dirty="0">
                <a:solidFill>
                  <a:srgbClr val="004F9F"/>
                </a:solidFill>
              </a:endParaRPr>
            </a:p>
          </p:txBody>
        </p:sp>
        <p:sp>
          <p:nvSpPr>
            <p:cNvPr id="15" name="ZoneTexte 14">
              <a:extLst>
                <a:ext uri="{FF2B5EF4-FFF2-40B4-BE49-F238E27FC236}">
                  <a16:creationId xmlns:a16="http://schemas.microsoft.com/office/drawing/2014/main" id="{C11E744E-FCA3-1435-D1EF-D023B6CC09DC}"/>
                </a:ext>
              </a:extLst>
            </p:cNvPr>
            <p:cNvSpPr txBox="1"/>
            <p:nvPr/>
          </p:nvSpPr>
          <p:spPr>
            <a:xfrm>
              <a:off x="9936535" y="5807765"/>
              <a:ext cx="742511" cy="430887"/>
            </a:xfrm>
            <a:prstGeom prst="rect">
              <a:avLst/>
            </a:prstGeom>
            <a:noFill/>
          </p:spPr>
          <p:txBody>
            <a:bodyPr wrap="none" rtlCol="0">
              <a:normAutofit fontScale="93333"/>
            </a:bodyPr>
            <a:lstStyle/>
            <a:p>
              <a:r>
                <a:rPr lang="fr-FR" sz="1100" b="1" dirty="0">
                  <a:solidFill>
                    <a:srgbClr val="004F9F"/>
                  </a:solidFill>
                </a:rPr>
                <a:t>Fisico</a:t>
              </a:r>
            </a:p>
            <a:p>
              <a:r>
                <a:rPr lang="fr-FR" sz="1100" b="1" dirty="0" err="1">
                  <a:solidFill>
                    <a:srgbClr val="004F9F"/>
                  </a:solidFill>
                </a:rPr>
                <a:t>Attacchi</a:t>
              </a:r>
              <a:endParaRPr lang="fr-FR" sz="1100" b="1" dirty="0">
                <a:solidFill>
                  <a:srgbClr val="004F9F"/>
                </a:solidFill>
              </a:endParaRPr>
            </a:p>
          </p:txBody>
        </p:sp>
      </p:grpSp>
    </p:spTree>
    <p:extLst>
      <p:ext uri="{BB962C8B-B14F-4D97-AF65-F5344CB8AC3E}">
        <p14:creationId xmlns:p14="http://schemas.microsoft.com/office/powerpoint/2010/main" val="2572364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6" descr="A person raising his hand">
            <a:extLst>
              <a:ext uri="{FF2B5EF4-FFF2-40B4-BE49-F238E27FC236}">
                <a16:creationId xmlns:a16="http://schemas.microsoft.com/office/drawing/2014/main" id="{E03BC577-8E17-B69D-45B2-395E2E82414E}"/>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a:xfrm flipH="1">
            <a:off x="7163691" y="0"/>
            <a:ext cx="5024825" cy="6858000"/>
          </a:xfrm>
        </p:spPr>
      </p:pic>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normAutofit fontScale="84615"/>
          </a:bodyPr>
          <a:lstStyle/>
          <a:p>
            <a:r>
              <a:rPr lang="en-US" dirty="0"/>
              <a:t>Progressi del corso</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n-US" dirty="0"/>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a:lstStyle/>
          <a:p>
            <a:r>
              <a:rPr lang="en-US" b="1" dirty="0"/>
              <a:t>Maritime systems / AIS  / GNSS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n-US" dirty="0"/>
              <a:t>o2.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n-US" dirty="0"/>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fontScale="70833"/>
          </a:bodyPr>
          <a:lstStyle/>
          <a:p>
            <a:r>
              <a:rPr lang="en-US" sz="2000" dirty="0">
                <a:solidFill>
                  <a:schemeClr val="tx1">
                    <a:lumMod val="50000"/>
                    <a:lumOff val="50000"/>
                  </a:schemeClr>
                </a:solidFill>
              </a:rPr>
              <a:t>Caso d'uso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n-US" dirty="0"/>
              <a:t>o4.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lstStyle/>
          <a:p>
            <a:r>
              <a:rPr lang="en-US" dirty="0" err="1"/>
              <a:t>Anaysis</a:t>
            </a:r>
            <a:endParaRPr lang="en-US"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n-US" dirty="0"/>
              <a:t>o5.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lstStyle/>
          <a:p>
            <a:r>
              <a:rPr lang="en-US" dirty="0"/>
              <a:t>Lezioni apprese</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27</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normAutofit fontScale="86000"/>
          </a:bodyPr>
          <a:lstStyle/>
          <a:p>
            <a:r>
              <a:rPr lang="en-US" dirty="0"/>
              <a:t>CSP00012_S_M_Digital Forensic per il settore marittimo: modello di presentazione creato da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normAutofit fontScale="70833"/>
          </a:bodyPr>
          <a:lstStyle/>
          <a:p>
            <a:r>
              <a:rPr lang="fr-FR" dirty="0"/>
              <a:t>Caso d'uso 1</a:t>
            </a:r>
          </a:p>
        </p:txBody>
      </p:sp>
    </p:spTree>
    <p:extLst>
      <p:ext uri="{BB962C8B-B14F-4D97-AF65-F5344CB8AC3E}">
        <p14:creationId xmlns:p14="http://schemas.microsoft.com/office/powerpoint/2010/main" val="6704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CD4D8D4-D014-4033-B40F-8E4291495F70}"/>
              </a:ext>
            </a:extLst>
          </p:cNvPr>
          <p:cNvSpPr txBox="1"/>
          <p:nvPr/>
        </p:nvSpPr>
        <p:spPr>
          <a:xfrm>
            <a:off x="1248651" y="150126"/>
            <a:ext cx="9694698" cy="523220"/>
          </a:xfrm>
          <a:prstGeom prst="rect">
            <a:avLst/>
          </a:prstGeom>
          <a:solidFill>
            <a:schemeClr val="bg1"/>
          </a:solidFill>
          <a:ln>
            <a:solidFill>
              <a:schemeClr val="bg1"/>
            </a:solidFill>
          </a:ln>
        </p:spPr>
        <p:txBody>
          <a:bodyPr wrap="square">
            <a:normAutofit fontScale="81818"/>
          </a:bodyPr>
          <a:lstStyle>
            <a:defPPr>
              <a:defRPr lang="en-US"/>
            </a:defPPr>
            <a:lvl1pPr>
              <a:defRPr sz="3200" b="1">
                <a:solidFill>
                  <a:schemeClr val="accent1">
                    <a:lumMod val="50000"/>
                  </a:schemeClr>
                </a:solidFill>
                <a:latin typeface="Calibri" charset="0"/>
                <a:ea typeface="MS PGothic" charset="-128"/>
              </a:defRPr>
            </a:lvl1pPr>
            <a:lvl2pPr marL="742950" indent="-285750">
              <a:defRPr>
                <a:latin typeface="Calibri" charset="0"/>
                <a:ea typeface="MS PGothic" charset="-128"/>
              </a:defRPr>
            </a:lvl2pPr>
            <a:lvl3pPr marL="1143000" indent="-228600">
              <a:defRPr>
                <a:latin typeface="Calibri" charset="0"/>
                <a:ea typeface="MS PGothic" charset="-128"/>
              </a:defRPr>
            </a:lvl3pPr>
            <a:lvl4pPr marL="1600200" indent="-228600">
              <a:defRPr>
                <a:latin typeface="Calibri" charset="0"/>
                <a:ea typeface="MS PGothic" charset="-128"/>
              </a:defRPr>
            </a:lvl4pPr>
            <a:lvl5pPr marL="2057400" indent="-228600">
              <a:defRPr>
                <a:latin typeface="Calibri" charset="0"/>
                <a:ea typeface="MS PGothic" charset="-128"/>
              </a:defRPr>
            </a:lvl5pPr>
            <a:lvl6pPr marL="2514600" indent="-228600" eaLnBrk="0" fontAlgn="base" hangingPunct="0">
              <a:spcBef>
                <a:spcPct val="0"/>
              </a:spcBef>
              <a:spcAft>
                <a:spcPct val="0"/>
              </a:spcAft>
              <a:defRPr>
                <a:latin typeface="Calibri" charset="0"/>
                <a:ea typeface="MS PGothic" charset="-128"/>
              </a:defRPr>
            </a:lvl6pPr>
            <a:lvl7pPr marL="2971800" indent="-228600" eaLnBrk="0" fontAlgn="base" hangingPunct="0">
              <a:spcBef>
                <a:spcPct val="0"/>
              </a:spcBef>
              <a:spcAft>
                <a:spcPct val="0"/>
              </a:spcAft>
              <a:defRPr>
                <a:latin typeface="Calibri" charset="0"/>
                <a:ea typeface="MS PGothic" charset="-128"/>
              </a:defRPr>
            </a:lvl7pPr>
            <a:lvl8pPr marL="3429000" indent="-228600" eaLnBrk="0" fontAlgn="base" hangingPunct="0">
              <a:spcBef>
                <a:spcPct val="0"/>
              </a:spcBef>
              <a:spcAft>
                <a:spcPct val="0"/>
              </a:spcAft>
              <a:defRPr>
                <a:latin typeface="Calibri" charset="0"/>
                <a:ea typeface="MS PGothic" charset="-128"/>
              </a:defRPr>
            </a:lvl8pPr>
            <a:lvl9pPr marL="3886200" indent="-228600" eaLnBrk="0" fontAlgn="base" hangingPunct="0">
              <a:spcBef>
                <a:spcPct val="0"/>
              </a:spcBef>
              <a:spcAft>
                <a:spcPct val="0"/>
              </a:spcAft>
              <a:defRPr>
                <a:latin typeface="Calibri" charset="0"/>
                <a:ea typeface="MS PGothic" charset="-128"/>
              </a:defRPr>
            </a:lvl9pPr>
          </a:lstStyle>
          <a:p>
            <a:r>
              <a:rPr lang="en-US" sz="2800" dirty="0"/>
              <a:t>L'AIS e la sicurezza informatica</a:t>
            </a:r>
            <a:endParaRPr lang="fr-FR" sz="2800" dirty="0"/>
          </a:p>
        </p:txBody>
      </p:sp>
      <p:sp>
        <p:nvSpPr>
          <p:cNvPr id="3" name="Rectangle 2">
            <a:extLst>
              <a:ext uri="{FF2B5EF4-FFF2-40B4-BE49-F238E27FC236}">
                <a16:creationId xmlns:a16="http://schemas.microsoft.com/office/drawing/2014/main" id="{1EDE5252-320B-47E4-AB6A-E26039DB14F0}"/>
              </a:ext>
            </a:extLst>
          </p:cNvPr>
          <p:cNvSpPr/>
          <p:nvPr/>
        </p:nvSpPr>
        <p:spPr>
          <a:xfrm>
            <a:off x="1024789" y="1038281"/>
            <a:ext cx="5071211" cy="5698227"/>
          </a:xfrm>
          <a:prstGeom prst="rect">
            <a:avLst/>
          </a:prstGeom>
        </p:spPr>
        <p:txBody>
          <a:bodyPr wrap="square">
            <a:normAutofit fontScale="70175"/>
          </a:bodyPr>
          <a:lstStyle/>
          <a:p>
            <a:pPr algn="just">
              <a:lnSpc>
                <a:spcPct val="115000"/>
              </a:lnSpc>
              <a:spcAft>
                <a:spcPts val="600"/>
              </a:spcAft>
            </a:pPr>
            <a:r>
              <a:rPr lang="en-US" kern="150" dirty="0">
                <a:latin typeface="Calibri" panose="020F0502020204030204" pitchFamily="34" charset="0"/>
                <a:ea typeface="Calibri" panose="020F0502020204030204" pitchFamily="34" charset="0"/>
                <a:cs typeface="Calibri" panose="020F0502020204030204" pitchFamily="34" charset="0"/>
              </a:rPr>
              <a:t>Rilevamento di</a:t>
            </a:r>
            <a:r>
              <a:rPr lang="en-US" b="1" u="sng" kern="150" dirty="0">
                <a:latin typeface="Calibri" panose="020F0502020204030204" pitchFamily="34" charset="0"/>
                <a:ea typeface="Calibri" panose="020F0502020204030204" pitchFamily="34" charset="0"/>
                <a:cs typeface="Calibri" panose="020F0502020204030204" pitchFamily="34" charset="0"/>
              </a:rPr>
              <a:t> interferenze/spoofing</a:t>
            </a:r>
          </a:p>
          <a:p>
            <a:pPr marL="742950" lvl="1" indent="-285750" algn="just">
              <a:lnSpc>
                <a:spcPct val="115000"/>
              </a:lnSpc>
              <a:spcAft>
                <a:spcPts val="600"/>
              </a:spcAft>
              <a:buFont typeface="Arial" panose="020B0604020202020204" pitchFamily="34" charset="0"/>
              <a:buChar char="•"/>
            </a:pPr>
            <a:r>
              <a:rPr lang="en-US" kern="150" dirty="0">
                <a:latin typeface="Calibri" panose="020F0502020204030204" pitchFamily="34" charset="0"/>
                <a:ea typeface="Calibri" panose="020F0502020204030204" pitchFamily="34" charset="0"/>
                <a:cs typeface="Calibri" panose="020F0502020204030204" pitchFamily="34" charset="0"/>
              </a:rPr>
              <a:t>Formazione nautica sulla ridondanza</a:t>
            </a:r>
          </a:p>
          <a:p>
            <a:pPr marL="742950" lvl="1" indent="-285750" algn="just">
              <a:lnSpc>
                <a:spcPct val="115000"/>
              </a:lnSpc>
              <a:spcAft>
                <a:spcPts val="600"/>
              </a:spcAft>
              <a:buFont typeface="Arial" panose="020B0604020202020204" pitchFamily="34" charset="0"/>
              <a:buChar char="•"/>
            </a:pPr>
            <a:r>
              <a:rPr lang="en-US" kern="150" dirty="0">
                <a:latin typeface="Calibri" panose="020F0502020204030204" pitchFamily="34" charset="0"/>
                <a:ea typeface="Calibri" panose="020F0502020204030204" pitchFamily="34" charset="0"/>
                <a:cs typeface="Calibri" panose="020F0502020204030204" pitchFamily="34" charset="0"/>
              </a:rPr>
              <a:t>Migliori pratiche di gestione</a:t>
            </a:r>
          </a:p>
          <a:p>
            <a:pPr marL="742950" lvl="1" indent="-285750" algn="just">
              <a:lnSpc>
                <a:spcPct val="115000"/>
              </a:lnSpc>
              <a:spcAft>
                <a:spcPts val="600"/>
              </a:spcAft>
              <a:buFont typeface="Arial" panose="020B0604020202020204" pitchFamily="34" charset="0"/>
              <a:buChar char="•"/>
            </a:pPr>
            <a:r>
              <a:rPr lang="en-US" kern="150" dirty="0">
                <a:latin typeface="Calibri" panose="020F0502020204030204" pitchFamily="34" charset="0"/>
                <a:ea typeface="Calibri" panose="020F0502020204030204" pitchFamily="34" charset="0"/>
                <a:cs typeface="Calibri" panose="020F0502020204030204" pitchFamily="34" charset="0"/>
              </a:rPr>
              <a:t>Sviluppo di attrezzature tecniche</a:t>
            </a:r>
          </a:p>
          <a:p>
            <a:pPr algn="just">
              <a:lnSpc>
                <a:spcPct val="115000"/>
              </a:lnSpc>
              <a:spcAft>
                <a:spcPts val="600"/>
              </a:spcAft>
            </a:pPr>
            <a:endParaRPr lang="en-US" b="1" kern="150"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600"/>
              </a:spcAft>
            </a:pPr>
            <a:r>
              <a:rPr lang="en-US" b="1" kern="150" dirty="0">
                <a:latin typeface="Calibri" panose="020F0502020204030204" pitchFamily="34" charset="0"/>
                <a:ea typeface="Calibri" panose="020F0502020204030204" pitchFamily="34" charset="0"/>
                <a:cs typeface="Calibri" panose="020F0502020204030204" pitchFamily="34" charset="0"/>
              </a:rPr>
              <a:t>Risultato:</a:t>
            </a:r>
            <a:r>
              <a:rPr lang="en-US" kern="150" dirty="0">
                <a:latin typeface="Calibri" panose="020F0502020204030204" pitchFamily="34" charset="0"/>
                <a:ea typeface="Calibri" panose="020F0502020204030204" pitchFamily="34" charset="0"/>
                <a:cs typeface="Calibri" panose="020F0502020204030204" pitchFamily="34" charset="0"/>
              </a:rPr>
              <a:t> Come possiamo proteggere le nostre attività e individuare le attività illegali?</a:t>
            </a:r>
            <a:endParaRPr lang="en-US" b="1" kern="150" dirty="0">
              <a:latin typeface="Calibri" panose="020F0502020204030204" pitchFamily="34" charset="0"/>
              <a:ea typeface="Calibri" panose="020F0502020204030204" pitchFamily="34" charset="0"/>
              <a:cs typeface="Calibri" panose="020F0502020204030204" pitchFamily="34" charset="0"/>
            </a:endParaRPr>
          </a:p>
          <a:p>
            <a:pPr marL="742950" lvl="1" indent="-285750" algn="just">
              <a:lnSpc>
                <a:spcPct val="115000"/>
              </a:lnSpc>
              <a:spcAft>
                <a:spcPts val="600"/>
              </a:spcAft>
              <a:buFont typeface="Arial" panose="020B0604020202020204" pitchFamily="34" charset="0"/>
              <a:buChar char="•"/>
            </a:pPr>
            <a:endParaRPr lang="en-US" b="1" kern="150"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600"/>
              </a:spcAft>
            </a:pPr>
            <a:r>
              <a:rPr lang="en-US" b="1" u="sng" kern="150" dirty="0">
                <a:latin typeface="Calibri" panose="020F0502020204030204" pitchFamily="34" charset="0"/>
                <a:ea typeface="Calibri" panose="020F0502020204030204" pitchFamily="34" charset="0"/>
                <a:cs typeface="Calibri" panose="020F0502020204030204" pitchFamily="34" charset="0"/>
              </a:rPr>
              <a:t>Concetto di sicurezza IT (navi)</a:t>
            </a:r>
          </a:p>
          <a:p>
            <a:pPr marL="742950" lvl="1" indent="-285750" algn="just">
              <a:lnSpc>
                <a:spcPct val="115000"/>
              </a:lnSpc>
              <a:spcAft>
                <a:spcPts val="600"/>
              </a:spcAft>
              <a:buFont typeface="Arial" panose="020B0604020202020204" pitchFamily="34" charset="0"/>
              <a:buChar char="•"/>
            </a:pPr>
            <a:r>
              <a:rPr lang="en-US" kern="150" dirty="0">
                <a:latin typeface="Calibri" panose="020F0502020204030204" pitchFamily="34" charset="0"/>
                <a:ea typeface="Calibri" panose="020F0502020204030204" pitchFamily="34" charset="0"/>
                <a:cs typeface="Calibri" panose="020F0502020204030204" pitchFamily="34" charset="0"/>
              </a:rPr>
              <a:t>Approccio olistico</a:t>
            </a:r>
          </a:p>
          <a:p>
            <a:pPr marL="742950" lvl="1" indent="-285750" algn="just">
              <a:lnSpc>
                <a:spcPct val="115000"/>
              </a:lnSpc>
              <a:spcAft>
                <a:spcPts val="600"/>
              </a:spcAft>
              <a:buFont typeface="Arial" panose="020B0604020202020204" pitchFamily="34" charset="0"/>
              <a:buChar char="•"/>
            </a:pPr>
            <a:r>
              <a:rPr lang="en-US" kern="150" dirty="0">
                <a:latin typeface="Calibri" panose="020F0502020204030204" pitchFamily="34" charset="0"/>
                <a:ea typeface="Calibri" panose="020F0502020204030204" pitchFamily="34" charset="0"/>
                <a:cs typeface="Calibri" panose="020F0502020204030204" pitchFamily="34" charset="0"/>
              </a:rPr>
              <a:t>Come proteggere i sistemi informatici a bordo</a:t>
            </a:r>
          </a:p>
          <a:p>
            <a:pPr marL="742950" lvl="1" indent="-285750" algn="just">
              <a:lnSpc>
                <a:spcPct val="115000"/>
              </a:lnSpc>
              <a:spcAft>
                <a:spcPts val="600"/>
              </a:spcAft>
              <a:buFont typeface="Arial" panose="020B0604020202020204" pitchFamily="34" charset="0"/>
              <a:buChar char="•"/>
            </a:pPr>
            <a:r>
              <a:rPr lang="en-US" kern="150" dirty="0">
                <a:latin typeface="Calibri" panose="020F0502020204030204" pitchFamily="34" charset="0"/>
                <a:ea typeface="Calibri" panose="020F0502020204030204" pitchFamily="34" charset="0"/>
                <a:cs typeface="Calibri" panose="020F0502020204030204" pitchFamily="34" charset="0"/>
              </a:rPr>
              <a:t>Migliori pratiche di gestione</a:t>
            </a:r>
          </a:p>
          <a:p>
            <a:pPr algn="just">
              <a:lnSpc>
                <a:spcPct val="115000"/>
              </a:lnSpc>
              <a:spcAft>
                <a:spcPts val="600"/>
              </a:spcAft>
            </a:pPr>
            <a:r>
              <a:rPr lang="en-US" b="1" kern="150" dirty="0">
                <a:latin typeface="Calibri" panose="020F0502020204030204" pitchFamily="34" charset="0"/>
                <a:ea typeface="Calibri" panose="020F0502020204030204" pitchFamily="34" charset="0"/>
                <a:cs typeface="Calibri" panose="020F0502020204030204" pitchFamily="34" charset="0"/>
              </a:rPr>
              <a:t>Risultato :</a:t>
            </a:r>
            <a:r>
              <a:rPr lang="en-US" kern="150" dirty="0">
                <a:latin typeface="Calibri" panose="020F0502020204030204" pitchFamily="34" charset="0"/>
                <a:ea typeface="Calibri" panose="020F0502020204030204" pitchFamily="34" charset="0"/>
                <a:cs typeface="Calibri" panose="020F0502020204030204" pitchFamily="34" charset="0"/>
              </a:rPr>
              <a:t> Come possiamo migliorare la sicurezza delle TI e l'assicurazione delle informazioni</a:t>
            </a:r>
            <a:endParaRPr lang="en-US" b="1" kern="15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age 8" descr="Une image contenant ciel&#10;&#10;Description générée automatiquement">
            <a:extLst>
              <a:ext uri="{FF2B5EF4-FFF2-40B4-BE49-F238E27FC236}">
                <a16:creationId xmlns:a16="http://schemas.microsoft.com/office/drawing/2014/main" id="{081D15E6-EB17-47D3-848F-33B841126D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67523" y="1204609"/>
            <a:ext cx="3505532" cy="2337021"/>
          </a:xfrm>
          <a:prstGeom prst="rect">
            <a:avLst/>
          </a:prstGeom>
        </p:spPr>
      </p:pic>
      <p:pic>
        <p:nvPicPr>
          <p:cNvPr id="5" name="Grafi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2525" y="3814762"/>
            <a:ext cx="2966970" cy="2832265"/>
          </a:xfrm>
          <a:prstGeom prst="rect">
            <a:avLst/>
          </a:prstGeom>
        </p:spPr>
      </p:pic>
    </p:spTree>
    <p:extLst>
      <p:ext uri="{BB962C8B-B14F-4D97-AF65-F5344CB8AC3E}">
        <p14:creationId xmlns:p14="http://schemas.microsoft.com/office/powerpoint/2010/main" val="2281419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F4CF854-86A6-45F2-79C8-05221C190A0E}"/>
              </a:ext>
            </a:extLst>
          </p:cNvPr>
          <p:cNvSpPr txBox="1">
            <a:spLocks/>
          </p:cNvSpPr>
          <p:nvPr/>
        </p:nvSpPr>
        <p:spPr>
          <a:xfrm>
            <a:off x="314039" y="1247836"/>
            <a:ext cx="8209476" cy="4525963"/>
          </a:xfrm>
          <a:prstGeom prst="rect">
            <a:avLst/>
          </a:prstGeom>
        </p:spPr>
        <p:txBody>
          <a:bodyPr rtlCol="0">
            <a:normAutofit fontScale="82926"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defRPr/>
            </a:pPr>
            <a:r>
              <a:rPr lang="en-US" sz="2000" b="1" dirty="0">
                <a:ea typeface="Calibri" panose="020F0502020204030204" pitchFamily="34" charset="0"/>
                <a:cs typeface="Calibri" panose="020F0502020204030204" pitchFamily="34" charset="0"/>
              </a:rPr>
              <a:t>AIS AIM</a:t>
            </a:r>
          </a:p>
          <a:p>
            <a:pPr algn="just">
              <a:buFont typeface="Arial" panose="020B0604020202020204" pitchFamily="34" charset="0"/>
              <a:buNone/>
              <a:defRPr/>
            </a:pPr>
            <a:endParaRPr lang="fr-FR" sz="2000" b="1" dirty="0">
              <a:ea typeface="Calibri" panose="020F0502020204030204" pitchFamily="34" charset="0"/>
              <a:cs typeface="Calibri" panose="020F0502020204030204" pitchFamily="34" charset="0"/>
            </a:endParaRPr>
          </a:p>
          <a:p>
            <a:pPr marL="0" indent="0" algn="just">
              <a:buNone/>
              <a:defRPr/>
            </a:pPr>
            <a:r>
              <a:rPr lang="en-US" sz="2000" dirty="0">
                <a:ea typeface="Calibri" panose="020F0502020204030204" pitchFamily="34" charset="0"/>
                <a:cs typeface="Calibri" panose="020F0502020204030204" pitchFamily="34" charset="0"/>
              </a:rPr>
              <a:t>L'AIS è principalmente un</a:t>
            </a:r>
            <a:r>
              <a:rPr lang="en-US" sz="2000" b="1" dirty="0">
                <a:ea typeface="Calibri" panose="020F0502020204030204" pitchFamily="34" charset="0"/>
                <a:cs typeface="Calibri" panose="020F0502020204030204" pitchFamily="34" charset="0"/>
              </a:rPr>
              <a:t> sistema di prevenzione delle collisioni . Date le limitazioni delle comunicazioni radio VHF e poiché non tutte le navi sono dotate di AIS, il sistema è destinato principalmente a essere utilizzato come mezzo</a:t>
            </a:r>
            <a:r>
              <a:rPr lang="en-US" sz="2000" dirty="0">
                <a:ea typeface="Calibri" panose="020F0502020204030204" pitchFamily="34" charset="0"/>
                <a:cs typeface="Calibri" panose="020F0502020204030204" pitchFamily="34" charset="0"/>
              </a:rPr>
              <a:t> per la conoscenza della situazione e per determinare il rischio di collisione piuttosto che come sistema automatico di prevenzione</a:t>
            </a:r>
            <a:r>
              <a:rPr lang="en-US" sz="2000" dirty="0">
                <a:ea typeface="Calibri" panose="020F0502020204030204" pitchFamily="34" charset="0"/>
                <a:cs typeface="Calibri" panose="020F0502020204030204" pitchFamily="34" charset="0"/>
                <a:hlinkClick r:id="rId2" tooltip="International Regulations for Preventing Collisions at Sea">
                  <a:extLst>
                    <a:ext uri="{A12FA001-AC4F-418D-AE19-62706E023703}">
                      <ahyp:hlinkClr xmlns:ahyp="http://schemas.microsoft.com/office/drawing/2018/hyperlinkcolor" val="tx"/>
                    </a:ext>
                  </a:extLst>
                </a:hlinkClick>
              </a:rPr>
              <a:t> delle collisioni</a:t>
            </a:r>
            <a:r>
              <a:rPr lang="en-US" sz="2000" dirty="0">
                <a:ea typeface="Calibri" panose="020F0502020204030204" pitchFamily="34" charset="0"/>
                <a:cs typeface="Calibri" panose="020F0502020204030204" pitchFamily="34" charset="0"/>
              </a:rPr>
              <a:t> , in conformità con le Norme internazionali per la prevenzione delle collisioni in mare (COLREGS).</a:t>
            </a:r>
            <a:endParaRPr lang="lt-LT" sz="2000" dirty="0">
              <a:ea typeface="Calibri" panose="020F0502020204030204" pitchFamily="34" charset="0"/>
              <a:cs typeface="Calibri" panose="020F0502020204030204" pitchFamily="34" charset="0"/>
            </a:endParaRPr>
          </a:p>
          <a:p>
            <a:pPr marL="0" indent="0" algn="just">
              <a:buNone/>
              <a:defRPr/>
            </a:pPr>
            <a:endParaRPr lang="en-US" sz="2000" dirty="0">
              <a:ea typeface="Calibri" panose="020F0502020204030204" pitchFamily="34" charset="0"/>
              <a:cs typeface="Calibri" panose="020F0502020204030204" pitchFamily="34" charset="0"/>
            </a:endParaRPr>
          </a:p>
          <a:p>
            <a:pPr marL="0" indent="0" algn="just">
              <a:buNone/>
              <a:defRPr/>
            </a:pPr>
            <a:r>
              <a:rPr lang="en-US" altLang="fr-FR" sz="2000" dirty="0">
                <a:ea typeface="Calibri" panose="020F0502020204030204" pitchFamily="34" charset="0"/>
                <a:cs typeface="Calibri" panose="020F0502020204030204" pitchFamily="34" charset="0"/>
              </a:rPr>
              <a:t>Mentre i requisiti del l'AIS sono solo per visualizzare un testo molto semplice, i dati ottenuti possono essere integrati con una grafica</a:t>
            </a:r>
            <a:r>
              <a:rPr lang="en-US" altLang="fr-FR" sz="2000" dirty="0">
                <a:ea typeface="Calibri" panose="020F0502020204030204" pitchFamily="34" charset="0"/>
                <a:cs typeface="Calibri" panose="020F0502020204030204" pitchFamily="34" charset="0"/>
                <a:hlinkClick r:id="rId3" tooltip="Electronic Chart Display and Information System"/>
              </a:rPr>
              <a:t> elettronica</a:t>
            </a:r>
            <a:r>
              <a:rPr lang="en-US" altLang="fr-FR" sz="2000" dirty="0">
                <a:ea typeface="Calibri" panose="020F0502020204030204" pitchFamily="34" charset="0"/>
                <a:cs typeface="Calibri" panose="020F0502020204030204" pitchFamily="34" charset="0"/>
              </a:rPr>
              <a:t> o un display radar, fornendo informazioni di navigazione consolidate su un unico display.</a:t>
            </a:r>
            <a:endParaRPr lang="en-US" altLang="fr-FR" sz="2000" b="1" dirty="0">
              <a:ea typeface="Calibri" panose="020F0502020204030204" pitchFamily="34" charset="0"/>
              <a:cs typeface="Calibri" panose="020F0502020204030204" pitchFamily="34" charset="0"/>
            </a:endParaRPr>
          </a:p>
          <a:p>
            <a:pPr marL="0" indent="0" algn="just">
              <a:buNone/>
              <a:defRPr/>
            </a:pPr>
            <a:endParaRPr lang="en-US" sz="2000" dirty="0">
              <a:ea typeface="Calibri" panose="020F0502020204030204" pitchFamily="34" charset="0"/>
              <a:cs typeface="Calibri" panose="020F0502020204030204" pitchFamily="34" charset="0"/>
            </a:endParaRPr>
          </a:p>
          <a:p>
            <a:pPr marL="0" indent="0" algn="just">
              <a:buNone/>
              <a:defRPr/>
            </a:pPr>
            <a:r>
              <a:rPr lang="en-US" sz="2000" dirty="0">
                <a:ea typeface="Calibri" panose="020F0502020204030204" pitchFamily="34" charset="0"/>
                <a:cs typeface="Calibri" panose="020F0502020204030204" pitchFamily="34" charset="0"/>
              </a:rPr>
              <a:t>L'AIS è un sistema di localizzazione costiera del LOS utilizzato sulle navi e dai servizi di traffico marittimo (VTS) per identificare e individuare le navi mediante scambio automatico di dati con altre navi vicine e stazioni VTS. Informazioni quali identificazione, posizione, rotta e velocità univoche possono essere visualizzate su uno schermo o un ECDIS</a:t>
            </a:r>
          </a:p>
        </p:txBody>
      </p:sp>
      <p:sp>
        <p:nvSpPr>
          <p:cNvPr id="3" name="Title 2">
            <a:extLst>
              <a:ext uri="{FF2B5EF4-FFF2-40B4-BE49-F238E27FC236}">
                <a16:creationId xmlns:a16="http://schemas.microsoft.com/office/drawing/2014/main" id="{4247A15A-43A9-3BB7-121F-EB2FFC3EBCC7}"/>
              </a:ext>
            </a:extLst>
          </p:cNvPr>
          <p:cNvSpPr txBox="1">
            <a:spLocks/>
          </p:cNvSpPr>
          <p:nvPr/>
        </p:nvSpPr>
        <p:spPr>
          <a:xfrm>
            <a:off x="447368" y="270880"/>
            <a:ext cx="11297264" cy="1066307"/>
          </a:xfrm>
          <a:prstGeom prst="rect">
            <a:avLst/>
          </a:prstGeom>
        </p:spPr>
        <p:txBody>
          <a:bodyPr>
            <a:normAutofit fontScale="880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n-US" dirty="0"/>
              <a:t>SISTEMA DI IDENTIFICAZIONE AUTOMATICA (AIS)</a:t>
            </a:r>
          </a:p>
        </p:txBody>
      </p:sp>
      <p:pic>
        <p:nvPicPr>
          <p:cNvPr id="5" name="Image 4">
            <a:extLst>
              <a:ext uri="{FF2B5EF4-FFF2-40B4-BE49-F238E27FC236}">
                <a16:creationId xmlns:a16="http://schemas.microsoft.com/office/drawing/2014/main" id="{60F57DB7-730B-09D7-0ECE-3AD04140C3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78698" y="1378350"/>
            <a:ext cx="2449286" cy="4354286"/>
          </a:xfrm>
          <a:prstGeom prst="rect">
            <a:avLst/>
          </a:prstGeom>
        </p:spPr>
      </p:pic>
    </p:spTree>
    <p:extLst>
      <p:ext uri="{BB962C8B-B14F-4D97-AF65-F5344CB8AC3E}">
        <p14:creationId xmlns:p14="http://schemas.microsoft.com/office/powerpoint/2010/main" val="1887076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fontScale="88888"/>
          </a:bodyPr>
          <a:lstStyle/>
          <a:p>
            <a:r>
              <a:rPr lang="en-US" dirty="0">
                <a:solidFill>
                  <a:schemeClr val="accent1"/>
                </a:solidFill>
              </a:rPr>
              <a:t>Obiettivi:</a:t>
            </a:r>
            <a:r>
              <a:rPr lang="en-US" sz="3600" spc="-6" dirty="0">
                <a:solidFill>
                  <a:srgbClr val="FFFFFF"/>
                </a:solidFill>
                <a:latin typeface="Arial MT"/>
                <a:cs typeface="Arial MT"/>
              </a:rPr>
              <a:t> chi-cosa-perché</a:t>
            </a:r>
            <a:r>
              <a:rPr lang="en-US" sz="3600" dirty="0">
                <a:solidFill>
                  <a:srgbClr val="FFFFFF"/>
                </a:solidFill>
                <a:latin typeface="Arial MT"/>
                <a:cs typeface="Arial MT"/>
              </a:rPr>
              <a:t> è necessario seguire questo corso</a:t>
            </a:r>
            <a:endParaRPr lang="en-US" dirty="0"/>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1318352" y="1894376"/>
            <a:ext cx="2847975" cy="3390899"/>
          </a:xfrm>
        </p:spPr>
        <p:txBody>
          <a:bodyPr/>
          <a:lstStyle/>
          <a:p>
            <a:r>
              <a:rPr lang="en-US" dirty="0"/>
              <a:t>CHI</a:t>
            </a:r>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1605817" y="3989405"/>
            <a:ext cx="2275880" cy="893763"/>
          </a:xfrm>
        </p:spPr>
        <p:txBody>
          <a:bodyPr>
            <a:normAutofit fontScale="82758"/>
          </a:bodyPr>
          <a:lstStyle/>
          <a:p>
            <a:pPr lvl="0"/>
            <a:r>
              <a:rPr lang="en-US" dirty="0"/>
              <a:t>L'OMS può partecipare ai moduli di formazione e ai profili dei partecipanti</a:t>
            </a:r>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4651092" y="1894376"/>
            <a:ext cx="2847975" cy="3390899"/>
          </a:xfrm>
        </p:spPr>
        <p:txBody>
          <a:bodyPr>
            <a:normAutofit fontScale="73333"/>
          </a:bodyPr>
          <a:lstStyle/>
          <a:p>
            <a:r>
              <a:rPr lang="en-US" dirty="0"/>
              <a:t>Che cosa</a:t>
            </a:r>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4938557" y="3989404"/>
            <a:ext cx="2275880" cy="893763"/>
          </a:xfrm>
        </p:spPr>
        <p:txBody>
          <a:bodyPr>
            <a:normAutofit fontScale="96491"/>
          </a:bodyPr>
          <a:lstStyle/>
          <a:p>
            <a:r>
              <a:rPr lang="en-US" dirty="0"/>
              <a:t>Fondamenti di sicurezza informatica essenziali e gestione per i manager, leader e professionisti del lavoro</a:t>
            </a:r>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7995403" y="1894376"/>
            <a:ext cx="2847975" cy="3390899"/>
          </a:xfrm>
        </p:spPr>
        <p:txBody>
          <a:bodyPr>
            <a:normAutofit fontScale="76923"/>
          </a:bodyPr>
          <a:lstStyle/>
          <a:p>
            <a:r>
              <a:rPr lang="en-US" dirty="0"/>
              <a:t>Perché</a:t>
            </a:r>
          </a:p>
        </p:txBody>
      </p:sp>
      <p:pic>
        <p:nvPicPr>
          <p:cNvPr id="21" name="Picture Placeholder 20" descr="Circuit">
            <a:extLst>
              <a:ext uri="{FF2B5EF4-FFF2-40B4-BE49-F238E27FC236}">
                <a16:creationId xmlns:a16="http://schemas.microsoft.com/office/drawing/2014/main" id="{F759999E-0FBE-FE5E-0E5E-0AC62ECF5895}"/>
              </a:ext>
            </a:extLst>
          </p:cNvPr>
          <p:cNvPicPr>
            <a:picLocks noGrp="1" noChangeAspect="1"/>
          </p:cNvPicPr>
          <p:nvPr>
            <p:ph type="pic" sz="quarter" idx="25"/>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4502" b="4502"/>
          <a:stretch/>
        </p:blipFill>
        <p:spPr>
          <a:xfrm>
            <a:off x="8916470" y="2833688"/>
            <a:ext cx="1005840" cy="914400"/>
          </a:xfrm>
        </p:spPr>
      </p:pic>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8282868" y="3989404"/>
            <a:ext cx="2275880" cy="893763"/>
          </a:xfrm>
        </p:spPr>
        <p:txBody>
          <a:bodyPr>
            <a:normAutofit fontScale="84459"/>
          </a:bodyPr>
          <a:lstStyle/>
          <a:p>
            <a:pPr lvl="0"/>
            <a:r>
              <a:rPr lang="en-US" dirty="0"/>
              <a:t>Dotare i partecipanti delle conoscenze e delle competenze necessarie per elaborare una strategia di protezione dei sistemi e dei dati critici</a:t>
            </a:r>
          </a:p>
        </p:txBody>
      </p:sp>
      <p:sp>
        <p:nvSpPr>
          <p:cNvPr id="13" name="Slide Number Placeholder 12">
            <a:extLst>
              <a:ext uri="{FF2B5EF4-FFF2-40B4-BE49-F238E27FC236}">
                <a16:creationId xmlns:a16="http://schemas.microsoft.com/office/drawing/2014/main" id="{057039E5-2916-97DA-297D-8FEA442FE1D7}"/>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dirty="0"/>
          </a:p>
        </p:txBody>
      </p:sp>
      <p:pic>
        <p:nvPicPr>
          <p:cNvPr id="5" name="Picture Placeholder 18" descr="3d Glasses">
            <a:extLst>
              <a:ext uri="{FF2B5EF4-FFF2-40B4-BE49-F238E27FC236}">
                <a16:creationId xmlns:a16="http://schemas.microsoft.com/office/drawing/2014/main" id="{92AC78A8-CC3E-B1FF-D807-9C85B98DF8F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4574" b="4574"/>
          <a:stretch/>
        </p:blipFill>
        <p:spPr>
          <a:xfrm>
            <a:off x="2239419" y="2833688"/>
            <a:ext cx="1005840" cy="914400"/>
          </a:xfrm>
          <a:prstGeom prst="rect">
            <a:avLst/>
          </a:prstGeom>
        </p:spPr>
      </p:pic>
      <p:pic>
        <p:nvPicPr>
          <p:cNvPr id="8" name="Picture Placeholder 16" descr="Abacus">
            <a:extLst>
              <a:ext uri="{FF2B5EF4-FFF2-40B4-BE49-F238E27FC236}">
                <a16:creationId xmlns:a16="http://schemas.microsoft.com/office/drawing/2014/main" id="{45869592-51F2-1ECF-C54B-B1005176345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t="4502" b="4502"/>
          <a:stretch/>
        </p:blipFill>
        <p:spPr>
          <a:xfrm>
            <a:off x="5572159" y="2833688"/>
            <a:ext cx="1005840" cy="914400"/>
          </a:xfrm>
          <a:prstGeom prst="rect">
            <a:avLst/>
          </a:prstGeom>
        </p:spPr>
      </p:pic>
      <p:sp>
        <p:nvSpPr>
          <p:cNvPr id="10" name="Footer Placeholder 9">
            <a:extLst>
              <a:ext uri="{FF2B5EF4-FFF2-40B4-BE49-F238E27FC236}">
                <a16:creationId xmlns:a16="http://schemas.microsoft.com/office/drawing/2014/main" id="{21277B87-7E9B-70DE-5877-4EA7A79BB1BF}"/>
              </a:ext>
            </a:extLst>
          </p:cNvPr>
          <p:cNvSpPr>
            <a:spLocks noGrp="1"/>
          </p:cNvSpPr>
          <p:nvPr>
            <p:ph type="ftr" sz="quarter" idx="3"/>
          </p:nvPr>
        </p:nvSpPr>
        <p:spPr/>
        <p:txBody>
          <a:bodyPr>
            <a:normAutofit fontScale="86000"/>
          </a:bodyPr>
          <a:lstStyle/>
          <a:p>
            <a:r>
              <a:rPr lang="en-US" dirty="0"/>
              <a:t>CSP00012_S_M_Digital Forensic per il settore marittimo: modello di presentazione creato da PR</a:t>
            </a:r>
          </a:p>
        </p:txBody>
      </p:sp>
    </p:spTree>
    <p:extLst>
      <p:ext uri="{BB962C8B-B14F-4D97-AF65-F5344CB8AC3E}">
        <p14:creationId xmlns:p14="http://schemas.microsoft.com/office/powerpoint/2010/main" val="1162829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équipement électronique, noir&#10;&#10;Description générée automatiquement">
            <a:extLst>
              <a:ext uri="{FF2B5EF4-FFF2-40B4-BE49-F238E27FC236}">
                <a16:creationId xmlns:a16="http://schemas.microsoft.com/office/drawing/2014/main" id="{E6FBD3B8-6263-4EAE-B2A0-F7C4B94564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64543" y="5294766"/>
            <a:ext cx="2404474" cy="1473616"/>
          </a:xfrm>
          <a:prstGeom prst="rect">
            <a:avLst/>
          </a:prstGeom>
        </p:spPr>
      </p:pic>
      <p:sp>
        <p:nvSpPr>
          <p:cNvPr id="7" name="ZoneTexte 6">
            <a:extLst>
              <a:ext uri="{FF2B5EF4-FFF2-40B4-BE49-F238E27FC236}">
                <a16:creationId xmlns:a16="http://schemas.microsoft.com/office/drawing/2014/main" id="{82E2FC1F-22C7-4E5F-AA54-5CA72E896B76}"/>
              </a:ext>
            </a:extLst>
          </p:cNvPr>
          <p:cNvSpPr txBox="1"/>
          <p:nvPr/>
        </p:nvSpPr>
        <p:spPr>
          <a:xfrm>
            <a:off x="9411747" y="4863879"/>
            <a:ext cx="1887055" cy="430887"/>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fr-FR" sz="1100" dirty="0">
                <a:solidFill>
                  <a:srgbClr val="000000"/>
                </a:solidFill>
                <a:latin typeface="Arial"/>
              </a:rPr>
              <a:t>T</a:t>
            </a:r>
            <a:r>
              <a:rPr lang="fr-FR" sz="1100" b="0" i="0" u="none" baseline="0" dirty="0">
                <a:solidFill>
                  <a:srgbClr val="000000"/>
                </a:solidFill>
                <a:latin typeface="Arial"/>
              </a:rPr>
              <a:t>/R VHF Marine JHS-800S</a:t>
            </a:r>
          </a:p>
          <a:p>
            <a:pPr algn="l" rtl="0" eaLnBrk="1" fontAlgn="auto" hangingPunct="1">
              <a:lnSpc>
                <a:spcPct val="100000"/>
              </a:lnSpc>
              <a:spcBef>
                <a:spcPts val="0"/>
              </a:spcBef>
              <a:spcAft>
                <a:spcPts val="0"/>
              </a:spcAft>
            </a:pPr>
            <a:r>
              <a:rPr lang="fr-FR" sz="1100" dirty="0" err="1">
                <a:solidFill>
                  <a:srgbClr val="000000"/>
                </a:solidFill>
                <a:latin typeface="Arial"/>
              </a:rPr>
              <a:t>Funzione</a:t>
            </a:r>
            <a:r>
              <a:rPr lang="fr-FR" sz="1100" dirty="0">
                <a:solidFill>
                  <a:srgbClr val="000000"/>
                </a:solidFill>
                <a:latin typeface="Arial"/>
              </a:rPr>
              <a:t> WithASN</a:t>
            </a:r>
            <a:endParaRPr lang="fr-FR" sz="1100" b="0" i="0" u="none" baseline="0" dirty="0">
              <a:solidFill>
                <a:srgbClr val="000000"/>
              </a:solidFill>
              <a:latin typeface="Arial"/>
            </a:endParaRPr>
          </a:p>
        </p:txBody>
      </p:sp>
      <p:sp>
        <p:nvSpPr>
          <p:cNvPr id="8" name="ZoneTexte 7">
            <a:extLst>
              <a:ext uri="{FF2B5EF4-FFF2-40B4-BE49-F238E27FC236}">
                <a16:creationId xmlns:a16="http://schemas.microsoft.com/office/drawing/2014/main" id="{41EB6ADF-FC4E-6227-8074-58A0FADB9D1A}"/>
              </a:ext>
            </a:extLst>
          </p:cNvPr>
          <p:cNvSpPr txBox="1"/>
          <p:nvPr/>
        </p:nvSpPr>
        <p:spPr>
          <a:xfrm>
            <a:off x="7871086" y="241007"/>
            <a:ext cx="2622834" cy="369332"/>
          </a:xfrm>
          <a:prstGeom prst="rect">
            <a:avLst/>
          </a:prstGeom>
          <a:noFill/>
        </p:spPr>
        <p:txBody>
          <a:bodyPr wrap="none" rtlCol="0">
            <a:spAutoFit/>
          </a:bodyPr>
          <a:lstStyle/>
          <a:p>
            <a:r>
              <a:rPr lang="fr-FR" dirty="0"/>
              <a:t>Obiettivo: AIS e CPA</a:t>
            </a:r>
          </a:p>
        </p:txBody>
      </p:sp>
      <p:pic>
        <p:nvPicPr>
          <p:cNvPr id="9" name="Image 8" descr="&gt;Figure 1-1. Aperçu du Système d'Identification Automatique (AIS)">
            <a:extLst>
              <a:ext uri="{FF2B5EF4-FFF2-40B4-BE49-F238E27FC236}">
                <a16:creationId xmlns:a16="http://schemas.microsoft.com/office/drawing/2014/main" id="{525EE131-B230-9233-15A8-46BB6F8FB9D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9250" y="1189483"/>
            <a:ext cx="6635322" cy="5491352"/>
          </a:xfrm>
          <a:prstGeom prst="rect">
            <a:avLst/>
          </a:prstGeom>
          <a:noFill/>
          <a:ln>
            <a:noFill/>
          </a:ln>
        </p:spPr>
      </p:pic>
      <p:pic>
        <p:nvPicPr>
          <p:cNvPr id="10" name="Image 9">
            <a:extLst>
              <a:ext uri="{FF2B5EF4-FFF2-40B4-BE49-F238E27FC236}">
                <a16:creationId xmlns:a16="http://schemas.microsoft.com/office/drawing/2014/main" id="{EDF2D877-A0AC-0E0E-B1D9-D01D7BA1B1B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978174" y="4876800"/>
            <a:ext cx="1010918" cy="1891582"/>
          </a:xfrm>
          <a:prstGeom prst="rect">
            <a:avLst/>
          </a:prstGeom>
          <a:noFill/>
          <a:ln>
            <a:noFill/>
          </a:ln>
          <a:extLst>
            <a:ext uri="{53640926-AAD7-44D8-BBD7-CCE9431645EC}">
              <a14:shadowObscured xmlns:a14="http://schemas.microsoft.com/office/drawing/2010/main"/>
            </a:ext>
          </a:extLst>
        </p:spPr>
      </p:pic>
      <p:pic>
        <p:nvPicPr>
          <p:cNvPr id="3" name="Image 2" descr="Une image contenant transport, plein air, embarcation, bateau&#10;&#10;Description générée automatiquement">
            <a:extLst>
              <a:ext uri="{FF2B5EF4-FFF2-40B4-BE49-F238E27FC236}">
                <a16:creationId xmlns:a16="http://schemas.microsoft.com/office/drawing/2014/main" id="{9FFACED1-C171-8454-9DA0-1718647063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83633" y="655266"/>
            <a:ext cx="4414464" cy="3014251"/>
          </a:xfrm>
          <a:prstGeom prst="rect">
            <a:avLst/>
          </a:prstGeom>
        </p:spPr>
      </p:pic>
      <p:sp>
        <p:nvSpPr>
          <p:cNvPr id="6" name="ZoneTexte 5">
            <a:extLst>
              <a:ext uri="{FF2B5EF4-FFF2-40B4-BE49-F238E27FC236}">
                <a16:creationId xmlns:a16="http://schemas.microsoft.com/office/drawing/2014/main" id="{94BA5DF0-8847-2948-1C6F-FE0B5C510B6D}"/>
              </a:ext>
            </a:extLst>
          </p:cNvPr>
          <p:cNvSpPr txBox="1"/>
          <p:nvPr/>
        </p:nvSpPr>
        <p:spPr>
          <a:xfrm>
            <a:off x="6957053" y="4602269"/>
            <a:ext cx="914033" cy="261610"/>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fr-FR" sz="1100" dirty="0">
                <a:solidFill>
                  <a:srgbClr val="000000"/>
                </a:solidFill>
                <a:latin typeface="Arial"/>
              </a:rPr>
              <a:t>AIS - SART</a:t>
            </a:r>
            <a:endParaRPr lang="fr-FR" sz="1100" b="0" i="0" u="none" baseline="0" dirty="0">
              <a:solidFill>
                <a:srgbClr val="000000"/>
              </a:solidFill>
              <a:latin typeface="Arial"/>
            </a:endParaRPr>
          </a:p>
        </p:txBody>
      </p:sp>
      <p:sp>
        <p:nvSpPr>
          <p:cNvPr id="5" name="Title 2">
            <a:extLst>
              <a:ext uri="{FF2B5EF4-FFF2-40B4-BE49-F238E27FC236}">
                <a16:creationId xmlns:a16="http://schemas.microsoft.com/office/drawing/2014/main" id="{70B13839-9167-A4C1-4A06-CCF1B4171C4B}"/>
              </a:ext>
            </a:extLst>
          </p:cNvPr>
          <p:cNvSpPr txBox="1">
            <a:spLocks/>
          </p:cNvSpPr>
          <p:nvPr/>
        </p:nvSpPr>
        <p:spPr>
          <a:xfrm>
            <a:off x="447368" y="270880"/>
            <a:ext cx="6824289" cy="1066307"/>
          </a:xfrm>
          <a:prstGeom prst="rect">
            <a:avLst/>
          </a:prstGeom>
        </p:spPr>
        <p:txBody>
          <a:bodyPr>
            <a:normAutofit fontScale="60606"/>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n-US" sz="4800" dirty="0"/>
              <a:t>Che cos'è l'AIS?</a:t>
            </a:r>
          </a:p>
        </p:txBody>
      </p:sp>
      <p:sp>
        <p:nvSpPr>
          <p:cNvPr id="11" name="ZoneTexte 10">
            <a:extLst>
              <a:ext uri="{FF2B5EF4-FFF2-40B4-BE49-F238E27FC236}">
                <a16:creationId xmlns:a16="http://schemas.microsoft.com/office/drawing/2014/main" id="{76A548CD-C37B-EDC8-F352-CF91AF52991F}"/>
              </a:ext>
            </a:extLst>
          </p:cNvPr>
          <p:cNvSpPr txBox="1"/>
          <p:nvPr/>
        </p:nvSpPr>
        <p:spPr>
          <a:xfrm>
            <a:off x="359943" y="6248935"/>
            <a:ext cx="1579278" cy="369332"/>
          </a:xfrm>
          <a:prstGeom prst="rect">
            <a:avLst/>
          </a:prstGeom>
          <a:noFill/>
        </p:spPr>
        <p:txBody>
          <a:bodyPr wrap="none" rtlCol="0">
            <a:spAutoFit/>
          </a:bodyPr>
          <a:lstStyle/>
          <a:p>
            <a:r>
              <a:rPr lang="fr-FR" dirty="0"/>
              <a:t>Architettura</a:t>
            </a:r>
          </a:p>
        </p:txBody>
      </p:sp>
      <p:sp>
        <p:nvSpPr>
          <p:cNvPr id="12" name="ZoneTexte 11">
            <a:extLst>
              <a:ext uri="{FF2B5EF4-FFF2-40B4-BE49-F238E27FC236}">
                <a16:creationId xmlns:a16="http://schemas.microsoft.com/office/drawing/2014/main" id="{69FA7645-06E0-5D97-7240-872DAB8CFBE0}"/>
              </a:ext>
            </a:extLst>
          </p:cNvPr>
          <p:cNvSpPr txBox="1"/>
          <p:nvPr/>
        </p:nvSpPr>
        <p:spPr>
          <a:xfrm>
            <a:off x="7416659" y="4041811"/>
            <a:ext cx="1144865" cy="369332"/>
          </a:xfrm>
          <a:prstGeom prst="rect">
            <a:avLst/>
          </a:prstGeom>
          <a:noFill/>
        </p:spPr>
        <p:txBody>
          <a:bodyPr wrap="none" rtlCol="0">
            <a:spAutoFit/>
          </a:bodyPr>
          <a:lstStyle/>
          <a:p>
            <a:r>
              <a:rPr lang="fr-FR" dirty="0"/>
              <a:t>Soluzioni</a:t>
            </a:r>
          </a:p>
        </p:txBody>
      </p:sp>
    </p:spTree>
    <p:extLst>
      <p:ext uri="{BB962C8B-B14F-4D97-AF65-F5344CB8AC3E}">
        <p14:creationId xmlns:p14="http://schemas.microsoft.com/office/powerpoint/2010/main" val="1088660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AF434513-E704-46B8-94E4-B263F36C6F18}"/>
              </a:ext>
            </a:extLst>
          </p:cNvPr>
          <p:cNvGrpSpPr/>
          <p:nvPr/>
        </p:nvGrpSpPr>
        <p:grpSpPr>
          <a:xfrm>
            <a:off x="1632393" y="1028699"/>
            <a:ext cx="9745652" cy="5569527"/>
            <a:chOff x="1733106" y="1187856"/>
            <a:chExt cx="6777481" cy="3067828"/>
          </a:xfrm>
        </p:grpSpPr>
        <p:pic>
          <p:nvPicPr>
            <p:cNvPr id="3" name="Image 2">
              <a:extLst>
                <a:ext uri="{FF2B5EF4-FFF2-40B4-BE49-F238E27FC236}">
                  <a16:creationId xmlns:a16="http://schemas.microsoft.com/office/drawing/2014/main" id="{0CB1B47C-4506-4D40-9614-E24DEA1FD6E7}"/>
                </a:ext>
              </a:extLst>
            </p:cNvPr>
            <p:cNvPicPr>
              <a:picLocks noChangeAspect="1"/>
            </p:cNvPicPr>
            <p:nvPr/>
          </p:nvPicPr>
          <p:blipFill>
            <a:blip r:embed="rId2"/>
            <a:stretch>
              <a:fillRect/>
            </a:stretch>
          </p:blipFill>
          <p:spPr>
            <a:xfrm>
              <a:off x="3681412" y="1187856"/>
              <a:ext cx="4829175" cy="3057525"/>
            </a:xfrm>
            <a:prstGeom prst="rect">
              <a:avLst/>
            </a:prstGeom>
          </p:spPr>
        </p:pic>
        <p:sp>
          <p:nvSpPr>
            <p:cNvPr id="4" name="Rectangle 3">
              <a:extLst>
                <a:ext uri="{FF2B5EF4-FFF2-40B4-BE49-F238E27FC236}">
                  <a16:creationId xmlns:a16="http://schemas.microsoft.com/office/drawing/2014/main" id="{F9504845-5076-4828-BDA3-DBFAA64E621D}"/>
                </a:ext>
              </a:extLst>
            </p:cNvPr>
            <p:cNvSpPr/>
            <p:nvPr/>
          </p:nvSpPr>
          <p:spPr>
            <a:xfrm>
              <a:off x="1733107" y="1371600"/>
              <a:ext cx="1658679" cy="56352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625"/>
            </a:bodyPr>
            <a:lstStyle/>
            <a:p>
              <a:pPr algn="ctr"/>
              <a:r>
                <a:rPr lang="fr-FR" sz="2400" dirty="0"/>
                <a:t>Amministrazioni pubbliche</a:t>
              </a:r>
            </a:p>
          </p:txBody>
        </p:sp>
        <p:sp>
          <p:nvSpPr>
            <p:cNvPr id="5" name="Rectangle 4">
              <a:extLst>
                <a:ext uri="{FF2B5EF4-FFF2-40B4-BE49-F238E27FC236}">
                  <a16:creationId xmlns:a16="http://schemas.microsoft.com/office/drawing/2014/main" id="{9CA8B576-8A6E-4BE6-A880-E369115FF0EA}"/>
                </a:ext>
              </a:extLst>
            </p:cNvPr>
            <p:cNvSpPr/>
            <p:nvPr/>
          </p:nvSpPr>
          <p:spPr>
            <a:xfrm>
              <a:off x="1733107" y="2327221"/>
              <a:ext cx="1658679" cy="3349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6666"/>
            </a:bodyPr>
            <a:lstStyle/>
            <a:p>
              <a:pPr algn="ctr"/>
              <a:r>
                <a:rPr lang="fr-FR" sz="2400"/>
                <a:t>Pubblico</a:t>
              </a:r>
            </a:p>
          </p:txBody>
        </p:sp>
        <p:sp>
          <p:nvSpPr>
            <p:cNvPr id="6" name="Rectangle 5">
              <a:extLst>
                <a:ext uri="{FF2B5EF4-FFF2-40B4-BE49-F238E27FC236}">
                  <a16:creationId xmlns:a16="http://schemas.microsoft.com/office/drawing/2014/main" id="{EADC5610-A622-43FC-A2D2-30788619EB64}"/>
                </a:ext>
              </a:extLst>
            </p:cNvPr>
            <p:cNvSpPr/>
            <p:nvPr/>
          </p:nvSpPr>
          <p:spPr>
            <a:xfrm>
              <a:off x="1733107" y="2723283"/>
              <a:ext cx="1658679" cy="33492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err="1">
                  <a:solidFill>
                    <a:schemeClr val="tx1"/>
                  </a:solidFill>
                </a:rPr>
                <a:t>Privato</a:t>
              </a:r>
              <a:endParaRPr lang="fr-FR" sz="2400">
                <a:solidFill>
                  <a:schemeClr val="tx1"/>
                </a:solidFill>
              </a:endParaRPr>
            </a:p>
          </p:txBody>
        </p:sp>
        <p:sp>
          <p:nvSpPr>
            <p:cNvPr id="7" name="Rectangle 6">
              <a:extLst>
                <a:ext uri="{FF2B5EF4-FFF2-40B4-BE49-F238E27FC236}">
                  <a16:creationId xmlns:a16="http://schemas.microsoft.com/office/drawing/2014/main" id="{DEEF0E47-2102-49B8-9C3C-07E3713D6486}"/>
                </a:ext>
              </a:extLst>
            </p:cNvPr>
            <p:cNvSpPr/>
            <p:nvPr/>
          </p:nvSpPr>
          <p:spPr>
            <a:xfrm>
              <a:off x="1733106" y="3410394"/>
              <a:ext cx="1658679" cy="56352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err="1">
                  <a:solidFill>
                    <a:schemeClr val="tx1"/>
                  </a:solidFill>
                </a:rPr>
                <a:t>Privato</a:t>
              </a:r>
              <a:endParaRPr lang="fr-FR" sz="2400">
                <a:solidFill>
                  <a:schemeClr val="tx1"/>
                </a:solidFill>
              </a:endParaRPr>
            </a:p>
          </p:txBody>
        </p:sp>
        <p:sp>
          <p:nvSpPr>
            <p:cNvPr id="8" name="Rectangle 7">
              <a:extLst>
                <a:ext uri="{FF2B5EF4-FFF2-40B4-BE49-F238E27FC236}">
                  <a16:creationId xmlns:a16="http://schemas.microsoft.com/office/drawing/2014/main" id="{69DA2CDF-1E95-44A8-8004-238374C46BFE}"/>
                </a:ext>
              </a:extLst>
            </p:cNvPr>
            <p:cNvSpPr/>
            <p:nvPr/>
          </p:nvSpPr>
          <p:spPr>
            <a:xfrm>
              <a:off x="3702678" y="1935126"/>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Sorveglianza e</a:t>
              </a:r>
              <a:r>
                <a:rPr lang="fr-FR" sz="1600" dirty="0" err="1"/>
                <a:t> sicurezza</a:t>
              </a:r>
              <a:endParaRPr lang="fr-FR" sz="1600" dirty="0"/>
            </a:p>
          </p:txBody>
        </p:sp>
        <p:sp>
          <p:nvSpPr>
            <p:cNvPr id="9" name="Rectangle 8">
              <a:extLst>
                <a:ext uri="{FF2B5EF4-FFF2-40B4-BE49-F238E27FC236}">
                  <a16:creationId xmlns:a16="http://schemas.microsoft.com/office/drawing/2014/main" id="{B28FD2F8-0023-4D03-9428-E85305360885}"/>
                </a:ext>
              </a:extLst>
            </p:cNvPr>
            <p:cNvSpPr/>
            <p:nvPr/>
          </p:nvSpPr>
          <p:spPr>
            <a:xfrm>
              <a:off x="5305146" y="1935126"/>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SAR</a:t>
              </a:r>
            </a:p>
          </p:txBody>
        </p:sp>
        <p:sp>
          <p:nvSpPr>
            <p:cNvPr id="10" name="Rectangle 9">
              <a:extLst>
                <a:ext uri="{FF2B5EF4-FFF2-40B4-BE49-F238E27FC236}">
                  <a16:creationId xmlns:a16="http://schemas.microsoft.com/office/drawing/2014/main" id="{D84FF6D7-E0C2-421A-90A4-5F27A26C6E43}"/>
                </a:ext>
              </a:extLst>
            </p:cNvPr>
            <p:cNvSpPr/>
            <p:nvPr/>
          </p:nvSpPr>
          <p:spPr>
            <a:xfrm>
              <a:off x="6918247" y="1935126"/>
              <a:ext cx="1592340"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Intelligence</a:t>
              </a:r>
            </a:p>
          </p:txBody>
        </p:sp>
        <p:sp>
          <p:nvSpPr>
            <p:cNvPr id="11" name="Rectangle 10">
              <a:extLst>
                <a:ext uri="{FF2B5EF4-FFF2-40B4-BE49-F238E27FC236}">
                  <a16:creationId xmlns:a16="http://schemas.microsoft.com/office/drawing/2014/main" id="{5BDBD1EE-BB73-46E9-A1F9-2B2755CA2FF0}"/>
                </a:ext>
              </a:extLst>
            </p:cNvPr>
            <p:cNvSpPr/>
            <p:nvPr/>
          </p:nvSpPr>
          <p:spPr>
            <a:xfrm>
              <a:off x="3702678" y="2940791"/>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Lotta alla</a:t>
              </a:r>
              <a:r>
                <a:rPr lang="fr-FR" sz="1600" err="1"/>
                <a:t> pirateria</a:t>
              </a:r>
              <a:endParaRPr lang="fr-FR" sz="1600"/>
            </a:p>
          </p:txBody>
        </p:sp>
        <p:sp>
          <p:nvSpPr>
            <p:cNvPr id="12" name="Rectangle 11">
              <a:extLst>
                <a:ext uri="{FF2B5EF4-FFF2-40B4-BE49-F238E27FC236}">
                  <a16:creationId xmlns:a16="http://schemas.microsoft.com/office/drawing/2014/main" id="{52D48DBE-2FB1-4306-8977-2DE031B06A40}"/>
                </a:ext>
              </a:extLst>
            </p:cNvPr>
            <p:cNvSpPr/>
            <p:nvPr/>
          </p:nvSpPr>
          <p:spPr>
            <a:xfrm>
              <a:off x="5305146" y="2940791"/>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err="1"/>
                <a:t>Ambiente</a:t>
              </a:r>
              <a:endParaRPr lang="fr-FR" sz="1600"/>
            </a:p>
          </p:txBody>
        </p:sp>
        <p:sp>
          <p:nvSpPr>
            <p:cNvPr id="13" name="Rectangle 12">
              <a:extLst>
                <a:ext uri="{FF2B5EF4-FFF2-40B4-BE49-F238E27FC236}">
                  <a16:creationId xmlns:a16="http://schemas.microsoft.com/office/drawing/2014/main" id="{8E11C2D2-7480-44F7-AFE5-7FD3F79D6929}"/>
                </a:ext>
              </a:extLst>
            </p:cNvPr>
            <p:cNvSpPr/>
            <p:nvPr/>
          </p:nvSpPr>
          <p:spPr>
            <a:xfrm>
              <a:off x="6918247" y="2940791"/>
              <a:ext cx="1592340"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7500"/>
            </a:bodyPr>
            <a:lstStyle/>
            <a:p>
              <a:pPr algn="ctr"/>
              <a:r>
                <a:rPr lang="fr-FR" sz="1600" err="1"/>
                <a:t>Inchiesta</a:t>
              </a:r>
              <a:endParaRPr lang="fr-FR" sz="1600"/>
            </a:p>
          </p:txBody>
        </p:sp>
        <p:sp>
          <p:nvSpPr>
            <p:cNvPr id="14" name="Rectangle 13">
              <a:extLst>
                <a:ext uri="{FF2B5EF4-FFF2-40B4-BE49-F238E27FC236}">
                  <a16:creationId xmlns:a16="http://schemas.microsoft.com/office/drawing/2014/main" id="{92139361-7705-449B-9707-C79B13B95DFD}"/>
                </a:ext>
              </a:extLst>
            </p:cNvPr>
            <p:cNvSpPr/>
            <p:nvPr/>
          </p:nvSpPr>
          <p:spPr>
            <a:xfrm>
              <a:off x="3692046" y="3973920"/>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err="1"/>
                <a:t>Logistica</a:t>
              </a:r>
              <a:endParaRPr lang="fr-FR" sz="1600"/>
            </a:p>
          </p:txBody>
        </p:sp>
        <p:sp>
          <p:nvSpPr>
            <p:cNvPr id="15" name="Rectangle 14">
              <a:extLst>
                <a:ext uri="{FF2B5EF4-FFF2-40B4-BE49-F238E27FC236}">
                  <a16:creationId xmlns:a16="http://schemas.microsoft.com/office/drawing/2014/main" id="{A7FD8EB5-5ACD-4B70-85F7-3F92F705F248}"/>
                </a:ext>
              </a:extLst>
            </p:cNvPr>
            <p:cNvSpPr/>
            <p:nvPr/>
          </p:nvSpPr>
          <p:spPr>
            <a:xfrm>
              <a:off x="5294514" y="3973920"/>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err="1"/>
                <a:t>Oil</a:t>
              </a:r>
              <a:r>
                <a:rPr lang="fr-FR" sz="1600"/>
                <a:t> &amp; Gaz</a:t>
              </a:r>
            </a:p>
          </p:txBody>
        </p:sp>
        <p:sp>
          <p:nvSpPr>
            <p:cNvPr id="16" name="Rectangle 15">
              <a:extLst>
                <a:ext uri="{FF2B5EF4-FFF2-40B4-BE49-F238E27FC236}">
                  <a16:creationId xmlns:a16="http://schemas.microsoft.com/office/drawing/2014/main" id="{DDA19C8B-61B9-460E-9380-11B9FDA05061}"/>
                </a:ext>
              </a:extLst>
            </p:cNvPr>
            <p:cNvSpPr/>
            <p:nvPr/>
          </p:nvSpPr>
          <p:spPr>
            <a:xfrm>
              <a:off x="6907615" y="3973920"/>
              <a:ext cx="1592340"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err="1"/>
                <a:t>Pesca</a:t>
              </a:r>
              <a:endParaRPr lang="fr-FR" sz="1600"/>
            </a:p>
          </p:txBody>
        </p:sp>
      </p:grpSp>
      <p:sp>
        <p:nvSpPr>
          <p:cNvPr id="2" name="Titre 1">
            <a:extLst>
              <a:ext uri="{FF2B5EF4-FFF2-40B4-BE49-F238E27FC236}">
                <a16:creationId xmlns:a16="http://schemas.microsoft.com/office/drawing/2014/main" id="{7DBEFE6A-2AF7-7190-7E2C-1FD37166F24E}"/>
              </a:ext>
            </a:extLst>
          </p:cNvPr>
          <p:cNvSpPr txBox="1">
            <a:spLocks/>
          </p:cNvSpPr>
          <p:nvPr/>
        </p:nvSpPr>
        <p:spPr>
          <a:xfrm>
            <a:off x="0" y="79374"/>
            <a:ext cx="12070080" cy="1653725"/>
          </a:xfrm>
          <a:prstGeom prst="rect">
            <a:avLst/>
          </a:prstGeom>
        </p:spPr>
        <p:txBody>
          <a:bodyPr>
            <a:normAutofit fontScale="92156"/>
          </a:bodyPr>
          <a:lstStyle>
            <a:defPPr>
              <a:defRPr lang="en-US"/>
            </a:defPPr>
            <a:lvl1pPr>
              <a:lnSpc>
                <a:spcPct val="90000"/>
              </a:lnSpc>
              <a:spcBef>
                <a:spcPct val="0"/>
              </a:spcBef>
              <a:buNone/>
              <a:defRPr sz="6000" spc="-50" baseline="0">
                <a:latin typeface="+mj-lt"/>
                <a:ea typeface="+mj-ea"/>
                <a:cs typeface="+mj-cs"/>
              </a:defRPr>
            </a:lvl1pPr>
          </a:lstStyle>
          <a:p>
            <a:pPr algn="ctr"/>
            <a:r>
              <a:rPr lang="fr-FR" sz="4000" dirty="0"/>
              <a:t>AIS/ GNSS -</a:t>
            </a:r>
            <a:r>
              <a:rPr lang="fr-FR" sz="4000" dirty="0" err="1"/>
              <a:t> Utilizzatori e uso</a:t>
            </a:r>
          </a:p>
        </p:txBody>
      </p:sp>
    </p:spTree>
    <p:extLst>
      <p:ext uri="{BB962C8B-B14F-4D97-AF65-F5344CB8AC3E}">
        <p14:creationId xmlns:p14="http://schemas.microsoft.com/office/powerpoint/2010/main" val="1233316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AECACF16-0E85-4FAC-938F-DCBF99A4DE35}"/>
              </a:ext>
            </a:extLst>
          </p:cNvPr>
          <p:cNvGrpSpPr/>
          <p:nvPr/>
        </p:nvGrpSpPr>
        <p:grpSpPr>
          <a:xfrm>
            <a:off x="5158111" y="4527129"/>
            <a:ext cx="4300585" cy="1247809"/>
            <a:chOff x="2046514" y="1161143"/>
            <a:chExt cx="7082971" cy="3017475"/>
          </a:xfrm>
        </p:grpSpPr>
        <p:pic>
          <p:nvPicPr>
            <p:cNvPr id="2" name="Image 1" descr="distance En savoir plus sur les VHF marine ICOM">
              <a:extLst>
                <a:ext uri="{FF2B5EF4-FFF2-40B4-BE49-F238E27FC236}">
                  <a16:creationId xmlns:a16="http://schemas.microsoft.com/office/drawing/2014/main" id="{BCFED252-CEA9-42D9-A6DE-0CC4BC9FD6C2}"/>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046514" y="1393372"/>
              <a:ext cx="7082971" cy="2785246"/>
            </a:xfrm>
            <a:prstGeom prst="rect">
              <a:avLst/>
            </a:prstGeom>
            <a:noFill/>
            <a:ln>
              <a:noFill/>
            </a:ln>
          </p:spPr>
        </p:pic>
        <p:sp>
          <p:nvSpPr>
            <p:cNvPr id="3" name="Rectangle 2">
              <a:extLst>
                <a:ext uri="{FF2B5EF4-FFF2-40B4-BE49-F238E27FC236}">
                  <a16:creationId xmlns:a16="http://schemas.microsoft.com/office/drawing/2014/main" id="{2B61E166-1475-4FAB-B243-B915E70A2BC7}"/>
                </a:ext>
              </a:extLst>
            </p:cNvPr>
            <p:cNvSpPr/>
            <p:nvPr/>
          </p:nvSpPr>
          <p:spPr>
            <a:xfrm>
              <a:off x="3244948" y="3068544"/>
              <a:ext cx="537029" cy="46445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H</a:t>
              </a:r>
            </a:p>
          </p:txBody>
        </p:sp>
        <p:sp>
          <p:nvSpPr>
            <p:cNvPr id="4" name="Rectangle 3">
              <a:extLst>
                <a:ext uri="{FF2B5EF4-FFF2-40B4-BE49-F238E27FC236}">
                  <a16:creationId xmlns:a16="http://schemas.microsoft.com/office/drawing/2014/main" id="{5AFF190D-BEAE-4E5D-9765-7E765E92B86A}"/>
                </a:ext>
              </a:extLst>
            </p:cNvPr>
            <p:cNvSpPr/>
            <p:nvPr/>
          </p:nvSpPr>
          <p:spPr>
            <a:xfrm>
              <a:off x="7265963" y="3070330"/>
              <a:ext cx="537029" cy="46445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rPr>
                <a:t>h</a:t>
              </a:r>
            </a:p>
          </p:txBody>
        </p:sp>
        <p:sp>
          <p:nvSpPr>
            <p:cNvPr id="5" name="Rectangle 4">
              <a:extLst>
                <a:ext uri="{FF2B5EF4-FFF2-40B4-BE49-F238E27FC236}">
                  <a16:creationId xmlns:a16="http://schemas.microsoft.com/office/drawing/2014/main" id="{0A4062F4-EB81-4388-B61E-850075A5F0D6}"/>
                </a:ext>
              </a:extLst>
            </p:cNvPr>
            <p:cNvSpPr/>
            <p:nvPr/>
          </p:nvSpPr>
          <p:spPr>
            <a:xfrm>
              <a:off x="5319484" y="1161143"/>
              <a:ext cx="537029" cy="46445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a:t>
              </a:r>
            </a:p>
          </p:txBody>
        </p:sp>
      </p:gr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7CBB0A2D-CD18-8E7F-37AA-21AD48C47AC7}"/>
                  </a:ext>
                </a:extLst>
              </p:cNvPr>
              <p:cNvSpPr txBox="1"/>
              <p:nvPr/>
            </p:nvSpPr>
            <p:spPr>
              <a:xfrm>
                <a:off x="4908292" y="5735653"/>
                <a:ext cx="4737222" cy="470898"/>
              </a:xfrm>
              <a:prstGeom prst="rect">
                <a:avLst/>
              </a:prstGeom>
              <a:solidFill>
                <a:schemeClr val="accent4">
                  <a:lumMod val="20000"/>
                  <a:lumOff val="80000"/>
                </a:schemeClr>
              </a:solidFill>
              <a:ln>
                <a:solidFill>
                  <a:schemeClr val="accent1"/>
                </a:solidFill>
              </a:ln>
            </p:spPr>
            <p:txBody>
              <a:bodyPr wrap="square" rtlCol="0">
                <a:spAutoFit/>
              </a:bodyPr>
              <a:lstStyle/>
              <a:p>
                <a:r>
                  <a:rPr lang="fr-FR" sz="2000" b="1"/>
                  <a:t>Range (Nm) = 2,2 (</a:t>
                </a:r>
                <a14:m>
                  <m:oMath xmlns:m="http://schemas.openxmlformats.org/officeDocument/2006/math">
                    <m:rad>
                      <m:radPr>
                        <m:degHide m:val="on"/>
                        <m:ctrlPr>
                          <a:rPr lang="fr-FR" sz="2000" b="1" i="1" smtClean="0">
                            <a:latin typeface="Cambria Math" panose="02040503050406030204" pitchFamily="18" charset="0"/>
                            <a:ea typeface="Cambria Math" panose="02040503050406030204" pitchFamily="18" charset="0"/>
                          </a:rPr>
                        </m:ctrlPr>
                      </m:radPr>
                      <m:deg/>
                      <m:e>
                        <m:r>
                          <a:rPr lang="fr-FR" sz="2000" b="1" i="1" smtClean="0">
                            <a:latin typeface="Cambria Math" panose="02040503050406030204" pitchFamily="18" charset="0"/>
                            <a:ea typeface="Cambria Math" panose="02040503050406030204" pitchFamily="18" charset="0"/>
                          </a:rPr>
                          <m:t>𝑯</m:t>
                        </m:r>
                        <m:r>
                          <a:rPr lang="fr-FR" sz="2000" b="1" i="1" smtClean="0">
                            <a:latin typeface="Cambria Math" panose="02040503050406030204" pitchFamily="18" charset="0"/>
                            <a:ea typeface="Cambria Math" panose="02040503050406030204" pitchFamily="18" charset="0"/>
                          </a:rPr>
                          <m:t>(</m:t>
                        </m:r>
                        <m:r>
                          <a:rPr lang="fr-FR" sz="2000" b="1" i="1" smtClean="0">
                            <a:latin typeface="Cambria Math" panose="02040503050406030204" pitchFamily="18" charset="0"/>
                            <a:ea typeface="Cambria Math" panose="02040503050406030204" pitchFamily="18" charset="0"/>
                          </a:rPr>
                          <m:t>𝒇𝒕</m:t>
                        </m:r>
                        <m:r>
                          <a:rPr lang="fr-FR" sz="2000" b="1" i="1" smtClean="0">
                            <a:latin typeface="Cambria Math" panose="02040503050406030204" pitchFamily="18" charset="0"/>
                            <a:ea typeface="Cambria Math" panose="02040503050406030204" pitchFamily="18" charset="0"/>
                          </a:rPr>
                          <m:t>)</m:t>
                        </m:r>
                      </m:e>
                    </m:rad>
                    <m:r>
                      <a:rPr lang="fr-FR" sz="2000" b="1" i="1" smtClean="0">
                        <a:latin typeface="Cambria Math" panose="02040503050406030204" pitchFamily="18" charset="0"/>
                        <a:ea typeface="Cambria Math" panose="02040503050406030204" pitchFamily="18" charset="0"/>
                      </a:rPr>
                      <m:t>+ </m:t>
                    </m:r>
                    <m:rad>
                      <m:radPr>
                        <m:degHide m:val="on"/>
                        <m:ctrlPr>
                          <a:rPr lang="fr-FR" sz="2000" b="1" i="1" smtClean="0">
                            <a:latin typeface="Cambria Math" panose="02040503050406030204" pitchFamily="18" charset="0"/>
                            <a:ea typeface="Cambria Math" panose="02040503050406030204" pitchFamily="18" charset="0"/>
                          </a:rPr>
                        </m:ctrlPr>
                      </m:radPr>
                      <m:deg/>
                      <m:e>
                        <m:r>
                          <a:rPr lang="fr-FR" sz="2000" b="1" i="1" smtClean="0">
                            <a:latin typeface="Cambria Math" panose="02040503050406030204" pitchFamily="18" charset="0"/>
                            <a:ea typeface="Cambria Math" panose="02040503050406030204" pitchFamily="18" charset="0"/>
                          </a:rPr>
                          <m:t>𝒉</m:t>
                        </m:r>
                        <m:d>
                          <m:dPr>
                            <m:ctrlPr>
                              <a:rPr lang="fr-FR" sz="2000" b="1" i="1" smtClean="0">
                                <a:latin typeface="Cambria Math" panose="02040503050406030204" pitchFamily="18" charset="0"/>
                                <a:ea typeface="Cambria Math" panose="02040503050406030204" pitchFamily="18" charset="0"/>
                              </a:rPr>
                            </m:ctrlPr>
                          </m:dPr>
                          <m:e>
                            <m:r>
                              <a:rPr lang="fr-FR" sz="2000" b="1" i="1" smtClean="0">
                                <a:latin typeface="Cambria Math" panose="02040503050406030204" pitchFamily="18" charset="0"/>
                                <a:ea typeface="Cambria Math" panose="02040503050406030204" pitchFamily="18" charset="0"/>
                              </a:rPr>
                              <m:t>𝒇𝒕</m:t>
                            </m:r>
                          </m:e>
                        </m:d>
                      </m:e>
                    </m:rad>
                    <m:r>
                      <a:rPr lang="fr-FR" sz="2000" b="1" i="1" smtClean="0">
                        <a:latin typeface="Cambria Math" panose="02040503050406030204" pitchFamily="18" charset="0"/>
                        <a:ea typeface="Cambria Math" panose="02040503050406030204" pitchFamily="18" charset="0"/>
                      </a:rPr>
                      <m:t>)</m:t>
                    </m:r>
                  </m:oMath>
                </a14:m>
                <a:endParaRPr lang="fr-FR" sz="2000" b="1"/>
              </a:p>
            </p:txBody>
          </p:sp>
        </mc:Choice>
        <mc:Fallback xmlns:p14="http://schemas.microsoft.com/office/powerpoint/2010/main" xmlns:asvg="http://schemas.microsoft.com/office/drawing/2016/SVG/main" xmlns:a16="http://schemas.microsoft.com/office/drawing/2014/main" xmlns="">
          <p:sp>
            <p:nvSpPr>
              <p:cNvPr id="7" name="ZoneTexte 6">
                <a:extLst>
                  <a:ext uri="{FF2B5EF4-FFF2-40B4-BE49-F238E27FC236}">
                    <a16:creationId xmlns:a16="http://schemas.microsoft.com/office/drawing/2014/main" id="{7CBB0A2D-CD18-8E7F-37AA-21AD48C47AC7}"/>
                  </a:ext>
                </a:extLst>
              </p:cNvPr>
              <p:cNvSpPr txBox="1">
                <a:spLocks noRot="1" noChangeAspect="1" noMove="1" noResize="1" noEditPoints="1" noAdjustHandles="1" noChangeArrowheads="1" noChangeShapeType="1" noTextEdit="1"/>
              </p:cNvSpPr>
              <p:nvPr/>
            </p:nvSpPr>
            <p:spPr>
              <a:xfrm>
                <a:off x="4908292" y="5735653"/>
                <a:ext cx="4737222" cy="470898"/>
              </a:xfrm>
              <a:prstGeom prst="rect">
                <a:avLst/>
              </a:prstGeom>
              <a:blipFill>
                <a:blip r:embed="rId3"/>
                <a:stretch>
                  <a:fillRect l="-1155" b="-15190"/>
                </a:stretch>
              </a:blipFill>
              <a:ln>
                <a:solidFill>
                  <a:schemeClr val="accent1"/>
                </a:solidFill>
              </a:ln>
            </p:spPr>
            <p:txBody>
              <a:bodyPr/>
              <a:lstStyle/>
              <a:p>
                <a:r>
                  <a:rPr lang="fr-FR">
                    <a:noFill/>
                  </a:rPr>
                  <a:t> </a:t>
                </a:r>
              </a:p>
            </p:txBody>
          </p:sp>
        </mc:Fallback>
      </mc:AlternateContent>
      <p:sp>
        <p:nvSpPr>
          <p:cNvPr id="8" name="ZoneTexte 7">
            <a:extLst>
              <a:ext uri="{FF2B5EF4-FFF2-40B4-BE49-F238E27FC236}">
                <a16:creationId xmlns:a16="http://schemas.microsoft.com/office/drawing/2014/main" id="{1E52FCC4-8C3B-B823-DE4E-4010DFF1066F}"/>
              </a:ext>
            </a:extLst>
          </p:cNvPr>
          <p:cNvSpPr txBox="1"/>
          <p:nvPr/>
        </p:nvSpPr>
        <p:spPr>
          <a:xfrm>
            <a:off x="8612124" y="6201209"/>
            <a:ext cx="1164101" cy="276999"/>
          </a:xfrm>
          <a:prstGeom prst="rect">
            <a:avLst/>
          </a:prstGeom>
          <a:noFill/>
        </p:spPr>
        <p:txBody>
          <a:bodyPr wrap="none" rtlCol="0">
            <a:spAutoFit/>
          </a:bodyPr>
          <a:lstStyle/>
          <a:p>
            <a:r>
              <a:rPr lang="fr-FR" sz="1200" dirty="0"/>
              <a:t>1</a:t>
            </a:r>
            <a:r>
              <a:rPr lang="fr-FR" sz="1200" dirty="0" err="1"/>
              <a:t> ft=</a:t>
            </a:r>
            <a:r>
              <a:rPr lang="fr-FR" sz="1200" dirty="0"/>
              <a:t> 0,305 m</a:t>
            </a:r>
          </a:p>
        </p:txBody>
      </p:sp>
      <p:sp>
        <p:nvSpPr>
          <p:cNvPr id="9" name="ZoneTexte 8">
            <a:extLst>
              <a:ext uri="{FF2B5EF4-FFF2-40B4-BE49-F238E27FC236}">
                <a16:creationId xmlns:a16="http://schemas.microsoft.com/office/drawing/2014/main" id="{A9280EAB-4CE8-3139-8282-FA68B20C9A76}"/>
              </a:ext>
            </a:extLst>
          </p:cNvPr>
          <p:cNvSpPr txBox="1"/>
          <p:nvPr/>
        </p:nvSpPr>
        <p:spPr>
          <a:xfrm>
            <a:off x="1679694" y="6119336"/>
            <a:ext cx="6152646" cy="738664"/>
          </a:xfrm>
          <a:prstGeom prst="rect">
            <a:avLst/>
          </a:prstGeom>
          <a:noFill/>
        </p:spPr>
        <p:txBody>
          <a:bodyPr wrap="none" rtlCol="0">
            <a:normAutofit fontScale="97478"/>
          </a:bodyPr>
          <a:lstStyle/>
          <a:p>
            <a:r>
              <a:rPr lang="fr-FR" sz="1400" i="1" u="sng"/>
              <a:t>Esempio:</a:t>
            </a:r>
          </a:p>
          <a:p>
            <a:r>
              <a:rPr lang="fr-FR" sz="1400" i="1"/>
              <a:t>1/ Quanto lontano posso</a:t>
            </a:r>
            <a:r>
              <a:rPr lang="fr-FR" sz="1400" i="1" err="1"/>
              <a:t> seea nave</a:t>
            </a:r>
            <a:r>
              <a:rPr lang="fr-FR" sz="1400" i="1"/>
              <a:t> alta 20</a:t>
            </a:r>
            <a:r>
              <a:rPr lang="fr-FR" sz="1400" i="1" err="1"/>
              <a:t> m</a:t>
            </a:r>
            <a:r>
              <a:rPr lang="fr-FR" sz="1400" i="1"/>
              <a:t> se ho</a:t>
            </a:r>
            <a:r>
              <a:rPr lang="fr-FR" sz="1400" i="1" err="1"/>
              <a:t> una torre alta 100 m</a:t>
            </a:r>
            <a:endParaRPr lang="fr-FR" sz="1400" i="1"/>
          </a:p>
          <a:p>
            <a:r>
              <a:rPr lang="fr-FR" sz="1400" i="1"/>
              <a:t>2/ Quanto lontano posso</a:t>
            </a:r>
            <a:r>
              <a:rPr lang="fr-FR" sz="1400" i="1" err="1"/>
              <a:t> seea 20</a:t>
            </a:r>
            <a:r>
              <a:rPr lang="fr-FR" sz="1400" i="1"/>
              <a:t> m velivolo alto</a:t>
            </a:r>
            <a:r>
              <a:rPr lang="fr-FR" sz="1400" i="1" err="1"/>
              <a:t> se io</a:t>
            </a:r>
            <a:r>
              <a:rPr lang="fr-FR" sz="1400" i="1"/>
              <a:t> amon</a:t>
            </a:r>
            <a:r>
              <a:rPr lang="fr-FR" sz="1400" i="1" err="1"/>
              <a:t> la</a:t>
            </a:r>
            <a:r>
              <a:rPr lang="fr-FR" sz="1400" i="1"/>
              <a:t> spiaggia</a:t>
            </a:r>
          </a:p>
        </p:txBody>
      </p:sp>
      <p:sp>
        <p:nvSpPr>
          <p:cNvPr id="10" name="ZoneTexte 9">
            <a:extLst>
              <a:ext uri="{FF2B5EF4-FFF2-40B4-BE49-F238E27FC236}">
                <a16:creationId xmlns:a16="http://schemas.microsoft.com/office/drawing/2014/main" id="{D6C265F5-AF13-E91E-9AEE-A1DC5F71077E}"/>
              </a:ext>
            </a:extLst>
          </p:cNvPr>
          <p:cNvSpPr txBox="1"/>
          <p:nvPr/>
        </p:nvSpPr>
        <p:spPr>
          <a:xfrm>
            <a:off x="11353736" y="6370519"/>
            <a:ext cx="822661" cy="461665"/>
          </a:xfrm>
          <a:prstGeom prst="rect">
            <a:avLst/>
          </a:prstGeom>
          <a:noFill/>
        </p:spPr>
        <p:txBody>
          <a:bodyPr wrap="none" rtlCol="0">
            <a:spAutoFit/>
          </a:bodyPr>
          <a:lstStyle/>
          <a:p>
            <a:r>
              <a:rPr lang="fr-FR" sz="1200"/>
              <a:t>1/ 102 km</a:t>
            </a:r>
          </a:p>
          <a:p>
            <a:r>
              <a:rPr lang="fr-FR" sz="1200"/>
              <a:t>2/ 34 km</a:t>
            </a:r>
          </a:p>
        </p:txBody>
      </p:sp>
      <p:sp>
        <p:nvSpPr>
          <p:cNvPr id="11" name="Titre 1">
            <a:extLst>
              <a:ext uri="{FF2B5EF4-FFF2-40B4-BE49-F238E27FC236}">
                <a16:creationId xmlns:a16="http://schemas.microsoft.com/office/drawing/2014/main" id="{E103B8C0-0CED-2781-880F-B5DA0E26D41F}"/>
              </a:ext>
            </a:extLst>
          </p:cNvPr>
          <p:cNvSpPr txBox="1">
            <a:spLocks/>
          </p:cNvSpPr>
          <p:nvPr/>
        </p:nvSpPr>
        <p:spPr>
          <a:xfrm>
            <a:off x="6018360" y="4080455"/>
            <a:ext cx="3002188" cy="530048"/>
          </a:xfrm>
          <a:prstGeom prst="rect">
            <a:avLst/>
          </a:prstGeom>
        </p:spPr>
        <p:txBody>
          <a:bodyPr vert="horz" lIns="91440" tIns="45720" rIns="91440" bIns="45720" rtlCol="0" anchor="ctr">
            <a:normAutofit fontScale="82352"/>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600" b="1">
                <a:latin typeface="+mn-lt"/>
                <a:cs typeface="Arial" panose="020B0604020202020204" pitchFamily="34" charset="0"/>
              </a:rPr>
              <a:t>Formula per la gamma ottica</a:t>
            </a:r>
          </a:p>
        </p:txBody>
      </p:sp>
      <p:sp>
        <p:nvSpPr>
          <p:cNvPr id="12" name="Titre 1">
            <a:extLst>
              <a:ext uri="{FF2B5EF4-FFF2-40B4-BE49-F238E27FC236}">
                <a16:creationId xmlns:a16="http://schemas.microsoft.com/office/drawing/2014/main" id="{2012B1D2-5538-6FB9-D0EB-7E2A2FC3F85B}"/>
              </a:ext>
            </a:extLst>
          </p:cNvPr>
          <p:cNvSpPr txBox="1">
            <a:spLocks/>
          </p:cNvSpPr>
          <p:nvPr/>
        </p:nvSpPr>
        <p:spPr>
          <a:xfrm>
            <a:off x="0" y="79375"/>
            <a:ext cx="9897477" cy="974333"/>
          </a:xfrm>
          <a:prstGeom prst="rect">
            <a:avLst/>
          </a:prstGeom>
        </p:spPr>
        <p:txBody>
          <a:bodyPr>
            <a:normAutofit fontScale="67500" lnSpcReduction="20000"/>
          </a:bodyPr>
          <a:lstStyle>
            <a:defPPr>
              <a:defRPr lang="en-US"/>
            </a:defPPr>
            <a:lvl1pPr>
              <a:lnSpc>
                <a:spcPct val="90000"/>
              </a:lnSpc>
              <a:spcBef>
                <a:spcPct val="0"/>
              </a:spcBef>
              <a:buNone/>
              <a:defRPr sz="6000" spc="-50" baseline="0">
                <a:latin typeface="+mj-lt"/>
                <a:ea typeface="+mj-ea"/>
                <a:cs typeface="+mj-cs"/>
              </a:defRPr>
            </a:lvl1pPr>
          </a:lstStyle>
          <a:p>
            <a:r>
              <a:rPr lang="fr-FR" dirty="0"/>
              <a:t>Transponder AIS</a:t>
            </a:r>
            <a:r>
              <a:rPr lang="fr-FR" dirty="0" err="1"/>
              <a:t>  -</a:t>
            </a:r>
            <a:r>
              <a:rPr lang="fr-FR" dirty="0"/>
              <a:t> Come funziona</a:t>
            </a:r>
            <a:r>
              <a:rPr lang="fr-FR" dirty="0" err="1"/>
              <a:t> ?</a:t>
            </a:r>
            <a:r>
              <a:rPr lang="fr-FR" dirty="0"/>
              <a:t> </a:t>
            </a:r>
          </a:p>
        </p:txBody>
      </p:sp>
      <p:pic>
        <p:nvPicPr>
          <p:cNvPr id="14" name="Graphique 13">
            <a:extLst>
              <a:ext uri="{FF2B5EF4-FFF2-40B4-BE49-F238E27FC236}">
                <a16:creationId xmlns:a16="http://schemas.microsoft.com/office/drawing/2014/main" id="{55C88077-F97E-7E2B-1C93-7F590F622A9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167" y="1501419"/>
            <a:ext cx="5359740" cy="3962577"/>
          </a:xfrm>
          <a:prstGeom prst="rect">
            <a:avLst/>
          </a:prstGeom>
        </p:spPr>
      </p:pic>
      <p:sp>
        <p:nvSpPr>
          <p:cNvPr id="15" name="ZoneTexte 14">
            <a:extLst>
              <a:ext uri="{FF2B5EF4-FFF2-40B4-BE49-F238E27FC236}">
                <a16:creationId xmlns:a16="http://schemas.microsoft.com/office/drawing/2014/main" id="{FBB0D7C8-190A-B73F-1837-31FF08F54EE3}"/>
              </a:ext>
            </a:extLst>
          </p:cNvPr>
          <p:cNvSpPr txBox="1"/>
          <p:nvPr/>
        </p:nvSpPr>
        <p:spPr>
          <a:xfrm>
            <a:off x="432263" y="4314330"/>
            <a:ext cx="2590774" cy="1477328"/>
          </a:xfrm>
          <a:prstGeom prst="rect">
            <a:avLst/>
          </a:prstGeom>
          <a:noFill/>
        </p:spPr>
        <p:txBody>
          <a:bodyPr wrap="none" rtlCol="0">
            <a:normAutofit fontScale="87096"/>
          </a:bodyPr>
          <a:lstStyle/>
          <a:p>
            <a:r>
              <a:rPr lang="fr-FR" b="1" dirty="0"/>
              <a:t>VHF </a:t>
            </a:r>
            <a:r>
              <a:rPr lang="fr-FR" b="1" dirty="0" err="1"/>
              <a:t>waveform</a:t>
            </a:r>
            <a:endParaRPr lang="fr-FR" b="1" dirty="0"/>
          </a:p>
          <a:p>
            <a:pPr marL="285750" indent="-285750">
              <a:buFontTx/>
              <a:buChar char="-"/>
            </a:pPr>
            <a:r>
              <a:rPr lang="fr-FR" dirty="0"/>
              <a:t>Spettro marittimo</a:t>
            </a:r>
          </a:p>
          <a:p>
            <a:pPr marL="285750" indent="-285750">
              <a:buFontTx/>
              <a:buChar char="-"/>
            </a:pPr>
            <a:r>
              <a:rPr lang="fr-FR" dirty="0" err="1"/>
              <a:t>Robusto</a:t>
            </a:r>
            <a:endParaRPr lang="fr-FR" dirty="0"/>
          </a:p>
          <a:p>
            <a:pPr marL="285750" indent="-285750">
              <a:buFontTx/>
              <a:buChar char="-"/>
            </a:pPr>
            <a:r>
              <a:rPr lang="fr-FR" dirty="0"/>
              <a:t>LOS</a:t>
            </a:r>
          </a:p>
          <a:p>
            <a:pPr marL="285750" indent="-285750">
              <a:buFontTx/>
              <a:buChar char="-"/>
            </a:pPr>
            <a:r>
              <a:rPr lang="fr-FR" dirty="0"/>
              <a:t>Larghezza di banda bassa</a:t>
            </a:r>
          </a:p>
        </p:txBody>
      </p:sp>
      <p:pic>
        <p:nvPicPr>
          <p:cNvPr id="17" name="Image 16" descr="Une image contenant texte, diagramme, croquis, conception&#10;&#10;Description générée automatiquement">
            <a:extLst>
              <a:ext uri="{FF2B5EF4-FFF2-40B4-BE49-F238E27FC236}">
                <a16:creationId xmlns:a16="http://schemas.microsoft.com/office/drawing/2014/main" id="{EA39D67D-BD13-E29C-E1B5-1838555F227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3996"/>
          <a:stretch/>
        </p:blipFill>
        <p:spPr>
          <a:xfrm>
            <a:off x="7236172" y="1024396"/>
            <a:ext cx="4896661" cy="2047161"/>
          </a:xfrm>
          <a:prstGeom prst="rect">
            <a:avLst/>
          </a:prstGeom>
        </p:spPr>
      </p:pic>
      <p:sp>
        <p:nvSpPr>
          <p:cNvPr id="18" name="ZoneTexte 17">
            <a:extLst>
              <a:ext uri="{FF2B5EF4-FFF2-40B4-BE49-F238E27FC236}">
                <a16:creationId xmlns:a16="http://schemas.microsoft.com/office/drawing/2014/main" id="{579BE8A6-01E6-D318-B093-3989623D5A2E}"/>
              </a:ext>
            </a:extLst>
          </p:cNvPr>
          <p:cNvSpPr txBox="1"/>
          <p:nvPr/>
        </p:nvSpPr>
        <p:spPr>
          <a:xfrm>
            <a:off x="8579824" y="893103"/>
            <a:ext cx="1976823" cy="369332"/>
          </a:xfrm>
          <a:prstGeom prst="rect">
            <a:avLst/>
          </a:prstGeom>
          <a:noFill/>
        </p:spPr>
        <p:txBody>
          <a:bodyPr wrap="none" rtlCol="0">
            <a:spAutoFit/>
          </a:bodyPr>
          <a:lstStyle/>
          <a:p>
            <a:r>
              <a:rPr lang="fr-FR" b="1" dirty="0"/>
              <a:t>AIS </a:t>
            </a:r>
            <a:r>
              <a:rPr lang="fr-FR" b="1" dirty="0" err="1"/>
              <a:t>Transponder</a:t>
            </a:r>
            <a:endParaRPr lang="fr-FR" b="1" dirty="0"/>
          </a:p>
        </p:txBody>
      </p:sp>
      <p:sp>
        <p:nvSpPr>
          <p:cNvPr id="13" name="ZoneTexte 12">
            <a:extLst>
              <a:ext uri="{FF2B5EF4-FFF2-40B4-BE49-F238E27FC236}">
                <a16:creationId xmlns:a16="http://schemas.microsoft.com/office/drawing/2014/main" id="{42BA146D-5512-4ABE-508C-B65ACB25F6FE}"/>
              </a:ext>
            </a:extLst>
          </p:cNvPr>
          <p:cNvSpPr txBox="1"/>
          <p:nvPr/>
        </p:nvSpPr>
        <p:spPr>
          <a:xfrm>
            <a:off x="8941809" y="3031865"/>
            <a:ext cx="1260281" cy="523220"/>
          </a:xfrm>
          <a:prstGeom prst="rect">
            <a:avLst/>
          </a:prstGeom>
          <a:noFill/>
        </p:spPr>
        <p:txBody>
          <a:bodyPr wrap="none" rtlCol="0">
            <a:normAutofit fontScale="93750"/>
          </a:bodyPr>
          <a:lstStyle/>
          <a:p>
            <a:pPr algn="ctr"/>
            <a:r>
              <a:rPr lang="fr-FR" sz="1400"/>
              <a:t>Classe B </a:t>
            </a:r>
          </a:p>
          <a:p>
            <a:pPr algn="ctr"/>
            <a:r>
              <a:rPr lang="fr-FR" sz="1400" err="1"/>
              <a:t>Transponder</a:t>
            </a:r>
            <a:endParaRPr lang="fr-FR" sz="1400"/>
          </a:p>
        </p:txBody>
      </p:sp>
      <p:sp>
        <p:nvSpPr>
          <p:cNvPr id="16" name="ZoneTexte 15">
            <a:extLst>
              <a:ext uri="{FF2B5EF4-FFF2-40B4-BE49-F238E27FC236}">
                <a16:creationId xmlns:a16="http://schemas.microsoft.com/office/drawing/2014/main" id="{DCA75C58-12EA-EF28-A965-D899BD1330CF}"/>
              </a:ext>
            </a:extLst>
          </p:cNvPr>
          <p:cNvSpPr txBox="1"/>
          <p:nvPr/>
        </p:nvSpPr>
        <p:spPr>
          <a:xfrm>
            <a:off x="7382554" y="3031865"/>
            <a:ext cx="1168910" cy="523220"/>
          </a:xfrm>
          <a:prstGeom prst="rect">
            <a:avLst/>
          </a:prstGeom>
          <a:noFill/>
        </p:spPr>
        <p:txBody>
          <a:bodyPr wrap="none" rtlCol="0">
            <a:spAutoFit/>
          </a:bodyPr>
          <a:lstStyle/>
          <a:p>
            <a:pPr algn="ctr"/>
            <a:r>
              <a:rPr lang="fr-FR" sz="1400"/>
              <a:t>GNSS/ VHF</a:t>
            </a:r>
          </a:p>
          <a:p>
            <a:pPr algn="ctr"/>
            <a:r>
              <a:rPr lang="fr-FR" sz="1400"/>
              <a:t> </a:t>
            </a:r>
            <a:r>
              <a:rPr lang="fr-FR" sz="1400" err="1"/>
              <a:t>Antenna</a:t>
            </a:r>
            <a:endParaRPr lang="fr-FR" sz="1400"/>
          </a:p>
        </p:txBody>
      </p:sp>
      <p:sp>
        <p:nvSpPr>
          <p:cNvPr id="19" name="ZoneTexte 18">
            <a:extLst>
              <a:ext uri="{FF2B5EF4-FFF2-40B4-BE49-F238E27FC236}">
                <a16:creationId xmlns:a16="http://schemas.microsoft.com/office/drawing/2014/main" id="{4402E89C-0463-8175-866A-374EDC1AF11E}"/>
              </a:ext>
            </a:extLst>
          </p:cNvPr>
          <p:cNvSpPr txBox="1"/>
          <p:nvPr/>
        </p:nvSpPr>
        <p:spPr>
          <a:xfrm>
            <a:off x="10951369" y="3031865"/>
            <a:ext cx="708720" cy="307777"/>
          </a:xfrm>
          <a:prstGeom prst="rect">
            <a:avLst/>
          </a:prstGeom>
          <a:noFill/>
        </p:spPr>
        <p:txBody>
          <a:bodyPr wrap="none" rtlCol="0">
            <a:spAutoFit/>
          </a:bodyPr>
          <a:lstStyle/>
          <a:p>
            <a:pPr algn="ctr"/>
            <a:r>
              <a:rPr lang="fr-FR" sz="1400"/>
              <a:t>Display</a:t>
            </a:r>
          </a:p>
        </p:txBody>
      </p:sp>
      <p:sp>
        <p:nvSpPr>
          <p:cNvPr id="21" name="ZoneTexte 20">
            <a:extLst>
              <a:ext uri="{FF2B5EF4-FFF2-40B4-BE49-F238E27FC236}">
                <a16:creationId xmlns:a16="http://schemas.microsoft.com/office/drawing/2014/main" id="{8289CE41-F059-EBE3-BE04-843162530E7D}"/>
              </a:ext>
            </a:extLst>
          </p:cNvPr>
          <p:cNvSpPr txBox="1"/>
          <p:nvPr/>
        </p:nvSpPr>
        <p:spPr>
          <a:xfrm>
            <a:off x="1867083" y="1229762"/>
            <a:ext cx="4399592" cy="1200329"/>
          </a:xfrm>
          <a:prstGeom prst="rect">
            <a:avLst/>
          </a:prstGeom>
          <a:noFill/>
        </p:spPr>
        <p:txBody>
          <a:bodyPr wrap="square">
            <a:normAutofit fontScale="89189"/>
          </a:bodyPr>
          <a:lstStyle/>
          <a:p>
            <a:r>
              <a:rPr lang="fr-FR" b="1" dirty="0"/>
              <a:t>Dispositivi AIS più</a:t>
            </a:r>
            <a:r>
              <a:rPr lang="fr-FR" b="1" dirty="0" err="1"/>
              <a:t> diffusi</a:t>
            </a:r>
            <a:endParaRPr lang="fr-FR" b="1" dirty="0"/>
          </a:p>
          <a:p>
            <a:pPr marL="285750" indent="-285750">
              <a:buFont typeface="Arial" panose="020B0604020202020204" pitchFamily="34" charset="0"/>
              <a:buChar char="•"/>
            </a:pPr>
            <a:r>
              <a:rPr lang="fr-FR" dirty="0"/>
              <a:t>Classe A: tutti i messaggi T/R</a:t>
            </a:r>
          </a:p>
          <a:p>
            <a:pPr marL="285750" indent="-285750">
              <a:buFont typeface="Arial" panose="020B0604020202020204" pitchFamily="34" charset="0"/>
              <a:buChar char="•"/>
            </a:pPr>
            <a:r>
              <a:rPr lang="fr-FR" dirty="0"/>
              <a:t>Classe B: messaggi limitati</a:t>
            </a:r>
            <a:r>
              <a:rPr lang="fr-FR" dirty="0" err="1"/>
              <a:t> T/R</a:t>
            </a:r>
          </a:p>
          <a:p>
            <a:pPr marL="285750" indent="-285750">
              <a:buFont typeface="Arial" panose="020B0604020202020204" pitchFamily="34" charset="0"/>
              <a:buChar char="•"/>
            </a:pPr>
            <a:r>
              <a:rPr lang="fr-FR" dirty="0" err="1"/>
              <a:t>Warship</a:t>
            </a:r>
            <a:r>
              <a:rPr lang="fr-FR" dirty="0"/>
              <a:t> AIS : </a:t>
            </a:r>
            <a:r>
              <a:rPr lang="fr-FR" dirty="0" err="1"/>
              <a:t>Encrypted</a:t>
            </a:r>
            <a:r>
              <a:rPr lang="fr-FR" dirty="0"/>
              <a:t> (</a:t>
            </a:r>
            <a:r>
              <a:rPr lang="fr-FR" dirty="0" err="1"/>
              <a:t>military</a:t>
            </a:r>
            <a:r>
              <a:rPr lang="fr-FR" dirty="0"/>
              <a:t>)</a:t>
            </a:r>
          </a:p>
        </p:txBody>
      </p:sp>
    </p:spTree>
    <p:extLst>
      <p:ext uri="{BB962C8B-B14F-4D97-AF65-F5344CB8AC3E}">
        <p14:creationId xmlns:p14="http://schemas.microsoft.com/office/powerpoint/2010/main" val="1783123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503D2E4-A2C5-9475-1CB4-51F0E59A828F}"/>
              </a:ext>
            </a:extLst>
          </p:cNvPr>
          <p:cNvSpPr txBox="1">
            <a:spLocks/>
          </p:cNvSpPr>
          <p:nvPr/>
        </p:nvSpPr>
        <p:spPr>
          <a:xfrm>
            <a:off x="65316" y="199118"/>
            <a:ext cx="12070080" cy="858709"/>
          </a:xfrm>
          <a:prstGeom prst="rect">
            <a:avLst/>
          </a:prstGeom>
        </p:spPr>
        <p:txBody>
          <a:bodyPr>
            <a:normAutofit fontScale="75000" lnSpcReduction="20000"/>
          </a:bodyPr>
          <a:lstStyle>
            <a:defPPr>
              <a:defRPr lang="en-US"/>
            </a:defPPr>
            <a:lvl1pPr>
              <a:lnSpc>
                <a:spcPct val="90000"/>
              </a:lnSpc>
              <a:spcBef>
                <a:spcPct val="0"/>
              </a:spcBef>
              <a:buNone/>
              <a:defRPr sz="6000" spc="-50" baseline="0">
                <a:latin typeface="+mj-lt"/>
                <a:ea typeface="+mj-ea"/>
                <a:cs typeface="+mj-cs"/>
              </a:defRPr>
            </a:lvl1pPr>
          </a:lstStyle>
          <a:p>
            <a:r>
              <a:rPr lang="fr-FR" dirty="0"/>
              <a:t>AIS / GNSS – Interconnexion / Intrusion Points</a:t>
            </a:r>
          </a:p>
        </p:txBody>
      </p:sp>
      <p:pic>
        <p:nvPicPr>
          <p:cNvPr id="4" name="Image 3">
            <a:extLst>
              <a:ext uri="{FF2B5EF4-FFF2-40B4-BE49-F238E27FC236}">
                <a16:creationId xmlns:a16="http://schemas.microsoft.com/office/drawing/2014/main" id="{4BC0E6D4-7A41-F853-44F6-4805EA1816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97744" y="834355"/>
            <a:ext cx="3709684" cy="5196547"/>
          </a:xfrm>
          <a:prstGeom prst="rect">
            <a:avLst/>
          </a:prstGeom>
        </p:spPr>
      </p:pic>
      <p:sp>
        <p:nvSpPr>
          <p:cNvPr id="7" name="ZoneTexte 6">
            <a:extLst>
              <a:ext uri="{FF2B5EF4-FFF2-40B4-BE49-F238E27FC236}">
                <a16:creationId xmlns:a16="http://schemas.microsoft.com/office/drawing/2014/main" id="{889EF7B3-7B02-715D-2DB1-8EB6C002A2CC}"/>
              </a:ext>
            </a:extLst>
          </p:cNvPr>
          <p:cNvSpPr txBox="1"/>
          <p:nvPr/>
        </p:nvSpPr>
        <p:spPr>
          <a:xfrm>
            <a:off x="9678853" y="1709663"/>
            <a:ext cx="2028249" cy="707886"/>
          </a:xfrm>
          <a:prstGeom prst="rect">
            <a:avLst/>
          </a:prstGeom>
          <a:solidFill>
            <a:schemeClr val="bg1"/>
          </a:solidFill>
        </p:spPr>
        <p:txBody>
          <a:bodyPr wrap="square" rtlCol="0">
            <a:spAutoFit/>
          </a:bodyPr>
          <a:lstStyle/>
          <a:p>
            <a:r>
              <a:rPr lang="fr-FR" sz="2000"/>
              <a:t>Funzioni di navigazione  </a:t>
            </a:r>
          </a:p>
        </p:txBody>
      </p:sp>
      <p:sp>
        <p:nvSpPr>
          <p:cNvPr id="9" name="ZoneTexte 8">
            <a:extLst>
              <a:ext uri="{FF2B5EF4-FFF2-40B4-BE49-F238E27FC236}">
                <a16:creationId xmlns:a16="http://schemas.microsoft.com/office/drawing/2014/main" id="{B394AB3A-438F-0150-002D-104B38038544}"/>
              </a:ext>
            </a:extLst>
          </p:cNvPr>
          <p:cNvSpPr txBox="1"/>
          <p:nvPr/>
        </p:nvSpPr>
        <p:spPr>
          <a:xfrm>
            <a:off x="9678853" y="2679099"/>
            <a:ext cx="2028249" cy="707886"/>
          </a:xfrm>
          <a:prstGeom prst="rect">
            <a:avLst/>
          </a:prstGeom>
          <a:solidFill>
            <a:schemeClr val="bg1"/>
          </a:solidFill>
        </p:spPr>
        <p:txBody>
          <a:bodyPr wrap="square" rtlCol="0">
            <a:normAutofit fontScale="78571"/>
          </a:bodyPr>
          <a:lstStyle/>
          <a:p>
            <a:r>
              <a:rPr lang="fr-FR" sz="2000" dirty="0"/>
              <a:t>Visualizzazione dei dati su</a:t>
            </a:r>
            <a:r>
              <a:rPr lang="fr-FR" sz="2000" dirty="0" err="1"/>
              <a:t> carta digitale</a:t>
            </a:r>
            <a:endParaRPr lang="fr-FR" sz="2000" dirty="0"/>
          </a:p>
        </p:txBody>
      </p:sp>
      <p:sp>
        <p:nvSpPr>
          <p:cNvPr id="11" name="ZoneTexte 10">
            <a:extLst>
              <a:ext uri="{FF2B5EF4-FFF2-40B4-BE49-F238E27FC236}">
                <a16:creationId xmlns:a16="http://schemas.microsoft.com/office/drawing/2014/main" id="{C377512A-28D7-DBF3-16EE-14A7A37B45B2}"/>
              </a:ext>
            </a:extLst>
          </p:cNvPr>
          <p:cNvSpPr txBox="1"/>
          <p:nvPr/>
        </p:nvSpPr>
        <p:spPr>
          <a:xfrm>
            <a:off x="9678853" y="4091698"/>
            <a:ext cx="1368099" cy="400110"/>
          </a:xfrm>
          <a:prstGeom prst="rect">
            <a:avLst/>
          </a:prstGeom>
          <a:solidFill>
            <a:schemeClr val="bg1"/>
          </a:solidFill>
        </p:spPr>
        <p:txBody>
          <a:bodyPr wrap="square" rtlCol="0">
            <a:normAutofit fontScale="65000"/>
          </a:bodyPr>
          <a:lstStyle/>
          <a:p>
            <a:r>
              <a:rPr lang="fr-FR" sz="2000"/>
              <a:t>Aggiornamento</a:t>
            </a:r>
          </a:p>
        </p:txBody>
      </p:sp>
      <p:sp>
        <p:nvSpPr>
          <p:cNvPr id="17" name="ZoneTexte 16">
            <a:extLst>
              <a:ext uri="{FF2B5EF4-FFF2-40B4-BE49-F238E27FC236}">
                <a16:creationId xmlns:a16="http://schemas.microsoft.com/office/drawing/2014/main" id="{B63643CC-FB0C-33A0-1C33-433A09C7C758}"/>
              </a:ext>
            </a:extLst>
          </p:cNvPr>
          <p:cNvSpPr txBox="1"/>
          <p:nvPr/>
        </p:nvSpPr>
        <p:spPr>
          <a:xfrm>
            <a:off x="9726980" y="4925964"/>
            <a:ext cx="2017579" cy="707886"/>
          </a:xfrm>
          <a:prstGeom prst="rect">
            <a:avLst/>
          </a:prstGeom>
          <a:solidFill>
            <a:schemeClr val="bg1"/>
          </a:solidFill>
        </p:spPr>
        <p:txBody>
          <a:bodyPr wrap="square" rtlCol="0">
            <a:spAutoFit/>
          </a:bodyPr>
          <a:lstStyle/>
          <a:p>
            <a:r>
              <a:rPr lang="fr-FR" sz="2000"/>
              <a:t>Monitoraggio degli</a:t>
            </a:r>
            <a:r>
              <a:rPr lang="fr-FR" sz="2000" err="1"/>
              <a:t> allarmi</a:t>
            </a:r>
            <a:endParaRPr lang="fr-FR" sz="2000"/>
          </a:p>
        </p:txBody>
      </p:sp>
      <p:grpSp>
        <p:nvGrpSpPr>
          <p:cNvPr id="1025" name="Groupe 1024">
            <a:extLst>
              <a:ext uri="{FF2B5EF4-FFF2-40B4-BE49-F238E27FC236}">
                <a16:creationId xmlns:a16="http://schemas.microsoft.com/office/drawing/2014/main" id="{9C9EEE2B-D45F-BCD9-E2A8-5FDD2A27535F}"/>
              </a:ext>
            </a:extLst>
          </p:cNvPr>
          <p:cNvGrpSpPr/>
          <p:nvPr/>
        </p:nvGrpSpPr>
        <p:grpSpPr>
          <a:xfrm>
            <a:off x="563745" y="828626"/>
            <a:ext cx="7799174" cy="5662359"/>
            <a:chOff x="563745" y="828626"/>
            <a:chExt cx="7799174" cy="5662359"/>
          </a:xfrm>
        </p:grpSpPr>
        <p:sp>
          <p:nvSpPr>
            <p:cNvPr id="6" name="Rectangle 5">
              <a:extLst>
                <a:ext uri="{FF2B5EF4-FFF2-40B4-BE49-F238E27FC236}">
                  <a16:creationId xmlns:a16="http://schemas.microsoft.com/office/drawing/2014/main" id="{9624341C-E68B-4C9A-AE77-C0BEB0236BD9}"/>
                </a:ext>
              </a:extLst>
            </p:cNvPr>
            <p:cNvSpPr/>
            <p:nvPr/>
          </p:nvSpPr>
          <p:spPr>
            <a:xfrm>
              <a:off x="3517789" y="2643446"/>
              <a:ext cx="1756228" cy="17417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2000">
                  <a:solidFill>
                    <a:schemeClr val="tx1"/>
                  </a:solidFill>
                </a:rPr>
                <a:t>AIS </a:t>
              </a:r>
            </a:p>
            <a:p>
              <a:pPr algn="ctr"/>
              <a:r>
                <a:rPr lang="fr-FR" sz="2000" err="1">
                  <a:solidFill>
                    <a:schemeClr val="tx1"/>
                  </a:solidFill>
                </a:rPr>
                <a:t>Transponder</a:t>
              </a:r>
              <a:endParaRPr lang="fr-FR" sz="2000">
                <a:solidFill>
                  <a:schemeClr val="tx1"/>
                </a:solidFill>
              </a:endParaRPr>
            </a:p>
          </p:txBody>
        </p:sp>
        <p:pic>
          <p:nvPicPr>
            <p:cNvPr id="8" name="Image 7" descr="Une image contenant arme&#10;&#10;Description générée automatiquement">
              <a:extLst>
                <a:ext uri="{FF2B5EF4-FFF2-40B4-BE49-F238E27FC236}">
                  <a16:creationId xmlns:a16="http://schemas.microsoft.com/office/drawing/2014/main" id="{AD7D58BD-E727-466C-8C92-337C8E1CA2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38849" y="828626"/>
              <a:ext cx="350211" cy="856745"/>
            </a:xfrm>
            <a:prstGeom prst="rect">
              <a:avLst/>
            </a:prstGeom>
          </p:spPr>
        </p:pic>
        <p:pic>
          <p:nvPicPr>
            <p:cNvPr id="10" name="Image 9">
              <a:extLst>
                <a:ext uri="{FF2B5EF4-FFF2-40B4-BE49-F238E27FC236}">
                  <a16:creationId xmlns:a16="http://schemas.microsoft.com/office/drawing/2014/main" id="{075FC061-AEE0-4FA1-9C93-D1C601CE15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83772" y="843019"/>
              <a:ext cx="618979" cy="756054"/>
            </a:xfrm>
            <a:prstGeom prst="rect">
              <a:avLst/>
            </a:prstGeom>
          </p:spPr>
        </p:pic>
        <p:pic>
          <p:nvPicPr>
            <p:cNvPr id="1026" name="Picture 2" descr="CSD300 Colour AIS Display Chartplotter - Comar Systems">
              <a:extLst>
                <a:ext uri="{FF2B5EF4-FFF2-40B4-BE49-F238E27FC236}">
                  <a16:creationId xmlns:a16="http://schemas.microsoft.com/office/drawing/2014/main" id="{195A0966-1FAC-4E50-B4DE-FC1AB0D8053A}"/>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8763" b="92268" l="9653" r="89575">
                          <a14:foregroundMark x1="30502" y1="8763" x2="70656" y2="13918"/>
                          <a14:foregroundMark x1="26255" y1="91753" x2="30888" y2="92268"/>
                          <a14:foregroundMark x1="79151" y1="85052" x2="70656" y2="82474"/>
                        </a14:backgroundRemoval>
                      </a14:imgEffect>
                    </a14:imgLayer>
                  </a14:imgProps>
                </a:ext>
                <a:ext uri="{28A0092B-C50C-407E-A947-70E740481C1C}">
                  <a14:useLocalDpi xmlns:a14="http://schemas.microsoft.com/office/drawing/2010/main"/>
                </a:ext>
              </a:extLst>
            </a:blip>
            <a:srcRect/>
            <a:stretch>
              <a:fillRect/>
            </a:stretch>
          </p:blipFill>
          <p:spPr bwMode="auto">
            <a:xfrm>
              <a:off x="6172169" y="2504209"/>
              <a:ext cx="219075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descr="Une image contenant texte, équipement électronique, ordinateur&#10;&#10;Description générée automatiquement">
              <a:extLst>
                <a:ext uri="{FF2B5EF4-FFF2-40B4-BE49-F238E27FC236}">
                  <a16:creationId xmlns:a16="http://schemas.microsoft.com/office/drawing/2014/main" id="{03036154-2155-4A1A-9618-C3BA044BC98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8006" y="3132361"/>
              <a:ext cx="1463588" cy="1463588"/>
            </a:xfrm>
            <a:prstGeom prst="rect">
              <a:avLst/>
            </a:prstGeom>
          </p:spPr>
        </p:pic>
        <p:sp>
          <p:nvSpPr>
            <p:cNvPr id="13" name="ZoneTexte 12">
              <a:extLst>
                <a:ext uri="{FF2B5EF4-FFF2-40B4-BE49-F238E27FC236}">
                  <a16:creationId xmlns:a16="http://schemas.microsoft.com/office/drawing/2014/main" id="{5DD9EED9-7300-4187-8FE1-26E154CDD49F}"/>
                </a:ext>
              </a:extLst>
            </p:cNvPr>
            <p:cNvSpPr txBox="1"/>
            <p:nvPr/>
          </p:nvSpPr>
          <p:spPr>
            <a:xfrm>
              <a:off x="2501081" y="1316039"/>
              <a:ext cx="1348446" cy="307777"/>
            </a:xfrm>
            <a:prstGeom prst="rect">
              <a:avLst/>
            </a:prstGeom>
            <a:noFill/>
          </p:spPr>
          <p:txBody>
            <a:bodyPr wrap="none" rtlCol="0">
              <a:spAutoFit/>
            </a:bodyPr>
            <a:lstStyle/>
            <a:p>
              <a:r>
                <a:rPr lang="fr-FR" sz="1400"/>
                <a:t>GPS </a:t>
              </a:r>
              <a:r>
                <a:rPr lang="fr-FR" sz="1400" err="1"/>
                <a:t>Antenna</a:t>
              </a:r>
              <a:endParaRPr lang="fr-FR" sz="1400"/>
            </a:p>
          </p:txBody>
        </p:sp>
        <p:sp>
          <p:nvSpPr>
            <p:cNvPr id="15" name="ZoneTexte 14">
              <a:extLst>
                <a:ext uri="{FF2B5EF4-FFF2-40B4-BE49-F238E27FC236}">
                  <a16:creationId xmlns:a16="http://schemas.microsoft.com/office/drawing/2014/main" id="{F7A948A4-D4FC-4AD9-9C7D-0BBA5C5124AD}"/>
                </a:ext>
              </a:extLst>
            </p:cNvPr>
            <p:cNvSpPr txBox="1"/>
            <p:nvPr/>
          </p:nvSpPr>
          <p:spPr>
            <a:xfrm>
              <a:off x="5646030" y="1380547"/>
              <a:ext cx="1332416" cy="307777"/>
            </a:xfrm>
            <a:prstGeom prst="rect">
              <a:avLst/>
            </a:prstGeom>
            <a:noFill/>
          </p:spPr>
          <p:txBody>
            <a:bodyPr wrap="none" rtlCol="0">
              <a:spAutoFit/>
            </a:bodyPr>
            <a:lstStyle/>
            <a:p>
              <a:r>
                <a:rPr lang="fr-FR" sz="1400"/>
                <a:t>VHF </a:t>
              </a:r>
              <a:r>
                <a:rPr lang="fr-FR" sz="1400" err="1"/>
                <a:t>Antenna</a:t>
              </a:r>
              <a:endParaRPr lang="fr-FR" sz="1400"/>
            </a:p>
          </p:txBody>
        </p:sp>
        <p:sp>
          <p:nvSpPr>
            <p:cNvPr id="16" name="ZoneTexte 15">
              <a:extLst>
                <a:ext uri="{FF2B5EF4-FFF2-40B4-BE49-F238E27FC236}">
                  <a16:creationId xmlns:a16="http://schemas.microsoft.com/office/drawing/2014/main" id="{73B1E469-DE8B-4CF1-B481-A2DCF44CDE3F}"/>
                </a:ext>
              </a:extLst>
            </p:cNvPr>
            <p:cNvSpPr txBox="1"/>
            <p:nvPr/>
          </p:nvSpPr>
          <p:spPr>
            <a:xfrm>
              <a:off x="7157245" y="4020100"/>
              <a:ext cx="513282" cy="307777"/>
            </a:xfrm>
            <a:prstGeom prst="rect">
              <a:avLst/>
            </a:prstGeom>
            <a:noFill/>
          </p:spPr>
          <p:txBody>
            <a:bodyPr wrap="none" rtlCol="0">
              <a:spAutoFit/>
            </a:bodyPr>
            <a:lstStyle/>
            <a:p>
              <a:r>
                <a:rPr lang="fr-FR" sz="1400" dirty="0"/>
                <a:t>HMI</a:t>
              </a:r>
            </a:p>
          </p:txBody>
        </p:sp>
        <p:sp>
          <p:nvSpPr>
            <p:cNvPr id="14" name="Rectangle 13">
              <a:extLst>
                <a:ext uri="{FF2B5EF4-FFF2-40B4-BE49-F238E27FC236}">
                  <a16:creationId xmlns:a16="http://schemas.microsoft.com/office/drawing/2014/main" id="{D1090E4C-DC3D-49BB-8CE8-1BFBA531C54D}"/>
                </a:ext>
              </a:extLst>
            </p:cNvPr>
            <p:cNvSpPr/>
            <p:nvPr/>
          </p:nvSpPr>
          <p:spPr>
            <a:xfrm>
              <a:off x="5646030" y="4565584"/>
              <a:ext cx="1571785" cy="41142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ysClr val="windowText" lastClr="000000"/>
                  </a:solidFill>
                </a:rPr>
                <a:t>AC / DC</a:t>
              </a:r>
            </a:p>
          </p:txBody>
        </p:sp>
        <p:sp>
          <p:nvSpPr>
            <p:cNvPr id="18" name="Rectangle 17">
              <a:extLst>
                <a:ext uri="{FF2B5EF4-FFF2-40B4-BE49-F238E27FC236}">
                  <a16:creationId xmlns:a16="http://schemas.microsoft.com/office/drawing/2014/main" id="{CF09F099-7257-47A0-B552-0BFA62C3E756}"/>
                </a:ext>
              </a:extLst>
            </p:cNvPr>
            <p:cNvSpPr/>
            <p:nvPr/>
          </p:nvSpPr>
          <p:spPr>
            <a:xfrm>
              <a:off x="1203270" y="4622970"/>
              <a:ext cx="1629602" cy="41142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ysClr val="windowText" lastClr="000000"/>
                  </a:solidFill>
                </a:rPr>
                <a:t>Loch</a:t>
              </a:r>
            </a:p>
          </p:txBody>
        </p:sp>
        <p:sp>
          <p:nvSpPr>
            <p:cNvPr id="19" name="Rectangle 18">
              <a:extLst>
                <a:ext uri="{FF2B5EF4-FFF2-40B4-BE49-F238E27FC236}">
                  <a16:creationId xmlns:a16="http://schemas.microsoft.com/office/drawing/2014/main" id="{124A1838-8A0B-4EE2-8FEA-256B3B5A9E26}"/>
                </a:ext>
              </a:extLst>
            </p:cNvPr>
            <p:cNvSpPr/>
            <p:nvPr/>
          </p:nvSpPr>
          <p:spPr>
            <a:xfrm>
              <a:off x="1203269" y="5317526"/>
              <a:ext cx="1629602" cy="43431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ysClr val="windowText" lastClr="000000"/>
                  </a:solidFill>
                </a:rPr>
                <a:t>Compass</a:t>
              </a:r>
            </a:p>
          </p:txBody>
        </p:sp>
        <p:sp>
          <p:nvSpPr>
            <p:cNvPr id="20" name="Rectangle 19">
              <a:extLst>
                <a:ext uri="{FF2B5EF4-FFF2-40B4-BE49-F238E27FC236}">
                  <a16:creationId xmlns:a16="http://schemas.microsoft.com/office/drawing/2014/main" id="{8AEF991C-A497-460C-B3AD-CB7EC123768E}"/>
                </a:ext>
              </a:extLst>
            </p:cNvPr>
            <p:cNvSpPr/>
            <p:nvPr/>
          </p:nvSpPr>
          <p:spPr>
            <a:xfrm>
              <a:off x="1203269" y="6079559"/>
              <a:ext cx="1629602" cy="41142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ysClr val="windowText" lastClr="000000"/>
                  </a:solidFill>
                </a:rPr>
                <a:t>CCV</a:t>
              </a:r>
            </a:p>
          </p:txBody>
        </p:sp>
        <p:cxnSp>
          <p:nvCxnSpPr>
            <p:cNvPr id="21" name="Connecteur droit avec flèche 20">
              <a:extLst>
                <a:ext uri="{FF2B5EF4-FFF2-40B4-BE49-F238E27FC236}">
                  <a16:creationId xmlns:a16="http://schemas.microsoft.com/office/drawing/2014/main" id="{76ABCA30-7CB8-455A-BE0D-E7BACC9CCC74}"/>
                </a:ext>
              </a:extLst>
            </p:cNvPr>
            <p:cNvCxnSpPr/>
            <p:nvPr/>
          </p:nvCxnSpPr>
          <p:spPr>
            <a:xfrm>
              <a:off x="5411733" y="3451068"/>
              <a:ext cx="944684"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2DC7522B-C472-49AA-908A-EC12DD2E6C4A}"/>
                </a:ext>
              </a:extLst>
            </p:cNvPr>
            <p:cNvCxnSpPr>
              <a:cxnSpLocks/>
            </p:cNvCxnSpPr>
            <p:nvPr/>
          </p:nvCxnSpPr>
          <p:spPr>
            <a:xfrm flipV="1">
              <a:off x="5002419" y="1715133"/>
              <a:ext cx="0" cy="92831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55281A9D-DC67-4282-A5F7-DDF45C148FF2}"/>
                </a:ext>
              </a:extLst>
            </p:cNvPr>
            <p:cNvCxnSpPr>
              <a:cxnSpLocks/>
            </p:cNvCxnSpPr>
            <p:nvPr/>
          </p:nvCxnSpPr>
          <p:spPr>
            <a:xfrm flipV="1">
              <a:off x="4193261" y="1685371"/>
              <a:ext cx="0" cy="958075"/>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1A692D82-4159-4AFA-83D8-F525D0FA3B3A}"/>
                </a:ext>
              </a:extLst>
            </p:cNvPr>
            <p:cNvCxnSpPr>
              <a:cxnSpLocks/>
            </p:cNvCxnSpPr>
            <p:nvPr/>
          </p:nvCxnSpPr>
          <p:spPr>
            <a:xfrm>
              <a:off x="2338503" y="3686522"/>
              <a:ext cx="1179286"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onnecteur : en angle 28">
              <a:extLst>
                <a:ext uri="{FF2B5EF4-FFF2-40B4-BE49-F238E27FC236}">
                  <a16:creationId xmlns:a16="http://schemas.microsoft.com/office/drawing/2014/main" id="{7071B40B-04CA-40AC-B5E7-2A0DB868973A}"/>
                </a:ext>
              </a:extLst>
            </p:cNvPr>
            <p:cNvCxnSpPr>
              <a:cxnSpLocks/>
              <a:stCxn id="18" idx="3"/>
            </p:cNvCxnSpPr>
            <p:nvPr/>
          </p:nvCxnSpPr>
          <p:spPr>
            <a:xfrm flipV="1">
              <a:off x="2832872" y="4385161"/>
              <a:ext cx="986256" cy="443522"/>
            </a:xfrm>
            <a:prstGeom prst="bentConnector3">
              <a:avLst>
                <a:gd name="adj1" fmla="val 9966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Connecteur : en angle 32">
              <a:extLst>
                <a:ext uri="{FF2B5EF4-FFF2-40B4-BE49-F238E27FC236}">
                  <a16:creationId xmlns:a16="http://schemas.microsoft.com/office/drawing/2014/main" id="{E29145FD-D176-4A3B-BEA3-9D8CD91328B3}"/>
                </a:ext>
              </a:extLst>
            </p:cNvPr>
            <p:cNvCxnSpPr>
              <a:cxnSpLocks/>
            </p:cNvCxnSpPr>
            <p:nvPr/>
          </p:nvCxnSpPr>
          <p:spPr>
            <a:xfrm flipV="1">
              <a:off x="2832870" y="4407821"/>
              <a:ext cx="1360391" cy="1106210"/>
            </a:xfrm>
            <a:prstGeom prst="bentConnector3">
              <a:avLst>
                <a:gd name="adj1" fmla="val 99636"/>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Connecteur : en angle 35">
              <a:extLst>
                <a:ext uri="{FF2B5EF4-FFF2-40B4-BE49-F238E27FC236}">
                  <a16:creationId xmlns:a16="http://schemas.microsoft.com/office/drawing/2014/main" id="{41502B38-2637-4C06-9510-C5F3B564C6CD}"/>
                </a:ext>
              </a:extLst>
            </p:cNvPr>
            <p:cNvCxnSpPr>
              <a:cxnSpLocks/>
            </p:cNvCxnSpPr>
            <p:nvPr/>
          </p:nvCxnSpPr>
          <p:spPr>
            <a:xfrm rot="5400000" flipH="1" flipV="1">
              <a:off x="2747314" y="4502699"/>
              <a:ext cx="1868129" cy="1697019"/>
            </a:xfrm>
            <a:prstGeom prst="bentConnector3">
              <a:avLst>
                <a:gd name="adj1" fmla="val -1206"/>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eur : en angle 38">
              <a:extLst>
                <a:ext uri="{FF2B5EF4-FFF2-40B4-BE49-F238E27FC236}">
                  <a16:creationId xmlns:a16="http://schemas.microsoft.com/office/drawing/2014/main" id="{7D176656-796F-419E-AE73-D9F5E29B0C98}"/>
                </a:ext>
              </a:extLst>
            </p:cNvPr>
            <p:cNvCxnSpPr>
              <a:cxnSpLocks/>
              <a:stCxn id="14" idx="1"/>
            </p:cNvCxnSpPr>
            <p:nvPr/>
          </p:nvCxnSpPr>
          <p:spPr>
            <a:xfrm rot="10800000">
              <a:off x="5025658" y="4397947"/>
              <a:ext cx="620372" cy="373350"/>
            </a:xfrm>
            <a:prstGeom prst="bentConnector3">
              <a:avLst>
                <a:gd name="adj1" fmla="val 102155"/>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8BCEC1E3-BA96-41B5-82E0-8D89BA629622}"/>
                </a:ext>
              </a:extLst>
            </p:cNvPr>
            <p:cNvSpPr txBox="1"/>
            <p:nvPr/>
          </p:nvSpPr>
          <p:spPr>
            <a:xfrm>
              <a:off x="832802" y="3047840"/>
              <a:ext cx="1435008" cy="307777"/>
            </a:xfrm>
            <a:prstGeom prst="rect">
              <a:avLst/>
            </a:prstGeom>
            <a:noFill/>
          </p:spPr>
          <p:txBody>
            <a:bodyPr wrap="none" rtlCol="0">
              <a:normAutofit fontScale="84000"/>
            </a:bodyPr>
            <a:lstStyle/>
            <a:p>
              <a:r>
                <a:rPr lang="fr-FR" sz="1400" dirty="0"/>
                <a:t>Interfaccia utente</a:t>
              </a:r>
            </a:p>
          </p:txBody>
        </p:sp>
        <p:sp>
          <p:nvSpPr>
            <p:cNvPr id="5" name="Triangle isocèle 4">
              <a:extLst>
                <a:ext uri="{FF2B5EF4-FFF2-40B4-BE49-F238E27FC236}">
                  <a16:creationId xmlns:a16="http://schemas.microsoft.com/office/drawing/2014/main" id="{D324F173-0B11-B321-7055-865A7BC7B968}"/>
                </a:ext>
              </a:extLst>
            </p:cNvPr>
            <p:cNvSpPr/>
            <p:nvPr/>
          </p:nvSpPr>
          <p:spPr>
            <a:xfrm>
              <a:off x="4305188" y="5306635"/>
              <a:ext cx="409708" cy="65443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riangle isocèle 21">
              <a:extLst>
                <a:ext uri="{FF2B5EF4-FFF2-40B4-BE49-F238E27FC236}">
                  <a16:creationId xmlns:a16="http://schemas.microsoft.com/office/drawing/2014/main" id="{B201FE63-39A8-ED6B-B4E1-E4554D4BADAF}"/>
                </a:ext>
              </a:extLst>
            </p:cNvPr>
            <p:cNvSpPr/>
            <p:nvPr/>
          </p:nvSpPr>
          <p:spPr>
            <a:xfrm rot="10800000">
              <a:off x="3998309" y="2063606"/>
              <a:ext cx="350211" cy="327215"/>
            </a:xfrm>
            <a:prstGeom prst="triangle">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42DC4074-C4CA-CD9F-861F-24B6DC7B557A}"/>
                </a:ext>
              </a:extLst>
            </p:cNvPr>
            <p:cNvSpPr txBox="1"/>
            <p:nvPr/>
          </p:nvSpPr>
          <p:spPr>
            <a:xfrm>
              <a:off x="4608471" y="5923148"/>
              <a:ext cx="1359668" cy="307777"/>
            </a:xfrm>
            <a:prstGeom prst="rect">
              <a:avLst/>
            </a:prstGeom>
            <a:noFill/>
          </p:spPr>
          <p:txBody>
            <a:bodyPr wrap="none" rtlCol="0">
              <a:spAutoFit/>
            </a:bodyPr>
            <a:lstStyle/>
            <a:p>
              <a:r>
                <a:rPr lang="fr-FR" sz="1400" dirty="0"/>
                <a:t>(</a:t>
              </a:r>
              <a:r>
                <a:rPr lang="fr-FR" sz="1400" dirty="0" err="1"/>
                <a:t>molto improbabile)</a:t>
              </a:r>
              <a:r>
                <a:rPr lang="fr-FR" sz="1400" dirty="0"/>
                <a:t> </a:t>
              </a:r>
            </a:p>
          </p:txBody>
        </p:sp>
        <p:sp>
          <p:nvSpPr>
            <p:cNvPr id="28" name="Triangle isocèle 27">
              <a:extLst>
                <a:ext uri="{FF2B5EF4-FFF2-40B4-BE49-F238E27FC236}">
                  <a16:creationId xmlns:a16="http://schemas.microsoft.com/office/drawing/2014/main" id="{1FE5778D-319A-7533-7FCB-E8B4729D6CCE}"/>
                </a:ext>
              </a:extLst>
            </p:cNvPr>
            <p:cNvSpPr/>
            <p:nvPr/>
          </p:nvSpPr>
          <p:spPr>
            <a:xfrm rot="10800000">
              <a:off x="4830705" y="2083277"/>
              <a:ext cx="350211" cy="327215"/>
            </a:xfrm>
            <a:prstGeom prst="triangle">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riangle isocèle 30">
              <a:extLst>
                <a:ext uri="{FF2B5EF4-FFF2-40B4-BE49-F238E27FC236}">
                  <a16:creationId xmlns:a16="http://schemas.microsoft.com/office/drawing/2014/main" id="{577648BB-B05A-E03B-F21B-512D0A075131}"/>
                </a:ext>
              </a:extLst>
            </p:cNvPr>
            <p:cNvSpPr/>
            <p:nvPr/>
          </p:nvSpPr>
          <p:spPr>
            <a:xfrm rot="5400000">
              <a:off x="2823789" y="3539379"/>
              <a:ext cx="350211" cy="327215"/>
            </a:xfrm>
            <a:prstGeom prst="triangle">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 name="Connecteur droit avec flèche 60">
              <a:extLst>
                <a:ext uri="{FF2B5EF4-FFF2-40B4-BE49-F238E27FC236}">
                  <a16:creationId xmlns:a16="http://schemas.microsoft.com/office/drawing/2014/main" id="{F7F5728A-2EE1-F897-CBE7-CD4C46F7114F}"/>
                </a:ext>
              </a:extLst>
            </p:cNvPr>
            <p:cNvCxnSpPr>
              <a:cxnSpLocks/>
            </p:cNvCxnSpPr>
            <p:nvPr/>
          </p:nvCxnSpPr>
          <p:spPr>
            <a:xfrm>
              <a:off x="2356950" y="2872091"/>
              <a:ext cx="1179286"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riangle isocèle 59">
              <a:extLst>
                <a:ext uri="{FF2B5EF4-FFF2-40B4-BE49-F238E27FC236}">
                  <a16:creationId xmlns:a16="http://schemas.microsoft.com/office/drawing/2014/main" id="{CD776867-229F-12B9-909D-7A948D324044}"/>
                </a:ext>
              </a:extLst>
            </p:cNvPr>
            <p:cNvSpPr/>
            <p:nvPr/>
          </p:nvSpPr>
          <p:spPr>
            <a:xfrm rot="5400000">
              <a:off x="2854742" y="2712214"/>
              <a:ext cx="350211" cy="327215"/>
            </a:xfrm>
            <a:prstGeom prst="triangle">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ZoneTexte 61">
              <a:extLst>
                <a:ext uri="{FF2B5EF4-FFF2-40B4-BE49-F238E27FC236}">
                  <a16:creationId xmlns:a16="http://schemas.microsoft.com/office/drawing/2014/main" id="{678ED22F-2511-B07B-70C4-C7C8623F4D4F}"/>
                </a:ext>
              </a:extLst>
            </p:cNvPr>
            <p:cNvSpPr txBox="1"/>
            <p:nvPr/>
          </p:nvSpPr>
          <p:spPr>
            <a:xfrm>
              <a:off x="563745" y="1614063"/>
              <a:ext cx="1843774" cy="307777"/>
            </a:xfrm>
            <a:prstGeom prst="rect">
              <a:avLst/>
            </a:prstGeom>
            <a:noFill/>
          </p:spPr>
          <p:txBody>
            <a:bodyPr wrap="none" rtlCol="0">
              <a:spAutoFit/>
            </a:bodyPr>
            <a:lstStyle/>
            <a:p>
              <a:r>
                <a:rPr lang="fr-FR" sz="1400" dirty="0"/>
                <a:t>NAV (ECDIS, ARPA)</a:t>
              </a:r>
            </a:p>
          </p:txBody>
        </p:sp>
        <p:pic>
          <p:nvPicPr>
            <p:cNvPr id="1024" name="Image 1023" descr="Une image contenant texte, cercle, carte, diagramme&#10;&#10;Description générée automatiquement">
              <a:extLst>
                <a:ext uri="{FF2B5EF4-FFF2-40B4-BE49-F238E27FC236}">
                  <a16:creationId xmlns:a16="http://schemas.microsoft.com/office/drawing/2014/main" id="{8D05747A-CAB8-FD7E-A47C-402C9E706EA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7187" y="1920012"/>
              <a:ext cx="1275863" cy="981817"/>
            </a:xfrm>
            <a:prstGeom prst="rect">
              <a:avLst/>
            </a:prstGeom>
          </p:spPr>
        </p:pic>
      </p:grpSp>
    </p:spTree>
    <p:extLst>
      <p:ext uri="{BB962C8B-B14F-4D97-AF65-F5344CB8AC3E}">
        <p14:creationId xmlns:p14="http://schemas.microsoft.com/office/powerpoint/2010/main" val="909228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05A25C-86DC-22C3-325A-B1BC71991A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272" y="1826904"/>
            <a:ext cx="4007741" cy="3431679"/>
          </a:xfrm>
          <a:prstGeom prst="rect">
            <a:avLst/>
          </a:prstGeom>
        </p:spPr>
      </p:pic>
      <p:sp>
        <p:nvSpPr>
          <p:cNvPr id="4" name="Titre 1">
            <a:extLst>
              <a:ext uri="{FF2B5EF4-FFF2-40B4-BE49-F238E27FC236}">
                <a16:creationId xmlns:a16="http://schemas.microsoft.com/office/drawing/2014/main" id="{CD557723-BCB2-7514-FD4A-2D9585830E5A}"/>
              </a:ext>
            </a:extLst>
          </p:cNvPr>
          <p:cNvSpPr txBox="1">
            <a:spLocks/>
          </p:cNvSpPr>
          <p:nvPr/>
        </p:nvSpPr>
        <p:spPr>
          <a:xfrm>
            <a:off x="261256" y="250371"/>
            <a:ext cx="11582401" cy="993097"/>
          </a:xfrm>
          <a:prstGeom prst="rect">
            <a:avLst/>
          </a:prstGeom>
        </p:spPr>
        <p:txBody>
          <a:bodyPr>
            <a:normAutofit fontScale="97674"/>
          </a:bodyPr>
          <a:lstStyle>
            <a:defPPr>
              <a:defRPr lang="en-US"/>
            </a:defPPr>
            <a:lvl1pPr>
              <a:lnSpc>
                <a:spcPct val="90000"/>
              </a:lnSpc>
              <a:spcBef>
                <a:spcPct val="0"/>
              </a:spcBef>
              <a:buNone/>
              <a:defRPr sz="6000" spc="-50" baseline="0">
                <a:latin typeface="+mj-lt"/>
                <a:ea typeface="+mj-ea"/>
                <a:cs typeface="+mj-cs"/>
              </a:defRPr>
            </a:lvl1pPr>
          </a:lstStyle>
          <a:p>
            <a:r>
              <a:rPr lang="fr-FR" sz="4000" dirty="0"/>
              <a:t>Principi di comunicazione - TDMA 1/2</a:t>
            </a:r>
          </a:p>
        </p:txBody>
      </p:sp>
      <p:sp>
        <p:nvSpPr>
          <p:cNvPr id="9" name="ZoneTexte 8">
            <a:extLst>
              <a:ext uri="{FF2B5EF4-FFF2-40B4-BE49-F238E27FC236}">
                <a16:creationId xmlns:a16="http://schemas.microsoft.com/office/drawing/2014/main" id="{7BFE2BB2-9AF6-6284-3D13-D15BC56EFC92}"/>
              </a:ext>
            </a:extLst>
          </p:cNvPr>
          <p:cNvSpPr txBox="1"/>
          <p:nvPr/>
        </p:nvSpPr>
        <p:spPr>
          <a:xfrm>
            <a:off x="987599" y="5258583"/>
            <a:ext cx="3260829" cy="677108"/>
          </a:xfrm>
          <a:prstGeom prst="rect">
            <a:avLst/>
          </a:prstGeom>
          <a:noFill/>
        </p:spPr>
        <p:txBody>
          <a:bodyPr wrap="none" rtlCol="0">
            <a:spAutoFit/>
          </a:bodyPr>
          <a:lstStyle/>
          <a:p>
            <a:r>
              <a:rPr lang="fr-FR" sz="1400" dirty="0"/>
              <a:t>Gli slot sono disponibili</a:t>
            </a:r>
            <a:r>
              <a:rPr lang="fr-FR" sz="1400" dirty="0" err="1"/>
              <a:t> su 2</a:t>
            </a:r>
            <a:r>
              <a:rPr lang="fr-FR" sz="1400" dirty="0"/>
              <a:t> frequenze</a:t>
            </a:r>
          </a:p>
          <a:p>
            <a:pPr lvl="1"/>
            <a:r>
              <a:rPr lang="fr-FR" sz="1200" dirty="0"/>
              <a:t>- F1: 2250 slot </a:t>
            </a:r>
          </a:p>
          <a:p>
            <a:pPr lvl="1"/>
            <a:r>
              <a:rPr lang="fr-FR" sz="1200" dirty="0"/>
              <a:t>- F2: 225 slot</a:t>
            </a:r>
          </a:p>
        </p:txBody>
      </p:sp>
      <p:grpSp>
        <p:nvGrpSpPr>
          <p:cNvPr id="12" name="Groupe 11">
            <a:extLst>
              <a:ext uri="{FF2B5EF4-FFF2-40B4-BE49-F238E27FC236}">
                <a16:creationId xmlns:a16="http://schemas.microsoft.com/office/drawing/2014/main" id="{9234FE86-E197-424E-DEEC-A7DFDF27601F}"/>
              </a:ext>
            </a:extLst>
          </p:cNvPr>
          <p:cNvGrpSpPr/>
          <p:nvPr/>
        </p:nvGrpSpPr>
        <p:grpSpPr>
          <a:xfrm>
            <a:off x="4974771" y="1104900"/>
            <a:ext cx="7075715" cy="5559879"/>
            <a:chOff x="4974771" y="1104900"/>
            <a:chExt cx="7075715" cy="5559879"/>
          </a:xfrm>
        </p:grpSpPr>
        <p:pic>
          <p:nvPicPr>
            <p:cNvPr id="2" name="Image 1" descr="Une image contenant texte, capture d’écran, graphisme&#10;&#10;Description générée automatiquement">
              <a:extLst>
                <a:ext uri="{FF2B5EF4-FFF2-40B4-BE49-F238E27FC236}">
                  <a16:creationId xmlns:a16="http://schemas.microsoft.com/office/drawing/2014/main" id="{A5A7838F-9098-1434-0898-15F95FBF29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4771" y="1243468"/>
              <a:ext cx="7075715" cy="5312097"/>
            </a:xfrm>
            <a:prstGeom prst="rect">
              <a:avLst/>
            </a:prstGeom>
          </p:spPr>
        </p:pic>
        <p:sp>
          <p:nvSpPr>
            <p:cNvPr id="5" name="Rectangle 4">
              <a:extLst>
                <a:ext uri="{FF2B5EF4-FFF2-40B4-BE49-F238E27FC236}">
                  <a16:creationId xmlns:a16="http://schemas.microsoft.com/office/drawing/2014/main" id="{424B6B22-F256-383B-0943-FF7851B87507}"/>
                </a:ext>
              </a:extLst>
            </p:cNvPr>
            <p:cNvSpPr/>
            <p:nvPr/>
          </p:nvSpPr>
          <p:spPr>
            <a:xfrm>
              <a:off x="4990010" y="3401773"/>
              <a:ext cx="2073729" cy="28194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5238"/>
            </a:bodyPr>
            <a:lstStyle/>
            <a:p>
              <a:r>
                <a:rPr lang="fr-FR" sz="1200" dirty="0"/>
                <a:t>Slot Posizione</a:t>
              </a:r>
            </a:p>
          </p:txBody>
        </p:sp>
        <p:sp>
          <p:nvSpPr>
            <p:cNvPr id="6" name="Rectangle 5">
              <a:extLst>
                <a:ext uri="{FF2B5EF4-FFF2-40B4-BE49-F238E27FC236}">
                  <a16:creationId xmlns:a16="http://schemas.microsoft.com/office/drawing/2014/main" id="{1C0FC432-0593-B329-8061-8740E84E3BEC}"/>
                </a:ext>
              </a:extLst>
            </p:cNvPr>
            <p:cNvSpPr/>
            <p:nvPr/>
          </p:nvSpPr>
          <p:spPr>
            <a:xfrm>
              <a:off x="4997630" y="3683714"/>
              <a:ext cx="2073729" cy="993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526"/>
            </a:bodyPr>
            <a:lstStyle/>
            <a:p>
              <a:r>
                <a:rPr lang="fr-FR" sz="1050" dirty="0">
                  <a:solidFill>
                    <a:schemeClr val="tx1"/>
                  </a:solidFill>
                </a:rPr>
                <a:t>La prima classe</a:t>
              </a:r>
              <a:r>
                <a:rPr lang="fr-FR" sz="1050" dirty="0" err="1">
                  <a:solidFill>
                    <a:schemeClr val="tx1"/>
                  </a:solidFill>
                </a:rPr>
                <a:t> di navi</a:t>
              </a:r>
              <a:r>
                <a:rPr lang="fr-FR" sz="1050" dirty="0">
                  <a:solidFill>
                    <a:schemeClr val="tx1"/>
                  </a:solidFill>
                </a:rPr>
                <a:t> A trasmettitori AIS</a:t>
              </a:r>
              <a:r>
                <a:rPr lang="fr-FR" sz="1050" dirty="0" err="1">
                  <a:solidFill>
                    <a:schemeClr val="tx1"/>
                  </a:solidFill>
                </a:rPr>
                <a:t> si trova in una fessura</a:t>
              </a:r>
              <a:r>
                <a:rPr lang="fr-FR" sz="1050" dirty="0">
                  <a:solidFill>
                    <a:schemeClr val="tx1"/>
                  </a:solidFill>
                </a:rPr>
                <a:t> </a:t>
              </a:r>
              <a:r>
                <a:rPr lang="fr-FR" sz="1050" dirty="0" err="1">
                  <a:solidFill>
                    <a:schemeClr val="tx1"/>
                  </a:solidFill>
                </a:rPr>
                <a:t>libera</a:t>
              </a:r>
              <a:r>
                <a:rPr lang="fr-FR" sz="1050" dirty="0">
                  <a:solidFill>
                    <a:schemeClr val="tx1"/>
                  </a:solidFill>
                </a:rPr>
                <a:t> </a:t>
              </a:r>
              <a:r>
                <a:rPr lang="fr-FR" sz="1050" dirty="0" err="1">
                  <a:solidFill>
                    <a:schemeClr val="tx1"/>
                  </a:solidFill>
                </a:rPr>
                <a:t>e trasmette informazioni sulla</a:t>
              </a:r>
              <a:r>
                <a:rPr lang="fr-FR" sz="1050" dirty="0">
                  <a:solidFill>
                    <a:schemeClr val="tx1"/>
                  </a:solidFill>
                </a:rPr>
                <a:t>  posizione ad altre apparecchiature AIS nelle vicinanze   .</a:t>
              </a:r>
            </a:p>
          </p:txBody>
        </p:sp>
        <p:sp>
          <p:nvSpPr>
            <p:cNvPr id="7" name="Rectangle 6">
              <a:extLst>
                <a:ext uri="{FF2B5EF4-FFF2-40B4-BE49-F238E27FC236}">
                  <a16:creationId xmlns:a16="http://schemas.microsoft.com/office/drawing/2014/main" id="{AE5F9E2E-764D-12FB-8F57-5C30D7E51301}"/>
                </a:ext>
              </a:extLst>
            </p:cNvPr>
            <p:cNvSpPr/>
            <p:nvPr/>
          </p:nvSpPr>
          <p:spPr>
            <a:xfrm>
              <a:off x="9912530" y="2316480"/>
              <a:ext cx="2073729" cy="28194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t>Prenotazione di slot</a:t>
              </a:r>
            </a:p>
          </p:txBody>
        </p:sp>
        <p:sp>
          <p:nvSpPr>
            <p:cNvPr id="8" name="Rectangle 7">
              <a:extLst>
                <a:ext uri="{FF2B5EF4-FFF2-40B4-BE49-F238E27FC236}">
                  <a16:creationId xmlns:a16="http://schemas.microsoft.com/office/drawing/2014/main" id="{90BDF2E8-699F-4129-4CA9-BAAFB4F76FB5}"/>
                </a:ext>
              </a:extLst>
            </p:cNvPr>
            <p:cNvSpPr/>
            <p:nvPr/>
          </p:nvSpPr>
          <p:spPr>
            <a:xfrm>
              <a:off x="9920150" y="2598421"/>
              <a:ext cx="2073729" cy="993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634"/>
            </a:bodyPr>
            <a:lstStyle/>
            <a:p>
              <a:r>
                <a:rPr lang="fr-FR" sz="1050" dirty="0" err="1">
                  <a:solidFill>
                    <a:schemeClr val="tx1"/>
                  </a:solidFill>
                </a:rPr>
                <a:t>Quando</a:t>
              </a:r>
              <a:r>
                <a:rPr lang="fr-FR" sz="1050" dirty="0">
                  <a:solidFill>
                    <a:schemeClr val="tx1"/>
                  </a:solidFill>
                </a:rPr>
                <a:t> lo slot</a:t>
              </a:r>
              <a:r>
                <a:rPr lang="fr-FR" sz="1050" dirty="0" err="1">
                  <a:solidFill>
                    <a:schemeClr val="tx1"/>
                  </a:solidFill>
                </a:rPr>
                <a:t> libero è stato</a:t>
              </a:r>
              <a:r>
                <a:rPr lang="fr-FR" sz="1050" dirty="0">
                  <a:solidFill>
                    <a:schemeClr val="tx1"/>
                  </a:solidFill>
                </a:rPr>
                <a:t> </a:t>
              </a:r>
              <a:r>
                <a:rPr lang="fr-FR" sz="1050" dirty="0" err="1">
                  <a:solidFill>
                    <a:schemeClr val="tx1"/>
                  </a:solidFill>
                </a:rPr>
                <a:t>localizzato nel</a:t>
              </a:r>
              <a:r>
                <a:rPr lang="fr-FR" sz="1050" dirty="0">
                  <a:solidFill>
                    <a:schemeClr val="tx1"/>
                  </a:solidFill>
                </a:rPr>
                <a:t> telaio, il transceiver</a:t>
              </a:r>
              <a:r>
                <a:rPr lang="fr-FR" sz="1050" dirty="0" err="1">
                  <a:solidFill>
                    <a:schemeClr val="tx1"/>
                  </a:solidFill>
                </a:rPr>
                <a:t> riserva</a:t>
              </a:r>
              <a:r>
                <a:rPr lang="fr-FR" sz="1050" dirty="0">
                  <a:solidFill>
                    <a:schemeClr val="tx1"/>
                  </a:solidFill>
                </a:rPr>
                <a:t> lo </a:t>
              </a:r>
              <a:r>
                <a:rPr lang="fr-FR" sz="1050" dirty="0" err="1">
                  <a:solidFill>
                    <a:schemeClr val="tx1"/>
                  </a:solidFill>
                </a:rPr>
                <a:t>stesso spazio</a:t>
              </a:r>
              <a:r>
                <a:rPr lang="fr-FR" sz="1050" dirty="0">
                  <a:solidFill>
                    <a:schemeClr val="tx1"/>
                  </a:solidFill>
                </a:rPr>
                <a:t> con il telaio successivo per la sua trasmissione successiva.</a:t>
              </a:r>
            </a:p>
          </p:txBody>
        </p:sp>
        <p:sp>
          <p:nvSpPr>
            <p:cNvPr id="10" name="Rectangle 9">
              <a:extLst>
                <a:ext uri="{FF2B5EF4-FFF2-40B4-BE49-F238E27FC236}">
                  <a16:creationId xmlns:a16="http://schemas.microsoft.com/office/drawing/2014/main" id="{9697FB22-DBD7-3744-F14D-99148B6DDF80}"/>
                </a:ext>
              </a:extLst>
            </p:cNvPr>
            <p:cNvSpPr/>
            <p:nvPr/>
          </p:nvSpPr>
          <p:spPr>
            <a:xfrm>
              <a:off x="6705600" y="1104900"/>
              <a:ext cx="4168140" cy="281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9159"/>
            </a:bodyPr>
            <a:lstStyle/>
            <a:p>
              <a:pPr algn="ctr"/>
              <a:r>
                <a:rPr lang="fr-FR" sz="1000" dirty="0">
                  <a:solidFill>
                    <a:schemeClr val="tx1"/>
                  </a:solidFill>
                </a:rPr>
                <a:t>Mappa AIS</a:t>
              </a:r>
              <a:r>
                <a:rPr lang="fr-FR" sz="1000" dirty="0" err="1">
                  <a:solidFill>
                    <a:schemeClr val="tx1"/>
                  </a:solidFill>
                </a:rPr>
                <a:t> (pari a</a:t>
              </a:r>
              <a:r>
                <a:rPr lang="fr-FR" sz="1000" dirty="0">
                  <a:solidFill>
                    <a:schemeClr val="tx1"/>
                  </a:solidFill>
                </a:rPr>
                <a:t> 2250 slot</a:t>
              </a:r>
              <a:r>
                <a:rPr lang="fr-FR" sz="1000" dirty="0" err="1">
                  <a:solidFill>
                    <a:schemeClr val="tx1"/>
                  </a:solidFill>
                </a:rPr>
                <a:t> disponibili</a:t>
              </a:r>
              <a:r>
                <a:rPr lang="fr-FR" sz="1000" dirty="0">
                  <a:solidFill>
                    <a:schemeClr val="tx1"/>
                  </a:solidFill>
                </a:rPr>
                <a:t> </a:t>
              </a:r>
              <a:r>
                <a:rPr lang="fr-FR" sz="1000" dirty="0" err="1">
                  <a:solidFill>
                    <a:schemeClr val="tx1"/>
                  </a:solidFill>
                </a:rPr>
                <a:t>ogni 60</a:t>
              </a:r>
              <a:r>
                <a:rPr lang="fr-FR" sz="1000" dirty="0">
                  <a:solidFill>
                    <a:schemeClr val="tx1"/>
                  </a:solidFill>
                </a:rPr>
                <a:t> secondi)</a:t>
              </a:r>
            </a:p>
          </p:txBody>
        </p:sp>
        <p:sp>
          <p:nvSpPr>
            <p:cNvPr id="11" name="Rectangle 10">
              <a:extLst>
                <a:ext uri="{FF2B5EF4-FFF2-40B4-BE49-F238E27FC236}">
                  <a16:creationId xmlns:a16="http://schemas.microsoft.com/office/drawing/2014/main" id="{6DA6509E-D975-B229-DE3B-81DA114D8313}"/>
                </a:ext>
              </a:extLst>
            </p:cNvPr>
            <p:cNvSpPr/>
            <p:nvPr/>
          </p:nvSpPr>
          <p:spPr>
            <a:xfrm>
              <a:off x="6355080" y="6382839"/>
              <a:ext cx="5132070" cy="281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9189"/>
            </a:bodyPr>
            <a:lstStyle/>
            <a:p>
              <a:pPr algn="ctr"/>
              <a:r>
                <a:rPr lang="fr-FR" sz="1000" dirty="0" err="1">
                  <a:solidFill>
                    <a:schemeClr val="tx1"/>
                  </a:solidFill>
                </a:rPr>
                <a:t>Panoramica</a:t>
              </a:r>
              <a:r>
                <a:rPr lang="fr-FR" sz="1000" dirty="0">
                  <a:solidFill>
                    <a:schemeClr val="tx1"/>
                  </a:solidFill>
                </a:rPr>
                <a:t> di una trasmissione di apparecchiature AIS di classe</a:t>
              </a:r>
              <a:r>
                <a:rPr lang="fr-FR" sz="1000" dirty="0" err="1">
                  <a:solidFill>
                    <a:schemeClr val="tx1"/>
                  </a:solidFill>
                </a:rPr>
                <a:t> A via</a:t>
              </a:r>
              <a:r>
                <a:rPr lang="fr-FR" sz="1000" dirty="0">
                  <a:solidFill>
                    <a:schemeClr val="tx1"/>
                  </a:solidFill>
                </a:rPr>
                <a:t>  SOTDMA</a:t>
              </a:r>
            </a:p>
          </p:txBody>
        </p:sp>
      </p:grpSp>
    </p:spTree>
    <p:extLst>
      <p:ext uri="{BB962C8B-B14F-4D97-AF65-F5344CB8AC3E}">
        <p14:creationId xmlns:p14="http://schemas.microsoft.com/office/powerpoint/2010/main" val="688085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iagramme, ligne&#10;&#10;Description générée automatiquement">
            <a:extLst>
              <a:ext uri="{FF2B5EF4-FFF2-40B4-BE49-F238E27FC236}">
                <a16:creationId xmlns:a16="http://schemas.microsoft.com/office/drawing/2014/main" id="{B06F6BB9-701D-C35C-2827-6C92BEF378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71456" y="1064078"/>
            <a:ext cx="5951241" cy="4130542"/>
          </a:xfrm>
          <a:prstGeom prst="rect">
            <a:avLst/>
          </a:prstGeom>
        </p:spPr>
      </p:pic>
      <p:pic>
        <p:nvPicPr>
          <p:cNvPr id="5" name="Image 4" descr="Une image contenant texte, capture d’écran, conception&#10;&#10;Description générée automatiquement">
            <a:extLst>
              <a:ext uri="{FF2B5EF4-FFF2-40B4-BE49-F238E27FC236}">
                <a16:creationId xmlns:a16="http://schemas.microsoft.com/office/drawing/2014/main" id="{75140281-9647-2E65-5063-4EFDF61514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0036" y="1185181"/>
            <a:ext cx="2554482" cy="5172075"/>
          </a:xfrm>
          <a:prstGeom prst="rect">
            <a:avLst/>
          </a:prstGeom>
        </p:spPr>
      </p:pic>
      <p:sp>
        <p:nvSpPr>
          <p:cNvPr id="7" name="ZoneTexte 6">
            <a:extLst>
              <a:ext uri="{FF2B5EF4-FFF2-40B4-BE49-F238E27FC236}">
                <a16:creationId xmlns:a16="http://schemas.microsoft.com/office/drawing/2014/main" id="{953F1BFB-E168-7237-B747-02EEB9A86554}"/>
              </a:ext>
            </a:extLst>
          </p:cNvPr>
          <p:cNvSpPr txBox="1"/>
          <p:nvPr/>
        </p:nvSpPr>
        <p:spPr>
          <a:xfrm>
            <a:off x="4048817" y="5492174"/>
            <a:ext cx="7825724" cy="1169551"/>
          </a:xfrm>
          <a:prstGeom prst="rect">
            <a:avLst/>
          </a:prstGeom>
          <a:noFill/>
          <a:ln>
            <a:solidFill>
              <a:schemeClr val="tx1"/>
            </a:solidFill>
          </a:ln>
        </p:spPr>
        <p:txBody>
          <a:bodyPr wrap="square">
            <a:normAutofit fontScale="96943"/>
          </a:bodyPr>
          <a:lstStyle/>
          <a:p>
            <a:r>
              <a:rPr lang="en-US" sz="1400" b="1" dirty="0"/>
              <a:t>TDMA</a:t>
            </a:r>
            <a:r>
              <a:rPr lang="en-US" sz="1400" dirty="0"/>
              <a:t>: gli utenti condividono la stessa frequenza in fasce orarie diverse.</a:t>
            </a:r>
          </a:p>
          <a:p>
            <a:r>
              <a:rPr lang="en-US" sz="1400" b="1" dirty="0"/>
              <a:t>FDMA</a:t>
            </a:r>
            <a:r>
              <a:rPr lang="en-US" sz="1400" dirty="0"/>
              <a:t>: a diversi flussi di dati sono assegnate bande di frequenza diverse.</a:t>
            </a:r>
          </a:p>
          <a:p>
            <a:r>
              <a:rPr lang="en-US" sz="1400" b="1" dirty="0"/>
              <a:t>CDMA</a:t>
            </a:r>
            <a:r>
              <a:rPr lang="en-US" sz="1400" dirty="0"/>
              <a:t>: l'intero spettro viene utilizzato per codificare le informazioni di tutti gli utenti, e diversi utenti sono distinti con i propri codici unici. Ogni utente nella rete è rappresentato da un colore diverso.</a:t>
            </a:r>
          </a:p>
        </p:txBody>
      </p:sp>
      <p:sp>
        <p:nvSpPr>
          <p:cNvPr id="9" name="Flèche : droite 8">
            <a:extLst>
              <a:ext uri="{FF2B5EF4-FFF2-40B4-BE49-F238E27FC236}">
                <a16:creationId xmlns:a16="http://schemas.microsoft.com/office/drawing/2014/main" id="{BE22E9E1-0C92-64B2-C323-09A2D21A81CE}"/>
              </a:ext>
            </a:extLst>
          </p:cNvPr>
          <p:cNvSpPr/>
          <p:nvPr/>
        </p:nvSpPr>
        <p:spPr>
          <a:xfrm>
            <a:off x="3667817" y="1675039"/>
            <a:ext cx="762000" cy="561975"/>
          </a:xfrm>
          <a:prstGeom prst="rightArrow">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Accolade ouvrante 1">
            <a:extLst>
              <a:ext uri="{FF2B5EF4-FFF2-40B4-BE49-F238E27FC236}">
                <a16:creationId xmlns:a16="http://schemas.microsoft.com/office/drawing/2014/main" id="{305E3FD0-9956-8256-6159-FC1775F9F023}"/>
              </a:ext>
            </a:extLst>
          </p:cNvPr>
          <p:cNvSpPr/>
          <p:nvPr/>
        </p:nvSpPr>
        <p:spPr>
          <a:xfrm>
            <a:off x="4517571" y="1066800"/>
            <a:ext cx="446315" cy="3635829"/>
          </a:xfrm>
          <a:prstGeom prst="leftBrace">
            <a:avLst>
              <a:gd name="adj1" fmla="val 83943"/>
              <a:gd name="adj2" fmla="val 24251"/>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4" name="Titre 1">
            <a:extLst>
              <a:ext uri="{FF2B5EF4-FFF2-40B4-BE49-F238E27FC236}">
                <a16:creationId xmlns:a16="http://schemas.microsoft.com/office/drawing/2014/main" id="{5ADDF0F8-6314-39B5-CAF6-3A8883A30B4F}"/>
              </a:ext>
            </a:extLst>
          </p:cNvPr>
          <p:cNvSpPr txBox="1">
            <a:spLocks/>
          </p:cNvSpPr>
          <p:nvPr/>
        </p:nvSpPr>
        <p:spPr>
          <a:xfrm>
            <a:off x="261256" y="250371"/>
            <a:ext cx="11582401" cy="993097"/>
          </a:xfrm>
          <a:prstGeom prst="rect">
            <a:avLst/>
          </a:prstGeom>
        </p:spPr>
        <p:txBody>
          <a:bodyPr>
            <a:normAutofit fontScale="97674"/>
          </a:bodyPr>
          <a:lstStyle>
            <a:defPPr>
              <a:defRPr lang="en-US"/>
            </a:defPPr>
            <a:lvl1pPr>
              <a:lnSpc>
                <a:spcPct val="90000"/>
              </a:lnSpc>
              <a:spcBef>
                <a:spcPct val="0"/>
              </a:spcBef>
              <a:buNone/>
              <a:defRPr sz="6000" spc="-50" baseline="0">
                <a:latin typeface="+mj-lt"/>
                <a:ea typeface="+mj-ea"/>
                <a:cs typeface="+mj-cs"/>
              </a:defRPr>
            </a:lvl1pPr>
          </a:lstStyle>
          <a:p>
            <a:r>
              <a:rPr lang="fr-FR" sz="4000" dirty="0"/>
              <a:t>Principi di comunicazione - TDMA 2/2</a:t>
            </a:r>
          </a:p>
        </p:txBody>
      </p:sp>
    </p:spTree>
    <p:extLst>
      <p:ext uri="{BB962C8B-B14F-4D97-AF65-F5344CB8AC3E}">
        <p14:creationId xmlns:p14="http://schemas.microsoft.com/office/powerpoint/2010/main" val="1260803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A2E7C0A-D00F-63E0-703D-90C16E0FDF48}"/>
              </a:ext>
            </a:extLst>
          </p:cNvPr>
          <p:cNvSpPr txBox="1"/>
          <p:nvPr/>
        </p:nvSpPr>
        <p:spPr>
          <a:xfrm>
            <a:off x="285749" y="105846"/>
            <a:ext cx="8738508" cy="817750"/>
          </a:xfrm>
          <a:prstGeom prst="rect">
            <a:avLst/>
          </a:prstGeom>
        </p:spPr>
        <p:txBody>
          <a:bodyPr>
            <a:normAutofit fontScale="93750"/>
          </a:bodyPr>
          <a:lstStyle>
            <a:defPPr>
              <a:defRPr lang="en-US"/>
            </a:defPPr>
            <a:lvl1pPr>
              <a:lnSpc>
                <a:spcPct val="90000"/>
              </a:lnSpc>
              <a:spcBef>
                <a:spcPct val="0"/>
              </a:spcBef>
              <a:buNone/>
              <a:defRPr sz="5400" spc="-50" baseline="0">
                <a:latin typeface="+mj-lt"/>
                <a:ea typeface="+mj-ea"/>
                <a:cs typeface="+mj-cs"/>
              </a:defRPr>
            </a:lvl1pPr>
          </a:lstStyle>
          <a:p>
            <a:r>
              <a:rPr lang="fr-FR" sz="4800" dirty="0"/>
              <a:t>Applicazione TDMA per AIS</a:t>
            </a:r>
          </a:p>
        </p:txBody>
      </p:sp>
      <p:sp>
        <p:nvSpPr>
          <p:cNvPr id="8" name="ZoneTexte 7">
            <a:extLst>
              <a:ext uri="{FF2B5EF4-FFF2-40B4-BE49-F238E27FC236}">
                <a16:creationId xmlns:a16="http://schemas.microsoft.com/office/drawing/2014/main" id="{EF64B7D5-2BBA-8364-A3F7-0C398662FA92}"/>
              </a:ext>
            </a:extLst>
          </p:cNvPr>
          <p:cNvSpPr txBox="1"/>
          <p:nvPr/>
        </p:nvSpPr>
        <p:spPr>
          <a:xfrm>
            <a:off x="285749" y="4749582"/>
            <a:ext cx="11620500" cy="1754326"/>
          </a:xfrm>
          <a:prstGeom prst="rect">
            <a:avLst/>
          </a:prstGeom>
          <a:noFill/>
        </p:spPr>
        <p:txBody>
          <a:bodyPr wrap="square">
            <a:normAutofit fontScale="87662"/>
          </a:bodyPr>
          <a:lstStyle/>
          <a:p>
            <a:pPr eaLnBrk="1" fontAlgn="auto" hangingPunct="1">
              <a:spcAft>
                <a:spcPts val="0"/>
              </a:spcAft>
              <a:buFont typeface="Arial" panose="020B0604020202020204" pitchFamily="34" charset="0"/>
              <a:buNone/>
              <a:defRPr/>
            </a:pPr>
            <a:r>
              <a:rPr lang="en-US" dirty="0"/>
              <a:t>Alternanza delle emissioni su due canali identificati</a:t>
            </a:r>
            <a:r>
              <a:rPr lang="en-US" b="1" dirty="0"/>
              <a:t> (AIS1 e AIS2)</a:t>
            </a:r>
          </a:p>
          <a:p>
            <a:pPr eaLnBrk="1" fontAlgn="auto" hangingPunct="1">
              <a:spcAft>
                <a:spcPts val="0"/>
              </a:spcAft>
              <a:buFont typeface="Arial" panose="020B0604020202020204" pitchFamily="34" charset="0"/>
              <a:buNone/>
              <a:defRPr/>
            </a:pPr>
            <a:br>
              <a:rPr lang="en-US" dirty="0"/>
            </a:br>
            <a:r>
              <a:rPr lang="en-US" dirty="0"/>
              <a:t>Nella maggior parte delle aree i canali</a:t>
            </a:r>
            <a:r>
              <a:rPr lang="en-US" b="1" dirty="0"/>
              <a:t> 87 B (</a:t>
            </a:r>
            <a:r>
              <a:rPr lang="en-US" dirty="0"/>
              <a:t> </a:t>
            </a:r>
            <a:r>
              <a:rPr lang="en-US" b="1" dirty="0"/>
              <a:t>161,975 MHz) e</a:t>
            </a:r>
            <a:r>
              <a:rPr lang="en-US" dirty="0"/>
              <a:t> 88</a:t>
            </a:r>
            <a:r>
              <a:rPr lang="en-US" b="1" dirty="0"/>
              <a:t> B (162,025 MHz) sono</a:t>
            </a:r>
            <a:r>
              <a:rPr lang="en-US" dirty="0"/>
              <a:t> utilizzati sia per AIS1 che per AIS2.</a:t>
            </a:r>
          </a:p>
          <a:p>
            <a:pPr eaLnBrk="1" fontAlgn="auto" hangingPunct="1">
              <a:spcAft>
                <a:spcPts val="0"/>
              </a:spcAft>
              <a:buFont typeface="Arial" panose="020B0604020202020204" pitchFamily="34" charset="0"/>
              <a:buNone/>
              <a:defRPr/>
            </a:pPr>
            <a:r>
              <a:rPr lang="en-US" dirty="0"/>
              <a:t>Alcuni paesi hanno imposto altri canali per evitare interferenze con servizi preesistenti non AIS.</a:t>
            </a:r>
            <a:br>
              <a:rPr lang="en-US" dirty="0"/>
            </a:br>
            <a:r>
              <a:rPr lang="en-US" dirty="0"/>
              <a:t>Le stazioni di terra richiedono automaticamente i transponder della nave per le frequenze da utilizzare per AIS1 e AIS2, evitando qualsiasi regolazione del canale da parte degli operatori.</a:t>
            </a:r>
          </a:p>
        </p:txBody>
      </p:sp>
      <p:pic>
        <p:nvPicPr>
          <p:cNvPr id="9" name="Picture 21">
            <a:extLst>
              <a:ext uri="{FF2B5EF4-FFF2-40B4-BE49-F238E27FC236}">
                <a16:creationId xmlns:a16="http://schemas.microsoft.com/office/drawing/2014/main" id="{668D5864-C0A7-36E6-723A-1A451CDE80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163" y="2886075"/>
            <a:ext cx="2314575" cy="542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a:extLst>
              <a:ext uri="{FF2B5EF4-FFF2-40B4-BE49-F238E27FC236}">
                <a16:creationId xmlns:a16="http://schemas.microsoft.com/office/drawing/2014/main" id="{0740D19C-14F1-8BEA-38F4-059483E91F2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163" y="2380059"/>
            <a:ext cx="2314575" cy="5429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e 12">
            <a:extLst>
              <a:ext uri="{FF2B5EF4-FFF2-40B4-BE49-F238E27FC236}">
                <a16:creationId xmlns:a16="http://schemas.microsoft.com/office/drawing/2014/main" id="{22C77CE1-4839-6F6D-47F7-0A51A53D8384}"/>
              </a:ext>
            </a:extLst>
          </p:cNvPr>
          <p:cNvGrpSpPr/>
          <p:nvPr/>
        </p:nvGrpSpPr>
        <p:grpSpPr>
          <a:xfrm>
            <a:off x="2571512" y="1095374"/>
            <a:ext cx="9058513" cy="3324225"/>
            <a:chOff x="2571512" y="1095374"/>
            <a:chExt cx="9058513" cy="3324225"/>
          </a:xfrm>
        </p:grpSpPr>
        <p:pic>
          <p:nvPicPr>
            <p:cNvPr id="2" name="Picture 2">
              <a:extLst>
                <a:ext uri="{FF2B5EF4-FFF2-40B4-BE49-F238E27FC236}">
                  <a16:creationId xmlns:a16="http://schemas.microsoft.com/office/drawing/2014/main" id="{EED00812-ACAD-9D25-C6AB-22079F37D0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1512" y="1095374"/>
              <a:ext cx="9058513"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E205B851-7DD9-3E10-DB74-4914E38356D1}"/>
                </a:ext>
              </a:extLst>
            </p:cNvPr>
            <p:cNvSpPr txBox="1">
              <a:spLocks noChangeArrowheads="1"/>
            </p:cNvSpPr>
            <p:nvPr/>
          </p:nvSpPr>
          <p:spPr bwMode="auto">
            <a:xfrm>
              <a:off x="2619137" y="1231255"/>
              <a:ext cx="1381126" cy="46166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fr-FR" sz="1200" dirty="0"/>
                <a:t>Ogni fascia oraria rappresenta 26,6</a:t>
              </a:r>
              <a:r>
                <a:rPr lang="en-US" altLang="fr-FR" sz="1200" dirty="0" err="1"/>
                <a:t> ms</a:t>
              </a:r>
              <a:endParaRPr lang="en-US" altLang="fr-FR" sz="1200" dirty="0"/>
            </a:p>
          </p:txBody>
        </p:sp>
        <p:sp>
          <p:nvSpPr>
            <p:cNvPr id="4" name="TextBox 5">
              <a:extLst>
                <a:ext uri="{FF2B5EF4-FFF2-40B4-BE49-F238E27FC236}">
                  <a16:creationId xmlns:a16="http://schemas.microsoft.com/office/drawing/2014/main" id="{F336764B-2020-D054-FFE4-37FE1ABB844A}"/>
                </a:ext>
              </a:extLst>
            </p:cNvPr>
            <p:cNvSpPr txBox="1">
              <a:spLocks noChangeArrowheads="1"/>
            </p:cNvSpPr>
            <p:nvPr/>
          </p:nvSpPr>
          <p:spPr bwMode="auto">
            <a:xfrm>
              <a:off x="2941865" y="2574920"/>
              <a:ext cx="1695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74015"/>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fr-FR" sz="1200" dirty="0"/>
                <a:t>La nave A invia un messaggio MSG PSN in una fascia oraria, riservando un'altra fascia per il prossimo messaggio PSN</a:t>
              </a:r>
            </a:p>
          </p:txBody>
        </p:sp>
        <p:sp>
          <p:nvSpPr>
            <p:cNvPr id="5" name="TextBox 6">
              <a:extLst>
                <a:ext uri="{FF2B5EF4-FFF2-40B4-BE49-F238E27FC236}">
                  <a16:creationId xmlns:a16="http://schemas.microsoft.com/office/drawing/2014/main" id="{58D23B7D-F2D3-EB4F-87F6-5DBD350F1C84}"/>
                </a:ext>
              </a:extLst>
            </p:cNvPr>
            <p:cNvSpPr txBox="1">
              <a:spLocks noChangeArrowheads="1"/>
            </p:cNvSpPr>
            <p:nvPr/>
          </p:nvSpPr>
          <p:spPr bwMode="auto">
            <a:xfrm>
              <a:off x="9983561" y="2673132"/>
              <a:ext cx="147637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93333"/>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fr-FR" sz="1100" dirty="0"/>
                <a:t>La stessa procedura è ripetuta da tutte le altre navi dotate di AIS.</a:t>
              </a:r>
            </a:p>
          </p:txBody>
        </p:sp>
        <p:sp>
          <p:nvSpPr>
            <p:cNvPr id="7" name="Rectangle 6">
              <a:extLst>
                <a:ext uri="{FF2B5EF4-FFF2-40B4-BE49-F238E27FC236}">
                  <a16:creationId xmlns:a16="http://schemas.microsoft.com/office/drawing/2014/main" id="{07E8EDDB-76E0-D34F-AE62-8AA4CFC41D38}"/>
                </a:ext>
              </a:extLst>
            </p:cNvPr>
            <p:cNvSpPr/>
            <p:nvPr/>
          </p:nvSpPr>
          <p:spPr>
            <a:xfrm>
              <a:off x="3429000" y="4114799"/>
              <a:ext cx="1304925" cy="304800"/>
            </a:xfrm>
            <a:prstGeom prst="rect">
              <a:avLst/>
            </a:prstGeom>
            <a:solidFill>
              <a:srgbClr val="85B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a:t>ShipA</a:t>
              </a:r>
            </a:p>
          </p:txBody>
        </p:sp>
        <p:sp>
          <p:nvSpPr>
            <p:cNvPr id="10" name="Rectangle 9">
              <a:extLst>
                <a:ext uri="{FF2B5EF4-FFF2-40B4-BE49-F238E27FC236}">
                  <a16:creationId xmlns:a16="http://schemas.microsoft.com/office/drawing/2014/main" id="{1DC9D7C4-13C1-7CFF-ECA2-A85A853E20FF}"/>
                </a:ext>
              </a:extLst>
            </p:cNvPr>
            <p:cNvSpPr/>
            <p:nvPr/>
          </p:nvSpPr>
          <p:spPr>
            <a:xfrm>
              <a:off x="7048500" y="3666099"/>
              <a:ext cx="1304925" cy="304800"/>
            </a:xfrm>
            <a:prstGeom prst="rect">
              <a:avLst/>
            </a:prstGeom>
            <a:solidFill>
              <a:srgbClr val="85B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a:t>ShipB</a:t>
              </a:r>
            </a:p>
          </p:txBody>
        </p:sp>
        <p:sp>
          <p:nvSpPr>
            <p:cNvPr id="12" name="Rectangle 11">
              <a:extLst>
                <a:ext uri="{FF2B5EF4-FFF2-40B4-BE49-F238E27FC236}">
                  <a16:creationId xmlns:a16="http://schemas.microsoft.com/office/drawing/2014/main" id="{D60EE0E3-0D63-4216-9496-41F7C68FEB36}"/>
                </a:ext>
              </a:extLst>
            </p:cNvPr>
            <p:cNvSpPr/>
            <p:nvPr/>
          </p:nvSpPr>
          <p:spPr>
            <a:xfrm>
              <a:off x="8829675" y="3789924"/>
              <a:ext cx="1304925" cy="304800"/>
            </a:xfrm>
            <a:prstGeom prst="rect">
              <a:avLst/>
            </a:prstGeom>
            <a:solidFill>
              <a:srgbClr val="85B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a:t>ShipC</a:t>
              </a:r>
            </a:p>
          </p:txBody>
        </p:sp>
      </p:grpSp>
    </p:spTree>
    <p:extLst>
      <p:ext uri="{BB962C8B-B14F-4D97-AF65-F5344CB8AC3E}">
        <p14:creationId xmlns:p14="http://schemas.microsoft.com/office/powerpoint/2010/main" val="3605664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8EB96-36E7-701B-7D5E-A92A81001CC4}"/>
              </a:ext>
            </a:extLst>
          </p:cNvPr>
          <p:cNvSpPr>
            <a:spLocks noGrp="1"/>
          </p:cNvSpPr>
          <p:nvPr>
            <p:ph type="ctrTitle"/>
          </p:nvPr>
        </p:nvSpPr>
        <p:spPr>
          <a:xfrm>
            <a:off x="295579" y="202101"/>
            <a:ext cx="8935507" cy="797955"/>
          </a:xfrm>
        </p:spPr>
        <p:txBody>
          <a:bodyPr/>
          <a:lstStyle/>
          <a:p>
            <a:r>
              <a:rPr lang="fr-FR" dirty="0"/>
              <a:t>Servizi TDMA utilizzati</a:t>
            </a:r>
            <a:r>
              <a:rPr lang="fr-FR" dirty="0" err="1"/>
              <a:t> in AIS</a:t>
            </a:r>
          </a:p>
        </p:txBody>
      </p:sp>
      <p:pic>
        <p:nvPicPr>
          <p:cNvPr id="10" name="Espace réservé pour une image  9">
            <a:extLst>
              <a:ext uri="{FF2B5EF4-FFF2-40B4-BE49-F238E27FC236}">
                <a16:creationId xmlns:a16="http://schemas.microsoft.com/office/drawing/2014/main" id="{CDBA1073-47A5-9556-A21D-845BA29D6ED2}"/>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a:xfrm flipH="1">
            <a:off x="7156450" y="0"/>
            <a:ext cx="5024438" cy="6858000"/>
          </a:xfrm>
        </p:spPr>
      </p:pic>
      <p:sp>
        <p:nvSpPr>
          <p:cNvPr id="5" name="Espace réservé du pied de page 4">
            <a:extLst>
              <a:ext uri="{FF2B5EF4-FFF2-40B4-BE49-F238E27FC236}">
                <a16:creationId xmlns:a16="http://schemas.microsoft.com/office/drawing/2014/main" id="{C59534B2-5471-E385-6009-1D07568C748F}"/>
              </a:ext>
            </a:extLst>
          </p:cNvPr>
          <p:cNvSpPr>
            <a:spLocks noGrp="1"/>
          </p:cNvSpPr>
          <p:nvPr>
            <p:ph type="ftr" sz="quarter" idx="3"/>
          </p:nvPr>
        </p:nvSpPr>
        <p:spPr>
          <a:xfrm>
            <a:off x="519219" y="6473336"/>
            <a:ext cx="6637071" cy="365125"/>
          </a:xfrm>
        </p:spPr>
        <p:txBody>
          <a:bodyPr>
            <a:normAutofit fontScale="86000"/>
          </a:bodyPr>
          <a:lstStyle/>
          <a:p>
            <a:r>
              <a:rPr lang="en-US" dirty="0"/>
              <a:t>CSP00012_S_M_Digital Forensic per il settore marittimo: modello di presentazione creato da PR</a:t>
            </a:r>
          </a:p>
        </p:txBody>
      </p:sp>
      <p:sp>
        <p:nvSpPr>
          <p:cNvPr id="6" name="Espace réservé du numéro de diapositive 5">
            <a:extLst>
              <a:ext uri="{FF2B5EF4-FFF2-40B4-BE49-F238E27FC236}">
                <a16:creationId xmlns:a16="http://schemas.microsoft.com/office/drawing/2014/main" id="{9689A7B6-B52E-1D6C-ECFD-FA02EE9DA2B5}"/>
              </a:ext>
            </a:extLst>
          </p:cNvPr>
          <p:cNvSpPr>
            <a:spLocks noGrp="1"/>
          </p:cNvSpPr>
          <p:nvPr>
            <p:ph type="sldNum" sz="quarter" idx="4"/>
          </p:nvPr>
        </p:nvSpPr>
        <p:spPr/>
        <p:txBody>
          <a:bodyPr/>
          <a:lstStyle/>
          <a:p>
            <a:fld id="{3A98EE3D-8CD1-4C3F-BD1C-C98C9596463C}" type="slidenum">
              <a:rPr lang="en-US" smtClean="0"/>
              <a:pPr/>
              <a:t>37</a:t>
            </a:fld>
            <a:endParaRPr lang="en-US" dirty="0"/>
          </a:p>
        </p:txBody>
      </p:sp>
      <p:grpSp>
        <p:nvGrpSpPr>
          <p:cNvPr id="21" name="Groupe 20">
            <a:extLst>
              <a:ext uri="{FF2B5EF4-FFF2-40B4-BE49-F238E27FC236}">
                <a16:creationId xmlns:a16="http://schemas.microsoft.com/office/drawing/2014/main" id="{433FBA1F-27ED-3E8A-9193-725DC1CA90BF}"/>
              </a:ext>
            </a:extLst>
          </p:cNvPr>
          <p:cNvGrpSpPr/>
          <p:nvPr/>
        </p:nvGrpSpPr>
        <p:grpSpPr>
          <a:xfrm>
            <a:off x="145744" y="1091917"/>
            <a:ext cx="7081815" cy="5333102"/>
            <a:chOff x="145744" y="1091917"/>
            <a:chExt cx="7081815" cy="5333102"/>
          </a:xfrm>
        </p:grpSpPr>
        <p:pic>
          <p:nvPicPr>
            <p:cNvPr id="7" name="Image 6">
              <a:extLst>
                <a:ext uri="{FF2B5EF4-FFF2-40B4-BE49-F238E27FC236}">
                  <a16:creationId xmlns:a16="http://schemas.microsoft.com/office/drawing/2014/main" id="{179FA948-E65A-DE33-F227-997EB9B696A8}"/>
                </a:ext>
              </a:extLst>
            </p:cNvPr>
            <p:cNvPicPr>
              <a:picLocks noChangeAspect="1"/>
            </p:cNvPicPr>
            <p:nvPr/>
          </p:nvPicPr>
          <p:blipFill>
            <a:blip r:embed="rId3"/>
            <a:stretch>
              <a:fillRect/>
            </a:stretch>
          </p:blipFill>
          <p:spPr>
            <a:xfrm>
              <a:off x="145744" y="1091917"/>
              <a:ext cx="7081815" cy="5333102"/>
            </a:xfrm>
            <a:prstGeom prst="rect">
              <a:avLst/>
            </a:prstGeom>
          </p:spPr>
        </p:pic>
        <p:sp>
          <p:nvSpPr>
            <p:cNvPr id="3" name="ZoneTexte 2">
              <a:extLst>
                <a:ext uri="{FF2B5EF4-FFF2-40B4-BE49-F238E27FC236}">
                  <a16:creationId xmlns:a16="http://schemas.microsoft.com/office/drawing/2014/main" id="{D37F61C7-C036-F804-371A-7A53E130CB93}"/>
                </a:ext>
              </a:extLst>
            </p:cNvPr>
            <p:cNvSpPr txBox="1"/>
            <p:nvPr/>
          </p:nvSpPr>
          <p:spPr>
            <a:xfrm>
              <a:off x="486561" y="4995113"/>
              <a:ext cx="611065" cy="369332"/>
            </a:xfrm>
            <a:prstGeom prst="rect">
              <a:avLst/>
            </a:prstGeom>
            <a:solidFill>
              <a:schemeClr val="bg1"/>
            </a:solidFill>
          </p:spPr>
          <p:txBody>
            <a:bodyPr wrap="none" rtlCol="0">
              <a:spAutoFit/>
            </a:bodyPr>
            <a:lstStyle/>
            <a:p>
              <a:r>
                <a:rPr lang="fr-FR" b="1" dirty="0"/>
                <a:t>SAR</a:t>
              </a:r>
            </a:p>
          </p:txBody>
        </p:sp>
        <p:sp>
          <p:nvSpPr>
            <p:cNvPr id="4" name="ZoneTexte 3">
              <a:extLst>
                <a:ext uri="{FF2B5EF4-FFF2-40B4-BE49-F238E27FC236}">
                  <a16:creationId xmlns:a16="http://schemas.microsoft.com/office/drawing/2014/main" id="{D95C671B-D934-E478-78B8-F0B534BB81EB}"/>
                </a:ext>
              </a:extLst>
            </p:cNvPr>
            <p:cNvSpPr txBox="1"/>
            <p:nvPr/>
          </p:nvSpPr>
          <p:spPr>
            <a:xfrm>
              <a:off x="1438443" y="4995113"/>
              <a:ext cx="707245" cy="369332"/>
            </a:xfrm>
            <a:prstGeom prst="rect">
              <a:avLst/>
            </a:prstGeom>
            <a:solidFill>
              <a:schemeClr val="bg1"/>
            </a:solidFill>
          </p:spPr>
          <p:txBody>
            <a:bodyPr wrap="none" rtlCol="0">
              <a:spAutoFit/>
            </a:bodyPr>
            <a:lstStyle/>
            <a:p>
              <a:r>
                <a:rPr lang="fr-FR" b="1" dirty="0"/>
                <a:t>SART</a:t>
              </a:r>
            </a:p>
          </p:txBody>
        </p:sp>
        <p:sp>
          <p:nvSpPr>
            <p:cNvPr id="8" name="ZoneTexte 7">
              <a:extLst>
                <a:ext uri="{FF2B5EF4-FFF2-40B4-BE49-F238E27FC236}">
                  <a16:creationId xmlns:a16="http://schemas.microsoft.com/office/drawing/2014/main" id="{1C2CCFEE-CBFB-3758-2F75-0D44E9928AFC}"/>
                </a:ext>
              </a:extLst>
            </p:cNvPr>
            <p:cNvSpPr txBox="1"/>
            <p:nvPr/>
          </p:nvSpPr>
          <p:spPr>
            <a:xfrm>
              <a:off x="2394006" y="4995113"/>
              <a:ext cx="744114" cy="369332"/>
            </a:xfrm>
            <a:prstGeom prst="rect">
              <a:avLst/>
            </a:prstGeom>
            <a:solidFill>
              <a:schemeClr val="bg1"/>
            </a:solidFill>
          </p:spPr>
          <p:txBody>
            <a:bodyPr wrap="none" rtlCol="0">
              <a:spAutoFit/>
            </a:bodyPr>
            <a:lstStyle/>
            <a:p>
              <a:r>
                <a:rPr lang="fr-FR" b="1" dirty="0" err="1"/>
                <a:t>AtoN</a:t>
              </a:r>
              <a:endParaRPr lang="fr-FR" b="1" dirty="0"/>
            </a:p>
          </p:txBody>
        </p:sp>
        <p:sp>
          <p:nvSpPr>
            <p:cNvPr id="9" name="ZoneTexte 8">
              <a:extLst>
                <a:ext uri="{FF2B5EF4-FFF2-40B4-BE49-F238E27FC236}">
                  <a16:creationId xmlns:a16="http://schemas.microsoft.com/office/drawing/2014/main" id="{60E0BC23-E7C0-0514-6D1E-FC2CC47DCC82}"/>
                </a:ext>
              </a:extLst>
            </p:cNvPr>
            <p:cNvSpPr txBox="1"/>
            <p:nvPr/>
          </p:nvSpPr>
          <p:spPr>
            <a:xfrm>
              <a:off x="3155592" y="4995113"/>
              <a:ext cx="1010213" cy="369332"/>
            </a:xfrm>
            <a:prstGeom prst="rect">
              <a:avLst/>
            </a:prstGeom>
            <a:solidFill>
              <a:schemeClr val="bg1"/>
            </a:solidFill>
          </p:spPr>
          <p:txBody>
            <a:bodyPr wrap="none" rtlCol="0">
              <a:normAutofit fontScale="93333"/>
            </a:bodyPr>
            <a:lstStyle/>
            <a:p>
              <a:r>
                <a:rPr lang="fr-FR" b="1" dirty="0"/>
                <a:t>Classe A</a:t>
              </a:r>
            </a:p>
          </p:txBody>
        </p:sp>
        <p:sp>
          <p:nvSpPr>
            <p:cNvPr id="11" name="ZoneTexte 10">
              <a:extLst>
                <a:ext uri="{FF2B5EF4-FFF2-40B4-BE49-F238E27FC236}">
                  <a16:creationId xmlns:a16="http://schemas.microsoft.com/office/drawing/2014/main" id="{B0EE703A-F813-009B-0CB5-A7D5458C9A15}"/>
                </a:ext>
              </a:extLst>
            </p:cNvPr>
            <p:cNvSpPr txBox="1"/>
            <p:nvPr/>
          </p:nvSpPr>
          <p:spPr>
            <a:xfrm>
              <a:off x="4158778" y="4982405"/>
              <a:ext cx="1010213" cy="369332"/>
            </a:xfrm>
            <a:prstGeom prst="rect">
              <a:avLst/>
            </a:prstGeom>
            <a:solidFill>
              <a:schemeClr val="bg1"/>
            </a:solidFill>
          </p:spPr>
          <p:txBody>
            <a:bodyPr wrap="none" rtlCol="0">
              <a:normAutofit fontScale="93333"/>
            </a:bodyPr>
            <a:lstStyle/>
            <a:p>
              <a:r>
                <a:rPr lang="fr-FR" b="1" dirty="0"/>
                <a:t>Classe B</a:t>
              </a:r>
            </a:p>
          </p:txBody>
        </p:sp>
        <p:sp>
          <p:nvSpPr>
            <p:cNvPr id="12" name="ZoneTexte 11">
              <a:extLst>
                <a:ext uri="{FF2B5EF4-FFF2-40B4-BE49-F238E27FC236}">
                  <a16:creationId xmlns:a16="http://schemas.microsoft.com/office/drawing/2014/main" id="{8680053F-4CE7-EF06-AB8B-12EE9A5F78D5}"/>
                </a:ext>
              </a:extLst>
            </p:cNvPr>
            <p:cNvSpPr txBox="1"/>
            <p:nvPr/>
          </p:nvSpPr>
          <p:spPr>
            <a:xfrm>
              <a:off x="5035551" y="4991880"/>
              <a:ext cx="1351652" cy="369332"/>
            </a:xfrm>
            <a:prstGeom prst="rect">
              <a:avLst/>
            </a:prstGeom>
            <a:solidFill>
              <a:schemeClr val="bg1"/>
            </a:solidFill>
          </p:spPr>
          <p:txBody>
            <a:bodyPr wrap="none" rtlCol="0">
              <a:normAutofit fontScale="94444"/>
            </a:bodyPr>
            <a:lstStyle/>
            <a:p>
              <a:r>
                <a:rPr lang="fr-FR" b="1" dirty="0"/>
                <a:t>Classe B SO</a:t>
              </a:r>
            </a:p>
          </p:txBody>
        </p:sp>
        <p:sp>
          <p:nvSpPr>
            <p:cNvPr id="13" name="ZoneTexte 12">
              <a:extLst>
                <a:ext uri="{FF2B5EF4-FFF2-40B4-BE49-F238E27FC236}">
                  <a16:creationId xmlns:a16="http://schemas.microsoft.com/office/drawing/2014/main" id="{F6389270-CDC4-03EC-16C1-FE077FE50F51}"/>
                </a:ext>
              </a:extLst>
            </p:cNvPr>
            <p:cNvSpPr txBox="1"/>
            <p:nvPr/>
          </p:nvSpPr>
          <p:spPr>
            <a:xfrm>
              <a:off x="6282455" y="4978762"/>
              <a:ext cx="936475" cy="646331"/>
            </a:xfrm>
            <a:prstGeom prst="rect">
              <a:avLst/>
            </a:prstGeom>
            <a:solidFill>
              <a:schemeClr val="bg1"/>
            </a:solidFill>
          </p:spPr>
          <p:txBody>
            <a:bodyPr wrap="none" rtlCol="0">
              <a:normAutofit fontScale="93333"/>
            </a:bodyPr>
            <a:lstStyle/>
            <a:p>
              <a:pPr algn="ctr"/>
              <a:r>
                <a:rPr lang="fr-FR" b="1" dirty="0"/>
                <a:t>Base</a:t>
              </a:r>
            </a:p>
            <a:p>
              <a:pPr algn="ctr"/>
              <a:r>
                <a:rPr lang="fr-FR" b="1" dirty="0"/>
                <a:t>Stazione</a:t>
              </a:r>
            </a:p>
          </p:txBody>
        </p:sp>
        <p:sp>
          <p:nvSpPr>
            <p:cNvPr id="14" name="ZoneTexte 13">
              <a:extLst>
                <a:ext uri="{FF2B5EF4-FFF2-40B4-BE49-F238E27FC236}">
                  <a16:creationId xmlns:a16="http://schemas.microsoft.com/office/drawing/2014/main" id="{DD2FB53E-1869-52FF-F092-565AE662C33C}"/>
                </a:ext>
              </a:extLst>
            </p:cNvPr>
            <p:cNvSpPr txBox="1"/>
            <p:nvPr/>
          </p:nvSpPr>
          <p:spPr>
            <a:xfrm>
              <a:off x="400799" y="5682899"/>
              <a:ext cx="782587" cy="461665"/>
            </a:xfrm>
            <a:prstGeom prst="rect">
              <a:avLst/>
            </a:prstGeom>
            <a:solidFill>
              <a:schemeClr val="bg1"/>
            </a:solidFill>
          </p:spPr>
          <p:txBody>
            <a:bodyPr wrap="none" rtlCol="0">
              <a:normAutofit fontScale="93333"/>
            </a:bodyPr>
            <a:lstStyle/>
            <a:p>
              <a:pPr algn="ctr"/>
              <a:r>
                <a:rPr lang="fr-FR" sz="1200" dirty="0"/>
                <a:t>Non</a:t>
              </a:r>
              <a:r>
                <a:rPr lang="fr-FR" sz="1200" dirty="0" err="1"/>
                <a:t>  ancora</a:t>
              </a:r>
              <a:r>
                <a:rPr lang="fr-FR" sz="1200" dirty="0"/>
                <a:t> </a:t>
              </a:r>
            </a:p>
            <a:p>
              <a:pPr algn="ctr"/>
              <a:r>
                <a:rPr lang="fr-FR" sz="1200" dirty="0" err="1"/>
                <a:t>definito</a:t>
              </a:r>
              <a:endParaRPr lang="fr-FR" sz="1200" dirty="0"/>
            </a:p>
          </p:txBody>
        </p:sp>
        <p:sp>
          <p:nvSpPr>
            <p:cNvPr id="15" name="ZoneTexte 14">
              <a:extLst>
                <a:ext uri="{FF2B5EF4-FFF2-40B4-BE49-F238E27FC236}">
                  <a16:creationId xmlns:a16="http://schemas.microsoft.com/office/drawing/2014/main" id="{F2C6DDB2-325E-F007-8DD6-7DEC77579028}"/>
                </a:ext>
              </a:extLst>
            </p:cNvPr>
            <p:cNvSpPr txBox="1"/>
            <p:nvPr/>
          </p:nvSpPr>
          <p:spPr>
            <a:xfrm>
              <a:off x="1311513" y="5682899"/>
              <a:ext cx="936475" cy="646331"/>
            </a:xfrm>
            <a:prstGeom prst="rect">
              <a:avLst/>
            </a:prstGeom>
            <a:solidFill>
              <a:schemeClr val="bg1"/>
            </a:solidFill>
          </p:spPr>
          <p:txBody>
            <a:bodyPr wrap="none" rtlCol="0">
              <a:normAutofit fontScale="88235"/>
            </a:bodyPr>
            <a:lstStyle/>
            <a:p>
              <a:pPr algn="ctr"/>
              <a:r>
                <a:rPr lang="fr-FR" sz="1200" dirty="0" err="1"/>
                <a:t>Nodificato</a:t>
              </a:r>
              <a:endParaRPr lang="fr-FR" sz="1200" dirty="0"/>
            </a:p>
            <a:p>
              <a:pPr algn="ctr"/>
              <a:r>
                <a:rPr lang="fr-FR" sz="1200" dirty="0"/>
                <a:t>SOTDMA</a:t>
              </a:r>
            </a:p>
            <a:p>
              <a:pPr algn="ctr"/>
              <a:r>
                <a:rPr lang="fr-FR" sz="1200" dirty="0"/>
                <a:t>(PATDMA)</a:t>
              </a:r>
            </a:p>
          </p:txBody>
        </p:sp>
        <p:sp>
          <p:nvSpPr>
            <p:cNvPr id="16" name="ZoneTexte 15">
              <a:extLst>
                <a:ext uri="{FF2B5EF4-FFF2-40B4-BE49-F238E27FC236}">
                  <a16:creationId xmlns:a16="http://schemas.microsoft.com/office/drawing/2014/main" id="{E697A525-AA8B-FB12-7288-482C9EA468E3}"/>
                </a:ext>
              </a:extLst>
            </p:cNvPr>
            <p:cNvSpPr txBox="1"/>
            <p:nvPr/>
          </p:nvSpPr>
          <p:spPr>
            <a:xfrm>
              <a:off x="2377704" y="5682899"/>
              <a:ext cx="825868" cy="461665"/>
            </a:xfrm>
            <a:prstGeom prst="rect">
              <a:avLst/>
            </a:prstGeom>
            <a:solidFill>
              <a:schemeClr val="bg1"/>
            </a:solidFill>
          </p:spPr>
          <p:txBody>
            <a:bodyPr wrap="none" rtlCol="0">
              <a:spAutoFit/>
            </a:bodyPr>
            <a:lstStyle/>
            <a:p>
              <a:pPr algn="ctr"/>
              <a:r>
                <a:rPr lang="fr-FR" sz="1200" dirty="0"/>
                <a:t>FATDMA</a:t>
              </a:r>
            </a:p>
            <a:p>
              <a:pPr algn="ctr"/>
              <a:r>
                <a:rPr lang="fr-FR" sz="1200" dirty="0"/>
                <a:t>RATDMA</a:t>
              </a:r>
            </a:p>
          </p:txBody>
        </p:sp>
        <p:sp>
          <p:nvSpPr>
            <p:cNvPr id="17" name="ZoneTexte 16">
              <a:extLst>
                <a:ext uri="{FF2B5EF4-FFF2-40B4-BE49-F238E27FC236}">
                  <a16:creationId xmlns:a16="http://schemas.microsoft.com/office/drawing/2014/main" id="{0B20D27C-E62B-D31A-A6A0-3488C8F10EB0}"/>
                </a:ext>
              </a:extLst>
            </p:cNvPr>
            <p:cNvSpPr txBox="1"/>
            <p:nvPr/>
          </p:nvSpPr>
          <p:spPr>
            <a:xfrm>
              <a:off x="3321854" y="5682899"/>
              <a:ext cx="829073" cy="646331"/>
            </a:xfrm>
            <a:prstGeom prst="rect">
              <a:avLst/>
            </a:prstGeom>
            <a:solidFill>
              <a:schemeClr val="bg1"/>
            </a:solidFill>
          </p:spPr>
          <p:txBody>
            <a:bodyPr wrap="none" rtlCol="0">
              <a:spAutoFit/>
            </a:bodyPr>
            <a:lstStyle/>
            <a:p>
              <a:pPr algn="ctr"/>
              <a:r>
                <a:rPr lang="fr-FR" sz="1200" dirty="0"/>
                <a:t>SOTDMA</a:t>
              </a:r>
            </a:p>
            <a:p>
              <a:pPr algn="ctr"/>
              <a:r>
                <a:rPr lang="fr-FR" sz="1200" dirty="0"/>
                <a:t>RATDMA</a:t>
              </a:r>
            </a:p>
            <a:p>
              <a:pPr algn="ctr"/>
              <a:r>
                <a:rPr lang="fr-FR" sz="1200" dirty="0"/>
                <a:t>ITDMA</a:t>
              </a:r>
            </a:p>
          </p:txBody>
        </p:sp>
        <p:sp>
          <p:nvSpPr>
            <p:cNvPr id="18" name="ZoneTexte 17">
              <a:extLst>
                <a:ext uri="{FF2B5EF4-FFF2-40B4-BE49-F238E27FC236}">
                  <a16:creationId xmlns:a16="http://schemas.microsoft.com/office/drawing/2014/main" id="{9EFFB042-CCBB-3CFF-715D-3543493A8E0C}"/>
                </a:ext>
              </a:extLst>
            </p:cNvPr>
            <p:cNvSpPr txBox="1"/>
            <p:nvPr/>
          </p:nvSpPr>
          <p:spPr>
            <a:xfrm>
              <a:off x="5380022" y="5682899"/>
              <a:ext cx="829073" cy="646331"/>
            </a:xfrm>
            <a:prstGeom prst="rect">
              <a:avLst/>
            </a:prstGeom>
            <a:solidFill>
              <a:schemeClr val="bg1"/>
            </a:solidFill>
          </p:spPr>
          <p:txBody>
            <a:bodyPr wrap="none" rtlCol="0">
              <a:spAutoFit/>
            </a:bodyPr>
            <a:lstStyle/>
            <a:p>
              <a:pPr algn="ctr"/>
              <a:r>
                <a:rPr lang="fr-FR" sz="1200" dirty="0"/>
                <a:t>SOTDMA</a:t>
              </a:r>
            </a:p>
            <a:p>
              <a:pPr algn="ctr"/>
              <a:r>
                <a:rPr lang="fr-FR" sz="1200" dirty="0"/>
                <a:t>RATDMA</a:t>
              </a:r>
            </a:p>
            <a:p>
              <a:pPr algn="ctr"/>
              <a:r>
                <a:rPr lang="fr-FR" sz="1200" dirty="0"/>
                <a:t>ITDMA</a:t>
              </a:r>
            </a:p>
          </p:txBody>
        </p:sp>
        <p:sp>
          <p:nvSpPr>
            <p:cNvPr id="19" name="ZoneTexte 18">
              <a:extLst>
                <a:ext uri="{FF2B5EF4-FFF2-40B4-BE49-F238E27FC236}">
                  <a16:creationId xmlns:a16="http://schemas.microsoft.com/office/drawing/2014/main" id="{388D59D4-4701-B843-0973-3948017D936E}"/>
                </a:ext>
              </a:extLst>
            </p:cNvPr>
            <p:cNvSpPr txBox="1"/>
            <p:nvPr/>
          </p:nvSpPr>
          <p:spPr>
            <a:xfrm>
              <a:off x="6343415" y="5682899"/>
              <a:ext cx="825867" cy="461665"/>
            </a:xfrm>
            <a:prstGeom prst="rect">
              <a:avLst/>
            </a:prstGeom>
            <a:solidFill>
              <a:schemeClr val="bg1"/>
            </a:solidFill>
          </p:spPr>
          <p:txBody>
            <a:bodyPr wrap="none" rtlCol="0">
              <a:spAutoFit/>
            </a:bodyPr>
            <a:lstStyle/>
            <a:p>
              <a:pPr algn="ctr"/>
              <a:r>
                <a:rPr lang="fr-FR" sz="1200" dirty="0"/>
                <a:t>FATDMA</a:t>
              </a:r>
            </a:p>
            <a:p>
              <a:pPr algn="ctr"/>
              <a:r>
                <a:rPr lang="fr-FR" sz="1200" dirty="0"/>
                <a:t>RATDMA</a:t>
              </a:r>
            </a:p>
          </p:txBody>
        </p:sp>
        <p:sp>
          <p:nvSpPr>
            <p:cNvPr id="20" name="ZoneTexte 19">
              <a:extLst>
                <a:ext uri="{FF2B5EF4-FFF2-40B4-BE49-F238E27FC236}">
                  <a16:creationId xmlns:a16="http://schemas.microsoft.com/office/drawing/2014/main" id="{1151E1DE-D977-C97B-9D0E-A1F70B30DE93}"/>
                </a:ext>
              </a:extLst>
            </p:cNvPr>
            <p:cNvSpPr txBox="1"/>
            <p:nvPr/>
          </p:nvSpPr>
          <p:spPr>
            <a:xfrm>
              <a:off x="4286012" y="5693785"/>
              <a:ext cx="821059" cy="276999"/>
            </a:xfrm>
            <a:prstGeom prst="rect">
              <a:avLst/>
            </a:prstGeom>
            <a:solidFill>
              <a:schemeClr val="bg1"/>
            </a:solidFill>
          </p:spPr>
          <p:txBody>
            <a:bodyPr wrap="none" rtlCol="0">
              <a:spAutoFit/>
            </a:bodyPr>
            <a:lstStyle/>
            <a:p>
              <a:pPr algn="ctr"/>
              <a:r>
                <a:rPr lang="fr-FR" sz="1200" dirty="0"/>
                <a:t>CSTDMA</a:t>
              </a:r>
            </a:p>
          </p:txBody>
        </p:sp>
      </p:grpSp>
    </p:spTree>
    <p:extLst>
      <p:ext uri="{BB962C8B-B14F-4D97-AF65-F5344CB8AC3E}">
        <p14:creationId xmlns:p14="http://schemas.microsoft.com/office/powerpoint/2010/main" val="3649541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A4D39-F2B6-F4CA-1F46-139CEEA2D952}"/>
              </a:ext>
            </a:extLst>
          </p:cNvPr>
          <p:cNvSpPr>
            <a:spLocks noGrp="1"/>
          </p:cNvSpPr>
          <p:nvPr>
            <p:ph type="ctrTitle"/>
          </p:nvPr>
        </p:nvSpPr>
        <p:spPr/>
        <p:txBody>
          <a:bodyPr/>
          <a:lstStyle/>
          <a:p>
            <a:r>
              <a:rPr lang="fr-FR" dirty="0"/>
              <a:t>Le	gal Framework</a:t>
            </a:r>
          </a:p>
        </p:txBody>
      </p:sp>
      <p:sp>
        <p:nvSpPr>
          <p:cNvPr id="3" name="Sous-titre 2">
            <a:extLst>
              <a:ext uri="{FF2B5EF4-FFF2-40B4-BE49-F238E27FC236}">
                <a16:creationId xmlns:a16="http://schemas.microsoft.com/office/drawing/2014/main" id="{4C2B598F-9052-CF2E-6A29-0E6C8D00AA55}"/>
              </a:ext>
            </a:extLst>
          </p:cNvPr>
          <p:cNvSpPr>
            <a:spLocks noGrp="1"/>
          </p:cNvSpPr>
          <p:nvPr>
            <p:ph type="subTitle" idx="1"/>
          </p:nvPr>
        </p:nvSpPr>
        <p:spPr/>
        <p:txBody>
          <a:bodyPr/>
          <a:lstStyle/>
          <a:p>
            <a:r>
              <a:rPr lang="fr-FR" dirty="0"/>
              <a:t>Convenzione delle Nazioni Unite sul</a:t>
            </a:r>
            <a:r>
              <a:rPr lang="fr-FR" dirty="0" err="1"/>
              <a:t> diritto dei</a:t>
            </a:r>
            <a:r>
              <a:rPr lang="fr-FR" dirty="0"/>
              <a:t> mari</a:t>
            </a:r>
          </a:p>
        </p:txBody>
      </p:sp>
      <p:sp>
        <p:nvSpPr>
          <p:cNvPr id="5" name="Espace réservé du texte 4">
            <a:extLst>
              <a:ext uri="{FF2B5EF4-FFF2-40B4-BE49-F238E27FC236}">
                <a16:creationId xmlns:a16="http://schemas.microsoft.com/office/drawing/2014/main" id="{F0BE506F-9648-6252-EA8B-010DC1DDBF51}"/>
              </a:ext>
            </a:extLst>
          </p:cNvPr>
          <p:cNvSpPr>
            <a:spLocks noGrp="1"/>
          </p:cNvSpPr>
          <p:nvPr>
            <p:ph type="body" sz="quarter" idx="10"/>
          </p:nvPr>
        </p:nvSpPr>
        <p:spPr/>
        <p:txBody>
          <a:bodyPr/>
          <a:lstStyle/>
          <a:p>
            <a:r>
              <a:rPr lang="fr-FR" sz="5400" dirty="0"/>
              <a:t>UNCLOS</a:t>
            </a:r>
          </a:p>
        </p:txBody>
      </p:sp>
      <p:pic>
        <p:nvPicPr>
          <p:cNvPr id="10" name="Espace réservé pour une image  9">
            <a:extLst>
              <a:ext uri="{FF2B5EF4-FFF2-40B4-BE49-F238E27FC236}">
                <a16:creationId xmlns:a16="http://schemas.microsoft.com/office/drawing/2014/main" id="{2B35F023-5FC3-797A-D94D-6F61B3D0E482}"/>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4508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FD1D94-C48E-4A03-8498-D207590A20E4}"/>
              </a:ext>
            </a:extLst>
          </p:cNvPr>
          <p:cNvSpPr/>
          <p:nvPr/>
        </p:nvSpPr>
        <p:spPr>
          <a:xfrm>
            <a:off x="378074" y="147231"/>
            <a:ext cx="6810796" cy="480131"/>
          </a:xfrm>
          <a:prstGeom prst="rect">
            <a:avLst/>
          </a:prstGeom>
        </p:spPr>
        <p:txBody>
          <a:bodyPr wrap="square">
            <a:normAutofit fontScale="70370"/>
          </a:bodyPr>
          <a:lstStyle/>
          <a:p>
            <a:pPr lvl="0" defTabSz="457200" eaLnBrk="0" fontAlgn="base" hangingPunct="0">
              <a:lnSpc>
                <a:spcPct val="90000"/>
              </a:lnSpc>
              <a:spcBef>
                <a:spcPct val="0"/>
              </a:spcBef>
              <a:spcAft>
                <a:spcPct val="0"/>
              </a:spcAft>
              <a:defRPr/>
            </a:pPr>
            <a:r>
              <a:rPr lang="en-US" sz="2800" b="1" dirty="0">
                <a:solidFill>
                  <a:schemeClr val="tx2"/>
                </a:solidFill>
                <a:latin typeface="Century Gothic"/>
              </a:rPr>
              <a:t>Le minacce di rischio di sicurezza informatica </a:t>
            </a:r>
          </a:p>
        </p:txBody>
      </p:sp>
      <p:cxnSp>
        <p:nvCxnSpPr>
          <p:cNvPr id="7" name="Connecteur droit avec flèche 6">
            <a:extLst>
              <a:ext uri="{FF2B5EF4-FFF2-40B4-BE49-F238E27FC236}">
                <a16:creationId xmlns:a16="http://schemas.microsoft.com/office/drawing/2014/main" id="{14FCF3D0-5A4D-4E8F-A169-1E092C5BB9EB}"/>
              </a:ext>
            </a:extLst>
          </p:cNvPr>
          <p:cNvCxnSpPr/>
          <p:nvPr/>
        </p:nvCxnSpPr>
        <p:spPr>
          <a:xfrm flipV="1">
            <a:off x="3366697" y="1229587"/>
            <a:ext cx="0" cy="4642338"/>
          </a:xfrm>
          <a:prstGeom prst="straightConnector1">
            <a:avLst/>
          </a:prstGeom>
          <a:ln w="571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63331F53-390C-4BE9-888B-44AD07670BBD}"/>
              </a:ext>
            </a:extLst>
          </p:cNvPr>
          <p:cNvCxnSpPr/>
          <p:nvPr/>
        </p:nvCxnSpPr>
        <p:spPr>
          <a:xfrm>
            <a:off x="3366697" y="5871925"/>
            <a:ext cx="6217920"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6C3B0538-8354-4E9B-A1E9-A066FAE573A9}"/>
              </a:ext>
            </a:extLst>
          </p:cNvPr>
          <p:cNvSpPr txBox="1"/>
          <p:nvPr/>
        </p:nvSpPr>
        <p:spPr>
          <a:xfrm>
            <a:off x="9860160" y="5785516"/>
            <a:ext cx="2095445" cy="830997"/>
          </a:xfrm>
          <a:prstGeom prst="rect">
            <a:avLst/>
          </a:prstGeom>
          <a:noFill/>
        </p:spPr>
        <p:txBody>
          <a:bodyPr wrap="none" rtlCol="0">
            <a:normAutofit fontScale="89473"/>
          </a:bodyPr>
          <a:lstStyle/>
          <a:p>
            <a:r>
              <a:rPr lang="fr-FR" sz="2400" dirty="0">
                <a:solidFill>
                  <a:schemeClr val="tx2">
                    <a:lumMod val="60000"/>
                    <a:lumOff val="40000"/>
                  </a:schemeClr>
                </a:solidFill>
              </a:rPr>
              <a:t>Occorrenza </a:t>
            </a:r>
          </a:p>
          <a:p>
            <a:r>
              <a:rPr lang="fr-FR" sz="2400" dirty="0">
                <a:solidFill>
                  <a:schemeClr val="tx2">
                    <a:lumMod val="60000"/>
                    <a:lumOff val="40000"/>
                  </a:schemeClr>
                </a:solidFill>
              </a:rPr>
              <a:t>/ Ubicazione</a:t>
            </a:r>
          </a:p>
        </p:txBody>
      </p:sp>
      <p:sp>
        <p:nvSpPr>
          <p:cNvPr id="11" name="ZoneTexte 10">
            <a:extLst>
              <a:ext uri="{FF2B5EF4-FFF2-40B4-BE49-F238E27FC236}">
                <a16:creationId xmlns:a16="http://schemas.microsoft.com/office/drawing/2014/main" id="{A7778652-9662-4118-8AE5-945A04B7A011}"/>
              </a:ext>
            </a:extLst>
          </p:cNvPr>
          <p:cNvSpPr txBox="1"/>
          <p:nvPr/>
        </p:nvSpPr>
        <p:spPr>
          <a:xfrm>
            <a:off x="2338277" y="998754"/>
            <a:ext cx="707245" cy="461665"/>
          </a:xfrm>
          <a:prstGeom prst="rect">
            <a:avLst/>
          </a:prstGeom>
          <a:noFill/>
        </p:spPr>
        <p:txBody>
          <a:bodyPr wrap="none" rtlCol="0">
            <a:normAutofit fontScale="78571"/>
          </a:bodyPr>
          <a:lstStyle/>
          <a:p>
            <a:r>
              <a:rPr lang="fr-FR" sz="2400" dirty="0">
                <a:solidFill>
                  <a:schemeClr val="tx2">
                    <a:lumMod val="60000"/>
                    <a:lumOff val="40000"/>
                  </a:schemeClr>
                </a:solidFill>
              </a:rPr>
              <a:t>Rischio</a:t>
            </a:r>
          </a:p>
        </p:txBody>
      </p:sp>
      <p:sp>
        <p:nvSpPr>
          <p:cNvPr id="12" name="Forme libre : forme 11">
            <a:extLst>
              <a:ext uri="{FF2B5EF4-FFF2-40B4-BE49-F238E27FC236}">
                <a16:creationId xmlns:a16="http://schemas.microsoft.com/office/drawing/2014/main" id="{34DE2D2C-B592-4F2E-B079-136FD32BEA4D}"/>
              </a:ext>
            </a:extLst>
          </p:cNvPr>
          <p:cNvSpPr/>
          <p:nvPr/>
        </p:nvSpPr>
        <p:spPr>
          <a:xfrm>
            <a:off x="4154492" y="1145181"/>
            <a:ext cx="5317587" cy="4403187"/>
          </a:xfrm>
          <a:custGeom>
            <a:avLst/>
            <a:gdLst>
              <a:gd name="connsiteX0" fmla="*/ 0 w 5317587"/>
              <a:gd name="connsiteY0" fmla="*/ 0 h 4403187"/>
              <a:gd name="connsiteX1" fmla="*/ 253218 w 5317587"/>
              <a:gd name="connsiteY1" fmla="*/ 1955409 h 4403187"/>
              <a:gd name="connsiteX2" fmla="*/ 956603 w 5317587"/>
              <a:gd name="connsiteY2" fmla="*/ 3207433 h 4403187"/>
              <a:gd name="connsiteX3" fmla="*/ 2194560 w 5317587"/>
              <a:gd name="connsiteY3" fmla="*/ 3854547 h 4403187"/>
              <a:gd name="connsiteX4" fmla="*/ 3545058 w 5317587"/>
              <a:gd name="connsiteY4" fmla="*/ 4234375 h 4403187"/>
              <a:gd name="connsiteX5" fmla="*/ 5317587 w 5317587"/>
              <a:gd name="connsiteY5" fmla="*/ 4403187 h 440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587" h="4403187">
                <a:moveTo>
                  <a:pt x="0" y="0"/>
                </a:moveTo>
                <a:cubicBezTo>
                  <a:pt x="46892" y="710418"/>
                  <a:pt x="93784" y="1420837"/>
                  <a:pt x="253218" y="1955409"/>
                </a:cubicBezTo>
                <a:cubicBezTo>
                  <a:pt x="412652" y="2489981"/>
                  <a:pt x="633046" y="2890910"/>
                  <a:pt x="956603" y="3207433"/>
                </a:cubicBezTo>
                <a:cubicBezTo>
                  <a:pt x="1280160" y="3523956"/>
                  <a:pt x="1763151" y="3683390"/>
                  <a:pt x="2194560" y="3854547"/>
                </a:cubicBezTo>
                <a:cubicBezTo>
                  <a:pt x="2625969" y="4025704"/>
                  <a:pt x="3024554" y="4142935"/>
                  <a:pt x="3545058" y="4234375"/>
                </a:cubicBezTo>
                <a:cubicBezTo>
                  <a:pt x="4065562" y="4325815"/>
                  <a:pt x="4691574" y="4364501"/>
                  <a:pt x="5317587" y="440318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a:extLst>
              <a:ext uri="{FF2B5EF4-FFF2-40B4-BE49-F238E27FC236}">
                <a16:creationId xmlns:a16="http://schemas.microsoft.com/office/drawing/2014/main" id="{B8E562B3-96CC-4D80-B959-45315A7F13E5}"/>
              </a:ext>
            </a:extLst>
          </p:cNvPr>
          <p:cNvCxnSpPr/>
          <p:nvPr/>
        </p:nvCxnSpPr>
        <p:spPr>
          <a:xfrm>
            <a:off x="4745335" y="3902448"/>
            <a:ext cx="0" cy="19694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C7D8002F-A7CA-4FA0-907D-5520DCE703A1}"/>
              </a:ext>
            </a:extLst>
          </p:cNvPr>
          <p:cNvSpPr txBox="1"/>
          <p:nvPr/>
        </p:nvSpPr>
        <p:spPr>
          <a:xfrm>
            <a:off x="3512143" y="4435627"/>
            <a:ext cx="1112805" cy="584775"/>
          </a:xfrm>
          <a:prstGeom prst="rect">
            <a:avLst/>
          </a:prstGeom>
          <a:noFill/>
        </p:spPr>
        <p:txBody>
          <a:bodyPr wrap="none" rtlCol="0">
            <a:spAutoFit/>
          </a:bodyPr>
          <a:lstStyle/>
          <a:p>
            <a:pPr algn="ctr"/>
            <a:r>
              <a:rPr lang="fr-FR" sz="1600" dirty="0"/>
              <a:t>GNSS </a:t>
            </a:r>
          </a:p>
          <a:p>
            <a:pPr algn="ctr"/>
            <a:r>
              <a:rPr lang="fr-FR" sz="1600" dirty="0" err="1"/>
              <a:t>Blocco</a:t>
            </a:r>
            <a:endParaRPr lang="fr-FR" sz="1600" dirty="0"/>
          </a:p>
        </p:txBody>
      </p:sp>
      <p:cxnSp>
        <p:nvCxnSpPr>
          <p:cNvPr id="16" name="Connecteur droit 15">
            <a:extLst>
              <a:ext uri="{FF2B5EF4-FFF2-40B4-BE49-F238E27FC236}">
                <a16:creationId xmlns:a16="http://schemas.microsoft.com/office/drawing/2014/main" id="{29B1AF9C-718D-4343-BD85-8B9831A656A1}"/>
              </a:ext>
            </a:extLst>
          </p:cNvPr>
          <p:cNvCxnSpPr>
            <a:cxnSpLocks/>
          </p:cNvCxnSpPr>
          <p:nvPr/>
        </p:nvCxnSpPr>
        <p:spPr>
          <a:xfrm>
            <a:off x="6951618" y="5209815"/>
            <a:ext cx="0" cy="662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3257B55-D8A1-4CC1-A402-CC5036DBDF1D}"/>
              </a:ext>
            </a:extLst>
          </p:cNvPr>
          <p:cNvSpPr txBox="1"/>
          <p:nvPr/>
        </p:nvSpPr>
        <p:spPr>
          <a:xfrm>
            <a:off x="5140292" y="5187960"/>
            <a:ext cx="1657826" cy="338554"/>
          </a:xfrm>
          <a:prstGeom prst="rect">
            <a:avLst/>
          </a:prstGeom>
          <a:noFill/>
        </p:spPr>
        <p:txBody>
          <a:bodyPr wrap="none" rtlCol="0">
            <a:spAutoFit/>
          </a:bodyPr>
          <a:lstStyle/>
          <a:p>
            <a:r>
              <a:rPr lang="fr-FR" sz="1600" dirty="0"/>
              <a:t>Spoofing GNSS</a:t>
            </a:r>
          </a:p>
        </p:txBody>
      </p:sp>
      <p:sp>
        <p:nvSpPr>
          <p:cNvPr id="19" name="ZoneTexte 18">
            <a:extLst>
              <a:ext uri="{FF2B5EF4-FFF2-40B4-BE49-F238E27FC236}">
                <a16:creationId xmlns:a16="http://schemas.microsoft.com/office/drawing/2014/main" id="{19E232B4-FC43-49D2-B990-57755FDC6566}"/>
              </a:ext>
            </a:extLst>
          </p:cNvPr>
          <p:cNvSpPr txBox="1"/>
          <p:nvPr/>
        </p:nvSpPr>
        <p:spPr>
          <a:xfrm>
            <a:off x="7178617" y="5469128"/>
            <a:ext cx="1422184" cy="338554"/>
          </a:xfrm>
          <a:prstGeom prst="rect">
            <a:avLst/>
          </a:prstGeom>
          <a:noFill/>
        </p:spPr>
        <p:txBody>
          <a:bodyPr wrap="none" rtlCol="0">
            <a:spAutoFit/>
          </a:bodyPr>
          <a:lstStyle/>
          <a:p>
            <a:r>
              <a:rPr lang="fr-FR" sz="1600" dirty="0"/>
              <a:t>Spoofing AIS</a:t>
            </a:r>
          </a:p>
        </p:txBody>
      </p:sp>
      <p:sp>
        <p:nvSpPr>
          <p:cNvPr id="20" name="ZoneTexte 19">
            <a:extLst>
              <a:ext uri="{FF2B5EF4-FFF2-40B4-BE49-F238E27FC236}">
                <a16:creationId xmlns:a16="http://schemas.microsoft.com/office/drawing/2014/main" id="{FA5D7BBD-E49D-44C8-B084-7460890E911E}"/>
              </a:ext>
            </a:extLst>
          </p:cNvPr>
          <p:cNvSpPr txBox="1"/>
          <p:nvPr/>
        </p:nvSpPr>
        <p:spPr>
          <a:xfrm>
            <a:off x="3436364" y="5883585"/>
            <a:ext cx="1138453" cy="523220"/>
          </a:xfrm>
          <a:prstGeom prst="rect">
            <a:avLst/>
          </a:prstGeom>
          <a:noFill/>
        </p:spPr>
        <p:txBody>
          <a:bodyPr wrap="none" rtlCol="0">
            <a:normAutofit fontScale="68000"/>
          </a:bodyPr>
          <a:lstStyle/>
          <a:p>
            <a:pPr algn="ctr"/>
            <a:r>
              <a:rPr lang="fr-FR" sz="1400" dirty="0"/>
              <a:t>In porto </a:t>
            </a:r>
          </a:p>
          <a:p>
            <a:pPr algn="ctr"/>
            <a:r>
              <a:rPr lang="fr-FR" sz="1400" dirty="0" err="1"/>
              <a:t>in tutto il mondo</a:t>
            </a:r>
            <a:r>
              <a:rPr lang="fr-FR" sz="1400" dirty="0"/>
              <a:t> </a:t>
            </a:r>
          </a:p>
        </p:txBody>
      </p:sp>
      <p:sp>
        <p:nvSpPr>
          <p:cNvPr id="3" name="ZoneTexte 2">
            <a:extLst>
              <a:ext uri="{FF2B5EF4-FFF2-40B4-BE49-F238E27FC236}">
                <a16:creationId xmlns:a16="http://schemas.microsoft.com/office/drawing/2014/main" id="{630D5BCF-8E69-A584-0162-CF900C60E140}"/>
              </a:ext>
            </a:extLst>
          </p:cNvPr>
          <p:cNvSpPr txBox="1"/>
          <p:nvPr/>
        </p:nvSpPr>
        <p:spPr>
          <a:xfrm>
            <a:off x="5019304" y="5859525"/>
            <a:ext cx="1369286" cy="738664"/>
          </a:xfrm>
          <a:prstGeom prst="rect">
            <a:avLst/>
          </a:prstGeom>
          <a:noFill/>
        </p:spPr>
        <p:txBody>
          <a:bodyPr wrap="none" rtlCol="0">
            <a:normAutofit fontScale="68965"/>
          </a:bodyPr>
          <a:lstStyle/>
          <a:p>
            <a:r>
              <a:rPr lang="fr-FR" sz="1400" dirty="0"/>
              <a:t>IVO</a:t>
            </a:r>
            <a:r>
              <a:rPr lang="fr-FR" sz="1400" dirty="0" err="1"/>
              <a:t> identificato</a:t>
            </a:r>
            <a:endParaRPr lang="fr-FR" sz="1400" dirty="0"/>
          </a:p>
          <a:p>
            <a:r>
              <a:rPr lang="fr-FR" sz="1400" dirty="0" err="1"/>
              <a:t>Coastline</a:t>
            </a:r>
            <a:r>
              <a:rPr lang="fr-FR" sz="1400" dirty="0"/>
              <a:t>, </a:t>
            </a:r>
          </a:p>
          <a:p>
            <a:r>
              <a:rPr lang="fr-FR" sz="1400" dirty="0"/>
              <a:t>punti di strozzamento </a:t>
            </a:r>
          </a:p>
        </p:txBody>
      </p:sp>
      <p:sp>
        <p:nvSpPr>
          <p:cNvPr id="5" name="ZoneTexte 4">
            <a:extLst>
              <a:ext uri="{FF2B5EF4-FFF2-40B4-BE49-F238E27FC236}">
                <a16:creationId xmlns:a16="http://schemas.microsoft.com/office/drawing/2014/main" id="{FE696213-FA19-536C-4D8C-972FD9BB0C16}"/>
              </a:ext>
            </a:extLst>
          </p:cNvPr>
          <p:cNvSpPr txBox="1"/>
          <p:nvPr/>
        </p:nvSpPr>
        <p:spPr>
          <a:xfrm>
            <a:off x="8314254" y="5914748"/>
            <a:ext cx="963725" cy="307777"/>
          </a:xfrm>
          <a:prstGeom prst="rect">
            <a:avLst/>
          </a:prstGeom>
          <a:noFill/>
        </p:spPr>
        <p:txBody>
          <a:bodyPr wrap="none" rtlCol="0">
            <a:spAutoFit/>
          </a:bodyPr>
          <a:lstStyle/>
          <a:p>
            <a:r>
              <a:rPr lang="fr-FR" sz="1400" dirty="0"/>
              <a:t>Porti IVO</a:t>
            </a:r>
          </a:p>
        </p:txBody>
      </p:sp>
      <p:pic>
        <p:nvPicPr>
          <p:cNvPr id="6" name="Image 5">
            <a:extLst>
              <a:ext uri="{FF2B5EF4-FFF2-40B4-BE49-F238E27FC236}">
                <a16:creationId xmlns:a16="http://schemas.microsoft.com/office/drawing/2014/main" id="{5A6CB9DC-8449-8929-03FC-C2D728A715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415" y="3387380"/>
            <a:ext cx="2297669" cy="2972071"/>
          </a:xfrm>
          <a:prstGeom prst="rect">
            <a:avLst/>
          </a:prstGeom>
        </p:spPr>
      </p:pic>
      <p:sp>
        <p:nvSpPr>
          <p:cNvPr id="13" name="ZoneTexte 12">
            <a:extLst>
              <a:ext uri="{FF2B5EF4-FFF2-40B4-BE49-F238E27FC236}">
                <a16:creationId xmlns:a16="http://schemas.microsoft.com/office/drawing/2014/main" id="{469217C0-1A71-6BBE-1CFD-4A5124F7253A}"/>
              </a:ext>
            </a:extLst>
          </p:cNvPr>
          <p:cNvSpPr txBox="1"/>
          <p:nvPr/>
        </p:nvSpPr>
        <p:spPr>
          <a:xfrm>
            <a:off x="6938231" y="147230"/>
            <a:ext cx="5317586" cy="1323439"/>
          </a:xfrm>
          <a:prstGeom prst="rect">
            <a:avLst/>
          </a:prstGeom>
          <a:noFill/>
        </p:spPr>
        <p:txBody>
          <a:bodyPr wrap="square" rtlCol="0">
            <a:normAutofit fontScale="81578"/>
          </a:bodyPr>
          <a:lstStyle/>
          <a:p>
            <a:r>
              <a:rPr lang="fr-FR" sz="1600" b="1" dirty="0"/>
              <a:t>Obiettivi</a:t>
            </a:r>
          </a:p>
          <a:p>
            <a:pPr marL="285750" indent="-285750">
              <a:buFontTx/>
              <a:buChar char="-"/>
            </a:pPr>
            <a:r>
              <a:rPr lang="fr-FR" sz="1600" dirty="0" err="1"/>
              <a:t>Concorrenza di AvoidConcurrence</a:t>
            </a:r>
          </a:p>
          <a:p>
            <a:pPr marL="285750" indent="-285750">
              <a:buFontTx/>
              <a:buChar char="-"/>
            </a:pPr>
            <a:r>
              <a:rPr lang="fr-FR" sz="1600" dirty="0" err="1"/>
              <a:t>Attività</a:t>
            </a:r>
            <a:r>
              <a:rPr lang="fr-FR" sz="1600" dirty="0"/>
              <a:t> </a:t>
            </a:r>
            <a:r>
              <a:rPr lang="fr-FR" sz="1600" dirty="0" err="1"/>
              <a:t>illegali</a:t>
            </a:r>
            <a:r>
              <a:rPr lang="fr-FR" sz="1600" dirty="0"/>
              <a:t>  nascoste (DarkfleetBunkering,  </a:t>
            </a:r>
            <a:r>
              <a:rPr lang="fr-FR" sz="1600" dirty="0" err="1"/>
              <a:t>camionista</a:t>
            </a:r>
            <a:r>
              <a:rPr lang="fr-FR" sz="1600" dirty="0"/>
              <a:t>)</a:t>
            </a:r>
          </a:p>
          <a:p>
            <a:pPr marL="285750" indent="-285750">
              <a:buFontTx/>
              <a:buChar char="-"/>
            </a:pPr>
            <a:r>
              <a:rPr lang="fr-FR" sz="1600" dirty="0" err="1"/>
              <a:t>Uso</a:t>
            </a:r>
            <a:r>
              <a:rPr lang="fr-FR" sz="1600" dirty="0"/>
              <a:t> dei</a:t>
            </a:r>
            <a:r>
              <a:rPr lang="fr-FR" sz="1600" dirty="0" err="1"/>
              <a:t> sistemi (</a:t>
            </a:r>
            <a:r>
              <a:rPr lang="fr-FR" sz="1600" dirty="0"/>
              <a:t>GNSS)</a:t>
            </a:r>
          </a:p>
        </p:txBody>
      </p:sp>
      <p:pic>
        <p:nvPicPr>
          <p:cNvPr id="22" name="Image 21">
            <a:extLst>
              <a:ext uri="{FF2B5EF4-FFF2-40B4-BE49-F238E27FC236}">
                <a16:creationId xmlns:a16="http://schemas.microsoft.com/office/drawing/2014/main" id="{CAA6BF4C-5B7C-009C-1715-26319A851051}"/>
              </a:ext>
            </a:extLst>
          </p:cNvPr>
          <p:cNvPicPr>
            <a:picLocks noChangeAspect="1"/>
          </p:cNvPicPr>
          <p:nvPr/>
        </p:nvPicPr>
        <p:blipFill>
          <a:blip r:embed="rId3"/>
          <a:stretch>
            <a:fillRect/>
          </a:stretch>
        </p:blipFill>
        <p:spPr>
          <a:xfrm>
            <a:off x="3777850" y="1340786"/>
            <a:ext cx="819150" cy="904875"/>
          </a:xfrm>
          <a:prstGeom prst="rect">
            <a:avLst/>
          </a:prstGeom>
        </p:spPr>
      </p:pic>
      <p:pic>
        <p:nvPicPr>
          <p:cNvPr id="23" name="Image 22">
            <a:extLst>
              <a:ext uri="{FF2B5EF4-FFF2-40B4-BE49-F238E27FC236}">
                <a16:creationId xmlns:a16="http://schemas.microsoft.com/office/drawing/2014/main" id="{B28559A6-C207-09B9-761A-FDB684D8DFA1}"/>
              </a:ext>
            </a:extLst>
          </p:cNvPr>
          <p:cNvPicPr>
            <a:picLocks noChangeAspect="1"/>
          </p:cNvPicPr>
          <p:nvPr/>
        </p:nvPicPr>
        <p:blipFill>
          <a:blip r:embed="rId4"/>
          <a:stretch>
            <a:fillRect/>
          </a:stretch>
        </p:blipFill>
        <p:spPr>
          <a:xfrm>
            <a:off x="4128763" y="2578766"/>
            <a:ext cx="781050" cy="1000125"/>
          </a:xfrm>
          <a:prstGeom prst="rect">
            <a:avLst/>
          </a:prstGeom>
        </p:spPr>
      </p:pic>
      <p:pic>
        <p:nvPicPr>
          <p:cNvPr id="25" name="Image 24">
            <a:extLst>
              <a:ext uri="{FF2B5EF4-FFF2-40B4-BE49-F238E27FC236}">
                <a16:creationId xmlns:a16="http://schemas.microsoft.com/office/drawing/2014/main" id="{497A7517-2301-9F8C-C455-06324BF079DA}"/>
              </a:ext>
            </a:extLst>
          </p:cNvPr>
          <p:cNvPicPr>
            <a:picLocks noChangeAspect="1"/>
          </p:cNvPicPr>
          <p:nvPr/>
        </p:nvPicPr>
        <p:blipFill>
          <a:blip r:embed="rId5"/>
          <a:stretch>
            <a:fillRect/>
          </a:stretch>
        </p:blipFill>
        <p:spPr>
          <a:xfrm>
            <a:off x="8600801" y="4800098"/>
            <a:ext cx="923925" cy="933450"/>
          </a:xfrm>
          <a:prstGeom prst="rect">
            <a:avLst/>
          </a:prstGeom>
        </p:spPr>
      </p:pic>
      <p:pic>
        <p:nvPicPr>
          <p:cNvPr id="26" name="Image 25">
            <a:extLst>
              <a:ext uri="{FF2B5EF4-FFF2-40B4-BE49-F238E27FC236}">
                <a16:creationId xmlns:a16="http://schemas.microsoft.com/office/drawing/2014/main" id="{9F4683C5-FDAA-1DF3-DEF8-F4C5F289B3BF}"/>
              </a:ext>
            </a:extLst>
          </p:cNvPr>
          <p:cNvPicPr>
            <a:picLocks noChangeAspect="1"/>
          </p:cNvPicPr>
          <p:nvPr/>
        </p:nvPicPr>
        <p:blipFill>
          <a:blip r:embed="rId6"/>
          <a:stretch>
            <a:fillRect/>
          </a:stretch>
        </p:blipFill>
        <p:spPr>
          <a:xfrm>
            <a:off x="5390178" y="4039327"/>
            <a:ext cx="742950" cy="981075"/>
          </a:xfrm>
          <a:prstGeom prst="rect">
            <a:avLst/>
          </a:prstGeom>
        </p:spPr>
      </p:pic>
      <p:sp>
        <p:nvSpPr>
          <p:cNvPr id="27" name="ZoneTexte 26">
            <a:extLst>
              <a:ext uri="{FF2B5EF4-FFF2-40B4-BE49-F238E27FC236}">
                <a16:creationId xmlns:a16="http://schemas.microsoft.com/office/drawing/2014/main" id="{9AEB4652-55BA-BDBF-1798-A0653C75C671}"/>
              </a:ext>
            </a:extLst>
          </p:cNvPr>
          <p:cNvSpPr txBox="1"/>
          <p:nvPr/>
        </p:nvSpPr>
        <p:spPr>
          <a:xfrm>
            <a:off x="7889709" y="4329546"/>
            <a:ext cx="1019830" cy="523220"/>
          </a:xfrm>
          <a:prstGeom prst="rect">
            <a:avLst/>
          </a:prstGeom>
          <a:noFill/>
        </p:spPr>
        <p:txBody>
          <a:bodyPr wrap="none" rtlCol="0">
            <a:normAutofit fontScale="94117"/>
          </a:bodyPr>
          <a:lstStyle/>
          <a:p>
            <a:pPr algn="ctr"/>
            <a:r>
              <a:rPr lang="fr-FR" sz="1400" dirty="0"/>
              <a:t>Criminale </a:t>
            </a:r>
          </a:p>
          <a:p>
            <a:pPr algn="ctr"/>
            <a:r>
              <a:rPr lang="fr-FR" sz="1400" dirty="0"/>
              <a:t>Entreprise</a:t>
            </a:r>
          </a:p>
        </p:txBody>
      </p:sp>
      <p:sp>
        <p:nvSpPr>
          <p:cNvPr id="28" name="ZoneTexte 27">
            <a:extLst>
              <a:ext uri="{FF2B5EF4-FFF2-40B4-BE49-F238E27FC236}">
                <a16:creationId xmlns:a16="http://schemas.microsoft.com/office/drawing/2014/main" id="{7B5AC838-6005-20AC-A788-08B52AC401E5}"/>
              </a:ext>
            </a:extLst>
          </p:cNvPr>
          <p:cNvSpPr txBox="1"/>
          <p:nvPr/>
        </p:nvSpPr>
        <p:spPr>
          <a:xfrm>
            <a:off x="4585232" y="2411208"/>
            <a:ext cx="1176925" cy="307777"/>
          </a:xfrm>
          <a:prstGeom prst="rect">
            <a:avLst/>
          </a:prstGeom>
          <a:noFill/>
        </p:spPr>
        <p:txBody>
          <a:bodyPr wrap="none" rtlCol="0">
            <a:spAutoFit/>
          </a:bodyPr>
          <a:lstStyle/>
          <a:p>
            <a:pPr algn="ctr"/>
            <a:r>
              <a:rPr lang="fr-FR" sz="1400" dirty="0"/>
              <a:t>Concurrent</a:t>
            </a:r>
          </a:p>
        </p:txBody>
      </p:sp>
      <p:sp>
        <p:nvSpPr>
          <p:cNvPr id="29" name="ZoneTexte 28">
            <a:extLst>
              <a:ext uri="{FF2B5EF4-FFF2-40B4-BE49-F238E27FC236}">
                <a16:creationId xmlns:a16="http://schemas.microsoft.com/office/drawing/2014/main" id="{B9EE8F22-8E5A-15FB-D82A-A27C1E02BA3B}"/>
              </a:ext>
            </a:extLst>
          </p:cNvPr>
          <p:cNvSpPr txBox="1"/>
          <p:nvPr/>
        </p:nvSpPr>
        <p:spPr>
          <a:xfrm>
            <a:off x="5583013" y="3615274"/>
            <a:ext cx="756938" cy="523220"/>
          </a:xfrm>
          <a:prstGeom prst="rect">
            <a:avLst/>
          </a:prstGeom>
          <a:noFill/>
        </p:spPr>
        <p:txBody>
          <a:bodyPr wrap="none" rtlCol="0">
            <a:spAutoFit/>
          </a:bodyPr>
          <a:lstStyle/>
          <a:p>
            <a:pPr algn="ctr"/>
            <a:r>
              <a:rPr lang="fr-FR" sz="1400" dirty="0"/>
              <a:t>Rogue</a:t>
            </a:r>
          </a:p>
          <a:p>
            <a:pPr algn="ctr"/>
            <a:r>
              <a:rPr lang="fr-FR" sz="1400" dirty="0"/>
              <a:t>Stati</a:t>
            </a:r>
          </a:p>
        </p:txBody>
      </p:sp>
      <p:sp>
        <p:nvSpPr>
          <p:cNvPr id="30" name="ZoneTexte 29">
            <a:extLst>
              <a:ext uri="{FF2B5EF4-FFF2-40B4-BE49-F238E27FC236}">
                <a16:creationId xmlns:a16="http://schemas.microsoft.com/office/drawing/2014/main" id="{C366EBB1-AB2D-5DAC-E6D1-2DA09FA800EC}"/>
              </a:ext>
            </a:extLst>
          </p:cNvPr>
          <p:cNvSpPr txBox="1"/>
          <p:nvPr/>
        </p:nvSpPr>
        <p:spPr>
          <a:xfrm>
            <a:off x="4607706" y="1345850"/>
            <a:ext cx="1053494" cy="523220"/>
          </a:xfrm>
          <a:prstGeom prst="rect">
            <a:avLst/>
          </a:prstGeom>
          <a:noFill/>
        </p:spPr>
        <p:txBody>
          <a:bodyPr wrap="none" rtlCol="0">
            <a:normAutofit fontScale="76470"/>
          </a:bodyPr>
          <a:lstStyle/>
          <a:p>
            <a:pPr algn="ctr"/>
            <a:r>
              <a:rPr lang="fr-FR" sz="1400" dirty="0" err="1"/>
              <a:t>Dipendente</a:t>
            </a:r>
            <a:endParaRPr lang="fr-FR" sz="1400" dirty="0"/>
          </a:p>
          <a:p>
            <a:pPr algn="ctr"/>
            <a:r>
              <a:rPr lang="fr-FR" sz="1400" dirty="0"/>
              <a:t>Conducente</a:t>
            </a:r>
          </a:p>
        </p:txBody>
      </p:sp>
      <p:pic>
        <p:nvPicPr>
          <p:cNvPr id="31" name="Image 30">
            <a:extLst>
              <a:ext uri="{FF2B5EF4-FFF2-40B4-BE49-F238E27FC236}">
                <a16:creationId xmlns:a16="http://schemas.microsoft.com/office/drawing/2014/main" id="{9CE44F69-3B3E-83CA-3BFB-340E865203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98134" y="2465161"/>
            <a:ext cx="2812577" cy="1859643"/>
          </a:xfrm>
          <a:prstGeom prst="rect">
            <a:avLst/>
          </a:prstGeom>
        </p:spPr>
      </p:pic>
      <p:pic>
        <p:nvPicPr>
          <p:cNvPr id="32" name="Image 31">
            <a:extLst>
              <a:ext uri="{FF2B5EF4-FFF2-40B4-BE49-F238E27FC236}">
                <a16:creationId xmlns:a16="http://schemas.microsoft.com/office/drawing/2014/main" id="{5AF46B49-B88D-BB53-900D-F5BDE35FEDB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77501" y="1666541"/>
            <a:ext cx="5033210" cy="730491"/>
          </a:xfrm>
          <a:prstGeom prst="rect">
            <a:avLst/>
          </a:prstGeom>
        </p:spPr>
      </p:pic>
      <p:sp>
        <p:nvSpPr>
          <p:cNvPr id="4" name="ZoneTexte 3">
            <a:extLst>
              <a:ext uri="{FF2B5EF4-FFF2-40B4-BE49-F238E27FC236}">
                <a16:creationId xmlns:a16="http://schemas.microsoft.com/office/drawing/2014/main" id="{351F13D6-C8E7-432F-7C0E-AC46701DB2FE}"/>
              </a:ext>
            </a:extLst>
          </p:cNvPr>
          <p:cNvSpPr txBox="1"/>
          <p:nvPr/>
        </p:nvSpPr>
        <p:spPr>
          <a:xfrm>
            <a:off x="9123781" y="2479502"/>
            <a:ext cx="2786930" cy="646331"/>
          </a:xfrm>
          <a:prstGeom prst="rect">
            <a:avLst/>
          </a:prstGeom>
          <a:solidFill>
            <a:schemeClr val="bg1"/>
          </a:solidFill>
          <a:ln>
            <a:solidFill>
              <a:schemeClr val="tx1"/>
            </a:solidFill>
          </a:ln>
        </p:spPr>
        <p:txBody>
          <a:bodyPr wrap="square" rtlCol="0">
            <a:spAutoFit/>
          </a:bodyPr>
          <a:lstStyle/>
          <a:p>
            <a:r>
              <a:rPr lang="fr-FR" sz="1200" b="1" dirty="0"/>
              <a:t>Armatoriesicrcyber</a:t>
            </a:r>
            <a:r>
              <a:rPr lang="fr-FR" sz="1200" b="1" dirty="0" err="1"/>
              <a:t> trickedover Halloween</a:t>
            </a:r>
            <a:r>
              <a:rPr lang="fr-FR" sz="1200" b="1" dirty="0"/>
              <a:t> weekend</a:t>
            </a:r>
          </a:p>
          <a:p>
            <a:endParaRPr lang="fr-FR" sz="1200" b="1" dirty="0"/>
          </a:p>
        </p:txBody>
      </p:sp>
    </p:spTree>
    <p:extLst>
      <p:ext uri="{BB962C8B-B14F-4D97-AF65-F5344CB8AC3E}">
        <p14:creationId xmlns:p14="http://schemas.microsoft.com/office/powerpoint/2010/main" val="2232053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066307"/>
          </a:xfrm>
        </p:spPr>
        <p:txBody>
          <a:bodyPr>
            <a:normAutofit fontScale="88750"/>
          </a:bodyPr>
          <a:lstStyle/>
          <a:p>
            <a:r>
              <a:rPr lang="en-US" dirty="0"/>
              <a:t>Logistica della formazione CSP: CSP0012_S_M_Digital Forensic for Maritime</a:t>
            </a:r>
          </a:p>
        </p:txBody>
      </p:sp>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894376"/>
            <a:ext cx="2847975" cy="3390899"/>
          </a:xfrm>
        </p:spPr>
        <p:txBody>
          <a:bodyPr>
            <a:normAutofit fontScale="84615"/>
          </a:bodyPr>
          <a:lstStyle/>
          <a:p>
            <a:r>
              <a:rPr lang="en-US" dirty="0"/>
              <a:t>Quando</a:t>
            </a:r>
          </a:p>
        </p:txBody>
      </p:sp>
      <p:pic>
        <p:nvPicPr>
          <p:cNvPr id="51" name="Picture Placeholder 50" descr="Abacus">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4502" b="4502"/>
          <a:stretch/>
        </p:blipFill>
        <p:spPr>
          <a:xfrm>
            <a:off x="2239419" y="2833688"/>
            <a:ext cx="1005840" cy="914400"/>
          </a:xfrm>
        </p:spPr>
      </p:pic>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3989405"/>
            <a:ext cx="2275880" cy="893763"/>
          </a:xfrm>
        </p:spPr>
        <p:txBody>
          <a:bodyPr/>
          <a:lstStyle/>
          <a:p>
            <a:pPr lvl="0"/>
            <a:r>
              <a:rPr lang="en-US" dirty="0"/>
              <a:t>Orario: autunno 2024</a:t>
            </a:r>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894376"/>
            <a:ext cx="2847975" cy="3390899"/>
          </a:xfrm>
        </p:spPr>
        <p:txBody>
          <a:bodyPr/>
          <a:lstStyle/>
          <a:p>
            <a:r>
              <a:rPr lang="en-US" dirty="0"/>
              <a:t>Dove</a:t>
            </a:r>
          </a:p>
        </p:txBody>
      </p:sp>
      <p:pic>
        <p:nvPicPr>
          <p:cNvPr id="53" name="Picture Placeholder 52" descr="3d Glasses">
            <a:extLst>
              <a:ext uri="{FF2B5EF4-FFF2-40B4-BE49-F238E27FC236}">
                <a16:creationId xmlns:a16="http://schemas.microsoft.com/office/drawing/2014/main" id="{6D152620-03B9-AECD-503A-E23309285EA7}"/>
              </a:ext>
            </a:extLst>
          </p:cNvPr>
          <p:cNvPicPr>
            <a:picLocks noGrp="1" noChangeAspect="1"/>
          </p:cNvPicPr>
          <p:nvPr>
            <p:ph type="pic" sz="quarter" idx="24"/>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4574" b="4574"/>
          <a:stretch/>
        </p:blipFill>
        <p:spPr>
          <a:xfrm>
            <a:off x="5572159" y="2954840"/>
            <a:ext cx="1005840" cy="914400"/>
          </a:xfrm>
        </p:spPr>
      </p:pic>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938557" y="3989404"/>
            <a:ext cx="2275880" cy="893763"/>
          </a:xfrm>
        </p:spPr>
        <p:txBody>
          <a:bodyPr>
            <a:normAutofit fontScale="80952"/>
          </a:bodyPr>
          <a:lstStyle/>
          <a:p>
            <a:r>
              <a:rPr lang="en-US" dirty="0"/>
              <a:t>ONSITE-Informazioni sulla posizione</a:t>
            </a:r>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894376"/>
            <a:ext cx="2847975" cy="3390899"/>
          </a:xfrm>
        </p:spPr>
        <p:txBody>
          <a:bodyPr>
            <a:normAutofit fontScale="90909"/>
          </a:bodyPr>
          <a:lstStyle/>
          <a:p>
            <a:r>
              <a:rPr lang="en-US" dirty="0"/>
              <a:t>Come</a:t>
            </a:r>
          </a:p>
        </p:txBody>
      </p:sp>
      <p:pic>
        <p:nvPicPr>
          <p:cNvPr id="55" name="Picture Placeholder 54" descr="Circuit">
            <a:extLst>
              <a:ext uri="{FF2B5EF4-FFF2-40B4-BE49-F238E27FC236}">
                <a16:creationId xmlns:a16="http://schemas.microsoft.com/office/drawing/2014/main" id="{415585AE-96E0-81D6-0A31-2A13ECB76808}"/>
              </a:ext>
            </a:extLst>
          </p:cNvPr>
          <p:cNvPicPr>
            <a:picLocks noGrp="1" noChangeAspect="1"/>
          </p:cNvPicPr>
          <p:nvPr>
            <p:ph type="pic" sz="quarter" idx="25"/>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t="4502" b="4502"/>
          <a:stretch/>
        </p:blipFill>
        <p:spPr>
          <a:xfrm>
            <a:off x="8916470" y="2833688"/>
            <a:ext cx="1005840" cy="914400"/>
          </a:xfrm>
        </p:spPr>
      </p:pic>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3989404"/>
            <a:ext cx="2275880" cy="893763"/>
          </a:xfrm>
        </p:spPr>
        <p:txBody>
          <a:bodyPr>
            <a:normAutofit fontScale="88000"/>
          </a:bodyPr>
          <a:lstStyle/>
          <a:p>
            <a:pPr lvl="0"/>
            <a:r>
              <a:rPr lang="en-US" dirty="0"/>
              <a:t>Metodo di consegna</a:t>
            </a:r>
          </a:p>
        </p:txBody>
      </p:sp>
      <p:sp>
        <p:nvSpPr>
          <p:cNvPr id="6" name="Slide Number Placeholder 5">
            <a:extLst>
              <a:ext uri="{FF2B5EF4-FFF2-40B4-BE49-F238E27FC236}">
                <a16:creationId xmlns:a16="http://schemas.microsoft.com/office/drawing/2014/main" id="{6314DC98-ED35-A03F-CA2C-D54F23D0FD11}"/>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dirty="0"/>
          </a:p>
        </p:txBody>
      </p:sp>
      <p:sp>
        <p:nvSpPr>
          <p:cNvPr id="11" name="Footer Placeholder 10">
            <a:extLst>
              <a:ext uri="{FF2B5EF4-FFF2-40B4-BE49-F238E27FC236}">
                <a16:creationId xmlns:a16="http://schemas.microsoft.com/office/drawing/2014/main" id="{FA452AF8-DBC0-33A2-73F3-147F82F5E9FE}"/>
              </a:ext>
            </a:extLst>
          </p:cNvPr>
          <p:cNvSpPr>
            <a:spLocks noGrp="1"/>
          </p:cNvSpPr>
          <p:nvPr>
            <p:ph type="ftr" sz="quarter" idx="3"/>
          </p:nvPr>
        </p:nvSpPr>
        <p:spPr/>
        <p:txBody>
          <a:bodyPr>
            <a:normAutofit fontScale="86000"/>
          </a:bodyPr>
          <a:lstStyle/>
          <a:p>
            <a:r>
              <a:rPr lang="en-US" dirty="0"/>
              <a:t>CSP00012_S_M_Digital Forensic per il settore marittimo: modello di presentazione creato da PR</a:t>
            </a:r>
          </a:p>
        </p:txBody>
      </p:sp>
    </p:spTree>
    <p:extLst>
      <p:ext uri="{BB962C8B-B14F-4D97-AF65-F5344CB8AC3E}">
        <p14:creationId xmlns:p14="http://schemas.microsoft.com/office/powerpoint/2010/main" val="3317799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 coins arrondis 79">
            <a:extLst>
              <a:ext uri="{FF2B5EF4-FFF2-40B4-BE49-F238E27FC236}">
                <a16:creationId xmlns:a16="http://schemas.microsoft.com/office/drawing/2014/main" id="{D54EAFB5-6CA6-4580-8FA7-AE92E010A4ED}"/>
              </a:ext>
            </a:extLst>
          </p:cNvPr>
          <p:cNvSpPr/>
          <p:nvPr/>
        </p:nvSpPr>
        <p:spPr>
          <a:xfrm>
            <a:off x="253949" y="5351012"/>
            <a:ext cx="1814732" cy="130403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A0511D31-1586-4851-A90E-BD509227C77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9467" b="81600" l="13929" r="88569">
                        <a14:foregroundMark x1="23439" y1="35200" x2="23439" y2="35200"/>
                        <a14:foregroundMark x1="16234" y1="30933" x2="16234" y2="30933"/>
                        <a14:foregroundMark x1="32853" y1="60267" x2="32853" y2="60267"/>
                        <a14:foregroundMark x1="32469" y1="71733" x2="32469" y2="71733"/>
                        <a14:foregroundMark x1="31316" y1="77467" x2="31316" y2="77467"/>
                        <a14:foregroundMark x1="38809" y1="22133" x2="38809" y2="22133"/>
                        <a14:foregroundMark x1="32085" y1="19467" x2="32085" y2="19467"/>
                        <a14:foregroundMark x1="29779" y1="23600" x2="29779" y2="23600"/>
                        <a14:foregroundMark x1="32469" y1="30400" x2="32469" y2="30400"/>
                        <a14:foregroundMark x1="76945" y1="58667" x2="76945" y2="58667"/>
                        <a14:foregroundMark x1="84822" y1="72267" x2="84822" y2="72267"/>
                        <a14:foregroundMark x1="85207" y1="62400" x2="85207" y2="62400"/>
                        <a14:foregroundMark x1="88569" y1="28400" x2="88569" y2="28400"/>
                      </a14:backgroundRemoval>
                    </a14:imgEffect>
                  </a14:imgLayer>
                </a14:imgProps>
              </a:ext>
              <a:ext uri="{28A0092B-C50C-407E-A947-70E740481C1C}">
                <a14:useLocalDpi xmlns:a14="http://schemas.microsoft.com/office/drawing/2010/main"/>
              </a:ext>
            </a:extLst>
          </a:blip>
          <a:srcRect l="11896" t="15370" r="8270" b="21097"/>
          <a:stretch/>
        </p:blipFill>
        <p:spPr>
          <a:xfrm>
            <a:off x="116814" y="0"/>
            <a:ext cx="11961254" cy="6858000"/>
          </a:xfrm>
          <a:prstGeom prst="rect">
            <a:avLst/>
          </a:prstGeom>
        </p:spPr>
      </p:pic>
      <p:sp>
        <p:nvSpPr>
          <p:cNvPr id="11" name="Rectangle 10">
            <a:extLst>
              <a:ext uri="{FF2B5EF4-FFF2-40B4-BE49-F238E27FC236}">
                <a16:creationId xmlns:a16="http://schemas.microsoft.com/office/drawing/2014/main" id="{4E1C3125-1900-4D8F-8079-8B5655C4D749}"/>
              </a:ext>
            </a:extLst>
          </p:cNvPr>
          <p:cNvSpPr/>
          <p:nvPr/>
        </p:nvSpPr>
        <p:spPr>
          <a:xfrm>
            <a:off x="7495039" y="69559"/>
            <a:ext cx="4588115" cy="424732"/>
          </a:xfrm>
          <a:prstGeom prst="rect">
            <a:avLst/>
          </a:prstGeom>
        </p:spPr>
        <p:txBody>
          <a:bodyPr wrap="none">
            <a:spAutoFit/>
          </a:bodyPr>
          <a:lstStyle/>
          <a:p>
            <a:pPr lvl="0" algn="ctr" defTabSz="457200" eaLnBrk="0" fontAlgn="base" hangingPunct="0">
              <a:lnSpc>
                <a:spcPct val="90000"/>
              </a:lnSpc>
              <a:spcBef>
                <a:spcPct val="0"/>
              </a:spcBef>
              <a:spcAft>
                <a:spcPct val="0"/>
              </a:spcAft>
              <a:defRPr/>
            </a:pPr>
            <a:r>
              <a:rPr lang="en-US" sz="2400" b="1" dirty="0">
                <a:solidFill>
                  <a:schemeClr val="tx2"/>
                </a:solidFill>
                <a:latin typeface="Century Gothic"/>
              </a:rPr>
              <a:t>Attacchi e incidenti osservati</a:t>
            </a:r>
          </a:p>
        </p:txBody>
      </p:sp>
      <p:sp>
        <p:nvSpPr>
          <p:cNvPr id="13" name="Ellipse 12">
            <a:extLst>
              <a:ext uri="{FF2B5EF4-FFF2-40B4-BE49-F238E27FC236}">
                <a16:creationId xmlns:a16="http://schemas.microsoft.com/office/drawing/2014/main" id="{1645E97E-EA4E-4B9E-8994-84B207556A37}"/>
              </a:ext>
            </a:extLst>
          </p:cNvPr>
          <p:cNvSpPr/>
          <p:nvPr/>
        </p:nvSpPr>
        <p:spPr>
          <a:xfrm>
            <a:off x="10733193" y="3109536"/>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6B2E5E16-241F-4E72-9A3A-94E8F8BA1129}"/>
              </a:ext>
            </a:extLst>
          </p:cNvPr>
          <p:cNvSpPr/>
          <p:nvPr/>
        </p:nvSpPr>
        <p:spPr>
          <a:xfrm>
            <a:off x="7516582" y="3343275"/>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FEB17E21-A68A-4CAC-BE24-BD31F6D3579C}"/>
              </a:ext>
            </a:extLst>
          </p:cNvPr>
          <p:cNvCxnSpPr>
            <a:cxnSpLocks/>
          </p:cNvCxnSpPr>
          <p:nvPr/>
        </p:nvCxnSpPr>
        <p:spPr>
          <a:xfrm flipH="1">
            <a:off x="7667688" y="2956465"/>
            <a:ext cx="980970" cy="47253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Connecteur droit avec flèche 16">
            <a:extLst>
              <a:ext uri="{FF2B5EF4-FFF2-40B4-BE49-F238E27FC236}">
                <a16:creationId xmlns:a16="http://schemas.microsoft.com/office/drawing/2014/main" id="{3CFF505E-DF4D-4C2C-BE50-4280E293CAC2}"/>
              </a:ext>
            </a:extLst>
          </p:cNvPr>
          <p:cNvCxnSpPr>
            <a:cxnSpLocks/>
            <a:endCxn id="13" idx="5"/>
          </p:cNvCxnSpPr>
          <p:nvPr/>
        </p:nvCxnSpPr>
        <p:spPr>
          <a:xfrm flipH="1" flipV="1">
            <a:off x="10844339" y="3255878"/>
            <a:ext cx="480153" cy="91902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7" name="Ellipse 26">
            <a:extLst>
              <a:ext uri="{FF2B5EF4-FFF2-40B4-BE49-F238E27FC236}">
                <a16:creationId xmlns:a16="http://schemas.microsoft.com/office/drawing/2014/main" id="{3487EE90-1393-4EBE-AF29-9B847E88D013}"/>
              </a:ext>
            </a:extLst>
          </p:cNvPr>
          <p:cNvSpPr/>
          <p:nvPr/>
        </p:nvSpPr>
        <p:spPr>
          <a:xfrm>
            <a:off x="6691993" y="3048121"/>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avec flèche 29">
            <a:extLst>
              <a:ext uri="{FF2B5EF4-FFF2-40B4-BE49-F238E27FC236}">
                <a16:creationId xmlns:a16="http://schemas.microsoft.com/office/drawing/2014/main" id="{C9B49A67-865F-4378-984F-F06C34027900}"/>
              </a:ext>
            </a:extLst>
          </p:cNvPr>
          <p:cNvCxnSpPr>
            <a:cxnSpLocks/>
            <a:endCxn id="27" idx="5"/>
          </p:cNvCxnSpPr>
          <p:nvPr/>
        </p:nvCxnSpPr>
        <p:spPr>
          <a:xfrm flipH="1" flipV="1">
            <a:off x="6803139" y="3194463"/>
            <a:ext cx="1628162" cy="152753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 name="ZoneTexte 5">
            <a:extLst>
              <a:ext uri="{FF2B5EF4-FFF2-40B4-BE49-F238E27FC236}">
                <a16:creationId xmlns:a16="http://schemas.microsoft.com/office/drawing/2014/main" id="{91262C84-D094-4325-BDF3-6FADC5B57205}"/>
              </a:ext>
            </a:extLst>
          </p:cNvPr>
          <p:cNvSpPr txBox="1"/>
          <p:nvPr/>
        </p:nvSpPr>
        <p:spPr>
          <a:xfrm>
            <a:off x="10218148" y="4151032"/>
            <a:ext cx="1938078" cy="1077218"/>
          </a:xfrm>
          <a:prstGeom prst="rect">
            <a:avLst/>
          </a:prstGeom>
          <a:solidFill>
            <a:schemeClr val="tx1">
              <a:lumMod val="85000"/>
              <a:lumOff val="15000"/>
            </a:schemeClr>
          </a:solidFill>
        </p:spPr>
        <p:txBody>
          <a:bodyPr wrap="square" rtlCol="0">
            <a:spAutoFit/>
          </a:bodyPr>
          <a:lstStyle>
            <a:defPPr>
              <a:defRPr lang="fr-FR"/>
            </a:defPPr>
            <a:lvl1pPr algn="ctr">
              <a:defRPr sz="1600">
                <a:solidFill>
                  <a:schemeClr val="bg1"/>
                </a:solidFill>
              </a:defRPr>
            </a:lvl1pPr>
          </a:lstStyle>
          <a:p>
            <a:r>
              <a:rPr lang="fr-FR" dirty="0" err="1"/>
              <a:t>Luglio 2021</a:t>
            </a:r>
          </a:p>
          <a:p>
            <a:r>
              <a:rPr lang="fr-FR" dirty="0"/>
              <a:t>Tokyo Marine  (</a:t>
            </a:r>
            <a:r>
              <a:rPr lang="fr-FR" dirty="0" err="1"/>
              <a:t>assicurazione)</a:t>
            </a:r>
          </a:p>
          <a:p>
            <a:r>
              <a:rPr lang="fr-FR" dirty="0"/>
              <a:t>Perdita di dati</a:t>
            </a:r>
          </a:p>
        </p:txBody>
      </p:sp>
      <p:sp>
        <p:nvSpPr>
          <p:cNvPr id="42" name="ZoneTexte 41">
            <a:extLst>
              <a:ext uri="{FF2B5EF4-FFF2-40B4-BE49-F238E27FC236}">
                <a16:creationId xmlns:a16="http://schemas.microsoft.com/office/drawing/2014/main" id="{7D25DEA0-1878-4027-B3F6-B0F4E1667DEC}"/>
              </a:ext>
            </a:extLst>
          </p:cNvPr>
          <p:cNvSpPr txBox="1"/>
          <p:nvPr/>
        </p:nvSpPr>
        <p:spPr>
          <a:xfrm>
            <a:off x="2507947" y="835818"/>
            <a:ext cx="1940371" cy="830997"/>
          </a:xfrm>
          <a:prstGeom prst="rect">
            <a:avLst/>
          </a:prstGeom>
          <a:solidFill>
            <a:schemeClr val="tx1">
              <a:lumMod val="85000"/>
              <a:lumOff val="15000"/>
            </a:schemeClr>
          </a:solidFill>
        </p:spPr>
        <p:txBody>
          <a:bodyPr wrap="square" rtlCol="0">
            <a:normAutofit fontScale="94736"/>
          </a:bodyPr>
          <a:lstStyle/>
          <a:p>
            <a:pPr algn="ctr"/>
            <a:r>
              <a:rPr lang="fr-FR" sz="1600" dirty="0">
                <a:solidFill>
                  <a:schemeClr val="bg1"/>
                </a:solidFill>
              </a:rPr>
              <a:t>aprile 2021 </a:t>
            </a:r>
          </a:p>
          <a:p>
            <a:pPr algn="ctr"/>
            <a:r>
              <a:rPr lang="fr-FR" sz="1600" dirty="0">
                <a:solidFill>
                  <a:schemeClr val="bg1"/>
                </a:solidFill>
              </a:rPr>
              <a:t> (Bourbon)</a:t>
            </a:r>
          </a:p>
          <a:p>
            <a:pPr algn="ctr"/>
            <a:r>
              <a:rPr lang="fr-FR" sz="1600" dirty="0" err="1">
                <a:solidFill>
                  <a:schemeClr val="bg1"/>
                </a:solidFill>
              </a:rPr>
              <a:t>DoS</a:t>
            </a:r>
            <a:endParaRPr lang="fr-FR" sz="1600" dirty="0">
              <a:solidFill>
                <a:schemeClr val="bg1"/>
              </a:solidFill>
            </a:endParaRPr>
          </a:p>
        </p:txBody>
      </p:sp>
      <p:sp>
        <p:nvSpPr>
          <p:cNvPr id="49" name="Ellipse 48">
            <a:extLst>
              <a:ext uri="{FF2B5EF4-FFF2-40B4-BE49-F238E27FC236}">
                <a16:creationId xmlns:a16="http://schemas.microsoft.com/office/drawing/2014/main" id="{2062623E-F466-4901-B8AF-4977528BBE5B}"/>
              </a:ext>
            </a:extLst>
          </p:cNvPr>
          <p:cNvSpPr/>
          <p:nvPr/>
        </p:nvSpPr>
        <p:spPr>
          <a:xfrm>
            <a:off x="5567289" y="2582280"/>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avec flèche 49">
            <a:extLst>
              <a:ext uri="{FF2B5EF4-FFF2-40B4-BE49-F238E27FC236}">
                <a16:creationId xmlns:a16="http://schemas.microsoft.com/office/drawing/2014/main" id="{DE87904D-8387-4574-9F6B-ADF6519EF102}"/>
              </a:ext>
            </a:extLst>
          </p:cNvPr>
          <p:cNvCxnSpPr>
            <a:cxnSpLocks/>
            <a:stCxn id="54" idx="0"/>
          </p:cNvCxnSpPr>
          <p:nvPr/>
        </p:nvCxnSpPr>
        <p:spPr>
          <a:xfrm flipH="1" flipV="1">
            <a:off x="6299802" y="2870964"/>
            <a:ext cx="44438" cy="115312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4" name="ZoneTexte 53">
            <a:extLst>
              <a:ext uri="{FF2B5EF4-FFF2-40B4-BE49-F238E27FC236}">
                <a16:creationId xmlns:a16="http://schemas.microsoft.com/office/drawing/2014/main" id="{2F53E133-AD99-4897-BD36-A9812496C1F5}"/>
              </a:ext>
            </a:extLst>
          </p:cNvPr>
          <p:cNvSpPr txBox="1"/>
          <p:nvPr/>
        </p:nvSpPr>
        <p:spPr>
          <a:xfrm>
            <a:off x="5359212" y="4024090"/>
            <a:ext cx="1970056" cy="830997"/>
          </a:xfrm>
          <a:prstGeom prst="rect">
            <a:avLst/>
          </a:prstGeom>
          <a:solidFill>
            <a:schemeClr val="tx1">
              <a:lumMod val="85000"/>
              <a:lumOff val="15000"/>
            </a:schemeClr>
          </a:solidFill>
        </p:spPr>
        <p:txBody>
          <a:bodyPr wrap="square" rtlCol="0">
            <a:spAutoFit/>
          </a:bodyPr>
          <a:lstStyle/>
          <a:p>
            <a:pPr algn="ctr"/>
            <a:r>
              <a:rPr lang="fr-FR" sz="1600" dirty="0">
                <a:solidFill>
                  <a:schemeClr val="bg1"/>
                </a:solidFill>
              </a:rPr>
              <a:t>2022 - 24 </a:t>
            </a:r>
          </a:p>
          <a:p>
            <a:pPr algn="ctr"/>
            <a:r>
              <a:rPr lang="fr-FR" sz="1600" dirty="0" err="1">
                <a:solidFill>
                  <a:schemeClr val="bg1"/>
                </a:solidFill>
              </a:rPr>
              <a:t>Grecia</a:t>
            </a:r>
            <a:endParaRPr lang="fr-FR" sz="1600" dirty="0">
              <a:solidFill>
                <a:schemeClr val="bg1"/>
              </a:solidFill>
            </a:endParaRPr>
          </a:p>
          <a:p>
            <a:pPr algn="ctr"/>
            <a:r>
              <a:rPr lang="fr-FR" sz="1600" dirty="0">
                <a:solidFill>
                  <a:schemeClr val="bg1"/>
                </a:solidFill>
              </a:rPr>
              <a:t>Blocco AIS</a:t>
            </a:r>
          </a:p>
        </p:txBody>
      </p:sp>
      <p:sp>
        <p:nvSpPr>
          <p:cNvPr id="39" name="Ellipse 38">
            <a:extLst>
              <a:ext uri="{FF2B5EF4-FFF2-40B4-BE49-F238E27FC236}">
                <a16:creationId xmlns:a16="http://schemas.microsoft.com/office/drawing/2014/main" id="{13FBFE6D-7EF2-4ED0-B6E1-5ECB0E63A511}"/>
              </a:ext>
            </a:extLst>
          </p:cNvPr>
          <p:cNvSpPr/>
          <p:nvPr/>
        </p:nvSpPr>
        <p:spPr>
          <a:xfrm>
            <a:off x="5835568" y="2605343"/>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 name="Connecteur droit avec flèche 39">
            <a:extLst>
              <a:ext uri="{FF2B5EF4-FFF2-40B4-BE49-F238E27FC236}">
                <a16:creationId xmlns:a16="http://schemas.microsoft.com/office/drawing/2014/main" id="{69A55AF5-CDA2-4682-AB3E-49B694949FFA}"/>
              </a:ext>
            </a:extLst>
          </p:cNvPr>
          <p:cNvCxnSpPr>
            <a:cxnSpLocks/>
            <a:endCxn id="39" idx="1"/>
          </p:cNvCxnSpPr>
          <p:nvPr/>
        </p:nvCxnSpPr>
        <p:spPr>
          <a:xfrm>
            <a:off x="4434787" y="1504548"/>
            <a:ext cx="1419851" cy="1125903"/>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43" name="Connecteur droit avec flèche 42">
            <a:extLst>
              <a:ext uri="{FF2B5EF4-FFF2-40B4-BE49-F238E27FC236}">
                <a16:creationId xmlns:a16="http://schemas.microsoft.com/office/drawing/2014/main" id="{768AD8A0-8AD5-4E3B-8102-780C6C6F5140}"/>
              </a:ext>
            </a:extLst>
          </p:cNvPr>
          <p:cNvCxnSpPr>
            <a:cxnSpLocks/>
            <a:stCxn id="22" idx="3"/>
            <a:endCxn id="49" idx="3"/>
          </p:cNvCxnSpPr>
          <p:nvPr/>
        </p:nvCxnSpPr>
        <p:spPr>
          <a:xfrm flipV="1">
            <a:off x="4628860" y="2728622"/>
            <a:ext cx="957499" cy="71494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2" name="ZoneTexte 21">
            <a:extLst>
              <a:ext uri="{FF2B5EF4-FFF2-40B4-BE49-F238E27FC236}">
                <a16:creationId xmlns:a16="http://schemas.microsoft.com/office/drawing/2014/main" id="{E193DEEB-A7E3-4E5D-9D4F-343E37DF0AD5}"/>
              </a:ext>
            </a:extLst>
          </p:cNvPr>
          <p:cNvSpPr txBox="1"/>
          <p:nvPr/>
        </p:nvSpPr>
        <p:spPr>
          <a:xfrm>
            <a:off x="2694353" y="3028067"/>
            <a:ext cx="1934507" cy="830997"/>
          </a:xfrm>
          <a:prstGeom prst="rect">
            <a:avLst/>
          </a:prstGeom>
          <a:solidFill>
            <a:schemeClr val="tx1">
              <a:lumMod val="85000"/>
              <a:lumOff val="15000"/>
            </a:schemeClr>
          </a:solidFill>
        </p:spPr>
        <p:txBody>
          <a:bodyPr wrap="square" rtlCol="0">
            <a:normAutofit fontScale="94736"/>
          </a:bodyPr>
          <a:lstStyle/>
          <a:p>
            <a:pPr algn="ctr"/>
            <a:r>
              <a:rPr lang="fr-FR" sz="1600" dirty="0">
                <a:solidFill>
                  <a:schemeClr val="bg1"/>
                </a:solidFill>
              </a:rPr>
              <a:t>2021</a:t>
            </a:r>
          </a:p>
          <a:p>
            <a:pPr algn="ctr"/>
            <a:r>
              <a:rPr lang="fr-FR" sz="1600" dirty="0">
                <a:solidFill>
                  <a:schemeClr val="bg1"/>
                </a:solidFill>
              </a:rPr>
              <a:t>(CMA-CGM)</a:t>
            </a:r>
          </a:p>
          <a:p>
            <a:pPr algn="ctr"/>
            <a:r>
              <a:rPr lang="fr-FR" sz="1600" dirty="0">
                <a:solidFill>
                  <a:schemeClr val="bg1"/>
                </a:solidFill>
              </a:rPr>
              <a:t>Attacco CCS </a:t>
            </a:r>
          </a:p>
        </p:txBody>
      </p:sp>
      <p:sp>
        <p:nvSpPr>
          <p:cNvPr id="52" name="ZoneTexte 51">
            <a:extLst>
              <a:ext uri="{FF2B5EF4-FFF2-40B4-BE49-F238E27FC236}">
                <a16:creationId xmlns:a16="http://schemas.microsoft.com/office/drawing/2014/main" id="{3F7548EE-4CEE-4294-97E0-C51179D95D2F}"/>
              </a:ext>
            </a:extLst>
          </p:cNvPr>
          <p:cNvSpPr txBox="1"/>
          <p:nvPr/>
        </p:nvSpPr>
        <p:spPr>
          <a:xfrm>
            <a:off x="8625125" y="2517095"/>
            <a:ext cx="1928696" cy="830997"/>
          </a:xfrm>
          <a:prstGeom prst="rect">
            <a:avLst/>
          </a:prstGeom>
          <a:solidFill>
            <a:schemeClr val="tx1">
              <a:lumMod val="85000"/>
              <a:lumOff val="15000"/>
            </a:schemeClr>
          </a:solidFill>
        </p:spPr>
        <p:txBody>
          <a:bodyPr wrap="square" rtlCol="0">
            <a:spAutoFit/>
          </a:bodyPr>
          <a:lstStyle/>
          <a:p>
            <a:pPr algn="ctr"/>
            <a:r>
              <a:rPr lang="fr-FR" sz="1600" dirty="0" err="1">
                <a:solidFill>
                  <a:schemeClr val="bg1"/>
                </a:solidFill>
              </a:rPr>
              <a:t>Luglio 2021</a:t>
            </a:r>
          </a:p>
          <a:p>
            <a:pPr algn="ctr"/>
            <a:r>
              <a:rPr lang="fr-FR" sz="1600" dirty="0">
                <a:solidFill>
                  <a:schemeClr val="bg1"/>
                </a:solidFill>
              </a:rPr>
              <a:t>(5 M/V </a:t>
            </a:r>
            <a:r>
              <a:rPr lang="fr-FR" sz="1600" dirty="0" err="1">
                <a:solidFill>
                  <a:schemeClr val="bg1"/>
                </a:solidFill>
              </a:rPr>
              <a:t>GoO</a:t>
            </a:r>
            <a:r>
              <a:rPr lang="fr-FR" sz="1600" dirty="0">
                <a:solidFill>
                  <a:schemeClr val="bg1"/>
                </a:solidFill>
              </a:rPr>
              <a:t>)</a:t>
            </a:r>
          </a:p>
          <a:p>
            <a:pPr algn="ctr"/>
            <a:r>
              <a:rPr lang="fr-FR" sz="1600" dirty="0">
                <a:solidFill>
                  <a:schemeClr val="bg1"/>
                </a:solidFill>
              </a:rPr>
              <a:t>AIS/GNSS Spamming</a:t>
            </a:r>
          </a:p>
        </p:txBody>
      </p:sp>
      <p:sp>
        <p:nvSpPr>
          <p:cNvPr id="53" name="ZoneTexte 52">
            <a:extLst>
              <a:ext uri="{FF2B5EF4-FFF2-40B4-BE49-F238E27FC236}">
                <a16:creationId xmlns:a16="http://schemas.microsoft.com/office/drawing/2014/main" id="{F1DA6B62-1B10-40E2-A1F5-931DDE1F8A8E}"/>
              </a:ext>
            </a:extLst>
          </p:cNvPr>
          <p:cNvSpPr txBox="1"/>
          <p:nvPr/>
        </p:nvSpPr>
        <p:spPr>
          <a:xfrm>
            <a:off x="4990351" y="48320"/>
            <a:ext cx="1928696" cy="830997"/>
          </a:xfrm>
          <a:prstGeom prst="rect">
            <a:avLst/>
          </a:prstGeom>
          <a:solidFill>
            <a:schemeClr val="tx1">
              <a:lumMod val="85000"/>
              <a:lumOff val="15000"/>
            </a:schemeClr>
          </a:solidFill>
        </p:spPr>
        <p:txBody>
          <a:bodyPr wrap="square" rtlCol="0">
            <a:spAutoFit/>
          </a:bodyPr>
          <a:lstStyle/>
          <a:p>
            <a:pPr algn="ctr"/>
            <a:r>
              <a:rPr lang="fr-FR" sz="1600" dirty="0">
                <a:solidFill>
                  <a:schemeClr val="bg1"/>
                </a:solidFill>
              </a:rPr>
              <a:t>2022 Kaliningrad</a:t>
            </a:r>
          </a:p>
          <a:p>
            <a:pPr algn="ctr"/>
            <a:r>
              <a:rPr lang="fr-FR" sz="1600" dirty="0">
                <a:solidFill>
                  <a:schemeClr val="bg1"/>
                </a:solidFill>
              </a:rPr>
              <a:t>Spoofing GNSS</a:t>
            </a:r>
          </a:p>
          <a:p>
            <a:pPr algn="ctr"/>
            <a:r>
              <a:rPr lang="fr-FR" sz="1600" dirty="0" err="1">
                <a:solidFill>
                  <a:schemeClr val="bg1"/>
                </a:solidFill>
              </a:rPr>
              <a:t>Blocco</a:t>
            </a:r>
            <a:endParaRPr lang="fr-FR" sz="1600" dirty="0">
              <a:solidFill>
                <a:schemeClr val="bg1"/>
              </a:solidFill>
            </a:endParaRPr>
          </a:p>
        </p:txBody>
      </p:sp>
      <p:sp>
        <p:nvSpPr>
          <p:cNvPr id="55" name="ZoneTexte 54">
            <a:extLst>
              <a:ext uri="{FF2B5EF4-FFF2-40B4-BE49-F238E27FC236}">
                <a16:creationId xmlns:a16="http://schemas.microsoft.com/office/drawing/2014/main" id="{554C3F02-E6CE-4A3E-B67F-D7B25A85FA51}"/>
              </a:ext>
            </a:extLst>
          </p:cNvPr>
          <p:cNvSpPr txBox="1"/>
          <p:nvPr/>
        </p:nvSpPr>
        <p:spPr>
          <a:xfrm>
            <a:off x="7646797" y="586369"/>
            <a:ext cx="1945453" cy="1077218"/>
          </a:xfrm>
          <a:prstGeom prst="rect">
            <a:avLst/>
          </a:prstGeom>
          <a:solidFill>
            <a:schemeClr val="tx1">
              <a:lumMod val="85000"/>
              <a:lumOff val="15000"/>
            </a:schemeClr>
          </a:solidFill>
        </p:spPr>
        <p:txBody>
          <a:bodyPr wrap="square" rtlCol="0">
            <a:spAutoFit/>
          </a:bodyPr>
          <a:lstStyle/>
          <a:p>
            <a:pPr algn="ctr"/>
            <a:r>
              <a:rPr lang="fr-FR" sz="1600" dirty="0">
                <a:solidFill>
                  <a:schemeClr val="bg1"/>
                </a:solidFill>
              </a:rPr>
              <a:t>2022 - 24 B.</a:t>
            </a:r>
            <a:r>
              <a:rPr lang="fr-FR" sz="1600" dirty="0" err="1">
                <a:solidFill>
                  <a:schemeClr val="bg1"/>
                </a:solidFill>
              </a:rPr>
              <a:t> Mare</a:t>
            </a:r>
            <a:endParaRPr lang="fr-FR" sz="1600" dirty="0">
              <a:solidFill>
                <a:schemeClr val="bg1"/>
              </a:solidFill>
            </a:endParaRPr>
          </a:p>
          <a:p>
            <a:pPr algn="ctr"/>
            <a:r>
              <a:rPr lang="fr-FR" sz="1600" dirty="0">
                <a:solidFill>
                  <a:schemeClr val="bg1"/>
                </a:solidFill>
              </a:rPr>
              <a:t>AIS Spoofing &amp; </a:t>
            </a:r>
            <a:r>
              <a:rPr lang="fr-FR" sz="1600" dirty="0" err="1">
                <a:solidFill>
                  <a:schemeClr val="bg1"/>
                </a:solidFill>
              </a:rPr>
              <a:t>Jamming</a:t>
            </a:r>
            <a:endParaRPr lang="fr-FR" sz="1600" dirty="0">
              <a:solidFill>
                <a:schemeClr val="bg1"/>
              </a:solidFill>
            </a:endParaRPr>
          </a:p>
          <a:p>
            <a:pPr algn="ctr"/>
            <a:r>
              <a:rPr lang="fr-FR" sz="1600" dirty="0" err="1">
                <a:solidFill>
                  <a:schemeClr val="bg1"/>
                </a:solidFill>
              </a:rPr>
              <a:t>Wararea</a:t>
            </a:r>
          </a:p>
        </p:txBody>
      </p:sp>
      <p:cxnSp>
        <p:nvCxnSpPr>
          <p:cNvPr id="56" name="Connecteur droit avec flèche 55">
            <a:extLst>
              <a:ext uri="{FF2B5EF4-FFF2-40B4-BE49-F238E27FC236}">
                <a16:creationId xmlns:a16="http://schemas.microsoft.com/office/drawing/2014/main" id="{4AEAB48E-A392-41F9-A06B-DC46D9CE1939}"/>
              </a:ext>
            </a:extLst>
          </p:cNvPr>
          <p:cNvCxnSpPr>
            <a:cxnSpLocks/>
            <a:endCxn id="59" idx="7"/>
          </p:cNvCxnSpPr>
          <p:nvPr/>
        </p:nvCxnSpPr>
        <p:spPr>
          <a:xfrm flipH="1">
            <a:off x="6174021" y="1623272"/>
            <a:ext cx="110825" cy="324569"/>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7" name="Ellipse 56">
            <a:extLst>
              <a:ext uri="{FF2B5EF4-FFF2-40B4-BE49-F238E27FC236}">
                <a16:creationId xmlns:a16="http://schemas.microsoft.com/office/drawing/2014/main" id="{699CD426-97EA-46EA-8D40-03A564A7A814}"/>
              </a:ext>
            </a:extLst>
          </p:cNvPr>
          <p:cNvSpPr/>
          <p:nvPr/>
        </p:nvSpPr>
        <p:spPr>
          <a:xfrm>
            <a:off x="6625354" y="2496555"/>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D5903DD4-8540-4EA6-A6A6-38E5B7731639}"/>
              </a:ext>
            </a:extLst>
          </p:cNvPr>
          <p:cNvSpPr/>
          <p:nvPr/>
        </p:nvSpPr>
        <p:spPr>
          <a:xfrm>
            <a:off x="6062875" y="1922733"/>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 name="Connecteur droit avec flèche 60">
            <a:extLst>
              <a:ext uri="{FF2B5EF4-FFF2-40B4-BE49-F238E27FC236}">
                <a16:creationId xmlns:a16="http://schemas.microsoft.com/office/drawing/2014/main" id="{8328E9A5-E69A-49E5-A415-E8A7F0EEA244}"/>
              </a:ext>
            </a:extLst>
          </p:cNvPr>
          <p:cNvCxnSpPr>
            <a:cxnSpLocks/>
            <a:stCxn id="55" idx="1"/>
            <a:endCxn id="57" idx="7"/>
          </p:cNvCxnSpPr>
          <p:nvPr/>
        </p:nvCxnSpPr>
        <p:spPr>
          <a:xfrm flipH="1">
            <a:off x="6736500" y="1124978"/>
            <a:ext cx="910297" cy="139668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5" name="ZoneTexte 64">
            <a:extLst>
              <a:ext uri="{FF2B5EF4-FFF2-40B4-BE49-F238E27FC236}">
                <a16:creationId xmlns:a16="http://schemas.microsoft.com/office/drawing/2014/main" id="{59AB1028-E9E7-47A3-8B54-A92F25783D39}"/>
              </a:ext>
            </a:extLst>
          </p:cNvPr>
          <p:cNvSpPr txBox="1"/>
          <p:nvPr/>
        </p:nvSpPr>
        <p:spPr>
          <a:xfrm>
            <a:off x="7555055" y="4722964"/>
            <a:ext cx="1931255" cy="830997"/>
          </a:xfrm>
          <a:prstGeom prst="rect">
            <a:avLst/>
          </a:prstGeom>
          <a:solidFill>
            <a:schemeClr val="tx1">
              <a:lumMod val="85000"/>
              <a:lumOff val="15000"/>
            </a:schemeClr>
          </a:solidFill>
        </p:spPr>
        <p:txBody>
          <a:bodyPr wrap="square" rtlCol="0">
            <a:spAutoFit/>
          </a:bodyPr>
          <a:lstStyle/>
          <a:p>
            <a:pPr algn="ctr"/>
            <a:r>
              <a:rPr lang="fr-FR" sz="1600" dirty="0">
                <a:solidFill>
                  <a:schemeClr val="bg1"/>
                </a:solidFill>
              </a:rPr>
              <a:t>2021 - 24</a:t>
            </a:r>
            <a:r>
              <a:rPr lang="fr-FR" sz="1600" dirty="0" err="1">
                <a:solidFill>
                  <a:schemeClr val="bg1"/>
                </a:solidFill>
              </a:rPr>
              <a:t> Siria</a:t>
            </a:r>
            <a:endParaRPr lang="fr-FR" sz="1600" dirty="0">
              <a:solidFill>
                <a:schemeClr val="bg1"/>
              </a:solidFill>
            </a:endParaRPr>
          </a:p>
          <a:p>
            <a:pPr algn="ctr"/>
            <a:r>
              <a:rPr lang="fr-FR" sz="1600" dirty="0">
                <a:solidFill>
                  <a:schemeClr val="bg1"/>
                </a:solidFill>
              </a:rPr>
              <a:t>AIS / GNSS Spoofing</a:t>
            </a:r>
          </a:p>
        </p:txBody>
      </p:sp>
      <p:sp>
        <p:nvSpPr>
          <p:cNvPr id="66" name="ZoneTexte 65">
            <a:extLst>
              <a:ext uri="{FF2B5EF4-FFF2-40B4-BE49-F238E27FC236}">
                <a16:creationId xmlns:a16="http://schemas.microsoft.com/office/drawing/2014/main" id="{5117A590-EFDF-414B-9151-31617F5EF31C}"/>
              </a:ext>
            </a:extLst>
          </p:cNvPr>
          <p:cNvSpPr txBox="1"/>
          <p:nvPr/>
        </p:nvSpPr>
        <p:spPr>
          <a:xfrm>
            <a:off x="303711" y="1300342"/>
            <a:ext cx="1928696" cy="830997"/>
          </a:xfrm>
          <a:prstGeom prst="rect">
            <a:avLst/>
          </a:prstGeom>
          <a:solidFill>
            <a:schemeClr val="tx1">
              <a:lumMod val="85000"/>
              <a:lumOff val="15000"/>
            </a:schemeClr>
          </a:solidFill>
        </p:spPr>
        <p:txBody>
          <a:bodyPr wrap="square" rtlCol="0">
            <a:normAutofit fontScale="84210"/>
          </a:bodyPr>
          <a:lstStyle/>
          <a:p>
            <a:pPr algn="ctr"/>
            <a:r>
              <a:rPr lang="fr-FR" sz="1600" dirty="0">
                <a:solidFill>
                  <a:schemeClr val="bg1"/>
                </a:solidFill>
              </a:rPr>
              <a:t>maggio 2021 </a:t>
            </a:r>
          </a:p>
          <a:p>
            <a:pPr algn="ctr"/>
            <a:r>
              <a:rPr lang="fr-FR" sz="1600" dirty="0">
                <a:solidFill>
                  <a:schemeClr val="bg1"/>
                </a:solidFill>
              </a:rPr>
              <a:t> (Pipeline Colonial)</a:t>
            </a:r>
          </a:p>
          <a:p>
            <a:pPr algn="ctr"/>
            <a:r>
              <a:rPr lang="fr-FR" sz="1600" dirty="0" err="1">
                <a:solidFill>
                  <a:schemeClr val="bg1"/>
                </a:solidFill>
              </a:rPr>
              <a:t>DoS</a:t>
            </a:r>
            <a:endParaRPr lang="fr-FR" sz="1600" dirty="0">
              <a:solidFill>
                <a:schemeClr val="bg1"/>
              </a:solidFill>
            </a:endParaRPr>
          </a:p>
        </p:txBody>
      </p:sp>
      <p:cxnSp>
        <p:nvCxnSpPr>
          <p:cNvPr id="67" name="Connecteur droit avec flèche 66">
            <a:extLst>
              <a:ext uri="{FF2B5EF4-FFF2-40B4-BE49-F238E27FC236}">
                <a16:creationId xmlns:a16="http://schemas.microsoft.com/office/drawing/2014/main" id="{625AB1B2-48EC-408C-81F8-D1AE4A5B3F3D}"/>
              </a:ext>
            </a:extLst>
          </p:cNvPr>
          <p:cNvCxnSpPr>
            <a:cxnSpLocks/>
            <a:endCxn id="68" idx="1"/>
          </p:cNvCxnSpPr>
          <p:nvPr/>
        </p:nvCxnSpPr>
        <p:spPr>
          <a:xfrm>
            <a:off x="2221371" y="2272015"/>
            <a:ext cx="297394" cy="503152"/>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8" name="Ellipse 67">
            <a:extLst>
              <a:ext uri="{FF2B5EF4-FFF2-40B4-BE49-F238E27FC236}">
                <a16:creationId xmlns:a16="http://schemas.microsoft.com/office/drawing/2014/main" id="{826DBB07-28CB-40CB-B231-EFAB3CF62061}"/>
              </a:ext>
            </a:extLst>
          </p:cNvPr>
          <p:cNvSpPr/>
          <p:nvPr/>
        </p:nvSpPr>
        <p:spPr>
          <a:xfrm>
            <a:off x="2499695" y="2750059"/>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612FF36D-C043-4BD4-A5B8-2D4D3454232E}"/>
              </a:ext>
            </a:extLst>
          </p:cNvPr>
          <p:cNvSpPr/>
          <p:nvPr/>
        </p:nvSpPr>
        <p:spPr>
          <a:xfrm>
            <a:off x="289643" y="2109587"/>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74" name="Rectangle 73">
            <a:extLst>
              <a:ext uri="{FF2B5EF4-FFF2-40B4-BE49-F238E27FC236}">
                <a16:creationId xmlns:a16="http://schemas.microsoft.com/office/drawing/2014/main" id="{EF92AA07-D1E6-4CD4-94B7-6A4A397CD263}"/>
              </a:ext>
            </a:extLst>
          </p:cNvPr>
          <p:cNvSpPr/>
          <p:nvPr/>
        </p:nvSpPr>
        <p:spPr>
          <a:xfrm>
            <a:off x="300322" y="2373141"/>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75" name="Rectangle 74">
            <a:extLst>
              <a:ext uri="{FF2B5EF4-FFF2-40B4-BE49-F238E27FC236}">
                <a16:creationId xmlns:a16="http://schemas.microsoft.com/office/drawing/2014/main" id="{713AFE6C-0A2D-419B-A550-E8693AF1A1A6}"/>
              </a:ext>
            </a:extLst>
          </p:cNvPr>
          <p:cNvSpPr/>
          <p:nvPr/>
        </p:nvSpPr>
        <p:spPr>
          <a:xfrm>
            <a:off x="297792" y="2618562"/>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77" name="Rectangle 76">
            <a:extLst>
              <a:ext uri="{FF2B5EF4-FFF2-40B4-BE49-F238E27FC236}">
                <a16:creationId xmlns:a16="http://schemas.microsoft.com/office/drawing/2014/main" id="{545B0CE5-AF45-49DB-923A-12621731EF20}"/>
              </a:ext>
            </a:extLst>
          </p:cNvPr>
          <p:cNvSpPr/>
          <p:nvPr/>
        </p:nvSpPr>
        <p:spPr>
          <a:xfrm>
            <a:off x="384830" y="5917188"/>
            <a:ext cx="757102" cy="2973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78" name="Rectangle 77">
            <a:extLst>
              <a:ext uri="{FF2B5EF4-FFF2-40B4-BE49-F238E27FC236}">
                <a16:creationId xmlns:a16="http://schemas.microsoft.com/office/drawing/2014/main" id="{A31DABEE-D6A8-451E-A066-CD07A9E190A7}"/>
              </a:ext>
            </a:extLst>
          </p:cNvPr>
          <p:cNvSpPr/>
          <p:nvPr/>
        </p:nvSpPr>
        <p:spPr>
          <a:xfrm>
            <a:off x="384829" y="5654194"/>
            <a:ext cx="757102" cy="2973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79" name="Rectangle 78">
            <a:extLst>
              <a:ext uri="{FF2B5EF4-FFF2-40B4-BE49-F238E27FC236}">
                <a16:creationId xmlns:a16="http://schemas.microsoft.com/office/drawing/2014/main" id="{763E5E39-A2BD-471C-B3F5-40B6987C9F8E}"/>
              </a:ext>
            </a:extLst>
          </p:cNvPr>
          <p:cNvSpPr/>
          <p:nvPr/>
        </p:nvSpPr>
        <p:spPr>
          <a:xfrm>
            <a:off x="384828" y="6169563"/>
            <a:ext cx="757102" cy="2973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81" name="ZoneTexte 80">
            <a:extLst>
              <a:ext uri="{FF2B5EF4-FFF2-40B4-BE49-F238E27FC236}">
                <a16:creationId xmlns:a16="http://schemas.microsoft.com/office/drawing/2014/main" id="{30499500-0E0E-44B4-B231-2D6D76851A8C}"/>
              </a:ext>
            </a:extLst>
          </p:cNvPr>
          <p:cNvSpPr txBox="1"/>
          <p:nvPr/>
        </p:nvSpPr>
        <p:spPr>
          <a:xfrm>
            <a:off x="384829" y="5314296"/>
            <a:ext cx="833883" cy="369332"/>
          </a:xfrm>
          <a:prstGeom prst="rect">
            <a:avLst/>
          </a:prstGeom>
          <a:noFill/>
        </p:spPr>
        <p:txBody>
          <a:bodyPr wrap="none" rtlCol="0">
            <a:normAutofit fontScale="92857"/>
          </a:bodyPr>
          <a:lstStyle/>
          <a:p>
            <a:r>
              <a:rPr lang="fr-FR" dirty="0"/>
              <a:t>Impatto</a:t>
            </a:r>
          </a:p>
        </p:txBody>
      </p:sp>
      <p:sp>
        <p:nvSpPr>
          <p:cNvPr id="82" name="ZoneTexte 81">
            <a:extLst>
              <a:ext uri="{FF2B5EF4-FFF2-40B4-BE49-F238E27FC236}">
                <a16:creationId xmlns:a16="http://schemas.microsoft.com/office/drawing/2014/main" id="{BBC31450-08AE-4948-883C-541FABD93EBB}"/>
              </a:ext>
            </a:extLst>
          </p:cNvPr>
          <p:cNvSpPr txBox="1"/>
          <p:nvPr/>
        </p:nvSpPr>
        <p:spPr>
          <a:xfrm>
            <a:off x="1194553" y="5615341"/>
            <a:ext cx="518091" cy="307777"/>
          </a:xfrm>
          <a:prstGeom prst="rect">
            <a:avLst/>
          </a:prstGeom>
          <a:noFill/>
        </p:spPr>
        <p:txBody>
          <a:bodyPr wrap="none" rtlCol="0">
            <a:spAutoFit/>
          </a:bodyPr>
          <a:lstStyle/>
          <a:p>
            <a:r>
              <a:rPr lang="fr-FR" sz="1400" dirty="0"/>
              <a:t>Alto</a:t>
            </a:r>
          </a:p>
        </p:txBody>
      </p:sp>
      <p:sp>
        <p:nvSpPr>
          <p:cNvPr id="83" name="ZoneTexte 82">
            <a:extLst>
              <a:ext uri="{FF2B5EF4-FFF2-40B4-BE49-F238E27FC236}">
                <a16:creationId xmlns:a16="http://schemas.microsoft.com/office/drawing/2014/main" id="{409E6240-E8CF-41F2-B710-483A7BEAA711}"/>
              </a:ext>
            </a:extLst>
          </p:cNvPr>
          <p:cNvSpPr txBox="1"/>
          <p:nvPr/>
        </p:nvSpPr>
        <p:spPr>
          <a:xfrm>
            <a:off x="1166415" y="5894091"/>
            <a:ext cx="801823" cy="307777"/>
          </a:xfrm>
          <a:prstGeom prst="rect">
            <a:avLst/>
          </a:prstGeom>
          <a:noFill/>
        </p:spPr>
        <p:txBody>
          <a:bodyPr wrap="none" rtlCol="0">
            <a:spAutoFit/>
          </a:bodyPr>
          <a:lstStyle/>
          <a:p>
            <a:r>
              <a:rPr lang="fr-FR" sz="1400" dirty="0"/>
              <a:t>Medio</a:t>
            </a:r>
          </a:p>
        </p:txBody>
      </p:sp>
      <p:sp>
        <p:nvSpPr>
          <p:cNvPr id="84" name="ZoneTexte 83">
            <a:extLst>
              <a:ext uri="{FF2B5EF4-FFF2-40B4-BE49-F238E27FC236}">
                <a16:creationId xmlns:a16="http://schemas.microsoft.com/office/drawing/2014/main" id="{AE4A1B1C-88D2-4F26-AD4F-AA81D3BD3F10}"/>
              </a:ext>
            </a:extLst>
          </p:cNvPr>
          <p:cNvSpPr txBox="1"/>
          <p:nvPr/>
        </p:nvSpPr>
        <p:spPr>
          <a:xfrm>
            <a:off x="1175615" y="6185074"/>
            <a:ext cx="729367" cy="307777"/>
          </a:xfrm>
          <a:prstGeom prst="rect">
            <a:avLst/>
          </a:prstGeom>
          <a:noFill/>
        </p:spPr>
        <p:txBody>
          <a:bodyPr wrap="none" rtlCol="0">
            <a:spAutoFit/>
          </a:bodyPr>
          <a:lstStyle/>
          <a:p>
            <a:r>
              <a:rPr lang="fr-FR" sz="1400" dirty="0"/>
              <a:t>Limited</a:t>
            </a:r>
          </a:p>
        </p:txBody>
      </p:sp>
      <p:sp>
        <p:nvSpPr>
          <p:cNvPr id="85" name="Rectangle 84">
            <a:extLst>
              <a:ext uri="{FF2B5EF4-FFF2-40B4-BE49-F238E27FC236}">
                <a16:creationId xmlns:a16="http://schemas.microsoft.com/office/drawing/2014/main" id="{BDDBD664-29AD-4915-90FA-AC413FD49969}"/>
              </a:ext>
            </a:extLst>
          </p:cNvPr>
          <p:cNvSpPr/>
          <p:nvPr/>
        </p:nvSpPr>
        <p:spPr>
          <a:xfrm>
            <a:off x="2508621" y="1642594"/>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86" name="Rectangle 85">
            <a:extLst>
              <a:ext uri="{FF2B5EF4-FFF2-40B4-BE49-F238E27FC236}">
                <a16:creationId xmlns:a16="http://schemas.microsoft.com/office/drawing/2014/main" id="{1EC551EA-89EE-49C1-8446-897BB644D0E8}"/>
              </a:ext>
            </a:extLst>
          </p:cNvPr>
          <p:cNvSpPr/>
          <p:nvPr/>
        </p:nvSpPr>
        <p:spPr>
          <a:xfrm>
            <a:off x="2505232" y="1906148"/>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87" name="Rectangle 86">
            <a:extLst>
              <a:ext uri="{FF2B5EF4-FFF2-40B4-BE49-F238E27FC236}">
                <a16:creationId xmlns:a16="http://schemas.microsoft.com/office/drawing/2014/main" id="{D3A3E01D-CBCF-4F22-BCE2-C8174207CFA7}"/>
              </a:ext>
            </a:extLst>
          </p:cNvPr>
          <p:cNvSpPr/>
          <p:nvPr/>
        </p:nvSpPr>
        <p:spPr>
          <a:xfrm>
            <a:off x="2502702" y="2151569"/>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88" name="Rectangle 87">
            <a:extLst>
              <a:ext uri="{FF2B5EF4-FFF2-40B4-BE49-F238E27FC236}">
                <a16:creationId xmlns:a16="http://schemas.microsoft.com/office/drawing/2014/main" id="{63B48B86-6292-4F69-B1FA-2A1614469625}"/>
              </a:ext>
            </a:extLst>
          </p:cNvPr>
          <p:cNvSpPr/>
          <p:nvPr/>
        </p:nvSpPr>
        <p:spPr>
          <a:xfrm>
            <a:off x="2692015" y="3819111"/>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89" name="Rectangle 88">
            <a:extLst>
              <a:ext uri="{FF2B5EF4-FFF2-40B4-BE49-F238E27FC236}">
                <a16:creationId xmlns:a16="http://schemas.microsoft.com/office/drawing/2014/main" id="{8CFC05AB-4AB9-4F08-A279-BB1A3CBD217A}"/>
              </a:ext>
            </a:extLst>
          </p:cNvPr>
          <p:cNvSpPr/>
          <p:nvPr/>
        </p:nvSpPr>
        <p:spPr>
          <a:xfrm>
            <a:off x="2688626" y="4082665"/>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90" name="Rectangle 89">
            <a:extLst>
              <a:ext uri="{FF2B5EF4-FFF2-40B4-BE49-F238E27FC236}">
                <a16:creationId xmlns:a16="http://schemas.microsoft.com/office/drawing/2014/main" id="{3D0EBA86-759B-4EA6-84B7-2CACD4D27506}"/>
              </a:ext>
            </a:extLst>
          </p:cNvPr>
          <p:cNvSpPr/>
          <p:nvPr/>
        </p:nvSpPr>
        <p:spPr>
          <a:xfrm>
            <a:off x="2686096" y="4328086"/>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94" name="Rectangle 93">
            <a:extLst>
              <a:ext uri="{FF2B5EF4-FFF2-40B4-BE49-F238E27FC236}">
                <a16:creationId xmlns:a16="http://schemas.microsoft.com/office/drawing/2014/main" id="{5B511928-5108-4EB7-B8AB-41C2EFA9977B}"/>
              </a:ext>
            </a:extLst>
          </p:cNvPr>
          <p:cNvSpPr/>
          <p:nvPr/>
        </p:nvSpPr>
        <p:spPr>
          <a:xfrm>
            <a:off x="4982202" y="869345"/>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95" name="Rectangle 94">
            <a:extLst>
              <a:ext uri="{FF2B5EF4-FFF2-40B4-BE49-F238E27FC236}">
                <a16:creationId xmlns:a16="http://schemas.microsoft.com/office/drawing/2014/main" id="{11F05F67-4601-4A96-9480-2E73B9A98DAE}"/>
              </a:ext>
            </a:extLst>
          </p:cNvPr>
          <p:cNvSpPr/>
          <p:nvPr/>
        </p:nvSpPr>
        <p:spPr>
          <a:xfrm>
            <a:off x="4978813" y="1132899"/>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96" name="Rectangle 95">
            <a:extLst>
              <a:ext uri="{FF2B5EF4-FFF2-40B4-BE49-F238E27FC236}">
                <a16:creationId xmlns:a16="http://schemas.microsoft.com/office/drawing/2014/main" id="{2369DB49-28A7-49FE-8F74-FE00E30A1752}"/>
              </a:ext>
            </a:extLst>
          </p:cNvPr>
          <p:cNvSpPr/>
          <p:nvPr/>
        </p:nvSpPr>
        <p:spPr>
          <a:xfrm>
            <a:off x="4976283" y="1378320"/>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98" name="Rectangle 97">
            <a:extLst>
              <a:ext uri="{FF2B5EF4-FFF2-40B4-BE49-F238E27FC236}">
                <a16:creationId xmlns:a16="http://schemas.microsoft.com/office/drawing/2014/main" id="{BE10505F-38A8-4257-9094-A177ED29D027}"/>
              </a:ext>
            </a:extLst>
          </p:cNvPr>
          <p:cNvSpPr/>
          <p:nvPr/>
        </p:nvSpPr>
        <p:spPr>
          <a:xfrm>
            <a:off x="7646646" y="1642594"/>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99" name="Rectangle 98">
            <a:extLst>
              <a:ext uri="{FF2B5EF4-FFF2-40B4-BE49-F238E27FC236}">
                <a16:creationId xmlns:a16="http://schemas.microsoft.com/office/drawing/2014/main" id="{6D323BD0-5966-4D23-B1B3-5BA7D900D09A}"/>
              </a:ext>
            </a:extLst>
          </p:cNvPr>
          <p:cNvSpPr/>
          <p:nvPr/>
        </p:nvSpPr>
        <p:spPr>
          <a:xfrm>
            <a:off x="7657325" y="1906148"/>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100" name="Rectangle 99">
            <a:extLst>
              <a:ext uri="{FF2B5EF4-FFF2-40B4-BE49-F238E27FC236}">
                <a16:creationId xmlns:a16="http://schemas.microsoft.com/office/drawing/2014/main" id="{1DC7B7F7-4DFA-4BC1-AAC5-38F228A15AEB}"/>
              </a:ext>
            </a:extLst>
          </p:cNvPr>
          <p:cNvSpPr/>
          <p:nvPr/>
        </p:nvSpPr>
        <p:spPr>
          <a:xfrm>
            <a:off x="7654795" y="2151569"/>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105" name="Rectangle 104">
            <a:extLst>
              <a:ext uri="{FF2B5EF4-FFF2-40B4-BE49-F238E27FC236}">
                <a16:creationId xmlns:a16="http://schemas.microsoft.com/office/drawing/2014/main" id="{F85831F2-151C-4726-BD8A-9209027E8978}"/>
              </a:ext>
            </a:extLst>
          </p:cNvPr>
          <p:cNvSpPr/>
          <p:nvPr/>
        </p:nvSpPr>
        <p:spPr>
          <a:xfrm>
            <a:off x="8603854" y="3317471"/>
            <a:ext cx="1928696" cy="262994"/>
          </a:xfrm>
          <a:prstGeom prst="rect">
            <a:avLst/>
          </a:prstGeom>
          <a:solidFill>
            <a:srgbClr val="FFC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106" name="Rectangle 105">
            <a:extLst>
              <a:ext uri="{FF2B5EF4-FFF2-40B4-BE49-F238E27FC236}">
                <a16:creationId xmlns:a16="http://schemas.microsoft.com/office/drawing/2014/main" id="{433D33B6-A9A7-4C5F-A9FD-B50A01086865}"/>
              </a:ext>
            </a:extLst>
          </p:cNvPr>
          <p:cNvSpPr/>
          <p:nvPr/>
        </p:nvSpPr>
        <p:spPr>
          <a:xfrm>
            <a:off x="8614533" y="3581025"/>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107" name="Rectangle 106">
            <a:extLst>
              <a:ext uri="{FF2B5EF4-FFF2-40B4-BE49-F238E27FC236}">
                <a16:creationId xmlns:a16="http://schemas.microsoft.com/office/drawing/2014/main" id="{F1EC05B5-29C0-4C1A-940A-17F026822DB9}"/>
              </a:ext>
            </a:extLst>
          </p:cNvPr>
          <p:cNvSpPr/>
          <p:nvPr/>
        </p:nvSpPr>
        <p:spPr>
          <a:xfrm>
            <a:off x="8612003" y="3826446"/>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108" name="Rectangle 107">
            <a:extLst>
              <a:ext uri="{FF2B5EF4-FFF2-40B4-BE49-F238E27FC236}">
                <a16:creationId xmlns:a16="http://schemas.microsoft.com/office/drawing/2014/main" id="{D349C108-E722-4241-9BF0-4EC748A3FB58}"/>
              </a:ext>
            </a:extLst>
          </p:cNvPr>
          <p:cNvSpPr/>
          <p:nvPr/>
        </p:nvSpPr>
        <p:spPr>
          <a:xfrm>
            <a:off x="5380713" y="4842037"/>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109" name="Rectangle 108">
            <a:extLst>
              <a:ext uri="{FF2B5EF4-FFF2-40B4-BE49-F238E27FC236}">
                <a16:creationId xmlns:a16="http://schemas.microsoft.com/office/drawing/2014/main" id="{158FFEEE-5932-4D09-9EEA-361955D18772}"/>
              </a:ext>
            </a:extLst>
          </p:cNvPr>
          <p:cNvSpPr/>
          <p:nvPr/>
        </p:nvSpPr>
        <p:spPr>
          <a:xfrm>
            <a:off x="5391392" y="5105591"/>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110" name="Rectangle 109">
            <a:extLst>
              <a:ext uri="{FF2B5EF4-FFF2-40B4-BE49-F238E27FC236}">
                <a16:creationId xmlns:a16="http://schemas.microsoft.com/office/drawing/2014/main" id="{F6EC4B21-F254-494D-9970-B5B0935A1555}"/>
              </a:ext>
            </a:extLst>
          </p:cNvPr>
          <p:cNvSpPr/>
          <p:nvPr/>
        </p:nvSpPr>
        <p:spPr>
          <a:xfrm>
            <a:off x="5388862" y="5351012"/>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115" name="Rectangle 114">
            <a:extLst>
              <a:ext uri="{FF2B5EF4-FFF2-40B4-BE49-F238E27FC236}">
                <a16:creationId xmlns:a16="http://schemas.microsoft.com/office/drawing/2014/main" id="{06FC8657-7287-4D63-A685-39F5803B49D1}"/>
              </a:ext>
            </a:extLst>
          </p:cNvPr>
          <p:cNvSpPr/>
          <p:nvPr/>
        </p:nvSpPr>
        <p:spPr>
          <a:xfrm>
            <a:off x="7549465" y="5551389"/>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116" name="Rectangle 115">
            <a:extLst>
              <a:ext uri="{FF2B5EF4-FFF2-40B4-BE49-F238E27FC236}">
                <a16:creationId xmlns:a16="http://schemas.microsoft.com/office/drawing/2014/main" id="{1BFD0A48-699D-4E5C-81DA-FA3A34298419}"/>
              </a:ext>
            </a:extLst>
          </p:cNvPr>
          <p:cNvSpPr/>
          <p:nvPr/>
        </p:nvSpPr>
        <p:spPr>
          <a:xfrm>
            <a:off x="7546076" y="5814942"/>
            <a:ext cx="1935548" cy="29043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117" name="Rectangle 116">
            <a:extLst>
              <a:ext uri="{FF2B5EF4-FFF2-40B4-BE49-F238E27FC236}">
                <a16:creationId xmlns:a16="http://schemas.microsoft.com/office/drawing/2014/main" id="{B22ECDB9-F23E-4683-B141-1982FB957B82}"/>
              </a:ext>
            </a:extLst>
          </p:cNvPr>
          <p:cNvSpPr/>
          <p:nvPr/>
        </p:nvSpPr>
        <p:spPr>
          <a:xfrm>
            <a:off x="7557614" y="6060364"/>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118" name="Rectangle 117">
            <a:extLst>
              <a:ext uri="{FF2B5EF4-FFF2-40B4-BE49-F238E27FC236}">
                <a16:creationId xmlns:a16="http://schemas.microsoft.com/office/drawing/2014/main" id="{0379C27A-E7E4-4C6E-846D-7D9C75D09424}"/>
              </a:ext>
            </a:extLst>
          </p:cNvPr>
          <p:cNvSpPr/>
          <p:nvPr/>
        </p:nvSpPr>
        <p:spPr>
          <a:xfrm>
            <a:off x="10219381" y="5216671"/>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119" name="Rectangle 118">
            <a:extLst>
              <a:ext uri="{FF2B5EF4-FFF2-40B4-BE49-F238E27FC236}">
                <a16:creationId xmlns:a16="http://schemas.microsoft.com/office/drawing/2014/main" id="{64E1C2DF-9EC4-4993-90F8-261342BEB434}"/>
              </a:ext>
            </a:extLst>
          </p:cNvPr>
          <p:cNvSpPr/>
          <p:nvPr/>
        </p:nvSpPr>
        <p:spPr>
          <a:xfrm>
            <a:off x="10230060" y="5480225"/>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120" name="Rectangle 119">
            <a:extLst>
              <a:ext uri="{FF2B5EF4-FFF2-40B4-BE49-F238E27FC236}">
                <a16:creationId xmlns:a16="http://schemas.microsoft.com/office/drawing/2014/main" id="{19FE8C48-E4A4-45B7-AAAD-3603CFD48244}"/>
              </a:ext>
            </a:extLst>
          </p:cNvPr>
          <p:cNvSpPr/>
          <p:nvPr/>
        </p:nvSpPr>
        <p:spPr>
          <a:xfrm>
            <a:off x="10227530" y="5725646"/>
            <a:ext cx="1928696" cy="262994"/>
          </a:xfrm>
          <a:prstGeom prst="rect">
            <a:avLst/>
          </a:prstGeom>
          <a:solidFill>
            <a:srgbClr val="FFCD33"/>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sp>
        <p:nvSpPr>
          <p:cNvPr id="69" name="ZoneTexte 68">
            <a:extLst>
              <a:ext uri="{FF2B5EF4-FFF2-40B4-BE49-F238E27FC236}">
                <a16:creationId xmlns:a16="http://schemas.microsoft.com/office/drawing/2014/main" id="{2427B4BC-5FAF-4954-B823-E4E14130CCC2}"/>
              </a:ext>
            </a:extLst>
          </p:cNvPr>
          <p:cNvSpPr txBox="1"/>
          <p:nvPr/>
        </p:nvSpPr>
        <p:spPr>
          <a:xfrm>
            <a:off x="3245543" y="4806871"/>
            <a:ext cx="1970056" cy="830997"/>
          </a:xfrm>
          <a:prstGeom prst="rect">
            <a:avLst/>
          </a:prstGeom>
          <a:solidFill>
            <a:schemeClr val="tx1">
              <a:lumMod val="85000"/>
              <a:lumOff val="15000"/>
            </a:schemeClr>
          </a:solidFill>
        </p:spPr>
        <p:txBody>
          <a:bodyPr wrap="square" rtlCol="0">
            <a:normAutofit fontScale="84210"/>
          </a:bodyPr>
          <a:lstStyle/>
          <a:p>
            <a:pPr algn="ctr"/>
            <a:r>
              <a:rPr lang="fr-FR" sz="1600" dirty="0">
                <a:solidFill>
                  <a:schemeClr val="bg1"/>
                </a:solidFill>
              </a:rPr>
              <a:t>maggio 2021 </a:t>
            </a:r>
          </a:p>
          <a:p>
            <a:pPr algn="ctr"/>
            <a:r>
              <a:rPr lang="fr-FR" sz="1600" dirty="0">
                <a:solidFill>
                  <a:schemeClr val="bg1"/>
                </a:solidFill>
              </a:rPr>
              <a:t>(VNF)</a:t>
            </a:r>
          </a:p>
          <a:p>
            <a:pPr algn="ctr"/>
            <a:r>
              <a:rPr lang="fr-FR" sz="1600" dirty="0" err="1">
                <a:solidFill>
                  <a:schemeClr val="bg1"/>
                </a:solidFill>
              </a:rPr>
              <a:t>DoS</a:t>
            </a:r>
            <a:endParaRPr lang="fr-FR" sz="1600" dirty="0">
              <a:solidFill>
                <a:schemeClr val="bg1"/>
              </a:solidFill>
            </a:endParaRPr>
          </a:p>
        </p:txBody>
      </p:sp>
      <p:sp>
        <p:nvSpPr>
          <p:cNvPr id="70" name="Rectangle 69">
            <a:extLst>
              <a:ext uri="{FF2B5EF4-FFF2-40B4-BE49-F238E27FC236}">
                <a16:creationId xmlns:a16="http://schemas.microsoft.com/office/drawing/2014/main" id="{277FA01A-5267-48E1-8894-3F33A7DF18A5}"/>
              </a:ext>
            </a:extLst>
          </p:cNvPr>
          <p:cNvSpPr/>
          <p:nvPr/>
        </p:nvSpPr>
        <p:spPr>
          <a:xfrm>
            <a:off x="3267044" y="5624818"/>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Attività</a:t>
            </a:r>
          </a:p>
        </p:txBody>
      </p:sp>
      <p:sp>
        <p:nvSpPr>
          <p:cNvPr id="72" name="Rectangle 71">
            <a:extLst>
              <a:ext uri="{FF2B5EF4-FFF2-40B4-BE49-F238E27FC236}">
                <a16:creationId xmlns:a16="http://schemas.microsoft.com/office/drawing/2014/main" id="{87815AC2-0629-4E3C-8ECF-322086383ACD}"/>
              </a:ext>
            </a:extLst>
          </p:cNvPr>
          <p:cNvSpPr/>
          <p:nvPr/>
        </p:nvSpPr>
        <p:spPr>
          <a:xfrm>
            <a:off x="3277723" y="5888372"/>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714"/>
          </a:bodyPr>
          <a:lstStyle/>
          <a:p>
            <a:pPr algn="ctr"/>
            <a:r>
              <a:rPr lang="fr-FR" dirty="0"/>
              <a:t>Fiducia</a:t>
            </a:r>
          </a:p>
        </p:txBody>
      </p:sp>
      <p:sp>
        <p:nvSpPr>
          <p:cNvPr id="73" name="Rectangle 72">
            <a:extLst>
              <a:ext uri="{FF2B5EF4-FFF2-40B4-BE49-F238E27FC236}">
                <a16:creationId xmlns:a16="http://schemas.microsoft.com/office/drawing/2014/main" id="{3DA51943-1CC5-45F9-BD48-102271EA7879}"/>
              </a:ext>
            </a:extLst>
          </p:cNvPr>
          <p:cNvSpPr/>
          <p:nvPr/>
        </p:nvSpPr>
        <p:spPr>
          <a:xfrm>
            <a:off x="3275193" y="6133793"/>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a:r>
              <a:rPr lang="fr-FR" dirty="0"/>
              <a:t>Immagine</a:t>
            </a:r>
          </a:p>
        </p:txBody>
      </p:sp>
      <p:cxnSp>
        <p:nvCxnSpPr>
          <p:cNvPr id="76" name="Connecteur droit avec flèche 75">
            <a:extLst>
              <a:ext uri="{FF2B5EF4-FFF2-40B4-BE49-F238E27FC236}">
                <a16:creationId xmlns:a16="http://schemas.microsoft.com/office/drawing/2014/main" id="{204C4392-B1CE-448D-99C5-0D17AF99DDF8}"/>
              </a:ext>
            </a:extLst>
          </p:cNvPr>
          <p:cNvCxnSpPr>
            <a:cxnSpLocks/>
          </p:cNvCxnSpPr>
          <p:nvPr/>
        </p:nvCxnSpPr>
        <p:spPr>
          <a:xfrm flipV="1">
            <a:off x="4808101" y="2906130"/>
            <a:ext cx="976697" cy="1900741"/>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34672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02E371-F759-58BA-C78D-F27ABFB20949}"/>
              </a:ext>
            </a:extLst>
          </p:cNvPr>
          <p:cNvSpPr txBox="1">
            <a:spLocks/>
          </p:cNvSpPr>
          <p:nvPr/>
        </p:nvSpPr>
        <p:spPr>
          <a:xfrm>
            <a:off x="803366" y="471012"/>
            <a:ext cx="5292634" cy="867930"/>
          </a:xfrm>
          <a:prstGeom prst="rect">
            <a:avLst/>
          </a:prstGeom>
          <a:noFill/>
        </p:spPr>
        <p:txBody>
          <a:bodyPr vert="horz" wrap="square" lIns="91440" tIns="45720" rIns="91440" bIns="45720" rtlCol="0" anchor="b">
            <a:spAutoFit/>
          </a:bodyPr>
          <a:lstStyle>
            <a:defPPr>
              <a:defRPr lang="en-US"/>
            </a:defPPr>
            <a:lvl1pPr>
              <a:lnSpc>
                <a:spcPct val="90000"/>
              </a:lnSpc>
              <a:spcBef>
                <a:spcPct val="0"/>
              </a:spcBef>
              <a:buNone/>
              <a:defRPr sz="3200" spc="100" baseline="0"/>
            </a:lvl1pPr>
          </a:lstStyle>
          <a:p>
            <a:r>
              <a:rPr lang="fr-FR" dirty="0" err="1"/>
              <a:t>Jammingat</a:t>
            </a:r>
            <a:r>
              <a:rPr lang="fr-FR" dirty="0"/>
              <a:t> Sea</a:t>
            </a:r>
          </a:p>
          <a:p>
            <a:r>
              <a:rPr lang="fr-FR" sz="2400" dirty="0"/>
              <a:t>Fonte: UNCLOS</a:t>
            </a:r>
          </a:p>
        </p:txBody>
      </p:sp>
      <p:pic>
        <p:nvPicPr>
          <p:cNvPr id="9" name="Image 8" descr="Une image contenant texte, capture d’écran, graphisme, affiche&#10;&#10;Description générée automatiquement">
            <a:extLst>
              <a:ext uri="{FF2B5EF4-FFF2-40B4-BE49-F238E27FC236}">
                <a16:creationId xmlns:a16="http://schemas.microsoft.com/office/drawing/2014/main" id="{BA6A294A-2EEA-8F74-9575-9C7CAA2838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5897" y="0"/>
            <a:ext cx="4171120" cy="6858000"/>
          </a:xfrm>
          <a:prstGeom prst="rect">
            <a:avLst/>
          </a:prstGeom>
        </p:spPr>
      </p:pic>
      <p:sp>
        <p:nvSpPr>
          <p:cNvPr id="6" name="ZoneTexte 5">
            <a:extLst>
              <a:ext uri="{FF2B5EF4-FFF2-40B4-BE49-F238E27FC236}">
                <a16:creationId xmlns:a16="http://schemas.microsoft.com/office/drawing/2014/main" id="{94C48F37-5C54-55DB-31A0-F56004599B3D}"/>
              </a:ext>
            </a:extLst>
          </p:cNvPr>
          <p:cNvSpPr txBox="1"/>
          <p:nvPr/>
        </p:nvSpPr>
        <p:spPr>
          <a:xfrm>
            <a:off x="592325" y="1578428"/>
            <a:ext cx="6668446" cy="4832092"/>
          </a:xfrm>
          <a:prstGeom prst="rect">
            <a:avLst/>
          </a:prstGeom>
          <a:noFill/>
        </p:spPr>
        <p:txBody>
          <a:bodyPr wrap="square">
            <a:normAutofit fontScale="82653"/>
          </a:bodyPr>
          <a:lstStyle/>
          <a:p>
            <a:pPr algn="ctr"/>
            <a:r>
              <a:rPr lang="en-US" sz="1400" dirty="0"/>
              <a:t>Article 109</a:t>
            </a:r>
          </a:p>
          <a:p>
            <a:pPr algn="ctr"/>
            <a:r>
              <a:rPr lang="en-US" sz="1400" dirty="0"/>
              <a:t>Trasmissioni non autorizzate in alto mare</a:t>
            </a:r>
          </a:p>
          <a:p>
            <a:pPr algn="ctr"/>
            <a:endParaRPr lang="en-US" sz="1400" dirty="0"/>
          </a:p>
          <a:p>
            <a:r>
              <a:rPr lang="en-US" sz="1400" dirty="0"/>
              <a:t>1. Tutti gli Stati cooperano alla soppressione delle</a:t>
            </a:r>
          </a:p>
          <a:p>
            <a:r>
              <a:rPr lang="en-US" sz="1400" dirty="0"/>
              <a:t>trasmissioni in alto mare.</a:t>
            </a:r>
          </a:p>
          <a:p>
            <a:r>
              <a:rPr lang="en-US" sz="1400" dirty="0"/>
              <a:t>2. Ai fini della presente convenzione, per "diffusione non autorizzata"</a:t>
            </a:r>
          </a:p>
          <a:p>
            <a:r>
              <a:rPr lang="en-US" sz="1400" dirty="0"/>
              <a:t>la trasmissione di trasmissioni radio o televisive sonore da una nave o da un impianto in alto mare destinate alla ricezione da parte del pubblico</a:t>
            </a:r>
          </a:p>
          <a:p>
            <a:r>
              <a:rPr lang="en-US" sz="1400" dirty="0"/>
              <a:t>contrario alle normative internazionali, ma escludendo la trasmissione di</a:t>
            </a:r>
          </a:p>
          <a:p>
            <a:r>
              <a:rPr lang="en-US" sz="1400" dirty="0"/>
              <a:t>chiamate di soccorso.</a:t>
            </a:r>
          </a:p>
          <a:p>
            <a:r>
              <a:rPr lang="en-US" sz="1400" dirty="0"/>
              <a:t>3. Chiunque si dedichi alla radiodiffusione non autorizzata può essere</a:t>
            </a:r>
          </a:p>
          <a:p>
            <a:r>
              <a:rPr lang="en-US" sz="1400" dirty="0"/>
              <a:t>perseguiti dinanzi al tribunale di:</a:t>
            </a:r>
          </a:p>
          <a:p>
            <a:pPr lvl="1"/>
            <a:r>
              <a:rPr lang="en-US" sz="1400" dirty="0"/>
              <a:t>(a) lo Stato di bandiera della nave;</a:t>
            </a:r>
          </a:p>
          <a:p>
            <a:pPr lvl="1"/>
            <a:r>
              <a:rPr lang="en-US" sz="1400" dirty="0"/>
              <a:t>(b) lo Stato di registrazione dell'impianto;</a:t>
            </a:r>
          </a:p>
          <a:p>
            <a:pPr lvl="1"/>
            <a:r>
              <a:rPr lang="en-US" sz="1400" dirty="0"/>
              <a:t>(c) lo Stato di cui la persona è cittadino;</a:t>
            </a:r>
          </a:p>
          <a:p>
            <a:pPr lvl="1"/>
            <a:r>
              <a:rPr lang="en-US" sz="1400" dirty="0"/>
              <a:t>(d) qualsiasi Stato in cui le trasmissioni possono essere ricevute; o</a:t>
            </a:r>
          </a:p>
          <a:p>
            <a:pPr lvl="1"/>
            <a:r>
              <a:rPr lang="en-US" sz="1400" dirty="0"/>
              <a:t>(e) qualsiasi Stato in cui la comunicazione radio autorizzata soffre</a:t>
            </a:r>
          </a:p>
          <a:p>
            <a:pPr lvl="1"/>
            <a:r>
              <a:rPr lang="en-US" sz="1400" dirty="0"/>
              <a:t>interferenza.</a:t>
            </a:r>
          </a:p>
          <a:p>
            <a:r>
              <a:rPr lang="en-US" sz="1400" dirty="0"/>
              <a:t>4. In alto mare, uno Stato avente giurisdizione conformemente</a:t>
            </a:r>
          </a:p>
          <a:p>
            <a:r>
              <a:rPr lang="en-US" sz="1400" dirty="0"/>
              <a:t>paragrafo 3 può, conformemente all'articolo 110, arrestare qualsiasi persona o nave</a:t>
            </a:r>
          </a:p>
          <a:p>
            <a:r>
              <a:rPr lang="en-US" sz="1400" dirty="0"/>
              <a:t>impegnata in trasmissione non autorizzata e sequestrare l'apparato di radiodiffusione.</a:t>
            </a:r>
            <a:endParaRPr lang="fr-FR" sz="1400" dirty="0"/>
          </a:p>
        </p:txBody>
      </p:sp>
    </p:spTree>
    <p:extLst>
      <p:ext uri="{BB962C8B-B14F-4D97-AF65-F5344CB8AC3E}">
        <p14:creationId xmlns:p14="http://schemas.microsoft.com/office/powerpoint/2010/main" val="3827526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6D0C9-B3A0-E314-6761-7B9EDD5D97A3}"/>
              </a:ext>
            </a:extLst>
          </p:cNvPr>
          <p:cNvSpPr>
            <a:spLocks noGrp="1"/>
          </p:cNvSpPr>
          <p:nvPr>
            <p:ph type="ctrTitle"/>
          </p:nvPr>
        </p:nvSpPr>
        <p:spPr>
          <a:xfrm>
            <a:off x="393889" y="430063"/>
            <a:ext cx="6769802" cy="535531"/>
          </a:xfrm>
          <a:noFill/>
        </p:spPr>
        <p:txBody>
          <a:bodyPr wrap="none" rtlCol="0">
            <a:normAutofit fontScale="82978"/>
          </a:bodyPr>
          <a:lstStyle/>
          <a:p>
            <a:r>
              <a:rPr lang="fr-FR" sz="3200" dirty="0">
                <a:latin typeface="+mn-lt"/>
                <a:ea typeface="+mn-ea"/>
                <a:cs typeface="+mn-cs"/>
              </a:rPr>
              <a:t>ARCHITETTURA E CASI D'USO DELLE AIS</a:t>
            </a:r>
          </a:p>
        </p:txBody>
      </p:sp>
      <p:sp>
        <p:nvSpPr>
          <p:cNvPr id="6" name="Espace réservé du texte 5">
            <a:extLst>
              <a:ext uri="{FF2B5EF4-FFF2-40B4-BE49-F238E27FC236}">
                <a16:creationId xmlns:a16="http://schemas.microsoft.com/office/drawing/2014/main" id="{D2E71450-4BA2-1DB5-103C-5EAAA1C1823A}"/>
              </a:ext>
            </a:extLst>
          </p:cNvPr>
          <p:cNvSpPr>
            <a:spLocks noGrp="1"/>
          </p:cNvSpPr>
          <p:nvPr>
            <p:ph type="body" sz="quarter" idx="16"/>
          </p:nvPr>
        </p:nvSpPr>
        <p:spPr>
          <a:xfrm>
            <a:off x="783964" y="1532238"/>
            <a:ext cx="7124359" cy="3599111"/>
          </a:xfrm>
        </p:spPr>
        <p:txBody>
          <a:bodyPr>
            <a:normAutofit fontScale="81818"/>
          </a:bodyPr>
          <a:lstStyle/>
          <a:p>
            <a:r>
              <a:rPr lang="fr-FR" sz="2400" dirty="0" err="1"/>
              <a:t>Descrizione tecnica</a:t>
            </a:r>
          </a:p>
          <a:p>
            <a:endParaRPr lang="fr-FR" sz="2400" dirty="0"/>
          </a:p>
          <a:p>
            <a:r>
              <a:rPr lang="fr-FR" sz="2400" dirty="0"/>
              <a:t>Casi d'uso - Spoofing</a:t>
            </a:r>
          </a:p>
          <a:p>
            <a:endParaRPr lang="fr-FR" sz="2400" dirty="0"/>
          </a:p>
          <a:p>
            <a:r>
              <a:rPr lang="fr-FR" sz="2400" dirty="0" err="1"/>
              <a:t>Forensic</a:t>
            </a:r>
            <a:r>
              <a:rPr lang="fr-FR" sz="2400" dirty="0"/>
              <a:t> </a:t>
            </a:r>
            <a:r>
              <a:rPr lang="fr-FR" sz="2400" dirty="0" err="1"/>
              <a:t>evidence</a:t>
            </a:r>
            <a:r>
              <a:rPr lang="fr-FR" sz="2400" dirty="0"/>
              <a:t> capture</a:t>
            </a:r>
          </a:p>
        </p:txBody>
      </p:sp>
      <p:pic>
        <p:nvPicPr>
          <p:cNvPr id="8" name="Espace réservé pour une image  7">
            <a:extLst>
              <a:ext uri="{FF2B5EF4-FFF2-40B4-BE49-F238E27FC236}">
                <a16:creationId xmlns:a16="http://schemas.microsoft.com/office/drawing/2014/main" id="{8FD96BDF-2231-0716-A3FD-A33AD8B44F25}"/>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55425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E23ACD5-1C5F-F2A9-ACBC-E3976B275FD0}"/>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032DDAF0-FAF5-B9E2-01D3-F982DF542EEE}"/>
              </a:ext>
            </a:extLst>
          </p:cNvPr>
          <p:cNvSpPr>
            <a:spLocks noGrp="1"/>
          </p:cNvSpPr>
          <p:nvPr>
            <p:ph type="sldNum" sz="quarter" idx="12"/>
          </p:nvPr>
        </p:nvSpPr>
        <p:spPr/>
        <p:txBody>
          <a:bodyPr/>
          <a:lstStyle/>
          <a:p>
            <a:fld id="{AF8FC096-D195-4392-A597-E50EA60D946D}" type="slidenum">
              <a:rPr lang="fr-FR" smtClean="0"/>
              <a:t>43</a:t>
            </a:fld>
            <a:endParaRPr lang="fr-FR"/>
          </a:p>
        </p:txBody>
      </p:sp>
      <p:pic>
        <p:nvPicPr>
          <p:cNvPr id="5" name="Image 4">
            <a:extLst>
              <a:ext uri="{FF2B5EF4-FFF2-40B4-BE49-F238E27FC236}">
                <a16:creationId xmlns:a16="http://schemas.microsoft.com/office/drawing/2014/main" id="{FB9BF984-BC40-C1ED-8ED2-217DD8689B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63600" y="1943099"/>
            <a:ext cx="10261600" cy="4559301"/>
          </a:xfrm>
          <a:prstGeom prst="rect">
            <a:avLst/>
          </a:prstGeom>
        </p:spPr>
      </p:pic>
      <p:sp>
        <p:nvSpPr>
          <p:cNvPr id="6" name="ZoneTexte 5">
            <a:extLst>
              <a:ext uri="{FF2B5EF4-FFF2-40B4-BE49-F238E27FC236}">
                <a16:creationId xmlns:a16="http://schemas.microsoft.com/office/drawing/2014/main" id="{EBC2199D-595A-FC16-DB1E-0438D541B897}"/>
              </a:ext>
            </a:extLst>
          </p:cNvPr>
          <p:cNvSpPr txBox="1"/>
          <p:nvPr/>
        </p:nvSpPr>
        <p:spPr>
          <a:xfrm>
            <a:off x="203200" y="152400"/>
            <a:ext cx="7734810" cy="584775"/>
          </a:xfrm>
          <a:prstGeom prst="rect">
            <a:avLst/>
          </a:prstGeom>
          <a:noFill/>
        </p:spPr>
        <p:txBody>
          <a:bodyPr wrap="none" rtlCol="0">
            <a:normAutofit fontScale="92063"/>
          </a:bodyPr>
          <a:lstStyle/>
          <a:p>
            <a:r>
              <a:rPr lang="fr-FR" sz="3200" dirty="0"/>
              <a:t>La strada</a:t>
            </a:r>
            <a:r>
              <a:rPr lang="fr-FR" sz="3200" dirty="0" err="1"/>
              <a:t> per una grande</a:t>
            </a:r>
            <a:r>
              <a:rPr lang="fr-FR" sz="3200" dirty="0"/>
              <a:t> crisi informatica</a:t>
            </a:r>
          </a:p>
        </p:txBody>
      </p:sp>
      <p:sp>
        <p:nvSpPr>
          <p:cNvPr id="7" name="Ellipse 6">
            <a:extLst>
              <a:ext uri="{FF2B5EF4-FFF2-40B4-BE49-F238E27FC236}">
                <a16:creationId xmlns:a16="http://schemas.microsoft.com/office/drawing/2014/main" id="{59CA3494-6260-1AE9-87BE-F7FC69E6056F}"/>
              </a:ext>
            </a:extLst>
          </p:cNvPr>
          <p:cNvSpPr/>
          <p:nvPr/>
        </p:nvSpPr>
        <p:spPr>
          <a:xfrm>
            <a:off x="8559800" y="2371900"/>
            <a:ext cx="1644713" cy="1049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t>Cyber Crise</a:t>
            </a:r>
          </a:p>
        </p:txBody>
      </p:sp>
      <p:sp>
        <p:nvSpPr>
          <p:cNvPr id="8" name="Ellipse 7">
            <a:extLst>
              <a:ext uri="{FF2B5EF4-FFF2-40B4-BE49-F238E27FC236}">
                <a16:creationId xmlns:a16="http://schemas.microsoft.com/office/drawing/2014/main" id="{07BB34C9-274E-7AE6-68AF-69E2E6AC484C}"/>
              </a:ext>
            </a:extLst>
          </p:cNvPr>
          <p:cNvSpPr/>
          <p:nvPr/>
        </p:nvSpPr>
        <p:spPr>
          <a:xfrm>
            <a:off x="6491779" y="3173499"/>
            <a:ext cx="1864821" cy="1049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t>Incidenti gravi</a:t>
            </a:r>
          </a:p>
        </p:txBody>
      </p:sp>
      <p:sp>
        <p:nvSpPr>
          <p:cNvPr id="9" name="Ellipse 8">
            <a:extLst>
              <a:ext uri="{FF2B5EF4-FFF2-40B4-BE49-F238E27FC236}">
                <a16:creationId xmlns:a16="http://schemas.microsoft.com/office/drawing/2014/main" id="{6A8CAE2A-AC24-F9D5-2216-C9953634D3CD}"/>
              </a:ext>
            </a:extLst>
          </p:cNvPr>
          <p:cNvSpPr/>
          <p:nvPr/>
        </p:nvSpPr>
        <p:spPr>
          <a:xfrm>
            <a:off x="4610100" y="3705400"/>
            <a:ext cx="1644713" cy="1049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5652"/>
          </a:bodyPr>
          <a:lstStyle/>
          <a:p>
            <a:pPr algn="ctr"/>
            <a:r>
              <a:rPr lang="fr-FR" sz="2000" dirty="0"/>
              <a:t>Incidenti minori</a:t>
            </a:r>
          </a:p>
        </p:txBody>
      </p:sp>
      <p:sp>
        <p:nvSpPr>
          <p:cNvPr id="10" name="Ellipse 9">
            <a:extLst>
              <a:ext uri="{FF2B5EF4-FFF2-40B4-BE49-F238E27FC236}">
                <a16:creationId xmlns:a16="http://schemas.microsoft.com/office/drawing/2014/main" id="{15ED6151-3D53-1E76-A7AD-A38E4B791D00}"/>
              </a:ext>
            </a:extLst>
          </p:cNvPr>
          <p:cNvSpPr/>
          <p:nvPr/>
        </p:nvSpPr>
        <p:spPr>
          <a:xfrm>
            <a:off x="2542079" y="4506999"/>
            <a:ext cx="1864821" cy="1049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81481"/>
          </a:bodyPr>
          <a:lstStyle/>
          <a:p>
            <a:pPr algn="ctr"/>
            <a:r>
              <a:rPr lang="fr-FR" sz="2000" dirty="0"/>
              <a:t>Incidenti quotidiani</a:t>
            </a:r>
          </a:p>
        </p:txBody>
      </p:sp>
      <p:sp>
        <p:nvSpPr>
          <p:cNvPr id="11" name="ZoneTexte 10">
            <a:extLst>
              <a:ext uri="{FF2B5EF4-FFF2-40B4-BE49-F238E27FC236}">
                <a16:creationId xmlns:a16="http://schemas.microsoft.com/office/drawing/2014/main" id="{1B458636-009D-C8CC-7A80-DDDBA58D48F5}"/>
              </a:ext>
            </a:extLst>
          </p:cNvPr>
          <p:cNvSpPr txBox="1"/>
          <p:nvPr/>
        </p:nvSpPr>
        <p:spPr>
          <a:xfrm>
            <a:off x="9280608" y="5902792"/>
            <a:ext cx="1619354" cy="369332"/>
          </a:xfrm>
          <a:prstGeom prst="rect">
            <a:avLst/>
          </a:prstGeom>
          <a:solidFill>
            <a:schemeClr val="bg1"/>
          </a:solidFill>
        </p:spPr>
        <p:txBody>
          <a:bodyPr wrap="none" rtlCol="0">
            <a:normAutofit fontScale="82608"/>
          </a:bodyPr>
          <a:lstStyle/>
          <a:p>
            <a:r>
              <a:rPr lang="fr-FR" dirty="0"/>
              <a:t>Impatto elevato </a:t>
            </a:r>
          </a:p>
        </p:txBody>
      </p:sp>
      <p:sp>
        <p:nvSpPr>
          <p:cNvPr id="12" name="ZoneTexte 11">
            <a:extLst>
              <a:ext uri="{FF2B5EF4-FFF2-40B4-BE49-F238E27FC236}">
                <a16:creationId xmlns:a16="http://schemas.microsoft.com/office/drawing/2014/main" id="{1AA538D2-ED2C-5651-2B8C-FFE0B915A83F}"/>
              </a:ext>
            </a:extLst>
          </p:cNvPr>
          <p:cNvSpPr txBox="1"/>
          <p:nvPr/>
        </p:nvSpPr>
        <p:spPr>
          <a:xfrm>
            <a:off x="2542079" y="5861001"/>
            <a:ext cx="1574470" cy="369332"/>
          </a:xfrm>
          <a:prstGeom prst="rect">
            <a:avLst/>
          </a:prstGeom>
          <a:solidFill>
            <a:schemeClr val="bg1"/>
          </a:solidFill>
        </p:spPr>
        <p:txBody>
          <a:bodyPr wrap="none" rtlCol="0">
            <a:normAutofit fontScale="85714"/>
          </a:bodyPr>
          <a:lstStyle/>
          <a:p>
            <a:r>
              <a:rPr lang="fr-FR" dirty="0"/>
              <a:t>Impatto basso </a:t>
            </a:r>
          </a:p>
        </p:txBody>
      </p:sp>
      <p:sp>
        <p:nvSpPr>
          <p:cNvPr id="13" name="Rectangle 12">
            <a:extLst>
              <a:ext uri="{FF2B5EF4-FFF2-40B4-BE49-F238E27FC236}">
                <a16:creationId xmlns:a16="http://schemas.microsoft.com/office/drawing/2014/main" id="{43176EB1-ACCC-7780-90B3-907B902A9E59}"/>
              </a:ext>
            </a:extLst>
          </p:cNvPr>
          <p:cNvSpPr/>
          <p:nvPr/>
        </p:nvSpPr>
        <p:spPr>
          <a:xfrm>
            <a:off x="832966" y="4506999"/>
            <a:ext cx="1505913" cy="10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6000"/>
          </a:bodyPr>
          <a:lstStyle/>
          <a:p>
            <a:pPr algn="r"/>
            <a:r>
              <a:rPr lang="fr-FR" sz="1400" dirty="0">
                <a:solidFill>
                  <a:sysClr val="windowText" lastClr="000000"/>
                </a:solidFill>
              </a:rPr>
              <a:t>Normale routine quotidiana dell'</a:t>
            </a:r>
            <a:r>
              <a:rPr lang="fr-FR" sz="1400" dirty="0" err="1">
                <a:solidFill>
                  <a:sysClr val="windowText" lastClr="000000"/>
                </a:solidFill>
              </a:rPr>
              <a:t>entità</a:t>
            </a:r>
            <a:endParaRPr lang="fr-FR" sz="1400" dirty="0">
              <a:solidFill>
                <a:sysClr val="windowText" lastClr="000000"/>
              </a:solidFill>
            </a:endParaRPr>
          </a:p>
        </p:txBody>
      </p:sp>
      <p:sp>
        <p:nvSpPr>
          <p:cNvPr id="14" name="Rectangle 13">
            <a:extLst>
              <a:ext uri="{FF2B5EF4-FFF2-40B4-BE49-F238E27FC236}">
                <a16:creationId xmlns:a16="http://schemas.microsoft.com/office/drawing/2014/main" id="{020C125E-2CB5-18EB-3C80-1B780F87CDCC}"/>
              </a:ext>
            </a:extLst>
          </p:cNvPr>
          <p:cNvSpPr/>
          <p:nvPr/>
        </p:nvSpPr>
        <p:spPr>
          <a:xfrm>
            <a:off x="919737" y="1995662"/>
            <a:ext cx="1505913" cy="10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400" dirty="0" err="1">
                <a:solidFill>
                  <a:sysClr val="windowText" lastClr="000000"/>
                </a:solidFill>
              </a:rPr>
              <a:t>Funzione</a:t>
            </a:r>
            <a:r>
              <a:rPr lang="fr-FR" sz="1400" dirty="0">
                <a:solidFill>
                  <a:sysClr val="windowText" lastClr="000000"/>
                </a:solidFill>
              </a:rPr>
              <a:t>  </a:t>
            </a:r>
            <a:r>
              <a:rPr lang="fr-FR" sz="1400" dirty="0" err="1">
                <a:solidFill>
                  <a:sysClr val="windowText" lastClr="000000"/>
                </a:solidFill>
              </a:rPr>
              <a:t>eccezionale del</a:t>
            </a:r>
            <a:r>
              <a:rPr lang="fr-FR" sz="1400" dirty="0">
                <a:solidFill>
                  <a:sysClr val="windowText" lastClr="000000"/>
                </a:solidFill>
              </a:rPr>
              <a:t> l'entità</a:t>
            </a:r>
          </a:p>
        </p:txBody>
      </p:sp>
      <p:sp>
        <p:nvSpPr>
          <p:cNvPr id="15" name="Flèche : droite 14">
            <a:extLst>
              <a:ext uri="{FF2B5EF4-FFF2-40B4-BE49-F238E27FC236}">
                <a16:creationId xmlns:a16="http://schemas.microsoft.com/office/drawing/2014/main" id="{27DB7B45-6CAA-437C-5E1F-D7DE06B1C38F}"/>
              </a:ext>
            </a:extLst>
          </p:cNvPr>
          <p:cNvSpPr/>
          <p:nvPr/>
        </p:nvSpPr>
        <p:spPr>
          <a:xfrm rot="20702871">
            <a:off x="3873563" y="1995662"/>
            <a:ext cx="4762500" cy="1049250"/>
          </a:xfrm>
          <a:prstGeom prst="rightArrow">
            <a:avLst/>
          </a:prstGeom>
          <a:solidFill>
            <a:srgbClr val="A9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2"/>
                </a:solidFill>
              </a:rPr>
              <a:t>Raccolta di prove</a:t>
            </a:r>
          </a:p>
        </p:txBody>
      </p:sp>
      <p:pic>
        <p:nvPicPr>
          <p:cNvPr id="20" name="Picture 53" descr="C:\Users\alliance\Downloads\MC900434894.PNG">
            <a:extLst>
              <a:ext uri="{FF2B5EF4-FFF2-40B4-BE49-F238E27FC236}">
                <a16:creationId xmlns:a16="http://schemas.microsoft.com/office/drawing/2014/main" id="{14257F7B-2A42-0963-75ED-7D6A888CDE1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8097" y="4463184"/>
            <a:ext cx="837265" cy="936496"/>
          </a:xfrm>
          <a:prstGeom prst="rect">
            <a:avLst/>
          </a:prstGeom>
          <a:noFill/>
          <a:ln w="9525">
            <a:noFill/>
            <a:miter lim="800000"/>
            <a:headEnd/>
            <a:tailEnd/>
          </a:ln>
        </p:spPr>
      </p:pic>
      <p:pic>
        <p:nvPicPr>
          <p:cNvPr id="22" name="Picture 53" descr="C:\Users\alliance\Downloads\MC900434894.PNG">
            <a:extLst>
              <a:ext uri="{FF2B5EF4-FFF2-40B4-BE49-F238E27FC236}">
                <a16:creationId xmlns:a16="http://schemas.microsoft.com/office/drawing/2014/main" id="{6C62E3FC-2FA2-948B-12F9-A01566725C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87362" y="3905737"/>
            <a:ext cx="837265" cy="936496"/>
          </a:xfrm>
          <a:prstGeom prst="rect">
            <a:avLst/>
          </a:prstGeom>
          <a:noFill/>
          <a:ln w="9525">
            <a:noFill/>
            <a:miter lim="800000"/>
            <a:headEnd/>
            <a:tailEnd/>
          </a:ln>
        </p:spPr>
      </p:pic>
      <p:pic>
        <p:nvPicPr>
          <p:cNvPr id="23" name="Picture 33" descr="C:\Users\alliance\Downloads\MC900433950.PNG">
            <a:extLst>
              <a:ext uri="{FF2B5EF4-FFF2-40B4-BE49-F238E27FC236}">
                <a16:creationId xmlns:a16="http://schemas.microsoft.com/office/drawing/2014/main" id="{E65E935A-DDF2-4A7B-4025-3B864F9B602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9839462" y="3319701"/>
            <a:ext cx="1060500" cy="1060500"/>
          </a:xfrm>
          <a:prstGeom prst="rect">
            <a:avLst/>
          </a:prstGeom>
          <a:noFill/>
          <a:ln w="9525">
            <a:noFill/>
            <a:miter lim="800000"/>
            <a:headEnd/>
            <a:tailEnd/>
          </a:ln>
        </p:spPr>
      </p:pic>
      <p:pic>
        <p:nvPicPr>
          <p:cNvPr id="24" name="Picture 53" descr="C:\Users\alliance\Downloads\MC900434894.PNG">
            <a:extLst>
              <a:ext uri="{FF2B5EF4-FFF2-40B4-BE49-F238E27FC236}">
                <a16:creationId xmlns:a16="http://schemas.microsoft.com/office/drawing/2014/main" id="{E2077511-1EBD-8522-C2BB-CF4A92F0FEF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38932" y="3754501"/>
            <a:ext cx="837265" cy="936496"/>
          </a:xfrm>
          <a:prstGeom prst="rect">
            <a:avLst/>
          </a:prstGeom>
          <a:noFill/>
          <a:ln w="9525">
            <a:noFill/>
            <a:miter lim="800000"/>
            <a:headEnd/>
            <a:tailEnd/>
          </a:ln>
        </p:spPr>
      </p:pic>
      <p:pic>
        <p:nvPicPr>
          <p:cNvPr id="25" name="Picture 53" descr="C:\Users\alliance\Downloads\MC900434894.PNG">
            <a:extLst>
              <a:ext uri="{FF2B5EF4-FFF2-40B4-BE49-F238E27FC236}">
                <a16:creationId xmlns:a16="http://schemas.microsoft.com/office/drawing/2014/main" id="{2D95410B-D21B-0628-1E63-334F9454F2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57300" y="3754501"/>
            <a:ext cx="837265" cy="936496"/>
          </a:xfrm>
          <a:prstGeom prst="rect">
            <a:avLst/>
          </a:prstGeom>
          <a:noFill/>
          <a:ln w="9525">
            <a:noFill/>
            <a:miter lim="800000"/>
            <a:headEnd/>
            <a:tailEnd/>
          </a:ln>
        </p:spPr>
      </p:pic>
      <p:pic>
        <p:nvPicPr>
          <p:cNvPr id="26" name="Picture 53" descr="C:\Users\alliance\Downloads\MC900434894.PNG">
            <a:extLst>
              <a:ext uri="{FF2B5EF4-FFF2-40B4-BE49-F238E27FC236}">
                <a16:creationId xmlns:a16="http://schemas.microsoft.com/office/drawing/2014/main" id="{883843D2-9960-614D-C96A-ECCABDDE9C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64503" y="4075248"/>
            <a:ext cx="837265" cy="936496"/>
          </a:xfrm>
          <a:prstGeom prst="rect">
            <a:avLst/>
          </a:prstGeom>
          <a:noFill/>
          <a:ln w="9525">
            <a:noFill/>
            <a:miter lim="800000"/>
            <a:headEnd/>
            <a:tailEnd/>
          </a:ln>
        </p:spPr>
      </p:pic>
      <p:pic>
        <p:nvPicPr>
          <p:cNvPr id="27" name="Image 26">
            <a:extLst>
              <a:ext uri="{FF2B5EF4-FFF2-40B4-BE49-F238E27FC236}">
                <a16:creationId xmlns:a16="http://schemas.microsoft.com/office/drawing/2014/main" id="{BBA90632-1BB2-3C60-49D7-57707FDA4B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27194" y="4306572"/>
            <a:ext cx="813960" cy="813960"/>
          </a:xfrm>
          <a:prstGeom prst="rect">
            <a:avLst/>
          </a:prstGeom>
        </p:spPr>
      </p:pic>
    </p:spTree>
    <p:extLst>
      <p:ext uri="{BB962C8B-B14F-4D97-AF65-F5344CB8AC3E}">
        <p14:creationId xmlns:p14="http://schemas.microsoft.com/office/powerpoint/2010/main" val="1261185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normAutofit fontScale="84615"/>
          </a:bodyPr>
          <a:lstStyle/>
          <a:p>
            <a:r>
              <a:rPr lang="en-US" dirty="0"/>
              <a:t>Progressi del corso</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n-US" sz="4800" dirty="0"/>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vert="horz" lIns="0" tIns="45720" rIns="0" bIns="0" rtlCol="0" anchor="b">
            <a:normAutofit/>
          </a:bodyPr>
          <a:lstStyle/>
          <a:p>
            <a:r>
              <a:rPr lang="en-US" sz="2400" b="1" dirty="0"/>
              <a:t>Maritime systems / AIS  / GNSS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n-US" sz="4800" dirty="0"/>
              <a:t>o2.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n-US" sz="4800" dirty="0"/>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fontScale="70833"/>
          </a:bodyPr>
          <a:lstStyle/>
          <a:p>
            <a:r>
              <a:rPr lang="en-US" dirty="0">
                <a:solidFill>
                  <a:schemeClr val="tx1">
                    <a:lumMod val="50000"/>
                    <a:lumOff val="50000"/>
                  </a:schemeClr>
                </a:solidFill>
              </a:rPr>
              <a:t>Caso d'uso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n-US" sz="4800" dirty="0"/>
              <a:t>o4.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normAutofit/>
          </a:bodyPr>
          <a:lstStyle/>
          <a:p>
            <a:r>
              <a:rPr lang="en-US" sz="2400" dirty="0" err="1"/>
              <a:t>Anaysis</a:t>
            </a:r>
            <a:endParaRPr lang="en-US" sz="2400"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n-US" sz="4800" dirty="0"/>
              <a:t>o5.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normAutofit/>
          </a:bodyPr>
          <a:lstStyle/>
          <a:p>
            <a:r>
              <a:rPr lang="en-US" sz="2400" dirty="0"/>
              <a:t>Lezioni apprese</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44</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normAutofit fontScale="86000"/>
          </a:bodyPr>
          <a:lstStyle/>
          <a:p>
            <a:r>
              <a:rPr lang="en-US" dirty="0"/>
              <a:t>CSP00012_S_M_Digital Forensic per il settore marittimo: modello di presentazione creato da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normAutofit fontScale="70833"/>
          </a:bodyPr>
          <a:lstStyle/>
          <a:p>
            <a:r>
              <a:rPr lang="fr-FR" sz="2800" dirty="0"/>
              <a:t>Caso d'uso 1</a:t>
            </a:r>
          </a:p>
        </p:txBody>
      </p:sp>
      <p:pic>
        <p:nvPicPr>
          <p:cNvPr id="22" name="Espace réservé pour une image  21" descr="Une image contenant intérieur, ordinateur, Appareil de présentation, multimédia&#10;&#10;Description générée automatiquement">
            <a:extLst>
              <a:ext uri="{FF2B5EF4-FFF2-40B4-BE49-F238E27FC236}">
                <a16:creationId xmlns:a16="http://schemas.microsoft.com/office/drawing/2014/main" id="{9662AD2A-2DAC-FDE0-511C-EEEEF1058E6D}"/>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32500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B1A17-4ADD-49E8-B2E2-DF007FB58C57}"/>
              </a:ext>
            </a:extLst>
          </p:cNvPr>
          <p:cNvSpPr>
            <a:spLocks noGrp="1"/>
          </p:cNvSpPr>
          <p:nvPr>
            <p:ph type="title"/>
          </p:nvPr>
        </p:nvSpPr>
        <p:spPr>
          <a:xfrm>
            <a:off x="4020050" y="109011"/>
            <a:ext cx="7907934" cy="535531"/>
          </a:xfrm>
          <a:noFill/>
        </p:spPr>
        <p:txBody>
          <a:bodyPr wrap="none" rtlCol="0">
            <a:spAutoFit/>
          </a:bodyPr>
          <a:lstStyle/>
          <a:p>
            <a:r>
              <a:rPr lang="fr-FR" sz="3200" dirty="0">
                <a:latin typeface="+mn-lt"/>
                <a:ea typeface="+mn-ea"/>
                <a:cs typeface="+mn-cs"/>
              </a:rPr>
              <a:t>AIS -</a:t>
            </a:r>
            <a:r>
              <a:rPr lang="fr-FR" sz="3200" dirty="0" err="1">
                <a:latin typeface="+mn-lt"/>
                <a:ea typeface="+mn-ea"/>
                <a:cs typeface="+mn-cs"/>
              </a:rPr>
              <a:t> interfacingmodules e</a:t>
            </a:r>
            <a:r>
              <a:rPr lang="fr-FR" sz="3200" dirty="0">
                <a:latin typeface="+mn-lt"/>
                <a:ea typeface="+mn-ea"/>
                <a:cs typeface="+mn-cs"/>
              </a:rPr>
              <a:t> standard</a:t>
            </a:r>
          </a:p>
        </p:txBody>
      </p:sp>
      <p:sp>
        <p:nvSpPr>
          <p:cNvPr id="25" name="Rectangle 24">
            <a:extLst>
              <a:ext uri="{FF2B5EF4-FFF2-40B4-BE49-F238E27FC236}">
                <a16:creationId xmlns:a16="http://schemas.microsoft.com/office/drawing/2014/main" id="{ACBB6218-2197-4265-8500-77F4804D76C4}"/>
              </a:ext>
            </a:extLst>
          </p:cNvPr>
          <p:cNvSpPr/>
          <p:nvPr/>
        </p:nvSpPr>
        <p:spPr>
          <a:xfrm>
            <a:off x="8042129" y="6219883"/>
            <a:ext cx="1720516" cy="465543"/>
          </a:xfrm>
          <a:prstGeom prst="rect">
            <a:avLst/>
          </a:prstGeom>
          <a:solidFill>
            <a:schemeClr val="accent1">
              <a:lumMod val="60000"/>
              <a:lumOff val="40000"/>
            </a:schemeClr>
          </a:solidFill>
          <a:ln w="9525" cap="flat" cmpd="sng" algn="ctr">
            <a:solidFill>
              <a:srgbClr val="33336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lang="fr-FR" sz="1400" kern="0" dirty="0">
                <a:solidFill>
                  <a:srgbClr val="333366"/>
                </a:solidFill>
                <a:latin typeface="Century Gothic"/>
              </a:rPr>
              <a:t>Display</a:t>
            </a:r>
          </a:p>
        </p:txBody>
      </p:sp>
      <p:sp>
        <p:nvSpPr>
          <p:cNvPr id="36" name="Rectangle 35">
            <a:extLst>
              <a:ext uri="{FF2B5EF4-FFF2-40B4-BE49-F238E27FC236}">
                <a16:creationId xmlns:a16="http://schemas.microsoft.com/office/drawing/2014/main" id="{FBDF241F-0E0B-44C6-93A7-97CAFB33C4F9}"/>
              </a:ext>
            </a:extLst>
          </p:cNvPr>
          <p:cNvSpPr/>
          <p:nvPr/>
        </p:nvSpPr>
        <p:spPr>
          <a:xfrm>
            <a:off x="5767870" y="919153"/>
            <a:ext cx="1388550" cy="339545"/>
          </a:xfrm>
          <a:prstGeom prst="rect">
            <a:avLst/>
          </a:prstGeom>
          <a:pattFill prst="pct20">
            <a:fgClr>
              <a:srgbClr val="5DBFD4"/>
            </a:fgClr>
            <a:bgClr>
              <a:srgbClr val="FFFFFF"/>
            </a:bgClr>
          </a:pattFill>
          <a:ln w="9525" cap="flat" cmpd="sng" algn="ctr">
            <a:solidFill>
              <a:srgbClr val="33336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lang="fr-FR" sz="1400" kern="0" dirty="0">
                <a:solidFill>
                  <a:srgbClr val="333366"/>
                </a:solidFill>
                <a:latin typeface="Century Gothic"/>
              </a:rPr>
              <a:t>GPS </a:t>
            </a:r>
            <a:r>
              <a:rPr lang="fr-FR" sz="1400" kern="0" dirty="0" err="1">
                <a:solidFill>
                  <a:srgbClr val="333366"/>
                </a:solidFill>
                <a:latin typeface="Century Gothic"/>
              </a:rPr>
              <a:t>antenna</a:t>
            </a:r>
            <a:endParaRPr lang="fr-FR" sz="1400" kern="0" dirty="0">
              <a:solidFill>
                <a:srgbClr val="333366"/>
              </a:solidFill>
              <a:latin typeface="Century Gothic"/>
            </a:endParaRPr>
          </a:p>
        </p:txBody>
      </p:sp>
      <p:sp>
        <p:nvSpPr>
          <p:cNvPr id="18" name="Rectangle 17">
            <a:extLst>
              <a:ext uri="{FF2B5EF4-FFF2-40B4-BE49-F238E27FC236}">
                <a16:creationId xmlns:a16="http://schemas.microsoft.com/office/drawing/2014/main" id="{77059047-DF96-4AC1-8F57-AFBB0732FF1B}"/>
              </a:ext>
            </a:extLst>
          </p:cNvPr>
          <p:cNvSpPr/>
          <p:nvPr/>
        </p:nvSpPr>
        <p:spPr>
          <a:xfrm>
            <a:off x="11007409" y="1900255"/>
            <a:ext cx="873683" cy="2915670"/>
          </a:xfrm>
          <a:prstGeom prst="rect">
            <a:avLst/>
          </a:prstGeom>
          <a:solidFill>
            <a:schemeClr val="accent6">
              <a:lumMod val="20000"/>
              <a:lumOff val="80000"/>
            </a:schemeClr>
          </a:solidFill>
          <a:ln w="9525" cap="flat"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1666"/>
          </a:bodyPr>
          <a:lstStyle/>
          <a:p>
            <a:pPr algn="ctr" defTabSz="457200" fontAlgn="base">
              <a:spcBef>
                <a:spcPct val="0"/>
              </a:spcBef>
              <a:spcAft>
                <a:spcPct val="0"/>
              </a:spcAft>
              <a:defRPr/>
            </a:pPr>
            <a:r>
              <a:rPr lang="fr-FR" sz="1400" kern="0" dirty="0" err="1">
                <a:latin typeface="Century Gothic"/>
              </a:rPr>
              <a:t>Interno</a:t>
            </a:r>
            <a:endParaRPr lang="fr-FR" sz="1400" kern="0" dirty="0">
              <a:latin typeface="Century Gothic"/>
            </a:endParaRPr>
          </a:p>
          <a:p>
            <a:pPr algn="ctr" defTabSz="457200" fontAlgn="base">
              <a:spcBef>
                <a:spcPct val="0"/>
              </a:spcBef>
              <a:spcAft>
                <a:spcPct val="0"/>
              </a:spcAft>
              <a:defRPr/>
            </a:pPr>
            <a:endParaRPr lang="fr-FR" sz="1400" kern="0" dirty="0">
              <a:latin typeface="Century Gothic"/>
            </a:endParaRPr>
          </a:p>
          <a:p>
            <a:pPr algn="ctr" defTabSz="457200" fontAlgn="base">
              <a:spcBef>
                <a:spcPct val="0"/>
              </a:spcBef>
              <a:spcAft>
                <a:spcPct val="0"/>
              </a:spcAft>
              <a:defRPr/>
            </a:pPr>
            <a:r>
              <a:rPr lang="fr-FR" sz="1400" kern="0" dirty="0">
                <a:latin typeface="Century Gothic"/>
              </a:rPr>
              <a:t>Controllo del display</a:t>
            </a:r>
          </a:p>
          <a:p>
            <a:pPr algn="ctr" defTabSz="457200" fontAlgn="base">
              <a:spcBef>
                <a:spcPct val="0"/>
              </a:spcBef>
              <a:spcAft>
                <a:spcPct val="0"/>
              </a:spcAft>
              <a:defRPr/>
            </a:pPr>
            <a:r>
              <a:rPr lang="fr-FR" sz="1400" kern="0" dirty="0">
                <a:latin typeface="Century Gothic"/>
              </a:rPr>
              <a:t>Unità</a:t>
            </a:r>
          </a:p>
        </p:txBody>
      </p:sp>
      <p:sp>
        <p:nvSpPr>
          <p:cNvPr id="3" name="Rectangle 2"/>
          <p:cNvSpPr/>
          <p:nvPr/>
        </p:nvSpPr>
        <p:spPr>
          <a:xfrm>
            <a:off x="4909395" y="1724583"/>
            <a:ext cx="5258627" cy="3760936"/>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BB42E503-7AE9-4096-B16C-F815DAFA84E5}"/>
              </a:ext>
            </a:extLst>
          </p:cNvPr>
          <p:cNvSpPr/>
          <p:nvPr/>
        </p:nvSpPr>
        <p:spPr>
          <a:xfrm>
            <a:off x="6614920" y="2608598"/>
            <a:ext cx="1592534" cy="1829499"/>
          </a:xfrm>
          <a:prstGeom prst="rect">
            <a:avLst/>
          </a:prstGeom>
          <a:solidFill>
            <a:srgbClr val="969696">
              <a:lumMod val="40000"/>
              <a:lumOff val="60000"/>
            </a:srgbClr>
          </a:solidFill>
          <a:ln w="9525" cap="flat" cmpd="sng" algn="ctr">
            <a:solidFill>
              <a:srgbClr val="33336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307"/>
          </a:bodyPr>
          <a:lstStyle/>
          <a:p>
            <a:pPr algn="ctr" defTabSz="457200" fontAlgn="base">
              <a:spcBef>
                <a:spcPct val="0"/>
              </a:spcBef>
              <a:spcAft>
                <a:spcPct val="0"/>
              </a:spcAft>
              <a:defRPr/>
            </a:pPr>
            <a:r>
              <a:rPr lang="fr-FR" sz="2000" kern="0" dirty="0">
                <a:solidFill>
                  <a:srgbClr val="333366"/>
                </a:solidFill>
                <a:latin typeface="Century Gothic"/>
              </a:rPr>
              <a:t>AIS</a:t>
            </a:r>
          </a:p>
          <a:p>
            <a:pPr algn="ctr" defTabSz="457200" fontAlgn="base">
              <a:spcBef>
                <a:spcPct val="0"/>
              </a:spcBef>
              <a:spcAft>
                <a:spcPct val="0"/>
              </a:spcAft>
              <a:defRPr/>
            </a:pPr>
            <a:r>
              <a:rPr lang="fr-FR" sz="2000" kern="0" dirty="0">
                <a:solidFill>
                  <a:srgbClr val="333366"/>
                </a:solidFill>
                <a:latin typeface="Century Gothic"/>
              </a:rPr>
              <a:t>CPU</a:t>
            </a:r>
          </a:p>
          <a:p>
            <a:pPr algn="ctr" defTabSz="457200" fontAlgn="base">
              <a:spcBef>
                <a:spcPct val="0"/>
              </a:spcBef>
              <a:spcAft>
                <a:spcPct val="0"/>
              </a:spcAft>
              <a:defRPr/>
            </a:pPr>
            <a:r>
              <a:rPr lang="fr-FR" sz="1400" kern="0" dirty="0">
                <a:solidFill>
                  <a:srgbClr val="333366"/>
                </a:solidFill>
                <a:latin typeface="Century Gothic"/>
              </a:rPr>
              <a:t>Sistema di gestione</a:t>
            </a:r>
            <a:endParaRPr lang="fr-FR" kern="0" dirty="0">
              <a:solidFill>
                <a:srgbClr val="333366"/>
              </a:solidFill>
              <a:latin typeface="Century Gothic"/>
            </a:endParaRPr>
          </a:p>
        </p:txBody>
      </p:sp>
      <p:sp>
        <p:nvSpPr>
          <p:cNvPr id="19" name="Rectangle 18">
            <a:extLst>
              <a:ext uri="{FF2B5EF4-FFF2-40B4-BE49-F238E27FC236}">
                <a16:creationId xmlns:a16="http://schemas.microsoft.com/office/drawing/2014/main" id="{E850A3DC-9B2A-40D4-BCC2-B4C627B36C84}"/>
              </a:ext>
            </a:extLst>
          </p:cNvPr>
          <p:cNvSpPr/>
          <p:nvPr/>
        </p:nvSpPr>
        <p:spPr>
          <a:xfrm>
            <a:off x="6329652" y="1884916"/>
            <a:ext cx="2615104" cy="297520"/>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740"/>
          </a:bodyPr>
          <a:lstStyle/>
          <a:p>
            <a:pPr algn="ctr" defTabSz="457200" fontAlgn="base">
              <a:spcBef>
                <a:spcPct val="0"/>
              </a:spcBef>
              <a:spcAft>
                <a:spcPct val="0"/>
              </a:spcAft>
              <a:defRPr/>
            </a:pPr>
            <a:r>
              <a:rPr lang="fr-FR" sz="1400" kern="0" dirty="0">
                <a:latin typeface="Century Gothic"/>
              </a:rPr>
              <a:t>Analizzatore di</a:t>
            </a:r>
            <a:r>
              <a:rPr lang="fr-FR" sz="1400" kern="0" dirty="0" err="1">
                <a:latin typeface="Century Gothic"/>
              </a:rPr>
              <a:t> qualità del segnale GNSS</a:t>
            </a:r>
          </a:p>
        </p:txBody>
      </p:sp>
      <p:sp>
        <p:nvSpPr>
          <p:cNvPr id="37" name="Rectangle 36">
            <a:extLst>
              <a:ext uri="{FF2B5EF4-FFF2-40B4-BE49-F238E27FC236}">
                <a16:creationId xmlns:a16="http://schemas.microsoft.com/office/drawing/2014/main" id="{E850A3DC-9B2A-40D4-BCC2-B4C627B36C84}"/>
              </a:ext>
            </a:extLst>
          </p:cNvPr>
          <p:cNvSpPr/>
          <p:nvPr/>
        </p:nvSpPr>
        <p:spPr>
          <a:xfrm>
            <a:off x="6563035" y="4499220"/>
            <a:ext cx="2964731" cy="443923"/>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dirty="0">
                <a:latin typeface="Century Gothic"/>
              </a:rPr>
              <a:t>Controllo della porta/tabella di binario</a:t>
            </a:r>
          </a:p>
        </p:txBody>
      </p:sp>
      <p:cxnSp>
        <p:nvCxnSpPr>
          <p:cNvPr id="6" name="Connecteur droit avec flèche 5"/>
          <p:cNvCxnSpPr/>
          <p:nvPr/>
        </p:nvCxnSpPr>
        <p:spPr>
          <a:xfrm flipH="1">
            <a:off x="4037268" y="2843035"/>
            <a:ext cx="86409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4069714" y="2555004"/>
            <a:ext cx="788999" cy="338554"/>
          </a:xfrm>
          <a:prstGeom prst="rect">
            <a:avLst/>
          </a:prstGeom>
          <a:noFill/>
        </p:spPr>
        <p:txBody>
          <a:bodyPr wrap="none" rtlCol="0">
            <a:spAutoFit/>
          </a:bodyPr>
          <a:lstStyle/>
          <a:p>
            <a:pPr algn="ctr"/>
            <a:r>
              <a:rPr lang="fr-FR" sz="1600" dirty="0"/>
              <a:t>NMEA</a:t>
            </a:r>
          </a:p>
        </p:txBody>
      </p:sp>
      <p:sp>
        <p:nvSpPr>
          <p:cNvPr id="20" name="ZoneTexte 19"/>
          <p:cNvSpPr txBox="1"/>
          <p:nvPr/>
        </p:nvSpPr>
        <p:spPr>
          <a:xfrm>
            <a:off x="4037269" y="3914445"/>
            <a:ext cx="850233" cy="584775"/>
          </a:xfrm>
          <a:prstGeom prst="rect">
            <a:avLst/>
          </a:prstGeom>
          <a:noFill/>
        </p:spPr>
        <p:txBody>
          <a:bodyPr wrap="none" rtlCol="0">
            <a:spAutoFit/>
          </a:bodyPr>
          <a:lstStyle/>
          <a:p>
            <a:pPr algn="ctr"/>
            <a:r>
              <a:rPr lang="fr-FR" sz="1600">
                <a:solidFill>
                  <a:srgbClr val="00B050"/>
                </a:solidFill>
              </a:rPr>
              <a:t>Web</a:t>
            </a:r>
          </a:p>
          <a:p>
            <a:pPr algn="ctr"/>
            <a:r>
              <a:rPr lang="fr-FR" sz="1600">
                <a:solidFill>
                  <a:srgbClr val="00B050"/>
                </a:solidFill>
              </a:rPr>
              <a:t>servizi</a:t>
            </a:r>
          </a:p>
        </p:txBody>
      </p:sp>
      <p:cxnSp>
        <p:nvCxnSpPr>
          <p:cNvPr id="23" name="Connecteur droit avec flèche 22"/>
          <p:cNvCxnSpPr/>
          <p:nvPr/>
        </p:nvCxnSpPr>
        <p:spPr>
          <a:xfrm flipH="1">
            <a:off x="4037268" y="4211187"/>
            <a:ext cx="864096" cy="0"/>
          </a:xfrm>
          <a:prstGeom prst="straightConnector1">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BDF241F-0E0B-44C6-93A7-97CAFB33C4F9}"/>
              </a:ext>
            </a:extLst>
          </p:cNvPr>
          <p:cNvSpPr/>
          <p:nvPr/>
        </p:nvSpPr>
        <p:spPr>
          <a:xfrm>
            <a:off x="7464981" y="923967"/>
            <a:ext cx="1312786" cy="339545"/>
          </a:xfrm>
          <a:prstGeom prst="rect">
            <a:avLst/>
          </a:prstGeom>
          <a:solidFill>
            <a:schemeClr val="bg1">
              <a:lumMod val="5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lang="fr-FR" sz="1400" kern="0" dirty="0">
                <a:solidFill>
                  <a:schemeClr val="bg1"/>
                </a:solidFill>
                <a:latin typeface="Century Gothic"/>
              </a:rPr>
              <a:t>antenna VHF</a:t>
            </a:r>
          </a:p>
        </p:txBody>
      </p:sp>
      <p:sp>
        <p:nvSpPr>
          <p:cNvPr id="35" name="Rectangle 34">
            <a:extLst>
              <a:ext uri="{FF2B5EF4-FFF2-40B4-BE49-F238E27FC236}">
                <a16:creationId xmlns:a16="http://schemas.microsoft.com/office/drawing/2014/main" id="{FBDF241F-0E0B-44C6-93A7-97CAFB33C4F9}"/>
              </a:ext>
            </a:extLst>
          </p:cNvPr>
          <p:cNvSpPr/>
          <p:nvPr/>
        </p:nvSpPr>
        <p:spPr>
          <a:xfrm>
            <a:off x="5853245" y="6023685"/>
            <a:ext cx="2087821" cy="779791"/>
          </a:xfrm>
          <a:prstGeom prst="rect">
            <a:avLst/>
          </a:prstGeom>
          <a:pattFill prst="pct20">
            <a:fgClr>
              <a:srgbClr val="5DBFD4"/>
            </a:fgClr>
            <a:bgClr>
              <a:srgbClr val="FFFFFF"/>
            </a:bgClr>
          </a:pattFill>
          <a:ln w="9525" cap="flat" cmpd="sng" algn="ctr">
            <a:solidFill>
              <a:srgbClr val="33336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lang="fr-FR" sz="1400" kern="0" err="1">
                <a:solidFill>
                  <a:srgbClr val="333366"/>
                </a:solidFill>
                <a:latin typeface="Century Gothic"/>
              </a:rPr>
              <a:t>External</a:t>
            </a:r>
            <a:r>
              <a:rPr lang="fr-FR" sz="1400" kern="0">
                <a:solidFill>
                  <a:srgbClr val="333366"/>
                </a:solidFill>
                <a:latin typeface="Century Gothic"/>
              </a:rPr>
              <a:t> </a:t>
            </a:r>
            <a:r>
              <a:rPr lang="fr-FR" sz="1400" kern="0" err="1">
                <a:solidFill>
                  <a:srgbClr val="333366"/>
                </a:solidFill>
                <a:latin typeface="Century Gothic"/>
              </a:rPr>
              <a:t>sensors</a:t>
            </a:r>
            <a:r>
              <a:rPr lang="fr-FR" sz="1400" kern="0">
                <a:solidFill>
                  <a:srgbClr val="333366"/>
                </a:solidFill>
                <a:latin typeface="Century Gothic"/>
              </a:rPr>
              <a:t> (radar / </a:t>
            </a:r>
            <a:r>
              <a:rPr lang="fr-FR" sz="1400" kern="0" err="1">
                <a:solidFill>
                  <a:srgbClr val="333366"/>
                </a:solidFill>
                <a:latin typeface="Century Gothic"/>
              </a:rPr>
              <a:t>optronic</a:t>
            </a:r>
            <a:r>
              <a:rPr lang="fr-FR" sz="1400" kern="0">
                <a:solidFill>
                  <a:srgbClr val="333366"/>
                </a:solidFill>
                <a:latin typeface="Century Gothic"/>
              </a:rPr>
              <a:t>)</a:t>
            </a:r>
          </a:p>
        </p:txBody>
      </p:sp>
      <p:sp>
        <p:nvSpPr>
          <p:cNvPr id="27" name="ZoneTexte 26"/>
          <p:cNvSpPr txBox="1"/>
          <p:nvPr/>
        </p:nvSpPr>
        <p:spPr>
          <a:xfrm>
            <a:off x="10235113" y="2707405"/>
            <a:ext cx="709874" cy="338554"/>
          </a:xfrm>
          <a:prstGeom prst="rect">
            <a:avLst/>
          </a:prstGeom>
          <a:noFill/>
        </p:spPr>
        <p:txBody>
          <a:bodyPr wrap="none" rtlCol="0">
            <a:spAutoFit/>
          </a:bodyPr>
          <a:lstStyle/>
          <a:p>
            <a:pPr algn="ctr"/>
            <a:r>
              <a:rPr lang="fr-FR" sz="1600" dirty="0"/>
              <a:t>NMEA</a:t>
            </a:r>
          </a:p>
        </p:txBody>
      </p:sp>
      <p:cxnSp>
        <p:nvCxnSpPr>
          <p:cNvPr id="28" name="Connecteur droit avec flèche 27"/>
          <p:cNvCxnSpPr/>
          <p:nvPr/>
        </p:nvCxnSpPr>
        <p:spPr>
          <a:xfrm flipH="1">
            <a:off x="10152899" y="2995436"/>
            <a:ext cx="864096" cy="0"/>
          </a:xfrm>
          <a:prstGeom prst="straightConnector1">
            <a:avLst/>
          </a:prstGeom>
          <a:ln w="25400">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V="1">
            <a:off x="8498451" y="5529103"/>
            <a:ext cx="0" cy="648072"/>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6911379" y="5529103"/>
            <a:ext cx="4586" cy="504056"/>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8168787" y="5690698"/>
            <a:ext cx="1358980" cy="338554"/>
          </a:xfrm>
          <a:prstGeom prst="rect">
            <a:avLst/>
          </a:prstGeom>
          <a:noFill/>
        </p:spPr>
        <p:txBody>
          <a:bodyPr wrap="square" rtlCol="0">
            <a:spAutoFit/>
          </a:bodyPr>
          <a:lstStyle/>
          <a:p>
            <a:pPr algn="ctr"/>
            <a:r>
              <a:rPr lang="fr-FR" sz="1600" dirty="0"/>
              <a:t>NMEA</a:t>
            </a:r>
          </a:p>
        </p:txBody>
      </p:sp>
      <p:cxnSp>
        <p:nvCxnSpPr>
          <p:cNvPr id="30" name="Connecteur droit avec flèche 29"/>
          <p:cNvCxnSpPr/>
          <p:nvPr/>
        </p:nvCxnSpPr>
        <p:spPr>
          <a:xfrm flipH="1">
            <a:off x="10152899" y="3913079"/>
            <a:ext cx="864096" cy="0"/>
          </a:xfrm>
          <a:prstGeom prst="straightConnector1">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10166763" y="3616337"/>
            <a:ext cx="850233" cy="584775"/>
          </a:xfrm>
          <a:prstGeom prst="rect">
            <a:avLst/>
          </a:prstGeom>
          <a:noFill/>
        </p:spPr>
        <p:txBody>
          <a:bodyPr wrap="none" rtlCol="0">
            <a:spAutoFit/>
          </a:bodyPr>
          <a:lstStyle/>
          <a:p>
            <a:pPr algn="ctr"/>
            <a:r>
              <a:rPr lang="fr-FR" sz="1600">
                <a:solidFill>
                  <a:srgbClr val="00B050"/>
                </a:solidFill>
              </a:rPr>
              <a:t>Web</a:t>
            </a:r>
          </a:p>
          <a:p>
            <a:pPr algn="ctr"/>
            <a:r>
              <a:rPr lang="fr-FR" sz="1600">
                <a:solidFill>
                  <a:srgbClr val="00B050"/>
                </a:solidFill>
              </a:rPr>
              <a:t>servizi</a:t>
            </a:r>
          </a:p>
        </p:txBody>
      </p:sp>
      <p:sp>
        <p:nvSpPr>
          <p:cNvPr id="40" name="Rectangle 39">
            <a:extLst>
              <a:ext uri="{FF2B5EF4-FFF2-40B4-BE49-F238E27FC236}">
                <a16:creationId xmlns:a16="http://schemas.microsoft.com/office/drawing/2014/main" id="{E850A3DC-9B2A-40D4-BCC2-B4C627B36C84}"/>
              </a:ext>
            </a:extLst>
          </p:cNvPr>
          <p:cNvSpPr/>
          <p:nvPr/>
        </p:nvSpPr>
        <p:spPr>
          <a:xfrm rot="5400000">
            <a:off x="4772064" y="2621073"/>
            <a:ext cx="946221" cy="443923"/>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857"/>
          </a:bodyPr>
          <a:lstStyle/>
          <a:p>
            <a:pPr algn="ctr" defTabSz="457200" fontAlgn="base">
              <a:spcBef>
                <a:spcPct val="0"/>
              </a:spcBef>
              <a:spcAft>
                <a:spcPct val="0"/>
              </a:spcAft>
              <a:defRPr/>
            </a:pPr>
            <a:r>
              <a:rPr lang="fr-FR" sz="1400" kern="0" dirty="0">
                <a:latin typeface="Century Gothic"/>
              </a:rPr>
              <a:t>seriale</a:t>
            </a:r>
          </a:p>
        </p:txBody>
      </p:sp>
      <p:sp>
        <p:nvSpPr>
          <p:cNvPr id="41" name="Rectangle 40">
            <a:extLst>
              <a:ext uri="{FF2B5EF4-FFF2-40B4-BE49-F238E27FC236}">
                <a16:creationId xmlns:a16="http://schemas.microsoft.com/office/drawing/2014/main" id="{E850A3DC-9B2A-40D4-BCC2-B4C627B36C84}"/>
              </a:ext>
            </a:extLst>
          </p:cNvPr>
          <p:cNvSpPr/>
          <p:nvPr/>
        </p:nvSpPr>
        <p:spPr>
          <a:xfrm rot="5400000">
            <a:off x="9538885" y="2760073"/>
            <a:ext cx="709961" cy="443923"/>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857"/>
          </a:bodyPr>
          <a:lstStyle/>
          <a:p>
            <a:pPr algn="ctr" defTabSz="457200" fontAlgn="base">
              <a:spcBef>
                <a:spcPct val="0"/>
              </a:spcBef>
              <a:spcAft>
                <a:spcPct val="0"/>
              </a:spcAft>
              <a:defRPr/>
            </a:pPr>
            <a:r>
              <a:rPr lang="fr-FR" sz="1400" kern="0">
                <a:latin typeface="Century Gothic"/>
              </a:rPr>
              <a:t>seriale</a:t>
            </a:r>
          </a:p>
        </p:txBody>
      </p:sp>
      <p:sp>
        <p:nvSpPr>
          <p:cNvPr id="42" name="Rectangle 41">
            <a:extLst>
              <a:ext uri="{FF2B5EF4-FFF2-40B4-BE49-F238E27FC236}">
                <a16:creationId xmlns:a16="http://schemas.microsoft.com/office/drawing/2014/main" id="{E850A3DC-9B2A-40D4-BCC2-B4C627B36C84}"/>
              </a:ext>
            </a:extLst>
          </p:cNvPr>
          <p:cNvSpPr/>
          <p:nvPr/>
        </p:nvSpPr>
        <p:spPr>
          <a:xfrm rot="5400000">
            <a:off x="4837656" y="3785497"/>
            <a:ext cx="782405" cy="443923"/>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a:latin typeface="Century Gothic"/>
              </a:rPr>
              <a:t>ETH</a:t>
            </a:r>
          </a:p>
        </p:txBody>
      </p:sp>
      <p:sp>
        <p:nvSpPr>
          <p:cNvPr id="43" name="Rectangle 42">
            <a:extLst>
              <a:ext uri="{FF2B5EF4-FFF2-40B4-BE49-F238E27FC236}">
                <a16:creationId xmlns:a16="http://schemas.microsoft.com/office/drawing/2014/main" id="{E850A3DC-9B2A-40D4-BCC2-B4C627B36C84}"/>
              </a:ext>
            </a:extLst>
          </p:cNvPr>
          <p:cNvSpPr/>
          <p:nvPr/>
        </p:nvSpPr>
        <p:spPr>
          <a:xfrm rot="5400000">
            <a:off x="9496209" y="3678768"/>
            <a:ext cx="820028" cy="443923"/>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a:latin typeface="Century Gothic"/>
              </a:rPr>
              <a:t>ETH</a:t>
            </a:r>
          </a:p>
        </p:txBody>
      </p:sp>
      <p:sp>
        <p:nvSpPr>
          <p:cNvPr id="29" name="Rectangle 28">
            <a:extLst>
              <a:ext uri="{FF2B5EF4-FFF2-40B4-BE49-F238E27FC236}">
                <a16:creationId xmlns:a16="http://schemas.microsoft.com/office/drawing/2014/main" id="{77059047-DF96-4AC1-8F57-AFBB0732FF1B}"/>
              </a:ext>
            </a:extLst>
          </p:cNvPr>
          <p:cNvSpPr/>
          <p:nvPr/>
        </p:nvSpPr>
        <p:spPr>
          <a:xfrm>
            <a:off x="2902544" y="2138327"/>
            <a:ext cx="1166205" cy="2915670"/>
          </a:xfrm>
          <a:prstGeom prst="rect">
            <a:avLst/>
          </a:prstGeom>
          <a:solidFill>
            <a:schemeClr val="accent6">
              <a:lumMod val="20000"/>
              <a:lumOff val="80000"/>
            </a:schemeClr>
          </a:solidFill>
          <a:ln w="9525" cap="flat"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959"/>
          </a:bodyPr>
          <a:lstStyle/>
          <a:p>
            <a:pPr algn="ctr" defTabSz="457200" fontAlgn="base">
              <a:spcBef>
                <a:spcPct val="0"/>
              </a:spcBef>
              <a:spcAft>
                <a:spcPct val="0"/>
              </a:spcAft>
              <a:defRPr/>
            </a:pPr>
            <a:r>
              <a:rPr lang="fr-FR" sz="1400" kern="0" dirty="0">
                <a:latin typeface="Century Gothic"/>
              </a:rPr>
              <a:t>Management </a:t>
            </a:r>
            <a:r>
              <a:rPr lang="fr-FR" sz="1400" kern="0" dirty="0" err="1">
                <a:latin typeface="Century Gothic"/>
              </a:rPr>
              <a:t>systen</a:t>
            </a:r>
            <a:r>
              <a:rPr lang="fr-FR" sz="1400" kern="0" dirty="0">
                <a:latin typeface="Century Gothic"/>
              </a:rPr>
              <a:t> </a:t>
            </a:r>
          </a:p>
          <a:p>
            <a:pPr algn="ctr" defTabSz="457200" fontAlgn="base">
              <a:spcBef>
                <a:spcPct val="0"/>
              </a:spcBef>
              <a:spcAft>
                <a:spcPct val="0"/>
              </a:spcAft>
              <a:defRPr/>
            </a:pPr>
            <a:r>
              <a:rPr lang="fr-FR" sz="1400" kern="0" dirty="0" err="1">
                <a:latin typeface="Century Gothic"/>
              </a:rPr>
              <a:t>Altre</a:t>
            </a:r>
            <a:r>
              <a:rPr lang="fr-FR" sz="1400" kern="0" dirty="0">
                <a:latin typeface="Century Gothic"/>
              </a:rPr>
              <a:t> connessioni (CCS, CNY, ECDIS)</a:t>
            </a:r>
          </a:p>
        </p:txBody>
      </p:sp>
      <p:sp>
        <p:nvSpPr>
          <p:cNvPr id="44" name="Rectangle 43">
            <a:extLst>
              <a:ext uri="{FF2B5EF4-FFF2-40B4-BE49-F238E27FC236}">
                <a16:creationId xmlns:a16="http://schemas.microsoft.com/office/drawing/2014/main" id="{77059047-DF96-4AC1-8F57-AFBB0732FF1B}"/>
              </a:ext>
            </a:extLst>
          </p:cNvPr>
          <p:cNvSpPr/>
          <p:nvPr/>
        </p:nvSpPr>
        <p:spPr>
          <a:xfrm>
            <a:off x="5781510" y="2623881"/>
            <a:ext cx="711020" cy="2304255"/>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wordArtVert" wrap="square" lIns="91440" tIns="45720" rIns="91440" bIns="45720" numCol="1" spcCol="0" rtlCol="0" fromWordArt="0" anchor="ctr" anchorCtr="0" forceAA="0" compatLnSpc="1">
            <a:prstTxWarp prst="textNoShape">
              <a:avLst/>
            </a:prstTxWarp>
            <a:normAutofit fontScale="85185"/>
          </a:bodyPr>
          <a:lstStyle/>
          <a:p>
            <a:pPr algn="ctr" defTabSz="457200" fontAlgn="base">
              <a:spcBef>
                <a:spcPct val="0"/>
              </a:spcBef>
              <a:spcAft>
                <a:spcPct val="0"/>
              </a:spcAft>
              <a:defRPr/>
            </a:pPr>
            <a:r>
              <a:rPr lang="fr-FR" sz="1400" kern="0" dirty="0">
                <a:latin typeface="Century Gothic"/>
              </a:rPr>
              <a:t>Raccolta delle prove</a:t>
            </a:r>
          </a:p>
        </p:txBody>
      </p:sp>
      <p:sp>
        <p:nvSpPr>
          <p:cNvPr id="46" name="Rectangle 45">
            <a:extLst>
              <a:ext uri="{FF2B5EF4-FFF2-40B4-BE49-F238E27FC236}">
                <a16:creationId xmlns:a16="http://schemas.microsoft.com/office/drawing/2014/main" id="{E850A3DC-9B2A-40D4-BCC2-B4C627B36C84}"/>
              </a:ext>
            </a:extLst>
          </p:cNvPr>
          <p:cNvSpPr/>
          <p:nvPr/>
        </p:nvSpPr>
        <p:spPr>
          <a:xfrm>
            <a:off x="6483917" y="5128588"/>
            <a:ext cx="627950" cy="313069"/>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857"/>
          </a:bodyPr>
          <a:lstStyle/>
          <a:p>
            <a:pPr algn="ctr" defTabSz="457200" fontAlgn="base">
              <a:spcBef>
                <a:spcPct val="0"/>
              </a:spcBef>
              <a:spcAft>
                <a:spcPct val="0"/>
              </a:spcAft>
              <a:defRPr/>
            </a:pPr>
            <a:r>
              <a:rPr lang="fr-FR" sz="1400" kern="0">
                <a:latin typeface="Century Gothic"/>
              </a:rPr>
              <a:t>seriale</a:t>
            </a:r>
          </a:p>
        </p:txBody>
      </p:sp>
      <p:sp>
        <p:nvSpPr>
          <p:cNvPr id="47" name="Rectangle 46">
            <a:extLst>
              <a:ext uri="{FF2B5EF4-FFF2-40B4-BE49-F238E27FC236}">
                <a16:creationId xmlns:a16="http://schemas.microsoft.com/office/drawing/2014/main" id="{E850A3DC-9B2A-40D4-BCC2-B4C627B36C84}"/>
              </a:ext>
            </a:extLst>
          </p:cNvPr>
          <p:cNvSpPr/>
          <p:nvPr/>
        </p:nvSpPr>
        <p:spPr>
          <a:xfrm>
            <a:off x="7224119" y="5128588"/>
            <a:ext cx="627950" cy="313069"/>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a:latin typeface="Century Gothic"/>
              </a:rPr>
              <a:t>ETH</a:t>
            </a:r>
          </a:p>
        </p:txBody>
      </p:sp>
      <p:sp>
        <p:nvSpPr>
          <p:cNvPr id="48" name="Rectangle 47">
            <a:extLst>
              <a:ext uri="{FF2B5EF4-FFF2-40B4-BE49-F238E27FC236}">
                <a16:creationId xmlns:a16="http://schemas.microsoft.com/office/drawing/2014/main" id="{E850A3DC-9B2A-40D4-BCC2-B4C627B36C84}"/>
              </a:ext>
            </a:extLst>
          </p:cNvPr>
          <p:cNvSpPr/>
          <p:nvPr/>
        </p:nvSpPr>
        <p:spPr>
          <a:xfrm>
            <a:off x="8052614" y="5106816"/>
            <a:ext cx="627950" cy="313069"/>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857"/>
          </a:bodyPr>
          <a:lstStyle/>
          <a:p>
            <a:pPr algn="ctr" defTabSz="457200" fontAlgn="base">
              <a:spcBef>
                <a:spcPct val="0"/>
              </a:spcBef>
              <a:spcAft>
                <a:spcPct val="0"/>
              </a:spcAft>
              <a:defRPr/>
            </a:pPr>
            <a:r>
              <a:rPr lang="fr-FR" sz="1400" kern="0" dirty="0">
                <a:latin typeface="Century Gothic"/>
              </a:rPr>
              <a:t>seriale</a:t>
            </a:r>
          </a:p>
        </p:txBody>
      </p:sp>
      <p:cxnSp>
        <p:nvCxnSpPr>
          <p:cNvPr id="49" name="Connecteur droit avec flèche 48"/>
          <p:cNvCxnSpPr/>
          <p:nvPr/>
        </p:nvCxnSpPr>
        <p:spPr>
          <a:xfrm flipV="1">
            <a:off x="7559451" y="5529103"/>
            <a:ext cx="4586" cy="504056"/>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5885902" y="5620878"/>
            <a:ext cx="1097485" cy="338554"/>
          </a:xfrm>
          <a:prstGeom prst="rect">
            <a:avLst/>
          </a:prstGeom>
          <a:noFill/>
        </p:spPr>
        <p:txBody>
          <a:bodyPr wrap="square" rtlCol="0">
            <a:spAutoFit/>
          </a:bodyPr>
          <a:lstStyle/>
          <a:p>
            <a:pPr algn="ctr"/>
            <a:r>
              <a:rPr lang="fr-FR" sz="1600" dirty="0"/>
              <a:t>NMEA</a:t>
            </a:r>
          </a:p>
        </p:txBody>
      </p:sp>
      <p:sp>
        <p:nvSpPr>
          <p:cNvPr id="45" name="Rectangle 44">
            <a:extLst>
              <a:ext uri="{FF2B5EF4-FFF2-40B4-BE49-F238E27FC236}">
                <a16:creationId xmlns:a16="http://schemas.microsoft.com/office/drawing/2014/main" id="{E850A3DC-9B2A-40D4-BCC2-B4C627B36C84}"/>
              </a:ext>
            </a:extLst>
          </p:cNvPr>
          <p:cNvSpPr/>
          <p:nvPr/>
        </p:nvSpPr>
        <p:spPr>
          <a:xfrm>
            <a:off x="5789642" y="2222475"/>
            <a:ext cx="3738125" cy="349764"/>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1525"/>
          </a:bodyPr>
          <a:lstStyle/>
          <a:p>
            <a:pPr algn="ctr" defTabSz="457200" fontAlgn="base">
              <a:spcBef>
                <a:spcPct val="0"/>
              </a:spcBef>
              <a:spcAft>
                <a:spcPct val="0"/>
              </a:spcAft>
              <a:defRPr/>
            </a:pPr>
            <a:r>
              <a:rPr lang="fr-FR" sz="1400" kern="0" dirty="0">
                <a:latin typeface="Century Gothic"/>
              </a:rPr>
              <a:t>Analizzatore di</a:t>
            </a:r>
            <a:r>
              <a:rPr lang="fr-FR" sz="1400" kern="0" dirty="0" err="1">
                <a:latin typeface="Century Gothic"/>
              </a:rPr>
              <a:t> autenticità del messaggio AIS</a:t>
            </a:r>
          </a:p>
        </p:txBody>
      </p:sp>
      <p:sp>
        <p:nvSpPr>
          <p:cNvPr id="5" name="ZoneTexte 4">
            <a:extLst>
              <a:ext uri="{FF2B5EF4-FFF2-40B4-BE49-F238E27FC236}">
                <a16:creationId xmlns:a16="http://schemas.microsoft.com/office/drawing/2014/main" id="{498A0F1A-BE1D-8119-92A8-BD690EE83B81}"/>
              </a:ext>
            </a:extLst>
          </p:cNvPr>
          <p:cNvSpPr txBox="1"/>
          <p:nvPr/>
        </p:nvSpPr>
        <p:spPr>
          <a:xfrm>
            <a:off x="6821410" y="5657742"/>
            <a:ext cx="1097485" cy="338554"/>
          </a:xfrm>
          <a:prstGeom prst="rect">
            <a:avLst/>
          </a:prstGeom>
          <a:noFill/>
        </p:spPr>
        <p:txBody>
          <a:bodyPr wrap="square" rtlCol="0">
            <a:spAutoFit/>
          </a:bodyPr>
          <a:lstStyle/>
          <a:p>
            <a:pPr algn="ctr"/>
            <a:r>
              <a:rPr lang="fr-FR" sz="1600" dirty="0"/>
              <a:t>IP</a:t>
            </a:r>
          </a:p>
        </p:txBody>
      </p:sp>
      <p:pic>
        <p:nvPicPr>
          <p:cNvPr id="70" name="Image 69">
            <a:extLst>
              <a:ext uri="{FF2B5EF4-FFF2-40B4-BE49-F238E27FC236}">
                <a16:creationId xmlns:a16="http://schemas.microsoft.com/office/drawing/2014/main" id="{CB552E1C-0D23-017D-D9B3-0605FDBB73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693" y="341428"/>
            <a:ext cx="2640995" cy="1916420"/>
          </a:xfrm>
          <a:prstGeom prst="rect">
            <a:avLst/>
          </a:prstGeom>
          <a:ln>
            <a:solidFill>
              <a:schemeClr val="accent2">
                <a:lumMod val="75000"/>
              </a:schemeClr>
            </a:solidFill>
          </a:ln>
        </p:spPr>
      </p:pic>
      <p:sp>
        <p:nvSpPr>
          <p:cNvPr id="72" name="Flèche : angle droit 71">
            <a:extLst>
              <a:ext uri="{FF2B5EF4-FFF2-40B4-BE49-F238E27FC236}">
                <a16:creationId xmlns:a16="http://schemas.microsoft.com/office/drawing/2014/main" id="{7D7EE218-9620-C79E-CEDE-79E3653C30F6}"/>
              </a:ext>
            </a:extLst>
          </p:cNvPr>
          <p:cNvSpPr/>
          <p:nvPr/>
        </p:nvSpPr>
        <p:spPr>
          <a:xfrm rot="5400000">
            <a:off x="1200490" y="2399149"/>
            <a:ext cx="1411195" cy="1512169"/>
          </a:xfrm>
          <a:prstGeom prst="bentUpArrow">
            <a:avLst>
              <a:gd name="adj1" fmla="val 27800"/>
              <a:gd name="adj2" fmla="val 25000"/>
              <a:gd name="adj3" fmla="val 23133"/>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36E1748B-5273-3646-62BF-A85A8DD61C9A}"/>
              </a:ext>
            </a:extLst>
          </p:cNvPr>
          <p:cNvSpPr/>
          <p:nvPr/>
        </p:nvSpPr>
        <p:spPr>
          <a:xfrm>
            <a:off x="219296" y="6065224"/>
            <a:ext cx="2087821" cy="578912"/>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lang="fr-FR" sz="1400" kern="0" dirty="0" err="1">
                <a:solidFill>
                  <a:schemeClr val="tx1"/>
                </a:solidFill>
                <a:latin typeface="Century Gothic"/>
              </a:rPr>
              <a:t>Meansof</a:t>
            </a:r>
            <a:r>
              <a:rPr lang="fr-FR" sz="1400" kern="0" dirty="0">
                <a:solidFill>
                  <a:schemeClr val="tx1"/>
                </a:solidFill>
                <a:latin typeface="Century Gothic"/>
              </a:rPr>
              <a:t> cattura </a:t>
            </a:r>
          </a:p>
        </p:txBody>
      </p:sp>
      <p:sp>
        <p:nvSpPr>
          <p:cNvPr id="75" name="Rectangle 74">
            <a:extLst>
              <a:ext uri="{FF2B5EF4-FFF2-40B4-BE49-F238E27FC236}">
                <a16:creationId xmlns:a16="http://schemas.microsoft.com/office/drawing/2014/main" id="{E3524704-2145-45EF-FDFE-FA469113BB81}"/>
              </a:ext>
            </a:extLst>
          </p:cNvPr>
          <p:cNvSpPr/>
          <p:nvPr/>
        </p:nvSpPr>
        <p:spPr>
          <a:xfrm>
            <a:off x="8346265" y="2569812"/>
            <a:ext cx="1196983" cy="1868285"/>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wordArtVert" wrap="square" lIns="91440" tIns="45720" rIns="91440" bIns="45720" numCol="1" spcCol="0" rtlCol="0" fromWordArt="0" anchor="ctr" anchorCtr="0" forceAA="0" compatLnSpc="1">
            <a:prstTxWarp prst="textNoShape">
              <a:avLst/>
            </a:prstTxWarp>
            <a:normAutofit fontScale="85185"/>
          </a:bodyPr>
          <a:lstStyle/>
          <a:p>
            <a:pPr algn="ctr" defTabSz="457200" fontAlgn="base">
              <a:spcBef>
                <a:spcPct val="0"/>
              </a:spcBef>
              <a:spcAft>
                <a:spcPct val="0"/>
              </a:spcAft>
              <a:defRPr/>
            </a:pPr>
            <a:r>
              <a:rPr lang="fr-FR" sz="1400" kern="0" dirty="0">
                <a:latin typeface="Century Gothic"/>
              </a:rPr>
              <a:t>Raccolta delle prove</a:t>
            </a:r>
          </a:p>
        </p:txBody>
      </p:sp>
      <p:sp>
        <p:nvSpPr>
          <p:cNvPr id="76" name="ZoneTexte 75">
            <a:extLst>
              <a:ext uri="{FF2B5EF4-FFF2-40B4-BE49-F238E27FC236}">
                <a16:creationId xmlns:a16="http://schemas.microsoft.com/office/drawing/2014/main" id="{D32F3292-2D60-19BE-249A-00E9AAC28827}"/>
              </a:ext>
            </a:extLst>
          </p:cNvPr>
          <p:cNvSpPr txBox="1"/>
          <p:nvPr/>
        </p:nvSpPr>
        <p:spPr>
          <a:xfrm>
            <a:off x="7894420" y="1267805"/>
            <a:ext cx="1040670" cy="369332"/>
          </a:xfrm>
          <a:prstGeom prst="rect">
            <a:avLst/>
          </a:prstGeom>
          <a:noFill/>
        </p:spPr>
        <p:txBody>
          <a:bodyPr wrap="none" rtlCol="0">
            <a:normAutofit fontScale="87500"/>
          </a:bodyPr>
          <a:lstStyle/>
          <a:p>
            <a:r>
              <a:rPr lang="fr-FR" dirty="0"/>
              <a:t>Coassiale</a:t>
            </a:r>
          </a:p>
        </p:txBody>
      </p:sp>
      <p:cxnSp>
        <p:nvCxnSpPr>
          <p:cNvPr id="77" name="Connecteur droit avec flèche 76">
            <a:extLst>
              <a:ext uri="{FF2B5EF4-FFF2-40B4-BE49-F238E27FC236}">
                <a16:creationId xmlns:a16="http://schemas.microsoft.com/office/drawing/2014/main" id="{05E836AA-A418-0955-B36B-327F1767EC4E}"/>
              </a:ext>
            </a:extLst>
          </p:cNvPr>
          <p:cNvCxnSpPr>
            <a:cxnSpLocks/>
            <a:stCxn id="24" idx="2"/>
            <a:endCxn id="19" idx="0"/>
          </p:cNvCxnSpPr>
          <p:nvPr/>
        </p:nvCxnSpPr>
        <p:spPr>
          <a:xfrm flipH="1">
            <a:off x="7637204" y="1263512"/>
            <a:ext cx="484170" cy="621404"/>
          </a:xfrm>
          <a:prstGeom prst="straightConnector1">
            <a:avLst/>
          </a:prstGeom>
          <a:ln w="25400">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0" name="Connecteur droit avec flèche 79">
            <a:extLst>
              <a:ext uri="{FF2B5EF4-FFF2-40B4-BE49-F238E27FC236}">
                <a16:creationId xmlns:a16="http://schemas.microsoft.com/office/drawing/2014/main" id="{CB27C621-E60A-F88B-6BB6-61A1800320FC}"/>
              </a:ext>
            </a:extLst>
          </p:cNvPr>
          <p:cNvCxnSpPr>
            <a:cxnSpLocks/>
            <a:stCxn id="36" idx="2"/>
            <a:endCxn id="19" idx="0"/>
          </p:cNvCxnSpPr>
          <p:nvPr/>
        </p:nvCxnSpPr>
        <p:spPr>
          <a:xfrm>
            <a:off x="6462145" y="1258698"/>
            <a:ext cx="1175059" cy="6262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081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37A0D53-BA4A-AD38-6F25-DC7F4F642A9E}"/>
              </a:ext>
            </a:extLst>
          </p:cNvPr>
          <p:cNvSpPr>
            <a:spLocks noGrp="1"/>
          </p:cNvSpPr>
          <p:nvPr>
            <p:ph type="sldNum" sz="quarter" idx="12"/>
          </p:nvPr>
        </p:nvSpPr>
        <p:spPr/>
        <p:txBody>
          <a:bodyPr/>
          <a:lstStyle/>
          <a:p>
            <a:fld id="{AF8FC096-D195-4392-A597-E50EA60D946D}" type="slidenum">
              <a:rPr lang="fr-FR" smtClean="0"/>
              <a:t>46</a:t>
            </a:fld>
            <a:endParaRPr lang="fr-FR" dirty="0"/>
          </a:p>
        </p:txBody>
      </p:sp>
      <p:sp>
        <p:nvSpPr>
          <p:cNvPr id="4" name="Titre 5">
            <a:extLst>
              <a:ext uri="{FF2B5EF4-FFF2-40B4-BE49-F238E27FC236}">
                <a16:creationId xmlns:a16="http://schemas.microsoft.com/office/drawing/2014/main" id="{2096143D-9C0F-1CF8-1185-613A2640C3AD}"/>
              </a:ext>
            </a:extLst>
          </p:cNvPr>
          <p:cNvSpPr txBox="1">
            <a:spLocks/>
          </p:cNvSpPr>
          <p:nvPr/>
        </p:nvSpPr>
        <p:spPr>
          <a:xfrm rot="16200000">
            <a:off x="-1790313" y="2209949"/>
            <a:ext cx="5143203" cy="1075371"/>
          </a:xfrm>
          <a:prstGeom prst="rect">
            <a:avLst/>
          </a:prstGeom>
        </p:spPr>
        <p:txBody>
          <a:bodyPr vert="horz" lIns="91440" tIns="45720" rIns="91440" bIns="45720" rtlCol="0" anchor="b">
            <a:normAutofit fontScale="83018"/>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fr-FR" sz="3200" dirty="0">
                <a:latin typeface="+mn-lt"/>
              </a:rPr>
              <a:t>Gestione della ricerca</a:t>
            </a:r>
            <a:r>
              <a:rPr lang="fr-FR" sz="3200" dirty="0" err="1">
                <a:latin typeface="+mn-lt"/>
              </a:rPr>
              <a:t> forense digitale</a:t>
            </a:r>
            <a:endParaRPr lang="fr-FR" sz="3200" dirty="0">
              <a:latin typeface="+mn-lt"/>
            </a:endParaRPr>
          </a:p>
        </p:txBody>
      </p:sp>
      <p:grpSp>
        <p:nvGrpSpPr>
          <p:cNvPr id="19" name="Groupe 18">
            <a:extLst>
              <a:ext uri="{FF2B5EF4-FFF2-40B4-BE49-F238E27FC236}">
                <a16:creationId xmlns:a16="http://schemas.microsoft.com/office/drawing/2014/main" id="{8691870A-9F7E-5ACE-F05B-6E6114B928D2}"/>
              </a:ext>
            </a:extLst>
          </p:cNvPr>
          <p:cNvGrpSpPr/>
          <p:nvPr/>
        </p:nvGrpSpPr>
        <p:grpSpPr>
          <a:xfrm>
            <a:off x="1507777" y="176033"/>
            <a:ext cx="10514994" cy="6505933"/>
            <a:chOff x="1162141" y="206907"/>
            <a:chExt cx="10514994" cy="6505933"/>
          </a:xfrm>
        </p:grpSpPr>
        <p:pic>
          <p:nvPicPr>
            <p:cNvPr id="5" name="Image 4">
              <a:extLst>
                <a:ext uri="{FF2B5EF4-FFF2-40B4-BE49-F238E27FC236}">
                  <a16:creationId xmlns:a16="http://schemas.microsoft.com/office/drawing/2014/main" id="{6CB5BF45-4755-B0B1-160A-2A72E9BC2D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2141" y="206907"/>
              <a:ext cx="10514994" cy="6505933"/>
            </a:xfrm>
            <a:prstGeom prst="rect">
              <a:avLst/>
            </a:prstGeom>
            <a:solidFill>
              <a:schemeClr val="accent5">
                <a:lumMod val="60000"/>
                <a:lumOff val="40000"/>
              </a:schemeClr>
            </a:solidFill>
          </p:spPr>
        </p:pic>
        <p:sp>
          <p:nvSpPr>
            <p:cNvPr id="7" name="ZoneTexte 6">
              <a:extLst>
                <a:ext uri="{FF2B5EF4-FFF2-40B4-BE49-F238E27FC236}">
                  <a16:creationId xmlns:a16="http://schemas.microsoft.com/office/drawing/2014/main" id="{AF7F1E8F-C50D-49B7-EE15-9011760C8F2A}"/>
                </a:ext>
              </a:extLst>
            </p:cNvPr>
            <p:cNvSpPr txBox="1"/>
            <p:nvPr/>
          </p:nvSpPr>
          <p:spPr>
            <a:xfrm>
              <a:off x="1285710" y="270480"/>
              <a:ext cx="2581955" cy="1574277"/>
            </a:xfrm>
            <a:prstGeom prst="rect">
              <a:avLst/>
            </a:prstGeom>
            <a:solidFill>
              <a:srgbClr val="3799FA"/>
            </a:solidFill>
            <a:ln>
              <a:noFill/>
            </a:ln>
          </p:spPr>
          <p:txBody>
            <a:bodyPr wrap="square" rtlCol="0">
              <a:normAutofit fontScale="92682"/>
            </a:bodyPr>
            <a:lstStyle/>
            <a:p>
              <a:pPr>
                <a:spcAft>
                  <a:spcPts val="600"/>
                </a:spcAft>
              </a:pPr>
              <a:r>
                <a:rPr lang="fr-FR" b="1" dirty="0"/>
                <a:t>Gestione delle crisi</a:t>
              </a:r>
            </a:p>
            <a:p>
              <a:pPr>
                <a:spcAft>
                  <a:spcPts val="600"/>
                </a:spcAft>
              </a:pPr>
              <a:r>
                <a:rPr lang="fr-FR" b="1" dirty="0"/>
                <a:t>Risposta agli incidenti</a:t>
              </a:r>
            </a:p>
            <a:p>
              <a:pPr>
                <a:spcAft>
                  <a:spcPts val="600"/>
                </a:spcAft>
              </a:pPr>
              <a:r>
                <a:rPr lang="fr-FR" b="1" dirty="0" err="1"/>
                <a:t>ReactionPlan</a:t>
              </a:r>
            </a:p>
            <a:p>
              <a:pPr>
                <a:spcAft>
                  <a:spcPts val="600"/>
                </a:spcAft>
              </a:pPr>
              <a:r>
                <a:rPr lang="fr-FR" b="1" dirty="0"/>
                <a:t>Classificazione delle</a:t>
              </a:r>
              <a:r>
                <a:rPr lang="fr-FR" b="1" dirty="0" err="1"/>
                <a:t> segnalazioni</a:t>
              </a:r>
              <a:endParaRPr lang="fr-FR" b="1" dirty="0"/>
            </a:p>
          </p:txBody>
        </p:sp>
        <p:sp>
          <p:nvSpPr>
            <p:cNvPr id="8" name="ZoneTexte 7">
              <a:extLst>
                <a:ext uri="{FF2B5EF4-FFF2-40B4-BE49-F238E27FC236}">
                  <a16:creationId xmlns:a16="http://schemas.microsoft.com/office/drawing/2014/main" id="{5A7FFFA1-A77B-62AA-4F37-03AAC984727F}"/>
                </a:ext>
              </a:extLst>
            </p:cNvPr>
            <p:cNvSpPr txBox="1"/>
            <p:nvPr/>
          </p:nvSpPr>
          <p:spPr>
            <a:xfrm>
              <a:off x="9568272" y="354931"/>
              <a:ext cx="1997069" cy="1452398"/>
            </a:xfrm>
            <a:prstGeom prst="rect">
              <a:avLst/>
            </a:prstGeom>
            <a:solidFill>
              <a:srgbClr val="3898F9"/>
            </a:solidFill>
            <a:ln>
              <a:noFill/>
            </a:ln>
          </p:spPr>
          <p:txBody>
            <a:bodyPr wrap="square" rtlCol="0">
              <a:normAutofit fontScale="82105"/>
            </a:bodyPr>
            <a:lstStyle/>
            <a:p>
              <a:pPr algn="r">
                <a:spcAft>
                  <a:spcPts val="600"/>
                </a:spcAft>
              </a:pPr>
              <a:r>
                <a:rPr lang="fr-FR" b="1" dirty="0"/>
                <a:t>Gestione degli</a:t>
              </a:r>
              <a:r>
                <a:rPr lang="fr-FR" b="1" dirty="0" err="1"/>
                <a:t> allarmi e degli incidenti</a:t>
              </a:r>
              <a:r>
                <a:rPr lang="fr-FR" b="1" dirty="0"/>
                <a:t> di sicurezza</a:t>
              </a:r>
            </a:p>
          </p:txBody>
        </p:sp>
        <p:sp>
          <p:nvSpPr>
            <p:cNvPr id="9" name="ZoneTexte 8">
              <a:extLst>
                <a:ext uri="{FF2B5EF4-FFF2-40B4-BE49-F238E27FC236}">
                  <a16:creationId xmlns:a16="http://schemas.microsoft.com/office/drawing/2014/main" id="{D54AC875-5186-2B80-3AD1-8B5AAD4540F1}"/>
                </a:ext>
              </a:extLst>
            </p:cNvPr>
            <p:cNvSpPr txBox="1"/>
            <p:nvPr/>
          </p:nvSpPr>
          <p:spPr>
            <a:xfrm>
              <a:off x="9543557" y="2284378"/>
              <a:ext cx="1997069" cy="1431161"/>
            </a:xfrm>
            <a:prstGeom prst="rect">
              <a:avLst/>
            </a:prstGeom>
            <a:solidFill>
              <a:srgbClr val="9AC7F8"/>
            </a:solidFill>
            <a:ln>
              <a:noFill/>
            </a:ln>
          </p:spPr>
          <p:txBody>
            <a:bodyPr wrap="square" rtlCol="0">
              <a:normAutofit fontScale="94117"/>
            </a:bodyPr>
            <a:lstStyle/>
            <a:p>
              <a:pPr algn="r">
                <a:spcAft>
                  <a:spcPts val="600"/>
                </a:spcAft>
              </a:pPr>
              <a:r>
                <a:rPr lang="fr-FR" b="1" dirty="0"/>
                <a:t>Gestione </a:t>
              </a:r>
            </a:p>
            <a:p>
              <a:pPr algn="r">
                <a:spcAft>
                  <a:spcPts val="600"/>
                </a:spcAft>
              </a:pPr>
              <a:r>
                <a:rPr lang="fr-FR" b="1" dirty="0"/>
                <a:t>Di</a:t>
              </a:r>
            </a:p>
            <a:p>
              <a:pPr algn="r">
                <a:spcAft>
                  <a:spcPts val="600"/>
                </a:spcAft>
              </a:pPr>
              <a:r>
                <a:rPr lang="fr-FR" b="1" dirty="0"/>
                <a:t>Sicurezza </a:t>
              </a:r>
            </a:p>
            <a:p>
              <a:pPr algn="r">
                <a:spcAft>
                  <a:spcPts val="600"/>
                </a:spcAft>
              </a:pPr>
              <a:r>
                <a:rPr lang="fr-FR" b="1" dirty="0"/>
                <a:t>Eventi</a:t>
              </a:r>
            </a:p>
          </p:txBody>
        </p:sp>
        <p:sp>
          <p:nvSpPr>
            <p:cNvPr id="10" name="ZoneTexte 9">
              <a:extLst>
                <a:ext uri="{FF2B5EF4-FFF2-40B4-BE49-F238E27FC236}">
                  <a16:creationId xmlns:a16="http://schemas.microsoft.com/office/drawing/2014/main" id="{2DB3662B-5BB3-5116-9FE1-3EE026A44593}"/>
                </a:ext>
              </a:extLst>
            </p:cNvPr>
            <p:cNvSpPr txBox="1"/>
            <p:nvPr/>
          </p:nvSpPr>
          <p:spPr>
            <a:xfrm>
              <a:off x="1298067" y="2215404"/>
              <a:ext cx="2458387" cy="1574277"/>
            </a:xfrm>
            <a:prstGeom prst="rect">
              <a:avLst/>
            </a:prstGeom>
            <a:solidFill>
              <a:srgbClr val="98C8FA"/>
            </a:solidFill>
            <a:ln>
              <a:noFill/>
            </a:ln>
          </p:spPr>
          <p:txBody>
            <a:bodyPr wrap="square" rtlCol="0">
              <a:normAutofit fontScale="94117"/>
            </a:bodyPr>
            <a:lstStyle/>
            <a:p>
              <a:pPr>
                <a:spcAft>
                  <a:spcPts val="600"/>
                </a:spcAft>
              </a:pPr>
              <a:r>
                <a:rPr lang="fr-FR" b="1" dirty="0" err="1"/>
                <a:t>Corelazione</a:t>
              </a:r>
              <a:endParaRPr lang="fr-FR" b="1" dirty="0"/>
            </a:p>
            <a:p>
              <a:pPr>
                <a:spcAft>
                  <a:spcPts val="600"/>
                </a:spcAft>
              </a:pPr>
              <a:r>
                <a:rPr lang="fr-FR" b="1" dirty="0" err="1"/>
                <a:t>Aggregazione</a:t>
              </a:r>
              <a:endParaRPr lang="fr-FR" b="1" dirty="0"/>
            </a:p>
            <a:p>
              <a:pPr>
                <a:spcAft>
                  <a:spcPts val="600"/>
                </a:spcAft>
              </a:pPr>
              <a:r>
                <a:rPr lang="fr-FR" b="1" dirty="0"/>
                <a:t>Normalizzazione</a:t>
              </a:r>
            </a:p>
            <a:p>
              <a:pPr>
                <a:spcAft>
                  <a:spcPts val="600"/>
                </a:spcAft>
              </a:pPr>
              <a:r>
                <a:rPr lang="fr-FR" b="1" dirty="0" err="1"/>
                <a:t>Filtraggio</a:t>
              </a:r>
              <a:endParaRPr lang="fr-FR" b="1" dirty="0"/>
            </a:p>
          </p:txBody>
        </p:sp>
        <p:sp>
          <p:nvSpPr>
            <p:cNvPr id="11" name="ZoneTexte 10">
              <a:extLst>
                <a:ext uri="{FF2B5EF4-FFF2-40B4-BE49-F238E27FC236}">
                  <a16:creationId xmlns:a16="http://schemas.microsoft.com/office/drawing/2014/main" id="{85C8ACCC-E32E-0E86-C482-E8E9CE68F388}"/>
                </a:ext>
              </a:extLst>
            </p:cNvPr>
            <p:cNvSpPr txBox="1"/>
            <p:nvPr/>
          </p:nvSpPr>
          <p:spPr>
            <a:xfrm>
              <a:off x="1285710" y="4214510"/>
              <a:ext cx="2458387" cy="710964"/>
            </a:xfrm>
            <a:prstGeom prst="rect">
              <a:avLst/>
            </a:prstGeom>
            <a:solidFill>
              <a:srgbClr val="C6E5FA"/>
            </a:solidFill>
            <a:ln>
              <a:noFill/>
            </a:ln>
          </p:spPr>
          <p:txBody>
            <a:bodyPr wrap="square" rtlCol="0">
              <a:spAutoFit/>
            </a:bodyPr>
            <a:lstStyle/>
            <a:p>
              <a:pPr>
                <a:spcAft>
                  <a:spcPts val="600"/>
                </a:spcAft>
              </a:pPr>
              <a:r>
                <a:rPr lang="fr-FR" b="1" dirty="0" err="1"/>
                <a:t>Centralizzazione</a:t>
              </a:r>
              <a:r>
                <a:rPr lang="fr-FR" b="1" dirty="0"/>
                <a:t> di Traces</a:t>
              </a:r>
            </a:p>
          </p:txBody>
        </p:sp>
        <p:sp>
          <p:nvSpPr>
            <p:cNvPr id="12" name="ZoneTexte 11">
              <a:extLst>
                <a:ext uri="{FF2B5EF4-FFF2-40B4-BE49-F238E27FC236}">
                  <a16:creationId xmlns:a16="http://schemas.microsoft.com/office/drawing/2014/main" id="{F5D6E82F-FFDB-7B72-EBE8-521043FA9048}"/>
                </a:ext>
              </a:extLst>
            </p:cNvPr>
            <p:cNvSpPr txBox="1"/>
            <p:nvPr/>
          </p:nvSpPr>
          <p:spPr>
            <a:xfrm>
              <a:off x="10008973" y="4192588"/>
              <a:ext cx="1531653" cy="646331"/>
            </a:xfrm>
            <a:prstGeom prst="rect">
              <a:avLst/>
            </a:prstGeom>
            <a:solidFill>
              <a:srgbClr val="C6E5FA"/>
            </a:solidFill>
            <a:ln>
              <a:noFill/>
            </a:ln>
          </p:spPr>
          <p:txBody>
            <a:bodyPr wrap="square" rtlCol="0">
              <a:spAutoFit/>
            </a:bodyPr>
            <a:lstStyle/>
            <a:p>
              <a:pPr algn="r">
                <a:spcAft>
                  <a:spcPts val="600"/>
                </a:spcAft>
              </a:pPr>
              <a:r>
                <a:rPr lang="fr-FR" b="1" dirty="0" err="1"/>
                <a:t>ManagingTraces</a:t>
              </a:r>
            </a:p>
          </p:txBody>
        </p:sp>
        <p:sp>
          <p:nvSpPr>
            <p:cNvPr id="13" name="ZoneTexte 12">
              <a:extLst>
                <a:ext uri="{FF2B5EF4-FFF2-40B4-BE49-F238E27FC236}">
                  <a16:creationId xmlns:a16="http://schemas.microsoft.com/office/drawing/2014/main" id="{EA64F311-4EF6-067B-3CBD-4450EBACD798}"/>
                </a:ext>
              </a:extLst>
            </p:cNvPr>
            <p:cNvSpPr txBox="1"/>
            <p:nvPr/>
          </p:nvSpPr>
          <p:spPr>
            <a:xfrm>
              <a:off x="1273353" y="5292059"/>
              <a:ext cx="1840549" cy="1231106"/>
            </a:xfrm>
            <a:prstGeom prst="rect">
              <a:avLst/>
            </a:prstGeom>
            <a:solidFill>
              <a:srgbClr val="BCBCBC"/>
            </a:solidFill>
            <a:ln>
              <a:noFill/>
            </a:ln>
          </p:spPr>
          <p:txBody>
            <a:bodyPr wrap="square" rtlCol="0">
              <a:spAutoFit/>
            </a:bodyPr>
            <a:lstStyle/>
            <a:p>
              <a:pPr>
                <a:spcAft>
                  <a:spcPts val="600"/>
                </a:spcAft>
              </a:pPr>
              <a:r>
                <a:rPr lang="fr-FR" sz="1600" b="1" dirty="0" err="1"/>
                <a:t>Generatori di messaggi</a:t>
              </a:r>
            </a:p>
            <a:p>
              <a:pPr>
                <a:spcAft>
                  <a:spcPts val="600"/>
                </a:spcAft>
              </a:pPr>
              <a:endParaRPr lang="fr-FR" sz="1600" b="1" dirty="0"/>
            </a:p>
            <a:p>
              <a:pPr>
                <a:spcAft>
                  <a:spcPts val="600"/>
                </a:spcAft>
              </a:pPr>
              <a:r>
                <a:rPr lang="fr-FR" sz="1600" b="1" dirty="0"/>
                <a:t>CIS Components</a:t>
              </a:r>
            </a:p>
          </p:txBody>
        </p:sp>
        <p:sp>
          <p:nvSpPr>
            <p:cNvPr id="14" name="ZoneTexte 13">
              <a:extLst>
                <a:ext uri="{FF2B5EF4-FFF2-40B4-BE49-F238E27FC236}">
                  <a16:creationId xmlns:a16="http://schemas.microsoft.com/office/drawing/2014/main" id="{347E564B-626F-7D6C-DF2B-8E4663443FE8}"/>
                </a:ext>
              </a:extLst>
            </p:cNvPr>
            <p:cNvSpPr txBox="1"/>
            <p:nvPr/>
          </p:nvSpPr>
          <p:spPr>
            <a:xfrm>
              <a:off x="3413917" y="6382466"/>
              <a:ext cx="1443833" cy="279308"/>
            </a:xfrm>
            <a:prstGeom prst="rect">
              <a:avLst/>
            </a:prstGeom>
            <a:solidFill>
              <a:srgbClr val="BCBCBC"/>
            </a:solidFill>
            <a:ln>
              <a:noFill/>
            </a:ln>
          </p:spPr>
          <p:txBody>
            <a:bodyPr wrap="square" rtlCol="0">
              <a:normAutofit fontScale="95833"/>
            </a:bodyPr>
            <a:lstStyle/>
            <a:p>
              <a:pPr algn="ctr">
                <a:spcAft>
                  <a:spcPts val="600"/>
                </a:spcAft>
              </a:pPr>
              <a:r>
                <a:rPr lang="fr-FR" sz="1050" b="1" dirty="0"/>
                <a:t>Sistema operativo</a:t>
              </a:r>
            </a:p>
          </p:txBody>
        </p:sp>
        <p:sp>
          <p:nvSpPr>
            <p:cNvPr id="15" name="ZoneTexte 14">
              <a:extLst>
                <a:ext uri="{FF2B5EF4-FFF2-40B4-BE49-F238E27FC236}">
                  <a16:creationId xmlns:a16="http://schemas.microsoft.com/office/drawing/2014/main" id="{83E646AD-9270-91C5-069B-98C32FC9E28F}"/>
                </a:ext>
              </a:extLst>
            </p:cNvPr>
            <p:cNvSpPr txBox="1"/>
            <p:nvPr/>
          </p:nvSpPr>
          <p:spPr>
            <a:xfrm>
              <a:off x="5340827" y="6376124"/>
              <a:ext cx="1443833" cy="253916"/>
            </a:xfrm>
            <a:prstGeom prst="rect">
              <a:avLst/>
            </a:prstGeom>
            <a:solidFill>
              <a:srgbClr val="BCBCBC"/>
            </a:solidFill>
            <a:ln>
              <a:noFill/>
            </a:ln>
          </p:spPr>
          <p:txBody>
            <a:bodyPr wrap="square" rtlCol="0">
              <a:spAutoFit/>
            </a:bodyPr>
            <a:lstStyle/>
            <a:p>
              <a:pPr algn="ctr">
                <a:spcAft>
                  <a:spcPts val="600"/>
                </a:spcAft>
              </a:pPr>
              <a:r>
                <a:rPr lang="fr-FR" sz="1050" b="1" dirty="0"/>
                <a:t>Dispositivi di rete</a:t>
              </a:r>
            </a:p>
          </p:txBody>
        </p:sp>
        <p:sp>
          <p:nvSpPr>
            <p:cNvPr id="16" name="ZoneTexte 15">
              <a:extLst>
                <a:ext uri="{FF2B5EF4-FFF2-40B4-BE49-F238E27FC236}">
                  <a16:creationId xmlns:a16="http://schemas.microsoft.com/office/drawing/2014/main" id="{D0F8D5D3-A01C-8AAD-5531-07B452927A04}"/>
                </a:ext>
              </a:extLst>
            </p:cNvPr>
            <p:cNvSpPr txBox="1"/>
            <p:nvPr/>
          </p:nvSpPr>
          <p:spPr>
            <a:xfrm>
              <a:off x="6982580" y="6390323"/>
              <a:ext cx="1443833" cy="253916"/>
            </a:xfrm>
            <a:prstGeom prst="rect">
              <a:avLst/>
            </a:prstGeom>
            <a:solidFill>
              <a:srgbClr val="BCBCBC"/>
            </a:solidFill>
            <a:ln>
              <a:noFill/>
            </a:ln>
          </p:spPr>
          <p:txBody>
            <a:bodyPr wrap="square" rtlCol="0">
              <a:spAutoFit/>
            </a:bodyPr>
            <a:lstStyle/>
            <a:p>
              <a:pPr algn="ctr">
                <a:spcAft>
                  <a:spcPts val="600"/>
                </a:spcAft>
              </a:pPr>
              <a:r>
                <a:rPr lang="fr-FR" sz="1050" b="1" dirty="0"/>
                <a:t>Prodotti di sicurezza</a:t>
              </a:r>
            </a:p>
          </p:txBody>
        </p:sp>
        <p:sp>
          <p:nvSpPr>
            <p:cNvPr id="17" name="ZoneTexte 16">
              <a:extLst>
                <a:ext uri="{FF2B5EF4-FFF2-40B4-BE49-F238E27FC236}">
                  <a16:creationId xmlns:a16="http://schemas.microsoft.com/office/drawing/2014/main" id="{C615CDF7-BFCC-7E09-7B63-01F8534EAD1E}"/>
                </a:ext>
              </a:extLst>
            </p:cNvPr>
            <p:cNvSpPr txBox="1"/>
            <p:nvPr/>
          </p:nvSpPr>
          <p:spPr>
            <a:xfrm>
              <a:off x="8495777" y="6369655"/>
              <a:ext cx="1443833" cy="253916"/>
            </a:xfrm>
            <a:prstGeom prst="rect">
              <a:avLst/>
            </a:prstGeom>
            <a:solidFill>
              <a:srgbClr val="BCBCBC"/>
            </a:solidFill>
            <a:ln>
              <a:noFill/>
            </a:ln>
          </p:spPr>
          <p:txBody>
            <a:bodyPr wrap="square" rtlCol="0">
              <a:spAutoFit/>
            </a:bodyPr>
            <a:lstStyle/>
            <a:p>
              <a:pPr algn="ctr">
                <a:spcAft>
                  <a:spcPts val="600"/>
                </a:spcAft>
              </a:pPr>
              <a:r>
                <a:rPr lang="fr-FR" sz="1050" b="1" dirty="0"/>
                <a:t>Applicazioni</a:t>
              </a:r>
            </a:p>
          </p:txBody>
        </p:sp>
        <p:sp>
          <p:nvSpPr>
            <p:cNvPr id="18" name="ZoneTexte 17">
              <a:extLst>
                <a:ext uri="{FF2B5EF4-FFF2-40B4-BE49-F238E27FC236}">
                  <a16:creationId xmlns:a16="http://schemas.microsoft.com/office/drawing/2014/main" id="{11A8ECCF-FF74-8DEF-981F-3434C1EBBF11}"/>
                </a:ext>
              </a:extLst>
            </p:cNvPr>
            <p:cNvSpPr txBox="1"/>
            <p:nvPr/>
          </p:nvSpPr>
          <p:spPr>
            <a:xfrm>
              <a:off x="10139190" y="6341019"/>
              <a:ext cx="1443833" cy="323165"/>
            </a:xfrm>
            <a:prstGeom prst="rect">
              <a:avLst/>
            </a:prstGeom>
            <a:solidFill>
              <a:srgbClr val="BCBCBC"/>
            </a:solidFill>
            <a:ln>
              <a:noFill/>
            </a:ln>
          </p:spPr>
          <p:txBody>
            <a:bodyPr wrap="square" lIns="0" tIns="0" rIns="0" bIns="0" rtlCol="0">
              <a:spAutoFit/>
            </a:bodyPr>
            <a:lstStyle/>
            <a:p>
              <a:pPr algn="ctr">
                <a:spcAft>
                  <a:spcPts val="600"/>
                </a:spcAft>
              </a:pPr>
              <a:r>
                <a:rPr lang="fr-FR" sz="1050" b="1" dirty="0" err="1"/>
                <a:t>CybersecurityDevices</a:t>
              </a:r>
              <a:r>
                <a:rPr lang="fr-FR" sz="1050" b="1" dirty="0"/>
                <a:t> </a:t>
              </a:r>
              <a:r>
                <a:rPr lang="fr-FR" sz="1050" b="1" dirty="0" err="1"/>
                <a:t>(</a:t>
              </a:r>
              <a:r>
                <a:rPr lang="fr-FR" sz="1050" b="1" dirty="0"/>
                <a:t>Sonde)</a:t>
              </a:r>
            </a:p>
          </p:txBody>
        </p:sp>
      </p:grpSp>
    </p:spTree>
    <p:extLst>
      <p:ext uri="{BB962C8B-B14F-4D97-AF65-F5344CB8AC3E}">
        <p14:creationId xmlns:p14="http://schemas.microsoft.com/office/powerpoint/2010/main" val="3204490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normAutofit fontScale="84615"/>
          </a:bodyPr>
          <a:lstStyle/>
          <a:p>
            <a:r>
              <a:rPr lang="en-US" dirty="0"/>
              <a:t>Progressi del corso</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n-US" sz="4800" dirty="0"/>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vert="horz" lIns="0" tIns="45720" rIns="0" bIns="0" rtlCol="0" anchor="b">
            <a:normAutofit/>
          </a:bodyPr>
          <a:lstStyle/>
          <a:p>
            <a:r>
              <a:rPr lang="en-US" sz="2400" dirty="0"/>
              <a:t>Maritime systems / AIS  </a:t>
            </a:r>
            <a:r>
              <a:rPr lang="en-US" sz="2400"/>
              <a:t>/ GNSS</a:t>
            </a:r>
            <a:endParaRPr lang="en-US" sz="2400" dirty="0"/>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n-US" sz="4800" dirty="0"/>
              <a:t>o2.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n-US" sz="6000" dirty="0"/>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fontScale="70833"/>
          </a:bodyPr>
          <a:lstStyle/>
          <a:p>
            <a:r>
              <a:rPr lang="en-US" dirty="0">
                <a:solidFill>
                  <a:schemeClr val="tx1">
                    <a:lumMod val="50000"/>
                    <a:lumOff val="50000"/>
                  </a:schemeClr>
                </a:solidFill>
              </a:rPr>
              <a:t>Caso d'uso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n-US" sz="4800" dirty="0"/>
              <a:t>o4.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normAutofit/>
          </a:bodyPr>
          <a:lstStyle/>
          <a:p>
            <a:r>
              <a:rPr lang="en-US" sz="2400" dirty="0" err="1"/>
              <a:t>Anaysis</a:t>
            </a:r>
            <a:endParaRPr lang="en-US" sz="2400"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n-US" sz="4800" dirty="0"/>
              <a:t>o5.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normAutofit/>
          </a:bodyPr>
          <a:lstStyle/>
          <a:p>
            <a:r>
              <a:rPr lang="en-US" sz="2400" dirty="0"/>
              <a:t>Lezioni apprese</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47</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normAutofit fontScale="86000"/>
          </a:bodyPr>
          <a:lstStyle/>
          <a:p>
            <a:r>
              <a:rPr lang="en-US" dirty="0"/>
              <a:t>CSP00012_S_M_Digital Forensic per il settore marittimo: modello di presentazione creato da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normAutofit fontScale="70833"/>
          </a:bodyPr>
          <a:lstStyle/>
          <a:p>
            <a:r>
              <a:rPr lang="fr-FR" sz="2800" b="1" dirty="0"/>
              <a:t>Caso d'uso 1</a:t>
            </a:r>
          </a:p>
        </p:txBody>
      </p:sp>
      <p:pic>
        <p:nvPicPr>
          <p:cNvPr id="22" name="Espace réservé pour une image  21" descr="Une image contenant intérieur, ordinateur, Appareil de présentation, multimédia&#10;&#10;Description générée automatiquement">
            <a:extLst>
              <a:ext uri="{FF2B5EF4-FFF2-40B4-BE49-F238E27FC236}">
                <a16:creationId xmlns:a16="http://schemas.microsoft.com/office/drawing/2014/main" id="{9662AD2A-2DAC-FDE0-511C-EEEEF1058E6D}"/>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44831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F0700AA1-27B2-9E00-43E8-F56CC0D7A864}"/>
              </a:ext>
            </a:extLst>
          </p:cNvPr>
          <p:cNvSpPr>
            <a:spLocks noGrp="1"/>
          </p:cNvSpPr>
          <p:nvPr>
            <p:ph type="ctrTitle"/>
          </p:nvPr>
        </p:nvSpPr>
        <p:spPr>
          <a:xfrm>
            <a:off x="169229" y="0"/>
            <a:ext cx="11141678" cy="668812"/>
          </a:xfrm>
        </p:spPr>
        <p:txBody>
          <a:bodyPr>
            <a:normAutofit fontScale="91304"/>
          </a:bodyPr>
          <a:lstStyle/>
          <a:p>
            <a:r>
              <a:rPr lang="fr-FR" dirty="0"/>
              <a:t>Caso d'uso 1 - Digital</a:t>
            </a:r>
            <a:r>
              <a:rPr lang="fr-FR" dirty="0" err="1"/>
              <a:t> Forensicfor Maritime</a:t>
            </a:r>
          </a:p>
        </p:txBody>
      </p:sp>
      <p:sp>
        <p:nvSpPr>
          <p:cNvPr id="7" name="Espace réservé pour une image  6">
            <a:extLst>
              <a:ext uri="{FF2B5EF4-FFF2-40B4-BE49-F238E27FC236}">
                <a16:creationId xmlns:a16="http://schemas.microsoft.com/office/drawing/2014/main" id="{88F57338-1D23-3404-A94A-E2DADDF94287}"/>
              </a:ext>
            </a:extLst>
          </p:cNvPr>
          <p:cNvSpPr>
            <a:spLocks noGrp="1"/>
          </p:cNvSpPr>
          <p:nvPr>
            <p:ph type="pic" sz="quarter" idx="11"/>
          </p:nvPr>
        </p:nvSpPr>
        <p:spPr/>
        <p:txBody>
          <a:bodyPr/>
          <a:lstStyle/>
          <a:p>
            <a:endParaRPr lang="fr-FR"/>
          </a:p>
        </p:txBody>
      </p:sp>
      <p:pic>
        <p:nvPicPr>
          <p:cNvPr id="6148" name="Immagine 4">
            <a:extLst>
              <a:ext uri="{FF2B5EF4-FFF2-40B4-BE49-F238E27FC236}">
                <a16:creationId xmlns:a16="http://schemas.microsoft.com/office/drawing/2014/main" id="{CB1DD8BA-67C8-E889-5F1F-A42F133205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176" y="2113419"/>
            <a:ext cx="11366515" cy="44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olo 1">
            <a:extLst>
              <a:ext uri="{FF2B5EF4-FFF2-40B4-BE49-F238E27FC236}">
                <a16:creationId xmlns:a16="http://schemas.microsoft.com/office/drawing/2014/main" id="{C2B93665-94A0-AADC-AD02-02AC130C8C28}"/>
              </a:ext>
            </a:extLst>
          </p:cNvPr>
          <p:cNvSpPr>
            <a:spLocks/>
          </p:cNvSpPr>
          <p:nvPr/>
        </p:nvSpPr>
        <p:spPr bwMode="auto">
          <a:xfrm>
            <a:off x="153641" y="827394"/>
            <a:ext cx="8881502" cy="112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715"/>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buNone/>
            </a:pPr>
            <a:r>
              <a:rPr lang="en-US" altLang="it-IT" sz="1800" dirty="0">
                <a:solidFill>
                  <a:srgbClr val="000099"/>
                </a:solidFill>
              </a:rPr>
              <a:t>Il 3 dicembre 2019, a partire dalle ore 13:13 UTC, nell'area marittima tra l'isola d'Elba e la Corsica, centinaia di informazioni AIS sono state ricevute da unità navali di bandiera olandese, create artificialmente, con diversi codici identificativi, posizioni, rotte e velocità. </a:t>
            </a: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GB" altLang="it-IT" sz="1800" i="1" u="sng" dirty="0">
              <a:solidFill>
                <a:srgbClr val="000099"/>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6" name="Immagine 2">
            <a:extLst>
              <a:ext uri="{FF2B5EF4-FFF2-40B4-BE49-F238E27FC236}">
                <a16:creationId xmlns:a16="http://schemas.microsoft.com/office/drawing/2014/main" id="{E833A9D6-F4F4-1F71-43A8-04B7CCFD772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9714" y="1878135"/>
            <a:ext cx="5513321"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space réservé pour une image  4" descr="Une image contenant transport, bateau, embarcation, plein air&#10;&#10;Description générée automatiquement">
            <a:extLst>
              <a:ext uri="{FF2B5EF4-FFF2-40B4-BE49-F238E27FC236}">
                <a16:creationId xmlns:a16="http://schemas.microsoft.com/office/drawing/2014/main" id="{79176537-0326-04AC-559E-82F75A2D9A99}"/>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
        <p:nvSpPr>
          <p:cNvPr id="8194" name="Titolo 1">
            <a:extLst>
              <a:ext uri="{FF2B5EF4-FFF2-40B4-BE49-F238E27FC236}">
                <a16:creationId xmlns:a16="http://schemas.microsoft.com/office/drawing/2014/main" id="{D907F0FA-2F9C-967D-E0E6-8571C5359C5E}"/>
              </a:ext>
            </a:extLst>
          </p:cNvPr>
          <p:cNvSpPr>
            <a:spLocks/>
          </p:cNvSpPr>
          <p:nvPr/>
        </p:nvSpPr>
        <p:spPr bwMode="auto">
          <a:xfrm>
            <a:off x="283029" y="394419"/>
            <a:ext cx="8948057" cy="345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8000"/>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endParaRPr lang="en-US" altLang="it-IT" sz="2000" b="1" i="1" u="sng" dirty="0">
              <a:solidFill>
                <a:srgbClr val="000099"/>
              </a:solidFill>
            </a:endParaRPr>
          </a:p>
          <a:p>
            <a:pPr algn="just">
              <a:spcBef>
                <a:spcPct val="0"/>
              </a:spcBef>
              <a:spcAft>
                <a:spcPts val="600"/>
              </a:spcAft>
              <a:buNone/>
            </a:pPr>
            <a:r>
              <a:rPr lang="en-US" altLang="it-IT" sz="2000" dirty="0">
                <a:solidFill>
                  <a:srgbClr val="000099"/>
                </a:solidFill>
              </a:rPr>
              <a:t>Queste informazioni avevano completamente saturato un'area marittima circolare con un raggio di circa 15 Nm. L'area colpita dall'attacco è stata satura con l'inserimento di oltre 850 falsi bersagli.</a:t>
            </a:r>
          </a:p>
          <a:p>
            <a:pPr algn="ctr">
              <a:spcBef>
                <a:spcPct val="0"/>
              </a:spcBef>
              <a:spcAft>
                <a:spcPts val="600"/>
              </a:spcAft>
              <a:buNone/>
            </a:pPr>
            <a:endParaRPr lang="en-GB" altLang="it-IT" sz="2000" b="1" i="1" u="sng" dirty="0">
              <a:solidFill>
                <a:srgbClr val="000099"/>
              </a:solidFill>
            </a:endParaRPr>
          </a:p>
        </p:txBody>
      </p:sp>
      <p:sp>
        <p:nvSpPr>
          <p:cNvPr id="6" name="Titre 5">
            <a:extLst>
              <a:ext uri="{FF2B5EF4-FFF2-40B4-BE49-F238E27FC236}">
                <a16:creationId xmlns:a16="http://schemas.microsoft.com/office/drawing/2014/main" id="{51DA78A7-7529-91F9-FCB4-582841D34473}"/>
              </a:ext>
            </a:extLst>
          </p:cNvPr>
          <p:cNvSpPr txBox="1">
            <a:spLocks/>
          </p:cNvSpPr>
          <p:nvPr/>
        </p:nvSpPr>
        <p:spPr>
          <a:xfrm>
            <a:off x="169229" y="0"/>
            <a:ext cx="11141678" cy="668812"/>
          </a:xfrm>
          <a:prstGeom prst="rect">
            <a:avLst/>
          </a:prstGeom>
        </p:spPr>
        <p:txBody>
          <a:bodyPr vert="horz" lIns="91440" tIns="45720" rIns="91440" bIns="45720" rtlCol="0" anchor="b">
            <a:normAutofit fontScale="91304"/>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fr-FR" dirty="0"/>
              <a:t>Caso d'uso 1 - Digital</a:t>
            </a:r>
            <a:r>
              <a:rPr lang="fr-FR" dirty="0" err="1"/>
              <a:t> Forensicfor Maritime</a:t>
            </a: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Proposte di valore</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91176"/>
          </a:bodyPr>
          <a:lstStyle/>
          <a:p>
            <a:r>
              <a:rPr lang="en-US" dirty="0"/>
              <a:t>Vantaggi per i partecipanti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6"/>
            <a:ext cx="5541470" cy="3227161"/>
          </a:xfrm>
        </p:spPr>
        <p:txBody>
          <a:bodyPr>
            <a:normAutofit fontScale="76923"/>
          </a:bodyPr>
          <a:lstStyle/>
          <a:p>
            <a:pPr>
              <a:spcBef>
                <a:spcPts val="600"/>
              </a:spcBef>
            </a:pPr>
            <a:r>
              <a:rPr lang="en-US" dirty="0"/>
              <a:t>Livello di formazione Modulo: Basic/ Advance</a:t>
            </a:r>
          </a:p>
          <a:p>
            <a:pPr>
              <a:spcBef>
                <a:spcPts val="600"/>
              </a:spcBef>
            </a:pPr>
            <a:r>
              <a:rPr lang="en-US" dirty="0"/>
              <a:t>Formazione professionale sulla sicurezza informatica </a:t>
            </a:r>
          </a:p>
          <a:p>
            <a:pPr>
              <a:spcBef>
                <a:spcPts val="600"/>
              </a:spcBef>
            </a:pPr>
            <a:r>
              <a:rPr lang="en-US" dirty="0"/>
              <a:t>Sviluppo di competenze pratiche e pratiche </a:t>
            </a:r>
          </a:p>
          <a:p>
            <a:pPr>
              <a:spcBef>
                <a:spcPts val="600"/>
              </a:spcBef>
            </a:pPr>
            <a:r>
              <a:rPr lang="en-US" dirty="0"/>
              <a:t>Radicato nel quadro europeo di competenze in materia di sicurezza informatica</a:t>
            </a:r>
          </a:p>
          <a:p>
            <a:pPr>
              <a:spcBef>
                <a:spcPts val="600"/>
              </a:spcBef>
            </a:pPr>
            <a:r>
              <a:rPr lang="en-US" dirty="0"/>
              <a:t>Informazioni di punta da parte di esperti del settore e accademici</a:t>
            </a:r>
          </a:p>
          <a:p>
            <a:pPr>
              <a:spcBef>
                <a:spcPts val="600"/>
              </a:spcBef>
            </a:pPr>
            <a:r>
              <a:rPr lang="en-US" dirty="0"/>
              <a:t>Certificato di completamento </a:t>
            </a:r>
          </a:p>
          <a:p>
            <a:pPr>
              <a:spcBef>
                <a:spcPts val="600"/>
              </a:spcBef>
            </a:pPr>
            <a:r>
              <a:rPr lang="en-US" dirty="0"/>
              <a:t>Aiuta nello sviluppo delle competenze e nella promozione professionale </a:t>
            </a:r>
          </a:p>
          <a:p>
            <a:pPr marL="0" indent="0">
              <a:spcBef>
                <a:spcPts val="600"/>
              </a:spcBef>
              <a:buNone/>
            </a:pPr>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Picture Placeholder 4" descr="A group of people looking at a sign">
            <a:extLst>
              <a:ext uri="{FF2B5EF4-FFF2-40B4-BE49-F238E27FC236}">
                <a16:creationId xmlns:a16="http://schemas.microsoft.com/office/drawing/2014/main" id="{44253FF7-02C0-C9E0-BD85-AF1E10769418}"/>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00642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a:extLst>
              <a:ext uri="{FF2B5EF4-FFF2-40B4-BE49-F238E27FC236}">
                <a16:creationId xmlns:a16="http://schemas.microsoft.com/office/drawing/2014/main" id="{B9930CC1-3170-16AA-848E-FA214200D6A5}"/>
              </a:ext>
            </a:extLst>
          </p:cNvPr>
          <p:cNvSpPr>
            <a:spLocks/>
          </p:cNvSpPr>
          <p:nvPr/>
        </p:nvSpPr>
        <p:spPr bwMode="auto">
          <a:xfrm>
            <a:off x="1703389" y="917575"/>
            <a:ext cx="8785225"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982"/>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endParaRPr lang="en-US" altLang="it-IT" sz="2000" i="1" u="sng" dirty="0">
              <a:solidFill>
                <a:srgbClr val="000099"/>
              </a:solidFill>
            </a:endParaRPr>
          </a:p>
          <a:p>
            <a:pPr algn="just">
              <a:spcBef>
                <a:spcPct val="0"/>
              </a:spcBef>
              <a:spcAft>
                <a:spcPts val="600"/>
              </a:spcAft>
              <a:buNone/>
            </a:pPr>
            <a:r>
              <a:rPr lang="en-US" altLang="it-IT" sz="2000" dirty="0">
                <a:solidFill>
                  <a:srgbClr val="000099"/>
                </a:solidFill>
              </a:rPr>
              <a:t>L'attacco è stato ripetuto due volte, alle 13:13 UTC (durata 3 minuti) e alle 13:28 (durata 4 minuti).</a:t>
            </a:r>
          </a:p>
          <a:p>
            <a:pPr>
              <a:spcBef>
                <a:spcPct val="0"/>
              </a:spcBef>
              <a:spcAft>
                <a:spcPts val="600"/>
              </a:spcAft>
              <a:buNone/>
            </a:pPr>
            <a:r>
              <a:rPr lang="en-US" altLang="it-IT" sz="2000" dirty="0"/>
              <a:t>	       Spoofing Spoofing</a:t>
            </a:r>
            <a:endParaRPr lang="en-GB" altLang="it-IT" sz="2000" dirty="0"/>
          </a:p>
        </p:txBody>
      </p:sp>
      <p:pic>
        <p:nvPicPr>
          <p:cNvPr id="9220" name="Immagine 3">
            <a:extLst>
              <a:ext uri="{FF2B5EF4-FFF2-40B4-BE49-F238E27FC236}">
                <a16:creationId xmlns:a16="http://schemas.microsoft.com/office/drawing/2014/main" id="{7583378E-4954-6A66-202E-A17F540E1D4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5319" y="2557690"/>
            <a:ext cx="8361362"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5">
            <a:extLst>
              <a:ext uri="{FF2B5EF4-FFF2-40B4-BE49-F238E27FC236}">
                <a16:creationId xmlns:a16="http://schemas.microsoft.com/office/drawing/2014/main" id="{77202332-C83F-C2AE-00D5-8B565FF0041F}"/>
              </a:ext>
            </a:extLst>
          </p:cNvPr>
          <p:cNvSpPr txBox="1">
            <a:spLocks/>
          </p:cNvSpPr>
          <p:nvPr/>
        </p:nvSpPr>
        <p:spPr>
          <a:xfrm>
            <a:off x="267200" y="248763"/>
            <a:ext cx="11141678" cy="668812"/>
          </a:xfrm>
          <a:prstGeom prst="rect">
            <a:avLst/>
          </a:prstGeom>
        </p:spPr>
        <p:txBody>
          <a:bodyPr vert="horz" lIns="91440" tIns="45720" rIns="91440" bIns="45720" rtlCol="0" anchor="b">
            <a:normAutofit fontScale="91304"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a:t>Caso d'uso 1 - Digital</a:t>
            </a:r>
            <a:r>
              <a:rPr lang="fr-FR" dirty="0" err="1"/>
              <a:t> Forensicfor Maritime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1">
            <a:extLst>
              <a:ext uri="{FF2B5EF4-FFF2-40B4-BE49-F238E27FC236}">
                <a16:creationId xmlns:a16="http://schemas.microsoft.com/office/drawing/2014/main" id="{C2F3CD95-205D-4662-188A-594C451005F8}"/>
              </a:ext>
            </a:extLst>
          </p:cNvPr>
          <p:cNvSpPr>
            <a:spLocks/>
          </p:cNvSpPr>
          <p:nvPr/>
        </p:nvSpPr>
        <p:spPr bwMode="auto">
          <a:xfrm>
            <a:off x="870857" y="1268414"/>
            <a:ext cx="9633857"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0733"/>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1200"/>
              </a:spcAft>
              <a:buNone/>
              <a:defRPr/>
            </a:pPr>
            <a:r>
              <a:rPr lang="en-US" altLang="it-IT" sz="2000" dirty="0">
                <a:solidFill>
                  <a:srgbClr val="000099"/>
                </a:solidFill>
              </a:rPr>
              <a:t>Da una prima analisi, effettuata principalmente con uno strumento VHF Data Link Analyzer implementato nell'applicazione di gestione della rete AIS delle autorità, è stato possibile valutare che l'attacco:</a:t>
            </a:r>
          </a:p>
          <a:p>
            <a:pPr marL="342900" indent="-342900" algn="just">
              <a:spcBef>
                <a:spcPct val="0"/>
              </a:spcBef>
              <a:spcAft>
                <a:spcPts val="1200"/>
              </a:spcAft>
              <a:defRPr/>
            </a:pPr>
            <a:r>
              <a:rPr lang="en-US" altLang="it-IT" sz="2000" dirty="0">
                <a:solidFill>
                  <a:srgbClr val="000099"/>
                </a:solidFill>
              </a:rPr>
              <a:t>è stata condotta sulla radiofrequenza utilizzata dai sistemi AIS, probabilmente attraverso un dispositivo ricetrasmettitore, anche di tipo portatile, con bassa potenza di trasmissione;</a:t>
            </a:r>
          </a:p>
          <a:p>
            <a:pPr marL="342900" indent="-342900" algn="just">
              <a:spcBef>
                <a:spcPct val="0"/>
              </a:spcBef>
              <a:spcAft>
                <a:spcPts val="1200"/>
              </a:spcAft>
              <a:defRPr/>
            </a:pPr>
            <a:r>
              <a:rPr lang="en-US" altLang="it-IT" sz="2000" dirty="0">
                <a:solidFill>
                  <a:srgbClr val="000099"/>
                </a:solidFill>
              </a:rPr>
              <a:t>è stato ricevuto solo dalla</a:t>
            </a:r>
            <a:r>
              <a:rPr lang="en-US" altLang="it-IT" sz="2000" dirty="0" err="1">
                <a:solidFill>
                  <a:srgbClr val="000099"/>
                </a:solidFill>
              </a:rPr>
              <a:t> Rete AIS nazionale e in particolare da una Stazione di base situata sull'isola d'Elba (Monte</a:t>
            </a:r>
            <a:r>
              <a:rPr lang="en-US" altLang="it-IT" sz="2000" dirty="0">
                <a:solidFill>
                  <a:srgbClr val="000099"/>
                </a:solidFill>
              </a:rPr>
              <a:t> Capanne), mentre, ad esempio, la rete AIS francese ha ricevuto soltanto 20 messaggi, la rete AIS più vicina si sovrappone alla rete nazionale in tale area geografica;</a:t>
            </a:r>
          </a:p>
          <a:p>
            <a:pPr marL="342900" indent="-342900" algn="just">
              <a:spcBef>
                <a:spcPct val="0"/>
              </a:spcBef>
              <a:spcAft>
                <a:spcPts val="1200"/>
              </a:spcAft>
              <a:defRPr/>
            </a:pPr>
            <a:r>
              <a:rPr lang="en-US" altLang="it-IT" sz="2000" dirty="0">
                <a:solidFill>
                  <a:srgbClr val="000099"/>
                </a:solidFill>
              </a:rPr>
              <a:t>richiesto al l'originatore di conoscere sia le comunicazioni radio che i messaggi trasmessi mediante AIS;</a:t>
            </a:r>
          </a:p>
          <a:p>
            <a:pPr marL="342900" indent="-342900" algn="just">
              <a:spcBef>
                <a:spcPct val="0"/>
              </a:spcBef>
              <a:spcAft>
                <a:spcPts val="1200"/>
              </a:spcAft>
              <a:defRPr/>
            </a:pPr>
            <a:r>
              <a:rPr lang="en-US" altLang="it-IT" sz="2000" dirty="0">
                <a:solidFill>
                  <a:srgbClr val="000099"/>
                </a:solidFill>
              </a:rPr>
              <a:t>è stato probabilmente condotto con un apparecchio radioelettrico situato sul l'Isola d'Elba.</a:t>
            </a:r>
            <a:endParaRPr lang="en-GB" altLang="it-IT" sz="2000" i="1" u="sng" dirty="0">
              <a:solidFill>
                <a:srgbClr val="000099"/>
              </a:solidFill>
            </a:endParaRPr>
          </a:p>
          <a:p>
            <a:pPr marL="342900" indent="-342900">
              <a:spcBef>
                <a:spcPct val="0"/>
              </a:spcBef>
              <a:spcAft>
                <a:spcPts val="600"/>
              </a:spcAft>
              <a:defRPr/>
            </a:pPr>
            <a:endParaRPr lang="en-US" altLang="it-IT" sz="2000" dirty="0">
              <a:solidFill>
                <a:srgbClr val="000099"/>
              </a:solidFill>
            </a:endParaRPr>
          </a:p>
        </p:txBody>
      </p:sp>
      <p:sp>
        <p:nvSpPr>
          <p:cNvPr id="2" name="Titre 5">
            <a:extLst>
              <a:ext uri="{FF2B5EF4-FFF2-40B4-BE49-F238E27FC236}">
                <a16:creationId xmlns:a16="http://schemas.microsoft.com/office/drawing/2014/main" id="{B920D613-5A38-ABF8-F56A-9A422E952A03}"/>
              </a:ext>
            </a:extLst>
          </p:cNvPr>
          <p:cNvSpPr txBox="1">
            <a:spLocks/>
          </p:cNvSpPr>
          <p:nvPr/>
        </p:nvSpPr>
        <p:spPr>
          <a:xfrm>
            <a:off x="267200" y="248763"/>
            <a:ext cx="11141678" cy="668812"/>
          </a:xfrm>
          <a:prstGeom prst="rect">
            <a:avLst/>
          </a:prstGeom>
        </p:spPr>
        <p:txBody>
          <a:bodyPr vert="horz" lIns="91440" tIns="45720" rIns="91440" bIns="45720" rtlCol="0" anchor="b">
            <a:normAutofit fontScale="91304"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a:t>Caso d'uso 1 - Digital</a:t>
            </a:r>
            <a:r>
              <a:rPr lang="fr-FR" dirty="0" err="1"/>
              <a:t> Forensicfor Maritime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a:extLst>
              <a:ext uri="{FF2B5EF4-FFF2-40B4-BE49-F238E27FC236}">
                <a16:creationId xmlns:a16="http://schemas.microsoft.com/office/drawing/2014/main" id="{B8AD3A28-67DD-8CCB-D420-ABC7DC146A9A}"/>
              </a:ext>
            </a:extLst>
          </p:cNvPr>
          <p:cNvSpPr>
            <a:spLocks/>
          </p:cNvSpPr>
          <p:nvPr/>
        </p:nvSpPr>
        <p:spPr bwMode="auto">
          <a:xfrm>
            <a:off x="427832" y="932894"/>
            <a:ext cx="11049000" cy="178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4101"/>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buNone/>
            </a:pPr>
            <a:r>
              <a:rPr lang="en-US" altLang="it-IT" sz="2000" dirty="0">
                <a:solidFill>
                  <a:srgbClr val="000099"/>
                </a:solidFill>
              </a:rPr>
              <a:t>Questo tipo di attacco avrebbe potuto avere anche un impatto negativo in termini di sicurezza della navigazione, dato che l'elevato numero di slot occupati per la trasmissione di falsi bersagli è stato rimosso dalla disponibilità delsistemi AIS presenti nelle vicinanze della stazione di trasmissione, il cui scopo principale è anti-collisione.</a:t>
            </a:r>
          </a:p>
        </p:txBody>
      </p:sp>
      <p:pic>
        <p:nvPicPr>
          <p:cNvPr id="11268" name="Immagine 4">
            <a:extLst>
              <a:ext uri="{FF2B5EF4-FFF2-40B4-BE49-F238E27FC236}">
                <a16:creationId xmlns:a16="http://schemas.microsoft.com/office/drawing/2014/main" id="{1C2A3F32-17A2-F650-1583-16042FE5CB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0566" y="2573171"/>
            <a:ext cx="5022034" cy="414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5">
            <a:extLst>
              <a:ext uri="{FF2B5EF4-FFF2-40B4-BE49-F238E27FC236}">
                <a16:creationId xmlns:a16="http://schemas.microsoft.com/office/drawing/2014/main" id="{E22BF068-6127-4715-7D82-BED160AEBBF1}"/>
              </a:ext>
            </a:extLst>
          </p:cNvPr>
          <p:cNvSpPr txBox="1">
            <a:spLocks/>
          </p:cNvSpPr>
          <p:nvPr/>
        </p:nvSpPr>
        <p:spPr>
          <a:xfrm>
            <a:off x="335154" y="140954"/>
            <a:ext cx="11141678" cy="668812"/>
          </a:xfrm>
          <a:prstGeom prst="rect">
            <a:avLst/>
          </a:prstGeom>
        </p:spPr>
        <p:txBody>
          <a:bodyPr vert="horz" lIns="91440" tIns="45720" rIns="91440" bIns="45720" rtlCol="0" anchor="b">
            <a:normAutofit fontScale="91304"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a:t>Caso d'uso 1 - Digital</a:t>
            </a:r>
            <a:r>
              <a:rPr lang="fr-FR" dirty="0" err="1"/>
              <a:t> Forensicfor Maritime</a:t>
            </a:r>
          </a:p>
        </p:txBody>
      </p:sp>
      <p:pic>
        <p:nvPicPr>
          <p:cNvPr id="4" name="Image 3">
            <a:extLst>
              <a:ext uri="{FF2B5EF4-FFF2-40B4-BE49-F238E27FC236}">
                <a16:creationId xmlns:a16="http://schemas.microsoft.com/office/drawing/2014/main" id="{F43D10E0-8802-B9C4-461C-53E615026E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0068" y="2573171"/>
            <a:ext cx="6312354" cy="414387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C96D5210-553C-78C6-6AC1-7040CD8E694B}"/>
              </a:ext>
            </a:extLst>
          </p:cNvPr>
          <p:cNvSpPr>
            <a:spLocks/>
          </p:cNvSpPr>
          <p:nvPr/>
        </p:nvSpPr>
        <p:spPr bwMode="auto">
          <a:xfrm>
            <a:off x="576943" y="1196975"/>
            <a:ext cx="110490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4895"/>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buNone/>
            </a:pPr>
            <a:r>
              <a:rPr lang="en-US" altLang="it-IT" sz="2000" dirty="0">
                <a:solidFill>
                  <a:srgbClr val="000099"/>
                </a:solidFill>
              </a:rPr>
              <a:t>Utilizzando uno strumento di analisi VDL è stato possibile analizzare l'occupazione dello slot durante l'attacco: ogni slot è rappresentato con un colore che dipende dal suo stato - libero, occupato da propria prenotazione, occupato da altre prenotazioni, occupato dalla ricezione/trasmissione del messaggio - eventualmente in combinazione l'uno con l'altro</a:t>
            </a:r>
          </a:p>
          <a:p>
            <a:pPr algn="ctr">
              <a:spcBef>
                <a:spcPct val="0"/>
              </a:spcBef>
              <a:spcAft>
                <a:spcPts val="600"/>
              </a:spcAft>
              <a:buNone/>
            </a:pPr>
            <a:endParaRPr lang="en-GB" altLang="it-IT" sz="2000" i="1" u="sng" dirty="0">
              <a:solidFill>
                <a:srgbClr val="000099"/>
              </a:solidFill>
            </a:endParaRPr>
          </a:p>
        </p:txBody>
      </p:sp>
      <p:pic>
        <p:nvPicPr>
          <p:cNvPr id="13316" name="Immagine 3">
            <a:extLst>
              <a:ext uri="{FF2B5EF4-FFF2-40B4-BE49-F238E27FC236}">
                <a16:creationId xmlns:a16="http://schemas.microsoft.com/office/drawing/2014/main" id="{E26006DD-8DBB-C28C-1EC6-B534145CF1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3106" y="2590800"/>
            <a:ext cx="10325787" cy="404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5">
            <a:extLst>
              <a:ext uri="{FF2B5EF4-FFF2-40B4-BE49-F238E27FC236}">
                <a16:creationId xmlns:a16="http://schemas.microsoft.com/office/drawing/2014/main" id="{0DED5598-9052-B3BA-7252-A54E9E5827BA}"/>
              </a:ext>
            </a:extLst>
          </p:cNvPr>
          <p:cNvSpPr txBox="1">
            <a:spLocks/>
          </p:cNvSpPr>
          <p:nvPr/>
        </p:nvSpPr>
        <p:spPr>
          <a:xfrm>
            <a:off x="484265" y="165657"/>
            <a:ext cx="11141678" cy="668812"/>
          </a:xfrm>
          <a:prstGeom prst="rect">
            <a:avLst/>
          </a:prstGeom>
        </p:spPr>
        <p:txBody>
          <a:bodyPr vert="horz" lIns="91440" tIns="45720" rIns="91440" bIns="45720" rtlCol="0" anchor="b">
            <a:normAutofit fontScale="91304"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a:t>Caso d'uso 1 - Digital</a:t>
            </a:r>
            <a:r>
              <a:rPr lang="fr-FR" dirty="0" err="1"/>
              <a:t> Forensicfor Maritime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8D81313B-0E85-F80B-A546-2F03284CC1F6}"/>
              </a:ext>
            </a:extLst>
          </p:cNvPr>
          <p:cNvSpPr>
            <a:spLocks/>
          </p:cNvSpPr>
          <p:nvPr/>
        </p:nvSpPr>
        <p:spPr bwMode="auto">
          <a:xfrm>
            <a:off x="267201" y="990148"/>
            <a:ext cx="11652656" cy="151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1304"/>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buNone/>
            </a:pPr>
            <a:r>
              <a:rPr lang="en-US" altLang="it-IT" sz="2000" dirty="0">
                <a:solidFill>
                  <a:srgbClr val="000099"/>
                </a:solidFill>
              </a:rPr>
              <a:t>È probabile che chi ha emesso i falsi messaggi non abbia voluto necessariamente creare disagio o problemi, data la bassa potenza del segnale ricevuto e la ricezione molto limitata (solo un BS ha continuamente ricevuto il segnale sintetico) e forse non c'era intenzionalità per creare queste trasmissioni. </a:t>
            </a:r>
          </a:p>
          <a:p>
            <a:pPr algn="just">
              <a:spcBef>
                <a:spcPct val="0"/>
              </a:spcBef>
              <a:spcAft>
                <a:spcPts val="600"/>
              </a:spcAft>
              <a:buNone/>
            </a:pPr>
            <a:endParaRPr lang="en-US" altLang="it-IT" sz="2000" dirty="0">
              <a:solidFill>
                <a:srgbClr val="000099"/>
              </a:solidFill>
            </a:endParaRPr>
          </a:p>
          <a:p>
            <a:pPr algn="just">
              <a:spcBef>
                <a:spcPct val="0"/>
              </a:spcBef>
              <a:spcAft>
                <a:spcPts val="600"/>
              </a:spcAft>
              <a:buNone/>
            </a:pPr>
            <a:r>
              <a:rPr lang="en-US" altLang="it-IT" sz="2000" dirty="0">
                <a:solidFill>
                  <a:srgbClr val="000099"/>
                </a:solidFill>
              </a:rPr>
              <a:t>Non è escluso un esperimento in un appartamento o in un ufficio a scopo dimostrativo.</a:t>
            </a:r>
          </a:p>
        </p:txBody>
      </p:sp>
      <p:pic>
        <p:nvPicPr>
          <p:cNvPr id="14340" name="Immagine 5">
            <a:extLst>
              <a:ext uri="{FF2B5EF4-FFF2-40B4-BE49-F238E27FC236}">
                <a16:creationId xmlns:a16="http://schemas.microsoft.com/office/drawing/2014/main" id="{3EB0E1C2-E2E9-5AEF-C007-3C2622836EA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8801" y="2976449"/>
            <a:ext cx="5925456" cy="370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5">
            <a:extLst>
              <a:ext uri="{FF2B5EF4-FFF2-40B4-BE49-F238E27FC236}">
                <a16:creationId xmlns:a16="http://schemas.microsoft.com/office/drawing/2014/main" id="{8F27434E-D54B-D144-B9E9-6A325D8E1EEC}"/>
              </a:ext>
            </a:extLst>
          </p:cNvPr>
          <p:cNvSpPr txBox="1">
            <a:spLocks/>
          </p:cNvSpPr>
          <p:nvPr/>
        </p:nvSpPr>
        <p:spPr>
          <a:xfrm>
            <a:off x="267201" y="179387"/>
            <a:ext cx="11141678" cy="668812"/>
          </a:xfrm>
          <a:prstGeom prst="rect">
            <a:avLst/>
          </a:prstGeom>
        </p:spPr>
        <p:txBody>
          <a:bodyPr vert="horz" lIns="91440" tIns="45720" rIns="91440" bIns="45720" rtlCol="0" anchor="b">
            <a:normAutofit fontScale="91304"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a:t>Caso d'uso 1 - Digital</a:t>
            </a:r>
            <a:r>
              <a:rPr lang="fr-FR" dirty="0" err="1"/>
              <a:t> Forensicfor Maritime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normAutofit fontScale="84615"/>
          </a:bodyPr>
          <a:lstStyle/>
          <a:p>
            <a:r>
              <a:rPr lang="en-US" dirty="0"/>
              <a:t>Progressi del corso</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n-US" dirty="0"/>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a:lstStyle/>
          <a:p>
            <a:r>
              <a:rPr lang="en-US" dirty="0"/>
              <a:t>Maritime systems / AIS  / GNSS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n-US" dirty="0"/>
              <a:t>o2.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n-US" dirty="0"/>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fontScale="70833"/>
          </a:bodyPr>
          <a:lstStyle/>
          <a:p>
            <a:r>
              <a:rPr lang="en-US" sz="2000" b="1" dirty="0">
                <a:solidFill>
                  <a:schemeClr val="tx1">
                    <a:lumMod val="50000"/>
                    <a:lumOff val="50000"/>
                  </a:schemeClr>
                </a:solidFill>
              </a:rPr>
              <a:t>Caso d'uso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n-US" dirty="0"/>
              <a:t>o4.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lstStyle/>
          <a:p>
            <a:r>
              <a:rPr lang="en-US" dirty="0" err="1"/>
              <a:t>Anaysis</a:t>
            </a:r>
            <a:endParaRPr lang="en-US"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n-US" dirty="0"/>
              <a:t>o5.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lstStyle/>
          <a:p>
            <a:r>
              <a:rPr lang="en-US" dirty="0"/>
              <a:t>Lezioni apprese</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55</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normAutofit fontScale="86000"/>
          </a:bodyPr>
          <a:lstStyle/>
          <a:p>
            <a:r>
              <a:rPr lang="en-US" dirty="0"/>
              <a:t>CSP00012_S_M_Digital Forensic per il settore marittimo: modello di presentazione creato da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normAutofit fontScale="70833"/>
          </a:bodyPr>
          <a:lstStyle/>
          <a:p>
            <a:r>
              <a:rPr lang="fr-FR" dirty="0"/>
              <a:t>Caso d'uso 1</a:t>
            </a:r>
          </a:p>
        </p:txBody>
      </p:sp>
      <p:pic>
        <p:nvPicPr>
          <p:cNvPr id="22" name="Espace réservé pour une image  21" descr="Une image contenant plein air, ciel, véhicule militaire, bateau&#10;&#10;Description générée automatiquement">
            <a:extLst>
              <a:ext uri="{FF2B5EF4-FFF2-40B4-BE49-F238E27FC236}">
                <a16:creationId xmlns:a16="http://schemas.microsoft.com/office/drawing/2014/main" id="{50A030B7-76BC-A01B-3251-222926C1E1F5}"/>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46025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2668F7-A393-B166-B2BE-7EC5FFD760DE}"/>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E70C5FEA-2399-4EE7-7F07-73A44242925B}"/>
              </a:ext>
            </a:extLst>
          </p:cNvPr>
          <p:cNvSpPr>
            <a:spLocks noGrp="1"/>
          </p:cNvSpPr>
          <p:nvPr>
            <p:ph type="sldNum" sz="quarter" idx="12"/>
          </p:nvPr>
        </p:nvSpPr>
        <p:spPr/>
        <p:txBody>
          <a:bodyPr/>
          <a:lstStyle/>
          <a:p>
            <a:fld id="{AF8FC096-D195-4392-A597-E50EA60D946D}" type="slidenum">
              <a:rPr lang="fr-FR" smtClean="0"/>
              <a:t>56</a:t>
            </a:fld>
            <a:endParaRPr lang="fr-FR"/>
          </a:p>
        </p:txBody>
      </p:sp>
      <p:sp>
        <p:nvSpPr>
          <p:cNvPr id="4" name="Titre 5">
            <a:extLst>
              <a:ext uri="{FF2B5EF4-FFF2-40B4-BE49-F238E27FC236}">
                <a16:creationId xmlns:a16="http://schemas.microsoft.com/office/drawing/2014/main" id="{1819F7E0-EB3F-1D6D-553C-4C1222E3318F}"/>
              </a:ext>
            </a:extLst>
          </p:cNvPr>
          <p:cNvSpPr txBox="1">
            <a:spLocks/>
          </p:cNvSpPr>
          <p:nvPr/>
        </p:nvSpPr>
        <p:spPr>
          <a:xfrm>
            <a:off x="267201" y="179386"/>
            <a:ext cx="11141678" cy="876527"/>
          </a:xfrm>
          <a:prstGeom prst="rect">
            <a:avLst/>
          </a:prstGeom>
        </p:spPr>
        <p:txBody>
          <a:bodyPr vert="horz" lIns="91440" tIns="45720" rIns="91440" bIns="45720" rtlCol="0" anchor="b">
            <a:normAutofit fontScale="91304"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a:t>Caso d'uso 2 - Digital</a:t>
            </a:r>
            <a:r>
              <a:rPr lang="fr-FR" dirty="0" err="1"/>
              <a:t> Forensicfor Maritime</a:t>
            </a:r>
          </a:p>
        </p:txBody>
      </p:sp>
      <p:pic>
        <p:nvPicPr>
          <p:cNvPr id="6" name="Image 5" descr="Une image contenant intérieur, ordinateur, Appareil de présentation, multimédia&#10;&#10;Description générée automatiquement">
            <a:extLst>
              <a:ext uri="{FF2B5EF4-FFF2-40B4-BE49-F238E27FC236}">
                <a16:creationId xmlns:a16="http://schemas.microsoft.com/office/drawing/2014/main" id="{E13881A3-5F24-B1BB-76BC-ED1E05E89B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3873" y="1293283"/>
            <a:ext cx="6948334" cy="4622769"/>
          </a:xfrm>
          <a:prstGeom prst="rect">
            <a:avLst/>
          </a:prstGeom>
        </p:spPr>
      </p:pic>
    </p:spTree>
    <p:extLst>
      <p:ext uri="{BB962C8B-B14F-4D97-AF65-F5344CB8AC3E}">
        <p14:creationId xmlns:p14="http://schemas.microsoft.com/office/powerpoint/2010/main" val="20368156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7D93422-64E8-29BA-B783-4FEAE5C700D2}"/>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623B2F55-2D41-CF41-44FC-CA175A59D46F}"/>
              </a:ext>
            </a:extLst>
          </p:cNvPr>
          <p:cNvSpPr>
            <a:spLocks noGrp="1"/>
          </p:cNvSpPr>
          <p:nvPr>
            <p:ph type="sldNum" sz="quarter" idx="12"/>
          </p:nvPr>
        </p:nvSpPr>
        <p:spPr/>
        <p:txBody>
          <a:bodyPr/>
          <a:lstStyle/>
          <a:p>
            <a:fld id="{AF8FC096-D195-4392-A597-E50EA60D946D}" type="slidenum">
              <a:rPr lang="fr-FR" smtClean="0"/>
              <a:t>57</a:t>
            </a:fld>
            <a:endParaRPr lang="fr-FR"/>
          </a:p>
        </p:txBody>
      </p:sp>
      <p:pic>
        <p:nvPicPr>
          <p:cNvPr id="59" name="Image 58" descr="Une image contenant carte&#10;&#10;Description générée automatiquement">
            <a:extLst>
              <a:ext uri="{FF2B5EF4-FFF2-40B4-BE49-F238E27FC236}">
                <a16:creationId xmlns:a16="http://schemas.microsoft.com/office/drawing/2014/main" id="{488C583F-81ED-74B9-9408-A3586456B25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3206" y="-1822817"/>
            <a:ext cx="13528176" cy="11002962"/>
          </a:xfrm>
          <a:prstGeom prst="rect">
            <a:avLst/>
          </a:prstGeom>
          <a:effectLst>
            <a:glow rad="139700">
              <a:srgbClr val="4472C4">
                <a:satMod val="175000"/>
                <a:alpha val="40000"/>
              </a:srgbClr>
            </a:glow>
            <a:reflection blurRad="6350" stA="50000" endA="300" endPos="55000" dir="5400000" sy="-100000" algn="bl" rotWithShape="0"/>
            <a:softEdge rad="330200"/>
          </a:effectLst>
          <a:scene3d>
            <a:camera prst="isometricOffAxis2Top"/>
            <a:lightRig rig="threePt" dir="t"/>
          </a:scene3d>
          <a:sp3d prstMaterial="softEdge">
            <a:bevelT w="0"/>
            <a:bevelB h="190500"/>
          </a:sp3d>
        </p:spPr>
      </p:pic>
      <p:sp>
        <p:nvSpPr>
          <p:cNvPr id="60" name="ZoneTexte 59">
            <a:extLst>
              <a:ext uri="{FF2B5EF4-FFF2-40B4-BE49-F238E27FC236}">
                <a16:creationId xmlns:a16="http://schemas.microsoft.com/office/drawing/2014/main" id="{A8290662-B803-2394-220A-1F953F1C95C2}"/>
              </a:ext>
            </a:extLst>
          </p:cNvPr>
          <p:cNvSpPr txBox="1"/>
          <p:nvPr/>
        </p:nvSpPr>
        <p:spPr>
          <a:xfrm>
            <a:off x="263614" y="121015"/>
            <a:ext cx="3274807" cy="642754"/>
          </a:xfrm>
          <a:prstGeom prst="rect">
            <a:avLst/>
          </a:prstGeom>
        </p:spPr>
        <p:txBody>
          <a:bodyPr vert="horz" lIns="91440" tIns="45720" rIns="91440" bIns="45720" rtlCol="0" anchor="b">
            <a:normAutofit fontScale="70000" lnSpcReduction="20000"/>
          </a:bodyPr>
          <a:lstStyle>
            <a:defPPr>
              <a:defRPr lang="en-US"/>
            </a:defPPr>
            <a:lvl1pPr>
              <a:lnSpc>
                <a:spcPct val="90000"/>
              </a:lnSpc>
              <a:spcBef>
                <a:spcPct val="0"/>
              </a:spcBef>
              <a:buNone/>
              <a:defRPr sz="6000" spc="-50" baseline="0">
                <a:latin typeface="+mj-lt"/>
                <a:ea typeface="+mj-ea"/>
                <a:cs typeface="+mj-cs"/>
              </a:defRPr>
            </a:lvl1pPr>
          </a:lstStyle>
          <a:p>
            <a:r>
              <a:rPr lang="fr-FR" dirty="0"/>
              <a:t>IOT AIS / T</a:t>
            </a:r>
          </a:p>
        </p:txBody>
      </p:sp>
      <p:sp>
        <p:nvSpPr>
          <p:cNvPr id="61" name="ZoneTexte 60">
            <a:extLst>
              <a:ext uri="{FF2B5EF4-FFF2-40B4-BE49-F238E27FC236}">
                <a16:creationId xmlns:a16="http://schemas.microsoft.com/office/drawing/2014/main" id="{AE188763-220F-8C3F-CC20-2BAD7B303A65}"/>
              </a:ext>
            </a:extLst>
          </p:cNvPr>
          <p:cNvSpPr txBox="1"/>
          <p:nvPr/>
        </p:nvSpPr>
        <p:spPr>
          <a:xfrm>
            <a:off x="64159" y="4307446"/>
            <a:ext cx="2911003" cy="249299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28575" cap="flat" cmpd="sng" algn="ctr">
            <a:solidFill>
              <a:sysClr val="window" lastClr="FFFFFF"/>
            </a:solidFill>
            <a:prstDash val="solid"/>
            <a:miter lim="800000"/>
          </a:ln>
          <a:effectLst/>
        </p:spPr>
        <p:txBody>
          <a:bodyPr wrap="square" rtlCol="0">
            <a:normAutofit fontScale="86666"/>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err="1">
                <a:ln>
                  <a:noFill/>
                </a:ln>
                <a:solidFill>
                  <a:prstClr val="black"/>
                </a:solidFill>
                <a:effectLst/>
                <a:uLnTx/>
                <a:uFillTx/>
                <a:latin typeface="Calibri" panose="020F0502020204030204"/>
                <a:ea typeface="+mn-ea"/>
                <a:cs typeface="+mn-cs"/>
              </a:rPr>
              <a:t>Leggenda</a:t>
            </a:r>
            <a:endParaRPr kumimoji="0" lang="fr-FR" sz="18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62" name="Picture 1330" descr="tour-telecom">
            <a:extLst>
              <a:ext uri="{FF2B5EF4-FFF2-40B4-BE49-F238E27FC236}">
                <a16:creationId xmlns:a16="http://schemas.microsoft.com/office/drawing/2014/main" id="{23105AFF-4CAA-12A4-6BB8-7C23528D42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91573" y="3680848"/>
            <a:ext cx="739156" cy="757997"/>
          </a:xfrm>
          <a:prstGeom prst="rect">
            <a:avLst/>
          </a:prstGeom>
          <a:noFill/>
        </p:spPr>
      </p:pic>
      <p:pic>
        <p:nvPicPr>
          <p:cNvPr id="63" name="Image 62">
            <a:extLst>
              <a:ext uri="{FF2B5EF4-FFF2-40B4-BE49-F238E27FC236}">
                <a16:creationId xmlns:a16="http://schemas.microsoft.com/office/drawing/2014/main" id="{30EF7559-F67B-46B5-7965-31A50327C2F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33744" y="3882481"/>
            <a:ext cx="853931" cy="61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Arc partiel 63">
            <a:extLst>
              <a:ext uri="{FF2B5EF4-FFF2-40B4-BE49-F238E27FC236}">
                <a16:creationId xmlns:a16="http://schemas.microsoft.com/office/drawing/2014/main" id="{726C9A43-2274-1284-CB25-87C69FCC9AF0}"/>
              </a:ext>
            </a:extLst>
          </p:cNvPr>
          <p:cNvSpPr/>
          <p:nvPr/>
        </p:nvSpPr>
        <p:spPr>
          <a:xfrm>
            <a:off x="8234113" y="4235334"/>
            <a:ext cx="1652928" cy="1241159"/>
          </a:xfrm>
          <a:prstGeom prst="pie">
            <a:avLst>
              <a:gd name="adj1" fmla="val 2316150"/>
              <a:gd name="adj2" fmla="val 17096364"/>
            </a:avLst>
          </a:prstGeom>
          <a:solidFill>
            <a:srgbClr val="FF0000">
              <a:alpha val="40000"/>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Arc partiel 64">
            <a:extLst>
              <a:ext uri="{FF2B5EF4-FFF2-40B4-BE49-F238E27FC236}">
                <a16:creationId xmlns:a16="http://schemas.microsoft.com/office/drawing/2014/main" id="{A08FD3DA-BE78-67F6-22AD-4B3C836E4E3F}"/>
              </a:ext>
            </a:extLst>
          </p:cNvPr>
          <p:cNvSpPr/>
          <p:nvPr/>
        </p:nvSpPr>
        <p:spPr>
          <a:xfrm rot="11292511">
            <a:off x="5718879" y="4256744"/>
            <a:ext cx="1376688" cy="1274612"/>
          </a:xfrm>
          <a:prstGeom prst="pie">
            <a:avLst>
              <a:gd name="adj1" fmla="val 19004760"/>
              <a:gd name="adj2" fmla="val 11345661"/>
            </a:avLst>
          </a:prstGeom>
          <a:solidFill>
            <a:srgbClr val="FF0000">
              <a:alpha val="40000"/>
            </a:srgbClr>
          </a:solidFill>
          <a:ln w="952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Arc partiel 65">
            <a:extLst>
              <a:ext uri="{FF2B5EF4-FFF2-40B4-BE49-F238E27FC236}">
                <a16:creationId xmlns:a16="http://schemas.microsoft.com/office/drawing/2014/main" id="{C0349875-D2D4-5F69-0DCC-B65B82397B0C}"/>
              </a:ext>
            </a:extLst>
          </p:cNvPr>
          <p:cNvSpPr/>
          <p:nvPr/>
        </p:nvSpPr>
        <p:spPr>
          <a:xfrm rot="8999523">
            <a:off x="6917712" y="3918311"/>
            <a:ext cx="1594588" cy="1144795"/>
          </a:xfrm>
          <a:prstGeom prst="pie">
            <a:avLst>
              <a:gd name="adj1" fmla="val 11162846"/>
              <a:gd name="adj2" fmla="val 2418462"/>
            </a:avLst>
          </a:prstGeom>
          <a:solidFill>
            <a:srgbClr val="FF0000">
              <a:alpha val="40000"/>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5E62078C-D7EA-4EC4-0A95-946DC8429A8A}"/>
              </a:ext>
            </a:extLst>
          </p:cNvPr>
          <p:cNvSpPr txBox="1"/>
          <p:nvPr/>
        </p:nvSpPr>
        <p:spPr>
          <a:xfrm>
            <a:off x="1098433" y="5868843"/>
            <a:ext cx="1643196" cy="523220"/>
          </a:xfrm>
          <a:prstGeom prst="rect">
            <a:avLst/>
          </a:prstGeom>
          <a:noFill/>
        </p:spPr>
        <p:txBody>
          <a:bodyPr wrap="square" rtlCol="0">
            <a:normAutofit fontScale="78000"/>
          </a:bodyPr>
          <a:lstStyle/>
          <a:p>
            <a:r>
              <a:rPr lang="fr-FR" sz="1400" dirty="0">
                <a:solidFill>
                  <a:prstClr val="black"/>
                </a:solidFill>
                <a:latin typeface="Calibri" panose="020F0502020204030204"/>
              </a:rPr>
              <a:t>Slot per la trasmissione via satellite IOT </a:t>
            </a:r>
          </a:p>
        </p:txBody>
      </p:sp>
      <p:sp>
        <p:nvSpPr>
          <p:cNvPr id="68" name="ZoneTexte 67">
            <a:extLst>
              <a:ext uri="{FF2B5EF4-FFF2-40B4-BE49-F238E27FC236}">
                <a16:creationId xmlns:a16="http://schemas.microsoft.com/office/drawing/2014/main" id="{4D5CA43B-1786-A39B-C7D4-DA4A1ADE1965}"/>
              </a:ext>
            </a:extLst>
          </p:cNvPr>
          <p:cNvSpPr txBox="1"/>
          <p:nvPr/>
        </p:nvSpPr>
        <p:spPr>
          <a:xfrm>
            <a:off x="1102428" y="5542401"/>
            <a:ext cx="1980557" cy="307777"/>
          </a:xfrm>
          <a:prstGeom prst="rect">
            <a:avLst/>
          </a:prstGeom>
          <a:noFill/>
        </p:spPr>
        <p:txBody>
          <a:bodyPr wrap="square" rtlCol="0">
            <a:spAutoFit/>
          </a:bodyPr>
          <a:lstStyle/>
          <a:p>
            <a:r>
              <a:rPr lang="fr-FR" sz="1400" dirty="0">
                <a:solidFill>
                  <a:prstClr val="black"/>
                </a:solidFill>
                <a:latin typeface="Calibri" panose="020F0502020204030204"/>
              </a:rPr>
              <a:t>Land AIS </a:t>
            </a:r>
            <a:r>
              <a:rPr lang="fr-FR" sz="1400" dirty="0" err="1">
                <a:solidFill>
                  <a:prstClr val="black"/>
                </a:solidFill>
                <a:latin typeface="Calibri" panose="020F0502020204030204"/>
              </a:rPr>
              <a:t>coverage</a:t>
            </a:r>
            <a:endParaRPr lang="fr-FR" sz="1400" dirty="0">
              <a:solidFill>
                <a:prstClr val="black"/>
              </a:solidFill>
              <a:latin typeface="Calibri" panose="020F0502020204030204"/>
            </a:endParaRPr>
          </a:p>
        </p:txBody>
      </p:sp>
      <p:graphicFrame>
        <p:nvGraphicFramePr>
          <p:cNvPr id="69" name="Objet 68">
            <a:extLst>
              <a:ext uri="{FF2B5EF4-FFF2-40B4-BE49-F238E27FC236}">
                <a16:creationId xmlns:a16="http://schemas.microsoft.com/office/drawing/2014/main" id="{117C170D-B4A2-9CB8-ECDD-F88D53D46669}"/>
              </a:ext>
            </a:extLst>
          </p:cNvPr>
          <p:cNvGraphicFramePr>
            <a:graphicFrameLocks noChangeAspect="1"/>
          </p:cNvGraphicFramePr>
          <p:nvPr/>
        </p:nvGraphicFramePr>
        <p:xfrm>
          <a:off x="5951580" y="226128"/>
          <a:ext cx="1938005" cy="513645"/>
        </p:xfrm>
        <a:graphic>
          <a:graphicData uri="http://schemas.openxmlformats.org/presentationml/2006/ole">
            <mc:AlternateContent xmlns:mc="http://schemas.openxmlformats.org/markup-compatibility/2006">
              <mc:Choice xmlns:v="urn:schemas-microsoft-com:vml" Requires="v">
                <p:oleObj r:id="rId5" imgW="1998663" imgH="528638" progId="Draw">
                  <p:embed/>
                </p:oleObj>
              </mc:Choice>
              <mc:Fallback>
                <p:oleObj r:id="rId5" imgW="1998663" imgH="528638" progId="Draw">
                  <p:embed/>
                  <p:pic>
                    <p:nvPicPr>
                      <p:cNvPr id="75" name="Objet 74">
                        <a:extLst>
                          <a:ext uri="{FF2B5EF4-FFF2-40B4-BE49-F238E27FC236}">
                            <a16:creationId xmlns:a16="http://schemas.microsoft.com/office/drawing/2014/main" id="{E2FD0C30-2204-4DBF-8AB3-4C0274D21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580" y="226128"/>
                        <a:ext cx="1938005" cy="513645"/>
                      </a:xfrm>
                      <a:prstGeom prst="rect">
                        <a:avLst/>
                      </a:prstGeom>
                      <a:noFill/>
                      <a:ln>
                        <a:noFill/>
                      </a:ln>
                    </p:spPr>
                  </p:pic>
                </p:oleObj>
              </mc:Fallback>
            </mc:AlternateContent>
          </a:graphicData>
        </a:graphic>
      </p:graphicFrame>
      <p:sp>
        <p:nvSpPr>
          <p:cNvPr id="70" name="ZoneTexte 69">
            <a:extLst>
              <a:ext uri="{FF2B5EF4-FFF2-40B4-BE49-F238E27FC236}">
                <a16:creationId xmlns:a16="http://schemas.microsoft.com/office/drawing/2014/main" id="{B4C70D22-D459-3F70-F9B9-DA10F146B66C}"/>
              </a:ext>
            </a:extLst>
          </p:cNvPr>
          <p:cNvSpPr txBox="1"/>
          <p:nvPr/>
        </p:nvSpPr>
        <p:spPr>
          <a:xfrm>
            <a:off x="4145538" y="70512"/>
            <a:ext cx="1586909" cy="707886"/>
          </a:xfrm>
          <a:prstGeom prst="rect">
            <a:avLst/>
          </a:prstGeom>
          <a:noFill/>
        </p:spPr>
        <p:txBody>
          <a:bodyPr wrap="none" rtlCol="0">
            <a:spAutoFit/>
          </a:bodyPr>
          <a:lstStyle/>
          <a:p>
            <a:r>
              <a:rPr lang="fr-FR" sz="2000" b="1" dirty="0">
                <a:solidFill>
                  <a:srgbClr val="44546A"/>
                </a:solidFill>
                <a:latin typeface="Calibri" panose="020F0502020204030204"/>
              </a:rPr>
              <a:t>Satellite IOT</a:t>
            </a:r>
          </a:p>
          <a:p>
            <a:r>
              <a:rPr lang="fr-FR" sz="2000" b="1" dirty="0">
                <a:solidFill>
                  <a:srgbClr val="44546A"/>
                </a:solidFill>
                <a:latin typeface="Calibri" panose="020F0502020204030204"/>
              </a:rPr>
              <a:t>Costellazione</a:t>
            </a:r>
          </a:p>
        </p:txBody>
      </p:sp>
      <p:sp>
        <p:nvSpPr>
          <p:cNvPr id="71" name="Ellipse 70">
            <a:extLst>
              <a:ext uri="{FF2B5EF4-FFF2-40B4-BE49-F238E27FC236}">
                <a16:creationId xmlns:a16="http://schemas.microsoft.com/office/drawing/2014/main" id="{47F34C9A-E868-7E71-C05A-8B56276E7A50}"/>
              </a:ext>
            </a:extLst>
          </p:cNvPr>
          <p:cNvSpPr/>
          <p:nvPr/>
        </p:nvSpPr>
        <p:spPr>
          <a:xfrm>
            <a:off x="249302" y="5614740"/>
            <a:ext cx="567475" cy="153011"/>
          </a:xfrm>
          <a:prstGeom prst="ellipse">
            <a:avLst/>
          </a:prstGeom>
          <a:solidFill>
            <a:srgbClr val="FF0000">
              <a:alpha val="40000"/>
            </a:srgbClr>
          </a:solidFill>
          <a:ln w="952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2" name="Objet 71">
            <a:extLst>
              <a:ext uri="{FF2B5EF4-FFF2-40B4-BE49-F238E27FC236}">
                <a16:creationId xmlns:a16="http://schemas.microsoft.com/office/drawing/2014/main" id="{AA638B67-8D93-C123-1390-7562D1858DBB}"/>
              </a:ext>
            </a:extLst>
          </p:cNvPr>
          <p:cNvGraphicFramePr>
            <a:graphicFrameLocks noChangeAspect="1"/>
          </p:cNvGraphicFramePr>
          <p:nvPr/>
        </p:nvGraphicFramePr>
        <p:xfrm>
          <a:off x="6790398" y="838383"/>
          <a:ext cx="1645023" cy="435993"/>
        </p:xfrm>
        <a:graphic>
          <a:graphicData uri="http://schemas.openxmlformats.org/presentationml/2006/ole">
            <mc:AlternateContent xmlns:mc="http://schemas.openxmlformats.org/markup-compatibility/2006">
              <mc:Choice xmlns:v="urn:schemas-microsoft-com:vml" Requires="v">
                <p:oleObj r:id="rId5" imgW="1998663" imgH="528638" progId="Draw">
                  <p:embed/>
                </p:oleObj>
              </mc:Choice>
              <mc:Fallback>
                <p:oleObj r:id="rId5" imgW="1998663" imgH="528638" progId="Draw">
                  <p:embed/>
                  <p:pic>
                    <p:nvPicPr>
                      <p:cNvPr id="90" name="Objet 89">
                        <a:extLst>
                          <a:ext uri="{FF2B5EF4-FFF2-40B4-BE49-F238E27FC236}">
                            <a16:creationId xmlns:a16="http://schemas.microsoft.com/office/drawing/2014/main" id="{BA4D09F1-45F7-4B0E-B692-13D6E9FB0E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0398" y="838383"/>
                        <a:ext cx="1645023" cy="435993"/>
                      </a:xfrm>
                      <a:prstGeom prst="rect">
                        <a:avLst/>
                      </a:prstGeom>
                      <a:noFill/>
                      <a:ln>
                        <a:noFill/>
                      </a:ln>
                    </p:spPr>
                  </p:pic>
                </p:oleObj>
              </mc:Fallback>
            </mc:AlternateContent>
          </a:graphicData>
        </a:graphic>
      </p:graphicFrame>
      <p:sp>
        <p:nvSpPr>
          <p:cNvPr id="73" name="ZoneTexte 72">
            <a:extLst>
              <a:ext uri="{FF2B5EF4-FFF2-40B4-BE49-F238E27FC236}">
                <a16:creationId xmlns:a16="http://schemas.microsoft.com/office/drawing/2014/main" id="{46BDDDB2-8B2A-6EB7-74D1-C1C88D6C78A7}"/>
              </a:ext>
            </a:extLst>
          </p:cNvPr>
          <p:cNvSpPr txBox="1"/>
          <p:nvPr/>
        </p:nvSpPr>
        <p:spPr>
          <a:xfrm>
            <a:off x="6202373" y="3785038"/>
            <a:ext cx="1640257" cy="400110"/>
          </a:xfrm>
          <a:prstGeom prst="rect">
            <a:avLst/>
          </a:prstGeom>
          <a:noFill/>
        </p:spPr>
        <p:txBody>
          <a:bodyPr wrap="none" rtlCol="0">
            <a:spAutoFit/>
          </a:bodyPr>
          <a:lstStyle/>
          <a:p>
            <a:r>
              <a:rPr lang="fr-FR" sz="2000" b="1" dirty="0">
                <a:solidFill>
                  <a:srgbClr val="FF0000"/>
                </a:solidFill>
                <a:latin typeface="Calibri" panose="020F0502020204030204"/>
              </a:rPr>
              <a:t>Land AIS sites</a:t>
            </a:r>
            <a:endParaRPr lang="fr-FR" sz="1400" b="1" dirty="0">
              <a:solidFill>
                <a:srgbClr val="FF0000"/>
              </a:solidFill>
              <a:latin typeface="Calibri" panose="020F0502020204030204"/>
            </a:endParaRPr>
          </a:p>
        </p:txBody>
      </p:sp>
      <p:sp>
        <p:nvSpPr>
          <p:cNvPr id="74" name="Ellipse 73">
            <a:extLst>
              <a:ext uri="{FF2B5EF4-FFF2-40B4-BE49-F238E27FC236}">
                <a16:creationId xmlns:a16="http://schemas.microsoft.com/office/drawing/2014/main" id="{4DE6C47D-D60F-BBFC-F358-9097285268B6}"/>
              </a:ext>
            </a:extLst>
          </p:cNvPr>
          <p:cNvSpPr/>
          <p:nvPr/>
        </p:nvSpPr>
        <p:spPr>
          <a:xfrm>
            <a:off x="6724785" y="3209509"/>
            <a:ext cx="4512419" cy="1617591"/>
          </a:xfrm>
          <a:prstGeom prst="ellipse">
            <a:avLst/>
          </a:prstGeom>
          <a:noFill/>
          <a:ln w="12700" cap="flat" cmpd="sng" algn="ctr">
            <a:solidFill>
              <a:srgbClr val="00B050"/>
            </a:solidFill>
            <a:prstDash val="dash"/>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Parallélogramme 74">
            <a:extLst>
              <a:ext uri="{FF2B5EF4-FFF2-40B4-BE49-F238E27FC236}">
                <a16:creationId xmlns:a16="http://schemas.microsoft.com/office/drawing/2014/main" id="{E493412E-B624-29AD-6227-92DC91247D64}"/>
              </a:ext>
            </a:extLst>
          </p:cNvPr>
          <p:cNvSpPr/>
          <p:nvPr/>
        </p:nvSpPr>
        <p:spPr>
          <a:xfrm rot="459415">
            <a:off x="141489" y="6038872"/>
            <a:ext cx="879614" cy="139479"/>
          </a:xfrm>
          <a:prstGeom prst="parallelogram">
            <a:avLst>
              <a:gd name="adj" fmla="val 215162"/>
            </a:avLst>
          </a:prstGeom>
          <a:solidFill>
            <a:srgbClr val="86FD35">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6" name="Picture 1330" descr="tour-telecom">
            <a:extLst>
              <a:ext uri="{FF2B5EF4-FFF2-40B4-BE49-F238E27FC236}">
                <a16:creationId xmlns:a16="http://schemas.microsoft.com/office/drawing/2014/main" id="{69D717E3-8ED6-C9B9-1913-10AF8B134A2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7590" y="3803640"/>
            <a:ext cx="739156" cy="757997"/>
          </a:xfrm>
          <a:prstGeom prst="rect">
            <a:avLst/>
          </a:prstGeom>
          <a:noFill/>
        </p:spPr>
      </p:pic>
      <p:pic>
        <p:nvPicPr>
          <p:cNvPr id="77" name="Image 76">
            <a:extLst>
              <a:ext uri="{FF2B5EF4-FFF2-40B4-BE49-F238E27FC236}">
                <a16:creationId xmlns:a16="http://schemas.microsoft.com/office/drawing/2014/main" id="{8DF53AB5-183E-5DFF-D33F-936CEC20A6A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516" y="4578642"/>
            <a:ext cx="853931" cy="61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Arc partiel 77">
            <a:extLst>
              <a:ext uri="{FF2B5EF4-FFF2-40B4-BE49-F238E27FC236}">
                <a16:creationId xmlns:a16="http://schemas.microsoft.com/office/drawing/2014/main" id="{1632479E-6D53-9D7A-3757-CC3CAE93EE35}"/>
              </a:ext>
            </a:extLst>
          </p:cNvPr>
          <p:cNvSpPr/>
          <p:nvPr/>
        </p:nvSpPr>
        <p:spPr>
          <a:xfrm rot="11292511">
            <a:off x="3866059" y="3685158"/>
            <a:ext cx="1412526" cy="1258400"/>
          </a:xfrm>
          <a:prstGeom prst="pie">
            <a:avLst>
              <a:gd name="adj1" fmla="val 20469887"/>
              <a:gd name="adj2" fmla="val 11277208"/>
            </a:avLst>
          </a:prstGeom>
          <a:solidFill>
            <a:srgbClr val="FF0000">
              <a:alpha val="40000"/>
            </a:srgbClr>
          </a:solidFill>
          <a:ln w="952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9" name="Image 78">
            <a:extLst>
              <a:ext uri="{FF2B5EF4-FFF2-40B4-BE49-F238E27FC236}">
                <a16:creationId xmlns:a16="http://schemas.microsoft.com/office/drawing/2014/main" id="{3548134B-DA46-C371-10B5-5D970BB0440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42950" y="3818044"/>
            <a:ext cx="853931" cy="61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330" descr="tour-telecom">
            <a:extLst>
              <a:ext uri="{FF2B5EF4-FFF2-40B4-BE49-F238E27FC236}">
                <a16:creationId xmlns:a16="http://schemas.microsoft.com/office/drawing/2014/main" id="{BE596256-571F-41E5-66F7-5D688CB129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66074" y="4254234"/>
            <a:ext cx="739156" cy="757997"/>
          </a:xfrm>
          <a:prstGeom prst="rect">
            <a:avLst/>
          </a:prstGeom>
          <a:noFill/>
        </p:spPr>
      </p:pic>
      <p:sp>
        <p:nvSpPr>
          <p:cNvPr id="81" name="ZoneTexte 80">
            <a:extLst>
              <a:ext uri="{FF2B5EF4-FFF2-40B4-BE49-F238E27FC236}">
                <a16:creationId xmlns:a16="http://schemas.microsoft.com/office/drawing/2014/main" id="{4B103DD5-882E-7300-B9BA-8977E3D14567}"/>
              </a:ext>
            </a:extLst>
          </p:cNvPr>
          <p:cNvSpPr txBox="1"/>
          <p:nvPr/>
        </p:nvSpPr>
        <p:spPr>
          <a:xfrm>
            <a:off x="7102760" y="2136100"/>
            <a:ext cx="4080993" cy="1551692"/>
          </a:xfrm>
          <a:prstGeom prst="rect">
            <a:avLst/>
          </a:prstGeom>
          <a:solidFill>
            <a:srgbClr val="5B9BD5">
              <a:lumMod val="20000"/>
              <a:lumOff val="80000"/>
              <a:alpha val="74902"/>
            </a:srgbClr>
          </a:solidFill>
          <a:ln w="28575" cap="flat" cmpd="sng" algn="ctr">
            <a:solidFill>
              <a:sysClr val="window" lastClr="FFFFFF"/>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rmAutofit fontScale="97945"/>
          </a:bodyPr>
          <a:lstStyle>
            <a:defPPr>
              <a:defRPr lang="fr-FR"/>
            </a:defPPr>
            <a:lvl1pPr algn="ct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1" indent="0" algn="just"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La</a:t>
            </a:r>
            <a:r>
              <a:rPr kumimoji="0" lang="fr-FR" b="0" i="0" u="none" strike="noStrike" kern="0" cap="none" spc="0" normalizeH="0" baseline="0" noProof="0" dirty="0" err="1">
                <a:ln>
                  <a:noFill/>
                </a:ln>
                <a:solidFill>
                  <a:prstClr val="black"/>
                </a:solidFill>
                <a:effectLst/>
                <a:uLnTx/>
                <a:uFillTx/>
                <a:latin typeface="Calibri" panose="020F0502020204030204"/>
                <a:ea typeface="+mn-ea"/>
                <a:cs typeface="+mn-cs"/>
              </a:rPr>
              <a:t> nave non ha connettività satellitare</a:t>
            </a: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 ma memorizza la sua posizione ogni 5 minuti</a:t>
            </a:r>
          </a:p>
          <a:p>
            <a:pPr marL="0" marR="0" lvl="1" indent="0" algn="just" defTabSz="914400" eaLnBrk="1" fontAlgn="auto" latinLnBrk="0" hangingPunct="1">
              <a:lnSpc>
                <a:spcPct val="100000"/>
              </a:lnSpc>
              <a:spcBef>
                <a:spcPts val="0"/>
              </a:spcBef>
              <a:spcAft>
                <a:spcPts val="0"/>
              </a:spcAft>
              <a:buClrTx/>
              <a:buSzTx/>
              <a:buFontTx/>
              <a:buNone/>
              <a:tabLst/>
              <a:defRPr/>
            </a:pPr>
            <a:endParaRPr kumimoji="0" lang="fr-FR"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1" indent="0" algn="just"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Una volta</a:t>
            </a:r>
            <a:r>
              <a:rPr kumimoji="0" lang="fr-FR" b="0" i="0" u="none" strike="noStrike" kern="0" cap="none" spc="0" normalizeH="0" baseline="0" noProof="0" dirty="0" err="1">
                <a:ln>
                  <a:noFill/>
                </a:ln>
                <a:solidFill>
                  <a:prstClr val="black"/>
                </a:solidFill>
                <a:effectLst/>
                <a:uLnTx/>
                <a:uFillTx/>
                <a:latin typeface="Calibri" panose="020F0502020204030204"/>
                <a:ea typeface="+mn-ea"/>
                <a:cs typeface="+mn-cs"/>
              </a:rPr>
              <a:t> collegato ad un</a:t>
            </a: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 satellite, la posizione</a:t>
            </a:r>
            <a:r>
              <a:rPr kumimoji="0" lang="fr-FR" b="0" i="0" u="none" strike="noStrike" kern="0" cap="none" spc="0" normalizeH="0" baseline="0" noProof="0" dirty="0" err="1">
                <a:ln>
                  <a:noFill/>
                </a:ln>
                <a:solidFill>
                  <a:prstClr val="black"/>
                </a:solidFill>
                <a:effectLst/>
                <a:uLnTx/>
                <a:uFillTx/>
                <a:latin typeface="Calibri" panose="020F0502020204030204"/>
                <a:ea typeface="+mn-ea"/>
                <a:cs typeface="+mn-cs"/>
              </a:rPr>
              <a:t> di invio delle</a:t>
            </a: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fr-FR" b="0" i="0" u="none" strike="noStrike" kern="0" cap="none" spc="0" normalizeH="0" baseline="0" noProof="0" dirty="0" err="1">
                <a:ln>
                  <a:noFill/>
                </a:ln>
                <a:solidFill>
                  <a:prstClr val="black"/>
                </a:solidFill>
                <a:effectLst/>
                <a:uLnTx/>
                <a:uFillTx/>
                <a:latin typeface="Calibri" panose="020F0502020204030204"/>
                <a:ea typeface="+mn-ea"/>
                <a:cs typeface="+mn-cs"/>
              </a:rPr>
              <a:t>navi ogni 5 minuti</a:t>
            </a: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fr-FR" b="0" i="0" u="none" strike="noStrike" kern="0" cap="none" spc="0" normalizeH="0" baseline="0" noProof="0" dirty="0" err="1">
                <a:ln>
                  <a:noFill/>
                </a:ln>
                <a:solidFill>
                  <a:prstClr val="black"/>
                </a:solidFill>
                <a:effectLst/>
                <a:uLnTx/>
                <a:uFillTx/>
                <a:latin typeface="Calibri" panose="020F0502020204030204"/>
                <a:ea typeface="+mn-ea"/>
                <a:cs typeface="+mn-cs"/>
              </a:rPr>
              <a:t>e le posizioni di deposito</a:t>
            </a:r>
          </a:p>
        </p:txBody>
      </p:sp>
      <p:sp>
        <p:nvSpPr>
          <p:cNvPr id="82" name="Forme libre : forme 81">
            <a:extLst>
              <a:ext uri="{FF2B5EF4-FFF2-40B4-BE49-F238E27FC236}">
                <a16:creationId xmlns:a16="http://schemas.microsoft.com/office/drawing/2014/main" id="{B2DF74F4-9227-89BC-ECDE-F040AFDB27CD}"/>
              </a:ext>
            </a:extLst>
          </p:cNvPr>
          <p:cNvSpPr/>
          <p:nvPr/>
        </p:nvSpPr>
        <p:spPr>
          <a:xfrm>
            <a:off x="4005927" y="1494971"/>
            <a:ext cx="9492343" cy="3236686"/>
          </a:xfrm>
          <a:custGeom>
            <a:avLst/>
            <a:gdLst>
              <a:gd name="connsiteX0" fmla="*/ 0 w 9492343"/>
              <a:gd name="connsiteY0" fmla="*/ 0 h 3236686"/>
              <a:gd name="connsiteX1" fmla="*/ 58057 w 9492343"/>
              <a:gd name="connsiteY1" fmla="*/ 1074058 h 3236686"/>
              <a:gd name="connsiteX2" fmla="*/ 319314 w 9492343"/>
              <a:gd name="connsiteY2" fmla="*/ 1727200 h 3236686"/>
              <a:gd name="connsiteX3" fmla="*/ 667657 w 9492343"/>
              <a:gd name="connsiteY3" fmla="*/ 2351315 h 3236686"/>
              <a:gd name="connsiteX4" fmla="*/ 2452914 w 9492343"/>
              <a:gd name="connsiteY4" fmla="*/ 2844800 h 3236686"/>
              <a:gd name="connsiteX5" fmla="*/ 3715657 w 9492343"/>
              <a:gd name="connsiteY5" fmla="*/ 3236686 h 3236686"/>
              <a:gd name="connsiteX6" fmla="*/ 7649028 w 9492343"/>
              <a:gd name="connsiteY6" fmla="*/ 2075543 h 3236686"/>
              <a:gd name="connsiteX7" fmla="*/ 9492343 w 9492343"/>
              <a:gd name="connsiteY7" fmla="*/ 2365829 h 3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92343" h="3236686">
                <a:moveTo>
                  <a:pt x="0" y="0"/>
                </a:moveTo>
                <a:lnTo>
                  <a:pt x="58057" y="1074058"/>
                </a:lnTo>
                <a:lnTo>
                  <a:pt x="319314" y="1727200"/>
                </a:lnTo>
                <a:lnTo>
                  <a:pt x="667657" y="2351315"/>
                </a:lnTo>
                <a:lnTo>
                  <a:pt x="2452914" y="2844800"/>
                </a:lnTo>
                <a:lnTo>
                  <a:pt x="3715657" y="3236686"/>
                </a:lnTo>
                <a:lnTo>
                  <a:pt x="7649028" y="2075543"/>
                </a:lnTo>
                <a:lnTo>
                  <a:pt x="9492343" y="2365829"/>
                </a:lnTo>
              </a:path>
            </a:pathLst>
          </a:custGeom>
          <a:noFill/>
          <a:ln w="28575" cap="flat" cmpd="sng" algn="ctr">
            <a:solidFill>
              <a:srgbClr val="FF0000"/>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3" name="Picture 1330" descr="tour-telecom">
            <a:extLst>
              <a:ext uri="{FF2B5EF4-FFF2-40B4-BE49-F238E27FC236}">
                <a16:creationId xmlns:a16="http://schemas.microsoft.com/office/drawing/2014/main" id="{27B6A43A-962D-1CBC-CAC8-662F5C3D8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79834" y="4182638"/>
            <a:ext cx="739156" cy="757997"/>
          </a:xfrm>
          <a:prstGeom prst="rect">
            <a:avLst/>
          </a:prstGeom>
          <a:noFill/>
        </p:spPr>
      </p:pic>
      <p:pic>
        <p:nvPicPr>
          <p:cNvPr id="84" name="Image 83">
            <a:extLst>
              <a:ext uri="{FF2B5EF4-FFF2-40B4-BE49-F238E27FC236}">
                <a16:creationId xmlns:a16="http://schemas.microsoft.com/office/drawing/2014/main" id="{EED9FFD7-D6C7-E5D3-3E4A-6C6B76DA7DE8}"/>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671657" y="4468305"/>
            <a:ext cx="700025" cy="50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Ellipse 84">
            <a:extLst>
              <a:ext uri="{FF2B5EF4-FFF2-40B4-BE49-F238E27FC236}">
                <a16:creationId xmlns:a16="http://schemas.microsoft.com/office/drawing/2014/main" id="{8C5E8B1F-CFC8-F5CC-A7AE-B8882FDD8BC8}"/>
              </a:ext>
            </a:extLst>
          </p:cNvPr>
          <p:cNvSpPr/>
          <p:nvPr/>
        </p:nvSpPr>
        <p:spPr>
          <a:xfrm>
            <a:off x="11183753" y="2994548"/>
            <a:ext cx="1417343" cy="792397"/>
          </a:xfrm>
          <a:prstGeom prst="ellipse">
            <a:avLst/>
          </a:prstGeom>
          <a:solidFill>
            <a:srgbClr val="FF0000">
              <a:alpha val="40000"/>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6" name="Picture 31" descr="coastgards">
            <a:extLst>
              <a:ext uri="{FF2B5EF4-FFF2-40B4-BE49-F238E27FC236}">
                <a16:creationId xmlns:a16="http://schemas.microsoft.com/office/drawing/2014/main" id="{14D299F3-4B0A-1D48-6AB3-E5BDD6E87EA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601648" y="3113314"/>
            <a:ext cx="557577" cy="338001"/>
          </a:xfrm>
          <a:prstGeom prst="rect">
            <a:avLst/>
          </a:prstGeom>
          <a:noFill/>
          <a:extLst>
            <a:ext uri="{909E8E84-426E-40DD-AFC4-6F175D3DCCD1}">
              <a14:hiddenFill xmlns:a14="http://schemas.microsoft.com/office/drawing/2010/main">
                <a:solidFill>
                  <a:srgbClr val="FFFFFF"/>
                </a:solidFill>
              </a14:hiddenFill>
            </a:ext>
          </a:extLst>
        </p:spPr>
      </p:pic>
      <p:sp>
        <p:nvSpPr>
          <p:cNvPr id="87" name="Arc partiel 86">
            <a:extLst>
              <a:ext uri="{FF2B5EF4-FFF2-40B4-BE49-F238E27FC236}">
                <a16:creationId xmlns:a16="http://schemas.microsoft.com/office/drawing/2014/main" id="{71FDAC1E-ADC1-4250-E657-AD89D7F9306E}"/>
              </a:ext>
            </a:extLst>
          </p:cNvPr>
          <p:cNvSpPr/>
          <p:nvPr/>
        </p:nvSpPr>
        <p:spPr>
          <a:xfrm rot="11292511">
            <a:off x="2979012" y="1437197"/>
            <a:ext cx="1412526" cy="1150478"/>
          </a:xfrm>
          <a:prstGeom prst="pie">
            <a:avLst>
              <a:gd name="adj1" fmla="val 1353853"/>
              <a:gd name="adj2" fmla="val 18697734"/>
            </a:avLst>
          </a:prstGeom>
          <a:solidFill>
            <a:srgbClr val="FF0000">
              <a:alpha val="40000"/>
            </a:srgbClr>
          </a:solidFill>
          <a:ln w="952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8" name="Image 87">
            <a:extLst>
              <a:ext uri="{FF2B5EF4-FFF2-40B4-BE49-F238E27FC236}">
                <a16:creationId xmlns:a16="http://schemas.microsoft.com/office/drawing/2014/main" id="{BB523F57-69FC-D5BC-4D9E-673DD0864AF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51996" y="1588759"/>
            <a:ext cx="853931" cy="61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1330" descr="tour-telecom">
            <a:extLst>
              <a:ext uri="{FF2B5EF4-FFF2-40B4-BE49-F238E27FC236}">
                <a16:creationId xmlns:a16="http://schemas.microsoft.com/office/drawing/2014/main" id="{D7D32178-07D8-9487-D059-2A79287ACA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68843" y="1400155"/>
            <a:ext cx="739156" cy="757997"/>
          </a:xfrm>
          <a:prstGeom prst="rect">
            <a:avLst/>
          </a:prstGeom>
          <a:noFill/>
        </p:spPr>
      </p:pic>
      <p:sp>
        <p:nvSpPr>
          <p:cNvPr id="90" name="Forme libre : forme 89">
            <a:extLst>
              <a:ext uri="{FF2B5EF4-FFF2-40B4-BE49-F238E27FC236}">
                <a16:creationId xmlns:a16="http://schemas.microsoft.com/office/drawing/2014/main" id="{0FA17EB0-B6DE-81E9-05A8-049B3F5B24BC}"/>
              </a:ext>
            </a:extLst>
          </p:cNvPr>
          <p:cNvSpPr/>
          <p:nvPr/>
        </p:nvSpPr>
        <p:spPr>
          <a:xfrm>
            <a:off x="4049470" y="3098457"/>
            <a:ext cx="624115" cy="530114"/>
          </a:xfrm>
          <a:custGeom>
            <a:avLst/>
            <a:gdLst>
              <a:gd name="connsiteX0" fmla="*/ 0 w 624115"/>
              <a:gd name="connsiteY0" fmla="*/ 87086 h 696686"/>
              <a:gd name="connsiteX1" fmla="*/ 319315 w 624115"/>
              <a:gd name="connsiteY1" fmla="*/ 696686 h 696686"/>
              <a:gd name="connsiteX2" fmla="*/ 624115 w 624115"/>
              <a:gd name="connsiteY2" fmla="*/ 580572 h 696686"/>
              <a:gd name="connsiteX3" fmla="*/ 304800 w 624115"/>
              <a:gd name="connsiteY3" fmla="*/ 0 h 696686"/>
              <a:gd name="connsiteX4" fmla="*/ 0 w 624115"/>
              <a:gd name="connsiteY4" fmla="*/ 87086 h 69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5" h="696686">
                <a:moveTo>
                  <a:pt x="0" y="87086"/>
                </a:moveTo>
                <a:lnTo>
                  <a:pt x="319315" y="696686"/>
                </a:lnTo>
                <a:lnTo>
                  <a:pt x="624115" y="580572"/>
                </a:lnTo>
                <a:lnTo>
                  <a:pt x="304800" y="0"/>
                </a:lnTo>
                <a:lnTo>
                  <a:pt x="0" y="87086"/>
                </a:lnTo>
                <a:close/>
              </a:path>
            </a:pathLst>
          </a:custGeom>
          <a:solidFill>
            <a:srgbClr val="86FD35">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Parallélogramme 90">
            <a:extLst>
              <a:ext uri="{FF2B5EF4-FFF2-40B4-BE49-F238E27FC236}">
                <a16:creationId xmlns:a16="http://schemas.microsoft.com/office/drawing/2014/main" id="{4D38898E-9BE4-0D24-323D-D9A581CB9D33}"/>
              </a:ext>
            </a:extLst>
          </p:cNvPr>
          <p:cNvSpPr/>
          <p:nvPr/>
        </p:nvSpPr>
        <p:spPr>
          <a:xfrm rot="459415">
            <a:off x="136424" y="6460034"/>
            <a:ext cx="879614" cy="139479"/>
          </a:xfrm>
          <a:prstGeom prst="parallelogram">
            <a:avLst>
              <a:gd name="adj" fmla="val 215162"/>
            </a:avLst>
          </a:prstGeom>
          <a:solidFill>
            <a:srgbClr val="FFFF00">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ZoneTexte 91">
            <a:extLst>
              <a:ext uri="{FF2B5EF4-FFF2-40B4-BE49-F238E27FC236}">
                <a16:creationId xmlns:a16="http://schemas.microsoft.com/office/drawing/2014/main" id="{B3D08E41-1D54-1767-F42B-D4CF9F11B566}"/>
              </a:ext>
            </a:extLst>
          </p:cNvPr>
          <p:cNvSpPr txBox="1"/>
          <p:nvPr/>
        </p:nvSpPr>
        <p:spPr>
          <a:xfrm>
            <a:off x="1102428" y="6401157"/>
            <a:ext cx="1643196" cy="307777"/>
          </a:xfrm>
          <a:prstGeom prst="rect">
            <a:avLst/>
          </a:prstGeom>
          <a:noFill/>
        </p:spPr>
        <p:txBody>
          <a:bodyPr wrap="square" rtlCol="0">
            <a:spAutoFit/>
          </a:bodyPr>
          <a:lstStyle/>
          <a:p>
            <a:r>
              <a:rPr lang="fr-FR" sz="1400" dirty="0">
                <a:solidFill>
                  <a:prstClr val="black"/>
                </a:solidFill>
                <a:latin typeface="Calibri" panose="020F0502020204030204"/>
              </a:rPr>
              <a:t>Periodo</a:t>
            </a:r>
            <a:r>
              <a:rPr lang="fr-FR" sz="1400" dirty="0" err="1">
                <a:solidFill>
                  <a:prstClr val="black"/>
                </a:solidFill>
                <a:latin typeface="Calibri" panose="020F0502020204030204"/>
              </a:rPr>
              <a:t>  di deposito AIS</a:t>
            </a:r>
            <a:r>
              <a:rPr lang="fr-FR" sz="1400" dirty="0">
                <a:solidFill>
                  <a:prstClr val="black"/>
                </a:solidFill>
                <a:latin typeface="Calibri" panose="020F0502020204030204"/>
              </a:rPr>
              <a:t>  </a:t>
            </a:r>
          </a:p>
        </p:txBody>
      </p:sp>
      <p:sp>
        <p:nvSpPr>
          <p:cNvPr id="93" name="Forme libre : forme 92">
            <a:extLst>
              <a:ext uri="{FF2B5EF4-FFF2-40B4-BE49-F238E27FC236}">
                <a16:creationId xmlns:a16="http://schemas.microsoft.com/office/drawing/2014/main" id="{06BA98BD-F29D-60F2-DA62-6436F906DFFC}"/>
              </a:ext>
            </a:extLst>
          </p:cNvPr>
          <p:cNvSpPr/>
          <p:nvPr/>
        </p:nvSpPr>
        <p:spPr>
          <a:xfrm rot="18682864">
            <a:off x="5375691" y="3784153"/>
            <a:ext cx="624115" cy="696686"/>
          </a:xfrm>
          <a:custGeom>
            <a:avLst/>
            <a:gdLst>
              <a:gd name="connsiteX0" fmla="*/ 0 w 624115"/>
              <a:gd name="connsiteY0" fmla="*/ 87086 h 696686"/>
              <a:gd name="connsiteX1" fmla="*/ 319315 w 624115"/>
              <a:gd name="connsiteY1" fmla="*/ 696686 h 696686"/>
              <a:gd name="connsiteX2" fmla="*/ 624115 w 624115"/>
              <a:gd name="connsiteY2" fmla="*/ 580572 h 696686"/>
              <a:gd name="connsiteX3" fmla="*/ 304800 w 624115"/>
              <a:gd name="connsiteY3" fmla="*/ 0 h 696686"/>
              <a:gd name="connsiteX4" fmla="*/ 0 w 624115"/>
              <a:gd name="connsiteY4" fmla="*/ 87086 h 69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5" h="696686">
                <a:moveTo>
                  <a:pt x="0" y="87086"/>
                </a:moveTo>
                <a:lnTo>
                  <a:pt x="319315" y="696686"/>
                </a:lnTo>
                <a:lnTo>
                  <a:pt x="624115" y="580572"/>
                </a:lnTo>
                <a:lnTo>
                  <a:pt x="304800" y="0"/>
                </a:lnTo>
                <a:lnTo>
                  <a:pt x="0" y="87086"/>
                </a:lnTo>
                <a:close/>
              </a:path>
            </a:pathLst>
          </a:custGeom>
          <a:solidFill>
            <a:srgbClr val="86FD35">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Forme libre : forme 93">
            <a:extLst>
              <a:ext uri="{FF2B5EF4-FFF2-40B4-BE49-F238E27FC236}">
                <a16:creationId xmlns:a16="http://schemas.microsoft.com/office/drawing/2014/main" id="{2B926602-3A3D-56A5-0F27-ECF503F58D74}"/>
              </a:ext>
            </a:extLst>
          </p:cNvPr>
          <p:cNvSpPr/>
          <p:nvPr/>
        </p:nvSpPr>
        <p:spPr>
          <a:xfrm rot="1636553">
            <a:off x="3662079" y="1811499"/>
            <a:ext cx="624115" cy="581048"/>
          </a:xfrm>
          <a:custGeom>
            <a:avLst/>
            <a:gdLst>
              <a:gd name="connsiteX0" fmla="*/ 0 w 624115"/>
              <a:gd name="connsiteY0" fmla="*/ 87086 h 696686"/>
              <a:gd name="connsiteX1" fmla="*/ 319315 w 624115"/>
              <a:gd name="connsiteY1" fmla="*/ 696686 h 696686"/>
              <a:gd name="connsiteX2" fmla="*/ 624115 w 624115"/>
              <a:gd name="connsiteY2" fmla="*/ 580572 h 696686"/>
              <a:gd name="connsiteX3" fmla="*/ 304800 w 624115"/>
              <a:gd name="connsiteY3" fmla="*/ 0 h 696686"/>
              <a:gd name="connsiteX4" fmla="*/ 0 w 624115"/>
              <a:gd name="connsiteY4" fmla="*/ 87086 h 69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5" h="696686">
                <a:moveTo>
                  <a:pt x="0" y="87086"/>
                </a:moveTo>
                <a:lnTo>
                  <a:pt x="319315" y="696686"/>
                </a:lnTo>
                <a:lnTo>
                  <a:pt x="624115" y="580572"/>
                </a:lnTo>
                <a:lnTo>
                  <a:pt x="304800" y="0"/>
                </a:lnTo>
                <a:lnTo>
                  <a:pt x="0" y="87086"/>
                </a:lnTo>
                <a:close/>
              </a:path>
            </a:pathLst>
          </a:custGeom>
          <a:solidFill>
            <a:srgbClr val="86FD35">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Forme libre : forme 94">
            <a:extLst>
              <a:ext uri="{FF2B5EF4-FFF2-40B4-BE49-F238E27FC236}">
                <a16:creationId xmlns:a16="http://schemas.microsoft.com/office/drawing/2014/main" id="{B57C3173-FC12-105D-9A71-4C399FC2EC1E}"/>
              </a:ext>
            </a:extLst>
          </p:cNvPr>
          <p:cNvSpPr/>
          <p:nvPr/>
        </p:nvSpPr>
        <p:spPr>
          <a:xfrm rot="584102">
            <a:off x="3793846" y="2347921"/>
            <a:ext cx="613763" cy="821548"/>
          </a:xfrm>
          <a:custGeom>
            <a:avLst/>
            <a:gdLst>
              <a:gd name="connsiteX0" fmla="*/ 0 w 624115"/>
              <a:gd name="connsiteY0" fmla="*/ 87086 h 696686"/>
              <a:gd name="connsiteX1" fmla="*/ 319315 w 624115"/>
              <a:gd name="connsiteY1" fmla="*/ 696686 h 696686"/>
              <a:gd name="connsiteX2" fmla="*/ 624115 w 624115"/>
              <a:gd name="connsiteY2" fmla="*/ 580572 h 696686"/>
              <a:gd name="connsiteX3" fmla="*/ 304800 w 624115"/>
              <a:gd name="connsiteY3" fmla="*/ 0 h 696686"/>
              <a:gd name="connsiteX4" fmla="*/ 0 w 624115"/>
              <a:gd name="connsiteY4" fmla="*/ 87086 h 69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5" h="696686">
                <a:moveTo>
                  <a:pt x="0" y="87086"/>
                </a:moveTo>
                <a:lnTo>
                  <a:pt x="319315" y="696686"/>
                </a:lnTo>
                <a:lnTo>
                  <a:pt x="624115" y="580572"/>
                </a:lnTo>
                <a:lnTo>
                  <a:pt x="304800" y="0"/>
                </a:lnTo>
                <a:lnTo>
                  <a:pt x="0" y="87086"/>
                </a:lnTo>
                <a:close/>
              </a:path>
            </a:pathLst>
          </a:custGeom>
          <a:solidFill>
            <a:srgbClr val="FFFF00">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6" name="Connecteur droit avec flèche 95">
            <a:extLst>
              <a:ext uri="{FF2B5EF4-FFF2-40B4-BE49-F238E27FC236}">
                <a16:creationId xmlns:a16="http://schemas.microsoft.com/office/drawing/2014/main" id="{A99CF3BF-AFEA-224A-C77C-0F501154A9D4}"/>
              </a:ext>
            </a:extLst>
          </p:cNvPr>
          <p:cNvCxnSpPr>
            <a:cxnSpLocks/>
            <a:stCxn id="106" idx="3"/>
          </p:cNvCxnSpPr>
          <p:nvPr/>
        </p:nvCxnSpPr>
        <p:spPr>
          <a:xfrm flipV="1">
            <a:off x="4671891" y="868519"/>
            <a:ext cx="1987160" cy="2329580"/>
          </a:xfrm>
          <a:prstGeom prst="straightConnector1">
            <a:avLst/>
          </a:prstGeom>
          <a:noFill/>
          <a:ln w="6350" cap="flat" cmpd="sng" algn="ctr">
            <a:solidFill>
              <a:srgbClr val="5B9BD5"/>
            </a:solidFill>
            <a:prstDash val="solid"/>
            <a:miter lim="800000"/>
            <a:tailEnd type="triangle"/>
          </a:ln>
          <a:effectLst/>
        </p:spPr>
      </p:cxnSp>
      <p:cxnSp>
        <p:nvCxnSpPr>
          <p:cNvPr id="97" name="Connecteur droit avec flèche 96">
            <a:extLst>
              <a:ext uri="{FF2B5EF4-FFF2-40B4-BE49-F238E27FC236}">
                <a16:creationId xmlns:a16="http://schemas.microsoft.com/office/drawing/2014/main" id="{470FFC0E-CFBC-5CBD-C576-7CDA00F27FF1}"/>
              </a:ext>
            </a:extLst>
          </p:cNvPr>
          <p:cNvCxnSpPr>
            <a:cxnSpLocks/>
          </p:cNvCxnSpPr>
          <p:nvPr/>
        </p:nvCxnSpPr>
        <p:spPr>
          <a:xfrm flipV="1">
            <a:off x="5848716" y="1342252"/>
            <a:ext cx="1483613" cy="2271893"/>
          </a:xfrm>
          <a:prstGeom prst="straightConnector1">
            <a:avLst/>
          </a:prstGeom>
          <a:noFill/>
          <a:ln w="6350" cap="flat" cmpd="sng" algn="ctr">
            <a:solidFill>
              <a:srgbClr val="5B9BD5"/>
            </a:solidFill>
            <a:prstDash val="solid"/>
            <a:miter lim="800000"/>
            <a:tailEnd type="triangle"/>
          </a:ln>
          <a:effectLst/>
        </p:spPr>
      </p:cxnSp>
      <p:pic>
        <p:nvPicPr>
          <p:cNvPr id="98" name="Picture 1158" descr="pétrolier1">
            <a:extLst>
              <a:ext uri="{FF2B5EF4-FFF2-40B4-BE49-F238E27FC236}">
                <a16:creationId xmlns:a16="http://schemas.microsoft.com/office/drawing/2014/main" id="{EB41539D-F1A5-A5D1-FE4D-CF24A3720FA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687695" y="3798427"/>
            <a:ext cx="860611" cy="37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1158" descr="pétrolier1">
            <a:extLst>
              <a:ext uri="{FF2B5EF4-FFF2-40B4-BE49-F238E27FC236}">
                <a16:creationId xmlns:a16="http://schemas.microsoft.com/office/drawing/2014/main" id="{F22146C3-590B-E975-CC17-71CF992DB14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372857" y="4414868"/>
            <a:ext cx="860611" cy="37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Forme libre : forme 99">
            <a:extLst>
              <a:ext uri="{FF2B5EF4-FFF2-40B4-BE49-F238E27FC236}">
                <a16:creationId xmlns:a16="http://schemas.microsoft.com/office/drawing/2014/main" id="{46F6824A-CAA1-B13C-546D-8316D36869E4}"/>
              </a:ext>
            </a:extLst>
          </p:cNvPr>
          <p:cNvSpPr/>
          <p:nvPr/>
        </p:nvSpPr>
        <p:spPr>
          <a:xfrm>
            <a:off x="4368784" y="3541486"/>
            <a:ext cx="1045029" cy="638628"/>
          </a:xfrm>
          <a:custGeom>
            <a:avLst/>
            <a:gdLst>
              <a:gd name="connsiteX0" fmla="*/ 0 w 1045029"/>
              <a:gd name="connsiteY0" fmla="*/ 72571 h 638628"/>
              <a:gd name="connsiteX1" fmla="*/ 899886 w 1045029"/>
              <a:gd name="connsiteY1" fmla="*/ 638628 h 638628"/>
              <a:gd name="connsiteX2" fmla="*/ 1045029 w 1045029"/>
              <a:gd name="connsiteY2" fmla="*/ 348343 h 638628"/>
              <a:gd name="connsiteX3" fmla="*/ 333829 w 1045029"/>
              <a:gd name="connsiteY3" fmla="*/ 0 h 638628"/>
              <a:gd name="connsiteX4" fmla="*/ 0 w 1045029"/>
              <a:gd name="connsiteY4" fmla="*/ 72571 h 63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029" h="638628">
                <a:moveTo>
                  <a:pt x="0" y="72571"/>
                </a:moveTo>
                <a:lnTo>
                  <a:pt x="899886" y="638628"/>
                </a:lnTo>
                <a:lnTo>
                  <a:pt x="1045029" y="348343"/>
                </a:lnTo>
                <a:lnTo>
                  <a:pt x="333829" y="0"/>
                </a:lnTo>
                <a:lnTo>
                  <a:pt x="0" y="72571"/>
                </a:lnTo>
                <a:close/>
              </a:path>
            </a:pathLst>
          </a:custGeom>
          <a:solidFill>
            <a:srgbClr val="FFFF00">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1" name="Picture 1158" descr="pétrolier1">
            <a:extLst>
              <a:ext uri="{FF2B5EF4-FFF2-40B4-BE49-F238E27FC236}">
                <a16:creationId xmlns:a16="http://schemas.microsoft.com/office/drawing/2014/main" id="{A712B3CF-7296-2AA4-F28C-EDAE222B8ABE}"/>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737884">
            <a:off x="3543266" y="1288454"/>
            <a:ext cx="860611" cy="37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 name="Connecteur droit avec flèche 101">
            <a:extLst>
              <a:ext uri="{FF2B5EF4-FFF2-40B4-BE49-F238E27FC236}">
                <a16:creationId xmlns:a16="http://schemas.microsoft.com/office/drawing/2014/main" id="{92CB5112-4582-37F8-F3D9-444A9983C071}"/>
              </a:ext>
            </a:extLst>
          </p:cNvPr>
          <p:cNvCxnSpPr/>
          <p:nvPr/>
        </p:nvCxnSpPr>
        <p:spPr>
          <a:xfrm>
            <a:off x="277177" y="4823925"/>
            <a:ext cx="598108" cy="0"/>
          </a:xfrm>
          <a:prstGeom prst="straightConnector1">
            <a:avLst/>
          </a:prstGeom>
          <a:noFill/>
          <a:ln w="28575" cap="flat" cmpd="sng" algn="ctr">
            <a:solidFill>
              <a:srgbClr val="FF0000"/>
            </a:solidFill>
            <a:prstDash val="solid"/>
            <a:miter lim="800000"/>
            <a:headEnd type="none" w="med" len="med"/>
            <a:tailEnd type="arrow" w="med" len="med"/>
          </a:ln>
          <a:effectLst/>
        </p:spPr>
      </p:cxnSp>
      <p:sp>
        <p:nvSpPr>
          <p:cNvPr id="103" name="ZoneTexte 102">
            <a:extLst>
              <a:ext uri="{FF2B5EF4-FFF2-40B4-BE49-F238E27FC236}">
                <a16:creationId xmlns:a16="http://schemas.microsoft.com/office/drawing/2014/main" id="{C353C32F-405A-54E7-8B02-B618C342B46E}"/>
              </a:ext>
            </a:extLst>
          </p:cNvPr>
          <p:cNvSpPr txBox="1"/>
          <p:nvPr/>
        </p:nvSpPr>
        <p:spPr>
          <a:xfrm>
            <a:off x="1098433" y="4692882"/>
            <a:ext cx="1980557" cy="307777"/>
          </a:xfrm>
          <a:prstGeom prst="rect">
            <a:avLst/>
          </a:prstGeom>
          <a:noFill/>
        </p:spPr>
        <p:txBody>
          <a:bodyPr wrap="square" rtlCol="0">
            <a:normAutofit fontScale="95454"/>
          </a:bodyPr>
          <a:lstStyle/>
          <a:p>
            <a:r>
              <a:rPr lang="fr-FR" sz="1400" dirty="0">
                <a:solidFill>
                  <a:prstClr val="black"/>
                </a:solidFill>
                <a:latin typeface="Calibri" panose="020F0502020204030204"/>
              </a:rPr>
              <a:t>Rotta marittima</a:t>
            </a:r>
          </a:p>
        </p:txBody>
      </p:sp>
      <p:sp>
        <p:nvSpPr>
          <p:cNvPr id="104" name="ZoneTexte 103">
            <a:extLst>
              <a:ext uri="{FF2B5EF4-FFF2-40B4-BE49-F238E27FC236}">
                <a16:creationId xmlns:a16="http://schemas.microsoft.com/office/drawing/2014/main" id="{240AEF75-9144-2983-92A0-0788FF02DE9C}"/>
              </a:ext>
            </a:extLst>
          </p:cNvPr>
          <p:cNvSpPr txBox="1"/>
          <p:nvPr/>
        </p:nvSpPr>
        <p:spPr>
          <a:xfrm>
            <a:off x="7889585" y="134499"/>
            <a:ext cx="1052981" cy="338554"/>
          </a:xfrm>
          <a:prstGeom prst="rect">
            <a:avLst/>
          </a:prstGeom>
          <a:noFill/>
        </p:spPr>
        <p:txBody>
          <a:bodyPr wrap="none" rtlCol="0">
            <a:spAutoFit/>
          </a:bodyPr>
          <a:lstStyle/>
          <a:p>
            <a:r>
              <a:rPr lang="fr-FR" sz="1600" b="1" dirty="0">
                <a:solidFill>
                  <a:srgbClr val="44546A"/>
                </a:solidFill>
                <a:latin typeface="Calibri" panose="020F0502020204030204"/>
              </a:rPr>
              <a:t>Satellite N</a:t>
            </a:r>
          </a:p>
        </p:txBody>
      </p:sp>
      <p:sp>
        <p:nvSpPr>
          <p:cNvPr id="105" name="ZoneTexte 104">
            <a:extLst>
              <a:ext uri="{FF2B5EF4-FFF2-40B4-BE49-F238E27FC236}">
                <a16:creationId xmlns:a16="http://schemas.microsoft.com/office/drawing/2014/main" id="{5FCA9A66-36ED-0CA4-EA30-CFFBFCE95926}"/>
              </a:ext>
            </a:extLst>
          </p:cNvPr>
          <p:cNvSpPr txBox="1"/>
          <p:nvPr/>
        </p:nvSpPr>
        <p:spPr>
          <a:xfrm>
            <a:off x="8495178" y="824087"/>
            <a:ext cx="1259768" cy="338554"/>
          </a:xfrm>
          <a:prstGeom prst="rect">
            <a:avLst/>
          </a:prstGeom>
          <a:noFill/>
        </p:spPr>
        <p:txBody>
          <a:bodyPr wrap="none" rtlCol="0">
            <a:spAutoFit/>
          </a:bodyPr>
          <a:lstStyle/>
          <a:p>
            <a:r>
              <a:rPr lang="fr-FR" sz="1600" b="1" dirty="0">
                <a:solidFill>
                  <a:srgbClr val="44546A"/>
                </a:solidFill>
                <a:latin typeface="Calibri" panose="020F0502020204030204"/>
              </a:rPr>
              <a:t>Satellite N+1</a:t>
            </a:r>
          </a:p>
        </p:txBody>
      </p:sp>
      <p:pic>
        <p:nvPicPr>
          <p:cNvPr id="106" name="Image 105" descr="Une image contenant bouteille, ottomane&#10;&#10;Description générée automatiquement">
            <a:extLst>
              <a:ext uri="{FF2B5EF4-FFF2-40B4-BE49-F238E27FC236}">
                <a16:creationId xmlns:a16="http://schemas.microsoft.com/office/drawing/2014/main" id="{17CB876A-CC47-5A1F-6E9B-D787090F7C87}"/>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2125" b="95875" l="9753" r="89973">
                        <a14:foregroundMark x1="19918" y1="10750" x2="32967" y2="6625"/>
                        <a14:foregroundMark x1="32967" y1="6625" x2="42033" y2="6250"/>
                        <a14:foregroundMark x1="42033" y1="6250" x2="59203" y2="7250"/>
                        <a14:foregroundMark x1="59203" y1="7250" x2="67445" y2="14875"/>
                        <a14:foregroundMark x1="67445" y1="14875" x2="57830" y2="24750"/>
                        <a14:foregroundMark x1="57830" y1="24750" x2="30769" y2="24000"/>
                        <a14:foregroundMark x1="30769" y1="24000" x2="20192" y2="17625"/>
                        <a14:foregroundMark x1="20192" y1="17625" x2="44231" y2="7750"/>
                        <a14:foregroundMark x1="44231" y1="7750" x2="52610" y2="8750"/>
                        <a14:foregroundMark x1="52610" y1="8750" x2="61951" y2="16375"/>
                        <a14:foregroundMark x1="61951" y1="16375" x2="65110" y2="24625"/>
                        <a14:foregroundMark x1="65110" y1="24625" x2="55220" y2="24125"/>
                        <a14:foregroundMark x1="55220" y1="24125" x2="58379" y2="17125"/>
                        <a14:foregroundMark x1="58379" y1="17125" x2="68956" y2="11875"/>
                        <a14:foregroundMark x1="68956" y1="11875" x2="78159" y2="10625"/>
                        <a14:foregroundMark x1="78159" y1="10625" x2="28022" y2="14500"/>
                        <a14:foregroundMark x1="28022" y1="14500" x2="40934" y2="15875"/>
                        <a14:foregroundMark x1="40934" y1="15875" x2="69505" y2="15000"/>
                        <a14:foregroundMark x1="69505" y1="15000" x2="77885" y2="10875"/>
                        <a14:foregroundMark x1="77885" y1="10875" x2="69918" y2="6125"/>
                        <a14:foregroundMark x1="69918" y1="6125" x2="45467" y2="6000"/>
                        <a14:foregroundMark x1="61538" y1="2125" x2="39286" y2="2125"/>
                        <a14:foregroundMark x1="19643" y1="91375" x2="36813" y2="95875"/>
                        <a14:foregroundMark x1="36813" y1="95875" x2="46429" y2="95875"/>
                        <a14:foregroundMark x1="46429" y1="95875" x2="50687" y2="95500"/>
                      </a14:backgroundRemoval>
                    </a14:imgEffect>
                  </a14:imgLayer>
                </a14:imgProps>
              </a:ext>
              <a:ext uri="{28A0092B-C50C-407E-A947-70E740481C1C}">
                <a14:useLocalDpi xmlns:a14="http://schemas.microsoft.com/office/drawing/2010/main"/>
              </a:ext>
            </a:extLst>
          </a:blip>
          <a:stretch>
            <a:fillRect/>
          </a:stretch>
        </p:blipFill>
        <p:spPr>
          <a:xfrm>
            <a:off x="4159653" y="2916650"/>
            <a:ext cx="512238" cy="562898"/>
          </a:xfrm>
          <a:prstGeom prst="rect">
            <a:avLst/>
          </a:prstGeom>
        </p:spPr>
      </p:pic>
      <p:sp>
        <p:nvSpPr>
          <p:cNvPr id="107" name="ZoneTexte 106">
            <a:extLst>
              <a:ext uri="{FF2B5EF4-FFF2-40B4-BE49-F238E27FC236}">
                <a16:creationId xmlns:a16="http://schemas.microsoft.com/office/drawing/2014/main" id="{CA26626C-00C7-DF1D-C56C-B6037C305CDB}"/>
              </a:ext>
            </a:extLst>
          </p:cNvPr>
          <p:cNvSpPr txBox="1"/>
          <p:nvPr/>
        </p:nvSpPr>
        <p:spPr>
          <a:xfrm>
            <a:off x="1097930" y="5117764"/>
            <a:ext cx="1980557" cy="307777"/>
          </a:xfrm>
          <a:prstGeom prst="rect">
            <a:avLst/>
          </a:prstGeom>
          <a:noFill/>
        </p:spPr>
        <p:txBody>
          <a:bodyPr wrap="square" rtlCol="0">
            <a:spAutoFit/>
          </a:bodyPr>
          <a:lstStyle/>
          <a:p>
            <a:r>
              <a:rPr lang="fr-FR" sz="1400" dirty="0" err="1">
                <a:solidFill>
                  <a:prstClr val="black"/>
                </a:solidFill>
                <a:latin typeface="Calibri" panose="020F0502020204030204"/>
              </a:rPr>
              <a:t>Posizione</a:t>
            </a:r>
            <a:r>
              <a:rPr lang="fr-FR" sz="1400" dirty="0">
                <a:solidFill>
                  <a:prstClr val="black"/>
                </a:solidFill>
                <a:latin typeface="Calibri" panose="020F0502020204030204"/>
              </a:rPr>
              <a:t> RecordedAIS</a:t>
            </a:r>
          </a:p>
        </p:txBody>
      </p:sp>
      <p:pic>
        <p:nvPicPr>
          <p:cNvPr id="108" name="Image 107" descr="Une image contenant bouteille, ottomane&#10;&#10;Description générée automatiquement">
            <a:extLst>
              <a:ext uri="{FF2B5EF4-FFF2-40B4-BE49-F238E27FC236}">
                <a16:creationId xmlns:a16="http://schemas.microsoft.com/office/drawing/2014/main" id="{8A0A72E5-72CD-3693-0826-217FAD165BED}"/>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2125" b="95875" l="9753" r="89973">
                        <a14:foregroundMark x1="19918" y1="10750" x2="32967" y2="6625"/>
                        <a14:foregroundMark x1="32967" y1="6625" x2="42033" y2="6250"/>
                        <a14:foregroundMark x1="42033" y1="6250" x2="59203" y2="7250"/>
                        <a14:foregroundMark x1="59203" y1="7250" x2="67445" y2="14875"/>
                        <a14:foregroundMark x1="67445" y1="14875" x2="57830" y2="24750"/>
                        <a14:foregroundMark x1="57830" y1="24750" x2="30769" y2="24000"/>
                        <a14:foregroundMark x1="30769" y1="24000" x2="20192" y2="17625"/>
                        <a14:foregroundMark x1="20192" y1="17625" x2="44231" y2="7750"/>
                        <a14:foregroundMark x1="44231" y1="7750" x2="52610" y2="8750"/>
                        <a14:foregroundMark x1="52610" y1="8750" x2="61951" y2="16375"/>
                        <a14:foregroundMark x1="61951" y1="16375" x2="65110" y2="24625"/>
                        <a14:foregroundMark x1="65110" y1="24625" x2="55220" y2="24125"/>
                        <a14:foregroundMark x1="55220" y1="24125" x2="58379" y2="17125"/>
                        <a14:foregroundMark x1="58379" y1="17125" x2="68956" y2="11875"/>
                        <a14:foregroundMark x1="68956" y1="11875" x2="78159" y2="10625"/>
                        <a14:foregroundMark x1="78159" y1="10625" x2="28022" y2="14500"/>
                        <a14:foregroundMark x1="28022" y1="14500" x2="40934" y2="15875"/>
                        <a14:foregroundMark x1="40934" y1="15875" x2="69505" y2="15000"/>
                        <a14:foregroundMark x1="69505" y1="15000" x2="77885" y2="10875"/>
                        <a14:foregroundMark x1="77885" y1="10875" x2="69918" y2="6125"/>
                        <a14:foregroundMark x1="69918" y1="6125" x2="45467" y2="6000"/>
                        <a14:foregroundMark x1="61538" y1="2125" x2="39286" y2="2125"/>
                        <a14:foregroundMark x1="19643" y1="91375" x2="36813" y2="95875"/>
                        <a14:foregroundMark x1="36813" y1="95875" x2="46429" y2="95875"/>
                        <a14:foregroundMark x1="46429" y1="95875" x2="50687" y2="95500"/>
                      </a14:backgroundRemoval>
                    </a14:imgEffect>
                  </a14:imgLayer>
                </a14:imgProps>
              </a:ext>
              <a:ext uri="{28A0092B-C50C-407E-A947-70E740481C1C}">
                <a14:useLocalDpi xmlns:a14="http://schemas.microsoft.com/office/drawing/2010/main"/>
              </a:ext>
            </a:extLst>
          </a:blip>
          <a:stretch>
            <a:fillRect/>
          </a:stretch>
        </p:blipFill>
        <p:spPr>
          <a:xfrm>
            <a:off x="393961" y="5059761"/>
            <a:ext cx="353332" cy="388276"/>
          </a:xfrm>
          <a:prstGeom prst="rect">
            <a:avLst/>
          </a:prstGeom>
        </p:spPr>
      </p:pic>
      <p:pic>
        <p:nvPicPr>
          <p:cNvPr id="109" name="Image 108" descr="Une image contenant bouteille, ottomane&#10;&#10;Description générée automatiquement">
            <a:extLst>
              <a:ext uri="{FF2B5EF4-FFF2-40B4-BE49-F238E27FC236}">
                <a16:creationId xmlns:a16="http://schemas.microsoft.com/office/drawing/2014/main" id="{FAD42648-24BB-27B9-7A90-DFD8C53CB740}"/>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2125" b="95875" l="9753" r="89973">
                        <a14:foregroundMark x1="19918" y1="10750" x2="32967" y2="6625"/>
                        <a14:foregroundMark x1="32967" y1="6625" x2="42033" y2="6250"/>
                        <a14:foregroundMark x1="42033" y1="6250" x2="59203" y2="7250"/>
                        <a14:foregroundMark x1="59203" y1="7250" x2="67445" y2="14875"/>
                        <a14:foregroundMark x1="67445" y1="14875" x2="57830" y2="24750"/>
                        <a14:foregroundMark x1="57830" y1="24750" x2="30769" y2="24000"/>
                        <a14:foregroundMark x1="30769" y1="24000" x2="20192" y2="17625"/>
                        <a14:foregroundMark x1="20192" y1="17625" x2="44231" y2="7750"/>
                        <a14:foregroundMark x1="44231" y1="7750" x2="52610" y2="8750"/>
                        <a14:foregroundMark x1="52610" y1="8750" x2="61951" y2="16375"/>
                        <a14:foregroundMark x1="61951" y1="16375" x2="65110" y2="24625"/>
                        <a14:foregroundMark x1="65110" y1="24625" x2="55220" y2="24125"/>
                        <a14:foregroundMark x1="55220" y1="24125" x2="58379" y2="17125"/>
                        <a14:foregroundMark x1="58379" y1="17125" x2="68956" y2="11875"/>
                        <a14:foregroundMark x1="68956" y1="11875" x2="78159" y2="10625"/>
                        <a14:foregroundMark x1="78159" y1="10625" x2="28022" y2="14500"/>
                        <a14:foregroundMark x1="28022" y1="14500" x2="40934" y2="15875"/>
                        <a14:foregroundMark x1="40934" y1="15875" x2="69505" y2="15000"/>
                        <a14:foregroundMark x1="69505" y1="15000" x2="77885" y2="10875"/>
                        <a14:foregroundMark x1="77885" y1="10875" x2="69918" y2="6125"/>
                        <a14:foregroundMark x1="69918" y1="6125" x2="45467" y2="6000"/>
                        <a14:foregroundMark x1="61538" y1="2125" x2="39286" y2="2125"/>
                        <a14:foregroundMark x1="19643" y1="91375" x2="36813" y2="95875"/>
                        <a14:foregroundMark x1="36813" y1="95875" x2="46429" y2="95875"/>
                        <a14:foregroundMark x1="46429" y1="95875" x2="50687" y2="95500"/>
                      </a14:backgroundRemoval>
                    </a14:imgEffect>
                  </a14:imgLayer>
                </a14:imgProps>
              </a:ext>
              <a:ext uri="{28A0092B-C50C-407E-A947-70E740481C1C}">
                <a14:useLocalDpi xmlns:a14="http://schemas.microsoft.com/office/drawing/2010/main"/>
              </a:ext>
            </a:extLst>
          </a:blip>
          <a:stretch>
            <a:fillRect/>
          </a:stretch>
        </p:blipFill>
        <p:spPr>
          <a:xfrm>
            <a:off x="5328291" y="3651713"/>
            <a:ext cx="512238" cy="562898"/>
          </a:xfrm>
          <a:prstGeom prst="rect">
            <a:avLst/>
          </a:prstGeom>
        </p:spPr>
      </p:pic>
      <p:sp>
        <p:nvSpPr>
          <p:cNvPr id="110" name="Ellipse 109">
            <a:extLst>
              <a:ext uri="{FF2B5EF4-FFF2-40B4-BE49-F238E27FC236}">
                <a16:creationId xmlns:a16="http://schemas.microsoft.com/office/drawing/2014/main" id="{C9194903-867F-9E07-5965-722D716D3115}"/>
              </a:ext>
            </a:extLst>
          </p:cNvPr>
          <p:cNvSpPr/>
          <p:nvPr/>
        </p:nvSpPr>
        <p:spPr>
          <a:xfrm>
            <a:off x="3947509" y="2545826"/>
            <a:ext cx="306436" cy="358542"/>
          </a:xfrm>
          <a:prstGeom prst="ellipse">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44546A"/>
                </a:solidFill>
                <a:effectLst/>
                <a:uLnTx/>
                <a:uFillTx/>
                <a:latin typeface="Calibri" panose="020F0502020204030204"/>
                <a:ea typeface="+mn-ea"/>
                <a:cs typeface="+mn-cs"/>
              </a:rPr>
              <a:t>1</a:t>
            </a:r>
          </a:p>
        </p:txBody>
      </p:sp>
      <p:sp>
        <p:nvSpPr>
          <p:cNvPr id="111" name="Ellipse 110">
            <a:extLst>
              <a:ext uri="{FF2B5EF4-FFF2-40B4-BE49-F238E27FC236}">
                <a16:creationId xmlns:a16="http://schemas.microsoft.com/office/drawing/2014/main" id="{27E4E212-59E4-C6CC-5C74-6990BE9A0962}"/>
              </a:ext>
            </a:extLst>
          </p:cNvPr>
          <p:cNvSpPr/>
          <p:nvPr/>
        </p:nvSpPr>
        <p:spPr>
          <a:xfrm>
            <a:off x="6646253" y="2251427"/>
            <a:ext cx="306436" cy="358542"/>
          </a:xfrm>
          <a:prstGeom prst="ellipse">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44546A"/>
                </a:solidFill>
                <a:effectLst/>
                <a:uLnTx/>
                <a:uFillTx/>
                <a:latin typeface="Calibri" panose="020F0502020204030204"/>
                <a:ea typeface="+mn-ea"/>
                <a:cs typeface="+mn-cs"/>
              </a:rPr>
              <a:t>1</a:t>
            </a:r>
          </a:p>
        </p:txBody>
      </p:sp>
      <p:sp>
        <p:nvSpPr>
          <p:cNvPr id="112" name="Ellipse 111">
            <a:extLst>
              <a:ext uri="{FF2B5EF4-FFF2-40B4-BE49-F238E27FC236}">
                <a16:creationId xmlns:a16="http://schemas.microsoft.com/office/drawing/2014/main" id="{62FC946E-0632-56CF-4AF4-9B7A065E8A61}"/>
              </a:ext>
            </a:extLst>
          </p:cNvPr>
          <p:cNvSpPr/>
          <p:nvPr/>
        </p:nvSpPr>
        <p:spPr>
          <a:xfrm>
            <a:off x="6648318" y="3105607"/>
            <a:ext cx="306436" cy="358542"/>
          </a:xfrm>
          <a:prstGeom prst="ellipse">
            <a:avLst/>
          </a:prstGeom>
          <a:solidFill>
            <a:srgbClr val="86FD3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44546A"/>
                </a:solidFill>
                <a:effectLst/>
                <a:uLnTx/>
                <a:uFillTx/>
                <a:latin typeface="Calibri" panose="020F0502020204030204"/>
                <a:ea typeface="+mn-ea"/>
                <a:cs typeface="+mn-cs"/>
              </a:rPr>
              <a:t>2</a:t>
            </a:r>
          </a:p>
        </p:txBody>
      </p:sp>
      <p:sp>
        <p:nvSpPr>
          <p:cNvPr id="113" name="Ellipse 112">
            <a:extLst>
              <a:ext uri="{FF2B5EF4-FFF2-40B4-BE49-F238E27FC236}">
                <a16:creationId xmlns:a16="http://schemas.microsoft.com/office/drawing/2014/main" id="{8F9D03D1-8D1D-F4DD-8AA4-942FC2775CE6}"/>
              </a:ext>
            </a:extLst>
          </p:cNvPr>
          <p:cNvSpPr/>
          <p:nvPr/>
        </p:nvSpPr>
        <p:spPr>
          <a:xfrm>
            <a:off x="4875148" y="2590322"/>
            <a:ext cx="306436" cy="358542"/>
          </a:xfrm>
          <a:prstGeom prst="ellipse">
            <a:avLst/>
          </a:prstGeom>
          <a:solidFill>
            <a:srgbClr val="86FD3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44546A"/>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1919126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61B30EA-3C8D-8F89-0AF7-4D63C6A526DB}"/>
              </a:ext>
            </a:extLst>
          </p:cNvPr>
          <p:cNvSpPr>
            <a:spLocks noGrp="1"/>
          </p:cNvSpPr>
          <p:nvPr>
            <p:ph type="sldNum" sz="quarter" idx="12"/>
          </p:nvPr>
        </p:nvSpPr>
        <p:spPr>
          <a:xfrm>
            <a:off x="10941480" y="6634982"/>
            <a:ext cx="617912" cy="365125"/>
          </a:xfrm>
        </p:spPr>
        <p:txBody>
          <a:bodyPr/>
          <a:lstStyle/>
          <a:p>
            <a:fld id="{AF8FC096-D195-4392-A597-E50EA60D946D}" type="slidenum">
              <a:rPr lang="fr-FR" smtClean="0"/>
              <a:t>58</a:t>
            </a:fld>
            <a:endParaRPr lang="fr-FR"/>
          </a:p>
        </p:txBody>
      </p:sp>
      <p:sp>
        <p:nvSpPr>
          <p:cNvPr id="57" name="Rounded Rectangle 31">
            <a:extLst>
              <a:ext uri="{FF2B5EF4-FFF2-40B4-BE49-F238E27FC236}">
                <a16:creationId xmlns:a16="http://schemas.microsoft.com/office/drawing/2014/main" id="{FA6E817F-BE20-C976-5EF4-0BAB1E726E4A}"/>
              </a:ext>
            </a:extLst>
          </p:cNvPr>
          <p:cNvSpPr/>
          <p:nvPr/>
        </p:nvSpPr>
        <p:spPr>
          <a:xfrm>
            <a:off x="4383241" y="6166808"/>
            <a:ext cx="1392099" cy="516163"/>
          </a:xfrm>
          <a:prstGeom prst="roundRect">
            <a:avLst/>
          </a:prstGeom>
          <a:solidFill>
            <a:srgbClr val="00206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rmAutofit fontScale="85714"/>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200" b="0" i="0" u="none" strike="noStrike" kern="50" cap="none" spc="0" normalizeH="0" baseline="0" noProof="0" dirty="0" err="1">
                <a:ln>
                  <a:noFill/>
                </a:ln>
                <a:solidFill>
                  <a:prstClr val="white"/>
                </a:solidFill>
                <a:effectLst/>
                <a:uLnTx/>
                <a:uFillTx/>
                <a:latin typeface="Calibri" panose="020F0502020204030204"/>
                <a:ea typeface="+mn-ea"/>
                <a:cs typeface="Mangal" panose="02040503050203030202" pitchFamily="18" charset="0"/>
              </a:rPr>
              <a:t>Allerta</a:t>
            </a:r>
            <a:endParaRPr kumimoji="0" lang="fr-FR" sz="1200" b="0" i="0" u="none" strike="noStrike" kern="50" cap="none" spc="0" normalizeH="0" baseline="0" noProof="0" dirty="0">
              <a:ln>
                <a:noFill/>
              </a:ln>
              <a:solidFill>
                <a:prstClr val="white"/>
              </a:solidFill>
              <a:effectLst/>
              <a:uLnTx/>
              <a:uFillTx/>
              <a:latin typeface="Calibri" panose="020F0502020204030204"/>
              <a:ea typeface="+mn-ea"/>
              <a:cs typeface="Mangal" panose="02040503050203030202" pitchFamily="18" charset="0"/>
            </a:endParaRPr>
          </a:p>
        </p:txBody>
      </p:sp>
      <p:sp>
        <p:nvSpPr>
          <p:cNvPr id="58" name="Diamond 33">
            <a:extLst>
              <a:ext uri="{FF2B5EF4-FFF2-40B4-BE49-F238E27FC236}">
                <a16:creationId xmlns:a16="http://schemas.microsoft.com/office/drawing/2014/main" id="{A1666D9C-77F5-F555-4CCF-BFDC19481385}"/>
              </a:ext>
            </a:extLst>
          </p:cNvPr>
          <p:cNvSpPr/>
          <p:nvPr/>
        </p:nvSpPr>
        <p:spPr>
          <a:xfrm>
            <a:off x="7808982" y="6125403"/>
            <a:ext cx="1514713" cy="649368"/>
          </a:xfrm>
          <a:prstGeom prst="diamond">
            <a:avLst/>
          </a:prstGeom>
          <a:solidFill>
            <a:srgbClr val="E7E6E6"/>
          </a:solidFill>
          <a:ln w="12700" cap="flat" cmpd="sng" algn="ctr">
            <a:solidFill>
              <a:sysClr val="windowText" lastClr="000000"/>
            </a:solidFill>
            <a:prstDash val="solid"/>
            <a:miter lim="800000"/>
          </a:ln>
          <a:effectLst/>
        </p:spPr>
        <p:txBody>
          <a:bodyPr rot="0" spcFirstLastPara="0" vert="horz" wrap="square" lIns="0" tIns="45720" rIns="0" bIns="45720" numCol="1" spcCol="0" rtlCol="0" fromWordArt="0" anchor="ctr" anchorCtr="0" forceAA="0" compatLnSpc="1">
            <a:prstTxWarp prst="textNoShape">
              <a:avLst/>
            </a:prstTxWarp>
            <a:normAutofit fontScale="93333"/>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en-GB"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Anomalia</a:t>
            </a:r>
            <a:endParaRPr kumimoji="0" lang="fr-FR" sz="2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p:txBody>
      </p:sp>
      <p:sp>
        <p:nvSpPr>
          <p:cNvPr id="59" name="Rounded Rectangle 34">
            <a:extLst>
              <a:ext uri="{FF2B5EF4-FFF2-40B4-BE49-F238E27FC236}">
                <a16:creationId xmlns:a16="http://schemas.microsoft.com/office/drawing/2014/main" id="{3113D2EC-9537-DCDF-8BAC-45569B5F44A7}"/>
              </a:ext>
            </a:extLst>
          </p:cNvPr>
          <p:cNvSpPr/>
          <p:nvPr/>
        </p:nvSpPr>
        <p:spPr>
          <a:xfrm>
            <a:off x="7765160" y="541234"/>
            <a:ext cx="1558535" cy="489771"/>
          </a:xfrm>
          <a:prstGeom prst="roundRect">
            <a:avLst/>
          </a:prstGeom>
          <a:solidFill>
            <a:srgbClr val="FFC000">
              <a:lumMod val="40000"/>
              <a:lumOff val="6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Traces</a:t>
            </a:r>
          </a:p>
        </p:txBody>
      </p:sp>
      <p:cxnSp>
        <p:nvCxnSpPr>
          <p:cNvPr id="60" name="Straight Arrow Connector 37">
            <a:extLst>
              <a:ext uri="{FF2B5EF4-FFF2-40B4-BE49-F238E27FC236}">
                <a16:creationId xmlns:a16="http://schemas.microsoft.com/office/drawing/2014/main" id="{16FA0126-0BFC-4609-B2D0-7679C268A909}"/>
              </a:ext>
            </a:extLst>
          </p:cNvPr>
          <p:cNvCxnSpPr>
            <a:cxnSpLocks/>
            <a:stCxn id="101" idx="2"/>
            <a:endCxn id="58" idx="0"/>
          </p:cNvCxnSpPr>
          <p:nvPr/>
        </p:nvCxnSpPr>
        <p:spPr>
          <a:xfrm flipH="1">
            <a:off x="8566339" y="5800719"/>
            <a:ext cx="5763" cy="324684"/>
          </a:xfrm>
          <a:prstGeom prst="straightConnector1">
            <a:avLst/>
          </a:prstGeom>
          <a:noFill/>
          <a:ln w="57150" cap="flat" cmpd="sng" algn="ctr">
            <a:solidFill>
              <a:srgbClr val="4472C4">
                <a:lumMod val="75000"/>
              </a:srgbClr>
            </a:solidFill>
            <a:prstDash val="solid"/>
            <a:miter lim="800000"/>
            <a:tailEnd type="triangle"/>
          </a:ln>
          <a:effectLst/>
        </p:spPr>
      </p:cxnSp>
      <p:sp>
        <p:nvSpPr>
          <p:cNvPr id="61" name="Text Box 2">
            <a:extLst>
              <a:ext uri="{FF2B5EF4-FFF2-40B4-BE49-F238E27FC236}">
                <a16:creationId xmlns:a16="http://schemas.microsoft.com/office/drawing/2014/main" id="{D23C584A-8401-E608-A90C-7C356A7B52C8}"/>
              </a:ext>
            </a:extLst>
          </p:cNvPr>
          <p:cNvSpPr txBox="1">
            <a:spLocks noChangeArrowheads="1"/>
          </p:cNvSpPr>
          <p:nvPr/>
        </p:nvSpPr>
        <p:spPr bwMode="auto">
          <a:xfrm>
            <a:off x="9574550" y="6142643"/>
            <a:ext cx="575027" cy="345461"/>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fr-FR" sz="1400" kern="50" dirty="0">
                <a:solidFill>
                  <a:prstClr val="black"/>
                </a:solidFill>
                <a:ea typeface="Lucida Sans Unicode" panose="020B0602030504020204" pitchFamily="34" charset="0"/>
                <a:cs typeface="Mangal" panose="02040503050203030202" pitchFamily="18" charset="0"/>
              </a:rPr>
              <a:t>No</a:t>
            </a:r>
            <a:endParaRPr lang="en-GB" sz="1400" kern="50" dirty="0">
              <a:solidFill>
                <a:prstClr val="black"/>
              </a:solidFill>
              <a:ea typeface="Lucida Sans Unicode" panose="020B0602030504020204" pitchFamily="34" charset="0"/>
              <a:cs typeface="Mangal" panose="02040503050203030202" pitchFamily="18" charset="0"/>
            </a:endParaRPr>
          </a:p>
        </p:txBody>
      </p:sp>
      <p:cxnSp>
        <p:nvCxnSpPr>
          <p:cNvPr id="62" name="Straight Arrow Connector 41">
            <a:extLst>
              <a:ext uri="{FF2B5EF4-FFF2-40B4-BE49-F238E27FC236}">
                <a16:creationId xmlns:a16="http://schemas.microsoft.com/office/drawing/2014/main" id="{5DB54CE0-BE69-51EE-8327-24A81D142137}"/>
              </a:ext>
            </a:extLst>
          </p:cNvPr>
          <p:cNvCxnSpPr>
            <a:cxnSpLocks/>
            <a:stCxn id="58" idx="1"/>
          </p:cNvCxnSpPr>
          <p:nvPr/>
        </p:nvCxnSpPr>
        <p:spPr>
          <a:xfrm flipH="1">
            <a:off x="7023120" y="6450087"/>
            <a:ext cx="785862" cy="0"/>
          </a:xfrm>
          <a:prstGeom prst="straightConnector1">
            <a:avLst/>
          </a:prstGeom>
          <a:noFill/>
          <a:ln w="57150" cap="flat" cmpd="sng" algn="ctr">
            <a:solidFill>
              <a:srgbClr val="4472C4">
                <a:lumMod val="75000"/>
              </a:srgbClr>
            </a:solidFill>
            <a:prstDash val="solid"/>
            <a:miter lim="800000"/>
            <a:tailEnd type="triangle"/>
          </a:ln>
          <a:effectLst/>
        </p:spPr>
      </p:cxnSp>
      <p:sp>
        <p:nvSpPr>
          <p:cNvPr id="63" name="Text Box 2">
            <a:extLst>
              <a:ext uri="{FF2B5EF4-FFF2-40B4-BE49-F238E27FC236}">
                <a16:creationId xmlns:a16="http://schemas.microsoft.com/office/drawing/2014/main" id="{2106326A-38C3-8F5F-9831-375EC1E6D29E}"/>
              </a:ext>
            </a:extLst>
          </p:cNvPr>
          <p:cNvSpPr txBox="1">
            <a:spLocks noChangeArrowheads="1"/>
          </p:cNvSpPr>
          <p:nvPr/>
        </p:nvSpPr>
        <p:spPr bwMode="auto">
          <a:xfrm>
            <a:off x="7223961" y="6166808"/>
            <a:ext cx="638228" cy="324730"/>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en-GB" sz="1400" kern="50" dirty="0">
                <a:solidFill>
                  <a:prstClr val="black"/>
                </a:solidFill>
                <a:ea typeface="Lucida Sans Unicode" panose="020B0602030504020204" pitchFamily="34" charset="0"/>
                <a:cs typeface="Mangal" panose="02040503050203030202" pitchFamily="18" charset="0"/>
              </a:rPr>
              <a:t>Sì</a:t>
            </a:r>
            <a:endParaRPr lang="fr-FR" sz="1200" kern="50" dirty="0">
              <a:solidFill>
                <a:prstClr val="black"/>
              </a:solidFill>
              <a:ea typeface="Lucida Sans Unicode" panose="020B0602030504020204" pitchFamily="34" charset="0"/>
              <a:cs typeface="Mangal" panose="02040503050203030202" pitchFamily="18" charset="0"/>
            </a:endParaRPr>
          </a:p>
        </p:txBody>
      </p:sp>
      <p:sp>
        <p:nvSpPr>
          <p:cNvPr id="64" name="Rounded Rectangle 30">
            <a:extLst>
              <a:ext uri="{FF2B5EF4-FFF2-40B4-BE49-F238E27FC236}">
                <a16:creationId xmlns:a16="http://schemas.microsoft.com/office/drawing/2014/main" id="{E23C4888-4492-7F50-2F7B-6A6711B8B9EB}"/>
              </a:ext>
            </a:extLst>
          </p:cNvPr>
          <p:cNvSpPr/>
          <p:nvPr/>
        </p:nvSpPr>
        <p:spPr>
          <a:xfrm>
            <a:off x="7369630" y="4124783"/>
            <a:ext cx="2376098" cy="813586"/>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Aggiunta a</a:t>
            </a:r>
            <a:r>
              <a:rPr kumimoji="0" lang="fr-FR" sz="1400" b="0" i="0" u="none" strike="noStrike" kern="50" cap="none" spc="0" normalizeH="0" baseline="0" noProof="0" dirty="0" err="1">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 PoLDatabase</a:t>
            </a:r>
            <a:r>
              <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 </a:t>
            </a: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p:txBody>
      </p:sp>
      <p:cxnSp>
        <p:nvCxnSpPr>
          <p:cNvPr id="65" name="Connecteur : en angle 64">
            <a:extLst>
              <a:ext uri="{FF2B5EF4-FFF2-40B4-BE49-F238E27FC236}">
                <a16:creationId xmlns:a16="http://schemas.microsoft.com/office/drawing/2014/main" id="{02673FA2-226C-8A56-85EC-BB6D8E1CBD34}"/>
              </a:ext>
            </a:extLst>
          </p:cNvPr>
          <p:cNvCxnSpPr>
            <a:cxnSpLocks/>
            <a:stCxn id="93" idx="0"/>
            <a:endCxn id="64" idx="1"/>
          </p:cNvCxnSpPr>
          <p:nvPr/>
        </p:nvCxnSpPr>
        <p:spPr>
          <a:xfrm rot="5400000" flipH="1" flipV="1">
            <a:off x="6356898" y="4800353"/>
            <a:ext cx="1281509" cy="743956"/>
          </a:xfrm>
          <a:prstGeom prst="bentConnector2">
            <a:avLst/>
          </a:prstGeom>
          <a:noFill/>
          <a:ln w="57150" cap="flat" cmpd="sng" algn="ctr">
            <a:solidFill>
              <a:srgbClr val="4472C4">
                <a:lumMod val="75000"/>
              </a:srgbClr>
            </a:solidFill>
            <a:prstDash val="solid"/>
            <a:miter lim="800000"/>
            <a:tailEnd type="triangle"/>
          </a:ln>
          <a:effectLst/>
        </p:spPr>
      </p:cxnSp>
      <p:sp>
        <p:nvSpPr>
          <p:cNvPr id="66" name="Pentagone 65">
            <a:extLst>
              <a:ext uri="{FF2B5EF4-FFF2-40B4-BE49-F238E27FC236}">
                <a16:creationId xmlns:a16="http://schemas.microsoft.com/office/drawing/2014/main" id="{4F01AA1D-18BD-EEF4-4344-3C20F415B5FC}"/>
              </a:ext>
            </a:extLst>
          </p:cNvPr>
          <p:cNvSpPr/>
          <p:nvPr/>
        </p:nvSpPr>
        <p:spPr>
          <a:xfrm>
            <a:off x="9175792" y="2901330"/>
            <a:ext cx="987684" cy="883491"/>
          </a:xfrm>
          <a:prstGeom prst="pentagon">
            <a:avLst/>
          </a:prstGeom>
          <a:solidFill>
            <a:srgbClr val="E7E6E6">
              <a:lumMod val="90000"/>
            </a:srgbClr>
          </a:solidFill>
          <a:ln w="9525" cap="flat" cmpd="sng" algn="ctr">
            <a:solidFill>
              <a:sysClr val="windowText" lastClr="000000"/>
            </a:solidFill>
            <a:prstDash val="solid"/>
          </a:ln>
          <a:effectLst/>
        </p:spPr>
        <p:txBody>
          <a:bodyPr rot="0" spcFirstLastPara="0" vertOverflow="overflow" horzOverflow="overflow" vert="horz" wrap="square" lIns="0" tIns="60960" rIns="0" bIns="60960" numCol="1" spcCol="0" rtlCol="0" fromWordArt="0" anchor="ctr" anchorCtr="0" forceAA="0" compatLnSpc="1">
            <a:prstTxWarp prst="textNoShape">
              <a:avLst/>
            </a:prstTxWarp>
            <a:normAutofit fontScale="65000"/>
          </a:bodyPr>
          <a:lstStyle/>
          <a:p>
            <a:pPr marL="0" marR="0" lvl="0" indent="0" algn="ctr" defTabSz="609585" eaLnBrk="1" fontAlgn="base" latinLnBrk="0" hangingPunct="1">
              <a:lnSpc>
                <a:spcPct val="100000"/>
              </a:lnSpc>
              <a:spcBef>
                <a:spcPct val="0"/>
              </a:spcBef>
              <a:spcAft>
                <a:spcPct val="0"/>
              </a:spcAft>
              <a:buClrTx/>
              <a:buSzTx/>
              <a:buFontTx/>
              <a:buNone/>
              <a:tabLst/>
              <a:defRPr/>
            </a:pPr>
            <a:r>
              <a:rPr kumimoji="0" lang="fr-FR" sz="1100" b="0" i="0" u="none" strike="noStrike" kern="0" cap="none" spc="0" normalizeH="0" baseline="0" noProof="0" dirty="0">
                <a:ln>
                  <a:noFill/>
                </a:ln>
                <a:solidFill>
                  <a:prstClr val="black"/>
                </a:solidFill>
                <a:effectLst/>
                <a:uLnTx/>
                <a:uFillTx/>
              </a:rPr>
              <a:t>Aggiornamento</a:t>
            </a:r>
          </a:p>
        </p:txBody>
      </p:sp>
      <p:sp>
        <p:nvSpPr>
          <p:cNvPr id="67" name="Cylindre 66">
            <a:extLst>
              <a:ext uri="{FF2B5EF4-FFF2-40B4-BE49-F238E27FC236}">
                <a16:creationId xmlns:a16="http://schemas.microsoft.com/office/drawing/2014/main" id="{229BAD93-4469-AB36-2D06-ACD10BE1C172}"/>
              </a:ext>
            </a:extLst>
          </p:cNvPr>
          <p:cNvSpPr/>
          <p:nvPr/>
        </p:nvSpPr>
        <p:spPr>
          <a:xfrm>
            <a:off x="8251830" y="4492461"/>
            <a:ext cx="679287" cy="418673"/>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ounded Rectangle 34">
            <a:extLst>
              <a:ext uri="{FF2B5EF4-FFF2-40B4-BE49-F238E27FC236}">
                <a16:creationId xmlns:a16="http://schemas.microsoft.com/office/drawing/2014/main" id="{D154AFE1-1434-1D35-1672-969ABC3ACD71}"/>
              </a:ext>
            </a:extLst>
          </p:cNvPr>
          <p:cNvSpPr/>
          <p:nvPr/>
        </p:nvSpPr>
        <p:spPr>
          <a:xfrm>
            <a:off x="10249444" y="977911"/>
            <a:ext cx="1696467" cy="1474964"/>
          </a:xfrm>
          <a:prstGeom prst="roundRect">
            <a:avLst/>
          </a:prstGeom>
          <a:solidFill>
            <a:srgbClr val="70AD47">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lang="fr-FR" sz="1600" kern="50" dirty="0" err="1">
                <a:solidFill>
                  <a:prstClr val="white"/>
                </a:solidFill>
                <a:latin typeface="Calibri" panose="020F0502020204030204"/>
                <a:ea typeface="Lucida Sans Unicode" panose="020B0602030504020204" pitchFamily="34" charset="0"/>
                <a:cs typeface="Mangal" panose="02040503050203030202" pitchFamily="18" charset="0"/>
              </a:rPr>
              <a:t>Indici di riferimento</a:t>
            </a:r>
          </a:p>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6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rPr>
              <a:t> </a:t>
            </a: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6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6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p:txBody>
      </p:sp>
      <p:sp>
        <p:nvSpPr>
          <p:cNvPr id="69" name="Diamond 33">
            <a:extLst>
              <a:ext uri="{FF2B5EF4-FFF2-40B4-BE49-F238E27FC236}">
                <a16:creationId xmlns:a16="http://schemas.microsoft.com/office/drawing/2014/main" id="{6D102076-F1C6-F695-F414-79925E4AECCB}"/>
              </a:ext>
            </a:extLst>
          </p:cNvPr>
          <p:cNvSpPr/>
          <p:nvPr/>
        </p:nvSpPr>
        <p:spPr>
          <a:xfrm>
            <a:off x="7612992" y="2260876"/>
            <a:ext cx="1696467" cy="649368"/>
          </a:xfrm>
          <a:prstGeom prst="diamond">
            <a:avLst/>
          </a:prstGeom>
          <a:solidFill>
            <a:srgbClr val="E7E6E6"/>
          </a:solidFill>
          <a:ln w="12700" cap="flat" cmpd="sng" algn="ctr">
            <a:solidFill>
              <a:sysClr val="windowText" lastClr="000000"/>
            </a:solidFill>
            <a:prstDash val="solid"/>
            <a:miter lim="800000"/>
          </a:ln>
          <a:effectLst/>
        </p:spPr>
        <p:txBody>
          <a:bodyPr rot="0" spcFirstLastPara="0" vert="horz" wrap="square" lIns="0" tIns="45720" rIns="0" bIns="45720" numCol="1" spcCol="0" rtlCol="0" fromWordArt="0" anchor="ctr" anchorCtr="0" forceAA="0" compatLnSpc="1">
            <a:prstTxWarp prst="textNoShape">
              <a:avLst/>
            </a:prstTxWarp>
            <a:normAutofit fontScale="95454"/>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en-GB" sz="12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Identificazione</a:t>
            </a:r>
            <a:endParaRPr kumimoji="0" lang="fr-FR" sz="20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p:txBody>
      </p:sp>
      <p:sp>
        <p:nvSpPr>
          <p:cNvPr id="70" name="Rounded Rectangle 34">
            <a:extLst>
              <a:ext uri="{FF2B5EF4-FFF2-40B4-BE49-F238E27FC236}">
                <a16:creationId xmlns:a16="http://schemas.microsoft.com/office/drawing/2014/main" id="{020CAC57-F0ED-B202-72DA-B806BC23FBBF}"/>
              </a:ext>
            </a:extLst>
          </p:cNvPr>
          <p:cNvSpPr/>
          <p:nvPr/>
        </p:nvSpPr>
        <p:spPr>
          <a:xfrm>
            <a:off x="7472227" y="1587317"/>
            <a:ext cx="1991446" cy="48977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rmAutofit fontScale="92857"/>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Indice </a:t>
            </a:r>
          </a:p>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Cohérence check</a:t>
            </a:r>
          </a:p>
        </p:txBody>
      </p:sp>
      <p:sp>
        <p:nvSpPr>
          <p:cNvPr id="71" name="Cylindre 70">
            <a:extLst>
              <a:ext uri="{FF2B5EF4-FFF2-40B4-BE49-F238E27FC236}">
                <a16:creationId xmlns:a16="http://schemas.microsoft.com/office/drawing/2014/main" id="{5E4B71E0-CF6D-8036-D6BD-7BFEE67448EA}"/>
              </a:ext>
            </a:extLst>
          </p:cNvPr>
          <p:cNvSpPr/>
          <p:nvPr/>
        </p:nvSpPr>
        <p:spPr>
          <a:xfrm>
            <a:off x="10448917" y="1655798"/>
            <a:ext cx="547875" cy="20803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2" name="Connecteur : en angle 71">
            <a:extLst>
              <a:ext uri="{FF2B5EF4-FFF2-40B4-BE49-F238E27FC236}">
                <a16:creationId xmlns:a16="http://schemas.microsoft.com/office/drawing/2014/main" id="{63BD9615-EA82-6645-A275-AE8D04E18F15}"/>
              </a:ext>
            </a:extLst>
          </p:cNvPr>
          <p:cNvCxnSpPr>
            <a:cxnSpLocks/>
            <a:stCxn id="69" idx="3"/>
            <a:endCxn id="66" idx="0"/>
          </p:cNvCxnSpPr>
          <p:nvPr/>
        </p:nvCxnSpPr>
        <p:spPr>
          <a:xfrm>
            <a:off x="9309459" y="2585560"/>
            <a:ext cx="360175" cy="315770"/>
          </a:xfrm>
          <a:prstGeom prst="bentConnector2">
            <a:avLst/>
          </a:prstGeom>
          <a:noFill/>
          <a:ln w="57150" cap="flat" cmpd="sng" algn="ctr">
            <a:solidFill>
              <a:srgbClr val="4472C4">
                <a:lumMod val="75000"/>
              </a:srgbClr>
            </a:solidFill>
            <a:prstDash val="solid"/>
            <a:miter lim="800000"/>
            <a:tailEnd type="triangle"/>
          </a:ln>
          <a:effectLst/>
        </p:spPr>
      </p:cxnSp>
      <p:sp>
        <p:nvSpPr>
          <p:cNvPr id="73" name="Text Box 2">
            <a:extLst>
              <a:ext uri="{FF2B5EF4-FFF2-40B4-BE49-F238E27FC236}">
                <a16:creationId xmlns:a16="http://schemas.microsoft.com/office/drawing/2014/main" id="{BAD8E157-C99F-35D2-259A-092C58AD2BCE}"/>
              </a:ext>
            </a:extLst>
          </p:cNvPr>
          <p:cNvSpPr txBox="1">
            <a:spLocks noChangeArrowheads="1"/>
          </p:cNvSpPr>
          <p:nvPr/>
        </p:nvSpPr>
        <p:spPr bwMode="auto">
          <a:xfrm>
            <a:off x="8751299" y="2128145"/>
            <a:ext cx="638228" cy="324730"/>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en-GB" sz="1400" kern="50" dirty="0">
                <a:solidFill>
                  <a:prstClr val="black"/>
                </a:solidFill>
                <a:ea typeface="Lucida Sans Unicode" panose="020B0602030504020204" pitchFamily="34" charset="0"/>
                <a:cs typeface="Mangal" panose="02040503050203030202" pitchFamily="18" charset="0"/>
              </a:rPr>
              <a:t>Sì</a:t>
            </a:r>
            <a:endParaRPr lang="fr-FR" sz="1200" kern="50" dirty="0">
              <a:solidFill>
                <a:prstClr val="black"/>
              </a:solidFill>
              <a:ea typeface="Lucida Sans Unicode" panose="020B0602030504020204" pitchFamily="34" charset="0"/>
              <a:cs typeface="Mangal" panose="02040503050203030202" pitchFamily="18" charset="0"/>
            </a:endParaRPr>
          </a:p>
        </p:txBody>
      </p:sp>
      <p:sp>
        <p:nvSpPr>
          <p:cNvPr id="74" name="Text Box 2">
            <a:extLst>
              <a:ext uri="{FF2B5EF4-FFF2-40B4-BE49-F238E27FC236}">
                <a16:creationId xmlns:a16="http://schemas.microsoft.com/office/drawing/2014/main" id="{0D00E98A-6D5F-E309-567D-09C207FAC1BF}"/>
              </a:ext>
            </a:extLst>
          </p:cNvPr>
          <p:cNvSpPr txBox="1">
            <a:spLocks noChangeArrowheads="1"/>
          </p:cNvSpPr>
          <p:nvPr/>
        </p:nvSpPr>
        <p:spPr bwMode="auto">
          <a:xfrm>
            <a:off x="7603108" y="2142264"/>
            <a:ext cx="575027" cy="345461"/>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fr-FR" sz="1400" kern="50" dirty="0">
                <a:solidFill>
                  <a:prstClr val="black"/>
                </a:solidFill>
                <a:ea typeface="Lucida Sans Unicode" panose="020B0602030504020204" pitchFamily="34" charset="0"/>
                <a:cs typeface="Mangal" panose="02040503050203030202" pitchFamily="18" charset="0"/>
              </a:rPr>
              <a:t>No</a:t>
            </a:r>
            <a:endParaRPr lang="en-GB" sz="1400" kern="50" dirty="0">
              <a:solidFill>
                <a:prstClr val="black"/>
              </a:solidFill>
              <a:ea typeface="Lucida Sans Unicode" panose="020B0602030504020204" pitchFamily="34" charset="0"/>
              <a:cs typeface="Mangal" panose="02040503050203030202" pitchFamily="18" charset="0"/>
            </a:endParaRPr>
          </a:p>
        </p:txBody>
      </p:sp>
      <p:cxnSp>
        <p:nvCxnSpPr>
          <p:cNvPr id="75" name="Connecteur : en angle 74">
            <a:extLst>
              <a:ext uri="{FF2B5EF4-FFF2-40B4-BE49-F238E27FC236}">
                <a16:creationId xmlns:a16="http://schemas.microsoft.com/office/drawing/2014/main" id="{D91353D1-54DA-D73A-E215-3FC304A89883}"/>
              </a:ext>
            </a:extLst>
          </p:cNvPr>
          <p:cNvCxnSpPr>
            <a:cxnSpLocks/>
            <a:stCxn id="69" idx="1"/>
            <a:endCxn id="70" idx="1"/>
          </p:cNvCxnSpPr>
          <p:nvPr/>
        </p:nvCxnSpPr>
        <p:spPr>
          <a:xfrm rot="10800000">
            <a:off x="7472228" y="1832204"/>
            <a:ext cx="140765" cy="753357"/>
          </a:xfrm>
          <a:prstGeom prst="bentConnector3">
            <a:avLst>
              <a:gd name="adj1" fmla="val 262398"/>
            </a:avLst>
          </a:prstGeom>
          <a:noFill/>
          <a:ln w="57150" cap="flat" cmpd="sng" algn="ctr">
            <a:solidFill>
              <a:srgbClr val="4472C4">
                <a:lumMod val="75000"/>
              </a:srgbClr>
            </a:solidFill>
            <a:prstDash val="solid"/>
            <a:miter lim="800000"/>
            <a:tailEnd type="triangle"/>
          </a:ln>
          <a:effectLst/>
        </p:spPr>
      </p:cxnSp>
      <p:cxnSp>
        <p:nvCxnSpPr>
          <p:cNvPr id="76" name="Connecteur : en angle 75">
            <a:extLst>
              <a:ext uri="{FF2B5EF4-FFF2-40B4-BE49-F238E27FC236}">
                <a16:creationId xmlns:a16="http://schemas.microsoft.com/office/drawing/2014/main" id="{6BF93D17-F371-B9D6-7A65-7A7CE0B6C7E2}"/>
              </a:ext>
            </a:extLst>
          </p:cNvPr>
          <p:cNvCxnSpPr>
            <a:cxnSpLocks/>
            <a:stCxn id="66" idx="3"/>
            <a:endCxn id="64" idx="0"/>
          </p:cNvCxnSpPr>
          <p:nvPr/>
        </p:nvCxnSpPr>
        <p:spPr>
          <a:xfrm rot="5400000">
            <a:off x="8943676" y="3398825"/>
            <a:ext cx="339962" cy="1111955"/>
          </a:xfrm>
          <a:prstGeom prst="bentConnector3">
            <a:avLst>
              <a:gd name="adj1" fmla="val 50000"/>
            </a:avLst>
          </a:prstGeom>
          <a:noFill/>
          <a:ln w="57150" cap="flat" cmpd="sng" algn="ctr">
            <a:solidFill>
              <a:srgbClr val="4472C4">
                <a:lumMod val="75000"/>
              </a:srgbClr>
            </a:solidFill>
            <a:prstDash val="solid"/>
            <a:miter lim="800000"/>
            <a:tailEnd type="triangle"/>
          </a:ln>
          <a:effectLst/>
        </p:spPr>
      </p:cxnSp>
      <p:cxnSp>
        <p:nvCxnSpPr>
          <p:cNvPr id="77" name="Connecteur droit avec flèche 76">
            <a:extLst>
              <a:ext uri="{FF2B5EF4-FFF2-40B4-BE49-F238E27FC236}">
                <a16:creationId xmlns:a16="http://schemas.microsoft.com/office/drawing/2014/main" id="{D227FBC0-3097-513A-632E-6387713F5149}"/>
              </a:ext>
            </a:extLst>
          </p:cNvPr>
          <p:cNvCxnSpPr>
            <a:cxnSpLocks/>
          </p:cNvCxnSpPr>
          <p:nvPr/>
        </p:nvCxnSpPr>
        <p:spPr>
          <a:xfrm flipV="1">
            <a:off x="9461733" y="1719658"/>
            <a:ext cx="804644" cy="1"/>
          </a:xfrm>
          <a:prstGeom prst="straightConnector1">
            <a:avLst/>
          </a:prstGeom>
          <a:noFill/>
          <a:ln w="57150" cap="flat" cmpd="sng" algn="ctr">
            <a:solidFill>
              <a:srgbClr val="4472C4">
                <a:lumMod val="75000"/>
              </a:srgbClr>
            </a:solidFill>
            <a:prstDash val="solid"/>
            <a:miter lim="800000"/>
            <a:tailEnd type="triangle"/>
          </a:ln>
          <a:effectLst/>
        </p:spPr>
      </p:cxnSp>
      <p:cxnSp>
        <p:nvCxnSpPr>
          <p:cNvPr id="78" name="Connecteur droit avec flèche 77">
            <a:extLst>
              <a:ext uri="{FF2B5EF4-FFF2-40B4-BE49-F238E27FC236}">
                <a16:creationId xmlns:a16="http://schemas.microsoft.com/office/drawing/2014/main" id="{0D6E1B8F-3FAD-4336-89E1-3D1A6FA3647A}"/>
              </a:ext>
            </a:extLst>
          </p:cNvPr>
          <p:cNvCxnSpPr>
            <a:cxnSpLocks/>
          </p:cNvCxnSpPr>
          <p:nvPr/>
        </p:nvCxnSpPr>
        <p:spPr>
          <a:xfrm flipH="1" flipV="1">
            <a:off x="9444800" y="1970678"/>
            <a:ext cx="825558" cy="1"/>
          </a:xfrm>
          <a:prstGeom prst="straightConnector1">
            <a:avLst/>
          </a:prstGeom>
          <a:noFill/>
          <a:ln w="57150" cap="flat" cmpd="sng" algn="ctr">
            <a:solidFill>
              <a:srgbClr val="4472C4">
                <a:lumMod val="75000"/>
              </a:srgbClr>
            </a:solidFill>
            <a:prstDash val="solid"/>
            <a:miter lim="800000"/>
            <a:tailEnd type="triangle"/>
          </a:ln>
          <a:effectLst/>
        </p:spPr>
      </p:cxnSp>
      <p:cxnSp>
        <p:nvCxnSpPr>
          <p:cNvPr id="79" name="Connecteur : en angle 78">
            <a:extLst>
              <a:ext uri="{FF2B5EF4-FFF2-40B4-BE49-F238E27FC236}">
                <a16:creationId xmlns:a16="http://schemas.microsoft.com/office/drawing/2014/main" id="{8E7C1162-E7E9-E51D-5BCA-743AC6002B72}"/>
              </a:ext>
            </a:extLst>
          </p:cNvPr>
          <p:cNvCxnSpPr>
            <a:cxnSpLocks/>
            <a:stCxn id="66" idx="5"/>
            <a:endCxn id="68" idx="2"/>
          </p:cNvCxnSpPr>
          <p:nvPr/>
        </p:nvCxnSpPr>
        <p:spPr>
          <a:xfrm flipV="1">
            <a:off x="10163475" y="2452875"/>
            <a:ext cx="934203" cy="785918"/>
          </a:xfrm>
          <a:prstGeom prst="bentConnector2">
            <a:avLst/>
          </a:prstGeom>
          <a:noFill/>
          <a:ln w="57150" cap="flat" cmpd="sng" algn="ctr">
            <a:solidFill>
              <a:srgbClr val="4472C4">
                <a:lumMod val="75000"/>
              </a:srgbClr>
            </a:solidFill>
            <a:prstDash val="solid"/>
            <a:miter lim="800000"/>
            <a:tailEnd type="triangle"/>
          </a:ln>
          <a:effectLst/>
        </p:spPr>
      </p:cxnSp>
      <p:sp>
        <p:nvSpPr>
          <p:cNvPr id="80" name="Titre 1">
            <a:extLst>
              <a:ext uri="{FF2B5EF4-FFF2-40B4-BE49-F238E27FC236}">
                <a16:creationId xmlns:a16="http://schemas.microsoft.com/office/drawing/2014/main" id="{CAF7B104-1084-6AA3-794D-89034C2DB5FB}"/>
              </a:ext>
            </a:extLst>
          </p:cNvPr>
          <p:cNvSpPr txBox="1">
            <a:spLocks/>
          </p:cNvSpPr>
          <p:nvPr/>
        </p:nvSpPr>
        <p:spPr>
          <a:xfrm>
            <a:off x="305061" y="79818"/>
            <a:ext cx="9145787" cy="730386"/>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6000" spc="-50" baseline="0">
                <a:latin typeface="+mj-lt"/>
                <a:ea typeface="+mj-ea"/>
                <a:cs typeface="+mj-cs"/>
              </a:defRPr>
            </a:lvl1pPr>
          </a:lstStyle>
          <a:p>
            <a:r>
              <a:rPr lang="fr-FR" sz="4400" dirty="0">
                <a:latin typeface="+mn-lt"/>
              </a:rPr>
              <a:t>Indagini</a:t>
            </a:r>
          </a:p>
        </p:txBody>
      </p:sp>
      <p:sp>
        <p:nvSpPr>
          <p:cNvPr id="81" name="ZoneTexte 80">
            <a:extLst>
              <a:ext uri="{FF2B5EF4-FFF2-40B4-BE49-F238E27FC236}">
                <a16:creationId xmlns:a16="http://schemas.microsoft.com/office/drawing/2014/main" id="{F01D8836-FA52-4C52-4EBA-ACB18D9393BF}"/>
              </a:ext>
            </a:extLst>
          </p:cNvPr>
          <p:cNvSpPr txBox="1"/>
          <p:nvPr/>
        </p:nvSpPr>
        <p:spPr>
          <a:xfrm>
            <a:off x="526806" y="1265837"/>
            <a:ext cx="4382145" cy="4862870"/>
          </a:xfrm>
          <a:prstGeom prst="rect">
            <a:avLst/>
          </a:prstGeom>
          <a:noFill/>
        </p:spPr>
        <p:txBody>
          <a:bodyPr wrap="square" rtlCol="0">
            <a:normAutofit fontScale="88235"/>
          </a:bodyPr>
          <a:lstStyle/>
          <a:p>
            <a:r>
              <a:rPr lang="fr-FR" b="1" dirty="0" err="1">
                <a:solidFill>
                  <a:prstClr val="black"/>
                </a:solidFill>
                <a:latin typeface="Calibri" panose="020F0502020204030204"/>
              </a:rPr>
              <a:t>Processo di investimento TwostepInvestingationprocess</a:t>
            </a:r>
            <a:r>
              <a:rPr lang="fr-FR" b="1" dirty="0">
                <a:solidFill>
                  <a:prstClr val="black"/>
                </a:solidFill>
                <a:latin typeface="Calibri" panose="020F0502020204030204"/>
              </a:rPr>
              <a:t>  </a:t>
            </a:r>
          </a:p>
          <a:p>
            <a:endParaRPr lang="fr-FR" b="1" dirty="0">
              <a:solidFill>
                <a:prstClr val="black"/>
              </a:solidFill>
              <a:latin typeface="Calibri" panose="020F0502020204030204"/>
            </a:endParaRPr>
          </a:p>
          <a:p>
            <a:r>
              <a:rPr lang="fr-FR" b="1" dirty="0">
                <a:solidFill>
                  <a:prstClr val="black"/>
                </a:solidFill>
                <a:latin typeface="Calibri" panose="020F0502020204030204"/>
              </a:rPr>
              <a:t>Fusione delle fonti di informazione</a:t>
            </a:r>
          </a:p>
          <a:p>
            <a:pPr marL="285750" indent="-285750">
              <a:buFont typeface="Arial" panose="020B0604020202020204" pitchFamily="34" charset="0"/>
              <a:buChar char="•"/>
            </a:pPr>
            <a:r>
              <a:rPr lang="fr-FR" sz="1600" dirty="0">
                <a:solidFill>
                  <a:prstClr val="black"/>
                </a:solidFill>
                <a:latin typeface="Calibri" panose="020F0502020204030204"/>
              </a:rPr>
              <a:t>Il primo</a:t>
            </a:r>
            <a:r>
              <a:rPr lang="fr-FR" sz="1600" dirty="0" err="1">
                <a:solidFill>
                  <a:prstClr val="black"/>
                </a:solidFill>
                <a:latin typeface="Calibri" panose="020F0502020204030204"/>
              </a:rPr>
              <a:t> passo per raggiungere</a:t>
            </a:r>
            <a:r>
              <a:rPr lang="fr-FR" sz="1600" dirty="0">
                <a:solidFill>
                  <a:prstClr val="black"/>
                </a:solidFill>
                <a:latin typeface="Calibri" panose="020F0502020204030204"/>
              </a:rPr>
              <a:t> </a:t>
            </a:r>
            <a:r>
              <a:rPr lang="fr-FR" sz="1600" dirty="0" err="1">
                <a:solidFill>
                  <a:prstClr val="black"/>
                </a:solidFill>
                <a:latin typeface="Calibri" panose="020F0502020204030204"/>
              </a:rPr>
              <a:t>questo obiettivo è</a:t>
            </a:r>
            <a:r>
              <a:rPr lang="fr-FR" sz="1600" dirty="0">
                <a:solidFill>
                  <a:prstClr val="black"/>
                </a:solidFill>
                <a:latin typeface="Calibri" panose="020F0502020204030204"/>
              </a:rPr>
              <a:t>  quello di disporre delle fonti di informazione più aggiornate</a:t>
            </a:r>
          </a:p>
          <a:p>
            <a:pPr marL="285750" indent="-285750">
              <a:buFont typeface="Arial" panose="020B0604020202020204" pitchFamily="34" charset="0"/>
              <a:buChar char="•"/>
            </a:pPr>
            <a:r>
              <a:rPr lang="fr-FR" sz="1600" dirty="0" err="1">
                <a:solidFill>
                  <a:prstClr val="black"/>
                </a:solidFill>
                <a:latin typeface="Calibri" panose="020F0502020204030204"/>
              </a:rPr>
              <a:t>Arricchimento</a:t>
            </a:r>
            <a:r>
              <a:rPr lang="fr-FR" sz="1600" dirty="0">
                <a:solidFill>
                  <a:prstClr val="black"/>
                </a:solidFill>
                <a:latin typeface="Calibri" panose="020F0502020204030204"/>
              </a:rPr>
              <a:t> del</a:t>
            </a:r>
            <a:r>
              <a:rPr lang="fr-FR" sz="1600" dirty="0" err="1">
                <a:solidFill>
                  <a:prstClr val="black"/>
                </a:solidFill>
                <a:latin typeface="Calibri" panose="020F0502020204030204"/>
              </a:rPr>
              <a:t> l</a:t>
            </a:r>
            <a:r>
              <a:rPr lang="fr-FR" sz="1600" dirty="0">
                <a:solidFill>
                  <a:prstClr val="black"/>
                </a:solidFill>
                <a:latin typeface="Calibri" panose="020F0502020204030204"/>
              </a:rPr>
              <a:t>    ' identità </a:t>
            </a:r>
            <a:r>
              <a:rPr lang="fr-FR" sz="1600" dirty="0" err="1">
                <a:solidFill>
                  <a:prstClr val="black"/>
                </a:solidFill>
                <a:latin typeface="Calibri" panose="020F0502020204030204"/>
              </a:rPr>
              <a:t>degli</a:t>
            </a:r>
            <a:r>
              <a:rPr lang="fr-FR" sz="1600" dirty="0">
                <a:solidFill>
                  <a:prstClr val="black"/>
                </a:solidFill>
                <a:latin typeface="Calibri" panose="020F0502020204030204"/>
              </a:rPr>
              <a:t> oggetti e integrazione nel l'indice spaziale</a:t>
            </a:r>
          </a:p>
          <a:p>
            <a:endParaRPr lang="fr-FR" sz="1600" dirty="0">
              <a:solidFill>
                <a:prstClr val="black"/>
              </a:solidFill>
              <a:latin typeface="Calibri" panose="020F0502020204030204"/>
            </a:endParaRPr>
          </a:p>
          <a:p>
            <a:endParaRPr lang="fr-FR" sz="1600" dirty="0">
              <a:solidFill>
                <a:prstClr val="black"/>
              </a:solidFill>
              <a:latin typeface="Calibri" panose="020F0502020204030204"/>
            </a:endParaRPr>
          </a:p>
          <a:p>
            <a:r>
              <a:rPr lang="fr-FR" sz="1600" b="1" dirty="0">
                <a:solidFill>
                  <a:prstClr val="black"/>
                </a:solidFill>
                <a:latin typeface="Calibri" panose="020F0502020204030204"/>
              </a:rPr>
              <a:t>Confrontare le tracce con</a:t>
            </a:r>
            <a:r>
              <a:rPr lang="fr-FR" sz="1600" b="1" dirty="0" err="1">
                <a:solidFill>
                  <a:prstClr val="black"/>
                </a:solidFill>
                <a:latin typeface="Calibri" panose="020F0502020204030204"/>
              </a:rPr>
              <a:t> l'esistenza</a:t>
            </a:r>
            <a:r>
              <a:rPr lang="fr-FR" sz="1600" b="1" dirty="0">
                <a:solidFill>
                  <a:prstClr val="black"/>
                </a:solidFill>
                <a:latin typeface="Calibri" panose="020F0502020204030204"/>
              </a:rPr>
              <a:t>   di tracce</a:t>
            </a:r>
            <a:r>
              <a:rPr lang="fr-FR" sz="1600" b="1" dirty="0" err="1">
                <a:solidFill>
                  <a:prstClr val="black"/>
                </a:solidFill>
                <a:latin typeface="Calibri" panose="020F0502020204030204"/>
              </a:rPr>
              <a:t> di vita</a:t>
            </a:r>
            <a:r>
              <a:rPr lang="fr-FR" sz="1600" b="1" dirty="0">
                <a:solidFill>
                  <a:prstClr val="black"/>
                </a:solidFill>
                <a:latin typeface="Calibri" panose="020F0502020204030204"/>
              </a:rPr>
              <a:t>  </a:t>
            </a:r>
            <a:r>
              <a:rPr lang="fr-FR" sz="1600" b="1" dirty="0" err="1">
                <a:solidFill>
                  <a:prstClr val="black"/>
                </a:solidFill>
                <a:latin typeface="Calibri" panose="020F0502020204030204"/>
              </a:rPr>
              <a:t> con diverse sorgenti</a:t>
            </a:r>
            <a:endParaRPr lang="fr-FR" sz="1600" b="1" dirty="0">
              <a:solidFill>
                <a:prstClr val="black"/>
              </a:solidFill>
              <a:latin typeface="Calibri" panose="020F0502020204030204"/>
            </a:endParaRPr>
          </a:p>
          <a:p>
            <a:pPr marL="285750" indent="-285750">
              <a:buFont typeface="Arial" panose="020B0604020202020204" pitchFamily="34" charset="0"/>
              <a:buChar char="•"/>
            </a:pPr>
            <a:r>
              <a:rPr lang="fr-FR" sz="1600" dirty="0" err="1">
                <a:solidFill>
                  <a:prstClr val="black"/>
                </a:solidFill>
                <a:latin typeface="Calibri" panose="020F0502020204030204"/>
              </a:rPr>
              <a:t>vendors</a:t>
            </a:r>
            <a:r>
              <a:rPr lang="fr-FR" sz="1600" dirty="0">
                <a:solidFill>
                  <a:prstClr val="black"/>
                </a:solidFill>
                <a:latin typeface="Calibri" panose="020F0502020204030204"/>
              </a:rPr>
              <a:t>, </a:t>
            </a:r>
          </a:p>
          <a:p>
            <a:pPr marL="285750" indent="-285750">
              <a:buFont typeface="Arial" panose="020B0604020202020204" pitchFamily="34" charset="0"/>
              <a:buChar char="•"/>
            </a:pPr>
            <a:r>
              <a:rPr lang="fr-FR" sz="1600" dirty="0">
                <a:solidFill>
                  <a:prstClr val="black"/>
                </a:solidFill>
                <a:latin typeface="Calibri" panose="020F0502020204030204"/>
              </a:rPr>
              <a:t>Fornitori di servizi AIS</a:t>
            </a:r>
          </a:p>
          <a:p>
            <a:pPr marL="285750" indent="-285750">
              <a:buFont typeface="Arial" panose="020B0604020202020204" pitchFamily="34" charset="0"/>
              <a:buChar char="•"/>
            </a:pPr>
            <a:r>
              <a:rPr lang="fr-FR" sz="1600" dirty="0">
                <a:solidFill>
                  <a:prstClr val="black"/>
                </a:solidFill>
                <a:latin typeface="Calibri" panose="020F0502020204030204"/>
              </a:rPr>
              <a:t>Comunità marittima</a:t>
            </a:r>
          </a:p>
          <a:p>
            <a:pPr marL="742950" lvl="1" indent="-285750">
              <a:buFont typeface="Arial" panose="020B0604020202020204" pitchFamily="34" charset="0"/>
              <a:buChar char="•"/>
            </a:pPr>
            <a:r>
              <a:rPr lang="fr-FR" sz="1600" dirty="0" err="1">
                <a:solidFill>
                  <a:prstClr val="black"/>
                </a:solidFill>
                <a:latin typeface="Calibri" panose="020F0502020204030204"/>
              </a:rPr>
              <a:t>Porti</a:t>
            </a:r>
            <a:r>
              <a:rPr lang="fr-FR" sz="1600" dirty="0">
                <a:solidFill>
                  <a:prstClr val="black"/>
                </a:solidFill>
                <a:latin typeface="Calibri" panose="020F0502020204030204"/>
              </a:rPr>
              <a:t>/ Operatori marittimi</a:t>
            </a:r>
          </a:p>
          <a:p>
            <a:pPr marL="742950" lvl="1" indent="-285750">
              <a:buFont typeface="Arial" panose="020B0604020202020204" pitchFamily="34" charset="0"/>
              <a:buChar char="•"/>
            </a:pPr>
            <a:r>
              <a:rPr lang="fr-FR" sz="1600" dirty="0">
                <a:solidFill>
                  <a:prstClr val="black"/>
                </a:solidFill>
                <a:latin typeface="Calibri" panose="020F0502020204030204"/>
              </a:rPr>
              <a:t>Spedizione</a:t>
            </a:r>
          </a:p>
          <a:p>
            <a:pPr marL="742950" lvl="1" indent="-285750">
              <a:buFont typeface="Arial" panose="020B0604020202020204" pitchFamily="34" charset="0"/>
              <a:buChar char="•"/>
            </a:pPr>
            <a:r>
              <a:rPr lang="fr-FR" sz="1600" dirty="0">
                <a:solidFill>
                  <a:prstClr val="black"/>
                </a:solidFill>
                <a:latin typeface="Calibri" panose="020F0502020204030204"/>
              </a:rPr>
              <a:t>Administrations</a:t>
            </a:r>
          </a:p>
          <a:p>
            <a:pPr marL="285750" indent="-285750">
              <a:buFont typeface="Arial" panose="020B0604020202020204" pitchFamily="34" charset="0"/>
              <a:buChar char="•"/>
            </a:pPr>
            <a:endParaRPr lang="fr-FR" sz="1600" dirty="0">
              <a:solidFill>
                <a:prstClr val="black"/>
              </a:solidFill>
              <a:latin typeface="Calibri" panose="020F0502020204030204"/>
            </a:endParaRPr>
          </a:p>
          <a:p>
            <a:endParaRPr lang="fr-FR" sz="1600" dirty="0">
              <a:solidFill>
                <a:prstClr val="black"/>
              </a:solidFill>
              <a:latin typeface="Calibri" panose="020F0502020204030204"/>
            </a:endParaRPr>
          </a:p>
        </p:txBody>
      </p:sp>
      <p:cxnSp>
        <p:nvCxnSpPr>
          <p:cNvPr id="83" name="Straight Arrow Connector 38">
            <a:extLst>
              <a:ext uri="{FF2B5EF4-FFF2-40B4-BE49-F238E27FC236}">
                <a16:creationId xmlns:a16="http://schemas.microsoft.com/office/drawing/2014/main" id="{96BD1CE5-0E07-F5A2-5B77-E141E3DE872F}"/>
              </a:ext>
            </a:extLst>
          </p:cNvPr>
          <p:cNvCxnSpPr>
            <a:cxnSpLocks/>
            <a:stCxn id="70" idx="2"/>
            <a:endCxn id="69" idx="0"/>
          </p:cNvCxnSpPr>
          <p:nvPr/>
        </p:nvCxnSpPr>
        <p:spPr>
          <a:xfrm flipH="1">
            <a:off x="8461226" y="2077088"/>
            <a:ext cx="6724" cy="183788"/>
          </a:xfrm>
          <a:prstGeom prst="straightConnector1">
            <a:avLst/>
          </a:prstGeom>
          <a:noFill/>
          <a:ln w="38100" cap="flat" cmpd="sng" algn="ctr">
            <a:solidFill>
              <a:sysClr val="windowText" lastClr="000000"/>
            </a:solidFill>
            <a:prstDash val="solid"/>
            <a:miter lim="800000"/>
            <a:tailEnd type="triangle"/>
          </a:ln>
          <a:effectLst/>
        </p:spPr>
      </p:cxnSp>
      <p:cxnSp>
        <p:nvCxnSpPr>
          <p:cNvPr id="84" name="Connecteur : en angle 83">
            <a:extLst>
              <a:ext uri="{FF2B5EF4-FFF2-40B4-BE49-F238E27FC236}">
                <a16:creationId xmlns:a16="http://schemas.microsoft.com/office/drawing/2014/main" id="{219FFAEB-FE83-4585-E92F-0253B4B7EDC0}"/>
              </a:ext>
            </a:extLst>
          </p:cNvPr>
          <p:cNvCxnSpPr>
            <a:cxnSpLocks/>
            <a:stCxn id="59" idx="1"/>
            <a:endCxn id="85" idx="0"/>
          </p:cNvCxnSpPr>
          <p:nvPr/>
        </p:nvCxnSpPr>
        <p:spPr>
          <a:xfrm rot="10800000" flipV="1">
            <a:off x="6967040" y="786120"/>
            <a:ext cx="798120" cy="191790"/>
          </a:xfrm>
          <a:prstGeom prst="bentConnector2">
            <a:avLst/>
          </a:prstGeom>
          <a:noFill/>
          <a:ln w="57150" cap="flat" cmpd="sng" algn="ctr">
            <a:solidFill>
              <a:srgbClr val="4472C4">
                <a:lumMod val="75000"/>
              </a:srgbClr>
            </a:solidFill>
            <a:prstDash val="solid"/>
            <a:miter lim="800000"/>
            <a:tailEnd type="triangle"/>
          </a:ln>
          <a:effectLst/>
        </p:spPr>
      </p:cxnSp>
      <p:sp>
        <p:nvSpPr>
          <p:cNvPr id="85" name="Diamond 33">
            <a:extLst>
              <a:ext uri="{FF2B5EF4-FFF2-40B4-BE49-F238E27FC236}">
                <a16:creationId xmlns:a16="http://schemas.microsoft.com/office/drawing/2014/main" id="{3EEF9BA9-799E-0DB9-1406-F7662E6A78A9}"/>
              </a:ext>
            </a:extLst>
          </p:cNvPr>
          <p:cNvSpPr/>
          <p:nvPr/>
        </p:nvSpPr>
        <p:spPr>
          <a:xfrm>
            <a:off x="6125098" y="977910"/>
            <a:ext cx="1683884" cy="649368"/>
          </a:xfrm>
          <a:prstGeom prst="diamond">
            <a:avLst/>
          </a:prstGeom>
          <a:solidFill>
            <a:srgbClr val="E7E6E6"/>
          </a:solidFill>
          <a:ln w="12700" cap="flat" cmpd="sng" algn="ctr">
            <a:solidFill>
              <a:sysClr val="windowText" lastClr="000000"/>
            </a:solidFill>
            <a:prstDash val="solid"/>
            <a:miter lim="800000"/>
          </a:ln>
          <a:effectLst/>
        </p:spPr>
        <p:txBody>
          <a:bodyPr rot="0" spcFirstLastPara="0" vert="horz" wrap="square" lIns="0" tIns="45720" rIns="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2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Fusione/</a:t>
            </a:r>
            <a:r>
              <a:rPr kumimoji="0" lang="fr-FR" sz="1200" b="0" i="0" u="none" strike="noStrike" kern="50" cap="none" spc="0" normalizeH="0" baseline="0" noProof="0" dirty="0" err="1">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 correlazione</a:t>
            </a:r>
            <a:endParaRPr kumimoji="0" lang="fr-FR" sz="16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p:txBody>
      </p:sp>
      <p:cxnSp>
        <p:nvCxnSpPr>
          <p:cNvPr id="86" name="Connecteur : en angle 85">
            <a:extLst>
              <a:ext uri="{FF2B5EF4-FFF2-40B4-BE49-F238E27FC236}">
                <a16:creationId xmlns:a16="http://schemas.microsoft.com/office/drawing/2014/main" id="{4C2A6DCF-E589-1CE1-D0A6-E86CBB69E0CE}"/>
              </a:ext>
            </a:extLst>
          </p:cNvPr>
          <p:cNvCxnSpPr>
            <a:cxnSpLocks/>
            <a:stCxn id="85" idx="3"/>
            <a:endCxn id="70" idx="0"/>
          </p:cNvCxnSpPr>
          <p:nvPr/>
        </p:nvCxnSpPr>
        <p:spPr>
          <a:xfrm>
            <a:off x="7808982" y="1302594"/>
            <a:ext cx="658968" cy="284723"/>
          </a:xfrm>
          <a:prstGeom prst="bentConnector2">
            <a:avLst/>
          </a:prstGeom>
          <a:noFill/>
          <a:ln w="57150" cap="flat" cmpd="sng" algn="ctr">
            <a:solidFill>
              <a:srgbClr val="4472C4">
                <a:lumMod val="75000"/>
              </a:srgbClr>
            </a:solidFill>
            <a:prstDash val="solid"/>
            <a:miter lim="800000"/>
            <a:tailEnd type="triangle"/>
          </a:ln>
          <a:effectLst/>
        </p:spPr>
      </p:cxnSp>
      <p:sp>
        <p:nvSpPr>
          <p:cNvPr id="87" name="Text Box 2">
            <a:extLst>
              <a:ext uri="{FF2B5EF4-FFF2-40B4-BE49-F238E27FC236}">
                <a16:creationId xmlns:a16="http://schemas.microsoft.com/office/drawing/2014/main" id="{7066FF62-30C6-CBB6-7BA6-5C1898C818EC}"/>
              </a:ext>
            </a:extLst>
          </p:cNvPr>
          <p:cNvSpPr txBox="1">
            <a:spLocks noChangeArrowheads="1"/>
          </p:cNvSpPr>
          <p:nvPr/>
        </p:nvSpPr>
        <p:spPr bwMode="auto">
          <a:xfrm>
            <a:off x="7548872" y="1023185"/>
            <a:ext cx="575027" cy="345461"/>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fr-FR" sz="1400" kern="50" dirty="0">
                <a:solidFill>
                  <a:prstClr val="black"/>
                </a:solidFill>
                <a:ea typeface="Lucida Sans Unicode" panose="020B0602030504020204" pitchFamily="34" charset="0"/>
                <a:cs typeface="Mangal" panose="02040503050203030202" pitchFamily="18" charset="0"/>
              </a:rPr>
              <a:t>No</a:t>
            </a:r>
            <a:endParaRPr lang="en-GB" sz="1400" kern="50" dirty="0">
              <a:solidFill>
                <a:prstClr val="black"/>
              </a:solidFill>
              <a:ea typeface="Lucida Sans Unicode" panose="020B0602030504020204" pitchFamily="34" charset="0"/>
              <a:cs typeface="Mangal" panose="02040503050203030202" pitchFamily="18" charset="0"/>
            </a:endParaRPr>
          </a:p>
        </p:txBody>
      </p:sp>
      <p:cxnSp>
        <p:nvCxnSpPr>
          <p:cNvPr id="88" name="Connecteur : en angle 87">
            <a:extLst>
              <a:ext uri="{FF2B5EF4-FFF2-40B4-BE49-F238E27FC236}">
                <a16:creationId xmlns:a16="http://schemas.microsoft.com/office/drawing/2014/main" id="{19353994-BA57-3253-DDF5-7A5573BF73CC}"/>
              </a:ext>
            </a:extLst>
          </p:cNvPr>
          <p:cNvCxnSpPr>
            <a:cxnSpLocks/>
            <a:stCxn id="85" idx="1"/>
            <a:endCxn id="66" idx="1"/>
          </p:cNvCxnSpPr>
          <p:nvPr/>
        </p:nvCxnSpPr>
        <p:spPr>
          <a:xfrm rot="10800000" flipH="1" flipV="1">
            <a:off x="6125097" y="1302593"/>
            <a:ext cx="3050695" cy="1936199"/>
          </a:xfrm>
          <a:prstGeom prst="bentConnector3">
            <a:avLst>
              <a:gd name="adj1" fmla="val -7493"/>
            </a:avLst>
          </a:prstGeom>
          <a:noFill/>
          <a:ln w="57150" cap="flat" cmpd="sng" algn="ctr">
            <a:solidFill>
              <a:srgbClr val="4472C4">
                <a:lumMod val="75000"/>
              </a:srgbClr>
            </a:solidFill>
            <a:prstDash val="solid"/>
            <a:miter lim="800000"/>
            <a:tailEnd type="triangle"/>
          </a:ln>
          <a:effectLst/>
        </p:spPr>
      </p:cxnSp>
      <p:sp>
        <p:nvSpPr>
          <p:cNvPr id="89" name="Text Box 2">
            <a:extLst>
              <a:ext uri="{FF2B5EF4-FFF2-40B4-BE49-F238E27FC236}">
                <a16:creationId xmlns:a16="http://schemas.microsoft.com/office/drawing/2014/main" id="{709B9D2A-9761-9919-B410-31132C938558}"/>
              </a:ext>
            </a:extLst>
          </p:cNvPr>
          <p:cNvSpPr txBox="1">
            <a:spLocks noChangeArrowheads="1"/>
          </p:cNvSpPr>
          <p:nvPr/>
        </p:nvSpPr>
        <p:spPr bwMode="auto">
          <a:xfrm>
            <a:off x="5768868" y="1037089"/>
            <a:ext cx="575027" cy="345461"/>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fr-FR" sz="1400" kern="50" dirty="0">
                <a:solidFill>
                  <a:prstClr val="black"/>
                </a:solidFill>
                <a:ea typeface="Lucida Sans Unicode" panose="020B0602030504020204" pitchFamily="34" charset="0"/>
                <a:cs typeface="Mangal" panose="02040503050203030202" pitchFamily="18" charset="0"/>
              </a:rPr>
              <a:t>Sì</a:t>
            </a:r>
            <a:endParaRPr lang="en-GB" sz="1400" kern="50" dirty="0">
              <a:solidFill>
                <a:prstClr val="black"/>
              </a:solidFill>
              <a:ea typeface="Lucida Sans Unicode" panose="020B0602030504020204" pitchFamily="34" charset="0"/>
              <a:cs typeface="Mangal" panose="02040503050203030202" pitchFamily="18" charset="0"/>
            </a:endParaRPr>
          </a:p>
        </p:txBody>
      </p:sp>
      <p:cxnSp>
        <p:nvCxnSpPr>
          <p:cNvPr id="90" name="Straight Arrow Connector 38">
            <a:extLst>
              <a:ext uri="{FF2B5EF4-FFF2-40B4-BE49-F238E27FC236}">
                <a16:creationId xmlns:a16="http://schemas.microsoft.com/office/drawing/2014/main" id="{2CF4B322-535D-364F-0F1A-52A77B8098CD}"/>
              </a:ext>
            </a:extLst>
          </p:cNvPr>
          <p:cNvCxnSpPr>
            <a:cxnSpLocks/>
            <a:stCxn id="67" idx="3"/>
          </p:cNvCxnSpPr>
          <p:nvPr/>
        </p:nvCxnSpPr>
        <p:spPr>
          <a:xfrm>
            <a:off x="8591474" y="4911134"/>
            <a:ext cx="0" cy="266691"/>
          </a:xfrm>
          <a:prstGeom prst="straightConnector1">
            <a:avLst/>
          </a:prstGeom>
          <a:noFill/>
          <a:ln w="57150" cap="flat" cmpd="sng" algn="ctr">
            <a:solidFill>
              <a:srgbClr val="4472C4">
                <a:lumMod val="75000"/>
              </a:srgbClr>
            </a:solidFill>
            <a:prstDash val="solid"/>
            <a:miter lim="800000"/>
            <a:tailEnd type="triangle"/>
          </a:ln>
          <a:effectLst/>
        </p:spPr>
      </p:cxnSp>
      <p:sp>
        <p:nvSpPr>
          <p:cNvPr id="91" name="Rounded Rectangle 31">
            <a:extLst>
              <a:ext uri="{FF2B5EF4-FFF2-40B4-BE49-F238E27FC236}">
                <a16:creationId xmlns:a16="http://schemas.microsoft.com/office/drawing/2014/main" id="{55B383A5-EA13-0A37-0712-CA50E0DD4355}"/>
              </a:ext>
            </a:extLst>
          </p:cNvPr>
          <p:cNvSpPr/>
          <p:nvPr/>
        </p:nvSpPr>
        <p:spPr>
          <a:xfrm>
            <a:off x="10445830" y="6184584"/>
            <a:ext cx="1392099" cy="516163"/>
          </a:xfrm>
          <a:prstGeom prst="roundRect">
            <a:avLst/>
          </a:prstGeom>
          <a:solidFill>
            <a:srgbClr val="00206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rmAutofit fontScale="94285"/>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200" b="0" i="0" u="none" strike="noStrike" kern="50" cap="none" spc="0" normalizeH="0" baseline="0" noProof="0" dirty="0">
                <a:ln>
                  <a:noFill/>
                </a:ln>
                <a:solidFill>
                  <a:prstClr val="white"/>
                </a:solidFill>
                <a:effectLst/>
                <a:uLnTx/>
                <a:uFillTx/>
                <a:latin typeface="Calibri" panose="020F0502020204030204"/>
                <a:ea typeface="+mn-ea"/>
                <a:cs typeface="Mangal" panose="02040503050203030202" pitchFamily="18" charset="0"/>
              </a:rPr>
              <a:t>Classificazione attribuzione</a:t>
            </a:r>
          </a:p>
        </p:txBody>
      </p:sp>
      <p:cxnSp>
        <p:nvCxnSpPr>
          <p:cNvPr id="92" name="Connecteur droit avec flèche 91">
            <a:extLst>
              <a:ext uri="{FF2B5EF4-FFF2-40B4-BE49-F238E27FC236}">
                <a16:creationId xmlns:a16="http://schemas.microsoft.com/office/drawing/2014/main" id="{4D479FA1-824C-8519-BB11-526CB134FDF7}"/>
              </a:ext>
            </a:extLst>
          </p:cNvPr>
          <p:cNvCxnSpPr>
            <a:cxnSpLocks/>
            <a:stCxn id="58" idx="3"/>
            <a:endCxn id="91" idx="1"/>
          </p:cNvCxnSpPr>
          <p:nvPr/>
        </p:nvCxnSpPr>
        <p:spPr>
          <a:xfrm flipV="1">
            <a:off x="9323695" y="6442666"/>
            <a:ext cx="1122135" cy="7421"/>
          </a:xfrm>
          <a:prstGeom prst="straightConnector1">
            <a:avLst/>
          </a:prstGeom>
          <a:noFill/>
          <a:ln w="57150" cap="flat" cmpd="sng" algn="ctr">
            <a:solidFill>
              <a:srgbClr val="4472C4">
                <a:lumMod val="75000"/>
              </a:srgbClr>
            </a:solidFill>
            <a:prstDash val="solid"/>
            <a:miter lim="800000"/>
            <a:tailEnd type="triangle"/>
          </a:ln>
          <a:effectLst/>
        </p:spPr>
      </p:cxnSp>
      <p:sp>
        <p:nvSpPr>
          <p:cNvPr id="93" name="Pentagone 92">
            <a:extLst>
              <a:ext uri="{FF2B5EF4-FFF2-40B4-BE49-F238E27FC236}">
                <a16:creationId xmlns:a16="http://schemas.microsoft.com/office/drawing/2014/main" id="{EF7F2A0F-1639-5E2E-61A3-2A473835BBDC}"/>
              </a:ext>
            </a:extLst>
          </p:cNvPr>
          <p:cNvSpPr/>
          <p:nvPr/>
        </p:nvSpPr>
        <p:spPr>
          <a:xfrm>
            <a:off x="6131832" y="5813085"/>
            <a:ext cx="987684" cy="883491"/>
          </a:xfrm>
          <a:prstGeom prst="pentagon">
            <a:avLst/>
          </a:prstGeom>
          <a:solidFill>
            <a:srgbClr val="E7E6E6">
              <a:lumMod val="90000"/>
            </a:srgbClr>
          </a:solidFill>
          <a:ln w="9525" cap="flat" cmpd="sng" algn="ctr">
            <a:solidFill>
              <a:sysClr val="windowText" lastClr="000000"/>
            </a:solidFill>
            <a:prstDash val="solid"/>
          </a:ln>
          <a:effectLst/>
        </p:spPr>
        <p:txBody>
          <a:bodyPr rot="0" spcFirstLastPara="0" vertOverflow="overflow" horzOverflow="overflow" vert="horz" wrap="square" lIns="0" tIns="60960" rIns="0" bIns="60960" numCol="1" spcCol="0" rtlCol="0" fromWordArt="0" anchor="ctr" anchorCtr="0" forceAA="0" compatLnSpc="1">
            <a:prstTxWarp prst="textNoShape">
              <a:avLst/>
            </a:prstTxWarp>
            <a:normAutofit fontScale="55882"/>
          </a:bodyPr>
          <a:lstStyle/>
          <a:p>
            <a:pPr marL="0" marR="0" lvl="0" indent="0" algn="ctr" defTabSz="609585" eaLnBrk="1" fontAlgn="base" latinLnBrk="0" hangingPunct="1">
              <a:lnSpc>
                <a:spcPct val="100000"/>
              </a:lnSpc>
              <a:spcBef>
                <a:spcPct val="0"/>
              </a:spcBef>
              <a:spcAft>
                <a:spcPct val="0"/>
              </a:spcAft>
              <a:buClrTx/>
              <a:buSzTx/>
              <a:buFontTx/>
              <a:buNone/>
              <a:tabLst/>
              <a:defRPr/>
            </a:pPr>
            <a:r>
              <a:rPr kumimoji="0" lang="fr-FR" sz="1200" b="0" i="0" u="none" strike="noStrike" kern="0" cap="none" spc="0" normalizeH="0" baseline="0" noProof="0" dirty="0">
                <a:ln>
                  <a:noFill/>
                </a:ln>
                <a:solidFill>
                  <a:prstClr val="black"/>
                </a:solidFill>
                <a:effectLst/>
                <a:uLnTx/>
                <a:uFillTx/>
              </a:rPr>
              <a:t>Aggiornamento della traccia</a:t>
            </a:r>
          </a:p>
        </p:txBody>
      </p:sp>
      <p:cxnSp>
        <p:nvCxnSpPr>
          <p:cNvPr id="94" name="Straight Arrow Connector 41">
            <a:extLst>
              <a:ext uri="{FF2B5EF4-FFF2-40B4-BE49-F238E27FC236}">
                <a16:creationId xmlns:a16="http://schemas.microsoft.com/office/drawing/2014/main" id="{A06B0BBC-B068-0777-19B8-79384E85667F}"/>
              </a:ext>
            </a:extLst>
          </p:cNvPr>
          <p:cNvCxnSpPr>
            <a:cxnSpLocks/>
          </p:cNvCxnSpPr>
          <p:nvPr/>
        </p:nvCxnSpPr>
        <p:spPr>
          <a:xfrm flipH="1">
            <a:off x="5738901" y="6409866"/>
            <a:ext cx="503971" cy="0"/>
          </a:xfrm>
          <a:prstGeom prst="straightConnector1">
            <a:avLst/>
          </a:prstGeom>
          <a:noFill/>
          <a:ln w="57150" cap="flat" cmpd="sng" algn="ctr">
            <a:solidFill>
              <a:srgbClr val="4472C4">
                <a:lumMod val="75000"/>
              </a:srgbClr>
            </a:solidFill>
            <a:prstDash val="solid"/>
            <a:miter lim="800000"/>
            <a:tailEnd type="triangle"/>
          </a:ln>
          <a:effectLst/>
        </p:spPr>
      </p:cxnSp>
      <p:sp>
        <p:nvSpPr>
          <p:cNvPr id="95" name="Rounded Rectangle 30">
            <a:extLst>
              <a:ext uri="{FF2B5EF4-FFF2-40B4-BE49-F238E27FC236}">
                <a16:creationId xmlns:a16="http://schemas.microsoft.com/office/drawing/2014/main" id="{5745064A-37CF-C34B-6496-23CE78C02AA9}"/>
              </a:ext>
            </a:extLst>
          </p:cNvPr>
          <p:cNvSpPr/>
          <p:nvPr/>
        </p:nvSpPr>
        <p:spPr>
          <a:xfrm>
            <a:off x="10282321" y="3862205"/>
            <a:ext cx="1826880" cy="1997695"/>
          </a:xfrm>
          <a:prstGeom prst="roundRect">
            <a:avLst/>
          </a:prstGeom>
          <a:solidFill>
            <a:srgbClr val="00206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200" b="0" i="0" u="none" strike="noStrike" kern="50" cap="none" spc="0" normalizeH="0" baseline="0" noProof="0" dirty="0" err="1">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rPr>
              <a:t>Padri</a:t>
            </a:r>
            <a:r>
              <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rPr>
              <a:t> della vita (</a:t>
            </a:r>
            <a:r>
              <a:rPr kumimoji="0" lang="fr-FR" sz="1200" b="0" i="0" u="none" strike="noStrike" kern="50" cap="none" spc="0" normalizeH="0" baseline="0" noProof="0" dirty="0" err="1">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rPr>
              <a:t>PoL)</a:t>
            </a: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p:txBody>
      </p:sp>
      <p:sp>
        <p:nvSpPr>
          <p:cNvPr id="96" name="Cylindre 95">
            <a:extLst>
              <a:ext uri="{FF2B5EF4-FFF2-40B4-BE49-F238E27FC236}">
                <a16:creationId xmlns:a16="http://schemas.microsoft.com/office/drawing/2014/main" id="{7FEE3FB8-19D7-8384-689D-5A50271E42F0}"/>
              </a:ext>
            </a:extLst>
          </p:cNvPr>
          <p:cNvSpPr/>
          <p:nvPr/>
        </p:nvSpPr>
        <p:spPr>
          <a:xfrm rot="10800000">
            <a:off x="10548282" y="4964176"/>
            <a:ext cx="489512" cy="21371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Cylindre 96">
            <a:extLst>
              <a:ext uri="{FF2B5EF4-FFF2-40B4-BE49-F238E27FC236}">
                <a16:creationId xmlns:a16="http://schemas.microsoft.com/office/drawing/2014/main" id="{16BFE6A2-4567-9D33-C0BB-223C3A49F292}"/>
              </a:ext>
            </a:extLst>
          </p:cNvPr>
          <p:cNvSpPr/>
          <p:nvPr/>
        </p:nvSpPr>
        <p:spPr>
          <a:xfrm>
            <a:off x="10548282" y="4330934"/>
            <a:ext cx="489512" cy="21371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Cylindre 97">
            <a:extLst>
              <a:ext uri="{FF2B5EF4-FFF2-40B4-BE49-F238E27FC236}">
                <a16:creationId xmlns:a16="http://schemas.microsoft.com/office/drawing/2014/main" id="{185D648C-42E1-6698-46DD-5F84AC7C8CCB}"/>
              </a:ext>
            </a:extLst>
          </p:cNvPr>
          <p:cNvSpPr/>
          <p:nvPr/>
        </p:nvSpPr>
        <p:spPr>
          <a:xfrm>
            <a:off x="10548282" y="4647555"/>
            <a:ext cx="489512" cy="21371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Cylindre 98">
            <a:extLst>
              <a:ext uri="{FF2B5EF4-FFF2-40B4-BE49-F238E27FC236}">
                <a16:creationId xmlns:a16="http://schemas.microsoft.com/office/drawing/2014/main" id="{32CB04A0-7EC8-61C2-AB78-340564EE0DAB}"/>
              </a:ext>
            </a:extLst>
          </p:cNvPr>
          <p:cNvSpPr/>
          <p:nvPr/>
        </p:nvSpPr>
        <p:spPr>
          <a:xfrm>
            <a:off x="10548282" y="5597417"/>
            <a:ext cx="489512" cy="21371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Cylindre 99">
            <a:extLst>
              <a:ext uri="{FF2B5EF4-FFF2-40B4-BE49-F238E27FC236}">
                <a16:creationId xmlns:a16="http://schemas.microsoft.com/office/drawing/2014/main" id="{538BEFE6-610E-D09B-8B0A-E5E4987045FE}"/>
              </a:ext>
            </a:extLst>
          </p:cNvPr>
          <p:cNvSpPr/>
          <p:nvPr/>
        </p:nvSpPr>
        <p:spPr>
          <a:xfrm>
            <a:off x="10548282" y="5280797"/>
            <a:ext cx="489512" cy="21371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Diamond 33">
            <a:extLst>
              <a:ext uri="{FF2B5EF4-FFF2-40B4-BE49-F238E27FC236}">
                <a16:creationId xmlns:a16="http://schemas.microsoft.com/office/drawing/2014/main" id="{29A85EC0-9805-F2C7-2882-485C487A6029}"/>
              </a:ext>
            </a:extLst>
          </p:cNvPr>
          <p:cNvSpPr/>
          <p:nvPr/>
        </p:nvSpPr>
        <p:spPr>
          <a:xfrm>
            <a:off x="7555586" y="5151351"/>
            <a:ext cx="2033032" cy="649368"/>
          </a:xfrm>
          <a:prstGeom prst="diamond">
            <a:avLst/>
          </a:prstGeom>
          <a:solidFill>
            <a:srgbClr val="E7E6E6"/>
          </a:solidFill>
          <a:ln w="12700" cap="flat" cmpd="sng" algn="ctr">
            <a:solidFill>
              <a:sysClr val="windowText" lastClr="000000"/>
            </a:solidFill>
            <a:prstDash val="solid"/>
            <a:miter lim="800000"/>
          </a:ln>
          <a:effectLst/>
        </p:spPr>
        <p:txBody>
          <a:bodyPr rot="0" spcFirstLastPara="0" vert="horz" wrap="square" lIns="0" tIns="45720" rIns="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en-GB" sz="1400" b="0" i="0" u="none" strike="noStrike" kern="50" cap="none" spc="0" normalizeH="0" baseline="0" noProof="0" dirty="0" err="1">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Comparaison</a:t>
            </a:r>
            <a:endParaRPr kumimoji="0" lang="fr-FR" sz="2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p:txBody>
      </p:sp>
      <p:sp>
        <p:nvSpPr>
          <p:cNvPr id="102" name="ZoneTexte 101">
            <a:extLst>
              <a:ext uri="{FF2B5EF4-FFF2-40B4-BE49-F238E27FC236}">
                <a16:creationId xmlns:a16="http://schemas.microsoft.com/office/drawing/2014/main" id="{FD700569-BE84-BE89-6F5F-F5C2BE3A7CA6}"/>
              </a:ext>
            </a:extLst>
          </p:cNvPr>
          <p:cNvSpPr txBox="1"/>
          <p:nvPr/>
        </p:nvSpPr>
        <p:spPr>
          <a:xfrm>
            <a:off x="11075547" y="4274662"/>
            <a:ext cx="293670" cy="276999"/>
          </a:xfrm>
          <a:prstGeom prst="rect">
            <a:avLst/>
          </a:prstGeom>
          <a:noFill/>
        </p:spPr>
        <p:txBody>
          <a:bodyPr wrap="none" rtlCol="0">
            <a:spAutoFit/>
          </a:bodyPr>
          <a:lstStyle/>
          <a:p>
            <a:r>
              <a:rPr lang="fr-FR" sz="1200" dirty="0">
                <a:solidFill>
                  <a:prstClr val="white"/>
                </a:solidFill>
                <a:latin typeface="Calibri" panose="020F0502020204030204"/>
              </a:rPr>
              <a:t>È</a:t>
            </a:r>
          </a:p>
        </p:txBody>
      </p:sp>
      <p:sp>
        <p:nvSpPr>
          <p:cNvPr id="103" name="ZoneTexte 102">
            <a:extLst>
              <a:ext uri="{FF2B5EF4-FFF2-40B4-BE49-F238E27FC236}">
                <a16:creationId xmlns:a16="http://schemas.microsoft.com/office/drawing/2014/main" id="{17C58B9E-C5C8-AC43-F681-2DA4D7B09ECC}"/>
              </a:ext>
            </a:extLst>
          </p:cNvPr>
          <p:cNvSpPr txBox="1"/>
          <p:nvPr/>
        </p:nvSpPr>
        <p:spPr>
          <a:xfrm>
            <a:off x="11074482" y="4634135"/>
            <a:ext cx="357790" cy="276999"/>
          </a:xfrm>
          <a:prstGeom prst="rect">
            <a:avLst/>
          </a:prstGeom>
          <a:noFill/>
        </p:spPr>
        <p:txBody>
          <a:bodyPr wrap="none" rtlCol="0">
            <a:spAutoFit/>
          </a:bodyPr>
          <a:lstStyle/>
          <a:p>
            <a:r>
              <a:rPr lang="fr-FR" sz="1200" dirty="0">
                <a:solidFill>
                  <a:prstClr val="white"/>
                </a:solidFill>
                <a:latin typeface="Calibri" panose="020F0502020204030204"/>
              </a:rPr>
              <a:t>OS</a:t>
            </a:r>
          </a:p>
        </p:txBody>
      </p:sp>
      <p:sp>
        <p:nvSpPr>
          <p:cNvPr id="104" name="ZoneTexte 103">
            <a:extLst>
              <a:ext uri="{FF2B5EF4-FFF2-40B4-BE49-F238E27FC236}">
                <a16:creationId xmlns:a16="http://schemas.microsoft.com/office/drawing/2014/main" id="{0A4EFB97-F084-8E10-7250-99C23C6A6293}"/>
              </a:ext>
            </a:extLst>
          </p:cNvPr>
          <p:cNvSpPr txBox="1"/>
          <p:nvPr/>
        </p:nvSpPr>
        <p:spPr>
          <a:xfrm>
            <a:off x="11081724" y="4942997"/>
            <a:ext cx="1092928" cy="276999"/>
          </a:xfrm>
          <a:prstGeom prst="rect">
            <a:avLst/>
          </a:prstGeom>
          <a:noFill/>
        </p:spPr>
        <p:txBody>
          <a:bodyPr wrap="none" rtlCol="0">
            <a:spAutoFit/>
          </a:bodyPr>
          <a:lstStyle/>
          <a:p>
            <a:r>
              <a:rPr lang="fr-FR" sz="1200" dirty="0">
                <a:solidFill>
                  <a:prstClr val="white"/>
                </a:solidFill>
                <a:latin typeface="Calibri" panose="020F0502020204030204"/>
              </a:rPr>
              <a:t>Specifiche di rete</a:t>
            </a:r>
            <a:r>
              <a:rPr lang="fr-FR" sz="1200" dirty="0" err="1">
                <a:solidFill>
                  <a:prstClr val="white"/>
                </a:solidFill>
                <a:latin typeface="Calibri" panose="020F0502020204030204"/>
              </a:rPr>
              <a:t>.</a:t>
            </a:r>
          </a:p>
        </p:txBody>
      </p:sp>
      <p:sp>
        <p:nvSpPr>
          <p:cNvPr id="105" name="ZoneTexte 104">
            <a:extLst>
              <a:ext uri="{FF2B5EF4-FFF2-40B4-BE49-F238E27FC236}">
                <a16:creationId xmlns:a16="http://schemas.microsoft.com/office/drawing/2014/main" id="{8DEDA36F-F495-7B4A-6C8D-C9F6BCD45E8F}"/>
              </a:ext>
            </a:extLst>
          </p:cNvPr>
          <p:cNvSpPr txBox="1"/>
          <p:nvPr/>
        </p:nvSpPr>
        <p:spPr>
          <a:xfrm>
            <a:off x="11081724" y="5280797"/>
            <a:ext cx="997132" cy="276999"/>
          </a:xfrm>
          <a:prstGeom prst="rect">
            <a:avLst/>
          </a:prstGeom>
          <a:noFill/>
        </p:spPr>
        <p:txBody>
          <a:bodyPr wrap="none" rtlCol="0">
            <a:normAutofit fontScale="89189"/>
          </a:bodyPr>
          <a:lstStyle/>
          <a:p>
            <a:r>
              <a:rPr lang="fr-FR" sz="1200" dirty="0">
                <a:solidFill>
                  <a:prstClr val="white"/>
                </a:solidFill>
                <a:latin typeface="Calibri" panose="020F0502020204030204"/>
              </a:rPr>
              <a:t>Specifiche del sistema</a:t>
            </a:r>
            <a:r>
              <a:rPr lang="fr-FR" sz="1200" dirty="0" err="1">
                <a:solidFill>
                  <a:prstClr val="white"/>
                </a:solidFill>
                <a:latin typeface="Calibri" panose="020F0502020204030204"/>
              </a:rPr>
              <a:t>.</a:t>
            </a:r>
          </a:p>
        </p:txBody>
      </p:sp>
      <p:sp>
        <p:nvSpPr>
          <p:cNvPr id="106" name="ZoneTexte 105">
            <a:extLst>
              <a:ext uri="{FF2B5EF4-FFF2-40B4-BE49-F238E27FC236}">
                <a16:creationId xmlns:a16="http://schemas.microsoft.com/office/drawing/2014/main" id="{0B147F39-EB55-1142-EFD4-EBC2C8A58083}"/>
              </a:ext>
            </a:extLst>
          </p:cNvPr>
          <p:cNvSpPr txBox="1"/>
          <p:nvPr/>
        </p:nvSpPr>
        <p:spPr>
          <a:xfrm>
            <a:off x="11072935" y="5582901"/>
            <a:ext cx="801951" cy="276999"/>
          </a:xfrm>
          <a:prstGeom prst="rect">
            <a:avLst/>
          </a:prstGeom>
          <a:noFill/>
        </p:spPr>
        <p:txBody>
          <a:bodyPr wrap="none" rtlCol="0">
            <a:spAutoFit/>
          </a:bodyPr>
          <a:lstStyle/>
          <a:p>
            <a:r>
              <a:rPr lang="fr-FR" sz="1200" dirty="0" err="1">
                <a:solidFill>
                  <a:prstClr val="white"/>
                </a:solidFill>
                <a:latin typeface="Calibri" panose="020F0502020204030204"/>
              </a:rPr>
              <a:t>Coginitive</a:t>
            </a:r>
            <a:endParaRPr lang="fr-FR" sz="1200" dirty="0">
              <a:solidFill>
                <a:prstClr val="white"/>
              </a:solidFill>
              <a:latin typeface="Calibri" panose="020F0502020204030204"/>
            </a:endParaRPr>
          </a:p>
        </p:txBody>
      </p:sp>
      <p:sp>
        <p:nvSpPr>
          <p:cNvPr id="107" name="ZoneTexte 106">
            <a:extLst>
              <a:ext uri="{FF2B5EF4-FFF2-40B4-BE49-F238E27FC236}">
                <a16:creationId xmlns:a16="http://schemas.microsoft.com/office/drawing/2014/main" id="{D7938C90-E443-D11D-FC3E-10D977A88D90}"/>
              </a:ext>
            </a:extLst>
          </p:cNvPr>
          <p:cNvSpPr txBox="1"/>
          <p:nvPr/>
        </p:nvSpPr>
        <p:spPr>
          <a:xfrm>
            <a:off x="11005408" y="1598747"/>
            <a:ext cx="716863" cy="307777"/>
          </a:xfrm>
          <a:prstGeom prst="rect">
            <a:avLst/>
          </a:prstGeom>
          <a:noFill/>
        </p:spPr>
        <p:txBody>
          <a:bodyPr wrap="none" rtlCol="0">
            <a:spAutoFit/>
          </a:bodyPr>
          <a:lstStyle/>
          <a:p>
            <a:r>
              <a:rPr lang="fr-FR" sz="1400" dirty="0" err="1">
                <a:solidFill>
                  <a:prstClr val="white"/>
                </a:solidFill>
                <a:latin typeface="Calibri" panose="020F0502020204030204"/>
              </a:rPr>
              <a:t>Virus</a:t>
            </a:r>
            <a:endParaRPr lang="fr-FR" sz="1400" dirty="0">
              <a:solidFill>
                <a:prstClr val="white"/>
              </a:solidFill>
              <a:latin typeface="Calibri" panose="020F0502020204030204"/>
            </a:endParaRPr>
          </a:p>
        </p:txBody>
      </p:sp>
      <p:sp>
        <p:nvSpPr>
          <p:cNvPr id="108" name="Cylindre 107">
            <a:extLst>
              <a:ext uri="{FF2B5EF4-FFF2-40B4-BE49-F238E27FC236}">
                <a16:creationId xmlns:a16="http://schemas.microsoft.com/office/drawing/2014/main" id="{F6615508-7159-0F7C-ADDC-3E7913917872}"/>
              </a:ext>
            </a:extLst>
          </p:cNvPr>
          <p:cNvSpPr/>
          <p:nvPr/>
        </p:nvSpPr>
        <p:spPr>
          <a:xfrm>
            <a:off x="10448917" y="2011466"/>
            <a:ext cx="547875" cy="20803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ZoneTexte 108">
            <a:extLst>
              <a:ext uri="{FF2B5EF4-FFF2-40B4-BE49-F238E27FC236}">
                <a16:creationId xmlns:a16="http://schemas.microsoft.com/office/drawing/2014/main" id="{B22A103D-0520-9A28-4D42-9E272E44ED97}"/>
              </a:ext>
            </a:extLst>
          </p:cNvPr>
          <p:cNvSpPr txBox="1"/>
          <p:nvPr/>
        </p:nvSpPr>
        <p:spPr>
          <a:xfrm>
            <a:off x="11005408" y="1954415"/>
            <a:ext cx="745653" cy="307777"/>
          </a:xfrm>
          <a:prstGeom prst="rect">
            <a:avLst/>
          </a:prstGeom>
          <a:noFill/>
        </p:spPr>
        <p:txBody>
          <a:bodyPr wrap="none" rtlCol="0">
            <a:spAutoFit/>
          </a:bodyPr>
          <a:lstStyle/>
          <a:p>
            <a:r>
              <a:rPr lang="fr-FR" sz="1400" dirty="0" err="1">
                <a:solidFill>
                  <a:prstClr val="white"/>
                </a:solidFill>
                <a:latin typeface="Calibri" panose="020F0502020204030204"/>
              </a:rPr>
              <a:t>Troiani</a:t>
            </a:r>
            <a:endParaRPr lang="fr-FR" sz="1400" dirty="0">
              <a:solidFill>
                <a:prstClr val="white"/>
              </a:solidFill>
              <a:latin typeface="Calibri" panose="020F0502020204030204"/>
            </a:endParaRPr>
          </a:p>
        </p:txBody>
      </p:sp>
    </p:spTree>
    <p:extLst>
      <p:ext uri="{BB962C8B-B14F-4D97-AF65-F5344CB8AC3E}">
        <p14:creationId xmlns:p14="http://schemas.microsoft.com/office/powerpoint/2010/main" val="3399176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normAutofit fontScale="84615"/>
          </a:bodyPr>
          <a:lstStyle/>
          <a:p>
            <a:r>
              <a:rPr lang="en-US" dirty="0"/>
              <a:t>Progressi del corso</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n-US" dirty="0"/>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a:lstStyle/>
          <a:p>
            <a:r>
              <a:rPr lang="en-US" dirty="0"/>
              <a:t>Maritime systems / AIS  / GNSS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n-US" dirty="0"/>
              <a:t>o2.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n-US" dirty="0"/>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fontScale="70833"/>
          </a:bodyPr>
          <a:lstStyle/>
          <a:p>
            <a:r>
              <a:rPr lang="en-US" sz="2000" dirty="0">
                <a:solidFill>
                  <a:schemeClr val="tx1">
                    <a:lumMod val="50000"/>
                    <a:lumOff val="50000"/>
                  </a:schemeClr>
                </a:solidFill>
              </a:rPr>
              <a:t>Caso d'uso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n-US" dirty="0"/>
              <a:t>o4.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normAutofit/>
          </a:bodyPr>
          <a:lstStyle/>
          <a:p>
            <a:r>
              <a:rPr lang="en-US" sz="2400" b="1" dirty="0" err="1"/>
              <a:t>Anaysis</a:t>
            </a:r>
            <a:endParaRPr lang="en-US" sz="2400" b="1"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n-US" dirty="0"/>
              <a:t>o5.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lstStyle/>
          <a:p>
            <a:r>
              <a:rPr lang="en-US" dirty="0"/>
              <a:t>Lezioni apprese</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59</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normAutofit fontScale="86000"/>
          </a:bodyPr>
          <a:lstStyle/>
          <a:p>
            <a:r>
              <a:rPr lang="en-US" dirty="0"/>
              <a:t>CSP00012_S_M_Digital Forensic per il settore marittimo: modello di presentazione creato da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normAutofit fontScale="70833"/>
          </a:bodyPr>
          <a:lstStyle/>
          <a:p>
            <a:r>
              <a:rPr lang="fr-FR" dirty="0"/>
              <a:t>Caso d'uso 1</a:t>
            </a:r>
          </a:p>
        </p:txBody>
      </p:sp>
      <p:pic>
        <p:nvPicPr>
          <p:cNvPr id="26" name="Espace réservé pour une image  25" descr="Une image contenant ciel, nuage, avion, plein air&#10;&#10;Description générée automatiquement">
            <a:extLst>
              <a:ext uri="{FF2B5EF4-FFF2-40B4-BE49-F238E27FC236}">
                <a16:creationId xmlns:a16="http://schemas.microsoft.com/office/drawing/2014/main" id="{031B42E6-A460-1F70-0B7F-0B5981A793E0}"/>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54055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CHI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2978"/>
          </a:bodyPr>
          <a:lstStyle/>
          <a:p>
            <a:r>
              <a:rPr lang="en-US" dirty="0"/>
              <a:t>Profilo dei partecipanti alla formazione</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1" y="1977017"/>
            <a:ext cx="2699066" cy="2569866"/>
          </a:xfrm>
        </p:spPr>
        <p:txBody>
          <a:bodyPr>
            <a:normAutofit fontScale="78461"/>
          </a:bodyPr>
          <a:lstStyle/>
          <a:p>
            <a:r>
              <a:rPr lang="en-US" dirty="0"/>
              <a:t>Dirigenti e dirigenti</a:t>
            </a:r>
          </a:p>
          <a:p>
            <a:r>
              <a:rPr lang="en-US" dirty="0"/>
              <a:t>Working-life professionals</a:t>
            </a:r>
          </a:p>
          <a:p>
            <a:r>
              <a:rPr lang="en-US" dirty="0"/>
              <a:t>Le PMI e i dipendenti del settore pubblico</a:t>
            </a:r>
          </a:p>
          <a:p>
            <a:r>
              <a:rPr lang="en-US" dirty="0"/>
              <a:t>Professionisti e appassionati della sicurezza informatica </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9" name="Picture Placeholder 8" descr="A person standing in front of a table with a person&#10;&#10;Description automatically generated">
            <a:extLst>
              <a:ext uri="{FF2B5EF4-FFF2-40B4-BE49-F238E27FC236}">
                <a16:creationId xmlns:a16="http://schemas.microsoft.com/office/drawing/2014/main" id="{2F5A27B9-3FFE-451B-F752-8956D9B1047F}"/>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63479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4DDF8-01B9-B611-0D61-270A7A6A5E6B}"/>
              </a:ext>
            </a:extLst>
          </p:cNvPr>
          <p:cNvSpPr>
            <a:spLocks noGrp="1"/>
          </p:cNvSpPr>
          <p:nvPr>
            <p:ph type="title"/>
          </p:nvPr>
        </p:nvSpPr>
        <p:spPr>
          <a:xfrm>
            <a:off x="701862" y="142387"/>
            <a:ext cx="10058400" cy="676435"/>
          </a:xfrm>
        </p:spPr>
        <p:txBody>
          <a:bodyPr>
            <a:normAutofit fontScale="90000"/>
          </a:bodyPr>
          <a:lstStyle/>
          <a:p>
            <a:r>
              <a:rPr lang="fr-FR" sz="4400" dirty="0"/>
              <a:t>MITRE ATT&amp;CK NavigatorTacchistiche</a:t>
            </a:r>
            <a:br>
              <a:rPr lang="fr-FR" sz="4400" dirty="0"/>
            </a:br>
            <a:r>
              <a:rPr lang="en-US" sz="2000" b="1" dirty="0"/>
              <a:t>, tecniche e conoscenze comuni</a:t>
            </a:r>
            <a:endParaRPr lang="fr-FR" sz="6700" dirty="0"/>
          </a:p>
        </p:txBody>
      </p:sp>
      <p:sp>
        <p:nvSpPr>
          <p:cNvPr id="4" name="Espace réservé du pied de page 3">
            <a:extLst>
              <a:ext uri="{FF2B5EF4-FFF2-40B4-BE49-F238E27FC236}">
                <a16:creationId xmlns:a16="http://schemas.microsoft.com/office/drawing/2014/main" id="{3910994F-4A56-C154-E814-F151B9CCCE0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A7724C5-F200-6F04-0069-0E2FABA1E112}"/>
              </a:ext>
            </a:extLst>
          </p:cNvPr>
          <p:cNvSpPr>
            <a:spLocks noGrp="1"/>
          </p:cNvSpPr>
          <p:nvPr>
            <p:ph type="sldNum" sz="quarter" idx="12"/>
          </p:nvPr>
        </p:nvSpPr>
        <p:spPr/>
        <p:txBody>
          <a:bodyPr/>
          <a:lstStyle/>
          <a:p>
            <a:fld id="{AF8FC096-D195-4392-A597-E50EA60D946D}" type="slidenum">
              <a:rPr lang="fr-FR" smtClean="0"/>
              <a:t>60</a:t>
            </a:fld>
            <a:endParaRPr lang="fr-FR"/>
          </a:p>
        </p:txBody>
      </p:sp>
      <p:pic>
        <p:nvPicPr>
          <p:cNvPr id="6" name="Picture 2">
            <a:extLst>
              <a:ext uri="{FF2B5EF4-FFF2-40B4-BE49-F238E27FC236}">
                <a16:creationId xmlns:a16="http://schemas.microsoft.com/office/drawing/2014/main" id="{CB204556-1C0E-CA6B-8584-9A09C75D62C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35584" y="1889531"/>
            <a:ext cx="11543253" cy="4041044"/>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BA700341-6EF7-6F67-B3AE-6545A770AE26}"/>
              </a:ext>
            </a:extLst>
          </p:cNvPr>
          <p:cNvSpPr txBox="1"/>
          <p:nvPr/>
        </p:nvSpPr>
        <p:spPr>
          <a:xfrm>
            <a:off x="435584" y="1169510"/>
            <a:ext cx="3998210" cy="369332"/>
          </a:xfrm>
          <a:prstGeom prst="rect">
            <a:avLst/>
          </a:prstGeom>
          <a:noFill/>
        </p:spPr>
        <p:txBody>
          <a:bodyPr wrap="none" rtlCol="0">
            <a:spAutoFit/>
          </a:bodyPr>
          <a:lstStyle/>
          <a:p>
            <a:r>
              <a:rPr lang="fr-FR" dirty="0" err="1"/>
              <a:t>Scelta</a:t>
            </a:r>
            <a:r>
              <a:rPr lang="fr-FR" dirty="0"/>
              <a:t> di un</a:t>
            </a:r>
            <a:r>
              <a:rPr lang="fr-FR" dirty="0" err="1"/>
              <a:t> quadro adattato</a:t>
            </a:r>
            <a:r>
              <a:rPr lang="fr-FR" dirty="0"/>
              <a:t> </a:t>
            </a:r>
          </a:p>
        </p:txBody>
      </p:sp>
    </p:spTree>
    <p:extLst>
      <p:ext uri="{BB962C8B-B14F-4D97-AF65-F5344CB8AC3E}">
        <p14:creationId xmlns:p14="http://schemas.microsoft.com/office/powerpoint/2010/main" val="19472701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transport, bateau, embarcation, plein air&#10;&#10;Description générée automatiquement">
            <a:extLst>
              <a:ext uri="{FF2B5EF4-FFF2-40B4-BE49-F238E27FC236}">
                <a16:creationId xmlns:a16="http://schemas.microsoft.com/office/drawing/2014/main" id="{6DD28871-E169-303D-7DCC-219FC210F28C}"/>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15362" name="Titolo 1">
            <a:extLst>
              <a:ext uri="{FF2B5EF4-FFF2-40B4-BE49-F238E27FC236}">
                <a16:creationId xmlns:a16="http://schemas.microsoft.com/office/drawing/2014/main" id="{49D2FDCB-D348-B583-D3FC-3CDB6D39E900}"/>
              </a:ext>
            </a:extLst>
          </p:cNvPr>
          <p:cNvSpPr>
            <a:spLocks/>
          </p:cNvSpPr>
          <p:nvPr/>
        </p:nvSpPr>
        <p:spPr bwMode="auto">
          <a:xfrm>
            <a:off x="724400" y="908844"/>
            <a:ext cx="7048000" cy="2970044"/>
          </a:xfrm>
          <a:prstGeom prst="rect">
            <a:avLst/>
          </a:prstGeom>
          <a:noFill/>
        </p:spPr>
        <p:txBody>
          <a:bodyPr wrap="square">
            <a:normAutofit fontScale="87958"/>
          </a:bodyPr>
          <a:lstStyle/>
          <a:p>
            <a:pPr algn="just">
              <a:spcBef>
                <a:spcPct val="0"/>
              </a:spcBef>
              <a:spcAft>
                <a:spcPts val="600"/>
              </a:spcAft>
            </a:pPr>
            <a:r>
              <a:rPr lang="en-US" altLang="it-IT" sz="1600" dirty="0">
                <a:solidFill>
                  <a:srgbClr val="000099"/>
                </a:solidFill>
              </a:rPr>
              <a:t>Anche se gli attacchi contro l'AIS appaiono il più delle volte come un incidente isolato, il problema è una minaccia ricorrente in alcune aree di crisi identificate</a:t>
            </a:r>
          </a:p>
          <a:p>
            <a:pPr algn="just">
              <a:spcBef>
                <a:spcPct val="0"/>
              </a:spcBef>
              <a:spcAft>
                <a:spcPts val="600"/>
              </a:spcAft>
            </a:pPr>
            <a:endParaRPr lang="en-US" altLang="it-IT" sz="1600" dirty="0">
              <a:solidFill>
                <a:srgbClr val="000099"/>
              </a:solidFill>
            </a:endParaRPr>
          </a:p>
          <a:p>
            <a:pPr algn="just">
              <a:spcBef>
                <a:spcPct val="0"/>
              </a:spcBef>
              <a:spcAft>
                <a:spcPts val="600"/>
              </a:spcAft>
            </a:pPr>
            <a:r>
              <a:rPr lang="en-US" altLang="it-IT" sz="1600" dirty="0">
                <a:solidFill>
                  <a:srgbClr val="000099"/>
                </a:solidFill>
              </a:rPr>
              <a:t>Incidenti simili sono sempre più spesso segnalati dalle agenzie di sicurezza e guardie costiere nazionali in tutto il mondo.</a:t>
            </a:r>
          </a:p>
          <a:p>
            <a:pPr algn="just">
              <a:spcBef>
                <a:spcPct val="0"/>
              </a:spcBef>
              <a:spcAft>
                <a:spcPts val="600"/>
              </a:spcAft>
            </a:pPr>
            <a:endParaRPr lang="en-US" altLang="it-IT" sz="1600" dirty="0">
              <a:solidFill>
                <a:srgbClr val="000099"/>
              </a:solidFill>
            </a:endParaRPr>
          </a:p>
          <a:p>
            <a:pPr algn="just">
              <a:spcBef>
                <a:spcPct val="0"/>
              </a:spcBef>
              <a:spcAft>
                <a:spcPts val="600"/>
              </a:spcAft>
            </a:pPr>
            <a:r>
              <a:rPr lang="en-US" altLang="it-IT" sz="1600" dirty="0">
                <a:solidFill>
                  <a:srgbClr val="000099"/>
                </a:solidFill>
              </a:rPr>
              <a:t>Le tecniche di filtraggio automatico non sono ancora note come pienamente disponibili per impedire che questi fenomeni compromettano le capacità di monitoraggio del traffico marittimo.</a:t>
            </a:r>
          </a:p>
          <a:p>
            <a:pPr algn="just">
              <a:spcBef>
                <a:spcPct val="0"/>
              </a:spcBef>
              <a:spcAft>
                <a:spcPts val="600"/>
              </a:spcAft>
            </a:pPr>
            <a:endParaRPr lang="en-US" altLang="it-IT" sz="1600" dirty="0">
              <a:solidFill>
                <a:srgbClr val="000099"/>
              </a:solidFill>
            </a:endParaRPr>
          </a:p>
        </p:txBody>
      </p:sp>
      <p:sp>
        <p:nvSpPr>
          <p:cNvPr id="2" name="Titre 5">
            <a:extLst>
              <a:ext uri="{FF2B5EF4-FFF2-40B4-BE49-F238E27FC236}">
                <a16:creationId xmlns:a16="http://schemas.microsoft.com/office/drawing/2014/main" id="{2698D74C-22C9-BE0F-B07B-57C8E7CF61ED}"/>
              </a:ext>
            </a:extLst>
          </p:cNvPr>
          <p:cNvSpPr txBox="1">
            <a:spLocks/>
          </p:cNvSpPr>
          <p:nvPr/>
        </p:nvSpPr>
        <p:spPr>
          <a:xfrm>
            <a:off x="279900" y="53294"/>
            <a:ext cx="11141678" cy="668812"/>
          </a:xfrm>
          <a:prstGeom prst="rect">
            <a:avLst/>
          </a:prstGeom>
        </p:spPr>
        <p:txBody>
          <a:bodyPr vert="horz" lIns="91440" tIns="45720" rIns="91440" bIns="45720" rtlCol="0" anchor="b">
            <a:normAutofit fontScale="88311"/>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sz="3600" dirty="0" err="1">
                <a:latin typeface="+mn-lt"/>
              </a:rPr>
              <a:t>Analisi</a:t>
            </a:r>
            <a:r>
              <a:rPr lang="fr-FR" sz="3600" dirty="0">
                <a:latin typeface="+mn-lt"/>
              </a:rPr>
              <a:t> digitale forense per</a:t>
            </a:r>
            <a:r>
              <a:rPr lang="fr-FR" sz="3600" dirty="0" err="1">
                <a:latin typeface="+mn-lt"/>
              </a:rPr>
              <a:t> il settore marittimo</a:t>
            </a:r>
          </a:p>
        </p:txBody>
      </p:sp>
      <p:sp>
        <p:nvSpPr>
          <p:cNvPr id="9" name="ZoneTexte 8">
            <a:extLst>
              <a:ext uri="{FF2B5EF4-FFF2-40B4-BE49-F238E27FC236}">
                <a16:creationId xmlns:a16="http://schemas.microsoft.com/office/drawing/2014/main" id="{4C899675-6107-295C-5EC8-4B6DF2351FE4}"/>
              </a:ext>
            </a:extLst>
          </p:cNvPr>
          <p:cNvSpPr txBox="1"/>
          <p:nvPr/>
        </p:nvSpPr>
        <p:spPr>
          <a:xfrm>
            <a:off x="724401" y="3577200"/>
            <a:ext cx="6209800" cy="2616101"/>
          </a:xfrm>
          <a:prstGeom prst="rect">
            <a:avLst/>
          </a:prstGeom>
          <a:noFill/>
        </p:spPr>
        <p:txBody>
          <a:bodyPr wrap="square">
            <a:normAutofit fontScale="92035"/>
          </a:bodyPr>
          <a:lstStyle/>
          <a:p>
            <a:pPr algn="just">
              <a:spcBef>
                <a:spcPct val="0"/>
              </a:spcBef>
              <a:spcAft>
                <a:spcPts val="600"/>
              </a:spcAft>
              <a:buNone/>
            </a:pPr>
            <a:endParaRPr lang="en-US" altLang="it-IT" sz="1600" dirty="0">
              <a:solidFill>
                <a:srgbClr val="000099"/>
              </a:solidFill>
            </a:endParaRPr>
          </a:p>
          <a:p>
            <a:pPr algn="just">
              <a:spcBef>
                <a:spcPct val="0"/>
              </a:spcBef>
              <a:spcAft>
                <a:spcPts val="600"/>
              </a:spcAft>
              <a:buNone/>
            </a:pPr>
            <a:r>
              <a:rPr lang="en-US" altLang="it-IT" sz="1600" dirty="0">
                <a:solidFill>
                  <a:srgbClr val="000099"/>
                </a:solidFill>
              </a:rPr>
              <a:t>L'unico metodo consiste nel riconoscere il fenomeno derivante dal monitoraggio della rete AIS da parte del personale tecnico che, se necessario o richiesto, disattiva localmente le stazioni di base AIS interessate.</a:t>
            </a:r>
          </a:p>
          <a:p>
            <a:pPr algn="just">
              <a:spcBef>
                <a:spcPct val="0"/>
              </a:spcBef>
              <a:spcAft>
                <a:spcPts val="600"/>
              </a:spcAft>
              <a:buNone/>
            </a:pPr>
            <a:endParaRPr lang="en-US" altLang="it-IT" sz="1600" dirty="0">
              <a:solidFill>
                <a:srgbClr val="000099"/>
              </a:solidFill>
            </a:endParaRPr>
          </a:p>
          <a:p>
            <a:pPr algn="just">
              <a:spcBef>
                <a:spcPct val="0"/>
              </a:spcBef>
              <a:spcAft>
                <a:spcPts val="600"/>
              </a:spcAft>
              <a:buNone/>
            </a:pPr>
            <a:r>
              <a:rPr lang="en-US" altLang="it-IT" sz="1600" dirty="0">
                <a:solidFill>
                  <a:srgbClr val="000099"/>
                </a:solidFill>
              </a:rPr>
              <a:t>Di conseguenza, queste azioni sono più spesso condotte con agenzie di sicurezza nazionale/ frequenza.</a:t>
            </a:r>
          </a:p>
          <a:p>
            <a:pPr algn="just">
              <a:spcBef>
                <a:spcPct val="0"/>
              </a:spcBef>
              <a:spcAft>
                <a:spcPts val="600"/>
              </a:spcAft>
              <a:buNone/>
            </a:pPr>
            <a:endParaRPr lang="en-GB" altLang="it-IT" sz="1600" dirty="0">
              <a:solidFill>
                <a:srgbClr val="000099"/>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98DD748D-307F-4466-B24E-872DFCCE61E3}"/>
              </a:ext>
            </a:extLst>
          </p:cNvPr>
          <p:cNvSpPr>
            <a:spLocks noGrp="1" noChangeArrowheads="1"/>
          </p:cNvSpPr>
          <p:nvPr>
            <p:ph type="title"/>
          </p:nvPr>
        </p:nvSpPr>
        <p:spPr>
          <a:xfrm>
            <a:off x="127006" y="123944"/>
            <a:ext cx="10515600" cy="646970"/>
          </a:xfrm>
        </p:spPr>
        <p:txBody>
          <a:bodyPr vert="horz" lIns="91440" tIns="45720" rIns="91440" bIns="45720" rtlCol="0" anchor="b">
            <a:normAutofit/>
          </a:bodyPr>
          <a:lstStyle/>
          <a:p>
            <a:r>
              <a:rPr lang="fr-FR" sz="3600" dirty="0">
                <a:latin typeface="+mn-lt"/>
              </a:rPr>
              <a:t>Certificazione - Classificazione - Qualifica</a:t>
            </a:r>
          </a:p>
        </p:txBody>
      </p:sp>
      <p:pic>
        <p:nvPicPr>
          <p:cNvPr id="99335" name="Picture 7" descr="antivol">
            <a:extLst>
              <a:ext uri="{FF2B5EF4-FFF2-40B4-BE49-F238E27FC236}">
                <a16:creationId xmlns:a16="http://schemas.microsoft.com/office/drawing/2014/main" id="{D4E6F3C9-6337-4666-3A1C-B56B4045145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1991" y="2995441"/>
            <a:ext cx="14446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6" descr="pneu">
            <a:extLst>
              <a:ext uri="{FF2B5EF4-FFF2-40B4-BE49-F238E27FC236}">
                <a16:creationId xmlns:a16="http://schemas.microsoft.com/office/drawing/2014/main" id="{70090322-1819-2A1F-3137-8774953444F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4088" y="953714"/>
            <a:ext cx="1182687"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descr="harnais-sequoia-srt-petzl">
            <a:extLst>
              <a:ext uri="{FF2B5EF4-FFF2-40B4-BE49-F238E27FC236}">
                <a16:creationId xmlns:a16="http://schemas.microsoft.com/office/drawing/2014/main" id="{1750F562-D502-CB1C-3533-B8620B9C1A6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52525" y="1156943"/>
            <a:ext cx="16033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4" descr="chien">
            <a:extLst>
              <a:ext uri="{FF2B5EF4-FFF2-40B4-BE49-F238E27FC236}">
                <a16:creationId xmlns:a16="http://schemas.microsoft.com/office/drawing/2014/main" id="{72A4686E-F334-8BB6-334D-ADB771351B8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45634" y="3744913"/>
            <a:ext cx="1727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7" name="Text Box 9">
            <a:extLst>
              <a:ext uri="{FF2B5EF4-FFF2-40B4-BE49-F238E27FC236}">
                <a16:creationId xmlns:a16="http://schemas.microsoft.com/office/drawing/2014/main" id="{ED0C2059-23ED-A6A7-B59D-AE7B30EDFA64}"/>
              </a:ext>
            </a:extLst>
          </p:cNvPr>
          <p:cNvSpPr txBox="1">
            <a:spLocks noChangeArrowheads="1"/>
          </p:cNvSpPr>
          <p:nvPr/>
        </p:nvSpPr>
        <p:spPr bwMode="auto">
          <a:xfrm>
            <a:off x="299472" y="5491352"/>
            <a:ext cx="11346724"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86896"/>
          </a:bodyPr>
          <a:lstStyle/>
          <a:p>
            <a:pPr algn="just">
              <a:buClr>
                <a:srgbClr val="000000"/>
              </a:buClr>
              <a:buSzPct val="100000"/>
            </a:pPr>
            <a:r>
              <a:rPr lang="en-US" i="1" u="sng" dirty="0"/>
              <a:t>Esempio</a:t>
            </a:r>
            <a:r>
              <a:rPr lang="en-US" i="1" dirty="0"/>
              <a:t> : tutti i giocattoli devono essere conformi alle prescrizioni della nuova direttiva europea [...] pertanto, sia i fabbricanti che gli importatori dovranno effettuare un'analisi dei rischi prima</a:t>
            </a:r>
            <a:r>
              <a:rPr lang="fr-FR" altLang="fr-FR" i="1" dirty="0"/>
              <a:t> della fabbricazione e conservare la documentazione tecnica per dieci anni. L'analisi dei rischi deve essere inclusa nella documentazione tecnica messa a disposizione delle autorità di vigilanza..</a:t>
            </a:r>
          </a:p>
        </p:txBody>
      </p:sp>
      <p:pic>
        <p:nvPicPr>
          <p:cNvPr id="99336" name="Picture 8" descr="aquita12">
            <a:extLst>
              <a:ext uri="{FF2B5EF4-FFF2-40B4-BE49-F238E27FC236}">
                <a16:creationId xmlns:a16="http://schemas.microsoft.com/office/drawing/2014/main" id="{996E7648-57FF-1FDD-B686-366253C2114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81650" y="1156943"/>
            <a:ext cx="6338685" cy="364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026683C4-7D8A-602E-FFEE-A1053AFF985C}"/>
              </a:ext>
            </a:extLst>
          </p:cNvPr>
          <p:cNvGrpSpPr>
            <a:grpSpLocks/>
          </p:cNvGrpSpPr>
          <p:nvPr/>
        </p:nvGrpSpPr>
        <p:grpSpPr bwMode="auto">
          <a:xfrm>
            <a:off x="8826505" y="3219450"/>
            <a:ext cx="1929198" cy="1841500"/>
            <a:chOff x="7302286" y="3219450"/>
            <a:chExt cx="1929421" cy="1841714"/>
          </a:xfrm>
        </p:grpSpPr>
        <p:pic>
          <p:nvPicPr>
            <p:cNvPr id="149515" name="Picture 3" descr="C:\Users\TiboudPhil\Desktop\Sans titre-1.gif">
              <a:extLst>
                <a:ext uri="{FF2B5EF4-FFF2-40B4-BE49-F238E27FC236}">
                  <a16:creationId xmlns:a16="http://schemas.microsoft.com/office/drawing/2014/main" id="{A5649FD1-E58F-2D9A-0911-6F45AF02F24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02286" y="3219450"/>
              <a:ext cx="1841714" cy="184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6" name="ZoneTexte 1">
              <a:extLst>
                <a:ext uri="{FF2B5EF4-FFF2-40B4-BE49-F238E27FC236}">
                  <a16:creationId xmlns:a16="http://schemas.microsoft.com/office/drawing/2014/main" id="{C2D4DB1A-EAA1-4E3C-BEF4-E0ACB23DF9A8}"/>
                </a:ext>
              </a:extLst>
            </p:cNvPr>
            <p:cNvSpPr txBox="1">
              <a:spLocks noChangeArrowheads="1"/>
            </p:cNvSpPr>
            <p:nvPr/>
          </p:nvSpPr>
          <p:spPr bwMode="auto">
            <a:xfrm rot="1177615">
              <a:off x="7931049" y="3745227"/>
              <a:ext cx="13006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714"/>
            </a:bodyPr>
            <a:lstStyle/>
            <a:p>
              <a:pPr eaLnBrk="1" hangingPunct="1">
                <a:buClr>
                  <a:srgbClr val="000000"/>
                </a:buClr>
                <a:buSzPct val="100000"/>
                <a:buFont typeface="Times New Roman" panose="02020603050405020304" pitchFamily="18" charset="0"/>
                <a:buNone/>
              </a:pPr>
              <a:r>
                <a:rPr lang="fr-FR" altLang="fr-FR" sz="1400" b="1" dirty="0"/>
                <a:t>Fiducia</a:t>
              </a:r>
            </a:p>
          </p:txBody>
        </p:sp>
      </p:grpSp>
      <p:sp>
        <p:nvSpPr>
          <p:cNvPr id="4" name="ZoneTexte 3">
            <a:extLst>
              <a:ext uri="{FF2B5EF4-FFF2-40B4-BE49-F238E27FC236}">
                <a16:creationId xmlns:a16="http://schemas.microsoft.com/office/drawing/2014/main" id="{16081F48-5699-E2B3-3EF4-13435485A434}"/>
              </a:ext>
            </a:extLst>
          </p:cNvPr>
          <p:cNvSpPr txBox="1">
            <a:spLocks noChangeArrowheads="1"/>
          </p:cNvSpPr>
          <p:nvPr/>
        </p:nvSpPr>
        <p:spPr bwMode="auto">
          <a:xfrm rot="20416802">
            <a:off x="1803122" y="2373363"/>
            <a:ext cx="9293225" cy="830997"/>
          </a:xfrm>
          <a:prstGeom prst="rect">
            <a:avLst/>
          </a:prstGeom>
          <a:solidFill>
            <a:schemeClr val="accent5">
              <a:lumMod val="20000"/>
              <a:lumOff val="80000"/>
            </a:schemeClr>
          </a:solidFill>
          <a:ln w="38100">
            <a:solidFill>
              <a:srgbClr val="FF0000"/>
            </a:solidFill>
            <a:miter lim="800000"/>
            <a:headEnd/>
            <a:tailEnd/>
          </a:ln>
        </p:spPr>
        <p:txBody>
          <a:bodyPr>
            <a:spAutoFit/>
          </a:bodyPr>
          <a:lstStyle/>
          <a:p>
            <a:pPr algn="ctr" eaLnBrk="1" hangingPunct="1">
              <a:buClr>
                <a:srgbClr val="000000"/>
              </a:buClr>
              <a:buSzPct val="100000"/>
              <a:buFont typeface="Times New Roman" panose="02020603050405020304" pitchFamily="18" charset="0"/>
              <a:buNone/>
            </a:pPr>
            <a:r>
              <a:rPr lang="fr-FR" altLang="fr-FR" sz="4800" b="1" dirty="0">
                <a:solidFill>
                  <a:srgbClr val="FF0000"/>
                </a:solidFill>
                <a:latin typeface="[TOP_SECRET]" pitchFamily="2" charset="0"/>
              </a:rPr>
              <a:t>Tutti i</a:t>
            </a:r>
            <a:r>
              <a:rPr lang="fr-FR" altLang="fr-FR" sz="4800" b="1" dirty="0" err="1">
                <a:solidFill>
                  <a:srgbClr val="FF0000"/>
                </a:solidFill>
                <a:latin typeface="[TOP_SECRET]" pitchFamily="2" charset="0"/>
              </a:rPr>
              <a:t> domainProcesso di gestione</a:t>
            </a:r>
            <a:r>
              <a:rPr lang="fr-FR" altLang="fr-FR" sz="4800" b="1" dirty="0">
                <a:solidFill>
                  <a:srgbClr val="FF0000"/>
                </a:solidFill>
                <a:latin typeface="[TOP_SECRET]" pitchFamily="2"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fltVal val="0"/>
                                          </p:val>
                                        </p:tav>
                                        <p:tav tm="100000">
                                          <p:val>
                                            <p:strVal val="#ppt_h"/>
                                          </p:val>
                                        </p:tav>
                                      </p:tavLst>
                                    </p:anim>
                                    <p:animEffect transition="in" filter="fade">
                                      <p:cBhvr>
                                        <p:cTn id="9" dur="500"/>
                                        <p:tgtEl>
                                          <p:spTgt spid="99334"/>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99335"/>
                                        </p:tgtEl>
                                        <p:attrNameLst>
                                          <p:attrName>style.visibility</p:attrName>
                                        </p:attrNameLst>
                                      </p:cBhvr>
                                      <p:to>
                                        <p:strVal val="visible"/>
                                      </p:to>
                                    </p:set>
                                    <p:anim calcmode="lin" valueType="num">
                                      <p:cBhvr>
                                        <p:cTn id="13" dur="500" fill="hold"/>
                                        <p:tgtEl>
                                          <p:spTgt spid="99335"/>
                                        </p:tgtEl>
                                        <p:attrNameLst>
                                          <p:attrName>ppt_w</p:attrName>
                                        </p:attrNameLst>
                                      </p:cBhvr>
                                      <p:tavLst>
                                        <p:tav tm="0">
                                          <p:val>
                                            <p:fltVal val="0"/>
                                          </p:val>
                                        </p:tav>
                                        <p:tav tm="100000">
                                          <p:val>
                                            <p:strVal val="#ppt_w"/>
                                          </p:val>
                                        </p:tav>
                                      </p:tavLst>
                                    </p:anim>
                                    <p:anim calcmode="lin" valueType="num">
                                      <p:cBhvr>
                                        <p:cTn id="14" dur="500" fill="hold"/>
                                        <p:tgtEl>
                                          <p:spTgt spid="99335"/>
                                        </p:tgtEl>
                                        <p:attrNameLst>
                                          <p:attrName>ppt_h</p:attrName>
                                        </p:attrNameLst>
                                      </p:cBhvr>
                                      <p:tavLst>
                                        <p:tav tm="0">
                                          <p:val>
                                            <p:fltVal val="0"/>
                                          </p:val>
                                        </p:tav>
                                        <p:tav tm="100000">
                                          <p:val>
                                            <p:strVal val="#ppt_h"/>
                                          </p:val>
                                        </p:tav>
                                      </p:tavLst>
                                    </p:anim>
                                    <p:animEffect transition="in" filter="fade">
                                      <p:cBhvr>
                                        <p:cTn id="15" dur="500"/>
                                        <p:tgtEl>
                                          <p:spTgt spid="99335"/>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99333"/>
                                        </p:tgtEl>
                                        <p:attrNameLst>
                                          <p:attrName>style.visibility</p:attrName>
                                        </p:attrNameLst>
                                      </p:cBhvr>
                                      <p:to>
                                        <p:strVal val="visible"/>
                                      </p:to>
                                    </p:set>
                                    <p:anim calcmode="lin" valueType="num">
                                      <p:cBhvr>
                                        <p:cTn id="19" dur="500" fill="hold"/>
                                        <p:tgtEl>
                                          <p:spTgt spid="99333"/>
                                        </p:tgtEl>
                                        <p:attrNameLst>
                                          <p:attrName>ppt_w</p:attrName>
                                        </p:attrNameLst>
                                      </p:cBhvr>
                                      <p:tavLst>
                                        <p:tav tm="0">
                                          <p:val>
                                            <p:fltVal val="0"/>
                                          </p:val>
                                        </p:tav>
                                        <p:tav tm="100000">
                                          <p:val>
                                            <p:strVal val="#ppt_w"/>
                                          </p:val>
                                        </p:tav>
                                      </p:tavLst>
                                    </p:anim>
                                    <p:anim calcmode="lin" valueType="num">
                                      <p:cBhvr>
                                        <p:cTn id="20" dur="500" fill="hold"/>
                                        <p:tgtEl>
                                          <p:spTgt spid="99333"/>
                                        </p:tgtEl>
                                        <p:attrNameLst>
                                          <p:attrName>ppt_h</p:attrName>
                                        </p:attrNameLst>
                                      </p:cBhvr>
                                      <p:tavLst>
                                        <p:tav tm="0">
                                          <p:val>
                                            <p:fltVal val="0"/>
                                          </p:val>
                                        </p:tav>
                                        <p:tav tm="100000">
                                          <p:val>
                                            <p:strVal val="#ppt_h"/>
                                          </p:val>
                                        </p:tav>
                                      </p:tavLst>
                                    </p:anim>
                                    <p:animEffect transition="in" filter="fade">
                                      <p:cBhvr>
                                        <p:cTn id="21" dur="500"/>
                                        <p:tgtEl>
                                          <p:spTgt spid="99333"/>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99332"/>
                                        </p:tgtEl>
                                        <p:attrNameLst>
                                          <p:attrName>style.visibility</p:attrName>
                                        </p:attrNameLst>
                                      </p:cBhvr>
                                      <p:to>
                                        <p:strVal val="visible"/>
                                      </p:to>
                                    </p:set>
                                    <p:anim calcmode="lin" valueType="num">
                                      <p:cBhvr>
                                        <p:cTn id="25" dur="500" fill="hold"/>
                                        <p:tgtEl>
                                          <p:spTgt spid="99332"/>
                                        </p:tgtEl>
                                        <p:attrNameLst>
                                          <p:attrName>ppt_w</p:attrName>
                                        </p:attrNameLst>
                                      </p:cBhvr>
                                      <p:tavLst>
                                        <p:tav tm="0">
                                          <p:val>
                                            <p:fltVal val="0"/>
                                          </p:val>
                                        </p:tav>
                                        <p:tav tm="100000">
                                          <p:val>
                                            <p:strVal val="#ppt_w"/>
                                          </p:val>
                                        </p:tav>
                                      </p:tavLst>
                                    </p:anim>
                                    <p:anim calcmode="lin" valueType="num">
                                      <p:cBhvr>
                                        <p:cTn id="26" dur="500" fill="hold"/>
                                        <p:tgtEl>
                                          <p:spTgt spid="99332"/>
                                        </p:tgtEl>
                                        <p:attrNameLst>
                                          <p:attrName>ppt_h</p:attrName>
                                        </p:attrNameLst>
                                      </p:cBhvr>
                                      <p:tavLst>
                                        <p:tav tm="0">
                                          <p:val>
                                            <p:fltVal val="0"/>
                                          </p:val>
                                        </p:tav>
                                        <p:tav tm="100000">
                                          <p:val>
                                            <p:strVal val="#ppt_h"/>
                                          </p:val>
                                        </p:tav>
                                      </p:tavLst>
                                    </p:anim>
                                    <p:animEffect transition="in" filter="fade">
                                      <p:cBhvr>
                                        <p:cTn id="27" dur="500"/>
                                        <p:tgtEl>
                                          <p:spTgt spid="993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 calcmode="lin" valueType="num">
                                      <p:cBhvr>
                                        <p:cTn id="32" dur="500" fill="hold"/>
                                        <p:tgtEl>
                                          <p:spTgt spid="99336"/>
                                        </p:tgtEl>
                                        <p:attrNameLst>
                                          <p:attrName>ppt_w</p:attrName>
                                        </p:attrNameLst>
                                      </p:cBhvr>
                                      <p:tavLst>
                                        <p:tav tm="0">
                                          <p:val>
                                            <p:fltVal val="0"/>
                                          </p:val>
                                        </p:tav>
                                        <p:tav tm="100000">
                                          <p:val>
                                            <p:strVal val="#ppt_w"/>
                                          </p:val>
                                        </p:tav>
                                      </p:tavLst>
                                    </p:anim>
                                    <p:anim calcmode="lin" valueType="num">
                                      <p:cBhvr>
                                        <p:cTn id="33" dur="500" fill="hold"/>
                                        <p:tgtEl>
                                          <p:spTgt spid="99336"/>
                                        </p:tgtEl>
                                        <p:attrNameLst>
                                          <p:attrName>ppt_h</p:attrName>
                                        </p:attrNameLst>
                                      </p:cBhvr>
                                      <p:tavLst>
                                        <p:tav tm="0">
                                          <p:val>
                                            <p:fltVal val="0"/>
                                          </p:val>
                                        </p:tav>
                                        <p:tav tm="100000">
                                          <p:val>
                                            <p:strVal val="#ppt_h"/>
                                          </p:val>
                                        </p:tav>
                                      </p:tavLst>
                                    </p:anim>
                                    <p:animEffect transition="in" filter="fade">
                                      <p:cBhvr>
                                        <p:cTn id="34" dur="500"/>
                                        <p:tgtEl>
                                          <p:spTgt spid="9933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99337"/>
                                        </p:tgtEl>
                                        <p:attrNameLst>
                                          <p:attrName>style.visibility</p:attrName>
                                        </p:attrNameLst>
                                      </p:cBhvr>
                                      <p:to>
                                        <p:strVal val="visible"/>
                                      </p:to>
                                    </p:set>
                                    <p:animEffect transition="in" filter="fade">
                                      <p:cBhvr>
                                        <p:cTn id="39" dur="1000"/>
                                        <p:tgtEl>
                                          <p:spTgt spid="9933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par>
                                <p:cTn id="44" presetID="26" presetClass="emph" presetSubtype="0" fill="hold" nodeType="withEffect">
                                  <p:stCondLst>
                                    <p:cond delay="0"/>
                                  </p:stCondLst>
                                  <p:childTnLst>
                                    <p:animEffect transition="out" filter="fade">
                                      <p:cBhvr>
                                        <p:cTn id="45" dur="500" tmFilter="0, 0; .2, .5; .8, .5; 1, 0"/>
                                        <p:tgtEl>
                                          <p:spTgt spid="3"/>
                                        </p:tgtEl>
                                      </p:cBhvr>
                                    </p:animEffect>
                                    <p:animScale>
                                      <p:cBhvr>
                                        <p:cTn id="46" dur="250" autoRev="1" fill="hold"/>
                                        <p:tgtEl>
                                          <p:spTgt spid="3"/>
                                        </p:tgtEl>
                                      </p:cBhvr>
                                      <p:by x="105000" y="105000"/>
                                    </p:animScale>
                                  </p:childTnLst>
                                </p:cTn>
                              </p:par>
                            </p:childTnLst>
                          </p:cTn>
                        </p:par>
                      </p:childTnLst>
                    </p:cTn>
                  </p:par>
                  <p:par>
                    <p:cTn id="47" fill="hold" nodeType="clickPar">
                      <p:stCondLst>
                        <p:cond delay="indefinite"/>
                      </p:stCondLst>
                      <p:childTnLst>
                        <p:par>
                          <p:cTn id="48" fill="hold" nodeType="withGroup">
                            <p:stCondLst>
                              <p:cond delay="0"/>
                            </p:stCondLst>
                            <p:childTnLst>
                              <p:par>
                                <p:cTn id="49" presetID="6" presetClass="entr" presetSubtype="32"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circle(out)">
                                      <p:cBhvr>
                                        <p:cTn id="5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7" grpId="0"/>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F2E1DA-A6C6-61C0-7EBC-E057E4E4B8CD}"/>
              </a:ext>
            </a:extLst>
          </p:cNvPr>
          <p:cNvSpPr>
            <a:spLocks noGrp="1"/>
          </p:cNvSpPr>
          <p:nvPr>
            <p:ph type="ctrTitle"/>
          </p:nvPr>
        </p:nvSpPr>
        <p:spPr>
          <a:xfrm>
            <a:off x="284860" y="61023"/>
            <a:ext cx="9486900" cy="1153160"/>
          </a:xfrm>
        </p:spPr>
        <p:txBody>
          <a:bodyPr>
            <a:normAutofit/>
          </a:bodyPr>
          <a:lstStyle/>
          <a:p>
            <a:r>
              <a:rPr lang="fr-FR" sz="3200" dirty="0">
                <a:latin typeface="+mn-lt"/>
              </a:rPr>
              <a:t>Classificazione/ Certificazione/ Qualifica</a:t>
            </a:r>
            <a:br>
              <a:rPr lang="fr-FR" sz="3200" dirty="0">
                <a:latin typeface="+mn-lt"/>
              </a:rPr>
            </a:br>
            <a:endParaRPr lang="fr-FR" sz="2400" dirty="0">
              <a:latin typeface="+mn-lt"/>
            </a:endParaRPr>
          </a:p>
        </p:txBody>
      </p:sp>
      <p:sp>
        <p:nvSpPr>
          <p:cNvPr id="3" name="Espace réservé du texte 2">
            <a:extLst>
              <a:ext uri="{FF2B5EF4-FFF2-40B4-BE49-F238E27FC236}">
                <a16:creationId xmlns:a16="http://schemas.microsoft.com/office/drawing/2014/main" id="{AAD5EB70-836A-5F83-0AD3-CF14C7904D61}"/>
              </a:ext>
            </a:extLst>
          </p:cNvPr>
          <p:cNvSpPr>
            <a:spLocks noGrp="1"/>
          </p:cNvSpPr>
          <p:nvPr>
            <p:ph type="body" sz="quarter" idx="16"/>
          </p:nvPr>
        </p:nvSpPr>
        <p:spPr>
          <a:xfrm>
            <a:off x="688376" y="1358528"/>
            <a:ext cx="6908800" cy="4787900"/>
          </a:xfrm>
        </p:spPr>
        <p:txBody>
          <a:bodyPr>
            <a:normAutofit fontScale="86111"/>
          </a:bodyPr>
          <a:lstStyle/>
          <a:p>
            <a:r>
              <a:rPr lang="fr-FR" sz="1800" dirty="0" err="1"/>
              <a:t>Filosofia</a:t>
            </a:r>
            <a:r>
              <a:rPr lang="fr-FR" sz="1800" dirty="0"/>
              <a:t> </a:t>
            </a:r>
          </a:p>
          <a:p>
            <a:r>
              <a:rPr lang="fr-FR" sz="1800" dirty="0" err="1"/>
              <a:t>Che</a:t>
            </a:r>
            <a:r>
              <a:rPr lang="fr-FR" sz="1800" dirty="0"/>
              <a:t> </a:t>
            </a:r>
            <a:r>
              <a:rPr lang="fr-FR" sz="1800" dirty="0" err="1"/>
              <a:t>differenza c</a:t>
            </a:r>
            <a:r>
              <a:rPr lang="fr-FR" sz="1800" dirty="0"/>
              <a:t> 'è?</a:t>
            </a:r>
          </a:p>
          <a:p>
            <a:r>
              <a:rPr lang="fr-FR" sz="1800" dirty="0" err="1"/>
              <a:t>Chi</a:t>
            </a:r>
            <a:r>
              <a:rPr lang="fr-FR" sz="1800" dirty="0"/>
              <a:t> c</a:t>
            </a:r>
            <a:r>
              <a:rPr lang="fr-FR" sz="1800" dirty="0" err="1"/>
              <a:t>  'è</a:t>
            </a:r>
            <a:r>
              <a:rPr lang="fr-FR" sz="1800" dirty="0"/>
              <a:t> a supporto della scientifica?</a:t>
            </a:r>
          </a:p>
          <a:p>
            <a:r>
              <a:rPr lang="fr-FR" sz="1800" dirty="0"/>
              <a:t>In materia</a:t>
            </a:r>
            <a:r>
              <a:rPr lang="fr-FR" sz="1800" dirty="0" err="1"/>
              <a:t> di</a:t>
            </a:r>
            <a:r>
              <a:rPr lang="fr-FR" sz="1800" dirty="0"/>
              <a:t> sicurezza </a:t>
            </a:r>
            <a:r>
              <a:rPr lang="fr-FR" sz="1800" dirty="0" err="1"/>
              <a:t>informatica, è meglio</a:t>
            </a:r>
            <a:r>
              <a:rPr lang="fr-FR" sz="1800" dirty="0"/>
              <a:t> classificare o certificare?</a:t>
            </a:r>
          </a:p>
          <a:p>
            <a:r>
              <a:rPr lang="fr-FR" sz="1800" dirty="0"/>
              <a:t>Chi è</a:t>
            </a:r>
            <a:r>
              <a:rPr lang="fr-FR" sz="1800" dirty="0" err="1"/>
              <a:t> il</a:t>
            </a:r>
            <a:r>
              <a:rPr lang="fr-FR" sz="1800" dirty="0"/>
              <a:t>  </a:t>
            </a:r>
            <a:r>
              <a:rPr lang="fr-FR" sz="1800" dirty="0" err="1"/>
              <a:t>più qualificato?</a:t>
            </a:r>
          </a:p>
          <a:p>
            <a:r>
              <a:rPr lang="fr-FR" sz="1800" dirty="0"/>
              <a:t>Quali sono le persone</a:t>
            </a:r>
            <a:r>
              <a:rPr lang="fr-FR" sz="1800" dirty="0" err="1"/>
              <a:t> da considerare?</a:t>
            </a:r>
            <a:r>
              <a:rPr lang="fr-FR" sz="1800" dirty="0"/>
              <a:t>  </a:t>
            </a:r>
          </a:p>
        </p:txBody>
      </p:sp>
      <p:sp>
        <p:nvSpPr>
          <p:cNvPr id="4" name="Espace réservé du pied de page 3">
            <a:extLst>
              <a:ext uri="{FF2B5EF4-FFF2-40B4-BE49-F238E27FC236}">
                <a16:creationId xmlns:a16="http://schemas.microsoft.com/office/drawing/2014/main" id="{8DA4D341-18FF-7AE0-DFE8-F4E716AB5BF6}"/>
              </a:ext>
            </a:extLst>
          </p:cNvPr>
          <p:cNvSpPr>
            <a:spLocks noGrp="1"/>
          </p:cNvSpPr>
          <p:nvPr>
            <p:ph type="ftr" sz="quarter" idx="3"/>
          </p:nvPr>
        </p:nvSpPr>
        <p:spPr/>
        <p:txBody>
          <a:bodyPr>
            <a:normAutofit fontScale="86000"/>
          </a:bodyPr>
          <a:lstStyle/>
          <a:p>
            <a:r>
              <a:rPr lang="en-US"/>
              <a:t>CSP00012_S_M_Digital Forensic per il settore marittimo: modello di presentazione creato da PR</a:t>
            </a:r>
            <a:endParaRPr lang="en-US" dirty="0"/>
          </a:p>
        </p:txBody>
      </p:sp>
      <p:pic>
        <p:nvPicPr>
          <p:cNvPr id="8" name="Espace réservé pour une image  7" descr="Une image contenant plein air, eau, arbre, bateau&#10;&#10;Description générée automatiquement">
            <a:extLst>
              <a:ext uri="{FF2B5EF4-FFF2-40B4-BE49-F238E27FC236}">
                <a16:creationId xmlns:a16="http://schemas.microsoft.com/office/drawing/2014/main" id="{05001AE0-305B-7173-4AF9-8979DB0BE8AC}"/>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6" name="Espace réservé du numéro de diapositive 5">
            <a:extLst>
              <a:ext uri="{FF2B5EF4-FFF2-40B4-BE49-F238E27FC236}">
                <a16:creationId xmlns:a16="http://schemas.microsoft.com/office/drawing/2014/main" id="{F298B5A5-8AEA-29C0-089D-1B5F458257D6}"/>
              </a:ext>
            </a:extLst>
          </p:cNvPr>
          <p:cNvSpPr>
            <a:spLocks noGrp="1"/>
          </p:cNvSpPr>
          <p:nvPr>
            <p:ph type="sldNum" sz="quarter" idx="4"/>
          </p:nvPr>
        </p:nvSpPr>
        <p:spPr/>
        <p:txBody>
          <a:bodyPr/>
          <a:lstStyle/>
          <a:p>
            <a:fld id="{3A98EE3D-8CD1-4C3F-BD1C-C98C9596463C}" type="slidenum">
              <a:rPr lang="en-US" smtClean="0"/>
              <a:pPr/>
              <a:t>63</a:t>
            </a:fld>
            <a:endParaRPr lang="en-US" dirty="0"/>
          </a:p>
        </p:txBody>
      </p:sp>
      <p:pic>
        <p:nvPicPr>
          <p:cNvPr id="10" name="Image 9" descr="Une image contenant portrait, Visage humain, croquis, Autoportrait&#10;&#10;Description générée automatiquement">
            <a:extLst>
              <a:ext uri="{FF2B5EF4-FFF2-40B4-BE49-F238E27FC236}">
                <a16:creationId xmlns:a16="http://schemas.microsoft.com/office/drawing/2014/main" id="{84499F19-AD56-3ED5-64EA-153AA82212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36622" y="1305602"/>
            <a:ext cx="1562552" cy="1562552"/>
          </a:xfrm>
          <a:prstGeom prst="rect">
            <a:avLst/>
          </a:prstGeom>
        </p:spPr>
      </p:pic>
    </p:spTree>
    <p:extLst>
      <p:ext uri="{BB962C8B-B14F-4D97-AF65-F5344CB8AC3E}">
        <p14:creationId xmlns:p14="http://schemas.microsoft.com/office/powerpoint/2010/main" val="7272140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5392BE-8853-47F5-B625-BE12D2510C65}"/>
              </a:ext>
            </a:extLst>
          </p:cNvPr>
          <p:cNvSpPr>
            <a:spLocks noGrp="1"/>
          </p:cNvSpPr>
          <p:nvPr>
            <p:ph type="title"/>
          </p:nvPr>
        </p:nvSpPr>
        <p:spPr>
          <a:xfrm>
            <a:off x="147320" y="131445"/>
            <a:ext cx="11930380" cy="782955"/>
          </a:xfrm>
        </p:spPr>
        <p:txBody>
          <a:bodyPr>
            <a:noAutofit/>
          </a:bodyPr>
          <a:lstStyle/>
          <a:p>
            <a:pPr>
              <a:defRPr/>
            </a:pPr>
            <a:r>
              <a:rPr lang="fr-FR" sz="4000" dirty="0">
                <a:latin typeface="+mn-lt"/>
              </a:rPr>
              <a:t>Valutazione/</a:t>
            </a:r>
            <a:r>
              <a:rPr lang="fr-FR" sz="4000" dirty="0" err="1">
                <a:latin typeface="+mn-lt"/>
              </a:rPr>
              <a:t>gestione dei rischi</a:t>
            </a:r>
          </a:p>
        </p:txBody>
      </p:sp>
      <p:sp>
        <p:nvSpPr>
          <p:cNvPr id="3" name="Espace réservé du contenu 2">
            <a:extLst>
              <a:ext uri="{FF2B5EF4-FFF2-40B4-BE49-F238E27FC236}">
                <a16:creationId xmlns:a16="http://schemas.microsoft.com/office/drawing/2014/main" id="{C761C5BE-01A1-4F65-BA5C-7359C2E1894D}"/>
              </a:ext>
            </a:extLst>
          </p:cNvPr>
          <p:cNvSpPr>
            <a:spLocks noGrp="1"/>
          </p:cNvSpPr>
          <p:nvPr>
            <p:ph idx="1"/>
          </p:nvPr>
        </p:nvSpPr>
        <p:spPr>
          <a:xfrm>
            <a:off x="351246" y="1177130"/>
            <a:ext cx="6443254" cy="5325269"/>
          </a:xfrm>
        </p:spPr>
        <p:txBody>
          <a:bodyPr>
            <a:normAutofit fontScale="94000"/>
          </a:bodyPr>
          <a:lstStyle/>
          <a:p>
            <a:pPr marL="457200" indent="-457200">
              <a:defRPr/>
            </a:pPr>
            <a:r>
              <a:rPr lang="en-US" b="1" dirty="0"/>
              <a:t>Approccio alla gestione del rischio (caso per caso) </a:t>
            </a:r>
          </a:p>
          <a:p>
            <a:pPr marL="990600" indent="-368300">
              <a:buFont typeface="Courier New" panose="02070309020205020404" pitchFamily="49" charset="0"/>
              <a:buChar char="o"/>
              <a:defRPr/>
            </a:pPr>
            <a:r>
              <a:rPr lang="en-US" dirty="0"/>
              <a:t>Analisi formalizzata dei rischi </a:t>
            </a:r>
          </a:p>
          <a:p>
            <a:pPr marL="990600" indent="-368300">
              <a:buFont typeface="Courier New" panose="02070309020205020404" pitchFamily="49" charset="0"/>
              <a:buChar char="o"/>
              <a:defRPr/>
            </a:pPr>
            <a:r>
              <a:rPr lang="en-US" dirty="0"/>
              <a:t>Considerando il livello appropriato </a:t>
            </a:r>
          </a:p>
          <a:p>
            <a:pPr marL="990600" indent="-368300">
              <a:buFont typeface="Courier New" panose="02070309020205020404" pitchFamily="49" charset="0"/>
              <a:buChar char="o"/>
              <a:defRPr/>
            </a:pPr>
            <a:r>
              <a:rPr lang="en-US" dirty="0"/>
              <a:t>Parte del ciclo di vita di un sistema </a:t>
            </a:r>
          </a:p>
          <a:p>
            <a:pPr marL="457200" indent="-457200">
              <a:defRPr/>
            </a:pPr>
            <a:r>
              <a:rPr lang="en-US" dirty="0"/>
              <a:t>Il processo e l'obiettivo di sicurezza (INFOSEC, Information Assurance,....)</a:t>
            </a:r>
          </a:p>
          <a:p>
            <a:pPr marL="457200" indent="-457200">
              <a:defRPr/>
            </a:pPr>
            <a:r>
              <a:rPr lang="en-US" dirty="0"/>
              <a:t>Non mescolare l'approvazione (temporanea e tra le parti) </a:t>
            </a:r>
          </a:p>
          <a:p>
            <a:pPr marL="457200" indent="-457200">
              <a:defRPr/>
            </a:pPr>
            <a:r>
              <a:rPr lang="en-US" dirty="0"/>
              <a:t>e certificazione (rispetto a uno standard) </a:t>
            </a:r>
          </a:p>
          <a:p>
            <a:pPr marL="457200" indent="-457200">
              <a:defRPr/>
            </a:pPr>
            <a:r>
              <a:rPr lang="en-US" dirty="0"/>
              <a:t>Qualifica (per un individuo principalmente)</a:t>
            </a:r>
            <a:endParaRPr lang="fr-FR" dirty="0"/>
          </a:p>
          <a:p>
            <a:pPr marL="0" indent="0">
              <a:buNone/>
              <a:defRPr/>
            </a:pPr>
            <a:endParaRPr lang="fr-FR" dirty="0"/>
          </a:p>
        </p:txBody>
      </p:sp>
      <p:pic>
        <p:nvPicPr>
          <p:cNvPr id="5" name="Image 4" descr="Une image contenant texte, écriture manuscrite, habits, illustration&#10;&#10;Description générée automatiquement">
            <a:extLst>
              <a:ext uri="{FF2B5EF4-FFF2-40B4-BE49-F238E27FC236}">
                <a16:creationId xmlns:a16="http://schemas.microsoft.com/office/drawing/2014/main" id="{AECA1FB3-89B4-A488-B809-03CC9135493C}"/>
              </a:ext>
            </a:extLst>
          </p:cNvPr>
          <p:cNvPicPr>
            <a:picLocks noChangeAspect="1"/>
          </p:cNvPicPr>
          <p:nvPr/>
        </p:nvPicPr>
        <p:blipFill>
          <a:blip r:embed="rId3"/>
          <a:stretch>
            <a:fillRect/>
          </a:stretch>
        </p:blipFill>
        <p:spPr>
          <a:xfrm>
            <a:off x="7239000" y="914400"/>
            <a:ext cx="4572000" cy="5486400"/>
          </a:xfrm>
          <a:prstGeom prst="rect">
            <a:avLst/>
          </a:prstGeom>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3748F-97F4-43E9-9D28-72D881D87481}"/>
              </a:ext>
            </a:extLst>
          </p:cNvPr>
          <p:cNvSpPr>
            <a:spLocks noGrp="1"/>
          </p:cNvSpPr>
          <p:nvPr>
            <p:ph type="title"/>
          </p:nvPr>
        </p:nvSpPr>
        <p:spPr>
          <a:xfrm>
            <a:off x="301171" y="71121"/>
            <a:ext cx="10515600" cy="741680"/>
          </a:xfrm>
        </p:spPr>
        <p:txBody>
          <a:bodyPr>
            <a:normAutofit fontScale="95238"/>
          </a:bodyPr>
          <a:lstStyle/>
          <a:p>
            <a:pPr>
              <a:defRPr/>
            </a:pPr>
            <a:r>
              <a:rPr lang="fr-FR" sz="4400" dirty="0" err="1">
                <a:latin typeface="+mn-lt"/>
              </a:rPr>
              <a:t>Accreditamento</a:t>
            </a:r>
            <a:endParaRPr lang="fr-FR" sz="4400" dirty="0">
              <a:latin typeface="+mn-lt"/>
            </a:endParaRPr>
          </a:p>
        </p:txBody>
      </p:sp>
      <p:sp>
        <p:nvSpPr>
          <p:cNvPr id="3" name="Espace réservé du contenu 2">
            <a:extLst>
              <a:ext uri="{FF2B5EF4-FFF2-40B4-BE49-F238E27FC236}">
                <a16:creationId xmlns:a16="http://schemas.microsoft.com/office/drawing/2014/main" id="{2878F697-5EE3-46B7-BFF3-2E976E07267E}"/>
              </a:ext>
            </a:extLst>
          </p:cNvPr>
          <p:cNvSpPr>
            <a:spLocks noGrp="1"/>
          </p:cNvSpPr>
          <p:nvPr>
            <p:ph idx="1"/>
          </p:nvPr>
        </p:nvSpPr>
        <p:spPr>
          <a:xfrm>
            <a:off x="607128" y="1138556"/>
            <a:ext cx="9294085" cy="5183504"/>
          </a:xfrm>
        </p:spPr>
        <p:txBody>
          <a:bodyPr>
            <a:normAutofit fontScale="97142"/>
          </a:bodyPr>
          <a:lstStyle/>
          <a:p>
            <a:pPr marL="457200" indent="-457200">
              <a:buAutoNum type="arabicPeriod"/>
              <a:defRPr/>
            </a:pPr>
            <a:r>
              <a:rPr lang="en-US" dirty="0"/>
              <a:t>Chi, come, quale processo, che perimetro... </a:t>
            </a:r>
          </a:p>
          <a:p>
            <a:pPr marL="457200" indent="-457200">
              <a:buAutoNum type="arabicPeriod"/>
              <a:defRPr/>
            </a:pPr>
            <a:r>
              <a:rPr lang="en-US" dirty="0"/>
              <a:t>Specifiche tecniche SSRS</a:t>
            </a:r>
          </a:p>
          <a:p>
            <a:pPr marL="697992" indent="-182563">
              <a:lnSpc>
                <a:spcPct val="110000"/>
              </a:lnSpc>
              <a:buFont typeface="Courier New" panose="02070309020205020404" pitchFamily="49" charset="0"/>
              <a:buChar char="o"/>
              <a:defRPr/>
            </a:pPr>
            <a:r>
              <a:rPr lang="en-US" dirty="0"/>
              <a:t> Cosa, quale necessità, quale ambiente (fisico, legale,...) </a:t>
            </a:r>
          </a:p>
          <a:p>
            <a:pPr marL="697992" indent="-182563">
              <a:lnSpc>
                <a:spcPct val="110000"/>
              </a:lnSpc>
              <a:buFont typeface="Courier New" panose="02070309020205020404" pitchFamily="49" charset="0"/>
              <a:buChar char="o"/>
              <a:defRPr/>
            </a:pPr>
            <a:r>
              <a:rPr lang="en-US" dirty="0"/>
              <a:t>Valutazione della minaccia </a:t>
            </a:r>
          </a:p>
          <a:p>
            <a:pPr marL="457200" indent="-457200">
              <a:buAutoNum type="arabicPeriod" startAt="3"/>
              <a:defRPr/>
            </a:pPr>
            <a:r>
              <a:rPr lang="en-US" dirty="0"/>
              <a:t>SECOPS</a:t>
            </a:r>
          </a:p>
          <a:p>
            <a:pPr marL="697992" indent="-182563">
              <a:buFont typeface="Courier New" panose="02070309020205020404" pitchFamily="49" charset="0"/>
              <a:buChar char="o"/>
              <a:defRPr/>
            </a:pPr>
            <a:r>
              <a:rPr lang="en-US" dirty="0"/>
              <a:t> Analisi dei rischi (EBIOS, M@RGERIDE, ISO,27 XXX,...) </a:t>
            </a:r>
          </a:p>
          <a:p>
            <a:pPr marL="697992" indent="-182563">
              <a:buFont typeface="Courier New" panose="02070309020205020404" pitchFamily="49" charset="0"/>
              <a:buChar char="o"/>
              <a:defRPr/>
            </a:pPr>
            <a:r>
              <a:rPr lang="en-US" dirty="0"/>
              <a:t> Tener conto delle esigenze </a:t>
            </a:r>
          </a:p>
          <a:p>
            <a:pPr marL="697992" indent="-182563">
              <a:buFont typeface="Courier New" panose="02070309020205020404" pitchFamily="49" charset="0"/>
              <a:buChar char="o"/>
              <a:defRPr/>
            </a:pPr>
            <a:r>
              <a:rPr lang="en-US" dirty="0"/>
              <a:t> Ambiente/  Asset critico (Fisico, persone,....)</a:t>
            </a:r>
          </a:p>
          <a:p>
            <a:pPr marL="697992" indent="-182563">
              <a:buFont typeface="Courier New" panose="02070309020205020404" pitchFamily="49" charset="0"/>
              <a:buChar char="o"/>
              <a:defRPr/>
            </a:pPr>
            <a:r>
              <a:rPr lang="en-US" dirty="0"/>
              <a:t>Obiettivi tecnici e organizzativi</a:t>
            </a:r>
            <a:endParaRPr lang="fr-FR"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E91298-B21E-443B-B1FB-6EAF57DF50CB}"/>
              </a:ext>
            </a:extLst>
          </p:cNvPr>
          <p:cNvSpPr>
            <a:spLocks noGrp="1"/>
          </p:cNvSpPr>
          <p:nvPr>
            <p:ph type="title"/>
          </p:nvPr>
        </p:nvSpPr>
        <p:spPr>
          <a:xfrm>
            <a:off x="204154" y="44451"/>
            <a:ext cx="10515600" cy="950912"/>
          </a:xfrm>
        </p:spPr>
        <p:txBody>
          <a:bodyPr>
            <a:normAutofit fontScale="95238"/>
          </a:bodyPr>
          <a:lstStyle/>
          <a:p>
            <a:pPr>
              <a:defRPr/>
            </a:pPr>
            <a:r>
              <a:rPr lang="fr-FR" b="1" dirty="0"/>
              <a:t>Certificazione</a:t>
            </a:r>
          </a:p>
        </p:txBody>
      </p:sp>
      <p:sp>
        <p:nvSpPr>
          <p:cNvPr id="3" name="Espace réservé du contenu 2">
            <a:extLst>
              <a:ext uri="{FF2B5EF4-FFF2-40B4-BE49-F238E27FC236}">
                <a16:creationId xmlns:a16="http://schemas.microsoft.com/office/drawing/2014/main" id="{873F60A9-FD40-4D10-BCFF-3D53A76A44D7}"/>
              </a:ext>
            </a:extLst>
          </p:cNvPr>
          <p:cNvSpPr>
            <a:spLocks noGrp="1"/>
          </p:cNvSpPr>
          <p:nvPr>
            <p:ph idx="1"/>
          </p:nvPr>
        </p:nvSpPr>
        <p:spPr>
          <a:xfrm>
            <a:off x="444500" y="1397000"/>
            <a:ext cx="10515600" cy="4351338"/>
          </a:xfrm>
        </p:spPr>
        <p:txBody>
          <a:bodyPr>
            <a:normAutofit fontScale="86486"/>
          </a:bodyPr>
          <a:lstStyle/>
          <a:p>
            <a:pPr>
              <a:defRPr/>
            </a:pPr>
            <a:r>
              <a:rPr lang="fr-FR" sz="2400" dirty="0"/>
              <a:t>Valutazione e</a:t>
            </a:r>
            <a:r>
              <a:rPr lang="fr-FR" sz="2400" u="sng" dirty="0"/>
              <a:t> audit in loco</a:t>
            </a:r>
          </a:p>
          <a:p>
            <a:pPr>
              <a:defRPr/>
            </a:pPr>
            <a:endParaRPr lang="fr-FR" sz="2400" dirty="0"/>
          </a:p>
          <a:p>
            <a:pPr>
              <a:defRPr/>
            </a:pPr>
            <a:r>
              <a:rPr lang="fr-FR" sz="2400" b="1" dirty="0"/>
              <a:t>Homologation :</a:t>
            </a:r>
          </a:p>
          <a:p>
            <a:pPr>
              <a:defRPr/>
            </a:pPr>
            <a:r>
              <a:rPr lang="fr-FR" sz="2400" dirty="0"/>
              <a:t>	</a:t>
            </a:r>
            <a:r>
              <a:rPr lang="en-US" sz="2400" i="1" dirty="0"/>
              <a:t>Atto formale con il quale un'autorità garantisce che il sistema sotto la sua responsabilità, in un dato ambiente, garantisca il controllo del rischio al livello appropriato.</a:t>
            </a:r>
            <a:endParaRPr lang="fr-FR" sz="2400" dirty="0"/>
          </a:p>
        </p:txBody>
      </p:sp>
      <p:pic>
        <p:nvPicPr>
          <p:cNvPr id="235523" name="Picture 3">
            <a:extLst>
              <a:ext uri="{FF2B5EF4-FFF2-40B4-BE49-F238E27FC236}">
                <a16:creationId xmlns:a16="http://schemas.microsoft.com/office/drawing/2014/main" id="{2DAD32F3-AA09-7488-13B7-F73D7985CD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97855" y="4627148"/>
            <a:ext cx="1961786" cy="166770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26" name="Picture 6">
            <a:extLst>
              <a:ext uri="{FF2B5EF4-FFF2-40B4-BE49-F238E27FC236}">
                <a16:creationId xmlns:a16="http://schemas.microsoft.com/office/drawing/2014/main" id="{756C84AF-5B69-F110-56E6-C2ACCD2D4E4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165903">
            <a:off x="1770528" y="4626786"/>
            <a:ext cx="3532704" cy="137920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27" name="Picture 7">
            <a:extLst>
              <a:ext uri="{FF2B5EF4-FFF2-40B4-BE49-F238E27FC236}">
                <a16:creationId xmlns:a16="http://schemas.microsoft.com/office/drawing/2014/main" id="{61BDA14D-D4C4-05C3-5545-58312D0EF66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29260" y="4517332"/>
            <a:ext cx="1887335" cy="188733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a:extLst>
              <a:ext uri="{FF2B5EF4-FFF2-40B4-BE49-F238E27FC236}">
                <a16:creationId xmlns:a16="http://schemas.microsoft.com/office/drawing/2014/main" id="{32C0B58A-E933-BE52-A126-5BF286AC0B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48979" y="351597"/>
            <a:ext cx="1822242" cy="1822242"/>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235526"/>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3552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2355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E346BE-E9B7-4949-BEF7-51A66A457D13}"/>
              </a:ext>
            </a:extLst>
          </p:cNvPr>
          <p:cNvSpPr>
            <a:spLocks noGrp="1"/>
          </p:cNvSpPr>
          <p:nvPr>
            <p:ph type="title"/>
          </p:nvPr>
        </p:nvSpPr>
        <p:spPr>
          <a:xfrm>
            <a:off x="119742" y="12380"/>
            <a:ext cx="10515600" cy="841966"/>
          </a:xfrm>
        </p:spPr>
        <p:txBody>
          <a:bodyPr>
            <a:normAutofit/>
          </a:bodyPr>
          <a:lstStyle/>
          <a:p>
            <a:pPr>
              <a:defRPr/>
            </a:pPr>
            <a:r>
              <a:rPr lang="fr-FR" sz="4000" dirty="0">
                <a:latin typeface="+mn-lt"/>
              </a:rPr>
              <a:t>Analisi dei rischi</a:t>
            </a:r>
            <a:r>
              <a:rPr lang="fr-FR" sz="4000" dirty="0" err="1">
                <a:latin typeface="+mn-lt"/>
              </a:rPr>
              <a:t>/</a:t>
            </a:r>
            <a:r>
              <a:rPr lang="fr-FR" sz="4000" dirty="0">
                <a:latin typeface="+mn-lt"/>
              </a:rPr>
              <a:t>risposta</a:t>
            </a:r>
          </a:p>
        </p:txBody>
      </p:sp>
      <p:grpSp>
        <p:nvGrpSpPr>
          <p:cNvPr id="156675" name="Groupe 37">
            <a:extLst>
              <a:ext uri="{FF2B5EF4-FFF2-40B4-BE49-F238E27FC236}">
                <a16:creationId xmlns:a16="http://schemas.microsoft.com/office/drawing/2014/main" id="{A19036C7-844B-EB5C-BCE3-D29CBBBB7520}"/>
              </a:ext>
            </a:extLst>
          </p:cNvPr>
          <p:cNvGrpSpPr>
            <a:grpSpLocks/>
          </p:cNvGrpSpPr>
          <p:nvPr/>
        </p:nvGrpSpPr>
        <p:grpSpPr bwMode="auto">
          <a:xfrm>
            <a:off x="888274" y="1257392"/>
            <a:ext cx="10084527" cy="5092608"/>
            <a:chOff x="1895365" y="1139207"/>
            <a:chExt cx="6565337" cy="4753149"/>
          </a:xfrm>
        </p:grpSpPr>
        <p:sp>
          <p:nvSpPr>
            <p:cNvPr id="4" name="Rectangle à coins arrondis 3">
              <a:extLst>
                <a:ext uri="{FF2B5EF4-FFF2-40B4-BE49-F238E27FC236}">
                  <a16:creationId xmlns:a16="http://schemas.microsoft.com/office/drawing/2014/main" id="{B18182E3-C68B-4989-AA98-01B6DEF51EB4}"/>
                </a:ext>
              </a:extLst>
            </p:cNvPr>
            <p:cNvSpPr/>
            <p:nvPr/>
          </p:nvSpPr>
          <p:spPr bwMode="auto">
            <a:xfrm>
              <a:off x="4120860" y="1139207"/>
              <a:ext cx="2164364" cy="987926"/>
            </a:xfrm>
            <a:prstGeom prst="roundRect">
              <a:avLst/>
            </a:prstGeom>
            <a:solidFill>
              <a:schemeClr val="accent5">
                <a:lumMod val="20000"/>
                <a:lumOff val="8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0" rIns="36000" bIns="0" anchor="ctr">
              <a:normAutofit fontScale="93333"/>
            </a:bodyPr>
            <a:lstStyle/>
            <a:p>
              <a:pPr algn="ctr" eaLnBrk="1" hangingPunct="1">
                <a:buClr>
                  <a:srgbClr val="000000"/>
                </a:buClr>
                <a:buSzPct val="100000"/>
                <a:buFont typeface="Times New Roman" pitchFamily="16" charset="0"/>
                <a:buNone/>
                <a:defRPr/>
              </a:pPr>
              <a:r>
                <a:rPr lang="fr-FR" sz="3200" dirty="0" err="1">
                  <a:latin typeface="Arial" charset="0"/>
                  <a:ea typeface="Microsoft YaHei" charset="-122"/>
                </a:rPr>
                <a:t>Contesto</a:t>
              </a:r>
              <a:endParaRPr lang="fr-FR" sz="3200" dirty="0">
                <a:latin typeface="Arial" charset="0"/>
                <a:ea typeface="Microsoft YaHei" charset="-122"/>
              </a:endParaRPr>
            </a:p>
            <a:p>
              <a:pPr algn="ctr" eaLnBrk="1" hangingPunct="1">
                <a:buClr>
                  <a:srgbClr val="000000"/>
                </a:buClr>
                <a:buSzPct val="100000"/>
                <a:buFont typeface="Times New Roman" pitchFamily="16" charset="0"/>
                <a:buNone/>
                <a:defRPr/>
              </a:pPr>
              <a:r>
                <a:rPr lang="fr-FR" sz="3200" dirty="0" err="1">
                  <a:latin typeface="Arial" charset="0"/>
                  <a:ea typeface="Microsoft YaHei" charset="-122"/>
                </a:rPr>
                <a:t>Ambiente</a:t>
              </a:r>
              <a:endParaRPr lang="fr-FR" sz="3200" dirty="0">
                <a:latin typeface="Arial" charset="0"/>
                <a:ea typeface="Microsoft YaHei" charset="-122"/>
              </a:endParaRPr>
            </a:p>
          </p:txBody>
        </p:sp>
        <p:sp>
          <p:nvSpPr>
            <p:cNvPr id="6" name="Rectangle à coins arrondis 5">
              <a:extLst>
                <a:ext uri="{FF2B5EF4-FFF2-40B4-BE49-F238E27FC236}">
                  <a16:creationId xmlns:a16="http://schemas.microsoft.com/office/drawing/2014/main" id="{5EF5DDF1-61E3-428E-8D1D-164644590D6E}"/>
                </a:ext>
              </a:extLst>
            </p:cNvPr>
            <p:cNvSpPr/>
            <p:nvPr/>
          </p:nvSpPr>
          <p:spPr bwMode="auto">
            <a:xfrm>
              <a:off x="6588494" y="2286407"/>
              <a:ext cx="1872208" cy="1024487"/>
            </a:xfrm>
            <a:prstGeom prst="roundRect">
              <a:avLst/>
            </a:prstGeom>
            <a:solidFill>
              <a:schemeClr val="accent5">
                <a:lumMod val="20000"/>
                <a:lumOff val="8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0" rIns="36000" bIns="0" anchor="ctr"/>
            <a:lstStyle/>
            <a:p>
              <a:pPr algn="ctr">
                <a:buClr>
                  <a:srgbClr val="000000"/>
                </a:buClr>
                <a:buSzPct val="100000"/>
                <a:defRPr/>
              </a:pPr>
              <a:r>
                <a:rPr lang="fr-FR" sz="3200" dirty="0">
                  <a:latin typeface="Arial" charset="0"/>
                  <a:ea typeface="Microsoft YaHei" charset="-122"/>
                </a:rPr>
                <a:t>Eventi</a:t>
              </a:r>
              <a:r>
                <a:rPr lang="fr-FR" sz="3200" dirty="0" err="1">
                  <a:latin typeface="Arial" charset="0"/>
                  <a:ea typeface="Microsoft YaHei" charset="-122"/>
                </a:rPr>
                <a:t> temuti</a:t>
              </a:r>
              <a:endParaRPr lang="fr-FR" sz="3200" dirty="0">
                <a:latin typeface="Arial" charset="0"/>
                <a:ea typeface="Microsoft YaHei" charset="-122"/>
              </a:endParaRPr>
            </a:p>
          </p:txBody>
        </p:sp>
        <p:sp>
          <p:nvSpPr>
            <p:cNvPr id="7" name="Rectangle à coins arrondis 6">
              <a:extLst>
                <a:ext uri="{FF2B5EF4-FFF2-40B4-BE49-F238E27FC236}">
                  <a16:creationId xmlns:a16="http://schemas.microsoft.com/office/drawing/2014/main" id="{17EB76F3-3048-44C7-824E-EE5A0F0A0E01}"/>
                </a:ext>
              </a:extLst>
            </p:cNvPr>
            <p:cNvSpPr/>
            <p:nvPr/>
          </p:nvSpPr>
          <p:spPr bwMode="auto">
            <a:xfrm>
              <a:off x="1895365" y="2286407"/>
              <a:ext cx="1872208" cy="1024114"/>
            </a:xfrm>
            <a:prstGeom prst="roundRect">
              <a:avLst/>
            </a:prstGeom>
            <a:solidFill>
              <a:schemeClr val="accent5">
                <a:lumMod val="20000"/>
                <a:lumOff val="8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0" rIns="36000" bIns="0" anchor="ctr"/>
            <a:lstStyle/>
            <a:p>
              <a:pPr algn="ctr" eaLnBrk="1" hangingPunct="1">
                <a:buClr>
                  <a:srgbClr val="000000"/>
                </a:buClr>
                <a:buSzPct val="100000"/>
                <a:buFont typeface="Times New Roman" pitchFamily="16" charset="0"/>
                <a:buNone/>
                <a:defRPr/>
              </a:pPr>
              <a:r>
                <a:rPr lang="fr-FR" sz="3200" dirty="0" err="1">
                  <a:latin typeface="Arial" charset="0"/>
                  <a:ea typeface="Microsoft YaHei" charset="-122"/>
                </a:rPr>
                <a:t>ThreatScenarii</a:t>
              </a:r>
            </a:p>
          </p:txBody>
        </p:sp>
        <p:sp>
          <p:nvSpPr>
            <p:cNvPr id="8" name="Rectangle à coins arrondis 7">
              <a:extLst>
                <a:ext uri="{FF2B5EF4-FFF2-40B4-BE49-F238E27FC236}">
                  <a16:creationId xmlns:a16="http://schemas.microsoft.com/office/drawing/2014/main" id="{04A1EA96-61F9-4FE9-957D-B9B9D35A29E3}"/>
                </a:ext>
              </a:extLst>
            </p:cNvPr>
            <p:cNvSpPr/>
            <p:nvPr/>
          </p:nvSpPr>
          <p:spPr bwMode="auto">
            <a:xfrm>
              <a:off x="4265296" y="3573016"/>
              <a:ext cx="1872208" cy="864096"/>
            </a:xfrm>
            <a:prstGeom prst="roundRect">
              <a:avLst/>
            </a:prstGeom>
            <a:gradFill flip="none" rotWithShape="1">
              <a:gsLst>
                <a:gs pos="0">
                  <a:schemeClr val="accent6"/>
                </a:gs>
                <a:gs pos="50000">
                  <a:schemeClr val="accent6">
                    <a:lumMod val="40000"/>
                    <a:lumOff val="60000"/>
                  </a:schemeClr>
                </a:gs>
                <a:gs pos="100000">
                  <a:schemeClr val="accent6">
                    <a:lumMod val="20000"/>
                    <a:lumOff val="80000"/>
                  </a:schemeClr>
                </a:gs>
              </a:gsLst>
              <a:lin ang="162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0" rIns="36000" bIns="0" anchor="ctr">
              <a:normAutofit fontScale="92307"/>
            </a:bodyPr>
            <a:lstStyle/>
            <a:p>
              <a:pPr algn="ctr" eaLnBrk="1" hangingPunct="1">
                <a:buClr>
                  <a:srgbClr val="000000"/>
                </a:buClr>
                <a:buSzPct val="100000"/>
                <a:buFont typeface="Times New Roman" pitchFamily="16" charset="0"/>
                <a:buNone/>
                <a:defRPr/>
              </a:pPr>
              <a:r>
                <a:rPr lang="fr-FR" sz="3200" dirty="0">
                  <a:latin typeface="Arial" charset="0"/>
                  <a:ea typeface="Microsoft YaHei" charset="-122"/>
                </a:rPr>
                <a:t>Rischi</a:t>
              </a:r>
            </a:p>
          </p:txBody>
        </p:sp>
        <p:sp>
          <p:nvSpPr>
            <p:cNvPr id="9" name="Rectangle à coins arrondis 8">
              <a:extLst>
                <a:ext uri="{FF2B5EF4-FFF2-40B4-BE49-F238E27FC236}">
                  <a16:creationId xmlns:a16="http://schemas.microsoft.com/office/drawing/2014/main" id="{82E5FE7A-10E0-4127-832F-98DD311ADCD7}"/>
                </a:ext>
              </a:extLst>
            </p:cNvPr>
            <p:cNvSpPr/>
            <p:nvPr/>
          </p:nvSpPr>
          <p:spPr bwMode="auto">
            <a:xfrm>
              <a:off x="4148405" y="4868299"/>
              <a:ext cx="2105991" cy="1024057"/>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0" rIns="36000" bIns="0" anchor="ctr"/>
            <a:lstStyle/>
            <a:p>
              <a:pPr algn="ctr" eaLnBrk="1" hangingPunct="1">
                <a:buClr>
                  <a:srgbClr val="000000"/>
                </a:buClr>
                <a:buSzPct val="100000"/>
                <a:buFont typeface="Times New Roman" pitchFamily="16" charset="0"/>
                <a:buNone/>
                <a:defRPr/>
              </a:pPr>
              <a:r>
                <a:rPr lang="fr-FR" sz="3200" dirty="0">
                  <a:latin typeface="Arial" charset="0"/>
                  <a:ea typeface="Microsoft YaHei" charset="-122"/>
                </a:rPr>
                <a:t>Risposta alla sicurezza</a:t>
              </a:r>
            </a:p>
          </p:txBody>
        </p:sp>
        <p:cxnSp>
          <p:nvCxnSpPr>
            <p:cNvPr id="10" name="Connecteur en angle 9">
              <a:extLst>
                <a:ext uri="{FF2B5EF4-FFF2-40B4-BE49-F238E27FC236}">
                  <a16:creationId xmlns:a16="http://schemas.microsoft.com/office/drawing/2014/main" id="{2A09A571-9CB2-4772-A11D-B351A71E5E9A}"/>
                </a:ext>
              </a:extLst>
            </p:cNvPr>
            <p:cNvCxnSpPr/>
            <p:nvPr/>
          </p:nvCxnSpPr>
          <p:spPr bwMode="auto">
            <a:xfrm rot="10800000" flipV="1">
              <a:off x="2831910" y="1501170"/>
              <a:ext cx="1374657" cy="785842"/>
            </a:xfrm>
            <a:prstGeom prst="bentConnector2">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13" name="Connecteur en angle 12">
              <a:extLst>
                <a:ext uri="{FF2B5EF4-FFF2-40B4-BE49-F238E27FC236}">
                  <a16:creationId xmlns:a16="http://schemas.microsoft.com/office/drawing/2014/main" id="{E34C6D7E-891B-41FA-BFA6-4E0D9EE4A14B}"/>
                </a:ext>
              </a:extLst>
            </p:cNvPr>
            <p:cNvCxnSpPr/>
            <p:nvPr/>
          </p:nvCxnSpPr>
          <p:spPr bwMode="auto">
            <a:xfrm>
              <a:off x="6033623" y="1501170"/>
              <a:ext cx="1490534" cy="785842"/>
            </a:xfrm>
            <a:prstGeom prst="bentConnector2">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18" name="Connecteur en angle 17">
              <a:extLst>
                <a:ext uri="{FF2B5EF4-FFF2-40B4-BE49-F238E27FC236}">
                  <a16:creationId xmlns:a16="http://schemas.microsoft.com/office/drawing/2014/main" id="{1119F59E-8600-4739-B1E3-16B18DF0A338}"/>
                </a:ext>
              </a:extLst>
            </p:cNvPr>
            <p:cNvCxnSpPr/>
            <p:nvPr/>
          </p:nvCxnSpPr>
          <p:spPr bwMode="auto">
            <a:xfrm rot="16200000" flipH="1">
              <a:off x="3121552" y="2861002"/>
              <a:ext cx="854106" cy="1433390"/>
            </a:xfrm>
            <a:prstGeom prst="bentConnector2">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21" name="Connecteur en angle 20">
              <a:extLst>
                <a:ext uri="{FF2B5EF4-FFF2-40B4-BE49-F238E27FC236}">
                  <a16:creationId xmlns:a16="http://schemas.microsoft.com/office/drawing/2014/main" id="{265AF93E-8495-4D92-8E74-B24C1EC3C19F}"/>
                </a:ext>
              </a:extLst>
            </p:cNvPr>
            <p:cNvCxnSpPr/>
            <p:nvPr/>
          </p:nvCxnSpPr>
          <p:spPr bwMode="auto">
            <a:xfrm rot="5400000">
              <a:off x="6403426" y="2884019"/>
              <a:ext cx="854106" cy="1387356"/>
            </a:xfrm>
            <a:prstGeom prst="bentConnector2">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29" name="Connecteur en angle 28">
              <a:extLst>
                <a:ext uri="{FF2B5EF4-FFF2-40B4-BE49-F238E27FC236}">
                  <a16:creationId xmlns:a16="http://schemas.microsoft.com/office/drawing/2014/main" id="{07F4C38F-3B55-4385-A15E-8DFD79561934}"/>
                </a:ext>
              </a:extLst>
            </p:cNvPr>
            <p:cNvCxnSpPr>
              <a:cxnSpLocks/>
              <a:stCxn id="4" idx="2"/>
              <a:endCxn id="8" idx="0"/>
            </p:cNvCxnSpPr>
            <p:nvPr/>
          </p:nvCxnSpPr>
          <p:spPr bwMode="auto">
            <a:xfrm rot="5400000">
              <a:off x="4479280" y="2849253"/>
              <a:ext cx="1445883" cy="1643"/>
            </a:xfrm>
            <a:prstGeom prst="bentConnector3">
              <a:avLst>
                <a:gd name="adj1" fmla="val 50000"/>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32" name="Connecteur en angle 31">
              <a:extLst>
                <a:ext uri="{FF2B5EF4-FFF2-40B4-BE49-F238E27FC236}">
                  <a16:creationId xmlns:a16="http://schemas.microsoft.com/office/drawing/2014/main" id="{6657DA58-0D37-46B1-818C-7E66636D6980}"/>
                </a:ext>
              </a:extLst>
            </p:cNvPr>
            <p:cNvCxnSpPr/>
            <p:nvPr/>
          </p:nvCxnSpPr>
          <p:spPr bwMode="auto">
            <a:xfrm rot="16200000" flipH="1">
              <a:off x="4905765" y="4732646"/>
              <a:ext cx="592159" cy="0"/>
            </a:xfrm>
            <a:prstGeom prst="bentConnector3">
              <a:avLst>
                <a:gd name="adj1" fmla="val 50000"/>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gr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0E9D0D91-DF4C-4F91-8C2E-9435BB5BBFF9}"/>
              </a:ext>
            </a:extLst>
          </p:cNvPr>
          <p:cNvSpPr>
            <a:spLocks noGrp="1" noChangeArrowheads="1"/>
          </p:cNvSpPr>
          <p:nvPr>
            <p:ph type="title" idx="4294967295"/>
          </p:nvPr>
        </p:nvSpPr>
        <p:spPr>
          <a:xfrm>
            <a:off x="376646" y="-73025"/>
            <a:ext cx="7313613" cy="835026"/>
          </a:xfrm>
          <a:extLst>
            <a:ext uri="{91240B29-F687-4F45-9708-019B960494DF}">
              <a14:hiddenLine xmlns:a14="http://schemas.microsoft.com/office/drawing/2010/main" w="9360" cap="flat">
                <a:solidFill>
                  <a:srgbClr val="808080"/>
                </a:solidFill>
                <a:round/>
                <a:headEnd/>
                <a:tailEnd/>
              </a14:hiddenLine>
            </a:ext>
          </a:extLst>
        </p:spPr>
        <p:txBody>
          <a:bodyPr>
            <a:normAutofit fontScale="71794"/>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800" b="1"/>
              <a:t>Postura di sicurezza informatica</a:t>
            </a:r>
            <a:endParaRPr lang="fr-FR" sz="4800" b="1" dirty="0"/>
          </a:p>
        </p:txBody>
      </p:sp>
      <p:pic>
        <p:nvPicPr>
          <p:cNvPr id="52229" name="Picture 4">
            <a:extLst>
              <a:ext uri="{FF2B5EF4-FFF2-40B4-BE49-F238E27FC236}">
                <a16:creationId xmlns:a16="http://schemas.microsoft.com/office/drawing/2014/main" id="{9D9507FE-B11A-EFE6-8239-3897CC68E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182" y="2149632"/>
            <a:ext cx="4645118" cy="36570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 1" descr="Une image contenant objet&#10;&#10;Description générée automatiquement">
            <a:extLst>
              <a:ext uri="{FF2B5EF4-FFF2-40B4-BE49-F238E27FC236}">
                <a16:creationId xmlns:a16="http://schemas.microsoft.com/office/drawing/2014/main" id="{E99486BA-36B7-5A43-274D-F83575B62C6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93603" y="3595552"/>
            <a:ext cx="8798399" cy="3262448"/>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52227" name="Picture 2">
            <a:extLst>
              <a:ext uri="{FF2B5EF4-FFF2-40B4-BE49-F238E27FC236}">
                <a16:creationId xmlns:a16="http://schemas.microsoft.com/office/drawing/2014/main" id="{F73D3841-859B-2F34-8024-99A51ECDF6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8701"/>
            <a:ext cx="3509962" cy="2736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Image 3" descr="Une image contenant texte, capture d’écran, diagramme, cercle&#10;&#10;Description générée automatiquement">
            <a:extLst>
              <a:ext uri="{FF2B5EF4-FFF2-40B4-BE49-F238E27FC236}">
                <a16:creationId xmlns:a16="http://schemas.microsoft.com/office/drawing/2014/main" id="{52A7A790-FDF9-1278-21D8-8DBC88FA3F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66354" y="111676"/>
            <a:ext cx="4816214" cy="251722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fade">
                                      <p:cBhvr>
                                        <p:cTn id="7" dur="500"/>
                                        <p:tgtEl>
                                          <p:spTgt spid="52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2229"/>
                                        </p:tgtEl>
                                        <p:attrNameLst>
                                          <p:attrName>style.visibility</p:attrName>
                                        </p:attrNameLst>
                                      </p:cBhvr>
                                      <p:to>
                                        <p:strVal val="visible"/>
                                      </p:to>
                                    </p:set>
                                    <p:animEffect transition="in" filter="fade">
                                      <p:cBhvr>
                                        <p:cTn id="12" dur="500"/>
                                        <p:tgtEl>
                                          <p:spTgt spid="5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D89FE9F-FABF-09AC-B14E-0C415BEF458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77453" y="4080080"/>
            <a:ext cx="4335176" cy="24373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8" name="Rectangle 2">
            <a:extLst>
              <a:ext uri="{FF2B5EF4-FFF2-40B4-BE49-F238E27FC236}">
                <a16:creationId xmlns:a16="http://schemas.microsoft.com/office/drawing/2014/main" id="{CE4931C0-CFFB-4F3D-AF73-D2674381C65D}"/>
              </a:ext>
            </a:extLst>
          </p:cNvPr>
          <p:cNvSpPr>
            <a:spLocks noGrp="1" noChangeArrowheads="1"/>
          </p:cNvSpPr>
          <p:nvPr>
            <p:ph type="body" idx="4294967295"/>
          </p:nvPr>
        </p:nvSpPr>
        <p:spPr>
          <a:xfrm>
            <a:off x="508000" y="830832"/>
            <a:ext cx="8699500" cy="6128768"/>
          </a:xfrm>
        </p:spPr>
        <p:txBody>
          <a:bodyPr>
            <a:normAutofit fontScale="76271"/>
          </a:bodyPr>
          <a:lstStyle/>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altLang="fr-FR" sz="2400" b="1" dirty="0"/>
              <a:t>Una</a:t>
            </a:r>
            <a:r>
              <a:rPr lang="fr-FR" altLang="fr-FR" sz="2400" b="1" dirty="0" err="1"/>
              <a:t> base necessaria</a:t>
            </a:r>
            <a:r>
              <a:rPr lang="fr-FR" altLang="fr-FR" sz="2400" b="1" dirty="0"/>
              <a:t> </a:t>
            </a:r>
          </a:p>
          <a:p>
            <a:pPr marL="687388" lvl="1" indent="-287338">
              <a:lnSpc>
                <a:spcPct val="9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altLang="fr-FR" sz="2000" dirty="0"/>
              <a:t>Ritorno alle basi: migliori pratiche</a:t>
            </a:r>
          </a:p>
          <a:p>
            <a:pPr marL="687388" lvl="1" indent="-287338">
              <a:lnSpc>
                <a:spcPct val="9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altLang="fr-FR" sz="2000" dirty="0"/>
              <a:t>Non dimenticare gli aspetti</a:t>
            </a:r>
            <a:r>
              <a:rPr lang="fr-FR" altLang="fr-FR" sz="2000" dirty="0" err="1"/>
              <a:t> legali</a:t>
            </a:r>
            <a:r>
              <a:rPr lang="fr-FR" altLang="fr-FR" sz="2000" dirty="0"/>
              <a:t> </a:t>
            </a:r>
          </a:p>
          <a:p>
            <a:pPr marL="400050" lvl="1" indent="0">
              <a:lnSpc>
                <a:spcPct val="80000"/>
              </a:lnSpc>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altLang="fr-FR" sz="1400"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altLang="fr-FR" sz="2400" b="1" dirty="0"/>
              <a:t>Protezione : sicurezza</a:t>
            </a:r>
            <a:r>
              <a:rPr lang="fr-FR" altLang="fr-FR" sz="2400" b="1" dirty="0" err="1"/>
              <a:t> cibernetica</a:t>
            </a:r>
          </a:p>
          <a:p>
            <a:pPr marL="687388" lvl="1" indent="-287338">
              <a:lnSpc>
                <a:spcPct val="8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altLang="fr-FR" sz="2000" dirty="0"/>
              <a:t>Impermeabile a tutti gli spettatoriTracciabilità e integrità del codice fornitoMappatura e controllo dei flussiPragmatismo a beneficio delle forze!</a:t>
            </a:r>
            <a:endParaRPr lang="fr-FR" altLang="fr-FR"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altLang="fr-FR" sz="1400" b="1"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altLang="fr-FR" sz="2400" b="1" dirty="0" err="1"/>
              <a:t>Difesa</a:t>
            </a:r>
            <a:endParaRPr lang="fr-FR" altLang="fr-FR" sz="2400" b="1" dirty="0"/>
          </a:p>
          <a:p>
            <a:pPr marL="687388" lvl="1" indent="-287338">
              <a:lnSpc>
                <a:spcPct val="8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altLang="fr-FR" sz="2000" dirty="0"/>
              <a:t>Monitoraggio dinamico della sicurezza:Medicina legale : Sonde e console</a:t>
            </a:r>
            <a:endParaRPr lang="fr-FR" altLang="fr-FR" sz="2000"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altLang="fr-FR" sz="1400" b="1"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altLang="fr-FR" sz="2400" b="1" dirty="0"/>
              <a:t>Business</a:t>
            </a:r>
            <a:r>
              <a:rPr lang="fr-FR" altLang="fr-FR" sz="2400" b="1" dirty="0" err="1"/>
              <a:t> Continuity/</a:t>
            </a:r>
            <a:r>
              <a:rPr lang="fr-FR" altLang="fr-FR" sz="2400" b="1" dirty="0"/>
              <a:t>Recovery- Resilienza</a:t>
            </a:r>
          </a:p>
          <a:p>
            <a:pPr marL="687388" lvl="1" indent="-287338">
              <a:lnSpc>
                <a:spcPct val="9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altLang="fr-FR" sz="2000" dirty="0"/>
              <a:t>BCP/ BRP </a:t>
            </a:r>
          </a:p>
          <a:p>
            <a:pPr marL="687388" lvl="1" indent="-287338">
              <a:lnSpc>
                <a:spcPct val="9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altLang="fr-FR" sz="2000" dirty="0"/>
              <a:t>Stato della sicurezza</a:t>
            </a:r>
          </a:p>
          <a:p>
            <a:pPr marL="687388" lvl="1" indent="-287338">
              <a:lnSpc>
                <a:spcPct val="9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altLang="fr-FR" sz="2000" dirty="0"/>
              <a:t>Piani di continuità e ripristino in caso di disastro</a:t>
            </a:r>
            <a:endParaRPr lang="fr-FR" altLang="fr-FR" sz="2000" dirty="0"/>
          </a:p>
        </p:txBody>
      </p:sp>
      <p:pic>
        <p:nvPicPr>
          <p:cNvPr id="109570" name="Picture 10" descr="cle">
            <a:extLst>
              <a:ext uri="{FF2B5EF4-FFF2-40B4-BE49-F238E27FC236}">
                <a16:creationId xmlns:a16="http://schemas.microsoft.com/office/drawing/2014/main" id="{CA056DCB-A483-C073-A342-4227C4F0AAC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01224" y="2495468"/>
            <a:ext cx="2846456" cy="128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7" name="Rectangle 1">
            <a:extLst>
              <a:ext uri="{FF2B5EF4-FFF2-40B4-BE49-F238E27FC236}">
                <a16:creationId xmlns:a16="http://schemas.microsoft.com/office/drawing/2014/main" id="{53D96E2E-50FF-4084-BD71-0A522A8D657D}"/>
              </a:ext>
            </a:extLst>
          </p:cNvPr>
          <p:cNvSpPr>
            <a:spLocks noGrp="1" noChangeArrowheads="1"/>
          </p:cNvSpPr>
          <p:nvPr>
            <p:ph type="title" idx="4294967295"/>
          </p:nvPr>
        </p:nvSpPr>
        <p:spPr>
          <a:xfrm>
            <a:off x="220980" y="113214"/>
            <a:ext cx="7315200" cy="609600"/>
          </a:xfrm>
          <a:extLst>
            <a:ext uri="{91240B29-F687-4F45-9708-019B960494DF}">
              <a14:hiddenLine xmlns:a14="http://schemas.microsoft.com/office/drawing/2010/main" w="9360" cap="flat">
                <a:solidFill>
                  <a:srgbClr val="808080"/>
                </a:solidFill>
                <a:round/>
                <a:headEnd/>
                <a:tailEnd/>
              </a14:hiddenLine>
            </a:ext>
          </a:extLst>
        </p:spPr>
        <p:txBody>
          <a:bodyPr>
            <a:normAutofit fontScale="65000"/>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3200" dirty="0">
                <a:latin typeface="+mn-lt"/>
              </a:rPr>
              <a:t>Atteggiamento permanente</a:t>
            </a:r>
            <a:r>
              <a:rPr lang="fr-FR" sz="3200" dirty="0" err="1">
                <a:latin typeface="+mn-lt"/>
              </a:rPr>
              <a:t> nei confronti della sicurezza</a:t>
            </a:r>
            <a:r>
              <a:rPr lang="fr-FR" sz="3200" dirty="0">
                <a:latin typeface="+mn-lt"/>
              </a:rPr>
              <a:t> informatica</a:t>
            </a:r>
          </a:p>
        </p:txBody>
      </p:sp>
      <p:pic>
        <p:nvPicPr>
          <p:cNvPr id="159750" name="Picture 5" descr="Capture5">
            <a:hlinkClick r:id="" action="ppaction://noaction"/>
            <a:extLst>
              <a:ext uri="{FF2B5EF4-FFF2-40B4-BE49-F238E27FC236}">
                <a16:creationId xmlns:a16="http://schemas.microsoft.com/office/drawing/2014/main" id="{80958C92-915C-0A95-B82C-F5B595DB50A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881160" y="203865"/>
            <a:ext cx="2548839" cy="156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Effect transition="in" filter="fade">
                                      <p:cBhvr>
                                        <p:cTn id="7" dur="500"/>
                                        <p:tgtEl>
                                          <p:spTgt spid="5529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5298">
                                            <p:txEl>
                                              <p:pRg st="1" end="1"/>
                                            </p:txEl>
                                          </p:spTgt>
                                        </p:tgtEl>
                                        <p:attrNameLst>
                                          <p:attrName>style.visibility</p:attrName>
                                        </p:attrNameLst>
                                      </p:cBhvr>
                                      <p:to>
                                        <p:strVal val="visible"/>
                                      </p:to>
                                    </p:set>
                                    <p:animEffect transition="in" filter="fade">
                                      <p:cBhvr>
                                        <p:cTn id="10" dur="500"/>
                                        <p:tgtEl>
                                          <p:spTgt spid="5529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5298">
                                            <p:txEl>
                                              <p:pRg st="2" end="2"/>
                                            </p:txEl>
                                          </p:spTgt>
                                        </p:tgtEl>
                                        <p:attrNameLst>
                                          <p:attrName>style.visibility</p:attrName>
                                        </p:attrNameLst>
                                      </p:cBhvr>
                                      <p:to>
                                        <p:strVal val="visible"/>
                                      </p:to>
                                    </p:set>
                                    <p:animEffect transition="in" filter="fade">
                                      <p:cBhvr>
                                        <p:cTn id="13" dur="500"/>
                                        <p:tgtEl>
                                          <p:spTgt spid="55298">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5298">
                                            <p:txEl>
                                              <p:pRg st="4" end="4"/>
                                            </p:txEl>
                                          </p:spTgt>
                                        </p:tgtEl>
                                        <p:attrNameLst>
                                          <p:attrName>style.visibility</p:attrName>
                                        </p:attrNameLst>
                                      </p:cBhvr>
                                      <p:to>
                                        <p:strVal val="visible"/>
                                      </p:to>
                                    </p:set>
                                    <p:animEffect transition="in" filter="fade">
                                      <p:cBhvr>
                                        <p:cTn id="18" dur="500"/>
                                        <p:tgtEl>
                                          <p:spTgt spid="55298">
                                            <p:txEl>
                                              <p:pRg st="4" end="4"/>
                                            </p:txEl>
                                          </p:spTgt>
                                        </p:tgtEl>
                                      </p:cBhvr>
                                    </p:animEffect>
                                  </p:childTnLst>
                                </p:cTn>
                              </p:par>
                              <p:par>
                                <p:cTn id="19" presetID="1" presetClass="entr" presetSubtype="0" fill="hold" nodeType="withEffect">
                                  <p:stCondLst>
                                    <p:cond delay="0"/>
                                  </p:stCondLst>
                                  <p:childTnLst>
                                    <p:set>
                                      <p:cBhvr>
                                        <p:cTn id="20" dur="1" fill="hold">
                                          <p:stCondLst>
                                            <p:cond delay="0"/>
                                          </p:stCondLst>
                                        </p:cTn>
                                        <p:tgtEl>
                                          <p:spTgt spid="109570"/>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55298">
                                            <p:txEl>
                                              <p:pRg st="7" end="7"/>
                                            </p:txEl>
                                          </p:spTgt>
                                        </p:tgtEl>
                                        <p:attrNameLst>
                                          <p:attrName>style.visibility</p:attrName>
                                        </p:attrNameLst>
                                      </p:cBhvr>
                                      <p:to>
                                        <p:strVal val="visible"/>
                                      </p:to>
                                    </p:set>
                                    <p:animEffect transition="in" filter="fade">
                                      <p:cBhvr>
                                        <p:cTn id="23" dur="500"/>
                                        <p:tgtEl>
                                          <p:spTgt spid="55298">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5298">
                                            <p:txEl>
                                              <p:pRg st="10" end="10"/>
                                            </p:txEl>
                                          </p:spTgt>
                                        </p:tgtEl>
                                        <p:attrNameLst>
                                          <p:attrName>style.visibility</p:attrName>
                                        </p:attrNameLst>
                                      </p:cBhvr>
                                      <p:to>
                                        <p:strVal val="visible"/>
                                      </p:to>
                                    </p:set>
                                    <p:animEffect transition="in" filter="fade">
                                      <p:cBhvr>
                                        <p:cTn id="31" dur="500"/>
                                        <p:tgtEl>
                                          <p:spTgt spid="55298">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5298">
                                            <p:txEl>
                                              <p:pRg st="11" end="11"/>
                                            </p:txEl>
                                          </p:spTgt>
                                        </p:tgtEl>
                                        <p:attrNameLst>
                                          <p:attrName>style.visibility</p:attrName>
                                        </p:attrNameLst>
                                      </p:cBhvr>
                                      <p:to>
                                        <p:strVal val="visible"/>
                                      </p:to>
                                    </p:set>
                                    <p:animEffect transition="in" filter="fade">
                                      <p:cBhvr>
                                        <p:cTn id="36" dur="500"/>
                                        <p:tgtEl>
                                          <p:spTgt spid="5529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CHI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9285"/>
          </a:bodyPr>
          <a:lstStyle/>
          <a:p>
            <a:r>
              <a:rPr lang="en-US" dirty="0"/>
              <a:t>Profilo del formatore</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6"/>
            <a:ext cx="5182881" cy="3265543"/>
          </a:xfrm>
        </p:spPr>
        <p:txBody>
          <a:bodyPr>
            <a:normAutofit fontScale="90123"/>
          </a:bodyPr>
          <a:lstStyle/>
          <a:p>
            <a:r>
              <a:rPr lang="en-US" dirty="0"/>
              <a:t>Bruno BENDER</a:t>
            </a:r>
          </a:p>
          <a:p>
            <a:r>
              <a:rPr lang="en-US" dirty="0"/>
              <a:t>C2B CONSULTING</a:t>
            </a:r>
          </a:p>
          <a:p>
            <a:r>
              <a:rPr lang="en-US" dirty="0"/>
              <a:t>Ex ufficiale della marina/ specialista CIS</a:t>
            </a:r>
          </a:p>
          <a:p>
            <a:r>
              <a:rPr lang="en-US" dirty="0"/>
              <a:t>Responsabile della sicurezza del l'informazione</a:t>
            </a:r>
          </a:p>
          <a:p>
            <a:pPr lvl="1"/>
            <a:r>
              <a:rPr lang="en-US" dirty="0"/>
              <a:t>NATO</a:t>
            </a:r>
          </a:p>
          <a:p>
            <a:pPr lvl="1"/>
            <a:r>
              <a:rPr lang="en-US" dirty="0"/>
              <a:t>A livello nazionale</a:t>
            </a:r>
          </a:p>
          <a:p>
            <a:pPr lvl="1"/>
            <a:r>
              <a:rPr lang="en-US" dirty="0"/>
              <a:t>EU</a:t>
            </a:r>
          </a:p>
          <a:p>
            <a:r>
              <a:rPr lang="en-US" dirty="0"/>
              <a:t>Dal 2017 fondatore di C2B</a:t>
            </a:r>
          </a:p>
          <a:p>
            <a:pPr lvl="1"/>
            <a:r>
              <a:rPr lang="en-US" dirty="0"/>
              <a:t>Specialista PMI</a:t>
            </a:r>
            <a:r>
              <a:rPr lang="en-US" dirty="0" err="1"/>
              <a:t> in Sicurezza</a:t>
            </a:r>
            <a:r>
              <a:rPr lang="en-US" dirty="0"/>
              <a:t> marittima/ Cybersecurity</a:t>
            </a:r>
          </a:p>
          <a:p>
            <a:endParaRPr lang="en-US" dirty="0"/>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Espace réservé pour une image  4">
            <a:extLst>
              <a:ext uri="{FF2B5EF4-FFF2-40B4-BE49-F238E27FC236}">
                <a16:creationId xmlns:a16="http://schemas.microsoft.com/office/drawing/2014/main" id="{986916CC-4267-A722-E867-577BC653EF72}"/>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718301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C01CD647-189E-4965-BADC-FC77C3136CB6}"/>
              </a:ext>
            </a:extLst>
          </p:cNvPr>
          <p:cNvSpPr>
            <a:spLocks noGrp="1" noChangeArrowheads="1"/>
          </p:cNvSpPr>
          <p:nvPr>
            <p:ph type="title" idx="4294967295"/>
          </p:nvPr>
        </p:nvSpPr>
        <p:spPr>
          <a:xfrm>
            <a:off x="104503" y="152400"/>
            <a:ext cx="11782697" cy="609600"/>
          </a:xfrm>
          <a:extLst>
            <a:ext uri="{91240B29-F687-4F45-9708-019B960494DF}">
              <a14:hiddenLine xmlns:a14="http://schemas.microsoft.com/office/drawing/2010/main" w="9360" cap="flat">
                <a:solidFill>
                  <a:srgbClr val="808080"/>
                </a:solidFill>
                <a:round/>
                <a:headEnd/>
                <a:tailEnd/>
              </a14:hiddenLine>
            </a:ext>
          </a:extLst>
        </p:spPr>
        <p:txBody>
          <a:bodyPr>
            <a:no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800" dirty="0">
                <a:latin typeface="+mn-lt"/>
              </a:rPr>
              <a:t>Posture permanente de cybersécurité</a:t>
            </a:r>
          </a:p>
        </p:txBody>
      </p:sp>
      <p:sp>
        <p:nvSpPr>
          <p:cNvPr id="55298" name="Rectangle 2">
            <a:extLst>
              <a:ext uri="{FF2B5EF4-FFF2-40B4-BE49-F238E27FC236}">
                <a16:creationId xmlns:a16="http://schemas.microsoft.com/office/drawing/2014/main" id="{FF911F74-F112-4F43-B152-9B9E1452802F}"/>
              </a:ext>
            </a:extLst>
          </p:cNvPr>
          <p:cNvSpPr>
            <a:spLocks noGrp="1" noChangeArrowheads="1"/>
          </p:cNvSpPr>
          <p:nvPr>
            <p:ph type="body" idx="4294967295"/>
          </p:nvPr>
        </p:nvSpPr>
        <p:spPr>
          <a:xfrm>
            <a:off x="906866" y="1101000"/>
            <a:ext cx="7697787" cy="5154613"/>
          </a:xfrm>
        </p:spPr>
        <p:txBody>
          <a:bodyPr>
            <a:normAutofit fontScale="75590"/>
          </a:bodyPr>
          <a:lstStyle/>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3200" b="1" dirty="0"/>
              <a:t>Aumento del potere</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a:t>Quantitativo</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a:t>Qualitativa</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a:t>Commune</a:t>
            </a:r>
          </a:p>
          <a:p>
            <a:pPr marL="400050" lvl="1" indent="0">
              <a:lnSpc>
                <a:spcPct val="80000"/>
              </a:lnSpc>
              <a:buClr>
                <a:srgbClr val="EF2B2F"/>
              </a:buClr>
              <a:buSzPct val="87000"/>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sz="2800"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3200" b="1" dirty="0"/>
              <a:t>Formazione/ istruzione</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a:t>Sensibilisation</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err="1"/>
              <a:t>Formazione universitaria</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a:t>CYBERSECPRO</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3200" b="1" dirty="0"/>
              <a:t>TT Exercices</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dirty="0"/>
              <a:t>Esercitazioni su argomenti relativi alla sicurezzaLotta contro le catastrofiIntegrazione nelle infrastrutture Competenze</a:t>
            </a:r>
            <a:endParaRPr lang="fr-FR" dirty="0"/>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dirty="0"/>
          </a:p>
        </p:txBody>
      </p:sp>
      <p:pic>
        <p:nvPicPr>
          <p:cNvPr id="162820" name="Picture 2">
            <a:extLst>
              <a:ext uri="{FF2B5EF4-FFF2-40B4-BE49-F238E27FC236}">
                <a16:creationId xmlns:a16="http://schemas.microsoft.com/office/drawing/2014/main" id="{22A7B019-C35E-29AC-24C0-69E8B0D2C57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59040" y="1655717"/>
            <a:ext cx="4112013" cy="308519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Effect transition="in" filter="fade">
                                      <p:cBhvr>
                                        <p:cTn id="7" dur="500"/>
                                        <p:tgtEl>
                                          <p:spTgt spid="5529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5298">
                                            <p:txEl>
                                              <p:pRg st="1" end="1"/>
                                            </p:txEl>
                                          </p:spTgt>
                                        </p:tgtEl>
                                        <p:attrNameLst>
                                          <p:attrName>style.visibility</p:attrName>
                                        </p:attrNameLst>
                                      </p:cBhvr>
                                      <p:to>
                                        <p:strVal val="visible"/>
                                      </p:to>
                                    </p:set>
                                    <p:animEffect transition="in" filter="fade">
                                      <p:cBhvr>
                                        <p:cTn id="10" dur="500"/>
                                        <p:tgtEl>
                                          <p:spTgt spid="5529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5298">
                                            <p:txEl>
                                              <p:pRg st="2" end="2"/>
                                            </p:txEl>
                                          </p:spTgt>
                                        </p:tgtEl>
                                        <p:attrNameLst>
                                          <p:attrName>style.visibility</p:attrName>
                                        </p:attrNameLst>
                                      </p:cBhvr>
                                      <p:to>
                                        <p:strVal val="visible"/>
                                      </p:to>
                                    </p:set>
                                    <p:animEffect transition="in" filter="fade">
                                      <p:cBhvr>
                                        <p:cTn id="13" dur="500"/>
                                        <p:tgtEl>
                                          <p:spTgt spid="5529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5298">
                                            <p:txEl>
                                              <p:pRg st="3" end="3"/>
                                            </p:txEl>
                                          </p:spTgt>
                                        </p:tgtEl>
                                        <p:attrNameLst>
                                          <p:attrName>style.visibility</p:attrName>
                                        </p:attrNameLst>
                                      </p:cBhvr>
                                      <p:to>
                                        <p:strVal val="visible"/>
                                      </p:to>
                                    </p:set>
                                    <p:animEffect transition="in" filter="fade">
                                      <p:cBhvr>
                                        <p:cTn id="16" dur="500"/>
                                        <p:tgtEl>
                                          <p:spTgt spid="55298">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55298">
                                            <p:txEl>
                                              <p:pRg st="5" end="5"/>
                                            </p:txEl>
                                          </p:spTgt>
                                        </p:tgtEl>
                                        <p:attrNameLst>
                                          <p:attrName>style.visibility</p:attrName>
                                        </p:attrNameLst>
                                      </p:cBhvr>
                                      <p:to>
                                        <p:strVal val="visible"/>
                                      </p:to>
                                    </p:set>
                                    <p:animEffect transition="in" filter="fade">
                                      <p:cBhvr>
                                        <p:cTn id="21" dur="500"/>
                                        <p:tgtEl>
                                          <p:spTgt spid="55298">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5298">
                                            <p:txEl>
                                              <p:pRg st="6" end="6"/>
                                            </p:txEl>
                                          </p:spTgt>
                                        </p:tgtEl>
                                        <p:attrNameLst>
                                          <p:attrName>style.visibility</p:attrName>
                                        </p:attrNameLst>
                                      </p:cBhvr>
                                      <p:to>
                                        <p:strVal val="visible"/>
                                      </p:to>
                                    </p:set>
                                    <p:animEffect transition="in" filter="fade">
                                      <p:cBhvr>
                                        <p:cTn id="24" dur="500"/>
                                        <p:tgtEl>
                                          <p:spTgt spid="55298">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5298">
                                            <p:txEl>
                                              <p:pRg st="7" end="7"/>
                                            </p:txEl>
                                          </p:spTgt>
                                        </p:tgtEl>
                                        <p:attrNameLst>
                                          <p:attrName>style.visibility</p:attrName>
                                        </p:attrNameLst>
                                      </p:cBhvr>
                                      <p:to>
                                        <p:strVal val="visible"/>
                                      </p:to>
                                    </p:set>
                                    <p:animEffect transition="in" filter="fade">
                                      <p:cBhvr>
                                        <p:cTn id="27" dur="500"/>
                                        <p:tgtEl>
                                          <p:spTgt spid="55298">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5298">
                                            <p:txEl>
                                              <p:pRg st="8" end="8"/>
                                            </p:txEl>
                                          </p:spTgt>
                                        </p:tgtEl>
                                        <p:attrNameLst>
                                          <p:attrName>style.visibility</p:attrName>
                                        </p:attrNameLst>
                                      </p:cBhvr>
                                      <p:to>
                                        <p:strVal val="visible"/>
                                      </p:to>
                                    </p:set>
                                    <p:animEffect transition="in" filter="fade">
                                      <p:cBhvr>
                                        <p:cTn id="30" dur="500"/>
                                        <p:tgtEl>
                                          <p:spTgt spid="55298">
                                            <p:txEl>
                                              <p:pRg st="8" end="8"/>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55298">
                                            <p:txEl>
                                              <p:pRg st="10" end="10"/>
                                            </p:txEl>
                                          </p:spTgt>
                                        </p:tgtEl>
                                        <p:attrNameLst>
                                          <p:attrName>style.visibility</p:attrName>
                                        </p:attrNameLst>
                                      </p:cBhvr>
                                      <p:to>
                                        <p:strVal val="visible"/>
                                      </p:to>
                                    </p:set>
                                    <p:animEffect transition="in" filter="fade">
                                      <p:cBhvr>
                                        <p:cTn id="35" dur="500"/>
                                        <p:tgtEl>
                                          <p:spTgt spid="5529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6C4B276A-D42B-4A3B-813D-16E9C9860F2E}"/>
              </a:ext>
            </a:extLst>
          </p:cNvPr>
          <p:cNvSpPr>
            <a:spLocks noGrp="1" noChangeArrowheads="1"/>
          </p:cNvSpPr>
          <p:nvPr>
            <p:ph type="title" idx="4294967295"/>
          </p:nvPr>
        </p:nvSpPr>
        <p:spPr>
          <a:xfrm>
            <a:off x="426720" y="203200"/>
            <a:ext cx="7315200" cy="609600"/>
          </a:xfrm>
          <a:extLst>
            <a:ext uri="{91240B29-F687-4F45-9708-019B960494DF}">
              <a14:hiddenLine xmlns:a14="http://schemas.microsoft.com/office/drawing/2010/main" w="9360" cap="flat">
                <a:solidFill>
                  <a:srgbClr val="808080"/>
                </a:solidFill>
                <a:round/>
                <a:headEnd/>
                <a:tailEnd/>
              </a14:hiddenLine>
            </a:ext>
          </a:extLst>
        </p:spPr>
        <p:txBody>
          <a:bodyPr>
            <a:no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800" b="1" dirty="0">
                <a:latin typeface="+mn-lt"/>
              </a:rPr>
              <a:t>Protezione</a:t>
            </a:r>
          </a:p>
        </p:txBody>
      </p:sp>
      <p:sp>
        <p:nvSpPr>
          <p:cNvPr id="55298" name="Rectangle 2">
            <a:extLst>
              <a:ext uri="{FF2B5EF4-FFF2-40B4-BE49-F238E27FC236}">
                <a16:creationId xmlns:a16="http://schemas.microsoft.com/office/drawing/2014/main" id="{65F3FABC-06FE-4C62-B896-E4A33D2DC936}"/>
              </a:ext>
            </a:extLst>
          </p:cNvPr>
          <p:cNvSpPr>
            <a:spLocks noGrp="1" noChangeArrowheads="1"/>
          </p:cNvSpPr>
          <p:nvPr>
            <p:ph type="body" idx="4294967295"/>
          </p:nvPr>
        </p:nvSpPr>
        <p:spPr>
          <a:xfrm>
            <a:off x="590232" y="1237616"/>
            <a:ext cx="10611168" cy="5125084"/>
          </a:xfrm>
        </p:spPr>
        <p:txBody>
          <a:bodyPr>
            <a:normAutofit fontScale="88607"/>
          </a:bodyPr>
          <a:lstStyle/>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2800" b="1" dirty="0"/>
              <a:t>Identification / authentification</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sz="1600" dirty="0"/>
              <a:t>Utenti, servizi, attrezzature...Autenticazione forte</a:t>
            </a:r>
            <a:endParaRPr lang="fr-FR" sz="2400"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2800" b="1" dirty="0" err="1"/>
              <a:t>Protezione</a:t>
            </a:r>
            <a:r>
              <a:rPr lang="fr-FR" sz="2800" b="1" dirty="0"/>
              <a:t> del codice malizioso</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sz="1600" dirty="0"/>
              <a:t>Controllo antivirus, in entrata e in uscitaResistente agli attacchi</a:t>
            </a:r>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2800" b="1" dirty="0"/>
              <a:t>Configurare per</a:t>
            </a:r>
            <a:r>
              <a:rPr lang="fr-FR" sz="2800" b="1" dirty="0" err="1"/>
              <a:t> StrictlyNecessary</a:t>
            </a:r>
            <a:r>
              <a:rPr lang="fr-FR" sz="2800" b="1" dirty="0"/>
              <a:t> </a:t>
            </a:r>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2800" b="1" dirty="0"/>
              <a:t>Controllo del flusso</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1600" dirty="0"/>
              <a:t>Controllo della rete</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1600" dirty="0" err="1"/>
              <a:t>FiltrezzaIncome</a:t>
            </a:r>
            <a:r>
              <a:rPr lang="fr-FR" sz="1600" dirty="0"/>
              <a:t> </a:t>
            </a:r>
            <a:r>
              <a:rPr lang="fr-FR" sz="1600" dirty="0" err="1"/>
              <a:t>/</a:t>
            </a:r>
            <a:r>
              <a:rPr lang="fr-FR" sz="1600" dirty="0"/>
              <a:t> risultato</a:t>
            </a:r>
          </a:p>
          <a:p>
            <a:pPr marL="0" indent="0">
              <a:lnSpc>
                <a:spcPct val="80000"/>
              </a:lnSpc>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2800" b="1" dirty="0"/>
              <a:t>Protezione dei dati</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1600" dirty="0"/>
              <a:t>Controllo di accesso, sorveglianza (DLP, ecc.)</a:t>
            </a:r>
            <a:r>
              <a:rPr lang="fr-FR" sz="1600" dirty="0" err="1"/>
              <a:t> Cifratura dei dati</a:t>
            </a:r>
            <a:endParaRPr lang="fr-FR" sz="1600"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D40FD223-364E-4259-8290-F860EE2D77D7}"/>
              </a:ext>
            </a:extLst>
          </p:cNvPr>
          <p:cNvSpPr>
            <a:spLocks noGrp="1" noChangeArrowheads="1"/>
          </p:cNvSpPr>
          <p:nvPr>
            <p:ph type="title" idx="4294967295"/>
          </p:nvPr>
        </p:nvSpPr>
        <p:spPr>
          <a:xfrm>
            <a:off x="334963" y="304800"/>
            <a:ext cx="7315200" cy="609600"/>
          </a:xfrm>
          <a:extLst>
            <a:ext uri="{91240B29-F687-4F45-9708-019B960494DF}">
              <a14:hiddenLine xmlns:a14="http://schemas.microsoft.com/office/drawing/2010/main" w="9360" cap="flat">
                <a:solidFill>
                  <a:srgbClr val="808080"/>
                </a:solidFill>
                <a:round/>
                <a:headEnd/>
                <a:tailEnd/>
              </a14:hiddenLine>
            </a:ext>
          </a:extLst>
        </p:spPr>
        <p:txBody>
          <a:bodyPr>
            <a:no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b="1" dirty="0" err="1"/>
              <a:t>Difesa</a:t>
            </a:r>
            <a:endParaRPr lang="fr-FR" b="1" dirty="0"/>
          </a:p>
        </p:txBody>
      </p:sp>
      <p:sp>
        <p:nvSpPr>
          <p:cNvPr id="55298" name="Rectangle 2">
            <a:extLst>
              <a:ext uri="{FF2B5EF4-FFF2-40B4-BE49-F238E27FC236}">
                <a16:creationId xmlns:a16="http://schemas.microsoft.com/office/drawing/2014/main" id="{419056C8-935E-426B-9296-3BFBF4C01724}"/>
              </a:ext>
            </a:extLst>
          </p:cNvPr>
          <p:cNvSpPr>
            <a:spLocks noGrp="1" noChangeArrowheads="1"/>
          </p:cNvSpPr>
          <p:nvPr>
            <p:ph type="body" idx="4294967295"/>
          </p:nvPr>
        </p:nvSpPr>
        <p:spPr>
          <a:xfrm>
            <a:off x="812164" y="1156336"/>
            <a:ext cx="8321675" cy="5219064"/>
          </a:xfrm>
        </p:spPr>
        <p:txBody>
          <a:bodyPr>
            <a:normAutofit fontScale="89051"/>
          </a:bodyPr>
          <a:lstStyle/>
          <a:p>
            <a:pPr marL="400050" lvl="1" indent="-400050">
              <a:lnSpc>
                <a:spcPct val="80000"/>
              </a:lnSpc>
              <a:buClr>
                <a:srgbClr val="EF2B2F"/>
              </a:buClr>
              <a:buSzPct val="87000"/>
              <a:buNone/>
              <a:tabLst>
                <a:tab pos="0" algn="l"/>
                <a:tab pos="287338"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3200" b="1" dirty="0"/>
              <a:t>Tronchi </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2000" dirty="0"/>
              <a:t>Test di valutazione</a:t>
            </a:r>
          </a:p>
          <a:p>
            <a:pPr marL="400050" lvl="1" indent="0">
              <a:lnSpc>
                <a:spcPct val="80000"/>
              </a:lnSpc>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sz="2000"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3200" b="1" dirty="0"/>
              <a:t>Manutenzione sicura</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2000" dirty="0"/>
              <a:t>Monitoraggio</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sz="2000" dirty="0"/>
              <a:t>Aggiornare i componenti in un processo formalizzato</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dirty="0">
              <a:solidFill>
                <a:srgbClr val="3333CC"/>
              </a:solidFill>
              <a:effectLst>
                <a:outerShdw blurRad="38100" dist="38100" dir="2700000" algn="tl">
                  <a:srgbClr val="C0C0C0"/>
                </a:outerShdw>
              </a:effectLst>
              <a:cs typeface="+mn-cs"/>
            </a:endParaRPr>
          </a:p>
          <a:p>
            <a:pPr marL="0" lvl="1" indent="0">
              <a:lnSpc>
                <a:spcPct val="80000"/>
              </a:lnSpc>
              <a:spcBef>
                <a:spcPts val="7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3200" b="1" dirty="0">
                <a:solidFill>
                  <a:srgbClr val="3333CC"/>
                </a:solidFill>
                <a:effectLst>
                  <a:outerShdw blurRad="38100" dist="38100" dir="2700000" algn="tl">
                    <a:srgbClr val="C0C0C0"/>
                  </a:outerShdw>
                </a:effectLst>
              </a:rPr>
              <a:t>Monitoraggio dinamico della sicurezza</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2000" dirty="0" err="1"/>
              <a:t>Centralizzazione</a:t>
            </a:r>
            <a:r>
              <a:rPr lang="fr-FR" sz="2000" dirty="0"/>
              <a:t> dei log: singola console</a:t>
            </a:r>
            <a:r>
              <a:rPr lang="fr-FR" sz="2000" dirty="0" err="1"/>
              <a:t> Rilevazione intrusione</a:t>
            </a:r>
            <a:r>
              <a:rPr lang="fr-FR" sz="2000" dirty="0"/>
              <a:t> sonde</a:t>
            </a:r>
            <a:r>
              <a:rPr lang="fr-FR" sz="2000" dirty="0" err="1"/>
              <a:t> Correlazione</a:t>
            </a:r>
            <a:r>
              <a:rPr lang="fr-FR" sz="2000" dirty="0"/>
              <a:t>  ...</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1">
            <a:extLst>
              <a:ext uri="{FF2B5EF4-FFF2-40B4-BE49-F238E27FC236}">
                <a16:creationId xmlns:a16="http://schemas.microsoft.com/office/drawing/2014/main" id="{E262A4E5-748D-4D21-96D9-941539BA47FD}"/>
              </a:ext>
            </a:extLst>
          </p:cNvPr>
          <p:cNvSpPr>
            <a:spLocks noGrp="1" noChangeArrowheads="1"/>
          </p:cNvSpPr>
          <p:nvPr>
            <p:ph type="title" idx="4294967295"/>
          </p:nvPr>
        </p:nvSpPr>
        <p:spPr>
          <a:xfrm>
            <a:off x="0" y="132080"/>
            <a:ext cx="7315200" cy="609600"/>
          </a:xfrm>
          <a:extLst>
            <a:ext uri="{91240B29-F687-4F45-9708-019B960494DF}">
              <a14:hiddenLine xmlns:a14="http://schemas.microsoft.com/office/drawing/2010/main" w="9360" cap="flat">
                <a:solidFill>
                  <a:srgbClr val="808080"/>
                </a:solidFill>
                <a:round/>
                <a:headEnd/>
                <a:tailEnd/>
              </a14:hiddenLine>
            </a:ext>
          </a:extLst>
        </p:spPr>
        <p:txBody>
          <a:bodyPr>
            <a:normAutofit fontScale="65000"/>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3600" b="1" dirty="0"/>
              <a:t>Atteggiamento permanente</a:t>
            </a:r>
            <a:r>
              <a:rPr lang="fr-FR" sz="3600" b="1" dirty="0" err="1"/>
              <a:t> nei confronti della sicurezza</a:t>
            </a:r>
            <a:r>
              <a:rPr lang="fr-FR" sz="3600" b="1" dirty="0"/>
              <a:t> informatica</a:t>
            </a:r>
          </a:p>
        </p:txBody>
      </p:sp>
      <p:sp>
        <p:nvSpPr>
          <p:cNvPr id="56322" name="Rectangle 2">
            <a:extLst>
              <a:ext uri="{FF2B5EF4-FFF2-40B4-BE49-F238E27FC236}">
                <a16:creationId xmlns:a16="http://schemas.microsoft.com/office/drawing/2014/main" id="{01672C72-D554-482D-B414-B2D6561CC00A}"/>
              </a:ext>
            </a:extLst>
          </p:cNvPr>
          <p:cNvSpPr>
            <a:spLocks noGrp="1" noChangeArrowheads="1"/>
          </p:cNvSpPr>
          <p:nvPr>
            <p:ph type="body" idx="4294967295"/>
          </p:nvPr>
        </p:nvSpPr>
        <p:spPr>
          <a:xfrm>
            <a:off x="600869" y="1019811"/>
            <a:ext cx="7764462" cy="4525963"/>
          </a:xfrm>
        </p:spPr>
        <p:txBody>
          <a:bodyPr>
            <a:normAutofit fontScale="90476"/>
          </a:bodyPr>
          <a:lstStyle/>
          <a:p>
            <a:pPr marL="0" indent="0">
              <a:lnSpc>
                <a:spcPct val="80000"/>
              </a:lnSpc>
              <a:spcBef>
                <a:spcPts val="500"/>
              </a:spcBef>
              <a:buClr>
                <a:srgbClr val="EF2B2F"/>
              </a:buClr>
              <a:buSzPct val="105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b="1" dirty="0"/>
              <a:t>Concezione/ progettazione</a:t>
            </a:r>
          </a:p>
          <a:p>
            <a:pPr marL="668338" lvl="1" indent="-187325">
              <a:lnSpc>
                <a:spcPct val="80000"/>
              </a:lnSpc>
              <a:spcBef>
                <a:spcPts val="450"/>
              </a:spcBef>
              <a:buClr>
                <a:srgbClr val="0E1B8D"/>
              </a:buClr>
              <a:buSzPct val="6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dirty="0"/>
              <a:t>Applicazione controllata di buone praticheGaranzie sulla sicurezza del codice consegnatoMaggiore integrazione della logica di affidabilità: modalità degradate</a:t>
            </a:r>
            <a:endParaRPr lang="fr-FR" b="1" dirty="0"/>
          </a:p>
          <a:p>
            <a:pPr marL="0" indent="0">
              <a:lnSpc>
                <a:spcPct val="80000"/>
              </a:lnSpc>
              <a:spcBef>
                <a:spcPts val="500"/>
              </a:spcBef>
              <a:buClr>
                <a:srgbClr val="EF2B2F"/>
              </a:buClr>
              <a:buSzPct val="105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b="1" dirty="0" err="1"/>
              <a:t>Cybersicurezza</a:t>
            </a:r>
          </a:p>
          <a:p>
            <a:pPr marL="668338" lvl="1" indent="-187325">
              <a:lnSpc>
                <a:spcPct val="80000"/>
              </a:lnSpc>
              <a:spcBef>
                <a:spcPts val="450"/>
              </a:spcBef>
              <a:buClr>
                <a:srgbClr val="0E1B8D"/>
              </a:buClr>
              <a:buSzPct val="6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dirty="0"/>
              <a:t>Manutenzione della sicurezza inclusa nella manutenzione generaleAzione di monitoraggioAllargare il cerchio della fiducia</a:t>
            </a:r>
            <a:endParaRPr lang="fr-FR" dirty="0"/>
          </a:p>
          <a:p>
            <a:pPr marL="0" indent="0">
              <a:lnSpc>
                <a:spcPct val="80000"/>
              </a:lnSpc>
              <a:spcBef>
                <a:spcPts val="500"/>
              </a:spcBef>
              <a:buClr>
                <a:srgbClr val="EF2B2F"/>
              </a:buClr>
              <a:buSzPct val="105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b="1" dirty="0"/>
          </a:p>
          <a:p>
            <a:pPr marL="0" indent="0">
              <a:lnSpc>
                <a:spcPct val="80000"/>
              </a:lnSpc>
              <a:spcBef>
                <a:spcPts val="500"/>
              </a:spcBef>
              <a:buClr>
                <a:srgbClr val="EF2B2F"/>
              </a:buClr>
              <a:buSzPct val="105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b="1" dirty="0"/>
              <a:t>Cyber-</a:t>
            </a:r>
            <a:r>
              <a:rPr lang="fr-FR" b="1" dirty="0" err="1"/>
              <a:t>resilienza</a:t>
            </a:r>
            <a:endParaRPr lang="fr-FR" b="1" dirty="0"/>
          </a:p>
          <a:p>
            <a:pPr marL="668338" lvl="1" indent="-187325">
              <a:lnSpc>
                <a:spcPct val="80000"/>
              </a:lnSpc>
              <a:spcBef>
                <a:spcPts val="450"/>
              </a:spcBef>
              <a:buClr>
                <a:srgbClr val="0E1B8D"/>
              </a:buClr>
              <a:buSzPct val="6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err="1"/>
              <a:t>Monitoraggio</a:t>
            </a:r>
            <a:r>
              <a:rPr lang="fr-FR" dirty="0"/>
              <a:t> evolutivo, adattativo e</a:t>
            </a:r>
            <a:r>
              <a:rPr lang="fr-FR" dirty="0" err="1"/>
              <a:t> integrato</a:t>
            </a:r>
            <a:endParaRPr lang="fr-FR" dirty="0"/>
          </a:p>
          <a:p>
            <a:pPr marL="668338" lvl="1" indent="-187325">
              <a:lnSpc>
                <a:spcPct val="80000"/>
              </a:lnSpc>
              <a:spcBef>
                <a:spcPts val="450"/>
              </a:spcBef>
              <a:buClr>
                <a:srgbClr val="0E1B8D"/>
              </a:buClr>
              <a:buSzPct val="6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err="1"/>
              <a:t>Formazione adattata</a:t>
            </a:r>
          </a:p>
          <a:p>
            <a:pPr marL="668338" lvl="1" indent="-187325">
              <a:lnSpc>
                <a:spcPct val="80000"/>
              </a:lnSpc>
              <a:spcBef>
                <a:spcPts val="450"/>
              </a:spcBef>
              <a:buClr>
                <a:srgbClr val="0E1B8D"/>
              </a:buClr>
              <a:buSzPct val="6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a:t>Piani di crisi</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56322">
                                            <p:txEl>
                                              <p:pRg st="0" end="0"/>
                                            </p:txEl>
                                          </p:spTgt>
                                        </p:tgtEl>
                                        <p:attrNameLst>
                                          <p:attrName>style.visibility</p:attrName>
                                        </p:attrNameLst>
                                      </p:cBhvr>
                                      <p:to>
                                        <p:strVal val="visible"/>
                                      </p:to>
                                    </p:set>
                                    <p:animEffect transition="in" filter="fade">
                                      <p:cBhvr additive="repl">
                                        <p:cTn id="7" dur="500"/>
                                        <p:tgtEl>
                                          <p:spTgt spid="563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56322">
                                            <p:txEl>
                                              <p:pRg st="2" end="2"/>
                                            </p:txEl>
                                          </p:spTgt>
                                        </p:tgtEl>
                                        <p:attrNameLst>
                                          <p:attrName>style.visibility</p:attrName>
                                        </p:attrNameLst>
                                      </p:cBhvr>
                                      <p:to>
                                        <p:strVal val="visible"/>
                                      </p:to>
                                    </p:set>
                                    <p:animEffect transition="in" filter="fade">
                                      <p:cBhvr additive="repl">
                                        <p:cTn id="12" dur="500"/>
                                        <p:tgtEl>
                                          <p:spTgt spid="5632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56322">
                                            <p:txEl>
                                              <p:pRg st="5" end="5"/>
                                            </p:txEl>
                                          </p:spTgt>
                                        </p:tgtEl>
                                        <p:attrNameLst>
                                          <p:attrName>style.visibility</p:attrName>
                                        </p:attrNameLst>
                                      </p:cBhvr>
                                      <p:to>
                                        <p:strVal val="visible"/>
                                      </p:to>
                                    </p:set>
                                    <p:animEffect transition="in" filter="fade">
                                      <p:cBhvr additive="repl">
                                        <p:cTn id="17" dur="500"/>
                                        <p:tgtEl>
                                          <p:spTgt spid="56322">
                                            <p:txEl>
                                              <p:pRg st="5" end="5"/>
                                            </p:txEl>
                                          </p:spTgt>
                                        </p:tgtEl>
                                      </p:cBhvr>
                                    </p:animEffect>
                                  </p:childTnLst>
                                </p:cTn>
                              </p:par>
                              <p:par>
                                <p:cTn id="18" presetID="10" presetClass="entr" fill="hold" nodeType="withEffect">
                                  <p:stCondLst>
                                    <p:cond delay="0"/>
                                  </p:stCondLst>
                                  <p:childTnLst>
                                    <p:set>
                                      <p:cBhvr additive="repl">
                                        <p:cTn id="19" dur="1" fill="hold">
                                          <p:stCondLst>
                                            <p:cond delay="0"/>
                                          </p:stCondLst>
                                        </p:cTn>
                                        <p:tgtEl>
                                          <p:spTgt spid="56322">
                                            <p:txEl>
                                              <p:pRg st="6" end="6"/>
                                            </p:txEl>
                                          </p:spTgt>
                                        </p:tgtEl>
                                        <p:attrNameLst>
                                          <p:attrName>style.visibility</p:attrName>
                                        </p:attrNameLst>
                                      </p:cBhvr>
                                      <p:to>
                                        <p:strVal val="visible"/>
                                      </p:to>
                                    </p:set>
                                    <p:animEffect transition="in" filter="fade">
                                      <p:cBhvr additive="repl">
                                        <p:cTn id="20" dur="500"/>
                                        <p:tgtEl>
                                          <p:spTgt spid="56322">
                                            <p:txEl>
                                              <p:pRg st="6" end="6"/>
                                            </p:txEl>
                                          </p:spTgt>
                                        </p:tgtEl>
                                      </p:cBhvr>
                                    </p:animEffect>
                                  </p:childTnLst>
                                </p:cTn>
                              </p:par>
                              <p:par>
                                <p:cTn id="21" presetID="10" presetClass="entr" fill="hold" nodeType="withEffect">
                                  <p:stCondLst>
                                    <p:cond delay="0"/>
                                  </p:stCondLst>
                                  <p:childTnLst>
                                    <p:set>
                                      <p:cBhvr additive="repl">
                                        <p:cTn id="22" dur="1" fill="hold">
                                          <p:stCondLst>
                                            <p:cond delay="0"/>
                                          </p:stCondLst>
                                        </p:cTn>
                                        <p:tgtEl>
                                          <p:spTgt spid="56322">
                                            <p:txEl>
                                              <p:pRg st="7" end="7"/>
                                            </p:txEl>
                                          </p:spTgt>
                                        </p:tgtEl>
                                        <p:attrNameLst>
                                          <p:attrName>style.visibility</p:attrName>
                                        </p:attrNameLst>
                                      </p:cBhvr>
                                      <p:to>
                                        <p:strVal val="visible"/>
                                      </p:to>
                                    </p:set>
                                    <p:animEffect transition="in" filter="fade">
                                      <p:cBhvr additive="repl">
                                        <p:cTn id="23" dur="500"/>
                                        <p:tgtEl>
                                          <p:spTgt spid="56322">
                                            <p:txEl>
                                              <p:pRg st="7" end="7"/>
                                            </p:txEl>
                                          </p:spTgt>
                                        </p:tgtEl>
                                      </p:cBhvr>
                                    </p:animEffect>
                                  </p:childTnLst>
                                </p:cTn>
                              </p:par>
                              <p:par>
                                <p:cTn id="24" presetID="10" presetClass="entr" fill="hold" nodeType="withEffect">
                                  <p:stCondLst>
                                    <p:cond delay="0"/>
                                  </p:stCondLst>
                                  <p:childTnLst>
                                    <p:set>
                                      <p:cBhvr additive="repl">
                                        <p:cTn id="25" dur="1" fill="hold">
                                          <p:stCondLst>
                                            <p:cond delay="0"/>
                                          </p:stCondLst>
                                        </p:cTn>
                                        <p:tgtEl>
                                          <p:spTgt spid="56322">
                                            <p:txEl>
                                              <p:pRg st="8" end="8"/>
                                            </p:txEl>
                                          </p:spTgt>
                                        </p:tgtEl>
                                        <p:attrNameLst>
                                          <p:attrName>style.visibility</p:attrName>
                                        </p:attrNameLst>
                                      </p:cBhvr>
                                      <p:to>
                                        <p:strVal val="visible"/>
                                      </p:to>
                                    </p:set>
                                    <p:animEffect transition="in" filter="fade">
                                      <p:cBhvr additive="repl">
                                        <p:cTn id="26" dur="500"/>
                                        <p:tgtEl>
                                          <p:spTgt spid="563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CEADAD-0A95-1FEC-93A7-47E3178F237D}"/>
              </a:ext>
            </a:extLst>
          </p:cNvPr>
          <p:cNvSpPr>
            <a:spLocks noGrp="1"/>
          </p:cNvSpPr>
          <p:nvPr>
            <p:ph type="title"/>
          </p:nvPr>
        </p:nvSpPr>
        <p:spPr>
          <a:xfrm>
            <a:off x="664488" y="254585"/>
            <a:ext cx="4620584" cy="1422854"/>
          </a:xfrm>
        </p:spPr>
        <p:txBody>
          <a:bodyPr vert="horz" lIns="91440" tIns="45720" rIns="91440" bIns="45720" rtlCol="0" anchor="b">
            <a:normAutofit fontScale="64285"/>
          </a:bodyPr>
          <a:lstStyle/>
          <a:p>
            <a:r>
              <a:rPr lang="en-US" b="1" dirty="0"/>
              <a:t>Piano</a:t>
            </a:r>
            <a:br>
              <a:rPr lang="en-US" b="1" dirty="0"/>
            </a:br>
            <a:r>
              <a:rPr lang="en-US" b="1" dirty="0"/>
              <a:t>d'azione per la medicina legale</a:t>
            </a:r>
          </a:p>
        </p:txBody>
      </p:sp>
      <p:pic>
        <p:nvPicPr>
          <p:cNvPr id="3" name="Image 2" descr="Une image contenant eau, bateau, extérieur, ciel&#10;&#10;Description générée automatiquement">
            <a:extLst>
              <a:ext uri="{FF2B5EF4-FFF2-40B4-BE49-F238E27FC236}">
                <a16:creationId xmlns:a16="http://schemas.microsoft.com/office/drawing/2014/main" id="{6A931D9D-2878-D043-F7A7-6FCCF3C8D6B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Image 3">
            <a:extLst>
              <a:ext uri="{FF2B5EF4-FFF2-40B4-BE49-F238E27FC236}">
                <a16:creationId xmlns:a16="http://schemas.microsoft.com/office/drawing/2014/main" id="{AB752099-4134-DCC1-02AD-79E17BB738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453" y="1957998"/>
            <a:ext cx="7164847" cy="4797817"/>
          </a:xfrm>
          <a:prstGeom prst="rect">
            <a:avLst/>
          </a:prstGeom>
        </p:spPr>
      </p:pic>
    </p:spTree>
    <p:extLst>
      <p:ext uri="{BB962C8B-B14F-4D97-AF65-F5344CB8AC3E}">
        <p14:creationId xmlns:p14="http://schemas.microsoft.com/office/powerpoint/2010/main" val="15115339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FE4172E2-A32F-B9F8-F0E7-A8A3882061AA}"/>
              </a:ext>
            </a:extLst>
          </p:cNvPr>
          <p:cNvGraphicFramePr>
            <a:graphicFrameLocks noGrp="1"/>
          </p:cNvGraphicFramePr>
          <p:nvPr>
            <p:extLst>
              <p:ext uri="{D42A27DB-BD31-4B8C-83A1-F6EECF244321}">
                <p14:modId xmlns:p14="http://schemas.microsoft.com/office/powerpoint/2010/main" val="924190660"/>
              </p:ext>
            </p:extLst>
          </p:nvPr>
        </p:nvGraphicFramePr>
        <p:xfrm>
          <a:off x="624839" y="1694448"/>
          <a:ext cx="9980023" cy="3469104"/>
        </p:xfrm>
        <a:graphic>
          <a:graphicData uri="http://schemas.openxmlformats.org/drawingml/2006/table">
            <a:tbl>
              <a:tblPr/>
              <a:tblGrid>
                <a:gridCol w="312766">
                  <a:extLst>
                    <a:ext uri="{9D8B030D-6E8A-4147-A177-3AD203B41FA5}">
                      <a16:colId xmlns:a16="http://schemas.microsoft.com/office/drawing/2014/main" val="3476697109"/>
                    </a:ext>
                  </a:extLst>
                </a:gridCol>
                <a:gridCol w="7904405">
                  <a:extLst>
                    <a:ext uri="{9D8B030D-6E8A-4147-A177-3AD203B41FA5}">
                      <a16:colId xmlns:a16="http://schemas.microsoft.com/office/drawing/2014/main" val="3673111778"/>
                    </a:ext>
                  </a:extLst>
                </a:gridCol>
                <a:gridCol w="881426">
                  <a:extLst>
                    <a:ext uri="{9D8B030D-6E8A-4147-A177-3AD203B41FA5}">
                      <a16:colId xmlns:a16="http://schemas.microsoft.com/office/drawing/2014/main" val="3491167886"/>
                    </a:ext>
                  </a:extLst>
                </a:gridCol>
                <a:gridCol w="881426">
                  <a:extLst>
                    <a:ext uri="{9D8B030D-6E8A-4147-A177-3AD203B41FA5}">
                      <a16:colId xmlns:a16="http://schemas.microsoft.com/office/drawing/2014/main" val="2755081703"/>
                    </a:ext>
                  </a:extLst>
                </a:gridCol>
              </a:tblGrid>
              <a:tr h="106878">
                <a:tc>
                  <a:txBody>
                    <a:bodyPr/>
                    <a:lstStyle/>
                    <a:p>
                      <a:pPr algn="ctr" fontAlgn="ctr"/>
                      <a:r>
                        <a:rPr lang="fr-FR" sz="1400" b="0" i="0" u="none" strike="noStrike">
                          <a:solidFill>
                            <a:srgbClr val="000000"/>
                          </a:solidFill>
                          <a:effectLst/>
                          <a:latin typeface="Calibri" panose="020F0502020204030204" pitchFamily="34" charset="0"/>
                        </a:rPr>
                        <a:t>Io</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err="1">
                          <a:solidFill>
                            <a:srgbClr val="000000"/>
                          </a:solidFill>
                          <a:effectLst/>
                          <a:latin typeface="Calibri" panose="020F0502020204030204" pitchFamily="34" charset="0"/>
                        </a:rPr>
                        <a:t>Formazione</a:t>
                      </a:r>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e sensibilizzazione</a:t>
                      </a: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STANDARD</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RENFORCE</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246381670"/>
                  </a:ext>
                </a:extLst>
              </a:tr>
              <a:tr h="106878">
                <a:tc>
                  <a:txBody>
                    <a:bodyPr/>
                    <a:lstStyle/>
                    <a:p>
                      <a:pPr algn="ctr" fontAlgn="ctr"/>
                      <a:r>
                        <a:rPr lang="fr-FR" sz="1400" b="0" i="0" u="none" strike="noStrike">
                          <a:solidFill>
                            <a:srgbClr val="000000"/>
                          </a:solidFill>
                          <a:effectLst/>
                          <a:latin typeface="Calibri" panose="020F0502020204030204" pitchFamily="34" charset="0"/>
                        </a:rPr>
                        <a:t>1</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Formare i gruppi operativi sulla sicurezza dei sistemi d'informazione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1352642003"/>
                  </a:ext>
                </a:extLst>
              </a:tr>
              <a:tr h="106878">
                <a:tc>
                  <a:txBody>
                    <a:bodyPr/>
                    <a:lstStyle/>
                    <a:p>
                      <a:pPr algn="ctr" fontAlgn="ctr"/>
                      <a:r>
                        <a:rPr lang="fr-FR" sz="1400" b="0" i="0" u="none" strike="noStrike">
                          <a:solidFill>
                            <a:srgbClr val="000000"/>
                          </a:solidFill>
                          <a:effectLst/>
                          <a:latin typeface="Calibri" panose="020F0502020204030204" pitchFamily="34" charset="0"/>
                        </a:rPr>
                        <a:t>2</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Istruire gli utenti sulle migliori pratiche di sicurezza IT di base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096104"/>
                  </a:ext>
                </a:extLst>
              </a:tr>
              <a:tr h="111331">
                <a:tc>
                  <a:txBody>
                    <a:bodyPr/>
                    <a:lstStyle/>
                    <a:p>
                      <a:pPr algn="ctr" fontAlgn="ctr"/>
                      <a:r>
                        <a:rPr lang="fr-FR" sz="1400" b="0" i="0" u="none" strike="noStrike">
                          <a:solidFill>
                            <a:srgbClr val="000000"/>
                          </a:solidFill>
                          <a:effectLst/>
                          <a:latin typeface="Calibri" panose="020F0502020204030204" pitchFamily="34" charset="0"/>
                        </a:rPr>
                        <a:t>3</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Gestione dei rischi del l'esternalizzazione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3289187630"/>
                  </a:ext>
                </a:extLst>
              </a:tr>
              <a:tr h="106878">
                <a:tc>
                  <a:txBody>
                    <a:bodyPr/>
                    <a:lstStyle/>
                    <a:p>
                      <a:pPr algn="ctr" fontAlgn="ctr"/>
                      <a:r>
                        <a:rPr lang="fr-FR" sz="1400" b="0" i="0" u="none" strike="noStrike">
                          <a:solidFill>
                            <a:srgbClr val="000000"/>
                          </a:solidFill>
                          <a:effectLst/>
                          <a:latin typeface="Calibri" panose="020F0502020204030204" pitchFamily="34" charset="0"/>
                        </a:rPr>
                        <a:t>II</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 Conoscere il sistema informativo</a:t>
                      </a: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2186444840"/>
                  </a:ext>
                </a:extLst>
              </a:tr>
              <a:tr h="106878">
                <a:tc>
                  <a:txBody>
                    <a:bodyPr/>
                    <a:lstStyle/>
                    <a:p>
                      <a:pPr algn="ctr" fontAlgn="ctr"/>
                      <a:r>
                        <a:rPr lang="fr-FR" sz="1400" b="0" i="0" u="none" strike="noStrike">
                          <a:solidFill>
                            <a:srgbClr val="000000"/>
                          </a:solidFill>
                          <a:effectLst/>
                          <a:latin typeface="Calibri" panose="020F0502020204030204" pitchFamily="34" charset="0"/>
                        </a:rPr>
                        <a:t>4</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Identificare le informazioni e i server più sensibili e mantenere una mappa di rete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3595969784"/>
                  </a:ext>
                </a:extLst>
              </a:tr>
              <a:tr h="106878">
                <a:tc>
                  <a:txBody>
                    <a:bodyPr/>
                    <a:lstStyle/>
                    <a:p>
                      <a:pPr algn="ctr" fontAlgn="ctr"/>
                      <a:r>
                        <a:rPr lang="fr-FR" sz="1400" b="0" i="0" u="none" strike="noStrike">
                          <a:solidFill>
                            <a:srgbClr val="000000"/>
                          </a:solidFill>
                          <a:effectLst/>
                          <a:latin typeface="Calibri" panose="020F0502020204030204" pitchFamily="34" charset="0"/>
                        </a:rPr>
                        <a:t>5</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Avere un inventario completo degli account privilegiati e mantenerlo aggiornato</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042540"/>
                  </a:ext>
                </a:extLst>
              </a:tr>
              <a:tr h="106878">
                <a:tc>
                  <a:txBody>
                    <a:bodyPr/>
                    <a:lstStyle/>
                    <a:p>
                      <a:pPr algn="ctr" fontAlgn="ctr"/>
                      <a:r>
                        <a:rPr lang="fr-FR" sz="1400" b="0" i="0" u="none" strike="noStrike">
                          <a:solidFill>
                            <a:srgbClr val="000000"/>
                          </a:solidFill>
                          <a:effectLst/>
                          <a:latin typeface="Calibri" panose="020F0502020204030204" pitchFamily="34" charset="0"/>
                        </a:rPr>
                        <a:t>6</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Organizzare le procedure per l'arrivo, la partenza e il cambiamento di funzione degli utenti</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309617"/>
                  </a:ext>
                </a:extLst>
              </a:tr>
              <a:tr h="111331">
                <a:tc>
                  <a:txBody>
                    <a:bodyPr/>
                    <a:lstStyle/>
                    <a:p>
                      <a:pPr algn="ctr" fontAlgn="ctr"/>
                      <a:r>
                        <a:rPr lang="fr-FR" sz="1400" b="0" i="0" u="none" strike="noStrike">
                          <a:solidFill>
                            <a:srgbClr val="000000"/>
                          </a:solidFill>
                          <a:effectLst/>
                          <a:latin typeface="Calibri" panose="020F0502020204030204" pitchFamily="34" charset="0"/>
                        </a:rPr>
                        <a:t>7</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Autorizza la connessione</a:t>
                      </a:r>
                      <a:r>
                        <a:rPr lang="en-US" sz="1400" b="0" i="0" u="none" strike="noStrike" dirty="0">
                          <a:solidFill>
                            <a:srgbClr val="000000"/>
                          </a:solidFill>
                          <a:effectLst/>
                          <a:latin typeface="Calibri" panose="020F0502020204030204" pitchFamily="34" charset="0"/>
                        </a:rPr>
                        <a:t> alla rete dell'ente solo alle apparecchiature controllate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6267039"/>
                  </a:ext>
                </a:extLst>
              </a:tr>
              <a:tr h="106878">
                <a:tc>
                  <a:txBody>
                    <a:bodyPr/>
                    <a:lstStyle/>
                    <a:p>
                      <a:pPr algn="ctr" fontAlgn="ctr"/>
                      <a:r>
                        <a:rPr lang="fr-FR" sz="1400" b="0" i="0" u="none" strike="noStrike">
                          <a:solidFill>
                            <a:srgbClr val="000000"/>
                          </a:solidFill>
                          <a:effectLst/>
                          <a:latin typeface="Calibri" panose="020F0502020204030204" pitchFamily="34" charset="0"/>
                        </a:rPr>
                        <a:t>III</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Autenticare e controllare</a:t>
                      </a:r>
                      <a:r>
                        <a:rPr lang="fr-FR" sz="1400" b="0" i="0" u="none" strike="noStrike" dirty="0">
                          <a:solidFill>
                            <a:srgbClr val="000000"/>
                          </a:solidFill>
                          <a:effectLst/>
                          <a:latin typeface="Calibri" panose="020F0502020204030204" pitchFamily="34" charset="0"/>
                        </a:rPr>
                        <a:t> l'accesso</a:t>
                      </a: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1948364948"/>
                  </a:ext>
                </a:extLst>
              </a:tr>
              <a:tr h="106878">
                <a:tc>
                  <a:txBody>
                    <a:bodyPr/>
                    <a:lstStyle/>
                    <a:p>
                      <a:pPr algn="ctr" fontAlgn="ctr"/>
                      <a:r>
                        <a:rPr lang="fr-FR" sz="1400" b="0" i="0" u="none" strike="noStrike">
                          <a:solidFill>
                            <a:srgbClr val="000000"/>
                          </a:solidFill>
                          <a:effectLst/>
                          <a:latin typeface="Calibri" panose="020F0502020204030204" pitchFamily="34" charset="0"/>
                        </a:rPr>
                        <a:t>8</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Identificare ogni persona che accede al sistema per nome e distinguere tra i ruoli utente/amministratore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6064268"/>
                  </a:ext>
                </a:extLst>
              </a:tr>
              <a:tr h="106878">
                <a:tc>
                  <a:txBody>
                    <a:bodyPr/>
                    <a:lstStyle/>
                    <a:p>
                      <a:pPr algn="ctr" fontAlgn="ctr"/>
                      <a:r>
                        <a:rPr lang="fr-FR" sz="1400" b="0" i="0" u="none" strike="noStrike">
                          <a:solidFill>
                            <a:srgbClr val="000000"/>
                          </a:solidFill>
                          <a:effectLst/>
                          <a:latin typeface="Calibri" panose="020F0502020204030204" pitchFamily="34" charset="0"/>
                        </a:rPr>
                        <a:t>9</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Assegnare i diritti di diritto alle risorse del sistema di informazioni sensibili</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036211967"/>
                  </a:ext>
                </a:extLst>
              </a:tr>
              <a:tr h="106878">
                <a:tc>
                  <a:txBody>
                    <a:bodyPr/>
                    <a:lstStyle/>
                    <a:p>
                      <a:pPr algn="ctr" fontAlgn="ctr"/>
                      <a:r>
                        <a:rPr lang="fr-FR" sz="1400" b="0" i="0" u="none" strike="noStrike">
                          <a:solidFill>
                            <a:srgbClr val="000000"/>
                          </a:solidFill>
                          <a:effectLst/>
                          <a:latin typeface="Calibri" panose="020F0502020204030204" pitchFamily="34" charset="0"/>
                        </a:rPr>
                        <a:t>10</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Definire e verificare la scelta della password e le regole di dimensionamento</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404806843"/>
                  </a:ext>
                </a:extLst>
              </a:tr>
              <a:tr h="106878">
                <a:tc>
                  <a:txBody>
                    <a:bodyPr/>
                    <a:lstStyle/>
                    <a:p>
                      <a:pPr algn="ctr" fontAlgn="ctr"/>
                      <a:r>
                        <a:rPr lang="fr-FR" sz="1400" b="0" i="0" u="none" strike="noStrike">
                          <a:solidFill>
                            <a:srgbClr val="000000"/>
                          </a:solidFill>
                          <a:effectLst/>
                          <a:latin typeface="Calibri" panose="020F0502020204030204" pitchFamily="34" charset="0"/>
                        </a:rPr>
                        <a:t>11</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Proteggere le password memorizzate nei sistemi</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3021668473"/>
                  </a:ext>
                </a:extLst>
              </a:tr>
              <a:tr h="106878">
                <a:tc>
                  <a:txBody>
                    <a:bodyPr/>
                    <a:lstStyle/>
                    <a:p>
                      <a:pPr algn="ctr" fontAlgn="ctr"/>
                      <a:r>
                        <a:rPr lang="fr-FR" sz="1400" b="0" i="0" u="none" strike="noStrike">
                          <a:solidFill>
                            <a:srgbClr val="000000"/>
                          </a:solidFill>
                          <a:effectLst/>
                          <a:latin typeface="Calibri" panose="020F0502020204030204" pitchFamily="34" charset="0"/>
                        </a:rPr>
                        <a:t>12</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Modifica gli elementi di autenticazione predefiniti su dispositivi e servizi</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9707719"/>
                  </a:ext>
                </a:extLst>
              </a:tr>
              <a:tr h="111331">
                <a:tc>
                  <a:txBody>
                    <a:bodyPr/>
                    <a:lstStyle/>
                    <a:p>
                      <a:pPr algn="ctr" fontAlgn="ctr"/>
                      <a:r>
                        <a:rPr lang="fr-FR" sz="1400" b="0" i="0" u="none" strike="noStrike">
                          <a:solidFill>
                            <a:srgbClr val="000000"/>
                          </a:solidFill>
                          <a:effectLst/>
                          <a:latin typeface="Calibri" panose="020F0502020204030204" pitchFamily="34" charset="0"/>
                        </a:rPr>
                        <a:t>13</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Favorire l'autenticazione forte quando possibile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3612359"/>
                  </a:ext>
                </a:extLst>
              </a:tr>
            </a:tbl>
          </a:graphicData>
        </a:graphic>
      </p:graphicFrame>
      <p:sp>
        <p:nvSpPr>
          <p:cNvPr id="4" name="Titre 1">
            <a:extLst>
              <a:ext uri="{FF2B5EF4-FFF2-40B4-BE49-F238E27FC236}">
                <a16:creationId xmlns:a16="http://schemas.microsoft.com/office/drawing/2014/main" id="{3E7D9C8D-3357-0F2A-99BF-D8F55707E9BB}"/>
              </a:ext>
            </a:extLst>
          </p:cNvPr>
          <p:cNvSpPr txBox="1">
            <a:spLocks/>
          </p:cNvSpPr>
          <p:nvPr/>
        </p:nvSpPr>
        <p:spPr>
          <a:xfrm>
            <a:off x="0" y="0"/>
            <a:ext cx="12192000" cy="613954"/>
          </a:xfrm>
          <a:prstGeom prst="rect">
            <a:avLst/>
          </a:prstGeom>
          <a:solidFill>
            <a:schemeClr val="accent1">
              <a:lumMod val="75000"/>
            </a:schemeClr>
          </a:solidFill>
        </p:spPr>
        <p:txBody>
          <a:bodyPr vert="horz" lIns="121920" tIns="60960" rIns="121920" bIns="60960"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067" b="1" dirty="0">
                <a:solidFill>
                  <a:schemeClr val="bg1"/>
                </a:solidFill>
                <a:latin typeface="Arial Black" panose="020B0A04020102020204" pitchFamily="34" charset="0"/>
              </a:rPr>
              <a:t>PIANO D'AZIONE</a:t>
            </a:r>
            <a:r>
              <a:rPr lang="fr-FR" sz="3067" b="1" dirty="0" err="1">
                <a:solidFill>
                  <a:schemeClr val="bg1"/>
                </a:solidFill>
                <a:latin typeface="Arial Black" panose="020B0A04020102020204" pitchFamily="34" charset="0"/>
              </a:rPr>
              <a:t> - Attività iniziali</a:t>
            </a:r>
            <a:endParaRPr lang="fr-FR" sz="3067" b="1" dirty="0">
              <a:solidFill>
                <a:schemeClr val="bg1"/>
              </a:solidFill>
              <a:latin typeface="Arial Black" panose="020B0A04020102020204" pitchFamily="34" charset="0"/>
            </a:endParaRPr>
          </a:p>
        </p:txBody>
      </p:sp>
      <p:sp>
        <p:nvSpPr>
          <p:cNvPr id="2" name="ZoneTexte 1">
            <a:extLst>
              <a:ext uri="{FF2B5EF4-FFF2-40B4-BE49-F238E27FC236}">
                <a16:creationId xmlns:a16="http://schemas.microsoft.com/office/drawing/2014/main" id="{00F7ABED-FF4D-BC85-A62C-7F68ED713EA0}"/>
              </a:ext>
            </a:extLst>
          </p:cNvPr>
          <p:cNvSpPr txBox="1">
            <a:spLocks noChangeArrowheads="1"/>
          </p:cNvSpPr>
          <p:nvPr/>
        </p:nvSpPr>
        <p:spPr bwMode="auto">
          <a:xfrm rot="20416802">
            <a:off x="7845791" y="5051115"/>
            <a:ext cx="4066105" cy="830997"/>
          </a:xfrm>
          <a:prstGeom prst="rect">
            <a:avLst/>
          </a:prstGeom>
          <a:solidFill>
            <a:schemeClr val="accent5">
              <a:lumMod val="20000"/>
              <a:lumOff val="80000"/>
            </a:schemeClr>
          </a:solidFill>
          <a:ln w="38100">
            <a:solidFill>
              <a:srgbClr val="FF0000"/>
            </a:solidFill>
            <a:miter lim="800000"/>
            <a:headEnd/>
            <a:tailEnd/>
          </a:ln>
        </p:spPr>
        <p:txBody>
          <a:bodyPr wrap="square">
            <a:spAutoFit/>
          </a:bodyPr>
          <a:lstStyle/>
          <a:p>
            <a:pPr algn="ctr" eaLnBrk="1" hangingPunct="1">
              <a:buClr>
                <a:srgbClr val="000000"/>
              </a:buClr>
              <a:buSzPct val="100000"/>
              <a:buFont typeface="Times New Roman" panose="02020603050405020304" pitchFamily="18" charset="0"/>
              <a:buNone/>
            </a:pPr>
            <a:r>
              <a:rPr lang="fr-FR" altLang="fr-FR" sz="4800" b="1" dirty="0">
                <a:solidFill>
                  <a:srgbClr val="FF0000"/>
                </a:solidFill>
                <a:latin typeface="[TOP_SECRET]" pitchFamily="2" charset="0"/>
              </a:rPr>
              <a:t>Esempio</a:t>
            </a:r>
          </a:p>
        </p:txBody>
      </p:sp>
    </p:spTree>
    <p:extLst>
      <p:ext uri="{BB962C8B-B14F-4D97-AF65-F5344CB8AC3E}">
        <p14:creationId xmlns:p14="http://schemas.microsoft.com/office/powerpoint/2010/main" val="3549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FE4172E2-A32F-B9F8-F0E7-A8A3882061AA}"/>
              </a:ext>
            </a:extLst>
          </p:cNvPr>
          <p:cNvGraphicFramePr>
            <a:graphicFrameLocks noGrp="1"/>
          </p:cNvGraphicFramePr>
          <p:nvPr/>
        </p:nvGraphicFramePr>
        <p:xfrm>
          <a:off x="1105988" y="1873777"/>
          <a:ext cx="9980023" cy="3320880"/>
        </p:xfrm>
        <a:graphic>
          <a:graphicData uri="http://schemas.openxmlformats.org/drawingml/2006/table">
            <a:tbl>
              <a:tblPr/>
              <a:tblGrid>
                <a:gridCol w="312766">
                  <a:extLst>
                    <a:ext uri="{9D8B030D-6E8A-4147-A177-3AD203B41FA5}">
                      <a16:colId xmlns:a16="http://schemas.microsoft.com/office/drawing/2014/main" val="3476697109"/>
                    </a:ext>
                  </a:extLst>
                </a:gridCol>
                <a:gridCol w="7904405">
                  <a:extLst>
                    <a:ext uri="{9D8B030D-6E8A-4147-A177-3AD203B41FA5}">
                      <a16:colId xmlns:a16="http://schemas.microsoft.com/office/drawing/2014/main" val="3673111778"/>
                    </a:ext>
                  </a:extLst>
                </a:gridCol>
                <a:gridCol w="881426">
                  <a:extLst>
                    <a:ext uri="{9D8B030D-6E8A-4147-A177-3AD203B41FA5}">
                      <a16:colId xmlns:a16="http://schemas.microsoft.com/office/drawing/2014/main" val="3491167886"/>
                    </a:ext>
                  </a:extLst>
                </a:gridCol>
                <a:gridCol w="881426">
                  <a:extLst>
                    <a:ext uri="{9D8B030D-6E8A-4147-A177-3AD203B41FA5}">
                      <a16:colId xmlns:a16="http://schemas.microsoft.com/office/drawing/2014/main" val="2755081703"/>
                    </a:ext>
                  </a:extLst>
                </a:gridCol>
              </a:tblGrid>
              <a:tr h="221392">
                <a:tc>
                  <a:txBody>
                    <a:bodyPr/>
                    <a:lstStyle/>
                    <a:p>
                      <a:pPr algn="ctr" fontAlgn="ctr"/>
                      <a:r>
                        <a:rPr lang="fr-FR" sz="1400" b="0" i="0" u="none" strike="noStrike">
                          <a:solidFill>
                            <a:srgbClr val="000000"/>
                          </a:solidFill>
                          <a:effectLst/>
                          <a:latin typeface="Calibri" panose="020F0502020204030204" pitchFamily="34" charset="0"/>
                        </a:rPr>
                        <a:t>IV</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 Secure </a:t>
                      </a:r>
                      <a:r>
                        <a:rPr lang="fr-FR" sz="1400" b="0" i="0" u="none" strike="noStrike" dirty="0" err="1">
                          <a:solidFill>
                            <a:srgbClr val="000000"/>
                          </a:solidFill>
                          <a:effectLst/>
                          <a:latin typeface="Calibri" panose="020F0502020204030204" pitchFamily="34" charset="0"/>
                        </a:rPr>
                        <a:t>workstations</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853611909"/>
                  </a:ext>
                </a:extLst>
              </a:tr>
              <a:tr h="221392">
                <a:tc>
                  <a:txBody>
                    <a:bodyPr/>
                    <a:lstStyle/>
                    <a:p>
                      <a:pPr algn="ctr" fontAlgn="ctr"/>
                      <a:r>
                        <a:rPr lang="fr-FR" sz="1400" b="0" i="0" u="none" strike="noStrike">
                          <a:solidFill>
                            <a:srgbClr val="000000"/>
                          </a:solidFill>
                          <a:effectLst/>
                          <a:latin typeface="Calibri" panose="020F0502020204030204" pitchFamily="34" charset="0"/>
                        </a:rPr>
                        <a:t>14</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Implementare un livello minimo di sicurezza in tutto il parco informatico</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0107816"/>
                  </a:ext>
                </a:extLst>
              </a:tr>
              <a:tr h="221392">
                <a:tc>
                  <a:txBody>
                    <a:bodyPr/>
                    <a:lstStyle/>
                    <a:p>
                      <a:pPr algn="ctr" fontAlgn="ctr"/>
                      <a:r>
                        <a:rPr lang="fr-FR" sz="1400" b="0" i="0" u="none" strike="noStrike">
                          <a:solidFill>
                            <a:srgbClr val="000000"/>
                          </a:solidFill>
                          <a:effectLst/>
                          <a:latin typeface="Calibri" panose="020F0502020204030204" pitchFamily="34" charset="0"/>
                        </a:rPr>
                        <a:t>15</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Proteggersi dalle minacce di utilizzare supporti rimovibili</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7537247"/>
                  </a:ext>
                </a:extLst>
              </a:tr>
              <a:tr h="221392">
                <a:tc>
                  <a:txBody>
                    <a:bodyPr/>
                    <a:lstStyle/>
                    <a:p>
                      <a:pPr algn="ctr" fontAlgn="ctr"/>
                      <a:r>
                        <a:rPr lang="fr-FR" sz="1400" b="0" i="0" u="none" strike="noStrike">
                          <a:solidFill>
                            <a:srgbClr val="000000"/>
                          </a:solidFill>
                          <a:effectLst/>
                          <a:latin typeface="Calibri" panose="020F0502020204030204" pitchFamily="34" charset="0"/>
                        </a:rPr>
                        <a:t>16</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Utilizzare uno strumento di gestione centralizzato per standardizzare le politiche di sicurezza</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1816974937"/>
                  </a:ext>
                </a:extLst>
              </a:tr>
              <a:tr h="221392">
                <a:tc>
                  <a:txBody>
                    <a:bodyPr/>
                    <a:lstStyle/>
                    <a:p>
                      <a:pPr algn="ctr" fontAlgn="ctr"/>
                      <a:r>
                        <a:rPr lang="fr-FR" sz="1400" b="0" i="0" u="none" strike="noStrike">
                          <a:solidFill>
                            <a:srgbClr val="000000"/>
                          </a:solidFill>
                          <a:effectLst/>
                          <a:latin typeface="Calibri" panose="020F0502020204030204" pitchFamily="34" charset="0"/>
                        </a:rPr>
                        <a:t>17</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Abilitare e configurare il firewall desktop locale</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3432036"/>
                  </a:ext>
                </a:extLst>
              </a:tr>
              <a:tr h="221392">
                <a:tc>
                  <a:txBody>
                    <a:bodyPr/>
                    <a:lstStyle/>
                    <a:p>
                      <a:pPr algn="ctr" fontAlgn="ctr"/>
                      <a:r>
                        <a:rPr lang="fr-FR" sz="1400" b="0" i="0" u="none" strike="noStrike">
                          <a:solidFill>
                            <a:srgbClr val="000000"/>
                          </a:solidFill>
                          <a:effectLst/>
                          <a:latin typeface="Calibri" panose="020F0502020204030204" pitchFamily="34" charset="0"/>
                        </a:rPr>
                        <a:t>18</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Cifratura dei</a:t>
                      </a:r>
                      <a:r>
                        <a:rPr lang="fr-FR" sz="1400" b="0" i="0" u="none" strike="noStrike" dirty="0">
                          <a:solidFill>
                            <a:srgbClr val="000000"/>
                          </a:solidFill>
                          <a:effectLst/>
                          <a:latin typeface="Calibri" panose="020F0502020204030204" pitchFamily="34" charset="0"/>
                        </a:rPr>
                        <a:t> dati sensibili trasmessa su Internet</a:t>
                      </a: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84483751"/>
                  </a:ext>
                </a:extLst>
              </a:tr>
              <a:tr h="221392">
                <a:tc>
                  <a:txBody>
                    <a:bodyPr/>
                    <a:lstStyle/>
                    <a:p>
                      <a:pPr algn="ctr" fontAlgn="ctr"/>
                      <a:r>
                        <a:rPr lang="fr-FR" sz="1400" b="0" i="0" u="none" strike="noStrike">
                          <a:solidFill>
                            <a:srgbClr val="000000"/>
                          </a:solidFill>
                          <a:effectLst/>
                          <a:latin typeface="Calibri" panose="020F0502020204030204" pitchFamily="34" charset="0"/>
                        </a:rPr>
                        <a:t>V</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 Proteggere la rete</a:t>
                      </a: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3639984662"/>
                  </a:ext>
                </a:extLst>
              </a:tr>
              <a:tr h="221392">
                <a:tc>
                  <a:txBody>
                    <a:bodyPr/>
                    <a:lstStyle/>
                    <a:p>
                      <a:pPr algn="ctr" fontAlgn="ctr"/>
                      <a:r>
                        <a:rPr lang="fr-FR" sz="1400" b="0" i="0" u="none" strike="noStrike">
                          <a:solidFill>
                            <a:srgbClr val="000000"/>
                          </a:solidFill>
                          <a:effectLst/>
                          <a:latin typeface="Calibri" panose="020F0502020204030204" pitchFamily="34" charset="0"/>
                        </a:rPr>
                        <a:t>19</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Suddividere la rete e stabilire una ripartizione tra queste aree</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386095026"/>
                  </a:ext>
                </a:extLst>
              </a:tr>
              <a:tr h="221392">
                <a:tc>
                  <a:txBody>
                    <a:bodyPr/>
                    <a:lstStyle/>
                    <a:p>
                      <a:pPr algn="ctr" fontAlgn="ctr"/>
                      <a:r>
                        <a:rPr lang="fr-FR" sz="1400" b="0" i="0" u="none" strike="noStrike">
                          <a:solidFill>
                            <a:srgbClr val="000000"/>
                          </a:solidFill>
                          <a:effectLst/>
                          <a:latin typeface="Calibri" panose="020F0502020204030204" pitchFamily="34" charset="0"/>
                        </a:rPr>
                        <a:t>20</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Sicurezza delle</a:t>
                      </a:r>
                      <a:r>
                        <a:rPr lang="fr-FR" sz="1400" b="0" i="0" u="none" strike="noStrike" dirty="0" err="1">
                          <a:solidFill>
                            <a:srgbClr val="000000"/>
                          </a:solidFill>
                          <a:effectLst/>
                          <a:latin typeface="Calibri" panose="020F0502020204030204" pitchFamily="34" charset="0"/>
                        </a:rPr>
                        <a:t> reti di</a:t>
                      </a:r>
                      <a:r>
                        <a:rPr lang="en-US" sz="1400" b="0" i="0" u="none" strike="noStrike" dirty="0">
                          <a:solidFill>
                            <a:srgbClr val="000000"/>
                          </a:solidFill>
                          <a:effectLst/>
                          <a:latin typeface="Calibri" panose="020F0502020204030204" pitchFamily="34" charset="0"/>
                        </a:rPr>
                        <a:t> accesso Wi-Fi e separazione degli usi</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384295934"/>
                  </a:ext>
                </a:extLst>
              </a:tr>
              <a:tr h="221392">
                <a:tc>
                  <a:txBody>
                    <a:bodyPr/>
                    <a:lstStyle/>
                    <a:p>
                      <a:pPr algn="ctr" fontAlgn="ctr"/>
                      <a:r>
                        <a:rPr lang="fr-FR" sz="1400" b="0" i="0" u="none" strike="noStrike">
                          <a:solidFill>
                            <a:srgbClr val="000000"/>
                          </a:solidFill>
                          <a:effectLst/>
                          <a:latin typeface="Calibri" panose="020F0502020204030204" pitchFamily="34" charset="0"/>
                        </a:rPr>
                        <a:t>21</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Utilizzare protocolli sicuri non appena esistono</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1020317075"/>
                  </a:ext>
                </a:extLst>
              </a:tr>
              <a:tr h="221392">
                <a:tc>
                  <a:txBody>
                    <a:bodyPr/>
                    <a:lstStyle/>
                    <a:p>
                      <a:pPr algn="ctr" fontAlgn="ctr"/>
                      <a:r>
                        <a:rPr lang="fr-FR" sz="1400" b="0" i="0" u="none" strike="noStrike">
                          <a:solidFill>
                            <a:srgbClr val="000000"/>
                          </a:solidFill>
                          <a:effectLst/>
                          <a:latin typeface="Calibri" panose="020F0502020204030204" pitchFamily="34" charset="0"/>
                        </a:rPr>
                        <a:t>22</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Creazione di un gateway sicuro per Internet</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2257072"/>
                  </a:ext>
                </a:extLst>
              </a:tr>
              <a:tr h="221392">
                <a:tc>
                  <a:txBody>
                    <a:bodyPr/>
                    <a:lstStyle/>
                    <a:p>
                      <a:pPr algn="ctr" fontAlgn="ctr"/>
                      <a:r>
                        <a:rPr lang="fr-FR" sz="1400" b="0" i="0" u="none" strike="noStrike">
                          <a:solidFill>
                            <a:srgbClr val="000000"/>
                          </a:solidFill>
                          <a:effectLst/>
                          <a:latin typeface="Calibri" panose="020F0502020204030204" pitchFamily="34" charset="0"/>
                        </a:rPr>
                        <a:t>23</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Separare i servizi visibili da Internet dal resto del sistema di informazione</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780068333"/>
                  </a:ext>
                </a:extLst>
              </a:tr>
              <a:tr h="221392">
                <a:tc>
                  <a:txBody>
                    <a:bodyPr/>
                    <a:lstStyle/>
                    <a:p>
                      <a:pPr algn="ctr" fontAlgn="ctr"/>
                      <a:r>
                        <a:rPr lang="fr-FR" sz="1400" b="0" i="0" u="none" strike="noStrike">
                          <a:solidFill>
                            <a:srgbClr val="000000"/>
                          </a:solidFill>
                          <a:effectLst/>
                          <a:latin typeface="Calibri" panose="020F0502020204030204" pitchFamily="34" charset="0"/>
                        </a:rPr>
                        <a:t>24</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Protezione della nostra ferrovia professionale</a:t>
                      </a:r>
                      <a:r>
                        <a:rPr lang="fr-FR" sz="1400" b="0" i="0" u="none" strike="noStrike" dirty="0">
                          <a:solidFill>
                            <a:srgbClr val="000000"/>
                          </a:solidFill>
                          <a:effectLst/>
                          <a:latin typeface="Calibri" panose="020F0502020204030204" pitchFamily="34" charset="0"/>
                        </a:rPr>
                        <a:t>  </a:t>
                      </a: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126809"/>
                  </a:ext>
                </a:extLst>
              </a:tr>
              <a:tr h="221392">
                <a:tc>
                  <a:txBody>
                    <a:bodyPr/>
                    <a:lstStyle/>
                    <a:p>
                      <a:pPr algn="ctr" fontAlgn="ctr"/>
                      <a:r>
                        <a:rPr lang="fr-FR" sz="1400" b="0" i="0" u="none" strike="noStrike">
                          <a:solidFill>
                            <a:srgbClr val="000000"/>
                          </a:solidFill>
                          <a:effectLst/>
                          <a:latin typeface="Calibri" panose="020F0502020204030204" pitchFamily="34" charset="0"/>
                        </a:rPr>
                        <a:t>25</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Garantire interconnessioni di rete dedicate con i partner</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6155670"/>
                  </a:ext>
                </a:extLst>
              </a:tr>
              <a:tr h="221392">
                <a:tc>
                  <a:txBody>
                    <a:bodyPr/>
                    <a:lstStyle/>
                    <a:p>
                      <a:pPr algn="ctr" fontAlgn="ctr"/>
                      <a:r>
                        <a:rPr lang="fr-FR" sz="1400" b="0" i="0" u="none" strike="noStrike">
                          <a:solidFill>
                            <a:srgbClr val="000000"/>
                          </a:solidFill>
                          <a:effectLst/>
                          <a:latin typeface="Calibri" panose="020F0502020204030204" pitchFamily="34" charset="0"/>
                        </a:rPr>
                        <a:t>26</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Controllare e proteggere l'accesso alle sale server e ai locali tecnici</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4089363830"/>
                  </a:ext>
                </a:extLst>
              </a:tr>
            </a:tbl>
          </a:graphicData>
        </a:graphic>
      </p:graphicFrame>
      <p:sp>
        <p:nvSpPr>
          <p:cNvPr id="4" name="Titre 1">
            <a:extLst>
              <a:ext uri="{FF2B5EF4-FFF2-40B4-BE49-F238E27FC236}">
                <a16:creationId xmlns:a16="http://schemas.microsoft.com/office/drawing/2014/main" id="{4CF76372-849C-7996-0516-D7395AFC3B27}"/>
              </a:ext>
            </a:extLst>
          </p:cNvPr>
          <p:cNvSpPr txBox="1">
            <a:spLocks/>
          </p:cNvSpPr>
          <p:nvPr/>
        </p:nvSpPr>
        <p:spPr>
          <a:xfrm>
            <a:off x="0" y="12700"/>
            <a:ext cx="12192000" cy="613954"/>
          </a:xfrm>
          <a:prstGeom prst="rect">
            <a:avLst/>
          </a:prstGeom>
          <a:solidFill>
            <a:schemeClr val="accent1">
              <a:lumMod val="75000"/>
            </a:schemeClr>
          </a:solidFill>
        </p:spPr>
        <p:txBody>
          <a:bodyPr vert="horz" lIns="121920" tIns="60960" rIns="121920" bIns="60960" rtlCol="0" anchor="ctr" anchorCtr="0">
            <a:normAutofit fontScale="7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067" b="1" dirty="0">
                <a:solidFill>
                  <a:schemeClr val="bg1"/>
                </a:solidFill>
                <a:latin typeface="Arial Black" panose="020B0A04020102020204" pitchFamily="34" charset="0"/>
              </a:rPr>
              <a:t>PIANO D'AZIONE - Prevenzione</a:t>
            </a:r>
          </a:p>
        </p:txBody>
      </p:sp>
      <p:sp>
        <p:nvSpPr>
          <p:cNvPr id="2" name="ZoneTexte 1">
            <a:extLst>
              <a:ext uri="{FF2B5EF4-FFF2-40B4-BE49-F238E27FC236}">
                <a16:creationId xmlns:a16="http://schemas.microsoft.com/office/drawing/2014/main" id="{7D9EE9A8-08BE-B818-7A4C-35962C258FD7}"/>
              </a:ext>
            </a:extLst>
          </p:cNvPr>
          <p:cNvSpPr txBox="1">
            <a:spLocks noChangeArrowheads="1"/>
          </p:cNvSpPr>
          <p:nvPr/>
        </p:nvSpPr>
        <p:spPr bwMode="auto">
          <a:xfrm rot="20416802">
            <a:off x="7845791" y="5051115"/>
            <a:ext cx="4066105" cy="830997"/>
          </a:xfrm>
          <a:prstGeom prst="rect">
            <a:avLst/>
          </a:prstGeom>
          <a:solidFill>
            <a:schemeClr val="accent5">
              <a:lumMod val="20000"/>
              <a:lumOff val="80000"/>
            </a:schemeClr>
          </a:solidFill>
          <a:ln w="38100">
            <a:solidFill>
              <a:srgbClr val="FF0000"/>
            </a:solidFill>
            <a:miter lim="800000"/>
            <a:headEnd/>
            <a:tailEnd/>
          </a:ln>
        </p:spPr>
        <p:txBody>
          <a:bodyPr wrap="square">
            <a:spAutoFit/>
          </a:bodyPr>
          <a:lstStyle/>
          <a:p>
            <a:pPr algn="ctr" eaLnBrk="1" hangingPunct="1">
              <a:buClr>
                <a:srgbClr val="000000"/>
              </a:buClr>
              <a:buSzPct val="100000"/>
              <a:buFont typeface="Times New Roman" panose="02020603050405020304" pitchFamily="18" charset="0"/>
              <a:buNone/>
            </a:pPr>
            <a:r>
              <a:rPr lang="fr-FR" altLang="fr-FR" sz="4800" b="1" dirty="0">
                <a:solidFill>
                  <a:srgbClr val="FF0000"/>
                </a:solidFill>
                <a:latin typeface="[TOP_SECRET]" pitchFamily="2" charset="0"/>
              </a:rPr>
              <a:t>Esempio</a:t>
            </a:r>
          </a:p>
        </p:txBody>
      </p:sp>
    </p:spTree>
    <p:extLst>
      <p:ext uri="{BB962C8B-B14F-4D97-AF65-F5344CB8AC3E}">
        <p14:creationId xmlns:p14="http://schemas.microsoft.com/office/powerpoint/2010/main" val="58784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FE4172E2-A32F-B9F8-F0E7-A8A3882061AA}"/>
              </a:ext>
            </a:extLst>
          </p:cNvPr>
          <p:cNvGraphicFramePr>
            <a:graphicFrameLocks noGrp="1"/>
          </p:cNvGraphicFramePr>
          <p:nvPr>
            <p:extLst>
              <p:ext uri="{D42A27DB-BD31-4B8C-83A1-F6EECF244321}">
                <p14:modId xmlns:p14="http://schemas.microsoft.com/office/powerpoint/2010/main" val="1332985171"/>
              </p:ext>
            </p:extLst>
          </p:nvPr>
        </p:nvGraphicFramePr>
        <p:xfrm>
          <a:off x="940525" y="1403164"/>
          <a:ext cx="9980023" cy="4766559"/>
        </p:xfrm>
        <a:graphic>
          <a:graphicData uri="http://schemas.openxmlformats.org/drawingml/2006/table">
            <a:tbl>
              <a:tblPr/>
              <a:tblGrid>
                <a:gridCol w="312766">
                  <a:extLst>
                    <a:ext uri="{9D8B030D-6E8A-4147-A177-3AD203B41FA5}">
                      <a16:colId xmlns:a16="http://schemas.microsoft.com/office/drawing/2014/main" val="3476697109"/>
                    </a:ext>
                  </a:extLst>
                </a:gridCol>
                <a:gridCol w="7904405">
                  <a:extLst>
                    <a:ext uri="{9D8B030D-6E8A-4147-A177-3AD203B41FA5}">
                      <a16:colId xmlns:a16="http://schemas.microsoft.com/office/drawing/2014/main" val="3673111778"/>
                    </a:ext>
                  </a:extLst>
                </a:gridCol>
                <a:gridCol w="881426">
                  <a:extLst>
                    <a:ext uri="{9D8B030D-6E8A-4147-A177-3AD203B41FA5}">
                      <a16:colId xmlns:a16="http://schemas.microsoft.com/office/drawing/2014/main" val="3491167886"/>
                    </a:ext>
                  </a:extLst>
                </a:gridCol>
                <a:gridCol w="881426">
                  <a:extLst>
                    <a:ext uri="{9D8B030D-6E8A-4147-A177-3AD203B41FA5}">
                      <a16:colId xmlns:a16="http://schemas.microsoft.com/office/drawing/2014/main" val="2755081703"/>
                    </a:ext>
                  </a:extLst>
                </a:gridCol>
              </a:tblGrid>
              <a:tr h="198318">
                <a:tc>
                  <a:txBody>
                    <a:bodyPr/>
                    <a:lstStyle/>
                    <a:p>
                      <a:pPr algn="ctr" fontAlgn="ctr"/>
                      <a:r>
                        <a:rPr lang="fr-FR" sz="1400" b="0" i="0" u="none" strike="noStrike">
                          <a:solidFill>
                            <a:srgbClr val="000000"/>
                          </a:solidFill>
                          <a:effectLst/>
                          <a:latin typeface="Calibri" panose="020F0502020204030204" pitchFamily="34" charset="0"/>
                        </a:rPr>
                        <a:t>VI</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 Amministrazione sicura</a:t>
                      </a: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2161917959"/>
                  </a:ext>
                </a:extLst>
              </a:tr>
              <a:tr h="106878">
                <a:tc>
                  <a:txBody>
                    <a:bodyPr/>
                    <a:lstStyle/>
                    <a:p>
                      <a:pPr algn="ctr" fontAlgn="ctr"/>
                      <a:r>
                        <a:rPr lang="fr-FR" sz="1400" b="0" i="0" u="none" strike="noStrike">
                          <a:solidFill>
                            <a:srgbClr val="000000"/>
                          </a:solidFill>
                          <a:effectLst/>
                          <a:latin typeface="Calibri" panose="020F0502020204030204" pitchFamily="34" charset="0"/>
                        </a:rPr>
                        <a:t>27</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Vietare l'accesso a Internet da postazioni di lavoro o server utilizzati per l'amministrazione del sistema informativo</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0236937"/>
                  </a:ext>
                </a:extLst>
              </a:tr>
              <a:tr h="106878">
                <a:tc>
                  <a:txBody>
                    <a:bodyPr/>
                    <a:lstStyle/>
                    <a:p>
                      <a:pPr algn="ctr" fontAlgn="ctr"/>
                      <a:r>
                        <a:rPr lang="fr-FR" sz="1400" b="0" i="0" u="none" strike="noStrike">
                          <a:solidFill>
                            <a:srgbClr val="000000"/>
                          </a:solidFill>
                          <a:effectLst/>
                          <a:latin typeface="Calibri" panose="020F0502020204030204" pitchFamily="34" charset="0"/>
                        </a:rPr>
                        <a:t>28</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Utilizzare una rete dedicata e partizionata per l'amministrazione del sistema di informazione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9188998"/>
                  </a:ext>
                </a:extLst>
              </a:tr>
              <a:tr h="111331">
                <a:tc>
                  <a:txBody>
                    <a:bodyPr/>
                    <a:lstStyle/>
                    <a:p>
                      <a:pPr algn="ctr" fontAlgn="ctr"/>
                      <a:r>
                        <a:rPr lang="fr-FR" sz="1400" b="0" i="0" u="none" strike="noStrike">
                          <a:solidFill>
                            <a:srgbClr val="000000"/>
                          </a:solidFill>
                          <a:effectLst/>
                          <a:latin typeface="Calibri" panose="020F0502020204030204" pitchFamily="34" charset="0"/>
                        </a:rPr>
                        <a:t>29</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Limitare i diritti amministrativi sulle postazioni di lavoro alle esigenze operative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828168835"/>
                  </a:ext>
                </a:extLst>
              </a:tr>
              <a:tr h="106878">
                <a:tc>
                  <a:txBody>
                    <a:bodyPr/>
                    <a:lstStyle/>
                    <a:p>
                      <a:pPr algn="ctr" fontAlgn="ctr"/>
                      <a:r>
                        <a:rPr lang="fr-FR" sz="1400" b="0" i="0" u="none" strike="noStrike" dirty="0">
                          <a:solidFill>
                            <a:srgbClr val="000000"/>
                          </a:solidFill>
                          <a:effectLst/>
                          <a:latin typeface="Calibri" panose="020F0502020204030204" pitchFamily="34" charset="0"/>
                        </a:rPr>
                        <a:t>VII</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Gestione della mobilità</a:t>
                      </a:r>
                      <a:r>
                        <a:rPr lang="fr-FR" sz="1400" b="0" i="0" u="none" strike="noStrike" dirty="0">
                          <a:solidFill>
                            <a:srgbClr val="000000"/>
                          </a:solidFill>
                          <a:effectLst/>
                          <a:latin typeface="Calibri" panose="020F0502020204030204" pitchFamily="34" charset="0"/>
                        </a:rPr>
                        <a:t> </a:t>
                      </a: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570293651"/>
                  </a:ext>
                </a:extLst>
              </a:tr>
              <a:tr h="106878">
                <a:tc>
                  <a:txBody>
                    <a:bodyPr/>
                    <a:lstStyle/>
                    <a:p>
                      <a:pPr algn="ctr" fontAlgn="ctr"/>
                      <a:r>
                        <a:rPr lang="fr-FR" sz="1400" b="0" i="0" u="none" strike="noStrike">
                          <a:solidFill>
                            <a:srgbClr val="000000"/>
                          </a:solidFill>
                          <a:effectLst/>
                          <a:latin typeface="Calibri" panose="020F0502020204030204" pitchFamily="34" charset="0"/>
                        </a:rPr>
                        <a:t>30</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Adottare misure di sicurezza fisica per i dispositivi mobili</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3883550"/>
                  </a:ext>
                </a:extLst>
              </a:tr>
              <a:tr h="106878">
                <a:tc>
                  <a:txBody>
                    <a:bodyPr/>
                    <a:lstStyle/>
                    <a:p>
                      <a:pPr algn="ctr" fontAlgn="ctr"/>
                      <a:r>
                        <a:rPr lang="fr-FR" sz="1400" b="0" i="0" u="none" strike="noStrike">
                          <a:solidFill>
                            <a:srgbClr val="000000"/>
                          </a:solidFill>
                          <a:effectLst/>
                          <a:latin typeface="Calibri" panose="020F0502020204030204" pitchFamily="34" charset="0"/>
                        </a:rPr>
                        <a:t>31</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Crittografare i dati sensibili, soprattutto su "hardware</a:t>
                      </a:r>
                      <a:r>
                        <a:rPr lang="en-US" sz="1400" b="0" i="0" u="none" strike="noStrike" dirty="0" err="1">
                          <a:solidFill>
                            <a:srgbClr val="000000"/>
                          </a:solidFill>
                          <a:effectLst/>
                          <a:latin typeface="Calibri" panose="020F0502020204030204" pitchFamily="34" charset="0"/>
                        </a:rPr>
                        <a:t> potenzialmente</a:t>
                      </a:r>
                      <a:r>
                        <a:rPr lang="en-US" sz="1400" b="0" i="0" u="none" strike="noStrike" dirty="0">
                          <a:solidFill>
                            <a:srgbClr val="000000"/>
                          </a:solidFill>
                          <a:effectLst/>
                          <a:latin typeface="Calibri" panose="020F0502020204030204" pitchFamily="34" charset="0"/>
                        </a:rPr>
                        <a:t> loseableable"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3889695887"/>
                  </a:ext>
                </a:extLst>
              </a:tr>
              <a:tr h="106878">
                <a:tc>
                  <a:txBody>
                    <a:bodyPr/>
                    <a:lstStyle/>
                    <a:p>
                      <a:pPr algn="ctr" fontAlgn="ctr"/>
                      <a:r>
                        <a:rPr lang="fr-FR" sz="1400" b="0" i="0" u="none" strike="noStrike" dirty="0">
                          <a:solidFill>
                            <a:srgbClr val="000000"/>
                          </a:solidFill>
                          <a:effectLst/>
                          <a:latin typeface="Calibri" panose="020F0502020204030204" pitchFamily="34" charset="0"/>
                        </a:rPr>
                        <a:t>32</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Proteggere la connessione di rete delle stazioni di lavoro mobili utilizzate in scenari remoti</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1117209"/>
                  </a:ext>
                </a:extLst>
              </a:tr>
              <a:tr h="111331">
                <a:tc>
                  <a:txBody>
                    <a:bodyPr/>
                    <a:lstStyle/>
                    <a:p>
                      <a:pPr algn="ctr" fontAlgn="ctr"/>
                      <a:r>
                        <a:rPr lang="fr-FR" sz="1400" b="0" i="0" u="none" strike="noStrike">
                          <a:solidFill>
                            <a:srgbClr val="000000"/>
                          </a:solidFill>
                          <a:effectLst/>
                          <a:latin typeface="Calibri" panose="020F0502020204030204" pitchFamily="34" charset="0"/>
                        </a:rPr>
                        <a:t>33</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Adoptmobile devicesecuritypolicies</a:t>
                      </a:r>
                      <a:r>
                        <a:rPr lang="fr-FR" sz="1400" b="0" i="0" u="none" strike="noStrike" dirty="0">
                          <a:solidFill>
                            <a:srgbClr val="000000"/>
                          </a:solidFill>
                          <a:effectLst/>
                          <a:latin typeface="Calibri" panose="020F0502020204030204" pitchFamily="34" charset="0"/>
                        </a:rPr>
                        <a:t>  </a:t>
                      </a: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5484426"/>
                  </a:ext>
                </a:extLst>
              </a:tr>
              <a:tr h="106878">
                <a:tc>
                  <a:txBody>
                    <a:bodyPr/>
                    <a:lstStyle/>
                    <a:p>
                      <a:pPr algn="ctr" fontAlgn="ctr"/>
                      <a:r>
                        <a:rPr lang="fr-FR" sz="1400" b="0" i="0" u="none" strike="noStrike">
                          <a:solidFill>
                            <a:srgbClr val="000000"/>
                          </a:solidFill>
                          <a:effectLst/>
                          <a:latin typeface="Calibri" panose="020F0502020204030204" pitchFamily="34" charset="0"/>
                        </a:rPr>
                        <a:t>VIII</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Aggiornamento del sistema informativo</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733546498"/>
                  </a:ext>
                </a:extLst>
              </a:tr>
              <a:tr h="106878">
                <a:tc>
                  <a:txBody>
                    <a:bodyPr/>
                    <a:lstStyle/>
                    <a:p>
                      <a:pPr algn="ctr" fontAlgn="ctr"/>
                      <a:r>
                        <a:rPr lang="fr-FR" sz="1400" b="0" i="0" u="none" strike="noStrike">
                          <a:solidFill>
                            <a:srgbClr val="000000"/>
                          </a:solidFill>
                          <a:effectLst/>
                          <a:latin typeface="Calibri" panose="020F0502020204030204" pitchFamily="34" charset="0"/>
                        </a:rPr>
                        <a:t>34</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Definire una politica di aggiornamento dei componenti del sistema d'informazione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3312235646"/>
                  </a:ext>
                </a:extLst>
              </a:tr>
              <a:tr h="111331">
                <a:tc>
                  <a:txBody>
                    <a:bodyPr/>
                    <a:lstStyle/>
                    <a:p>
                      <a:pPr algn="ctr" fontAlgn="ctr"/>
                      <a:r>
                        <a:rPr lang="fr-FR" sz="1400" b="0" i="0" u="none" strike="noStrike">
                          <a:solidFill>
                            <a:srgbClr val="000000"/>
                          </a:solidFill>
                          <a:effectLst/>
                          <a:latin typeface="Calibri" panose="020F0502020204030204" pitchFamily="34" charset="0"/>
                        </a:rPr>
                        <a:t>35</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Anticipare la fine della manutenzione del software e del sistema e limitare l'adesione al software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904702786"/>
                  </a:ext>
                </a:extLst>
              </a:tr>
              <a:tr h="106878">
                <a:tc>
                  <a:txBody>
                    <a:bodyPr/>
                    <a:lstStyle/>
                    <a:p>
                      <a:pPr algn="ctr" fontAlgn="ctr"/>
                      <a:r>
                        <a:rPr lang="fr-FR" sz="1400" b="0" i="0" u="none" strike="noStrike">
                          <a:solidFill>
                            <a:srgbClr val="000000"/>
                          </a:solidFill>
                          <a:effectLst/>
                          <a:latin typeface="Calibri" panose="020F0502020204030204" pitchFamily="34" charset="0"/>
                        </a:rPr>
                        <a:t>IX</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Sorvegliare, controllare,</a:t>
                      </a:r>
                      <a:r>
                        <a:rPr lang="fr-FR" sz="1400" b="0" i="0" u="none" strike="noStrike" dirty="0" err="1">
                          <a:solidFill>
                            <a:srgbClr val="000000"/>
                          </a:solidFill>
                          <a:effectLst/>
                          <a:latin typeface="Calibri" panose="020F0502020204030204" pitchFamily="34" charset="0"/>
                        </a:rPr>
                        <a:t> reagire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3869042221"/>
                  </a:ext>
                </a:extLst>
              </a:tr>
              <a:tr h="106878">
                <a:tc>
                  <a:txBody>
                    <a:bodyPr/>
                    <a:lstStyle/>
                    <a:p>
                      <a:pPr algn="ctr" fontAlgn="ctr"/>
                      <a:r>
                        <a:rPr lang="fr-FR" sz="1400" b="0" i="0" u="none" strike="noStrike">
                          <a:solidFill>
                            <a:srgbClr val="000000"/>
                          </a:solidFill>
                          <a:effectLst/>
                          <a:latin typeface="Calibri" panose="020F0502020204030204" pitchFamily="34" charset="0"/>
                        </a:rPr>
                        <a:t>36</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Abilita e configura i log per i componenti più importanti</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0026160"/>
                  </a:ext>
                </a:extLst>
              </a:tr>
              <a:tr h="106878">
                <a:tc>
                  <a:txBody>
                    <a:bodyPr/>
                    <a:lstStyle/>
                    <a:p>
                      <a:pPr algn="ctr" fontAlgn="ctr"/>
                      <a:r>
                        <a:rPr lang="fr-FR" sz="1400" b="0" i="0" u="none" strike="noStrike">
                          <a:solidFill>
                            <a:srgbClr val="000000"/>
                          </a:solidFill>
                          <a:effectLst/>
                          <a:latin typeface="Calibri" panose="020F0502020204030204" pitchFamily="34" charset="0"/>
                        </a:rPr>
                        <a:t>37</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Definire e applicare una politica di backup per i componenti critici</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0796087"/>
                  </a:ext>
                </a:extLst>
              </a:tr>
              <a:tr h="106878">
                <a:tc>
                  <a:txBody>
                    <a:bodyPr/>
                    <a:lstStyle/>
                    <a:p>
                      <a:pPr algn="ctr" fontAlgn="ctr"/>
                      <a:r>
                        <a:rPr lang="fr-FR" sz="1400" b="0" i="0" u="none" strike="noStrike">
                          <a:solidFill>
                            <a:srgbClr val="000000"/>
                          </a:solidFill>
                          <a:effectLst/>
                          <a:latin typeface="Calibri" panose="020F0502020204030204" pitchFamily="34" charset="0"/>
                        </a:rPr>
                        <a:t>38</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Effettuare controlli e audit di sicurezza periodici e applicare le relative azioni correttive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041378"/>
                  </a:ext>
                </a:extLst>
              </a:tr>
              <a:tr h="106878">
                <a:tc>
                  <a:txBody>
                    <a:bodyPr/>
                    <a:lstStyle/>
                    <a:p>
                      <a:pPr algn="ctr" fontAlgn="ctr"/>
                      <a:r>
                        <a:rPr lang="fr-FR" sz="1400" b="0" i="0" u="none" strike="noStrike">
                          <a:solidFill>
                            <a:srgbClr val="000000"/>
                          </a:solidFill>
                          <a:effectLst/>
                          <a:latin typeface="Calibri" panose="020F0502020204030204" pitchFamily="34" charset="0"/>
                        </a:rPr>
                        <a:t>39</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Designare un referente per la sicurezza dei sistemi informativi e informarne il personale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636021444"/>
                  </a:ext>
                </a:extLst>
              </a:tr>
              <a:tr h="111331">
                <a:tc>
                  <a:txBody>
                    <a:bodyPr/>
                    <a:lstStyle/>
                    <a:p>
                      <a:pPr algn="ctr" fontAlgn="ctr"/>
                      <a:r>
                        <a:rPr lang="fr-FR" sz="1400" b="0" i="0" u="none" strike="noStrike">
                          <a:solidFill>
                            <a:srgbClr val="000000"/>
                          </a:solidFill>
                          <a:effectLst/>
                          <a:latin typeface="Calibri" panose="020F0502020204030204" pitchFamily="34" charset="0"/>
                        </a:rPr>
                        <a:t>40</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Definire una procedura di gestione degli incidenti di sicurezza</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014850624"/>
                  </a:ext>
                </a:extLst>
              </a:tr>
              <a:tr h="106878">
                <a:tc>
                  <a:txBody>
                    <a:bodyPr/>
                    <a:lstStyle/>
                    <a:p>
                      <a:pPr algn="ctr" fontAlgn="ctr"/>
                      <a:r>
                        <a:rPr lang="fr-FR" sz="1400" b="0" i="0" u="none" strike="noStrike">
                          <a:solidFill>
                            <a:srgbClr val="000000"/>
                          </a:solidFill>
                          <a:effectLst/>
                          <a:latin typeface="Calibri" panose="020F0502020204030204" pitchFamily="34" charset="0"/>
                        </a:rPr>
                        <a:t>X</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 Andare</a:t>
                      </a:r>
                      <a:r>
                        <a:rPr lang="fr-FR" sz="1400" b="0" i="0" u="none" strike="noStrike" dirty="0" err="1">
                          <a:solidFill>
                            <a:srgbClr val="000000"/>
                          </a:solidFill>
                          <a:effectLst/>
                          <a:latin typeface="Calibri" panose="020F0502020204030204" pitchFamily="34" charset="0"/>
                        </a:rPr>
                        <a:t> oltre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1008265196"/>
                  </a:ext>
                </a:extLst>
              </a:tr>
              <a:tr h="106878">
                <a:tc>
                  <a:txBody>
                    <a:bodyPr/>
                    <a:lstStyle/>
                    <a:p>
                      <a:pPr algn="ctr" fontAlgn="ctr"/>
                      <a:r>
                        <a:rPr lang="fr-FR" sz="1400" b="0" i="0" u="none" strike="noStrike">
                          <a:solidFill>
                            <a:srgbClr val="000000"/>
                          </a:solidFill>
                          <a:effectLst/>
                          <a:latin typeface="Calibri" panose="020F0502020204030204" pitchFamily="34" charset="0"/>
                        </a:rPr>
                        <a:t>41</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Effettuare un'analisi formale dei rischi</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7890265"/>
                  </a:ext>
                </a:extLst>
              </a:tr>
              <a:tr h="111331">
                <a:tc>
                  <a:txBody>
                    <a:bodyPr/>
                    <a:lstStyle/>
                    <a:p>
                      <a:pPr algn="ctr" fontAlgn="ctr"/>
                      <a:r>
                        <a:rPr lang="fr-FR" sz="1400" b="0" i="0" u="none" strike="noStrike">
                          <a:solidFill>
                            <a:srgbClr val="000000"/>
                          </a:solidFill>
                          <a:effectLst/>
                          <a:latin typeface="Calibri" panose="020F0502020204030204" pitchFamily="34" charset="0"/>
                        </a:rPr>
                        <a:t>42</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Favorire l'utilizzo di prodotti e servizi qualificati dall'Agenzia per la Sicurezza Nazionale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1706305"/>
                  </a:ext>
                </a:extLst>
              </a:tr>
            </a:tbl>
          </a:graphicData>
        </a:graphic>
      </p:graphicFrame>
      <p:sp>
        <p:nvSpPr>
          <p:cNvPr id="4" name="Titre 1">
            <a:extLst>
              <a:ext uri="{FF2B5EF4-FFF2-40B4-BE49-F238E27FC236}">
                <a16:creationId xmlns:a16="http://schemas.microsoft.com/office/drawing/2014/main" id="{81E38684-64CE-1C26-F116-BB09BA0D3144}"/>
              </a:ext>
            </a:extLst>
          </p:cNvPr>
          <p:cNvSpPr txBox="1">
            <a:spLocks/>
          </p:cNvSpPr>
          <p:nvPr/>
        </p:nvSpPr>
        <p:spPr>
          <a:xfrm>
            <a:off x="0" y="0"/>
            <a:ext cx="12192000" cy="613954"/>
          </a:xfrm>
          <a:prstGeom prst="rect">
            <a:avLst/>
          </a:prstGeom>
          <a:solidFill>
            <a:schemeClr val="accent1">
              <a:lumMod val="75000"/>
            </a:schemeClr>
          </a:solidFill>
        </p:spPr>
        <p:txBody>
          <a:bodyPr vert="horz" lIns="121920" tIns="60960" rIns="121920" bIns="60960"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067" b="1" dirty="0">
                <a:solidFill>
                  <a:schemeClr val="bg1"/>
                </a:solidFill>
                <a:latin typeface="Arial Black" panose="020B0A04020102020204" pitchFamily="34" charset="0"/>
              </a:rPr>
              <a:t>PIANO D'AZIONE - Misure preventive </a:t>
            </a:r>
          </a:p>
        </p:txBody>
      </p:sp>
      <p:sp>
        <p:nvSpPr>
          <p:cNvPr id="2" name="ZoneTexte 1">
            <a:extLst>
              <a:ext uri="{FF2B5EF4-FFF2-40B4-BE49-F238E27FC236}">
                <a16:creationId xmlns:a16="http://schemas.microsoft.com/office/drawing/2014/main" id="{4CE0EE11-BA0D-6DFB-606B-0CFEDCDAAC7D}"/>
              </a:ext>
            </a:extLst>
          </p:cNvPr>
          <p:cNvSpPr txBox="1">
            <a:spLocks noChangeArrowheads="1"/>
          </p:cNvSpPr>
          <p:nvPr/>
        </p:nvSpPr>
        <p:spPr bwMode="auto">
          <a:xfrm rot="20416802">
            <a:off x="7845791" y="5051115"/>
            <a:ext cx="4066105" cy="830997"/>
          </a:xfrm>
          <a:prstGeom prst="rect">
            <a:avLst/>
          </a:prstGeom>
          <a:solidFill>
            <a:schemeClr val="accent5">
              <a:lumMod val="20000"/>
              <a:lumOff val="80000"/>
            </a:schemeClr>
          </a:solidFill>
          <a:ln w="38100">
            <a:solidFill>
              <a:srgbClr val="FF0000"/>
            </a:solidFill>
            <a:miter lim="800000"/>
            <a:headEnd/>
            <a:tailEnd/>
          </a:ln>
        </p:spPr>
        <p:txBody>
          <a:bodyPr wrap="square">
            <a:spAutoFit/>
          </a:bodyPr>
          <a:lstStyle/>
          <a:p>
            <a:pPr algn="ctr" eaLnBrk="1" hangingPunct="1">
              <a:buClr>
                <a:srgbClr val="000000"/>
              </a:buClr>
              <a:buSzPct val="100000"/>
              <a:buFont typeface="Times New Roman" panose="02020603050405020304" pitchFamily="18" charset="0"/>
              <a:buNone/>
            </a:pPr>
            <a:r>
              <a:rPr lang="fr-FR" altLang="fr-FR" sz="4800" b="1" dirty="0">
                <a:solidFill>
                  <a:srgbClr val="FF0000"/>
                </a:solidFill>
                <a:latin typeface="[TOP_SECRET]" pitchFamily="2" charset="0"/>
              </a:rPr>
              <a:t>Esempio</a:t>
            </a:r>
          </a:p>
        </p:txBody>
      </p:sp>
    </p:spTree>
    <p:extLst>
      <p:ext uri="{BB962C8B-B14F-4D97-AF65-F5344CB8AC3E}">
        <p14:creationId xmlns:p14="http://schemas.microsoft.com/office/powerpoint/2010/main" val="9636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17779B3-8194-46CC-8277-710098D24E0D}"/>
              </a:ext>
            </a:extLst>
          </p:cNvPr>
          <p:cNvSpPr txBox="1"/>
          <p:nvPr/>
        </p:nvSpPr>
        <p:spPr>
          <a:xfrm>
            <a:off x="0" y="22279"/>
            <a:ext cx="7905499" cy="1015663"/>
          </a:xfrm>
          <a:prstGeom prst="rect">
            <a:avLst/>
          </a:prstGeom>
          <a:solidFill>
            <a:schemeClr val="bg1"/>
          </a:solidFill>
          <a:ln>
            <a:solidFill>
              <a:schemeClr val="bg1"/>
            </a:solidFill>
          </a:ln>
        </p:spPr>
        <p:txBody>
          <a:bodyPr wrap="square">
            <a:normAutofit fontScale="97872"/>
          </a:bodyPr>
          <a:lstStyle>
            <a:defPPr>
              <a:defRPr lang="en-US"/>
            </a:defPPr>
            <a:lvl1pPr>
              <a:defRPr sz="3200" b="1">
                <a:solidFill>
                  <a:schemeClr val="accent1">
                    <a:lumMod val="50000"/>
                  </a:schemeClr>
                </a:solidFill>
                <a:latin typeface="Calibri" charset="0"/>
                <a:ea typeface="MS PGothic" charset="-128"/>
              </a:defRPr>
            </a:lvl1pPr>
            <a:lvl2pPr marL="742950" indent="-285750">
              <a:defRPr>
                <a:latin typeface="Calibri" charset="0"/>
                <a:ea typeface="MS PGothic" charset="-128"/>
              </a:defRPr>
            </a:lvl2pPr>
            <a:lvl3pPr marL="1143000" indent="-228600">
              <a:defRPr>
                <a:latin typeface="Calibri" charset="0"/>
                <a:ea typeface="MS PGothic" charset="-128"/>
              </a:defRPr>
            </a:lvl3pPr>
            <a:lvl4pPr marL="1600200" indent="-228600">
              <a:defRPr>
                <a:latin typeface="Calibri" charset="0"/>
                <a:ea typeface="MS PGothic" charset="-128"/>
              </a:defRPr>
            </a:lvl4pPr>
            <a:lvl5pPr marL="2057400" indent="-228600">
              <a:defRPr>
                <a:latin typeface="Calibri" charset="0"/>
                <a:ea typeface="MS PGothic" charset="-128"/>
              </a:defRPr>
            </a:lvl5pPr>
            <a:lvl6pPr marL="2514600" indent="-228600" eaLnBrk="0" fontAlgn="base" hangingPunct="0">
              <a:spcBef>
                <a:spcPct val="0"/>
              </a:spcBef>
              <a:spcAft>
                <a:spcPct val="0"/>
              </a:spcAft>
              <a:defRPr>
                <a:latin typeface="Calibri" charset="0"/>
                <a:ea typeface="MS PGothic" charset="-128"/>
              </a:defRPr>
            </a:lvl6pPr>
            <a:lvl7pPr marL="2971800" indent="-228600" eaLnBrk="0" fontAlgn="base" hangingPunct="0">
              <a:spcBef>
                <a:spcPct val="0"/>
              </a:spcBef>
              <a:spcAft>
                <a:spcPct val="0"/>
              </a:spcAft>
              <a:defRPr>
                <a:latin typeface="Calibri" charset="0"/>
                <a:ea typeface="MS PGothic" charset="-128"/>
              </a:defRPr>
            </a:lvl7pPr>
            <a:lvl8pPr marL="3429000" indent="-228600" eaLnBrk="0" fontAlgn="base" hangingPunct="0">
              <a:spcBef>
                <a:spcPct val="0"/>
              </a:spcBef>
              <a:spcAft>
                <a:spcPct val="0"/>
              </a:spcAft>
              <a:defRPr>
                <a:latin typeface="Calibri" charset="0"/>
                <a:ea typeface="MS PGothic" charset="-128"/>
              </a:defRPr>
            </a:lvl8pPr>
            <a:lvl9pPr marL="3886200" indent="-228600" eaLnBrk="0" fontAlgn="base" hangingPunct="0">
              <a:spcBef>
                <a:spcPct val="0"/>
              </a:spcBef>
              <a:spcAft>
                <a:spcPct val="0"/>
              </a:spcAft>
              <a:defRPr>
                <a:latin typeface="Calibri" charset="0"/>
                <a:ea typeface="MS PGothic" charset="-128"/>
              </a:defRPr>
            </a:lvl9pPr>
          </a:lstStyle>
          <a:p>
            <a:r>
              <a:rPr lang="en-US" sz="3600" dirty="0"/>
              <a:t>Attenuazione </a:t>
            </a:r>
          </a:p>
          <a:p>
            <a:r>
              <a:rPr lang="en-US" sz="2400" b="0" dirty="0"/>
              <a:t>Fase 1 - Certificazione/ Classificazione</a:t>
            </a:r>
            <a:endParaRPr lang="fr-FR" sz="2400" b="0" dirty="0"/>
          </a:p>
        </p:txBody>
      </p:sp>
      <p:pic>
        <p:nvPicPr>
          <p:cNvPr id="5" name="Picture 4">
            <a:extLst>
              <a:ext uri="{FF2B5EF4-FFF2-40B4-BE49-F238E27FC236}">
                <a16:creationId xmlns:a16="http://schemas.microsoft.com/office/drawing/2014/main" id="{3585097C-D1B8-4C54-B16C-58B405CFCAC7}"/>
              </a:ext>
            </a:extLst>
          </p:cNvPr>
          <p:cNvPicPr>
            <a:picLocks noChangeAspect="1"/>
          </p:cNvPicPr>
          <p:nvPr/>
        </p:nvPicPr>
        <p:blipFill>
          <a:blip r:embed="rId2"/>
          <a:stretch>
            <a:fillRect/>
          </a:stretch>
        </p:blipFill>
        <p:spPr>
          <a:xfrm>
            <a:off x="924924" y="1004101"/>
            <a:ext cx="1162050" cy="962025"/>
          </a:xfrm>
          <a:prstGeom prst="rect">
            <a:avLst/>
          </a:prstGeom>
        </p:spPr>
      </p:pic>
      <p:sp>
        <p:nvSpPr>
          <p:cNvPr id="7" name="TextBox 6">
            <a:extLst>
              <a:ext uri="{FF2B5EF4-FFF2-40B4-BE49-F238E27FC236}">
                <a16:creationId xmlns:a16="http://schemas.microsoft.com/office/drawing/2014/main" id="{D719F7C8-7BCE-4CE6-90C7-D19C172FD89F}"/>
              </a:ext>
            </a:extLst>
          </p:cNvPr>
          <p:cNvSpPr txBox="1"/>
          <p:nvPr/>
        </p:nvSpPr>
        <p:spPr>
          <a:xfrm>
            <a:off x="2040354" y="1154792"/>
            <a:ext cx="9907004" cy="4585871"/>
          </a:xfrm>
          <a:prstGeom prst="rect">
            <a:avLst/>
          </a:prstGeom>
          <a:noFill/>
        </p:spPr>
        <p:txBody>
          <a:bodyPr wrap="square">
            <a:normAutofit fontScale="72727"/>
          </a:bodyPr>
          <a:lstStyle/>
          <a:p>
            <a:r>
              <a:rPr lang="en-GB" sz="2000" b="0" i="0" u="none" strike="noStrike" baseline="0" dirty="0">
                <a:solidFill>
                  <a:srgbClr val="000000"/>
                </a:solidFill>
                <a:latin typeface="Arial" panose="020B0604020202020204" pitchFamily="34" charset="0"/>
              </a:rPr>
              <a:t>IACS (</a:t>
            </a:r>
            <a:r>
              <a:rPr lang="en-GB" b="0" i="0" u="none" strike="noStrike" baseline="0" dirty="0">
                <a:solidFill>
                  <a:srgbClr val="1D1D1B"/>
                </a:solidFill>
                <a:latin typeface="Arial" panose="020B0604020202020204" pitchFamily="34" charset="0"/>
              </a:rPr>
              <a:t>sistemi di automazione e controllo</a:t>
            </a:r>
            <a:r>
              <a:rPr lang="en-GB" sz="2000" b="0" i="0" u="none" strike="noStrike" baseline="0" dirty="0">
                <a:solidFill>
                  <a:srgbClr val="000000"/>
                </a:solidFill>
                <a:latin typeface="Arial" panose="020B0604020202020204" pitchFamily="34" charset="0"/>
              </a:rPr>
              <a:t> industriali)</a:t>
            </a:r>
          </a:p>
          <a:p>
            <a:pPr algn="l"/>
            <a:endParaRPr lang="en-GB" sz="2000" b="0" i="0" u="none" strike="noStrike" baseline="0" dirty="0">
              <a:solidFill>
                <a:srgbClr val="000000"/>
              </a:solidFill>
              <a:latin typeface="Arial" panose="020B0604020202020204" pitchFamily="34" charset="0"/>
            </a:endParaRPr>
          </a:p>
          <a:p>
            <a:r>
              <a:rPr lang="en-GB" sz="2000" b="0" i="0" u="none" strike="noStrike" baseline="0" dirty="0">
                <a:solidFill>
                  <a:srgbClr val="000000"/>
                </a:solidFill>
                <a:latin typeface="Arial" panose="020B0604020202020204" pitchFamily="34" charset="0"/>
              </a:rPr>
              <a:t> </a:t>
            </a:r>
            <a:r>
              <a:rPr lang="en-GB" sz="3600" b="1" i="0" u="none" strike="noStrike" baseline="0" dirty="0">
                <a:solidFill>
                  <a:srgbClr val="000000"/>
                </a:solidFill>
                <a:latin typeface="Arial" panose="020B0604020202020204" pitchFamily="34" charset="0"/>
              </a:rPr>
              <a:t>Resilienza informatica delle navi</a:t>
            </a:r>
            <a:endParaRPr lang="en-GB" sz="3600" b="0" i="0" u="none" strike="noStrike" baseline="0" dirty="0">
              <a:solidFill>
                <a:srgbClr val="000000"/>
              </a:solidFill>
              <a:latin typeface="Arial" panose="020B0604020202020204" pitchFamily="34" charset="0"/>
            </a:endParaRPr>
          </a:p>
          <a:p>
            <a:r>
              <a:rPr lang="en-GB" sz="1800" b="1" i="0" u="none" strike="noStrike" baseline="0" dirty="0">
                <a:solidFill>
                  <a:srgbClr val="000000"/>
                </a:solidFill>
                <a:latin typeface="Arial" panose="020B0604020202020204" pitchFamily="34" charset="0"/>
              </a:rPr>
              <a:t>1. Introduzione </a:t>
            </a:r>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Interconnessione dei sistemi informatici delle navi, unitamente al l'uso diffuso a bordo di prodotti commerciali (COTS) pronti per la vendita sul mercato, apre la possibilità che gli attacchi possano influire sui dati del personale, sulla sicurezza umana e della nave e minacciare l'ambiente marino. </a:t>
            </a:r>
          </a:p>
          <a:p>
            <a:r>
              <a:rPr lang="en-GB" sz="1800" b="0" i="0" u="none" strike="noStrike" baseline="0" dirty="0">
                <a:solidFill>
                  <a:srgbClr val="000000"/>
                </a:solidFill>
                <a:latin typeface="Arial" panose="020B0604020202020204" pitchFamily="34" charset="0"/>
              </a:rPr>
              <a:t>Gli aggressori possono colpire qualsiasi combinazione di persone e tecnologia per raggiungere il loro obiettivo, ovunque vi sia una connessione di rete o qualsiasi altra interfaccia tra i sistemi a bordo e il mondo esterno. La protezione delle navi e della navigazione in generale dalle minacce attuali ed emergenti comporta una serie di misure che sono in continua evoluzione. </a:t>
            </a:r>
          </a:p>
          <a:p>
            <a:r>
              <a:rPr lang="en-GB" sz="1800" b="0" i="0" u="none" strike="noStrike" baseline="0" dirty="0">
                <a:solidFill>
                  <a:srgbClr val="000000"/>
                </a:solidFill>
                <a:latin typeface="Arial" panose="020B0604020202020204" pitchFamily="34" charset="0"/>
              </a:rPr>
              <a:t>Occorre quindi stabilire una</a:t>
            </a:r>
            <a:r>
              <a:rPr lang="en-GB" sz="1800" b="1" i="0" u="none" strike="noStrike" baseline="0" dirty="0">
                <a:solidFill>
                  <a:srgbClr val="000000"/>
                </a:solidFill>
                <a:latin typeface="Arial" panose="020B0604020202020204" pitchFamily="34" charset="0"/>
              </a:rPr>
              <a:t> serie</a:t>
            </a:r>
            <a:r>
              <a:rPr lang="en-GB" sz="1800" b="0" i="0" u="none" strike="noStrike" baseline="0" dirty="0">
                <a:solidFill>
                  <a:srgbClr val="000000"/>
                </a:solidFill>
                <a:latin typeface="Arial" panose="020B0604020202020204" pitchFamily="34" charset="0"/>
              </a:rPr>
              <a:t> comune di criteri funzionali e prestazionali minimi per la consegna di una nave che possa effettivamente essere definita resiliente alle minacce informatiche.</a:t>
            </a:r>
          </a:p>
          <a:p>
            <a:r>
              <a:rPr lang="en-GB" sz="1800" b="0" i="0" u="none" strike="noStrike" baseline="0" dirty="0">
                <a:solidFill>
                  <a:srgbClr val="000000"/>
                </a:solidFill>
                <a:latin typeface="Arial" panose="020B0604020202020204" pitchFamily="34" charset="0"/>
              </a:rPr>
              <a:t>IACS ritiene che i requisiti minimi applicati in modo coerente a tutta la superficie della minaccia, utilizzando un approccio basato sugli obiettivi, siano necessari per rendere le navi resilienti alle minacce informatiche. </a:t>
            </a:r>
            <a:endParaRPr lang="en-GB" dirty="0"/>
          </a:p>
        </p:txBody>
      </p:sp>
      <p:sp>
        <p:nvSpPr>
          <p:cNvPr id="9" name="TextBox 8">
            <a:extLst>
              <a:ext uri="{FF2B5EF4-FFF2-40B4-BE49-F238E27FC236}">
                <a16:creationId xmlns:a16="http://schemas.microsoft.com/office/drawing/2014/main" id="{879CC4E1-254E-46E5-94BC-272E2D80E76B}"/>
              </a:ext>
            </a:extLst>
          </p:cNvPr>
          <p:cNvSpPr txBox="1"/>
          <p:nvPr/>
        </p:nvSpPr>
        <p:spPr>
          <a:xfrm>
            <a:off x="903704" y="5692412"/>
            <a:ext cx="10948737" cy="1092607"/>
          </a:xfrm>
          <a:prstGeom prst="rect">
            <a:avLst/>
          </a:prstGeom>
          <a:noFill/>
        </p:spPr>
        <p:txBody>
          <a:bodyPr wrap="square">
            <a:normAutofit fontScale="91363"/>
          </a:bodyPr>
          <a:lstStyle/>
          <a:p>
            <a:pPr>
              <a:spcAft>
                <a:spcPts val="600"/>
              </a:spcAft>
            </a:pPr>
            <a:r>
              <a:rPr lang="en-GB" sz="1200" b="0" i="0" u="none" strike="noStrike" baseline="0" dirty="0">
                <a:solidFill>
                  <a:srgbClr val="000000"/>
                </a:solidFill>
                <a:latin typeface="Arial" panose="020B0604020202020204" pitchFamily="34" charset="0"/>
              </a:rPr>
              <a:t>1. Il presente requisito unificato deve essere applicato in modo uniforme dalle società IACS sulle navi che</a:t>
            </a:r>
            <a:r>
              <a:rPr lang="en-GB" sz="1200" b="0" i="0" u="none" strike="noStrike" baseline="0" dirty="0">
                <a:solidFill>
                  <a:srgbClr val="000000"/>
                </a:solidFill>
                <a:highlight>
                  <a:srgbClr val="FFFF00"/>
                </a:highlight>
                <a:latin typeface="Arial" panose="020B0604020202020204" pitchFamily="34" charset="0"/>
              </a:rPr>
              <a:t> saranno oggetto di un contratto di costruzione</a:t>
            </a:r>
            <a:r>
              <a:rPr lang="en-GB" sz="1200" b="0" i="0" u="none" strike="noStrike" baseline="0" dirty="0">
                <a:solidFill>
                  <a:srgbClr val="000000"/>
                </a:solidFill>
                <a:latin typeface="Arial" panose="020B0604020202020204" pitchFamily="34" charset="0"/>
              </a:rPr>
              <a:t> a partire dal 1o gennaio 2024 e può essere utilizzato per altre navi come orientamento non obbligatorio. Per consentire un tempo sufficiente per l'applicazione pilota non obbligatoria della presente SU, è stata scelta la data di applicazione del 1o gennaio 2024.</a:t>
            </a:r>
          </a:p>
          <a:p>
            <a:r>
              <a:rPr lang="en-GB" sz="1200" b="0" i="0" u="none" strike="noStrike" baseline="0" dirty="0">
                <a:solidFill>
                  <a:srgbClr val="000000"/>
                </a:solidFill>
                <a:latin typeface="Arial" panose="020B0604020202020204" pitchFamily="34" charset="0"/>
              </a:rPr>
              <a:t>2. Per data "contrattuale per la costruzione" si intende la data in cui è firmato il contratto di costruzione della nave tra il potenziale proprietario e il costruttore. Per ulteriori informazioni sulla </a:t>
            </a:r>
            <a:endParaRPr lang="en-GB" sz="1200" dirty="0"/>
          </a:p>
        </p:txBody>
      </p:sp>
      <p:cxnSp>
        <p:nvCxnSpPr>
          <p:cNvPr id="11" name="Straight Arrow Connector 10">
            <a:extLst>
              <a:ext uri="{FF2B5EF4-FFF2-40B4-BE49-F238E27FC236}">
                <a16:creationId xmlns:a16="http://schemas.microsoft.com/office/drawing/2014/main" id="{5EE944BC-0BF4-48B9-BDE0-1EBFCE4E1361}"/>
              </a:ext>
            </a:extLst>
          </p:cNvPr>
          <p:cNvCxnSpPr>
            <a:cxnSpLocks/>
          </p:cNvCxnSpPr>
          <p:nvPr/>
        </p:nvCxnSpPr>
        <p:spPr>
          <a:xfrm>
            <a:off x="1799722" y="2687303"/>
            <a:ext cx="240632" cy="300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A8ED9D9-3F97-4E41-98D5-B68236E60359}"/>
              </a:ext>
            </a:extLst>
          </p:cNvPr>
          <p:cNvSpPr txBox="1"/>
          <p:nvPr/>
        </p:nvSpPr>
        <p:spPr>
          <a:xfrm>
            <a:off x="1301773" y="2265756"/>
            <a:ext cx="659348" cy="369332"/>
          </a:xfrm>
          <a:prstGeom prst="rect">
            <a:avLst/>
          </a:prstGeom>
          <a:noFill/>
        </p:spPr>
        <p:txBody>
          <a:bodyPr wrap="none" rtlCol="0">
            <a:spAutoFit/>
          </a:bodyPr>
          <a:lstStyle/>
          <a:p>
            <a:r>
              <a:rPr lang="fr-FR" dirty="0" err="1"/>
              <a:t>Fatti</a:t>
            </a:r>
            <a:endParaRPr lang="en-GB" dirty="0"/>
          </a:p>
        </p:txBody>
      </p:sp>
      <p:sp>
        <p:nvSpPr>
          <p:cNvPr id="14" name="TextBox 13">
            <a:extLst>
              <a:ext uri="{FF2B5EF4-FFF2-40B4-BE49-F238E27FC236}">
                <a16:creationId xmlns:a16="http://schemas.microsoft.com/office/drawing/2014/main" id="{1923BAC7-EDF6-4E53-831D-EDE39ED7512D}"/>
              </a:ext>
            </a:extLst>
          </p:cNvPr>
          <p:cNvSpPr txBox="1"/>
          <p:nvPr/>
        </p:nvSpPr>
        <p:spPr>
          <a:xfrm>
            <a:off x="1085194" y="3274482"/>
            <a:ext cx="796693" cy="369332"/>
          </a:xfrm>
          <a:prstGeom prst="rect">
            <a:avLst/>
          </a:prstGeom>
          <a:noFill/>
        </p:spPr>
        <p:txBody>
          <a:bodyPr wrap="none" rtlCol="0">
            <a:normAutofit fontScale="86666"/>
          </a:bodyPr>
          <a:lstStyle/>
          <a:p>
            <a:r>
              <a:rPr lang="fr-FR" dirty="0" err="1"/>
              <a:t>Minaccia</a:t>
            </a:r>
            <a:endParaRPr lang="en-GB" dirty="0"/>
          </a:p>
        </p:txBody>
      </p:sp>
      <p:cxnSp>
        <p:nvCxnSpPr>
          <p:cNvPr id="15" name="Straight Arrow Connector 14">
            <a:extLst>
              <a:ext uri="{FF2B5EF4-FFF2-40B4-BE49-F238E27FC236}">
                <a16:creationId xmlns:a16="http://schemas.microsoft.com/office/drawing/2014/main" id="{DABBD14F-87CA-4244-AE86-AEBDF72C3EB8}"/>
              </a:ext>
            </a:extLst>
          </p:cNvPr>
          <p:cNvCxnSpPr>
            <a:cxnSpLocks/>
          </p:cNvCxnSpPr>
          <p:nvPr/>
        </p:nvCxnSpPr>
        <p:spPr>
          <a:xfrm>
            <a:off x="1505949" y="3653089"/>
            <a:ext cx="414089" cy="277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7ED1244-E3F3-42C1-8938-4FF8BB2020DC}"/>
              </a:ext>
            </a:extLst>
          </p:cNvPr>
          <p:cNvSpPr txBox="1"/>
          <p:nvPr/>
        </p:nvSpPr>
        <p:spPr>
          <a:xfrm>
            <a:off x="922464" y="4410533"/>
            <a:ext cx="1101776" cy="369332"/>
          </a:xfrm>
          <a:prstGeom prst="rect">
            <a:avLst/>
          </a:prstGeom>
          <a:noFill/>
        </p:spPr>
        <p:txBody>
          <a:bodyPr wrap="none" rtlCol="0">
            <a:spAutoFit/>
          </a:bodyPr>
          <a:lstStyle/>
          <a:p>
            <a:r>
              <a:rPr lang="fr-FR" dirty="0" err="1"/>
              <a:t>Misure</a:t>
            </a:r>
            <a:endParaRPr lang="en-GB" dirty="0"/>
          </a:p>
        </p:txBody>
      </p:sp>
      <p:cxnSp>
        <p:nvCxnSpPr>
          <p:cNvPr id="18" name="Straight Arrow Connector 17">
            <a:extLst>
              <a:ext uri="{FF2B5EF4-FFF2-40B4-BE49-F238E27FC236}">
                <a16:creationId xmlns:a16="http://schemas.microsoft.com/office/drawing/2014/main" id="{8658CBD6-5F63-48F4-A942-6A3B083BC0E0}"/>
              </a:ext>
            </a:extLst>
          </p:cNvPr>
          <p:cNvCxnSpPr>
            <a:cxnSpLocks/>
          </p:cNvCxnSpPr>
          <p:nvPr/>
        </p:nvCxnSpPr>
        <p:spPr>
          <a:xfrm>
            <a:off x="1585156" y="4855756"/>
            <a:ext cx="414089" cy="277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71E39B87-52C6-2788-2F94-7762FD286EB5}"/>
              </a:ext>
            </a:extLst>
          </p:cNvPr>
          <p:cNvSpPr txBox="1"/>
          <p:nvPr/>
        </p:nvSpPr>
        <p:spPr>
          <a:xfrm rot="1403991">
            <a:off x="8989083" y="850213"/>
            <a:ext cx="2776722" cy="307777"/>
          </a:xfrm>
          <a:prstGeom prst="rect">
            <a:avLst/>
          </a:prstGeom>
          <a:solidFill>
            <a:schemeClr val="accent5">
              <a:lumMod val="40000"/>
              <a:lumOff val="60000"/>
            </a:schemeClr>
          </a:solidFill>
          <a:ln>
            <a:solidFill>
              <a:schemeClr val="accent3"/>
            </a:solidFill>
          </a:ln>
        </p:spPr>
        <p:txBody>
          <a:bodyPr wrap="none" rtlCol="0">
            <a:normAutofit fontScale="85714"/>
          </a:bodyPr>
          <a:lstStyle/>
          <a:p>
            <a:r>
              <a:rPr lang="fr-FR" sz="1400" dirty="0"/>
              <a:t>Esempio</a:t>
            </a:r>
            <a:r>
              <a:rPr lang="fr-FR" sz="1400" dirty="0" err="1"/>
              <a:t> del settore automobilistico</a:t>
            </a:r>
          </a:p>
        </p:txBody>
      </p:sp>
    </p:spTree>
    <p:extLst>
      <p:ext uri="{BB962C8B-B14F-4D97-AF65-F5344CB8AC3E}">
        <p14:creationId xmlns:p14="http://schemas.microsoft.com/office/powerpoint/2010/main" val="14623308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C731140-C9C9-ADEF-CB88-18AAC2276917}"/>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03DF7626-8C1D-70FD-C8DF-78C6AA2697C2}"/>
              </a:ext>
            </a:extLst>
          </p:cNvPr>
          <p:cNvSpPr>
            <a:spLocks noGrp="1"/>
          </p:cNvSpPr>
          <p:nvPr>
            <p:ph type="sldNum" sz="quarter" idx="12"/>
          </p:nvPr>
        </p:nvSpPr>
        <p:spPr/>
        <p:txBody>
          <a:bodyPr/>
          <a:lstStyle/>
          <a:p>
            <a:fld id="{AF8FC096-D195-4392-A597-E50EA60D946D}" type="slidenum">
              <a:rPr lang="fr-FR" smtClean="0"/>
              <a:t>79</a:t>
            </a:fld>
            <a:endParaRPr lang="fr-FR"/>
          </a:p>
        </p:txBody>
      </p:sp>
      <p:pic>
        <p:nvPicPr>
          <p:cNvPr id="4" name="Espace réservé pour une image  8" descr="Une image contenant extérieur, bâtiment, bateau, assis&#10;&#10;Description générée avec un niveau de confiance très élevé">
            <a:extLst>
              <a:ext uri="{FF2B5EF4-FFF2-40B4-BE49-F238E27FC236}">
                <a16:creationId xmlns:a16="http://schemas.microsoft.com/office/drawing/2014/main" id="{C79DA331-FEC4-8EF3-8E1F-04B2FFCA260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51587" y="0"/>
            <a:ext cx="5840413" cy="6861176"/>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5" name="Titre 5">
            <a:extLst>
              <a:ext uri="{FF2B5EF4-FFF2-40B4-BE49-F238E27FC236}">
                <a16:creationId xmlns:a16="http://schemas.microsoft.com/office/drawing/2014/main" id="{DDFAD80F-6FBF-AB70-F640-4E88D7564B03}"/>
              </a:ext>
            </a:extLst>
          </p:cNvPr>
          <p:cNvSpPr txBox="1">
            <a:spLocks/>
          </p:cNvSpPr>
          <p:nvPr/>
        </p:nvSpPr>
        <p:spPr>
          <a:xfrm>
            <a:off x="97874" y="1129961"/>
            <a:ext cx="8638353" cy="4236696"/>
          </a:xfrm>
          <a:prstGeom prst="rect">
            <a:avLst/>
          </a:prstGeom>
        </p:spPr>
        <p:txBody>
          <a:bodyPr vert="horz" lIns="91440" tIns="45720" rIns="91440" bIns="45720" rtlCol="0" anchor="b">
            <a:normAutofit fontScale="75555"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sz="5700" b="1" dirty="0"/>
              <a:t>HANDS - ON </a:t>
            </a:r>
          </a:p>
          <a:p>
            <a:r>
              <a:rPr lang="fr-FR" sz="5700" b="1" dirty="0"/>
              <a:t>Formazione</a:t>
            </a:r>
          </a:p>
          <a:p>
            <a:endParaRPr lang="fr-FR" sz="5400" dirty="0"/>
          </a:p>
          <a:p>
            <a:pPr marL="685800" indent="-685800">
              <a:lnSpc>
                <a:spcPct val="170000"/>
              </a:lnSpc>
              <a:buFontTx/>
              <a:buChar char="-"/>
            </a:pPr>
            <a:r>
              <a:rPr lang="fr-FR" sz="5400" dirty="0"/>
              <a:t>Falsificazione AIS/GNSS (1)</a:t>
            </a:r>
          </a:p>
          <a:p>
            <a:pPr marL="685800" indent="-685800">
              <a:lnSpc>
                <a:spcPct val="170000"/>
              </a:lnSpc>
              <a:buFontTx/>
              <a:buChar char="-"/>
            </a:pPr>
            <a:r>
              <a:rPr lang="fr-FR" sz="5400" dirty="0" err="1"/>
              <a:t>Piattaforma</a:t>
            </a:r>
            <a:r>
              <a:rPr lang="fr-FR" sz="5400" dirty="0"/>
              <a:t> di prova (2)</a:t>
            </a:r>
          </a:p>
          <a:p>
            <a:pPr marL="685800" indent="-685800">
              <a:lnSpc>
                <a:spcPct val="170000"/>
              </a:lnSpc>
              <a:buFontTx/>
              <a:buChar char="-"/>
            </a:pPr>
            <a:r>
              <a:rPr lang="fr-FR" sz="5400" dirty="0"/>
              <a:t>Demodulazione RF/USB</a:t>
            </a:r>
            <a:r>
              <a:rPr lang="fr-FR" sz="5400" dirty="0" err="1"/>
              <a:t> (</a:t>
            </a:r>
            <a:r>
              <a:rPr lang="fr-FR" sz="5400" dirty="0"/>
              <a:t>3)</a:t>
            </a:r>
          </a:p>
          <a:p>
            <a:pPr marL="685800" indent="-685800">
              <a:lnSpc>
                <a:spcPct val="170000"/>
              </a:lnSpc>
              <a:buFontTx/>
              <a:buChar char="-"/>
            </a:pPr>
            <a:r>
              <a:rPr lang="fr-FR" sz="5400" dirty="0" err="1"/>
              <a:t>Blocco</a:t>
            </a:r>
            <a:r>
              <a:rPr lang="fr-FR" sz="5400" dirty="0"/>
              <a:t>(4) - Solo amministrazioni</a:t>
            </a:r>
          </a:p>
        </p:txBody>
      </p:sp>
    </p:spTree>
    <p:extLst>
      <p:ext uri="{BB962C8B-B14F-4D97-AF65-F5344CB8AC3E}">
        <p14:creationId xmlns:p14="http://schemas.microsoft.com/office/powerpoint/2010/main" val="3858812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normAutofit fontScale="73333"/>
          </a:bodyPr>
          <a:lstStyle/>
          <a:p>
            <a:r>
              <a:rPr lang="en-US" dirty="0"/>
              <a:t>Che cosa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73333"/>
          </a:bodyPr>
          <a:lstStyle/>
          <a:p>
            <a:r>
              <a:rPr lang="en-US" dirty="0"/>
              <a:t>Argomenti di formazione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6"/>
            <a:ext cx="5129426" cy="3182005"/>
          </a:xfrm>
        </p:spPr>
        <p:txBody>
          <a:bodyPr>
            <a:normAutofit fontScale="94642"/>
          </a:bodyPr>
          <a:lstStyle/>
          <a:p>
            <a:pPr>
              <a:spcBef>
                <a:spcPts val="600"/>
              </a:spcBef>
            </a:pPr>
            <a:r>
              <a:rPr lang="en-US" dirty="0"/>
              <a:t>Minacce e vulnerabilità</a:t>
            </a:r>
          </a:p>
          <a:p>
            <a:pPr>
              <a:spcBef>
                <a:spcPts val="600"/>
              </a:spcBef>
            </a:pPr>
            <a:r>
              <a:rPr lang="en-US" dirty="0"/>
              <a:t>Aspetti giuridici del settore marittimo</a:t>
            </a:r>
          </a:p>
          <a:p>
            <a:pPr>
              <a:spcBef>
                <a:spcPts val="600"/>
              </a:spcBef>
            </a:pPr>
            <a:r>
              <a:rPr lang="en-US" dirty="0"/>
              <a:t>Minacce alla sicurezza informatica Intelligence specifica per il settore marittimo</a:t>
            </a:r>
          </a:p>
          <a:p>
            <a:pPr>
              <a:spcBef>
                <a:spcPts val="600"/>
              </a:spcBef>
            </a:pPr>
            <a:r>
              <a:rPr lang="en-US" dirty="0"/>
              <a:t>Governance della sicurezza delle informazioni (ISG) e gestione dei rischi di sicurezza delle informazioni (ISRM)</a:t>
            </a:r>
          </a:p>
          <a:p>
            <a:pPr>
              <a:spcBef>
                <a:spcPts val="600"/>
              </a:spcBef>
            </a:pPr>
            <a:r>
              <a:rPr lang="en-US" dirty="0"/>
              <a:t>Progettazione e realizzazione di un'architettura di sicurezza</a:t>
            </a:r>
          </a:p>
          <a:p>
            <a:pPr>
              <a:spcBef>
                <a:spcPts val="600"/>
              </a:spcBef>
            </a:pPr>
            <a:r>
              <a:rPr lang="en-US" dirty="0"/>
              <a:t>Selezione e attuazione dei controlli di sicurezza</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Espace réservé pour une image  4" descr="Une image contenant habits, Visage humain, personne, mur&#10;&#10;Description générée automatiquement">
            <a:extLst>
              <a:ext uri="{FF2B5EF4-FFF2-40B4-BE49-F238E27FC236}">
                <a16:creationId xmlns:a16="http://schemas.microsoft.com/office/drawing/2014/main" id="{7770A6A1-7A57-2DE3-E492-729D7247F2CF}"/>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321770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normAutofit fontScale="84615"/>
          </a:bodyPr>
          <a:lstStyle/>
          <a:p>
            <a:r>
              <a:rPr lang="en-US" dirty="0"/>
              <a:t>Progressi del corso</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n-US" dirty="0"/>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a:lstStyle/>
          <a:p>
            <a:r>
              <a:rPr lang="en-US" dirty="0"/>
              <a:t>Maritime systems / AIS  / GNSS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n-US" dirty="0"/>
              <a:t>o2.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n-US" dirty="0"/>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fontScale="70833"/>
          </a:bodyPr>
          <a:lstStyle/>
          <a:p>
            <a:r>
              <a:rPr lang="en-US" sz="2000" dirty="0">
                <a:solidFill>
                  <a:schemeClr val="tx1">
                    <a:lumMod val="50000"/>
                    <a:lumOff val="50000"/>
                  </a:schemeClr>
                </a:solidFill>
              </a:rPr>
              <a:t>Caso d'uso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n-US" dirty="0"/>
              <a:t>o4.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normAutofit/>
          </a:bodyPr>
          <a:lstStyle/>
          <a:p>
            <a:r>
              <a:rPr lang="en-US" sz="2400" dirty="0" err="1"/>
              <a:t>Anaysis</a:t>
            </a:r>
            <a:endParaRPr lang="en-US" sz="2400"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n-US" dirty="0"/>
              <a:t>o5.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lstStyle/>
          <a:p>
            <a:r>
              <a:rPr lang="en-US" b="1" dirty="0"/>
              <a:t>Lezioni apprese</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80</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normAutofit fontScale="86000"/>
          </a:bodyPr>
          <a:lstStyle/>
          <a:p>
            <a:r>
              <a:rPr lang="en-US" dirty="0"/>
              <a:t>CSP00012_S_M_Digital Forensic per il settore marittimo: modello di presentazione creato da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normAutofit fontScale="70833"/>
          </a:bodyPr>
          <a:lstStyle/>
          <a:p>
            <a:r>
              <a:rPr lang="fr-FR" dirty="0"/>
              <a:t>Caso d'uso 1</a:t>
            </a:r>
          </a:p>
        </p:txBody>
      </p:sp>
      <p:pic>
        <p:nvPicPr>
          <p:cNvPr id="22" name="Espace réservé pour une image  21" descr="Une image contenant ciel, nuage, avion, plein air&#10;&#10;Description générée automatiquement">
            <a:extLst>
              <a:ext uri="{FF2B5EF4-FFF2-40B4-BE49-F238E27FC236}">
                <a16:creationId xmlns:a16="http://schemas.microsoft.com/office/drawing/2014/main" id="{5FDCC1B8-6391-C5A4-9DFA-77509CECDD0A}"/>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978386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a:extLst>
              <a:ext uri="{FF2B5EF4-FFF2-40B4-BE49-F238E27FC236}">
                <a16:creationId xmlns:a16="http://schemas.microsoft.com/office/drawing/2014/main" id="{17FEE471-21BE-25C4-2318-D7FCA03A1625}"/>
              </a:ext>
            </a:extLst>
          </p:cNvPr>
          <p:cNvSpPr>
            <a:spLocks/>
          </p:cNvSpPr>
          <p:nvPr/>
        </p:nvSpPr>
        <p:spPr bwMode="auto">
          <a:xfrm>
            <a:off x="525161" y="981076"/>
            <a:ext cx="11141678"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2094"/>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r>
              <a:rPr lang="en-US" altLang="it-IT" sz="2000" b="1" dirty="0">
                <a:solidFill>
                  <a:srgbClr val="000099"/>
                </a:solidFill>
              </a:rPr>
              <a:t>Caso d'uso 1 - Falsificazione AIS</a:t>
            </a:r>
          </a:p>
          <a:p>
            <a:pPr algn="ctr">
              <a:spcBef>
                <a:spcPct val="0"/>
              </a:spcBef>
              <a:spcAft>
                <a:spcPts val="600"/>
              </a:spcAft>
              <a:buNone/>
            </a:pPr>
            <a:endParaRPr lang="en-US" altLang="it-IT" sz="2000" b="1" dirty="0">
              <a:solidFill>
                <a:srgbClr val="000099"/>
              </a:solidFill>
            </a:endParaRPr>
          </a:p>
          <a:p>
            <a:pPr algn="just">
              <a:spcBef>
                <a:spcPct val="0"/>
              </a:spcBef>
              <a:spcAft>
                <a:spcPts val="600"/>
              </a:spcAft>
              <a:buNone/>
            </a:pPr>
            <a:r>
              <a:rPr lang="en-US" altLang="it-IT" sz="2000" dirty="0">
                <a:solidFill>
                  <a:srgbClr val="000099"/>
                </a:solidFill>
              </a:rPr>
              <a:t>Uno dei metodi più basilari di attenzione è quello di monitorare i segnali AIS utilizzando un collegamento dati VHF (VDL) per capire se la stazione trasmittente sta usando una modalità di sincronizzazione UTC interna o esterna (lo stato di sincronizzazione può essere diretto o indiretto).</a:t>
            </a:r>
          </a:p>
          <a:p>
            <a:pPr algn="just">
              <a:spcBef>
                <a:spcPct val="0"/>
              </a:spcBef>
              <a:spcAft>
                <a:spcPts val="600"/>
              </a:spcAft>
              <a:buNone/>
            </a:pPr>
            <a:endParaRPr lang="en-GB" altLang="it-IT" sz="2000" b="1" dirty="0">
              <a:solidFill>
                <a:srgbClr val="000099"/>
              </a:solidFill>
            </a:endParaRPr>
          </a:p>
          <a:p>
            <a:pPr algn="just">
              <a:spcBef>
                <a:spcPct val="0"/>
              </a:spcBef>
              <a:spcAft>
                <a:spcPts val="600"/>
              </a:spcAft>
              <a:buNone/>
            </a:pPr>
            <a:endParaRPr lang="en-US" altLang="it-IT" sz="2000" b="1" dirty="0">
              <a:solidFill>
                <a:srgbClr val="000099"/>
              </a:solidFill>
            </a:endParaRPr>
          </a:p>
        </p:txBody>
      </p:sp>
      <p:pic>
        <p:nvPicPr>
          <p:cNvPr id="16388" name="Immagine 2">
            <a:extLst>
              <a:ext uri="{FF2B5EF4-FFF2-40B4-BE49-F238E27FC236}">
                <a16:creationId xmlns:a16="http://schemas.microsoft.com/office/drawing/2014/main" id="{795CBBC0-D570-CC6A-E77B-848DF1C9B9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9829" y="2874880"/>
            <a:ext cx="9067346" cy="372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5">
            <a:extLst>
              <a:ext uri="{FF2B5EF4-FFF2-40B4-BE49-F238E27FC236}">
                <a16:creationId xmlns:a16="http://schemas.microsoft.com/office/drawing/2014/main" id="{F4690A51-2049-17D6-4903-D4609FEF293B}"/>
              </a:ext>
            </a:extLst>
          </p:cNvPr>
          <p:cNvSpPr txBox="1">
            <a:spLocks/>
          </p:cNvSpPr>
          <p:nvPr/>
        </p:nvSpPr>
        <p:spPr>
          <a:xfrm>
            <a:off x="525161" y="97971"/>
            <a:ext cx="11141678" cy="668812"/>
          </a:xfrm>
          <a:prstGeom prst="rect">
            <a:avLst/>
          </a:prstGeom>
        </p:spPr>
        <p:txBody>
          <a:bodyPr vert="horz" lIns="91440" tIns="45720" rIns="91440" bIns="45720" rtlCol="0" anchor="b">
            <a:normAutofit fontScale="88311"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err="1"/>
              <a:t>Analisi</a:t>
            </a:r>
            <a:r>
              <a:rPr lang="fr-FR" dirty="0"/>
              <a:t> digitale forense</a:t>
            </a:r>
            <a:r>
              <a:rPr lang="fr-FR" dirty="0" err="1"/>
              <a:t> per il settore marittimo</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a:extLst>
              <a:ext uri="{FF2B5EF4-FFF2-40B4-BE49-F238E27FC236}">
                <a16:creationId xmlns:a16="http://schemas.microsoft.com/office/drawing/2014/main" id="{790D3722-1EFA-F14C-D14E-3D2E859261B4}"/>
              </a:ext>
            </a:extLst>
          </p:cNvPr>
          <p:cNvSpPr>
            <a:spLocks/>
          </p:cNvSpPr>
          <p:nvPr/>
        </p:nvSpPr>
        <p:spPr bwMode="auto">
          <a:xfrm>
            <a:off x="609600" y="1125538"/>
            <a:ext cx="10972799"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9655"/>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r>
              <a:rPr lang="en-US" altLang="it-IT" sz="2000" b="1" dirty="0">
                <a:solidFill>
                  <a:srgbClr val="000099"/>
                </a:solidFill>
              </a:rPr>
              <a:t>Caso d'uso 1 - Falsificazione AIS</a:t>
            </a:r>
          </a:p>
          <a:p>
            <a:pPr algn="ctr">
              <a:spcBef>
                <a:spcPct val="0"/>
              </a:spcBef>
              <a:spcAft>
                <a:spcPts val="600"/>
              </a:spcAft>
              <a:buNone/>
            </a:pPr>
            <a:endParaRPr lang="en-US" altLang="it-IT" sz="2000" b="1" dirty="0">
              <a:solidFill>
                <a:srgbClr val="000099"/>
              </a:solidFill>
            </a:endParaRPr>
          </a:p>
          <a:p>
            <a:pPr algn="just">
              <a:spcBef>
                <a:spcPct val="0"/>
              </a:spcBef>
              <a:spcAft>
                <a:spcPts val="600"/>
              </a:spcAft>
              <a:buNone/>
            </a:pPr>
            <a:r>
              <a:rPr lang="en-US" altLang="it-IT" sz="2000" dirty="0">
                <a:solidFill>
                  <a:srgbClr val="000099"/>
                </a:solidFill>
              </a:rPr>
              <a:t>L'uso di un sistema esterno può infatti essere un primo indizio, dato che lo spoofing del sistema si ottiene generalmente con l'impiego di un GPS esterno opportunamente modificato o di un PC dotato di uno speciale software che, collegato al trasmettitore, ne altera i parametri, inviando falsi segnali.</a:t>
            </a:r>
            <a:endParaRPr lang="en-GB" altLang="it-IT" sz="2000" dirty="0">
              <a:solidFill>
                <a:srgbClr val="000099"/>
              </a:solidFill>
            </a:endParaRPr>
          </a:p>
          <a:p>
            <a:pPr algn="just">
              <a:spcBef>
                <a:spcPct val="0"/>
              </a:spcBef>
              <a:spcAft>
                <a:spcPts val="600"/>
              </a:spcAft>
              <a:buNone/>
            </a:pPr>
            <a:endParaRPr lang="en-US" altLang="it-IT" sz="2000" b="1" dirty="0">
              <a:solidFill>
                <a:srgbClr val="000099"/>
              </a:solidFill>
            </a:endParaRPr>
          </a:p>
        </p:txBody>
      </p:sp>
      <p:pic>
        <p:nvPicPr>
          <p:cNvPr id="17412" name="Immagine 2">
            <a:extLst>
              <a:ext uri="{FF2B5EF4-FFF2-40B4-BE49-F238E27FC236}">
                <a16:creationId xmlns:a16="http://schemas.microsoft.com/office/drawing/2014/main" id="{8AF6BA31-FBB9-C8BB-760B-0775C4C177F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14628" y="3036207"/>
            <a:ext cx="6962744" cy="372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5">
            <a:extLst>
              <a:ext uri="{FF2B5EF4-FFF2-40B4-BE49-F238E27FC236}">
                <a16:creationId xmlns:a16="http://schemas.microsoft.com/office/drawing/2014/main" id="{77457016-5A83-1AD2-9AD8-CA5488E9D0BE}"/>
              </a:ext>
            </a:extLst>
          </p:cNvPr>
          <p:cNvSpPr txBox="1">
            <a:spLocks/>
          </p:cNvSpPr>
          <p:nvPr/>
        </p:nvSpPr>
        <p:spPr>
          <a:xfrm>
            <a:off x="525161" y="97971"/>
            <a:ext cx="11141678" cy="668812"/>
          </a:xfrm>
          <a:prstGeom prst="rect">
            <a:avLst/>
          </a:prstGeom>
        </p:spPr>
        <p:txBody>
          <a:bodyPr vert="horz" lIns="91440" tIns="45720" rIns="91440" bIns="45720" rtlCol="0" anchor="b">
            <a:normAutofit fontScale="88311"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err="1"/>
              <a:t>Analisi</a:t>
            </a:r>
            <a:r>
              <a:rPr lang="fr-FR" dirty="0"/>
              <a:t> digitale forense</a:t>
            </a:r>
            <a:r>
              <a:rPr lang="fr-FR" dirty="0" err="1"/>
              <a:t> per il settore marittimo</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a:extLst>
              <a:ext uri="{FF2B5EF4-FFF2-40B4-BE49-F238E27FC236}">
                <a16:creationId xmlns:a16="http://schemas.microsoft.com/office/drawing/2014/main" id="{41FD6546-FFD5-5540-F1A2-23300C200FB0}"/>
              </a:ext>
            </a:extLst>
          </p:cNvPr>
          <p:cNvSpPr>
            <a:spLocks/>
          </p:cNvSpPr>
          <p:nvPr/>
        </p:nvSpPr>
        <p:spPr bwMode="auto">
          <a:xfrm>
            <a:off x="805543" y="1125538"/>
            <a:ext cx="10689771"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7014"/>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r>
              <a:rPr lang="en-US" altLang="it-IT" sz="2000" b="1" dirty="0">
                <a:solidFill>
                  <a:srgbClr val="000099"/>
                </a:solidFill>
              </a:rPr>
              <a:t>LEZIONE APPRESA</a:t>
            </a:r>
          </a:p>
          <a:p>
            <a:pPr algn="ctr">
              <a:spcBef>
                <a:spcPct val="0"/>
              </a:spcBef>
              <a:spcAft>
                <a:spcPts val="600"/>
              </a:spcAft>
              <a:buNone/>
            </a:pPr>
            <a:endParaRPr lang="en-US" altLang="it-IT" sz="2000" b="1" dirty="0">
              <a:solidFill>
                <a:srgbClr val="000099"/>
              </a:solidFill>
            </a:endParaRPr>
          </a:p>
          <a:p>
            <a:pPr algn="just">
              <a:spcBef>
                <a:spcPct val="0"/>
              </a:spcBef>
              <a:spcAft>
                <a:spcPts val="600"/>
              </a:spcAft>
              <a:buNone/>
            </a:pPr>
            <a:r>
              <a:rPr lang="en-US" altLang="it-IT" sz="2000" b="1" dirty="0">
                <a:solidFill>
                  <a:srgbClr val="000099"/>
                </a:solidFill>
              </a:rPr>
              <a:t>Chi decide di creare interferenze con l'ausilio del AIS spoofing non ha bisogno di dotarsi di apparecchiature sofisticate, ma richiede invece modesti investimenti in termini di personale e risorse.</a:t>
            </a:r>
          </a:p>
          <a:p>
            <a:pPr algn="just">
              <a:spcBef>
                <a:spcPct val="0"/>
              </a:spcBef>
              <a:spcAft>
                <a:spcPts val="600"/>
              </a:spcAft>
              <a:buNone/>
            </a:pPr>
            <a:endParaRPr lang="en-US" altLang="it-IT" sz="2000" b="1" dirty="0">
              <a:solidFill>
                <a:srgbClr val="000099"/>
              </a:solidFill>
            </a:endParaRPr>
          </a:p>
          <a:p>
            <a:pPr algn="just">
              <a:spcBef>
                <a:spcPct val="0"/>
              </a:spcBef>
              <a:spcAft>
                <a:spcPts val="600"/>
              </a:spcAft>
              <a:buNone/>
            </a:pPr>
            <a:r>
              <a:rPr lang="en-US" altLang="it-IT" sz="2000" b="1" dirty="0">
                <a:solidFill>
                  <a:srgbClr val="000099"/>
                </a:solidFill>
              </a:rPr>
              <a:t>Anche strumenti relativamente semplici e poco costosi sono spesso sufficienti per essere in grado di produrre attacchi che portano ai risultati desiderati.</a:t>
            </a:r>
          </a:p>
          <a:p>
            <a:pPr algn="just">
              <a:spcBef>
                <a:spcPct val="0"/>
              </a:spcBef>
              <a:spcAft>
                <a:spcPts val="600"/>
              </a:spcAft>
              <a:buNone/>
            </a:pPr>
            <a:endParaRPr lang="en-US" altLang="it-IT" sz="2000" b="1" dirty="0">
              <a:solidFill>
                <a:srgbClr val="000099"/>
              </a:solidFill>
            </a:endParaRPr>
          </a:p>
          <a:p>
            <a:pPr algn="just">
              <a:spcBef>
                <a:spcPct val="0"/>
              </a:spcBef>
              <a:spcAft>
                <a:spcPts val="600"/>
              </a:spcAft>
              <a:buNone/>
            </a:pPr>
            <a:r>
              <a:rPr lang="en-US" altLang="it-IT" sz="2000" b="1" dirty="0">
                <a:solidFill>
                  <a:srgbClr val="000099"/>
                </a:solidFill>
              </a:rPr>
              <a:t>In pratica, anche un singolo individuo può costituire una minaccia, essendo in grado di colpire anche da grandi distanze, ovunque nel mondo dove avere accesso a internet ed essere in grado di agire in un tempo tale da non consentire efficaci reazioni difensive.</a:t>
            </a:r>
          </a:p>
        </p:txBody>
      </p:sp>
      <p:sp>
        <p:nvSpPr>
          <p:cNvPr id="3" name="Titre 5">
            <a:extLst>
              <a:ext uri="{FF2B5EF4-FFF2-40B4-BE49-F238E27FC236}">
                <a16:creationId xmlns:a16="http://schemas.microsoft.com/office/drawing/2014/main" id="{F484C868-29E1-46F3-611B-97F34F29B77D}"/>
              </a:ext>
            </a:extLst>
          </p:cNvPr>
          <p:cNvSpPr txBox="1">
            <a:spLocks/>
          </p:cNvSpPr>
          <p:nvPr/>
        </p:nvSpPr>
        <p:spPr>
          <a:xfrm>
            <a:off x="525161" y="97971"/>
            <a:ext cx="11141678" cy="668812"/>
          </a:xfrm>
          <a:prstGeom prst="rect">
            <a:avLst/>
          </a:prstGeom>
        </p:spPr>
        <p:txBody>
          <a:bodyPr vert="horz" lIns="91440" tIns="45720" rIns="91440" bIns="45720" rtlCol="0" anchor="b">
            <a:normAutofit fontScale="88311"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err="1"/>
              <a:t>Analisi</a:t>
            </a:r>
            <a:r>
              <a:rPr lang="fr-FR" dirty="0"/>
              <a:t> digitale forense</a:t>
            </a:r>
            <a:r>
              <a:rPr lang="fr-FR" dirty="0" err="1"/>
              <a:t> per il settore marittimo</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pour une image  12" descr="Une image contenant transport, bateau, embarcation, eau&#10;&#10;Description générée automatiquement">
            <a:extLst>
              <a:ext uri="{FF2B5EF4-FFF2-40B4-BE49-F238E27FC236}">
                <a16:creationId xmlns:a16="http://schemas.microsoft.com/office/drawing/2014/main" id="{E94D6ACF-30D8-EA30-0191-1561D53FBC0C}"/>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F4F3EA1A-A47B-B78C-D279-19DA3968E78B}"/>
              </a:ext>
            </a:extLst>
          </p:cNvPr>
          <p:cNvSpPr>
            <a:spLocks noGrp="1"/>
          </p:cNvSpPr>
          <p:nvPr>
            <p:ph type="ctrTitle"/>
          </p:nvPr>
        </p:nvSpPr>
        <p:spPr>
          <a:xfrm>
            <a:off x="6615541" y="1910685"/>
            <a:ext cx="4786877" cy="1518315"/>
          </a:xfrm>
        </p:spPr>
        <p:txBody>
          <a:bodyPr>
            <a:normAutofit/>
          </a:bodyPr>
          <a:lstStyle/>
          <a:p>
            <a:r>
              <a:rPr lang="fr-FR" dirty="0" err="1"/>
              <a:t>LessonsIdentifiConclusioni</a:t>
            </a:r>
            <a:r>
              <a:rPr lang="fr-FR" dirty="0"/>
              <a:t> </a:t>
            </a:r>
            <a:br>
              <a:rPr lang="fr-FR" dirty="0"/>
            </a:br>
            <a:endParaRPr lang="fr-FR" dirty="0"/>
          </a:p>
        </p:txBody>
      </p:sp>
      <p:sp>
        <p:nvSpPr>
          <p:cNvPr id="3" name="Sous-titre 2">
            <a:extLst>
              <a:ext uri="{FF2B5EF4-FFF2-40B4-BE49-F238E27FC236}">
                <a16:creationId xmlns:a16="http://schemas.microsoft.com/office/drawing/2014/main" id="{89CB30FE-B54A-FF26-6AED-DE69AF8D5704}"/>
              </a:ext>
            </a:extLst>
          </p:cNvPr>
          <p:cNvSpPr>
            <a:spLocks noGrp="1"/>
          </p:cNvSpPr>
          <p:nvPr>
            <p:ph type="subTitle" idx="1"/>
          </p:nvPr>
        </p:nvSpPr>
        <p:spPr>
          <a:xfrm>
            <a:off x="6605708" y="3626508"/>
            <a:ext cx="4786877" cy="763899"/>
          </a:xfrm>
        </p:spPr>
        <p:txBody>
          <a:bodyPr/>
          <a:lstStyle/>
          <a:p>
            <a:r>
              <a:rPr lang="fr-FR" dirty="0"/>
              <a:t>AIS e</a:t>
            </a:r>
            <a:r>
              <a:rPr lang="fr-FR" dirty="0" err="1"/>
              <a:t> sicurezza</a:t>
            </a:r>
            <a:endParaRPr lang="fr-FR" dirty="0"/>
          </a:p>
        </p:txBody>
      </p:sp>
      <p:sp>
        <p:nvSpPr>
          <p:cNvPr id="6" name="Titolo 1">
            <a:extLst>
              <a:ext uri="{FF2B5EF4-FFF2-40B4-BE49-F238E27FC236}">
                <a16:creationId xmlns:a16="http://schemas.microsoft.com/office/drawing/2014/main" id="{FDEF31A6-18B2-DC49-A56F-A53D6AAC3E54}"/>
              </a:ext>
            </a:extLst>
          </p:cNvPr>
          <p:cNvSpPr>
            <a:spLocks/>
          </p:cNvSpPr>
          <p:nvPr/>
        </p:nvSpPr>
        <p:spPr bwMode="auto">
          <a:xfrm>
            <a:off x="6605708" y="3888028"/>
            <a:ext cx="4890659" cy="317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1673"/>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buNone/>
            </a:pPr>
            <a:endParaRPr lang="en-US" altLang="it-IT" sz="2400" dirty="0">
              <a:solidFill>
                <a:schemeClr val="tx2">
                  <a:lumMod val="60000"/>
                  <a:lumOff val="40000"/>
                </a:schemeClr>
              </a:solidFill>
            </a:endParaRPr>
          </a:p>
          <a:p>
            <a:pPr algn="just">
              <a:spcBef>
                <a:spcPct val="0"/>
              </a:spcBef>
              <a:spcAft>
                <a:spcPts val="600"/>
              </a:spcAft>
              <a:buNone/>
            </a:pPr>
            <a:r>
              <a:rPr lang="en-US" altLang="it-IT" sz="2400" dirty="0">
                <a:solidFill>
                  <a:schemeClr val="tx2">
                    <a:lumMod val="60000"/>
                    <a:lumOff val="40000"/>
                  </a:schemeClr>
                </a:solidFill>
              </a:rPr>
              <a:t>Diventa sempre più necessario concentrare l'attenzione su questo problema e sensibilizzare la popolazione sul fatto che il spoofing AIS, così come le altre minacce simili, rappresentano un grave problema per la sicurezza della navigazione.</a:t>
            </a:r>
          </a:p>
          <a:p>
            <a:pPr algn="just">
              <a:spcBef>
                <a:spcPct val="0"/>
              </a:spcBef>
              <a:spcAft>
                <a:spcPts val="600"/>
              </a:spcAft>
              <a:buNone/>
            </a:pPr>
            <a:r>
              <a:rPr lang="en-US" altLang="it-IT" sz="2400" dirty="0">
                <a:solidFill>
                  <a:schemeClr val="tx2">
                    <a:lumMod val="60000"/>
                    <a:lumOff val="40000"/>
                  </a:schemeClr>
                </a:solidFill>
              </a:rPr>
              <a:t> </a:t>
            </a:r>
          </a:p>
          <a:p>
            <a:pPr algn="just">
              <a:spcBef>
                <a:spcPct val="0"/>
              </a:spcBef>
              <a:spcAft>
                <a:spcPts val="600"/>
              </a:spcAft>
              <a:buNone/>
            </a:pPr>
            <a:endParaRPr lang="en-US" altLang="it-IT" sz="2400" dirty="0">
              <a:solidFill>
                <a:schemeClr val="tx2">
                  <a:lumMod val="60000"/>
                  <a:lumOff val="40000"/>
                </a:schemeClr>
              </a:solidFill>
            </a:endParaRPr>
          </a:p>
        </p:txBody>
      </p:sp>
      <p:sp>
        <p:nvSpPr>
          <p:cNvPr id="8" name="Titre 5">
            <a:extLst>
              <a:ext uri="{FF2B5EF4-FFF2-40B4-BE49-F238E27FC236}">
                <a16:creationId xmlns:a16="http://schemas.microsoft.com/office/drawing/2014/main" id="{0BEFD72E-7799-3F53-C0D2-60C1D08D783F}"/>
              </a:ext>
            </a:extLst>
          </p:cNvPr>
          <p:cNvSpPr txBox="1">
            <a:spLocks/>
          </p:cNvSpPr>
          <p:nvPr/>
        </p:nvSpPr>
        <p:spPr>
          <a:xfrm>
            <a:off x="6207918" y="319329"/>
            <a:ext cx="5840729" cy="1267571"/>
          </a:xfrm>
          <a:prstGeom prst="rect">
            <a:avLst/>
          </a:prstGeom>
        </p:spPr>
        <p:txBody>
          <a:bodyPr vert="horz" lIns="91440" tIns="45720" rIns="91440" bIns="45720" rtlCol="0" anchor="b">
            <a:normAutofit fontScale="91044" lnSpcReduction="1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sz="4400" dirty="0">
                <a:solidFill>
                  <a:schemeClr val="bg1"/>
                </a:solidFill>
              </a:rPr>
              <a:t>Casi d'uso - Digital</a:t>
            </a:r>
            <a:r>
              <a:rPr lang="fr-FR" sz="4400" dirty="0" err="1">
                <a:solidFill>
                  <a:schemeClr val="bg1"/>
                </a:solidFill>
              </a:rPr>
              <a:t> Forensicfor Maritime</a:t>
            </a:r>
          </a:p>
        </p:txBody>
      </p:sp>
    </p:spTree>
    <p:extLst>
      <p:ext uri="{BB962C8B-B14F-4D97-AF65-F5344CB8AC3E}">
        <p14:creationId xmlns:p14="http://schemas.microsoft.com/office/powerpoint/2010/main" val="21193641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Grazie</a:t>
            </a:r>
          </a:p>
        </p:txBody>
      </p:sp>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normAutofit fontScale="92307"/>
          </a:bodyPr>
          <a:lstStyle/>
          <a:p>
            <a:r>
              <a:rPr lang="en-US" dirty="0"/>
              <a:t>Orario di lavoro: </a:t>
            </a:r>
          </a:p>
          <a:p>
            <a:r>
              <a:rPr lang="en-US" dirty="0"/>
              <a:t>Domenica 14.00-18.00</a:t>
            </a:r>
          </a:p>
          <a:p>
            <a:r>
              <a:rPr lang="en-US" dirty="0"/>
              <a:t>Ubicazione : Toulon</a:t>
            </a:r>
          </a:p>
          <a:p>
            <a:endParaRPr lang="en-US" dirty="0"/>
          </a:p>
          <a:p>
            <a:r>
              <a:rPr lang="en-US" dirty="0"/>
              <a:t>Inviare tutte le domande a:</a:t>
            </a:r>
          </a:p>
          <a:p>
            <a:r>
              <a:rPr lang="en-US" dirty="0">
                <a:hlinkClick r:id="rId2"/>
              </a:rPr>
              <a:t>Bruno.bender@ventura-associate.com</a:t>
            </a:r>
            <a:endParaRPr lang="en-US" dirty="0"/>
          </a:p>
          <a:p>
            <a:endParaRPr lang="en-US" dirty="0"/>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1" name="Espace réservé pour une image  10" descr="Une image contenant habits, personne, ciel, homme&#10;&#10;Description générée automatiquement">
            <a:extLst>
              <a:ext uri="{FF2B5EF4-FFF2-40B4-BE49-F238E27FC236}">
                <a16:creationId xmlns:a16="http://schemas.microsoft.com/office/drawing/2014/main" id="{09274BB8-CFAF-9572-DB9D-D4125E92A748}"/>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994851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D915D80-80BB-B4AE-BF95-54F3416F49E2}"/>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04142275-026C-384B-1239-001AAB557150}"/>
              </a:ext>
            </a:extLst>
          </p:cNvPr>
          <p:cNvSpPr>
            <a:spLocks noGrp="1"/>
          </p:cNvSpPr>
          <p:nvPr>
            <p:ph type="sldNum" sz="quarter" idx="12"/>
          </p:nvPr>
        </p:nvSpPr>
        <p:spPr/>
        <p:txBody>
          <a:bodyPr/>
          <a:lstStyle/>
          <a:p>
            <a:fld id="{AF8FC096-D195-4392-A597-E50EA60D946D}" type="slidenum">
              <a:rPr lang="fr-FR" smtClean="0"/>
              <a:t>86</a:t>
            </a:fld>
            <a:endParaRPr lang="fr-FR"/>
          </a:p>
        </p:txBody>
      </p:sp>
      <p:pic>
        <p:nvPicPr>
          <p:cNvPr id="4" name="Picture 6" descr="Text, application&#10;&#10;Description automatically generated with medium confidence">
            <a:extLst>
              <a:ext uri="{FF2B5EF4-FFF2-40B4-BE49-F238E27FC236}">
                <a16:creationId xmlns:a16="http://schemas.microsoft.com/office/drawing/2014/main" id="{C6C5000F-4FDF-ED5A-378A-9334EE0756C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35911" y="1110514"/>
            <a:ext cx="8910135" cy="5210905"/>
          </a:xfrm>
          <a:prstGeom prst="rect">
            <a:avLst/>
          </a:prstGeom>
        </p:spPr>
      </p:pic>
      <p:sp>
        <p:nvSpPr>
          <p:cNvPr id="5" name="Title 2">
            <a:extLst>
              <a:ext uri="{FF2B5EF4-FFF2-40B4-BE49-F238E27FC236}">
                <a16:creationId xmlns:a16="http://schemas.microsoft.com/office/drawing/2014/main" id="{D4A912EB-C6FD-6410-A5EE-7180AE248835}"/>
              </a:ext>
            </a:extLst>
          </p:cNvPr>
          <p:cNvSpPr txBox="1">
            <a:spLocks/>
          </p:cNvSpPr>
          <p:nvPr/>
        </p:nvSpPr>
        <p:spPr>
          <a:xfrm>
            <a:off x="3867897" y="271551"/>
            <a:ext cx="4786877" cy="1518315"/>
          </a:xfrm>
          <a:prstGeom prst="rect">
            <a:avLst/>
          </a:prstGeom>
        </p:spPr>
        <p:txBody>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n-US" dirty="0"/>
              <a:t>Domande ?</a:t>
            </a:r>
          </a:p>
        </p:txBody>
      </p:sp>
    </p:spTree>
    <p:extLst>
      <p:ext uri="{BB962C8B-B14F-4D97-AF65-F5344CB8AC3E}">
        <p14:creationId xmlns:p14="http://schemas.microsoft.com/office/powerpoint/2010/main" val="174570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normAutofit fontScale="76923"/>
          </a:bodyPr>
          <a:lstStyle/>
          <a:p>
            <a:r>
              <a:rPr lang="en-US" dirty="0"/>
              <a:t>Perché</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72727"/>
          </a:bodyPr>
          <a:lstStyle/>
          <a:p>
            <a:r>
              <a:rPr lang="en-US" dirty="0"/>
              <a:t>Risultati di apprendimento</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77329" cy="4186716"/>
          </a:xfrm>
        </p:spPr>
        <p:txBody>
          <a:bodyPr>
            <a:normAutofit fontScale="77777"/>
          </a:bodyPr>
          <a:lstStyle/>
          <a:p>
            <a:pPr>
              <a:spcBef>
                <a:spcPts val="600"/>
              </a:spcBef>
            </a:pPr>
            <a:r>
              <a:rPr lang="en-US" dirty="0"/>
              <a:t>Dimostrare una condotta etica e professionale in tutti gli aspetti della gestione delle informazioni e della sicurezza informatica.</a:t>
            </a:r>
          </a:p>
          <a:p>
            <a:pPr>
              <a:spcBef>
                <a:spcPts val="600"/>
              </a:spcBef>
            </a:pPr>
            <a:r>
              <a:rPr lang="en-US" dirty="0"/>
              <a:t>Comprendere e articolare i concetti chiave e principi di informazione e sicurezza informatica.</a:t>
            </a:r>
          </a:p>
          <a:p>
            <a:pPr>
              <a:spcBef>
                <a:spcPts val="600"/>
              </a:spcBef>
            </a:pPr>
            <a:r>
              <a:rPr lang="en-US" dirty="0"/>
              <a:t>Comprendere l'evoluzione del panorama delle minacce informatiche e la gamma diversificata di attacchi informatici.</a:t>
            </a:r>
          </a:p>
          <a:p>
            <a:pPr>
              <a:spcBef>
                <a:spcPts val="600"/>
              </a:spcBef>
            </a:pPr>
            <a:r>
              <a:rPr lang="en-US" dirty="0"/>
              <a:t>Identifica le minacce, le vulnerabilità e i rischi per la sicurezza informatica</a:t>
            </a:r>
            <a:r>
              <a:rPr lang="en-US" dirty="0" err="1"/>
              <a:t> di un'organizzazione.</a:t>
            </a:r>
          </a:p>
          <a:p>
            <a:pPr>
              <a:spcBef>
                <a:spcPts val="600"/>
              </a:spcBef>
            </a:pPr>
            <a:r>
              <a:rPr lang="en-US" dirty="0" err="1"/>
              <a:t>Riconosceil</a:t>
            </a:r>
            <a:r>
              <a:rPr lang="en-US" dirty="0"/>
              <a:t> ruolo del fattore umano nelle violazioni della sicurezza informatica e nelle strategie di mitigazione dei rischi.</a:t>
            </a:r>
          </a:p>
          <a:p>
            <a:pPr>
              <a:spcBef>
                <a:spcPts val="600"/>
              </a:spcBef>
            </a:pPr>
            <a:r>
              <a:rPr lang="en-US" dirty="0"/>
              <a:t>Capacità di aiutare e selezionare i controlli di sicurezza appropriati per proteggere contro le minacce e i rischi identificati alla sicurezza informatica.</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Espace réservé pour une image  4">
            <a:extLst>
              <a:ext uri="{FF2B5EF4-FFF2-40B4-BE49-F238E27FC236}">
                <a16:creationId xmlns:a16="http://schemas.microsoft.com/office/drawing/2014/main" id="{EC7784A1-6F65-2F18-465A-CF979B33D746}"/>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1944648"/>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15CCAF-B227-4420-8A82-899C4EC33714}">
  <ds:schemaRefs>
    <ds:schemaRef ds:uri="http://purl.org/dc/elements/1.1/"/>
    <ds:schemaRef ds:uri="http://schemas.microsoft.com/office/2006/documentManagement/types"/>
    <ds:schemaRef ds:uri="http://purl.org/dc/terms/"/>
    <ds:schemaRef ds:uri="http://purl.org/dc/dcmitype/"/>
    <ds:schemaRef ds:uri="http://schemas.microsoft.com/office/infopath/2007/PartnerControls"/>
    <ds:schemaRef ds:uri="http://schemas.microsoft.com/sharepoint/v3"/>
    <ds:schemaRef ds:uri="http://schemas.openxmlformats.org/package/2006/metadata/core-properties"/>
    <ds:schemaRef ds:uri="230e9df3-be65-4c73-a93b-d1236ebd677e"/>
    <ds:schemaRef ds:uri="16c05727-aa75-4e4a-9b5f-8a80a1165891"/>
    <ds:schemaRef ds:uri="71af3243-3dd4-4a8d-8c0d-dd76da1f02a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3.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8265</Words>
  <Application>Microsoft Office PowerPoint</Application>
  <PresentationFormat>Grand écran</PresentationFormat>
  <Paragraphs>1509</Paragraphs>
  <Slides>86</Slides>
  <Notes>27</Notes>
  <HiddenSlides>4</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86</vt:i4>
      </vt:variant>
    </vt:vector>
  </HeadingPairs>
  <TitlesOfParts>
    <vt:vector size="99" baseType="lpstr">
      <vt:lpstr>[TOP_SECRET]</vt:lpstr>
      <vt:lpstr>Arial</vt:lpstr>
      <vt:lpstr>Arial Black</vt:lpstr>
      <vt:lpstr>Arial MT</vt:lpstr>
      <vt:lpstr>Book Antiqua</vt:lpstr>
      <vt:lpstr>Calibri</vt:lpstr>
      <vt:lpstr>Cambria Math</vt:lpstr>
      <vt:lpstr>Century Gothic</vt:lpstr>
      <vt:lpstr>Courier New</vt:lpstr>
      <vt:lpstr>Lucida Sans Unicode</vt:lpstr>
      <vt:lpstr>Times New Roman</vt:lpstr>
      <vt:lpstr>Custom</vt:lpstr>
      <vt:lpstr>Draw</vt:lpstr>
      <vt:lpstr>Digital Forensics per il settore marittimo</vt:lpstr>
      <vt:lpstr>Digital Forensics per il settore marittimo</vt:lpstr>
      <vt:lpstr>Obiettivi: chi-cosa-perché è necessario seguire questo corso</vt:lpstr>
      <vt:lpstr>Logistica della formazione CSP: CSP0012_S_M_Digital Forensic for Maritime</vt:lpstr>
      <vt:lpstr>Proposte di valore</vt:lpstr>
      <vt:lpstr>CHI</vt:lpstr>
      <vt:lpstr>CHI</vt:lpstr>
      <vt:lpstr>Che cosa</vt:lpstr>
      <vt:lpstr>Perché</vt:lpstr>
      <vt:lpstr>Schema di formazione</vt:lpstr>
      <vt:lpstr>Tema-1: Quadro giuridico</vt:lpstr>
      <vt:lpstr>Tema-2: Rischi di sicurezza informatica nel settore marittimo</vt:lpstr>
      <vt:lpstr>Argomento 3: Analisi forense AIS</vt:lpstr>
      <vt:lpstr>Metodo di valutazione</vt:lpstr>
      <vt:lpstr>Conoscenze di base e prerequisiti</vt:lpstr>
      <vt:lpstr>Strumenti tecnici e altri requisiti</vt:lpstr>
      <vt:lpstr>Risorse: Libri e materiali di riferimento</vt:lpstr>
      <vt:lpstr>Beni e minacce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Progressi del corso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Servizi TDMA utilizzati in AIS</vt:lpstr>
      <vt:lpstr>Le gal Framework</vt:lpstr>
      <vt:lpstr>Présentation PowerPoint</vt:lpstr>
      <vt:lpstr>Présentation PowerPoint</vt:lpstr>
      <vt:lpstr>Présentation PowerPoint</vt:lpstr>
      <vt:lpstr>ARCHITETTURA E CASI D'USO DELLE AIS</vt:lpstr>
      <vt:lpstr>Présentation PowerPoint</vt:lpstr>
      <vt:lpstr>Progressi del corso</vt:lpstr>
      <vt:lpstr>AIS - interfacingmodules e standard</vt:lpstr>
      <vt:lpstr>Présentation PowerPoint</vt:lpstr>
      <vt:lpstr>Progressi del corso</vt:lpstr>
      <vt:lpstr>Caso d'uso 1 - Digital Forensicfor Maritime</vt:lpstr>
      <vt:lpstr>Présentation PowerPoint</vt:lpstr>
      <vt:lpstr>Présentation PowerPoint</vt:lpstr>
      <vt:lpstr>Présentation PowerPoint</vt:lpstr>
      <vt:lpstr>Présentation PowerPoint</vt:lpstr>
      <vt:lpstr>Présentation PowerPoint</vt:lpstr>
      <vt:lpstr>Présentation PowerPoint</vt:lpstr>
      <vt:lpstr>Progressi del corso</vt:lpstr>
      <vt:lpstr>Présentation PowerPoint</vt:lpstr>
      <vt:lpstr>Présentation PowerPoint</vt:lpstr>
      <vt:lpstr>Présentation PowerPoint</vt:lpstr>
      <vt:lpstr>Progressi del corso</vt:lpstr>
      <vt:lpstr>MITRE ATT&amp;CK NavigatorTacchistiche , tecniche e conoscenze comuni</vt:lpstr>
      <vt:lpstr>Présentation PowerPoint</vt:lpstr>
      <vt:lpstr>Certificazione - Classificazione - Qualifica</vt:lpstr>
      <vt:lpstr>Classificazione/ Certificazione/ Qualifica </vt:lpstr>
      <vt:lpstr>Valutazione/gestione dei rischi</vt:lpstr>
      <vt:lpstr>Accreditamento</vt:lpstr>
      <vt:lpstr>Certificazione</vt:lpstr>
      <vt:lpstr>Analisi dei rischi/risposta</vt:lpstr>
      <vt:lpstr>Postura di sicurezza informatica</vt:lpstr>
      <vt:lpstr>Atteggiamento permanente nei confronti della sicurezza informatica</vt:lpstr>
      <vt:lpstr>Posture permanente de cybersécurité</vt:lpstr>
      <vt:lpstr>Protezione</vt:lpstr>
      <vt:lpstr>Difesa</vt:lpstr>
      <vt:lpstr>Atteggiamento permanente nei confronti della sicurezza informatica</vt:lpstr>
      <vt:lpstr>Piano d'azione per la medicina legale</vt:lpstr>
      <vt:lpstr>Présentation PowerPoint</vt:lpstr>
      <vt:lpstr>Présentation PowerPoint</vt:lpstr>
      <vt:lpstr>Présentation PowerPoint</vt:lpstr>
      <vt:lpstr>Présentation PowerPoint</vt:lpstr>
      <vt:lpstr>Présentation PowerPoint</vt:lpstr>
      <vt:lpstr>Progressi del corso</vt:lpstr>
      <vt:lpstr>Présentation PowerPoint</vt:lpstr>
      <vt:lpstr>Présentation PowerPoint</vt:lpstr>
      <vt:lpstr>Présentation PowerPoint</vt:lpstr>
      <vt:lpstr>LessonsIdentifiConclusioni  </vt:lpstr>
      <vt:lpstr>Grazie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CyberSecPro Training Presentation Template</dc:title>
  <dc:subject>CyberSecPro Modules</dc:subject>
  <dc:creator/>
  <cp:lastModifiedBy/>
  <cp:revision>1</cp:revision>
  <dcterms:created xsi:type="dcterms:W3CDTF">2023-07-18T15:28:54Z</dcterms:created>
  <dcterms:modified xsi:type="dcterms:W3CDTF">2024-09-23T09:04:29Z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